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0" r:id="rId2"/>
    <p:sldId id="277" r:id="rId3"/>
    <p:sldId id="302" r:id="rId4"/>
    <p:sldId id="286" r:id="rId5"/>
    <p:sldId id="290" r:id="rId6"/>
    <p:sldId id="299" r:id="rId7"/>
    <p:sldId id="300" r:id="rId8"/>
    <p:sldId id="301" r:id="rId9"/>
    <p:sldId id="303" r:id="rId10"/>
    <p:sldId id="291" r:id="rId11"/>
    <p:sldId id="280" r:id="rId12"/>
    <p:sldId id="304" r:id="rId13"/>
    <p:sldId id="292" r:id="rId14"/>
    <p:sldId id="305" r:id="rId15"/>
    <p:sldId id="306" r:id="rId16"/>
    <p:sldId id="307" r:id="rId17"/>
    <p:sldId id="287" r:id="rId18"/>
    <p:sldId id="295" r:id="rId19"/>
    <p:sldId id="293" r:id="rId20"/>
    <p:sldId id="308" r:id="rId21"/>
    <p:sldId id="294" r:id="rId22"/>
    <p:sldId id="309" r:id="rId23"/>
    <p:sldId id="310" r:id="rId24"/>
    <p:sldId id="311" r:id="rId25"/>
    <p:sldId id="296" r:id="rId26"/>
    <p:sldId id="312" r:id="rId27"/>
    <p:sldId id="313" r:id="rId28"/>
    <p:sldId id="314" r:id="rId29"/>
    <p:sldId id="316" r:id="rId30"/>
    <p:sldId id="272" r:id="rId31"/>
    <p:sldId id="283" r:id="rId32"/>
    <p:sldId id="317" r:id="rId33"/>
    <p:sldId id="318" r:id="rId34"/>
    <p:sldId id="281" r:id="rId35"/>
    <p:sldId id="319"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aff" initials="s" lastIdx="1" clrIdx="0">
    <p:extLst>
      <p:ext uri="{19B8F6BF-5375-455C-9EA6-DF929625EA0E}">
        <p15:presenceInfo xmlns:p15="http://schemas.microsoft.com/office/powerpoint/2012/main" userId="staff"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98EB"/>
    <a:srgbClr val="FF66CC"/>
    <a:srgbClr val="C0D0EB"/>
    <a:srgbClr val="33CCFF"/>
    <a:srgbClr val="CC00CC"/>
    <a:srgbClr val="FF00FF"/>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59BD98-199B-2CD3-2E22-E2B56B3690B5}" v="64" dt="2021-02-07T22:24:52.6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p:scale>
          <a:sx n="60" d="100"/>
          <a:sy n="60" d="100"/>
        </p:scale>
        <p:origin x="936" y="6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Mounsey [ Wheatley Hill Community Primary School ]" userId="S::s.mounsey276@whprimary.com::d4172798-a6bc-4d64-9459-06eff9c3c15d" providerId="AD" clId="Web-{1059BD98-199B-2CD3-2E22-E2B56B3690B5}"/>
    <pc:docChg chg="addSld modSld sldOrd">
      <pc:chgData name="S.Mounsey [ Wheatley Hill Community Primary School ]" userId="S::s.mounsey276@whprimary.com::d4172798-a6bc-4d64-9459-06eff9c3c15d" providerId="AD" clId="Web-{1059BD98-199B-2CD3-2E22-E2B56B3690B5}" dt="2021-02-07T22:24:50.548" v="47" actId="20577"/>
      <pc:docMkLst>
        <pc:docMk/>
      </pc:docMkLst>
      <pc:sldChg chg="ord">
        <pc:chgData name="S.Mounsey [ Wheatley Hill Community Primary School ]" userId="S::s.mounsey276@whprimary.com::d4172798-a6bc-4d64-9459-06eff9c3c15d" providerId="AD" clId="Web-{1059BD98-199B-2CD3-2E22-E2B56B3690B5}" dt="2021-02-07T22:23:30.217" v="41"/>
        <pc:sldMkLst>
          <pc:docMk/>
          <pc:sldMk cId="3950839108" sldId="277"/>
        </pc:sldMkLst>
      </pc:sldChg>
      <pc:sldChg chg="modSp">
        <pc:chgData name="S.Mounsey [ Wheatley Hill Community Primary School ]" userId="S::s.mounsey276@whprimary.com::d4172798-a6bc-4d64-9459-06eff9c3c15d" providerId="AD" clId="Web-{1059BD98-199B-2CD3-2E22-E2B56B3690B5}" dt="2021-02-07T22:24:22.109" v="43" actId="20577"/>
        <pc:sldMkLst>
          <pc:docMk/>
          <pc:sldMk cId="1263281011" sldId="281"/>
        </pc:sldMkLst>
        <pc:spChg chg="mod">
          <ac:chgData name="S.Mounsey [ Wheatley Hill Community Primary School ]" userId="S::s.mounsey276@whprimary.com::d4172798-a6bc-4d64-9459-06eff9c3c15d" providerId="AD" clId="Web-{1059BD98-199B-2CD3-2E22-E2B56B3690B5}" dt="2021-02-07T22:24:22.109" v="43" actId="20577"/>
          <ac:spMkLst>
            <pc:docMk/>
            <pc:sldMk cId="1263281011" sldId="281"/>
            <ac:spMk id="5" creationId="{00000000-0000-0000-0000-000000000000}"/>
          </ac:spMkLst>
        </pc:spChg>
        <pc:spChg chg="mod">
          <ac:chgData name="S.Mounsey [ Wheatley Hill Community Primary School ]" userId="S::s.mounsey276@whprimary.com::d4172798-a6bc-4d64-9459-06eff9c3c15d" providerId="AD" clId="Web-{1059BD98-199B-2CD3-2E22-E2B56B3690B5}" dt="2021-02-07T22:24:16.047" v="42" actId="20577"/>
          <ac:spMkLst>
            <pc:docMk/>
            <pc:sldMk cId="1263281011" sldId="281"/>
            <ac:spMk id="6" creationId="{00000000-0000-0000-0000-000000000000}"/>
          </ac:spMkLst>
        </pc:spChg>
      </pc:sldChg>
      <pc:sldChg chg="modSp">
        <pc:chgData name="S.Mounsey [ Wheatley Hill Community Primary School ]" userId="S::s.mounsey276@whprimary.com::d4172798-a6bc-4d64-9459-06eff9c3c15d" providerId="AD" clId="Web-{1059BD98-199B-2CD3-2E22-E2B56B3690B5}" dt="2021-02-07T22:24:50.548" v="47" actId="20577"/>
        <pc:sldMkLst>
          <pc:docMk/>
          <pc:sldMk cId="2984251106" sldId="283"/>
        </pc:sldMkLst>
        <pc:spChg chg="mod">
          <ac:chgData name="S.Mounsey [ Wheatley Hill Community Primary School ]" userId="S::s.mounsey276@whprimary.com::d4172798-a6bc-4d64-9459-06eff9c3c15d" providerId="AD" clId="Web-{1059BD98-199B-2CD3-2E22-E2B56B3690B5}" dt="2021-02-07T22:24:50.548" v="47" actId="20577"/>
          <ac:spMkLst>
            <pc:docMk/>
            <pc:sldMk cId="2984251106" sldId="283"/>
            <ac:spMk id="3" creationId="{00000000-0000-0000-0000-000000000000}"/>
          </ac:spMkLst>
        </pc:spChg>
      </pc:sldChg>
      <pc:sldChg chg="modSp">
        <pc:chgData name="S.Mounsey [ Wheatley Hill Community Primary School ]" userId="S::s.mounsey276@whprimary.com::d4172798-a6bc-4d64-9459-06eff9c3c15d" providerId="AD" clId="Web-{1059BD98-199B-2CD3-2E22-E2B56B3690B5}" dt="2021-02-07T22:24:38.219" v="45" actId="20577"/>
        <pc:sldMkLst>
          <pc:docMk/>
          <pc:sldMk cId="2043723696" sldId="317"/>
        </pc:sldMkLst>
        <pc:spChg chg="mod">
          <ac:chgData name="S.Mounsey [ Wheatley Hill Community Primary School ]" userId="S::s.mounsey276@whprimary.com::d4172798-a6bc-4d64-9459-06eff9c3c15d" providerId="AD" clId="Web-{1059BD98-199B-2CD3-2E22-E2B56B3690B5}" dt="2021-02-07T22:24:38.219" v="45" actId="20577"/>
          <ac:spMkLst>
            <pc:docMk/>
            <pc:sldMk cId="2043723696" sldId="317"/>
            <ac:spMk id="2" creationId="{00000000-0000-0000-0000-000000000000}"/>
          </ac:spMkLst>
        </pc:spChg>
      </pc:sldChg>
      <pc:sldChg chg="addSp delSp modSp new">
        <pc:chgData name="S.Mounsey [ Wheatley Hill Community Primary School ]" userId="S::s.mounsey276@whprimary.com::d4172798-a6bc-4d64-9459-06eff9c3c15d" providerId="AD" clId="Web-{1059BD98-199B-2CD3-2E22-E2B56B3690B5}" dt="2021-02-07T22:23:23.092" v="40" actId="1076"/>
        <pc:sldMkLst>
          <pc:docMk/>
          <pc:sldMk cId="3468924513" sldId="320"/>
        </pc:sldMkLst>
        <pc:spChg chg="del">
          <ac:chgData name="S.Mounsey [ Wheatley Hill Community Primary School ]" userId="S::s.mounsey276@whprimary.com::d4172798-a6bc-4d64-9459-06eff9c3c15d" providerId="AD" clId="Web-{1059BD98-199B-2CD3-2E22-E2B56B3690B5}" dt="2021-02-07T22:19:39.551" v="2"/>
          <ac:spMkLst>
            <pc:docMk/>
            <pc:sldMk cId="3468924513" sldId="320"/>
            <ac:spMk id="2" creationId="{D57EED5A-3DE7-4FAB-9051-F650E475B682}"/>
          </ac:spMkLst>
        </pc:spChg>
        <pc:spChg chg="del">
          <ac:chgData name="S.Mounsey [ Wheatley Hill Community Primary School ]" userId="S::s.mounsey276@whprimary.com::d4172798-a6bc-4d64-9459-06eff9c3c15d" providerId="AD" clId="Web-{1059BD98-199B-2CD3-2E22-E2B56B3690B5}" dt="2021-02-07T22:19:35.317" v="1"/>
          <ac:spMkLst>
            <pc:docMk/>
            <pc:sldMk cId="3468924513" sldId="320"/>
            <ac:spMk id="3" creationId="{A0FFB370-7A19-4DFA-A8BC-25E07C3544D1}"/>
          </ac:spMkLst>
        </pc:spChg>
        <pc:spChg chg="add mod">
          <ac:chgData name="S.Mounsey [ Wheatley Hill Community Primary School ]" userId="S::s.mounsey276@whprimary.com::d4172798-a6bc-4d64-9459-06eff9c3c15d" providerId="AD" clId="Web-{1059BD98-199B-2CD3-2E22-E2B56B3690B5}" dt="2021-02-07T22:23:23.092" v="40" actId="1076"/>
          <ac:spMkLst>
            <pc:docMk/>
            <pc:sldMk cId="3468924513" sldId="320"/>
            <ac:spMk id="5" creationId="{494D2EA7-E2DA-4A41-8251-81A6E92B2EF2}"/>
          </ac:spMkLst>
        </pc:spChg>
        <pc:picChg chg="add mod">
          <ac:chgData name="S.Mounsey [ Wheatley Hill Community Primary School ]" userId="S::s.mounsey276@whprimary.com::d4172798-a6bc-4d64-9459-06eff9c3c15d" providerId="AD" clId="Web-{1059BD98-199B-2CD3-2E22-E2B56B3690B5}" dt="2021-02-07T22:22:50.388" v="31" actId="1076"/>
          <ac:picMkLst>
            <pc:docMk/>
            <pc:sldMk cId="3468924513" sldId="320"/>
            <ac:picMk id="4" creationId="{38D088DA-A50C-4BA9-8110-0E75A6B1D975}"/>
          </ac:picMkLst>
        </pc:pic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1-02-01T18:05:20.294" idx="1">
    <p:pos x="10" y="10"/>
    <p:text/>
    <p:extLst>
      <p:ext uri="{C676402C-5697-4E1C-873F-D02D1690AC5C}">
        <p15:threadingInfo xmlns:p15="http://schemas.microsoft.com/office/powerpoint/2012/main" timeZoneBias="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F9E1E-D82E-43CB-B68E-0AE3A8AE423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3E70C38-5167-45FE-92D7-DAA586A7D4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C13A34A-75A3-4F3D-B717-81ACBFDA7859}"/>
              </a:ext>
            </a:extLst>
          </p:cNvPr>
          <p:cNvSpPr>
            <a:spLocks noGrp="1"/>
          </p:cNvSpPr>
          <p:nvPr>
            <p:ph type="dt" sz="half" idx="10"/>
          </p:nvPr>
        </p:nvSpPr>
        <p:spPr/>
        <p:txBody>
          <a:bodyPr/>
          <a:lstStyle/>
          <a:p>
            <a:fld id="{DD76298A-FED4-4F81-9AFE-6B0E4AEC2FBC}" type="datetimeFigureOut">
              <a:rPr lang="en-GB" smtClean="0"/>
              <a:t>07/02/2021</a:t>
            </a:fld>
            <a:endParaRPr lang="en-GB"/>
          </a:p>
        </p:txBody>
      </p:sp>
      <p:sp>
        <p:nvSpPr>
          <p:cNvPr id="5" name="Footer Placeholder 4">
            <a:extLst>
              <a:ext uri="{FF2B5EF4-FFF2-40B4-BE49-F238E27FC236}">
                <a16:creationId xmlns:a16="http://schemas.microsoft.com/office/drawing/2014/main" id="{920E556A-9191-4290-8963-02666680C04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1F22D5C-C00F-4600-AC64-5385B3CE2467}"/>
              </a:ext>
            </a:extLst>
          </p:cNvPr>
          <p:cNvSpPr>
            <a:spLocks noGrp="1"/>
          </p:cNvSpPr>
          <p:nvPr>
            <p:ph type="sldNum" sz="quarter" idx="12"/>
          </p:nvPr>
        </p:nvSpPr>
        <p:spPr/>
        <p:txBody>
          <a:bodyPr/>
          <a:lstStyle/>
          <a:p>
            <a:fld id="{CB350A4F-6206-453F-BA96-E3463942E044}" type="slidenum">
              <a:rPr lang="en-GB" smtClean="0"/>
              <a:t>‹#›</a:t>
            </a:fld>
            <a:endParaRPr lang="en-GB"/>
          </a:p>
        </p:txBody>
      </p:sp>
    </p:spTree>
    <p:extLst>
      <p:ext uri="{BB962C8B-B14F-4D97-AF65-F5344CB8AC3E}">
        <p14:creationId xmlns:p14="http://schemas.microsoft.com/office/powerpoint/2010/main" val="1830261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B4247-3F89-4EE9-A991-287431FD9EE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8523E02-F3F1-4875-9528-D86EF915AC2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69A212D-DBA1-4558-B23C-956E91F117CF}"/>
              </a:ext>
            </a:extLst>
          </p:cNvPr>
          <p:cNvSpPr>
            <a:spLocks noGrp="1"/>
          </p:cNvSpPr>
          <p:nvPr>
            <p:ph type="dt" sz="half" idx="10"/>
          </p:nvPr>
        </p:nvSpPr>
        <p:spPr/>
        <p:txBody>
          <a:bodyPr/>
          <a:lstStyle/>
          <a:p>
            <a:fld id="{DD76298A-FED4-4F81-9AFE-6B0E4AEC2FBC}" type="datetimeFigureOut">
              <a:rPr lang="en-GB" smtClean="0"/>
              <a:t>07/02/2021</a:t>
            </a:fld>
            <a:endParaRPr lang="en-GB"/>
          </a:p>
        </p:txBody>
      </p:sp>
      <p:sp>
        <p:nvSpPr>
          <p:cNvPr id="5" name="Footer Placeholder 4">
            <a:extLst>
              <a:ext uri="{FF2B5EF4-FFF2-40B4-BE49-F238E27FC236}">
                <a16:creationId xmlns:a16="http://schemas.microsoft.com/office/drawing/2014/main" id="{7DD63DC3-47A3-4B69-8C10-6FAA58E919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D106EB5-B5AC-4C0A-907B-FC7551E4991A}"/>
              </a:ext>
            </a:extLst>
          </p:cNvPr>
          <p:cNvSpPr>
            <a:spLocks noGrp="1"/>
          </p:cNvSpPr>
          <p:nvPr>
            <p:ph type="sldNum" sz="quarter" idx="12"/>
          </p:nvPr>
        </p:nvSpPr>
        <p:spPr/>
        <p:txBody>
          <a:bodyPr/>
          <a:lstStyle/>
          <a:p>
            <a:fld id="{CB350A4F-6206-453F-BA96-E3463942E044}" type="slidenum">
              <a:rPr lang="en-GB" smtClean="0"/>
              <a:t>‹#›</a:t>
            </a:fld>
            <a:endParaRPr lang="en-GB"/>
          </a:p>
        </p:txBody>
      </p:sp>
    </p:spTree>
    <p:extLst>
      <p:ext uri="{BB962C8B-B14F-4D97-AF65-F5344CB8AC3E}">
        <p14:creationId xmlns:p14="http://schemas.microsoft.com/office/powerpoint/2010/main" val="920196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BC83AE-D400-4FF1-A0B3-40DD44621FC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30E3380-9E25-46C1-B47A-BD995965BDD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5E80379-4098-4191-A321-20BA4D8870D4}"/>
              </a:ext>
            </a:extLst>
          </p:cNvPr>
          <p:cNvSpPr>
            <a:spLocks noGrp="1"/>
          </p:cNvSpPr>
          <p:nvPr>
            <p:ph type="dt" sz="half" idx="10"/>
          </p:nvPr>
        </p:nvSpPr>
        <p:spPr/>
        <p:txBody>
          <a:bodyPr/>
          <a:lstStyle/>
          <a:p>
            <a:fld id="{DD76298A-FED4-4F81-9AFE-6B0E4AEC2FBC}" type="datetimeFigureOut">
              <a:rPr lang="en-GB" smtClean="0"/>
              <a:t>07/02/2021</a:t>
            </a:fld>
            <a:endParaRPr lang="en-GB"/>
          </a:p>
        </p:txBody>
      </p:sp>
      <p:sp>
        <p:nvSpPr>
          <p:cNvPr id="5" name="Footer Placeholder 4">
            <a:extLst>
              <a:ext uri="{FF2B5EF4-FFF2-40B4-BE49-F238E27FC236}">
                <a16:creationId xmlns:a16="http://schemas.microsoft.com/office/drawing/2014/main" id="{9EA1AE63-67C9-4C07-9B51-C2E9521597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540D778-705A-4326-92EC-DF689CA2DA1D}"/>
              </a:ext>
            </a:extLst>
          </p:cNvPr>
          <p:cNvSpPr>
            <a:spLocks noGrp="1"/>
          </p:cNvSpPr>
          <p:nvPr>
            <p:ph type="sldNum" sz="quarter" idx="12"/>
          </p:nvPr>
        </p:nvSpPr>
        <p:spPr/>
        <p:txBody>
          <a:bodyPr/>
          <a:lstStyle/>
          <a:p>
            <a:fld id="{CB350A4F-6206-453F-BA96-E3463942E044}" type="slidenum">
              <a:rPr lang="en-GB" smtClean="0"/>
              <a:t>‹#›</a:t>
            </a:fld>
            <a:endParaRPr lang="en-GB"/>
          </a:p>
        </p:txBody>
      </p:sp>
    </p:spTree>
    <p:extLst>
      <p:ext uri="{BB962C8B-B14F-4D97-AF65-F5344CB8AC3E}">
        <p14:creationId xmlns:p14="http://schemas.microsoft.com/office/powerpoint/2010/main" val="1673178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37645-4794-4A25-B487-0C9578AD085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F1AF00F-6713-4FD5-960C-12BEEEEA67F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3D7CD3F-FF27-4BA6-9B33-944DE2C49ABE}"/>
              </a:ext>
            </a:extLst>
          </p:cNvPr>
          <p:cNvSpPr>
            <a:spLocks noGrp="1"/>
          </p:cNvSpPr>
          <p:nvPr>
            <p:ph type="dt" sz="half" idx="10"/>
          </p:nvPr>
        </p:nvSpPr>
        <p:spPr/>
        <p:txBody>
          <a:bodyPr/>
          <a:lstStyle/>
          <a:p>
            <a:fld id="{DD76298A-FED4-4F81-9AFE-6B0E4AEC2FBC}" type="datetimeFigureOut">
              <a:rPr lang="en-GB" smtClean="0"/>
              <a:t>07/02/2021</a:t>
            </a:fld>
            <a:endParaRPr lang="en-GB"/>
          </a:p>
        </p:txBody>
      </p:sp>
      <p:sp>
        <p:nvSpPr>
          <p:cNvPr id="5" name="Footer Placeholder 4">
            <a:extLst>
              <a:ext uri="{FF2B5EF4-FFF2-40B4-BE49-F238E27FC236}">
                <a16:creationId xmlns:a16="http://schemas.microsoft.com/office/drawing/2014/main" id="{74C25D3D-C31D-466F-BD8C-BF92CD90DC2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D84B977-5F6C-42D4-98AB-14D329EF138F}"/>
              </a:ext>
            </a:extLst>
          </p:cNvPr>
          <p:cNvSpPr>
            <a:spLocks noGrp="1"/>
          </p:cNvSpPr>
          <p:nvPr>
            <p:ph type="sldNum" sz="quarter" idx="12"/>
          </p:nvPr>
        </p:nvSpPr>
        <p:spPr/>
        <p:txBody>
          <a:bodyPr/>
          <a:lstStyle/>
          <a:p>
            <a:fld id="{CB350A4F-6206-453F-BA96-E3463942E044}" type="slidenum">
              <a:rPr lang="en-GB" smtClean="0"/>
              <a:t>‹#›</a:t>
            </a:fld>
            <a:endParaRPr lang="en-GB"/>
          </a:p>
        </p:txBody>
      </p:sp>
    </p:spTree>
    <p:extLst>
      <p:ext uri="{BB962C8B-B14F-4D97-AF65-F5344CB8AC3E}">
        <p14:creationId xmlns:p14="http://schemas.microsoft.com/office/powerpoint/2010/main" val="2538698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948F2-6D38-4877-BF3C-94D844F372C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85CCC09-0906-4FFF-B73A-5759CCB439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64808D5-4582-40BB-BC66-732668BE5312}"/>
              </a:ext>
            </a:extLst>
          </p:cNvPr>
          <p:cNvSpPr>
            <a:spLocks noGrp="1"/>
          </p:cNvSpPr>
          <p:nvPr>
            <p:ph type="dt" sz="half" idx="10"/>
          </p:nvPr>
        </p:nvSpPr>
        <p:spPr/>
        <p:txBody>
          <a:bodyPr/>
          <a:lstStyle/>
          <a:p>
            <a:fld id="{DD76298A-FED4-4F81-9AFE-6B0E4AEC2FBC}" type="datetimeFigureOut">
              <a:rPr lang="en-GB" smtClean="0"/>
              <a:t>07/02/2021</a:t>
            </a:fld>
            <a:endParaRPr lang="en-GB"/>
          </a:p>
        </p:txBody>
      </p:sp>
      <p:sp>
        <p:nvSpPr>
          <p:cNvPr id="5" name="Footer Placeholder 4">
            <a:extLst>
              <a:ext uri="{FF2B5EF4-FFF2-40B4-BE49-F238E27FC236}">
                <a16:creationId xmlns:a16="http://schemas.microsoft.com/office/drawing/2014/main" id="{FEA5BD5B-9962-40A6-A219-2523EC865FC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9905EC-2705-450A-82F6-567E53AB1210}"/>
              </a:ext>
            </a:extLst>
          </p:cNvPr>
          <p:cNvSpPr>
            <a:spLocks noGrp="1"/>
          </p:cNvSpPr>
          <p:nvPr>
            <p:ph type="sldNum" sz="quarter" idx="12"/>
          </p:nvPr>
        </p:nvSpPr>
        <p:spPr/>
        <p:txBody>
          <a:bodyPr/>
          <a:lstStyle/>
          <a:p>
            <a:fld id="{CB350A4F-6206-453F-BA96-E3463942E044}" type="slidenum">
              <a:rPr lang="en-GB" smtClean="0"/>
              <a:t>‹#›</a:t>
            </a:fld>
            <a:endParaRPr lang="en-GB"/>
          </a:p>
        </p:txBody>
      </p:sp>
    </p:spTree>
    <p:extLst>
      <p:ext uri="{BB962C8B-B14F-4D97-AF65-F5344CB8AC3E}">
        <p14:creationId xmlns:p14="http://schemas.microsoft.com/office/powerpoint/2010/main" val="953276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85730-6E6B-4779-8C77-335746D27B2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89A2978-B2B0-4EA6-980D-2399D3451D7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139B23C-9C0D-4766-80A6-78C7AC04AFF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1FFC555-49FB-4FC4-A483-97E7A6D72180}"/>
              </a:ext>
            </a:extLst>
          </p:cNvPr>
          <p:cNvSpPr>
            <a:spLocks noGrp="1"/>
          </p:cNvSpPr>
          <p:nvPr>
            <p:ph type="dt" sz="half" idx="10"/>
          </p:nvPr>
        </p:nvSpPr>
        <p:spPr/>
        <p:txBody>
          <a:bodyPr/>
          <a:lstStyle/>
          <a:p>
            <a:fld id="{DD76298A-FED4-4F81-9AFE-6B0E4AEC2FBC}" type="datetimeFigureOut">
              <a:rPr lang="en-GB" smtClean="0"/>
              <a:t>07/02/2021</a:t>
            </a:fld>
            <a:endParaRPr lang="en-GB"/>
          </a:p>
        </p:txBody>
      </p:sp>
      <p:sp>
        <p:nvSpPr>
          <p:cNvPr id="6" name="Footer Placeholder 5">
            <a:extLst>
              <a:ext uri="{FF2B5EF4-FFF2-40B4-BE49-F238E27FC236}">
                <a16:creationId xmlns:a16="http://schemas.microsoft.com/office/drawing/2014/main" id="{3AB1A5CF-E154-4B7E-ABA8-5D78B1503F1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CD9C76F-3B71-49AC-80C2-17C5DF138E3E}"/>
              </a:ext>
            </a:extLst>
          </p:cNvPr>
          <p:cNvSpPr>
            <a:spLocks noGrp="1"/>
          </p:cNvSpPr>
          <p:nvPr>
            <p:ph type="sldNum" sz="quarter" idx="12"/>
          </p:nvPr>
        </p:nvSpPr>
        <p:spPr/>
        <p:txBody>
          <a:bodyPr/>
          <a:lstStyle/>
          <a:p>
            <a:fld id="{CB350A4F-6206-453F-BA96-E3463942E044}" type="slidenum">
              <a:rPr lang="en-GB" smtClean="0"/>
              <a:t>‹#›</a:t>
            </a:fld>
            <a:endParaRPr lang="en-GB"/>
          </a:p>
        </p:txBody>
      </p:sp>
    </p:spTree>
    <p:extLst>
      <p:ext uri="{BB962C8B-B14F-4D97-AF65-F5344CB8AC3E}">
        <p14:creationId xmlns:p14="http://schemas.microsoft.com/office/powerpoint/2010/main" val="2697376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4561C-09BD-4F64-8D2D-0DEE984ED15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16678A4-CC71-4FFB-823E-C0231D8C06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3EB3F7E-B495-4409-B0CC-CFEF9AA241F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99BB14A-5CA0-43FD-8372-B8E6BF7857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3DD5590-9966-4D1A-B9B0-8B844DDE79E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7BC6CAE-56A8-45CE-AC0B-6049A2F7EFF9}"/>
              </a:ext>
            </a:extLst>
          </p:cNvPr>
          <p:cNvSpPr>
            <a:spLocks noGrp="1"/>
          </p:cNvSpPr>
          <p:nvPr>
            <p:ph type="dt" sz="half" idx="10"/>
          </p:nvPr>
        </p:nvSpPr>
        <p:spPr/>
        <p:txBody>
          <a:bodyPr/>
          <a:lstStyle/>
          <a:p>
            <a:fld id="{DD76298A-FED4-4F81-9AFE-6B0E4AEC2FBC}" type="datetimeFigureOut">
              <a:rPr lang="en-GB" smtClean="0"/>
              <a:t>07/02/2021</a:t>
            </a:fld>
            <a:endParaRPr lang="en-GB"/>
          </a:p>
        </p:txBody>
      </p:sp>
      <p:sp>
        <p:nvSpPr>
          <p:cNvPr id="8" name="Footer Placeholder 7">
            <a:extLst>
              <a:ext uri="{FF2B5EF4-FFF2-40B4-BE49-F238E27FC236}">
                <a16:creationId xmlns:a16="http://schemas.microsoft.com/office/drawing/2014/main" id="{4F5EE76D-B176-42E4-9C70-2B2295A4783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CD56D7C-D1CF-4D5E-94FC-2B50DBFC8B24}"/>
              </a:ext>
            </a:extLst>
          </p:cNvPr>
          <p:cNvSpPr>
            <a:spLocks noGrp="1"/>
          </p:cNvSpPr>
          <p:nvPr>
            <p:ph type="sldNum" sz="quarter" idx="12"/>
          </p:nvPr>
        </p:nvSpPr>
        <p:spPr/>
        <p:txBody>
          <a:bodyPr/>
          <a:lstStyle/>
          <a:p>
            <a:fld id="{CB350A4F-6206-453F-BA96-E3463942E044}" type="slidenum">
              <a:rPr lang="en-GB" smtClean="0"/>
              <a:t>‹#›</a:t>
            </a:fld>
            <a:endParaRPr lang="en-GB"/>
          </a:p>
        </p:txBody>
      </p:sp>
    </p:spTree>
    <p:extLst>
      <p:ext uri="{BB962C8B-B14F-4D97-AF65-F5344CB8AC3E}">
        <p14:creationId xmlns:p14="http://schemas.microsoft.com/office/powerpoint/2010/main" val="3307078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067C4-7A67-4DBA-803F-CD79CD182BA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3609CBF-B8CD-4F35-A08B-A292376A8C95}"/>
              </a:ext>
            </a:extLst>
          </p:cNvPr>
          <p:cNvSpPr>
            <a:spLocks noGrp="1"/>
          </p:cNvSpPr>
          <p:nvPr>
            <p:ph type="dt" sz="half" idx="10"/>
          </p:nvPr>
        </p:nvSpPr>
        <p:spPr/>
        <p:txBody>
          <a:bodyPr/>
          <a:lstStyle/>
          <a:p>
            <a:fld id="{DD76298A-FED4-4F81-9AFE-6B0E4AEC2FBC}" type="datetimeFigureOut">
              <a:rPr lang="en-GB" smtClean="0"/>
              <a:t>07/02/2021</a:t>
            </a:fld>
            <a:endParaRPr lang="en-GB"/>
          </a:p>
        </p:txBody>
      </p:sp>
      <p:sp>
        <p:nvSpPr>
          <p:cNvPr id="4" name="Footer Placeholder 3">
            <a:extLst>
              <a:ext uri="{FF2B5EF4-FFF2-40B4-BE49-F238E27FC236}">
                <a16:creationId xmlns:a16="http://schemas.microsoft.com/office/drawing/2014/main" id="{620B5681-5508-434E-8308-F5204FDE0AD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8FC1D1F-9675-4A37-B954-A0A4B05F140E}"/>
              </a:ext>
            </a:extLst>
          </p:cNvPr>
          <p:cNvSpPr>
            <a:spLocks noGrp="1"/>
          </p:cNvSpPr>
          <p:nvPr>
            <p:ph type="sldNum" sz="quarter" idx="12"/>
          </p:nvPr>
        </p:nvSpPr>
        <p:spPr/>
        <p:txBody>
          <a:bodyPr/>
          <a:lstStyle/>
          <a:p>
            <a:fld id="{CB350A4F-6206-453F-BA96-E3463942E044}" type="slidenum">
              <a:rPr lang="en-GB" smtClean="0"/>
              <a:t>‹#›</a:t>
            </a:fld>
            <a:endParaRPr lang="en-GB"/>
          </a:p>
        </p:txBody>
      </p:sp>
    </p:spTree>
    <p:extLst>
      <p:ext uri="{BB962C8B-B14F-4D97-AF65-F5344CB8AC3E}">
        <p14:creationId xmlns:p14="http://schemas.microsoft.com/office/powerpoint/2010/main" val="3090419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0913D7-881E-428F-ABB1-86999693EA7D}"/>
              </a:ext>
            </a:extLst>
          </p:cNvPr>
          <p:cNvSpPr>
            <a:spLocks noGrp="1"/>
          </p:cNvSpPr>
          <p:nvPr>
            <p:ph type="dt" sz="half" idx="10"/>
          </p:nvPr>
        </p:nvSpPr>
        <p:spPr/>
        <p:txBody>
          <a:bodyPr/>
          <a:lstStyle/>
          <a:p>
            <a:fld id="{DD76298A-FED4-4F81-9AFE-6B0E4AEC2FBC}" type="datetimeFigureOut">
              <a:rPr lang="en-GB" smtClean="0"/>
              <a:t>07/02/2021</a:t>
            </a:fld>
            <a:endParaRPr lang="en-GB"/>
          </a:p>
        </p:txBody>
      </p:sp>
      <p:sp>
        <p:nvSpPr>
          <p:cNvPr id="3" name="Footer Placeholder 2">
            <a:extLst>
              <a:ext uri="{FF2B5EF4-FFF2-40B4-BE49-F238E27FC236}">
                <a16:creationId xmlns:a16="http://schemas.microsoft.com/office/drawing/2014/main" id="{FCA775A3-C36A-4131-83A7-0F2852FAFF9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543F8B6-C648-475C-A049-EF1FE786B81B}"/>
              </a:ext>
            </a:extLst>
          </p:cNvPr>
          <p:cNvSpPr>
            <a:spLocks noGrp="1"/>
          </p:cNvSpPr>
          <p:nvPr>
            <p:ph type="sldNum" sz="quarter" idx="12"/>
          </p:nvPr>
        </p:nvSpPr>
        <p:spPr/>
        <p:txBody>
          <a:bodyPr/>
          <a:lstStyle/>
          <a:p>
            <a:fld id="{CB350A4F-6206-453F-BA96-E3463942E044}" type="slidenum">
              <a:rPr lang="en-GB" smtClean="0"/>
              <a:t>‹#›</a:t>
            </a:fld>
            <a:endParaRPr lang="en-GB"/>
          </a:p>
        </p:txBody>
      </p:sp>
    </p:spTree>
    <p:extLst>
      <p:ext uri="{BB962C8B-B14F-4D97-AF65-F5344CB8AC3E}">
        <p14:creationId xmlns:p14="http://schemas.microsoft.com/office/powerpoint/2010/main" val="3614119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AAD6A-E7D1-4631-B1E0-E01B8E8719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63F0AD5-FDEA-4766-8EEF-6208F92A62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6F9E171-78D6-4C1F-96FD-ADAC0DD5EE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5D8A19-51D2-4D2D-98B2-E02A208C5859}"/>
              </a:ext>
            </a:extLst>
          </p:cNvPr>
          <p:cNvSpPr>
            <a:spLocks noGrp="1"/>
          </p:cNvSpPr>
          <p:nvPr>
            <p:ph type="dt" sz="half" idx="10"/>
          </p:nvPr>
        </p:nvSpPr>
        <p:spPr/>
        <p:txBody>
          <a:bodyPr/>
          <a:lstStyle/>
          <a:p>
            <a:fld id="{DD76298A-FED4-4F81-9AFE-6B0E4AEC2FBC}" type="datetimeFigureOut">
              <a:rPr lang="en-GB" smtClean="0"/>
              <a:t>07/02/2021</a:t>
            </a:fld>
            <a:endParaRPr lang="en-GB"/>
          </a:p>
        </p:txBody>
      </p:sp>
      <p:sp>
        <p:nvSpPr>
          <p:cNvPr id="6" name="Footer Placeholder 5">
            <a:extLst>
              <a:ext uri="{FF2B5EF4-FFF2-40B4-BE49-F238E27FC236}">
                <a16:creationId xmlns:a16="http://schemas.microsoft.com/office/drawing/2014/main" id="{8B7D4BC4-F6B7-4576-93AC-BE6CAD415C6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5C80462-CD1A-41B5-B325-7BDBEA8A484C}"/>
              </a:ext>
            </a:extLst>
          </p:cNvPr>
          <p:cNvSpPr>
            <a:spLocks noGrp="1"/>
          </p:cNvSpPr>
          <p:nvPr>
            <p:ph type="sldNum" sz="quarter" idx="12"/>
          </p:nvPr>
        </p:nvSpPr>
        <p:spPr/>
        <p:txBody>
          <a:bodyPr/>
          <a:lstStyle/>
          <a:p>
            <a:fld id="{CB350A4F-6206-453F-BA96-E3463942E044}" type="slidenum">
              <a:rPr lang="en-GB" smtClean="0"/>
              <a:t>‹#›</a:t>
            </a:fld>
            <a:endParaRPr lang="en-GB"/>
          </a:p>
        </p:txBody>
      </p:sp>
    </p:spTree>
    <p:extLst>
      <p:ext uri="{BB962C8B-B14F-4D97-AF65-F5344CB8AC3E}">
        <p14:creationId xmlns:p14="http://schemas.microsoft.com/office/powerpoint/2010/main" val="2647005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1E3B9-9210-4A1E-A928-0AEF96C6BB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CC5509F-994E-4E15-BC29-6CB3C5705F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AB6057E-56E6-46B8-9548-7F235B0608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3D430F-3A80-4A29-9E9F-92E3EE0AE34C}"/>
              </a:ext>
            </a:extLst>
          </p:cNvPr>
          <p:cNvSpPr>
            <a:spLocks noGrp="1"/>
          </p:cNvSpPr>
          <p:nvPr>
            <p:ph type="dt" sz="half" idx="10"/>
          </p:nvPr>
        </p:nvSpPr>
        <p:spPr/>
        <p:txBody>
          <a:bodyPr/>
          <a:lstStyle/>
          <a:p>
            <a:fld id="{DD76298A-FED4-4F81-9AFE-6B0E4AEC2FBC}" type="datetimeFigureOut">
              <a:rPr lang="en-GB" smtClean="0"/>
              <a:t>07/02/2021</a:t>
            </a:fld>
            <a:endParaRPr lang="en-GB"/>
          </a:p>
        </p:txBody>
      </p:sp>
      <p:sp>
        <p:nvSpPr>
          <p:cNvPr id="6" name="Footer Placeholder 5">
            <a:extLst>
              <a:ext uri="{FF2B5EF4-FFF2-40B4-BE49-F238E27FC236}">
                <a16:creationId xmlns:a16="http://schemas.microsoft.com/office/drawing/2014/main" id="{FE14A086-D57F-48E3-98C5-19D92F7B48A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1820C5E-462D-4480-B042-ABA279623F3C}"/>
              </a:ext>
            </a:extLst>
          </p:cNvPr>
          <p:cNvSpPr>
            <a:spLocks noGrp="1"/>
          </p:cNvSpPr>
          <p:nvPr>
            <p:ph type="sldNum" sz="quarter" idx="12"/>
          </p:nvPr>
        </p:nvSpPr>
        <p:spPr/>
        <p:txBody>
          <a:bodyPr/>
          <a:lstStyle/>
          <a:p>
            <a:fld id="{CB350A4F-6206-453F-BA96-E3463942E044}" type="slidenum">
              <a:rPr lang="en-GB" smtClean="0"/>
              <a:t>‹#›</a:t>
            </a:fld>
            <a:endParaRPr lang="en-GB"/>
          </a:p>
        </p:txBody>
      </p:sp>
    </p:spTree>
    <p:extLst>
      <p:ext uri="{BB962C8B-B14F-4D97-AF65-F5344CB8AC3E}">
        <p14:creationId xmlns:p14="http://schemas.microsoft.com/office/powerpoint/2010/main" val="3516176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33EB57-105F-4017-9BD3-A513992683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ED1BBCC-D6A5-4473-911F-44DA22E700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693BDE3-D4A0-4E5E-9551-32799E5E52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76298A-FED4-4F81-9AFE-6B0E4AEC2FBC}" type="datetimeFigureOut">
              <a:rPr lang="en-GB" smtClean="0"/>
              <a:t>07/02/2021</a:t>
            </a:fld>
            <a:endParaRPr lang="en-GB"/>
          </a:p>
        </p:txBody>
      </p:sp>
      <p:sp>
        <p:nvSpPr>
          <p:cNvPr id="5" name="Footer Placeholder 4">
            <a:extLst>
              <a:ext uri="{FF2B5EF4-FFF2-40B4-BE49-F238E27FC236}">
                <a16:creationId xmlns:a16="http://schemas.microsoft.com/office/drawing/2014/main" id="{3D162FE8-FA8B-492C-98F7-95AA3078F2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A611DCC-2B61-46C5-AEA3-873504C4DC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350A4F-6206-453F-BA96-E3463942E044}" type="slidenum">
              <a:rPr lang="en-GB" smtClean="0"/>
              <a:t>‹#›</a:t>
            </a:fld>
            <a:endParaRPr lang="en-GB"/>
          </a:p>
        </p:txBody>
      </p:sp>
    </p:spTree>
    <p:extLst>
      <p:ext uri="{BB962C8B-B14F-4D97-AF65-F5344CB8AC3E}">
        <p14:creationId xmlns:p14="http://schemas.microsoft.com/office/powerpoint/2010/main" val="1599570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youtube.com/watch?v=KCOxGKuSCJ8" TargetMode="Externa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hyperlink" Target="https://www.youtube.com/watch?v=zi7qQ2eHZlc"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classroom.thenational.academy/lessons/representing-data-in-a-tally-chart-and-block-diagram-6ru34e?step=2&amp;activity=video" TargetMode="Externa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www.youtube.com/watch?v=-pEA3w8SQws"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34.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38D088DA-A50C-4BA9-8110-0E75A6B1D975}"/>
              </a:ext>
            </a:extLst>
          </p:cNvPr>
          <p:cNvPicPr>
            <a:picLocks noChangeAspect="1"/>
          </p:cNvPicPr>
          <p:nvPr/>
        </p:nvPicPr>
        <p:blipFill>
          <a:blip r:embed="rId2"/>
          <a:stretch>
            <a:fillRect/>
          </a:stretch>
        </p:blipFill>
        <p:spPr>
          <a:xfrm>
            <a:off x="80514" y="40797"/>
            <a:ext cx="12045350" cy="6819540"/>
          </a:xfrm>
          <a:prstGeom prst="rect">
            <a:avLst/>
          </a:prstGeom>
        </p:spPr>
      </p:pic>
      <p:sp>
        <p:nvSpPr>
          <p:cNvPr id="5" name="TextBox 4">
            <a:extLst>
              <a:ext uri="{FF2B5EF4-FFF2-40B4-BE49-F238E27FC236}">
                <a16:creationId xmlns:a16="http://schemas.microsoft.com/office/drawing/2014/main" id="{494D2EA7-E2DA-4A41-8251-81A6E92B2EF2}"/>
              </a:ext>
            </a:extLst>
          </p:cNvPr>
          <p:cNvSpPr txBox="1"/>
          <p:nvPr/>
        </p:nvSpPr>
        <p:spPr>
          <a:xfrm>
            <a:off x="1848929" y="324927"/>
            <a:ext cx="1362974" cy="461665"/>
          </a:xfrm>
          <a:prstGeom prst="rect">
            <a:avLst/>
          </a:prstGeom>
          <a:solidFill>
            <a:srgbClr val="A398EB"/>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dirty="0"/>
              <a:t>Maths</a:t>
            </a:r>
          </a:p>
        </p:txBody>
      </p:sp>
    </p:spTree>
    <p:extLst>
      <p:ext uri="{BB962C8B-B14F-4D97-AF65-F5344CB8AC3E}">
        <p14:creationId xmlns:p14="http://schemas.microsoft.com/office/powerpoint/2010/main" val="34689245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4" name="Rectangle 3"/>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676" y="5987219"/>
            <a:ext cx="588390" cy="588390"/>
          </a:xfrm>
          <a:prstGeom prst="rect">
            <a:avLst/>
          </a:prstGeom>
        </p:spPr>
      </p:pic>
      <p:sp>
        <p:nvSpPr>
          <p:cNvPr id="6" name="Rectangle 5"/>
          <p:cNvSpPr/>
          <p:nvPr/>
        </p:nvSpPr>
        <p:spPr>
          <a:xfrm>
            <a:off x="189471" y="5905850"/>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864066" y="6033803"/>
            <a:ext cx="402830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Subject</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lang="en-GB" sz="2400" dirty="0">
                <a:solidFill>
                  <a:prstClr val="black"/>
                </a:solidFill>
                <a:latin typeface="Calibri" panose="020F0502020204030204"/>
              </a:rPr>
              <a:t>Maths </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p:cNvSpPr/>
          <p:nvPr/>
        </p:nvSpPr>
        <p:spPr>
          <a:xfrm>
            <a:off x="189470" y="164755"/>
            <a:ext cx="8040129"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273361" y="222475"/>
            <a:ext cx="742633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pic>
        <p:nvPicPr>
          <p:cNvPr id="10" name="Picture 9"/>
          <p:cNvPicPr>
            <a:picLocks noChangeAspect="1"/>
          </p:cNvPicPr>
          <p:nvPr/>
        </p:nvPicPr>
        <p:blipFill>
          <a:blip r:embed="rId3"/>
          <a:stretch>
            <a:fillRect/>
          </a:stretch>
        </p:blipFill>
        <p:spPr>
          <a:xfrm>
            <a:off x="553093" y="1728060"/>
            <a:ext cx="2219325" cy="1104900"/>
          </a:xfrm>
          <a:prstGeom prst="rect">
            <a:avLst/>
          </a:prstGeom>
        </p:spPr>
      </p:pic>
      <p:sp>
        <p:nvSpPr>
          <p:cNvPr id="11" name="Rectangle 10"/>
          <p:cNvSpPr/>
          <p:nvPr/>
        </p:nvSpPr>
        <p:spPr>
          <a:xfrm>
            <a:off x="569871" y="2835982"/>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p:cNvSpPr txBox="1"/>
          <p:nvPr/>
        </p:nvSpPr>
        <p:spPr>
          <a:xfrm>
            <a:off x="661401" y="2819203"/>
            <a:ext cx="1042959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black"/>
                </a:solidFill>
                <a:effectLst/>
                <a:uLnTx/>
                <a:uFillTx/>
                <a:ea typeface="+mn-ea"/>
                <a:cs typeface="+mn-cs"/>
              </a:rPr>
              <a:t>L.O. To be able to</a:t>
            </a:r>
            <a:r>
              <a:rPr kumimoji="0" lang="en-GB" sz="4000" b="0" i="0" u="none" strike="noStrike" kern="1200" cap="none" spc="0" normalizeH="0" noProof="0" dirty="0">
                <a:ln>
                  <a:noFill/>
                </a:ln>
                <a:solidFill>
                  <a:prstClr val="black"/>
                </a:solidFill>
                <a:effectLst/>
                <a:uLnTx/>
                <a:uFillTx/>
                <a:ea typeface="+mn-ea"/>
                <a:cs typeface="+mn-cs"/>
              </a:rPr>
              <a:t> input data onto a tally chart</a:t>
            </a:r>
            <a:r>
              <a:rPr lang="en-GB" sz="4000" noProof="0" dirty="0">
                <a:solidFill>
                  <a:prstClr val="black"/>
                </a:solidFill>
              </a:rPr>
              <a:t>.</a:t>
            </a:r>
            <a:endParaRPr kumimoji="0" lang="en-GB" sz="4000" b="0" i="0" u="none" strike="noStrike" kern="1200" cap="none" spc="0" normalizeH="0" baseline="0" noProof="0" dirty="0">
              <a:ln>
                <a:noFill/>
              </a:ln>
              <a:solidFill>
                <a:prstClr val="black"/>
              </a:solidFill>
              <a:effectLst/>
              <a:uLnTx/>
              <a:uFillTx/>
              <a:latin typeface="+mj-lt"/>
              <a:ea typeface="+mn-ea"/>
              <a:cs typeface="+mn-cs"/>
            </a:endParaRPr>
          </a:p>
        </p:txBody>
      </p:sp>
      <p:pic>
        <p:nvPicPr>
          <p:cNvPr id="14" name="Picture 13"/>
          <p:cNvPicPr>
            <a:picLocks noChangeAspect="1"/>
          </p:cNvPicPr>
          <p:nvPr/>
        </p:nvPicPr>
        <p:blipFill>
          <a:blip r:embed="rId4"/>
          <a:stretch>
            <a:fillRect/>
          </a:stretch>
        </p:blipFill>
        <p:spPr>
          <a:xfrm>
            <a:off x="4646197" y="5963140"/>
            <a:ext cx="834561" cy="640100"/>
          </a:xfrm>
          <a:prstGeom prst="rect">
            <a:avLst/>
          </a:prstGeom>
        </p:spPr>
      </p:pic>
      <p:sp>
        <p:nvSpPr>
          <p:cNvPr id="2" name="TextBox 1"/>
          <p:cNvSpPr txBox="1"/>
          <p:nvPr/>
        </p:nvSpPr>
        <p:spPr>
          <a:xfrm>
            <a:off x="273361" y="222475"/>
            <a:ext cx="7895279" cy="584775"/>
          </a:xfrm>
          <a:prstGeom prst="rect">
            <a:avLst/>
          </a:prstGeom>
          <a:noFill/>
        </p:spPr>
        <p:txBody>
          <a:bodyPr wrap="square" rtlCol="0">
            <a:spAutoFit/>
          </a:bodyPr>
          <a:lstStyle/>
          <a:p>
            <a:r>
              <a:rPr lang="en-GB" sz="3200" dirty="0"/>
              <a:t>Date: Tuesday 10</a:t>
            </a:r>
            <a:r>
              <a:rPr lang="en-GB" sz="3200" baseline="30000" dirty="0"/>
              <a:t>th</a:t>
            </a:r>
            <a:r>
              <a:rPr lang="en-GB" sz="3200" dirty="0"/>
              <a:t> February </a:t>
            </a:r>
            <a:endParaRPr lang="en-GB" dirty="0"/>
          </a:p>
        </p:txBody>
      </p:sp>
    </p:spTree>
    <p:extLst>
      <p:ext uri="{BB962C8B-B14F-4D97-AF65-F5344CB8AC3E}">
        <p14:creationId xmlns:p14="http://schemas.microsoft.com/office/powerpoint/2010/main" val="8009704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47921-E3D8-4C1C-B00B-B94DB5CC7B73}"/>
              </a:ext>
            </a:extLst>
          </p:cNvPr>
          <p:cNvSpPr>
            <a:spLocks noGrp="1"/>
          </p:cNvSpPr>
          <p:nvPr>
            <p:ph type="title"/>
          </p:nvPr>
        </p:nvSpPr>
        <p:spPr>
          <a:xfrm>
            <a:off x="41727" y="82225"/>
            <a:ext cx="10570126" cy="1309847"/>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r>
              <a:rPr lang="en-GB" sz="3200" dirty="0"/>
              <a:t>Now we know how to extract </a:t>
            </a:r>
            <a:r>
              <a:rPr lang="en-GB" sz="3200" b="1" dirty="0"/>
              <a:t>data</a:t>
            </a:r>
            <a:r>
              <a:rPr lang="en-GB" sz="3200" dirty="0"/>
              <a:t> from a tally chart, we are going to learn how to </a:t>
            </a:r>
            <a:r>
              <a:rPr lang="en-GB" sz="3200" b="1" dirty="0"/>
              <a:t>input</a:t>
            </a:r>
            <a:r>
              <a:rPr lang="en-GB" sz="3200" dirty="0"/>
              <a:t> the </a:t>
            </a:r>
            <a:r>
              <a:rPr lang="en-GB" sz="3200" b="1" dirty="0"/>
              <a:t>data</a:t>
            </a:r>
            <a:r>
              <a:rPr lang="en-GB" sz="3200" dirty="0"/>
              <a:t>.</a:t>
            </a:r>
          </a:p>
        </p:txBody>
      </p:sp>
      <p:graphicFrame>
        <p:nvGraphicFramePr>
          <p:cNvPr id="3" name="Table 2"/>
          <p:cNvGraphicFramePr>
            <a:graphicFrameLocks noGrp="1"/>
          </p:cNvGraphicFramePr>
          <p:nvPr>
            <p:extLst>
              <p:ext uri="{D42A27DB-BD31-4B8C-83A1-F6EECF244321}">
                <p14:modId xmlns:p14="http://schemas.microsoft.com/office/powerpoint/2010/main" val="2682747584"/>
              </p:ext>
            </p:extLst>
          </p:nvPr>
        </p:nvGraphicFramePr>
        <p:xfrm>
          <a:off x="315685" y="2080727"/>
          <a:ext cx="5525796" cy="4122923"/>
        </p:xfrm>
        <a:graphic>
          <a:graphicData uri="http://schemas.openxmlformats.org/drawingml/2006/table">
            <a:tbl>
              <a:tblPr firstRow="1" bandRow="1">
                <a:tableStyleId>{5C22544A-7EE6-4342-B048-85BDC9FD1C3A}</a:tableStyleId>
              </a:tblPr>
              <a:tblGrid>
                <a:gridCol w="1841932">
                  <a:extLst>
                    <a:ext uri="{9D8B030D-6E8A-4147-A177-3AD203B41FA5}">
                      <a16:colId xmlns:a16="http://schemas.microsoft.com/office/drawing/2014/main" val="674078704"/>
                    </a:ext>
                  </a:extLst>
                </a:gridCol>
                <a:gridCol w="2396238">
                  <a:extLst>
                    <a:ext uri="{9D8B030D-6E8A-4147-A177-3AD203B41FA5}">
                      <a16:colId xmlns:a16="http://schemas.microsoft.com/office/drawing/2014/main" val="2994319988"/>
                    </a:ext>
                  </a:extLst>
                </a:gridCol>
                <a:gridCol w="1287626">
                  <a:extLst>
                    <a:ext uri="{9D8B030D-6E8A-4147-A177-3AD203B41FA5}">
                      <a16:colId xmlns:a16="http://schemas.microsoft.com/office/drawing/2014/main" val="1610971803"/>
                    </a:ext>
                  </a:extLst>
                </a:gridCol>
              </a:tblGrid>
              <a:tr h="588989">
                <a:tc>
                  <a:txBody>
                    <a:bodyPr/>
                    <a:lstStyle/>
                    <a:p>
                      <a:pPr algn="ctr"/>
                      <a:endParaRPr lang="en-GB" dirty="0"/>
                    </a:p>
                  </a:txBody>
                  <a:tcPr/>
                </a:tc>
                <a:tc>
                  <a:txBody>
                    <a:bodyPr/>
                    <a:lstStyle/>
                    <a:p>
                      <a:pPr algn="ctr"/>
                      <a:r>
                        <a:rPr lang="en-GB"/>
                        <a:t>Tally</a:t>
                      </a:r>
                      <a:endParaRPr lang="en-GB" dirty="0"/>
                    </a:p>
                  </a:txBody>
                  <a:tcPr/>
                </a:tc>
                <a:tc>
                  <a:txBody>
                    <a:bodyPr/>
                    <a:lstStyle/>
                    <a:p>
                      <a:pPr algn="ctr"/>
                      <a:r>
                        <a:rPr lang="en-GB"/>
                        <a:t>Frequency</a:t>
                      </a:r>
                      <a:endParaRPr lang="en-GB" dirty="0"/>
                    </a:p>
                  </a:txBody>
                  <a:tcPr/>
                </a:tc>
                <a:extLst>
                  <a:ext uri="{0D108BD9-81ED-4DB2-BD59-A6C34878D82A}">
                    <a16:rowId xmlns:a16="http://schemas.microsoft.com/office/drawing/2014/main" val="2117726486"/>
                  </a:ext>
                </a:extLst>
              </a:tr>
              <a:tr h="588989">
                <a:tc>
                  <a:txBody>
                    <a:bodyPr/>
                    <a:lstStyle/>
                    <a:p>
                      <a:endParaRPr lang="en-GB" dirty="0"/>
                    </a:p>
                  </a:txBody>
                  <a:tcPr/>
                </a:tc>
                <a:tc>
                  <a:txBody>
                    <a:bodyPr/>
                    <a:lstStyle/>
                    <a:p>
                      <a:endParaRPr lang="en-GB" dirty="0"/>
                    </a:p>
                  </a:txBody>
                  <a:tcPr/>
                </a:tc>
                <a:tc>
                  <a:txBody>
                    <a:bodyPr/>
                    <a:lstStyle/>
                    <a:p>
                      <a:endParaRPr lang="en-GB"/>
                    </a:p>
                  </a:txBody>
                  <a:tcPr/>
                </a:tc>
                <a:extLst>
                  <a:ext uri="{0D108BD9-81ED-4DB2-BD59-A6C34878D82A}">
                    <a16:rowId xmlns:a16="http://schemas.microsoft.com/office/drawing/2014/main" val="2752255328"/>
                  </a:ext>
                </a:extLst>
              </a:tr>
              <a:tr h="588989">
                <a:tc>
                  <a:txBody>
                    <a:bodyPr/>
                    <a:lstStyle/>
                    <a:p>
                      <a:endParaRPr lang="en-GB" dirty="0"/>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2378353516"/>
                  </a:ext>
                </a:extLst>
              </a:tr>
              <a:tr h="588989">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3120978020"/>
                  </a:ext>
                </a:extLst>
              </a:tr>
              <a:tr h="588989">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2022575492"/>
                  </a:ext>
                </a:extLst>
              </a:tr>
              <a:tr h="588989">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981469562"/>
                  </a:ext>
                </a:extLst>
              </a:tr>
              <a:tr h="588989">
                <a:tc>
                  <a:txBody>
                    <a:bodyPr/>
                    <a:lstStyle/>
                    <a:p>
                      <a:endParaRPr lang="en-GB"/>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515591772"/>
                  </a:ext>
                </a:extLst>
              </a:tr>
            </a:tbl>
          </a:graphicData>
        </a:graphic>
      </p:graphicFrame>
      <p:sp>
        <p:nvSpPr>
          <p:cNvPr id="5" name="TextBox 4"/>
          <p:cNvSpPr txBox="1"/>
          <p:nvPr/>
        </p:nvSpPr>
        <p:spPr>
          <a:xfrm>
            <a:off x="6133258" y="1392072"/>
            <a:ext cx="5903167" cy="5509200"/>
          </a:xfrm>
          <a:prstGeom prst="rect">
            <a:avLst/>
          </a:prstGeom>
          <a:noFill/>
        </p:spPr>
        <p:txBody>
          <a:bodyPr wrap="square" rtlCol="0">
            <a:spAutoFit/>
          </a:bodyPr>
          <a:lstStyle/>
          <a:p>
            <a:r>
              <a:rPr lang="en-GB" sz="1600" dirty="0"/>
              <a:t>Here is a blank </a:t>
            </a:r>
            <a:r>
              <a:rPr lang="en-GB" sz="1600" b="1" dirty="0"/>
              <a:t>tally chart</a:t>
            </a:r>
            <a:r>
              <a:rPr lang="en-GB" sz="1600" dirty="0"/>
              <a:t>.</a:t>
            </a:r>
          </a:p>
          <a:p>
            <a:endParaRPr lang="en-GB" sz="1600" dirty="0"/>
          </a:p>
          <a:p>
            <a:r>
              <a:rPr lang="en-GB" sz="1600" dirty="0"/>
              <a:t>The first thing we need to do is think of what </a:t>
            </a:r>
            <a:r>
              <a:rPr lang="en-GB" sz="1600" b="1" dirty="0"/>
              <a:t>data</a:t>
            </a:r>
            <a:r>
              <a:rPr lang="en-GB" sz="1600" dirty="0"/>
              <a:t> we want to collect.</a:t>
            </a:r>
          </a:p>
          <a:p>
            <a:endParaRPr lang="en-GB" sz="1600" dirty="0"/>
          </a:p>
          <a:p>
            <a:r>
              <a:rPr lang="en-GB" sz="1600" dirty="0"/>
              <a:t>I am going to collect </a:t>
            </a:r>
            <a:r>
              <a:rPr lang="en-GB" sz="1600" b="1" dirty="0"/>
              <a:t>data</a:t>
            </a:r>
            <a:r>
              <a:rPr lang="en-GB" sz="1600" dirty="0"/>
              <a:t> on people’s favourite sports, so I will label the first column as ‘sports.’ </a:t>
            </a:r>
          </a:p>
          <a:p>
            <a:endParaRPr lang="en-GB" sz="1600" dirty="0"/>
          </a:p>
          <a:p>
            <a:r>
              <a:rPr lang="en-GB" sz="1600" dirty="0"/>
              <a:t>Next, I need to think of 6 sports to write into the column under the ‘sports’ heading.</a:t>
            </a:r>
          </a:p>
          <a:p>
            <a:endParaRPr lang="en-GB" sz="1600" dirty="0"/>
          </a:p>
          <a:p>
            <a:r>
              <a:rPr lang="en-GB" sz="1600" dirty="0"/>
              <a:t>Finally, I need to ask the correct question to gather the right data. The question I will ask is “ Which one of the following sports is your favourite?” I will then read out the list of sports to the person I am asking.</a:t>
            </a:r>
          </a:p>
          <a:p>
            <a:endParaRPr lang="en-GB" sz="1600" dirty="0"/>
          </a:p>
          <a:p>
            <a:r>
              <a:rPr lang="en-GB" sz="1600" dirty="0"/>
              <a:t>I am now ready to add </a:t>
            </a:r>
            <a:r>
              <a:rPr lang="en-GB" sz="1600" b="1" dirty="0"/>
              <a:t>tally marks</a:t>
            </a:r>
            <a:r>
              <a:rPr lang="en-GB" sz="1600" dirty="0"/>
              <a:t> to my table to collect the </a:t>
            </a:r>
            <a:r>
              <a:rPr lang="en-GB" sz="1600" b="1" dirty="0"/>
              <a:t>data</a:t>
            </a:r>
            <a:r>
              <a:rPr lang="en-GB" sz="1600" dirty="0"/>
              <a:t>.</a:t>
            </a:r>
          </a:p>
          <a:p>
            <a:endParaRPr lang="en-GB" sz="1600" dirty="0"/>
          </a:p>
          <a:p>
            <a:r>
              <a:rPr lang="en-GB" sz="1600" dirty="0"/>
              <a:t>As I ask each person what their favourite sport it, I need to put 1 </a:t>
            </a:r>
            <a:r>
              <a:rPr lang="en-GB" sz="1600" b="1" dirty="0"/>
              <a:t>tally mark</a:t>
            </a:r>
            <a:r>
              <a:rPr lang="en-GB" sz="1600" dirty="0"/>
              <a:t> into the column under ‘tally’ and next to the sport that the person likes. I then need to add up the </a:t>
            </a:r>
            <a:r>
              <a:rPr lang="en-GB" sz="1600" b="1" dirty="0"/>
              <a:t>tally marks</a:t>
            </a:r>
            <a:r>
              <a:rPr lang="en-GB" sz="1600" dirty="0"/>
              <a:t> in each row and write the total and the box that says ‘frequency’.</a:t>
            </a:r>
          </a:p>
        </p:txBody>
      </p:sp>
      <p:pic>
        <p:nvPicPr>
          <p:cNvPr id="6" name="Picture 5">
            <a:extLst>
              <a:ext uri="{FF2B5EF4-FFF2-40B4-BE49-F238E27FC236}">
                <a16:creationId xmlns:a16="http://schemas.microsoft.com/office/drawing/2014/main" id="{D51E3564-39BC-4594-8688-49D943F63C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17965" y="160337"/>
            <a:ext cx="1318460" cy="979055"/>
          </a:xfrm>
          <a:prstGeom prst="rect">
            <a:avLst/>
          </a:prstGeom>
        </p:spPr>
      </p:pic>
    </p:spTree>
    <p:extLst>
      <p:ext uri="{BB962C8B-B14F-4D97-AF65-F5344CB8AC3E}">
        <p14:creationId xmlns:p14="http://schemas.microsoft.com/office/powerpoint/2010/main" val="26832805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99140523"/>
              </p:ext>
            </p:extLst>
          </p:nvPr>
        </p:nvGraphicFramePr>
        <p:xfrm>
          <a:off x="2941994" y="1922993"/>
          <a:ext cx="5525796" cy="4204016"/>
        </p:xfrm>
        <a:graphic>
          <a:graphicData uri="http://schemas.openxmlformats.org/drawingml/2006/table">
            <a:tbl>
              <a:tblPr firstRow="1" bandRow="1">
                <a:tableStyleId>{5C22544A-7EE6-4342-B048-85BDC9FD1C3A}</a:tableStyleId>
              </a:tblPr>
              <a:tblGrid>
                <a:gridCol w="1841932">
                  <a:extLst>
                    <a:ext uri="{9D8B030D-6E8A-4147-A177-3AD203B41FA5}">
                      <a16:colId xmlns:a16="http://schemas.microsoft.com/office/drawing/2014/main" val="674078704"/>
                    </a:ext>
                  </a:extLst>
                </a:gridCol>
                <a:gridCol w="2396238">
                  <a:extLst>
                    <a:ext uri="{9D8B030D-6E8A-4147-A177-3AD203B41FA5}">
                      <a16:colId xmlns:a16="http://schemas.microsoft.com/office/drawing/2014/main" val="2994319988"/>
                    </a:ext>
                  </a:extLst>
                </a:gridCol>
                <a:gridCol w="1287626">
                  <a:extLst>
                    <a:ext uri="{9D8B030D-6E8A-4147-A177-3AD203B41FA5}">
                      <a16:colId xmlns:a16="http://schemas.microsoft.com/office/drawing/2014/main" val="1610971803"/>
                    </a:ext>
                  </a:extLst>
                </a:gridCol>
              </a:tblGrid>
              <a:tr h="670082">
                <a:tc>
                  <a:txBody>
                    <a:bodyPr/>
                    <a:lstStyle/>
                    <a:p>
                      <a:pPr algn="ctr"/>
                      <a:r>
                        <a:rPr lang="en-GB" dirty="0"/>
                        <a:t>Sport </a:t>
                      </a:r>
                    </a:p>
                  </a:txBody>
                  <a:tcPr/>
                </a:tc>
                <a:tc>
                  <a:txBody>
                    <a:bodyPr/>
                    <a:lstStyle/>
                    <a:p>
                      <a:pPr algn="ctr"/>
                      <a:r>
                        <a:rPr lang="en-GB" dirty="0"/>
                        <a:t>Tally</a:t>
                      </a:r>
                    </a:p>
                  </a:txBody>
                  <a:tcPr/>
                </a:tc>
                <a:tc>
                  <a:txBody>
                    <a:bodyPr/>
                    <a:lstStyle/>
                    <a:p>
                      <a:pPr algn="ctr"/>
                      <a:r>
                        <a:rPr lang="en-GB" dirty="0"/>
                        <a:t>Frequency</a:t>
                      </a:r>
                    </a:p>
                  </a:txBody>
                  <a:tcPr/>
                </a:tc>
                <a:extLst>
                  <a:ext uri="{0D108BD9-81ED-4DB2-BD59-A6C34878D82A}">
                    <a16:rowId xmlns:a16="http://schemas.microsoft.com/office/drawing/2014/main" val="2117726486"/>
                  </a:ext>
                </a:extLst>
              </a:tr>
              <a:tr h="588989">
                <a:tc>
                  <a:txBody>
                    <a:bodyPr/>
                    <a:lstStyle/>
                    <a:p>
                      <a:r>
                        <a:rPr lang="en-GB" dirty="0"/>
                        <a:t>football</a:t>
                      </a:r>
                    </a:p>
                  </a:txBody>
                  <a:tcPr/>
                </a:tc>
                <a:tc>
                  <a:txBody>
                    <a:bodyPr/>
                    <a:lstStyle/>
                    <a:p>
                      <a:endParaRPr lang="en-GB" dirty="0"/>
                    </a:p>
                  </a:txBody>
                  <a:tcPr/>
                </a:tc>
                <a:tc>
                  <a:txBody>
                    <a:bodyPr/>
                    <a:lstStyle/>
                    <a:p>
                      <a:pPr algn="ctr"/>
                      <a:r>
                        <a:rPr lang="en-GB" sz="2800" dirty="0"/>
                        <a:t>10</a:t>
                      </a:r>
                    </a:p>
                  </a:txBody>
                  <a:tcPr/>
                </a:tc>
                <a:extLst>
                  <a:ext uri="{0D108BD9-81ED-4DB2-BD59-A6C34878D82A}">
                    <a16:rowId xmlns:a16="http://schemas.microsoft.com/office/drawing/2014/main" val="2752255328"/>
                  </a:ext>
                </a:extLst>
              </a:tr>
              <a:tr h="588989">
                <a:tc>
                  <a:txBody>
                    <a:bodyPr/>
                    <a:lstStyle/>
                    <a:p>
                      <a:r>
                        <a:rPr lang="en-GB" dirty="0"/>
                        <a:t>rugby</a:t>
                      </a:r>
                    </a:p>
                  </a:txBody>
                  <a:tcPr/>
                </a:tc>
                <a:tc>
                  <a:txBody>
                    <a:bodyPr/>
                    <a:lstStyle/>
                    <a:p>
                      <a:endParaRPr lang="en-GB" dirty="0"/>
                    </a:p>
                  </a:txBody>
                  <a:tcPr/>
                </a:tc>
                <a:tc>
                  <a:txBody>
                    <a:bodyPr/>
                    <a:lstStyle/>
                    <a:p>
                      <a:pPr algn="ctr"/>
                      <a:r>
                        <a:rPr lang="en-GB" sz="2800" dirty="0"/>
                        <a:t>9</a:t>
                      </a:r>
                    </a:p>
                  </a:txBody>
                  <a:tcPr/>
                </a:tc>
                <a:extLst>
                  <a:ext uri="{0D108BD9-81ED-4DB2-BD59-A6C34878D82A}">
                    <a16:rowId xmlns:a16="http://schemas.microsoft.com/office/drawing/2014/main" val="2378353516"/>
                  </a:ext>
                </a:extLst>
              </a:tr>
              <a:tr h="588989">
                <a:tc>
                  <a:txBody>
                    <a:bodyPr/>
                    <a:lstStyle/>
                    <a:p>
                      <a:r>
                        <a:rPr lang="en-GB" dirty="0"/>
                        <a:t>running</a:t>
                      </a:r>
                    </a:p>
                  </a:txBody>
                  <a:tcPr/>
                </a:tc>
                <a:tc>
                  <a:txBody>
                    <a:bodyPr/>
                    <a:lstStyle/>
                    <a:p>
                      <a:endParaRPr lang="en-GB" dirty="0"/>
                    </a:p>
                  </a:txBody>
                  <a:tcPr/>
                </a:tc>
                <a:tc>
                  <a:txBody>
                    <a:bodyPr/>
                    <a:lstStyle/>
                    <a:p>
                      <a:pPr algn="ctr"/>
                      <a:r>
                        <a:rPr lang="en-GB" sz="2800" dirty="0"/>
                        <a:t>15</a:t>
                      </a:r>
                    </a:p>
                  </a:txBody>
                  <a:tcPr/>
                </a:tc>
                <a:extLst>
                  <a:ext uri="{0D108BD9-81ED-4DB2-BD59-A6C34878D82A}">
                    <a16:rowId xmlns:a16="http://schemas.microsoft.com/office/drawing/2014/main" val="3120978020"/>
                  </a:ext>
                </a:extLst>
              </a:tr>
              <a:tr h="588989">
                <a:tc>
                  <a:txBody>
                    <a:bodyPr/>
                    <a:lstStyle/>
                    <a:p>
                      <a:r>
                        <a:rPr lang="en-GB" dirty="0"/>
                        <a:t>horse riding</a:t>
                      </a:r>
                    </a:p>
                  </a:txBody>
                  <a:tcPr/>
                </a:tc>
                <a:tc>
                  <a:txBody>
                    <a:bodyPr/>
                    <a:lstStyle/>
                    <a:p>
                      <a:endParaRPr lang="en-GB" dirty="0"/>
                    </a:p>
                  </a:txBody>
                  <a:tcPr/>
                </a:tc>
                <a:tc>
                  <a:txBody>
                    <a:bodyPr/>
                    <a:lstStyle/>
                    <a:p>
                      <a:pPr algn="ctr"/>
                      <a:r>
                        <a:rPr lang="en-GB" sz="2800" dirty="0"/>
                        <a:t>4</a:t>
                      </a:r>
                    </a:p>
                  </a:txBody>
                  <a:tcPr/>
                </a:tc>
                <a:extLst>
                  <a:ext uri="{0D108BD9-81ED-4DB2-BD59-A6C34878D82A}">
                    <a16:rowId xmlns:a16="http://schemas.microsoft.com/office/drawing/2014/main" val="2022575492"/>
                  </a:ext>
                </a:extLst>
              </a:tr>
              <a:tr h="588989">
                <a:tc>
                  <a:txBody>
                    <a:bodyPr/>
                    <a:lstStyle/>
                    <a:p>
                      <a:r>
                        <a:rPr lang="en-GB" dirty="0"/>
                        <a:t>hockey</a:t>
                      </a:r>
                    </a:p>
                  </a:txBody>
                  <a:tcPr/>
                </a:tc>
                <a:tc>
                  <a:txBody>
                    <a:bodyPr/>
                    <a:lstStyle/>
                    <a:p>
                      <a:endParaRPr lang="en-GB" dirty="0"/>
                    </a:p>
                  </a:txBody>
                  <a:tcPr/>
                </a:tc>
                <a:tc>
                  <a:txBody>
                    <a:bodyPr/>
                    <a:lstStyle/>
                    <a:p>
                      <a:pPr algn="ctr"/>
                      <a:r>
                        <a:rPr lang="en-GB" sz="2800" dirty="0"/>
                        <a:t>2</a:t>
                      </a:r>
                    </a:p>
                  </a:txBody>
                  <a:tcPr/>
                </a:tc>
                <a:extLst>
                  <a:ext uri="{0D108BD9-81ED-4DB2-BD59-A6C34878D82A}">
                    <a16:rowId xmlns:a16="http://schemas.microsoft.com/office/drawing/2014/main" val="981469562"/>
                  </a:ext>
                </a:extLst>
              </a:tr>
              <a:tr h="588989">
                <a:tc>
                  <a:txBody>
                    <a:bodyPr/>
                    <a:lstStyle/>
                    <a:p>
                      <a:r>
                        <a:rPr lang="en-GB" dirty="0"/>
                        <a:t>cricket</a:t>
                      </a:r>
                    </a:p>
                  </a:txBody>
                  <a:tcPr/>
                </a:tc>
                <a:tc>
                  <a:txBody>
                    <a:bodyPr/>
                    <a:lstStyle/>
                    <a:p>
                      <a:endParaRPr lang="en-GB" dirty="0"/>
                    </a:p>
                  </a:txBody>
                  <a:tcPr/>
                </a:tc>
                <a:tc>
                  <a:txBody>
                    <a:bodyPr/>
                    <a:lstStyle/>
                    <a:p>
                      <a:pPr algn="ctr"/>
                      <a:r>
                        <a:rPr lang="en-GB" sz="2800" dirty="0"/>
                        <a:t>4</a:t>
                      </a:r>
                    </a:p>
                  </a:txBody>
                  <a:tcPr/>
                </a:tc>
                <a:extLst>
                  <a:ext uri="{0D108BD9-81ED-4DB2-BD59-A6C34878D82A}">
                    <a16:rowId xmlns:a16="http://schemas.microsoft.com/office/drawing/2014/main" val="515591772"/>
                  </a:ext>
                </a:extLst>
              </a:tr>
            </a:tbl>
          </a:graphicData>
        </a:graphic>
      </p:graphicFrame>
      <p:sp>
        <p:nvSpPr>
          <p:cNvPr id="6" name="TextBox 5"/>
          <p:cNvSpPr txBox="1"/>
          <p:nvPr/>
        </p:nvSpPr>
        <p:spPr>
          <a:xfrm>
            <a:off x="3926917" y="1253337"/>
            <a:ext cx="3959866" cy="523220"/>
          </a:xfrm>
          <a:prstGeom prst="rect">
            <a:avLst/>
          </a:prstGeom>
          <a:noFill/>
          <a:ln>
            <a:solidFill>
              <a:schemeClr val="tx1"/>
            </a:solidFill>
          </a:ln>
        </p:spPr>
        <p:txBody>
          <a:bodyPr wrap="square" rtlCol="0">
            <a:spAutoFit/>
          </a:bodyPr>
          <a:lstStyle/>
          <a:p>
            <a:pPr algn="ctr"/>
            <a:r>
              <a:rPr lang="en-GB" sz="2800" dirty="0"/>
              <a:t>Favourite Sports</a:t>
            </a:r>
          </a:p>
        </p:txBody>
      </p:sp>
      <p:sp>
        <p:nvSpPr>
          <p:cNvPr id="8" name="TextBox 7"/>
          <p:cNvSpPr txBox="1"/>
          <p:nvPr/>
        </p:nvSpPr>
        <p:spPr>
          <a:xfrm>
            <a:off x="9358604" y="1250302"/>
            <a:ext cx="1931437" cy="646331"/>
          </a:xfrm>
          <a:prstGeom prst="rect">
            <a:avLst/>
          </a:prstGeom>
          <a:noFill/>
        </p:spPr>
        <p:txBody>
          <a:bodyPr wrap="square" rtlCol="0">
            <a:spAutoFit/>
          </a:bodyPr>
          <a:lstStyle/>
          <a:p>
            <a:r>
              <a:rPr lang="en-GB" dirty="0"/>
              <a:t>What data I am going to collect.</a:t>
            </a:r>
          </a:p>
        </p:txBody>
      </p:sp>
      <p:cxnSp>
        <p:nvCxnSpPr>
          <p:cNvPr id="10" name="Straight Arrow Connector 9"/>
          <p:cNvCxnSpPr/>
          <p:nvPr/>
        </p:nvCxnSpPr>
        <p:spPr>
          <a:xfrm flipH="1">
            <a:off x="8005665" y="1521244"/>
            <a:ext cx="1352939" cy="942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3915" y="2103244"/>
            <a:ext cx="2542125" cy="4247317"/>
          </a:xfrm>
          <a:prstGeom prst="rect">
            <a:avLst/>
          </a:prstGeom>
          <a:noFill/>
        </p:spPr>
        <p:txBody>
          <a:bodyPr wrap="square" rtlCol="0">
            <a:spAutoFit/>
          </a:bodyPr>
          <a:lstStyle/>
          <a:p>
            <a:r>
              <a:rPr lang="en-GB" dirty="0"/>
              <a:t>The sports I have chosen:</a:t>
            </a:r>
          </a:p>
          <a:p>
            <a:endParaRPr lang="en-GB" dirty="0"/>
          </a:p>
          <a:p>
            <a:r>
              <a:rPr lang="en-GB" dirty="0"/>
              <a:t>Football</a:t>
            </a:r>
          </a:p>
          <a:p>
            <a:endParaRPr lang="en-GB" dirty="0"/>
          </a:p>
          <a:p>
            <a:r>
              <a:rPr lang="en-GB" dirty="0"/>
              <a:t>Rugby</a:t>
            </a:r>
          </a:p>
          <a:p>
            <a:endParaRPr lang="en-GB" dirty="0"/>
          </a:p>
          <a:p>
            <a:r>
              <a:rPr lang="en-GB" dirty="0"/>
              <a:t>Running</a:t>
            </a:r>
          </a:p>
          <a:p>
            <a:endParaRPr lang="en-GB" dirty="0"/>
          </a:p>
          <a:p>
            <a:r>
              <a:rPr lang="en-GB" dirty="0"/>
              <a:t>Horse riding</a:t>
            </a:r>
          </a:p>
          <a:p>
            <a:endParaRPr lang="en-GB" dirty="0"/>
          </a:p>
          <a:p>
            <a:r>
              <a:rPr lang="en-GB" dirty="0"/>
              <a:t>Hockey</a:t>
            </a:r>
          </a:p>
          <a:p>
            <a:endParaRPr lang="en-GB" dirty="0"/>
          </a:p>
          <a:p>
            <a:r>
              <a:rPr lang="en-GB" dirty="0"/>
              <a:t>Cricket </a:t>
            </a:r>
          </a:p>
          <a:p>
            <a:endParaRPr lang="en-GB" dirty="0"/>
          </a:p>
          <a:p>
            <a:r>
              <a:rPr lang="en-GB" dirty="0"/>
              <a:t> </a:t>
            </a:r>
          </a:p>
        </p:txBody>
      </p:sp>
      <p:cxnSp>
        <p:nvCxnSpPr>
          <p:cNvPr id="13" name="Straight Arrow Connector 12"/>
          <p:cNvCxnSpPr/>
          <p:nvPr/>
        </p:nvCxnSpPr>
        <p:spPr>
          <a:xfrm>
            <a:off x="1448137" y="3890713"/>
            <a:ext cx="1325880" cy="21336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975860" y="2667000"/>
            <a:ext cx="0" cy="3124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074920" y="2667000"/>
            <a:ext cx="0" cy="3124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181600" y="2667000"/>
            <a:ext cx="0" cy="3124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288280" y="2667000"/>
            <a:ext cx="0" cy="3124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4975860" y="2667000"/>
            <a:ext cx="312420" cy="3124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5517555" y="2667000"/>
            <a:ext cx="0" cy="3124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5616615" y="2667000"/>
            <a:ext cx="0" cy="3124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5723295" y="2667000"/>
            <a:ext cx="0" cy="3124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5517555" y="2667000"/>
            <a:ext cx="312420" cy="3124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5815410" y="2667000"/>
            <a:ext cx="0" cy="3124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5906850" y="3785444"/>
            <a:ext cx="0" cy="3124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5282010" y="3785444"/>
            <a:ext cx="0" cy="3124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6422735" y="3785444"/>
            <a:ext cx="0" cy="3124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4969590" y="3791653"/>
            <a:ext cx="0" cy="3124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5068650" y="3791653"/>
            <a:ext cx="0" cy="3124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H="1">
            <a:off x="5166360" y="3791653"/>
            <a:ext cx="8970" cy="2621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H="1">
            <a:off x="4969590" y="3791653"/>
            <a:ext cx="312420" cy="3124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5616615" y="3804140"/>
            <a:ext cx="0" cy="3124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5704892" y="3785444"/>
            <a:ext cx="0" cy="3124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5815410" y="3785444"/>
            <a:ext cx="0" cy="3124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H="1">
            <a:off x="5605370" y="3793767"/>
            <a:ext cx="312420" cy="3124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6110315" y="3785444"/>
            <a:ext cx="0" cy="3124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6207223" y="3793767"/>
            <a:ext cx="0" cy="3124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6304750" y="3785444"/>
            <a:ext cx="0" cy="3124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H="1">
            <a:off x="6110315" y="3785444"/>
            <a:ext cx="312420" cy="3124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4993800" y="3222906"/>
            <a:ext cx="0" cy="3124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5101155" y="3222906"/>
            <a:ext cx="0" cy="3124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5260500" y="3222906"/>
            <a:ext cx="0" cy="3124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4993800" y="4463624"/>
            <a:ext cx="0" cy="3124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5087265" y="4463624"/>
            <a:ext cx="0" cy="3124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5186325" y="3222906"/>
            <a:ext cx="0" cy="3124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5175330" y="4463624"/>
            <a:ext cx="0" cy="3124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5260500" y="4463624"/>
            <a:ext cx="0" cy="3124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flipH="1">
            <a:off x="4993801" y="3222906"/>
            <a:ext cx="266699" cy="3124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4993800" y="5019884"/>
            <a:ext cx="0" cy="3124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5107665" y="5019884"/>
            <a:ext cx="0" cy="3124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5517555" y="3222906"/>
            <a:ext cx="0" cy="3124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5602475" y="3222906"/>
            <a:ext cx="0" cy="3124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5694377" y="3222906"/>
            <a:ext cx="0" cy="3124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4969590" y="5583764"/>
            <a:ext cx="0" cy="3124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5087265" y="5583764"/>
            <a:ext cx="0" cy="3124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5186325" y="5583764"/>
            <a:ext cx="0" cy="3124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5282010" y="5583764"/>
            <a:ext cx="0" cy="3124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Arrow Connector 122"/>
          <p:cNvCxnSpPr/>
          <p:nvPr/>
        </p:nvCxnSpPr>
        <p:spPr>
          <a:xfrm flipH="1" flipV="1">
            <a:off x="8467790" y="2270211"/>
            <a:ext cx="1688894" cy="60739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5" name="TextBox 124"/>
          <p:cNvSpPr txBox="1"/>
          <p:nvPr/>
        </p:nvSpPr>
        <p:spPr>
          <a:xfrm>
            <a:off x="9358604" y="3048000"/>
            <a:ext cx="2612416" cy="923330"/>
          </a:xfrm>
          <a:prstGeom prst="rect">
            <a:avLst/>
          </a:prstGeom>
          <a:noFill/>
        </p:spPr>
        <p:txBody>
          <a:bodyPr wrap="square" rtlCol="0">
            <a:spAutoFit/>
          </a:bodyPr>
          <a:lstStyle/>
          <a:p>
            <a:r>
              <a:rPr lang="en-GB" dirty="0"/>
              <a:t>The total the </a:t>
            </a:r>
            <a:r>
              <a:rPr lang="en-GB" b="1" dirty="0"/>
              <a:t>tally marks</a:t>
            </a:r>
            <a:r>
              <a:rPr lang="en-GB" dirty="0"/>
              <a:t> add up to.</a:t>
            </a:r>
          </a:p>
          <a:p>
            <a:endParaRPr lang="en-GB" dirty="0"/>
          </a:p>
        </p:txBody>
      </p:sp>
      <p:pic>
        <p:nvPicPr>
          <p:cNvPr id="57" name="Picture 56">
            <a:extLst>
              <a:ext uri="{FF2B5EF4-FFF2-40B4-BE49-F238E27FC236}">
                <a16:creationId xmlns:a16="http://schemas.microsoft.com/office/drawing/2014/main" id="{4DB74747-14A8-4BAC-9366-6C3E177F6E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4812" y="98935"/>
            <a:ext cx="1318460" cy="979055"/>
          </a:xfrm>
          <a:prstGeom prst="rect">
            <a:avLst/>
          </a:prstGeom>
        </p:spPr>
      </p:pic>
      <p:sp>
        <p:nvSpPr>
          <p:cNvPr id="63" name="Title 1">
            <a:extLst>
              <a:ext uri="{FF2B5EF4-FFF2-40B4-BE49-F238E27FC236}">
                <a16:creationId xmlns:a16="http://schemas.microsoft.com/office/drawing/2014/main" id="{2D335424-2F0A-4EF9-B4BF-A411D36D51F9}"/>
              </a:ext>
            </a:extLst>
          </p:cNvPr>
          <p:cNvSpPr>
            <a:spLocks noGrp="1"/>
          </p:cNvSpPr>
          <p:nvPr>
            <p:ph type="title"/>
          </p:nvPr>
        </p:nvSpPr>
        <p:spPr>
          <a:xfrm>
            <a:off x="-3053" y="192690"/>
            <a:ext cx="10570126" cy="802108"/>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algn="ctr"/>
            <a:r>
              <a:rPr lang="en-GB" sz="3200" dirty="0"/>
              <a:t>Here is my completed </a:t>
            </a:r>
            <a:r>
              <a:rPr lang="en-GB" sz="3200" b="1" dirty="0"/>
              <a:t>tally chart </a:t>
            </a:r>
            <a:r>
              <a:rPr lang="en-GB" sz="3200" dirty="0"/>
              <a:t>below.</a:t>
            </a:r>
          </a:p>
        </p:txBody>
      </p:sp>
      <p:sp>
        <p:nvSpPr>
          <p:cNvPr id="64" name="TextBox 63">
            <a:extLst>
              <a:ext uri="{FF2B5EF4-FFF2-40B4-BE49-F238E27FC236}">
                <a16:creationId xmlns:a16="http://schemas.microsoft.com/office/drawing/2014/main" id="{48DAD20F-077C-4824-A55E-EF1B7C229444}"/>
              </a:ext>
            </a:extLst>
          </p:cNvPr>
          <p:cNvSpPr txBox="1"/>
          <p:nvPr/>
        </p:nvSpPr>
        <p:spPr>
          <a:xfrm>
            <a:off x="9081968" y="5657671"/>
            <a:ext cx="2612416" cy="1200329"/>
          </a:xfrm>
          <a:prstGeom prst="rect">
            <a:avLst/>
          </a:prstGeom>
          <a:noFill/>
        </p:spPr>
        <p:txBody>
          <a:bodyPr wrap="square" rtlCol="0">
            <a:spAutoFit/>
          </a:bodyPr>
          <a:lstStyle/>
          <a:p>
            <a:r>
              <a:rPr lang="en-GB" dirty="0"/>
              <a:t>The amount of people who have chosen this sport as their favourite.</a:t>
            </a:r>
          </a:p>
          <a:p>
            <a:endParaRPr lang="en-GB" dirty="0"/>
          </a:p>
        </p:txBody>
      </p:sp>
      <p:cxnSp>
        <p:nvCxnSpPr>
          <p:cNvPr id="65" name="Straight Arrow Connector 64">
            <a:extLst>
              <a:ext uri="{FF2B5EF4-FFF2-40B4-BE49-F238E27FC236}">
                <a16:creationId xmlns:a16="http://schemas.microsoft.com/office/drawing/2014/main" id="{C1A0456A-0221-4665-AE63-341A5FCB3885}"/>
              </a:ext>
            </a:extLst>
          </p:cNvPr>
          <p:cNvCxnSpPr>
            <a:cxnSpLocks/>
          </p:cNvCxnSpPr>
          <p:nvPr/>
        </p:nvCxnSpPr>
        <p:spPr>
          <a:xfrm flipH="1" flipV="1">
            <a:off x="5934768" y="5896185"/>
            <a:ext cx="3083346" cy="45437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32295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47921-E3D8-4C1C-B00B-B94DB5CC7B73}"/>
              </a:ext>
            </a:extLst>
          </p:cNvPr>
          <p:cNvSpPr>
            <a:spLocks noGrp="1"/>
          </p:cNvSpPr>
          <p:nvPr>
            <p:ph type="title"/>
          </p:nvPr>
        </p:nvSpPr>
        <p:spPr>
          <a:xfrm>
            <a:off x="0" y="274297"/>
            <a:ext cx="11666135" cy="1325563"/>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0000"/>
          </a:bodyPr>
          <a:lstStyle/>
          <a:p>
            <a:pPr algn="ctr"/>
            <a:r>
              <a:rPr lang="en-GB" dirty="0"/>
              <a:t>Here are a couple of videos to support your learning. Click on the links below or copy and paste them into your browser. </a:t>
            </a:r>
          </a:p>
        </p:txBody>
      </p:sp>
      <p:sp>
        <p:nvSpPr>
          <p:cNvPr id="10" name="Rectangle 9"/>
          <p:cNvSpPr/>
          <p:nvPr/>
        </p:nvSpPr>
        <p:spPr>
          <a:xfrm>
            <a:off x="526524" y="4991299"/>
            <a:ext cx="5003101" cy="369332"/>
          </a:xfrm>
          <a:prstGeom prst="rect">
            <a:avLst/>
          </a:prstGeom>
        </p:spPr>
        <p:txBody>
          <a:bodyPr wrap="none">
            <a:spAutoFit/>
          </a:bodyPr>
          <a:lstStyle/>
          <a:p>
            <a:r>
              <a:rPr lang="en-GB" dirty="0">
                <a:hlinkClick r:id="rId2"/>
              </a:rPr>
              <a:t>https://www.youtube.com/watch?v=KCOxGKuSCJ8</a:t>
            </a:r>
            <a:r>
              <a:rPr lang="en-GB" dirty="0"/>
              <a:t> </a:t>
            </a:r>
          </a:p>
        </p:txBody>
      </p:sp>
      <p:pic>
        <p:nvPicPr>
          <p:cNvPr id="11" name="Picture 10"/>
          <p:cNvPicPr>
            <a:picLocks noChangeAspect="1"/>
          </p:cNvPicPr>
          <p:nvPr/>
        </p:nvPicPr>
        <p:blipFill>
          <a:blip r:embed="rId3"/>
          <a:stretch>
            <a:fillRect/>
          </a:stretch>
        </p:blipFill>
        <p:spPr>
          <a:xfrm>
            <a:off x="656636" y="2146580"/>
            <a:ext cx="4689979" cy="2626388"/>
          </a:xfrm>
          <a:prstGeom prst="rect">
            <a:avLst/>
          </a:prstGeom>
        </p:spPr>
      </p:pic>
      <p:sp>
        <p:nvSpPr>
          <p:cNvPr id="12" name="TextBox 11"/>
          <p:cNvSpPr txBox="1"/>
          <p:nvPr/>
        </p:nvSpPr>
        <p:spPr>
          <a:xfrm>
            <a:off x="1004835" y="5578962"/>
            <a:ext cx="3788228" cy="1200329"/>
          </a:xfrm>
          <a:prstGeom prst="rect">
            <a:avLst/>
          </a:prstGeom>
          <a:noFill/>
        </p:spPr>
        <p:txBody>
          <a:bodyPr wrap="square" rtlCol="0">
            <a:spAutoFit/>
          </a:bodyPr>
          <a:lstStyle/>
          <a:p>
            <a:r>
              <a:rPr lang="en-GB" dirty="0"/>
              <a:t>The clip takes 1 minute before a picture comes on the screen, but you need to listen carefully for that minute.</a:t>
            </a:r>
          </a:p>
        </p:txBody>
      </p:sp>
      <p:sp>
        <p:nvSpPr>
          <p:cNvPr id="13" name="Rectangle 12"/>
          <p:cNvSpPr/>
          <p:nvPr/>
        </p:nvSpPr>
        <p:spPr>
          <a:xfrm>
            <a:off x="6582580" y="4991299"/>
            <a:ext cx="4887685" cy="369332"/>
          </a:xfrm>
          <a:prstGeom prst="rect">
            <a:avLst/>
          </a:prstGeom>
        </p:spPr>
        <p:txBody>
          <a:bodyPr wrap="none">
            <a:spAutoFit/>
          </a:bodyPr>
          <a:lstStyle/>
          <a:p>
            <a:r>
              <a:rPr lang="en-GB" dirty="0">
                <a:hlinkClick r:id="rId4"/>
              </a:rPr>
              <a:t>https://www.youtube.com/watch?v=zi7qQ2eHZlc</a:t>
            </a:r>
            <a:r>
              <a:rPr lang="en-GB" dirty="0"/>
              <a:t> </a:t>
            </a:r>
          </a:p>
        </p:txBody>
      </p:sp>
      <p:pic>
        <p:nvPicPr>
          <p:cNvPr id="14" name="Picture 13"/>
          <p:cNvPicPr>
            <a:picLocks noChangeAspect="1"/>
          </p:cNvPicPr>
          <p:nvPr/>
        </p:nvPicPr>
        <p:blipFill>
          <a:blip r:embed="rId5"/>
          <a:stretch>
            <a:fillRect/>
          </a:stretch>
        </p:blipFill>
        <p:spPr>
          <a:xfrm>
            <a:off x="7133440" y="2146580"/>
            <a:ext cx="3517813" cy="2634964"/>
          </a:xfrm>
          <a:prstGeom prst="rect">
            <a:avLst/>
          </a:prstGeom>
        </p:spPr>
      </p:pic>
    </p:spTree>
    <p:extLst>
      <p:ext uri="{BB962C8B-B14F-4D97-AF65-F5344CB8AC3E}">
        <p14:creationId xmlns:p14="http://schemas.microsoft.com/office/powerpoint/2010/main" val="27666015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47921-E3D8-4C1C-B00B-B94DB5CC7B73}"/>
              </a:ext>
            </a:extLst>
          </p:cNvPr>
          <p:cNvSpPr>
            <a:spLocks noGrp="1"/>
          </p:cNvSpPr>
          <p:nvPr>
            <p:ph type="title"/>
          </p:nvPr>
        </p:nvSpPr>
        <p:spPr>
          <a:xfrm>
            <a:off x="0" y="85845"/>
            <a:ext cx="9606225" cy="906353"/>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p>
            <a:br>
              <a:rPr lang="en-GB" sz="2400" dirty="0">
                <a:solidFill>
                  <a:prstClr val="black"/>
                </a:solidFill>
              </a:rPr>
            </a:br>
            <a:r>
              <a:rPr lang="en-GB" sz="2400" dirty="0">
                <a:solidFill>
                  <a:prstClr val="black"/>
                </a:solidFill>
              </a:rPr>
              <a:t>Let’s complete the </a:t>
            </a:r>
            <a:r>
              <a:rPr lang="en-GB" sz="2400" b="1" dirty="0">
                <a:solidFill>
                  <a:prstClr val="black"/>
                </a:solidFill>
              </a:rPr>
              <a:t>tally chart </a:t>
            </a:r>
            <a:r>
              <a:rPr lang="en-GB" sz="2400" dirty="0">
                <a:solidFill>
                  <a:prstClr val="black"/>
                </a:solidFill>
              </a:rPr>
              <a:t>together before reading and adding the results from the data collected.</a:t>
            </a:r>
            <a:br>
              <a:rPr lang="en-GB" sz="2400" dirty="0">
                <a:solidFill>
                  <a:prstClr val="black"/>
                </a:solidFill>
              </a:rPr>
            </a:br>
            <a:r>
              <a:rPr lang="en-GB" sz="2400" dirty="0"/>
              <a:t> </a:t>
            </a:r>
          </a:p>
        </p:txBody>
      </p:sp>
      <p:graphicFrame>
        <p:nvGraphicFramePr>
          <p:cNvPr id="9" name="Table 8"/>
          <p:cNvGraphicFramePr>
            <a:graphicFrameLocks noGrp="1"/>
          </p:cNvGraphicFramePr>
          <p:nvPr>
            <p:extLst>
              <p:ext uri="{D42A27DB-BD31-4B8C-83A1-F6EECF244321}">
                <p14:modId xmlns:p14="http://schemas.microsoft.com/office/powerpoint/2010/main" val="4170146025"/>
              </p:ext>
            </p:extLst>
          </p:nvPr>
        </p:nvGraphicFramePr>
        <p:xfrm>
          <a:off x="409810" y="2525894"/>
          <a:ext cx="5525796" cy="4148801"/>
        </p:xfrm>
        <a:graphic>
          <a:graphicData uri="http://schemas.openxmlformats.org/drawingml/2006/table">
            <a:tbl>
              <a:tblPr firstRow="1" bandRow="1">
                <a:tableStyleId>{5C22544A-7EE6-4342-B048-85BDC9FD1C3A}</a:tableStyleId>
              </a:tblPr>
              <a:tblGrid>
                <a:gridCol w="1841932">
                  <a:extLst>
                    <a:ext uri="{9D8B030D-6E8A-4147-A177-3AD203B41FA5}">
                      <a16:colId xmlns:a16="http://schemas.microsoft.com/office/drawing/2014/main" val="674078704"/>
                    </a:ext>
                  </a:extLst>
                </a:gridCol>
                <a:gridCol w="2396238">
                  <a:extLst>
                    <a:ext uri="{9D8B030D-6E8A-4147-A177-3AD203B41FA5}">
                      <a16:colId xmlns:a16="http://schemas.microsoft.com/office/drawing/2014/main" val="2994319988"/>
                    </a:ext>
                  </a:extLst>
                </a:gridCol>
                <a:gridCol w="1287626">
                  <a:extLst>
                    <a:ext uri="{9D8B030D-6E8A-4147-A177-3AD203B41FA5}">
                      <a16:colId xmlns:a16="http://schemas.microsoft.com/office/drawing/2014/main" val="1610971803"/>
                    </a:ext>
                  </a:extLst>
                </a:gridCol>
              </a:tblGrid>
              <a:tr h="614867">
                <a:tc>
                  <a:txBody>
                    <a:bodyPr/>
                    <a:lstStyle/>
                    <a:p>
                      <a:pPr algn="ctr"/>
                      <a:endParaRPr lang="en-GB" dirty="0"/>
                    </a:p>
                  </a:txBody>
                  <a:tcPr/>
                </a:tc>
                <a:tc>
                  <a:txBody>
                    <a:bodyPr/>
                    <a:lstStyle/>
                    <a:p>
                      <a:pPr algn="ctr"/>
                      <a:r>
                        <a:rPr lang="en-GB" dirty="0"/>
                        <a:t>Tally</a:t>
                      </a:r>
                    </a:p>
                  </a:txBody>
                  <a:tcPr/>
                </a:tc>
                <a:tc>
                  <a:txBody>
                    <a:bodyPr/>
                    <a:lstStyle/>
                    <a:p>
                      <a:pPr algn="ctr"/>
                      <a:r>
                        <a:rPr lang="en-GB" dirty="0"/>
                        <a:t>Frequency</a:t>
                      </a:r>
                    </a:p>
                  </a:txBody>
                  <a:tcPr/>
                </a:tc>
                <a:extLst>
                  <a:ext uri="{0D108BD9-81ED-4DB2-BD59-A6C34878D82A}">
                    <a16:rowId xmlns:a16="http://schemas.microsoft.com/office/drawing/2014/main" val="2117726486"/>
                  </a:ext>
                </a:extLst>
              </a:tr>
              <a:tr h="588989">
                <a:tc>
                  <a:txBody>
                    <a:bodyPr/>
                    <a:lstStyle/>
                    <a:p>
                      <a:endParaRPr lang="en-GB"/>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752255328"/>
                  </a:ext>
                </a:extLst>
              </a:tr>
              <a:tr h="588989">
                <a:tc>
                  <a:txBody>
                    <a:bodyPr/>
                    <a:lstStyle/>
                    <a:p>
                      <a:endParaRPr lang="en-GB"/>
                    </a:p>
                  </a:txBody>
                  <a:tcPr/>
                </a:tc>
                <a:tc>
                  <a:txBody>
                    <a:bodyPr/>
                    <a:lstStyle/>
                    <a:p>
                      <a:endParaRPr lang="en-GB" dirty="0"/>
                    </a:p>
                  </a:txBody>
                  <a:tcPr/>
                </a:tc>
                <a:tc>
                  <a:txBody>
                    <a:bodyPr/>
                    <a:lstStyle/>
                    <a:p>
                      <a:endParaRPr lang="en-GB"/>
                    </a:p>
                  </a:txBody>
                  <a:tcPr/>
                </a:tc>
                <a:extLst>
                  <a:ext uri="{0D108BD9-81ED-4DB2-BD59-A6C34878D82A}">
                    <a16:rowId xmlns:a16="http://schemas.microsoft.com/office/drawing/2014/main" val="2378353516"/>
                  </a:ext>
                </a:extLst>
              </a:tr>
              <a:tr h="588989">
                <a:tc>
                  <a:txBody>
                    <a:bodyPr/>
                    <a:lstStyle/>
                    <a:p>
                      <a:endParaRPr lang="en-GB"/>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3120978020"/>
                  </a:ext>
                </a:extLst>
              </a:tr>
              <a:tr h="588989">
                <a:tc>
                  <a:txBody>
                    <a:bodyPr/>
                    <a:lstStyle/>
                    <a:p>
                      <a:endParaRPr lang="en-GB"/>
                    </a:p>
                  </a:txBody>
                  <a:tcPr/>
                </a:tc>
                <a:tc>
                  <a:txBody>
                    <a:bodyPr/>
                    <a:lstStyle/>
                    <a:p>
                      <a:endParaRPr lang="en-GB" dirty="0"/>
                    </a:p>
                  </a:txBody>
                  <a:tcPr/>
                </a:tc>
                <a:tc>
                  <a:txBody>
                    <a:bodyPr/>
                    <a:lstStyle/>
                    <a:p>
                      <a:endParaRPr lang="en-GB"/>
                    </a:p>
                  </a:txBody>
                  <a:tcPr/>
                </a:tc>
                <a:extLst>
                  <a:ext uri="{0D108BD9-81ED-4DB2-BD59-A6C34878D82A}">
                    <a16:rowId xmlns:a16="http://schemas.microsoft.com/office/drawing/2014/main" val="2022575492"/>
                  </a:ext>
                </a:extLst>
              </a:tr>
              <a:tr h="588989">
                <a:tc>
                  <a:txBody>
                    <a:bodyPr/>
                    <a:lstStyle/>
                    <a:p>
                      <a:endParaRPr lang="en-GB"/>
                    </a:p>
                  </a:txBody>
                  <a:tcPr/>
                </a:tc>
                <a:tc>
                  <a:txBody>
                    <a:bodyPr/>
                    <a:lstStyle/>
                    <a:p>
                      <a:endParaRPr lang="en-GB" dirty="0"/>
                    </a:p>
                  </a:txBody>
                  <a:tcPr/>
                </a:tc>
                <a:tc>
                  <a:txBody>
                    <a:bodyPr/>
                    <a:lstStyle/>
                    <a:p>
                      <a:endParaRPr lang="en-GB"/>
                    </a:p>
                  </a:txBody>
                  <a:tcPr/>
                </a:tc>
                <a:extLst>
                  <a:ext uri="{0D108BD9-81ED-4DB2-BD59-A6C34878D82A}">
                    <a16:rowId xmlns:a16="http://schemas.microsoft.com/office/drawing/2014/main" val="981469562"/>
                  </a:ext>
                </a:extLst>
              </a:tr>
              <a:tr h="588989">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515591772"/>
                  </a:ext>
                </a:extLst>
              </a:tr>
            </a:tbl>
          </a:graphicData>
        </a:graphic>
      </p:graphicFrame>
      <p:sp>
        <p:nvSpPr>
          <p:cNvPr id="4" name="TextBox 3"/>
          <p:cNvSpPr txBox="1"/>
          <p:nvPr/>
        </p:nvSpPr>
        <p:spPr>
          <a:xfrm>
            <a:off x="6250076" y="1557495"/>
            <a:ext cx="3356149" cy="4862870"/>
          </a:xfrm>
          <a:prstGeom prst="rect">
            <a:avLst/>
          </a:prstGeom>
          <a:noFill/>
        </p:spPr>
        <p:txBody>
          <a:bodyPr wrap="square" rtlCol="0">
            <a:spAutoFit/>
          </a:bodyPr>
          <a:lstStyle/>
          <a:p>
            <a:r>
              <a:rPr lang="en-GB" sz="2000" dirty="0"/>
              <a:t>Clare asked 50 people  </a:t>
            </a:r>
          </a:p>
          <a:p>
            <a:r>
              <a:rPr lang="en-GB" sz="2000" dirty="0"/>
              <a:t>“What is your favourite animal?”</a:t>
            </a:r>
          </a:p>
          <a:p>
            <a:endParaRPr lang="en-GB" sz="2000" dirty="0"/>
          </a:p>
          <a:p>
            <a:r>
              <a:rPr lang="en-GB" sz="2000" dirty="0"/>
              <a:t>Their choices were:</a:t>
            </a:r>
          </a:p>
          <a:p>
            <a:r>
              <a:rPr lang="en-GB" sz="2000" dirty="0"/>
              <a:t>1) dog</a:t>
            </a:r>
          </a:p>
          <a:p>
            <a:r>
              <a:rPr lang="en-GB" sz="2000" dirty="0"/>
              <a:t>2) cat</a:t>
            </a:r>
          </a:p>
          <a:p>
            <a:r>
              <a:rPr lang="en-GB" sz="2000" dirty="0"/>
              <a:t>3) gold fish</a:t>
            </a:r>
          </a:p>
          <a:p>
            <a:r>
              <a:rPr lang="en-GB" sz="2000" dirty="0"/>
              <a:t>4) horse</a:t>
            </a:r>
          </a:p>
          <a:p>
            <a:r>
              <a:rPr lang="en-GB" sz="2000" dirty="0"/>
              <a:t>5) rabbit</a:t>
            </a:r>
          </a:p>
          <a:p>
            <a:r>
              <a:rPr lang="en-GB" sz="2000" dirty="0"/>
              <a:t>6) mouse</a:t>
            </a:r>
          </a:p>
          <a:p>
            <a:endParaRPr lang="en-GB" dirty="0"/>
          </a:p>
          <a:p>
            <a:endParaRPr lang="en-GB" dirty="0"/>
          </a:p>
          <a:p>
            <a:endParaRPr lang="en-GB" dirty="0"/>
          </a:p>
          <a:p>
            <a:endParaRPr lang="en-GB" dirty="0"/>
          </a:p>
          <a:p>
            <a:endParaRPr lang="en-GB" dirty="0"/>
          </a:p>
        </p:txBody>
      </p:sp>
      <p:sp>
        <p:nvSpPr>
          <p:cNvPr id="5" name="TextBox 4"/>
          <p:cNvSpPr txBox="1"/>
          <p:nvPr/>
        </p:nvSpPr>
        <p:spPr>
          <a:xfrm>
            <a:off x="8963129" y="4050883"/>
            <a:ext cx="3044651" cy="2554545"/>
          </a:xfrm>
          <a:prstGeom prst="rect">
            <a:avLst/>
          </a:prstGeom>
          <a:noFill/>
        </p:spPr>
        <p:txBody>
          <a:bodyPr wrap="square" rtlCol="0">
            <a:spAutoFit/>
          </a:bodyPr>
          <a:lstStyle/>
          <a:p>
            <a:r>
              <a:rPr lang="en-GB" sz="2000" dirty="0">
                <a:solidFill>
                  <a:srgbClr val="FF0000"/>
                </a:solidFill>
              </a:rPr>
              <a:t>The results were:</a:t>
            </a:r>
          </a:p>
          <a:p>
            <a:endParaRPr lang="en-GB" sz="2000" dirty="0"/>
          </a:p>
          <a:p>
            <a:r>
              <a:rPr lang="en-GB" sz="2000" dirty="0"/>
              <a:t>1)    18 people liked dogs</a:t>
            </a:r>
          </a:p>
          <a:p>
            <a:r>
              <a:rPr lang="en-GB" sz="2000" dirty="0"/>
              <a:t>2)    8 people liked cats</a:t>
            </a:r>
          </a:p>
          <a:p>
            <a:r>
              <a:rPr lang="en-GB" sz="2000" dirty="0"/>
              <a:t>3)    5 people liked goldfish</a:t>
            </a:r>
          </a:p>
          <a:p>
            <a:r>
              <a:rPr lang="en-GB" sz="2000" dirty="0"/>
              <a:t>4)    6 people liked horses</a:t>
            </a:r>
          </a:p>
          <a:p>
            <a:r>
              <a:rPr lang="en-GB" sz="2000" dirty="0"/>
              <a:t>5)    11 people liked rabbits</a:t>
            </a:r>
          </a:p>
          <a:p>
            <a:r>
              <a:rPr lang="en-GB" sz="2000" dirty="0"/>
              <a:t>6)    2 people liked mice </a:t>
            </a:r>
          </a:p>
        </p:txBody>
      </p:sp>
      <p:sp>
        <p:nvSpPr>
          <p:cNvPr id="6" name="TextBox 5"/>
          <p:cNvSpPr txBox="1"/>
          <p:nvPr/>
        </p:nvSpPr>
        <p:spPr>
          <a:xfrm>
            <a:off x="8700298" y="2086140"/>
            <a:ext cx="3570315" cy="954107"/>
          </a:xfrm>
          <a:prstGeom prst="rect">
            <a:avLst/>
          </a:prstGeom>
          <a:noFill/>
        </p:spPr>
        <p:txBody>
          <a:bodyPr wrap="square" rtlCol="0">
            <a:spAutoFit/>
          </a:bodyPr>
          <a:lstStyle/>
          <a:p>
            <a:pPr algn="ctr"/>
            <a:r>
              <a:rPr lang="en-GB" sz="2800" dirty="0">
                <a:solidFill>
                  <a:srgbClr val="FF0000"/>
                </a:solidFill>
              </a:rPr>
              <a:t>Here is all the data collected </a:t>
            </a:r>
          </a:p>
        </p:txBody>
      </p:sp>
      <p:cxnSp>
        <p:nvCxnSpPr>
          <p:cNvPr id="8" name="Straight Arrow Connector 7"/>
          <p:cNvCxnSpPr>
            <a:cxnSpLocks/>
          </p:cNvCxnSpPr>
          <p:nvPr/>
        </p:nvCxnSpPr>
        <p:spPr>
          <a:xfrm flipH="1">
            <a:off x="10485454" y="3161230"/>
            <a:ext cx="2" cy="8277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126015" y="1716129"/>
            <a:ext cx="3496826" cy="382751"/>
          </a:xfrm>
          <a:prstGeom prst="rect">
            <a:avLst/>
          </a:prstGeom>
          <a:noFill/>
          <a:ln w="28575">
            <a:solidFill>
              <a:schemeClr val="tx1"/>
            </a:solidFill>
          </a:ln>
        </p:spPr>
        <p:txBody>
          <a:bodyPr wrap="square" rtlCol="0">
            <a:spAutoFit/>
          </a:bodyPr>
          <a:lstStyle/>
          <a:p>
            <a:endParaRPr lang="en-GB" dirty="0"/>
          </a:p>
        </p:txBody>
      </p:sp>
      <p:sp>
        <p:nvSpPr>
          <p:cNvPr id="19" name="TextBox 18"/>
          <p:cNvSpPr txBox="1"/>
          <p:nvPr/>
        </p:nvSpPr>
        <p:spPr>
          <a:xfrm>
            <a:off x="9820589" y="95404"/>
            <a:ext cx="2371411" cy="830997"/>
          </a:xfrm>
          <a:prstGeom prst="rect">
            <a:avLst/>
          </a:prstGeom>
          <a:noFill/>
        </p:spPr>
        <p:txBody>
          <a:bodyPr wrap="square" rtlCol="0">
            <a:spAutoFit/>
          </a:bodyPr>
          <a:lstStyle/>
          <a:p>
            <a:r>
              <a:rPr lang="en-GB" sz="1600" dirty="0">
                <a:solidFill>
                  <a:srgbClr val="FF0000"/>
                </a:solidFill>
              </a:rPr>
              <a:t>Adults can you please support you child  with reading the data collects.</a:t>
            </a:r>
          </a:p>
        </p:txBody>
      </p:sp>
    </p:spTree>
    <p:extLst>
      <p:ext uri="{BB962C8B-B14F-4D97-AF65-F5344CB8AC3E}">
        <p14:creationId xmlns:p14="http://schemas.microsoft.com/office/powerpoint/2010/main" val="9369520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2905176981"/>
              </p:ext>
            </p:extLst>
          </p:nvPr>
        </p:nvGraphicFramePr>
        <p:xfrm>
          <a:off x="409810" y="2525894"/>
          <a:ext cx="5525796" cy="4148801"/>
        </p:xfrm>
        <a:graphic>
          <a:graphicData uri="http://schemas.openxmlformats.org/drawingml/2006/table">
            <a:tbl>
              <a:tblPr firstRow="1" bandRow="1">
                <a:tableStyleId>{5C22544A-7EE6-4342-B048-85BDC9FD1C3A}</a:tableStyleId>
              </a:tblPr>
              <a:tblGrid>
                <a:gridCol w="1841932">
                  <a:extLst>
                    <a:ext uri="{9D8B030D-6E8A-4147-A177-3AD203B41FA5}">
                      <a16:colId xmlns:a16="http://schemas.microsoft.com/office/drawing/2014/main" val="674078704"/>
                    </a:ext>
                  </a:extLst>
                </a:gridCol>
                <a:gridCol w="2396238">
                  <a:extLst>
                    <a:ext uri="{9D8B030D-6E8A-4147-A177-3AD203B41FA5}">
                      <a16:colId xmlns:a16="http://schemas.microsoft.com/office/drawing/2014/main" val="2994319988"/>
                    </a:ext>
                  </a:extLst>
                </a:gridCol>
                <a:gridCol w="1287626">
                  <a:extLst>
                    <a:ext uri="{9D8B030D-6E8A-4147-A177-3AD203B41FA5}">
                      <a16:colId xmlns:a16="http://schemas.microsoft.com/office/drawing/2014/main" val="1610971803"/>
                    </a:ext>
                  </a:extLst>
                </a:gridCol>
              </a:tblGrid>
              <a:tr h="614867">
                <a:tc>
                  <a:txBody>
                    <a:bodyPr/>
                    <a:lstStyle/>
                    <a:p>
                      <a:pPr algn="ctr"/>
                      <a:r>
                        <a:rPr lang="en-GB" dirty="0"/>
                        <a:t>Animal</a:t>
                      </a:r>
                      <a:r>
                        <a:rPr lang="en-GB" baseline="0" dirty="0"/>
                        <a:t> </a:t>
                      </a:r>
                      <a:endParaRPr lang="en-GB" dirty="0"/>
                    </a:p>
                  </a:txBody>
                  <a:tcPr/>
                </a:tc>
                <a:tc>
                  <a:txBody>
                    <a:bodyPr/>
                    <a:lstStyle/>
                    <a:p>
                      <a:pPr algn="ctr"/>
                      <a:r>
                        <a:rPr lang="en-GB" dirty="0"/>
                        <a:t>Tally</a:t>
                      </a:r>
                    </a:p>
                  </a:txBody>
                  <a:tcPr/>
                </a:tc>
                <a:tc>
                  <a:txBody>
                    <a:bodyPr/>
                    <a:lstStyle/>
                    <a:p>
                      <a:pPr algn="ctr"/>
                      <a:r>
                        <a:rPr lang="en-GB" dirty="0"/>
                        <a:t>Frequency</a:t>
                      </a:r>
                    </a:p>
                  </a:txBody>
                  <a:tcPr/>
                </a:tc>
                <a:extLst>
                  <a:ext uri="{0D108BD9-81ED-4DB2-BD59-A6C34878D82A}">
                    <a16:rowId xmlns:a16="http://schemas.microsoft.com/office/drawing/2014/main" val="2117726486"/>
                  </a:ext>
                </a:extLst>
              </a:tr>
              <a:tr h="588989">
                <a:tc>
                  <a:txBody>
                    <a:bodyPr/>
                    <a:lstStyle/>
                    <a:p>
                      <a:r>
                        <a:rPr lang="en-GB" dirty="0"/>
                        <a:t>dog</a:t>
                      </a:r>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752255328"/>
                  </a:ext>
                </a:extLst>
              </a:tr>
              <a:tr h="588989">
                <a:tc>
                  <a:txBody>
                    <a:bodyPr/>
                    <a:lstStyle/>
                    <a:p>
                      <a:r>
                        <a:rPr lang="en-GB" dirty="0"/>
                        <a:t>cat</a:t>
                      </a:r>
                    </a:p>
                  </a:txBody>
                  <a:tcPr/>
                </a:tc>
                <a:tc>
                  <a:txBody>
                    <a:bodyPr/>
                    <a:lstStyle/>
                    <a:p>
                      <a:endParaRPr lang="en-GB" dirty="0"/>
                    </a:p>
                  </a:txBody>
                  <a:tcPr/>
                </a:tc>
                <a:tc>
                  <a:txBody>
                    <a:bodyPr/>
                    <a:lstStyle/>
                    <a:p>
                      <a:endParaRPr lang="en-GB"/>
                    </a:p>
                  </a:txBody>
                  <a:tcPr/>
                </a:tc>
                <a:extLst>
                  <a:ext uri="{0D108BD9-81ED-4DB2-BD59-A6C34878D82A}">
                    <a16:rowId xmlns:a16="http://schemas.microsoft.com/office/drawing/2014/main" val="2378353516"/>
                  </a:ext>
                </a:extLst>
              </a:tr>
              <a:tr h="588989">
                <a:tc>
                  <a:txBody>
                    <a:bodyPr/>
                    <a:lstStyle/>
                    <a:p>
                      <a:r>
                        <a:rPr lang="en-GB" dirty="0"/>
                        <a:t>gold fish</a:t>
                      </a:r>
                    </a:p>
                  </a:txBody>
                  <a:tcPr/>
                </a:tc>
                <a:tc>
                  <a:txBody>
                    <a:bodyPr/>
                    <a:lstStyle/>
                    <a:p>
                      <a:endParaRPr lang="en-GB" dirty="0"/>
                    </a:p>
                  </a:txBody>
                  <a:tcPr/>
                </a:tc>
                <a:tc>
                  <a:txBody>
                    <a:bodyPr/>
                    <a:lstStyle/>
                    <a:p>
                      <a:endParaRPr lang="en-GB"/>
                    </a:p>
                  </a:txBody>
                  <a:tcPr/>
                </a:tc>
                <a:extLst>
                  <a:ext uri="{0D108BD9-81ED-4DB2-BD59-A6C34878D82A}">
                    <a16:rowId xmlns:a16="http://schemas.microsoft.com/office/drawing/2014/main" val="3120978020"/>
                  </a:ext>
                </a:extLst>
              </a:tr>
              <a:tr h="588989">
                <a:tc>
                  <a:txBody>
                    <a:bodyPr/>
                    <a:lstStyle/>
                    <a:p>
                      <a:r>
                        <a:rPr lang="en-GB" dirty="0"/>
                        <a:t>horse</a:t>
                      </a:r>
                    </a:p>
                  </a:txBody>
                  <a:tcPr/>
                </a:tc>
                <a:tc>
                  <a:txBody>
                    <a:bodyPr/>
                    <a:lstStyle/>
                    <a:p>
                      <a:endParaRPr lang="en-GB" dirty="0"/>
                    </a:p>
                  </a:txBody>
                  <a:tcPr/>
                </a:tc>
                <a:tc>
                  <a:txBody>
                    <a:bodyPr/>
                    <a:lstStyle/>
                    <a:p>
                      <a:endParaRPr lang="en-GB"/>
                    </a:p>
                  </a:txBody>
                  <a:tcPr/>
                </a:tc>
                <a:extLst>
                  <a:ext uri="{0D108BD9-81ED-4DB2-BD59-A6C34878D82A}">
                    <a16:rowId xmlns:a16="http://schemas.microsoft.com/office/drawing/2014/main" val="2022575492"/>
                  </a:ext>
                </a:extLst>
              </a:tr>
              <a:tr h="588989">
                <a:tc>
                  <a:txBody>
                    <a:bodyPr/>
                    <a:lstStyle/>
                    <a:p>
                      <a:r>
                        <a:rPr lang="en-GB" dirty="0"/>
                        <a:t>rabbit</a:t>
                      </a:r>
                    </a:p>
                  </a:txBody>
                  <a:tcPr/>
                </a:tc>
                <a:tc>
                  <a:txBody>
                    <a:bodyPr/>
                    <a:lstStyle/>
                    <a:p>
                      <a:endParaRPr lang="en-GB" dirty="0"/>
                    </a:p>
                  </a:txBody>
                  <a:tcPr/>
                </a:tc>
                <a:tc>
                  <a:txBody>
                    <a:bodyPr/>
                    <a:lstStyle/>
                    <a:p>
                      <a:endParaRPr lang="en-GB"/>
                    </a:p>
                  </a:txBody>
                  <a:tcPr/>
                </a:tc>
                <a:extLst>
                  <a:ext uri="{0D108BD9-81ED-4DB2-BD59-A6C34878D82A}">
                    <a16:rowId xmlns:a16="http://schemas.microsoft.com/office/drawing/2014/main" val="981469562"/>
                  </a:ext>
                </a:extLst>
              </a:tr>
              <a:tr h="588989">
                <a:tc>
                  <a:txBody>
                    <a:bodyPr/>
                    <a:lstStyle/>
                    <a:p>
                      <a:r>
                        <a:rPr lang="en-GB" dirty="0"/>
                        <a:t>mouse</a:t>
                      </a:r>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515591772"/>
                  </a:ext>
                </a:extLst>
              </a:tr>
            </a:tbl>
          </a:graphicData>
        </a:graphic>
      </p:graphicFrame>
      <p:sp>
        <p:nvSpPr>
          <p:cNvPr id="4" name="TextBox 3"/>
          <p:cNvSpPr txBox="1"/>
          <p:nvPr/>
        </p:nvSpPr>
        <p:spPr>
          <a:xfrm>
            <a:off x="6250076" y="1557495"/>
            <a:ext cx="3356149" cy="4862870"/>
          </a:xfrm>
          <a:prstGeom prst="rect">
            <a:avLst/>
          </a:prstGeom>
          <a:noFill/>
        </p:spPr>
        <p:txBody>
          <a:bodyPr wrap="square" rtlCol="0">
            <a:spAutoFit/>
          </a:bodyPr>
          <a:lstStyle/>
          <a:p>
            <a:r>
              <a:rPr lang="en-GB" sz="2000" dirty="0"/>
              <a:t>Clare asked 50 people  </a:t>
            </a:r>
          </a:p>
          <a:p>
            <a:r>
              <a:rPr lang="en-GB" sz="2000" dirty="0"/>
              <a:t>“What is your favourite animal?”</a:t>
            </a:r>
          </a:p>
          <a:p>
            <a:endParaRPr lang="en-GB" sz="2000" dirty="0"/>
          </a:p>
          <a:p>
            <a:r>
              <a:rPr lang="en-GB" sz="2000" dirty="0"/>
              <a:t>Their choices were</a:t>
            </a:r>
          </a:p>
          <a:p>
            <a:r>
              <a:rPr lang="en-GB" sz="2000" dirty="0"/>
              <a:t>1, dog</a:t>
            </a:r>
          </a:p>
          <a:p>
            <a:r>
              <a:rPr lang="en-GB" sz="2000" dirty="0"/>
              <a:t>2, cat</a:t>
            </a:r>
          </a:p>
          <a:p>
            <a:r>
              <a:rPr lang="en-GB" sz="2000" dirty="0"/>
              <a:t>3, gold fish</a:t>
            </a:r>
          </a:p>
          <a:p>
            <a:r>
              <a:rPr lang="en-GB" sz="2000" dirty="0"/>
              <a:t>4, horse</a:t>
            </a:r>
          </a:p>
          <a:p>
            <a:r>
              <a:rPr lang="en-GB" sz="2000" dirty="0"/>
              <a:t>5, rabbit</a:t>
            </a:r>
          </a:p>
          <a:p>
            <a:r>
              <a:rPr lang="en-GB" sz="2000" dirty="0"/>
              <a:t>6, mouse</a:t>
            </a:r>
          </a:p>
          <a:p>
            <a:endParaRPr lang="en-GB" dirty="0"/>
          </a:p>
          <a:p>
            <a:endParaRPr lang="en-GB" dirty="0"/>
          </a:p>
          <a:p>
            <a:endParaRPr lang="en-GB" dirty="0"/>
          </a:p>
          <a:p>
            <a:endParaRPr lang="en-GB" dirty="0"/>
          </a:p>
          <a:p>
            <a:endParaRPr lang="en-GB" dirty="0"/>
          </a:p>
        </p:txBody>
      </p:sp>
      <p:sp>
        <p:nvSpPr>
          <p:cNvPr id="5" name="TextBox 4"/>
          <p:cNvSpPr txBox="1"/>
          <p:nvPr/>
        </p:nvSpPr>
        <p:spPr>
          <a:xfrm>
            <a:off x="8812404" y="3617407"/>
            <a:ext cx="3044651" cy="2554545"/>
          </a:xfrm>
          <a:prstGeom prst="rect">
            <a:avLst/>
          </a:prstGeom>
          <a:noFill/>
        </p:spPr>
        <p:txBody>
          <a:bodyPr wrap="square" rtlCol="0">
            <a:spAutoFit/>
          </a:bodyPr>
          <a:lstStyle/>
          <a:p>
            <a:r>
              <a:rPr lang="en-GB" sz="2000" dirty="0">
                <a:solidFill>
                  <a:srgbClr val="FF0000"/>
                </a:solidFill>
              </a:rPr>
              <a:t>The results were.</a:t>
            </a:r>
          </a:p>
          <a:p>
            <a:endParaRPr lang="en-GB" sz="2000" dirty="0"/>
          </a:p>
          <a:p>
            <a:r>
              <a:rPr lang="en-GB" sz="2000" dirty="0"/>
              <a:t>1,    18 people liked dog</a:t>
            </a:r>
          </a:p>
          <a:p>
            <a:r>
              <a:rPr lang="en-GB" sz="2000" dirty="0"/>
              <a:t>2,    8 people liked cat</a:t>
            </a:r>
          </a:p>
          <a:p>
            <a:r>
              <a:rPr lang="en-GB" sz="2000" dirty="0"/>
              <a:t>3,    5 people liked gold fish</a:t>
            </a:r>
          </a:p>
          <a:p>
            <a:r>
              <a:rPr lang="en-GB" sz="2000" dirty="0"/>
              <a:t>4,    6 people liked horse</a:t>
            </a:r>
          </a:p>
          <a:p>
            <a:r>
              <a:rPr lang="en-GB" sz="2000" dirty="0"/>
              <a:t>5,    11 people liked rabbit</a:t>
            </a:r>
          </a:p>
          <a:p>
            <a:r>
              <a:rPr lang="en-GB" sz="2000" dirty="0"/>
              <a:t>6,    2 people like mice </a:t>
            </a:r>
          </a:p>
        </p:txBody>
      </p:sp>
      <p:sp>
        <p:nvSpPr>
          <p:cNvPr id="6" name="TextBox 5"/>
          <p:cNvSpPr txBox="1"/>
          <p:nvPr/>
        </p:nvSpPr>
        <p:spPr>
          <a:xfrm>
            <a:off x="7695426" y="717399"/>
            <a:ext cx="4431323" cy="523220"/>
          </a:xfrm>
          <a:prstGeom prst="rect">
            <a:avLst/>
          </a:prstGeom>
          <a:noFill/>
        </p:spPr>
        <p:txBody>
          <a:bodyPr wrap="square" rtlCol="0">
            <a:spAutoFit/>
          </a:bodyPr>
          <a:lstStyle/>
          <a:p>
            <a:r>
              <a:rPr lang="en-GB" sz="2800" dirty="0">
                <a:solidFill>
                  <a:srgbClr val="FF0000"/>
                </a:solidFill>
              </a:rPr>
              <a:t>Here is all the data collected </a:t>
            </a:r>
          </a:p>
        </p:txBody>
      </p:sp>
      <p:cxnSp>
        <p:nvCxnSpPr>
          <p:cNvPr id="8" name="Straight Arrow Connector 7"/>
          <p:cNvCxnSpPr/>
          <p:nvPr/>
        </p:nvCxnSpPr>
        <p:spPr>
          <a:xfrm flipH="1">
            <a:off x="8811642" y="1219681"/>
            <a:ext cx="556776" cy="45588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276141" y="1793631"/>
            <a:ext cx="3496826" cy="523220"/>
          </a:xfrm>
          <a:prstGeom prst="rect">
            <a:avLst/>
          </a:prstGeom>
          <a:noFill/>
          <a:ln w="28575">
            <a:solidFill>
              <a:schemeClr val="tx1"/>
            </a:solidFill>
          </a:ln>
        </p:spPr>
        <p:txBody>
          <a:bodyPr wrap="square" rtlCol="0">
            <a:spAutoFit/>
          </a:bodyPr>
          <a:lstStyle/>
          <a:p>
            <a:pPr algn="ctr"/>
            <a:r>
              <a:rPr lang="en-GB" sz="2800" dirty="0"/>
              <a:t>Favourite Animal</a:t>
            </a:r>
          </a:p>
        </p:txBody>
      </p:sp>
      <p:cxnSp>
        <p:nvCxnSpPr>
          <p:cNvPr id="10" name="Straight Arrow Connector 9"/>
          <p:cNvCxnSpPr/>
          <p:nvPr/>
        </p:nvCxnSpPr>
        <p:spPr>
          <a:xfrm flipH="1">
            <a:off x="4953965" y="2141317"/>
            <a:ext cx="1296111" cy="1157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62384" y="1016702"/>
            <a:ext cx="960699" cy="1200329"/>
          </a:xfrm>
          <a:prstGeom prst="rect">
            <a:avLst/>
          </a:prstGeom>
          <a:noFill/>
        </p:spPr>
        <p:txBody>
          <a:bodyPr wrap="square" rtlCol="0">
            <a:spAutoFit/>
          </a:bodyPr>
          <a:lstStyle/>
          <a:p>
            <a:r>
              <a:rPr lang="en-GB" dirty="0"/>
              <a:t>The choose of animal</a:t>
            </a:r>
          </a:p>
        </p:txBody>
      </p:sp>
      <p:cxnSp>
        <p:nvCxnSpPr>
          <p:cNvPr id="15" name="Straight Arrow Connector 14"/>
          <p:cNvCxnSpPr/>
          <p:nvPr/>
        </p:nvCxnSpPr>
        <p:spPr>
          <a:xfrm>
            <a:off x="628086" y="2207371"/>
            <a:ext cx="14647" cy="80204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4320857" y="3368994"/>
            <a:ext cx="5047562" cy="88084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404486" y="3240296"/>
            <a:ext cx="11574" cy="33215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511971" y="3240295"/>
            <a:ext cx="11574" cy="33215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715295" y="3234067"/>
            <a:ext cx="11574" cy="33215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613621" y="3226649"/>
            <a:ext cx="11574" cy="33215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2387076" y="3234066"/>
            <a:ext cx="453090" cy="32474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008091" y="3244329"/>
            <a:ext cx="11574" cy="33215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098167" y="3245674"/>
            <a:ext cx="11574" cy="33215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217070" y="3226649"/>
            <a:ext cx="11574" cy="33215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345696" y="3226648"/>
            <a:ext cx="11574" cy="33215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621389" y="3226648"/>
            <a:ext cx="11574" cy="33215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761325" y="3244329"/>
            <a:ext cx="11574" cy="33215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878220" y="3226647"/>
            <a:ext cx="11574" cy="33215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2986487" y="3273836"/>
            <a:ext cx="336298" cy="28496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2446890" y="3867670"/>
            <a:ext cx="11574" cy="33215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2586826" y="3867669"/>
            <a:ext cx="11574" cy="33215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2703721" y="3867669"/>
            <a:ext cx="11574" cy="33215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434630" y="4455078"/>
            <a:ext cx="11574" cy="33215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574566" y="4472759"/>
            <a:ext cx="11574" cy="33215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2691461" y="4455077"/>
            <a:ext cx="11574" cy="33215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3160692" y="3867670"/>
            <a:ext cx="11574" cy="33215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289054" y="3867668"/>
            <a:ext cx="11574" cy="33215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3429044" y="3875658"/>
            <a:ext cx="11574" cy="33215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2467898" y="5571873"/>
            <a:ext cx="11574" cy="33215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2607834" y="5571869"/>
            <a:ext cx="11574" cy="33215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2724729" y="5571872"/>
            <a:ext cx="11574" cy="33215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2442618" y="5044373"/>
            <a:ext cx="11574" cy="33215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2582554" y="5062054"/>
            <a:ext cx="11574" cy="33215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2699449" y="5044372"/>
            <a:ext cx="11574" cy="33215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3205760" y="5571873"/>
            <a:ext cx="11574" cy="33215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3345696" y="5563309"/>
            <a:ext cx="11574" cy="33215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3474058" y="5554748"/>
            <a:ext cx="11574" cy="33215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2442618" y="6212894"/>
            <a:ext cx="11574" cy="33215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2582554" y="6230575"/>
            <a:ext cx="11574" cy="33215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2836829" y="5571871"/>
            <a:ext cx="11574" cy="33215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3593313" y="5563308"/>
            <a:ext cx="11574" cy="33215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3845431" y="5571869"/>
            <a:ext cx="11574" cy="33215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2837870" y="3875658"/>
            <a:ext cx="11574" cy="33215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a:off x="2444270" y="3932409"/>
            <a:ext cx="386521" cy="25790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2849435" y="4469047"/>
            <a:ext cx="11574" cy="33215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a:off x="2467898" y="4505361"/>
            <a:ext cx="372589" cy="21340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2826296" y="5062053"/>
            <a:ext cx="11574" cy="33215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3172266" y="5051800"/>
            <a:ext cx="11574" cy="33215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a:off x="2491900" y="5084780"/>
            <a:ext cx="310802" cy="31447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H="1">
            <a:off x="2516189" y="5605164"/>
            <a:ext cx="327468" cy="32258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a:off x="3136036" y="5605164"/>
            <a:ext cx="367029" cy="30941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6509889" y="5228131"/>
            <a:ext cx="1805651" cy="1569660"/>
          </a:xfrm>
          <a:prstGeom prst="rect">
            <a:avLst/>
          </a:prstGeom>
          <a:noFill/>
        </p:spPr>
        <p:txBody>
          <a:bodyPr wrap="square" rtlCol="0">
            <a:spAutoFit/>
          </a:bodyPr>
          <a:lstStyle/>
          <a:p>
            <a:pPr algn="ctr"/>
            <a:r>
              <a:rPr lang="en-GB" sz="3200" dirty="0">
                <a:solidFill>
                  <a:srgbClr val="FF0000"/>
                </a:solidFill>
              </a:rPr>
              <a:t>Well done we did it.</a:t>
            </a:r>
          </a:p>
        </p:txBody>
      </p:sp>
      <p:sp>
        <p:nvSpPr>
          <p:cNvPr id="65" name="Title 1">
            <a:extLst>
              <a:ext uri="{FF2B5EF4-FFF2-40B4-BE49-F238E27FC236}">
                <a16:creationId xmlns:a16="http://schemas.microsoft.com/office/drawing/2014/main" id="{DE3B12E5-354B-45C4-A1FA-2E8DF61392ED}"/>
              </a:ext>
            </a:extLst>
          </p:cNvPr>
          <p:cNvSpPr>
            <a:spLocks noGrp="1"/>
          </p:cNvSpPr>
          <p:nvPr>
            <p:ph type="title"/>
          </p:nvPr>
        </p:nvSpPr>
        <p:spPr>
          <a:xfrm>
            <a:off x="0" y="85846"/>
            <a:ext cx="9935570" cy="607832"/>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p>
            <a:br>
              <a:rPr lang="en-GB" sz="2400" dirty="0">
                <a:solidFill>
                  <a:prstClr val="black"/>
                </a:solidFill>
              </a:rPr>
            </a:br>
            <a:r>
              <a:rPr lang="en-GB" sz="2400" dirty="0">
                <a:solidFill>
                  <a:prstClr val="black"/>
                </a:solidFill>
              </a:rPr>
              <a:t>Let’s check to make sure we have added the correct headings and </a:t>
            </a:r>
            <a:r>
              <a:rPr lang="en-GB" sz="2400" b="1" dirty="0">
                <a:solidFill>
                  <a:prstClr val="black"/>
                </a:solidFill>
              </a:rPr>
              <a:t>tally marks</a:t>
            </a:r>
            <a:r>
              <a:rPr lang="en-GB" sz="2400" dirty="0">
                <a:solidFill>
                  <a:prstClr val="black"/>
                </a:solidFill>
              </a:rPr>
              <a:t>.</a:t>
            </a:r>
            <a:r>
              <a:rPr lang="en-GB" sz="2400" dirty="0"/>
              <a:t> </a:t>
            </a:r>
          </a:p>
        </p:txBody>
      </p:sp>
    </p:spTree>
    <p:extLst>
      <p:ext uri="{BB962C8B-B14F-4D97-AF65-F5344CB8AC3E}">
        <p14:creationId xmlns:p14="http://schemas.microsoft.com/office/powerpoint/2010/main" val="6468736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47921-E3D8-4C1C-B00B-B94DB5CC7B73}"/>
              </a:ext>
            </a:extLst>
          </p:cNvPr>
          <p:cNvSpPr>
            <a:spLocks noGrp="1"/>
          </p:cNvSpPr>
          <p:nvPr>
            <p:ph type="title"/>
          </p:nvPr>
        </p:nvSpPr>
        <p:spPr>
          <a:xfrm>
            <a:off x="258205" y="0"/>
            <a:ext cx="6934165" cy="854666"/>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0000"/>
          </a:bodyPr>
          <a:lstStyle/>
          <a:p>
            <a:r>
              <a:rPr lang="en-GB" sz="2400" dirty="0"/>
              <a:t>Can you now complete the </a:t>
            </a:r>
            <a:r>
              <a:rPr lang="en-GB" sz="2400" b="1" dirty="0"/>
              <a:t>tally chart</a:t>
            </a:r>
            <a:r>
              <a:rPr lang="en-GB" sz="2400" dirty="0"/>
              <a:t> and input the </a:t>
            </a:r>
            <a:r>
              <a:rPr lang="en-GB" sz="2400" b="1" dirty="0"/>
              <a:t>data</a:t>
            </a:r>
            <a:r>
              <a:rPr lang="en-GB" sz="2400" dirty="0"/>
              <a:t> into the </a:t>
            </a:r>
            <a:r>
              <a:rPr lang="en-GB" sz="2400" b="1" dirty="0"/>
              <a:t>tally chart</a:t>
            </a:r>
            <a:r>
              <a:rPr lang="en-GB" sz="3200" dirty="0"/>
              <a:t>.</a:t>
            </a:r>
          </a:p>
        </p:txBody>
      </p:sp>
      <p:graphicFrame>
        <p:nvGraphicFramePr>
          <p:cNvPr id="8" name="Table 7"/>
          <p:cNvGraphicFramePr>
            <a:graphicFrameLocks noGrp="1"/>
          </p:cNvGraphicFramePr>
          <p:nvPr>
            <p:extLst>
              <p:ext uri="{D42A27DB-BD31-4B8C-83A1-F6EECF244321}">
                <p14:modId xmlns:p14="http://schemas.microsoft.com/office/powerpoint/2010/main" val="4190524422"/>
              </p:ext>
            </p:extLst>
          </p:nvPr>
        </p:nvGraphicFramePr>
        <p:xfrm>
          <a:off x="375085" y="1779841"/>
          <a:ext cx="5525796" cy="4148801"/>
        </p:xfrm>
        <a:graphic>
          <a:graphicData uri="http://schemas.openxmlformats.org/drawingml/2006/table">
            <a:tbl>
              <a:tblPr firstRow="1" bandRow="1">
                <a:tableStyleId>{5C22544A-7EE6-4342-B048-85BDC9FD1C3A}</a:tableStyleId>
              </a:tblPr>
              <a:tblGrid>
                <a:gridCol w="1841932">
                  <a:extLst>
                    <a:ext uri="{9D8B030D-6E8A-4147-A177-3AD203B41FA5}">
                      <a16:colId xmlns:a16="http://schemas.microsoft.com/office/drawing/2014/main" val="674078704"/>
                    </a:ext>
                  </a:extLst>
                </a:gridCol>
                <a:gridCol w="2396238">
                  <a:extLst>
                    <a:ext uri="{9D8B030D-6E8A-4147-A177-3AD203B41FA5}">
                      <a16:colId xmlns:a16="http://schemas.microsoft.com/office/drawing/2014/main" val="2994319988"/>
                    </a:ext>
                  </a:extLst>
                </a:gridCol>
                <a:gridCol w="1287626">
                  <a:extLst>
                    <a:ext uri="{9D8B030D-6E8A-4147-A177-3AD203B41FA5}">
                      <a16:colId xmlns:a16="http://schemas.microsoft.com/office/drawing/2014/main" val="1610971803"/>
                    </a:ext>
                  </a:extLst>
                </a:gridCol>
              </a:tblGrid>
              <a:tr h="614867">
                <a:tc>
                  <a:txBody>
                    <a:bodyPr/>
                    <a:lstStyle/>
                    <a:p>
                      <a:pPr algn="ctr"/>
                      <a:endParaRPr lang="en-GB" dirty="0"/>
                    </a:p>
                  </a:txBody>
                  <a:tcPr/>
                </a:tc>
                <a:tc>
                  <a:txBody>
                    <a:bodyPr/>
                    <a:lstStyle/>
                    <a:p>
                      <a:pPr algn="ctr"/>
                      <a:r>
                        <a:rPr lang="en-GB" dirty="0"/>
                        <a:t>Tally</a:t>
                      </a:r>
                    </a:p>
                  </a:txBody>
                  <a:tcPr/>
                </a:tc>
                <a:tc>
                  <a:txBody>
                    <a:bodyPr/>
                    <a:lstStyle/>
                    <a:p>
                      <a:pPr algn="ctr"/>
                      <a:r>
                        <a:rPr lang="en-GB" dirty="0"/>
                        <a:t>Frequency</a:t>
                      </a:r>
                    </a:p>
                  </a:txBody>
                  <a:tcPr/>
                </a:tc>
                <a:extLst>
                  <a:ext uri="{0D108BD9-81ED-4DB2-BD59-A6C34878D82A}">
                    <a16:rowId xmlns:a16="http://schemas.microsoft.com/office/drawing/2014/main" val="2117726486"/>
                  </a:ext>
                </a:extLst>
              </a:tr>
              <a:tr h="588989">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752255328"/>
                  </a:ext>
                </a:extLst>
              </a:tr>
              <a:tr h="588989">
                <a:tc>
                  <a:txBody>
                    <a:bodyPr/>
                    <a:lstStyle/>
                    <a:p>
                      <a:endParaRPr lang="en-GB"/>
                    </a:p>
                  </a:txBody>
                  <a:tcPr/>
                </a:tc>
                <a:tc>
                  <a:txBody>
                    <a:bodyPr/>
                    <a:lstStyle/>
                    <a:p>
                      <a:endParaRPr lang="en-GB" dirty="0"/>
                    </a:p>
                  </a:txBody>
                  <a:tcPr/>
                </a:tc>
                <a:tc>
                  <a:txBody>
                    <a:bodyPr/>
                    <a:lstStyle/>
                    <a:p>
                      <a:endParaRPr lang="en-GB"/>
                    </a:p>
                  </a:txBody>
                  <a:tcPr/>
                </a:tc>
                <a:extLst>
                  <a:ext uri="{0D108BD9-81ED-4DB2-BD59-A6C34878D82A}">
                    <a16:rowId xmlns:a16="http://schemas.microsoft.com/office/drawing/2014/main" val="2378353516"/>
                  </a:ext>
                </a:extLst>
              </a:tr>
              <a:tr h="588989">
                <a:tc>
                  <a:txBody>
                    <a:bodyPr/>
                    <a:lstStyle/>
                    <a:p>
                      <a:endParaRPr lang="en-GB"/>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3120978020"/>
                  </a:ext>
                </a:extLst>
              </a:tr>
              <a:tr h="588989">
                <a:tc>
                  <a:txBody>
                    <a:bodyPr/>
                    <a:lstStyle/>
                    <a:p>
                      <a:endParaRPr lang="en-GB"/>
                    </a:p>
                  </a:txBody>
                  <a:tcPr/>
                </a:tc>
                <a:tc>
                  <a:txBody>
                    <a:bodyPr/>
                    <a:lstStyle/>
                    <a:p>
                      <a:endParaRPr lang="en-GB" dirty="0"/>
                    </a:p>
                  </a:txBody>
                  <a:tcPr/>
                </a:tc>
                <a:tc>
                  <a:txBody>
                    <a:bodyPr/>
                    <a:lstStyle/>
                    <a:p>
                      <a:endParaRPr lang="en-GB"/>
                    </a:p>
                  </a:txBody>
                  <a:tcPr/>
                </a:tc>
                <a:extLst>
                  <a:ext uri="{0D108BD9-81ED-4DB2-BD59-A6C34878D82A}">
                    <a16:rowId xmlns:a16="http://schemas.microsoft.com/office/drawing/2014/main" val="2022575492"/>
                  </a:ext>
                </a:extLst>
              </a:tr>
              <a:tr h="588989">
                <a:tc>
                  <a:txBody>
                    <a:bodyPr/>
                    <a:lstStyle/>
                    <a:p>
                      <a:endParaRPr lang="en-GB"/>
                    </a:p>
                  </a:txBody>
                  <a:tcPr/>
                </a:tc>
                <a:tc>
                  <a:txBody>
                    <a:bodyPr/>
                    <a:lstStyle/>
                    <a:p>
                      <a:endParaRPr lang="en-GB" dirty="0"/>
                    </a:p>
                  </a:txBody>
                  <a:tcPr/>
                </a:tc>
                <a:tc>
                  <a:txBody>
                    <a:bodyPr/>
                    <a:lstStyle/>
                    <a:p>
                      <a:endParaRPr lang="en-GB"/>
                    </a:p>
                  </a:txBody>
                  <a:tcPr/>
                </a:tc>
                <a:extLst>
                  <a:ext uri="{0D108BD9-81ED-4DB2-BD59-A6C34878D82A}">
                    <a16:rowId xmlns:a16="http://schemas.microsoft.com/office/drawing/2014/main" val="981469562"/>
                  </a:ext>
                </a:extLst>
              </a:tr>
              <a:tr h="588989">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515591772"/>
                  </a:ext>
                </a:extLst>
              </a:tr>
            </a:tbl>
          </a:graphicData>
        </a:graphic>
      </p:graphicFrame>
      <p:sp>
        <p:nvSpPr>
          <p:cNvPr id="3" name="TextBox 2"/>
          <p:cNvSpPr txBox="1"/>
          <p:nvPr/>
        </p:nvSpPr>
        <p:spPr>
          <a:xfrm>
            <a:off x="258205" y="6046379"/>
            <a:ext cx="6037495" cy="646331"/>
          </a:xfrm>
          <a:prstGeom prst="rect">
            <a:avLst/>
          </a:prstGeom>
          <a:noFill/>
        </p:spPr>
        <p:txBody>
          <a:bodyPr wrap="square" rtlCol="0">
            <a:spAutoFit/>
          </a:bodyPr>
          <a:lstStyle/>
          <a:p>
            <a:r>
              <a:rPr lang="en-GB" dirty="0"/>
              <a:t>Adults: If you are unable to input the data on the Power Point, please will you support your child in drawing a chart.</a:t>
            </a:r>
          </a:p>
        </p:txBody>
      </p:sp>
      <p:sp>
        <p:nvSpPr>
          <p:cNvPr id="4" name="TextBox 3"/>
          <p:cNvSpPr txBox="1"/>
          <p:nvPr/>
        </p:nvSpPr>
        <p:spPr>
          <a:xfrm>
            <a:off x="6096000" y="1000331"/>
            <a:ext cx="5784540" cy="369332"/>
          </a:xfrm>
          <a:prstGeom prst="rect">
            <a:avLst/>
          </a:prstGeom>
          <a:noFill/>
        </p:spPr>
        <p:txBody>
          <a:bodyPr wrap="square" rtlCol="0">
            <a:spAutoFit/>
          </a:bodyPr>
          <a:lstStyle/>
          <a:p>
            <a:r>
              <a:rPr lang="en-GB" dirty="0"/>
              <a:t>Clare asked 100 people “ Who is you favourite  Super Hero”</a:t>
            </a:r>
          </a:p>
        </p:txBody>
      </p:sp>
      <p:sp>
        <p:nvSpPr>
          <p:cNvPr id="6" name="TextBox 5"/>
          <p:cNvSpPr txBox="1"/>
          <p:nvPr/>
        </p:nvSpPr>
        <p:spPr>
          <a:xfrm>
            <a:off x="6495095" y="2062255"/>
            <a:ext cx="2275840" cy="5232202"/>
          </a:xfrm>
          <a:prstGeom prst="rect">
            <a:avLst/>
          </a:prstGeom>
          <a:noFill/>
        </p:spPr>
        <p:txBody>
          <a:bodyPr wrap="square" rtlCol="0">
            <a:spAutoFit/>
          </a:bodyPr>
          <a:lstStyle/>
          <a:p>
            <a:r>
              <a:rPr lang="en-GB" sz="2000" b="1" u="sng" dirty="0"/>
              <a:t>The Super Hero’s</a:t>
            </a:r>
            <a:r>
              <a:rPr lang="en-GB" sz="2000" b="1" dirty="0"/>
              <a:t>:</a:t>
            </a:r>
            <a:r>
              <a:rPr lang="en-GB" sz="2000" dirty="0"/>
              <a:t> </a:t>
            </a:r>
          </a:p>
          <a:p>
            <a:endParaRPr lang="en-GB" sz="2000" dirty="0"/>
          </a:p>
          <a:p>
            <a:pPr marL="342900" indent="-342900">
              <a:buAutoNum type="arabicPeriod"/>
            </a:pPr>
            <a:r>
              <a:rPr lang="en-GB" sz="2000" dirty="0"/>
              <a:t>Hulk</a:t>
            </a:r>
          </a:p>
          <a:p>
            <a:pPr marL="342900" indent="-342900">
              <a:buAutoNum type="arabicPeriod"/>
            </a:pPr>
            <a:endParaRPr lang="en-GB" sz="2000" dirty="0"/>
          </a:p>
          <a:p>
            <a:pPr marL="342900" indent="-342900">
              <a:buAutoNum type="arabicPeriod"/>
            </a:pPr>
            <a:r>
              <a:rPr lang="en-GB" sz="2000" dirty="0"/>
              <a:t>Iron Man</a:t>
            </a:r>
          </a:p>
          <a:p>
            <a:pPr marL="342900" indent="-342900">
              <a:buAutoNum type="arabicPeriod"/>
            </a:pPr>
            <a:endParaRPr lang="en-GB" sz="2000" dirty="0"/>
          </a:p>
          <a:p>
            <a:pPr marL="342900" indent="-342900">
              <a:buAutoNum type="arabicPeriod"/>
            </a:pPr>
            <a:r>
              <a:rPr lang="en-GB" sz="2000" dirty="0"/>
              <a:t>Spiderman</a:t>
            </a:r>
          </a:p>
          <a:p>
            <a:pPr marL="342900" indent="-342900">
              <a:buAutoNum type="arabicPeriod"/>
            </a:pPr>
            <a:endParaRPr lang="en-GB" sz="2000" dirty="0"/>
          </a:p>
          <a:p>
            <a:pPr marL="342900" indent="-342900">
              <a:buAutoNum type="arabicPeriod"/>
            </a:pPr>
            <a:r>
              <a:rPr lang="en-GB" sz="2000" dirty="0"/>
              <a:t>Black Panther </a:t>
            </a:r>
          </a:p>
          <a:p>
            <a:pPr marL="342900" indent="-342900">
              <a:buAutoNum type="arabicPeriod"/>
            </a:pPr>
            <a:endParaRPr lang="en-GB" sz="2000" dirty="0"/>
          </a:p>
          <a:p>
            <a:pPr marL="342900" indent="-342900">
              <a:buAutoNum type="arabicPeriod"/>
            </a:pPr>
            <a:r>
              <a:rPr lang="en-GB" sz="2000" dirty="0"/>
              <a:t>Captain  America </a:t>
            </a:r>
          </a:p>
          <a:p>
            <a:pPr marL="342900" indent="-342900">
              <a:buAutoNum type="arabicPeriod"/>
            </a:pPr>
            <a:endParaRPr lang="en-GB" sz="2000" dirty="0"/>
          </a:p>
          <a:p>
            <a:pPr marL="342900" indent="-342900">
              <a:buAutoNum type="arabicPeriod"/>
            </a:pPr>
            <a:r>
              <a:rPr lang="en-GB" sz="2000" dirty="0"/>
              <a:t>Thor </a:t>
            </a:r>
          </a:p>
          <a:p>
            <a:pPr marL="342900" indent="-342900">
              <a:buAutoNum type="arabicPeriod"/>
            </a:pPr>
            <a:endParaRPr lang="en-GB" dirty="0"/>
          </a:p>
          <a:p>
            <a:pPr marL="342900" indent="-342900">
              <a:buAutoNum type="arabicPeriod"/>
            </a:pPr>
            <a:endParaRPr lang="en-GB" dirty="0"/>
          </a:p>
          <a:p>
            <a:pPr marL="342900" indent="-342900">
              <a:buAutoNum type="arabicPeriod"/>
            </a:pPr>
            <a:endParaRPr lang="en-GB" dirty="0"/>
          </a:p>
        </p:txBody>
      </p:sp>
      <p:sp>
        <p:nvSpPr>
          <p:cNvPr id="15" name="TextBox 14"/>
          <p:cNvSpPr txBox="1"/>
          <p:nvPr/>
        </p:nvSpPr>
        <p:spPr>
          <a:xfrm>
            <a:off x="9029768" y="2062255"/>
            <a:ext cx="3162232" cy="4924425"/>
          </a:xfrm>
          <a:prstGeom prst="rect">
            <a:avLst/>
          </a:prstGeom>
          <a:noFill/>
        </p:spPr>
        <p:txBody>
          <a:bodyPr wrap="square" rtlCol="0">
            <a:spAutoFit/>
          </a:bodyPr>
          <a:lstStyle/>
          <a:p>
            <a:r>
              <a:rPr lang="en-GB" sz="2000" b="1" u="sng" dirty="0"/>
              <a:t>The Data collected:</a:t>
            </a:r>
            <a:r>
              <a:rPr lang="en-GB" sz="2000" dirty="0"/>
              <a:t> </a:t>
            </a:r>
          </a:p>
          <a:p>
            <a:endParaRPr lang="en-GB" sz="2000" dirty="0"/>
          </a:p>
          <a:p>
            <a:pPr marL="342900" indent="-342900">
              <a:buAutoNum type="arabicPeriod"/>
            </a:pPr>
            <a:r>
              <a:rPr lang="en-GB" sz="2000" dirty="0"/>
              <a:t>21 people like the Hulk</a:t>
            </a:r>
          </a:p>
          <a:p>
            <a:pPr marL="342900" indent="-342900">
              <a:buAutoNum type="arabicPeriod"/>
            </a:pPr>
            <a:endParaRPr lang="en-GB" sz="2000" dirty="0"/>
          </a:p>
          <a:p>
            <a:pPr marL="342900" indent="-342900">
              <a:buAutoNum type="arabicPeriod"/>
            </a:pPr>
            <a:r>
              <a:rPr lang="en-GB" sz="2000" dirty="0"/>
              <a:t>13 people like Iron Man</a:t>
            </a:r>
          </a:p>
          <a:p>
            <a:pPr marL="342900" indent="-342900">
              <a:buAutoNum type="arabicPeriod"/>
            </a:pPr>
            <a:endParaRPr lang="en-GB" sz="2000" dirty="0"/>
          </a:p>
          <a:p>
            <a:pPr marL="342900" indent="-342900">
              <a:buAutoNum type="arabicPeriod"/>
            </a:pPr>
            <a:r>
              <a:rPr lang="en-GB" sz="2000" dirty="0"/>
              <a:t>12 people like Spiderman</a:t>
            </a:r>
          </a:p>
          <a:p>
            <a:pPr marL="342900" indent="-342900">
              <a:buAutoNum type="arabicPeriod"/>
            </a:pPr>
            <a:endParaRPr lang="en-GB" sz="2000" dirty="0"/>
          </a:p>
          <a:p>
            <a:pPr marL="342900" indent="-342900">
              <a:buAutoNum type="arabicPeriod"/>
            </a:pPr>
            <a:r>
              <a:rPr lang="en-GB" sz="2000" dirty="0"/>
              <a:t>19 Black Panther </a:t>
            </a:r>
          </a:p>
          <a:p>
            <a:pPr marL="342900" indent="-342900">
              <a:buAutoNum type="arabicPeriod"/>
            </a:pPr>
            <a:endParaRPr lang="en-GB" sz="2000" dirty="0"/>
          </a:p>
          <a:p>
            <a:pPr marL="342900" indent="-342900">
              <a:buAutoNum type="arabicPeriod"/>
            </a:pPr>
            <a:r>
              <a:rPr lang="en-GB" sz="2000" dirty="0"/>
              <a:t>18 Captain America </a:t>
            </a:r>
          </a:p>
          <a:p>
            <a:endParaRPr lang="en-GB" sz="2000" dirty="0"/>
          </a:p>
          <a:p>
            <a:r>
              <a:rPr lang="en-GB" sz="2000" dirty="0"/>
              <a:t>6.  17 Thor</a:t>
            </a:r>
          </a:p>
          <a:p>
            <a:pPr marL="342900" indent="-342900">
              <a:buAutoNum type="arabicPeriod"/>
            </a:pPr>
            <a:endParaRPr lang="en-GB" dirty="0"/>
          </a:p>
          <a:p>
            <a:pPr marL="342900" indent="-342900">
              <a:buAutoNum type="arabicPeriod"/>
            </a:pPr>
            <a:endParaRPr lang="en-GB" dirty="0"/>
          </a:p>
          <a:p>
            <a:pPr marL="342900" indent="-342900">
              <a:buAutoNum type="arabicPeriod"/>
            </a:pPr>
            <a:endParaRPr lang="en-GB" dirty="0"/>
          </a:p>
        </p:txBody>
      </p:sp>
      <p:sp>
        <p:nvSpPr>
          <p:cNvPr id="7" name="TextBox 6"/>
          <p:cNvSpPr txBox="1"/>
          <p:nvPr/>
        </p:nvSpPr>
        <p:spPr>
          <a:xfrm>
            <a:off x="518160" y="1838510"/>
            <a:ext cx="1564639" cy="447490"/>
          </a:xfrm>
          <a:prstGeom prst="rect">
            <a:avLst/>
          </a:prstGeom>
          <a:solidFill>
            <a:schemeClr val="bg1"/>
          </a:solidFill>
          <a:ln w="38100">
            <a:solidFill>
              <a:schemeClr val="tx1"/>
            </a:solidFill>
          </a:ln>
        </p:spPr>
        <p:txBody>
          <a:bodyPr wrap="square" rtlCol="0">
            <a:spAutoFit/>
          </a:bodyPr>
          <a:lstStyle/>
          <a:p>
            <a:endParaRPr lang="en-GB"/>
          </a:p>
        </p:txBody>
      </p:sp>
      <p:sp>
        <p:nvSpPr>
          <p:cNvPr id="16" name="Rectangle 15"/>
          <p:cNvSpPr/>
          <p:nvPr/>
        </p:nvSpPr>
        <p:spPr>
          <a:xfrm>
            <a:off x="741680" y="1048601"/>
            <a:ext cx="4582160" cy="61350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3331EF42-9607-4FB9-B481-AB51491E75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33454" y="70209"/>
            <a:ext cx="1299108" cy="854666"/>
          </a:xfrm>
          <a:prstGeom prst="rect">
            <a:avLst/>
          </a:prstGeom>
        </p:spPr>
      </p:pic>
    </p:spTree>
    <p:extLst>
      <p:ext uri="{BB962C8B-B14F-4D97-AF65-F5344CB8AC3E}">
        <p14:creationId xmlns:p14="http://schemas.microsoft.com/office/powerpoint/2010/main" val="36025239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4" name="Rectangle 3"/>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676" y="5987219"/>
            <a:ext cx="588390" cy="588390"/>
          </a:xfrm>
          <a:prstGeom prst="rect">
            <a:avLst/>
          </a:prstGeom>
        </p:spPr>
      </p:pic>
      <p:sp>
        <p:nvSpPr>
          <p:cNvPr id="6" name="Rectangle 5"/>
          <p:cNvSpPr/>
          <p:nvPr/>
        </p:nvSpPr>
        <p:spPr>
          <a:xfrm>
            <a:off x="189471" y="5905850"/>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864066" y="6033803"/>
            <a:ext cx="402830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Subject</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lang="en-GB" sz="2400" dirty="0">
                <a:solidFill>
                  <a:prstClr val="black"/>
                </a:solidFill>
                <a:latin typeface="Calibri" panose="020F0502020204030204"/>
              </a:rPr>
              <a:t>Maths </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p:cNvSpPr/>
          <p:nvPr/>
        </p:nvSpPr>
        <p:spPr>
          <a:xfrm>
            <a:off x="189470" y="164755"/>
            <a:ext cx="8040129"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273361" y="222475"/>
            <a:ext cx="742633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pic>
        <p:nvPicPr>
          <p:cNvPr id="10" name="Picture 9"/>
          <p:cNvPicPr>
            <a:picLocks noChangeAspect="1"/>
          </p:cNvPicPr>
          <p:nvPr/>
        </p:nvPicPr>
        <p:blipFill>
          <a:blip r:embed="rId3"/>
          <a:stretch>
            <a:fillRect/>
          </a:stretch>
        </p:blipFill>
        <p:spPr>
          <a:xfrm>
            <a:off x="553093" y="1728060"/>
            <a:ext cx="2219325" cy="1104900"/>
          </a:xfrm>
          <a:prstGeom prst="rect">
            <a:avLst/>
          </a:prstGeom>
        </p:spPr>
      </p:pic>
      <p:sp>
        <p:nvSpPr>
          <p:cNvPr id="11" name="Rectangle 10"/>
          <p:cNvSpPr/>
          <p:nvPr/>
        </p:nvSpPr>
        <p:spPr>
          <a:xfrm>
            <a:off x="569871" y="2835982"/>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p:cNvSpPr txBox="1"/>
          <p:nvPr/>
        </p:nvSpPr>
        <p:spPr>
          <a:xfrm>
            <a:off x="661401" y="2819203"/>
            <a:ext cx="10429593"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ea typeface="+mn-ea"/>
                <a:cs typeface="+mn-cs"/>
              </a:rPr>
              <a:t>L.O. To be able to identify the value of each symbol in a pictogram and </a:t>
            </a:r>
            <a:r>
              <a:rPr lang="en-GB" sz="3600" dirty="0">
                <a:solidFill>
                  <a:prstClr val="black"/>
                </a:solidFill>
              </a:rPr>
              <a:t>use it to </a:t>
            </a:r>
            <a:r>
              <a:rPr kumimoji="0" lang="en-GB" sz="3600" b="0" i="0" u="none" strike="noStrike" kern="1200" cap="none" spc="0" normalizeH="0" baseline="0" noProof="0" dirty="0">
                <a:ln>
                  <a:noFill/>
                </a:ln>
                <a:solidFill>
                  <a:prstClr val="black"/>
                </a:solidFill>
                <a:effectLst/>
                <a:uLnTx/>
                <a:uFillTx/>
                <a:ea typeface="+mn-ea"/>
                <a:cs typeface="+mn-cs"/>
              </a:rPr>
              <a:t>find the total amount. </a:t>
            </a:r>
            <a:endParaRPr kumimoji="0" lang="en-GB" sz="3600" b="0" i="0" u="none" strike="noStrike" kern="1200" cap="none" spc="0" normalizeH="0" baseline="0" noProof="0" dirty="0">
              <a:ln>
                <a:noFill/>
              </a:ln>
              <a:solidFill>
                <a:prstClr val="black"/>
              </a:solidFill>
              <a:effectLst/>
              <a:uLnTx/>
              <a:uFillTx/>
              <a:latin typeface="+mj-lt"/>
              <a:ea typeface="+mn-ea"/>
              <a:cs typeface="+mn-cs"/>
            </a:endParaRPr>
          </a:p>
        </p:txBody>
      </p:sp>
      <p:pic>
        <p:nvPicPr>
          <p:cNvPr id="14" name="Picture 13"/>
          <p:cNvPicPr>
            <a:picLocks noChangeAspect="1"/>
          </p:cNvPicPr>
          <p:nvPr/>
        </p:nvPicPr>
        <p:blipFill>
          <a:blip r:embed="rId4"/>
          <a:stretch>
            <a:fillRect/>
          </a:stretch>
        </p:blipFill>
        <p:spPr>
          <a:xfrm>
            <a:off x="4646197" y="5963140"/>
            <a:ext cx="834561" cy="640100"/>
          </a:xfrm>
          <a:prstGeom prst="rect">
            <a:avLst/>
          </a:prstGeom>
        </p:spPr>
      </p:pic>
      <p:sp>
        <p:nvSpPr>
          <p:cNvPr id="2" name="TextBox 1"/>
          <p:cNvSpPr txBox="1"/>
          <p:nvPr/>
        </p:nvSpPr>
        <p:spPr>
          <a:xfrm>
            <a:off x="273361" y="222475"/>
            <a:ext cx="7895279" cy="584775"/>
          </a:xfrm>
          <a:prstGeom prst="rect">
            <a:avLst/>
          </a:prstGeom>
          <a:noFill/>
        </p:spPr>
        <p:txBody>
          <a:bodyPr wrap="square" rtlCol="0">
            <a:spAutoFit/>
          </a:bodyPr>
          <a:lstStyle/>
          <a:p>
            <a:r>
              <a:rPr lang="en-GB" sz="3200" dirty="0"/>
              <a:t>Date: Wednesday 11</a:t>
            </a:r>
            <a:r>
              <a:rPr lang="en-GB" sz="3200" baseline="30000" dirty="0"/>
              <a:t>th</a:t>
            </a:r>
            <a:r>
              <a:rPr lang="en-GB" sz="3200" dirty="0"/>
              <a:t> February </a:t>
            </a:r>
            <a:endParaRPr lang="en-GB" dirty="0"/>
          </a:p>
        </p:txBody>
      </p:sp>
    </p:spTree>
    <p:extLst>
      <p:ext uri="{BB962C8B-B14F-4D97-AF65-F5344CB8AC3E}">
        <p14:creationId xmlns:p14="http://schemas.microsoft.com/office/powerpoint/2010/main" val="28145850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47921-E3D8-4C1C-B00B-B94DB5CC7B73}"/>
              </a:ext>
            </a:extLst>
          </p:cNvPr>
          <p:cNvSpPr>
            <a:spLocks noGrp="1"/>
          </p:cNvSpPr>
          <p:nvPr>
            <p:ph type="title"/>
          </p:nvPr>
        </p:nvSpPr>
        <p:spPr>
          <a:xfrm>
            <a:off x="155575" y="160338"/>
            <a:ext cx="10515600" cy="1325563"/>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0000"/>
          </a:bodyPr>
          <a:lstStyle/>
          <a:p>
            <a:pPr algn="ctr"/>
            <a:r>
              <a:rPr lang="en-GB" sz="3200" dirty="0"/>
              <a:t>Today we are going to look at different symbols used in different types of graphs and charts and we will look at how we find their value. </a:t>
            </a:r>
          </a:p>
        </p:txBody>
      </p:sp>
      <p:sp>
        <p:nvSpPr>
          <p:cNvPr id="8" name="AutoShape 14" descr="The 37 most valuable £2 coins in circulation - have you got any in your  pocket? - Mirror Onlin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9" name="Picture 18"/>
          <p:cNvPicPr>
            <a:picLocks noChangeAspect="1"/>
          </p:cNvPicPr>
          <p:nvPr/>
        </p:nvPicPr>
        <p:blipFill>
          <a:blip r:embed="rId2"/>
          <a:stretch>
            <a:fillRect/>
          </a:stretch>
        </p:blipFill>
        <p:spPr>
          <a:xfrm>
            <a:off x="585062" y="1923714"/>
            <a:ext cx="2401978" cy="2500241"/>
          </a:xfrm>
          <a:prstGeom prst="rect">
            <a:avLst/>
          </a:prstGeom>
        </p:spPr>
      </p:pic>
      <p:pic>
        <p:nvPicPr>
          <p:cNvPr id="20" name="Picture 19"/>
          <p:cNvPicPr>
            <a:picLocks noChangeAspect="1"/>
          </p:cNvPicPr>
          <p:nvPr/>
        </p:nvPicPr>
        <p:blipFill>
          <a:blip r:embed="rId3"/>
          <a:stretch>
            <a:fillRect/>
          </a:stretch>
        </p:blipFill>
        <p:spPr>
          <a:xfrm>
            <a:off x="3576602" y="2628142"/>
            <a:ext cx="3389280" cy="1795813"/>
          </a:xfrm>
          <a:prstGeom prst="rect">
            <a:avLst/>
          </a:prstGeom>
        </p:spPr>
      </p:pic>
      <p:pic>
        <p:nvPicPr>
          <p:cNvPr id="22" name="Picture 21"/>
          <p:cNvPicPr>
            <a:picLocks noChangeAspect="1"/>
          </p:cNvPicPr>
          <p:nvPr/>
        </p:nvPicPr>
        <p:blipFill>
          <a:blip r:embed="rId4"/>
          <a:stretch>
            <a:fillRect/>
          </a:stretch>
        </p:blipFill>
        <p:spPr>
          <a:xfrm>
            <a:off x="7555444" y="2628142"/>
            <a:ext cx="4190888" cy="1741200"/>
          </a:xfrm>
          <a:prstGeom prst="rect">
            <a:avLst/>
          </a:prstGeom>
        </p:spPr>
      </p:pic>
      <p:sp>
        <p:nvSpPr>
          <p:cNvPr id="6" name="TextBox 5"/>
          <p:cNvSpPr txBox="1"/>
          <p:nvPr/>
        </p:nvSpPr>
        <p:spPr>
          <a:xfrm>
            <a:off x="3952391" y="1580495"/>
            <a:ext cx="6934624" cy="923330"/>
          </a:xfrm>
          <a:prstGeom prst="rect">
            <a:avLst/>
          </a:prstGeom>
          <a:noFill/>
        </p:spPr>
        <p:txBody>
          <a:bodyPr wrap="square" rtlCol="0">
            <a:spAutoFit/>
          </a:bodyPr>
          <a:lstStyle/>
          <a:p>
            <a:r>
              <a:rPr lang="en-GB" dirty="0"/>
              <a:t>As you can see, these charts and graphs all look very different. To find the value, we need to know what to count and how many each mark or picture represents.</a:t>
            </a:r>
          </a:p>
        </p:txBody>
      </p:sp>
      <p:sp>
        <p:nvSpPr>
          <p:cNvPr id="7" name="TextBox 6"/>
          <p:cNvSpPr txBox="1"/>
          <p:nvPr/>
        </p:nvSpPr>
        <p:spPr>
          <a:xfrm>
            <a:off x="585062" y="4815840"/>
            <a:ext cx="2628401" cy="1477328"/>
          </a:xfrm>
          <a:prstGeom prst="rect">
            <a:avLst/>
          </a:prstGeom>
          <a:noFill/>
        </p:spPr>
        <p:txBody>
          <a:bodyPr wrap="square" rtlCol="0">
            <a:spAutoFit/>
          </a:bodyPr>
          <a:lstStyle/>
          <a:p>
            <a:r>
              <a:rPr lang="en-GB" dirty="0"/>
              <a:t>Here on the block graph to find the value we count the coloured blocks and each block represents 1 vehicle.</a:t>
            </a:r>
          </a:p>
        </p:txBody>
      </p:sp>
      <p:sp>
        <p:nvSpPr>
          <p:cNvPr id="9" name="TextBox 8"/>
          <p:cNvSpPr txBox="1"/>
          <p:nvPr/>
        </p:nvSpPr>
        <p:spPr>
          <a:xfrm>
            <a:off x="3576602" y="4815840"/>
            <a:ext cx="3843101" cy="1200329"/>
          </a:xfrm>
          <a:prstGeom prst="rect">
            <a:avLst/>
          </a:prstGeom>
          <a:noFill/>
        </p:spPr>
        <p:txBody>
          <a:bodyPr wrap="square" rtlCol="0">
            <a:spAutoFit/>
          </a:bodyPr>
          <a:lstStyle/>
          <a:p>
            <a:r>
              <a:rPr lang="en-GB" dirty="0"/>
              <a:t>Here on the pictogram, we count the cars above the boys names. There will be a ‘key’ next the pictogram telling us how much each car picture represents.</a:t>
            </a:r>
          </a:p>
        </p:txBody>
      </p:sp>
      <p:sp>
        <p:nvSpPr>
          <p:cNvPr id="10" name="TextBox 9"/>
          <p:cNvSpPr txBox="1"/>
          <p:nvPr/>
        </p:nvSpPr>
        <p:spPr>
          <a:xfrm>
            <a:off x="7811589" y="4742429"/>
            <a:ext cx="3831771" cy="1477328"/>
          </a:xfrm>
          <a:prstGeom prst="rect">
            <a:avLst/>
          </a:prstGeom>
          <a:noFill/>
        </p:spPr>
        <p:txBody>
          <a:bodyPr wrap="square" rtlCol="0">
            <a:spAutoFit/>
          </a:bodyPr>
          <a:lstStyle/>
          <a:p>
            <a:r>
              <a:rPr lang="en-GB" dirty="0"/>
              <a:t>Here on the tally chart, we know that each black line is worth 1 and they are grouped together in 5s to make counting larger numbers of data quicker and easier. </a:t>
            </a:r>
          </a:p>
        </p:txBody>
      </p:sp>
      <p:pic>
        <p:nvPicPr>
          <p:cNvPr id="11" name="Picture 10">
            <a:extLst>
              <a:ext uri="{FF2B5EF4-FFF2-40B4-BE49-F238E27FC236}">
                <a16:creationId xmlns:a16="http://schemas.microsoft.com/office/drawing/2014/main" id="{B668F9C7-BF3B-4F6A-8071-514CCD0C40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17965" y="160338"/>
            <a:ext cx="1318460" cy="979055"/>
          </a:xfrm>
          <a:prstGeom prst="rect">
            <a:avLst/>
          </a:prstGeom>
        </p:spPr>
      </p:pic>
    </p:spTree>
    <p:extLst>
      <p:ext uri="{BB962C8B-B14F-4D97-AF65-F5344CB8AC3E}">
        <p14:creationId xmlns:p14="http://schemas.microsoft.com/office/powerpoint/2010/main" val="347387725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3" name="Title 1">
            <a:extLst>
              <a:ext uri="{FF2B5EF4-FFF2-40B4-BE49-F238E27FC236}">
                <a16:creationId xmlns:a16="http://schemas.microsoft.com/office/drawing/2014/main" id="{01E47921-E3D8-4C1C-B00B-B94DB5CC7B73}"/>
              </a:ext>
            </a:extLst>
          </p:cNvPr>
          <p:cNvSpPr>
            <a:spLocks noGrp="1"/>
          </p:cNvSpPr>
          <p:nvPr>
            <p:ph type="title"/>
          </p:nvPr>
        </p:nvSpPr>
        <p:spPr>
          <a:xfrm>
            <a:off x="191227" y="154691"/>
            <a:ext cx="10515600" cy="1325563"/>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0000"/>
          </a:bodyPr>
          <a:lstStyle/>
          <a:p>
            <a:r>
              <a:rPr lang="en-GB" sz="3200" dirty="0"/>
              <a:t>We have just looked at some simple graphs and charts, but not all are so simple. Let’s take a look at some more complicated ones:</a:t>
            </a:r>
          </a:p>
        </p:txBody>
      </p:sp>
      <p:pic>
        <p:nvPicPr>
          <p:cNvPr id="1026" name="Picture 2" descr="Bar Charts - Mathsframe"/>
          <p:cNvPicPr>
            <a:picLocks noChangeAspect="1" noChangeArrowheads="1"/>
          </p:cNvPicPr>
          <p:nvPr/>
        </p:nvPicPr>
        <p:blipFill rotWithShape="1">
          <a:blip r:embed="rId2">
            <a:extLst>
              <a:ext uri="{28A0092B-C50C-407E-A947-70E740481C1C}">
                <a14:useLocalDpi xmlns:a14="http://schemas.microsoft.com/office/drawing/2010/main" val="0"/>
              </a:ext>
            </a:extLst>
          </a:blip>
          <a:srcRect r="23874" b="23529"/>
          <a:stretch/>
        </p:blipFill>
        <p:spPr bwMode="auto">
          <a:xfrm>
            <a:off x="822283" y="1835580"/>
            <a:ext cx="3694835" cy="278948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6956563" y="1704137"/>
            <a:ext cx="4445589" cy="2920928"/>
          </a:xfrm>
          <a:prstGeom prst="rect">
            <a:avLst/>
          </a:prstGeom>
        </p:spPr>
      </p:pic>
      <p:sp>
        <p:nvSpPr>
          <p:cNvPr id="10" name="TextBox 9"/>
          <p:cNvSpPr txBox="1"/>
          <p:nvPr/>
        </p:nvSpPr>
        <p:spPr>
          <a:xfrm>
            <a:off x="4699718" y="2740393"/>
            <a:ext cx="2198777" cy="1200329"/>
          </a:xfrm>
          <a:prstGeom prst="rect">
            <a:avLst/>
          </a:prstGeom>
          <a:noFill/>
        </p:spPr>
        <p:txBody>
          <a:bodyPr wrap="square" rtlCol="0">
            <a:spAutoFit/>
          </a:bodyPr>
          <a:lstStyle/>
          <a:p>
            <a:r>
              <a:rPr lang="en-GB" dirty="0"/>
              <a:t>Here are two bar graphs but they are set out very differently.</a:t>
            </a:r>
          </a:p>
        </p:txBody>
      </p:sp>
      <p:sp>
        <p:nvSpPr>
          <p:cNvPr id="11" name="TextBox 10"/>
          <p:cNvSpPr txBox="1"/>
          <p:nvPr/>
        </p:nvSpPr>
        <p:spPr>
          <a:xfrm>
            <a:off x="344648" y="5348277"/>
            <a:ext cx="5512526" cy="1200329"/>
          </a:xfrm>
          <a:prstGeom prst="rect">
            <a:avLst/>
          </a:prstGeom>
          <a:noFill/>
        </p:spPr>
        <p:txBody>
          <a:bodyPr wrap="square" rtlCol="0">
            <a:spAutoFit/>
          </a:bodyPr>
          <a:lstStyle/>
          <a:p>
            <a:r>
              <a:rPr lang="en-GB" dirty="0"/>
              <a:t>As you can see, on this bar graph the name of sports on the side, which is the y-axis. The amount of votes are on the bottom, which is the x-axis. The amounts of votes are also counted in 2s, not 1s.</a:t>
            </a:r>
          </a:p>
        </p:txBody>
      </p:sp>
      <p:cxnSp>
        <p:nvCxnSpPr>
          <p:cNvPr id="23" name="Straight Arrow Connector 22"/>
          <p:cNvCxnSpPr/>
          <p:nvPr/>
        </p:nvCxnSpPr>
        <p:spPr>
          <a:xfrm>
            <a:off x="740229" y="3164601"/>
            <a:ext cx="870857"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flipV="1">
            <a:off x="639683" y="4238651"/>
            <a:ext cx="971403" cy="37440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45641" y="4489886"/>
            <a:ext cx="1071947" cy="369332"/>
          </a:xfrm>
          <a:prstGeom prst="rect">
            <a:avLst/>
          </a:prstGeom>
          <a:noFill/>
        </p:spPr>
        <p:txBody>
          <a:bodyPr wrap="square" rtlCol="0">
            <a:spAutoFit/>
          </a:bodyPr>
          <a:lstStyle/>
          <a:p>
            <a:r>
              <a:rPr lang="en-GB" dirty="0"/>
              <a:t>x-axis</a:t>
            </a:r>
          </a:p>
        </p:txBody>
      </p:sp>
      <p:sp>
        <p:nvSpPr>
          <p:cNvPr id="47" name="TextBox 46"/>
          <p:cNvSpPr txBox="1"/>
          <p:nvPr/>
        </p:nvSpPr>
        <p:spPr>
          <a:xfrm>
            <a:off x="1739471" y="4668217"/>
            <a:ext cx="2722880" cy="276999"/>
          </a:xfrm>
          <a:prstGeom prst="rect">
            <a:avLst/>
          </a:prstGeom>
          <a:noFill/>
        </p:spPr>
        <p:txBody>
          <a:bodyPr wrap="square" rtlCol="0">
            <a:spAutoFit/>
          </a:bodyPr>
          <a:lstStyle/>
          <a:p>
            <a:r>
              <a:rPr lang="en-GB" sz="1200" dirty="0"/>
              <a:t>  2   4   6     8        12  14  16  18</a:t>
            </a:r>
          </a:p>
        </p:txBody>
      </p:sp>
      <p:sp>
        <p:nvSpPr>
          <p:cNvPr id="55" name="TextBox 54"/>
          <p:cNvSpPr txBox="1"/>
          <p:nvPr/>
        </p:nvSpPr>
        <p:spPr>
          <a:xfrm>
            <a:off x="6956563" y="5134917"/>
            <a:ext cx="4747757" cy="923330"/>
          </a:xfrm>
          <a:prstGeom prst="rect">
            <a:avLst/>
          </a:prstGeom>
          <a:noFill/>
        </p:spPr>
        <p:txBody>
          <a:bodyPr wrap="square" rtlCol="0">
            <a:spAutoFit/>
          </a:bodyPr>
          <a:lstStyle/>
          <a:p>
            <a:r>
              <a:rPr lang="en-GB" dirty="0"/>
              <a:t>On this bar graph, the types of movies are on the x-axis. The amount of movies are on the y-axis. The amount of people is counted in 2s. </a:t>
            </a:r>
          </a:p>
        </p:txBody>
      </p:sp>
      <p:cxnSp>
        <p:nvCxnSpPr>
          <p:cNvPr id="91" name="Straight Arrow Connector 90"/>
          <p:cNvCxnSpPr/>
          <p:nvPr/>
        </p:nvCxnSpPr>
        <p:spPr>
          <a:xfrm flipV="1">
            <a:off x="6644243" y="4425853"/>
            <a:ext cx="971403" cy="37440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a:off x="6600173" y="2107961"/>
            <a:ext cx="870857"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3" name="TextBox 92"/>
          <p:cNvSpPr txBox="1"/>
          <p:nvPr/>
        </p:nvSpPr>
        <p:spPr>
          <a:xfrm>
            <a:off x="57012" y="2971226"/>
            <a:ext cx="822282" cy="369332"/>
          </a:xfrm>
          <a:prstGeom prst="rect">
            <a:avLst/>
          </a:prstGeom>
          <a:noFill/>
        </p:spPr>
        <p:txBody>
          <a:bodyPr wrap="square" rtlCol="0">
            <a:spAutoFit/>
          </a:bodyPr>
          <a:lstStyle/>
          <a:p>
            <a:r>
              <a:rPr lang="en-GB" dirty="0"/>
              <a:t>y-axis</a:t>
            </a:r>
          </a:p>
        </p:txBody>
      </p:sp>
      <p:sp>
        <p:nvSpPr>
          <p:cNvPr id="94" name="TextBox 93"/>
          <p:cNvSpPr txBox="1"/>
          <p:nvPr/>
        </p:nvSpPr>
        <p:spPr>
          <a:xfrm>
            <a:off x="5799106" y="1923295"/>
            <a:ext cx="822282" cy="369332"/>
          </a:xfrm>
          <a:prstGeom prst="rect">
            <a:avLst/>
          </a:prstGeom>
          <a:noFill/>
        </p:spPr>
        <p:txBody>
          <a:bodyPr wrap="square" rtlCol="0">
            <a:spAutoFit/>
          </a:bodyPr>
          <a:lstStyle/>
          <a:p>
            <a:r>
              <a:rPr lang="en-GB" dirty="0"/>
              <a:t>y-axis</a:t>
            </a:r>
          </a:p>
        </p:txBody>
      </p:sp>
      <p:sp>
        <p:nvSpPr>
          <p:cNvPr id="95" name="TextBox 94"/>
          <p:cNvSpPr txBox="1"/>
          <p:nvPr/>
        </p:nvSpPr>
        <p:spPr>
          <a:xfrm>
            <a:off x="5937779" y="4598255"/>
            <a:ext cx="1071947" cy="369332"/>
          </a:xfrm>
          <a:prstGeom prst="rect">
            <a:avLst/>
          </a:prstGeom>
          <a:noFill/>
        </p:spPr>
        <p:txBody>
          <a:bodyPr wrap="square" rtlCol="0">
            <a:spAutoFit/>
          </a:bodyPr>
          <a:lstStyle/>
          <a:p>
            <a:r>
              <a:rPr lang="en-GB" dirty="0"/>
              <a:t>x-axis</a:t>
            </a:r>
          </a:p>
        </p:txBody>
      </p:sp>
      <p:pic>
        <p:nvPicPr>
          <p:cNvPr id="17" name="Picture 16">
            <a:extLst>
              <a:ext uri="{FF2B5EF4-FFF2-40B4-BE49-F238E27FC236}">
                <a16:creationId xmlns:a16="http://schemas.microsoft.com/office/drawing/2014/main" id="{42BE3378-9D45-4BA2-9D16-F6EB03F201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42922" y="154691"/>
            <a:ext cx="1318460" cy="979055"/>
          </a:xfrm>
          <a:prstGeom prst="rect">
            <a:avLst/>
          </a:prstGeom>
        </p:spPr>
      </p:pic>
    </p:spTree>
    <p:extLst>
      <p:ext uri="{BB962C8B-B14F-4D97-AF65-F5344CB8AC3E}">
        <p14:creationId xmlns:p14="http://schemas.microsoft.com/office/powerpoint/2010/main" val="1286046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4" name="Rectangle 3"/>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676" y="5987219"/>
            <a:ext cx="588390" cy="588390"/>
          </a:xfrm>
          <a:prstGeom prst="rect">
            <a:avLst/>
          </a:prstGeom>
        </p:spPr>
      </p:pic>
      <p:sp>
        <p:nvSpPr>
          <p:cNvPr id="6" name="Rectangle 5"/>
          <p:cNvSpPr/>
          <p:nvPr/>
        </p:nvSpPr>
        <p:spPr>
          <a:xfrm>
            <a:off x="189471" y="5905850"/>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864066" y="6033803"/>
            <a:ext cx="402830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Subject</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lang="en-GB" sz="2400" dirty="0">
                <a:solidFill>
                  <a:prstClr val="black"/>
                </a:solidFill>
                <a:latin typeface="Calibri" panose="020F0502020204030204"/>
              </a:rPr>
              <a:t>Maths </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p:cNvSpPr/>
          <p:nvPr/>
        </p:nvSpPr>
        <p:spPr>
          <a:xfrm>
            <a:off x="189470" y="164755"/>
            <a:ext cx="8040129"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273361" y="222475"/>
            <a:ext cx="742633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pic>
        <p:nvPicPr>
          <p:cNvPr id="10" name="Picture 9"/>
          <p:cNvPicPr>
            <a:picLocks noChangeAspect="1"/>
          </p:cNvPicPr>
          <p:nvPr/>
        </p:nvPicPr>
        <p:blipFill>
          <a:blip r:embed="rId3"/>
          <a:stretch>
            <a:fillRect/>
          </a:stretch>
        </p:blipFill>
        <p:spPr>
          <a:xfrm>
            <a:off x="553093" y="1728060"/>
            <a:ext cx="2219325" cy="1104900"/>
          </a:xfrm>
          <a:prstGeom prst="rect">
            <a:avLst/>
          </a:prstGeom>
        </p:spPr>
      </p:pic>
      <p:sp>
        <p:nvSpPr>
          <p:cNvPr id="11" name="Rectangle 10"/>
          <p:cNvSpPr/>
          <p:nvPr/>
        </p:nvSpPr>
        <p:spPr>
          <a:xfrm>
            <a:off x="569871" y="2835982"/>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p:cNvSpPr txBox="1"/>
          <p:nvPr/>
        </p:nvSpPr>
        <p:spPr>
          <a:xfrm>
            <a:off x="661401" y="2742883"/>
            <a:ext cx="10429593"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black"/>
                </a:solidFill>
                <a:effectLst/>
                <a:uLnTx/>
                <a:uFillTx/>
                <a:ea typeface="+mn-ea"/>
                <a:cs typeface="+mn-cs"/>
              </a:rPr>
              <a:t>L.O. To</a:t>
            </a:r>
            <a:r>
              <a:rPr kumimoji="0" lang="en-GB" sz="4000" b="0" i="0" u="none" strike="noStrike" kern="1200" cap="none" spc="0" normalizeH="0" noProof="0" dirty="0">
                <a:ln>
                  <a:noFill/>
                </a:ln>
                <a:solidFill>
                  <a:prstClr val="black"/>
                </a:solidFill>
                <a:effectLst/>
                <a:uLnTx/>
                <a:uFillTx/>
                <a:ea typeface="+mn-ea"/>
                <a:cs typeface="+mn-cs"/>
              </a:rPr>
              <a:t> be able to </a:t>
            </a:r>
            <a:r>
              <a:rPr lang="en-GB" sz="4000" dirty="0">
                <a:solidFill>
                  <a:prstClr val="black"/>
                </a:solidFill>
              </a:rPr>
              <a:t>interpret</a:t>
            </a:r>
            <a:r>
              <a:rPr kumimoji="0" lang="en-GB" sz="4000" b="0" i="0" u="none" strike="noStrike" kern="1200" cap="none" spc="0" normalizeH="0" noProof="0" dirty="0">
                <a:ln>
                  <a:noFill/>
                </a:ln>
                <a:solidFill>
                  <a:prstClr val="black"/>
                </a:solidFill>
                <a:effectLst/>
                <a:uLnTx/>
                <a:uFillTx/>
                <a:ea typeface="+mn-ea"/>
                <a:cs typeface="+mn-cs"/>
              </a:rPr>
              <a:t> information from a tally chart in order to answer questions about the data.</a:t>
            </a:r>
            <a:endParaRPr kumimoji="0" lang="en-GB" sz="4000" b="0" i="0" u="none" strike="noStrike" kern="1200" cap="none" spc="0" normalizeH="0" baseline="0" noProof="0" dirty="0">
              <a:ln>
                <a:noFill/>
              </a:ln>
              <a:solidFill>
                <a:prstClr val="black"/>
              </a:solidFill>
              <a:effectLst/>
              <a:uLnTx/>
              <a:uFillTx/>
              <a:latin typeface="+mj-lt"/>
              <a:ea typeface="+mn-ea"/>
              <a:cs typeface="+mn-cs"/>
            </a:endParaRPr>
          </a:p>
        </p:txBody>
      </p:sp>
      <p:pic>
        <p:nvPicPr>
          <p:cNvPr id="14" name="Picture 13"/>
          <p:cNvPicPr>
            <a:picLocks noChangeAspect="1"/>
          </p:cNvPicPr>
          <p:nvPr/>
        </p:nvPicPr>
        <p:blipFill>
          <a:blip r:embed="rId4"/>
          <a:stretch>
            <a:fillRect/>
          </a:stretch>
        </p:blipFill>
        <p:spPr>
          <a:xfrm>
            <a:off x="4646197" y="5963140"/>
            <a:ext cx="834561" cy="640100"/>
          </a:xfrm>
          <a:prstGeom prst="rect">
            <a:avLst/>
          </a:prstGeom>
        </p:spPr>
      </p:pic>
      <p:sp>
        <p:nvSpPr>
          <p:cNvPr id="2" name="TextBox 1"/>
          <p:cNvSpPr txBox="1"/>
          <p:nvPr/>
        </p:nvSpPr>
        <p:spPr>
          <a:xfrm>
            <a:off x="273361" y="183730"/>
            <a:ext cx="7895279" cy="584775"/>
          </a:xfrm>
          <a:prstGeom prst="rect">
            <a:avLst/>
          </a:prstGeom>
          <a:noFill/>
        </p:spPr>
        <p:txBody>
          <a:bodyPr wrap="square" rtlCol="0">
            <a:spAutoFit/>
          </a:bodyPr>
          <a:lstStyle/>
          <a:p>
            <a:r>
              <a:rPr lang="en-GB" sz="3200" dirty="0"/>
              <a:t>Date: Monday 8</a:t>
            </a:r>
            <a:r>
              <a:rPr lang="en-GB" sz="3200" baseline="30000" dirty="0"/>
              <a:t>th</a:t>
            </a:r>
            <a:r>
              <a:rPr lang="en-GB" sz="3200" dirty="0"/>
              <a:t> February  </a:t>
            </a:r>
            <a:endParaRPr lang="en-GB" dirty="0"/>
          </a:p>
        </p:txBody>
      </p:sp>
    </p:spTree>
    <p:extLst>
      <p:ext uri="{BB962C8B-B14F-4D97-AF65-F5344CB8AC3E}">
        <p14:creationId xmlns:p14="http://schemas.microsoft.com/office/powerpoint/2010/main" val="39508391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AutoShape 2" descr="11 Plus: Key Stage 2 Maths: Handling Data, Pictograms, Using Frequency  Tables, 11 Plus Practice papers, KS2 Practice papers, Pictograms are a way  of displaying data from a frequency table, graphically, Alway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p:cNvPicPr>
            <a:picLocks noChangeAspect="1"/>
          </p:cNvPicPr>
          <p:nvPr/>
        </p:nvPicPr>
        <p:blipFill>
          <a:blip r:embed="rId2"/>
          <a:stretch>
            <a:fillRect/>
          </a:stretch>
        </p:blipFill>
        <p:spPr>
          <a:xfrm>
            <a:off x="460375" y="469487"/>
            <a:ext cx="5168401" cy="4311109"/>
          </a:xfrm>
          <a:prstGeom prst="rect">
            <a:avLst/>
          </a:prstGeom>
        </p:spPr>
      </p:pic>
      <p:sp>
        <p:nvSpPr>
          <p:cNvPr id="6" name="TextBox 5"/>
          <p:cNvSpPr txBox="1"/>
          <p:nvPr/>
        </p:nvSpPr>
        <p:spPr>
          <a:xfrm>
            <a:off x="7040880" y="1696720"/>
            <a:ext cx="3718560" cy="1754326"/>
          </a:xfrm>
          <a:prstGeom prst="rect">
            <a:avLst/>
          </a:prstGeom>
          <a:noFill/>
        </p:spPr>
        <p:txBody>
          <a:bodyPr wrap="square" rtlCol="0">
            <a:spAutoFit/>
          </a:bodyPr>
          <a:lstStyle/>
          <a:p>
            <a:r>
              <a:rPr lang="en-GB" dirty="0"/>
              <a:t>This pictogram shows us people’s favourites colours. As you can see, the pictogram tells us that each coloured circle is on a scale of 2. So when working out the frequency we would count in twos.</a:t>
            </a:r>
          </a:p>
        </p:txBody>
      </p:sp>
      <p:sp>
        <p:nvSpPr>
          <p:cNvPr id="7" name="TextBox 6"/>
          <p:cNvSpPr txBox="1"/>
          <p:nvPr/>
        </p:nvSpPr>
        <p:spPr>
          <a:xfrm>
            <a:off x="460375" y="5146709"/>
            <a:ext cx="4570931" cy="369332"/>
          </a:xfrm>
          <a:prstGeom prst="rect">
            <a:avLst/>
          </a:prstGeom>
          <a:noFill/>
        </p:spPr>
        <p:txBody>
          <a:bodyPr wrap="square" rtlCol="0">
            <a:spAutoFit/>
          </a:bodyPr>
          <a:lstStyle/>
          <a:p>
            <a:r>
              <a:rPr lang="en-GB" b="1" dirty="0"/>
              <a:t>The </a:t>
            </a:r>
            <a:r>
              <a:rPr lang="en-GB" b="1" u="sng" dirty="0"/>
              <a:t>key</a:t>
            </a:r>
            <a:r>
              <a:rPr lang="en-GB" b="1" dirty="0"/>
              <a:t> tells us that each circle is worth 2.</a:t>
            </a:r>
          </a:p>
        </p:txBody>
      </p:sp>
      <p:cxnSp>
        <p:nvCxnSpPr>
          <p:cNvPr id="9" name="Straight Arrow Connector 8"/>
          <p:cNvCxnSpPr/>
          <p:nvPr/>
        </p:nvCxnSpPr>
        <p:spPr>
          <a:xfrm flipV="1">
            <a:off x="2168357" y="4803424"/>
            <a:ext cx="10160" cy="30914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p:nvPicPr>
        <p:blipFill rotWithShape="1">
          <a:blip r:embed="rId2"/>
          <a:srcRect r="1573" b="61274"/>
          <a:stretch/>
        </p:blipFill>
        <p:spPr>
          <a:xfrm>
            <a:off x="6620759" y="3661865"/>
            <a:ext cx="5087121" cy="1669510"/>
          </a:xfrm>
          <a:prstGeom prst="rect">
            <a:avLst/>
          </a:prstGeom>
        </p:spPr>
      </p:pic>
      <p:sp>
        <p:nvSpPr>
          <p:cNvPr id="12" name="TextBox 11"/>
          <p:cNvSpPr txBox="1"/>
          <p:nvPr/>
        </p:nvSpPr>
        <p:spPr>
          <a:xfrm>
            <a:off x="6847840" y="5648960"/>
            <a:ext cx="4744720" cy="646331"/>
          </a:xfrm>
          <a:prstGeom prst="rect">
            <a:avLst/>
          </a:prstGeom>
          <a:noFill/>
        </p:spPr>
        <p:txBody>
          <a:bodyPr wrap="square" rtlCol="0">
            <a:spAutoFit/>
          </a:bodyPr>
          <a:lstStyle/>
          <a:p>
            <a:r>
              <a:rPr lang="en-GB" dirty="0"/>
              <a:t>This means the circle that is cut in half is worth 1, because half of 2 is 1.</a:t>
            </a:r>
          </a:p>
        </p:txBody>
      </p:sp>
      <p:pic>
        <p:nvPicPr>
          <p:cNvPr id="13" name="Picture 12">
            <a:extLst>
              <a:ext uri="{FF2B5EF4-FFF2-40B4-BE49-F238E27FC236}">
                <a16:creationId xmlns:a16="http://schemas.microsoft.com/office/drawing/2014/main" id="{02E2FD8F-F7AA-489E-8462-0540C4B78C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42922" y="154691"/>
            <a:ext cx="1318460" cy="979055"/>
          </a:xfrm>
          <a:prstGeom prst="rect">
            <a:avLst/>
          </a:prstGeom>
        </p:spPr>
      </p:pic>
    </p:spTree>
    <p:extLst>
      <p:ext uri="{BB962C8B-B14F-4D97-AF65-F5344CB8AC3E}">
        <p14:creationId xmlns:p14="http://schemas.microsoft.com/office/powerpoint/2010/main" val="35448816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47921-E3D8-4C1C-B00B-B94DB5CC7B73}"/>
              </a:ext>
            </a:extLst>
          </p:cNvPr>
          <p:cNvSpPr>
            <a:spLocks noGrp="1"/>
          </p:cNvSpPr>
          <p:nvPr>
            <p:ph type="title"/>
          </p:nvPr>
        </p:nvSpPr>
        <p:spPr>
          <a:xfrm>
            <a:off x="59438" y="49651"/>
            <a:ext cx="11411524" cy="1325563"/>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algn="ctr"/>
            <a:r>
              <a:rPr lang="en-GB" sz="3200" dirty="0"/>
              <a:t>Let’s try to work out how much each picture represents on the pictogram below together – don’t forget to look at the key!</a:t>
            </a:r>
          </a:p>
        </p:txBody>
      </p:sp>
      <p:sp>
        <p:nvSpPr>
          <p:cNvPr id="8" name="AutoShape 14" descr="The 37 most valuable £2 coins in circulation - have you got any in your  pocket? - Mirror Onlin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74" name="Picture 2" descr="Interpret Charts - Year 4 - P5 - Maths - Catch Up Lessons - Home Learning  with BBC Bitesize - BBC Bitesize"/>
          <p:cNvPicPr>
            <a:picLocks noChangeAspect="1" noChangeArrowheads="1"/>
          </p:cNvPicPr>
          <p:nvPr/>
        </p:nvPicPr>
        <p:blipFill rotWithShape="1">
          <a:blip r:embed="rId2">
            <a:extLst>
              <a:ext uri="{28A0092B-C50C-407E-A947-70E740481C1C}">
                <a14:useLocalDpi xmlns:a14="http://schemas.microsoft.com/office/drawing/2010/main" val="0"/>
              </a:ext>
            </a:extLst>
          </a:blip>
          <a:srcRect l="6519" t="-1280" r="49195"/>
          <a:stretch/>
        </p:blipFill>
        <p:spPr bwMode="auto">
          <a:xfrm rot="5400000">
            <a:off x="1384100" y="1277186"/>
            <a:ext cx="3393439" cy="478115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nterpret Charts - Year 4 - P5 - Maths - Catch Up Lessons - Home Learning  with BBC Bitesize - BBC Bitesize"/>
          <p:cNvPicPr>
            <a:picLocks noChangeAspect="1" noChangeArrowheads="1"/>
          </p:cNvPicPr>
          <p:nvPr/>
        </p:nvPicPr>
        <p:blipFill rotWithShape="1">
          <a:blip r:embed="rId2">
            <a:extLst>
              <a:ext uri="{28A0092B-C50C-407E-A947-70E740481C1C}">
                <a14:useLocalDpi xmlns:a14="http://schemas.microsoft.com/office/drawing/2010/main" val="0"/>
              </a:ext>
            </a:extLst>
          </a:blip>
          <a:srcRect l="51830" t="11498" r="23884" b="49082"/>
          <a:stretch/>
        </p:blipFill>
        <p:spPr bwMode="auto">
          <a:xfrm>
            <a:off x="2407600" y="5516880"/>
            <a:ext cx="1036320" cy="103632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025202" y="1971043"/>
            <a:ext cx="5445760" cy="3570208"/>
          </a:xfrm>
          <a:prstGeom prst="rect">
            <a:avLst/>
          </a:prstGeom>
          <a:noFill/>
        </p:spPr>
        <p:txBody>
          <a:bodyPr wrap="square" rtlCol="0">
            <a:spAutoFit/>
          </a:bodyPr>
          <a:lstStyle/>
          <a:p>
            <a:r>
              <a:rPr lang="en-GB" dirty="0"/>
              <a:t>We can see the key shows us that each circle is worth 10 cars.</a:t>
            </a:r>
          </a:p>
          <a:p>
            <a:endParaRPr lang="en-GB" dirty="0"/>
          </a:p>
          <a:p>
            <a:r>
              <a:rPr lang="en-GB" dirty="0"/>
              <a:t>Now using the key and data shown, can we answer the following question?</a:t>
            </a:r>
          </a:p>
          <a:p>
            <a:endParaRPr lang="en-GB" dirty="0"/>
          </a:p>
          <a:p>
            <a:endParaRPr lang="en-GB" dirty="0"/>
          </a:p>
          <a:p>
            <a:r>
              <a:rPr lang="en-GB" dirty="0"/>
              <a:t>How many cars travelled on Tuesday?</a:t>
            </a:r>
          </a:p>
          <a:p>
            <a:endParaRPr lang="en-GB" dirty="0"/>
          </a:p>
          <a:p>
            <a:r>
              <a:rPr lang="en-GB" sz="2800" dirty="0"/>
              <a:t>10+10+10+5= 35</a:t>
            </a:r>
          </a:p>
          <a:p>
            <a:endParaRPr lang="en-GB" dirty="0"/>
          </a:p>
          <a:p>
            <a:endParaRPr lang="en-GB" dirty="0"/>
          </a:p>
        </p:txBody>
      </p:sp>
      <p:sp>
        <p:nvSpPr>
          <p:cNvPr id="5" name="TextBox 4"/>
          <p:cNvSpPr txBox="1"/>
          <p:nvPr/>
        </p:nvSpPr>
        <p:spPr>
          <a:xfrm>
            <a:off x="2275520" y="2895600"/>
            <a:ext cx="2336800" cy="369332"/>
          </a:xfrm>
          <a:prstGeom prst="rect">
            <a:avLst/>
          </a:prstGeom>
          <a:noFill/>
        </p:spPr>
        <p:txBody>
          <a:bodyPr wrap="square" rtlCol="0">
            <a:spAutoFit/>
          </a:bodyPr>
          <a:lstStyle/>
          <a:p>
            <a:r>
              <a:rPr lang="en-GB" dirty="0"/>
              <a:t> 10       10       10       5  </a:t>
            </a:r>
          </a:p>
        </p:txBody>
      </p:sp>
      <p:graphicFrame>
        <p:nvGraphicFramePr>
          <p:cNvPr id="7" name="Table 6"/>
          <p:cNvGraphicFramePr>
            <a:graphicFrameLocks noGrp="1"/>
          </p:cNvGraphicFramePr>
          <p:nvPr>
            <p:extLst>
              <p:ext uri="{D42A27DB-BD31-4B8C-83A1-F6EECF244321}">
                <p14:modId xmlns:p14="http://schemas.microsoft.com/office/powerpoint/2010/main" val="1022546502"/>
              </p:ext>
            </p:extLst>
          </p:nvPr>
        </p:nvGraphicFramePr>
        <p:xfrm>
          <a:off x="9489441" y="4529665"/>
          <a:ext cx="2306319" cy="2023535"/>
        </p:xfrm>
        <a:graphic>
          <a:graphicData uri="http://schemas.openxmlformats.org/drawingml/2006/table">
            <a:tbl>
              <a:tblPr firstRow="1" bandRow="1">
                <a:tableStyleId>{5C22544A-7EE6-4342-B048-85BDC9FD1C3A}</a:tableStyleId>
              </a:tblPr>
              <a:tblGrid>
                <a:gridCol w="768773">
                  <a:extLst>
                    <a:ext uri="{9D8B030D-6E8A-4147-A177-3AD203B41FA5}">
                      <a16:colId xmlns:a16="http://schemas.microsoft.com/office/drawing/2014/main" val="3330766272"/>
                    </a:ext>
                  </a:extLst>
                </a:gridCol>
                <a:gridCol w="768773">
                  <a:extLst>
                    <a:ext uri="{9D8B030D-6E8A-4147-A177-3AD203B41FA5}">
                      <a16:colId xmlns:a16="http://schemas.microsoft.com/office/drawing/2014/main" val="2821214345"/>
                    </a:ext>
                  </a:extLst>
                </a:gridCol>
                <a:gridCol w="768773">
                  <a:extLst>
                    <a:ext uri="{9D8B030D-6E8A-4147-A177-3AD203B41FA5}">
                      <a16:colId xmlns:a16="http://schemas.microsoft.com/office/drawing/2014/main" val="1299598470"/>
                    </a:ext>
                  </a:extLst>
                </a:gridCol>
              </a:tblGrid>
              <a:tr h="404707">
                <a:tc>
                  <a:txBody>
                    <a:bodyPr/>
                    <a:lstStyle/>
                    <a:p>
                      <a:pPr algn="ctr"/>
                      <a:endParaRPr lang="en-GB" sz="2000" dirty="0">
                        <a:solidFill>
                          <a:schemeClr val="tx1"/>
                        </a:solidFill>
                      </a:endParaRPr>
                    </a:p>
                  </a:txBody>
                  <a:tcPr/>
                </a:tc>
                <a:tc>
                  <a:txBody>
                    <a:bodyPr/>
                    <a:lstStyle/>
                    <a:p>
                      <a:pPr algn="ctr"/>
                      <a:r>
                        <a:rPr lang="en-GB" sz="2000" dirty="0">
                          <a:solidFill>
                            <a:schemeClr val="tx1"/>
                          </a:solidFill>
                        </a:rPr>
                        <a:t>1</a:t>
                      </a:r>
                    </a:p>
                  </a:txBody>
                  <a:tcPr/>
                </a:tc>
                <a:tc>
                  <a:txBody>
                    <a:bodyPr/>
                    <a:lstStyle/>
                    <a:p>
                      <a:pPr algn="ctr"/>
                      <a:r>
                        <a:rPr lang="en-GB" sz="2000" dirty="0">
                          <a:solidFill>
                            <a:schemeClr val="tx1"/>
                          </a:solidFill>
                        </a:rPr>
                        <a:t>0</a:t>
                      </a:r>
                    </a:p>
                  </a:txBody>
                  <a:tcPr/>
                </a:tc>
                <a:extLst>
                  <a:ext uri="{0D108BD9-81ED-4DB2-BD59-A6C34878D82A}">
                    <a16:rowId xmlns:a16="http://schemas.microsoft.com/office/drawing/2014/main" val="988853700"/>
                  </a:ext>
                </a:extLst>
              </a:tr>
              <a:tr h="404707">
                <a:tc>
                  <a:txBody>
                    <a:bodyPr/>
                    <a:lstStyle/>
                    <a:p>
                      <a:pPr algn="ctr"/>
                      <a:endParaRPr lang="en-GB" sz="2000">
                        <a:solidFill>
                          <a:schemeClr val="tx1"/>
                        </a:solidFill>
                      </a:endParaRPr>
                    </a:p>
                  </a:txBody>
                  <a:tcPr/>
                </a:tc>
                <a:tc>
                  <a:txBody>
                    <a:bodyPr/>
                    <a:lstStyle/>
                    <a:p>
                      <a:pPr algn="ctr"/>
                      <a:r>
                        <a:rPr lang="en-GB" sz="2000" dirty="0">
                          <a:solidFill>
                            <a:schemeClr val="tx1"/>
                          </a:solidFill>
                        </a:rPr>
                        <a:t>1</a:t>
                      </a:r>
                    </a:p>
                  </a:txBody>
                  <a:tcPr/>
                </a:tc>
                <a:tc>
                  <a:txBody>
                    <a:bodyPr/>
                    <a:lstStyle/>
                    <a:p>
                      <a:pPr algn="ctr"/>
                      <a:r>
                        <a:rPr lang="en-GB" sz="2000" dirty="0">
                          <a:solidFill>
                            <a:schemeClr val="tx1"/>
                          </a:solidFill>
                        </a:rPr>
                        <a:t>0</a:t>
                      </a:r>
                    </a:p>
                  </a:txBody>
                  <a:tcPr/>
                </a:tc>
                <a:extLst>
                  <a:ext uri="{0D108BD9-81ED-4DB2-BD59-A6C34878D82A}">
                    <a16:rowId xmlns:a16="http://schemas.microsoft.com/office/drawing/2014/main" val="2743343612"/>
                  </a:ext>
                </a:extLst>
              </a:tr>
              <a:tr h="404707">
                <a:tc>
                  <a:txBody>
                    <a:bodyPr/>
                    <a:lstStyle/>
                    <a:p>
                      <a:pPr algn="ctr"/>
                      <a:endParaRPr lang="en-GB" sz="2000">
                        <a:solidFill>
                          <a:schemeClr val="tx1"/>
                        </a:solidFill>
                      </a:endParaRPr>
                    </a:p>
                  </a:txBody>
                  <a:tcPr/>
                </a:tc>
                <a:tc>
                  <a:txBody>
                    <a:bodyPr/>
                    <a:lstStyle/>
                    <a:p>
                      <a:pPr algn="ctr"/>
                      <a:r>
                        <a:rPr lang="en-GB" sz="2000" dirty="0">
                          <a:solidFill>
                            <a:schemeClr val="tx1"/>
                          </a:solidFill>
                        </a:rPr>
                        <a:t>1</a:t>
                      </a:r>
                    </a:p>
                  </a:txBody>
                  <a:tcPr/>
                </a:tc>
                <a:tc>
                  <a:txBody>
                    <a:bodyPr/>
                    <a:lstStyle/>
                    <a:p>
                      <a:pPr algn="ctr"/>
                      <a:r>
                        <a:rPr lang="en-GB" sz="2000" dirty="0">
                          <a:solidFill>
                            <a:schemeClr val="tx1"/>
                          </a:solidFill>
                        </a:rPr>
                        <a:t>0</a:t>
                      </a:r>
                    </a:p>
                  </a:txBody>
                  <a:tcPr/>
                </a:tc>
                <a:extLst>
                  <a:ext uri="{0D108BD9-81ED-4DB2-BD59-A6C34878D82A}">
                    <a16:rowId xmlns:a16="http://schemas.microsoft.com/office/drawing/2014/main" val="584570712"/>
                  </a:ext>
                </a:extLst>
              </a:tr>
              <a:tr h="404707">
                <a:tc>
                  <a:txBody>
                    <a:bodyPr/>
                    <a:lstStyle/>
                    <a:p>
                      <a:pPr algn="ctr"/>
                      <a:r>
                        <a:rPr lang="en-GB" sz="2000" dirty="0">
                          <a:solidFill>
                            <a:schemeClr val="tx1"/>
                          </a:solidFill>
                        </a:rPr>
                        <a:t>+</a:t>
                      </a:r>
                    </a:p>
                  </a:txBody>
                  <a:tcPr/>
                </a:tc>
                <a:tc>
                  <a:txBody>
                    <a:bodyPr/>
                    <a:lstStyle/>
                    <a:p>
                      <a:pPr algn="ctr"/>
                      <a:endParaRPr lang="en-GB" sz="2000">
                        <a:solidFill>
                          <a:schemeClr val="tx1"/>
                        </a:solidFill>
                      </a:endParaRPr>
                    </a:p>
                  </a:txBody>
                  <a:tcPr/>
                </a:tc>
                <a:tc>
                  <a:txBody>
                    <a:bodyPr/>
                    <a:lstStyle/>
                    <a:p>
                      <a:pPr algn="ctr"/>
                      <a:r>
                        <a:rPr lang="en-GB" sz="2000" dirty="0">
                          <a:solidFill>
                            <a:schemeClr val="tx1"/>
                          </a:solidFill>
                        </a:rPr>
                        <a:t>5</a:t>
                      </a:r>
                    </a:p>
                  </a:txBody>
                  <a:tcPr/>
                </a:tc>
                <a:extLst>
                  <a:ext uri="{0D108BD9-81ED-4DB2-BD59-A6C34878D82A}">
                    <a16:rowId xmlns:a16="http://schemas.microsoft.com/office/drawing/2014/main" val="1552867539"/>
                  </a:ext>
                </a:extLst>
              </a:tr>
              <a:tr h="404707">
                <a:tc>
                  <a:txBody>
                    <a:bodyPr/>
                    <a:lstStyle/>
                    <a:p>
                      <a:endParaRPr lang="en-GB"/>
                    </a:p>
                  </a:txBody>
                  <a:tcPr/>
                </a:tc>
                <a:tc>
                  <a:txBody>
                    <a:bodyPr/>
                    <a:lstStyle/>
                    <a:p>
                      <a:pPr algn="ctr"/>
                      <a:r>
                        <a:rPr lang="en-GB" dirty="0"/>
                        <a:t>3</a:t>
                      </a:r>
                    </a:p>
                  </a:txBody>
                  <a:tcPr/>
                </a:tc>
                <a:tc>
                  <a:txBody>
                    <a:bodyPr/>
                    <a:lstStyle/>
                    <a:p>
                      <a:pPr algn="ctr"/>
                      <a:r>
                        <a:rPr lang="en-GB" dirty="0"/>
                        <a:t>5</a:t>
                      </a:r>
                    </a:p>
                  </a:txBody>
                  <a:tcPr/>
                </a:tc>
                <a:extLst>
                  <a:ext uri="{0D108BD9-81ED-4DB2-BD59-A6C34878D82A}">
                    <a16:rowId xmlns:a16="http://schemas.microsoft.com/office/drawing/2014/main" val="500554996"/>
                  </a:ext>
                </a:extLst>
              </a:tr>
            </a:tbl>
          </a:graphicData>
        </a:graphic>
      </p:graphicFrame>
      <p:cxnSp>
        <p:nvCxnSpPr>
          <p:cNvPr id="11" name="Straight Connector 10"/>
          <p:cNvCxnSpPr/>
          <p:nvPr/>
        </p:nvCxnSpPr>
        <p:spPr>
          <a:xfrm>
            <a:off x="10289041" y="6161008"/>
            <a:ext cx="150671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0289040" y="6553200"/>
            <a:ext cx="150671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22278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47921-E3D8-4C1C-B00B-B94DB5CC7B73}"/>
              </a:ext>
            </a:extLst>
          </p:cNvPr>
          <p:cNvSpPr>
            <a:spLocks noGrp="1"/>
          </p:cNvSpPr>
          <p:nvPr>
            <p:ph type="title"/>
          </p:nvPr>
        </p:nvSpPr>
        <p:spPr>
          <a:xfrm>
            <a:off x="127000" y="64890"/>
            <a:ext cx="10515600" cy="1325563"/>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r>
              <a:rPr lang="en-GB" sz="3200" dirty="0"/>
              <a:t>Use the key to find our how many cars each circle represents before adding them together to answer the questions below:</a:t>
            </a:r>
          </a:p>
        </p:txBody>
      </p:sp>
      <p:sp>
        <p:nvSpPr>
          <p:cNvPr id="8" name="AutoShape 14" descr="The 37 most valuable £2 coins in circulation - have you got any in your  pocket? - Mirror Onlin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74" name="Picture 2" descr="Interpret Charts - Year 4 - P5 - Maths - Catch Up Lessons - Home Learning  with BBC Bitesize - BBC Bitesize"/>
          <p:cNvPicPr>
            <a:picLocks noChangeAspect="1" noChangeArrowheads="1"/>
          </p:cNvPicPr>
          <p:nvPr/>
        </p:nvPicPr>
        <p:blipFill rotWithShape="1">
          <a:blip r:embed="rId2">
            <a:extLst>
              <a:ext uri="{28A0092B-C50C-407E-A947-70E740481C1C}">
                <a14:useLocalDpi xmlns:a14="http://schemas.microsoft.com/office/drawing/2010/main" val="0"/>
              </a:ext>
            </a:extLst>
          </a:blip>
          <a:srcRect l="6519" t="-1280" r="49195"/>
          <a:stretch/>
        </p:blipFill>
        <p:spPr bwMode="auto">
          <a:xfrm rot="5400000">
            <a:off x="1384100" y="1277186"/>
            <a:ext cx="3393439" cy="478115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nterpret Charts - Year 4 - P5 - Maths - Catch Up Lessons - Home Learning  with BBC Bitesize - BBC Bitesize"/>
          <p:cNvPicPr>
            <a:picLocks noChangeAspect="1" noChangeArrowheads="1"/>
          </p:cNvPicPr>
          <p:nvPr/>
        </p:nvPicPr>
        <p:blipFill rotWithShape="1">
          <a:blip r:embed="rId2">
            <a:extLst>
              <a:ext uri="{28A0092B-C50C-407E-A947-70E740481C1C}">
                <a14:useLocalDpi xmlns:a14="http://schemas.microsoft.com/office/drawing/2010/main" val="0"/>
              </a:ext>
            </a:extLst>
          </a:blip>
          <a:srcRect l="51830" t="11498" r="23884" b="49082"/>
          <a:stretch/>
        </p:blipFill>
        <p:spPr bwMode="auto">
          <a:xfrm>
            <a:off x="2397600" y="5496240"/>
            <a:ext cx="1361760" cy="136176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90242" y="5422344"/>
            <a:ext cx="1219200" cy="1477328"/>
          </a:xfrm>
          <a:prstGeom prst="rect">
            <a:avLst/>
          </a:prstGeom>
          <a:noFill/>
        </p:spPr>
        <p:txBody>
          <a:bodyPr wrap="square" rtlCol="0">
            <a:spAutoFit/>
          </a:bodyPr>
          <a:lstStyle/>
          <a:p>
            <a:r>
              <a:rPr lang="en-GB" dirty="0">
                <a:solidFill>
                  <a:srgbClr val="FF0000"/>
                </a:solidFill>
              </a:rPr>
              <a:t>Remember to check the key or scale</a:t>
            </a:r>
          </a:p>
          <a:p>
            <a:endParaRPr lang="en-GB" dirty="0"/>
          </a:p>
        </p:txBody>
      </p:sp>
      <p:graphicFrame>
        <p:nvGraphicFramePr>
          <p:cNvPr id="7" name="Table 6"/>
          <p:cNvGraphicFramePr>
            <a:graphicFrameLocks noGrp="1"/>
          </p:cNvGraphicFramePr>
          <p:nvPr>
            <p:extLst>
              <p:ext uri="{D42A27DB-BD31-4B8C-83A1-F6EECF244321}">
                <p14:modId xmlns:p14="http://schemas.microsoft.com/office/powerpoint/2010/main" val="351539145"/>
              </p:ext>
            </p:extLst>
          </p:nvPr>
        </p:nvGraphicFramePr>
        <p:xfrm>
          <a:off x="9489441" y="4529665"/>
          <a:ext cx="2306319" cy="2023535"/>
        </p:xfrm>
        <a:graphic>
          <a:graphicData uri="http://schemas.openxmlformats.org/drawingml/2006/table">
            <a:tbl>
              <a:tblPr firstRow="1" bandRow="1">
                <a:tableStyleId>{5C22544A-7EE6-4342-B048-85BDC9FD1C3A}</a:tableStyleId>
              </a:tblPr>
              <a:tblGrid>
                <a:gridCol w="768773">
                  <a:extLst>
                    <a:ext uri="{9D8B030D-6E8A-4147-A177-3AD203B41FA5}">
                      <a16:colId xmlns:a16="http://schemas.microsoft.com/office/drawing/2014/main" val="3330766272"/>
                    </a:ext>
                  </a:extLst>
                </a:gridCol>
                <a:gridCol w="768773">
                  <a:extLst>
                    <a:ext uri="{9D8B030D-6E8A-4147-A177-3AD203B41FA5}">
                      <a16:colId xmlns:a16="http://schemas.microsoft.com/office/drawing/2014/main" val="2821214345"/>
                    </a:ext>
                  </a:extLst>
                </a:gridCol>
                <a:gridCol w="768773">
                  <a:extLst>
                    <a:ext uri="{9D8B030D-6E8A-4147-A177-3AD203B41FA5}">
                      <a16:colId xmlns:a16="http://schemas.microsoft.com/office/drawing/2014/main" val="1299598470"/>
                    </a:ext>
                  </a:extLst>
                </a:gridCol>
              </a:tblGrid>
              <a:tr h="404707">
                <a:tc>
                  <a:txBody>
                    <a:bodyPr/>
                    <a:lstStyle/>
                    <a:p>
                      <a:pPr algn="ctr"/>
                      <a:endParaRPr lang="en-GB" sz="2000" dirty="0">
                        <a:solidFill>
                          <a:schemeClr val="tx1"/>
                        </a:solidFill>
                      </a:endParaRPr>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988853700"/>
                  </a:ext>
                </a:extLst>
              </a:tr>
              <a:tr h="404707">
                <a:tc>
                  <a:txBody>
                    <a:bodyPr/>
                    <a:lstStyle/>
                    <a:p>
                      <a:pPr algn="ctr"/>
                      <a:endParaRPr lang="en-GB" sz="2000">
                        <a:solidFill>
                          <a:schemeClr val="tx1"/>
                        </a:solidFill>
                      </a:endParaRPr>
                    </a:p>
                  </a:txBody>
                  <a:tcPr/>
                </a:tc>
                <a:tc>
                  <a:txBody>
                    <a:bodyPr/>
                    <a:lstStyle/>
                    <a:p>
                      <a:endParaRPr lang="en-GB" dirty="0"/>
                    </a:p>
                  </a:txBody>
                  <a:tcPr/>
                </a:tc>
                <a:tc>
                  <a:txBody>
                    <a:bodyPr/>
                    <a:lstStyle/>
                    <a:p>
                      <a:endParaRPr lang="en-GB"/>
                    </a:p>
                  </a:txBody>
                  <a:tcPr/>
                </a:tc>
                <a:extLst>
                  <a:ext uri="{0D108BD9-81ED-4DB2-BD59-A6C34878D82A}">
                    <a16:rowId xmlns:a16="http://schemas.microsoft.com/office/drawing/2014/main" val="2743343612"/>
                  </a:ext>
                </a:extLst>
              </a:tr>
              <a:tr h="404707">
                <a:tc>
                  <a:txBody>
                    <a:bodyPr/>
                    <a:lstStyle/>
                    <a:p>
                      <a:pPr algn="ctr"/>
                      <a:endParaRPr lang="en-GB" sz="2000">
                        <a:solidFill>
                          <a:schemeClr val="tx1"/>
                        </a:solidFill>
                      </a:endParaRPr>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584570712"/>
                  </a:ext>
                </a:extLst>
              </a:tr>
              <a:tr h="404707">
                <a:tc>
                  <a:txBody>
                    <a:bodyPr/>
                    <a:lstStyle/>
                    <a:p>
                      <a:pPr algn="ctr"/>
                      <a:r>
                        <a:rPr lang="en-GB" sz="2000" dirty="0">
                          <a:solidFill>
                            <a:schemeClr val="tx1"/>
                          </a:solidFill>
                        </a:rPr>
                        <a:t>+</a:t>
                      </a:r>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552867539"/>
                  </a:ext>
                </a:extLst>
              </a:tr>
              <a:tr h="404707">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500554996"/>
                  </a:ext>
                </a:extLst>
              </a:tr>
            </a:tbl>
          </a:graphicData>
        </a:graphic>
      </p:graphicFrame>
      <p:cxnSp>
        <p:nvCxnSpPr>
          <p:cNvPr id="41" name="Straight Connector 40"/>
          <p:cNvCxnSpPr/>
          <p:nvPr/>
        </p:nvCxnSpPr>
        <p:spPr>
          <a:xfrm>
            <a:off x="10289040" y="6553200"/>
            <a:ext cx="150671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flipH="1">
            <a:off x="3078480" y="6063574"/>
            <a:ext cx="172720" cy="369332"/>
          </a:xfrm>
          <a:prstGeom prst="rect">
            <a:avLst/>
          </a:prstGeom>
          <a:solidFill>
            <a:schemeClr val="bg1"/>
          </a:solidFill>
        </p:spPr>
        <p:txBody>
          <a:bodyPr wrap="square" rtlCol="0">
            <a:spAutoFit/>
          </a:bodyPr>
          <a:lstStyle/>
          <a:p>
            <a:r>
              <a:rPr lang="en-GB" dirty="0"/>
              <a:t>5</a:t>
            </a:r>
          </a:p>
        </p:txBody>
      </p:sp>
      <p:sp>
        <p:nvSpPr>
          <p:cNvPr id="6" name="TextBox 5"/>
          <p:cNvSpPr txBox="1"/>
          <p:nvPr/>
        </p:nvSpPr>
        <p:spPr>
          <a:xfrm>
            <a:off x="9489441" y="4040292"/>
            <a:ext cx="2420092" cy="369332"/>
          </a:xfrm>
          <a:prstGeom prst="rect">
            <a:avLst/>
          </a:prstGeom>
          <a:noFill/>
        </p:spPr>
        <p:txBody>
          <a:bodyPr wrap="square" rtlCol="0">
            <a:spAutoFit/>
          </a:bodyPr>
          <a:lstStyle/>
          <a:p>
            <a:r>
              <a:rPr lang="en-GB" dirty="0"/>
              <a:t>Show you working out.</a:t>
            </a:r>
          </a:p>
        </p:txBody>
      </p:sp>
      <p:graphicFrame>
        <p:nvGraphicFramePr>
          <p:cNvPr id="13" name="Table 12"/>
          <p:cNvGraphicFramePr>
            <a:graphicFrameLocks noGrp="1"/>
          </p:cNvGraphicFramePr>
          <p:nvPr>
            <p:extLst>
              <p:ext uri="{D42A27DB-BD31-4B8C-83A1-F6EECF244321}">
                <p14:modId xmlns:p14="http://schemas.microsoft.com/office/powerpoint/2010/main" val="961003116"/>
              </p:ext>
            </p:extLst>
          </p:nvPr>
        </p:nvGraphicFramePr>
        <p:xfrm>
          <a:off x="9393222" y="1896717"/>
          <a:ext cx="2306319" cy="2023535"/>
        </p:xfrm>
        <a:graphic>
          <a:graphicData uri="http://schemas.openxmlformats.org/drawingml/2006/table">
            <a:tbl>
              <a:tblPr firstRow="1" bandRow="1">
                <a:tableStyleId>{5C22544A-7EE6-4342-B048-85BDC9FD1C3A}</a:tableStyleId>
              </a:tblPr>
              <a:tblGrid>
                <a:gridCol w="768773">
                  <a:extLst>
                    <a:ext uri="{9D8B030D-6E8A-4147-A177-3AD203B41FA5}">
                      <a16:colId xmlns:a16="http://schemas.microsoft.com/office/drawing/2014/main" val="3330766272"/>
                    </a:ext>
                  </a:extLst>
                </a:gridCol>
                <a:gridCol w="768773">
                  <a:extLst>
                    <a:ext uri="{9D8B030D-6E8A-4147-A177-3AD203B41FA5}">
                      <a16:colId xmlns:a16="http://schemas.microsoft.com/office/drawing/2014/main" val="2821214345"/>
                    </a:ext>
                  </a:extLst>
                </a:gridCol>
                <a:gridCol w="768773">
                  <a:extLst>
                    <a:ext uri="{9D8B030D-6E8A-4147-A177-3AD203B41FA5}">
                      <a16:colId xmlns:a16="http://schemas.microsoft.com/office/drawing/2014/main" val="1299598470"/>
                    </a:ext>
                  </a:extLst>
                </a:gridCol>
              </a:tblGrid>
              <a:tr h="404707">
                <a:tc>
                  <a:txBody>
                    <a:bodyPr/>
                    <a:lstStyle/>
                    <a:p>
                      <a:pPr algn="ctr"/>
                      <a:endParaRPr lang="en-GB" sz="2000" dirty="0">
                        <a:solidFill>
                          <a:schemeClr val="tx1"/>
                        </a:solidFill>
                      </a:endParaRPr>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988853700"/>
                  </a:ext>
                </a:extLst>
              </a:tr>
              <a:tr h="404707">
                <a:tc>
                  <a:txBody>
                    <a:bodyPr/>
                    <a:lstStyle/>
                    <a:p>
                      <a:pPr algn="ctr"/>
                      <a:endParaRPr lang="en-GB" sz="2000">
                        <a:solidFill>
                          <a:schemeClr val="tx1"/>
                        </a:solidFill>
                      </a:endParaRPr>
                    </a:p>
                  </a:txBody>
                  <a:tcPr/>
                </a:tc>
                <a:tc>
                  <a:txBody>
                    <a:bodyPr/>
                    <a:lstStyle/>
                    <a:p>
                      <a:endParaRPr lang="en-GB" dirty="0"/>
                    </a:p>
                  </a:txBody>
                  <a:tcPr/>
                </a:tc>
                <a:tc>
                  <a:txBody>
                    <a:bodyPr/>
                    <a:lstStyle/>
                    <a:p>
                      <a:endParaRPr lang="en-GB"/>
                    </a:p>
                  </a:txBody>
                  <a:tcPr/>
                </a:tc>
                <a:extLst>
                  <a:ext uri="{0D108BD9-81ED-4DB2-BD59-A6C34878D82A}">
                    <a16:rowId xmlns:a16="http://schemas.microsoft.com/office/drawing/2014/main" val="2743343612"/>
                  </a:ext>
                </a:extLst>
              </a:tr>
              <a:tr h="404707">
                <a:tc>
                  <a:txBody>
                    <a:bodyPr/>
                    <a:lstStyle/>
                    <a:p>
                      <a:pPr algn="ctr"/>
                      <a:endParaRPr lang="en-GB" sz="2000">
                        <a:solidFill>
                          <a:schemeClr val="tx1"/>
                        </a:solidFill>
                      </a:endParaRPr>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584570712"/>
                  </a:ext>
                </a:extLst>
              </a:tr>
              <a:tr h="404707">
                <a:tc>
                  <a:txBody>
                    <a:bodyPr/>
                    <a:lstStyle/>
                    <a:p>
                      <a:pPr algn="ctr"/>
                      <a:r>
                        <a:rPr lang="en-GB" sz="2000" dirty="0">
                          <a:solidFill>
                            <a:schemeClr val="tx1"/>
                          </a:solidFill>
                        </a:rPr>
                        <a:t>+</a:t>
                      </a:r>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552867539"/>
                  </a:ext>
                </a:extLst>
              </a:tr>
              <a:tr h="404707">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500554996"/>
                  </a:ext>
                </a:extLst>
              </a:tr>
            </a:tbl>
          </a:graphicData>
        </a:graphic>
      </p:graphicFrame>
      <p:cxnSp>
        <p:nvCxnSpPr>
          <p:cNvPr id="14" name="Straight Connector 13"/>
          <p:cNvCxnSpPr/>
          <p:nvPr/>
        </p:nvCxnSpPr>
        <p:spPr>
          <a:xfrm>
            <a:off x="10289041" y="6161008"/>
            <a:ext cx="150671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0192820" y="3499088"/>
            <a:ext cx="150671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0192821" y="3920252"/>
            <a:ext cx="150671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530033" y="2367280"/>
            <a:ext cx="3959408" cy="369332"/>
          </a:xfrm>
          <a:prstGeom prst="rect">
            <a:avLst/>
          </a:prstGeom>
          <a:noFill/>
        </p:spPr>
        <p:txBody>
          <a:bodyPr wrap="square" rtlCol="0">
            <a:spAutoFit/>
          </a:bodyPr>
          <a:lstStyle/>
          <a:p>
            <a:r>
              <a:rPr lang="en-GB" dirty="0"/>
              <a:t>How many cars travelled on Monday?</a:t>
            </a:r>
          </a:p>
        </p:txBody>
      </p:sp>
      <p:sp>
        <p:nvSpPr>
          <p:cNvPr id="10" name="TextBox 9"/>
          <p:cNvSpPr txBox="1"/>
          <p:nvPr/>
        </p:nvSpPr>
        <p:spPr>
          <a:xfrm>
            <a:off x="5666859" y="5364483"/>
            <a:ext cx="3627120" cy="369332"/>
          </a:xfrm>
          <a:prstGeom prst="rect">
            <a:avLst/>
          </a:prstGeom>
          <a:noFill/>
        </p:spPr>
        <p:txBody>
          <a:bodyPr wrap="square" rtlCol="0">
            <a:spAutoFit/>
          </a:bodyPr>
          <a:lstStyle/>
          <a:p>
            <a:r>
              <a:rPr lang="en-GB" dirty="0"/>
              <a:t>How many cars travelled on Friday?</a:t>
            </a:r>
          </a:p>
        </p:txBody>
      </p:sp>
      <p:pic>
        <p:nvPicPr>
          <p:cNvPr id="18" name="Picture 17">
            <a:extLst>
              <a:ext uri="{FF2B5EF4-FFF2-40B4-BE49-F238E27FC236}">
                <a16:creationId xmlns:a16="http://schemas.microsoft.com/office/drawing/2014/main" id="{4016ADAD-83FD-4C66-B2F2-05638EDA25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33454" y="70209"/>
            <a:ext cx="1299108" cy="854666"/>
          </a:xfrm>
          <a:prstGeom prst="rect">
            <a:avLst/>
          </a:prstGeom>
        </p:spPr>
      </p:pic>
    </p:spTree>
    <p:extLst>
      <p:ext uri="{BB962C8B-B14F-4D97-AF65-F5344CB8AC3E}">
        <p14:creationId xmlns:p14="http://schemas.microsoft.com/office/powerpoint/2010/main" val="199033438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8" name="AutoShape 14" descr="The 37 most valuable £2 coins in circulation - have you got any in your  pocket? - Mirror Onlin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74" name="Picture 2" descr="Interpret Charts - Year 4 - P5 - Maths - Catch Up Lessons - Home Learning  with BBC Bitesize - BBC Bitesize"/>
          <p:cNvPicPr>
            <a:picLocks noChangeAspect="1" noChangeArrowheads="1"/>
          </p:cNvPicPr>
          <p:nvPr/>
        </p:nvPicPr>
        <p:blipFill rotWithShape="1">
          <a:blip r:embed="rId2">
            <a:extLst>
              <a:ext uri="{28A0092B-C50C-407E-A947-70E740481C1C}">
                <a14:useLocalDpi xmlns:a14="http://schemas.microsoft.com/office/drawing/2010/main" val="0"/>
              </a:ext>
            </a:extLst>
          </a:blip>
          <a:srcRect l="6519" t="-1280" r="49195"/>
          <a:stretch/>
        </p:blipFill>
        <p:spPr bwMode="auto">
          <a:xfrm rot="5400000">
            <a:off x="1384100" y="1277186"/>
            <a:ext cx="3393439" cy="478115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nterpret Charts - Year 4 - P5 - Maths - Catch Up Lessons - Home Learning  with BBC Bitesize - BBC Bitesize"/>
          <p:cNvPicPr>
            <a:picLocks noChangeAspect="1" noChangeArrowheads="1"/>
          </p:cNvPicPr>
          <p:nvPr/>
        </p:nvPicPr>
        <p:blipFill rotWithShape="1">
          <a:blip r:embed="rId2">
            <a:extLst>
              <a:ext uri="{28A0092B-C50C-407E-A947-70E740481C1C}">
                <a14:useLocalDpi xmlns:a14="http://schemas.microsoft.com/office/drawing/2010/main" val="0"/>
              </a:ext>
            </a:extLst>
          </a:blip>
          <a:srcRect l="51830" t="11498" r="23884" b="49082"/>
          <a:stretch/>
        </p:blipFill>
        <p:spPr bwMode="auto">
          <a:xfrm>
            <a:off x="2397600" y="5496240"/>
            <a:ext cx="1361760" cy="136176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90242" y="5422344"/>
            <a:ext cx="1219200" cy="1477328"/>
          </a:xfrm>
          <a:prstGeom prst="rect">
            <a:avLst/>
          </a:prstGeom>
          <a:noFill/>
        </p:spPr>
        <p:txBody>
          <a:bodyPr wrap="square" rtlCol="0">
            <a:spAutoFit/>
          </a:bodyPr>
          <a:lstStyle/>
          <a:p>
            <a:r>
              <a:rPr lang="en-GB" dirty="0">
                <a:solidFill>
                  <a:srgbClr val="FF0000"/>
                </a:solidFill>
              </a:rPr>
              <a:t>Remember to check the key or scale</a:t>
            </a:r>
          </a:p>
          <a:p>
            <a:endParaRPr lang="en-GB" dirty="0"/>
          </a:p>
        </p:txBody>
      </p:sp>
      <p:graphicFrame>
        <p:nvGraphicFramePr>
          <p:cNvPr id="7" name="Table 6"/>
          <p:cNvGraphicFramePr>
            <a:graphicFrameLocks noGrp="1"/>
          </p:cNvGraphicFramePr>
          <p:nvPr>
            <p:extLst>
              <p:ext uri="{D42A27DB-BD31-4B8C-83A1-F6EECF244321}">
                <p14:modId xmlns:p14="http://schemas.microsoft.com/office/powerpoint/2010/main" val="351539145"/>
              </p:ext>
            </p:extLst>
          </p:nvPr>
        </p:nvGraphicFramePr>
        <p:xfrm>
          <a:off x="9489441" y="4529665"/>
          <a:ext cx="2306319" cy="2023535"/>
        </p:xfrm>
        <a:graphic>
          <a:graphicData uri="http://schemas.openxmlformats.org/drawingml/2006/table">
            <a:tbl>
              <a:tblPr firstRow="1" bandRow="1">
                <a:tableStyleId>{5C22544A-7EE6-4342-B048-85BDC9FD1C3A}</a:tableStyleId>
              </a:tblPr>
              <a:tblGrid>
                <a:gridCol w="768773">
                  <a:extLst>
                    <a:ext uri="{9D8B030D-6E8A-4147-A177-3AD203B41FA5}">
                      <a16:colId xmlns:a16="http://schemas.microsoft.com/office/drawing/2014/main" val="3330766272"/>
                    </a:ext>
                  </a:extLst>
                </a:gridCol>
                <a:gridCol w="768773">
                  <a:extLst>
                    <a:ext uri="{9D8B030D-6E8A-4147-A177-3AD203B41FA5}">
                      <a16:colId xmlns:a16="http://schemas.microsoft.com/office/drawing/2014/main" val="2821214345"/>
                    </a:ext>
                  </a:extLst>
                </a:gridCol>
                <a:gridCol w="768773">
                  <a:extLst>
                    <a:ext uri="{9D8B030D-6E8A-4147-A177-3AD203B41FA5}">
                      <a16:colId xmlns:a16="http://schemas.microsoft.com/office/drawing/2014/main" val="1299598470"/>
                    </a:ext>
                  </a:extLst>
                </a:gridCol>
              </a:tblGrid>
              <a:tr h="404707">
                <a:tc>
                  <a:txBody>
                    <a:bodyPr/>
                    <a:lstStyle/>
                    <a:p>
                      <a:pPr algn="ctr"/>
                      <a:endParaRPr lang="en-GB" sz="2000" dirty="0">
                        <a:solidFill>
                          <a:schemeClr val="tx1"/>
                        </a:solidFill>
                      </a:endParaRPr>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988853700"/>
                  </a:ext>
                </a:extLst>
              </a:tr>
              <a:tr h="404707">
                <a:tc>
                  <a:txBody>
                    <a:bodyPr/>
                    <a:lstStyle/>
                    <a:p>
                      <a:pPr algn="ctr"/>
                      <a:endParaRPr lang="en-GB" sz="2000">
                        <a:solidFill>
                          <a:schemeClr val="tx1"/>
                        </a:solidFill>
                      </a:endParaRPr>
                    </a:p>
                  </a:txBody>
                  <a:tcPr/>
                </a:tc>
                <a:tc>
                  <a:txBody>
                    <a:bodyPr/>
                    <a:lstStyle/>
                    <a:p>
                      <a:endParaRPr lang="en-GB" dirty="0"/>
                    </a:p>
                  </a:txBody>
                  <a:tcPr/>
                </a:tc>
                <a:tc>
                  <a:txBody>
                    <a:bodyPr/>
                    <a:lstStyle/>
                    <a:p>
                      <a:endParaRPr lang="en-GB"/>
                    </a:p>
                  </a:txBody>
                  <a:tcPr/>
                </a:tc>
                <a:extLst>
                  <a:ext uri="{0D108BD9-81ED-4DB2-BD59-A6C34878D82A}">
                    <a16:rowId xmlns:a16="http://schemas.microsoft.com/office/drawing/2014/main" val="2743343612"/>
                  </a:ext>
                </a:extLst>
              </a:tr>
              <a:tr h="404707">
                <a:tc>
                  <a:txBody>
                    <a:bodyPr/>
                    <a:lstStyle/>
                    <a:p>
                      <a:pPr algn="ctr"/>
                      <a:endParaRPr lang="en-GB" sz="2000">
                        <a:solidFill>
                          <a:schemeClr val="tx1"/>
                        </a:solidFill>
                      </a:endParaRPr>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584570712"/>
                  </a:ext>
                </a:extLst>
              </a:tr>
              <a:tr h="404707">
                <a:tc>
                  <a:txBody>
                    <a:bodyPr/>
                    <a:lstStyle/>
                    <a:p>
                      <a:pPr algn="ctr"/>
                      <a:r>
                        <a:rPr lang="en-GB" sz="2000" dirty="0">
                          <a:solidFill>
                            <a:schemeClr val="tx1"/>
                          </a:solidFill>
                        </a:rPr>
                        <a:t>+</a:t>
                      </a:r>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552867539"/>
                  </a:ext>
                </a:extLst>
              </a:tr>
              <a:tr h="404707">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500554996"/>
                  </a:ext>
                </a:extLst>
              </a:tr>
            </a:tbl>
          </a:graphicData>
        </a:graphic>
      </p:graphicFrame>
      <p:cxnSp>
        <p:nvCxnSpPr>
          <p:cNvPr id="41" name="Straight Connector 40"/>
          <p:cNvCxnSpPr/>
          <p:nvPr/>
        </p:nvCxnSpPr>
        <p:spPr>
          <a:xfrm>
            <a:off x="10289040" y="6553200"/>
            <a:ext cx="150671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flipH="1">
            <a:off x="3081700" y="6029980"/>
            <a:ext cx="494620" cy="523220"/>
          </a:xfrm>
          <a:prstGeom prst="rect">
            <a:avLst/>
          </a:prstGeom>
          <a:solidFill>
            <a:schemeClr val="bg1"/>
          </a:solidFill>
        </p:spPr>
        <p:txBody>
          <a:bodyPr wrap="square" rtlCol="0">
            <a:spAutoFit/>
          </a:bodyPr>
          <a:lstStyle/>
          <a:p>
            <a:r>
              <a:rPr lang="en-GB" sz="1400" dirty="0"/>
              <a:t>20 cars</a:t>
            </a:r>
          </a:p>
        </p:txBody>
      </p:sp>
      <p:sp>
        <p:nvSpPr>
          <p:cNvPr id="6" name="TextBox 5"/>
          <p:cNvSpPr txBox="1"/>
          <p:nvPr/>
        </p:nvSpPr>
        <p:spPr>
          <a:xfrm>
            <a:off x="9489441" y="4040292"/>
            <a:ext cx="2420092" cy="369332"/>
          </a:xfrm>
          <a:prstGeom prst="rect">
            <a:avLst/>
          </a:prstGeom>
          <a:noFill/>
        </p:spPr>
        <p:txBody>
          <a:bodyPr wrap="square" rtlCol="0">
            <a:spAutoFit/>
          </a:bodyPr>
          <a:lstStyle/>
          <a:p>
            <a:r>
              <a:rPr lang="en-GB" dirty="0"/>
              <a:t>Show you working out.</a:t>
            </a:r>
          </a:p>
        </p:txBody>
      </p:sp>
      <p:graphicFrame>
        <p:nvGraphicFramePr>
          <p:cNvPr id="13" name="Table 12"/>
          <p:cNvGraphicFramePr>
            <a:graphicFrameLocks noGrp="1"/>
          </p:cNvGraphicFramePr>
          <p:nvPr>
            <p:extLst>
              <p:ext uri="{D42A27DB-BD31-4B8C-83A1-F6EECF244321}">
                <p14:modId xmlns:p14="http://schemas.microsoft.com/office/powerpoint/2010/main" val="961003116"/>
              </p:ext>
            </p:extLst>
          </p:nvPr>
        </p:nvGraphicFramePr>
        <p:xfrm>
          <a:off x="9393222" y="1896717"/>
          <a:ext cx="2306319" cy="2023535"/>
        </p:xfrm>
        <a:graphic>
          <a:graphicData uri="http://schemas.openxmlformats.org/drawingml/2006/table">
            <a:tbl>
              <a:tblPr firstRow="1" bandRow="1">
                <a:tableStyleId>{5C22544A-7EE6-4342-B048-85BDC9FD1C3A}</a:tableStyleId>
              </a:tblPr>
              <a:tblGrid>
                <a:gridCol w="768773">
                  <a:extLst>
                    <a:ext uri="{9D8B030D-6E8A-4147-A177-3AD203B41FA5}">
                      <a16:colId xmlns:a16="http://schemas.microsoft.com/office/drawing/2014/main" val="3330766272"/>
                    </a:ext>
                  </a:extLst>
                </a:gridCol>
                <a:gridCol w="768773">
                  <a:extLst>
                    <a:ext uri="{9D8B030D-6E8A-4147-A177-3AD203B41FA5}">
                      <a16:colId xmlns:a16="http://schemas.microsoft.com/office/drawing/2014/main" val="2821214345"/>
                    </a:ext>
                  </a:extLst>
                </a:gridCol>
                <a:gridCol w="768773">
                  <a:extLst>
                    <a:ext uri="{9D8B030D-6E8A-4147-A177-3AD203B41FA5}">
                      <a16:colId xmlns:a16="http://schemas.microsoft.com/office/drawing/2014/main" val="1299598470"/>
                    </a:ext>
                  </a:extLst>
                </a:gridCol>
              </a:tblGrid>
              <a:tr h="404707">
                <a:tc>
                  <a:txBody>
                    <a:bodyPr/>
                    <a:lstStyle/>
                    <a:p>
                      <a:pPr algn="ctr"/>
                      <a:endParaRPr lang="en-GB" sz="2000" dirty="0">
                        <a:solidFill>
                          <a:schemeClr val="tx1"/>
                        </a:solidFill>
                      </a:endParaRPr>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988853700"/>
                  </a:ext>
                </a:extLst>
              </a:tr>
              <a:tr h="404707">
                <a:tc>
                  <a:txBody>
                    <a:bodyPr/>
                    <a:lstStyle/>
                    <a:p>
                      <a:pPr algn="ctr"/>
                      <a:endParaRPr lang="en-GB" sz="2000">
                        <a:solidFill>
                          <a:schemeClr val="tx1"/>
                        </a:solidFill>
                      </a:endParaRPr>
                    </a:p>
                  </a:txBody>
                  <a:tcPr/>
                </a:tc>
                <a:tc>
                  <a:txBody>
                    <a:bodyPr/>
                    <a:lstStyle/>
                    <a:p>
                      <a:endParaRPr lang="en-GB" dirty="0"/>
                    </a:p>
                  </a:txBody>
                  <a:tcPr/>
                </a:tc>
                <a:tc>
                  <a:txBody>
                    <a:bodyPr/>
                    <a:lstStyle/>
                    <a:p>
                      <a:endParaRPr lang="en-GB"/>
                    </a:p>
                  </a:txBody>
                  <a:tcPr/>
                </a:tc>
                <a:extLst>
                  <a:ext uri="{0D108BD9-81ED-4DB2-BD59-A6C34878D82A}">
                    <a16:rowId xmlns:a16="http://schemas.microsoft.com/office/drawing/2014/main" val="2743343612"/>
                  </a:ext>
                </a:extLst>
              </a:tr>
              <a:tr h="404707">
                <a:tc>
                  <a:txBody>
                    <a:bodyPr/>
                    <a:lstStyle/>
                    <a:p>
                      <a:pPr algn="ctr"/>
                      <a:endParaRPr lang="en-GB" sz="2000">
                        <a:solidFill>
                          <a:schemeClr val="tx1"/>
                        </a:solidFill>
                      </a:endParaRPr>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584570712"/>
                  </a:ext>
                </a:extLst>
              </a:tr>
              <a:tr h="404707">
                <a:tc>
                  <a:txBody>
                    <a:bodyPr/>
                    <a:lstStyle/>
                    <a:p>
                      <a:pPr algn="ctr"/>
                      <a:r>
                        <a:rPr lang="en-GB" sz="2000" dirty="0">
                          <a:solidFill>
                            <a:schemeClr val="tx1"/>
                          </a:solidFill>
                        </a:rPr>
                        <a:t>+</a:t>
                      </a:r>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552867539"/>
                  </a:ext>
                </a:extLst>
              </a:tr>
              <a:tr h="404707">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500554996"/>
                  </a:ext>
                </a:extLst>
              </a:tr>
            </a:tbl>
          </a:graphicData>
        </a:graphic>
      </p:graphicFrame>
      <p:cxnSp>
        <p:nvCxnSpPr>
          <p:cNvPr id="14" name="Straight Connector 13"/>
          <p:cNvCxnSpPr/>
          <p:nvPr/>
        </p:nvCxnSpPr>
        <p:spPr>
          <a:xfrm>
            <a:off x="10289041" y="6161008"/>
            <a:ext cx="150671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0192820" y="3499088"/>
            <a:ext cx="150671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0192821" y="3920252"/>
            <a:ext cx="150671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104119" y="2417963"/>
            <a:ext cx="3029721" cy="646331"/>
          </a:xfrm>
          <a:prstGeom prst="rect">
            <a:avLst/>
          </a:prstGeom>
          <a:noFill/>
        </p:spPr>
        <p:txBody>
          <a:bodyPr wrap="square" rtlCol="0">
            <a:spAutoFit/>
          </a:bodyPr>
          <a:lstStyle/>
          <a:p>
            <a:r>
              <a:rPr lang="en-GB" dirty="0"/>
              <a:t>How many cars travelled on Wednesday?</a:t>
            </a:r>
          </a:p>
        </p:txBody>
      </p:sp>
      <p:sp>
        <p:nvSpPr>
          <p:cNvPr id="10" name="TextBox 9"/>
          <p:cNvSpPr txBox="1"/>
          <p:nvPr/>
        </p:nvSpPr>
        <p:spPr>
          <a:xfrm>
            <a:off x="6327259" y="5218267"/>
            <a:ext cx="2898021" cy="646331"/>
          </a:xfrm>
          <a:prstGeom prst="rect">
            <a:avLst/>
          </a:prstGeom>
          <a:noFill/>
        </p:spPr>
        <p:txBody>
          <a:bodyPr wrap="square" rtlCol="0">
            <a:spAutoFit/>
          </a:bodyPr>
          <a:lstStyle/>
          <a:p>
            <a:r>
              <a:rPr lang="en-GB" dirty="0"/>
              <a:t>How many cars travelled on Thursday?</a:t>
            </a:r>
          </a:p>
        </p:txBody>
      </p:sp>
      <p:pic>
        <p:nvPicPr>
          <p:cNvPr id="19" name="Picture 18">
            <a:extLst>
              <a:ext uri="{FF2B5EF4-FFF2-40B4-BE49-F238E27FC236}">
                <a16:creationId xmlns:a16="http://schemas.microsoft.com/office/drawing/2014/main" id="{EB899634-764C-465F-B8B7-D2C355EF08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33454" y="70209"/>
            <a:ext cx="1299108" cy="854666"/>
          </a:xfrm>
          <a:prstGeom prst="rect">
            <a:avLst/>
          </a:prstGeom>
        </p:spPr>
      </p:pic>
      <p:sp>
        <p:nvSpPr>
          <p:cNvPr id="20" name="Title 1">
            <a:extLst>
              <a:ext uri="{FF2B5EF4-FFF2-40B4-BE49-F238E27FC236}">
                <a16:creationId xmlns:a16="http://schemas.microsoft.com/office/drawing/2014/main" id="{5732BF67-A653-4BDE-8E81-08B9C527BFF6}"/>
              </a:ext>
            </a:extLst>
          </p:cNvPr>
          <p:cNvSpPr>
            <a:spLocks noGrp="1"/>
          </p:cNvSpPr>
          <p:nvPr>
            <p:ph type="title"/>
          </p:nvPr>
        </p:nvSpPr>
        <p:spPr>
          <a:xfrm>
            <a:off x="127000" y="64890"/>
            <a:ext cx="10515600" cy="1325563"/>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0000"/>
          </a:bodyPr>
          <a:lstStyle/>
          <a:p>
            <a:r>
              <a:rPr lang="en-GB" sz="3200" dirty="0"/>
              <a:t>The number of cars the circles represent has changed! Use the key to find our how many cars each circle represents before adding them together to answer the questions below:</a:t>
            </a:r>
          </a:p>
        </p:txBody>
      </p:sp>
    </p:spTree>
    <p:extLst>
      <p:ext uri="{BB962C8B-B14F-4D97-AF65-F5344CB8AC3E}">
        <p14:creationId xmlns:p14="http://schemas.microsoft.com/office/powerpoint/2010/main" val="282043973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4" name="Rectangle 3"/>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676" y="5987219"/>
            <a:ext cx="588390" cy="588390"/>
          </a:xfrm>
          <a:prstGeom prst="rect">
            <a:avLst/>
          </a:prstGeom>
        </p:spPr>
      </p:pic>
      <p:sp>
        <p:nvSpPr>
          <p:cNvPr id="6" name="Rectangle 5"/>
          <p:cNvSpPr/>
          <p:nvPr/>
        </p:nvSpPr>
        <p:spPr>
          <a:xfrm>
            <a:off x="189471" y="5905850"/>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864066" y="6033803"/>
            <a:ext cx="402830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Subject</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lang="en-GB" sz="2400" dirty="0">
                <a:solidFill>
                  <a:prstClr val="black"/>
                </a:solidFill>
                <a:latin typeface="Calibri" panose="020F0502020204030204"/>
              </a:rPr>
              <a:t>Maths </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p:cNvSpPr/>
          <p:nvPr/>
        </p:nvSpPr>
        <p:spPr>
          <a:xfrm>
            <a:off x="189470" y="164755"/>
            <a:ext cx="8040129"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273361" y="222475"/>
            <a:ext cx="742633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pic>
        <p:nvPicPr>
          <p:cNvPr id="10" name="Picture 9"/>
          <p:cNvPicPr>
            <a:picLocks noChangeAspect="1"/>
          </p:cNvPicPr>
          <p:nvPr/>
        </p:nvPicPr>
        <p:blipFill>
          <a:blip r:embed="rId3"/>
          <a:stretch>
            <a:fillRect/>
          </a:stretch>
        </p:blipFill>
        <p:spPr>
          <a:xfrm>
            <a:off x="553093" y="1728060"/>
            <a:ext cx="2219325" cy="1104900"/>
          </a:xfrm>
          <a:prstGeom prst="rect">
            <a:avLst/>
          </a:prstGeom>
        </p:spPr>
      </p:pic>
      <p:sp>
        <p:nvSpPr>
          <p:cNvPr id="11" name="Rectangle 10"/>
          <p:cNvSpPr/>
          <p:nvPr/>
        </p:nvSpPr>
        <p:spPr>
          <a:xfrm>
            <a:off x="569871" y="2835982"/>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p:cNvSpPr txBox="1"/>
          <p:nvPr/>
        </p:nvSpPr>
        <p:spPr>
          <a:xfrm>
            <a:off x="661401" y="2819203"/>
            <a:ext cx="10429593"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ea typeface="+mn-ea"/>
                <a:cs typeface="+mn-cs"/>
              </a:rPr>
              <a:t>L.O. To be able to </a:t>
            </a:r>
            <a:r>
              <a:rPr lang="en-GB" sz="3600" dirty="0">
                <a:solidFill>
                  <a:prstClr val="black"/>
                </a:solidFill>
              </a:rPr>
              <a:t>read</a:t>
            </a:r>
            <a:r>
              <a:rPr kumimoji="0" lang="en-GB" sz="3600" b="0" i="0" u="none" strike="noStrike" kern="1200" cap="none" spc="0" normalizeH="0" baseline="0" noProof="0" dirty="0">
                <a:ln>
                  <a:noFill/>
                </a:ln>
                <a:solidFill>
                  <a:prstClr val="black"/>
                </a:solidFill>
                <a:effectLst/>
                <a:uLnTx/>
                <a:uFillTx/>
                <a:ea typeface="+mn-ea"/>
                <a:cs typeface="+mn-cs"/>
              </a:rPr>
              <a:t> and interpret information from a pictogram and use it to answer questions about the data. </a:t>
            </a:r>
            <a:endParaRPr kumimoji="0" lang="en-GB" sz="3600" b="0" i="0" u="none" strike="noStrike" kern="1200" cap="none" spc="0" normalizeH="0" baseline="0" noProof="0" dirty="0">
              <a:ln>
                <a:noFill/>
              </a:ln>
              <a:solidFill>
                <a:prstClr val="black"/>
              </a:solidFill>
              <a:effectLst/>
              <a:uLnTx/>
              <a:uFillTx/>
              <a:latin typeface="+mj-lt"/>
              <a:ea typeface="+mn-ea"/>
              <a:cs typeface="+mn-cs"/>
            </a:endParaRPr>
          </a:p>
        </p:txBody>
      </p:sp>
      <p:pic>
        <p:nvPicPr>
          <p:cNvPr id="14" name="Picture 13"/>
          <p:cNvPicPr>
            <a:picLocks noChangeAspect="1"/>
          </p:cNvPicPr>
          <p:nvPr/>
        </p:nvPicPr>
        <p:blipFill>
          <a:blip r:embed="rId4"/>
          <a:stretch>
            <a:fillRect/>
          </a:stretch>
        </p:blipFill>
        <p:spPr>
          <a:xfrm>
            <a:off x="4646197" y="5963140"/>
            <a:ext cx="834561" cy="640100"/>
          </a:xfrm>
          <a:prstGeom prst="rect">
            <a:avLst/>
          </a:prstGeom>
        </p:spPr>
      </p:pic>
      <p:sp>
        <p:nvSpPr>
          <p:cNvPr id="2" name="TextBox 1"/>
          <p:cNvSpPr txBox="1"/>
          <p:nvPr/>
        </p:nvSpPr>
        <p:spPr>
          <a:xfrm>
            <a:off x="273361" y="222475"/>
            <a:ext cx="7895279" cy="584775"/>
          </a:xfrm>
          <a:prstGeom prst="rect">
            <a:avLst/>
          </a:prstGeom>
          <a:noFill/>
        </p:spPr>
        <p:txBody>
          <a:bodyPr wrap="square" rtlCol="0">
            <a:spAutoFit/>
          </a:bodyPr>
          <a:lstStyle/>
          <a:p>
            <a:r>
              <a:rPr lang="en-GB" sz="3200" dirty="0"/>
              <a:t>Date: Thursday 11</a:t>
            </a:r>
            <a:r>
              <a:rPr lang="en-GB" sz="3200" baseline="30000" dirty="0"/>
              <a:t>th</a:t>
            </a:r>
            <a:r>
              <a:rPr lang="en-GB" sz="3200" dirty="0"/>
              <a:t> February </a:t>
            </a:r>
            <a:endParaRPr lang="en-GB" dirty="0"/>
          </a:p>
        </p:txBody>
      </p:sp>
    </p:spTree>
    <p:extLst>
      <p:ext uri="{BB962C8B-B14F-4D97-AF65-F5344CB8AC3E}">
        <p14:creationId xmlns:p14="http://schemas.microsoft.com/office/powerpoint/2010/main" val="12056514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8" name="AutoShape 14" descr="The 37 most valuable £2 coins in circulation - have you got any in your  pocket? - Mirror Onlin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 name="Title 1">
            <a:extLst>
              <a:ext uri="{FF2B5EF4-FFF2-40B4-BE49-F238E27FC236}">
                <a16:creationId xmlns:a16="http://schemas.microsoft.com/office/drawing/2014/main" id="{01E47921-E3D8-4C1C-B00B-B94DB5CC7B73}"/>
              </a:ext>
            </a:extLst>
          </p:cNvPr>
          <p:cNvSpPr>
            <a:spLocks noGrp="1"/>
          </p:cNvSpPr>
          <p:nvPr>
            <p:ph type="title"/>
          </p:nvPr>
        </p:nvSpPr>
        <p:spPr>
          <a:xfrm>
            <a:off x="846319" y="160338"/>
            <a:ext cx="10515600" cy="1325563"/>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algn="ctr"/>
            <a:r>
              <a:rPr lang="en-GB" sz="3200" dirty="0"/>
              <a:t>Today we are going to learn how to read and interpret information from a pictogram.</a:t>
            </a:r>
          </a:p>
        </p:txBody>
      </p:sp>
      <p:pic>
        <p:nvPicPr>
          <p:cNvPr id="4098" name="Picture 2" descr="Pictograms explained for parents | Pictogram definition | Primary-school  pictograms | TheSchoolRu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959" y="2124711"/>
            <a:ext cx="5562600" cy="33147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705600" y="2521178"/>
            <a:ext cx="5262880" cy="3046988"/>
          </a:xfrm>
          <a:prstGeom prst="rect">
            <a:avLst/>
          </a:prstGeom>
        </p:spPr>
        <p:txBody>
          <a:bodyPr wrap="square">
            <a:spAutoFit/>
          </a:bodyPr>
          <a:lstStyle/>
          <a:p>
            <a:r>
              <a:rPr lang="en-GB" sz="2400" dirty="0">
                <a:solidFill>
                  <a:srgbClr val="202124"/>
                </a:solidFill>
                <a:latin typeface="+mj-lt"/>
              </a:rPr>
              <a:t>Pictograms are set out in a similar way to a bar chart. However, they use pictures instead of bars and do not have numbers on an axis. </a:t>
            </a:r>
          </a:p>
          <a:p>
            <a:r>
              <a:rPr lang="en-GB" sz="2400" dirty="0">
                <a:solidFill>
                  <a:srgbClr val="202124"/>
                </a:solidFill>
                <a:latin typeface="+mj-lt"/>
              </a:rPr>
              <a:t>Each picture could represent 1 or more items, and half or part-pictures represent fractions of a number. This information is usually represented in a key.</a:t>
            </a:r>
            <a:endParaRPr lang="en-GB" sz="2400" dirty="0">
              <a:latin typeface="+mj-lt"/>
            </a:endParaRPr>
          </a:p>
        </p:txBody>
      </p:sp>
      <p:sp>
        <p:nvSpPr>
          <p:cNvPr id="4" name="TextBox 3"/>
          <p:cNvSpPr txBox="1"/>
          <p:nvPr/>
        </p:nvSpPr>
        <p:spPr>
          <a:xfrm>
            <a:off x="4561840" y="3159760"/>
            <a:ext cx="223520" cy="369332"/>
          </a:xfrm>
          <a:prstGeom prst="rect">
            <a:avLst/>
          </a:prstGeom>
          <a:solidFill>
            <a:schemeClr val="bg1"/>
          </a:solidFill>
        </p:spPr>
        <p:txBody>
          <a:bodyPr wrap="square" rtlCol="0">
            <a:spAutoFit/>
          </a:bodyPr>
          <a:lstStyle/>
          <a:p>
            <a:r>
              <a:rPr lang="en-GB" dirty="0">
                <a:solidFill>
                  <a:srgbClr val="FF66CC"/>
                </a:solidFill>
              </a:rPr>
              <a:t>2</a:t>
            </a:r>
          </a:p>
        </p:txBody>
      </p:sp>
      <p:sp>
        <p:nvSpPr>
          <p:cNvPr id="7" name="TextBox 6"/>
          <p:cNvSpPr txBox="1"/>
          <p:nvPr/>
        </p:nvSpPr>
        <p:spPr>
          <a:xfrm>
            <a:off x="2204720" y="5588000"/>
            <a:ext cx="2580640" cy="707886"/>
          </a:xfrm>
          <a:prstGeom prst="rect">
            <a:avLst/>
          </a:prstGeom>
          <a:noFill/>
        </p:spPr>
        <p:txBody>
          <a:bodyPr wrap="square" rtlCol="0">
            <a:spAutoFit/>
          </a:bodyPr>
          <a:lstStyle/>
          <a:p>
            <a:r>
              <a:rPr lang="en-GB" sz="4000" dirty="0"/>
              <a:t>Pictogram</a:t>
            </a:r>
          </a:p>
        </p:txBody>
      </p:sp>
    </p:spTree>
    <p:extLst>
      <p:ext uri="{BB962C8B-B14F-4D97-AF65-F5344CB8AC3E}">
        <p14:creationId xmlns:p14="http://schemas.microsoft.com/office/powerpoint/2010/main" val="288029220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8" name="AutoShape 14" descr="The 37 most valuable £2 coins in circulation - have you got any in your  pocket? - Mirror Onlin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098" name="Picture 2" descr="Pictograms explained for parents | Pictogram definition | Primary-school  pictograms | TheSchoolRu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959" y="2124711"/>
            <a:ext cx="5562600" cy="33147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798502" y="2099776"/>
            <a:ext cx="5262880" cy="3046988"/>
          </a:xfrm>
          <a:prstGeom prst="rect">
            <a:avLst/>
          </a:prstGeom>
        </p:spPr>
        <p:txBody>
          <a:bodyPr wrap="square">
            <a:spAutoFit/>
          </a:bodyPr>
          <a:lstStyle/>
          <a:p>
            <a:r>
              <a:rPr lang="en-GB" sz="2400" dirty="0">
                <a:latin typeface="+mj-lt"/>
              </a:rPr>
              <a:t>I can see that the key represents 2s therefore I will need to count in 2s.</a:t>
            </a:r>
          </a:p>
          <a:p>
            <a:endParaRPr lang="en-GB" sz="2400" dirty="0">
              <a:latin typeface="+mj-lt"/>
            </a:endParaRPr>
          </a:p>
          <a:p>
            <a:r>
              <a:rPr lang="en-GB" sz="2400" dirty="0">
                <a:latin typeface="+mj-lt"/>
              </a:rPr>
              <a:t>Question:</a:t>
            </a:r>
          </a:p>
          <a:p>
            <a:endParaRPr lang="en-GB" sz="2400" dirty="0">
              <a:latin typeface="+mj-lt"/>
            </a:endParaRPr>
          </a:p>
          <a:p>
            <a:r>
              <a:rPr lang="en-GB" sz="2400" dirty="0">
                <a:latin typeface="+mj-lt"/>
              </a:rPr>
              <a:t>How many cakes are sold on Tuesday?</a:t>
            </a:r>
          </a:p>
          <a:p>
            <a:endParaRPr lang="en-GB" sz="2400" dirty="0">
              <a:latin typeface="+mj-lt"/>
            </a:endParaRPr>
          </a:p>
          <a:p>
            <a:endParaRPr lang="en-GB" sz="2400" dirty="0">
              <a:latin typeface="+mj-lt"/>
            </a:endParaRPr>
          </a:p>
        </p:txBody>
      </p:sp>
      <p:sp>
        <p:nvSpPr>
          <p:cNvPr id="4" name="TextBox 3"/>
          <p:cNvSpPr txBox="1"/>
          <p:nvPr/>
        </p:nvSpPr>
        <p:spPr>
          <a:xfrm>
            <a:off x="4561840" y="3159760"/>
            <a:ext cx="223520" cy="369332"/>
          </a:xfrm>
          <a:prstGeom prst="rect">
            <a:avLst/>
          </a:prstGeom>
          <a:solidFill>
            <a:schemeClr val="bg1"/>
          </a:solidFill>
        </p:spPr>
        <p:txBody>
          <a:bodyPr wrap="square" rtlCol="0">
            <a:spAutoFit/>
          </a:bodyPr>
          <a:lstStyle/>
          <a:p>
            <a:r>
              <a:rPr lang="en-GB" dirty="0">
                <a:solidFill>
                  <a:srgbClr val="FF66CC"/>
                </a:solidFill>
              </a:rPr>
              <a:t>2</a:t>
            </a:r>
          </a:p>
        </p:txBody>
      </p:sp>
      <p:sp>
        <p:nvSpPr>
          <p:cNvPr id="7" name="TextBox 6"/>
          <p:cNvSpPr txBox="1"/>
          <p:nvPr/>
        </p:nvSpPr>
        <p:spPr>
          <a:xfrm>
            <a:off x="2204720" y="5588000"/>
            <a:ext cx="2580640" cy="707886"/>
          </a:xfrm>
          <a:prstGeom prst="rect">
            <a:avLst/>
          </a:prstGeom>
          <a:noFill/>
        </p:spPr>
        <p:txBody>
          <a:bodyPr wrap="square" rtlCol="0">
            <a:spAutoFit/>
          </a:bodyPr>
          <a:lstStyle/>
          <a:p>
            <a:r>
              <a:rPr lang="en-GB" sz="4000" dirty="0"/>
              <a:t>Pictogram</a:t>
            </a:r>
          </a:p>
        </p:txBody>
      </p:sp>
      <p:cxnSp>
        <p:nvCxnSpPr>
          <p:cNvPr id="5" name="Straight Arrow Connector 4"/>
          <p:cNvCxnSpPr/>
          <p:nvPr/>
        </p:nvCxnSpPr>
        <p:spPr>
          <a:xfrm flipH="1">
            <a:off x="5677399" y="1767840"/>
            <a:ext cx="853440" cy="88749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1" name="Picture 2" descr="Pictograms explained for parents | Pictogram definition | Primary-school  pictograms | TheSchoolRun"/>
          <p:cNvPicPr>
            <a:picLocks noChangeAspect="1" noChangeArrowheads="1"/>
          </p:cNvPicPr>
          <p:nvPr/>
        </p:nvPicPr>
        <p:blipFill rotWithShape="1">
          <a:blip r:embed="rId2">
            <a:extLst>
              <a:ext uri="{28A0092B-C50C-407E-A947-70E740481C1C}">
                <a14:useLocalDpi xmlns:a14="http://schemas.microsoft.com/office/drawing/2010/main" val="0"/>
              </a:ext>
            </a:extLst>
          </a:blip>
          <a:srcRect l="-237" t="13142" r="55307" b="70613"/>
          <a:stretch/>
        </p:blipFill>
        <p:spPr bwMode="auto">
          <a:xfrm>
            <a:off x="6930582" y="4376147"/>
            <a:ext cx="2499360" cy="53848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8316096" y="4893501"/>
            <a:ext cx="1087120" cy="369332"/>
          </a:xfrm>
          <a:prstGeom prst="rect">
            <a:avLst/>
          </a:prstGeom>
          <a:noFill/>
        </p:spPr>
        <p:txBody>
          <a:bodyPr wrap="square" rtlCol="0">
            <a:spAutoFit/>
          </a:bodyPr>
          <a:lstStyle/>
          <a:p>
            <a:r>
              <a:rPr lang="en-GB" dirty="0"/>
              <a:t>  2    2    1</a:t>
            </a:r>
          </a:p>
        </p:txBody>
      </p:sp>
      <p:sp>
        <p:nvSpPr>
          <p:cNvPr id="10" name="TextBox 9"/>
          <p:cNvSpPr txBox="1"/>
          <p:nvPr/>
        </p:nvSpPr>
        <p:spPr>
          <a:xfrm>
            <a:off x="6930582" y="5614776"/>
            <a:ext cx="2153920" cy="707886"/>
          </a:xfrm>
          <a:prstGeom prst="rect">
            <a:avLst/>
          </a:prstGeom>
          <a:noFill/>
        </p:spPr>
        <p:txBody>
          <a:bodyPr wrap="square" rtlCol="0">
            <a:spAutoFit/>
          </a:bodyPr>
          <a:lstStyle/>
          <a:p>
            <a:r>
              <a:rPr lang="en-GB" sz="4000" dirty="0"/>
              <a:t>2+2+1= 5</a:t>
            </a:r>
          </a:p>
        </p:txBody>
      </p:sp>
      <p:sp>
        <p:nvSpPr>
          <p:cNvPr id="14" name="TextBox 13"/>
          <p:cNvSpPr txBox="1"/>
          <p:nvPr/>
        </p:nvSpPr>
        <p:spPr>
          <a:xfrm>
            <a:off x="6530839" y="1346697"/>
            <a:ext cx="1785257" cy="584775"/>
          </a:xfrm>
          <a:prstGeom prst="rect">
            <a:avLst/>
          </a:prstGeom>
          <a:noFill/>
        </p:spPr>
        <p:txBody>
          <a:bodyPr wrap="square" rtlCol="0">
            <a:spAutoFit/>
          </a:bodyPr>
          <a:lstStyle/>
          <a:p>
            <a:r>
              <a:rPr lang="en-GB" sz="3200" dirty="0"/>
              <a:t>Key</a:t>
            </a:r>
          </a:p>
        </p:txBody>
      </p:sp>
      <p:pic>
        <p:nvPicPr>
          <p:cNvPr id="18" name="Picture 17">
            <a:extLst>
              <a:ext uri="{FF2B5EF4-FFF2-40B4-BE49-F238E27FC236}">
                <a16:creationId xmlns:a16="http://schemas.microsoft.com/office/drawing/2014/main" id="{EE04F357-D0F3-40F3-8BFB-C5CCCC0B8D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42922" y="154691"/>
            <a:ext cx="1318460" cy="979055"/>
          </a:xfrm>
          <a:prstGeom prst="rect">
            <a:avLst/>
          </a:prstGeom>
        </p:spPr>
      </p:pic>
      <p:cxnSp>
        <p:nvCxnSpPr>
          <p:cNvPr id="19" name="Straight Connector 18">
            <a:extLst>
              <a:ext uri="{FF2B5EF4-FFF2-40B4-BE49-F238E27FC236}">
                <a16:creationId xmlns:a16="http://schemas.microsoft.com/office/drawing/2014/main" id="{3BE49FA5-9352-4C6A-8BCB-14586DF8D251}"/>
              </a:ext>
            </a:extLst>
          </p:cNvPr>
          <p:cNvCxnSpPr/>
          <p:nvPr/>
        </p:nvCxnSpPr>
        <p:spPr>
          <a:xfrm>
            <a:off x="6930582" y="6260785"/>
            <a:ext cx="463890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718724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8" name="AutoShape 14" descr="The 37 most valuable £2 coins in circulation - have you got any in your  pocket? - Mirror Onlin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098" name="Picture 2" descr="Pictograms explained for parents | Pictogram definition | Primary-school  pictograms | TheSchoolRu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759" y="2124711"/>
            <a:ext cx="5562600" cy="33147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705600" y="2091936"/>
            <a:ext cx="5262880" cy="3046988"/>
          </a:xfrm>
          <a:prstGeom prst="rect">
            <a:avLst/>
          </a:prstGeom>
        </p:spPr>
        <p:txBody>
          <a:bodyPr wrap="square">
            <a:spAutoFit/>
          </a:bodyPr>
          <a:lstStyle/>
          <a:p>
            <a:r>
              <a:rPr lang="en-GB" sz="2400" dirty="0">
                <a:latin typeface="+mj-lt"/>
              </a:rPr>
              <a:t>I can see that the key represents 6 and so I will need to count in 6s.</a:t>
            </a:r>
          </a:p>
          <a:p>
            <a:endParaRPr lang="en-GB" sz="2400" dirty="0">
              <a:latin typeface="+mj-lt"/>
            </a:endParaRPr>
          </a:p>
          <a:p>
            <a:r>
              <a:rPr lang="en-GB" sz="2400" dirty="0">
                <a:latin typeface="+mj-lt"/>
              </a:rPr>
              <a:t>Question:</a:t>
            </a:r>
          </a:p>
          <a:p>
            <a:endParaRPr lang="en-GB" sz="2400" dirty="0">
              <a:latin typeface="+mj-lt"/>
            </a:endParaRPr>
          </a:p>
          <a:p>
            <a:r>
              <a:rPr lang="en-GB" sz="2400" dirty="0">
                <a:latin typeface="+mj-lt"/>
              </a:rPr>
              <a:t>How many cakes are sold on Thursday?</a:t>
            </a:r>
          </a:p>
          <a:p>
            <a:endParaRPr lang="en-GB" sz="2400" dirty="0">
              <a:latin typeface="+mj-lt"/>
            </a:endParaRPr>
          </a:p>
          <a:p>
            <a:endParaRPr lang="en-GB" sz="2400" dirty="0">
              <a:latin typeface="+mj-lt"/>
            </a:endParaRPr>
          </a:p>
        </p:txBody>
      </p:sp>
      <p:sp>
        <p:nvSpPr>
          <p:cNvPr id="7" name="TextBox 6"/>
          <p:cNvSpPr txBox="1"/>
          <p:nvPr/>
        </p:nvSpPr>
        <p:spPr>
          <a:xfrm>
            <a:off x="2204720" y="5588000"/>
            <a:ext cx="2580640" cy="707886"/>
          </a:xfrm>
          <a:prstGeom prst="rect">
            <a:avLst/>
          </a:prstGeom>
          <a:noFill/>
        </p:spPr>
        <p:txBody>
          <a:bodyPr wrap="square" rtlCol="0">
            <a:spAutoFit/>
          </a:bodyPr>
          <a:lstStyle/>
          <a:p>
            <a:r>
              <a:rPr lang="en-GB" sz="4000" dirty="0"/>
              <a:t>Pictogram</a:t>
            </a:r>
          </a:p>
        </p:txBody>
      </p:sp>
      <p:cxnSp>
        <p:nvCxnSpPr>
          <p:cNvPr id="5" name="Straight Arrow Connector 4"/>
          <p:cNvCxnSpPr/>
          <p:nvPr/>
        </p:nvCxnSpPr>
        <p:spPr>
          <a:xfrm flipH="1">
            <a:off x="5677399" y="1767840"/>
            <a:ext cx="853440" cy="88749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087359" y="4878717"/>
            <a:ext cx="1584960" cy="369332"/>
          </a:xfrm>
          <a:prstGeom prst="rect">
            <a:avLst/>
          </a:prstGeom>
          <a:noFill/>
        </p:spPr>
        <p:txBody>
          <a:bodyPr wrap="square" rtlCol="0">
            <a:spAutoFit/>
          </a:bodyPr>
          <a:lstStyle/>
          <a:p>
            <a:r>
              <a:rPr lang="en-GB" dirty="0"/>
              <a:t>  </a:t>
            </a:r>
          </a:p>
        </p:txBody>
      </p:sp>
      <p:sp>
        <p:nvSpPr>
          <p:cNvPr id="10" name="TextBox 9"/>
          <p:cNvSpPr txBox="1"/>
          <p:nvPr/>
        </p:nvSpPr>
        <p:spPr>
          <a:xfrm>
            <a:off x="6827816" y="5641456"/>
            <a:ext cx="3088641" cy="707886"/>
          </a:xfrm>
          <a:prstGeom prst="rect">
            <a:avLst/>
          </a:prstGeom>
          <a:noFill/>
        </p:spPr>
        <p:txBody>
          <a:bodyPr wrap="square" rtlCol="0">
            <a:spAutoFit/>
          </a:bodyPr>
          <a:lstStyle/>
          <a:p>
            <a:r>
              <a:rPr lang="en-GB" sz="4000" dirty="0"/>
              <a:t>6+6+6+1= </a:t>
            </a:r>
          </a:p>
        </p:txBody>
      </p:sp>
      <p:pic>
        <p:nvPicPr>
          <p:cNvPr id="12" name="Picture 2" descr="Pictograms explained for parents | Pictogram definition | Primary-school  pictograms | TheSchoolRun"/>
          <p:cNvPicPr>
            <a:picLocks noChangeAspect="1" noChangeArrowheads="1"/>
          </p:cNvPicPr>
          <p:nvPr/>
        </p:nvPicPr>
        <p:blipFill rotWithShape="1">
          <a:blip r:embed="rId2">
            <a:extLst>
              <a:ext uri="{28A0092B-C50C-407E-A947-70E740481C1C}">
                <a14:useLocalDpi xmlns:a14="http://schemas.microsoft.com/office/drawing/2010/main" val="0"/>
              </a:ext>
            </a:extLst>
          </a:blip>
          <a:srcRect l="481" t="41894" r="50438" b="44628"/>
          <a:stretch/>
        </p:blipFill>
        <p:spPr bwMode="auto">
          <a:xfrm>
            <a:off x="6705600" y="4455347"/>
            <a:ext cx="2794000" cy="4572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618514" y="1485901"/>
            <a:ext cx="1785257" cy="369332"/>
          </a:xfrm>
          <a:prstGeom prst="rect">
            <a:avLst/>
          </a:prstGeom>
          <a:noFill/>
        </p:spPr>
        <p:txBody>
          <a:bodyPr wrap="square" rtlCol="0">
            <a:spAutoFit/>
          </a:bodyPr>
          <a:lstStyle/>
          <a:p>
            <a:r>
              <a:rPr lang="en-GB" dirty="0"/>
              <a:t>key</a:t>
            </a:r>
          </a:p>
        </p:txBody>
      </p:sp>
      <p:sp>
        <p:nvSpPr>
          <p:cNvPr id="17" name="Title 1">
            <a:extLst>
              <a:ext uri="{FF2B5EF4-FFF2-40B4-BE49-F238E27FC236}">
                <a16:creationId xmlns:a16="http://schemas.microsoft.com/office/drawing/2014/main" id="{01E47921-E3D8-4C1C-B00B-B94DB5CC7B73}"/>
              </a:ext>
            </a:extLst>
          </p:cNvPr>
          <p:cNvSpPr>
            <a:spLocks noGrp="1"/>
          </p:cNvSpPr>
          <p:nvPr>
            <p:ph type="title"/>
          </p:nvPr>
        </p:nvSpPr>
        <p:spPr>
          <a:xfrm>
            <a:off x="683759" y="263841"/>
            <a:ext cx="10515600" cy="1325563"/>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algn="ctr"/>
            <a:r>
              <a:rPr lang="en-GB" sz="3200" dirty="0"/>
              <a:t>Let’s try  together to read information from the pictogram so that we can answer questions.</a:t>
            </a:r>
          </a:p>
        </p:txBody>
      </p:sp>
      <p:cxnSp>
        <p:nvCxnSpPr>
          <p:cNvPr id="13" name="Straight Connector 12">
            <a:extLst>
              <a:ext uri="{FF2B5EF4-FFF2-40B4-BE49-F238E27FC236}">
                <a16:creationId xmlns:a16="http://schemas.microsoft.com/office/drawing/2014/main" id="{47EFCFD7-0DDE-4F33-A272-42701130EAE8}"/>
              </a:ext>
            </a:extLst>
          </p:cNvPr>
          <p:cNvCxnSpPr/>
          <p:nvPr/>
        </p:nvCxnSpPr>
        <p:spPr>
          <a:xfrm>
            <a:off x="6705600" y="6349342"/>
            <a:ext cx="463890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156210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8" name="AutoShape 14" descr="The 37 most valuable £2 coins in circulation - have you got any in your  pocket? - Mirror Onlin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 name="Title 1">
            <a:extLst>
              <a:ext uri="{FF2B5EF4-FFF2-40B4-BE49-F238E27FC236}">
                <a16:creationId xmlns:a16="http://schemas.microsoft.com/office/drawing/2014/main" id="{01E47921-E3D8-4C1C-B00B-B94DB5CC7B73}"/>
              </a:ext>
            </a:extLst>
          </p:cNvPr>
          <p:cNvSpPr>
            <a:spLocks noGrp="1"/>
          </p:cNvSpPr>
          <p:nvPr>
            <p:ph type="title"/>
          </p:nvPr>
        </p:nvSpPr>
        <p:spPr>
          <a:xfrm>
            <a:off x="155575" y="135403"/>
            <a:ext cx="10515600" cy="1325563"/>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algn="ctr"/>
            <a:r>
              <a:rPr lang="en-GB" sz="3200" dirty="0"/>
              <a:t>Can you read the information from the pictogram and answer the questions?</a:t>
            </a:r>
          </a:p>
        </p:txBody>
      </p:sp>
      <p:pic>
        <p:nvPicPr>
          <p:cNvPr id="4098" name="Picture 2" descr="Pictograms explained for parents | Pictogram definition | Primary-school  pictograms | TheSchoolRu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740" y="2124711"/>
            <a:ext cx="5562600" cy="33147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530839" y="1657302"/>
            <a:ext cx="5262880" cy="4154984"/>
          </a:xfrm>
          <a:prstGeom prst="rect">
            <a:avLst/>
          </a:prstGeom>
        </p:spPr>
        <p:txBody>
          <a:bodyPr wrap="square">
            <a:spAutoFit/>
          </a:bodyPr>
          <a:lstStyle/>
          <a:p>
            <a:endParaRPr lang="en-GB" sz="2400" dirty="0">
              <a:latin typeface="+mj-lt"/>
            </a:endParaRPr>
          </a:p>
          <a:p>
            <a:r>
              <a:rPr lang="en-GB" sz="2400" dirty="0">
                <a:latin typeface="+mj-lt"/>
              </a:rPr>
              <a:t>Question:</a:t>
            </a:r>
            <a:r>
              <a:rPr lang="en-GB" sz="1600" dirty="0">
                <a:solidFill>
                  <a:srgbClr val="FF0000"/>
                </a:solidFill>
                <a:latin typeface="+mj-lt"/>
              </a:rPr>
              <a:t> remember to show your working out</a:t>
            </a:r>
          </a:p>
          <a:p>
            <a:endParaRPr lang="en-GB" sz="2400" dirty="0">
              <a:latin typeface="+mj-lt"/>
            </a:endParaRPr>
          </a:p>
          <a:p>
            <a:r>
              <a:rPr lang="en-GB" sz="2400" dirty="0">
                <a:latin typeface="+mj-lt"/>
              </a:rPr>
              <a:t>How many cakes were sold on Monday?</a:t>
            </a:r>
          </a:p>
          <a:p>
            <a:endParaRPr lang="en-GB" sz="2400" dirty="0">
              <a:latin typeface="+mj-lt"/>
            </a:endParaRPr>
          </a:p>
          <a:p>
            <a:endParaRPr lang="en-GB" sz="2400" dirty="0">
              <a:latin typeface="+mj-lt"/>
            </a:endParaRPr>
          </a:p>
          <a:p>
            <a:r>
              <a:rPr lang="en-GB" sz="2400" dirty="0">
                <a:latin typeface="+mj-lt"/>
              </a:rPr>
              <a:t>How many cakes were sold on Friday?</a:t>
            </a:r>
          </a:p>
          <a:p>
            <a:endParaRPr lang="en-GB" sz="2400" dirty="0">
              <a:latin typeface="+mj-lt"/>
            </a:endParaRPr>
          </a:p>
          <a:p>
            <a:endParaRPr lang="en-GB" sz="2400" dirty="0">
              <a:latin typeface="+mj-lt"/>
            </a:endParaRPr>
          </a:p>
          <a:p>
            <a:endParaRPr lang="en-GB" sz="2400" dirty="0">
              <a:latin typeface="+mj-lt"/>
            </a:endParaRPr>
          </a:p>
          <a:p>
            <a:r>
              <a:rPr lang="en-GB" sz="2400" dirty="0">
                <a:latin typeface="+mj-lt"/>
              </a:rPr>
              <a:t>How many cakes were sold on Sunday?</a:t>
            </a:r>
          </a:p>
        </p:txBody>
      </p:sp>
      <p:sp>
        <p:nvSpPr>
          <p:cNvPr id="7" name="TextBox 6"/>
          <p:cNvSpPr txBox="1"/>
          <p:nvPr/>
        </p:nvSpPr>
        <p:spPr>
          <a:xfrm>
            <a:off x="2204720" y="5588000"/>
            <a:ext cx="2580640" cy="707886"/>
          </a:xfrm>
          <a:prstGeom prst="rect">
            <a:avLst/>
          </a:prstGeom>
          <a:noFill/>
        </p:spPr>
        <p:txBody>
          <a:bodyPr wrap="square" rtlCol="0">
            <a:spAutoFit/>
          </a:bodyPr>
          <a:lstStyle/>
          <a:p>
            <a:r>
              <a:rPr lang="en-GB" sz="4000" dirty="0"/>
              <a:t>Pictogram</a:t>
            </a:r>
          </a:p>
        </p:txBody>
      </p:sp>
      <p:cxnSp>
        <p:nvCxnSpPr>
          <p:cNvPr id="5" name="Straight Arrow Connector 4"/>
          <p:cNvCxnSpPr/>
          <p:nvPr/>
        </p:nvCxnSpPr>
        <p:spPr>
          <a:xfrm flipH="1">
            <a:off x="5677399" y="1767840"/>
            <a:ext cx="853440" cy="88749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6618514" y="1485901"/>
            <a:ext cx="1785257" cy="369332"/>
          </a:xfrm>
          <a:prstGeom prst="rect">
            <a:avLst/>
          </a:prstGeom>
          <a:noFill/>
        </p:spPr>
        <p:txBody>
          <a:bodyPr wrap="square" rtlCol="0">
            <a:spAutoFit/>
          </a:bodyPr>
          <a:lstStyle/>
          <a:p>
            <a:r>
              <a:rPr lang="en-GB" dirty="0"/>
              <a:t>scale/key</a:t>
            </a:r>
          </a:p>
        </p:txBody>
      </p:sp>
      <p:sp>
        <p:nvSpPr>
          <p:cNvPr id="4" name="TextBox 3"/>
          <p:cNvSpPr txBox="1"/>
          <p:nvPr/>
        </p:nvSpPr>
        <p:spPr>
          <a:xfrm>
            <a:off x="4632960" y="3180796"/>
            <a:ext cx="226423" cy="369332"/>
          </a:xfrm>
          <a:prstGeom prst="rect">
            <a:avLst/>
          </a:prstGeom>
          <a:solidFill>
            <a:schemeClr val="bg1"/>
          </a:solidFill>
          <a:ln>
            <a:solidFill>
              <a:schemeClr val="bg1"/>
            </a:solidFill>
          </a:ln>
        </p:spPr>
        <p:txBody>
          <a:bodyPr wrap="square" rtlCol="0">
            <a:spAutoFit/>
          </a:bodyPr>
          <a:lstStyle/>
          <a:p>
            <a:r>
              <a:rPr lang="en-GB" dirty="0"/>
              <a:t>2</a:t>
            </a:r>
          </a:p>
        </p:txBody>
      </p:sp>
      <p:cxnSp>
        <p:nvCxnSpPr>
          <p:cNvPr id="13" name="Straight Connector 12"/>
          <p:cNvCxnSpPr/>
          <p:nvPr/>
        </p:nvCxnSpPr>
        <p:spPr>
          <a:xfrm>
            <a:off x="6618514" y="3734794"/>
            <a:ext cx="463890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618514" y="4950147"/>
            <a:ext cx="463890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618514" y="6453146"/>
            <a:ext cx="463890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A189A976-8270-46EC-A3D8-54DE012182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33454" y="70209"/>
            <a:ext cx="1299108" cy="854666"/>
          </a:xfrm>
          <a:prstGeom prst="rect">
            <a:avLst/>
          </a:prstGeom>
        </p:spPr>
      </p:pic>
    </p:spTree>
    <p:extLst>
      <p:ext uri="{BB962C8B-B14F-4D97-AF65-F5344CB8AC3E}">
        <p14:creationId xmlns:p14="http://schemas.microsoft.com/office/powerpoint/2010/main" val="244937472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9771017" y="1132114"/>
            <a:ext cx="2002972" cy="369332"/>
          </a:xfrm>
          <a:prstGeom prst="rect">
            <a:avLst/>
          </a:prstGeom>
          <a:noFill/>
        </p:spPr>
        <p:txBody>
          <a:bodyPr wrap="square" rtlCol="0">
            <a:spAutoFit/>
          </a:bodyPr>
          <a:lstStyle/>
          <a:p>
            <a:r>
              <a:rPr lang="en-GB" dirty="0"/>
              <a:t> </a:t>
            </a:r>
          </a:p>
        </p:txBody>
      </p:sp>
      <p:sp>
        <p:nvSpPr>
          <p:cNvPr id="2" name="Rectangle 1"/>
          <p:cNvSpPr/>
          <p:nvPr/>
        </p:nvSpPr>
        <p:spPr>
          <a:xfrm>
            <a:off x="727462" y="5064425"/>
            <a:ext cx="4972002" cy="369332"/>
          </a:xfrm>
          <a:prstGeom prst="rect">
            <a:avLst/>
          </a:prstGeom>
        </p:spPr>
        <p:txBody>
          <a:bodyPr wrap="none">
            <a:spAutoFit/>
          </a:bodyPr>
          <a:lstStyle/>
          <a:p>
            <a:r>
              <a:rPr lang="en-GB" dirty="0"/>
              <a:t>https://www.youtube.com/watch?v=7oyDsm-k9YQ</a:t>
            </a:r>
          </a:p>
        </p:txBody>
      </p:sp>
      <p:sp>
        <p:nvSpPr>
          <p:cNvPr id="5" name="TextBox 4"/>
          <p:cNvSpPr txBox="1"/>
          <p:nvPr/>
        </p:nvSpPr>
        <p:spPr>
          <a:xfrm>
            <a:off x="1329662" y="239434"/>
            <a:ext cx="9919063" cy="1569660"/>
          </a:xfrm>
          <a:prstGeom prst="rect">
            <a:avLst/>
          </a:prstGeom>
          <a:noFill/>
        </p:spPr>
        <p:txBody>
          <a:bodyPr wrap="square" rtlCol="0">
            <a:spAutoFit/>
          </a:bodyPr>
          <a:lstStyle/>
          <a:p>
            <a:r>
              <a:rPr lang="en-GB" sz="3200" dirty="0"/>
              <a:t>Here are a couple of videos to help further support your learning. Click on the links under the videos or copy and paste the links into your web browser</a:t>
            </a:r>
            <a:r>
              <a:rPr lang="en-GB" dirty="0"/>
              <a:t>.</a:t>
            </a:r>
          </a:p>
        </p:txBody>
      </p:sp>
      <p:pic>
        <p:nvPicPr>
          <p:cNvPr id="6" name="Picture 5"/>
          <p:cNvPicPr>
            <a:picLocks noChangeAspect="1"/>
          </p:cNvPicPr>
          <p:nvPr/>
        </p:nvPicPr>
        <p:blipFill>
          <a:blip r:embed="rId2"/>
          <a:stretch>
            <a:fillRect/>
          </a:stretch>
        </p:blipFill>
        <p:spPr>
          <a:xfrm>
            <a:off x="953485" y="2331978"/>
            <a:ext cx="4305949" cy="2409281"/>
          </a:xfrm>
          <a:prstGeom prst="rect">
            <a:avLst/>
          </a:prstGeom>
        </p:spPr>
      </p:pic>
      <p:sp>
        <p:nvSpPr>
          <p:cNvPr id="8" name="Rectangle 7"/>
          <p:cNvSpPr/>
          <p:nvPr/>
        </p:nvSpPr>
        <p:spPr>
          <a:xfrm>
            <a:off x="6017622" y="4741259"/>
            <a:ext cx="6096000" cy="646331"/>
          </a:xfrm>
          <a:prstGeom prst="rect">
            <a:avLst/>
          </a:prstGeom>
        </p:spPr>
        <p:txBody>
          <a:bodyPr>
            <a:spAutoFit/>
          </a:bodyPr>
          <a:lstStyle/>
          <a:p>
            <a:r>
              <a:rPr lang="en-GB" dirty="0"/>
              <a:t>https://classroom.thenational.academy/lessons/reading-and-understanding-pictograms-6xj62c?activity=video&amp;step=1</a:t>
            </a:r>
          </a:p>
        </p:txBody>
      </p:sp>
      <p:pic>
        <p:nvPicPr>
          <p:cNvPr id="9" name="Picture 8"/>
          <p:cNvPicPr>
            <a:picLocks noChangeAspect="1"/>
          </p:cNvPicPr>
          <p:nvPr/>
        </p:nvPicPr>
        <p:blipFill>
          <a:blip r:embed="rId3"/>
          <a:stretch>
            <a:fillRect/>
          </a:stretch>
        </p:blipFill>
        <p:spPr>
          <a:xfrm>
            <a:off x="6897733" y="2116741"/>
            <a:ext cx="3996690" cy="2592056"/>
          </a:xfrm>
          <a:prstGeom prst="rect">
            <a:avLst/>
          </a:prstGeom>
        </p:spPr>
      </p:pic>
    </p:spTree>
    <p:extLst>
      <p:ext uri="{BB962C8B-B14F-4D97-AF65-F5344CB8AC3E}">
        <p14:creationId xmlns:p14="http://schemas.microsoft.com/office/powerpoint/2010/main" val="829430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8" name="AutoShape 14" descr="The 37 most valuable £2 coins in circulation - have you got any in your  pocket? - Mirror Onlin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2" descr="Interpret and construct simple tally charts and tabl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TextBox 11"/>
          <p:cNvSpPr txBox="1"/>
          <p:nvPr/>
        </p:nvSpPr>
        <p:spPr>
          <a:xfrm>
            <a:off x="307975" y="1976264"/>
            <a:ext cx="1991360" cy="646331"/>
          </a:xfrm>
          <a:prstGeom prst="rect">
            <a:avLst/>
          </a:prstGeom>
          <a:noFill/>
        </p:spPr>
        <p:txBody>
          <a:bodyPr wrap="square" rtlCol="0">
            <a:spAutoFit/>
          </a:bodyPr>
          <a:lstStyle/>
          <a:p>
            <a:endParaRPr lang="en-GB" dirty="0"/>
          </a:p>
          <a:p>
            <a:endParaRPr lang="en-GB" dirty="0"/>
          </a:p>
        </p:txBody>
      </p:sp>
      <p:sp>
        <p:nvSpPr>
          <p:cNvPr id="16" name="Rectangle 15"/>
          <p:cNvSpPr/>
          <p:nvPr/>
        </p:nvSpPr>
        <p:spPr>
          <a:xfrm>
            <a:off x="1140959" y="4858514"/>
            <a:ext cx="3708168" cy="1200329"/>
          </a:xfrm>
          <a:prstGeom prst="rect">
            <a:avLst/>
          </a:prstGeom>
        </p:spPr>
        <p:txBody>
          <a:bodyPr wrap="square">
            <a:spAutoFit/>
          </a:bodyPr>
          <a:lstStyle/>
          <a:p>
            <a:r>
              <a:rPr lang="en-GB" dirty="0">
                <a:hlinkClick r:id="rId2"/>
              </a:rPr>
              <a:t>https://classroom.thenational.academy/lessons/representing-data-in-a-tally-chart-and-block-diagram-6ru34e?step=2&amp;activity=video</a:t>
            </a:r>
            <a:r>
              <a:rPr lang="en-GB" dirty="0"/>
              <a:t> </a:t>
            </a:r>
          </a:p>
        </p:txBody>
      </p:sp>
      <p:sp>
        <p:nvSpPr>
          <p:cNvPr id="18" name="AutoShape 2" descr="Oak National Academy - Wikipedia"/>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5" name="Picture 24"/>
          <p:cNvPicPr>
            <a:picLocks noChangeAspect="1"/>
          </p:cNvPicPr>
          <p:nvPr/>
        </p:nvPicPr>
        <p:blipFill>
          <a:blip r:embed="rId3"/>
          <a:stretch>
            <a:fillRect/>
          </a:stretch>
        </p:blipFill>
        <p:spPr>
          <a:xfrm>
            <a:off x="765175" y="1963767"/>
            <a:ext cx="4003460" cy="2596447"/>
          </a:xfrm>
          <a:prstGeom prst="rect">
            <a:avLst/>
          </a:prstGeom>
        </p:spPr>
      </p:pic>
      <p:sp>
        <p:nvSpPr>
          <p:cNvPr id="26" name="Rectangle 25"/>
          <p:cNvSpPr/>
          <p:nvPr/>
        </p:nvSpPr>
        <p:spPr>
          <a:xfrm>
            <a:off x="6628955" y="4858514"/>
            <a:ext cx="5062668" cy="369332"/>
          </a:xfrm>
          <a:prstGeom prst="rect">
            <a:avLst/>
          </a:prstGeom>
        </p:spPr>
        <p:txBody>
          <a:bodyPr wrap="none">
            <a:spAutoFit/>
          </a:bodyPr>
          <a:lstStyle/>
          <a:p>
            <a:r>
              <a:rPr lang="en-GB" dirty="0">
                <a:hlinkClick r:id="rId4"/>
              </a:rPr>
              <a:t>https://www.youtube.com/watch?v=-pEA3w8SQws</a:t>
            </a:r>
            <a:r>
              <a:rPr lang="en-GB" dirty="0"/>
              <a:t> </a:t>
            </a:r>
          </a:p>
        </p:txBody>
      </p:sp>
      <p:sp>
        <p:nvSpPr>
          <p:cNvPr id="27" name="AutoShape 4" descr="Counting with Tally Marks and Tally Charts | Math for Kindergarten &amp; 1st  Grade | Kids Academy - YouTube"/>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8" name="Picture 27"/>
          <p:cNvPicPr>
            <a:picLocks noChangeAspect="1"/>
          </p:cNvPicPr>
          <p:nvPr/>
        </p:nvPicPr>
        <p:blipFill>
          <a:blip r:embed="rId5"/>
          <a:stretch>
            <a:fillRect/>
          </a:stretch>
        </p:blipFill>
        <p:spPr>
          <a:xfrm>
            <a:off x="6902450" y="2070100"/>
            <a:ext cx="4446632" cy="2490114"/>
          </a:xfrm>
          <a:prstGeom prst="rect">
            <a:avLst/>
          </a:prstGeom>
        </p:spPr>
      </p:pic>
      <p:sp>
        <p:nvSpPr>
          <p:cNvPr id="29" name="TextBox 28"/>
          <p:cNvSpPr txBox="1"/>
          <p:nvPr/>
        </p:nvSpPr>
        <p:spPr>
          <a:xfrm>
            <a:off x="3175421" y="160337"/>
            <a:ext cx="5445760" cy="923330"/>
          </a:xfrm>
          <a:prstGeom prst="rect">
            <a:avLst/>
          </a:prstGeom>
          <a:noFill/>
        </p:spPr>
        <p:txBody>
          <a:bodyPr wrap="square" rtlCol="0">
            <a:spAutoFit/>
          </a:bodyPr>
          <a:lstStyle/>
          <a:p>
            <a:pPr algn="ctr"/>
            <a:r>
              <a:rPr lang="en-GB" dirty="0"/>
              <a:t>Here are a couple of clips to support your learning. Click on the links below or copy and paste them into your web browser.</a:t>
            </a:r>
          </a:p>
        </p:txBody>
      </p:sp>
    </p:spTree>
    <p:extLst>
      <p:ext uri="{BB962C8B-B14F-4D97-AF65-F5344CB8AC3E}">
        <p14:creationId xmlns:p14="http://schemas.microsoft.com/office/powerpoint/2010/main" val="346896643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4" name="Rectangle 3"/>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676" y="5987219"/>
            <a:ext cx="588390" cy="588390"/>
          </a:xfrm>
          <a:prstGeom prst="rect">
            <a:avLst/>
          </a:prstGeom>
        </p:spPr>
      </p:pic>
      <p:sp>
        <p:nvSpPr>
          <p:cNvPr id="6" name="Rectangle 5"/>
          <p:cNvSpPr/>
          <p:nvPr/>
        </p:nvSpPr>
        <p:spPr>
          <a:xfrm>
            <a:off x="189471" y="5905850"/>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864066" y="6033803"/>
            <a:ext cx="402830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Subject</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lang="en-GB" sz="2400" dirty="0">
                <a:solidFill>
                  <a:prstClr val="black"/>
                </a:solidFill>
                <a:latin typeface="Calibri" panose="020F0502020204030204"/>
              </a:rPr>
              <a:t>Maths</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p:cNvSpPr/>
          <p:nvPr/>
        </p:nvSpPr>
        <p:spPr>
          <a:xfrm>
            <a:off x="189470" y="164755"/>
            <a:ext cx="8040129"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273361" y="222475"/>
            <a:ext cx="742633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 Date:</a:t>
            </a:r>
            <a:r>
              <a:rPr kumimoji="0" lang="en-GB" sz="3200" b="0" i="0" u="none" strike="noStrike" kern="1200" cap="none" spc="0" normalizeH="0" noProof="0" dirty="0">
                <a:ln>
                  <a:noFill/>
                </a:ln>
                <a:solidFill>
                  <a:prstClr val="black"/>
                </a:solidFill>
                <a:effectLst/>
                <a:uLnTx/>
                <a:uFillTx/>
                <a:latin typeface="Calibri" panose="020F0502020204030204"/>
                <a:ea typeface="+mn-ea"/>
                <a:cs typeface="+mn-cs"/>
              </a:rPr>
              <a:t> </a:t>
            </a:r>
            <a:r>
              <a:rPr lang="en-GB" sz="3200" dirty="0">
                <a:solidFill>
                  <a:prstClr val="black"/>
                </a:solidFill>
                <a:latin typeface="Calibri" panose="020F0502020204030204"/>
              </a:rPr>
              <a:t>Friday</a:t>
            </a:r>
            <a:r>
              <a:rPr kumimoji="0" lang="en-GB" sz="3200" b="0" i="0" u="none" strike="noStrike" kern="1200" cap="none" spc="0" normalizeH="0" noProof="0" dirty="0">
                <a:ln>
                  <a:noFill/>
                </a:ln>
                <a:solidFill>
                  <a:prstClr val="black"/>
                </a:solidFill>
                <a:effectLst/>
                <a:uLnTx/>
                <a:uFillTx/>
                <a:latin typeface="Calibri" panose="020F0502020204030204"/>
                <a:ea typeface="+mn-ea"/>
                <a:cs typeface="+mn-cs"/>
              </a:rPr>
              <a:t> </a:t>
            </a:r>
            <a:r>
              <a:rPr lang="en-GB" sz="3200" noProof="0" dirty="0">
                <a:solidFill>
                  <a:prstClr val="black"/>
                </a:solidFill>
                <a:latin typeface="Calibri" panose="020F0502020204030204"/>
              </a:rPr>
              <a:t>12</a:t>
            </a:r>
            <a:r>
              <a:rPr kumimoji="0" lang="en-GB" sz="3200" b="0" i="0" u="none" strike="noStrike" kern="1200" cap="none" spc="0" normalizeH="0" baseline="30000" noProof="0" dirty="0">
                <a:ln>
                  <a:noFill/>
                </a:ln>
                <a:solidFill>
                  <a:prstClr val="black"/>
                </a:solidFill>
                <a:effectLst/>
                <a:uLnTx/>
                <a:uFillTx/>
                <a:latin typeface="Calibri" panose="020F0502020204030204"/>
                <a:ea typeface="+mn-ea"/>
                <a:cs typeface="+mn-cs"/>
              </a:rPr>
              <a:t>th</a:t>
            </a:r>
            <a:r>
              <a:rPr kumimoji="0" lang="en-GB" sz="3200" b="0" i="0" u="none" strike="noStrike" kern="1200" cap="none" spc="0" normalizeH="0" noProof="0" dirty="0">
                <a:ln>
                  <a:noFill/>
                </a:ln>
                <a:solidFill>
                  <a:prstClr val="black"/>
                </a:solidFill>
                <a:effectLst/>
                <a:uLnTx/>
                <a:uFillTx/>
                <a:latin typeface="Calibri" panose="020F0502020204030204"/>
                <a:ea typeface="+mn-ea"/>
                <a:cs typeface="+mn-cs"/>
              </a:rPr>
              <a:t> January </a:t>
            </a:r>
            <a:endPar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Picture 9"/>
          <p:cNvPicPr>
            <a:picLocks noChangeAspect="1"/>
          </p:cNvPicPr>
          <p:nvPr/>
        </p:nvPicPr>
        <p:blipFill>
          <a:blip r:embed="rId3"/>
          <a:stretch>
            <a:fillRect/>
          </a:stretch>
        </p:blipFill>
        <p:spPr>
          <a:xfrm>
            <a:off x="553093" y="1728060"/>
            <a:ext cx="2219325" cy="1104900"/>
          </a:xfrm>
          <a:prstGeom prst="rect">
            <a:avLst/>
          </a:prstGeom>
        </p:spPr>
      </p:pic>
      <p:sp>
        <p:nvSpPr>
          <p:cNvPr id="11" name="Rectangle 10"/>
          <p:cNvSpPr/>
          <p:nvPr/>
        </p:nvSpPr>
        <p:spPr>
          <a:xfrm>
            <a:off x="569871" y="2835982"/>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p:cNvSpPr txBox="1"/>
          <p:nvPr/>
        </p:nvSpPr>
        <p:spPr>
          <a:xfrm>
            <a:off x="661401" y="2819203"/>
            <a:ext cx="10429593"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black"/>
                </a:solidFill>
                <a:effectLst/>
                <a:uLnTx/>
                <a:uFillTx/>
                <a:ea typeface="+mn-ea"/>
                <a:cs typeface="+mn-cs"/>
              </a:rPr>
              <a:t>L.O.</a:t>
            </a:r>
            <a:r>
              <a:rPr kumimoji="0" lang="en-GB" sz="4000" b="0" i="0" u="none" strike="noStrike" kern="1200" cap="none" spc="0" normalizeH="0" noProof="0" dirty="0">
                <a:ln>
                  <a:noFill/>
                </a:ln>
                <a:solidFill>
                  <a:prstClr val="black"/>
                </a:solidFill>
                <a:effectLst/>
                <a:uLnTx/>
                <a:uFillTx/>
                <a:ea typeface="+mn-ea"/>
                <a:cs typeface="+mn-cs"/>
              </a:rPr>
              <a:t> To be able to gather information and construct a pictogram.</a:t>
            </a:r>
            <a:endParaRPr kumimoji="0" lang="en-GB" sz="4000" b="0" i="0" u="none" strike="noStrike" kern="1200" cap="none" spc="0" normalizeH="0" baseline="0" noProof="0" dirty="0">
              <a:ln>
                <a:noFill/>
              </a:ln>
              <a:solidFill>
                <a:prstClr val="black"/>
              </a:solidFill>
              <a:effectLst/>
              <a:uLnTx/>
              <a:uFillTx/>
              <a:ea typeface="+mn-ea"/>
              <a:cs typeface="+mn-cs"/>
            </a:endParaRPr>
          </a:p>
        </p:txBody>
      </p:sp>
      <p:pic>
        <p:nvPicPr>
          <p:cNvPr id="14" name="Picture 13"/>
          <p:cNvPicPr>
            <a:picLocks noChangeAspect="1"/>
          </p:cNvPicPr>
          <p:nvPr/>
        </p:nvPicPr>
        <p:blipFill>
          <a:blip r:embed="rId4"/>
          <a:stretch>
            <a:fillRect/>
          </a:stretch>
        </p:blipFill>
        <p:spPr>
          <a:xfrm>
            <a:off x="4646197" y="5963140"/>
            <a:ext cx="834561" cy="640100"/>
          </a:xfrm>
          <a:prstGeom prst="rect">
            <a:avLst/>
          </a:prstGeom>
        </p:spPr>
      </p:pic>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703" y="5970440"/>
            <a:ext cx="588390" cy="588390"/>
          </a:xfrm>
          <a:prstGeom prst="rect">
            <a:avLst/>
          </a:prstGeom>
        </p:spPr>
      </p:pic>
    </p:spTree>
    <p:extLst>
      <p:ext uri="{BB962C8B-B14F-4D97-AF65-F5344CB8AC3E}">
        <p14:creationId xmlns:p14="http://schemas.microsoft.com/office/powerpoint/2010/main" val="17819768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t="66988" r="80073" b="16675"/>
          <a:stretch/>
        </p:blipFill>
        <p:spPr>
          <a:xfrm>
            <a:off x="3750372" y="3644022"/>
            <a:ext cx="864293" cy="1020780"/>
          </a:xfrm>
          <a:prstGeom prst="rect">
            <a:avLst/>
          </a:prstGeom>
        </p:spPr>
      </p:pic>
      <p:sp>
        <p:nvSpPr>
          <p:cNvPr id="4" name="TextBox 3"/>
          <p:cNvSpPr txBox="1"/>
          <p:nvPr/>
        </p:nvSpPr>
        <p:spPr>
          <a:xfrm>
            <a:off x="9771017" y="1132114"/>
            <a:ext cx="2002972" cy="369332"/>
          </a:xfrm>
          <a:prstGeom prst="rect">
            <a:avLst/>
          </a:prstGeom>
          <a:noFill/>
        </p:spPr>
        <p:txBody>
          <a:bodyPr wrap="square" rtlCol="0">
            <a:spAutoFit/>
          </a:bodyPr>
          <a:lstStyle/>
          <a:p>
            <a:r>
              <a:rPr lang="en-GB" dirty="0"/>
              <a:t> </a:t>
            </a:r>
          </a:p>
        </p:txBody>
      </p:sp>
      <p:sp>
        <p:nvSpPr>
          <p:cNvPr id="26" name="Title 1">
            <a:extLst>
              <a:ext uri="{FF2B5EF4-FFF2-40B4-BE49-F238E27FC236}">
                <a16:creationId xmlns:a16="http://schemas.microsoft.com/office/drawing/2014/main" id="{01E47921-E3D8-4C1C-B00B-B94DB5CC7B73}"/>
              </a:ext>
            </a:extLst>
          </p:cNvPr>
          <p:cNvSpPr>
            <a:spLocks noGrp="1"/>
          </p:cNvSpPr>
          <p:nvPr>
            <p:ph type="title"/>
          </p:nvPr>
        </p:nvSpPr>
        <p:spPr>
          <a:xfrm>
            <a:off x="846319" y="160338"/>
            <a:ext cx="10515600" cy="1325563"/>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algn="ctr"/>
            <a:r>
              <a:rPr lang="en-GB" sz="3200" dirty="0"/>
              <a:t>Today we are going to try and collect and construct our very own pictogram.</a:t>
            </a:r>
          </a:p>
        </p:txBody>
      </p:sp>
      <p:sp>
        <p:nvSpPr>
          <p:cNvPr id="3" name="TextBox 2"/>
          <p:cNvSpPr txBox="1"/>
          <p:nvPr/>
        </p:nvSpPr>
        <p:spPr>
          <a:xfrm>
            <a:off x="567645" y="1736347"/>
            <a:ext cx="4901338" cy="1754326"/>
          </a:xfrm>
          <a:prstGeom prst="rect">
            <a:avLst/>
          </a:prstGeom>
          <a:noFill/>
        </p:spPr>
        <p:txBody>
          <a:bodyPr wrap="square" lIns="91440" tIns="45720" rIns="91440" bIns="45720" rtlCol="0" anchor="t">
            <a:spAutoFit/>
          </a:bodyPr>
          <a:lstStyle/>
          <a:p>
            <a:r>
              <a:rPr lang="en-GB" dirty="0"/>
              <a:t>If you are at home you could collect your data by phoning your family, friends or you could even phone school and ask myself and Danielle, we would love to hear from you!</a:t>
            </a:r>
          </a:p>
          <a:p>
            <a:endParaRPr lang="en-GB" dirty="0"/>
          </a:p>
          <a:p>
            <a:r>
              <a:rPr lang="en-GB" dirty="0"/>
              <a:t>Here are some ideas:     </a:t>
            </a:r>
          </a:p>
        </p:txBody>
      </p:sp>
      <p:pic>
        <p:nvPicPr>
          <p:cNvPr id="32" name="Picture 31"/>
          <p:cNvPicPr>
            <a:picLocks noChangeAspect="1"/>
          </p:cNvPicPr>
          <p:nvPr/>
        </p:nvPicPr>
        <p:blipFill rotWithShape="1">
          <a:blip r:embed="rId2"/>
          <a:srcRect t="50133" r="80522" b="33323"/>
          <a:stretch/>
        </p:blipFill>
        <p:spPr>
          <a:xfrm>
            <a:off x="4826427" y="3623560"/>
            <a:ext cx="885192" cy="1083056"/>
          </a:xfrm>
          <a:prstGeom prst="rect">
            <a:avLst/>
          </a:prstGeom>
        </p:spPr>
      </p:pic>
      <p:pic>
        <p:nvPicPr>
          <p:cNvPr id="33" name="Picture 32"/>
          <p:cNvPicPr>
            <a:picLocks noChangeAspect="1"/>
          </p:cNvPicPr>
          <p:nvPr/>
        </p:nvPicPr>
        <p:blipFill rotWithShape="1">
          <a:blip r:embed="rId2"/>
          <a:srcRect t="33812" r="81355" b="49644"/>
          <a:stretch/>
        </p:blipFill>
        <p:spPr>
          <a:xfrm>
            <a:off x="2677608" y="3682469"/>
            <a:ext cx="829853" cy="1060699"/>
          </a:xfrm>
          <a:prstGeom prst="rect">
            <a:avLst/>
          </a:prstGeom>
        </p:spPr>
      </p:pic>
      <p:pic>
        <p:nvPicPr>
          <p:cNvPr id="34" name="Picture 33"/>
          <p:cNvPicPr>
            <a:picLocks noChangeAspect="1"/>
          </p:cNvPicPr>
          <p:nvPr/>
        </p:nvPicPr>
        <p:blipFill rotWithShape="1">
          <a:blip r:embed="rId2"/>
          <a:srcRect l="131" t="16690" r="81034" b="67300"/>
          <a:stretch/>
        </p:blipFill>
        <p:spPr>
          <a:xfrm>
            <a:off x="1493047" y="3644022"/>
            <a:ext cx="867786" cy="1062594"/>
          </a:xfrm>
          <a:prstGeom prst="rect">
            <a:avLst/>
          </a:prstGeom>
        </p:spPr>
      </p:pic>
      <p:pic>
        <p:nvPicPr>
          <p:cNvPr id="35" name="Picture 34"/>
          <p:cNvPicPr>
            <a:picLocks noChangeAspect="1"/>
          </p:cNvPicPr>
          <p:nvPr/>
        </p:nvPicPr>
        <p:blipFill rotWithShape="1">
          <a:blip r:embed="rId2"/>
          <a:srcRect r="81142" b="84066"/>
          <a:stretch/>
        </p:blipFill>
        <p:spPr>
          <a:xfrm>
            <a:off x="341215" y="3644022"/>
            <a:ext cx="872990" cy="1062594"/>
          </a:xfrm>
          <a:prstGeom prst="rect">
            <a:avLst/>
          </a:prstGeom>
        </p:spPr>
      </p:pic>
      <p:sp>
        <p:nvSpPr>
          <p:cNvPr id="9" name="AutoShape 2" descr="https://www.doodlemaths.com/wp-content/themes/doodle-foundation/assets/app/img/concept/600xNx1172_1.png.pagespeed.ic.MxO7P2vC0Y.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 name="Picture 9"/>
          <p:cNvPicPr>
            <a:picLocks noChangeAspect="1"/>
          </p:cNvPicPr>
          <p:nvPr/>
        </p:nvPicPr>
        <p:blipFill>
          <a:blip r:embed="rId3"/>
          <a:stretch>
            <a:fillRect/>
          </a:stretch>
        </p:blipFill>
        <p:spPr>
          <a:xfrm>
            <a:off x="7119683" y="4664802"/>
            <a:ext cx="3855737" cy="1947147"/>
          </a:xfrm>
          <a:prstGeom prst="rect">
            <a:avLst/>
          </a:prstGeom>
        </p:spPr>
      </p:pic>
      <p:sp>
        <p:nvSpPr>
          <p:cNvPr id="13" name="Rectangle 12">
            <a:extLst>
              <a:ext uri="{FF2B5EF4-FFF2-40B4-BE49-F238E27FC236}">
                <a16:creationId xmlns:a16="http://schemas.microsoft.com/office/drawing/2014/main" id="{00B94E53-1973-4186-915F-D6AE348FD013}"/>
              </a:ext>
            </a:extLst>
          </p:cNvPr>
          <p:cNvSpPr/>
          <p:nvPr/>
        </p:nvSpPr>
        <p:spPr>
          <a:xfrm>
            <a:off x="6692401" y="1559630"/>
            <a:ext cx="5262880" cy="3046988"/>
          </a:xfrm>
          <a:prstGeom prst="rect">
            <a:avLst/>
          </a:prstGeom>
        </p:spPr>
        <p:txBody>
          <a:bodyPr wrap="square">
            <a:spAutoFit/>
          </a:bodyPr>
          <a:lstStyle/>
          <a:p>
            <a:r>
              <a:rPr lang="en-GB" sz="2400" dirty="0">
                <a:solidFill>
                  <a:srgbClr val="202124"/>
                </a:solidFill>
                <a:latin typeface="+mj-lt"/>
              </a:rPr>
              <a:t>Pictograms are set out in a similar way to a bar chart. However, they use pictures instead of bars and do not have numbers on an axis. </a:t>
            </a:r>
          </a:p>
          <a:p>
            <a:r>
              <a:rPr lang="en-GB" sz="2400" dirty="0">
                <a:solidFill>
                  <a:srgbClr val="202124"/>
                </a:solidFill>
                <a:latin typeface="+mj-lt"/>
              </a:rPr>
              <a:t>Each picture could represent 1 or more items, and half or part-pictures represent fractions of a number. This information is usually represented in a key.</a:t>
            </a:r>
            <a:endParaRPr lang="en-GB" sz="2400" dirty="0">
              <a:latin typeface="+mj-lt"/>
            </a:endParaRPr>
          </a:p>
        </p:txBody>
      </p:sp>
    </p:spTree>
    <p:extLst>
      <p:ext uri="{BB962C8B-B14F-4D97-AF65-F5344CB8AC3E}">
        <p14:creationId xmlns:p14="http://schemas.microsoft.com/office/powerpoint/2010/main" val="29842511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9771017" y="1132114"/>
            <a:ext cx="2002972" cy="369332"/>
          </a:xfrm>
          <a:prstGeom prst="rect">
            <a:avLst/>
          </a:prstGeom>
          <a:noFill/>
        </p:spPr>
        <p:txBody>
          <a:bodyPr wrap="square" rtlCol="0">
            <a:spAutoFit/>
          </a:bodyPr>
          <a:lstStyle/>
          <a:p>
            <a:r>
              <a:rPr lang="en-GB" dirty="0"/>
              <a:t> </a:t>
            </a:r>
          </a:p>
        </p:txBody>
      </p:sp>
      <p:sp>
        <p:nvSpPr>
          <p:cNvPr id="2" name="TextBox 1"/>
          <p:cNvSpPr txBox="1"/>
          <p:nvPr/>
        </p:nvSpPr>
        <p:spPr>
          <a:xfrm>
            <a:off x="545074" y="619036"/>
            <a:ext cx="5278056" cy="1938992"/>
          </a:xfrm>
          <a:prstGeom prst="rect">
            <a:avLst/>
          </a:prstGeom>
          <a:noFill/>
        </p:spPr>
        <p:txBody>
          <a:bodyPr wrap="square" lIns="91440" tIns="45720" rIns="91440" bIns="45720" rtlCol="0" anchor="t">
            <a:spAutoFit/>
          </a:bodyPr>
          <a:lstStyle/>
          <a:p>
            <a:r>
              <a:rPr lang="en-GB" sz="2400" dirty="0"/>
              <a:t>First, I thought of what data I was going to collect. </a:t>
            </a:r>
          </a:p>
          <a:p>
            <a:r>
              <a:rPr lang="en-GB" sz="2400" dirty="0"/>
              <a:t>I am going collect data about people’s favourite colours and the colours I am going to collect data about are:</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39599" t="83690" r="40364" b="-563"/>
          <a:stretch/>
        </p:blipFill>
        <p:spPr>
          <a:xfrm>
            <a:off x="512233" y="2913815"/>
            <a:ext cx="956194" cy="1159971"/>
          </a:xfrm>
          <a:prstGeom prst="rect">
            <a:avLst/>
          </a:prstGeom>
        </p:spPr>
      </p:pic>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40201" t="66778" r="40091" b="16804"/>
          <a:stretch/>
        </p:blipFill>
        <p:spPr>
          <a:xfrm>
            <a:off x="2741692" y="2913815"/>
            <a:ext cx="940517" cy="1128620"/>
          </a:xfrm>
          <a:prstGeom prst="rect">
            <a:avLst/>
          </a:prstGeom>
        </p:spPr>
      </p:pic>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39925" t="50323" r="40474" b="33944"/>
          <a:stretch/>
        </p:blipFill>
        <p:spPr>
          <a:xfrm>
            <a:off x="3851175" y="2913815"/>
            <a:ext cx="935333" cy="1081596"/>
          </a:xfrm>
          <a:prstGeom prst="rect">
            <a:avLst/>
          </a:prstGeom>
        </p:spPr>
      </p:pic>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40117" t="33830" r="39872" b="50399"/>
          <a:stretch/>
        </p:blipFill>
        <p:spPr>
          <a:xfrm>
            <a:off x="1610929" y="2951577"/>
            <a:ext cx="954926" cy="1084205"/>
          </a:xfrm>
          <a:prstGeom prst="rect">
            <a:avLst/>
          </a:prstGeom>
        </p:spPr>
      </p:pic>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l="40694" t="16728" r="39598" b="66855"/>
          <a:stretch/>
        </p:blipFill>
        <p:spPr>
          <a:xfrm>
            <a:off x="4993759" y="2929369"/>
            <a:ext cx="940517" cy="1128620"/>
          </a:xfrm>
          <a:prstGeom prst="rect">
            <a:avLst/>
          </a:prstGeom>
        </p:spPr>
      </p:pic>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l="40639" t="44" r="40639" b="84223"/>
          <a:stretch/>
        </p:blipFill>
        <p:spPr>
          <a:xfrm>
            <a:off x="6120221" y="2922299"/>
            <a:ext cx="893490" cy="1081595"/>
          </a:xfrm>
          <a:prstGeom prst="rect">
            <a:avLst/>
          </a:prstGeom>
        </p:spPr>
      </p:pic>
      <p:sp>
        <p:nvSpPr>
          <p:cNvPr id="5" name="TextBox 4"/>
          <p:cNvSpPr txBox="1"/>
          <p:nvPr/>
        </p:nvSpPr>
        <p:spPr>
          <a:xfrm>
            <a:off x="491899" y="4413776"/>
            <a:ext cx="5440101" cy="1938992"/>
          </a:xfrm>
          <a:prstGeom prst="rect">
            <a:avLst/>
          </a:prstGeom>
          <a:noFill/>
        </p:spPr>
        <p:txBody>
          <a:bodyPr wrap="square" rtlCol="0">
            <a:spAutoFit/>
          </a:bodyPr>
          <a:lstStyle/>
          <a:p>
            <a:r>
              <a:rPr lang="en-GB" sz="2400" dirty="0"/>
              <a:t>Next, I rang around school and asked my work friends what their favourite colour is:</a:t>
            </a:r>
          </a:p>
          <a:p>
            <a:r>
              <a:rPr lang="en-GB" sz="2400" dirty="0"/>
              <a:t>“ What is your favourite colour? Here are your choices”.</a:t>
            </a:r>
          </a:p>
        </p:txBody>
      </p:sp>
      <p:pic>
        <p:nvPicPr>
          <p:cNvPr id="12" name="Picture 11"/>
          <p:cNvPicPr>
            <a:picLocks noChangeAspect="1"/>
          </p:cNvPicPr>
          <p:nvPr/>
        </p:nvPicPr>
        <p:blipFill rotWithShape="1">
          <a:blip r:embed="rId2">
            <a:extLst>
              <a:ext uri="{28A0092B-C50C-407E-A947-70E740481C1C}">
                <a14:useLocalDpi xmlns:a14="http://schemas.microsoft.com/office/drawing/2010/main" val="0"/>
              </a:ext>
            </a:extLst>
          </a:blip>
          <a:srcRect l="40485" t="-682" r="39620" b="7"/>
          <a:stretch/>
        </p:blipFill>
        <p:spPr>
          <a:xfrm>
            <a:off x="7439949" y="1966596"/>
            <a:ext cx="636363" cy="4638992"/>
          </a:xfrm>
          <a:prstGeom prst="rect">
            <a:avLst/>
          </a:prstGeom>
        </p:spPr>
      </p:pic>
      <p:sp>
        <p:nvSpPr>
          <p:cNvPr id="13" name="TextBox 12"/>
          <p:cNvSpPr txBox="1"/>
          <p:nvPr/>
        </p:nvSpPr>
        <p:spPr>
          <a:xfrm>
            <a:off x="8152037" y="2222074"/>
            <a:ext cx="3017520" cy="369332"/>
          </a:xfrm>
          <a:prstGeom prst="rect">
            <a:avLst/>
          </a:prstGeom>
          <a:noFill/>
        </p:spPr>
        <p:txBody>
          <a:bodyPr wrap="square" rtlCol="0">
            <a:spAutoFit/>
          </a:bodyPr>
          <a:lstStyle/>
          <a:p>
            <a:r>
              <a:rPr lang="en-GB" dirty="0"/>
              <a:t>3 people like red.</a:t>
            </a:r>
          </a:p>
        </p:txBody>
      </p:sp>
      <p:sp>
        <p:nvSpPr>
          <p:cNvPr id="14" name="TextBox 13"/>
          <p:cNvSpPr txBox="1"/>
          <p:nvPr/>
        </p:nvSpPr>
        <p:spPr>
          <a:xfrm>
            <a:off x="8152037" y="2867184"/>
            <a:ext cx="3017520" cy="369332"/>
          </a:xfrm>
          <a:prstGeom prst="rect">
            <a:avLst/>
          </a:prstGeom>
          <a:noFill/>
        </p:spPr>
        <p:txBody>
          <a:bodyPr wrap="square" rtlCol="0">
            <a:spAutoFit/>
          </a:bodyPr>
          <a:lstStyle/>
          <a:p>
            <a:r>
              <a:rPr lang="en-GB" dirty="0"/>
              <a:t>2 people like yellow.</a:t>
            </a:r>
          </a:p>
        </p:txBody>
      </p:sp>
      <p:sp>
        <p:nvSpPr>
          <p:cNvPr id="15" name="TextBox 14"/>
          <p:cNvSpPr txBox="1"/>
          <p:nvPr/>
        </p:nvSpPr>
        <p:spPr>
          <a:xfrm>
            <a:off x="8262257" y="3666572"/>
            <a:ext cx="3017520" cy="369332"/>
          </a:xfrm>
          <a:prstGeom prst="rect">
            <a:avLst/>
          </a:prstGeom>
          <a:noFill/>
        </p:spPr>
        <p:txBody>
          <a:bodyPr wrap="square" rtlCol="0">
            <a:spAutoFit/>
          </a:bodyPr>
          <a:lstStyle/>
          <a:p>
            <a:r>
              <a:rPr lang="en-GB" dirty="0"/>
              <a:t>6 people like pink.</a:t>
            </a:r>
          </a:p>
        </p:txBody>
      </p:sp>
      <p:sp>
        <p:nvSpPr>
          <p:cNvPr id="16" name="TextBox 15"/>
          <p:cNvSpPr txBox="1"/>
          <p:nvPr/>
        </p:nvSpPr>
        <p:spPr>
          <a:xfrm>
            <a:off x="8262257" y="4404225"/>
            <a:ext cx="3017520" cy="369332"/>
          </a:xfrm>
          <a:prstGeom prst="rect">
            <a:avLst/>
          </a:prstGeom>
          <a:noFill/>
        </p:spPr>
        <p:txBody>
          <a:bodyPr wrap="square" rtlCol="0">
            <a:spAutoFit/>
          </a:bodyPr>
          <a:lstStyle/>
          <a:p>
            <a:r>
              <a:rPr lang="en-GB" dirty="0"/>
              <a:t>3 people like blue.</a:t>
            </a:r>
          </a:p>
        </p:txBody>
      </p:sp>
      <p:sp>
        <p:nvSpPr>
          <p:cNvPr id="17" name="TextBox 16"/>
          <p:cNvSpPr txBox="1"/>
          <p:nvPr/>
        </p:nvSpPr>
        <p:spPr>
          <a:xfrm>
            <a:off x="8262257" y="5128247"/>
            <a:ext cx="3017520" cy="369332"/>
          </a:xfrm>
          <a:prstGeom prst="rect">
            <a:avLst/>
          </a:prstGeom>
          <a:noFill/>
        </p:spPr>
        <p:txBody>
          <a:bodyPr wrap="square" rtlCol="0">
            <a:spAutoFit/>
          </a:bodyPr>
          <a:lstStyle/>
          <a:p>
            <a:r>
              <a:rPr lang="en-GB" dirty="0"/>
              <a:t>1 people like green.</a:t>
            </a:r>
          </a:p>
        </p:txBody>
      </p:sp>
      <p:sp>
        <p:nvSpPr>
          <p:cNvPr id="18" name="TextBox 17"/>
          <p:cNvSpPr txBox="1"/>
          <p:nvPr/>
        </p:nvSpPr>
        <p:spPr>
          <a:xfrm>
            <a:off x="8299180" y="5969000"/>
            <a:ext cx="3017520" cy="369332"/>
          </a:xfrm>
          <a:prstGeom prst="rect">
            <a:avLst/>
          </a:prstGeom>
          <a:noFill/>
        </p:spPr>
        <p:txBody>
          <a:bodyPr wrap="square" rtlCol="0">
            <a:spAutoFit/>
          </a:bodyPr>
          <a:lstStyle/>
          <a:p>
            <a:r>
              <a:rPr lang="en-GB" dirty="0"/>
              <a:t>5 people like purple.</a:t>
            </a:r>
          </a:p>
        </p:txBody>
      </p:sp>
      <p:sp>
        <p:nvSpPr>
          <p:cNvPr id="19" name="TextBox 18"/>
          <p:cNvSpPr txBox="1"/>
          <p:nvPr/>
        </p:nvSpPr>
        <p:spPr>
          <a:xfrm>
            <a:off x="7580671" y="1219200"/>
            <a:ext cx="3421626" cy="369332"/>
          </a:xfrm>
          <a:prstGeom prst="rect">
            <a:avLst/>
          </a:prstGeom>
          <a:noFill/>
        </p:spPr>
        <p:txBody>
          <a:bodyPr wrap="square" rtlCol="0">
            <a:spAutoFit/>
          </a:bodyPr>
          <a:lstStyle/>
          <a:p>
            <a:r>
              <a:rPr lang="en-GB" dirty="0"/>
              <a:t>Here are my results:</a:t>
            </a:r>
          </a:p>
        </p:txBody>
      </p:sp>
      <p:pic>
        <p:nvPicPr>
          <p:cNvPr id="20" name="Picture 19">
            <a:extLst>
              <a:ext uri="{FF2B5EF4-FFF2-40B4-BE49-F238E27FC236}">
                <a16:creationId xmlns:a16="http://schemas.microsoft.com/office/drawing/2014/main" id="{9A56942C-337A-4AB5-8586-9B6307739F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42922" y="154691"/>
            <a:ext cx="1318460" cy="979055"/>
          </a:xfrm>
          <a:prstGeom prst="rect">
            <a:avLst/>
          </a:prstGeom>
        </p:spPr>
      </p:pic>
    </p:spTree>
    <p:extLst>
      <p:ext uri="{BB962C8B-B14F-4D97-AF65-F5344CB8AC3E}">
        <p14:creationId xmlns:p14="http://schemas.microsoft.com/office/powerpoint/2010/main" val="20437236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9771017" y="1132114"/>
            <a:ext cx="2002972" cy="369332"/>
          </a:xfrm>
          <a:prstGeom prst="rect">
            <a:avLst/>
          </a:prstGeom>
          <a:noFill/>
        </p:spPr>
        <p:txBody>
          <a:bodyPr wrap="square" rtlCol="0">
            <a:spAutoFit/>
          </a:bodyPr>
          <a:lstStyle/>
          <a:p>
            <a:r>
              <a:rPr lang="en-GB" dirty="0"/>
              <a:t> </a:t>
            </a:r>
          </a:p>
        </p:txBody>
      </p:sp>
      <p:sp>
        <p:nvSpPr>
          <p:cNvPr id="28" name="TextBox 27"/>
          <p:cNvSpPr txBox="1"/>
          <p:nvPr/>
        </p:nvSpPr>
        <p:spPr>
          <a:xfrm>
            <a:off x="213479" y="6053958"/>
            <a:ext cx="3199305" cy="523220"/>
          </a:xfrm>
          <a:prstGeom prst="rect">
            <a:avLst/>
          </a:prstGeom>
          <a:noFill/>
        </p:spPr>
        <p:txBody>
          <a:bodyPr wrap="square" rtlCol="0">
            <a:spAutoFit/>
          </a:bodyPr>
          <a:lstStyle/>
          <a:p>
            <a:r>
              <a:rPr lang="en-GB" sz="2800" dirty="0"/>
              <a:t>Key: Each colour = 1</a:t>
            </a:r>
          </a:p>
        </p:txBody>
      </p:sp>
      <p:graphicFrame>
        <p:nvGraphicFramePr>
          <p:cNvPr id="20" name="Table 19"/>
          <p:cNvGraphicFramePr>
            <a:graphicFrameLocks noGrp="1"/>
          </p:cNvGraphicFramePr>
          <p:nvPr>
            <p:extLst>
              <p:ext uri="{D42A27DB-BD31-4B8C-83A1-F6EECF244321}">
                <p14:modId xmlns:p14="http://schemas.microsoft.com/office/powerpoint/2010/main" val="1900600261"/>
              </p:ext>
            </p:extLst>
          </p:nvPr>
        </p:nvGraphicFramePr>
        <p:xfrm>
          <a:off x="190138" y="1596555"/>
          <a:ext cx="7638556" cy="4320524"/>
        </p:xfrm>
        <a:graphic>
          <a:graphicData uri="http://schemas.openxmlformats.org/drawingml/2006/table">
            <a:tbl>
              <a:tblPr firstRow="1" bandRow="1">
                <a:tableStyleId>{5C22544A-7EE6-4342-B048-85BDC9FD1C3A}</a:tableStyleId>
              </a:tblPr>
              <a:tblGrid>
                <a:gridCol w="1683889">
                  <a:extLst>
                    <a:ext uri="{9D8B030D-6E8A-4147-A177-3AD203B41FA5}">
                      <a16:colId xmlns:a16="http://schemas.microsoft.com/office/drawing/2014/main" val="3291275365"/>
                    </a:ext>
                  </a:extLst>
                </a:gridCol>
                <a:gridCol w="4411002">
                  <a:extLst>
                    <a:ext uri="{9D8B030D-6E8A-4147-A177-3AD203B41FA5}">
                      <a16:colId xmlns:a16="http://schemas.microsoft.com/office/drawing/2014/main" val="3533086071"/>
                    </a:ext>
                  </a:extLst>
                </a:gridCol>
                <a:gridCol w="1543665">
                  <a:extLst>
                    <a:ext uri="{9D8B030D-6E8A-4147-A177-3AD203B41FA5}">
                      <a16:colId xmlns:a16="http://schemas.microsoft.com/office/drawing/2014/main" val="3135177735"/>
                    </a:ext>
                  </a:extLst>
                </a:gridCol>
              </a:tblGrid>
              <a:tr h="368966">
                <a:tc>
                  <a:txBody>
                    <a:bodyPr/>
                    <a:lstStyle/>
                    <a:p>
                      <a:r>
                        <a:rPr lang="en-GB" dirty="0"/>
                        <a:t>Colours </a:t>
                      </a:r>
                    </a:p>
                  </a:txBody>
                  <a:tcPr/>
                </a:tc>
                <a:tc>
                  <a:txBody>
                    <a:bodyPr/>
                    <a:lstStyle/>
                    <a:p>
                      <a:r>
                        <a:rPr lang="en-GB" dirty="0"/>
                        <a:t>Number of</a:t>
                      </a:r>
                      <a:r>
                        <a:rPr lang="en-GB" baseline="0" dirty="0"/>
                        <a:t> colours</a:t>
                      </a:r>
                      <a:endParaRPr lang="en-GB" dirty="0"/>
                    </a:p>
                  </a:txBody>
                  <a:tcPr/>
                </a:tc>
                <a:tc>
                  <a:txBody>
                    <a:bodyPr/>
                    <a:lstStyle/>
                    <a:p>
                      <a:r>
                        <a:rPr lang="en-GB" dirty="0"/>
                        <a:t>Frequency</a:t>
                      </a:r>
                    </a:p>
                  </a:txBody>
                  <a:tcPr/>
                </a:tc>
                <a:extLst>
                  <a:ext uri="{0D108BD9-81ED-4DB2-BD59-A6C34878D82A}">
                    <a16:rowId xmlns:a16="http://schemas.microsoft.com/office/drawing/2014/main" val="1730866086"/>
                  </a:ext>
                </a:extLst>
              </a:tr>
              <a:tr h="658593">
                <a:tc>
                  <a:txBody>
                    <a:bodyPr/>
                    <a:lstStyle/>
                    <a:p>
                      <a:r>
                        <a:rPr lang="en-GB" dirty="0"/>
                        <a:t>Red </a:t>
                      </a:r>
                    </a:p>
                  </a:txBody>
                  <a:tcPr/>
                </a:tc>
                <a:tc>
                  <a:txBody>
                    <a:bodyPr/>
                    <a:lstStyle/>
                    <a:p>
                      <a:endParaRPr lang="en-GB" dirty="0"/>
                    </a:p>
                  </a:txBody>
                  <a:tcPr/>
                </a:tc>
                <a:tc>
                  <a:txBody>
                    <a:bodyPr/>
                    <a:lstStyle/>
                    <a:p>
                      <a:pPr algn="ctr"/>
                      <a:r>
                        <a:rPr lang="en-GB" sz="2800" dirty="0"/>
                        <a:t>3</a:t>
                      </a:r>
                    </a:p>
                  </a:txBody>
                  <a:tcPr/>
                </a:tc>
                <a:extLst>
                  <a:ext uri="{0D108BD9-81ED-4DB2-BD59-A6C34878D82A}">
                    <a16:rowId xmlns:a16="http://schemas.microsoft.com/office/drawing/2014/main" val="3217691957"/>
                  </a:ext>
                </a:extLst>
              </a:tr>
              <a:tr h="658593">
                <a:tc>
                  <a:txBody>
                    <a:bodyPr/>
                    <a:lstStyle/>
                    <a:p>
                      <a:r>
                        <a:rPr lang="en-GB" dirty="0"/>
                        <a:t>Yellow </a:t>
                      </a:r>
                    </a:p>
                  </a:txBody>
                  <a:tcPr/>
                </a:tc>
                <a:tc>
                  <a:txBody>
                    <a:bodyPr/>
                    <a:lstStyle/>
                    <a:p>
                      <a:endParaRPr lang="en-GB" dirty="0"/>
                    </a:p>
                  </a:txBody>
                  <a:tcPr/>
                </a:tc>
                <a:tc>
                  <a:txBody>
                    <a:bodyPr/>
                    <a:lstStyle/>
                    <a:p>
                      <a:pPr algn="ctr"/>
                      <a:r>
                        <a:rPr lang="en-GB" sz="2800" dirty="0"/>
                        <a:t>2</a:t>
                      </a:r>
                    </a:p>
                  </a:txBody>
                  <a:tcPr/>
                </a:tc>
                <a:extLst>
                  <a:ext uri="{0D108BD9-81ED-4DB2-BD59-A6C34878D82A}">
                    <a16:rowId xmlns:a16="http://schemas.microsoft.com/office/drawing/2014/main" val="3028818571"/>
                  </a:ext>
                </a:extLst>
              </a:tr>
              <a:tr h="658593">
                <a:tc>
                  <a:txBody>
                    <a:bodyPr/>
                    <a:lstStyle/>
                    <a:p>
                      <a:r>
                        <a:rPr lang="en-GB" dirty="0"/>
                        <a:t>Pink </a:t>
                      </a:r>
                    </a:p>
                  </a:txBody>
                  <a:tcPr/>
                </a:tc>
                <a:tc>
                  <a:txBody>
                    <a:bodyPr/>
                    <a:lstStyle/>
                    <a:p>
                      <a:endParaRPr lang="en-GB" dirty="0"/>
                    </a:p>
                  </a:txBody>
                  <a:tcPr/>
                </a:tc>
                <a:tc>
                  <a:txBody>
                    <a:bodyPr/>
                    <a:lstStyle/>
                    <a:p>
                      <a:pPr algn="ctr"/>
                      <a:r>
                        <a:rPr lang="en-GB" sz="2800" dirty="0"/>
                        <a:t>6</a:t>
                      </a:r>
                    </a:p>
                  </a:txBody>
                  <a:tcPr/>
                </a:tc>
                <a:extLst>
                  <a:ext uri="{0D108BD9-81ED-4DB2-BD59-A6C34878D82A}">
                    <a16:rowId xmlns:a16="http://schemas.microsoft.com/office/drawing/2014/main" val="3304536912"/>
                  </a:ext>
                </a:extLst>
              </a:tr>
              <a:tr h="658593">
                <a:tc>
                  <a:txBody>
                    <a:bodyPr/>
                    <a:lstStyle/>
                    <a:p>
                      <a:r>
                        <a:rPr lang="en-GB" dirty="0"/>
                        <a:t>Blue </a:t>
                      </a:r>
                    </a:p>
                  </a:txBody>
                  <a:tcPr/>
                </a:tc>
                <a:tc>
                  <a:txBody>
                    <a:bodyPr/>
                    <a:lstStyle/>
                    <a:p>
                      <a:endParaRPr lang="en-GB" dirty="0"/>
                    </a:p>
                  </a:txBody>
                  <a:tcPr/>
                </a:tc>
                <a:tc>
                  <a:txBody>
                    <a:bodyPr/>
                    <a:lstStyle/>
                    <a:p>
                      <a:pPr algn="ctr"/>
                      <a:r>
                        <a:rPr lang="en-GB" sz="2800" dirty="0"/>
                        <a:t>3</a:t>
                      </a:r>
                    </a:p>
                  </a:txBody>
                  <a:tcPr/>
                </a:tc>
                <a:extLst>
                  <a:ext uri="{0D108BD9-81ED-4DB2-BD59-A6C34878D82A}">
                    <a16:rowId xmlns:a16="http://schemas.microsoft.com/office/drawing/2014/main" val="1161537825"/>
                  </a:ext>
                </a:extLst>
              </a:tr>
              <a:tr h="658593">
                <a:tc>
                  <a:txBody>
                    <a:bodyPr/>
                    <a:lstStyle/>
                    <a:p>
                      <a:r>
                        <a:rPr lang="en-GB" dirty="0"/>
                        <a:t>Green </a:t>
                      </a:r>
                    </a:p>
                  </a:txBody>
                  <a:tcPr/>
                </a:tc>
                <a:tc>
                  <a:txBody>
                    <a:bodyPr/>
                    <a:lstStyle/>
                    <a:p>
                      <a:endParaRPr lang="en-GB" dirty="0"/>
                    </a:p>
                  </a:txBody>
                  <a:tcPr/>
                </a:tc>
                <a:tc>
                  <a:txBody>
                    <a:bodyPr/>
                    <a:lstStyle/>
                    <a:p>
                      <a:pPr algn="ctr"/>
                      <a:r>
                        <a:rPr lang="en-GB" sz="2800" dirty="0"/>
                        <a:t>1</a:t>
                      </a:r>
                    </a:p>
                  </a:txBody>
                  <a:tcPr/>
                </a:tc>
                <a:extLst>
                  <a:ext uri="{0D108BD9-81ED-4DB2-BD59-A6C34878D82A}">
                    <a16:rowId xmlns:a16="http://schemas.microsoft.com/office/drawing/2014/main" val="4281469220"/>
                  </a:ext>
                </a:extLst>
              </a:tr>
              <a:tr h="658593">
                <a:tc>
                  <a:txBody>
                    <a:bodyPr/>
                    <a:lstStyle/>
                    <a:p>
                      <a:r>
                        <a:rPr lang="en-GB" dirty="0"/>
                        <a:t>Purple</a:t>
                      </a:r>
                      <a:r>
                        <a:rPr lang="en-GB" baseline="0" dirty="0"/>
                        <a:t> </a:t>
                      </a:r>
                      <a:endParaRPr lang="en-GB" dirty="0"/>
                    </a:p>
                  </a:txBody>
                  <a:tcPr/>
                </a:tc>
                <a:tc>
                  <a:txBody>
                    <a:bodyPr/>
                    <a:lstStyle/>
                    <a:p>
                      <a:endParaRPr lang="en-GB" dirty="0"/>
                    </a:p>
                  </a:txBody>
                  <a:tcPr/>
                </a:tc>
                <a:tc>
                  <a:txBody>
                    <a:bodyPr/>
                    <a:lstStyle/>
                    <a:p>
                      <a:pPr algn="ctr"/>
                      <a:r>
                        <a:rPr lang="en-GB" sz="2800" dirty="0"/>
                        <a:t>5</a:t>
                      </a:r>
                    </a:p>
                  </a:txBody>
                  <a:tcPr/>
                </a:tc>
                <a:extLst>
                  <a:ext uri="{0D108BD9-81ED-4DB2-BD59-A6C34878D82A}">
                    <a16:rowId xmlns:a16="http://schemas.microsoft.com/office/drawing/2014/main" val="3063361191"/>
                  </a:ext>
                </a:extLst>
              </a:tr>
            </a:tbl>
          </a:graphicData>
        </a:graphic>
      </p:graphicFrame>
      <p:pic>
        <p:nvPicPr>
          <p:cNvPr id="27" name="Picture 26"/>
          <p:cNvPicPr>
            <a:picLocks noChangeAspect="1"/>
          </p:cNvPicPr>
          <p:nvPr/>
        </p:nvPicPr>
        <p:blipFill rotWithShape="1">
          <a:blip r:embed="rId2">
            <a:extLst>
              <a:ext uri="{28A0092B-C50C-407E-A947-70E740481C1C}">
                <a14:useLocalDpi xmlns:a14="http://schemas.microsoft.com/office/drawing/2010/main" val="0"/>
              </a:ext>
            </a:extLst>
          </a:blip>
          <a:srcRect l="40485" t="-682" r="39798" b="83990"/>
          <a:stretch/>
        </p:blipFill>
        <p:spPr>
          <a:xfrm>
            <a:off x="1995057" y="2024706"/>
            <a:ext cx="453831" cy="553440"/>
          </a:xfrm>
          <a:prstGeom prst="rect">
            <a:avLst/>
          </a:prstGeom>
        </p:spPr>
      </p:pic>
      <p:pic>
        <p:nvPicPr>
          <p:cNvPr id="29" name="Picture 28"/>
          <p:cNvPicPr>
            <a:picLocks noChangeAspect="1"/>
          </p:cNvPicPr>
          <p:nvPr/>
        </p:nvPicPr>
        <p:blipFill rotWithShape="1">
          <a:blip r:embed="rId2">
            <a:extLst>
              <a:ext uri="{28A0092B-C50C-407E-A947-70E740481C1C}">
                <a14:useLocalDpi xmlns:a14="http://schemas.microsoft.com/office/drawing/2010/main" val="0"/>
              </a:ext>
            </a:extLst>
          </a:blip>
          <a:srcRect l="40485" t="-682" r="39798" b="83990"/>
          <a:stretch/>
        </p:blipFill>
        <p:spPr>
          <a:xfrm>
            <a:off x="2480499" y="2042160"/>
            <a:ext cx="453832" cy="553441"/>
          </a:xfrm>
          <a:prstGeom prst="rect">
            <a:avLst/>
          </a:prstGeom>
        </p:spPr>
      </p:pic>
      <p:pic>
        <p:nvPicPr>
          <p:cNvPr id="30" name="Picture 29"/>
          <p:cNvPicPr>
            <a:picLocks noChangeAspect="1"/>
          </p:cNvPicPr>
          <p:nvPr/>
        </p:nvPicPr>
        <p:blipFill rotWithShape="1">
          <a:blip r:embed="rId2">
            <a:extLst>
              <a:ext uri="{28A0092B-C50C-407E-A947-70E740481C1C}">
                <a14:useLocalDpi xmlns:a14="http://schemas.microsoft.com/office/drawing/2010/main" val="0"/>
              </a:ext>
            </a:extLst>
          </a:blip>
          <a:srcRect l="40485" t="-682" r="39798" b="83990"/>
          <a:stretch/>
        </p:blipFill>
        <p:spPr>
          <a:xfrm>
            <a:off x="2997553" y="2042159"/>
            <a:ext cx="453832" cy="553441"/>
          </a:xfrm>
          <a:prstGeom prst="rect">
            <a:avLst/>
          </a:prstGeom>
        </p:spPr>
      </p:pic>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39636" t="16125" r="40076" b="67018"/>
          <a:stretch/>
        </p:blipFill>
        <p:spPr>
          <a:xfrm>
            <a:off x="1974242" y="2715025"/>
            <a:ext cx="506257" cy="605974"/>
          </a:xfrm>
          <a:prstGeom prst="rect">
            <a:avLst/>
          </a:prstGeom>
        </p:spPr>
      </p:pic>
      <p:pic>
        <p:nvPicPr>
          <p:cNvPr id="31" name="Picture 30"/>
          <p:cNvPicPr>
            <a:picLocks noChangeAspect="1"/>
          </p:cNvPicPr>
          <p:nvPr/>
        </p:nvPicPr>
        <p:blipFill rotWithShape="1">
          <a:blip r:embed="rId2">
            <a:extLst>
              <a:ext uri="{28A0092B-C50C-407E-A947-70E740481C1C}">
                <a14:useLocalDpi xmlns:a14="http://schemas.microsoft.com/office/drawing/2010/main" val="0"/>
              </a:ext>
            </a:extLst>
          </a:blip>
          <a:srcRect l="39636" t="16125" r="40076" b="67018"/>
          <a:stretch/>
        </p:blipFill>
        <p:spPr>
          <a:xfrm>
            <a:off x="2501345" y="2715025"/>
            <a:ext cx="506257" cy="605974"/>
          </a:xfrm>
          <a:prstGeom prst="rect">
            <a:avLst/>
          </a:prstGeom>
        </p:spPr>
      </p:pic>
      <p:pic>
        <p:nvPicPr>
          <p:cNvPr id="33" name="Picture 32"/>
          <p:cNvPicPr>
            <a:picLocks noChangeAspect="1"/>
          </p:cNvPicPr>
          <p:nvPr/>
        </p:nvPicPr>
        <p:blipFill rotWithShape="1">
          <a:blip r:embed="rId2">
            <a:extLst>
              <a:ext uri="{28A0092B-C50C-407E-A947-70E740481C1C}">
                <a14:useLocalDpi xmlns:a14="http://schemas.microsoft.com/office/drawing/2010/main" val="0"/>
              </a:ext>
            </a:extLst>
          </a:blip>
          <a:srcRect l="39832" t="32618" r="40494" b="49885"/>
          <a:stretch/>
        </p:blipFill>
        <p:spPr>
          <a:xfrm>
            <a:off x="2037026" y="3387344"/>
            <a:ext cx="443473" cy="568199"/>
          </a:xfrm>
          <a:prstGeom prst="rect">
            <a:avLst/>
          </a:prstGeom>
        </p:spPr>
      </p:pic>
      <p:pic>
        <p:nvPicPr>
          <p:cNvPr id="34" name="Picture 33"/>
          <p:cNvPicPr>
            <a:picLocks noChangeAspect="1"/>
          </p:cNvPicPr>
          <p:nvPr/>
        </p:nvPicPr>
        <p:blipFill rotWithShape="1">
          <a:blip r:embed="rId2">
            <a:extLst>
              <a:ext uri="{28A0092B-C50C-407E-A947-70E740481C1C}">
                <a14:useLocalDpi xmlns:a14="http://schemas.microsoft.com/office/drawing/2010/main" val="0"/>
              </a:ext>
            </a:extLst>
          </a:blip>
          <a:srcRect l="39832" t="32618" r="40494" b="49885"/>
          <a:stretch/>
        </p:blipFill>
        <p:spPr>
          <a:xfrm>
            <a:off x="2564129" y="3378870"/>
            <a:ext cx="443473" cy="568199"/>
          </a:xfrm>
          <a:prstGeom prst="rect">
            <a:avLst/>
          </a:prstGeom>
        </p:spPr>
      </p:pic>
      <p:pic>
        <p:nvPicPr>
          <p:cNvPr id="35" name="Picture 34"/>
          <p:cNvPicPr>
            <a:picLocks noChangeAspect="1"/>
          </p:cNvPicPr>
          <p:nvPr/>
        </p:nvPicPr>
        <p:blipFill rotWithShape="1">
          <a:blip r:embed="rId2">
            <a:extLst>
              <a:ext uri="{28A0092B-C50C-407E-A947-70E740481C1C}">
                <a14:useLocalDpi xmlns:a14="http://schemas.microsoft.com/office/drawing/2010/main" val="0"/>
              </a:ext>
            </a:extLst>
          </a:blip>
          <a:srcRect l="39832" t="32618" r="40494" b="49885"/>
          <a:stretch/>
        </p:blipFill>
        <p:spPr>
          <a:xfrm>
            <a:off x="3091232" y="3386633"/>
            <a:ext cx="443473" cy="568199"/>
          </a:xfrm>
          <a:prstGeom prst="rect">
            <a:avLst/>
          </a:prstGeom>
        </p:spPr>
      </p:pic>
      <p:pic>
        <p:nvPicPr>
          <p:cNvPr id="36" name="Picture 35"/>
          <p:cNvPicPr>
            <a:picLocks noChangeAspect="1"/>
          </p:cNvPicPr>
          <p:nvPr/>
        </p:nvPicPr>
        <p:blipFill rotWithShape="1">
          <a:blip r:embed="rId2">
            <a:extLst>
              <a:ext uri="{28A0092B-C50C-407E-A947-70E740481C1C}">
                <a14:useLocalDpi xmlns:a14="http://schemas.microsoft.com/office/drawing/2010/main" val="0"/>
              </a:ext>
            </a:extLst>
          </a:blip>
          <a:srcRect l="39832" t="32618" r="40494" b="49885"/>
          <a:stretch/>
        </p:blipFill>
        <p:spPr>
          <a:xfrm>
            <a:off x="3565943" y="3387344"/>
            <a:ext cx="443473" cy="568199"/>
          </a:xfrm>
          <a:prstGeom prst="rect">
            <a:avLst/>
          </a:prstGeom>
        </p:spPr>
      </p:pic>
      <p:pic>
        <p:nvPicPr>
          <p:cNvPr id="37" name="Picture 36"/>
          <p:cNvPicPr>
            <a:picLocks noChangeAspect="1"/>
          </p:cNvPicPr>
          <p:nvPr/>
        </p:nvPicPr>
        <p:blipFill rotWithShape="1">
          <a:blip r:embed="rId2">
            <a:extLst>
              <a:ext uri="{28A0092B-C50C-407E-A947-70E740481C1C}">
                <a14:useLocalDpi xmlns:a14="http://schemas.microsoft.com/office/drawing/2010/main" val="0"/>
              </a:ext>
            </a:extLst>
          </a:blip>
          <a:srcRect l="39832" t="32618" r="40494" b="49885"/>
          <a:stretch/>
        </p:blipFill>
        <p:spPr>
          <a:xfrm>
            <a:off x="4620149" y="3386633"/>
            <a:ext cx="443473" cy="568199"/>
          </a:xfrm>
          <a:prstGeom prst="rect">
            <a:avLst/>
          </a:prstGeom>
        </p:spPr>
      </p:pic>
      <p:pic>
        <p:nvPicPr>
          <p:cNvPr id="38" name="Picture 37"/>
          <p:cNvPicPr>
            <a:picLocks noChangeAspect="1"/>
          </p:cNvPicPr>
          <p:nvPr/>
        </p:nvPicPr>
        <p:blipFill rotWithShape="1">
          <a:blip r:embed="rId2">
            <a:extLst>
              <a:ext uri="{28A0092B-C50C-407E-A947-70E740481C1C}">
                <a14:useLocalDpi xmlns:a14="http://schemas.microsoft.com/office/drawing/2010/main" val="0"/>
              </a:ext>
            </a:extLst>
          </a:blip>
          <a:srcRect l="39832" t="32618" r="40494" b="49885"/>
          <a:stretch/>
        </p:blipFill>
        <p:spPr>
          <a:xfrm>
            <a:off x="4132181" y="3378869"/>
            <a:ext cx="443473" cy="568199"/>
          </a:xfrm>
          <a:prstGeom prst="rect">
            <a:avLst/>
          </a:prstGeom>
        </p:spPr>
      </p:pic>
      <p:pic>
        <p:nvPicPr>
          <p:cNvPr id="39" name="Picture 38"/>
          <p:cNvPicPr>
            <a:picLocks noChangeAspect="1"/>
          </p:cNvPicPr>
          <p:nvPr/>
        </p:nvPicPr>
        <p:blipFill rotWithShape="1">
          <a:blip r:embed="rId2">
            <a:extLst>
              <a:ext uri="{28A0092B-C50C-407E-A947-70E740481C1C}">
                <a14:useLocalDpi xmlns:a14="http://schemas.microsoft.com/office/drawing/2010/main" val="0"/>
              </a:ext>
            </a:extLst>
          </a:blip>
          <a:srcRect l="40273" t="50099" r="40054" b="33257"/>
          <a:stretch/>
        </p:blipFill>
        <p:spPr>
          <a:xfrm>
            <a:off x="2031674" y="3999506"/>
            <a:ext cx="483255" cy="588966"/>
          </a:xfrm>
          <a:prstGeom prst="rect">
            <a:avLst/>
          </a:prstGeom>
        </p:spPr>
      </p:pic>
      <p:pic>
        <p:nvPicPr>
          <p:cNvPr id="40" name="Picture 39"/>
          <p:cNvPicPr>
            <a:picLocks noChangeAspect="1"/>
          </p:cNvPicPr>
          <p:nvPr/>
        </p:nvPicPr>
        <p:blipFill rotWithShape="1">
          <a:blip r:embed="rId2">
            <a:extLst>
              <a:ext uri="{28A0092B-C50C-407E-A947-70E740481C1C}">
                <a14:useLocalDpi xmlns:a14="http://schemas.microsoft.com/office/drawing/2010/main" val="0"/>
              </a:ext>
            </a:extLst>
          </a:blip>
          <a:srcRect l="40427" t="67063" r="40515" b="16507"/>
          <a:stretch/>
        </p:blipFill>
        <p:spPr>
          <a:xfrm>
            <a:off x="2037026" y="4634049"/>
            <a:ext cx="492858" cy="612096"/>
          </a:xfrm>
          <a:prstGeom prst="rect">
            <a:avLst/>
          </a:prstGeom>
        </p:spPr>
      </p:pic>
      <p:pic>
        <p:nvPicPr>
          <p:cNvPr id="41" name="Picture 40"/>
          <p:cNvPicPr>
            <a:picLocks noChangeAspect="1"/>
          </p:cNvPicPr>
          <p:nvPr/>
        </p:nvPicPr>
        <p:blipFill rotWithShape="1">
          <a:blip r:embed="rId2">
            <a:extLst>
              <a:ext uri="{28A0092B-C50C-407E-A947-70E740481C1C}">
                <a14:useLocalDpi xmlns:a14="http://schemas.microsoft.com/office/drawing/2010/main" val="0"/>
              </a:ext>
            </a:extLst>
          </a:blip>
          <a:srcRect l="40485" t="83813" r="40976" b="7"/>
          <a:stretch/>
        </p:blipFill>
        <p:spPr>
          <a:xfrm>
            <a:off x="2058987" y="5331324"/>
            <a:ext cx="421512" cy="529950"/>
          </a:xfrm>
          <a:prstGeom prst="rect">
            <a:avLst/>
          </a:prstGeom>
        </p:spPr>
      </p:pic>
      <p:pic>
        <p:nvPicPr>
          <p:cNvPr id="42" name="Picture 41"/>
          <p:cNvPicPr>
            <a:picLocks noChangeAspect="1"/>
          </p:cNvPicPr>
          <p:nvPr/>
        </p:nvPicPr>
        <p:blipFill rotWithShape="1">
          <a:blip r:embed="rId2">
            <a:extLst>
              <a:ext uri="{28A0092B-C50C-407E-A947-70E740481C1C}">
                <a14:useLocalDpi xmlns:a14="http://schemas.microsoft.com/office/drawing/2010/main" val="0"/>
              </a:ext>
            </a:extLst>
          </a:blip>
          <a:srcRect l="40485" t="83813" r="40976" b="7"/>
          <a:stretch/>
        </p:blipFill>
        <p:spPr>
          <a:xfrm>
            <a:off x="2528005" y="5331324"/>
            <a:ext cx="421512" cy="529950"/>
          </a:xfrm>
          <a:prstGeom prst="rect">
            <a:avLst/>
          </a:prstGeom>
        </p:spPr>
      </p:pic>
      <p:pic>
        <p:nvPicPr>
          <p:cNvPr id="43" name="Picture 42"/>
          <p:cNvPicPr>
            <a:picLocks noChangeAspect="1"/>
          </p:cNvPicPr>
          <p:nvPr/>
        </p:nvPicPr>
        <p:blipFill rotWithShape="1">
          <a:blip r:embed="rId2">
            <a:extLst>
              <a:ext uri="{28A0092B-C50C-407E-A947-70E740481C1C}">
                <a14:useLocalDpi xmlns:a14="http://schemas.microsoft.com/office/drawing/2010/main" val="0"/>
              </a:ext>
            </a:extLst>
          </a:blip>
          <a:srcRect l="40485" t="83813" r="40976" b="7"/>
          <a:stretch/>
        </p:blipFill>
        <p:spPr>
          <a:xfrm>
            <a:off x="2991273" y="5322740"/>
            <a:ext cx="421512" cy="529950"/>
          </a:xfrm>
          <a:prstGeom prst="rect">
            <a:avLst/>
          </a:prstGeom>
        </p:spPr>
      </p:pic>
      <p:pic>
        <p:nvPicPr>
          <p:cNvPr id="44" name="Picture 43"/>
          <p:cNvPicPr>
            <a:picLocks noChangeAspect="1"/>
          </p:cNvPicPr>
          <p:nvPr/>
        </p:nvPicPr>
        <p:blipFill rotWithShape="1">
          <a:blip r:embed="rId2">
            <a:extLst>
              <a:ext uri="{28A0092B-C50C-407E-A947-70E740481C1C}">
                <a14:useLocalDpi xmlns:a14="http://schemas.microsoft.com/office/drawing/2010/main" val="0"/>
              </a:ext>
            </a:extLst>
          </a:blip>
          <a:srcRect l="40485" t="83813" r="40976" b="7"/>
          <a:stretch/>
        </p:blipFill>
        <p:spPr>
          <a:xfrm>
            <a:off x="3460291" y="5322740"/>
            <a:ext cx="421512" cy="529950"/>
          </a:xfrm>
          <a:prstGeom prst="rect">
            <a:avLst/>
          </a:prstGeom>
        </p:spPr>
      </p:pic>
      <p:pic>
        <p:nvPicPr>
          <p:cNvPr id="45" name="Picture 44"/>
          <p:cNvPicPr>
            <a:picLocks noChangeAspect="1"/>
          </p:cNvPicPr>
          <p:nvPr/>
        </p:nvPicPr>
        <p:blipFill rotWithShape="1">
          <a:blip r:embed="rId2">
            <a:extLst>
              <a:ext uri="{28A0092B-C50C-407E-A947-70E740481C1C}">
                <a14:useLocalDpi xmlns:a14="http://schemas.microsoft.com/office/drawing/2010/main" val="0"/>
              </a:ext>
            </a:extLst>
          </a:blip>
          <a:srcRect l="40485" t="83813" r="40976" b="7"/>
          <a:stretch/>
        </p:blipFill>
        <p:spPr>
          <a:xfrm>
            <a:off x="3973378" y="5322740"/>
            <a:ext cx="421512" cy="529950"/>
          </a:xfrm>
          <a:prstGeom prst="rect">
            <a:avLst/>
          </a:prstGeom>
        </p:spPr>
      </p:pic>
      <p:pic>
        <p:nvPicPr>
          <p:cNvPr id="46" name="Picture 45"/>
          <p:cNvPicPr>
            <a:picLocks noChangeAspect="1"/>
          </p:cNvPicPr>
          <p:nvPr/>
        </p:nvPicPr>
        <p:blipFill rotWithShape="1">
          <a:blip r:embed="rId2">
            <a:extLst>
              <a:ext uri="{28A0092B-C50C-407E-A947-70E740481C1C}">
                <a14:useLocalDpi xmlns:a14="http://schemas.microsoft.com/office/drawing/2010/main" val="0"/>
              </a:ext>
            </a:extLst>
          </a:blip>
          <a:srcRect l="40273" t="50099" r="40054" b="33257"/>
          <a:stretch/>
        </p:blipFill>
        <p:spPr>
          <a:xfrm>
            <a:off x="2590112" y="3993242"/>
            <a:ext cx="483255" cy="588966"/>
          </a:xfrm>
          <a:prstGeom prst="rect">
            <a:avLst/>
          </a:prstGeom>
        </p:spPr>
      </p:pic>
      <p:pic>
        <p:nvPicPr>
          <p:cNvPr id="47" name="Picture 46"/>
          <p:cNvPicPr>
            <a:picLocks noChangeAspect="1"/>
          </p:cNvPicPr>
          <p:nvPr/>
        </p:nvPicPr>
        <p:blipFill rotWithShape="1">
          <a:blip r:embed="rId2">
            <a:extLst>
              <a:ext uri="{28A0092B-C50C-407E-A947-70E740481C1C}">
                <a14:useLocalDpi xmlns:a14="http://schemas.microsoft.com/office/drawing/2010/main" val="0"/>
              </a:ext>
            </a:extLst>
          </a:blip>
          <a:srcRect l="40273" t="50099" r="40054" b="33257"/>
          <a:stretch/>
        </p:blipFill>
        <p:spPr>
          <a:xfrm>
            <a:off x="3165691" y="4008978"/>
            <a:ext cx="483255" cy="588966"/>
          </a:xfrm>
          <a:prstGeom prst="rect">
            <a:avLst/>
          </a:prstGeom>
        </p:spPr>
      </p:pic>
      <p:sp>
        <p:nvSpPr>
          <p:cNvPr id="22" name="TextBox 21"/>
          <p:cNvSpPr txBox="1"/>
          <p:nvPr/>
        </p:nvSpPr>
        <p:spPr>
          <a:xfrm>
            <a:off x="8680315" y="1770142"/>
            <a:ext cx="3090422" cy="4524315"/>
          </a:xfrm>
          <a:prstGeom prst="rect">
            <a:avLst/>
          </a:prstGeom>
          <a:noFill/>
        </p:spPr>
        <p:txBody>
          <a:bodyPr wrap="square" rtlCol="0">
            <a:spAutoFit/>
          </a:bodyPr>
          <a:lstStyle/>
          <a:p>
            <a:r>
              <a:rPr lang="en-GB" sz="2400" dirty="0"/>
              <a:t>Now I have all of my data, I began making my pictogram.</a:t>
            </a:r>
          </a:p>
          <a:p>
            <a:endParaRPr lang="en-GB" sz="2400" dirty="0"/>
          </a:p>
          <a:p>
            <a:r>
              <a:rPr lang="en-GB" sz="2400" dirty="0"/>
              <a:t>I made sure my pictogram had:</a:t>
            </a:r>
          </a:p>
          <a:p>
            <a:endParaRPr lang="en-GB" sz="2400" dirty="0"/>
          </a:p>
          <a:p>
            <a:pPr marL="171450" indent="-171450">
              <a:buFont typeface="Arial" panose="020B0604020202020204" pitchFamily="34" charset="0"/>
              <a:buChar char="•"/>
            </a:pPr>
            <a:r>
              <a:rPr lang="en-GB" sz="2400" dirty="0"/>
              <a:t>Headings</a:t>
            </a:r>
          </a:p>
          <a:p>
            <a:pPr marL="171450" indent="-171450">
              <a:buFont typeface="Arial" panose="020B0604020202020204" pitchFamily="34" charset="0"/>
              <a:buChar char="•"/>
            </a:pPr>
            <a:r>
              <a:rPr lang="en-GB" sz="2400" dirty="0"/>
              <a:t>A key</a:t>
            </a:r>
          </a:p>
          <a:p>
            <a:pPr marL="171450" indent="-171450">
              <a:buFont typeface="Arial" panose="020B0604020202020204" pitchFamily="34" charset="0"/>
              <a:buChar char="•"/>
            </a:pPr>
            <a:r>
              <a:rPr lang="en-GB" sz="2400" dirty="0"/>
              <a:t>The information I am collecting in the first column.</a:t>
            </a:r>
            <a:endParaRPr lang="en-GB" sz="1200" dirty="0"/>
          </a:p>
        </p:txBody>
      </p:sp>
      <p:pic>
        <p:nvPicPr>
          <p:cNvPr id="32" name="Picture 31">
            <a:extLst>
              <a:ext uri="{FF2B5EF4-FFF2-40B4-BE49-F238E27FC236}">
                <a16:creationId xmlns:a16="http://schemas.microsoft.com/office/drawing/2014/main" id="{C9DD1D3A-8F9C-4D74-B3F3-7C9B4377D2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42922" y="154691"/>
            <a:ext cx="1318460" cy="979055"/>
          </a:xfrm>
          <a:prstGeom prst="rect">
            <a:avLst/>
          </a:prstGeom>
        </p:spPr>
      </p:pic>
      <p:cxnSp>
        <p:nvCxnSpPr>
          <p:cNvPr id="48" name="Straight Arrow Connector 47">
            <a:extLst>
              <a:ext uri="{FF2B5EF4-FFF2-40B4-BE49-F238E27FC236}">
                <a16:creationId xmlns:a16="http://schemas.microsoft.com/office/drawing/2014/main" id="{944DCBCD-6CAD-4663-88A3-2B8A5FD44655}"/>
              </a:ext>
            </a:extLst>
          </p:cNvPr>
          <p:cNvCxnSpPr>
            <a:cxnSpLocks/>
            <a:endCxn id="28" idx="3"/>
          </p:cNvCxnSpPr>
          <p:nvPr/>
        </p:nvCxnSpPr>
        <p:spPr>
          <a:xfrm flipH="1">
            <a:off x="3412784" y="4940097"/>
            <a:ext cx="5366434" cy="1375471"/>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3871082F-1BA1-4E1A-AC39-F3D827F5FD8C}"/>
              </a:ext>
            </a:extLst>
          </p:cNvPr>
          <p:cNvCxnSpPr>
            <a:cxnSpLocks/>
          </p:cNvCxnSpPr>
          <p:nvPr/>
        </p:nvCxnSpPr>
        <p:spPr>
          <a:xfrm flipH="1" flipV="1">
            <a:off x="4536829" y="1917903"/>
            <a:ext cx="4277645" cy="264708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43E27B46-28F4-4EC9-9FD6-B4595D167A6B}"/>
              </a:ext>
            </a:extLst>
          </p:cNvPr>
          <p:cNvCxnSpPr>
            <a:cxnSpLocks/>
          </p:cNvCxnSpPr>
          <p:nvPr/>
        </p:nvCxnSpPr>
        <p:spPr>
          <a:xfrm flipH="1" flipV="1">
            <a:off x="7539152" y="1864468"/>
            <a:ext cx="1279388" cy="267231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D90EE902-CEF8-47AD-A696-38B7A7EE20CA}"/>
              </a:ext>
            </a:extLst>
          </p:cNvPr>
          <p:cNvCxnSpPr>
            <a:cxnSpLocks/>
          </p:cNvCxnSpPr>
          <p:nvPr/>
        </p:nvCxnSpPr>
        <p:spPr>
          <a:xfrm flipH="1" flipV="1">
            <a:off x="1362146" y="1836266"/>
            <a:ext cx="7452328" cy="272175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32291680-88BB-400D-A58C-6410960EC6EF}"/>
              </a:ext>
            </a:extLst>
          </p:cNvPr>
          <p:cNvCxnSpPr>
            <a:cxnSpLocks/>
          </p:cNvCxnSpPr>
          <p:nvPr/>
        </p:nvCxnSpPr>
        <p:spPr>
          <a:xfrm flipH="1" flipV="1">
            <a:off x="706532" y="2318879"/>
            <a:ext cx="8152438" cy="3021778"/>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50218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5" name="Title 1">
            <a:extLst>
              <a:ext uri="{FF2B5EF4-FFF2-40B4-BE49-F238E27FC236}">
                <a16:creationId xmlns:a16="http://schemas.microsoft.com/office/drawing/2014/main" id="{01E47921-E3D8-4C1C-B00B-B94DB5CC7B73}"/>
              </a:ext>
            </a:extLst>
          </p:cNvPr>
          <p:cNvSpPr>
            <a:spLocks noGrp="1"/>
          </p:cNvSpPr>
          <p:nvPr>
            <p:ph type="title"/>
          </p:nvPr>
        </p:nvSpPr>
        <p:spPr>
          <a:xfrm>
            <a:off x="155575" y="229539"/>
            <a:ext cx="8587372" cy="882015"/>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algn="ctr"/>
            <a:r>
              <a:rPr lang="en-GB" sz="2800" dirty="0"/>
              <a:t>Collect data to input into your constructed a pictogram. </a:t>
            </a:r>
          </a:p>
        </p:txBody>
      </p:sp>
      <p:sp>
        <p:nvSpPr>
          <p:cNvPr id="4" name="TextBox 3"/>
          <p:cNvSpPr txBox="1"/>
          <p:nvPr/>
        </p:nvSpPr>
        <p:spPr>
          <a:xfrm>
            <a:off x="1179871" y="1474838"/>
            <a:ext cx="9783097" cy="369332"/>
          </a:xfrm>
          <a:prstGeom prst="rect">
            <a:avLst/>
          </a:prstGeom>
          <a:noFill/>
        </p:spPr>
        <p:txBody>
          <a:bodyPr wrap="square" rtlCol="0">
            <a:spAutoFit/>
          </a:bodyPr>
          <a:lstStyle/>
          <a:p>
            <a:r>
              <a:rPr lang="en-GB" dirty="0"/>
              <a:t>Now you know all about collecting and inputting data into a pictogram. It’s your turn to have a go. </a:t>
            </a:r>
          </a:p>
        </p:txBody>
      </p:sp>
      <p:sp>
        <p:nvSpPr>
          <p:cNvPr id="5" name="TextBox 4"/>
          <p:cNvSpPr txBox="1"/>
          <p:nvPr/>
        </p:nvSpPr>
        <p:spPr>
          <a:xfrm>
            <a:off x="206476" y="1834987"/>
            <a:ext cx="3372465" cy="1754326"/>
          </a:xfrm>
          <a:prstGeom prst="rect">
            <a:avLst/>
          </a:prstGeom>
          <a:noFill/>
        </p:spPr>
        <p:txBody>
          <a:bodyPr wrap="square" lIns="91440" tIns="45720" rIns="91440" bIns="45720" rtlCol="0" anchor="t">
            <a:spAutoFit/>
          </a:bodyPr>
          <a:lstStyle/>
          <a:p>
            <a:r>
              <a:rPr lang="en-GB" dirty="0"/>
              <a:t>Don’t forget if you are at home you could collect your data by phoning your family, friends or you could even phone school and ask myself and Danielle, we would love to hear from you.</a:t>
            </a:r>
          </a:p>
        </p:txBody>
      </p:sp>
      <p:sp>
        <p:nvSpPr>
          <p:cNvPr id="6" name="TextBox 5"/>
          <p:cNvSpPr txBox="1"/>
          <p:nvPr/>
        </p:nvSpPr>
        <p:spPr>
          <a:xfrm>
            <a:off x="307975" y="3852477"/>
            <a:ext cx="4572001" cy="1477328"/>
          </a:xfrm>
          <a:prstGeom prst="rect">
            <a:avLst/>
          </a:prstGeom>
          <a:noFill/>
        </p:spPr>
        <p:txBody>
          <a:bodyPr wrap="square" lIns="91440" tIns="45720" rIns="91440" bIns="45720" rtlCol="0" anchor="t">
            <a:spAutoFit/>
          </a:bodyPr>
          <a:lstStyle/>
          <a:p>
            <a:r>
              <a:rPr lang="en-GB" dirty="0"/>
              <a:t>We can't wait to see all your amazing pictograms and what you choose to collect your data on. </a:t>
            </a:r>
            <a:r>
              <a:rPr lang="en-GB" b="1" u="sng" dirty="0"/>
              <a:t>Adults; please can you help you child draw their pictogram or use the blank template on the next page.</a:t>
            </a:r>
          </a:p>
        </p:txBody>
      </p:sp>
      <p:sp>
        <p:nvSpPr>
          <p:cNvPr id="7" name="TextBox 6"/>
          <p:cNvSpPr txBox="1"/>
          <p:nvPr/>
        </p:nvSpPr>
        <p:spPr>
          <a:xfrm>
            <a:off x="6272981" y="2099479"/>
            <a:ext cx="5348748" cy="369332"/>
          </a:xfrm>
          <a:prstGeom prst="rect">
            <a:avLst/>
          </a:prstGeom>
          <a:noFill/>
        </p:spPr>
        <p:txBody>
          <a:bodyPr wrap="square" rtlCol="0">
            <a:spAutoFit/>
          </a:bodyPr>
          <a:lstStyle/>
          <a:p>
            <a:r>
              <a:rPr lang="en-GB" dirty="0"/>
              <a:t>Here are a some pictures to help you with some ideas. </a:t>
            </a:r>
          </a:p>
        </p:txBody>
      </p:sp>
      <p:pic>
        <p:nvPicPr>
          <p:cNvPr id="13" name="Picture 12"/>
          <p:cNvPicPr>
            <a:picLocks noChangeAspect="1"/>
          </p:cNvPicPr>
          <p:nvPr/>
        </p:nvPicPr>
        <p:blipFill rotWithShape="1">
          <a:blip r:embed="rId2"/>
          <a:srcRect r="4746" b="14749"/>
          <a:stretch/>
        </p:blipFill>
        <p:spPr>
          <a:xfrm>
            <a:off x="7491866" y="2552965"/>
            <a:ext cx="3057832" cy="2049885"/>
          </a:xfrm>
          <a:prstGeom prst="rect">
            <a:avLst/>
          </a:prstGeom>
        </p:spPr>
      </p:pic>
      <p:sp>
        <p:nvSpPr>
          <p:cNvPr id="14" name="AutoShape 2" descr="Statistics in Year 2 (age 6–7) | Oxford Ow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3316" name="Picture 4" descr="Drawing Pictograms - Mr-Mathematics.com"/>
          <p:cNvPicPr>
            <a:picLocks noChangeAspect="1" noChangeArrowheads="1"/>
          </p:cNvPicPr>
          <p:nvPr/>
        </p:nvPicPr>
        <p:blipFill rotWithShape="1">
          <a:blip r:embed="rId3">
            <a:extLst>
              <a:ext uri="{28A0092B-C50C-407E-A947-70E740481C1C}">
                <a14:useLocalDpi xmlns:a14="http://schemas.microsoft.com/office/drawing/2010/main" val="0"/>
              </a:ext>
            </a:extLst>
          </a:blip>
          <a:srcRect l="38740" t="25181"/>
          <a:stretch/>
        </p:blipFill>
        <p:spPr bwMode="auto">
          <a:xfrm>
            <a:off x="7579998" y="4687004"/>
            <a:ext cx="2881567" cy="1982569"/>
          </a:xfrm>
          <a:prstGeom prst="rect">
            <a:avLst/>
          </a:prstGeom>
          <a:noFill/>
          <a:extLst>
            <a:ext uri="{909E8E84-426E-40DD-AFC4-6F175D3DCCD1}">
              <a14:hiddenFill xmlns:a14="http://schemas.microsoft.com/office/drawing/2010/main">
                <a:solidFill>
                  <a:srgbClr val="FFFFFF"/>
                </a:solidFill>
              </a14:hiddenFill>
            </a:ext>
          </a:extLst>
        </p:spPr>
      </p:pic>
      <p:sp>
        <p:nvSpPr>
          <p:cNvPr id="36" name="Rounded Rectangle 35"/>
          <p:cNvSpPr/>
          <p:nvPr/>
        </p:nvSpPr>
        <p:spPr>
          <a:xfrm>
            <a:off x="155575" y="5475808"/>
            <a:ext cx="4919280" cy="13025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TextBox 36"/>
          <p:cNvSpPr txBox="1"/>
          <p:nvPr/>
        </p:nvSpPr>
        <p:spPr>
          <a:xfrm>
            <a:off x="155575" y="5578044"/>
            <a:ext cx="4601497" cy="1200329"/>
          </a:xfrm>
          <a:prstGeom prst="rect">
            <a:avLst/>
          </a:prstGeom>
          <a:noFill/>
        </p:spPr>
        <p:txBody>
          <a:bodyPr wrap="square" rtlCol="0">
            <a:spAutoFit/>
          </a:bodyPr>
          <a:lstStyle/>
          <a:p>
            <a:r>
              <a:rPr lang="en-GB" dirty="0"/>
              <a:t>Challenge time:</a:t>
            </a:r>
          </a:p>
          <a:p>
            <a:r>
              <a:rPr lang="en-GB" dirty="0"/>
              <a:t>Once you have created you pictogram can you write some questions for Danielle and I to answer?</a:t>
            </a:r>
          </a:p>
        </p:txBody>
      </p:sp>
      <p:pic>
        <p:nvPicPr>
          <p:cNvPr id="16" name="Picture 15">
            <a:extLst>
              <a:ext uri="{FF2B5EF4-FFF2-40B4-BE49-F238E27FC236}">
                <a16:creationId xmlns:a16="http://schemas.microsoft.com/office/drawing/2014/main" id="{FE424F09-1E70-4915-941E-CDC3DDE170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49698" y="70208"/>
            <a:ext cx="1582864" cy="1041345"/>
          </a:xfrm>
          <a:prstGeom prst="rect">
            <a:avLst/>
          </a:prstGeom>
        </p:spPr>
      </p:pic>
    </p:spTree>
    <p:extLst>
      <p:ext uri="{BB962C8B-B14F-4D97-AF65-F5344CB8AC3E}">
        <p14:creationId xmlns:p14="http://schemas.microsoft.com/office/powerpoint/2010/main" val="12632810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48" name="Table 47">
            <a:extLst>
              <a:ext uri="{FF2B5EF4-FFF2-40B4-BE49-F238E27FC236}">
                <a16:creationId xmlns:a16="http://schemas.microsoft.com/office/drawing/2014/main" id="{74B140D6-4EE8-4570-AF7B-B559AB993948}"/>
              </a:ext>
            </a:extLst>
          </p:cNvPr>
          <p:cNvGraphicFramePr>
            <a:graphicFrameLocks noGrp="1"/>
          </p:cNvGraphicFramePr>
          <p:nvPr>
            <p:extLst>
              <p:ext uri="{D42A27DB-BD31-4B8C-83A1-F6EECF244321}">
                <p14:modId xmlns:p14="http://schemas.microsoft.com/office/powerpoint/2010/main" val="898843450"/>
              </p:ext>
            </p:extLst>
          </p:nvPr>
        </p:nvGraphicFramePr>
        <p:xfrm>
          <a:off x="841593" y="305777"/>
          <a:ext cx="10508813" cy="5701014"/>
        </p:xfrm>
        <a:graphic>
          <a:graphicData uri="http://schemas.openxmlformats.org/drawingml/2006/table">
            <a:tbl>
              <a:tblPr firstRow="1" bandRow="1">
                <a:tableStyleId>{5C22544A-7EE6-4342-B048-85BDC9FD1C3A}</a:tableStyleId>
              </a:tblPr>
              <a:tblGrid>
                <a:gridCol w="2316626">
                  <a:extLst>
                    <a:ext uri="{9D8B030D-6E8A-4147-A177-3AD203B41FA5}">
                      <a16:colId xmlns:a16="http://schemas.microsoft.com/office/drawing/2014/main" val="3291275365"/>
                    </a:ext>
                  </a:extLst>
                </a:gridCol>
                <a:gridCol w="6068476">
                  <a:extLst>
                    <a:ext uri="{9D8B030D-6E8A-4147-A177-3AD203B41FA5}">
                      <a16:colId xmlns:a16="http://schemas.microsoft.com/office/drawing/2014/main" val="3533086071"/>
                    </a:ext>
                  </a:extLst>
                </a:gridCol>
                <a:gridCol w="2123711">
                  <a:extLst>
                    <a:ext uri="{9D8B030D-6E8A-4147-A177-3AD203B41FA5}">
                      <a16:colId xmlns:a16="http://schemas.microsoft.com/office/drawing/2014/main" val="3135177735"/>
                    </a:ext>
                  </a:extLst>
                </a:gridCol>
              </a:tblGrid>
              <a:tr h="50433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30866086"/>
                  </a:ext>
                </a:extLst>
              </a:tr>
              <a:tr h="900213">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17691957"/>
                  </a:ext>
                </a:extLst>
              </a:tr>
              <a:tr h="900213">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28818571"/>
                  </a:ext>
                </a:extLst>
              </a:tr>
              <a:tr h="900213">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04536912"/>
                  </a:ext>
                </a:extLst>
              </a:tr>
              <a:tr h="900213">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61537825"/>
                  </a:ext>
                </a:extLst>
              </a:tr>
              <a:tr h="900213">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1469220"/>
                  </a:ext>
                </a:extLst>
              </a:tr>
              <a:tr h="695619">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3361191"/>
                  </a:ext>
                </a:extLst>
              </a:tr>
            </a:tbl>
          </a:graphicData>
        </a:graphic>
      </p:graphicFrame>
      <p:sp>
        <p:nvSpPr>
          <p:cNvPr id="49" name="TextBox 48">
            <a:extLst>
              <a:ext uri="{FF2B5EF4-FFF2-40B4-BE49-F238E27FC236}">
                <a16:creationId xmlns:a16="http://schemas.microsoft.com/office/drawing/2014/main" id="{F0425060-FA48-4211-8A3E-8192EED0C9BA}"/>
              </a:ext>
            </a:extLst>
          </p:cNvPr>
          <p:cNvSpPr txBox="1"/>
          <p:nvPr/>
        </p:nvSpPr>
        <p:spPr>
          <a:xfrm>
            <a:off x="197436" y="6290613"/>
            <a:ext cx="3199305" cy="523220"/>
          </a:xfrm>
          <a:prstGeom prst="rect">
            <a:avLst/>
          </a:prstGeom>
          <a:noFill/>
          <a:ln>
            <a:solidFill>
              <a:schemeClr val="tx1"/>
            </a:solidFill>
          </a:ln>
        </p:spPr>
        <p:txBody>
          <a:bodyPr wrap="square" rtlCol="0">
            <a:spAutoFit/>
          </a:bodyPr>
          <a:lstStyle/>
          <a:p>
            <a:r>
              <a:rPr lang="en-GB" sz="2800" dirty="0">
                <a:ln w="19050">
                  <a:solidFill>
                    <a:schemeClr val="tx1"/>
                  </a:solidFill>
                </a:ln>
              </a:rPr>
              <a:t>Key: </a:t>
            </a:r>
          </a:p>
        </p:txBody>
      </p:sp>
    </p:spTree>
    <p:extLst>
      <p:ext uri="{BB962C8B-B14F-4D97-AF65-F5344CB8AC3E}">
        <p14:creationId xmlns:p14="http://schemas.microsoft.com/office/powerpoint/2010/main" val="2560109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47921-E3D8-4C1C-B00B-B94DB5CC7B73}"/>
              </a:ext>
            </a:extLst>
          </p:cNvPr>
          <p:cNvSpPr>
            <a:spLocks noGrp="1"/>
          </p:cNvSpPr>
          <p:nvPr>
            <p:ph type="title"/>
          </p:nvPr>
        </p:nvSpPr>
        <p:spPr>
          <a:xfrm>
            <a:off x="155575" y="71076"/>
            <a:ext cx="10515600" cy="2702935"/>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r>
              <a:rPr lang="en-GB" sz="3200" dirty="0"/>
              <a:t>Today, we are going to begin to look at statistics. Statistics is </a:t>
            </a:r>
            <a:r>
              <a:rPr lang="en-GB" sz="3200" b="1" dirty="0"/>
              <a:t>data</a:t>
            </a:r>
            <a:r>
              <a:rPr lang="en-GB" sz="3200" dirty="0"/>
              <a:t> that is gathered from real life information. This is then inputted into different </a:t>
            </a:r>
            <a:r>
              <a:rPr lang="en-GB" sz="3200" b="1" dirty="0"/>
              <a:t>tables</a:t>
            </a:r>
            <a:r>
              <a:rPr lang="en-GB" sz="3200" dirty="0"/>
              <a:t> or </a:t>
            </a:r>
            <a:r>
              <a:rPr lang="en-GB" sz="3200" b="1" dirty="0"/>
              <a:t>graphs</a:t>
            </a:r>
            <a:r>
              <a:rPr lang="en-GB" sz="3200" dirty="0"/>
              <a:t>. The </a:t>
            </a:r>
            <a:r>
              <a:rPr lang="en-GB" sz="3200" b="1" dirty="0"/>
              <a:t>tables</a:t>
            </a:r>
            <a:r>
              <a:rPr lang="en-GB" sz="3200" dirty="0"/>
              <a:t> and </a:t>
            </a:r>
            <a:r>
              <a:rPr lang="en-GB" sz="3200" b="1" dirty="0"/>
              <a:t>graphs</a:t>
            </a:r>
            <a:r>
              <a:rPr lang="en-GB" sz="3200" dirty="0"/>
              <a:t> are there to help us to understand any questions we many have about the information given. </a:t>
            </a:r>
          </a:p>
        </p:txBody>
      </p:sp>
      <p:sp>
        <p:nvSpPr>
          <p:cNvPr id="8" name="AutoShape 14" descr="The 37 most valuable £2 coins in circulation - have you got any in your  pocket? - Mirror Onlin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 name="Picture 2"/>
          <p:cNvPicPr>
            <a:picLocks noChangeAspect="1"/>
          </p:cNvPicPr>
          <p:nvPr/>
        </p:nvPicPr>
        <p:blipFill>
          <a:blip r:embed="rId2"/>
          <a:stretch>
            <a:fillRect/>
          </a:stretch>
        </p:blipFill>
        <p:spPr>
          <a:xfrm>
            <a:off x="187992" y="4678074"/>
            <a:ext cx="4190888" cy="1741200"/>
          </a:xfrm>
          <a:prstGeom prst="rect">
            <a:avLst/>
          </a:prstGeom>
        </p:spPr>
      </p:pic>
      <p:pic>
        <p:nvPicPr>
          <p:cNvPr id="4" name="Picture 3"/>
          <p:cNvPicPr>
            <a:picLocks noChangeAspect="1"/>
          </p:cNvPicPr>
          <p:nvPr/>
        </p:nvPicPr>
        <p:blipFill>
          <a:blip r:embed="rId3"/>
          <a:stretch>
            <a:fillRect/>
          </a:stretch>
        </p:blipFill>
        <p:spPr>
          <a:xfrm>
            <a:off x="4863554" y="2863273"/>
            <a:ext cx="2498375" cy="2600581"/>
          </a:xfrm>
          <a:prstGeom prst="rect">
            <a:avLst/>
          </a:prstGeom>
        </p:spPr>
      </p:pic>
      <p:pic>
        <p:nvPicPr>
          <p:cNvPr id="5" name="Picture 4"/>
          <p:cNvPicPr>
            <a:picLocks noChangeAspect="1"/>
          </p:cNvPicPr>
          <p:nvPr/>
        </p:nvPicPr>
        <p:blipFill>
          <a:blip r:embed="rId4"/>
          <a:stretch>
            <a:fillRect/>
          </a:stretch>
        </p:blipFill>
        <p:spPr>
          <a:xfrm>
            <a:off x="7701396" y="4534473"/>
            <a:ext cx="3928570" cy="2081556"/>
          </a:xfrm>
          <a:prstGeom prst="rect">
            <a:avLst/>
          </a:prstGeom>
        </p:spPr>
      </p:pic>
      <p:sp>
        <p:nvSpPr>
          <p:cNvPr id="6" name="TextBox 5"/>
          <p:cNvSpPr txBox="1"/>
          <p:nvPr/>
        </p:nvSpPr>
        <p:spPr>
          <a:xfrm>
            <a:off x="886692" y="3949698"/>
            <a:ext cx="2844800" cy="584775"/>
          </a:xfrm>
          <a:prstGeom prst="rect">
            <a:avLst/>
          </a:prstGeom>
          <a:noFill/>
        </p:spPr>
        <p:txBody>
          <a:bodyPr wrap="square" rtlCol="0">
            <a:spAutoFit/>
          </a:bodyPr>
          <a:lstStyle/>
          <a:p>
            <a:pPr algn="ctr"/>
            <a:r>
              <a:rPr lang="en-GB" sz="3200"/>
              <a:t>Tally chart </a:t>
            </a:r>
            <a:endParaRPr lang="en-GB" sz="3200" dirty="0"/>
          </a:p>
        </p:txBody>
      </p:sp>
      <p:sp>
        <p:nvSpPr>
          <p:cNvPr id="16" name="TextBox 15"/>
          <p:cNvSpPr txBox="1"/>
          <p:nvPr/>
        </p:nvSpPr>
        <p:spPr>
          <a:xfrm>
            <a:off x="4969164" y="5661891"/>
            <a:ext cx="2207491" cy="584775"/>
          </a:xfrm>
          <a:prstGeom prst="rect">
            <a:avLst/>
          </a:prstGeom>
          <a:noFill/>
        </p:spPr>
        <p:txBody>
          <a:bodyPr wrap="square" rtlCol="0">
            <a:spAutoFit/>
          </a:bodyPr>
          <a:lstStyle/>
          <a:p>
            <a:pPr algn="ctr"/>
            <a:r>
              <a:rPr lang="en-GB" sz="3200"/>
              <a:t>Bar chart</a:t>
            </a:r>
            <a:endParaRPr lang="en-GB" sz="3200" dirty="0"/>
          </a:p>
        </p:txBody>
      </p:sp>
      <p:sp>
        <p:nvSpPr>
          <p:cNvPr id="17" name="TextBox 16"/>
          <p:cNvSpPr txBox="1"/>
          <p:nvPr/>
        </p:nvSpPr>
        <p:spPr>
          <a:xfrm>
            <a:off x="8146473" y="3823855"/>
            <a:ext cx="2964644" cy="584775"/>
          </a:xfrm>
          <a:prstGeom prst="rect">
            <a:avLst/>
          </a:prstGeom>
          <a:noFill/>
        </p:spPr>
        <p:txBody>
          <a:bodyPr wrap="square" rtlCol="0">
            <a:spAutoFit/>
          </a:bodyPr>
          <a:lstStyle/>
          <a:p>
            <a:pPr algn="ctr"/>
            <a:r>
              <a:rPr lang="en-GB" sz="3200"/>
              <a:t>Pictogram</a:t>
            </a:r>
            <a:r>
              <a:rPr lang="en-GB"/>
              <a:t> </a:t>
            </a:r>
            <a:endParaRPr lang="en-GB" dirty="0"/>
          </a:p>
        </p:txBody>
      </p:sp>
      <p:sp>
        <p:nvSpPr>
          <p:cNvPr id="18" name="TextBox 17"/>
          <p:cNvSpPr txBox="1"/>
          <p:nvPr/>
        </p:nvSpPr>
        <p:spPr>
          <a:xfrm>
            <a:off x="187992" y="3052541"/>
            <a:ext cx="4336095" cy="646331"/>
          </a:xfrm>
          <a:prstGeom prst="rect">
            <a:avLst/>
          </a:prstGeom>
          <a:noFill/>
        </p:spPr>
        <p:txBody>
          <a:bodyPr wrap="square" rtlCol="0">
            <a:spAutoFit/>
          </a:bodyPr>
          <a:lstStyle/>
          <a:p>
            <a:r>
              <a:rPr lang="en-GB">
                <a:solidFill>
                  <a:srgbClr val="FF0000"/>
                </a:solidFill>
              </a:rPr>
              <a:t>Here are a some tables  and graphs we will be looking at over the next couple of weeks.</a:t>
            </a:r>
            <a:endParaRPr lang="en-GB" dirty="0">
              <a:solidFill>
                <a:srgbClr val="FF0000"/>
              </a:solidFill>
            </a:endParaRPr>
          </a:p>
        </p:txBody>
      </p:sp>
      <p:pic>
        <p:nvPicPr>
          <p:cNvPr id="19" name="Picture 18">
            <a:extLst>
              <a:ext uri="{FF2B5EF4-FFF2-40B4-BE49-F238E27FC236}">
                <a16:creationId xmlns:a16="http://schemas.microsoft.com/office/drawing/2014/main" id="{68BC5858-0E9B-448B-AC70-1ECC14F31CC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66384" y="34495"/>
            <a:ext cx="1318460" cy="979055"/>
          </a:xfrm>
          <a:prstGeom prst="rect">
            <a:avLst/>
          </a:prstGeom>
        </p:spPr>
      </p:pic>
    </p:spTree>
    <p:extLst>
      <p:ext uri="{BB962C8B-B14F-4D97-AF65-F5344CB8AC3E}">
        <p14:creationId xmlns:p14="http://schemas.microsoft.com/office/powerpoint/2010/main" val="84115275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8" name="AutoShape 14" descr="The 37 most valuable £2 coins in circulation - have you got any in your  pocket? - Mirror Onlin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TextBox 2"/>
          <p:cNvSpPr txBox="1"/>
          <p:nvPr/>
        </p:nvSpPr>
        <p:spPr>
          <a:xfrm>
            <a:off x="155575" y="568494"/>
            <a:ext cx="2181361" cy="5632311"/>
          </a:xfrm>
          <a:prstGeom prst="rect">
            <a:avLst/>
          </a:prstGeom>
          <a:noFill/>
        </p:spPr>
        <p:txBody>
          <a:bodyPr wrap="square" rtlCol="0">
            <a:spAutoFit/>
          </a:bodyPr>
          <a:lstStyle/>
          <a:p>
            <a:r>
              <a:rPr lang="en-GB" sz="2400" dirty="0"/>
              <a:t>Let’s take a look at the different tables and graphs to see how we can extract the information in order to answer some questions.</a:t>
            </a:r>
          </a:p>
          <a:p>
            <a:endParaRPr lang="en-GB" sz="2400" dirty="0"/>
          </a:p>
          <a:p>
            <a:r>
              <a:rPr lang="en-GB" sz="2400" b="1" dirty="0">
                <a:solidFill>
                  <a:srgbClr val="FF0000"/>
                </a:solidFill>
              </a:rPr>
              <a:t>Extract</a:t>
            </a:r>
            <a:r>
              <a:rPr lang="en-GB" sz="2400" dirty="0"/>
              <a:t> means to pull out or select the right information.</a:t>
            </a:r>
          </a:p>
        </p:txBody>
      </p:sp>
      <p:sp>
        <p:nvSpPr>
          <p:cNvPr id="5" name="TextBox 4"/>
          <p:cNvSpPr txBox="1"/>
          <p:nvPr/>
        </p:nvSpPr>
        <p:spPr>
          <a:xfrm>
            <a:off x="2960717" y="5520055"/>
            <a:ext cx="8737600" cy="400110"/>
          </a:xfrm>
          <a:prstGeom prst="rect">
            <a:avLst/>
          </a:prstGeom>
          <a:noFill/>
        </p:spPr>
        <p:txBody>
          <a:bodyPr wrap="square" rtlCol="0">
            <a:spAutoFit/>
          </a:bodyPr>
          <a:lstStyle/>
          <a:p>
            <a:r>
              <a:rPr lang="en-GB" sz="2000" dirty="0"/>
              <a:t>The </a:t>
            </a:r>
            <a:r>
              <a:rPr lang="en-GB" sz="2000" b="1" dirty="0"/>
              <a:t>tally chart</a:t>
            </a:r>
            <a:r>
              <a:rPr lang="en-GB" sz="2000" dirty="0"/>
              <a:t> shows what the boys and girls favourite colours are in year 3</a:t>
            </a:r>
          </a:p>
        </p:txBody>
      </p:sp>
      <p:sp>
        <p:nvSpPr>
          <p:cNvPr id="6" name="AutoShape 2" descr="Interpret and construct simple tally charts and tabl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9" name="Group 8">
            <a:extLst>
              <a:ext uri="{FF2B5EF4-FFF2-40B4-BE49-F238E27FC236}">
                <a16:creationId xmlns:a16="http://schemas.microsoft.com/office/drawing/2014/main" id="{C0F03BBF-B699-461B-BFBC-56A58683164C}"/>
              </a:ext>
            </a:extLst>
          </p:cNvPr>
          <p:cNvGrpSpPr/>
          <p:nvPr/>
        </p:nvGrpSpPr>
        <p:grpSpPr>
          <a:xfrm>
            <a:off x="3343366" y="824013"/>
            <a:ext cx="6857274" cy="4408248"/>
            <a:chOff x="3343366" y="824013"/>
            <a:chExt cx="6857274" cy="4408248"/>
          </a:xfrm>
        </p:grpSpPr>
        <p:pic>
          <p:nvPicPr>
            <p:cNvPr id="10" name="Picture 9"/>
            <p:cNvPicPr>
              <a:picLocks noChangeAspect="1"/>
            </p:cNvPicPr>
            <p:nvPr/>
          </p:nvPicPr>
          <p:blipFill>
            <a:blip r:embed="rId2"/>
            <a:stretch>
              <a:fillRect/>
            </a:stretch>
          </p:blipFill>
          <p:spPr>
            <a:xfrm>
              <a:off x="3343366" y="824013"/>
              <a:ext cx="6857274" cy="4408248"/>
            </a:xfrm>
            <a:prstGeom prst="rect">
              <a:avLst/>
            </a:prstGeom>
          </p:spPr>
        </p:pic>
        <p:sp>
          <p:nvSpPr>
            <p:cNvPr id="11" name="TextBox 10"/>
            <p:cNvSpPr txBox="1"/>
            <p:nvPr/>
          </p:nvSpPr>
          <p:spPr>
            <a:xfrm>
              <a:off x="6920345" y="882749"/>
              <a:ext cx="3280295" cy="523220"/>
            </a:xfrm>
            <a:prstGeom prst="rect">
              <a:avLst/>
            </a:prstGeom>
            <a:solidFill>
              <a:srgbClr val="33CCFF"/>
            </a:solidFill>
          </p:spPr>
          <p:txBody>
            <a:bodyPr wrap="square" rtlCol="0">
              <a:spAutoFit/>
            </a:bodyPr>
            <a:lstStyle/>
            <a:p>
              <a:pPr algn="ctr"/>
              <a:r>
                <a:rPr lang="en-GB" sz="2800" dirty="0"/>
                <a:t>Year 3 children</a:t>
              </a:r>
            </a:p>
          </p:txBody>
        </p:sp>
      </p:grpSp>
      <p:pic>
        <p:nvPicPr>
          <p:cNvPr id="12" name="Picture 11">
            <a:extLst>
              <a:ext uri="{FF2B5EF4-FFF2-40B4-BE49-F238E27FC236}">
                <a16:creationId xmlns:a16="http://schemas.microsoft.com/office/drawing/2014/main" id="{C17FE497-EFE5-4CF1-BC64-8A7A926FDB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17965" y="160337"/>
            <a:ext cx="1318460" cy="979055"/>
          </a:xfrm>
          <a:prstGeom prst="rect">
            <a:avLst/>
          </a:prstGeom>
        </p:spPr>
      </p:pic>
    </p:spTree>
    <p:extLst>
      <p:ext uri="{BB962C8B-B14F-4D97-AF65-F5344CB8AC3E}">
        <p14:creationId xmlns:p14="http://schemas.microsoft.com/office/powerpoint/2010/main" val="419204572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8" name="AutoShape 14" descr="The 37 most valuable £2 coins in circulation - have you got any in your  pocket? - Mirror Onlin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TextBox 4"/>
          <p:cNvSpPr txBox="1"/>
          <p:nvPr/>
        </p:nvSpPr>
        <p:spPr>
          <a:xfrm>
            <a:off x="4693695" y="2296201"/>
            <a:ext cx="3444240" cy="400110"/>
          </a:xfrm>
          <a:prstGeom prst="rect">
            <a:avLst/>
          </a:prstGeom>
          <a:noFill/>
        </p:spPr>
        <p:txBody>
          <a:bodyPr wrap="square" rtlCol="0">
            <a:spAutoFit/>
          </a:bodyPr>
          <a:lstStyle/>
          <a:p>
            <a:r>
              <a:rPr lang="en-GB" sz="2000" dirty="0"/>
              <a:t>What is your favorited colour?</a:t>
            </a:r>
          </a:p>
        </p:txBody>
      </p:sp>
      <p:sp>
        <p:nvSpPr>
          <p:cNvPr id="6" name="AutoShape 2" descr="Interpret and construct simple tally charts and tabl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 name="Picture 9"/>
          <p:cNvPicPr>
            <a:picLocks noChangeAspect="1"/>
          </p:cNvPicPr>
          <p:nvPr/>
        </p:nvPicPr>
        <p:blipFill>
          <a:blip r:embed="rId2"/>
          <a:stretch>
            <a:fillRect/>
          </a:stretch>
        </p:blipFill>
        <p:spPr>
          <a:xfrm>
            <a:off x="3647749" y="2997292"/>
            <a:ext cx="5450341" cy="3503791"/>
          </a:xfrm>
          <a:prstGeom prst="rect">
            <a:avLst/>
          </a:prstGeom>
        </p:spPr>
      </p:pic>
      <p:sp>
        <p:nvSpPr>
          <p:cNvPr id="11" name="TextBox 10"/>
          <p:cNvSpPr txBox="1"/>
          <p:nvPr/>
        </p:nvSpPr>
        <p:spPr>
          <a:xfrm>
            <a:off x="5119369" y="3124545"/>
            <a:ext cx="3901441" cy="369332"/>
          </a:xfrm>
          <a:prstGeom prst="rect">
            <a:avLst/>
          </a:prstGeom>
          <a:solidFill>
            <a:srgbClr val="33CCFF"/>
          </a:solidFill>
        </p:spPr>
        <p:txBody>
          <a:bodyPr wrap="square" rtlCol="0">
            <a:spAutoFit/>
          </a:bodyPr>
          <a:lstStyle/>
          <a:p>
            <a:pPr algn="ctr"/>
            <a:r>
              <a:rPr lang="en-GB" dirty="0"/>
              <a:t>Year 3</a:t>
            </a:r>
          </a:p>
        </p:txBody>
      </p:sp>
      <p:sp>
        <p:nvSpPr>
          <p:cNvPr id="4" name="TextBox 3"/>
          <p:cNvSpPr txBox="1"/>
          <p:nvPr/>
        </p:nvSpPr>
        <p:spPr>
          <a:xfrm>
            <a:off x="2570480" y="528811"/>
            <a:ext cx="7051040" cy="830997"/>
          </a:xfrm>
          <a:prstGeom prst="rect">
            <a:avLst/>
          </a:prstGeom>
          <a:noFill/>
        </p:spPr>
        <p:txBody>
          <a:bodyPr wrap="square" rtlCol="0">
            <a:spAutoFit/>
          </a:bodyPr>
          <a:lstStyle/>
          <a:p>
            <a:pPr algn="ctr"/>
            <a:r>
              <a:rPr lang="en-GB" sz="2400" dirty="0"/>
              <a:t>Let’s look more carefully at the chart and find out what each part means.</a:t>
            </a:r>
          </a:p>
        </p:txBody>
      </p:sp>
      <p:cxnSp>
        <p:nvCxnSpPr>
          <p:cNvPr id="9" name="Straight Arrow Connector 8"/>
          <p:cNvCxnSpPr/>
          <p:nvPr/>
        </p:nvCxnSpPr>
        <p:spPr>
          <a:xfrm flipH="1">
            <a:off x="6705600" y="3453650"/>
            <a:ext cx="3027230" cy="109803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84769" y="1853154"/>
            <a:ext cx="1991360" cy="4708981"/>
          </a:xfrm>
          <a:prstGeom prst="rect">
            <a:avLst/>
          </a:prstGeom>
          <a:noFill/>
        </p:spPr>
        <p:txBody>
          <a:bodyPr wrap="square" rtlCol="0">
            <a:spAutoFit/>
          </a:bodyPr>
          <a:lstStyle/>
          <a:p>
            <a:r>
              <a:rPr lang="en-GB" sz="2400" dirty="0"/>
              <a:t>This is what the chart is about. It could be about anything like favourite sport, TV program or even your favourite food.</a:t>
            </a:r>
          </a:p>
          <a:p>
            <a:endParaRPr lang="en-GB" dirty="0"/>
          </a:p>
          <a:p>
            <a:endParaRPr lang="en-GB" dirty="0"/>
          </a:p>
        </p:txBody>
      </p:sp>
      <p:cxnSp>
        <p:nvCxnSpPr>
          <p:cNvPr id="16" name="Straight Arrow Connector 15"/>
          <p:cNvCxnSpPr/>
          <p:nvPr/>
        </p:nvCxnSpPr>
        <p:spPr>
          <a:xfrm flipH="1">
            <a:off x="1884370" y="3309211"/>
            <a:ext cx="1763379" cy="64398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0044848" y="1510858"/>
            <a:ext cx="1705192" cy="3416320"/>
          </a:xfrm>
          <a:prstGeom prst="rect">
            <a:avLst/>
          </a:prstGeom>
          <a:noFill/>
        </p:spPr>
        <p:txBody>
          <a:bodyPr wrap="square" rtlCol="0">
            <a:spAutoFit/>
          </a:bodyPr>
          <a:lstStyle/>
          <a:p>
            <a:r>
              <a:rPr lang="en-GB" dirty="0"/>
              <a:t>The black lines are </a:t>
            </a:r>
            <a:r>
              <a:rPr lang="en-GB" b="1" dirty="0"/>
              <a:t>tally marks </a:t>
            </a:r>
            <a:r>
              <a:rPr lang="en-GB" dirty="0"/>
              <a:t>they show us how many people like that colour.</a:t>
            </a:r>
          </a:p>
          <a:p>
            <a:endParaRPr lang="en-GB" dirty="0"/>
          </a:p>
          <a:p>
            <a:r>
              <a:rPr lang="en-GB" dirty="0"/>
              <a:t>The lines are always created in 5s</a:t>
            </a:r>
          </a:p>
          <a:p>
            <a:endParaRPr lang="en-GB" dirty="0"/>
          </a:p>
          <a:p>
            <a:endParaRPr lang="en-GB" dirty="0"/>
          </a:p>
        </p:txBody>
      </p:sp>
      <p:pic>
        <p:nvPicPr>
          <p:cNvPr id="19" name="Picture 18"/>
          <p:cNvPicPr>
            <a:picLocks noChangeAspect="1"/>
          </p:cNvPicPr>
          <p:nvPr/>
        </p:nvPicPr>
        <p:blipFill rotWithShape="1">
          <a:blip r:embed="rId2"/>
          <a:srcRect l="45665" t="17977" r="40354" b="71584"/>
          <a:stretch/>
        </p:blipFill>
        <p:spPr>
          <a:xfrm>
            <a:off x="9987280" y="4853515"/>
            <a:ext cx="1705192" cy="818492"/>
          </a:xfrm>
          <a:prstGeom prst="rect">
            <a:avLst/>
          </a:prstGeom>
        </p:spPr>
      </p:pic>
      <p:sp>
        <p:nvSpPr>
          <p:cNvPr id="20" name="TextBox 19"/>
          <p:cNvSpPr txBox="1"/>
          <p:nvPr/>
        </p:nvSpPr>
        <p:spPr>
          <a:xfrm>
            <a:off x="10108750" y="5715634"/>
            <a:ext cx="1504130" cy="369332"/>
          </a:xfrm>
          <a:prstGeom prst="rect">
            <a:avLst/>
          </a:prstGeom>
          <a:noFill/>
        </p:spPr>
        <p:txBody>
          <a:bodyPr wrap="square" rtlCol="0">
            <a:spAutoFit/>
          </a:bodyPr>
          <a:lstStyle/>
          <a:p>
            <a:r>
              <a:rPr lang="en-GB" dirty="0"/>
              <a:t>1    2     3    4</a:t>
            </a:r>
          </a:p>
        </p:txBody>
      </p:sp>
      <p:sp>
        <p:nvSpPr>
          <p:cNvPr id="21" name="TextBox 20"/>
          <p:cNvSpPr txBox="1"/>
          <p:nvPr/>
        </p:nvSpPr>
        <p:spPr>
          <a:xfrm>
            <a:off x="11440160" y="4368800"/>
            <a:ext cx="619760" cy="461665"/>
          </a:xfrm>
          <a:prstGeom prst="rect">
            <a:avLst/>
          </a:prstGeom>
          <a:noFill/>
        </p:spPr>
        <p:txBody>
          <a:bodyPr wrap="square" rtlCol="0">
            <a:spAutoFit/>
          </a:bodyPr>
          <a:lstStyle/>
          <a:p>
            <a:r>
              <a:rPr lang="en-GB" sz="2400" dirty="0"/>
              <a:t>5</a:t>
            </a:r>
          </a:p>
        </p:txBody>
      </p:sp>
      <p:cxnSp>
        <p:nvCxnSpPr>
          <p:cNvPr id="24" name="Straight Arrow Connector 23"/>
          <p:cNvCxnSpPr/>
          <p:nvPr/>
        </p:nvCxnSpPr>
        <p:spPr>
          <a:xfrm flipH="1">
            <a:off x="11361919" y="4809888"/>
            <a:ext cx="220567" cy="27928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9712735" y="5934670"/>
            <a:ext cx="2296160" cy="923330"/>
          </a:xfrm>
          <a:prstGeom prst="rect">
            <a:avLst/>
          </a:prstGeom>
          <a:noFill/>
        </p:spPr>
        <p:txBody>
          <a:bodyPr wrap="square" rtlCol="0">
            <a:spAutoFit/>
          </a:bodyPr>
          <a:lstStyle/>
          <a:p>
            <a:r>
              <a:rPr lang="en-GB" dirty="0"/>
              <a:t>The line going though the middle is always a total of 5.</a:t>
            </a:r>
          </a:p>
        </p:txBody>
      </p:sp>
      <p:pic>
        <p:nvPicPr>
          <p:cNvPr id="22" name="Picture 21">
            <a:extLst>
              <a:ext uri="{FF2B5EF4-FFF2-40B4-BE49-F238E27FC236}">
                <a16:creationId xmlns:a16="http://schemas.microsoft.com/office/drawing/2014/main" id="{90F2E286-8AD5-4951-86C2-3AF8F7D520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17965" y="160337"/>
            <a:ext cx="1318460" cy="979055"/>
          </a:xfrm>
          <a:prstGeom prst="rect">
            <a:avLst/>
          </a:prstGeom>
        </p:spPr>
      </p:pic>
    </p:spTree>
    <p:extLst>
      <p:ext uri="{BB962C8B-B14F-4D97-AF65-F5344CB8AC3E}">
        <p14:creationId xmlns:p14="http://schemas.microsoft.com/office/powerpoint/2010/main" val="115473343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8" name="AutoShape 14" descr="The 37 most valuable £2 coins in circulation - have you got any in your  pocket? - Mirror Onlin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TextBox 4"/>
          <p:cNvSpPr txBox="1"/>
          <p:nvPr/>
        </p:nvSpPr>
        <p:spPr>
          <a:xfrm>
            <a:off x="7029448" y="2299430"/>
            <a:ext cx="3444240" cy="400110"/>
          </a:xfrm>
          <a:prstGeom prst="rect">
            <a:avLst/>
          </a:prstGeom>
          <a:noFill/>
        </p:spPr>
        <p:txBody>
          <a:bodyPr wrap="square" rtlCol="0">
            <a:spAutoFit/>
          </a:bodyPr>
          <a:lstStyle/>
          <a:p>
            <a:r>
              <a:rPr lang="en-GB" sz="2000" dirty="0"/>
              <a:t>What is your favourite colour?</a:t>
            </a:r>
          </a:p>
        </p:txBody>
      </p:sp>
      <p:sp>
        <p:nvSpPr>
          <p:cNvPr id="6" name="AutoShape 2" descr="Interpret and construct simple tally charts and tabl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 name="Picture 9"/>
          <p:cNvPicPr>
            <a:picLocks noChangeAspect="1"/>
          </p:cNvPicPr>
          <p:nvPr/>
        </p:nvPicPr>
        <p:blipFill>
          <a:blip r:embed="rId2"/>
          <a:stretch>
            <a:fillRect/>
          </a:stretch>
        </p:blipFill>
        <p:spPr>
          <a:xfrm>
            <a:off x="6243967" y="2789419"/>
            <a:ext cx="5450341" cy="3503791"/>
          </a:xfrm>
          <a:prstGeom prst="rect">
            <a:avLst/>
          </a:prstGeom>
        </p:spPr>
      </p:pic>
      <p:sp>
        <p:nvSpPr>
          <p:cNvPr id="11" name="TextBox 10"/>
          <p:cNvSpPr txBox="1"/>
          <p:nvPr/>
        </p:nvSpPr>
        <p:spPr>
          <a:xfrm>
            <a:off x="7769575" y="2928121"/>
            <a:ext cx="3787753" cy="369332"/>
          </a:xfrm>
          <a:prstGeom prst="rect">
            <a:avLst/>
          </a:prstGeom>
          <a:solidFill>
            <a:srgbClr val="33CCFF"/>
          </a:solidFill>
        </p:spPr>
        <p:txBody>
          <a:bodyPr wrap="square" rtlCol="0">
            <a:spAutoFit/>
          </a:bodyPr>
          <a:lstStyle/>
          <a:p>
            <a:pPr algn="ctr"/>
            <a:r>
              <a:rPr lang="en-GB" dirty="0"/>
              <a:t>Year 3</a:t>
            </a:r>
          </a:p>
        </p:txBody>
      </p:sp>
      <p:sp>
        <p:nvSpPr>
          <p:cNvPr id="4" name="TextBox 3"/>
          <p:cNvSpPr txBox="1"/>
          <p:nvPr/>
        </p:nvSpPr>
        <p:spPr>
          <a:xfrm>
            <a:off x="307974" y="372557"/>
            <a:ext cx="10165713" cy="830997"/>
          </a:xfrm>
          <a:prstGeom prst="rect">
            <a:avLst/>
          </a:prstGeom>
          <a:noFill/>
        </p:spPr>
        <p:txBody>
          <a:bodyPr wrap="square" rtlCol="0">
            <a:spAutoFit/>
          </a:bodyPr>
          <a:lstStyle/>
          <a:p>
            <a:pPr algn="ctr"/>
            <a:r>
              <a:rPr lang="en-GB" sz="2400" dirty="0"/>
              <a:t>Now we know all about the </a:t>
            </a:r>
            <a:r>
              <a:rPr lang="en-GB" sz="2400" b="1" dirty="0"/>
              <a:t>tally chart</a:t>
            </a:r>
            <a:r>
              <a:rPr lang="en-GB" sz="2400" dirty="0"/>
              <a:t>, lets see if we can extract some information.</a:t>
            </a:r>
          </a:p>
        </p:txBody>
      </p:sp>
      <p:sp>
        <p:nvSpPr>
          <p:cNvPr id="12" name="TextBox 11"/>
          <p:cNvSpPr txBox="1"/>
          <p:nvPr/>
        </p:nvSpPr>
        <p:spPr>
          <a:xfrm>
            <a:off x="307975" y="1976264"/>
            <a:ext cx="1991360" cy="646331"/>
          </a:xfrm>
          <a:prstGeom prst="rect">
            <a:avLst/>
          </a:prstGeom>
          <a:noFill/>
        </p:spPr>
        <p:txBody>
          <a:bodyPr wrap="square" rtlCol="0">
            <a:spAutoFit/>
          </a:bodyPr>
          <a:lstStyle/>
          <a:p>
            <a:endParaRPr lang="en-GB" dirty="0"/>
          </a:p>
          <a:p>
            <a:endParaRPr lang="en-GB" dirty="0"/>
          </a:p>
        </p:txBody>
      </p:sp>
      <p:sp>
        <p:nvSpPr>
          <p:cNvPr id="7" name="TextBox 6"/>
          <p:cNvSpPr txBox="1"/>
          <p:nvPr/>
        </p:nvSpPr>
        <p:spPr>
          <a:xfrm>
            <a:off x="514669" y="2410763"/>
            <a:ext cx="3939540" cy="1477328"/>
          </a:xfrm>
          <a:prstGeom prst="rect">
            <a:avLst/>
          </a:prstGeom>
          <a:noFill/>
        </p:spPr>
        <p:txBody>
          <a:bodyPr wrap="square" rtlCol="0">
            <a:spAutoFit/>
          </a:bodyPr>
          <a:lstStyle/>
          <a:p>
            <a:r>
              <a:rPr lang="en-GB" dirty="0"/>
              <a:t>Question:</a:t>
            </a:r>
          </a:p>
          <a:p>
            <a:endParaRPr lang="en-GB" dirty="0"/>
          </a:p>
          <a:p>
            <a:r>
              <a:rPr lang="en-GB" dirty="0"/>
              <a:t>How many children like yellow?</a:t>
            </a:r>
          </a:p>
          <a:p>
            <a:endParaRPr lang="en-GB" dirty="0"/>
          </a:p>
          <a:p>
            <a:endParaRPr lang="en-GB" dirty="0"/>
          </a:p>
        </p:txBody>
      </p:sp>
      <p:cxnSp>
        <p:nvCxnSpPr>
          <p:cNvPr id="14" name="Straight Connector 13"/>
          <p:cNvCxnSpPr/>
          <p:nvPr/>
        </p:nvCxnSpPr>
        <p:spPr>
          <a:xfrm>
            <a:off x="460375" y="3793974"/>
            <a:ext cx="3444240" cy="1016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60375" y="4395885"/>
            <a:ext cx="4853441" cy="1477328"/>
          </a:xfrm>
          <a:prstGeom prst="rect">
            <a:avLst/>
          </a:prstGeom>
          <a:noFill/>
        </p:spPr>
        <p:txBody>
          <a:bodyPr wrap="square" rtlCol="0">
            <a:spAutoFit/>
          </a:bodyPr>
          <a:lstStyle/>
          <a:p>
            <a:r>
              <a:rPr lang="en-GB" dirty="0"/>
              <a:t>Look  and find where is says colour.</a:t>
            </a:r>
          </a:p>
          <a:p>
            <a:endParaRPr lang="en-GB" dirty="0"/>
          </a:p>
          <a:p>
            <a:r>
              <a:rPr lang="en-GB" dirty="0"/>
              <a:t> Then look down the list to find  the word yellow.</a:t>
            </a:r>
          </a:p>
          <a:p>
            <a:endParaRPr lang="en-GB" dirty="0"/>
          </a:p>
          <a:p>
            <a:r>
              <a:rPr lang="en-GB" dirty="0"/>
              <a:t>Now count the </a:t>
            </a:r>
            <a:r>
              <a:rPr lang="en-GB" b="1" dirty="0"/>
              <a:t>tally marks.</a:t>
            </a:r>
          </a:p>
        </p:txBody>
      </p:sp>
      <p:cxnSp>
        <p:nvCxnSpPr>
          <p:cNvPr id="25" name="Straight Arrow Connector 24"/>
          <p:cNvCxnSpPr/>
          <p:nvPr/>
        </p:nvCxnSpPr>
        <p:spPr>
          <a:xfrm flipV="1">
            <a:off x="3904615" y="3165376"/>
            <a:ext cx="2544225" cy="137593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5176727" y="5196614"/>
            <a:ext cx="1335833" cy="43202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7769575" y="6293210"/>
            <a:ext cx="3787753" cy="369332"/>
          </a:xfrm>
          <a:prstGeom prst="rect">
            <a:avLst/>
          </a:prstGeom>
          <a:noFill/>
        </p:spPr>
        <p:txBody>
          <a:bodyPr wrap="square" rtlCol="0">
            <a:spAutoFit/>
          </a:bodyPr>
          <a:lstStyle/>
          <a:p>
            <a:r>
              <a:rPr lang="en-GB" dirty="0"/>
              <a:t>    5                10             15           16</a:t>
            </a:r>
          </a:p>
        </p:txBody>
      </p:sp>
      <p:sp>
        <p:nvSpPr>
          <p:cNvPr id="33" name="TextBox 32"/>
          <p:cNvSpPr txBox="1"/>
          <p:nvPr/>
        </p:nvSpPr>
        <p:spPr>
          <a:xfrm>
            <a:off x="1608456" y="3269476"/>
            <a:ext cx="690880" cy="646331"/>
          </a:xfrm>
          <a:prstGeom prst="rect">
            <a:avLst/>
          </a:prstGeom>
          <a:noFill/>
        </p:spPr>
        <p:txBody>
          <a:bodyPr wrap="square" rtlCol="0">
            <a:spAutoFit/>
          </a:bodyPr>
          <a:lstStyle/>
          <a:p>
            <a:r>
              <a:rPr lang="en-GB" sz="3600" dirty="0"/>
              <a:t>16</a:t>
            </a:r>
          </a:p>
        </p:txBody>
      </p:sp>
      <p:pic>
        <p:nvPicPr>
          <p:cNvPr id="21" name="Picture 20">
            <a:extLst>
              <a:ext uri="{FF2B5EF4-FFF2-40B4-BE49-F238E27FC236}">
                <a16:creationId xmlns:a16="http://schemas.microsoft.com/office/drawing/2014/main" id="{69860E31-E372-446B-9D5F-0C2B2B1DFD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17965" y="160337"/>
            <a:ext cx="1318460" cy="979055"/>
          </a:xfrm>
          <a:prstGeom prst="rect">
            <a:avLst/>
          </a:prstGeom>
        </p:spPr>
      </p:pic>
    </p:spTree>
    <p:extLst>
      <p:ext uri="{BB962C8B-B14F-4D97-AF65-F5344CB8AC3E}">
        <p14:creationId xmlns:p14="http://schemas.microsoft.com/office/powerpoint/2010/main" val="10928967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8" name="AutoShape 14" descr="The 37 most valuable £2 coins in circulation - have you got any in your  pocket? - Mirror Onlin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TextBox 4"/>
          <p:cNvSpPr txBox="1"/>
          <p:nvPr/>
        </p:nvSpPr>
        <p:spPr>
          <a:xfrm>
            <a:off x="7029448" y="2299430"/>
            <a:ext cx="3444240" cy="400110"/>
          </a:xfrm>
          <a:prstGeom prst="rect">
            <a:avLst/>
          </a:prstGeom>
          <a:noFill/>
        </p:spPr>
        <p:txBody>
          <a:bodyPr wrap="square" rtlCol="0">
            <a:spAutoFit/>
          </a:bodyPr>
          <a:lstStyle/>
          <a:p>
            <a:r>
              <a:rPr lang="en-GB" sz="2000" dirty="0"/>
              <a:t>What is your favourite colour?</a:t>
            </a:r>
          </a:p>
        </p:txBody>
      </p:sp>
      <p:sp>
        <p:nvSpPr>
          <p:cNvPr id="6" name="AutoShape 2" descr="Interpret and construct simple tally charts and tabl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 name="Picture 9"/>
          <p:cNvPicPr>
            <a:picLocks noChangeAspect="1"/>
          </p:cNvPicPr>
          <p:nvPr/>
        </p:nvPicPr>
        <p:blipFill>
          <a:blip r:embed="rId2"/>
          <a:stretch>
            <a:fillRect/>
          </a:stretch>
        </p:blipFill>
        <p:spPr>
          <a:xfrm>
            <a:off x="6243967" y="2750770"/>
            <a:ext cx="5450341" cy="3503791"/>
          </a:xfrm>
          <a:prstGeom prst="rect">
            <a:avLst/>
          </a:prstGeom>
        </p:spPr>
      </p:pic>
      <p:sp>
        <p:nvSpPr>
          <p:cNvPr id="11" name="TextBox 10"/>
          <p:cNvSpPr txBox="1"/>
          <p:nvPr/>
        </p:nvSpPr>
        <p:spPr>
          <a:xfrm>
            <a:off x="7769575" y="2928121"/>
            <a:ext cx="3787753" cy="369332"/>
          </a:xfrm>
          <a:prstGeom prst="rect">
            <a:avLst/>
          </a:prstGeom>
          <a:solidFill>
            <a:srgbClr val="33CCFF"/>
          </a:solidFill>
        </p:spPr>
        <p:txBody>
          <a:bodyPr wrap="square" rtlCol="0">
            <a:spAutoFit/>
          </a:bodyPr>
          <a:lstStyle/>
          <a:p>
            <a:pPr algn="ctr"/>
            <a:r>
              <a:rPr lang="en-GB" dirty="0"/>
              <a:t>Year 3</a:t>
            </a:r>
          </a:p>
        </p:txBody>
      </p:sp>
      <p:sp>
        <p:nvSpPr>
          <p:cNvPr id="12" name="TextBox 11"/>
          <p:cNvSpPr txBox="1"/>
          <p:nvPr/>
        </p:nvSpPr>
        <p:spPr>
          <a:xfrm>
            <a:off x="307975" y="1976264"/>
            <a:ext cx="1991360" cy="646331"/>
          </a:xfrm>
          <a:prstGeom prst="rect">
            <a:avLst/>
          </a:prstGeom>
          <a:noFill/>
        </p:spPr>
        <p:txBody>
          <a:bodyPr wrap="square" rtlCol="0">
            <a:spAutoFit/>
          </a:bodyPr>
          <a:lstStyle/>
          <a:p>
            <a:endParaRPr lang="en-GB" dirty="0"/>
          </a:p>
          <a:p>
            <a:endParaRPr lang="en-GB" dirty="0"/>
          </a:p>
        </p:txBody>
      </p:sp>
      <p:sp>
        <p:nvSpPr>
          <p:cNvPr id="7" name="TextBox 6"/>
          <p:cNvSpPr txBox="1"/>
          <p:nvPr/>
        </p:nvSpPr>
        <p:spPr>
          <a:xfrm>
            <a:off x="315525" y="4168404"/>
            <a:ext cx="3939540" cy="1477328"/>
          </a:xfrm>
          <a:prstGeom prst="rect">
            <a:avLst/>
          </a:prstGeom>
          <a:noFill/>
        </p:spPr>
        <p:txBody>
          <a:bodyPr wrap="square" rtlCol="0">
            <a:spAutoFit/>
          </a:bodyPr>
          <a:lstStyle/>
          <a:p>
            <a:endParaRPr lang="en-GB" dirty="0"/>
          </a:p>
          <a:p>
            <a:r>
              <a:rPr lang="en-GB" dirty="0"/>
              <a:t>Write your answer below:</a:t>
            </a:r>
          </a:p>
          <a:p>
            <a:endParaRPr lang="en-GB" dirty="0"/>
          </a:p>
          <a:p>
            <a:r>
              <a:rPr lang="en-GB" dirty="0"/>
              <a:t>                       </a:t>
            </a:r>
            <a:endParaRPr lang="en-GB" sz="2800" dirty="0"/>
          </a:p>
          <a:p>
            <a:endParaRPr lang="en-GB" dirty="0"/>
          </a:p>
        </p:txBody>
      </p:sp>
      <p:cxnSp>
        <p:nvCxnSpPr>
          <p:cNvPr id="14" name="Straight Connector 13"/>
          <p:cNvCxnSpPr/>
          <p:nvPr/>
        </p:nvCxnSpPr>
        <p:spPr>
          <a:xfrm>
            <a:off x="514669" y="5962811"/>
            <a:ext cx="3444240" cy="1016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04800" y="312738"/>
            <a:ext cx="1838960" cy="1477328"/>
          </a:xfrm>
          <a:prstGeom prst="rect">
            <a:avLst/>
          </a:prstGeom>
          <a:noFill/>
        </p:spPr>
        <p:txBody>
          <a:bodyPr wrap="square" rtlCol="0">
            <a:spAutoFit/>
          </a:bodyPr>
          <a:lstStyle/>
          <a:p>
            <a:r>
              <a:rPr lang="en-GB" dirty="0">
                <a:solidFill>
                  <a:srgbClr val="FF0000"/>
                </a:solidFill>
              </a:rPr>
              <a:t>Popular</a:t>
            </a:r>
            <a:r>
              <a:rPr lang="en-GB" dirty="0"/>
              <a:t> means favourite or  which colour has the  most </a:t>
            </a:r>
            <a:r>
              <a:rPr lang="en-GB" b="1" dirty="0"/>
              <a:t>tally marks.</a:t>
            </a:r>
            <a:endParaRPr lang="en-GB" dirty="0"/>
          </a:p>
        </p:txBody>
      </p:sp>
      <p:sp>
        <p:nvSpPr>
          <p:cNvPr id="3" name="TextBox 2"/>
          <p:cNvSpPr txBox="1"/>
          <p:nvPr/>
        </p:nvSpPr>
        <p:spPr>
          <a:xfrm>
            <a:off x="319982" y="2189457"/>
            <a:ext cx="4624243" cy="1754326"/>
          </a:xfrm>
          <a:prstGeom prst="rect">
            <a:avLst/>
          </a:prstGeom>
          <a:noFill/>
        </p:spPr>
        <p:txBody>
          <a:bodyPr wrap="square" rtlCol="0">
            <a:spAutoFit/>
          </a:bodyPr>
          <a:lstStyle/>
          <a:p>
            <a:r>
              <a:rPr lang="en-GB" dirty="0"/>
              <a:t>Question:</a:t>
            </a:r>
          </a:p>
          <a:p>
            <a:endParaRPr lang="en-GB" dirty="0"/>
          </a:p>
          <a:p>
            <a:r>
              <a:rPr lang="en-GB" dirty="0"/>
              <a:t>What is the</a:t>
            </a:r>
            <a:r>
              <a:rPr lang="en-GB" u="sng" dirty="0"/>
              <a:t> most </a:t>
            </a:r>
            <a:r>
              <a:rPr lang="en-GB" dirty="0"/>
              <a:t>popular colour? </a:t>
            </a:r>
          </a:p>
          <a:p>
            <a:endParaRPr lang="en-GB" dirty="0"/>
          </a:p>
          <a:p>
            <a:r>
              <a:rPr lang="en-GB" dirty="0"/>
              <a:t>This time we will have to count each colour first. Then see which have the most </a:t>
            </a:r>
            <a:r>
              <a:rPr lang="en-GB" b="1" dirty="0"/>
              <a:t>tally marks</a:t>
            </a:r>
            <a:r>
              <a:rPr lang="en-GB" dirty="0"/>
              <a:t>.</a:t>
            </a:r>
          </a:p>
        </p:txBody>
      </p:sp>
      <p:sp>
        <p:nvSpPr>
          <p:cNvPr id="9" name="TextBox 8"/>
          <p:cNvSpPr txBox="1"/>
          <p:nvPr/>
        </p:nvSpPr>
        <p:spPr>
          <a:xfrm>
            <a:off x="11196976" y="3415616"/>
            <a:ext cx="548788" cy="646331"/>
          </a:xfrm>
          <a:prstGeom prst="rect">
            <a:avLst/>
          </a:prstGeom>
          <a:noFill/>
        </p:spPr>
        <p:txBody>
          <a:bodyPr wrap="square" rtlCol="0">
            <a:spAutoFit/>
          </a:bodyPr>
          <a:lstStyle/>
          <a:p>
            <a:r>
              <a:rPr lang="en-GB" dirty="0"/>
              <a:t>11</a:t>
            </a:r>
          </a:p>
          <a:p>
            <a:endParaRPr lang="en-GB" dirty="0"/>
          </a:p>
        </p:txBody>
      </p:sp>
      <p:sp>
        <p:nvSpPr>
          <p:cNvPr id="13" name="TextBox 12"/>
          <p:cNvSpPr txBox="1"/>
          <p:nvPr/>
        </p:nvSpPr>
        <p:spPr>
          <a:xfrm>
            <a:off x="11311186" y="3806113"/>
            <a:ext cx="320368" cy="369332"/>
          </a:xfrm>
          <a:prstGeom prst="rect">
            <a:avLst/>
          </a:prstGeom>
          <a:noFill/>
        </p:spPr>
        <p:txBody>
          <a:bodyPr wrap="square" rtlCol="0">
            <a:spAutoFit/>
          </a:bodyPr>
          <a:lstStyle/>
          <a:p>
            <a:r>
              <a:rPr lang="en-GB" dirty="0"/>
              <a:t>5</a:t>
            </a:r>
          </a:p>
        </p:txBody>
      </p:sp>
      <p:sp>
        <p:nvSpPr>
          <p:cNvPr id="20" name="TextBox 19"/>
          <p:cNvSpPr txBox="1"/>
          <p:nvPr/>
        </p:nvSpPr>
        <p:spPr>
          <a:xfrm>
            <a:off x="11222048" y="4203150"/>
            <a:ext cx="472260" cy="369332"/>
          </a:xfrm>
          <a:prstGeom prst="rect">
            <a:avLst/>
          </a:prstGeom>
          <a:noFill/>
        </p:spPr>
        <p:txBody>
          <a:bodyPr wrap="square" rtlCol="0">
            <a:spAutoFit/>
          </a:bodyPr>
          <a:lstStyle/>
          <a:p>
            <a:r>
              <a:rPr lang="en-GB" dirty="0"/>
              <a:t>10</a:t>
            </a:r>
          </a:p>
        </p:txBody>
      </p:sp>
      <p:sp>
        <p:nvSpPr>
          <p:cNvPr id="21" name="TextBox 20"/>
          <p:cNvSpPr txBox="1"/>
          <p:nvPr/>
        </p:nvSpPr>
        <p:spPr>
          <a:xfrm>
            <a:off x="11247776" y="4611263"/>
            <a:ext cx="472260" cy="369332"/>
          </a:xfrm>
          <a:prstGeom prst="rect">
            <a:avLst/>
          </a:prstGeom>
          <a:noFill/>
        </p:spPr>
        <p:txBody>
          <a:bodyPr wrap="square" rtlCol="0">
            <a:spAutoFit/>
          </a:bodyPr>
          <a:lstStyle/>
          <a:p>
            <a:r>
              <a:rPr lang="en-GB" dirty="0"/>
              <a:t> 7</a:t>
            </a:r>
          </a:p>
        </p:txBody>
      </p:sp>
      <p:sp>
        <p:nvSpPr>
          <p:cNvPr id="22" name="TextBox 21"/>
          <p:cNvSpPr txBox="1"/>
          <p:nvPr/>
        </p:nvSpPr>
        <p:spPr>
          <a:xfrm>
            <a:off x="11222048" y="5069003"/>
            <a:ext cx="472260" cy="369332"/>
          </a:xfrm>
          <a:prstGeom prst="rect">
            <a:avLst/>
          </a:prstGeom>
          <a:noFill/>
        </p:spPr>
        <p:txBody>
          <a:bodyPr wrap="square" rtlCol="0">
            <a:spAutoFit/>
          </a:bodyPr>
          <a:lstStyle/>
          <a:p>
            <a:r>
              <a:rPr lang="en-GB" dirty="0"/>
              <a:t>12</a:t>
            </a:r>
          </a:p>
        </p:txBody>
      </p:sp>
      <p:sp>
        <p:nvSpPr>
          <p:cNvPr id="23" name="TextBox 22"/>
          <p:cNvSpPr txBox="1"/>
          <p:nvPr/>
        </p:nvSpPr>
        <p:spPr>
          <a:xfrm>
            <a:off x="11183784" y="5425214"/>
            <a:ext cx="472260" cy="369332"/>
          </a:xfrm>
          <a:prstGeom prst="rect">
            <a:avLst/>
          </a:prstGeom>
          <a:noFill/>
        </p:spPr>
        <p:txBody>
          <a:bodyPr wrap="square" rtlCol="0">
            <a:spAutoFit/>
          </a:bodyPr>
          <a:lstStyle/>
          <a:p>
            <a:r>
              <a:rPr lang="en-GB" dirty="0"/>
              <a:t>  9</a:t>
            </a:r>
          </a:p>
        </p:txBody>
      </p:sp>
      <p:sp>
        <p:nvSpPr>
          <p:cNvPr id="24" name="TextBox 23"/>
          <p:cNvSpPr txBox="1"/>
          <p:nvPr/>
        </p:nvSpPr>
        <p:spPr>
          <a:xfrm>
            <a:off x="11169840" y="5820376"/>
            <a:ext cx="472260" cy="369332"/>
          </a:xfrm>
          <a:prstGeom prst="rect">
            <a:avLst/>
          </a:prstGeom>
          <a:noFill/>
        </p:spPr>
        <p:txBody>
          <a:bodyPr wrap="square" rtlCol="0">
            <a:spAutoFit/>
          </a:bodyPr>
          <a:lstStyle/>
          <a:p>
            <a:r>
              <a:rPr lang="en-GB" dirty="0"/>
              <a:t>16</a:t>
            </a:r>
          </a:p>
        </p:txBody>
      </p:sp>
      <p:cxnSp>
        <p:nvCxnSpPr>
          <p:cNvPr id="17" name="Straight Arrow Connector 16"/>
          <p:cNvCxnSpPr/>
          <p:nvPr/>
        </p:nvCxnSpPr>
        <p:spPr>
          <a:xfrm>
            <a:off x="11419913" y="2169371"/>
            <a:ext cx="1" cy="12915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0788073" y="1607127"/>
            <a:ext cx="1099127" cy="646331"/>
          </a:xfrm>
          <a:prstGeom prst="rect">
            <a:avLst/>
          </a:prstGeom>
          <a:noFill/>
        </p:spPr>
        <p:txBody>
          <a:bodyPr wrap="square" rtlCol="0">
            <a:spAutoFit/>
          </a:bodyPr>
          <a:lstStyle/>
          <a:p>
            <a:pPr algn="ctr"/>
            <a:r>
              <a:rPr lang="en-GB" dirty="0"/>
              <a:t>Count the tallies</a:t>
            </a:r>
          </a:p>
        </p:txBody>
      </p:sp>
      <p:pic>
        <p:nvPicPr>
          <p:cNvPr id="25" name="Picture 24">
            <a:extLst>
              <a:ext uri="{FF2B5EF4-FFF2-40B4-BE49-F238E27FC236}">
                <a16:creationId xmlns:a16="http://schemas.microsoft.com/office/drawing/2014/main" id="{850B63C3-2B63-4D39-B51F-16F9077E5E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33454" y="70209"/>
            <a:ext cx="1299108" cy="964684"/>
          </a:xfrm>
          <a:prstGeom prst="rect">
            <a:avLst/>
          </a:prstGeom>
        </p:spPr>
      </p:pic>
    </p:spTree>
    <p:extLst>
      <p:ext uri="{BB962C8B-B14F-4D97-AF65-F5344CB8AC3E}">
        <p14:creationId xmlns:p14="http://schemas.microsoft.com/office/powerpoint/2010/main" val="38060534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8" name="AutoShape 14" descr="The 37 most valuable £2 coins in circulation - have you got any in your  pocket? - Mirror Onlin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2" descr="Interpret and construct simple tally charts and tabl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TextBox 11"/>
          <p:cNvSpPr txBox="1"/>
          <p:nvPr/>
        </p:nvSpPr>
        <p:spPr>
          <a:xfrm>
            <a:off x="307975" y="1976264"/>
            <a:ext cx="1991360" cy="646331"/>
          </a:xfrm>
          <a:prstGeom prst="rect">
            <a:avLst/>
          </a:prstGeom>
          <a:noFill/>
        </p:spPr>
        <p:txBody>
          <a:bodyPr wrap="square" rtlCol="0">
            <a:spAutoFit/>
          </a:bodyPr>
          <a:lstStyle/>
          <a:p>
            <a:endParaRPr lang="en-GB" dirty="0"/>
          </a:p>
          <a:p>
            <a:endParaRPr lang="en-GB" dirty="0"/>
          </a:p>
        </p:txBody>
      </p:sp>
      <p:sp>
        <p:nvSpPr>
          <p:cNvPr id="18" name="AutoShape 2" descr="Oak National Academy - Wikipedia"/>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 name="AutoShape 4" descr="Counting with Tally Marks and Tally Charts | Math for Kindergarten &amp; 1st  Grade | Kids Academy - YouTube"/>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TextBox 2"/>
          <p:cNvSpPr txBox="1"/>
          <p:nvPr/>
        </p:nvSpPr>
        <p:spPr>
          <a:xfrm>
            <a:off x="307975" y="249413"/>
            <a:ext cx="10139680" cy="830997"/>
          </a:xfrm>
          <a:prstGeom prst="rect">
            <a:avLst/>
          </a:prstGeom>
          <a:noFill/>
        </p:spPr>
        <p:txBody>
          <a:bodyPr wrap="square" rtlCol="0">
            <a:spAutoFit/>
          </a:bodyPr>
          <a:lstStyle/>
          <a:p>
            <a:pPr algn="ctr"/>
            <a:r>
              <a:rPr lang="en-GB" sz="2400" dirty="0"/>
              <a:t>Now you know all about reading and extracting information, see if you can answer the following questions:</a:t>
            </a:r>
          </a:p>
        </p:txBody>
      </p:sp>
      <p:sp>
        <p:nvSpPr>
          <p:cNvPr id="5" name="Rectangle 4"/>
          <p:cNvSpPr/>
          <p:nvPr/>
        </p:nvSpPr>
        <p:spPr>
          <a:xfrm>
            <a:off x="612775" y="3464589"/>
            <a:ext cx="1686560" cy="2258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5488942" y="2299429"/>
            <a:ext cx="6046237" cy="4247317"/>
          </a:xfrm>
          <a:prstGeom prst="rect">
            <a:avLst/>
          </a:prstGeom>
          <a:noFill/>
        </p:spPr>
        <p:txBody>
          <a:bodyPr wrap="square" rtlCol="0">
            <a:spAutoFit/>
          </a:bodyPr>
          <a:lstStyle/>
          <a:p>
            <a:r>
              <a:rPr lang="en-GB" dirty="0"/>
              <a:t>Questions:</a:t>
            </a:r>
          </a:p>
          <a:p>
            <a:endParaRPr lang="en-GB" dirty="0"/>
          </a:p>
          <a:p>
            <a:r>
              <a:rPr lang="en-GB" dirty="0"/>
              <a:t>1, How many children travel in a car?</a:t>
            </a:r>
          </a:p>
          <a:p>
            <a:endParaRPr lang="en-GB" dirty="0"/>
          </a:p>
          <a:p>
            <a:r>
              <a:rPr lang="en-GB" dirty="0"/>
              <a:t>2, How many children travel in a aeroplane?</a:t>
            </a:r>
          </a:p>
          <a:p>
            <a:endParaRPr lang="en-GB" dirty="0"/>
          </a:p>
          <a:p>
            <a:r>
              <a:rPr lang="en-GB" dirty="0"/>
              <a:t>3, Which is the most popular?</a:t>
            </a:r>
          </a:p>
          <a:p>
            <a:endParaRPr lang="en-GB" dirty="0"/>
          </a:p>
          <a:p>
            <a:r>
              <a:rPr lang="en-GB" dirty="0"/>
              <a:t>4, Which is the least popular? </a:t>
            </a:r>
          </a:p>
          <a:p>
            <a:endParaRPr lang="en-GB" dirty="0"/>
          </a:p>
          <a:p>
            <a:r>
              <a:rPr lang="en-GB" dirty="0"/>
              <a:t>5, Was there 24 or 34 children travelled on a bike?</a:t>
            </a:r>
          </a:p>
          <a:p>
            <a:endParaRPr lang="en-GB" dirty="0"/>
          </a:p>
          <a:p>
            <a:r>
              <a:rPr lang="en-GB" dirty="0">
                <a:solidFill>
                  <a:srgbClr val="FF0000"/>
                </a:solidFill>
              </a:rPr>
              <a:t>Challenge question?</a:t>
            </a:r>
          </a:p>
          <a:p>
            <a:endParaRPr lang="en-GB" dirty="0"/>
          </a:p>
          <a:p>
            <a:r>
              <a:rPr lang="en-GB" dirty="0"/>
              <a:t>How may more children have travelled by car then lorry? </a:t>
            </a:r>
          </a:p>
        </p:txBody>
      </p:sp>
      <p:sp>
        <p:nvSpPr>
          <p:cNvPr id="9" name="TextBox 8"/>
          <p:cNvSpPr txBox="1"/>
          <p:nvPr/>
        </p:nvSpPr>
        <p:spPr>
          <a:xfrm>
            <a:off x="307975" y="1343964"/>
            <a:ext cx="4040947" cy="923330"/>
          </a:xfrm>
          <a:prstGeom prst="rect">
            <a:avLst/>
          </a:prstGeom>
          <a:noFill/>
        </p:spPr>
        <p:txBody>
          <a:bodyPr wrap="square" rtlCol="0">
            <a:spAutoFit/>
          </a:bodyPr>
          <a:lstStyle/>
          <a:p>
            <a:r>
              <a:rPr lang="en-GB" dirty="0"/>
              <a:t>The </a:t>
            </a:r>
            <a:r>
              <a:rPr lang="en-GB" b="1" dirty="0"/>
              <a:t>tally chart</a:t>
            </a:r>
            <a:r>
              <a:rPr lang="en-GB" dirty="0"/>
              <a:t> shows what type of transport children have been on over the last year.</a:t>
            </a:r>
          </a:p>
        </p:txBody>
      </p:sp>
      <p:cxnSp>
        <p:nvCxnSpPr>
          <p:cNvPr id="11" name="Straight Connector 10"/>
          <p:cNvCxnSpPr/>
          <p:nvPr/>
        </p:nvCxnSpPr>
        <p:spPr>
          <a:xfrm flipV="1">
            <a:off x="9162944" y="3084260"/>
            <a:ext cx="1679511" cy="837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E0B11927-BCF6-4452-8CB4-2F1CE653DCC8}"/>
              </a:ext>
            </a:extLst>
          </p:cNvPr>
          <p:cNvGrpSpPr/>
          <p:nvPr/>
        </p:nvGrpSpPr>
        <p:grpSpPr>
          <a:xfrm>
            <a:off x="123370" y="2380531"/>
            <a:ext cx="5336542" cy="4342000"/>
            <a:chOff x="460375" y="3268926"/>
            <a:chExt cx="4876167" cy="3372503"/>
          </a:xfrm>
        </p:grpSpPr>
        <p:pic>
          <p:nvPicPr>
            <p:cNvPr id="4" name="Picture 3"/>
            <p:cNvPicPr>
              <a:picLocks noChangeAspect="1"/>
            </p:cNvPicPr>
            <p:nvPr/>
          </p:nvPicPr>
          <p:blipFill rotWithShape="1">
            <a:blip r:embed="rId2"/>
            <a:srcRect l="23540" t="22569" r="42066" b="33089"/>
            <a:stretch/>
          </p:blipFill>
          <p:spPr>
            <a:xfrm>
              <a:off x="460375" y="3268926"/>
              <a:ext cx="4876167" cy="3372503"/>
            </a:xfrm>
            <a:prstGeom prst="rect">
              <a:avLst/>
            </a:prstGeom>
          </p:spPr>
        </p:pic>
        <p:sp>
          <p:nvSpPr>
            <p:cNvPr id="14" name="TextBox 13"/>
            <p:cNvSpPr txBox="1"/>
            <p:nvPr/>
          </p:nvSpPr>
          <p:spPr>
            <a:xfrm>
              <a:off x="572770" y="3622869"/>
              <a:ext cx="4425756" cy="400110"/>
            </a:xfrm>
            <a:prstGeom prst="rect">
              <a:avLst/>
            </a:prstGeom>
            <a:solidFill>
              <a:schemeClr val="bg1"/>
            </a:solidFill>
            <a:ln>
              <a:solidFill>
                <a:schemeClr val="bg1"/>
              </a:solidFill>
            </a:ln>
          </p:spPr>
          <p:txBody>
            <a:bodyPr wrap="square" rtlCol="0">
              <a:spAutoFit/>
            </a:bodyPr>
            <a:lstStyle/>
            <a:p>
              <a:pPr algn="ctr"/>
              <a:r>
                <a:rPr lang="en-GB" sz="2000" dirty="0"/>
                <a:t>Type of transport used in the last year.</a:t>
              </a:r>
            </a:p>
          </p:txBody>
        </p:sp>
      </p:grpSp>
      <p:cxnSp>
        <p:nvCxnSpPr>
          <p:cNvPr id="22" name="Straight Connector 21"/>
          <p:cNvCxnSpPr/>
          <p:nvPr/>
        </p:nvCxnSpPr>
        <p:spPr>
          <a:xfrm flipV="1">
            <a:off x="9682408" y="3665034"/>
            <a:ext cx="1679511" cy="837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3"/>
          <a:stretch>
            <a:fillRect/>
          </a:stretch>
        </p:blipFill>
        <p:spPr>
          <a:xfrm>
            <a:off x="8484351" y="4191367"/>
            <a:ext cx="1713124" cy="67062"/>
          </a:xfrm>
          <a:prstGeom prst="rect">
            <a:avLst/>
          </a:prstGeom>
        </p:spPr>
      </p:pic>
      <p:cxnSp>
        <p:nvCxnSpPr>
          <p:cNvPr id="24" name="Straight Connector 23"/>
          <p:cNvCxnSpPr/>
          <p:nvPr/>
        </p:nvCxnSpPr>
        <p:spPr>
          <a:xfrm flipV="1">
            <a:off x="8452648" y="4772141"/>
            <a:ext cx="1679511" cy="837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10263751" y="5293670"/>
            <a:ext cx="1309995" cy="837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0847823" y="6395666"/>
            <a:ext cx="1076699" cy="513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9C889E26-434C-4100-BBB4-073C897A36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33454" y="70209"/>
            <a:ext cx="1299108" cy="964684"/>
          </a:xfrm>
          <a:prstGeom prst="rect">
            <a:avLst/>
          </a:prstGeom>
        </p:spPr>
      </p:pic>
    </p:spTree>
    <p:extLst>
      <p:ext uri="{BB962C8B-B14F-4D97-AF65-F5344CB8AC3E}">
        <p14:creationId xmlns:p14="http://schemas.microsoft.com/office/powerpoint/2010/main" val="377722945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2150</TotalTime>
  <Words>2599</Words>
  <Application>Microsoft Office PowerPoint</Application>
  <PresentationFormat>Widescreen</PresentationFormat>
  <Paragraphs>390</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PowerPoint Presentation</vt:lpstr>
      <vt:lpstr>PowerPoint Presentation</vt:lpstr>
      <vt:lpstr>PowerPoint Presentation</vt:lpstr>
      <vt:lpstr>Today, we are going to begin to look at statistics. Statistics is data that is gathered from real life information. This is then inputted into different tables or graphs. The tables and graphs are there to help us to understand any questions we many have about the information given. </vt:lpstr>
      <vt:lpstr>PowerPoint Presentation</vt:lpstr>
      <vt:lpstr>PowerPoint Presentation</vt:lpstr>
      <vt:lpstr>PowerPoint Presentation</vt:lpstr>
      <vt:lpstr>PowerPoint Presentation</vt:lpstr>
      <vt:lpstr>PowerPoint Presentation</vt:lpstr>
      <vt:lpstr>PowerPoint Presentation</vt:lpstr>
      <vt:lpstr>Now we know how to extract data from a tally chart, we are going to learn how to input the data.</vt:lpstr>
      <vt:lpstr>Here is my completed tally chart below.</vt:lpstr>
      <vt:lpstr>Here are a couple of videos to support your learning. Click on the links below or copy and paste them into your browser. </vt:lpstr>
      <vt:lpstr> Let’s complete the tally chart together before reading and adding the results from the data collected.  </vt:lpstr>
      <vt:lpstr> Let’s check to make sure we have added the correct headings and tally marks. </vt:lpstr>
      <vt:lpstr>Can you now complete the tally chart and input the data into the tally chart.</vt:lpstr>
      <vt:lpstr>PowerPoint Presentation</vt:lpstr>
      <vt:lpstr>Today we are going to look at different symbols used in different types of graphs and charts and we will look at how we find their value. </vt:lpstr>
      <vt:lpstr>We have just looked at some simple graphs and charts, but not all are so simple. Let’s take a look at some more complicated ones:</vt:lpstr>
      <vt:lpstr>PowerPoint Presentation</vt:lpstr>
      <vt:lpstr>Let’s try to work out how much each picture represents on the pictogram below together – don’t forget to look at the key!</vt:lpstr>
      <vt:lpstr>Use the key to find our how many cars each circle represents before adding them together to answer the questions below:</vt:lpstr>
      <vt:lpstr>The number of cars the circles represent has changed! Use the key to find our how many cars each circle represents before adding them together to answer the questions below:</vt:lpstr>
      <vt:lpstr>PowerPoint Presentation</vt:lpstr>
      <vt:lpstr>Today we are going to learn how to read and interpret information from a pictogram.</vt:lpstr>
      <vt:lpstr>PowerPoint Presentation</vt:lpstr>
      <vt:lpstr>Let’s try  together to read information from the pictogram so that we can answer questions.</vt:lpstr>
      <vt:lpstr>Can you read the information from the pictogram and answer the questions?</vt:lpstr>
      <vt:lpstr>PowerPoint Presentation</vt:lpstr>
      <vt:lpstr>PowerPoint Presentation</vt:lpstr>
      <vt:lpstr>Today we are going to try and collect and construct our very own pictogram.</vt:lpstr>
      <vt:lpstr>PowerPoint Presentation</vt:lpstr>
      <vt:lpstr>PowerPoint Presentation</vt:lpstr>
      <vt:lpstr>Collect data to input into your constructed a pictogram.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sallyjo.harkness1993@icloud.com</dc:creator>
  <cp:lastModifiedBy>S.Mounsey [ Wheatley Hill Community Primary School ]</cp:lastModifiedBy>
  <cp:revision>243</cp:revision>
  <dcterms:created xsi:type="dcterms:W3CDTF">2020-11-22T10:55:43Z</dcterms:created>
  <dcterms:modified xsi:type="dcterms:W3CDTF">2021-02-07T22:24:57Z</dcterms:modified>
</cp:coreProperties>
</file>