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 id="2147483689" r:id="rId3"/>
  </p:sldMasterIdLst>
  <p:notesMasterIdLst>
    <p:notesMasterId r:id="rId57"/>
  </p:notesMasterIdLst>
  <p:sldIdLst>
    <p:sldId id="342" r:id="rId4"/>
    <p:sldId id="289" r:id="rId5"/>
    <p:sldId id="404" r:id="rId6"/>
    <p:sldId id="405" r:id="rId7"/>
    <p:sldId id="406" r:id="rId8"/>
    <p:sldId id="407" r:id="rId9"/>
    <p:sldId id="408" r:id="rId10"/>
    <p:sldId id="409" r:id="rId11"/>
    <p:sldId id="410" r:id="rId12"/>
    <p:sldId id="411" r:id="rId13"/>
    <p:sldId id="412" r:id="rId14"/>
    <p:sldId id="413" r:id="rId15"/>
    <p:sldId id="414" r:id="rId16"/>
    <p:sldId id="415" r:id="rId17"/>
    <p:sldId id="416" r:id="rId18"/>
    <p:sldId id="417" r:id="rId19"/>
    <p:sldId id="455" r:id="rId20"/>
    <p:sldId id="456" r:id="rId21"/>
    <p:sldId id="447" r:id="rId22"/>
    <p:sldId id="290" r:id="rId23"/>
    <p:sldId id="452" r:id="rId24"/>
    <p:sldId id="451" r:id="rId25"/>
    <p:sldId id="453" r:id="rId26"/>
    <p:sldId id="454" r:id="rId27"/>
    <p:sldId id="331" r:id="rId28"/>
    <p:sldId id="418" r:id="rId29"/>
    <p:sldId id="421" r:id="rId30"/>
    <p:sldId id="422" r:id="rId31"/>
    <p:sldId id="423" r:id="rId32"/>
    <p:sldId id="424" r:id="rId33"/>
    <p:sldId id="425" r:id="rId34"/>
    <p:sldId id="426" r:id="rId35"/>
    <p:sldId id="427" r:id="rId36"/>
    <p:sldId id="428" r:id="rId37"/>
    <p:sldId id="450" r:id="rId38"/>
    <p:sldId id="429" r:id="rId39"/>
    <p:sldId id="291" r:id="rId40"/>
    <p:sldId id="430" r:id="rId41"/>
    <p:sldId id="432" r:id="rId42"/>
    <p:sldId id="433" r:id="rId43"/>
    <p:sldId id="434" r:id="rId44"/>
    <p:sldId id="435" r:id="rId45"/>
    <p:sldId id="436" r:id="rId46"/>
    <p:sldId id="438" r:id="rId47"/>
    <p:sldId id="439" r:id="rId48"/>
    <p:sldId id="440" r:id="rId49"/>
    <p:sldId id="441" r:id="rId50"/>
    <p:sldId id="445" r:id="rId51"/>
    <p:sldId id="446" r:id="rId52"/>
    <p:sldId id="292" r:id="rId53"/>
    <p:sldId id="398" r:id="rId54"/>
    <p:sldId id="314" r:id="rId55"/>
    <p:sldId id="340" r:id="rId56"/>
  </p:sldIdLst>
  <p:sldSz cx="12192000" cy="6858000"/>
  <p:notesSz cx="6742113" cy="9875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62" autoAdjust="0"/>
    <p:restoredTop sz="90876" autoAdjust="0"/>
  </p:normalViewPr>
  <p:slideViewPr>
    <p:cSldViewPr snapToGrid="0" snapToObjects="1">
      <p:cViewPr varScale="1">
        <p:scale>
          <a:sx n="70" d="100"/>
          <a:sy n="70" d="100"/>
        </p:scale>
        <p:origin x="59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50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5507"/>
          </a:xfrm>
          <a:prstGeom prst="rect">
            <a:avLst/>
          </a:prstGeom>
        </p:spPr>
        <p:txBody>
          <a:bodyPr vert="horz" lIns="91440" tIns="45720" rIns="91440" bIns="45720" rtlCol="0"/>
          <a:lstStyle>
            <a:lvl1pPr algn="r">
              <a:defRPr sz="1200"/>
            </a:lvl1pPr>
          </a:lstStyle>
          <a:p>
            <a:fld id="{4A7F4C74-25E1-4819-B75B-DEC2F8F32D15}" type="datetimeFigureOut">
              <a:rPr lang="en-GB" smtClean="0"/>
              <a:t>12/02/2021</a:t>
            </a:fld>
            <a:endParaRPr lang="en-GB"/>
          </a:p>
        </p:txBody>
      </p:sp>
      <p:sp>
        <p:nvSpPr>
          <p:cNvPr id="4" name="Slide Image Placeholder 3"/>
          <p:cNvSpPr>
            <a:spLocks noGrp="1" noRot="1" noChangeAspect="1"/>
          </p:cNvSpPr>
          <p:nvPr>
            <p:ph type="sldImg" idx="2"/>
          </p:nvPr>
        </p:nvSpPr>
        <p:spPr>
          <a:xfrm>
            <a:off x="409575" y="1235075"/>
            <a:ext cx="5922963" cy="33321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752747"/>
            <a:ext cx="5393690" cy="388861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80333"/>
            <a:ext cx="2921582" cy="49550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80333"/>
            <a:ext cx="2921582" cy="495506"/>
          </a:xfrm>
          <a:prstGeom prst="rect">
            <a:avLst/>
          </a:prstGeom>
        </p:spPr>
        <p:txBody>
          <a:bodyPr vert="horz" lIns="91440" tIns="45720" rIns="91440" bIns="45720" rtlCol="0" anchor="b"/>
          <a:lstStyle>
            <a:lvl1pPr algn="r">
              <a:defRPr sz="1200"/>
            </a:lvl1pPr>
          </a:lstStyle>
          <a:p>
            <a:fld id="{0E619667-411E-40C5-ADA1-D7C8E0E34CBF}" type="slidenum">
              <a:rPr lang="en-GB" smtClean="0"/>
              <a:t>‹#›</a:t>
            </a:fld>
            <a:endParaRPr lang="en-GB"/>
          </a:p>
        </p:txBody>
      </p:sp>
    </p:spTree>
    <p:extLst>
      <p:ext uri="{BB962C8B-B14F-4D97-AF65-F5344CB8AC3E}">
        <p14:creationId xmlns:p14="http://schemas.microsoft.com/office/powerpoint/2010/main" val="3051565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7DBF01-2E21-4778-B3AE-9CE212D2F467}" type="slidenum">
              <a:rPr lang="en-GB" smtClean="0"/>
              <a:t>1</a:t>
            </a:fld>
            <a:endParaRPr lang="en-GB" dirty="0"/>
          </a:p>
        </p:txBody>
      </p:sp>
    </p:spTree>
    <p:extLst>
      <p:ext uri="{BB962C8B-B14F-4D97-AF65-F5344CB8AC3E}">
        <p14:creationId xmlns:p14="http://schemas.microsoft.com/office/powerpoint/2010/main" val="271129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619667-411E-40C5-ADA1-D7C8E0E34CBF}" type="slidenum">
              <a:rPr lang="en-GB" smtClean="0"/>
              <a:t>2</a:t>
            </a:fld>
            <a:endParaRPr lang="en-GB"/>
          </a:p>
        </p:txBody>
      </p:sp>
    </p:spTree>
    <p:extLst>
      <p:ext uri="{BB962C8B-B14F-4D97-AF65-F5344CB8AC3E}">
        <p14:creationId xmlns:p14="http://schemas.microsoft.com/office/powerpoint/2010/main" val="2259195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619667-411E-40C5-ADA1-D7C8E0E34CBF}" type="slidenum">
              <a:rPr lang="en-GB" smtClean="0"/>
              <a:t>44</a:t>
            </a:fld>
            <a:endParaRPr lang="en-GB"/>
          </a:p>
        </p:txBody>
      </p:sp>
    </p:spTree>
    <p:extLst>
      <p:ext uri="{BB962C8B-B14F-4D97-AF65-F5344CB8AC3E}">
        <p14:creationId xmlns:p14="http://schemas.microsoft.com/office/powerpoint/2010/main" val="122014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6A299-F492-C945-9D71-B8CDEFBD93F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3DB26F9-8E35-FA47-AABD-76F7644F04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7857976-8E8C-6F45-A3BA-6AC330EAEED8}"/>
              </a:ext>
            </a:extLst>
          </p:cNvPr>
          <p:cNvSpPr>
            <a:spLocks noGrp="1"/>
          </p:cNvSpPr>
          <p:nvPr>
            <p:ph type="dt" sz="half" idx="10"/>
          </p:nvPr>
        </p:nvSpPr>
        <p:spPr/>
        <p:txBody>
          <a:bodyPr/>
          <a:lstStyle/>
          <a:p>
            <a:fld id="{2159EF30-7A58-BF40-ABEE-A81E31A6E9E3}" type="datetimeFigureOut">
              <a:rPr lang="en-US" smtClean="0"/>
              <a:t>2/12/2021</a:t>
            </a:fld>
            <a:endParaRPr lang="en-US"/>
          </a:p>
        </p:txBody>
      </p:sp>
      <p:sp>
        <p:nvSpPr>
          <p:cNvPr id="5" name="Footer Placeholder 4">
            <a:extLst>
              <a:ext uri="{FF2B5EF4-FFF2-40B4-BE49-F238E27FC236}">
                <a16:creationId xmlns:a16="http://schemas.microsoft.com/office/drawing/2014/main" id="{EA2098DF-8269-C843-96F1-01F36CED2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8D5B42-E440-DE4D-A9C9-B067C1F186EF}"/>
              </a:ext>
            </a:extLst>
          </p:cNvPr>
          <p:cNvSpPr>
            <a:spLocks noGrp="1"/>
          </p:cNvSpPr>
          <p:nvPr>
            <p:ph type="sldNum" sz="quarter" idx="12"/>
          </p:nvPr>
        </p:nvSpPr>
        <p:spPr/>
        <p:txBody>
          <a:bodyPr/>
          <a:lstStyle/>
          <a:p>
            <a:fld id="{07BF4254-280B-574A-A67D-9EB48FD3C714}" type="slidenum">
              <a:rPr lang="en-US" smtClean="0"/>
              <a:t>‹#›</a:t>
            </a:fld>
            <a:endParaRPr lang="en-US"/>
          </a:p>
        </p:txBody>
      </p:sp>
    </p:spTree>
    <p:extLst>
      <p:ext uri="{BB962C8B-B14F-4D97-AF65-F5344CB8AC3E}">
        <p14:creationId xmlns:p14="http://schemas.microsoft.com/office/powerpoint/2010/main" val="297765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7CA9-07B8-6B4A-837A-5C064B3461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7CCE423-655C-0D40-8AD3-A9AC703EFF1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721698-9E32-1548-9499-9AAB9854D03C}"/>
              </a:ext>
            </a:extLst>
          </p:cNvPr>
          <p:cNvSpPr>
            <a:spLocks noGrp="1"/>
          </p:cNvSpPr>
          <p:nvPr>
            <p:ph type="dt" sz="half" idx="10"/>
          </p:nvPr>
        </p:nvSpPr>
        <p:spPr/>
        <p:txBody>
          <a:bodyPr/>
          <a:lstStyle/>
          <a:p>
            <a:fld id="{2159EF30-7A58-BF40-ABEE-A81E31A6E9E3}" type="datetimeFigureOut">
              <a:rPr lang="en-US" smtClean="0"/>
              <a:t>2/12/2021</a:t>
            </a:fld>
            <a:endParaRPr lang="en-US"/>
          </a:p>
        </p:txBody>
      </p:sp>
      <p:sp>
        <p:nvSpPr>
          <p:cNvPr id="5" name="Footer Placeholder 4">
            <a:extLst>
              <a:ext uri="{FF2B5EF4-FFF2-40B4-BE49-F238E27FC236}">
                <a16:creationId xmlns:a16="http://schemas.microsoft.com/office/drawing/2014/main" id="{DF66B200-7C95-A14D-8004-2FDABCE2C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FCB43-0A5B-7B40-BFD2-1DF8D3F4DA40}"/>
              </a:ext>
            </a:extLst>
          </p:cNvPr>
          <p:cNvSpPr>
            <a:spLocks noGrp="1"/>
          </p:cNvSpPr>
          <p:nvPr>
            <p:ph type="sldNum" sz="quarter" idx="12"/>
          </p:nvPr>
        </p:nvSpPr>
        <p:spPr/>
        <p:txBody>
          <a:bodyPr/>
          <a:lstStyle/>
          <a:p>
            <a:fld id="{07BF4254-280B-574A-A67D-9EB48FD3C714}" type="slidenum">
              <a:rPr lang="en-US" smtClean="0"/>
              <a:t>‹#›</a:t>
            </a:fld>
            <a:endParaRPr lang="en-US"/>
          </a:p>
        </p:txBody>
      </p:sp>
    </p:spTree>
    <p:extLst>
      <p:ext uri="{BB962C8B-B14F-4D97-AF65-F5344CB8AC3E}">
        <p14:creationId xmlns:p14="http://schemas.microsoft.com/office/powerpoint/2010/main" val="1150050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CC5684-E2DB-0D47-9406-158E8AD613E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59639E1-3653-A748-A6E8-CC043E81C0A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D66246-CCCA-AB48-8FAA-7DF52478F7C4}"/>
              </a:ext>
            </a:extLst>
          </p:cNvPr>
          <p:cNvSpPr>
            <a:spLocks noGrp="1"/>
          </p:cNvSpPr>
          <p:nvPr>
            <p:ph type="dt" sz="half" idx="10"/>
          </p:nvPr>
        </p:nvSpPr>
        <p:spPr/>
        <p:txBody>
          <a:bodyPr/>
          <a:lstStyle/>
          <a:p>
            <a:fld id="{2159EF30-7A58-BF40-ABEE-A81E31A6E9E3}" type="datetimeFigureOut">
              <a:rPr lang="en-US" smtClean="0"/>
              <a:t>2/12/2021</a:t>
            </a:fld>
            <a:endParaRPr lang="en-US"/>
          </a:p>
        </p:txBody>
      </p:sp>
      <p:sp>
        <p:nvSpPr>
          <p:cNvPr id="5" name="Footer Placeholder 4">
            <a:extLst>
              <a:ext uri="{FF2B5EF4-FFF2-40B4-BE49-F238E27FC236}">
                <a16:creationId xmlns:a16="http://schemas.microsoft.com/office/drawing/2014/main" id="{D6EEB2AA-6705-994C-B993-89A1B5C95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9E325-5FA9-5943-8B66-CEBEFF529032}"/>
              </a:ext>
            </a:extLst>
          </p:cNvPr>
          <p:cNvSpPr>
            <a:spLocks noGrp="1"/>
          </p:cNvSpPr>
          <p:nvPr>
            <p:ph type="sldNum" sz="quarter" idx="12"/>
          </p:nvPr>
        </p:nvSpPr>
        <p:spPr/>
        <p:txBody>
          <a:bodyPr/>
          <a:lstStyle/>
          <a:p>
            <a:fld id="{07BF4254-280B-574A-A67D-9EB48FD3C714}" type="slidenum">
              <a:rPr lang="en-US" smtClean="0"/>
              <a:t>‹#›</a:t>
            </a:fld>
            <a:endParaRPr lang="en-US"/>
          </a:p>
        </p:txBody>
      </p:sp>
    </p:spTree>
    <p:extLst>
      <p:ext uri="{BB962C8B-B14F-4D97-AF65-F5344CB8AC3E}">
        <p14:creationId xmlns:p14="http://schemas.microsoft.com/office/powerpoint/2010/main" val="3532947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32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23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609598" y="478895"/>
            <a:ext cx="10960100" cy="994306"/>
          </a:xfrm>
        </p:spPr>
        <p:txBody>
          <a:bodyPr>
            <a:noAutofit/>
          </a:bodyPr>
          <a:lstStyle/>
          <a:p>
            <a:endParaRPr lang="en-GB" dirty="0"/>
          </a:p>
        </p:txBody>
      </p:sp>
    </p:spTree>
    <p:extLst>
      <p:ext uri="{BB962C8B-B14F-4D97-AF65-F5344CB8AC3E}">
        <p14:creationId xmlns:p14="http://schemas.microsoft.com/office/powerpoint/2010/main" val="1442021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5" name="Rectangle 4"/>
          <p:cNvSpPr/>
          <p:nvPr userDrawn="1"/>
        </p:nvSpPr>
        <p:spPr>
          <a:xfrm>
            <a:off x="609601" y="1514476"/>
            <a:ext cx="10960100" cy="48815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assoon Infant Rg"/>
              <a:ea typeface="+mn-ea"/>
              <a:cs typeface="+mn-cs"/>
            </a:endParaRPr>
          </a:p>
        </p:txBody>
      </p:sp>
      <p:sp>
        <p:nvSpPr>
          <p:cNvPr id="3" name="Content Placeholder 2"/>
          <p:cNvSpPr>
            <a:spLocks noGrp="1"/>
          </p:cNvSpPr>
          <p:nvPr>
            <p:ph idx="1"/>
          </p:nvPr>
        </p:nvSpPr>
        <p:spPr>
          <a:xfrm>
            <a:off x="609598" y="1513946"/>
            <a:ext cx="10960100" cy="4882093"/>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Tree>
    <p:extLst>
      <p:ext uri="{BB962C8B-B14F-4D97-AF65-F5344CB8AC3E}">
        <p14:creationId xmlns:p14="http://schemas.microsoft.com/office/powerpoint/2010/main" val="774729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9" name="Rounded Rectangle 8"/>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10" name="Rectangle 9"/>
          <p:cNvSpPr/>
          <p:nvPr userDrawn="1"/>
        </p:nvSpPr>
        <p:spPr>
          <a:xfrm>
            <a:off x="1007534" y="1514475"/>
            <a:ext cx="10176933" cy="45783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assoon Infant Rg"/>
              <a:ea typeface="+mn-ea"/>
              <a:cs typeface="+mn-cs"/>
            </a:endParaRPr>
          </a:p>
        </p:txBody>
      </p:sp>
      <p:grpSp>
        <p:nvGrpSpPr>
          <p:cNvPr id="11" name="Group 5"/>
          <p:cNvGrpSpPr>
            <a:grpSpLocks/>
          </p:cNvGrpSpPr>
          <p:nvPr userDrawn="1"/>
        </p:nvGrpSpPr>
        <p:grpSpPr bwMode="auto">
          <a:xfrm>
            <a:off x="5336117" y="1738314"/>
            <a:ext cx="5585883" cy="4129087"/>
            <a:chOff x="4002736" y="1755885"/>
            <a:chExt cx="4189074" cy="4129086"/>
          </a:xfrm>
        </p:grpSpPr>
        <p:sp>
          <p:nvSpPr>
            <p:cNvPr id="12" name="Oval 11"/>
            <p:cNvSpPr/>
            <p:nvPr userDrawn="1"/>
          </p:nvSpPr>
          <p:spPr bwMode="auto">
            <a:xfrm>
              <a:off x="4002736" y="1755885"/>
              <a:ext cx="1998501"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Sassoon Infant Rg"/>
                <a:ea typeface="+mn-ea"/>
                <a:cs typeface="+mn-cs"/>
              </a:endParaRPr>
            </a:p>
          </p:txBody>
        </p:sp>
        <p:sp>
          <p:nvSpPr>
            <p:cNvPr id="13" name="Oval 12"/>
            <p:cNvSpPr/>
            <p:nvPr userDrawn="1"/>
          </p:nvSpPr>
          <p:spPr bwMode="auto">
            <a:xfrm>
              <a:off x="6193309" y="1755885"/>
              <a:ext cx="1998501"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Sassoon Infant Rg"/>
                <a:ea typeface="+mn-ea"/>
                <a:cs typeface="+mn-cs"/>
              </a:endParaRPr>
            </a:p>
          </p:txBody>
        </p:sp>
        <p:sp>
          <p:nvSpPr>
            <p:cNvPr id="16" name="Oval 15"/>
            <p:cNvSpPr/>
            <p:nvPr userDrawn="1"/>
          </p:nvSpPr>
          <p:spPr bwMode="auto">
            <a:xfrm>
              <a:off x="6193309" y="3886309"/>
              <a:ext cx="1996914"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Sassoon Infant Rg"/>
                <a:ea typeface="+mn-ea"/>
                <a:cs typeface="+mn-cs"/>
              </a:endParaRPr>
            </a:p>
          </p:txBody>
        </p:sp>
        <p:sp>
          <p:nvSpPr>
            <p:cNvPr id="17" name="Oval 16"/>
            <p:cNvSpPr/>
            <p:nvPr userDrawn="1"/>
          </p:nvSpPr>
          <p:spPr bwMode="auto">
            <a:xfrm>
              <a:off x="4002736" y="3886309"/>
              <a:ext cx="1998501"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Sassoon Infant Rg"/>
                <a:ea typeface="+mn-ea"/>
                <a:cs typeface="+mn-cs"/>
              </a:endParaRPr>
            </a:p>
          </p:txBody>
        </p:sp>
      </p:gr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4" name="Content Placeholder 2"/>
          <p:cNvSpPr>
            <a:spLocks noGrp="1"/>
          </p:cNvSpPr>
          <p:nvPr>
            <p:ph idx="1"/>
          </p:nvPr>
        </p:nvSpPr>
        <p:spPr>
          <a:xfrm>
            <a:off x="1007534" y="1513944"/>
            <a:ext cx="4065277"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0"/>
          </p:nvPr>
        </p:nvSpPr>
        <p:spPr>
          <a:xfrm>
            <a:off x="5350363" y="1736725"/>
            <a:ext cx="2640212"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1"/>
          </p:nvPr>
        </p:nvSpPr>
        <p:spPr>
          <a:xfrm>
            <a:off x="8263167" y="1736725"/>
            <a:ext cx="2640212"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2"/>
          </p:nvPr>
        </p:nvSpPr>
        <p:spPr>
          <a:xfrm>
            <a:off x="5350363" y="3868604"/>
            <a:ext cx="2640212"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3"/>
          </p:nvPr>
        </p:nvSpPr>
        <p:spPr>
          <a:xfrm>
            <a:off x="8263167" y="3868604"/>
            <a:ext cx="2640212"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547244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9" name="Rounded Rectangle 8"/>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11" name="Rectangle 10"/>
          <p:cNvSpPr/>
          <p:nvPr userDrawn="1"/>
        </p:nvSpPr>
        <p:spPr>
          <a:xfrm>
            <a:off x="6214533" y="1514475"/>
            <a:ext cx="4921251" cy="457835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2" name="Rectangle 11"/>
          <p:cNvSpPr/>
          <p:nvPr userDrawn="1"/>
        </p:nvSpPr>
        <p:spPr bwMode="auto">
          <a:xfrm>
            <a:off x="1001184" y="1514475"/>
            <a:ext cx="5094816"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3" name="Rectangle 12"/>
          <p:cNvSpPr/>
          <p:nvPr userDrawn="1"/>
        </p:nvSpPr>
        <p:spPr bwMode="auto">
          <a:xfrm>
            <a:off x="1001184" y="2678113"/>
            <a:ext cx="5094816"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5" name="Rectangle 14"/>
          <p:cNvSpPr/>
          <p:nvPr userDrawn="1"/>
        </p:nvSpPr>
        <p:spPr bwMode="auto">
          <a:xfrm>
            <a:off x="1001184" y="3841750"/>
            <a:ext cx="5094816" cy="1087438"/>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6" name="Rectangle 15"/>
          <p:cNvSpPr/>
          <p:nvPr userDrawn="1"/>
        </p:nvSpPr>
        <p:spPr bwMode="auto">
          <a:xfrm>
            <a:off x="1001184" y="5006975"/>
            <a:ext cx="5094816"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0" name="Content Placeholder 2"/>
          <p:cNvSpPr>
            <a:spLocks noGrp="1"/>
          </p:cNvSpPr>
          <p:nvPr>
            <p:ph idx="10"/>
          </p:nvPr>
        </p:nvSpPr>
        <p:spPr>
          <a:xfrm>
            <a:off x="6213644" y="1513945"/>
            <a:ext cx="4922141" cy="4578879"/>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1"/>
          </p:nvPr>
        </p:nvSpPr>
        <p:spPr>
          <a:xfrm>
            <a:off x="1006117" y="1513946"/>
            <a:ext cx="509482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2"/>
          </p:nvPr>
        </p:nvSpPr>
        <p:spPr>
          <a:xfrm>
            <a:off x="1006117" y="2678233"/>
            <a:ext cx="509482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3"/>
          </p:nvPr>
        </p:nvSpPr>
        <p:spPr>
          <a:xfrm>
            <a:off x="1006117" y="3842520"/>
            <a:ext cx="509482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4"/>
          </p:nvPr>
        </p:nvSpPr>
        <p:spPr>
          <a:xfrm>
            <a:off x="1006117" y="5006808"/>
            <a:ext cx="509482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230522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6" name="Rounded Rectangle 5"/>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7" name="Rectangle 6"/>
          <p:cNvSpPr/>
          <p:nvPr userDrawn="1"/>
        </p:nvSpPr>
        <p:spPr>
          <a:xfrm>
            <a:off x="3860800" y="1514475"/>
            <a:ext cx="7323667"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9" name="Rectangle 8"/>
          <p:cNvSpPr/>
          <p:nvPr userDrawn="1"/>
        </p:nvSpPr>
        <p:spPr>
          <a:xfrm>
            <a:off x="1007534" y="4481513"/>
            <a:ext cx="10176933"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1" name="Rectangle 10"/>
          <p:cNvSpPr/>
          <p:nvPr userDrawn="1"/>
        </p:nvSpPr>
        <p:spPr>
          <a:xfrm>
            <a:off x="1007534" y="1514475"/>
            <a:ext cx="2715684"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0" name="Content Placeholder 2"/>
          <p:cNvSpPr>
            <a:spLocks noGrp="1"/>
          </p:cNvSpPr>
          <p:nvPr>
            <p:ph idx="11"/>
          </p:nvPr>
        </p:nvSpPr>
        <p:spPr>
          <a:xfrm>
            <a:off x="1001179" y="1513946"/>
            <a:ext cx="2722039" cy="28793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2"/>
          </p:nvPr>
        </p:nvSpPr>
        <p:spPr>
          <a:xfrm>
            <a:off x="3860800" y="1513946"/>
            <a:ext cx="7323667" cy="2879334"/>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3"/>
          </p:nvPr>
        </p:nvSpPr>
        <p:spPr>
          <a:xfrm>
            <a:off x="1001179" y="4481512"/>
            <a:ext cx="10183288" cy="161131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221817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7" name="Rounded Rectangle 6"/>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12" name="Rectangle 11"/>
          <p:cNvSpPr/>
          <p:nvPr userDrawn="1"/>
        </p:nvSpPr>
        <p:spPr>
          <a:xfrm>
            <a:off x="1007533" y="1514475"/>
            <a:ext cx="3803651" cy="457835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3" name="Rectangle 12"/>
          <p:cNvSpPr/>
          <p:nvPr userDrawn="1"/>
        </p:nvSpPr>
        <p:spPr>
          <a:xfrm>
            <a:off x="4910667" y="4614863"/>
            <a:ext cx="6273800" cy="147796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5" name="Rectangle 14"/>
          <p:cNvSpPr/>
          <p:nvPr userDrawn="1"/>
        </p:nvSpPr>
        <p:spPr>
          <a:xfrm>
            <a:off x="4910667" y="1519238"/>
            <a:ext cx="6273800" cy="147796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6" name="Rectangle 15"/>
          <p:cNvSpPr/>
          <p:nvPr userDrawn="1"/>
        </p:nvSpPr>
        <p:spPr>
          <a:xfrm>
            <a:off x="4910667" y="3067051"/>
            <a:ext cx="6273800" cy="14779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9" name="Content Placeholder 2"/>
          <p:cNvSpPr>
            <a:spLocks noGrp="1"/>
          </p:cNvSpPr>
          <p:nvPr>
            <p:ph idx="12"/>
          </p:nvPr>
        </p:nvSpPr>
        <p:spPr>
          <a:xfrm>
            <a:off x="4910666" y="1513946"/>
            <a:ext cx="6273799" cy="1483798"/>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4910666" y="3061487"/>
            <a:ext cx="6273799" cy="1483798"/>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1" name="Content Placeholder 2"/>
          <p:cNvSpPr>
            <a:spLocks noGrp="1"/>
          </p:cNvSpPr>
          <p:nvPr>
            <p:ph idx="14"/>
          </p:nvPr>
        </p:nvSpPr>
        <p:spPr>
          <a:xfrm>
            <a:off x="4910666" y="4609027"/>
            <a:ext cx="6273799" cy="1483798"/>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a:off x="1007535" y="1513947"/>
            <a:ext cx="3803651" cy="4578879"/>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62356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895C4-08E5-5D41-8C4E-3749D53B1B1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2D310A-CEFB-6144-ADE3-4C25802DEF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A85F44-E299-2746-A903-26F13E04E6EF}"/>
              </a:ext>
            </a:extLst>
          </p:cNvPr>
          <p:cNvSpPr>
            <a:spLocks noGrp="1"/>
          </p:cNvSpPr>
          <p:nvPr>
            <p:ph type="dt" sz="half" idx="10"/>
          </p:nvPr>
        </p:nvSpPr>
        <p:spPr/>
        <p:txBody>
          <a:bodyPr/>
          <a:lstStyle/>
          <a:p>
            <a:fld id="{2159EF30-7A58-BF40-ABEE-A81E31A6E9E3}" type="datetimeFigureOut">
              <a:rPr lang="en-US" smtClean="0"/>
              <a:t>2/12/2021</a:t>
            </a:fld>
            <a:endParaRPr lang="en-US"/>
          </a:p>
        </p:txBody>
      </p:sp>
      <p:sp>
        <p:nvSpPr>
          <p:cNvPr id="5" name="Footer Placeholder 4">
            <a:extLst>
              <a:ext uri="{FF2B5EF4-FFF2-40B4-BE49-F238E27FC236}">
                <a16:creationId xmlns:a16="http://schemas.microsoft.com/office/drawing/2014/main" id="{F6F187C3-783C-DE4E-A886-4F1EF08E2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77853-B607-DB43-B916-99FA3FB512A2}"/>
              </a:ext>
            </a:extLst>
          </p:cNvPr>
          <p:cNvSpPr>
            <a:spLocks noGrp="1"/>
          </p:cNvSpPr>
          <p:nvPr>
            <p:ph type="sldNum" sz="quarter" idx="12"/>
          </p:nvPr>
        </p:nvSpPr>
        <p:spPr/>
        <p:txBody>
          <a:bodyPr/>
          <a:lstStyle/>
          <a:p>
            <a:fld id="{07BF4254-280B-574A-A67D-9EB48FD3C714}" type="slidenum">
              <a:rPr lang="en-US" smtClean="0"/>
              <a:t>‹#›</a:t>
            </a:fld>
            <a:endParaRPr lang="en-US"/>
          </a:p>
        </p:txBody>
      </p:sp>
    </p:spTree>
    <p:extLst>
      <p:ext uri="{BB962C8B-B14F-4D97-AF65-F5344CB8AC3E}">
        <p14:creationId xmlns:p14="http://schemas.microsoft.com/office/powerpoint/2010/main" val="3644849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7" name="Rounded Rectangle 6"/>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9" name="Rectangle 8"/>
          <p:cNvSpPr/>
          <p:nvPr userDrawn="1"/>
        </p:nvSpPr>
        <p:spPr>
          <a:xfrm>
            <a:off x="6148918" y="1514475"/>
            <a:ext cx="5035549" cy="281463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1" name="Rectangle 10"/>
          <p:cNvSpPr/>
          <p:nvPr userDrawn="1"/>
        </p:nvSpPr>
        <p:spPr>
          <a:xfrm>
            <a:off x="1007534" y="4418013"/>
            <a:ext cx="10176933"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5" name="Rectangle 14"/>
          <p:cNvSpPr/>
          <p:nvPr userDrawn="1"/>
        </p:nvSpPr>
        <p:spPr>
          <a:xfrm>
            <a:off x="1007533" y="1514475"/>
            <a:ext cx="2446867"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6" name="Rectangle 15"/>
          <p:cNvSpPr/>
          <p:nvPr userDrawn="1"/>
        </p:nvSpPr>
        <p:spPr>
          <a:xfrm>
            <a:off x="3579284" y="1514475"/>
            <a:ext cx="2446867"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0" name="Content Placeholder 2"/>
          <p:cNvSpPr>
            <a:spLocks noGrp="1"/>
          </p:cNvSpPr>
          <p:nvPr>
            <p:ph idx="12"/>
          </p:nvPr>
        </p:nvSpPr>
        <p:spPr>
          <a:xfrm>
            <a:off x="6149473" y="1513946"/>
            <a:ext cx="5034993" cy="2815834"/>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1007536" y="1513946"/>
            <a:ext cx="2446865" cy="28158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a:off x="1007534" y="4418012"/>
            <a:ext cx="10176932" cy="167481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3578504" y="1513946"/>
            <a:ext cx="2446865" cy="28158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005464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6" name="Rounded Rectangle 5"/>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9" name="Rectangle 8"/>
          <p:cNvSpPr/>
          <p:nvPr userDrawn="1"/>
        </p:nvSpPr>
        <p:spPr>
          <a:xfrm>
            <a:off x="670985" y="2501901"/>
            <a:ext cx="10850033"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7" name="Content Placeholder 2"/>
          <p:cNvSpPr>
            <a:spLocks noGrp="1"/>
          </p:cNvSpPr>
          <p:nvPr>
            <p:ph idx="1"/>
          </p:nvPr>
        </p:nvSpPr>
        <p:spPr>
          <a:xfrm>
            <a:off x="1007534" y="1500011"/>
            <a:ext cx="10164223"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0"/>
          </p:nvPr>
        </p:nvSpPr>
        <p:spPr>
          <a:xfrm>
            <a:off x="1013889" y="5125507"/>
            <a:ext cx="10164223"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3"/>
          </p:nvPr>
        </p:nvSpPr>
        <p:spPr>
          <a:xfrm flipH="1">
            <a:off x="670981" y="2502605"/>
            <a:ext cx="10850035" cy="258762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332039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10" name="Rounded Rectangle 9"/>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11" name="Rounded Rectangle 10"/>
          <p:cNvSpPr/>
          <p:nvPr userDrawn="1"/>
        </p:nvSpPr>
        <p:spPr>
          <a:xfrm>
            <a:off x="1013884" y="4340225"/>
            <a:ext cx="3291416"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8" name="Rounded Rectangle 17"/>
          <p:cNvSpPr/>
          <p:nvPr userDrawn="1"/>
        </p:nvSpPr>
        <p:spPr>
          <a:xfrm>
            <a:off x="4449234" y="4340225"/>
            <a:ext cx="329353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9" name="Rounded Rectangle 18"/>
          <p:cNvSpPr/>
          <p:nvPr userDrawn="1"/>
        </p:nvSpPr>
        <p:spPr>
          <a:xfrm>
            <a:off x="7886701" y="4340225"/>
            <a:ext cx="3291417"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20" name="Rounded Rectangle 19"/>
          <p:cNvSpPr/>
          <p:nvPr userDrawn="1"/>
        </p:nvSpPr>
        <p:spPr>
          <a:xfrm>
            <a:off x="1007534" y="2493963"/>
            <a:ext cx="3291417"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22" name="Rounded Rectangle 21"/>
          <p:cNvSpPr/>
          <p:nvPr userDrawn="1"/>
        </p:nvSpPr>
        <p:spPr>
          <a:xfrm>
            <a:off x="4442884" y="2493963"/>
            <a:ext cx="329353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23" name="Rounded Rectangle 22"/>
          <p:cNvSpPr/>
          <p:nvPr userDrawn="1"/>
        </p:nvSpPr>
        <p:spPr>
          <a:xfrm>
            <a:off x="7880351" y="2493963"/>
            <a:ext cx="3291416"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5" name="Content Placeholder 2"/>
          <p:cNvSpPr>
            <a:spLocks noGrp="1"/>
          </p:cNvSpPr>
          <p:nvPr>
            <p:ph idx="1"/>
          </p:nvPr>
        </p:nvSpPr>
        <p:spPr>
          <a:xfrm>
            <a:off x="1007534" y="1500011"/>
            <a:ext cx="10164223"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1007532" y="2494138"/>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flipH="1">
            <a:off x="4450070" y="2494138"/>
            <a:ext cx="3285503"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7879898" y="2481615"/>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1007530" y="4340225"/>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4450072" y="4340225"/>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8"/>
          </p:nvPr>
        </p:nvSpPr>
        <p:spPr>
          <a:xfrm flipH="1">
            <a:off x="7879900" y="4340225"/>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759996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0" name="Rounded Rectangle 9"/>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11" name="Rectangle 10"/>
          <p:cNvSpPr/>
          <p:nvPr userDrawn="1"/>
        </p:nvSpPr>
        <p:spPr>
          <a:xfrm>
            <a:off x="5003800" y="4616450"/>
            <a:ext cx="3033184" cy="14668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assoon Infant Rg"/>
              <a:ea typeface="+mn-ea"/>
              <a:cs typeface="+mn-cs"/>
            </a:endParaRPr>
          </a:p>
        </p:txBody>
      </p:sp>
      <p:sp>
        <p:nvSpPr>
          <p:cNvPr id="12" name="Rectangle 11"/>
          <p:cNvSpPr/>
          <p:nvPr userDrawn="1"/>
        </p:nvSpPr>
        <p:spPr>
          <a:xfrm>
            <a:off x="5003800" y="3067050"/>
            <a:ext cx="3033184" cy="14605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assoon Infant Rg"/>
              <a:ea typeface="+mn-ea"/>
              <a:cs typeface="+mn-cs"/>
            </a:endParaRPr>
          </a:p>
        </p:txBody>
      </p:sp>
      <p:sp>
        <p:nvSpPr>
          <p:cNvPr id="19" name="Rectangle 18"/>
          <p:cNvSpPr/>
          <p:nvPr userDrawn="1"/>
        </p:nvSpPr>
        <p:spPr>
          <a:xfrm>
            <a:off x="5003800" y="1514476"/>
            <a:ext cx="3033184" cy="14636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assoon Infant Rg"/>
              <a:ea typeface="+mn-ea"/>
              <a:cs typeface="+mn-cs"/>
            </a:endParaRPr>
          </a:p>
        </p:txBody>
      </p:sp>
      <p:sp>
        <p:nvSpPr>
          <p:cNvPr id="20" name="Rectangle 19"/>
          <p:cNvSpPr/>
          <p:nvPr userDrawn="1"/>
        </p:nvSpPr>
        <p:spPr>
          <a:xfrm>
            <a:off x="8159751" y="4616450"/>
            <a:ext cx="3033183" cy="14668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assoon Infant Rg"/>
              <a:ea typeface="+mn-ea"/>
              <a:cs typeface="+mn-cs"/>
            </a:endParaRPr>
          </a:p>
        </p:txBody>
      </p:sp>
      <p:sp>
        <p:nvSpPr>
          <p:cNvPr id="21" name="Rectangle 20"/>
          <p:cNvSpPr/>
          <p:nvPr userDrawn="1"/>
        </p:nvSpPr>
        <p:spPr>
          <a:xfrm>
            <a:off x="8159751" y="3067050"/>
            <a:ext cx="3033183" cy="1460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assoon Infant Rg"/>
              <a:ea typeface="+mn-ea"/>
              <a:cs typeface="+mn-cs"/>
            </a:endParaRPr>
          </a:p>
        </p:txBody>
      </p:sp>
      <p:sp>
        <p:nvSpPr>
          <p:cNvPr id="22" name="Rectangle 21"/>
          <p:cNvSpPr/>
          <p:nvPr userDrawn="1"/>
        </p:nvSpPr>
        <p:spPr>
          <a:xfrm>
            <a:off x="8159751" y="1514476"/>
            <a:ext cx="3033183" cy="14636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assoon Infant Rg"/>
              <a:ea typeface="+mn-ea"/>
              <a:cs typeface="+mn-cs"/>
            </a:endParaRPr>
          </a:p>
        </p:txBody>
      </p:sp>
      <p:sp>
        <p:nvSpPr>
          <p:cNvPr id="3" name="Content Placeholder 2"/>
          <p:cNvSpPr>
            <a:spLocks noGrp="1"/>
          </p:cNvSpPr>
          <p:nvPr>
            <p:ph idx="1"/>
          </p:nvPr>
        </p:nvSpPr>
        <p:spPr>
          <a:xfrm>
            <a:off x="1007533" y="1513946"/>
            <a:ext cx="3996268" cy="4569354"/>
          </a:xfrm>
          <a:prstGeom prst="roundRect">
            <a:avLst>
              <a:gd name="adj" fmla="val 1874"/>
            </a:avLst>
          </a:prstGeom>
        </p:spPr>
        <p:txBody>
          <a:bodyPr lIns="0" tIns="0" rIns="0" bIns="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3" name="Content Placeholder 2"/>
          <p:cNvSpPr>
            <a:spLocks noGrp="1"/>
          </p:cNvSpPr>
          <p:nvPr>
            <p:ph idx="13"/>
          </p:nvPr>
        </p:nvSpPr>
        <p:spPr>
          <a:xfrm flipH="1">
            <a:off x="5003799" y="1513945"/>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4"/>
          </p:nvPr>
        </p:nvSpPr>
        <p:spPr>
          <a:xfrm flipH="1">
            <a:off x="8156216" y="1513944"/>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5"/>
          </p:nvPr>
        </p:nvSpPr>
        <p:spPr>
          <a:xfrm flipH="1">
            <a:off x="5020729" y="3059085"/>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8156216" y="3062997"/>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5003799" y="4612049"/>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8"/>
          </p:nvPr>
        </p:nvSpPr>
        <p:spPr>
          <a:xfrm flipH="1">
            <a:off x="8156216" y="4616561"/>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615277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670985" y="2930526"/>
            <a:ext cx="10850033"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4" name="Rounded Rectangle 3"/>
          <p:cNvSpPr/>
          <p:nvPr userDrawn="1"/>
        </p:nvSpPr>
        <p:spPr bwMode="auto">
          <a:xfrm>
            <a:off x="670985" y="512764"/>
            <a:ext cx="10850033"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5" name="Title 1"/>
          <p:cNvSpPr txBox="1">
            <a:spLocks/>
          </p:cNvSpPr>
          <p:nvPr userDrawn="1"/>
        </p:nvSpPr>
        <p:spPr>
          <a:xfrm>
            <a:off x="838200" y="30718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Sassoon Infant Md" panose="02000603050000020003" pitchFamily="50" charset="0"/>
                <a:ea typeface="+mj-ea"/>
                <a:cs typeface="+mj-cs"/>
              </a:rPr>
              <a:t>Success Criteria</a:t>
            </a:r>
          </a:p>
        </p:txBody>
      </p:sp>
      <p:sp>
        <p:nvSpPr>
          <p:cNvPr id="6" name="Title 1"/>
          <p:cNvSpPr txBox="1">
            <a:spLocks/>
          </p:cNvSpPr>
          <p:nvPr userDrawn="1"/>
        </p:nvSpPr>
        <p:spPr>
          <a:xfrm>
            <a:off x="838200" y="7350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Sassoon Infant Md" panose="02000603050000020003" pitchFamily="50" charset="0"/>
                <a:ea typeface="+mj-ea"/>
                <a:cs typeface="+mj-cs"/>
              </a:rPr>
              <a:t>Aim</a:t>
            </a:r>
          </a:p>
        </p:txBody>
      </p:sp>
      <p:sp>
        <p:nvSpPr>
          <p:cNvPr id="7" name="Content Placeholder 15"/>
          <p:cNvSpPr txBox="1">
            <a:spLocks/>
          </p:cNvSpPr>
          <p:nvPr userDrawn="1"/>
        </p:nvSpPr>
        <p:spPr>
          <a:xfrm>
            <a:off x="838200" y="3467100"/>
            <a:ext cx="105156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Statement 1 Lorem ipsum </a:t>
            </a:r>
            <a:r>
              <a:rPr kumimoji="0" lang="en-GB" sz="1800" b="0" i="0" u="none" strike="noStrike" kern="1200" cap="none" spc="0" normalizeH="0" baseline="0" noProof="0" dirty="0" err="1">
                <a:ln>
                  <a:noFill/>
                </a:ln>
                <a:solidFill>
                  <a:srgbClr val="1C1C1C"/>
                </a:solidFill>
                <a:effectLst/>
                <a:uLnTx/>
                <a:uFillTx/>
                <a:latin typeface="Sassoon Infant Rg" panose="02000503030000020003" pitchFamily="50" charset="0"/>
                <a:cs typeface="+mn-cs"/>
              </a:rPr>
              <a:t>dolor</a:t>
            </a: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 sit </a:t>
            </a:r>
            <a:r>
              <a:rPr kumimoji="0" lang="en-GB" sz="1800" b="0" i="0" u="none" strike="noStrike" kern="1200" cap="none" spc="0" normalizeH="0" baseline="0" noProof="0" dirty="0" err="1">
                <a:ln>
                  <a:noFill/>
                </a:ln>
                <a:solidFill>
                  <a:srgbClr val="1C1C1C"/>
                </a:solidFill>
                <a:effectLst/>
                <a:uLnTx/>
                <a:uFillTx/>
                <a:latin typeface="Sassoon Infant Rg" panose="02000503030000020003" pitchFamily="50" charset="0"/>
                <a:cs typeface="+mn-cs"/>
              </a:rPr>
              <a:t>amet</a:t>
            </a: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 </a:t>
            </a:r>
            <a:r>
              <a:rPr kumimoji="0" lang="en-GB" sz="1800" b="0" i="0" u="none" strike="noStrike" kern="1200" cap="none" spc="0" normalizeH="0" baseline="0" noProof="0" dirty="0" err="1">
                <a:ln>
                  <a:noFill/>
                </a:ln>
                <a:solidFill>
                  <a:srgbClr val="1C1C1C"/>
                </a:solidFill>
                <a:effectLst/>
                <a:uLnTx/>
                <a:uFillTx/>
                <a:latin typeface="Sassoon Infant Rg" panose="02000503030000020003" pitchFamily="50" charset="0"/>
                <a:cs typeface="+mn-cs"/>
              </a:rPr>
              <a:t>consectetur</a:t>
            </a: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 </a:t>
            </a:r>
            <a:r>
              <a:rPr kumimoji="0" lang="en-GB" sz="1800" b="0" i="0" u="none" strike="noStrike" kern="1200" cap="none" spc="0" normalizeH="0" baseline="0" noProof="0" dirty="0" err="1">
                <a:ln>
                  <a:noFill/>
                </a:ln>
                <a:solidFill>
                  <a:srgbClr val="1C1C1C"/>
                </a:solidFill>
                <a:effectLst/>
                <a:uLnTx/>
                <a:uFillTx/>
                <a:latin typeface="Sassoon Infant Rg" panose="02000503030000020003" pitchFamily="50" charset="0"/>
                <a:cs typeface="+mn-cs"/>
              </a:rPr>
              <a:t>adipiscing</a:t>
            </a: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 </a:t>
            </a:r>
            <a:r>
              <a:rPr kumimoji="0" lang="en-GB" sz="1800" b="0" i="0" u="none" strike="noStrike" kern="1200" cap="none" spc="0" normalizeH="0" baseline="0" noProof="0" dirty="0" err="1">
                <a:ln>
                  <a:noFill/>
                </a:ln>
                <a:solidFill>
                  <a:srgbClr val="1C1C1C"/>
                </a:solidFill>
                <a:effectLst/>
                <a:uLnTx/>
                <a:uFillTx/>
                <a:latin typeface="Sassoon Infant Rg" panose="02000503030000020003" pitchFamily="50" charset="0"/>
                <a:cs typeface="+mn-cs"/>
              </a:rPr>
              <a:t>elit</a:t>
            </a: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Statement 2</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Sub statement</a:t>
            </a:r>
          </a:p>
        </p:txBody>
      </p:sp>
      <p:sp>
        <p:nvSpPr>
          <p:cNvPr id="11" name="Content Placeholder 15"/>
          <p:cNvSpPr>
            <a:spLocks noGrp="1"/>
          </p:cNvSpPr>
          <p:nvPr>
            <p:ph idx="1"/>
          </p:nvPr>
        </p:nvSpPr>
        <p:spPr>
          <a:xfrm>
            <a:off x="838200" y="1127760"/>
            <a:ext cx="105156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1946613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344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254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609598" y="478895"/>
            <a:ext cx="10960100" cy="994306"/>
          </a:xfrm>
        </p:spPr>
        <p:txBody>
          <a:bodyPr>
            <a:noAutofit/>
          </a:bodyPr>
          <a:lstStyle/>
          <a:p>
            <a:endParaRPr lang="en-GB" dirty="0"/>
          </a:p>
        </p:txBody>
      </p:sp>
    </p:spTree>
    <p:extLst>
      <p:ext uri="{BB962C8B-B14F-4D97-AF65-F5344CB8AC3E}">
        <p14:creationId xmlns:p14="http://schemas.microsoft.com/office/powerpoint/2010/main" val="2991487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5" name="Rectangle 4"/>
          <p:cNvSpPr/>
          <p:nvPr userDrawn="1"/>
        </p:nvSpPr>
        <p:spPr>
          <a:xfrm>
            <a:off x="609601" y="1514476"/>
            <a:ext cx="10960100" cy="48815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assoon Infant Rg"/>
              <a:ea typeface="+mn-ea"/>
              <a:cs typeface="+mn-cs"/>
            </a:endParaRPr>
          </a:p>
        </p:txBody>
      </p:sp>
      <p:sp>
        <p:nvSpPr>
          <p:cNvPr id="3" name="Content Placeholder 2"/>
          <p:cNvSpPr>
            <a:spLocks noGrp="1"/>
          </p:cNvSpPr>
          <p:nvPr>
            <p:ph idx="1"/>
          </p:nvPr>
        </p:nvSpPr>
        <p:spPr>
          <a:xfrm>
            <a:off x="609598" y="1513946"/>
            <a:ext cx="10960100" cy="4882093"/>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Tree>
    <p:extLst>
      <p:ext uri="{BB962C8B-B14F-4D97-AF65-F5344CB8AC3E}">
        <p14:creationId xmlns:p14="http://schemas.microsoft.com/office/powerpoint/2010/main" val="2778278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9" name="Rounded Rectangle 8"/>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10" name="Rectangle 9"/>
          <p:cNvSpPr/>
          <p:nvPr userDrawn="1"/>
        </p:nvSpPr>
        <p:spPr>
          <a:xfrm>
            <a:off x="1007534" y="1514475"/>
            <a:ext cx="10176933" cy="45783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assoon Infant Rg"/>
              <a:ea typeface="+mn-ea"/>
              <a:cs typeface="+mn-cs"/>
            </a:endParaRPr>
          </a:p>
        </p:txBody>
      </p:sp>
      <p:grpSp>
        <p:nvGrpSpPr>
          <p:cNvPr id="11" name="Group 5"/>
          <p:cNvGrpSpPr>
            <a:grpSpLocks/>
          </p:cNvGrpSpPr>
          <p:nvPr userDrawn="1"/>
        </p:nvGrpSpPr>
        <p:grpSpPr bwMode="auto">
          <a:xfrm>
            <a:off x="5336117" y="1738314"/>
            <a:ext cx="5585883" cy="4129087"/>
            <a:chOff x="4002736" y="1755885"/>
            <a:chExt cx="4189074" cy="4129086"/>
          </a:xfrm>
        </p:grpSpPr>
        <p:sp>
          <p:nvSpPr>
            <p:cNvPr id="12" name="Oval 11"/>
            <p:cNvSpPr/>
            <p:nvPr userDrawn="1"/>
          </p:nvSpPr>
          <p:spPr bwMode="auto">
            <a:xfrm>
              <a:off x="4002736" y="1755885"/>
              <a:ext cx="1998501"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Sassoon Infant Rg"/>
                <a:ea typeface="+mn-ea"/>
                <a:cs typeface="+mn-cs"/>
              </a:endParaRPr>
            </a:p>
          </p:txBody>
        </p:sp>
        <p:sp>
          <p:nvSpPr>
            <p:cNvPr id="13" name="Oval 12"/>
            <p:cNvSpPr/>
            <p:nvPr userDrawn="1"/>
          </p:nvSpPr>
          <p:spPr bwMode="auto">
            <a:xfrm>
              <a:off x="6193309" y="1755885"/>
              <a:ext cx="1998501"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Sassoon Infant Rg"/>
                <a:ea typeface="+mn-ea"/>
                <a:cs typeface="+mn-cs"/>
              </a:endParaRPr>
            </a:p>
          </p:txBody>
        </p:sp>
        <p:sp>
          <p:nvSpPr>
            <p:cNvPr id="16" name="Oval 15"/>
            <p:cNvSpPr/>
            <p:nvPr userDrawn="1"/>
          </p:nvSpPr>
          <p:spPr bwMode="auto">
            <a:xfrm>
              <a:off x="6193309" y="3886309"/>
              <a:ext cx="1996914"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Sassoon Infant Rg"/>
                <a:ea typeface="+mn-ea"/>
                <a:cs typeface="+mn-cs"/>
              </a:endParaRPr>
            </a:p>
          </p:txBody>
        </p:sp>
        <p:sp>
          <p:nvSpPr>
            <p:cNvPr id="17" name="Oval 16"/>
            <p:cNvSpPr/>
            <p:nvPr userDrawn="1"/>
          </p:nvSpPr>
          <p:spPr bwMode="auto">
            <a:xfrm>
              <a:off x="4002736" y="3886309"/>
              <a:ext cx="1998501"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Sassoon Infant Rg"/>
                <a:ea typeface="+mn-ea"/>
                <a:cs typeface="+mn-cs"/>
              </a:endParaRPr>
            </a:p>
          </p:txBody>
        </p:sp>
      </p:gr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4" name="Content Placeholder 2"/>
          <p:cNvSpPr>
            <a:spLocks noGrp="1"/>
          </p:cNvSpPr>
          <p:nvPr>
            <p:ph idx="1"/>
          </p:nvPr>
        </p:nvSpPr>
        <p:spPr>
          <a:xfrm>
            <a:off x="1007534" y="1513944"/>
            <a:ext cx="4065277"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0"/>
          </p:nvPr>
        </p:nvSpPr>
        <p:spPr>
          <a:xfrm>
            <a:off x="5350363" y="1736725"/>
            <a:ext cx="2640212"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1"/>
          </p:nvPr>
        </p:nvSpPr>
        <p:spPr>
          <a:xfrm>
            <a:off x="8263167" y="1736725"/>
            <a:ext cx="2640212"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2"/>
          </p:nvPr>
        </p:nvSpPr>
        <p:spPr>
          <a:xfrm>
            <a:off x="5350363" y="3868604"/>
            <a:ext cx="2640212"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3"/>
          </p:nvPr>
        </p:nvSpPr>
        <p:spPr>
          <a:xfrm>
            <a:off x="8263167" y="3868604"/>
            <a:ext cx="2640212"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418387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A0EE-400E-C74B-A2B7-57DFC5565F0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3BED3BC-7FCC-034C-A6C1-A4F1439BE3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0494A2D-AC3F-8D4A-82BD-D675A8113F51}"/>
              </a:ext>
            </a:extLst>
          </p:cNvPr>
          <p:cNvSpPr>
            <a:spLocks noGrp="1"/>
          </p:cNvSpPr>
          <p:nvPr>
            <p:ph type="dt" sz="half" idx="10"/>
          </p:nvPr>
        </p:nvSpPr>
        <p:spPr/>
        <p:txBody>
          <a:bodyPr/>
          <a:lstStyle/>
          <a:p>
            <a:fld id="{2159EF30-7A58-BF40-ABEE-A81E31A6E9E3}" type="datetimeFigureOut">
              <a:rPr lang="en-US" smtClean="0"/>
              <a:t>2/12/2021</a:t>
            </a:fld>
            <a:endParaRPr lang="en-US"/>
          </a:p>
        </p:txBody>
      </p:sp>
      <p:sp>
        <p:nvSpPr>
          <p:cNvPr id="5" name="Footer Placeholder 4">
            <a:extLst>
              <a:ext uri="{FF2B5EF4-FFF2-40B4-BE49-F238E27FC236}">
                <a16:creationId xmlns:a16="http://schemas.microsoft.com/office/drawing/2014/main" id="{A420009E-2A51-E041-BD90-C48DE3956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B430A-0EA5-CB4C-847E-A99FD69315B1}"/>
              </a:ext>
            </a:extLst>
          </p:cNvPr>
          <p:cNvSpPr>
            <a:spLocks noGrp="1"/>
          </p:cNvSpPr>
          <p:nvPr>
            <p:ph type="sldNum" sz="quarter" idx="12"/>
          </p:nvPr>
        </p:nvSpPr>
        <p:spPr/>
        <p:txBody>
          <a:bodyPr/>
          <a:lstStyle/>
          <a:p>
            <a:fld id="{07BF4254-280B-574A-A67D-9EB48FD3C714}" type="slidenum">
              <a:rPr lang="en-US" smtClean="0"/>
              <a:t>‹#›</a:t>
            </a:fld>
            <a:endParaRPr lang="en-US"/>
          </a:p>
        </p:txBody>
      </p:sp>
    </p:spTree>
    <p:extLst>
      <p:ext uri="{BB962C8B-B14F-4D97-AF65-F5344CB8AC3E}">
        <p14:creationId xmlns:p14="http://schemas.microsoft.com/office/powerpoint/2010/main" val="130203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9" name="Rounded Rectangle 8"/>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11" name="Rectangle 10"/>
          <p:cNvSpPr/>
          <p:nvPr userDrawn="1"/>
        </p:nvSpPr>
        <p:spPr>
          <a:xfrm>
            <a:off x="6214533" y="1514475"/>
            <a:ext cx="4921251" cy="457835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2" name="Rectangle 11"/>
          <p:cNvSpPr/>
          <p:nvPr userDrawn="1"/>
        </p:nvSpPr>
        <p:spPr bwMode="auto">
          <a:xfrm>
            <a:off x="1001184" y="1514475"/>
            <a:ext cx="5094816"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3" name="Rectangle 12"/>
          <p:cNvSpPr/>
          <p:nvPr userDrawn="1"/>
        </p:nvSpPr>
        <p:spPr bwMode="auto">
          <a:xfrm>
            <a:off x="1001184" y="2678113"/>
            <a:ext cx="5094816"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5" name="Rectangle 14"/>
          <p:cNvSpPr/>
          <p:nvPr userDrawn="1"/>
        </p:nvSpPr>
        <p:spPr bwMode="auto">
          <a:xfrm>
            <a:off x="1001184" y="3841750"/>
            <a:ext cx="5094816" cy="1087438"/>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6" name="Rectangle 15"/>
          <p:cNvSpPr/>
          <p:nvPr userDrawn="1"/>
        </p:nvSpPr>
        <p:spPr bwMode="auto">
          <a:xfrm>
            <a:off x="1001184" y="5006975"/>
            <a:ext cx="5094816"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0" name="Content Placeholder 2"/>
          <p:cNvSpPr>
            <a:spLocks noGrp="1"/>
          </p:cNvSpPr>
          <p:nvPr>
            <p:ph idx="10"/>
          </p:nvPr>
        </p:nvSpPr>
        <p:spPr>
          <a:xfrm>
            <a:off x="6213644" y="1513945"/>
            <a:ext cx="4922141" cy="4578879"/>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1"/>
          </p:nvPr>
        </p:nvSpPr>
        <p:spPr>
          <a:xfrm>
            <a:off x="1006117" y="1513946"/>
            <a:ext cx="509482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2"/>
          </p:nvPr>
        </p:nvSpPr>
        <p:spPr>
          <a:xfrm>
            <a:off x="1006117" y="2678233"/>
            <a:ext cx="509482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3"/>
          </p:nvPr>
        </p:nvSpPr>
        <p:spPr>
          <a:xfrm>
            <a:off x="1006117" y="3842520"/>
            <a:ext cx="509482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4"/>
          </p:nvPr>
        </p:nvSpPr>
        <p:spPr>
          <a:xfrm>
            <a:off x="1006117" y="5006808"/>
            <a:ext cx="509482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7682046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6" name="Rounded Rectangle 5"/>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7" name="Rectangle 6"/>
          <p:cNvSpPr/>
          <p:nvPr userDrawn="1"/>
        </p:nvSpPr>
        <p:spPr>
          <a:xfrm>
            <a:off x="3860800" y="1514475"/>
            <a:ext cx="7323667"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9" name="Rectangle 8"/>
          <p:cNvSpPr/>
          <p:nvPr userDrawn="1"/>
        </p:nvSpPr>
        <p:spPr>
          <a:xfrm>
            <a:off x="1007534" y="4481513"/>
            <a:ext cx="10176933"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1" name="Rectangle 10"/>
          <p:cNvSpPr/>
          <p:nvPr userDrawn="1"/>
        </p:nvSpPr>
        <p:spPr>
          <a:xfrm>
            <a:off x="1007534" y="1514475"/>
            <a:ext cx="2715684"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0" name="Content Placeholder 2"/>
          <p:cNvSpPr>
            <a:spLocks noGrp="1"/>
          </p:cNvSpPr>
          <p:nvPr>
            <p:ph idx="11"/>
          </p:nvPr>
        </p:nvSpPr>
        <p:spPr>
          <a:xfrm>
            <a:off x="1001179" y="1513946"/>
            <a:ext cx="2722039" cy="28793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2"/>
          </p:nvPr>
        </p:nvSpPr>
        <p:spPr>
          <a:xfrm>
            <a:off x="3860800" y="1513946"/>
            <a:ext cx="7323667" cy="2879334"/>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3"/>
          </p:nvPr>
        </p:nvSpPr>
        <p:spPr>
          <a:xfrm>
            <a:off x="1001179" y="4481512"/>
            <a:ext cx="10183288" cy="161131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221421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7" name="Rounded Rectangle 6"/>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12" name="Rectangle 11"/>
          <p:cNvSpPr/>
          <p:nvPr userDrawn="1"/>
        </p:nvSpPr>
        <p:spPr>
          <a:xfrm>
            <a:off x="1007533" y="1514475"/>
            <a:ext cx="3803651" cy="457835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3" name="Rectangle 12"/>
          <p:cNvSpPr/>
          <p:nvPr userDrawn="1"/>
        </p:nvSpPr>
        <p:spPr>
          <a:xfrm>
            <a:off x="4910667" y="4614863"/>
            <a:ext cx="6273800" cy="147796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5" name="Rectangle 14"/>
          <p:cNvSpPr/>
          <p:nvPr userDrawn="1"/>
        </p:nvSpPr>
        <p:spPr>
          <a:xfrm>
            <a:off x="4910667" y="1519238"/>
            <a:ext cx="6273800" cy="147796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6" name="Rectangle 15"/>
          <p:cNvSpPr/>
          <p:nvPr userDrawn="1"/>
        </p:nvSpPr>
        <p:spPr>
          <a:xfrm>
            <a:off x="4910667" y="3067051"/>
            <a:ext cx="6273800" cy="14779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9" name="Content Placeholder 2"/>
          <p:cNvSpPr>
            <a:spLocks noGrp="1"/>
          </p:cNvSpPr>
          <p:nvPr>
            <p:ph idx="12"/>
          </p:nvPr>
        </p:nvSpPr>
        <p:spPr>
          <a:xfrm>
            <a:off x="4910666" y="1513946"/>
            <a:ext cx="6273799" cy="1483798"/>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4910666" y="3061487"/>
            <a:ext cx="6273799" cy="1483798"/>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1" name="Content Placeholder 2"/>
          <p:cNvSpPr>
            <a:spLocks noGrp="1"/>
          </p:cNvSpPr>
          <p:nvPr>
            <p:ph idx="14"/>
          </p:nvPr>
        </p:nvSpPr>
        <p:spPr>
          <a:xfrm>
            <a:off x="4910666" y="4609027"/>
            <a:ext cx="6273799" cy="1483798"/>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a:off x="1007535" y="1513947"/>
            <a:ext cx="3803651" cy="4578879"/>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924637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7" name="Rounded Rectangle 6"/>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9" name="Rectangle 8"/>
          <p:cNvSpPr/>
          <p:nvPr userDrawn="1"/>
        </p:nvSpPr>
        <p:spPr>
          <a:xfrm>
            <a:off x="6148918" y="1514475"/>
            <a:ext cx="5035549" cy="281463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1" name="Rectangle 10"/>
          <p:cNvSpPr/>
          <p:nvPr userDrawn="1"/>
        </p:nvSpPr>
        <p:spPr>
          <a:xfrm>
            <a:off x="1007534" y="4418013"/>
            <a:ext cx="10176933"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5" name="Rectangle 14"/>
          <p:cNvSpPr/>
          <p:nvPr userDrawn="1"/>
        </p:nvSpPr>
        <p:spPr>
          <a:xfrm>
            <a:off x="1007533" y="1514475"/>
            <a:ext cx="2446867"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6" name="Rectangle 15"/>
          <p:cNvSpPr/>
          <p:nvPr userDrawn="1"/>
        </p:nvSpPr>
        <p:spPr>
          <a:xfrm>
            <a:off x="3579284" y="1514475"/>
            <a:ext cx="2446867"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0" name="Content Placeholder 2"/>
          <p:cNvSpPr>
            <a:spLocks noGrp="1"/>
          </p:cNvSpPr>
          <p:nvPr>
            <p:ph idx="12"/>
          </p:nvPr>
        </p:nvSpPr>
        <p:spPr>
          <a:xfrm>
            <a:off x="6149473" y="1513946"/>
            <a:ext cx="5034993" cy="2815834"/>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1007536" y="1513946"/>
            <a:ext cx="2446865" cy="28158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a:off x="1007534" y="4418012"/>
            <a:ext cx="10176932" cy="167481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3578504" y="1513946"/>
            <a:ext cx="2446865" cy="28158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328200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6" name="Rounded Rectangle 5"/>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9" name="Rectangle 8"/>
          <p:cNvSpPr/>
          <p:nvPr userDrawn="1"/>
        </p:nvSpPr>
        <p:spPr>
          <a:xfrm>
            <a:off x="670985" y="2501901"/>
            <a:ext cx="10850033"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7" name="Content Placeholder 2"/>
          <p:cNvSpPr>
            <a:spLocks noGrp="1"/>
          </p:cNvSpPr>
          <p:nvPr>
            <p:ph idx="1"/>
          </p:nvPr>
        </p:nvSpPr>
        <p:spPr>
          <a:xfrm>
            <a:off x="1007534" y="1500011"/>
            <a:ext cx="10164223"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0"/>
          </p:nvPr>
        </p:nvSpPr>
        <p:spPr>
          <a:xfrm>
            <a:off x="1013889" y="5125507"/>
            <a:ext cx="10164223"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3"/>
          </p:nvPr>
        </p:nvSpPr>
        <p:spPr>
          <a:xfrm flipH="1">
            <a:off x="670981" y="2502605"/>
            <a:ext cx="10850035" cy="258762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773720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10" name="Rounded Rectangle 9"/>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11" name="Rounded Rectangle 10"/>
          <p:cNvSpPr/>
          <p:nvPr userDrawn="1"/>
        </p:nvSpPr>
        <p:spPr>
          <a:xfrm>
            <a:off x="1013884" y="4340225"/>
            <a:ext cx="3291416"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8" name="Rounded Rectangle 17"/>
          <p:cNvSpPr/>
          <p:nvPr userDrawn="1"/>
        </p:nvSpPr>
        <p:spPr>
          <a:xfrm>
            <a:off x="4449234" y="4340225"/>
            <a:ext cx="329353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19" name="Rounded Rectangle 18"/>
          <p:cNvSpPr/>
          <p:nvPr userDrawn="1"/>
        </p:nvSpPr>
        <p:spPr>
          <a:xfrm>
            <a:off x="7886701" y="4340225"/>
            <a:ext cx="3291417"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20" name="Rounded Rectangle 19"/>
          <p:cNvSpPr/>
          <p:nvPr userDrawn="1"/>
        </p:nvSpPr>
        <p:spPr>
          <a:xfrm>
            <a:off x="1007534" y="2493963"/>
            <a:ext cx="3291417"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22" name="Rounded Rectangle 21"/>
          <p:cNvSpPr/>
          <p:nvPr userDrawn="1"/>
        </p:nvSpPr>
        <p:spPr>
          <a:xfrm>
            <a:off x="4442884" y="2493963"/>
            <a:ext cx="329353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23" name="Rounded Rectangle 22"/>
          <p:cNvSpPr/>
          <p:nvPr userDrawn="1"/>
        </p:nvSpPr>
        <p:spPr>
          <a:xfrm>
            <a:off x="7880351" y="2493963"/>
            <a:ext cx="3291416"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Sassoon Infant Rg"/>
              <a:ea typeface="+mn-ea"/>
              <a:cs typeface="+mn-cs"/>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5" name="Content Placeholder 2"/>
          <p:cNvSpPr>
            <a:spLocks noGrp="1"/>
          </p:cNvSpPr>
          <p:nvPr>
            <p:ph idx="1"/>
          </p:nvPr>
        </p:nvSpPr>
        <p:spPr>
          <a:xfrm>
            <a:off x="1007534" y="1500011"/>
            <a:ext cx="10164223"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1007532" y="2494138"/>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flipH="1">
            <a:off x="4450070" y="2494138"/>
            <a:ext cx="3285503"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7879898" y="2481615"/>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1007530" y="4340225"/>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4450072" y="4340225"/>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8"/>
          </p:nvPr>
        </p:nvSpPr>
        <p:spPr>
          <a:xfrm flipH="1">
            <a:off x="7879900" y="4340225"/>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6189743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0" name="Rounded Rectangle 9"/>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11" name="Rectangle 10"/>
          <p:cNvSpPr/>
          <p:nvPr userDrawn="1"/>
        </p:nvSpPr>
        <p:spPr>
          <a:xfrm>
            <a:off x="5003800" y="4616450"/>
            <a:ext cx="3033184" cy="14668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assoon Infant Rg"/>
              <a:ea typeface="+mn-ea"/>
              <a:cs typeface="+mn-cs"/>
            </a:endParaRPr>
          </a:p>
        </p:txBody>
      </p:sp>
      <p:sp>
        <p:nvSpPr>
          <p:cNvPr id="12" name="Rectangle 11"/>
          <p:cNvSpPr/>
          <p:nvPr userDrawn="1"/>
        </p:nvSpPr>
        <p:spPr>
          <a:xfrm>
            <a:off x="5003800" y="3067050"/>
            <a:ext cx="3033184" cy="14605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assoon Infant Rg"/>
              <a:ea typeface="+mn-ea"/>
              <a:cs typeface="+mn-cs"/>
            </a:endParaRPr>
          </a:p>
        </p:txBody>
      </p:sp>
      <p:sp>
        <p:nvSpPr>
          <p:cNvPr id="19" name="Rectangle 18"/>
          <p:cNvSpPr/>
          <p:nvPr userDrawn="1"/>
        </p:nvSpPr>
        <p:spPr>
          <a:xfrm>
            <a:off x="5003800" y="1514476"/>
            <a:ext cx="3033184" cy="14636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assoon Infant Rg"/>
              <a:ea typeface="+mn-ea"/>
              <a:cs typeface="+mn-cs"/>
            </a:endParaRPr>
          </a:p>
        </p:txBody>
      </p:sp>
      <p:sp>
        <p:nvSpPr>
          <p:cNvPr id="20" name="Rectangle 19"/>
          <p:cNvSpPr/>
          <p:nvPr userDrawn="1"/>
        </p:nvSpPr>
        <p:spPr>
          <a:xfrm>
            <a:off x="8159751" y="4616450"/>
            <a:ext cx="3033183" cy="14668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assoon Infant Rg"/>
              <a:ea typeface="+mn-ea"/>
              <a:cs typeface="+mn-cs"/>
            </a:endParaRPr>
          </a:p>
        </p:txBody>
      </p:sp>
      <p:sp>
        <p:nvSpPr>
          <p:cNvPr id="21" name="Rectangle 20"/>
          <p:cNvSpPr/>
          <p:nvPr userDrawn="1"/>
        </p:nvSpPr>
        <p:spPr>
          <a:xfrm>
            <a:off x="8159751" y="3067050"/>
            <a:ext cx="3033183" cy="1460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assoon Infant Rg"/>
              <a:ea typeface="+mn-ea"/>
              <a:cs typeface="+mn-cs"/>
            </a:endParaRPr>
          </a:p>
        </p:txBody>
      </p:sp>
      <p:sp>
        <p:nvSpPr>
          <p:cNvPr id="22" name="Rectangle 21"/>
          <p:cNvSpPr/>
          <p:nvPr userDrawn="1"/>
        </p:nvSpPr>
        <p:spPr>
          <a:xfrm>
            <a:off x="8159751" y="1514476"/>
            <a:ext cx="3033183" cy="14636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assoon Infant Rg"/>
              <a:ea typeface="+mn-ea"/>
              <a:cs typeface="+mn-cs"/>
            </a:endParaRPr>
          </a:p>
        </p:txBody>
      </p:sp>
      <p:sp>
        <p:nvSpPr>
          <p:cNvPr id="3" name="Content Placeholder 2"/>
          <p:cNvSpPr>
            <a:spLocks noGrp="1"/>
          </p:cNvSpPr>
          <p:nvPr>
            <p:ph idx="1"/>
          </p:nvPr>
        </p:nvSpPr>
        <p:spPr>
          <a:xfrm>
            <a:off x="1007533" y="1513946"/>
            <a:ext cx="3996268" cy="4569354"/>
          </a:xfrm>
          <a:prstGeom prst="roundRect">
            <a:avLst>
              <a:gd name="adj" fmla="val 1874"/>
            </a:avLst>
          </a:prstGeom>
        </p:spPr>
        <p:txBody>
          <a:bodyPr lIns="0" tIns="0" rIns="0" bIns="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3" name="Content Placeholder 2"/>
          <p:cNvSpPr>
            <a:spLocks noGrp="1"/>
          </p:cNvSpPr>
          <p:nvPr>
            <p:ph idx="13"/>
          </p:nvPr>
        </p:nvSpPr>
        <p:spPr>
          <a:xfrm flipH="1">
            <a:off x="5003799" y="1513945"/>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4"/>
          </p:nvPr>
        </p:nvSpPr>
        <p:spPr>
          <a:xfrm flipH="1">
            <a:off x="8156216" y="1513944"/>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5"/>
          </p:nvPr>
        </p:nvSpPr>
        <p:spPr>
          <a:xfrm flipH="1">
            <a:off x="5020729" y="3059085"/>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8156216" y="3062997"/>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5003799" y="4612049"/>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8"/>
          </p:nvPr>
        </p:nvSpPr>
        <p:spPr>
          <a:xfrm flipH="1">
            <a:off x="8156216" y="4616561"/>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783443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670985" y="2930526"/>
            <a:ext cx="10850033"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4" name="Rounded Rectangle 3"/>
          <p:cNvSpPr/>
          <p:nvPr userDrawn="1"/>
        </p:nvSpPr>
        <p:spPr bwMode="auto">
          <a:xfrm>
            <a:off x="670985" y="512764"/>
            <a:ext cx="10850033"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Sassoon Infant Rg"/>
                <a:ea typeface="+mn-ea"/>
                <a:cs typeface="+mn-cs"/>
              </a:rPr>
              <a:t> </a:t>
            </a:r>
          </a:p>
        </p:txBody>
      </p:sp>
      <p:sp>
        <p:nvSpPr>
          <p:cNvPr id="5" name="Title 1"/>
          <p:cNvSpPr txBox="1">
            <a:spLocks/>
          </p:cNvSpPr>
          <p:nvPr userDrawn="1"/>
        </p:nvSpPr>
        <p:spPr>
          <a:xfrm>
            <a:off x="838200" y="30718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Sassoon Infant Md" panose="02000603050000020003" pitchFamily="50" charset="0"/>
                <a:ea typeface="+mj-ea"/>
                <a:cs typeface="+mj-cs"/>
              </a:rPr>
              <a:t>Success Criteria</a:t>
            </a:r>
          </a:p>
        </p:txBody>
      </p:sp>
      <p:sp>
        <p:nvSpPr>
          <p:cNvPr id="6" name="Title 1"/>
          <p:cNvSpPr txBox="1">
            <a:spLocks/>
          </p:cNvSpPr>
          <p:nvPr userDrawn="1"/>
        </p:nvSpPr>
        <p:spPr>
          <a:xfrm>
            <a:off x="838200" y="7350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Sassoon Infant Md" panose="02000603050000020003" pitchFamily="50" charset="0"/>
                <a:ea typeface="+mj-ea"/>
                <a:cs typeface="+mj-cs"/>
              </a:rPr>
              <a:t>Aim</a:t>
            </a:r>
          </a:p>
        </p:txBody>
      </p:sp>
      <p:sp>
        <p:nvSpPr>
          <p:cNvPr id="7" name="Content Placeholder 15"/>
          <p:cNvSpPr txBox="1">
            <a:spLocks/>
          </p:cNvSpPr>
          <p:nvPr userDrawn="1"/>
        </p:nvSpPr>
        <p:spPr>
          <a:xfrm>
            <a:off x="838200" y="3467100"/>
            <a:ext cx="105156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Statement 1 Lorem ipsum </a:t>
            </a:r>
            <a:r>
              <a:rPr kumimoji="0" lang="en-GB" sz="1800" b="0" i="0" u="none" strike="noStrike" kern="1200" cap="none" spc="0" normalizeH="0" baseline="0" noProof="0" dirty="0" err="1">
                <a:ln>
                  <a:noFill/>
                </a:ln>
                <a:solidFill>
                  <a:srgbClr val="1C1C1C"/>
                </a:solidFill>
                <a:effectLst/>
                <a:uLnTx/>
                <a:uFillTx/>
                <a:latin typeface="Sassoon Infant Rg" panose="02000503030000020003" pitchFamily="50" charset="0"/>
                <a:cs typeface="+mn-cs"/>
              </a:rPr>
              <a:t>dolor</a:t>
            </a: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 sit </a:t>
            </a:r>
            <a:r>
              <a:rPr kumimoji="0" lang="en-GB" sz="1800" b="0" i="0" u="none" strike="noStrike" kern="1200" cap="none" spc="0" normalizeH="0" baseline="0" noProof="0" dirty="0" err="1">
                <a:ln>
                  <a:noFill/>
                </a:ln>
                <a:solidFill>
                  <a:srgbClr val="1C1C1C"/>
                </a:solidFill>
                <a:effectLst/>
                <a:uLnTx/>
                <a:uFillTx/>
                <a:latin typeface="Sassoon Infant Rg" panose="02000503030000020003" pitchFamily="50" charset="0"/>
                <a:cs typeface="+mn-cs"/>
              </a:rPr>
              <a:t>amet</a:t>
            </a: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 </a:t>
            </a:r>
            <a:r>
              <a:rPr kumimoji="0" lang="en-GB" sz="1800" b="0" i="0" u="none" strike="noStrike" kern="1200" cap="none" spc="0" normalizeH="0" baseline="0" noProof="0" dirty="0" err="1">
                <a:ln>
                  <a:noFill/>
                </a:ln>
                <a:solidFill>
                  <a:srgbClr val="1C1C1C"/>
                </a:solidFill>
                <a:effectLst/>
                <a:uLnTx/>
                <a:uFillTx/>
                <a:latin typeface="Sassoon Infant Rg" panose="02000503030000020003" pitchFamily="50" charset="0"/>
                <a:cs typeface="+mn-cs"/>
              </a:rPr>
              <a:t>consectetur</a:t>
            </a: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 </a:t>
            </a:r>
            <a:r>
              <a:rPr kumimoji="0" lang="en-GB" sz="1800" b="0" i="0" u="none" strike="noStrike" kern="1200" cap="none" spc="0" normalizeH="0" baseline="0" noProof="0" dirty="0" err="1">
                <a:ln>
                  <a:noFill/>
                </a:ln>
                <a:solidFill>
                  <a:srgbClr val="1C1C1C"/>
                </a:solidFill>
                <a:effectLst/>
                <a:uLnTx/>
                <a:uFillTx/>
                <a:latin typeface="Sassoon Infant Rg" panose="02000503030000020003" pitchFamily="50" charset="0"/>
                <a:cs typeface="+mn-cs"/>
              </a:rPr>
              <a:t>adipiscing</a:t>
            </a: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 </a:t>
            </a:r>
            <a:r>
              <a:rPr kumimoji="0" lang="en-GB" sz="1800" b="0" i="0" u="none" strike="noStrike" kern="1200" cap="none" spc="0" normalizeH="0" baseline="0" noProof="0" dirty="0" err="1">
                <a:ln>
                  <a:noFill/>
                </a:ln>
                <a:solidFill>
                  <a:srgbClr val="1C1C1C"/>
                </a:solidFill>
                <a:effectLst/>
                <a:uLnTx/>
                <a:uFillTx/>
                <a:latin typeface="Sassoon Infant Rg" panose="02000503030000020003" pitchFamily="50" charset="0"/>
                <a:cs typeface="+mn-cs"/>
              </a:rPr>
              <a:t>elit</a:t>
            </a: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Statement 2</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Sub statement</a:t>
            </a:r>
          </a:p>
        </p:txBody>
      </p:sp>
      <p:sp>
        <p:nvSpPr>
          <p:cNvPr id="11" name="Content Placeholder 15"/>
          <p:cNvSpPr>
            <a:spLocks noGrp="1"/>
          </p:cNvSpPr>
          <p:nvPr>
            <p:ph idx="1"/>
          </p:nvPr>
        </p:nvSpPr>
        <p:spPr>
          <a:xfrm>
            <a:off x="838200" y="1127760"/>
            <a:ext cx="105156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422249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561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CD820-E77D-0D47-8195-44C471C9DBF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E67D551-4D5B-B948-B92F-BE84DB2E13A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E054810-9875-594B-BF85-EED43A5E28B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9A9BC06-7433-6B48-9E0B-04C52B02EE74}"/>
              </a:ext>
            </a:extLst>
          </p:cNvPr>
          <p:cNvSpPr>
            <a:spLocks noGrp="1"/>
          </p:cNvSpPr>
          <p:nvPr>
            <p:ph type="dt" sz="half" idx="10"/>
          </p:nvPr>
        </p:nvSpPr>
        <p:spPr/>
        <p:txBody>
          <a:bodyPr/>
          <a:lstStyle/>
          <a:p>
            <a:fld id="{2159EF30-7A58-BF40-ABEE-A81E31A6E9E3}" type="datetimeFigureOut">
              <a:rPr lang="en-US" smtClean="0"/>
              <a:t>2/12/2021</a:t>
            </a:fld>
            <a:endParaRPr lang="en-US"/>
          </a:p>
        </p:txBody>
      </p:sp>
      <p:sp>
        <p:nvSpPr>
          <p:cNvPr id="6" name="Footer Placeholder 5">
            <a:extLst>
              <a:ext uri="{FF2B5EF4-FFF2-40B4-BE49-F238E27FC236}">
                <a16:creationId xmlns:a16="http://schemas.microsoft.com/office/drawing/2014/main" id="{E4254164-6412-984F-AFBC-0B6E1279B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7A64FB-75F6-114F-9F52-B52EA7754E96}"/>
              </a:ext>
            </a:extLst>
          </p:cNvPr>
          <p:cNvSpPr>
            <a:spLocks noGrp="1"/>
          </p:cNvSpPr>
          <p:nvPr>
            <p:ph type="sldNum" sz="quarter" idx="12"/>
          </p:nvPr>
        </p:nvSpPr>
        <p:spPr/>
        <p:txBody>
          <a:bodyPr/>
          <a:lstStyle/>
          <a:p>
            <a:fld id="{07BF4254-280B-574A-A67D-9EB48FD3C714}" type="slidenum">
              <a:rPr lang="en-US" smtClean="0"/>
              <a:t>‹#›</a:t>
            </a:fld>
            <a:endParaRPr lang="en-US"/>
          </a:p>
        </p:txBody>
      </p:sp>
    </p:spTree>
    <p:extLst>
      <p:ext uri="{BB962C8B-B14F-4D97-AF65-F5344CB8AC3E}">
        <p14:creationId xmlns:p14="http://schemas.microsoft.com/office/powerpoint/2010/main" val="1056648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18A33-ED03-EB4C-B504-B1D96E0DEE8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2DAD62D-64E5-4E42-9997-B08469F4B0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DE922B-0A6F-CF4F-A002-7DCC4CF5C67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6B9F780-FB86-FB43-A5BF-4F284EEE4C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FF54C63-A40B-D24A-80A6-9B301E8835B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6CC75DE-C4BE-E141-AE36-088E8D671506}"/>
              </a:ext>
            </a:extLst>
          </p:cNvPr>
          <p:cNvSpPr>
            <a:spLocks noGrp="1"/>
          </p:cNvSpPr>
          <p:nvPr>
            <p:ph type="dt" sz="half" idx="10"/>
          </p:nvPr>
        </p:nvSpPr>
        <p:spPr/>
        <p:txBody>
          <a:bodyPr/>
          <a:lstStyle/>
          <a:p>
            <a:fld id="{2159EF30-7A58-BF40-ABEE-A81E31A6E9E3}" type="datetimeFigureOut">
              <a:rPr lang="en-US" smtClean="0"/>
              <a:t>2/12/2021</a:t>
            </a:fld>
            <a:endParaRPr lang="en-US"/>
          </a:p>
        </p:txBody>
      </p:sp>
      <p:sp>
        <p:nvSpPr>
          <p:cNvPr id="8" name="Footer Placeholder 7">
            <a:extLst>
              <a:ext uri="{FF2B5EF4-FFF2-40B4-BE49-F238E27FC236}">
                <a16:creationId xmlns:a16="http://schemas.microsoft.com/office/drawing/2014/main" id="{543DA009-D464-5144-97F4-17339A0B05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2348A3-3D6D-E640-A44B-94F64986158B}"/>
              </a:ext>
            </a:extLst>
          </p:cNvPr>
          <p:cNvSpPr>
            <a:spLocks noGrp="1"/>
          </p:cNvSpPr>
          <p:nvPr>
            <p:ph type="sldNum" sz="quarter" idx="12"/>
          </p:nvPr>
        </p:nvSpPr>
        <p:spPr/>
        <p:txBody>
          <a:bodyPr/>
          <a:lstStyle/>
          <a:p>
            <a:fld id="{07BF4254-280B-574A-A67D-9EB48FD3C714}" type="slidenum">
              <a:rPr lang="en-US" smtClean="0"/>
              <a:t>‹#›</a:t>
            </a:fld>
            <a:endParaRPr lang="en-US"/>
          </a:p>
        </p:txBody>
      </p:sp>
    </p:spTree>
    <p:extLst>
      <p:ext uri="{BB962C8B-B14F-4D97-AF65-F5344CB8AC3E}">
        <p14:creationId xmlns:p14="http://schemas.microsoft.com/office/powerpoint/2010/main" val="1469160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7361B-DBD4-1C4F-A2C7-283B7C09359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2C16D79-71A7-2E44-8E25-8E83E5B0B536}"/>
              </a:ext>
            </a:extLst>
          </p:cNvPr>
          <p:cNvSpPr>
            <a:spLocks noGrp="1"/>
          </p:cNvSpPr>
          <p:nvPr>
            <p:ph type="dt" sz="half" idx="10"/>
          </p:nvPr>
        </p:nvSpPr>
        <p:spPr/>
        <p:txBody>
          <a:bodyPr/>
          <a:lstStyle/>
          <a:p>
            <a:fld id="{2159EF30-7A58-BF40-ABEE-A81E31A6E9E3}" type="datetimeFigureOut">
              <a:rPr lang="en-US" smtClean="0"/>
              <a:t>2/12/2021</a:t>
            </a:fld>
            <a:endParaRPr lang="en-US"/>
          </a:p>
        </p:txBody>
      </p:sp>
      <p:sp>
        <p:nvSpPr>
          <p:cNvPr id="4" name="Footer Placeholder 3">
            <a:extLst>
              <a:ext uri="{FF2B5EF4-FFF2-40B4-BE49-F238E27FC236}">
                <a16:creationId xmlns:a16="http://schemas.microsoft.com/office/drawing/2014/main" id="{73DB15D3-29A1-0246-813A-A5AA549C0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4684D4-52E5-534C-BDD4-05AD097EC705}"/>
              </a:ext>
            </a:extLst>
          </p:cNvPr>
          <p:cNvSpPr>
            <a:spLocks noGrp="1"/>
          </p:cNvSpPr>
          <p:nvPr>
            <p:ph type="sldNum" sz="quarter" idx="12"/>
          </p:nvPr>
        </p:nvSpPr>
        <p:spPr/>
        <p:txBody>
          <a:bodyPr/>
          <a:lstStyle/>
          <a:p>
            <a:fld id="{07BF4254-280B-574A-A67D-9EB48FD3C714}" type="slidenum">
              <a:rPr lang="en-US" smtClean="0"/>
              <a:t>‹#›</a:t>
            </a:fld>
            <a:endParaRPr lang="en-US"/>
          </a:p>
        </p:txBody>
      </p:sp>
    </p:spTree>
    <p:extLst>
      <p:ext uri="{BB962C8B-B14F-4D97-AF65-F5344CB8AC3E}">
        <p14:creationId xmlns:p14="http://schemas.microsoft.com/office/powerpoint/2010/main" val="643998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F32DC6-C187-6C47-B9BD-07B4FBDCA266}"/>
              </a:ext>
            </a:extLst>
          </p:cNvPr>
          <p:cNvSpPr>
            <a:spLocks noGrp="1"/>
          </p:cNvSpPr>
          <p:nvPr>
            <p:ph type="dt" sz="half" idx="10"/>
          </p:nvPr>
        </p:nvSpPr>
        <p:spPr/>
        <p:txBody>
          <a:bodyPr/>
          <a:lstStyle/>
          <a:p>
            <a:fld id="{2159EF30-7A58-BF40-ABEE-A81E31A6E9E3}" type="datetimeFigureOut">
              <a:rPr lang="en-US" smtClean="0"/>
              <a:t>2/12/2021</a:t>
            </a:fld>
            <a:endParaRPr lang="en-US"/>
          </a:p>
        </p:txBody>
      </p:sp>
      <p:sp>
        <p:nvSpPr>
          <p:cNvPr id="3" name="Footer Placeholder 2">
            <a:extLst>
              <a:ext uri="{FF2B5EF4-FFF2-40B4-BE49-F238E27FC236}">
                <a16:creationId xmlns:a16="http://schemas.microsoft.com/office/drawing/2014/main" id="{9A00AA09-F12F-DF45-B4E3-F5755FD5CC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32FC4E-6BDD-D64B-8148-37C6ECB41114}"/>
              </a:ext>
            </a:extLst>
          </p:cNvPr>
          <p:cNvSpPr>
            <a:spLocks noGrp="1"/>
          </p:cNvSpPr>
          <p:nvPr>
            <p:ph type="sldNum" sz="quarter" idx="12"/>
          </p:nvPr>
        </p:nvSpPr>
        <p:spPr/>
        <p:txBody>
          <a:bodyPr/>
          <a:lstStyle/>
          <a:p>
            <a:fld id="{07BF4254-280B-574A-A67D-9EB48FD3C714}" type="slidenum">
              <a:rPr lang="en-US" smtClean="0"/>
              <a:t>‹#›</a:t>
            </a:fld>
            <a:endParaRPr lang="en-US"/>
          </a:p>
        </p:txBody>
      </p:sp>
    </p:spTree>
    <p:extLst>
      <p:ext uri="{BB962C8B-B14F-4D97-AF65-F5344CB8AC3E}">
        <p14:creationId xmlns:p14="http://schemas.microsoft.com/office/powerpoint/2010/main" val="3739134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6D433-62B8-0E47-A9FD-3A4782419E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7A0AF95-A552-3F4B-9803-BD343AE561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3B336B7-A2CE-FD40-B78E-911EC31D9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389A86-605E-7045-846A-A40C7544F7F9}"/>
              </a:ext>
            </a:extLst>
          </p:cNvPr>
          <p:cNvSpPr>
            <a:spLocks noGrp="1"/>
          </p:cNvSpPr>
          <p:nvPr>
            <p:ph type="dt" sz="half" idx="10"/>
          </p:nvPr>
        </p:nvSpPr>
        <p:spPr/>
        <p:txBody>
          <a:bodyPr/>
          <a:lstStyle/>
          <a:p>
            <a:fld id="{2159EF30-7A58-BF40-ABEE-A81E31A6E9E3}" type="datetimeFigureOut">
              <a:rPr lang="en-US" smtClean="0"/>
              <a:t>2/12/2021</a:t>
            </a:fld>
            <a:endParaRPr lang="en-US"/>
          </a:p>
        </p:txBody>
      </p:sp>
      <p:sp>
        <p:nvSpPr>
          <p:cNvPr id="6" name="Footer Placeholder 5">
            <a:extLst>
              <a:ext uri="{FF2B5EF4-FFF2-40B4-BE49-F238E27FC236}">
                <a16:creationId xmlns:a16="http://schemas.microsoft.com/office/drawing/2014/main" id="{E20DF4F0-6DAC-AE47-A2E0-40991DB2C0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F6AF0-0DBA-E04F-A973-70CDA335BBFD}"/>
              </a:ext>
            </a:extLst>
          </p:cNvPr>
          <p:cNvSpPr>
            <a:spLocks noGrp="1"/>
          </p:cNvSpPr>
          <p:nvPr>
            <p:ph type="sldNum" sz="quarter" idx="12"/>
          </p:nvPr>
        </p:nvSpPr>
        <p:spPr/>
        <p:txBody>
          <a:bodyPr/>
          <a:lstStyle/>
          <a:p>
            <a:fld id="{07BF4254-280B-574A-A67D-9EB48FD3C714}" type="slidenum">
              <a:rPr lang="en-US" smtClean="0"/>
              <a:t>‹#›</a:t>
            </a:fld>
            <a:endParaRPr lang="en-US"/>
          </a:p>
        </p:txBody>
      </p:sp>
    </p:spTree>
    <p:extLst>
      <p:ext uri="{BB962C8B-B14F-4D97-AF65-F5344CB8AC3E}">
        <p14:creationId xmlns:p14="http://schemas.microsoft.com/office/powerpoint/2010/main" val="2103757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2672-26DA-664A-BE38-03C1791FB5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AA3FF92-D3FC-0F41-8B10-1344DB1427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06B6CF-8D36-7E43-BC92-2CB30551EC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071135F-7456-6942-8362-F54300019FBB}"/>
              </a:ext>
            </a:extLst>
          </p:cNvPr>
          <p:cNvSpPr>
            <a:spLocks noGrp="1"/>
          </p:cNvSpPr>
          <p:nvPr>
            <p:ph type="dt" sz="half" idx="10"/>
          </p:nvPr>
        </p:nvSpPr>
        <p:spPr/>
        <p:txBody>
          <a:bodyPr/>
          <a:lstStyle/>
          <a:p>
            <a:fld id="{2159EF30-7A58-BF40-ABEE-A81E31A6E9E3}" type="datetimeFigureOut">
              <a:rPr lang="en-US" smtClean="0"/>
              <a:t>2/12/2021</a:t>
            </a:fld>
            <a:endParaRPr lang="en-US"/>
          </a:p>
        </p:txBody>
      </p:sp>
      <p:sp>
        <p:nvSpPr>
          <p:cNvPr id="6" name="Footer Placeholder 5">
            <a:extLst>
              <a:ext uri="{FF2B5EF4-FFF2-40B4-BE49-F238E27FC236}">
                <a16:creationId xmlns:a16="http://schemas.microsoft.com/office/drawing/2014/main" id="{4C51954E-FEA1-9E4F-A227-F1462A50E7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603CC-523C-B840-AC63-A817FC2486E7}"/>
              </a:ext>
            </a:extLst>
          </p:cNvPr>
          <p:cNvSpPr>
            <a:spLocks noGrp="1"/>
          </p:cNvSpPr>
          <p:nvPr>
            <p:ph type="sldNum" sz="quarter" idx="12"/>
          </p:nvPr>
        </p:nvSpPr>
        <p:spPr/>
        <p:txBody>
          <a:bodyPr/>
          <a:lstStyle/>
          <a:p>
            <a:fld id="{07BF4254-280B-574A-A67D-9EB48FD3C714}" type="slidenum">
              <a:rPr lang="en-US" smtClean="0"/>
              <a:t>‹#›</a:t>
            </a:fld>
            <a:endParaRPr lang="en-US"/>
          </a:p>
        </p:txBody>
      </p:sp>
    </p:spTree>
    <p:extLst>
      <p:ext uri="{BB962C8B-B14F-4D97-AF65-F5344CB8AC3E}">
        <p14:creationId xmlns:p14="http://schemas.microsoft.com/office/powerpoint/2010/main" val="655847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5874DE-2D01-AF45-AD5E-F14877B8AC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4B3FCAD-37B7-B041-B3ED-FFEF09ED74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930935-ABCC-6A4F-BC63-9591DB57C1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59EF30-7A58-BF40-ABEE-A81E31A6E9E3}" type="datetimeFigureOut">
              <a:rPr lang="en-US" smtClean="0"/>
              <a:t>2/12/2021</a:t>
            </a:fld>
            <a:endParaRPr lang="en-US"/>
          </a:p>
        </p:txBody>
      </p:sp>
      <p:sp>
        <p:nvSpPr>
          <p:cNvPr id="5" name="Footer Placeholder 4">
            <a:extLst>
              <a:ext uri="{FF2B5EF4-FFF2-40B4-BE49-F238E27FC236}">
                <a16:creationId xmlns:a16="http://schemas.microsoft.com/office/drawing/2014/main" id="{3D0656B9-C701-614A-8B01-C82D423A66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8831A5-F326-B340-A205-4B9AC8A911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F4254-280B-574A-A67D-9EB48FD3C714}" type="slidenum">
              <a:rPr lang="en-US" smtClean="0"/>
              <a:t>‹#›</a:t>
            </a:fld>
            <a:endParaRPr lang="en-US"/>
          </a:p>
        </p:txBody>
      </p:sp>
    </p:spTree>
    <p:extLst>
      <p:ext uri="{BB962C8B-B14F-4D97-AF65-F5344CB8AC3E}">
        <p14:creationId xmlns:p14="http://schemas.microsoft.com/office/powerpoint/2010/main" val="983088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39857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4285347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hyperlink" Target="https://classroom.thenational.academy/lessons/to-use-subordinating-conjunctions-c9k3ed?activity=video&amp;step=1"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classroom.thenational.academy/lessons/to-map-and-speak-the-story-cngk2r?activity=video&amp;step=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26.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hyperlink" Target="https://classroom.thenational.academy/lessons/to-use-subordinating-conjunctions-c9k3ed?activity=video&amp;step=1"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classroom.thenational.academy/lessons/to-listen-and-join-in-with-a-story-6muk6c?activity=video&amp;step=1"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26.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26.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31.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31.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4.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5.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8.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25.png"/><Relationship Id="rId9" Type="http://schemas.openxmlformats.org/officeDocument/2006/relationships/image" Target="../media/image47.png"/><Relationship Id="rId14" Type="http://schemas.openxmlformats.org/officeDocument/2006/relationships/image" Target="../media/image52.png"/></Relationships>
</file>

<file path=ppt/slides/_rels/slide4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6.png"/><Relationship Id="rId2" Type="http://schemas.openxmlformats.org/officeDocument/2006/relationships/image" Target="../media/image8.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4.png"/><Relationship Id="rId10" Type="http://schemas.openxmlformats.org/officeDocument/2006/relationships/image" Target="../media/image48.png"/><Relationship Id="rId4" Type="http://schemas.openxmlformats.org/officeDocument/2006/relationships/image" Target="../media/image26.png"/><Relationship Id="rId9" Type="http://schemas.openxmlformats.org/officeDocument/2006/relationships/image" Target="../media/image47.png"/><Relationship Id="rId14" Type="http://schemas.openxmlformats.org/officeDocument/2006/relationships/image" Target="../media/image53.png"/></Relationships>
</file>

<file path=ppt/slides/_rels/slide4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6.png"/><Relationship Id="rId2" Type="http://schemas.openxmlformats.org/officeDocument/2006/relationships/image" Target="../media/image8.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4.png"/><Relationship Id="rId10" Type="http://schemas.openxmlformats.org/officeDocument/2006/relationships/image" Target="../media/image48.png"/><Relationship Id="rId4" Type="http://schemas.openxmlformats.org/officeDocument/2006/relationships/image" Target="../media/image31.png"/><Relationship Id="rId9" Type="http://schemas.openxmlformats.org/officeDocument/2006/relationships/image" Target="../media/image47.png"/><Relationship Id="rId14" Type="http://schemas.openxmlformats.org/officeDocument/2006/relationships/image" Target="../media/image53.png"/></Relationships>
</file>

<file path=ppt/slides/_rels/slide4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3.png"/><Relationship Id="rId18" Type="http://schemas.openxmlformats.org/officeDocument/2006/relationships/image" Target="../media/image43.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8.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5.png"/><Relationship Id="rId10" Type="http://schemas.openxmlformats.org/officeDocument/2006/relationships/image" Target="../media/image49.png"/><Relationship Id="rId4" Type="http://schemas.openxmlformats.org/officeDocument/2006/relationships/image" Target="../media/image31.png"/><Relationship Id="rId9" Type="http://schemas.openxmlformats.org/officeDocument/2006/relationships/image" Target="../media/image48.png"/><Relationship Id="rId14" Type="http://schemas.openxmlformats.org/officeDocument/2006/relationships/image" Target="../media/image54.png"/></Relationships>
</file>

<file path=ppt/slides/_rels/slide4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3.png"/><Relationship Id="rId18" Type="http://schemas.openxmlformats.org/officeDocument/2006/relationships/image" Target="../media/image43.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8.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5.png"/><Relationship Id="rId10" Type="http://schemas.openxmlformats.org/officeDocument/2006/relationships/image" Target="../media/image49.png"/><Relationship Id="rId4" Type="http://schemas.openxmlformats.org/officeDocument/2006/relationships/image" Target="../media/image31.png"/><Relationship Id="rId9" Type="http://schemas.openxmlformats.org/officeDocument/2006/relationships/image" Target="../media/image48.png"/><Relationship Id="rId14"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hyperlink" Target="https://schools.ruthmiskin.com/training/view/h5nxPxwG/kWYab61b" TargetMode="External"/><Relationship Id="rId2" Type="http://schemas.openxmlformats.org/officeDocument/2006/relationships/hyperlink" Target="https://schools.ruthmiskin.com/training/view/ypAf8a1E/nrovVg95"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61.jp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61.jp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ksouth1-mediap.svc.ms/transform/thumbnail?provider=spo&amp;inputFormat=png&amp;cs=fFNQTw&amp;docid=https%3A%2F%2Fdurhamschools-my.sharepoint.com%3A443%2F_api%2Fv2.0%2Fdrives%2Fb!gAJaW5u-Rkmqwl4jPy9UGYMZtw1An2RBrvovy85FHRaZLaNEPYlAQ67Txwpp0T4S%2Fitems%2F01CGZ3B4T65LQ5E726TVGZRZSRRQKYUCAU%3Fversion%3DPublished&amp;access_token=eyJ0eXAiOiJKV1QiLCJhbGciOiJub25lIn0.eyJhdWQiOiIwMDAwMDAwMy0wMDAwLTBmZjEtY2UwMC0wMDAwMDAwMDAwMDAvZHVyaGFtc2Nob29scy1teS5zaGFyZXBvaW50LmNvbUA0NWRmZmY1Mi04MzY0LTRkNzMtYmYzYS04Zjk4YmRmMTBkODciLCJpc3MiOiIwMDAwMDAwMy0wMDAwLTBmZjEtY2UwMC0wMDAwMDAwMDAwMDAiLCJuYmYiOiIxNjExODEzNjAwIiwiZXhwIjoiMTYxMTgzNTIwMCIsImVuZHBvaW50dXJsIjoiN0VqbkNKZ0EwQWwvUkF4N3paQ2ErYm1RT0pLbFQ4OUVFQm1xdTg1UFc2ST0iLCJlbmRwb2ludHVybExlbmd0aCI6IjEyMyIsImlzbG9vcGJhY2siOiJUcnVlIiwidmVyIjoiaGFzaGVkcHJvb2Z0b2tlbiIsInNpdGVpZCI6Ik5XSTFZVEF5T0RBdFltVTVZaTAwT1RRMkxXRmhZekl0TldVeU16Tm1NbVkxTkRFNSIsIm5hbWVpZCI6IjAjLmZ8bWVtYmVyc2hpcHxwLmdpbmdlbGwzMDBAd2hwcmltYXJ5LmNvbSIsIm5paSI6Im1pY3Jvc29mdC5zaGFyZXBvaW50IiwiaXN1c2VyIjoidHJ1ZSIsImNhY2hla2V5IjoiMGguZnxtZW1iZXJzaGlwfDEwMDMyMDAwNTI4YjcyNzZAbGl2ZS5jb20iLCJ0dCI6IjAiLCJ1c2VQZXJzaXN0ZW50Q29va2llIjoiMiJ9.OUdyUlgxMmtNT1hoaGlrMVVZVlhtaExzc3hVM2VHbGZJYzZjem5STlFDVT0&amp;encodeFailures=1&amp;srcWidth=&amp;srcHeight=&amp;width=585&amp;height=585&amp;action=A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201" y="1092199"/>
            <a:ext cx="4638238" cy="46382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1101212" cy="461665"/>
          </a:xfrm>
          <a:prstGeom prst="rect">
            <a:avLst/>
          </a:prstGeom>
          <a:noFill/>
        </p:spPr>
        <p:txBody>
          <a:bodyPr wrap="square" rtlCol="0">
            <a:spAutoFit/>
          </a:bodyPr>
          <a:lstStyle/>
          <a:p>
            <a:r>
              <a:rPr lang="en-GB" sz="2400" dirty="0"/>
              <a:t>Pack: A</a:t>
            </a:r>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Subject: English</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1739" y="218859"/>
            <a:ext cx="1058398" cy="1058398"/>
          </a:xfrm>
          <a:prstGeom prst="rect">
            <a:avLst/>
          </a:prstGeom>
        </p:spPr>
      </p:pic>
    </p:spTree>
    <p:extLst>
      <p:ext uri="{BB962C8B-B14F-4D97-AF65-F5344CB8AC3E}">
        <p14:creationId xmlns:p14="http://schemas.microsoft.com/office/powerpoint/2010/main" val="3710878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Title 20"/>
          <p:cNvSpPr>
            <a:spLocks noGrp="1"/>
          </p:cNvSpPr>
          <p:nvPr>
            <p:ph type="title"/>
          </p:nvPr>
        </p:nvSpPr>
        <p:spPr>
          <a:xfrm>
            <a:off x="1981201" y="169863"/>
            <a:ext cx="8220075" cy="1141412"/>
          </a:xfrm>
        </p:spPr>
        <p:txBody>
          <a:bodyPr/>
          <a:lstStyle/>
          <a:p>
            <a:pPr algn="ctr" eaLnBrk="1" hangingPunct="1"/>
            <a:r>
              <a:rPr lang="en-GB" altLang="en-US" sz="2400"/>
              <a:t>Little Red Riding Hood went over to Grandmother’s bed. “Oh Granny, what big ears you have,” she said.</a:t>
            </a:r>
            <a:br>
              <a:rPr lang="en-GB" altLang="en-US" sz="2400"/>
            </a:br>
            <a:r>
              <a:rPr lang="en-GB" altLang="en-US" sz="2400"/>
              <a:t>“All the better to hear you with,” answered the wolf.</a:t>
            </a:r>
          </a:p>
        </p:txBody>
      </p:sp>
    </p:spTree>
    <p:extLst>
      <p:ext uri="{BB962C8B-B14F-4D97-AF65-F5344CB8AC3E}">
        <p14:creationId xmlns:p14="http://schemas.microsoft.com/office/powerpoint/2010/main" val="3516186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Title 20"/>
          <p:cNvSpPr>
            <a:spLocks noGrp="1"/>
          </p:cNvSpPr>
          <p:nvPr>
            <p:ph type="title"/>
          </p:nvPr>
        </p:nvSpPr>
        <p:spPr>
          <a:xfrm>
            <a:off x="1981201" y="169863"/>
            <a:ext cx="8220075" cy="1141412"/>
          </a:xfrm>
        </p:spPr>
        <p:txBody>
          <a:bodyPr/>
          <a:lstStyle/>
          <a:p>
            <a:pPr algn="ctr" eaLnBrk="1" hangingPunct="1"/>
            <a:r>
              <a:rPr lang="en-GB" altLang="en-US" sz="2400"/>
              <a:t>“Oh Granny, what big eyes you have,” </a:t>
            </a:r>
            <a:br>
              <a:rPr lang="en-GB" altLang="en-US" sz="2400"/>
            </a:br>
            <a:r>
              <a:rPr lang="en-GB" altLang="en-US" sz="2400"/>
              <a:t>said Little Red Riding Hood.</a:t>
            </a:r>
            <a:br>
              <a:rPr lang="en-GB" altLang="en-US" sz="2400"/>
            </a:br>
            <a:r>
              <a:rPr lang="en-GB" altLang="en-US" sz="2400"/>
              <a:t>“All the better to see you with,” replied the wolf.</a:t>
            </a:r>
          </a:p>
        </p:txBody>
      </p:sp>
    </p:spTree>
    <p:extLst>
      <p:ext uri="{BB962C8B-B14F-4D97-AF65-F5344CB8AC3E}">
        <p14:creationId xmlns:p14="http://schemas.microsoft.com/office/powerpoint/2010/main" val="509009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Title 20"/>
          <p:cNvSpPr>
            <a:spLocks noGrp="1"/>
          </p:cNvSpPr>
          <p:nvPr>
            <p:ph type="title"/>
          </p:nvPr>
        </p:nvSpPr>
        <p:spPr>
          <a:xfrm>
            <a:off x="1981201" y="169863"/>
            <a:ext cx="8220075" cy="1141412"/>
          </a:xfrm>
        </p:spPr>
        <p:txBody>
          <a:bodyPr/>
          <a:lstStyle/>
          <a:p>
            <a:pPr algn="ctr" eaLnBrk="1" hangingPunct="1"/>
            <a:r>
              <a:rPr lang="en-GB" altLang="en-US" sz="2400"/>
              <a:t>“Oh Granny, what big teeth you have,” </a:t>
            </a:r>
            <a:br>
              <a:rPr lang="en-GB" altLang="en-US" sz="2400"/>
            </a:br>
            <a:r>
              <a:rPr lang="en-GB" altLang="en-US" sz="2400"/>
              <a:t>said Little Red Riding Hood.</a:t>
            </a:r>
            <a:br>
              <a:rPr lang="en-GB" altLang="en-US" sz="2400"/>
            </a:br>
            <a:r>
              <a:rPr lang="en-GB" altLang="en-US" sz="2400"/>
              <a:t>“All the better to eat you with,” said the wolf.</a:t>
            </a:r>
          </a:p>
        </p:txBody>
      </p:sp>
    </p:spTree>
    <p:extLst>
      <p:ext uri="{BB962C8B-B14F-4D97-AF65-F5344CB8AC3E}">
        <p14:creationId xmlns:p14="http://schemas.microsoft.com/office/powerpoint/2010/main" val="3032723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Title 20"/>
          <p:cNvSpPr>
            <a:spLocks noGrp="1"/>
          </p:cNvSpPr>
          <p:nvPr>
            <p:ph type="title"/>
          </p:nvPr>
        </p:nvSpPr>
        <p:spPr>
          <a:xfrm>
            <a:off x="1981201" y="169863"/>
            <a:ext cx="8220075" cy="1141412"/>
          </a:xfrm>
        </p:spPr>
        <p:txBody>
          <a:bodyPr/>
          <a:lstStyle/>
          <a:p>
            <a:pPr algn="ctr" eaLnBrk="1" hangingPunct="1"/>
            <a:r>
              <a:rPr lang="en-GB" altLang="en-US" sz="2400"/>
              <a:t>“Help!” shouted Little Red Riding Hood as she realised that there was a wolf in her grandmother’s bed. </a:t>
            </a:r>
            <a:br>
              <a:rPr lang="en-GB" altLang="en-US" sz="2400"/>
            </a:br>
            <a:r>
              <a:rPr lang="en-GB" altLang="en-US" sz="2400"/>
              <a:t>She ran out of the house.</a:t>
            </a:r>
          </a:p>
        </p:txBody>
      </p:sp>
    </p:spTree>
    <p:extLst>
      <p:ext uri="{BB962C8B-B14F-4D97-AF65-F5344CB8AC3E}">
        <p14:creationId xmlns:p14="http://schemas.microsoft.com/office/powerpoint/2010/main" val="505730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Title 20"/>
          <p:cNvSpPr>
            <a:spLocks noGrp="1"/>
          </p:cNvSpPr>
          <p:nvPr>
            <p:ph type="title"/>
          </p:nvPr>
        </p:nvSpPr>
        <p:spPr>
          <a:xfrm>
            <a:off x="1981201" y="169863"/>
            <a:ext cx="8220075" cy="1141412"/>
          </a:xfrm>
        </p:spPr>
        <p:txBody>
          <a:bodyPr/>
          <a:lstStyle/>
          <a:p>
            <a:pPr algn="ctr" eaLnBrk="1" hangingPunct="1"/>
            <a:r>
              <a:rPr lang="en-GB" altLang="en-US" sz="2400"/>
              <a:t>A woodcutter was nearby. He heard Little Red Riding Hood’s scream and ran to the house.</a:t>
            </a:r>
          </a:p>
        </p:txBody>
      </p:sp>
    </p:spTree>
    <p:extLst>
      <p:ext uri="{BB962C8B-B14F-4D97-AF65-F5344CB8AC3E}">
        <p14:creationId xmlns:p14="http://schemas.microsoft.com/office/powerpoint/2010/main" val="1287082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Title 20"/>
          <p:cNvSpPr>
            <a:spLocks noGrp="1"/>
          </p:cNvSpPr>
          <p:nvPr>
            <p:ph type="title"/>
          </p:nvPr>
        </p:nvSpPr>
        <p:spPr>
          <a:xfrm>
            <a:off x="1981201" y="169863"/>
            <a:ext cx="8220075" cy="1141412"/>
          </a:xfrm>
        </p:spPr>
        <p:txBody>
          <a:bodyPr/>
          <a:lstStyle/>
          <a:p>
            <a:pPr algn="ctr" eaLnBrk="1" hangingPunct="1"/>
            <a:r>
              <a:rPr lang="en-GB" altLang="en-US" sz="2400"/>
              <a:t>The woodcutter hit the wolf over the head. The wolf ran away and Little Red Riding Hood never saw him again.</a:t>
            </a:r>
          </a:p>
        </p:txBody>
      </p:sp>
      <p:pic>
        <p:nvPicPr>
          <p:cNvPr id="2662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8075" y="2032001"/>
            <a:ext cx="2319338"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664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725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0A9289-96A0-4BEF-ABB6-143105E87DE6}"/>
              </a:ext>
            </a:extLst>
          </p:cNvPr>
          <p:cNvSpPr txBox="1"/>
          <p:nvPr/>
        </p:nvSpPr>
        <p:spPr>
          <a:xfrm>
            <a:off x="310550" y="262720"/>
            <a:ext cx="107667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smtClean="0">
                <a:latin typeface="Comic Sans MS" panose="030F0702030302020204" pitchFamily="66" charset="0"/>
                <a:cs typeface="Calibri"/>
              </a:rPr>
              <a:t>When you go somewhere sometimes you need to take a list with you. Here is a list I take with me when I go to the shop. </a:t>
            </a:r>
            <a:endParaRPr lang="en-GB" sz="1400" dirty="0">
              <a:latin typeface="Comic Sans MS" panose="030F0702030302020204" pitchFamily="66" charset="0"/>
              <a:cs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1240563196"/>
              </p:ext>
            </p:extLst>
          </p:nvPr>
        </p:nvGraphicFramePr>
        <p:xfrm>
          <a:off x="517226" y="1463881"/>
          <a:ext cx="8128000" cy="432816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765539848"/>
                    </a:ext>
                  </a:extLst>
                </a:gridCol>
              </a:tblGrid>
              <a:tr h="370840">
                <a:tc>
                  <a:txBody>
                    <a:bodyPr/>
                    <a:lstStyle/>
                    <a:p>
                      <a:pPr algn="ctr"/>
                      <a:r>
                        <a:rPr lang="en-GB" sz="2000" dirty="0" smtClean="0">
                          <a:latin typeface="Comic Sans MS" panose="030F0702030302020204" pitchFamily="66" charset="0"/>
                        </a:rPr>
                        <a:t>My shopping</a:t>
                      </a:r>
                      <a:r>
                        <a:rPr lang="en-GB" sz="2000" baseline="0" dirty="0" smtClean="0">
                          <a:latin typeface="Comic Sans MS" panose="030F0702030302020204" pitchFamily="66" charset="0"/>
                        </a:rPr>
                        <a:t> List</a:t>
                      </a:r>
                      <a:endParaRPr lang="en-GB" sz="20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489349769"/>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7550686"/>
                  </a:ext>
                </a:extLst>
              </a:tr>
            </a:tbl>
          </a:graphicData>
        </a:graphic>
      </p:graphicFrame>
      <p:cxnSp>
        <p:nvCxnSpPr>
          <p:cNvPr id="9" name="Straight Connector 8"/>
          <p:cNvCxnSpPr/>
          <p:nvPr/>
        </p:nvCxnSpPr>
        <p:spPr>
          <a:xfrm>
            <a:off x="517226" y="2509515"/>
            <a:ext cx="8140700" cy="12568"/>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491826" y="3309615"/>
            <a:ext cx="8153400" cy="40864"/>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517226" y="4122547"/>
            <a:ext cx="8140700"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517226" y="4973447"/>
            <a:ext cx="8140700" cy="0"/>
          </a:xfrm>
          <a:prstGeom prst="line">
            <a:avLst/>
          </a:prstGeom>
        </p:spPr>
        <p:style>
          <a:lnRef idx="1">
            <a:schemeClr val="dk1"/>
          </a:lnRef>
          <a:fillRef idx="0">
            <a:schemeClr val="dk1"/>
          </a:fillRef>
          <a:effectRef idx="0">
            <a:schemeClr val="dk1"/>
          </a:effectRef>
          <a:fontRef idx="minor">
            <a:schemeClr val="tx1"/>
          </a:fontRef>
        </p:style>
      </p:cxnSp>
      <p:pic>
        <p:nvPicPr>
          <p:cNvPr id="11" name="Picture 2" descr="Original">
            <a:extLst>
              <a:ext uri="{FF2B5EF4-FFF2-40B4-BE49-F238E27FC236}">
                <a16:creationId xmlns:a16="http://schemas.microsoft.com/office/drawing/2014/main" id="{764CA79F-C625-5648-9044-5556CA6AB74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p:cNvSpPr txBox="1"/>
          <p:nvPr/>
        </p:nvSpPr>
        <p:spPr>
          <a:xfrm>
            <a:off x="3377992" y="1892592"/>
            <a:ext cx="2748488" cy="584775"/>
          </a:xfrm>
          <a:prstGeom prst="rect">
            <a:avLst/>
          </a:prstGeom>
          <a:noFill/>
        </p:spPr>
        <p:txBody>
          <a:bodyPr wrap="square" rtlCol="0">
            <a:spAutoFit/>
          </a:bodyPr>
          <a:lstStyle/>
          <a:p>
            <a:pPr algn="ctr"/>
            <a:r>
              <a:rPr lang="en-GB" sz="3200" dirty="0" smtClean="0"/>
              <a:t>Bread</a:t>
            </a:r>
            <a:endParaRPr lang="en-GB" sz="3200" dirty="0"/>
          </a:p>
        </p:txBody>
      </p:sp>
      <p:sp>
        <p:nvSpPr>
          <p:cNvPr id="12" name="TextBox 11"/>
          <p:cNvSpPr txBox="1"/>
          <p:nvPr/>
        </p:nvSpPr>
        <p:spPr>
          <a:xfrm>
            <a:off x="3377992" y="2662355"/>
            <a:ext cx="2748488" cy="584775"/>
          </a:xfrm>
          <a:prstGeom prst="rect">
            <a:avLst/>
          </a:prstGeom>
          <a:noFill/>
        </p:spPr>
        <p:txBody>
          <a:bodyPr wrap="square" rtlCol="0">
            <a:spAutoFit/>
          </a:bodyPr>
          <a:lstStyle/>
          <a:p>
            <a:pPr algn="ctr"/>
            <a:r>
              <a:rPr lang="en-GB" sz="3200" dirty="0" smtClean="0"/>
              <a:t>Milk</a:t>
            </a:r>
            <a:endParaRPr lang="en-GB" sz="3200" dirty="0"/>
          </a:p>
        </p:txBody>
      </p:sp>
      <p:sp>
        <p:nvSpPr>
          <p:cNvPr id="14" name="TextBox 13"/>
          <p:cNvSpPr txBox="1"/>
          <p:nvPr/>
        </p:nvSpPr>
        <p:spPr>
          <a:xfrm>
            <a:off x="3377992" y="3506113"/>
            <a:ext cx="2748488" cy="584775"/>
          </a:xfrm>
          <a:prstGeom prst="rect">
            <a:avLst/>
          </a:prstGeom>
          <a:noFill/>
        </p:spPr>
        <p:txBody>
          <a:bodyPr wrap="square" rtlCol="0">
            <a:spAutoFit/>
          </a:bodyPr>
          <a:lstStyle/>
          <a:p>
            <a:pPr algn="ctr"/>
            <a:r>
              <a:rPr lang="en-GB" sz="3200" dirty="0" smtClean="0"/>
              <a:t>Eggs</a:t>
            </a:r>
            <a:endParaRPr lang="en-GB" sz="3200" dirty="0"/>
          </a:p>
        </p:txBody>
      </p:sp>
      <p:sp>
        <p:nvSpPr>
          <p:cNvPr id="15" name="TextBox 14"/>
          <p:cNvSpPr txBox="1"/>
          <p:nvPr/>
        </p:nvSpPr>
        <p:spPr>
          <a:xfrm>
            <a:off x="3377992" y="4362307"/>
            <a:ext cx="2748488" cy="584775"/>
          </a:xfrm>
          <a:prstGeom prst="rect">
            <a:avLst/>
          </a:prstGeom>
          <a:noFill/>
        </p:spPr>
        <p:txBody>
          <a:bodyPr wrap="square" rtlCol="0">
            <a:spAutoFit/>
          </a:bodyPr>
          <a:lstStyle/>
          <a:p>
            <a:pPr algn="ctr"/>
            <a:r>
              <a:rPr lang="en-GB" sz="3200" dirty="0" smtClean="0"/>
              <a:t>Fruit</a:t>
            </a:r>
            <a:endParaRPr lang="en-GB" sz="3200" dirty="0"/>
          </a:p>
        </p:txBody>
      </p:sp>
      <p:sp>
        <p:nvSpPr>
          <p:cNvPr id="17" name="TextBox 16"/>
          <p:cNvSpPr txBox="1"/>
          <p:nvPr/>
        </p:nvSpPr>
        <p:spPr>
          <a:xfrm>
            <a:off x="3530392" y="5152660"/>
            <a:ext cx="2748488" cy="584775"/>
          </a:xfrm>
          <a:prstGeom prst="rect">
            <a:avLst/>
          </a:prstGeom>
          <a:noFill/>
        </p:spPr>
        <p:txBody>
          <a:bodyPr wrap="square" rtlCol="0">
            <a:spAutoFit/>
          </a:bodyPr>
          <a:lstStyle/>
          <a:p>
            <a:pPr algn="ctr"/>
            <a:r>
              <a:rPr lang="en-GB" sz="3200" dirty="0" smtClean="0"/>
              <a:t>Tea bags</a:t>
            </a:r>
            <a:endParaRPr lang="en-GB"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5320" y="1463881"/>
            <a:ext cx="1518557" cy="15185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1271" y="2457148"/>
            <a:ext cx="894235" cy="134135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9923" y="3580849"/>
            <a:ext cx="2049350" cy="1366233"/>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8616" y="5171377"/>
            <a:ext cx="2009776" cy="1312507"/>
          </a:xfrm>
          <a:prstGeom prst="rect">
            <a:avLst/>
          </a:prstGeom>
        </p:spPr>
      </p:pic>
      <p:pic>
        <p:nvPicPr>
          <p:cNvPr id="21" name="Picture 20">
            <a:extLst>
              <a:ext uri="{FF2B5EF4-FFF2-40B4-BE49-F238E27FC236}">
                <a16:creationId xmlns:a16="http://schemas.microsoft.com/office/drawing/2014/main" id="{1C2555E3-5902-6742-91AF-7C5059D66A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Tree>
    <p:extLst>
      <p:ext uri="{BB962C8B-B14F-4D97-AF65-F5344CB8AC3E}">
        <p14:creationId xmlns:p14="http://schemas.microsoft.com/office/powerpoint/2010/main" val="678930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0A9289-96A0-4BEF-ABB6-143105E87DE6}"/>
              </a:ext>
            </a:extLst>
          </p:cNvPr>
          <p:cNvSpPr txBox="1"/>
          <p:nvPr/>
        </p:nvSpPr>
        <p:spPr>
          <a:xfrm>
            <a:off x="310550" y="289816"/>
            <a:ext cx="107667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smtClean="0">
                <a:latin typeface="Comic Sans MS" panose="030F0702030302020204" pitchFamily="66" charset="0"/>
                <a:cs typeface="Calibri"/>
              </a:rPr>
              <a:t>Here is Mrs </a:t>
            </a:r>
            <a:r>
              <a:rPr lang="en-GB" dirty="0" err="1" smtClean="0">
                <a:latin typeface="Comic Sans MS" panose="030F0702030302020204" pitchFamily="66" charset="0"/>
                <a:cs typeface="Calibri"/>
              </a:rPr>
              <a:t>Levington’s</a:t>
            </a:r>
            <a:r>
              <a:rPr lang="en-GB" dirty="0" smtClean="0">
                <a:latin typeface="Comic Sans MS" panose="030F0702030302020204" pitchFamily="66" charset="0"/>
                <a:cs typeface="Calibri"/>
              </a:rPr>
              <a:t> shopping list. Can you help her finish the shopping list with some items she could buy from the shop. </a:t>
            </a:r>
            <a:endParaRPr lang="en-GB" sz="1400" dirty="0">
              <a:latin typeface="Comic Sans MS" panose="030F0702030302020204" pitchFamily="66" charset="0"/>
              <a:cs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1240563196"/>
              </p:ext>
            </p:extLst>
          </p:nvPr>
        </p:nvGraphicFramePr>
        <p:xfrm>
          <a:off x="517226" y="1463881"/>
          <a:ext cx="8128000" cy="432816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765539848"/>
                    </a:ext>
                  </a:extLst>
                </a:gridCol>
              </a:tblGrid>
              <a:tr h="370840">
                <a:tc>
                  <a:txBody>
                    <a:bodyPr/>
                    <a:lstStyle/>
                    <a:p>
                      <a:pPr algn="ctr"/>
                      <a:r>
                        <a:rPr lang="en-GB" sz="2000" dirty="0" smtClean="0">
                          <a:latin typeface="Comic Sans MS" panose="030F0702030302020204" pitchFamily="66" charset="0"/>
                        </a:rPr>
                        <a:t>My shopping</a:t>
                      </a:r>
                      <a:r>
                        <a:rPr lang="en-GB" sz="2000" baseline="0" dirty="0" smtClean="0">
                          <a:latin typeface="Comic Sans MS" panose="030F0702030302020204" pitchFamily="66" charset="0"/>
                        </a:rPr>
                        <a:t> List</a:t>
                      </a:r>
                      <a:endParaRPr lang="en-GB" sz="20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489349769"/>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7550686"/>
                  </a:ext>
                </a:extLst>
              </a:tr>
            </a:tbl>
          </a:graphicData>
        </a:graphic>
      </p:graphicFrame>
      <p:cxnSp>
        <p:nvCxnSpPr>
          <p:cNvPr id="9" name="Straight Connector 8"/>
          <p:cNvCxnSpPr/>
          <p:nvPr/>
        </p:nvCxnSpPr>
        <p:spPr>
          <a:xfrm>
            <a:off x="517226" y="2509515"/>
            <a:ext cx="8140700" cy="12568"/>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491826" y="3309615"/>
            <a:ext cx="8153400" cy="40864"/>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517226" y="4122547"/>
            <a:ext cx="8140700"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517226" y="4973447"/>
            <a:ext cx="8140700" cy="0"/>
          </a:xfrm>
          <a:prstGeom prst="line">
            <a:avLst/>
          </a:prstGeom>
        </p:spPr>
        <p:style>
          <a:lnRef idx="1">
            <a:schemeClr val="dk1"/>
          </a:lnRef>
          <a:fillRef idx="0">
            <a:schemeClr val="dk1"/>
          </a:fillRef>
          <a:effectRef idx="0">
            <a:schemeClr val="dk1"/>
          </a:effectRef>
          <a:fontRef idx="minor">
            <a:schemeClr val="tx1"/>
          </a:fontRef>
        </p:style>
      </p:cxnSp>
      <p:pic>
        <p:nvPicPr>
          <p:cNvPr id="11" name="Picture 2" descr="Original">
            <a:extLst>
              <a:ext uri="{FF2B5EF4-FFF2-40B4-BE49-F238E27FC236}">
                <a16:creationId xmlns:a16="http://schemas.microsoft.com/office/drawing/2014/main" id="{764CA79F-C625-5648-9044-5556CA6AB74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p:cNvSpPr txBox="1"/>
          <p:nvPr/>
        </p:nvSpPr>
        <p:spPr>
          <a:xfrm>
            <a:off x="3377992" y="1892592"/>
            <a:ext cx="2748488" cy="584775"/>
          </a:xfrm>
          <a:prstGeom prst="rect">
            <a:avLst/>
          </a:prstGeom>
          <a:noFill/>
        </p:spPr>
        <p:txBody>
          <a:bodyPr wrap="square" rtlCol="0">
            <a:spAutoFit/>
          </a:bodyPr>
          <a:lstStyle/>
          <a:p>
            <a:pPr algn="ctr"/>
            <a:r>
              <a:rPr lang="en-GB" sz="3200" dirty="0" smtClean="0"/>
              <a:t>Bread</a:t>
            </a:r>
            <a:endParaRPr lang="en-GB" sz="3200" dirty="0"/>
          </a:p>
        </p:txBody>
      </p:sp>
      <p:sp>
        <p:nvSpPr>
          <p:cNvPr id="12" name="TextBox 11"/>
          <p:cNvSpPr txBox="1"/>
          <p:nvPr/>
        </p:nvSpPr>
        <p:spPr>
          <a:xfrm>
            <a:off x="3377992" y="2662355"/>
            <a:ext cx="2748488" cy="584775"/>
          </a:xfrm>
          <a:prstGeom prst="rect">
            <a:avLst/>
          </a:prstGeom>
          <a:noFill/>
        </p:spPr>
        <p:txBody>
          <a:bodyPr wrap="square" rtlCol="0">
            <a:spAutoFit/>
          </a:bodyPr>
          <a:lstStyle/>
          <a:p>
            <a:pPr algn="ctr"/>
            <a:r>
              <a:rPr lang="en-GB" sz="3200" dirty="0" smtClean="0"/>
              <a:t>Milk</a:t>
            </a:r>
            <a:endParaRPr lang="en-GB" sz="3200" dirty="0"/>
          </a:p>
        </p:txBody>
      </p:sp>
      <p:pic>
        <p:nvPicPr>
          <p:cNvPr id="18" name="Picture 17">
            <a:extLst>
              <a:ext uri="{FF2B5EF4-FFF2-40B4-BE49-F238E27FC236}">
                <a16:creationId xmlns:a16="http://schemas.microsoft.com/office/drawing/2014/main" id="{F1A90C69-D1C5-EC45-9712-355999DA3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93" y="5617857"/>
            <a:ext cx="1366979" cy="101508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0718" y="1307105"/>
            <a:ext cx="1777842" cy="12361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0330" y="2912456"/>
            <a:ext cx="1998617" cy="143101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5396" y="4808396"/>
            <a:ext cx="1953551" cy="1394576"/>
          </a:xfrm>
          <a:prstGeom prst="rect">
            <a:avLst/>
          </a:prstGeom>
        </p:spPr>
      </p:pic>
    </p:spTree>
    <p:extLst>
      <p:ext uri="{BB962C8B-B14F-4D97-AF65-F5344CB8AC3E}">
        <p14:creationId xmlns:p14="http://schemas.microsoft.com/office/powerpoint/2010/main" val="2253619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0A9289-96A0-4BEF-ABB6-143105E87DE6}"/>
              </a:ext>
            </a:extLst>
          </p:cNvPr>
          <p:cNvSpPr txBox="1"/>
          <p:nvPr/>
        </p:nvSpPr>
        <p:spPr>
          <a:xfrm>
            <a:off x="310550" y="172979"/>
            <a:ext cx="1076675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omic Sans MS" panose="030F0702030302020204" pitchFamily="66" charset="0"/>
                <a:cs typeface="Calibri"/>
              </a:rPr>
              <a:t>In the story why is Little Red Riding Hood going to visit her Grandma? Tell your adult.</a:t>
            </a:r>
          </a:p>
          <a:p>
            <a:endParaRPr lang="en-GB" dirty="0">
              <a:latin typeface="Comic Sans MS" panose="030F0702030302020204" pitchFamily="66" charset="0"/>
              <a:cs typeface="Calibri"/>
            </a:endParaRPr>
          </a:p>
          <a:p>
            <a:r>
              <a:rPr lang="en-GB" dirty="0">
                <a:latin typeface="Comic Sans MS" panose="030F0702030302020204" pitchFamily="66" charset="0"/>
                <a:cs typeface="Calibri"/>
              </a:rPr>
              <a:t>Yeah that’s right!</a:t>
            </a:r>
          </a:p>
          <a:p>
            <a:endParaRPr lang="en-GB" dirty="0">
              <a:latin typeface="Comic Sans MS" panose="030F0702030302020204" pitchFamily="66" charset="0"/>
              <a:cs typeface="Calibri"/>
            </a:endParaRPr>
          </a:p>
          <a:p>
            <a:r>
              <a:rPr lang="en-GB" dirty="0">
                <a:latin typeface="Comic Sans MS" panose="030F0702030302020204" pitchFamily="66" charset="0"/>
                <a:cs typeface="Calibri"/>
              </a:rPr>
              <a:t>She is taking her Grandma some goodies. Can you write a list of what goodies you would put in your basket to take Grandma. </a:t>
            </a:r>
            <a:endParaRPr lang="en-GB" sz="1400" dirty="0">
              <a:latin typeface="Comic Sans MS" panose="030F0702030302020204" pitchFamily="66" charset="0"/>
              <a:cs typeface="Calibri"/>
            </a:endParaRPr>
          </a:p>
        </p:txBody>
      </p:sp>
      <p:pic>
        <p:nvPicPr>
          <p:cNvPr id="5" name="Picture 4"/>
          <p:cNvPicPr>
            <a:picLocks noChangeAspect="1"/>
          </p:cNvPicPr>
          <p:nvPr/>
        </p:nvPicPr>
        <p:blipFill>
          <a:blip r:embed="rId2"/>
          <a:stretch>
            <a:fillRect/>
          </a:stretch>
        </p:blipFill>
        <p:spPr>
          <a:xfrm>
            <a:off x="8918161" y="2099980"/>
            <a:ext cx="2619108" cy="4332146"/>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515505112"/>
              </p:ext>
            </p:extLst>
          </p:nvPr>
        </p:nvGraphicFramePr>
        <p:xfrm>
          <a:off x="517226" y="2103966"/>
          <a:ext cx="8128000" cy="432816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765539848"/>
                    </a:ext>
                  </a:extLst>
                </a:gridCol>
              </a:tblGrid>
              <a:tr h="370840">
                <a:tc>
                  <a:txBody>
                    <a:bodyPr/>
                    <a:lstStyle/>
                    <a:p>
                      <a:pPr algn="ctr"/>
                      <a:r>
                        <a:rPr lang="en-GB" sz="2000" dirty="0">
                          <a:latin typeface="Comic Sans MS" panose="030F0702030302020204" pitchFamily="66" charset="0"/>
                        </a:rPr>
                        <a:t>My</a:t>
                      </a:r>
                      <a:r>
                        <a:rPr lang="en-GB" sz="2000" baseline="0" dirty="0">
                          <a:latin typeface="Comic Sans MS" panose="030F0702030302020204" pitchFamily="66" charset="0"/>
                        </a:rPr>
                        <a:t> basket for Grandma</a:t>
                      </a:r>
                      <a:endParaRPr lang="en-GB" sz="20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489349769"/>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7550686"/>
                  </a:ext>
                </a:extLst>
              </a:tr>
            </a:tbl>
          </a:graphicData>
        </a:graphic>
      </p:graphicFrame>
      <p:cxnSp>
        <p:nvCxnSpPr>
          <p:cNvPr id="9" name="Straight Connector 8"/>
          <p:cNvCxnSpPr/>
          <p:nvPr/>
        </p:nvCxnSpPr>
        <p:spPr>
          <a:xfrm>
            <a:off x="517226" y="3149600"/>
            <a:ext cx="8140700" cy="12568"/>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491826" y="3949700"/>
            <a:ext cx="8153400" cy="40864"/>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517226" y="4762632"/>
            <a:ext cx="8140700"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517226" y="5613532"/>
            <a:ext cx="8140700" cy="0"/>
          </a:xfrm>
          <a:prstGeom prst="line">
            <a:avLst/>
          </a:prstGeom>
        </p:spPr>
        <p:style>
          <a:lnRef idx="1">
            <a:schemeClr val="dk1"/>
          </a:lnRef>
          <a:fillRef idx="0">
            <a:schemeClr val="dk1"/>
          </a:fillRef>
          <a:effectRef idx="0">
            <a:schemeClr val="dk1"/>
          </a:effectRef>
          <a:fontRef idx="minor">
            <a:schemeClr val="tx1"/>
          </a:fontRef>
        </p:style>
      </p:cxnSp>
      <p:pic>
        <p:nvPicPr>
          <p:cNvPr id="11" name="Picture 2" descr="Original">
            <a:extLst>
              <a:ext uri="{FF2B5EF4-FFF2-40B4-BE49-F238E27FC236}">
                <a16:creationId xmlns:a16="http://schemas.microsoft.com/office/drawing/2014/main" id="{764CA79F-C625-5648-9044-5556CA6AB74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a:extLst>
              <a:ext uri="{FF2B5EF4-FFF2-40B4-BE49-F238E27FC236}">
                <a16:creationId xmlns:a16="http://schemas.microsoft.com/office/drawing/2014/main" id="{E239CB06-7669-CE4F-9A4A-C5383A72B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82" y="5650594"/>
            <a:ext cx="1437255" cy="1067268"/>
          </a:xfrm>
          <a:prstGeom prst="rect">
            <a:avLst/>
          </a:prstGeom>
        </p:spPr>
      </p:pic>
    </p:spTree>
    <p:extLst>
      <p:ext uri="{BB962C8B-B14F-4D97-AF65-F5344CB8AC3E}">
        <p14:creationId xmlns:p14="http://schemas.microsoft.com/office/powerpoint/2010/main" val="2052215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dirty="0">
              <a:latin typeface="Comic Sans MS" panose="030F0702030302020204" pitchFamily="66" charset="0"/>
            </a:endParaRPr>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dirty="0">
              <a:latin typeface="Comic Sans MS" panose="030F0702030302020204" pitchFamily="66" charset="0"/>
            </a:endParaRPr>
          </a:p>
        </p:txBody>
      </p:sp>
      <p:sp>
        <p:nvSpPr>
          <p:cNvPr id="5" name="Rectangle 4">
            <a:extLst>
              <a:ext uri="{FF2B5EF4-FFF2-40B4-BE49-F238E27FC236}">
                <a16:creationId xmlns:a16="http://schemas.microsoft.com/office/drawing/2014/main" id="{6CB3617B-CF19-4CB3-B93E-363E77692E4D}"/>
              </a:ext>
            </a:extLst>
          </p:cNvPr>
          <p:cNvSpPr/>
          <p:nvPr/>
        </p:nvSpPr>
        <p:spPr>
          <a:xfrm>
            <a:off x="9361"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mic Sans MS" panose="030F0702030302020204" pitchFamily="66" charset="0"/>
            </a:endParaRPr>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mic Sans MS" panose="030F0702030302020204" pitchFamily="66" charset="0"/>
            </a:endParaRPr>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latin typeface="Comic Sans MS" panose="030F0702030302020204" pitchFamily="66" charset="0"/>
              </a:rPr>
              <a:t>Subject</a:t>
            </a:r>
            <a:r>
              <a:rPr lang="en-GB" dirty="0">
                <a:latin typeface="Comic Sans MS" panose="030F0702030302020204" pitchFamily="66" charset="0"/>
              </a:rPr>
              <a:t>: </a:t>
            </a:r>
            <a:r>
              <a:rPr lang="en-GB" sz="2400" dirty="0">
                <a:latin typeface="Comic Sans MS" panose="030F0702030302020204" pitchFamily="66" charset="0"/>
              </a:rPr>
              <a:t>English </a:t>
            </a:r>
            <a:endParaRPr lang="en-GB" dirty="0">
              <a:latin typeface="Comic Sans MS" panose="030F0702030302020204" pitchFamily="66" charset="0"/>
            </a:endParaRPr>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mic Sans MS" panose="030F0702030302020204" pitchFamily="66" charset="0"/>
            </a:endParaRPr>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latin typeface="Comic Sans MS" panose="030F0702030302020204" pitchFamily="66" charset="0"/>
              </a:rPr>
              <a:t>Date</a:t>
            </a:r>
            <a:r>
              <a:rPr lang="en-GB" dirty="0">
                <a:latin typeface="Comic Sans MS" panose="030F0702030302020204" pitchFamily="66" charset="0"/>
              </a:rPr>
              <a:t>:   </a:t>
            </a:r>
            <a:r>
              <a:rPr lang="en-GB" sz="3200" dirty="0">
                <a:latin typeface="Comic Sans MS" panose="030F0702030302020204" pitchFamily="66" charset="0"/>
              </a:rPr>
              <a:t>Monday 22</a:t>
            </a:r>
            <a:r>
              <a:rPr lang="en-GB" sz="3200" baseline="30000" dirty="0">
                <a:latin typeface="Comic Sans MS" panose="030F0702030302020204" pitchFamily="66" charset="0"/>
              </a:rPr>
              <a:t>nd</a:t>
            </a:r>
            <a:r>
              <a:rPr lang="en-GB" sz="3200" dirty="0">
                <a:latin typeface="Comic Sans MS" panose="030F0702030302020204" pitchFamily="66" charset="0"/>
              </a:rPr>
              <a:t> February 2021</a:t>
            </a:r>
            <a:endParaRPr lang="en-GB" dirty="0">
              <a:latin typeface="Comic Sans MS" panose="030F0702030302020204" pitchFamily="66" charset="0"/>
            </a:endParaRPr>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3"/>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mic Sans MS" panose="030F0702030302020204" pitchFamily="66" charset="0"/>
            </a:endParaRPr>
          </a:p>
        </p:txBody>
      </p:sp>
      <p:sp>
        <p:nvSpPr>
          <p:cNvPr id="12" name="TextBox 11">
            <a:extLst>
              <a:ext uri="{FF2B5EF4-FFF2-40B4-BE49-F238E27FC236}">
                <a16:creationId xmlns:a16="http://schemas.microsoft.com/office/drawing/2014/main" id="{7B59A686-26E2-40E6-A962-30D462E7E297}"/>
              </a:ext>
            </a:extLst>
          </p:cNvPr>
          <p:cNvSpPr txBox="1"/>
          <p:nvPr/>
        </p:nvSpPr>
        <p:spPr>
          <a:xfrm>
            <a:off x="752932" y="2960495"/>
            <a:ext cx="10429593" cy="1323439"/>
          </a:xfrm>
          <a:prstGeom prst="rect">
            <a:avLst/>
          </a:prstGeom>
          <a:noFill/>
        </p:spPr>
        <p:txBody>
          <a:bodyPr wrap="square" lIns="91440" tIns="45720" rIns="91440" bIns="45720" rtlCol="0" anchor="t">
            <a:spAutoFit/>
          </a:bodyPr>
          <a:lstStyle/>
          <a:p>
            <a:r>
              <a:rPr lang="en-GB" sz="4000" dirty="0">
                <a:latin typeface="Comic Sans MS" panose="030F0702030302020204" pitchFamily="66" charset="0"/>
              </a:rPr>
              <a:t>LO. To be able </a:t>
            </a:r>
            <a:r>
              <a:rPr lang="en-GB" sz="4000" dirty="0" smtClean="0">
                <a:latin typeface="Comic Sans MS" panose="030F0702030302020204" pitchFamily="66" charset="0"/>
              </a:rPr>
              <a:t>to demonstrate an understanding of text. </a:t>
            </a:r>
            <a:endParaRPr lang="en-GB" sz="4000" dirty="0">
              <a:latin typeface="Comic Sans MS" panose="030F0702030302020204" pitchFamily="66" charset="0"/>
            </a:endParaRP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4"/>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237721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latin typeface="Comic Sans MS" panose="030F0702030302020204" pitchFamily="66" charset="0"/>
            </a:endParaRPr>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latin typeface="Comic Sans MS" panose="030F0702030302020204" pitchFamily="66" charset="0"/>
            </a:endParaRPr>
          </a:p>
        </p:txBody>
      </p:sp>
      <p:sp>
        <p:nvSpPr>
          <p:cNvPr id="5" name="Rectangle 4">
            <a:extLst>
              <a:ext uri="{FF2B5EF4-FFF2-40B4-BE49-F238E27FC236}">
                <a16:creationId xmlns:a16="http://schemas.microsoft.com/office/drawing/2014/main" id="{6CB3617B-CF19-4CB3-B93E-363E77692E4D}"/>
              </a:ext>
            </a:extLst>
          </p:cNvPr>
          <p:cNvSpPr/>
          <p:nvPr/>
        </p:nvSpPr>
        <p:spPr>
          <a:xfrm>
            <a:off x="9361"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a:latin typeface="Comic Sans MS" panose="030F0702030302020204" pitchFamily="66" charset="0"/>
              </a:rPr>
              <a:t>Subject</a:t>
            </a:r>
            <a:r>
              <a:rPr lang="en-GB">
                <a:latin typeface="Comic Sans MS" panose="030F0702030302020204" pitchFamily="66" charset="0"/>
              </a:rPr>
              <a:t>: </a:t>
            </a:r>
            <a:r>
              <a:rPr lang="en-GB" sz="2400">
                <a:latin typeface="Comic Sans MS" panose="030F0702030302020204" pitchFamily="66" charset="0"/>
              </a:rPr>
              <a:t>English </a:t>
            </a:r>
            <a:endParaRPr lang="en-GB">
              <a:latin typeface="Comic Sans MS" panose="030F0702030302020204" pitchFamily="66" charset="0"/>
            </a:endParaRPr>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latin typeface="Comic Sans MS" panose="030F0702030302020204" pitchFamily="66" charset="0"/>
              </a:rPr>
              <a:t>Date</a:t>
            </a:r>
            <a:r>
              <a:rPr lang="en-GB" dirty="0">
                <a:latin typeface="Comic Sans MS" panose="030F0702030302020204" pitchFamily="66" charset="0"/>
              </a:rPr>
              <a:t>:   </a:t>
            </a:r>
            <a:r>
              <a:rPr lang="en-GB" sz="3200" dirty="0">
                <a:latin typeface="Comic Sans MS" panose="030F0702030302020204" pitchFamily="66" charset="0"/>
              </a:rPr>
              <a:t>Tuesday 23</a:t>
            </a:r>
            <a:r>
              <a:rPr lang="en-GB" sz="3200" baseline="30000" dirty="0">
                <a:latin typeface="Comic Sans MS" panose="030F0702030302020204" pitchFamily="66" charset="0"/>
              </a:rPr>
              <a:t>rd</a:t>
            </a:r>
            <a:r>
              <a:rPr lang="en-GB" sz="3200" dirty="0">
                <a:latin typeface="Comic Sans MS" panose="030F0702030302020204" pitchFamily="66" charset="0"/>
              </a:rPr>
              <a:t> February 2021</a:t>
            </a:r>
            <a:endParaRPr lang="en-GB" dirty="0">
              <a:latin typeface="Comic Sans MS" panose="030F0702030302020204" pitchFamily="66" charset="0"/>
            </a:endParaRPr>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938992"/>
          </a:xfrm>
          <a:prstGeom prst="rect">
            <a:avLst/>
          </a:prstGeom>
          <a:noFill/>
        </p:spPr>
        <p:txBody>
          <a:bodyPr wrap="square" rtlCol="0">
            <a:spAutoFit/>
          </a:bodyPr>
          <a:lstStyle/>
          <a:p>
            <a:r>
              <a:rPr lang="en-GB" sz="4000" dirty="0">
                <a:latin typeface="Comic Sans MS" panose="030F0702030302020204" pitchFamily="66" charset="0"/>
              </a:rPr>
              <a:t>LO. To be able to </a:t>
            </a:r>
            <a:r>
              <a:rPr lang="en-GB" sz="4000" dirty="0" smtClean="0">
                <a:latin typeface="Comic Sans MS" panose="030F0702030302020204" pitchFamily="66" charset="0"/>
              </a:rPr>
              <a:t>retell narratives in the correct sequence using a story map. </a:t>
            </a:r>
            <a:endParaRPr lang="en-GB" sz="4000" dirty="0">
              <a:latin typeface="Comic Sans MS" panose="030F0702030302020204" pitchFamily="66" charset="0"/>
            </a:endParaRPr>
          </a:p>
          <a:p>
            <a:r>
              <a:rPr lang="en-GB" sz="4000" dirty="0">
                <a:latin typeface="Comic Sans MS" panose="030F0702030302020204" pitchFamily="66" charset="0"/>
              </a:rPr>
              <a:t>  </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078717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569345" y="5716107"/>
            <a:ext cx="11208775" cy="369332"/>
          </a:xfrm>
          <a:prstGeom prst="rect">
            <a:avLst/>
          </a:prstGeom>
          <a:solidFill>
            <a:schemeClr val="bg1"/>
          </a:solidFill>
        </p:spPr>
        <p:txBody>
          <a:bodyPr wrap="square" rtlCol="0">
            <a:spAutoFit/>
          </a:bodyPr>
          <a:lstStyle/>
          <a:p>
            <a:r>
              <a:rPr lang="en-GB" dirty="0"/>
              <a:t>You can also copy and paste this link if you would prefer:</a:t>
            </a:r>
          </a:p>
        </p:txBody>
      </p:sp>
      <p:sp>
        <p:nvSpPr>
          <p:cNvPr id="11" name="TextBox 10">
            <a:extLst>
              <a:ext uri="{FF2B5EF4-FFF2-40B4-BE49-F238E27FC236}">
                <a16:creationId xmlns:a16="http://schemas.microsoft.com/office/drawing/2014/main" id="{D9FDCF4A-C48F-4314-9B91-FDA1F0BE5032}"/>
              </a:ext>
            </a:extLst>
          </p:cNvPr>
          <p:cNvSpPr txBox="1"/>
          <p:nvPr/>
        </p:nvSpPr>
        <p:spPr>
          <a:xfrm>
            <a:off x="413881" y="6144813"/>
            <a:ext cx="112087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omic Sans MS" panose="030F0702030302020204" pitchFamily="66" charset="0"/>
                <a:cs typeface="Calibri"/>
                <a:hlinkClick r:id="rId4"/>
              </a:rPr>
              <a:t>https://classroom.thenational.academy/lessons/to-map-and-speak-the-story-cngk2r?activity=video&amp;step=1</a:t>
            </a:r>
            <a:endParaRPr lang="en-US" sz="1600" dirty="0">
              <a:latin typeface="Comic Sans MS" panose="030F0702030302020204" pitchFamily="66" charset="0"/>
              <a:cs typeface="Calibri"/>
            </a:endParaRPr>
          </a:p>
          <a:p>
            <a:r>
              <a:rPr lang="en-US" sz="1600" dirty="0">
                <a:latin typeface="Comic Sans MS" panose="030F0702030302020204" pitchFamily="66" charset="0"/>
                <a:cs typeface="Calibri"/>
              </a:rPr>
              <a:t>When you click on the link make sure you use google chrome to access the full 18 minute video.</a:t>
            </a:r>
          </a:p>
        </p:txBody>
      </p:sp>
    </p:spTree>
    <p:extLst>
      <p:ext uri="{BB962C8B-B14F-4D97-AF65-F5344CB8AC3E}">
        <p14:creationId xmlns:p14="http://schemas.microsoft.com/office/powerpoint/2010/main" val="3452903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2555E3-5902-6742-91AF-7C5059D66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5" name="TextBox 4">
            <a:extLst>
              <a:ext uri="{FF2B5EF4-FFF2-40B4-BE49-F238E27FC236}">
                <a16:creationId xmlns:a16="http://schemas.microsoft.com/office/drawing/2014/main" id="{0A39BA60-3B38-E94C-937F-AAD58237EA85}"/>
              </a:ext>
            </a:extLst>
          </p:cNvPr>
          <p:cNvSpPr txBox="1"/>
          <p:nvPr/>
        </p:nvSpPr>
        <p:spPr>
          <a:xfrm>
            <a:off x="230416" y="152400"/>
            <a:ext cx="10846888" cy="646331"/>
          </a:xfrm>
          <a:prstGeom prst="rect">
            <a:avLst/>
          </a:prstGeom>
          <a:noFill/>
        </p:spPr>
        <p:txBody>
          <a:bodyPr wrap="square" rtlCol="0">
            <a:spAutoFit/>
          </a:bodyPr>
          <a:lstStyle/>
          <a:p>
            <a:r>
              <a:rPr lang="en-US" dirty="0" err="1"/>
              <a:t>Mrs</a:t>
            </a:r>
            <a:r>
              <a:rPr lang="en-US" dirty="0"/>
              <a:t> Simpson loved reading the story Little Red Riding Hood yesterday. Today she is going to tell you the story again by drawing her own story map. </a:t>
            </a:r>
          </a:p>
        </p:txBody>
      </p:sp>
      <p:pic>
        <p:nvPicPr>
          <p:cNvPr id="6" name="Picture 2" descr="Original">
            <a:extLst>
              <a:ext uri="{FF2B5EF4-FFF2-40B4-BE49-F238E27FC236}">
                <a16:creationId xmlns:a16="http://schemas.microsoft.com/office/drawing/2014/main" id="{6B17ED56-6218-C341-B817-439B3B55BC9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p:cNvSpPr txBox="1"/>
          <p:nvPr/>
        </p:nvSpPr>
        <p:spPr>
          <a:xfrm>
            <a:off x="2122311" y="5554282"/>
            <a:ext cx="7452763" cy="830997"/>
          </a:xfrm>
          <a:prstGeom prst="rect">
            <a:avLst/>
          </a:prstGeom>
          <a:noFill/>
        </p:spPr>
        <p:txBody>
          <a:bodyPr wrap="square" rtlCol="0">
            <a:spAutoFit/>
          </a:bodyPr>
          <a:lstStyle/>
          <a:p>
            <a:r>
              <a:rPr lang="en-GB" sz="2400" dirty="0" smtClean="0"/>
              <a:t>Access the video by Mrs Simpson on the school website – </a:t>
            </a:r>
            <a:r>
              <a:rPr lang="en-GB" sz="2400" b="1" u="sng" dirty="0" smtClean="0"/>
              <a:t>Little Red Riding Hood Story Map</a:t>
            </a:r>
            <a:r>
              <a:rPr lang="en-GB" sz="2400" dirty="0" smtClean="0"/>
              <a:t> </a:t>
            </a:r>
            <a:endParaRPr lang="en-GB" sz="2400" dirty="0"/>
          </a:p>
        </p:txBody>
      </p:sp>
      <p:pic>
        <p:nvPicPr>
          <p:cNvPr id="3" name="Picture 2"/>
          <p:cNvPicPr>
            <a:picLocks noChangeAspect="1"/>
          </p:cNvPicPr>
          <p:nvPr/>
        </p:nvPicPr>
        <p:blipFill>
          <a:blip r:embed="rId4"/>
          <a:stretch>
            <a:fillRect/>
          </a:stretch>
        </p:blipFill>
        <p:spPr>
          <a:xfrm>
            <a:off x="3644536" y="1852805"/>
            <a:ext cx="4724305" cy="2314300"/>
          </a:xfrm>
          <a:prstGeom prst="rect">
            <a:avLst/>
          </a:prstGeom>
        </p:spPr>
      </p:pic>
    </p:spTree>
    <p:extLst>
      <p:ext uri="{BB962C8B-B14F-4D97-AF65-F5344CB8AC3E}">
        <p14:creationId xmlns:p14="http://schemas.microsoft.com/office/powerpoint/2010/main" val="2303512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39BA60-3B38-E94C-937F-AAD58237EA85}"/>
              </a:ext>
            </a:extLst>
          </p:cNvPr>
          <p:cNvSpPr txBox="1"/>
          <p:nvPr/>
        </p:nvSpPr>
        <p:spPr>
          <a:xfrm>
            <a:off x="107294" y="659278"/>
            <a:ext cx="3020785" cy="4093428"/>
          </a:xfrm>
          <a:prstGeom prst="rect">
            <a:avLst/>
          </a:prstGeom>
          <a:noFill/>
        </p:spPr>
        <p:txBody>
          <a:bodyPr wrap="square" rtlCol="0">
            <a:spAutoFit/>
          </a:bodyPr>
          <a:lstStyle/>
          <a:p>
            <a:r>
              <a:rPr lang="en-US" sz="2000" dirty="0"/>
              <a:t>Aww no, what has happened below? It looks like </a:t>
            </a:r>
            <a:r>
              <a:rPr lang="en-US" sz="2000" dirty="0" err="1"/>
              <a:t>Mrs</a:t>
            </a:r>
            <a:r>
              <a:rPr lang="en-US" sz="2000" dirty="0"/>
              <a:t> Simpson has lost some parts of her story map!</a:t>
            </a:r>
          </a:p>
          <a:p>
            <a:endParaRPr lang="en-US" sz="2000" dirty="0"/>
          </a:p>
          <a:p>
            <a:r>
              <a:rPr lang="en-US" sz="2000" dirty="0"/>
              <a:t>Can you help </a:t>
            </a:r>
            <a:r>
              <a:rPr lang="en-US" sz="2000" dirty="0" err="1"/>
              <a:t>Mrs</a:t>
            </a:r>
            <a:r>
              <a:rPr lang="en-US" sz="2000" dirty="0"/>
              <a:t> Simpson by drawing the missing parts of her story map. Read the story map from the beginning to make sure you get the story in the correct order.  </a:t>
            </a:r>
          </a:p>
        </p:txBody>
      </p:sp>
      <p:pic>
        <p:nvPicPr>
          <p:cNvPr id="6" name="Picture 5">
            <a:extLst>
              <a:ext uri="{FF2B5EF4-FFF2-40B4-BE49-F238E27FC236}">
                <a16:creationId xmlns:a16="http://schemas.microsoft.com/office/drawing/2014/main" id="{F1A90C69-D1C5-EC45-9712-355999DA3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93" y="5617857"/>
            <a:ext cx="1366979" cy="1015083"/>
          </a:xfrm>
          <a:prstGeom prst="rect">
            <a:avLst/>
          </a:prstGeom>
        </p:spPr>
      </p:pic>
      <p:pic>
        <p:nvPicPr>
          <p:cNvPr id="3" name="Picture 2">
            <a:extLst>
              <a:ext uri="{FF2B5EF4-FFF2-40B4-BE49-F238E27FC236}">
                <a16:creationId xmlns:a16="http://schemas.microsoft.com/office/drawing/2014/main" id="{97761873-AC25-5944-A3A9-7138A24F2553}"/>
              </a:ext>
            </a:extLst>
          </p:cNvPr>
          <p:cNvPicPr>
            <a:picLocks noChangeAspect="1"/>
          </p:cNvPicPr>
          <p:nvPr/>
        </p:nvPicPr>
        <p:blipFill rotWithShape="1">
          <a:blip r:embed="rId3"/>
          <a:srcRect l="2674" r="7303" b="4290"/>
          <a:stretch/>
        </p:blipFill>
        <p:spPr>
          <a:xfrm>
            <a:off x="4402666" y="-152402"/>
            <a:ext cx="7145867" cy="6935695"/>
          </a:xfrm>
          <a:prstGeom prst="rect">
            <a:avLst/>
          </a:prstGeom>
        </p:spPr>
      </p:pic>
      <p:sp>
        <p:nvSpPr>
          <p:cNvPr id="7" name="Rounded Rectangle 6">
            <a:extLst>
              <a:ext uri="{FF2B5EF4-FFF2-40B4-BE49-F238E27FC236}">
                <a16:creationId xmlns:a16="http://schemas.microsoft.com/office/drawing/2014/main" id="{0A2C14FD-4C5D-DF4A-AB9B-BD966A942A88}"/>
              </a:ext>
            </a:extLst>
          </p:cNvPr>
          <p:cNvSpPr/>
          <p:nvPr/>
        </p:nvSpPr>
        <p:spPr>
          <a:xfrm>
            <a:off x="6756401" y="2032000"/>
            <a:ext cx="1405467" cy="93133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E20B59A-DFBA-F546-BB7C-419C45637A9D}"/>
              </a:ext>
            </a:extLst>
          </p:cNvPr>
          <p:cNvSpPr/>
          <p:nvPr/>
        </p:nvSpPr>
        <p:spPr>
          <a:xfrm rot="19914208">
            <a:off x="9668934" y="3085895"/>
            <a:ext cx="1405467" cy="93133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FCBFC490-DD2E-534F-A6F0-94F5E66FEAA0}"/>
              </a:ext>
            </a:extLst>
          </p:cNvPr>
          <p:cNvSpPr/>
          <p:nvPr/>
        </p:nvSpPr>
        <p:spPr>
          <a:xfrm>
            <a:off x="9617103" y="659278"/>
            <a:ext cx="1254096" cy="93133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880ACA2-70DE-8245-9596-9C2337065C94}"/>
              </a:ext>
            </a:extLst>
          </p:cNvPr>
          <p:cNvSpPr/>
          <p:nvPr/>
        </p:nvSpPr>
        <p:spPr>
          <a:xfrm>
            <a:off x="8568268" y="4822701"/>
            <a:ext cx="1219200" cy="72518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64BC79B-7102-9B48-84CB-4CD889C606CA}"/>
              </a:ext>
            </a:extLst>
          </p:cNvPr>
          <p:cNvSpPr txBox="1"/>
          <p:nvPr/>
        </p:nvSpPr>
        <p:spPr>
          <a:xfrm>
            <a:off x="2980783" y="1437929"/>
            <a:ext cx="2336800" cy="1200329"/>
          </a:xfrm>
          <a:prstGeom prst="rect">
            <a:avLst/>
          </a:prstGeom>
          <a:solidFill>
            <a:schemeClr val="bg1"/>
          </a:solidFill>
          <a:ln w="28575">
            <a:solidFill>
              <a:schemeClr val="tx1"/>
            </a:solidFill>
          </a:ln>
        </p:spPr>
        <p:txBody>
          <a:bodyPr wrap="square" rtlCol="0">
            <a:spAutoFit/>
          </a:bodyPr>
          <a:lstStyle/>
          <a:p>
            <a:r>
              <a:rPr lang="en-US" dirty="0"/>
              <a:t>I think Little Red Riding Hood might meet someone here? Who could it be?</a:t>
            </a:r>
          </a:p>
        </p:txBody>
      </p:sp>
      <p:cxnSp>
        <p:nvCxnSpPr>
          <p:cNvPr id="13" name="Straight Arrow Connector 12">
            <a:extLst>
              <a:ext uri="{FF2B5EF4-FFF2-40B4-BE49-F238E27FC236}">
                <a16:creationId xmlns:a16="http://schemas.microsoft.com/office/drawing/2014/main" id="{85A5DB0C-A386-3941-B402-F8D878091CF4}"/>
              </a:ext>
            </a:extLst>
          </p:cNvPr>
          <p:cNvCxnSpPr>
            <a:cxnSpLocks/>
          </p:cNvCxnSpPr>
          <p:nvPr/>
        </p:nvCxnSpPr>
        <p:spPr>
          <a:xfrm>
            <a:off x="5317583" y="2032000"/>
            <a:ext cx="1370569" cy="203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2" descr="Original">
            <a:extLst>
              <a:ext uri="{FF2B5EF4-FFF2-40B4-BE49-F238E27FC236}">
                <a16:creationId xmlns:a16="http://schemas.microsoft.com/office/drawing/2014/main" id="{261BF669-AEDC-3148-BD49-5DAAF0229C2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126482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A60A84-7794-3842-8EF5-EE8934DC4AA5}"/>
              </a:ext>
            </a:extLst>
          </p:cNvPr>
          <p:cNvSpPr txBox="1"/>
          <p:nvPr/>
        </p:nvSpPr>
        <p:spPr>
          <a:xfrm>
            <a:off x="1" y="0"/>
            <a:ext cx="11582400" cy="1200329"/>
          </a:xfrm>
          <a:prstGeom prst="rect">
            <a:avLst/>
          </a:prstGeom>
          <a:noFill/>
        </p:spPr>
        <p:txBody>
          <a:bodyPr wrap="square" rtlCol="0">
            <a:spAutoFit/>
          </a:bodyPr>
          <a:lstStyle/>
          <a:p>
            <a:r>
              <a:rPr lang="en-US" sz="2400" dirty="0"/>
              <a:t>Now it’s your turn to draw your own story map for Little Red Riding Hood. If you need to remember what happens you can watch the video from yesterday's lesson, or you can re watch </a:t>
            </a:r>
            <a:r>
              <a:rPr lang="en-US" sz="2400" dirty="0" err="1"/>
              <a:t>Mrs</a:t>
            </a:r>
            <a:r>
              <a:rPr lang="en-US" sz="2400" dirty="0"/>
              <a:t> Simpsons story map from today. </a:t>
            </a:r>
          </a:p>
        </p:txBody>
      </p:sp>
      <p:pic>
        <p:nvPicPr>
          <p:cNvPr id="5" name="Picture 2" descr="Original">
            <a:extLst>
              <a:ext uri="{FF2B5EF4-FFF2-40B4-BE49-F238E27FC236}">
                <a16:creationId xmlns:a16="http://schemas.microsoft.com/office/drawing/2014/main" id="{390822FA-1768-2B4A-AB4A-8FCBA3D1BE5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E239CB06-7669-CE4F-9A4A-C5383A72B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82" y="5650594"/>
            <a:ext cx="1437255" cy="1067268"/>
          </a:xfrm>
          <a:prstGeom prst="rect">
            <a:avLst/>
          </a:prstGeom>
        </p:spPr>
      </p:pic>
      <p:sp>
        <p:nvSpPr>
          <p:cNvPr id="7" name="Right Arrow 6">
            <a:extLst>
              <a:ext uri="{FF2B5EF4-FFF2-40B4-BE49-F238E27FC236}">
                <a16:creationId xmlns:a16="http://schemas.microsoft.com/office/drawing/2014/main" id="{96023ECC-988C-FF43-B754-1C0D815A60B4}"/>
              </a:ext>
            </a:extLst>
          </p:cNvPr>
          <p:cNvSpPr/>
          <p:nvPr/>
        </p:nvSpPr>
        <p:spPr>
          <a:xfrm>
            <a:off x="508000" y="2353734"/>
            <a:ext cx="9906000" cy="44026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Curved Left Arrow 7">
            <a:extLst>
              <a:ext uri="{FF2B5EF4-FFF2-40B4-BE49-F238E27FC236}">
                <a16:creationId xmlns:a16="http://schemas.microsoft.com/office/drawing/2014/main" id="{3B0916EB-ADED-3A48-AF24-92FCD9B85C7B}"/>
              </a:ext>
            </a:extLst>
          </p:cNvPr>
          <p:cNvSpPr/>
          <p:nvPr/>
        </p:nvSpPr>
        <p:spPr>
          <a:xfrm>
            <a:off x="10686385" y="2455332"/>
            <a:ext cx="948266" cy="2218267"/>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Right Arrow 8">
            <a:extLst>
              <a:ext uri="{FF2B5EF4-FFF2-40B4-BE49-F238E27FC236}">
                <a16:creationId xmlns:a16="http://schemas.microsoft.com/office/drawing/2014/main" id="{0DD003BE-A166-1144-B953-CE7B2680B79E}"/>
              </a:ext>
            </a:extLst>
          </p:cNvPr>
          <p:cNvSpPr/>
          <p:nvPr/>
        </p:nvSpPr>
        <p:spPr>
          <a:xfrm rot="10800000">
            <a:off x="2422917" y="4233333"/>
            <a:ext cx="8126548" cy="44026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Curved Right Arrow 9">
            <a:extLst>
              <a:ext uri="{FF2B5EF4-FFF2-40B4-BE49-F238E27FC236}">
                <a16:creationId xmlns:a16="http://schemas.microsoft.com/office/drawing/2014/main" id="{98696CCF-DDAD-2D40-8D98-95FDC550F498}"/>
              </a:ext>
            </a:extLst>
          </p:cNvPr>
          <p:cNvSpPr/>
          <p:nvPr/>
        </p:nvSpPr>
        <p:spPr>
          <a:xfrm>
            <a:off x="1303864" y="4388826"/>
            <a:ext cx="948266" cy="2329036"/>
          </a:xfrm>
          <a:prstGeom prst="curv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 name="Right Arrow 10">
            <a:extLst>
              <a:ext uri="{FF2B5EF4-FFF2-40B4-BE49-F238E27FC236}">
                <a16:creationId xmlns:a16="http://schemas.microsoft.com/office/drawing/2014/main" id="{E46F2C87-CD76-524F-8D98-47627D92A7AA}"/>
              </a:ext>
            </a:extLst>
          </p:cNvPr>
          <p:cNvSpPr/>
          <p:nvPr/>
        </p:nvSpPr>
        <p:spPr>
          <a:xfrm>
            <a:off x="2422917" y="6277596"/>
            <a:ext cx="9211734" cy="44026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0EC691CA-B1C4-F241-A701-E105DC761103}"/>
              </a:ext>
            </a:extLst>
          </p:cNvPr>
          <p:cNvSpPr/>
          <p:nvPr/>
        </p:nvSpPr>
        <p:spPr>
          <a:xfrm>
            <a:off x="714099" y="1149529"/>
            <a:ext cx="2472267" cy="125500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7973F4DD-2667-6447-B2EE-C0A98EC1143F}"/>
              </a:ext>
            </a:extLst>
          </p:cNvPr>
          <p:cNvSpPr/>
          <p:nvPr/>
        </p:nvSpPr>
        <p:spPr>
          <a:xfrm>
            <a:off x="2637685" y="2961395"/>
            <a:ext cx="2472267" cy="125500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D15C1557-934A-814E-B7B5-BBA84E91E7D5}"/>
              </a:ext>
            </a:extLst>
          </p:cNvPr>
          <p:cNvSpPr/>
          <p:nvPr/>
        </p:nvSpPr>
        <p:spPr>
          <a:xfrm>
            <a:off x="3846765" y="1149530"/>
            <a:ext cx="2472267" cy="125500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3FB25A60-4CD5-6249-8BC9-2C8C7121DC00}"/>
              </a:ext>
            </a:extLst>
          </p:cNvPr>
          <p:cNvSpPr/>
          <p:nvPr/>
        </p:nvSpPr>
        <p:spPr>
          <a:xfrm>
            <a:off x="7028784" y="1149529"/>
            <a:ext cx="2472267" cy="125500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6C0A79EB-5082-344A-946F-7928AAE8A4FA}"/>
              </a:ext>
            </a:extLst>
          </p:cNvPr>
          <p:cNvSpPr/>
          <p:nvPr/>
        </p:nvSpPr>
        <p:spPr>
          <a:xfrm>
            <a:off x="5324079" y="2961396"/>
            <a:ext cx="2472267" cy="125500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C3BD7639-BBD0-8B47-9B82-0D821CD67F52}"/>
              </a:ext>
            </a:extLst>
          </p:cNvPr>
          <p:cNvSpPr/>
          <p:nvPr/>
        </p:nvSpPr>
        <p:spPr>
          <a:xfrm>
            <a:off x="7941733" y="2961395"/>
            <a:ext cx="2472267" cy="125500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229079BC-7618-1D4D-8218-055F65227FFA}"/>
              </a:ext>
            </a:extLst>
          </p:cNvPr>
          <p:cNvSpPr/>
          <p:nvPr/>
        </p:nvSpPr>
        <p:spPr>
          <a:xfrm>
            <a:off x="2623658" y="5031057"/>
            <a:ext cx="2472267" cy="125500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3ECEE387-24BA-3645-90C8-2981B11622D6}"/>
              </a:ext>
            </a:extLst>
          </p:cNvPr>
          <p:cNvSpPr/>
          <p:nvPr/>
        </p:nvSpPr>
        <p:spPr>
          <a:xfrm>
            <a:off x="5704452" y="5032995"/>
            <a:ext cx="2472267" cy="125500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4D544B0A-9A95-1B49-B1E9-DCE289AECFB7}"/>
              </a:ext>
            </a:extLst>
          </p:cNvPr>
          <p:cNvSpPr/>
          <p:nvPr/>
        </p:nvSpPr>
        <p:spPr>
          <a:xfrm>
            <a:off x="8839200" y="5031057"/>
            <a:ext cx="2472267" cy="125500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BF1F57A-463B-3341-A024-907350AF7FFB}"/>
              </a:ext>
            </a:extLst>
          </p:cNvPr>
          <p:cNvSpPr txBox="1"/>
          <p:nvPr/>
        </p:nvSpPr>
        <p:spPr>
          <a:xfrm>
            <a:off x="20031" y="2888660"/>
            <a:ext cx="2472267" cy="1477328"/>
          </a:xfrm>
          <a:prstGeom prst="rect">
            <a:avLst/>
          </a:prstGeom>
          <a:noFill/>
        </p:spPr>
        <p:txBody>
          <a:bodyPr wrap="square" rtlCol="0">
            <a:spAutoFit/>
          </a:bodyPr>
          <a:lstStyle/>
          <a:p>
            <a:r>
              <a:rPr lang="en-US" dirty="0"/>
              <a:t>Once you have finished drawing your story map you could take a video of you reading it and send it to us.</a:t>
            </a:r>
          </a:p>
        </p:txBody>
      </p:sp>
    </p:spTree>
    <p:extLst>
      <p:ext uri="{BB962C8B-B14F-4D97-AF65-F5344CB8AC3E}">
        <p14:creationId xmlns:p14="http://schemas.microsoft.com/office/powerpoint/2010/main" val="50010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latin typeface="Comic Sans MS" panose="030F0702030302020204" pitchFamily="66" charset="0"/>
            </a:endParaRPr>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latin typeface="Comic Sans MS" panose="030F0702030302020204" pitchFamily="66" charset="0"/>
            </a:endParaRPr>
          </a:p>
        </p:txBody>
      </p:sp>
      <p:sp>
        <p:nvSpPr>
          <p:cNvPr id="5" name="Rectangle 4">
            <a:extLst>
              <a:ext uri="{FF2B5EF4-FFF2-40B4-BE49-F238E27FC236}">
                <a16:creationId xmlns:a16="http://schemas.microsoft.com/office/drawing/2014/main" id="{6CB3617B-CF19-4CB3-B93E-363E77692E4D}"/>
              </a:ext>
            </a:extLst>
          </p:cNvPr>
          <p:cNvSpPr/>
          <p:nvPr/>
        </p:nvSpPr>
        <p:spPr>
          <a:xfrm>
            <a:off x="9361"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a:latin typeface="Comic Sans MS" panose="030F0702030302020204" pitchFamily="66" charset="0"/>
              </a:rPr>
              <a:t>Subject</a:t>
            </a:r>
            <a:r>
              <a:rPr lang="en-GB">
                <a:latin typeface="Comic Sans MS" panose="030F0702030302020204" pitchFamily="66" charset="0"/>
              </a:rPr>
              <a:t>: </a:t>
            </a:r>
            <a:r>
              <a:rPr lang="en-GB" sz="2400">
                <a:latin typeface="Comic Sans MS" panose="030F0702030302020204" pitchFamily="66" charset="0"/>
              </a:rPr>
              <a:t>English </a:t>
            </a:r>
            <a:endParaRPr lang="en-GB">
              <a:latin typeface="Comic Sans MS" panose="030F0702030302020204" pitchFamily="66" charset="0"/>
            </a:endParaRPr>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latin typeface="Comic Sans MS" panose="030F0702030302020204" pitchFamily="66" charset="0"/>
              </a:rPr>
              <a:t>Date</a:t>
            </a:r>
            <a:r>
              <a:rPr lang="en-GB" dirty="0">
                <a:latin typeface="Comic Sans MS" panose="030F0702030302020204" pitchFamily="66" charset="0"/>
              </a:rPr>
              <a:t>:   </a:t>
            </a:r>
            <a:r>
              <a:rPr lang="en-GB" sz="3200" dirty="0">
                <a:latin typeface="Comic Sans MS" panose="030F0702030302020204" pitchFamily="66" charset="0"/>
              </a:rPr>
              <a:t>Wednesday 24</a:t>
            </a:r>
            <a:r>
              <a:rPr lang="en-GB" sz="3200" baseline="30000" dirty="0">
                <a:latin typeface="Comic Sans MS" panose="030F0702030302020204" pitchFamily="66" charset="0"/>
              </a:rPr>
              <a:t>th</a:t>
            </a:r>
            <a:r>
              <a:rPr lang="en-GB" sz="3200" dirty="0">
                <a:latin typeface="Comic Sans MS" panose="030F0702030302020204" pitchFamily="66" charset="0"/>
              </a:rPr>
              <a:t> February 2021</a:t>
            </a:r>
            <a:endParaRPr lang="en-GB" dirty="0">
              <a:latin typeface="Comic Sans MS" panose="030F0702030302020204" pitchFamily="66" charset="0"/>
            </a:endParaRPr>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a:latin typeface="Comic Sans MS" panose="030F0702030302020204" pitchFamily="66" charset="0"/>
              </a:rPr>
              <a:t>LO. To be able to </a:t>
            </a:r>
            <a:r>
              <a:rPr lang="en-GB" sz="4000" dirty="0" smtClean="0">
                <a:latin typeface="Comic Sans MS" panose="030F0702030302020204" pitchFamily="66" charset="0"/>
              </a:rPr>
              <a:t>retell a narrative in the correct sequence.</a:t>
            </a:r>
            <a:endParaRPr lang="en-GB" sz="4000" dirty="0">
              <a:latin typeface="Comic Sans MS" panose="030F0702030302020204" pitchFamily="66" charset="0"/>
            </a:endParaRP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585145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cs typeface="Calibri"/>
            </a:endParaRPr>
          </a:p>
        </p:txBody>
      </p:sp>
      <p:sp>
        <p:nvSpPr>
          <p:cNvPr id="6" name="TextBox 5">
            <a:extLst>
              <a:ext uri="{FF2B5EF4-FFF2-40B4-BE49-F238E27FC236}">
                <a16:creationId xmlns:a16="http://schemas.microsoft.com/office/drawing/2014/main" id="{FA804B9C-ABF7-458D-B9A9-7BE5974ED7AD}"/>
              </a:ext>
            </a:extLst>
          </p:cNvPr>
          <p:cNvSpPr txBox="1"/>
          <p:nvPr/>
        </p:nvSpPr>
        <p:spPr>
          <a:xfrm>
            <a:off x="4440621" y="22649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endParaRPr>
          </a:p>
        </p:txBody>
      </p:sp>
      <p:sp>
        <p:nvSpPr>
          <p:cNvPr id="2" name="TextBox 1">
            <a:extLst>
              <a:ext uri="{FF2B5EF4-FFF2-40B4-BE49-F238E27FC236}">
                <a16:creationId xmlns:a16="http://schemas.microsoft.com/office/drawing/2014/main" id="{0D98A724-D54E-4B15-B3BC-E9671B8A5C8F}"/>
              </a:ext>
            </a:extLst>
          </p:cNvPr>
          <p:cNvSpPr txBox="1"/>
          <p:nvPr/>
        </p:nvSpPr>
        <p:spPr>
          <a:xfrm>
            <a:off x="4724400" y="32004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1600" dirty="0">
              <a:latin typeface="Comic Sans MS" panose="030F0702030302020204" pitchFamily="66" charset="0"/>
              <a:cs typeface="Calibri"/>
            </a:endParaRPr>
          </a:p>
        </p:txBody>
      </p:sp>
      <p:sp>
        <p:nvSpPr>
          <p:cNvPr id="3" name="TextBox 2">
            <a:extLst>
              <a:ext uri="{FF2B5EF4-FFF2-40B4-BE49-F238E27FC236}">
                <a16:creationId xmlns:a16="http://schemas.microsoft.com/office/drawing/2014/main" id="{DF0A9289-96A0-4BEF-ABB6-143105E87DE6}"/>
              </a:ext>
            </a:extLst>
          </p:cNvPr>
          <p:cNvSpPr txBox="1"/>
          <p:nvPr/>
        </p:nvSpPr>
        <p:spPr>
          <a:xfrm>
            <a:off x="310550" y="172979"/>
            <a:ext cx="107667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Comic Sans MS" panose="030F0702030302020204" pitchFamily="66" charset="0"/>
                <a:cs typeface="Calibri"/>
              </a:rPr>
              <a:t>Today we are going to sequence the little red riding hood story. This means we are going to put the pictures in the correct order to tell the story correctly. </a:t>
            </a:r>
            <a:endParaRPr lang="en-GB" sz="1600" dirty="0">
              <a:latin typeface="Comic Sans MS" panose="030F0702030302020204" pitchFamily="66" charset="0"/>
              <a:cs typeface="Calibri"/>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11" name="TextBox 10">
            <a:extLst>
              <a:ext uri="{FF2B5EF4-FFF2-40B4-BE49-F238E27FC236}">
                <a16:creationId xmlns:a16="http://schemas.microsoft.com/office/drawing/2014/main" id="{DF0A9289-96A0-4BEF-ABB6-143105E87DE6}"/>
              </a:ext>
            </a:extLst>
          </p:cNvPr>
          <p:cNvSpPr txBox="1"/>
          <p:nvPr/>
        </p:nvSpPr>
        <p:spPr>
          <a:xfrm>
            <a:off x="396815" y="1028762"/>
            <a:ext cx="107667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Comic Sans MS" panose="030F0702030302020204" pitchFamily="66" charset="0"/>
                <a:cs typeface="Calibri"/>
              </a:rPr>
              <a:t>First let’s remind ourselves of the story by reading the story map Mrs Simpson made yesterday. </a:t>
            </a:r>
            <a:endParaRPr lang="en-GB" sz="1600" dirty="0">
              <a:latin typeface="Comic Sans MS" panose="030F0702030302020204" pitchFamily="66" charset="0"/>
              <a:cs typeface="Calibri"/>
            </a:endParaRPr>
          </a:p>
        </p:txBody>
      </p:sp>
      <p:sp>
        <p:nvSpPr>
          <p:cNvPr id="12" name="TextBox 11">
            <a:extLst>
              <a:ext uri="{FF2B5EF4-FFF2-40B4-BE49-F238E27FC236}">
                <a16:creationId xmlns:a16="http://schemas.microsoft.com/office/drawing/2014/main" id="{DF0A9289-96A0-4BEF-ABB6-143105E87DE6}"/>
              </a:ext>
            </a:extLst>
          </p:cNvPr>
          <p:cNvSpPr txBox="1"/>
          <p:nvPr/>
        </p:nvSpPr>
        <p:spPr>
          <a:xfrm>
            <a:off x="901824" y="3073418"/>
            <a:ext cx="129994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Comic Sans MS" panose="030F0702030302020204" pitchFamily="66" charset="0"/>
                <a:cs typeface="Calibri"/>
              </a:rPr>
              <a:t>Can you read the story to your adult?</a:t>
            </a:r>
            <a:endParaRPr lang="en-GB" sz="1600" dirty="0">
              <a:latin typeface="Comic Sans MS" panose="030F0702030302020204" pitchFamily="66" charset="0"/>
              <a:cs typeface="Calibri"/>
            </a:endParaRPr>
          </a:p>
        </p:txBody>
      </p:sp>
      <p:pic>
        <p:nvPicPr>
          <p:cNvPr id="13" name="Picture 12">
            <a:extLst>
              <a:ext uri="{FF2B5EF4-FFF2-40B4-BE49-F238E27FC236}">
                <a16:creationId xmlns:a16="http://schemas.microsoft.com/office/drawing/2014/main" id="{57DF40CF-62F5-A444-B567-79055A7627AD}"/>
              </a:ext>
            </a:extLst>
          </p:cNvPr>
          <p:cNvPicPr>
            <a:picLocks noChangeAspect="1"/>
          </p:cNvPicPr>
          <p:nvPr/>
        </p:nvPicPr>
        <p:blipFill rotWithShape="1">
          <a:blip r:embed="rId4"/>
          <a:srcRect l="2674" r="7303" b="4290"/>
          <a:stretch/>
        </p:blipFill>
        <p:spPr>
          <a:xfrm>
            <a:off x="3085954" y="1339429"/>
            <a:ext cx="5452533" cy="5292165"/>
          </a:xfrm>
          <a:prstGeom prst="rect">
            <a:avLst/>
          </a:prstGeom>
        </p:spPr>
      </p:pic>
    </p:spTree>
    <p:extLst>
      <p:ext uri="{BB962C8B-B14F-4D97-AF65-F5344CB8AC3E}">
        <p14:creationId xmlns:p14="http://schemas.microsoft.com/office/powerpoint/2010/main" val="4078556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cs typeface="Calibri"/>
            </a:endParaRPr>
          </a:p>
        </p:txBody>
      </p:sp>
      <p:sp>
        <p:nvSpPr>
          <p:cNvPr id="6" name="TextBox 5">
            <a:extLst>
              <a:ext uri="{FF2B5EF4-FFF2-40B4-BE49-F238E27FC236}">
                <a16:creationId xmlns:a16="http://schemas.microsoft.com/office/drawing/2014/main" id="{FA804B9C-ABF7-458D-B9A9-7BE5974ED7AD}"/>
              </a:ext>
            </a:extLst>
          </p:cNvPr>
          <p:cNvSpPr txBox="1"/>
          <p:nvPr/>
        </p:nvSpPr>
        <p:spPr>
          <a:xfrm>
            <a:off x="4440621" y="22649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endParaRPr>
          </a:p>
        </p:txBody>
      </p:sp>
      <p:sp>
        <p:nvSpPr>
          <p:cNvPr id="2" name="TextBox 1">
            <a:extLst>
              <a:ext uri="{FF2B5EF4-FFF2-40B4-BE49-F238E27FC236}">
                <a16:creationId xmlns:a16="http://schemas.microsoft.com/office/drawing/2014/main" id="{0D98A724-D54E-4B15-B3BC-E9671B8A5C8F}"/>
              </a:ext>
            </a:extLst>
          </p:cNvPr>
          <p:cNvSpPr txBox="1"/>
          <p:nvPr/>
        </p:nvSpPr>
        <p:spPr>
          <a:xfrm>
            <a:off x="4724400" y="32004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1600" dirty="0">
              <a:latin typeface="Comic Sans MS" panose="030F0702030302020204" pitchFamily="66" charset="0"/>
              <a:cs typeface="Calibri"/>
            </a:endParaRPr>
          </a:p>
        </p:txBody>
      </p:sp>
      <p:sp>
        <p:nvSpPr>
          <p:cNvPr id="3" name="TextBox 2">
            <a:extLst>
              <a:ext uri="{FF2B5EF4-FFF2-40B4-BE49-F238E27FC236}">
                <a16:creationId xmlns:a16="http://schemas.microsoft.com/office/drawing/2014/main" id="{DF0A9289-96A0-4BEF-ABB6-143105E87DE6}"/>
              </a:ext>
            </a:extLst>
          </p:cNvPr>
          <p:cNvSpPr txBox="1"/>
          <p:nvPr/>
        </p:nvSpPr>
        <p:spPr>
          <a:xfrm>
            <a:off x="310550" y="172979"/>
            <a:ext cx="1076675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Comic Sans MS" panose="030F0702030302020204" pitchFamily="66" charset="0"/>
                <a:cs typeface="Calibri"/>
              </a:rPr>
              <a:t>Mr Pennal is going to sequence out the story so we can read it in the correct order. </a:t>
            </a:r>
          </a:p>
          <a:p>
            <a:endParaRPr lang="en-GB" sz="2000" dirty="0">
              <a:latin typeface="Comic Sans MS" panose="030F0702030302020204" pitchFamily="66" charset="0"/>
              <a:cs typeface="Calibri"/>
            </a:endParaRPr>
          </a:p>
          <a:p>
            <a:r>
              <a:rPr lang="en-GB" sz="2000" dirty="0">
                <a:latin typeface="Comic Sans MS" panose="030F0702030302020204" pitchFamily="66" charset="0"/>
                <a:cs typeface="Calibri"/>
              </a:rPr>
              <a:t>He is going to add the missing pictures into the correct part of the story.  </a:t>
            </a:r>
            <a:endParaRPr lang="en-GB" sz="1600" dirty="0">
              <a:latin typeface="Comic Sans MS" panose="030F0702030302020204" pitchFamily="66" charset="0"/>
              <a:cs typeface="Calibri"/>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19" y="5601361"/>
            <a:ext cx="1442518" cy="1071177"/>
          </a:xfrm>
          <a:prstGeom prst="rect">
            <a:avLst/>
          </a:prstGeom>
        </p:spPr>
      </p:pic>
      <p:pic>
        <p:nvPicPr>
          <p:cNvPr id="5" name="Picture 4"/>
          <p:cNvPicPr>
            <a:picLocks noChangeAspect="1"/>
          </p:cNvPicPr>
          <p:nvPr/>
        </p:nvPicPr>
        <p:blipFill rotWithShape="1">
          <a:blip r:embed="rId4"/>
          <a:srcRect l="7657" r="9949"/>
          <a:stretch/>
        </p:blipFill>
        <p:spPr>
          <a:xfrm>
            <a:off x="561703" y="1451688"/>
            <a:ext cx="2383004" cy="1176898"/>
          </a:xfrm>
          <a:prstGeom prst="rect">
            <a:avLst/>
          </a:prstGeom>
          <a:ln w="57150">
            <a:solidFill>
              <a:schemeClr val="tx1"/>
            </a:solidFill>
          </a:ln>
        </p:spPr>
      </p:pic>
      <p:pic>
        <p:nvPicPr>
          <p:cNvPr id="7" name="Picture 6"/>
          <p:cNvPicPr>
            <a:picLocks noChangeAspect="1"/>
          </p:cNvPicPr>
          <p:nvPr/>
        </p:nvPicPr>
        <p:blipFill>
          <a:blip r:embed="rId5"/>
          <a:stretch>
            <a:fillRect/>
          </a:stretch>
        </p:blipFill>
        <p:spPr>
          <a:xfrm>
            <a:off x="9818702" y="4798434"/>
            <a:ext cx="2243142" cy="1297571"/>
          </a:xfrm>
          <a:prstGeom prst="rect">
            <a:avLst/>
          </a:prstGeom>
          <a:ln w="57150">
            <a:solidFill>
              <a:schemeClr val="tx1"/>
            </a:solidFill>
          </a:ln>
        </p:spPr>
      </p:pic>
      <p:pic>
        <p:nvPicPr>
          <p:cNvPr id="8" name="Picture 7"/>
          <p:cNvPicPr>
            <a:picLocks noChangeAspect="1"/>
          </p:cNvPicPr>
          <p:nvPr/>
        </p:nvPicPr>
        <p:blipFill>
          <a:blip r:embed="rId6"/>
          <a:stretch>
            <a:fillRect/>
          </a:stretch>
        </p:blipFill>
        <p:spPr>
          <a:xfrm>
            <a:off x="6683763" y="1480822"/>
            <a:ext cx="2325338" cy="1147763"/>
          </a:xfrm>
          <a:prstGeom prst="rect">
            <a:avLst/>
          </a:prstGeom>
          <a:ln w="57150">
            <a:solidFill>
              <a:schemeClr val="tx1"/>
            </a:solidFill>
          </a:ln>
        </p:spPr>
      </p:pic>
      <p:pic>
        <p:nvPicPr>
          <p:cNvPr id="9" name="Picture 8"/>
          <p:cNvPicPr>
            <a:picLocks noChangeAspect="1"/>
          </p:cNvPicPr>
          <p:nvPr/>
        </p:nvPicPr>
        <p:blipFill>
          <a:blip r:embed="rId7"/>
          <a:stretch>
            <a:fillRect/>
          </a:stretch>
        </p:blipFill>
        <p:spPr>
          <a:xfrm>
            <a:off x="9828774" y="3363238"/>
            <a:ext cx="2207020" cy="1045572"/>
          </a:xfrm>
          <a:prstGeom prst="rect">
            <a:avLst/>
          </a:prstGeom>
          <a:ln w="57150">
            <a:solidFill>
              <a:schemeClr val="tx1"/>
            </a:solidFill>
          </a:ln>
        </p:spPr>
      </p:pic>
      <p:pic>
        <p:nvPicPr>
          <p:cNvPr id="13" name="Picture 12"/>
          <p:cNvPicPr>
            <a:picLocks noChangeAspect="1"/>
          </p:cNvPicPr>
          <p:nvPr/>
        </p:nvPicPr>
        <p:blipFill>
          <a:blip r:embed="rId8"/>
          <a:stretch>
            <a:fillRect/>
          </a:stretch>
        </p:blipFill>
        <p:spPr>
          <a:xfrm>
            <a:off x="3812414" y="3107088"/>
            <a:ext cx="2001112" cy="961028"/>
          </a:xfrm>
          <a:prstGeom prst="rect">
            <a:avLst/>
          </a:prstGeom>
          <a:ln w="57150">
            <a:solidFill>
              <a:schemeClr val="tx1"/>
            </a:solidFill>
          </a:ln>
        </p:spPr>
      </p:pic>
      <p:pic>
        <p:nvPicPr>
          <p:cNvPr id="14" name="Picture 13"/>
          <p:cNvPicPr>
            <a:picLocks noChangeAspect="1"/>
          </p:cNvPicPr>
          <p:nvPr/>
        </p:nvPicPr>
        <p:blipFill>
          <a:blip r:embed="rId9"/>
          <a:stretch>
            <a:fillRect/>
          </a:stretch>
        </p:blipFill>
        <p:spPr>
          <a:xfrm>
            <a:off x="561703" y="3287209"/>
            <a:ext cx="1956030" cy="883368"/>
          </a:xfrm>
          <a:prstGeom prst="rect">
            <a:avLst/>
          </a:prstGeom>
          <a:ln w="57150">
            <a:solidFill>
              <a:schemeClr val="tx1"/>
            </a:solidFill>
          </a:ln>
        </p:spPr>
      </p:pic>
      <p:pic>
        <p:nvPicPr>
          <p:cNvPr id="16" name="Picture 15"/>
          <p:cNvPicPr>
            <a:picLocks noChangeAspect="1"/>
          </p:cNvPicPr>
          <p:nvPr/>
        </p:nvPicPr>
        <p:blipFill>
          <a:blip r:embed="rId10"/>
          <a:stretch>
            <a:fillRect/>
          </a:stretch>
        </p:blipFill>
        <p:spPr>
          <a:xfrm>
            <a:off x="9821999" y="1821608"/>
            <a:ext cx="2243142" cy="1121571"/>
          </a:xfrm>
          <a:prstGeom prst="rect">
            <a:avLst/>
          </a:prstGeom>
          <a:ln w="57150">
            <a:solidFill>
              <a:schemeClr val="tx1"/>
            </a:solidFill>
          </a:ln>
        </p:spPr>
      </p:pic>
      <p:pic>
        <p:nvPicPr>
          <p:cNvPr id="17" name="Picture 16"/>
          <p:cNvPicPr>
            <a:picLocks noChangeAspect="1"/>
          </p:cNvPicPr>
          <p:nvPr/>
        </p:nvPicPr>
        <p:blipFill>
          <a:blip r:embed="rId11"/>
          <a:stretch>
            <a:fillRect/>
          </a:stretch>
        </p:blipFill>
        <p:spPr>
          <a:xfrm>
            <a:off x="6683763" y="4783233"/>
            <a:ext cx="1518695" cy="1746682"/>
          </a:xfrm>
          <a:prstGeom prst="rect">
            <a:avLst/>
          </a:prstGeom>
          <a:ln w="57150">
            <a:solidFill>
              <a:schemeClr val="tx1"/>
            </a:solidFill>
          </a:ln>
        </p:spPr>
      </p:pic>
      <p:sp>
        <p:nvSpPr>
          <p:cNvPr id="18" name="Right Arrow 17"/>
          <p:cNvSpPr/>
          <p:nvPr/>
        </p:nvSpPr>
        <p:spPr>
          <a:xfrm>
            <a:off x="3150841" y="1912249"/>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Right Arrow 18"/>
          <p:cNvSpPr/>
          <p:nvPr/>
        </p:nvSpPr>
        <p:spPr>
          <a:xfrm>
            <a:off x="6090492" y="1912249"/>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Right Arrow 19"/>
          <p:cNvSpPr/>
          <p:nvPr/>
        </p:nvSpPr>
        <p:spPr>
          <a:xfrm rot="10800000">
            <a:off x="6040388" y="3424764"/>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Right Arrow 20"/>
          <p:cNvSpPr/>
          <p:nvPr/>
        </p:nvSpPr>
        <p:spPr>
          <a:xfrm rot="10800000">
            <a:off x="2919101" y="3464071"/>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Curved Left Arrow 21"/>
          <p:cNvSpPr/>
          <p:nvPr/>
        </p:nvSpPr>
        <p:spPr>
          <a:xfrm>
            <a:off x="9106422" y="2040136"/>
            <a:ext cx="488515" cy="1710304"/>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3" name="Curved Right Arrow 22"/>
          <p:cNvSpPr/>
          <p:nvPr/>
        </p:nvSpPr>
        <p:spPr>
          <a:xfrm rot="20173252">
            <a:off x="1542117" y="4408042"/>
            <a:ext cx="613775" cy="1549057"/>
          </a:xfrm>
          <a:prstGeom prst="curvedRightArrow">
            <a:avLst>
              <a:gd name="adj1" fmla="val 25000"/>
              <a:gd name="adj2" fmla="val 45886"/>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4" name="Right Arrow 23"/>
          <p:cNvSpPr/>
          <p:nvPr/>
        </p:nvSpPr>
        <p:spPr>
          <a:xfrm>
            <a:off x="5873584" y="5417441"/>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p:cNvSpPr/>
          <p:nvPr/>
        </p:nvSpPr>
        <p:spPr>
          <a:xfrm>
            <a:off x="3685482" y="1274727"/>
            <a:ext cx="2354906" cy="153110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643697" y="3024196"/>
            <a:ext cx="2354906" cy="132585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2513233" y="4754512"/>
            <a:ext cx="3013423" cy="158903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702756" y="1426601"/>
            <a:ext cx="2475034" cy="491694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9757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cs typeface="Calibri"/>
            </a:endParaRPr>
          </a:p>
        </p:txBody>
      </p:sp>
      <p:sp>
        <p:nvSpPr>
          <p:cNvPr id="6" name="TextBox 5">
            <a:extLst>
              <a:ext uri="{FF2B5EF4-FFF2-40B4-BE49-F238E27FC236}">
                <a16:creationId xmlns:a16="http://schemas.microsoft.com/office/drawing/2014/main" id="{FA804B9C-ABF7-458D-B9A9-7BE5974ED7AD}"/>
              </a:ext>
            </a:extLst>
          </p:cNvPr>
          <p:cNvSpPr txBox="1"/>
          <p:nvPr/>
        </p:nvSpPr>
        <p:spPr>
          <a:xfrm>
            <a:off x="4440621" y="22649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endParaRPr>
          </a:p>
        </p:txBody>
      </p:sp>
      <p:sp>
        <p:nvSpPr>
          <p:cNvPr id="2" name="TextBox 1">
            <a:extLst>
              <a:ext uri="{FF2B5EF4-FFF2-40B4-BE49-F238E27FC236}">
                <a16:creationId xmlns:a16="http://schemas.microsoft.com/office/drawing/2014/main" id="{0D98A724-D54E-4B15-B3BC-E9671B8A5C8F}"/>
              </a:ext>
            </a:extLst>
          </p:cNvPr>
          <p:cNvSpPr txBox="1"/>
          <p:nvPr/>
        </p:nvSpPr>
        <p:spPr>
          <a:xfrm>
            <a:off x="4724400" y="32004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1600" dirty="0">
              <a:latin typeface="Comic Sans MS" panose="030F0702030302020204" pitchFamily="66" charset="0"/>
              <a:cs typeface="Calibri"/>
            </a:endParaRPr>
          </a:p>
        </p:txBody>
      </p:sp>
      <p:sp>
        <p:nvSpPr>
          <p:cNvPr id="3" name="TextBox 2">
            <a:extLst>
              <a:ext uri="{FF2B5EF4-FFF2-40B4-BE49-F238E27FC236}">
                <a16:creationId xmlns:a16="http://schemas.microsoft.com/office/drawing/2014/main" id="{DF0A9289-96A0-4BEF-ABB6-143105E87DE6}"/>
              </a:ext>
            </a:extLst>
          </p:cNvPr>
          <p:cNvSpPr txBox="1"/>
          <p:nvPr/>
        </p:nvSpPr>
        <p:spPr>
          <a:xfrm>
            <a:off x="310550" y="84079"/>
            <a:ext cx="107667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omic Sans MS" panose="030F0702030302020204" pitchFamily="66" charset="0"/>
                <a:cs typeface="Calibri"/>
              </a:rPr>
              <a:t>He has thought about what the first missing picture is in our story. </a:t>
            </a:r>
          </a:p>
          <a:p>
            <a:r>
              <a:rPr lang="en-GB" dirty="0">
                <a:latin typeface="Comic Sans MS" panose="030F0702030302020204" pitchFamily="66" charset="0"/>
                <a:cs typeface="Calibri"/>
              </a:rPr>
              <a:t>We can see Little Red Riding Hood walking through the forest. Mr Pennal thinks the first missing picture is  Little Red Riding Hood meeting the Wolf in the forest. </a:t>
            </a:r>
          </a:p>
          <a:p>
            <a:r>
              <a:rPr lang="en-GB" dirty="0">
                <a:latin typeface="Comic Sans MS" panose="030F0702030302020204" pitchFamily="66" charset="0"/>
                <a:cs typeface="Calibri"/>
              </a:rPr>
              <a:t>He has put this picture into the first box.</a:t>
            </a:r>
            <a:endParaRPr lang="en-GB" sz="1400" dirty="0">
              <a:latin typeface="Comic Sans MS" panose="030F0702030302020204" pitchFamily="66" charset="0"/>
              <a:cs typeface="Calibri"/>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5" name="Picture 4"/>
          <p:cNvPicPr>
            <a:picLocks noChangeAspect="1"/>
          </p:cNvPicPr>
          <p:nvPr/>
        </p:nvPicPr>
        <p:blipFill rotWithShape="1">
          <a:blip r:embed="rId4"/>
          <a:srcRect l="7657" r="9949"/>
          <a:stretch/>
        </p:blipFill>
        <p:spPr>
          <a:xfrm>
            <a:off x="561703" y="1451688"/>
            <a:ext cx="2383004" cy="1176898"/>
          </a:xfrm>
          <a:prstGeom prst="rect">
            <a:avLst/>
          </a:prstGeom>
          <a:ln w="57150">
            <a:solidFill>
              <a:schemeClr val="tx1"/>
            </a:solidFill>
          </a:ln>
        </p:spPr>
      </p:pic>
      <p:pic>
        <p:nvPicPr>
          <p:cNvPr id="7" name="Picture 6"/>
          <p:cNvPicPr>
            <a:picLocks noChangeAspect="1"/>
          </p:cNvPicPr>
          <p:nvPr/>
        </p:nvPicPr>
        <p:blipFill>
          <a:blip r:embed="rId5"/>
          <a:stretch>
            <a:fillRect/>
          </a:stretch>
        </p:blipFill>
        <p:spPr>
          <a:xfrm>
            <a:off x="3751522" y="1403266"/>
            <a:ext cx="2243142" cy="1297571"/>
          </a:xfrm>
          <a:prstGeom prst="rect">
            <a:avLst/>
          </a:prstGeom>
          <a:ln w="57150">
            <a:solidFill>
              <a:schemeClr val="tx1"/>
            </a:solidFill>
          </a:ln>
        </p:spPr>
      </p:pic>
      <p:pic>
        <p:nvPicPr>
          <p:cNvPr id="8" name="Picture 7"/>
          <p:cNvPicPr>
            <a:picLocks noChangeAspect="1"/>
          </p:cNvPicPr>
          <p:nvPr/>
        </p:nvPicPr>
        <p:blipFill>
          <a:blip r:embed="rId6"/>
          <a:stretch>
            <a:fillRect/>
          </a:stretch>
        </p:blipFill>
        <p:spPr>
          <a:xfrm>
            <a:off x="6683763" y="1480822"/>
            <a:ext cx="2325338" cy="1147763"/>
          </a:xfrm>
          <a:prstGeom prst="rect">
            <a:avLst/>
          </a:prstGeom>
          <a:ln w="57150">
            <a:solidFill>
              <a:schemeClr val="tx1"/>
            </a:solidFill>
          </a:ln>
        </p:spPr>
      </p:pic>
      <p:pic>
        <p:nvPicPr>
          <p:cNvPr id="9" name="Picture 8"/>
          <p:cNvPicPr>
            <a:picLocks noChangeAspect="1"/>
          </p:cNvPicPr>
          <p:nvPr/>
        </p:nvPicPr>
        <p:blipFill>
          <a:blip r:embed="rId7"/>
          <a:stretch>
            <a:fillRect/>
          </a:stretch>
        </p:blipFill>
        <p:spPr>
          <a:xfrm>
            <a:off x="9828774" y="3363238"/>
            <a:ext cx="2207020" cy="1045572"/>
          </a:xfrm>
          <a:prstGeom prst="rect">
            <a:avLst/>
          </a:prstGeom>
          <a:ln w="57150">
            <a:solidFill>
              <a:schemeClr val="tx1"/>
            </a:solidFill>
          </a:ln>
        </p:spPr>
      </p:pic>
      <p:pic>
        <p:nvPicPr>
          <p:cNvPr id="13" name="Picture 12"/>
          <p:cNvPicPr>
            <a:picLocks noChangeAspect="1"/>
          </p:cNvPicPr>
          <p:nvPr/>
        </p:nvPicPr>
        <p:blipFill>
          <a:blip r:embed="rId8"/>
          <a:stretch>
            <a:fillRect/>
          </a:stretch>
        </p:blipFill>
        <p:spPr>
          <a:xfrm>
            <a:off x="3812414" y="3107088"/>
            <a:ext cx="2001112" cy="961028"/>
          </a:xfrm>
          <a:prstGeom prst="rect">
            <a:avLst/>
          </a:prstGeom>
          <a:ln w="57150">
            <a:solidFill>
              <a:schemeClr val="tx1"/>
            </a:solidFill>
          </a:ln>
        </p:spPr>
      </p:pic>
      <p:pic>
        <p:nvPicPr>
          <p:cNvPr id="14" name="Picture 13"/>
          <p:cNvPicPr>
            <a:picLocks noChangeAspect="1"/>
          </p:cNvPicPr>
          <p:nvPr/>
        </p:nvPicPr>
        <p:blipFill>
          <a:blip r:embed="rId9"/>
          <a:stretch>
            <a:fillRect/>
          </a:stretch>
        </p:blipFill>
        <p:spPr>
          <a:xfrm>
            <a:off x="561703" y="3287209"/>
            <a:ext cx="1956030" cy="883368"/>
          </a:xfrm>
          <a:prstGeom prst="rect">
            <a:avLst/>
          </a:prstGeom>
          <a:ln w="57150">
            <a:solidFill>
              <a:schemeClr val="tx1"/>
            </a:solidFill>
          </a:ln>
        </p:spPr>
      </p:pic>
      <p:pic>
        <p:nvPicPr>
          <p:cNvPr id="16" name="Picture 15"/>
          <p:cNvPicPr>
            <a:picLocks noChangeAspect="1"/>
          </p:cNvPicPr>
          <p:nvPr/>
        </p:nvPicPr>
        <p:blipFill>
          <a:blip r:embed="rId10"/>
          <a:stretch>
            <a:fillRect/>
          </a:stretch>
        </p:blipFill>
        <p:spPr>
          <a:xfrm>
            <a:off x="9821999" y="1821608"/>
            <a:ext cx="2243142" cy="1121571"/>
          </a:xfrm>
          <a:prstGeom prst="rect">
            <a:avLst/>
          </a:prstGeom>
          <a:ln w="57150">
            <a:solidFill>
              <a:schemeClr val="tx1"/>
            </a:solidFill>
          </a:ln>
        </p:spPr>
      </p:pic>
      <p:pic>
        <p:nvPicPr>
          <p:cNvPr id="17" name="Picture 16"/>
          <p:cNvPicPr>
            <a:picLocks noChangeAspect="1"/>
          </p:cNvPicPr>
          <p:nvPr/>
        </p:nvPicPr>
        <p:blipFill>
          <a:blip r:embed="rId11"/>
          <a:stretch>
            <a:fillRect/>
          </a:stretch>
        </p:blipFill>
        <p:spPr>
          <a:xfrm>
            <a:off x="6683763" y="4783233"/>
            <a:ext cx="1518695" cy="1746682"/>
          </a:xfrm>
          <a:prstGeom prst="rect">
            <a:avLst/>
          </a:prstGeom>
          <a:ln w="57150">
            <a:solidFill>
              <a:schemeClr val="tx1"/>
            </a:solidFill>
          </a:ln>
        </p:spPr>
      </p:pic>
      <p:sp>
        <p:nvSpPr>
          <p:cNvPr id="18" name="Right Arrow 17"/>
          <p:cNvSpPr/>
          <p:nvPr/>
        </p:nvSpPr>
        <p:spPr>
          <a:xfrm>
            <a:off x="3150841" y="1912249"/>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Right Arrow 18"/>
          <p:cNvSpPr/>
          <p:nvPr/>
        </p:nvSpPr>
        <p:spPr>
          <a:xfrm>
            <a:off x="6090492" y="1912249"/>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Right Arrow 19"/>
          <p:cNvSpPr/>
          <p:nvPr/>
        </p:nvSpPr>
        <p:spPr>
          <a:xfrm rot="10800000">
            <a:off x="6040388" y="3424764"/>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Right Arrow 20"/>
          <p:cNvSpPr/>
          <p:nvPr/>
        </p:nvSpPr>
        <p:spPr>
          <a:xfrm rot="10800000">
            <a:off x="2919101" y="3464071"/>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Curved Left Arrow 21"/>
          <p:cNvSpPr/>
          <p:nvPr/>
        </p:nvSpPr>
        <p:spPr>
          <a:xfrm>
            <a:off x="9106422" y="2040136"/>
            <a:ext cx="488515" cy="1710304"/>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3" name="Curved Right Arrow 22"/>
          <p:cNvSpPr/>
          <p:nvPr/>
        </p:nvSpPr>
        <p:spPr>
          <a:xfrm rot="20173252">
            <a:off x="1542117" y="4408042"/>
            <a:ext cx="613775" cy="1549057"/>
          </a:xfrm>
          <a:prstGeom prst="curvedRightArrow">
            <a:avLst>
              <a:gd name="adj1" fmla="val 25000"/>
              <a:gd name="adj2" fmla="val 45886"/>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4" name="Right Arrow 23"/>
          <p:cNvSpPr/>
          <p:nvPr/>
        </p:nvSpPr>
        <p:spPr>
          <a:xfrm>
            <a:off x="5873584" y="5417441"/>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p:cNvSpPr/>
          <p:nvPr/>
        </p:nvSpPr>
        <p:spPr>
          <a:xfrm>
            <a:off x="3685482" y="1274727"/>
            <a:ext cx="2354906" cy="153110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643697" y="3024196"/>
            <a:ext cx="2354906" cy="132585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2513233" y="4754512"/>
            <a:ext cx="3013423" cy="158903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702756" y="1426601"/>
            <a:ext cx="2475034" cy="491694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DF0A9289-96A0-4BEF-ABB6-143105E87DE6}"/>
              </a:ext>
            </a:extLst>
          </p:cNvPr>
          <p:cNvSpPr txBox="1"/>
          <p:nvPr/>
        </p:nvSpPr>
        <p:spPr>
          <a:xfrm>
            <a:off x="8792758" y="6381449"/>
            <a:ext cx="107667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Comic Sans MS" panose="030F0702030302020204" pitchFamily="66" charset="0"/>
                <a:cs typeface="Calibri"/>
              </a:rPr>
              <a:t>Lets read on…</a:t>
            </a:r>
            <a:endParaRPr lang="en-GB" sz="1600" dirty="0">
              <a:latin typeface="Comic Sans MS" panose="030F0702030302020204" pitchFamily="66" charset="0"/>
              <a:cs typeface="Calibri"/>
            </a:endParaRPr>
          </a:p>
        </p:txBody>
      </p:sp>
    </p:spTree>
    <p:extLst>
      <p:ext uri="{BB962C8B-B14F-4D97-AF65-F5344CB8AC3E}">
        <p14:creationId xmlns:p14="http://schemas.microsoft.com/office/powerpoint/2010/main" val="1731417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cs typeface="Calibri"/>
            </a:endParaRPr>
          </a:p>
        </p:txBody>
      </p:sp>
      <p:sp>
        <p:nvSpPr>
          <p:cNvPr id="6" name="TextBox 5">
            <a:extLst>
              <a:ext uri="{FF2B5EF4-FFF2-40B4-BE49-F238E27FC236}">
                <a16:creationId xmlns:a16="http://schemas.microsoft.com/office/drawing/2014/main" id="{FA804B9C-ABF7-458D-B9A9-7BE5974ED7AD}"/>
              </a:ext>
            </a:extLst>
          </p:cNvPr>
          <p:cNvSpPr txBox="1"/>
          <p:nvPr/>
        </p:nvSpPr>
        <p:spPr>
          <a:xfrm>
            <a:off x="4440621" y="22649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endParaRPr>
          </a:p>
        </p:txBody>
      </p:sp>
      <p:sp>
        <p:nvSpPr>
          <p:cNvPr id="2" name="TextBox 1">
            <a:extLst>
              <a:ext uri="{FF2B5EF4-FFF2-40B4-BE49-F238E27FC236}">
                <a16:creationId xmlns:a16="http://schemas.microsoft.com/office/drawing/2014/main" id="{0D98A724-D54E-4B15-B3BC-E9671B8A5C8F}"/>
              </a:ext>
            </a:extLst>
          </p:cNvPr>
          <p:cNvSpPr txBox="1"/>
          <p:nvPr/>
        </p:nvSpPr>
        <p:spPr>
          <a:xfrm>
            <a:off x="4724400" y="32004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1600" dirty="0">
              <a:latin typeface="Comic Sans MS" panose="030F0702030302020204" pitchFamily="66" charset="0"/>
              <a:cs typeface="Calibri"/>
            </a:endParaRPr>
          </a:p>
        </p:txBody>
      </p:sp>
      <p:sp>
        <p:nvSpPr>
          <p:cNvPr id="3" name="TextBox 2">
            <a:extLst>
              <a:ext uri="{FF2B5EF4-FFF2-40B4-BE49-F238E27FC236}">
                <a16:creationId xmlns:a16="http://schemas.microsoft.com/office/drawing/2014/main" id="{DF0A9289-96A0-4BEF-ABB6-143105E87DE6}"/>
              </a:ext>
            </a:extLst>
          </p:cNvPr>
          <p:cNvSpPr txBox="1"/>
          <p:nvPr/>
        </p:nvSpPr>
        <p:spPr>
          <a:xfrm>
            <a:off x="310550" y="172979"/>
            <a:ext cx="1076675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omic Sans MS" panose="030F0702030302020204" pitchFamily="66" charset="0"/>
                <a:cs typeface="Calibri"/>
              </a:rPr>
              <a:t>Let’s try the next one together. </a:t>
            </a:r>
          </a:p>
          <a:p>
            <a:r>
              <a:rPr lang="en-GB" sz="1600" dirty="0">
                <a:latin typeface="Comic Sans MS" panose="030F0702030302020204" pitchFamily="66" charset="0"/>
                <a:cs typeface="Calibri"/>
              </a:rPr>
              <a:t>After Little Red Riding Hood meets the wolf, the wolf sneaks into Grandmas house. But what comes next? </a:t>
            </a:r>
          </a:p>
          <a:p>
            <a:r>
              <a:rPr lang="en-GB" sz="1600" dirty="0">
                <a:latin typeface="Comic Sans MS" panose="030F0702030302020204" pitchFamily="66" charset="0"/>
                <a:cs typeface="Calibri"/>
              </a:rPr>
              <a:t>Mr Pennal thinks Little Red Riding Hood arrives at the house to see her Grandma. Do you think he is right? Can you put the correct picture into our story? </a:t>
            </a:r>
          </a:p>
        </p:txBody>
      </p:sp>
      <p:pic>
        <p:nvPicPr>
          <p:cNvPr id="5" name="Picture 4"/>
          <p:cNvPicPr>
            <a:picLocks noChangeAspect="1"/>
          </p:cNvPicPr>
          <p:nvPr/>
        </p:nvPicPr>
        <p:blipFill rotWithShape="1">
          <a:blip r:embed="rId3"/>
          <a:srcRect l="7657" r="9949"/>
          <a:stretch/>
        </p:blipFill>
        <p:spPr>
          <a:xfrm>
            <a:off x="561703" y="1451688"/>
            <a:ext cx="2383004" cy="1176898"/>
          </a:xfrm>
          <a:prstGeom prst="rect">
            <a:avLst/>
          </a:prstGeom>
          <a:ln w="57150">
            <a:solidFill>
              <a:schemeClr val="tx1"/>
            </a:solidFill>
          </a:ln>
        </p:spPr>
      </p:pic>
      <p:pic>
        <p:nvPicPr>
          <p:cNvPr id="7" name="Picture 6"/>
          <p:cNvPicPr>
            <a:picLocks noChangeAspect="1"/>
          </p:cNvPicPr>
          <p:nvPr/>
        </p:nvPicPr>
        <p:blipFill>
          <a:blip r:embed="rId4"/>
          <a:stretch>
            <a:fillRect/>
          </a:stretch>
        </p:blipFill>
        <p:spPr>
          <a:xfrm>
            <a:off x="3751522" y="1403266"/>
            <a:ext cx="2243142" cy="1297571"/>
          </a:xfrm>
          <a:prstGeom prst="rect">
            <a:avLst/>
          </a:prstGeom>
          <a:ln w="57150">
            <a:solidFill>
              <a:schemeClr val="tx1"/>
            </a:solidFill>
          </a:ln>
        </p:spPr>
      </p:pic>
      <p:pic>
        <p:nvPicPr>
          <p:cNvPr id="8" name="Picture 7"/>
          <p:cNvPicPr>
            <a:picLocks noChangeAspect="1"/>
          </p:cNvPicPr>
          <p:nvPr/>
        </p:nvPicPr>
        <p:blipFill>
          <a:blip r:embed="rId5"/>
          <a:stretch>
            <a:fillRect/>
          </a:stretch>
        </p:blipFill>
        <p:spPr>
          <a:xfrm>
            <a:off x="6683763" y="1480822"/>
            <a:ext cx="2325338" cy="1147763"/>
          </a:xfrm>
          <a:prstGeom prst="rect">
            <a:avLst/>
          </a:prstGeom>
          <a:ln w="57150">
            <a:solidFill>
              <a:schemeClr val="tx1"/>
            </a:solidFill>
          </a:ln>
        </p:spPr>
      </p:pic>
      <p:pic>
        <p:nvPicPr>
          <p:cNvPr id="9" name="Picture 8"/>
          <p:cNvPicPr>
            <a:picLocks noChangeAspect="1"/>
          </p:cNvPicPr>
          <p:nvPr/>
        </p:nvPicPr>
        <p:blipFill>
          <a:blip r:embed="rId6"/>
          <a:stretch>
            <a:fillRect/>
          </a:stretch>
        </p:blipFill>
        <p:spPr>
          <a:xfrm>
            <a:off x="9857617" y="3266962"/>
            <a:ext cx="2207020" cy="1045572"/>
          </a:xfrm>
          <a:prstGeom prst="rect">
            <a:avLst/>
          </a:prstGeom>
          <a:ln w="57150">
            <a:solidFill>
              <a:schemeClr val="tx1"/>
            </a:solidFill>
          </a:ln>
        </p:spPr>
      </p:pic>
      <p:pic>
        <p:nvPicPr>
          <p:cNvPr id="13" name="Picture 12"/>
          <p:cNvPicPr>
            <a:picLocks noChangeAspect="1"/>
          </p:cNvPicPr>
          <p:nvPr/>
        </p:nvPicPr>
        <p:blipFill>
          <a:blip r:embed="rId7"/>
          <a:stretch>
            <a:fillRect/>
          </a:stretch>
        </p:blipFill>
        <p:spPr>
          <a:xfrm>
            <a:off x="3812414" y="3107088"/>
            <a:ext cx="2001112" cy="961028"/>
          </a:xfrm>
          <a:prstGeom prst="rect">
            <a:avLst/>
          </a:prstGeom>
          <a:ln w="57150">
            <a:solidFill>
              <a:schemeClr val="tx1"/>
            </a:solidFill>
          </a:ln>
        </p:spPr>
      </p:pic>
      <p:pic>
        <p:nvPicPr>
          <p:cNvPr id="14" name="Picture 13"/>
          <p:cNvPicPr>
            <a:picLocks noChangeAspect="1"/>
          </p:cNvPicPr>
          <p:nvPr/>
        </p:nvPicPr>
        <p:blipFill>
          <a:blip r:embed="rId8"/>
          <a:stretch>
            <a:fillRect/>
          </a:stretch>
        </p:blipFill>
        <p:spPr>
          <a:xfrm>
            <a:off x="561703" y="3287209"/>
            <a:ext cx="1956030" cy="883368"/>
          </a:xfrm>
          <a:prstGeom prst="rect">
            <a:avLst/>
          </a:prstGeom>
          <a:ln w="57150">
            <a:solidFill>
              <a:schemeClr val="tx1"/>
            </a:solidFill>
          </a:ln>
        </p:spPr>
      </p:pic>
      <p:pic>
        <p:nvPicPr>
          <p:cNvPr id="16" name="Picture 15"/>
          <p:cNvPicPr>
            <a:picLocks noChangeAspect="1"/>
          </p:cNvPicPr>
          <p:nvPr/>
        </p:nvPicPr>
        <p:blipFill>
          <a:blip r:embed="rId9"/>
          <a:stretch>
            <a:fillRect/>
          </a:stretch>
        </p:blipFill>
        <p:spPr>
          <a:xfrm>
            <a:off x="9821999" y="1821608"/>
            <a:ext cx="2243142" cy="1121571"/>
          </a:xfrm>
          <a:prstGeom prst="rect">
            <a:avLst/>
          </a:prstGeom>
          <a:ln w="57150">
            <a:solidFill>
              <a:schemeClr val="tx1"/>
            </a:solidFill>
          </a:ln>
        </p:spPr>
      </p:pic>
      <p:pic>
        <p:nvPicPr>
          <p:cNvPr id="17" name="Picture 16"/>
          <p:cNvPicPr>
            <a:picLocks noChangeAspect="1"/>
          </p:cNvPicPr>
          <p:nvPr/>
        </p:nvPicPr>
        <p:blipFill>
          <a:blip r:embed="rId10"/>
          <a:stretch>
            <a:fillRect/>
          </a:stretch>
        </p:blipFill>
        <p:spPr>
          <a:xfrm>
            <a:off x="6683763" y="4783233"/>
            <a:ext cx="1518695" cy="1746682"/>
          </a:xfrm>
          <a:prstGeom prst="rect">
            <a:avLst/>
          </a:prstGeom>
          <a:ln w="57150">
            <a:solidFill>
              <a:schemeClr val="tx1"/>
            </a:solidFill>
          </a:ln>
        </p:spPr>
      </p:pic>
      <p:sp>
        <p:nvSpPr>
          <p:cNvPr id="18" name="Right Arrow 17"/>
          <p:cNvSpPr/>
          <p:nvPr/>
        </p:nvSpPr>
        <p:spPr>
          <a:xfrm>
            <a:off x="3150841" y="1912249"/>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Right Arrow 18"/>
          <p:cNvSpPr/>
          <p:nvPr/>
        </p:nvSpPr>
        <p:spPr>
          <a:xfrm>
            <a:off x="6090492" y="1912249"/>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Right Arrow 19"/>
          <p:cNvSpPr/>
          <p:nvPr/>
        </p:nvSpPr>
        <p:spPr>
          <a:xfrm rot="10800000">
            <a:off x="6040388" y="3424764"/>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Right Arrow 20"/>
          <p:cNvSpPr/>
          <p:nvPr/>
        </p:nvSpPr>
        <p:spPr>
          <a:xfrm rot="10800000">
            <a:off x="2919101" y="3464071"/>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Curved Left Arrow 21"/>
          <p:cNvSpPr/>
          <p:nvPr/>
        </p:nvSpPr>
        <p:spPr>
          <a:xfrm>
            <a:off x="9106422" y="2040136"/>
            <a:ext cx="488515" cy="1710304"/>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3" name="Curved Right Arrow 22"/>
          <p:cNvSpPr/>
          <p:nvPr/>
        </p:nvSpPr>
        <p:spPr>
          <a:xfrm rot="20173252">
            <a:off x="1542117" y="4408042"/>
            <a:ext cx="613775" cy="1549057"/>
          </a:xfrm>
          <a:prstGeom prst="curvedRightArrow">
            <a:avLst>
              <a:gd name="adj1" fmla="val 25000"/>
              <a:gd name="adj2" fmla="val 45886"/>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4" name="Right Arrow 23"/>
          <p:cNvSpPr/>
          <p:nvPr/>
        </p:nvSpPr>
        <p:spPr>
          <a:xfrm>
            <a:off x="5873584" y="5417441"/>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p:cNvSpPr/>
          <p:nvPr/>
        </p:nvSpPr>
        <p:spPr>
          <a:xfrm>
            <a:off x="3685482" y="1274727"/>
            <a:ext cx="2354906" cy="153110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643697" y="3024196"/>
            <a:ext cx="2354906" cy="132585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2513233" y="4754512"/>
            <a:ext cx="3013423" cy="158903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702756" y="1426601"/>
            <a:ext cx="2475034" cy="491694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DF0A9289-96A0-4BEF-ABB6-143105E87DE6}"/>
              </a:ext>
            </a:extLst>
          </p:cNvPr>
          <p:cNvSpPr txBox="1"/>
          <p:nvPr/>
        </p:nvSpPr>
        <p:spPr>
          <a:xfrm>
            <a:off x="8792758" y="6381449"/>
            <a:ext cx="107667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Comic Sans MS" panose="030F0702030302020204" pitchFamily="66" charset="0"/>
                <a:cs typeface="Calibri"/>
              </a:rPr>
              <a:t>Lets read on…</a:t>
            </a:r>
            <a:endParaRPr lang="en-GB" sz="1600" dirty="0">
              <a:latin typeface="Comic Sans MS" panose="030F0702030302020204" pitchFamily="66" charset="0"/>
              <a:cs typeface="Calibri"/>
            </a:endParaRPr>
          </a:p>
        </p:txBody>
      </p:sp>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393" y="5617857"/>
            <a:ext cx="1366979" cy="1015083"/>
          </a:xfrm>
          <a:prstGeom prst="rect">
            <a:avLst/>
          </a:prstGeom>
        </p:spPr>
      </p:pic>
    </p:spTree>
    <p:extLst>
      <p:ext uri="{BB962C8B-B14F-4D97-AF65-F5344CB8AC3E}">
        <p14:creationId xmlns:p14="http://schemas.microsoft.com/office/powerpoint/2010/main" val="1872885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569345" y="5716107"/>
            <a:ext cx="11208775" cy="369332"/>
          </a:xfrm>
          <a:prstGeom prst="rect">
            <a:avLst/>
          </a:prstGeom>
          <a:solidFill>
            <a:schemeClr val="bg1"/>
          </a:solidFill>
        </p:spPr>
        <p:txBody>
          <a:bodyPr wrap="square" rtlCol="0">
            <a:spAutoFit/>
          </a:bodyPr>
          <a:lstStyle/>
          <a:p>
            <a:r>
              <a:rPr lang="en-GB" dirty="0"/>
              <a:t>You can also copy and paste this link if you would prefer:</a:t>
            </a:r>
          </a:p>
        </p:txBody>
      </p:sp>
      <p:sp>
        <p:nvSpPr>
          <p:cNvPr id="11" name="TextBox 10">
            <a:extLst>
              <a:ext uri="{FF2B5EF4-FFF2-40B4-BE49-F238E27FC236}">
                <a16:creationId xmlns:a16="http://schemas.microsoft.com/office/drawing/2014/main" id="{D9FDCF4A-C48F-4314-9B91-FDA1F0BE5032}"/>
              </a:ext>
            </a:extLst>
          </p:cNvPr>
          <p:cNvSpPr txBox="1"/>
          <p:nvPr/>
        </p:nvSpPr>
        <p:spPr>
          <a:xfrm>
            <a:off x="569345" y="6085439"/>
            <a:ext cx="1280375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omic Sans MS" panose="030F0702030302020204" pitchFamily="66" charset="0"/>
                <a:cs typeface="Calibri"/>
                <a:hlinkClick r:id="rId4"/>
              </a:rPr>
              <a:t>https://classroom.thenational.academy/lessons/to-listen-and-join-in-with-a-story-6muk6c?activity=video&amp;step=1</a:t>
            </a:r>
            <a:endParaRPr lang="en-US" sz="1600" dirty="0">
              <a:latin typeface="Comic Sans MS" panose="030F0702030302020204" pitchFamily="66" charset="0"/>
              <a:cs typeface="Calibri"/>
            </a:endParaRPr>
          </a:p>
          <a:p>
            <a:r>
              <a:rPr lang="en-US" sz="1600" dirty="0">
                <a:latin typeface="Comic Sans MS" panose="030F0702030302020204" pitchFamily="66" charset="0"/>
                <a:cs typeface="Calibri"/>
              </a:rPr>
              <a:t>When you click on the link make sure you use google chrome to access the full 18 minute video.</a:t>
            </a:r>
          </a:p>
        </p:txBody>
      </p:sp>
    </p:spTree>
    <p:extLst>
      <p:ext uri="{BB962C8B-B14F-4D97-AF65-F5344CB8AC3E}">
        <p14:creationId xmlns:p14="http://schemas.microsoft.com/office/powerpoint/2010/main" val="3872007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cs typeface="Calibri"/>
            </a:endParaRPr>
          </a:p>
        </p:txBody>
      </p:sp>
      <p:sp>
        <p:nvSpPr>
          <p:cNvPr id="6" name="TextBox 5">
            <a:extLst>
              <a:ext uri="{FF2B5EF4-FFF2-40B4-BE49-F238E27FC236}">
                <a16:creationId xmlns:a16="http://schemas.microsoft.com/office/drawing/2014/main" id="{FA804B9C-ABF7-458D-B9A9-7BE5974ED7AD}"/>
              </a:ext>
            </a:extLst>
          </p:cNvPr>
          <p:cNvSpPr txBox="1"/>
          <p:nvPr/>
        </p:nvSpPr>
        <p:spPr>
          <a:xfrm>
            <a:off x="4440621" y="22649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endParaRPr>
          </a:p>
        </p:txBody>
      </p:sp>
      <p:sp>
        <p:nvSpPr>
          <p:cNvPr id="2" name="TextBox 1">
            <a:extLst>
              <a:ext uri="{FF2B5EF4-FFF2-40B4-BE49-F238E27FC236}">
                <a16:creationId xmlns:a16="http://schemas.microsoft.com/office/drawing/2014/main" id="{0D98A724-D54E-4B15-B3BC-E9671B8A5C8F}"/>
              </a:ext>
            </a:extLst>
          </p:cNvPr>
          <p:cNvSpPr txBox="1"/>
          <p:nvPr/>
        </p:nvSpPr>
        <p:spPr>
          <a:xfrm>
            <a:off x="4724400" y="32004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1600" dirty="0">
              <a:latin typeface="Comic Sans MS" panose="030F0702030302020204" pitchFamily="66" charset="0"/>
              <a:cs typeface="Calibri"/>
            </a:endParaRPr>
          </a:p>
        </p:txBody>
      </p:sp>
      <p:sp>
        <p:nvSpPr>
          <p:cNvPr id="3" name="TextBox 2">
            <a:extLst>
              <a:ext uri="{FF2B5EF4-FFF2-40B4-BE49-F238E27FC236}">
                <a16:creationId xmlns:a16="http://schemas.microsoft.com/office/drawing/2014/main" id="{DF0A9289-96A0-4BEF-ABB6-143105E87DE6}"/>
              </a:ext>
            </a:extLst>
          </p:cNvPr>
          <p:cNvSpPr txBox="1"/>
          <p:nvPr/>
        </p:nvSpPr>
        <p:spPr>
          <a:xfrm>
            <a:off x="310550" y="172979"/>
            <a:ext cx="1076675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omic Sans MS" panose="030F0702030302020204" pitchFamily="66" charset="0"/>
                <a:cs typeface="Calibri"/>
              </a:rPr>
              <a:t>Super job. That’s right Little Red Riding Hood arrives at Grandmas house. She finds the Wolf in Grandmas bed and then she runs away scared. </a:t>
            </a:r>
          </a:p>
          <a:p>
            <a:r>
              <a:rPr lang="en-GB" sz="1600" dirty="0">
                <a:latin typeface="Comic Sans MS" panose="030F0702030302020204" pitchFamily="66" charset="0"/>
                <a:cs typeface="Calibri"/>
              </a:rPr>
              <a:t>This leave’s us with one more picture to put in our story. Let’s see if it makes sense together. Can you put the picture in the correct place in our story? </a:t>
            </a:r>
          </a:p>
        </p:txBody>
      </p:sp>
      <p:pic>
        <p:nvPicPr>
          <p:cNvPr id="5" name="Picture 4"/>
          <p:cNvPicPr>
            <a:picLocks noChangeAspect="1"/>
          </p:cNvPicPr>
          <p:nvPr/>
        </p:nvPicPr>
        <p:blipFill rotWithShape="1">
          <a:blip r:embed="rId3"/>
          <a:srcRect l="7657" r="9949"/>
          <a:stretch/>
        </p:blipFill>
        <p:spPr>
          <a:xfrm>
            <a:off x="561703" y="1451688"/>
            <a:ext cx="2383004" cy="1176898"/>
          </a:xfrm>
          <a:prstGeom prst="rect">
            <a:avLst/>
          </a:prstGeom>
          <a:ln w="57150">
            <a:solidFill>
              <a:schemeClr val="tx1"/>
            </a:solidFill>
          </a:ln>
        </p:spPr>
      </p:pic>
      <p:pic>
        <p:nvPicPr>
          <p:cNvPr id="7" name="Picture 6"/>
          <p:cNvPicPr>
            <a:picLocks noChangeAspect="1"/>
          </p:cNvPicPr>
          <p:nvPr/>
        </p:nvPicPr>
        <p:blipFill>
          <a:blip r:embed="rId4"/>
          <a:stretch>
            <a:fillRect/>
          </a:stretch>
        </p:blipFill>
        <p:spPr>
          <a:xfrm>
            <a:off x="3751522" y="1403266"/>
            <a:ext cx="2243142" cy="1297571"/>
          </a:xfrm>
          <a:prstGeom prst="rect">
            <a:avLst/>
          </a:prstGeom>
          <a:ln w="57150">
            <a:solidFill>
              <a:schemeClr val="tx1"/>
            </a:solidFill>
          </a:ln>
        </p:spPr>
      </p:pic>
      <p:pic>
        <p:nvPicPr>
          <p:cNvPr id="8" name="Picture 7"/>
          <p:cNvPicPr>
            <a:picLocks noChangeAspect="1"/>
          </p:cNvPicPr>
          <p:nvPr/>
        </p:nvPicPr>
        <p:blipFill>
          <a:blip r:embed="rId5"/>
          <a:stretch>
            <a:fillRect/>
          </a:stretch>
        </p:blipFill>
        <p:spPr>
          <a:xfrm>
            <a:off x="6683763" y="1480822"/>
            <a:ext cx="2325338" cy="1147763"/>
          </a:xfrm>
          <a:prstGeom prst="rect">
            <a:avLst/>
          </a:prstGeom>
          <a:ln w="57150">
            <a:solidFill>
              <a:schemeClr val="tx1"/>
            </a:solidFill>
          </a:ln>
        </p:spPr>
      </p:pic>
      <p:pic>
        <p:nvPicPr>
          <p:cNvPr id="9" name="Picture 8"/>
          <p:cNvPicPr>
            <a:picLocks noChangeAspect="1"/>
          </p:cNvPicPr>
          <p:nvPr/>
        </p:nvPicPr>
        <p:blipFill>
          <a:blip r:embed="rId6"/>
          <a:stretch>
            <a:fillRect/>
          </a:stretch>
        </p:blipFill>
        <p:spPr>
          <a:xfrm>
            <a:off x="6725512" y="3164338"/>
            <a:ext cx="2207020" cy="1045572"/>
          </a:xfrm>
          <a:prstGeom prst="rect">
            <a:avLst/>
          </a:prstGeom>
          <a:ln w="57150">
            <a:solidFill>
              <a:schemeClr val="tx1"/>
            </a:solidFill>
          </a:ln>
        </p:spPr>
      </p:pic>
      <p:pic>
        <p:nvPicPr>
          <p:cNvPr id="13" name="Picture 12"/>
          <p:cNvPicPr>
            <a:picLocks noChangeAspect="1"/>
          </p:cNvPicPr>
          <p:nvPr/>
        </p:nvPicPr>
        <p:blipFill>
          <a:blip r:embed="rId7"/>
          <a:stretch>
            <a:fillRect/>
          </a:stretch>
        </p:blipFill>
        <p:spPr>
          <a:xfrm>
            <a:off x="3812414" y="3107088"/>
            <a:ext cx="2001112" cy="961028"/>
          </a:xfrm>
          <a:prstGeom prst="rect">
            <a:avLst/>
          </a:prstGeom>
          <a:ln w="57150">
            <a:solidFill>
              <a:schemeClr val="tx1"/>
            </a:solidFill>
          </a:ln>
        </p:spPr>
      </p:pic>
      <p:pic>
        <p:nvPicPr>
          <p:cNvPr id="14" name="Picture 13"/>
          <p:cNvPicPr>
            <a:picLocks noChangeAspect="1"/>
          </p:cNvPicPr>
          <p:nvPr/>
        </p:nvPicPr>
        <p:blipFill>
          <a:blip r:embed="rId8"/>
          <a:stretch>
            <a:fillRect/>
          </a:stretch>
        </p:blipFill>
        <p:spPr>
          <a:xfrm>
            <a:off x="561703" y="3287209"/>
            <a:ext cx="1956030" cy="883368"/>
          </a:xfrm>
          <a:prstGeom prst="rect">
            <a:avLst/>
          </a:prstGeom>
          <a:ln w="57150">
            <a:solidFill>
              <a:schemeClr val="tx1"/>
            </a:solidFill>
          </a:ln>
        </p:spPr>
      </p:pic>
      <p:pic>
        <p:nvPicPr>
          <p:cNvPr id="16" name="Picture 15"/>
          <p:cNvPicPr>
            <a:picLocks noChangeAspect="1"/>
          </p:cNvPicPr>
          <p:nvPr/>
        </p:nvPicPr>
        <p:blipFill>
          <a:blip r:embed="rId9"/>
          <a:stretch>
            <a:fillRect/>
          </a:stretch>
        </p:blipFill>
        <p:spPr>
          <a:xfrm>
            <a:off x="9821999" y="1821608"/>
            <a:ext cx="2243142" cy="1121571"/>
          </a:xfrm>
          <a:prstGeom prst="rect">
            <a:avLst/>
          </a:prstGeom>
          <a:ln w="57150">
            <a:solidFill>
              <a:schemeClr val="tx1"/>
            </a:solidFill>
          </a:ln>
        </p:spPr>
      </p:pic>
      <p:pic>
        <p:nvPicPr>
          <p:cNvPr id="17" name="Picture 16"/>
          <p:cNvPicPr>
            <a:picLocks noChangeAspect="1"/>
          </p:cNvPicPr>
          <p:nvPr/>
        </p:nvPicPr>
        <p:blipFill>
          <a:blip r:embed="rId10"/>
          <a:stretch>
            <a:fillRect/>
          </a:stretch>
        </p:blipFill>
        <p:spPr>
          <a:xfrm>
            <a:off x="6683763" y="4783233"/>
            <a:ext cx="1518695" cy="1746682"/>
          </a:xfrm>
          <a:prstGeom prst="rect">
            <a:avLst/>
          </a:prstGeom>
          <a:ln w="57150">
            <a:solidFill>
              <a:schemeClr val="tx1"/>
            </a:solidFill>
          </a:ln>
        </p:spPr>
      </p:pic>
      <p:sp>
        <p:nvSpPr>
          <p:cNvPr id="18" name="Right Arrow 17"/>
          <p:cNvSpPr/>
          <p:nvPr/>
        </p:nvSpPr>
        <p:spPr>
          <a:xfrm>
            <a:off x="3150841" y="1912249"/>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Right Arrow 18"/>
          <p:cNvSpPr/>
          <p:nvPr/>
        </p:nvSpPr>
        <p:spPr>
          <a:xfrm>
            <a:off x="6090492" y="1912249"/>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Right Arrow 19"/>
          <p:cNvSpPr/>
          <p:nvPr/>
        </p:nvSpPr>
        <p:spPr>
          <a:xfrm rot="10800000">
            <a:off x="6040388" y="3424764"/>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Right Arrow 20"/>
          <p:cNvSpPr/>
          <p:nvPr/>
        </p:nvSpPr>
        <p:spPr>
          <a:xfrm rot="10800000">
            <a:off x="2919101" y="3464071"/>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Curved Left Arrow 21"/>
          <p:cNvSpPr/>
          <p:nvPr/>
        </p:nvSpPr>
        <p:spPr>
          <a:xfrm>
            <a:off x="9106422" y="2040136"/>
            <a:ext cx="488515" cy="1710304"/>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3" name="Curved Right Arrow 22"/>
          <p:cNvSpPr/>
          <p:nvPr/>
        </p:nvSpPr>
        <p:spPr>
          <a:xfrm rot="20173252">
            <a:off x="1542117" y="4408042"/>
            <a:ext cx="613775" cy="1549057"/>
          </a:xfrm>
          <a:prstGeom prst="curvedRightArrow">
            <a:avLst>
              <a:gd name="adj1" fmla="val 25000"/>
              <a:gd name="adj2" fmla="val 45886"/>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4" name="Right Arrow 23"/>
          <p:cNvSpPr/>
          <p:nvPr/>
        </p:nvSpPr>
        <p:spPr>
          <a:xfrm>
            <a:off x="5873584" y="5417441"/>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p:cNvSpPr/>
          <p:nvPr/>
        </p:nvSpPr>
        <p:spPr>
          <a:xfrm>
            <a:off x="3685482" y="1274727"/>
            <a:ext cx="2354906" cy="153110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643697" y="3024196"/>
            <a:ext cx="2354906" cy="132585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2513233" y="4754512"/>
            <a:ext cx="3013423" cy="158903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702756" y="1426601"/>
            <a:ext cx="2475034" cy="491694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DF0A9289-96A0-4BEF-ABB6-143105E87DE6}"/>
              </a:ext>
            </a:extLst>
          </p:cNvPr>
          <p:cNvSpPr txBox="1"/>
          <p:nvPr/>
        </p:nvSpPr>
        <p:spPr>
          <a:xfrm>
            <a:off x="8792758" y="6381449"/>
            <a:ext cx="107667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Comic Sans MS" panose="030F0702030302020204" pitchFamily="66" charset="0"/>
                <a:cs typeface="Calibri"/>
              </a:rPr>
              <a:t>Lets read on…</a:t>
            </a:r>
            <a:endParaRPr lang="en-GB" sz="1600" dirty="0">
              <a:latin typeface="Comic Sans MS" panose="030F0702030302020204" pitchFamily="66" charset="0"/>
              <a:cs typeface="Calibri"/>
            </a:endParaRPr>
          </a:p>
        </p:txBody>
      </p:sp>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393" y="5617857"/>
            <a:ext cx="1366979" cy="1015083"/>
          </a:xfrm>
          <a:prstGeom prst="rect">
            <a:avLst/>
          </a:prstGeom>
        </p:spPr>
      </p:pic>
    </p:spTree>
    <p:extLst>
      <p:ext uri="{BB962C8B-B14F-4D97-AF65-F5344CB8AC3E}">
        <p14:creationId xmlns:p14="http://schemas.microsoft.com/office/powerpoint/2010/main" val="1606330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cs typeface="Calibri"/>
            </a:endParaRPr>
          </a:p>
        </p:txBody>
      </p:sp>
      <p:sp>
        <p:nvSpPr>
          <p:cNvPr id="6" name="TextBox 5">
            <a:extLst>
              <a:ext uri="{FF2B5EF4-FFF2-40B4-BE49-F238E27FC236}">
                <a16:creationId xmlns:a16="http://schemas.microsoft.com/office/drawing/2014/main" id="{FA804B9C-ABF7-458D-B9A9-7BE5974ED7AD}"/>
              </a:ext>
            </a:extLst>
          </p:cNvPr>
          <p:cNvSpPr txBox="1"/>
          <p:nvPr/>
        </p:nvSpPr>
        <p:spPr>
          <a:xfrm>
            <a:off x="4440621" y="22649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endParaRPr>
          </a:p>
        </p:txBody>
      </p:sp>
      <p:sp>
        <p:nvSpPr>
          <p:cNvPr id="2" name="TextBox 1">
            <a:extLst>
              <a:ext uri="{FF2B5EF4-FFF2-40B4-BE49-F238E27FC236}">
                <a16:creationId xmlns:a16="http://schemas.microsoft.com/office/drawing/2014/main" id="{0D98A724-D54E-4B15-B3BC-E9671B8A5C8F}"/>
              </a:ext>
            </a:extLst>
          </p:cNvPr>
          <p:cNvSpPr txBox="1"/>
          <p:nvPr/>
        </p:nvSpPr>
        <p:spPr>
          <a:xfrm>
            <a:off x="4724400" y="32004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1600" dirty="0">
              <a:latin typeface="Comic Sans MS" panose="030F0702030302020204" pitchFamily="66" charset="0"/>
              <a:cs typeface="Calibri"/>
            </a:endParaRPr>
          </a:p>
        </p:txBody>
      </p:sp>
      <p:sp>
        <p:nvSpPr>
          <p:cNvPr id="3" name="TextBox 2">
            <a:extLst>
              <a:ext uri="{FF2B5EF4-FFF2-40B4-BE49-F238E27FC236}">
                <a16:creationId xmlns:a16="http://schemas.microsoft.com/office/drawing/2014/main" id="{DF0A9289-96A0-4BEF-ABB6-143105E87DE6}"/>
              </a:ext>
            </a:extLst>
          </p:cNvPr>
          <p:cNvSpPr txBox="1"/>
          <p:nvPr/>
        </p:nvSpPr>
        <p:spPr>
          <a:xfrm>
            <a:off x="330929" y="392454"/>
            <a:ext cx="107667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omic Sans MS" panose="030F0702030302020204" pitchFamily="66" charset="0"/>
                <a:cs typeface="Calibri"/>
              </a:rPr>
              <a:t>When Little Red Riding Hood runs away she finds the axe man outside who saves her from the wolf. They then find Grandma and Little Red Riding Hood gives her the basket of food. </a:t>
            </a:r>
          </a:p>
        </p:txBody>
      </p:sp>
      <p:pic>
        <p:nvPicPr>
          <p:cNvPr id="5" name="Picture 4"/>
          <p:cNvPicPr>
            <a:picLocks noChangeAspect="1"/>
          </p:cNvPicPr>
          <p:nvPr/>
        </p:nvPicPr>
        <p:blipFill rotWithShape="1">
          <a:blip r:embed="rId3"/>
          <a:srcRect l="7657" r="9949"/>
          <a:stretch/>
        </p:blipFill>
        <p:spPr>
          <a:xfrm>
            <a:off x="561703" y="1451688"/>
            <a:ext cx="2383004" cy="1176898"/>
          </a:xfrm>
          <a:prstGeom prst="rect">
            <a:avLst/>
          </a:prstGeom>
          <a:ln w="57150">
            <a:solidFill>
              <a:schemeClr val="tx1"/>
            </a:solidFill>
          </a:ln>
        </p:spPr>
      </p:pic>
      <p:pic>
        <p:nvPicPr>
          <p:cNvPr id="7" name="Picture 6"/>
          <p:cNvPicPr>
            <a:picLocks noChangeAspect="1"/>
          </p:cNvPicPr>
          <p:nvPr/>
        </p:nvPicPr>
        <p:blipFill>
          <a:blip r:embed="rId4"/>
          <a:stretch>
            <a:fillRect/>
          </a:stretch>
        </p:blipFill>
        <p:spPr>
          <a:xfrm>
            <a:off x="3751522" y="1403266"/>
            <a:ext cx="2243142" cy="1297571"/>
          </a:xfrm>
          <a:prstGeom prst="rect">
            <a:avLst/>
          </a:prstGeom>
          <a:ln w="57150">
            <a:solidFill>
              <a:schemeClr val="tx1"/>
            </a:solidFill>
          </a:ln>
        </p:spPr>
      </p:pic>
      <p:pic>
        <p:nvPicPr>
          <p:cNvPr id="8" name="Picture 7"/>
          <p:cNvPicPr>
            <a:picLocks noChangeAspect="1"/>
          </p:cNvPicPr>
          <p:nvPr/>
        </p:nvPicPr>
        <p:blipFill>
          <a:blip r:embed="rId5"/>
          <a:stretch>
            <a:fillRect/>
          </a:stretch>
        </p:blipFill>
        <p:spPr>
          <a:xfrm>
            <a:off x="6683763" y="1480822"/>
            <a:ext cx="2325338" cy="1147763"/>
          </a:xfrm>
          <a:prstGeom prst="rect">
            <a:avLst/>
          </a:prstGeom>
          <a:ln w="57150">
            <a:solidFill>
              <a:schemeClr val="tx1"/>
            </a:solidFill>
          </a:ln>
        </p:spPr>
      </p:pic>
      <p:pic>
        <p:nvPicPr>
          <p:cNvPr id="9" name="Picture 8"/>
          <p:cNvPicPr>
            <a:picLocks noChangeAspect="1"/>
          </p:cNvPicPr>
          <p:nvPr/>
        </p:nvPicPr>
        <p:blipFill>
          <a:blip r:embed="rId6"/>
          <a:stretch>
            <a:fillRect/>
          </a:stretch>
        </p:blipFill>
        <p:spPr>
          <a:xfrm>
            <a:off x="6725512" y="3164338"/>
            <a:ext cx="2207020" cy="1045572"/>
          </a:xfrm>
          <a:prstGeom prst="rect">
            <a:avLst/>
          </a:prstGeom>
          <a:ln w="57150">
            <a:solidFill>
              <a:schemeClr val="tx1"/>
            </a:solidFill>
          </a:ln>
        </p:spPr>
      </p:pic>
      <p:pic>
        <p:nvPicPr>
          <p:cNvPr id="13" name="Picture 12"/>
          <p:cNvPicPr>
            <a:picLocks noChangeAspect="1"/>
          </p:cNvPicPr>
          <p:nvPr/>
        </p:nvPicPr>
        <p:blipFill>
          <a:blip r:embed="rId7"/>
          <a:stretch>
            <a:fillRect/>
          </a:stretch>
        </p:blipFill>
        <p:spPr>
          <a:xfrm>
            <a:off x="3812414" y="3107088"/>
            <a:ext cx="2001112" cy="961028"/>
          </a:xfrm>
          <a:prstGeom prst="rect">
            <a:avLst/>
          </a:prstGeom>
          <a:ln w="57150">
            <a:solidFill>
              <a:schemeClr val="tx1"/>
            </a:solidFill>
          </a:ln>
        </p:spPr>
      </p:pic>
      <p:pic>
        <p:nvPicPr>
          <p:cNvPr id="14" name="Picture 13"/>
          <p:cNvPicPr>
            <a:picLocks noChangeAspect="1"/>
          </p:cNvPicPr>
          <p:nvPr/>
        </p:nvPicPr>
        <p:blipFill>
          <a:blip r:embed="rId8"/>
          <a:stretch>
            <a:fillRect/>
          </a:stretch>
        </p:blipFill>
        <p:spPr>
          <a:xfrm>
            <a:off x="561703" y="3287209"/>
            <a:ext cx="1956030" cy="883368"/>
          </a:xfrm>
          <a:prstGeom prst="rect">
            <a:avLst/>
          </a:prstGeom>
          <a:ln w="57150">
            <a:solidFill>
              <a:schemeClr val="tx1"/>
            </a:solidFill>
          </a:ln>
        </p:spPr>
      </p:pic>
      <p:pic>
        <p:nvPicPr>
          <p:cNvPr id="16" name="Picture 15"/>
          <p:cNvPicPr>
            <a:picLocks noChangeAspect="1"/>
          </p:cNvPicPr>
          <p:nvPr/>
        </p:nvPicPr>
        <p:blipFill>
          <a:blip r:embed="rId9"/>
          <a:stretch>
            <a:fillRect/>
          </a:stretch>
        </p:blipFill>
        <p:spPr>
          <a:xfrm>
            <a:off x="2689602" y="4880038"/>
            <a:ext cx="2703162" cy="1351581"/>
          </a:xfrm>
          <a:prstGeom prst="rect">
            <a:avLst/>
          </a:prstGeom>
          <a:ln w="57150">
            <a:solidFill>
              <a:schemeClr val="tx1"/>
            </a:solidFill>
          </a:ln>
        </p:spPr>
      </p:pic>
      <p:pic>
        <p:nvPicPr>
          <p:cNvPr id="17" name="Picture 16"/>
          <p:cNvPicPr>
            <a:picLocks noChangeAspect="1"/>
          </p:cNvPicPr>
          <p:nvPr/>
        </p:nvPicPr>
        <p:blipFill>
          <a:blip r:embed="rId10"/>
          <a:stretch>
            <a:fillRect/>
          </a:stretch>
        </p:blipFill>
        <p:spPr>
          <a:xfrm>
            <a:off x="6683763" y="4783233"/>
            <a:ext cx="1518695" cy="1746682"/>
          </a:xfrm>
          <a:prstGeom prst="rect">
            <a:avLst/>
          </a:prstGeom>
          <a:ln w="57150">
            <a:solidFill>
              <a:schemeClr val="tx1"/>
            </a:solidFill>
          </a:ln>
        </p:spPr>
      </p:pic>
      <p:sp>
        <p:nvSpPr>
          <p:cNvPr id="18" name="Right Arrow 17"/>
          <p:cNvSpPr/>
          <p:nvPr/>
        </p:nvSpPr>
        <p:spPr>
          <a:xfrm>
            <a:off x="3150841" y="1912249"/>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Right Arrow 18"/>
          <p:cNvSpPr/>
          <p:nvPr/>
        </p:nvSpPr>
        <p:spPr>
          <a:xfrm>
            <a:off x="6090492" y="1912249"/>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Right Arrow 19"/>
          <p:cNvSpPr/>
          <p:nvPr/>
        </p:nvSpPr>
        <p:spPr>
          <a:xfrm rot="10800000">
            <a:off x="6040388" y="3424764"/>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Right Arrow 20"/>
          <p:cNvSpPr/>
          <p:nvPr/>
        </p:nvSpPr>
        <p:spPr>
          <a:xfrm rot="10800000">
            <a:off x="2919101" y="3464071"/>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Curved Left Arrow 21"/>
          <p:cNvSpPr/>
          <p:nvPr/>
        </p:nvSpPr>
        <p:spPr>
          <a:xfrm>
            <a:off x="9106422" y="2040136"/>
            <a:ext cx="488515" cy="1710304"/>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3" name="Curved Right Arrow 22"/>
          <p:cNvSpPr/>
          <p:nvPr/>
        </p:nvSpPr>
        <p:spPr>
          <a:xfrm rot="20173252">
            <a:off x="1542117" y="4408042"/>
            <a:ext cx="613775" cy="1549057"/>
          </a:xfrm>
          <a:prstGeom prst="curvedRightArrow">
            <a:avLst>
              <a:gd name="adj1" fmla="val 25000"/>
              <a:gd name="adj2" fmla="val 45886"/>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4" name="Right Arrow 23"/>
          <p:cNvSpPr/>
          <p:nvPr/>
        </p:nvSpPr>
        <p:spPr>
          <a:xfrm>
            <a:off x="5873584" y="5417441"/>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p:cNvSpPr/>
          <p:nvPr/>
        </p:nvSpPr>
        <p:spPr>
          <a:xfrm>
            <a:off x="3685482" y="1274727"/>
            <a:ext cx="2354906" cy="153110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643697" y="3024196"/>
            <a:ext cx="2354906" cy="132585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2513233" y="4754512"/>
            <a:ext cx="3013423" cy="158903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702756" y="1426601"/>
            <a:ext cx="2475034" cy="491694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393" y="5617857"/>
            <a:ext cx="1366979" cy="1015083"/>
          </a:xfrm>
          <a:prstGeom prst="rect">
            <a:avLst/>
          </a:prstGeom>
        </p:spPr>
      </p:pic>
    </p:spTree>
    <p:extLst>
      <p:ext uri="{BB962C8B-B14F-4D97-AF65-F5344CB8AC3E}">
        <p14:creationId xmlns:p14="http://schemas.microsoft.com/office/powerpoint/2010/main" val="872103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cs typeface="Calibri"/>
            </a:endParaRPr>
          </a:p>
        </p:txBody>
      </p:sp>
      <p:sp>
        <p:nvSpPr>
          <p:cNvPr id="6" name="TextBox 5">
            <a:extLst>
              <a:ext uri="{FF2B5EF4-FFF2-40B4-BE49-F238E27FC236}">
                <a16:creationId xmlns:a16="http://schemas.microsoft.com/office/drawing/2014/main" id="{FA804B9C-ABF7-458D-B9A9-7BE5974ED7AD}"/>
              </a:ext>
            </a:extLst>
          </p:cNvPr>
          <p:cNvSpPr txBox="1"/>
          <p:nvPr/>
        </p:nvSpPr>
        <p:spPr>
          <a:xfrm>
            <a:off x="4440621" y="22649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endParaRPr>
          </a:p>
        </p:txBody>
      </p:sp>
      <p:sp>
        <p:nvSpPr>
          <p:cNvPr id="2" name="TextBox 1">
            <a:extLst>
              <a:ext uri="{FF2B5EF4-FFF2-40B4-BE49-F238E27FC236}">
                <a16:creationId xmlns:a16="http://schemas.microsoft.com/office/drawing/2014/main" id="{0D98A724-D54E-4B15-B3BC-E9671B8A5C8F}"/>
              </a:ext>
            </a:extLst>
          </p:cNvPr>
          <p:cNvSpPr txBox="1"/>
          <p:nvPr/>
        </p:nvSpPr>
        <p:spPr>
          <a:xfrm>
            <a:off x="4724400" y="32004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1600" dirty="0">
              <a:latin typeface="Comic Sans MS" panose="030F0702030302020204" pitchFamily="66" charset="0"/>
              <a:cs typeface="Calibri"/>
            </a:endParaRPr>
          </a:p>
        </p:txBody>
      </p:sp>
      <p:sp>
        <p:nvSpPr>
          <p:cNvPr id="3" name="TextBox 2">
            <a:extLst>
              <a:ext uri="{FF2B5EF4-FFF2-40B4-BE49-F238E27FC236}">
                <a16:creationId xmlns:a16="http://schemas.microsoft.com/office/drawing/2014/main" id="{DF0A9289-96A0-4BEF-ABB6-143105E87DE6}"/>
              </a:ext>
            </a:extLst>
          </p:cNvPr>
          <p:cNvSpPr txBox="1"/>
          <p:nvPr/>
        </p:nvSpPr>
        <p:spPr>
          <a:xfrm>
            <a:off x="330929" y="392454"/>
            <a:ext cx="107667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omic Sans MS" panose="030F0702030302020204" pitchFamily="66" charset="0"/>
                <a:cs typeface="Calibri"/>
              </a:rPr>
              <a:t>Now it’s your turn, have a look at the story and decide what pictures go in each empty box.</a:t>
            </a:r>
          </a:p>
          <a:p>
            <a:r>
              <a:rPr lang="en-GB" dirty="0">
                <a:latin typeface="Comic Sans MS" panose="030F0702030302020204" pitchFamily="66" charset="0"/>
                <a:cs typeface="Calibri"/>
              </a:rPr>
              <a:t>Talk about each picture with your adult and talk about what you think is happening.  </a:t>
            </a:r>
          </a:p>
        </p:txBody>
      </p:sp>
      <p:pic>
        <p:nvPicPr>
          <p:cNvPr id="5" name="Picture 4"/>
          <p:cNvPicPr>
            <a:picLocks noChangeAspect="1"/>
          </p:cNvPicPr>
          <p:nvPr/>
        </p:nvPicPr>
        <p:blipFill rotWithShape="1">
          <a:blip r:embed="rId3"/>
          <a:srcRect l="7657" r="9949"/>
          <a:stretch/>
        </p:blipFill>
        <p:spPr>
          <a:xfrm>
            <a:off x="9748771" y="5566849"/>
            <a:ext cx="2383004" cy="1176898"/>
          </a:xfrm>
          <a:prstGeom prst="rect">
            <a:avLst/>
          </a:prstGeom>
          <a:ln w="57150">
            <a:solidFill>
              <a:schemeClr val="tx1"/>
            </a:solidFill>
          </a:ln>
        </p:spPr>
      </p:pic>
      <p:pic>
        <p:nvPicPr>
          <p:cNvPr id="7" name="Picture 6"/>
          <p:cNvPicPr>
            <a:picLocks noChangeAspect="1"/>
          </p:cNvPicPr>
          <p:nvPr/>
        </p:nvPicPr>
        <p:blipFill>
          <a:blip r:embed="rId4"/>
          <a:stretch>
            <a:fillRect/>
          </a:stretch>
        </p:blipFill>
        <p:spPr>
          <a:xfrm>
            <a:off x="3751522" y="1403266"/>
            <a:ext cx="2243142" cy="1297571"/>
          </a:xfrm>
          <a:prstGeom prst="rect">
            <a:avLst/>
          </a:prstGeom>
          <a:ln w="57150">
            <a:solidFill>
              <a:schemeClr val="tx1"/>
            </a:solidFill>
          </a:ln>
        </p:spPr>
      </p:pic>
      <p:pic>
        <p:nvPicPr>
          <p:cNvPr id="8" name="Picture 7"/>
          <p:cNvPicPr>
            <a:picLocks noChangeAspect="1"/>
          </p:cNvPicPr>
          <p:nvPr/>
        </p:nvPicPr>
        <p:blipFill>
          <a:blip r:embed="rId5"/>
          <a:stretch>
            <a:fillRect/>
          </a:stretch>
        </p:blipFill>
        <p:spPr>
          <a:xfrm>
            <a:off x="9777604" y="2239518"/>
            <a:ext cx="2325338" cy="1147763"/>
          </a:xfrm>
          <a:prstGeom prst="rect">
            <a:avLst/>
          </a:prstGeom>
          <a:ln w="57150">
            <a:solidFill>
              <a:schemeClr val="tx1"/>
            </a:solidFill>
          </a:ln>
        </p:spPr>
      </p:pic>
      <p:pic>
        <p:nvPicPr>
          <p:cNvPr id="9" name="Picture 8"/>
          <p:cNvPicPr>
            <a:picLocks noChangeAspect="1"/>
          </p:cNvPicPr>
          <p:nvPr/>
        </p:nvPicPr>
        <p:blipFill>
          <a:blip r:embed="rId6"/>
          <a:stretch>
            <a:fillRect/>
          </a:stretch>
        </p:blipFill>
        <p:spPr>
          <a:xfrm>
            <a:off x="6725512" y="3164338"/>
            <a:ext cx="2207020" cy="1045572"/>
          </a:xfrm>
          <a:prstGeom prst="rect">
            <a:avLst/>
          </a:prstGeom>
          <a:ln w="57150">
            <a:solidFill>
              <a:schemeClr val="tx1"/>
            </a:solidFill>
          </a:ln>
        </p:spPr>
      </p:pic>
      <p:pic>
        <p:nvPicPr>
          <p:cNvPr id="13" name="Picture 12"/>
          <p:cNvPicPr>
            <a:picLocks noChangeAspect="1"/>
          </p:cNvPicPr>
          <p:nvPr/>
        </p:nvPicPr>
        <p:blipFill>
          <a:blip r:embed="rId7"/>
          <a:stretch>
            <a:fillRect/>
          </a:stretch>
        </p:blipFill>
        <p:spPr>
          <a:xfrm>
            <a:off x="10021670" y="1069804"/>
            <a:ext cx="2001112" cy="961028"/>
          </a:xfrm>
          <a:prstGeom prst="rect">
            <a:avLst/>
          </a:prstGeom>
          <a:ln w="57150">
            <a:solidFill>
              <a:schemeClr val="tx1"/>
            </a:solidFill>
          </a:ln>
        </p:spPr>
      </p:pic>
      <p:pic>
        <p:nvPicPr>
          <p:cNvPr id="14" name="Picture 13"/>
          <p:cNvPicPr>
            <a:picLocks noChangeAspect="1"/>
          </p:cNvPicPr>
          <p:nvPr/>
        </p:nvPicPr>
        <p:blipFill>
          <a:blip r:embed="rId8"/>
          <a:stretch>
            <a:fillRect/>
          </a:stretch>
        </p:blipFill>
        <p:spPr>
          <a:xfrm>
            <a:off x="561703" y="3287209"/>
            <a:ext cx="1956030" cy="883368"/>
          </a:xfrm>
          <a:prstGeom prst="rect">
            <a:avLst/>
          </a:prstGeom>
          <a:ln w="57150">
            <a:solidFill>
              <a:schemeClr val="tx1"/>
            </a:solidFill>
          </a:ln>
        </p:spPr>
      </p:pic>
      <p:pic>
        <p:nvPicPr>
          <p:cNvPr id="16" name="Picture 15"/>
          <p:cNvPicPr>
            <a:picLocks noChangeAspect="1"/>
          </p:cNvPicPr>
          <p:nvPr/>
        </p:nvPicPr>
        <p:blipFill>
          <a:blip r:embed="rId9"/>
          <a:stretch>
            <a:fillRect/>
          </a:stretch>
        </p:blipFill>
        <p:spPr>
          <a:xfrm>
            <a:off x="2689602" y="4880038"/>
            <a:ext cx="2703162" cy="1351581"/>
          </a:xfrm>
          <a:prstGeom prst="rect">
            <a:avLst/>
          </a:prstGeom>
          <a:ln w="57150">
            <a:solidFill>
              <a:schemeClr val="tx1"/>
            </a:solidFill>
          </a:ln>
        </p:spPr>
      </p:pic>
      <p:pic>
        <p:nvPicPr>
          <p:cNvPr id="17" name="Picture 16"/>
          <p:cNvPicPr>
            <a:picLocks noChangeAspect="1"/>
          </p:cNvPicPr>
          <p:nvPr/>
        </p:nvPicPr>
        <p:blipFill>
          <a:blip r:embed="rId10"/>
          <a:stretch>
            <a:fillRect/>
          </a:stretch>
        </p:blipFill>
        <p:spPr>
          <a:xfrm>
            <a:off x="10225176" y="3615446"/>
            <a:ext cx="1518695" cy="1746682"/>
          </a:xfrm>
          <a:prstGeom prst="rect">
            <a:avLst/>
          </a:prstGeom>
          <a:ln w="57150">
            <a:solidFill>
              <a:schemeClr val="tx1"/>
            </a:solidFill>
          </a:ln>
        </p:spPr>
      </p:pic>
      <p:sp>
        <p:nvSpPr>
          <p:cNvPr id="18" name="Right Arrow 17"/>
          <p:cNvSpPr/>
          <p:nvPr/>
        </p:nvSpPr>
        <p:spPr>
          <a:xfrm>
            <a:off x="3150841" y="1912249"/>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Right Arrow 18"/>
          <p:cNvSpPr/>
          <p:nvPr/>
        </p:nvSpPr>
        <p:spPr>
          <a:xfrm>
            <a:off x="6090492" y="1912249"/>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Right Arrow 19"/>
          <p:cNvSpPr/>
          <p:nvPr/>
        </p:nvSpPr>
        <p:spPr>
          <a:xfrm rot="10800000">
            <a:off x="6040388" y="3424764"/>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Right Arrow 20"/>
          <p:cNvSpPr/>
          <p:nvPr/>
        </p:nvSpPr>
        <p:spPr>
          <a:xfrm rot="10800000">
            <a:off x="2919101" y="3464071"/>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Curved Left Arrow 21"/>
          <p:cNvSpPr/>
          <p:nvPr/>
        </p:nvSpPr>
        <p:spPr>
          <a:xfrm>
            <a:off x="9106422" y="2040136"/>
            <a:ext cx="488515" cy="1710304"/>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3" name="Curved Right Arrow 22"/>
          <p:cNvSpPr/>
          <p:nvPr/>
        </p:nvSpPr>
        <p:spPr>
          <a:xfrm rot="20173252">
            <a:off x="1542117" y="4408042"/>
            <a:ext cx="613775" cy="1549057"/>
          </a:xfrm>
          <a:prstGeom prst="curvedRightArrow">
            <a:avLst>
              <a:gd name="adj1" fmla="val 25000"/>
              <a:gd name="adj2" fmla="val 45886"/>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4" name="Right Arrow 23"/>
          <p:cNvSpPr/>
          <p:nvPr/>
        </p:nvSpPr>
        <p:spPr>
          <a:xfrm>
            <a:off x="5873584" y="5417441"/>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p:cNvSpPr/>
          <p:nvPr/>
        </p:nvSpPr>
        <p:spPr>
          <a:xfrm>
            <a:off x="451385" y="1345721"/>
            <a:ext cx="2611037" cy="145806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635630" y="1358740"/>
            <a:ext cx="2470791" cy="144504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472628" y="4694958"/>
            <a:ext cx="1907098" cy="193798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702756" y="955343"/>
            <a:ext cx="2475034" cy="590265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3651395" y="3017499"/>
            <a:ext cx="2303893" cy="133255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482" y="5650594"/>
            <a:ext cx="1437255" cy="1067268"/>
          </a:xfrm>
          <a:prstGeom prst="rect">
            <a:avLst/>
          </a:prstGeom>
        </p:spPr>
      </p:pic>
    </p:spTree>
    <p:extLst>
      <p:ext uri="{BB962C8B-B14F-4D97-AF65-F5344CB8AC3E}">
        <p14:creationId xmlns:p14="http://schemas.microsoft.com/office/powerpoint/2010/main" val="1454740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cs typeface="Calibri"/>
            </a:endParaRPr>
          </a:p>
        </p:txBody>
      </p:sp>
      <p:sp>
        <p:nvSpPr>
          <p:cNvPr id="6" name="TextBox 5">
            <a:extLst>
              <a:ext uri="{FF2B5EF4-FFF2-40B4-BE49-F238E27FC236}">
                <a16:creationId xmlns:a16="http://schemas.microsoft.com/office/drawing/2014/main" id="{FA804B9C-ABF7-458D-B9A9-7BE5974ED7AD}"/>
              </a:ext>
            </a:extLst>
          </p:cNvPr>
          <p:cNvSpPr txBox="1"/>
          <p:nvPr/>
        </p:nvSpPr>
        <p:spPr>
          <a:xfrm>
            <a:off x="4440621" y="22649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endParaRPr>
          </a:p>
        </p:txBody>
      </p:sp>
      <p:sp>
        <p:nvSpPr>
          <p:cNvPr id="2" name="TextBox 1">
            <a:extLst>
              <a:ext uri="{FF2B5EF4-FFF2-40B4-BE49-F238E27FC236}">
                <a16:creationId xmlns:a16="http://schemas.microsoft.com/office/drawing/2014/main" id="{0D98A724-D54E-4B15-B3BC-E9671B8A5C8F}"/>
              </a:ext>
            </a:extLst>
          </p:cNvPr>
          <p:cNvSpPr txBox="1"/>
          <p:nvPr/>
        </p:nvSpPr>
        <p:spPr>
          <a:xfrm>
            <a:off x="4724400" y="32004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1600" dirty="0">
              <a:latin typeface="Comic Sans MS" panose="030F0702030302020204" pitchFamily="66" charset="0"/>
              <a:cs typeface="Calibri"/>
            </a:endParaRPr>
          </a:p>
        </p:txBody>
      </p:sp>
      <p:sp>
        <p:nvSpPr>
          <p:cNvPr id="3" name="TextBox 2">
            <a:extLst>
              <a:ext uri="{FF2B5EF4-FFF2-40B4-BE49-F238E27FC236}">
                <a16:creationId xmlns:a16="http://schemas.microsoft.com/office/drawing/2014/main" id="{DF0A9289-96A0-4BEF-ABB6-143105E87DE6}"/>
              </a:ext>
            </a:extLst>
          </p:cNvPr>
          <p:cNvSpPr txBox="1"/>
          <p:nvPr/>
        </p:nvSpPr>
        <p:spPr>
          <a:xfrm>
            <a:off x="330929" y="392454"/>
            <a:ext cx="107667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omic Sans MS" panose="030F0702030302020204" pitchFamily="66" charset="0"/>
                <a:cs typeface="Calibri"/>
              </a:rPr>
              <a:t>Great job, your story is now complete can you read the story to your adult using the pictures to help you. Why not record it and send your own versions to us! </a:t>
            </a:r>
          </a:p>
        </p:txBody>
      </p:sp>
      <p:pic>
        <p:nvPicPr>
          <p:cNvPr id="5" name="Picture 4"/>
          <p:cNvPicPr>
            <a:picLocks noChangeAspect="1"/>
          </p:cNvPicPr>
          <p:nvPr/>
        </p:nvPicPr>
        <p:blipFill rotWithShape="1">
          <a:blip r:embed="rId3"/>
          <a:srcRect l="7657" r="9949"/>
          <a:stretch/>
        </p:blipFill>
        <p:spPr>
          <a:xfrm>
            <a:off x="545632" y="1496446"/>
            <a:ext cx="2383004" cy="1176898"/>
          </a:xfrm>
          <a:prstGeom prst="rect">
            <a:avLst/>
          </a:prstGeom>
          <a:ln w="57150">
            <a:solidFill>
              <a:schemeClr val="tx1"/>
            </a:solidFill>
          </a:ln>
        </p:spPr>
      </p:pic>
      <p:pic>
        <p:nvPicPr>
          <p:cNvPr id="7" name="Picture 6"/>
          <p:cNvPicPr>
            <a:picLocks noChangeAspect="1"/>
          </p:cNvPicPr>
          <p:nvPr/>
        </p:nvPicPr>
        <p:blipFill>
          <a:blip r:embed="rId4"/>
          <a:stretch>
            <a:fillRect/>
          </a:stretch>
        </p:blipFill>
        <p:spPr>
          <a:xfrm>
            <a:off x="3751522" y="1403266"/>
            <a:ext cx="2243142" cy="1297571"/>
          </a:xfrm>
          <a:prstGeom prst="rect">
            <a:avLst/>
          </a:prstGeom>
          <a:ln w="57150">
            <a:solidFill>
              <a:schemeClr val="tx1"/>
            </a:solidFill>
          </a:ln>
        </p:spPr>
      </p:pic>
      <p:pic>
        <p:nvPicPr>
          <p:cNvPr id="8" name="Picture 7"/>
          <p:cNvPicPr>
            <a:picLocks noChangeAspect="1"/>
          </p:cNvPicPr>
          <p:nvPr/>
        </p:nvPicPr>
        <p:blipFill>
          <a:blip r:embed="rId5"/>
          <a:stretch>
            <a:fillRect/>
          </a:stretch>
        </p:blipFill>
        <p:spPr>
          <a:xfrm>
            <a:off x="6689752" y="1500871"/>
            <a:ext cx="2325338" cy="1147763"/>
          </a:xfrm>
          <a:prstGeom prst="rect">
            <a:avLst/>
          </a:prstGeom>
          <a:ln w="57150">
            <a:solidFill>
              <a:schemeClr val="tx1"/>
            </a:solidFill>
          </a:ln>
        </p:spPr>
      </p:pic>
      <p:pic>
        <p:nvPicPr>
          <p:cNvPr id="9" name="Picture 8"/>
          <p:cNvPicPr>
            <a:picLocks noChangeAspect="1"/>
          </p:cNvPicPr>
          <p:nvPr/>
        </p:nvPicPr>
        <p:blipFill>
          <a:blip r:embed="rId6"/>
          <a:stretch>
            <a:fillRect/>
          </a:stretch>
        </p:blipFill>
        <p:spPr>
          <a:xfrm>
            <a:off x="6725512" y="3164338"/>
            <a:ext cx="2207020" cy="1045572"/>
          </a:xfrm>
          <a:prstGeom prst="rect">
            <a:avLst/>
          </a:prstGeom>
          <a:ln w="57150">
            <a:solidFill>
              <a:schemeClr val="tx1"/>
            </a:solidFill>
          </a:ln>
        </p:spPr>
      </p:pic>
      <p:pic>
        <p:nvPicPr>
          <p:cNvPr id="13" name="Picture 12"/>
          <p:cNvPicPr>
            <a:picLocks noChangeAspect="1"/>
          </p:cNvPicPr>
          <p:nvPr/>
        </p:nvPicPr>
        <p:blipFill>
          <a:blip r:embed="rId7"/>
          <a:stretch>
            <a:fillRect/>
          </a:stretch>
        </p:blipFill>
        <p:spPr>
          <a:xfrm>
            <a:off x="3813467" y="3211968"/>
            <a:ext cx="2001112" cy="961028"/>
          </a:xfrm>
          <a:prstGeom prst="rect">
            <a:avLst/>
          </a:prstGeom>
          <a:ln w="57150">
            <a:solidFill>
              <a:schemeClr val="tx1"/>
            </a:solidFill>
          </a:ln>
        </p:spPr>
      </p:pic>
      <p:pic>
        <p:nvPicPr>
          <p:cNvPr id="14" name="Picture 13"/>
          <p:cNvPicPr>
            <a:picLocks noChangeAspect="1"/>
          </p:cNvPicPr>
          <p:nvPr/>
        </p:nvPicPr>
        <p:blipFill>
          <a:blip r:embed="rId8"/>
          <a:stretch>
            <a:fillRect/>
          </a:stretch>
        </p:blipFill>
        <p:spPr>
          <a:xfrm>
            <a:off x="561703" y="3287209"/>
            <a:ext cx="1956030" cy="883368"/>
          </a:xfrm>
          <a:prstGeom prst="rect">
            <a:avLst/>
          </a:prstGeom>
          <a:ln w="57150">
            <a:solidFill>
              <a:schemeClr val="tx1"/>
            </a:solidFill>
          </a:ln>
        </p:spPr>
      </p:pic>
      <p:pic>
        <p:nvPicPr>
          <p:cNvPr id="16" name="Picture 15"/>
          <p:cNvPicPr>
            <a:picLocks noChangeAspect="1"/>
          </p:cNvPicPr>
          <p:nvPr/>
        </p:nvPicPr>
        <p:blipFill>
          <a:blip r:embed="rId9"/>
          <a:stretch>
            <a:fillRect/>
          </a:stretch>
        </p:blipFill>
        <p:spPr>
          <a:xfrm>
            <a:off x="2689602" y="4880038"/>
            <a:ext cx="2703162" cy="1351581"/>
          </a:xfrm>
          <a:prstGeom prst="rect">
            <a:avLst/>
          </a:prstGeom>
          <a:ln w="57150">
            <a:solidFill>
              <a:schemeClr val="tx1"/>
            </a:solidFill>
          </a:ln>
        </p:spPr>
      </p:pic>
      <p:pic>
        <p:nvPicPr>
          <p:cNvPr id="17" name="Picture 16"/>
          <p:cNvPicPr>
            <a:picLocks noChangeAspect="1"/>
          </p:cNvPicPr>
          <p:nvPr/>
        </p:nvPicPr>
        <p:blipFill>
          <a:blip r:embed="rId10"/>
          <a:stretch>
            <a:fillRect/>
          </a:stretch>
        </p:blipFill>
        <p:spPr>
          <a:xfrm>
            <a:off x="6666829" y="4790608"/>
            <a:ext cx="1518695" cy="1746682"/>
          </a:xfrm>
          <a:prstGeom prst="rect">
            <a:avLst/>
          </a:prstGeom>
          <a:ln w="57150">
            <a:solidFill>
              <a:schemeClr val="tx1"/>
            </a:solidFill>
          </a:ln>
        </p:spPr>
      </p:pic>
      <p:sp>
        <p:nvSpPr>
          <p:cNvPr id="18" name="Right Arrow 17"/>
          <p:cNvSpPr/>
          <p:nvPr/>
        </p:nvSpPr>
        <p:spPr>
          <a:xfrm>
            <a:off x="3150841" y="1912249"/>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Right Arrow 18"/>
          <p:cNvSpPr/>
          <p:nvPr/>
        </p:nvSpPr>
        <p:spPr>
          <a:xfrm>
            <a:off x="6090492" y="1912249"/>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Right Arrow 19"/>
          <p:cNvSpPr/>
          <p:nvPr/>
        </p:nvSpPr>
        <p:spPr>
          <a:xfrm rot="10800000">
            <a:off x="6040388" y="3424764"/>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Right Arrow 20"/>
          <p:cNvSpPr/>
          <p:nvPr/>
        </p:nvSpPr>
        <p:spPr>
          <a:xfrm rot="10800000">
            <a:off x="2919101" y="3464071"/>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Curved Left Arrow 21"/>
          <p:cNvSpPr/>
          <p:nvPr/>
        </p:nvSpPr>
        <p:spPr>
          <a:xfrm>
            <a:off x="9106422" y="2040136"/>
            <a:ext cx="488515" cy="1710304"/>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3" name="Curved Right Arrow 22"/>
          <p:cNvSpPr/>
          <p:nvPr/>
        </p:nvSpPr>
        <p:spPr>
          <a:xfrm rot="20173252">
            <a:off x="1542117" y="4408042"/>
            <a:ext cx="613775" cy="1549057"/>
          </a:xfrm>
          <a:prstGeom prst="curvedRightArrow">
            <a:avLst>
              <a:gd name="adj1" fmla="val 25000"/>
              <a:gd name="adj2" fmla="val 45886"/>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4" name="Right Arrow 23"/>
          <p:cNvSpPr/>
          <p:nvPr/>
        </p:nvSpPr>
        <p:spPr>
          <a:xfrm>
            <a:off x="5873584" y="5417441"/>
            <a:ext cx="437320" cy="3256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p:cNvSpPr/>
          <p:nvPr/>
        </p:nvSpPr>
        <p:spPr>
          <a:xfrm>
            <a:off x="451385" y="1345721"/>
            <a:ext cx="2611037" cy="145806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635630" y="1358740"/>
            <a:ext cx="2470791" cy="144504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472628" y="4694958"/>
            <a:ext cx="1907098" cy="193798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702756" y="955343"/>
            <a:ext cx="2475034" cy="590265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3651395" y="3017499"/>
            <a:ext cx="2303893" cy="133255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482" y="5650594"/>
            <a:ext cx="1437255" cy="1067268"/>
          </a:xfrm>
          <a:prstGeom prst="rect">
            <a:avLst/>
          </a:prstGeom>
        </p:spPr>
      </p:pic>
    </p:spTree>
    <p:extLst>
      <p:ext uri="{BB962C8B-B14F-4D97-AF65-F5344CB8AC3E}">
        <p14:creationId xmlns:p14="http://schemas.microsoft.com/office/powerpoint/2010/main" val="346028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cs typeface="Calibri"/>
            </a:endParaRPr>
          </a:p>
        </p:txBody>
      </p:sp>
      <p:sp>
        <p:nvSpPr>
          <p:cNvPr id="6" name="TextBox 5">
            <a:extLst>
              <a:ext uri="{FF2B5EF4-FFF2-40B4-BE49-F238E27FC236}">
                <a16:creationId xmlns:a16="http://schemas.microsoft.com/office/drawing/2014/main" id="{FA804B9C-ABF7-458D-B9A9-7BE5974ED7AD}"/>
              </a:ext>
            </a:extLst>
          </p:cNvPr>
          <p:cNvSpPr txBox="1"/>
          <p:nvPr/>
        </p:nvSpPr>
        <p:spPr>
          <a:xfrm>
            <a:off x="4474487" y="243430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endParaRPr>
          </a:p>
        </p:txBody>
      </p:sp>
      <p:sp>
        <p:nvSpPr>
          <p:cNvPr id="3" name="TextBox 2">
            <a:extLst>
              <a:ext uri="{FF2B5EF4-FFF2-40B4-BE49-F238E27FC236}">
                <a16:creationId xmlns:a16="http://schemas.microsoft.com/office/drawing/2014/main" id="{DF0A9289-96A0-4BEF-ABB6-143105E87DE6}"/>
              </a:ext>
            </a:extLst>
          </p:cNvPr>
          <p:cNvSpPr txBox="1"/>
          <p:nvPr/>
        </p:nvSpPr>
        <p:spPr>
          <a:xfrm>
            <a:off x="304581" y="234366"/>
            <a:ext cx="1076675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omic Sans MS" panose="030F0702030302020204" pitchFamily="66" charset="0"/>
                <a:cs typeface="Calibri"/>
              </a:rPr>
              <a:t>Your last English job for today is to choose one of our photos from the story and write a short sentence to explain what is happening in the picture you have chosen. </a:t>
            </a:r>
          </a:p>
          <a:p>
            <a:r>
              <a:rPr lang="en-GB" dirty="0">
                <a:latin typeface="Comic Sans MS" panose="030F0702030302020204" pitchFamily="66" charset="0"/>
                <a:cs typeface="Calibri"/>
              </a:rPr>
              <a:t>Mr Pennal has given you an example. </a:t>
            </a:r>
          </a:p>
        </p:txBody>
      </p:sp>
      <p:pic>
        <p:nvPicPr>
          <p:cNvPr id="7" name="Picture 6"/>
          <p:cNvPicPr>
            <a:picLocks noChangeAspect="1"/>
          </p:cNvPicPr>
          <p:nvPr/>
        </p:nvPicPr>
        <p:blipFill>
          <a:blip r:embed="rId3"/>
          <a:stretch>
            <a:fillRect/>
          </a:stretch>
        </p:blipFill>
        <p:spPr>
          <a:xfrm>
            <a:off x="2945607" y="1816236"/>
            <a:ext cx="2243142" cy="1297571"/>
          </a:xfrm>
          <a:prstGeom prst="rect">
            <a:avLst/>
          </a:prstGeom>
          <a:ln w="57150">
            <a:solidFill>
              <a:schemeClr val="tx1"/>
            </a:solidFill>
          </a:ln>
        </p:spPr>
      </p:pic>
      <p:pic>
        <p:nvPicPr>
          <p:cNvPr id="8" name="Picture 7"/>
          <p:cNvPicPr>
            <a:picLocks noChangeAspect="1"/>
          </p:cNvPicPr>
          <p:nvPr/>
        </p:nvPicPr>
        <p:blipFill>
          <a:blip r:embed="rId4"/>
          <a:stretch>
            <a:fillRect/>
          </a:stretch>
        </p:blipFill>
        <p:spPr>
          <a:xfrm>
            <a:off x="5554960" y="1854088"/>
            <a:ext cx="2325338" cy="1147763"/>
          </a:xfrm>
          <a:prstGeom prst="rect">
            <a:avLst/>
          </a:prstGeom>
          <a:ln w="57150">
            <a:solidFill>
              <a:schemeClr val="tx1"/>
            </a:solidFill>
          </a:ln>
        </p:spPr>
      </p:pic>
      <p:pic>
        <p:nvPicPr>
          <p:cNvPr id="9" name="Picture 8"/>
          <p:cNvPicPr>
            <a:picLocks noChangeAspect="1"/>
          </p:cNvPicPr>
          <p:nvPr/>
        </p:nvPicPr>
        <p:blipFill>
          <a:blip r:embed="rId5"/>
          <a:stretch>
            <a:fillRect/>
          </a:stretch>
        </p:blipFill>
        <p:spPr>
          <a:xfrm>
            <a:off x="2564977" y="5050433"/>
            <a:ext cx="2207020" cy="1045572"/>
          </a:xfrm>
          <a:prstGeom prst="rect">
            <a:avLst/>
          </a:prstGeom>
          <a:ln w="57150">
            <a:solidFill>
              <a:schemeClr val="tx1"/>
            </a:solidFill>
          </a:ln>
        </p:spPr>
      </p:pic>
      <p:pic>
        <p:nvPicPr>
          <p:cNvPr id="13" name="Picture 12"/>
          <p:cNvPicPr>
            <a:picLocks noChangeAspect="1"/>
          </p:cNvPicPr>
          <p:nvPr/>
        </p:nvPicPr>
        <p:blipFill>
          <a:blip r:embed="rId6"/>
          <a:stretch>
            <a:fillRect/>
          </a:stretch>
        </p:blipFill>
        <p:spPr>
          <a:xfrm>
            <a:off x="518877" y="1953795"/>
            <a:ext cx="2001112" cy="961028"/>
          </a:xfrm>
          <a:prstGeom prst="rect">
            <a:avLst/>
          </a:prstGeom>
          <a:ln w="57150">
            <a:solidFill>
              <a:schemeClr val="tx1"/>
            </a:solidFill>
          </a:ln>
        </p:spPr>
      </p:pic>
      <p:pic>
        <p:nvPicPr>
          <p:cNvPr id="17" name="Picture 16"/>
          <p:cNvPicPr>
            <a:picLocks noChangeAspect="1"/>
          </p:cNvPicPr>
          <p:nvPr/>
        </p:nvPicPr>
        <p:blipFill>
          <a:blip r:embed="rId7"/>
          <a:stretch>
            <a:fillRect/>
          </a:stretch>
        </p:blipFill>
        <p:spPr>
          <a:xfrm>
            <a:off x="8294783" y="1774726"/>
            <a:ext cx="1160579" cy="1334806"/>
          </a:xfrm>
          <a:prstGeom prst="rect">
            <a:avLst/>
          </a:prstGeom>
          <a:ln w="57150">
            <a:solidFill>
              <a:schemeClr val="tx1"/>
            </a:solidFill>
          </a:ln>
        </p:spPr>
      </p:pic>
      <p:sp>
        <p:nvSpPr>
          <p:cNvPr id="27" name="Rectangle 26"/>
          <p:cNvSpPr/>
          <p:nvPr/>
        </p:nvSpPr>
        <p:spPr>
          <a:xfrm>
            <a:off x="2414851" y="4571436"/>
            <a:ext cx="2475034" cy="197796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10" name="TextBox 9"/>
          <p:cNvSpPr txBox="1"/>
          <p:nvPr/>
        </p:nvSpPr>
        <p:spPr>
          <a:xfrm>
            <a:off x="230415" y="4223965"/>
            <a:ext cx="2076057" cy="1077218"/>
          </a:xfrm>
          <a:prstGeom prst="rect">
            <a:avLst/>
          </a:prstGeom>
          <a:noFill/>
          <a:ln>
            <a:solidFill>
              <a:schemeClr val="tx1"/>
            </a:solidFill>
          </a:ln>
        </p:spPr>
        <p:txBody>
          <a:bodyPr wrap="square" rtlCol="0">
            <a:spAutoFit/>
          </a:bodyPr>
          <a:lstStyle/>
          <a:p>
            <a:r>
              <a:rPr lang="en-GB" sz="1600" dirty="0">
                <a:latin typeface="Comic Sans MS" panose="030F0702030302020204" pitchFamily="66" charset="0"/>
              </a:rPr>
              <a:t>Mr Pennal has moved the picture he is going to write about into the box.</a:t>
            </a:r>
          </a:p>
        </p:txBody>
      </p:sp>
      <p:cxnSp>
        <p:nvCxnSpPr>
          <p:cNvPr id="31" name="Straight Arrow Connector 30"/>
          <p:cNvCxnSpPr/>
          <p:nvPr/>
        </p:nvCxnSpPr>
        <p:spPr>
          <a:xfrm>
            <a:off x="2156346" y="5186149"/>
            <a:ext cx="557587" cy="23814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3" name="Rectangle 32"/>
          <p:cNvSpPr/>
          <p:nvPr/>
        </p:nvSpPr>
        <p:spPr>
          <a:xfrm>
            <a:off x="5148390" y="4278482"/>
            <a:ext cx="6847992" cy="257951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p:cNvCxnSpPr/>
          <p:nvPr/>
        </p:nvCxnSpPr>
        <p:spPr>
          <a:xfrm>
            <a:off x="5154883" y="5050433"/>
            <a:ext cx="6841499"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5170803" y="5885222"/>
            <a:ext cx="6841499"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5186723" y="6774608"/>
            <a:ext cx="6841499" cy="0"/>
          </a:xfrm>
          <a:prstGeom prst="line">
            <a:avLst/>
          </a:prstGeom>
        </p:spPr>
        <p:style>
          <a:lnRef idx="1">
            <a:schemeClr val="dk1"/>
          </a:lnRef>
          <a:fillRef idx="0">
            <a:schemeClr val="dk1"/>
          </a:fillRef>
          <a:effectRef idx="0">
            <a:schemeClr val="dk1"/>
          </a:effectRef>
          <a:fontRef idx="minor">
            <a:schemeClr val="tx1"/>
          </a:fontRef>
        </p:style>
      </p:cxnSp>
      <p:sp>
        <p:nvSpPr>
          <p:cNvPr id="38" name="TextBox 37"/>
          <p:cNvSpPr txBox="1"/>
          <p:nvPr/>
        </p:nvSpPr>
        <p:spPr>
          <a:xfrm>
            <a:off x="5324524" y="4588467"/>
            <a:ext cx="6194185" cy="584775"/>
          </a:xfrm>
          <a:prstGeom prst="rect">
            <a:avLst/>
          </a:prstGeom>
          <a:noFill/>
        </p:spPr>
        <p:txBody>
          <a:bodyPr wrap="square" rtlCol="0">
            <a:spAutoFit/>
          </a:bodyPr>
          <a:lstStyle/>
          <a:p>
            <a:r>
              <a:rPr lang="en-GB" sz="3200" dirty="0">
                <a:latin typeface="Comic Sans MS" panose="030F0702030302020204" pitchFamily="66" charset="0"/>
              </a:rPr>
              <a:t>Little Red Riding Hood arrives </a:t>
            </a:r>
            <a:r>
              <a:rPr lang="en-GB" sz="3200" dirty="0"/>
              <a:t> </a:t>
            </a:r>
          </a:p>
        </p:txBody>
      </p:sp>
      <p:sp>
        <p:nvSpPr>
          <p:cNvPr id="39" name="TextBox 38"/>
          <p:cNvSpPr txBox="1"/>
          <p:nvPr/>
        </p:nvSpPr>
        <p:spPr>
          <a:xfrm>
            <a:off x="5392763" y="5410884"/>
            <a:ext cx="6194185" cy="584775"/>
          </a:xfrm>
          <a:prstGeom prst="rect">
            <a:avLst/>
          </a:prstGeom>
          <a:noFill/>
        </p:spPr>
        <p:txBody>
          <a:bodyPr wrap="square" rtlCol="0">
            <a:spAutoFit/>
          </a:bodyPr>
          <a:lstStyle/>
          <a:p>
            <a:r>
              <a:rPr lang="en-GB" sz="3200" dirty="0">
                <a:latin typeface="Comic Sans MS" panose="030F0702030302020204" pitchFamily="66" charset="0"/>
              </a:rPr>
              <a:t>at her Grandmas house.</a:t>
            </a:r>
            <a:endParaRPr lang="en-GB" sz="3200" dirty="0"/>
          </a:p>
        </p:txBody>
      </p:sp>
      <p:sp>
        <p:nvSpPr>
          <p:cNvPr id="11" name="TextBox 10">
            <a:extLst>
              <a:ext uri="{FF2B5EF4-FFF2-40B4-BE49-F238E27FC236}">
                <a16:creationId xmlns:a16="http://schemas.microsoft.com/office/drawing/2014/main" id="{74B8849F-AA02-DB4B-9AE9-5309287FE541}"/>
              </a:ext>
            </a:extLst>
          </p:cNvPr>
          <p:cNvSpPr txBox="1"/>
          <p:nvPr/>
        </p:nvSpPr>
        <p:spPr>
          <a:xfrm>
            <a:off x="6878063" y="3576185"/>
            <a:ext cx="3458817" cy="646331"/>
          </a:xfrm>
          <a:prstGeom prst="rect">
            <a:avLst/>
          </a:prstGeom>
          <a:noFill/>
        </p:spPr>
        <p:txBody>
          <a:bodyPr wrap="square" rtlCol="0">
            <a:spAutoFit/>
          </a:bodyPr>
          <a:lstStyle/>
          <a:p>
            <a:r>
              <a:rPr lang="en-US" dirty="0"/>
              <a:t>I have remembered my capital letter, finger spaces and full stop. </a:t>
            </a:r>
          </a:p>
        </p:txBody>
      </p:sp>
    </p:spTree>
    <p:extLst>
      <p:ext uri="{BB962C8B-B14F-4D97-AF65-F5344CB8AC3E}">
        <p14:creationId xmlns:p14="http://schemas.microsoft.com/office/powerpoint/2010/main" val="2493748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1C4E2C-650E-E14E-934D-F72A28C2B211}"/>
              </a:ext>
            </a:extLst>
          </p:cNvPr>
          <p:cNvSpPr txBox="1"/>
          <p:nvPr/>
        </p:nvSpPr>
        <p:spPr>
          <a:xfrm>
            <a:off x="2141883" y="5513376"/>
            <a:ext cx="9167191" cy="1015663"/>
          </a:xfrm>
          <a:prstGeom prst="rect">
            <a:avLst/>
          </a:prstGeom>
          <a:noFill/>
        </p:spPr>
        <p:txBody>
          <a:bodyPr wrap="square" rtlCol="0">
            <a:spAutoFit/>
          </a:bodyPr>
          <a:lstStyle/>
          <a:p>
            <a:r>
              <a:rPr lang="en-US" sz="2000" dirty="0"/>
              <a:t>Miss Bentley has written a sentence to match one of the pictures above. </a:t>
            </a:r>
          </a:p>
          <a:p>
            <a:endParaRPr lang="en-US" sz="2000" dirty="0"/>
          </a:p>
          <a:p>
            <a:r>
              <a:rPr lang="en-US" sz="2000" dirty="0"/>
              <a:t>Can you read the sentence and draw a line to match it to the correct picture above.</a:t>
            </a:r>
          </a:p>
        </p:txBody>
      </p:sp>
      <p:sp>
        <p:nvSpPr>
          <p:cNvPr id="5" name="TextBox 4">
            <a:extLst>
              <a:ext uri="{FF2B5EF4-FFF2-40B4-BE49-F238E27FC236}">
                <a16:creationId xmlns:a16="http://schemas.microsoft.com/office/drawing/2014/main" id="{19D0FFAC-BB66-C042-AE42-E687D2D72F3D}"/>
              </a:ext>
            </a:extLst>
          </p:cNvPr>
          <p:cNvSpPr txBox="1"/>
          <p:nvPr/>
        </p:nvSpPr>
        <p:spPr>
          <a:xfrm>
            <a:off x="457200" y="192156"/>
            <a:ext cx="11277600" cy="400110"/>
          </a:xfrm>
          <a:prstGeom prst="rect">
            <a:avLst/>
          </a:prstGeom>
          <a:noFill/>
        </p:spPr>
        <p:txBody>
          <a:bodyPr wrap="square" rtlCol="0">
            <a:spAutoFit/>
          </a:bodyPr>
          <a:lstStyle/>
          <a:p>
            <a:r>
              <a:rPr lang="en-US" sz="2000" dirty="0"/>
              <a:t>Take a look at the three pictures below.</a:t>
            </a:r>
          </a:p>
        </p:txBody>
      </p:sp>
      <p:pic>
        <p:nvPicPr>
          <p:cNvPr id="6" name="Picture 5">
            <a:extLst>
              <a:ext uri="{FF2B5EF4-FFF2-40B4-BE49-F238E27FC236}">
                <a16:creationId xmlns:a16="http://schemas.microsoft.com/office/drawing/2014/main" id="{C0BE62B1-F680-4640-A17A-DF35B85CEEB8}"/>
              </a:ext>
            </a:extLst>
          </p:cNvPr>
          <p:cNvPicPr>
            <a:picLocks noChangeAspect="1"/>
          </p:cNvPicPr>
          <p:nvPr/>
        </p:nvPicPr>
        <p:blipFill>
          <a:blip r:embed="rId2"/>
          <a:stretch>
            <a:fillRect/>
          </a:stretch>
        </p:blipFill>
        <p:spPr>
          <a:xfrm>
            <a:off x="1185137" y="956604"/>
            <a:ext cx="3103002" cy="1794967"/>
          </a:xfrm>
          <a:prstGeom prst="rect">
            <a:avLst/>
          </a:prstGeom>
          <a:ln w="57150">
            <a:solidFill>
              <a:schemeClr val="tx1"/>
            </a:solidFill>
          </a:ln>
        </p:spPr>
      </p:pic>
      <p:pic>
        <p:nvPicPr>
          <p:cNvPr id="7" name="Picture 6">
            <a:extLst>
              <a:ext uri="{FF2B5EF4-FFF2-40B4-BE49-F238E27FC236}">
                <a16:creationId xmlns:a16="http://schemas.microsoft.com/office/drawing/2014/main" id="{8B96C338-7351-A847-8633-53930A3138C2}"/>
              </a:ext>
            </a:extLst>
          </p:cNvPr>
          <p:cNvPicPr>
            <a:picLocks noChangeAspect="1"/>
          </p:cNvPicPr>
          <p:nvPr/>
        </p:nvPicPr>
        <p:blipFill>
          <a:blip r:embed="rId3"/>
          <a:stretch>
            <a:fillRect/>
          </a:stretch>
        </p:blipFill>
        <p:spPr>
          <a:xfrm>
            <a:off x="5024663" y="963630"/>
            <a:ext cx="3627833" cy="1790661"/>
          </a:xfrm>
          <a:prstGeom prst="rect">
            <a:avLst/>
          </a:prstGeom>
          <a:ln w="57150">
            <a:solidFill>
              <a:schemeClr val="tx1"/>
            </a:solidFill>
          </a:ln>
        </p:spPr>
      </p:pic>
      <p:pic>
        <p:nvPicPr>
          <p:cNvPr id="8" name="Picture 7">
            <a:extLst>
              <a:ext uri="{FF2B5EF4-FFF2-40B4-BE49-F238E27FC236}">
                <a16:creationId xmlns:a16="http://schemas.microsoft.com/office/drawing/2014/main" id="{9AC4E584-D06F-3B4F-A71D-0578A1C8E32B}"/>
              </a:ext>
            </a:extLst>
          </p:cNvPr>
          <p:cNvPicPr>
            <a:picLocks noChangeAspect="1"/>
          </p:cNvPicPr>
          <p:nvPr/>
        </p:nvPicPr>
        <p:blipFill>
          <a:blip r:embed="rId4"/>
          <a:stretch>
            <a:fillRect/>
          </a:stretch>
        </p:blipFill>
        <p:spPr>
          <a:xfrm>
            <a:off x="9389020" y="963630"/>
            <a:ext cx="1617843" cy="1860715"/>
          </a:xfrm>
          <a:prstGeom prst="rect">
            <a:avLst/>
          </a:prstGeom>
          <a:ln w="57150">
            <a:solidFill>
              <a:schemeClr val="tx1"/>
            </a:solidFill>
          </a:ln>
        </p:spPr>
      </p:pic>
      <p:sp>
        <p:nvSpPr>
          <p:cNvPr id="9" name="TextBox 8">
            <a:extLst>
              <a:ext uri="{FF2B5EF4-FFF2-40B4-BE49-F238E27FC236}">
                <a16:creationId xmlns:a16="http://schemas.microsoft.com/office/drawing/2014/main" id="{B5ED7FFB-5588-1C41-B358-4828E7CC54DF}"/>
              </a:ext>
            </a:extLst>
          </p:cNvPr>
          <p:cNvSpPr txBox="1"/>
          <p:nvPr/>
        </p:nvSpPr>
        <p:spPr>
          <a:xfrm>
            <a:off x="3783953" y="3641519"/>
            <a:ext cx="6109252" cy="707886"/>
          </a:xfrm>
          <a:prstGeom prst="rect">
            <a:avLst/>
          </a:prstGeom>
          <a:solidFill>
            <a:schemeClr val="bg1"/>
          </a:solidFill>
          <a:ln w="38100">
            <a:solidFill>
              <a:schemeClr val="tx1"/>
            </a:solidFill>
          </a:ln>
        </p:spPr>
        <p:txBody>
          <a:bodyPr wrap="square" rtlCol="0">
            <a:spAutoFit/>
          </a:bodyPr>
          <a:lstStyle/>
          <a:p>
            <a:r>
              <a:rPr lang="en-US" sz="4000" dirty="0"/>
              <a:t>The wolf went to Grandmas.</a:t>
            </a:r>
          </a:p>
        </p:txBody>
      </p:sp>
      <p:sp>
        <p:nvSpPr>
          <p:cNvPr id="10" name="TextBox 9">
            <a:extLst>
              <a:ext uri="{FF2B5EF4-FFF2-40B4-BE49-F238E27FC236}">
                <a16:creationId xmlns:a16="http://schemas.microsoft.com/office/drawing/2014/main" id="{5A0772A4-643D-8C4B-9241-43063FC85D1C}"/>
              </a:ext>
            </a:extLst>
          </p:cNvPr>
          <p:cNvSpPr txBox="1"/>
          <p:nvPr/>
        </p:nvSpPr>
        <p:spPr>
          <a:xfrm>
            <a:off x="3246782" y="4456484"/>
            <a:ext cx="927653" cy="646331"/>
          </a:xfrm>
          <a:prstGeom prst="rect">
            <a:avLst/>
          </a:prstGeom>
          <a:noFill/>
        </p:spPr>
        <p:txBody>
          <a:bodyPr wrap="square" rtlCol="0">
            <a:spAutoFit/>
          </a:bodyPr>
          <a:lstStyle/>
          <a:p>
            <a:r>
              <a:rPr lang="en-US" dirty="0"/>
              <a:t>capital letter</a:t>
            </a:r>
          </a:p>
        </p:txBody>
      </p:sp>
      <p:sp>
        <p:nvSpPr>
          <p:cNvPr id="11" name="TextBox 10">
            <a:extLst>
              <a:ext uri="{FF2B5EF4-FFF2-40B4-BE49-F238E27FC236}">
                <a16:creationId xmlns:a16="http://schemas.microsoft.com/office/drawing/2014/main" id="{AF9F1FBC-E6E1-B549-8E9F-CEC8A5FCEC7A}"/>
              </a:ext>
            </a:extLst>
          </p:cNvPr>
          <p:cNvSpPr txBox="1"/>
          <p:nvPr/>
        </p:nvSpPr>
        <p:spPr>
          <a:xfrm>
            <a:off x="6096000" y="4513843"/>
            <a:ext cx="927653" cy="646331"/>
          </a:xfrm>
          <a:prstGeom prst="rect">
            <a:avLst/>
          </a:prstGeom>
          <a:noFill/>
        </p:spPr>
        <p:txBody>
          <a:bodyPr wrap="square" rtlCol="0">
            <a:spAutoFit/>
          </a:bodyPr>
          <a:lstStyle/>
          <a:p>
            <a:r>
              <a:rPr lang="en-US" dirty="0"/>
              <a:t>finger spaces</a:t>
            </a:r>
          </a:p>
        </p:txBody>
      </p:sp>
      <p:sp>
        <p:nvSpPr>
          <p:cNvPr id="12" name="TextBox 11">
            <a:extLst>
              <a:ext uri="{FF2B5EF4-FFF2-40B4-BE49-F238E27FC236}">
                <a16:creationId xmlns:a16="http://schemas.microsoft.com/office/drawing/2014/main" id="{890117FE-61D9-1B4C-8DF8-8718B229AF03}"/>
              </a:ext>
            </a:extLst>
          </p:cNvPr>
          <p:cNvSpPr txBox="1"/>
          <p:nvPr/>
        </p:nvSpPr>
        <p:spPr>
          <a:xfrm>
            <a:off x="9626441" y="4510732"/>
            <a:ext cx="927653" cy="646331"/>
          </a:xfrm>
          <a:prstGeom prst="rect">
            <a:avLst/>
          </a:prstGeom>
          <a:noFill/>
        </p:spPr>
        <p:txBody>
          <a:bodyPr wrap="square" rtlCol="0">
            <a:spAutoFit/>
          </a:bodyPr>
          <a:lstStyle/>
          <a:p>
            <a:r>
              <a:rPr lang="en-US" dirty="0"/>
              <a:t>full stop</a:t>
            </a:r>
          </a:p>
        </p:txBody>
      </p:sp>
      <p:cxnSp>
        <p:nvCxnSpPr>
          <p:cNvPr id="14" name="Straight Arrow Connector 13">
            <a:extLst>
              <a:ext uri="{FF2B5EF4-FFF2-40B4-BE49-F238E27FC236}">
                <a16:creationId xmlns:a16="http://schemas.microsoft.com/office/drawing/2014/main" id="{F18E3AE6-0F78-E649-9194-97CE48F25F6B}"/>
              </a:ext>
            </a:extLst>
          </p:cNvPr>
          <p:cNvCxnSpPr>
            <a:cxnSpLocks/>
            <a:stCxn id="10" idx="0"/>
          </p:cNvCxnSpPr>
          <p:nvPr/>
        </p:nvCxnSpPr>
        <p:spPr>
          <a:xfrm flipV="1">
            <a:off x="3710609" y="4188389"/>
            <a:ext cx="318052" cy="2680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DC54E4-8036-A846-B254-7F0ED4743D70}"/>
              </a:ext>
            </a:extLst>
          </p:cNvPr>
          <p:cNvCxnSpPr>
            <a:cxnSpLocks/>
            <a:stCxn id="11" idx="0"/>
          </p:cNvCxnSpPr>
          <p:nvPr/>
        </p:nvCxnSpPr>
        <p:spPr>
          <a:xfrm flipH="1" flipV="1">
            <a:off x="4731026" y="4244495"/>
            <a:ext cx="1828801" cy="2693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FC1C68E-907E-A449-879B-A859178C317D}"/>
              </a:ext>
            </a:extLst>
          </p:cNvPr>
          <p:cNvCxnSpPr>
            <a:cxnSpLocks/>
            <a:stCxn id="11" idx="0"/>
          </p:cNvCxnSpPr>
          <p:nvPr/>
        </p:nvCxnSpPr>
        <p:spPr>
          <a:xfrm flipH="1" flipV="1">
            <a:off x="5764696" y="4244495"/>
            <a:ext cx="795131" cy="2693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9995271-4AAF-CD49-A18F-5F3B8A180F89}"/>
              </a:ext>
            </a:extLst>
          </p:cNvPr>
          <p:cNvCxnSpPr>
            <a:cxnSpLocks/>
            <a:stCxn id="11" idx="0"/>
          </p:cNvCxnSpPr>
          <p:nvPr/>
        </p:nvCxnSpPr>
        <p:spPr>
          <a:xfrm flipV="1">
            <a:off x="6559827" y="4162925"/>
            <a:ext cx="331304" cy="350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1AC5EA5-5095-EE48-BE4E-94209FFA710D}"/>
              </a:ext>
            </a:extLst>
          </p:cNvPr>
          <p:cNvCxnSpPr>
            <a:cxnSpLocks/>
            <a:stCxn id="11" idx="0"/>
          </p:cNvCxnSpPr>
          <p:nvPr/>
        </p:nvCxnSpPr>
        <p:spPr>
          <a:xfrm flipV="1">
            <a:off x="6559827" y="4162925"/>
            <a:ext cx="830942" cy="350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5FB8082-C1C3-F04D-AD07-A227592DDF1D}"/>
              </a:ext>
            </a:extLst>
          </p:cNvPr>
          <p:cNvCxnSpPr>
            <a:cxnSpLocks/>
          </p:cNvCxnSpPr>
          <p:nvPr/>
        </p:nvCxnSpPr>
        <p:spPr>
          <a:xfrm flipH="1" flipV="1">
            <a:off x="9667005" y="4188389"/>
            <a:ext cx="226200" cy="3531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2" descr="Original">
            <a:extLst>
              <a:ext uri="{FF2B5EF4-FFF2-40B4-BE49-F238E27FC236}">
                <a16:creationId xmlns:a16="http://schemas.microsoft.com/office/drawing/2014/main" id="{4C6B1BFD-963B-9142-AD7A-34C73D95306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4" name="Picture 33">
            <a:extLst>
              <a:ext uri="{FF2B5EF4-FFF2-40B4-BE49-F238E27FC236}">
                <a16:creationId xmlns:a16="http://schemas.microsoft.com/office/drawing/2014/main" id="{55A91B4A-04B8-2748-9F56-7676A50C9F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393" y="5561198"/>
            <a:ext cx="1443282" cy="1071743"/>
          </a:xfrm>
          <a:prstGeom prst="rect">
            <a:avLst/>
          </a:prstGeom>
        </p:spPr>
      </p:pic>
    </p:spTree>
    <p:extLst>
      <p:ext uri="{BB962C8B-B14F-4D97-AF65-F5344CB8AC3E}">
        <p14:creationId xmlns:p14="http://schemas.microsoft.com/office/powerpoint/2010/main" val="2180054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cs typeface="Calibri"/>
            </a:endParaRPr>
          </a:p>
        </p:txBody>
      </p:sp>
      <p:sp>
        <p:nvSpPr>
          <p:cNvPr id="3" name="TextBox 2">
            <a:extLst>
              <a:ext uri="{FF2B5EF4-FFF2-40B4-BE49-F238E27FC236}">
                <a16:creationId xmlns:a16="http://schemas.microsoft.com/office/drawing/2014/main" id="{DF0A9289-96A0-4BEF-ABB6-143105E87DE6}"/>
              </a:ext>
            </a:extLst>
          </p:cNvPr>
          <p:cNvSpPr txBox="1"/>
          <p:nvPr/>
        </p:nvSpPr>
        <p:spPr>
          <a:xfrm>
            <a:off x="317281" y="310566"/>
            <a:ext cx="107667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omic Sans MS" panose="030F0702030302020204" pitchFamily="66" charset="0"/>
                <a:cs typeface="Calibri"/>
              </a:rPr>
              <a:t>It’s time to write your sentence. First choose which picture you are going to write about. Then write your sentence of what that picture is showing on the lines.</a:t>
            </a:r>
          </a:p>
        </p:txBody>
      </p:sp>
      <p:pic>
        <p:nvPicPr>
          <p:cNvPr id="5" name="Picture 4"/>
          <p:cNvPicPr>
            <a:picLocks noChangeAspect="1"/>
          </p:cNvPicPr>
          <p:nvPr/>
        </p:nvPicPr>
        <p:blipFill rotWithShape="1">
          <a:blip r:embed="rId3"/>
          <a:srcRect l="7657" r="9949"/>
          <a:stretch/>
        </p:blipFill>
        <p:spPr>
          <a:xfrm>
            <a:off x="614708" y="1583756"/>
            <a:ext cx="2383004" cy="1176898"/>
          </a:xfrm>
          <a:prstGeom prst="rect">
            <a:avLst/>
          </a:prstGeom>
          <a:ln w="57150">
            <a:solidFill>
              <a:schemeClr val="tx1"/>
            </a:solidFill>
          </a:ln>
        </p:spPr>
      </p:pic>
      <p:pic>
        <p:nvPicPr>
          <p:cNvPr id="8" name="Picture 7"/>
          <p:cNvPicPr>
            <a:picLocks noChangeAspect="1"/>
          </p:cNvPicPr>
          <p:nvPr/>
        </p:nvPicPr>
        <p:blipFill>
          <a:blip r:embed="rId4"/>
          <a:stretch>
            <a:fillRect/>
          </a:stretch>
        </p:blipFill>
        <p:spPr>
          <a:xfrm>
            <a:off x="3680869" y="1596692"/>
            <a:ext cx="2325338" cy="1147763"/>
          </a:xfrm>
          <a:prstGeom prst="rect">
            <a:avLst/>
          </a:prstGeom>
          <a:ln w="57150">
            <a:solidFill>
              <a:schemeClr val="tx1"/>
            </a:solidFill>
          </a:ln>
        </p:spPr>
      </p:pic>
      <p:pic>
        <p:nvPicPr>
          <p:cNvPr id="13" name="Picture 12"/>
          <p:cNvPicPr>
            <a:picLocks noChangeAspect="1"/>
          </p:cNvPicPr>
          <p:nvPr/>
        </p:nvPicPr>
        <p:blipFill>
          <a:blip r:embed="rId5"/>
          <a:stretch>
            <a:fillRect/>
          </a:stretch>
        </p:blipFill>
        <p:spPr>
          <a:xfrm>
            <a:off x="9272860" y="1626636"/>
            <a:ext cx="2001112" cy="961028"/>
          </a:xfrm>
          <a:prstGeom prst="rect">
            <a:avLst/>
          </a:prstGeom>
          <a:ln w="57150">
            <a:solidFill>
              <a:schemeClr val="tx1"/>
            </a:solidFill>
          </a:ln>
        </p:spPr>
      </p:pic>
      <p:pic>
        <p:nvPicPr>
          <p:cNvPr id="14" name="Picture 13"/>
          <p:cNvPicPr>
            <a:picLocks noChangeAspect="1"/>
          </p:cNvPicPr>
          <p:nvPr/>
        </p:nvPicPr>
        <p:blipFill>
          <a:blip r:embed="rId6"/>
          <a:stretch>
            <a:fillRect/>
          </a:stretch>
        </p:blipFill>
        <p:spPr>
          <a:xfrm>
            <a:off x="6555101" y="1712224"/>
            <a:ext cx="1956030" cy="883368"/>
          </a:xfrm>
          <a:prstGeom prst="rect">
            <a:avLst/>
          </a:prstGeom>
          <a:ln w="57150">
            <a:solidFill>
              <a:schemeClr val="tx1"/>
            </a:solidFill>
          </a:ln>
        </p:spPr>
      </p:pic>
      <p:sp>
        <p:nvSpPr>
          <p:cNvPr id="27" name="Rectangle 26"/>
          <p:cNvSpPr/>
          <p:nvPr/>
        </p:nvSpPr>
        <p:spPr>
          <a:xfrm>
            <a:off x="2414851" y="4205674"/>
            <a:ext cx="2475034" cy="197796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30415" y="3858203"/>
            <a:ext cx="2076057" cy="584775"/>
          </a:xfrm>
          <a:prstGeom prst="rect">
            <a:avLst/>
          </a:prstGeom>
          <a:noFill/>
          <a:ln>
            <a:solidFill>
              <a:schemeClr val="tx1"/>
            </a:solidFill>
          </a:ln>
        </p:spPr>
        <p:txBody>
          <a:bodyPr wrap="square" rtlCol="0">
            <a:spAutoFit/>
          </a:bodyPr>
          <a:lstStyle/>
          <a:p>
            <a:r>
              <a:rPr lang="en-GB" sz="1600" dirty="0">
                <a:latin typeface="Comic Sans MS" panose="030F0702030302020204" pitchFamily="66" charset="0"/>
              </a:rPr>
              <a:t>1. Move your picture to the box.</a:t>
            </a:r>
          </a:p>
        </p:txBody>
      </p:sp>
      <p:cxnSp>
        <p:nvCxnSpPr>
          <p:cNvPr id="31" name="Straight Arrow Connector 30"/>
          <p:cNvCxnSpPr/>
          <p:nvPr/>
        </p:nvCxnSpPr>
        <p:spPr>
          <a:xfrm>
            <a:off x="2006805" y="4442978"/>
            <a:ext cx="707128" cy="61555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3" name="Rectangle 32"/>
          <p:cNvSpPr/>
          <p:nvPr/>
        </p:nvSpPr>
        <p:spPr>
          <a:xfrm>
            <a:off x="5148390" y="3912720"/>
            <a:ext cx="6847992" cy="257951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p:cNvCxnSpPr/>
          <p:nvPr/>
        </p:nvCxnSpPr>
        <p:spPr>
          <a:xfrm>
            <a:off x="5154883" y="4684671"/>
            <a:ext cx="6841499"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5170803" y="5519460"/>
            <a:ext cx="6841499"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5186723" y="6408846"/>
            <a:ext cx="6841499" cy="0"/>
          </a:xfrm>
          <a:prstGeom prst="line">
            <a:avLst/>
          </a:prstGeom>
        </p:spPr>
        <p:style>
          <a:lnRef idx="1">
            <a:schemeClr val="dk1"/>
          </a:lnRef>
          <a:fillRef idx="0">
            <a:schemeClr val="dk1"/>
          </a:fillRef>
          <a:effectRef idx="0">
            <a:schemeClr val="dk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482" y="5598344"/>
            <a:ext cx="1437255" cy="1067268"/>
          </a:xfrm>
          <a:prstGeom prst="rect">
            <a:avLst/>
          </a:prstGeom>
        </p:spPr>
      </p:pic>
      <p:sp>
        <p:nvSpPr>
          <p:cNvPr id="28" name="TextBox 27"/>
          <p:cNvSpPr txBox="1"/>
          <p:nvPr/>
        </p:nvSpPr>
        <p:spPr>
          <a:xfrm>
            <a:off x="9952165" y="3180195"/>
            <a:ext cx="2076057" cy="584775"/>
          </a:xfrm>
          <a:prstGeom prst="rect">
            <a:avLst/>
          </a:prstGeom>
          <a:noFill/>
          <a:ln>
            <a:solidFill>
              <a:schemeClr val="tx1"/>
            </a:solidFill>
          </a:ln>
        </p:spPr>
        <p:txBody>
          <a:bodyPr wrap="square" rtlCol="0">
            <a:spAutoFit/>
          </a:bodyPr>
          <a:lstStyle/>
          <a:p>
            <a:r>
              <a:rPr lang="en-GB" sz="1600" dirty="0">
                <a:latin typeface="Comic Sans MS" panose="030F0702030302020204" pitchFamily="66" charset="0"/>
              </a:rPr>
              <a:t>2. Write your sentence.</a:t>
            </a:r>
          </a:p>
        </p:txBody>
      </p:sp>
      <p:cxnSp>
        <p:nvCxnSpPr>
          <p:cNvPr id="30" name="Straight Arrow Connector 29"/>
          <p:cNvCxnSpPr>
            <a:stCxn id="28" idx="2"/>
          </p:cNvCxnSpPr>
          <p:nvPr/>
        </p:nvCxnSpPr>
        <p:spPr>
          <a:xfrm flipH="1">
            <a:off x="10481481" y="3764970"/>
            <a:ext cx="508713" cy="33955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7EA611C1-D445-2F41-B3DC-C6DFD0283CD2}"/>
              </a:ext>
            </a:extLst>
          </p:cNvPr>
          <p:cNvSpPr txBox="1"/>
          <p:nvPr/>
        </p:nvSpPr>
        <p:spPr>
          <a:xfrm>
            <a:off x="5132470" y="2981462"/>
            <a:ext cx="4540373" cy="923330"/>
          </a:xfrm>
          <a:prstGeom prst="rect">
            <a:avLst/>
          </a:prstGeom>
          <a:noFill/>
        </p:spPr>
        <p:txBody>
          <a:bodyPr wrap="square" rtlCol="0">
            <a:spAutoFit/>
          </a:bodyPr>
          <a:lstStyle/>
          <a:p>
            <a:r>
              <a:rPr lang="en-US" dirty="0"/>
              <a:t>Remember your capital letter, finger spaces and full stop. Use your Fred fingers to sound out the words.</a:t>
            </a:r>
          </a:p>
        </p:txBody>
      </p:sp>
    </p:spTree>
    <p:extLst>
      <p:ext uri="{BB962C8B-B14F-4D97-AF65-F5344CB8AC3E}">
        <p14:creationId xmlns:p14="http://schemas.microsoft.com/office/powerpoint/2010/main" val="3759250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latin typeface="Comic Sans MS" panose="030F0702030302020204" pitchFamily="66" charset="0"/>
            </a:endParaRPr>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latin typeface="Comic Sans MS" panose="030F0702030302020204" pitchFamily="66" charset="0"/>
            </a:endParaRPr>
          </a:p>
        </p:txBody>
      </p:sp>
      <p:sp>
        <p:nvSpPr>
          <p:cNvPr id="5" name="Rectangle 4">
            <a:extLst>
              <a:ext uri="{FF2B5EF4-FFF2-40B4-BE49-F238E27FC236}">
                <a16:creationId xmlns:a16="http://schemas.microsoft.com/office/drawing/2014/main" id="{6CB3617B-CF19-4CB3-B93E-363E77692E4D}"/>
              </a:ext>
            </a:extLst>
          </p:cNvPr>
          <p:cNvSpPr/>
          <p:nvPr/>
        </p:nvSpPr>
        <p:spPr>
          <a:xfrm>
            <a:off x="1" y="0"/>
            <a:ext cx="12224084" cy="6857999"/>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a:latin typeface="Comic Sans MS" panose="030F0702030302020204" pitchFamily="66" charset="0"/>
              </a:rPr>
              <a:t>Subject</a:t>
            </a:r>
            <a:r>
              <a:rPr lang="en-GB">
                <a:latin typeface="Comic Sans MS" panose="030F0702030302020204" pitchFamily="66" charset="0"/>
              </a:rPr>
              <a:t>: </a:t>
            </a:r>
            <a:r>
              <a:rPr lang="en-GB" sz="2400">
                <a:latin typeface="Comic Sans MS" panose="030F0702030302020204" pitchFamily="66" charset="0"/>
              </a:rPr>
              <a:t>English </a:t>
            </a:r>
            <a:endParaRPr lang="en-GB">
              <a:latin typeface="Comic Sans MS" panose="030F0702030302020204" pitchFamily="66" charset="0"/>
            </a:endParaRPr>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latin typeface="Comic Sans MS" panose="030F0702030302020204" pitchFamily="66" charset="0"/>
              </a:rPr>
              <a:t>Date</a:t>
            </a:r>
            <a:r>
              <a:rPr lang="en-GB" dirty="0">
                <a:latin typeface="Comic Sans MS" panose="030F0702030302020204" pitchFamily="66" charset="0"/>
              </a:rPr>
              <a:t>:   </a:t>
            </a:r>
            <a:r>
              <a:rPr lang="en-GB" sz="3200" dirty="0">
                <a:latin typeface="Comic Sans MS" panose="030F0702030302020204" pitchFamily="66" charset="0"/>
              </a:rPr>
              <a:t>Thursday 25</a:t>
            </a:r>
            <a:r>
              <a:rPr lang="en-GB" sz="3200" baseline="30000" dirty="0">
                <a:latin typeface="Comic Sans MS" panose="030F0702030302020204" pitchFamily="66" charset="0"/>
              </a:rPr>
              <a:t>th</a:t>
            </a:r>
            <a:r>
              <a:rPr lang="en-GB" sz="3200" dirty="0">
                <a:latin typeface="Comic Sans MS" panose="030F0702030302020204" pitchFamily="66" charset="0"/>
              </a:rPr>
              <a:t> February 2021</a:t>
            </a:r>
            <a:endParaRPr lang="en-GB" dirty="0">
              <a:latin typeface="Comic Sans MS" panose="030F0702030302020204" pitchFamily="66" charset="0"/>
            </a:endParaRPr>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latin typeface="Comic Sans MS" panose="030F0702030302020204" pitchFamily="66" charset="0"/>
              </a:rPr>
              <a:t>LO. To be able to </a:t>
            </a:r>
            <a:r>
              <a:rPr lang="en-GB" sz="4000" dirty="0" smtClean="0">
                <a:latin typeface="Comic Sans MS" panose="030F0702030302020204" pitchFamily="66" charset="0"/>
              </a:rPr>
              <a:t>write in short sentences. </a:t>
            </a:r>
            <a:endParaRPr lang="en-GB" sz="4000" dirty="0">
              <a:latin typeface="Comic Sans MS" panose="030F0702030302020204" pitchFamily="66" charset="0"/>
            </a:endParaRP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552609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cs typeface="Calibri"/>
            </a:endParaRPr>
          </a:p>
        </p:txBody>
      </p:sp>
      <p:sp>
        <p:nvSpPr>
          <p:cNvPr id="6" name="TextBox 5">
            <a:extLst>
              <a:ext uri="{FF2B5EF4-FFF2-40B4-BE49-F238E27FC236}">
                <a16:creationId xmlns:a16="http://schemas.microsoft.com/office/drawing/2014/main" id="{FA804B9C-ABF7-458D-B9A9-7BE5974ED7AD}"/>
              </a:ext>
            </a:extLst>
          </p:cNvPr>
          <p:cNvSpPr txBox="1"/>
          <p:nvPr/>
        </p:nvSpPr>
        <p:spPr>
          <a:xfrm>
            <a:off x="4440621" y="22649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endParaRPr>
          </a:p>
        </p:txBody>
      </p:sp>
      <p:sp>
        <p:nvSpPr>
          <p:cNvPr id="3" name="TextBox 2">
            <a:extLst>
              <a:ext uri="{FF2B5EF4-FFF2-40B4-BE49-F238E27FC236}">
                <a16:creationId xmlns:a16="http://schemas.microsoft.com/office/drawing/2014/main" id="{DF0A9289-96A0-4BEF-ABB6-143105E87DE6}"/>
              </a:ext>
            </a:extLst>
          </p:cNvPr>
          <p:cNvSpPr txBox="1"/>
          <p:nvPr/>
        </p:nvSpPr>
        <p:spPr>
          <a:xfrm>
            <a:off x="310550" y="376385"/>
            <a:ext cx="107667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Comic Sans MS" panose="030F0702030302020204" pitchFamily="66" charset="0"/>
                <a:cs typeface="Calibri"/>
              </a:rPr>
              <a:t>Today we are going to have a think about how the characters could be feeling. Let’s start by reminding ourselves of the characters in the story. </a:t>
            </a:r>
            <a:endParaRPr lang="en-GB" sz="1600" dirty="0">
              <a:latin typeface="Comic Sans MS" panose="030F0702030302020204" pitchFamily="66" charset="0"/>
              <a:cs typeface="Calibri"/>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13" name="Picture 12"/>
          <p:cNvPicPr>
            <a:picLocks noChangeAspect="1"/>
          </p:cNvPicPr>
          <p:nvPr/>
        </p:nvPicPr>
        <p:blipFill rotWithShape="1">
          <a:blip r:embed="rId4"/>
          <a:srcRect l="6530" r="46741"/>
          <a:stretch/>
        </p:blipFill>
        <p:spPr>
          <a:xfrm>
            <a:off x="8877867" y="2494272"/>
            <a:ext cx="1583141" cy="3896442"/>
          </a:xfrm>
          <a:prstGeom prst="rect">
            <a:avLst/>
          </a:prstGeom>
          <a:ln w="57150">
            <a:solidFill>
              <a:schemeClr val="tx1"/>
            </a:solidFill>
          </a:ln>
        </p:spPr>
      </p:pic>
      <p:sp>
        <p:nvSpPr>
          <p:cNvPr id="5" name="TextBox 4"/>
          <p:cNvSpPr txBox="1"/>
          <p:nvPr/>
        </p:nvSpPr>
        <p:spPr>
          <a:xfrm>
            <a:off x="8816453" y="1895647"/>
            <a:ext cx="1705970" cy="369332"/>
          </a:xfrm>
          <a:prstGeom prst="rect">
            <a:avLst/>
          </a:prstGeom>
          <a:noFill/>
        </p:spPr>
        <p:txBody>
          <a:bodyPr wrap="square" rtlCol="0">
            <a:spAutoFit/>
          </a:bodyPr>
          <a:lstStyle/>
          <a:p>
            <a:r>
              <a:rPr lang="en-GB" dirty="0">
                <a:latin typeface="Comic Sans MS" panose="030F0702030302020204" pitchFamily="66" charset="0"/>
              </a:rPr>
              <a:t>Grandma</a:t>
            </a:r>
          </a:p>
        </p:txBody>
      </p:sp>
      <p:sp>
        <p:nvSpPr>
          <p:cNvPr id="14" name="TextBox 13"/>
          <p:cNvSpPr txBox="1"/>
          <p:nvPr/>
        </p:nvSpPr>
        <p:spPr>
          <a:xfrm>
            <a:off x="1102019" y="1837014"/>
            <a:ext cx="1705970" cy="646331"/>
          </a:xfrm>
          <a:prstGeom prst="rect">
            <a:avLst/>
          </a:prstGeom>
          <a:noFill/>
        </p:spPr>
        <p:txBody>
          <a:bodyPr wrap="square" rtlCol="0">
            <a:spAutoFit/>
          </a:bodyPr>
          <a:lstStyle/>
          <a:p>
            <a:r>
              <a:rPr lang="en-GB" dirty="0">
                <a:latin typeface="Comic Sans MS" panose="030F0702030302020204" pitchFamily="66" charset="0"/>
              </a:rPr>
              <a:t>Little Red Riding Hood</a:t>
            </a:r>
          </a:p>
        </p:txBody>
      </p:sp>
      <p:sp>
        <p:nvSpPr>
          <p:cNvPr id="16" name="TextBox 15"/>
          <p:cNvSpPr txBox="1"/>
          <p:nvPr/>
        </p:nvSpPr>
        <p:spPr>
          <a:xfrm>
            <a:off x="5477851" y="1858568"/>
            <a:ext cx="1705970" cy="369332"/>
          </a:xfrm>
          <a:prstGeom prst="rect">
            <a:avLst/>
          </a:prstGeom>
          <a:noFill/>
        </p:spPr>
        <p:txBody>
          <a:bodyPr wrap="square" rtlCol="0">
            <a:spAutoFit/>
          </a:bodyPr>
          <a:lstStyle/>
          <a:p>
            <a:r>
              <a:rPr lang="en-GB" dirty="0">
                <a:latin typeface="Comic Sans MS" panose="030F0702030302020204" pitchFamily="66" charset="0"/>
              </a:rPr>
              <a:t>Wolf</a:t>
            </a:r>
          </a:p>
        </p:txBody>
      </p:sp>
      <p:pic>
        <p:nvPicPr>
          <p:cNvPr id="17" name="Picture 16"/>
          <p:cNvPicPr>
            <a:picLocks noChangeAspect="1"/>
          </p:cNvPicPr>
          <p:nvPr/>
        </p:nvPicPr>
        <p:blipFill rotWithShape="1">
          <a:blip r:embed="rId5"/>
          <a:srcRect l="34109" r="36163"/>
          <a:stretch/>
        </p:blipFill>
        <p:spPr>
          <a:xfrm>
            <a:off x="750551" y="2504597"/>
            <a:ext cx="2057438" cy="2816201"/>
          </a:xfrm>
          <a:prstGeom prst="rect">
            <a:avLst/>
          </a:prstGeom>
          <a:ln w="57150">
            <a:solidFill>
              <a:schemeClr val="tx1"/>
            </a:solidFill>
          </a:ln>
        </p:spPr>
      </p:pic>
      <p:pic>
        <p:nvPicPr>
          <p:cNvPr id="18" name="Picture 17"/>
          <p:cNvPicPr>
            <a:picLocks noChangeAspect="1"/>
          </p:cNvPicPr>
          <p:nvPr/>
        </p:nvPicPr>
        <p:blipFill rotWithShape="1">
          <a:blip r:embed="rId6"/>
          <a:srcRect l="8504" r="59536"/>
          <a:stretch/>
        </p:blipFill>
        <p:spPr>
          <a:xfrm>
            <a:off x="4538130" y="2634311"/>
            <a:ext cx="2311592" cy="3616364"/>
          </a:xfrm>
          <a:prstGeom prst="rect">
            <a:avLst/>
          </a:prstGeom>
          <a:ln w="57150">
            <a:solidFill>
              <a:schemeClr val="tx1"/>
            </a:solidFill>
          </a:ln>
        </p:spPr>
      </p:pic>
      <p:sp>
        <p:nvSpPr>
          <p:cNvPr id="19" name="TextBox 18"/>
          <p:cNvSpPr txBox="1"/>
          <p:nvPr/>
        </p:nvSpPr>
        <p:spPr>
          <a:xfrm>
            <a:off x="463600" y="1166793"/>
            <a:ext cx="1705970" cy="461665"/>
          </a:xfrm>
          <a:prstGeom prst="rect">
            <a:avLst/>
          </a:prstGeom>
          <a:noFill/>
        </p:spPr>
        <p:txBody>
          <a:bodyPr wrap="square" rtlCol="0">
            <a:spAutoFit/>
          </a:bodyPr>
          <a:lstStyle/>
          <a:p>
            <a:r>
              <a:rPr lang="en-GB" sz="2400" dirty="0">
                <a:latin typeface="Comic Sans MS" panose="030F0702030302020204" pitchFamily="66" charset="0"/>
              </a:rPr>
              <a:t>We have…</a:t>
            </a:r>
          </a:p>
        </p:txBody>
      </p:sp>
    </p:spTree>
    <p:extLst>
      <p:ext uri="{BB962C8B-B14F-4D97-AF65-F5344CB8AC3E}">
        <p14:creationId xmlns:p14="http://schemas.microsoft.com/office/powerpoint/2010/main" val="2165338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cs typeface="Calibri"/>
            </a:endParaRPr>
          </a:p>
        </p:txBody>
      </p:sp>
      <p:sp>
        <p:nvSpPr>
          <p:cNvPr id="6" name="TextBox 5">
            <a:extLst>
              <a:ext uri="{FF2B5EF4-FFF2-40B4-BE49-F238E27FC236}">
                <a16:creationId xmlns:a16="http://schemas.microsoft.com/office/drawing/2014/main" id="{FA804B9C-ABF7-458D-B9A9-7BE5974ED7AD}"/>
              </a:ext>
            </a:extLst>
          </p:cNvPr>
          <p:cNvSpPr txBox="1"/>
          <p:nvPr/>
        </p:nvSpPr>
        <p:spPr>
          <a:xfrm>
            <a:off x="4440621" y="22649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endParaRPr>
          </a:p>
        </p:txBody>
      </p:sp>
      <p:sp>
        <p:nvSpPr>
          <p:cNvPr id="3" name="TextBox 2">
            <a:extLst>
              <a:ext uri="{FF2B5EF4-FFF2-40B4-BE49-F238E27FC236}">
                <a16:creationId xmlns:a16="http://schemas.microsoft.com/office/drawing/2014/main" id="{DF0A9289-96A0-4BEF-ABB6-143105E87DE6}"/>
              </a:ext>
            </a:extLst>
          </p:cNvPr>
          <p:cNvSpPr txBox="1"/>
          <p:nvPr/>
        </p:nvSpPr>
        <p:spPr>
          <a:xfrm>
            <a:off x="310550" y="376385"/>
            <a:ext cx="1076675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Comic Sans MS" panose="030F0702030302020204" pitchFamily="66" charset="0"/>
                <a:cs typeface="Calibri"/>
              </a:rPr>
              <a:t>First I am going to think about how Grandma could have been feeling. I know that Grandma got locked in the cupboard by the wolf, I thought about how this would make Grandma feel and wrote these feelings inside the box.</a:t>
            </a:r>
            <a:endParaRPr lang="en-GB" sz="1600" dirty="0">
              <a:latin typeface="Comic Sans MS" panose="030F0702030302020204" pitchFamily="66" charset="0"/>
              <a:cs typeface="Calibri"/>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13" name="Picture 12"/>
          <p:cNvPicPr>
            <a:picLocks noChangeAspect="1"/>
          </p:cNvPicPr>
          <p:nvPr/>
        </p:nvPicPr>
        <p:blipFill rotWithShape="1">
          <a:blip r:embed="rId4"/>
          <a:srcRect l="6530" r="46741"/>
          <a:stretch/>
        </p:blipFill>
        <p:spPr>
          <a:xfrm>
            <a:off x="5330716" y="2756847"/>
            <a:ext cx="963009" cy="2370166"/>
          </a:xfrm>
          <a:prstGeom prst="rect">
            <a:avLst/>
          </a:prstGeom>
          <a:ln w="57150">
            <a:solidFill>
              <a:schemeClr val="tx1"/>
            </a:solidFill>
          </a:ln>
        </p:spPr>
      </p:pic>
      <p:sp>
        <p:nvSpPr>
          <p:cNvPr id="7" name="Rectangle 6"/>
          <p:cNvSpPr/>
          <p:nvPr/>
        </p:nvSpPr>
        <p:spPr>
          <a:xfrm>
            <a:off x="230415" y="1624084"/>
            <a:ext cx="11697728" cy="500751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F0A9289-96A0-4BEF-ABB6-143105E87DE6}"/>
              </a:ext>
            </a:extLst>
          </p:cNvPr>
          <p:cNvSpPr txBox="1"/>
          <p:nvPr/>
        </p:nvSpPr>
        <p:spPr>
          <a:xfrm>
            <a:off x="1921272" y="2341923"/>
            <a:ext cx="17185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omic Sans MS" panose="030F0702030302020204" pitchFamily="66" charset="0"/>
                <a:cs typeface="Calibri"/>
              </a:rPr>
              <a:t>scared</a:t>
            </a:r>
            <a:endParaRPr lang="en-GB" sz="2000" dirty="0">
              <a:latin typeface="Comic Sans MS" panose="030F0702030302020204" pitchFamily="66" charset="0"/>
              <a:cs typeface="Calibri"/>
            </a:endParaRPr>
          </a:p>
        </p:txBody>
      </p:sp>
      <p:sp>
        <p:nvSpPr>
          <p:cNvPr id="21" name="TextBox 20">
            <a:extLst>
              <a:ext uri="{FF2B5EF4-FFF2-40B4-BE49-F238E27FC236}">
                <a16:creationId xmlns:a16="http://schemas.microsoft.com/office/drawing/2014/main" id="{DF0A9289-96A0-4BEF-ABB6-143105E87DE6}"/>
              </a:ext>
            </a:extLst>
          </p:cNvPr>
          <p:cNvSpPr txBox="1"/>
          <p:nvPr/>
        </p:nvSpPr>
        <p:spPr>
          <a:xfrm>
            <a:off x="8251640" y="5127013"/>
            <a:ext cx="17185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omic Sans MS" panose="030F0702030302020204" pitchFamily="66" charset="0"/>
                <a:cs typeface="Calibri"/>
              </a:rPr>
              <a:t>alone</a:t>
            </a:r>
            <a:endParaRPr lang="en-GB" sz="2000" dirty="0">
              <a:latin typeface="Comic Sans MS" panose="030F0702030302020204" pitchFamily="66" charset="0"/>
              <a:cs typeface="Calibri"/>
            </a:endParaRPr>
          </a:p>
        </p:txBody>
      </p:sp>
      <p:sp>
        <p:nvSpPr>
          <p:cNvPr id="22" name="TextBox 21">
            <a:extLst>
              <a:ext uri="{FF2B5EF4-FFF2-40B4-BE49-F238E27FC236}">
                <a16:creationId xmlns:a16="http://schemas.microsoft.com/office/drawing/2014/main" id="{DF0A9289-96A0-4BEF-ABB6-143105E87DE6}"/>
              </a:ext>
            </a:extLst>
          </p:cNvPr>
          <p:cNvSpPr txBox="1"/>
          <p:nvPr/>
        </p:nvSpPr>
        <p:spPr>
          <a:xfrm>
            <a:off x="7183821" y="2172646"/>
            <a:ext cx="17185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omic Sans MS" panose="030F0702030302020204" pitchFamily="66" charset="0"/>
                <a:cs typeface="Calibri"/>
              </a:rPr>
              <a:t>worried</a:t>
            </a:r>
            <a:endParaRPr lang="en-GB" sz="2000" dirty="0">
              <a:latin typeface="Comic Sans MS" panose="030F0702030302020204" pitchFamily="66" charset="0"/>
              <a:cs typeface="Calibri"/>
            </a:endParaRPr>
          </a:p>
        </p:txBody>
      </p:sp>
      <p:sp>
        <p:nvSpPr>
          <p:cNvPr id="23" name="TextBox 22">
            <a:extLst>
              <a:ext uri="{FF2B5EF4-FFF2-40B4-BE49-F238E27FC236}">
                <a16:creationId xmlns:a16="http://schemas.microsoft.com/office/drawing/2014/main" id="{DF0A9289-96A0-4BEF-ABB6-143105E87DE6}"/>
              </a:ext>
            </a:extLst>
          </p:cNvPr>
          <p:cNvSpPr txBox="1"/>
          <p:nvPr/>
        </p:nvSpPr>
        <p:spPr>
          <a:xfrm>
            <a:off x="2722033" y="4225148"/>
            <a:ext cx="17185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omic Sans MS" panose="030F0702030302020204" pitchFamily="66" charset="0"/>
                <a:cs typeface="Calibri"/>
              </a:rPr>
              <a:t>lonely</a:t>
            </a:r>
            <a:endParaRPr lang="en-GB" sz="2000" dirty="0">
              <a:latin typeface="Comic Sans MS" panose="030F0702030302020204" pitchFamily="66" charset="0"/>
              <a:cs typeface="Calibri"/>
            </a:endParaRPr>
          </a:p>
        </p:txBody>
      </p:sp>
      <p:sp>
        <p:nvSpPr>
          <p:cNvPr id="24" name="TextBox 23">
            <a:extLst>
              <a:ext uri="{FF2B5EF4-FFF2-40B4-BE49-F238E27FC236}">
                <a16:creationId xmlns:a16="http://schemas.microsoft.com/office/drawing/2014/main" id="{DF0A9289-96A0-4BEF-ABB6-143105E87DE6}"/>
              </a:ext>
            </a:extLst>
          </p:cNvPr>
          <p:cNvSpPr txBox="1"/>
          <p:nvPr/>
        </p:nvSpPr>
        <p:spPr>
          <a:xfrm>
            <a:off x="4360691" y="5588934"/>
            <a:ext cx="23013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omic Sans MS" panose="030F0702030302020204" pitchFamily="66" charset="0"/>
                <a:cs typeface="Calibri"/>
              </a:rPr>
              <a:t>frightened</a:t>
            </a:r>
            <a:endParaRPr lang="en-GB" sz="2000" dirty="0">
              <a:latin typeface="Comic Sans MS" panose="030F0702030302020204" pitchFamily="66" charset="0"/>
              <a:cs typeface="Calibri"/>
            </a:endParaRPr>
          </a:p>
        </p:txBody>
      </p:sp>
      <p:sp>
        <p:nvSpPr>
          <p:cNvPr id="25" name="TextBox 24">
            <a:extLst>
              <a:ext uri="{FF2B5EF4-FFF2-40B4-BE49-F238E27FC236}">
                <a16:creationId xmlns:a16="http://schemas.microsoft.com/office/drawing/2014/main" id="{DF0A9289-96A0-4BEF-ABB6-143105E87DE6}"/>
              </a:ext>
            </a:extLst>
          </p:cNvPr>
          <p:cNvSpPr txBox="1"/>
          <p:nvPr/>
        </p:nvSpPr>
        <p:spPr>
          <a:xfrm>
            <a:off x="8902409" y="3388219"/>
            <a:ext cx="17185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omic Sans MS" panose="030F0702030302020204" pitchFamily="66" charset="0"/>
                <a:cs typeface="Calibri"/>
              </a:rPr>
              <a:t>shocked</a:t>
            </a:r>
            <a:endParaRPr lang="en-GB" sz="2000" dirty="0">
              <a:latin typeface="Comic Sans MS" panose="030F0702030302020204" pitchFamily="66" charset="0"/>
              <a:cs typeface="Calibri"/>
            </a:endParaRPr>
          </a:p>
        </p:txBody>
      </p:sp>
    </p:spTree>
    <p:extLst>
      <p:ext uri="{BB962C8B-B14F-4D97-AF65-F5344CB8AC3E}">
        <p14:creationId xmlns:p14="http://schemas.microsoft.com/office/powerpoint/2010/main" val="3319735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569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cs typeface="Calibri"/>
            </a:endParaRPr>
          </a:p>
        </p:txBody>
      </p:sp>
      <p:sp>
        <p:nvSpPr>
          <p:cNvPr id="6" name="TextBox 5">
            <a:extLst>
              <a:ext uri="{FF2B5EF4-FFF2-40B4-BE49-F238E27FC236}">
                <a16:creationId xmlns:a16="http://schemas.microsoft.com/office/drawing/2014/main" id="{FA804B9C-ABF7-458D-B9A9-7BE5974ED7AD}"/>
              </a:ext>
            </a:extLst>
          </p:cNvPr>
          <p:cNvSpPr txBox="1"/>
          <p:nvPr/>
        </p:nvSpPr>
        <p:spPr>
          <a:xfrm>
            <a:off x="4440621" y="22649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endParaRPr>
          </a:p>
        </p:txBody>
      </p:sp>
      <p:sp>
        <p:nvSpPr>
          <p:cNvPr id="3" name="TextBox 2">
            <a:extLst>
              <a:ext uri="{FF2B5EF4-FFF2-40B4-BE49-F238E27FC236}">
                <a16:creationId xmlns:a16="http://schemas.microsoft.com/office/drawing/2014/main" id="{DF0A9289-96A0-4BEF-ABB6-143105E87DE6}"/>
              </a:ext>
            </a:extLst>
          </p:cNvPr>
          <p:cNvSpPr txBox="1"/>
          <p:nvPr/>
        </p:nvSpPr>
        <p:spPr>
          <a:xfrm>
            <a:off x="230415" y="36713"/>
            <a:ext cx="1076675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omic Sans MS" panose="030F0702030302020204" pitchFamily="66" charset="0"/>
                <a:cs typeface="Calibri"/>
              </a:rPr>
              <a:t>Let’s do this one together. </a:t>
            </a:r>
          </a:p>
          <a:p>
            <a:r>
              <a:rPr lang="en-GB" sz="1600" dirty="0">
                <a:latin typeface="Comic Sans MS" panose="030F0702030302020204" pitchFamily="66" charset="0"/>
                <a:cs typeface="Calibri"/>
              </a:rPr>
              <a:t>We know that the wolf locked Grandma in the cupboard and the wolf tricked Little Red Riding Hood by getting into Grandmas bed. The wolf did this because he wanted to eat the food Little Red Riding Hood had made for Grandma. </a:t>
            </a:r>
          </a:p>
          <a:p>
            <a:r>
              <a:rPr lang="en-GB" sz="1600" dirty="0">
                <a:latin typeface="Comic Sans MS" panose="030F0702030302020204" pitchFamily="66" charset="0"/>
                <a:cs typeface="Calibri"/>
              </a:rPr>
              <a:t>Let’s have a think about how the wolf could have been feeling in the story. I’ve helped you by writing some ideas into the box. Can you think of some more feelings for the wolf. </a:t>
            </a:r>
            <a:endParaRPr lang="en-GB" sz="1200" dirty="0">
              <a:latin typeface="Comic Sans MS" panose="030F0702030302020204" pitchFamily="66" charset="0"/>
              <a:cs typeface="Calibri"/>
            </a:endParaRPr>
          </a:p>
        </p:txBody>
      </p:sp>
      <p:sp>
        <p:nvSpPr>
          <p:cNvPr id="7" name="Rectangle 6"/>
          <p:cNvSpPr/>
          <p:nvPr/>
        </p:nvSpPr>
        <p:spPr>
          <a:xfrm>
            <a:off x="230415" y="1624084"/>
            <a:ext cx="11697728" cy="500751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F0A9289-96A0-4BEF-ABB6-143105E87DE6}"/>
              </a:ext>
            </a:extLst>
          </p:cNvPr>
          <p:cNvSpPr txBox="1"/>
          <p:nvPr/>
        </p:nvSpPr>
        <p:spPr>
          <a:xfrm>
            <a:off x="7183820" y="2172646"/>
            <a:ext cx="22606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omic Sans MS" panose="030F0702030302020204" pitchFamily="66" charset="0"/>
                <a:cs typeface="Calibri"/>
              </a:rPr>
              <a:t>successful</a:t>
            </a:r>
            <a:endParaRPr lang="en-GB" sz="2000" dirty="0">
              <a:latin typeface="Comic Sans MS" panose="030F0702030302020204" pitchFamily="66" charset="0"/>
              <a:cs typeface="Calibri"/>
            </a:endParaRPr>
          </a:p>
        </p:txBody>
      </p:sp>
      <p:sp>
        <p:nvSpPr>
          <p:cNvPr id="23" name="TextBox 22">
            <a:extLst>
              <a:ext uri="{FF2B5EF4-FFF2-40B4-BE49-F238E27FC236}">
                <a16:creationId xmlns:a16="http://schemas.microsoft.com/office/drawing/2014/main" id="{DF0A9289-96A0-4BEF-ABB6-143105E87DE6}"/>
              </a:ext>
            </a:extLst>
          </p:cNvPr>
          <p:cNvSpPr txBox="1"/>
          <p:nvPr/>
        </p:nvSpPr>
        <p:spPr>
          <a:xfrm>
            <a:off x="1915233" y="3475182"/>
            <a:ext cx="17185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omic Sans MS" panose="030F0702030302020204" pitchFamily="66" charset="0"/>
                <a:cs typeface="Calibri"/>
              </a:rPr>
              <a:t>sneaky</a:t>
            </a:r>
            <a:endParaRPr lang="en-GB" sz="2000" dirty="0">
              <a:latin typeface="Comic Sans MS" panose="030F0702030302020204" pitchFamily="66" charset="0"/>
              <a:cs typeface="Calibri"/>
            </a:endParaRPr>
          </a:p>
        </p:txBody>
      </p:sp>
      <p:sp>
        <p:nvSpPr>
          <p:cNvPr id="24" name="TextBox 23">
            <a:extLst>
              <a:ext uri="{FF2B5EF4-FFF2-40B4-BE49-F238E27FC236}">
                <a16:creationId xmlns:a16="http://schemas.microsoft.com/office/drawing/2014/main" id="{DF0A9289-96A0-4BEF-ABB6-143105E87DE6}"/>
              </a:ext>
            </a:extLst>
          </p:cNvPr>
          <p:cNvSpPr txBox="1"/>
          <p:nvPr/>
        </p:nvSpPr>
        <p:spPr>
          <a:xfrm>
            <a:off x="4360691" y="5588934"/>
            <a:ext cx="17185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omic Sans MS" panose="030F0702030302020204" pitchFamily="66" charset="0"/>
                <a:cs typeface="Calibri"/>
              </a:rPr>
              <a:t>scary</a:t>
            </a:r>
            <a:endParaRPr lang="en-GB" sz="2000" dirty="0">
              <a:latin typeface="Comic Sans MS" panose="030F0702030302020204" pitchFamily="66" charset="0"/>
              <a:cs typeface="Calibri"/>
            </a:endParaRPr>
          </a:p>
        </p:txBody>
      </p:sp>
      <p:pic>
        <p:nvPicPr>
          <p:cNvPr id="16" name="Picture 15"/>
          <p:cNvPicPr>
            <a:picLocks noChangeAspect="1"/>
          </p:cNvPicPr>
          <p:nvPr/>
        </p:nvPicPr>
        <p:blipFill rotWithShape="1">
          <a:blip r:embed="rId3"/>
          <a:srcRect l="8504" r="59536"/>
          <a:stretch/>
        </p:blipFill>
        <p:spPr>
          <a:xfrm>
            <a:off x="4998184" y="2581742"/>
            <a:ext cx="1745459" cy="2730679"/>
          </a:xfrm>
          <a:prstGeom prst="rect">
            <a:avLst/>
          </a:prstGeom>
          <a:ln w="57150">
            <a:solidFill>
              <a:schemeClr val="tx1"/>
            </a:solid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393" y="5561198"/>
            <a:ext cx="1443282" cy="1071743"/>
          </a:xfrm>
          <a:prstGeom prst="rect">
            <a:avLst/>
          </a:prstGeom>
        </p:spPr>
      </p:pic>
      <p:sp>
        <p:nvSpPr>
          <p:cNvPr id="2" name="TextBox 1"/>
          <p:cNvSpPr txBox="1"/>
          <p:nvPr/>
        </p:nvSpPr>
        <p:spPr>
          <a:xfrm>
            <a:off x="1018903" y="2264979"/>
            <a:ext cx="3226526" cy="830918"/>
          </a:xfrm>
          <a:prstGeom prst="rect">
            <a:avLst/>
          </a:prstGeom>
          <a:noFill/>
          <a:ln>
            <a:solidFill>
              <a:schemeClr val="tx1"/>
            </a:solidFill>
          </a:ln>
        </p:spPr>
        <p:txBody>
          <a:bodyPr wrap="square" rtlCol="0">
            <a:spAutoFit/>
          </a:bodyPr>
          <a:lstStyle/>
          <a:p>
            <a:endParaRPr lang="en-GB" dirty="0"/>
          </a:p>
        </p:txBody>
      </p:sp>
      <p:sp>
        <p:nvSpPr>
          <p:cNvPr id="13" name="TextBox 12"/>
          <p:cNvSpPr txBox="1"/>
          <p:nvPr/>
        </p:nvSpPr>
        <p:spPr>
          <a:xfrm>
            <a:off x="957034" y="4614974"/>
            <a:ext cx="3226526" cy="830918"/>
          </a:xfrm>
          <a:prstGeom prst="rect">
            <a:avLst/>
          </a:prstGeom>
          <a:noFill/>
          <a:ln>
            <a:solidFill>
              <a:schemeClr val="tx1"/>
            </a:solidFill>
          </a:ln>
        </p:spPr>
        <p:txBody>
          <a:bodyPr wrap="square" rtlCol="0">
            <a:spAutoFit/>
          </a:bodyPr>
          <a:lstStyle/>
          <a:p>
            <a:endParaRPr lang="en-GB" dirty="0"/>
          </a:p>
        </p:txBody>
      </p:sp>
      <p:sp>
        <p:nvSpPr>
          <p:cNvPr id="14" name="TextBox 13"/>
          <p:cNvSpPr txBox="1"/>
          <p:nvPr/>
        </p:nvSpPr>
        <p:spPr>
          <a:xfrm>
            <a:off x="7722630" y="3059723"/>
            <a:ext cx="3226526" cy="830918"/>
          </a:xfrm>
          <a:prstGeom prst="rect">
            <a:avLst/>
          </a:prstGeom>
          <a:noFill/>
          <a:ln>
            <a:solidFill>
              <a:schemeClr val="tx1"/>
            </a:solidFill>
          </a:ln>
        </p:spPr>
        <p:txBody>
          <a:bodyPr wrap="square" rtlCol="0">
            <a:spAutoFit/>
          </a:bodyPr>
          <a:lstStyle/>
          <a:p>
            <a:endParaRPr lang="en-GB" dirty="0"/>
          </a:p>
        </p:txBody>
      </p:sp>
      <p:sp>
        <p:nvSpPr>
          <p:cNvPr id="17" name="TextBox 16"/>
          <p:cNvSpPr txBox="1"/>
          <p:nvPr/>
        </p:nvSpPr>
        <p:spPr>
          <a:xfrm>
            <a:off x="7722630" y="4766724"/>
            <a:ext cx="3226526" cy="830918"/>
          </a:xfrm>
          <a:prstGeom prst="rect">
            <a:avLst/>
          </a:prstGeom>
          <a:noFill/>
          <a:ln>
            <a:solidFill>
              <a:schemeClr val="tx1"/>
            </a:solidFill>
          </a:ln>
        </p:spPr>
        <p:txBody>
          <a:bodyPr wrap="square" rtlCol="0">
            <a:spAutoFit/>
          </a:bodyPr>
          <a:lstStyle/>
          <a:p>
            <a:endParaRPr lang="en-GB" dirty="0"/>
          </a:p>
        </p:txBody>
      </p:sp>
    </p:spTree>
    <p:extLst>
      <p:ext uri="{BB962C8B-B14F-4D97-AF65-F5344CB8AC3E}">
        <p14:creationId xmlns:p14="http://schemas.microsoft.com/office/powerpoint/2010/main" val="117763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cs typeface="Calibri"/>
            </a:endParaRPr>
          </a:p>
        </p:txBody>
      </p:sp>
      <p:sp>
        <p:nvSpPr>
          <p:cNvPr id="6" name="TextBox 5">
            <a:extLst>
              <a:ext uri="{FF2B5EF4-FFF2-40B4-BE49-F238E27FC236}">
                <a16:creationId xmlns:a16="http://schemas.microsoft.com/office/drawing/2014/main" id="{FA804B9C-ABF7-458D-B9A9-7BE5974ED7AD}"/>
              </a:ext>
            </a:extLst>
          </p:cNvPr>
          <p:cNvSpPr txBox="1"/>
          <p:nvPr/>
        </p:nvSpPr>
        <p:spPr>
          <a:xfrm>
            <a:off x="4440621" y="22649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endParaRPr>
          </a:p>
        </p:txBody>
      </p:sp>
      <p:sp>
        <p:nvSpPr>
          <p:cNvPr id="3" name="TextBox 2">
            <a:extLst>
              <a:ext uri="{FF2B5EF4-FFF2-40B4-BE49-F238E27FC236}">
                <a16:creationId xmlns:a16="http://schemas.microsoft.com/office/drawing/2014/main" id="{DF0A9289-96A0-4BEF-ABB6-143105E87DE6}"/>
              </a:ext>
            </a:extLst>
          </p:cNvPr>
          <p:cNvSpPr txBox="1"/>
          <p:nvPr/>
        </p:nvSpPr>
        <p:spPr>
          <a:xfrm>
            <a:off x="216767" y="91305"/>
            <a:ext cx="1076675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omic Sans MS" panose="030F0702030302020204" pitchFamily="66" charset="0"/>
                <a:cs typeface="Calibri"/>
              </a:rPr>
              <a:t>Now it’s your turn. </a:t>
            </a:r>
          </a:p>
          <a:p>
            <a:r>
              <a:rPr lang="en-GB" dirty="0">
                <a:latin typeface="Comic Sans MS" panose="030F0702030302020204" pitchFamily="66" charset="0"/>
                <a:cs typeface="Calibri"/>
              </a:rPr>
              <a:t>Have a think about how Little Red Riding Hood could have been feeling during the story. Write your ideas in the box below.</a:t>
            </a:r>
          </a:p>
          <a:p>
            <a:r>
              <a:rPr lang="en-GB" dirty="0">
                <a:latin typeface="Comic Sans MS" panose="030F0702030302020204" pitchFamily="66" charset="0"/>
                <a:cs typeface="Calibri"/>
              </a:rPr>
              <a:t>Think about the different parts of the story as Little Red Riding Hood’s feelings will change in different parts of the story.</a:t>
            </a:r>
          </a:p>
        </p:txBody>
      </p:sp>
      <p:sp>
        <p:nvSpPr>
          <p:cNvPr id="7" name="Rectangle 6"/>
          <p:cNvSpPr/>
          <p:nvPr/>
        </p:nvSpPr>
        <p:spPr>
          <a:xfrm>
            <a:off x="230415" y="1624084"/>
            <a:ext cx="11697728" cy="500751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3"/>
          <a:srcRect l="34109" r="36163"/>
          <a:stretch/>
        </p:blipFill>
        <p:spPr>
          <a:xfrm>
            <a:off x="4518826" y="2563645"/>
            <a:ext cx="2189929" cy="2997553"/>
          </a:xfrm>
          <a:prstGeom prst="rect">
            <a:avLst/>
          </a:prstGeom>
          <a:ln w="57150">
            <a:solidFill>
              <a:schemeClr val="tx1"/>
            </a:solidFill>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1198"/>
            <a:ext cx="1437255" cy="1067268"/>
          </a:xfrm>
          <a:prstGeom prst="rect">
            <a:avLst/>
          </a:prstGeom>
        </p:spPr>
      </p:pic>
      <p:sp>
        <p:nvSpPr>
          <p:cNvPr id="9" name="TextBox 8"/>
          <p:cNvSpPr txBox="1"/>
          <p:nvPr/>
        </p:nvSpPr>
        <p:spPr>
          <a:xfrm>
            <a:off x="683153" y="2082320"/>
            <a:ext cx="3226526" cy="830918"/>
          </a:xfrm>
          <a:prstGeom prst="rect">
            <a:avLst/>
          </a:prstGeom>
          <a:noFill/>
          <a:ln>
            <a:solidFill>
              <a:schemeClr val="tx1"/>
            </a:solidFill>
          </a:ln>
        </p:spPr>
        <p:txBody>
          <a:bodyPr wrap="square" rtlCol="0">
            <a:spAutoFit/>
          </a:bodyPr>
          <a:lstStyle/>
          <a:p>
            <a:endParaRPr lang="en-GB" dirty="0"/>
          </a:p>
        </p:txBody>
      </p:sp>
      <p:sp>
        <p:nvSpPr>
          <p:cNvPr id="10" name="TextBox 9"/>
          <p:cNvSpPr txBox="1"/>
          <p:nvPr/>
        </p:nvSpPr>
        <p:spPr>
          <a:xfrm>
            <a:off x="761358" y="3941498"/>
            <a:ext cx="3226526" cy="830918"/>
          </a:xfrm>
          <a:prstGeom prst="rect">
            <a:avLst/>
          </a:prstGeom>
          <a:noFill/>
          <a:ln>
            <a:solidFill>
              <a:schemeClr val="tx1"/>
            </a:solidFill>
          </a:ln>
        </p:spPr>
        <p:txBody>
          <a:bodyPr wrap="square" rtlCol="0">
            <a:spAutoFit/>
          </a:bodyPr>
          <a:lstStyle/>
          <a:p>
            <a:endParaRPr lang="en-GB" dirty="0"/>
          </a:p>
        </p:txBody>
      </p:sp>
      <p:sp>
        <p:nvSpPr>
          <p:cNvPr id="11" name="TextBox 10"/>
          <p:cNvSpPr txBox="1"/>
          <p:nvPr/>
        </p:nvSpPr>
        <p:spPr>
          <a:xfrm>
            <a:off x="8229857" y="2188074"/>
            <a:ext cx="3226526" cy="830918"/>
          </a:xfrm>
          <a:prstGeom prst="rect">
            <a:avLst/>
          </a:prstGeom>
          <a:noFill/>
          <a:ln>
            <a:solidFill>
              <a:schemeClr val="tx1"/>
            </a:solidFill>
          </a:ln>
        </p:spPr>
        <p:txBody>
          <a:bodyPr wrap="square" rtlCol="0">
            <a:spAutoFit/>
          </a:bodyPr>
          <a:lstStyle/>
          <a:p>
            <a:endParaRPr lang="en-GB" dirty="0"/>
          </a:p>
        </p:txBody>
      </p:sp>
      <p:sp>
        <p:nvSpPr>
          <p:cNvPr id="14" name="TextBox 13"/>
          <p:cNvSpPr txBox="1"/>
          <p:nvPr/>
        </p:nvSpPr>
        <p:spPr>
          <a:xfrm>
            <a:off x="7850777" y="4537917"/>
            <a:ext cx="3226526" cy="830918"/>
          </a:xfrm>
          <a:prstGeom prst="rect">
            <a:avLst/>
          </a:prstGeom>
          <a:noFill/>
          <a:ln>
            <a:solidFill>
              <a:schemeClr val="tx1"/>
            </a:solidFill>
          </a:ln>
        </p:spPr>
        <p:txBody>
          <a:bodyPr wrap="square" rtlCol="0">
            <a:spAutoFit/>
          </a:bodyPr>
          <a:lstStyle/>
          <a:p>
            <a:endParaRPr lang="en-GB" dirty="0"/>
          </a:p>
        </p:txBody>
      </p:sp>
    </p:spTree>
    <p:extLst>
      <p:ext uri="{BB962C8B-B14F-4D97-AF65-F5344CB8AC3E}">
        <p14:creationId xmlns:p14="http://schemas.microsoft.com/office/powerpoint/2010/main" val="2629339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EB53C6E-6E2C-4FFB-A1C5-22DCE55ADC2A}"/>
              </a:ext>
            </a:extLst>
          </p:cNvPr>
          <p:cNvSpPr txBox="1"/>
          <p:nvPr/>
        </p:nvSpPr>
        <p:spPr>
          <a:xfrm>
            <a:off x="209452" y="321303"/>
            <a:ext cx="113375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omic Sans MS" panose="030F0702030302020204" pitchFamily="66" charset="0"/>
                <a:cs typeface="Calibri"/>
              </a:rPr>
              <a:t>Let’s talk about who is in the story</a:t>
            </a:r>
            <a:r>
              <a:rPr lang="en-GB" dirty="0">
                <a:latin typeface="Comic Sans MS" panose="030F0702030302020204" pitchFamily="66" charset="0"/>
                <a:cs typeface="Calibri"/>
              </a:rPr>
              <a:t>.</a:t>
            </a:r>
          </a:p>
        </p:txBody>
      </p:sp>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01359" y="-30426"/>
            <a:ext cx="1268446"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BC1E3799-A037-4953-8027-AA4CFA74BB1B}"/>
              </a:ext>
            </a:extLst>
          </p:cNvPr>
          <p:cNvSpPr txBox="1"/>
          <p:nvPr/>
        </p:nvSpPr>
        <p:spPr>
          <a:xfrm>
            <a:off x="4796557" y="5493224"/>
            <a:ext cx="31215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omic Sans MS" panose="030F0702030302020204" pitchFamily="66" charset="0"/>
            </a:endParaRPr>
          </a:p>
        </p:txBody>
      </p:sp>
      <p:sp>
        <p:nvSpPr>
          <p:cNvPr id="16" name="TextBox 15">
            <a:extLst>
              <a:ext uri="{FF2B5EF4-FFF2-40B4-BE49-F238E27FC236}">
                <a16:creationId xmlns:a16="http://schemas.microsoft.com/office/drawing/2014/main" id="{6EB53C6E-6E2C-4FFB-A1C5-22DCE55ADC2A}"/>
              </a:ext>
            </a:extLst>
          </p:cNvPr>
          <p:cNvSpPr txBox="1"/>
          <p:nvPr/>
        </p:nvSpPr>
        <p:spPr>
          <a:xfrm>
            <a:off x="673552" y="3058971"/>
            <a:ext cx="115962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FF0000"/>
                </a:solidFill>
                <a:latin typeface="Comic Sans MS" panose="030F0702030302020204" pitchFamily="66" charset="0"/>
                <a:cs typeface="Calibri"/>
              </a:rPr>
              <a:t>We met:</a:t>
            </a:r>
          </a:p>
        </p:txBody>
      </p:sp>
      <p:pic>
        <p:nvPicPr>
          <p:cNvPr id="6" name="Picture 5"/>
          <p:cNvPicPr>
            <a:picLocks noChangeAspect="1"/>
          </p:cNvPicPr>
          <p:nvPr/>
        </p:nvPicPr>
        <p:blipFill>
          <a:blip r:embed="rId3"/>
          <a:stretch>
            <a:fillRect/>
          </a:stretch>
        </p:blipFill>
        <p:spPr>
          <a:xfrm>
            <a:off x="4568019" y="924244"/>
            <a:ext cx="2615554" cy="183881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18" name="Picture 17"/>
          <p:cNvPicPr>
            <a:picLocks noChangeAspect="1"/>
          </p:cNvPicPr>
          <p:nvPr/>
        </p:nvPicPr>
        <p:blipFill rotWithShape="1">
          <a:blip r:embed="rId5"/>
          <a:srcRect l="6530" r="46741"/>
          <a:stretch/>
        </p:blipFill>
        <p:spPr>
          <a:xfrm>
            <a:off x="9036006" y="3461214"/>
            <a:ext cx="963009" cy="2370166"/>
          </a:xfrm>
          <a:prstGeom prst="rect">
            <a:avLst/>
          </a:prstGeom>
          <a:ln w="57150">
            <a:solidFill>
              <a:schemeClr val="tx1"/>
            </a:solidFill>
          </a:ln>
        </p:spPr>
      </p:pic>
      <p:pic>
        <p:nvPicPr>
          <p:cNvPr id="19" name="Picture 18"/>
          <p:cNvPicPr>
            <a:picLocks noChangeAspect="1"/>
          </p:cNvPicPr>
          <p:nvPr/>
        </p:nvPicPr>
        <p:blipFill rotWithShape="1">
          <a:blip r:embed="rId6"/>
          <a:srcRect l="8504" r="59536"/>
          <a:stretch/>
        </p:blipFill>
        <p:spPr>
          <a:xfrm>
            <a:off x="5839885" y="3445131"/>
            <a:ext cx="1501537" cy="2349076"/>
          </a:xfrm>
          <a:prstGeom prst="rect">
            <a:avLst/>
          </a:prstGeom>
          <a:ln w="57150">
            <a:solidFill>
              <a:schemeClr val="tx1"/>
            </a:solidFill>
          </a:ln>
        </p:spPr>
      </p:pic>
      <p:pic>
        <p:nvPicPr>
          <p:cNvPr id="20" name="Picture 19"/>
          <p:cNvPicPr>
            <a:picLocks noChangeAspect="1"/>
          </p:cNvPicPr>
          <p:nvPr/>
        </p:nvPicPr>
        <p:blipFill rotWithShape="1">
          <a:blip r:embed="rId7"/>
          <a:srcRect l="34109" r="36163"/>
          <a:stretch/>
        </p:blipFill>
        <p:spPr>
          <a:xfrm>
            <a:off x="2626437" y="3467380"/>
            <a:ext cx="1614937" cy="2210510"/>
          </a:xfrm>
          <a:prstGeom prst="rect">
            <a:avLst/>
          </a:prstGeom>
          <a:ln w="57150">
            <a:solidFill>
              <a:schemeClr val="tx1"/>
            </a:solidFill>
          </a:ln>
        </p:spPr>
      </p:pic>
      <p:sp>
        <p:nvSpPr>
          <p:cNvPr id="22" name="TextBox 21">
            <a:extLst>
              <a:ext uri="{FF2B5EF4-FFF2-40B4-BE49-F238E27FC236}">
                <a16:creationId xmlns:a16="http://schemas.microsoft.com/office/drawing/2014/main" id="{6EB53C6E-6E2C-4FFB-A1C5-22DCE55ADC2A}"/>
              </a:ext>
            </a:extLst>
          </p:cNvPr>
          <p:cNvSpPr txBox="1"/>
          <p:nvPr/>
        </p:nvSpPr>
        <p:spPr>
          <a:xfrm>
            <a:off x="2696037" y="5831380"/>
            <a:ext cx="15583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latin typeface="Comic Sans MS" panose="030F0702030302020204" pitchFamily="66" charset="0"/>
                <a:cs typeface="Calibri"/>
              </a:rPr>
              <a:t>Little Red Riding Hood</a:t>
            </a:r>
          </a:p>
        </p:txBody>
      </p:sp>
      <p:sp>
        <p:nvSpPr>
          <p:cNvPr id="23" name="TextBox 22">
            <a:extLst>
              <a:ext uri="{FF2B5EF4-FFF2-40B4-BE49-F238E27FC236}">
                <a16:creationId xmlns:a16="http://schemas.microsoft.com/office/drawing/2014/main" id="{6EB53C6E-6E2C-4FFB-A1C5-22DCE55ADC2A}"/>
              </a:ext>
            </a:extLst>
          </p:cNvPr>
          <p:cNvSpPr txBox="1"/>
          <p:nvPr/>
        </p:nvSpPr>
        <p:spPr>
          <a:xfrm>
            <a:off x="5875796" y="5985263"/>
            <a:ext cx="1558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latin typeface="Comic Sans MS" panose="030F0702030302020204" pitchFamily="66" charset="0"/>
                <a:cs typeface="Calibri"/>
              </a:rPr>
              <a:t>Wolf</a:t>
            </a:r>
          </a:p>
        </p:txBody>
      </p:sp>
      <p:sp>
        <p:nvSpPr>
          <p:cNvPr id="24" name="TextBox 23">
            <a:extLst>
              <a:ext uri="{FF2B5EF4-FFF2-40B4-BE49-F238E27FC236}">
                <a16:creationId xmlns:a16="http://schemas.microsoft.com/office/drawing/2014/main" id="{6EB53C6E-6E2C-4FFB-A1C5-22DCE55ADC2A}"/>
              </a:ext>
            </a:extLst>
          </p:cNvPr>
          <p:cNvSpPr txBox="1"/>
          <p:nvPr/>
        </p:nvSpPr>
        <p:spPr>
          <a:xfrm>
            <a:off x="8738316" y="5985263"/>
            <a:ext cx="1558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latin typeface="Comic Sans MS" panose="030F0702030302020204" pitchFamily="66" charset="0"/>
                <a:cs typeface="Calibri"/>
              </a:rPr>
              <a:t>Grandma</a:t>
            </a:r>
          </a:p>
        </p:txBody>
      </p:sp>
    </p:spTree>
    <p:extLst>
      <p:ext uri="{BB962C8B-B14F-4D97-AF65-F5344CB8AC3E}">
        <p14:creationId xmlns:p14="http://schemas.microsoft.com/office/powerpoint/2010/main" val="1760788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8991" y="341194"/>
            <a:ext cx="10467833" cy="830997"/>
          </a:xfrm>
          <a:prstGeom prst="rect">
            <a:avLst/>
          </a:prstGeom>
          <a:noFill/>
        </p:spPr>
        <p:txBody>
          <a:bodyPr wrap="square" rtlCol="0">
            <a:spAutoFit/>
          </a:bodyPr>
          <a:lstStyle/>
          <a:p>
            <a:r>
              <a:rPr lang="en-GB" sz="2400" dirty="0">
                <a:latin typeface="Comic Sans MS" panose="030F0702030302020204" pitchFamily="66" charset="0"/>
              </a:rPr>
              <a:t>Now we are going to look at the emotions of some of the characters.</a:t>
            </a:r>
          </a:p>
          <a:p>
            <a:r>
              <a:rPr lang="en-GB" sz="2400" dirty="0">
                <a:latin typeface="Comic Sans MS" panose="030F0702030302020204" pitchFamily="66" charset="0"/>
              </a:rPr>
              <a:t>Each character has different emotions in the story. </a:t>
            </a:r>
          </a:p>
        </p:txBody>
      </p:sp>
      <p:pic>
        <p:nvPicPr>
          <p:cNvPr id="22"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625142924"/>
              </p:ext>
            </p:extLst>
          </p:nvPr>
        </p:nvGraphicFramePr>
        <p:xfrm>
          <a:off x="1541419" y="1218268"/>
          <a:ext cx="10320543" cy="3924682"/>
        </p:xfrm>
        <a:graphic>
          <a:graphicData uri="http://schemas.openxmlformats.org/drawingml/2006/table">
            <a:tbl>
              <a:tblPr firstRow="1" bandRow="1">
                <a:tableStyleId>{5C22544A-7EE6-4342-B048-85BDC9FD1C3A}</a:tableStyleId>
              </a:tblPr>
              <a:tblGrid>
                <a:gridCol w="3440181">
                  <a:extLst>
                    <a:ext uri="{9D8B030D-6E8A-4147-A177-3AD203B41FA5}">
                      <a16:colId xmlns:a16="http://schemas.microsoft.com/office/drawing/2014/main" val="2780774630"/>
                    </a:ext>
                  </a:extLst>
                </a:gridCol>
                <a:gridCol w="3440181">
                  <a:extLst>
                    <a:ext uri="{9D8B030D-6E8A-4147-A177-3AD203B41FA5}">
                      <a16:colId xmlns:a16="http://schemas.microsoft.com/office/drawing/2014/main" val="1370224187"/>
                    </a:ext>
                  </a:extLst>
                </a:gridCol>
                <a:gridCol w="3440181">
                  <a:extLst>
                    <a:ext uri="{9D8B030D-6E8A-4147-A177-3AD203B41FA5}">
                      <a16:colId xmlns:a16="http://schemas.microsoft.com/office/drawing/2014/main" val="1877283688"/>
                    </a:ext>
                  </a:extLst>
                </a:gridCol>
              </a:tblGrid>
              <a:tr h="1864566">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896773"/>
                  </a:ext>
                </a:extLst>
              </a:tr>
              <a:tr h="2060116">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8055258"/>
                  </a:ext>
                </a:extLst>
              </a:tr>
            </a:tbl>
          </a:graphicData>
        </a:graphic>
      </p:graphicFrame>
      <p:pic>
        <p:nvPicPr>
          <p:cNvPr id="8" name="Picture 7"/>
          <p:cNvPicPr>
            <a:picLocks noChangeAspect="1"/>
          </p:cNvPicPr>
          <p:nvPr/>
        </p:nvPicPr>
        <p:blipFill rotWithShape="1">
          <a:blip r:embed="rId4"/>
          <a:srcRect l="34109" r="36163"/>
          <a:stretch/>
        </p:blipFill>
        <p:spPr>
          <a:xfrm>
            <a:off x="2766028" y="1386603"/>
            <a:ext cx="787917" cy="1078493"/>
          </a:xfrm>
          <a:prstGeom prst="rect">
            <a:avLst/>
          </a:prstGeom>
          <a:ln w="57150">
            <a:solidFill>
              <a:schemeClr val="tx1"/>
            </a:solidFill>
          </a:ln>
        </p:spPr>
      </p:pic>
      <p:sp>
        <p:nvSpPr>
          <p:cNvPr id="9" name="TextBox 8"/>
          <p:cNvSpPr txBox="1"/>
          <p:nvPr/>
        </p:nvSpPr>
        <p:spPr>
          <a:xfrm>
            <a:off x="1541419" y="2545516"/>
            <a:ext cx="3382393" cy="461665"/>
          </a:xfrm>
          <a:prstGeom prst="rect">
            <a:avLst/>
          </a:prstGeom>
          <a:noFill/>
        </p:spPr>
        <p:txBody>
          <a:bodyPr wrap="square" rtlCol="0">
            <a:spAutoFit/>
          </a:bodyPr>
          <a:lstStyle/>
          <a:p>
            <a:r>
              <a:rPr lang="en-GB" sz="2400" dirty="0">
                <a:latin typeface="Comic Sans MS" panose="030F0702030302020204" pitchFamily="66" charset="0"/>
              </a:rPr>
              <a:t>Little Red Riding Hood </a:t>
            </a:r>
          </a:p>
        </p:txBody>
      </p:sp>
      <p:sp>
        <p:nvSpPr>
          <p:cNvPr id="11" name="TextBox 10"/>
          <p:cNvSpPr txBox="1"/>
          <p:nvPr/>
        </p:nvSpPr>
        <p:spPr>
          <a:xfrm>
            <a:off x="1541418" y="3204539"/>
            <a:ext cx="3905793" cy="461665"/>
          </a:xfrm>
          <a:prstGeom prst="rect">
            <a:avLst/>
          </a:prstGeom>
          <a:noFill/>
        </p:spPr>
        <p:txBody>
          <a:bodyPr wrap="square" rtlCol="0">
            <a:spAutoFit/>
          </a:bodyPr>
          <a:lstStyle/>
          <a:p>
            <a:r>
              <a:rPr lang="en-GB" sz="2400" dirty="0">
                <a:latin typeface="Comic Sans MS" panose="030F0702030302020204" pitchFamily="66" charset="0"/>
              </a:rPr>
              <a:t>is excited. </a:t>
            </a:r>
          </a:p>
        </p:txBody>
      </p:sp>
      <p:sp>
        <p:nvSpPr>
          <p:cNvPr id="12" name="TextBox 11"/>
          <p:cNvSpPr txBox="1"/>
          <p:nvPr/>
        </p:nvSpPr>
        <p:spPr>
          <a:xfrm>
            <a:off x="1541419" y="3685953"/>
            <a:ext cx="3382393" cy="461665"/>
          </a:xfrm>
          <a:prstGeom prst="rect">
            <a:avLst/>
          </a:prstGeom>
          <a:noFill/>
        </p:spPr>
        <p:txBody>
          <a:bodyPr wrap="square" rtlCol="0">
            <a:spAutoFit/>
          </a:bodyPr>
          <a:lstStyle/>
          <a:p>
            <a:r>
              <a:rPr lang="en-GB" sz="2400" dirty="0">
                <a:latin typeface="Comic Sans MS" panose="030F0702030302020204" pitchFamily="66" charset="0"/>
              </a:rPr>
              <a:t>is worried.</a:t>
            </a:r>
          </a:p>
        </p:txBody>
      </p:sp>
      <p:sp>
        <p:nvSpPr>
          <p:cNvPr id="13" name="TextBox 12"/>
          <p:cNvSpPr txBox="1"/>
          <p:nvPr/>
        </p:nvSpPr>
        <p:spPr>
          <a:xfrm>
            <a:off x="1541419" y="4151645"/>
            <a:ext cx="3382393" cy="461665"/>
          </a:xfrm>
          <a:prstGeom prst="rect">
            <a:avLst/>
          </a:prstGeom>
          <a:noFill/>
        </p:spPr>
        <p:txBody>
          <a:bodyPr wrap="square" rtlCol="0">
            <a:spAutoFit/>
          </a:bodyPr>
          <a:lstStyle/>
          <a:p>
            <a:r>
              <a:rPr lang="en-GB" sz="2400" dirty="0">
                <a:latin typeface="Comic Sans MS" panose="030F0702030302020204" pitchFamily="66" charset="0"/>
              </a:rPr>
              <a:t>is brave.</a:t>
            </a:r>
          </a:p>
        </p:txBody>
      </p:sp>
      <p:sp>
        <p:nvSpPr>
          <p:cNvPr id="14" name="TextBox 13"/>
          <p:cNvSpPr txBox="1"/>
          <p:nvPr/>
        </p:nvSpPr>
        <p:spPr>
          <a:xfrm>
            <a:off x="1541419" y="4627472"/>
            <a:ext cx="3382393" cy="461665"/>
          </a:xfrm>
          <a:prstGeom prst="rect">
            <a:avLst/>
          </a:prstGeom>
          <a:noFill/>
        </p:spPr>
        <p:txBody>
          <a:bodyPr wrap="square" rtlCol="0">
            <a:spAutoFit/>
          </a:bodyPr>
          <a:lstStyle/>
          <a:p>
            <a:r>
              <a:rPr lang="en-GB" sz="2400" dirty="0">
                <a:latin typeface="Comic Sans MS" panose="030F0702030302020204" pitchFamily="66" charset="0"/>
              </a:rPr>
              <a:t>is scared.</a:t>
            </a:r>
          </a:p>
        </p:txBody>
      </p:sp>
      <p:pic>
        <p:nvPicPr>
          <p:cNvPr id="15" name="Picture 14"/>
          <p:cNvPicPr>
            <a:picLocks noChangeAspect="1"/>
          </p:cNvPicPr>
          <p:nvPr/>
        </p:nvPicPr>
        <p:blipFill rotWithShape="1">
          <a:blip r:embed="rId5"/>
          <a:srcRect l="8504" r="59536"/>
          <a:stretch/>
        </p:blipFill>
        <p:spPr>
          <a:xfrm>
            <a:off x="6243738" y="1293125"/>
            <a:ext cx="915903" cy="1404887"/>
          </a:xfrm>
          <a:prstGeom prst="rect">
            <a:avLst/>
          </a:prstGeom>
          <a:ln w="57150">
            <a:solidFill>
              <a:schemeClr val="tx1"/>
            </a:solidFill>
          </a:ln>
        </p:spPr>
      </p:pic>
      <p:sp>
        <p:nvSpPr>
          <p:cNvPr id="16" name="TextBox 15"/>
          <p:cNvSpPr txBox="1"/>
          <p:nvPr/>
        </p:nvSpPr>
        <p:spPr>
          <a:xfrm>
            <a:off x="5010492" y="2689826"/>
            <a:ext cx="3382393" cy="461665"/>
          </a:xfrm>
          <a:prstGeom prst="rect">
            <a:avLst/>
          </a:prstGeom>
          <a:noFill/>
        </p:spPr>
        <p:txBody>
          <a:bodyPr wrap="square" rtlCol="0">
            <a:spAutoFit/>
          </a:bodyPr>
          <a:lstStyle/>
          <a:p>
            <a:pPr algn="ctr"/>
            <a:r>
              <a:rPr lang="en-GB" sz="2400" dirty="0">
                <a:latin typeface="Comic Sans MS" panose="030F0702030302020204" pitchFamily="66" charset="0"/>
              </a:rPr>
              <a:t>The wolf</a:t>
            </a:r>
          </a:p>
        </p:txBody>
      </p:sp>
      <p:sp>
        <p:nvSpPr>
          <p:cNvPr id="17" name="TextBox 16"/>
          <p:cNvSpPr txBox="1"/>
          <p:nvPr/>
        </p:nvSpPr>
        <p:spPr>
          <a:xfrm>
            <a:off x="5206744" y="3214413"/>
            <a:ext cx="3905793" cy="461665"/>
          </a:xfrm>
          <a:prstGeom prst="rect">
            <a:avLst/>
          </a:prstGeom>
          <a:noFill/>
        </p:spPr>
        <p:txBody>
          <a:bodyPr wrap="square" rtlCol="0">
            <a:spAutoFit/>
          </a:bodyPr>
          <a:lstStyle/>
          <a:p>
            <a:r>
              <a:rPr lang="en-GB" sz="2400" dirty="0">
                <a:latin typeface="Comic Sans MS" panose="030F0702030302020204" pitchFamily="66" charset="0"/>
              </a:rPr>
              <a:t>is hungry.</a:t>
            </a:r>
          </a:p>
        </p:txBody>
      </p:sp>
      <p:sp>
        <p:nvSpPr>
          <p:cNvPr id="18" name="TextBox 17"/>
          <p:cNvSpPr txBox="1"/>
          <p:nvPr/>
        </p:nvSpPr>
        <p:spPr>
          <a:xfrm>
            <a:off x="5206742" y="3666204"/>
            <a:ext cx="3905793" cy="461665"/>
          </a:xfrm>
          <a:prstGeom prst="rect">
            <a:avLst/>
          </a:prstGeom>
          <a:noFill/>
        </p:spPr>
        <p:txBody>
          <a:bodyPr wrap="square" rtlCol="0">
            <a:spAutoFit/>
          </a:bodyPr>
          <a:lstStyle/>
          <a:p>
            <a:r>
              <a:rPr lang="en-GB" sz="2400" dirty="0">
                <a:latin typeface="Comic Sans MS" panose="030F0702030302020204" pitchFamily="66" charset="0"/>
              </a:rPr>
              <a:t>is successful.</a:t>
            </a:r>
          </a:p>
        </p:txBody>
      </p:sp>
      <p:sp>
        <p:nvSpPr>
          <p:cNvPr id="19" name="TextBox 18"/>
          <p:cNvSpPr txBox="1"/>
          <p:nvPr/>
        </p:nvSpPr>
        <p:spPr>
          <a:xfrm>
            <a:off x="5206743" y="4173999"/>
            <a:ext cx="3905793" cy="461665"/>
          </a:xfrm>
          <a:prstGeom prst="rect">
            <a:avLst/>
          </a:prstGeom>
          <a:noFill/>
        </p:spPr>
        <p:txBody>
          <a:bodyPr wrap="square" rtlCol="0">
            <a:spAutoFit/>
          </a:bodyPr>
          <a:lstStyle/>
          <a:p>
            <a:r>
              <a:rPr lang="en-GB" sz="2400" dirty="0">
                <a:latin typeface="Comic Sans MS" panose="030F0702030302020204" pitchFamily="66" charset="0"/>
              </a:rPr>
              <a:t>is proud.</a:t>
            </a:r>
          </a:p>
        </p:txBody>
      </p:sp>
      <p:sp>
        <p:nvSpPr>
          <p:cNvPr id="20" name="TextBox 19"/>
          <p:cNvSpPr txBox="1"/>
          <p:nvPr/>
        </p:nvSpPr>
        <p:spPr>
          <a:xfrm>
            <a:off x="5206744" y="4625128"/>
            <a:ext cx="3905793" cy="461665"/>
          </a:xfrm>
          <a:prstGeom prst="rect">
            <a:avLst/>
          </a:prstGeom>
          <a:noFill/>
        </p:spPr>
        <p:txBody>
          <a:bodyPr wrap="square" rtlCol="0">
            <a:spAutoFit/>
          </a:bodyPr>
          <a:lstStyle/>
          <a:p>
            <a:r>
              <a:rPr lang="en-GB" sz="2400" dirty="0">
                <a:latin typeface="Comic Sans MS" panose="030F0702030302020204" pitchFamily="66" charset="0"/>
              </a:rPr>
              <a:t>is excited.</a:t>
            </a:r>
          </a:p>
        </p:txBody>
      </p:sp>
      <p:sp>
        <p:nvSpPr>
          <p:cNvPr id="21" name="TextBox 20"/>
          <p:cNvSpPr txBox="1"/>
          <p:nvPr/>
        </p:nvSpPr>
        <p:spPr>
          <a:xfrm>
            <a:off x="8716299" y="4616647"/>
            <a:ext cx="3905793" cy="461665"/>
          </a:xfrm>
          <a:prstGeom prst="rect">
            <a:avLst/>
          </a:prstGeom>
          <a:noFill/>
        </p:spPr>
        <p:txBody>
          <a:bodyPr wrap="square" rtlCol="0">
            <a:spAutoFit/>
          </a:bodyPr>
          <a:lstStyle/>
          <a:p>
            <a:r>
              <a:rPr lang="en-GB" sz="2400" dirty="0">
                <a:latin typeface="Comic Sans MS" panose="030F0702030302020204" pitchFamily="66" charset="0"/>
              </a:rPr>
              <a:t>is worried.</a:t>
            </a:r>
          </a:p>
        </p:txBody>
      </p:sp>
      <p:sp>
        <p:nvSpPr>
          <p:cNvPr id="23" name="TextBox 22"/>
          <p:cNvSpPr txBox="1"/>
          <p:nvPr/>
        </p:nvSpPr>
        <p:spPr>
          <a:xfrm>
            <a:off x="8716298" y="3214413"/>
            <a:ext cx="3905793" cy="461665"/>
          </a:xfrm>
          <a:prstGeom prst="rect">
            <a:avLst/>
          </a:prstGeom>
          <a:noFill/>
        </p:spPr>
        <p:txBody>
          <a:bodyPr wrap="square" rtlCol="0">
            <a:spAutoFit/>
          </a:bodyPr>
          <a:lstStyle/>
          <a:p>
            <a:r>
              <a:rPr lang="en-GB" sz="2400" dirty="0">
                <a:latin typeface="Comic Sans MS" panose="030F0702030302020204" pitchFamily="66" charset="0"/>
              </a:rPr>
              <a:t>is lonely.</a:t>
            </a:r>
          </a:p>
        </p:txBody>
      </p:sp>
      <p:sp>
        <p:nvSpPr>
          <p:cNvPr id="24" name="TextBox 23"/>
          <p:cNvSpPr txBox="1"/>
          <p:nvPr/>
        </p:nvSpPr>
        <p:spPr>
          <a:xfrm>
            <a:off x="8716296" y="3667319"/>
            <a:ext cx="3905793" cy="461665"/>
          </a:xfrm>
          <a:prstGeom prst="rect">
            <a:avLst/>
          </a:prstGeom>
          <a:noFill/>
        </p:spPr>
        <p:txBody>
          <a:bodyPr wrap="square" rtlCol="0">
            <a:spAutoFit/>
          </a:bodyPr>
          <a:lstStyle/>
          <a:p>
            <a:r>
              <a:rPr lang="en-GB" sz="2400" dirty="0">
                <a:latin typeface="Comic Sans MS" panose="030F0702030302020204" pitchFamily="66" charset="0"/>
              </a:rPr>
              <a:t>is scared.</a:t>
            </a:r>
          </a:p>
        </p:txBody>
      </p:sp>
      <p:sp>
        <p:nvSpPr>
          <p:cNvPr id="25" name="TextBox 24"/>
          <p:cNvSpPr txBox="1"/>
          <p:nvPr/>
        </p:nvSpPr>
        <p:spPr>
          <a:xfrm>
            <a:off x="8716295" y="4172106"/>
            <a:ext cx="3905793" cy="461665"/>
          </a:xfrm>
          <a:prstGeom prst="rect">
            <a:avLst/>
          </a:prstGeom>
          <a:noFill/>
        </p:spPr>
        <p:txBody>
          <a:bodyPr wrap="square" rtlCol="0">
            <a:spAutoFit/>
          </a:bodyPr>
          <a:lstStyle/>
          <a:p>
            <a:r>
              <a:rPr lang="en-GB" sz="2400" dirty="0">
                <a:latin typeface="Comic Sans MS" panose="030F0702030302020204" pitchFamily="66" charset="0"/>
              </a:rPr>
              <a:t>is shocked.</a:t>
            </a:r>
          </a:p>
        </p:txBody>
      </p:sp>
      <p:pic>
        <p:nvPicPr>
          <p:cNvPr id="26" name="Picture 25"/>
          <p:cNvPicPr>
            <a:picLocks noChangeAspect="1"/>
          </p:cNvPicPr>
          <p:nvPr/>
        </p:nvPicPr>
        <p:blipFill rotWithShape="1">
          <a:blip r:embed="rId6"/>
          <a:srcRect l="6530" r="46741"/>
          <a:stretch/>
        </p:blipFill>
        <p:spPr>
          <a:xfrm>
            <a:off x="10014421" y="1284646"/>
            <a:ext cx="504568" cy="1241846"/>
          </a:xfrm>
          <a:prstGeom prst="rect">
            <a:avLst/>
          </a:prstGeom>
          <a:ln w="57150">
            <a:solidFill>
              <a:schemeClr val="tx1"/>
            </a:solidFill>
          </a:ln>
        </p:spPr>
      </p:pic>
      <p:sp>
        <p:nvSpPr>
          <p:cNvPr id="27" name="TextBox 26"/>
          <p:cNvSpPr txBox="1"/>
          <p:nvPr/>
        </p:nvSpPr>
        <p:spPr>
          <a:xfrm>
            <a:off x="8575508" y="2581665"/>
            <a:ext cx="3382393" cy="461665"/>
          </a:xfrm>
          <a:prstGeom prst="rect">
            <a:avLst/>
          </a:prstGeom>
          <a:noFill/>
        </p:spPr>
        <p:txBody>
          <a:bodyPr wrap="square" rtlCol="0">
            <a:spAutoFit/>
          </a:bodyPr>
          <a:lstStyle/>
          <a:p>
            <a:pPr algn="ctr"/>
            <a:r>
              <a:rPr lang="en-GB" sz="2400" dirty="0">
                <a:latin typeface="Comic Sans MS" panose="030F0702030302020204" pitchFamily="66" charset="0"/>
              </a:rPr>
              <a:t>The Grandma</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143" y="3770329"/>
            <a:ext cx="1123810" cy="857143"/>
          </a:xfrm>
          <a:prstGeom prst="rect">
            <a:avLst/>
          </a:prstGeom>
        </p:spPr>
      </p:pic>
    </p:spTree>
    <p:extLst>
      <p:ext uri="{BB962C8B-B14F-4D97-AF65-F5344CB8AC3E}">
        <p14:creationId xmlns:p14="http://schemas.microsoft.com/office/powerpoint/2010/main" val="1072545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59826975"/>
              </p:ext>
            </p:extLst>
          </p:nvPr>
        </p:nvGraphicFramePr>
        <p:xfrm>
          <a:off x="1660113" y="3294785"/>
          <a:ext cx="8800938" cy="2178572"/>
        </p:xfrm>
        <a:graphic>
          <a:graphicData uri="http://schemas.openxmlformats.org/drawingml/2006/table">
            <a:tbl>
              <a:tblPr firstRow="1" bandRow="1">
                <a:tableStyleId>{5C22544A-7EE6-4342-B048-85BDC9FD1C3A}</a:tableStyleId>
              </a:tblPr>
              <a:tblGrid>
                <a:gridCol w="3969791">
                  <a:extLst>
                    <a:ext uri="{9D8B030D-6E8A-4147-A177-3AD203B41FA5}">
                      <a16:colId xmlns:a16="http://schemas.microsoft.com/office/drawing/2014/main" val="2085239561"/>
                    </a:ext>
                  </a:extLst>
                </a:gridCol>
                <a:gridCol w="4831147">
                  <a:extLst>
                    <a:ext uri="{9D8B030D-6E8A-4147-A177-3AD203B41FA5}">
                      <a16:colId xmlns:a16="http://schemas.microsoft.com/office/drawing/2014/main" val="1768106970"/>
                    </a:ext>
                  </a:extLst>
                </a:gridCol>
              </a:tblGrid>
              <a:tr h="544643">
                <a:tc>
                  <a:txBody>
                    <a:bodyPr/>
                    <a:lstStyle/>
                    <a:p>
                      <a:pPr algn="ctr"/>
                      <a:r>
                        <a:rPr lang="en-GB" sz="2800" dirty="0">
                          <a:latin typeface="Comic Sans MS" panose="030F0702030302020204" pitchFamily="66" charset="0"/>
                        </a:rPr>
                        <a:t>Who?</a:t>
                      </a:r>
                    </a:p>
                  </a:txBody>
                  <a:tcPr/>
                </a:tc>
                <a:tc>
                  <a:txBody>
                    <a:bodyPr/>
                    <a:lstStyle/>
                    <a:p>
                      <a:pPr algn="ctr"/>
                      <a:r>
                        <a:rPr lang="en-GB" sz="2800" dirty="0">
                          <a:latin typeface="Comic Sans MS" panose="030F0702030302020204" pitchFamily="66" charset="0"/>
                        </a:rPr>
                        <a:t>What emotion?</a:t>
                      </a:r>
                    </a:p>
                  </a:txBody>
                  <a:tcPr/>
                </a:tc>
                <a:extLst>
                  <a:ext uri="{0D108BD9-81ED-4DB2-BD59-A6C34878D82A}">
                    <a16:rowId xmlns:a16="http://schemas.microsoft.com/office/drawing/2014/main" val="2920024625"/>
                  </a:ext>
                </a:extLst>
              </a:tr>
              <a:tr h="544643">
                <a:tc>
                  <a:txBody>
                    <a:bodyPr/>
                    <a:lstStyle/>
                    <a:p>
                      <a:r>
                        <a:rPr lang="en-GB" sz="2800" dirty="0">
                          <a:latin typeface="Comic Sans MS" panose="030F0702030302020204" pitchFamily="66" charset="0"/>
                        </a:rPr>
                        <a:t>Little Red Riding</a:t>
                      </a:r>
                      <a:r>
                        <a:rPr lang="en-GB" sz="2800" baseline="0" dirty="0">
                          <a:latin typeface="Comic Sans MS" panose="030F0702030302020204" pitchFamily="66" charset="0"/>
                        </a:rPr>
                        <a:t> Hood</a:t>
                      </a:r>
                      <a:endParaRPr lang="en-GB" sz="2800" dirty="0">
                        <a:latin typeface="Comic Sans MS" panose="030F0702030302020204" pitchFamily="66" charset="0"/>
                      </a:endParaRPr>
                    </a:p>
                  </a:txBody>
                  <a:tcPr/>
                </a:tc>
                <a:tc>
                  <a:txBody>
                    <a:bodyPr/>
                    <a:lstStyle/>
                    <a:p>
                      <a:r>
                        <a:rPr lang="en-GB" sz="2800" dirty="0">
                          <a:latin typeface="Comic Sans MS" panose="030F0702030302020204" pitchFamily="66" charset="0"/>
                        </a:rPr>
                        <a:t>is scared</a:t>
                      </a:r>
                    </a:p>
                  </a:txBody>
                  <a:tcPr/>
                </a:tc>
                <a:extLst>
                  <a:ext uri="{0D108BD9-81ED-4DB2-BD59-A6C34878D82A}">
                    <a16:rowId xmlns:a16="http://schemas.microsoft.com/office/drawing/2014/main" val="319009194"/>
                  </a:ext>
                </a:extLst>
              </a:tr>
              <a:tr h="544643">
                <a:tc>
                  <a:txBody>
                    <a:bodyPr/>
                    <a:lstStyle/>
                    <a:p>
                      <a:r>
                        <a:rPr lang="en-GB" sz="2800" dirty="0">
                          <a:latin typeface="Comic Sans MS" panose="030F0702030302020204" pitchFamily="66" charset="0"/>
                        </a:rPr>
                        <a:t>Grandma</a:t>
                      </a:r>
                    </a:p>
                  </a:txBody>
                  <a:tcPr/>
                </a:tc>
                <a:tc>
                  <a:txBody>
                    <a:bodyPr/>
                    <a:lstStyle/>
                    <a:p>
                      <a:r>
                        <a:rPr lang="en-GB" sz="2800" dirty="0">
                          <a:latin typeface="Comic Sans MS" panose="030F0702030302020204" pitchFamily="66" charset="0"/>
                        </a:rPr>
                        <a:t>is lonely</a:t>
                      </a:r>
                    </a:p>
                  </a:txBody>
                  <a:tcPr/>
                </a:tc>
                <a:extLst>
                  <a:ext uri="{0D108BD9-81ED-4DB2-BD59-A6C34878D82A}">
                    <a16:rowId xmlns:a16="http://schemas.microsoft.com/office/drawing/2014/main" val="2973324448"/>
                  </a:ext>
                </a:extLst>
              </a:tr>
              <a:tr h="544643">
                <a:tc>
                  <a:txBody>
                    <a:bodyPr/>
                    <a:lstStyle/>
                    <a:p>
                      <a:r>
                        <a:rPr lang="en-GB" sz="2800" dirty="0">
                          <a:latin typeface="Comic Sans MS" panose="030F0702030302020204" pitchFamily="66" charset="0"/>
                        </a:rPr>
                        <a:t>The</a:t>
                      </a:r>
                      <a:r>
                        <a:rPr lang="en-GB" sz="2800" baseline="0" dirty="0">
                          <a:latin typeface="Comic Sans MS" panose="030F0702030302020204" pitchFamily="66" charset="0"/>
                        </a:rPr>
                        <a:t> wolf</a:t>
                      </a:r>
                      <a:endParaRPr lang="en-GB" sz="2800" dirty="0">
                        <a:latin typeface="Comic Sans MS" panose="030F0702030302020204" pitchFamily="66" charset="0"/>
                      </a:endParaRPr>
                    </a:p>
                  </a:txBody>
                  <a:tcPr/>
                </a:tc>
                <a:tc>
                  <a:txBody>
                    <a:bodyPr/>
                    <a:lstStyle/>
                    <a:p>
                      <a:r>
                        <a:rPr lang="en-GB" sz="2800" dirty="0">
                          <a:latin typeface="Comic Sans MS" panose="030F0702030302020204" pitchFamily="66" charset="0"/>
                        </a:rPr>
                        <a:t>is hungry</a:t>
                      </a:r>
                    </a:p>
                  </a:txBody>
                  <a:tcPr/>
                </a:tc>
                <a:extLst>
                  <a:ext uri="{0D108BD9-81ED-4DB2-BD59-A6C34878D82A}">
                    <a16:rowId xmlns:a16="http://schemas.microsoft.com/office/drawing/2014/main" val="2704884396"/>
                  </a:ext>
                </a:extLst>
              </a:tr>
            </a:tbl>
          </a:graphicData>
        </a:graphic>
      </p:graphicFrame>
      <p:sp>
        <p:nvSpPr>
          <p:cNvPr id="9" name="TextBox 8"/>
          <p:cNvSpPr txBox="1"/>
          <p:nvPr/>
        </p:nvSpPr>
        <p:spPr>
          <a:xfrm>
            <a:off x="477672" y="300251"/>
            <a:ext cx="11300346" cy="369332"/>
          </a:xfrm>
          <a:prstGeom prst="rect">
            <a:avLst/>
          </a:prstGeom>
          <a:noFill/>
        </p:spPr>
        <p:txBody>
          <a:bodyPr wrap="square" rtlCol="0">
            <a:spAutoFit/>
          </a:bodyPr>
          <a:lstStyle/>
          <a:p>
            <a:r>
              <a:rPr lang="en-GB" dirty="0">
                <a:latin typeface="Comic Sans MS" panose="030F0702030302020204" pitchFamily="66" charset="0"/>
              </a:rPr>
              <a:t>If I put all of this information together, I can make some </a:t>
            </a:r>
            <a:r>
              <a:rPr lang="en-GB" dirty="0">
                <a:solidFill>
                  <a:srgbClr val="FFC000"/>
                </a:solidFill>
                <a:latin typeface="Comic Sans MS" panose="030F0702030302020204" pitchFamily="66" charset="0"/>
              </a:rPr>
              <a:t>who</a:t>
            </a:r>
            <a:r>
              <a:rPr lang="en-GB" dirty="0">
                <a:latin typeface="Comic Sans MS" panose="030F0702030302020204" pitchFamily="66" charset="0"/>
              </a:rPr>
              <a:t>, </a:t>
            </a:r>
            <a:r>
              <a:rPr lang="en-GB" dirty="0">
                <a:solidFill>
                  <a:srgbClr val="FF0000"/>
                </a:solidFill>
                <a:latin typeface="Comic Sans MS" panose="030F0702030302020204" pitchFamily="66" charset="0"/>
              </a:rPr>
              <a:t>what emotion </a:t>
            </a:r>
            <a:r>
              <a:rPr lang="en-GB" dirty="0">
                <a:latin typeface="Comic Sans MS" panose="030F0702030302020204" pitchFamily="66" charset="0"/>
              </a:rPr>
              <a:t>sentences.</a:t>
            </a:r>
          </a:p>
        </p:txBody>
      </p:sp>
      <p:sp>
        <p:nvSpPr>
          <p:cNvPr id="10" name="TextBox 9"/>
          <p:cNvSpPr txBox="1"/>
          <p:nvPr/>
        </p:nvSpPr>
        <p:spPr>
          <a:xfrm>
            <a:off x="3112893" y="5985263"/>
            <a:ext cx="5895377" cy="646331"/>
          </a:xfrm>
          <a:prstGeom prst="rect">
            <a:avLst/>
          </a:prstGeom>
          <a:noFill/>
        </p:spPr>
        <p:txBody>
          <a:bodyPr wrap="square" rtlCol="0">
            <a:spAutoFit/>
          </a:bodyPr>
          <a:lstStyle/>
          <a:p>
            <a:r>
              <a:rPr lang="en-GB" dirty="0">
                <a:latin typeface="Comic Sans MS" panose="030F0702030302020204" pitchFamily="66" charset="0"/>
              </a:rPr>
              <a:t>Let’s have some fun on the next page and see if we can make some sentences together on the next page.</a:t>
            </a:r>
          </a:p>
        </p:txBody>
      </p:sp>
      <p:pic>
        <p:nvPicPr>
          <p:cNvPr id="12" name="Picture 2" descr="Origina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13"/>
          <p:cNvPicPr>
            <a:picLocks noChangeAspect="1"/>
          </p:cNvPicPr>
          <p:nvPr/>
        </p:nvPicPr>
        <p:blipFill>
          <a:blip r:embed="rId4"/>
          <a:stretch>
            <a:fillRect/>
          </a:stretch>
        </p:blipFill>
        <p:spPr>
          <a:xfrm>
            <a:off x="2502185" y="1277176"/>
            <a:ext cx="2298523" cy="193684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1192" y="1381678"/>
            <a:ext cx="2207078" cy="1683364"/>
          </a:xfrm>
          <a:prstGeom prst="rect">
            <a:avLst/>
          </a:prstGeom>
        </p:spPr>
      </p:pic>
    </p:spTree>
    <p:extLst>
      <p:ext uri="{BB962C8B-B14F-4D97-AF65-F5344CB8AC3E}">
        <p14:creationId xmlns:p14="http://schemas.microsoft.com/office/powerpoint/2010/main" val="3278630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4024" y="2612434"/>
            <a:ext cx="11300346" cy="1523494"/>
          </a:xfrm>
          <a:prstGeom prst="rect">
            <a:avLst/>
          </a:prstGeom>
          <a:noFill/>
        </p:spPr>
        <p:txBody>
          <a:bodyPr wrap="square" rtlCol="0">
            <a:spAutoFit/>
          </a:bodyPr>
          <a:lstStyle/>
          <a:p>
            <a:pPr algn="ctr"/>
            <a:r>
              <a:rPr lang="en-GB" sz="1550" dirty="0">
                <a:latin typeface="Comic Sans MS" panose="030F0702030302020204" pitchFamily="66" charset="0"/>
              </a:rPr>
              <a:t>To make my sentence I am going to chose one character from the who column and one option from the what emotion column.  </a:t>
            </a:r>
          </a:p>
          <a:p>
            <a:pPr algn="ctr"/>
            <a:r>
              <a:rPr lang="en-GB" sz="1550" dirty="0">
                <a:latin typeface="Comic Sans MS" panose="030F0702030302020204" pitchFamily="66" charset="0"/>
              </a:rPr>
              <a:t>Let me show you.  I have chosen The Grandma as the </a:t>
            </a:r>
            <a:r>
              <a:rPr lang="en-GB" sz="1550" dirty="0">
                <a:solidFill>
                  <a:srgbClr val="FFC000"/>
                </a:solidFill>
                <a:latin typeface="Comic Sans MS" panose="030F0702030302020204" pitchFamily="66" charset="0"/>
              </a:rPr>
              <a:t>who</a:t>
            </a:r>
            <a:r>
              <a:rPr lang="en-GB" sz="1550" dirty="0">
                <a:latin typeface="Comic Sans MS" panose="030F0702030302020204" pitchFamily="66" charset="0"/>
              </a:rPr>
              <a:t> in my story. I have decided for the </a:t>
            </a:r>
            <a:r>
              <a:rPr lang="en-GB" sz="1550" dirty="0">
                <a:solidFill>
                  <a:srgbClr val="FF0000"/>
                </a:solidFill>
                <a:latin typeface="Comic Sans MS" panose="030F0702030302020204" pitchFamily="66" charset="0"/>
              </a:rPr>
              <a:t>what emotion</a:t>
            </a:r>
            <a:r>
              <a:rPr lang="en-GB" sz="1550" dirty="0">
                <a:latin typeface="Comic Sans MS" panose="030F0702030302020204" pitchFamily="66" charset="0"/>
              </a:rPr>
              <a:t>, she will be feeling scared. </a:t>
            </a:r>
          </a:p>
          <a:p>
            <a:pPr algn="ctr"/>
            <a:r>
              <a:rPr lang="en-GB" sz="1550" dirty="0">
                <a:latin typeface="Comic Sans MS" panose="030F0702030302020204" pitchFamily="66" charset="0"/>
              </a:rPr>
              <a:t> My sentence says, The Grandma is scared.</a:t>
            </a:r>
          </a:p>
          <a:p>
            <a:endParaRPr lang="en-GB" sz="1550" dirty="0">
              <a:latin typeface="Comic Sans MS" panose="030F0702030302020204" pitchFamily="66"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969348950"/>
              </p:ext>
            </p:extLst>
          </p:nvPr>
        </p:nvGraphicFramePr>
        <p:xfrm>
          <a:off x="762361" y="242060"/>
          <a:ext cx="11235675" cy="2379465"/>
        </p:xfrm>
        <a:graphic>
          <a:graphicData uri="http://schemas.openxmlformats.org/drawingml/2006/table">
            <a:tbl>
              <a:tblPr firstRow="1" bandRow="1">
                <a:tableStyleId>{5C22544A-7EE6-4342-B048-85BDC9FD1C3A}</a:tableStyleId>
              </a:tblPr>
              <a:tblGrid>
                <a:gridCol w="5612313">
                  <a:extLst>
                    <a:ext uri="{9D8B030D-6E8A-4147-A177-3AD203B41FA5}">
                      <a16:colId xmlns:a16="http://schemas.microsoft.com/office/drawing/2014/main" val="653355719"/>
                    </a:ext>
                  </a:extLst>
                </a:gridCol>
                <a:gridCol w="5623362">
                  <a:extLst>
                    <a:ext uri="{9D8B030D-6E8A-4147-A177-3AD203B41FA5}">
                      <a16:colId xmlns:a16="http://schemas.microsoft.com/office/drawing/2014/main" val="4070255003"/>
                    </a:ext>
                  </a:extLst>
                </a:gridCol>
              </a:tblGrid>
              <a:tr h="948116">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9779413"/>
                  </a:ext>
                </a:extLst>
              </a:tr>
              <a:tr h="143134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6680725"/>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557311232"/>
              </p:ext>
            </p:extLst>
          </p:nvPr>
        </p:nvGraphicFramePr>
        <p:xfrm>
          <a:off x="845411" y="3867078"/>
          <a:ext cx="11002008" cy="2372974"/>
        </p:xfrm>
        <a:graphic>
          <a:graphicData uri="http://schemas.openxmlformats.org/drawingml/2006/table">
            <a:tbl>
              <a:tblPr firstRow="1" bandRow="1">
                <a:tableStyleId>{5C22544A-7EE6-4342-B048-85BDC9FD1C3A}</a:tableStyleId>
              </a:tblPr>
              <a:tblGrid>
                <a:gridCol w="5503138">
                  <a:extLst>
                    <a:ext uri="{9D8B030D-6E8A-4147-A177-3AD203B41FA5}">
                      <a16:colId xmlns:a16="http://schemas.microsoft.com/office/drawing/2014/main" val="653355719"/>
                    </a:ext>
                  </a:extLst>
                </a:gridCol>
                <a:gridCol w="5498870">
                  <a:extLst>
                    <a:ext uri="{9D8B030D-6E8A-4147-A177-3AD203B41FA5}">
                      <a16:colId xmlns:a16="http://schemas.microsoft.com/office/drawing/2014/main" val="4070255003"/>
                    </a:ext>
                  </a:extLst>
                </a:gridCol>
              </a:tblGrid>
              <a:tr h="118648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9779413"/>
                  </a:ext>
                </a:extLst>
              </a:tr>
              <a:tr h="118648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6680725"/>
                  </a:ext>
                </a:extLst>
              </a:tr>
            </a:tbl>
          </a:graphicData>
        </a:graphic>
      </p:graphicFrame>
      <p:pic>
        <p:nvPicPr>
          <p:cNvPr id="22"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5" name="Picture 24"/>
          <p:cNvPicPr>
            <a:picLocks noChangeAspect="1"/>
          </p:cNvPicPr>
          <p:nvPr/>
        </p:nvPicPr>
        <p:blipFill>
          <a:blip r:embed="rId3"/>
          <a:stretch>
            <a:fillRect/>
          </a:stretch>
        </p:blipFill>
        <p:spPr>
          <a:xfrm>
            <a:off x="2965128" y="3976761"/>
            <a:ext cx="1198004" cy="100949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3513" y="260640"/>
            <a:ext cx="1190563" cy="90805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0985" y="3976761"/>
            <a:ext cx="1190563" cy="90805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0163" y="1581995"/>
            <a:ext cx="1123809" cy="857143"/>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2225" y="5238862"/>
            <a:ext cx="1123810" cy="857143"/>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6739" y="1581996"/>
            <a:ext cx="1123810" cy="857143"/>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1226" y="1227048"/>
            <a:ext cx="874597" cy="667065"/>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1227" y="1937099"/>
            <a:ext cx="874596" cy="667065"/>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8327" y="1227048"/>
            <a:ext cx="859475" cy="655531"/>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1328" y="1962950"/>
            <a:ext cx="836474" cy="637988"/>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02225" y="284417"/>
            <a:ext cx="1123810" cy="85714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3513" y="5292730"/>
            <a:ext cx="1053184" cy="80327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23369" y="1224444"/>
            <a:ext cx="971429" cy="647619"/>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23579" y="1945648"/>
            <a:ext cx="971429" cy="647619"/>
          </a:xfrm>
          <a:prstGeom prst="rect">
            <a:avLst/>
          </a:prstGeom>
        </p:spPr>
      </p:pic>
      <p:pic>
        <p:nvPicPr>
          <p:cNvPr id="32" name="Picture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81861" y="1953281"/>
            <a:ext cx="971429" cy="647619"/>
          </a:xfrm>
          <a:prstGeom prst="rect">
            <a:avLst/>
          </a:prstGeom>
        </p:spPr>
      </p:pic>
      <p:pic>
        <p:nvPicPr>
          <p:cNvPr id="33" name="Picture 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30918" y="1953319"/>
            <a:ext cx="971429" cy="647619"/>
          </a:xfrm>
          <a:prstGeom prst="rect">
            <a:avLst/>
          </a:prstGeom>
        </p:spPr>
      </p:pic>
      <p:pic>
        <p:nvPicPr>
          <p:cNvPr id="34" name="Picture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30918" y="1227048"/>
            <a:ext cx="971429" cy="647619"/>
          </a:xfrm>
          <a:prstGeom prst="rect">
            <a:avLst/>
          </a:prstGeom>
        </p:spPr>
      </p:pic>
      <p:pic>
        <p:nvPicPr>
          <p:cNvPr id="35" name="Picture 3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62884" y="1234960"/>
            <a:ext cx="971429" cy="647619"/>
          </a:xfrm>
          <a:prstGeom prst="rect">
            <a:avLst/>
          </a:prstGeom>
        </p:spPr>
      </p:pic>
    </p:spTree>
    <p:extLst>
      <p:ext uri="{BB962C8B-B14F-4D97-AF65-F5344CB8AC3E}">
        <p14:creationId xmlns:p14="http://schemas.microsoft.com/office/powerpoint/2010/main" val="585094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13636" y="232862"/>
            <a:ext cx="11300346" cy="646331"/>
          </a:xfrm>
          <a:prstGeom prst="rect">
            <a:avLst/>
          </a:prstGeom>
          <a:noFill/>
        </p:spPr>
        <p:txBody>
          <a:bodyPr wrap="square" rtlCol="0">
            <a:spAutoFit/>
          </a:bodyPr>
          <a:lstStyle/>
          <a:p>
            <a:r>
              <a:rPr lang="en-GB" b="1" dirty="0">
                <a:latin typeface="Comic Sans MS" panose="030F0702030302020204" pitchFamily="66" charset="0"/>
              </a:rPr>
              <a:t>Now let’s try one together.</a:t>
            </a:r>
          </a:p>
          <a:p>
            <a:endParaRPr lang="en-GB" dirty="0">
              <a:latin typeface="Comic Sans MS" panose="030F0702030302020204" pitchFamily="66"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835796383"/>
              </p:ext>
            </p:extLst>
          </p:nvPr>
        </p:nvGraphicFramePr>
        <p:xfrm>
          <a:off x="762362" y="607987"/>
          <a:ext cx="11002008" cy="2372974"/>
        </p:xfrm>
        <a:graphic>
          <a:graphicData uri="http://schemas.openxmlformats.org/drawingml/2006/table">
            <a:tbl>
              <a:tblPr firstRow="1" bandRow="1">
                <a:tableStyleId>{5C22544A-7EE6-4342-B048-85BDC9FD1C3A}</a:tableStyleId>
              </a:tblPr>
              <a:tblGrid>
                <a:gridCol w="5494747">
                  <a:extLst>
                    <a:ext uri="{9D8B030D-6E8A-4147-A177-3AD203B41FA5}">
                      <a16:colId xmlns:a16="http://schemas.microsoft.com/office/drawing/2014/main" val="653355719"/>
                    </a:ext>
                  </a:extLst>
                </a:gridCol>
                <a:gridCol w="5507261">
                  <a:extLst>
                    <a:ext uri="{9D8B030D-6E8A-4147-A177-3AD203B41FA5}">
                      <a16:colId xmlns:a16="http://schemas.microsoft.com/office/drawing/2014/main" val="4070255003"/>
                    </a:ext>
                  </a:extLst>
                </a:gridCol>
              </a:tblGrid>
              <a:tr h="237297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9779413"/>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319501501"/>
              </p:ext>
            </p:extLst>
          </p:nvPr>
        </p:nvGraphicFramePr>
        <p:xfrm>
          <a:off x="762362" y="4411061"/>
          <a:ext cx="11002008" cy="2372974"/>
        </p:xfrm>
        <a:graphic>
          <a:graphicData uri="http://schemas.openxmlformats.org/drawingml/2006/table">
            <a:tbl>
              <a:tblPr firstRow="1" bandRow="1">
                <a:tableStyleId>{5C22544A-7EE6-4342-B048-85BDC9FD1C3A}</a:tableStyleId>
              </a:tblPr>
              <a:tblGrid>
                <a:gridCol w="5481684">
                  <a:extLst>
                    <a:ext uri="{9D8B030D-6E8A-4147-A177-3AD203B41FA5}">
                      <a16:colId xmlns:a16="http://schemas.microsoft.com/office/drawing/2014/main" val="653355719"/>
                    </a:ext>
                  </a:extLst>
                </a:gridCol>
                <a:gridCol w="5520324">
                  <a:extLst>
                    <a:ext uri="{9D8B030D-6E8A-4147-A177-3AD203B41FA5}">
                      <a16:colId xmlns:a16="http://schemas.microsoft.com/office/drawing/2014/main" val="4070255003"/>
                    </a:ext>
                  </a:extLst>
                </a:gridCol>
              </a:tblGrid>
              <a:tr h="118648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9779413"/>
                  </a:ext>
                </a:extLst>
              </a:tr>
              <a:tr h="118648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6680725"/>
                  </a:ext>
                </a:extLst>
              </a:tr>
            </a:tbl>
          </a:graphicData>
        </a:graphic>
      </p:graphicFrame>
      <p:pic>
        <p:nvPicPr>
          <p:cNvPr id="24"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9" name="Picture 28"/>
          <p:cNvPicPr>
            <a:picLocks noChangeAspect="1"/>
          </p:cNvPicPr>
          <p:nvPr/>
        </p:nvPicPr>
        <p:blipFill>
          <a:blip r:embed="rId3"/>
          <a:stretch>
            <a:fillRect/>
          </a:stretch>
        </p:blipFill>
        <p:spPr>
          <a:xfrm>
            <a:off x="3091978" y="637734"/>
            <a:ext cx="1198004" cy="1009493"/>
          </a:xfrm>
          <a:prstGeom prst="rect">
            <a:avLst/>
          </a:prstGeom>
        </p:spPr>
      </p:pic>
      <p:pic>
        <p:nvPicPr>
          <p:cNvPr id="30" name="Picture 29"/>
          <p:cNvPicPr>
            <a:picLocks noChangeAspect="1"/>
          </p:cNvPicPr>
          <p:nvPr/>
        </p:nvPicPr>
        <p:blipFill>
          <a:blip r:embed="rId3"/>
          <a:stretch>
            <a:fillRect/>
          </a:stretch>
        </p:blipFill>
        <p:spPr>
          <a:xfrm>
            <a:off x="3091978" y="4475918"/>
            <a:ext cx="1198004" cy="1009493"/>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36" name="TextBox 35"/>
          <p:cNvSpPr txBox="1"/>
          <p:nvPr/>
        </p:nvSpPr>
        <p:spPr>
          <a:xfrm>
            <a:off x="613192" y="3159624"/>
            <a:ext cx="11300346" cy="1200329"/>
          </a:xfrm>
          <a:prstGeom prst="rect">
            <a:avLst/>
          </a:prstGeom>
          <a:noFill/>
        </p:spPr>
        <p:txBody>
          <a:bodyPr wrap="square" rtlCol="0">
            <a:spAutoFit/>
          </a:bodyPr>
          <a:lstStyle/>
          <a:p>
            <a:pPr algn="ctr"/>
            <a:r>
              <a:rPr lang="en-GB" dirty="0">
                <a:latin typeface="Comic Sans MS" panose="030F0702030302020204" pitchFamily="66" charset="0"/>
              </a:rPr>
              <a:t>I have chosen the </a:t>
            </a:r>
            <a:r>
              <a:rPr lang="en-GB" dirty="0">
                <a:solidFill>
                  <a:srgbClr val="FF0000"/>
                </a:solidFill>
                <a:latin typeface="Comic Sans MS" panose="030F0702030302020204" pitchFamily="66" charset="0"/>
              </a:rPr>
              <a:t>what emotion</a:t>
            </a:r>
            <a:r>
              <a:rPr lang="en-GB" dirty="0">
                <a:latin typeface="Comic Sans MS" panose="030F0702030302020204" pitchFamily="66" charset="0"/>
              </a:rPr>
              <a:t>.</a:t>
            </a:r>
          </a:p>
          <a:p>
            <a:pPr algn="ctr"/>
            <a:r>
              <a:rPr lang="en-GB" dirty="0">
                <a:latin typeface="Comic Sans MS" panose="030F0702030302020204" pitchFamily="66" charset="0"/>
              </a:rPr>
              <a:t>Can you choose </a:t>
            </a:r>
            <a:r>
              <a:rPr lang="en-GB" dirty="0">
                <a:solidFill>
                  <a:srgbClr val="FFC000"/>
                </a:solidFill>
                <a:latin typeface="Comic Sans MS" panose="030F0702030302020204" pitchFamily="66" charset="0"/>
              </a:rPr>
              <a:t>who</a:t>
            </a:r>
            <a:r>
              <a:rPr lang="en-GB" dirty="0">
                <a:latin typeface="Comic Sans MS" panose="030F0702030302020204" pitchFamily="66" charset="0"/>
              </a:rPr>
              <a:t> will be in our sentence. Drag your choice into the correct box.</a:t>
            </a:r>
          </a:p>
          <a:p>
            <a:pPr algn="ctr"/>
            <a:r>
              <a:rPr lang="en-GB" dirty="0">
                <a:latin typeface="Comic Sans MS" panose="030F0702030302020204" pitchFamily="66" charset="0"/>
              </a:rPr>
              <a:t>Now read the sentence we have made to your adult and make sure it makes sense. </a:t>
            </a:r>
          </a:p>
          <a:p>
            <a:endParaRPr lang="en-GB" dirty="0">
              <a:latin typeface="Comic Sans MS" panose="030F0702030302020204" pitchFamily="66"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361" y="620449"/>
            <a:ext cx="1190563" cy="90805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8550" y="4577355"/>
            <a:ext cx="1190563" cy="90805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819" y="1885521"/>
            <a:ext cx="1123809" cy="85714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1784" y="1885522"/>
            <a:ext cx="1123810" cy="85714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3395" y="1885522"/>
            <a:ext cx="1123810" cy="857143"/>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9785" y="1579749"/>
            <a:ext cx="874597" cy="667065"/>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9786" y="2289800"/>
            <a:ext cx="874596" cy="667065"/>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6886" y="1579749"/>
            <a:ext cx="859475" cy="655531"/>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29887" y="2315651"/>
            <a:ext cx="836474" cy="637988"/>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38550" y="5846676"/>
            <a:ext cx="1190563" cy="793708"/>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32138" y="2298349"/>
            <a:ext cx="971429" cy="647619"/>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90420" y="2305982"/>
            <a:ext cx="971429" cy="647619"/>
          </a:xfrm>
          <a:prstGeom prst="rect">
            <a:avLst/>
          </a:prstGeom>
        </p:spPr>
      </p:pic>
      <p:pic>
        <p:nvPicPr>
          <p:cNvPr id="25" name="Picture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39477" y="2306020"/>
            <a:ext cx="971429" cy="647619"/>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39477" y="1579749"/>
            <a:ext cx="971429" cy="647619"/>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71443" y="1587661"/>
            <a:ext cx="971429" cy="647619"/>
          </a:xfrm>
          <a:prstGeom prst="rect">
            <a:avLst/>
          </a:prstGeom>
        </p:spPr>
      </p:pic>
    </p:spTree>
    <p:extLst>
      <p:ext uri="{BB962C8B-B14F-4D97-AF65-F5344CB8AC3E}">
        <p14:creationId xmlns:p14="http://schemas.microsoft.com/office/powerpoint/2010/main" val="467704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3817" y="232862"/>
            <a:ext cx="11300346" cy="584775"/>
          </a:xfrm>
          <a:prstGeom prst="rect">
            <a:avLst/>
          </a:prstGeom>
          <a:noFill/>
        </p:spPr>
        <p:txBody>
          <a:bodyPr wrap="square" rtlCol="0">
            <a:spAutoFit/>
          </a:bodyPr>
          <a:lstStyle/>
          <a:p>
            <a:r>
              <a:rPr lang="en-GB" sz="1600" b="1" dirty="0">
                <a:latin typeface="Comic Sans MS" panose="030F0702030302020204" pitchFamily="66" charset="0"/>
              </a:rPr>
              <a:t>Now it’s your turn.</a:t>
            </a:r>
          </a:p>
          <a:p>
            <a:endParaRPr lang="en-GB" sz="1600" dirty="0">
              <a:latin typeface="Comic Sans MS" panose="030F0702030302020204" pitchFamily="66"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951174006"/>
              </p:ext>
            </p:extLst>
          </p:nvPr>
        </p:nvGraphicFramePr>
        <p:xfrm>
          <a:off x="357178" y="2746884"/>
          <a:ext cx="11442936" cy="1186487"/>
        </p:xfrm>
        <a:graphic>
          <a:graphicData uri="http://schemas.openxmlformats.org/drawingml/2006/table">
            <a:tbl>
              <a:tblPr firstRow="1" bandRow="1">
                <a:tableStyleId>{5C22544A-7EE6-4342-B048-85BDC9FD1C3A}</a:tableStyleId>
              </a:tblPr>
              <a:tblGrid>
                <a:gridCol w="5730113">
                  <a:extLst>
                    <a:ext uri="{9D8B030D-6E8A-4147-A177-3AD203B41FA5}">
                      <a16:colId xmlns:a16="http://schemas.microsoft.com/office/drawing/2014/main" val="653355719"/>
                    </a:ext>
                  </a:extLst>
                </a:gridCol>
                <a:gridCol w="5712823">
                  <a:extLst>
                    <a:ext uri="{9D8B030D-6E8A-4147-A177-3AD203B41FA5}">
                      <a16:colId xmlns:a16="http://schemas.microsoft.com/office/drawing/2014/main" val="4070255003"/>
                    </a:ext>
                  </a:extLst>
                </a:gridCol>
              </a:tblGrid>
              <a:tr h="118648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9779413"/>
                  </a:ext>
                </a:extLst>
              </a:tr>
            </a:tbl>
          </a:graphicData>
        </a:graphic>
      </p:graphicFrame>
      <p:sp>
        <p:nvSpPr>
          <p:cNvPr id="4" name="TextBox 3"/>
          <p:cNvSpPr txBox="1"/>
          <p:nvPr/>
        </p:nvSpPr>
        <p:spPr>
          <a:xfrm>
            <a:off x="149488" y="600958"/>
            <a:ext cx="4651112" cy="2062103"/>
          </a:xfrm>
          <a:prstGeom prst="rect">
            <a:avLst/>
          </a:prstGeom>
          <a:noFill/>
        </p:spPr>
        <p:txBody>
          <a:bodyPr wrap="square" rtlCol="0">
            <a:spAutoFit/>
          </a:bodyPr>
          <a:lstStyle/>
          <a:p>
            <a:r>
              <a:rPr lang="en-GB" sz="1600" dirty="0">
                <a:latin typeface="Comic Sans MS" panose="030F0702030302020204" pitchFamily="66" charset="0"/>
              </a:rPr>
              <a:t>You are going to write 3 sentences. One for each ‘who’.</a:t>
            </a:r>
          </a:p>
          <a:p>
            <a:endParaRPr lang="en-GB" sz="1600" dirty="0">
              <a:latin typeface="Comic Sans MS" panose="030F0702030302020204" pitchFamily="66" charset="0"/>
            </a:endParaRPr>
          </a:p>
          <a:p>
            <a:r>
              <a:rPr lang="en-GB" sz="1600" dirty="0">
                <a:latin typeface="Comic Sans MS" panose="030F0702030302020204" pitchFamily="66" charset="0"/>
              </a:rPr>
              <a:t>Choose </a:t>
            </a:r>
            <a:r>
              <a:rPr lang="en-GB" sz="1600" b="1" dirty="0">
                <a:solidFill>
                  <a:srgbClr val="FFC000"/>
                </a:solidFill>
                <a:latin typeface="Comic Sans MS" panose="030F0702030302020204" pitchFamily="66" charset="0"/>
              </a:rPr>
              <a:t>WHO</a:t>
            </a:r>
            <a:r>
              <a:rPr lang="en-GB" sz="1600" dirty="0">
                <a:latin typeface="Comic Sans MS" panose="030F0702030302020204" pitchFamily="66" charset="0"/>
              </a:rPr>
              <a:t> will be in your sentence.</a:t>
            </a:r>
          </a:p>
          <a:p>
            <a:r>
              <a:rPr lang="en-GB" sz="1600" dirty="0">
                <a:latin typeface="Comic Sans MS" panose="030F0702030302020204" pitchFamily="66" charset="0"/>
              </a:rPr>
              <a:t>Choose </a:t>
            </a:r>
            <a:r>
              <a:rPr lang="en-GB" sz="1600" b="1" dirty="0">
                <a:solidFill>
                  <a:srgbClr val="FF0000"/>
                </a:solidFill>
                <a:latin typeface="Comic Sans MS" panose="030F0702030302020204" pitchFamily="66" charset="0"/>
              </a:rPr>
              <a:t>WHAT EMOTION </a:t>
            </a:r>
            <a:r>
              <a:rPr lang="en-GB" sz="1600" dirty="0">
                <a:latin typeface="Comic Sans MS" panose="030F0702030302020204" pitchFamily="66" charset="0"/>
              </a:rPr>
              <a:t>they will be feeling.</a:t>
            </a:r>
          </a:p>
          <a:p>
            <a:endParaRPr lang="en-GB" sz="1600" dirty="0">
              <a:latin typeface="Comic Sans MS" panose="030F0702030302020204" pitchFamily="66" charset="0"/>
            </a:endParaRPr>
          </a:p>
          <a:p>
            <a:r>
              <a:rPr lang="en-GB" sz="1600" dirty="0">
                <a:latin typeface="Comic Sans MS" panose="030F0702030302020204" pitchFamily="66" charset="0"/>
              </a:rPr>
              <a:t>Once you have made your first sentence, write it on the line below. </a:t>
            </a:r>
          </a:p>
        </p:txBody>
      </p:sp>
      <p:sp>
        <p:nvSpPr>
          <p:cNvPr id="8" name="Rectangle 7"/>
          <p:cNvSpPr/>
          <p:nvPr/>
        </p:nvSpPr>
        <p:spPr>
          <a:xfrm>
            <a:off x="357178" y="3933371"/>
            <a:ext cx="11442936" cy="25835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omic Sans MS" panose="030F0702030302020204" pitchFamily="66" charset="0"/>
            </a:endParaRPr>
          </a:p>
        </p:txBody>
      </p:sp>
      <p:cxnSp>
        <p:nvCxnSpPr>
          <p:cNvPr id="23" name="Straight Connector 22"/>
          <p:cNvCxnSpPr/>
          <p:nvPr/>
        </p:nvCxnSpPr>
        <p:spPr>
          <a:xfrm>
            <a:off x="357178" y="5094681"/>
            <a:ext cx="11442936"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2" name="Picture 21"/>
          <p:cNvPicPr>
            <a:picLocks noChangeAspect="1"/>
          </p:cNvPicPr>
          <p:nvPr/>
        </p:nvPicPr>
        <p:blipFill>
          <a:blip r:embed="rId3"/>
          <a:stretch>
            <a:fillRect/>
          </a:stretch>
        </p:blipFill>
        <p:spPr>
          <a:xfrm>
            <a:off x="2746621" y="2800025"/>
            <a:ext cx="1198004" cy="1009493"/>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656" y="5726053"/>
            <a:ext cx="1299108" cy="964684"/>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6660" y="2847972"/>
            <a:ext cx="1190563" cy="908056"/>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3815" y="217134"/>
            <a:ext cx="1123809" cy="857143"/>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6660" y="1585574"/>
            <a:ext cx="1123810" cy="857143"/>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0278" y="172386"/>
            <a:ext cx="1123810" cy="857143"/>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3290" y="1158100"/>
            <a:ext cx="874597" cy="66706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07887" y="1920817"/>
            <a:ext cx="874596" cy="66706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1594" y="197483"/>
            <a:ext cx="859475" cy="655531"/>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15592" y="1061566"/>
            <a:ext cx="836474" cy="637988"/>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06468" y="153286"/>
            <a:ext cx="971429" cy="647619"/>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60677" y="1885504"/>
            <a:ext cx="971429" cy="647619"/>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92183" y="1963797"/>
            <a:ext cx="971429" cy="647619"/>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00753" y="1139330"/>
            <a:ext cx="971429" cy="647619"/>
          </a:xfrm>
          <a:prstGeom prst="rect">
            <a:avLst/>
          </a:prstGeom>
        </p:spPr>
      </p:pic>
      <p:pic>
        <p:nvPicPr>
          <p:cNvPr id="31" name="Picture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32719" y="1237564"/>
            <a:ext cx="971429" cy="647619"/>
          </a:xfrm>
          <a:prstGeom prst="rect">
            <a:avLst/>
          </a:prstGeom>
        </p:spPr>
      </p:pic>
      <p:pic>
        <p:nvPicPr>
          <p:cNvPr id="32" name="Picture 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35039" y="865415"/>
            <a:ext cx="971429" cy="647619"/>
          </a:xfrm>
          <a:prstGeom prst="rect">
            <a:avLst/>
          </a:prstGeom>
        </p:spPr>
      </p:pic>
    </p:spTree>
    <p:extLst>
      <p:ext uri="{BB962C8B-B14F-4D97-AF65-F5344CB8AC3E}">
        <p14:creationId xmlns:p14="http://schemas.microsoft.com/office/powerpoint/2010/main" val="4127177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6069" y="232862"/>
            <a:ext cx="11300346" cy="584775"/>
          </a:xfrm>
          <a:prstGeom prst="rect">
            <a:avLst/>
          </a:prstGeom>
          <a:noFill/>
        </p:spPr>
        <p:txBody>
          <a:bodyPr wrap="square" rtlCol="0">
            <a:spAutoFit/>
          </a:bodyPr>
          <a:lstStyle/>
          <a:p>
            <a:r>
              <a:rPr lang="en-GB" sz="1600" b="1" dirty="0">
                <a:latin typeface="Comic Sans MS" panose="030F0702030302020204" pitchFamily="66" charset="0"/>
              </a:rPr>
              <a:t>It’s your turn to write your second sentence.</a:t>
            </a:r>
          </a:p>
          <a:p>
            <a:endParaRPr lang="en-GB" sz="1600" dirty="0">
              <a:latin typeface="Comic Sans MS" panose="030F0702030302020204" pitchFamily="66"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951174006"/>
              </p:ext>
            </p:extLst>
          </p:nvPr>
        </p:nvGraphicFramePr>
        <p:xfrm>
          <a:off x="357178" y="2746884"/>
          <a:ext cx="11442936" cy="1186487"/>
        </p:xfrm>
        <a:graphic>
          <a:graphicData uri="http://schemas.openxmlformats.org/drawingml/2006/table">
            <a:tbl>
              <a:tblPr firstRow="1" bandRow="1">
                <a:tableStyleId>{5C22544A-7EE6-4342-B048-85BDC9FD1C3A}</a:tableStyleId>
              </a:tblPr>
              <a:tblGrid>
                <a:gridCol w="5730113">
                  <a:extLst>
                    <a:ext uri="{9D8B030D-6E8A-4147-A177-3AD203B41FA5}">
                      <a16:colId xmlns:a16="http://schemas.microsoft.com/office/drawing/2014/main" val="653355719"/>
                    </a:ext>
                  </a:extLst>
                </a:gridCol>
                <a:gridCol w="5712823">
                  <a:extLst>
                    <a:ext uri="{9D8B030D-6E8A-4147-A177-3AD203B41FA5}">
                      <a16:colId xmlns:a16="http://schemas.microsoft.com/office/drawing/2014/main" val="4070255003"/>
                    </a:ext>
                  </a:extLst>
                </a:gridCol>
              </a:tblGrid>
              <a:tr h="118648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9779413"/>
                  </a:ext>
                </a:extLst>
              </a:tr>
            </a:tbl>
          </a:graphicData>
        </a:graphic>
      </p:graphicFrame>
      <p:sp>
        <p:nvSpPr>
          <p:cNvPr id="4" name="TextBox 3"/>
          <p:cNvSpPr txBox="1"/>
          <p:nvPr/>
        </p:nvSpPr>
        <p:spPr>
          <a:xfrm>
            <a:off x="149488" y="600958"/>
            <a:ext cx="4651112" cy="2062103"/>
          </a:xfrm>
          <a:prstGeom prst="rect">
            <a:avLst/>
          </a:prstGeom>
          <a:noFill/>
        </p:spPr>
        <p:txBody>
          <a:bodyPr wrap="square" rtlCol="0">
            <a:spAutoFit/>
          </a:bodyPr>
          <a:lstStyle/>
          <a:p>
            <a:r>
              <a:rPr lang="en-GB" sz="1600" dirty="0">
                <a:latin typeface="Comic Sans MS" panose="030F0702030302020204" pitchFamily="66" charset="0"/>
              </a:rPr>
              <a:t>Make sure you choose a different ‘who’ from your last sentence.</a:t>
            </a:r>
          </a:p>
          <a:p>
            <a:endParaRPr lang="en-GB" sz="1600" dirty="0">
              <a:latin typeface="Comic Sans MS" panose="030F0702030302020204" pitchFamily="66" charset="0"/>
            </a:endParaRPr>
          </a:p>
          <a:p>
            <a:r>
              <a:rPr lang="en-GB" sz="1600" dirty="0">
                <a:latin typeface="Comic Sans MS" panose="030F0702030302020204" pitchFamily="66" charset="0"/>
              </a:rPr>
              <a:t>Choose </a:t>
            </a:r>
            <a:r>
              <a:rPr lang="en-GB" sz="1600" b="1" dirty="0">
                <a:solidFill>
                  <a:srgbClr val="FFC000"/>
                </a:solidFill>
                <a:latin typeface="Comic Sans MS" panose="030F0702030302020204" pitchFamily="66" charset="0"/>
              </a:rPr>
              <a:t>WHO</a:t>
            </a:r>
            <a:r>
              <a:rPr lang="en-GB" sz="1600" dirty="0">
                <a:latin typeface="Comic Sans MS" panose="030F0702030302020204" pitchFamily="66" charset="0"/>
              </a:rPr>
              <a:t> will be in your sentence.</a:t>
            </a:r>
          </a:p>
          <a:p>
            <a:r>
              <a:rPr lang="en-GB" sz="1600" dirty="0">
                <a:latin typeface="Comic Sans MS" panose="030F0702030302020204" pitchFamily="66" charset="0"/>
              </a:rPr>
              <a:t>Choose </a:t>
            </a:r>
            <a:r>
              <a:rPr lang="en-GB" sz="1600" b="1" dirty="0">
                <a:solidFill>
                  <a:srgbClr val="FF0000"/>
                </a:solidFill>
                <a:latin typeface="Comic Sans MS" panose="030F0702030302020204" pitchFamily="66" charset="0"/>
              </a:rPr>
              <a:t>WHAT EMOTION </a:t>
            </a:r>
            <a:r>
              <a:rPr lang="en-GB" sz="1600" dirty="0">
                <a:latin typeface="Comic Sans MS" panose="030F0702030302020204" pitchFamily="66" charset="0"/>
              </a:rPr>
              <a:t>they will be feeling.</a:t>
            </a:r>
          </a:p>
          <a:p>
            <a:endParaRPr lang="en-GB" sz="1600" dirty="0">
              <a:latin typeface="Comic Sans MS" panose="030F0702030302020204" pitchFamily="66" charset="0"/>
            </a:endParaRPr>
          </a:p>
          <a:p>
            <a:r>
              <a:rPr lang="en-GB" sz="1600" dirty="0">
                <a:latin typeface="Comic Sans MS" panose="030F0702030302020204" pitchFamily="66" charset="0"/>
              </a:rPr>
              <a:t>Once you have made your sentence, write </a:t>
            </a:r>
          </a:p>
          <a:p>
            <a:r>
              <a:rPr lang="en-GB" sz="1600" dirty="0">
                <a:latin typeface="Comic Sans MS" panose="030F0702030302020204" pitchFamily="66" charset="0"/>
              </a:rPr>
              <a:t>it on the line below. </a:t>
            </a:r>
          </a:p>
        </p:txBody>
      </p:sp>
      <p:sp>
        <p:nvSpPr>
          <p:cNvPr id="8" name="Rectangle 7"/>
          <p:cNvSpPr/>
          <p:nvPr/>
        </p:nvSpPr>
        <p:spPr>
          <a:xfrm>
            <a:off x="357178" y="3933371"/>
            <a:ext cx="11442936" cy="25835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omic Sans MS" panose="030F0702030302020204" pitchFamily="66" charset="0"/>
            </a:endParaRPr>
          </a:p>
        </p:txBody>
      </p:sp>
      <p:cxnSp>
        <p:nvCxnSpPr>
          <p:cNvPr id="23" name="Straight Connector 22"/>
          <p:cNvCxnSpPr/>
          <p:nvPr/>
        </p:nvCxnSpPr>
        <p:spPr>
          <a:xfrm>
            <a:off x="357178" y="5094681"/>
            <a:ext cx="11442936"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2" name="Picture 21"/>
          <p:cNvPicPr>
            <a:picLocks noChangeAspect="1"/>
          </p:cNvPicPr>
          <p:nvPr/>
        </p:nvPicPr>
        <p:blipFill>
          <a:blip r:embed="rId3"/>
          <a:stretch>
            <a:fillRect/>
          </a:stretch>
        </p:blipFill>
        <p:spPr>
          <a:xfrm>
            <a:off x="2746621" y="2800025"/>
            <a:ext cx="1198004" cy="1009493"/>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656" y="5726053"/>
            <a:ext cx="1299108" cy="9646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815" y="217134"/>
            <a:ext cx="1123809" cy="85714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6660" y="1585574"/>
            <a:ext cx="1123810" cy="85714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0278" y="172386"/>
            <a:ext cx="1123810" cy="85714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3290" y="1158100"/>
            <a:ext cx="874597" cy="66706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7887" y="1920817"/>
            <a:ext cx="874596" cy="667065"/>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61594" y="197483"/>
            <a:ext cx="859475" cy="65553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5592" y="1061566"/>
            <a:ext cx="836474" cy="637988"/>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6468" y="153286"/>
            <a:ext cx="971429" cy="647619"/>
          </a:xfrm>
          <a:prstGeom prst="rect">
            <a:avLst/>
          </a:prstGeom>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60677" y="1885504"/>
            <a:ext cx="971429" cy="64761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92183" y="1963797"/>
            <a:ext cx="971429" cy="647619"/>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00753" y="1139330"/>
            <a:ext cx="971429" cy="647619"/>
          </a:xfrm>
          <a:prstGeom prst="rect">
            <a:avLst/>
          </a:prstGeom>
        </p:spPr>
      </p:pic>
      <p:pic>
        <p:nvPicPr>
          <p:cNvPr id="28" name="Picture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32719" y="1237564"/>
            <a:ext cx="971429" cy="647619"/>
          </a:xfrm>
          <a:prstGeom prst="rect">
            <a:avLst/>
          </a:prstGeom>
        </p:spPr>
      </p:pic>
      <p:pic>
        <p:nvPicPr>
          <p:cNvPr id="29" name="Picture 2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35039" y="865415"/>
            <a:ext cx="971429" cy="647619"/>
          </a:xfrm>
          <a:prstGeom prst="rect">
            <a:avLst/>
          </a:prstGeom>
        </p:spPr>
      </p:pic>
      <p:pic>
        <p:nvPicPr>
          <p:cNvPr id="30" name="Picture 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36660" y="2847972"/>
            <a:ext cx="1190563" cy="908056"/>
          </a:xfrm>
          <a:prstGeom prst="rect">
            <a:avLst/>
          </a:prstGeom>
        </p:spPr>
      </p:pic>
    </p:spTree>
    <p:extLst>
      <p:ext uri="{BB962C8B-B14F-4D97-AF65-F5344CB8AC3E}">
        <p14:creationId xmlns:p14="http://schemas.microsoft.com/office/powerpoint/2010/main" val="3796832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3006" y="232862"/>
            <a:ext cx="11300346" cy="584775"/>
          </a:xfrm>
          <a:prstGeom prst="rect">
            <a:avLst/>
          </a:prstGeom>
          <a:noFill/>
        </p:spPr>
        <p:txBody>
          <a:bodyPr wrap="square" rtlCol="0">
            <a:spAutoFit/>
          </a:bodyPr>
          <a:lstStyle/>
          <a:p>
            <a:r>
              <a:rPr lang="en-GB" sz="1600" b="1" dirty="0">
                <a:latin typeface="Comic Sans MS" panose="030F0702030302020204" pitchFamily="66" charset="0"/>
              </a:rPr>
              <a:t>It’s your turn to write your final sentence.</a:t>
            </a:r>
          </a:p>
          <a:p>
            <a:endParaRPr lang="en-GB" sz="1600" dirty="0">
              <a:latin typeface="Comic Sans MS" panose="030F0702030302020204" pitchFamily="66"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951174006"/>
              </p:ext>
            </p:extLst>
          </p:nvPr>
        </p:nvGraphicFramePr>
        <p:xfrm>
          <a:off x="357178" y="2746884"/>
          <a:ext cx="11442936" cy="1186487"/>
        </p:xfrm>
        <a:graphic>
          <a:graphicData uri="http://schemas.openxmlformats.org/drawingml/2006/table">
            <a:tbl>
              <a:tblPr firstRow="1" bandRow="1">
                <a:tableStyleId>{5C22544A-7EE6-4342-B048-85BDC9FD1C3A}</a:tableStyleId>
              </a:tblPr>
              <a:tblGrid>
                <a:gridCol w="5730113">
                  <a:extLst>
                    <a:ext uri="{9D8B030D-6E8A-4147-A177-3AD203B41FA5}">
                      <a16:colId xmlns:a16="http://schemas.microsoft.com/office/drawing/2014/main" val="653355719"/>
                    </a:ext>
                  </a:extLst>
                </a:gridCol>
                <a:gridCol w="5712823">
                  <a:extLst>
                    <a:ext uri="{9D8B030D-6E8A-4147-A177-3AD203B41FA5}">
                      <a16:colId xmlns:a16="http://schemas.microsoft.com/office/drawing/2014/main" val="4070255003"/>
                    </a:ext>
                  </a:extLst>
                </a:gridCol>
              </a:tblGrid>
              <a:tr h="118648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9779413"/>
                  </a:ext>
                </a:extLst>
              </a:tr>
            </a:tbl>
          </a:graphicData>
        </a:graphic>
      </p:graphicFrame>
      <p:sp>
        <p:nvSpPr>
          <p:cNvPr id="4" name="TextBox 3"/>
          <p:cNvSpPr txBox="1"/>
          <p:nvPr/>
        </p:nvSpPr>
        <p:spPr>
          <a:xfrm>
            <a:off x="149488" y="600958"/>
            <a:ext cx="4651112" cy="2062103"/>
          </a:xfrm>
          <a:prstGeom prst="rect">
            <a:avLst/>
          </a:prstGeom>
          <a:noFill/>
        </p:spPr>
        <p:txBody>
          <a:bodyPr wrap="square" rtlCol="0">
            <a:spAutoFit/>
          </a:bodyPr>
          <a:lstStyle/>
          <a:p>
            <a:r>
              <a:rPr lang="en-GB" sz="1600" dirty="0">
                <a:latin typeface="Comic Sans MS" panose="030F0702030302020204" pitchFamily="66" charset="0"/>
              </a:rPr>
              <a:t>There’s one ‘who’ that you have written about yet.</a:t>
            </a:r>
          </a:p>
          <a:p>
            <a:endParaRPr lang="en-GB" sz="1600" dirty="0">
              <a:latin typeface="Comic Sans MS" panose="030F0702030302020204" pitchFamily="66" charset="0"/>
            </a:endParaRPr>
          </a:p>
          <a:p>
            <a:r>
              <a:rPr lang="en-GB" sz="1600" dirty="0">
                <a:latin typeface="Comic Sans MS" panose="030F0702030302020204" pitchFamily="66" charset="0"/>
              </a:rPr>
              <a:t>Choose </a:t>
            </a:r>
            <a:r>
              <a:rPr lang="en-GB" sz="1600" b="1" dirty="0">
                <a:solidFill>
                  <a:srgbClr val="FFC000"/>
                </a:solidFill>
                <a:latin typeface="Comic Sans MS" panose="030F0702030302020204" pitchFamily="66" charset="0"/>
              </a:rPr>
              <a:t>WHO</a:t>
            </a:r>
            <a:r>
              <a:rPr lang="en-GB" sz="1600" dirty="0">
                <a:latin typeface="Comic Sans MS" panose="030F0702030302020204" pitchFamily="66" charset="0"/>
              </a:rPr>
              <a:t> will be in your sentence.</a:t>
            </a:r>
          </a:p>
          <a:p>
            <a:r>
              <a:rPr lang="en-GB" sz="1600" dirty="0">
                <a:latin typeface="Comic Sans MS" panose="030F0702030302020204" pitchFamily="66" charset="0"/>
              </a:rPr>
              <a:t>Choose </a:t>
            </a:r>
            <a:r>
              <a:rPr lang="en-GB" sz="1600" b="1" dirty="0">
                <a:solidFill>
                  <a:srgbClr val="FF0000"/>
                </a:solidFill>
                <a:latin typeface="Comic Sans MS" panose="030F0702030302020204" pitchFamily="66" charset="0"/>
              </a:rPr>
              <a:t>WHAT EMOTION </a:t>
            </a:r>
            <a:r>
              <a:rPr lang="en-GB" sz="1600" dirty="0">
                <a:latin typeface="Comic Sans MS" panose="030F0702030302020204" pitchFamily="66" charset="0"/>
              </a:rPr>
              <a:t>they will be feeling.</a:t>
            </a:r>
          </a:p>
          <a:p>
            <a:endParaRPr lang="en-GB" sz="1600" dirty="0">
              <a:latin typeface="Comic Sans MS" panose="030F0702030302020204" pitchFamily="66" charset="0"/>
            </a:endParaRPr>
          </a:p>
          <a:p>
            <a:r>
              <a:rPr lang="en-GB" sz="1600" dirty="0">
                <a:latin typeface="Comic Sans MS" panose="030F0702030302020204" pitchFamily="66" charset="0"/>
              </a:rPr>
              <a:t>Once you have made your sentence, write </a:t>
            </a:r>
          </a:p>
          <a:p>
            <a:r>
              <a:rPr lang="en-GB" sz="1600" dirty="0">
                <a:latin typeface="Comic Sans MS" panose="030F0702030302020204" pitchFamily="66" charset="0"/>
              </a:rPr>
              <a:t>it on the line below. </a:t>
            </a:r>
          </a:p>
        </p:txBody>
      </p:sp>
      <p:sp>
        <p:nvSpPr>
          <p:cNvPr id="8" name="Rectangle 7"/>
          <p:cNvSpPr/>
          <p:nvPr/>
        </p:nvSpPr>
        <p:spPr>
          <a:xfrm>
            <a:off x="357178" y="3933371"/>
            <a:ext cx="11442936" cy="25835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omic Sans MS" panose="030F0702030302020204" pitchFamily="66" charset="0"/>
            </a:endParaRPr>
          </a:p>
        </p:txBody>
      </p:sp>
      <p:cxnSp>
        <p:nvCxnSpPr>
          <p:cNvPr id="23" name="Straight Connector 22"/>
          <p:cNvCxnSpPr/>
          <p:nvPr/>
        </p:nvCxnSpPr>
        <p:spPr>
          <a:xfrm>
            <a:off x="357178" y="5094681"/>
            <a:ext cx="11442936"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2" name="Picture 21"/>
          <p:cNvPicPr>
            <a:picLocks noChangeAspect="1"/>
          </p:cNvPicPr>
          <p:nvPr/>
        </p:nvPicPr>
        <p:blipFill>
          <a:blip r:embed="rId3"/>
          <a:stretch>
            <a:fillRect/>
          </a:stretch>
        </p:blipFill>
        <p:spPr>
          <a:xfrm>
            <a:off x="2746621" y="2800025"/>
            <a:ext cx="1198004" cy="1009493"/>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656" y="5726053"/>
            <a:ext cx="1299108" cy="9646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815" y="217134"/>
            <a:ext cx="1123809" cy="85714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6660" y="1585574"/>
            <a:ext cx="1123810" cy="85714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0278" y="172386"/>
            <a:ext cx="1123810" cy="85714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3290" y="1158100"/>
            <a:ext cx="874597" cy="66706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7887" y="1920817"/>
            <a:ext cx="874596" cy="667065"/>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61594" y="197483"/>
            <a:ext cx="859475" cy="65553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5592" y="1061566"/>
            <a:ext cx="836474" cy="637988"/>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6468" y="153286"/>
            <a:ext cx="971429" cy="647619"/>
          </a:xfrm>
          <a:prstGeom prst="rect">
            <a:avLst/>
          </a:prstGeom>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60677" y="1885504"/>
            <a:ext cx="971429" cy="64761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92183" y="1963797"/>
            <a:ext cx="971429" cy="647619"/>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00753" y="1139330"/>
            <a:ext cx="971429" cy="647619"/>
          </a:xfrm>
          <a:prstGeom prst="rect">
            <a:avLst/>
          </a:prstGeom>
        </p:spPr>
      </p:pic>
      <p:pic>
        <p:nvPicPr>
          <p:cNvPr id="28" name="Picture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32719" y="1237564"/>
            <a:ext cx="971429" cy="647619"/>
          </a:xfrm>
          <a:prstGeom prst="rect">
            <a:avLst/>
          </a:prstGeom>
        </p:spPr>
      </p:pic>
      <p:pic>
        <p:nvPicPr>
          <p:cNvPr id="29" name="Picture 2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35039" y="865415"/>
            <a:ext cx="971429" cy="647619"/>
          </a:xfrm>
          <a:prstGeom prst="rect">
            <a:avLst/>
          </a:prstGeom>
        </p:spPr>
      </p:pic>
      <p:pic>
        <p:nvPicPr>
          <p:cNvPr id="30" name="Picture 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36660" y="2847972"/>
            <a:ext cx="1190563" cy="908056"/>
          </a:xfrm>
          <a:prstGeom prst="rect">
            <a:avLst/>
          </a:prstGeom>
        </p:spPr>
      </p:pic>
    </p:spTree>
    <p:extLst>
      <p:ext uri="{BB962C8B-B14F-4D97-AF65-F5344CB8AC3E}">
        <p14:creationId xmlns:p14="http://schemas.microsoft.com/office/powerpoint/2010/main" val="528239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Title 20"/>
          <p:cNvSpPr>
            <a:spLocks noGrp="1"/>
          </p:cNvSpPr>
          <p:nvPr>
            <p:ph type="title"/>
          </p:nvPr>
        </p:nvSpPr>
        <p:spPr>
          <a:xfrm>
            <a:off x="1981201" y="169863"/>
            <a:ext cx="8220075" cy="1141412"/>
          </a:xfrm>
        </p:spPr>
        <p:txBody>
          <a:bodyPr/>
          <a:lstStyle/>
          <a:p>
            <a:pPr algn="ctr" eaLnBrk="1" hangingPunct="1"/>
            <a:r>
              <a:rPr lang="en-GB" altLang="en-US" sz="2400"/>
              <a:t>Once upon a time there was a girl called Little Red Riding Hood. She lived with her mother in a village near a forest.</a:t>
            </a:r>
          </a:p>
        </p:txBody>
      </p:sp>
    </p:spTree>
    <p:extLst>
      <p:ext uri="{BB962C8B-B14F-4D97-AF65-F5344CB8AC3E}">
        <p14:creationId xmlns:p14="http://schemas.microsoft.com/office/powerpoint/2010/main" val="3895202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latin typeface="Comic Sans MS" panose="030F0702030302020204" pitchFamily="66" charset="0"/>
            </a:endParaRPr>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latin typeface="Comic Sans MS" panose="030F0702030302020204" pitchFamily="66" charset="0"/>
            </a:endParaRPr>
          </a:p>
        </p:txBody>
      </p:sp>
      <p:sp>
        <p:nvSpPr>
          <p:cNvPr id="5" name="Rectangle 4">
            <a:extLst>
              <a:ext uri="{FF2B5EF4-FFF2-40B4-BE49-F238E27FC236}">
                <a16:creationId xmlns:a16="http://schemas.microsoft.com/office/drawing/2014/main" id="{6CB3617B-CF19-4CB3-B93E-363E77692E4D}"/>
              </a:ext>
            </a:extLst>
          </p:cNvPr>
          <p:cNvSpPr/>
          <p:nvPr/>
        </p:nvSpPr>
        <p:spPr>
          <a:xfrm>
            <a:off x="9361"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a:latin typeface="Comic Sans MS" panose="030F0702030302020204" pitchFamily="66" charset="0"/>
              </a:rPr>
              <a:t>Subject</a:t>
            </a:r>
            <a:r>
              <a:rPr lang="en-GB">
                <a:latin typeface="Comic Sans MS" panose="030F0702030302020204" pitchFamily="66" charset="0"/>
              </a:rPr>
              <a:t>: </a:t>
            </a:r>
            <a:r>
              <a:rPr lang="en-GB" sz="2400">
                <a:latin typeface="Comic Sans MS" panose="030F0702030302020204" pitchFamily="66" charset="0"/>
              </a:rPr>
              <a:t>English </a:t>
            </a:r>
            <a:endParaRPr lang="en-GB">
              <a:latin typeface="Comic Sans MS" panose="030F0702030302020204" pitchFamily="66" charset="0"/>
            </a:endParaRPr>
          </a:p>
        </p:txBody>
      </p:sp>
      <p:sp>
        <p:nvSpPr>
          <p:cNvPr id="8" name="Rectangle 7">
            <a:extLst>
              <a:ext uri="{FF2B5EF4-FFF2-40B4-BE49-F238E27FC236}">
                <a16:creationId xmlns:a16="http://schemas.microsoft.com/office/drawing/2014/main"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latin typeface="Comic Sans MS" panose="030F0702030302020204" pitchFamily="66" charset="0"/>
              </a:rPr>
              <a:t>Date</a:t>
            </a:r>
            <a:r>
              <a:rPr lang="en-GB" dirty="0">
                <a:latin typeface="Comic Sans MS" panose="030F0702030302020204" pitchFamily="66" charset="0"/>
              </a:rPr>
              <a:t>:   </a:t>
            </a:r>
            <a:r>
              <a:rPr lang="en-GB" sz="3200" dirty="0">
                <a:latin typeface="Comic Sans MS" panose="030F0702030302020204" pitchFamily="66" charset="0"/>
              </a:rPr>
              <a:t>Friday 26</a:t>
            </a:r>
            <a:r>
              <a:rPr lang="en-GB" sz="3200" baseline="30000" dirty="0">
                <a:latin typeface="Comic Sans MS" panose="030F0702030302020204" pitchFamily="66" charset="0"/>
              </a:rPr>
              <a:t>th</a:t>
            </a:r>
            <a:r>
              <a:rPr lang="en-GB" sz="3200" dirty="0">
                <a:latin typeface="Comic Sans MS" panose="030F0702030302020204" pitchFamily="66" charset="0"/>
              </a:rPr>
              <a:t> February 2021</a:t>
            </a:r>
            <a:endParaRPr lang="en-GB" dirty="0">
              <a:latin typeface="Comic Sans MS" panose="030F0702030302020204" pitchFamily="66" charset="0"/>
            </a:endParaRPr>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latin typeface="Comic Sans MS" panose="030F0702030302020204" pitchFamily="66" charset="0"/>
              </a:rPr>
              <a:t>LO. To be able to write sounds in words. </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2" descr="Origi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8489047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sp>
        <p:nvSpPr>
          <p:cNvPr id="8" name="TextBox 7"/>
          <p:cNvSpPr txBox="1"/>
          <p:nvPr/>
        </p:nvSpPr>
        <p:spPr>
          <a:xfrm>
            <a:off x="569345" y="843386"/>
            <a:ext cx="1093209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10" name="TextBox 9"/>
          <p:cNvSpPr txBox="1"/>
          <p:nvPr/>
        </p:nvSpPr>
        <p:spPr>
          <a:xfrm>
            <a:off x="200025" y="5844508"/>
            <a:ext cx="12192000" cy="923330"/>
          </a:xfrm>
          <a:prstGeom prst="rect">
            <a:avLst/>
          </a:prstGeom>
          <a:solidFill>
            <a:schemeClr val="bg1"/>
          </a:solidFill>
        </p:spPr>
        <p:txBody>
          <a:bodyPr wrap="square" rtlCol="0">
            <a:spAutoFit/>
          </a:bodyPr>
          <a:lstStyle/>
          <a:p>
            <a:endParaRPr lang="en-GB" dirty="0"/>
          </a:p>
          <a:p>
            <a:r>
              <a:rPr lang="en-GB" dirty="0">
                <a:hlinkClick r:id="rId2"/>
              </a:rPr>
              <a:t>https://</a:t>
            </a:r>
            <a:r>
              <a:rPr lang="en-GB" dirty="0" smtClean="0">
                <a:hlinkClick r:id="rId2"/>
              </a:rPr>
              <a:t>schools.ruthmiskin.com/training/view/ypAf8a1E/nrovVg95</a:t>
            </a:r>
            <a:r>
              <a:rPr lang="en-GB" dirty="0" smtClean="0"/>
              <a:t>                </a:t>
            </a:r>
            <a:endParaRPr lang="en-GB" dirty="0"/>
          </a:p>
          <a:p>
            <a:r>
              <a:rPr lang="en-GB" dirty="0"/>
              <a:t>Paper version on next slide.</a:t>
            </a:r>
          </a:p>
        </p:txBody>
      </p:sp>
      <p:sp>
        <p:nvSpPr>
          <p:cNvPr id="2" name="Rectangle 1"/>
          <p:cNvSpPr/>
          <p:nvPr/>
        </p:nvSpPr>
        <p:spPr>
          <a:xfrm>
            <a:off x="569345" y="6257893"/>
            <a:ext cx="237566" cy="369332"/>
          </a:xfrm>
          <a:prstGeom prst="rect">
            <a:avLst/>
          </a:prstGeom>
        </p:spPr>
        <p:txBody>
          <a:bodyPr wrap="none">
            <a:spAutoFit/>
          </a:bodyPr>
          <a:lstStyle/>
          <a:p>
            <a:r>
              <a:rPr lang="en-GB" dirty="0"/>
              <a:t> </a:t>
            </a:r>
          </a:p>
        </p:txBody>
      </p:sp>
      <p:sp>
        <p:nvSpPr>
          <p:cNvPr id="5" name="TextBox 4"/>
          <p:cNvSpPr txBox="1"/>
          <p:nvPr/>
        </p:nvSpPr>
        <p:spPr>
          <a:xfrm>
            <a:off x="1400175" y="2882880"/>
            <a:ext cx="2057400" cy="369332"/>
          </a:xfrm>
          <a:prstGeom prst="rect">
            <a:avLst/>
          </a:prstGeom>
          <a:noFill/>
        </p:spPr>
        <p:txBody>
          <a:bodyPr wrap="square" rtlCol="0">
            <a:spAutoFit/>
          </a:bodyPr>
          <a:lstStyle/>
          <a:p>
            <a:r>
              <a:rPr lang="en-GB" b="1" dirty="0"/>
              <a:t>Set 1 </a:t>
            </a:r>
            <a:r>
              <a:rPr lang="en-GB" dirty="0"/>
              <a:t>sound spelling</a:t>
            </a:r>
          </a:p>
        </p:txBody>
      </p:sp>
      <p:sp>
        <p:nvSpPr>
          <p:cNvPr id="12" name="TextBox 11"/>
          <p:cNvSpPr txBox="1"/>
          <p:nvPr/>
        </p:nvSpPr>
        <p:spPr>
          <a:xfrm>
            <a:off x="8467725" y="2746977"/>
            <a:ext cx="2057400" cy="369332"/>
          </a:xfrm>
          <a:prstGeom prst="rect">
            <a:avLst/>
          </a:prstGeom>
          <a:noFill/>
        </p:spPr>
        <p:txBody>
          <a:bodyPr wrap="square" rtlCol="0">
            <a:spAutoFit/>
          </a:bodyPr>
          <a:lstStyle/>
          <a:p>
            <a:r>
              <a:rPr lang="en-GB" b="1" dirty="0"/>
              <a:t>Set 2 </a:t>
            </a:r>
            <a:r>
              <a:rPr lang="en-GB" dirty="0"/>
              <a:t>sound spelling</a:t>
            </a:r>
          </a:p>
        </p:txBody>
      </p:sp>
      <p:sp>
        <p:nvSpPr>
          <p:cNvPr id="13" name="TextBox 12"/>
          <p:cNvSpPr txBox="1"/>
          <p:nvPr/>
        </p:nvSpPr>
        <p:spPr>
          <a:xfrm>
            <a:off x="3128963" y="2421235"/>
            <a:ext cx="6043612" cy="369332"/>
          </a:xfrm>
          <a:prstGeom prst="rect">
            <a:avLst/>
          </a:prstGeom>
          <a:noFill/>
        </p:spPr>
        <p:txBody>
          <a:bodyPr wrap="square" rtlCol="0">
            <a:spAutoFit/>
          </a:bodyPr>
          <a:lstStyle/>
          <a:p>
            <a:r>
              <a:rPr lang="en-GB" b="1" dirty="0"/>
              <a:t>Click on a link to choose </a:t>
            </a:r>
            <a:r>
              <a:rPr lang="en-GB" b="1" u="sng" dirty="0"/>
              <a:t>one</a:t>
            </a:r>
            <a:r>
              <a:rPr lang="en-GB" b="1" dirty="0"/>
              <a:t> video – either set 1 </a:t>
            </a:r>
            <a:r>
              <a:rPr lang="en-GB" b="1" u="sng" dirty="0"/>
              <a:t>or</a:t>
            </a:r>
            <a:r>
              <a:rPr lang="en-GB" b="1" dirty="0"/>
              <a:t> set 2</a:t>
            </a:r>
          </a:p>
        </p:txBody>
      </p:sp>
      <p:sp>
        <p:nvSpPr>
          <p:cNvPr id="14" name="Rectangle 13"/>
          <p:cNvSpPr/>
          <p:nvPr/>
        </p:nvSpPr>
        <p:spPr>
          <a:xfrm>
            <a:off x="5956217" y="3154271"/>
            <a:ext cx="6096000" cy="646331"/>
          </a:xfrm>
          <a:prstGeom prst="rect">
            <a:avLst/>
          </a:prstGeom>
        </p:spPr>
        <p:txBody>
          <a:bodyPr>
            <a:spAutoFit/>
          </a:bodyPr>
          <a:lstStyle/>
          <a:p>
            <a:r>
              <a:rPr lang="en-GB" dirty="0">
                <a:hlinkClick r:id="rId3"/>
              </a:rPr>
              <a:t>https://</a:t>
            </a:r>
            <a:r>
              <a:rPr lang="en-GB" dirty="0" smtClean="0">
                <a:hlinkClick r:id="rId3"/>
              </a:rPr>
              <a:t>schools.ruthmiskin.com/training/view/h5nxPxwG/kWYab61b</a:t>
            </a:r>
            <a:r>
              <a:rPr lang="en-GB" dirty="0" smtClean="0"/>
              <a:t> </a:t>
            </a:r>
            <a:endParaRPr lang="en-GB"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293" y="4407687"/>
            <a:ext cx="1254732" cy="931732"/>
          </a:xfrm>
          <a:prstGeom prst="rect">
            <a:avLst/>
          </a:prstGeom>
        </p:spPr>
      </p:pic>
      <p:pic>
        <p:nvPicPr>
          <p:cNvPr id="3" name="Picture 2"/>
          <p:cNvPicPr>
            <a:picLocks noChangeAspect="1"/>
          </p:cNvPicPr>
          <p:nvPr/>
        </p:nvPicPr>
        <p:blipFill>
          <a:blip r:embed="rId5"/>
          <a:stretch>
            <a:fillRect/>
          </a:stretch>
        </p:blipFill>
        <p:spPr>
          <a:xfrm>
            <a:off x="7036149" y="3707129"/>
            <a:ext cx="4465289" cy="2805266"/>
          </a:xfrm>
          <a:prstGeom prst="rect">
            <a:avLst/>
          </a:prstGeom>
        </p:spPr>
      </p:pic>
      <p:pic>
        <p:nvPicPr>
          <p:cNvPr id="9" name="Picture 8"/>
          <p:cNvPicPr>
            <a:picLocks noChangeAspect="1"/>
          </p:cNvPicPr>
          <p:nvPr/>
        </p:nvPicPr>
        <p:blipFill>
          <a:blip r:embed="rId6"/>
          <a:stretch>
            <a:fillRect/>
          </a:stretch>
        </p:blipFill>
        <p:spPr>
          <a:xfrm>
            <a:off x="200025" y="3525313"/>
            <a:ext cx="4088386" cy="2581610"/>
          </a:xfrm>
          <a:prstGeom prst="rect">
            <a:avLst/>
          </a:prstGeom>
        </p:spPr>
      </p:pic>
    </p:spTree>
    <p:extLst>
      <p:ext uri="{BB962C8B-B14F-4D97-AF65-F5344CB8AC3E}">
        <p14:creationId xmlns:p14="http://schemas.microsoft.com/office/powerpoint/2010/main" val="40791828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396815" y="339306"/>
            <a:ext cx="51298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latin typeface="Comic Sans MS" panose="030F0702030302020204" pitchFamily="66" charset="0"/>
              <a:cs typeface="Calibri"/>
            </a:endParaRPr>
          </a:p>
        </p:txBody>
      </p:sp>
      <p:sp>
        <p:nvSpPr>
          <p:cNvPr id="6" name="TextBox 5">
            <a:extLst>
              <a:ext uri="{FF2B5EF4-FFF2-40B4-BE49-F238E27FC236}">
                <a16:creationId xmlns:a16="http://schemas.microsoft.com/office/drawing/2014/main" id="{FA804B9C-ABF7-458D-B9A9-7BE5974ED7AD}"/>
              </a:ext>
            </a:extLst>
          </p:cNvPr>
          <p:cNvSpPr txBox="1"/>
          <p:nvPr/>
        </p:nvSpPr>
        <p:spPr>
          <a:xfrm>
            <a:off x="4440621" y="22649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latin typeface="Comic Sans MS" panose="030F0702030302020204" pitchFamily="66" charset="0"/>
            </a:endParaRPr>
          </a:p>
        </p:txBody>
      </p:sp>
      <p:sp>
        <p:nvSpPr>
          <p:cNvPr id="3" name="Rectangle 2"/>
          <p:cNvSpPr/>
          <p:nvPr/>
        </p:nvSpPr>
        <p:spPr>
          <a:xfrm>
            <a:off x="396815" y="182986"/>
            <a:ext cx="10680488" cy="6186309"/>
          </a:xfrm>
          <a:prstGeom prst="rect">
            <a:avLst/>
          </a:prstGeom>
        </p:spPr>
        <p:txBody>
          <a:bodyPr wrap="square">
            <a:spAutoFit/>
          </a:bodyPr>
          <a:lstStyle/>
          <a:p>
            <a:r>
              <a:rPr lang="en-GB" dirty="0">
                <a:latin typeface="Comic Sans MS" panose="030F0702030302020204" pitchFamily="66" charset="0"/>
              </a:rPr>
              <a:t>As we do every Friday, today, we are going to have a word time lesson. Boys and girls, you will have to show your parents how to use Fred fingers.</a:t>
            </a:r>
          </a:p>
          <a:p>
            <a:r>
              <a:rPr lang="en-GB" dirty="0">
                <a:latin typeface="Comic Sans MS" panose="030F0702030302020204" pitchFamily="66" charset="0"/>
              </a:rPr>
              <a:t/>
            </a:r>
            <a:br>
              <a:rPr lang="en-GB" dirty="0">
                <a:latin typeface="Comic Sans MS" panose="030F0702030302020204" pitchFamily="66" charset="0"/>
              </a:rPr>
            </a:br>
            <a:r>
              <a:rPr lang="en-GB" b="1" dirty="0">
                <a:latin typeface="Comic Sans MS" panose="030F0702030302020204" pitchFamily="66" charset="0"/>
              </a:rPr>
              <a:t>Let’s do an example together. </a:t>
            </a:r>
          </a:p>
          <a:p>
            <a:endParaRPr lang="en-GB" dirty="0">
              <a:latin typeface="Comic Sans MS" panose="030F0702030302020204" pitchFamily="66" charset="0"/>
            </a:endParaRPr>
          </a:p>
          <a:p>
            <a:r>
              <a:rPr lang="en-GB" sz="2000" dirty="0">
                <a:latin typeface="Comic Sans MS" panose="030F0702030302020204" pitchFamily="66" charset="0"/>
              </a:rPr>
              <a:t>Let’s write the word ‘</a:t>
            </a:r>
            <a:r>
              <a:rPr lang="en-GB" sz="2000" b="1" dirty="0">
                <a:latin typeface="Comic Sans MS" panose="030F0702030302020204" pitchFamily="66" charset="0"/>
              </a:rPr>
              <a:t>jam</a:t>
            </a:r>
            <a:r>
              <a:rPr lang="en-GB" sz="2000" dirty="0">
                <a:latin typeface="Comic Sans MS" panose="030F0702030302020204" pitchFamily="66" charset="0"/>
              </a:rPr>
              <a:t>’. </a:t>
            </a:r>
          </a:p>
          <a:p>
            <a:endParaRPr lang="en-GB" dirty="0">
              <a:latin typeface="Comic Sans MS" panose="030F0702030302020204" pitchFamily="66" charset="0"/>
            </a:endParaRPr>
          </a:p>
          <a:p>
            <a:r>
              <a:rPr lang="en-GB" dirty="0">
                <a:latin typeface="Comic Sans MS" panose="030F0702030302020204" pitchFamily="66" charset="0"/>
              </a:rPr>
              <a:t>Show your adult three Fred fingers, split up the sounds from the word </a:t>
            </a:r>
            <a:r>
              <a:rPr lang="en-GB" b="1" dirty="0">
                <a:latin typeface="Comic Sans MS" panose="030F0702030302020204" pitchFamily="66" charset="0"/>
              </a:rPr>
              <a:t>‘jam</a:t>
            </a:r>
            <a:r>
              <a:rPr lang="en-GB" dirty="0">
                <a:latin typeface="Comic Sans MS" panose="030F0702030302020204" pitchFamily="66" charset="0"/>
              </a:rPr>
              <a:t>’ onto each finger. </a:t>
            </a:r>
          </a:p>
          <a:p>
            <a:endParaRPr lang="en-GB" dirty="0">
              <a:latin typeface="Comic Sans MS" panose="030F0702030302020204" pitchFamily="66" charset="0"/>
            </a:endParaRPr>
          </a:p>
          <a:p>
            <a:r>
              <a:rPr lang="en-GB" dirty="0">
                <a:latin typeface="Comic Sans MS" panose="030F0702030302020204" pitchFamily="66" charset="0"/>
              </a:rPr>
              <a:t>Remember to pinch each finger as you say the sound. </a:t>
            </a: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Then just like we do at school sound out the word three times before trying to write it down. </a:t>
            </a:r>
          </a:p>
          <a:p>
            <a:endParaRPr lang="en-GB" dirty="0">
              <a:latin typeface="Comic Sans MS" panose="030F0702030302020204" pitchFamily="66" charset="0"/>
            </a:endParaRPr>
          </a:p>
          <a:p>
            <a:r>
              <a:rPr lang="en-GB" dirty="0">
                <a:latin typeface="Comic Sans MS" panose="030F0702030302020204" pitchFamily="66" charset="0"/>
              </a:rPr>
              <a:t>Ask your adult to check that you have written the word correctly. </a:t>
            </a:r>
          </a:p>
          <a:p>
            <a:pPr algn="ctr"/>
            <a:endParaRPr lang="en-GB" sz="5400" dirty="0">
              <a:latin typeface="Comic Sans MS" panose="030F0702030302020204" pitchFamily="66" charset="0"/>
            </a:endParaRPr>
          </a:p>
          <a:p>
            <a:pPr algn="ctr"/>
            <a:r>
              <a:rPr lang="en-GB" sz="5400" dirty="0">
                <a:latin typeface="Comic Sans MS" panose="030F0702030302020204" pitchFamily="66" charset="0"/>
              </a:rPr>
              <a:t>1.   </a:t>
            </a:r>
            <a:r>
              <a:rPr lang="en-GB" sz="5400" b="1" dirty="0">
                <a:latin typeface="Comic Sans MS" panose="030F0702030302020204" pitchFamily="66" charset="0"/>
              </a:rPr>
              <a:t>j a  m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0116" y="4892964"/>
            <a:ext cx="1482466" cy="148246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388" y="1544228"/>
            <a:ext cx="1039957" cy="127017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258" y="2648825"/>
            <a:ext cx="935809" cy="1142973"/>
          </a:xfrm>
          <a:prstGeom prst="rect">
            <a:avLst/>
          </a:prstGeom>
        </p:spPr>
      </p:pic>
      <p:sp>
        <p:nvSpPr>
          <p:cNvPr id="8" name="TextBox 7"/>
          <p:cNvSpPr txBox="1"/>
          <p:nvPr/>
        </p:nvSpPr>
        <p:spPr>
          <a:xfrm>
            <a:off x="7002002" y="2440983"/>
            <a:ext cx="986227" cy="369332"/>
          </a:xfrm>
          <a:prstGeom prst="rect">
            <a:avLst/>
          </a:prstGeom>
          <a:noFill/>
        </p:spPr>
        <p:txBody>
          <a:bodyPr wrap="square" rtlCol="0">
            <a:spAutoFit/>
          </a:bodyPr>
          <a:lstStyle/>
          <a:p>
            <a:r>
              <a:rPr lang="en-GB" dirty="0">
                <a:latin typeface="Comic Sans MS" panose="030F0702030302020204" pitchFamily="66" charset="0"/>
              </a:rPr>
              <a:t>j   a  m</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Tree>
    <p:extLst>
      <p:ext uri="{BB962C8B-B14F-4D97-AF65-F5344CB8AC3E}">
        <p14:creationId xmlns:p14="http://schemas.microsoft.com/office/powerpoint/2010/main" val="38679863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rigin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B4555F3C-9434-4343-A829-D8AD3319F78C}"/>
              </a:ext>
            </a:extLst>
          </p:cNvPr>
          <p:cNvSpPr txBox="1"/>
          <p:nvPr/>
        </p:nvSpPr>
        <p:spPr>
          <a:xfrm>
            <a:off x="452030" y="711959"/>
            <a:ext cx="51298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omic Sans MS" panose="030F0702030302020204" pitchFamily="66" charset="0"/>
                <a:cs typeface="Calibri"/>
              </a:rPr>
              <a:t>Set 1                                                     Set 2</a:t>
            </a:r>
          </a:p>
        </p:txBody>
      </p:sp>
      <p:sp>
        <p:nvSpPr>
          <p:cNvPr id="6" name="TextBox 5">
            <a:extLst>
              <a:ext uri="{FF2B5EF4-FFF2-40B4-BE49-F238E27FC236}">
                <a16:creationId xmlns:a16="http://schemas.microsoft.com/office/drawing/2014/main" id="{FA804B9C-ABF7-458D-B9A9-7BE5974ED7AD}"/>
              </a:ext>
            </a:extLst>
          </p:cNvPr>
          <p:cNvSpPr txBox="1"/>
          <p:nvPr/>
        </p:nvSpPr>
        <p:spPr>
          <a:xfrm>
            <a:off x="4440621" y="22649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600" dirty="0">
              <a:latin typeface="Comic Sans MS" panose="030F0702030302020204" pitchFamily="66"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2952" y="5686684"/>
            <a:ext cx="900576" cy="900576"/>
          </a:xfrm>
          <a:prstGeom prst="rect">
            <a:avLst/>
          </a:prstGeom>
        </p:spPr>
      </p:pic>
      <p:sp>
        <p:nvSpPr>
          <p:cNvPr id="5" name="Rectangle 4"/>
          <p:cNvSpPr/>
          <p:nvPr/>
        </p:nvSpPr>
        <p:spPr>
          <a:xfrm>
            <a:off x="170855" y="1092642"/>
            <a:ext cx="2438400" cy="3416320"/>
          </a:xfrm>
          <a:prstGeom prst="rect">
            <a:avLst/>
          </a:prstGeom>
        </p:spPr>
        <p:txBody>
          <a:bodyPr wrap="square">
            <a:spAutoFit/>
          </a:bodyPr>
          <a:lstStyle/>
          <a:p>
            <a:pPr marL="457200" indent="-457200">
              <a:buAutoNum type="arabicPeriod"/>
            </a:pPr>
            <a:r>
              <a:rPr lang="en-GB" sz="3600" dirty="0" smtClean="0">
                <a:latin typeface="Comic Sans MS" panose="030F0702030302020204" pitchFamily="66" charset="0"/>
              </a:rPr>
              <a:t>pin</a:t>
            </a:r>
            <a:endParaRPr lang="en-GB" sz="3600" dirty="0">
              <a:latin typeface="Comic Sans MS" panose="030F0702030302020204" pitchFamily="66" charset="0"/>
            </a:endParaRPr>
          </a:p>
          <a:p>
            <a:pPr marL="457200" indent="-457200">
              <a:buAutoNum type="arabicPeriod"/>
            </a:pPr>
            <a:r>
              <a:rPr lang="en-GB" sz="3600" dirty="0">
                <a:latin typeface="Comic Sans MS" panose="030F0702030302020204" pitchFamily="66" charset="0"/>
              </a:rPr>
              <a:t>p</a:t>
            </a:r>
            <a:r>
              <a:rPr lang="en-GB" sz="3600" dirty="0" smtClean="0">
                <a:latin typeface="Comic Sans MS" panose="030F0702030302020204" pitchFamily="66" charset="0"/>
              </a:rPr>
              <a:t>at</a:t>
            </a:r>
          </a:p>
          <a:p>
            <a:pPr marL="457200" indent="-457200">
              <a:buAutoNum type="arabicPeriod"/>
            </a:pPr>
            <a:r>
              <a:rPr lang="en-GB" sz="3600" dirty="0" smtClean="0">
                <a:latin typeface="Comic Sans MS" panose="030F0702030302020204" pitchFamily="66" charset="0"/>
              </a:rPr>
              <a:t>top</a:t>
            </a:r>
          </a:p>
          <a:p>
            <a:pPr marL="457200" indent="-457200">
              <a:buAutoNum type="arabicPeriod"/>
            </a:pPr>
            <a:r>
              <a:rPr lang="en-GB" sz="3600" dirty="0">
                <a:latin typeface="Comic Sans MS" panose="030F0702030302020204" pitchFamily="66" charset="0"/>
              </a:rPr>
              <a:t>d</a:t>
            </a:r>
            <a:r>
              <a:rPr lang="en-GB" sz="3600" dirty="0" smtClean="0">
                <a:latin typeface="Comic Sans MS" panose="030F0702030302020204" pitchFamily="66" charset="0"/>
              </a:rPr>
              <a:t>og</a:t>
            </a:r>
          </a:p>
          <a:p>
            <a:pPr marL="457200" indent="-457200">
              <a:buAutoNum type="arabicPeriod"/>
            </a:pPr>
            <a:r>
              <a:rPr lang="en-GB" sz="3600" dirty="0">
                <a:latin typeface="Comic Sans MS" panose="030F0702030302020204" pitchFamily="66" charset="0"/>
              </a:rPr>
              <a:t>i</a:t>
            </a:r>
            <a:r>
              <a:rPr lang="en-GB" sz="3600" dirty="0" smtClean="0">
                <a:latin typeface="Comic Sans MS" panose="030F0702030302020204" pitchFamily="66" charset="0"/>
              </a:rPr>
              <a:t>n</a:t>
            </a:r>
          </a:p>
          <a:p>
            <a:pPr marL="457200" indent="-457200">
              <a:buAutoNum type="arabicPeriod"/>
            </a:pPr>
            <a:r>
              <a:rPr lang="en-GB" sz="3600" dirty="0" smtClean="0">
                <a:latin typeface="Comic Sans MS" panose="030F0702030302020204" pitchFamily="66" charset="0"/>
              </a:rPr>
              <a:t>an</a:t>
            </a:r>
          </a:p>
        </p:txBody>
      </p:sp>
      <p:sp>
        <p:nvSpPr>
          <p:cNvPr id="8" name="TextBox 7"/>
          <p:cNvSpPr txBox="1"/>
          <p:nvPr/>
        </p:nvSpPr>
        <p:spPr>
          <a:xfrm>
            <a:off x="130792" y="154640"/>
            <a:ext cx="10909995" cy="338554"/>
          </a:xfrm>
          <a:prstGeom prst="rect">
            <a:avLst/>
          </a:prstGeom>
          <a:noFill/>
        </p:spPr>
        <p:txBody>
          <a:bodyPr wrap="square" rtlCol="0">
            <a:spAutoFit/>
          </a:bodyPr>
          <a:lstStyle/>
          <a:p>
            <a:r>
              <a:rPr lang="en-GB" sz="1600" dirty="0">
                <a:latin typeface="Comic Sans MS" panose="030F0702030302020204" pitchFamily="66" charset="0"/>
              </a:rPr>
              <a:t>Here are today’s words using the sounds we practiced in phonics this week. </a:t>
            </a:r>
            <a:r>
              <a:rPr lang="en-GB" sz="1600" b="1" dirty="0">
                <a:latin typeface="Comic Sans MS" panose="030F0702030302020204" pitchFamily="66" charset="0"/>
              </a:rPr>
              <a:t>Choose either set 1 or set 2 list.</a:t>
            </a:r>
          </a:p>
        </p:txBody>
      </p:sp>
      <p:grpSp>
        <p:nvGrpSpPr>
          <p:cNvPr id="2" name="Group 1"/>
          <p:cNvGrpSpPr/>
          <p:nvPr/>
        </p:nvGrpSpPr>
        <p:grpSpPr>
          <a:xfrm>
            <a:off x="1501341" y="586406"/>
            <a:ext cx="2657764" cy="2517335"/>
            <a:chOff x="2609255" y="621407"/>
            <a:chExt cx="2657764" cy="2517335"/>
          </a:xfrm>
        </p:grpSpPr>
        <p:sp>
          <p:nvSpPr>
            <p:cNvPr id="10" name="7-point Star 16">
              <a:extLst>
                <a:ext uri="{FF2B5EF4-FFF2-40B4-BE49-F238E27FC236}">
                  <a16:creationId xmlns:a16="http://schemas.microsoft.com/office/drawing/2014/main" id="{98CFD226-1A4F-C141-854C-DB488B9F8E31}"/>
                </a:ext>
              </a:extLst>
            </p:cNvPr>
            <p:cNvSpPr/>
            <p:nvPr/>
          </p:nvSpPr>
          <p:spPr>
            <a:xfrm>
              <a:off x="2609255" y="621407"/>
              <a:ext cx="2657764" cy="2517335"/>
            </a:xfrm>
            <a:prstGeom prst="star7">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omic Sans MS" panose="030F0702030302020204" pitchFamily="66" charset="0"/>
              </a:endParaRPr>
            </a:p>
          </p:txBody>
        </p:sp>
        <p:sp>
          <p:nvSpPr>
            <p:cNvPr id="9" name="Rectangle 8"/>
            <p:cNvSpPr/>
            <p:nvPr/>
          </p:nvSpPr>
          <p:spPr>
            <a:xfrm>
              <a:off x="3036756" y="1235243"/>
              <a:ext cx="1911927" cy="1323439"/>
            </a:xfrm>
            <a:prstGeom prst="rect">
              <a:avLst/>
            </a:prstGeom>
          </p:spPr>
          <p:txBody>
            <a:bodyPr wrap="square">
              <a:spAutoFit/>
            </a:bodyPr>
            <a:lstStyle/>
            <a:p>
              <a:pPr algn="ctr"/>
              <a:r>
                <a:rPr lang="en-GB" sz="1600" dirty="0">
                  <a:latin typeface="Comic Sans MS" panose="030F0702030302020204" pitchFamily="66" charset="0"/>
                </a:rPr>
                <a:t>Ask your adult to read the word then hide it from you while you write it down. </a:t>
              </a:r>
            </a:p>
          </p:txBody>
        </p:sp>
      </p:grpSp>
      <p:sp>
        <p:nvSpPr>
          <p:cNvPr id="12" name="TextBox 11">
            <a:extLst>
              <a:ext uri="{FF2B5EF4-FFF2-40B4-BE49-F238E27FC236}">
                <a16:creationId xmlns:a16="http://schemas.microsoft.com/office/drawing/2014/main" id="{660E74D8-833C-AC48-9238-ACAE534BCF05}"/>
              </a:ext>
            </a:extLst>
          </p:cNvPr>
          <p:cNvSpPr txBox="1"/>
          <p:nvPr/>
        </p:nvSpPr>
        <p:spPr>
          <a:xfrm>
            <a:off x="6538362" y="738085"/>
            <a:ext cx="4502425" cy="4801314"/>
          </a:xfrm>
          <a:prstGeom prst="rect">
            <a:avLst/>
          </a:prstGeom>
          <a:solidFill>
            <a:schemeClr val="bg1"/>
          </a:solidFill>
          <a:ln w="28575">
            <a:solidFill>
              <a:schemeClr val="tx1"/>
            </a:solidFill>
          </a:ln>
        </p:spPr>
        <p:txBody>
          <a:bodyPr wrap="square" rtlCol="0">
            <a:spAutoFit/>
          </a:bodyPr>
          <a:lstStyle/>
          <a:p>
            <a:r>
              <a:rPr lang="en-US" dirty="0">
                <a:latin typeface="Comic Sans MS" panose="030F0702030302020204" pitchFamily="66" charset="0"/>
              </a:rPr>
              <a:t>1.</a:t>
            </a:r>
          </a:p>
          <a:p>
            <a:endParaRPr lang="en-US"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2.</a:t>
            </a:r>
          </a:p>
          <a:p>
            <a:endParaRPr lang="en-US"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3.</a:t>
            </a:r>
          </a:p>
          <a:p>
            <a:endParaRPr lang="en-US"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4.</a:t>
            </a:r>
          </a:p>
          <a:p>
            <a:endParaRPr lang="en-US"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5.</a:t>
            </a:r>
          </a:p>
          <a:p>
            <a:endParaRPr lang="en-US"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6.</a:t>
            </a:r>
          </a:p>
          <a:p>
            <a:endParaRPr lang="en-US" dirty="0">
              <a:latin typeface="Comic Sans MS" panose="030F0702030302020204" pitchFamily="66" charset="0"/>
            </a:endParaRPr>
          </a:p>
        </p:txBody>
      </p:sp>
      <p:sp>
        <p:nvSpPr>
          <p:cNvPr id="13" name="TextBox 12"/>
          <p:cNvSpPr txBox="1"/>
          <p:nvPr/>
        </p:nvSpPr>
        <p:spPr>
          <a:xfrm>
            <a:off x="1712685" y="5770942"/>
            <a:ext cx="9098609" cy="584775"/>
          </a:xfrm>
          <a:prstGeom prst="rect">
            <a:avLst/>
          </a:prstGeom>
          <a:noFill/>
        </p:spPr>
        <p:txBody>
          <a:bodyPr wrap="square" rtlCol="0">
            <a:spAutoFit/>
          </a:bodyPr>
          <a:lstStyle/>
          <a:p>
            <a:r>
              <a:rPr lang="en-GB" sz="1600" dirty="0">
                <a:latin typeface="Comic Sans MS" panose="030F0702030302020204" pitchFamily="66" charset="0"/>
              </a:rPr>
              <a:t>Don’t forget to check your sounds with an adult.  If you weren’t quite right just correct your mistake.</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93" y="5734254"/>
            <a:ext cx="1299108" cy="96468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9821" y="3603674"/>
            <a:ext cx="1039957" cy="1270176"/>
          </a:xfrm>
          <a:prstGeom prst="rect">
            <a:avLst/>
          </a:prstGeom>
        </p:spPr>
      </p:pic>
      <p:sp>
        <p:nvSpPr>
          <p:cNvPr id="17" name="Rectangle 16"/>
          <p:cNvSpPr/>
          <p:nvPr/>
        </p:nvSpPr>
        <p:spPr>
          <a:xfrm>
            <a:off x="4048970" y="1006553"/>
            <a:ext cx="2438400" cy="3170099"/>
          </a:xfrm>
          <a:prstGeom prst="rect">
            <a:avLst/>
          </a:prstGeom>
        </p:spPr>
        <p:txBody>
          <a:bodyPr wrap="square">
            <a:spAutoFit/>
          </a:bodyPr>
          <a:lstStyle/>
          <a:p>
            <a:pPr marL="457200" indent="-457200">
              <a:buAutoNum type="arabicPeriod"/>
            </a:pPr>
            <a:r>
              <a:rPr lang="en-GB" sz="3600" dirty="0" smtClean="0">
                <a:latin typeface="Comic Sans MS" panose="030F0702030302020204" pitchFamily="66" charset="0"/>
              </a:rPr>
              <a:t>sh</a:t>
            </a:r>
            <a:r>
              <a:rPr lang="en-GB" sz="3600" u="sng" dirty="0" smtClean="0">
                <a:latin typeface="Comic Sans MS" panose="030F0702030302020204" pitchFamily="66" charset="0"/>
              </a:rPr>
              <a:t>oo</a:t>
            </a:r>
            <a:r>
              <a:rPr lang="en-GB" sz="3600" dirty="0" smtClean="0">
                <a:latin typeface="Comic Sans MS" panose="030F0702030302020204" pitchFamily="66" charset="0"/>
              </a:rPr>
              <a:t>k</a:t>
            </a:r>
            <a:endParaRPr lang="en-GB" sz="3600" u="sng" dirty="0">
              <a:latin typeface="Comic Sans MS" panose="030F0702030302020204" pitchFamily="66" charset="0"/>
            </a:endParaRPr>
          </a:p>
          <a:p>
            <a:pPr marL="457200" indent="-457200">
              <a:buAutoNum type="arabicPeriod"/>
            </a:pPr>
            <a:r>
              <a:rPr lang="en-GB" sz="3600" dirty="0" smtClean="0">
                <a:latin typeface="Comic Sans MS" panose="030F0702030302020204" pitchFamily="66" charset="0"/>
              </a:rPr>
              <a:t>b</a:t>
            </a:r>
            <a:r>
              <a:rPr lang="en-GB" sz="3600" u="sng" dirty="0" smtClean="0">
                <a:latin typeface="Comic Sans MS" panose="030F0702030302020204" pitchFamily="66" charset="0"/>
              </a:rPr>
              <a:t>oo</a:t>
            </a:r>
            <a:r>
              <a:rPr lang="en-GB" sz="3600" dirty="0" smtClean="0">
                <a:latin typeface="Comic Sans MS" panose="030F0702030302020204" pitchFamily="66" charset="0"/>
              </a:rPr>
              <a:t>k</a:t>
            </a:r>
            <a:endParaRPr lang="en-GB" sz="3600" u="sng" dirty="0">
              <a:latin typeface="Comic Sans MS" panose="030F0702030302020204" pitchFamily="66" charset="0"/>
            </a:endParaRPr>
          </a:p>
          <a:p>
            <a:pPr marL="457200" indent="-457200">
              <a:buAutoNum type="arabicPeriod"/>
            </a:pPr>
            <a:r>
              <a:rPr lang="en-GB" sz="3600" dirty="0" smtClean="0">
                <a:latin typeface="Comic Sans MS" panose="030F0702030302020204" pitchFamily="66" charset="0"/>
              </a:rPr>
              <a:t>c</a:t>
            </a:r>
            <a:r>
              <a:rPr lang="en-GB" sz="3600" u="sng" dirty="0" smtClean="0">
                <a:latin typeface="Comic Sans MS" panose="030F0702030302020204" pitchFamily="66" charset="0"/>
              </a:rPr>
              <a:t>oo</a:t>
            </a:r>
            <a:r>
              <a:rPr lang="en-GB" sz="3600" dirty="0" smtClean="0">
                <a:latin typeface="Comic Sans MS" panose="030F0702030302020204" pitchFamily="66" charset="0"/>
              </a:rPr>
              <a:t>k</a:t>
            </a:r>
            <a:endParaRPr lang="en-GB" sz="3600" u="sng" dirty="0">
              <a:latin typeface="Comic Sans MS" panose="030F0702030302020204" pitchFamily="66" charset="0"/>
            </a:endParaRPr>
          </a:p>
          <a:p>
            <a:pPr marL="457200" indent="-457200">
              <a:buAutoNum type="arabicPeriod"/>
            </a:pPr>
            <a:r>
              <a:rPr lang="en-GB" sz="3600" dirty="0" smtClean="0">
                <a:latin typeface="Comic Sans MS" panose="030F0702030302020204" pitchFamily="66" charset="0"/>
              </a:rPr>
              <a:t>l</a:t>
            </a:r>
            <a:r>
              <a:rPr lang="en-GB" sz="3600" u="sng" dirty="0" smtClean="0">
                <a:latin typeface="Comic Sans MS" panose="030F0702030302020204" pitchFamily="66" charset="0"/>
              </a:rPr>
              <a:t>oo</a:t>
            </a:r>
            <a:r>
              <a:rPr lang="en-GB" sz="3600" dirty="0" smtClean="0">
                <a:latin typeface="Comic Sans MS" panose="030F0702030302020204" pitchFamily="66" charset="0"/>
              </a:rPr>
              <a:t>k</a:t>
            </a:r>
            <a:endParaRPr lang="en-GB" sz="3600" u="sng" dirty="0">
              <a:latin typeface="Comic Sans MS" panose="030F0702030302020204" pitchFamily="66" charset="0"/>
            </a:endParaRPr>
          </a:p>
          <a:p>
            <a:pPr marL="457200" indent="-457200">
              <a:buAutoNum type="arabicPeriod"/>
            </a:pPr>
            <a:r>
              <a:rPr lang="en-GB" sz="3600" dirty="0" smtClean="0">
                <a:latin typeface="Comic Sans MS" panose="030F0702030302020204" pitchFamily="66" charset="0"/>
              </a:rPr>
              <a:t>T</a:t>
            </a:r>
            <a:r>
              <a:rPr lang="en-GB" sz="3600" u="sng" dirty="0" smtClean="0">
                <a:latin typeface="Comic Sans MS" panose="030F0702030302020204" pitchFamily="66" charset="0"/>
              </a:rPr>
              <a:t>oo</a:t>
            </a:r>
            <a:r>
              <a:rPr lang="en-GB" sz="3600" dirty="0" smtClean="0">
                <a:latin typeface="Comic Sans MS" panose="030F0702030302020204" pitchFamily="66" charset="0"/>
              </a:rPr>
              <a:t>k</a:t>
            </a:r>
          </a:p>
          <a:p>
            <a:pPr marL="457200" indent="-457200">
              <a:buAutoNum type="arabicPeriod"/>
            </a:pPr>
            <a:r>
              <a:rPr lang="en-GB" sz="2000" dirty="0" smtClean="0">
                <a:latin typeface="Comic Sans MS" panose="030F0702030302020204" pitchFamily="66" charset="0"/>
              </a:rPr>
              <a:t>Look at a book</a:t>
            </a:r>
            <a:endParaRPr lang="en-GB" sz="2000" dirty="0">
              <a:latin typeface="Comic Sans MS" panose="030F0702030302020204" pitchFamily="66" charset="0"/>
            </a:endParaRPr>
          </a:p>
        </p:txBody>
      </p:sp>
      <p:sp>
        <p:nvSpPr>
          <p:cNvPr id="3" name="TextBox 2"/>
          <p:cNvSpPr txBox="1"/>
          <p:nvPr/>
        </p:nvSpPr>
        <p:spPr>
          <a:xfrm>
            <a:off x="452030" y="4986683"/>
            <a:ext cx="5534098" cy="646331"/>
          </a:xfrm>
          <a:prstGeom prst="rect">
            <a:avLst/>
          </a:prstGeom>
          <a:noFill/>
        </p:spPr>
        <p:txBody>
          <a:bodyPr wrap="square" rtlCol="0">
            <a:spAutoFit/>
          </a:bodyPr>
          <a:lstStyle/>
          <a:p>
            <a:r>
              <a:rPr lang="en-GB" dirty="0"/>
              <a:t>Say the word, Fred fingers, pinch the sounds, write the word.</a:t>
            </a:r>
          </a:p>
        </p:txBody>
      </p:sp>
    </p:spTree>
    <p:extLst>
      <p:ext uri="{BB962C8B-B14F-4D97-AF65-F5344CB8AC3E}">
        <p14:creationId xmlns:p14="http://schemas.microsoft.com/office/powerpoint/2010/main" val="3290607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Title 20"/>
          <p:cNvSpPr>
            <a:spLocks noGrp="1"/>
          </p:cNvSpPr>
          <p:nvPr>
            <p:ph type="title"/>
          </p:nvPr>
        </p:nvSpPr>
        <p:spPr>
          <a:xfrm>
            <a:off x="1981201" y="169863"/>
            <a:ext cx="8220075" cy="1141412"/>
          </a:xfrm>
        </p:spPr>
        <p:txBody>
          <a:bodyPr/>
          <a:lstStyle/>
          <a:p>
            <a:pPr algn="ctr" eaLnBrk="1" hangingPunct="1"/>
            <a:r>
              <a:rPr lang="en-GB" altLang="en-US" sz="2400"/>
              <a:t>One day, Little Red Riding Hood went to visit her grandmother. She took a basket of food with her.</a:t>
            </a:r>
          </a:p>
        </p:txBody>
      </p:sp>
    </p:spTree>
    <p:extLst>
      <p:ext uri="{BB962C8B-B14F-4D97-AF65-F5344CB8AC3E}">
        <p14:creationId xmlns:p14="http://schemas.microsoft.com/office/powerpoint/2010/main" val="3763494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Title 20"/>
          <p:cNvSpPr>
            <a:spLocks noGrp="1"/>
          </p:cNvSpPr>
          <p:nvPr>
            <p:ph type="title"/>
          </p:nvPr>
        </p:nvSpPr>
        <p:spPr>
          <a:xfrm>
            <a:off x="1909763" y="169863"/>
            <a:ext cx="8291512" cy="1141412"/>
          </a:xfrm>
        </p:spPr>
        <p:txBody>
          <a:bodyPr/>
          <a:lstStyle/>
          <a:p>
            <a:pPr algn="ctr" eaLnBrk="1" hangingPunct="1"/>
            <a:r>
              <a:rPr lang="en-GB" altLang="en-US" sz="2000"/>
              <a:t>On her way, Little Red Riding Hood met a wolf. “Hello,” said the wolf. “Where are you going?” “I’m going to visit my grandmother who lives in the forest,” explained Little Red Riding Hood. </a:t>
            </a:r>
          </a:p>
        </p:txBody>
      </p:sp>
    </p:spTree>
    <p:extLst>
      <p:ext uri="{BB962C8B-B14F-4D97-AF65-F5344CB8AC3E}">
        <p14:creationId xmlns:p14="http://schemas.microsoft.com/office/powerpoint/2010/main" val="3713245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58" name="Title 20"/>
          <p:cNvSpPr>
            <a:spLocks noGrp="1"/>
          </p:cNvSpPr>
          <p:nvPr>
            <p:ph type="title"/>
          </p:nvPr>
        </p:nvSpPr>
        <p:spPr>
          <a:xfrm>
            <a:off x="1981201" y="169863"/>
            <a:ext cx="8220075" cy="1141412"/>
          </a:xfrm>
        </p:spPr>
        <p:txBody>
          <a:bodyPr/>
          <a:lstStyle/>
          <a:p>
            <a:pPr algn="ctr" eaLnBrk="1" hangingPunct="1"/>
            <a:r>
              <a:rPr lang="en-GB" altLang="en-US" sz="2400"/>
              <a:t>The wolf ran to her grandmother’s house. He went inside and locked her in the wardrobe! He put on her nightgown and got into her bed.</a:t>
            </a:r>
          </a:p>
        </p:txBody>
      </p:sp>
    </p:spTree>
    <p:extLst>
      <p:ext uri="{BB962C8B-B14F-4D97-AF65-F5344CB8AC3E}">
        <p14:creationId xmlns:p14="http://schemas.microsoft.com/office/powerpoint/2010/main" val="1663988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Title 20"/>
          <p:cNvSpPr>
            <a:spLocks noGrp="1"/>
          </p:cNvSpPr>
          <p:nvPr>
            <p:ph type="title"/>
          </p:nvPr>
        </p:nvSpPr>
        <p:spPr>
          <a:xfrm>
            <a:off x="1981201" y="169863"/>
            <a:ext cx="8220075" cy="1141412"/>
          </a:xfrm>
        </p:spPr>
        <p:txBody>
          <a:bodyPr/>
          <a:lstStyle/>
          <a:p>
            <a:pPr algn="ctr" eaLnBrk="1" hangingPunct="1"/>
            <a:r>
              <a:rPr lang="en-GB" altLang="en-US" sz="2400"/>
              <a:t>A little later, Little Red Riding Hood came to the house. She knocked on the door, then went inside.</a:t>
            </a:r>
          </a:p>
        </p:txBody>
      </p:sp>
    </p:spTree>
    <p:extLst>
      <p:ext uri="{BB962C8B-B14F-4D97-AF65-F5344CB8AC3E}">
        <p14:creationId xmlns:p14="http://schemas.microsoft.com/office/powerpoint/2010/main" val="79212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3228</TotalTime>
  <Words>2510</Words>
  <Application>Microsoft Office PowerPoint</Application>
  <PresentationFormat>Widescreen</PresentationFormat>
  <Paragraphs>287</Paragraphs>
  <Slides>53</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53</vt:i4>
      </vt:variant>
    </vt:vector>
  </HeadingPairs>
  <TitlesOfParts>
    <vt:vector size="62" baseType="lpstr">
      <vt:lpstr>Arial</vt:lpstr>
      <vt:lpstr>Calibri</vt:lpstr>
      <vt:lpstr>Calibri Light</vt:lpstr>
      <vt:lpstr>Comic Sans MS</vt:lpstr>
      <vt:lpstr>Sassoon Infant Md</vt:lpstr>
      <vt:lpstr>Sassoon Infant Rg</vt:lpstr>
      <vt:lpstr>Office Theme</vt:lpstr>
      <vt:lpstr>1_Office Theme</vt:lpstr>
      <vt:lpstr>2_Office Theme</vt:lpstr>
      <vt:lpstr>PowerPoint Presentation</vt:lpstr>
      <vt:lpstr>PowerPoint Presentation</vt:lpstr>
      <vt:lpstr>PowerPoint Presentation</vt:lpstr>
      <vt:lpstr>PowerPoint Presentation</vt:lpstr>
      <vt:lpstr>Once upon a time there was a girl called Little Red Riding Hood. She lived with her mother in a village near a forest.</vt:lpstr>
      <vt:lpstr>One day, Little Red Riding Hood went to visit her grandmother. She took a basket of food with her.</vt:lpstr>
      <vt:lpstr>On her way, Little Red Riding Hood met a wolf. “Hello,” said the wolf. “Where are you going?” “I’m going to visit my grandmother who lives in the forest,” explained Little Red Riding Hood. </vt:lpstr>
      <vt:lpstr>The wolf ran to her grandmother’s house. He went inside and locked her in the wardrobe! He put on her nightgown and got into her bed.</vt:lpstr>
      <vt:lpstr>A little later, Little Red Riding Hood came to the house. She knocked on the door, then went inside.</vt:lpstr>
      <vt:lpstr>Little Red Riding Hood went over to Grandmother’s bed. “Oh Granny, what big ears you have,” she said. “All the better to hear you with,” answered the wolf.</vt:lpstr>
      <vt:lpstr>“Oh Granny, what big eyes you have,”  said Little Red Riding Hood. “All the better to see you with,” replied the wolf.</vt:lpstr>
      <vt:lpstr>“Oh Granny, what big teeth you have,”  said Little Red Riding Hood. “All the better to eat you with,” said the wolf.</vt:lpstr>
      <vt:lpstr>“Help!” shouted Little Red Riding Hood as she realised that there was a wolf in her grandmother’s bed.  She ran out of the house.</vt:lpstr>
      <vt:lpstr>A woodcutter was nearby. He heard Little Red Riding Hood’s scream and ran to the house.</vt:lpstr>
      <vt:lpstr>The woodcutter hit the wolf over the head. The wolf ran away and Little Red Riding Hood never saw him again.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Bentley</dc:creator>
  <cp:lastModifiedBy>Paul Gingell</cp:lastModifiedBy>
  <cp:revision>2432</cp:revision>
  <cp:lastPrinted>2021-02-02T15:45:29Z</cp:lastPrinted>
  <dcterms:created xsi:type="dcterms:W3CDTF">2021-01-25T09:39:08Z</dcterms:created>
  <dcterms:modified xsi:type="dcterms:W3CDTF">2021-02-12T11:21:30Z</dcterms:modified>
</cp:coreProperties>
</file>