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4" r:id="rId4"/>
    <p:sldId id="287" r:id="rId5"/>
    <p:sldId id="288" r:id="rId6"/>
    <p:sldId id="271" r:id="rId7"/>
    <p:sldId id="290" r:id="rId8"/>
    <p:sldId id="276" r:id="rId9"/>
    <p:sldId id="261" r:id="rId10"/>
    <p:sldId id="292" r:id="rId11"/>
    <p:sldId id="268" r:id="rId12"/>
    <p:sldId id="293" r:id="rId13"/>
    <p:sldId id="294" r:id="rId14"/>
    <p:sldId id="295" r:id="rId15"/>
    <p:sldId id="275" r:id="rId16"/>
    <p:sldId id="296" r:id="rId17"/>
    <p:sldId id="298" r:id="rId18"/>
    <p:sldId id="299" r:id="rId19"/>
    <p:sldId id="300" r:id="rId20"/>
    <p:sldId id="301" r:id="rId21"/>
    <p:sldId id="297" r:id="rId22"/>
    <p:sldId id="303" r:id="rId23"/>
    <p:sldId id="304" r:id="rId24"/>
    <p:sldId id="305" r:id="rId25"/>
    <p:sldId id="306" r:id="rId26"/>
    <p:sldId id="307" r:id="rId27"/>
    <p:sldId id="308" r:id="rId28"/>
    <p:sldId id="282" r:id="rId29"/>
    <p:sldId id="279" r:id="rId30"/>
    <p:sldId id="283" r:id="rId31"/>
    <p:sldId id="28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7F9"/>
    <a:srgbClr val="FF33CC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0652CC-06BE-73DA-74E0-F3F56653AACC}" v="20" dt="2021-01-08T15:09:27.4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60" d="100"/>
          <a:sy n="60" d="100"/>
        </p:scale>
        <p:origin x="1459" y="6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 Hodgkinson [ Wheatley Hill Primary School ]" userId="S::j.hodgkinson300@whprimary.com::0ab81dbb-74eb-487f-8ae8-682e61e52841" providerId="AD" clId="Web-{7C0652CC-06BE-73DA-74E0-F3F56653AACC}"/>
    <pc:docChg chg="modSld">
      <pc:chgData name="J. Hodgkinson [ Wheatley Hill Primary School ]" userId="S::j.hodgkinson300@whprimary.com::0ab81dbb-74eb-487f-8ae8-682e61e52841" providerId="AD" clId="Web-{7C0652CC-06BE-73DA-74E0-F3F56653AACC}" dt="2021-01-08T15:09:26.217" v="14" actId="20577"/>
      <pc:docMkLst>
        <pc:docMk/>
      </pc:docMkLst>
      <pc:sldChg chg="delSp">
        <pc:chgData name="J. Hodgkinson [ Wheatley Hill Primary School ]" userId="S::j.hodgkinson300@whprimary.com::0ab81dbb-74eb-487f-8ae8-682e61e52841" providerId="AD" clId="Web-{7C0652CC-06BE-73DA-74E0-F3F56653AACC}" dt="2021-01-08T15:08:16.388" v="1"/>
        <pc:sldMkLst>
          <pc:docMk/>
          <pc:sldMk cId="2362057233" sldId="294"/>
        </pc:sldMkLst>
        <pc:spChg chg="del">
          <ac:chgData name="J. Hodgkinson [ Wheatley Hill Primary School ]" userId="S::j.hodgkinson300@whprimary.com::0ab81dbb-74eb-487f-8ae8-682e61e52841" providerId="AD" clId="Web-{7C0652CC-06BE-73DA-74E0-F3F56653AACC}" dt="2021-01-08T15:08:16.388" v="1"/>
          <ac:spMkLst>
            <pc:docMk/>
            <pc:sldMk cId="2362057233" sldId="294"/>
            <ac:spMk id="2" creationId="{00000000-0000-0000-0000-000000000000}"/>
          </ac:spMkLst>
        </pc:spChg>
        <pc:spChg chg="del">
          <ac:chgData name="J. Hodgkinson [ Wheatley Hill Primary School ]" userId="S::j.hodgkinson300@whprimary.com::0ab81dbb-74eb-487f-8ae8-682e61e52841" providerId="AD" clId="Web-{7C0652CC-06BE-73DA-74E0-F3F56653AACC}" dt="2021-01-08T15:08:13.966" v="0"/>
          <ac:spMkLst>
            <pc:docMk/>
            <pc:sldMk cId="2362057233" sldId="294"/>
            <ac:spMk id="24" creationId="{00000000-0000-0000-0000-000000000000}"/>
          </ac:spMkLst>
        </pc:spChg>
      </pc:sldChg>
      <pc:sldChg chg="modSp">
        <pc:chgData name="J. Hodgkinson [ Wheatley Hill Primary School ]" userId="S::j.hodgkinson300@whprimary.com::0ab81dbb-74eb-487f-8ae8-682e61e52841" providerId="AD" clId="Web-{7C0652CC-06BE-73DA-74E0-F3F56653AACC}" dt="2021-01-08T15:08:42.138" v="2" actId="20577"/>
        <pc:sldMkLst>
          <pc:docMk/>
          <pc:sldMk cId="569139592" sldId="296"/>
        </pc:sldMkLst>
        <pc:spChg chg="mod">
          <ac:chgData name="J. Hodgkinson [ Wheatley Hill Primary School ]" userId="S::j.hodgkinson300@whprimary.com::0ab81dbb-74eb-487f-8ae8-682e61e52841" providerId="AD" clId="Web-{7C0652CC-06BE-73DA-74E0-F3F56653AACC}" dt="2021-01-08T15:08:42.138" v="2" actId="20577"/>
          <ac:spMkLst>
            <pc:docMk/>
            <pc:sldMk cId="569139592" sldId="296"/>
            <ac:spMk id="12" creationId="{7B59A686-26E2-40E6-A962-30D462E7E297}"/>
          </ac:spMkLst>
        </pc:spChg>
      </pc:sldChg>
      <pc:sldChg chg="modSp">
        <pc:chgData name="J. Hodgkinson [ Wheatley Hill Primary School ]" userId="S::j.hodgkinson300@whprimary.com::0ab81dbb-74eb-487f-8ae8-682e61e52841" providerId="AD" clId="Web-{7C0652CC-06BE-73DA-74E0-F3F56653AACC}" dt="2021-01-08T15:08:51.951" v="6" actId="20577"/>
        <pc:sldMkLst>
          <pc:docMk/>
          <pc:sldMk cId="1205625262" sldId="298"/>
        </pc:sldMkLst>
        <pc:spChg chg="mod">
          <ac:chgData name="J. Hodgkinson [ Wheatley Hill Primary School ]" userId="S::j.hodgkinson300@whprimary.com::0ab81dbb-74eb-487f-8ae8-682e61e52841" providerId="AD" clId="Web-{7C0652CC-06BE-73DA-74E0-F3F56653AACC}" dt="2021-01-08T15:08:48.904" v="5" actId="20577"/>
          <ac:spMkLst>
            <pc:docMk/>
            <pc:sldMk cId="1205625262" sldId="298"/>
            <ac:spMk id="6" creationId="{00000000-0000-0000-0000-000000000000}"/>
          </ac:spMkLst>
        </pc:spChg>
        <pc:spChg chg="mod">
          <ac:chgData name="J. Hodgkinson [ Wheatley Hill Primary School ]" userId="S::j.hodgkinson300@whprimary.com::0ab81dbb-74eb-487f-8ae8-682e61e52841" providerId="AD" clId="Web-{7C0652CC-06BE-73DA-74E0-F3F56653AACC}" dt="2021-01-08T15:08:51.951" v="6" actId="20577"/>
          <ac:spMkLst>
            <pc:docMk/>
            <pc:sldMk cId="1205625262" sldId="298"/>
            <ac:spMk id="25" creationId="{00000000-0000-0000-0000-000000000000}"/>
          </ac:spMkLst>
        </pc:spChg>
      </pc:sldChg>
      <pc:sldChg chg="modSp">
        <pc:chgData name="J. Hodgkinson [ Wheatley Hill Primary School ]" userId="S::j.hodgkinson300@whprimary.com::0ab81dbb-74eb-487f-8ae8-682e61e52841" providerId="AD" clId="Web-{7C0652CC-06BE-73DA-74E0-F3F56653AACC}" dt="2021-01-08T15:09:08.748" v="9" actId="20577"/>
        <pc:sldMkLst>
          <pc:docMk/>
          <pc:sldMk cId="1244665633" sldId="301"/>
        </pc:sldMkLst>
        <pc:spChg chg="mod">
          <ac:chgData name="J. Hodgkinson [ Wheatley Hill Primary School ]" userId="S::j.hodgkinson300@whprimary.com::0ab81dbb-74eb-487f-8ae8-682e61e52841" providerId="AD" clId="Web-{7C0652CC-06BE-73DA-74E0-F3F56653AACC}" dt="2021-01-08T15:09:08.748" v="9" actId="20577"/>
          <ac:spMkLst>
            <pc:docMk/>
            <pc:sldMk cId="1244665633" sldId="301"/>
            <ac:spMk id="4" creationId="{00000000-0000-0000-0000-000000000000}"/>
          </ac:spMkLst>
        </pc:spChg>
      </pc:sldChg>
      <pc:sldChg chg="modSp">
        <pc:chgData name="J. Hodgkinson [ Wheatley Hill Primary School ]" userId="S::j.hodgkinson300@whprimary.com::0ab81dbb-74eb-487f-8ae8-682e61e52841" providerId="AD" clId="Web-{7C0652CC-06BE-73DA-74E0-F3F56653AACC}" dt="2021-01-08T15:09:25.827" v="12" actId="20577"/>
        <pc:sldMkLst>
          <pc:docMk/>
          <pc:sldMk cId="4036631345" sldId="307"/>
        </pc:sldMkLst>
        <pc:spChg chg="mod">
          <ac:chgData name="J. Hodgkinson [ Wheatley Hill Primary School ]" userId="S::j.hodgkinson300@whprimary.com::0ab81dbb-74eb-487f-8ae8-682e61e52841" providerId="AD" clId="Web-{7C0652CC-06BE-73DA-74E0-F3F56653AACC}" dt="2021-01-08T15:09:25.827" v="12" actId="20577"/>
          <ac:spMkLst>
            <pc:docMk/>
            <pc:sldMk cId="4036631345" sldId="307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86F8-713D-4DE2-9DB6-D09567B5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5F5E5-1678-4D1B-A603-972D98163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21418-98E7-42C0-8E2C-1B5359F9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7EF93-0756-463B-894B-ABAB83EC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7774-2BC6-4EB5-BF3A-708C3630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3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AF0B-C776-4E3D-9B8C-2E197089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AA440-30F8-42DA-8911-A8ECC0DA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DBFF0-4634-49C9-909F-A83E04CC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E1E01-6CD0-4941-BABA-D649B557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CB2A-5100-4292-88AA-E6DB28B4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8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6DDE92-F301-49CB-8781-FF593E5D4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CDA00-6CF0-4BBD-BA07-B9A74C812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88FFA-148D-42FD-BD59-80F7D5FE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CA7C-A815-4007-A484-9CD30999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64177-5F47-4FD2-8A0E-DEBD85DD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4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0D26-B739-44FF-807B-5D4158F3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3F1C2-07C8-4332-B8CF-DE36A971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B1AE-8C40-4D90-A4D9-DB547A94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29CFB-6586-4618-8D9F-6C6991D3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4640-2EC0-4A98-B860-FB626B9C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8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B222-8E55-4D15-8256-7A57711B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0584F-7CE6-4358-B1E9-10C423A7A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C575-6A7C-4AD1-8B88-D4846AD8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41A9D-2DC1-4C89-B93A-F386A1A3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E061D-ED6C-44EA-A7CD-E50E941C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6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3DDF-E884-4955-84D1-BDBE219E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30FD-79A4-442C-85E2-B299D6EF3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85033-841F-4926-85C3-21A039494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5CE7E-5C88-45A7-B8B4-77F135A6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64008-271C-47C8-A40A-4C2F9BEA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4C3F0-4D6D-4946-9965-F492022D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4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1AD9-F475-4390-92B5-0CDC3DB7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35C32-0C06-4F1A-BCD5-E951D01B3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4522F-46B3-493D-B999-6A4EFF28D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45698-A701-4F4D-9B09-9598A49CA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44B80-09C7-4043-9A9F-92C96FCF0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317DE-90F3-4F2B-8B9D-97FABEA6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E60A4-55EC-4320-99AD-DAF61C4B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60FAE-4BF2-491D-8DF9-E59C5664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2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B335-1C55-4C5D-A4FC-5A53E8B8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6138-6D09-4131-B64B-41DAF639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BB4BE-7539-4FAD-9C71-D143063E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59F3B-2446-4A90-86CB-720064A6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8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C8AED-B9B5-4C1B-B57A-8F6343A4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54082-9369-4554-A499-64542F15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A2E1F-A602-46F4-A642-F2410CAC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2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DCFE-C4AC-4935-83BB-0E7F6741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D270-CD47-434F-BEC8-22A45B50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830A5-8E70-4D7A-9C17-B312F12BD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EF6E6-89ED-4100-B8E7-1804747D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E6254-B6AD-4E03-817D-DD1B2DCF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4967C-D602-48AC-BAF9-4115196E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8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86D2-25FB-4E9B-AB8A-A144FAE8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D8B33-F4A9-454A-BE16-A03D57030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035D5-F917-48DD-9F53-0CECD98F8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74322-1661-4706-B6FB-5E2BCBDB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B4626-4BC1-46AD-A247-066BA99A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986F8-DDE6-41FE-B5AD-08E94489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95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F1C8A-9E83-4B2D-BCF2-EEED1E22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F8023-3404-43A1-9A44-0B1350F1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2F37F-4477-40DB-901C-AB990776E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E375-2EFF-4C74-B748-AF73AE78D5AE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D2A0B-16BC-4169-A06A-49FAEDFBC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D214-2699-471B-8481-C994957B7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77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Monday 11</a:t>
            </a:r>
            <a:r>
              <a:rPr lang="en-GB" sz="3200" baseline="30000" dirty="0"/>
              <a:t>th</a:t>
            </a:r>
            <a:r>
              <a:rPr lang="en-GB" sz="3200" dirty="0"/>
              <a:t> January 2021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identify and create rhyming couplets.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68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493272-0CA4-42C6-9770-844DC8C5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679" y="54709"/>
            <a:ext cx="9397541" cy="94620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/>
              <a:t>What Onomatopoeic words  can you use to describe these pictures?</a:t>
            </a:r>
          </a:p>
        </p:txBody>
      </p:sp>
      <p:pic>
        <p:nvPicPr>
          <p:cNvPr id="10242" name="Picture 2" descr="Why we are attracted to fireworks | Bonfire Night | The Guar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726882"/>
            <a:ext cx="3463925" cy="207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uddles — Tales from the Sandp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84573"/>
            <a:ext cx="3635375" cy="242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What's it like to drive a police car? | Auto Trader U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799" y="1714143"/>
            <a:ext cx="4006850" cy="210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Purrs Versus Roars: The Secret Reason Why Cats Who Purr Can Never Roar -  CatTim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799" y="4263151"/>
            <a:ext cx="4006850" cy="226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315450" y="1714143"/>
            <a:ext cx="25812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Use these words to help you: </a:t>
            </a: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r>
              <a:rPr lang="en-GB" dirty="0">
                <a:solidFill>
                  <a:srgbClr val="FF0000"/>
                </a:solidFill>
              </a:rPr>
              <a:t>Roar </a:t>
            </a: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r>
              <a:rPr lang="en-GB" dirty="0">
                <a:solidFill>
                  <a:srgbClr val="FF0000"/>
                </a:solidFill>
              </a:rPr>
              <a:t>Splash </a:t>
            </a: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r>
              <a:rPr lang="en-GB" dirty="0">
                <a:solidFill>
                  <a:srgbClr val="FF0000"/>
                </a:solidFill>
              </a:rPr>
              <a:t>Boom</a:t>
            </a: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r>
              <a:rPr lang="en-GB" dirty="0">
                <a:solidFill>
                  <a:srgbClr val="FF0000"/>
                </a:solidFill>
              </a:rPr>
              <a:t>Vroom </a:t>
            </a:r>
          </a:p>
          <a:p>
            <a:pPr algn="ctr"/>
            <a:endParaRPr lang="en-GB" dirty="0">
              <a:solidFill>
                <a:srgbClr val="FF0000"/>
              </a:solidFill>
            </a:endParaRPr>
          </a:p>
          <a:p>
            <a:pPr algn="ctr"/>
            <a:r>
              <a:rPr lang="en-GB" dirty="0">
                <a:solidFill>
                  <a:srgbClr val="FF0000"/>
                </a:solidFill>
              </a:rPr>
              <a:t>Then think of two more for each. </a:t>
            </a:r>
          </a:p>
        </p:txBody>
      </p:sp>
    </p:spTree>
    <p:extLst>
      <p:ext uri="{BB962C8B-B14F-4D97-AF65-F5344CB8AC3E}">
        <p14:creationId xmlns:p14="http://schemas.microsoft.com/office/powerpoint/2010/main" val="3467543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</a:t>
            </a:r>
            <a:r>
              <a:rPr lang="en-GB" sz="3200" dirty="0"/>
              <a:t>Wednesday 12</a:t>
            </a:r>
            <a:r>
              <a:rPr lang="en-GB" sz="3200" baseline="30000" dirty="0"/>
              <a:t>th</a:t>
            </a:r>
            <a:r>
              <a:rPr lang="en-GB" sz="3200" dirty="0"/>
              <a:t>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identify and use Alliteration.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84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925" y="76021"/>
            <a:ext cx="1242204" cy="170347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6675" y="237767"/>
            <a:ext cx="4390307" cy="47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/>
              <a:t>Today, we are going to look at Alliteration.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09900" y="1251891"/>
            <a:ext cx="5415195" cy="4707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/>
              <a:t>Alliteration is when words next to each other in a sentence use the same sound :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65326" y="4725680"/>
            <a:ext cx="622338" cy="4589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50018" y="4682067"/>
            <a:ext cx="637646" cy="533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972175" y="2266015"/>
            <a:ext cx="1952625" cy="187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105400" y="2370976"/>
            <a:ext cx="2819400" cy="3880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7811029" y="1753988"/>
            <a:ext cx="1903941" cy="1359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/>
              <a:t>Can you see all the letters in red are the same sound.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/>
              <a:t>This is Alliteration.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717497" y="4813865"/>
            <a:ext cx="2207303" cy="1412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314420" y="5089233"/>
            <a:ext cx="2610380" cy="3158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52425" y="2529914"/>
            <a:ext cx="128820" cy="17064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81245" y="2027942"/>
            <a:ext cx="499830" cy="67262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>
          <a:xfrm>
            <a:off x="1109895" y="2049572"/>
            <a:ext cx="5415195" cy="47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sz="1600" dirty="0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021434" y="2128880"/>
            <a:ext cx="5415195" cy="47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FF0000"/>
                </a:solidFill>
              </a:rPr>
              <a:t>B</a:t>
            </a:r>
            <a:r>
              <a:rPr lang="en-GB" sz="1600" dirty="0"/>
              <a:t>ees </a:t>
            </a:r>
            <a:r>
              <a:rPr lang="en-GB" sz="1600" dirty="0">
                <a:solidFill>
                  <a:srgbClr val="FF0000"/>
                </a:solidFill>
              </a:rPr>
              <a:t>b</a:t>
            </a:r>
            <a:r>
              <a:rPr lang="en-GB" sz="1600" dirty="0"/>
              <a:t>uzz </a:t>
            </a:r>
            <a:r>
              <a:rPr lang="en-GB" sz="1600" dirty="0">
                <a:solidFill>
                  <a:srgbClr val="FF0000"/>
                </a:solidFill>
              </a:rPr>
              <a:t>b</a:t>
            </a:r>
            <a:r>
              <a:rPr lang="en-GB" sz="1600" dirty="0"/>
              <a:t>rilliantly next to the </a:t>
            </a:r>
            <a:r>
              <a:rPr lang="en-GB" sz="1600" dirty="0">
                <a:solidFill>
                  <a:srgbClr val="FF0000"/>
                </a:solidFill>
              </a:rPr>
              <a:t>b</a:t>
            </a:r>
            <a:r>
              <a:rPr lang="en-GB" sz="1600" dirty="0"/>
              <a:t>eautiful </a:t>
            </a:r>
            <a:r>
              <a:rPr lang="en-GB" sz="1600" dirty="0">
                <a:solidFill>
                  <a:srgbClr val="FF0000"/>
                </a:solidFill>
              </a:rPr>
              <a:t>b</a:t>
            </a:r>
            <a:r>
              <a:rPr lang="en-GB" sz="1600" dirty="0"/>
              <a:t>utterfly. 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795330" y="2643238"/>
            <a:ext cx="5415195" cy="47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FF0000"/>
                </a:solidFill>
              </a:rPr>
              <a:t>S</a:t>
            </a:r>
            <a:r>
              <a:rPr lang="en-GB" sz="1600" dirty="0"/>
              <a:t>he </a:t>
            </a:r>
            <a:r>
              <a:rPr lang="en-GB" sz="1600" dirty="0">
                <a:solidFill>
                  <a:srgbClr val="FF0000"/>
                </a:solidFill>
              </a:rPr>
              <a:t>s</a:t>
            </a:r>
            <a:r>
              <a:rPr lang="en-GB" sz="1600" dirty="0"/>
              <a:t>ells </a:t>
            </a:r>
            <a:r>
              <a:rPr lang="en-GB" sz="1600" dirty="0">
                <a:solidFill>
                  <a:srgbClr val="FF0000"/>
                </a:solidFill>
              </a:rPr>
              <a:t>s</a:t>
            </a:r>
            <a:r>
              <a:rPr lang="en-GB" sz="1600" dirty="0"/>
              <a:t>ea </a:t>
            </a:r>
            <a:r>
              <a:rPr lang="en-GB" sz="1600" dirty="0">
                <a:solidFill>
                  <a:srgbClr val="FF0000"/>
                </a:solidFill>
              </a:rPr>
              <a:t>s</a:t>
            </a:r>
            <a:r>
              <a:rPr lang="en-GB" sz="1600" dirty="0"/>
              <a:t>hells on the </a:t>
            </a:r>
            <a:r>
              <a:rPr lang="en-GB" sz="1600" dirty="0">
                <a:solidFill>
                  <a:srgbClr val="FF0000"/>
                </a:solidFill>
              </a:rPr>
              <a:t>s</a:t>
            </a:r>
            <a:r>
              <a:rPr lang="en-GB" sz="1600" dirty="0"/>
              <a:t>ea </a:t>
            </a:r>
            <a:r>
              <a:rPr lang="en-GB" sz="1600" dirty="0">
                <a:solidFill>
                  <a:srgbClr val="FF0000"/>
                </a:solidFill>
              </a:rPr>
              <a:t>s</a:t>
            </a:r>
            <a:r>
              <a:rPr lang="en-GB" sz="1600" dirty="0"/>
              <a:t>hore. 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109894" y="4671486"/>
            <a:ext cx="5415195" cy="47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FF0000"/>
                </a:solidFill>
              </a:rPr>
              <a:t>B</a:t>
            </a:r>
            <a:r>
              <a:rPr lang="en-GB" sz="1600" dirty="0"/>
              <a:t>ees </a:t>
            </a:r>
            <a:r>
              <a:rPr lang="en-GB" sz="1600" dirty="0">
                <a:solidFill>
                  <a:srgbClr val="FF0000"/>
                </a:solidFill>
              </a:rPr>
              <a:t>f</a:t>
            </a:r>
            <a:r>
              <a:rPr lang="en-GB" sz="1600" dirty="0"/>
              <a:t>ly </a:t>
            </a:r>
            <a:r>
              <a:rPr lang="en-GB" sz="1600" dirty="0">
                <a:solidFill>
                  <a:srgbClr val="FF0000"/>
                </a:solidFill>
              </a:rPr>
              <a:t>a</a:t>
            </a:r>
            <a:r>
              <a:rPr lang="en-GB" sz="1600" dirty="0"/>
              <a:t>round next to the </a:t>
            </a:r>
            <a:r>
              <a:rPr lang="en-GB" sz="1600" dirty="0">
                <a:solidFill>
                  <a:srgbClr val="FF0000"/>
                </a:solidFill>
              </a:rPr>
              <a:t>c</a:t>
            </a:r>
            <a:r>
              <a:rPr lang="en-GB" sz="1600" dirty="0"/>
              <a:t>olourful </a:t>
            </a:r>
            <a:r>
              <a:rPr lang="en-GB" sz="1600" dirty="0">
                <a:solidFill>
                  <a:srgbClr val="FF0000"/>
                </a:solidFill>
              </a:rPr>
              <a:t>b</a:t>
            </a:r>
            <a:r>
              <a:rPr lang="en-GB" sz="1600" dirty="0"/>
              <a:t>utterfly. 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1109894" y="5228417"/>
            <a:ext cx="5415195" cy="47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>
                <a:solidFill>
                  <a:srgbClr val="FF0000"/>
                </a:solidFill>
              </a:rPr>
              <a:t>G</a:t>
            </a:r>
            <a:r>
              <a:rPr lang="en-GB" sz="1600" dirty="0"/>
              <a:t>eorgina </a:t>
            </a:r>
            <a:r>
              <a:rPr lang="en-GB" sz="1600" dirty="0">
                <a:solidFill>
                  <a:srgbClr val="FF0000"/>
                </a:solidFill>
              </a:rPr>
              <a:t>f</a:t>
            </a:r>
            <a:r>
              <a:rPr lang="en-GB" sz="1600" dirty="0"/>
              <a:t>inds </a:t>
            </a:r>
            <a:r>
              <a:rPr lang="en-GB" sz="1600" dirty="0">
                <a:solidFill>
                  <a:srgbClr val="FF0000"/>
                </a:solidFill>
              </a:rPr>
              <a:t>s</a:t>
            </a:r>
            <a:r>
              <a:rPr lang="en-GB" sz="1600" dirty="0"/>
              <a:t>hells on the </a:t>
            </a:r>
            <a:r>
              <a:rPr lang="en-GB" sz="1600" dirty="0">
                <a:solidFill>
                  <a:srgbClr val="FF0000"/>
                </a:solidFill>
              </a:rPr>
              <a:t>b</a:t>
            </a:r>
            <a:r>
              <a:rPr lang="en-GB" sz="1600" dirty="0"/>
              <a:t>each . 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7992004" y="4462233"/>
            <a:ext cx="1903941" cy="1359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/>
              <a:t>This time all the letters in red are not the same sound.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/>
              <a:t>This is not Alliteration. </a:t>
            </a:r>
          </a:p>
        </p:txBody>
      </p:sp>
    </p:spTree>
    <p:extLst>
      <p:ext uri="{BB962C8B-B14F-4D97-AF65-F5344CB8AC3E}">
        <p14:creationId xmlns:p14="http://schemas.microsoft.com/office/powerpoint/2010/main" val="3030992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6197" y="181304"/>
            <a:ext cx="10411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Can you find Alliteration in the poem from Georges Marvellous Medicine?</a:t>
            </a:r>
          </a:p>
        </p:txBody>
      </p:sp>
      <p:pic>
        <p:nvPicPr>
          <p:cNvPr id="19" name="Picture 2" descr="Teach alliteration and rhyme with this George's Marvellous Medicine lesson  plan | Teachwire Teaching Resour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33" b="45725"/>
          <a:stretch/>
        </p:blipFill>
        <p:spPr bwMode="auto">
          <a:xfrm>
            <a:off x="226024" y="1338433"/>
            <a:ext cx="3691782" cy="274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Extract | George's Marvellous Medicine by Roald Dah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24" y="4084449"/>
            <a:ext cx="3691782" cy="26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936092"/>
              </p:ext>
            </p:extLst>
          </p:nvPr>
        </p:nvGraphicFramePr>
        <p:xfrm>
          <a:off x="4851400" y="2210637"/>
          <a:ext cx="6110672" cy="1832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15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Foamy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Froth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758267" y="1919383"/>
            <a:ext cx="356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The first one has been done, can you finish the table?</a:t>
            </a:r>
          </a:p>
        </p:txBody>
      </p:sp>
    </p:spTree>
    <p:extLst>
      <p:ext uri="{BB962C8B-B14F-4D97-AF65-F5344CB8AC3E}">
        <p14:creationId xmlns:p14="http://schemas.microsoft.com/office/powerpoint/2010/main" val="2362057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6197" y="112294"/>
            <a:ext cx="10411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Can you colour in the Alliteration in this these tongue twisters?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472" y="1798219"/>
            <a:ext cx="104116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A big bug bit the little beetle but the little beetle bit the big bug back. </a:t>
            </a:r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Peter piper picked a peck of pickled peppers. </a:t>
            </a:r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If two witches were watching two watches, which witch would watch which watch?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905850" y="5659238"/>
            <a:ext cx="1903941" cy="1359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/>
              <a:t>Now can you try saying them out loud as quick as you can. </a:t>
            </a:r>
          </a:p>
        </p:txBody>
      </p:sp>
      <p:pic>
        <p:nvPicPr>
          <p:cNvPr id="11270" name="Picture 6" descr="Laughing Emoji transparent PNG - Stick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716" y="5521325"/>
            <a:ext cx="1005233" cy="105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Top 30 Tongue Twister GIFs | Find the best GIF on Gfyca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332" y="668945"/>
            <a:ext cx="1454150" cy="106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343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8222986-B036-473B-B28D-1D33D53D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356" y="-37433"/>
            <a:ext cx="6149599" cy="852312"/>
          </a:xfrm>
        </p:spPr>
        <p:txBody>
          <a:bodyPr>
            <a:normAutofit/>
          </a:bodyPr>
          <a:lstStyle/>
          <a:p>
            <a:r>
              <a:rPr lang="en-GB" sz="2400" b="1" dirty="0"/>
              <a:t>Now we are going to create our own Alliteration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8222986-B036-473B-B28D-1D33D53DE9ED}"/>
              </a:ext>
            </a:extLst>
          </p:cNvPr>
          <p:cNvSpPr txBox="1">
            <a:spLocks/>
          </p:cNvSpPr>
          <p:nvPr/>
        </p:nvSpPr>
        <p:spPr>
          <a:xfrm>
            <a:off x="263533" y="846645"/>
            <a:ext cx="11214091" cy="556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/>
              <a:t>Start with your name:                  </a:t>
            </a:r>
            <a:r>
              <a:rPr lang="en-GB" sz="2000" b="1" dirty="0">
                <a:solidFill>
                  <a:srgbClr val="FF0000"/>
                </a:solidFill>
              </a:rPr>
              <a:t>Kind Kimberley      Silly Steph     Super Sarah      Glorious Gail</a:t>
            </a:r>
            <a:r>
              <a:rPr lang="en-GB" sz="2000" b="1" dirty="0"/>
              <a:t>    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8222986-B036-473B-B28D-1D33D53DE9ED}"/>
              </a:ext>
            </a:extLst>
          </p:cNvPr>
          <p:cNvSpPr txBox="1">
            <a:spLocks/>
          </p:cNvSpPr>
          <p:nvPr/>
        </p:nvSpPr>
        <p:spPr>
          <a:xfrm>
            <a:off x="363737" y="3582649"/>
            <a:ext cx="5152644" cy="2953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000" b="1" dirty="0"/>
          </a:p>
          <a:p>
            <a:pPr marL="457200" indent="-457200">
              <a:buAutoNum type="arabicPeriod"/>
            </a:pPr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809460"/>
              </p:ext>
            </p:extLst>
          </p:nvPr>
        </p:nvGraphicFramePr>
        <p:xfrm>
          <a:off x="705521" y="2061243"/>
          <a:ext cx="8457529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3354">
                  <a:extLst>
                    <a:ext uri="{9D8B030D-6E8A-4147-A177-3AD203B41FA5}">
                      <a16:colId xmlns:a16="http://schemas.microsoft.com/office/drawing/2014/main" val="823313212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821497170"/>
                    </a:ext>
                  </a:extLst>
                </a:gridCol>
                <a:gridCol w="3457575">
                  <a:extLst>
                    <a:ext uri="{9D8B030D-6E8A-4147-A177-3AD203B41FA5}">
                      <a16:colId xmlns:a16="http://schemas.microsoft.com/office/drawing/2014/main" val="4289956691"/>
                    </a:ext>
                  </a:extLst>
                </a:gridCol>
              </a:tblGrid>
              <a:tr h="68794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</a:rPr>
                        <a:t>Smelly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GB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</a:rPr>
                        <a:t>Shampoo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43747"/>
                  </a:ext>
                </a:extLst>
              </a:tr>
              <a:tr h="68794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3261333"/>
                  </a:ext>
                </a:extLst>
              </a:tr>
              <a:tr h="68794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52883"/>
                  </a:ext>
                </a:extLst>
              </a:tr>
              <a:tr h="68794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351879"/>
                  </a:ext>
                </a:extLst>
              </a:tr>
              <a:tr h="687940"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9412116"/>
                  </a:ext>
                </a:extLst>
              </a:tr>
            </a:tbl>
          </a:graphicData>
        </a:graphic>
      </p:graphicFrame>
      <p:sp>
        <p:nvSpPr>
          <p:cNvPr id="12" name="Title 1">
            <a:extLst>
              <a:ext uri="{FF2B5EF4-FFF2-40B4-BE49-F238E27FC236}">
                <a16:creationId xmlns:a16="http://schemas.microsoft.com/office/drawing/2014/main" id="{F8222986-B036-473B-B28D-1D33D53DE9ED}"/>
              </a:ext>
            </a:extLst>
          </p:cNvPr>
          <p:cNvSpPr txBox="1">
            <a:spLocks/>
          </p:cNvSpPr>
          <p:nvPr/>
        </p:nvSpPr>
        <p:spPr>
          <a:xfrm>
            <a:off x="1498145" y="1648639"/>
            <a:ext cx="6149599" cy="488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600" b="1" dirty="0"/>
              <a:t>Then use Alliteration to describe the ingredients for Georges potion. </a:t>
            </a:r>
          </a:p>
        </p:txBody>
      </p:sp>
      <p:pic>
        <p:nvPicPr>
          <p:cNvPr id="15362" name="Picture 2" descr="Georges-Marvellous-Medicine | Good Reading Magaz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t="17821" r="7266" b="18027"/>
          <a:stretch/>
        </p:blipFill>
        <p:spPr bwMode="auto">
          <a:xfrm>
            <a:off x="9294330" y="3048408"/>
            <a:ext cx="2651207" cy="197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Shampoo Cartoon Stock Illustrations, Images &amp; Vectors | Shutter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303" y="2137251"/>
            <a:ext cx="387972" cy="78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Toothpaste Cartoon HD Stock Images | Shutter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76" y="3018630"/>
            <a:ext cx="752257" cy="8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Painting clipart paint bottle, Picture #1812594 painting clipart paint  bott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76" y="3838923"/>
            <a:ext cx="635819" cy="110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Curry Powder Stock Illustrations – 697 Curry Powder Stock Illustrations,  Vectors &amp; Clipart - Dreamstim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596" y="4865525"/>
            <a:ext cx="767099" cy="76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Cartoon Ice Cubes High Res Stock Images | Shutterstoc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712" y="5811489"/>
            <a:ext cx="775758" cy="57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832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ursday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</a:t>
            </a:r>
            <a:r>
              <a:rPr lang="en-GB" sz="3200" dirty="0"/>
              <a:t> Thursday 14</a:t>
            </a:r>
            <a:r>
              <a:rPr lang="en-GB" sz="3200" baseline="30000" dirty="0"/>
              <a:t>th</a:t>
            </a:r>
            <a:r>
              <a:rPr lang="en-GB" sz="3200" dirty="0"/>
              <a:t>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000" dirty="0"/>
              <a:t>L.O. To identify and use similes.  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39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06" y="276046"/>
            <a:ext cx="1298997" cy="178135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35587" y="375833"/>
            <a:ext cx="7587613" cy="4707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Today, we are going to look at similes. 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8272" y="1549401"/>
            <a:ext cx="5804661" cy="7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Similes are used to compare something to another: 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112933" y="3264531"/>
            <a:ext cx="2421466" cy="3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>
          <a:xfrm>
            <a:off x="8170333" y="5825174"/>
            <a:ext cx="3022600" cy="743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FF0000"/>
                </a:solidFill>
              </a:rPr>
              <a:t>We often use ‘as’ or ‘like’ when writing a simile</a:t>
            </a:r>
            <a:r>
              <a:rPr lang="en-GB" sz="1800" dirty="0"/>
              <a:t>. </a:t>
            </a:r>
          </a:p>
        </p:txBody>
      </p:sp>
      <p:pic>
        <p:nvPicPr>
          <p:cNvPr id="6154" name="Picture 10" descr="🤔 Thinking Face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450" y="5674254"/>
            <a:ext cx="894292" cy="89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Image result for simile examples | Simile, Classroom lessons, Communities  uni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t="15437" r="4754" b="3468"/>
          <a:stretch/>
        </p:blipFill>
        <p:spPr bwMode="auto">
          <a:xfrm>
            <a:off x="524932" y="1921087"/>
            <a:ext cx="5588001" cy="36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8299996" y="3027681"/>
            <a:ext cx="3022600" cy="655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We are comparing the fluffy cloud to cotton candy.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112933" y="2399978"/>
            <a:ext cx="2421466" cy="3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8534399" y="2214881"/>
            <a:ext cx="3022600" cy="6553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We are comparing the creeping man to a quiet mouse.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112933" y="4184698"/>
            <a:ext cx="2421466" cy="3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8299996" y="3947848"/>
            <a:ext cx="3022600" cy="655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We are comparing the snowflakes to tiny diamonds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112933" y="5158790"/>
            <a:ext cx="2421466" cy="3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8534399" y="4905007"/>
            <a:ext cx="3022600" cy="655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We are comparing the angry man to a grizzly bear.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05625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040586" y="423351"/>
            <a:ext cx="5804661" cy="7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Watch this video about Similes : 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695513" y="6114628"/>
            <a:ext cx="5804661" cy="7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/>
              <a:t>https://www.bbc.co.uk/bitesize/topics/zfkk7ty/articles/z9tkxfr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2712" t="21843" r="23676" b="24377"/>
          <a:stretch/>
        </p:blipFill>
        <p:spPr>
          <a:xfrm>
            <a:off x="2103030" y="1166723"/>
            <a:ext cx="7868284" cy="443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92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168" t="15906" r="32138" b="6068"/>
          <a:stretch/>
        </p:blipFill>
        <p:spPr>
          <a:xfrm>
            <a:off x="609600" y="772969"/>
            <a:ext cx="4648200" cy="561089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778120" y="143951"/>
            <a:ext cx="5804661" cy="7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Read this together then see if you can find the similes: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893733" y="3128112"/>
            <a:ext cx="2421466" cy="3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7315199" y="2943015"/>
            <a:ext cx="4682068" cy="655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Roald Dahl compares Grandma shooting up into the air like she had an electric shock. 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047067" y="3424445"/>
            <a:ext cx="2768600" cy="12294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6620933" y="4326208"/>
            <a:ext cx="4682068" cy="655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Roald Dahl compares Grandma flying up to a __________________________________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42067" y="6202805"/>
            <a:ext cx="3302000" cy="841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 txBox="1">
            <a:spLocks/>
          </p:cNvSpPr>
          <p:nvPr/>
        </p:nvSpPr>
        <p:spPr>
          <a:xfrm>
            <a:off x="5444067" y="6009211"/>
            <a:ext cx="4682068" cy="655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Roald Dahl compares _____________ __________________________________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229599" y="1038243"/>
            <a:ext cx="3022600" cy="7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Can you find any others? </a:t>
            </a:r>
          </a:p>
        </p:txBody>
      </p:sp>
      <p:pic>
        <p:nvPicPr>
          <p:cNvPr id="20" name="Picture 10" descr="🤔 Thinking Face Emoj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716" y="887323"/>
            <a:ext cx="894292" cy="89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95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79" y="215660"/>
            <a:ext cx="9111075" cy="750409"/>
          </a:xfrm>
        </p:spPr>
        <p:txBody>
          <a:bodyPr>
            <a:normAutofit/>
          </a:bodyPr>
          <a:lstStyle/>
          <a:p>
            <a:pPr algn="ctr"/>
            <a:r>
              <a:rPr lang="en-GB" sz="2800" dirty="0"/>
              <a:t>Last week we began to look at George’s Marvellous Medicine.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9787" y="912357"/>
            <a:ext cx="5415195" cy="940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600" dirty="0"/>
              <a:t>We are going to use our knowledge from last week to develop our own free verse poem this week.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312" y="276046"/>
            <a:ext cx="2299492" cy="315336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089787" y="1662766"/>
            <a:ext cx="5415195" cy="47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/>
              <a:t>Firstly, we are going to look at rhyming couplets.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2958663"/>
            <a:ext cx="5415195" cy="47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/>
              <a:t>Words that Rhyme have the same sound at the end: </a:t>
            </a:r>
          </a:p>
        </p:txBody>
      </p:sp>
      <p:pic>
        <p:nvPicPr>
          <p:cNvPr id="2050" name="Picture 2" descr="Rhyming Words: Lesson for Kids - Video &amp; Lesson Transcript | Study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108" y="2549424"/>
            <a:ext cx="3307291" cy="14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>
            <a:stCxn id="2050" idx="0"/>
          </p:cNvCxnSpPr>
          <p:nvPr/>
        </p:nvCxnSpPr>
        <p:spPr>
          <a:xfrm>
            <a:off x="6753754" y="2549424"/>
            <a:ext cx="1653645" cy="13452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050" idx="2"/>
          </p:cNvCxnSpPr>
          <p:nvPr/>
        </p:nvCxnSpPr>
        <p:spPr>
          <a:xfrm flipV="1">
            <a:off x="6753754" y="2549424"/>
            <a:ext cx="1653645" cy="14133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00108" y="3598333"/>
            <a:ext cx="315087" cy="29633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415195" y="2602540"/>
            <a:ext cx="985605" cy="129212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-1" y="5026003"/>
            <a:ext cx="5415195" cy="47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/>
              <a:t>Rhyming couplets have two lines that rhyme together: 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4727134" y="5068744"/>
            <a:ext cx="5415195" cy="1729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/>
              <a:t>Lightening, thunder all </a:t>
            </a:r>
            <a:r>
              <a:rPr lang="en-GB" sz="1600" dirty="0">
                <a:solidFill>
                  <a:srgbClr val="FF0000"/>
                </a:solidFill>
              </a:rPr>
              <a:t>around</a:t>
            </a:r>
            <a:r>
              <a:rPr lang="en-GB" sz="1600" dirty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/>
              <a:t>So much rain falls to the </a:t>
            </a:r>
            <a:r>
              <a:rPr lang="en-GB" sz="1600" dirty="0">
                <a:solidFill>
                  <a:srgbClr val="FF0000"/>
                </a:solidFill>
              </a:rPr>
              <a:t>ground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I am at home I just can’t </a:t>
            </a:r>
            <a:r>
              <a:rPr lang="en-GB" sz="1600" dirty="0">
                <a:solidFill>
                  <a:srgbClr val="FF0000"/>
                </a:solidFill>
              </a:rPr>
              <a:t>wait,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get to school I think its </a:t>
            </a:r>
            <a:r>
              <a:rPr lang="en-GB" sz="1600" dirty="0">
                <a:solidFill>
                  <a:srgbClr val="FF0000"/>
                </a:solidFill>
              </a:rPr>
              <a:t>great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678333" y="5215467"/>
            <a:ext cx="1634067" cy="101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8763000" y="5463790"/>
            <a:ext cx="1549400" cy="1157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 txBox="1">
            <a:spLocks/>
          </p:cNvSpPr>
          <p:nvPr/>
        </p:nvSpPr>
        <p:spPr>
          <a:xfrm>
            <a:off x="10252395" y="5152937"/>
            <a:ext cx="1903941" cy="1359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/>
              <a:t>Can you see the rhyming sound.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dirty="0"/>
              <a:t>Its important to discuss how it might look different but the verbal sound is the same. 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8873066" y="5933738"/>
            <a:ext cx="1524001" cy="3174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8763000" y="6196204"/>
            <a:ext cx="1634067" cy="3792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3084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778120" y="143951"/>
            <a:ext cx="5804661" cy="7433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dirty="0"/>
              <a:t>Now lets have a go at creating our own similes: 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124211" y="948284"/>
            <a:ext cx="5804661" cy="7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Use mine to help you then create your own.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6189" y="1759406"/>
            <a:ext cx="11393344" cy="49969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FF0000"/>
                </a:solidFill>
              </a:rPr>
              <a:t>As happy as a pig in mud.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As happy as ___________________________________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FF0000"/>
                </a:solidFill>
              </a:rPr>
              <a:t>As fresh as a daisy.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As fresh as __________________________________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FF0000"/>
                </a:solidFill>
              </a:rPr>
              <a:t>As busy as a bee.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As busy as ___________________________________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44665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ursday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</a:t>
            </a:r>
            <a:r>
              <a:rPr lang="en-GB" sz="3200" dirty="0"/>
              <a:t> Friday 15</a:t>
            </a:r>
            <a:r>
              <a:rPr lang="en-GB" sz="3200" baseline="30000" dirty="0"/>
              <a:t>th</a:t>
            </a:r>
            <a:r>
              <a:rPr lang="en-GB" sz="3200" dirty="0"/>
              <a:t>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create my own free verse poem using what I have learnt this week.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36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Together we are now going to create a poem all about your own Marvellous Medicine. </a:t>
            </a:r>
          </a:p>
        </p:txBody>
      </p:sp>
      <p:pic>
        <p:nvPicPr>
          <p:cNvPr id="17410" name="Picture 2" descr="George's Marvellous Medicine Worksho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73" y="2006600"/>
            <a:ext cx="3008054" cy="421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144433" y="2302612"/>
            <a:ext cx="2421466" cy="3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6565899" y="2104815"/>
            <a:ext cx="4682068" cy="655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First we need a title so decide what special power your magic medicine will have. 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06998" y="3155419"/>
            <a:ext cx="6146801" cy="3359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FF0000"/>
                </a:solidFill>
              </a:rPr>
              <a:t>Mine is: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FF0000"/>
                </a:solidFill>
              </a:rPr>
              <a:t>  Kimberley’s whizz bopping potion for growing huge sprouts.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Make your own title: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_______________’s potion for __________________________.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21406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Now we need to create a revolting recipe.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0200" y="1587501"/>
            <a:ext cx="3949699" cy="471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FF0000"/>
                </a:solidFill>
              </a:rPr>
              <a:t>Start with a rhyming couplet: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To create Kimberley’s perilous potion,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FF0000"/>
                </a:solidFill>
              </a:rPr>
              <a:t>Throw in a wiggly, squiggly worm,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FF0000"/>
                </a:solidFill>
              </a:rPr>
              <a:t>That should make your stomach squirm</a:t>
            </a:r>
            <a:r>
              <a:rPr lang="en-GB" sz="1800" dirty="0"/>
              <a:t>. </a:t>
            </a:r>
          </a:p>
        </p:txBody>
      </p:sp>
      <p:pic>
        <p:nvPicPr>
          <p:cNvPr id="22530" name="Picture 2" descr="Pot, Witch, Potion, Magic, Spell - Witch Potion Clipart - Free Transparent  PNG Clipart Images Downloa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t="5001" r="4007" b="5166"/>
          <a:stretch/>
        </p:blipFill>
        <p:spPr bwMode="auto">
          <a:xfrm>
            <a:off x="4529823" y="1975274"/>
            <a:ext cx="3132353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785100" y="1602583"/>
            <a:ext cx="3949699" cy="471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FF0000"/>
                </a:solidFill>
              </a:rPr>
              <a:t>Start with a rhyming couplet: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To create ___________perilous potion,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________________________________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________________________________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795377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Now we need to create a revolting recipe.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0200" y="1587501"/>
            <a:ext cx="3949699" cy="471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FF0000"/>
                </a:solidFill>
              </a:rPr>
              <a:t>Next some onomatopoeia: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To create Kimberley’s perilous potion,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Throw in a wiggly, squiggly worm,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That should make your stomach squirm.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FF0000"/>
                </a:solidFill>
              </a:rPr>
              <a:t>Hear it ‘pop,’ ‘bang,’ ‘sizzle’ and ‘whizz’  </a:t>
            </a:r>
            <a:r>
              <a:rPr lang="en-GB" sz="1800" dirty="0"/>
              <a:t> </a:t>
            </a:r>
          </a:p>
        </p:txBody>
      </p:sp>
      <p:pic>
        <p:nvPicPr>
          <p:cNvPr id="22530" name="Picture 2" descr="Pot, Witch, Potion, Magic, Spell - Witch Potion Clipart - Free Transparent  PNG Clipart Images Downloa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t="5001" r="4007" b="5166"/>
          <a:stretch/>
        </p:blipFill>
        <p:spPr bwMode="auto">
          <a:xfrm>
            <a:off x="4529823" y="1975274"/>
            <a:ext cx="3132353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785100" y="1602583"/>
            <a:ext cx="3949699" cy="471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FF0000"/>
                </a:solidFill>
              </a:rPr>
              <a:t>Add onomatopoeia 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To create ___________perilous potion,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________________________________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________________________________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FF0000"/>
                </a:solidFill>
              </a:rPr>
              <a:t>________________________________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59724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5824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Now we need to create a revolting recipe.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0200" y="1587501"/>
            <a:ext cx="3949699" cy="471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FF0000"/>
                </a:solidFill>
              </a:rPr>
              <a:t>Add some alliteration: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To create Kimberley’s perilous potion,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Throw in a wiggly, squiggly worm,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That should make your stomach squirm.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Hear it ‘pop,’ ‘bang’ and ‘whizz’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FF0000"/>
                </a:solidFill>
              </a:rPr>
              <a:t>Watch the saucepan slosh, sizzle and swirl.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  </a:t>
            </a:r>
          </a:p>
        </p:txBody>
      </p:sp>
      <p:pic>
        <p:nvPicPr>
          <p:cNvPr id="22530" name="Picture 2" descr="Pot, Witch, Potion, Magic, Spell - Witch Potion Clipart - Free Transparent  PNG Clipart Images Downloa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t="5001" r="4007" b="5166"/>
          <a:stretch/>
        </p:blipFill>
        <p:spPr bwMode="auto">
          <a:xfrm>
            <a:off x="4529823" y="1975274"/>
            <a:ext cx="3132353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662176" y="1587501"/>
            <a:ext cx="3949699" cy="471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FF0000"/>
                </a:solidFill>
              </a:rPr>
              <a:t>Add Alliteration: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To create ___________perilous potion,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________________________________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________________________________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________________________________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FF0000"/>
                </a:solidFill>
              </a:rPr>
              <a:t>________________________________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5791751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5824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Now we need to create a revolting recipe.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0200" y="1587501"/>
            <a:ext cx="3949699" cy="471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FF0000"/>
                </a:solidFill>
              </a:rPr>
              <a:t>Add a simile to finish: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To create Kimberley’s perilous potion,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Throw in a wiggly, squiggly worm,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That should make your stomach squirm.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Hear it ‘pop,’ ‘bang’ and ‘whizz’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Watch the saucepan slosh, sizzle and swirl.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FF0000"/>
                </a:solidFill>
              </a:rPr>
              <a:t>It smells disgusting like an old cabbage.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  </a:t>
            </a:r>
          </a:p>
        </p:txBody>
      </p:sp>
      <p:pic>
        <p:nvPicPr>
          <p:cNvPr id="22530" name="Picture 2" descr="Pot, Witch, Potion, Magic, Spell - Witch Potion Clipart - Free Transparent  PNG Clipart Images Downloa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t="5001" r="4007" b="5166"/>
          <a:stretch/>
        </p:blipFill>
        <p:spPr bwMode="auto">
          <a:xfrm>
            <a:off x="4529823" y="1975274"/>
            <a:ext cx="3132353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7662176" y="1587501"/>
            <a:ext cx="3949699" cy="4711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solidFill>
                  <a:srgbClr val="FF0000"/>
                </a:solidFill>
              </a:rPr>
              <a:t>Add a simile: 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To create ___________perilous potion,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________________________________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________________________________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________________________________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________________________________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>
                <a:solidFill>
                  <a:srgbClr val="FF0000"/>
                </a:solidFill>
              </a:rPr>
              <a:t>________________________________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36631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5824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And you have your own revolting recipe poem.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146301" y="1612902"/>
            <a:ext cx="3949699" cy="4711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GB" sz="1800" dirty="0">
              <a:solidFill>
                <a:srgbClr val="FF000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To create Kimberley’s perilous potion,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Throw in a wiggly, squiggly worm,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That should make your stomach squirm.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Hear it ‘pop,’ ‘bang’ and ‘whizz’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Watch the saucepan slosh, sizzle and swirl.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It smells disgusting like an old cabbage.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  </a:t>
            </a:r>
          </a:p>
        </p:txBody>
      </p:sp>
      <p:pic>
        <p:nvPicPr>
          <p:cNvPr id="22530" name="Picture 2" descr="Pot, Witch, Potion, Magic, Spell - Witch Potion Clipart - Free Transparent  PNG Clipart Images Downlo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t="5001" r="4007" b="5166"/>
          <a:stretch/>
        </p:blipFill>
        <p:spPr bwMode="auto">
          <a:xfrm>
            <a:off x="6625323" y="1587501"/>
            <a:ext cx="4969777" cy="463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Clapping Hands Emoji (U+1F44F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41875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831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Date:  Week commencing 5</a:t>
            </a:r>
            <a:r>
              <a:rPr lang="en-GB" sz="3200" baseline="30000" dirty="0"/>
              <a:t>th</a:t>
            </a:r>
            <a:r>
              <a:rPr lang="en-GB" sz="3200" dirty="0"/>
              <a:t> January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 I can spell common exception words.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93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Spellings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6472" y="2066001"/>
            <a:ext cx="7132093" cy="408885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dirty="0"/>
              <a:t>Child</a:t>
            </a:r>
          </a:p>
          <a:p>
            <a:pPr marL="514350" indent="-514350">
              <a:buAutoNum type="arabicPeriod"/>
            </a:pPr>
            <a:r>
              <a:rPr lang="en-GB" dirty="0"/>
              <a:t>Plant</a:t>
            </a:r>
          </a:p>
          <a:p>
            <a:pPr marL="514350" indent="-514350">
              <a:buAutoNum type="arabicPeriod"/>
            </a:pPr>
            <a:r>
              <a:rPr lang="en-GB" dirty="0"/>
              <a:t>Whole</a:t>
            </a:r>
          </a:p>
          <a:p>
            <a:pPr marL="514350" indent="-514350">
              <a:buAutoNum type="arabicPeriod"/>
            </a:pPr>
            <a:r>
              <a:rPr lang="en-GB" dirty="0"/>
              <a:t>Who</a:t>
            </a:r>
          </a:p>
          <a:p>
            <a:pPr marL="514350" indent="-514350">
              <a:buAutoNum type="arabicPeriod"/>
            </a:pPr>
            <a:r>
              <a:rPr lang="en-GB" dirty="0"/>
              <a:t>Poor</a:t>
            </a:r>
          </a:p>
          <a:p>
            <a:pPr marL="514350" indent="-514350">
              <a:buAutoNum type="arabicPeriod"/>
            </a:pPr>
            <a:r>
              <a:rPr lang="en-GB" dirty="0"/>
              <a:t>Hour</a:t>
            </a:r>
          </a:p>
          <a:p>
            <a:pPr marL="514350" indent="-514350">
              <a:buAutoNum type="arabicPeriod"/>
            </a:pPr>
            <a:r>
              <a:rPr lang="en-GB" dirty="0"/>
              <a:t>Fast</a:t>
            </a:r>
          </a:p>
          <a:p>
            <a:pPr marL="514350" indent="-514350">
              <a:buAutoNum type="arabicPeriod"/>
            </a:pPr>
            <a:r>
              <a:rPr lang="en-GB" dirty="0"/>
              <a:t>class </a:t>
            </a:r>
          </a:p>
          <a:p>
            <a:pPr marL="514350" indent="-514350">
              <a:buAutoNum type="arabicPeriod"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4427" y="1526144"/>
            <a:ext cx="1632045" cy="363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rgbClr val="FF0000"/>
                </a:solidFill>
              </a:rPr>
              <a:t>Remember: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30550" r="24169" b="56902"/>
          <a:stretch/>
        </p:blipFill>
        <p:spPr>
          <a:xfrm>
            <a:off x="2306472" y="1315374"/>
            <a:ext cx="6810234" cy="75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68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6197" y="181304"/>
            <a:ext cx="10411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Can you find the rhyming couplets in the poem from Georges Marvellous Medicine?</a:t>
            </a:r>
          </a:p>
        </p:txBody>
      </p:sp>
      <p:pic>
        <p:nvPicPr>
          <p:cNvPr id="19" name="Picture 2" descr="Teach alliteration and rhyme with this George's Marvellous Medicine lesson  plan | Teachwire Teaching Resour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33" b="45725"/>
          <a:stretch/>
        </p:blipFill>
        <p:spPr bwMode="auto">
          <a:xfrm>
            <a:off x="226024" y="1338433"/>
            <a:ext cx="3691782" cy="274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Extract | George's Marvellous Medicine by Roald Dah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24" y="4084449"/>
            <a:ext cx="3691782" cy="26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675467" y="2235200"/>
            <a:ext cx="482600" cy="2624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582334" y="2497667"/>
            <a:ext cx="482600" cy="2624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448681"/>
              </p:ext>
            </p:extLst>
          </p:nvPr>
        </p:nvGraphicFramePr>
        <p:xfrm>
          <a:off x="4851400" y="2210637"/>
          <a:ext cx="6110672" cy="1098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15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Brew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1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98597" y="333704"/>
            <a:ext cx="10411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4758267" y="1919383"/>
            <a:ext cx="356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The first one has been done, can you finish the table?</a:t>
            </a:r>
          </a:p>
        </p:txBody>
      </p:sp>
    </p:spTree>
    <p:extLst>
      <p:ext uri="{BB962C8B-B14F-4D97-AF65-F5344CB8AC3E}">
        <p14:creationId xmlns:p14="http://schemas.microsoft.com/office/powerpoint/2010/main" val="33114716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Spellings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8" y="1520090"/>
            <a:ext cx="11750722" cy="5099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 </a:t>
            </a:r>
          </a:p>
          <a:p>
            <a:pPr marL="0" indent="0">
              <a:buNone/>
            </a:pPr>
            <a:r>
              <a:rPr lang="en-GB" sz="2000" b="1" dirty="0"/>
              <a:t>Child: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Plant: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Whole: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Who: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7797" y="1027906"/>
            <a:ext cx="10489442" cy="363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Can you put each one in a sentence?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65333" y="2351745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65333" y="2811082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53611" y="3500840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53611" y="3977734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41889" y="4675684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41889" y="5152578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53611" y="5871039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53611" y="6347933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17205" y="181304"/>
            <a:ext cx="1140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Do not forget: </a:t>
            </a:r>
            <a:endParaRPr lang="en-GB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5A7832-A43A-4680-8232-081257D0C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870" y="658357"/>
            <a:ext cx="1012024" cy="774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EE3797-DCEC-4931-85FD-95556D25F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481" y="655623"/>
            <a:ext cx="1005927" cy="7742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295701-46B3-4A8D-8732-326E4F6DE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0995" y="658357"/>
            <a:ext cx="10096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66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Spellings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8" y="1520090"/>
            <a:ext cx="11750722" cy="5099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 </a:t>
            </a:r>
          </a:p>
          <a:p>
            <a:pPr marL="0" indent="0">
              <a:buNone/>
            </a:pPr>
            <a:r>
              <a:rPr lang="en-GB" sz="2000" b="1" dirty="0"/>
              <a:t>Poor: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Hour: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Fast: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Class: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7797" y="1027906"/>
            <a:ext cx="10489442" cy="363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Can you put each one in a sentence?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65333" y="2351745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65333" y="2811082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53611" y="3500840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53611" y="3977734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41889" y="4675684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41889" y="5152578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0EF428-E98D-44BE-B10C-025855AF7634}"/>
              </a:ext>
            </a:extLst>
          </p:cNvPr>
          <p:cNvCxnSpPr/>
          <p:nvPr/>
        </p:nvCxnSpPr>
        <p:spPr>
          <a:xfrm flipV="1">
            <a:off x="953611" y="5871039"/>
            <a:ext cx="10400189" cy="351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6EA45B9-8494-4EEE-BCF1-8F7579F0B221}"/>
              </a:ext>
            </a:extLst>
          </p:cNvPr>
          <p:cNvCxnSpPr/>
          <p:nvPr/>
        </p:nvCxnSpPr>
        <p:spPr>
          <a:xfrm>
            <a:off x="953611" y="6347933"/>
            <a:ext cx="10411911" cy="152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717205" y="181304"/>
            <a:ext cx="1140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Do not forget: </a:t>
            </a:r>
            <a:endParaRPr lang="en-GB" sz="2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5A7832-A43A-4680-8232-081257D0C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870" y="658357"/>
            <a:ext cx="1012024" cy="7742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4EE3797-DCEC-4931-85FD-95556D25F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481" y="655623"/>
            <a:ext cx="1005927" cy="7742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295701-46B3-4A8D-8732-326E4F6DE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0995" y="658357"/>
            <a:ext cx="10096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62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6197" y="112294"/>
            <a:ext cx="10411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Can you colour in the rhyming couplets in this poem?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8597" y="368209"/>
            <a:ext cx="10411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5178" t="50272" r="19301" b="16456"/>
          <a:stretch/>
        </p:blipFill>
        <p:spPr>
          <a:xfrm>
            <a:off x="3079629" y="1009323"/>
            <a:ext cx="5058171" cy="3709325"/>
          </a:xfrm>
          <a:prstGeom prst="rect">
            <a:avLst/>
          </a:prstGeom>
        </p:spPr>
      </p:pic>
      <p:pic>
        <p:nvPicPr>
          <p:cNvPr id="4104" name="Picture 8" descr="Extract | George's Marvellous Medicine by Roald Dah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570" y="3306655"/>
            <a:ext cx="4054200" cy="305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32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46197" y="181304"/>
            <a:ext cx="10411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Can you make your own rhyming couplets?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8597" y="333704"/>
            <a:ext cx="10411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07865" y="1305614"/>
            <a:ext cx="104116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1. My cat she likes to chase a mouse, </a:t>
            </a:r>
          </a:p>
          <a:p>
            <a:r>
              <a:rPr lang="en-GB" sz="2800" dirty="0"/>
              <a:t>    Especially one that’s in the ______________. </a:t>
            </a:r>
          </a:p>
          <a:p>
            <a:endParaRPr lang="en-GB" sz="2800" dirty="0"/>
          </a:p>
          <a:p>
            <a:r>
              <a:rPr lang="en-GB" sz="2800" dirty="0"/>
              <a:t>2. Humpty Dumpty sat on a ______________, </a:t>
            </a:r>
          </a:p>
          <a:p>
            <a:r>
              <a:rPr lang="en-GB" sz="2800" dirty="0"/>
              <a:t>    Humpty Dumpty had a great ______________.</a:t>
            </a:r>
          </a:p>
          <a:p>
            <a:endParaRPr lang="en-GB" sz="2800" dirty="0"/>
          </a:p>
          <a:p>
            <a:r>
              <a:rPr lang="en-GB" sz="2800" dirty="0"/>
              <a:t>3. Do you like bread and ___________? </a:t>
            </a:r>
          </a:p>
          <a:p>
            <a:r>
              <a:rPr lang="en-GB" sz="2800" dirty="0"/>
              <a:t>    Do you eat it with some _____________? </a:t>
            </a:r>
          </a:p>
          <a:p>
            <a:endParaRPr lang="en-GB" sz="2800" dirty="0"/>
          </a:p>
          <a:p>
            <a:r>
              <a:rPr lang="en-GB" sz="2800" dirty="0"/>
              <a:t>4. I like to sleep in my ___________, </a:t>
            </a:r>
          </a:p>
          <a:p>
            <a:r>
              <a:rPr lang="en-GB" sz="2800" dirty="0"/>
              <a:t>    Not outside in the ____________. </a:t>
            </a:r>
          </a:p>
        </p:txBody>
      </p:sp>
    </p:spTree>
    <p:extLst>
      <p:ext uri="{BB962C8B-B14F-4D97-AF65-F5344CB8AC3E}">
        <p14:creationId xmlns:p14="http://schemas.microsoft.com/office/powerpoint/2010/main" val="757302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</a:t>
            </a:r>
            <a:r>
              <a:rPr lang="en-GB" sz="3200" dirty="0"/>
              <a:t> Tuesday 12</a:t>
            </a:r>
            <a:r>
              <a:rPr lang="en-GB" sz="3200" baseline="30000" dirty="0"/>
              <a:t>th</a:t>
            </a:r>
            <a:r>
              <a:rPr lang="en-GB" sz="3200" dirty="0"/>
              <a:t>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identify and use onomatopoeia.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06" y="276046"/>
            <a:ext cx="1298997" cy="178135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35587" y="375833"/>
            <a:ext cx="7587613" cy="470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Today, we are going to look at onomatopoeia.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8272" y="1549401"/>
            <a:ext cx="5804661" cy="7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Onomatopoeia is when a word that sounds like what it means: 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952067" y="2790864"/>
            <a:ext cx="2421466" cy="31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Onomatopoeia Definition &amp; Onomatopoeia Words List with Examples • 7ESL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3" b="5889"/>
          <a:stretch/>
        </p:blipFill>
        <p:spPr bwMode="auto">
          <a:xfrm rot="10800000" flipH="1" flipV="1">
            <a:off x="567267" y="2196857"/>
            <a:ext cx="5325533" cy="422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ow! Whizz! What Are Onomatopoeia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71" y="3077271"/>
            <a:ext cx="38862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8085704" y="2489200"/>
            <a:ext cx="3022600" cy="7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We often find them in comic books 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924800" y="5268021"/>
            <a:ext cx="372533" cy="8533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>
          <a:xfrm>
            <a:off x="8111066" y="5844269"/>
            <a:ext cx="3022600" cy="743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800" dirty="0"/>
              <a:t>Where else might you find Onomatopoeia words?</a:t>
            </a:r>
          </a:p>
        </p:txBody>
      </p:sp>
      <p:pic>
        <p:nvPicPr>
          <p:cNvPr id="6154" name="Picture 10" descr="🤔 Thinking Face Emoj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450" y="5674254"/>
            <a:ext cx="894292" cy="89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81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493272-0CA4-42C6-9770-844DC8C5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444" y="172201"/>
            <a:ext cx="10315143" cy="145339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/>
              <a:t>Georges Marvellous Medicine using some Onomatopoeia. </a:t>
            </a:r>
            <a:br>
              <a:rPr lang="en-GB" sz="3600" b="1" dirty="0"/>
            </a:br>
            <a:r>
              <a:rPr lang="en-GB" sz="3600" b="1" dirty="0"/>
              <a:t>Can you find the Onomatopoeia words? </a:t>
            </a:r>
            <a:br>
              <a:rPr lang="en-GB" sz="3600" b="1" dirty="0"/>
            </a:br>
            <a:endParaRPr lang="en-GB" sz="3600" b="1" dirty="0"/>
          </a:p>
        </p:txBody>
      </p:sp>
      <p:pic>
        <p:nvPicPr>
          <p:cNvPr id="6" name="Picture 2" descr="Teach alliteration and rhyme with this George's Marvellous Medicine lesson  plan | Teachwire Teaching Resour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33" b="45725"/>
          <a:stretch/>
        </p:blipFill>
        <p:spPr bwMode="auto">
          <a:xfrm>
            <a:off x="226024" y="1338433"/>
            <a:ext cx="3691782" cy="274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xtract | George's Marvellous Medicine by Roald Dah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24" y="4084449"/>
            <a:ext cx="3691782" cy="260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408817"/>
              </p:ext>
            </p:extLst>
          </p:nvPr>
        </p:nvGraphicFramePr>
        <p:xfrm>
          <a:off x="8161867" y="1558579"/>
          <a:ext cx="2875079" cy="4546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5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111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Sloshing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29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2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2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2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2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2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2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2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49575" y="1487100"/>
            <a:ext cx="356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One has been done, can you finish the table?</a:t>
            </a:r>
          </a:p>
        </p:txBody>
      </p:sp>
    </p:spTree>
    <p:extLst>
      <p:ext uri="{BB962C8B-B14F-4D97-AF65-F5344CB8AC3E}">
        <p14:creationId xmlns:p14="http://schemas.microsoft.com/office/powerpoint/2010/main" val="494710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493272-0CA4-42C6-9770-844DC8C5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679" y="54709"/>
            <a:ext cx="9397541" cy="946205"/>
          </a:xfrm>
        </p:spPr>
        <p:txBody>
          <a:bodyPr>
            <a:normAutofit/>
          </a:bodyPr>
          <a:lstStyle/>
          <a:p>
            <a:r>
              <a:rPr lang="en-GB" sz="3600" b="1" dirty="0"/>
              <a:t>What Onomatopoeic words describe this picture?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7609559" y="1085851"/>
            <a:ext cx="2401216" cy="1018896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 Hiss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2886435" y="1085851"/>
            <a:ext cx="1679971" cy="785856"/>
          </a:xfrm>
          <a:prstGeom prst="cloudCallout">
            <a:avLst>
              <a:gd name="adj1" fmla="val 1816"/>
              <a:gd name="adj2" fmla="val 8842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Pop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2007342" y="2614730"/>
            <a:ext cx="1588464" cy="1134983"/>
          </a:xfrm>
          <a:prstGeom prst="cloudCallout">
            <a:avLst>
              <a:gd name="adj1" fmla="val 54662"/>
              <a:gd name="adj2" fmla="val 4768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 Whizz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7924927" y="3472291"/>
            <a:ext cx="1770480" cy="939349"/>
          </a:xfrm>
          <a:prstGeom prst="cloudCallout">
            <a:avLst>
              <a:gd name="adj1" fmla="val -48120"/>
              <a:gd name="adj2" fmla="val -5236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________</a:t>
            </a:r>
          </a:p>
        </p:txBody>
      </p:sp>
      <p:sp>
        <p:nvSpPr>
          <p:cNvPr id="25" name="Cloud Callout 24"/>
          <p:cNvSpPr/>
          <p:nvPr/>
        </p:nvSpPr>
        <p:spPr>
          <a:xfrm>
            <a:off x="1992944" y="4698948"/>
            <a:ext cx="1679984" cy="864041"/>
          </a:xfrm>
          <a:prstGeom prst="cloudCallout">
            <a:avLst>
              <a:gd name="adj1" fmla="val 52548"/>
              <a:gd name="adj2" fmla="val 66314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Bang 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D493272-0CA4-42C6-9770-844DC8C54701}"/>
              </a:ext>
            </a:extLst>
          </p:cNvPr>
          <p:cNvSpPr txBox="1">
            <a:spLocks/>
          </p:cNvSpPr>
          <p:nvPr/>
        </p:nvSpPr>
        <p:spPr>
          <a:xfrm>
            <a:off x="8739251" y="5022871"/>
            <a:ext cx="2543048" cy="1080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/>
              <a:t>Can you think of two of your own? </a:t>
            </a:r>
          </a:p>
        </p:txBody>
      </p:sp>
      <p:pic>
        <p:nvPicPr>
          <p:cNvPr id="8194" name="Picture 2" descr="Quentin Blake | George's Marvellous Medicine | Roald Dah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34" y="2306856"/>
            <a:ext cx="4028715" cy="402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5120209" y="1165015"/>
            <a:ext cx="1770480" cy="939349"/>
          </a:xfrm>
          <a:prstGeom prst="cloudCallout">
            <a:avLst>
              <a:gd name="adj1" fmla="val -16917"/>
              <a:gd name="adj2" fmla="val 7033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________</a:t>
            </a:r>
          </a:p>
        </p:txBody>
      </p:sp>
    </p:spTree>
    <p:extLst>
      <p:ext uri="{BB962C8B-B14F-4D97-AF65-F5344CB8AC3E}">
        <p14:creationId xmlns:p14="http://schemas.microsoft.com/office/powerpoint/2010/main" val="3134127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1292</Words>
  <Application>Microsoft Office PowerPoint</Application>
  <PresentationFormat>Widescreen</PresentationFormat>
  <Paragraphs>249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Last week we began to look at George’s Marvellous Medicine.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Georges Marvellous Medicine using some Onomatopoeia.  Can you find the Onomatopoeia words?  </vt:lpstr>
      <vt:lpstr>What Onomatopoeic words describe this picture?</vt:lpstr>
      <vt:lpstr>What Onomatopoeic words  can you use to describe these pictures?</vt:lpstr>
      <vt:lpstr>PowerPoint Presentation</vt:lpstr>
      <vt:lpstr>PowerPoint Presentation</vt:lpstr>
      <vt:lpstr>PowerPoint Presentation</vt:lpstr>
      <vt:lpstr>PowerPoint Presentation</vt:lpstr>
      <vt:lpstr>Now we are going to create our own Alliteration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Together we are now going to create a poem all about your own Marvellous Medicine. </vt:lpstr>
      <vt:lpstr>Now we need to create a revolting recipe. </vt:lpstr>
      <vt:lpstr>Now we need to create a revolting recipe. </vt:lpstr>
      <vt:lpstr>Now we need to create a revolting recipe. </vt:lpstr>
      <vt:lpstr>Now we need to create a revolting recipe. </vt:lpstr>
      <vt:lpstr>And you have your own revolting recipe poem. </vt:lpstr>
      <vt:lpstr>PowerPoint Presentation</vt:lpstr>
      <vt:lpstr>Spellings </vt:lpstr>
      <vt:lpstr>Spellings </vt:lpstr>
      <vt:lpstr>Spellings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Steven Swales</cp:lastModifiedBy>
  <cp:revision>63</cp:revision>
  <dcterms:created xsi:type="dcterms:W3CDTF">2020-11-12T10:31:00Z</dcterms:created>
  <dcterms:modified xsi:type="dcterms:W3CDTF">2021-01-08T15:09:36Z</dcterms:modified>
</cp:coreProperties>
</file>