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8" r:id="rId4"/>
    <p:sldId id="326" r:id="rId5"/>
    <p:sldId id="327" r:id="rId6"/>
    <p:sldId id="313" r:id="rId7"/>
    <p:sldId id="271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3" r:id="rId16"/>
    <p:sldId id="324" r:id="rId17"/>
    <p:sldId id="325" r:id="rId18"/>
    <p:sldId id="330" r:id="rId19"/>
    <p:sldId id="351" r:id="rId20"/>
    <p:sldId id="262" r:id="rId21"/>
    <p:sldId id="258" r:id="rId22"/>
    <p:sldId id="259" r:id="rId23"/>
    <p:sldId id="332" r:id="rId24"/>
    <p:sldId id="260" r:id="rId25"/>
    <p:sldId id="261" r:id="rId26"/>
    <p:sldId id="331" r:id="rId27"/>
    <p:sldId id="334" r:id="rId28"/>
    <p:sldId id="336" r:id="rId29"/>
    <p:sldId id="335" r:id="rId30"/>
    <p:sldId id="337" r:id="rId31"/>
    <p:sldId id="338" r:id="rId32"/>
    <p:sldId id="339" r:id="rId33"/>
    <p:sldId id="352" r:id="rId34"/>
    <p:sldId id="353" r:id="rId35"/>
    <p:sldId id="354" r:id="rId36"/>
    <p:sldId id="340" r:id="rId37"/>
    <p:sldId id="355" r:id="rId38"/>
    <p:sldId id="356" r:id="rId39"/>
    <p:sldId id="357" r:id="rId40"/>
    <p:sldId id="358" r:id="rId41"/>
    <p:sldId id="35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7F9"/>
    <a:srgbClr val="EB05DB"/>
    <a:srgbClr val="9999FF"/>
    <a:srgbClr val="615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DAF47-EA96-B0DE-4AA1-9A2BF5B4D2F1}" v="6" dt="2021-01-22T20:00:10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McCartney [ Wheatley Hill Community Primary School ]" userId="S::r.mccartney134@whprimary.com::8370e262-f51d-4192-81e2-00bb8d05bf7e" providerId="AD" clId="Web-{9F4DAF47-EA96-B0DE-4AA1-9A2BF5B4D2F1}"/>
    <pc:docChg chg="modSld">
      <pc:chgData name="R.McCartney [ Wheatley Hill Community Primary School ]" userId="S::r.mccartney134@whprimary.com::8370e262-f51d-4192-81e2-00bb8d05bf7e" providerId="AD" clId="Web-{9F4DAF47-EA96-B0DE-4AA1-9A2BF5B4D2F1}" dt="2021-01-22T20:00:05.199" v="1" actId="20577"/>
      <pc:docMkLst>
        <pc:docMk/>
      </pc:docMkLst>
      <pc:sldChg chg="modSp">
        <pc:chgData name="R.McCartney [ Wheatley Hill Community Primary School ]" userId="S::r.mccartney134@whprimary.com::8370e262-f51d-4192-81e2-00bb8d05bf7e" providerId="AD" clId="Web-{9F4DAF47-EA96-B0DE-4AA1-9A2BF5B4D2F1}" dt="2021-01-22T20:00:05.199" v="1" actId="20577"/>
        <pc:sldMkLst>
          <pc:docMk/>
          <pc:sldMk cId="2536382980" sldId="339"/>
        </pc:sldMkLst>
        <pc:spChg chg="mod">
          <ac:chgData name="R.McCartney [ Wheatley Hill Community Primary School ]" userId="S::r.mccartney134@whprimary.com::8370e262-f51d-4192-81e2-00bb8d05bf7e" providerId="AD" clId="Web-{9F4DAF47-EA96-B0DE-4AA1-9A2BF5B4D2F1}" dt="2021-01-22T20:00:05.199" v="1" actId="20577"/>
          <ac:spMkLst>
            <pc:docMk/>
            <pc:sldMk cId="2536382980" sldId="339"/>
            <ac:spMk id="12" creationId="{7B59A686-26E2-40E6-A962-30D462E7E2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oBmVO-MlVr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odJQr-WJLk" TargetMode="External"/><Relationship Id="rId2" Type="http://schemas.openxmlformats.org/officeDocument/2006/relationships/hyperlink" Target="https://www.youtube.com/watch?v=x1nuoVWUix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www.youtube.com/watch?v=y6nPjMusMV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tgames.com/mobilePage/forestPhonics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ictgames.com/mobilePage/spookySound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ioneerspupils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Monday 25</a:t>
            </a:r>
            <a:r>
              <a:rPr lang="en-GB" sz="3200" baseline="30000" dirty="0"/>
              <a:t>th</a:t>
            </a:r>
            <a:r>
              <a:rPr lang="en-GB" sz="3200" dirty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identify features of a letter.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6761" y="104503"/>
            <a:ext cx="15376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Did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078" y="1354758"/>
            <a:ext cx="5944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word </a:t>
            </a:r>
            <a:r>
              <a:rPr lang="en-GB" sz="2400" b="1" dirty="0">
                <a:solidFill>
                  <a:schemeClr val="bg1"/>
                </a:solidFill>
              </a:rPr>
              <a:t>‘did’ </a:t>
            </a:r>
            <a:r>
              <a:rPr lang="en-GB" sz="2400" dirty="0"/>
              <a:t>is often used to start questions</a:t>
            </a:r>
            <a:r>
              <a:rPr lang="en-GB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281" y="1970013"/>
            <a:ext cx="274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Look at these examples: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0947" y="2824582"/>
            <a:ext cx="29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Did you enjoy your tea party?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0355" y="3407742"/>
            <a:ext cx="283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Did you go for a walk today?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78389" y="3957451"/>
            <a:ext cx="294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Did Mrs Grinling bake a cake?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183" y="4526246"/>
            <a:ext cx="521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Did you know the sun sets at different time each day?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5561" y="5162175"/>
            <a:ext cx="580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Did you know the tide comes in at different times each day?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5078" y="5940356"/>
            <a:ext cx="1196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All of the examples end with a question mark because when we use the word ‘did’ at the start of a sentence we are asking a question.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30" y="280418"/>
            <a:ext cx="2312603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1506" y="0"/>
            <a:ext cx="85861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Add the question mark 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672" y="1132311"/>
            <a:ext cx="11820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Can you punctuate the sentences correctly using a question mark – remember a question mark looks like this </a:t>
            </a:r>
            <a:r>
              <a:rPr lang="en-GB" sz="40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241" y="2398872"/>
            <a:ext cx="116315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/>
              <a:t>Where is the lighthouse </a:t>
            </a:r>
          </a:p>
          <a:p>
            <a:pPr marL="342900" indent="-342900">
              <a:buAutoNum type="arabicPeriod"/>
            </a:pPr>
            <a:r>
              <a:rPr lang="en-GB" sz="2800" dirty="0"/>
              <a:t>What do seagulls eat </a:t>
            </a:r>
          </a:p>
          <a:p>
            <a:pPr marL="342900" indent="-342900">
              <a:buAutoNum type="arabicPeriod"/>
            </a:pPr>
            <a:r>
              <a:rPr lang="en-GB" sz="2800" dirty="0"/>
              <a:t>How do you turn the light on in the lighthouse</a:t>
            </a:r>
          </a:p>
          <a:p>
            <a:pPr marL="342900" indent="-342900">
              <a:buAutoNum type="arabicPeriod"/>
            </a:pPr>
            <a:r>
              <a:rPr lang="en-GB" sz="2800" dirty="0"/>
              <a:t>When does the tide come in</a:t>
            </a:r>
          </a:p>
          <a:p>
            <a:pPr marL="342900" indent="-342900">
              <a:buAutoNum type="arabicPeriod"/>
            </a:pPr>
            <a:r>
              <a:rPr lang="en-GB" sz="2800" dirty="0"/>
              <a:t>Did you know that lighthouses are used to stop boats crashing into the rocks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79FA12-E9B7-43BE-851D-028871020937}"/>
              </a:ext>
            </a:extLst>
          </p:cNvPr>
          <p:cNvSpPr/>
          <p:nvPr/>
        </p:nvSpPr>
        <p:spPr>
          <a:xfrm>
            <a:off x="7297527" y="5455214"/>
            <a:ext cx="4626160" cy="1083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Remember the </a:t>
            </a:r>
            <a:r>
              <a:rPr lang="en-GB" sz="3200" dirty="0"/>
              <a:t>? </a:t>
            </a:r>
            <a:r>
              <a:rPr lang="en-GB" sz="2400" dirty="0"/>
              <a:t>goes at the end of the sentence </a:t>
            </a:r>
          </a:p>
        </p:txBody>
      </p:sp>
    </p:spTree>
    <p:extLst>
      <p:ext uri="{BB962C8B-B14F-4D97-AF65-F5344CB8AC3E}">
        <p14:creationId xmlns:p14="http://schemas.microsoft.com/office/powerpoint/2010/main" val="36513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63" y="0"/>
            <a:ext cx="121125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Add the question mark - answers 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703" y="1563738"/>
            <a:ext cx="10477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Check your answers. Did you put the question mark in the right place? 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75" y="4645641"/>
            <a:ext cx="2427514" cy="2132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A49D50-1C66-4E9F-8F21-5DBBE55A8999}"/>
              </a:ext>
            </a:extLst>
          </p:cNvPr>
          <p:cNvSpPr txBox="1"/>
          <p:nvPr/>
        </p:nvSpPr>
        <p:spPr>
          <a:xfrm>
            <a:off x="280241" y="2398872"/>
            <a:ext cx="117948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/>
              <a:t>Where is the lighthouse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  <a:r>
              <a:rPr lang="en-GB" sz="2800" dirty="0"/>
              <a:t> </a:t>
            </a:r>
          </a:p>
          <a:p>
            <a:pPr marL="342900" indent="-342900">
              <a:buAutoNum type="arabicPeriod"/>
            </a:pPr>
            <a:r>
              <a:rPr lang="en-GB" sz="2800" dirty="0"/>
              <a:t>What do seagulls eat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en-GB" sz="2800" dirty="0"/>
              <a:t>How do you turn the light on in the lighthouse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/>
              <a:t>When does the tide come in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/>
              <a:t>Did you know that lighthouses are used to stop boats crashing into the rocks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700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4738" y="0"/>
            <a:ext cx="86946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Question or statement?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389" y="1476103"/>
            <a:ext cx="3737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 statement is a simple sentence.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692" y="4135048"/>
            <a:ext cx="5193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 question is something you can ask or answer.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9086" y="2513669"/>
            <a:ext cx="666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 statement is always punctuated with a full stop at the end.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9086" y="5575071"/>
            <a:ext cx="7205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 question is always punctuated with a question mark at the end 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36869" y="1876213"/>
            <a:ext cx="744582" cy="6374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81451" y="4763934"/>
            <a:ext cx="744582" cy="6374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6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4738" y="0"/>
            <a:ext cx="86946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Question or statement?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27909"/>
            <a:ext cx="1168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Read the sentences and decide if they need a full stop or question mark at the end. Use the word at the start of the sentence to help you decide.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987" y="2223811"/>
            <a:ext cx="449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 Lighthouses are usually at the end of a pier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5724" y="2330381"/>
            <a:ext cx="544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 How does the lighthouse keeper get to the lighthouse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1362" y="3848027"/>
            <a:ext cx="324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4. Lighthouses are red and white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010" y="3244334"/>
            <a:ext cx="711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 Did you know lighthouses are used to stop boats crashing into the rocks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620" y="4224775"/>
            <a:ext cx="305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 When does the light turn 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1274" y="4724066"/>
            <a:ext cx="402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6. Where does the lighthouse keeper live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010" y="5214873"/>
            <a:ext cx="236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7. Seagull eat small fish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6039" y="5864891"/>
            <a:ext cx="555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8. Why does the light turn on at different times every day</a:t>
            </a:r>
          </a:p>
        </p:txBody>
      </p:sp>
    </p:spTree>
    <p:extLst>
      <p:ext uri="{BB962C8B-B14F-4D97-AF65-F5344CB8AC3E}">
        <p14:creationId xmlns:p14="http://schemas.microsoft.com/office/powerpoint/2010/main" val="181371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382" y="22281"/>
            <a:ext cx="118652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Question or statement? Answers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87" y="2223811"/>
            <a:ext cx="453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 Lighthouses are usually at the end of a pier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5724" y="2330381"/>
            <a:ext cx="5589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 How does the lighthouse keeper get to the lighthouse</a:t>
            </a:r>
            <a:r>
              <a:rPr lang="en-GB" sz="2400" dirty="0">
                <a:solidFill>
                  <a:srgbClr val="FF0000"/>
                </a:solidFill>
              </a:rPr>
              <a:t>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95724" y="3710511"/>
            <a:ext cx="3319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4. Lighthouses are red and white</a:t>
            </a:r>
            <a:r>
              <a:rPr lang="en-GB" sz="2400" dirty="0">
                <a:solidFill>
                  <a:srgbClr val="FF0000"/>
                </a:solidFill>
              </a:rPr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31009" y="3027933"/>
            <a:ext cx="725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 Did you know lighthouses are used to stop boats crashing into the rocks</a:t>
            </a:r>
            <a:r>
              <a:rPr lang="en-GB" sz="2400" dirty="0">
                <a:solidFill>
                  <a:srgbClr val="FF0000"/>
                </a:solidFill>
              </a:rPr>
              <a:t>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75406" y="4354734"/>
            <a:ext cx="32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 When does the light turn on</a:t>
            </a:r>
            <a:r>
              <a:rPr lang="en-GB" sz="2400" dirty="0">
                <a:solidFill>
                  <a:srgbClr val="FF0000"/>
                </a:solidFill>
              </a:rPr>
              <a:t>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841274" y="4724066"/>
            <a:ext cx="416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6. Where does the lighthouse keeper live</a:t>
            </a:r>
            <a:r>
              <a:rPr lang="en-GB" sz="2400" dirty="0">
                <a:solidFill>
                  <a:srgbClr val="FF0000"/>
                </a:solidFill>
              </a:rPr>
              <a:t>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18010" y="5214873"/>
            <a:ext cx="24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7. Seagull eat small fish</a:t>
            </a:r>
            <a:r>
              <a:rPr lang="en-GB" sz="2400" dirty="0">
                <a:solidFill>
                  <a:srgbClr val="FF0000"/>
                </a:solidFill>
              </a:rPr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36039" y="5864891"/>
            <a:ext cx="569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8. Why does the light turn on at different times every day</a:t>
            </a:r>
            <a:r>
              <a:rPr lang="en-GB" sz="2400" dirty="0">
                <a:solidFill>
                  <a:srgbClr val="FF0000"/>
                </a:solidFill>
              </a:rPr>
              <a:t>?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6AA7BB-7ABC-445E-8324-BFA2CC80A115}"/>
              </a:ext>
            </a:extLst>
          </p:cNvPr>
          <p:cNvSpPr txBox="1"/>
          <p:nvPr/>
        </p:nvSpPr>
        <p:spPr>
          <a:xfrm>
            <a:off x="0" y="1227909"/>
            <a:ext cx="1168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Check your answers. Did you get them all right?</a:t>
            </a:r>
          </a:p>
        </p:txBody>
      </p:sp>
    </p:spTree>
    <p:extLst>
      <p:ext uri="{BB962C8B-B14F-4D97-AF65-F5344CB8AC3E}">
        <p14:creationId xmlns:p14="http://schemas.microsoft.com/office/powerpoint/2010/main" val="109502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129100" y="1287887"/>
            <a:ext cx="2659808" cy="19628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Question words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15" y="1159138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3430" y="897528"/>
            <a:ext cx="114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6408" y="1829037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When?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0352" y="2856219"/>
            <a:ext cx="1335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Where?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5" y="2989080"/>
            <a:ext cx="101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8602" y="3564727"/>
            <a:ext cx="102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How?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9FA12-E9B7-43BE-851D-028871020937}"/>
              </a:ext>
            </a:extLst>
          </p:cNvPr>
          <p:cNvSpPr/>
          <p:nvPr/>
        </p:nvSpPr>
        <p:spPr>
          <a:xfrm>
            <a:off x="80415" y="76066"/>
            <a:ext cx="3577185" cy="7468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Now can you write your own questions to ask the Inspectors of Lighthouses?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744" y="3736458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Did?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79FA12-E9B7-43BE-851D-028871020937}"/>
              </a:ext>
            </a:extLst>
          </p:cNvPr>
          <p:cNvSpPr/>
          <p:nvPr/>
        </p:nvSpPr>
        <p:spPr>
          <a:xfrm>
            <a:off x="7057808" y="281424"/>
            <a:ext cx="4626160" cy="1083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You can use some of the questions we have already looked at to help.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9FA12-E9B7-43BE-851D-028871020937}"/>
              </a:ext>
            </a:extLst>
          </p:cNvPr>
          <p:cNvSpPr/>
          <p:nvPr/>
        </p:nvSpPr>
        <p:spPr>
          <a:xfrm>
            <a:off x="5129157" y="3262645"/>
            <a:ext cx="6982428" cy="8253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Write your questions neatly onto a piece of paper or type them on the lines below. You will be able to use them in your writing on Thursday!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68956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1816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32580" y="571717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32580" y="618744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-19517" y="6696892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B5781CC-3ED0-4CC0-B6AD-FB7F8FE957CA}"/>
              </a:ext>
            </a:extLst>
          </p:cNvPr>
          <p:cNvSpPr txBox="1"/>
          <p:nvPr/>
        </p:nvSpPr>
        <p:spPr>
          <a:xfrm>
            <a:off x="8133744" y="1533363"/>
            <a:ext cx="138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Don’t forget:</a:t>
            </a:r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365667E-5B1B-4784-B9CF-CD95CBD5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20" y="1978935"/>
            <a:ext cx="1012024" cy="7742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D24F81-11C9-47CA-AA46-4437A9420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094" y="1984738"/>
            <a:ext cx="1009650" cy="7715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6046B9-59A7-4808-8831-F7233B447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094" y="1994263"/>
            <a:ext cx="10191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</a:rPr>
              <a:t>p</a:t>
            </a:r>
            <a:r>
              <a:rPr lang="en-GB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ioneerspupils@gmail.com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9588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9EBA98-A7FA-422F-8398-4BB22ECB7A8B}"/>
              </a:ext>
            </a:extLst>
          </p:cNvPr>
          <p:cNvSpPr/>
          <p:nvPr/>
        </p:nvSpPr>
        <p:spPr>
          <a:xfrm>
            <a:off x="0" y="29134"/>
            <a:ext cx="12192000" cy="6828866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49415-2ADB-49F8-AF48-7AA06E19C148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D1B87-8AF5-406D-BDCF-CEE5444FDB1C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523C5-C4F8-4BD6-AD1A-505810E0D686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69E3B-0E5F-4921-BA07-DE098F429936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Wednesday 27</a:t>
            </a:r>
            <a:r>
              <a:rPr lang="en-GB" sz="3200" baseline="30000" dirty="0"/>
              <a:t>th</a:t>
            </a:r>
            <a:r>
              <a:rPr lang="en-GB" sz="3200" dirty="0"/>
              <a:t> January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57850-DE65-4446-8D04-0F0062AC6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DA3621-32C3-463E-B972-ECA15B7C8151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85496-806D-45FC-B8BE-44A10EE5C5CE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use ‘and’ to extend sentences.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649674-7749-49E0-872B-4C390B4D4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34E3FE-A1D2-435D-8D88-B8D2BD97A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3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AB37C7-7A87-4C25-AC1C-CD2550665D2B}"/>
              </a:ext>
            </a:extLst>
          </p:cNvPr>
          <p:cNvSpPr/>
          <p:nvPr/>
        </p:nvSpPr>
        <p:spPr>
          <a:xfrm>
            <a:off x="2758291" y="-549"/>
            <a:ext cx="6675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 Recorded Teaching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75EA4-C1AF-458D-A025-4C4E3C279C10}"/>
              </a:ext>
            </a:extLst>
          </p:cNvPr>
          <p:cNvSpPr txBox="1"/>
          <p:nvPr/>
        </p:nvSpPr>
        <p:spPr>
          <a:xfrm>
            <a:off x="330698" y="5288888"/>
            <a:ext cx="11861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On the school website you will find a pre recorded video that will support the teaching of todays lesson. </a:t>
            </a:r>
            <a:r>
              <a:rPr lang="en-GB" sz="2400" b="1" dirty="0">
                <a:highlight>
                  <a:srgbClr val="FFFF00"/>
                </a:highlight>
              </a:rPr>
              <a:t>The video is called English video – using and.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FA184-81C8-410F-AD68-DEBAD70A9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40" y="1027555"/>
            <a:ext cx="6675418" cy="38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EB0611-93BC-4F2C-B813-41B9F14CCCC2}"/>
              </a:ext>
            </a:extLst>
          </p:cNvPr>
          <p:cNvSpPr/>
          <p:nvPr/>
        </p:nvSpPr>
        <p:spPr>
          <a:xfrm>
            <a:off x="4483418" y="2979859"/>
            <a:ext cx="7708582" cy="55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858" y="103588"/>
            <a:ext cx="4612326" cy="1154898"/>
          </a:xfrm>
        </p:spPr>
        <p:txBody>
          <a:bodyPr>
            <a:normAutofit/>
          </a:bodyPr>
          <a:lstStyle/>
          <a:p>
            <a:r>
              <a:rPr lang="en-GB" sz="2800" b="1" dirty="0"/>
              <a:t>This is the story we are going to be focusing on this week.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073977-15BF-4A81-AF99-F4D2016D63F4}"/>
              </a:ext>
            </a:extLst>
          </p:cNvPr>
          <p:cNvCxnSpPr>
            <a:cxnSpLocks/>
          </p:cNvCxnSpPr>
          <p:nvPr/>
        </p:nvCxnSpPr>
        <p:spPr>
          <a:xfrm flipH="1">
            <a:off x="4483418" y="584646"/>
            <a:ext cx="2204765" cy="7914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76206" y="2979858"/>
            <a:ext cx="7715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The Lighthouse Keeper's Rescue - Give Us A Story! – YouTube</a:t>
            </a:r>
            <a:endParaRPr lang="en-GB" sz="2400" dirty="0"/>
          </a:p>
          <a:p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 txBox="1">
            <a:spLocks/>
          </p:cNvSpPr>
          <p:nvPr/>
        </p:nvSpPr>
        <p:spPr>
          <a:xfrm>
            <a:off x="5724526" y="4317449"/>
            <a:ext cx="5828976" cy="195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800" b="1" dirty="0"/>
              <a:t>Click on the link or copy and paste it into your internet browser to listen to the story being read.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073977-15BF-4A81-AF99-F4D2016D63F4}"/>
              </a:ext>
            </a:extLst>
          </p:cNvPr>
          <p:cNvCxnSpPr>
            <a:cxnSpLocks/>
          </p:cNvCxnSpPr>
          <p:nvPr/>
        </p:nvCxnSpPr>
        <p:spPr>
          <a:xfrm flipH="1" flipV="1">
            <a:off x="4866891" y="3703684"/>
            <a:ext cx="718909" cy="13199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E9A020E-0142-4149-8562-F6B6A7A3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1" y="43992"/>
            <a:ext cx="4210594" cy="662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FF9DAC1-4FDC-4A28-A778-C5A60B1BDD1B}"/>
              </a:ext>
            </a:extLst>
          </p:cNvPr>
          <p:cNvSpPr txBox="1">
            <a:spLocks/>
          </p:cNvSpPr>
          <p:nvPr/>
        </p:nvSpPr>
        <p:spPr>
          <a:xfrm>
            <a:off x="4969008" y="1604964"/>
            <a:ext cx="4612326" cy="1154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We hope you enjoy it!</a:t>
            </a:r>
          </a:p>
        </p:txBody>
      </p:sp>
    </p:spTree>
    <p:extLst>
      <p:ext uri="{BB962C8B-B14F-4D97-AF65-F5344CB8AC3E}">
        <p14:creationId xmlns:p14="http://schemas.microsoft.com/office/powerpoint/2010/main" val="255989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2AABEC-BB94-4491-AEB6-179C44DAD210}"/>
              </a:ext>
            </a:extLst>
          </p:cNvPr>
          <p:cNvSpPr txBox="1"/>
          <p:nvPr/>
        </p:nvSpPr>
        <p:spPr>
          <a:xfrm>
            <a:off x="4572000" y="-210066"/>
            <a:ext cx="3048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500" b="1" dirty="0"/>
              <a:t>and</a:t>
            </a:r>
            <a:r>
              <a:rPr lang="en-GB" b="1" u="sng" dirty="0"/>
              <a:t>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11AA6-0F2C-4144-A22A-61600CDAD77A}"/>
              </a:ext>
            </a:extLst>
          </p:cNvPr>
          <p:cNvSpPr txBox="1"/>
          <p:nvPr/>
        </p:nvSpPr>
        <p:spPr>
          <a:xfrm>
            <a:off x="81280" y="1712456"/>
            <a:ext cx="6722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We are going to use the word </a:t>
            </a:r>
            <a:r>
              <a:rPr lang="en-GB" sz="3600" b="1" dirty="0">
                <a:solidFill>
                  <a:schemeClr val="bg1"/>
                </a:solidFill>
              </a:rPr>
              <a:t>and</a:t>
            </a:r>
            <a:r>
              <a:rPr lang="en-GB" dirty="0"/>
              <a:t> </a:t>
            </a:r>
            <a:r>
              <a:rPr lang="en-GB" sz="2000" dirty="0"/>
              <a:t>to extend our sentences.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57EB4-3F90-4D71-B0E3-3AB01E1769E6}"/>
              </a:ext>
            </a:extLst>
          </p:cNvPr>
          <p:cNvSpPr txBox="1"/>
          <p:nvPr/>
        </p:nvSpPr>
        <p:spPr>
          <a:xfrm>
            <a:off x="7051040" y="2721114"/>
            <a:ext cx="3360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Can you say the word </a:t>
            </a:r>
            <a:r>
              <a:rPr lang="en-GB" sz="4000" dirty="0">
                <a:solidFill>
                  <a:schemeClr val="bg1"/>
                </a:solidFill>
              </a:rPr>
              <a:t>and</a:t>
            </a:r>
            <a:r>
              <a:rPr lang="en-GB" sz="20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22DB8-1C15-4FE4-A2D7-11E26C10D4E3}"/>
              </a:ext>
            </a:extLst>
          </p:cNvPr>
          <p:cNvSpPr txBox="1"/>
          <p:nvPr/>
        </p:nvSpPr>
        <p:spPr>
          <a:xfrm>
            <a:off x="843280" y="3429000"/>
            <a:ext cx="3523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Can you sound it out </a:t>
            </a:r>
            <a:r>
              <a:rPr lang="en-GB" sz="4000" dirty="0">
                <a:solidFill>
                  <a:schemeClr val="bg1"/>
                </a:solidFill>
              </a:rPr>
              <a:t>a n d</a:t>
            </a:r>
            <a:r>
              <a:rPr lang="en-GB" sz="20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E1F1C-DBC3-464E-B699-2AD4C4FE42A0}"/>
              </a:ext>
            </a:extLst>
          </p:cNvPr>
          <p:cNvSpPr txBox="1"/>
          <p:nvPr/>
        </p:nvSpPr>
        <p:spPr>
          <a:xfrm>
            <a:off x="3258079" y="4791601"/>
            <a:ext cx="7090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Now can you practise writing the word </a:t>
            </a:r>
            <a:r>
              <a:rPr lang="en-GB" sz="4000" dirty="0">
                <a:solidFill>
                  <a:schemeClr val="bg1"/>
                </a:solidFill>
              </a:rPr>
              <a:t>and </a:t>
            </a:r>
            <a:r>
              <a:rPr lang="en-GB" dirty="0"/>
              <a:t>on a piece of paper</a:t>
            </a:r>
            <a:r>
              <a:rPr lang="en-GB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45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57751" y="328155"/>
            <a:ext cx="7129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word ‘and’ can be used as a conjunction. Conjunctions join two sentences together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474" y="5292273"/>
            <a:ext cx="862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Mr Grinling sat down </a:t>
            </a:r>
            <a:r>
              <a:rPr lang="en-GB" sz="2400" dirty="0">
                <a:solidFill>
                  <a:schemeClr val="bg1"/>
                </a:solidFill>
              </a:rPr>
              <a:t>and </a:t>
            </a:r>
            <a:r>
              <a:rPr lang="en-GB" sz="2400" dirty="0"/>
              <a:t>watched the noisy, white seagulls fly past.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1295" y="2359937"/>
            <a:ext cx="4914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lighthouse is red and white.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00563" y="1971675"/>
            <a:ext cx="3935886" cy="131279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00588" y="1878136"/>
            <a:ext cx="3535836" cy="148682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84873" y="3548131"/>
            <a:ext cx="45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and in this sentence is not used correctly</a:t>
            </a:r>
          </a:p>
          <a:p>
            <a:r>
              <a:rPr lang="en-GB" dirty="0"/>
              <a:t>because it joins two words not two sentences.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819468" y="3040688"/>
            <a:ext cx="1282383" cy="48180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4474" y="5753938"/>
            <a:ext cx="28474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7663" y="5753938"/>
            <a:ext cx="526462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3" y="4461004"/>
            <a:ext cx="1905000" cy="1662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62BE10-460C-41D5-BF38-5BD9A8ED1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83" y="102741"/>
            <a:ext cx="3267094" cy="37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589F5-5993-4BB9-9095-88568D47FBA1}"/>
              </a:ext>
            </a:extLst>
          </p:cNvPr>
          <p:cNvSpPr txBox="1"/>
          <p:nvPr/>
        </p:nvSpPr>
        <p:spPr>
          <a:xfrm>
            <a:off x="378376" y="394432"/>
            <a:ext cx="7679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Match the correct ending to the sentences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376" y="1753995"/>
            <a:ext cx="257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Mr Grinling sat down 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8056894" y="2831626"/>
            <a:ext cx="406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watched the noisy, white seagull fly past.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941" y="1151157"/>
            <a:ext cx="255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Sentence starters: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2407" y="1104991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Ending: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376" y="2959670"/>
            <a:ext cx="265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Mr Grinling fell asleep 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7421" y="1785463"/>
            <a:ext cx="2644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forgot to turn the light 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107" y="4289832"/>
            <a:ext cx="24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Mr Grinling was sad 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9558" y="5563372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hid in his bedroom.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376" y="5669280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 saved the huge, black whale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7549" y="4289832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 got his job back. </a:t>
            </a:r>
          </a:p>
        </p:txBody>
      </p: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3073153" y="1938661"/>
            <a:ext cx="4983741" cy="1077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589F5-5993-4BB9-9095-88568D47FBA1}"/>
              </a:ext>
            </a:extLst>
          </p:cNvPr>
          <p:cNvSpPr txBox="1"/>
          <p:nvPr/>
        </p:nvSpPr>
        <p:spPr>
          <a:xfrm>
            <a:off x="378376" y="394432"/>
            <a:ext cx="1077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Match the correct ending to the sentences - </a:t>
            </a:r>
            <a:r>
              <a:rPr lang="en-GB" sz="4000" u="sng" dirty="0">
                <a:solidFill>
                  <a:srgbClr val="FF0000"/>
                </a:solidFill>
              </a:rPr>
              <a:t>answers</a:t>
            </a:r>
            <a:endParaRPr lang="en-GB" sz="28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76" y="1753995"/>
            <a:ext cx="257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Mr Grinling sat down 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8056894" y="2831626"/>
            <a:ext cx="406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watched the noisy, white seagull fly past.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941" y="1151157"/>
            <a:ext cx="255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Sentence starters: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2407" y="1104991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Ending: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376" y="2959670"/>
            <a:ext cx="265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Mr Grinling fell asleep 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7421" y="1785463"/>
            <a:ext cx="2644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forgot to turn the light 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107" y="4289832"/>
            <a:ext cx="24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Mr Grinling was sad 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9558" y="5563372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hid in his bedroom.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376" y="5669280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 saved the huge, black whale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7549" y="4289832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 got his job back. </a:t>
            </a:r>
          </a:p>
        </p:txBody>
      </p: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3073153" y="1938661"/>
            <a:ext cx="4983741" cy="1077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200486-DA7E-469B-A7A5-D93F8CDF97DD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035514" y="1970129"/>
            <a:ext cx="5191907" cy="1174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92F3A8-F311-4081-B8EA-ECAE148F8C03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758828" y="4485741"/>
            <a:ext cx="6020730" cy="1262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4861A5-5483-4A83-BAF1-E4771EF3CEF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514171" y="4474498"/>
            <a:ext cx="5183378" cy="1283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C589F5-5993-4BB9-9095-88568D47FBA1}"/>
              </a:ext>
            </a:extLst>
          </p:cNvPr>
          <p:cNvSpPr txBox="1"/>
          <p:nvPr/>
        </p:nvSpPr>
        <p:spPr>
          <a:xfrm>
            <a:off x="421240" y="380144"/>
            <a:ext cx="586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Complete my sentences: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5C562-ED7A-4ADB-83E1-A7A53B30415B}"/>
              </a:ext>
            </a:extLst>
          </p:cNvPr>
          <p:cNvSpPr txBox="1"/>
          <p:nvPr/>
        </p:nvSpPr>
        <p:spPr>
          <a:xfrm>
            <a:off x="267275" y="1297583"/>
            <a:ext cx="71155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Mr Grinling fell asleep and ___________________________________________.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seagull flew through the sky and ___________________________________________.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Everyone in the village pushed the whale and ___________________________________________.</a:t>
            </a:r>
          </a:p>
          <a:p>
            <a:endParaRPr lang="en-GB" sz="24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87A8B6-8092-4E71-8AD7-EEF16561E6BC}"/>
              </a:ext>
            </a:extLst>
          </p:cNvPr>
          <p:cNvSpPr/>
          <p:nvPr/>
        </p:nvSpPr>
        <p:spPr>
          <a:xfrm>
            <a:off x="8383712" y="3602643"/>
            <a:ext cx="3375060" cy="28171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C48AB-3000-48D4-8751-E45670314B4E}"/>
              </a:ext>
            </a:extLst>
          </p:cNvPr>
          <p:cNvSpPr txBox="1"/>
          <p:nvPr/>
        </p:nvSpPr>
        <p:spPr>
          <a:xfrm>
            <a:off x="8793875" y="4163169"/>
            <a:ext cx="2549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word ‘and’ is a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DD4FF-CE57-4FB2-BD4B-7FD1AB53881E}"/>
              </a:ext>
            </a:extLst>
          </p:cNvPr>
          <p:cNvSpPr txBox="1"/>
          <p:nvPr/>
        </p:nvSpPr>
        <p:spPr>
          <a:xfrm>
            <a:off x="9051532" y="5133344"/>
            <a:ext cx="203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Conjunction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D76003-0096-4A22-8FBA-81BAE5E45FC0}"/>
              </a:ext>
            </a:extLst>
          </p:cNvPr>
          <p:cNvSpPr/>
          <p:nvPr/>
        </p:nvSpPr>
        <p:spPr>
          <a:xfrm>
            <a:off x="9043826" y="5133344"/>
            <a:ext cx="2034283" cy="763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785" y="143026"/>
            <a:ext cx="4195378" cy="34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62895AD-1DE3-45C9-9050-B439580DA190}"/>
              </a:ext>
            </a:extLst>
          </p:cNvPr>
          <p:cNvGrpSpPr/>
          <p:nvPr/>
        </p:nvGrpSpPr>
        <p:grpSpPr>
          <a:xfrm>
            <a:off x="430266" y="3945276"/>
            <a:ext cx="11219293" cy="2623827"/>
            <a:chOff x="430266" y="4285753"/>
            <a:chExt cx="11219293" cy="22833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9CA88E6-9308-434B-B84B-2B5CF63305B3}"/>
                </a:ext>
              </a:extLst>
            </p:cNvPr>
            <p:cNvCxnSpPr/>
            <p:nvPr/>
          </p:nvCxnSpPr>
          <p:spPr>
            <a:xfrm>
              <a:off x="430268" y="4285753"/>
              <a:ext cx="1121929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020AFA7-0173-469C-B256-66AAADBDF9C8}"/>
                </a:ext>
              </a:extLst>
            </p:cNvPr>
            <p:cNvCxnSpPr/>
            <p:nvPr/>
          </p:nvCxnSpPr>
          <p:spPr>
            <a:xfrm>
              <a:off x="430268" y="4724399"/>
              <a:ext cx="1121929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FB79C7-5735-4BF8-BDA3-4AC98ED4B6F9}"/>
                </a:ext>
              </a:extLst>
            </p:cNvPr>
            <p:cNvCxnSpPr/>
            <p:nvPr/>
          </p:nvCxnSpPr>
          <p:spPr>
            <a:xfrm>
              <a:off x="430267" y="5161721"/>
              <a:ext cx="1121929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E61809-188C-46FE-A1C3-8314FEC9E944}"/>
                </a:ext>
              </a:extLst>
            </p:cNvPr>
            <p:cNvCxnSpPr/>
            <p:nvPr/>
          </p:nvCxnSpPr>
          <p:spPr>
            <a:xfrm>
              <a:off x="430267" y="5614946"/>
              <a:ext cx="1121929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C8616BE-4905-433A-AA1F-408B53BCFEF1}"/>
                </a:ext>
              </a:extLst>
            </p:cNvPr>
            <p:cNvCxnSpPr/>
            <p:nvPr/>
          </p:nvCxnSpPr>
          <p:spPr>
            <a:xfrm>
              <a:off x="430266" y="6076122"/>
              <a:ext cx="1121929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F0C2363-270E-42ED-8252-398731651EF2}"/>
                </a:ext>
              </a:extLst>
            </p:cNvPr>
            <p:cNvCxnSpPr/>
            <p:nvPr/>
          </p:nvCxnSpPr>
          <p:spPr>
            <a:xfrm>
              <a:off x="430266" y="6569103"/>
              <a:ext cx="1121929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6ACDE97-9D35-4856-90B0-19EC4B528DA6}"/>
              </a:ext>
            </a:extLst>
          </p:cNvPr>
          <p:cNvSpPr txBox="1"/>
          <p:nvPr/>
        </p:nvSpPr>
        <p:spPr>
          <a:xfrm>
            <a:off x="-50749" y="0"/>
            <a:ext cx="512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Your Sentences…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1BEDFBF8-B039-46A1-BDE9-1C9F78B45990}"/>
              </a:ext>
            </a:extLst>
          </p:cNvPr>
          <p:cNvSpPr/>
          <p:nvPr/>
        </p:nvSpPr>
        <p:spPr>
          <a:xfrm>
            <a:off x="0" y="603661"/>
            <a:ext cx="3777234" cy="2540316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B5F649-53E6-487B-AB4B-A0D88926937A}"/>
              </a:ext>
            </a:extLst>
          </p:cNvPr>
          <p:cNvSpPr txBox="1"/>
          <p:nvPr/>
        </p:nvSpPr>
        <p:spPr>
          <a:xfrm>
            <a:off x="175539" y="763438"/>
            <a:ext cx="3364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Write your own sentences about the story using the conjunction ‘and’ to extend your sentences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401" y="28656"/>
            <a:ext cx="1596277" cy="2470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586" y="-20213"/>
            <a:ext cx="1596277" cy="2461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969" y="-20213"/>
            <a:ext cx="1596277" cy="24122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9848" y="3037623"/>
            <a:ext cx="138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Don’t forget: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017" y="2829659"/>
            <a:ext cx="1012024" cy="774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042" y="2807694"/>
            <a:ext cx="1005927" cy="7742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514A3B-A057-4B2C-95DE-1A0A5C036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8433" y="2821888"/>
            <a:ext cx="1009650" cy="771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855C9B-7EF0-46B0-B324-A74E74984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475" y="2821888"/>
            <a:ext cx="1019175" cy="76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8E7AB3-ABFC-48EE-B2AE-F9F66EBDE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9771" y="4043"/>
            <a:ext cx="1656655" cy="24134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6E9ACC-819E-47B5-8642-B4A248F4D1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1789" y="-18289"/>
            <a:ext cx="1656655" cy="2410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7F121B-5011-4F33-A8B5-793412F98AB4}"/>
              </a:ext>
            </a:extLst>
          </p:cNvPr>
          <p:cNvSpPr txBox="1"/>
          <p:nvPr/>
        </p:nvSpPr>
        <p:spPr>
          <a:xfrm>
            <a:off x="9305275" y="3006845"/>
            <a:ext cx="304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Use the pictures to help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BC7ABB-080A-42C7-A7DA-1A84A4F2F02C}"/>
              </a:ext>
            </a:extLst>
          </p:cNvPr>
          <p:cNvCxnSpPr/>
          <p:nvPr/>
        </p:nvCxnSpPr>
        <p:spPr>
          <a:xfrm flipH="1" flipV="1">
            <a:off x="9473184" y="2499302"/>
            <a:ext cx="786384" cy="538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59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</a:rPr>
              <a:t>p</a:t>
            </a:r>
            <a:r>
              <a:rPr lang="en-GB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ioneerspupils@gmail.com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08471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Thursday 28</a:t>
            </a:r>
            <a:r>
              <a:rPr lang="en-GB" sz="3200" baseline="30000" dirty="0"/>
              <a:t>th</a:t>
            </a:r>
            <a:r>
              <a:rPr lang="en-GB" sz="3200" dirty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write a letter.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83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ADC37-26B5-4DDF-BB86-63AC0CBA2946}"/>
              </a:ext>
            </a:extLst>
          </p:cNvPr>
          <p:cNvSpPr txBox="1"/>
          <p:nvPr/>
        </p:nvSpPr>
        <p:spPr>
          <a:xfrm>
            <a:off x="73815" y="1495425"/>
            <a:ext cx="120443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Dear the Inspectors of Lighthouses,</a:t>
            </a:r>
          </a:p>
          <a:p>
            <a:endParaRPr lang="en-GB" dirty="0"/>
          </a:p>
          <a:p>
            <a:pPr algn="just"/>
            <a:r>
              <a:rPr lang="en-GB" dirty="0"/>
              <a:t>I am writing to say thank you for allowing me to keep my job. You won’t regret it!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 am extremely sorry for the mistakes I made and for falling asleep whilst at work! My bones ache because I’m getting old so I need to sleep more often. Did you know I have been a lighthouse keeper for over 40 years?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What is my new assistant like? Does he know when to turn the light on and off? Don’t worry he is in safe hands with me! I will make sure he knows everything there is to know about being a lighthouse keeper! I’m sure with my training he will become the second best lighthouse keeper in the world!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Thanks again for your support. I will make sure I go to bed early and get lots of rest on my days off so that I can do the job to the best of my ability. I will not let you down again because I love being a lighthouse keeper and keeping the brave sailors safe.</a:t>
            </a:r>
          </a:p>
          <a:p>
            <a:endParaRPr lang="en-GB" dirty="0"/>
          </a:p>
          <a:p>
            <a:r>
              <a:rPr lang="en-GB" dirty="0"/>
              <a:t>Yours sincerely,</a:t>
            </a:r>
          </a:p>
          <a:p>
            <a:r>
              <a:rPr lang="en-GB" dirty="0"/>
              <a:t>Mr Grinling</a:t>
            </a:r>
          </a:p>
          <a:p>
            <a:endParaRPr lang="en-GB" dirty="0"/>
          </a:p>
          <a:p>
            <a:r>
              <a:rPr lang="en-GB" dirty="0"/>
              <a:t>P.S Mrs Grinling has baked you a delicious, chocolate cake to say thank you because we are ever so grateful.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11DE9-AF62-4C92-8719-0B66C9AC8F6E}"/>
              </a:ext>
            </a:extLst>
          </p:cNvPr>
          <p:cNvSpPr txBox="1"/>
          <p:nvPr/>
        </p:nvSpPr>
        <p:spPr>
          <a:xfrm>
            <a:off x="9982200" y="255687"/>
            <a:ext cx="2524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 Harbour View,</a:t>
            </a:r>
          </a:p>
          <a:p>
            <a:r>
              <a:rPr lang="en-GB" dirty="0"/>
              <a:t>Ocean Bay</a:t>
            </a:r>
          </a:p>
          <a:p>
            <a:r>
              <a:rPr lang="en-GB" dirty="0"/>
              <a:t>OB2 4EN</a:t>
            </a:r>
          </a:p>
          <a:p>
            <a:endParaRPr lang="en-GB" dirty="0"/>
          </a:p>
          <a:p>
            <a:r>
              <a:rPr lang="en-GB" dirty="0"/>
              <a:t>25</a:t>
            </a:r>
            <a:r>
              <a:rPr lang="en-GB" baseline="30000" dirty="0"/>
              <a:t>th</a:t>
            </a:r>
            <a:r>
              <a:rPr lang="en-GB" dirty="0"/>
              <a:t> January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564F2-2D99-474D-AF69-93CD076DB5D0}"/>
              </a:ext>
            </a:extLst>
          </p:cNvPr>
          <p:cNvSpPr/>
          <p:nvPr/>
        </p:nvSpPr>
        <p:spPr>
          <a:xfrm>
            <a:off x="3648020" y="0"/>
            <a:ext cx="4895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letter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73815" y="255687"/>
            <a:ext cx="3387842" cy="9069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 read my letter to get it back in your head.</a:t>
            </a:r>
          </a:p>
        </p:txBody>
      </p:sp>
    </p:spTree>
    <p:extLst>
      <p:ext uri="{BB962C8B-B14F-4D97-AF65-F5344CB8AC3E}">
        <p14:creationId xmlns:p14="http://schemas.microsoft.com/office/powerpoint/2010/main" val="3917427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7564F2-2D99-474D-AF69-93CD076DB5D0}"/>
              </a:ext>
            </a:extLst>
          </p:cNvPr>
          <p:cNvSpPr/>
          <p:nvPr/>
        </p:nvSpPr>
        <p:spPr>
          <a:xfrm>
            <a:off x="2477025" y="0"/>
            <a:ext cx="7055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Write a thank you letter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896" y="1878301"/>
            <a:ext cx="1123820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Your letter must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 address for the lighthouse inspectors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date underneath the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Dear Inspectors of Lighthouses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 introduction explaining why you are writing (1 sentence)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sentences about what you will do differently to do the job better (at least 5 sentences)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Questions (at least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Yours sincerely Mr Grinling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830453"/>
            <a:ext cx="12192000" cy="9069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Today you are going to pretend to be Mr Grinling and write a thank you letter to the Inspectors of Lighthouses for allowing you to keep your job!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881E48-7248-4188-BD13-DC9C4826C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6" y="5358221"/>
            <a:ext cx="1012024" cy="774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E9708-B852-4AC4-A986-B753B0B8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80" y="5360955"/>
            <a:ext cx="1009650" cy="771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E56EBF-8311-4043-86C6-C200CC035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025" y="5358221"/>
            <a:ext cx="1009650" cy="77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5F26D5-D8CD-4D18-B5FC-A90721952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451" y="5355487"/>
            <a:ext cx="1005927" cy="774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FAC98-4522-47D7-B525-B04958B8C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610" y="5367746"/>
            <a:ext cx="1019175" cy="762000"/>
          </a:xfrm>
          <a:prstGeom prst="rect">
            <a:avLst/>
          </a:prstGeom>
        </p:spPr>
      </p:pic>
      <p:sp>
        <p:nvSpPr>
          <p:cNvPr id="13" name="Thought Bubble: Cloud 7">
            <a:extLst>
              <a:ext uri="{FF2B5EF4-FFF2-40B4-BE49-F238E27FC236}">
                <a16:creationId xmlns:a16="http://schemas.microsoft.com/office/drawing/2014/main" id="{366963EE-53F3-40D3-ADE2-16DB1E761B82}"/>
              </a:ext>
            </a:extLst>
          </p:cNvPr>
          <p:cNvSpPr/>
          <p:nvPr/>
        </p:nvSpPr>
        <p:spPr>
          <a:xfrm>
            <a:off x="6828731" y="1899985"/>
            <a:ext cx="5362575" cy="1479947"/>
          </a:xfrm>
          <a:prstGeom prst="cloudCallout">
            <a:avLst>
              <a:gd name="adj1" fmla="val 6864"/>
              <a:gd name="adj2" fmla="val 120535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507AF-6295-4E8C-893A-FD7A414A2385}"/>
              </a:ext>
            </a:extLst>
          </p:cNvPr>
          <p:cNvSpPr txBox="1"/>
          <p:nvPr/>
        </p:nvSpPr>
        <p:spPr>
          <a:xfrm>
            <a:off x="7022458" y="2316792"/>
            <a:ext cx="501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You can use the blank lines on the next slide to type your letter or you can write your letter on paper.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6804" y="4619866"/>
            <a:ext cx="3424567" cy="20418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1055378" y="471569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Address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71223" y="5202288"/>
            <a:ext cx="67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9484" y="4950237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Dear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10926" y="5760414"/>
            <a:ext cx="13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Information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8962" y="6267202"/>
            <a:ext cx="167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Yours sincerely  </a:t>
            </a:r>
          </a:p>
        </p:txBody>
      </p: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>
            <a:off x="10489474" y="4900358"/>
            <a:ext cx="565904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0489474" y="5269690"/>
            <a:ext cx="648530" cy="1172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0312471" y="5970011"/>
            <a:ext cx="565904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3"/>
          </p:cNvCxnSpPr>
          <p:nvPr/>
        </p:nvCxnSpPr>
        <p:spPr>
          <a:xfrm>
            <a:off x="6665890" y="5134903"/>
            <a:ext cx="826076" cy="2520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28731" y="6451868"/>
            <a:ext cx="663235" cy="1750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48193" y="6267202"/>
            <a:ext cx="5011213" cy="4993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This piece of writing should take approximately 45 minutes</a:t>
            </a:r>
          </a:p>
        </p:txBody>
      </p:sp>
    </p:spTree>
    <p:extLst>
      <p:ext uri="{BB962C8B-B14F-4D97-AF65-F5344CB8AC3E}">
        <p14:creationId xmlns:p14="http://schemas.microsoft.com/office/powerpoint/2010/main" val="217885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CA796E-826D-42EC-966C-BAD331335948}"/>
              </a:ext>
            </a:extLst>
          </p:cNvPr>
          <p:cNvSpPr/>
          <p:nvPr/>
        </p:nvSpPr>
        <p:spPr>
          <a:xfrm>
            <a:off x="3648020" y="0"/>
            <a:ext cx="4895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letter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0F24E-064A-4E21-A54F-EA25E113B5DD}"/>
              </a:ext>
            </a:extLst>
          </p:cNvPr>
          <p:cNvSpPr/>
          <p:nvPr/>
        </p:nvSpPr>
        <p:spPr>
          <a:xfrm>
            <a:off x="76200" y="1057275"/>
            <a:ext cx="120015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This week we are going to be writing a thank you letter to the lighthouse inspectors.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519A4-90B5-4218-A367-E8E19B21C94C}"/>
              </a:ext>
            </a:extLst>
          </p:cNvPr>
          <p:cNvSpPr txBox="1"/>
          <p:nvPr/>
        </p:nvSpPr>
        <p:spPr>
          <a:xfrm>
            <a:off x="76200" y="1960119"/>
            <a:ext cx="882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do you think we might need to include when writing a letter?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14510-EBFE-403B-897D-CEADF43311B6}"/>
              </a:ext>
            </a:extLst>
          </p:cNvPr>
          <p:cNvSpPr txBox="1"/>
          <p:nvPr/>
        </p:nvSpPr>
        <p:spPr>
          <a:xfrm>
            <a:off x="6347289" y="275330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What are the key features of a letter?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CEA9914-7243-4000-9722-32389A0C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4187"/>
            <a:ext cx="2214937" cy="259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2BE10-460C-41D5-BF38-5BD9A8ED1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01" y="2622828"/>
            <a:ext cx="2287389" cy="261699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674134-CAA7-4957-81C1-5694F86AFCB7}"/>
              </a:ext>
            </a:extLst>
          </p:cNvPr>
          <p:cNvCxnSpPr/>
          <p:nvPr/>
        </p:nvCxnSpPr>
        <p:spPr>
          <a:xfrm>
            <a:off x="4771490" y="3643029"/>
            <a:ext cx="74205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556D05-1876-4570-80F7-448CFCD170A8}"/>
              </a:ext>
            </a:extLst>
          </p:cNvPr>
          <p:cNvCxnSpPr/>
          <p:nvPr/>
        </p:nvCxnSpPr>
        <p:spPr>
          <a:xfrm>
            <a:off x="4771490" y="4109754"/>
            <a:ext cx="74205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633F29-A6EF-4D4E-AFA2-7675812472CE}"/>
              </a:ext>
            </a:extLst>
          </p:cNvPr>
          <p:cNvCxnSpPr/>
          <p:nvPr/>
        </p:nvCxnSpPr>
        <p:spPr>
          <a:xfrm>
            <a:off x="4771490" y="4614579"/>
            <a:ext cx="74205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191401-D003-4773-A9F2-31E22149485E}"/>
              </a:ext>
            </a:extLst>
          </p:cNvPr>
          <p:cNvCxnSpPr/>
          <p:nvPr/>
        </p:nvCxnSpPr>
        <p:spPr>
          <a:xfrm>
            <a:off x="4771490" y="5147979"/>
            <a:ext cx="74205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C8F688-0634-4341-B91D-C039A4BA0093}"/>
              </a:ext>
            </a:extLst>
          </p:cNvPr>
          <p:cNvCxnSpPr/>
          <p:nvPr/>
        </p:nvCxnSpPr>
        <p:spPr>
          <a:xfrm>
            <a:off x="4771490" y="5652804"/>
            <a:ext cx="74205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0BA794-0691-4DC8-BA81-26F89A235BCE}"/>
              </a:ext>
            </a:extLst>
          </p:cNvPr>
          <p:cNvCxnSpPr/>
          <p:nvPr/>
        </p:nvCxnSpPr>
        <p:spPr>
          <a:xfrm>
            <a:off x="4771490" y="6214779"/>
            <a:ext cx="74205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B6A1F9-31D7-4D8A-8773-12D89FE4D4DA}"/>
              </a:ext>
            </a:extLst>
          </p:cNvPr>
          <p:cNvCxnSpPr/>
          <p:nvPr/>
        </p:nvCxnSpPr>
        <p:spPr>
          <a:xfrm>
            <a:off x="4771490" y="6776754"/>
            <a:ext cx="74205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A8C184E-5D08-46E4-8890-82C0F43BE382}"/>
              </a:ext>
            </a:extLst>
          </p:cNvPr>
          <p:cNvSpPr/>
          <p:nvPr/>
        </p:nvSpPr>
        <p:spPr>
          <a:xfrm>
            <a:off x="228600" y="5486400"/>
            <a:ext cx="4362450" cy="12903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Write your ideas on a piece of paper or type your ideas on the lines.</a:t>
            </a:r>
          </a:p>
        </p:txBody>
      </p:sp>
    </p:spTree>
    <p:extLst>
      <p:ext uri="{BB962C8B-B14F-4D97-AF65-F5344CB8AC3E}">
        <p14:creationId xmlns:p14="http://schemas.microsoft.com/office/powerpoint/2010/main" val="1537400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078686" y="431074"/>
            <a:ext cx="3113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78686" y="870857"/>
            <a:ext cx="3113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78686" y="1301931"/>
            <a:ext cx="3113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78686" y="1746068"/>
            <a:ext cx="3113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78686" y="2155371"/>
            <a:ext cx="3113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2638697"/>
            <a:ext cx="12192000" cy="39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0" y="3161211"/>
            <a:ext cx="12192000" cy="39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0" y="3683725"/>
            <a:ext cx="12192000" cy="39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0" y="4167050"/>
            <a:ext cx="12192000" cy="39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0" y="4650375"/>
            <a:ext cx="12192000" cy="39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0" y="5133700"/>
            <a:ext cx="12192000" cy="39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5617025"/>
            <a:ext cx="12192000" cy="39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0" y="6100350"/>
            <a:ext cx="12192000" cy="39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0" y="6544486"/>
            <a:ext cx="12192000" cy="39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12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</a:rPr>
              <a:t>p</a:t>
            </a:r>
            <a:r>
              <a:rPr lang="en-GB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ioneerspupils@gmail.com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2794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Friday 29</a:t>
            </a:r>
            <a:r>
              <a:rPr lang="en-GB" sz="3200" baseline="30000" dirty="0"/>
              <a:t>th</a:t>
            </a:r>
            <a:r>
              <a:rPr lang="en-GB" sz="3200" dirty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LO To be able to read and spell words with the ‘oy’ sound.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82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441749-D343-482A-B85D-E713E9F7D6B9}"/>
              </a:ext>
            </a:extLst>
          </p:cNvPr>
          <p:cNvSpPr/>
          <p:nvPr/>
        </p:nvSpPr>
        <p:spPr>
          <a:xfrm>
            <a:off x="4809141" y="-323850"/>
            <a:ext cx="13177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ABE9F-7652-432B-9295-6FA57DC2B98F}"/>
              </a:ext>
            </a:extLst>
          </p:cNvPr>
          <p:cNvSpPr txBox="1"/>
          <p:nvPr/>
        </p:nvSpPr>
        <p:spPr>
          <a:xfrm>
            <a:off x="294216" y="786884"/>
            <a:ext cx="4863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The sound we are focusing on today is </a:t>
            </a:r>
            <a:r>
              <a:rPr lang="en-GB" sz="4800" dirty="0">
                <a:solidFill>
                  <a:schemeClr val="bg1"/>
                </a:solidFill>
              </a:rPr>
              <a:t>oy</a:t>
            </a:r>
            <a:r>
              <a:rPr lang="en-GB" dirty="0"/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BEDA7-B540-42E5-9C8C-80190E7382DB}"/>
              </a:ext>
            </a:extLst>
          </p:cNvPr>
          <p:cNvSpPr txBox="1"/>
          <p:nvPr/>
        </p:nvSpPr>
        <p:spPr>
          <a:xfrm>
            <a:off x="2902949" y="1975366"/>
            <a:ext cx="5225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The </a:t>
            </a:r>
            <a:r>
              <a:rPr lang="en-GB" sz="4800" dirty="0">
                <a:solidFill>
                  <a:schemeClr val="bg1"/>
                </a:solidFill>
              </a:rPr>
              <a:t>oy</a:t>
            </a:r>
            <a:r>
              <a:rPr lang="en-GB" sz="2000" dirty="0"/>
              <a:t>sound is normally at the end of words.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3F585-8F96-47D8-9486-24F1ABBE1FA3}"/>
              </a:ext>
            </a:extLst>
          </p:cNvPr>
          <p:cNvSpPr txBox="1"/>
          <p:nvPr/>
        </p:nvSpPr>
        <p:spPr>
          <a:xfrm>
            <a:off x="295595" y="4989738"/>
            <a:ext cx="7696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Phonics Lesson - Set 2 'oy' sound for Reception and Year 1 – YouTube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Geraldine the Giraffe learns /oy/ - YouTube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The OY Sound | Phase 5 | Phonics - YouTube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1369D7-6151-4037-9F1F-D97BD101000F}"/>
              </a:ext>
            </a:extLst>
          </p:cNvPr>
          <p:cNvSpPr/>
          <p:nvPr/>
        </p:nvSpPr>
        <p:spPr>
          <a:xfrm>
            <a:off x="762000" y="3337649"/>
            <a:ext cx="6496050" cy="590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Click on the links or copy and paste the links into your internet browser to watch the phonics videos.</a:t>
            </a:r>
            <a:endParaRPr lang="en-GB" sz="24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978D58-982D-434C-BA1E-33E514917C9B}"/>
              </a:ext>
            </a:extLst>
          </p:cNvPr>
          <p:cNvCxnSpPr/>
          <p:nvPr/>
        </p:nvCxnSpPr>
        <p:spPr>
          <a:xfrm flipH="1">
            <a:off x="3581400" y="4149477"/>
            <a:ext cx="209550" cy="672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34736B9A-BB59-494B-8D78-D6925876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1122700"/>
            <a:ext cx="3040654" cy="29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45B38-3306-4435-AD42-FE6EC62A450F}"/>
              </a:ext>
            </a:extLst>
          </p:cNvPr>
          <p:cNvSpPr/>
          <p:nvPr/>
        </p:nvSpPr>
        <p:spPr>
          <a:xfrm>
            <a:off x="2208589" y="-200025"/>
            <a:ext cx="77748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Read the ‘oy’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26369-B427-466B-A1E3-75ED90856BEC}"/>
              </a:ext>
            </a:extLst>
          </p:cNvPr>
          <p:cNvSpPr txBox="1"/>
          <p:nvPr/>
        </p:nvSpPr>
        <p:spPr>
          <a:xfrm>
            <a:off x="803184" y="1229409"/>
            <a:ext cx="857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toy</a:t>
            </a: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1131D-E43C-4274-9FC7-2E2BDAB5BF47}"/>
              </a:ext>
            </a:extLst>
          </p:cNvPr>
          <p:cNvSpPr txBox="1"/>
          <p:nvPr/>
        </p:nvSpPr>
        <p:spPr>
          <a:xfrm>
            <a:off x="2562225" y="1875740"/>
            <a:ext cx="94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boy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03F5A-DF8E-4797-B4F2-E48AC1371B6C}"/>
              </a:ext>
            </a:extLst>
          </p:cNvPr>
          <p:cNvSpPr txBox="1"/>
          <p:nvPr/>
        </p:nvSpPr>
        <p:spPr>
          <a:xfrm>
            <a:off x="4286250" y="1323975"/>
            <a:ext cx="8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joy</a:t>
            </a:r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95E4D-DCAD-4468-8F13-0F3FAA98FEE4}"/>
              </a:ext>
            </a:extLst>
          </p:cNvPr>
          <p:cNvSpPr txBox="1"/>
          <p:nvPr/>
        </p:nvSpPr>
        <p:spPr>
          <a:xfrm>
            <a:off x="5739367" y="1970306"/>
            <a:ext cx="885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soy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C4CAA-A15D-4D40-B2D9-01A5B62150D7}"/>
              </a:ext>
            </a:extLst>
          </p:cNvPr>
          <p:cNvSpPr txBox="1"/>
          <p:nvPr/>
        </p:nvSpPr>
        <p:spPr>
          <a:xfrm>
            <a:off x="7846947" y="1323975"/>
            <a:ext cx="113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boys</a:t>
            </a:r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E7D7C-47A8-4A86-9FBA-BE8B007C7EF7}"/>
              </a:ext>
            </a:extLst>
          </p:cNvPr>
          <p:cNvSpPr txBox="1"/>
          <p:nvPr/>
        </p:nvSpPr>
        <p:spPr>
          <a:xfrm>
            <a:off x="10123317" y="2008837"/>
            <a:ext cx="10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toys</a:t>
            </a:r>
            <a:r>
              <a:rPr lang="en-GB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19F32-70A0-46FB-8F7C-1E2A4CC6406F}"/>
              </a:ext>
            </a:extLst>
          </p:cNvPr>
          <p:cNvSpPr txBox="1"/>
          <p:nvPr/>
        </p:nvSpPr>
        <p:spPr>
          <a:xfrm>
            <a:off x="768076" y="2917150"/>
            <a:ext cx="13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enjoy</a:t>
            </a:r>
            <a:r>
              <a:rPr lang="en-GB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59F8B2-2B6D-41BF-8822-6B08449800A9}"/>
              </a:ext>
            </a:extLst>
          </p:cNvPr>
          <p:cNvSpPr txBox="1"/>
          <p:nvPr/>
        </p:nvSpPr>
        <p:spPr>
          <a:xfrm>
            <a:off x="3159947" y="3552141"/>
            <a:ext cx="115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alloy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CAF30F-70BC-4942-94A1-224C957391AA}"/>
              </a:ext>
            </a:extLst>
          </p:cNvPr>
          <p:cNvSpPr txBox="1"/>
          <p:nvPr/>
        </p:nvSpPr>
        <p:spPr>
          <a:xfrm>
            <a:off x="5652728" y="3176929"/>
            <a:ext cx="11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ahoy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61F93C-992A-4630-BB03-0C67E55CE2BA}"/>
              </a:ext>
            </a:extLst>
          </p:cNvPr>
          <p:cNvSpPr txBox="1"/>
          <p:nvPr/>
        </p:nvSpPr>
        <p:spPr>
          <a:xfrm>
            <a:off x="8629645" y="3176928"/>
            <a:ext cx="14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annoy</a:t>
            </a:r>
            <a:r>
              <a:rPr lang="en-GB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8A2A84-E172-4F8F-B170-743B687B6308}"/>
              </a:ext>
            </a:extLst>
          </p:cNvPr>
          <p:cNvSpPr txBox="1"/>
          <p:nvPr/>
        </p:nvSpPr>
        <p:spPr>
          <a:xfrm>
            <a:off x="1638895" y="4659095"/>
            <a:ext cx="114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loyal</a:t>
            </a:r>
            <a:r>
              <a:rPr lang="en-GB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7A71A4-2B05-41BC-A346-497EF472E147}"/>
              </a:ext>
            </a:extLst>
          </p:cNvPr>
          <p:cNvSpPr txBox="1"/>
          <p:nvPr/>
        </p:nvSpPr>
        <p:spPr>
          <a:xfrm>
            <a:off x="5005891" y="4659094"/>
            <a:ext cx="1193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royal</a:t>
            </a:r>
            <a:r>
              <a:rPr lang="en-GB" dirty="0"/>
              <a:t> </a:t>
            </a:r>
          </a:p>
        </p:txBody>
      </p:sp>
      <p:pic>
        <p:nvPicPr>
          <p:cNvPr id="20" name="Picture 2" descr="See the source image">
            <a:extLst>
              <a:ext uri="{FF2B5EF4-FFF2-40B4-BE49-F238E27FC236}">
                <a16:creationId xmlns:a16="http://schemas.microsoft.com/office/drawing/2014/main" id="{40099C65-2196-4F96-AF93-D8F42845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75306"/>
            <a:ext cx="3401636" cy="272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94939D6-D43E-4C10-8701-0FF4CABAC0A5}"/>
              </a:ext>
            </a:extLst>
          </p:cNvPr>
          <p:cNvSpPr/>
          <p:nvPr/>
        </p:nvSpPr>
        <p:spPr>
          <a:xfrm>
            <a:off x="296024" y="5623486"/>
            <a:ext cx="6745333" cy="10882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Now write the words on a piece of paper and underline the </a:t>
            </a:r>
            <a:r>
              <a:rPr lang="en-GB" sz="3600" dirty="0"/>
              <a:t>‘oy’ </a:t>
            </a:r>
            <a:r>
              <a:rPr lang="en-GB" sz="2400" dirty="0"/>
              <a:t>sound.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457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7" grpId="0"/>
      <p:bldP spid="18" grpId="0"/>
      <p:bldP spid="19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FD3916-789B-476B-A719-0B7AB90E6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08226"/>
              </p:ext>
            </p:extLst>
          </p:nvPr>
        </p:nvGraphicFramePr>
        <p:xfrm>
          <a:off x="123824" y="1757891"/>
          <a:ext cx="8486776" cy="494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1694">
                  <a:extLst>
                    <a:ext uri="{9D8B030D-6E8A-4147-A177-3AD203B41FA5}">
                      <a16:colId xmlns:a16="http://schemas.microsoft.com/office/drawing/2014/main" val="703098253"/>
                    </a:ext>
                  </a:extLst>
                </a:gridCol>
                <a:gridCol w="2121694">
                  <a:extLst>
                    <a:ext uri="{9D8B030D-6E8A-4147-A177-3AD203B41FA5}">
                      <a16:colId xmlns:a16="http://schemas.microsoft.com/office/drawing/2014/main" val="2466286852"/>
                    </a:ext>
                  </a:extLst>
                </a:gridCol>
                <a:gridCol w="2121694">
                  <a:extLst>
                    <a:ext uri="{9D8B030D-6E8A-4147-A177-3AD203B41FA5}">
                      <a16:colId xmlns:a16="http://schemas.microsoft.com/office/drawing/2014/main" val="592144632"/>
                    </a:ext>
                  </a:extLst>
                </a:gridCol>
                <a:gridCol w="2121694">
                  <a:extLst>
                    <a:ext uri="{9D8B030D-6E8A-4147-A177-3AD203B41FA5}">
                      <a16:colId xmlns:a16="http://schemas.microsoft.com/office/drawing/2014/main" val="406814602"/>
                    </a:ext>
                  </a:extLst>
                </a:gridCol>
              </a:tblGrid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3200" b="1" u="sng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sng" dirty="0"/>
                        <a:t>1</a:t>
                      </a:r>
                      <a:r>
                        <a:rPr lang="en-GB" sz="3200" b="1" u="sng" baseline="30000" dirty="0"/>
                        <a:t>st</a:t>
                      </a:r>
                      <a:r>
                        <a:rPr lang="en-GB" sz="3200" b="1" u="sng" dirty="0"/>
                        <a:t> 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sng" dirty="0"/>
                        <a:t>2</a:t>
                      </a:r>
                      <a:r>
                        <a:rPr lang="en-GB" sz="3200" b="1" u="sng" baseline="30000" dirty="0"/>
                        <a:t>nd</a:t>
                      </a:r>
                      <a:r>
                        <a:rPr lang="en-GB" sz="3200" b="1" u="sng" dirty="0"/>
                        <a:t> 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sng" dirty="0"/>
                        <a:t>3</a:t>
                      </a:r>
                      <a:r>
                        <a:rPr lang="en-GB" sz="3200" b="1" u="sng" baseline="30000" dirty="0"/>
                        <a:t>rd</a:t>
                      </a:r>
                      <a:r>
                        <a:rPr lang="en-GB" sz="3200" b="1" u="sng" dirty="0"/>
                        <a:t> 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83968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boy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16142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402263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30758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12344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enjoy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983404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annoy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672416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loyal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578027"/>
                  </a:ext>
                </a:extLst>
              </a:tr>
              <a:tr h="5458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royal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3078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F8FCF2-CBD7-49D3-9B51-846FA7472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19616"/>
            <a:ext cx="9521825" cy="1266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C8C65F-8AD6-40A6-89D7-5B7838216817}"/>
              </a:ext>
            </a:extLst>
          </p:cNvPr>
          <p:cNvSpPr/>
          <p:nvPr/>
        </p:nvSpPr>
        <p:spPr>
          <a:xfrm>
            <a:off x="8823146" y="2733675"/>
            <a:ext cx="3245030" cy="17352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Practice writing the words on a piece of paper or type into the table on your computer.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71118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45B38-3306-4435-AD42-FE6EC62A450F}"/>
              </a:ext>
            </a:extLst>
          </p:cNvPr>
          <p:cNvSpPr/>
          <p:nvPr/>
        </p:nvSpPr>
        <p:spPr>
          <a:xfrm>
            <a:off x="1981892" y="-200025"/>
            <a:ext cx="8045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Real or Alien words?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4939D6-D43E-4C10-8701-0FF4CABAC0A5}"/>
              </a:ext>
            </a:extLst>
          </p:cNvPr>
          <p:cNvSpPr/>
          <p:nvPr/>
        </p:nvSpPr>
        <p:spPr>
          <a:xfrm>
            <a:off x="117535" y="903329"/>
            <a:ext cx="11774057" cy="5466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Read the words and decide if they are real words or alien words. </a:t>
            </a:r>
            <a:endParaRPr lang="en-GB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4939D6-D43E-4C10-8701-0FF4CABAC0A5}"/>
              </a:ext>
            </a:extLst>
          </p:cNvPr>
          <p:cNvSpPr/>
          <p:nvPr/>
        </p:nvSpPr>
        <p:spPr>
          <a:xfrm>
            <a:off x="6204858" y="6128435"/>
            <a:ext cx="5865700" cy="6481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Remember alien words are made up words!</a:t>
            </a:r>
            <a:endParaRPr lang="en-GB" sz="2400" b="1" dirty="0"/>
          </a:p>
        </p:txBody>
      </p:sp>
      <p:sp>
        <p:nvSpPr>
          <p:cNvPr id="2" name="Oval 1"/>
          <p:cNvSpPr/>
          <p:nvPr/>
        </p:nvSpPr>
        <p:spPr>
          <a:xfrm>
            <a:off x="692333" y="1576029"/>
            <a:ext cx="4480560" cy="44263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97428" y="1576029"/>
            <a:ext cx="4480560" cy="44263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97754" y="1673207"/>
            <a:ext cx="51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joy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6639" y="2093575"/>
            <a:ext cx="53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qoy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3002" y="2453887"/>
            <a:ext cx="5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xoy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6639" y="2802932"/>
            <a:ext cx="58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6639" y="3168691"/>
            <a:ext cx="51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6639" y="3529648"/>
            <a:ext cx="75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enjoy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2050" y="3953214"/>
            <a:ext cx="76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bjnoy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6639" y="4376780"/>
            <a:ext cx="69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ahoy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96639" y="4792751"/>
            <a:ext cx="64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gtoy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7754" y="5162083"/>
            <a:ext cx="60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ftoy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8768" y="5574437"/>
            <a:ext cx="69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royal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00709" y="1668598"/>
            <a:ext cx="126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Real words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05804" y="1677621"/>
            <a:ext cx="1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Alien words </a:t>
            </a:r>
          </a:p>
        </p:txBody>
      </p:sp>
    </p:spTree>
    <p:extLst>
      <p:ext uri="{BB962C8B-B14F-4D97-AF65-F5344CB8AC3E}">
        <p14:creationId xmlns:p14="http://schemas.microsoft.com/office/powerpoint/2010/main" val="157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7D3B7-1813-4D59-8B4B-99A5B5443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" y="339047"/>
            <a:ext cx="11989942" cy="50857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A21F8F-36D5-4FA2-9708-ED0FD5925ABC}"/>
              </a:ext>
            </a:extLst>
          </p:cNvPr>
          <p:cNvSpPr/>
          <p:nvPr/>
        </p:nvSpPr>
        <p:spPr>
          <a:xfrm>
            <a:off x="400692" y="5828230"/>
            <a:ext cx="5938463" cy="7859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What words have you created?</a:t>
            </a:r>
          </a:p>
        </p:txBody>
      </p:sp>
    </p:spTree>
    <p:extLst>
      <p:ext uri="{BB962C8B-B14F-4D97-AF65-F5344CB8AC3E}">
        <p14:creationId xmlns:p14="http://schemas.microsoft.com/office/powerpoint/2010/main" val="2556108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D7F04D-975F-49B2-B2EC-6ABFFF98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19075"/>
            <a:ext cx="11944350" cy="64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65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30A622-1175-4C09-8E65-F2248F13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1" y="745092"/>
            <a:ext cx="7274050" cy="300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4A0ED-25A9-4504-A6FD-D07579AA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47" y="3037170"/>
            <a:ext cx="5176757" cy="32784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C4330B-91A1-4578-9FBC-B0A2CB4E34C8}"/>
              </a:ext>
            </a:extLst>
          </p:cNvPr>
          <p:cNvSpPr/>
          <p:nvPr/>
        </p:nvSpPr>
        <p:spPr>
          <a:xfrm>
            <a:off x="3899244" y="0"/>
            <a:ext cx="4393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Spelling game!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55EDF9-B251-480C-8506-CDC329688E90}"/>
              </a:ext>
            </a:extLst>
          </p:cNvPr>
          <p:cNvSpPr/>
          <p:nvPr/>
        </p:nvSpPr>
        <p:spPr>
          <a:xfrm>
            <a:off x="7632486" y="2250042"/>
            <a:ext cx="4559514" cy="1574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Use the link to play the game and practice spelling the ‘oy’ words</a:t>
            </a:r>
          </a:p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5917A4-B405-45B6-AA82-2312392BE936}"/>
              </a:ext>
            </a:extLst>
          </p:cNvPr>
          <p:cNvSpPr/>
          <p:nvPr/>
        </p:nvSpPr>
        <p:spPr>
          <a:xfrm>
            <a:off x="4667250" y="6315653"/>
            <a:ext cx="7410450" cy="542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98D50-0920-45DC-9B0E-AB1FDC03EEEE}"/>
              </a:ext>
            </a:extLst>
          </p:cNvPr>
          <p:cNvSpPr txBox="1"/>
          <p:nvPr/>
        </p:nvSpPr>
        <p:spPr>
          <a:xfrm>
            <a:off x="4752475" y="6302562"/>
            <a:ext cx="876349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hlinkClick r:id="rId4"/>
              </a:rPr>
              <a:t>Forest Phonics - mobile friendly (ictgames.com)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27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ADC37-26B5-4DDF-BB86-63AC0CBA2946}"/>
              </a:ext>
            </a:extLst>
          </p:cNvPr>
          <p:cNvSpPr txBox="1"/>
          <p:nvPr/>
        </p:nvSpPr>
        <p:spPr>
          <a:xfrm>
            <a:off x="73815" y="1495425"/>
            <a:ext cx="120443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Dear inspectors of lighthouses,</a:t>
            </a:r>
          </a:p>
          <a:p>
            <a:endParaRPr lang="en-GB" dirty="0"/>
          </a:p>
          <a:p>
            <a:pPr algn="just"/>
            <a:r>
              <a:rPr lang="en-GB" dirty="0"/>
              <a:t>I am writing to say thank you for allowing me to keep my job. You won’t regret it!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 am extremely sorry for the mistakes I made and falling asleep whilst at work! I’m getting old now and my bones ache because of this I need to sleep more often. Did you know I have been a lighthouse keeper for over 40 years?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What is my new assistant like? Does he know when to turn the light on and off? Don’t worry he is in safe hands with me! I will make sure he knows everything there is to know about being a lighthouse keeper! I’m sure with my training he will become the second best lighthouse keeper in the world!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Thanks again for your support. I will make sure I go to bed early and get lots of rest on my days off so that I can do the job to the best of my ability. I will not let you down again because I love being a lighthouse keeper and keeping the brave sailors safe.</a:t>
            </a:r>
          </a:p>
          <a:p>
            <a:endParaRPr lang="en-GB" dirty="0"/>
          </a:p>
          <a:p>
            <a:r>
              <a:rPr lang="en-GB" dirty="0"/>
              <a:t>Yours sincerely,</a:t>
            </a:r>
          </a:p>
          <a:p>
            <a:r>
              <a:rPr lang="en-GB" dirty="0"/>
              <a:t>Mr Grinling</a:t>
            </a:r>
          </a:p>
          <a:p>
            <a:endParaRPr lang="en-GB" dirty="0"/>
          </a:p>
          <a:p>
            <a:r>
              <a:rPr lang="en-GB" dirty="0"/>
              <a:t>P.S Mrs Grinling has baked you a delicious, chocolate cake to say thank you because we are ever so grateful.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11DE9-AF62-4C92-8719-0B66C9AC8F6E}"/>
              </a:ext>
            </a:extLst>
          </p:cNvPr>
          <p:cNvSpPr txBox="1"/>
          <p:nvPr/>
        </p:nvSpPr>
        <p:spPr>
          <a:xfrm>
            <a:off x="9982200" y="255687"/>
            <a:ext cx="2524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 Harbour View,</a:t>
            </a:r>
          </a:p>
          <a:p>
            <a:r>
              <a:rPr lang="en-GB" dirty="0"/>
              <a:t>Ocean Bay</a:t>
            </a:r>
          </a:p>
          <a:p>
            <a:r>
              <a:rPr lang="en-GB" dirty="0"/>
              <a:t>OB2 4EN</a:t>
            </a:r>
          </a:p>
          <a:p>
            <a:endParaRPr lang="en-GB" dirty="0"/>
          </a:p>
          <a:p>
            <a:r>
              <a:rPr lang="en-GB" dirty="0"/>
              <a:t>25th January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564F2-2D99-474D-AF69-93CD076DB5D0}"/>
              </a:ext>
            </a:extLst>
          </p:cNvPr>
          <p:cNvSpPr/>
          <p:nvPr/>
        </p:nvSpPr>
        <p:spPr>
          <a:xfrm>
            <a:off x="3648020" y="0"/>
            <a:ext cx="4895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letter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6ED9336-B275-43CC-8CDD-B2353055C2D8}"/>
              </a:ext>
            </a:extLst>
          </p:cNvPr>
          <p:cNvSpPr/>
          <p:nvPr/>
        </p:nvSpPr>
        <p:spPr>
          <a:xfrm>
            <a:off x="73815" y="150056"/>
            <a:ext cx="2393160" cy="1050094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 my letter!</a:t>
            </a:r>
          </a:p>
        </p:txBody>
      </p:sp>
    </p:spTree>
    <p:extLst>
      <p:ext uri="{BB962C8B-B14F-4D97-AF65-F5344CB8AC3E}">
        <p14:creationId xmlns:p14="http://schemas.microsoft.com/office/powerpoint/2010/main" val="3922471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C4330B-91A1-4578-9FBC-B0A2CB4E34C8}"/>
              </a:ext>
            </a:extLst>
          </p:cNvPr>
          <p:cNvSpPr/>
          <p:nvPr/>
        </p:nvSpPr>
        <p:spPr>
          <a:xfrm>
            <a:off x="3899244" y="0"/>
            <a:ext cx="4393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Spelling game!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55EDF9-B251-480C-8506-CDC329688E90}"/>
              </a:ext>
            </a:extLst>
          </p:cNvPr>
          <p:cNvSpPr/>
          <p:nvPr/>
        </p:nvSpPr>
        <p:spPr>
          <a:xfrm>
            <a:off x="6164035" y="1126594"/>
            <a:ext cx="4559514" cy="1574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Use the link to play the game and practice spelling the ‘oy’ words</a:t>
            </a:r>
          </a:p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5917A4-B405-45B6-AA82-2312392BE936}"/>
              </a:ext>
            </a:extLst>
          </p:cNvPr>
          <p:cNvSpPr/>
          <p:nvPr/>
        </p:nvSpPr>
        <p:spPr>
          <a:xfrm>
            <a:off x="128337" y="6023730"/>
            <a:ext cx="4624138" cy="542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98D50-0920-45DC-9B0E-AB1FDC03EEEE}"/>
              </a:ext>
            </a:extLst>
          </p:cNvPr>
          <p:cNvSpPr txBox="1"/>
          <p:nvPr/>
        </p:nvSpPr>
        <p:spPr>
          <a:xfrm>
            <a:off x="136706" y="6023730"/>
            <a:ext cx="557262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hlinkClick r:id="rId2"/>
              </a:rPr>
              <a:t>Spooky Sounds (ictgames.com)</a:t>
            </a:r>
            <a:endParaRPr lang="en-GB" sz="28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72B1C-D089-4FFB-B396-2C5A9E74F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1" y="834270"/>
            <a:ext cx="4674814" cy="2909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7127C-A9E3-4FA2-9B33-AB98F778B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49" y="2979682"/>
            <a:ext cx="7388045" cy="30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98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</a:rPr>
              <a:t>p</a:t>
            </a:r>
            <a:r>
              <a:rPr lang="en-GB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ioneerspupils@gmail.com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1947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ADC37-26B5-4DDF-BB86-63AC0CBA2946}"/>
              </a:ext>
            </a:extLst>
          </p:cNvPr>
          <p:cNvSpPr txBox="1"/>
          <p:nvPr/>
        </p:nvSpPr>
        <p:spPr>
          <a:xfrm>
            <a:off x="73814" y="1188709"/>
            <a:ext cx="1204436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Dear inspectors of lighthouses,</a:t>
            </a:r>
          </a:p>
          <a:p>
            <a:endParaRPr lang="en-GB" sz="1600" dirty="0"/>
          </a:p>
          <a:p>
            <a:pPr algn="just"/>
            <a:r>
              <a:rPr lang="en-GB" sz="1600" dirty="0"/>
              <a:t>I am writing to say thank you for allowing me to keep my job. You won’t regret it! 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I am extremely sorry for the mistakes I made and falling asleep whilst at work! I’m getting old now and my bones ache because of this I need to sleep more often. Did you know I have been a lighthouse keeper for over 40 years?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What is my new assistant like? Does he know when to turn the light on and off? Don’t worry he is in safe hands with me! I will make sure he knows everything there is to know about being a lighthouse keeper! I’m sure with my training he will become the second best lighthouse keeper in the world!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Thanks again for your support. I will make sure I go to bed early and get lots of rest on my days off so that I can do the job to the best of my ability. I will not let you down again because I love being a lighthouse keeper and keeping the brave sailors safe.</a:t>
            </a:r>
          </a:p>
          <a:p>
            <a:endParaRPr lang="en-GB" sz="1600" dirty="0"/>
          </a:p>
          <a:p>
            <a:r>
              <a:rPr lang="en-GB" sz="1600" dirty="0"/>
              <a:t>Yours sincerely,</a:t>
            </a:r>
          </a:p>
          <a:p>
            <a:r>
              <a:rPr lang="en-GB" sz="1600" dirty="0"/>
              <a:t>Mr Grinling</a:t>
            </a:r>
          </a:p>
          <a:p>
            <a:endParaRPr lang="en-GB" sz="1600" dirty="0"/>
          </a:p>
          <a:p>
            <a:r>
              <a:rPr lang="en-GB" sz="1600" dirty="0"/>
              <a:t>P.S Mrs Grinling has baked you a delicious, chocolate cake to say thank you because we are ever so grateful.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11DE9-AF62-4C92-8719-0B66C9AC8F6E}"/>
              </a:ext>
            </a:extLst>
          </p:cNvPr>
          <p:cNvSpPr txBox="1"/>
          <p:nvPr/>
        </p:nvSpPr>
        <p:spPr>
          <a:xfrm>
            <a:off x="9982200" y="104503"/>
            <a:ext cx="2524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 Harbour View,</a:t>
            </a:r>
          </a:p>
          <a:p>
            <a:r>
              <a:rPr lang="en-GB" dirty="0"/>
              <a:t>Ocean Bay</a:t>
            </a:r>
          </a:p>
          <a:p>
            <a:r>
              <a:rPr lang="en-GB" dirty="0"/>
              <a:t>OB2 4EN</a:t>
            </a:r>
          </a:p>
          <a:p>
            <a:endParaRPr lang="en-GB" dirty="0"/>
          </a:p>
          <a:p>
            <a:r>
              <a:rPr lang="en-GB" dirty="0"/>
              <a:t>25th January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564F2-2D99-474D-AF69-93CD076DB5D0}"/>
              </a:ext>
            </a:extLst>
          </p:cNvPr>
          <p:cNvSpPr/>
          <p:nvPr/>
        </p:nvSpPr>
        <p:spPr>
          <a:xfrm>
            <a:off x="3648020" y="0"/>
            <a:ext cx="4895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letter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BCD6BFC-B6A5-44EF-BED5-6DD40BD44F5F}"/>
              </a:ext>
            </a:extLst>
          </p:cNvPr>
          <p:cNvSpPr/>
          <p:nvPr/>
        </p:nvSpPr>
        <p:spPr>
          <a:xfrm>
            <a:off x="0" y="104504"/>
            <a:ext cx="2456953" cy="103303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Now find the features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1D51F-13DE-417F-8A2A-3C6C511F4F3E}"/>
              </a:ext>
            </a:extLst>
          </p:cNvPr>
          <p:cNvSpPr txBox="1"/>
          <p:nvPr/>
        </p:nvSpPr>
        <p:spPr>
          <a:xfrm>
            <a:off x="1737119" y="5767685"/>
            <a:ext cx="8717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Use the key to highlight/ underline the key features in the correct colour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D7E5D0-F2E3-45AA-A021-7A26B4A98F91}"/>
              </a:ext>
            </a:extLst>
          </p:cNvPr>
          <p:cNvSpPr/>
          <p:nvPr/>
        </p:nvSpPr>
        <p:spPr>
          <a:xfrm>
            <a:off x="121764" y="6102927"/>
            <a:ext cx="437889" cy="3352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FB1DC-E6BE-4419-979E-0065B57E4E14}"/>
              </a:ext>
            </a:extLst>
          </p:cNvPr>
          <p:cNvSpPr txBox="1"/>
          <p:nvPr/>
        </p:nvSpPr>
        <p:spPr>
          <a:xfrm>
            <a:off x="592434" y="6114644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Address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42DC20-D083-42C0-AEC4-4D273EF4EF5C}"/>
              </a:ext>
            </a:extLst>
          </p:cNvPr>
          <p:cNvSpPr/>
          <p:nvPr/>
        </p:nvSpPr>
        <p:spPr>
          <a:xfrm>
            <a:off x="1591669" y="6134353"/>
            <a:ext cx="437889" cy="33524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0791A-AB11-4BD5-B723-B193F856975A}"/>
              </a:ext>
            </a:extLst>
          </p:cNvPr>
          <p:cNvSpPr txBox="1"/>
          <p:nvPr/>
        </p:nvSpPr>
        <p:spPr>
          <a:xfrm>
            <a:off x="2049464" y="6119743"/>
            <a:ext cx="67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CB1F1C-5103-4501-B100-262F60DF8585}"/>
              </a:ext>
            </a:extLst>
          </p:cNvPr>
          <p:cNvSpPr/>
          <p:nvPr/>
        </p:nvSpPr>
        <p:spPr>
          <a:xfrm>
            <a:off x="2774596" y="6131689"/>
            <a:ext cx="437889" cy="3352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BE4F6-0910-4296-B7F1-6C9BCF2BCAF6}"/>
              </a:ext>
            </a:extLst>
          </p:cNvPr>
          <p:cNvSpPr txBox="1"/>
          <p:nvPr/>
        </p:nvSpPr>
        <p:spPr>
          <a:xfrm>
            <a:off x="3203377" y="6135785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Dear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DA0EA-0961-4F08-8ECB-1C7507223738}"/>
              </a:ext>
            </a:extLst>
          </p:cNvPr>
          <p:cNvSpPr/>
          <p:nvPr/>
        </p:nvSpPr>
        <p:spPr>
          <a:xfrm>
            <a:off x="3938777" y="6132595"/>
            <a:ext cx="437889" cy="335242"/>
          </a:xfrm>
          <a:prstGeom prst="rect">
            <a:avLst/>
          </a:prstGeom>
          <a:solidFill>
            <a:srgbClr val="EB05DB"/>
          </a:solidFill>
          <a:ln>
            <a:solidFill>
              <a:srgbClr val="EB0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728D21-5CDB-4C9B-A325-03D9AFC8EB39}"/>
              </a:ext>
            </a:extLst>
          </p:cNvPr>
          <p:cNvSpPr txBox="1"/>
          <p:nvPr/>
        </p:nvSpPr>
        <p:spPr>
          <a:xfrm>
            <a:off x="4367490" y="6146084"/>
            <a:ext cx="169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Yours Sincerely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9FC3C5-B350-4778-AC9D-26B91FCDBD6E}"/>
              </a:ext>
            </a:extLst>
          </p:cNvPr>
          <p:cNvSpPr/>
          <p:nvPr/>
        </p:nvSpPr>
        <p:spPr>
          <a:xfrm>
            <a:off x="5949918" y="6136788"/>
            <a:ext cx="437889" cy="3352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97036-4734-4AA4-A21D-7C1330189ED0}"/>
              </a:ext>
            </a:extLst>
          </p:cNvPr>
          <p:cNvSpPr txBox="1"/>
          <p:nvPr/>
        </p:nvSpPr>
        <p:spPr>
          <a:xfrm>
            <a:off x="6417100" y="6136788"/>
            <a:ext cx="114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Question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B5EAFB-4B43-49B7-83B1-B70D099DA65B}"/>
              </a:ext>
            </a:extLst>
          </p:cNvPr>
          <p:cNvSpPr/>
          <p:nvPr/>
        </p:nvSpPr>
        <p:spPr>
          <a:xfrm>
            <a:off x="7766694" y="6145539"/>
            <a:ext cx="437889" cy="3352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D2D67-8026-4954-B513-2D8BD9F4AF53}"/>
              </a:ext>
            </a:extLst>
          </p:cNvPr>
          <p:cNvSpPr txBox="1"/>
          <p:nvPr/>
        </p:nvSpPr>
        <p:spPr>
          <a:xfrm>
            <a:off x="8137955" y="6145539"/>
            <a:ext cx="195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Exclamation mark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C0AD3C-CCA7-4CF3-A6F3-04C3698F0229}"/>
              </a:ext>
            </a:extLst>
          </p:cNvPr>
          <p:cNvSpPr/>
          <p:nvPr/>
        </p:nvSpPr>
        <p:spPr>
          <a:xfrm>
            <a:off x="10090984" y="6145539"/>
            <a:ext cx="437889" cy="335242"/>
          </a:xfrm>
          <a:prstGeom prst="rect">
            <a:avLst/>
          </a:prstGeom>
          <a:solidFill>
            <a:srgbClr val="1807F9"/>
          </a:solidFill>
          <a:ln>
            <a:solidFill>
              <a:srgbClr val="180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9C598-A409-4DC4-B474-2B040A0AD708}"/>
              </a:ext>
            </a:extLst>
          </p:cNvPr>
          <p:cNvSpPr txBox="1"/>
          <p:nvPr/>
        </p:nvSpPr>
        <p:spPr>
          <a:xfrm>
            <a:off x="10524469" y="610292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  </a:t>
            </a:r>
          </a:p>
        </p:txBody>
      </p:sp>
    </p:spTree>
    <p:extLst>
      <p:ext uri="{BB962C8B-B14F-4D97-AF65-F5344CB8AC3E}">
        <p14:creationId xmlns:p14="http://schemas.microsoft.com/office/powerpoint/2010/main" val="343722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A34A7-CF0F-4A1C-A6F1-B38BE7F4474A}"/>
              </a:ext>
            </a:extLst>
          </p:cNvPr>
          <p:cNvSpPr txBox="1"/>
          <p:nvPr/>
        </p:nvSpPr>
        <p:spPr>
          <a:xfrm>
            <a:off x="147430" y="459685"/>
            <a:ext cx="1189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Well done for all of your hard work! We can’t wait to see your completed work.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1B972-8D6E-4752-8137-30CDBC1D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660014"/>
            <a:ext cx="5990216" cy="3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CEA2-332F-4658-9B97-AADB8071FAA7}"/>
              </a:ext>
            </a:extLst>
          </p:cNvPr>
          <p:cNvSpPr txBox="1"/>
          <p:nvPr/>
        </p:nvSpPr>
        <p:spPr>
          <a:xfrm>
            <a:off x="1" y="5117026"/>
            <a:ext cx="1211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any completed work / photographic evidence of completed work please be sent to </a:t>
            </a: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</a:rPr>
              <a:t>p</a:t>
            </a:r>
            <a:r>
              <a:rPr lang="en-GB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ioneerspupils@gmail.com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68C43-0C27-4E8D-820A-5F07D0A0B3DA}"/>
              </a:ext>
            </a:extLst>
          </p:cNvPr>
          <p:cNvSpPr/>
          <p:nvPr/>
        </p:nvSpPr>
        <p:spPr>
          <a:xfrm>
            <a:off x="7239545" y="6085081"/>
            <a:ext cx="4805024" cy="6415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Thank you!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8582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098CD-FD97-449B-82F9-B027468626C2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1B43B-C3C3-4B73-B573-EEB1D31D101E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1C76-9E5D-4B3C-A894-C1A324956BBC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CDBAC-84E4-4205-A000-69749D158605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6FC78-5849-41E9-A823-A50B3F991A6F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Tuesday 26</a:t>
            </a:r>
            <a:r>
              <a:rPr lang="en-GB" sz="3200" baseline="30000" dirty="0"/>
              <a:t>th</a:t>
            </a:r>
            <a:r>
              <a:rPr lang="en-GB" sz="3200" dirty="0"/>
              <a:t> January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E6751-34BC-403B-AD7E-854FFBE0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D55E07-2A59-4AC0-B0FE-2797609A1186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5BF89-92FE-43A5-9B69-3D83BBF4E7E5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punctuate questions with a question mark.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5D287-2ACA-4B51-9CB9-6CE21CEB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C966A-78C3-4230-972B-6BE05789E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2708" y="104503"/>
            <a:ext cx="700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Recap - Question Marks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697" y="1293223"/>
            <a:ext cx="4952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 question mark looks like this </a:t>
            </a:r>
            <a:r>
              <a:rPr lang="en-GB" sz="4400" b="1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97" y="3801291"/>
            <a:ext cx="717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Can you draw a question mark with your finger?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3228" y="2500198"/>
            <a:ext cx="4716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It goes at the end of a question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5518" y="5273656"/>
            <a:ext cx="7651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Now can you write a question mark on your paper?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60" y="4670521"/>
            <a:ext cx="1834896" cy="172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678586" y="651024"/>
            <a:ext cx="3043646" cy="17250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Question words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816" y="1071154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6015" y="94382"/>
            <a:ext cx="114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2232" y="651024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When?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2025" y="1968504"/>
            <a:ext cx="1335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Where?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821" y="2822049"/>
            <a:ext cx="101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9" y="3083659"/>
            <a:ext cx="102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How?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9FA12-E9B7-43BE-851D-028871020937}"/>
              </a:ext>
            </a:extLst>
          </p:cNvPr>
          <p:cNvSpPr/>
          <p:nvPr/>
        </p:nvSpPr>
        <p:spPr>
          <a:xfrm>
            <a:off x="7385671" y="1292955"/>
            <a:ext cx="4626160" cy="1083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Now can you write questions to ask </a:t>
            </a:r>
            <a:r>
              <a:rPr lang="en-GB" sz="2000"/>
              <a:t>the Inspector of Lighthouses</a:t>
            </a:r>
            <a:r>
              <a:rPr lang="en-GB" sz="20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6057" y="3760852"/>
            <a:ext cx="2878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Who will be my assistant?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871063" y="2747707"/>
            <a:ext cx="1654351" cy="859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199972">
            <a:off x="7405898" y="3160603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68956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519466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70411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622662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81445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407518"/>
            <a:ext cx="573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Write 3 questions on the lines below or on a piece of paper.</a:t>
            </a:r>
          </a:p>
        </p:txBody>
      </p:sp>
    </p:spTree>
    <p:extLst>
      <p:ext uri="{BB962C8B-B14F-4D97-AF65-F5344CB8AC3E}">
        <p14:creationId xmlns:p14="http://schemas.microsoft.com/office/powerpoint/2010/main" val="27484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6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2507</Words>
  <Application>Microsoft Office PowerPoint</Application>
  <PresentationFormat>Widescreen</PresentationFormat>
  <Paragraphs>313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This is the story we are going to be focusing on this week.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J Nixon</cp:lastModifiedBy>
  <cp:revision>82</cp:revision>
  <dcterms:created xsi:type="dcterms:W3CDTF">2020-11-14T11:42:01Z</dcterms:created>
  <dcterms:modified xsi:type="dcterms:W3CDTF">2021-01-22T20:00:15Z</dcterms:modified>
</cp:coreProperties>
</file>