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58" r:id="rId2"/>
    <p:sldId id="259" r:id="rId3"/>
    <p:sldId id="257" r:id="rId4"/>
  </p:sldIdLst>
  <p:sldSz cx="12801600" cy="9601200" type="A3"/>
  <p:notesSz cx="6797675" cy="9926638"/>
  <p:defaultTextStyle>
    <a:defPPr>
      <a:defRPr lang="en-US"/>
    </a:defPPr>
    <a:lvl1pPr marL="0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7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35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52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70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87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05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22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40" algn="l" defTabSz="4571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99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138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53EF7-0180-4B89-9609-E9FF111D73D3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9B0A9F-6FE0-4B0C-BCAD-2E2152E7B2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916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9B0A9F-6FE0-4B0C-BCAD-2E2152E7B24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312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A539-2724-410B-835E-2965EF8C08D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486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A539-2724-410B-835E-2965EF8C08D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488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8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3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A539-2724-410B-835E-2965EF8C08D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827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A539-2724-410B-835E-2965EF8C08D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6627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4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4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A539-2724-410B-835E-2965EF8C08D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460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1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1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A539-2724-410B-835E-2965EF8C08D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8853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2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2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A539-2724-410B-835E-2965EF8C08D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484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A539-2724-410B-835E-2965EF8C08D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372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A539-2724-410B-835E-2965EF8C08D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831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8" y="1382399"/>
            <a:ext cx="6480811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A539-2724-410B-835E-2965EF8C08D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749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9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8" y="1382399"/>
            <a:ext cx="6480811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9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3A539-2724-410B-835E-2965EF8C08D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514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1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1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1" y="8898894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3A539-2724-410B-835E-2965EF8C08DE}" type="datetimeFigureOut">
              <a:rPr lang="en-GB" smtClean="0"/>
              <a:t>09/09/2021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1" y="8898894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1" y="8898894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D4FF0-0D45-4C37-8B1E-3AD0A9E127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337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3580" y="591242"/>
            <a:ext cx="4847609" cy="3111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22" u="sng" dirty="0"/>
              <a:t>Wheatley Hill Primary School – Long Term Overview – Year </a:t>
            </a:r>
            <a:r>
              <a:rPr lang="en-GB" sz="1422" u="sng" dirty="0" smtClean="0"/>
              <a:t>3/4 </a:t>
            </a:r>
            <a:endParaRPr lang="en-GB" sz="1422" u="sng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765237"/>
              </p:ext>
            </p:extLst>
          </p:nvPr>
        </p:nvGraphicFramePr>
        <p:xfrm>
          <a:off x="200025" y="1266353"/>
          <a:ext cx="12341284" cy="698295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6739">
                  <a:extLst>
                    <a:ext uri="{9D8B030D-6E8A-4147-A177-3AD203B41FA5}">
                      <a16:colId xmlns:a16="http://schemas.microsoft.com/office/drawing/2014/main" val="1515145842"/>
                    </a:ext>
                  </a:extLst>
                </a:gridCol>
                <a:gridCol w="719547">
                  <a:extLst>
                    <a:ext uri="{9D8B030D-6E8A-4147-A177-3AD203B41FA5}">
                      <a16:colId xmlns:a16="http://schemas.microsoft.com/office/drawing/2014/main" val="2801019361"/>
                    </a:ext>
                  </a:extLst>
                </a:gridCol>
                <a:gridCol w="143569">
                  <a:extLst>
                    <a:ext uri="{9D8B030D-6E8A-4147-A177-3AD203B41FA5}">
                      <a16:colId xmlns:a16="http://schemas.microsoft.com/office/drawing/2014/main" val="2653076242"/>
                    </a:ext>
                  </a:extLst>
                </a:gridCol>
                <a:gridCol w="855335">
                  <a:extLst>
                    <a:ext uri="{9D8B030D-6E8A-4147-A177-3AD203B41FA5}">
                      <a16:colId xmlns:a16="http://schemas.microsoft.com/office/drawing/2014/main" val="3886250757"/>
                    </a:ext>
                  </a:extLst>
                </a:gridCol>
                <a:gridCol w="715412">
                  <a:extLst>
                    <a:ext uri="{9D8B030D-6E8A-4147-A177-3AD203B41FA5}">
                      <a16:colId xmlns:a16="http://schemas.microsoft.com/office/drawing/2014/main" val="564546485"/>
                    </a:ext>
                  </a:extLst>
                </a:gridCol>
                <a:gridCol w="143569">
                  <a:extLst>
                    <a:ext uri="{9D8B030D-6E8A-4147-A177-3AD203B41FA5}">
                      <a16:colId xmlns:a16="http://schemas.microsoft.com/office/drawing/2014/main" val="494254468"/>
                    </a:ext>
                  </a:extLst>
                </a:gridCol>
                <a:gridCol w="856036">
                  <a:extLst>
                    <a:ext uri="{9D8B030D-6E8A-4147-A177-3AD203B41FA5}">
                      <a16:colId xmlns:a16="http://schemas.microsoft.com/office/drawing/2014/main" val="3318043987"/>
                    </a:ext>
                  </a:extLst>
                </a:gridCol>
                <a:gridCol w="718006">
                  <a:extLst>
                    <a:ext uri="{9D8B030D-6E8A-4147-A177-3AD203B41FA5}">
                      <a16:colId xmlns:a16="http://schemas.microsoft.com/office/drawing/2014/main" val="31436958"/>
                    </a:ext>
                  </a:extLst>
                </a:gridCol>
                <a:gridCol w="143569">
                  <a:extLst>
                    <a:ext uri="{9D8B030D-6E8A-4147-A177-3AD203B41FA5}">
                      <a16:colId xmlns:a16="http://schemas.microsoft.com/office/drawing/2014/main" val="1819855736"/>
                    </a:ext>
                  </a:extLst>
                </a:gridCol>
                <a:gridCol w="856738">
                  <a:extLst>
                    <a:ext uri="{9D8B030D-6E8A-4147-A177-3AD203B41FA5}">
                      <a16:colId xmlns:a16="http://schemas.microsoft.com/office/drawing/2014/main" val="2396593462"/>
                    </a:ext>
                  </a:extLst>
                </a:gridCol>
                <a:gridCol w="719196">
                  <a:extLst>
                    <a:ext uri="{9D8B030D-6E8A-4147-A177-3AD203B41FA5}">
                      <a16:colId xmlns:a16="http://schemas.microsoft.com/office/drawing/2014/main" val="2260121395"/>
                    </a:ext>
                  </a:extLst>
                </a:gridCol>
                <a:gridCol w="719196">
                  <a:extLst>
                    <a:ext uri="{9D8B030D-6E8A-4147-A177-3AD203B41FA5}">
                      <a16:colId xmlns:a16="http://schemas.microsoft.com/office/drawing/2014/main" val="1133684306"/>
                    </a:ext>
                  </a:extLst>
                </a:gridCol>
                <a:gridCol w="719196">
                  <a:extLst>
                    <a:ext uri="{9D8B030D-6E8A-4147-A177-3AD203B41FA5}">
                      <a16:colId xmlns:a16="http://schemas.microsoft.com/office/drawing/2014/main" val="2280477883"/>
                    </a:ext>
                  </a:extLst>
                </a:gridCol>
                <a:gridCol w="719196">
                  <a:extLst>
                    <a:ext uri="{9D8B030D-6E8A-4147-A177-3AD203B41FA5}">
                      <a16:colId xmlns:a16="http://schemas.microsoft.com/office/drawing/2014/main" val="3146685755"/>
                    </a:ext>
                  </a:extLst>
                </a:gridCol>
                <a:gridCol w="719196">
                  <a:extLst>
                    <a:ext uri="{9D8B030D-6E8A-4147-A177-3AD203B41FA5}">
                      <a16:colId xmlns:a16="http://schemas.microsoft.com/office/drawing/2014/main" val="969576128"/>
                    </a:ext>
                  </a:extLst>
                </a:gridCol>
                <a:gridCol w="719196">
                  <a:extLst>
                    <a:ext uri="{9D8B030D-6E8A-4147-A177-3AD203B41FA5}">
                      <a16:colId xmlns:a16="http://schemas.microsoft.com/office/drawing/2014/main" val="65668484"/>
                    </a:ext>
                  </a:extLst>
                </a:gridCol>
                <a:gridCol w="719196">
                  <a:extLst>
                    <a:ext uri="{9D8B030D-6E8A-4147-A177-3AD203B41FA5}">
                      <a16:colId xmlns:a16="http://schemas.microsoft.com/office/drawing/2014/main" val="1672269246"/>
                    </a:ext>
                  </a:extLst>
                </a:gridCol>
                <a:gridCol w="719196">
                  <a:extLst>
                    <a:ext uri="{9D8B030D-6E8A-4147-A177-3AD203B41FA5}">
                      <a16:colId xmlns:a16="http://schemas.microsoft.com/office/drawing/2014/main" val="1845190943"/>
                    </a:ext>
                  </a:extLst>
                </a:gridCol>
                <a:gridCol w="719196">
                  <a:extLst>
                    <a:ext uri="{9D8B030D-6E8A-4147-A177-3AD203B41FA5}">
                      <a16:colId xmlns:a16="http://schemas.microsoft.com/office/drawing/2014/main" val="3231118915"/>
                    </a:ext>
                  </a:extLst>
                </a:gridCol>
              </a:tblGrid>
              <a:tr h="301713">
                <a:tc>
                  <a:txBody>
                    <a:bodyPr/>
                    <a:lstStyle/>
                    <a:p>
                      <a:pPr algn="ctr"/>
                      <a:endParaRPr lang="en-GB" sz="1200" b="1"/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18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/>
                        <a:t>Autumn Term 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50" b="1"/>
                    </a:p>
                  </a:txBody>
                  <a:tcPr marL="118169" marR="118169" marT="59086" marB="59086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738436"/>
                  </a:ext>
                </a:extLst>
              </a:tr>
              <a:tr h="301713">
                <a:tc>
                  <a:txBody>
                    <a:bodyPr/>
                    <a:lstStyle/>
                    <a:p>
                      <a:pPr algn="ctr"/>
                      <a:endParaRPr lang="en-GB" sz="1200" b="1"/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1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/>
                        <a:t>Week 2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3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4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5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6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7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</a:t>
                      </a:r>
                      <a:r>
                        <a:rPr lang="en-GB" sz="1100" b="1" baseline="0" dirty="0"/>
                        <a:t> 8</a:t>
                      </a:r>
                      <a:endParaRPr lang="en-GB" sz="1100" b="1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9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10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11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12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13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14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/>
                        <a:t>Week 15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307935"/>
                  </a:ext>
                </a:extLst>
              </a:tr>
              <a:tr h="576635">
                <a:tc>
                  <a:txBody>
                    <a:bodyPr/>
                    <a:lstStyle/>
                    <a:p>
                      <a:pPr algn="ctr"/>
                      <a:r>
                        <a:rPr lang="en-GB" sz="900" b="1"/>
                        <a:t>Maths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Place Value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Addition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Subtraction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Problem Solving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0" dirty="0" smtClean="0"/>
                        <a:t>Multiplication </a:t>
                      </a:r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Division 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Statistics</a:t>
                      </a:r>
                    </a:p>
                  </a:txBody>
                  <a:tcPr marL="118169" marR="118169" marT="59086" marB="59086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en-GB" sz="1000" b="1"/>
                        <a:t>Half term after week 7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4845847"/>
                  </a:ext>
                </a:extLst>
              </a:tr>
              <a:tr h="355286">
                <a:tc>
                  <a:txBody>
                    <a:bodyPr/>
                    <a:lstStyle/>
                    <a:p>
                      <a:pPr algn="ctr"/>
                      <a:r>
                        <a:rPr lang="en-GB" sz="900" b="1"/>
                        <a:t>Class Text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Katie in </a:t>
                      </a:r>
                      <a:r>
                        <a:rPr lang="en-GB" sz="1000" b="0" dirty="0" smtClean="0"/>
                        <a:t>London –</a:t>
                      </a:r>
                      <a:r>
                        <a:rPr lang="en-GB" sz="1000" b="0" baseline="0" dirty="0" smtClean="0"/>
                        <a:t> James Mayhew</a:t>
                      </a:r>
                      <a:endParaRPr lang="en-GB" sz="1000" b="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Paris – up, up and </a:t>
                      </a:r>
                      <a:r>
                        <a:rPr lang="en-GB" sz="1000" b="0" dirty="0" smtClean="0"/>
                        <a:t>away – Hine </a:t>
                      </a:r>
                      <a:r>
                        <a:rPr lang="en-GB" sz="1000" b="0" dirty="0" err="1" smtClean="0"/>
                        <a:t>Druvert</a:t>
                      </a:r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0" dirty="0" smtClean="0"/>
                        <a:t>The Story of Ferdinand</a:t>
                      </a:r>
                      <a:r>
                        <a:rPr lang="en-GB" sz="1000" b="0" baseline="0" dirty="0" smtClean="0"/>
                        <a:t> – Munro Leaf</a:t>
                      </a:r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Escape from Pompeii </a:t>
                      </a:r>
                      <a:r>
                        <a:rPr lang="en-GB" sz="1000" b="0" dirty="0" smtClean="0"/>
                        <a:t>– Christina </a:t>
                      </a:r>
                      <a:r>
                        <a:rPr lang="en-GB" sz="1000" b="0" dirty="0" err="1" smtClean="0"/>
                        <a:t>Balit</a:t>
                      </a:r>
                      <a:r>
                        <a:rPr lang="en-GB" sz="1000" b="0" baseline="0" dirty="0" smtClean="0"/>
                        <a:t> </a:t>
                      </a:r>
                      <a:endParaRPr lang="en-GB" sz="1000" b="0" dirty="0"/>
                    </a:p>
                  </a:txBody>
                  <a:tcPr marL="118169" marR="118169" marT="59086" marB="59086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/>
                    </a:p>
                  </a:txBody>
                  <a:tcPr marL="118169" marR="118169" marT="59086" marB="59086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1465779"/>
                  </a:ext>
                </a:extLst>
              </a:tr>
              <a:tr h="423901">
                <a:tc>
                  <a:txBody>
                    <a:bodyPr/>
                    <a:lstStyle/>
                    <a:p>
                      <a:pPr algn="ctr"/>
                      <a:r>
                        <a:rPr lang="en-GB" sz="900" b="1"/>
                        <a:t>English 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0" dirty="0" smtClean="0"/>
                        <a:t>GPS</a:t>
                      </a:r>
                      <a:endParaRPr lang="en-GB" sz="1000" b="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Description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Diary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Persuasive letter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 smtClean="0"/>
                        <a:t>GPS</a:t>
                      </a:r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0" dirty="0" smtClean="0"/>
                        <a:t>Contemporary Story </a:t>
                      </a:r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Explanation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/>
                        <a:t>Shape poem</a:t>
                      </a:r>
                    </a:p>
                  </a:txBody>
                  <a:tcPr marL="118169" marR="118169" marT="59086" marB="59086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1"/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6140578"/>
                  </a:ext>
                </a:extLst>
              </a:tr>
              <a:tr h="332260">
                <a:tc>
                  <a:txBody>
                    <a:bodyPr/>
                    <a:lstStyle/>
                    <a:p>
                      <a:pPr algn="ctr"/>
                      <a:r>
                        <a:rPr lang="en-GB" sz="9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Theme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Europe</a:t>
                      </a:r>
                      <a:endParaRPr lang="en-GB" sz="13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algn="ctr"/>
                      <a:endParaRPr lang="en-GB" sz="13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ctr"/>
                      <a:endParaRPr lang="en-GB" sz="13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baseline="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baseline="0" dirty="0"/>
                        <a:t>Volcanoes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246048"/>
                  </a:ext>
                </a:extLst>
              </a:tr>
              <a:tr h="1398757">
                <a:tc>
                  <a:txBody>
                    <a:bodyPr/>
                    <a:lstStyle/>
                    <a:p>
                      <a:pPr algn="ctr"/>
                      <a:r>
                        <a:rPr lang="en-GB" sz="1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Foundation Subjects</a:t>
                      </a:r>
                    </a:p>
                  </a:txBody>
                  <a:tcPr marL="118169" marR="118169" marT="59086" marB="59086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Wow</a:t>
                      </a:r>
                      <a:r>
                        <a:rPr lang="en-GB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Moment 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Geography –</a:t>
                      </a:r>
                      <a:r>
                        <a:rPr lang="en-GB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Europe </a:t>
                      </a:r>
                    </a:p>
                    <a:p>
                      <a:pPr algn="ctr"/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Our place in the world 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 smtClean="0"/>
                        <a:t>Art-Painting </a:t>
                      </a:r>
                      <a:endParaRPr lang="en-GB" sz="1000" b="0" dirty="0"/>
                    </a:p>
                    <a:p>
                      <a:pPr lvl="0" algn="ctr"/>
                      <a:r>
                        <a:rPr lang="en-GB" sz="1000" b="0" dirty="0"/>
                        <a:t>Monochromatic and complementary colour</a:t>
                      </a:r>
                    </a:p>
                    <a:p>
                      <a:pPr lvl="0"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Science </a:t>
                      </a:r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-Light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Reflections and finding patterns linked to shadows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Geography</a:t>
                      </a:r>
                    </a:p>
                    <a:p>
                      <a:pPr algn="ctr"/>
                      <a:r>
                        <a:rPr lang="en-GB" sz="1000" b="0" dirty="0"/>
                        <a:t>Comparison between Durham and Sicily 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Geography</a:t>
                      </a:r>
                    </a:p>
                    <a:p>
                      <a:pPr algn="ctr"/>
                      <a:r>
                        <a:rPr lang="en-GB" sz="1000" b="0" dirty="0"/>
                        <a:t>Comparison between Durham and Sicily 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Science </a:t>
                      </a:r>
                      <a:r>
                        <a:rPr lang="en-GB" sz="1000" b="0" dirty="0" smtClean="0"/>
                        <a:t>-Rocks </a:t>
                      </a:r>
                      <a:endParaRPr lang="en-GB" sz="1000" b="0" dirty="0"/>
                    </a:p>
                    <a:p>
                      <a:pPr algn="ctr"/>
                      <a:r>
                        <a:rPr lang="en-GB" sz="1000" b="0" dirty="0"/>
                        <a:t>- Types of rock and where they are found</a:t>
                      </a:r>
                    </a:p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0" dirty="0"/>
                        <a:t>Art </a:t>
                      </a:r>
                      <a:r>
                        <a:rPr lang="en-GB" sz="1000" b="0" dirty="0" smtClean="0"/>
                        <a:t>-Printing </a:t>
                      </a:r>
                      <a:endParaRPr lang="en-GB" sz="1000" b="0" dirty="0"/>
                    </a:p>
                    <a:p>
                      <a:pPr algn="ctr"/>
                      <a:r>
                        <a:rPr lang="en-GB" sz="1000" b="0" dirty="0" smtClean="0"/>
                        <a:t> </a:t>
                      </a:r>
                      <a:r>
                        <a:rPr lang="en-GB" sz="1000" b="0" dirty="0"/>
                        <a:t>P</a:t>
                      </a:r>
                      <a:r>
                        <a:rPr lang="en-GB" sz="1000" b="0" dirty="0" smtClean="0"/>
                        <a:t>oly </a:t>
                      </a:r>
                      <a:r>
                        <a:rPr lang="en-GB" sz="1000" b="0" dirty="0"/>
                        <a:t>blocks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 smtClean="0"/>
                        <a:t>Christmas</a:t>
                      </a:r>
                      <a:endParaRPr lang="en-GB" sz="9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3366456"/>
                  </a:ext>
                </a:extLst>
              </a:tr>
              <a:tr h="562411">
                <a:tc>
                  <a:txBody>
                    <a:bodyPr/>
                    <a:lstStyle/>
                    <a:p>
                      <a:pPr algn="ctr"/>
                      <a:endParaRPr lang="en-GB" sz="900" b="1"/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1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/>
                        <a:t>RE – Christianity </a:t>
                      </a:r>
                      <a:r>
                        <a:rPr lang="en-GB" sz="1050" dirty="0" smtClean="0"/>
                        <a:t>(What </a:t>
                      </a:r>
                      <a:r>
                        <a:rPr lang="en-GB" sz="1050" dirty="0"/>
                        <a:t>can we learn about Christian worship and beliefs by visiting </a:t>
                      </a:r>
                      <a:r>
                        <a:rPr lang="en-GB" sz="1050" dirty="0" smtClean="0"/>
                        <a:t>churches?)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PE – Basketball</a:t>
                      </a:r>
                      <a:r>
                        <a:rPr lang="en-GB" sz="1050" baseline="0" dirty="0" smtClean="0"/>
                        <a:t> (Skittles)</a:t>
                      </a:r>
                      <a:endParaRPr lang="en-GB" sz="105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RE – </a:t>
                      </a:r>
                      <a:r>
                        <a:rPr lang="en-GB" sz="1000" dirty="0" smtClean="0"/>
                        <a:t>Advent</a:t>
                      </a:r>
                    </a:p>
                    <a:p>
                      <a:pPr algn="ctr"/>
                      <a:r>
                        <a:rPr lang="en-GB" sz="1000" dirty="0" smtClean="0"/>
                        <a:t>PE – </a:t>
                      </a:r>
                      <a:r>
                        <a:rPr lang="en-GB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Hockey</a:t>
                      </a:r>
                      <a:r>
                        <a:rPr lang="en-GB" sz="105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(End Zone</a:t>
                      </a:r>
                      <a:r>
                        <a:rPr lang="en-GB" sz="105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GB" sz="1050" b="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4984348"/>
                  </a:ext>
                </a:extLst>
              </a:tr>
              <a:tr h="729370">
                <a:tc>
                  <a:txBody>
                    <a:bodyPr/>
                    <a:lstStyle/>
                    <a:p>
                      <a:pPr lvl="0" algn="ctr"/>
                      <a:r>
                        <a:rPr lang="en-GB" sz="900" b="1">
                          <a:solidFill>
                            <a:schemeClr val="tx1"/>
                          </a:solidFill>
                        </a:rPr>
                        <a:t>Challenge</a:t>
                      </a:r>
                    </a:p>
                    <a:p>
                      <a:pPr lvl="0" algn="ctr"/>
                      <a:r>
                        <a:rPr lang="en-GB" sz="900" b="1">
                          <a:solidFill>
                            <a:schemeClr val="tx1"/>
                          </a:solidFill>
                        </a:rPr>
                        <a:t>Day</a:t>
                      </a:r>
                    </a:p>
                    <a:p>
                      <a:pPr algn="ctr"/>
                      <a:r>
                        <a:rPr lang="en-GB" sz="900" b="1"/>
                        <a:t> 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rtl="0" fontAlgn="base"/>
                      <a:r>
                        <a:rPr lang="en-GB" sz="1050" b="0" dirty="0" smtClean="0">
                          <a:solidFill>
                            <a:schemeClr val="tx1"/>
                          </a:solidFill>
                        </a:rPr>
                        <a:t>Computing </a:t>
                      </a:r>
                    </a:p>
                    <a:p>
                      <a:pPr rtl="0" fontAlgn="base"/>
                      <a:r>
                        <a:rPr lang="en-GB" sz="105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Online Safety: </a:t>
                      </a:r>
                      <a:r>
                        <a:rPr lang="en-US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rtl="0" fontAlgn="base"/>
                      <a:r>
                        <a:rPr lang="en-GB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Online bullying class charter  </a:t>
                      </a:r>
                    </a:p>
                    <a:p>
                      <a:pPr rtl="0" fontAlgn="base"/>
                      <a:r>
                        <a:rPr lang="en-GB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Blocking abuse ​</a:t>
                      </a:r>
                    </a:p>
                    <a:p>
                      <a:pPr rtl="0" fontAlgn="base"/>
                      <a:r>
                        <a:rPr lang="en-GB" sz="105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Computer Science: </a:t>
                      </a:r>
                      <a:r>
                        <a:rPr lang="en-US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rtl="0" fontAlgn="base"/>
                      <a:r>
                        <a:rPr lang="en-GB" sz="105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Preteach</a:t>
                      </a:r>
                      <a:r>
                        <a:rPr lang="en-GB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 understanding     </a:t>
                      </a:r>
                      <a:r>
                        <a:rPr lang="en-GB" sz="105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code.Unplugged</a:t>
                      </a:r>
                      <a:r>
                        <a:rPr lang="en-GB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coding </a:t>
                      </a:r>
                      <a:r>
                        <a:rPr lang="en-US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rtl="0" fontAlgn="base"/>
                      <a:r>
                        <a:rPr lang="en-GB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Simulating a digital system (introduction to block coding)  </a:t>
                      </a:r>
                      <a:r>
                        <a:rPr lang="en-US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rtl="0" fontAlgn="base"/>
                      <a:r>
                        <a:rPr lang="en-GB" sz="1050" b="1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Beyond the Curriculum:</a:t>
                      </a:r>
                      <a:r>
                        <a:rPr lang="en-US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rtl="0" fontAlgn="base"/>
                      <a:r>
                        <a:rPr lang="en-GB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Simulating a physical system (Sphero) 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>
                        <a:solidFill>
                          <a:schemeClr val="tx1"/>
                        </a:solidFill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128016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 smtClean="0">
                          <a:solidFill>
                            <a:schemeClr val="tx1"/>
                          </a:solidFill>
                        </a:rPr>
                        <a:t>Computing </a:t>
                      </a:r>
                    </a:p>
                    <a:p>
                      <a:pPr rtl="0" fontAlgn="base"/>
                      <a:r>
                        <a:rPr lang="en-GB" sz="105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Online Safety: </a:t>
                      </a:r>
                      <a:r>
                        <a:rPr lang="en-US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rtl="0" fontAlgn="base"/>
                      <a:r>
                        <a:rPr lang="en-GB" sz="105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Information sharing. passwords </a:t>
                      </a:r>
                      <a:r>
                        <a:rPr lang="en-GB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rtl="0" fontAlgn="base"/>
                      <a:r>
                        <a:rPr lang="en-GB" sz="105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Computer Science: </a:t>
                      </a:r>
                      <a:r>
                        <a:rPr lang="en-US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rtl="0" fontAlgn="base"/>
                      <a:r>
                        <a:rPr lang="en-GB" sz="105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Simulating a digital system (Inputs and functions) </a:t>
                      </a:r>
                      <a:r>
                        <a:rPr lang="en-US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rtl="0" fontAlgn="base"/>
                      <a:r>
                        <a:rPr lang="en-GB" sz="105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Beyond the Curriculum:</a:t>
                      </a:r>
                      <a:r>
                        <a:rPr lang="en-US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rtl="0" fontAlgn="base"/>
                      <a:r>
                        <a:rPr lang="en-GB" sz="105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Simulating a physical system (</a:t>
                      </a:r>
                      <a:r>
                        <a:rPr lang="en-GB" sz="1050" b="0" i="0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Tello</a:t>
                      </a:r>
                      <a:r>
                        <a:rPr lang="en-GB" sz="105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EDU)</a:t>
                      </a:r>
                      <a:endParaRPr lang="en-GB" sz="105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rtl="0" fontAlgn="base"/>
                      <a:r>
                        <a:rPr lang="en-GB" sz="105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Online Safety: </a:t>
                      </a:r>
                      <a:r>
                        <a:rPr lang="en-US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rtl="0" fontAlgn="base"/>
                      <a:r>
                        <a:rPr lang="en-GB" sz="105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Risks of communicating online. Online ‘trust’</a:t>
                      </a:r>
                      <a:r>
                        <a:rPr lang="en-GB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rtl="0" fontAlgn="base"/>
                      <a:r>
                        <a:rPr lang="en-GB" sz="105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Information Technology: </a:t>
                      </a:r>
                      <a:r>
                        <a:rPr lang="en-US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rtl="0" fontAlgn="base"/>
                      <a:r>
                        <a:rPr lang="en-GB" sz="105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Advanced search </a:t>
                      </a:r>
                    </a:p>
                    <a:p>
                      <a:pPr rtl="0" fontAlgn="base"/>
                      <a:r>
                        <a:rPr lang="en-GB" sz="105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Word processing (save, locate, lasso, copy, paste, orientation) </a:t>
                      </a:r>
                      <a:r>
                        <a:rPr lang="en-US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rtl="0" fontAlgn="base"/>
                      <a:r>
                        <a:rPr lang="en-GB" sz="105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Beyond the Curriculum:</a:t>
                      </a:r>
                      <a:r>
                        <a:rPr lang="en-US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rtl="0" fontAlgn="base"/>
                      <a:r>
                        <a:rPr lang="en-GB" sz="105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Digital photography (making and editing movies)  </a:t>
                      </a:r>
                      <a:endParaRPr lang="en-GB" sz="105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0" dirty="0">
                        <a:solidFill>
                          <a:schemeClr val="tx1"/>
                        </a:solidFill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PE - Gymnastics </a:t>
                      </a:r>
                    </a:p>
                    <a:p>
                      <a:pPr algn="ctr"/>
                      <a:r>
                        <a:rPr lang="en-GB" sz="1000" dirty="0"/>
                        <a:t>French – Introductions, days of the week &amp; colours</a:t>
                      </a:r>
                    </a:p>
                    <a:p>
                      <a:pPr algn="ctr"/>
                      <a:r>
                        <a:rPr lang="en-GB" sz="1000" dirty="0"/>
                        <a:t>PSHE – Relationships – families, personal boundaries &amp; respectful behaviour</a:t>
                      </a:r>
                    </a:p>
                    <a:p>
                      <a:pPr algn="ctr"/>
                      <a:r>
                        <a:rPr lang="en-GB" sz="1000" dirty="0"/>
                        <a:t>DT – </a:t>
                      </a:r>
                      <a:r>
                        <a:rPr lang="en-GB" sz="1000" dirty="0" smtClean="0"/>
                        <a:t>Cookery, food pastry </a:t>
                      </a:r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T="45721" marB="4572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2248950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7571" y="296221"/>
            <a:ext cx="919576" cy="91957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0025" y="227306"/>
            <a:ext cx="12401550" cy="9146588"/>
          </a:xfrm>
          <a:prstGeom prst="rect">
            <a:avLst/>
          </a:prstGeom>
          <a:noFill/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335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880349"/>
              </p:ext>
            </p:extLst>
          </p:nvPr>
        </p:nvGraphicFramePr>
        <p:xfrm>
          <a:off x="443580" y="1317001"/>
          <a:ext cx="11976990" cy="56109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0363">
                  <a:extLst>
                    <a:ext uri="{9D8B030D-6E8A-4147-A177-3AD203B41FA5}">
                      <a16:colId xmlns:a16="http://schemas.microsoft.com/office/drawing/2014/main" val="1515145842"/>
                    </a:ext>
                  </a:extLst>
                </a:gridCol>
                <a:gridCol w="621209">
                  <a:extLst>
                    <a:ext uri="{9D8B030D-6E8A-4147-A177-3AD203B41FA5}">
                      <a16:colId xmlns:a16="http://schemas.microsoft.com/office/drawing/2014/main" val="2801019361"/>
                    </a:ext>
                  </a:extLst>
                </a:gridCol>
                <a:gridCol w="158027">
                  <a:extLst>
                    <a:ext uri="{9D8B030D-6E8A-4147-A177-3AD203B41FA5}">
                      <a16:colId xmlns:a16="http://schemas.microsoft.com/office/drawing/2014/main" val="3886250757"/>
                    </a:ext>
                  </a:extLst>
                </a:gridCol>
                <a:gridCol w="718364">
                  <a:extLst>
                    <a:ext uri="{9D8B030D-6E8A-4147-A177-3AD203B41FA5}">
                      <a16:colId xmlns:a16="http://schemas.microsoft.com/office/drawing/2014/main" val="1914444438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564546485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3318043987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31436958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2396593462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2260121395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1133684306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2280477883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3146685755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969576128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65668484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1672269246"/>
                    </a:ext>
                  </a:extLst>
                </a:gridCol>
                <a:gridCol w="750364">
                  <a:extLst>
                    <a:ext uri="{9D8B030D-6E8A-4147-A177-3AD203B41FA5}">
                      <a16:colId xmlns:a16="http://schemas.microsoft.com/office/drawing/2014/main" val="1845190943"/>
                    </a:ext>
                  </a:extLst>
                </a:gridCol>
                <a:gridCol w="741863">
                  <a:extLst>
                    <a:ext uri="{9D8B030D-6E8A-4147-A177-3AD203B41FA5}">
                      <a16:colId xmlns:a16="http://schemas.microsoft.com/office/drawing/2014/main" val="3231118915"/>
                    </a:ext>
                  </a:extLst>
                </a:gridCol>
              </a:tblGrid>
              <a:tr h="315462">
                <a:tc>
                  <a:txBody>
                    <a:bodyPr/>
                    <a:lstStyle/>
                    <a:p>
                      <a:pPr algn="ctr"/>
                      <a:endParaRPr lang="en-GB" sz="1200" b="1"/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6">
                  <a:txBody>
                    <a:bodyPr/>
                    <a:lstStyle/>
                    <a:p>
                      <a:pPr algn="l"/>
                      <a:r>
                        <a:rPr lang="en-GB" sz="1100" b="1"/>
                        <a:t>Spring Term 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50" b="1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280996"/>
                  </a:ext>
                </a:extLst>
              </a:tr>
              <a:tr h="315462">
                <a:tc>
                  <a:txBody>
                    <a:bodyPr/>
                    <a:lstStyle/>
                    <a:p>
                      <a:pPr algn="ctr"/>
                      <a:endParaRPr lang="en-GB" sz="1200" b="1"/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1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/>
                        <a:t>Week 2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3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4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5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6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7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</a:t>
                      </a:r>
                      <a:r>
                        <a:rPr lang="en-GB" sz="1100" b="1" baseline="0"/>
                        <a:t> 8</a:t>
                      </a:r>
                      <a:endParaRPr lang="en-GB" sz="1100" b="1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9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10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11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12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13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14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/>
                        <a:t>Week 15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695999"/>
                  </a:ext>
                </a:extLst>
              </a:tr>
              <a:tr h="441243">
                <a:tc>
                  <a:txBody>
                    <a:bodyPr/>
                    <a:lstStyle/>
                    <a:p>
                      <a:pPr algn="ctr"/>
                      <a:r>
                        <a:rPr lang="en-GB" sz="900" b="1"/>
                        <a:t>Maths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000" dirty="0" smtClean="0"/>
                        <a:t>Statistics 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Fractions 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000" dirty="0" smtClean="0"/>
                        <a:t>Length and Perimeter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Area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Money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Position and Direction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Consolidation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/>
                        <a:t>Half term after week 7</a:t>
                      </a:r>
                    </a:p>
                    <a:p>
                      <a:pPr algn="ctr"/>
                      <a:endParaRPr lang="en-GB" sz="100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pPr algn="ctr"/>
                      <a:endParaRPr lang="en-GB" sz="40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2657963"/>
                  </a:ext>
                </a:extLst>
              </a:tr>
              <a:tr h="438253">
                <a:tc>
                  <a:txBody>
                    <a:bodyPr/>
                    <a:lstStyle/>
                    <a:p>
                      <a:pPr algn="ctr"/>
                      <a:r>
                        <a:rPr lang="en-GB" sz="900" b="1" dirty="0"/>
                        <a:t>Class </a:t>
                      </a:r>
                      <a:r>
                        <a:rPr lang="en-GB" sz="900" b="1" dirty="0" smtClean="0"/>
                        <a:t>Text</a:t>
                      </a:r>
                      <a:endParaRPr lang="en-GB" sz="900" b="1" dirty="0"/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Stig of the</a:t>
                      </a:r>
                      <a:r>
                        <a:rPr lang="en-GB" sz="1000" baseline="0" dirty="0" smtClean="0"/>
                        <a:t> Dump – Clive King 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        Mummies</a:t>
                      </a:r>
                      <a:r>
                        <a:rPr lang="en-GB" sz="1000" baseline="0" dirty="0" smtClean="0"/>
                        <a:t> </a:t>
                      </a:r>
                      <a:endParaRPr lang="en-GB" sz="1000" dirty="0" smtClean="0"/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National</a:t>
                      </a:r>
                      <a:r>
                        <a:rPr lang="en-GB" sz="1000" baseline="0" dirty="0" smtClean="0"/>
                        <a:t> Geographic                           </a:t>
                      </a:r>
                      <a:r>
                        <a:rPr lang="en-GB" sz="1000" dirty="0" smtClean="0"/>
                        <a:t>Egyptian</a:t>
                      </a:r>
                      <a:r>
                        <a:rPr lang="en-GB" sz="1000" baseline="0" dirty="0" smtClean="0"/>
                        <a:t> Cinderella  - Shirley </a:t>
                      </a:r>
                      <a:r>
                        <a:rPr lang="en-GB" sz="1000" baseline="0" dirty="0" err="1" smtClean="0"/>
                        <a:t>Climo</a:t>
                      </a:r>
                      <a:endParaRPr lang="en-GB" sz="1000" baseline="0" dirty="0" smtClean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597217"/>
                  </a:ext>
                </a:extLst>
              </a:tr>
              <a:tr h="523913">
                <a:tc>
                  <a:txBody>
                    <a:bodyPr/>
                    <a:lstStyle/>
                    <a:p>
                      <a:pPr algn="ctr"/>
                      <a:r>
                        <a:rPr lang="en-GB" sz="900" b="1"/>
                        <a:t>English 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GPS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 dirty="0" smtClean="0"/>
                        <a:t>Description</a:t>
                      </a:r>
                      <a:endParaRPr lang="en-GB" sz="8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Non-Chronological Report </a:t>
                      </a: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Story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GPS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Non-Chronological Report </a:t>
                      </a: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Traditional</a:t>
                      </a:r>
                      <a:r>
                        <a:rPr lang="en-GB" sz="1000" baseline="0" dirty="0" smtClean="0"/>
                        <a:t> Story </a:t>
                      </a:r>
                      <a:endParaRPr lang="en-GB" sz="1000" dirty="0" smtClean="0"/>
                    </a:p>
                    <a:p>
                      <a:endParaRPr lang="en-GB" sz="1000" dirty="0" smtClean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 smtClean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GB" sz="40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sz="40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4188085"/>
                  </a:ext>
                </a:extLst>
              </a:tr>
              <a:tr h="328730">
                <a:tc>
                  <a:txBody>
                    <a:bodyPr/>
                    <a:lstStyle/>
                    <a:p>
                      <a:pPr algn="ctr"/>
                      <a:r>
                        <a:rPr lang="en-GB" sz="9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Theme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Stone Age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dirty="0" smtClean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GB" sz="1100" b="1" dirty="0" smtClean="0"/>
                        <a:t>Ancient Egypt </a:t>
                      </a:r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GB" sz="100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 sz="80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90499"/>
                  </a:ext>
                </a:extLst>
              </a:tr>
              <a:tr h="1455981"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Foundation Subjects</a:t>
                      </a:r>
                    </a:p>
                  </a:txBody>
                  <a:tcPr marL="118169" marR="118169" marT="59086" marB="59086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0" dirty="0" smtClean="0"/>
                        <a:t>Wow Moment </a:t>
                      </a:r>
                      <a:endParaRPr lang="en-GB" sz="1000" b="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en-GB" sz="1000" b="1" dirty="0" smtClean="0"/>
                    </a:p>
                    <a:p>
                      <a:pPr algn="ctr"/>
                      <a:r>
                        <a:rPr lang="en-GB" sz="1000" b="0" dirty="0" smtClean="0"/>
                        <a:t>Geography </a:t>
                      </a:r>
                    </a:p>
                    <a:p>
                      <a:pPr algn="ctr"/>
                      <a:r>
                        <a:rPr lang="en-GB" sz="1000" b="0" dirty="0" smtClean="0"/>
                        <a:t>The history of Settlements in the UK – Stone Age – Iron Age</a:t>
                      </a:r>
                    </a:p>
                    <a:p>
                      <a:pPr algn="ctr"/>
                      <a:endParaRPr lang="en-GB" sz="1000" b="1" dirty="0" smtClean="0"/>
                    </a:p>
                    <a:p>
                      <a:pPr algn="ctr"/>
                      <a:endParaRPr lang="en-GB" sz="10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0" dirty="0" smtClean="0"/>
                        <a:t>History </a:t>
                      </a:r>
                    </a:p>
                    <a:p>
                      <a:pPr algn="ctr"/>
                      <a:r>
                        <a:rPr lang="en-GB" sz="1000" b="0" dirty="0" smtClean="0"/>
                        <a:t>That’s sharp, a</a:t>
                      </a:r>
                      <a:r>
                        <a:rPr lang="en-GB" sz="1000" b="0" baseline="0" dirty="0" smtClean="0"/>
                        <a:t> history of tools</a:t>
                      </a:r>
                    </a:p>
                    <a:p>
                      <a:pPr algn="ctr"/>
                      <a:endParaRPr lang="en-GB" sz="1000" b="1" dirty="0" smtClean="0"/>
                    </a:p>
                    <a:p>
                      <a:pPr algn="ctr"/>
                      <a:endParaRPr lang="en-GB" sz="1000" b="1" dirty="0" smtClean="0"/>
                    </a:p>
                    <a:p>
                      <a:pPr algn="ctr"/>
                      <a:endParaRPr lang="en-GB" sz="10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000" b="0" dirty="0" smtClean="0"/>
                        <a:t>Science</a:t>
                      </a:r>
                      <a:r>
                        <a:rPr lang="en-GB" sz="1000" b="0" baseline="0" dirty="0" smtClean="0"/>
                        <a:t> </a:t>
                      </a:r>
                    </a:p>
                    <a:p>
                      <a:pPr lvl="0" algn="ctr"/>
                      <a:r>
                        <a:rPr lang="en-GB" sz="1000" b="0" baseline="0" dirty="0" smtClean="0"/>
                        <a:t>Plants –Life cycles and how water is transported </a:t>
                      </a:r>
                      <a:endParaRPr lang="en-GB" sz="1000" b="0" dirty="0" smtClean="0"/>
                    </a:p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0" dirty="0" smtClean="0"/>
                        <a:t>History </a:t>
                      </a:r>
                    </a:p>
                    <a:p>
                      <a:pPr algn="ctr"/>
                      <a:r>
                        <a:rPr lang="en-GB" sz="1000" b="0" dirty="0" smtClean="0"/>
                        <a:t>Howard Carter wasn’t digging for coal!</a:t>
                      </a:r>
                    </a:p>
                    <a:p>
                      <a:pPr algn="ctr"/>
                      <a:r>
                        <a:rPr lang="en-GB" sz="1000" b="0" dirty="0" smtClean="0"/>
                        <a:t>Ancient</a:t>
                      </a:r>
                      <a:r>
                        <a:rPr lang="en-GB" sz="1000" b="0" baseline="0" dirty="0" smtClean="0"/>
                        <a:t> Egypt </a:t>
                      </a:r>
                      <a:endParaRPr lang="en-GB" sz="1000" b="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endParaRPr lang="en-GB" sz="1000" dirty="0" smtClean="0"/>
                    </a:p>
                    <a:p>
                      <a:pPr algn="ctr"/>
                      <a:r>
                        <a:rPr lang="en-GB" sz="1000" b="0" dirty="0" smtClean="0"/>
                        <a:t>Art</a:t>
                      </a:r>
                    </a:p>
                    <a:p>
                      <a:pPr algn="ctr"/>
                      <a:r>
                        <a:rPr lang="en-GB" sz="1000" b="0" dirty="0" smtClean="0"/>
                        <a:t>Clay</a:t>
                      </a:r>
                      <a:r>
                        <a:rPr lang="en-GB" sz="1000" b="0" baseline="0" dirty="0" smtClean="0"/>
                        <a:t> pinch pots </a:t>
                      </a:r>
                      <a:endParaRPr lang="en-GB" sz="1000" b="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07008"/>
                  </a:ext>
                </a:extLst>
              </a:tr>
              <a:tr h="624073">
                <a:tc>
                  <a:txBody>
                    <a:bodyPr/>
                    <a:lstStyle/>
                    <a:p>
                      <a:pPr algn="ctr"/>
                      <a:endParaRPr lang="en-GB" sz="900" b="1" dirty="0"/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lvl="0" algn="ctr"/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PE -  Invasion games </a:t>
                      </a:r>
                    </a:p>
                    <a:p>
                      <a:pPr lvl="0" algn="ctr"/>
                      <a:r>
                        <a:rPr lang="en-GB" sz="1000" b="0" dirty="0" smtClean="0">
                          <a:solidFill>
                            <a:schemeClr val="tx1"/>
                          </a:solidFill>
                        </a:rPr>
                        <a:t>RE  - Hinduism (What</a:t>
                      </a:r>
                      <a:r>
                        <a:rPr lang="en-GB" sz="1000" b="0" baseline="0" dirty="0" smtClean="0">
                          <a:solidFill>
                            <a:schemeClr val="tx1"/>
                          </a:solidFill>
                        </a:rPr>
                        <a:t> do Hindus believe?)</a:t>
                      </a:r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100" baseline="0" dirty="0" smtClean="0"/>
                        <a:t> </a:t>
                      </a:r>
                      <a:r>
                        <a:rPr lang="en-GB" sz="1000" dirty="0" smtClean="0"/>
                        <a:t>PE – Dance  </a:t>
                      </a:r>
                    </a:p>
                    <a:p>
                      <a:pPr algn="ctr"/>
                      <a:r>
                        <a:rPr lang="en-GB" sz="1000" dirty="0" smtClean="0"/>
                        <a:t>RE – Christianity</a:t>
                      </a:r>
                      <a:r>
                        <a:rPr lang="en-GB" sz="1000" baseline="0" dirty="0" smtClean="0"/>
                        <a:t> (What do Christians remember on Palm Sunday?)</a:t>
                      </a:r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4763537"/>
                  </a:ext>
                </a:extLst>
              </a:tr>
              <a:tr h="624073">
                <a:tc>
                  <a:txBody>
                    <a:bodyPr/>
                    <a:lstStyle/>
                    <a:p>
                      <a:pPr lvl="0" algn="ctr"/>
                      <a:r>
                        <a:rPr lang="en-GB" sz="900" b="1" dirty="0">
                          <a:solidFill>
                            <a:schemeClr val="tx1"/>
                          </a:solidFill>
                        </a:rPr>
                        <a:t>Challenge</a:t>
                      </a:r>
                    </a:p>
                    <a:p>
                      <a:pPr lvl="0" algn="ctr"/>
                      <a:r>
                        <a:rPr lang="en-GB" sz="900" b="1" dirty="0">
                          <a:solidFill>
                            <a:schemeClr val="tx1"/>
                          </a:solidFill>
                        </a:rPr>
                        <a:t>Day</a:t>
                      </a:r>
                    </a:p>
                    <a:p>
                      <a:pPr algn="ctr"/>
                      <a:r>
                        <a:rPr lang="en-GB" sz="900" b="1" dirty="0"/>
                        <a:t> 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en-GB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lvl="0" algn="ctr"/>
                      <a:r>
                        <a:rPr lang="en-GB" sz="1000" b="0" dirty="0">
                          <a:solidFill>
                            <a:schemeClr val="tx1"/>
                          </a:solidFill>
                        </a:rPr>
                        <a:t>Outdoor Education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Music </a:t>
                      </a:r>
                    </a:p>
                    <a:p>
                      <a:pPr algn="ctr"/>
                      <a:r>
                        <a:rPr lang="en-GB" sz="1000" dirty="0" smtClean="0"/>
                        <a:t>PSHE</a:t>
                      </a:r>
                      <a:r>
                        <a:rPr lang="en-GB" sz="1000" baseline="0" dirty="0" smtClean="0"/>
                        <a:t> – Living in the wider world (The value of rules and laws. Different jobs and stereotypes)</a:t>
                      </a:r>
                    </a:p>
                    <a:p>
                      <a:pPr algn="ctr"/>
                      <a:r>
                        <a:rPr lang="en-GB" sz="1000" baseline="0" dirty="0" smtClean="0"/>
                        <a:t>French – Colours / Classroom objects </a:t>
                      </a:r>
                    </a:p>
                    <a:p>
                      <a:pPr algn="ctr"/>
                      <a:r>
                        <a:rPr lang="en-GB" sz="1000" baseline="0" dirty="0" smtClean="0"/>
                        <a:t>Art – Textiles Batik </a:t>
                      </a:r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8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 sz="80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 sz="80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2132099"/>
                  </a:ext>
                </a:extLst>
              </a:tr>
              <a:tr h="287639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800" dirty="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625399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43580" y="591242"/>
            <a:ext cx="4847609" cy="3111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22" u="sng" dirty="0"/>
              <a:t>Wheatley Hill Primary School – Long Term Overview – Year </a:t>
            </a:r>
            <a:r>
              <a:rPr lang="en-GB" sz="1422" u="sng" dirty="0" smtClean="0"/>
              <a:t>3/4 </a:t>
            </a:r>
            <a:endParaRPr lang="en-GB" sz="1422" u="sn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7571" y="296221"/>
            <a:ext cx="919576" cy="91957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00025" y="227306"/>
            <a:ext cx="12401550" cy="9146588"/>
          </a:xfrm>
          <a:prstGeom prst="rect">
            <a:avLst/>
          </a:prstGeom>
          <a:noFill/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Connector 4"/>
          <p:cNvCxnSpPr/>
          <p:nvPr/>
        </p:nvCxnSpPr>
        <p:spPr>
          <a:xfrm>
            <a:off x="7916779" y="2394284"/>
            <a:ext cx="12032" cy="6136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9983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3580" y="591242"/>
            <a:ext cx="4847609" cy="3111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22" u="sng" dirty="0"/>
              <a:t>Wheatley Hill Primary School – Long Term Overview – </a:t>
            </a:r>
            <a:r>
              <a:rPr lang="en-GB" sz="1422" u="sng"/>
              <a:t>Year </a:t>
            </a:r>
            <a:r>
              <a:rPr lang="en-GB" sz="1422" u="sng" smtClean="0"/>
              <a:t>3/4 </a:t>
            </a:r>
            <a:endParaRPr lang="en-GB" sz="1422" u="sng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7571" y="296221"/>
            <a:ext cx="919576" cy="91957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00025" y="227306"/>
            <a:ext cx="12401550" cy="9146588"/>
          </a:xfrm>
          <a:prstGeom prst="rect">
            <a:avLst/>
          </a:prstGeom>
          <a:noFill/>
          <a:ln w="381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8354390"/>
              </p:ext>
            </p:extLst>
          </p:nvPr>
        </p:nvGraphicFramePr>
        <p:xfrm>
          <a:off x="443580" y="1215798"/>
          <a:ext cx="11973490" cy="60414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490">
                  <a:extLst>
                    <a:ext uri="{9D8B030D-6E8A-4147-A177-3AD203B41FA5}">
                      <a16:colId xmlns:a16="http://schemas.microsoft.com/office/drawing/2014/main" val="1515145842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2801019361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3886250757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564546485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3318043987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31436958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2396593462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2260121395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1133684306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2280477883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3146685755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969576128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65668484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1672269246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1845190943"/>
                    </a:ext>
                  </a:extLst>
                </a:gridCol>
                <a:gridCol w="748800">
                  <a:extLst>
                    <a:ext uri="{9D8B030D-6E8A-4147-A177-3AD203B41FA5}">
                      <a16:colId xmlns:a16="http://schemas.microsoft.com/office/drawing/2014/main" val="3231118915"/>
                    </a:ext>
                  </a:extLst>
                </a:gridCol>
              </a:tblGrid>
              <a:tr h="277874">
                <a:tc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5">
                  <a:txBody>
                    <a:bodyPr/>
                    <a:lstStyle/>
                    <a:p>
                      <a:r>
                        <a:rPr lang="en-GB" sz="1100" b="1"/>
                        <a:t>Summer Term </a:t>
                      </a: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8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GB" sz="8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0625399"/>
                  </a:ext>
                </a:extLst>
              </a:tr>
              <a:tr h="292690">
                <a:tc>
                  <a:txBody>
                    <a:bodyPr/>
                    <a:lstStyle/>
                    <a:p>
                      <a:pPr algn="ctr"/>
                      <a:endParaRPr lang="en-GB" sz="1200" b="1"/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1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/>
                        <a:t>Week 2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Week 3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4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5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6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7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</a:t>
                      </a:r>
                      <a:r>
                        <a:rPr lang="en-GB" sz="1100" b="1" baseline="0"/>
                        <a:t> 8</a:t>
                      </a:r>
                      <a:endParaRPr lang="en-GB" sz="1100" b="1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9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10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11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12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13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/>
                        <a:t>Week 14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/>
                        <a:t>Week 15</a:t>
                      </a:r>
                    </a:p>
                  </a:txBody>
                  <a:tcPr marL="118169" marR="118169" marT="59086" marB="59086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5143350"/>
                  </a:ext>
                </a:extLst>
              </a:tr>
              <a:tr h="268071">
                <a:tc>
                  <a:txBody>
                    <a:bodyPr/>
                    <a:lstStyle/>
                    <a:p>
                      <a:pPr algn="ctr"/>
                      <a:r>
                        <a:rPr lang="en-GB" sz="900" b="1"/>
                        <a:t>Maths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Shape </a:t>
                      </a:r>
                    </a:p>
                    <a:p>
                      <a:pPr algn="ctr"/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Time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Mass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Capacity 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Addition  Subtraction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1000" dirty="0" smtClean="0"/>
                        <a:t>Multiplication Division 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Consolidation</a:t>
                      </a:r>
                      <a:r>
                        <a:rPr lang="en-GB" sz="1000" baseline="0" dirty="0" smtClean="0"/>
                        <a:t> 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7"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/>
                        <a:t>Half term after week 5</a:t>
                      </a:r>
                    </a:p>
                    <a:p>
                      <a:pPr algn="ctr"/>
                      <a:endParaRPr lang="en-GB" sz="100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lang="en-GB" sz="8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lang="en-GB" sz="8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457934"/>
                  </a:ext>
                </a:extLst>
              </a:tr>
              <a:tr h="268071">
                <a:tc>
                  <a:txBody>
                    <a:bodyPr/>
                    <a:lstStyle/>
                    <a:p>
                      <a:pPr algn="ctr"/>
                      <a:r>
                        <a:rPr lang="en-GB" sz="900" b="1"/>
                        <a:t>Class Text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aseline="0" dirty="0" smtClean="0"/>
                        <a:t>Town is by </a:t>
                      </a:r>
                    </a:p>
                    <a:p>
                      <a:pPr algn="l"/>
                      <a:r>
                        <a:rPr lang="en-GB" sz="800" baseline="0" dirty="0" smtClean="0"/>
                        <a:t>the Sea-</a:t>
                      </a:r>
                    </a:p>
                    <a:p>
                      <a:pPr algn="l"/>
                      <a:r>
                        <a:rPr lang="en-GB" sz="800" baseline="0" dirty="0" smtClean="0"/>
                        <a:t>Joanne Swartz </a:t>
                      </a: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       You wouldn't want to be a Victorian miner – John</a:t>
                      </a:r>
                      <a:r>
                        <a:rPr lang="en-GB" sz="1000" baseline="0" dirty="0" smtClean="0"/>
                        <a:t> Malam</a:t>
                      </a:r>
                      <a:r>
                        <a:rPr lang="en-GB" sz="1000" dirty="0" smtClean="0"/>
                        <a:t> </a:t>
                      </a:r>
                    </a:p>
                    <a:p>
                      <a:pPr algn="ctr"/>
                      <a:endParaRPr lang="en-GB" sz="1000" dirty="0" smtClean="0"/>
                    </a:p>
                    <a:p>
                      <a:pPr algn="ctr"/>
                      <a:r>
                        <a:rPr lang="en-GB" sz="1000" dirty="0" smtClean="0"/>
                        <a:t>Out of the depths – Anne Carter</a:t>
                      </a:r>
                      <a:r>
                        <a:rPr lang="en-GB" sz="1000" baseline="0" dirty="0" smtClean="0"/>
                        <a:t> 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The orchid book of Greek Myths</a:t>
                      </a:r>
                      <a:r>
                        <a:rPr lang="en-GB" sz="1000" baseline="0" dirty="0" smtClean="0"/>
                        <a:t> – Geraldine </a:t>
                      </a:r>
                      <a:r>
                        <a:rPr lang="en-GB" sz="1000" baseline="0" dirty="0" err="1" smtClean="0"/>
                        <a:t>McCaughrean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798862"/>
                  </a:ext>
                </a:extLst>
              </a:tr>
              <a:tr h="268071">
                <a:tc>
                  <a:txBody>
                    <a:bodyPr/>
                    <a:lstStyle/>
                    <a:p>
                      <a:pPr algn="ctr"/>
                      <a:r>
                        <a:rPr lang="en-GB" sz="900" b="1"/>
                        <a:t>English 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List Poem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smtClean="0"/>
                        <a:t>Diary </a:t>
                      </a:r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Persuasive letter</a:t>
                      </a:r>
                      <a:r>
                        <a:rPr lang="en-GB" sz="1000" baseline="0" dirty="0" smtClean="0"/>
                        <a:t> </a:t>
                      </a:r>
                    </a:p>
                    <a:p>
                      <a:pPr algn="ctr"/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Non-Chronological report 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Historical Story 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GPS</a:t>
                      </a:r>
                      <a:endParaRPr lang="en-GB" sz="1000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 sz="8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 sz="800"/>
                    </a:p>
                  </a:txBody>
                  <a:tcPr marL="118169" marR="118169" marT="59086" marB="59086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438187"/>
                  </a:ext>
                </a:extLst>
              </a:tr>
              <a:tr h="306367">
                <a:tc>
                  <a:txBody>
                    <a:bodyPr/>
                    <a:lstStyle/>
                    <a:p>
                      <a:pPr algn="ctr"/>
                      <a:r>
                        <a:rPr lang="en-GB" sz="9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Theme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100" b="1" dirty="0" smtClean="0">
                          <a:solidFill>
                            <a:schemeClr val="tx1"/>
                          </a:solidFill>
                        </a:rPr>
                        <a:t>Mining </a:t>
                      </a:r>
                      <a:endParaRPr lang="en-GB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GB" sz="1000" b="1" dirty="0" smtClean="0"/>
                        <a:t>Ancient</a:t>
                      </a:r>
                      <a:r>
                        <a:rPr lang="en-GB" sz="1000" b="1" baseline="0" dirty="0" smtClean="0"/>
                        <a:t> Greece </a:t>
                      </a:r>
                      <a:endParaRPr lang="en-GB" sz="10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b="1" dirty="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 sz="100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GB" sz="800"/>
                    </a:p>
                  </a:txBody>
                  <a:tcPr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870"/>
                  </a:ext>
                </a:extLst>
              </a:tr>
              <a:tr h="1356928">
                <a:tc>
                  <a:txBody>
                    <a:bodyPr/>
                    <a:lstStyle/>
                    <a:p>
                      <a:pPr algn="ctr"/>
                      <a:r>
                        <a:rPr lang="en-GB" sz="10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Foundation Subjects</a:t>
                      </a:r>
                    </a:p>
                  </a:txBody>
                  <a:tcPr marL="118169" marR="118169" marT="59086" marB="59086" vert="vert27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0" dirty="0" smtClean="0"/>
                        <a:t>History </a:t>
                      </a:r>
                    </a:p>
                    <a:p>
                      <a:pPr algn="ctr"/>
                      <a:r>
                        <a:rPr lang="en-GB" sz="1000" b="0" dirty="0" smtClean="0"/>
                        <a:t>Our</a:t>
                      </a:r>
                      <a:r>
                        <a:rPr lang="en-GB" sz="1000" b="0" baseline="0" dirty="0" smtClean="0"/>
                        <a:t> history of mining – a local study </a:t>
                      </a:r>
                      <a:endParaRPr lang="en-GB" sz="1000" b="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0" dirty="0" smtClean="0"/>
                        <a:t>Geography</a:t>
                      </a:r>
                      <a:r>
                        <a:rPr lang="en-GB" sz="1000" b="0" baseline="0" dirty="0" smtClean="0"/>
                        <a:t> </a:t>
                      </a:r>
                    </a:p>
                    <a:p>
                      <a:pPr algn="ctr"/>
                      <a:r>
                        <a:rPr lang="en-GB" sz="1000" b="0" baseline="0" dirty="0" smtClean="0"/>
                        <a:t>Map skills / Fieldwork </a:t>
                      </a:r>
                    </a:p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Science</a:t>
                      </a:r>
                      <a:r>
                        <a:rPr lang="en-GB" sz="1000" baseline="0" dirty="0" smtClean="0"/>
                        <a:t> </a:t>
                      </a:r>
                    </a:p>
                    <a:p>
                      <a:pPr algn="ctr"/>
                      <a:r>
                        <a:rPr lang="en-GB" sz="800" baseline="0" dirty="0" smtClean="0"/>
                        <a:t>Properties and changes of state </a:t>
                      </a:r>
                      <a:endParaRPr lang="en-GB" sz="8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dirty="0" smtClean="0"/>
                    </a:p>
                    <a:p>
                      <a:pPr algn="ctr"/>
                      <a:r>
                        <a:rPr lang="en-GB" sz="1000" b="0" dirty="0" smtClean="0"/>
                        <a:t>Science 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aseline="0" dirty="0" smtClean="0"/>
                        <a:t>Properties and changes of state </a:t>
                      </a:r>
                      <a:endParaRPr lang="en-GB" sz="800" dirty="0" smtClean="0"/>
                    </a:p>
                    <a:p>
                      <a:pPr algn="ctr"/>
                      <a:endParaRPr lang="en-GB" sz="1000" b="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History </a:t>
                      </a:r>
                    </a:p>
                    <a:p>
                      <a:pPr algn="ctr"/>
                      <a:r>
                        <a:rPr lang="en-GB" sz="1000" dirty="0" smtClean="0"/>
                        <a:t>Ancient Greece </a:t>
                      </a:r>
                    </a:p>
                    <a:p>
                      <a:pPr algn="ctr"/>
                      <a:r>
                        <a:rPr lang="en-GB" sz="1000" dirty="0" smtClean="0"/>
                        <a:t>Xbox to </a:t>
                      </a:r>
                      <a:r>
                        <a:rPr lang="en-GB" sz="1000" dirty="0" err="1" smtClean="0"/>
                        <a:t>Antikythera</a:t>
                      </a:r>
                      <a:r>
                        <a:rPr lang="en-GB" sz="1000" dirty="0" smtClean="0"/>
                        <a:t> </a:t>
                      </a:r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ctr"/>
                      <a:endParaRPr lang="en-GB" sz="10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000" b="0" dirty="0" smtClean="0"/>
                        <a:t>DT </a:t>
                      </a:r>
                    </a:p>
                    <a:p>
                      <a:pPr lvl="0" algn="ctr"/>
                      <a:r>
                        <a:rPr lang="en-GB" sz="1000" b="0" dirty="0" smtClean="0"/>
                        <a:t>Stitching </a:t>
                      </a:r>
                      <a:endParaRPr lang="en-GB" sz="1000" b="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Art </a:t>
                      </a:r>
                    </a:p>
                    <a:p>
                      <a:pPr algn="ctr"/>
                      <a:r>
                        <a:rPr lang="en-GB" sz="1000" dirty="0" smtClean="0"/>
                        <a:t>Drawing S</a:t>
                      </a:r>
                      <a:r>
                        <a:rPr lang="en-GB" sz="1000" baseline="0" dirty="0" smtClean="0"/>
                        <a:t>till life </a:t>
                      </a:r>
                      <a:endParaRPr lang="en-GB" sz="1000" dirty="0" smtClean="0"/>
                    </a:p>
                    <a:p>
                      <a:pPr algn="ctr"/>
                      <a:endParaRPr lang="en-GB" sz="10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b="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394758"/>
                  </a:ext>
                </a:extLst>
              </a:tr>
              <a:tr h="574435">
                <a:tc>
                  <a:txBody>
                    <a:bodyPr/>
                    <a:lstStyle/>
                    <a:p>
                      <a:pPr algn="ctr"/>
                      <a:endParaRPr lang="en-GB" sz="900" b="1"/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lvl="0" algn="ctr"/>
                      <a:r>
                        <a:rPr lang="en-GB" sz="1000" b="0" dirty="0" smtClean="0"/>
                        <a:t>RE -  Hinduism (How</a:t>
                      </a:r>
                      <a:r>
                        <a:rPr lang="en-GB" sz="1000" b="0" baseline="0" dirty="0" smtClean="0"/>
                        <a:t> do Hindus worship?)</a:t>
                      </a:r>
                    </a:p>
                    <a:p>
                      <a:pPr algn="ctr"/>
                      <a:r>
                        <a:rPr lang="en-GB" sz="1000" dirty="0" smtClean="0"/>
                        <a:t>PSHE</a:t>
                      </a:r>
                      <a:r>
                        <a:rPr lang="en-GB" sz="1000" baseline="0" dirty="0" smtClean="0"/>
                        <a:t> – Health and Wellbeing (Health choices and habits. Risks and hazards)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/>
                      <a:endParaRPr lang="en-GB" sz="1000" baseline="0" dirty="0" smtClean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PSHE</a:t>
                      </a:r>
                      <a:r>
                        <a:rPr lang="en-GB" sz="1000" baseline="0" dirty="0" smtClean="0"/>
                        <a:t> – Health and Wellbeing (Health choices and habits. Risks and hazards)</a:t>
                      </a:r>
                    </a:p>
                    <a:p>
                      <a:pPr algn="ctr"/>
                      <a:r>
                        <a:rPr lang="en-GB" sz="1000" baseline="0" dirty="0" smtClean="0"/>
                        <a:t>French – Animals, foods, likes and dislikes </a:t>
                      </a:r>
                    </a:p>
                    <a:p>
                      <a:pPr algn="ctr"/>
                      <a:endParaRPr lang="en-GB" sz="1000" dirty="0" smtClean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0034198"/>
                  </a:ext>
                </a:extLst>
              </a:tr>
              <a:tr h="1596561">
                <a:tc>
                  <a:txBody>
                    <a:bodyPr/>
                    <a:lstStyle/>
                    <a:p>
                      <a:pPr lvl="0" algn="ctr"/>
                      <a:r>
                        <a:rPr lang="en-GB" sz="900" b="1">
                          <a:solidFill>
                            <a:schemeClr val="tx1"/>
                          </a:solidFill>
                        </a:rPr>
                        <a:t>Challenge</a:t>
                      </a:r>
                    </a:p>
                    <a:p>
                      <a:pPr lvl="0" algn="ctr"/>
                      <a:r>
                        <a:rPr lang="en-GB" sz="900" b="1">
                          <a:solidFill>
                            <a:schemeClr val="tx1"/>
                          </a:solidFill>
                        </a:rPr>
                        <a:t>Day</a:t>
                      </a:r>
                    </a:p>
                    <a:p>
                      <a:pPr algn="ctr"/>
                      <a:r>
                        <a:rPr lang="en-GB" sz="900" b="1"/>
                        <a:t> 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/>
                      <a:endParaRPr lang="en-GB" sz="1000" b="1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000" b="0" dirty="0" smtClean="0"/>
                        <a:t>PE – Tennis </a:t>
                      </a:r>
                    </a:p>
                    <a:p>
                      <a:pPr algn="ctr" rtl="0" fontAlgn="base"/>
                      <a:r>
                        <a:rPr lang="en-GB" sz="1000" b="0" dirty="0" smtClean="0"/>
                        <a:t>Science  - </a:t>
                      </a:r>
                      <a:r>
                        <a:rPr lang="en-GB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Animals Including Humans</a:t>
                      </a:r>
                      <a:r>
                        <a:rPr lang="en-US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/>
                      <a:r>
                        <a:rPr lang="en-GB" sz="105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Nutrition​</a:t>
                      </a:r>
                    </a:p>
                    <a:p>
                      <a:pPr lvl="0" algn="ctr"/>
                      <a:endParaRPr lang="en-GB" sz="1000" b="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 algn="ctr"/>
                      <a:endParaRPr lang="en-GB" sz="1000" b="1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base"/>
                      <a:r>
                        <a:rPr lang="en-GB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 – Tennis </a:t>
                      </a:r>
                    </a:p>
                    <a:p>
                      <a:pPr algn="ctr" rtl="0" fontAlgn="base"/>
                      <a:r>
                        <a:rPr lang="en-GB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Science</a:t>
                      </a: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GB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Animals Including</a:t>
                      </a:r>
                      <a:r>
                        <a:rPr lang="en-GB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/>
                      <a:r>
                        <a:rPr lang="en-GB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Humans</a:t>
                      </a:r>
                      <a:r>
                        <a:rPr lang="en-GB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/>
                      <a:r>
                        <a:rPr lang="en-GB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Human skeleton and organs</a:t>
                      </a: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base"/>
                      <a:r>
                        <a:rPr lang="en-GB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 – Athletics </a:t>
                      </a:r>
                    </a:p>
                    <a:p>
                      <a:pPr algn="ctr" rtl="0" fontAlgn="base"/>
                      <a:r>
                        <a:rPr lang="en-GB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Science</a:t>
                      </a: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/>
                      <a:r>
                        <a:rPr lang="en-GB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Animals Including</a:t>
                      </a:r>
                      <a:r>
                        <a:rPr lang="en-GB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/>
                      <a:r>
                        <a:rPr lang="en-GB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Humans</a:t>
                      </a:r>
                      <a:r>
                        <a:rPr lang="en-GB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/>
                      <a:r>
                        <a:rPr lang="en-GB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Joints and muscles</a:t>
                      </a: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 fontAlgn="base"/>
                      <a:endParaRPr lang="en-GB" sz="10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0" fontAlgn="base"/>
                      <a:r>
                        <a:rPr lang="en-GB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 – Athletics </a:t>
                      </a:r>
                    </a:p>
                    <a:p>
                      <a:pPr algn="ctr" rtl="0" fontAlgn="base"/>
                      <a:r>
                        <a:rPr lang="en-GB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Science</a:t>
                      </a: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/>
                      <a:r>
                        <a:rPr lang="en-GB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Animals Including</a:t>
                      </a:r>
                      <a:r>
                        <a:rPr lang="en-GB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/>
                      <a:r>
                        <a:rPr lang="en-GB" sz="1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Humans</a:t>
                      </a:r>
                      <a:r>
                        <a:rPr lang="en-GB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/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Functions</a:t>
                      </a:r>
                      <a:r>
                        <a:rPr lang="en-US" sz="1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of the human skeleton and </a:t>
                      </a:r>
                      <a:r>
                        <a:rPr lang="en-US" sz="10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​protection of our body</a:t>
                      </a:r>
                    </a:p>
                    <a:p>
                      <a:pPr algn="ctr"/>
                      <a:endParaRPr lang="en-GB" sz="1000" dirty="0" smtClean="0"/>
                    </a:p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0" dirty="0" smtClean="0"/>
                        <a:t>PE – Athletics</a:t>
                      </a:r>
                      <a:r>
                        <a:rPr lang="en-GB" sz="1000" b="0" baseline="0" dirty="0" smtClean="0"/>
                        <a:t> </a:t>
                      </a:r>
                      <a:r>
                        <a:rPr lang="en-GB" sz="1000" b="0" dirty="0" smtClean="0"/>
                        <a:t> </a:t>
                      </a:r>
                    </a:p>
                    <a:p>
                      <a:pPr algn="ctr"/>
                      <a:r>
                        <a:rPr lang="en-GB" sz="1000" b="0" dirty="0" smtClean="0"/>
                        <a:t>Science </a:t>
                      </a:r>
                    </a:p>
                    <a:p>
                      <a:pPr algn="ctr"/>
                      <a:r>
                        <a:rPr lang="en-GB" sz="1000" b="0" dirty="0" smtClean="0"/>
                        <a:t>Forces and Magnets </a:t>
                      </a:r>
                    </a:p>
                    <a:p>
                      <a:pPr algn="ctr"/>
                      <a:r>
                        <a:rPr lang="en-GB" sz="1000" b="0" dirty="0" smtClean="0"/>
                        <a:t>Friction </a:t>
                      </a:r>
                    </a:p>
                    <a:p>
                      <a:pPr algn="ctr"/>
                      <a:endParaRPr lang="en-GB" sz="1000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 vMerge="1">
                  <a:txBody>
                    <a:bodyPr/>
                    <a:lstStyle/>
                    <a:p>
                      <a:endParaRPr lang="en-GB"/>
                    </a:p>
                  </a:txBody>
                  <a:tcPr marL="118169" marR="118169" marT="59086" marB="590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3760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4561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900</TotalTime>
  <Words>883</Words>
  <Application>Microsoft Office PowerPoint</Application>
  <PresentationFormat>A3 Paper (297x420 mm)</PresentationFormat>
  <Paragraphs>254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kdobson</dc:creator>
  <cp:lastModifiedBy>ldevine</cp:lastModifiedBy>
  <cp:revision>38</cp:revision>
  <cp:lastPrinted>2020-06-30T14:03:36Z</cp:lastPrinted>
  <dcterms:created xsi:type="dcterms:W3CDTF">2020-06-30T14:01:22Z</dcterms:created>
  <dcterms:modified xsi:type="dcterms:W3CDTF">2021-09-09T15:27:18Z</dcterms:modified>
</cp:coreProperties>
</file>