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90" r:id="rId3"/>
    <p:sldId id="291" r:id="rId4"/>
    <p:sldId id="292" r:id="rId5"/>
    <p:sldId id="293" r:id="rId6"/>
    <p:sldId id="316" r:id="rId7"/>
    <p:sldId id="307" r:id="rId8"/>
    <p:sldId id="308" r:id="rId9"/>
    <p:sldId id="268" r:id="rId10"/>
    <p:sldId id="297" r:id="rId11"/>
    <p:sldId id="309" r:id="rId12"/>
    <p:sldId id="310" r:id="rId13"/>
    <p:sldId id="296" r:id="rId14"/>
    <p:sldId id="298" r:id="rId15"/>
    <p:sldId id="277" r:id="rId16"/>
    <p:sldId id="299" r:id="rId17"/>
    <p:sldId id="300" r:id="rId18"/>
    <p:sldId id="302" r:id="rId19"/>
    <p:sldId id="303" r:id="rId20"/>
    <p:sldId id="289" r:id="rId21"/>
    <p:sldId id="304" r:id="rId22"/>
    <p:sldId id="305" r:id="rId23"/>
    <p:sldId id="284" r:id="rId24"/>
    <p:sldId id="312" r:id="rId25"/>
    <p:sldId id="313" r:id="rId26"/>
    <p:sldId id="314" r:id="rId27"/>
    <p:sldId id="317" r:id="rId28"/>
    <p:sldId id="31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00"/>
    <a:srgbClr val="FF3300"/>
    <a:srgbClr val="FF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BE6A2-AD94-45DA-B177-D90CC54285F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21714-9987-4D31-AD70-B12D6DBB0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36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2DF854-3F2C-481D-B3C0-28ADA145F35D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3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156-5A0E-45B9-9B7D-9D8057F9EFD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B862-5618-4788-86CF-777D55527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41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156-5A0E-45B9-9B7D-9D8057F9EFD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B862-5618-4788-86CF-777D55527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65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156-5A0E-45B9-9B7D-9D8057F9EFD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B862-5618-4788-86CF-777D55527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0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156-5A0E-45B9-9B7D-9D8057F9EFD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B862-5618-4788-86CF-777D55527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156-5A0E-45B9-9B7D-9D8057F9EFD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B862-5618-4788-86CF-777D55527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5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156-5A0E-45B9-9B7D-9D8057F9EFD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B862-5618-4788-86CF-777D55527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4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156-5A0E-45B9-9B7D-9D8057F9EFD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B862-5618-4788-86CF-777D55527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7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156-5A0E-45B9-9B7D-9D8057F9EFD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B862-5618-4788-86CF-777D55527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95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156-5A0E-45B9-9B7D-9D8057F9EFD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B862-5618-4788-86CF-777D55527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7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156-5A0E-45B9-9B7D-9D8057F9EFD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B862-5618-4788-86CF-777D55527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4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156-5A0E-45B9-9B7D-9D8057F9EFD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B862-5618-4788-86CF-777D55527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99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15156-5A0E-45B9-9B7D-9D8057F9EFDD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B862-5618-4788-86CF-777D55527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25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artquotes.net/masters/vangogh_paintings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co.uk/url?sa=t&amp;rct=j&amp;q=&amp;esrc=s&amp;source=video&amp;cd=&amp;cad=rja&amp;uact=8&amp;ved=2ahUKEwjbnY_0oLzuAhUTThUIHYCxD2EQtwIwAHoECAIQAg&amp;url=https%3A%2F%2Fwww.youtube.com%2Fwatch%3Fv%3Du_tbjhOz1jI&amp;usg=AOvVaw0734tLOzR0XX66UHoT7Lz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climbpupils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fZvRuE7s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189472" y="214847"/>
            <a:ext cx="7594110" cy="700220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en-GB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Date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 </a:t>
            </a:r>
            <a:r>
              <a:rPr lang="en-GB" sz="32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Monday</a:t>
            </a:r>
            <a:r>
              <a:rPr lang="en-GB" sz="3200" b="0" i="0" u="none" strike="noStrike" kern="0" cap="none" spc="0" dirty="0" smtClean="0">
                <a:solidFill>
                  <a:srgbClr val="000000"/>
                </a:solidFill>
                <a:uFillTx/>
                <a:latin typeface="Calibri"/>
              </a:rPr>
              <a:t> 1</a:t>
            </a:r>
            <a:r>
              <a:rPr lang="en-GB" sz="3200" b="0" i="0" u="none" strike="noStrike" kern="0" cap="none" spc="0" baseline="30000" dirty="0" smtClean="0">
                <a:solidFill>
                  <a:srgbClr val="000000"/>
                </a:solidFill>
                <a:uFillTx/>
                <a:latin typeface="Calibri"/>
              </a:rPr>
              <a:t>st</a:t>
            </a:r>
            <a:r>
              <a:rPr lang="en-GB" sz="3200" b="0" i="0" u="none" strike="noStrike" kern="0" cap="none" spc="0" dirty="0" smtClean="0">
                <a:solidFill>
                  <a:srgbClr val="000000"/>
                </a:solidFill>
                <a:uFillTx/>
                <a:latin typeface="Calibri"/>
              </a:rPr>
              <a:t> February 2021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2" y="1728060"/>
            <a:ext cx="2219321" cy="11048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7"/>
          <p:cNvSpPr/>
          <p:nvPr/>
        </p:nvSpPr>
        <p:spPr>
          <a:xfrm>
            <a:off x="189472" y="2832957"/>
            <a:ext cx="10612654" cy="1752795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LO: </a:t>
            </a:r>
            <a:r>
              <a:rPr lang="en-GB" sz="4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To be </a:t>
            </a:r>
            <a:r>
              <a:rPr lang="en-GB" sz="40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able mix paints using primary and secondary</a:t>
            </a:r>
            <a:r>
              <a:rPr lang="en-GB" sz="4000" b="0" i="0" u="none" strike="noStrike" kern="0" cap="none" spc="0" dirty="0" smtClean="0">
                <a:solidFill>
                  <a:srgbClr val="000000"/>
                </a:solidFill>
                <a:uFillTx/>
                <a:latin typeface="Calibri"/>
              </a:rPr>
              <a:t> colours.</a:t>
            </a:r>
            <a:r>
              <a:rPr lang="en-GB" sz="40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s </a:t>
            </a: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about the Pacific Ocean.</a:t>
            </a:r>
          </a:p>
        </p:txBody>
      </p:sp>
      <p:sp>
        <p:nvSpPr>
          <p:cNvPr id="5" name="Rectangle 9"/>
          <p:cNvSpPr/>
          <p:nvPr/>
        </p:nvSpPr>
        <p:spPr>
          <a:xfrm>
            <a:off x="189472" y="5905853"/>
            <a:ext cx="5473095" cy="737299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  Subject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 </a:t>
            </a: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Art</a:t>
            </a: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28" y="6005962"/>
            <a:ext cx="588388" cy="5883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84" y="5974502"/>
            <a:ext cx="711149" cy="62225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9" y="154849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173" y="3575304"/>
            <a:ext cx="4718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Using the slide below we are going to experiment with different </a:t>
            </a:r>
            <a:r>
              <a:rPr lang="en-GB" sz="2800" b="1" dirty="0" smtClean="0"/>
              <a:t>shades and tones </a:t>
            </a:r>
            <a:r>
              <a:rPr lang="en-GB" sz="2800" dirty="0" smtClean="0"/>
              <a:t>of colours.  This can be done by adding black or white to a </a:t>
            </a:r>
            <a:r>
              <a:rPr lang="en-GB" sz="2800" b="1" dirty="0" smtClean="0"/>
              <a:t>primary</a:t>
            </a:r>
            <a:r>
              <a:rPr lang="en-GB" sz="2800" dirty="0" smtClean="0"/>
              <a:t> or </a:t>
            </a:r>
            <a:r>
              <a:rPr lang="en-GB" sz="2800" b="1" dirty="0" smtClean="0"/>
              <a:t>secondary</a:t>
            </a:r>
            <a:r>
              <a:rPr lang="en-GB" sz="2800" dirty="0" smtClean="0"/>
              <a:t> colour. 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5173" y="294132"/>
            <a:ext cx="497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Monochromatic </a:t>
            </a:r>
            <a:r>
              <a:rPr lang="en-GB" sz="2800" dirty="0" smtClean="0"/>
              <a:t> paint scales are variations of one colour. </a:t>
            </a:r>
          </a:p>
          <a:p>
            <a:r>
              <a:rPr lang="en-GB" sz="2800" b="1" dirty="0" smtClean="0"/>
              <a:t>Shades </a:t>
            </a:r>
            <a:r>
              <a:rPr lang="en-GB" sz="2800" dirty="0" smtClean="0"/>
              <a:t> are made by adding white to a colour while</a:t>
            </a:r>
            <a:r>
              <a:rPr lang="en-GB" sz="2800" b="1" dirty="0" smtClean="0"/>
              <a:t> tints </a:t>
            </a:r>
            <a:r>
              <a:rPr lang="en-GB" sz="2800" dirty="0" smtClean="0"/>
              <a:t>and </a:t>
            </a:r>
            <a:r>
              <a:rPr lang="en-GB" sz="2800" b="1" dirty="0" smtClean="0"/>
              <a:t>tones </a:t>
            </a:r>
            <a:r>
              <a:rPr lang="en-GB" sz="2800" dirty="0" smtClean="0"/>
              <a:t>are made by adding black to a colour</a:t>
            </a:r>
            <a:r>
              <a:rPr lang="en-GB" sz="2400" dirty="0" smtClean="0"/>
              <a:t>. </a:t>
            </a:r>
            <a:endParaRPr lang="en-GB" sz="2400" b="1" dirty="0"/>
          </a:p>
        </p:txBody>
      </p:sp>
      <p:sp>
        <p:nvSpPr>
          <p:cNvPr id="7" name="AutoShape 2" descr="What is a Color Scheme: Definitions, Types &amp; Examples"/>
          <p:cNvSpPr>
            <a:spLocks noChangeAspect="1" noChangeArrowheads="1"/>
          </p:cNvSpPr>
          <p:nvPr/>
        </p:nvSpPr>
        <p:spPr bwMode="auto">
          <a:xfrm>
            <a:off x="63500" y="-136525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828" y="197640"/>
            <a:ext cx="6053253" cy="354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8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klee-paul-the-rose-garden-210279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16355" r="10219" b="15722"/>
          <a:stretch/>
        </p:blipFill>
        <p:spPr bwMode="auto">
          <a:xfrm>
            <a:off x="1435608" y="1325880"/>
            <a:ext cx="2478024" cy="314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483932" y="4830447"/>
            <a:ext cx="273685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500" i="1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2600" i="1" dirty="0">
                <a:latin typeface="Comic Sans MS" panose="030F0702030302020204" pitchFamily="66" charset="0"/>
              </a:rPr>
              <a:t>‘</a:t>
            </a:r>
            <a:r>
              <a:rPr lang="en-IE" altLang="en-US" sz="1800" dirty="0">
                <a:latin typeface="Comic Sans MS" panose="030F0702030302020204" pitchFamily="66" charset="0"/>
              </a:rPr>
              <a:t>The Rose Garden</a:t>
            </a:r>
            <a:r>
              <a:rPr lang="en-IE" altLang="en-US" sz="1800" i="1" dirty="0">
                <a:latin typeface="Comic Sans MS" panose="030F0702030302020204" pitchFamily="66" charset="0"/>
              </a:rPr>
              <a:t>’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 i="1" dirty="0">
                <a:latin typeface="Comic Sans MS" panose="030F0702030302020204" pitchFamily="66" charset="0"/>
              </a:rPr>
              <a:t> </a:t>
            </a:r>
            <a:r>
              <a:rPr lang="en-IE" altLang="en-US" sz="1800" dirty="0">
                <a:latin typeface="Comic Sans MS" panose="030F0702030302020204" pitchFamily="66" charset="0"/>
              </a:rPr>
              <a:t>by Paul Klee</a:t>
            </a:r>
            <a:endParaRPr lang="en-GB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5125" name="SMARTPenAnnotation6"/>
          <p:cNvSpPr>
            <a:spLocks/>
          </p:cNvSpPr>
          <p:nvPr/>
        </p:nvSpPr>
        <p:spPr bwMode="auto">
          <a:xfrm>
            <a:off x="9715501" y="2182814"/>
            <a:ext cx="9525" cy="9525"/>
          </a:xfrm>
          <a:custGeom>
            <a:avLst/>
            <a:gdLst>
              <a:gd name="T0" fmla="*/ 0 w 6"/>
              <a:gd name="T1" fmla="*/ 0 h 6"/>
              <a:gd name="T2" fmla="*/ 2147483647 w 6"/>
              <a:gd name="T3" fmla="*/ 2147483647 h 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5" y="5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126" name="Picture 2" descr="Sunflowers - Vincent van Gogh paint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91" y="1246823"/>
            <a:ext cx="250983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7704139" y="4930458"/>
            <a:ext cx="2868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latin typeface="Comic Sans MS" panose="030F0702030302020204" pitchFamily="66" charset="0"/>
              </a:rPr>
              <a:t>‘Sunflowers’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latin typeface="Comic Sans MS" panose="030F0702030302020204" pitchFamily="66" charset="0"/>
              </a:rPr>
              <a:t>by Vincent van Gogh</a:t>
            </a:r>
            <a:endParaRPr lang="en-GB" altLang="en-US" sz="1800" dirty="0">
              <a:latin typeface="Comic Sans MS" panose="030F0702030302020204" pitchFamily="66" charset="0"/>
            </a:endParaRPr>
          </a:p>
        </p:txBody>
      </p:sp>
      <p:pic>
        <p:nvPicPr>
          <p:cNvPr id="5128" name="Picture 7" descr="roussjest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68" y="1214280"/>
            <a:ext cx="2479675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4440238" y="5014596"/>
            <a:ext cx="3167063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00" i="1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latin typeface="Comic Sans MS" panose="030F0702030302020204" pitchFamily="66" charset="0"/>
              </a:rPr>
              <a:t>‘The Merry Jesters</a:t>
            </a:r>
            <a:r>
              <a:rPr lang="en-IE" altLang="en-US" sz="1800" i="1" dirty="0">
                <a:latin typeface="Comic Sans MS" panose="030F0702030302020204" pitchFamily="66" charset="0"/>
              </a:rPr>
              <a:t>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 dirty="0">
                <a:latin typeface="Comic Sans MS" panose="030F0702030302020204" pitchFamily="66" charset="0"/>
              </a:rPr>
              <a:t>Henri Rousseau</a:t>
            </a:r>
            <a:endParaRPr lang="en-GB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3388" y="106363"/>
            <a:ext cx="8774112" cy="6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These paintings are </a:t>
            </a:r>
            <a:r>
              <a:rPr lang="en-GB" sz="2000" dirty="0" smtClean="0">
                <a:solidFill>
                  <a:schemeClr val="tx1"/>
                </a:solidFill>
              </a:rPr>
              <a:t>examples of monochromatic paint scales.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Pablo%20Picasso%20-%20The%20Trage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23" y="173610"/>
            <a:ext cx="2399418" cy="365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392623" y="3951543"/>
            <a:ext cx="388778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The Tragedy (1903)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by Pablo Picasso</a:t>
            </a:r>
            <a:r>
              <a:rPr lang="en-GB" altLang="en-US" sz="1800" dirty="0"/>
              <a:t> </a:t>
            </a:r>
          </a:p>
        </p:txBody>
      </p:sp>
      <p:pic>
        <p:nvPicPr>
          <p:cNvPr id="6148" name="Picture 5" descr="Vincent Van Gogh - Sunflowers 18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71" y="173610"/>
            <a:ext cx="2723533" cy="34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779264" y="3951543"/>
            <a:ext cx="532923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Sunflowers (1888)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by Vincent Van Gogh</a:t>
            </a:r>
            <a:r>
              <a:rPr lang="en-GB" altLang="en-US" sz="18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623" y="5815584"/>
            <a:ext cx="10058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On the next slide we are going to look at mixing our own </a:t>
            </a:r>
            <a:r>
              <a:rPr lang="en-GB" sz="2000" b="1" dirty="0" smtClean="0"/>
              <a:t>monochromatic</a:t>
            </a:r>
            <a:r>
              <a:rPr lang="en-GB" sz="2000" dirty="0" smtClean="0"/>
              <a:t> paint shades.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0829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684902" y="3599317"/>
            <a:ext cx="1672046" cy="130628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83565" y="3534383"/>
            <a:ext cx="1672046" cy="130628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091145" y="3577926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202474" y="213361"/>
            <a:ext cx="1672046" cy="1306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091145" y="213361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979817" y="213361"/>
            <a:ext cx="1672046" cy="130628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516732" y="213361"/>
            <a:ext cx="1672046" cy="1306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496839" y="213361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0367554" y="213361"/>
            <a:ext cx="1672046" cy="13062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182244" y="574116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2396" y="487679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223607" y="2211329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310692" y="3841788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823080" y="3837880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3357" y="2394861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156910" y="574115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0661" y="512504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23" name="Oval 22"/>
          <p:cNvSpPr/>
          <p:nvPr/>
        </p:nvSpPr>
        <p:spPr>
          <a:xfrm>
            <a:off x="4006756" y="1985557"/>
            <a:ext cx="1672046" cy="130628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112058" y="3577926"/>
            <a:ext cx="1672046" cy="13062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619328" y="1850574"/>
            <a:ext cx="1672046" cy="13062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602428" y="3609186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619846" y="1940712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0519954" y="3577926"/>
            <a:ext cx="1672046" cy="1306286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0466064" y="1976847"/>
            <a:ext cx="1672046" cy="13062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151830" y="1976847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02474" y="1985557"/>
            <a:ext cx="1672046" cy="13062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0210799" y="2286780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68904" y="3870313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36790" y="2246815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74474" y="3988337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5595" y="1523518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2646830" y="4857602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7403098" y="4917807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PURPLE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2669591" y="3269828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512855" y="3239854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YELLOW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90227" y="1530015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684028" y="4913438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BLUE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4311691" y="1549776"/>
            <a:ext cx="109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PINK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024004" y="1503821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9025893" y="1531571"/>
            <a:ext cx="233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10903404" y="1497388"/>
            <a:ext cx="152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GREY 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10903403" y="3246998"/>
            <a:ext cx="152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6919525" y="3178898"/>
            <a:ext cx="152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GREEN  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9139969" y="3229985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9052988" y="4932778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54844" y="5979222"/>
            <a:ext cx="11454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Here I have provided some examples of what shade/ tones you can make by mixing white or black to the main colour. </a:t>
            </a:r>
            <a:endParaRPr lang="en-GB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62" y="4857601"/>
            <a:ext cx="1383263" cy="111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4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783949" y="3609186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83565" y="3534383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091145" y="3577926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202474" y="213361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091145" y="213361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63774" y="194722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516732" y="213361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496839" y="213361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0367554" y="213361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182244" y="574116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2396" y="487679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223607" y="2211329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310692" y="3841788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823080" y="3837880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3357" y="2394861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156910" y="574115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0661" y="512504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23" name="Oval 22"/>
          <p:cNvSpPr/>
          <p:nvPr/>
        </p:nvSpPr>
        <p:spPr>
          <a:xfrm>
            <a:off x="4112058" y="1987565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112058" y="3577926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619328" y="1850574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602428" y="3609186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619846" y="1940712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0519954" y="3577926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0466064" y="1976847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151830" y="1976847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02474" y="1985557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0210799" y="2286780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68904" y="3870313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36790" y="2246815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74474" y="3988337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5595" y="1523518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2646830" y="4857602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7403098" y="4917807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PURPLE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2669591" y="3269828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512855" y="3239854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YELLOW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90227" y="1530015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684028" y="4913438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BLUE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4500968" y="4913438"/>
            <a:ext cx="109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024004" y="1503821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9025893" y="1531571"/>
            <a:ext cx="233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6919525" y="3178898"/>
            <a:ext cx="152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ORANGE  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9139969" y="3229985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9052988" y="4932778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354844" y="5979222"/>
            <a:ext cx="11454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Using the chart above lets see what </a:t>
            </a:r>
            <a:r>
              <a:rPr lang="en-GB" sz="2000" dirty="0" smtClean="0"/>
              <a:t>shades</a:t>
            </a:r>
            <a:r>
              <a:rPr lang="en-GB" sz="2000" b="1" dirty="0" smtClean="0"/>
              <a:t> and </a:t>
            </a:r>
            <a:r>
              <a:rPr lang="en-GB" sz="2000" dirty="0" smtClean="0"/>
              <a:t>tones </a:t>
            </a:r>
            <a:r>
              <a:rPr lang="en-GB" sz="2000" b="1" dirty="0" smtClean="0"/>
              <a:t>you can make by adding black or white to a colour.</a:t>
            </a:r>
            <a:endParaRPr lang="en-GB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03" y="4884212"/>
            <a:ext cx="1354301" cy="11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29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898" y="192361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Wednesday 04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401" y="3229975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 able to explore complimentary colours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65" y="5945207"/>
            <a:ext cx="800470" cy="70041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9" y="154849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9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8" y="173736"/>
            <a:ext cx="49011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Complimentary </a:t>
            </a:r>
            <a:r>
              <a:rPr lang="en-GB" sz="2400" dirty="0" smtClean="0"/>
              <a:t> colours are pairs of colours which when combined or mixed cancel each other our or contrast with each other.  </a:t>
            </a:r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dirty="0" smtClean="0"/>
              <a:t>Now let’s watch a fun clip on what complimentary colours are.</a:t>
            </a:r>
            <a:endParaRPr lang="en-GB" sz="2400" dirty="0"/>
          </a:p>
          <a:p>
            <a:endParaRPr lang="en-GB" sz="2400" b="1" dirty="0"/>
          </a:p>
          <a:p>
            <a:r>
              <a:rPr lang="en-GB" sz="1600" b="1" dirty="0">
                <a:hlinkClick r:id="rId2"/>
              </a:rPr>
              <a:t>https://www.google.co.uk/url?sa=t&amp;rct=j&amp;q=&amp;esrc=s&amp;source=video&amp;cd=&amp;</a:t>
            </a:r>
            <a:r>
              <a:rPr lang="en-GB" sz="1600" b="1" dirty="0" smtClean="0">
                <a:hlinkClick r:id="rId2"/>
              </a:rPr>
              <a:t>cad=rja&amp;uact=8&amp;ved=2ahUKEwjbnY_0oLzuAhUTThUIHYCxD2EQtwIwAHoECAIQAg&amp;url=https%3A%2F%2Fwww.youtube.com%2Fwatch%3Fv%3Du_tbjhOz1jI&amp;usg=AOvVaw0734tLOzR0XX66UHoT7Lze</a:t>
            </a:r>
            <a:endParaRPr lang="en-GB" sz="1600" b="1" dirty="0" smtClean="0"/>
          </a:p>
          <a:p>
            <a:endParaRPr lang="en-GB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126376" t="-93853" r="-50387" b="-82910"/>
          <a:stretch/>
        </p:blipFill>
        <p:spPr>
          <a:xfrm>
            <a:off x="-3038856" y="-608076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3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1406157"/>
            <a:ext cx="5541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Complimentary </a:t>
            </a:r>
            <a:r>
              <a:rPr lang="en-GB" sz="2400" dirty="0" smtClean="0"/>
              <a:t> colours are contrasting colours that are on the opposite side of the colour wheel. A complimentary colour to yellow is purple. Another 2 contrasting colours are red and green. See the colour wheel for more examples. </a:t>
            </a:r>
            <a:endParaRPr lang="en-GB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316" y="196028"/>
            <a:ext cx="3423666" cy="331855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638544" y="2560319"/>
            <a:ext cx="1325880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15" descr="Image result for 'colour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43" y="4246852"/>
            <a:ext cx="31321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818" y="3587122"/>
            <a:ext cx="3346164" cy="285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52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723448" y="3658550"/>
            <a:ext cx="1672046" cy="130628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29398" y="3681237"/>
            <a:ext cx="1672046" cy="130628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654611" y="3648126"/>
            <a:ext cx="1672046" cy="1306286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219882" y="169467"/>
            <a:ext cx="1672046" cy="13062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579374" y="213361"/>
            <a:ext cx="1672046" cy="13062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516732" y="213361"/>
            <a:ext cx="1672046" cy="1306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929001" y="213361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95494" y="609280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5611" y="534678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445674" y="2211577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613256" y="3967907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012870" y="3895138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3357" y="2394861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25" name="Oval 24"/>
          <p:cNvSpPr/>
          <p:nvPr/>
        </p:nvSpPr>
        <p:spPr>
          <a:xfrm>
            <a:off x="6619328" y="1850574"/>
            <a:ext cx="1672046" cy="13062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9192220" y="3609186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105239" y="1849075"/>
            <a:ext cx="1672046" cy="130628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615838" y="1948555"/>
            <a:ext cx="1672046" cy="130628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97784" y="1895149"/>
            <a:ext cx="1672046" cy="130628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35595" y="1523518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3093655" y="5049947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ORANGE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7221487" y="5065953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PINK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3067311" y="3288497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PURPLE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512855" y="3239854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YELLOW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90227" y="1530015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622020" y="5059574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BLUE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4500968" y="4913438"/>
            <a:ext cx="109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024004" y="1503821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9438451" y="1503821"/>
            <a:ext cx="233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6929846" y="3178639"/>
            <a:ext cx="152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GREEN  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9468693" y="3192302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PURPLE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9712772" y="4955165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GREEN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354844" y="5979222"/>
            <a:ext cx="11454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Using the chart above lets see what </a:t>
            </a:r>
            <a:r>
              <a:rPr lang="en-GB" sz="2000" dirty="0" smtClean="0"/>
              <a:t>contrasting </a:t>
            </a:r>
            <a:r>
              <a:rPr lang="en-GB" sz="2000" b="1" dirty="0" smtClean="0"/>
              <a:t>colours you can make. Here is some examples for you to copy. </a:t>
            </a:r>
            <a:endParaRPr lang="en-GB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624" y="3618469"/>
            <a:ext cx="1682642" cy="131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59" y="4597223"/>
            <a:ext cx="1515344" cy="122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7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723448" y="3658550"/>
            <a:ext cx="1672046" cy="13062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29398" y="3681237"/>
            <a:ext cx="1672046" cy="13062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654611" y="3648126"/>
            <a:ext cx="1672046" cy="13062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219882" y="169467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579374" y="213361"/>
            <a:ext cx="1672046" cy="13062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516732" y="213361"/>
            <a:ext cx="1672046" cy="13062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929001" y="213361"/>
            <a:ext cx="1672046" cy="13062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95494" y="609280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5611" y="534678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445674" y="2211577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613256" y="3967907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012870" y="3895138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3357" y="2394861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25" name="Oval 24"/>
          <p:cNvSpPr/>
          <p:nvPr/>
        </p:nvSpPr>
        <p:spPr>
          <a:xfrm>
            <a:off x="6619328" y="1850574"/>
            <a:ext cx="1672046" cy="13062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9192220" y="3609186"/>
            <a:ext cx="1672046" cy="13062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105239" y="1849075"/>
            <a:ext cx="1672046" cy="13062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615838" y="1948555"/>
            <a:ext cx="1672046" cy="13062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97784" y="1895149"/>
            <a:ext cx="1672046" cy="130628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35595" y="1523518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3093655" y="5049947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ORANGE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7221487" y="5065953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PINK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3067311" y="3288497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PURPLE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512855" y="3239854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YELLOW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90227" y="1530015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622020" y="5059574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BLUE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4500968" y="4913438"/>
            <a:ext cx="109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024004" y="1503821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9438451" y="1503821"/>
            <a:ext cx="233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6929846" y="3178639"/>
            <a:ext cx="152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GREEN  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9468693" y="3192302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PURPLE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9712772" y="4955165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GREEN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354844" y="5979222"/>
            <a:ext cx="11454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Using the chart above let’s have a go at trying to make your own </a:t>
            </a:r>
            <a:r>
              <a:rPr lang="en-GB" sz="2000" dirty="0" smtClean="0"/>
              <a:t>contrasting </a:t>
            </a:r>
            <a:r>
              <a:rPr lang="en-GB" sz="2000" b="1" dirty="0" smtClean="0"/>
              <a:t> colours. </a:t>
            </a:r>
            <a:endParaRPr lang="en-GB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95" y="4402865"/>
            <a:ext cx="1463648" cy="12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9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560" y="557349"/>
            <a:ext cx="682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Primary colours are: Red, Blue and Yellow.</a:t>
            </a:r>
            <a:endParaRPr lang="en-GB" sz="2800" dirty="0"/>
          </a:p>
        </p:txBody>
      </p:sp>
      <p:sp>
        <p:nvSpPr>
          <p:cNvPr id="5" name="Oval 4"/>
          <p:cNvSpPr/>
          <p:nvPr/>
        </p:nvSpPr>
        <p:spPr>
          <a:xfrm>
            <a:off x="7010401" y="252901"/>
            <a:ext cx="1445622" cy="11321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769532" y="252899"/>
            <a:ext cx="1445622" cy="113211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0528664" y="252900"/>
            <a:ext cx="1445622" cy="11321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27314" y="2090057"/>
            <a:ext cx="3413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Tom Schulten is a </a:t>
            </a:r>
            <a:r>
              <a:rPr lang="en-GB" sz="2400" dirty="0" smtClean="0"/>
              <a:t>Dutch </a:t>
            </a:r>
            <a:r>
              <a:rPr lang="en-GB" sz="2400" dirty="0" smtClean="0"/>
              <a:t>artist  (painter) that paint using bright blocks of colours. He uses very simple </a:t>
            </a:r>
            <a:r>
              <a:rPr lang="en-GB" sz="2400" b="1" dirty="0" smtClean="0"/>
              <a:t>shades</a:t>
            </a:r>
            <a:r>
              <a:rPr lang="en-GB" sz="2400" dirty="0" smtClean="0"/>
              <a:t> of colours.  </a:t>
            </a:r>
            <a:endParaRPr lang="en-GB" sz="2400" dirty="0"/>
          </a:p>
        </p:txBody>
      </p:sp>
      <p:sp>
        <p:nvSpPr>
          <p:cNvPr id="9" name="AutoShape 2" descr="ton schulten paintings - Αναζήτηση Google | Bunte kunst, Kunststunden,  Kunstunterricht grundschule"/>
          <p:cNvSpPr>
            <a:spLocks noChangeAspect="1" noChangeArrowheads="1"/>
          </p:cNvSpPr>
          <p:nvPr/>
        </p:nvSpPr>
        <p:spPr bwMode="auto">
          <a:xfrm>
            <a:off x="63500" y="-136525"/>
            <a:ext cx="21050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419" y="2090057"/>
            <a:ext cx="41529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0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84969" y="181537"/>
            <a:ext cx="7594110" cy="700220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en-GB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Date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 </a:t>
            </a:r>
            <a:r>
              <a:rPr lang="en-GB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333333333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kern="0" dirty="0" smtClean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 dirty="0" smtClean="0">
                <a:solidFill>
                  <a:srgbClr val="000000"/>
                </a:solidFill>
                <a:latin typeface="Calibri"/>
              </a:rPr>
              <a:t>Date: Thursday 05</a:t>
            </a:r>
            <a:r>
              <a:rPr lang="en-GB" sz="3200" kern="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GB" sz="3200" kern="0" dirty="0" smtClean="0">
                <a:solidFill>
                  <a:srgbClr val="000000"/>
                </a:solidFill>
                <a:latin typeface="Calibri"/>
              </a:rPr>
              <a:t> February 2021</a:t>
            </a:r>
            <a:endParaRPr lang="en-GB" sz="3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January </a:t>
            </a:r>
            <a:r>
              <a:rPr lang="en-GB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  </a:t>
            </a:r>
            <a:r>
              <a:rPr lang="en-GB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2" y="1728060"/>
            <a:ext cx="2219321" cy="11048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7"/>
          <p:cNvSpPr/>
          <p:nvPr/>
        </p:nvSpPr>
        <p:spPr>
          <a:xfrm>
            <a:off x="189472" y="2832957"/>
            <a:ext cx="10612654" cy="1752795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LO: </a:t>
            </a:r>
            <a:r>
              <a:rPr lang="en-GB" sz="4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To be able </a:t>
            </a:r>
            <a:r>
              <a:rPr lang="en-GB" sz="40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to </a:t>
            </a:r>
            <a:r>
              <a:rPr lang="en-GB" sz="4000" kern="0" dirty="0" smtClean="0">
                <a:solidFill>
                  <a:srgbClr val="000000"/>
                </a:solidFill>
                <a:latin typeface="Calibri"/>
              </a:rPr>
              <a:t>mix and match </a:t>
            </a:r>
            <a:r>
              <a:rPr lang="en-GB" sz="4000" kern="0" dirty="0" smtClean="0">
                <a:solidFill>
                  <a:srgbClr val="000000"/>
                </a:solidFill>
                <a:latin typeface="Calibri"/>
              </a:rPr>
              <a:t>colours.</a:t>
            </a:r>
            <a:r>
              <a:rPr lang="en-GB" sz="40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GB" sz="18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about </a:t>
            </a: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the Pacific Ocean.</a:t>
            </a:r>
          </a:p>
        </p:txBody>
      </p:sp>
      <p:sp>
        <p:nvSpPr>
          <p:cNvPr id="5" name="Rectangle 9"/>
          <p:cNvSpPr/>
          <p:nvPr/>
        </p:nvSpPr>
        <p:spPr>
          <a:xfrm>
            <a:off x="189472" y="5905853"/>
            <a:ext cx="5473095" cy="737299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  </a:t>
            </a: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Subject</a:t>
            </a: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: Art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28" y="6005962"/>
            <a:ext cx="588388" cy="5883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9" y="154849"/>
            <a:ext cx="1131570" cy="1131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65" y="5945207"/>
            <a:ext cx="800470" cy="7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680" y="1611398"/>
            <a:ext cx="5239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</a:t>
            </a:r>
            <a:r>
              <a:rPr lang="en-GB" sz="2400" b="1" dirty="0" smtClean="0"/>
              <a:t>Tom Schulten</a:t>
            </a:r>
            <a:r>
              <a:rPr lang="en-GB" sz="2400" dirty="0" smtClean="0"/>
              <a:t> was famous for painting in blocks of colours. Using what we know about making different </a:t>
            </a:r>
            <a:r>
              <a:rPr lang="en-GB" sz="2400" b="1" dirty="0" smtClean="0"/>
              <a:t> shades </a:t>
            </a:r>
            <a:r>
              <a:rPr lang="en-GB" sz="2400" dirty="0" smtClean="0"/>
              <a:t> and </a:t>
            </a:r>
            <a:r>
              <a:rPr lang="en-GB" sz="2400" b="1" dirty="0" smtClean="0"/>
              <a:t>tones </a:t>
            </a:r>
            <a:r>
              <a:rPr lang="en-GB" sz="2400" dirty="0" smtClean="0"/>
              <a:t> of colours let’s see what different colours we can paint with.  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23" y="2371343"/>
            <a:ext cx="5739711" cy="394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03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4500968" y="4913438"/>
            <a:ext cx="109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354844" y="5979222"/>
            <a:ext cx="11454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Grown- ups </a:t>
            </a:r>
            <a:r>
              <a:rPr lang="en-GB" sz="2400" dirty="0" smtClean="0"/>
              <a:t> please take photos of your </a:t>
            </a:r>
            <a:r>
              <a:rPr lang="en-GB" sz="2400" dirty="0" err="1" smtClean="0"/>
              <a:t>childs</a:t>
            </a:r>
            <a:r>
              <a:rPr lang="en-GB" sz="2400" dirty="0" smtClean="0"/>
              <a:t> work and upload to </a:t>
            </a:r>
            <a:r>
              <a:rPr lang="en-GB" sz="2400" dirty="0" smtClean="0">
                <a:hlinkClick r:id="rId2"/>
              </a:rPr>
              <a:t>climbpupils@gmail.com</a:t>
            </a:r>
            <a:endParaRPr lang="en-GB" sz="2400" dirty="0" smtClean="0"/>
          </a:p>
          <a:p>
            <a:endParaRPr lang="en-GB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02" t="12956" r="1281" b="2722"/>
          <a:stretch/>
        </p:blipFill>
        <p:spPr>
          <a:xfrm>
            <a:off x="747884" y="1607463"/>
            <a:ext cx="5212081" cy="3410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2592" y="1335024"/>
            <a:ext cx="407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Why don’t you try painting your house and garden? Using the different things we have learnt about colour mixing this week?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6" y="216380"/>
            <a:ext cx="1447713" cy="12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68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Subject: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PSHE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676" y="2379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Friday 05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Ferbuary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2021.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To </a:t>
            </a: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be able to identify emotions.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9" y="154849"/>
            <a:ext cx="1131570" cy="1131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68" y="5950688"/>
            <a:ext cx="695238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59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0D1F96-8D76-4619-B45D-24E6D9954A71}"/>
              </a:ext>
            </a:extLst>
          </p:cNvPr>
          <p:cNvSpPr txBox="1"/>
          <p:nvPr/>
        </p:nvSpPr>
        <p:spPr>
          <a:xfrm>
            <a:off x="215934" y="645631"/>
            <a:ext cx="6541471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We have lots of different emotions.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9B365E-64B4-417A-BE2C-978EA297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01" y="2446442"/>
            <a:ext cx="2247106" cy="778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266CCC-5202-4C0F-9E81-64F877AC2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01" y="2446213"/>
            <a:ext cx="2279817" cy="779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EB90F1-51E9-418C-A9CF-3856F8A36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680" y="2457156"/>
            <a:ext cx="2261496" cy="768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1B9FF8-9F4A-4C27-B8F2-7B1A5FF74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249" y="2446213"/>
            <a:ext cx="2512919" cy="8760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23177E-4C3E-4D54-B8A8-82DB6F575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6845" y="3424105"/>
            <a:ext cx="1977166" cy="22161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787F3C-CAD7-4152-9538-A965626BE2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489" y="3537704"/>
            <a:ext cx="1988029" cy="22161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4D1A9F-5B4C-4B19-9226-9E9E9A7F0B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1918" y="3424105"/>
            <a:ext cx="1986340" cy="2216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l="1866" t="63959" r="49729" b="4278"/>
          <a:stretch/>
        </p:blipFill>
        <p:spPr>
          <a:xfrm>
            <a:off x="3285501" y="3601156"/>
            <a:ext cx="2307166" cy="21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82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DABA7A-6DAF-400F-A9DD-A5DF1463B853}"/>
              </a:ext>
            </a:extLst>
          </p:cNvPr>
          <p:cNvSpPr txBox="1"/>
          <p:nvPr/>
        </p:nvSpPr>
        <p:spPr>
          <a:xfrm>
            <a:off x="191648" y="440749"/>
            <a:ext cx="1143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For </a:t>
            </a:r>
            <a:r>
              <a:rPr lang="en-GB" sz="2400" dirty="0" smtClean="0"/>
              <a:t>grown-ups</a:t>
            </a:r>
            <a:r>
              <a:rPr lang="en-GB" sz="2400" dirty="0"/>
              <a:t>: </a:t>
            </a:r>
          </a:p>
          <a:p>
            <a:pPr algn="just"/>
            <a:r>
              <a:rPr lang="en-GB" sz="2400" dirty="0" smtClean="0"/>
              <a:t>Please support </a:t>
            </a:r>
            <a:r>
              <a:rPr lang="en-GB" sz="2400" dirty="0"/>
              <a:t>your child to complete the emotions matching activity by dragging the colour pieces into the correct place with the mouse. If you have the paper resources, complete the activity as a matching exercise by hand.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A8440-6880-450B-B06A-3E302B3FA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70" t="-291"/>
          <a:stretch/>
        </p:blipFill>
        <p:spPr>
          <a:xfrm>
            <a:off x="1746746" y="2299450"/>
            <a:ext cx="1573864" cy="1727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FCF6B8-41E1-44CA-BFD5-A1617B391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73" y="4316374"/>
            <a:ext cx="1581137" cy="1727883"/>
          </a:xfrm>
          <a:prstGeom prst="rect">
            <a:avLst/>
          </a:prstGeom>
        </p:spPr>
      </p:pic>
      <p:pic>
        <p:nvPicPr>
          <p:cNvPr id="18" name="Picture 2" descr="Finger pointing female hand vector illustration.:: tasmeemME.com">
            <a:extLst>
              <a:ext uri="{FF2B5EF4-FFF2-40B4-BE49-F238E27FC236}">
                <a16:creationId xmlns:a16="http://schemas.microsoft.com/office/drawing/2014/main" id="{C1637443-171D-471D-B641-C7579868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222" l="10000" r="96889">
                        <a14:foregroundMark x1="92667" y1="88444" x2="92667" y2="88444"/>
                        <a14:foregroundMark x1="96889" y1="94667" x2="96889" y2="94667"/>
                        <a14:foregroundMark x1="95778" y1="98222" x2="95778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65" y="5228872"/>
            <a:ext cx="1477418" cy="147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56EBF981-1461-4BAE-A884-6F6DBB293212}"/>
              </a:ext>
            </a:extLst>
          </p:cNvPr>
          <p:cNvSpPr/>
          <p:nvPr/>
        </p:nvSpPr>
        <p:spPr>
          <a:xfrm>
            <a:off x="1122231" y="6333298"/>
            <a:ext cx="2418268" cy="4762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Move this image to the grey image above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F3B218-18E7-4348-A411-80CA065E8267}"/>
              </a:ext>
            </a:extLst>
          </p:cNvPr>
          <p:cNvCxnSpPr>
            <a:cxnSpLocks/>
          </p:cNvCxnSpPr>
          <p:nvPr/>
        </p:nvCxnSpPr>
        <p:spPr>
          <a:xfrm>
            <a:off x="3540499" y="3114834"/>
            <a:ext cx="49933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C7C8AC3-DA50-47FF-9896-034929196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70" t="-291"/>
          <a:stretch/>
        </p:blipFill>
        <p:spPr>
          <a:xfrm>
            <a:off x="4522136" y="2250892"/>
            <a:ext cx="1573864" cy="17278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A4C119E-96A0-4F77-8E7C-991F43A7F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499" y="3083898"/>
            <a:ext cx="1581137" cy="1727883"/>
          </a:xfrm>
          <a:prstGeom prst="rect">
            <a:avLst/>
          </a:prstGeom>
        </p:spPr>
      </p:pic>
      <p:pic>
        <p:nvPicPr>
          <p:cNvPr id="26" name="Picture 2" descr="Finger pointing female hand vector illustration.:: tasmeemME.com">
            <a:extLst>
              <a:ext uri="{FF2B5EF4-FFF2-40B4-BE49-F238E27FC236}">
                <a16:creationId xmlns:a16="http://schemas.microsoft.com/office/drawing/2014/main" id="{EDE4EE33-850D-4730-AADE-D49240F3D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222" l="10000" r="96889">
                        <a14:foregroundMark x1="92667" y1="88444" x2="92667" y2="88444"/>
                        <a14:foregroundMark x1="96889" y1="94667" x2="96889" y2="94667"/>
                        <a14:foregroundMark x1="95778" y1="98222" x2="95778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09" y="3978775"/>
            <a:ext cx="1477418" cy="147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8FB58E4-84BC-4EB7-8DEE-DDCA1F8CC643}"/>
              </a:ext>
            </a:extLst>
          </p:cNvPr>
          <p:cNvCxnSpPr>
            <a:cxnSpLocks/>
          </p:cNvCxnSpPr>
          <p:nvPr/>
        </p:nvCxnSpPr>
        <p:spPr>
          <a:xfrm>
            <a:off x="6272813" y="3114833"/>
            <a:ext cx="49933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C386261A-138D-4818-B578-1B69F317C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630" y="2250891"/>
            <a:ext cx="1581137" cy="17278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75C260-6F35-4051-845F-E63FE22AE57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73419" y="2908678"/>
            <a:ext cx="401342" cy="412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123" y="5470099"/>
            <a:ext cx="1490203" cy="12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06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23177E-4C3E-4D54-B8A8-82DB6F575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601" y="4347649"/>
            <a:ext cx="1977166" cy="2216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E07BC-B097-4659-BB82-D8D3D5751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610" y="761519"/>
            <a:ext cx="1977166" cy="2216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787F3C-CAD7-4152-9538-A965626BE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16" y="4352923"/>
            <a:ext cx="1988029" cy="2216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33EDC-C4FB-4CE4-86DF-0F012E3BE59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0838" y="761519"/>
            <a:ext cx="1988029" cy="2216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4D1A9F-5B4C-4B19-9226-9E9E9A7F0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0782" y="4342376"/>
            <a:ext cx="1986340" cy="2216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B30C07-3C3E-4BBB-94D4-2843DD3B5ABC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5003752" y="761519"/>
            <a:ext cx="1986340" cy="2216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96AEB9-C2DE-4760-9E84-26684E5E1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5023" y="4342376"/>
            <a:ext cx="1977166" cy="22267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A2BD7-C1E3-4DC1-B498-85129FE7656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01601" y="756245"/>
            <a:ext cx="1977166" cy="22267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90F390-6E30-40E4-AFD9-C5ED8E801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7541" y="4342376"/>
            <a:ext cx="2022551" cy="22267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18EE26-BAD2-4F11-8D71-E7799361E4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4571" y="756245"/>
            <a:ext cx="2022551" cy="22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46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D25EEF-E35A-4180-828A-72B66C2655A2}"/>
              </a:ext>
            </a:extLst>
          </p:cNvPr>
          <p:cNvSpPr txBox="1"/>
          <p:nvPr/>
        </p:nvSpPr>
        <p:spPr>
          <a:xfrm>
            <a:off x="2675336" y="156176"/>
            <a:ext cx="10144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How do you feel?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EDCFF-3512-491E-B667-19C55DB8D34C}"/>
              </a:ext>
            </a:extLst>
          </p:cNvPr>
          <p:cNvSpPr txBox="1"/>
          <p:nvPr/>
        </p:nvSpPr>
        <p:spPr>
          <a:xfrm>
            <a:off x="433251" y="5837530"/>
            <a:ext cx="869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 you point to how you feel</a:t>
            </a:r>
            <a:r>
              <a:rPr lang="en-GB" sz="2400" dirty="0" smtClean="0"/>
              <a:t>? Can you say </a:t>
            </a:r>
            <a:r>
              <a:rPr lang="en-GB" sz="2400" b="1" dirty="0" smtClean="0"/>
              <a:t> why </a:t>
            </a:r>
            <a:r>
              <a:rPr lang="en-GB" sz="2400" dirty="0" smtClean="0"/>
              <a:t> you feel like that? </a:t>
            </a:r>
            <a:endParaRPr lang="en-GB" sz="2400" dirty="0"/>
          </a:p>
        </p:txBody>
      </p:sp>
      <p:pic>
        <p:nvPicPr>
          <p:cNvPr id="3074" name="Picture 2" descr="Zones of Regulation | Stukey Elementary">
            <a:extLst>
              <a:ext uri="{FF2B5EF4-FFF2-40B4-BE49-F238E27FC236}">
                <a16:creationId xmlns:a16="http://schemas.microsoft.com/office/drawing/2014/main" id="{5B4AA97E-5DE0-4AC7-9189-7624F1800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74" y="1119605"/>
            <a:ext cx="7628709" cy="401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1" y="156176"/>
            <a:ext cx="1194110" cy="963429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9431383" y="2342607"/>
            <a:ext cx="2534194" cy="223037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am in the green zone. I am happy because I’m having a good day.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E3D8EB-29BE-41D6-914C-5A1C181FB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48"/>
          <a:stretch/>
        </p:blipFill>
        <p:spPr>
          <a:xfrm flipH="1">
            <a:off x="10580441" y="4855195"/>
            <a:ext cx="1220145" cy="1746987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9431383" y="4572981"/>
            <a:ext cx="687977" cy="28221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loud 8"/>
          <p:cNvSpPr/>
          <p:nvPr/>
        </p:nvSpPr>
        <p:spPr>
          <a:xfrm>
            <a:off x="10119360" y="4720046"/>
            <a:ext cx="374469" cy="348343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loud 10"/>
          <p:cNvSpPr/>
          <p:nvPr/>
        </p:nvSpPr>
        <p:spPr>
          <a:xfrm>
            <a:off x="10597859" y="4982707"/>
            <a:ext cx="308681" cy="1524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250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D25EEF-E35A-4180-828A-72B66C2655A2}"/>
              </a:ext>
            </a:extLst>
          </p:cNvPr>
          <p:cNvSpPr txBox="1"/>
          <p:nvPr/>
        </p:nvSpPr>
        <p:spPr>
          <a:xfrm>
            <a:off x="3435531" y="494272"/>
            <a:ext cx="10144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How do you feel?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EDCFF-3512-491E-B667-19C55DB8D34C}"/>
              </a:ext>
            </a:extLst>
          </p:cNvPr>
          <p:cNvSpPr txBox="1"/>
          <p:nvPr/>
        </p:nvSpPr>
        <p:spPr>
          <a:xfrm>
            <a:off x="1177461" y="5985575"/>
            <a:ext cx="869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 you point to how you feel</a:t>
            </a:r>
            <a:r>
              <a:rPr lang="en-GB" sz="2400" dirty="0" smtClean="0"/>
              <a:t>? Can you say </a:t>
            </a:r>
            <a:r>
              <a:rPr lang="en-GB" sz="2400" b="1" dirty="0" smtClean="0"/>
              <a:t> why </a:t>
            </a:r>
            <a:r>
              <a:rPr lang="en-GB" sz="2400" dirty="0" smtClean="0"/>
              <a:t> you feel like that? </a:t>
            </a:r>
            <a:endParaRPr lang="en-GB" sz="2400" dirty="0"/>
          </a:p>
        </p:txBody>
      </p:sp>
      <p:pic>
        <p:nvPicPr>
          <p:cNvPr id="3074" name="Picture 2" descr="Zones of Regulation | Stukey Elementary">
            <a:extLst>
              <a:ext uri="{FF2B5EF4-FFF2-40B4-BE49-F238E27FC236}">
                <a16:creationId xmlns:a16="http://schemas.microsoft.com/office/drawing/2014/main" id="{5B4AA97E-5DE0-4AC7-9189-7624F1800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1617191"/>
            <a:ext cx="7628709" cy="401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1" y="214531"/>
            <a:ext cx="1263597" cy="1048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E3D8EB-29BE-41D6-914C-5A1C181FB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48"/>
          <a:stretch/>
        </p:blipFill>
        <p:spPr>
          <a:xfrm flipH="1">
            <a:off x="10580441" y="4855195"/>
            <a:ext cx="1220145" cy="17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7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4731" y="600891"/>
            <a:ext cx="4354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Today we are going to explore painting using primary colours mixing them together to see what colours we can make. 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2838" r="3711" b="10437"/>
          <a:stretch/>
        </p:blipFill>
        <p:spPr>
          <a:xfrm>
            <a:off x="8290559" y="217714"/>
            <a:ext cx="3587931" cy="4929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731" y="2464525"/>
            <a:ext cx="36663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Using a paint palate put the colour blue, red and yellow on to it. </a:t>
            </a:r>
          </a:p>
          <a:p>
            <a:endParaRPr lang="en-GB" sz="2000" dirty="0"/>
          </a:p>
          <a:p>
            <a:r>
              <a:rPr lang="en-GB" sz="2000" dirty="0" smtClean="0"/>
              <a:t>Encourage your child to mix two colours together to see what new colour then can make.</a:t>
            </a:r>
          </a:p>
          <a:p>
            <a:endParaRPr lang="en-GB" sz="2000" dirty="0"/>
          </a:p>
          <a:p>
            <a:r>
              <a:rPr lang="en-GB" sz="2000" dirty="0" smtClean="0"/>
              <a:t>Don’t forget to wash the brush in between each mix. 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59" y="1933304"/>
            <a:ext cx="3441480" cy="25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666" r="1477" b="15133"/>
          <a:stretch/>
        </p:blipFill>
        <p:spPr>
          <a:xfrm>
            <a:off x="6420469" y="237816"/>
            <a:ext cx="5586037" cy="2644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591" y="237816"/>
            <a:ext cx="611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 the next slide is a grid to fill in to mix the paints on. Use this example to help your child mix the paints to the correct colour.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2490" y="5989320"/>
            <a:ext cx="8330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3"/>
              </a:rPr>
              <a:t>https://</a:t>
            </a:r>
            <a:r>
              <a:rPr lang="en-GB" sz="2800" dirty="0" smtClean="0">
                <a:hlinkClick r:id="rId3"/>
              </a:rPr>
              <a:t>www.youtube.com/watch?v=IwfZvRuE7s8</a:t>
            </a:r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84732" y="1417320"/>
            <a:ext cx="4288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Now lets watch this fun clip on how to mix colours 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90" y="2746331"/>
            <a:ext cx="5317998" cy="297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0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0292215" y="137202"/>
            <a:ext cx="1895687" cy="5174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3977370" y="128016"/>
            <a:ext cx="1895687" cy="5174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783949" y="3609186"/>
            <a:ext cx="1672046" cy="13062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83565" y="3534383"/>
            <a:ext cx="1672046" cy="13062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091145" y="3577926"/>
            <a:ext cx="1672046" cy="13062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202474" y="213361"/>
            <a:ext cx="1672046" cy="13062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091145" y="213361"/>
            <a:ext cx="1672046" cy="130628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63774" y="194722"/>
            <a:ext cx="1672046" cy="1306286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516732" y="213361"/>
            <a:ext cx="1672046" cy="1306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496839" y="213361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0367554" y="213361"/>
            <a:ext cx="1672046" cy="130628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182244" y="574116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2396" y="487679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223607" y="2211329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310692" y="3841788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823080" y="3837880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3357" y="2394861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156910" y="574115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0661" y="512504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23" name="Oval 22"/>
          <p:cNvSpPr/>
          <p:nvPr/>
        </p:nvSpPr>
        <p:spPr>
          <a:xfrm>
            <a:off x="4112058" y="1987565"/>
            <a:ext cx="1672046" cy="13062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112058" y="3577926"/>
            <a:ext cx="1672046" cy="130628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619328" y="1850574"/>
            <a:ext cx="1672046" cy="1306286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602428" y="3609186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619846" y="1940712"/>
            <a:ext cx="1672046" cy="1306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0519954" y="3577926"/>
            <a:ext cx="1672046" cy="130628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0466064" y="1976847"/>
            <a:ext cx="1672046" cy="130628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151830" y="1976847"/>
            <a:ext cx="1672046" cy="13062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02474" y="1985557"/>
            <a:ext cx="1672046" cy="13062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0210799" y="2286780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68904" y="3870313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36790" y="2246815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74474" y="3988337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5595" y="1523518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2646830" y="4857602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7403098" y="4917807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2669591" y="3269828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BLUE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512855" y="3239854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YELLOW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90227" y="1530015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YELLOW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684028" y="4913438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BLUE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4311691" y="1549776"/>
            <a:ext cx="109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ORANGE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4455396" y="3269828"/>
            <a:ext cx="109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GREEN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4500968" y="4913438"/>
            <a:ext cx="109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PURPLE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024004" y="1503821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9025893" y="1531571"/>
            <a:ext cx="233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10903404" y="1497388"/>
            <a:ext cx="152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GREY 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10903403" y="3246998"/>
            <a:ext cx="152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BROWN 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6919525" y="3178898"/>
            <a:ext cx="152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ORANGE  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9139969" y="3229985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9052988" y="4932778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11038417" y="4884212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PINK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5296219" y="5534712"/>
            <a:ext cx="828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colours in the blue column are </a:t>
            </a:r>
            <a:r>
              <a:rPr lang="en-GB" sz="2000" b="1" dirty="0" smtClean="0"/>
              <a:t> secondary </a:t>
            </a:r>
            <a:r>
              <a:rPr lang="en-GB" sz="2000" dirty="0" smtClean="0"/>
              <a:t> colours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2" name="Up Arrow 61"/>
          <p:cNvSpPr/>
          <p:nvPr/>
        </p:nvSpPr>
        <p:spPr>
          <a:xfrm>
            <a:off x="4802287" y="5368816"/>
            <a:ext cx="493932" cy="5039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Up Arrow 62"/>
          <p:cNvSpPr/>
          <p:nvPr/>
        </p:nvSpPr>
        <p:spPr>
          <a:xfrm>
            <a:off x="11192255" y="5346382"/>
            <a:ext cx="474221" cy="5264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7" y="5402352"/>
            <a:ext cx="1774598" cy="14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8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0292215" y="137202"/>
            <a:ext cx="1895687" cy="5174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3977370" y="128016"/>
            <a:ext cx="1895687" cy="5174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783949" y="3609186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83565" y="3534383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091145" y="3577926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202474" y="213361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091145" y="213361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63774" y="194722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516732" y="213361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496839" y="213361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0367554" y="213361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182244" y="574116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2396" y="487679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223607" y="2211329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310692" y="3841788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823080" y="3837880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3357" y="2394861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156910" y="574115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0661" y="512504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23" name="Oval 22"/>
          <p:cNvSpPr/>
          <p:nvPr/>
        </p:nvSpPr>
        <p:spPr>
          <a:xfrm>
            <a:off x="4112058" y="1987565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112058" y="3577926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619328" y="1850574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602428" y="3609186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619846" y="1940712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0519954" y="3577926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0466064" y="1976847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151830" y="1976847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02474" y="1985557"/>
            <a:ext cx="1672046" cy="1306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0210799" y="2286780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68904" y="3870313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36790" y="2246815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74474" y="3988337"/>
            <a:ext cx="6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5595" y="1523518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2646830" y="4857602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7403098" y="4917807"/>
            <a:ext cx="15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2669591" y="3269828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BLUE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512855" y="3239854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YELLOW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90227" y="1530015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YELLOW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684028" y="4913438"/>
            <a:ext cx="21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BLUE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4311691" y="1549776"/>
            <a:ext cx="109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ORANGE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4455396" y="3269828"/>
            <a:ext cx="109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GREEN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4500968" y="4913438"/>
            <a:ext cx="109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PURPLE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024004" y="1503821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9025893" y="1531571"/>
            <a:ext cx="233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10903404" y="1497388"/>
            <a:ext cx="152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GREY 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10903403" y="3246998"/>
            <a:ext cx="152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BROWN 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6919525" y="3178898"/>
            <a:ext cx="152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ORANGE  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9139969" y="3229985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9052988" y="4932778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11038417" y="4884212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PINK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5296219" y="5534712"/>
            <a:ext cx="8284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colours in the blue column are </a:t>
            </a:r>
            <a:r>
              <a:rPr lang="en-GB" sz="2000" b="1" dirty="0" smtClean="0"/>
              <a:t> secondary </a:t>
            </a:r>
            <a:r>
              <a:rPr lang="en-GB" sz="2000" dirty="0" smtClean="0"/>
              <a:t> colours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Ask your grown-up to help you mix your paints. </a:t>
            </a:r>
            <a:r>
              <a:rPr lang="en-GB" dirty="0" err="1" smtClean="0"/>
              <a:t>Dont</a:t>
            </a:r>
            <a:r>
              <a:rPr lang="en-GB" dirty="0" smtClean="0"/>
              <a:t> forget to </a:t>
            </a:r>
          </a:p>
          <a:p>
            <a:r>
              <a:rPr lang="en-GB" dirty="0" smtClean="0"/>
              <a:t>wash your brush in between each mix. </a:t>
            </a:r>
            <a:endParaRPr lang="en-GB" dirty="0"/>
          </a:p>
        </p:txBody>
      </p:sp>
      <p:sp>
        <p:nvSpPr>
          <p:cNvPr id="62" name="Up Arrow 61"/>
          <p:cNvSpPr/>
          <p:nvPr/>
        </p:nvSpPr>
        <p:spPr>
          <a:xfrm>
            <a:off x="4802287" y="5368816"/>
            <a:ext cx="493932" cy="5039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Up Arrow 62"/>
          <p:cNvSpPr/>
          <p:nvPr/>
        </p:nvSpPr>
        <p:spPr>
          <a:xfrm>
            <a:off x="11192255" y="5346382"/>
            <a:ext cx="474221" cy="5264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7" y="5315137"/>
            <a:ext cx="1476712" cy="12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916113"/>
            <a:ext cx="4048125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This is what happens if we mix colours 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0826" y="2420939"/>
            <a:ext cx="1223963" cy="720725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3600" b="1"/>
              <a:t>red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024564" y="4652964"/>
            <a:ext cx="17287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600" b="1"/>
              <a:t>yellow</a:t>
            </a:r>
          </a:p>
        </p:txBody>
      </p:sp>
      <p:pic>
        <p:nvPicPr>
          <p:cNvPr id="7175" name="Picture 7" descr="Pict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916113"/>
            <a:ext cx="4048125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096001" y="4724401"/>
            <a:ext cx="16557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600" b="1"/>
              <a:t>yellow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295776" y="3284539"/>
            <a:ext cx="12239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600" b="1"/>
              <a:t>blue</a:t>
            </a:r>
          </a:p>
        </p:txBody>
      </p:sp>
      <p:pic>
        <p:nvPicPr>
          <p:cNvPr id="7178" name="Picture 10" descr="Pictur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916113"/>
            <a:ext cx="4048125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295776" y="3284539"/>
            <a:ext cx="12239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600" b="1"/>
              <a:t>blue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527801" y="2420939"/>
            <a:ext cx="12239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600" b="1"/>
              <a:t>red</a:t>
            </a:r>
          </a:p>
        </p:txBody>
      </p:sp>
      <p:pic>
        <p:nvPicPr>
          <p:cNvPr id="7181" name="Picture 13" descr="Picture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916113"/>
            <a:ext cx="4048125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5" y="5590266"/>
            <a:ext cx="1376990" cy="11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1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4" grpId="0"/>
      <p:bldP spid="7176" grpId="0"/>
      <p:bldP spid="7177" grpId="0"/>
      <p:bldP spid="7179" grpId="0"/>
      <p:bldP spid="71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Now make your own colour wheel!</a:t>
            </a:r>
          </a:p>
        </p:txBody>
      </p:sp>
      <p:pic>
        <p:nvPicPr>
          <p:cNvPr id="6147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989138"/>
            <a:ext cx="4048125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6" y="5572033"/>
            <a:ext cx="1455368" cy="12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189472" y="214847"/>
            <a:ext cx="7594110" cy="700220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en-GB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Date:</a:t>
            </a:r>
            <a:r>
              <a:rPr lang="en-GB" sz="32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Tuesday 02</a:t>
            </a:r>
            <a:r>
              <a:rPr lang="en-GB" sz="3200" b="0" i="0" u="none" strike="noStrike" kern="1200" cap="none" spc="0" baseline="30000" dirty="0" smtClean="0">
                <a:solidFill>
                  <a:srgbClr val="000000"/>
                </a:solidFill>
                <a:uFillTx/>
                <a:latin typeface="Calibri"/>
              </a:rPr>
              <a:t>nd</a:t>
            </a:r>
            <a:r>
              <a:rPr lang="en-GB" sz="3200" b="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GB" sz="3200" kern="0" dirty="0" smtClean="0">
                <a:solidFill>
                  <a:srgbClr val="000000"/>
                </a:solidFill>
                <a:latin typeface="Calibri"/>
              </a:rPr>
              <a:t>Februa</a:t>
            </a:r>
            <a:r>
              <a:rPr lang="en-GB" sz="32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ry </a:t>
            </a:r>
            <a:r>
              <a:rPr lang="en-GB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  </a:t>
            </a:r>
            <a:r>
              <a:rPr lang="en-GB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2" y="1728060"/>
            <a:ext cx="2219321" cy="11048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7"/>
          <p:cNvSpPr/>
          <p:nvPr/>
        </p:nvSpPr>
        <p:spPr>
          <a:xfrm>
            <a:off x="189472" y="2832957"/>
            <a:ext cx="10612654" cy="1752795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LO: </a:t>
            </a:r>
            <a:r>
              <a:rPr lang="en-GB" sz="4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To be able </a:t>
            </a:r>
            <a:r>
              <a:rPr lang="en-GB" sz="40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to experiment with monochromatic paint scales </a:t>
            </a:r>
            <a:r>
              <a:rPr lang="en-GB" sz="18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en-GB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about the Pacific Ocean.</a:t>
            </a:r>
          </a:p>
        </p:txBody>
      </p:sp>
      <p:sp>
        <p:nvSpPr>
          <p:cNvPr id="5" name="Rectangle 9"/>
          <p:cNvSpPr/>
          <p:nvPr/>
        </p:nvSpPr>
        <p:spPr>
          <a:xfrm>
            <a:off x="189472" y="5903642"/>
            <a:ext cx="5473095" cy="737299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  Subject</a:t>
            </a: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 </a:t>
            </a:r>
            <a:r>
              <a:rPr lang="en-GB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Art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28" y="6005962"/>
            <a:ext cx="588388" cy="5883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05" y="5903642"/>
            <a:ext cx="830537" cy="7267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9" y="154849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964</Words>
  <Application>Microsoft Office PowerPoint</Application>
  <PresentationFormat>Widescreen</PresentationFormat>
  <Paragraphs>260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what happens if we mix colours …</vt:lpstr>
      <vt:lpstr>Now make your own colour wheel!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Kimberley Graham</cp:lastModifiedBy>
  <cp:revision>28</cp:revision>
  <dcterms:created xsi:type="dcterms:W3CDTF">2021-01-21T19:39:54Z</dcterms:created>
  <dcterms:modified xsi:type="dcterms:W3CDTF">2021-01-29T09:21:49Z</dcterms:modified>
</cp:coreProperties>
</file>