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58" r:id="rId7"/>
    <p:sldId id="259" r:id="rId8"/>
    <p:sldId id="268" r:id="rId9"/>
    <p:sldId id="269" r:id="rId10"/>
    <p:sldId id="260" r:id="rId11"/>
    <p:sldId id="261" r:id="rId12"/>
    <p:sldId id="271" r:id="rId13"/>
    <p:sldId id="272" r:id="rId14"/>
    <p:sldId id="262" r:id="rId15"/>
    <p:sldId id="264"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27711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52126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380194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79543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112DAE-9E71-480F-BD51-9BDA1AB4636D}"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30290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112DAE-9E71-480F-BD51-9BDA1AB4636D}"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149383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112DAE-9E71-480F-BD51-9BDA1AB4636D}"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04673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112DAE-9E71-480F-BD51-9BDA1AB4636D}"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57257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12DAE-9E71-480F-BD51-9BDA1AB4636D}"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133519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12DAE-9E71-480F-BD51-9BDA1AB4636D}"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297259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112DAE-9E71-480F-BD51-9BDA1AB4636D}"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8194FC-94A3-48B4-A4BD-36B85551A692}" type="slidenum">
              <a:rPr lang="en-GB" smtClean="0"/>
              <a:t>‹#›</a:t>
            </a:fld>
            <a:endParaRPr lang="en-GB"/>
          </a:p>
        </p:txBody>
      </p:sp>
    </p:spTree>
    <p:extLst>
      <p:ext uri="{BB962C8B-B14F-4D97-AF65-F5344CB8AC3E}">
        <p14:creationId xmlns:p14="http://schemas.microsoft.com/office/powerpoint/2010/main" val="339925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12DAE-9E71-480F-BD51-9BDA1AB4636D}" type="datetimeFigureOut">
              <a:rPr lang="en-GB" smtClean="0"/>
              <a:t>04/01/2021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194FC-94A3-48B4-A4BD-36B85551A692}" type="slidenum">
              <a:rPr lang="en-GB" smtClean="0"/>
              <a:t>‹#›</a:t>
            </a:fld>
            <a:endParaRPr lang="en-GB"/>
          </a:p>
        </p:txBody>
      </p:sp>
    </p:spTree>
    <p:extLst>
      <p:ext uri="{BB962C8B-B14F-4D97-AF65-F5344CB8AC3E}">
        <p14:creationId xmlns:p14="http://schemas.microsoft.com/office/powerpoint/2010/main" val="293049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6.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hyperlink" Target="https://www.phonicsplay.co.uk/resources/phase/1/sound-starte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QLR2pLUsl-Y"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5676" y="312484"/>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dirty="0" smtClean="0">
                <a:solidFill>
                  <a:prstClr val="black"/>
                </a:solidFill>
                <a:latin typeface="XCCW Joined 4a" panose="03050602040000000000" pitchFamily="66" charset="0"/>
                <a:cs typeface="Arial" panose="020B0604020202020204" pitchFamily="34" charset="0"/>
              </a:rPr>
              <a:t>Tuesday 5</a:t>
            </a:r>
            <a:r>
              <a:rPr lang="en-GB" baseline="30000" dirty="0" smtClean="0">
                <a:solidFill>
                  <a:prstClr val="black"/>
                </a:solidFill>
                <a:latin typeface="XCCW Joined 4a" panose="03050602040000000000" pitchFamily="66" charset="0"/>
                <a:cs typeface="Arial" panose="020B0604020202020204" pitchFamily="34" charset="0"/>
              </a:rPr>
              <a:t>th</a:t>
            </a:r>
            <a:r>
              <a:rPr lang="en-GB" dirty="0" smtClean="0">
                <a:solidFill>
                  <a:prstClr val="black"/>
                </a:solidFill>
                <a:latin typeface="XCCW Joined 4a" panose="03050602040000000000" pitchFamily="66" charset="0"/>
                <a:cs typeface="Arial" panose="020B0604020202020204" pitchFamily="34" charset="0"/>
              </a:rPr>
              <a:t> January 2021</a:t>
            </a:r>
            <a:r>
              <a:rPr lang="en-GB" dirty="0" smtClean="0">
                <a:solidFill>
                  <a:prstClr val="black"/>
                </a:solidFill>
                <a:latin typeface="Arial" panose="020B0604020202020204" pitchFamily="34" charset="0"/>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L.O</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To </a:t>
            </a:r>
            <a:r>
              <a:rPr lang="en-GB" sz="4000" dirty="0" smtClean="0">
                <a:solidFill>
                  <a:prstClr val="black"/>
                </a:solidFill>
                <a:latin typeface="XCCW Joined 4a" panose="03050602040000000000" pitchFamily="66" charset="0"/>
              </a:rPr>
              <a:t>listen to the story of The Three Little Pigs</a:t>
            </a:r>
            <a:endPar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9075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5676" y="312484"/>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dirty="0" smtClean="0">
                <a:solidFill>
                  <a:prstClr val="black"/>
                </a:solidFill>
                <a:latin typeface="XCCW Joined 4a" panose="03050602040000000000" pitchFamily="66" charset="0"/>
                <a:cs typeface="Arial" panose="020B0604020202020204" pitchFamily="34" charset="0"/>
              </a:rPr>
              <a:t>Thursday 7</a:t>
            </a:r>
            <a:r>
              <a:rPr lang="en-GB" baseline="30000" dirty="0" smtClean="0">
                <a:solidFill>
                  <a:prstClr val="black"/>
                </a:solidFill>
                <a:latin typeface="XCCW Joined 4a" panose="03050602040000000000" pitchFamily="66" charset="0"/>
                <a:cs typeface="Arial" panose="020B0604020202020204" pitchFamily="34" charset="0"/>
              </a:rPr>
              <a:t>th</a:t>
            </a:r>
            <a:r>
              <a:rPr lang="en-GB" dirty="0" smtClean="0">
                <a:solidFill>
                  <a:prstClr val="black"/>
                </a:solidFill>
                <a:latin typeface="XCCW Joined 4a" panose="03050602040000000000" pitchFamily="66" charset="0"/>
                <a:cs typeface="Arial" panose="020B0604020202020204" pitchFamily="34" charset="0"/>
              </a:rPr>
              <a:t> January 2021</a:t>
            </a:r>
            <a:r>
              <a:rPr lang="en-GB" dirty="0" smtClean="0">
                <a:solidFill>
                  <a:prstClr val="black"/>
                </a:solidFill>
                <a:latin typeface="Arial" panose="020B0604020202020204" pitchFamily="34" charset="0"/>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L.O</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000" b="0" i="0" u="none" strike="noStrike" kern="1200" cap="none" spc="0" normalizeH="0" baseline="0" noProof="0" dirty="0" smtClean="0">
                <a:ln>
                  <a:noFill/>
                </a:ln>
                <a:solidFill>
                  <a:prstClr val="black"/>
                </a:solidFill>
                <a:effectLst/>
                <a:uLnTx/>
                <a:uFillTx/>
                <a:latin typeface="XCCW Joined 4a" panose="03050602040000000000" pitchFamily="66" charset="0"/>
                <a:ea typeface="+mn-ea"/>
                <a:cs typeface="+mn-cs"/>
              </a:rPr>
              <a:t>To</a:t>
            </a:r>
            <a:r>
              <a:rPr lang="en-GB" sz="4000" dirty="0">
                <a:solidFill>
                  <a:prstClr val="black"/>
                </a:solidFill>
                <a:latin typeface="XCCW Joined 4a" panose="03050602040000000000" pitchFamily="66" charset="0"/>
              </a:rPr>
              <a:t> </a:t>
            </a:r>
            <a:r>
              <a:rPr lang="en-GB" sz="4000" dirty="0" smtClean="0">
                <a:solidFill>
                  <a:prstClr val="black"/>
                </a:solidFill>
                <a:latin typeface="XCCW Joined 4a" panose="03050602040000000000" pitchFamily="66" charset="0"/>
              </a:rPr>
              <a:t>build a house for The Three Little Pigs</a:t>
            </a:r>
            <a:endPar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958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853" y="793003"/>
            <a:ext cx="5313119" cy="584775"/>
          </a:xfrm>
          <a:prstGeom prst="rect">
            <a:avLst/>
          </a:prstGeom>
        </p:spPr>
        <p:txBody>
          <a:bodyPr wrap="square">
            <a:spAutoFit/>
          </a:bodyPr>
          <a:lstStyle/>
          <a:p>
            <a:r>
              <a:rPr lang="en-GB" sz="3200" b="1" dirty="0" smtClean="0">
                <a:latin typeface="XCCW Joined 4a" panose="03050602040000000000" pitchFamily="66" charset="0"/>
              </a:rPr>
              <a:t>Building a house</a:t>
            </a:r>
            <a:endParaRPr lang="en-GB" sz="3200" b="1" dirty="0">
              <a:latin typeface="XCCW Joined 4a" panose="03050602040000000000" pitchFamily="66" charset="0"/>
            </a:endParaRPr>
          </a:p>
        </p:txBody>
      </p:sp>
      <p:sp>
        <p:nvSpPr>
          <p:cNvPr id="5" name="TextBox 4"/>
          <p:cNvSpPr txBox="1"/>
          <p:nvPr/>
        </p:nvSpPr>
        <p:spPr>
          <a:xfrm>
            <a:off x="615301" y="1900630"/>
            <a:ext cx="10593421" cy="1938992"/>
          </a:xfrm>
          <a:prstGeom prst="rect">
            <a:avLst/>
          </a:prstGeom>
          <a:noFill/>
        </p:spPr>
        <p:txBody>
          <a:bodyPr wrap="square" rtlCol="0">
            <a:spAutoFit/>
          </a:bodyPr>
          <a:lstStyle/>
          <a:p>
            <a:pPr algn="ctr"/>
            <a:r>
              <a:rPr lang="en-GB" sz="2400" dirty="0" smtClean="0">
                <a:latin typeface="XCCW Joined 4a" panose="03050602040000000000" pitchFamily="66" charset="0"/>
              </a:rPr>
              <a:t>Where is the straw house?</a:t>
            </a:r>
          </a:p>
          <a:p>
            <a:pPr algn="ctr"/>
            <a:r>
              <a:rPr lang="en-GB" sz="2400" dirty="0" smtClean="0">
                <a:latin typeface="XCCW Joined 4a" panose="03050602040000000000" pitchFamily="66" charset="0"/>
              </a:rPr>
              <a:t>Can you point to it below.</a:t>
            </a:r>
          </a:p>
          <a:p>
            <a:pPr algn="ctr"/>
            <a:endParaRPr lang="en-GB" sz="2400" dirty="0">
              <a:latin typeface="XCCW Joined 4a" panose="03050602040000000000" pitchFamily="66" charset="0"/>
            </a:endParaRPr>
          </a:p>
          <a:p>
            <a:pPr algn="ctr"/>
            <a:endParaRPr lang="en-GB" sz="2400" dirty="0" smtClean="0">
              <a:latin typeface="XCCW Joined 4a" panose="03050602040000000000" pitchFamily="66" charset="0"/>
            </a:endParaRPr>
          </a:p>
          <a:p>
            <a:pPr algn="ctr"/>
            <a:endParaRPr lang="en-GB" sz="2400" dirty="0">
              <a:latin typeface="XCCW Joined 4a" panose="03050602040000000000" pitchFamily="66" charset="0"/>
            </a:endParaRP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Straw House Clip Art - House Made Of Straw Cartoon - Free Transparent PNG  Clipart Images Download"/>
          <p:cNvSpPr>
            <a:spLocks noChangeAspect="1" noChangeArrowheads="1"/>
          </p:cNvSpPr>
          <p:nvPr/>
        </p:nvSpPr>
        <p:spPr bwMode="auto">
          <a:xfrm>
            <a:off x="155575" y="-144463"/>
            <a:ext cx="269298" cy="2692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89927" l="9843" r="89961"/>
                    </a14:imgEffect>
                  </a14:imgLayer>
                </a14:imgProps>
              </a:ext>
            </a:extLst>
          </a:blip>
          <a:stretch>
            <a:fillRect/>
          </a:stretch>
        </p:blipFill>
        <p:spPr>
          <a:xfrm>
            <a:off x="419180" y="3001240"/>
            <a:ext cx="3722991" cy="4001482"/>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100000" l="831" r="98671"/>
                    </a14:imgEffect>
                  </a14:imgLayer>
                </a14:imgProps>
              </a:ext>
            </a:extLst>
          </a:blip>
          <a:stretch>
            <a:fillRect/>
          </a:stretch>
        </p:blipFill>
        <p:spPr>
          <a:xfrm>
            <a:off x="3975117" y="3001240"/>
            <a:ext cx="3541280" cy="3294214"/>
          </a:xfrm>
          <a:prstGeom prst="rect">
            <a:avLst/>
          </a:prstGeom>
        </p:spPr>
      </p:pic>
      <p:sp>
        <p:nvSpPr>
          <p:cNvPr id="9" name="AutoShape 4" descr="Brick House Clip Art at Clker.com - vector clip art online, royalty free &amp;  public dom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1506" r="98795">
                        <a14:backgroundMark x1="8735" y1="93413" x2="8735" y2="93413"/>
                      </a14:backgroundRemoval>
                    </a14:imgEffect>
                  </a14:imgLayer>
                </a14:imgProps>
              </a:ext>
            </a:extLst>
          </a:blip>
          <a:srcRect l="-1307" t="1" b="-150"/>
          <a:stretch/>
        </p:blipFill>
        <p:spPr>
          <a:xfrm>
            <a:off x="7760741" y="3055292"/>
            <a:ext cx="3203636" cy="3186110"/>
          </a:xfrm>
          <a:prstGeom prst="rect">
            <a:avLst/>
          </a:prstGeom>
        </p:spPr>
      </p:pic>
    </p:spTree>
    <p:extLst>
      <p:ext uri="{BB962C8B-B14F-4D97-AF65-F5344CB8AC3E}">
        <p14:creationId xmlns:p14="http://schemas.microsoft.com/office/powerpoint/2010/main" val="187539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853" y="793003"/>
            <a:ext cx="5313119" cy="584775"/>
          </a:xfrm>
          <a:prstGeom prst="rect">
            <a:avLst/>
          </a:prstGeom>
        </p:spPr>
        <p:txBody>
          <a:bodyPr wrap="square">
            <a:spAutoFit/>
          </a:bodyPr>
          <a:lstStyle/>
          <a:p>
            <a:r>
              <a:rPr lang="en-GB" sz="3200" b="1" dirty="0" smtClean="0">
                <a:latin typeface="XCCW Joined 4a" panose="03050602040000000000" pitchFamily="66" charset="0"/>
              </a:rPr>
              <a:t>Building a house</a:t>
            </a:r>
            <a:endParaRPr lang="en-GB" sz="3200" b="1" dirty="0">
              <a:latin typeface="XCCW Joined 4a" panose="03050602040000000000" pitchFamily="66" charset="0"/>
            </a:endParaRPr>
          </a:p>
        </p:txBody>
      </p:sp>
      <p:sp>
        <p:nvSpPr>
          <p:cNvPr id="5" name="TextBox 4"/>
          <p:cNvSpPr txBox="1"/>
          <p:nvPr/>
        </p:nvSpPr>
        <p:spPr>
          <a:xfrm>
            <a:off x="836187" y="2131538"/>
            <a:ext cx="10593421" cy="1200329"/>
          </a:xfrm>
          <a:prstGeom prst="rect">
            <a:avLst/>
          </a:prstGeom>
          <a:noFill/>
        </p:spPr>
        <p:txBody>
          <a:bodyPr wrap="square" rtlCol="0">
            <a:spAutoFit/>
          </a:bodyPr>
          <a:lstStyle/>
          <a:p>
            <a:r>
              <a:rPr lang="en-GB" sz="2400" dirty="0" smtClean="0">
                <a:latin typeface="XCCW Joined 4a" panose="03050602040000000000" pitchFamily="66" charset="0"/>
              </a:rPr>
              <a:t>Re-watch the story of The Three Little Pigs. Can you build a house using sticks from outside or materials you can find in your home. </a:t>
            </a:r>
            <a:endParaRPr lang="en-GB" sz="2400" dirty="0">
              <a:latin typeface="XCCW Joined 4a" panose="03050602040000000000" pitchFamily="66" charset="0"/>
            </a:endParaRP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rotWithShape="1">
          <a:blip r:embed="rId2"/>
          <a:srcRect l="6698" b="4509"/>
          <a:stretch/>
        </p:blipFill>
        <p:spPr>
          <a:xfrm>
            <a:off x="6843288" y="3415066"/>
            <a:ext cx="4486988" cy="2813013"/>
          </a:xfrm>
          <a:prstGeom prst="rect">
            <a:avLst/>
          </a:prstGeom>
          <a:ln>
            <a:noFill/>
          </a:ln>
          <a:effectLst>
            <a:softEdge rad="112500"/>
          </a:effectLst>
        </p:spPr>
      </p:pic>
    </p:spTree>
    <p:extLst>
      <p:ext uri="{BB962C8B-B14F-4D97-AF65-F5344CB8AC3E}">
        <p14:creationId xmlns:p14="http://schemas.microsoft.com/office/powerpoint/2010/main" val="56214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853" y="793003"/>
            <a:ext cx="5313119" cy="584775"/>
          </a:xfrm>
          <a:prstGeom prst="rect">
            <a:avLst/>
          </a:prstGeom>
        </p:spPr>
        <p:txBody>
          <a:bodyPr wrap="square">
            <a:spAutoFit/>
          </a:bodyPr>
          <a:lstStyle/>
          <a:p>
            <a:r>
              <a:rPr lang="en-GB" sz="3200" b="1" dirty="0" smtClean="0">
                <a:latin typeface="XCCW Joined 4a" panose="03050602040000000000" pitchFamily="66" charset="0"/>
              </a:rPr>
              <a:t>Building a house</a:t>
            </a:r>
            <a:endParaRPr lang="en-GB" sz="3200" b="1" dirty="0">
              <a:latin typeface="XCCW Joined 4a" panose="03050602040000000000" pitchFamily="66" charset="0"/>
            </a:endParaRPr>
          </a:p>
        </p:txBody>
      </p:sp>
      <p:sp>
        <p:nvSpPr>
          <p:cNvPr id="5" name="TextBox 4"/>
          <p:cNvSpPr txBox="1"/>
          <p:nvPr/>
        </p:nvSpPr>
        <p:spPr>
          <a:xfrm>
            <a:off x="836187" y="2131538"/>
            <a:ext cx="10593421" cy="1938992"/>
          </a:xfrm>
          <a:prstGeom prst="rect">
            <a:avLst/>
          </a:prstGeom>
          <a:noFill/>
        </p:spPr>
        <p:txBody>
          <a:bodyPr wrap="square" rtlCol="0">
            <a:spAutoFit/>
          </a:bodyPr>
          <a:lstStyle/>
          <a:p>
            <a:r>
              <a:rPr lang="en-GB" sz="2400" dirty="0" smtClean="0">
                <a:latin typeface="XCCW Joined 4a" panose="03050602040000000000" pitchFamily="66" charset="0"/>
              </a:rPr>
              <a:t>Once you have built your house, try blowing on it. Does it fall over or does it stay up? </a:t>
            </a:r>
            <a:endParaRPr lang="en-GB" sz="2400" dirty="0">
              <a:latin typeface="XCCW Joined 4a" panose="03050602040000000000" pitchFamily="66" charset="0"/>
            </a:endParaRPr>
          </a:p>
          <a:p>
            <a:endParaRPr lang="en-GB" sz="2400" dirty="0" smtClean="0">
              <a:latin typeface="XCCW Joined 4a" panose="03050602040000000000" pitchFamily="66" charset="0"/>
            </a:endParaRPr>
          </a:p>
          <a:p>
            <a:r>
              <a:rPr lang="en-GB" sz="2400" dirty="0" smtClean="0">
                <a:latin typeface="XCCW Joined 4a" panose="03050602040000000000" pitchFamily="66" charset="0"/>
              </a:rPr>
              <a:t>Would the big bad wolf be able </a:t>
            </a:r>
          </a:p>
          <a:p>
            <a:r>
              <a:rPr lang="en-GB" sz="2400" dirty="0" smtClean="0">
                <a:latin typeface="XCCW Joined 4a" panose="03050602040000000000" pitchFamily="66" charset="0"/>
              </a:rPr>
              <a:t>To blow your house down? </a:t>
            </a:r>
            <a:endParaRPr lang="en-GB" sz="2400" dirty="0">
              <a:latin typeface="XCCW Joined 4a" panose="03050602040000000000" pitchFamily="66" charset="0"/>
            </a:endParaRP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627" b="100000" l="5906" r="98425"/>
                    </a14:imgEffect>
                  </a14:imgLayer>
                </a14:imgProps>
              </a:ext>
            </a:extLst>
          </a:blip>
          <a:stretch>
            <a:fillRect/>
          </a:stretch>
        </p:blipFill>
        <p:spPr>
          <a:xfrm>
            <a:off x="8506692" y="3171472"/>
            <a:ext cx="2632074" cy="3305636"/>
          </a:xfrm>
          <a:prstGeom prst="rect">
            <a:avLst/>
          </a:prstGeom>
        </p:spPr>
      </p:pic>
    </p:spTree>
    <p:extLst>
      <p:ext uri="{BB962C8B-B14F-4D97-AF65-F5344CB8AC3E}">
        <p14:creationId xmlns:p14="http://schemas.microsoft.com/office/powerpoint/2010/main" val="300133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5676" y="312484"/>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noProof="0" dirty="0" smtClean="0">
                <a:solidFill>
                  <a:prstClr val="black"/>
                </a:solidFill>
                <a:latin typeface="XCCW Joined 4a" panose="03050602040000000000" pitchFamily="66" charset="0"/>
                <a:cs typeface="Arial" panose="020B0604020202020204" pitchFamily="34" charset="0"/>
              </a:rPr>
              <a:t>Friday 8</a:t>
            </a:r>
            <a:r>
              <a:rPr lang="en-GB" baseline="30000" dirty="0" err="1" smtClean="0">
                <a:solidFill>
                  <a:prstClr val="black"/>
                </a:solidFill>
                <a:latin typeface="XCCW Joined 4a" panose="03050602040000000000" pitchFamily="66" charset="0"/>
                <a:cs typeface="Arial" panose="020B0604020202020204" pitchFamily="34" charset="0"/>
              </a:rPr>
              <a:t>th</a:t>
            </a:r>
            <a:r>
              <a:rPr lang="en-GB" dirty="0" smtClean="0">
                <a:solidFill>
                  <a:prstClr val="black"/>
                </a:solidFill>
                <a:latin typeface="XCCW Joined 4a" panose="03050602040000000000" pitchFamily="66" charset="0"/>
                <a:cs typeface="Arial" panose="020B0604020202020204" pitchFamily="34" charset="0"/>
              </a:rPr>
              <a:t> January 2021</a:t>
            </a:r>
            <a:r>
              <a:rPr lang="en-GB" dirty="0" smtClean="0">
                <a:solidFill>
                  <a:prstClr val="black"/>
                </a:solidFill>
                <a:latin typeface="Arial" panose="020B0604020202020204" pitchFamily="34" charset="0"/>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L.O</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000" b="0" i="0" u="none" strike="noStrike" kern="1200" cap="none" spc="0" normalizeH="0" baseline="0" noProof="0" dirty="0" smtClean="0">
                <a:ln>
                  <a:noFill/>
                </a:ln>
                <a:solidFill>
                  <a:prstClr val="black"/>
                </a:solidFill>
                <a:effectLst/>
                <a:uLnTx/>
                <a:uFillTx/>
                <a:latin typeface="XCCW Joined 4a" panose="03050602040000000000" pitchFamily="66" charset="0"/>
                <a:ea typeface="+mn-ea"/>
                <a:cs typeface="+mn-cs"/>
              </a:rPr>
              <a:t>To</a:t>
            </a:r>
            <a:r>
              <a:rPr lang="en-GB" sz="4000" dirty="0">
                <a:solidFill>
                  <a:prstClr val="black"/>
                </a:solidFill>
                <a:latin typeface="XCCW Joined 4a" panose="03050602040000000000" pitchFamily="66" charset="0"/>
              </a:rPr>
              <a:t> </a:t>
            </a:r>
            <a:r>
              <a:rPr lang="en-GB" sz="4000" dirty="0" smtClean="0">
                <a:solidFill>
                  <a:prstClr val="black"/>
                </a:solidFill>
                <a:latin typeface="XCCW Joined 4a" panose="03050602040000000000" pitchFamily="66" charset="0"/>
              </a:rPr>
              <a:t>copy a simple sound pattern</a:t>
            </a:r>
            <a:endPar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260569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853" y="793003"/>
            <a:ext cx="5313119" cy="584775"/>
          </a:xfrm>
          <a:prstGeom prst="rect">
            <a:avLst/>
          </a:prstGeom>
        </p:spPr>
        <p:txBody>
          <a:bodyPr wrap="square">
            <a:spAutoFit/>
          </a:bodyPr>
          <a:lstStyle/>
          <a:p>
            <a:r>
              <a:rPr lang="en-GB" sz="3200" b="1" dirty="0" smtClean="0">
                <a:latin typeface="XCCW Joined 4a" panose="03050602040000000000" pitchFamily="66" charset="0"/>
              </a:rPr>
              <a:t>Copying sounds</a:t>
            </a:r>
            <a:endParaRPr lang="en-GB" sz="3200" b="1" dirty="0">
              <a:latin typeface="XCCW Joined 4a" panose="03050602040000000000" pitchFamily="66" charset="0"/>
            </a:endParaRP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836187" y="2150010"/>
            <a:ext cx="10593421" cy="1569660"/>
          </a:xfrm>
          <a:prstGeom prst="rect">
            <a:avLst/>
          </a:prstGeom>
          <a:noFill/>
        </p:spPr>
        <p:txBody>
          <a:bodyPr wrap="square" rtlCol="0">
            <a:spAutoFit/>
          </a:bodyPr>
          <a:lstStyle/>
          <a:p>
            <a:r>
              <a:rPr lang="en-GB" sz="2400" dirty="0" smtClean="0">
                <a:latin typeface="XCCW Joined 4a" panose="03050602040000000000" pitchFamily="66" charset="0"/>
              </a:rPr>
              <a:t>Follow the link below, press a button on the screen to make a sound, </a:t>
            </a:r>
            <a:r>
              <a:rPr lang="en-GB" sz="2400" dirty="0">
                <a:latin typeface="XCCW Joined 4a" panose="03050602040000000000" pitchFamily="66" charset="0"/>
              </a:rPr>
              <a:t>c</a:t>
            </a:r>
            <a:r>
              <a:rPr lang="en-GB" sz="2400" dirty="0" smtClean="0">
                <a:latin typeface="XCCW Joined 4a" panose="03050602040000000000" pitchFamily="66" charset="0"/>
              </a:rPr>
              <a:t>an your child copy the sound? If they are able to copy one sound. Can they copy two or three sounds in a row? </a:t>
            </a:r>
            <a:endParaRPr lang="en-GB" sz="2400" dirty="0">
              <a:latin typeface="XCCW Joined 4a" panose="03050602040000000000" pitchFamily="66" charset="0"/>
            </a:endParaRPr>
          </a:p>
        </p:txBody>
      </p:sp>
      <p:sp>
        <p:nvSpPr>
          <p:cNvPr id="2" name="Rectangle 1"/>
          <p:cNvSpPr/>
          <p:nvPr/>
        </p:nvSpPr>
        <p:spPr>
          <a:xfrm>
            <a:off x="3007360" y="4568875"/>
            <a:ext cx="6096000" cy="707886"/>
          </a:xfrm>
          <a:prstGeom prst="rect">
            <a:avLst/>
          </a:prstGeom>
        </p:spPr>
        <p:txBody>
          <a:bodyPr>
            <a:spAutoFit/>
          </a:bodyPr>
          <a:lstStyle/>
          <a:p>
            <a:pPr algn="ctr"/>
            <a:r>
              <a:rPr lang="en-GB" sz="4000" dirty="0" smtClean="0">
                <a:latin typeface="XCCW Joined 4a" panose="03050602040000000000" pitchFamily="66" charset="0"/>
                <a:hlinkClick r:id="rId2"/>
              </a:rPr>
              <a:t>Sound buttons </a:t>
            </a:r>
            <a:endParaRPr lang="en-GB" sz="4000" dirty="0">
              <a:latin typeface="XCCW Joined 4a" panose="03050602040000000000" pitchFamily="66" charset="0"/>
            </a:endParaRPr>
          </a:p>
        </p:txBody>
      </p:sp>
    </p:spTree>
    <p:extLst>
      <p:ext uri="{BB962C8B-B14F-4D97-AF65-F5344CB8AC3E}">
        <p14:creationId xmlns:p14="http://schemas.microsoft.com/office/powerpoint/2010/main" val="319018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853" y="793003"/>
            <a:ext cx="5313119" cy="584775"/>
          </a:xfrm>
          <a:prstGeom prst="rect">
            <a:avLst/>
          </a:prstGeom>
        </p:spPr>
        <p:txBody>
          <a:bodyPr wrap="square">
            <a:spAutoFit/>
          </a:bodyPr>
          <a:lstStyle/>
          <a:p>
            <a:r>
              <a:rPr lang="en-GB" sz="3200" b="1" dirty="0" smtClean="0">
                <a:latin typeface="XCCW Joined 4a" panose="03050602040000000000" pitchFamily="66" charset="0"/>
              </a:rPr>
              <a:t>Copying sounds</a:t>
            </a:r>
            <a:endParaRPr lang="en-GB" sz="3200" b="1" dirty="0">
              <a:latin typeface="XCCW Joined 4a" panose="03050602040000000000" pitchFamily="66" charset="0"/>
            </a:endParaRPr>
          </a:p>
        </p:txBody>
      </p:sp>
      <p:sp>
        <p:nvSpPr>
          <p:cNvPr id="6" name="AutoShape 2" descr="The Three Little Pigs Houses"/>
          <p:cNvSpPr>
            <a:spLocks noChangeAspect="1" noChangeArrowheads="1"/>
          </p:cNvSpPr>
          <p:nvPr/>
        </p:nvSpPr>
        <p:spPr bwMode="auto">
          <a:xfrm>
            <a:off x="124547" y="-175491"/>
            <a:ext cx="335828" cy="335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891605" y="2020702"/>
            <a:ext cx="10593421" cy="1631216"/>
          </a:xfrm>
          <a:prstGeom prst="rect">
            <a:avLst/>
          </a:prstGeom>
          <a:noFill/>
        </p:spPr>
        <p:txBody>
          <a:bodyPr wrap="square" rtlCol="0">
            <a:spAutoFit/>
          </a:bodyPr>
          <a:lstStyle/>
          <a:p>
            <a:r>
              <a:rPr lang="en-GB" sz="2000" dirty="0" smtClean="0">
                <a:latin typeface="XCCW Joined 4a" panose="03050602040000000000" pitchFamily="66" charset="0"/>
              </a:rPr>
              <a:t>Use </a:t>
            </a:r>
            <a:r>
              <a:rPr lang="en-GB" sz="2000" dirty="0">
                <a:latin typeface="XCCW Joined 4a" panose="03050602040000000000" pitchFamily="66" charset="0"/>
              </a:rPr>
              <a:t>the shakers above or use drums (pots and pans and wooden spoons are perfect) to play along with songs, rhymes and the radio. Try making the loudest sounds that you can then the quietest sounds that you can. Tap out simple rhythms. Can your child repeat the rhythm back to you?</a:t>
            </a:r>
            <a:endParaRPr lang="en-GB" sz="2800" dirty="0">
              <a:latin typeface="XCCW Joined 4a" panose="03050602040000000000" pitchFamily="66"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3561" b="99852" l="1823" r="98177"/>
                    </a14:imgEffect>
                  </a14:imgLayer>
                </a14:imgProps>
              </a:ext>
            </a:extLst>
          </a:blip>
          <a:stretch>
            <a:fillRect/>
          </a:stretch>
        </p:blipFill>
        <p:spPr>
          <a:xfrm>
            <a:off x="7684655" y="3550105"/>
            <a:ext cx="3670155" cy="3005692"/>
          </a:xfrm>
          <a:prstGeom prst="rect">
            <a:avLst/>
          </a:prstGeom>
        </p:spPr>
      </p:pic>
    </p:spTree>
    <p:extLst>
      <p:ext uri="{BB962C8B-B14F-4D97-AF65-F5344CB8AC3E}">
        <p14:creationId xmlns:p14="http://schemas.microsoft.com/office/powerpoint/2010/main" val="374156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2605" y="4888700"/>
            <a:ext cx="7094657" cy="1200329"/>
          </a:xfrm>
          <a:prstGeom prst="rect">
            <a:avLst/>
          </a:prstGeom>
        </p:spPr>
        <p:txBody>
          <a:bodyPr wrap="square">
            <a:spAutoFit/>
          </a:bodyPr>
          <a:lstStyle/>
          <a:p>
            <a:pPr algn="ctr"/>
            <a:r>
              <a:rPr lang="en-GB" sz="3600" dirty="0" smtClean="0">
                <a:latin typeface="XCCW Joined 4a" panose="03050602040000000000" pitchFamily="66" charset="0"/>
                <a:hlinkClick r:id="rId2"/>
              </a:rPr>
              <a:t>The Three Little Pigs story</a:t>
            </a:r>
            <a:endParaRPr lang="en-GB" sz="3600" dirty="0">
              <a:latin typeface="XCCW Joined 4a" panose="03050602040000000000" pitchFamily="66" charset="0"/>
            </a:endParaRPr>
          </a:p>
        </p:txBody>
      </p:sp>
      <p:sp>
        <p:nvSpPr>
          <p:cNvPr id="5" name="TextBox 4"/>
          <p:cNvSpPr txBox="1"/>
          <p:nvPr/>
        </p:nvSpPr>
        <p:spPr>
          <a:xfrm>
            <a:off x="1104041" y="2094592"/>
            <a:ext cx="10593421" cy="2308324"/>
          </a:xfrm>
          <a:prstGeom prst="rect">
            <a:avLst/>
          </a:prstGeom>
          <a:noFill/>
        </p:spPr>
        <p:txBody>
          <a:bodyPr wrap="square" rtlCol="0">
            <a:spAutoFit/>
          </a:bodyPr>
          <a:lstStyle/>
          <a:p>
            <a:r>
              <a:rPr lang="en-GB" sz="2400" dirty="0" smtClean="0">
                <a:latin typeface="XCCW Joined 4a" panose="03050602040000000000" pitchFamily="66" charset="0"/>
              </a:rPr>
              <a:t>Watch the story of The </a:t>
            </a:r>
            <a:r>
              <a:rPr lang="en-GB" sz="2400" dirty="0">
                <a:latin typeface="XCCW Joined 4a" panose="03050602040000000000" pitchFamily="66" charset="0"/>
              </a:rPr>
              <a:t>T</a:t>
            </a:r>
            <a:r>
              <a:rPr lang="en-GB" sz="2400" dirty="0" smtClean="0">
                <a:latin typeface="XCCW Joined 4a" panose="03050602040000000000" pitchFamily="66" charset="0"/>
              </a:rPr>
              <a:t>hree </a:t>
            </a:r>
            <a:r>
              <a:rPr lang="en-GB" sz="2400" dirty="0">
                <a:latin typeface="XCCW Joined 4a" panose="03050602040000000000" pitchFamily="66" charset="0"/>
              </a:rPr>
              <a:t>L</a:t>
            </a:r>
            <a:r>
              <a:rPr lang="en-GB" sz="2400" dirty="0" smtClean="0">
                <a:latin typeface="XCCW Joined 4a" panose="03050602040000000000" pitchFamily="66" charset="0"/>
              </a:rPr>
              <a:t>ittle </a:t>
            </a:r>
            <a:r>
              <a:rPr lang="en-GB" sz="2400" dirty="0">
                <a:latin typeface="XCCW Joined 4a" panose="03050602040000000000" pitchFamily="66" charset="0"/>
              </a:rPr>
              <a:t>P</a:t>
            </a:r>
            <a:r>
              <a:rPr lang="en-GB" sz="2400" dirty="0" smtClean="0">
                <a:latin typeface="XCCW Joined 4a" panose="03050602040000000000" pitchFamily="66" charset="0"/>
              </a:rPr>
              <a:t>igs. Try to join in with the actions and huff and puff. </a:t>
            </a:r>
          </a:p>
          <a:p>
            <a:endParaRPr lang="en-GB" sz="2400" dirty="0">
              <a:latin typeface="XCCW Joined 4a" panose="03050602040000000000" pitchFamily="66" charset="0"/>
            </a:endParaRPr>
          </a:p>
          <a:p>
            <a:r>
              <a:rPr lang="en-GB" sz="2400" dirty="0" smtClean="0">
                <a:latin typeface="XCCW Joined 4a" panose="03050602040000000000" pitchFamily="66" charset="0"/>
              </a:rPr>
              <a:t>Can you howl like the big bad wolf?</a:t>
            </a:r>
          </a:p>
          <a:p>
            <a:r>
              <a:rPr lang="en-GB" sz="2400" dirty="0" smtClean="0">
                <a:latin typeface="XCCW Joined 4a" panose="03050602040000000000" pitchFamily="66" charset="0"/>
              </a:rPr>
              <a:t>Can you blow some bubbles and pretend to be the big bad wolf?</a:t>
            </a:r>
            <a:endParaRPr lang="en-GB" sz="2400" dirty="0">
              <a:latin typeface="XCCW Joined 4a" panose="03050602040000000000" pitchFamily="66" charset="0"/>
            </a:endParaRPr>
          </a:p>
        </p:txBody>
      </p:sp>
      <p:sp>
        <p:nvSpPr>
          <p:cNvPr id="6" name="Rectangle 5"/>
          <p:cNvSpPr/>
          <p:nvPr/>
        </p:nvSpPr>
        <p:spPr>
          <a:xfrm>
            <a:off x="3276699" y="796697"/>
            <a:ext cx="5120312" cy="584775"/>
          </a:xfrm>
          <a:prstGeom prst="rect">
            <a:avLst/>
          </a:prstGeom>
        </p:spPr>
        <p:txBody>
          <a:bodyPr wrap="none">
            <a:spAutoFit/>
          </a:bodyPr>
          <a:lstStyle/>
          <a:p>
            <a:r>
              <a:rPr lang="en-GB" sz="3200" b="1" dirty="0" smtClean="0">
                <a:latin typeface="XCCW Joined 4a" panose="03050602040000000000" pitchFamily="66" charset="0"/>
              </a:rPr>
              <a:t>The Three Little Pigs</a:t>
            </a:r>
            <a:endParaRPr lang="en-GB" sz="3200" b="1" dirty="0">
              <a:latin typeface="XCCW Joined 4a" panose="03050602040000000000" pitchFamily="66"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592" r="99408"/>
                    </a14:imgEffect>
                  </a14:imgLayer>
                </a14:imgProps>
              </a:ext>
            </a:extLst>
          </a:blip>
          <a:stretch>
            <a:fillRect/>
          </a:stretch>
        </p:blipFill>
        <p:spPr>
          <a:xfrm>
            <a:off x="8762712" y="4612841"/>
            <a:ext cx="3219450" cy="2028825"/>
          </a:xfrm>
          <a:prstGeom prst="rect">
            <a:avLst/>
          </a:prstGeom>
        </p:spPr>
      </p:pic>
    </p:spTree>
    <p:extLst>
      <p:ext uri="{BB962C8B-B14F-4D97-AF65-F5344CB8AC3E}">
        <p14:creationId xmlns:p14="http://schemas.microsoft.com/office/powerpoint/2010/main" val="48572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99" y="796697"/>
            <a:ext cx="5120312" cy="1077218"/>
          </a:xfrm>
          <a:prstGeom prst="rect">
            <a:avLst/>
          </a:prstGeom>
        </p:spPr>
        <p:txBody>
          <a:bodyPr wrap="none">
            <a:spAutoFit/>
          </a:bodyPr>
          <a:lstStyle/>
          <a:p>
            <a:r>
              <a:rPr lang="en-GB" sz="3200" b="1" dirty="0" smtClean="0">
                <a:latin typeface="XCCW Joined 4a" panose="03050602040000000000" pitchFamily="66" charset="0"/>
              </a:rPr>
              <a:t>The Three Little Pigs</a:t>
            </a:r>
          </a:p>
          <a:p>
            <a:pPr algn="ctr"/>
            <a:r>
              <a:rPr lang="en-GB" sz="3200" b="1" dirty="0" smtClean="0">
                <a:latin typeface="XCCW Joined 4a" panose="03050602040000000000" pitchFamily="66" charset="0"/>
              </a:rPr>
              <a:t>Who is?</a:t>
            </a:r>
            <a:endParaRPr lang="en-GB" sz="3200" b="1" dirty="0">
              <a:latin typeface="XCCW Joined 4a" panose="03050602040000000000" pitchFamily="66" charset="0"/>
            </a:endParaRPr>
          </a:p>
        </p:txBody>
      </p:sp>
      <p:sp>
        <p:nvSpPr>
          <p:cNvPr id="5" name="TextBox 4"/>
          <p:cNvSpPr txBox="1"/>
          <p:nvPr/>
        </p:nvSpPr>
        <p:spPr>
          <a:xfrm>
            <a:off x="1131750" y="2068858"/>
            <a:ext cx="10593421" cy="830997"/>
          </a:xfrm>
          <a:prstGeom prst="rect">
            <a:avLst/>
          </a:prstGeom>
          <a:noFill/>
        </p:spPr>
        <p:txBody>
          <a:bodyPr wrap="square" rtlCol="0">
            <a:spAutoFit/>
          </a:bodyPr>
          <a:lstStyle/>
          <a:p>
            <a:r>
              <a:rPr lang="en-GB" sz="2400" dirty="0" smtClean="0">
                <a:latin typeface="XCCW Joined 4a" panose="03050602040000000000" pitchFamily="66" charset="0"/>
              </a:rPr>
              <a:t>Who is the pig?</a:t>
            </a:r>
          </a:p>
          <a:p>
            <a:r>
              <a:rPr lang="en-GB" sz="2400" dirty="0" smtClean="0">
                <a:latin typeface="XCCW Joined 4a" panose="03050602040000000000" pitchFamily="66" charset="0"/>
              </a:rPr>
              <a:t>Can you point to the picture?</a:t>
            </a:r>
          </a:p>
        </p:txBody>
      </p:sp>
      <p:pic>
        <p:nvPicPr>
          <p:cNvPr id="10" name="Picture 9"/>
          <p:cNvPicPr>
            <a:picLocks noChangeAspect="1"/>
          </p:cNvPicPr>
          <p:nvPr/>
        </p:nvPicPr>
        <p:blipFill>
          <a:blip r:embed="rId2"/>
          <a:stretch>
            <a:fillRect/>
          </a:stretch>
        </p:blipFill>
        <p:spPr>
          <a:xfrm>
            <a:off x="2148396" y="3445781"/>
            <a:ext cx="7685014" cy="2389582"/>
          </a:xfrm>
          <a:prstGeom prst="rect">
            <a:avLst/>
          </a:prstGeom>
        </p:spPr>
      </p:pic>
    </p:spTree>
    <p:extLst>
      <p:ext uri="{BB962C8B-B14F-4D97-AF65-F5344CB8AC3E}">
        <p14:creationId xmlns:p14="http://schemas.microsoft.com/office/powerpoint/2010/main" val="377032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99" y="796697"/>
            <a:ext cx="5120312" cy="1077218"/>
          </a:xfrm>
          <a:prstGeom prst="rect">
            <a:avLst/>
          </a:prstGeom>
        </p:spPr>
        <p:txBody>
          <a:bodyPr wrap="none">
            <a:spAutoFit/>
          </a:bodyPr>
          <a:lstStyle/>
          <a:p>
            <a:r>
              <a:rPr lang="en-GB" sz="3200" b="1" dirty="0" smtClean="0">
                <a:latin typeface="XCCW Joined 4a" panose="03050602040000000000" pitchFamily="66" charset="0"/>
              </a:rPr>
              <a:t>The Three Little Pigs</a:t>
            </a:r>
          </a:p>
          <a:p>
            <a:pPr algn="ctr"/>
            <a:r>
              <a:rPr lang="en-GB" sz="3200" b="1" dirty="0" smtClean="0">
                <a:latin typeface="XCCW Joined 4a" panose="03050602040000000000" pitchFamily="66" charset="0"/>
              </a:rPr>
              <a:t>Who is?</a:t>
            </a:r>
            <a:endParaRPr lang="en-GB" sz="3200" b="1" dirty="0">
              <a:latin typeface="XCCW Joined 4a" panose="03050602040000000000" pitchFamily="66" charset="0"/>
            </a:endParaRPr>
          </a:p>
        </p:txBody>
      </p:sp>
      <p:sp>
        <p:nvSpPr>
          <p:cNvPr id="5" name="TextBox 4"/>
          <p:cNvSpPr txBox="1"/>
          <p:nvPr/>
        </p:nvSpPr>
        <p:spPr>
          <a:xfrm>
            <a:off x="1131750" y="2068858"/>
            <a:ext cx="10593421" cy="830997"/>
          </a:xfrm>
          <a:prstGeom prst="rect">
            <a:avLst/>
          </a:prstGeom>
          <a:noFill/>
        </p:spPr>
        <p:txBody>
          <a:bodyPr wrap="square" rtlCol="0">
            <a:spAutoFit/>
          </a:bodyPr>
          <a:lstStyle/>
          <a:p>
            <a:r>
              <a:rPr lang="en-GB" sz="2400" dirty="0" smtClean="0">
                <a:latin typeface="XCCW Joined 4a" panose="03050602040000000000" pitchFamily="66" charset="0"/>
              </a:rPr>
              <a:t>Who is the wolf?</a:t>
            </a:r>
          </a:p>
          <a:p>
            <a:r>
              <a:rPr lang="en-GB" sz="2400" dirty="0" smtClean="0">
                <a:latin typeface="XCCW Joined 4a" panose="03050602040000000000" pitchFamily="66" charset="0"/>
              </a:rPr>
              <a:t>Can you point to the picture?</a:t>
            </a:r>
          </a:p>
        </p:txBody>
      </p:sp>
      <p:pic>
        <p:nvPicPr>
          <p:cNvPr id="2" name="Picture 1"/>
          <p:cNvPicPr>
            <a:picLocks noChangeAspect="1"/>
          </p:cNvPicPr>
          <p:nvPr/>
        </p:nvPicPr>
        <p:blipFill>
          <a:blip r:embed="rId2"/>
          <a:stretch>
            <a:fillRect/>
          </a:stretch>
        </p:blipFill>
        <p:spPr>
          <a:xfrm>
            <a:off x="2196048" y="3426691"/>
            <a:ext cx="7637072" cy="2324966"/>
          </a:xfrm>
          <a:prstGeom prst="rect">
            <a:avLst/>
          </a:prstGeom>
        </p:spPr>
      </p:pic>
    </p:spTree>
    <p:extLst>
      <p:ext uri="{BB962C8B-B14F-4D97-AF65-F5344CB8AC3E}">
        <p14:creationId xmlns:p14="http://schemas.microsoft.com/office/powerpoint/2010/main" val="243946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99" y="796697"/>
            <a:ext cx="5120312" cy="1077218"/>
          </a:xfrm>
          <a:prstGeom prst="rect">
            <a:avLst/>
          </a:prstGeom>
        </p:spPr>
        <p:txBody>
          <a:bodyPr wrap="none">
            <a:spAutoFit/>
          </a:bodyPr>
          <a:lstStyle/>
          <a:p>
            <a:r>
              <a:rPr lang="en-GB" sz="3200" b="1" dirty="0" smtClean="0">
                <a:latin typeface="XCCW Joined 4a" panose="03050602040000000000" pitchFamily="66" charset="0"/>
              </a:rPr>
              <a:t>The Three Little Pigs</a:t>
            </a:r>
          </a:p>
          <a:p>
            <a:pPr algn="ctr"/>
            <a:r>
              <a:rPr lang="en-GB" sz="3200" b="1" dirty="0" smtClean="0">
                <a:latin typeface="XCCW Joined 4a" panose="03050602040000000000" pitchFamily="66" charset="0"/>
              </a:rPr>
              <a:t>Who is?</a:t>
            </a:r>
            <a:endParaRPr lang="en-GB" sz="3200" b="1" dirty="0">
              <a:latin typeface="XCCW Joined 4a" panose="03050602040000000000" pitchFamily="66" charset="0"/>
            </a:endParaRPr>
          </a:p>
        </p:txBody>
      </p:sp>
      <p:sp>
        <p:nvSpPr>
          <p:cNvPr id="5" name="TextBox 4"/>
          <p:cNvSpPr txBox="1"/>
          <p:nvPr/>
        </p:nvSpPr>
        <p:spPr>
          <a:xfrm>
            <a:off x="1131750" y="2068858"/>
            <a:ext cx="10593421" cy="830997"/>
          </a:xfrm>
          <a:prstGeom prst="rect">
            <a:avLst/>
          </a:prstGeom>
          <a:noFill/>
        </p:spPr>
        <p:txBody>
          <a:bodyPr wrap="square" rtlCol="0">
            <a:spAutoFit/>
          </a:bodyPr>
          <a:lstStyle/>
          <a:p>
            <a:r>
              <a:rPr lang="en-GB" sz="2400" dirty="0" smtClean="0">
                <a:latin typeface="XCCW Joined 4a" panose="03050602040000000000" pitchFamily="66" charset="0"/>
              </a:rPr>
              <a:t>Who is the cat?</a:t>
            </a:r>
          </a:p>
          <a:p>
            <a:r>
              <a:rPr lang="en-GB" sz="2400" dirty="0" smtClean="0">
                <a:latin typeface="XCCW Joined 4a" panose="03050602040000000000" pitchFamily="66" charset="0"/>
              </a:rPr>
              <a:t>Can you point to the picture?</a:t>
            </a:r>
          </a:p>
        </p:txBody>
      </p:sp>
      <p:pic>
        <p:nvPicPr>
          <p:cNvPr id="3" name="Picture 2"/>
          <p:cNvPicPr>
            <a:picLocks noChangeAspect="1"/>
          </p:cNvPicPr>
          <p:nvPr/>
        </p:nvPicPr>
        <p:blipFill>
          <a:blip r:embed="rId2"/>
          <a:stretch>
            <a:fillRect/>
          </a:stretch>
        </p:blipFill>
        <p:spPr>
          <a:xfrm>
            <a:off x="2726394" y="3371890"/>
            <a:ext cx="6917526" cy="2069916"/>
          </a:xfrm>
          <a:prstGeom prst="rect">
            <a:avLst/>
          </a:prstGeom>
        </p:spPr>
      </p:pic>
    </p:spTree>
    <p:extLst>
      <p:ext uri="{BB962C8B-B14F-4D97-AF65-F5344CB8AC3E}">
        <p14:creationId xmlns:p14="http://schemas.microsoft.com/office/powerpoint/2010/main" val="4866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0" y="164755"/>
            <a:ext cx="8040129"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5676" y="312484"/>
            <a:ext cx="74263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GB" noProof="0" dirty="0" smtClean="0">
                <a:solidFill>
                  <a:prstClr val="black"/>
                </a:solidFill>
                <a:latin typeface="XCCW Joined 4a" panose="03050602040000000000" pitchFamily="66" charset="0"/>
                <a:cs typeface="Arial" panose="020B0604020202020204" pitchFamily="34" charset="0"/>
              </a:rPr>
              <a:t>Wednesday 6</a:t>
            </a:r>
            <a:r>
              <a:rPr lang="en-GB" baseline="30000" noProof="0" dirty="0" smtClean="0">
                <a:solidFill>
                  <a:prstClr val="black"/>
                </a:solidFill>
                <a:latin typeface="XCCW Joined 4a" panose="03050602040000000000" pitchFamily="66" charset="0"/>
                <a:cs typeface="Arial" panose="020B0604020202020204" pitchFamily="34" charset="0"/>
              </a:rPr>
              <a:t>th</a:t>
            </a:r>
            <a:r>
              <a:rPr lang="en-GB" dirty="0" smtClean="0">
                <a:solidFill>
                  <a:prstClr val="black"/>
                </a:solidFill>
                <a:latin typeface="XCCW Joined 4a" panose="03050602040000000000" pitchFamily="66" charset="0"/>
                <a:cs typeface="Arial" panose="020B0604020202020204" pitchFamily="34" charset="0"/>
              </a:rPr>
              <a:t> January 2021</a:t>
            </a:r>
            <a:r>
              <a:rPr lang="en-GB" dirty="0" smtClean="0">
                <a:solidFill>
                  <a:prstClr val="black"/>
                </a:solidFill>
                <a:latin typeface="Arial" panose="020B0604020202020204" pitchFamily="34" charset="0"/>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2819203"/>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rPr>
              <a:t>L.O</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000" b="0" i="0" u="none" strike="noStrike" kern="1200" cap="none" spc="0" normalizeH="0" baseline="0" noProof="0" dirty="0" smtClean="0">
                <a:ln>
                  <a:noFill/>
                </a:ln>
                <a:solidFill>
                  <a:prstClr val="black"/>
                </a:solidFill>
                <a:effectLst/>
                <a:uLnTx/>
                <a:uFillTx/>
                <a:latin typeface="XCCW Joined 4a" panose="03050602040000000000" pitchFamily="66" charset="0"/>
                <a:ea typeface="+mn-ea"/>
                <a:cs typeface="+mn-cs"/>
              </a:rPr>
              <a:t>To</a:t>
            </a:r>
            <a:r>
              <a:rPr lang="en-GB" sz="4000" dirty="0">
                <a:solidFill>
                  <a:prstClr val="black"/>
                </a:solidFill>
                <a:latin typeface="XCCW Joined 4a" panose="03050602040000000000" pitchFamily="66" charset="0"/>
              </a:rPr>
              <a:t> </a:t>
            </a:r>
            <a:r>
              <a:rPr lang="en-GB" sz="4000" dirty="0" smtClean="0">
                <a:solidFill>
                  <a:prstClr val="black"/>
                </a:solidFill>
                <a:latin typeface="XCCW Joined 4a" panose="03050602040000000000" pitchFamily="66" charset="0"/>
              </a:rPr>
              <a:t>practice mark making in shaving foam</a:t>
            </a:r>
            <a:endParaRPr kumimoji="0" lang="en-GB" sz="4000" b="0" i="0" u="none" strike="noStrike" kern="1200" cap="none" spc="0" normalizeH="0" baseline="0" noProof="0" dirty="0">
              <a:ln>
                <a:noFill/>
              </a:ln>
              <a:solidFill>
                <a:prstClr val="black"/>
              </a:solidFill>
              <a:effectLst/>
              <a:uLnTx/>
              <a:uFillTx/>
              <a:latin typeface="XCCW Joined 4a" panose="03050602040000000000" pitchFamily="66" charset="0"/>
              <a:ea typeface="+mn-ea"/>
              <a:cs typeface="+mn-cs"/>
            </a:endParaRPr>
          </a:p>
        </p:txBody>
      </p:sp>
      <p:pic>
        <p:nvPicPr>
          <p:cNvPr id="14" name="Picture 13"/>
          <p:cNvPicPr>
            <a:picLocks noChangeAspect="1"/>
          </p:cNvPicPr>
          <p:nvPr/>
        </p:nvPicPr>
        <p:blipFill>
          <a:blip r:embed="rId4"/>
          <a:stretch>
            <a:fillRect/>
          </a:stretch>
        </p:blipFill>
        <p:spPr>
          <a:xfrm>
            <a:off x="4646197" y="5963140"/>
            <a:ext cx="834561" cy="64010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Tree>
    <p:extLst>
      <p:ext uri="{BB962C8B-B14F-4D97-AF65-F5344CB8AC3E}">
        <p14:creationId xmlns:p14="http://schemas.microsoft.com/office/powerpoint/2010/main" val="189548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7788" y="2085356"/>
            <a:ext cx="10593421" cy="3785652"/>
          </a:xfrm>
          <a:prstGeom prst="rect">
            <a:avLst/>
          </a:prstGeom>
          <a:noFill/>
        </p:spPr>
        <p:txBody>
          <a:bodyPr wrap="square" rtlCol="0">
            <a:spAutoFit/>
          </a:bodyPr>
          <a:lstStyle/>
          <a:p>
            <a:r>
              <a:rPr lang="en-GB" sz="2400" dirty="0" smtClean="0">
                <a:latin typeface="XCCW Joined 4a" panose="03050602040000000000" pitchFamily="66" charset="0"/>
              </a:rPr>
              <a:t>Using shaving foam, salt, flour or anything you can find in your home, practice making marks/ writing letters. </a:t>
            </a:r>
          </a:p>
          <a:p>
            <a:endParaRPr lang="en-GB" sz="2400" dirty="0">
              <a:latin typeface="XCCW Joined 4a" panose="03050602040000000000" pitchFamily="66" charset="0"/>
            </a:endParaRPr>
          </a:p>
          <a:p>
            <a:endParaRPr lang="en-GB" sz="2400" dirty="0" smtClean="0">
              <a:latin typeface="XCCW Joined 4a" panose="03050602040000000000" pitchFamily="66" charset="0"/>
            </a:endParaRPr>
          </a:p>
          <a:p>
            <a:endParaRPr lang="en-GB" sz="2400" dirty="0">
              <a:latin typeface="XCCW Joined 4a" panose="03050602040000000000" pitchFamily="66" charset="0"/>
            </a:endParaRPr>
          </a:p>
          <a:p>
            <a:r>
              <a:rPr lang="en-GB" sz="2400" dirty="0" smtClean="0">
                <a:latin typeface="XCCW Joined 4a" panose="03050602040000000000" pitchFamily="66" charset="0"/>
              </a:rPr>
              <a:t>Start by supporting your child’s </a:t>
            </a:r>
          </a:p>
          <a:p>
            <a:r>
              <a:rPr lang="en-GB" sz="2400" dirty="0" smtClean="0">
                <a:latin typeface="XCCW Joined 4a" panose="03050602040000000000" pitchFamily="66" charset="0"/>
              </a:rPr>
              <a:t>hand to make different movements </a:t>
            </a:r>
          </a:p>
          <a:p>
            <a:r>
              <a:rPr lang="en-GB" sz="2400" dirty="0" smtClean="0">
                <a:latin typeface="XCCW Joined 4a" panose="03050602040000000000" pitchFamily="66" charset="0"/>
              </a:rPr>
              <a:t>and then allow them to copy the </a:t>
            </a:r>
          </a:p>
          <a:p>
            <a:r>
              <a:rPr lang="en-GB" sz="2400" dirty="0" smtClean="0">
                <a:latin typeface="XCCW Joined 4a" panose="03050602040000000000" pitchFamily="66" charset="0"/>
              </a:rPr>
              <a:t>movements/ make movements freely. </a:t>
            </a:r>
            <a:endParaRPr lang="en-GB" sz="2400" dirty="0">
              <a:latin typeface="XCCW Joined 4a" panose="03050602040000000000" pitchFamily="66" charset="0"/>
            </a:endParaRPr>
          </a:p>
        </p:txBody>
      </p:sp>
      <p:sp>
        <p:nvSpPr>
          <p:cNvPr id="5" name="Rectangle 4"/>
          <p:cNvSpPr/>
          <p:nvPr/>
        </p:nvSpPr>
        <p:spPr>
          <a:xfrm>
            <a:off x="4200333" y="833643"/>
            <a:ext cx="5313119" cy="584775"/>
          </a:xfrm>
          <a:prstGeom prst="rect">
            <a:avLst/>
          </a:prstGeom>
        </p:spPr>
        <p:txBody>
          <a:bodyPr wrap="square">
            <a:spAutoFit/>
          </a:bodyPr>
          <a:lstStyle/>
          <a:p>
            <a:r>
              <a:rPr lang="en-GB" sz="3200" b="1" dirty="0" smtClean="0">
                <a:latin typeface="XCCW Joined 4a" panose="03050602040000000000" pitchFamily="66" charset="0"/>
              </a:rPr>
              <a:t>Mark making</a:t>
            </a:r>
            <a:endParaRPr lang="en-GB" sz="3200" b="1" dirty="0">
              <a:latin typeface="XCCW Joined 4a" panose="03050602040000000000" pitchFamily="66" charset="0"/>
            </a:endParaRPr>
          </a:p>
        </p:txBody>
      </p:sp>
      <p:pic>
        <p:nvPicPr>
          <p:cNvPr id="6" name="Picture 5"/>
          <p:cNvPicPr>
            <a:picLocks noChangeAspect="1"/>
          </p:cNvPicPr>
          <p:nvPr/>
        </p:nvPicPr>
        <p:blipFill>
          <a:blip r:embed="rId2"/>
          <a:stretch>
            <a:fillRect/>
          </a:stretch>
        </p:blipFill>
        <p:spPr>
          <a:xfrm>
            <a:off x="8054109" y="3198833"/>
            <a:ext cx="3152342" cy="28491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5606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2624" y="584262"/>
            <a:ext cx="5313119" cy="584775"/>
          </a:xfrm>
          <a:prstGeom prst="rect">
            <a:avLst/>
          </a:prstGeom>
        </p:spPr>
        <p:txBody>
          <a:bodyPr wrap="square">
            <a:spAutoFit/>
          </a:bodyPr>
          <a:lstStyle/>
          <a:p>
            <a:r>
              <a:rPr lang="en-GB" sz="3200" b="1" dirty="0" smtClean="0">
                <a:latin typeface="XCCW Joined 4a" panose="03050602040000000000" pitchFamily="66" charset="0"/>
              </a:rPr>
              <a:t>Mark making</a:t>
            </a:r>
            <a:endParaRPr lang="en-GB" sz="3200" b="1" dirty="0">
              <a:latin typeface="XCCW Joined 4a" panose="03050602040000000000" pitchFamily="66" charset="0"/>
            </a:endParaRPr>
          </a:p>
        </p:txBody>
      </p:sp>
      <p:sp>
        <p:nvSpPr>
          <p:cNvPr id="5" name="TextBox 4"/>
          <p:cNvSpPr txBox="1"/>
          <p:nvPr/>
        </p:nvSpPr>
        <p:spPr>
          <a:xfrm>
            <a:off x="2738879" y="1845210"/>
            <a:ext cx="10593421" cy="461665"/>
          </a:xfrm>
          <a:prstGeom prst="rect">
            <a:avLst/>
          </a:prstGeom>
          <a:noFill/>
        </p:spPr>
        <p:txBody>
          <a:bodyPr wrap="square" rtlCol="0">
            <a:spAutoFit/>
          </a:bodyPr>
          <a:lstStyle/>
          <a:p>
            <a:r>
              <a:rPr lang="en-GB" sz="2400" dirty="0" smtClean="0">
                <a:latin typeface="XCCW Joined 4a" panose="03050602040000000000" pitchFamily="66" charset="0"/>
              </a:rPr>
              <a:t>Can you draw a straight line? </a:t>
            </a:r>
            <a:endParaRPr lang="en-GB" sz="2400" dirty="0">
              <a:latin typeface="XCCW Joined 4a" panose="03050602040000000000" pitchFamily="66" charset="0"/>
            </a:endParaRPr>
          </a:p>
        </p:txBody>
      </p:sp>
      <p:cxnSp>
        <p:nvCxnSpPr>
          <p:cNvPr id="7" name="Straight Connector 6"/>
          <p:cNvCxnSpPr/>
          <p:nvPr/>
        </p:nvCxnSpPr>
        <p:spPr>
          <a:xfrm>
            <a:off x="2179781" y="2844800"/>
            <a:ext cx="7712364" cy="184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38878" y="3780228"/>
            <a:ext cx="10593421" cy="461665"/>
          </a:xfrm>
          <a:prstGeom prst="rect">
            <a:avLst/>
          </a:prstGeom>
          <a:noFill/>
        </p:spPr>
        <p:txBody>
          <a:bodyPr wrap="square" rtlCol="0">
            <a:spAutoFit/>
          </a:bodyPr>
          <a:lstStyle/>
          <a:p>
            <a:r>
              <a:rPr lang="en-GB" sz="2400" dirty="0" smtClean="0">
                <a:latin typeface="XCCW Joined 4a" panose="03050602040000000000" pitchFamily="66" charset="0"/>
              </a:rPr>
              <a:t>Can you draw a wavy line? </a:t>
            </a:r>
            <a:endParaRPr lang="en-GB" sz="2400" dirty="0">
              <a:latin typeface="XCCW Joined 4a" panose="03050602040000000000" pitchFamily="66" charset="0"/>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ackgroundRemoval t="9402" b="89744" l="0" r="98278"/>
                    </a14:imgEffect>
                  </a14:imgLayer>
                </a14:imgProps>
              </a:ext>
            </a:extLst>
          </a:blip>
          <a:stretch>
            <a:fillRect/>
          </a:stretch>
        </p:blipFill>
        <p:spPr>
          <a:xfrm>
            <a:off x="1671782" y="4774478"/>
            <a:ext cx="8386617" cy="1114425"/>
          </a:xfrm>
          <a:prstGeom prst="rect">
            <a:avLst/>
          </a:prstGeom>
        </p:spPr>
      </p:pic>
    </p:spTree>
    <p:extLst>
      <p:ext uri="{BB962C8B-B14F-4D97-AF65-F5344CB8AC3E}">
        <p14:creationId xmlns:p14="http://schemas.microsoft.com/office/powerpoint/2010/main" val="422653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2624" y="584262"/>
            <a:ext cx="5313119" cy="584775"/>
          </a:xfrm>
          <a:prstGeom prst="rect">
            <a:avLst/>
          </a:prstGeom>
        </p:spPr>
        <p:txBody>
          <a:bodyPr wrap="square">
            <a:spAutoFit/>
          </a:bodyPr>
          <a:lstStyle/>
          <a:p>
            <a:r>
              <a:rPr lang="en-GB" sz="3200" b="1" dirty="0" smtClean="0">
                <a:latin typeface="XCCW Joined 4a" panose="03050602040000000000" pitchFamily="66" charset="0"/>
              </a:rPr>
              <a:t>Mark making</a:t>
            </a:r>
            <a:endParaRPr lang="en-GB" sz="3200" b="1" dirty="0">
              <a:latin typeface="XCCW Joined 4a" panose="03050602040000000000" pitchFamily="66" charset="0"/>
            </a:endParaRPr>
          </a:p>
        </p:txBody>
      </p:sp>
      <p:sp>
        <p:nvSpPr>
          <p:cNvPr id="5" name="TextBox 4"/>
          <p:cNvSpPr txBox="1"/>
          <p:nvPr/>
        </p:nvSpPr>
        <p:spPr>
          <a:xfrm>
            <a:off x="1006000" y="1595828"/>
            <a:ext cx="10593421" cy="1200329"/>
          </a:xfrm>
          <a:prstGeom prst="rect">
            <a:avLst/>
          </a:prstGeom>
          <a:noFill/>
        </p:spPr>
        <p:txBody>
          <a:bodyPr wrap="square" rtlCol="0">
            <a:spAutoFit/>
          </a:bodyPr>
          <a:lstStyle/>
          <a:p>
            <a:r>
              <a:rPr lang="en-GB" sz="2400" dirty="0" smtClean="0">
                <a:latin typeface="XCCW Joined 4a" panose="03050602040000000000" pitchFamily="66" charset="0"/>
              </a:rPr>
              <a:t>What other items can you find around your home that you can make marks with? Can you create a picture using different objects?  </a:t>
            </a:r>
            <a:endParaRPr lang="en-GB" sz="2400" dirty="0">
              <a:latin typeface="XCCW Joined 4a" panose="03050602040000000000" pitchFamily="66"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100000" l="0" r="97059"/>
                    </a14:imgEffect>
                  </a14:imgLayer>
                </a14:imgProps>
              </a:ext>
            </a:extLst>
          </a:blip>
          <a:stretch>
            <a:fillRect/>
          </a:stretch>
        </p:blipFill>
        <p:spPr>
          <a:xfrm>
            <a:off x="6207744" y="3288146"/>
            <a:ext cx="3710659" cy="2786632"/>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100000" l="9787" r="100000"/>
                    </a14:imgEffect>
                  </a14:imgLayer>
                </a14:imgProps>
              </a:ext>
            </a:extLst>
          </a:blip>
          <a:stretch>
            <a:fillRect/>
          </a:stretch>
        </p:blipFill>
        <p:spPr>
          <a:xfrm>
            <a:off x="1197553" y="3454400"/>
            <a:ext cx="4476750" cy="3057525"/>
          </a:xfrm>
          <a:prstGeom prst="rect">
            <a:avLst/>
          </a:prstGeom>
        </p:spPr>
      </p:pic>
    </p:spTree>
    <p:extLst>
      <p:ext uri="{BB962C8B-B14F-4D97-AF65-F5344CB8AC3E}">
        <p14:creationId xmlns:p14="http://schemas.microsoft.com/office/powerpoint/2010/main" val="678785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461</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XCCW Joined 4a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Francis</dc:creator>
  <cp:lastModifiedBy>canderson</cp:lastModifiedBy>
  <cp:revision>23</cp:revision>
  <dcterms:created xsi:type="dcterms:W3CDTF">2021-01-04T09:50:18Z</dcterms:created>
  <dcterms:modified xsi:type="dcterms:W3CDTF">2021-01-04T15:58:03Z</dcterms:modified>
</cp:coreProperties>
</file>