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2" r:id="rId2"/>
    <p:sldId id="322" r:id="rId3"/>
    <p:sldId id="350" r:id="rId4"/>
    <p:sldId id="323" r:id="rId5"/>
    <p:sldId id="324" r:id="rId6"/>
    <p:sldId id="325" r:id="rId7"/>
    <p:sldId id="326" r:id="rId8"/>
    <p:sldId id="351" r:id="rId9"/>
    <p:sldId id="327" r:id="rId10"/>
    <p:sldId id="352" r:id="rId11"/>
    <p:sldId id="328" r:id="rId12"/>
    <p:sldId id="354" r:id="rId13"/>
    <p:sldId id="353" r:id="rId14"/>
    <p:sldId id="355" r:id="rId15"/>
    <p:sldId id="329" r:id="rId16"/>
    <p:sldId id="330" r:id="rId17"/>
    <p:sldId id="331" r:id="rId18"/>
    <p:sldId id="356" r:id="rId19"/>
    <p:sldId id="332" r:id="rId20"/>
    <p:sldId id="357" r:id="rId21"/>
    <p:sldId id="333" r:id="rId22"/>
    <p:sldId id="334" r:id="rId23"/>
    <p:sldId id="336" r:id="rId24"/>
    <p:sldId id="358" r:id="rId25"/>
    <p:sldId id="337" r:id="rId26"/>
    <p:sldId id="359" r:id="rId27"/>
    <p:sldId id="339" r:id="rId28"/>
    <p:sldId id="340" r:id="rId29"/>
    <p:sldId id="341" r:id="rId30"/>
    <p:sldId id="342" r:id="rId31"/>
    <p:sldId id="343" r:id="rId32"/>
    <p:sldId id="360" r:id="rId33"/>
    <p:sldId id="368" r:id="rId34"/>
    <p:sldId id="345" r:id="rId35"/>
    <p:sldId id="369" r:id="rId36"/>
    <p:sldId id="364" r:id="rId37"/>
    <p:sldId id="366" r:id="rId38"/>
    <p:sldId id="367" r:id="rId39"/>
    <p:sldId id="37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>
        <p:scale>
          <a:sx n="50" d="100"/>
          <a:sy n="50" d="100"/>
        </p:scale>
        <p:origin x="3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D999E-AD9F-4CD8-8D40-FF3C5387CE30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69785-346B-4763-BA76-630C56AA5A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449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DDBB-46EC-4032-9853-453A349929E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14EF-333C-409C-912A-762034A6F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33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DDBB-46EC-4032-9853-453A349929E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14EF-333C-409C-912A-762034A6F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46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DDBB-46EC-4032-9853-453A349929E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14EF-333C-409C-912A-762034A6F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33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DDBB-46EC-4032-9853-453A349929E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14EF-333C-409C-912A-762034A6F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69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DDBB-46EC-4032-9853-453A349929E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14EF-333C-409C-912A-762034A6F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1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DDBB-46EC-4032-9853-453A349929E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14EF-333C-409C-912A-762034A6F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45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DDBB-46EC-4032-9853-453A349929E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14EF-333C-409C-912A-762034A6F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02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DDBB-46EC-4032-9853-453A349929E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14EF-333C-409C-912A-762034A6F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6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DDBB-46EC-4032-9853-453A349929E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14EF-333C-409C-912A-762034A6F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00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DDBB-46EC-4032-9853-453A349929E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14EF-333C-409C-912A-762034A6F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34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DDBB-46EC-4032-9853-453A349929E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14EF-333C-409C-912A-762034A6F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50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5DDBB-46EC-4032-9853-453A349929E9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914EF-333C-409C-912A-762034A6F5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05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hiterosemaths.com/homelearning/early-years/growing-6-7-8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6.png"/><Relationship Id="rId3" Type="http://schemas.openxmlformats.org/officeDocument/2006/relationships/slide" Target="slide16.xml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slide" Target="slide15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11" Type="http://schemas.openxmlformats.org/officeDocument/2006/relationships/image" Target="../media/image44.png"/><Relationship Id="rId5" Type="http://schemas.openxmlformats.org/officeDocument/2006/relationships/slide" Target="slide19.xml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slide" Target="slide5.xml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17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17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17.pn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17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17.pn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2.png"/><Relationship Id="rId7" Type="http://schemas.openxmlformats.org/officeDocument/2006/relationships/image" Target="../media/image6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70.png"/><Relationship Id="rId5" Type="http://schemas.openxmlformats.org/officeDocument/2006/relationships/image" Target="../media/image45.png"/><Relationship Id="rId10" Type="http://schemas.openxmlformats.org/officeDocument/2006/relationships/image" Target="../media/image69.png"/><Relationship Id="rId4" Type="http://schemas.openxmlformats.org/officeDocument/2006/relationships/image" Target="../media/image44.png"/><Relationship Id="rId9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6.png"/><Relationship Id="rId3" Type="http://schemas.openxmlformats.org/officeDocument/2006/relationships/slide" Target="slide16.xml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slide" Target="slide15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11" Type="http://schemas.openxmlformats.org/officeDocument/2006/relationships/image" Target="../media/image44.png"/><Relationship Id="rId5" Type="http://schemas.openxmlformats.org/officeDocument/2006/relationships/slide" Target="slide19.xml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slide" Target="slide5.xml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slide" Target="slide36.xml"/><Relationship Id="rId7" Type="http://schemas.openxmlformats.org/officeDocument/2006/relationships/image" Target="../media/image15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slide" Target="slide19.xml"/><Relationship Id="rId10" Type="http://schemas.openxmlformats.org/officeDocument/2006/relationships/image" Target="../media/image74.png"/><Relationship Id="rId4" Type="http://schemas.openxmlformats.org/officeDocument/2006/relationships/slide" Target="slide5.xml"/><Relationship Id="rId9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slide" Target="slide14.xml"/><Relationship Id="rId7" Type="http://schemas.openxmlformats.org/officeDocument/2006/relationships/image" Target="../media/image7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5.png"/><Relationship Id="rId4" Type="http://schemas.openxmlformats.org/officeDocument/2006/relationships/slide" Target="slide37.xml"/><Relationship Id="rId9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slide" Target="slide14.xml"/><Relationship Id="rId7" Type="http://schemas.openxmlformats.org/officeDocument/2006/relationships/image" Target="../media/image7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5.png"/><Relationship Id="rId4" Type="http://schemas.openxmlformats.org/officeDocument/2006/relationships/slide" Target="slide37.xml"/><Relationship Id="rId9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slide" Target="slide14.xml"/><Relationship Id="rId7" Type="http://schemas.openxmlformats.org/officeDocument/2006/relationships/image" Target="../media/image7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5.png"/><Relationship Id="rId4" Type="http://schemas.openxmlformats.org/officeDocument/2006/relationships/slide" Target="slide37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08.02.21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develop an understanding of how many the number 6 represents.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9" y="154849"/>
            <a:ext cx="1131570" cy="11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6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Oval 209"/>
          <p:cNvSpPr/>
          <p:nvPr/>
        </p:nvSpPr>
        <p:spPr>
          <a:xfrm>
            <a:off x="3088179" y="4159964"/>
            <a:ext cx="1725097" cy="18092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70574" y="93803"/>
            <a:ext cx="591832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Now look at these different compositions of 6.</a:t>
            </a:r>
            <a:endParaRPr lang="en-GB" sz="2400" dirty="0">
              <a:cs typeface="Calibri"/>
            </a:endParaRPr>
          </a:p>
          <a:p>
            <a:r>
              <a:rPr lang="en-GB" sz="2400" dirty="0"/>
              <a:t>For example, 6 can be made from 4 and 2.</a:t>
            </a:r>
          </a:p>
          <a:p>
            <a:r>
              <a:rPr lang="en-GB" sz="2400" dirty="0">
                <a:cs typeface="Calibri" panose="020F0502020204030204"/>
              </a:rPr>
              <a:t>Can you fill in the white circles with the correct number of dots to make 6, you can either move the dots or draw them in.</a:t>
            </a:r>
          </a:p>
        </p:txBody>
      </p:sp>
      <p:sp>
        <p:nvSpPr>
          <p:cNvPr id="8" name="Rectangle 7"/>
          <p:cNvSpPr/>
          <p:nvPr/>
        </p:nvSpPr>
        <p:spPr>
          <a:xfrm>
            <a:off x="6214334" y="171060"/>
            <a:ext cx="454886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Oval 143"/>
          <p:cNvSpPr/>
          <p:nvPr/>
        </p:nvSpPr>
        <p:spPr>
          <a:xfrm>
            <a:off x="3549833" y="517049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Oval 144"/>
          <p:cNvSpPr/>
          <p:nvPr/>
        </p:nvSpPr>
        <p:spPr>
          <a:xfrm>
            <a:off x="7902374" y="612317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Oval 145"/>
          <p:cNvSpPr/>
          <p:nvPr/>
        </p:nvSpPr>
        <p:spPr>
          <a:xfrm>
            <a:off x="7449530" y="196304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Oval 146"/>
          <p:cNvSpPr/>
          <p:nvPr/>
        </p:nvSpPr>
        <p:spPr>
          <a:xfrm>
            <a:off x="7902374" y="19194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/>
          <p:cNvSpPr/>
          <p:nvPr/>
        </p:nvSpPr>
        <p:spPr>
          <a:xfrm>
            <a:off x="8372637" y="61231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/>
          <p:cNvSpPr/>
          <p:nvPr/>
        </p:nvSpPr>
        <p:spPr>
          <a:xfrm>
            <a:off x="8825481" y="60796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/>
          <p:cNvSpPr/>
          <p:nvPr/>
        </p:nvSpPr>
        <p:spPr>
          <a:xfrm>
            <a:off x="8372637" y="19194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/>
          <p:cNvSpPr/>
          <p:nvPr/>
        </p:nvSpPr>
        <p:spPr>
          <a:xfrm>
            <a:off x="8825481" y="18759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val 151"/>
          <p:cNvSpPr/>
          <p:nvPr/>
        </p:nvSpPr>
        <p:spPr>
          <a:xfrm>
            <a:off x="9326228" y="61231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Oval 152"/>
          <p:cNvSpPr/>
          <p:nvPr/>
        </p:nvSpPr>
        <p:spPr>
          <a:xfrm>
            <a:off x="9779072" y="60796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/>
          <p:cNvSpPr/>
          <p:nvPr/>
        </p:nvSpPr>
        <p:spPr>
          <a:xfrm>
            <a:off x="9326228" y="19194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/>
          <p:cNvSpPr/>
          <p:nvPr/>
        </p:nvSpPr>
        <p:spPr>
          <a:xfrm>
            <a:off x="9779072" y="18759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/>
          <p:cNvSpPr/>
          <p:nvPr/>
        </p:nvSpPr>
        <p:spPr>
          <a:xfrm>
            <a:off x="10263069" y="619035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/>
          <p:cNvSpPr/>
          <p:nvPr/>
        </p:nvSpPr>
        <p:spPr>
          <a:xfrm>
            <a:off x="10263069" y="198666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395156" y="393522"/>
            <a:ext cx="103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Dot Bank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2334670" y="4735238"/>
            <a:ext cx="63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5021822" y="4679868"/>
            <a:ext cx="1518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= 6</a:t>
            </a:r>
          </a:p>
        </p:txBody>
      </p:sp>
      <p:sp>
        <p:nvSpPr>
          <p:cNvPr id="205" name="Oval 204"/>
          <p:cNvSpPr/>
          <p:nvPr/>
        </p:nvSpPr>
        <p:spPr>
          <a:xfrm>
            <a:off x="309035" y="4159964"/>
            <a:ext cx="1725097" cy="18092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Oval 210"/>
          <p:cNvSpPr/>
          <p:nvPr/>
        </p:nvSpPr>
        <p:spPr>
          <a:xfrm>
            <a:off x="3780917" y="4609376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60FA6AB-AAC2-47F4-95E6-AE910CA3D03A}"/>
              </a:ext>
            </a:extLst>
          </p:cNvPr>
          <p:cNvSpPr txBox="1"/>
          <p:nvPr/>
        </p:nvSpPr>
        <p:spPr>
          <a:xfrm>
            <a:off x="431380" y="6031265"/>
            <a:ext cx="54981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GB" sz="3600" dirty="0"/>
              <a:t>     </a:t>
            </a:r>
            <a:r>
              <a:rPr lang="en-GB" sz="2800" dirty="0"/>
              <a:t>                +                 2             = 6  </a:t>
            </a:r>
            <a:endParaRPr lang="en-GB" sz="2800" dirty="0">
              <a:cs typeface="Calibri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8366419" y="4735238"/>
            <a:ext cx="63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11053571" y="4679868"/>
            <a:ext cx="1518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= 6</a:t>
            </a:r>
          </a:p>
        </p:txBody>
      </p:sp>
      <p:sp>
        <p:nvSpPr>
          <p:cNvPr id="217" name="Oval 216"/>
          <p:cNvSpPr/>
          <p:nvPr/>
        </p:nvSpPr>
        <p:spPr>
          <a:xfrm>
            <a:off x="6340784" y="4159964"/>
            <a:ext cx="1725097" cy="18092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Oval 218"/>
          <p:cNvSpPr/>
          <p:nvPr/>
        </p:nvSpPr>
        <p:spPr>
          <a:xfrm>
            <a:off x="7096473" y="4545965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Oval 219"/>
          <p:cNvSpPr/>
          <p:nvPr/>
        </p:nvSpPr>
        <p:spPr>
          <a:xfrm>
            <a:off x="6825228" y="5170500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Oval 220"/>
          <p:cNvSpPr/>
          <p:nvPr/>
        </p:nvSpPr>
        <p:spPr>
          <a:xfrm>
            <a:off x="7449530" y="5170500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Oval 221"/>
          <p:cNvSpPr/>
          <p:nvPr/>
        </p:nvSpPr>
        <p:spPr>
          <a:xfrm>
            <a:off x="9119928" y="4159964"/>
            <a:ext cx="1725097" cy="18092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60FA6AB-AAC2-47F4-95E6-AE910CA3D03A}"/>
              </a:ext>
            </a:extLst>
          </p:cNvPr>
          <p:cNvSpPr txBox="1"/>
          <p:nvPr/>
        </p:nvSpPr>
        <p:spPr>
          <a:xfrm>
            <a:off x="6463129" y="6031265"/>
            <a:ext cx="54981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GB" sz="3600" dirty="0"/>
              <a:t>      </a:t>
            </a:r>
            <a:r>
              <a:rPr lang="en-GB" sz="2800" dirty="0"/>
              <a:t>3              +                                = 3  </a:t>
            </a:r>
            <a:endParaRPr lang="en-GB" sz="2800" dirty="0">
              <a:cs typeface="Calibri"/>
            </a:endParaRPr>
          </a:p>
        </p:txBody>
      </p:sp>
      <p:pic>
        <p:nvPicPr>
          <p:cNvPr id="56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393D50-CDCB-4B3C-BDE5-568CD87F5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445" y="156217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50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val 198"/>
          <p:cNvSpPr/>
          <p:nvPr/>
        </p:nvSpPr>
        <p:spPr>
          <a:xfrm>
            <a:off x="9690910" y="4382741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4515324" y="1884110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110987" y="140975"/>
            <a:ext cx="557443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Oval 141"/>
          <p:cNvSpPr/>
          <p:nvPr/>
        </p:nvSpPr>
        <p:spPr>
          <a:xfrm>
            <a:off x="5285263" y="2351394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Oval 142"/>
          <p:cNvSpPr/>
          <p:nvPr/>
        </p:nvSpPr>
        <p:spPr>
          <a:xfrm>
            <a:off x="4647562" y="232378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Oval 143"/>
          <p:cNvSpPr/>
          <p:nvPr/>
        </p:nvSpPr>
        <p:spPr>
          <a:xfrm>
            <a:off x="10361840" y="4576571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Oval 144"/>
          <p:cNvSpPr/>
          <p:nvPr/>
        </p:nvSpPr>
        <p:spPr>
          <a:xfrm>
            <a:off x="6553895" y="63813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Oval 145"/>
          <p:cNvSpPr/>
          <p:nvPr/>
        </p:nvSpPr>
        <p:spPr>
          <a:xfrm>
            <a:off x="10030091" y="484105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Oval 146"/>
          <p:cNvSpPr/>
          <p:nvPr/>
        </p:nvSpPr>
        <p:spPr>
          <a:xfrm>
            <a:off x="10461624" y="4966900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/>
          <p:cNvSpPr/>
          <p:nvPr/>
        </p:nvSpPr>
        <p:spPr>
          <a:xfrm>
            <a:off x="7024158" y="63813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/>
          <p:cNvSpPr/>
          <p:nvPr/>
        </p:nvSpPr>
        <p:spPr>
          <a:xfrm>
            <a:off x="7477002" y="63378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/>
          <p:cNvSpPr/>
          <p:nvPr/>
        </p:nvSpPr>
        <p:spPr>
          <a:xfrm>
            <a:off x="7024158" y="217770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/>
          <p:cNvSpPr/>
          <p:nvPr/>
        </p:nvSpPr>
        <p:spPr>
          <a:xfrm>
            <a:off x="7477002" y="213414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val 151"/>
          <p:cNvSpPr/>
          <p:nvPr/>
        </p:nvSpPr>
        <p:spPr>
          <a:xfrm>
            <a:off x="7977749" y="63813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Oval 152"/>
          <p:cNvSpPr/>
          <p:nvPr/>
        </p:nvSpPr>
        <p:spPr>
          <a:xfrm>
            <a:off x="8430593" y="63378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/>
          <p:cNvSpPr/>
          <p:nvPr/>
        </p:nvSpPr>
        <p:spPr>
          <a:xfrm>
            <a:off x="7977749" y="217770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/>
          <p:cNvSpPr/>
          <p:nvPr/>
        </p:nvSpPr>
        <p:spPr>
          <a:xfrm>
            <a:off x="8430593" y="213414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Oval 155"/>
          <p:cNvSpPr/>
          <p:nvPr/>
        </p:nvSpPr>
        <p:spPr>
          <a:xfrm>
            <a:off x="8918278" y="63813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/>
          <p:cNvSpPr/>
          <p:nvPr/>
        </p:nvSpPr>
        <p:spPr>
          <a:xfrm>
            <a:off x="9371122" y="63378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/>
          <p:cNvSpPr/>
          <p:nvPr/>
        </p:nvSpPr>
        <p:spPr>
          <a:xfrm>
            <a:off x="8918278" y="217770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/>
          <p:cNvSpPr/>
          <p:nvPr/>
        </p:nvSpPr>
        <p:spPr>
          <a:xfrm>
            <a:off x="9371122" y="213414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val 159"/>
          <p:cNvSpPr/>
          <p:nvPr/>
        </p:nvSpPr>
        <p:spPr>
          <a:xfrm>
            <a:off x="9795246" y="64921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/>
          <p:cNvSpPr/>
          <p:nvPr/>
        </p:nvSpPr>
        <p:spPr>
          <a:xfrm>
            <a:off x="10248090" y="644856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/>
          <p:cNvSpPr/>
          <p:nvPr/>
        </p:nvSpPr>
        <p:spPr>
          <a:xfrm>
            <a:off x="9795246" y="22884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/>
          <p:cNvSpPr/>
          <p:nvPr/>
        </p:nvSpPr>
        <p:spPr>
          <a:xfrm>
            <a:off x="10248090" y="224487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046677" y="228843"/>
            <a:ext cx="103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Dot Bank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144403" y="2079641"/>
            <a:ext cx="57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901175" y="2079641"/>
            <a:ext cx="1359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= 6</a:t>
            </a:r>
          </a:p>
        </p:txBody>
      </p:sp>
      <p:sp>
        <p:nvSpPr>
          <p:cNvPr id="79" name="Oval 78"/>
          <p:cNvSpPr/>
          <p:nvPr/>
        </p:nvSpPr>
        <p:spPr>
          <a:xfrm>
            <a:off x="742732" y="1861591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2642852" y="1873592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4018591" y="2066337"/>
            <a:ext cx="57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560FA6AB-AAC2-47F4-95E6-AE910CA3D03A}"/>
              </a:ext>
            </a:extLst>
          </p:cNvPr>
          <p:cNvSpPr txBox="1"/>
          <p:nvPr/>
        </p:nvSpPr>
        <p:spPr>
          <a:xfrm>
            <a:off x="870179" y="3193172"/>
            <a:ext cx="57442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GB" sz="2800" dirty="0"/>
              <a:t>   2          +          2        +            2        = 6 </a:t>
            </a:r>
            <a:endParaRPr lang="en-GB" sz="2800" dirty="0">
              <a:cs typeface="Calibri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319989" y="4578272"/>
            <a:ext cx="57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11076761" y="4578272"/>
            <a:ext cx="1359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= 6</a:t>
            </a:r>
          </a:p>
        </p:txBody>
      </p:sp>
      <p:sp>
        <p:nvSpPr>
          <p:cNvPr id="196" name="Oval 195"/>
          <p:cNvSpPr/>
          <p:nvPr/>
        </p:nvSpPr>
        <p:spPr>
          <a:xfrm>
            <a:off x="5918318" y="4360222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Oval 196"/>
          <p:cNvSpPr/>
          <p:nvPr/>
        </p:nvSpPr>
        <p:spPr>
          <a:xfrm>
            <a:off x="7818438" y="4372223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TextBox 197"/>
          <p:cNvSpPr txBox="1"/>
          <p:nvPr/>
        </p:nvSpPr>
        <p:spPr>
          <a:xfrm>
            <a:off x="9194177" y="4564968"/>
            <a:ext cx="57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215" name="Oval 214"/>
          <p:cNvSpPr/>
          <p:nvPr/>
        </p:nvSpPr>
        <p:spPr>
          <a:xfrm>
            <a:off x="1001730" y="2079641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Oval 215"/>
          <p:cNvSpPr/>
          <p:nvPr/>
        </p:nvSpPr>
        <p:spPr>
          <a:xfrm>
            <a:off x="1476121" y="251771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Oval 216"/>
          <p:cNvSpPr/>
          <p:nvPr/>
        </p:nvSpPr>
        <p:spPr>
          <a:xfrm>
            <a:off x="3021073" y="2116930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Oval 217"/>
          <p:cNvSpPr/>
          <p:nvPr/>
        </p:nvSpPr>
        <p:spPr>
          <a:xfrm>
            <a:off x="3325873" y="2497930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Oval 225"/>
          <p:cNvSpPr/>
          <p:nvPr/>
        </p:nvSpPr>
        <p:spPr>
          <a:xfrm>
            <a:off x="6291616" y="461637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Oval 226"/>
          <p:cNvSpPr/>
          <p:nvPr/>
        </p:nvSpPr>
        <p:spPr>
          <a:xfrm>
            <a:off x="8139466" y="455922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Oval 227"/>
          <p:cNvSpPr/>
          <p:nvPr/>
        </p:nvSpPr>
        <p:spPr>
          <a:xfrm>
            <a:off x="8444266" y="497832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560FA6AB-AAC2-47F4-95E6-AE910CA3D03A}"/>
              </a:ext>
            </a:extLst>
          </p:cNvPr>
          <p:cNvSpPr txBox="1"/>
          <p:nvPr/>
        </p:nvSpPr>
        <p:spPr>
          <a:xfrm>
            <a:off x="6015412" y="5671946"/>
            <a:ext cx="57442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GB" sz="2800" dirty="0"/>
              <a:t>     1        +           2         +           3      = 6 </a:t>
            </a:r>
            <a:endParaRPr lang="en-GB" sz="2800" dirty="0">
              <a:cs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0575" y="93803"/>
            <a:ext cx="4905710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/>
              <a:t>The number 6 is made up of groups of smaller numbers. Here the number is 6 split up into 3 parts, can you work out how many spots need to go into the empty circles to make 6. </a:t>
            </a:r>
            <a:endParaRPr lang="en-GB" sz="2000" dirty="0">
              <a:cs typeface="Calibri" panose="020F0502020204030204"/>
            </a:endParaRPr>
          </a:p>
        </p:txBody>
      </p:sp>
      <p:pic>
        <p:nvPicPr>
          <p:cNvPr id="85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8DE677F-E15C-49AD-AB03-77462DD6E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935" y="126949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56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val 198"/>
          <p:cNvSpPr/>
          <p:nvPr/>
        </p:nvSpPr>
        <p:spPr>
          <a:xfrm>
            <a:off x="9690910" y="4382741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4515324" y="1884110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110987" y="140975"/>
            <a:ext cx="557443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Oval 144"/>
          <p:cNvSpPr/>
          <p:nvPr/>
        </p:nvSpPr>
        <p:spPr>
          <a:xfrm>
            <a:off x="6553895" y="63813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/>
          <p:cNvSpPr/>
          <p:nvPr/>
        </p:nvSpPr>
        <p:spPr>
          <a:xfrm>
            <a:off x="7024158" y="63813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/>
          <p:cNvSpPr/>
          <p:nvPr/>
        </p:nvSpPr>
        <p:spPr>
          <a:xfrm>
            <a:off x="7477002" y="63378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/>
          <p:cNvSpPr/>
          <p:nvPr/>
        </p:nvSpPr>
        <p:spPr>
          <a:xfrm>
            <a:off x="7024158" y="217770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/>
          <p:cNvSpPr/>
          <p:nvPr/>
        </p:nvSpPr>
        <p:spPr>
          <a:xfrm>
            <a:off x="7477002" y="213414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val 151"/>
          <p:cNvSpPr/>
          <p:nvPr/>
        </p:nvSpPr>
        <p:spPr>
          <a:xfrm>
            <a:off x="7977749" y="63813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Oval 152"/>
          <p:cNvSpPr/>
          <p:nvPr/>
        </p:nvSpPr>
        <p:spPr>
          <a:xfrm>
            <a:off x="8430593" y="63378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/>
          <p:cNvSpPr/>
          <p:nvPr/>
        </p:nvSpPr>
        <p:spPr>
          <a:xfrm>
            <a:off x="7977749" y="217770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/>
          <p:cNvSpPr/>
          <p:nvPr/>
        </p:nvSpPr>
        <p:spPr>
          <a:xfrm>
            <a:off x="8430593" y="213414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Oval 155"/>
          <p:cNvSpPr/>
          <p:nvPr/>
        </p:nvSpPr>
        <p:spPr>
          <a:xfrm>
            <a:off x="8918278" y="63813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/>
          <p:cNvSpPr/>
          <p:nvPr/>
        </p:nvSpPr>
        <p:spPr>
          <a:xfrm>
            <a:off x="9371122" y="63378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/>
          <p:cNvSpPr/>
          <p:nvPr/>
        </p:nvSpPr>
        <p:spPr>
          <a:xfrm>
            <a:off x="8918278" y="217770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/>
          <p:cNvSpPr/>
          <p:nvPr/>
        </p:nvSpPr>
        <p:spPr>
          <a:xfrm>
            <a:off x="9371122" y="213414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val 159"/>
          <p:cNvSpPr/>
          <p:nvPr/>
        </p:nvSpPr>
        <p:spPr>
          <a:xfrm>
            <a:off x="9795246" y="64921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/>
          <p:cNvSpPr/>
          <p:nvPr/>
        </p:nvSpPr>
        <p:spPr>
          <a:xfrm>
            <a:off x="10248090" y="644856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/>
          <p:cNvSpPr/>
          <p:nvPr/>
        </p:nvSpPr>
        <p:spPr>
          <a:xfrm>
            <a:off x="9795246" y="22884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/>
          <p:cNvSpPr/>
          <p:nvPr/>
        </p:nvSpPr>
        <p:spPr>
          <a:xfrm>
            <a:off x="10248090" y="224487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046677" y="228843"/>
            <a:ext cx="103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Dot Bank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144403" y="2079641"/>
            <a:ext cx="57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901175" y="2079641"/>
            <a:ext cx="1359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= 6</a:t>
            </a:r>
          </a:p>
        </p:txBody>
      </p:sp>
      <p:sp>
        <p:nvSpPr>
          <p:cNvPr id="79" name="Oval 78"/>
          <p:cNvSpPr/>
          <p:nvPr/>
        </p:nvSpPr>
        <p:spPr>
          <a:xfrm>
            <a:off x="742732" y="1861591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2642852" y="1873592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4018591" y="2066337"/>
            <a:ext cx="57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560FA6AB-AAC2-47F4-95E6-AE910CA3D03A}"/>
              </a:ext>
            </a:extLst>
          </p:cNvPr>
          <p:cNvSpPr txBox="1"/>
          <p:nvPr/>
        </p:nvSpPr>
        <p:spPr>
          <a:xfrm>
            <a:off x="870179" y="3193172"/>
            <a:ext cx="57442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GB" sz="2800" dirty="0"/>
              <a:t>   2          +          2        +                     = 6 </a:t>
            </a:r>
            <a:endParaRPr lang="en-GB" sz="2800" dirty="0">
              <a:cs typeface="Calibri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319989" y="4578272"/>
            <a:ext cx="57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11076761" y="4578272"/>
            <a:ext cx="1359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= 6</a:t>
            </a:r>
          </a:p>
        </p:txBody>
      </p:sp>
      <p:sp>
        <p:nvSpPr>
          <p:cNvPr id="196" name="Oval 195"/>
          <p:cNvSpPr/>
          <p:nvPr/>
        </p:nvSpPr>
        <p:spPr>
          <a:xfrm>
            <a:off x="5918318" y="4360222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Oval 196"/>
          <p:cNvSpPr/>
          <p:nvPr/>
        </p:nvSpPr>
        <p:spPr>
          <a:xfrm>
            <a:off x="7818438" y="4372223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TextBox 197"/>
          <p:cNvSpPr txBox="1"/>
          <p:nvPr/>
        </p:nvSpPr>
        <p:spPr>
          <a:xfrm>
            <a:off x="9194177" y="4564968"/>
            <a:ext cx="57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215" name="Oval 214"/>
          <p:cNvSpPr/>
          <p:nvPr/>
        </p:nvSpPr>
        <p:spPr>
          <a:xfrm>
            <a:off x="1001730" y="2079641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Oval 215"/>
          <p:cNvSpPr/>
          <p:nvPr/>
        </p:nvSpPr>
        <p:spPr>
          <a:xfrm>
            <a:off x="1476121" y="251771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Oval 216"/>
          <p:cNvSpPr/>
          <p:nvPr/>
        </p:nvSpPr>
        <p:spPr>
          <a:xfrm>
            <a:off x="3021073" y="2116930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Oval 217"/>
          <p:cNvSpPr/>
          <p:nvPr/>
        </p:nvSpPr>
        <p:spPr>
          <a:xfrm>
            <a:off x="3325873" y="2497930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Oval 225"/>
          <p:cNvSpPr/>
          <p:nvPr/>
        </p:nvSpPr>
        <p:spPr>
          <a:xfrm>
            <a:off x="6291616" y="461637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Oval 226"/>
          <p:cNvSpPr/>
          <p:nvPr/>
        </p:nvSpPr>
        <p:spPr>
          <a:xfrm>
            <a:off x="8139466" y="455922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Oval 227"/>
          <p:cNvSpPr/>
          <p:nvPr/>
        </p:nvSpPr>
        <p:spPr>
          <a:xfrm>
            <a:off x="8444266" y="497832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560FA6AB-AAC2-47F4-95E6-AE910CA3D03A}"/>
              </a:ext>
            </a:extLst>
          </p:cNvPr>
          <p:cNvSpPr txBox="1"/>
          <p:nvPr/>
        </p:nvSpPr>
        <p:spPr>
          <a:xfrm>
            <a:off x="6015412" y="5671946"/>
            <a:ext cx="57442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GB" sz="2800" dirty="0"/>
              <a:t>     1        +           2         +                 = 6 </a:t>
            </a:r>
            <a:endParaRPr lang="en-GB" sz="2800" dirty="0">
              <a:cs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0575" y="93803"/>
            <a:ext cx="4905710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/>
              <a:t>The number 6 is made up of groups of smaller numbers. Here the number is 6 split up into 3 parts, can you work out how many spots need to go into the empty circles to make 6. </a:t>
            </a:r>
            <a:endParaRPr lang="en-GB" sz="2000" dirty="0">
              <a:cs typeface="Calibri" panose="020F0502020204030204"/>
            </a:endParaRPr>
          </a:p>
        </p:txBody>
      </p:sp>
      <p:pic>
        <p:nvPicPr>
          <p:cNvPr id="49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393D50-CDCB-4B3C-BDE5-568CD87F5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445" y="156217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80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Oval 204"/>
          <p:cNvSpPr/>
          <p:nvPr/>
        </p:nvSpPr>
        <p:spPr>
          <a:xfrm>
            <a:off x="9768680" y="4522691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Oval 202"/>
          <p:cNvSpPr/>
          <p:nvPr/>
        </p:nvSpPr>
        <p:spPr>
          <a:xfrm>
            <a:off x="7930685" y="4548393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Oval 169"/>
          <p:cNvSpPr/>
          <p:nvPr/>
        </p:nvSpPr>
        <p:spPr>
          <a:xfrm>
            <a:off x="3759881" y="2736140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Oval 167"/>
          <p:cNvSpPr/>
          <p:nvPr/>
        </p:nvSpPr>
        <p:spPr>
          <a:xfrm>
            <a:off x="1891401" y="2687252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037350" y="354828"/>
            <a:ext cx="557443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Oval 141"/>
          <p:cNvSpPr/>
          <p:nvPr/>
        </p:nvSpPr>
        <p:spPr>
          <a:xfrm>
            <a:off x="2497131" y="325980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Oval 142"/>
          <p:cNvSpPr/>
          <p:nvPr/>
        </p:nvSpPr>
        <p:spPr>
          <a:xfrm>
            <a:off x="2329212" y="2855081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Oval 143"/>
          <p:cNvSpPr/>
          <p:nvPr/>
        </p:nvSpPr>
        <p:spPr>
          <a:xfrm>
            <a:off x="4341692" y="3191930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Oval 144"/>
          <p:cNvSpPr/>
          <p:nvPr/>
        </p:nvSpPr>
        <p:spPr>
          <a:xfrm>
            <a:off x="6506831" y="80767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Oval 145"/>
          <p:cNvSpPr/>
          <p:nvPr/>
        </p:nvSpPr>
        <p:spPr>
          <a:xfrm>
            <a:off x="8499414" y="5025267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Oval 146"/>
          <p:cNvSpPr/>
          <p:nvPr/>
        </p:nvSpPr>
        <p:spPr>
          <a:xfrm>
            <a:off x="10205218" y="495908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/>
          <p:cNvSpPr/>
          <p:nvPr/>
        </p:nvSpPr>
        <p:spPr>
          <a:xfrm>
            <a:off x="6977094" y="80767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/>
          <p:cNvSpPr/>
          <p:nvPr/>
        </p:nvSpPr>
        <p:spPr>
          <a:xfrm>
            <a:off x="7429938" y="803317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/>
          <p:cNvSpPr/>
          <p:nvPr/>
        </p:nvSpPr>
        <p:spPr>
          <a:xfrm>
            <a:off x="6977094" y="387304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/>
          <p:cNvSpPr/>
          <p:nvPr/>
        </p:nvSpPr>
        <p:spPr>
          <a:xfrm>
            <a:off x="7429938" y="38294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val 151"/>
          <p:cNvSpPr/>
          <p:nvPr/>
        </p:nvSpPr>
        <p:spPr>
          <a:xfrm>
            <a:off x="7930685" y="80767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Oval 152"/>
          <p:cNvSpPr/>
          <p:nvPr/>
        </p:nvSpPr>
        <p:spPr>
          <a:xfrm>
            <a:off x="8383529" y="803317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/>
          <p:cNvSpPr/>
          <p:nvPr/>
        </p:nvSpPr>
        <p:spPr>
          <a:xfrm>
            <a:off x="7930685" y="387304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/>
          <p:cNvSpPr/>
          <p:nvPr/>
        </p:nvSpPr>
        <p:spPr>
          <a:xfrm>
            <a:off x="8383529" y="38294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Oval 155"/>
          <p:cNvSpPr/>
          <p:nvPr/>
        </p:nvSpPr>
        <p:spPr>
          <a:xfrm>
            <a:off x="8871214" y="80767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/>
          <p:cNvSpPr/>
          <p:nvPr/>
        </p:nvSpPr>
        <p:spPr>
          <a:xfrm>
            <a:off x="9324058" y="803317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/>
          <p:cNvSpPr/>
          <p:nvPr/>
        </p:nvSpPr>
        <p:spPr>
          <a:xfrm>
            <a:off x="8871214" y="387304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/>
          <p:cNvSpPr/>
          <p:nvPr/>
        </p:nvSpPr>
        <p:spPr>
          <a:xfrm>
            <a:off x="9324058" y="38294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val 159"/>
          <p:cNvSpPr/>
          <p:nvPr/>
        </p:nvSpPr>
        <p:spPr>
          <a:xfrm>
            <a:off x="9748182" y="818746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/>
          <p:cNvSpPr/>
          <p:nvPr/>
        </p:nvSpPr>
        <p:spPr>
          <a:xfrm>
            <a:off x="10201026" y="814390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/>
          <p:cNvSpPr/>
          <p:nvPr/>
        </p:nvSpPr>
        <p:spPr>
          <a:xfrm>
            <a:off x="9748182" y="398377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/>
          <p:cNvSpPr/>
          <p:nvPr/>
        </p:nvSpPr>
        <p:spPr>
          <a:xfrm>
            <a:off x="10201026" y="394021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999613" y="398377"/>
            <a:ext cx="103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Dot Bank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1437216" y="3002848"/>
            <a:ext cx="57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5074014" y="3049224"/>
            <a:ext cx="1359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= 6</a:t>
            </a:r>
          </a:p>
        </p:txBody>
      </p:sp>
      <p:sp>
        <p:nvSpPr>
          <p:cNvPr id="167" name="Oval 166"/>
          <p:cNvSpPr/>
          <p:nvPr/>
        </p:nvSpPr>
        <p:spPr>
          <a:xfrm>
            <a:off x="170574" y="2699703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TextBox 168"/>
          <p:cNvSpPr txBox="1"/>
          <p:nvPr/>
        </p:nvSpPr>
        <p:spPr>
          <a:xfrm>
            <a:off x="3189626" y="2947133"/>
            <a:ext cx="57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7433024" y="4733684"/>
            <a:ext cx="57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1053577" y="4766443"/>
            <a:ext cx="1359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= 6</a:t>
            </a:r>
          </a:p>
        </p:txBody>
      </p:sp>
      <p:sp>
        <p:nvSpPr>
          <p:cNvPr id="202" name="Oval 201"/>
          <p:cNvSpPr/>
          <p:nvPr/>
        </p:nvSpPr>
        <p:spPr>
          <a:xfrm>
            <a:off x="6086418" y="4522693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TextBox 203"/>
          <p:cNvSpPr txBox="1"/>
          <p:nvPr/>
        </p:nvSpPr>
        <p:spPr>
          <a:xfrm>
            <a:off x="9293455" y="4766443"/>
            <a:ext cx="57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219" name="Oval 218"/>
          <p:cNvSpPr/>
          <p:nvPr/>
        </p:nvSpPr>
        <p:spPr>
          <a:xfrm>
            <a:off x="6356260" y="474220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Oval 219"/>
          <p:cNvSpPr/>
          <p:nvPr/>
        </p:nvSpPr>
        <p:spPr>
          <a:xfrm>
            <a:off x="6813460" y="476125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Oval 220"/>
          <p:cNvSpPr/>
          <p:nvPr/>
        </p:nvSpPr>
        <p:spPr>
          <a:xfrm>
            <a:off x="6375310" y="516130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Oval 221"/>
          <p:cNvSpPr/>
          <p:nvPr/>
        </p:nvSpPr>
        <p:spPr>
          <a:xfrm>
            <a:off x="6813460" y="519940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Oval 222"/>
          <p:cNvSpPr/>
          <p:nvPr/>
        </p:nvSpPr>
        <p:spPr>
          <a:xfrm>
            <a:off x="819416" y="341834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Oval 223"/>
          <p:cNvSpPr/>
          <p:nvPr/>
        </p:nvSpPr>
        <p:spPr>
          <a:xfrm>
            <a:off x="865113" y="282557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Oval 224"/>
          <p:cNvSpPr/>
          <p:nvPr/>
        </p:nvSpPr>
        <p:spPr>
          <a:xfrm>
            <a:off x="440672" y="294713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560FA6AB-AAC2-47F4-95E6-AE910CA3D03A}"/>
              </a:ext>
            </a:extLst>
          </p:cNvPr>
          <p:cNvSpPr txBox="1"/>
          <p:nvPr/>
        </p:nvSpPr>
        <p:spPr>
          <a:xfrm>
            <a:off x="104514" y="4109256"/>
            <a:ext cx="57442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GB" sz="2800" dirty="0"/>
              <a:t>      3        +        2           +          1       = 6  </a:t>
            </a:r>
            <a:endParaRPr lang="en-GB" sz="2800" dirty="0">
              <a:cs typeface="Calibri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560FA6AB-AAC2-47F4-95E6-AE910CA3D03A}"/>
              </a:ext>
            </a:extLst>
          </p:cNvPr>
          <p:cNvSpPr txBox="1"/>
          <p:nvPr/>
        </p:nvSpPr>
        <p:spPr>
          <a:xfrm>
            <a:off x="6084037" y="5860117"/>
            <a:ext cx="57442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GB" sz="2800" dirty="0"/>
              <a:t>      4        +           1        +           1      = 6  </a:t>
            </a:r>
            <a:endParaRPr lang="en-GB" sz="2800" dirty="0">
              <a:cs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0574" y="93802"/>
            <a:ext cx="4742289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dirty="0"/>
              <a:t>The number 6 is made up of groups of smaller numbers. Here the number is 6 split up into 3 parts, can you work out how many spots need to go into the empty circles to make 6. </a:t>
            </a:r>
            <a:endParaRPr lang="en-GB" sz="2000" dirty="0">
              <a:cs typeface="Calibri" panose="020F0502020204030204"/>
            </a:endParaRPr>
          </a:p>
        </p:txBody>
      </p:sp>
      <p:pic>
        <p:nvPicPr>
          <p:cNvPr id="9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8DE677F-E15C-49AD-AB03-77462DD6E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400" y="307203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3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37350" y="354828"/>
            <a:ext cx="557443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Oval 141"/>
          <p:cNvSpPr/>
          <p:nvPr/>
        </p:nvSpPr>
        <p:spPr>
          <a:xfrm>
            <a:off x="5134798" y="816384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Oval 142"/>
          <p:cNvSpPr/>
          <p:nvPr/>
        </p:nvSpPr>
        <p:spPr>
          <a:xfrm>
            <a:off x="5587642" y="81202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Oval 143"/>
          <p:cNvSpPr/>
          <p:nvPr/>
        </p:nvSpPr>
        <p:spPr>
          <a:xfrm>
            <a:off x="6053987" y="81202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Oval 144"/>
          <p:cNvSpPr/>
          <p:nvPr/>
        </p:nvSpPr>
        <p:spPr>
          <a:xfrm>
            <a:off x="6506831" y="80767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Oval 145"/>
          <p:cNvSpPr/>
          <p:nvPr/>
        </p:nvSpPr>
        <p:spPr>
          <a:xfrm>
            <a:off x="6053987" y="39165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Oval 146"/>
          <p:cNvSpPr/>
          <p:nvPr/>
        </p:nvSpPr>
        <p:spPr>
          <a:xfrm>
            <a:off x="6506831" y="38730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/>
          <p:cNvSpPr/>
          <p:nvPr/>
        </p:nvSpPr>
        <p:spPr>
          <a:xfrm>
            <a:off x="6977094" y="80767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/>
          <p:cNvSpPr/>
          <p:nvPr/>
        </p:nvSpPr>
        <p:spPr>
          <a:xfrm>
            <a:off x="7429938" y="803317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/>
          <p:cNvSpPr/>
          <p:nvPr/>
        </p:nvSpPr>
        <p:spPr>
          <a:xfrm>
            <a:off x="6977094" y="387304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/>
          <p:cNvSpPr/>
          <p:nvPr/>
        </p:nvSpPr>
        <p:spPr>
          <a:xfrm>
            <a:off x="7429938" y="38294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val 151"/>
          <p:cNvSpPr/>
          <p:nvPr/>
        </p:nvSpPr>
        <p:spPr>
          <a:xfrm>
            <a:off x="7930685" y="80767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Oval 152"/>
          <p:cNvSpPr/>
          <p:nvPr/>
        </p:nvSpPr>
        <p:spPr>
          <a:xfrm>
            <a:off x="8383529" y="803317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/>
          <p:cNvSpPr/>
          <p:nvPr/>
        </p:nvSpPr>
        <p:spPr>
          <a:xfrm>
            <a:off x="7930685" y="387304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/>
          <p:cNvSpPr/>
          <p:nvPr/>
        </p:nvSpPr>
        <p:spPr>
          <a:xfrm>
            <a:off x="8383529" y="38294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Oval 155"/>
          <p:cNvSpPr/>
          <p:nvPr/>
        </p:nvSpPr>
        <p:spPr>
          <a:xfrm>
            <a:off x="8871214" y="80767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/>
          <p:cNvSpPr/>
          <p:nvPr/>
        </p:nvSpPr>
        <p:spPr>
          <a:xfrm>
            <a:off x="9324058" y="803317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/>
          <p:cNvSpPr/>
          <p:nvPr/>
        </p:nvSpPr>
        <p:spPr>
          <a:xfrm>
            <a:off x="8871214" y="387304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/>
          <p:cNvSpPr/>
          <p:nvPr/>
        </p:nvSpPr>
        <p:spPr>
          <a:xfrm>
            <a:off x="9324058" y="38294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val 159"/>
          <p:cNvSpPr/>
          <p:nvPr/>
        </p:nvSpPr>
        <p:spPr>
          <a:xfrm>
            <a:off x="9748182" y="818746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/>
          <p:cNvSpPr/>
          <p:nvPr/>
        </p:nvSpPr>
        <p:spPr>
          <a:xfrm>
            <a:off x="10201026" y="814390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/>
          <p:cNvSpPr/>
          <p:nvPr/>
        </p:nvSpPr>
        <p:spPr>
          <a:xfrm>
            <a:off x="9748182" y="398377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/>
          <p:cNvSpPr/>
          <p:nvPr/>
        </p:nvSpPr>
        <p:spPr>
          <a:xfrm>
            <a:off x="10201026" y="394021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999613" y="398377"/>
            <a:ext cx="103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Dot Bank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1437216" y="3002848"/>
            <a:ext cx="57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5074014" y="3049224"/>
            <a:ext cx="1359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= 6</a:t>
            </a:r>
          </a:p>
        </p:txBody>
      </p:sp>
      <p:sp>
        <p:nvSpPr>
          <p:cNvPr id="167" name="Oval 166"/>
          <p:cNvSpPr/>
          <p:nvPr/>
        </p:nvSpPr>
        <p:spPr>
          <a:xfrm>
            <a:off x="170574" y="2699703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Oval 167"/>
          <p:cNvSpPr/>
          <p:nvPr/>
        </p:nvSpPr>
        <p:spPr>
          <a:xfrm>
            <a:off x="1891401" y="2687252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TextBox 168"/>
          <p:cNvSpPr txBox="1"/>
          <p:nvPr/>
        </p:nvSpPr>
        <p:spPr>
          <a:xfrm>
            <a:off x="3189626" y="2947133"/>
            <a:ext cx="57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170" name="Oval 169"/>
          <p:cNvSpPr/>
          <p:nvPr/>
        </p:nvSpPr>
        <p:spPr>
          <a:xfrm>
            <a:off x="3759881" y="2736140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TextBox 199"/>
          <p:cNvSpPr txBox="1"/>
          <p:nvPr/>
        </p:nvSpPr>
        <p:spPr>
          <a:xfrm>
            <a:off x="7433024" y="4733684"/>
            <a:ext cx="57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1053577" y="4766443"/>
            <a:ext cx="1359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= 6</a:t>
            </a:r>
          </a:p>
        </p:txBody>
      </p:sp>
      <p:sp>
        <p:nvSpPr>
          <p:cNvPr id="202" name="Oval 201"/>
          <p:cNvSpPr/>
          <p:nvPr/>
        </p:nvSpPr>
        <p:spPr>
          <a:xfrm>
            <a:off x="6086418" y="4522693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Oval 202"/>
          <p:cNvSpPr/>
          <p:nvPr/>
        </p:nvSpPr>
        <p:spPr>
          <a:xfrm>
            <a:off x="7930685" y="4548393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TextBox 203"/>
          <p:cNvSpPr txBox="1"/>
          <p:nvPr/>
        </p:nvSpPr>
        <p:spPr>
          <a:xfrm>
            <a:off x="9293455" y="4766443"/>
            <a:ext cx="57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205" name="Oval 204"/>
          <p:cNvSpPr/>
          <p:nvPr/>
        </p:nvSpPr>
        <p:spPr>
          <a:xfrm>
            <a:off x="9768680" y="4522691"/>
            <a:ext cx="1341860" cy="11914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Oval 218"/>
          <p:cNvSpPr/>
          <p:nvPr/>
        </p:nvSpPr>
        <p:spPr>
          <a:xfrm>
            <a:off x="6356260" y="474220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Oval 219"/>
          <p:cNvSpPr/>
          <p:nvPr/>
        </p:nvSpPr>
        <p:spPr>
          <a:xfrm>
            <a:off x="6813460" y="476125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Oval 220"/>
          <p:cNvSpPr/>
          <p:nvPr/>
        </p:nvSpPr>
        <p:spPr>
          <a:xfrm>
            <a:off x="6375310" y="516130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Oval 221"/>
          <p:cNvSpPr/>
          <p:nvPr/>
        </p:nvSpPr>
        <p:spPr>
          <a:xfrm>
            <a:off x="6813460" y="519940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Oval 222"/>
          <p:cNvSpPr/>
          <p:nvPr/>
        </p:nvSpPr>
        <p:spPr>
          <a:xfrm>
            <a:off x="819416" y="341834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Oval 223"/>
          <p:cNvSpPr/>
          <p:nvPr/>
        </p:nvSpPr>
        <p:spPr>
          <a:xfrm>
            <a:off x="865113" y="282557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Oval 224"/>
          <p:cNvSpPr/>
          <p:nvPr/>
        </p:nvSpPr>
        <p:spPr>
          <a:xfrm>
            <a:off x="440672" y="294713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560FA6AB-AAC2-47F4-95E6-AE910CA3D03A}"/>
              </a:ext>
            </a:extLst>
          </p:cNvPr>
          <p:cNvSpPr txBox="1"/>
          <p:nvPr/>
        </p:nvSpPr>
        <p:spPr>
          <a:xfrm>
            <a:off x="104514" y="4109256"/>
            <a:ext cx="57442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GB" sz="2800" dirty="0"/>
              <a:t>      3        +                     +                   = 6  </a:t>
            </a:r>
            <a:endParaRPr lang="en-GB" sz="2800" dirty="0">
              <a:cs typeface="Calibri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560FA6AB-AAC2-47F4-95E6-AE910CA3D03A}"/>
              </a:ext>
            </a:extLst>
          </p:cNvPr>
          <p:cNvSpPr txBox="1"/>
          <p:nvPr/>
        </p:nvSpPr>
        <p:spPr>
          <a:xfrm>
            <a:off x="6084037" y="5860117"/>
            <a:ext cx="574429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GB" sz="2800" dirty="0"/>
              <a:t>      4        +                     +                   = 6  </a:t>
            </a:r>
            <a:endParaRPr lang="en-GB" sz="2800" dirty="0">
              <a:cs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0574" y="93802"/>
            <a:ext cx="4742289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The number 6 is made up of groups of smaller numbers. Here the number is 6 split up into 3 parts, can you work out how many spots need to go into the empty circles to make 6. </a:t>
            </a:r>
            <a:endParaRPr lang="en-GB" sz="2400" dirty="0">
              <a:cs typeface="Calibri" panose="020F0502020204030204"/>
            </a:endParaRPr>
          </a:p>
        </p:txBody>
      </p:sp>
      <p:pic>
        <p:nvPicPr>
          <p:cNvPr id="48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393D50-CDCB-4B3C-BDE5-568CD87F5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778" y="286696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40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Subject</a:t>
            </a:r>
            <a:r>
              <a:rPr lang="en-GB"/>
              <a:t>: </a:t>
            </a:r>
            <a:r>
              <a:rPr lang="en-GB" sz="2400"/>
              <a:t>Maths 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10.02.2021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find the missing number in compositions of 6.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313" y="5942319"/>
            <a:ext cx="621052" cy="55768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131" y="96882"/>
            <a:ext cx="1131570" cy="11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49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0"/>
          <p:cNvSpPr txBox="1">
            <a:spLocks/>
          </p:cNvSpPr>
          <p:nvPr/>
        </p:nvSpPr>
        <p:spPr>
          <a:xfrm>
            <a:off x="1981199" y="376309"/>
            <a:ext cx="8220075" cy="9943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u="sng">
                <a:latin typeface="+mn-lt"/>
              </a:rPr>
              <a:t>Instructions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FFA45E-0CC9-4436-9AA9-2B723DDDD573}"/>
              </a:ext>
            </a:extLst>
          </p:cNvPr>
          <p:cNvGrpSpPr/>
          <p:nvPr/>
        </p:nvGrpSpPr>
        <p:grpSpPr>
          <a:xfrm>
            <a:off x="4070259" y="3448574"/>
            <a:ext cx="3816350" cy="2983395"/>
            <a:chOff x="755650" y="1414732"/>
            <a:chExt cx="5984204" cy="467809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D621411-B3AF-47D5-A517-366798B629A9}"/>
                </a:ext>
              </a:extLst>
            </p:cNvPr>
            <p:cNvCxnSpPr/>
            <p:nvPr/>
          </p:nvCxnSpPr>
          <p:spPr>
            <a:xfrm flipV="1">
              <a:off x="2142262" y="3653151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05CE4D-76C8-41A8-A6AB-F08F7F97C197}"/>
                </a:ext>
              </a:extLst>
            </p:cNvPr>
            <p:cNvSpPr/>
            <p:nvPr/>
          </p:nvSpPr>
          <p:spPr>
            <a:xfrm>
              <a:off x="755650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398B9F-67A8-445D-B55C-4502E952CB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19435" y="3683034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20C3D3-4C72-4EB7-AD68-B743151779A2}"/>
                </a:ext>
              </a:extLst>
            </p:cNvPr>
            <p:cNvSpPr/>
            <p:nvPr/>
          </p:nvSpPr>
          <p:spPr>
            <a:xfrm>
              <a:off x="4675454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3735F63-D08D-4B15-8E2E-36A7086FD949}"/>
                </a:ext>
              </a:extLst>
            </p:cNvPr>
            <p:cNvSpPr/>
            <p:nvPr/>
          </p:nvSpPr>
          <p:spPr>
            <a:xfrm>
              <a:off x="2388469" y="1414732"/>
              <a:ext cx="2718566" cy="27185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34291" y="1311601"/>
            <a:ext cx="10737273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14300" algn="ctr">
              <a:spcBef>
                <a:spcPts val="0"/>
              </a:spcBef>
              <a:buNone/>
            </a:pPr>
            <a:r>
              <a:rPr lang="en-US" dirty="0"/>
              <a:t>Each slide shows a part-whole model with the ‘whole’ number and one ‘part’ number.</a:t>
            </a:r>
          </a:p>
          <a:p>
            <a:pPr marL="228600" indent="-114300" algn="ctr">
              <a:spcBef>
                <a:spcPts val="0"/>
              </a:spcBef>
              <a:buNone/>
            </a:pPr>
            <a:r>
              <a:rPr lang="en-US" dirty="0"/>
              <a:t>The ‘whole’ number will always be the number 6. </a:t>
            </a:r>
          </a:p>
          <a:p>
            <a:pPr marL="228600" indent="-114300" algn="ctr"/>
            <a:r>
              <a:rPr lang="en-US" dirty="0"/>
              <a:t>One of the parts will be given to you and your job is to work out what number needs to be added to get to 6. </a:t>
            </a:r>
          </a:p>
          <a:p>
            <a:pPr marL="228600" indent="-114300" algn="ctr"/>
            <a:r>
              <a:rPr lang="en-US" dirty="0"/>
              <a:t>Can you work out the missing ‘part’ number?</a:t>
            </a:r>
          </a:p>
          <a:p>
            <a:pPr marL="228600" indent="-114300" algn="ctr">
              <a:spcBef>
                <a:spcPts val="0"/>
              </a:spcBef>
              <a:buNone/>
            </a:pPr>
            <a:r>
              <a:rPr lang="en-US" dirty="0"/>
              <a:t>Can you say the equation? ‘Four add two equals six’. </a:t>
            </a:r>
          </a:p>
          <a:p>
            <a:pPr marL="228600" indent="-114300" algn="ctr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ym typeface="NTR"/>
            </a:endParaRPr>
          </a:p>
          <a:p>
            <a:pPr marL="228600" indent="-114300" algn="ctr">
              <a:spcBef>
                <a:spcPts val="0"/>
              </a:spcBef>
              <a:buNone/>
            </a:pPr>
            <a:r>
              <a:rPr lang="en-US" dirty="0"/>
              <a:t>Choose the correct number shape to complete the part-part-whole model. </a:t>
            </a:r>
            <a:endParaRPr lang="en-US" dirty="0">
              <a:sym typeface="NTR"/>
            </a:endParaRPr>
          </a:p>
          <a:p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63BCEDC-121F-7F4B-BE42-31B5922CB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847" y="5407239"/>
            <a:ext cx="756722" cy="7604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034" y="5472744"/>
            <a:ext cx="1102603" cy="6019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9546" y="3696869"/>
            <a:ext cx="786851" cy="1178278"/>
          </a:xfrm>
          <a:prstGeom prst="rect">
            <a:avLst/>
          </a:prstGeom>
        </p:spPr>
      </p:pic>
      <p:pic>
        <p:nvPicPr>
          <p:cNvPr id="1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2C127CDF-5141-4F6E-8FDA-97FD002C5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7935" y="126949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68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5FFA45E-0CC9-4436-9AA9-2B723DDDD573}"/>
              </a:ext>
            </a:extLst>
          </p:cNvPr>
          <p:cNvGrpSpPr/>
          <p:nvPr/>
        </p:nvGrpSpPr>
        <p:grpSpPr>
          <a:xfrm>
            <a:off x="3135742" y="1084271"/>
            <a:ext cx="5692049" cy="4720735"/>
            <a:chOff x="755650" y="1414732"/>
            <a:chExt cx="5984204" cy="467809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D621411-B3AF-47D5-A517-366798B629A9}"/>
                </a:ext>
              </a:extLst>
            </p:cNvPr>
            <p:cNvCxnSpPr/>
            <p:nvPr/>
          </p:nvCxnSpPr>
          <p:spPr>
            <a:xfrm flipV="1">
              <a:off x="2142262" y="3653151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05CE4D-76C8-41A8-A6AB-F08F7F97C197}"/>
                </a:ext>
              </a:extLst>
            </p:cNvPr>
            <p:cNvSpPr/>
            <p:nvPr/>
          </p:nvSpPr>
          <p:spPr>
            <a:xfrm>
              <a:off x="755650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398B9F-67A8-445D-B55C-4502E952CB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19435" y="3683034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20C3D3-4C72-4EB7-AD68-B743151779A2}"/>
                </a:ext>
              </a:extLst>
            </p:cNvPr>
            <p:cNvSpPr/>
            <p:nvPr/>
          </p:nvSpPr>
          <p:spPr>
            <a:xfrm>
              <a:off x="4675454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3735F63-D08D-4B15-8E2E-36A7086FD949}"/>
                </a:ext>
              </a:extLst>
            </p:cNvPr>
            <p:cNvSpPr/>
            <p:nvPr/>
          </p:nvSpPr>
          <p:spPr>
            <a:xfrm>
              <a:off x="2388469" y="1414732"/>
              <a:ext cx="2718566" cy="27185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30" y="1380566"/>
            <a:ext cx="1188457" cy="1148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761" y="4092974"/>
            <a:ext cx="900984" cy="1342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BEF292-C141-5B41-8940-F1AEB083FC7E}"/>
              </a:ext>
            </a:extLst>
          </p:cNvPr>
          <p:cNvSpPr txBox="1"/>
          <p:nvPr/>
        </p:nvSpPr>
        <p:spPr>
          <a:xfrm>
            <a:off x="733702" y="217439"/>
            <a:ext cx="8424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Find the correct Numicon piece that shows the answer and drag it into the ‘whole’ circle. (Draw the correct number of circles if you are working on paper.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02" y="4612121"/>
            <a:ext cx="1508204" cy="823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7049" y="1547357"/>
            <a:ext cx="1118418" cy="16747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0290" y="4302740"/>
            <a:ext cx="734518" cy="721040"/>
          </a:xfrm>
          <a:prstGeom prst="rect">
            <a:avLst/>
          </a:prstGeom>
        </p:spPr>
      </p:pic>
      <p:pic>
        <p:nvPicPr>
          <p:cNvPr id="27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8DE677F-E15C-49AD-AB03-77462DD6E1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5471" y="122246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69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5FFA45E-0CC9-4436-9AA9-2B723DDDD573}"/>
              </a:ext>
            </a:extLst>
          </p:cNvPr>
          <p:cNvGrpSpPr/>
          <p:nvPr/>
        </p:nvGrpSpPr>
        <p:grpSpPr>
          <a:xfrm>
            <a:off x="3135742" y="1084271"/>
            <a:ext cx="5692049" cy="4720735"/>
            <a:chOff x="755650" y="1414732"/>
            <a:chExt cx="5984204" cy="467809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D621411-B3AF-47D5-A517-366798B629A9}"/>
                </a:ext>
              </a:extLst>
            </p:cNvPr>
            <p:cNvCxnSpPr/>
            <p:nvPr/>
          </p:nvCxnSpPr>
          <p:spPr>
            <a:xfrm flipV="1">
              <a:off x="2142262" y="3653151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05CE4D-76C8-41A8-A6AB-F08F7F97C197}"/>
                </a:ext>
              </a:extLst>
            </p:cNvPr>
            <p:cNvSpPr/>
            <p:nvPr/>
          </p:nvSpPr>
          <p:spPr>
            <a:xfrm>
              <a:off x="755650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398B9F-67A8-445D-B55C-4502E952CB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19435" y="3683034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20C3D3-4C72-4EB7-AD68-B743151779A2}"/>
                </a:ext>
              </a:extLst>
            </p:cNvPr>
            <p:cNvSpPr/>
            <p:nvPr/>
          </p:nvSpPr>
          <p:spPr>
            <a:xfrm>
              <a:off x="4675454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3735F63-D08D-4B15-8E2E-36A7086FD949}"/>
                </a:ext>
              </a:extLst>
            </p:cNvPr>
            <p:cNvSpPr/>
            <p:nvPr/>
          </p:nvSpPr>
          <p:spPr>
            <a:xfrm>
              <a:off x="2388469" y="1414732"/>
              <a:ext cx="2718566" cy="27185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30" y="1380566"/>
            <a:ext cx="1188457" cy="11484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761" y="4092974"/>
            <a:ext cx="900984" cy="1342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BEF292-C141-5B41-8940-F1AEB083FC7E}"/>
              </a:ext>
            </a:extLst>
          </p:cNvPr>
          <p:cNvSpPr txBox="1"/>
          <p:nvPr/>
        </p:nvSpPr>
        <p:spPr>
          <a:xfrm>
            <a:off x="733702" y="217439"/>
            <a:ext cx="8424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Find the correct Numicon piece that shows the answer and drag it into the ‘whole’ circle. (Draw the correct number of circles if you are working on paper.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02" y="4612121"/>
            <a:ext cx="1508204" cy="823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7049" y="1547357"/>
            <a:ext cx="1118418" cy="167478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145" y="3210053"/>
            <a:ext cx="734518" cy="721040"/>
          </a:xfrm>
          <a:prstGeom prst="rect">
            <a:avLst/>
          </a:prstGeom>
        </p:spPr>
      </p:pic>
      <p:pic>
        <p:nvPicPr>
          <p:cNvPr id="15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393D50-CDCB-4B3C-BDE5-568CD87F5D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0778" y="286696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34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5FFA45E-0CC9-4436-9AA9-2B723DDDD573}"/>
              </a:ext>
            </a:extLst>
          </p:cNvPr>
          <p:cNvGrpSpPr/>
          <p:nvPr/>
        </p:nvGrpSpPr>
        <p:grpSpPr>
          <a:xfrm>
            <a:off x="3135742" y="1084271"/>
            <a:ext cx="5692049" cy="4720735"/>
            <a:chOff x="755650" y="1414732"/>
            <a:chExt cx="5984204" cy="467809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D621411-B3AF-47D5-A517-366798B629A9}"/>
                </a:ext>
              </a:extLst>
            </p:cNvPr>
            <p:cNvCxnSpPr/>
            <p:nvPr/>
          </p:nvCxnSpPr>
          <p:spPr>
            <a:xfrm flipV="1">
              <a:off x="2142262" y="3653151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05CE4D-76C8-41A8-A6AB-F08F7F97C197}"/>
                </a:ext>
              </a:extLst>
            </p:cNvPr>
            <p:cNvSpPr/>
            <p:nvPr/>
          </p:nvSpPr>
          <p:spPr>
            <a:xfrm>
              <a:off x="755650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398B9F-67A8-445D-B55C-4502E952CB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19435" y="3683034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20C3D3-4C72-4EB7-AD68-B743151779A2}"/>
                </a:ext>
              </a:extLst>
            </p:cNvPr>
            <p:cNvSpPr/>
            <p:nvPr/>
          </p:nvSpPr>
          <p:spPr>
            <a:xfrm>
              <a:off x="4675454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3735F63-D08D-4B15-8E2E-36A7086FD949}"/>
                </a:ext>
              </a:extLst>
            </p:cNvPr>
            <p:cNvSpPr/>
            <p:nvPr/>
          </p:nvSpPr>
          <p:spPr>
            <a:xfrm>
              <a:off x="2388469" y="1414732"/>
              <a:ext cx="2718566" cy="27185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688" y="4165551"/>
            <a:ext cx="995580" cy="1000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976" y="1625570"/>
            <a:ext cx="995580" cy="14908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3B96A5-5207-E44D-BBA7-D8CA796F161F}"/>
              </a:ext>
            </a:extLst>
          </p:cNvPr>
          <p:cNvSpPr txBox="1"/>
          <p:nvPr/>
        </p:nvSpPr>
        <p:spPr>
          <a:xfrm>
            <a:off x="2074687" y="203756"/>
            <a:ext cx="8424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Find the correct Numicon piece that shows the answer and drag it into the ‘whole’ circle. (Draw the correct number of circles if you are working on paper. 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434" y="4763397"/>
            <a:ext cx="1193144" cy="1152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434" y="1477258"/>
            <a:ext cx="900984" cy="13424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3447" y="4254157"/>
            <a:ext cx="1508204" cy="823319"/>
          </a:xfrm>
          <a:prstGeom prst="rect">
            <a:avLst/>
          </a:prstGeom>
        </p:spPr>
      </p:pic>
      <p:pic>
        <p:nvPicPr>
          <p:cNvPr id="27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8DE677F-E15C-49AD-AB03-77462DD6E1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5471" y="122246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7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1AA1B7-0E81-844F-89F1-D173204F8DCA}"/>
              </a:ext>
            </a:extLst>
          </p:cNvPr>
          <p:cNvSpPr txBox="1"/>
          <p:nvPr/>
        </p:nvSpPr>
        <p:spPr>
          <a:xfrm>
            <a:off x="258089" y="266799"/>
            <a:ext cx="1115884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week were are going to learn about the number 6 and different ways we can make it.</a:t>
            </a:r>
          </a:p>
          <a:p>
            <a:endParaRPr lang="en-US" dirty="0"/>
          </a:p>
          <a:p>
            <a:r>
              <a:rPr lang="en-US" dirty="0"/>
              <a:t>Lets start by watching this video, make sure you watch </a:t>
            </a:r>
            <a:r>
              <a:rPr lang="en-US" sz="2400" b="1" u="sng" dirty="0"/>
              <a:t>Session 2 – Sorting 6, 7 &amp; 8 Composition of 7.  </a:t>
            </a:r>
          </a:p>
          <a:p>
            <a:endParaRPr lang="en-US" sz="2400" b="1" u="sng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1272" y="6069397"/>
            <a:ext cx="4392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https://whiterosemaths.com/homelearning/early-years/growing-6-7-8/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9BD3E7-9312-ED40-AF13-0D1EBE3C3844}"/>
              </a:ext>
            </a:extLst>
          </p:cNvPr>
          <p:cNvSpPr txBox="1"/>
          <p:nvPr/>
        </p:nvSpPr>
        <p:spPr>
          <a:xfrm>
            <a:off x="6458285" y="6045687"/>
            <a:ext cx="553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Copy and paste the link to watch the video of The Elves &amp; The Shoemaker. 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E9E93DE2-AEBF-4B4C-A2CC-C98B4AE66D45}"/>
              </a:ext>
            </a:extLst>
          </p:cNvPr>
          <p:cNvSpPr/>
          <p:nvPr/>
        </p:nvSpPr>
        <p:spPr>
          <a:xfrm>
            <a:off x="5530957" y="6196653"/>
            <a:ext cx="880444" cy="323165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137" y="1428214"/>
            <a:ext cx="6225151" cy="45160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0CCFA2-024E-4642-ACA9-20970AE2E5A7}"/>
              </a:ext>
            </a:extLst>
          </p:cNvPr>
          <p:cNvSpPr/>
          <p:nvPr/>
        </p:nvSpPr>
        <p:spPr>
          <a:xfrm>
            <a:off x="8680876" y="2603832"/>
            <a:ext cx="2480750" cy="9424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DB02E1-8F28-9245-89BC-0027834E5470}"/>
              </a:ext>
            </a:extLst>
          </p:cNvPr>
          <p:cNvSpPr txBox="1"/>
          <p:nvPr/>
        </p:nvSpPr>
        <p:spPr>
          <a:xfrm>
            <a:off x="9403251" y="2721114"/>
            <a:ext cx="1653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Video</a:t>
            </a:r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131" y="96882"/>
            <a:ext cx="1131570" cy="11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5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5FFA45E-0CC9-4436-9AA9-2B723DDDD573}"/>
              </a:ext>
            </a:extLst>
          </p:cNvPr>
          <p:cNvGrpSpPr/>
          <p:nvPr/>
        </p:nvGrpSpPr>
        <p:grpSpPr>
          <a:xfrm>
            <a:off x="3135742" y="1084271"/>
            <a:ext cx="5692049" cy="4720735"/>
            <a:chOff x="755650" y="1414732"/>
            <a:chExt cx="5984204" cy="467809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D621411-B3AF-47D5-A517-366798B629A9}"/>
                </a:ext>
              </a:extLst>
            </p:cNvPr>
            <p:cNvCxnSpPr/>
            <p:nvPr/>
          </p:nvCxnSpPr>
          <p:spPr>
            <a:xfrm flipV="1">
              <a:off x="2142262" y="3653151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05CE4D-76C8-41A8-A6AB-F08F7F97C197}"/>
                </a:ext>
              </a:extLst>
            </p:cNvPr>
            <p:cNvSpPr/>
            <p:nvPr/>
          </p:nvSpPr>
          <p:spPr>
            <a:xfrm>
              <a:off x="755650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398B9F-67A8-445D-B55C-4502E952CB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19435" y="3683034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20C3D3-4C72-4EB7-AD68-B743151779A2}"/>
                </a:ext>
              </a:extLst>
            </p:cNvPr>
            <p:cNvSpPr/>
            <p:nvPr/>
          </p:nvSpPr>
          <p:spPr>
            <a:xfrm>
              <a:off x="4675454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3735F63-D08D-4B15-8E2E-36A7086FD949}"/>
                </a:ext>
              </a:extLst>
            </p:cNvPr>
            <p:cNvSpPr/>
            <p:nvPr/>
          </p:nvSpPr>
          <p:spPr>
            <a:xfrm>
              <a:off x="2388469" y="1414732"/>
              <a:ext cx="2718566" cy="27185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688" y="4165551"/>
            <a:ext cx="995580" cy="1000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976" y="1625570"/>
            <a:ext cx="995580" cy="14908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3B96A5-5207-E44D-BBA7-D8CA796F161F}"/>
              </a:ext>
            </a:extLst>
          </p:cNvPr>
          <p:cNvSpPr txBox="1"/>
          <p:nvPr/>
        </p:nvSpPr>
        <p:spPr>
          <a:xfrm>
            <a:off x="2074687" y="203756"/>
            <a:ext cx="8424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Find the correct Numicon piece that shows the answer and drag it into the ‘whole’ circle. (Draw the correct number of circles if you are working on paper. 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434" y="4763397"/>
            <a:ext cx="1193144" cy="11529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434" y="1477258"/>
            <a:ext cx="900984" cy="13424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389" y="3116412"/>
            <a:ext cx="1508204" cy="823319"/>
          </a:xfrm>
          <a:prstGeom prst="rect">
            <a:avLst/>
          </a:prstGeom>
        </p:spPr>
      </p:pic>
      <p:pic>
        <p:nvPicPr>
          <p:cNvPr id="16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393D50-CDCB-4B3C-BDE5-568CD87F5D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0778" y="286696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16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5FFA45E-0CC9-4436-9AA9-2B723DDDD573}"/>
              </a:ext>
            </a:extLst>
          </p:cNvPr>
          <p:cNvGrpSpPr/>
          <p:nvPr/>
        </p:nvGrpSpPr>
        <p:grpSpPr>
          <a:xfrm>
            <a:off x="3135742" y="1084271"/>
            <a:ext cx="5692049" cy="4720735"/>
            <a:chOff x="755650" y="1414732"/>
            <a:chExt cx="5984204" cy="467809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D621411-B3AF-47D5-A517-366798B629A9}"/>
                </a:ext>
              </a:extLst>
            </p:cNvPr>
            <p:cNvCxnSpPr/>
            <p:nvPr/>
          </p:nvCxnSpPr>
          <p:spPr>
            <a:xfrm flipV="1">
              <a:off x="2142262" y="3653151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05CE4D-76C8-41A8-A6AB-F08F7F97C197}"/>
                </a:ext>
              </a:extLst>
            </p:cNvPr>
            <p:cNvSpPr/>
            <p:nvPr/>
          </p:nvSpPr>
          <p:spPr>
            <a:xfrm>
              <a:off x="755650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398B9F-67A8-445D-B55C-4502E952CB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19435" y="3683034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20C3D3-4C72-4EB7-AD68-B743151779A2}"/>
                </a:ext>
              </a:extLst>
            </p:cNvPr>
            <p:cNvSpPr/>
            <p:nvPr/>
          </p:nvSpPr>
          <p:spPr>
            <a:xfrm>
              <a:off x="4675454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3735F63-D08D-4B15-8E2E-36A7086FD949}"/>
                </a:ext>
              </a:extLst>
            </p:cNvPr>
            <p:cNvSpPr/>
            <p:nvPr/>
          </p:nvSpPr>
          <p:spPr>
            <a:xfrm>
              <a:off x="2388469" y="1414732"/>
              <a:ext cx="2718566" cy="27185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688" y="4195977"/>
            <a:ext cx="983123" cy="950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82" y="1561570"/>
            <a:ext cx="948033" cy="1412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343" y="1624572"/>
            <a:ext cx="906846" cy="135448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B24CD7-B48F-CA4A-B416-DB922C8C1924}"/>
              </a:ext>
            </a:extLst>
          </p:cNvPr>
          <p:cNvSpPr txBox="1"/>
          <p:nvPr/>
        </p:nvSpPr>
        <p:spPr>
          <a:xfrm>
            <a:off x="733702" y="217439"/>
            <a:ext cx="8424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Find the correct Numicon piece that shows the answer and drag it into the ‘whole’ circle. (Draw the correct number of circles if you are working on paper. 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732" y="5050036"/>
            <a:ext cx="995580" cy="10005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43" y="3537069"/>
            <a:ext cx="983123" cy="950036"/>
          </a:xfrm>
          <a:prstGeom prst="rect">
            <a:avLst/>
          </a:prstGeom>
        </p:spPr>
      </p:pic>
      <p:pic>
        <p:nvPicPr>
          <p:cNvPr id="27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393D50-CDCB-4B3C-BDE5-568CD87F5D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0778" y="286696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20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5FFA45E-0CC9-4436-9AA9-2B723DDDD573}"/>
              </a:ext>
            </a:extLst>
          </p:cNvPr>
          <p:cNvGrpSpPr/>
          <p:nvPr/>
        </p:nvGrpSpPr>
        <p:grpSpPr>
          <a:xfrm>
            <a:off x="3135742" y="1084271"/>
            <a:ext cx="5692049" cy="4720735"/>
            <a:chOff x="755650" y="1414732"/>
            <a:chExt cx="5984204" cy="467809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D621411-B3AF-47D5-A517-366798B629A9}"/>
                </a:ext>
              </a:extLst>
            </p:cNvPr>
            <p:cNvCxnSpPr/>
            <p:nvPr/>
          </p:nvCxnSpPr>
          <p:spPr>
            <a:xfrm flipV="1">
              <a:off x="2142262" y="3653151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B05CE4D-76C8-41A8-A6AB-F08F7F97C197}"/>
                </a:ext>
              </a:extLst>
            </p:cNvPr>
            <p:cNvSpPr/>
            <p:nvPr/>
          </p:nvSpPr>
          <p:spPr>
            <a:xfrm>
              <a:off x="755650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398B9F-67A8-445D-B55C-4502E952CB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19435" y="3683034"/>
              <a:ext cx="733809" cy="785145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A20C3D3-4C72-4EB7-AD68-B743151779A2}"/>
                </a:ext>
              </a:extLst>
            </p:cNvPr>
            <p:cNvSpPr/>
            <p:nvPr/>
          </p:nvSpPr>
          <p:spPr>
            <a:xfrm>
              <a:off x="4675454" y="4028426"/>
              <a:ext cx="2064400" cy="2064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3735F63-D08D-4B15-8E2E-36A7086FD949}"/>
                </a:ext>
              </a:extLst>
            </p:cNvPr>
            <p:cNvSpPr/>
            <p:nvPr/>
          </p:nvSpPr>
          <p:spPr>
            <a:xfrm>
              <a:off x="2388469" y="1414732"/>
              <a:ext cx="2718566" cy="271856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Explosion 1 1"/>
          <p:cNvSpPr/>
          <p:nvPr/>
        </p:nvSpPr>
        <p:spPr>
          <a:xfrm>
            <a:off x="165129" y="218970"/>
            <a:ext cx="2621392" cy="229699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CHALLENGE</a:t>
            </a:r>
          </a:p>
        </p:txBody>
      </p:sp>
      <p:sp>
        <p:nvSpPr>
          <p:cNvPr id="3" name="Rectangle 2"/>
          <p:cNvSpPr/>
          <p:nvPr/>
        </p:nvSpPr>
        <p:spPr>
          <a:xfrm>
            <a:off x="8392139" y="1800120"/>
            <a:ext cx="3553864" cy="143169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If I have 6 in one of my parts, what would I have in the other part?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Talk about this with your grown-up.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2" b="97403" l="9957" r="89827">
                        <a14:foregroundMark x1="31602" y1="72727" x2="38528" y2="72727"/>
                        <a14:foregroundMark x1="66017" y1="27489" x2="67749" y2="30519"/>
                        <a14:backgroundMark x1="61905" y1="83550" x2="61905" y2="83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822" y="2894331"/>
            <a:ext cx="3780790" cy="37807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343" y="1624572"/>
            <a:ext cx="906846" cy="135448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4688" y="4195977"/>
            <a:ext cx="983123" cy="950036"/>
          </a:xfrm>
          <a:prstGeom prst="rect">
            <a:avLst/>
          </a:prstGeom>
        </p:spPr>
      </p:pic>
      <p:pic>
        <p:nvPicPr>
          <p:cNvPr id="26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393D50-CDCB-4B3C-BDE5-568CD87F5D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9178" y="218970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04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A8C41C8-E645-6E41-BE1E-39EDE4BD8C7D}"/>
              </a:ext>
            </a:extLst>
          </p:cNvPr>
          <p:cNvSpPr txBox="1"/>
          <p:nvPr/>
        </p:nvSpPr>
        <p:spPr>
          <a:xfrm>
            <a:off x="381000" y="161820"/>
            <a:ext cx="10149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Here are some compositions of the number 6. Can you work out each one and put a circle around the compositions that equal 6.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817" y="716869"/>
            <a:ext cx="958646" cy="1905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492" y="716869"/>
            <a:ext cx="930454" cy="1905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24503" y="1284853"/>
            <a:ext cx="757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45" y="4885576"/>
            <a:ext cx="1078670" cy="1611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268" y="4885576"/>
            <a:ext cx="1078670" cy="16112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22960" y="5306465"/>
            <a:ext cx="757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968" y="5691185"/>
            <a:ext cx="1305043" cy="69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250353" y="5655487"/>
            <a:ext cx="757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186" y="5485806"/>
            <a:ext cx="675345" cy="11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43" y="1570965"/>
            <a:ext cx="864734" cy="86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823939" y="1624871"/>
            <a:ext cx="757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62" y="1570969"/>
            <a:ext cx="864734" cy="8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132" y="3353568"/>
            <a:ext cx="890222" cy="94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698174" y="3439915"/>
            <a:ext cx="757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60" y="3353567"/>
            <a:ext cx="887641" cy="94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84" y="3779234"/>
            <a:ext cx="859606" cy="86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957934" y="3824635"/>
            <a:ext cx="757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721" y="3783158"/>
            <a:ext cx="859606" cy="86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5089764" y="1491229"/>
            <a:ext cx="885307" cy="1334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4950646" y="5100151"/>
            <a:ext cx="907823" cy="13814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5400000">
            <a:off x="1194550" y="2947909"/>
            <a:ext cx="945934" cy="1426177"/>
          </a:xfrm>
          <a:prstGeom prst="rect">
            <a:avLst/>
          </a:prstGeom>
        </p:spPr>
      </p:pic>
      <p:pic>
        <p:nvPicPr>
          <p:cNvPr id="29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8DE677F-E15C-49AD-AB03-77462DD6E1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25471" y="122246"/>
            <a:ext cx="1266825" cy="9620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8600" y="4594076"/>
            <a:ext cx="3415532" cy="210305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4534354" y="1490132"/>
            <a:ext cx="1963274" cy="137160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867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A8C41C8-E645-6E41-BE1E-39EDE4BD8C7D}"/>
              </a:ext>
            </a:extLst>
          </p:cNvPr>
          <p:cNvSpPr txBox="1"/>
          <p:nvPr/>
        </p:nvSpPr>
        <p:spPr>
          <a:xfrm>
            <a:off x="381000" y="161820"/>
            <a:ext cx="10149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Here are some compositions of the number 6. Can you work out each one and put a circle around the compositions that equal 6.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817" y="716869"/>
            <a:ext cx="958646" cy="1905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492" y="716869"/>
            <a:ext cx="930454" cy="1905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24503" y="1284853"/>
            <a:ext cx="757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45" y="4885576"/>
            <a:ext cx="1078670" cy="1611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268" y="4885576"/>
            <a:ext cx="1078670" cy="16112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22960" y="5306465"/>
            <a:ext cx="757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968" y="5691185"/>
            <a:ext cx="1305043" cy="69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250353" y="5655487"/>
            <a:ext cx="757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186" y="5485806"/>
            <a:ext cx="675345" cy="110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43" y="1570965"/>
            <a:ext cx="864734" cy="86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823939" y="1624871"/>
            <a:ext cx="757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62" y="1570969"/>
            <a:ext cx="864734" cy="8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132" y="3353568"/>
            <a:ext cx="890222" cy="94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698174" y="3439915"/>
            <a:ext cx="757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60" y="3353567"/>
            <a:ext cx="887641" cy="94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84" y="3779234"/>
            <a:ext cx="859606" cy="86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957934" y="3824635"/>
            <a:ext cx="7576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721" y="3783158"/>
            <a:ext cx="859606" cy="86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5089764" y="1491229"/>
            <a:ext cx="885307" cy="1334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6200000">
            <a:off x="4950646" y="5100151"/>
            <a:ext cx="907823" cy="13814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5400000">
            <a:off x="1194550" y="2947909"/>
            <a:ext cx="945934" cy="1426177"/>
          </a:xfrm>
          <a:prstGeom prst="rect">
            <a:avLst/>
          </a:prstGeom>
        </p:spPr>
      </p:pic>
      <p:pic>
        <p:nvPicPr>
          <p:cNvPr id="30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393D50-CDCB-4B3C-BDE5-568CD87F5DF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80778" y="286696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39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Subject</a:t>
            </a:r>
            <a:r>
              <a:rPr lang="en-GB"/>
              <a:t>: </a:t>
            </a:r>
            <a:r>
              <a:rPr lang="en-GB" sz="2400"/>
              <a:t>Maths 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Date:11.02.2021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identify common 2D shapes.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972" y="5940593"/>
            <a:ext cx="647177" cy="581139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131" y="106407"/>
            <a:ext cx="1131570" cy="11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3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24713" y="0"/>
            <a:ext cx="12167287" cy="68580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hlinkClick r:id="rId2" action="ppaction://hlinksldjump"/>
            <a:extLst>
              <a:ext uri="{FF2B5EF4-FFF2-40B4-BE49-F238E27FC236}">
                <a16:creationId xmlns:a16="http://schemas.microsoft.com/office/drawing/2014/main" id="{F8EAAE1D-59E6-4693-9A99-D374C3B22B4C}"/>
              </a:ext>
            </a:extLst>
          </p:cNvPr>
          <p:cNvSpPr/>
          <p:nvPr/>
        </p:nvSpPr>
        <p:spPr>
          <a:xfrm>
            <a:off x="617039" y="1119561"/>
            <a:ext cx="1998662" cy="1849438"/>
          </a:xfrm>
          <a:prstGeom prst="ellipse">
            <a:avLst/>
          </a:prstGeom>
          <a:solidFill>
            <a:srgbClr val="EF34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hlinkClick r:id="rId3" action="ppaction://hlinksldjump"/>
            <a:extLst>
              <a:ext uri="{FF2B5EF4-FFF2-40B4-BE49-F238E27FC236}">
                <a16:creationId xmlns:a16="http://schemas.microsoft.com/office/drawing/2014/main" id="{F438195F-C0DA-4612-91A9-ECA39E6D6E10}"/>
              </a:ext>
            </a:extLst>
          </p:cNvPr>
          <p:cNvSpPr/>
          <p:nvPr/>
        </p:nvSpPr>
        <p:spPr>
          <a:xfrm>
            <a:off x="9509016" y="1288726"/>
            <a:ext cx="1545052" cy="1511108"/>
          </a:xfrm>
          <a:prstGeom prst="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D5EC8813-FF64-4976-B561-08C0237FF4BD}"/>
              </a:ext>
            </a:extLst>
          </p:cNvPr>
          <p:cNvSpPr/>
          <p:nvPr/>
        </p:nvSpPr>
        <p:spPr>
          <a:xfrm>
            <a:off x="339022" y="4640294"/>
            <a:ext cx="2554696" cy="1036110"/>
          </a:xfrm>
          <a:prstGeom prst="rect">
            <a:avLst/>
          </a:prstGeom>
          <a:solidFill>
            <a:srgbClr val="FFE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hlinkClick r:id="rId5" action="ppaction://hlinksldjump"/>
            <a:extLst>
              <a:ext uri="{FF2B5EF4-FFF2-40B4-BE49-F238E27FC236}">
                <a16:creationId xmlns:a16="http://schemas.microsoft.com/office/drawing/2014/main" id="{3163DAE0-42BB-4E83-B53E-4D1CC48F49B4}"/>
              </a:ext>
            </a:extLst>
          </p:cNvPr>
          <p:cNvSpPr/>
          <p:nvPr/>
        </p:nvSpPr>
        <p:spPr>
          <a:xfrm rot="5400000">
            <a:off x="3452841" y="1329490"/>
            <a:ext cx="2182096" cy="1373817"/>
          </a:xfrm>
          <a:prstGeom prst="ellipse">
            <a:avLst/>
          </a:prstGeom>
          <a:solidFill>
            <a:srgbClr val="883E9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Isosceles Triangle 20">
            <a:hlinkClick r:id="rId6" action="ppaction://hlinksldjump"/>
            <a:extLst>
              <a:ext uri="{FF2B5EF4-FFF2-40B4-BE49-F238E27FC236}">
                <a16:creationId xmlns:a16="http://schemas.microsoft.com/office/drawing/2014/main" id="{E54463F9-331A-4C5F-BB86-B74D2B8E33E7}"/>
              </a:ext>
            </a:extLst>
          </p:cNvPr>
          <p:cNvSpPr/>
          <p:nvPr/>
        </p:nvSpPr>
        <p:spPr>
          <a:xfrm>
            <a:off x="6076124" y="1138730"/>
            <a:ext cx="2039176" cy="1718769"/>
          </a:xfrm>
          <a:prstGeom prst="triangle">
            <a:avLst/>
          </a:prstGeom>
          <a:solidFill>
            <a:srgbClr val="F5862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8C41C8-E645-6E41-BE1E-39EDE4BD8C7D}"/>
              </a:ext>
            </a:extLst>
          </p:cNvPr>
          <p:cNvSpPr txBox="1"/>
          <p:nvPr/>
        </p:nvSpPr>
        <p:spPr>
          <a:xfrm>
            <a:off x="152400" y="161820"/>
            <a:ext cx="10900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 we are going to have a look at 2D shapes. A 2D shape is a flat shape that has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sides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corners.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look at some of the names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of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these shapes: </a:t>
            </a:r>
          </a:p>
        </p:txBody>
      </p:sp>
      <p:sp>
        <p:nvSpPr>
          <p:cNvPr id="27" name="Regular Pentagon 26"/>
          <p:cNvSpPr/>
          <p:nvPr/>
        </p:nvSpPr>
        <p:spPr>
          <a:xfrm>
            <a:off x="3677607" y="3769741"/>
            <a:ext cx="2115191" cy="2019510"/>
          </a:xfrm>
          <a:prstGeom prst="pent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Hexagon 28"/>
          <p:cNvSpPr/>
          <p:nvPr/>
        </p:nvSpPr>
        <p:spPr>
          <a:xfrm>
            <a:off x="6343650" y="4000500"/>
            <a:ext cx="2190750" cy="1790700"/>
          </a:xfrm>
          <a:prstGeom prst="hexagon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458" y="3831440"/>
            <a:ext cx="2069167" cy="2017438"/>
          </a:xfrm>
          <a:prstGeom prst="rect">
            <a:avLst/>
          </a:prstGeom>
        </p:spPr>
      </p:pic>
      <p:pic>
        <p:nvPicPr>
          <p:cNvPr id="24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8DE677F-E15C-49AD-AB03-77462DD6E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5471" y="122246"/>
            <a:ext cx="1266825" cy="9620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BCAD33B-DD42-4F87-BBE4-C4EDB50483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0833" y="3081846"/>
            <a:ext cx="933333" cy="9047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14F5D5D-1DBD-42EA-A516-968AC3DFD2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6178" y="2976619"/>
            <a:ext cx="942857" cy="90476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EC5DA5E-5E25-4EC0-98B2-417D94FA10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1490" y="2864979"/>
            <a:ext cx="942857" cy="9047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0047932-2155-4B47-A83D-E952A8A4A9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5255" y="2863256"/>
            <a:ext cx="942857" cy="90476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E8EAADB-A8DF-4A9C-A12C-0277C563AC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3658" y="5789251"/>
            <a:ext cx="942857" cy="90476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B93AF12-4DC3-40B0-849C-D9C198E450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54474" y="5871244"/>
            <a:ext cx="942857" cy="90476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D33FD37-05BD-4D8B-8C54-1BC1BA92F3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67596" y="5889530"/>
            <a:ext cx="942857" cy="90476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1AEC343-6DEF-431F-8187-0C5ED0AE589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09182" y="5871244"/>
            <a:ext cx="942857" cy="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82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C654DA16-B40D-4770-AE31-7414E9B1A515}"/>
              </a:ext>
            </a:extLst>
          </p:cNvPr>
          <p:cNvSpPr/>
          <p:nvPr/>
        </p:nvSpPr>
        <p:spPr>
          <a:xfrm>
            <a:off x="9132953" y="1921961"/>
            <a:ext cx="1647825" cy="1765300"/>
          </a:xfrm>
          <a:prstGeom prst="ellipse">
            <a:avLst/>
          </a:prstGeom>
          <a:solidFill>
            <a:srgbClr val="EF34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8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618" y="3352811"/>
            <a:ext cx="27908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797" y="3937000"/>
            <a:ext cx="2751138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" y="171450"/>
            <a:ext cx="10115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Let’s have a look for some shapes around our classroom.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740" y="777353"/>
            <a:ext cx="4467406" cy="1061924"/>
          </a:xfrm>
          <a:prstGeom prst="rect">
            <a:avLst/>
          </a:prstGeom>
        </p:spPr>
      </p:pic>
      <p:pic>
        <p:nvPicPr>
          <p:cNvPr id="1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393D50-CDCB-4B3C-BDE5-568CD87F5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0778" y="286696"/>
            <a:ext cx="1266825" cy="9620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4E61AB-C16E-4E31-9463-BC26A3BCFE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50" y="2296665"/>
            <a:ext cx="2336185" cy="22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43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46E1897E-A017-4651-96F1-5C1FC91008BC}"/>
              </a:ext>
            </a:extLst>
          </p:cNvPr>
          <p:cNvSpPr/>
          <p:nvPr/>
        </p:nvSpPr>
        <p:spPr>
          <a:xfrm>
            <a:off x="5849937" y="2190750"/>
            <a:ext cx="1812925" cy="1233488"/>
          </a:xfrm>
          <a:prstGeom prst="ellipse">
            <a:avLst/>
          </a:prstGeom>
          <a:solidFill>
            <a:srgbClr val="883E9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783" y="1489456"/>
            <a:ext cx="1909762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2" y="4050506"/>
            <a:ext cx="2462213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4" y="5545931"/>
            <a:ext cx="4852992" cy="1153579"/>
          </a:xfrm>
          <a:prstGeom prst="rect">
            <a:avLst/>
          </a:prstGeom>
        </p:spPr>
      </p:pic>
      <p:pic>
        <p:nvPicPr>
          <p:cNvPr id="1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393D50-CDCB-4B3C-BDE5-568CD87F5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0778" y="286696"/>
            <a:ext cx="1266825" cy="962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8948C9-818E-418A-A778-0C2E95A76D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137" y="186148"/>
            <a:ext cx="2089003" cy="2004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E5F96-CBF2-4D27-9B66-4D1286D36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5135" y="2023296"/>
            <a:ext cx="1733504" cy="106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66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ChangeArrowheads="1"/>
          </p:cNvSpPr>
          <p:nvPr/>
        </p:nvSpPr>
        <p:spPr>
          <a:xfrm>
            <a:off x="1582738" y="635000"/>
            <a:ext cx="8220075" cy="9937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8000" dirty="0"/>
              <a:t>triangle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8E1FFA3-1886-4A29-81C3-D5B8A777C2FC}"/>
              </a:ext>
            </a:extLst>
          </p:cNvPr>
          <p:cNvSpPr txBox="1">
            <a:spLocks/>
          </p:cNvSpPr>
          <p:nvPr/>
        </p:nvSpPr>
        <p:spPr>
          <a:xfrm>
            <a:off x="3124200" y="4405312"/>
            <a:ext cx="2600325" cy="560387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800" b="0" dirty="0">
                <a:latin typeface="+mn-lt"/>
              </a:rPr>
              <a:t>coat hanger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F3A486-82A7-449E-94EF-9AB41248AEAC}"/>
              </a:ext>
            </a:extLst>
          </p:cNvPr>
          <p:cNvSpPr txBox="1">
            <a:spLocks/>
          </p:cNvSpPr>
          <p:nvPr/>
        </p:nvSpPr>
        <p:spPr>
          <a:xfrm>
            <a:off x="7758113" y="5754688"/>
            <a:ext cx="2044700" cy="2952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lIns="252000" tIns="252000" rIns="252000" bIns="25200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800" b="0" dirty="0">
                <a:latin typeface="+mn-lt"/>
              </a:rPr>
              <a:t>triangle</a:t>
            </a:r>
            <a:endParaRPr lang="en-GB" sz="1800" b="0" dirty="0">
              <a:latin typeface="+mn-lt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10C33BB6-7CD7-40B1-BA72-A44FA41CA2AA}"/>
              </a:ext>
            </a:extLst>
          </p:cNvPr>
          <p:cNvSpPr/>
          <p:nvPr/>
        </p:nvSpPr>
        <p:spPr>
          <a:xfrm>
            <a:off x="8450263" y="666750"/>
            <a:ext cx="1722437" cy="1512888"/>
          </a:xfrm>
          <a:prstGeom prst="triangle">
            <a:avLst/>
          </a:prstGeom>
          <a:solidFill>
            <a:srgbClr val="F5862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13" y="2495550"/>
            <a:ext cx="16891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2570163"/>
            <a:ext cx="37020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63AB04-A875-4F08-A0A8-3001E98C462A}"/>
              </a:ext>
            </a:extLst>
          </p:cNvPr>
          <p:cNvCxnSpPr>
            <a:cxnSpLocks/>
          </p:cNvCxnSpPr>
          <p:nvPr/>
        </p:nvCxnSpPr>
        <p:spPr>
          <a:xfrm>
            <a:off x="4494213" y="3279775"/>
            <a:ext cx="2484437" cy="976313"/>
          </a:xfrm>
          <a:prstGeom prst="line">
            <a:avLst/>
          </a:prstGeom>
          <a:ln w="38100">
            <a:solidFill>
              <a:srgbClr val="FF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0F2406-0E9E-45A9-8098-645167F07182}"/>
              </a:ext>
            </a:extLst>
          </p:cNvPr>
          <p:cNvCxnSpPr>
            <a:cxnSpLocks/>
          </p:cNvCxnSpPr>
          <p:nvPr/>
        </p:nvCxnSpPr>
        <p:spPr>
          <a:xfrm flipH="1">
            <a:off x="7826375" y="3314700"/>
            <a:ext cx="1058863" cy="1684338"/>
          </a:xfrm>
          <a:prstGeom prst="line">
            <a:avLst/>
          </a:prstGeom>
          <a:ln w="38100">
            <a:solidFill>
              <a:srgbClr val="FF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E9F1EE8-9781-4C14-B39A-F55640677476}"/>
              </a:ext>
            </a:extLst>
          </p:cNvPr>
          <p:cNvCxnSpPr>
            <a:cxnSpLocks/>
          </p:cNvCxnSpPr>
          <p:nvPr/>
        </p:nvCxnSpPr>
        <p:spPr>
          <a:xfrm flipH="1">
            <a:off x="1901825" y="3279775"/>
            <a:ext cx="2601913" cy="976313"/>
          </a:xfrm>
          <a:prstGeom prst="line">
            <a:avLst/>
          </a:prstGeom>
          <a:ln w="38100">
            <a:solidFill>
              <a:srgbClr val="FF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2F3AD6-6422-49D4-ADE5-D452224AEB26}"/>
              </a:ext>
            </a:extLst>
          </p:cNvPr>
          <p:cNvCxnSpPr>
            <a:cxnSpLocks/>
          </p:cNvCxnSpPr>
          <p:nvPr/>
        </p:nvCxnSpPr>
        <p:spPr>
          <a:xfrm>
            <a:off x="1901825" y="4256088"/>
            <a:ext cx="5057775" cy="0"/>
          </a:xfrm>
          <a:prstGeom prst="line">
            <a:avLst/>
          </a:prstGeom>
          <a:ln w="38100">
            <a:solidFill>
              <a:srgbClr val="FF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C718AD-A9EF-4CF0-B491-1B51FECC3F15}"/>
              </a:ext>
            </a:extLst>
          </p:cNvPr>
          <p:cNvCxnSpPr>
            <a:cxnSpLocks/>
          </p:cNvCxnSpPr>
          <p:nvPr/>
        </p:nvCxnSpPr>
        <p:spPr>
          <a:xfrm>
            <a:off x="8866188" y="3314700"/>
            <a:ext cx="884237" cy="1700213"/>
          </a:xfrm>
          <a:prstGeom prst="line">
            <a:avLst/>
          </a:prstGeom>
          <a:ln w="38100">
            <a:solidFill>
              <a:srgbClr val="FF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3165E0-DA5B-4B84-B50C-E10C2BB91CE6}"/>
              </a:ext>
            </a:extLst>
          </p:cNvPr>
          <p:cNvCxnSpPr>
            <a:cxnSpLocks/>
          </p:cNvCxnSpPr>
          <p:nvPr/>
        </p:nvCxnSpPr>
        <p:spPr>
          <a:xfrm flipH="1">
            <a:off x="7807325" y="5018088"/>
            <a:ext cx="1943100" cy="0"/>
          </a:xfrm>
          <a:prstGeom prst="line">
            <a:avLst/>
          </a:prstGeom>
          <a:ln w="38100">
            <a:solidFill>
              <a:srgbClr val="FF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18" y="5576888"/>
            <a:ext cx="4614462" cy="1083699"/>
          </a:xfrm>
          <a:prstGeom prst="rect">
            <a:avLst/>
          </a:prstGeom>
        </p:spPr>
      </p:pic>
      <p:pic>
        <p:nvPicPr>
          <p:cNvPr id="19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393D50-CDCB-4B3C-BDE5-568CD87F5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0778" y="286696"/>
            <a:ext cx="1266825" cy="962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B4E7ED-BDAA-4456-B4A6-D4BA7434F1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018" y="182618"/>
            <a:ext cx="2081101" cy="199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37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1AA1B7-0E81-844F-89F1-D173204F8DCA}"/>
              </a:ext>
            </a:extLst>
          </p:cNvPr>
          <p:cNvSpPr txBox="1"/>
          <p:nvPr/>
        </p:nvSpPr>
        <p:spPr>
          <a:xfrm>
            <a:off x="218901" y="164567"/>
            <a:ext cx="7826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Here you can see different representations of some numbers. Can you circle the representation of the number 6?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61" y="2348018"/>
            <a:ext cx="1188457" cy="11484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668" y="4954824"/>
            <a:ext cx="1040240" cy="15499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637191-6212-1D4F-A25C-3676D5604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2816" y="290857"/>
            <a:ext cx="1076072" cy="2120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185" y="1923498"/>
            <a:ext cx="1622292" cy="1478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4338" y="4681696"/>
            <a:ext cx="1690959" cy="1509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8149" y="4856139"/>
            <a:ext cx="1457325" cy="150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2877" y="1796534"/>
            <a:ext cx="2533650" cy="1343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5376" y="2915452"/>
            <a:ext cx="2867025" cy="1162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/>
          <a:srcRect t="13916" r="-1644" b="19253"/>
          <a:stretch/>
        </p:blipFill>
        <p:spPr>
          <a:xfrm>
            <a:off x="4172315" y="4937238"/>
            <a:ext cx="2313895" cy="1254034"/>
          </a:xfrm>
          <a:prstGeom prst="rect">
            <a:avLst/>
          </a:prstGeom>
        </p:spPr>
      </p:pic>
      <p:pic>
        <p:nvPicPr>
          <p:cNvPr id="17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8DE677F-E15C-49AD-AB03-77462DD6E1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96587" y="72516"/>
            <a:ext cx="1266825" cy="96202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058194" y="4397829"/>
            <a:ext cx="2428016" cy="22032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140" y="1194129"/>
            <a:ext cx="1242124" cy="115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65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04367E-1848-4445-B5C4-19141FAFC6BB}"/>
              </a:ext>
            </a:extLst>
          </p:cNvPr>
          <p:cNvSpPr/>
          <p:nvPr/>
        </p:nvSpPr>
        <p:spPr>
          <a:xfrm>
            <a:off x="8878888" y="762000"/>
            <a:ext cx="1379537" cy="1254125"/>
          </a:xfrm>
          <a:prstGeom prst="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724" y="1072913"/>
            <a:ext cx="2865438" cy="2765425"/>
          </a:xfrm>
          <a:prstGeom prst="rect">
            <a:avLst/>
          </a:prstGeom>
          <a:noFill/>
          <a:ln w="57150">
            <a:solidFill>
              <a:srgbClr val="FFE1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452813"/>
            <a:ext cx="328612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77" y="5628217"/>
            <a:ext cx="4684222" cy="1100082"/>
          </a:xfrm>
          <a:prstGeom prst="rect">
            <a:avLst/>
          </a:prstGeom>
        </p:spPr>
      </p:pic>
      <p:pic>
        <p:nvPicPr>
          <p:cNvPr id="1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393D50-CDCB-4B3C-BDE5-568CD87F5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0778" y="286696"/>
            <a:ext cx="1266825" cy="962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042565-DC43-4721-9F96-201180F07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77" y="129701"/>
            <a:ext cx="1965852" cy="188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29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DBB363-039E-469D-BF5D-779D85468263}"/>
              </a:ext>
            </a:extLst>
          </p:cNvPr>
          <p:cNvSpPr/>
          <p:nvPr/>
        </p:nvSpPr>
        <p:spPr>
          <a:xfrm>
            <a:off x="9032875" y="1500196"/>
            <a:ext cx="2108200" cy="830262"/>
          </a:xfrm>
          <a:prstGeom prst="rect">
            <a:avLst/>
          </a:prstGeom>
          <a:solidFill>
            <a:srgbClr val="FFE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344871"/>
            <a:ext cx="41021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643" y="3948121"/>
            <a:ext cx="2430463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10" y="5491217"/>
            <a:ext cx="4481432" cy="1052457"/>
          </a:xfrm>
          <a:prstGeom prst="rect">
            <a:avLst/>
          </a:prstGeom>
        </p:spPr>
      </p:pic>
      <p:pic>
        <p:nvPicPr>
          <p:cNvPr id="1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393D50-CDCB-4B3C-BDE5-568CD87F5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2203" y="219075"/>
            <a:ext cx="1266825" cy="962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471125-3E73-440E-A69F-D7A9F306E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815" y="276338"/>
            <a:ext cx="2577355" cy="24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68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5031" y="617651"/>
            <a:ext cx="10134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time to see how many of our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2D shapes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 can find in our 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classroom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Here are some I have found and added to the chart below.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09550" y="2236118"/>
          <a:ext cx="11791952" cy="4450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7988">
                  <a:extLst>
                    <a:ext uri="{9D8B030D-6E8A-4147-A177-3AD203B41FA5}">
                      <a16:colId xmlns:a16="http://schemas.microsoft.com/office/drawing/2014/main" val="3716930378"/>
                    </a:ext>
                  </a:extLst>
                </a:gridCol>
                <a:gridCol w="2947988">
                  <a:extLst>
                    <a:ext uri="{9D8B030D-6E8A-4147-A177-3AD203B41FA5}">
                      <a16:colId xmlns:a16="http://schemas.microsoft.com/office/drawing/2014/main" val="2462536658"/>
                    </a:ext>
                  </a:extLst>
                </a:gridCol>
                <a:gridCol w="2947988">
                  <a:extLst>
                    <a:ext uri="{9D8B030D-6E8A-4147-A177-3AD203B41FA5}">
                      <a16:colId xmlns:a16="http://schemas.microsoft.com/office/drawing/2014/main" val="1345529445"/>
                    </a:ext>
                  </a:extLst>
                </a:gridCol>
                <a:gridCol w="2947988">
                  <a:extLst>
                    <a:ext uri="{9D8B030D-6E8A-4147-A177-3AD203B41FA5}">
                      <a16:colId xmlns:a16="http://schemas.microsoft.com/office/drawing/2014/main" val="260883073"/>
                    </a:ext>
                  </a:extLst>
                </a:gridCol>
              </a:tblGrid>
              <a:tr h="9413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718036"/>
                  </a:ext>
                </a:extLst>
              </a:tr>
              <a:tr h="35091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0162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49245" y="124909"/>
            <a:ext cx="272415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would be great to see some photos of you with your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2D shapes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7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8DE677F-E15C-49AD-AB03-77462DD6E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471" y="122246"/>
            <a:ext cx="1266825" cy="962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CD8991-D560-43C3-845C-7F82DFDCB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182" y="2245472"/>
            <a:ext cx="933333" cy="9047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AAFC9F-8F28-47D3-AEE2-B2F36C3D8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285" y="2280544"/>
            <a:ext cx="942857" cy="904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9A2151-A58F-457B-953B-D9A72A024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6023" y="2273196"/>
            <a:ext cx="942857" cy="9047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14E43B-5A00-4EB8-8D10-EA2D4AB84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912" y="2245472"/>
            <a:ext cx="942857" cy="904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320678-C265-4058-9F00-B8ABF42DAE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3166" y="3300707"/>
            <a:ext cx="942857" cy="9047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D7B81E0-74E2-4467-974F-D7E518B93A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3392" y="3284357"/>
            <a:ext cx="942857" cy="9047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0DF701-5BC9-42DB-8804-552DCF1937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3618" y="3284357"/>
            <a:ext cx="942857" cy="90476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3ED6195-2E09-4011-8EEB-588E5F8D191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174" y="3262142"/>
            <a:ext cx="942857" cy="9047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3606BD9-73EE-48A4-B9F4-1651792E45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2622" y="92791"/>
            <a:ext cx="1504762" cy="8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20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0" y="0"/>
            <a:ext cx="1216728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6343" y="304885"/>
            <a:ext cx="1013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Find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 many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circles, triangles, squares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and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rectangles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 you can. Write what you find in the correct column below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 o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stick photos in of the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2D shapes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 find.   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09550" y="2236118"/>
          <a:ext cx="11791952" cy="4450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7988">
                  <a:extLst>
                    <a:ext uri="{9D8B030D-6E8A-4147-A177-3AD203B41FA5}">
                      <a16:colId xmlns:a16="http://schemas.microsoft.com/office/drawing/2014/main" val="3716930378"/>
                    </a:ext>
                  </a:extLst>
                </a:gridCol>
                <a:gridCol w="2947988">
                  <a:extLst>
                    <a:ext uri="{9D8B030D-6E8A-4147-A177-3AD203B41FA5}">
                      <a16:colId xmlns:a16="http://schemas.microsoft.com/office/drawing/2014/main" val="2462536658"/>
                    </a:ext>
                  </a:extLst>
                </a:gridCol>
                <a:gridCol w="2947988">
                  <a:extLst>
                    <a:ext uri="{9D8B030D-6E8A-4147-A177-3AD203B41FA5}">
                      <a16:colId xmlns:a16="http://schemas.microsoft.com/office/drawing/2014/main" val="1345529445"/>
                    </a:ext>
                  </a:extLst>
                </a:gridCol>
                <a:gridCol w="2947988">
                  <a:extLst>
                    <a:ext uri="{9D8B030D-6E8A-4147-A177-3AD203B41FA5}">
                      <a16:colId xmlns:a16="http://schemas.microsoft.com/office/drawing/2014/main" val="260883073"/>
                    </a:ext>
                  </a:extLst>
                </a:gridCol>
              </a:tblGrid>
              <a:tr h="94132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718036"/>
                  </a:ext>
                </a:extLst>
              </a:tr>
              <a:tr h="350910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0162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49245" y="124909"/>
            <a:ext cx="272415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would be great to see some photos of you with your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2D shapes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CD8991-D560-43C3-845C-7F82DFDCB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182" y="2245472"/>
            <a:ext cx="933333" cy="9047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AAFC9F-8F28-47D3-AEE2-B2F36C3D8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285" y="2280544"/>
            <a:ext cx="942857" cy="904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9A2151-A58F-457B-953B-D9A72A024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023" y="2273196"/>
            <a:ext cx="942857" cy="9047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14E43B-5A00-4EB8-8D10-EA2D4AB84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912" y="2245472"/>
            <a:ext cx="942857" cy="9047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3606BD9-73EE-48A4-B9F4-1651792E45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2622" y="92791"/>
            <a:ext cx="1504762" cy="895238"/>
          </a:xfrm>
          <a:prstGeom prst="rect">
            <a:avLst/>
          </a:prstGeom>
        </p:spPr>
      </p:pic>
      <p:pic>
        <p:nvPicPr>
          <p:cNvPr id="24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8CCA25A-F8AE-4E5B-8FC9-E80FAF4D7B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5930" y="124909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6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Subject</a:t>
            </a:r>
            <a:r>
              <a:rPr lang="en-GB"/>
              <a:t>: </a:t>
            </a:r>
            <a:r>
              <a:rPr lang="en-GB" sz="2400"/>
              <a:t>Maths 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12.02.2021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identify the properties of 2D shapes.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972" y="5940593"/>
            <a:ext cx="647177" cy="581139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131" y="106407"/>
            <a:ext cx="1131570" cy="11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51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24713" y="0"/>
            <a:ext cx="12167287" cy="68580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hlinkClick r:id="rId2" action="ppaction://hlinksldjump"/>
            <a:extLst>
              <a:ext uri="{FF2B5EF4-FFF2-40B4-BE49-F238E27FC236}">
                <a16:creationId xmlns:a16="http://schemas.microsoft.com/office/drawing/2014/main" id="{F8EAAE1D-59E6-4693-9A99-D374C3B22B4C}"/>
              </a:ext>
            </a:extLst>
          </p:cNvPr>
          <p:cNvSpPr/>
          <p:nvPr/>
        </p:nvSpPr>
        <p:spPr>
          <a:xfrm>
            <a:off x="617039" y="1119561"/>
            <a:ext cx="1998662" cy="1849438"/>
          </a:xfrm>
          <a:prstGeom prst="ellipse">
            <a:avLst/>
          </a:prstGeom>
          <a:solidFill>
            <a:srgbClr val="EF34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hlinkClick r:id="rId3" action="ppaction://hlinksldjump"/>
            <a:extLst>
              <a:ext uri="{FF2B5EF4-FFF2-40B4-BE49-F238E27FC236}">
                <a16:creationId xmlns:a16="http://schemas.microsoft.com/office/drawing/2014/main" id="{F438195F-C0DA-4612-91A9-ECA39E6D6E10}"/>
              </a:ext>
            </a:extLst>
          </p:cNvPr>
          <p:cNvSpPr/>
          <p:nvPr/>
        </p:nvSpPr>
        <p:spPr>
          <a:xfrm>
            <a:off x="9509016" y="1288726"/>
            <a:ext cx="1545052" cy="1511108"/>
          </a:xfrm>
          <a:prstGeom prst="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D5EC8813-FF64-4976-B561-08C0237FF4BD}"/>
              </a:ext>
            </a:extLst>
          </p:cNvPr>
          <p:cNvSpPr/>
          <p:nvPr/>
        </p:nvSpPr>
        <p:spPr>
          <a:xfrm>
            <a:off x="339022" y="4640294"/>
            <a:ext cx="2554696" cy="1036110"/>
          </a:xfrm>
          <a:prstGeom prst="rect">
            <a:avLst/>
          </a:prstGeom>
          <a:solidFill>
            <a:srgbClr val="FFE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hlinkClick r:id="rId5" action="ppaction://hlinksldjump"/>
            <a:extLst>
              <a:ext uri="{FF2B5EF4-FFF2-40B4-BE49-F238E27FC236}">
                <a16:creationId xmlns:a16="http://schemas.microsoft.com/office/drawing/2014/main" id="{3163DAE0-42BB-4E83-B53E-4D1CC48F49B4}"/>
              </a:ext>
            </a:extLst>
          </p:cNvPr>
          <p:cNvSpPr/>
          <p:nvPr/>
        </p:nvSpPr>
        <p:spPr>
          <a:xfrm rot="5400000">
            <a:off x="3452841" y="1329490"/>
            <a:ext cx="2182096" cy="1373817"/>
          </a:xfrm>
          <a:prstGeom prst="ellipse">
            <a:avLst/>
          </a:prstGeom>
          <a:solidFill>
            <a:srgbClr val="883E9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Isosceles Triangle 20">
            <a:hlinkClick r:id="rId6" action="ppaction://hlinksldjump"/>
            <a:extLst>
              <a:ext uri="{FF2B5EF4-FFF2-40B4-BE49-F238E27FC236}">
                <a16:creationId xmlns:a16="http://schemas.microsoft.com/office/drawing/2014/main" id="{E54463F9-331A-4C5F-BB86-B74D2B8E33E7}"/>
              </a:ext>
            </a:extLst>
          </p:cNvPr>
          <p:cNvSpPr/>
          <p:nvPr/>
        </p:nvSpPr>
        <p:spPr>
          <a:xfrm>
            <a:off x="6076124" y="1138730"/>
            <a:ext cx="2039176" cy="1718769"/>
          </a:xfrm>
          <a:prstGeom prst="triangle">
            <a:avLst/>
          </a:prstGeom>
          <a:solidFill>
            <a:srgbClr val="F5862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gular Pentagon 26"/>
          <p:cNvSpPr/>
          <p:nvPr/>
        </p:nvSpPr>
        <p:spPr>
          <a:xfrm>
            <a:off x="3455320" y="3769741"/>
            <a:ext cx="2115191" cy="2019510"/>
          </a:xfrm>
          <a:prstGeom prst="pent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Hexagon 28"/>
          <p:cNvSpPr/>
          <p:nvPr/>
        </p:nvSpPr>
        <p:spPr>
          <a:xfrm>
            <a:off x="6343650" y="4000500"/>
            <a:ext cx="2190750" cy="1790700"/>
          </a:xfrm>
          <a:prstGeom prst="hexagon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458" y="3831440"/>
            <a:ext cx="2069167" cy="2017438"/>
          </a:xfrm>
          <a:prstGeom prst="rect">
            <a:avLst/>
          </a:prstGeom>
        </p:spPr>
      </p:pic>
      <p:pic>
        <p:nvPicPr>
          <p:cNvPr id="24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8DE677F-E15C-49AD-AB03-77462DD6E1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5471" y="122246"/>
            <a:ext cx="1266825" cy="9620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BCAD33B-DD42-4F87-BBE4-C4EDB50483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0833" y="3081846"/>
            <a:ext cx="933333" cy="9047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14F5D5D-1DBD-42EA-A516-968AC3DFD2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6178" y="2976619"/>
            <a:ext cx="942857" cy="90476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EC5DA5E-5E25-4EC0-98B2-417D94FA10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21490" y="2864979"/>
            <a:ext cx="942857" cy="90476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0047932-2155-4B47-A83D-E952A8A4A9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5255" y="2863256"/>
            <a:ext cx="942857" cy="90476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E8EAADB-A8DF-4A9C-A12C-0277C563AC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3658" y="5789251"/>
            <a:ext cx="942857" cy="90476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B93AF12-4DC3-40B0-849C-D9C198E450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54474" y="5871244"/>
            <a:ext cx="942857" cy="90476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D33FD37-05BD-4D8B-8C54-1BC1BA92F3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67596" y="5889530"/>
            <a:ext cx="942857" cy="90476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1AEC343-6DEF-431F-8187-0C5ED0AE589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09182" y="5871244"/>
            <a:ext cx="942857" cy="90476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38F927D-FC47-4CA3-AAAD-3D22E0BFFC77}"/>
              </a:ext>
            </a:extLst>
          </p:cNvPr>
          <p:cNvSpPr/>
          <p:nvPr/>
        </p:nvSpPr>
        <p:spPr>
          <a:xfrm>
            <a:off x="24713" y="34249"/>
            <a:ext cx="10448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Yesterday we had a look at these </a:t>
            </a:r>
            <a:r>
              <a:rPr lang="en-GB" b="1" dirty="0"/>
              <a:t>2D shapes </a:t>
            </a:r>
            <a:r>
              <a:rPr lang="en-GB" dirty="0"/>
              <a:t>and what their names were. Today we are going to find out how many </a:t>
            </a:r>
            <a:r>
              <a:rPr lang="en-GB" b="1" dirty="0"/>
              <a:t>sides</a:t>
            </a:r>
            <a:r>
              <a:rPr lang="en-GB" dirty="0"/>
              <a:t> and </a:t>
            </a:r>
            <a:r>
              <a:rPr lang="en-GB" b="1" dirty="0"/>
              <a:t>corners </a:t>
            </a:r>
            <a:r>
              <a:rPr lang="en-GB" dirty="0"/>
              <a:t>each shape has. Before we get started, you can read the names of the shapes to refresh your memory.</a:t>
            </a:r>
          </a:p>
        </p:txBody>
      </p:sp>
    </p:spTree>
    <p:extLst>
      <p:ext uri="{BB962C8B-B14F-4D97-AF65-F5344CB8AC3E}">
        <p14:creationId xmlns:p14="http://schemas.microsoft.com/office/powerpoint/2010/main" val="23663176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193574"/>
              </p:ext>
            </p:extLst>
          </p:nvPr>
        </p:nvGraphicFramePr>
        <p:xfrm>
          <a:off x="266699" y="1114696"/>
          <a:ext cx="11410950" cy="5565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1">
                  <a:extLst>
                    <a:ext uri="{9D8B030D-6E8A-4147-A177-3AD203B41FA5}">
                      <a16:colId xmlns:a16="http://schemas.microsoft.com/office/drawing/2014/main" val="3059410262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314736550"/>
                    </a:ext>
                  </a:extLst>
                </a:gridCol>
                <a:gridCol w="3181349">
                  <a:extLst>
                    <a:ext uri="{9D8B030D-6E8A-4147-A177-3AD203B41FA5}">
                      <a16:colId xmlns:a16="http://schemas.microsoft.com/office/drawing/2014/main" val="88910987"/>
                    </a:ext>
                  </a:extLst>
                </a:gridCol>
              </a:tblGrid>
              <a:tr h="623328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336727"/>
                  </a:ext>
                </a:extLst>
              </a:tr>
              <a:tr h="623328">
                <a:tc>
                  <a:txBody>
                    <a:bodyPr/>
                    <a:lstStyle/>
                    <a:p>
                      <a:pPr algn="l"/>
                      <a:r>
                        <a:rPr lang="en-GB" sz="3200" dirty="0"/>
                        <a:t>Circle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395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3200" dirty="0"/>
                        <a:t>Oval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632934"/>
                  </a:ext>
                </a:extLst>
              </a:tr>
              <a:tr h="623328">
                <a:tc>
                  <a:txBody>
                    <a:bodyPr/>
                    <a:lstStyle/>
                    <a:p>
                      <a:pPr algn="l"/>
                      <a:r>
                        <a:rPr lang="en-GB" sz="3200" dirty="0"/>
                        <a:t>Triangle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775078"/>
                  </a:ext>
                </a:extLst>
              </a:tr>
              <a:tr h="623328">
                <a:tc>
                  <a:txBody>
                    <a:bodyPr/>
                    <a:lstStyle/>
                    <a:p>
                      <a:pPr algn="l"/>
                      <a:r>
                        <a:rPr lang="en-GB" sz="320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945977"/>
                  </a:ext>
                </a:extLst>
              </a:tr>
              <a:tr h="623328">
                <a:tc>
                  <a:txBody>
                    <a:bodyPr/>
                    <a:lstStyle/>
                    <a:p>
                      <a:pPr algn="l"/>
                      <a:r>
                        <a:rPr lang="en-GB" sz="3200" dirty="0"/>
                        <a:t>Rectangle</a:t>
                      </a:r>
                      <a:r>
                        <a:rPr lang="en-GB" sz="3200" baseline="0" dirty="0"/>
                        <a:t> 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900206"/>
                  </a:ext>
                </a:extLst>
              </a:tr>
              <a:tr h="623328">
                <a:tc>
                  <a:txBody>
                    <a:bodyPr/>
                    <a:lstStyle/>
                    <a:p>
                      <a:pPr algn="l"/>
                      <a:r>
                        <a:rPr lang="en-GB" sz="3200" dirty="0"/>
                        <a:t>Pentagon</a:t>
                      </a:r>
                      <a:r>
                        <a:rPr lang="en-GB" sz="3200" baseline="0" dirty="0"/>
                        <a:t> 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876888"/>
                  </a:ext>
                </a:extLst>
              </a:tr>
              <a:tr h="623328">
                <a:tc>
                  <a:txBody>
                    <a:bodyPr/>
                    <a:lstStyle/>
                    <a:p>
                      <a:pPr algn="l"/>
                      <a:r>
                        <a:rPr lang="en-GB" sz="3200" dirty="0"/>
                        <a:t>Hexagon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988092"/>
                  </a:ext>
                </a:extLst>
              </a:tr>
              <a:tr h="623328">
                <a:tc>
                  <a:txBody>
                    <a:bodyPr/>
                    <a:lstStyle/>
                    <a:p>
                      <a:pPr algn="l"/>
                      <a:r>
                        <a:rPr lang="en-GB" sz="3200" dirty="0"/>
                        <a:t>Heptagon</a:t>
                      </a:r>
                      <a:r>
                        <a:rPr lang="en-GB" sz="3200" baseline="0" dirty="0"/>
                        <a:t> 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264474"/>
                  </a:ext>
                </a:extLst>
              </a:tr>
            </a:tbl>
          </a:graphicData>
        </a:graphic>
      </p:graphicFrame>
      <p:sp>
        <p:nvSpPr>
          <p:cNvPr id="17" name="Oval 16">
            <a:hlinkClick r:id="rId2" action="ppaction://hlinksldjump"/>
            <a:extLst>
              <a:ext uri="{FF2B5EF4-FFF2-40B4-BE49-F238E27FC236}">
                <a16:creationId xmlns:a16="http://schemas.microsoft.com/office/drawing/2014/main" id="{F8EAAE1D-59E6-4693-9A99-D374C3B22B4C}"/>
              </a:ext>
            </a:extLst>
          </p:cNvPr>
          <p:cNvSpPr/>
          <p:nvPr/>
        </p:nvSpPr>
        <p:spPr>
          <a:xfrm>
            <a:off x="2821675" y="1754260"/>
            <a:ext cx="563574" cy="546620"/>
          </a:xfrm>
          <a:prstGeom prst="ellipse">
            <a:avLst/>
          </a:prstGeom>
          <a:solidFill>
            <a:srgbClr val="EF34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hlinkClick r:id="rId3" action="ppaction://hlinksldjump"/>
            <a:extLst>
              <a:ext uri="{FF2B5EF4-FFF2-40B4-BE49-F238E27FC236}">
                <a16:creationId xmlns:a16="http://schemas.microsoft.com/office/drawing/2014/main" id="{F438195F-C0DA-4612-91A9-ECA39E6D6E10}"/>
              </a:ext>
            </a:extLst>
          </p:cNvPr>
          <p:cNvSpPr/>
          <p:nvPr/>
        </p:nvSpPr>
        <p:spPr>
          <a:xfrm>
            <a:off x="2878248" y="3693109"/>
            <a:ext cx="507001" cy="491226"/>
          </a:xfrm>
          <a:prstGeom prst="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D5EC8813-FF64-4976-B561-08C0237FF4BD}"/>
              </a:ext>
            </a:extLst>
          </p:cNvPr>
          <p:cNvSpPr/>
          <p:nvPr/>
        </p:nvSpPr>
        <p:spPr>
          <a:xfrm>
            <a:off x="2743281" y="4379207"/>
            <a:ext cx="720362" cy="306233"/>
          </a:xfrm>
          <a:prstGeom prst="rect">
            <a:avLst/>
          </a:prstGeom>
          <a:solidFill>
            <a:srgbClr val="FFE1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hlinkClick r:id="rId5" action="ppaction://hlinksldjump"/>
            <a:extLst>
              <a:ext uri="{FF2B5EF4-FFF2-40B4-BE49-F238E27FC236}">
                <a16:creationId xmlns:a16="http://schemas.microsoft.com/office/drawing/2014/main" id="{3163DAE0-42BB-4E83-B53E-4D1CC48F49B4}"/>
              </a:ext>
            </a:extLst>
          </p:cNvPr>
          <p:cNvSpPr/>
          <p:nvPr/>
        </p:nvSpPr>
        <p:spPr>
          <a:xfrm>
            <a:off x="2800616" y="2465743"/>
            <a:ext cx="615298" cy="406045"/>
          </a:xfrm>
          <a:prstGeom prst="ellipse">
            <a:avLst/>
          </a:prstGeom>
          <a:solidFill>
            <a:srgbClr val="883E9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Isosceles Triangle 20">
            <a:hlinkClick r:id="rId3" action="ppaction://hlinksldjump"/>
            <a:extLst>
              <a:ext uri="{FF2B5EF4-FFF2-40B4-BE49-F238E27FC236}">
                <a16:creationId xmlns:a16="http://schemas.microsoft.com/office/drawing/2014/main" id="{E54463F9-331A-4C5F-BB86-B74D2B8E33E7}"/>
              </a:ext>
            </a:extLst>
          </p:cNvPr>
          <p:cNvSpPr/>
          <p:nvPr/>
        </p:nvSpPr>
        <p:spPr>
          <a:xfrm>
            <a:off x="2779337" y="3017601"/>
            <a:ext cx="673487" cy="563342"/>
          </a:xfrm>
          <a:prstGeom prst="triangle">
            <a:avLst/>
          </a:prstGeom>
          <a:solidFill>
            <a:srgbClr val="F5862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gular Pentagon 21"/>
          <p:cNvSpPr/>
          <p:nvPr/>
        </p:nvSpPr>
        <p:spPr>
          <a:xfrm>
            <a:off x="2817864" y="4842212"/>
            <a:ext cx="596432" cy="596886"/>
          </a:xfrm>
          <a:prstGeom prst="pent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Hexagon 22"/>
          <p:cNvSpPr/>
          <p:nvPr/>
        </p:nvSpPr>
        <p:spPr>
          <a:xfrm>
            <a:off x="2794593" y="5543960"/>
            <a:ext cx="617738" cy="529259"/>
          </a:xfrm>
          <a:prstGeom prst="hexagon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4" y="6154005"/>
            <a:ext cx="611563" cy="5962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603" y="64764"/>
            <a:ext cx="300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his is a chart of how many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sides 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and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corners</a:t>
            </a: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each shape has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1748" y="-69489"/>
            <a:ext cx="745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you name the shapes that have one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side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is one shape that has three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corners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three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sides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which shape is it?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 at all of the shapes, which one has the most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sides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one has 5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corners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</a:p>
        </p:txBody>
      </p:sp>
      <p:pic>
        <p:nvPicPr>
          <p:cNvPr id="26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ACE4F1C-9543-4E2D-85DF-0B96BAEDCB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4354" y="82832"/>
            <a:ext cx="1266825" cy="962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155052-4853-4118-B322-8530E7D01F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5630" y="1091183"/>
            <a:ext cx="715655" cy="637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FD98AF-1C6A-4C16-8B08-B39FF19644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7865" y="1091183"/>
            <a:ext cx="746658" cy="637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96B9BD-9362-4FD5-B193-0D0EDEB36B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8542" y="1122347"/>
            <a:ext cx="829492" cy="60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70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885488"/>
              </p:ext>
            </p:extLst>
          </p:nvPr>
        </p:nvGraphicFramePr>
        <p:xfrm>
          <a:off x="381001" y="1114694"/>
          <a:ext cx="11334750" cy="5506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250">
                  <a:extLst>
                    <a:ext uri="{9D8B030D-6E8A-4147-A177-3AD203B41FA5}">
                      <a16:colId xmlns:a16="http://schemas.microsoft.com/office/drawing/2014/main" val="608481040"/>
                    </a:ext>
                  </a:extLst>
                </a:gridCol>
                <a:gridCol w="3778250">
                  <a:extLst>
                    <a:ext uri="{9D8B030D-6E8A-4147-A177-3AD203B41FA5}">
                      <a16:colId xmlns:a16="http://schemas.microsoft.com/office/drawing/2014/main" val="3888314820"/>
                    </a:ext>
                  </a:extLst>
                </a:gridCol>
                <a:gridCol w="3778250">
                  <a:extLst>
                    <a:ext uri="{9D8B030D-6E8A-4147-A177-3AD203B41FA5}">
                      <a16:colId xmlns:a16="http://schemas.microsoft.com/office/drawing/2014/main" val="30118891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801654"/>
                  </a:ext>
                </a:extLst>
              </a:tr>
              <a:tr h="997756">
                <a:tc>
                  <a:txBody>
                    <a:bodyPr/>
                    <a:lstStyle/>
                    <a:p>
                      <a:r>
                        <a:rPr lang="en-GB" sz="3600" dirty="0"/>
                        <a:t>Circle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113114"/>
                  </a:ext>
                </a:extLst>
              </a:tr>
              <a:tr h="997756">
                <a:tc>
                  <a:txBody>
                    <a:bodyPr/>
                    <a:lstStyle/>
                    <a:p>
                      <a:r>
                        <a:rPr lang="en-GB" sz="3600" dirty="0"/>
                        <a:t>Triangle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101946"/>
                  </a:ext>
                </a:extLst>
              </a:tr>
              <a:tr h="997756">
                <a:tc>
                  <a:txBody>
                    <a:bodyPr/>
                    <a:lstStyle/>
                    <a:p>
                      <a:r>
                        <a:rPr lang="en-GB" sz="3600" dirty="0"/>
                        <a:t>Square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200507"/>
                  </a:ext>
                </a:extLst>
              </a:tr>
              <a:tr h="997756">
                <a:tc>
                  <a:txBody>
                    <a:bodyPr/>
                    <a:lstStyle/>
                    <a:p>
                      <a:r>
                        <a:rPr lang="en-GB" sz="3600" dirty="0"/>
                        <a:t>Pentagon</a:t>
                      </a:r>
                      <a:r>
                        <a:rPr lang="en-GB" sz="3600" baseline="0" dirty="0"/>
                        <a:t> </a:t>
                      </a:r>
                      <a:endParaRPr lang="en-GB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256059"/>
                  </a:ext>
                </a:extLst>
              </a:tr>
              <a:tr h="997756">
                <a:tc>
                  <a:txBody>
                    <a:bodyPr/>
                    <a:lstStyle/>
                    <a:p>
                      <a:r>
                        <a:rPr lang="en-GB" sz="3600" dirty="0"/>
                        <a:t>Heptagon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888771"/>
                  </a:ext>
                </a:extLst>
              </a:tr>
            </a:tbl>
          </a:graphicData>
        </a:graphic>
      </p:graphicFrame>
      <p:sp>
        <p:nvSpPr>
          <p:cNvPr id="6" name="Oval 5">
            <a:hlinkClick r:id="rId2" action="ppaction://hlinksldjump"/>
            <a:extLst>
              <a:ext uri="{FF2B5EF4-FFF2-40B4-BE49-F238E27FC236}">
                <a16:creationId xmlns:a16="http://schemas.microsoft.com/office/drawing/2014/main" id="{F8EAAE1D-59E6-4693-9A99-D374C3B22B4C}"/>
              </a:ext>
            </a:extLst>
          </p:cNvPr>
          <p:cNvSpPr/>
          <p:nvPr/>
        </p:nvSpPr>
        <p:spPr>
          <a:xfrm>
            <a:off x="2821674" y="1754260"/>
            <a:ext cx="797825" cy="817490"/>
          </a:xfrm>
          <a:prstGeom prst="ellipse">
            <a:avLst/>
          </a:prstGeom>
          <a:solidFill>
            <a:srgbClr val="EF34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Isosceles Triangle 6">
            <a:hlinkClick r:id="rId3" action="ppaction://hlinksldjump"/>
            <a:extLst>
              <a:ext uri="{FF2B5EF4-FFF2-40B4-BE49-F238E27FC236}">
                <a16:creationId xmlns:a16="http://schemas.microsoft.com/office/drawing/2014/main" id="{E54463F9-331A-4C5F-BB86-B74D2B8E33E7}"/>
              </a:ext>
            </a:extLst>
          </p:cNvPr>
          <p:cNvSpPr/>
          <p:nvPr/>
        </p:nvSpPr>
        <p:spPr>
          <a:xfrm>
            <a:off x="2819401" y="2838450"/>
            <a:ext cx="766774" cy="742493"/>
          </a:xfrm>
          <a:prstGeom prst="triangle">
            <a:avLst/>
          </a:prstGeom>
          <a:solidFill>
            <a:srgbClr val="F5862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F438195F-C0DA-4612-91A9-ECA39E6D6E10}"/>
              </a:ext>
            </a:extLst>
          </p:cNvPr>
          <p:cNvSpPr/>
          <p:nvPr/>
        </p:nvSpPr>
        <p:spPr>
          <a:xfrm>
            <a:off x="2840148" y="3883608"/>
            <a:ext cx="707927" cy="602397"/>
          </a:xfrm>
          <a:prstGeom prst="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gular Pentagon 8"/>
          <p:cNvSpPr/>
          <p:nvPr/>
        </p:nvSpPr>
        <p:spPr>
          <a:xfrm>
            <a:off x="2836913" y="4804111"/>
            <a:ext cx="730211" cy="758487"/>
          </a:xfrm>
          <a:prstGeom prst="pent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4" y="5785454"/>
            <a:ext cx="891872" cy="8695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2875" y="125600"/>
            <a:ext cx="10744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prstClr val="black"/>
                </a:solidFill>
              </a:rPr>
              <a:t>Zena</a:t>
            </a:r>
            <a:r>
              <a:rPr lang="en-GB" sz="2000" dirty="0">
                <a:solidFill>
                  <a:prstClr val="black"/>
                </a:solidFill>
              </a:rPr>
              <a:t> has accidently deleted the numbers for the </a:t>
            </a:r>
            <a:r>
              <a:rPr lang="en-GB" sz="2000" b="1" dirty="0">
                <a:solidFill>
                  <a:prstClr val="black"/>
                </a:solidFill>
              </a:rPr>
              <a:t>sides</a:t>
            </a:r>
            <a:r>
              <a:rPr lang="en-GB" sz="2000" dirty="0">
                <a:solidFill>
                  <a:prstClr val="black"/>
                </a:solidFill>
              </a:rPr>
              <a:t> and </a:t>
            </a:r>
            <a:r>
              <a:rPr lang="en-GB" sz="2000" b="1" dirty="0">
                <a:solidFill>
                  <a:prstClr val="black"/>
                </a:solidFill>
              </a:rPr>
              <a:t>corners. </a:t>
            </a:r>
            <a:r>
              <a:rPr lang="en-GB" sz="2000" dirty="0">
                <a:solidFill>
                  <a:prstClr val="black"/>
                </a:solidFill>
              </a:rPr>
              <a:t>Can you help her by counting how many </a:t>
            </a:r>
            <a:r>
              <a:rPr lang="en-GB" sz="2000" b="1" dirty="0">
                <a:solidFill>
                  <a:prstClr val="black"/>
                </a:solidFill>
              </a:rPr>
              <a:t>sides </a:t>
            </a:r>
            <a:r>
              <a:rPr lang="en-GB" sz="2000" dirty="0">
                <a:solidFill>
                  <a:prstClr val="black"/>
                </a:solidFill>
              </a:rPr>
              <a:t>and </a:t>
            </a:r>
            <a:r>
              <a:rPr lang="en-GB" sz="2000" b="1" dirty="0">
                <a:solidFill>
                  <a:prstClr val="black"/>
                </a:solidFill>
              </a:rPr>
              <a:t>corners</a:t>
            </a:r>
            <a:r>
              <a:rPr lang="en-GB" sz="2000" dirty="0">
                <a:solidFill>
                  <a:prstClr val="black"/>
                </a:solidFill>
              </a:rPr>
              <a:t> each shape has got and write your answers into the table. </a:t>
            </a:r>
          </a:p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C74C6E-C20A-4BB9-BB18-5EA361B15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8445" y="1056084"/>
            <a:ext cx="715655" cy="6370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9B8625-0267-4D2D-95CA-9822EF8965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12" y="1056084"/>
            <a:ext cx="746658" cy="6370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B6DF1D-667E-4DA2-8AFB-B874BCF940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9706" y="1056084"/>
            <a:ext cx="829492" cy="605900"/>
          </a:xfrm>
          <a:prstGeom prst="rect">
            <a:avLst/>
          </a:prstGeom>
        </p:spPr>
      </p:pic>
      <p:pic>
        <p:nvPicPr>
          <p:cNvPr id="18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82C2A25-DBFE-4433-A12B-1698407908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87075" y="92205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697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hlinkClick r:id="rId2" action="ppaction://hlinksldjump"/>
            <a:extLst>
              <a:ext uri="{FF2B5EF4-FFF2-40B4-BE49-F238E27FC236}">
                <a16:creationId xmlns:a16="http://schemas.microsoft.com/office/drawing/2014/main" id="{F8EAAE1D-59E6-4693-9A99-D374C3B22B4C}"/>
              </a:ext>
            </a:extLst>
          </p:cNvPr>
          <p:cNvSpPr/>
          <p:nvPr/>
        </p:nvSpPr>
        <p:spPr>
          <a:xfrm>
            <a:off x="2173974" y="1811410"/>
            <a:ext cx="797825" cy="817490"/>
          </a:xfrm>
          <a:prstGeom prst="ellipse">
            <a:avLst/>
          </a:prstGeom>
          <a:solidFill>
            <a:srgbClr val="EF34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Isosceles Triangle 6">
            <a:hlinkClick r:id="rId3" action="ppaction://hlinksldjump"/>
            <a:extLst>
              <a:ext uri="{FF2B5EF4-FFF2-40B4-BE49-F238E27FC236}">
                <a16:creationId xmlns:a16="http://schemas.microsoft.com/office/drawing/2014/main" id="{E54463F9-331A-4C5F-BB86-B74D2B8E33E7}"/>
              </a:ext>
            </a:extLst>
          </p:cNvPr>
          <p:cNvSpPr/>
          <p:nvPr/>
        </p:nvSpPr>
        <p:spPr>
          <a:xfrm>
            <a:off x="2171701" y="2895600"/>
            <a:ext cx="766774" cy="742493"/>
          </a:xfrm>
          <a:prstGeom prst="triangle">
            <a:avLst/>
          </a:prstGeom>
          <a:solidFill>
            <a:srgbClr val="F5862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F438195F-C0DA-4612-91A9-ECA39E6D6E10}"/>
              </a:ext>
            </a:extLst>
          </p:cNvPr>
          <p:cNvSpPr/>
          <p:nvPr/>
        </p:nvSpPr>
        <p:spPr>
          <a:xfrm>
            <a:off x="2192448" y="3940758"/>
            <a:ext cx="707927" cy="602397"/>
          </a:xfrm>
          <a:prstGeom prst="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gular Pentagon 8"/>
          <p:cNvSpPr/>
          <p:nvPr/>
        </p:nvSpPr>
        <p:spPr>
          <a:xfrm>
            <a:off x="2189213" y="4861261"/>
            <a:ext cx="730211" cy="758487"/>
          </a:xfrm>
          <a:prstGeom prst="pent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84" y="5842604"/>
            <a:ext cx="891872" cy="869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133" y="113502"/>
            <a:ext cx="10338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Zena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jumbled up the numbers you wrote. Can you draw a line to match the shape to the correct number of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sides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corners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5448300" y="1811410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48300" y="2877778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5943" y="3944146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06408" y="4952067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48300" y="5952314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98243" y="3942244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598243" y="4952067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98243" y="5952314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60143" y="2763080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598243" y="1811410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888907" y="3247364"/>
            <a:ext cx="2388552" cy="9751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9" idx="1"/>
            <a:endCxn id="13" idx="3"/>
          </p:cNvCxnSpPr>
          <p:nvPr/>
        </p:nvCxnSpPr>
        <p:spPr>
          <a:xfrm flipH="1" flipV="1">
            <a:off x="6140793" y="4267166"/>
            <a:ext cx="2457450" cy="200816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97283E5B-485A-477A-B8B9-76AAA2426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1858" y="74807"/>
            <a:ext cx="1266825" cy="9620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C17FF2F-B260-4252-8EC5-9C407DDB96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9906" y="840081"/>
            <a:ext cx="1001007" cy="8910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9B6609C-6C9C-4473-AEC3-62781AF303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8539" y="802068"/>
            <a:ext cx="1044372" cy="8910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0B660C1-6682-4C7A-85FD-A1213E9A55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1803" y="945855"/>
            <a:ext cx="1160234" cy="8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306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hlinkClick r:id="rId2" action="ppaction://hlinksldjump"/>
            <a:extLst>
              <a:ext uri="{FF2B5EF4-FFF2-40B4-BE49-F238E27FC236}">
                <a16:creationId xmlns:a16="http://schemas.microsoft.com/office/drawing/2014/main" id="{F8EAAE1D-59E6-4693-9A99-D374C3B22B4C}"/>
              </a:ext>
            </a:extLst>
          </p:cNvPr>
          <p:cNvSpPr/>
          <p:nvPr/>
        </p:nvSpPr>
        <p:spPr>
          <a:xfrm>
            <a:off x="2173974" y="1811410"/>
            <a:ext cx="797825" cy="817490"/>
          </a:xfrm>
          <a:prstGeom prst="ellipse">
            <a:avLst/>
          </a:prstGeom>
          <a:solidFill>
            <a:srgbClr val="EF342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Isosceles Triangle 6">
            <a:hlinkClick r:id="rId3" action="ppaction://hlinksldjump"/>
            <a:extLst>
              <a:ext uri="{FF2B5EF4-FFF2-40B4-BE49-F238E27FC236}">
                <a16:creationId xmlns:a16="http://schemas.microsoft.com/office/drawing/2014/main" id="{E54463F9-331A-4C5F-BB86-B74D2B8E33E7}"/>
              </a:ext>
            </a:extLst>
          </p:cNvPr>
          <p:cNvSpPr/>
          <p:nvPr/>
        </p:nvSpPr>
        <p:spPr>
          <a:xfrm>
            <a:off x="2171701" y="2895600"/>
            <a:ext cx="766774" cy="742493"/>
          </a:xfrm>
          <a:prstGeom prst="triangle">
            <a:avLst/>
          </a:prstGeom>
          <a:solidFill>
            <a:srgbClr val="F5862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F438195F-C0DA-4612-91A9-ECA39E6D6E10}"/>
              </a:ext>
            </a:extLst>
          </p:cNvPr>
          <p:cNvSpPr/>
          <p:nvPr/>
        </p:nvSpPr>
        <p:spPr>
          <a:xfrm>
            <a:off x="2192448" y="3940758"/>
            <a:ext cx="707927" cy="602397"/>
          </a:xfrm>
          <a:prstGeom prst="rect">
            <a:avLst/>
          </a:prstGeom>
          <a:solidFill>
            <a:srgbClr val="18A0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gular Pentagon 8"/>
          <p:cNvSpPr/>
          <p:nvPr/>
        </p:nvSpPr>
        <p:spPr>
          <a:xfrm>
            <a:off x="2189213" y="4861261"/>
            <a:ext cx="730211" cy="758487"/>
          </a:xfrm>
          <a:prstGeom prst="pent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84" y="5842604"/>
            <a:ext cx="891872" cy="869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133" y="113502"/>
            <a:ext cx="10338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Zena</a:t>
            </a:r>
            <a:r>
              <a:rPr kumimoji="0" lang="en-GB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jumbled up the numbers you wrote. Can you draw a line to match the shape to the correct number of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sides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corners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</a:p>
        </p:txBody>
      </p:sp>
      <p:sp>
        <p:nvSpPr>
          <p:cNvPr id="4" name="Rectangle 3"/>
          <p:cNvSpPr/>
          <p:nvPr/>
        </p:nvSpPr>
        <p:spPr>
          <a:xfrm>
            <a:off x="5448300" y="1811410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48300" y="2877778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35943" y="3944146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06408" y="4952067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48300" y="5952314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98243" y="3942244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598243" y="4952067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98243" y="5952314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60143" y="2763080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598243" y="1811410"/>
            <a:ext cx="704850" cy="6460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C17FF2F-B260-4252-8EC5-9C407DDB96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9906" y="840081"/>
            <a:ext cx="1001007" cy="8910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9B6609C-6C9C-4473-AEC3-62781AF303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8539" y="802068"/>
            <a:ext cx="1044372" cy="8910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0B660C1-6682-4C7A-85FD-A1213E9A55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1803" y="945855"/>
            <a:ext cx="1160234" cy="847490"/>
          </a:xfrm>
          <a:prstGeom prst="rect">
            <a:avLst/>
          </a:prstGeom>
        </p:spPr>
      </p:pic>
      <p:pic>
        <p:nvPicPr>
          <p:cNvPr id="30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0F9A4863-1DA5-48A5-A84C-49B695CD85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87075" y="92205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33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1AA1B7-0E81-844F-89F1-D173204F8DCA}"/>
              </a:ext>
            </a:extLst>
          </p:cNvPr>
          <p:cNvSpPr txBox="1"/>
          <p:nvPr/>
        </p:nvSpPr>
        <p:spPr>
          <a:xfrm>
            <a:off x="218901" y="164567"/>
            <a:ext cx="8498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Here you can see different representations of some numbers. Can you circle the representation of the number 6?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61" y="2348018"/>
            <a:ext cx="1188457" cy="11484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668" y="4954824"/>
            <a:ext cx="1040240" cy="15499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637191-6212-1D4F-A25C-3676D5604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2816" y="290857"/>
            <a:ext cx="1076072" cy="2120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1169" y="2099218"/>
            <a:ext cx="1622292" cy="1478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4338" y="4681696"/>
            <a:ext cx="1690959" cy="1509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8149" y="4856139"/>
            <a:ext cx="1457325" cy="150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5216" y="1991398"/>
            <a:ext cx="2533650" cy="1343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5376" y="2915452"/>
            <a:ext cx="2867025" cy="1162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/>
          <a:srcRect t="13916" r="-1644" b="19253"/>
          <a:stretch/>
        </p:blipFill>
        <p:spPr>
          <a:xfrm>
            <a:off x="4172315" y="4937238"/>
            <a:ext cx="2313895" cy="1254034"/>
          </a:xfrm>
          <a:prstGeom prst="rect">
            <a:avLst/>
          </a:prstGeom>
        </p:spPr>
      </p:pic>
      <p:pic>
        <p:nvPicPr>
          <p:cNvPr id="18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393D50-CDCB-4B3C-BDE5-568CD87F5D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95535" y="164567"/>
            <a:ext cx="1266825" cy="9620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535" y="1233207"/>
            <a:ext cx="1266825" cy="117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9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946" y="174846"/>
            <a:ext cx="10398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/>
              <a:t>Now you know about the number </a:t>
            </a:r>
            <a:r>
              <a:rPr lang="en-GB" sz="2400" b="1" u="sng"/>
              <a:t>6</a:t>
            </a:r>
            <a:r>
              <a:rPr lang="en-GB" sz="2400"/>
              <a:t> lets go on a scavenger hunt around the classroom or sensory room.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946" y="1126592"/>
            <a:ext cx="118994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Can you find </a:t>
            </a:r>
            <a:r>
              <a:rPr lang="en-GB" sz="2400" b="1" u="sng" dirty="0"/>
              <a:t>6</a:t>
            </a:r>
            <a:r>
              <a:rPr lang="en-GB" sz="2400" dirty="0"/>
              <a:t> balls?                                                                                           Can you find </a:t>
            </a:r>
            <a:r>
              <a:rPr lang="en-GB" sz="2400" b="1" u="sng" dirty="0"/>
              <a:t>6</a:t>
            </a:r>
            <a:r>
              <a:rPr lang="en-GB" sz="2400" dirty="0"/>
              <a:t> animals? 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                                                               Can you find </a:t>
            </a:r>
            <a:r>
              <a:rPr lang="en-GB" sz="2400" b="1" u="sng" dirty="0"/>
              <a:t>6</a:t>
            </a:r>
            <a:r>
              <a:rPr lang="en-GB" sz="2400" dirty="0"/>
              <a:t> blocks?                     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                                                                                                  </a:t>
            </a:r>
          </a:p>
          <a:p>
            <a:endParaRPr lang="en-GB" sz="2400" dirty="0"/>
          </a:p>
          <a:p>
            <a:pPr algn="ctr"/>
            <a:r>
              <a:rPr lang="en-GB" sz="2400" dirty="0"/>
              <a:t>Can you find </a:t>
            </a:r>
            <a:r>
              <a:rPr lang="en-GB" sz="2400" b="1" u="sng" dirty="0"/>
              <a:t>6</a:t>
            </a:r>
            <a:r>
              <a:rPr lang="en-GB" sz="2400" dirty="0"/>
              <a:t> of something else in the classroom or sensory room? Surprise us with your choices.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1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393D50-CDCB-4B3C-BDE5-568CD87F5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229" y="43818"/>
            <a:ext cx="1266825" cy="9620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2254DF-1A85-4433-9918-1C0920274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18" y="1619140"/>
            <a:ext cx="1379795" cy="12986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C2D47D-381E-4280-BB1D-1582D43CB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963" y="2779685"/>
            <a:ext cx="1379795" cy="12986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1CD12BC-A47C-405A-A637-773682DB6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1455" y="1673227"/>
            <a:ext cx="1379795" cy="12986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2613DC7-06D6-4741-8870-020946CCF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6735" y="5384524"/>
            <a:ext cx="2051836" cy="129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3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Subject</a:t>
            </a:r>
            <a:r>
              <a:rPr lang="en-GB"/>
              <a:t>: </a:t>
            </a:r>
            <a:r>
              <a:rPr lang="en-GB" sz="2400"/>
              <a:t>Maths 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43173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200893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09.02.2021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explore the different compositions of 6.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AC161A-AE73-4E23-8983-5A4292BB4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972" y="5940593"/>
            <a:ext cx="647177" cy="581139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131" y="96882"/>
            <a:ext cx="1131570" cy="11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3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8584" y="298548"/>
            <a:ext cx="104401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are learning that all numbers are made up of smaller numbers. Today we will explore this further by looking at the different compositions of 6. </a:t>
            </a:r>
          </a:p>
          <a:p>
            <a:endParaRPr lang="en-GB" sz="2400" dirty="0"/>
          </a:p>
          <a:p>
            <a:r>
              <a:rPr lang="en-GB" sz="2800" dirty="0"/>
              <a:t>Here are some example of different ways we can make the number 6.</a:t>
            </a:r>
            <a:endParaRPr lang="en-GB" sz="28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8480642" y="3043874"/>
            <a:ext cx="2995756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cs typeface="Calibri"/>
              </a:rPr>
              <a:t>Can you count the total number of spots in the sum and write the answer in the box?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482DA6-CA18-4852-810C-0B03C02C80C8}"/>
              </a:ext>
            </a:extLst>
          </p:cNvPr>
          <p:cNvSpPr txBox="1"/>
          <p:nvPr/>
        </p:nvSpPr>
        <p:spPr>
          <a:xfrm>
            <a:off x="5754477" y="2838561"/>
            <a:ext cx="1334219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68581" y="2926499"/>
            <a:ext cx="63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25" name="Oval 24"/>
          <p:cNvSpPr/>
          <p:nvPr/>
        </p:nvSpPr>
        <p:spPr>
          <a:xfrm>
            <a:off x="318584" y="2246179"/>
            <a:ext cx="2006220" cy="198661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833462" y="272651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1465267" y="280475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903564" y="3392586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3044749" y="2228312"/>
            <a:ext cx="2006220" cy="198661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951506" y="2695591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3629729" y="337471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4256743" y="336165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2468581" y="5351009"/>
            <a:ext cx="63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47" name="Oval 46"/>
          <p:cNvSpPr/>
          <p:nvPr/>
        </p:nvSpPr>
        <p:spPr>
          <a:xfrm>
            <a:off x="318584" y="4670689"/>
            <a:ext cx="2006220" cy="198661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833462" y="515102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1465267" y="522926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903564" y="5817096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1530578" y="5804035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3044749" y="4652822"/>
            <a:ext cx="2006220" cy="198661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3948313" y="5625417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516880" y="552973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E482DA6-CA18-4852-810C-0B03C02C80C8}"/>
              </a:ext>
            </a:extLst>
          </p:cNvPr>
          <p:cNvSpPr txBox="1"/>
          <p:nvPr/>
        </p:nvSpPr>
        <p:spPr>
          <a:xfrm>
            <a:off x="5752510" y="5224182"/>
            <a:ext cx="1334219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34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8DE677F-E15C-49AD-AB03-77462DD6E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6587" y="72516"/>
            <a:ext cx="1266825" cy="962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1822" y="3036953"/>
            <a:ext cx="728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67136" y="5368832"/>
            <a:ext cx="728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28669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18584" y="298548"/>
            <a:ext cx="104401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are learning that all numbers are made up of smaller numbers. Today we will explore this further and notice the different compositions of 6. </a:t>
            </a:r>
          </a:p>
          <a:p>
            <a:endParaRPr lang="en-GB" sz="2400" dirty="0"/>
          </a:p>
          <a:p>
            <a:r>
              <a:rPr lang="en-GB" sz="2800" dirty="0"/>
              <a:t>Here are some example of different ways we can make the number 6.</a:t>
            </a:r>
            <a:endParaRPr lang="en-GB" sz="28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8480642" y="3043874"/>
            <a:ext cx="2995756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cs typeface="Calibri"/>
              </a:rPr>
              <a:t>Can you count the total number of spots? Write your answer in the box.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482DA6-CA18-4852-810C-0B03C02C80C8}"/>
              </a:ext>
            </a:extLst>
          </p:cNvPr>
          <p:cNvSpPr txBox="1"/>
          <p:nvPr/>
        </p:nvSpPr>
        <p:spPr>
          <a:xfrm>
            <a:off x="5754477" y="2838561"/>
            <a:ext cx="1334219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68581" y="2926499"/>
            <a:ext cx="63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25" name="Oval 24"/>
          <p:cNvSpPr/>
          <p:nvPr/>
        </p:nvSpPr>
        <p:spPr>
          <a:xfrm>
            <a:off x="318584" y="2246179"/>
            <a:ext cx="2006220" cy="198661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833462" y="272651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1465267" y="280475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903564" y="3392586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3044749" y="2228312"/>
            <a:ext cx="2006220" cy="198661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951506" y="2695591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3629729" y="337471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4256743" y="336165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2468581" y="5351009"/>
            <a:ext cx="63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47" name="Oval 46"/>
          <p:cNvSpPr/>
          <p:nvPr/>
        </p:nvSpPr>
        <p:spPr>
          <a:xfrm>
            <a:off x="318584" y="4670689"/>
            <a:ext cx="2006220" cy="198661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833462" y="515102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1465267" y="522926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903564" y="5817096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1530578" y="5804035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3044749" y="4652822"/>
            <a:ext cx="2006220" cy="198661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3948313" y="5625417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516880" y="552973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E482DA6-CA18-4852-810C-0B03C02C80C8}"/>
              </a:ext>
            </a:extLst>
          </p:cNvPr>
          <p:cNvSpPr txBox="1"/>
          <p:nvPr/>
        </p:nvSpPr>
        <p:spPr>
          <a:xfrm>
            <a:off x="5752510" y="5224182"/>
            <a:ext cx="1334219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29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393D50-CDCB-4B3C-BDE5-568CD87F5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535" y="164567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26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Oval 194"/>
          <p:cNvSpPr/>
          <p:nvPr/>
        </p:nvSpPr>
        <p:spPr>
          <a:xfrm>
            <a:off x="8991355" y="3554413"/>
            <a:ext cx="1725097" cy="18092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70574" y="93803"/>
            <a:ext cx="591832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Now look at these different compositions of 6.</a:t>
            </a:r>
            <a:endParaRPr lang="en-GB" sz="2400" dirty="0">
              <a:cs typeface="Calibri"/>
            </a:endParaRPr>
          </a:p>
          <a:p>
            <a:r>
              <a:rPr lang="en-GB" sz="2400" dirty="0"/>
              <a:t>For example, 6 can be made from 4 and 2.</a:t>
            </a:r>
          </a:p>
          <a:p>
            <a:r>
              <a:rPr lang="en-GB" sz="2400" dirty="0">
                <a:cs typeface="Calibri" panose="020F0502020204030204"/>
              </a:rPr>
              <a:t>Can you fill in the white circles with the correct number of dots to make 6, you can either move the dots or draw them in.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2708" y="3959492"/>
            <a:ext cx="63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17131" y="4160769"/>
            <a:ext cx="1518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= 6</a:t>
            </a:r>
          </a:p>
        </p:txBody>
      </p:sp>
      <p:sp>
        <p:nvSpPr>
          <p:cNvPr id="2" name="Oval 1"/>
          <p:cNvSpPr/>
          <p:nvPr/>
        </p:nvSpPr>
        <p:spPr>
          <a:xfrm>
            <a:off x="591721" y="3370763"/>
            <a:ext cx="1725097" cy="18092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941976" y="4284896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1477964" y="417007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888701" y="3796195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1515715" y="3783134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167592" y="150762"/>
            <a:ext cx="4548860" cy="914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Oval 143"/>
          <p:cNvSpPr/>
          <p:nvPr/>
        </p:nvSpPr>
        <p:spPr>
          <a:xfrm>
            <a:off x="7449530" y="61667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Oval 144"/>
          <p:cNvSpPr/>
          <p:nvPr/>
        </p:nvSpPr>
        <p:spPr>
          <a:xfrm>
            <a:off x="7902374" y="612317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Oval 145"/>
          <p:cNvSpPr/>
          <p:nvPr/>
        </p:nvSpPr>
        <p:spPr>
          <a:xfrm>
            <a:off x="9613197" y="4310566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Oval 146"/>
          <p:cNvSpPr/>
          <p:nvPr/>
        </p:nvSpPr>
        <p:spPr>
          <a:xfrm>
            <a:off x="7902374" y="19194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 147"/>
          <p:cNvSpPr/>
          <p:nvPr/>
        </p:nvSpPr>
        <p:spPr>
          <a:xfrm>
            <a:off x="8372637" y="61231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Oval 148"/>
          <p:cNvSpPr/>
          <p:nvPr/>
        </p:nvSpPr>
        <p:spPr>
          <a:xfrm>
            <a:off x="8825481" y="60796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Oval 149"/>
          <p:cNvSpPr/>
          <p:nvPr/>
        </p:nvSpPr>
        <p:spPr>
          <a:xfrm>
            <a:off x="8372637" y="19194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Oval 150"/>
          <p:cNvSpPr/>
          <p:nvPr/>
        </p:nvSpPr>
        <p:spPr>
          <a:xfrm>
            <a:off x="8825481" y="18759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Oval 151"/>
          <p:cNvSpPr/>
          <p:nvPr/>
        </p:nvSpPr>
        <p:spPr>
          <a:xfrm>
            <a:off x="9326228" y="61231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Oval 152"/>
          <p:cNvSpPr/>
          <p:nvPr/>
        </p:nvSpPr>
        <p:spPr>
          <a:xfrm>
            <a:off x="9779072" y="607962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/>
          <p:cNvSpPr/>
          <p:nvPr/>
        </p:nvSpPr>
        <p:spPr>
          <a:xfrm>
            <a:off x="9326228" y="19194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/>
          <p:cNvSpPr/>
          <p:nvPr/>
        </p:nvSpPr>
        <p:spPr>
          <a:xfrm>
            <a:off x="9779072" y="18759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/>
          <p:cNvSpPr/>
          <p:nvPr/>
        </p:nvSpPr>
        <p:spPr>
          <a:xfrm>
            <a:off x="10263069" y="619035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/>
          <p:cNvSpPr/>
          <p:nvPr/>
        </p:nvSpPr>
        <p:spPr>
          <a:xfrm>
            <a:off x="10263069" y="198666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395156" y="393522"/>
            <a:ext cx="1036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Dot Bank</a:t>
            </a:r>
          </a:p>
        </p:txBody>
      </p:sp>
      <p:sp>
        <p:nvSpPr>
          <p:cNvPr id="164" name="Oval 163"/>
          <p:cNvSpPr/>
          <p:nvPr/>
        </p:nvSpPr>
        <p:spPr>
          <a:xfrm>
            <a:off x="3253433" y="3337008"/>
            <a:ext cx="1725097" cy="18092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3725990" y="4251468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4268392" y="4310566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560FA6AB-AAC2-47F4-95E6-AE910CA3D03A}"/>
              </a:ext>
            </a:extLst>
          </p:cNvPr>
          <p:cNvSpPr txBox="1"/>
          <p:nvPr/>
        </p:nvSpPr>
        <p:spPr>
          <a:xfrm>
            <a:off x="464761" y="5726847"/>
            <a:ext cx="54981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GB" sz="3600" dirty="0"/>
              <a:t>     </a:t>
            </a:r>
            <a:r>
              <a:rPr lang="en-GB" sz="2800" dirty="0"/>
              <a:t>4                +               2              = 6  </a:t>
            </a:r>
            <a:endParaRPr lang="en-GB" sz="2800" dirty="0">
              <a:cs typeface="Calibri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8364735" y="4197997"/>
            <a:ext cx="637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+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10798166" y="4066625"/>
            <a:ext cx="1518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= 6</a:t>
            </a:r>
          </a:p>
        </p:txBody>
      </p:sp>
      <p:sp>
        <p:nvSpPr>
          <p:cNvPr id="190" name="Oval 189"/>
          <p:cNvSpPr/>
          <p:nvPr/>
        </p:nvSpPr>
        <p:spPr>
          <a:xfrm>
            <a:off x="6460940" y="3608878"/>
            <a:ext cx="1725097" cy="18092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Oval 190"/>
          <p:cNvSpPr/>
          <p:nvPr/>
        </p:nvSpPr>
        <p:spPr>
          <a:xfrm>
            <a:off x="6692938" y="4103063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Oval 191"/>
          <p:cNvSpPr/>
          <p:nvPr/>
        </p:nvSpPr>
        <p:spPr>
          <a:xfrm>
            <a:off x="7324743" y="4181297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Oval 192"/>
          <p:cNvSpPr/>
          <p:nvPr/>
        </p:nvSpPr>
        <p:spPr>
          <a:xfrm>
            <a:off x="6763040" y="4769130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Oval 193"/>
          <p:cNvSpPr/>
          <p:nvPr/>
        </p:nvSpPr>
        <p:spPr>
          <a:xfrm>
            <a:off x="7390054" y="4756069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Oval 195"/>
          <p:cNvSpPr/>
          <p:nvPr/>
        </p:nvSpPr>
        <p:spPr>
          <a:xfrm>
            <a:off x="7030928" y="3748517"/>
            <a:ext cx="331749" cy="34828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560FA6AB-AAC2-47F4-95E6-AE910CA3D03A}"/>
              </a:ext>
            </a:extLst>
          </p:cNvPr>
          <p:cNvSpPr txBox="1"/>
          <p:nvPr/>
        </p:nvSpPr>
        <p:spPr>
          <a:xfrm>
            <a:off x="6418510" y="5773535"/>
            <a:ext cx="54981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GB" sz="3600" dirty="0"/>
              <a:t>     </a:t>
            </a:r>
            <a:r>
              <a:rPr lang="en-GB" sz="2800" dirty="0"/>
              <a:t>5                +           1                  = 6  </a:t>
            </a:r>
            <a:endParaRPr lang="en-GB" sz="2800" dirty="0">
              <a:cs typeface="Calibri"/>
            </a:endParaRPr>
          </a:p>
        </p:txBody>
      </p:sp>
      <p:pic>
        <p:nvPicPr>
          <p:cNvPr id="58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8DE677F-E15C-49AD-AB03-77462DD6E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935" y="126949"/>
            <a:ext cx="1266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74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1544</Words>
  <Application>Microsoft Office PowerPoint</Application>
  <PresentationFormat>Widescreen</PresentationFormat>
  <Paragraphs>216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S.Mounsey [ Wheatley Hill Community Primary School ]</cp:lastModifiedBy>
  <cp:revision>44</cp:revision>
  <dcterms:created xsi:type="dcterms:W3CDTF">2021-01-21T20:32:28Z</dcterms:created>
  <dcterms:modified xsi:type="dcterms:W3CDTF">2021-02-04T15:03:35Z</dcterms:modified>
</cp:coreProperties>
</file>