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39"/>
  </p:notesMasterIdLst>
  <p:handoutMasterIdLst>
    <p:handoutMasterId r:id="rId40"/>
  </p:handoutMasterIdLst>
  <p:sldIdLst>
    <p:sldId id="260" r:id="rId2"/>
    <p:sldId id="264" r:id="rId3"/>
    <p:sldId id="286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8" r:id="rId13"/>
    <p:sldId id="284" r:id="rId14"/>
    <p:sldId id="287" r:id="rId15"/>
    <p:sldId id="326" r:id="rId16"/>
    <p:sldId id="331" r:id="rId17"/>
    <p:sldId id="327" r:id="rId18"/>
    <p:sldId id="328" r:id="rId19"/>
    <p:sldId id="329" r:id="rId20"/>
    <p:sldId id="330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Twinkl SemiBold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CW Cursive Writing 4" panose="03050602040000000000" pitchFamily="66" charset="0"/>
      <p:regular r:id="rId49"/>
    </p:embeddedFont>
    <p:embeddedFont>
      <p:font typeface="Twinkl" panose="020B0604020202020204" charset="0"/>
      <p:regular r:id="rId50"/>
      <p:bold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1E3"/>
    <a:srgbClr val="036093"/>
    <a:srgbClr val="DE1E5A"/>
    <a:srgbClr val="18A0DB"/>
    <a:srgbClr val="BC0105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1" autoAdjust="0"/>
    <p:restoredTop sz="94608" autoAdjust="0"/>
  </p:normalViewPr>
  <p:slideViewPr>
    <p:cSldViewPr snapToGrid="0" showGuides="1">
      <p:cViewPr varScale="1">
        <p:scale>
          <a:sx n="88" d="100"/>
          <a:sy n="88" d="100"/>
        </p:scale>
        <p:origin x="677" y="6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1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5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5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2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1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06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72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/>
              <a:t>The links between the Anglo-Saxon and Roman days of the week: Tuesday – Mars was the Roman god of war as was Tiw for the Anglo-Saxons; Wednesday – Mercury and </a:t>
            </a:r>
            <a:r>
              <a:rPr lang="en-GB" altLang="en-US" dirty="0" err="1"/>
              <a:t>Woden</a:t>
            </a:r>
            <a:r>
              <a:rPr lang="en-GB" altLang="en-US" dirty="0"/>
              <a:t> were both chief gods as well as being gods of the dead and were often portrayed wearing a hat and carrying a staff; Thursday – Jupiter and </a:t>
            </a:r>
            <a:r>
              <a:rPr lang="en-GB" altLang="en-US" dirty="0" err="1"/>
              <a:t>Thuner</a:t>
            </a:r>
            <a:r>
              <a:rPr lang="en-GB" altLang="en-US" dirty="0"/>
              <a:t> were both gods of thunder and lightning; Friday – Venus and </a:t>
            </a:r>
            <a:r>
              <a:rPr lang="en-GB" altLang="en-US" dirty="0" err="1"/>
              <a:t>Frige</a:t>
            </a:r>
            <a:r>
              <a:rPr lang="en-GB" altLang="en-US" dirty="0"/>
              <a:t> were both associated with love and family.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9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5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1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684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8" y="6196129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9" y="438155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1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8" y="573421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8" y="6196129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9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5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5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9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2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2D264-EDC5-1B41-AF7A-6EF635C362F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91C8-71BF-6249-8BF1-75C83F50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4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61" r:id="rId13"/>
    <p:sldLayoutId id="2147483667" r:id="rId14"/>
    <p:sldLayoutId id="2147483663" r:id="rId15"/>
    <p:sldLayoutId id="2147483666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slide" Target="slide12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tif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063683" cy="68580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6" name="Rectangle 5"/>
          <p:cNvSpPr/>
          <p:nvPr/>
        </p:nvSpPr>
        <p:spPr>
          <a:xfrm>
            <a:off x="80317" y="6126219"/>
            <a:ext cx="4104824" cy="5529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4" y="6166123"/>
            <a:ext cx="441293" cy="441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115" y="6223549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Subject</a:t>
            </a:r>
            <a:r>
              <a:rPr lang="en-GB" sz="1351" dirty="0"/>
              <a:t>: </a:t>
            </a:r>
            <a:r>
              <a:rPr lang="en-GB" dirty="0"/>
              <a:t>History </a:t>
            </a:r>
            <a:endParaRPr lang="en-GB" sz="1351" dirty="0"/>
          </a:p>
        </p:txBody>
      </p:sp>
      <p:sp>
        <p:nvSpPr>
          <p:cNvPr id="8" name="Rectangle 7"/>
          <p:cNvSpPr/>
          <p:nvPr/>
        </p:nvSpPr>
        <p:spPr>
          <a:xfrm>
            <a:off x="232415" y="213732"/>
            <a:ext cx="6924741" cy="5251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Monday </a:t>
            </a:r>
            <a:r>
              <a:rPr lang="en-GB" sz="24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12</a:t>
            </a:r>
            <a:r>
              <a:rPr lang="en-GB" sz="2400" baseline="300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th</a:t>
            </a:r>
            <a:r>
              <a:rPr lang="en-GB" sz="24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 July </a:t>
            </a:r>
            <a:r>
              <a:rPr lang="en-GB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1963926"/>
            <a:ext cx="1664495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2750" y="3011724"/>
            <a:ext cx="8349853" cy="108165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2" name="TextBox 11"/>
          <p:cNvSpPr txBox="1"/>
          <p:nvPr/>
        </p:nvSpPr>
        <p:spPr>
          <a:xfrm>
            <a:off x="431397" y="3394682"/>
            <a:ext cx="7822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LO. To be able to understand Anglo-Saxon beliefs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79" y="6166123"/>
            <a:ext cx="506959" cy="4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9471E-99B4-4EAD-B47D-6B58F35A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93" y="1968175"/>
            <a:ext cx="3626225" cy="3626225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41220" y="4720898"/>
            <a:ext cx="8261565" cy="873503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Tiw was often shown as having only one hand.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Tiw – God of War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3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Name: Tiw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Job: god of war, justice and a sky god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Sacred Animal: wolf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Norse God: Tyr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Roman God: Mars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58E2C-5478-48C4-BF82-55BBFB1D7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07" y="1757722"/>
            <a:ext cx="2299444" cy="43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D63BA9-AA41-4796-A580-B124B753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b="14644"/>
          <a:stretch/>
        </p:blipFill>
        <p:spPr>
          <a:xfrm>
            <a:off x="4671591" y="1953114"/>
            <a:ext cx="3641287" cy="3641287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8" y="4560706"/>
            <a:ext cx="8261565" cy="1033695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He gave off light from his good looks, generosity and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goodness.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7" y="779091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+mn-lt"/>
              </a:rPr>
              <a:t>Bealdor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– God of Light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3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Bealdor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light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son of </a:t>
            </a:r>
            <a:r>
              <a:rPr lang="en-GB" altLang="en-US" sz="1600" dirty="0" err="1"/>
              <a:t>Woden</a:t>
            </a:r>
            <a:r>
              <a:rPr lang="en-GB" altLang="en-US" sz="1600" dirty="0"/>
              <a:t> and </a:t>
            </a:r>
            <a:r>
              <a:rPr lang="en-GB" altLang="en-US" sz="1600" dirty="0" err="1"/>
              <a:t>Frige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 err="1"/>
              <a:t>Baldr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Apollo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1B382-FE9A-4B48-96F1-363A815BD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444" y="1833957"/>
            <a:ext cx="2728104" cy="42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94A1-3B87-2747-B76F-4D7B3B3A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31" y="4168555"/>
            <a:ext cx="3376259" cy="2158177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sz="4000" b="0" dirty="0">
                <a:latin typeface="+mn-lt"/>
              </a:rPr>
              <a:t>Create a fact file about an </a:t>
            </a:r>
            <a:br>
              <a:rPr lang="en-US" sz="4000" b="0" dirty="0">
                <a:latin typeface="+mn-lt"/>
              </a:rPr>
            </a:br>
            <a:r>
              <a:rPr lang="en-US" sz="4000" b="0" dirty="0">
                <a:latin typeface="+mn-lt"/>
              </a:rPr>
              <a:t>Anglo-Saxon God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25D67F-7572-7645-BCC2-A017BF7C6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055322"/>
              </p:ext>
            </p:extLst>
          </p:nvPr>
        </p:nvGraphicFramePr>
        <p:xfrm>
          <a:off x="434187" y="191911"/>
          <a:ext cx="2946399" cy="2895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5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GOD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GOD OF 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Frigg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Goddess of</a:t>
                      </a:r>
                      <a:r>
                        <a:rPr lang="en-GB" sz="1500" baseline="0" dirty="0">
                          <a:solidFill>
                            <a:schemeClr val="tx1"/>
                          </a:solidFill>
                        </a:rPr>
                        <a:t> love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Loki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God of cunning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Saxnot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God of the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Thunor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God of thunder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Tiw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God of 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Wade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God the 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Wayland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God of metalworking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err="1"/>
                        <a:t>Woden</a:t>
                      </a:r>
                      <a:endParaRPr lang="en-GB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Chief</a:t>
                      </a:r>
                      <a:r>
                        <a:rPr lang="en-GB" sz="1500" baseline="0" dirty="0"/>
                        <a:t> God</a:t>
                      </a:r>
                      <a:endParaRPr lang="en-GB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65E53F-471D-8247-BC49-16E7D989F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90" y="-246407"/>
            <a:ext cx="5556716" cy="73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77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0">
            <a:extLst>
              <a:ext uri="{FF2B5EF4-FFF2-40B4-BE49-F238E27FC236}">
                <a16:creationId xmlns:a16="http://schemas.microsoft.com/office/drawing/2014/main" id="{83468EA9-0741-440C-B10C-FD748FD69F39}"/>
              </a:ext>
            </a:extLst>
          </p:cNvPr>
          <p:cNvSpPr txBox="1">
            <a:spLocks/>
          </p:cNvSpPr>
          <p:nvPr/>
        </p:nvSpPr>
        <p:spPr>
          <a:xfrm>
            <a:off x="755654" y="2427555"/>
            <a:ext cx="5835273" cy="1638335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  <a:latin typeface="+mn-lt"/>
              </a:rPr>
              <a:t>Later, in AD 597 the pope in Rome sent a missionary (someone who promotes a religion in another country) to travel to Britain to spread the word of Christianity and help convert people to the religion.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6803-CC64-4F32-BEAD-F347E504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802695" y="2276475"/>
            <a:ext cx="3585656" cy="3585656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70" y="765176"/>
            <a:ext cx="8256761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The Arrival of Christianity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1836250"/>
            <a:ext cx="7632700" cy="492443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The Romans did introduce Christianity to Britain but the Anglo-Saxons mainly kept their pagan beliefs.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E1F9C-B929-45D1-9BCE-A4988B6BF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-997" r="-3990" b="61289"/>
          <a:stretch/>
        </p:blipFill>
        <p:spPr>
          <a:xfrm>
            <a:off x="4857012" y="2427551"/>
            <a:ext cx="3467480" cy="3467480"/>
          </a:xfrm>
          <a:prstGeom prst="flowChartConnector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4802695" y="2299096"/>
            <a:ext cx="3585656" cy="3585656"/>
          </a:xfrm>
          <a:prstGeom prst="ellipse">
            <a:avLst/>
          </a:prstGeom>
          <a:noFill/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A98196-9195-4556-B812-E35D99BDDE30}"/>
              </a:ext>
            </a:extLst>
          </p:cNvPr>
          <p:cNvSpPr/>
          <p:nvPr/>
        </p:nvSpPr>
        <p:spPr>
          <a:xfrm>
            <a:off x="755651" y="4184650"/>
            <a:ext cx="4757911" cy="1969770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This missionary was a monk named </a:t>
            </a:r>
            <a:br>
              <a:rPr lang="en-GB" altLang="en-US" sz="1600" dirty="0"/>
            </a:br>
            <a:r>
              <a:rPr lang="en-GB" altLang="en-US" sz="1600" dirty="0"/>
              <a:t>Augustine. He was successful in </a:t>
            </a:r>
            <a:br>
              <a:rPr lang="en-GB" altLang="en-US" sz="1600" dirty="0"/>
            </a:br>
            <a:r>
              <a:rPr lang="en-GB" altLang="en-US" sz="1600" dirty="0"/>
              <a:t>converting Ethelbert, the King of Kent, to Christianity and King Ethelbert even built Augustine a Church at Canterbury.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Augustine became the first Archbishop of Canterbury and the one named as the founder </a:t>
            </a:r>
            <a:br>
              <a:rPr lang="en-GB" altLang="en-US" sz="1600" dirty="0"/>
            </a:br>
            <a:r>
              <a:rPr lang="en-GB" altLang="en-US" sz="1600" dirty="0"/>
              <a:t>of the Church of England.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945EC5D0-67B6-4B7B-9F24-2910F0E9368C}"/>
              </a:ext>
            </a:extLst>
          </p:cNvPr>
          <p:cNvSpPr/>
          <p:nvPr/>
        </p:nvSpPr>
        <p:spPr>
          <a:xfrm>
            <a:off x="7288042" y="5804657"/>
            <a:ext cx="1100311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42482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7E68-A393-C74F-BFBA-3D4C5400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Lets learn more!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515E1-6811-5F43-B5D0-3EA30C190CE6}"/>
              </a:ext>
            </a:extLst>
          </p:cNvPr>
          <p:cNvSpPr/>
          <p:nvPr/>
        </p:nvSpPr>
        <p:spPr>
          <a:xfrm>
            <a:off x="2150535" y="13334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www.bbc.co.uk</a:t>
            </a:r>
            <a:r>
              <a:rPr lang="en-US" dirty="0"/>
              <a:t>/bitesize/topics/</a:t>
            </a:r>
            <a:r>
              <a:rPr lang="en-US" dirty="0" err="1"/>
              <a:t>zxsbcdm</a:t>
            </a:r>
            <a:r>
              <a:rPr lang="en-US" dirty="0"/>
              <a:t>/articles/zs3gcdm</a:t>
            </a:r>
          </a:p>
        </p:txBody>
      </p:sp>
      <p:pic>
        <p:nvPicPr>
          <p:cNvPr id="5" name="Picture 4" descr="A picture containing text, different, doll&#10;&#10;Description automatically generated">
            <a:extLst>
              <a:ext uri="{FF2B5EF4-FFF2-40B4-BE49-F238E27FC236}">
                <a16:creationId xmlns:a16="http://schemas.microsoft.com/office/drawing/2014/main" id="{0DD6E19B-2EC4-0740-8391-95E735C51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52" y="2219745"/>
            <a:ext cx="6348171" cy="36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59" y="0"/>
            <a:ext cx="9063681" cy="685799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6" name="Rectangle 5"/>
          <p:cNvSpPr/>
          <p:nvPr/>
        </p:nvSpPr>
        <p:spPr>
          <a:xfrm>
            <a:off x="106251" y="6225309"/>
            <a:ext cx="4104824" cy="5529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5" y="6281149"/>
            <a:ext cx="441293" cy="441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362" y="6301016"/>
            <a:ext cx="30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Subject</a:t>
            </a:r>
            <a:r>
              <a:rPr lang="en-GB" sz="1351" dirty="0"/>
              <a:t>: </a:t>
            </a:r>
            <a:r>
              <a:rPr lang="en-GB" dirty="0"/>
              <a:t>History </a:t>
            </a:r>
            <a:endParaRPr lang="en-GB" sz="1351" dirty="0"/>
          </a:p>
        </p:txBody>
      </p:sp>
      <p:sp>
        <p:nvSpPr>
          <p:cNvPr id="8" name="Rectangle 7"/>
          <p:cNvSpPr/>
          <p:nvPr/>
        </p:nvSpPr>
        <p:spPr>
          <a:xfrm>
            <a:off x="153056" y="187652"/>
            <a:ext cx="7805274" cy="5251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TextBox 8"/>
          <p:cNvSpPr txBox="1"/>
          <p:nvPr/>
        </p:nvSpPr>
        <p:spPr>
          <a:xfrm>
            <a:off x="153056" y="200451"/>
            <a:ext cx="556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Tuesday 13</a:t>
            </a:r>
            <a:r>
              <a:rPr lang="en-GB" sz="2800" baseline="30000" smtClean="0"/>
              <a:t>th</a:t>
            </a:r>
            <a:r>
              <a:rPr lang="en-GB" sz="2800" smtClean="0"/>
              <a:t> </a:t>
            </a:r>
            <a:r>
              <a:rPr lang="en-GB" sz="2800" dirty="0" smtClean="0"/>
              <a:t>July 2021 </a:t>
            </a:r>
            <a:endParaRPr lang="en-GB" sz="135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1" y="2039604"/>
            <a:ext cx="1664495" cy="828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294" y="3220344"/>
            <a:ext cx="7959491" cy="13145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2" name="TextBox 11"/>
          <p:cNvSpPr txBox="1"/>
          <p:nvPr/>
        </p:nvSpPr>
        <p:spPr>
          <a:xfrm>
            <a:off x="464590" y="3415977"/>
            <a:ext cx="782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LO To be able to compare the lives of an Anglo-Saxon child and a modern child.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662" y="6265214"/>
            <a:ext cx="506959" cy="47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5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12386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What jobs do you do around the house?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16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was life like for an Anglo-Saxon child?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https://www.bbc.co.uk/bitesize/topics/zxsbcdm/articles/zq2m6sg#:~:text=Anglo-Saxon%20children%20had%20to%20grow%20up%20very%20quickly.,cooking%20meals%2C%20making%20cheese%20and%20brewing%20ale.%20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83" t="17053" r="23494" b="25804"/>
          <a:stretch/>
        </p:blipFill>
        <p:spPr>
          <a:xfrm>
            <a:off x="1998617" y="3728850"/>
            <a:ext cx="5146766" cy="29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52" r="27547" b="35984"/>
          <a:stretch/>
        </p:blipFill>
        <p:spPr>
          <a:xfrm>
            <a:off x="628650" y="205221"/>
            <a:ext cx="8039665" cy="63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28" t="8660" r="31426" b="9375"/>
          <a:stretch/>
        </p:blipFill>
        <p:spPr>
          <a:xfrm>
            <a:off x="166256" y="0"/>
            <a:ext cx="8603672" cy="72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086340CC-D1CC-4591-BAAF-7882E5887167}"/>
              </a:ext>
            </a:extLst>
          </p:cNvPr>
          <p:cNvSpPr txBox="1">
            <a:spLocks/>
          </p:cNvSpPr>
          <p:nvPr/>
        </p:nvSpPr>
        <p:spPr>
          <a:xfrm>
            <a:off x="755654" y="5359651"/>
            <a:ext cx="5835273" cy="7218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36093"/>
            </a:solidFill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+mn-lt"/>
              </a:rPr>
              <a:t>The leader of the Ese, </a:t>
            </a:r>
            <a:r>
              <a:rPr lang="en-GB" sz="1600" b="0" dirty="0" err="1">
                <a:solidFill>
                  <a:schemeClr val="tx1"/>
                </a:solidFill>
                <a:latin typeface="+mn-lt"/>
              </a:rPr>
              <a:t>Woden</a:t>
            </a:r>
            <a:r>
              <a:rPr lang="en-GB" sz="1600" b="0" dirty="0">
                <a:solidFill>
                  <a:schemeClr val="tx1"/>
                </a:solidFill>
                <a:latin typeface="+mn-lt"/>
              </a:rPr>
              <a:t>, became King of all the gods</a:t>
            </a:r>
            <a:r>
              <a:rPr lang="en-GB" sz="1600" dirty="0">
                <a:latin typeface="+mn-lt"/>
              </a:rPr>
              <a:t>.</a:t>
            </a:r>
          </a:p>
        </p:txBody>
      </p:sp>
      <p:sp>
        <p:nvSpPr>
          <p:cNvPr id="7" name="Title 20">
            <a:extLst>
              <a:ext uri="{FF2B5EF4-FFF2-40B4-BE49-F238E27FC236}">
                <a16:creationId xmlns:a16="http://schemas.microsoft.com/office/drawing/2014/main" id="{83468EA9-0741-440C-B10C-FD748FD69F39}"/>
              </a:ext>
            </a:extLst>
          </p:cNvPr>
          <p:cNvSpPr txBox="1">
            <a:spLocks/>
          </p:cNvSpPr>
          <p:nvPr/>
        </p:nvSpPr>
        <p:spPr>
          <a:xfrm>
            <a:off x="755654" y="3261363"/>
            <a:ext cx="5835273" cy="1498977"/>
          </a:xfrm>
          <a:prstGeom prst="roundRect">
            <a:avLst>
              <a:gd name="adj" fmla="val 0"/>
            </a:avLst>
          </a:prstGeom>
          <a:solidFill>
            <a:srgbClr val="036093"/>
          </a:solidFill>
          <a:ln w="25400">
            <a:noFill/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en-US" sz="1600" b="0" dirty="0">
                <a:solidFill>
                  <a:schemeClr val="bg1"/>
                </a:solidFill>
                <a:latin typeface="+mn-lt"/>
              </a:rPr>
              <a:t>In the Norse legends, there were two groups of gods, whom the Anglo-Saxons called Ese and </a:t>
            </a:r>
            <a:r>
              <a:rPr lang="en-GB" altLang="en-US" sz="1600" b="0" dirty="0" err="1">
                <a:solidFill>
                  <a:schemeClr val="bg1"/>
                </a:solidFill>
                <a:latin typeface="+mn-lt"/>
              </a:rPr>
              <a:t>Wena</a:t>
            </a:r>
            <a:r>
              <a:rPr lang="en-GB" altLang="en-US" sz="1600" b="0" dirty="0">
                <a:solidFill>
                  <a:schemeClr val="bg1"/>
                </a:solidFill>
                <a:latin typeface="+mn-lt"/>
              </a:rPr>
              <a:t>. In time, Ese won over the </a:t>
            </a:r>
            <a:r>
              <a:rPr lang="en-GB" altLang="en-US" sz="1600" b="0" dirty="0" err="1">
                <a:solidFill>
                  <a:schemeClr val="bg1"/>
                </a:solidFill>
                <a:latin typeface="+mn-lt"/>
              </a:rPr>
              <a:t>Wena</a:t>
            </a:r>
            <a:r>
              <a:rPr lang="en-GB" altLang="en-US" sz="1600" b="0" dirty="0">
                <a:solidFill>
                  <a:schemeClr val="bg1"/>
                </a:solidFill>
                <a:latin typeface="+mn-lt"/>
              </a:rPr>
              <a:t> and the Ese became the rulers over the </a:t>
            </a:r>
            <a:r>
              <a:rPr lang="en-GB" altLang="en-US" sz="1600" b="0" dirty="0" err="1">
                <a:solidFill>
                  <a:schemeClr val="bg1"/>
                </a:solidFill>
                <a:latin typeface="+mn-lt"/>
              </a:rPr>
              <a:t>Wena</a:t>
            </a:r>
            <a:r>
              <a:rPr lang="en-GB" altLang="en-US" sz="1600" b="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6803-CC64-4F32-BEAD-F347E504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2" y="2276476"/>
            <a:ext cx="3816351" cy="3816351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70" y="765176"/>
            <a:ext cx="8256761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Where Did the Anglo-Saxon Gods Come From?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1836250"/>
            <a:ext cx="7632700" cy="984885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After the Romans left Britain, the Anglo-Saxons (Angles, Saxons and Jutes) arrived across the North Sea from Germany, Denmark and the </a:t>
            </a:r>
            <a:br>
              <a:rPr lang="en-GB" altLang="en-US" sz="1600" dirty="0"/>
            </a:br>
            <a:r>
              <a:rPr lang="en-GB" altLang="en-US" sz="1600" dirty="0"/>
              <a:t>Netherlands and with them came beliefs rooted </a:t>
            </a:r>
            <a:br>
              <a:rPr lang="en-GB" altLang="en-US" sz="1600" dirty="0"/>
            </a:br>
            <a:r>
              <a:rPr lang="en-GB" altLang="en-US" sz="1600" dirty="0"/>
              <a:t>in Norse mythology.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4572002" y="2299098"/>
            <a:ext cx="3816351" cy="3816351"/>
          </a:xfrm>
          <a:prstGeom prst="ellipse">
            <a:avLst/>
          </a:prstGeom>
          <a:noFill/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16" t="73125" r="26707"/>
          <a:stretch/>
        </p:blipFill>
        <p:spPr>
          <a:xfrm>
            <a:off x="326817" y="160478"/>
            <a:ext cx="8716790" cy="2954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07" y="2846615"/>
            <a:ext cx="5973536" cy="33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68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7" t="15684" r="56583" b="35083"/>
          <a:stretch/>
        </p:blipFill>
        <p:spPr>
          <a:xfrm>
            <a:off x="389964" y="1267097"/>
            <a:ext cx="7785847" cy="5133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783" y="620766"/>
            <a:ext cx="233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CW Cursive Writing 4" panose="03050602040000000000" pitchFamily="66" charset="0"/>
              </a:rPr>
              <a:t>Modern Child</a:t>
            </a:r>
            <a:endParaRPr lang="en-GB" dirty="0">
              <a:latin typeface="CCW Cursive Writing 4" panose="03050602040000000000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3851" y="620766"/>
            <a:ext cx="233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CW Cursive Writing 4" panose="03050602040000000000" pitchFamily="66" charset="0"/>
              </a:rPr>
              <a:t>Anglo-Saxon Child</a:t>
            </a:r>
            <a:endParaRPr lang="en-GB" dirty="0">
              <a:latin typeface="CCW Cursive Writing 4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2761" y="1097820"/>
            <a:ext cx="233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CW Cursive Writing 4" panose="03050602040000000000" pitchFamily="66" charset="0"/>
              </a:rPr>
              <a:t>Similarities</a:t>
            </a:r>
            <a:endParaRPr lang="en-GB" sz="1600" dirty="0">
              <a:latin typeface="CCW Cursive Writing 4" panose="030506020400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531" t="30625" r="32832" b="35982"/>
          <a:stretch/>
        </p:blipFill>
        <p:spPr>
          <a:xfrm>
            <a:off x="4807131" y="4613498"/>
            <a:ext cx="4140926" cy="2244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964" y="5735749"/>
            <a:ext cx="2209545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Listening to music 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en-GB" dirty="0" smtClean="0">
                <a:solidFill>
                  <a:srgbClr val="00B050"/>
                </a:solidFill>
              </a:rPr>
              <a:t>Listening to stories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Playing with toys</a:t>
            </a:r>
          </a:p>
        </p:txBody>
      </p:sp>
    </p:spTree>
    <p:extLst>
      <p:ext uri="{BB962C8B-B14F-4D97-AF65-F5344CB8AC3E}">
        <p14:creationId xmlns:p14="http://schemas.microsoft.com/office/powerpoint/2010/main" val="921427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02DC8DD-2189-4650-ABB7-3AF953D8C25F}"/>
              </a:ext>
            </a:extLst>
          </p:cNvPr>
          <p:cNvGrpSpPr/>
          <p:nvPr/>
        </p:nvGrpSpPr>
        <p:grpSpPr>
          <a:xfrm>
            <a:off x="80319" y="69669"/>
            <a:ext cx="8983362" cy="6723017"/>
            <a:chOff x="107092" y="90616"/>
            <a:chExt cx="11977816" cy="66479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C51BBE-CA1D-480B-B18C-03A1762B8074}"/>
                </a:ext>
              </a:extLst>
            </p:cNvPr>
            <p:cNvSpPr/>
            <p:nvPr/>
          </p:nvSpPr>
          <p:spPr>
            <a:xfrm>
              <a:off x="107092" y="90616"/>
              <a:ext cx="11977816" cy="6647935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11FDBB-816C-438F-81C6-106CEAFB4C7B}"/>
                </a:ext>
              </a:extLst>
            </p:cNvPr>
            <p:cNvSpPr/>
            <p:nvPr/>
          </p:nvSpPr>
          <p:spPr>
            <a:xfrm>
              <a:off x="189471" y="5905850"/>
              <a:ext cx="5473098" cy="73729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604F9051-200B-47BD-891E-ED2ED0E83CB9}"/>
                </a:ext>
              </a:extLst>
            </p:cNvPr>
            <p:cNvSpPr txBox="1"/>
            <p:nvPr/>
          </p:nvSpPr>
          <p:spPr>
            <a:xfrm>
              <a:off x="864067" y="6033803"/>
              <a:ext cx="40283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Subject</a:t>
              </a:r>
              <a:r>
                <a:rPr lang="en-GB" sz="1350" dirty="0"/>
                <a:t>: </a:t>
              </a:r>
              <a:r>
                <a:rPr lang="en-GB" dirty="0"/>
                <a:t>PHSE</a:t>
              </a:r>
              <a:endParaRPr lang="en-GB" sz="1350" dirty="0"/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380F4EE6-FAB6-4864-874D-87AF20DEDB44}"/>
                </a:ext>
              </a:extLst>
            </p:cNvPr>
            <p:cNvSpPr txBox="1"/>
            <p:nvPr/>
          </p:nvSpPr>
          <p:spPr>
            <a:xfrm>
              <a:off x="273361" y="222475"/>
              <a:ext cx="74263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5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09BC02-8D70-4B5D-B74B-FEBA4371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093" y="1728060"/>
              <a:ext cx="2219325" cy="11049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83C87C-B393-4E2B-9B95-D88BB2BF1387}"/>
                </a:ext>
              </a:extLst>
            </p:cNvPr>
            <p:cNvSpPr/>
            <p:nvPr/>
          </p:nvSpPr>
          <p:spPr>
            <a:xfrm>
              <a:off x="569871" y="2835982"/>
              <a:ext cx="10612654" cy="175279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350"/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963BC0F6-F04E-49DA-952A-C17CF4BA70A1}"/>
                </a:ext>
              </a:extLst>
            </p:cNvPr>
            <p:cNvSpPr txBox="1"/>
            <p:nvPr/>
          </p:nvSpPr>
          <p:spPr>
            <a:xfrm>
              <a:off x="635485" y="2832960"/>
              <a:ext cx="10429593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GB" sz="2700" dirty="0"/>
                <a:t>LO To be able </a:t>
              </a:r>
              <a:r>
                <a:rPr lang="en-GB" sz="2700" dirty="0"/>
                <a:t>to identify the committees we belong to and how if make us feel. </a:t>
              </a:r>
              <a:endParaRPr lang="en-GB" sz="27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9321BF-DAA2-4AEE-AEC4-FFDABBC4D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0620" y="5956124"/>
              <a:ext cx="750138" cy="588818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205021" y="172884"/>
            <a:ext cx="5193556" cy="3938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Wednesday 14</a:t>
            </a:r>
            <a:r>
              <a:rPr lang="en-GB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th</a:t>
            </a: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 July </a:t>
            </a: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871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Your Eyes May Be Key to Healing Your Min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" name="AutoShape 2" descr="Light(Part-3) | Transparent, Translucent, Opaque objects | Science |  Grade-4,5 | TutWay | - YouTube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345281" y="1631517"/>
            <a:ext cx="8708762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group is a collection of people that gather together to discuss issues, </a:t>
            </a:r>
            <a:r>
              <a:rPr lang="en-US" sz="13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events or to do a sport. </a:t>
            </a: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619" y="2189158"/>
            <a:ext cx="8708762" cy="309139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Examples of groups: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running, rugby,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football, gymnastics, swimming, friendship, school class, </a:t>
            </a:r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family.</a:t>
            </a: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7217" y="977503"/>
            <a:ext cx="46895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What groups do you belong to?</a:t>
            </a:r>
            <a:endParaRPr lang="en-GB" sz="2700" dirty="0"/>
          </a:p>
        </p:txBody>
      </p:sp>
      <p:sp>
        <p:nvSpPr>
          <p:cNvPr id="5" name="Rounded Rectangle 4"/>
          <p:cNvSpPr/>
          <p:nvPr/>
        </p:nvSpPr>
        <p:spPr>
          <a:xfrm>
            <a:off x="391886" y="2882848"/>
            <a:ext cx="1730828" cy="142560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/>
              <a:t>Here is 1 of the clubs that I belong to.</a:t>
            </a:r>
            <a:endParaRPr lang="en-GB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984" y="2704358"/>
            <a:ext cx="1598159" cy="1294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7480" y="3998868"/>
            <a:ext cx="101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Durham </a:t>
            </a:r>
            <a:r>
              <a:rPr lang="en-GB" sz="1350" dirty="0"/>
              <a:t>C</a:t>
            </a:r>
            <a:r>
              <a:rPr lang="en-GB" sz="1350" dirty="0"/>
              <a:t>ity Harries </a:t>
            </a:r>
            <a:endParaRPr lang="en-GB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5238206" y="3005870"/>
            <a:ext cx="3246120" cy="260840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</a:t>
            </a: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, Who is in these groups with you? </a:t>
            </a:r>
          </a:p>
          <a:p>
            <a:pPr lvl="0">
              <a:defRPr/>
            </a:pP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 My family, friends, other athletes.</a:t>
            </a:r>
          </a:p>
          <a:p>
            <a:pPr lvl="0">
              <a:defRPr/>
            </a:pPr>
            <a:endParaRPr lang="en-US" sz="150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,</a:t>
            </a: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How does it make you feel to be part of these </a:t>
            </a:r>
            <a:r>
              <a:rPr lang="en-US" sz="150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groups?</a:t>
            </a:r>
          </a:p>
          <a:p>
            <a:pPr lvl="0">
              <a:defRPr/>
            </a:pP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It makes me fell relaxed and safe.</a:t>
            </a:r>
          </a:p>
          <a:p>
            <a:pPr lvl="0">
              <a:defRPr/>
            </a:pPr>
            <a:endParaRPr lang="en-US" sz="15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3, What do you do at your club?</a:t>
            </a:r>
          </a:p>
          <a:p>
            <a:pPr lvl="0">
              <a:defRPr/>
            </a:pPr>
            <a:r>
              <a:rPr lang="en-US" sz="1500" dirty="0">
                <a:solidFill>
                  <a:prstClr val="black"/>
                </a:solidFill>
                <a:cs typeface="Arial" panose="020B0604020202020204" pitchFamily="34" charset="0"/>
              </a:rPr>
              <a:t>I run with my family and I teach the           other athletes how to run fast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32" y="4483616"/>
            <a:ext cx="1964531" cy="13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Your Eyes May Be Key to Healing Your Min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" name="TextBox 3"/>
          <p:cNvSpPr txBox="1"/>
          <p:nvPr/>
        </p:nvSpPr>
        <p:spPr>
          <a:xfrm>
            <a:off x="627017" y="1164227"/>
            <a:ext cx="7582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Your turn: can you think of a clubs you belong to and answers the questions.</a:t>
            </a:r>
            <a:endParaRPr lang="en-GB" sz="2100" dirty="0"/>
          </a:p>
        </p:txBody>
      </p:sp>
      <p:sp>
        <p:nvSpPr>
          <p:cNvPr id="12" name="AutoShape 2" descr="Light(Part-3) | Transparent, Translucent, Opaque objects | Science |  Grade-4,5 | TutWay | - YouTube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" name="Rectangle 1"/>
          <p:cNvSpPr/>
          <p:nvPr/>
        </p:nvSpPr>
        <p:spPr>
          <a:xfrm>
            <a:off x="459582" y="3746196"/>
            <a:ext cx="289757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1, 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Who is in these groups with 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you?</a:t>
            </a: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2, How does it make you feel to be part of these groups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, What do you do at your 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club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6429" y="3746196"/>
            <a:ext cx="2897573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1, 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Who is in these groups with you? </a:t>
            </a: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2, How does it make you feel to be part </a:t>
            </a: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of 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these groups</a:t>
            </a:r>
            <a:r>
              <a:rPr lang="en-US" sz="1350" dirty="0">
                <a:solidFill>
                  <a:prstClr val="black"/>
                </a:solidFill>
                <a:ea typeface="Lato" panose="020F0502020204030203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3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, What do you do at your 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club</a:t>
            </a:r>
            <a:r>
              <a:rPr lang="en-US" sz="135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802" y="2123936"/>
            <a:ext cx="2521132" cy="137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/>
              <a:t>What club do you belong to?</a:t>
            </a:r>
            <a:endParaRPr lang="en-GB" sz="2700" dirty="0"/>
          </a:p>
        </p:txBody>
      </p:sp>
      <p:sp>
        <p:nvSpPr>
          <p:cNvPr id="15" name="Rectangle 14"/>
          <p:cNvSpPr/>
          <p:nvPr/>
        </p:nvSpPr>
        <p:spPr>
          <a:xfrm>
            <a:off x="5361249" y="2081069"/>
            <a:ext cx="2521132" cy="137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dirty="0"/>
              <a:t>What club do you belong to?</a:t>
            </a:r>
            <a:endParaRPr lang="en-GB" sz="27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09452" y="4194810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4313" y="5022947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4313" y="5648053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141425" y="5631725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76159" y="5036010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141425" y="4181748"/>
            <a:ext cx="2828108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DC166-CFC3-40C3-8C54-2CB47E0C2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116" y="2636418"/>
            <a:ext cx="2468348" cy="16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Your Eyes May Be Key to Healing Your Min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" name="AutoShape 2" descr="Light(Part-3) | Transparent, Translucent, Opaque objects | Science |  Grade-4,5 | TutWay | - YouTube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" name="TextBox 5"/>
          <p:cNvSpPr txBox="1"/>
          <p:nvPr/>
        </p:nvSpPr>
        <p:spPr>
          <a:xfrm>
            <a:off x="1959430" y="1164227"/>
            <a:ext cx="4604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Belonging to our community </a:t>
            </a:r>
            <a:endParaRPr lang="en-GB" sz="3000" dirty="0"/>
          </a:p>
        </p:txBody>
      </p:sp>
      <p:sp>
        <p:nvSpPr>
          <p:cNvPr id="13" name="Rectangle 12"/>
          <p:cNvSpPr/>
          <p:nvPr/>
        </p:nvSpPr>
        <p:spPr>
          <a:xfrm>
            <a:off x="2221094" y="1958386"/>
            <a:ext cx="42907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en-GB" kern="0" dirty="0">
                <a:solidFill>
                  <a:prstClr val="black"/>
                </a:solidFill>
              </a:rPr>
              <a:t>A community is when a group of people come together because they share the same things for example: social interest football, dance, job, where they live and school.</a:t>
            </a:r>
            <a:endParaRPr lang="en-GB" kern="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7" y="3787923"/>
            <a:ext cx="1352312" cy="1352312"/>
          </a:xfrm>
          <a:prstGeom prst="rect">
            <a:avLst/>
          </a:prstGeom>
        </p:spPr>
      </p:pic>
      <p:sp>
        <p:nvSpPr>
          <p:cNvPr id="15" name="AutoShape 2" descr="Wheatley Hill History Club Durham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883" y="3613972"/>
            <a:ext cx="1514475" cy="1700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920" y="3956464"/>
            <a:ext cx="1517678" cy="1028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195" y="3787923"/>
            <a:ext cx="1914525" cy="13430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66851" y="3225137"/>
            <a:ext cx="34812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Here are some of our clubs in our community.</a:t>
            </a:r>
            <a:endParaRPr lang="en-GB" sz="135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682" y="5265964"/>
            <a:ext cx="88444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                Football Club                            History Club                         Our School                                      The Mothers Club</a:t>
            </a:r>
            <a:endParaRPr lang="en-GB" sz="1350" dirty="0"/>
          </a:p>
        </p:txBody>
      </p:sp>
      <p:sp>
        <p:nvSpPr>
          <p:cNvPr id="21" name="Explosion 1 20"/>
          <p:cNvSpPr/>
          <p:nvPr/>
        </p:nvSpPr>
        <p:spPr>
          <a:xfrm>
            <a:off x="6949441" y="961620"/>
            <a:ext cx="2132511" cy="18978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Are you part of any of theses clubs?</a:t>
            </a:r>
            <a:endParaRPr lang="en-GB" sz="1350" dirty="0"/>
          </a:p>
        </p:txBody>
      </p:sp>
      <p:sp>
        <p:nvSpPr>
          <p:cNvPr id="22" name="Explosion 1 21"/>
          <p:cNvSpPr/>
          <p:nvPr/>
        </p:nvSpPr>
        <p:spPr>
          <a:xfrm>
            <a:off x="74229" y="977502"/>
            <a:ext cx="1980248" cy="188200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Do you know anyone in theses clubs?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400032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Your Eyes May Be Key to Healing Your Mind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" name="TextBox 3"/>
          <p:cNvSpPr txBox="1"/>
          <p:nvPr/>
        </p:nvSpPr>
        <p:spPr>
          <a:xfrm>
            <a:off x="627017" y="1164227"/>
            <a:ext cx="7589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Lets listen to the story of </a:t>
            </a:r>
            <a:r>
              <a:rPr lang="en-GB" sz="2100" dirty="0" err="1"/>
              <a:t>Beegu</a:t>
            </a:r>
            <a:r>
              <a:rPr lang="en-GB" sz="2100" dirty="0"/>
              <a:t>.</a:t>
            </a:r>
            <a:endParaRPr lang="en-GB" sz="2100" dirty="0"/>
          </a:p>
        </p:txBody>
      </p:sp>
      <p:sp>
        <p:nvSpPr>
          <p:cNvPr id="12" name="AutoShape 2" descr="Light(Part-3) | Transparent, Translucent, Opaque objects | Science |  Grade-4,5 | TutWay | - YouTube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6" y="2277981"/>
            <a:ext cx="3102369" cy="2671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738" y="2124941"/>
            <a:ext cx="307630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/>
              <a:t>Listen careful and see if you </a:t>
            </a:r>
            <a:r>
              <a:rPr lang="en-GB" sz="2700" dirty="0"/>
              <a:t>think she </a:t>
            </a:r>
            <a:r>
              <a:rPr lang="en-GB" sz="2700" dirty="0"/>
              <a:t>belongs to a group or not. How </a:t>
            </a:r>
            <a:r>
              <a:rPr lang="en-GB" sz="2700" dirty="0"/>
              <a:t>She </a:t>
            </a:r>
            <a:r>
              <a:rPr lang="en-GB" sz="2700" dirty="0"/>
              <a:t>is feeling at the beginning and the end of the story.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8666"/>
            <a:ext cx="5861812" cy="562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88528">
            <a:off x="205477" y="1239740"/>
            <a:ext cx="1073434" cy="743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2476">
            <a:off x="7733580" y="1184726"/>
            <a:ext cx="1073434" cy="7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2391" y="1020321"/>
            <a:ext cx="57769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Your turn: Can you now answer the question now on the story </a:t>
            </a:r>
            <a:r>
              <a:rPr lang="en-GB" sz="1500" dirty="0" err="1"/>
              <a:t>Beegu</a:t>
            </a:r>
            <a:r>
              <a:rPr lang="en-GB" sz="1500" dirty="0"/>
              <a:t>?</a:t>
            </a:r>
            <a:endParaRPr lang="en-GB" sz="1500" dirty="0"/>
          </a:p>
        </p:txBody>
      </p:sp>
      <p:sp>
        <p:nvSpPr>
          <p:cNvPr id="8" name="AutoShape 2" descr="What are translucent objects? What are some examples? - Quora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" name="AutoShape 4" descr="Transparent Disposable Items, PackingIndia.com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6" name="AutoShape 10" descr="Why Nobody Can Copy Apple | cek.log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8" name="AutoShape 12" descr="Why Nobody Can Copy Apple | cek.log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33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53" y="4283456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044F55-0191-4965-A153-ADA079423A4B}"/>
              </a:ext>
            </a:extLst>
          </p:cNvPr>
          <p:cNvSpPr txBox="1"/>
          <p:nvPr/>
        </p:nvSpPr>
        <p:spPr>
          <a:xfrm>
            <a:off x="1801844" y="2356873"/>
            <a:ext cx="58203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How did Beegu feel each time she was excluded from a group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?</a:t>
            </a:r>
          </a:p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_______________________________________________________________________________________________________________________________________</a:t>
            </a:r>
            <a:endParaRPr lang="en-US" dirty="0">
              <a:solidFill>
                <a:prstClr val="black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What might Beegu have thought when this happened?</a:t>
            </a:r>
          </a:p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_______________________________________________________________________________________________________________________________________</a:t>
            </a:r>
            <a:endParaRPr lang="en-US" dirty="0">
              <a:solidFill>
                <a:prstClr val="black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defTabSz="685800">
              <a:defRPr/>
            </a:pPr>
            <a:endParaRPr lang="en-US" dirty="0">
              <a:solidFill>
                <a:prstClr val="black"/>
              </a:solidFill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538" y="1619348"/>
            <a:ext cx="394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Wanting to belong to a group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88528">
            <a:off x="346433" y="1545086"/>
            <a:ext cx="1073434" cy="7438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7312">
            <a:off x="7539003" y="1466723"/>
            <a:ext cx="1073434" cy="7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41348" y="1906205"/>
            <a:ext cx="283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endParaRPr lang="en-GB" sz="2400" dirty="0"/>
          </a:p>
        </p:txBody>
      </p:sp>
      <p:sp>
        <p:nvSpPr>
          <p:cNvPr id="5" name="AutoShape 2" descr="How to catch a shadow - South Baddesley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029" y="1739277"/>
            <a:ext cx="5720068" cy="4261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88528">
            <a:off x="205477" y="1239740"/>
            <a:ext cx="1073434" cy="743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6587E-8CFC-432C-86DC-7DA9778CE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5" b="92469" l="4348" r="94203">
                        <a14:foregroundMark x1="8986" y1="44351" x2="6377" y2="18828"/>
                        <a14:foregroundMark x1="6377" y1="18828" x2="8116" y2="44770"/>
                        <a14:foregroundMark x1="8116" y1="44770" x2="43768" y2="89121"/>
                        <a14:foregroundMark x1="42609" y1="87866" x2="41739" y2="89540"/>
                        <a14:foregroundMark x1="4638" y1="22594" x2="5507" y2="20084"/>
                        <a14:foregroundMark x1="84058" y1="14644" x2="89855" y2="17155"/>
                        <a14:foregroundMark x1="91884" y1="25941" x2="91884" y2="53556"/>
                        <a14:foregroundMark x1="94493" y1="50209" x2="93043" y2="25523"/>
                        <a14:foregroundMark x1="41159" y1="85356" x2="44348" y2="92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1539">
            <a:off x="7729136" y="1297068"/>
            <a:ext cx="1073434" cy="743832"/>
          </a:xfrm>
          <a:prstGeom prst="rect">
            <a:avLst/>
          </a:prstGeom>
        </p:spPr>
      </p:pic>
      <p:pic>
        <p:nvPicPr>
          <p:cNvPr id="11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53" y="4283456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9463" y="1945770"/>
            <a:ext cx="283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92060" y="1021089"/>
            <a:ext cx="786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Being </a:t>
            </a:r>
            <a:r>
              <a:rPr lang="en-GB" sz="3000" dirty="0" err="1"/>
              <a:t>Beegu</a:t>
            </a:r>
            <a:endParaRPr lang="en-GB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946741" y="1807270"/>
            <a:ext cx="65414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</a:t>
            </a:r>
            <a:endParaRPr lang="en-GB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332597" y="2050996"/>
            <a:ext cx="2499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are now going to look more carefully at how she was feeling. </a:t>
            </a:r>
            <a:endParaRPr lang="en-GB" dirty="0"/>
          </a:p>
        </p:txBody>
      </p:sp>
      <p:pic>
        <p:nvPicPr>
          <p:cNvPr id="8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" y="4127198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131" t="50782" r="706" b="9691"/>
          <a:stretch/>
        </p:blipFill>
        <p:spPr>
          <a:xfrm>
            <a:off x="3616369" y="1933001"/>
            <a:ext cx="2764940" cy="94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477" y="1177247"/>
            <a:ext cx="1865018" cy="164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308" y="3702664"/>
            <a:ext cx="1389811" cy="201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5499"/>
          <a:stretch/>
        </p:blipFill>
        <p:spPr>
          <a:xfrm>
            <a:off x="3424942" y="3719622"/>
            <a:ext cx="2213868" cy="159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424943" y="5313208"/>
            <a:ext cx="222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kern="0" dirty="0">
                <a:solidFill>
                  <a:prstClr val="black"/>
                </a:solidFill>
              </a:rPr>
              <a:t>Some wouldn’t even stay still to listen.</a:t>
            </a:r>
            <a:endParaRPr lang="en-GB" kern="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0473" y="2913854"/>
            <a:ext cx="2023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But Beegu wasn’t wanted there, it seemed.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2216" y="2818462"/>
            <a:ext cx="3215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kern="0" dirty="0">
                <a:solidFill>
                  <a:prstClr val="black"/>
                </a:solidFill>
              </a:rPr>
              <a:t>Beegu didn’t like being alone. She needed to find some friends.</a:t>
            </a:r>
            <a:endParaRPr lang="en-GB" kern="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5119" y="4412961"/>
            <a:ext cx="142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But not everyone thought so...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84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086340CC-D1CC-4591-BAAF-7882E5887167}"/>
              </a:ext>
            </a:extLst>
          </p:cNvPr>
          <p:cNvSpPr txBox="1">
            <a:spLocks/>
          </p:cNvSpPr>
          <p:nvPr/>
        </p:nvSpPr>
        <p:spPr>
          <a:xfrm>
            <a:off x="755654" y="5359651"/>
            <a:ext cx="5835273" cy="7218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36093"/>
            </a:solidFill>
          </a:ln>
        </p:spPr>
        <p:txBody>
          <a:bodyPr vert="horz" lIns="108000" tIns="252000" rIns="2016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46803-CC64-4F32-BEAD-F347E5048B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5274030" y="1638679"/>
            <a:ext cx="3816351" cy="3816351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70" y="765176"/>
            <a:ext cx="8256761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Early Anglo-Saxons were Pagans!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81C591-6872-42DB-A866-84217B40A975}"/>
              </a:ext>
            </a:extLst>
          </p:cNvPr>
          <p:cNvSpPr/>
          <p:nvPr/>
        </p:nvSpPr>
        <p:spPr>
          <a:xfrm>
            <a:off x="5274030" y="1629531"/>
            <a:ext cx="3816351" cy="3816351"/>
          </a:xfrm>
          <a:prstGeom prst="ellipse">
            <a:avLst/>
          </a:prstGeom>
          <a:noFill/>
          <a:ln w="38100">
            <a:solidFill>
              <a:srgbClr val="036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E89C5-1295-0842-9D42-AEDDB5B81C01}"/>
              </a:ext>
            </a:extLst>
          </p:cNvPr>
          <p:cNvSpPr/>
          <p:nvPr/>
        </p:nvSpPr>
        <p:spPr>
          <a:xfrm>
            <a:off x="1190979" y="17872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31F20"/>
                </a:solidFill>
                <a:latin typeface="ReithSans"/>
              </a:rPr>
              <a:t>In Roman Britain many people had been Christians. But the early Anglo-Saxons were not Christians, they were pagans.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CA0BC7-71B2-C149-9DC2-544BD31E3B22}"/>
              </a:ext>
            </a:extLst>
          </p:cNvPr>
          <p:cNvSpPr/>
          <p:nvPr/>
        </p:nvSpPr>
        <p:spPr>
          <a:xfrm>
            <a:off x="595489" y="24473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rgbClr val="231F20"/>
                </a:solidFill>
                <a:latin typeface="ReithSans"/>
              </a:rPr>
              <a:t>Like the Vikings and the Greeks, the Anglo-Saxons believed in many gods and </a:t>
            </a:r>
          </a:p>
          <a:p>
            <a:r>
              <a:rPr lang="en-GB" dirty="0">
                <a:solidFill>
                  <a:srgbClr val="231F20"/>
                </a:solidFill>
                <a:latin typeface="ReithSans"/>
              </a:rPr>
              <a:t>had many superstitions.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28047-8A46-7744-9DB5-120654AE5C72}"/>
              </a:ext>
            </a:extLst>
          </p:cNvPr>
          <p:cNvSpPr/>
          <p:nvPr/>
        </p:nvSpPr>
        <p:spPr>
          <a:xfrm>
            <a:off x="541867" y="36476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31F20"/>
                </a:solidFill>
                <a:latin typeface="ReithSans"/>
              </a:rPr>
              <a:t>Anglo-Saxons were superstitious and believed in lucky charms. They thought that rhymes, potions, stones and jewels would protect them from evil spirits or sickness.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15359B-58E3-3040-91C4-B4BF83653084}"/>
              </a:ext>
            </a:extLst>
          </p:cNvPr>
          <p:cNvSpPr/>
          <p:nvPr/>
        </p:nvSpPr>
        <p:spPr>
          <a:xfrm>
            <a:off x="1071469" y="5397404"/>
            <a:ext cx="5203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31F20"/>
                </a:solidFill>
                <a:latin typeface="ReithSans"/>
              </a:rPr>
              <a:t>Over time their beliefs changed, and many Anglo-Saxons were converted to Christianity.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5763" y="972418"/>
            <a:ext cx="6925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Together can we pick out some to the emotions we thing </a:t>
            </a:r>
            <a:r>
              <a:rPr lang="en-GB" sz="3000" dirty="0" err="1"/>
              <a:t>Beegu</a:t>
            </a:r>
            <a:r>
              <a:rPr lang="en-GB" sz="3000" dirty="0"/>
              <a:t> is feeling.</a:t>
            </a:r>
            <a:endParaRPr lang="en-GB" dirty="0"/>
          </a:p>
        </p:txBody>
      </p:sp>
      <p:sp>
        <p:nvSpPr>
          <p:cNvPr id="6" name="AutoShape 4" descr="10+ Trees casting shadows ideas | shadow, shadow tree, tree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17" name="Picture 6" descr="Light and shadows — Science Learning Hu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96" y="8606365"/>
            <a:ext cx="2220686" cy="16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50736" y="2630675"/>
            <a:ext cx="1840374" cy="1189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/>
              <a:t>Remember all </a:t>
            </a:r>
            <a:r>
              <a:rPr lang="en-GB" sz="2100" dirty="0" err="1"/>
              <a:t>Beegu</a:t>
            </a:r>
            <a:r>
              <a:rPr lang="en-GB" sz="2100" dirty="0"/>
              <a:t> wanted was a friend</a:t>
            </a:r>
            <a:r>
              <a:rPr lang="en-GB" sz="1350" dirty="0"/>
              <a:t>.</a:t>
            </a:r>
            <a:endParaRPr lang="en-GB" sz="13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789" t="66424" r="40174" b="16703"/>
          <a:stretch/>
        </p:blipFill>
        <p:spPr>
          <a:xfrm>
            <a:off x="254748" y="1374883"/>
            <a:ext cx="1014521" cy="1230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4138" b="83536"/>
          <a:stretch/>
        </p:blipFill>
        <p:spPr>
          <a:xfrm>
            <a:off x="7787473" y="1564573"/>
            <a:ext cx="986828" cy="1181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40000" t="16944" r="39963" b="67323"/>
          <a:stretch/>
        </p:blipFill>
        <p:spPr>
          <a:xfrm>
            <a:off x="6305355" y="2218262"/>
            <a:ext cx="1005253" cy="113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9726" t="33365" r="39253" b="50218"/>
          <a:stretch/>
        </p:blipFill>
        <p:spPr>
          <a:xfrm>
            <a:off x="6779393" y="4568709"/>
            <a:ext cx="1077853" cy="12125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40108" t="49554" r="39198" b="33801"/>
          <a:stretch/>
        </p:blipFill>
        <p:spPr>
          <a:xfrm>
            <a:off x="1726834" y="2219148"/>
            <a:ext cx="1024553" cy="11871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9462" t="83981" r="40417" b="-59"/>
          <a:stretch/>
        </p:blipFill>
        <p:spPr>
          <a:xfrm>
            <a:off x="160443" y="3433846"/>
            <a:ext cx="1050403" cy="120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7" t="83403" r="40214" b="-504"/>
          <a:stretch/>
        </p:blipFill>
        <p:spPr>
          <a:xfrm>
            <a:off x="990718" y="4697664"/>
            <a:ext cx="900395" cy="1125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0" t="33558" r="40358" b="50506"/>
          <a:stretch/>
        </p:blipFill>
        <p:spPr>
          <a:xfrm>
            <a:off x="4814125" y="4642988"/>
            <a:ext cx="961688" cy="11420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6" t="66630" r="39892" b="17222"/>
          <a:stretch/>
        </p:blipFill>
        <p:spPr>
          <a:xfrm>
            <a:off x="7731001" y="3232163"/>
            <a:ext cx="1003300" cy="11756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3" t="50636" r="39687" b="33256"/>
          <a:stretch/>
        </p:blipFill>
        <p:spPr>
          <a:xfrm>
            <a:off x="5700744" y="3510771"/>
            <a:ext cx="979430" cy="11211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2" t="16422" r="40616" b="67003"/>
          <a:stretch/>
        </p:blipFill>
        <p:spPr>
          <a:xfrm>
            <a:off x="3308053" y="4736718"/>
            <a:ext cx="919152" cy="11387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6" t="7" r="40276" b="83804"/>
          <a:stretch/>
        </p:blipFill>
        <p:spPr>
          <a:xfrm>
            <a:off x="2190484" y="3598057"/>
            <a:ext cx="965774" cy="11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72478" y="1909844"/>
            <a:ext cx="1663170" cy="1067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316685" y="1254939"/>
            <a:ext cx="82652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.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715019" y="1093357"/>
            <a:ext cx="786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My Turn: To use emotions and put into a sentence.</a:t>
            </a:r>
            <a:endParaRPr lang="en-GB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316685" y="2247519"/>
            <a:ext cx="176675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Now we have identified how  </a:t>
            </a:r>
            <a:r>
              <a:rPr lang="en-GB" sz="2100" dirty="0" err="1"/>
              <a:t>Beegu</a:t>
            </a:r>
            <a:r>
              <a:rPr lang="en-GB" sz="2100" dirty="0"/>
              <a:t> is feeling I am going to put into some sentences.</a:t>
            </a:r>
            <a:endParaRPr lang="en-GB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7179198" y="2085937"/>
            <a:ext cx="1710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Remember full shop, Capital letters and finger spaces.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0108" t="49554" r="39198" b="33801"/>
          <a:stretch/>
        </p:blipFill>
        <p:spPr>
          <a:xfrm>
            <a:off x="2803279" y="2247519"/>
            <a:ext cx="1024553" cy="1187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9726" t="33365" r="39253" b="50218"/>
          <a:stretch/>
        </p:blipFill>
        <p:spPr>
          <a:xfrm>
            <a:off x="5069233" y="2247519"/>
            <a:ext cx="1077853" cy="1212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1430" y="4000837"/>
            <a:ext cx="63648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err="1"/>
              <a:t>Beegu</a:t>
            </a:r>
            <a:r>
              <a:rPr lang="en-GB" sz="2100" dirty="0"/>
              <a:t> was </a:t>
            </a:r>
            <a:r>
              <a:rPr lang="en-GB" sz="2100" dirty="0">
                <a:solidFill>
                  <a:srgbClr val="FF0000"/>
                </a:solidFill>
              </a:rPr>
              <a:t>upset</a:t>
            </a:r>
            <a:r>
              <a:rPr lang="en-GB" sz="2100" dirty="0"/>
              <a:t> to think no one wanted to be his friend.</a:t>
            </a:r>
            <a:endParaRPr lang="en-GB" sz="2100" dirty="0"/>
          </a:p>
        </p:txBody>
      </p:sp>
      <p:cxnSp>
        <p:nvCxnSpPr>
          <p:cNvPr id="13" name="Straight Arrow Connector 12"/>
          <p:cNvCxnSpPr>
            <a:stCxn id="10" idx="2"/>
          </p:cNvCxnSpPr>
          <p:nvPr/>
        </p:nvCxnSpPr>
        <p:spPr>
          <a:xfrm>
            <a:off x="3315556" y="3434697"/>
            <a:ext cx="512276" cy="676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86940" y="4393253"/>
            <a:ext cx="66370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459" y="5277593"/>
            <a:ext cx="6661982" cy="411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82301" y="5018662"/>
            <a:ext cx="6454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/>
              <a:t>Beegu</a:t>
            </a:r>
            <a:r>
              <a:rPr lang="en-GB" sz="1500" dirty="0"/>
              <a:t> was getting angry because he did not know what he was doing wrong.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220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6685" y="1254939"/>
            <a:ext cx="82652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.</a:t>
            </a:r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1430743" y="1241149"/>
            <a:ext cx="77132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Your Turn: To understand others feelings</a:t>
            </a:r>
            <a:r>
              <a:rPr lang="en-GB" sz="1350" dirty="0"/>
              <a:t>. </a:t>
            </a:r>
            <a:endParaRPr lang="en-GB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1977390"/>
            <a:ext cx="7414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Now we have identified </a:t>
            </a:r>
            <a:r>
              <a:rPr lang="en-GB" sz="2100" dirty="0" err="1"/>
              <a:t>Beegus</a:t>
            </a:r>
            <a:r>
              <a:rPr lang="en-GB" sz="2100" dirty="0"/>
              <a:t> feeling can you write 5 sentences.</a:t>
            </a:r>
            <a:endParaRPr lang="en-GB" sz="21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01040" y="2899410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1040" y="3291842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77411" y="3745256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62031" y="4191050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1040" y="4583483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01040" y="4975915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1040" y="5429329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7411" y="5875123"/>
            <a:ext cx="7802880" cy="76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4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2DC8DD-2189-4650-ABB7-3AF953D8C25F}"/>
              </a:ext>
            </a:extLst>
          </p:cNvPr>
          <p:cNvGrpSpPr/>
          <p:nvPr/>
        </p:nvGrpSpPr>
        <p:grpSpPr>
          <a:xfrm>
            <a:off x="80319" y="104503"/>
            <a:ext cx="8983362" cy="6653347"/>
            <a:chOff x="107092" y="90616"/>
            <a:chExt cx="11977816" cy="66479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51BBE-CA1D-480B-B18C-03A1762B8074}"/>
                </a:ext>
              </a:extLst>
            </p:cNvPr>
            <p:cNvSpPr/>
            <p:nvPr/>
          </p:nvSpPr>
          <p:spPr>
            <a:xfrm>
              <a:off x="107092" y="90616"/>
              <a:ext cx="11977816" cy="6647935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11FDBB-816C-438F-81C6-106CEAFB4C7B}"/>
                </a:ext>
              </a:extLst>
            </p:cNvPr>
            <p:cNvSpPr/>
            <p:nvPr/>
          </p:nvSpPr>
          <p:spPr>
            <a:xfrm>
              <a:off x="189471" y="5905850"/>
              <a:ext cx="5473098" cy="73729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4F9051-200B-47BD-891E-ED2ED0E83CB9}"/>
                </a:ext>
              </a:extLst>
            </p:cNvPr>
            <p:cNvSpPr txBox="1"/>
            <p:nvPr/>
          </p:nvSpPr>
          <p:spPr>
            <a:xfrm>
              <a:off x="864067" y="6033803"/>
              <a:ext cx="40283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Subject</a:t>
              </a:r>
              <a:r>
                <a:rPr lang="en-GB" sz="1350" dirty="0"/>
                <a:t>: </a:t>
              </a:r>
              <a:r>
                <a:rPr lang="en-GB" dirty="0"/>
                <a:t>PHSE</a:t>
              </a:r>
              <a:endParaRPr lang="en-GB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0F4EE6-FAB6-4864-874D-87AF20DEDB44}"/>
                </a:ext>
              </a:extLst>
            </p:cNvPr>
            <p:cNvSpPr txBox="1"/>
            <p:nvPr/>
          </p:nvSpPr>
          <p:spPr>
            <a:xfrm>
              <a:off x="273361" y="222475"/>
              <a:ext cx="74263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35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09BC02-8D70-4B5D-B74B-FEBA4371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093" y="1728060"/>
              <a:ext cx="2219325" cy="1104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83C87C-B393-4E2B-9B95-D88BB2BF1387}"/>
                </a:ext>
              </a:extLst>
            </p:cNvPr>
            <p:cNvSpPr/>
            <p:nvPr/>
          </p:nvSpPr>
          <p:spPr>
            <a:xfrm>
              <a:off x="569871" y="2835982"/>
              <a:ext cx="10612655" cy="72436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3BC0F6-F04E-49DA-952A-C17CF4BA70A1}"/>
                </a:ext>
              </a:extLst>
            </p:cNvPr>
            <p:cNvSpPr txBox="1"/>
            <p:nvPr/>
          </p:nvSpPr>
          <p:spPr>
            <a:xfrm>
              <a:off x="635485" y="2832960"/>
              <a:ext cx="10429593" cy="50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700" dirty="0"/>
                <a:t>LO To be able </a:t>
              </a:r>
              <a:r>
                <a:rPr lang="en-GB" sz="2700" dirty="0"/>
                <a:t>to write a </a:t>
              </a:r>
              <a:r>
                <a:rPr lang="en-GB" sz="2700" dirty="0" smtClean="0"/>
                <a:t>letter, discussing emotions.</a:t>
              </a:r>
              <a:endParaRPr lang="en-GB" sz="27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9321BF-DAA2-4AEE-AEC4-FFDABBC4D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0620" y="5956124"/>
              <a:ext cx="750138" cy="588818"/>
            </a:xfrm>
            <a:prstGeom prst="rect">
              <a:avLst/>
            </a:prstGeom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5021" y="233444"/>
            <a:ext cx="3481919" cy="60101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tx1"/>
                </a:solidFill>
                <a:latin typeface="Comic Sans MS" panose="030F0902030302020204" pitchFamily="66" charset="0"/>
              </a:rPr>
              <a:t>Thursday 15</a:t>
            </a:r>
            <a:r>
              <a:rPr lang="en-GB" sz="18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th</a:t>
            </a:r>
            <a:r>
              <a:rPr lang="en-GB" sz="1800" dirty="0">
                <a:solidFill>
                  <a:schemeClr val="tx1"/>
                </a:solidFill>
                <a:latin typeface="Comic Sans MS" panose="030F0902030302020204" pitchFamily="66" charset="0"/>
              </a:rPr>
              <a:t> July </a:t>
            </a:r>
            <a:r>
              <a:rPr lang="en-GB" sz="1800" dirty="0">
                <a:solidFill>
                  <a:schemeClr val="tx1"/>
                </a:solidFill>
                <a:latin typeface="Comic Sans MS" panose="030F0902030302020204" pitchFamily="66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0913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9463" y="1945770"/>
            <a:ext cx="283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92060" y="1021089"/>
            <a:ext cx="7866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Being </a:t>
            </a:r>
            <a:r>
              <a:rPr lang="en-GB" sz="3000" dirty="0" err="1"/>
              <a:t>Beegu</a:t>
            </a:r>
            <a:endParaRPr lang="en-GB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946741" y="1807270"/>
            <a:ext cx="65414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</a:t>
            </a:r>
            <a:endParaRPr lang="en-GB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397723" y="1287959"/>
            <a:ext cx="2508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I what you to imagine you are </a:t>
            </a:r>
            <a:r>
              <a:rPr lang="en-GB" dirty="0" err="1"/>
              <a:t>Beegu</a:t>
            </a:r>
            <a:r>
              <a:rPr lang="en-GB" dirty="0"/>
              <a:t> and write a letter to the children  (small ones) she meet on earth explaining the following.</a:t>
            </a:r>
            <a:endParaRPr lang="en-GB" dirty="0"/>
          </a:p>
        </p:txBody>
      </p:sp>
      <p:pic>
        <p:nvPicPr>
          <p:cNvPr id="8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" y="4127198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58" y="1135522"/>
            <a:ext cx="1275698" cy="1088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7775" y="2084269"/>
            <a:ext cx="475719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FF0000"/>
                </a:solidFill>
              </a:rPr>
              <a:t>What I want you to explain?</a:t>
            </a:r>
          </a:p>
          <a:p>
            <a:endParaRPr lang="en-GB" sz="2100" dirty="0"/>
          </a:p>
          <a:p>
            <a:r>
              <a:rPr lang="en-GB" sz="2100" dirty="0"/>
              <a:t>How they made her feel being included for once.</a:t>
            </a:r>
          </a:p>
          <a:p>
            <a:endParaRPr lang="en-GB" sz="2100" dirty="0"/>
          </a:p>
          <a:p>
            <a:r>
              <a:rPr lang="en-GB" sz="2100" dirty="0"/>
              <a:t>What she felt when she was excluded </a:t>
            </a:r>
          </a:p>
          <a:p>
            <a:endParaRPr lang="en-GB" sz="2100" dirty="0"/>
          </a:p>
          <a:p>
            <a:r>
              <a:rPr lang="en-GB" sz="2100" dirty="0"/>
              <a:t>Why they give her hope.</a:t>
            </a:r>
          </a:p>
          <a:p>
            <a:endParaRPr lang="en-GB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5347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21943" y="1999263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8" name="Rectangle 7"/>
          <p:cNvSpPr/>
          <p:nvPr/>
        </p:nvSpPr>
        <p:spPr>
          <a:xfrm>
            <a:off x="316685" y="1254939"/>
            <a:ext cx="82652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.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715019" y="1093357"/>
            <a:ext cx="786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My Turn: To write about </a:t>
            </a:r>
            <a:r>
              <a:rPr lang="en-GB" sz="2400" dirty="0" err="1"/>
              <a:t>Beegus</a:t>
            </a:r>
            <a:r>
              <a:rPr lang="en-GB" sz="2400" dirty="0"/>
              <a:t> emotions </a:t>
            </a:r>
            <a:endParaRPr lang="en-GB" sz="2400" dirty="0"/>
          </a:p>
        </p:txBody>
      </p:sp>
      <p:pic>
        <p:nvPicPr>
          <p:cNvPr id="5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" y="4127198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58" y="1135522"/>
            <a:ext cx="1275698" cy="108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026" y="1734033"/>
            <a:ext cx="121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Before I start I need to know how to write a letter.</a:t>
            </a:r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6571526" y="2115997"/>
            <a:ext cx="1744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Your address: </a:t>
            </a:r>
            <a:endParaRPr lang="en-GB" sz="135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71526" y="2541367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64849" y="2804438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64850" y="3051121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088480" y="3374233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/>
          <p:cNvSpPr txBox="1"/>
          <p:nvPr/>
        </p:nvSpPr>
        <p:spPr>
          <a:xfrm>
            <a:off x="6232967" y="3444192"/>
            <a:ext cx="2206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Date ___________________</a:t>
            </a:r>
            <a:endParaRPr lang="en-GB" sz="1350" dirty="0"/>
          </a:p>
        </p:txBody>
      </p:sp>
      <p:sp>
        <p:nvSpPr>
          <p:cNvPr id="18" name="Rounded Rectangle 17"/>
          <p:cNvSpPr/>
          <p:nvPr/>
        </p:nvSpPr>
        <p:spPr>
          <a:xfrm>
            <a:off x="2171273" y="2766562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9" name="Rounded Rectangle 18"/>
          <p:cNvSpPr/>
          <p:nvPr/>
        </p:nvSpPr>
        <p:spPr>
          <a:xfrm>
            <a:off x="2192719" y="1891805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Box 16"/>
          <p:cNvSpPr txBox="1"/>
          <p:nvPr/>
        </p:nvSpPr>
        <p:spPr>
          <a:xfrm>
            <a:off x="2309912" y="1914868"/>
            <a:ext cx="22657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Your Name _______________</a:t>
            </a:r>
            <a:endParaRPr lang="en-GB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2268990" y="2875511"/>
            <a:ext cx="1925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Their </a:t>
            </a:r>
            <a:r>
              <a:rPr lang="en-GB" sz="1350" dirty="0" err="1"/>
              <a:t>Addreess</a:t>
            </a:r>
            <a:r>
              <a:rPr lang="en-GB" sz="1350" dirty="0"/>
              <a:t>:____________________________________________________</a:t>
            </a:r>
            <a:endParaRPr lang="en-GB" sz="13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29" y="4101041"/>
            <a:ext cx="2537680" cy="416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798" y="5493248"/>
            <a:ext cx="2537680" cy="416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8168" y="5501702"/>
            <a:ext cx="23829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How the letter is from___________________________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68990" y="4123080"/>
            <a:ext cx="24688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The person how need to read the letter</a:t>
            </a:r>
          </a:p>
          <a:p>
            <a:r>
              <a:rPr lang="en-GB" sz="1050" dirty="0"/>
              <a:t>_________________________________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2135879" y="4595182"/>
            <a:ext cx="6545522" cy="30008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2309911" y="4723635"/>
            <a:ext cx="61863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What the letter is about. ____________________________________________________________________________________________________________________________________________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5945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21943" y="1999263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8" name="Rectangle 7"/>
          <p:cNvSpPr/>
          <p:nvPr/>
        </p:nvSpPr>
        <p:spPr>
          <a:xfrm>
            <a:off x="316685" y="1254939"/>
            <a:ext cx="82652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.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715019" y="1093357"/>
            <a:ext cx="786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My Turn: To write about </a:t>
            </a:r>
            <a:r>
              <a:rPr lang="en-GB" sz="2400" dirty="0" err="1"/>
              <a:t>Beegus</a:t>
            </a:r>
            <a:r>
              <a:rPr lang="en-GB" sz="2400" dirty="0"/>
              <a:t> emotions </a:t>
            </a:r>
            <a:endParaRPr lang="en-GB" sz="2400" dirty="0"/>
          </a:p>
        </p:txBody>
      </p:sp>
      <p:pic>
        <p:nvPicPr>
          <p:cNvPr id="5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" y="4127198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58" y="1135522"/>
            <a:ext cx="1275698" cy="108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026" y="1734032"/>
            <a:ext cx="13603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Now here is my letter to the children</a:t>
            </a:r>
          </a:p>
          <a:p>
            <a:r>
              <a:rPr lang="en-GB" sz="1350" dirty="0"/>
              <a:t>(the small ones) for the school</a:t>
            </a:r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6571526" y="2115997"/>
            <a:ext cx="1744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Your address: </a:t>
            </a:r>
            <a:endParaRPr lang="en-GB" sz="135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71526" y="2541367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64849" y="2804438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64850" y="3051121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088480" y="3374233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/>
          <p:cNvSpPr txBox="1"/>
          <p:nvPr/>
        </p:nvSpPr>
        <p:spPr>
          <a:xfrm>
            <a:off x="6232967" y="3444192"/>
            <a:ext cx="22060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Date ___________________</a:t>
            </a:r>
            <a:endParaRPr lang="en-GB" sz="1350" dirty="0"/>
          </a:p>
        </p:txBody>
      </p:sp>
      <p:sp>
        <p:nvSpPr>
          <p:cNvPr id="18" name="Rounded Rectangle 17"/>
          <p:cNvSpPr/>
          <p:nvPr/>
        </p:nvSpPr>
        <p:spPr>
          <a:xfrm>
            <a:off x="2171273" y="2766562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9" name="Rounded Rectangle 18"/>
          <p:cNvSpPr/>
          <p:nvPr/>
        </p:nvSpPr>
        <p:spPr>
          <a:xfrm>
            <a:off x="2192719" y="1891805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Box 16"/>
          <p:cNvSpPr txBox="1"/>
          <p:nvPr/>
        </p:nvSpPr>
        <p:spPr>
          <a:xfrm>
            <a:off x="2309912" y="1914868"/>
            <a:ext cx="22657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Your Name _______________</a:t>
            </a:r>
            <a:endParaRPr lang="en-GB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2268990" y="2875511"/>
            <a:ext cx="1925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Their </a:t>
            </a:r>
            <a:r>
              <a:rPr lang="en-GB" sz="1350" dirty="0" err="1"/>
              <a:t>Addreess</a:t>
            </a:r>
            <a:r>
              <a:rPr lang="en-GB" sz="1350" dirty="0"/>
              <a:t>:____________________________________________________</a:t>
            </a:r>
            <a:endParaRPr lang="en-GB" sz="13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29" y="4101041"/>
            <a:ext cx="2537680" cy="416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799" y="5518638"/>
            <a:ext cx="2382825" cy="3906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8168" y="5501702"/>
            <a:ext cx="23829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How the letter is from___________________________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8733" y="4078167"/>
            <a:ext cx="24688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The person how need to read the letter</a:t>
            </a:r>
          </a:p>
          <a:p>
            <a:r>
              <a:rPr lang="en-GB" sz="1050" dirty="0"/>
              <a:t>________________________________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2148128" y="4559863"/>
            <a:ext cx="6569152" cy="30008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2234163" y="4518491"/>
            <a:ext cx="644038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What the letter is about. </a:t>
            </a:r>
            <a:r>
              <a:rPr lang="en-GB" sz="900" dirty="0"/>
              <a:t> Dear Small Ones</a:t>
            </a:r>
          </a:p>
          <a:p>
            <a:r>
              <a:rPr lang="en-GB" sz="900" dirty="0"/>
              <a:t>Thank you so much for making me feel so special when you let me join in your games. My heart batted with excitement and I was overwhelmed with gratitude. My heart broke in two when your adult tossed me aside, I know I was going to be alone again and I was distraught and worried about my future. I sat lonely and cold on the hill side until I yellow glue appeared over me, it was my family. I was alone no me, but you small one give me hope, that one day when you become an adult and someone like me arrives you will make them welcome and I hope their have the small felling I did. Thanks you small ones I will never forget you.</a:t>
            </a:r>
            <a:endParaRPr lang="en-GB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3180806" y="1891804"/>
            <a:ext cx="13128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Beegu</a:t>
            </a:r>
            <a:endParaRPr lang="en-GB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6564849" y="2320290"/>
            <a:ext cx="19314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Over the moon road</a:t>
            </a:r>
          </a:p>
          <a:p>
            <a:r>
              <a:rPr lang="en-GB" sz="1350" dirty="0"/>
              <a:t>Moon way</a:t>
            </a:r>
          </a:p>
          <a:p>
            <a:r>
              <a:rPr lang="en-GB" sz="1350" dirty="0"/>
              <a:t>Space </a:t>
            </a:r>
            <a:endParaRPr lang="en-GB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2309912" y="2830480"/>
            <a:ext cx="1870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 </a:t>
            </a:r>
          </a:p>
          <a:p>
            <a:r>
              <a:rPr lang="en-GB" sz="1350" dirty="0"/>
              <a:t> </a:t>
            </a:r>
            <a:r>
              <a:rPr lang="en-GB" sz="1350" dirty="0"/>
              <a:t>                 Wheatley Hill</a:t>
            </a:r>
          </a:p>
          <a:p>
            <a:r>
              <a:rPr lang="en-GB" sz="1350" dirty="0"/>
              <a:t>School</a:t>
            </a:r>
          </a:p>
          <a:p>
            <a:r>
              <a:rPr lang="en-GB" sz="1350" dirty="0"/>
              <a:t>Wheatley Hill</a:t>
            </a:r>
            <a:endParaRPr lang="en-GB" sz="1350" dirty="0"/>
          </a:p>
        </p:txBody>
      </p:sp>
      <p:sp>
        <p:nvSpPr>
          <p:cNvPr id="28" name="TextBox 27"/>
          <p:cNvSpPr txBox="1"/>
          <p:nvPr/>
        </p:nvSpPr>
        <p:spPr>
          <a:xfrm>
            <a:off x="2705588" y="4215399"/>
            <a:ext cx="19343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The Small Ones</a:t>
            </a:r>
            <a:endParaRPr lang="en-GB" sz="1350" dirty="0"/>
          </a:p>
        </p:txBody>
      </p:sp>
      <p:sp>
        <p:nvSpPr>
          <p:cNvPr id="29" name="TextBox 28"/>
          <p:cNvSpPr txBox="1"/>
          <p:nvPr/>
        </p:nvSpPr>
        <p:spPr>
          <a:xfrm>
            <a:off x="3082447" y="5597966"/>
            <a:ext cx="14835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Love </a:t>
            </a:r>
            <a:r>
              <a:rPr lang="en-GB" sz="1350" dirty="0" err="1"/>
              <a:t>Beegu</a:t>
            </a:r>
            <a:endParaRPr lang="en-GB" sz="1350" dirty="0"/>
          </a:p>
        </p:txBody>
      </p:sp>
      <p:sp>
        <p:nvSpPr>
          <p:cNvPr id="30" name="TextBox 29"/>
          <p:cNvSpPr txBox="1"/>
          <p:nvPr/>
        </p:nvSpPr>
        <p:spPr>
          <a:xfrm>
            <a:off x="183282" y="3023380"/>
            <a:ext cx="2169258" cy="151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u="sng" dirty="0">
                <a:solidFill>
                  <a:srgbClr val="FF0000"/>
                </a:solidFill>
              </a:rPr>
              <a:t>What I want you to explain?</a:t>
            </a:r>
          </a:p>
          <a:p>
            <a:endParaRPr lang="en-GB" sz="788" dirty="0"/>
          </a:p>
          <a:p>
            <a:r>
              <a:rPr lang="en-GB" sz="825" dirty="0"/>
              <a:t>How they made her feel being included for once.</a:t>
            </a:r>
          </a:p>
          <a:p>
            <a:endParaRPr lang="en-GB" sz="825" dirty="0"/>
          </a:p>
          <a:p>
            <a:r>
              <a:rPr lang="en-GB" sz="825" dirty="0"/>
              <a:t>What she felt when she was excluded </a:t>
            </a:r>
          </a:p>
          <a:p>
            <a:endParaRPr lang="en-GB" sz="825" dirty="0"/>
          </a:p>
          <a:p>
            <a:r>
              <a:rPr lang="en-GB" sz="825" dirty="0"/>
              <a:t>Why they give her hope.</a:t>
            </a:r>
          </a:p>
          <a:p>
            <a:endParaRPr lang="en-GB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41022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21943" y="1999263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8" name="Rectangle 7"/>
          <p:cNvSpPr/>
          <p:nvPr/>
        </p:nvSpPr>
        <p:spPr>
          <a:xfrm>
            <a:off x="316685" y="1254939"/>
            <a:ext cx="82652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.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715019" y="1093357"/>
            <a:ext cx="786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Your Turn: To write about </a:t>
            </a:r>
            <a:r>
              <a:rPr lang="en-GB" sz="2400" dirty="0" err="1"/>
              <a:t>Beegus</a:t>
            </a:r>
            <a:r>
              <a:rPr lang="en-GB" sz="2400" dirty="0"/>
              <a:t> emotions </a:t>
            </a:r>
            <a:endParaRPr lang="en-GB" sz="2400" dirty="0"/>
          </a:p>
        </p:txBody>
      </p:sp>
      <p:pic>
        <p:nvPicPr>
          <p:cNvPr id="5" name="Picture 2" descr="Image result for beegu">
            <a:extLst>
              <a:ext uri="{FF2B5EF4-FFF2-40B4-BE49-F238E27FC236}">
                <a16:creationId xmlns:a16="http://schemas.microsoft.com/office/drawing/2014/main" id="{F66AB783-3A65-470C-B77A-79E6C21D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47" y="4127198"/>
            <a:ext cx="1277343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18" y="876052"/>
            <a:ext cx="1275698" cy="1088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026" y="1734032"/>
            <a:ext cx="136031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Now here is my letter to the children</a:t>
            </a:r>
          </a:p>
          <a:p>
            <a:r>
              <a:rPr lang="en-GB" sz="1350" dirty="0"/>
              <a:t>(the small ones) for the school</a:t>
            </a:r>
            <a:endParaRPr lang="en-GB" sz="135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571526" y="2541367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64849" y="2804438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64850" y="3051121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088480" y="3374233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/>
          <p:cNvSpPr txBox="1"/>
          <p:nvPr/>
        </p:nvSpPr>
        <p:spPr>
          <a:xfrm>
            <a:off x="6232967" y="3444192"/>
            <a:ext cx="2206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________________________</a:t>
            </a:r>
            <a:endParaRPr lang="en-GB" sz="1350" dirty="0"/>
          </a:p>
        </p:txBody>
      </p:sp>
      <p:sp>
        <p:nvSpPr>
          <p:cNvPr id="18" name="Rounded Rectangle 17"/>
          <p:cNvSpPr/>
          <p:nvPr/>
        </p:nvSpPr>
        <p:spPr>
          <a:xfrm>
            <a:off x="2171273" y="2766562"/>
            <a:ext cx="2166669" cy="12153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50" dirty="0"/>
          </a:p>
        </p:txBody>
      </p:sp>
      <p:sp>
        <p:nvSpPr>
          <p:cNvPr id="19" name="Rounded Rectangle 18"/>
          <p:cNvSpPr/>
          <p:nvPr/>
        </p:nvSpPr>
        <p:spPr>
          <a:xfrm>
            <a:off x="2192719" y="1891805"/>
            <a:ext cx="2500132" cy="37328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Box 16"/>
          <p:cNvSpPr txBox="1"/>
          <p:nvPr/>
        </p:nvSpPr>
        <p:spPr>
          <a:xfrm>
            <a:off x="2309912" y="1914868"/>
            <a:ext cx="2265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________________________</a:t>
            </a:r>
            <a:endParaRPr lang="en-GB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2268990" y="2875511"/>
            <a:ext cx="192564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____________________________________________________________________________________________________</a:t>
            </a:r>
            <a:endParaRPr lang="en-GB" sz="13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129" y="4101041"/>
            <a:ext cx="2537680" cy="416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799" y="5518638"/>
            <a:ext cx="2382825" cy="3906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8168" y="5501702"/>
            <a:ext cx="23829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__________________________________________________________________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8733" y="4078167"/>
            <a:ext cx="24688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________________________________</a:t>
            </a:r>
          </a:p>
          <a:p>
            <a:r>
              <a:rPr lang="en-GB" sz="1050" dirty="0"/>
              <a:t>________________________________</a:t>
            </a:r>
            <a:endParaRPr lang="en-GB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2148128" y="4559863"/>
            <a:ext cx="6569152" cy="30008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3082447" y="2405050"/>
            <a:ext cx="18702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  </a:t>
            </a:r>
          </a:p>
          <a:p>
            <a:r>
              <a:rPr lang="en-GB" sz="1350" dirty="0"/>
              <a:t> </a:t>
            </a:r>
            <a:r>
              <a:rPr lang="en-GB" sz="1350" dirty="0"/>
              <a:t>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282" y="3023380"/>
            <a:ext cx="2169258" cy="151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u="sng" dirty="0">
                <a:solidFill>
                  <a:srgbClr val="FF0000"/>
                </a:solidFill>
              </a:rPr>
              <a:t>What I want you to explain?</a:t>
            </a:r>
          </a:p>
          <a:p>
            <a:endParaRPr lang="en-GB" sz="788" dirty="0"/>
          </a:p>
          <a:p>
            <a:r>
              <a:rPr lang="en-GB" sz="825" dirty="0"/>
              <a:t>How they made her feel being included for once.</a:t>
            </a:r>
          </a:p>
          <a:p>
            <a:endParaRPr lang="en-GB" sz="825" dirty="0"/>
          </a:p>
          <a:p>
            <a:r>
              <a:rPr lang="en-GB" sz="825" dirty="0"/>
              <a:t>What she felt when she was excluded </a:t>
            </a:r>
          </a:p>
          <a:p>
            <a:endParaRPr lang="en-GB" sz="825" dirty="0"/>
          </a:p>
          <a:p>
            <a:r>
              <a:rPr lang="en-GB" sz="825" dirty="0"/>
              <a:t>Why they give her hope.</a:t>
            </a:r>
          </a:p>
          <a:p>
            <a:endParaRPr lang="en-GB" sz="1350" dirty="0"/>
          </a:p>
          <a:p>
            <a:endParaRPr lang="en-GB" sz="135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6564849" y="2274858"/>
            <a:ext cx="1867504" cy="260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58733" y="4825178"/>
            <a:ext cx="6400443" cy="228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32482" y="5106289"/>
            <a:ext cx="6400443" cy="228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1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Meet the Gods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1836250"/>
            <a:ext cx="7632700" cy="246221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/>
              <a:t>Click on a god or goddess to find out more about them.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EDD69F-80CB-4A97-9971-78D5AFC652B7}"/>
              </a:ext>
            </a:extLst>
          </p:cNvPr>
          <p:cNvGrpSpPr/>
          <p:nvPr/>
        </p:nvGrpSpPr>
        <p:grpSpPr>
          <a:xfrm>
            <a:off x="755650" y="2280039"/>
            <a:ext cx="1658787" cy="1670636"/>
            <a:chOff x="755650" y="2369264"/>
            <a:chExt cx="1658786" cy="16706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CD90ADA-5E7A-4012-9BD4-89CADA0D9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755651" y="2381115"/>
              <a:ext cx="1658785" cy="1658785"/>
            </a:xfrm>
            <a:prstGeom prst="flowChartConnector">
              <a:avLst/>
            </a:prstGeom>
          </p:spPr>
        </p:pic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9A219B83-C140-4E94-9D88-8249C3723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4" t="-3955" r="5881" b="40718"/>
            <a:stretch/>
          </p:blipFill>
          <p:spPr>
            <a:xfrm>
              <a:off x="795423" y="2420887"/>
              <a:ext cx="1579240" cy="1579240"/>
            </a:xfrm>
            <a:prstGeom prst="ellipse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DAAE94-FA85-4180-B0F2-1D9DC3DAF312}"/>
                </a:ext>
              </a:extLst>
            </p:cNvPr>
            <p:cNvSpPr/>
            <p:nvPr/>
          </p:nvSpPr>
          <p:spPr>
            <a:xfrm>
              <a:off x="755650" y="236926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D14250-6F21-4C66-84E3-6EBD44636F99}"/>
              </a:ext>
            </a:extLst>
          </p:cNvPr>
          <p:cNvGrpSpPr/>
          <p:nvPr/>
        </p:nvGrpSpPr>
        <p:grpSpPr>
          <a:xfrm>
            <a:off x="2695973" y="2190813"/>
            <a:ext cx="1709771" cy="1736163"/>
            <a:chOff x="2695970" y="2280038"/>
            <a:chExt cx="1709771" cy="173616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826664-B7BD-44FE-817D-EEEE37A32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2746954" y="2357414"/>
              <a:ext cx="1658785" cy="1658785"/>
            </a:xfrm>
            <a:prstGeom prst="flowChartConnector">
              <a:avLst/>
            </a:prstGeom>
          </p:spPr>
        </p:pic>
        <p:pic>
          <p:nvPicPr>
            <p:cNvPr id="18" name="Pictur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81216129-7342-4FC7-9CB1-ECAE3C58A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6" t="-3798" r="14950" b="60543"/>
            <a:stretch/>
          </p:blipFill>
          <p:spPr>
            <a:xfrm>
              <a:off x="2695970" y="2280038"/>
              <a:ext cx="1705491" cy="1705491"/>
            </a:xfrm>
            <a:prstGeom prst="flowChartConnector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DC9630-4287-4FA4-9056-017DD0E50694}"/>
                </a:ext>
              </a:extLst>
            </p:cNvPr>
            <p:cNvSpPr/>
            <p:nvPr/>
          </p:nvSpPr>
          <p:spPr>
            <a:xfrm>
              <a:off x="2746955" y="235741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D3B79E-E943-48DB-A39B-DAD2F1219FDC}"/>
              </a:ext>
            </a:extLst>
          </p:cNvPr>
          <p:cNvGrpSpPr/>
          <p:nvPr/>
        </p:nvGrpSpPr>
        <p:grpSpPr>
          <a:xfrm>
            <a:off x="1772133" y="4089892"/>
            <a:ext cx="1700133" cy="1669075"/>
            <a:chOff x="1817398" y="4374913"/>
            <a:chExt cx="1700133" cy="16690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BA6892-2445-4CFD-A37D-04BDA173F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1817398" y="4385203"/>
              <a:ext cx="1658785" cy="1658785"/>
            </a:xfrm>
            <a:prstGeom prst="flowChartConnector">
              <a:avLst/>
            </a:prstGeom>
          </p:spPr>
        </p:pic>
        <p:pic>
          <p:nvPicPr>
            <p:cNvPr id="6" name="Picture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31C8AE4-A21C-4880-BE46-3B113974F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06" t="3846" r="37816" b="57686"/>
            <a:stretch/>
          </p:blipFill>
          <p:spPr>
            <a:xfrm flipH="1">
              <a:off x="1858746" y="4374913"/>
              <a:ext cx="1658785" cy="1658785"/>
            </a:xfrm>
            <a:prstGeom prst="flowChartConnector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5A54ED-9448-4603-930D-6933DDA16C06}"/>
                </a:ext>
              </a:extLst>
            </p:cNvPr>
            <p:cNvSpPr/>
            <p:nvPr/>
          </p:nvSpPr>
          <p:spPr>
            <a:xfrm>
              <a:off x="1817398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0D8122F-823F-40F2-99B1-E1706CA5C592}"/>
              </a:ext>
            </a:extLst>
          </p:cNvPr>
          <p:cNvGrpSpPr/>
          <p:nvPr/>
        </p:nvGrpSpPr>
        <p:grpSpPr>
          <a:xfrm>
            <a:off x="3697342" y="4089892"/>
            <a:ext cx="1658787" cy="1668285"/>
            <a:chOff x="3742606" y="4374913"/>
            <a:chExt cx="1658787" cy="166828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B30A1B5-8072-4170-803D-ABBF2776D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3742608" y="4384411"/>
              <a:ext cx="1658785" cy="1658785"/>
            </a:xfrm>
            <a:prstGeom prst="flowChartConnector">
              <a:avLst/>
            </a:prstGeom>
          </p:spPr>
        </p:pic>
        <p:pic>
          <p:nvPicPr>
            <p:cNvPr id="9" name="Picture 8">
              <a:hlinkClick r:id="rId10" action="ppaction://hlinksldjump"/>
              <a:extLst>
                <a:ext uri="{FF2B5EF4-FFF2-40B4-BE49-F238E27FC236}">
                  <a16:creationId xmlns:a16="http://schemas.microsoft.com/office/drawing/2014/main" id="{FA2DC4C1-D09C-4430-885D-72DFEDB43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8" t="1734" r="9754" b="40392"/>
            <a:stretch/>
          </p:blipFill>
          <p:spPr>
            <a:xfrm>
              <a:off x="3742606" y="4374913"/>
              <a:ext cx="1658785" cy="1658785"/>
            </a:xfrm>
            <a:prstGeom prst="flowChartConnector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AA5A6F-0D15-4BD1-A01E-5A1159C2BD8F}"/>
                </a:ext>
              </a:extLst>
            </p:cNvPr>
            <p:cNvSpPr/>
            <p:nvPr/>
          </p:nvSpPr>
          <p:spPr>
            <a:xfrm>
              <a:off x="3742607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BFFC37F-CE42-474E-A13B-27D0E84077A2}"/>
              </a:ext>
            </a:extLst>
          </p:cNvPr>
          <p:cNvGrpSpPr/>
          <p:nvPr/>
        </p:nvGrpSpPr>
        <p:grpSpPr>
          <a:xfrm>
            <a:off x="5622550" y="4089891"/>
            <a:ext cx="1658787" cy="1675351"/>
            <a:chOff x="5667816" y="4384410"/>
            <a:chExt cx="1658786" cy="167535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2A92D17-7931-4BEF-AF03-641F681C8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5667816" y="4384410"/>
              <a:ext cx="1658785" cy="1658785"/>
            </a:xfrm>
            <a:prstGeom prst="flowChartConnector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A24ACF-4D3C-4347-BDE5-52CDF35CF658}"/>
                </a:ext>
              </a:extLst>
            </p:cNvPr>
            <p:cNvSpPr/>
            <p:nvPr/>
          </p:nvSpPr>
          <p:spPr>
            <a:xfrm>
              <a:off x="5667816" y="4384412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99D941B-2CB6-49AC-88E0-A28ECFC24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3" t="12908" r="16785" b="43015"/>
            <a:stretch/>
          </p:blipFill>
          <p:spPr>
            <a:xfrm>
              <a:off x="5674952" y="4408111"/>
              <a:ext cx="1651649" cy="1651649"/>
            </a:xfrm>
            <a:prstGeom prst="flowChartConnector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170B64-1F81-4E6D-9727-F079686F77C0}"/>
              </a:ext>
            </a:extLst>
          </p:cNvPr>
          <p:cNvGrpSpPr/>
          <p:nvPr/>
        </p:nvGrpSpPr>
        <p:grpSpPr>
          <a:xfrm>
            <a:off x="4687279" y="2178077"/>
            <a:ext cx="1760751" cy="1784451"/>
            <a:chOff x="4687278" y="2267300"/>
            <a:chExt cx="1760750" cy="178445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22DC40-AF98-4622-B7A8-8CD0C62D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4738261" y="2392966"/>
              <a:ext cx="1658785" cy="1658785"/>
            </a:xfrm>
            <a:prstGeom prst="flowChartConnector">
              <a:avLst/>
            </a:prstGeom>
          </p:spPr>
        </p:pic>
        <p:pic>
          <p:nvPicPr>
            <p:cNvPr id="16" name="Picture 1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BD6E0C2-6EE1-4E9B-A48F-DEE6E7C3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16" t="-10349" r="-10748" b="43983"/>
            <a:stretch/>
          </p:blipFill>
          <p:spPr>
            <a:xfrm>
              <a:off x="4687278" y="2267300"/>
              <a:ext cx="1760750" cy="1760750"/>
            </a:xfrm>
            <a:prstGeom prst="flowChartConnector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19E1C3-8EEF-4600-92A5-9B2C30840890}"/>
                </a:ext>
              </a:extLst>
            </p:cNvPr>
            <p:cNvSpPr/>
            <p:nvPr/>
          </p:nvSpPr>
          <p:spPr>
            <a:xfrm>
              <a:off x="4738260" y="2392965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075B06-2A3D-4739-A871-9F6CCB763A63}"/>
              </a:ext>
            </a:extLst>
          </p:cNvPr>
          <p:cNvGrpSpPr/>
          <p:nvPr/>
        </p:nvGrpSpPr>
        <p:grpSpPr>
          <a:xfrm>
            <a:off x="6711790" y="2271462"/>
            <a:ext cx="1694339" cy="1694339"/>
            <a:chOff x="6711787" y="2360686"/>
            <a:chExt cx="1694339" cy="169433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4A6D13-1DD3-41A0-BD4D-753B2E51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2" r="14652"/>
            <a:stretch/>
          </p:blipFill>
          <p:spPr>
            <a:xfrm>
              <a:off x="6729565" y="2392966"/>
              <a:ext cx="1658785" cy="1658785"/>
            </a:xfrm>
            <a:prstGeom prst="flowChartConnector">
              <a:avLst/>
            </a:prstGeom>
          </p:spPr>
        </p:pic>
        <p:pic>
          <p:nvPicPr>
            <p:cNvPr id="14" name="Picture 13">
              <a:hlinkClick r:id="rId16" action="ppaction://hlinksldjump"/>
              <a:extLst>
                <a:ext uri="{FF2B5EF4-FFF2-40B4-BE49-F238E27FC236}">
                  <a16:creationId xmlns:a16="http://schemas.microsoft.com/office/drawing/2014/main" id="{7197F5BC-69C8-4A87-96A9-CCF519CF0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5" t="-2043" r="4615" b="38221"/>
            <a:stretch/>
          </p:blipFill>
          <p:spPr>
            <a:xfrm>
              <a:off x="6711787" y="2360686"/>
              <a:ext cx="1694339" cy="1694339"/>
            </a:xfrm>
            <a:prstGeom prst="flowChartConnector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43C63F-D0D8-437C-A32F-B5254C1A2260}"/>
                </a:ext>
              </a:extLst>
            </p:cNvPr>
            <p:cNvSpPr/>
            <p:nvPr/>
          </p:nvSpPr>
          <p:spPr>
            <a:xfrm>
              <a:off x="6729564" y="2381114"/>
              <a:ext cx="1658786" cy="1658786"/>
            </a:xfrm>
            <a:prstGeom prst="ellipse">
              <a:avLst/>
            </a:prstGeom>
            <a:noFill/>
            <a:ln w="38100">
              <a:solidFill>
                <a:srgbClr val="03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Rectangle 44">
            <a:hlinkClick r:id="rId18" action="ppaction://hlinksldjump"/>
            <a:extLst>
              <a:ext uri="{FF2B5EF4-FFF2-40B4-BE49-F238E27FC236}">
                <a16:creationId xmlns:a16="http://schemas.microsoft.com/office/drawing/2014/main" id="{947C78B4-448F-498D-B838-FBFA8AC812DA}"/>
              </a:ext>
            </a:extLst>
          </p:cNvPr>
          <p:cNvSpPr/>
          <p:nvPr/>
        </p:nvSpPr>
        <p:spPr>
          <a:xfrm>
            <a:off x="3911947" y="60205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More Gods</a:t>
            </a:r>
          </a:p>
        </p:txBody>
      </p:sp>
    </p:spTree>
    <p:extLst>
      <p:ext uri="{BB962C8B-B14F-4D97-AF65-F5344CB8AC3E}">
        <p14:creationId xmlns:p14="http://schemas.microsoft.com/office/powerpoint/2010/main" val="17313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9" y="4979574"/>
            <a:ext cx="8261565" cy="873503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solidFill>
                  <a:schemeClr val="bg1"/>
                </a:solidFill>
              </a:rPr>
              <a:t>Woden</a:t>
            </a:r>
            <a:r>
              <a:rPr lang="en-GB" altLang="en-US" sz="1600" dirty="0">
                <a:solidFill>
                  <a:schemeClr val="bg1"/>
                </a:solidFill>
              </a:rPr>
              <a:t> was sometimes shown with one eye, two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pet wolves and a horse with eight legs. 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+mn-lt"/>
              </a:rPr>
              <a:t>Woden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– King of the Gods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45B21-4DB0-4936-9272-BBC0D654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71"/>
          <a:stretch/>
        </p:blipFill>
        <p:spPr>
          <a:xfrm>
            <a:off x="5733562" y="1878431"/>
            <a:ext cx="2789211" cy="443029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3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Name: </a:t>
            </a:r>
            <a:r>
              <a:rPr lang="en-GB" altLang="en-US" sz="1600" dirty="0" err="1"/>
              <a:t>Woden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Nickname: Grim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Jobs: chief of the gods, god of war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Family: husband of </a:t>
            </a:r>
            <a:r>
              <a:rPr lang="en-GB" altLang="en-US" sz="1600" dirty="0" err="1"/>
              <a:t>Frige</a:t>
            </a:r>
            <a:r>
              <a:rPr lang="en-GB" altLang="en-US" sz="1600" dirty="0"/>
              <a:t>, father of Thunor and </a:t>
            </a:r>
            <a:r>
              <a:rPr lang="en-GB" altLang="en-US" sz="1600" dirty="0" err="1"/>
              <a:t>Bealdor</a:t>
            </a:r>
            <a:r>
              <a:rPr lang="en-GB" altLang="en-US" sz="1600" dirty="0"/>
              <a:t> 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Sacred Animals: wolf, raven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Sacred Plant: ash tree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Roman God: Mercury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Norse God: Odin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Sacred Weapon: spear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60205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450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361904-E6C7-4A66-A512-91C18F0BE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b="14644"/>
          <a:stretch/>
        </p:blipFill>
        <p:spPr>
          <a:xfrm>
            <a:off x="5269121" y="2973595"/>
            <a:ext cx="3119233" cy="3119233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+mn-lt"/>
              </a:rPr>
              <a:t>Frige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– Goddess of the Home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19"/>
            <a:ext cx="7632700" cy="2910288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Frige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Jobs: </a:t>
            </a:r>
            <a:r>
              <a:rPr lang="en-GB" altLang="en-US" sz="1600" dirty="0"/>
              <a:t>goddess of the home, marriage, childbirth, Earth and harvest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Family: </a:t>
            </a:r>
            <a:r>
              <a:rPr lang="en-GB" altLang="en-US" sz="1600" dirty="0"/>
              <a:t>married to </a:t>
            </a:r>
            <a:r>
              <a:rPr lang="en-GB" altLang="en-US" sz="1600" dirty="0" err="1"/>
              <a:t>Woden</a:t>
            </a:r>
            <a:r>
              <a:rPr lang="en-GB" altLang="en-US" sz="1600" dirty="0"/>
              <a:t>, mother of Thunor and </a:t>
            </a:r>
            <a:r>
              <a:rPr lang="en-GB" altLang="en-US" sz="1600" dirty="0" err="1"/>
              <a:t>Bealdor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stork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Star Constellation: </a:t>
            </a:r>
            <a:r>
              <a:rPr lang="en-GB" altLang="en-US" sz="1600" dirty="0"/>
              <a:t>Orion’s Belt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Tool: </a:t>
            </a:r>
            <a:r>
              <a:rPr lang="en-GB" altLang="en-US" sz="1600" dirty="0"/>
              <a:t>spinning wheel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Frigg (married to Odin)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Venus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E06B3-17C3-47FB-8311-CD7FAB0A6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42687" y="1805247"/>
            <a:ext cx="2547361" cy="43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166394-9C38-405E-AAFB-0D7D9179A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90" y="1968173"/>
            <a:ext cx="3626227" cy="3626227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9" y="4720898"/>
            <a:ext cx="8261565" cy="873503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</a:rPr>
              <a:t>Thunor was often depicted on a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chariot pulled by goats.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>
                <a:solidFill>
                  <a:schemeClr val="bg1"/>
                </a:solidFill>
                <a:latin typeface="+mn-lt"/>
              </a:rPr>
              <a:t>Thunor – God of Thunder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3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/>
              <a:t>Thunor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 of storms, thunder and lightning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Family: s</a:t>
            </a:r>
            <a:r>
              <a:rPr lang="en-GB" altLang="en-US" sz="1600" dirty="0"/>
              <a:t>on of </a:t>
            </a:r>
            <a:r>
              <a:rPr lang="en-GB" altLang="en-US" sz="1600" dirty="0" err="1"/>
              <a:t>Woden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goat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Plant: </a:t>
            </a:r>
            <a:r>
              <a:rPr lang="en-GB" altLang="en-US" sz="1600" dirty="0"/>
              <a:t>oak tree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Weapon: </a:t>
            </a:r>
            <a:r>
              <a:rPr lang="en-GB" altLang="en-US" sz="1600" dirty="0"/>
              <a:t>hammer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/>
              <a:t>Thor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Jupiter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98D9E-4D6C-4D36-8317-31F1C3889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455" y="3215311"/>
            <a:ext cx="4585895" cy="294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E74BE-2731-4C48-AEBC-534E218CDC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55619" y="1968174"/>
            <a:ext cx="3642199" cy="3642199"/>
          </a:xfrm>
          <a:prstGeom prst="flowChartConnector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327AC8F-ED9C-4098-BF5A-8BCB1DAF5728}"/>
              </a:ext>
            </a:extLst>
          </p:cNvPr>
          <p:cNvSpPr/>
          <p:nvPr/>
        </p:nvSpPr>
        <p:spPr>
          <a:xfrm>
            <a:off x="434568" y="4632424"/>
            <a:ext cx="8261565" cy="873503"/>
          </a:xfrm>
          <a:prstGeom prst="rect">
            <a:avLst/>
          </a:prstGeom>
          <a:solidFill>
            <a:srgbClr val="036093">
              <a:alpha val="80000"/>
            </a:srgbClr>
          </a:solidFill>
        </p:spPr>
        <p:txBody>
          <a:bodyPr wrap="square" lIns="43200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</a:rPr>
              <a:t>Characteristics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 err="1">
                <a:solidFill>
                  <a:schemeClr val="bg1"/>
                </a:solidFill>
              </a:rPr>
              <a:t>Freo</a:t>
            </a:r>
            <a:r>
              <a:rPr lang="en-GB" altLang="en-US" sz="1600" dirty="0">
                <a:solidFill>
                  <a:schemeClr val="bg1"/>
                </a:solidFill>
              </a:rPr>
              <a:t> wore a magic cloak of falcon feathers </a:t>
            </a:r>
            <a:br>
              <a:rPr lang="en-GB" altLang="en-US" sz="1600" dirty="0">
                <a:solidFill>
                  <a:schemeClr val="bg1"/>
                </a:solidFill>
              </a:rPr>
            </a:br>
            <a:r>
              <a:rPr lang="en-GB" altLang="en-US" sz="1600" dirty="0">
                <a:solidFill>
                  <a:schemeClr val="bg1"/>
                </a:solidFill>
              </a:rPr>
              <a:t>and a necklace called ‘</a:t>
            </a:r>
            <a:r>
              <a:rPr lang="en-GB" altLang="en-US" sz="1600" dirty="0" err="1">
                <a:solidFill>
                  <a:schemeClr val="bg1"/>
                </a:solidFill>
              </a:rPr>
              <a:t>Brisingamen</a:t>
            </a:r>
            <a:r>
              <a:rPr lang="en-GB" altLang="en-US" sz="1600" dirty="0">
                <a:solidFill>
                  <a:schemeClr val="bg1"/>
                </a:solidFill>
              </a:rPr>
              <a:t>’.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+mn-lt"/>
              </a:rPr>
              <a:t>Freo</a:t>
            </a:r>
            <a:r>
              <a:rPr lang="en-GB" sz="3200" dirty="0">
                <a:solidFill>
                  <a:schemeClr val="bg1"/>
                </a:solidFill>
                <a:latin typeface="+mn-lt"/>
              </a:rPr>
              <a:t> – Goddess of Love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3"/>
            <a:ext cx="7632700" cy="221599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Name: </a:t>
            </a:r>
            <a:r>
              <a:rPr lang="en-GB" altLang="en-US" sz="1600" dirty="0" err="1"/>
              <a:t>Freo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Job: goddess of love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Family: sister of </a:t>
            </a:r>
            <a:r>
              <a:rPr lang="en-GB" altLang="en-US" sz="1600" dirty="0" err="1"/>
              <a:t>Ingui</a:t>
            </a:r>
            <a:endParaRPr lang="en-GB" altLang="en-US" sz="1600" dirty="0"/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Sacred Animals: cat, boar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Norse God: Freya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GB" altLang="en-US" sz="1600" dirty="0"/>
              <a:t>Equivalent Roman God: Venus</a:t>
            </a:r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E0ACE-9DDE-40BE-AED4-3BE0A5871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13" y="1751934"/>
            <a:ext cx="3216536" cy="44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8D571-DC3A-4985-8AE7-A219ED2BC2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671590" y="1968173"/>
            <a:ext cx="3626227" cy="3626227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9" y="765176"/>
            <a:ext cx="8261565" cy="873503"/>
          </a:xfrm>
          <a:prstGeom prst="roundRect">
            <a:avLst>
              <a:gd name="adj" fmla="val 0"/>
            </a:avLst>
          </a:prstGeom>
          <a:solidFill>
            <a:srgbClr val="036093"/>
          </a:solidFill>
        </p:spPr>
        <p:txBody>
          <a:bodyPr/>
          <a:lstStyle/>
          <a:p>
            <a:r>
              <a:rPr lang="en-GB" sz="3200" dirty="0" err="1">
                <a:solidFill>
                  <a:schemeClr val="bg1"/>
                </a:solidFill>
                <a:latin typeface="+mj-lt"/>
              </a:rPr>
              <a:t>Eostre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 – Goddess of Spring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2FADB8-2542-4810-9D1D-DB94BB7CE93D}"/>
              </a:ext>
            </a:extLst>
          </p:cNvPr>
          <p:cNvSpPr/>
          <p:nvPr/>
        </p:nvSpPr>
        <p:spPr>
          <a:xfrm>
            <a:off x="755651" y="1757722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Name: </a:t>
            </a:r>
            <a:r>
              <a:rPr lang="en-GB" altLang="en-US" sz="1600" dirty="0" err="1"/>
              <a:t>Eostre</a:t>
            </a:r>
            <a:endParaRPr lang="en-GB" altLang="en-US" sz="1600" dirty="0"/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Job: </a:t>
            </a:r>
            <a:r>
              <a:rPr lang="en-GB" altLang="en-US" sz="1600" dirty="0"/>
              <a:t>goddess of spring, goddess of rebirth</a:t>
            </a:r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Animal: </a:t>
            </a:r>
            <a:r>
              <a:rPr lang="en-GB" altLang="en-US" sz="1600" dirty="0"/>
              <a:t>hare</a:t>
            </a:r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Sacred Symbol: </a:t>
            </a:r>
            <a:r>
              <a:rPr lang="en-GB" altLang="en-US" sz="1600" dirty="0"/>
              <a:t>egg</a:t>
            </a:r>
            <a:br>
              <a:rPr lang="en-GB" altLang="en-US" sz="1600" dirty="0"/>
            </a:br>
            <a:r>
              <a:rPr lang="en-GB" altLang="en-US" sz="1600" dirty="0">
                <a:latin typeface="Twinkl SemiBold" pitchFamily="2" charset="0"/>
              </a:rPr>
              <a:t>Equivalent Norse God: </a:t>
            </a:r>
            <a:r>
              <a:rPr lang="en-GB" altLang="en-US" sz="1600" dirty="0" err="1"/>
              <a:t>Austra</a:t>
            </a:r>
            <a:endParaRPr lang="en-GB" altLang="en-US" sz="1600" dirty="0"/>
          </a:p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>
                <a:latin typeface="Twinkl SemiBold" pitchFamily="2" charset="0"/>
              </a:rPr>
              <a:t>Equivalent Roman God: </a:t>
            </a:r>
            <a:r>
              <a:rPr lang="en-GB" altLang="en-US" sz="1600" dirty="0"/>
              <a:t>Aurora</a:t>
            </a:r>
            <a:br>
              <a:rPr lang="en-GB" altLang="en-US" sz="1600" dirty="0"/>
            </a:br>
            <a:r>
              <a:rPr lang="en-GB" altLang="en-US" sz="1600" dirty="0">
                <a:latin typeface="Twinkl SemiBold" pitchFamily="2" charset="0"/>
              </a:rPr>
              <a:t>Special Month: </a:t>
            </a:r>
            <a:r>
              <a:rPr lang="en-GB" altLang="en-US" sz="1600" dirty="0"/>
              <a:t>April 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C19B3DA0-D562-4596-B234-9C4EBC02F26D}"/>
              </a:ext>
            </a:extLst>
          </p:cNvPr>
          <p:cNvSpPr/>
          <p:nvPr/>
        </p:nvSpPr>
        <p:spPr>
          <a:xfrm>
            <a:off x="755651" y="5804657"/>
            <a:ext cx="1320108" cy="288171"/>
          </a:xfrm>
          <a:prstGeom prst="rect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78038-82CB-41A1-AC34-5FA618583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52" y="1757720"/>
            <a:ext cx="3432440" cy="45510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9E9EED-89BD-4305-A3B9-3FF2976B657C}"/>
              </a:ext>
            </a:extLst>
          </p:cNvPr>
          <p:cNvSpPr/>
          <p:nvPr/>
        </p:nvSpPr>
        <p:spPr>
          <a:xfrm>
            <a:off x="755651" y="4214616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FF627-F297-4D40-844A-03C2AE07CD6D}"/>
              </a:ext>
            </a:extLst>
          </p:cNvPr>
          <p:cNvSpPr/>
          <p:nvPr/>
        </p:nvSpPr>
        <p:spPr>
          <a:xfrm>
            <a:off x="748999" y="4033225"/>
            <a:ext cx="7632700" cy="2551731"/>
          </a:xfrm>
          <a:prstGeom prst="rect">
            <a:avLst/>
          </a:prstGeom>
        </p:spPr>
        <p:txBody>
          <a:bodyPr wrap="square" lIns="108000" tIns="0" rIns="0" bIns="0">
            <a:no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en-GB" altLang="en-US" sz="1600" dirty="0"/>
              <a:t>(around where Easter is now)</a:t>
            </a:r>
          </a:p>
          <a:p>
            <a:pPr>
              <a:lnSpc>
                <a:spcPts val="2700"/>
              </a:lnSpc>
              <a:spcBef>
                <a:spcPct val="0"/>
              </a:spcBef>
            </a:pP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19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2551</Words>
  <Application>Microsoft Office PowerPoint</Application>
  <PresentationFormat>On-screen Show (4:3)</PresentationFormat>
  <Paragraphs>287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ReithSans</vt:lpstr>
      <vt:lpstr>Arial</vt:lpstr>
      <vt:lpstr>Calibri Light</vt:lpstr>
      <vt:lpstr>Twinkl SemiBold</vt:lpstr>
      <vt:lpstr>Calibri</vt:lpstr>
      <vt:lpstr>CCW Cursive Writing 4</vt:lpstr>
      <vt:lpstr>Twinkl</vt:lpstr>
      <vt:lpstr>Comic Sans MS</vt:lpstr>
      <vt:lpstr>Lato</vt:lpstr>
      <vt:lpstr>Office Theme</vt:lpstr>
      <vt:lpstr>PowerPoint Presentation</vt:lpstr>
      <vt:lpstr>Where Did the Anglo-Saxon Gods Come From?</vt:lpstr>
      <vt:lpstr>Early Anglo-Saxons were Pagans!</vt:lpstr>
      <vt:lpstr>Meet the Gods</vt:lpstr>
      <vt:lpstr>Woden – King of the Gods</vt:lpstr>
      <vt:lpstr>Frige – Goddess of the Home</vt:lpstr>
      <vt:lpstr>Thunor – God of Thunder</vt:lpstr>
      <vt:lpstr>Freo – Goddess of Love</vt:lpstr>
      <vt:lpstr>Eostre – Goddess of Spring</vt:lpstr>
      <vt:lpstr>Tiw – God of War</vt:lpstr>
      <vt:lpstr>Bealdor – God of Light</vt:lpstr>
      <vt:lpstr>Create a fact file about an  Anglo-Saxon God</vt:lpstr>
      <vt:lpstr>The Arrival of Christianity</vt:lpstr>
      <vt:lpstr>Lets learn more!</vt:lpstr>
      <vt:lpstr>PowerPoint Presentation</vt:lpstr>
      <vt:lpstr>What jobs do you do around the house?</vt:lpstr>
      <vt:lpstr>What was life like for an Anglo-Saxon child?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 15th July 2021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Kimberley Graham</cp:lastModifiedBy>
  <cp:revision>43</cp:revision>
  <dcterms:created xsi:type="dcterms:W3CDTF">2018-12-04T10:54:57Z</dcterms:created>
  <dcterms:modified xsi:type="dcterms:W3CDTF">2021-07-09T08:57:35Z</dcterms:modified>
</cp:coreProperties>
</file>