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61" r:id="rId4"/>
    <p:sldId id="325" r:id="rId5"/>
    <p:sldId id="311" r:id="rId6"/>
    <p:sldId id="326" r:id="rId7"/>
    <p:sldId id="264" r:id="rId8"/>
    <p:sldId id="318" r:id="rId9"/>
    <p:sldId id="328" r:id="rId10"/>
    <p:sldId id="332" r:id="rId11"/>
    <p:sldId id="334" r:id="rId12"/>
    <p:sldId id="335" r:id="rId13"/>
    <p:sldId id="330" r:id="rId14"/>
    <p:sldId id="327" r:id="rId15"/>
    <p:sldId id="329" r:id="rId16"/>
    <p:sldId id="331" r:id="rId17"/>
    <p:sldId id="319" r:id="rId18"/>
    <p:sldId id="265" r:id="rId19"/>
    <p:sldId id="320" r:id="rId20"/>
    <p:sldId id="321" r:id="rId21"/>
    <p:sldId id="322" r:id="rId22"/>
    <p:sldId id="337" r:id="rId23"/>
    <p:sldId id="336" r:id="rId24"/>
    <p:sldId id="338" r:id="rId25"/>
    <p:sldId id="339" r:id="rId26"/>
    <p:sldId id="341" r:id="rId27"/>
    <p:sldId id="269" r:id="rId28"/>
    <p:sldId id="345" r:id="rId29"/>
    <p:sldId id="293" r:id="rId30"/>
    <p:sldId id="346" r:id="rId31"/>
    <p:sldId id="347" r:id="rId32"/>
    <p:sldId id="348" r:id="rId33"/>
    <p:sldId id="350" r:id="rId34"/>
    <p:sldId id="344" r:id="rId35"/>
    <p:sldId id="349" r:id="rId36"/>
    <p:sldId id="353" r:id="rId37"/>
    <p:sldId id="354" r:id="rId38"/>
    <p:sldId id="355" r:id="rId39"/>
    <p:sldId id="356" r:id="rId40"/>
    <p:sldId id="301" r:id="rId41"/>
    <p:sldId id="302" r:id="rId42"/>
    <p:sldId id="304" r:id="rId43"/>
    <p:sldId id="343" r:id="rId44"/>
    <p:sldId id="34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6F080-6D2F-6D47-46A4-717757F0996E}" v="2" dt="2021-01-08T16:39:10.490"/>
    <p1510:client id="{29758480-6832-FD33-76AD-7BAE7619FECC}" v="942" dt="2021-01-21T09:54:54.447"/>
    <p1510:client id="{456D0C2D-38A7-87BD-9840-44DDDB95E6F4}" v="3332" dt="2021-01-19T15:05:21.724"/>
    <p1510:client id="{50A7F93C-324B-A43D-0945-BD7AFE558DBA}" v="1772" dt="2021-01-08T20:39:39.990"/>
    <p1510:client id="{6E1A4EBD-238D-602D-C47C-AC07241D97E1}" v="2054" dt="2021-01-20T21:27:39.845"/>
    <p1510:client id="{6FABE8E1-8888-91C9-966D-5881B6AA27D8}" v="1239" dt="2021-01-21T21:55:27.063"/>
    <p1510:client id="{9841F4BF-6938-A35C-3689-343276789CF6}" v="131" dt="2021-01-08T20:46:29.068"/>
    <p1510:client id="{C2DB15C5-944E-F36A-5EB6-6AB151F633FC}" v="6897" dt="2021-01-15T15:30:39.745"/>
    <p1510:client id="{D0F70B50-5A1C-9AF4-A813-AB5DFCA60AEB}" v="1" dt="2021-01-08T16:49:41.552"/>
    <p1510:client id="{D437FCA6-1BE0-AD87-57AC-A49345BDD87D}" v="4" dt="2021-01-22T09:11:00.052"/>
    <p1510:client id="{D4733D21-D436-334F-0A74-36101F6333C3}" v="1404" dt="2021-01-13T15:46:14.819"/>
    <p1510:client id="{E5EF2088-E4D0-034A-B20A-CC8EC347C4D7}" v="3770" dt="2021-01-21T13:54:59.609"/>
    <p1510:client id="{F2C5D786-D641-5F66-9CBF-6559CA53594A}" v="4" dt="2021-01-11T08:44:32.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5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3"/>
    </inkml:context>
    <inkml:brush xml:id="br0">
      <inkml:brushProperty name="width" value="0.1" units="cm"/>
      <inkml:brushProperty name="height" value="0.1" units="cm"/>
      <inkml:brushProperty name="color" value="#FFFFFF"/>
    </inkml:brush>
  </inkml:definitions>
  <inkml:trace contextRef="#ctx0" brushRef="#br0">20291 13346 16383 0 0,'0'0'-16383'0'0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8"/>
    </inkml:context>
    <inkml:brush xml:id="br0">
      <inkml:brushProperty name="width" value="0.1" units="cm"/>
      <inkml:brushProperty name="height" value="0.1" units="cm"/>
      <inkml:brushProperty name="color" value="#FFFFFF"/>
    </inkml:brush>
  </inkml:definitions>
  <inkml:trace contextRef="#ctx0" brushRef="#br0">6377 3105 16383 0 0,'0'0'-16383'0'0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3"/>
    </inkml:context>
    <inkml:brush xml:id="br0">
      <inkml:brushProperty name="width" value="0.1" units="cm"/>
      <inkml:brushProperty name="height" value="0.1" units="cm"/>
      <inkml:brushProperty name="color" value="#FFFFFF"/>
    </inkml:brush>
  </inkml:definitions>
  <inkml:trace contextRef="#ctx0" brushRef="#br0">20291 13346 16383 0 0,'0'0'-16383'0'0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5"/>
    </inkml:context>
    <inkml:brush xml:id="br0">
      <inkml:brushProperty name="width" value="0.1" units="cm"/>
      <inkml:brushProperty name="height" value="0.1" units="cm"/>
      <inkml:brushProperty name="color" value="#FFFFFF"/>
    </inkml:brush>
  </inkml:definitions>
  <inkml:trace contextRef="#ctx0" brushRef="#br0">35014 522 16383 0 0,'0'0'-16383'0'0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6"/>
    </inkml:context>
    <inkml:brush xml:id="br0">
      <inkml:brushProperty name="width" value="0.1" units="cm"/>
      <inkml:brushProperty name="height" value="0.1" units="cm"/>
      <inkml:brushProperty name="color" value="#FFFFFF"/>
    </inkml:brush>
  </inkml:definitions>
  <inkml:trace contextRef="#ctx0" brushRef="#br0">16587 8086 16383 0 0,'-11'10'0'0'0,"-3"5"-16383"0"0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7"/>
    </inkml:context>
    <inkml:brush xml:id="br0">
      <inkml:brushProperty name="width" value="0.1" units="cm"/>
      <inkml:brushProperty name="height" value="0.1" units="cm"/>
      <inkml:brushProperty name="color" value="#FFFFFF"/>
    </inkml:brush>
  </inkml:definitions>
  <inkml:trace contextRef="#ctx0" brushRef="#br0">14781 4693 16383 0 0,'0'0'-16383'0'0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8"/>
    </inkml:context>
    <inkml:brush xml:id="br0">
      <inkml:brushProperty name="width" value="0.1" units="cm"/>
      <inkml:brushProperty name="height" value="0.1" units="cm"/>
      <inkml:brushProperty name="color" value="#FFFFFF"/>
    </inkml:brush>
  </inkml:definitions>
  <inkml:trace contextRef="#ctx0" brushRef="#br0">6377 3105 16383 0 0,'0'0'-16383'0'0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3"/>
    </inkml:context>
    <inkml:brush xml:id="br0">
      <inkml:brushProperty name="width" value="0.1" units="cm"/>
      <inkml:brushProperty name="height" value="0.1" units="cm"/>
      <inkml:brushProperty name="color" value="#FFFFFF"/>
    </inkml:brush>
  </inkml:definitions>
  <inkml:trace contextRef="#ctx0" brushRef="#br0">20291 13346 16383 0 0,'0'0'-16383'0'0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5"/>
    </inkml:context>
    <inkml:brush xml:id="br0">
      <inkml:brushProperty name="width" value="0.1" units="cm"/>
      <inkml:brushProperty name="height" value="0.1" units="cm"/>
      <inkml:brushProperty name="color" value="#FFFFFF"/>
    </inkml:brush>
  </inkml:definitions>
  <inkml:trace contextRef="#ctx0" brushRef="#br0">35014 522 16383 0 0,'0'0'-16383'0'0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6"/>
    </inkml:context>
    <inkml:brush xml:id="br0">
      <inkml:brushProperty name="width" value="0.1" units="cm"/>
      <inkml:brushProperty name="height" value="0.1" units="cm"/>
      <inkml:brushProperty name="color" value="#FFFFFF"/>
    </inkml:brush>
  </inkml:definitions>
  <inkml:trace contextRef="#ctx0" brushRef="#br0">16587 8086 16383 0 0,'-11'10'0'0'0,"-3"5"-16383"0"0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7"/>
    </inkml:context>
    <inkml:brush xml:id="br0">
      <inkml:brushProperty name="width" value="0.1" units="cm"/>
      <inkml:brushProperty name="height" value="0.1" units="cm"/>
      <inkml:brushProperty name="color" value="#FFFFFF"/>
    </inkml:brush>
  </inkml:definitions>
  <inkml:trace contextRef="#ctx0" brushRef="#br0">14781 4693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5"/>
    </inkml:context>
    <inkml:brush xml:id="br0">
      <inkml:brushProperty name="width" value="0.1" units="cm"/>
      <inkml:brushProperty name="height" value="0.1" units="cm"/>
      <inkml:brushProperty name="color" value="#FFFFFF"/>
    </inkml:brush>
  </inkml:definitions>
  <inkml:trace contextRef="#ctx0" brushRef="#br0">35014 522 16383 0 0,'0'0'-16383'0'0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8"/>
    </inkml:context>
    <inkml:brush xml:id="br0">
      <inkml:brushProperty name="width" value="0.1" units="cm"/>
      <inkml:brushProperty name="height" value="0.1" units="cm"/>
      <inkml:brushProperty name="color" value="#FFFFFF"/>
    </inkml:brush>
  </inkml:definitions>
  <inkml:trace contextRef="#ctx0" brushRef="#br0">6377 3105 16383 0 0,'0'0'-16383'0'0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3"/>
    </inkml:context>
    <inkml:brush xml:id="br0">
      <inkml:brushProperty name="width" value="0.1" units="cm"/>
      <inkml:brushProperty name="height" value="0.1" units="cm"/>
      <inkml:brushProperty name="color" value="#FFFFFF"/>
    </inkml:brush>
  </inkml:definitions>
  <inkml:trace contextRef="#ctx0" brushRef="#br0">20291 13346 16383 0 0,'0'0'-16383'0'0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5"/>
    </inkml:context>
    <inkml:brush xml:id="br0">
      <inkml:brushProperty name="width" value="0.1" units="cm"/>
      <inkml:brushProperty name="height" value="0.1" units="cm"/>
      <inkml:brushProperty name="color" value="#FFFFFF"/>
    </inkml:brush>
  </inkml:definitions>
  <inkml:trace contextRef="#ctx0" brushRef="#br0">35014 522 16383 0 0,'0'0'-16383'0'0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6"/>
    </inkml:context>
    <inkml:brush xml:id="br0">
      <inkml:brushProperty name="width" value="0.1" units="cm"/>
      <inkml:brushProperty name="height" value="0.1" units="cm"/>
      <inkml:brushProperty name="color" value="#FFFFFF"/>
    </inkml:brush>
  </inkml:definitions>
  <inkml:trace contextRef="#ctx0" brushRef="#br0">16587 8086 16383 0 0,'-11'10'0'0'0,"-3"5"-16383"0"0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7"/>
    </inkml:context>
    <inkml:brush xml:id="br0">
      <inkml:brushProperty name="width" value="0.1" units="cm"/>
      <inkml:brushProperty name="height" value="0.1" units="cm"/>
      <inkml:brushProperty name="color" value="#FFFFFF"/>
    </inkml:brush>
  </inkml:definitions>
  <inkml:trace contextRef="#ctx0" brushRef="#br0">14781 4693 16383 0 0,'0'0'-16383'0'0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8"/>
    </inkml:context>
    <inkml:brush xml:id="br0">
      <inkml:brushProperty name="width" value="0.1" units="cm"/>
      <inkml:brushProperty name="height" value="0.1" units="cm"/>
      <inkml:brushProperty name="color" value="#FFFFFF"/>
    </inkml:brush>
  </inkml:definitions>
  <inkml:trace contextRef="#ctx0" brushRef="#br0">6377 3105 16383 0 0,'0'0'-16383'0'0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3"/>
    </inkml:context>
    <inkml:brush xml:id="br0">
      <inkml:brushProperty name="width" value="0.1" units="cm"/>
      <inkml:brushProperty name="height" value="0.1" units="cm"/>
      <inkml:brushProperty name="color" value="#FFFFFF"/>
    </inkml:brush>
  </inkml:definitions>
  <inkml:trace contextRef="#ctx0" brushRef="#br0">20291 13346 16383 0 0,'0'0'-16383'0'0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5"/>
    </inkml:context>
    <inkml:brush xml:id="br0">
      <inkml:brushProperty name="width" value="0.1" units="cm"/>
      <inkml:brushProperty name="height" value="0.1" units="cm"/>
      <inkml:brushProperty name="color" value="#FFFFFF"/>
    </inkml:brush>
  </inkml:definitions>
  <inkml:trace contextRef="#ctx0" brushRef="#br0">35014 522 16383 0 0,'0'0'-16383'0'0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6"/>
    </inkml:context>
    <inkml:brush xml:id="br0">
      <inkml:brushProperty name="width" value="0.1" units="cm"/>
      <inkml:brushProperty name="height" value="0.1" units="cm"/>
      <inkml:brushProperty name="color" value="#FFFFFF"/>
    </inkml:brush>
  </inkml:definitions>
  <inkml:trace contextRef="#ctx0" brushRef="#br0">16587 8086 16383 0 0,'-11'10'0'0'0,"-3"5"-16383"0"0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7"/>
    </inkml:context>
    <inkml:brush xml:id="br0">
      <inkml:brushProperty name="width" value="0.1" units="cm"/>
      <inkml:brushProperty name="height" value="0.1" units="cm"/>
      <inkml:brushProperty name="color" value="#FFFFFF"/>
    </inkml:brush>
  </inkml:definitions>
  <inkml:trace contextRef="#ctx0" brushRef="#br0">14781 4693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6"/>
    </inkml:context>
    <inkml:brush xml:id="br0">
      <inkml:brushProperty name="width" value="0.1" units="cm"/>
      <inkml:brushProperty name="height" value="0.1" units="cm"/>
      <inkml:brushProperty name="color" value="#FFFFFF"/>
    </inkml:brush>
  </inkml:definitions>
  <inkml:trace contextRef="#ctx0" brushRef="#br0">16587 8086 16383 0 0,'-11'10'0'0'0,"-3"5"-16383"0"0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8"/>
    </inkml:context>
    <inkml:brush xml:id="br0">
      <inkml:brushProperty name="width" value="0.1" units="cm"/>
      <inkml:brushProperty name="height" value="0.1" units="cm"/>
      <inkml:brushProperty name="color" value="#FFFFFF"/>
    </inkml:brush>
  </inkml:definitions>
  <inkml:trace contextRef="#ctx0" brushRef="#br0">6377 3105 16383 0 0,'0'0'-16383'0'0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56:54.541"/>
    </inkml:context>
    <inkml:brush xml:id="br0">
      <inkml:brushProperty name="width" value="0.1" units="cm"/>
      <inkml:brushProperty name="height" value="0.1" units="cm"/>
      <inkml:brushProperty name="color" value="#FFFFFF"/>
    </inkml:brush>
  </inkml:definitions>
  <inkml:trace contextRef="#ctx0" brushRef="#br0">17481 9984 16383 0 0,'-7'0'0'0'0,"-9"0"0"0"0,-7 0 0 0 0,-15 0 0 0 0,-7 0 0 0 0,-9-7 0 0 0,-9-8 0 0 0,-6-3 0 0 0,1-3 0 0 0,6 1 0 0 0,-1-2 0 0 0,5 2 0 0 0,5 4 0 0 0,19 7 0 0 0,34 2 0 0 0,31 4 0 0 0,30 2 0 0 0,19 2 0 0 0,7 0 0 0 0,5 0 0 0 0,-9 0 0 0 0,-24-1 0 0 0,-23 8 0 0 0,-23 7 0 0 0,-15 8 0 0 0,-13 1 0 0 0,-10-5 0 0 0,-10-4 0 0 0,-3-5 0 0 0,-9-6 0 0 0,-4-2 0 0 0,1-1 0 0 0,2-2 0 0 0,2 0 0 0 0,2 0 0 0 0,3 0 0 0 0,1 0 0 0 0,7 8 0 0 0,3 2 0 0 0,6 5 0 0 0,8 8 0 0 0,6 6 0 0 0,5 5 0 0 0,3-2-16383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56:54.542"/>
    </inkml:context>
    <inkml:brush xml:id="br0">
      <inkml:brushProperty name="width" value="0.35" units="cm"/>
      <inkml:brushProperty name="height" value="0.35" units="cm"/>
      <inkml:brushProperty name="color" value="#FFFFFF"/>
    </inkml:brush>
  </inkml:definitions>
  <inkml:trace contextRef="#ctx0" brushRef="#br0">17576 11999 16383 0 0,'7'7'0'0'0,"9"9"0"0"0,8 1 0 0 0,8-1 0 0 0,4-4 0 0 0,3-4 0 0 0,2-4 0 0 0,14-1 0 0 0,11-3 0 0 0,8 0 0 0 0,6-1 0 0 0,2 1 0 0 0,-6-1 0 0 0,-10 0 0 0 0,-9 1 0 0 0,-6 0 0 0 0,-7 0 0 0 0,-3 0 0 0 0,-2 0 0 0 0,-14 0 0 0 0,-18 0 0 0 0,-18 0 0 0 0,-13 0 0 0 0,-9 7 0 0 0,-7 2 0 0 0,-2-1 0 0 0,-1-1 0 0 0,-1-2 0 0 0,-5-2 0 0 0,-1-1 0 0 0,-7-1 0 0 0,0-1 0 0 0,-3-1 0 0 0,1 1 0 0 0,4-1 0 0 0,5 1 0 0 0,4 0 0 0 0,3 0 0 0 0,2 0 0 0 0,1 0 0 0 0,0 0 0 0 0,1 0 0 0 0,0 0 0 0 0,1 0 0 0 0,-8 0 0 0 0,-10 0 0 0 0,-1 0 0 0 0,-5 0 0 0 0,1 0 0 0 0,-2 0 0 0 0,3 0 0 0 0,4 0 0 0 0,5 0 0 0 0,5 0 0 0 0,10 7 0 0 0,11 8 0 0 0,11 10 0 0 0,-1-7 0 0 0,-3-14 0 0 0,-6-6 0 0 0,-6-11 0 0 0,-4-9 0 0 0,10-9 0 0 0,16 2 0 0 0,17 6 0 0 0,13 6 0 0 0,2 0 0 0 0,5-4 0 0 0,-3-6 0 0 0,1 2 0 0 0,2-1 0 0 0,3 3 0 0 0,-3 12 0 0 0,-14 9 0 0 0,-16 4 0 0 0,-8 10 0 0 0,-3 8 0 0 0,9 8 0 0 0,3 6 0 0 0,9-3 0 0 0,11-6 0 0 0,7-8 0 0 0,7-7 0 0 0,-3 2 0 0 0,0-1 0 0 0,-5 4 0 0 0,-7 7 0 0 0,-6 6 0 0 0,-13-2 0 0 0,-13-5 0 0 0,-11-6 0 0 0,-8-6 0 0 0,-6-4 0 0 0,-3-3 0 0 0,-1-2 0 0 0,6-8 0 0 0,10-9 0 0 0,10 5 0 0 0,6 12 0 0 0,12 5 0 0 0,12 2 0 0 0,12 7 0 0 0,7 0 0 0 0,-2 6 0 0 0,-6 5 0 0 0,-7 6 0 0 0,-7-10 0 0 0,-5-14 0 0 0,-11-10 0 0 0,-10-17 0 0 0,-4-11 0 0 0,-5-9 0 0 0,2-3 0 0 0,4-2 0 0 0,6 1 0 0 0,4 0 0 0 0,11 8 0 0 0,18 11 0 0 0,12 1 0 0 0,8 6 0 0 0,4 6 0 0 0,0 5 0 0 0,0 3 0 0 0,5 3 0 0 0,1 1 0 0 0,-1 1 0 0 0,-2 0 0 0 0,-3 0 0 0 0,-2 0 0 0 0,-2 0 0 0 0,0-1 0 0 0,-2 0 0 0 0,7 0 0 0 0,2 0 0 0 0,7 0 0 0 0,1 0 0 0 0,4-7 0 0 0,-2-9 0 0 0,3-1 0 0 0,-8-7 0 0 0,-7-3 0 0 0,-4-6 0 0 0,-3 4 0 0 0,-7-1 0 0 0,-10-1 0 0 0,-3-3 0 0 0,4-2 0 0 0,-3-2 0 0 0,-4-1 0 0 0,1 6 0 0 0,5 9 0 0 0,6 8 0 0 0,4 7 0 0 0,4 5 0 0 0,2 3 0 0 0,2 2 0 0 0,1 0 0 0 0,-1 1 0 0 0,1 0 0 0 0,-7 6 0 0 0,-9 8 0 0 0,-9 9 0 0 0,-8 6 0 0 0,-4 6 0 0 0,-3 2 0 0 0,-9-5 0 0 0,-3-15 0 0 0,0-24 0 0 0,3-25 0 0 0,9-8 0 0 0,4-10 0 0 0,8 2 0 0 0,9 3 0 0 0,8 1 0 0 0,-2 2 0 0 0,8 7 0 0 0,5 3 0 0 0,1-1 0 0 0,1-2 0 0 0,1 6 0 0 0,-8-1 0 0 0,-4-2 0 0 0,-6-2 0 0 0,-2 4 0 0 0,-4 0 0 0 0,-13 5 0 0 0,-14 6 0 0 0,-12 6 0 0 0,-11 5 0 0 0,-6 3 0 0 0,-11 3 0 0 0,3 7 0 0 0,-6 4 0 0 0,-5-2 0 0 0,-10 6 0 0 0,1 13 0 0 0,4 3 0 0 0,6-5 0 0 0,-1 0 0 0 0,1-4 0 0 0,10 1 0 0 0,-1-4 0 0 0,1-4 0 0 0,14-6 0 0 0,19-3 0 0 0,18-4 0 0 0,15-1 0 0 0,4-9 0 0 0,3-2 0 0 0,-2-6 0 0 0,-6-14 0 0 0,-7-10 0 0 0,-5-3 0 0 0,-5-2 0 0 0,4-7 0 0 0,1-1 0 0 0,-1 0 0 0 0,-3 4 0 0 0,-1 3 0 0 0,-2 3 0 0 0,-1-5 0 0 0,-1-2 0 0 0,0 2 0 0 0,13 1 0 0 0,12 3 0 0 0,7 8 0 0 0,-1 4 0 0 0,1 7 0 0 0,2 8 0 0 0,-5 0 0 0 0,-8-4 0 0 0,-7-5 0 0 0,-6-11 0 0 0,-4-14 0 0 0,-3-12 0 0 0,-2 13 0 0 0,0 34 0 0 0,-1 41 0 0 0,1 29 0 0 0,0 19 0 0 0,1 11 0 0 0,-1 5 0 0 0,1 1 0 0 0,0-9 0 0 0,14-10 0 0 0,4-5 0 0 0,-8-19 0 0 0,-5-26 0 0 0,-4-22 0 0 0,-1-25 0 0 0,-2-14 0 0 0,0-22 0 0 0,1-34 0 0 0,-1-27 0 0 0,2-20 0 0 0,-1-7 0 0 0,1 3 0 0 0,0 18 0 0 0,0 25 0 0 0,0 24 0 0 0,0 18 0 0 0,0 13 0 0 0,0 8 0 0 0,0-3 0 0 0,-7 7 0 0 0,-2 2 0 0 0,1 0 0 0 0,1-6 0 0 0,2-12 0 0 0,2-9 0 0 0,1-7 0 0 0,2-1 0 0 0,0 6 0 0 0,-7 1 0 0 0,-8 4 0 0 0,-3 4 0 0 0,3 6 0 0 0,3 4 0 0 0,5 3 0 0 0,2 2 0 0 0,3-6 0 0 0,1-2 0 0 0,1 0 0 0 0,1 2 0 0 0,0-5 0 0 0,-1 0 0 0 0,1 1 0 0 0,-1 2 0 0 0,0 3 0 0 0,1 3 0 0 0,-8-1 0 0 0,-9-4 0 0 0,-9-1 0 0 0,1 0 0 0 0,3 1 0 0 0,6 3 0 0 0,7 1 0 0 0,2 2 0 0 0,4 0 0 0 0,2 1 0 0 0,0 1 0 0 0,1-8 0 0 0,0-1 0 0 0,0 0 0 0 0,0 1 0 0 0,-1 2 0 0 0,1 2 0 0 0,-1-5 0 0 0,0-2 0 0 0,0 1 0 0 0,0-5 0 0 0,0 1 0 0 0,0 1 0 0 0,0 4 0 0 0,0 3 0 0 0,0 2 0 0 0,0 2 0 0 0,0 1 0 0 0,5 7 0 0 0,4 3 0 0 0,7 6 0 0 0,0 0 0 0 0,-3-9 0 0 0,-3-12 0 0 0,-3-26 0 0 0,-3-29 0 0 0,-3-16 0 0 0,0-11 0 0 0,5-9 0 0 0,2 4 0 0 0,7 11 0 0 0,7 19 0 0 0,0 21 0 0 0,-3 16 0 0 0,-6 14 0 0 0,-4 1 0 0 0,-5-5 0 0 0,-2-7 0 0 0,-1 2 0 0 0,-2 3 0 0 0,0 5 0 0 0,0 18 0 0 0,0 42 0 0 0,1 46 0 0 0,-1 35 0 0 0,1 17 0 0 0,0 9 0 0 0,0 0 0 0 0,0-7 0 0 0,0-15 0 0 0,0-16 0 0 0,0-8 0 0 0,0-8 0 0 0,0 5 0 0 0,0 19 0 0 0,0 22 0 0 0,0 14 0 0 0,0-1 0 0 0,0-7 0 0 0,0-9 0 0 0,0-16 0 0 0,0-15 0 0 0,0-14 0 0 0,0-10 0 0 0,0-7 0 0 0,0-3 0 0 0,0-2 0 0 0,0 7 0 0 0,7 3 0 0 0,2-1 0 0 0,0 0 0 0 0,-2-2 0 0 0,-2-2 0 0 0,-2 0 0 0 0,-2-2 0 0 0,0 0 0 0 0,-1 0 0 0 0,0 0 0 0 0,-8-7 0 0 0,-1-3 0 0 0,0 1 0 0 0,2 2 0 0 0,2 2 0 0 0,2 9 0 0 0,1 3 0 0 0,1 1 0 0 0,1-1 0 0 0,-6-15 0 0 0,-9-21 0 0 0,-3-18 0 0 0,-4-28 0 0 0,2-22 0 0 0,3-15 0 0 0,6-16 0 0 0,3-19 0 0 0,5-27 0 0 0,1-30 0 0 0,2-50 0 0 0,1-27 0 0 0,0-2 0 0 0,0 15 0 0 0,0 31 0 0 0,-1 36 0 0 0,7 26 0 0 0,2 21 0 0 0,0 3 0 0 0,-2-20 0 0 0,-2-15 0 0 0,-2-4 0 0 0,-1 11 0 0 0,5 22 0 0 0,2 24 0 0 0,-1 22 0 0 0,-1 15 0 0 0,-3 10 0 0 0,-1 1 0 0 0,-1 0 0 0 0,-2 1 0 0 0,0 1 0 0 0,0 2 0 0 0,-1-8 0 0 0,1-13 0 0 0,0-19 0 0 0,-1-7 0 0 0,1 3 0 0 0,0 10 0 0 0,0 10 0 0 0,0 11 0 0 0,0 6 0 0 0,0 6 0 0 0,0 2 0 0 0,0-5 0 0 0,0-2 0 0 0,0-6 0 0 0,0-2 0 0 0,0-5 0 0 0,0-12 0 0 0,0-1 0 0 0,0 6 0 0 0,0 6 0 0 0,0 8 0 0 0,0 6 0 0 0,0 3 0 0 0,0 4 0 0 0,0-6 0 0 0,0-2 0 0 0,0 1 0 0 0,0 1 0 0 0,0-4 0 0 0,0-2 0 0 0,0-4 0 0 0,7-1 0 0 0,9 9 0 0 0,8 8 0 0 0,1 2 0 0 0,2 9 0 0 0,-3 1 0 0 0,1 7 0 0 0,2 6 0 0 0,5 5 0 0 0,3 6 0 0 0,2 2 0 0 0,2-5 0 0 0,1-1 0 0 0,7 1 0 0 0,3 1 0 0 0,-2 2 0 0 0,0 2 0 0 0,4-6 0 0 0,0-2 0 0 0,-2 2 0 0 0,-2 1 0 0 0,-3 2 0 0 0,-4 3 0 0 0,1 0 0 0 0,-2 2 0 0 0,-1 0 0 0 0,1 0 0 0 0,-1 1 0 0 0,1-1 0 0 0,-1 0 0 0 0,-7 7 0 0 0,-1 3 0 0 0,0-2 0 0 0,2-1 0 0 0,2-2 0 0 0,-11 12 0 0 0,-18 2 0 0 0,-15 6 0 0 0,-21-2 0 0 0,-11 2 0 0 0,-6-3 0 0 0,-8-6 0 0 0,-2-5 0 0 0,-5-5 0 0 0,2-3 0 0 0,4-2 0 0 0,5-1 0 0 0,11 6 0 0 0,6 2 0 0 0,1-1 0 0 0,0 6 0 0 0,-1 1 0 0 0,-2-3 0 0 0,-1 4 0 0 0,-2 1 0 0 0,6-11 0 0 0,9-13 0 0 0,10-19 0 0 0,5-10 0 0 0,5-7 0 0 0,3-2 0 0 0,2-1 0 0 0,0 2 0 0 0,1 1 0 0 0,-7 8 0 0 0,-3 4 0 0 0,-7 7 0 0 0,0 0 0 0 0,1-1 0 0 0,4 10 0 0 0,4 15 0 0 0,2 14 0 0 0,2 11 0 0 0,2 9 0 0 0,0 6 0 0 0,1 2 0 0 0,-1 2 0 0 0,1 0 0 0 0,-1-1 0 0 0,1-7-16383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56:53.369"/>
    </inkml:context>
    <inkml:brush xml:id="br0">
      <inkml:brushProperty name="width" value="0.35" units="cm"/>
      <inkml:brushProperty name="height" value="0.35" units="cm"/>
      <inkml:brushProperty name="color" value="#FFFFFF"/>
    </inkml:brush>
  </inkml:definitions>
  <inkml:trace contextRef="#ctx0" brushRef="#br0">4820 11292 16383 0 0,'0'0'-16383'0'0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56:53.370"/>
    </inkml:context>
    <inkml:brush xml:id="br0">
      <inkml:brushProperty name="width" value="0.35" units="cm"/>
      <inkml:brushProperty name="height" value="0.35" units="cm"/>
      <inkml:brushProperty name="color" value="#FFFFFF"/>
    </inkml:brush>
  </inkml:definitions>
  <inkml:trace contextRef="#ctx0" brushRef="#br0">6190 10794 16383 0 0,'0'0'-16383'0'0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3"/>
    </inkml:context>
    <inkml:brush xml:id="br0">
      <inkml:brushProperty name="width" value="0.1" units="cm"/>
      <inkml:brushProperty name="height" value="0.1" units="cm"/>
      <inkml:brushProperty name="color" value="#FFFFFF"/>
    </inkml:brush>
  </inkml:definitions>
  <inkml:trace contextRef="#ctx0" brushRef="#br0">20312 13344 16383 0 0,'0'0'-16383'0'0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5"/>
    </inkml:context>
    <inkml:brush xml:id="br0">
      <inkml:brushProperty name="width" value="0.1" units="cm"/>
      <inkml:brushProperty name="height" value="0.1" units="cm"/>
      <inkml:brushProperty name="color" value="#FFFFFF"/>
    </inkml:brush>
  </inkml:definitions>
  <inkml:trace contextRef="#ctx0" brushRef="#br0">35056 522 16383 0 0,'0'0'-16383'0'0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6"/>
    </inkml:context>
    <inkml:brush xml:id="br0">
      <inkml:brushProperty name="width" value="0.1" units="cm"/>
      <inkml:brushProperty name="height" value="0.1" units="cm"/>
      <inkml:brushProperty name="color" value="#FFFFFF"/>
    </inkml:brush>
  </inkml:definitions>
  <inkml:trace contextRef="#ctx0" brushRef="#br0">16587 8086 16383 0 0,'-11'10'0'0'0,"-3"5"-16383"0"0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7"/>
    </inkml:context>
    <inkml:brush xml:id="br0">
      <inkml:brushProperty name="width" value="0.1" units="cm"/>
      <inkml:brushProperty name="height" value="0.1" units="cm"/>
      <inkml:brushProperty name="color" value="#FFFFFF"/>
    </inkml:brush>
  </inkml:definitions>
  <inkml:trace contextRef="#ctx0" brushRef="#br0">14792 4688 16383 0 0,'0'0'-16383'0'0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8"/>
    </inkml:context>
    <inkml:brush xml:id="br0">
      <inkml:brushProperty name="width" value="0.1" units="cm"/>
      <inkml:brushProperty name="height" value="0.1" units="cm"/>
      <inkml:brushProperty name="color" value="#FFFFFF"/>
    </inkml:brush>
  </inkml:definitions>
  <inkml:trace contextRef="#ctx0" brushRef="#br0">6376 3104 16383 0 0,'0'0'-16383'0'0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7"/>
    </inkml:context>
    <inkml:brush xml:id="br0">
      <inkml:brushProperty name="width" value="0.1" units="cm"/>
      <inkml:brushProperty name="height" value="0.1" units="cm"/>
      <inkml:brushProperty name="color" value="#FFFFFF"/>
    </inkml:brush>
  </inkml:definitions>
  <inkml:trace contextRef="#ctx0" brushRef="#br0">14781 4693 16383 0 0,'0'0'-16383'0'0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8"/>
    </inkml:context>
    <inkml:brush xml:id="br0">
      <inkml:brushProperty name="width" value="0.1" units="cm"/>
      <inkml:brushProperty name="height" value="0.1" units="cm"/>
      <inkml:brushProperty name="color" value="#FFFFFF"/>
    </inkml:brush>
  </inkml:definitions>
  <inkml:trace contextRef="#ctx0" brushRef="#br0">6377 3105 16383 0 0,'0'0'-16383'0'0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3"/>
    </inkml:context>
    <inkml:brush xml:id="br0">
      <inkml:brushProperty name="width" value="0.1" units="cm"/>
      <inkml:brushProperty name="height" value="0.1" units="cm"/>
      <inkml:brushProperty name="color" value="#FFFFFF"/>
    </inkml:brush>
  </inkml:definitions>
  <inkml:trace contextRef="#ctx0" brushRef="#br0">20291 13346 16383 0 0,'0'0'-16383'0'0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5"/>
    </inkml:context>
    <inkml:brush xml:id="br0">
      <inkml:brushProperty name="width" value="0.1" units="cm"/>
      <inkml:brushProperty name="height" value="0.1" units="cm"/>
      <inkml:brushProperty name="color" value="#FFFFFF"/>
    </inkml:brush>
  </inkml:definitions>
  <inkml:trace contextRef="#ctx0" brushRef="#br0">35014 522 16383 0 0,'0'0'-16383'0'0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6"/>
    </inkml:context>
    <inkml:brush xml:id="br0">
      <inkml:brushProperty name="width" value="0.1" units="cm"/>
      <inkml:brushProperty name="height" value="0.1" units="cm"/>
      <inkml:brushProperty name="color" value="#FFFFFF"/>
    </inkml:brush>
  </inkml:definitions>
  <inkml:trace contextRef="#ctx0" brushRef="#br0">16587 8086 16383 0 0,'-11'10'0'0'0,"-3"5"-16383"0"0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5T11:50:43.807"/>
    </inkml:context>
    <inkml:brush xml:id="br0">
      <inkml:brushProperty name="width" value="0.1" units="cm"/>
      <inkml:brushProperty name="height" value="0.1" units="cm"/>
      <inkml:brushProperty name="color" value="#FFFFFF"/>
    </inkml:brush>
  </inkml:definitions>
  <inkml:trace contextRef="#ctx0" brushRef="#br0">14781 4693 16383 0 0,'0'0'-16383'0'0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334090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40304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412985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25563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F7487-A839-463D-A56C-FC64FA73BB7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44935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0F7487-A839-463D-A56C-FC64FA73BB7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54713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0F7487-A839-463D-A56C-FC64FA73BB78}"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80638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0F7487-A839-463D-A56C-FC64FA73BB78}"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19054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F7487-A839-463D-A56C-FC64FA73BB78}"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325252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F7487-A839-463D-A56C-FC64FA73BB7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211979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F7487-A839-463D-A56C-FC64FA73BB7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53805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F7487-A839-463D-A56C-FC64FA73BB78}" type="datetimeFigureOut">
              <a:rPr lang="en-GB" smtClean="0"/>
              <a:t>22/01/2021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6EE89-AA76-4838-90C9-3D5B1E9D9DE7}" type="slidenum">
              <a:rPr lang="en-GB" smtClean="0"/>
              <a:t>‹#›</a:t>
            </a:fld>
            <a:endParaRPr lang="en-GB"/>
          </a:p>
        </p:txBody>
      </p:sp>
    </p:spTree>
    <p:extLst>
      <p:ext uri="{BB962C8B-B14F-4D97-AF65-F5344CB8AC3E}">
        <p14:creationId xmlns:p14="http://schemas.microsoft.com/office/powerpoint/2010/main" val="233427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GV_HJhbth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6.png"/><Relationship Id="rId7" Type="http://schemas.openxmlformats.org/officeDocument/2006/relationships/customXml" Target="../ink/ink9.xml"/><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8.xml"/><Relationship Id="rId4" Type="http://schemas.openxmlformats.org/officeDocument/2006/relationships/customXml" Target="../ink/ink7.xml"/></Relationships>
</file>

<file path=ppt/slides/_rels/slide13.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19.png"/><Relationship Id="rId3" Type="http://schemas.openxmlformats.org/officeDocument/2006/relationships/image" Target="../media/image81.png"/><Relationship Id="rId7" Type="http://schemas.openxmlformats.org/officeDocument/2006/relationships/customXml" Target="../ink/ink14.xml"/><Relationship Id="rId12" Type="http://schemas.openxmlformats.org/officeDocument/2006/relationships/image" Target="../media/image18.png"/><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5.png"/><Relationship Id="rId5" Type="http://schemas.openxmlformats.org/officeDocument/2006/relationships/customXml" Target="../ink/ink13.xml"/><Relationship Id="rId10" Type="http://schemas.openxmlformats.org/officeDocument/2006/relationships/image" Target="../media/image14.png"/><Relationship Id="rId4" Type="http://schemas.openxmlformats.org/officeDocument/2006/relationships/customXml" Target="../ink/ink12.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70.png"/><Relationship Id="rId7" Type="http://schemas.openxmlformats.org/officeDocument/2006/relationships/customXml" Target="../ink/ink19.xml"/><Relationship Id="rId2"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customXml" Target="../ink/ink18.xml"/><Relationship Id="rId4" Type="http://schemas.openxmlformats.org/officeDocument/2006/relationships/customXml" Target="../ink/ink17.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81.png"/><Relationship Id="rId7" Type="http://schemas.openxmlformats.org/officeDocument/2006/relationships/customXml" Target="../ink/ink24.xml"/><Relationship Id="rId2"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customXml" Target="../ink/ink23.xml"/><Relationship Id="rId4" Type="http://schemas.openxmlformats.org/officeDocument/2006/relationships/customXml" Target="../ink/ink22.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2wM0a3e17nE" TargetMode="External"/><Relationship Id="rId2" Type="http://schemas.openxmlformats.org/officeDocument/2006/relationships/hyperlink" Target="http://www.youtube.com/watch?v=_CIqf8elpeo" TargetMode="External"/><Relationship Id="rId1" Type="http://schemas.openxmlformats.org/officeDocument/2006/relationships/slideLayout" Target="../slideLayouts/slideLayout2.xml"/><Relationship Id="rId4" Type="http://schemas.openxmlformats.org/officeDocument/2006/relationships/hyperlink" Target="https://www.youtube.com/watch?v=blTOzfGxvy8&amp;feature=youtu.be" TargetMode="External"/></Relationships>
</file>

<file path=ppt/slides/_rels/slide17.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6.xml"/><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customXml" Target="../ink/ink27.xml"/><Relationship Id="rId10"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customXml" Target="../ink/ink3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ustomXml" Target="../ink/ink3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customXml" Target="../ink/ink3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39.xml"/><Relationship Id="rId3" Type="http://schemas.openxmlformats.org/officeDocument/2006/relationships/image" Target="../media/image36.png"/><Relationship Id="rId7" Type="http://schemas.openxmlformats.org/officeDocument/2006/relationships/customXml" Target="../ink/ink38.xml"/><Relationship Id="rId2"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customXml" Target="../ink/ink37.xml"/><Relationship Id="rId4" Type="http://schemas.openxmlformats.org/officeDocument/2006/relationships/customXml" Target="../ink/ink3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504JUAmAw5k" TargetMode="External"/><Relationship Id="rId2" Type="http://schemas.openxmlformats.org/officeDocument/2006/relationships/hyperlink" Target="https://www.youtube.com/watch?v=jPOxWOE-3Xk" TargetMode="External"/><Relationship Id="rId1" Type="http://schemas.openxmlformats.org/officeDocument/2006/relationships/slideLayout" Target="../slideLayouts/slideLayout2.xml"/><Relationship Id="rId5" Type="http://schemas.openxmlformats.org/officeDocument/2006/relationships/hyperlink" Target="https://www.youtube.com/watch?v=9TIBIuhgE-Y" TargetMode="External"/><Relationship Id="rId4" Type="http://schemas.openxmlformats.org/officeDocument/2006/relationships/hyperlink" Target="https://www.youtube.com/watch?v=oqeW9YMHweo"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h-l88JAAa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2.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3.xml"/><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7988"/>
            <a:ext cx="9144000" cy="2387600"/>
          </a:xfrm>
        </p:spPr>
        <p:txBody>
          <a:bodyPr/>
          <a:lstStyle/>
          <a:p>
            <a:r>
              <a:rPr lang="en-GB"/>
              <a:t>Remote Learning – Base 1</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t>Week Beginning Monday 25</a:t>
            </a:r>
            <a:r>
              <a:rPr lang="en-GB" baseline="30000" dirty="0"/>
              <a:t>th</a:t>
            </a:r>
            <a:r>
              <a:rPr lang="en-GB" dirty="0"/>
              <a:t> January 2021</a:t>
            </a:r>
          </a:p>
          <a:p>
            <a:endParaRPr lang="en-GB" dirty="0"/>
          </a:p>
          <a:p>
            <a:r>
              <a:rPr lang="en-GB" dirty="0"/>
              <a:t>Topic</a:t>
            </a:r>
          </a:p>
        </p:txBody>
      </p:sp>
      <p:sp>
        <p:nvSpPr>
          <p:cNvPr id="4" name="AutoShape 2" descr="Mathematics Cartoon Division Clip Art - Math Symbols, HD Png Download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pic>
        <p:nvPicPr>
          <p:cNvPr id="8" name="Picture 7"/>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0444" t="44714" r="42223" b="27794"/>
          <a:stretch/>
        </p:blipFill>
        <p:spPr bwMode="auto">
          <a:xfrm>
            <a:off x="233499" y="154849"/>
            <a:ext cx="1430655" cy="1276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261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F251F3-5939-4574-BB39-94246BC7221F}"/>
              </a:ext>
            </a:extLst>
          </p:cNvPr>
          <p:cNvSpPr txBox="1"/>
          <p:nvPr/>
        </p:nvSpPr>
        <p:spPr>
          <a:xfrm>
            <a:off x="304827" y="202878"/>
            <a:ext cx="11679845" cy="6463308"/>
          </a:xfrm>
          <a:prstGeom prst="rect">
            <a:avLst/>
          </a:prstGeom>
          <a:solidFill>
            <a:schemeClr val="bg1"/>
          </a:solidFill>
          <a:ln w="6350">
            <a:solidFill>
              <a:schemeClr val="tx1"/>
            </a:solidFill>
          </a:ln>
        </p:spPr>
        <p:txBody>
          <a:bodyPr wrap="square" lIns="91440" tIns="45720" rIns="91440" bIns="45720" anchor="t">
            <a:spAutoFit/>
          </a:bodyPr>
          <a:lstStyle/>
          <a:p>
            <a:r>
              <a:rPr lang="en-US" b="1" dirty="0">
                <a:latin typeface="Verdana"/>
                <a:ea typeface="Verdana"/>
                <a:cs typeface="Calibri"/>
              </a:rPr>
              <a:t>Floods may be caused by:</a:t>
            </a:r>
            <a:endParaRPr lang="en-US">
              <a:ea typeface="+mn-lt"/>
              <a:cs typeface="+mn-lt"/>
            </a:endParaRPr>
          </a:p>
          <a:p>
            <a:endParaRPr lang="en-US" b="1" dirty="0">
              <a:latin typeface="Verdana"/>
              <a:ea typeface="Verdana"/>
              <a:cs typeface="Calibri"/>
            </a:endParaRPr>
          </a:p>
          <a:p>
            <a:endParaRPr lang="en-US" b="1" dirty="0">
              <a:latin typeface="Verdana"/>
              <a:ea typeface="Verdana"/>
              <a:cs typeface="Calibri"/>
            </a:endParaRPr>
          </a:p>
          <a:p>
            <a:endParaRPr lang="en-US" b="1" dirty="0">
              <a:latin typeface="Verdana"/>
              <a:ea typeface="Verdana"/>
              <a:cs typeface="Calibri"/>
            </a:endParaRPr>
          </a:p>
          <a:p>
            <a:pPr marL="285750" indent="-285750">
              <a:buFont typeface="Arial,Sans-Serif"/>
              <a:buChar char="•"/>
            </a:pPr>
            <a:r>
              <a:rPr lang="en-US">
                <a:latin typeface="Verdana"/>
                <a:ea typeface="Verdana"/>
                <a:cs typeface="Calibri"/>
              </a:rPr>
              <a:t>Too much rock or other hard surfaces which are unable to absorb water.</a:t>
            </a:r>
            <a:endParaRPr lang="en-US">
              <a:ea typeface="+mn-lt"/>
              <a:cs typeface="+mn-lt"/>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r>
              <a:rPr lang="en-US">
                <a:latin typeface="Verdana"/>
                <a:ea typeface="Verdana"/>
                <a:cs typeface="Calibri"/>
              </a:rPr>
              <a:t>Flat land.</a:t>
            </a:r>
            <a:endParaRPr lang="en-US">
              <a:ea typeface="+mn-lt"/>
              <a:cs typeface="+mn-lt"/>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r>
              <a:rPr lang="en-US">
                <a:latin typeface="Verdana"/>
                <a:ea typeface="Verdana"/>
                <a:cs typeface="Calibri"/>
              </a:rPr>
              <a:t>Steep slopes meaning that water runs down hills filling rivers too quickly.</a:t>
            </a:r>
            <a:endParaRPr lang="en-US">
              <a:ea typeface="+mn-lt"/>
              <a:cs typeface="+mn-lt"/>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endParaRPr lang="en-US" dirty="0">
              <a:latin typeface="Verdana"/>
              <a:ea typeface="Verdana"/>
              <a:cs typeface="Calibri"/>
            </a:endParaRPr>
          </a:p>
          <a:p>
            <a:pPr marL="285750" indent="-285750">
              <a:buFont typeface="Arial,Sans-Serif"/>
              <a:buChar char="•"/>
            </a:pPr>
            <a:r>
              <a:rPr lang="en-US">
                <a:latin typeface="Verdana"/>
                <a:ea typeface="Verdana"/>
                <a:cs typeface="Calibri"/>
              </a:rPr>
              <a:t>Heavy snow fall that melts too quickly. </a:t>
            </a:r>
            <a:endParaRPr lang="en-US"/>
          </a:p>
        </p:txBody>
      </p:sp>
      <p:pic>
        <p:nvPicPr>
          <p:cNvPr id="4" name="Picture 4" descr="A view of a mountain&#10;&#10;Description automatically generated">
            <a:extLst>
              <a:ext uri="{FF2B5EF4-FFF2-40B4-BE49-F238E27FC236}">
                <a16:creationId xmlns:a16="http://schemas.microsoft.com/office/drawing/2014/main" id="{B11F9068-95E2-4736-A82F-104BEEACEB70}"/>
              </a:ext>
            </a:extLst>
          </p:cNvPr>
          <p:cNvPicPr>
            <a:picLocks noChangeAspect="1"/>
          </p:cNvPicPr>
          <p:nvPr/>
        </p:nvPicPr>
        <p:blipFill>
          <a:blip r:embed="rId2"/>
          <a:stretch>
            <a:fillRect/>
          </a:stretch>
        </p:blipFill>
        <p:spPr>
          <a:xfrm>
            <a:off x="1834191" y="2068632"/>
            <a:ext cx="2082561" cy="1369264"/>
          </a:xfrm>
          <a:prstGeom prst="rect">
            <a:avLst/>
          </a:prstGeom>
        </p:spPr>
      </p:pic>
      <p:pic>
        <p:nvPicPr>
          <p:cNvPr id="6" name="Picture 6" descr="A sign on the side of a road&#10;&#10;Description automatically generated">
            <a:extLst>
              <a:ext uri="{FF2B5EF4-FFF2-40B4-BE49-F238E27FC236}">
                <a16:creationId xmlns:a16="http://schemas.microsoft.com/office/drawing/2014/main" id="{D29DB33A-5938-4DB4-93B8-DF9A17EFB6CE}"/>
              </a:ext>
            </a:extLst>
          </p:cNvPr>
          <p:cNvPicPr>
            <a:picLocks noChangeAspect="1"/>
          </p:cNvPicPr>
          <p:nvPr/>
        </p:nvPicPr>
        <p:blipFill>
          <a:blip r:embed="rId3"/>
          <a:stretch>
            <a:fillRect/>
          </a:stretch>
        </p:blipFill>
        <p:spPr>
          <a:xfrm>
            <a:off x="9095117" y="607718"/>
            <a:ext cx="2743200" cy="1271847"/>
          </a:xfrm>
          <a:prstGeom prst="rect">
            <a:avLst/>
          </a:prstGeom>
        </p:spPr>
      </p:pic>
      <p:pic>
        <p:nvPicPr>
          <p:cNvPr id="7" name="Picture 7" descr="A river running through a forest&#10;&#10;Description automatically generated">
            <a:extLst>
              <a:ext uri="{FF2B5EF4-FFF2-40B4-BE49-F238E27FC236}">
                <a16:creationId xmlns:a16="http://schemas.microsoft.com/office/drawing/2014/main" id="{D7288A53-74BC-4924-8995-913473EB55E9}"/>
              </a:ext>
            </a:extLst>
          </p:cNvPr>
          <p:cNvPicPr>
            <a:picLocks noChangeAspect="1"/>
          </p:cNvPicPr>
          <p:nvPr/>
        </p:nvPicPr>
        <p:blipFill>
          <a:blip r:embed="rId4"/>
          <a:stretch>
            <a:fillRect/>
          </a:stretch>
        </p:blipFill>
        <p:spPr>
          <a:xfrm>
            <a:off x="9218853" y="3080169"/>
            <a:ext cx="2466975" cy="1847850"/>
          </a:xfrm>
          <a:prstGeom prst="rect">
            <a:avLst/>
          </a:prstGeom>
        </p:spPr>
      </p:pic>
      <p:pic>
        <p:nvPicPr>
          <p:cNvPr id="8" name="Picture 8" descr="A pile of snow&#10;&#10;Description automatically generated">
            <a:extLst>
              <a:ext uri="{FF2B5EF4-FFF2-40B4-BE49-F238E27FC236}">
                <a16:creationId xmlns:a16="http://schemas.microsoft.com/office/drawing/2014/main" id="{F72F79C4-00CE-48F3-B9DA-92B0F96B873D}"/>
              </a:ext>
            </a:extLst>
          </p:cNvPr>
          <p:cNvPicPr>
            <a:picLocks noChangeAspect="1"/>
          </p:cNvPicPr>
          <p:nvPr/>
        </p:nvPicPr>
        <p:blipFill>
          <a:blip r:embed="rId5"/>
          <a:stretch>
            <a:fillRect/>
          </a:stretch>
        </p:blipFill>
        <p:spPr>
          <a:xfrm>
            <a:off x="5462048" y="5102255"/>
            <a:ext cx="2116168" cy="1412396"/>
          </a:xfrm>
          <a:prstGeom prst="rect">
            <a:avLst/>
          </a:prstGeom>
        </p:spPr>
      </p:pic>
    </p:spTree>
    <p:extLst>
      <p:ext uri="{BB962C8B-B14F-4D97-AF65-F5344CB8AC3E}">
        <p14:creationId xmlns:p14="http://schemas.microsoft.com/office/powerpoint/2010/main" val="47121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F251F3-5939-4574-BB39-94246BC7221F}"/>
              </a:ext>
            </a:extLst>
          </p:cNvPr>
          <p:cNvSpPr txBox="1"/>
          <p:nvPr/>
        </p:nvSpPr>
        <p:spPr>
          <a:xfrm>
            <a:off x="1253734" y="130991"/>
            <a:ext cx="10012071" cy="1477328"/>
          </a:xfrm>
          <a:prstGeom prst="rect">
            <a:avLst/>
          </a:prstGeom>
          <a:solidFill>
            <a:schemeClr val="bg1"/>
          </a:solidFill>
          <a:ln w="6350">
            <a:solidFill>
              <a:schemeClr val="tx1"/>
            </a:solidFill>
          </a:ln>
        </p:spPr>
        <p:txBody>
          <a:bodyPr wrap="square" lIns="91440" tIns="45720" rIns="91440" bIns="45720" anchor="t">
            <a:spAutoFit/>
          </a:bodyPr>
          <a:lstStyle/>
          <a:p>
            <a:pPr algn="ctr"/>
            <a:r>
              <a:rPr lang="en-US" b="1" dirty="0">
                <a:latin typeface="Verdana"/>
                <a:ea typeface="Verdana"/>
                <a:cs typeface="Calibri"/>
              </a:rPr>
              <a:t>Flood Experiment</a:t>
            </a:r>
          </a:p>
          <a:p>
            <a:pPr algn="ctr"/>
            <a:endParaRPr lang="en-US" b="1" dirty="0">
              <a:latin typeface="Verdana"/>
              <a:ea typeface="Verdana"/>
              <a:cs typeface="Calibri"/>
            </a:endParaRPr>
          </a:p>
          <a:p>
            <a:pPr algn="ctr"/>
            <a:r>
              <a:rPr lang="en-US" dirty="0">
                <a:latin typeface="Verdana"/>
                <a:ea typeface="Verdana"/>
                <a:cs typeface="Calibri"/>
              </a:rPr>
              <a:t>Watch the video below and see if you can replicate a flood. Discuss with your adult what you think may happen to the houses at the top, the bottom and the middle of the hill. </a:t>
            </a:r>
            <a:endParaRPr lang="en-US" b="1" dirty="0">
              <a:latin typeface="Verdana"/>
              <a:ea typeface="Verdana"/>
              <a:cs typeface="Calibri"/>
            </a:endParaRPr>
          </a:p>
        </p:txBody>
      </p:sp>
      <p:sp>
        <p:nvSpPr>
          <p:cNvPr id="4" name="TextBox 3">
            <a:extLst>
              <a:ext uri="{FF2B5EF4-FFF2-40B4-BE49-F238E27FC236}">
                <a16:creationId xmlns:a16="http://schemas.microsoft.com/office/drawing/2014/main" id="{13F0C9CA-AA42-4712-9456-BD3D45A3A402}"/>
              </a:ext>
            </a:extLst>
          </p:cNvPr>
          <p:cNvSpPr txBox="1"/>
          <p:nvPr/>
        </p:nvSpPr>
        <p:spPr>
          <a:xfrm>
            <a:off x="4249948" y="2265871"/>
            <a:ext cx="5187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Do-it-yourself experiments-Flood - YouTube</a:t>
            </a:r>
            <a:endParaRPr lang="en-US"/>
          </a:p>
        </p:txBody>
      </p:sp>
      <p:pic>
        <p:nvPicPr>
          <p:cNvPr id="6" name="Picture 6" descr="A picture containing application&#10;&#10;Description automatically generated">
            <a:extLst>
              <a:ext uri="{FF2B5EF4-FFF2-40B4-BE49-F238E27FC236}">
                <a16:creationId xmlns:a16="http://schemas.microsoft.com/office/drawing/2014/main" id="{F88397ED-F506-4F5D-B666-C6E8859BE004}"/>
              </a:ext>
            </a:extLst>
          </p:cNvPr>
          <p:cNvPicPr>
            <a:picLocks noChangeAspect="1"/>
          </p:cNvPicPr>
          <p:nvPr/>
        </p:nvPicPr>
        <p:blipFill rotWithShape="1">
          <a:blip r:embed="rId3"/>
          <a:srcRect l="8136" t="9302" r="6562" b="6977"/>
          <a:stretch/>
        </p:blipFill>
        <p:spPr>
          <a:xfrm>
            <a:off x="3487947" y="3189815"/>
            <a:ext cx="5777254" cy="3197398"/>
          </a:xfrm>
          <a:prstGeom prst="rect">
            <a:avLst/>
          </a:prstGeom>
        </p:spPr>
      </p:pic>
    </p:spTree>
    <p:extLst>
      <p:ext uri="{BB962C8B-B14F-4D97-AF65-F5344CB8AC3E}">
        <p14:creationId xmlns:p14="http://schemas.microsoft.com/office/powerpoint/2010/main" val="291558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F4241-52E9-4E6D-A86F-AFFF2BB1E22E}"/>
              </a:ext>
            </a:extLst>
          </p:cNvPr>
          <p:cNvSpPr txBox="1"/>
          <p:nvPr/>
        </p:nvSpPr>
        <p:spPr>
          <a:xfrm>
            <a:off x="304827" y="202878"/>
            <a:ext cx="11392298" cy="830997"/>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400" dirty="0">
                <a:cs typeface="Calibri"/>
              </a:rPr>
              <a:t>Can you answer the questions below about your experiment with your adult?</a:t>
            </a:r>
            <a:endParaRPr lang="en-GB" dirty="0">
              <a:cs typeface="Calibri"/>
            </a:endParaRPr>
          </a:p>
          <a:p>
            <a:pPr algn="ctr"/>
            <a:endParaRPr lang="en-GB" sz="2400" dirty="0">
              <a:cs typeface="Calibri"/>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9B7A72-0BC6-4A54-8F3B-A4FFC75477BC}"/>
                  </a:ext>
                </a:extLst>
              </p14:cNvPr>
              <p14:cNvContentPartPr/>
              <p14:nvPr/>
            </p14:nvContentPartPr>
            <p14:xfrm>
              <a:off x="9225545" y="5822380"/>
              <a:ext cx="9525" cy="9525"/>
            </p14:xfrm>
          </p:contentPart>
        </mc:Choice>
        <mc:Fallback xmlns="">
          <p:pic>
            <p:nvPicPr>
              <p:cNvPr id="4" name="Ink 3">
                <a:extLst>
                  <a:ext uri="{FF2B5EF4-FFF2-40B4-BE49-F238E27FC236}">
                    <a16:creationId xmlns:a16="http://schemas.microsoft.com/office/drawing/2014/main" id="{459B7A72-0BC6-4A54-8F3B-A4FFC75477BC}"/>
                  </a:ext>
                </a:extLst>
              </p:cNvPr>
              <p:cNvPicPr/>
              <p:nvPr/>
            </p:nvPicPr>
            <p:blipFill>
              <a:blip r:embed="rId3"/>
              <a:stretch>
                <a:fillRect/>
              </a:stretch>
            </p:blipFill>
            <p:spPr>
              <a:xfrm>
                <a:off x="8749295" y="53461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FDC6695-F1C3-43FE-85FF-3A778A32B220}"/>
                  </a:ext>
                </a:extLst>
              </p14:cNvPr>
              <p14:cNvContentPartPr/>
              <p14:nvPr/>
            </p14:nvContentPartPr>
            <p14:xfrm>
              <a:off x="13640734" y="89508"/>
              <a:ext cx="9525" cy="9525"/>
            </p14:xfrm>
          </p:contentPart>
        </mc:Choice>
        <mc:Fallback xmlns="">
          <p:pic>
            <p:nvPicPr>
              <p:cNvPr id="12" name="Ink 11">
                <a:extLst>
                  <a:ext uri="{FF2B5EF4-FFF2-40B4-BE49-F238E27FC236}">
                    <a16:creationId xmlns:a16="http://schemas.microsoft.com/office/drawing/2014/main" id="{2FDC6695-F1C3-43FE-85FF-3A778A32B220}"/>
                  </a:ext>
                </a:extLst>
              </p:cNvPr>
              <p:cNvPicPr/>
              <p:nvPr/>
            </p:nvPicPr>
            <p:blipFill>
              <a:blip r:embed="rId3"/>
              <a:stretch>
                <a:fillRect/>
              </a:stretch>
            </p:blipFill>
            <p:spPr>
              <a:xfrm>
                <a:off x="13164484" y="-38674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8048ECC-73FD-4A48-979A-99E0C6E3182C}"/>
                  </a:ext>
                </a:extLst>
              </p14:cNvPr>
              <p14:cNvContentPartPr/>
              <p14:nvPr/>
            </p14:nvContentPartPr>
            <p14:xfrm>
              <a:off x="5574526" y="3381161"/>
              <a:ext cx="9525" cy="9525"/>
            </p14:xfrm>
          </p:contentPart>
        </mc:Choice>
        <mc:Fallback xmlns="">
          <p:pic>
            <p:nvPicPr>
              <p:cNvPr id="13" name="Ink 12">
                <a:extLst>
                  <a:ext uri="{FF2B5EF4-FFF2-40B4-BE49-F238E27FC236}">
                    <a16:creationId xmlns:a16="http://schemas.microsoft.com/office/drawing/2014/main" id="{A8048ECC-73FD-4A48-979A-99E0C6E3182C}"/>
                  </a:ext>
                </a:extLst>
              </p:cNvPr>
              <p:cNvPicPr/>
              <p:nvPr/>
            </p:nvPicPr>
            <p:blipFill>
              <a:blip r:embed="rId6"/>
              <a:stretch>
                <a:fillRect/>
              </a:stretch>
            </p:blipFill>
            <p:spPr>
              <a:xfrm>
                <a:off x="5559163" y="3351395"/>
                <a:ext cx="39944" cy="684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F2A25505-79D8-4FCF-AA1D-43FEBA92BA15}"/>
                  </a:ext>
                </a:extLst>
              </p14:cNvPr>
              <p14:cNvContentPartPr/>
              <p14:nvPr/>
            </p14:nvContentPartPr>
            <p14:xfrm>
              <a:off x="4796092" y="1884376"/>
              <a:ext cx="9525" cy="9525"/>
            </p14:xfrm>
          </p:contentPart>
        </mc:Choice>
        <mc:Fallback xmlns="">
          <p:pic>
            <p:nvPicPr>
              <p:cNvPr id="14" name="Ink 13">
                <a:extLst>
                  <a:ext uri="{FF2B5EF4-FFF2-40B4-BE49-F238E27FC236}">
                    <a16:creationId xmlns:a16="http://schemas.microsoft.com/office/drawing/2014/main" id="{F2A25505-79D8-4FCF-AA1D-43FEBA92BA15}"/>
                  </a:ext>
                </a:extLst>
              </p:cNvPr>
              <p:cNvPicPr/>
              <p:nvPr/>
            </p:nvPicPr>
            <p:blipFill>
              <a:blip r:embed="rId3"/>
              <a:stretch>
                <a:fillRect/>
              </a:stretch>
            </p:blipFill>
            <p:spPr>
              <a:xfrm>
                <a:off x="4319842" y="140812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18A98592-059E-4343-BAA0-9DF0299D4408}"/>
                  </a:ext>
                </a:extLst>
              </p14:cNvPr>
              <p14:cNvContentPartPr/>
              <p14:nvPr/>
            </p14:nvContentPartPr>
            <p14:xfrm>
              <a:off x="1122163" y="1190411"/>
              <a:ext cx="9525" cy="9525"/>
            </p14:xfrm>
          </p:contentPart>
        </mc:Choice>
        <mc:Fallback xmlns="">
          <p:pic>
            <p:nvPicPr>
              <p:cNvPr id="17" name="Ink 16">
                <a:extLst>
                  <a:ext uri="{FF2B5EF4-FFF2-40B4-BE49-F238E27FC236}">
                    <a16:creationId xmlns:a16="http://schemas.microsoft.com/office/drawing/2014/main" id="{18A98592-059E-4343-BAA0-9DF0299D4408}"/>
                  </a:ext>
                </a:extLst>
              </p:cNvPr>
              <p:cNvPicPr/>
              <p:nvPr/>
            </p:nvPicPr>
            <p:blipFill>
              <a:blip r:embed="rId3"/>
              <a:stretch>
                <a:fillRect/>
              </a:stretch>
            </p:blipFill>
            <p:spPr>
              <a:xfrm>
                <a:off x="645913" y="714161"/>
                <a:ext cx="952500" cy="952500"/>
              </a:xfrm>
              <a:prstGeom prst="rect">
                <a:avLst/>
              </a:prstGeom>
            </p:spPr>
          </p:pic>
        </mc:Fallback>
      </mc:AlternateContent>
      <p:sp>
        <p:nvSpPr>
          <p:cNvPr id="7" name="Thought Bubble: Cloud 6">
            <a:extLst>
              <a:ext uri="{FF2B5EF4-FFF2-40B4-BE49-F238E27FC236}">
                <a16:creationId xmlns:a16="http://schemas.microsoft.com/office/drawing/2014/main" id="{B079E16E-5082-4EAA-A201-56B61A2FA3E7}"/>
              </a:ext>
            </a:extLst>
          </p:cNvPr>
          <p:cNvSpPr/>
          <p:nvPr/>
        </p:nvSpPr>
        <p:spPr>
          <a:xfrm>
            <a:off x="8937497" y="1752743"/>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What happened to the houses on the middle of the hill?</a:t>
            </a:r>
            <a:endParaRPr lang="en-GB" sz="2000" dirty="0">
              <a:cs typeface="Calibri"/>
            </a:endParaRPr>
          </a:p>
        </p:txBody>
      </p:sp>
      <p:sp>
        <p:nvSpPr>
          <p:cNvPr id="8" name="Thought Bubble: Cloud 7">
            <a:extLst>
              <a:ext uri="{FF2B5EF4-FFF2-40B4-BE49-F238E27FC236}">
                <a16:creationId xmlns:a16="http://schemas.microsoft.com/office/drawing/2014/main" id="{806BD785-B9C6-4CE5-97D4-56C6D63E4D7D}"/>
              </a:ext>
            </a:extLst>
          </p:cNvPr>
          <p:cNvSpPr/>
          <p:nvPr/>
        </p:nvSpPr>
        <p:spPr>
          <a:xfrm>
            <a:off x="4034048" y="1721679"/>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What happened to the houses at the bottom of the hill?</a:t>
            </a:r>
          </a:p>
        </p:txBody>
      </p:sp>
      <p:sp>
        <p:nvSpPr>
          <p:cNvPr id="11" name="Thought Bubble: Cloud 10">
            <a:extLst>
              <a:ext uri="{FF2B5EF4-FFF2-40B4-BE49-F238E27FC236}">
                <a16:creationId xmlns:a16="http://schemas.microsoft.com/office/drawing/2014/main" id="{D04FAD02-A2A5-4939-8D64-A85D7C4AAA6B}"/>
              </a:ext>
            </a:extLst>
          </p:cNvPr>
          <p:cNvSpPr/>
          <p:nvPr/>
        </p:nvSpPr>
        <p:spPr>
          <a:xfrm>
            <a:off x="597860" y="361949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cs typeface="Calibri"/>
              </a:rPr>
              <a:t>What happened to the houses at the top of the hill?</a:t>
            </a:r>
          </a:p>
        </p:txBody>
      </p:sp>
      <p:sp>
        <p:nvSpPr>
          <p:cNvPr id="15" name="Thought Bubble: Cloud 14">
            <a:extLst>
              <a:ext uri="{FF2B5EF4-FFF2-40B4-BE49-F238E27FC236}">
                <a16:creationId xmlns:a16="http://schemas.microsoft.com/office/drawing/2014/main" id="{A80878E3-7E98-4CD4-B1D1-7FB121C9A4F7}"/>
              </a:ext>
            </a:extLst>
          </p:cNvPr>
          <p:cNvSpPr/>
          <p:nvPr/>
        </p:nvSpPr>
        <p:spPr>
          <a:xfrm>
            <a:off x="6377558" y="4352735"/>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What could you do to prevent the flood?</a:t>
            </a:r>
          </a:p>
        </p:txBody>
      </p:sp>
    </p:spTree>
    <p:extLst>
      <p:ext uri="{BB962C8B-B14F-4D97-AF65-F5344CB8AC3E}">
        <p14:creationId xmlns:p14="http://schemas.microsoft.com/office/powerpoint/2010/main" val="134300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F4241-52E9-4E6D-A86F-AFFF2BB1E22E}"/>
              </a:ext>
            </a:extLst>
          </p:cNvPr>
          <p:cNvSpPr txBox="1"/>
          <p:nvPr/>
        </p:nvSpPr>
        <p:spPr>
          <a:xfrm>
            <a:off x="304827" y="202878"/>
            <a:ext cx="11392298" cy="2308324"/>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400" dirty="0">
                <a:cs typeface="Calibri"/>
              </a:rPr>
              <a:t>Last week, some parts of the UK declared a state of </a:t>
            </a:r>
            <a:r>
              <a:rPr lang="en-GB" sz="2400" b="1" dirty="0">
                <a:cs typeface="Calibri"/>
              </a:rPr>
              <a:t>emergency</a:t>
            </a:r>
            <a:r>
              <a:rPr lang="en-GB" sz="2400" dirty="0">
                <a:cs typeface="Calibri"/>
              </a:rPr>
              <a:t> after Storm Christoph brought lots of rain, strong winds, sleet and snow causing </a:t>
            </a:r>
            <a:r>
              <a:rPr lang="en-GB" sz="2400" b="1" dirty="0">
                <a:cs typeface="Calibri"/>
              </a:rPr>
              <a:t>flooding.</a:t>
            </a:r>
          </a:p>
          <a:p>
            <a:pPr algn="ctr"/>
            <a:endParaRPr lang="en-GB" sz="2400" b="1" dirty="0">
              <a:cs typeface="Calibri"/>
            </a:endParaRPr>
          </a:p>
          <a:p>
            <a:pPr algn="ctr"/>
            <a:r>
              <a:rPr lang="en-GB" sz="2400" dirty="0">
                <a:cs typeface="Calibri"/>
              </a:rPr>
              <a:t> Research </a:t>
            </a:r>
            <a:r>
              <a:rPr lang="en-GB" sz="2400" i="1" dirty="0">
                <a:cs typeface="Calibri"/>
              </a:rPr>
              <a:t>Storm Christoph</a:t>
            </a:r>
            <a:r>
              <a:rPr lang="en-GB" sz="2400" dirty="0">
                <a:cs typeface="Calibri"/>
              </a:rPr>
              <a:t> online to find out what damage was caused by the storm.</a:t>
            </a:r>
            <a:endParaRPr lang="en-GB" sz="2400" b="1" dirty="0">
              <a:cs typeface="Calibri"/>
            </a:endParaRPr>
          </a:p>
          <a:p>
            <a:pPr algn="ctr"/>
            <a:r>
              <a:rPr lang="en-GB" sz="2400" dirty="0">
                <a:cs typeface="Calibri"/>
              </a:rPr>
              <a:t> Use what you have found out to complete the spider chart on the next page- here is an example below.</a:t>
            </a:r>
            <a:endParaRPr lang="en-GB" sz="2400" b="1" dirty="0">
              <a:cs typeface="Calibri"/>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9B7A72-0BC6-4A54-8F3B-A4FFC75477BC}"/>
                  </a:ext>
                </a:extLst>
              </p14:cNvPr>
              <p14:cNvContentPartPr/>
              <p14:nvPr/>
            </p14:nvContentPartPr>
            <p14:xfrm>
              <a:off x="9225545" y="5822380"/>
              <a:ext cx="9525" cy="9525"/>
            </p14:xfrm>
          </p:contentPart>
        </mc:Choice>
        <mc:Fallback xmlns="">
          <p:pic>
            <p:nvPicPr>
              <p:cNvPr id="4" name="Ink 3">
                <a:extLst>
                  <a:ext uri="{FF2B5EF4-FFF2-40B4-BE49-F238E27FC236}">
                    <a16:creationId xmlns:a16="http://schemas.microsoft.com/office/drawing/2014/main" id="{459B7A72-0BC6-4A54-8F3B-A4FFC75477BC}"/>
                  </a:ext>
                </a:extLst>
              </p:cNvPr>
              <p:cNvPicPr/>
              <p:nvPr/>
            </p:nvPicPr>
            <p:blipFill>
              <a:blip r:embed="rId3"/>
              <a:stretch>
                <a:fillRect/>
              </a:stretch>
            </p:blipFill>
            <p:spPr>
              <a:xfrm>
                <a:off x="8749295" y="53461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FDC6695-F1C3-43FE-85FF-3A778A32B220}"/>
                  </a:ext>
                </a:extLst>
              </p14:cNvPr>
              <p14:cNvContentPartPr/>
              <p14:nvPr/>
            </p14:nvContentPartPr>
            <p14:xfrm>
              <a:off x="13640734" y="89508"/>
              <a:ext cx="9525" cy="9525"/>
            </p14:xfrm>
          </p:contentPart>
        </mc:Choice>
        <mc:Fallback xmlns="">
          <p:pic>
            <p:nvPicPr>
              <p:cNvPr id="12" name="Ink 11">
                <a:extLst>
                  <a:ext uri="{FF2B5EF4-FFF2-40B4-BE49-F238E27FC236}">
                    <a16:creationId xmlns:a16="http://schemas.microsoft.com/office/drawing/2014/main" id="{2FDC6695-F1C3-43FE-85FF-3A778A32B220}"/>
                  </a:ext>
                </a:extLst>
              </p:cNvPr>
              <p:cNvPicPr/>
              <p:nvPr/>
            </p:nvPicPr>
            <p:blipFill>
              <a:blip r:embed="rId3"/>
              <a:stretch>
                <a:fillRect/>
              </a:stretch>
            </p:blipFill>
            <p:spPr>
              <a:xfrm>
                <a:off x="13164484" y="-38674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8048ECC-73FD-4A48-979A-99E0C6E3182C}"/>
                  </a:ext>
                </a:extLst>
              </p14:cNvPr>
              <p14:cNvContentPartPr/>
              <p14:nvPr/>
            </p14:nvContentPartPr>
            <p14:xfrm>
              <a:off x="5574526" y="3381161"/>
              <a:ext cx="9525" cy="9525"/>
            </p14:xfrm>
          </p:contentPart>
        </mc:Choice>
        <mc:Fallback xmlns="">
          <p:pic>
            <p:nvPicPr>
              <p:cNvPr id="13" name="Ink 12">
                <a:extLst>
                  <a:ext uri="{FF2B5EF4-FFF2-40B4-BE49-F238E27FC236}">
                    <a16:creationId xmlns:a16="http://schemas.microsoft.com/office/drawing/2014/main" id="{A8048ECC-73FD-4A48-979A-99E0C6E3182C}"/>
                  </a:ext>
                </a:extLst>
              </p:cNvPr>
              <p:cNvPicPr/>
              <p:nvPr/>
            </p:nvPicPr>
            <p:blipFill>
              <a:blip r:embed="rId6"/>
              <a:stretch>
                <a:fillRect/>
              </a:stretch>
            </p:blipFill>
            <p:spPr>
              <a:xfrm>
                <a:off x="5559163" y="3351395"/>
                <a:ext cx="39944" cy="684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F2A25505-79D8-4FCF-AA1D-43FEBA92BA15}"/>
                  </a:ext>
                </a:extLst>
              </p14:cNvPr>
              <p14:cNvContentPartPr/>
              <p14:nvPr/>
            </p14:nvContentPartPr>
            <p14:xfrm>
              <a:off x="4796092" y="1884376"/>
              <a:ext cx="9525" cy="9525"/>
            </p14:xfrm>
          </p:contentPart>
        </mc:Choice>
        <mc:Fallback xmlns="">
          <p:pic>
            <p:nvPicPr>
              <p:cNvPr id="14" name="Ink 13">
                <a:extLst>
                  <a:ext uri="{FF2B5EF4-FFF2-40B4-BE49-F238E27FC236}">
                    <a16:creationId xmlns:a16="http://schemas.microsoft.com/office/drawing/2014/main" id="{F2A25505-79D8-4FCF-AA1D-43FEBA92BA15}"/>
                  </a:ext>
                </a:extLst>
              </p:cNvPr>
              <p:cNvPicPr/>
              <p:nvPr/>
            </p:nvPicPr>
            <p:blipFill>
              <a:blip r:embed="rId3"/>
              <a:stretch>
                <a:fillRect/>
              </a:stretch>
            </p:blipFill>
            <p:spPr>
              <a:xfrm>
                <a:off x="4319842" y="140812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18A98592-059E-4343-BAA0-9DF0299D4408}"/>
                  </a:ext>
                </a:extLst>
              </p14:cNvPr>
              <p14:cNvContentPartPr/>
              <p14:nvPr/>
            </p14:nvContentPartPr>
            <p14:xfrm>
              <a:off x="1122163" y="1190411"/>
              <a:ext cx="9525" cy="9525"/>
            </p14:xfrm>
          </p:contentPart>
        </mc:Choice>
        <mc:Fallback xmlns="">
          <p:pic>
            <p:nvPicPr>
              <p:cNvPr id="17" name="Ink 16">
                <a:extLst>
                  <a:ext uri="{FF2B5EF4-FFF2-40B4-BE49-F238E27FC236}">
                    <a16:creationId xmlns:a16="http://schemas.microsoft.com/office/drawing/2014/main" id="{18A98592-059E-4343-BAA0-9DF0299D4408}"/>
                  </a:ext>
                </a:extLst>
              </p:cNvPr>
              <p:cNvPicPr/>
              <p:nvPr/>
            </p:nvPicPr>
            <p:blipFill>
              <a:blip r:embed="rId3"/>
              <a:stretch>
                <a:fillRect/>
              </a:stretch>
            </p:blipFill>
            <p:spPr>
              <a:xfrm>
                <a:off x="645913" y="714161"/>
                <a:ext cx="952500" cy="952500"/>
              </a:xfrm>
              <a:prstGeom prst="rect">
                <a:avLst/>
              </a:prstGeom>
            </p:spPr>
          </p:pic>
        </mc:Fallback>
      </mc:AlternateContent>
      <p:pic>
        <p:nvPicPr>
          <p:cNvPr id="6" name="Picture 6" descr="A picture containing graphical user interface&#10;&#10;Description automatically generated">
            <a:extLst>
              <a:ext uri="{FF2B5EF4-FFF2-40B4-BE49-F238E27FC236}">
                <a16:creationId xmlns:a16="http://schemas.microsoft.com/office/drawing/2014/main" id="{C02DD26C-3C1B-4F70-B831-0D2A16387DAC}"/>
              </a:ext>
            </a:extLst>
          </p:cNvPr>
          <p:cNvPicPr>
            <a:picLocks noChangeAspect="1"/>
          </p:cNvPicPr>
          <p:nvPr/>
        </p:nvPicPr>
        <p:blipFill rotWithShape="1">
          <a:blip r:embed="rId9"/>
          <a:srcRect l="20942" t="15741" r="20942" b="7407"/>
          <a:stretch/>
        </p:blipFill>
        <p:spPr>
          <a:xfrm>
            <a:off x="3272287" y="2571588"/>
            <a:ext cx="5663010" cy="4247662"/>
          </a:xfrm>
          <a:prstGeom prst="rect">
            <a:avLst/>
          </a:prstGeom>
        </p:spPr>
      </p:pic>
      <p:sp>
        <p:nvSpPr>
          <p:cNvPr id="7" name="TextBox 6">
            <a:extLst>
              <a:ext uri="{FF2B5EF4-FFF2-40B4-BE49-F238E27FC236}">
                <a16:creationId xmlns:a16="http://schemas.microsoft.com/office/drawing/2014/main" id="{FD373B03-CB85-4A16-BE73-109E922C1876}"/>
              </a:ext>
            </a:extLst>
          </p:cNvPr>
          <p:cNvSpPr txBox="1"/>
          <p:nvPr/>
        </p:nvSpPr>
        <p:spPr>
          <a:xfrm>
            <a:off x="5342626" y="4278702"/>
            <a:ext cx="14204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Things which may be </a:t>
            </a:r>
            <a:r>
              <a:rPr lang="en-GB" sz="1400" b="1" dirty="0">
                <a:cs typeface="Calibri"/>
              </a:rPr>
              <a:t>ruined</a:t>
            </a:r>
            <a:r>
              <a:rPr lang="en-GB" sz="1400" dirty="0">
                <a:cs typeface="Calibri"/>
              </a:rPr>
              <a:t> or </a:t>
            </a:r>
            <a:r>
              <a:rPr lang="en-GB" sz="1400" b="1" dirty="0">
                <a:cs typeface="Calibri"/>
              </a:rPr>
              <a:t>destroyed</a:t>
            </a:r>
            <a:r>
              <a:rPr lang="en-GB" sz="1400" dirty="0">
                <a:cs typeface="Calibri"/>
              </a:rPr>
              <a:t> by </a:t>
            </a:r>
            <a:r>
              <a:rPr lang="en-GB" sz="1400" b="1" dirty="0">
                <a:cs typeface="Calibri"/>
              </a:rPr>
              <a:t>floods</a:t>
            </a:r>
            <a:r>
              <a:rPr lang="en-GB" sz="1400" dirty="0">
                <a:cs typeface="Calibri"/>
              </a:rPr>
              <a:t>.</a:t>
            </a:r>
            <a:endParaRPr lang="en-US" sz="1400"/>
          </a:p>
        </p:txBody>
      </p:sp>
      <p:sp>
        <p:nvSpPr>
          <p:cNvPr id="15" name="TextBox 14">
            <a:extLst>
              <a:ext uri="{FF2B5EF4-FFF2-40B4-BE49-F238E27FC236}">
                <a16:creationId xmlns:a16="http://schemas.microsoft.com/office/drawing/2014/main" id="{1897153E-9C73-4595-88EC-1B61EEB199F8}"/>
              </a:ext>
            </a:extLst>
          </p:cNvPr>
          <p:cNvSpPr txBox="1"/>
          <p:nvPr/>
        </p:nvSpPr>
        <p:spPr>
          <a:xfrm>
            <a:off x="6638129" y="3117473"/>
            <a:ext cx="14204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u="sng" dirty="0">
                <a:cs typeface="Calibri"/>
              </a:rPr>
              <a:t>Farmland</a:t>
            </a:r>
          </a:p>
        </p:txBody>
      </p:sp>
      <p:pic>
        <p:nvPicPr>
          <p:cNvPr id="8" name="Picture 8" descr="A group of people on a bench in front of a body of water&#10;&#10;Description automatically generated">
            <a:extLst>
              <a:ext uri="{FF2B5EF4-FFF2-40B4-BE49-F238E27FC236}">
                <a16:creationId xmlns:a16="http://schemas.microsoft.com/office/drawing/2014/main" id="{8F46C84D-1B5E-4DC4-92A7-087DCBE7D2BD}"/>
              </a:ext>
            </a:extLst>
          </p:cNvPr>
          <p:cNvPicPr>
            <a:picLocks noChangeAspect="1"/>
          </p:cNvPicPr>
          <p:nvPr/>
        </p:nvPicPr>
        <p:blipFill>
          <a:blip r:embed="rId10"/>
          <a:stretch>
            <a:fillRect/>
          </a:stretch>
        </p:blipFill>
        <p:spPr>
          <a:xfrm>
            <a:off x="253042" y="2859265"/>
            <a:ext cx="2743200" cy="1542036"/>
          </a:xfrm>
          <a:prstGeom prst="rect">
            <a:avLst/>
          </a:prstGeom>
        </p:spPr>
      </p:pic>
      <p:pic>
        <p:nvPicPr>
          <p:cNvPr id="9" name="Picture 9" descr="A small boat in a body of water&#10;&#10;Description automatically generated">
            <a:extLst>
              <a:ext uri="{FF2B5EF4-FFF2-40B4-BE49-F238E27FC236}">
                <a16:creationId xmlns:a16="http://schemas.microsoft.com/office/drawing/2014/main" id="{5A2FD594-2A07-44DC-B2D6-7D20E39E30AF}"/>
              </a:ext>
            </a:extLst>
          </p:cNvPr>
          <p:cNvPicPr>
            <a:picLocks noChangeAspect="1"/>
          </p:cNvPicPr>
          <p:nvPr/>
        </p:nvPicPr>
        <p:blipFill>
          <a:blip r:embed="rId11"/>
          <a:stretch>
            <a:fillRect/>
          </a:stretch>
        </p:blipFill>
        <p:spPr>
          <a:xfrm>
            <a:off x="9109494" y="2804678"/>
            <a:ext cx="2872597" cy="1564947"/>
          </a:xfrm>
          <a:prstGeom prst="rect">
            <a:avLst/>
          </a:prstGeom>
        </p:spPr>
      </p:pic>
      <p:pic>
        <p:nvPicPr>
          <p:cNvPr id="10" name="Picture 10" descr="A cow standing next to a body of water&#10;&#10;Description automatically generated">
            <a:extLst>
              <a:ext uri="{FF2B5EF4-FFF2-40B4-BE49-F238E27FC236}">
                <a16:creationId xmlns:a16="http://schemas.microsoft.com/office/drawing/2014/main" id="{04FDBBF6-09E9-4FB0-8956-768EFBAB3FBB}"/>
              </a:ext>
            </a:extLst>
          </p:cNvPr>
          <p:cNvPicPr>
            <a:picLocks noChangeAspect="1"/>
          </p:cNvPicPr>
          <p:nvPr/>
        </p:nvPicPr>
        <p:blipFill>
          <a:blip r:embed="rId12"/>
          <a:stretch>
            <a:fillRect/>
          </a:stretch>
        </p:blipFill>
        <p:spPr>
          <a:xfrm>
            <a:off x="310551" y="4600036"/>
            <a:ext cx="2743200" cy="2057400"/>
          </a:xfrm>
          <a:prstGeom prst="rect">
            <a:avLst/>
          </a:prstGeom>
        </p:spPr>
      </p:pic>
      <p:pic>
        <p:nvPicPr>
          <p:cNvPr id="11" name="Picture 15" descr="A picture containing water, outdoor, grass, object&#10;&#10;Description automatically generated">
            <a:extLst>
              <a:ext uri="{FF2B5EF4-FFF2-40B4-BE49-F238E27FC236}">
                <a16:creationId xmlns:a16="http://schemas.microsoft.com/office/drawing/2014/main" id="{5ED0BA06-A4A8-4525-8B2C-115385F267ED}"/>
              </a:ext>
            </a:extLst>
          </p:cNvPr>
          <p:cNvPicPr>
            <a:picLocks noChangeAspect="1"/>
          </p:cNvPicPr>
          <p:nvPr/>
        </p:nvPicPr>
        <p:blipFill>
          <a:blip r:embed="rId13"/>
          <a:stretch>
            <a:fillRect/>
          </a:stretch>
        </p:blipFill>
        <p:spPr>
          <a:xfrm>
            <a:off x="9109494" y="4814939"/>
            <a:ext cx="2915728" cy="1641971"/>
          </a:xfrm>
          <a:prstGeom prst="rect">
            <a:avLst/>
          </a:prstGeom>
        </p:spPr>
      </p:pic>
    </p:spTree>
    <p:extLst>
      <p:ext uri="{BB962C8B-B14F-4D97-AF65-F5344CB8AC3E}">
        <p14:creationId xmlns:p14="http://schemas.microsoft.com/office/powerpoint/2010/main" val="268277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F4241-52E9-4E6D-A86F-AFFF2BB1E22E}"/>
              </a:ext>
            </a:extLst>
          </p:cNvPr>
          <p:cNvSpPr txBox="1"/>
          <p:nvPr/>
        </p:nvSpPr>
        <p:spPr>
          <a:xfrm>
            <a:off x="304827" y="202878"/>
            <a:ext cx="11392298" cy="1569660"/>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400" dirty="0">
                <a:cs typeface="Calibri"/>
              </a:rPr>
              <a:t>Now that you have researched and found some things which may be </a:t>
            </a:r>
            <a:r>
              <a:rPr lang="en-GB" sz="2400" b="1" dirty="0">
                <a:cs typeface="Calibri"/>
              </a:rPr>
              <a:t>ruined </a:t>
            </a:r>
            <a:r>
              <a:rPr lang="en-GB" sz="2400" dirty="0">
                <a:cs typeface="Calibri"/>
              </a:rPr>
              <a:t>and</a:t>
            </a:r>
            <a:r>
              <a:rPr lang="en-GB" sz="2400" b="1" dirty="0">
                <a:cs typeface="Calibri"/>
              </a:rPr>
              <a:t> destroyed </a:t>
            </a:r>
            <a:r>
              <a:rPr lang="en-GB" sz="2400" dirty="0">
                <a:cs typeface="Calibri"/>
              </a:rPr>
              <a:t>by floods in the UK, can you use your mind map to write down what </a:t>
            </a:r>
            <a:r>
              <a:rPr lang="en-GB" sz="2400" b="1" dirty="0">
                <a:cs typeface="Calibri"/>
              </a:rPr>
              <a:t>impact</a:t>
            </a:r>
            <a:r>
              <a:rPr lang="en-GB" sz="2400" dirty="0">
                <a:cs typeface="Calibri"/>
              </a:rPr>
              <a:t> the loss and damage of these things may have on people? Have a look at the example below to give you some ideas- you can discuss your answers with an adult.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9B7A72-0BC6-4A54-8F3B-A4FFC75477BC}"/>
                  </a:ext>
                </a:extLst>
              </p14:cNvPr>
              <p14:cNvContentPartPr/>
              <p14:nvPr/>
            </p14:nvContentPartPr>
            <p14:xfrm>
              <a:off x="9225545" y="5822380"/>
              <a:ext cx="9525" cy="9525"/>
            </p14:xfrm>
          </p:contentPart>
        </mc:Choice>
        <mc:Fallback xmlns="">
          <p:pic>
            <p:nvPicPr>
              <p:cNvPr id="4" name="Ink 3">
                <a:extLst>
                  <a:ext uri="{FF2B5EF4-FFF2-40B4-BE49-F238E27FC236}">
                    <a16:creationId xmlns:a16="http://schemas.microsoft.com/office/drawing/2014/main" id="{459B7A72-0BC6-4A54-8F3B-A4FFC75477BC}"/>
                  </a:ext>
                </a:extLst>
              </p:cNvPr>
              <p:cNvPicPr/>
              <p:nvPr/>
            </p:nvPicPr>
            <p:blipFill>
              <a:blip r:embed="rId3"/>
              <a:stretch>
                <a:fillRect/>
              </a:stretch>
            </p:blipFill>
            <p:spPr>
              <a:xfrm>
                <a:off x="8749295" y="53461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FDC6695-F1C3-43FE-85FF-3A778A32B220}"/>
                  </a:ext>
                </a:extLst>
              </p14:cNvPr>
              <p14:cNvContentPartPr/>
              <p14:nvPr/>
            </p14:nvContentPartPr>
            <p14:xfrm>
              <a:off x="13640734" y="89508"/>
              <a:ext cx="9525" cy="9525"/>
            </p14:xfrm>
          </p:contentPart>
        </mc:Choice>
        <mc:Fallback xmlns="">
          <p:pic>
            <p:nvPicPr>
              <p:cNvPr id="12" name="Ink 11">
                <a:extLst>
                  <a:ext uri="{FF2B5EF4-FFF2-40B4-BE49-F238E27FC236}">
                    <a16:creationId xmlns:a16="http://schemas.microsoft.com/office/drawing/2014/main" id="{2FDC6695-F1C3-43FE-85FF-3A778A32B220}"/>
                  </a:ext>
                </a:extLst>
              </p:cNvPr>
              <p:cNvPicPr/>
              <p:nvPr/>
            </p:nvPicPr>
            <p:blipFill>
              <a:blip r:embed="rId3"/>
              <a:stretch>
                <a:fillRect/>
              </a:stretch>
            </p:blipFill>
            <p:spPr>
              <a:xfrm>
                <a:off x="13164484" y="-38674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8048ECC-73FD-4A48-979A-99E0C6E3182C}"/>
                  </a:ext>
                </a:extLst>
              </p14:cNvPr>
              <p14:cNvContentPartPr/>
              <p14:nvPr/>
            </p14:nvContentPartPr>
            <p14:xfrm>
              <a:off x="5574526" y="3381161"/>
              <a:ext cx="9525" cy="9525"/>
            </p14:xfrm>
          </p:contentPart>
        </mc:Choice>
        <mc:Fallback xmlns="">
          <p:pic>
            <p:nvPicPr>
              <p:cNvPr id="13" name="Ink 12">
                <a:extLst>
                  <a:ext uri="{FF2B5EF4-FFF2-40B4-BE49-F238E27FC236}">
                    <a16:creationId xmlns:a16="http://schemas.microsoft.com/office/drawing/2014/main" id="{A8048ECC-73FD-4A48-979A-99E0C6E3182C}"/>
                  </a:ext>
                </a:extLst>
              </p:cNvPr>
              <p:cNvPicPr/>
              <p:nvPr/>
            </p:nvPicPr>
            <p:blipFill>
              <a:blip r:embed="rId6"/>
              <a:stretch>
                <a:fillRect/>
              </a:stretch>
            </p:blipFill>
            <p:spPr>
              <a:xfrm>
                <a:off x="5559163" y="3351395"/>
                <a:ext cx="39944" cy="684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F2A25505-79D8-4FCF-AA1D-43FEBA92BA15}"/>
                  </a:ext>
                </a:extLst>
              </p14:cNvPr>
              <p14:cNvContentPartPr/>
              <p14:nvPr/>
            </p14:nvContentPartPr>
            <p14:xfrm>
              <a:off x="4796092" y="1884376"/>
              <a:ext cx="9525" cy="9525"/>
            </p14:xfrm>
          </p:contentPart>
        </mc:Choice>
        <mc:Fallback xmlns="">
          <p:pic>
            <p:nvPicPr>
              <p:cNvPr id="14" name="Ink 13">
                <a:extLst>
                  <a:ext uri="{FF2B5EF4-FFF2-40B4-BE49-F238E27FC236}">
                    <a16:creationId xmlns:a16="http://schemas.microsoft.com/office/drawing/2014/main" id="{F2A25505-79D8-4FCF-AA1D-43FEBA92BA15}"/>
                  </a:ext>
                </a:extLst>
              </p:cNvPr>
              <p:cNvPicPr/>
              <p:nvPr/>
            </p:nvPicPr>
            <p:blipFill>
              <a:blip r:embed="rId3"/>
              <a:stretch>
                <a:fillRect/>
              </a:stretch>
            </p:blipFill>
            <p:spPr>
              <a:xfrm>
                <a:off x="4319842" y="140812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18A98592-059E-4343-BAA0-9DF0299D4408}"/>
                  </a:ext>
                </a:extLst>
              </p14:cNvPr>
              <p14:cNvContentPartPr/>
              <p14:nvPr/>
            </p14:nvContentPartPr>
            <p14:xfrm>
              <a:off x="1122163" y="1190411"/>
              <a:ext cx="9525" cy="9525"/>
            </p14:xfrm>
          </p:contentPart>
        </mc:Choice>
        <mc:Fallback xmlns="">
          <p:pic>
            <p:nvPicPr>
              <p:cNvPr id="17" name="Ink 16">
                <a:extLst>
                  <a:ext uri="{FF2B5EF4-FFF2-40B4-BE49-F238E27FC236}">
                    <a16:creationId xmlns:a16="http://schemas.microsoft.com/office/drawing/2014/main" id="{18A98592-059E-4343-BAA0-9DF0299D4408}"/>
                  </a:ext>
                </a:extLst>
              </p:cNvPr>
              <p:cNvPicPr/>
              <p:nvPr/>
            </p:nvPicPr>
            <p:blipFill>
              <a:blip r:embed="rId3"/>
              <a:stretch>
                <a:fillRect/>
              </a:stretch>
            </p:blipFill>
            <p:spPr>
              <a:xfrm>
                <a:off x="645913" y="714161"/>
                <a:ext cx="952500" cy="952500"/>
              </a:xfrm>
              <a:prstGeom prst="rect">
                <a:avLst/>
              </a:prstGeom>
            </p:spPr>
          </p:pic>
        </mc:Fallback>
      </mc:AlternateContent>
      <p:pic>
        <p:nvPicPr>
          <p:cNvPr id="6" name="Picture 6" descr="A picture containing graphical user interface&#10;&#10;Description automatically generated">
            <a:extLst>
              <a:ext uri="{FF2B5EF4-FFF2-40B4-BE49-F238E27FC236}">
                <a16:creationId xmlns:a16="http://schemas.microsoft.com/office/drawing/2014/main" id="{C02DD26C-3C1B-4F70-B831-0D2A16387DAC}"/>
              </a:ext>
            </a:extLst>
          </p:cNvPr>
          <p:cNvPicPr>
            <a:picLocks noChangeAspect="1"/>
          </p:cNvPicPr>
          <p:nvPr/>
        </p:nvPicPr>
        <p:blipFill rotWithShape="1">
          <a:blip r:embed="rId9"/>
          <a:srcRect l="20942" t="15741" r="20942" b="7407"/>
          <a:stretch/>
        </p:blipFill>
        <p:spPr>
          <a:xfrm>
            <a:off x="1911574" y="1891231"/>
            <a:ext cx="8357223" cy="5009662"/>
          </a:xfrm>
          <a:prstGeom prst="rect">
            <a:avLst/>
          </a:prstGeom>
        </p:spPr>
      </p:pic>
      <p:sp>
        <p:nvSpPr>
          <p:cNvPr id="7" name="TextBox 6">
            <a:extLst>
              <a:ext uri="{FF2B5EF4-FFF2-40B4-BE49-F238E27FC236}">
                <a16:creationId xmlns:a16="http://schemas.microsoft.com/office/drawing/2014/main" id="{FD373B03-CB85-4A16-BE73-109E922C1876}"/>
              </a:ext>
            </a:extLst>
          </p:cNvPr>
          <p:cNvSpPr txBox="1"/>
          <p:nvPr/>
        </p:nvSpPr>
        <p:spPr>
          <a:xfrm>
            <a:off x="5233769" y="4006559"/>
            <a:ext cx="14204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Things which may be</a:t>
            </a:r>
            <a:r>
              <a:rPr lang="en-GB" sz="1400" b="1" dirty="0">
                <a:cs typeface="Calibri"/>
              </a:rPr>
              <a:t> ruined </a:t>
            </a:r>
            <a:r>
              <a:rPr lang="en-GB" sz="1400" dirty="0">
                <a:cs typeface="Calibri"/>
              </a:rPr>
              <a:t>or</a:t>
            </a:r>
            <a:r>
              <a:rPr lang="en-GB" sz="1400" b="1" dirty="0">
                <a:cs typeface="Calibri"/>
              </a:rPr>
              <a:t> destroyed</a:t>
            </a:r>
            <a:r>
              <a:rPr lang="en-GB" sz="1400" dirty="0">
                <a:cs typeface="Calibri"/>
              </a:rPr>
              <a:t> by</a:t>
            </a:r>
            <a:r>
              <a:rPr lang="en-GB" sz="1400" b="1" dirty="0">
                <a:cs typeface="Calibri"/>
              </a:rPr>
              <a:t> floods.</a:t>
            </a:r>
            <a:endParaRPr lang="en-US" sz="1400"/>
          </a:p>
        </p:txBody>
      </p:sp>
      <p:sp>
        <p:nvSpPr>
          <p:cNvPr id="15" name="TextBox 14">
            <a:extLst>
              <a:ext uri="{FF2B5EF4-FFF2-40B4-BE49-F238E27FC236}">
                <a16:creationId xmlns:a16="http://schemas.microsoft.com/office/drawing/2014/main" id="{1897153E-9C73-4595-88EC-1B61EEB199F8}"/>
              </a:ext>
            </a:extLst>
          </p:cNvPr>
          <p:cNvSpPr txBox="1"/>
          <p:nvPr/>
        </p:nvSpPr>
        <p:spPr>
          <a:xfrm>
            <a:off x="7182414" y="2464330"/>
            <a:ext cx="142048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u="sng" dirty="0">
                <a:cs typeface="Calibri"/>
              </a:rPr>
              <a:t>Farmland</a:t>
            </a:r>
          </a:p>
          <a:p>
            <a:pPr algn="ctr"/>
            <a:r>
              <a:rPr lang="en-GB" sz="1400" dirty="0">
                <a:cs typeface="Calibri"/>
              </a:rPr>
              <a:t>People may lose their animals, food, money, homes, machinery</a:t>
            </a:r>
          </a:p>
          <a:p>
            <a:pPr marL="285750" indent="-285750">
              <a:buFont typeface="Arial"/>
              <a:buChar char="•"/>
            </a:pPr>
            <a:endParaRPr lang="en-GB" sz="1400" b="1" dirty="0">
              <a:cs typeface="Calibri"/>
            </a:endParaRPr>
          </a:p>
          <a:p>
            <a:pPr marL="285750" indent="-285750">
              <a:buFont typeface="Arial"/>
              <a:buChar char="•"/>
            </a:pPr>
            <a:endParaRPr lang="en-GB" sz="1400" b="1" dirty="0">
              <a:cs typeface="Calibri"/>
            </a:endParaRPr>
          </a:p>
        </p:txBody>
      </p:sp>
    </p:spTree>
    <p:extLst>
      <p:ext uri="{BB962C8B-B14F-4D97-AF65-F5344CB8AC3E}">
        <p14:creationId xmlns:p14="http://schemas.microsoft.com/office/powerpoint/2010/main" val="420384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9B7A72-0BC6-4A54-8F3B-A4FFC75477BC}"/>
                  </a:ext>
                </a:extLst>
              </p14:cNvPr>
              <p14:cNvContentPartPr/>
              <p14:nvPr/>
            </p14:nvContentPartPr>
            <p14:xfrm>
              <a:off x="9225545" y="5822380"/>
              <a:ext cx="9525" cy="9525"/>
            </p14:xfrm>
          </p:contentPart>
        </mc:Choice>
        <mc:Fallback xmlns="">
          <p:pic>
            <p:nvPicPr>
              <p:cNvPr id="4" name="Ink 3">
                <a:extLst>
                  <a:ext uri="{FF2B5EF4-FFF2-40B4-BE49-F238E27FC236}">
                    <a16:creationId xmlns:a16="http://schemas.microsoft.com/office/drawing/2014/main" id="{459B7A72-0BC6-4A54-8F3B-A4FFC75477BC}"/>
                  </a:ext>
                </a:extLst>
              </p:cNvPr>
              <p:cNvPicPr/>
              <p:nvPr/>
            </p:nvPicPr>
            <p:blipFill>
              <a:blip r:embed="rId3"/>
              <a:stretch>
                <a:fillRect/>
              </a:stretch>
            </p:blipFill>
            <p:spPr>
              <a:xfrm>
                <a:off x="8749295" y="53461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FDC6695-F1C3-43FE-85FF-3A778A32B220}"/>
                  </a:ext>
                </a:extLst>
              </p14:cNvPr>
              <p14:cNvContentPartPr/>
              <p14:nvPr/>
            </p14:nvContentPartPr>
            <p14:xfrm>
              <a:off x="13640734" y="89508"/>
              <a:ext cx="9525" cy="9525"/>
            </p14:xfrm>
          </p:contentPart>
        </mc:Choice>
        <mc:Fallback xmlns="">
          <p:pic>
            <p:nvPicPr>
              <p:cNvPr id="12" name="Ink 11">
                <a:extLst>
                  <a:ext uri="{FF2B5EF4-FFF2-40B4-BE49-F238E27FC236}">
                    <a16:creationId xmlns:a16="http://schemas.microsoft.com/office/drawing/2014/main" id="{2FDC6695-F1C3-43FE-85FF-3A778A32B220}"/>
                  </a:ext>
                </a:extLst>
              </p:cNvPr>
              <p:cNvPicPr/>
              <p:nvPr/>
            </p:nvPicPr>
            <p:blipFill>
              <a:blip r:embed="rId3"/>
              <a:stretch>
                <a:fillRect/>
              </a:stretch>
            </p:blipFill>
            <p:spPr>
              <a:xfrm>
                <a:off x="13164484" y="-38674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8048ECC-73FD-4A48-979A-99E0C6E3182C}"/>
                  </a:ext>
                </a:extLst>
              </p14:cNvPr>
              <p14:cNvContentPartPr/>
              <p14:nvPr/>
            </p14:nvContentPartPr>
            <p14:xfrm>
              <a:off x="5574526" y="3381161"/>
              <a:ext cx="9525" cy="9525"/>
            </p14:xfrm>
          </p:contentPart>
        </mc:Choice>
        <mc:Fallback xmlns="">
          <p:pic>
            <p:nvPicPr>
              <p:cNvPr id="13" name="Ink 12">
                <a:extLst>
                  <a:ext uri="{FF2B5EF4-FFF2-40B4-BE49-F238E27FC236}">
                    <a16:creationId xmlns:a16="http://schemas.microsoft.com/office/drawing/2014/main" id="{A8048ECC-73FD-4A48-979A-99E0C6E3182C}"/>
                  </a:ext>
                </a:extLst>
              </p:cNvPr>
              <p:cNvPicPr/>
              <p:nvPr/>
            </p:nvPicPr>
            <p:blipFill>
              <a:blip r:embed="rId6"/>
              <a:stretch>
                <a:fillRect/>
              </a:stretch>
            </p:blipFill>
            <p:spPr>
              <a:xfrm>
                <a:off x="5559163" y="3351395"/>
                <a:ext cx="39944" cy="684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F2A25505-79D8-4FCF-AA1D-43FEBA92BA15}"/>
                  </a:ext>
                </a:extLst>
              </p14:cNvPr>
              <p14:cNvContentPartPr/>
              <p14:nvPr/>
            </p14:nvContentPartPr>
            <p14:xfrm>
              <a:off x="4796092" y="1884376"/>
              <a:ext cx="9525" cy="9525"/>
            </p14:xfrm>
          </p:contentPart>
        </mc:Choice>
        <mc:Fallback xmlns="">
          <p:pic>
            <p:nvPicPr>
              <p:cNvPr id="14" name="Ink 13">
                <a:extLst>
                  <a:ext uri="{FF2B5EF4-FFF2-40B4-BE49-F238E27FC236}">
                    <a16:creationId xmlns:a16="http://schemas.microsoft.com/office/drawing/2014/main" id="{F2A25505-79D8-4FCF-AA1D-43FEBA92BA15}"/>
                  </a:ext>
                </a:extLst>
              </p:cNvPr>
              <p:cNvPicPr/>
              <p:nvPr/>
            </p:nvPicPr>
            <p:blipFill>
              <a:blip r:embed="rId3"/>
              <a:stretch>
                <a:fillRect/>
              </a:stretch>
            </p:blipFill>
            <p:spPr>
              <a:xfrm>
                <a:off x="4319842" y="140812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18A98592-059E-4343-BAA0-9DF0299D4408}"/>
                  </a:ext>
                </a:extLst>
              </p14:cNvPr>
              <p14:cNvContentPartPr/>
              <p14:nvPr/>
            </p14:nvContentPartPr>
            <p14:xfrm>
              <a:off x="1122163" y="1190411"/>
              <a:ext cx="9525" cy="9525"/>
            </p14:xfrm>
          </p:contentPart>
        </mc:Choice>
        <mc:Fallback xmlns="">
          <p:pic>
            <p:nvPicPr>
              <p:cNvPr id="17" name="Ink 16">
                <a:extLst>
                  <a:ext uri="{FF2B5EF4-FFF2-40B4-BE49-F238E27FC236}">
                    <a16:creationId xmlns:a16="http://schemas.microsoft.com/office/drawing/2014/main" id="{18A98592-059E-4343-BAA0-9DF0299D4408}"/>
                  </a:ext>
                </a:extLst>
              </p:cNvPr>
              <p:cNvPicPr/>
              <p:nvPr/>
            </p:nvPicPr>
            <p:blipFill>
              <a:blip r:embed="rId3"/>
              <a:stretch>
                <a:fillRect/>
              </a:stretch>
            </p:blipFill>
            <p:spPr>
              <a:xfrm>
                <a:off x="645913" y="714161"/>
                <a:ext cx="952500" cy="952500"/>
              </a:xfrm>
              <a:prstGeom prst="rect">
                <a:avLst/>
              </a:prstGeom>
            </p:spPr>
          </p:pic>
        </mc:Fallback>
      </mc:AlternateContent>
      <p:pic>
        <p:nvPicPr>
          <p:cNvPr id="6" name="Picture 6" descr="A picture containing graphical user interface&#10;&#10;Description automatically generated">
            <a:extLst>
              <a:ext uri="{FF2B5EF4-FFF2-40B4-BE49-F238E27FC236}">
                <a16:creationId xmlns:a16="http://schemas.microsoft.com/office/drawing/2014/main" id="{C02DD26C-3C1B-4F70-B831-0D2A16387DAC}"/>
              </a:ext>
            </a:extLst>
          </p:cNvPr>
          <p:cNvPicPr>
            <a:picLocks noChangeAspect="1"/>
          </p:cNvPicPr>
          <p:nvPr/>
        </p:nvPicPr>
        <p:blipFill rotWithShape="1">
          <a:blip r:embed="rId9"/>
          <a:srcRect l="20942" t="15741" r="20942" b="7407"/>
          <a:stretch/>
        </p:blipFill>
        <p:spPr>
          <a:xfrm>
            <a:off x="612477" y="170570"/>
            <a:ext cx="10896367" cy="6519284"/>
          </a:xfrm>
          <a:prstGeom prst="rect">
            <a:avLst/>
          </a:prstGeom>
        </p:spPr>
      </p:pic>
      <p:sp>
        <p:nvSpPr>
          <p:cNvPr id="7" name="TextBox 6">
            <a:extLst>
              <a:ext uri="{FF2B5EF4-FFF2-40B4-BE49-F238E27FC236}">
                <a16:creationId xmlns:a16="http://schemas.microsoft.com/office/drawing/2014/main" id="{FD373B03-CB85-4A16-BE73-109E922C1876}"/>
              </a:ext>
            </a:extLst>
          </p:cNvPr>
          <p:cNvSpPr txBox="1"/>
          <p:nvPr/>
        </p:nvSpPr>
        <p:spPr>
          <a:xfrm>
            <a:off x="4652514" y="2955985"/>
            <a:ext cx="25850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cs typeface="Calibri"/>
              </a:rPr>
              <a:t>What impact </a:t>
            </a:r>
            <a:r>
              <a:rPr lang="en-GB" sz="2400" smtClean="0">
                <a:cs typeface="Calibri"/>
              </a:rPr>
              <a:t>do </a:t>
            </a:r>
            <a:r>
              <a:rPr lang="en-GB" sz="2400" b="1" smtClean="0">
                <a:cs typeface="Calibri"/>
              </a:rPr>
              <a:t>floods</a:t>
            </a:r>
            <a:r>
              <a:rPr lang="en-GB" sz="2400" smtClean="0">
                <a:cs typeface="Calibri"/>
              </a:rPr>
              <a:t> </a:t>
            </a:r>
            <a:r>
              <a:rPr lang="en-GB" sz="2400" dirty="0">
                <a:cs typeface="Calibri"/>
              </a:rPr>
              <a:t>have on people?</a:t>
            </a:r>
            <a:endParaRPr lang="en-GB" sz="2400" b="1" dirty="0">
              <a:cs typeface="Calibri"/>
            </a:endParaRPr>
          </a:p>
        </p:txBody>
      </p:sp>
    </p:spTree>
    <p:extLst>
      <p:ext uri="{BB962C8B-B14F-4D97-AF65-F5344CB8AC3E}">
        <p14:creationId xmlns:p14="http://schemas.microsoft.com/office/powerpoint/2010/main" val="132175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F251F3-5939-4574-BB39-94246BC7221F}"/>
              </a:ext>
            </a:extLst>
          </p:cNvPr>
          <p:cNvSpPr txBox="1"/>
          <p:nvPr/>
        </p:nvSpPr>
        <p:spPr>
          <a:xfrm>
            <a:off x="304827" y="202878"/>
            <a:ext cx="11392298" cy="1200329"/>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400" dirty="0">
                <a:cs typeface="Calibri"/>
              </a:rPr>
              <a:t>Below are some videos showing how to keep safe in the event of a flood. Watch the videos by clicking the links below. See if you can answer or discuss some of the questions on this page with your adult.</a:t>
            </a:r>
          </a:p>
        </p:txBody>
      </p:sp>
      <p:sp>
        <p:nvSpPr>
          <p:cNvPr id="2" name="TextBox 1">
            <a:extLst>
              <a:ext uri="{FF2B5EF4-FFF2-40B4-BE49-F238E27FC236}">
                <a16:creationId xmlns:a16="http://schemas.microsoft.com/office/drawing/2014/main" id="{9D0C1699-09B1-4141-9D31-55B98E6ED7EB}"/>
              </a:ext>
            </a:extLst>
          </p:cNvPr>
          <p:cNvSpPr txBox="1"/>
          <p:nvPr/>
        </p:nvSpPr>
        <p:spPr>
          <a:xfrm>
            <a:off x="1118508" y="5119007"/>
            <a:ext cx="99549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r>
              <a:rPr lang="en-US" dirty="0"/>
              <a:t> • Keep out of floodwater - </a:t>
            </a:r>
            <a:r>
              <a:rPr lang="en-US" dirty="0">
                <a:hlinkClick r:id="rId2"/>
              </a:rPr>
              <a:t>http://www.youtube.com/watch?v=_CIqf8elpeo</a:t>
            </a:r>
            <a:r>
              <a:rPr lang="en-US" dirty="0"/>
              <a:t> </a:t>
            </a:r>
            <a:endParaRPr lang="en-US" dirty="0">
              <a:cs typeface="Calibri"/>
            </a:endParaRPr>
          </a:p>
          <a:p>
            <a:r>
              <a:rPr lang="en-US" dirty="0"/>
              <a:t>• Have a grab bag ready - </a:t>
            </a:r>
            <a:r>
              <a:rPr lang="en-US" dirty="0">
                <a:hlinkClick r:id="rId3"/>
              </a:rPr>
              <a:t>http://www.youtube.com/watch?v=2wM0a3e17nE</a:t>
            </a:r>
            <a:r>
              <a:rPr lang="en-US" dirty="0"/>
              <a:t>  </a:t>
            </a:r>
            <a:endParaRPr lang="en-US" dirty="0">
              <a:cs typeface="Calibri"/>
            </a:endParaRPr>
          </a:p>
          <a:p>
            <a:r>
              <a:rPr lang="en-US" dirty="0"/>
              <a:t>• Flood proofing - </a:t>
            </a:r>
            <a:r>
              <a:rPr lang="en-US" dirty="0">
                <a:hlinkClick r:id="rId4"/>
              </a:rPr>
              <a:t>https://www.youtube.com/watch?v=blTOzfGxvy8&amp;feature=youtu.be</a:t>
            </a:r>
            <a:r>
              <a:rPr lang="en-US" dirty="0"/>
              <a:t> </a:t>
            </a:r>
            <a:endParaRPr lang="en-US" dirty="0">
              <a:cs typeface="Calibri"/>
            </a:endParaRPr>
          </a:p>
        </p:txBody>
      </p:sp>
      <p:sp>
        <p:nvSpPr>
          <p:cNvPr id="5" name="Thought Bubble: Cloud 4">
            <a:extLst>
              <a:ext uri="{FF2B5EF4-FFF2-40B4-BE49-F238E27FC236}">
                <a16:creationId xmlns:a16="http://schemas.microsoft.com/office/drawing/2014/main" id="{5C7788FD-099B-40F0-B06C-C0531248449D}"/>
              </a:ext>
            </a:extLst>
          </p:cNvPr>
          <p:cNvSpPr/>
          <p:nvPr/>
        </p:nvSpPr>
        <p:spPr>
          <a:xfrm>
            <a:off x="365767" y="2304731"/>
            <a:ext cx="2502926" cy="1653423"/>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cs typeface="Calibri"/>
              </a:rPr>
              <a:t>Why should you keep out of flood water?</a:t>
            </a:r>
          </a:p>
        </p:txBody>
      </p:sp>
      <p:sp>
        <p:nvSpPr>
          <p:cNvPr id="7" name="Thought Bubble: Cloud 6">
            <a:extLst>
              <a:ext uri="{FF2B5EF4-FFF2-40B4-BE49-F238E27FC236}">
                <a16:creationId xmlns:a16="http://schemas.microsoft.com/office/drawing/2014/main" id="{DA24F5CA-A030-463F-991F-EE030C467C32}"/>
              </a:ext>
            </a:extLst>
          </p:cNvPr>
          <p:cNvSpPr/>
          <p:nvPr/>
        </p:nvSpPr>
        <p:spPr>
          <a:xfrm>
            <a:off x="3767553" y="2155052"/>
            <a:ext cx="3822818" cy="2156887"/>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cs typeface="Calibri"/>
              </a:rPr>
              <a:t>Is the grab bag you need for a </a:t>
            </a:r>
            <a:r>
              <a:rPr lang="en-GB" sz="2000" b="1" dirty="0">
                <a:cs typeface="Calibri"/>
              </a:rPr>
              <a:t>flood</a:t>
            </a:r>
            <a:r>
              <a:rPr lang="en-GB" sz="2000" dirty="0">
                <a:cs typeface="Calibri"/>
              </a:rPr>
              <a:t> the same as the one you packed for an </a:t>
            </a:r>
            <a:r>
              <a:rPr lang="en-GB" sz="2000" b="1" dirty="0">
                <a:cs typeface="Calibri"/>
              </a:rPr>
              <a:t>earthquake</a:t>
            </a:r>
            <a:r>
              <a:rPr lang="en-GB" sz="2000" dirty="0">
                <a:cs typeface="Calibri"/>
              </a:rPr>
              <a:t>?</a:t>
            </a:r>
          </a:p>
        </p:txBody>
      </p:sp>
      <p:sp>
        <p:nvSpPr>
          <p:cNvPr id="9" name="Thought Bubble: Cloud 8">
            <a:extLst>
              <a:ext uri="{FF2B5EF4-FFF2-40B4-BE49-F238E27FC236}">
                <a16:creationId xmlns:a16="http://schemas.microsoft.com/office/drawing/2014/main" id="{0358EFF1-E218-46AC-9A2D-CC869BC4508D}"/>
              </a:ext>
            </a:extLst>
          </p:cNvPr>
          <p:cNvSpPr/>
          <p:nvPr/>
        </p:nvSpPr>
        <p:spPr>
          <a:xfrm>
            <a:off x="8815803" y="2100623"/>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What can you do to help stop a flood?</a:t>
            </a:r>
          </a:p>
        </p:txBody>
      </p:sp>
    </p:spTree>
    <p:extLst>
      <p:ext uri="{BB962C8B-B14F-4D97-AF65-F5344CB8AC3E}">
        <p14:creationId xmlns:p14="http://schemas.microsoft.com/office/powerpoint/2010/main" val="228108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ipples on water">
            <a:extLst>
              <a:ext uri="{FF2B5EF4-FFF2-40B4-BE49-F238E27FC236}">
                <a16:creationId xmlns:a16="http://schemas.microsoft.com/office/drawing/2014/main" id="{3583BF58-F30B-4394-8326-644F8862DA81}"/>
              </a:ext>
            </a:extLst>
          </p:cNvPr>
          <p:cNvPicPr>
            <a:picLocks noChangeAspect="1"/>
          </p:cNvPicPr>
          <p:nvPr/>
        </p:nvPicPr>
        <p:blipFill>
          <a:blip r:embed="rId2"/>
          <a:stretch>
            <a:fillRect/>
          </a:stretch>
        </p:blipFill>
        <p:spPr>
          <a:xfrm>
            <a:off x="183466" y="150529"/>
            <a:ext cx="11887199" cy="659493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59B7A72-0BC6-4A54-8F3B-A4FFC75477BC}"/>
                  </a:ext>
                </a:extLst>
              </p14:cNvPr>
              <p14:cNvContentPartPr/>
              <p14:nvPr/>
            </p14:nvContentPartPr>
            <p14:xfrm>
              <a:off x="9225545" y="5822380"/>
              <a:ext cx="9525" cy="9525"/>
            </p14:xfrm>
          </p:contentPart>
        </mc:Choice>
        <mc:Fallback xmlns="">
          <p:pic>
            <p:nvPicPr>
              <p:cNvPr id="4" name="Ink 3">
                <a:extLst>
                  <a:ext uri="{FF2B5EF4-FFF2-40B4-BE49-F238E27FC236}">
                    <a16:creationId xmlns:a16="http://schemas.microsoft.com/office/drawing/2014/main" id="{459B7A72-0BC6-4A54-8F3B-A4FFC75477BC}"/>
                  </a:ext>
                </a:extLst>
              </p:cNvPr>
              <p:cNvPicPr/>
              <p:nvPr/>
            </p:nvPicPr>
            <p:blipFill>
              <a:blip r:embed="rId4"/>
              <a:stretch>
                <a:fillRect/>
              </a:stretch>
            </p:blipFill>
            <p:spPr>
              <a:xfrm>
                <a:off x="8749295" y="53461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FDC6695-F1C3-43FE-85FF-3A778A32B220}"/>
                  </a:ext>
                </a:extLst>
              </p14:cNvPr>
              <p14:cNvContentPartPr/>
              <p14:nvPr/>
            </p14:nvContentPartPr>
            <p14:xfrm>
              <a:off x="13640734" y="89508"/>
              <a:ext cx="9525" cy="9525"/>
            </p14:xfrm>
          </p:contentPart>
        </mc:Choice>
        <mc:Fallback xmlns="">
          <p:pic>
            <p:nvPicPr>
              <p:cNvPr id="12" name="Ink 11">
                <a:extLst>
                  <a:ext uri="{FF2B5EF4-FFF2-40B4-BE49-F238E27FC236}">
                    <a16:creationId xmlns:a16="http://schemas.microsoft.com/office/drawing/2014/main" id="{2FDC6695-F1C3-43FE-85FF-3A778A32B220}"/>
                  </a:ext>
                </a:extLst>
              </p:cNvPr>
              <p:cNvPicPr/>
              <p:nvPr/>
            </p:nvPicPr>
            <p:blipFill>
              <a:blip r:embed="rId4"/>
              <a:stretch>
                <a:fillRect/>
              </a:stretch>
            </p:blipFill>
            <p:spPr>
              <a:xfrm>
                <a:off x="13164484" y="-38674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A8048ECC-73FD-4A48-979A-99E0C6E3182C}"/>
                  </a:ext>
                </a:extLst>
              </p14:cNvPr>
              <p14:cNvContentPartPr/>
              <p14:nvPr/>
            </p14:nvContentPartPr>
            <p14:xfrm>
              <a:off x="5574526" y="3381161"/>
              <a:ext cx="9525" cy="9525"/>
            </p14:xfrm>
          </p:contentPart>
        </mc:Choice>
        <mc:Fallback xmlns="">
          <p:pic>
            <p:nvPicPr>
              <p:cNvPr id="13" name="Ink 12">
                <a:extLst>
                  <a:ext uri="{FF2B5EF4-FFF2-40B4-BE49-F238E27FC236}">
                    <a16:creationId xmlns:a16="http://schemas.microsoft.com/office/drawing/2014/main" id="{A8048ECC-73FD-4A48-979A-99E0C6E3182C}"/>
                  </a:ext>
                </a:extLst>
              </p:cNvPr>
              <p:cNvPicPr/>
              <p:nvPr/>
            </p:nvPicPr>
            <p:blipFill>
              <a:blip r:embed="rId7"/>
              <a:stretch>
                <a:fillRect/>
              </a:stretch>
            </p:blipFill>
            <p:spPr>
              <a:xfrm>
                <a:off x="5559163" y="3351395"/>
                <a:ext cx="39944" cy="6846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F2A25505-79D8-4FCF-AA1D-43FEBA92BA15}"/>
                  </a:ext>
                </a:extLst>
              </p14:cNvPr>
              <p14:cNvContentPartPr/>
              <p14:nvPr/>
            </p14:nvContentPartPr>
            <p14:xfrm>
              <a:off x="4796092" y="1884376"/>
              <a:ext cx="9525" cy="9525"/>
            </p14:xfrm>
          </p:contentPart>
        </mc:Choice>
        <mc:Fallback xmlns="">
          <p:pic>
            <p:nvPicPr>
              <p:cNvPr id="14" name="Ink 13">
                <a:extLst>
                  <a:ext uri="{FF2B5EF4-FFF2-40B4-BE49-F238E27FC236}">
                    <a16:creationId xmlns:a16="http://schemas.microsoft.com/office/drawing/2014/main" id="{F2A25505-79D8-4FCF-AA1D-43FEBA92BA15}"/>
                  </a:ext>
                </a:extLst>
              </p:cNvPr>
              <p:cNvPicPr/>
              <p:nvPr/>
            </p:nvPicPr>
            <p:blipFill>
              <a:blip r:embed="rId4"/>
              <a:stretch>
                <a:fillRect/>
              </a:stretch>
            </p:blipFill>
            <p:spPr>
              <a:xfrm>
                <a:off x="4319842" y="140812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18A98592-059E-4343-BAA0-9DF0299D4408}"/>
                  </a:ext>
                </a:extLst>
              </p14:cNvPr>
              <p14:cNvContentPartPr/>
              <p14:nvPr/>
            </p14:nvContentPartPr>
            <p14:xfrm>
              <a:off x="1122163" y="1190411"/>
              <a:ext cx="9525" cy="9525"/>
            </p14:xfrm>
          </p:contentPart>
        </mc:Choice>
        <mc:Fallback xmlns="">
          <p:pic>
            <p:nvPicPr>
              <p:cNvPr id="17" name="Ink 16">
                <a:extLst>
                  <a:ext uri="{FF2B5EF4-FFF2-40B4-BE49-F238E27FC236}">
                    <a16:creationId xmlns:a16="http://schemas.microsoft.com/office/drawing/2014/main" id="{18A98592-059E-4343-BAA0-9DF0299D4408}"/>
                  </a:ext>
                </a:extLst>
              </p:cNvPr>
              <p:cNvPicPr/>
              <p:nvPr/>
            </p:nvPicPr>
            <p:blipFill>
              <a:blip r:embed="rId4"/>
              <a:stretch>
                <a:fillRect/>
              </a:stretch>
            </p:blipFill>
            <p:spPr>
              <a:xfrm>
                <a:off x="645913" y="714161"/>
                <a:ext cx="952500" cy="952500"/>
              </a:xfrm>
              <a:prstGeom prst="rect">
                <a:avLst/>
              </a:prstGeom>
            </p:spPr>
          </p:pic>
        </mc:Fallback>
      </mc:AlternateContent>
      <p:pic>
        <p:nvPicPr>
          <p:cNvPr id="2" name="Picture 2" descr="Calendar&#10;&#10;Description automatically generated">
            <a:extLst>
              <a:ext uri="{FF2B5EF4-FFF2-40B4-BE49-F238E27FC236}">
                <a16:creationId xmlns:a16="http://schemas.microsoft.com/office/drawing/2014/main" id="{F6B164B2-C5E2-4B7E-9FCB-28A02EE74F51}"/>
              </a:ext>
            </a:extLst>
          </p:cNvPr>
          <p:cNvPicPr>
            <a:picLocks noChangeAspect="1"/>
          </p:cNvPicPr>
          <p:nvPr/>
        </p:nvPicPr>
        <p:blipFill rotWithShape="1">
          <a:blip r:embed="rId10"/>
          <a:srcRect l="35429" t="18146" r="36932" b="15099"/>
          <a:stretch/>
        </p:blipFill>
        <p:spPr>
          <a:xfrm>
            <a:off x="3929794" y="285073"/>
            <a:ext cx="4765064" cy="6418801"/>
          </a:xfrm>
          <a:prstGeom prst="rect">
            <a:avLst/>
          </a:prstGeom>
        </p:spPr>
      </p:pic>
      <p:sp>
        <p:nvSpPr>
          <p:cNvPr id="5" name="TextBox 4">
            <a:extLst>
              <a:ext uri="{FF2B5EF4-FFF2-40B4-BE49-F238E27FC236}">
                <a16:creationId xmlns:a16="http://schemas.microsoft.com/office/drawing/2014/main" id="{CB7E2EDF-95A4-469B-A22E-17E188D42A6F}"/>
              </a:ext>
            </a:extLst>
          </p:cNvPr>
          <p:cNvSpPr txBox="1"/>
          <p:nvPr/>
        </p:nvSpPr>
        <p:spPr>
          <a:xfrm>
            <a:off x="304827" y="202878"/>
            <a:ext cx="2938412" cy="1938992"/>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400" dirty="0">
                <a:cs typeface="Calibri"/>
              </a:rPr>
              <a:t>Extra task: Can you complete the wordsearch? It contains nine words from our </a:t>
            </a:r>
            <a:r>
              <a:rPr lang="en-GB" sz="2400" b="1" dirty="0">
                <a:cs typeface="Calibri"/>
              </a:rPr>
              <a:t>flood </a:t>
            </a:r>
            <a:r>
              <a:rPr lang="en-GB" sz="2400" dirty="0">
                <a:cs typeface="Calibri"/>
              </a:rPr>
              <a:t>topic.</a:t>
            </a:r>
          </a:p>
        </p:txBody>
      </p:sp>
    </p:spTree>
    <p:extLst>
      <p:ext uri="{BB962C8B-B14F-4D97-AF65-F5344CB8AC3E}">
        <p14:creationId xmlns:p14="http://schemas.microsoft.com/office/powerpoint/2010/main" val="327577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0796" y="1554782"/>
            <a:ext cx="7374410" cy="1104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dirty="0">
                <a:latin typeface="Calibri" panose="020F0502020204030204"/>
              </a:rPr>
              <a:t> </a:t>
            </a:r>
            <a:r>
              <a:rPr lang="en-GB" noProof="0" dirty="0">
                <a:latin typeface="Calibri" panose="020F0502020204030204"/>
              </a:rPr>
              <a:t> </a:t>
            </a:r>
            <a:r>
              <a:rPr lang="en-GB" sz="2800" dirty="0">
                <a:solidFill>
                  <a:schemeClr val="tx1"/>
                </a:solidFill>
                <a:latin typeface="Calibri" panose="020F0502020204030204"/>
              </a:rPr>
              <a:t>L.O. To be able to recognise that light travels in straight lines and reflects off reflective surfaces.</a:t>
            </a:r>
            <a:endParaRPr lang="en-GB" sz="2800" b="0" i="0" u="none" strike="noStrike" kern="1200" cap="none" spc="0" normalizeH="0" baseline="0" noProof="0" dirty="0">
              <a:ln>
                <a:noFill/>
              </a:ln>
              <a:solidFill>
                <a:schemeClr val="tx1"/>
              </a:solidFill>
              <a:effectLst/>
              <a:uLnTx/>
              <a:uFillTx/>
              <a:latin typeface="Calibri" panose="020F0502020204030204"/>
              <a:cs typeface="Calibri"/>
            </a:endParaRPr>
          </a:p>
        </p:txBody>
      </p:sp>
      <p:sp>
        <p:nvSpPr>
          <p:cNvPr id="6" name="Rectangle 5"/>
          <p:cNvSpPr/>
          <p:nvPr/>
        </p:nvSpPr>
        <p:spPr>
          <a:xfrm>
            <a:off x="141667" y="228341"/>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27/01/21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141666" y="1554782"/>
            <a:ext cx="2219325" cy="1104900"/>
          </a:xfrm>
          <a:prstGeom prst="rect">
            <a:avLst/>
          </a:prstGeom>
        </p:spPr>
      </p:pic>
      <p:sp>
        <p:nvSpPr>
          <p:cNvPr id="9" name="TextBox 8"/>
          <p:cNvSpPr txBox="1"/>
          <p:nvPr/>
        </p:nvSpPr>
        <p:spPr>
          <a:xfrm>
            <a:off x="145177" y="2100374"/>
            <a:ext cx="4375053" cy="1107996"/>
          </a:xfrm>
          <a:prstGeom prst="rect">
            <a:avLst/>
          </a:prstGeom>
          <a:noFill/>
        </p:spPr>
        <p:txBody>
          <a:bodyPr wrap="square" rtlCol="0">
            <a:spAutoFit/>
          </a:bodyPr>
          <a:lstStyle/>
          <a:p>
            <a:endParaRPr lang="en-GB" sz="2400"/>
          </a:p>
          <a:p>
            <a:endParaRPr lang="en-GB" sz="2400"/>
          </a:p>
          <a:p>
            <a:endParaRPr lang="en-GB"/>
          </a:p>
        </p:txBody>
      </p:sp>
      <p:sp>
        <p:nvSpPr>
          <p:cNvPr id="10" name="Rectangle 9"/>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12" name="TextBox 11"/>
          <p:cNvSpPr txBox="1"/>
          <p:nvPr/>
        </p:nvSpPr>
        <p:spPr>
          <a:xfrm>
            <a:off x="878134"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a:ln>
                  <a:noFill/>
                </a:ln>
                <a:solidFill>
                  <a:prstClr val="black"/>
                </a:solidFill>
                <a:effectLst/>
                <a:uLnTx/>
                <a:uFillTx/>
                <a:latin typeface="Calibri" panose="020F0502020204030204"/>
                <a:ea typeface="+mn-ea"/>
                <a:cs typeface="+mn-cs"/>
              </a:rPr>
              <a:t>Science</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3081033-37E1-4F62-91AA-6CB6487CA39B}"/>
              </a:ext>
            </a:extLst>
          </p:cNvPr>
          <p:cNvSpPr txBox="1"/>
          <p:nvPr/>
        </p:nvSpPr>
        <p:spPr>
          <a:xfrm>
            <a:off x="329293" y="3717471"/>
            <a:ext cx="111115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Last lesson we are going to explore how </a:t>
            </a:r>
            <a:r>
              <a:rPr lang="en-GB" sz="2400" b="1" dirty="0"/>
              <a:t>light</a:t>
            </a:r>
            <a:r>
              <a:rPr lang="en-GB" sz="2400" dirty="0"/>
              <a:t> travels to our eyes in straight lines to enable us to see. This lesson we are going to explore how light </a:t>
            </a:r>
            <a:r>
              <a:rPr lang="en-GB" sz="2400" b="1" dirty="0"/>
              <a:t>reflects</a:t>
            </a:r>
            <a:r>
              <a:rPr lang="en-GB" sz="2400" dirty="0"/>
              <a:t> off </a:t>
            </a:r>
            <a:r>
              <a:rPr lang="en-GB" sz="2400" b="1" dirty="0"/>
              <a:t>reflective</a:t>
            </a:r>
            <a:r>
              <a:rPr lang="en-GB" sz="2400" dirty="0"/>
              <a:t> surfaces and back to our eyes.</a:t>
            </a:r>
            <a:endParaRPr lang="en-GB" sz="2400" b="1" dirty="0">
              <a:cs typeface="Calibri"/>
            </a:endParaRPr>
          </a:p>
        </p:txBody>
      </p:sp>
    </p:spTree>
    <p:extLst>
      <p:ext uri="{BB962C8B-B14F-4D97-AF65-F5344CB8AC3E}">
        <p14:creationId xmlns:p14="http://schemas.microsoft.com/office/powerpoint/2010/main" val="102023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5707-ADF5-4194-BAAB-39236D1756AC}"/>
              </a:ext>
            </a:extLst>
          </p:cNvPr>
          <p:cNvSpPr>
            <a:spLocks noGrp="1"/>
          </p:cNvSpPr>
          <p:nvPr>
            <p:ph type="title"/>
          </p:nvPr>
        </p:nvSpPr>
        <p:spPr>
          <a:xfrm>
            <a:off x="838200" y="348872"/>
            <a:ext cx="10515600" cy="1325563"/>
          </a:xfrm>
          <a:solidFill>
            <a:schemeClr val="bg1"/>
          </a:solidFill>
        </p:spPr>
        <p:txBody>
          <a:bodyPr vert="horz" lIns="91440" tIns="45720" rIns="91440" bIns="45720" rtlCol="0" anchor="ctr">
            <a:noAutofit/>
          </a:bodyPr>
          <a:lstStyle/>
          <a:p>
            <a:pPr algn="ctr"/>
            <a:r>
              <a:rPr lang="en-GB" sz="2400" dirty="0">
                <a:cs typeface="Calibri Light"/>
              </a:rPr>
              <a:t>When light is </a:t>
            </a:r>
            <a:r>
              <a:rPr lang="en-GB" sz="2400" b="1" dirty="0">
                <a:cs typeface="Calibri Light"/>
              </a:rPr>
              <a:t>reflected</a:t>
            </a:r>
            <a:r>
              <a:rPr lang="en-GB" sz="2400" dirty="0">
                <a:cs typeface="Calibri Light"/>
              </a:rPr>
              <a:t> on a </a:t>
            </a:r>
            <a:r>
              <a:rPr lang="en-GB" sz="2400" b="1" dirty="0">
                <a:cs typeface="Calibri Light"/>
              </a:rPr>
              <a:t>reflective</a:t>
            </a:r>
            <a:r>
              <a:rPr lang="en-GB" sz="2400" dirty="0">
                <a:cs typeface="Calibri Light"/>
              </a:rPr>
              <a:t> surface, it bounces back from the </a:t>
            </a:r>
            <a:r>
              <a:rPr lang="en-GB" sz="2400" b="1" dirty="0">
                <a:cs typeface="Calibri Light"/>
              </a:rPr>
              <a:t>reflective </a:t>
            </a:r>
            <a:r>
              <a:rPr lang="en-GB" sz="2400" dirty="0">
                <a:cs typeface="Calibri Light"/>
              </a:rPr>
              <a:t>surface at an angle. Look at the diagram below, can you point to the </a:t>
            </a:r>
            <a:r>
              <a:rPr lang="en-GB" sz="2400" b="1" dirty="0">
                <a:cs typeface="Calibri Light"/>
              </a:rPr>
              <a:t>angle of incidence</a:t>
            </a:r>
            <a:r>
              <a:rPr lang="en-GB" sz="2400" dirty="0">
                <a:cs typeface="Calibri Light"/>
              </a:rPr>
              <a:t> and the </a:t>
            </a:r>
            <a:r>
              <a:rPr lang="en-GB" sz="2400" b="1" dirty="0">
                <a:cs typeface="Calibri Light"/>
              </a:rPr>
              <a:t>angle of reflection</a:t>
            </a:r>
            <a:r>
              <a:rPr lang="en-GB" sz="2400" dirty="0">
                <a:cs typeface="Calibri Light"/>
              </a:rPr>
              <a:t>?</a:t>
            </a:r>
            <a:endParaRPr lang="en-US" dirty="0"/>
          </a:p>
        </p:txBody>
      </p:sp>
      <p:pic>
        <p:nvPicPr>
          <p:cNvPr id="3" name="Picture 5" descr="Diagram&#10;&#10;Description automatically generated">
            <a:extLst>
              <a:ext uri="{FF2B5EF4-FFF2-40B4-BE49-F238E27FC236}">
                <a16:creationId xmlns:a16="http://schemas.microsoft.com/office/drawing/2014/main" id="{2B4D5DD5-3434-4957-A6A7-D380B8459AEE}"/>
              </a:ext>
            </a:extLst>
          </p:cNvPr>
          <p:cNvPicPr>
            <a:picLocks noChangeAspect="1"/>
          </p:cNvPicPr>
          <p:nvPr/>
        </p:nvPicPr>
        <p:blipFill rotWithShape="1">
          <a:blip r:embed="rId2"/>
          <a:srcRect l="13568" r="14908" b="14765"/>
          <a:stretch/>
        </p:blipFill>
        <p:spPr>
          <a:xfrm>
            <a:off x="3316188" y="2175037"/>
            <a:ext cx="5418187" cy="4088052"/>
          </a:xfrm>
          <a:prstGeom prst="rect">
            <a:avLst/>
          </a:prstGeom>
        </p:spPr>
      </p:pic>
    </p:spTree>
    <p:extLst>
      <p:ext uri="{BB962C8B-B14F-4D97-AF65-F5344CB8AC3E}">
        <p14:creationId xmlns:p14="http://schemas.microsoft.com/office/powerpoint/2010/main" val="397380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178" y="995474"/>
            <a:ext cx="6217920" cy="1104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dirty="0">
                <a:latin typeface="Calibri" panose="020F0502020204030204"/>
              </a:rPr>
              <a:t> </a:t>
            </a:r>
            <a:r>
              <a:rPr lang="en-GB" sz="1600" noProof="0" dirty="0">
                <a:latin typeface="Calibri" panose="020F0502020204030204"/>
              </a:rPr>
              <a:t> </a:t>
            </a:r>
            <a:r>
              <a:rPr lang="en-GB" sz="2800" dirty="0">
                <a:solidFill>
                  <a:schemeClr val="tx1"/>
                </a:solidFill>
                <a:latin typeface="Calibri" panose="020F0502020204030204"/>
              </a:rPr>
              <a:t>L.O. To be able to build a drawbridge with a moving mechanism. </a:t>
            </a:r>
            <a:endParaRPr kumimoji="0" lang="en-GB"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1" name="Rectangle 10"/>
          <p:cNvSpPr/>
          <p:nvPr/>
        </p:nvSpPr>
        <p:spPr>
          <a:xfrm>
            <a:off x="141667" y="145653"/>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25/01/2021</a:t>
            </a:r>
            <a:endParaRPr kumimoji="0" lang="en-GB" sz="2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0" name="Rectangle 9"/>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41666" y="2241376"/>
            <a:ext cx="11732281" cy="3347156"/>
          </a:xfrm>
        </p:spPr>
        <p:txBody>
          <a:bodyPr vert="horz" lIns="91440" tIns="45720" rIns="91440" bIns="45720" rtlCol="0" anchor="t">
            <a:normAutofit/>
          </a:bodyPr>
          <a:lstStyle/>
          <a:p>
            <a:pPr marL="0" indent="0" algn="just">
              <a:buNone/>
            </a:pPr>
            <a:endParaRPr lang="en-GB" dirty="0"/>
          </a:p>
          <a:p>
            <a:pPr marL="0" indent="0" algn="just">
              <a:buNone/>
            </a:pPr>
            <a:r>
              <a:rPr lang="en-GB" dirty="0"/>
              <a:t>Last week we explored different types of bridges and their functions. We also designed our own drawbridge and made a list of materials needed to build the bridge. </a:t>
            </a:r>
            <a:endParaRPr lang="en-GB" dirty="0">
              <a:cs typeface="Calibri"/>
            </a:endParaRPr>
          </a:p>
          <a:p>
            <a:pPr marL="0" indent="0" algn="just">
              <a:buNone/>
            </a:pPr>
            <a:endParaRPr lang="en-GB" dirty="0"/>
          </a:p>
          <a:p>
            <a:pPr marL="0" indent="0" algn="just">
              <a:buNone/>
            </a:pPr>
            <a:r>
              <a:rPr lang="en-GB" dirty="0"/>
              <a:t>This week we are going to build our own drawbridge using the materials we collected and our bridge design.</a:t>
            </a:r>
            <a:endParaRPr lang="en-GB" dirty="0">
              <a:cs typeface="Calibri"/>
            </a:endParaRPr>
          </a:p>
          <a:p>
            <a:pPr marL="0" indent="0" algn="just">
              <a:buNone/>
            </a:pPr>
            <a:endParaRPr lang="en-GB" dirty="0"/>
          </a:p>
        </p:txBody>
      </p:sp>
      <p:pic>
        <p:nvPicPr>
          <p:cNvPr id="5" name="Picture 4"/>
          <p:cNvPicPr>
            <a:picLocks noChangeAspect="1"/>
          </p:cNvPicPr>
          <p:nvPr/>
        </p:nvPicPr>
        <p:blipFill>
          <a:blip r:embed="rId2"/>
          <a:stretch>
            <a:fillRect/>
          </a:stretch>
        </p:blipFill>
        <p:spPr>
          <a:xfrm>
            <a:off x="141667" y="995474"/>
            <a:ext cx="2219325" cy="11049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8" name="TextBox 7"/>
          <p:cNvSpPr txBox="1"/>
          <p:nvPr/>
        </p:nvSpPr>
        <p:spPr>
          <a:xfrm>
            <a:off x="998075" y="6031919"/>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
            </a:r>
            <a:r>
              <a:rPr lang="en-GB" sz="2400" dirty="0" err="1">
                <a:solidFill>
                  <a:prstClr val="black"/>
                </a:solidFill>
                <a:latin typeface="Calibri" panose="020F0502020204030204"/>
              </a:rPr>
              <a:t>esign</a:t>
            </a:r>
            <a:r>
              <a:rPr lang="en-GB" sz="2400" dirty="0">
                <a:solidFill>
                  <a:prstClr val="black"/>
                </a:solidFill>
                <a:latin typeface="Calibri" panose="020F0502020204030204"/>
              </a:rPr>
              <a:t> Technology</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89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5707-ADF5-4194-BAAB-39236D1756AC}"/>
              </a:ext>
            </a:extLst>
          </p:cNvPr>
          <p:cNvSpPr>
            <a:spLocks noGrp="1"/>
          </p:cNvSpPr>
          <p:nvPr>
            <p:ph type="title"/>
          </p:nvPr>
        </p:nvSpPr>
        <p:spPr>
          <a:xfrm>
            <a:off x="838200" y="49515"/>
            <a:ext cx="10515600" cy="1325563"/>
          </a:xfrm>
          <a:solidFill>
            <a:schemeClr val="bg1"/>
          </a:solidFill>
        </p:spPr>
        <p:txBody>
          <a:bodyPr vert="horz" lIns="91440" tIns="45720" rIns="91440" bIns="45720" rtlCol="0" anchor="ctr">
            <a:noAutofit/>
          </a:bodyPr>
          <a:lstStyle/>
          <a:p>
            <a:pPr algn="ctr"/>
            <a:r>
              <a:rPr lang="en-GB" sz="2400" dirty="0">
                <a:cs typeface="Calibri Light"/>
              </a:rPr>
              <a:t>Find a mirror and a torch. Shine the torch onto the mirror and explore what happens to the </a:t>
            </a:r>
            <a:r>
              <a:rPr lang="en-GB" sz="2400" b="1" dirty="0">
                <a:cs typeface="Calibri Light"/>
              </a:rPr>
              <a:t>light</a:t>
            </a:r>
            <a:r>
              <a:rPr lang="en-GB" sz="2400" dirty="0">
                <a:cs typeface="Calibri Light"/>
              </a:rPr>
              <a:t> from the </a:t>
            </a:r>
            <a:r>
              <a:rPr lang="en-GB" sz="2400" b="1" dirty="0">
                <a:cs typeface="Calibri Light"/>
              </a:rPr>
              <a:t>angle of reflection</a:t>
            </a:r>
            <a:r>
              <a:rPr lang="en-GB" sz="2400" dirty="0">
                <a:cs typeface="Calibri Light"/>
              </a:rPr>
              <a:t> when you change the </a:t>
            </a:r>
            <a:r>
              <a:rPr lang="en-GB" sz="2400" b="1" dirty="0">
                <a:cs typeface="Calibri Light"/>
              </a:rPr>
              <a:t>angle of incidence</a:t>
            </a:r>
            <a:r>
              <a:rPr lang="en-GB" sz="2400" dirty="0">
                <a:cs typeface="Calibri Light"/>
              </a:rPr>
              <a:t> by tilting the mirror.</a:t>
            </a:r>
          </a:p>
        </p:txBody>
      </p:sp>
      <p:pic>
        <p:nvPicPr>
          <p:cNvPr id="4" name="Picture 4" descr="Chart, diagram&#10;&#10;Description automatically generated">
            <a:extLst>
              <a:ext uri="{FF2B5EF4-FFF2-40B4-BE49-F238E27FC236}">
                <a16:creationId xmlns:a16="http://schemas.microsoft.com/office/drawing/2014/main" id="{1C106B50-7E57-468D-A8FF-83C2B5E351E9}"/>
              </a:ext>
            </a:extLst>
          </p:cNvPr>
          <p:cNvPicPr>
            <a:picLocks noChangeAspect="1"/>
          </p:cNvPicPr>
          <p:nvPr/>
        </p:nvPicPr>
        <p:blipFill>
          <a:blip r:embed="rId2"/>
          <a:stretch>
            <a:fillRect/>
          </a:stretch>
        </p:blipFill>
        <p:spPr>
          <a:xfrm>
            <a:off x="3209116" y="1929980"/>
            <a:ext cx="5917540" cy="4478906"/>
          </a:xfrm>
          <a:prstGeom prst="rect">
            <a:avLst/>
          </a:prstGeom>
        </p:spPr>
      </p:pic>
      <p:sp>
        <p:nvSpPr>
          <p:cNvPr id="11" name="Thought Bubble: Cloud 10">
            <a:extLst>
              <a:ext uri="{FF2B5EF4-FFF2-40B4-BE49-F238E27FC236}">
                <a16:creationId xmlns:a16="http://schemas.microsoft.com/office/drawing/2014/main" id="{C96E52A2-1D7C-40B5-84D8-53B9FC228FFB}"/>
              </a:ext>
            </a:extLst>
          </p:cNvPr>
          <p:cNvSpPr/>
          <p:nvPr/>
        </p:nvSpPr>
        <p:spPr>
          <a:xfrm>
            <a:off x="207617" y="2477259"/>
            <a:ext cx="2833605" cy="267421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000" dirty="0">
                <a:cs typeface="Calibri"/>
              </a:rPr>
              <a:t>What happens, to the reflected light, when you tilt the mirror towards the torch?</a:t>
            </a:r>
          </a:p>
        </p:txBody>
      </p:sp>
      <p:sp>
        <p:nvSpPr>
          <p:cNvPr id="12" name="Thought Bubble: Cloud 11">
            <a:extLst>
              <a:ext uri="{FF2B5EF4-FFF2-40B4-BE49-F238E27FC236}">
                <a16:creationId xmlns:a16="http://schemas.microsoft.com/office/drawing/2014/main" id="{15F00961-DD15-4348-A8EF-0FACEB716D1F}"/>
              </a:ext>
            </a:extLst>
          </p:cNvPr>
          <p:cNvSpPr/>
          <p:nvPr/>
        </p:nvSpPr>
        <p:spPr>
          <a:xfrm>
            <a:off x="9179088" y="2477258"/>
            <a:ext cx="2905491" cy="273172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000" dirty="0">
                <a:cs typeface="Calibri"/>
              </a:rPr>
              <a:t>What happens, to the reflected light, when you tilt the mirror away from the torch?</a:t>
            </a:r>
          </a:p>
        </p:txBody>
      </p:sp>
    </p:spTree>
    <p:extLst>
      <p:ext uri="{BB962C8B-B14F-4D97-AF65-F5344CB8AC3E}">
        <p14:creationId xmlns:p14="http://schemas.microsoft.com/office/powerpoint/2010/main" val="387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B44848-057E-4595-9888-FA61AA07A13C}"/>
              </a:ext>
            </a:extLst>
          </p:cNvPr>
          <p:cNvSpPr>
            <a:spLocks noGrp="1"/>
          </p:cNvSpPr>
          <p:nvPr>
            <p:ph type="title"/>
          </p:nvPr>
        </p:nvSpPr>
        <p:spPr>
          <a:xfrm>
            <a:off x="838200" y="121402"/>
            <a:ext cx="10515600" cy="2030053"/>
          </a:xfrm>
          <a:solidFill>
            <a:schemeClr val="bg1"/>
          </a:solidFill>
        </p:spPr>
        <p:txBody>
          <a:bodyPr vert="horz" lIns="91440" tIns="45720" rIns="91440" bIns="45720" rtlCol="0" anchor="ctr">
            <a:noAutofit/>
          </a:bodyPr>
          <a:lstStyle/>
          <a:p>
            <a:pPr algn="ctr"/>
            <a:r>
              <a:rPr lang="en-GB" sz="2400" dirty="0">
                <a:cs typeface="Calibri Light"/>
              </a:rPr>
              <a:t>We have explored how light can be </a:t>
            </a:r>
            <a:r>
              <a:rPr lang="en-GB" sz="2400" b="1" dirty="0">
                <a:cs typeface="Calibri Light"/>
              </a:rPr>
              <a:t>reflected </a:t>
            </a:r>
            <a:r>
              <a:rPr lang="en-GB" sz="2400" dirty="0">
                <a:cs typeface="Calibri Light"/>
              </a:rPr>
              <a:t>by changing the angle of a </a:t>
            </a:r>
            <a:r>
              <a:rPr lang="en-GB" sz="2400" b="1" dirty="0">
                <a:cs typeface="Calibri Light"/>
              </a:rPr>
              <a:t>reflective</a:t>
            </a:r>
            <a:r>
              <a:rPr lang="en-GB" sz="2400" dirty="0">
                <a:cs typeface="Calibri Light"/>
              </a:rPr>
              <a:t> surface. Next, we are going to explore how we can use more than one mirror to </a:t>
            </a:r>
            <a:r>
              <a:rPr lang="en-GB" sz="2400" b="1" dirty="0">
                <a:cs typeface="Calibri Light"/>
              </a:rPr>
              <a:t>reflect</a:t>
            </a:r>
            <a:r>
              <a:rPr lang="en-GB" sz="2400" dirty="0">
                <a:cs typeface="Calibri Light"/>
              </a:rPr>
              <a:t> light</a:t>
            </a:r>
            <a:r>
              <a:rPr lang="en-GB" sz="2400" b="1" dirty="0">
                <a:cs typeface="Calibri Light"/>
              </a:rPr>
              <a:t> and </a:t>
            </a:r>
            <a:r>
              <a:rPr lang="en-GB" sz="2400" dirty="0">
                <a:cs typeface="Calibri Light"/>
              </a:rPr>
              <a:t>images back to ours eyes. </a:t>
            </a:r>
            <a:br>
              <a:rPr lang="en-GB" sz="2400" dirty="0">
                <a:cs typeface="Calibri Light"/>
              </a:rPr>
            </a:br>
            <a:r>
              <a:rPr lang="en-GB" sz="2400" dirty="0">
                <a:cs typeface="Calibri Light"/>
              </a:rPr>
              <a:t>Below is a picture of a </a:t>
            </a:r>
            <a:r>
              <a:rPr lang="en-GB" sz="2400" b="1" dirty="0">
                <a:cs typeface="Calibri Light"/>
              </a:rPr>
              <a:t>periscope. Periscopes </a:t>
            </a:r>
            <a:r>
              <a:rPr lang="en-GB" sz="2400" dirty="0">
                <a:cs typeface="Calibri Light"/>
              </a:rPr>
              <a:t>are used to see above a surface. Submarines use </a:t>
            </a:r>
            <a:r>
              <a:rPr lang="en-GB" sz="2400" b="1" dirty="0">
                <a:cs typeface="Calibri Light"/>
              </a:rPr>
              <a:t>periscopes</a:t>
            </a:r>
            <a:r>
              <a:rPr lang="en-GB" sz="2400" dirty="0">
                <a:cs typeface="Calibri Light"/>
              </a:rPr>
              <a:t> to look above the sea when they are underneath the surface.</a:t>
            </a:r>
            <a:endParaRPr lang="en-GB" sz="2400" b="1" dirty="0">
              <a:cs typeface="Calibri Light"/>
            </a:endParaRPr>
          </a:p>
        </p:txBody>
      </p:sp>
      <p:pic>
        <p:nvPicPr>
          <p:cNvPr id="2" name="Picture 2" descr="A ship in a body of water&#10;&#10;Description automatically generated">
            <a:extLst>
              <a:ext uri="{FF2B5EF4-FFF2-40B4-BE49-F238E27FC236}">
                <a16:creationId xmlns:a16="http://schemas.microsoft.com/office/drawing/2014/main" id="{41BC7CCE-A788-4236-866D-0E8015D5FD8E}"/>
              </a:ext>
            </a:extLst>
          </p:cNvPr>
          <p:cNvPicPr>
            <a:picLocks noChangeAspect="1"/>
          </p:cNvPicPr>
          <p:nvPr/>
        </p:nvPicPr>
        <p:blipFill>
          <a:blip r:embed="rId2"/>
          <a:stretch>
            <a:fillRect/>
          </a:stretch>
        </p:blipFill>
        <p:spPr>
          <a:xfrm>
            <a:off x="3114136" y="2833433"/>
            <a:ext cx="6265652" cy="3534644"/>
          </a:xfrm>
          <a:prstGeom prst="rect">
            <a:avLst/>
          </a:prstGeom>
        </p:spPr>
      </p:pic>
    </p:spTree>
    <p:extLst>
      <p:ext uri="{BB962C8B-B14F-4D97-AF65-F5344CB8AC3E}">
        <p14:creationId xmlns:p14="http://schemas.microsoft.com/office/powerpoint/2010/main" val="367246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B44848-057E-4595-9888-FA61AA07A13C}"/>
              </a:ext>
            </a:extLst>
          </p:cNvPr>
          <p:cNvSpPr>
            <a:spLocks noGrp="1"/>
          </p:cNvSpPr>
          <p:nvPr>
            <p:ph type="title"/>
          </p:nvPr>
        </p:nvSpPr>
        <p:spPr>
          <a:xfrm>
            <a:off x="766313" y="1789176"/>
            <a:ext cx="2464280" cy="3180242"/>
          </a:xfrm>
          <a:solidFill>
            <a:schemeClr val="bg1"/>
          </a:solidFill>
        </p:spPr>
        <p:txBody>
          <a:bodyPr vert="horz" lIns="91440" tIns="45720" rIns="91440" bIns="45720" rtlCol="0" anchor="ctr">
            <a:noAutofit/>
          </a:bodyPr>
          <a:lstStyle/>
          <a:p>
            <a:pPr algn="ctr"/>
            <a:r>
              <a:rPr lang="en-GB" sz="2000" u="sng" dirty="0">
                <a:cs typeface="Calibri Light"/>
              </a:rPr>
              <a:t>U</a:t>
            </a:r>
            <a:r>
              <a:rPr lang="en-GB" sz="2000" dirty="0">
                <a:cs typeface="Calibri Light"/>
              </a:rPr>
              <a:t>se a ruler and a pencil to show the direction the </a:t>
            </a:r>
            <a:r>
              <a:rPr lang="en-GB" sz="2000" b="1" dirty="0">
                <a:cs typeface="Calibri Light"/>
              </a:rPr>
              <a:t>light reflects </a:t>
            </a:r>
            <a:r>
              <a:rPr lang="en-GB" sz="2000" dirty="0">
                <a:cs typeface="Calibri Light"/>
              </a:rPr>
              <a:t>from the top of the periscope to the bottom. </a:t>
            </a:r>
            <a:br>
              <a:rPr lang="en-GB" sz="2000" dirty="0">
                <a:cs typeface="Calibri Light"/>
              </a:rPr>
            </a:br>
            <a:r>
              <a:rPr lang="en-GB" sz="2000" dirty="0">
                <a:cs typeface="Calibri Light"/>
              </a:rPr>
              <a:t/>
            </a:r>
            <a:br>
              <a:rPr lang="en-GB" sz="2000" dirty="0">
                <a:cs typeface="Calibri Light"/>
              </a:rPr>
            </a:br>
            <a:r>
              <a:rPr lang="en-GB" sz="2000" dirty="0">
                <a:cs typeface="Calibri Light"/>
              </a:rPr>
              <a:t>The answer is on the next page; check to see if you are correct. </a:t>
            </a:r>
          </a:p>
        </p:txBody>
      </p:sp>
      <p:pic>
        <p:nvPicPr>
          <p:cNvPr id="4" name="Picture 4" descr="A picture containing drawing&#10;&#10;Description automatically generated">
            <a:extLst>
              <a:ext uri="{FF2B5EF4-FFF2-40B4-BE49-F238E27FC236}">
                <a16:creationId xmlns:a16="http://schemas.microsoft.com/office/drawing/2014/main" id="{42A8FBBC-D1DC-4626-909B-19ABF5147A30}"/>
              </a:ext>
            </a:extLst>
          </p:cNvPr>
          <p:cNvPicPr>
            <a:picLocks noChangeAspect="1"/>
          </p:cNvPicPr>
          <p:nvPr/>
        </p:nvPicPr>
        <p:blipFill>
          <a:blip r:embed="rId2"/>
          <a:stretch>
            <a:fillRect/>
          </a:stretch>
        </p:blipFill>
        <p:spPr>
          <a:xfrm>
            <a:off x="6167618" y="213684"/>
            <a:ext cx="2904764" cy="6430632"/>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2F8E284-BF21-493F-A6CB-EA5E259A1C6C}"/>
                  </a:ext>
                </a:extLst>
              </p14:cNvPr>
              <p14:cNvContentPartPr/>
              <p14:nvPr/>
            </p14:nvContentPartPr>
            <p14:xfrm>
              <a:off x="7598598" y="4196089"/>
              <a:ext cx="257175" cy="95250"/>
            </p14:xfrm>
          </p:contentPart>
        </mc:Choice>
        <mc:Fallback xmlns="">
          <p:pic>
            <p:nvPicPr>
              <p:cNvPr id="2" name="Ink 1">
                <a:extLst>
                  <a:ext uri="{FF2B5EF4-FFF2-40B4-BE49-F238E27FC236}">
                    <a16:creationId xmlns:a16="http://schemas.microsoft.com/office/drawing/2014/main" id="{92F8E284-BF21-493F-A6CB-EA5E259A1C6C}"/>
                  </a:ext>
                </a:extLst>
              </p:cNvPr>
              <p:cNvPicPr/>
              <p:nvPr/>
            </p:nvPicPr>
            <p:blipFill>
              <a:blip r:embed="rId4"/>
              <a:stretch>
                <a:fillRect/>
              </a:stretch>
            </p:blipFill>
            <p:spPr>
              <a:xfrm>
                <a:off x="7580886" y="4178708"/>
                <a:ext cx="292244" cy="12966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9CC53BF-970D-49F2-9436-C17FDFACDD28}"/>
                  </a:ext>
                </a:extLst>
              </p14:cNvPr>
              <p14:cNvContentPartPr/>
              <p14:nvPr/>
            </p14:nvContentPartPr>
            <p14:xfrm>
              <a:off x="7589406" y="804610"/>
              <a:ext cx="1171575" cy="3552825"/>
            </p14:xfrm>
          </p:contentPart>
        </mc:Choice>
        <mc:Fallback xmlns="">
          <p:pic>
            <p:nvPicPr>
              <p:cNvPr id="3" name="Ink 2">
                <a:extLst>
                  <a:ext uri="{FF2B5EF4-FFF2-40B4-BE49-F238E27FC236}">
                    <a16:creationId xmlns:a16="http://schemas.microsoft.com/office/drawing/2014/main" id="{79CC53BF-970D-49F2-9436-C17FDFACDD28}"/>
                  </a:ext>
                </a:extLst>
              </p:cNvPr>
              <p:cNvPicPr/>
              <p:nvPr/>
            </p:nvPicPr>
            <p:blipFill>
              <a:blip r:embed="rId6"/>
              <a:stretch>
                <a:fillRect/>
              </a:stretch>
            </p:blipFill>
            <p:spPr>
              <a:xfrm>
                <a:off x="7526592" y="741900"/>
                <a:ext cx="1296845" cy="3678605"/>
              </a:xfrm>
              <a:prstGeom prst="rect">
                <a:avLst/>
              </a:prstGeom>
            </p:spPr>
          </p:pic>
        </mc:Fallback>
      </mc:AlternateContent>
    </p:spTree>
    <p:extLst>
      <p:ext uri="{BB962C8B-B14F-4D97-AF65-F5344CB8AC3E}">
        <p14:creationId xmlns:p14="http://schemas.microsoft.com/office/powerpoint/2010/main" val="5662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B44848-057E-4595-9888-FA61AA07A13C}"/>
              </a:ext>
            </a:extLst>
          </p:cNvPr>
          <p:cNvSpPr>
            <a:spLocks noGrp="1"/>
          </p:cNvSpPr>
          <p:nvPr>
            <p:ph type="title"/>
          </p:nvPr>
        </p:nvSpPr>
        <p:spPr>
          <a:xfrm>
            <a:off x="626134" y="1845915"/>
            <a:ext cx="2464280" cy="3180242"/>
          </a:xfrm>
          <a:solidFill>
            <a:schemeClr val="bg1"/>
          </a:solidFill>
        </p:spPr>
        <p:txBody>
          <a:bodyPr vert="horz" lIns="91440" tIns="45720" rIns="91440" bIns="45720" rtlCol="0" anchor="ctr">
            <a:noAutofit/>
          </a:bodyPr>
          <a:lstStyle/>
          <a:p>
            <a:pPr algn="ctr"/>
            <a:r>
              <a:rPr lang="en-GB" sz="2000" dirty="0">
                <a:cs typeface="Calibri Light"/>
              </a:rPr>
              <a:t>Check your answer, did you get the lines of </a:t>
            </a:r>
            <a:r>
              <a:rPr lang="en-GB" sz="2000" b="1" dirty="0">
                <a:cs typeface="Calibri Light"/>
              </a:rPr>
              <a:t>reflection </a:t>
            </a:r>
            <a:r>
              <a:rPr lang="en-GB" sz="2000" dirty="0">
                <a:cs typeface="Calibri Light"/>
              </a:rPr>
              <a:t>correct?</a:t>
            </a:r>
            <a:r>
              <a:rPr lang="en-GB" sz="2000" b="1" dirty="0">
                <a:cs typeface="Calibri Light"/>
              </a:rPr>
              <a:t> </a:t>
            </a:r>
            <a:r>
              <a:rPr lang="en-GB" sz="2000" dirty="0">
                <a:cs typeface="Calibri Light"/>
              </a:rPr>
              <a:t> </a:t>
            </a:r>
          </a:p>
        </p:txBody>
      </p:sp>
      <p:pic>
        <p:nvPicPr>
          <p:cNvPr id="4" name="Picture 4" descr="A picture containing drawing&#10;&#10;Description automatically generated">
            <a:extLst>
              <a:ext uri="{FF2B5EF4-FFF2-40B4-BE49-F238E27FC236}">
                <a16:creationId xmlns:a16="http://schemas.microsoft.com/office/drawing/2014/main" id="{42A8FBBC-D1DC-4626-909B-19ABF5147A30}"/>
              </a:ext>
            </a:extLst>
          </p:cNvPr>
          <p:cNvPicPr>
            <a:picLocks noChangeAspect="1"/>
          </p:cNvPicPr>
          <p:nvPr/>
        </p:nvPicPr>
        <p:blipFill>
          <a:blip r:embed="rId2"/>
          <a:stretch>
            <a:fillRect/>
          </a:stretch>
        </p:blipFill>
        <p:spPr>
          <a:xfrm>
            <a:off x="6167618" y="213684"/>
            <a:ext cx="2904764" cy="643063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1330B5B-2851-4266-AEE2-6ED999B158E4}"/>
                  </a:ext>
                </a:extLst>
              </p14:cNvPr>
              <p14:cNvContentPartPr/>
              <p14:nvPr/>
            </p14:nvContentPartPr>
            <p14:xfrm>
              <a:off x="2079998" y="4873474"/>
              <a:ext cx="9525" cy="9525"/>
            </p14:xfrm>
          </p:contentPart>
        </mc:Choice>
        <mc:Fallback xmlns="">
          <p:pic>
            <p:nvPicPr>
              <p:cNvPr id="5" name="Ink 4">
                <a:extLst>
                  <a:ext uri="{FF2B5EF4-FFF2-40B4-BE49-F238E27FC236}">
                    <a16:creationId xmlns:a16="http://schemas.microsoft.com/office/drawing/2014/main" id="{A1330B5B-2851-4266-AEE2-6ED999B158E4}"/>
                  </a:ext>
                </a:extLst>
              </p:cNvPr>
              <p:cNvPicPr/>
              <p:nvPr/>
            </p:nvPicPr>
            <p:blipFill>
              <a:blip r:embed="rId4"/>
              <a:stretch>
                <a:fillRect/>
              </a:stretch>
            </p:blipFill>
            <p:spPr>
              <a:xfrm>
                <a:off x="413123" y="3216124"/>
                <a:ext cx="3333750" cy="333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D1BA363-6607-4186-8A79-531FAD1D0229}"/>
                  </a:ext>
                </a:extLst>
              </p14:cNvPr>
              <p14:cNvContentPartPr/>
              <p14:nvPr/>
            </p14:nvContentPartPr>
            <p14:xfrm>
              <a:off x="2712602" y="4643436"/>
              <a:ext cx="9525" cy="9525"/>
            </p14:xfrm>
          </p:contentPart>
        </mc:Choice>
        <mc:Fallback xmlns="">
          <p:pic>
            <p:nvPicPr>
              <p:cNvPr id="6" name="Ink 5">
                <a:extLst>
                  <a:ext uri="{FF2B5EF4-FFF2-40B4-BE49-F238E27FC236}">
                    <a16:creationId xmlns:a16="http://schemas.microsoft.com/office/drawing/2014/main" id="{7D1BA363-6607-4186-8A79-531FAD1D0229}"/>
                  </a:ext>
                </a:extLst>
              </p:cNvPr>
              <p:cNvPicPr/>
              <p:nvPr/>
            </p:nvPicPr>
            <p:blipFill>
              <a:blip r:embed="rId4"/>
              <a:stretch>
                <a:fillRect/>
              </a:stretch>
            </p:blipFill>
            <p:spPr>
              <a:xfrm>
                <a:off x="1055252" y="2986086"/>
                <a:ext cx="3333750" cy="3333750"/>
              </a:xfrm>
              <a:prstGeom prst="rect">
                <a:avLst/>
              </a:prstGeom>
            </p:spPr>
          </p:pic>
        </mc:Fallback>
      </mc:AlternateContent>
    </p:spTree>
    <p:extLst>
      <p:ext uri="{BB962C8B-B14F-4D97-AF65-F5344CB8AC3E}">
        <p14:creationId xmlns:p14="http://schemas.microsoft.com/office/powerpoint/2010/main" val="360668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B44848-057E-4595-9888-FA61AA07A13C}"/>
              </a:ext>
            </a:extLst>
          </p:cNvPr>
          <p:cNvSpPr>
            <a:spLocks noGrp="1"/>
          </p:cNvSpPr>
          <p:nvPr>
            <p:ph type="title"/>
          </p:nvPr>
        </p:nvSpPr>
        <p:spPr>
          <a:xfrm>
            <a:off x="1605848" y="90593"/>
            <a:ext cx="8465030" cy="2459063"/>
          </a:xfrm>
          <a:solidFill>
            <a:schemeClr val="bg1"/>
          </a:solidFill>
        </p:spPr>
        <p:txBody>
          <a:bodyPr vert="horz" lIns="91440" tIns="45720" rIns="91440" bIns="45720" rtlCol="0" anchor="ctr">
            <a:noAutofit/>
          </a:bodyPr>
          <a:lstStyle/>
          <a:p>
            <a:pPr algn="ctr"/>
            <a:r>
              <a:rPr lang="en-GB" sz="2400" dirty="0">
                <a:cs typeface="Calibri Light"/>
              </a:rPr>
              <a:t>Now that we have explored how a </a:t>
            </a:r>
            <a:r>
              <a:rPr lang="en-GB" sz="2400" b="1" dirty="0">
                <a:cs typeface="Calibri Light"/>
              </a:rPr>
              <a:t>periscope </a:t>
            </a:r>
            <a:r>
              <a:rPr lang="en-GB" sz="2400" dirty="0">
                <a:cs typeface="Calibri Light"/>
              </a:rPr>
              <a:t>works, we are going to have a go at building our own. Follow the steps on the website (click on the link below or copy and </a:t>
            </a:r>
            <a:r>
              <a:rPr lang="en-GB" sz="2400">
                <a:cs typeface="Calibri Light"/>
              </a:rPr>
              <a:t>paste it into your web browser) after collecting the resources you </a:t>
            </a:r>
            <a:r>
              <a:rPr lang="en-GB" sz="2400" dirty="0">
                <a:cs typeface="Calibri Light"/>
              </a:rPr>
              <a:t>need.</a:t>
            </a:r>
            <a:r>
              <a:rPr lang="en-GB" sz="2400" dirty="0">
                <a:cs typeface="+mj-lt"/>
              </a:rPr>
              <a:t/>
            </a:r>
            <a:br>
              <a:rPr lang="en-GB" sz="2400" dirty="0">
                <a:cs typeface="+mj-lt"/>
              </a:rPr>
            </a:br>
            <a:r>
              <a:rPr lang="en-GB" sz="2400" dirty="0">
                <a:ea typeface="+mj-lt"/>
                <a:cs typeface="+mj-lt"/>
              </a:rPr>
              <a:t>www.sciencetoymaker.org/the-periscope/how-to-make-a-periscope-with-cd-or-dvd/ </a:t>
            </a:r>
            <a:endParaRPr lang="en-GB" sz="2400" dirty="0">
              <a:cs typeface="Calibri Light"/>
            </a:endParaRPr>
          </a:p>
        </p:txBody>
      </p:sp>
      <p:sp>
        <p:nvSpPr>
          <p:cNvPr id="2" name="Title 1">
            <a:extLst>
              <a:ext uri="{FF2B5EF4-FFF2-40B4-BE49-F238E27FC236}">
                <a16:creationId xmlns:a16="http://schemas.microsoft.com/office/drawing/2014/main" id="{181CCD8F-BA9A-4908-B147-6E3C784F1896}"/>
              </a:ext>
            </a:extLst>
          </p:cNvPr>
          <p:cNvSpPr txBox="1">
            <a:spLocks/>
          </p:cNvSpPr>
          <p:nvPr/>
        </p:nvSpPr>
        <p:spPr>
          <a:xfrm>
            <a:off x="533606" y="2866862"/>
            <a:ext cx="5036030" cy="38577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a:cs typeface="Calibri Light"/>
              </a:rPr>
              <a:t>Resources you will need:</a:t>
            </a:r>
          </a:p>
          <a:p>
            <a:pPr algn="ctr"/>
            <a:endParaRPr lang="en-GB" sz="2400" dirty="0">
              <a:cs typeface="Calibri Light"/>
            </a:endParaRPr>
          </a:p>
          <a:p>
            <a:pPr marL="342900" indent="-342900">
              <a:buFont typeface="Wingdings"/>
              <a:buChar char="q"/>
            </a:pPr>
            <a:r>
              <a:rPr lang="en-GB" sz="2400">
                <a:cs typeface="Calibri Light"/>
              </a:rPr>
              <a:t>Pencil.</a:t>
            </a:r>
          </a:p>
          <a:p>
            <a:pPr marL="342900" indent="-342900">
              <a:buFont typeface="Wingdings"/>
              <a:buChar char="q"/>
            </a:pPr>
            <a:r>
              <a:rPr lang="en-GB" sz="2400">
                <a:cs typeface="Calibri Light"/>
              </a:rPr>
              <a:t>Ruler.</a:t>
            </a:r>
          </a:p>
          <a:p>
            <a:pPr marL="342900" indent="-342900">
              <a:buFont typeface="Wingdings"/>
              <a:buChar char="q"/>
            </a:pPr>
            <a:r>
              <a:rPr lang="en-GB" sz="2400">
                <a:cs typeface="Calibri Light"/>
              </a:rPr>
              <a:t>Cardboard.</a:t>
            </a:r>
          </a:p>
          <a:p>
            <a:pPr marL="342900" indent="-342900">
              <a:buFont typeface="Wingdings"/>
              <a:buChar char="q"/>
            </a:pPr>
            <a:r>
              <a:rPr lang="en-GB" sz="2400">
                <a:cs typeface="Calibri Light"/>
              </a:rPr>
              <a:t>Paper </a:t>
            </a:r>
            <a:r>
              <a:rPr lang="en-GB" sz="2400" b="1">
                <a:cs typeface="Calibri Light"/>
              </a:rPr>
              <a:t>periscope</a:t>
            </a:r>
            <a:r>
              <a:rPr lang="en-GB" sz="2400">
                <a:cs typeface="Calibri Light"/>
              </a:rPr>
              <a:t> template (a copy if this is on the next page).</a:t>
            </a:r>
          </a:p>
          <a:p>
            <a:pPr marL="342900" indent="-342900">
              <a:buFont typeface="Wingdings"/>
              <a:buChar char="q"/>
            </a:pPr>
            <a:r>
              <a:rPr lang="en-GB" sz="2400">
                <a:cs typeface="Calibri Light"/>
              </a:rPr>
              <a:t>Glue.</a:t>
            </a:r>
          </a:p>
          <a:p>
            <a:pPr marL="342900" indent="-342900">
              <a:buFont typeface="Wingdings"/>
              <a:buChar char="q"/>
            </a:pPr>
            <a:r>
              <a:rPr lang="en-GB" sz="2400">
                <a:cs typeface="Calibri Light"/>
              </a:rPr>
              <a:t>Cellotape.</a:t>
            </a:r>
          </a:p>
          <a:p>
            <a:pPr marL="342900" indent="-342900">
              <a:buFont typeface="Wingdings"/>
              <a:buChar char="q"/>
            </a:pPr>
            <a:r>
              <a:rPr lang="en-GB" sz="2400">
                <a:cs typeface="Calibri Light"/>
              </a:rPr>
              <a:t>2 small mirrors or a disk to make 2 mirrors with. </a:t>
            </a:r>
            <a:endParaRPr lang="en-GB" sz="2400" dirty="0">
              <a:cs typeface="Calibri Light"/>
            </a:endParaRPr>
          </a:p>
          <a:p>
            <a:pPr marL="342900" indent="-342900">
              <a:buFont typeface="Arial"/>
              <a:buChar char="•"/>
            </a:pPr>
            <a:endParaRPr lang="en-GB" sz="2000" dirty="0">
              <a:cs typeface="Calibri Light"/>
            </a:endParaRPr>
          </a:p>
        </p:txBody>
      </p:sp>
      <p:pic>
        <p:nvPicPr>
          <p:cNvPr id="4" name="Picture 4" descr="A picture containing food, table&#10;&#10;Description automatically generated">
            <a:extLst>
              <a:ext uri="{FF2B5EF4-FFF2-40B4-BE49-F238E27FC236}">
                <a16:creationId xmlns:a16="http://schemas.microsoft.com/office/drawing/2014/main" id="{EBD0DF9D-9DF0-4AA5-AE55-C4881AA0754C}"/>
              </a:ext>
            </a:extLst>
          </p:cNvPr>
          <p:cNvPicPr>
            <a:picLocks noChangeAspect="1"/>
          </p:cNvPicPr>
          <p:nvPr/>
        </p:nvPicPr>
        <p:blipFill rotWithShape="1">
          <a:blip r:embed="rId2"/>
          <a:srcRect l="50180" t="49282" b="478"/>
          <a:stretch/>
        </p:blipFill>
        <p:spPr>
          <a:xfrm>
            <a:off x="7785223" y="4145636"/>
            <a:ext cx="3186106" cy="2420710"/>
          </a:xfrm>
          <a:prstGeom prst="rect">
            <a:avLst/>
          </a:prstGeom>
        </p:spPr>
      </p:pic>
      <p:sp>
        <p:nvSpPr>
          <p:cNvPr id="6" name="Title 1">
            <a:extLst>
              <a:ext uri="{FF2B5EF4-FFF2-40B4-BE49-F238E27FC236}">
                <a16:creationId xmlns:a16="http://schemas.microsoft.com/office/drawing/2014/main" id="{22D6DCA6-E689-4097-BE74-4E866C3F410C}"/>
              </a:ext>
            </a:extLst>
          </p:cNvPr>
          <p:cNvSpPr txBox="1">
            <a:spLocks/>
          </p:cNvSpPr>
          <p:nvPr/>
        </p:nvSpPr>
        <p:spPr>
          <a:xfrm>
            <a:off x="7201104" y="2814741"/>
            <a:ext cx="4274030" cy="128885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cs typeface="Calibri Light"/>
              </a:rPr>
              <a:t>If you do not have two small mirrors, you can use 1 old disk and cut it like the photo below </a:t>
            </a:r>
            <a:r>
              <a:rPr lang="en-GB" sz="2000">
                <a:cs typeface="Calibri Light"/>
              </a:rPr>
              <a:t>to make 2 small mirrors.</a:t>
            </a:r>
            <a:endParaRPr lang="en-US"/>
          </a:p>
        </p:txBody>
      </p:sp>
    </p:spTree>
    <p:extLst>
      <p:ext uri="{BB962C8B-B14F-4D97-AF65-F5344CB8AC3E}">
        <p14:creationId xmlns:p14="http://schemas.microsoft.com/office/powerpoint/2010/main" val="202666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Graphical user interface, application, table&#10;&#10;Description automatically generated">
            <a:extLst>
              <a:ext uri="{FF2B5EF4-FFF2-40B4-BE49-F238E27FC236}">
                <a16:creationId xmlns:a16="http://schemas.microsoft.com/office/drawing/2014/main" id="{BCC97992-8967-407C-B8C2-263BF533F3B4}"/>
              </a:ext>
            </a:extLst>
          </p:cNvPr>
          <p:cNvPicPr>
            <a:picLocks noChangeAspect="1"/>
          </p:cNvPicPr>
          <p:nvPr/>
        </p:nvPicPr>
        <p:blipFill rotWithShape="1">
          <a:blip r:embed="rId2"/>
          <a:srcRect l="33761" t="16883" r="33211" b="6169"/>
          <a:stretch/>
        </p:blipFill>
        <p:spPr>
          <a:xfrm rot="5400000">
            <a:off x="2792187" y="-1846111"/>
            <a:ext cx="6602147" cy="10549151"/>
          </a:xfrm>
          <a:prstGeom prst="rect">
            <a:avLst/>
          </a:prstGeom>
        </p:spPr>
      </p:pic>
    </p:spTree>
    <p:extLst>
      <p:ext uri="{BB962C8B-B14F-4D97-AF65-F5344CB8AC3E}">
        <p14:creationId xmlns:p14="http://schemas.microsoft.com/office/powerpoint/2010/main" val="170701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F4241-52E9-4E6D-A86F-AFFF2BB1E22E}"/>
              </a:ext>
            </a:extLst>
          </p:cNvPr>
          <p:cNvSpPr txBox="1"/>
          <p:nvPr/>
        </p:nvSpPr>
        <p:spPr>
          <a:xfrm>
            <a:off x="304827" y="202878"/>
            <a:ext cx="11392298" cy="830997"/>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400">
                <a:cs typeface="Calibri"/>
              </a:rPr>
              <a:t>Can you answer the questions below about your </a:t>
            </a:r>
            <a:r>
              <a:rPr lang="en-GB" sz="2400" b="1">
                <a:cs typeface="Calibri"/>
              </a:rPr>
              <a:t>Periscope</a:t>
            </a:r>
            <a:r>
              <a:rPr lang="en-GB" sz="2400">
                <a:cs typeface="Calibri"/>
              </a:rPr>
              <a:t> with your adult?</a:t>
            </a:r>
            <a:endParaRPr lang="en-GB">
              <a:cs typeface="Calibri"/>
            </a:endParaRPr>
          </a:p>
          <a:p>
            <a:pPr algn="ctr"/>
            <a:endParaRPr lang="en-GB" sz="2400" dirty="0">
              <a:cs typeface="Calibri"/>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9B7A72-0BC6-4A54-8F3B-A4FFC75477BC}"/>
                  </a:ext>
                </a:extLst>
              </p14:cNvPr>
              <p14:cNvContentPartPr/>
              <p14:nvPr/>
            </p14:nvContentPartPr>
            <p14:xfrm>
              <a:off x="9225545" y="5822380"/>
              <a:ext cx="9525" cy="9525"/>
            </p14:xfrm>
          </p:contentPart>
        </mc:Choice>
        <mc:Fallback xmlns="">
          <p:pic>
            <p:nvPicPr>
              <p:cNvPr id="4" name="Ink 3">
                <a:extLst>
                  <a:ext uri="{FF2B5EF4-FFF2-40B4-BE49-F238E27FC236}">
                    <a16:creationId xmlns:a16="http://schemas.microsoft.com/office/drawing/2014/main" id="{459B7A72-0BC6-4A54-8F3B-A4FFC75477BC}"/>
                  </a:ext>
                </a:extLst>
              </p:cNvPr>
              <p:cNvPicPr/>
              <p:nvPr/>
            </p:nvPicPr>
            <p:blipFill>
              <a:blip r:embed="rId3"/>
              <a:stretch>
                <a:fillRect/>
              </a:stretch>
            </p:blipFill>
            <p:spPr>
              <a:xfrm>
                <a:off x="8749295" y="53461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FDC6695-F1C3-43FE-85FF-3A778A32B220}"/>
                  </a:ext>
                </a:extLst>
              </p14:cNvPr>
              <p14:cNvContentPartPr/>
              <p14:nvPr/>
            </p14:nvContentPartPr>
            <p14:xfrm>
              <a:off x="13640734" y="89508"/>
              <a:ext cx="9525" cy="9525"/>
            </p14:xfrm>
          </p:contentPart>
        </mc:Choice>
        <mc:Fallback xmlns="">
          <p:pic>
            <p:nvPicPr>
              <p:cNvPr id="12" name="Ink 11">
                <a:extLst>
                  <a:ext uri="{FF2B5EF4-FFF2-40B4-BE49-F238E27FC236}">
                    <a16:creationId xmlns:a16="http://schemas.microsoft.com/office/drawing/2014/main" id="{2FDC6695-F1C3-43FE-85FF-3A778A32B220}"/>
                  </a:ext>
                </a:extLst>
              </p:cNvPr>
              <p:cNvPicPr/>
              <p:nvPr/>
            </p:nvPicPr>
            <p:blipFill>
              <a:blip r:embed="rId3"/>
              <a:stretch>
                <a:fillRect/>
              </a:stretch>
            </p:blipFill>
            <p:spPr>
              <a:xfrm>
                <a:off x="13164484" y="-38674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8048ECC-73FD-4A48-979A-99E0C6E3182C}"/>
                  </a:ext>
                </a:extLst>
              </p14:cNvPr>
              <p14:cNvContentPartPr/>
              <p14:nvPr/>
            </p14:nvContentPartPr>
            <p14:xfrm>
              <a:off x="5574526" y="3381161"/>
              <a:ext cx="9525" cy="9525"/>
            </p14:xfrm>
          </p:contentPart>
        </mc:Choice>
        <mc:Fallback xmlns="">
          <p:pic>
            <p:nvPicPr>
              <p:cNvPr id="13" name="Ink 12">
                <a:extLst>
                  <a:ext uri="{FF2B5EF4-FFF2-40B4-BE49-F238E27FC236}">
                    <a16:creationId xmlns:a16="http://schemas.microsoft.com/office/drawing/2014/main" id="{A8048ECC-73FD-4A48-979A-99E0C6E3182C}"/>
                  </a:ext>
                </a:extLst>
              </p:cNvPr>
              <p:cNvPicPr/>
              <p:nvPr/>
            </p:nvPicPr>
            <p:blipFill>
              <a:blip r:embed="rId6"/>
              <a:stretch>
                <a:fillRect/>
              </a:stretch>
            </p:blipFill>
            <p:spPr>
              <a:xfrm>
                <a:off x="5559163" y="3351395"/>
                <a:ext cx="39944" cy="684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F2A25505-79D8-4FCF-AA1D-43FEBA92BA15}"/>
                  </a:ext>
                </a:extLst>
              </p14:cNvPr>
              <p14:cNvContentPartPr/>
              <p14:nvPr/>
            </p14:nvContentPartPr>
            <p14:xfrm>
              <a:off x="4796092" y="1884376"/>
              <a:ext cx="9525" cy="9525"/>
            </p14:xfrm>
          </p:contentPart>
        </mc:Choice>
        <mc:Fallback xmlns="">
          <p:pic>
            <p:nvPicPr>
              <p:cNvPr id="14" name="Ink 13">
                <a:extLst>
                  <a:ext uri="{FF2B5EF4-FFF2-40B4-BE49-F238E27FC236}">
                    <a16:creationId xmlns:a16="http://schemas.microsoft.com/office/drawing/2014/main" id="{F2A25505-79D8-4FCF-AA1D-43FEBA92BA15}"/>
                  </a:ext>
                </a:extLst>
              </p:cNvPr>
              <p:cNvPicPr/>
              <p:nvPr/>
            </p:nvPicPr>
            <p:blipFill>
              <a:blip r:embed="rId3"/>
              <a:stretch>
                <a:fillRect/>
              </a:stretch>
            </p:blipFill>
            <p:spPr>
              <a:xfrm>
                <a:off x="4319842" y="140812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18A98592-059E-4343-BAA0-9DF0299D4408}"/>
                  </a:ext>
                </a:extLst>
              </p14:cNvPr>
              <p14:cNvContentPartPr/>
              <p14:nvPr/>
            </p14:nvContentPartPr>
            <p14:xfrm>
              <a:off x="1122163" y="1190411"/>
              <a:ext cx="9525" cy="9525"/>
            </p14:xfrm>
          </p:contentPart>
        </mc:Choice>
        <mc:Fallback xmlns="">
          <p:pic>
            <p:nvPicPr>
              <p:cNvPr id="17" name="Ink 16">
                <a:extLst>
                  <a:ext uri="{FF2B5EF4-FFF2-40B4-BE49-F238E27FC236}">
                    <a16:creationId xmlns:a16="http://schemas.microsoft.com/office/drawing/2014/main" id="{18A98592-059E-4343-BAA0-9DF0299D4408}"/>
                  </a:ext>
                </a:extLst>
              </p:cNvPr>
              <p:cNvPicPr/>
              <p:nvPr/>
            </p:nvPicPr>
            <p:blipFill>
              <a:blip r:embed="rId3"/>
              <a:stretch>
                <a:fillRect/>
              </a:stretch>
            </p:blipFill>
            <p:spPr>
              <a:xfrm>
                <a:off x="645913" y="714161"/>
                <a:ext cx="952500" cy="952500"/>
              </a:xfrm>
              <a:prstGeom prst="rect">
                <a:avLst/>
              </a:prstGeom>
            </p:spPr>
          </p:pic>
        </mc:Fallback>
      </mc:AlternateContent>
      <p:sp>
        <p:nvSpPr>
          <p:cNvPr id="7" name="Thought Bubble: Cloud 6">
            <a:extLst>
              <a:ext uri="{FF2B5EF4-FFF2-40B4-BE49-F238E27FC236}">
                <a16:creationId xmlns:a16="http://schemas.microsoft.com/office/drawing/2014/main" id="{B079E16E-5082-4EAA-A201-56B61A2FA3E7}"/>
              </a:ext>
            </a:extLst>
          </p:cNvPr>
          <p:cNvSpPr/>
          <p:nvPr/>
        </p:nvSpPr>
        <p:spPr>
          <a:xfrm>
            <a:off x="8597319" y="1752743"/>
            <a:ext cx="3196889"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What would you do to make your </a:t>
            </a:r>
            <a:r>
              <a:rPr lang="en-GB" sz="2000" b="1"/>
              <a:t>periscope </a:t>
            </a:r>
            <a:r>
              <a:rPr lang="en-GB" sz="2000"/>
              <a:t>better</a:t>
            </a:r>
            <a:r>
              <a:rPr lang="en-GB" sz="2000" dirty="0"/>
              <a:t>?</a:t>
            </a:r>
            <a:endParaRPr lang="en-GB" sz="2000" dirty="0">
              <a:cs typeface="Calibri"/>
            </a:endParaRPr>
          </a:p>
        </p:txBody>
      </p:sp>
      <p:sp>
        <p:nvSpPr>
          <p:cNvPr id="8" name="Thought Bubble: Cloud 7">
            <a:extLst>
              <a:ext uri="{FF2B5EF4-FFF2-40B4-BE49-F238E27FC236}">
                <a16:creationId xmlns:a16="http://schemas.microsoft.com/office/drawing/2014/main" id="{806BD785-B9C6-4CE5-97D4-56C6D63E4D7D}"/>
              </a:ext>
            </a:extLst>
          </p:cNvPr>
          <p:cNvSpPr/>
          <p:nvPr/>
        </p:nvSpPr>
        <p:spPr>
          <a:xfrm>
            <a:off x="4578334" y="1640036"/>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a:t>What can you see using your </a:t>
            </a:r>
            <a:r>
              <a:rPr lang="en-GB" sz="2000" b="1"/>
              <a:t>periscope</a:t>
            </a:r>
            <a:r>
              <a:rPr lang="en-GB" sz="2000" dirty="0"/>
              <a:t>?</a:t>
            </a:r>
          </a:p>
        </p:txBody>
      </p:sp>
      <p:sp>
        <p:nvSpPr>
          <p:cNvPr id="11" name="Thought Bubble: Cloud 10">
            <a:extLst>
              <a:ext uri="{FF2B5EF4-FFF2-40B4-BE49-F238E27FC236}">
                <a16:creationId xmlns:a16="http://schemas.microsoft.com/office/drawing/2014/main" id="{D04FAD02-A2A5-4939-8D64-A85D7C4AAA6B}"/>
              </a:ext>
            </a:extLst>
          </p:cNvPr>
          <p:cNvSpPr/>
          <p:nvPr/>
        </p:nvSpPr>
        <p:spPr>
          <a:xfrm>
            <a:off x="693110" y="1673668"/>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a:cs typeface="Calibri"/>
              </a:rPr>
              <a:t>Does your </a:t>
            </a:r>
            <a:r>
              <a:rPr lang="en-GB" sz="2000" b="1">
                <a:cs typeface="Calibri"/>
              </a:rPr>
              <a:t>periscope</a:t>
            </a:r>
            <a:r>
              <a:rPr lang="en-GB" sz="2000" dirty="0">
                <a:cs typeface="Calibri"/>
              </a:rPr>
              <a:t> work?</a:t>
            </a:r>
          </a:p>
        </p:txBody>
      </p:sp>
      <p:sp>
        <p:nvSpPr>
          <p:cNvPr id="15" name="Thought Bubble: Cloud 14">
            <a:extLst>
              <a:ext uri="{FF2B5EF4-FFF2-40B4-BE49-F238E27FC236}">
                <a16:creationId xmlns:a16="http://schemas.microsoft.com/office/drawing/2014/main" id="{A80878E3-7E98-4CD4-B1D1-7FB121C9A4F7}"/>
              </a:ext>
            </a:extLst>
          </p:cNvPr>
          <p:cNvSpPr/>
          <p:nvPr/>
        </p:nvSpPr>
        <p:spPr>
          <a:xfrm>
            <a:off x="6377558" y="4352735"/>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What could you use the </a:t>
            </a:r>
            <a:r>
              <a:rPr lang="en-GB" sz="2000" b="1"/>
              <a:t>periscope </a:t>
            </a:r>
            <a:r>
              <a:rPr lang="en-GB" sz="2000"/>
              <a:t>for?</a:t>
            </a:r>
            <a:endParaRPr lang="en-GB" sz="2000" dirty="0">
              <a:cs typeface="Calibri"/>
            </a:endParaRPr>
          </a:p>
        </p:txBody>
      </p:sp>
      <p:sp>
        <p:nvSpPr>
          <p:cNvPr id="16" name="Thought Bubble: Cloud 15">
            <a:extLst>
              <a:ext uri="{FF2B5EF4-FFF2-40B4-BE49-F238E27FC236}">
                <a16:creationId xmlns:a16="http://schemas.microsoft.com/office/drawing/2014/main" id="{C4D49B1D-138F-4B90-8A9A-CF216067643D}"/>
              </a:ext>
            </a:extLst>
          </p:cNvPr>
          <p:cNvSpPr/>
          <p:nvPr/>
        </p:nvSpPr>
        <p:spPr>
          <a:xfrm>
            <a:off x="2121859" y="4354274"/>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cs typeface="Calibri"/>
              </a:rPr>
              <a:t>Did you enjoy </a:t>
            </a:r>
            <a:r>
              <a:rPr lang="en-GB" sz="2000">
                <a:cs typeface="Calibri"/>
              </a:rPr>
              <a:t>making your </a:t>
            </a:r>
            <a:r>
              <a:rPr lang="en-GB" sz="2000" b="1">
                <a:cs typeface="Calibri"/>
              </a:rPr>
              <a:t>periscope</a:t>
            </a:r>
            <a:r>
              <a:rPr lang="en-GB" sz="2000" dirty="0">
                <a:cs typeface="Calibri"/>
              </a:rPr>
              <a:t>?</a:t>
            </a:r>
          </a:p>
        </p:txBody>
      </p:sp>
    </p:spTree>
    <p:extLst>
      <p:ext uri="{BB962C8B-B14F-4D97-AF65-F5344CB8AC3E}">
        <p14:creationId xmlns:p14="http://schemas.microsoft.com/office/powerpoint/2010/main" val="333569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C4D9B6-0073-4F3D-9353-00CE5FFB34A3}"/>
              </a:ext>
            </a:extLst>
          </p:cNvPr>
          <p:cNvSpPr/>
          <p:nvPr/>
        </p:nvSpPr>
        <p:spPr>
          <a:xfrm>
            <a:off x="2986577" y="1028858"/>
            <a:ext cx="7374410" cy="16656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dirty="0">
                <a:latin typeface="Calibri" panose="020F0502020204030204"/>
              </a:rPr>
              <a:t> </a:t>
            </a:r>
            <a:r>
              <a:rPr lang="en-GB" noProof="0" dirty="0">
                <a:latin typeface="Calibri" panose="020F0502020204030204"/>
              </a:rPr>
              <a:t> </a:t>
            </a:r>
            <a:r>
              <a:rPr lang="en-GB" sz="3200" dirty="0">
                <a:solidFill>
                  <a:schemeClr val="tx1"/>
                </a:solidFill>
                <a:latin typeface="Calibri" panose="020F0502020204030204"/>
              </a:rPr>
              <a:t>L.O. To be able to express your own opinions about your responsibility towards the environment.</a:t>
            </a:r>
            <a:endParaRPr lang="en-GB" sz="3200" dirty="0">
              <a:solidFill>
                <a:schemeClr val="tx1"/>
              </a:solidFill>
              <a:latin typeface="Calibri" panose="020F0502020204030204"/>
              <a:cs typeface="Calibri"/>
            </a:endParaRPr>
          </a:p>
        </p:txBody>
      </p:sp>
      <p:sp>
        <p:nvSpPr>
          <p:cNvPr id="5" name="Rectangle 4">
            <a:extLst>
              <a:ext uri="{FF2B5EF4-FFF2-40B4-BE49-F238E27FC236}">
                <a16:creationId xmlns:a16="http://schemas.microsoft.com/office/drawing/2014/main" id="{C0BE7D67-2EB3-44CA-98C3-B4E7C40FB30F}"/>
              </a:ext>
            </a:extLst>
          </p:cNvPr>
          <p:cNvSpPr/>
          <p:nvPr/>
        </p:nvSpPr>
        <p:spPr>
          <a:xfrm>
            <a:off x="141667" y="228341"/>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28/01/21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B20294A-51E5-4555-9C5D-52787F57FECC}"/>
              </a:ext>
            </a:extLst>
          </p:cNvPr>
          <p:cNvPicPr>
            <a:picLocks noChangeAspect="1"/>
          </p:cNvPicPr>
          <p:nvPr/>
        </p:nvPicPr>
        <p:blipFill>
          <a:blip r:embed="rId2"/>
          <a:stretch>
            <a:fillRect/>
          </a:stretch>
        </p:blipFill>
        <p:spPr>
          <a:xfrm>
            <a:off x="315490" y="1589574"/>
            <a:ext cx="2219325" cy="1104900"/>
          </a:xfrm>
          <a:prstGeom prst="rect">
            <a:avLst/>
          </a:prstGeom>
        </p:spPr>
      </p:pic>
      <p:sp>
        <p:nvSpPr>
          <p:cNvPr id="7" name="Rectangle 6">
            <a:extLst>
              <a:ext uri="{FF2B5EF4-FFF2-40B4-BE49-F238E27FC236}">
                <a16:creationId xmlns:a16="http://schemas.microsoft.com/office/drawing/2014/main" id="{8F0D1238-039A-4100-BA15-D24CA8DB483B}"/>
              </a:ext>
            </a:extLst>
          </p:cNvPr>
          <p:cNvSpPr/>
          <p:nvPr/>
        </p:nvSpPr>
        <p:spPr>
          <a:xfrm>
            <a:off x="141667" y="5967568"/>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52156A4-5B6A-4476-9242-D486455E36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a:extLst>
              <a:ext uri="{FF2B5EF4-FFF2-40B4-BE49-F238E27FC236}">
                <a16:creationId xmlns:a16="http://schemas.microsoft.com/office/drawing/2014/main" id="{8EC4724A-4AE1-4A8F-9D64-BF96A0594CD9}"/>
              </a:ext>
            </a:extLst>
          </p:cNvPr>
          <p:cNvSpPr txBox="1"/>
          <p:nvPr/>
        </p:nvSpPr>
        <p:spPr>
          <a:xfrm>
            <a:off x="864066" y="6105383"/>
            <a:ext cx="402830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effectLst/>
                <a:uLnTx/>
                <a:uFillTx/>
                <a:latin typeface="Calibri" panose="020F0502020204030204"/>
                <a:ea typeface="+mn-ea"/>
                <a:cs typeface="+mn-cs"/>
              </a:rPr>
              <a:t>Subject</a:t>
            </a:r>
            <a:r>
              <a:rPr kumimoji="0" lang="en-GB" sz="1800" b="0" i="0" u="none" strike="noStrike" kern="1200" cap="none" spc="0" normalizeH="0" baseline="0" noProof="0">
                <a:ln>
                  <a:noFill/>
                </a:ln>
                <a:effectLst/>
                <a:uLnTx/>
                <a:uFillTx/>
                <a:latin typeface="Calibri" panose="020F0502020204030204"/>
                <a:ea typeface="+mn-ea"/>
                <a:cs typeface="+mn-cs"/>
              </a:rPr>
              <a:t>: </a:t>
            </a:r>
            <a:r>
              <a:rPr lang="en-GB">
                <a:latin typeface="Calibri" panose="020F0502020204030204"/>
              </a:rPr>
              <a:t>PSHE</a:t>
            </a:r>
            <a:endParaRPr lang="en-GB" sz="2400" b="0" i="0" u="none" strike="noStrike" kern="1200" cap="none" spc="0" normalizeH="0" baseline="0" noProof="0">
              <a:ln>
                <a:noFill/>
              </a:ln>
              <a:effectLst/>
              <a:uLnTx/>
              <a:uFillTx/>
              <a:latin typeface="Calibri" panose="020F0502020204030204"/>
              <a:cs typeface="Calibri"/>
            </a:endParaRPr>
          </a:p>
        </p:txBody>
      </p:sp>
      <p:sp>
        <p:nvSpPr>
          <p:cNvPr id="2" name="Title 4">
            <a:extLst>
              <a:ext uri="{FF2B5EF4-FFF2-40B4-BE49-F238E27FC236}">
                <a16:creationId xmlns:a16="http://schemas.microsoft.com/office/drawing/2014/main" id="{6C8EDD62-41DC-4766-AFC9-3FABE7534B51}"/>
              </a:ext>
            </a:extLst>
          </p:cNvPr>
          <p:cNvSpPr>
            <a:spLocks noGrp="1"/>
          </p:cNvSpPr>
          <p:nvPr>
            <p:ph type="title"/>
          </p:nvPr>
        </p:nvSpPr>
        <p:spPr>
          <a:xfrm>
            <a:off x="322137" y="3363233"/>
            <a:ext cx="11059885" cy="1543276"/>
          </a:xfrm>
        </p:spPr>
        <p:txBody>
          <a:bodyPr/>
          <a:lstStyle/>
          <a:p>
            <a:r>
              <a:rPr lang="en-US" sz="2000" dirty="0">
                <a:cs typeface="Calibri Light"/>
              </a:rPr>
              <a:t>Last week we explored the impact that litter has on the wildlife living in our seas and rivers; a lot of the litter is made from plastics. This week are going to debate the advantages and disadvantages of using plastics.</a:t>
            </a:r>
          </a:p>
        </p:txBody>
      </p:sp>
    </p:spTree>
    <p:extLst>
      <p:ext uri="{BB962C8B-B14F-4D97-AF65-F5344CB8AC3E}">
        <p14:creationId xmlns:p14="http://schemas.microsoft.com/office/powerpoint/2010/main" val="397176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B067B1-F4E5-4FDF-813D-C9E872E800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F11B1DD3-DE8E-4ACF-BC7D-0D67D1FE4BCD}"/>
              </a:ext>
            </a:extLst>
          </p:cNvPr>
          <p:cNvPicPr>
            <a:picLocks noChangeAspect="1"/>
          </p:cNvPicPr>
          <p:nvPr/>
        </p:nvPicPr>
        <p:blipFill rotWithShape="1">
          <a:blip r:embed="rId2"/>
          <a:srcRect t="2956" b="18020"/>
          <a:stretch/>
        </p:blipFill>
        <p:spPr>
          <a:xfrm>
            <a:off x="307775" y="261437"/>
            <a:ext cx="11576450" cy="6335126"/>
          </a:xfrm>
          <a:prstGeom prst="rect">
            <a:avLst/>
          </a:prstGeom>
        </p:spPr>
      </p:pic>
    </p:spTree>
    <p:extLst>
      <p:ext uri="{BB962C8B-B14F-4D97-AF65-F5344CB8AC3E}">
        <p14:creationId xmlns:p14="http://schemas.microsoft.com/office/powerpoint/2010/main" val="430255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Graphical user interface&#10;&#10;Description automatically generated">
            <a:extLst>
              <a:ext uri="{FF2B5EF4-FFF2-40B4-BE49-F238E27FC236}">
                <a16:creationId xmlns:a16="http://schemas.microsoft.com/office/drawing/2014/main" id="{D5D40767-544E-4395-AF4D-64CB8AD92D80}"/>
              </a:ext>
            </a:extLst>
          </p:cNvPr>
          <p:cNvPicPr>
            <a:picLocks noChangeAspect="1"/>
          </p:cNvPicPr>
          <p:nvPr/>
        </p:nvPicPr>
        <p:blipFill>
          <a:blip r:embed="rId2"/>
          <a:stretch>
            <a:fillRect/>
          </a:stretch>
        </p:blipFill>
        <p:spPr>
          <a:xfrm>
            <a:off x="1418175" y="284673"/>
            <a:ext cx="9370028" cy="6303033"/>
          </a:xfrm>
          <a:prstGeom prst="rect">
            <a:avLst/>
          </a:prstGeom>
        </p:spPr>
      </p:pic>
    </p:spTree>
    <p:extLst>
      <p:ext uri="{BB962C8B-B14F-4D97-AF65-F5344CB8AC3E}">
        <p14:creationId xmlns:p14="http://schemas.microsoft.com/office/powerpoint/2010/main" val="349603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19" name="TextBox 18">
            <a:extLst>
              <a:ext uri="{FF2B5EF4-FFF2-40B4-BE49-F238E27FC236}">
                <a16:creationId xmlns:a16="http://schemas.microsoft.com/office/drawing/2014/main" id="{25E058D8-963F-4EE3-BEF1-830329BFDCBC}"/>
              </a:ext>
            </a:extLst>
          </p:cNvPr>
          <p:cNvSpPr txBox="1"/>
          <p:nvPr/>
        </p:nvSpPr>
        <p:spPr>
          <a:xfrm>
            <a:off x="200160" y="159927"/>
            <a:ext cx="11546751" cy="830997"/>
          </a:xfrm>
          <a:prstGeom prst="rect">
            <a:avLst/>
          </a:prstGeom>
          <a:solidFill>
            <a:schemeClr val="bg1"/>
          </a:solidFill>
        </p:spPr>
        <p:txBody>
          <a:bodyPr wrap="square" lIns="91440" tIns="45720" rIns="91440" bIns="45720" rtlCol="0" anchor="t">
            <a:spAutoFit/>
          </a:bodyPr>
          <a:lstStyle/>
          <a:p>
            <a:pPr algn="ctr"/>
            <a:r>
              <a:rPr lang="en-GB" sz="2400" dirty="0">
                <a:cs typeface="Calibri"/>
              </a:rPr>
              <a:t>Before you begin building your </a:t>
            </a:r>
            <a:r>
              <a:rPr lang="en-GB" sz="2400" b="1" dirty="0">
                <a:cs typeface="Calibri"/>
              </a:rPr>
              <a:t>drawbridge</a:t>
            </a:r>
            <a:r>
              <a:rPr lang="en-GB" sz="2400" dirty="0">
                <a:cs typeface="Calibri"/>
              </a:rPr>
              <a:t> use the check list below to make sure you are prepared. </a:t>
            </a:r>
          </a:p>
        </p:txBody>
      </p:sp>
      <p:sp>
        <p:nvSpPr>
          <p:cNvPr id="4" name="TextBox 3">
            <a:extLst>
              <a:ext uri="{FF2B5EF4-FFF2-40B4-BE49-F238E27FC236}">
                <a16:creationId xmlns:a16="http://schemas.microsoft.com/office/drawing/2014/main" id="{D4110431-E2F5-4540-AAFE-C5A9D9D9D5F8}"/>
              </a:ext>
            </a:extLst>
          </p:cNvPr>
          <p:cNvSpPr txBox="1"/>
          <p:nvPr/>
        </p:nvSpPr>
        <p:spPr>
          <a:xfrm>
            <a:off x="432836" y="1933678"/>
            <a:ext cx="10928900" cy="3108543"/>
          </a:xfrm>
          <a:prstGeom prst="rect">
            <a:avLst/>
          </a:prstGeom>
          <a:solidFill>
            <a:schemeClr val="bg1"/>
          </a:solidFill>
          <a:ln w="6350">
            <a:solidFill>
              <a:schemeClr val="tx1"/>
            </a:solidFill>
          </a:ln>
        </p:spPr>
        <p:txBody>
          <a:bodyPr wrap="square" lIns="91440" tIns="45720" rIns="91440" bIns="45720" anchor="t">
            <a:spAutoFit/>
          </a:bodyPr>
          <a:lstStyle/>
          <a:p>
            <a:r>
              <a:rPr lang="en-GB" sz="2800" dirty="0">
                <a:cs typeface="Calibri"/>
              </a:rPr>
              <a:t>Tick the box if you have got your...</a:t>
            </a:r>
          </a:p>
          <a:p>
            <a:endParaRPr lang="en-GB" sz="2800" dirty="0">
              <a:cs typeface="Calibri"/>
            </a:endParaRPr>
          </a:p>
          <a:p>
            <a:pPr marL="457200" indent="-457200">
              <a:buFont typeface="Wingdings"/>
              <a:buChar char="q"/>
            </a:pPr>
            <a:r>
              <a:rPr lang="en-GB" sz="2800" dirty="0">
                <a:cs typeface="Calibri"/>
              </a:rPr>
              <a:t>design sheet from last week</a:t>
            </a:r>
          </a:p>
          <a:p>
            <a:pPr marL="457200" indent="-457200">
              <a:buFont typeface="Wingdings"/>
              <a:buChar char="q"/>
            </a:pPr>
            <a:r>
              <a:rPr lang="en-GB" sz="2800" dirty="0">
                <a:cs typeface="Calibri"/>
              </a:rPr>
              <a:t>your list of materials </a:t>
            </a:r>
          </a:p>
          <a:p>
            <a:pPr marL="457200" indent="-457200">
              <a:buFont typeface="Wingdings"/>
              <a:buChar char="q"/>
            </a:pPr>
            <a:r>
              <a:rPr lang="en-GB" sz="2800" dirty="0">
                <a:cs typeface="Calibri"/>
              </a:rPr>
              <a:t>materials to build with</a:t>
            </a:r>
          </a:p>
          <a:p>
            <a:pPr marL="457200" indent="-457200">
              <a:buFont typeface="Wingdings"/>
              <a:buChar char="q"/>
            </a:pPr>
            <a:r>
              <a:rPr lang="en-GB" sz="2800" dirty="0">
                <a:cs typeface="Calibri"/>
              </a:rPr>
              <a:t>tools to cut with</a:t>
            </a:r>
          </a:p>
          <a:p>
            <a:pPr marL="457200" indent="-457200">
              <a:buFont typeface="Wingdings"/>
              <a:buChar char="q"/>
            </a:pPr>
            <a:r>
              <a:rPr lang="en-GB" sz="2800" dirty="0">
                <a:cs typeface="Calibri"/>
              </a:rPr>
              <a:t>tools to stick with</a:t>
            </a:r>
          </a:p>
        </p:txBody>
      </p:sp>
    </p:spTree>
    <p:extLst>
      <p:ext uri="{BB962C8B-B14F-4D97-AF65-F5344CB8AC3E}">
        <p14:creationId xmlns:p14="http://schemas.microsoft.com/office/powerpoint/2010/main" val="103404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ackground Texture Pattern - Free image on Pixabay">
            <a:extLst>
              <a:ext uri="{FF2B5EF4-FFF2-40B4-BE49-F238E27FC236}">
                <a16:creationId xmlns:a16="http://schemas.microsoft.com/office/drawing/2014/main" id="{55A295EB-527E-4988-9C50-568AF49F5E60}"/>
              </a:ext>
            </a:extLst>
          </p:cNvPr>
          <p:cNvPicPr>
            <a:picLocks noChangeAspect="1"/>
          </p:cNvPicPr>
          <p:nvPr/>
        </p:nvPicPr>
        <p:blipFill>
          <a:blip r:embed="rId2"/>
          <a:stretch>
            <a:fillRect/>
          </a:stretch>
        </p:blipFill>
        <p:spPr>
          <a:xfrm>
            <a:off x="8627" y="77683"/>
            <a:ext cx="12332896" cy="6673879"/>
          </a:xfrm>
          <a:prstGeom prst="rect">
            <a:avLst/>
          </a:prstGeom>
        </p:spPr>
      </p:pic>
      <p:pic>
        <p:nvPicPr>
          <p:cNvPr id="4" name="Picture 4" descr="A picture containing photo, water, showing, boat&#10;&#10;Description automatically generated">
            <a:extLst>
              <a:ext uri="{FF2B5EF4-FFF2-40B4-BE49-F238E27FC236}">
                <a16:creationId xmlns:a16="http://schemas.microsoft.com/office/drawing/2014/main" id="{3BCB0EE2-8A73-4F3C-A072-68367B488F5A}"/>
              </a:ext>
            </a:extLst>
          </p:cNvPr>
          <p:cNvPicPr>
            <a:picLocks noChangeAspect="1"/>
          </p:cNvPicPr>
          <p:nvPr/>
        </p:nvPicPr>
        <p:blipFill>
          <a:blip r:embed="rId3"/>
          <a:stretch>
            <a:fillRect/>
          </a:stretch>
        </p:blipFill>
        <p:spPr>
          <a:xfrm>
            <a:off x="598099" y="320310"/>
            <a:ext cx="11240216" cy="6203005"/>
          </a:xfrm>
          <a:prstGeom prst="rect">
            <a:avLst/>
          </a:prstGeom>
        </p:spPr>
      </p:pic>
    </p:spTree>
    <p:extLst>
      <p:ext uri="{BB962C8B-B14F-4D97-AF65-F5344CB8AC3E}">
        <p14:creationId xmlns:p14="http://schemas.microsoft.com/office/powerpoint/2010/main" val="344290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 text, application, chat or text message&#10;&#10;Description automatically generated">
            <a:extLst>
              <a:ext uri="{FF2B5EF4-FFF2-40B4-BE49-F238E27FC236}">
                <a16:creationId xmlns:a16="http://schemas.microsoft.com/office/drawing/2014/main" id="{5670AE6C-FF69-45FF-AB2E-302850C5222F}"/>
              </a:ext>
            </a:extLst>
          </p:cNvPr>
          <p:cNvPicPr>
            <a:picLocks noChangeAspect="1"/>
          </p:cNvPicPr>
          <p:nvPr/>
        </p:nvPicPr>
        <p:blipFill>
          <a:blip r:embed="rId2"/>
          <a:stretch>
            <a:fillRect/>
          </a:stretch>
        </p:blipFill>
        <p:spPr>
          <a:xfrm>
            <a:off x="3593045" y="356558"/>
            <a:ext cx="8226437" cy="5943600"/>
          </a:xfrm>
          <a:prstGeom prst="rect">
            <a:avLst/>
          </a:prstGeom>
        </p:spPr>
      </p:pic>
      <p:sp>
        <p:nvSpPr>
          <p:cNvPr id="5" name="TextBox 4">
            <a:extLst>
              <a:ext uri="{FF2B5EF4-FFF2-40B4-BE49-F238E27FC236}">
                <a16:creationId xmlns:a16="http://schemas.microsoft.com/office/drawing/2014/main" id="{B8F536AA-46B9-40E7-8FF2-BDCE9252B9C3}"/>
              </a:ext>
            </a:extLst>
          </p:cNvPr>
          <p:cNvSpPr txBox="1"/>
          <p:nvPr/>
        </p:nvSpPr>
        <p:spPr>
          <a:xfrm>
            <a:off x="497457" y="353683"/>
            <a:ext cx="248440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1C1C1C"/>
                </a:solidFill>
                <a:latin typeface="Twinkl SemiBold"/>
                <a:ea typeface="+mj-ea"/>
                <a:cs typeface="+mj-cs"/>
              </a:rPr>
              <a:t>Read the statements from three people on the next three pages. Discuss with your adult the advantages and disadvantages of their arguments.</a:t>
            </a:r>
            <a:endParaRPr lang="en-US" sz="1400"/>
          </a:p>
        </p:txBody>
      </p:sp>
    </p:spTree>
    <p:extLst>
      <p:ext uri="{BB962C8B-B14F-4D97-AF65-F5344CB8AC3E}">
        <p14:creationId xmlns:p14="http://schemas.microsoft.com/office/powerpoint/2010/main" val="427887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 chat or text message&#10;&#10;Description automatically generated">
            <a:extLst>
              <a:ext uri="{FF2B5EF4-FFF2-40B4-BE49-F238E27FC236}">
                <a16:creationId xmlns:a16="http://schemas.microsoft.com/office/drawing/2014/main" id="{5DA57143-4566-40DC-8E3F-2AE2EEC69F75}"/>
              </a:ext>
            </a:extLst>
          </p:cNvPr>
          <p:cNvPicPr>
            <a:picLocks noChangeAspect="1"/>
          </p:cNvPicPr>
          <p:nvPr/>
        </p:nvPicPr>
        <p:blipFill>
          <a:blip r:embed="rId2"/>
          <a:stretch>
            <a:fillRect/>
          </a:stretch>
        </p:blipFill>
        <p:spPr>
          <a:xfrm>
            <a:off x="1452562" y="227163"/>
            <a:ext cx="9646309" cy="6173637"/>
          </a:xfrm>
          <a:prstGeom prst="rect">
            <a:avLst/>
          </a:prstGeom>
        </p:spPr>
      </p:pic>
    </p:spTree>
    <p:extLst>
      <p:ext uri="{BB962C8B-B14F-4D97-AF65-F5344CB8AC3E}">
        <p14:creationId xmlns:p14="http://schemas.microsoft.com/office/powerpoint/2010/main" val="2598518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206D7BD9-44B0-48B1-BDFD-1EB62101603E}"/>
              </a:ext>
            </a:extLst>
          </p:cNvPr>
          <p:cNvPicPr>
            <a:picLocks noChangeAspect="1"/>
          </p:cNvPicPr>
          <p:nvPr/>
        </p:nvPicPr>
        <p:blipFill>
          <a:blip r:embed="rId2"/>
          <a:stretch>
            <a:fillRect/>
          </a:stretch>
        </p:blipFill>
        <p:spPr>
          <a:xfrm>
            <a:off x="1353525" y="284672"/>
            <a:ext cx="9470571" cy="6432430"/>
          </a:xfrm>
          <a:prstGeom prst="rect">
            <a:avLst/>
          </a:prstGeom>
        </p:spPr>
      </p:pic>
    </p:spTree>
    <p:extLst>
      <p:ext uri="{BB962C8B-B14F-4D97-AF65-F5344CB8AC3E}">
        <p14:creationId xmlns:p14="http://schemas.microsoft.com/office/powerpoint/2010/main" val="2380252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A picture containing text&#10;&#10;Description automatically generated">
            <a:extLst>
              <a:ext uri="{FF2B5EF4-FFF2-40B4-BE49-F238E27FC236}">
                <a16:creationId xmlns:a16="http://schemas.microsoft.com/office/drawing/2014/main" id="{B551B17F-340A-4CA2-AC76-DE0FEF8556D7}"/>
              </a:ext>
            </a:extLst>
          </p:cNvPr>
          <p:cNvPicPr>
            <a:picLocks noChangeAspect="1"/>
          </p:cNvPicPr>
          <p:nvPr/>
        </p:nvPicPr>
        <p:blipFill rotWithShape="1">
          <a:blip r:embed="rId2"/>
          <a:srcRect r="2330"/>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15741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text&#10;&#10;Description automatically generated">
            <a:extLst>
              <a:ext uri="{FF2B5EF4-FFF2-40B4-BE49-F238E27FC236}">
                <a16:creationId xmlns:a16="http://schemas.microsoft.com/office/drawing/2014/main" id="{20A1F842-7825-4E9B-B894-28FD87C63AEF}"/>
              </a:ext>
            </a:extLst>
          </p:cNvPr>
          <p:cNvPicPr>
            <a:picLocks noChangeAspect="1"/>
          </p:cNvPicPr>
          <p:nvPr/>
        </p:nvPicPr>
        <p:blipFill rotWithShape="1">
          <a:blip r:embed="rId2"/>
          <a:srcRect l="22702" t="14950" r="22514" b="15947"/>
          <a:stretch/>
        </p:blipFill>
        <p:spPr>
          <a:xfrm>
            <a:off x="970371" y="113062"/>
            <a:ext cx="10582739" cy="6649494"/>
          </a:xfrm>
          <a:prstGeom prst="rect">
            <a:avLst/>
          </a:prstGeom>
        </p:spPr>
      </p:pic>
    </p:spTree>
    <p:extLst>
      <p:ext uri="{BB962C8B-B14F-4D97-AF65-F5344CB8AC3E}">
        <p14:creationId xmlns:p14="http://schemas.microsoft.com/office/powerpoint/2010/main" val="4099371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10;&#10;Description automatically generated">
            <a:extLst>
              <a:ext uri="{FF2B5EF4-FFF2-40B4-BE49-F238E27FC236}">
                <a16:creationId xmlns:a16="http://schemas.microsoft.com/office/drawing/2014/main" id="{A7E0E5E7-9731-49FC-B315-9F7E5CE2BD0C}"/>
              </a:ext>
            </a:extLst>
          </p:cNvPr>
          <p:cNvPicPr>
            <a:picLocks noChangeAspect="1"/>
          </p:cNvPicPr>
          <p:nvPr/>
        </p:nvPicPr>
        <p:blipFill rotWithShape="1">
          <a:blip r:embed="rId2"/>
          <a:srcRect l="382" t="621" r="-191" b="25466"/>
          <a:stretch/>
        </p:blipFill>
        <p:spPr>
          <a:xfrm>
            <a:off x="2354372" y="-9355"/>
            <a:ext cx="7497654" cy="171411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icture containing swimming, photo, sitting, person&#10;&#10;Description automatically generated">
            <a:extLst>
              <a:ext uri="{FF2B5EF4-FFF2-40B4-BE49-F238E27FC236}">
                <a16:creationId xmlns:a16="http://schemas.microsoft.com/office/drawing/2014/main" id="{0702AD43-92DA-48E0-A200-B1D4318D24A8}"/>
              </a:ext>
            </a:extLst>
          </p:cNvPr>
          <p:cNvPicPr>
            <a:picLocks noChangeAspect="1"/>
          </p:cNvPicPr>
          <p:nvPr/>
        </p:nvPicPr>
        <p:blipFill>
          <a:blip r:embed="rId3"/>
          <a:stretch>
            <a:fillRect/>
          </a:stretch>
        </p:blipFill>
        <p:spPr>
          <a:xfrm>
            <a:off x="4778354" y="2053029"/>
            <a:ext cx="3125896" cy="4411640"/>
          </a:xfrm>
          <a:prstGeom prst="rect">
            <a:avLst/>
          </a:prstGeom>
        </p:spPr>
      </p:pic>
    </p:spTree>
    <p:extLst>
      <p:ext uri="{BB962C8B-B14F-4D97-AF65-F5344CB8AC3E}">
        <p14:creationId xmlns:p14="http://schemas.microsoft.com/office/powerpoint/2010/main" val="3930832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diagram&#10;&#10;Description automatically generated">
            <a:extLst>
              <a:ext uri="{FF2B5EF4-FFF2-40B4-BE49-F238E27FC236}">
                <a16:creationId xmlns:a16="http://schemas.microsoft.com/office/drawing/2014/main" id="{2E084AD5-D7CF-4576-A93A-3C1C15BDB4A1}"/>
              </a:ext>
            </a:extLst>
          </p:cNvPr>
          <p:cNvPicPr>
            <a:picLocks noChangeAspect="1"/>
          </p:cNvPicPr>
          <p:nvPr/>
        </p:nvPicPr>
        <p:blipFill rotWithShape="1">
          <a:blip r:embed="rId2"/>
          <a:srcRect r="-535" b="9091"/>
          <a:stretch/>
        </p:blipFill>
        <p:spPr>
          <a:xfrm>
            <a:off x="91158" y="586492"/>
            <a:ext cx="3872641" cy="5595406"/>
          </a:xfrm>
          <a:prstGeom prst="rect">
            <a:avLst/>
          </a:prstGeom>
        </p:spPr>
      </p:pic>
      <p:pic>
        <p:nvPicPr>
          <p:cNvPr id="5" name="Picture 5" descr="Text, bubble chart&#10;&#10;Description automatically generated">
            <a:extLst>
              <a:ext uri="{FF2B5EF4-FFF2-40B4-BE49-F238E27FC236}">
                <a16:creationId xmlns:a16="http://schemas.microsoft.com/office/drawing/2014/main" id="{745BD12B-953E-4EF2-8C0D-1F75F41B6F72}"/>
              </a:ext>
            </a:extLst>
          </p:cNvPr>
          <p:cNvPicPr>
            <a:picLocks noChangeAspect="1"/>
          </p:cNvPicPr>
          <p:nvPr/>
        </p:nvPicPr>
        <p:blipFill>
          <a:blip r:embed="rId3"/>
          <a:stretch>
            <a:fillRect/>
          </a:stretch>
        </p:blipFill>
        <p:spPr>
          <a:xfrm>
            <a:off x="8076120" y="513631"/>
            <a:ext cx="4062321" cy="5787605"/>
          </a:xfrm>
          <a:prstGeom prst="rect">
            <a:avLst/>
          </a:prstGeom>
        </p:spPr>
      </p:pic>
      <p:sp>
        <p:nvSpPr>
          <p:cNvPr id="9" name="Title 1">
            <a:extLst>
              <a:ext uri="{FF2B5EF4-FFF2-40B4-BE49-F238E27FC236}">
                <a16:creationId xmlns:a16="http://schemas.microsoft.com/office/drawing/2014/main" id="{945AFC77-5FFB-4DF9-9F01-C0FA2E1B29B4}"/>
              </a:ext>
            </a:extLst>
          </p:cNvPr>
          <p:cNvSpPr>
            <a:spLocks noGrp="1"/>
          </p:cNvSpPr>
          <p:nvPr>
            <p:ph type="title"/>
          </p:nvPr>
        </p:nvSpPr>
        <p:spPr>
          <a:xfrm>
            <a:off x="4029973" y="2390457"/>
            <a:ext cx="4031412" cy="1569978"/>
          </a:xfrm>
          <a:solidFill>
            <a:schemeClr val="bg1"/>
          </a:solidFill>
        </p:spPr>
        <p:txBody>
          <a:bodyPr vert="horz" lIns="91440" tIns="45720" rIns="91440" bIns="45720" rtlCol="0" anchor="ctr">
            <a:noAutofit/>
          </a:bodyPr>
          <a:lstStyle/>
          <a:p>
            <a:pPr algn="ctr"/>
            <a:r>
              <a:rPr lang="en-GB" sz="2400" dirty="0">
                <a:cs typeface="Calibri Light"/>
              </a:rPr>
              <a:t>Have a look at the examples of posters on the next to slides. They are all examples of posters that try to persuade people to use less plastic to protect our environment.</a:t>
            </a:r>
            <a:br>
              <a:rPr lang="en-GB" sz="2400" dirty="0">
                <a:cs typeface="Calibri Light"/>
              </a:rPr>
            </a:br>
            <a:r>
              <a:rPr lang="en-GB" sz="2400" dirty="0">
                <a:cs typeface="Calibri Light"/>
              </a:rPr>
              <a:t>Notice how they all include pictures or photos and a big bold title to capture the reader's attention. </a:t>
            </a:r>
            <a:br>
              <a:rPr lang="en-GB" sz="2400" dirty="0">
                <a:cs typeface="Calibri Light"/>
              </a:rPr>
            </a:br>
            <a:endParaRPr lang="en-GB" sz="2400" dirty="0">
              <a:cs typeface="Calibri Light"/>
            </a:endParaRPr>
          </a:p>
        </p:txBody>
      </p:sp>
    </p:spTree>
    <p:extLst>
      <p:ext uri="{BB962C8B-B14F-4D97-AF65-F5344CB8AC3E}">
        <p14:creationId xmlns:p14="http://schemas.microsoft.com/office/powerpoint/2010/main" val="835409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diagram&#10;&#10;Description automatically generated">
            <a:extLst>
              <a:ext uri="{FF2B5EF4-FFF2-40B4-BE49-F238E27FC236}">
                <a16:creationId xmlns:a16="http://schemas.microsoft.com/office/drawing/2014/main" id="{23439B4D-CCF4-46D8-9537-42AEF56DEB98}"/>
              </a:ext>
            </a:extLst>
          </p:cNvPr>
          <p:cNvPicPr>
            <a:picLocks noChangeAspect="1"/>
          </p:cNvPicPr>
          <p:nvPr/>
        </p:nvPicPr>
        <p:blipFill>
          <a:blip r:embed="rId2"/>
          <a:stretch>
            <a:fillRect/>
          </a:stretch>
        </p:blipFill>
        <p:spPr>
          <a:xfrm>
            <a:off x="99743" y="861743"/>
            <a:ext cx="3869666" cy="5425116"/>
          </a:xfrm>
          <a:prstGeom prst="rect">
            <a:avLst/>
          </a:prstGeom>
        </p:spPr>
      </p:pic>
      <p:pic>
        <p:nvPicPr>
          <p:cNvPr id="3" name="Picture 5" descr="A picture containing diagram&#10;&#10;Description automatically generated">
            <a:extLst>
              <a:ext uri="{FF2B5EF4-FFF2-40B4-BE49-F238E27FC236}">
                <a16:creationId xmlns:a16="http://schemas.microsoft.com/office/drawing/2014/main" id="{5610DF18-85CA-44DC-B41E-68393EAD74FB}"/>
              </a:ext>
            </a:extLst>
          </p:cNvPr>
          <p:cNvPicPr>
            <a:picLocks noChangeAspect="1"/>
          </p:cNvPicPr>
          <p:nvPr/>
        </p:nvPicPr>
        <p:blipFill>
          <a:blip r:embed="rId3"/>
          <a:stretch>
            <a:fillRect/>
          </a:stretch>
        </p:blipFill>
        <p:spPr>
          <a:xfrm>
            <a:off x="4340165" y="803336"/>
            <a:ext cx="7750654" cy="5440751"/>
          </a:xfrm>
          <a:prstGeom prst="rect">
            <a:avLst/>
          </a:prstGeom>
        </p:spPr>
      </p:pic>
    </p:spTree>
    <p:extLst>
      <p:ext uri="{BB962C8B-B14F-4D97-AF65-F5344CB8AC3E}">
        <p14:creationId xmlns:p14="http://schemas.microsoft.com/office/powerpoint/2010/main" val="3448378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icture containing diagram&#10;&#10;Description automatically generated">
            <a:extLst>
              <a:ext uri="{FF2B5EF4-FFF2-40B4-BE49-F238E27FC236}">
                <a16:creationId xmlns:a16="http://schemas.microsoft.com/office/drawing/2014/main" id="{3F8FF088-53C0-45BB-8718-E60564DD2CA5}"/>
              </a:ext>
            </a:extLst>
          </p:cNvPr>
          <p:cNvPicPr>
            <a:picLocks noChangeAspect="1"/>
          </p:cNvPicPr>
          <p:nvPr/>
        </p:nvPicPr>
        <p:blipFill>
          <a:blip r:embed="rId2"/>
          <a:stretch>
            <a:fillRect/>
          </a:stretch>
        </p:blipFill>
        <p:spPr>
          <a:xfrm>
            <a:off x="3679705" y="1350573"/>
            <a:ext cx="3869666" cy="5425116"/>
          </a:xfrm>
          <a:prstGeom prst="rect">
            <a:avLst/>
          </a:prstGeom>
        </p:spPr>
      </p:pic>
      <p:sp>
        <p:nvSpPr>
          <p:cNvPr id="5" name="Title 1">
            <a:extLst>
              <a:ext uri="{FF2B5EF4-FFF2-40B4-BE49-F238E27FC236}">
                <a16:creationId xmlns:a16="http://schemas.microsoft.com/office/drawing/2014/main" id="{6F67DD64-D0A3-4E26-A65E-D607BDDE0B83}"/>
              </a:ext>
            </a:extLst>
          </p:cNvPr>
          <p:cNvSpPr>
            <a:spLocks noGrp="1"/>
          </p:cNvSpPr>
          <p:nvPr>
            <p:ph type="title"/>
          </p:nvPr>
        </p:nvSpPr>
        <p:spPr>
          <a:xfrm>
            <a:off x="2678502" y="363250"/>
            <a:ext cx="6446807" cy="779223"/>
          </a:xfrm>
          <a:solidFill>
            <a:schemeClr val="bg1"/>
          </a:solidFill>
        </p:spPr>
        <p:txBody>
          <a:bodyPr vert="horz" lIns="91440" tIns="45720" rIns="91440" bIns="45720" rtlCol="0" anchor="ctr">
            <a:noAutofit/>
          </a:bodyPr>
          <a:lstStyle/>
          <a:p>
            <a:pPr algn="ctr"/>
            <a:r>
              <a:rPr lang="en-GB" sz="2400" b="1" dirty="0">
                <a:cs typeface="Calibri Light"/>
              </a:rPr>
              <a:t>On your poster make sure you include:</a:t>
            </a:r>
            <a:br>
              <a:rPr lang="en-GB" sz="2400" b="1" dirty="0">
                <a:cs typeface="Calibri Light"/>
              </a:rPr>
            </a:br>
            <a:endParaRPr lang="en-GB" sz="2400">
              <a:cs typeface="Calibri Light"/>
            </a:endParaRPr>
          </a:p>
        </p:txBody>
      </p:sp>
      <p:cxnSp>
        <p:nvCxnSpPr>
          <p:cNvPr id="6" name="Straight Arrow Connector 5">
            <a:extLst>
              <a:ext uri="{FF2B5EF4-FFF2-40B4-BE49-F238E27FC236}">
                <a16:creationId xmlns:a16="http://schemas.microsoft.com/office/drawing/2014/main" id="{54DC5E10-B386-49FA-9A65-AA8293CD9C1D}"/>
              </a:ext>
            </a:extLst>
          </p:cNvPr>
          <p:cNvCxnSpPr/>
          <p:nvPr/>
        </p:nvCxnSpPr>
        <p:spPr>
          <a:xfrm>
            <a:off x="5638800" y="29718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5F684DC3-53F3-402F-9188-9133B5EB037C}"/>
              </a:ext>
            </a:extLst>
          </p:cNvPr>
          <p:cNvSpPr/>
          <p:nvPr/>
        </p:nvSpPr>
        <p:spPr>
          <a:xfrm>
            <a:off x="3046727" y="1934955"/>
            <a:ext cx="977660" cy="488830"/>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567E1E72-5D9E-4890-8BC2-DCC33B8C933D}"/>
              </a:ext>
            </a:extLst>
          </p:cNvPr>
          <p:cNvSpPr/>
          <p:nvPr/>
        </p:nvSpPr>
        <p:spPr>
          <a:xfrm rot="300000">
            <a:off x="2902953" y="5385520"/>
            <a:ext cx="977660" cy="488830"/>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Arrow: Right 18">
            <a:extLst>
              <a:ext uri="{FF2B5EF4-FFF2-40B4-BE49-F238E27FC236}">
                <a16:creationId xmlns:a16="http://schemas.microsoft.com/office/drawing/2014/main" id="{858E4B41-C15D-4DC8-85CC-3DBDFE69C4F7}"/>
              </a:ext>
            </a:extLst>
          </p:cNvPr>
          <p:cNvSpPr/>
          <p:nvPr/>
        </p:nvSpPr>
        <p:spPr>
          <a:xfrm rot="9840000">
            <a:off x="6742059" y="4268234"/>
            <a:ext cx="2271621" cy="474453"/>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Arrow: Right 20">
            <a:extLst>
              <a:ext uri="{FF2B5EF4-FFF2-40B4-BE49-F238E27FC236}">
                <a16:creationId xmlns:a16="http://schemas.microsoft.com/office/drawing/2014/main" id="{34F5C194-1A4D-40BD-B4F4-5100BD622720}"/>
              </a:ext>
            </a:extLst>
          </p:cNvPr>
          <p:cNvSpPr/>
          <p:nvPr/>
        </p:nvSpPr>
        <p:spPr>
          <a:xfrm rot="9900000">
            <a:off x="7387198" y="5782565"/>
            <a:ext cx="1581509" cy="474453"/>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F16FDF9B-9627-4931-8609-01BCCAEED178}"/>
              </a:ext>
            </a:extLst>
          </p:cNvPr>
          <p:cNvSpPr txBox="1">
            <a:spLocks/>
          </p:cNvSpPr>
          <p:nvPr/>
        </p:nvSpPr>
        <p:spPr>
          <a:xfrm>
            <a:off x="875581" y="1795235"/>
            <a:ext cx="1975449" cy="108114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cs typeface="Calibri Light"/>
              </a:rPr>
              <a:t>A big, bold message.</a:t>
            </a:r>
            <a:br>
              <a:rPr lang="en-GB" sz="2400" dirty="0">
                <a:cs typeface="Calibri Light"/>
              </a:rPr>
            </a:br>
            <a:endParaRPr lang="en-GB" sz="2400">
              <a:cs typeface="Calibri Light"/>
            </a:endParaRPr>
          </a:p>
        </p:txBody>
      </p:sp>
      <p:sp>
        <p:nvSpPr>
          <p:cNvPr id="26" name="Title 1">
            <a:extLst>
              <a:ext uri="{FF2B5EF4-FFF2-40B4-BE49-F238E27FC236}">
                <a16:creationId xmlns:a16="http://schemas.microsoft.com/office/drawing/2014/main" id="{10D8E07E-7638-4C7A-B1FD-237C5E33A174}"/>
              </a:ext>
            </a:extLst>
          </p:cNvPr>
          <p:cNvSpPr txBox="1">
            <a:spLocks/>
          </p:cNvSpPr>
          <p:nvPr/>
        </p:nvSpPr>
        <p:spPr>
          <a:xfrm>
            <a:off x="760562" y="4641951"/>
            <a:ext cx="1975449" cy="128243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cs typeface="Calibri Light"/>
              </a:rPr>
              <a:t>An eye-catching background</a:t>
            </a:r>
            <a:br>
              <a:rPr lang="en-GB" sz="2400" dirty="0">
                <a:cs typeface="Calibri Light"/>
              </a:rPr>
            </a:br>
            <a:endParaRPr lang="en-GB" sz="2400">
              <a:cs typeface="Calibri Light"/>
            </a:endParaRPr>
          </a:p>
        </p:txBody>
      </p:sp>
      <p:sp>
        <p:nvSpPr>
          <p:cNvPr id="27" name="Title 1">
            <a:extLst>
              <a:ext uri="{FF2B5EF4-FFF2-40B4-BE49-F238E27FC236}">
                <a16:creationId xmlns:a16="http://schemas.microsoft.com/office/drawing/2014/main" id="{E43BACFC-C1F1-45DE-B374-DE21D23BB86E}"/>
              </a:ext>
            </a:extLst>
          </p:cNvPr>
          <p:cNvSpPr txBox="1">
            <a:spLocks/>
          </p:cNvSpPr>
          <p:nvPr/>
        </p:nvSpPr>
        <p:spPr>
          <a:xfrm>
            <a:off x="8883769" y="2284064"/>
            <a:ext cx="2521788" cy="230322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cs typeface="Calibri Light"/>
              </a:rPr>
              <a:t>Eye-catching photos or pictures to get your message across to your reader quickly.</a:t>
            </a:r>
            <a:br>
              <a:rPr lang="en-GB" sz="2400" dirty="0">
                <a:cs typeface="Calibri Light"/>
              </a:rPr>
            </a:br>
            <a:endParaRPr lang="en-GB" sz="2400">
              <a:cs typeface="Calibri Light"/>
            </a:endParaRPr>
          </a:p>
        </p:txBody>
      </p:sp>
      <p:sp>
        <p:nvSpPr>
          <p:cNvPr id="28" name="Title 1">
            <a:extLst>
              <a:ext uri="{FF2B5EF4-FFF2-40B4-BE49-F238E27FC236}">
                <a16:creationId xmlns:a16="http://schemas.microsoft.com/office/drawing/2014/main" id="{C6853D78-3E76-439E-8BFD-ADD2F175F0BD}"/>
              </a:ext>
            </a:extLst>
          </p:cNvPr>
          <p:cNvSpPr txBox="1">
            <a:spLocks/>
          </p:cNvSpPr>
          <p:nvPr/>
        </p:nvSpPr>
        <p:spPr>
          <a:xfrm>
            <a:off x="8998788" y="5418328"/>
            <a:ext cx="2794958" cy="110990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cs typeface="Calibri Light"/>
              </a:rPr>
              <a:t>Perhaps you could include an alternative to using plastics, or encourage people to recycle.</a:t>
            </a:r>
            <a:br>
              <a:rPr lang="en-GB" sz="2400" dirty="0">
                <a:cs typeface="Calibri Light"/>
              </a:rPr>
            </a:br>
            <a:endParaRPr lang="en-GB" sz="2400">
              <a:cs typeface="Calibri Light"/>
            </a:endParaRPr>
          </a:p>
        </p:txBody>
      </p:sp>
    </p:spTree>
    <p:extLst>
      <p:ext uri="{BB962C8B-B14F-4D97-AF65-F5344CB8AC3E}">
        <p14:creationId xmlns:p14="http://schemas.microsoft.com/office/powerpoint/2010/main" val="227339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E9D9F002-D407-45BF-9BB2-53A4EBE08252}"/>
              </a:ext>
            </a:extLst>
          </p:cNvPr>
          <p:cNvPicPr>
            <a:picLocks noChangeAspect="1"/>
          </p:cNvPicPr>
          <p:nvPr/>
        </p:nvPicPr>
        <p:blipFill rotWithShape="1">
          <a:blip r:embed="rId2"/>
          <a:srcRect l="10047" t="27083" r="40187" b="23750"/>
          <a:stretch/>
        </p:blipFill>
        <p:spPr>
          <a:xfrm>
            <a:off x="2102844" y="1946941"/>
            <a:ext cx="7992383" cy="4444534"/>
          </a:xfrm>
          <a:prstGeom prst="rect">
            <a:avLst/>
          </a:prstGeom>
        </p:spPr>
      </p:pic>
      <p:sp>
        <p:nvSpPr>
          <p:cNvPr id="6" name="TextBox 5">
            <a:extLst>
              <a:ext uri="{FF2B5EF4-FFF2-40B4-BE49-F238E27FC236}">
                <a16:creationId xmlns:a16="http://schemas.microsoft.com/office/drawing/2014/main" id="{0E2D7924-DC91-4D4D-B684-505DE977342B}"/>
              </a:ext>
            </a:extLst>
          </p:cNvPr>
          <p:cNvSpPr txBox="1"/>
          <p:nvPr/>
        </p:nvSpPr>
        <p:spPr>
          <a:xfrm>
            <a:off x="200160" y="159927"/>
            <a:ext cx="11546751" cy="1200329"/>
          </a:xfrm>
          <a:prstGeom prst="rect">
            <a:avLst/>
          </a:prstGeom>
          <a:solidFill>
            <a:schemeClr val="bg1"/>
          </a:solidFill>
        </p:spPr>
        <p:txBody>
          <a:bodyPr wrap="square" lIns="91440" tIns="45720" rIns="91440" bIns="45720" rtlCol="0" anchor="t">
            <a:spAutoFit/>
          </a:bodyPr>
          <a:lstStyle/>
          <a:p>
            <a:pPr algn="ctr"/>
            <a:r>
              <a:rPr lang="en-GB" sz="2400" dirty="0">
                <a:cs typeface="Calibri"/>
              </a:rPr>
              <a:t>At the beginning of the instructional video, they first measure and cut out the pieces needed for the </a:t>
            </a:r>
            <a:r>
              <a:rPr lang="en-GB" sz="2400" b="1" dirty="0">
                <a:cs typeface="Calibri"/>
              </a:rPr>
              <a:t>drawbridge</a:t>
            </a:r>
            <a:r>
              <a:rPr lang="en-GB" sz="2400" dirty="0">
                <a:cs typeface="Calibri"/>
              </a:rPr>
              <a:t>. Here are the measurements you need below. Use a ruler for the sides of the shapes to make sure they are nice and straight so that they fit together.</a:t>
            </a:r>
          </a:p>
        </p:txBody>
      </p:sp>
    </p:spTree>
    <p:extLst>
      <p:ext uri="{BB962C8B-B14F-4D97-AF65-F5344CB8AC3E}">
        <p14:creationId xmlns:p14="http://schemas.microsoft.com/office/powerpoint/2010/main" val="1918389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66" y="267295"/>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Calibri" panose="020F0502020204030204"/>
              </a:rPr>
              <a:t>Date: </a:t>
            </a:r>
            <a:r>
              <a:rPr lang="en-GB" dirty="0" smtClean="0">
                <a:solidFill>
                  <a:schemeClr val="tx1"/>
                </a:solidFill>
                <a:latin typeface="Calibri" panose="020F0502020204030204"/>
              </a:rPr>
              <a:t>29/01/2021</a:t>
            </a:r>
            <a:endParaRPr kumimoji="0" lang="en-GB" sz="2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41666" y="2393292"/>
            <a:ext cx="2219325" cy="1104900"/>
          </a:xfrm>
          <a:prstGeom prst="rect">
            <a:avLst/>
          </a:prstGeom>
        </p:spPr>
      </p:pic>
      <p:sp>
        <p:nvSpPr>
          <p:cNvPr id="6" name="Rectangle 5"/>
          <p:cNvSpPr/>
          <p:nvPr/>
        </p:nvSpPr>
        <p:spPr>
          <a:xfrm>
            <a:off x="2960045" y="2393291"/>
            <a:ext cx="7963411" cy="11049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600" dirty="0">
                <a:latin typeface="Calibri" panose="020F0502020204030204"/>
              </a:rPr>
              <a:t> </a:t>
            </a:r>
            <a:r>
              <a:rPr lang="en-GB" sz="1600" noProof="0" dirty="0">
                <a:latin typeface="Calibri" panose="020F0502020204030204"/>
              </a:rPr>
              <a:t> </a:t>
            </a:r>
            <a:r>
              <a:rPr lang="en-GB" sz="2400">
                <a:solidFill>
                  <a:schemeClr val="tx1"/>
                </a:solidFill>
                <a:latin typeface="Calibri" panose="020F0502020204030204"/>
              </a:rPr>
              <a:t>L.O. To be able to choose and write a recipe for a main course meal</a:t>
            </a:r>
            <a:r>
              <a:rPr lang="en-GB" sz="2400" dirty="0">
                <a:solidFill>
                  <a:schemeClr val="tx1"/>
                </a:solidFill>
                <a:latin typeface="Calibri" panose="020F0502020204030204"/>
              </a:rPr>
              <a:t>.</a:t>
            </a:r>
            <a:endPar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7" name="Rectangle 6"/>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2400">
                <a:solidFill>
                  <a:prstClr val="black"/>
                </a:solidFill>
                <a:latin typeface="Calibri" panose="020F0502020204030204"/>
              </a:rPr>
              <a:t>Cooker</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y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utoShape 2" descr="Image result for self portrait examples ks1"/>
          <p:cNvSpPr>
            <a:spLocks noChangeAspect="1" noChangeArrowheads="1"/>
          </p:cNvSpPr>
          <p:nvPr/>
        </p:nvSpPr>
        <p:spPr bwMode="auto">
          <a:xfrm>
            <a:off x="63500" y="-136525"/>
            <a:ext cx="11525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15342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723CAA-A238-42A5-A19D-5E27490CB606}"/>
              </a:ext>
            </a:extLst>
          </p:cNvPr>
          <p:cNvSpPr txBox="1"/>
          <p:nvPr/>
        </p:nvSpPr>
        <p:spPr>
          <a:xfrm>
            <a:off x="382438" y="368061"/>
            <a:ext cx="1159965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Light"/>
                <a:cs typeface="Calibri Light"/>
              </a:rPr>
              <a:t>In cookery this term you have been challenged to create a delicious </a:t>
            </a:r>
            <a:r>
              <a:rPr lang="en-US" sz="2800">
                <a:latin typeface="Calibri Light"/>
                <a:cs typeface="Calibri Light"/>
              </a:rPr>
              <a:t>three course meal!</a:t>
            </a:r>
            <a:endParaRPr lang="en-US" sz="2800">
              <a:latin typeface="Calibri" panose="020F0502020204030204"/>
              <a:cs typeface="Calibri" panose="020F0502020204030204"/>
            </a:endParaRPr>
          </a:p>
          <a:p>
            <a:r>
              <a:rPr lang="en-US" sz="2800">
                <a:latin typeface="Calibri Light"/>
                <a:cs typeface="Calibri Light"/>
              </a:rPr>
              <a:t>Click on the video links below. They may give you some ideas </a:t>
            </a:r>
            <a:r>
              <a:rPr lang="en-US" sz="2800" dirty="0">
                <a:latin typeface="Calibri Light"/>
                <a:cs typeface="Calibri Light"/>
              </a:rPr>
              <a:t>for a main course if you are not sure what you would like to cook.</a:t>
            </a:r>
            <a:br>
              <a:rPr lang="en-US" sz="2800" dirty="0">
                <a:latin typeface="Calibri Light"/>
                <a:cs typeface="Calibri Light"/>
              </a:rPr>
            </a:br>
            <a:r>
              <a:rPr lang="en-US" sz="2800" dirty="0">
                <a:latin typeface="Calibri Light"/>
                <a:cs typeface="Calibri Light"/>
              </a:rPr>
              <a:t>The main course of your meal should be a full plate of food, you eat this after your starter.</a:t>
            </a:r>
            <a:br>
              <a:rPr lang="en-US" sz="2800" dirty="0">
                <a:latin typeface="Calibri Light"/>
                <a:cs typeface="Calibri Light"/>
              </a:rPr>
            </a:br>
            <a:r>
              <a:rPr lang="en-US" sz="2800" dirty="0">
                <a:latin typeface="Calibri Light"/>
                <a:cs typeface="Calibri Light"/>
              </a:rPr>
              <a:t>After you have watched the videos, decide on a main course you would like to make with your adult. Research the ingredients you will need and write them on the next page- we look forward to seeing your ideas!</a:t>
            </a:r>
            <a:endParaRPr lang="en-US" sz="2800">
              <a:cs typeface="Calibri" panose="020F0502020204030204"/>
            </a:endParaRPr>
          </a:p>
        </p:txBody>
      </p:sp>
      <p:sp>
        <p:nvSpPr>
          <p:cNvPr id="10" name="TextBox 9">
            <a:extLst>
              <a:ext uri="{FF2B5EF4-FFF2-40B4-BE49-F238E27FC236}">
                <a16:creationId xmlns:a16="http://schemas.microsoft.com/office/drawing/2014/main" id="{2925300C-6DC7-47E0-B80B-24C5910BC6AA}"/>
              </a:ext>
            </a:extLst>
          </p:cNvPr>
          <p:cNvSpPr txBox="1"/>
          <p:nvPr/>
        </p:nvSpPr>
        <p:spPr>
          <a:xfrm>
            <a:off x="587829" y="521425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Chicken dishes: </a:t>
            </a:r>
            <a:r>
              <a:rPr lang="en-US" dirty="0">
                <a:hlinkClick r:id="rId2"/>
              </a:rPr>
              <a:t>https://www.youtube.com/watch?v=jPOxWOE-3Xk</a:t>
            </a:r>
            <a:r>
              <a:rPr lang="en-US" dirty="0"/>
              <a:t> </a:t>
            </a:r>
          </a:p>
        </p:txBody>
      </p:sp>
      <p:sp>
        <p:nvSpPr>
          <p:cNvPr id="11" name="TextBox 10">
            <a:extLst>
              <a:ext uri="{FF2B5EF4-FFF2-40B4-BE49-F238E27FC236}">
                <a16:creationId xmlns:a16="http://schemas.microsoft.com/office/drawing/2014/main" id="{EA26CD19-C726-4776-89DD-AA6AC439F246}"/>
              </a:ext>
            </a:extLst>
          </p:cNvPr>
          <p:cNvSpPr txBox="1"/>
          <p:nvPr/>
        </p:nvSpPr>
        <p:spPr>
          <a:xfrm>
            <a:off x="3472542" y="521425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Pasta dishes:</a:t>
            </a:r>
          </a:p>
          <a:p>
            <a:r>
              <a:rPr lang="en-US" dirty="0">
                <a:hlinkClick r:id="rId3"/>
              </a:rPr>
              <a:t>https://www.youtube.com/watch?v=504JUAmAw5k</a:t>
            </a:r>
            <a:r>
              <a:rPr lang="en-US" dirty="0"/>
              <a:t> </a:t>
            </a:r>
            <a:endParaRPr lang="en-US"/>
          </a:p>
        </p:txBody>
      </p:sp>
      <p:sp>
        <p:nvSpPr>
          <p:cNvPr id="12" name="TextBox 11">
            <a:extLst>
              <a:ext uri="{FF2B5EF4-FFF2-40B4-BE49-F238E27FC236}">
                <a16:creationId xmlns:a16="http://schemas.microsoft.com/office/drawing/2014/main" id="{72084A49-D8F9-4048-956F-935FCEFA74A0}"/>
              </a:ext>
            </a:extLst>
          </p:cNvPr>
          <p:cNvSpPr txBox="1"/>
          <p:nvPr/>
        </p:nvSpPr>
        <p:spPr>
          <a:xfrm>
            <a:off x="6370864" y="521425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Burgers:</a:t>
            </a:r>
          </a:p>
          <a:p>
            <a:r>
              <a:rPr lang="en-US" dirty="0">
                <a:hlinkClick r:id="rId4"/>
              </a:rPr>
              <a:t>https://www.youtube.com/watch?v=oqeW9YMHweo</a:t>
            </a:r>
            <a:r>
              <a:rPr lang="en-US" dirty="0"/>
              <a:t> </a:t>
            </a:r>
            <a:endParaRPr lang="en-US"/>
          </a:p>
        </p:txBody>
      </p:sp>
      <p:sp>
        <p:nvSpPr>
          <p:cNvPr id="13" name="TextBox 12">
            <a:extLst>
              <a:ext uri="{FF2B5EF4-FFF2-40B4-BE49-F238E27FC236}">
                <a16:creationId xmlns:a16="http://schemas.microsoft.com/office/drawing/2014/main" id="{FB7CD722-6301-4AFA-9129-A6E1815D03DE}"/>
              </a:ext>
            </a:extLst>
          </p:cNvPr>
          <p:cNvSpPr txBox="1"/>
          <p:nvPr/>
        </p:nvSpPr>
        <p:spPr>
          <a:xfrm>
            <a:off x="9119507" y="521425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Pizza:</a:t>
            </a:r>
          </a:p>
          <a:p>
            <a:r>
              <a:rPr lang="en-US" dirty="0">
                <a:hlinkClick r:id="rId5"/>
              </a:rPr>
              <a:t>https://www.youtube.com/watch?v=9TIBIuhgE-Y</a:t>
            </a:r>
            <a:r>
              <a:rPr lang="en-US" dirty="0"/>
              <a:t> </a:t>
            </a:r>
            <a:endParaRPr lang="en-US"/>
          </a:p>
        </p:txBody>
      </p:sp>
    </p:spTree>
    <p:extLst>
      <p:ext uri="{BB962C8B-B14F-4D97-AF65-F5344CB8AC3E}">
        <p14:creationId xmlns:p14="http://schemas.microsoft.com/office/powerpoint/2010/main" val="40697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hought Bubble: Cloud 12">
            <a:extLst>
              <a:ext uri="{FF2B5EF4-FFF2-40B4-BE49-F238E27FC236}">
                <a16:creationId xmlns:a16="http://schemas.microsoft.com/office/drawing/2014/main" id="{7F5C505A-4148-47CB-A7A5-E1C895959511}"/>
              </a:ext>
            </a:extLst>
          </p:cNvPr>
          <p:cNvSpPr/>
          <p:nvPr/>
        </p:nvSpPr>
        <p:spPr>
          <a:xfrm>
            <a:off x="868719" y="2194591"/>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a:ea typeface="+mn-lt"/>
                <a:cs typeface="+mn-lt"/>
              </a:rPr>
              <a:t>What is your main </a:t>
            </a:r>
            <a:r>
              <a:rPr lang="en-GB" sz="1600" dirty="0">
                <a:ea typeface="+mn-lt"/>
                <a:cs typeface="+mn-lt"/>
              </a:rPr>
              <a:t>course going to be?</a:t>
            </a:r>
            <a:endParaRPr lang="en-US" dirty="0"/>
          </a:p>
          <a:p>
            <a:pPr algn="ctr"/>
            <a:endParaRPr lang="en-GB" sz="1600" dirty="0">
              <a:cs typeface="Calibri"/>
            </a:endParaRPr>
          </a:p>
        </p:txBody>
      </p:sp>
      <p:sp>
        <p:nvSpPr>
          <p:cNvPr id="15" name="Thought Bubble: Cloud 14">
            <a:extLst>
              <a:ext uri="{FF2B5EF4-FFF2-40B4-BE49-F238E27FC236}">
                <a16:creationId xmlns:a16="http://schemas.microsoft.com/office/drawing/2014/main" id="{5FFCFA9E-F1E3-49D0-B4B6-DE09D5B4C7B1}"/>
              </a:ext>
            </a:extLst>
          </p:cNvPr>
          <p:cNvSpPr/>
          <p:nvPr/>
        </p:nvSpPr>
        <p:spPr>
          <a:xfrm>
            <a:off x="4542545" y="3843519"/>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t>Do you need any non-food items on your shopping list </a:t>
            </a:r>
            <a:r>
              <a:rPr lang="en-GB" sz="1600"/>
              <a:t>too?</a:t>
            </a:r>
            <a:endParaRPr lang="en-GB" sz="1600">
              <a:cs typeface="Calibri"/>
            </a:endParaRPr>
          </a:p>
        </p:txBody>
      </p:sp>
      <p:sp>
        <p:nvSpPr>
          <p:cNvPr id="17" name="Thought Bubble: Cloud 16">
            <a:extLst>
              <a:ext uri="{FF2B5EF4-FFF2-40B4-BE49-F238E27FC236}">
                <a16:creationId xmlns:a16="http://schemas.microsoft.com/office/drawing/2014/main" id="{ED8DF1A8-E75A-4CE6-A123-5A8376617DAC}"/>
              </a:ext>
            </a:extLst>
          </p:cNvPr>
          <p:cNvSpPr/>
          <p:nvPr/>
        </p:nvSpPr>
        <p:spPr>
          <a:xfrm>
            <a:off x="8469361" y="1952383"/>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a:cs typeface="Calibri"/>
              </a:rPr>
              <a:t>Are the ingredients going to be easy to get at the shop?</a:t>
            </a:r>
          </a:p>
        </p:txBody>
      </p:sp>
      <p:sp>
        <p:nvSpPr>
          <p:cNvPr id="20" name="TextBox 19">
            <a:extLst>
              <a:ext uri="{FF2B5EF4-FFF2-40B4-BE49-F238E27FC236}">
                <a16:creationId xmlns:a16="http://schemas.microsoft.com/office/drawing/2014/main" id="{BFDED275-5B55-4B13-8FE7-A1403DDA47BC}"/>
              </a:ext>
            </a:extLst>
          </p:cNvPr>
          <p:cNvSpPr txBox="1"/>
          <p:nvPr/>
        </p:nvSpPr>
        <p:spPr>
          <a:xfrm>
            <a:off x="304827" y="202878"/>
            <a:ext cx="11392298" cy="830997"/>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400">
                <a:ea typeface="+mn-lt"/>
                <a:cs typeface="+mn-lt"/>
              </a:rPr>
              <a:t>Discuss these questions with your adult before writing you list.</a:t>
            </a:r>
            <a:endParaRPr lang="en-US"/>
          </a:p>
          <a:p>
            <a:pPr algn="ctr"/>
            <a:endParaRPr lang="en-GB" sz="2400" dirty="0">
              <a:cs typeface="Calibri"/>
            </a:endParaRPr>
          </a:p>
        </p:txBody>
      </p:sp>
    </p:spTree>
    <p:extLst>
      <p:ext uri="{BB962C8B-B14F-4D97-AF65-F5344CB8AC3E}">
        <p14:creationId xmlns:p14="http://schemas.microsoft.com/office/powerpoint/2010/main" val="353657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21C84340-F004-4780-9F01-42368A0CA27E}"/>
              </a:ext>
            </a:extLst>
          </p:cNvPr>
          <p:cNvPicPr>
            <a:picLocks noChangeAspect="1"/>
          </p:cNvPicPr>
          <p:nvPr/>
        </p:nvPicPr>
        <p:blipFill>
          <a:blip r:embed="rId2"/>
          <a:stretch>
            <a:fillRect/>
          </a:stretch>
        </p:blipFill>
        <p:spPr>
          <a:xfrm>
            <a:off x="3243532" y="134760"/>
            <a:ext cx="5834332" cy="6602856"/>
          </a:xfrm>
          <a:prstGeom prst="rect">
            <a:avLst/>
          </a:prstGeom>
        </p:spPr>
      </p:pic>
    </p:spTree>
    <p:extLst>
      <p:ext uri="{BB962C8B-B14F-4D97-AF65-F5344CB8AC3E}">
        <p14:creationId xmlns:p14="http://schemas.microsoft.com/office/powerpoint/2010/main" val="2493868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28B4E4D-D2AE-4AD8-84C4-7062C5E36DE1}"/>
              </a:ext>
            </a:extLst>
          </p:cNvPr>
          <p:cNvGraphicFramePr>
            <a:graphicFrameLocks noGrp="1"/>
          </p:cNvGraphicFramePr>
          <p:nvPr>
            <p:extLst>
              <p:ext uri="{D42A27DB-BD31-4B8C-83A1-F6EECF244321}">
                <p14:modId xmlns:p14="http://schemas.microsoft.com/office/powerpoint/2010/main" val="1116742202"/>
              </p:ext>
            </p:extLst>
          </p:nvPr>
        </p:nvGraphicFramePr>
        <p:xfrm>
          <a:off x="535437" y="2255190"/>
          <a:ext cx="11264900" cy="4274185"/>
        </p:xfrm>
        <a:graphic>
          <a:graphicData uri="http://schemas.openxmlformats.org/drawingml/2006/table">
            <a:tbl>
              <a:tblPr firstRow="1" bandRow="1">
                <a:tableStyleId>{5C22544A-7EE6-4342-B048-85BDC9FD1C3A}</a:tableStyleId>
              </a:tblPr>
              <a:tblGrid>
                <a:gridCol w="5632450">
                  <a:extLst>
                    <a:ext uri="{9D8B030D-6E8A-4147-A177-3AD203B41FA5}">
                      <a16:colId xmlns:a16="http://schemas.microsoft.com/office/drawing/2014/main" val="182681235"/>
                    </a:ext>
                  </a:extLst>
                </a:gridCol>
                <a:gridCol w="5632450">
                  <a:extLst>
                    <a:ext uri="{9D8B030D-6E8A-4147-A177-3AD203B41FA5}">
                      <a16:colId xmlns:a16="http://schemas.microsoft.com/office/drawing/2014/main" val="2613992859"/>
                    </a:ext>
                  </a:extLst>
                </a:gridCol>
              </a:tblGrid>
              <a:tr h="370840">
                <a:tc>
                  <a:txBody>
                    <a:bodyPr/>
                    <a:lstStyle/>
                    <a:p>
                      <a:pPr marL="0" algn="l" rtl="0" eaLnBrk="1" latinLnBrk="0" hangingPunct="1">
                        <a:spcBef>
                          <a:spcPts val="0"/>
                        </a:spcBef>
                        <a:spcAft>
                          <a:spcPts val="0"/>
                        </a:spcAft>
                      </a:pPr>
                      <a:r>
                        <a:rPr lang="en-GB" sz="1800" kern="1200">
                          <a:effectLst/>
                        </a:rPr>
                        <a:t>Ingredient</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Cost</a:t>
                      </a:r>
                      <a:endParaRPr lang="en-GB">
                        <a:effectLst/>
                      </a:endParaRPr>
                    </a:p>
                  </a:txBody>
                  <a:tcPr marL="0" marR="0" marT="0" marB="0" anchor="ctr"/>
                </a:tc>
                <a:extLst>
                  <a:ext uri="{0D108BD9-81ED-4DB2-BD59-A6C34878D82A}">
                    <a16:rowId xmlns:a16="http://schemas.microsoft.com/office/drawing/2014/main" val="3993582165"/>
                  </a:ext>
                </a:extLst>
              </a:tr>
              <a:tr h="291465">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758264229"/>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963851883"/>
                  </a:ext>
                </a:extLst>
              </a:tr>
              <a:tr h="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2066961351"/>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3833267991"/>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3013227890"/>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388723513"/>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2956216314"/>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4014263919"/>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1449539851"/>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4216207716"/>
                  </a:ext>
                </a:extLst>
              </a:tr>
              <a:tr h="370840">
                <a:tc>
                  <a:txBody>
                    <a:bodyPr/>
                    <a:lstStyle/>
                    <a:p>
                      <a:pPr marL="0" algn="l" rtl="0" eaLnBrk="1" latinLnBrk="0" hangingPunct="1">
                        <a:spcBef>
                          <a:spcPts val="0"/>
                        </a:spcBef>
                        <a:spcAft>
                          <a:spcPts val="0"/>
                        </a:spcAft>
                      </a:pP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a:t>
                      </a:r>
                      <a:endParaRPr lang="en-GB">
                        <a:effectLst/>
                      </a:endParaRPr>
                    </a:p>
                  </a:txBody>
                  <a:tcPr marL="0" marR="0" marT="0" marB="0" anchor="ctr"/>
                </a:tc>
                <a:extLst>
                  <a:ext uri="{0D108BD9-81ED-4DB2-BD59-A6C34878D82A}">
                    <a16:rowId xmlns:a16="http://schemas.microsoft.com/office/drawing/2014/main" val="1176000185"/>
                  </a:ext>
                </a:extLst>
              </a:tr>
            </a:tbl>
          </a:graphicData>
        </a:graphic>
      </p:graphicFrame>
      <p:pic>
        <p:nvPicPr>
          <p:cNvPr id="7" name="Picture 7" descr="Text&#10;&#10;Description automatically generated">
            <a:extLst>
              <a:ext uri="{FF2B5EF4-FFF2-40B4-BE49-F238E27FC236}">
                <a16:creationId xmlns:a16="http://schemas.microsoft.com/office/drawing/2014/main" id="{C553DDFD-F14D-4613-949D-F545819E3181}"/>
              </a:ext>
            </a:extLst>
          </p:cNvPr>
          <p:cNvPicPr>
            <a:picLocks noChangeAspect="1"/>
          </p:cNvPicPr>
          <p:nvPr/>
        </p:nvPicPr>
        <p:blipFill>
          <a:blip r:embed="rId2"/>
          <a:stretch>
            <a:fillRect/>
          </a:stretch>
        </p:blipFill>
        <p:spPr>
          <a:xfrm>
            <a:off x="2415037" y="187581"/>
            <a:ext cx="7532914" cy="1529068"/>
          </a:xfrm>
          <a:prstGeom prst="rect">
            <a:avLst/>
          </a:prstGeom>
        </p:spPr>
      </p:pic>
    </p:spTree>
    <p:extLst>
      <p:ext uri="{BB962C8B-B14F-4D97-AF65-F5344CB8AC3E}">
        <p14:creationId xmlns:p14="http://schemas.microsoft.com/office/powerpoint/2010/main" val="264556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21" name="TextBox 20">
            <a:extLst>
              <a:ext uri="{FF2B5EF4-FFF2-40B4-BE49-F238E27FC236}">
                <a16:creationId xmlns:a16="http://schemas.microsoft.com/office/drawing/2014/main" id="{8192A6B6-E5C7-4A4F-9954-ED879E83857F}"/>
              </a:ext>
            </a:extLst>
          </p:cNvPr>
          <p:cNvSpPr txBox="1"/>
          <p:nvPr/>
        </p:nvSpPr>
        <p:spPr>
          <a:xfrm>
            <a:off x="1549192" y="150729"/>
            <a:ext cx="9430976" cy="923330"/>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dirty="0"/>
              <a:t>The video link below shows you how to build your </a:t>
            </a:r>
            <a:r>
              <a:rPr lang="en-GB" b="1" dirty="0"/>
              <a:t>drawbridge </a:t>
            </a:r>
            <a:r>
              <a:rPr lang="en-GB" dirty="0"/>
              <a:t>using the materials you have collected on your check list from last week. You may find it helpful to pause the video at each step of your build.</a:t>
            </a:r>
            <a:endParaRPr lang="en-GB" dirty="0">
              <a:cs typeface="Calibri"/>
            </a:endParaRPr>
          </a:p>
        </p:txBody>
      </p:sp>
      <p:sp>
        <p:nvSpPr>
          <p:cNvPr id="4" name="TextBox 3">
            <a:extLst>
              <a:ext uri="{FF2B5EF4-FFF2-40B4-BE49-F238E27FC236}">
                <a16:creationId xmlns:a16="http://schemas.microsoft.com/office/drawing/2014/main" id="{04BA9CAC-664A-4B01-9058-27B754079DBE}"/>
              </a:ext>
            </a:extLst>
          </p:cNvPr>
          <p:cNvSpPr txBox="1"/>
          <p:nvPr/>
        </p:nvSpPr>
        <p:spPr>
          <a:xfrm>
            <a:off x="2452008" y="5418364"/>
            <a:ext cx="81860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563C1"/>
                </a:solidFill>
                <a:cs typeface="Segoe UI"/>
                <a:hlinkClick r:id="rId3"/>
              </a:rPr>
              <a:t>https://www.youtube.com/watch?v=Ah-l88JAAaE</a:t>
            </a:r>
            <a:r>
              <a:rPr lang="en-US" sz="2800">
                <a:solidFill>
                  <a:srgbClr val="080808"/>
                </a:solidFill>
              </a:rPr>
              <a:t> </a:t>
            </a:r>
            <a:endParaRPr lang="en-US" sz="2800"/>
          </a:p>
        </p:txBody>
      </p:sp>
      <p:pic>
        <p:nvPicPr>
          <p:cNvPr id="6" name="Picture 2" descr="A picture containing table, bed, rug, room&#10;&#10;Description automatically generated">
            <a:extLst>
              <a:ext uri="{FF2B5EF4-FFF2-40B4-BE49-F238E27FC236}">
                <a16:creationId xmlns:a16="http://schemas.microsoft.com/office/drawing/2014/main" id="{5F766E2C-CCA1-4F96-B787-19391A622C93}"/>
              </a:ext>
            </a:extLst>
          </p:cNvPr>
          <p:cNvPicPr>
            <a:picLocks noChangeAspect="1"/>
          </p:cNvPicPr>
          <p:nvPr/>
        </p:nvPicPr>
        <p:blipFill>
          <a:blip r:embed="rId4"/>
          <a:stretch>
            <a:fillRect/>
          </a:stretch>
        </p:blipFill>
        <p:spPr>
          <a:xfrm>
            <a:off x="3428127" y="1621111"/>
            <a:ext cx="5604293" cy="3146455"/>
          </a:xfrm>
          <a:prstGeom prst="rect">
            <a:avLst/>
          </a:prstGeom>
        </p:spPr>
      </p:pic>
    </p:spTree>
    <p:extLst>
      <p:ext uri="{BB962C8B-B14F-4D97-AF65-F5344CB8AC3E}">
        <p14:creationId xmlns:p14="http://schemas.microsoft.com/office/powerpoint/2010/main" val="51716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192A6B6-E5C7-4A4F-9954-ED879E83857F}"/>
              </a:ext>
            </a:extLst>
          </p:cNvPr>
          <p:cNvSpPr txBox="1"/>
          <p:nvPr/>
        </p:nvSpPr>
        <p:spPr>
          <a:xfrm>
            <a:off x="1549192" y="150729"/>
            <a:ext cx="9430976" cy="923330"/>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dirty="0"/>
              <a:t>Now that you have built your drawbridge, we are going to evaluate it. Complete the chart below by writing a short sentence about your answer.</a:t>
            </a:r>
          </a:p>
          <a:p>
            <a:pPr algn="ctr"/>
            <a:r>
              <a:rPr lang="en-GB" dirty="0">
                <a:cs typeface="Calibri"/>
              </a:rPr>
              <a:t>If you can, take some photographs or a video of your </a:t>
            </a:r>
            <a:r>
              <a:rPr lang="en-GB" b="1" dirty="0">
                <a:cs typeface="Calibri"/>
              </a:rPr>
              <a:t>drawbridge</a:t>
            </a:r>
            <a:r>
              <a:rPr lang="en-GB" dirty="0">
                <a:cs typeface="Calibri"/>
              </a:rPr>
              <a:t>- we would love to see it!</a:t>
            </a:r>
          </a:p>
        </p:txBody>
      </p:sp>
      <p:graphicFrame>
        <p:nvGraphicFramePr>
          <p:cNvPr id="3" name="Table 6">
            <a:extLst>
              <a:ext uri="{FF2B5EF4-FFF2-40B4-BE49-F238E27FC236}">
                <a16:creationId xmlns:a16="http://schemas.microsoft.com/office/drawing/2014/main" id="{93465113-6AAA-44C7-904B-59B798F8C5F3}"/>
              </a:ext>
            </a:extLst>
          </p:cNvPr>
          <p:cNvGraphicFramePr>
            <a:graphicFrameLocks noGrp="1"/>
          </p:cNvGraphicFramePr>
          <p:nvPr>
            <p:extLst>
              <p:ext uri="{D42A27DB-BD31-4B8C-83A1-F6EECF244321}">
                <p14:modId xmlns:p14="http://schemas.microsoft.com/office/powerpoint/2010/main" val="385124156"/>
              </p:ext>
            </p:extLst>
          </p:nvPr>
        </p:nvGraphicFramePr>
        <p:xfrm>
          <a:off x="707571" y="1347107"/>
          <a:ext cx="10709624" cy="5060207"/>
        </p:xfrm>
        <a:graphic>
          <a:graphicData uri="http://schemas.openxmlformats.org/drawingml/2006/table">
            <a:tbl>
              <a:tblPr firstRow="1" bandRow="1">
                <a:tableStyleId>{5C22544A-7EE6-4342-B048-85BDC9FD1C3A}</a:tableStyleId>
              </a:tblPr>
              <a:tblGrid>
                <a:gridCol w="2677405">
                  <a:extLst>
                    <a:ext uri="{9D8B030D-6E8A-4147-A177-3AD203B41FA5}">
                      <a16:colId xmlns:a16="http://schemas.microsoft.com/office/drawing/2014/main" val="2526938874"/>
                    </a:ext>
                  </a:extLst>
                </a:gridCol>
                <a:gridCol w="8032219">
                  <a:extLst>
                    <a:ext uri="{9D8B030D-6E8A-4147-A177-3AD203B41FA5}">
                      <a16:colId xmlns:a16="http://schemas.microsoft.com/office/drawing/2014/main" val="3955889006"/>
                    </a:ext>
                  </a:extLst>
                </a:gridCol>
              </a:tblGrid>
              <a:tr h="1260701">
                <a:tc>
                  <a:txBody>
                    <a:bodyPr/>
                    <a:lstStyle/>
                    <a:p>
                      <a:r>
                        <a:rPr lang="en-US" dirty="0">
                          <a:solidFill>
                            <a:schemeClr val="tx1"/>
                          </a:solidFill>
                        </a:rPr>
                        <a:t>Did you enjoy building the </a:t>
                      </a:r>
                      <a:r>
                        <a:rPr lang="en-US">
                          <a:solidFill>
                            <a:schemeClr val="tx1"/>
                          </a:solidFill>
                        </a:rPr>
                        <a:t>drawbridge?</a:t>
                      </a:r>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p>
                      <a:pPr lvl="0">
                        <a:buNone/>
                      </a:pPr>
                      <a:endParaRPr lang="en-US" dirty="0">
                        <a:solidFill>
                          <a:schemeClr val="tx1"/>
                        </a:solidFill>
                      </a:endParaRPr>
                    </a:p>
                    <a:p>
                      <a:pPr lvl="0">
                        <a:buNone/>
                      </a:pPr>
                      <a:endParaRPr lang="en-US" dirty="0">
                        <a:solidFill>
                          <a:schemeClr val="tx1"/>
                        </a:solidFill>
                      </a:endParaRPr>
                    </a:p>
                    <a:p>
                      <a:pPr lvl="0">
                        <a:buNone/>
                      </a:pPr>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873792067"/>
                  </a:ext>
                </a:extLst>
              </a:tr>
              <a:tr h="958393">
                <a:tc>
                  <a:txBody>
                    <a:bodyPr/>
                    <a:lstStyle/>
                    <a:p>
                      <a:pPr lvl="0">
                        <a:buNone/>
                      </a:pPr>
                      <a:r>
                        <a:rPr lang="en-US" sz="1800" b="1" i="0" u="none" strike="noStrike" noProof="0">
                          <a:solidFill>
                            <a:schemeClr val="tx1"/>
                          </a:solidFill>
                          <a:latin typeface="Calibri"/>
                        </a:rPr>
                        <a:t>Did you learn something new?</a:t>
                      </a:r>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p>
                      <a:pPr lvl="0">
                        <a:buNone/>
                      </a:pPr>
                      <a:endParaRPr lang="en-US" dirty="0">
                        <a:solidFill>
                          <a:schemeClr val="tx1"/>
                        </a:solidFill>
                      </a:endParaRPr>
                    </a:p>
                    <a:p>
                      <a:pPr lvl="0">
                        <a:buNone/>
                      </a:pPr>
                      <a:endParaRPr lang="en-US" dirty="0">
                        <a:solidFill>
                          <a:schemeClr val="tx1"/>
                        </a:solidFill>
                      </a:endParaRPr>
                    </a:p>
                    <a:p>
                      <a:pPr lvl="0">
                        <a:buNone/>
                      </a:pPr>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6422208"/>
                  </a:ext>
                </a:extLst>
              </a:tr>
              <a:tr h="1305393">
                <a:tc>
                  <a:txBody>
                    <a:bodyPr/>
                    <a:lstStyle/>
                    <a:p>
                      <a:pPr lvl="0">
                        <a:buNone/>
                      </a:pPr>
                      <a:r>
                        <a:rPr lang="en-US" sz="1800" b="1" i="0" u="none" strike="noStrike" noProof="0">
                          <a:solidFill>
                            <a:schemeClr val="tx1"/>
                          </a:solidFill>
                          <a:latin typeface="Calibri"/>
                        </a:rPr>
                        <a:t>Which part of your drawbridge are you most pleased with?</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744461775"/>
                  </a:ext>
                </a:extLst>
              </a:tr>
              <a:tr h="1305393">
                <a:tc>
                  <a:txBody>
                    <a:bodyPr/>
                    <a:lstStyle/>
                    <a:p>
                      <a:pPr lvl="0">
                        <a:buNone/>
                      </a:pPr>
                      <a:r>
                        <a:rPr lang="en-US" sz="1800" b="1" i="0" u="none" strike="noStrike" noProof="0">
                          <a:solidFill>
                            <a:schemeClr val="tx1"/>
                          </a:solidFill>
                          <a:latin typeface="Calibri"/>
                        </a:rPr>
                        <a:t>If you made it again, would you change anything?</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57810756"/>
                  </a:ext>
                </a:extLst>
              </a:tr>
            </a:tbl>
          </a:graphicData>
        </a:graphic>
      </p:graphicFrame>
    </p:spTree>
    <p:extLst>
      <p:ext uri="{BB962C8B-B14F-4D97-AF65-F5344CB8AC3E}">
        <p14:creationId xmlns:p14="http://schemas.microsoft.com/office/powerpoint/2010/main" val="208728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66" y="267295"/>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26/01/2021</a:t>
            </a:r>
            <a:endParaRPr kumimoji="0" lang="en-GB" sz="2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41666" y="1372756"/>
            <a:ext cx="2219325" cy="1104900"/>
          </a:xfrm>
          <a:prstGeom prst="rect">
            <a:avLst/>
          </a:prstGeom>
        </p:spPr>
      </p:pic>
      <p:sp>
        <p:nvSpPr>
          <p:cNvPr id="6" name="Rectangle 5"/>
          <p:cNvSpPr/>
          <p:nvPr/>
        </p:nvSpPr>
        <p:spPr>
          <a:xfrm>
            <a:off x="2878402" y="1372755"/>
            <a:ext cx="7963411" cy="11049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600" dirty="0">
                <a:latin typeface="Calibri" panose="020F0502020204030204"/>
              </a:rPr>
              <a:t> </a:t>
            </a:r>
            <a:r>
              <a:rPr lang="en-GB" sz="1600" noProof="0" dirty="0">
                <a:latin typeface="Calibri" panose="020F0502020204030204"/>
              </a:rPr>
              <a:t> </a:t>
            </a:r>
            <a:r>
              <a:rPr lang="en-GB" sz="2400" dirty="0">
                <a:solidFill>
                  <a:schemeClr val="tx1"/>
                </a:solidFill>
                <a:latin typeface="Calibri" panose="020F0502020204030204"/>
              </a:rPr>
              <a:t>L.O. To be able to explore the causes of floods in the UK.</a:t>
            </a:r>
            <a:endPar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7" name="Rectangle 6"/>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Geography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utoShape 2" descr="Image result for self portrait examples ks1"/>
          <p:cNvSpPr>
            <a:spLocks noChangeAspect="1" noChangeArrowheads="1"/>
          </p:cNvSpPr>
          <p:nvPr/>
        </p:nvSpPr>
        <p:spPr bwMode="auto">
          <a:xfrm>
            <a:off x="63500" y="-136525"/>
            <a:ext cx="11525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0A8A92A6-876F-4B40-A731-DCCDB194ADD9}"/>
              </a:ext>
            </a:extLst>
          </p:cNvPr>
          <p:cNvSpPr txBox="1"/>
          <p:nvPr/>
        </p:nvSpPr>
        <p:spPr>
          <a:xfrm>
            <a:off x="478971" y="3050722"/>
            <a:ext cx="1105716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cs typeface="Segoe UI"/>
              </a:rPr>
              <a:t>Over the last few weeks we have been learning about </a:t>
            </a:r>
            <a:r>
              <a:rPr lang="en-GB" sz="2400" b="1" dirty="0">
                <a:cs typeface="Segoe UI"/>
              </a:rPr>
              <a:t>natural disasters, </a:t>
            </a:r>
            <a:r>
              <a:rPr lang="en-GB" sz="2400" dirty="0">
                <a:cs typeface="Segoe UI"/>
              </a:rPr>
              <a:t>such as</a:t>
            </a:r>
            <a:r>
              <a:rPr lang="en-GB" sz="2400" b="1" dirty="0">
                <a:cs typeface="Segoe UI"/>
              </a:rPr>
              <a:t> </a:t>
            </a:r>
            <a:r>
              <a:rPr lang="en-GB" sz="2400" dirty="0">
                <a:cs typeface="Segoe UI"/>
              </a:rPr>
              <a:t>earthquakes. We also explored the impact they have on people and the local environment when natural disasters cause things to be </a:t>
            </a:r>
            <a:r>
              <a:rPr lang="en-GB" sz="2400" b="1" dirty="0">
                <a:cs typeface="Segoe UI"/>
              </a:rPr>
              <a:t>ruined </a:t>
            </a:r>
            <a:r>
              <a:rPr lang="en-GB" sz="2400" dirty="0">
                <a:cs typeface="Segoe UI"/>
              </a:rPr>
              <a:t>and </a:t>
            </a:r>
            <a:r>
              <a:rPr lang="en-GB" sz="2400" b="1" dirty="0">
                <a:cs typeface="Segoe UI"/>
              </a:rPr>
              <a:t>destroyed</a:t>
            </a:r>
            <a:r>
              <a:rPr lang="en-GB" sz="2400" dirty="0">
                <a:cs typeface="Segoe UI"/>
              </a:rPr>
              <a:t>. This week we are going to be exploring </a:t>
            </a:r>
            <a:r>
              <a:rPr lang="en-GB" sz="2400" b="1" dirty="0">
                <a:cs typeface="Segoe UI"/>
              </a:rPr>
              <a:t>floods</a:t>
            </a:r>
            <a:r>
              <a:rPr lang="en-GB" sz="2400" dirty="0">
                <a:cs typeface="Segoe UI"/>
              </a:rPr>
              <a:t> and what causes </a:t>
            </a:r>
            <a:r>
              <a:rPr lang="en-GB" sz="2400" b="1" dirty="0">
                <a:cs typeface="Segoe UI"/>
              </a:rPr>
              <a:t>flooding </a:t>
            </a:r>
            <a:r>
              <a:rPr lang="en-GB" sz="2400" dirty="0">
                <a:cs typeface="Segoe UI"/>
              </a:rPr>
              <a:t>here in the UK.</a:t>
            </a:r>
          </a:p>
        </p:txBody>
      </p:sp>
    </p:spTree>
    <p:extLst>
      <p:ext uri="{BB962C8B-B14F-4D97-AF65-F5344CB8AC3E}">
        <p14:creationId xmlns:p14="http://schemas.microsoft.com/office/powerpoint/2010/main" val="217062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F4241-52E9-4E6D-A86F-AFFF2BB1E22E}"/>
              </a:ext>
            </a:extLst>
          </p:cNvPr>
          <p:cNvSpPr txBox="1"/>
          <p:nvPr/>
        </p:nvSpPr>
        <p:spPr>
          <a:xfrm>
            <a:off x="304827" y="202878"/>
            <a:ext cx="11392298" cy="1200329"/>
          </a:xfrm>
          <a:prstGeom prst="rect">
            <a:avLst/>
          </a:prstGeom>
          <a:solidFill>
            <a:schemeClr val="bg1"/>
          </a:solidFill>
          <a:ln w="6350">
            <a:solidFill>
              <a:schemeClr val="tx1"/>
            </a:solidFill>
          </a:ln>
        </p:spPr>
        <p:txBody>
          <a:bodyPr wrap="square" lIns="91440" tIns="45720" rIns="91440" bIns="45720" anchor="t">
            <a:spAutoFit/>
          </a:bodyPr>
          <a:lstStyle/>
          <a:p>
            <a:pPr algn="ctr"/>
            <a:endParaRPr lang="en-GB" sz="2400" dirty="0">
              <a:cs typeface="Calibri"/>
            </a:endParaRPr>
          </a:p>
          <a:p>
            <a:pPr algn="ctr"/>
            <a:r>
              <a:rPr lang="en-GB" sz="2400">
                <a:cs typeface="Calibri"/>
              </a:rPr>
              <a:t>What is a </a:t>
            </a:r>
            <a:r>
              <a:rPr lang="en-GB" sz="2400" b="1" dirty="0">
                <a:cs typeface="Calibri"/>
              </a:rPr>
              <a:t>flood</a:t>
            </a:r>
            <a:r>
              <a:rPr lang="en-GB" sz="2400" dirty="0">
                <a:cs typeface="Calibri"/>
              </a:rPr>
              <a:t>? Discuss some of the questions</a:t>
            </a:r>
            <a:r>
              <a:rPr lang="en-GB" sz="2400">
                <a:cs typeface="Calibri"/>
              </a:rPr>
              <a:t> below with your adult.</a:t>
            </a:r>
            <a:endParaRPr lang="en-GB">
              <a:cs typeface="Calibri"/>
            </a:endParaRPr>
          </a:p>
          <a:p>
            <a:pPr algn="ctr"/>
            <a:endParaRPr lang="en-GB" sz="2400" dirty="0">
              <a:cs typeface="Calibri"/>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9B7A72-0BC6-4A54-8F3B-A4FFC75477BC}"/>
                  </a:ext>
                </a:extLst>
              </p14:cNvPr>
              <p14:cNvContentPartPr/>
              <p14:nvPr/>
            </p14:nvContentPartPr>
            <p14:xfrm>
              <a:off x="9225545" y="5822380"/>
              <a:ext cx="9525" cy="9525"/>
            </p14:xfrm>
          </p:contentPart>
        </mc:Choice>
        <mc:Fallback xmlns="">
          <p:pic>
            <p:nvPicPr>
              <p:cNvPr id="4" name="Ink 3">
                <a:extLst>
                  <a:ext uri="{FF2B5EF4-FFF2-40B4-BE49-F238E27FC236}">
                    <a16:creationId xmlns:a16="http://schemas.microsoft.com/office/drawing/2014/main" id="{459B7A72-0BC6-4A54-8F3B-A4FFC75477BC}"/>
                  </a:ext>
                </a:extLst>
              </p:cNvPr>
              <p:cNvPicPr/>
              <p:nvPr/>
            </p:nvPicPr>
            <p:blipFill>
              <a:blip r:embed="rId3"/>
              <a:stretch>
                <a:fillRect/>
              </a:stretch>
            </p:blipFill>
            <p:spPr>
              <a:xfrm>
                <a:off x="8749295" y="534613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2FDC6695-F1C3-43FE-85FF-3A778A32B220}"/>
                  </a:ext>
                </a:extLst>
              </p14:cNvPr>
              <p14:cNvContentPartPr/>
              <p14:nvPr/>
            </p14:nvContentPartPr>
            <p14:xfrm>
              <a:off x="13640734" y="89508"/>
              <a:ext cx="9525" cy="9525"/>
            </p14:xfrm>
          </p:contentPart>
        </mc:Choice>
        <mc:Fallback xmlns="">
          <p:pic>
            <p:nvPicPr>
              <p:cNvPr id="12" name="Ink 11">
                <a:extLst>
                  <a:ext uri="{FF2B5EF4-FFF2-40B4-BE49-F238E27FC236}">
                    <a16:creationId xmlns:a16="http://schemas.microsoft.com/office/drawing/2014/main" id="{2FDC6695-F1C3-43FE-85FF-3A778A32B220}"/>
                  </a:ext>
                </a:extLst>
              </p:cNvPr>
              <p:cNvPicPr/>
              <p:nvPr/>
            </p:nvPicPr>
            <p:blipFill>
              <a:blip r:embed="rId3"/>
              <a:stretch>
                <a:fillRect/>
              </a:stretch>
            </p:blipFill>
            <p:spPr>
              <a:xfrm>
                <a:off x="13164484" y="-38674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A8048ECC-73FD-4A48-979A-99E0C6E3182C}"/>
                  </a:ext>
                </a:extLst>
              </p14:cNvPr>
              <p14:cNvContentPartPr/>
              <p14:nvPr/>
            </p14:nvContentPartPr>
            <p14:xfrm>
              <a:off x="5574526" y="3381161"/>
              <a:ext cx="9525" cy="9525"/>
            </p14:xfrm>
          </p:contentPart>
        </mc:Choice>
        <mc:Fallback xmlns="">
          <p:pic>
            <p:nvPicPr>
              <p:cNvPr id="13" name="Ink 12">
                <a:extLst>
                  <a:ext uri="{FF2B5EF4-FFF2-40B4-BE49-F238E27FC236}">
                    <a16:creationId xmlns:a16="http://schemas.microsoft.com/office/drawing/2014/main" id="{A8048ECC-73FD-4A48-979A-99E0C6E3182C}"/>
                  </a:ext>
                </a:extLst>
              </p:cNvPr>
              <p:cNvPicPr/>
              <p:nvPr/>
            </p:nvPicPr>
            <p:blipFill>
              <a:blip r:embed="rId6"/>
              <a:stretch>
                <a:fillRect/>
              </a:stretch>
            </p:blipFill>
            <p:spPr>
              <a:xfrm>
                <a:off x="5559163" y="3351395"/>
                <a:ext cx="39944" cy="684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F2A25505-79D8-4FCF-AA1D-43FEBA92BA15}"/>
                  </a:ext>
                </a:extLst>
              </p14:cNvPr>
              <p14:cNvContentPartPr/>
              <p14:nvPr/>
            </p14:nvContentPartPr>
            <p14:xfrm>
              <a:off x="4796092" y="1884376"/>
              <a:ext cx="9525" cy="9525"/>
            </p14:xfrm>
          </p:contentPart>
        </mc:Choice>
        <mc:Fallback xmlns="">
          <p:pic>
            <p:nvPicPr>
              <p:cNvPr id="14" name="Ink 13">
                <a:extLst>
                  <a:ext uri="{FF2B5EF4-FFF2-40B4-BE49-F238E27FC236}">
                    <a16:creationId xmlns:a16="http://schemas.microsoft.com/office/drawing/2014/main" id="{F2A25505-79D8-4FCF-AA1D-43FEBA92BA15}"/>
                  </a:ext>
                </a:extLst>
              </p:cNvPr>
              <p:cNvPicPr/>
              <p:nvPr/>
            </p:nvPicPr>
            <p:blipFill>
              <a:blip r:embed="rId3"/>
              <a:stretch>
                <a:fillRect/>
              </a:stretch>
            </p:blipFill>
            <p:spPr>
              <a:xfrm>
                <a:off x="4319842" y="140812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18A98592-059E-4343-BAA0-9DF0299D4408}"/>
                  </a:ext>
                </a:extLst>
              </p14:cNvPr>
              <p14:cNvContentPartPr/>
              <p14:nvPr/>
            </p14:nvContentPartPr>
            <p14:xfrm>
              <a:off x="1122163" y="1190411"/>
              <a:ext cx="9525" cy="9525"/>
            </p14:xfrm>
          </p:contentPart>
        </mc:Choice>
        <mc:Fallback xmlns="">
          <p:pic>
            <p:nvPicPr>
              <p:cNvPr id="17" name="Ink 16">
                <a:extLst>
                  <a:ext uri="{FF2B5EF4-FFF2-40B4-BE49-F238E27FC236}">
                    <a16:creationId xmlns:a16="http://schemas.microsoft.com/office/drawing/2014/main" id="{18A98592-059E-4343-BAA0-9DF0299D4408}"/>
                  </a:ext>
                </a:extLst>
              </p:cNvPr>
              <p:cNvPicPr/>
              <p:nvPr/>
            </p:nvPicPr>
            <p:blipFill>
              <a:blip r:embed="rId3"/>
              <a:stretch>
                <a:fillRect/>
              </a:stretch>
            </p:blipFill>
            <p:spPr>
              <a:xfrm>
                <a:off x="645913" y="714161"/>
                <a:ext cx="952500" cy="952500"/>
              </a:xfrm>
              <a:prstGeom prst="rect">
                <a:avLst/>
              </a:prstGeom>
            </p:spPr>
          </p:pic>
        </mc:Fallback>
      </mc:AlternateContent>
      <p:sp>
        <p:nvSpPr>
          <p:cNvPr id="3" name="Thought Bubble: Cloud 2">
            <a:extLst>
              <a:ext uri="{FF2B5EF4-FFF2-40B4-BE49-F238E27FC236}">
                <a16:creationId xmlns:a16="http://schemas.microsoft.com/office/drawing/2014/main" id="{3BEE94CE-E08F-485C-A532-D12E7FAAF194}"/>
              </a:ext>
            </a:extLst>
          </p:cNvPr>
          <p:cNvSpPr/>
          <p:nvPr/>
        </p:nvSpPr>
        <p:spPr>
          <a:xfrm>
            <a:off x="597089" y="2617695"/>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a:t>What is a </a:t>
            </a:r>
            <a:r>
              <a:rPr lang="en-GB" sz="2000" b="1"/>
              <a:t>flood</a:t>
            </a:r>
            <a:r>
              <a:rPr lang="en-GB" sz="2000"/>
              <a:t>?</a:t>
            </a:r>
          </a:p>
        </p:txBody>
      </p:sp>
      <p:sp>
        <p:nvSpPr>
          <p:cNvPr id="7" name="Thought Bubble: Cloud 6">
            <a:extLst>
              <a:ext uri="{FF2B5EF4-FFF2-40B4-BE49-F238E27FC236}">
                <a16:creationId xmlns:a16="http://schemas.microsoft.com/office/drawing/2014/main" id="{B079E16E-5082-4EAA-A201-56B61A2FA3E7}"/>
              </a:ext>
            </a:extLst>
          </p:cNvPr>
          <p:cNvSpPr/>
          <p:nvPr/>
        </p:nvSpPr>
        <p:spPr>
          <a:xfrm>
            <a:off x="8434290" y="2615385"/>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Why do you think a </a:t>
            </a:r>
            <a:r>
              <a:rPr lang="en-GB" sz="2000" b="1" dirty="0"/>
              <a:t>flood </a:t>
            </a:r>
            <a:r>
              <a:rPr lang="en-GB" sz="2000" dirty="0"/>
              <a:t>may happen </a:t>
            </a:r>
            <a:r>
              <a:rPr lang="en-GB" sz="2000"/>
              <a:t>here, in the UK</a:t>
            </a:r>
            <a:r>
              <a:rPr lang="en-GB" sz="2000" dirty="0"/>
              <a:t>?</a:t>
            </a:r>
          </a:p>
        </p:txBody>
      </p:sp>
      <p:sp>
        <p:nvSpPr>
          <p:cNvPr id="8" name="Thought Bubble: Cloud 7">
            <a:extLst>
              <a:ext uri="{FF2B5EF4-FFF2-40B4-BE49-F238E27FC236}">
                <a16:creationId xmlns:a16="http://schemas.microsoft.com/office/drawing/2014/main" id="{806BD785-B9C6-4CE5-97D4-56C6D63E4D7D}"/>
              </a:ext>
            </a:extLst>
          </p:cNvPr>
          <p:cNvSpPr/>
          <p:nvPr/>
        </p:nvSpPr>
        <p:spPr>
          <a:xfrm>
            <a:off x="4407860" y="2613075"/>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2000" dirty="0"/>
              <a:t>Have you ever seen or experienced a </a:t>
            </a:r>
            <a:r>
              <a:rPr lang="en-GB" sz="2000" b="1" dirty="0"/>
              <a:t>flood</a:t>
            </a:r>
            <a:r>
              <a:rPr lang="en-GB" sz="2000" dirty="0"/>
              <a:t>?</a:t>
            </a:r>
          </a:p>
        </p:txBody>
      </p:sp>
    </p:spTree>
    <p:extLst>
      <p:ext uri="{BB962C8B-B14F-4D97-AF65-F5344CB8AC3E}">
        <p14:creationId xmlns:p14="http://schemas.microsoft.com/office/powerpoint/2010/main" val="40384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1E6685-25CD-4EF4-8FF9-7D6963D24482}"/>
              </a:ext>
            </a:extLst>
          </p:cNvPr>
          <p:cNvSpPr txBox="1"/>
          <p:nvPr/>
        </p:nvSpPr>
        <p:spPr>
          <a:xfrm>
            <a:off x="376019" y="1713883"/>
            <a:ext cx="532855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Verdana"/>
                <a:ea typeface="Verdana"/>
                <a:cs typeface="Verdana"/>
              </a:rPr>
              <a:t>What is a flood?</a:t>
            </a:r>
          </a:p>
          <a:p>
            <a:r>
              <a:rPr lang="en-US" dirty="0">
                <a:latin typeface="Verdana"/>
                <a:ea typeface="Verdana"/>
                <a:cs typeface="Verdana"/>
              </a:rPr>
              <a:t>A flood is water which covers land that is normally dry.</a:t>
            </a:r>
          </a:p>
          <a:p>
            <a:endParaRPr lang="en-US" dirty="0">
              <a:latin typeface="Verdana"/>
              <a:ea typeface="Verdana"/>
              <a:cs typeface="Verdana"/>
            </a:endParaRPr>
          </a:p>
          <a:p>
            <a:r>
              <a:rPr lang="en-US" b="1" dirty="0">
                <a:latin typeface="Verdana"/>
                <a:ea typeface="Verdana"/>
                <a:cs typeface="Verdana"/>
              </a:rPr>
              <a:t>What causes Floods in the UK?</a:t>
            </a:r>
          </a:p>
          <a:p>
            <a:r>
              <a:rPr lang="en-US" dirty="0">
                <a:latin typeface="Verdana"/>
                <a:ea typeface="Verdana"/>
                <a:cs typeface="Verdana"/>
              </a:rPr>
              <a:t>Floods are caused by extreme weather conditions.</a:t>
            </a:r>
          </a:p>
          <a:p>
            <a:endParaRPr lang="en-US" dirty="0">
              <a:latin typeface="Verdana"/>
              <a:ea typeface="Verdana"/>
              <a:cs typeface="Verdana"/>
            </a:endParaRPr>
          </a:p>
          <a:p>
            <a:r>
              <a:rPr lang="en-US" b="1" dirty="0">
                <a:latin typeface="Verdana"/>
                <a:ea typeface="Verdana"/>
                <a:cs typeface="Verdana"/>
              </a:rPr>
              <a:t>When does flooding occur?</a:t>
            </a:r>
            <a:endParaRPr lang="en-US" dirty="0">
              <a:ea typeface="+mn-lt"/>
              <a:cs typeface="+mn-lt"/>
            </a:endParaRPr>
          </a:p>
          <a:p>
            <a:r>
              <a:rPr lang="en-US" dirty="0">
                <a:latin typeface="Verdana"/>
                <a:ea typeface="Verdana"/>
                <a:cs typeface="Verdana"/>
              </a:rPr>
              <a:t>Flooding occurs when there is too much water for the ground to absorb.</a:t>
            </a:r>
            <a:endParaRPr lang="en-US" dirty="0"/>
          </a:p>
          <a:p>
            <a:endParaRPr lang="en-US" dirty="0">
              <a:latin typeface="Verdana"/>
              <a:ea typeface="Verdana"/>
              <a:cs typeface="Verdana"/>
            </a:endParaRPr>
          </a:p>
          <a:p>
            <a:endParaRPr lang="en-US" dirty="0">
              <a:latin typeface="Verdana"/>
              <a:ea typeface="Verdana"/>
              <a:cs typeface="Verdana"/>
            </a:endParaRPr>
          </a:p>
          <a:p>
            <a:endParaRPr lang="en-US" b="1" dirty="0">
              <a:latin typeface="Verdana"/>
              <a:ea typeface="Verdana"/>
              <a:cs typeface="Verdana"/>
            </a:endParaRPr>
          </a:p>
        </p:txBody>
      </p:sp>
      <p:pic>
        <p:nvPicPr>
          <p:cNvPr id="4" name="Picture 2" descr="A picture containing graphical user interface&#10;&#10;Description automatically generated">
            <a:extLst>
              <a:ext uri="{FF2B5EF4-FFF2-40B4-BE49-F238E27FC236}">
                <a16:creationId xmlns:a16="http://schemas.microsoft.com/office/drawing/2014/main" id="{67E04744-74B1-47AD-B322-04AF3E876FDE}"/>
              </a:ext>
            </a:extLst>
          </p:cNvPr>
          <p:cNvPicPr>
            <a:picLocks noChangeAspect="1"/>
          </p:cNvPicPr>
          <p:nvPr/>
        </p:nvPicPr>
        <p:blipFill rotWithShape="1">
          <a:blip r:embed="rId2"/>
          <a:srcRect l="8710" t="2866" r="8871" b="14331"/>
          <a:stretch/>
        </p:blipFill>
        <p:spPr>
          <a:xfrm>
            <a:off x="5975231" y="1334219"/>
            <a:ext cx="6050512" cy="3730974"/>
          </a:xfrm>
          <a:prstGeom prst="rect">
            <a:avLst/>
          </a:prstGeom>
        </p:spPr>
      </p:pic>
    </p:spTree>
    <p:extLst>
      <p:ext uri="{BB962C8B-B14F-4D97-AF65-F5344CB8AC3E}">
        <p14:creationId xmlns:p14="http://schemas.microsoft.com/office/powerpoint/2010/main" val="2497596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1896</Words>
  <Application>Microsoft Office PowerPoint</Application>
  <PresentationFormat>Widescreen</PresentationFormat>
  <Paragraphs>171</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Arial,Sans-Serif</vt:lpstr>
      <vt:lpstr>Calibri</vt:lpstr>
      <vt:lpstr>Calibri Light</vt:lpstr>
      <vt:lpstr>Segoe UI</vt:lpstr>
      <vt:lpstr>Twinkl SemiBold</vt:lpstr>
      <vt:lpstr>Verdana</vt:lpstr>
      <vt:lpstr>Wingdings</vt:lpstr>
      <vt:lpstr>Office Theme</vt:lpstr>
      <vt:lpstr>Remote Learning – Base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light is reflected on a reflective surface, it bounces back from the reflective surface at an angle. Look at the diagram below, can you point to the angle of incidence and the angle of reflection?</vt:lpstr>
      <vt:lpstr>Find a mirror and a torch. Shine the torch onto the mirror and explore what happens to the light from the angle of reflection when you change the angle of incidence by tilting the mirror.</vt:lpstr>
      <vt:lpstr>We have explored how light can be reflected by changing the angle of a reflective surface. Next, we are going to explore how we can use more than one mirror to reflect light and images back to ours eyes.  Below is a picture of a periscope. Periscopes are used to see above a surface. Submarines use periscopes to look above the sea when they are underneath the surface.</vt:lpstr>
      <vt:lpstr>Use a ruler and a pencil to show the direction the light reflects from the top of the periscope to the bottom.   The answer is on the next page; check to see if you are correct. </vt:lpstr>
      <vt:lpstr>Check your answer, did you get the lines of reflection correct?  </vt:lpstr>
      <vt:lpstr>Now that we have explored how a periscope works, we are going to have a go at building our own. Follow the steps on the website (click on the link below or copy and paste it into your web browser) after collecting the resources you need. www.sciencetoymaker.org/the-periscope/how-to-make-a-periscope-with-cd-or-dvd/ </vt:lpstr>
      <vt:lpstr>PowerPoint Presentation</vt:lpstr>
      <vt:lpstr>PowerPoint Presentation</vt:lpstr>
      <vt:lpstr>Last week we explored the impact that litter has on the wildlife living in our seas and rivers; a lot of the litter is made from plastics. This week are going to debate the advantages and disadvantages of using plastics.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look at the examples of posters on the next to slides. They are all examples of posters that try to persuade people to use less plastic to protect our environment. Notice how they all include pictures or photos and a big bold title to capture the reader's attention.  </vt:lpstr>
      <vt:lpstr>PowerPoint Presentation</vt:lpstr>
      <vt:lpstr>On your poster make sure you include: </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 – Base 5</dc:title>
  <dc:creator>Alex Brown</dc:creator>
  <cp:lastModifiedBy>Sarah Mounsey</cp:lastModifiedBy>
  <cp:revision>2722</cp:revision>
  <dcterms:created xsi:type="dcterms:W3CDTF">2021-01-04T09:43:51Z</dcterms:created>
  <dcterms:modified xsi:type="dcterms:W3CDTF">2021-01-22T10:17:17Z</dcterms:modified>
</cp:coreProperties>
</file>