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88" r:id="rId2"/>
    <p:sldId id="289" r:id="rId3"/>
    <p:sldId id="256" r:id="rId4"/>
    <p:sldId id="343" r:id="rId5"/>
    <p:sldId id="389" r:id="rId6"/>
    <p:sldId id="469" r:id="rId7"/>
    <p:sldId id="401" r:id="rId8"/>
    <p:sldId id="441" r:id="rId9"/>
    <p:sldId id="270" r:id="rId10"/>
    <p:sldId id="347" r:id="rId11"/>
    <p:sldId id="468" r:id="rId12"/>
    <p:sldId id="470" r:id="rId13"/>
    <p:sldId id="471" r:id="rId14"/>
    <p:sldId id="473" r:id="rId15"/>
    <p:sldId id="474" r:id="rId16"/>
    <p:sldId id="268" r:id="rId17"/>
    <p:sldId id="345" r:id="rId18"/>
    <p:sldId id="477" r:id="rId19"/>
    <p:sldId id="478" r:id="rId20"/>
    <p:sldId id="479" r:id="rId21"/>
    <p:sldId id="480" r:id="rId22"/>
    <p:sldId id="481" r:id="rId23"/>
    <p:sldId id="274" r:id="rId24"/>
    <p:sldId id="346" r:id="rId25"/>
    <p:sldId id="483" r:id="rId26"/>
    <p:sldId id="487" r:id="rId27"/>
    <p:sldId id="484" r:id="rId28"/>
    <p:sldId id="485" r:id="rId29"/>
    <p:sldId id="486" r:id="rId30"/>
    <p:sldId id="488" r:id="rId31"/>
    <p:sldId id="490" r:id="rId32"/>
    <p:sldId id="489" r:id="rId33"/>
    <p:sldId id="491" r:id="rId34"/>
    <p:sldId id="492" r:id="rId35"/>
    <p:sldId id="493" r:id="rId36"/>
    <p:sldId id="494" r:id="rId37"/>
    <p:sldId id="467"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DFF284-E938-4C79-AE45-8DA7268CE9AE}">
          <p14:sldIdLst>
            <p14:sldId id="388"/>
            <p14:sldId id="289"/>
            <p14:sldId id="256"/>
            <p14:sldId id="343"/>
            <p14:sldId id="389"/>
            <p14:sldId id="469"/>
            <p14:sldId id="401"/>
            <p14:sldId id="441"/>
            <p14:sldId id="270"/>
            <p14:sldId id="347"/>
            <p14:sldId id="468"/>
            <p14:sldId id="470"/>
            <p14:sldId id="471"/>
            <p14:sldId id="473"/>
            <p14:sldId id="474"/>
            <p14:sldId id="268"/>
            <p14:sldId id="345"/>
            <p14:sldId id="477"/>
            <p14:sldId id="478"/>
            <p14:sldId id="479"/>
            <p14:sldId id="480"/>
            <p14:sldId id="481"/>
            <p14:sldId id="274"/>
            <p14:sldId id="346"/>
            <p14:sldId id="483"/>
            <p14:sldId id="487"/>
            <p14:sldId id="484"/>
            <p14:sldId id="485"/>
            <p14:sldId id="486"/>
            <p14:sldId id="488"/>
            <p14:sldId id="490"/>
            <p14:sldId id="489"/>
            <p14:sldId id="491"/>
            <p14:sldId id="492"/>
            <p14:sldId id="493"/>
            <p14:sldId id="494"/>
            <p14:sldId id="467"/>
          </p14:sldIdLst>
        </p14:section>
        <p14:section name="Untitled Section" id="{A9C10E01-0C8F-43B2-BA66-AEF789A39BEA}">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primary5@outlook.com" initials="W" lastIdx="0" clrIdx="0">
    <p:extLst>
      <p:ext uri="{19B8F6BF-5375-455C-9EA6-DF929625EA0E}">
        <p15:presenceInfo xmlns:p15="http://schemas.microsoft.com/office/powerpoint/2012/main" userId="3564c145a02df7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66CC"/>
    <a:srgbClr val="9999FF"/>
    <a:srgbClr val="FF00FF"/>
    <a:srgbClr val="FF33CC"/>
    <a:srgbClr val="CC00CC"/>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2826A-0038-AC60-EE40-3BFECA364F2B}" v="6" dt="2021-03-01T08:48:19.023"/>
    <p1510:client id="{82D9B1E2-E649-59C1-6028-A25A93AD250B}" v="22" dt="2021-02-26T15:07:53.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79" autoAdjust="0"/>
    <p:restoredTop sz="94660"/>
  </p:normalViewPr>
  <p:slideViewPr>
    <p:cSldViewPr snapToGrid="0">
      <p:cViewPr varScale="1">
        <p:scale>
          <a:sx n="73" d="100"/>
          <a:sy n="73" d="100"/>
        </p:scale>
        <p:origin x="5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552826A-0038-AC60-EE40-3BFECA364F2B}"/>
    <pc:docChg chg="modSld">
      <pc:chgData name="" userId="" providerId="" clId="Web-{7552826A-0038-AC60-EE40-3BFECA364F2B}" dt="2021-03-01T08:48:17.586" v="1" actId="20577"/>
      <pc:docMkLst>
        <pc:docMk/>
      </pc:docMkLst>
      <pc:sldChg chg="modSp">
        <pc:chgData name="" userId="" providerId="" clId="Web-{7552826A-0038-AC60-EE40-3BFECA364F2B}" dt="2021-03-01T08:48:17.586" v="1" actId="20577"/>
        <pc:sldMkLst>
          <pc:docMk/>
          <pc:sldMk cId="725575192" sldId="388"/>
        </pc:sldMkLst>
        <pc:spChg chg="mod">
          <ac:chgData name="" userId="" providerId="" clId="Web-{7552826A-0038-AC60-EE40-3BFECA364F2B}" dt="2021-03-01T08:48:17.586" v="1" actId="20577"/>
          <ac:spMkLst>
            <pc:docMk/>
            <pc:sldMk cId="725575192" sldId="388"/>
            <ac:spMk id="7" creationId="{00000000-0000-0000-0000-000000000000}"/>
          </ac:spMkLst>
        </pc:spChg>
      </pc:sldChg>
    </pc:docChg>
  </pc:docChgLst>
  <pc:docChgLst>
    <pc:chgData name="E. Jackson [ Wheatley Hill Primary School ]" userId="S::e.jackson302@whprimary.com::380ac8ac-bde2-466e-82bc-0fb680706c8c" providerId="AD" clId="Web-{82D9B1E2-E649-59C1-6028-A25A93AD250B}"/>
    <pc:docChg chg="modSld">
      <pc:chgData name="E. Jackson [ Wheatley Hill Primary School ]" userId="S::e.jackson302@whprimary.com::380ac8ac-bde2-466e-82bc-0fb680706c8c" providerId="AD" clId="Web-{82D9B1E2-E649-59C1-6028-A25A93AD250B}" dt="2021-02-26T15:07:51.864" v="8" actId="20577"/>
      <pc:docMkLst>
        <pc:docMk/>
      </pc:docMkLst>
      <pc:sldChg chg="modSp">
        <pc:chgData name="E. Jackson [ Wheatley Hill Primary School ]" userId="S::e.jackson302@whprimary.com::380ac8ac-bde2-466e-82bc-0fb680706c8c" providerId="AD" clId="Web-{82D9B1E2-E649-59C1-6028-A25A93AD250B}" dt="2021-02-26T15:07:51.864" v="8" actId="20577"/>
        <pc:sldMkLst>
          <pc:docMk/>
          <pc:sldMk cId="1404719932" sldId="389"/>
        </pc:sldMkLst>
        <pc:spChg chg="mod">
          <ac:chgData name="E. Jackson [ Wheatley Hill Primary School ]" userId="S::e.jackson302@whprimary.com::380ac8ac-bde2-466e-82bc-0fb680706c8c" providerId="AD" clId="Web-{82D9B1E2-E649-59C1-6028-A25A93AD250B}" dt="2021-02-26T15:07:47.255" v="7" actId="20577"/>
          <ac:spMkLst>
            <pc:docMk/>
            <pc:sldMk cId="1404719932" sldId="389"/>
            <ac:spMk id="24" creationId="{00000000-0000-0000-0000-000000000000}"/>
          </ac:spMkLst>
        </pc:spChg>
        <pc:spChg chg="mod">
          <ac:chgData name="E. Jackson [ Wheatley Hill Primary School ]" userId="S::e.jackson302@whprimary.com::380ac8ac-bde2-466e-82bc-0fb680706c8c" providerId="AD" clId="Web-{82D9B1E2-E649-59C1-6028-A25A93AD250B}" dt="2021-02-26T15:07:51.864" v="8" actId="20577"/>
          <ac:spMkLst>
            <pc:docMk/>
            <pc:sldMk cId="1404719932" sldId="389"/>
            <ac:spMk id="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E0ACCE9-C9DA-4ADD-B129-4FE93EFDA1D7}" type="datetimeFigureOut">
              <a:rPr lang="en-GB" smtClean="0"/>
              <a:t>01/03/2021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206FE94-7B88-4AED-AD7C-C55B1CC9A6CD}" type="slidenum">
              <a:rPr lang="en-GB" smtClean="0"/>
              <a:t>‹#›</a:t>
            </a:fld>
            <a:endParaRPr lang="en-GB"/>
          </a:p>
        </p:txBody>
      </p:sp>
    </p:spTree>
    <p:extLst>
      <p:ext uri="{BB962C8B-B14F-4D97-AF65-F5344CB8AC3E}">
        <p14:creationId xmlns:p14="http://schemas.microsoft.com/office/powerpoint/2010/main" val="150429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dirty="0"/>
          </a:p>
        </p:txBody>
      </p:sp>
    </p:spTree>
    <p:extLst>
      <p:ext uri="{BB962C8B-B14F-4D97-AF65-F5344CB8AC3E}">
        <p14:creationId xmlns:p14="http://schemas.microsoft.com/office/powerpoint/2010/main" val="200224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eachers.thenational.academy/lessons/to-explore-expanded-noun-phrases-6hh36c"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lIns="91440" tIns="45720" rIns="91440" bIns="45720" rtlCol="0" anchor="t">
            <a:spAutoFit/>
          </a:bodyPr>
          <a:lstStyle/>
          <a:p>
            <a:r>
              <a:rPr lang="en-GB" sz="2400" dirty="0"/>
              <a:t>Pack: B</a:t>
            </a:r>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Subject: English</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5971" t="15979" r="15639" b="15451"/>
          <a:stretch/>
        </p:blipFill>
        <p:spPr>
          <a:xfrm>
            <a:off x="3744685" y="1092200"/>
            <a:ext cx="4667268" cy="4679550"/>
          </a:xfrm>
          <a:prstGeom prst="rect">
            <a:avLst/>
          </a:prstGeom>
        </p:spPr>
      </p:pic>
    </p:spTree>
    <p:extLst>
      <p:ext uri="{BB962C8B-B14F-4D97-AF65-F5344CB8AC3E}">
        <p14:creationId xmlns:p14="http://schemas.microsoft.com/office/powerpoint/2010/main" val="72557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59A686-26E2-40E6-A962-30D462E7E297}"/>
              </a:ext>
            </a:extLst>
          </p:cNvPr>
          <p:cNvSpPr txBox="1"/>
          <p:nvPr/>
        </p:nvSpPr>
        <p:spPr>
          <a:xfrm>
            <a:off x="0" y="0"/>
            <a:ext cx="10429593" cy="954107"/>
          </a:xfrm>
          <a:prstGeom prst="rect">
            <a:avLst/>
          </a:prstGeom>
          <a:noFill/>
        </p:spPr>
        <p:txBody>
          <a:bodyPr wrap="square" rtlCol="0">
            <a:spAutoFit/>
          </a:bodyPr>
          <a:lstStyle/>
          <a:p>
            <a:endParaRPr lang="en-GB" sz="2800" u="sng" dirty="0"/>
          </a:p>
          <a:p>
            <a:r>
              <a:rPr lang="en-GB" sz="2800" u="sng" dirty="0"/>
              <a:t>L.O To be able to spell words from the Y3/4 word list  </a:t>
            </a:r>
          </a:p>
        </p:txBody>
      </p:sp>
      <p:pic>
        <p:nvPicPr>
          <p:cNvPr id="5" name="Picture 4"/>
          <p:cNvPicPr>
            <a:picLocks noChangeAspect="1"/>
          </p:cNvPicPr>
          <p:nvPr/>
        </p:nvPicPr>
        <p:blipFill rotWithShape="1">
          <a:blip r:embed="rId2"/>
          <a:srcRect t="20487" r="73682"/>
          <a:stretch/>
        </p:blipFill>
        <p:spPr>
          <a:xfrm>
            <a:off x="563155" y="1476101"/>
            <a:ext cx="2963816" cy="4721427"/>
          </a:xfrm>
          <a:prstGeom prst="rect">
            <a:avLst/>
          </a:prstGeom>
        </p:spPr>
      </p:pic>
      <p:pic>
        <p:nvPicPr>
          <p:cNvPr id="4" name="Picture 3"/>
          <p:cNvPicPr>
            <a:picLocks noChangeAspect="1"/>
          </p:cNvPicPr>
          <p:nvPr/>
        </p:nvPicPr>
        <p:blipFill>
          <a:blip r:embed="rId3"/>
          <a:stretch>
            <a:fillRect/>
          </a:stretch>
        </p:blipFill>
        <p:spPr>
          <a:xfrm>
            <a:off x="4002768" y="2070780"/>
            <a:ext cx="6737804" cy="2996172"/>
          </a:xfrm>
          <a:prstGeom prst="rect">
            <a:avLst/>
          </a:prstGeom>
        </p:spPr>
      </p:pic>
    </p:spTree>
    <p:extLst>
      <p:ext uri="{BB962C8B-B14F-4D97-AF65-F5344CB8AC3E}">
        <p14:creationId xmlns:p14="http://schemas.microsoft.com/office/powerpoint/2010/main" val="25686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613532" y="5998466"/>
            <a:ext cx="11208775" cy="646331"/>
          </a:xfrm>
          <a:prstGeom prst="rect">
            <a:avLst/>
          </a:prstGeom>
          <a:solidFill>
            <a:schemeClr val="bg1"/>
          </a:solidFill>
        </p:spPr>
        <p:txBody>
          <a:bodyPr wrap="square" rtlCol="0">
            <a:spAutoFit/>
          </a:bodyPr>
          <a:lstStyle/>
          <a:p>
            <a:r>
              <a:rPr lang="en-GB" dirty="0"/>
              <a:t>You can also copy and paste this link if you would prefer: https://teachers.thenational.academy/lessons/to-explore-expanded-noun-phrases-6hh36c </a:t>
            </a:r>
          </a:p>
        </p:txBody>
      </p:sp>
    </p:spTree>
    <p:extLst>
      <p:ext uri="{BB962C8B-B14F-4D97-AF65-F5344CB8AC3E}">
        <p14:creationId xmlns:p14="http://schemas.microsoft.com/office/powerpoint/2010/main" val="140156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8116" y="2860766"/>
            <a:ext cx="4563001" cy="3242476"/>
          </a:xfrm>
          <a:prstGeom prst="rect">
            <a:avLst/>
          </a:prstGeom>
        </p:spPr>
      </p:pic>
      <p:pic>
        <p:nvPicPr>
          <p:cNvPr id="5" name="Picture 4"/>
          <p:cNvPicPr>
            <a:picLocks noChangeAspect="1"/>
          </p:cNvPicPr>
          <p:nvPr/>
        </p:nvPicPr>
        <p:blipFill rotWithShape="1">
          <a:blip r:embed="rId3"/>
          <a:srcRect l="2185"/>
          <a:stretch/>
        </p:blipFill>
        <p:spPr>
          <a:xfrm>
            <a:off x="6629551" y="2383244"/>
            <a:ext cx="4367262" cy="3210116"/>
          </a:xfrm>
          <a:prstGeom prst="rect">
            <a:avLst/>
          </a:prstGeom>
        </p:spPr>
      </p:pic>
      <p:sp>
        <p:nvSpPr>
          <p:cNvPr id="6" name="Rectangle 5"/>
          <p:cNvSpPr/>
          <p:nvPr/>
        </p:nvSpPr>
        <p:spPr>
          <a:xfrm>
            <a:off x="509452" y="351919"/>
            <a:ext cx="11495314" cy="2031325"/>
          </a:xfrm>
          <a:prstGeom prst="rect">
            <a:avLst/>
          </a:prstGeom>
        </p:spPr>
        <p:txBody>
          <a:bodyPr wrap="square">
            <a:spAutoFit/>
          </a:bodyPr>
          <a:lstStyle/>
          <a:p>
            <a:r>
              <a:rPr lang="en-GB" b="1" dirty="0">
                <a:solidFill>
                  <a:srgbClr val="333333"/>
                </a:solidFill>
                <a:latin typeface="Nunito"/>
              </a:rPr>
              <a:t>A pronoun is a word used to replace a noun.</a:t>
            </a:r>
            <a:br>
              <a:rPr lang="en-GB" dirty="0"/>
            </a:br>
            <a:br>
              <a:rPr lang="en-GB" dirty="0"/>
            </a:br>
            <a:r>
              <a:rPr lang="en-GB" dirty="0">
                <a:solidFill>
                  <a:srgbClr val="333333"/>
                </a:solidFill>
                <a:latin typeface="Nunito"/>
              </a:rPr>
              <a:t>Examples of pronouns are: he, she, it, they. We use pronouns so that we don't need to keep repeating the same nouns; for example, rather than repeat the noun 'the car' in this sentence, we use a pronoun (in bold):</a:t>
            </a:r>
            <a:br>
              <a:rPr lang="en-GB" dirty="0"/>
            </a:br>
            <a:br>
              <a:rPr lang="en-GB" dirty="0"/>
            </a:br>
            <a:r>
              <a:rPr lang="en-GB" dirty="0">
                <a:solidFill>
                  <a:srgbClr val="333333"/>
                </a:solidFill>
                <a:latin typeface="Nunito"/>
              </a:rPr>
              <a:t>We took </a:t>
            </a:r>
            <a:r>
              <a:rPr lang="en-GB" b="1" dirty="0">
                <a:solidFill>
                  <a:srgbClr val="333333"/>
                </a:solidFill>
                <a:latin typeface="Nunito"/>
              </a:rPr>
              <a:t>the car</a:t>
            </a:r>
            <a:r>
              <a:rPr lang="en-GB" dirty="0">
                <a:solidFill>
                  <a:srgbClr val="333333"/>
                </a:solidFill>
                <a:latin typeface="Nunito"/>
              </a:rPr>
              <a:t> to the garage because </a:t>
            </a:r>
            <a:r>
              <a:rPr lang="en-GB" b="1" dirty="0">
                <a:solidFill>
                  <a:srgbClr val="333333"/>
                </a:solidFill>
                <a:latin typeface="Nunito"/>
              </a:rPr>
              <a:t>the car</a:t>
            </a:r>
            <a:r>
              <a:rPr lang="en-GB" dirty="0">
                <a:solidFill>
                  <a:srgbClr val="333333"/>
                </a:solidFill>
                <a:latin typeface="Nunito"/>
              </a:rPr>
              <a:t> needed fixing.</a:t>
            </a:r>
            <a:br>
              <a:rPr lang="en-GB" dirty="0"/>
            </a:br>
            <a:r>
              <a:rPr lang="en-GB" dirty="0">
                <a:solidFill>
                  <a:srgbClr val="333333"/>
                </a:solidFill>
                <a:latin typeface="Nunito"/>
              </a:rPr>
              <a:t>We took the car to the garage because </a:t>
            </a:r>
            <a:r>
              <a:rPr lang="en-GB" b="1" dirty="0">
                <a:solidFill>
                  <a:srgbClr val="333333"/>
                </a:solidFill>
                <a:latin typeface="Nunito"/>
              </a:rPr>
              <a:t>it</a:t>
            </a:r>
            <a:r>
              <a:rPr lang="en-GB" dirty="0">
                <a:solidFill>
                  <a:srgbClr val="333333"/>
                </a:solidFill>
                <a:latin typeface="Nunito"/>
              </a:rPr>
              <a:t> needed fixing.</a:t>
            </a:r>
            <a:endParaRPr lang="en-GB" dirty="0"/>
          </a:p>
        </p:txBody>
      </p:sp>
      <p:pic>
        <p:nvPicPr>
          <p:cNvPr id="7" name="Picture 6"/>
          <p:cNvPicPr>
            <a:picLocks noChangeAspect="1"/>
          </p:cNvPicPr>
          <p:nvPr/>
        </p:nvPicPr>
        <p:blipFill>
          <a:blip r:embed="rId4"/>
          <a:stretch>
            <a:fillRect/>
          </a:stretch>
        </p:blipFill>
        <p:spPr>
          <a:xfrm>
            <a:off x="10768291" y="5846767"/>
            <a:ext cx="1423709" cy="1011233"/>
          </a:xfrm>
          <a:prstGeom prst="rect">
            <a:avLst/>
          </a:prstGeom>
        </p:spPr>
      </p:pic>
    </p:spTree>
    <p:extLst>
      <p:ext uri="{BB962C8B-B14F-4D97-AF65-F5344CB8AC3E}">
        <p14:creationId xmlns:p14="http://schemas.microsoft.com/office/powerpoint/2010/main" val="246945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136" y="1250577"/>
            <a:ext cx="11155681" cy="2308324"/>
          </a:xfrm>
          <a:prstGeom prst="rect">
            <a:avLst/>
          </a:prstGeom>
        </p:spPr>
        <p:txBody>
          <a:bodyPr wrap="square">
            <a:spAutoFit/>
          </a:bodyPr>
          <a:lstStyle/>
          <a:p>
            <a:r>
              <a:rPr lang="en-GB" dirty="0">
                <a:solidFill>
                  <a:srgbClr val="333333"/>
                </a:solidFill>
                <a:latin typeface="Nunito"/>
              </a:rPr>
              <a:t>A </a:t>
            </a:r>
            <a:r>
              <a:rPr lang="en-GB" b="1" dirty="0">
                <a:solidFill>
                  <a:srgbClr val="333333"/>
                </a:solidFill>
                <a:latin typeface="Nunito"/>
              </a:rPr>
              <a:t>personal pronoun</a:t>
            </a:r>
            <a:r>
              <a:rPr lang="en-GB" dirty="0">
                <a:solidFill>
                  <a:srgbClr val="333333"/>
                </a:solidFill>
                <a:latin typeface="Nunito"/>
              </a:rPr>
              <a:t> is a </a:t>
            </a:r>
            <a:r>
              <a:rPr lang="en-GB" b="1" dirty="0">
                <a:solidFill>
                  <a:srgbClr val="333333"/>
                </a:solidFill>
                <a:latin typeface="Nunito"/>
              </a:rPr>
              <a:t>word which can be used instead of a person, place or thing</a:t>
            </a:r>
            <a:r>
              <a:rPr lang="en-GB" dirty="0">
                <a:solidFill>
                  <a:srgbClr val="333333"/>
                </a:solidFill>
                <a:latin typeface="Nunito"/>
              </a:rPr>
              <a:t>.</a:t>
            </a:r>
            <a:br>
              <a:rPr lang="en-GB" dirty="0"/>
            </a:br>
            <a:br>
              <a:rPr lang="en-GB" dirty="0"/>
            </a:br>
            <a:r>
              <a:rPr lang="en-GB" dirty="0">
                <a:solidFill>
                  <a:srgbClr val="333333"/>
                </a:solidFill>
                <a:latin typeface="Nunito"/>
              </a:rPr>
              <a:t>There are twelve personal pronouns for people: I, you, he, she, it, we, they, me, him, her, us and them.</a:t>
            </a:r>
            <a:br>
              <a:rPr lang="en-GB" dirty="0"/>
            </a:br>
            <a:br>
              <a:rPr lang="en-GB" dirty="0"/>
            </a:br>
            <a:r>
              <a:rPr lang="en-GB" dirty="0">
                <a:solidFill>
                  <a:srgbClr val="333333"/>
                </a:solidFill>
                <a:latin typeface="Nunito"/>
              </a:rPr>
              <a:t>There are three personal pronouns for things: they, them, it.</a:t>
            </a:r>
            <a:br>
              <a:rPr lang="en-GB" dirty="0"/>
            </a:br>
            <a:br>
              <a:rPr lang="en-GB" dirty="0"/>
            </a:br>
            <a:r>
              <a:rPr lang="en-GB" dirty="0">
                <a:solidFill>
                  <a:srgbClr val="333333"/>
                </a:solidFill>
                <a:latin typeface="Nunito"/>
              </a:rPr>
              <a:t>Personal pronouns allow you to avoid repeating a word and to refer to someone already mentioned. If the noun is plural, so is the pronoun which replaces it.</a:t>
            </a:r>
            <a:endParaRPr lang="en-GB" dirty="0"/>
          </a:p>
        </p:txBody>
      </p:sp>
      <p:sp>
        <p:nvSpPr>
          <p:cNvPr id="5" name="Rectangle 4"/>
          <p:cNvSpPr/>
          <p:nvPr/>
        </p:nvSpPr>
        <p:spPr>
          <a:xfrm>
            <a:off x="1171997" y="156753"/>
            <a:ext cx="9699957" cy="1200329"/>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Personal Pronoun </a:t>
            </a:r>
          </a:p>
        </p:txBody>
      </p:sp>
      <p:sp>
        <p:nvSpPr>
          <p:cNvPr id="6" name="TextBox 5"/>
          <p:cNvSpPr txBox="1"/>
          <p:nvPr/>
        </p:nvSpPr>
        <p:spPr>
          <a:xfrm>
            <a:off x="444136" y="4428308"/>
            <a:ext cx="11560630" cy="1754326"/>
          </a:xfrm>
          <a:prstGeom prst="rect">
            <a:avLst/>
          </a:prstGeom>
          <a:noFill/>
        </p:spPr>
        <p:txBody>
          <a:bodyPr wrap="square" rtlCol="0">
            <a:spAutoFit/>
          </a:bodyPr>
          <a:lstStyle/>
          <a:p>
            <a:r>
              <a:rPr lang="en-GB" dirty="0"/>
              <a:t>The men took a Davy lamp to the mine, it warned them if there was going to be an explosion.</a:t>
            </a:r>
          </a:p>
          <a:p>
            <a:endParaRPr lang="en-GB" dirty="0"/>
          </a:p>
          <a:p>
            <a:r>
              <a:rPr lang="en-GB" dirty="0"/>
              <a:t>The men took a Davy lamp to the mine, the Davy lamp warned the men if there was going to be an explosion. </a:t>
            </a:r>
          </a:p>
          <a:p>
            <a:endParaRPr lang="en-GB" dirty="0"/>
          </a:p>
          <a:p>
            <a:endParaRPr lang="en-GB" dirty="0"/>
          </a:p>
          <a:p>
            <a:r>
              <a:rPr lang="en-GB" b="1" dirty="0">
                <a:solidFill>
                  <a:srgbClr val="FF0000"/>
                </a:solidFill>
              </a:rPr>
              <a:t>Which sentence sounds better and why?  </a:t>
            </a:r>
          </a:p>
        </p:txBody>
      </p:sp>
      <p:sp>
        <p:nvSpPr>
          <p:cNvPr id="8" name="TextBox 7"/>
          <p:cNvSpPr txBox="1"/>
          <p:nvPr/>
        </p:nvSpPr>
        <p:spPr>
          <a:xfrm>
            <a:off x="182880" y="3607522"/>
            <a:ext cx="10985863" cy="646331"/>
          </a:xfrm>
          <a:prstGeom prst="rect">
            <a:avLst/>
          </a:prstGeom>
          <a:noFill/>
        </p:spPr>
        <p:txBody>
          <a:bodyPr wrap="square" rtlCol="0">
            <a:spAutoFit/>
          </a:bodyPr>
          <a:lstStyle/>
          <a:p>
            <a:r>
              <a:rPr lang="en-GB" dirty="0"/>
              <a:t>_____________________________________________________________________________________________</a:t>
            </a:r>
          </a:p>
          <a:p>
            <a:pPr algn="ctr"/>
            <a:r>
              <a:rPr lang="en-GB" b="1" dirty="0">
                <a:solidFill>
                  <a:srgbClr val="FF0000"/>
                </a:solidFill>
              </a:rPr>
              <a:t>Read these examples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37" y="5791838"/>
            <a:ext cx="1254732" cy="931732"/>
          </a:xfrm>
          <a:prstGeom prst="rect">
            <a:avLst/>
          </a:prstGeom>
        </p:spPr>
      </p:pic>
    </p:spTree>
    <p:extLst>
      <p:ext uri="{BB962C8B-B14F-4D97-AF65-F5344CB8AC3E}">
        <p14:creationId xmlns:p14="http://schemas.microsoft.com/office/powerpoint/2010/main" val="57087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754" y="274320"/>
            <a:ext cx="11508377" cy="6124754"/>
          </a:xfrm>
          <a:prstGeom prst="rect">
            <a:avLst/>
          </a:prstGeom>
          <a:noFill/>
        </p:spPr>
        <p:txBody>
          <a:bodyPr wrap="square" rtlCol="0">
            <a:spAutoFit/>
          </a:bodyPr>
          <a:lstStyle/>
          <a:p>
            <a:r>
              <a:rPr lang="en-GB" sz="2800" dirty="0"/>
              <a:t>Underline the pronouns in the following sentences. (clue- there may be more than 1) </a:t>
            </a:r>
          </a:p>
          <a:p>
            <a:endParaRPr lang="en-GB" sz="2800" dirty="0"/>
          </a:p>
          <a:p>
            <a:endParaRPr lang="en-GB" sz="2800" dirty="0"/>
          </a:p>
          <a:p>
            <a:pPr marL="514350" indent="-514350">
              <a:buFontTx/>
              <a:buAutoNum type="arabicPeriod"/>
            </a:pPr>
            <a:r>
              <a:rPr lang="en-GB" sz="2800" dirty="0"/>
              <a:t>I am one of the workers in the mine, it is dangerous and boring for us. </a:t>
            </a:r>
          </a:p>
          <a:p>
            <a:pPr marL="514350" indent="-514350">
              <a:buAutoNum type="arabicPeriod"/>
            </a:pPr>
            <a:endParaRPr lang="en-GB" sz="2800" dirty="0"/>
          </a:p>
          <a:p>
            <a:pPr marL="514350" indent="-514350">
              <a:buAutoNum type="arabicPeriod"/>
            </a:pPr>
            <a:endParaRPr lang="en-GB" sz="2800" dirty="0"/>
          </a:p>
          <a:p>
            <a:pPr marL="514350" indent="-514350">
              <a:buFontTx/>
              <a:buAutoNum type="arabicPeriod"/>
            </a:pPr>
            <a:r>
              <a:rPr lang="en-GB" sz="2800" dirty="0"/>
              <a:t>The pit pony pulled the cart with its harness. </a:t>
            </a:r>
          </a:p>
          <a:p>
            <a:pPr marL="514350" indent="-514350">
              <a:buAutoNum type="arabicPeriod"/>
            </a:pPr>
            <a:endParaRPr lang="en-GB" sz="2800" dirty="0"/>
          </a:p>
          <a:p>
            <a:pPr marL="514350" indent="-514350">
              <a:buAutoNum type="arabicPeriod"/>
            </a:pPr>
            <a:endParaRPr lang="en-GB" sz="2800" dirty="0"/>
          </a:p>
          <a:p>
            <a:r>
              <a:rPr lang="en-GB" sz="2800" dirty="0"/>
              <a:t>3.  My son has worked in the mine for 4 years, it long, hard work for him.  </a:t>
            </a:r>
          </a:p>
          <a:p>
            <a:pPr marL="514350" indent="-514350">
              <a:buAutoNum type="arabicPeriod"/>
            </a:pPr>
            <a:endParaRPr lang="en-GB" sz="2800" dirty="0"/>
          </a:p>
          <a:p>
            <a:pPr marL="514350" indent="-514350">
              <a:buAutoNum type="arabicPeriod"/>
            </a:pPr>
            <a:endParaRPr lang="en-GB" sz="2800" dirty="0"/>
          </a:p>
          <a:p>
            <a:pPr marL="514350" indent="-514350">
              <a:buAutoNum type="arabicPeriod"/>
            </a:pPr>
            <a:endParaRPr lang="en-GB" sz="2800" dirty="0"/>
          </a:p>
        </p:txBody>
      </p:sp>
      <p:pic>
        <p:nvPicPr>
          <p:cNvPr id="3" name="Picture 2"/>
          <p:cNvPicPr>
            <a:picLocks noChangeAspect="1"/>
          </p:cNvPicPr>
          <p:nvPr/>
        </p:nvPicPr>
        <p:blipFill>
          <a:blip r:embed="rId2"/>
          <a:stretch>
            <a:fillRect/>
          </a:stretch>
        </p:blipFill>
        <p:spPr>
          <a:xfrm>
            <a:off x="10858501" y="5809752"/>
            <a:ext cx="1161990" cy="874757"/>
          </a:xfrm>
          <a:prstGeom prst="rect">
            <a:avLst/>
          </a:prstGeom>
        </p:spPr>
      </p:pic>
    </p:spTree>
    <p:extLst>
      <p:ext uri="{BB962C8B-B14F-4D97-AF65-F5344CB8AC3E}">
        <p14:creationId xmlns:p14="http://schemas.microsoft.com/office/powerpoint/2010/main" val="79243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509" y="287383"/>
            <a:ext cx="11678194" cy="5693866"/>
          </a:xfrm>
          <a:prstGeom prst="rect">
            <a:avLst/>
          </a:prstGeom>
          <a:noFill/>
        </p:spPr>
        <p:txBody>
          <a:bodyPr wrap="square" rtlCol="0">
            <a:spAutoFit/>
          </a:bodyPr>
          <a:lstStyle/>
          <a:p>
            <a:r>
              <a:rPr lang="en-GB" sz="2800" dirty="0"/>
              <a:t>Now try write sentences of your own containing pronouns. </a:t>
            </a:r>
          </a:p>
          <a:p>
            <a:endParaRPr lang="en-GB" sz="2800" dirty="0"/>
          </a:p>
          <a:p>
            <a:r>
              <a:rPr lang="en-GB" sz="2800" dirty="0">
                <a:solidFill>
                  <a:srgbClr val="FF0000"/>
                </a:solidFill>
                <a:latin typeface="Nunito"/>
              </a:rPr>
              <a:t>I, you, he, she, it, we, they, me, him, her, us, them</a:t>
            </a:r>
            <a:br>
              <a:rPr lang="en-GB" sz="2800" dirty="0"/>
            </a:br>
            <a:endParaRPr lang="en-GB" sz="2800" dirty="0"/>
          </a:p>
          <a:p>
            <a:r>
              <a:rPr lang="en-GB" sz="2800" dirty="0"/>
              <a:t>4._______________________________________________________________________________________________________________________________</a:t>
            </a:r>
          </a:p>
          <a:p>
            <a:endParaRPr lang="en-GB" sz="2800" dirty="0"/>
          </a:p>
          <a:p>
            <a:r>
              <a:rPr lang="en-GB" sz="2800" dirty="0"/>
              <a:t>5._______________________________________________________________________________________________________________________________</a:t>
            </a:r>
          </a:p>
          <a:p>
            <a:endParaRPr lang="en-GB" sz="2800" dirty="0"/>
          </a:p>
          <a:p>
            <a:r>
              <a:rPr lang="en-GB" sz="2800" dirty="0"/>
              <a:t>6._______________________________________________________________________________________________________________________________</a:t>
            </a:r>
          </a:p>
          <a:p>
            <a:r>
              <a:rPr lang="en-GB" sz="2800" dirty="0"/>
              <a:t>     </a:t>
            </a:r>
          </a:p>
        </p:txBody>
      </p:sp>
      <p:pic>
        <p:nvPicPr>
          <p:cNvPr id="3" name="Picture 2"/>
          <p:cNvPicPr>
            <a:picLocks noChangeAspect="1"/>
          </p:cNvPicPr>
          <p:nvPr/>
        </p:nvPicPr>
        <p:blipFill>
          <a:blip r:embed="rId2"/>
          <a:stretch>
            <a:fillRect/>
          </a:stretch>
        </p:blipFill>
        <p:spPr>
          <a:xfrm>
            <a:off x="10858501" y="5809752"/>
            <a:ext cx="1161990" cy="874757"/>
          </a:xfrm>
          <a:prstGeom prst="rect">
            <a:avLst/>
          </a:prstGeom>
        </p:spPr>
      </p:pic>
    </p:spTree>
    <p:extLst>
      <p:ext uri="{BB962C8B-B14F-4D97-AF65-F5344CB8AC3E}">
        <p14:creationId xmlns:p14="http://schemas.microsoft.com/office/powerpoint/2010/main" val="354556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4694" y="174767"/>
            <a:ext cx="7426334" cy="584775"/>
          </a:xfrm>
          <a:prstGeom prst="rect">
            <a:avLst/>
          </a:prstGeom>
          <a:noFill/>
        </p:spPr>
        <p:txBody>
          <a:bodyPr wrap="square" rtlCol="0">
            <a:spAutoFit/>
          </a:bodyPr>
          <a:lstStyle/>
          <a:p>
            <a:r>
              <a:rPr lang="en-GB" sz="3200" dirty="0"/>
              <a:t>Wednesday 3</a:t>
            </a:r>
            <a:r>
              <a:rPr lang="en-GB" sz="3200" baseline="30000" dirty="0"/>
              <a:t>rd</a:t>
            </a:r>
            <a:r>
              <a:rPr lang="en-GB" sz="3200" dirty="0"/>
              <a:t> March</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2913205"/>
            <a:ext cx="10429593" cy="1323439"/>
          </a:xfrm>
          <a:prstGeom prst="rect">
            <a:avLst/>
          </a:prstGeom>
          <a:noFill/>
        </p:spPr>
        <p:txBody>
          <a:bodyPr wrap="square" rtlCol="0">
            <a:spAutoFit/>
          </a:bodyPr>
          <a:lstStyle/>
          <a:p>
            <a:r>
              <a:rPr lang="en-GB" sz="4000" dirty="0"/>
              <a:t>L.O To be able to plan a non-chronological reports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340068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252098" y="0"/>
            <a:ext cx="10429593" cy="523220"/>
          </a:xfrm>
          <a:prstGeom prst="rect">
            <a:avLst/>
          </a:prstGeom>
          <a:noFill/>
        </p:spPr>
        <p:txBody>
          <a:bodyPr wrap="square" rtlCol="0">
            <a:spAutoFit/>
          </a:bodyPr>
          <a:lstStyle/>
          <a:p>
            <a:r>
              <a:rPr lang="en-GB" sz="2800" u="sng" dirty="0"/>
              <a:t>L.O To be able to spell words from the Y3/4 word list  </a:t>
            </a:r>
          </a:p>
        </p:txBody>
      </p:sp>
      <p:pic>
        <p:nvPicPr>
          <p:cNvPr id="3" name="Picture 2"/>
          <p:cNvPicPr>
            <a:picLocks noChangeAspect="1"/>
          </p:cNvPicPr>
          <p:nvPr/>
        </p:nvPicPr>
        <p:blipFill>
          <a:blip r:embed="rId2"/>
          <a:stretch>
            <a:fillRect/>
          </a:stretch>
        </p:blipFill>
        <p:spPr>
          <a:xfrm>
            <a:off x="1339623" y="642257"/>
            <a:ext cx="9444491" cy="5861308"/>
          </a:xfrm>
          <a:prstGeom prst="rect">
            <a:avLst/>
          </a:prstGeom>
        </p:spPr>
      </p:pic>
    </p:spTree>
    <p:extLst>
      <p:ext uri="{BB962C8B-B14F-4D97-AF65-F5344CB8AC3E}">
        <p14:creationId xmlns:p14="http://schemas.microsoft.com/office/powerpoint/2010/main" val="3564102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6" y="143691"/>
            <a:ext cx="11717383" cy="1077218"/>
          </a:xfrm>
          <a:prstGeom prst="rect">
            <a:avLst/>
          </a:prstGeom>
          <a:noFill/>
        </p:spPr>
        <p:txBody>
          <a:bodyPr wrap="square" rtlCol="0">
            <a:spAutoFit/>
          </a:bodyPr>
          <a:lstStyle/>
          <a:p>
            <a:r>
              <a:rPr lang="en-GB" sz="3200" dirty="0"/>
              <a:t>Remember last week we looked at the features of a non-chronological report.   </a:t>
            </a:r>
          </a:p>
        </p:txBody>
      </p:sp>
      <p:pic>
        <p:nvPicPr>
          <p:cNvPr id="3" name="Picture 2"/>
          <p:cNvPicPr>
            <a:picLocks noChangeAspect="1"/>
          </p:cNvPicPr>
          <p:nvPr/>
        </p:nvPicPr>
        <p:blipFill>
          <a:blip r:embed="rId2"/>
          <a:stretch>
            <a:fillRect/>
          </a:stretch>
        </p:blipFill>
        <p:spPr>
          <a:xfrm>
            <a:off x="1907178" y="1440110"/>
            <a:ext cx="6939643" cy="3875385"/>
          </a:xfrm>
          <a:prstGeom prst="rect">
            <a:avLst/>
          </a:prstGeom>
        </p:spPr>
      </p:pic>
      <p:cxnSp>
        <p:nvCxnSpPr>
          <p:cNvPr id="5" name="Straight Arrow Connector 4"/>
          <p:cNvCxnSpPr/>
          <p:nvPr/>
        </p:nvCxnSpPr>
        <p:spPr>
          <a:xfrm flipV="1">
            <a:off x="5656217" y="3722914"/>
            <a:ext cx="3448594" cy="2873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104811" y="3076583"/>
            <a:ext cx="2821579" cy="923330"/>
          </a:xfrm>
          <a:prstGeom prst="rect">
            <a:avLst/>
          </a:prstGeom>
          <a:noFill/>
        </p:spPr>
        <p:txBody>
          <a:bodyPr wrap="square" rtlCol="0">
            <a:spAutoFit/>
          </a:bodyPr>
          <a:lstStyle/>
          <a:p>
            <a:r>
              <a:rPr lang="en-GB" dirty="0"/>
              <a:t>Ours will be in </a:t>
            </a:r>
            <a:r>
              <a:rPr lang="en-GB" b="1" dirty="0"/>
              <a:t>past tense </a:t>
            </a:r>
            <a:r>
              <a:rPr lang="en-GB" dirty="0"/>
              <a:t>today as we are talking about a historic topic </a:t>
            </a:r>
          </a:p>
        </p:txBody>
      </p:sp>
      <p:pic>
        <p:nvPicPr>
          <p:cNvPr id="7" name="Picture 6"/>
          <p:cNvPicPr>
            <a:picLocks noChangeAspect="1"/>
          </p:cNvPicPr>
          <p:nvPr/>
        </p:nvPicPr>
        <p:blipFill>
          <a:blip r:embed="rId3"/>
          <a:stretch>
            <a:fillRect/>
          </a:stretch>
        </p:blipFill>
        <p:spPr>
          <a:xfrm>
            <a:off x="10672422" y="5663887"/>
            <a:ext cx="1423709" cy="1011233"/>
          </a:xfrm>
          <a:prstGeom prst="rect">
            <a:avLst/>
          </a:prstGeom>
        </p:spPr>
      </p:pic>
    </p:spTree>
    <p:extLst>
      <p:ext uri="{BB962C8B-B14F-4D97-AF65-F5344CB8AC3E}">
        <p14:creationId xmlns:p14="http://schemas.microsoft.com/office/powerpoint/2010/main" val="189416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6" y="143691"/>
            <a:ext cx="11717383" cy="6494085"/>
          </a:xfrm>
          <a:prstGeom prst="rect">
            <a:avLst/>
          </a:prstGeom>
          <a:noFill/>
        </p:spPr>
        <p:txBody>
          <a:bodyPr wrap="square" rtlCol="0">
            <a:spAutoFit/>
          </a:bodyPr>
          <a:lstStyle/>
          <a:p>
            <a:r>
              <a:rPr lang="en-GB" sz="3200" dirty="0"/>
              <a:t>The main title is used to catch the reader’s attention as well as let the reader know what the report will be about. </a:t>
            </a:r>
          </a:p>
          <a:p>
            <a:r>
              <a:rPr lang="en-GB" sz="3200" dirty="0"/>
              <a:t>Titles need to be short, to the point and catchy. They sometimes use </a:t>
            </a:r>
            <a:r>
              <a:rPr lang="en-GB" sz="3200" i="1" dirty="0"/>
              <a:t>alliteration </a:t>
            </a:r>
            <a:r>
              <a:rPr lang="en-GB" sz="3200" dirty="0"/>
              <a:t>where the words begin with the same letter. </a:t>
            </a:r>
          </a:p>
          <a:p>
            <a:endParaRPr lang="en-GB" sz="3200" dirty="0"/>
          </a:p>
          <a:p>
            <a:r>
              <a:rPr lang="en-GB" sz="3200" dirty="0"/>
              <a:t>e.g. </a:t>
            </a:r>
            <a:r>
              <a:rPr lang="en-GB" sz="3200" dirty="0">
                <a:solidFill>
                  <a:srgbClr val="FF0000"/>
                </a:solidFill>
              </a:rPr>
              <a:t>Digging Deep Down, Collecting Coal, </a:t>
            </a:r>
          </a:p>
          <a:p>
            <a:r>
              <a:rPr lang="en-GB" sz="3200" dirty="0">
                <a:solidFill>
                  <a:srgbClr val="FF0000"/>
                </a:solidFill>
              </a:rPr>
              <a:t>Dangerous Digging, Mind that Mine! </a:t>
            </a:r>
          </a:p>
          <a:p>
            <a:r>
              <a:rPr lang="en-GB" sz="3200" dirty="0">
                <a:solidFill>
                  <a:srgbClr val="FF0000"/>
                </a:solidFill>
              </a:rPr>
              <a:t>Deep, Dark and Dangerous!</a:t>
            </a:r>
          </a:p>
          <a:p>
            <a:endParaRPr lang="en-GB" sz="3200" dirty="0"/>
          </a:p>
          <a:p>
            <a:r>
              <a:rPr lang="en-GB" sz="3200" dirty="0"/>
              <a:t>You can use one of these for your own report or it would be fantastic if you can write one of your own!</a:t>
            </a:r>
          </a:p>
          <a:p>
            <a:r>
              <a:rPr lang="en-GB" sz="3200" dirty="0"/>
              <a:t>_________________________________________________</a:t>
            </a:r>
          </a:p>
          <a:p>
            <a:r>
              <a:rPr lang="en-GB" sz="3200" dirty="0"/>
              <a:t>_________________________________________________</a:t>
            </a:r>
          </a:p>
        </p:txBody>
      </p:sp>
      <p:pic>
        <p:nvPicPr>
          <p:cNvPr id="7" name="Picture 6"/>
          <p:cNvPicPr>
            <a:picLocks noChangeAspect="1"/>
          </p:cNvPicPr>
          <p:nvPr/>
        </p:nvPicPr>
        <p:blipFill>
          <a:blip r:embed="rId2"/>
          <a:stretch>
            <a:fillRect/>
          </a:stretch>
        </p:blipFill>
        <p:spPr>
          <a:xfrm>
            <a:off x="10672422" y="5663887"/>
            <a:ext cx="1423709" cy="1011233"/>
          </a:xfrm>
          <a:prstGeom prst="rect">
            <a:avLst/>
          </a:prstGeom>
        </p:spPr>
      </p:pic>
      <p:pic>
        <p:nvPicPr>
          <p:cNvPr id="1026" name="Picture 2" descr="Coal Mining Miner Clip Art, PNG, 512x512px, Coal Mining, Cartoon, Coal,  House, Miner Downloa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17440" t="7036" r="16487" b="4876"/>
          <a:stretch/>
        </p:blipFill>
        <p:spPr bwMode="auto">
          <a:xfrm>
            <a:off x="8302912" y="2259874"/>
            <a:ext cx="2369510" cy="197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0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https://www.myon.co.uk/index.html</a:t>
            </a:r>
          </a:p>
        </p:txBody>
      </p:sp>
      <p:sp>
        <p:nvSpPr>
          <p:cNvPr id="3" name="Content Placeholder 2"/>
          <p:cNvSpPr>
            <a:spLocks noGrp="1"/>
          </p:cNvSpPr>
          <p:nvPr>
            <p:ph idx="1"/>
          </p:nvPr>
        </p:nvSpPr>
        <p:spPr>
          <a:xfrm>
            <a:off x="838200" y="2497540"/>
            <a:ext cx="10515600" cy="671915"/>
          </a:xfrm>
        </p:spPr>
        <p:txBody>
          <a:bodyPr>
            <a:noAutofit/>
          </a:bodyPr>
          <a:lstStyle/>
          <a:p>
            <a:pPr marL="0" indent="0">
              <a:buNone/>
            </a:pPr>
            <a:r>
              <a:rPr lang="en-GB" dirty="0"/>
              <a:t>Example login -  </a:t>
            </a:r>
          </a:p>
          <a:p>
            <a:pPr marL="0" indent="0">
              <a:buNone/>
            </a:pPr>
            <a:endParaRPr lang="en-GB" dirty="0"/>
          </a:p>
          <a:p>
            <a:pPr marL="0" indent="0">
              <a:buNone/>
            </a:pPr>
            <a:r>
              <a:rPr lang="en-GB" dirty="0"/>
              <a:t>Username</a:t>
            </a:r>
          </a:p>
          <a:p>
            <a:pPr marL="0" indent="0">
              <a:buNone/>
            </a:pPr>
            <a:r>
              <a:rPr lang="en-GB" dirty="0" err="1"/>
              <a:t>DavidW</a:t>
            </a:r>
            <a:endParaRPr lang="en-GB" dirty="0"/>
          </a:p>
          <a:p>
            <a:pPr marL="0" indent="0">
              <a:buNone/>
            </a:pPr>
            <a:endParaRPr lang="en-GB" dirty="0"/>
          </a:p>
          <a:p>
            <a:pPr marL="0" indent="0">
              <a:buNone/>
            </a:pPr>
            <a:r>
              <a:rPr lang="en-GB" dirty="0"/>
              <a:t>Password</a:t>
            </a:r>
          </a:p>
          <a:p>
            <a:pPr marL="0" indent="0">
              <a:buNone/>
            </a:pPr>
            <a:r>
              <a:rPr lang="en-GB" dirty="0"/>
              <a:t>password1</a:t>
            </a:r>
          </a:p>
        </p:txBody>
      </p:sp>
      <p:pic>
        <p:nvPicPr>
          <p:cNvPr id="4" name="Picture 3"/>
          <p:cNvPicPr>
            <a:picLocks noChangeAspect="1"/>
          </p:cNvPicPr>
          <p:nvPr/>
        </p:nvPicPr>
        <p:blipFill>
          <a:blip r:embed="rId2"/>
          <a:stretch>
            <a:fillRect/>
          </a:stretch>
        </p:blipFill>
        <p:spPr>
          <a:xfrm>
            <a:off x="5722321" y="2210935"/>
            <a:ext cx="5268667" cy="4299045"/>
          </a:xfrm>
          <a:prstGeom prst="rect">
            <a:avLst/>
          </a:prstGeom>
        </p:spPr>
      </p:pic>
      <p:sp>
        <p:nvSpPr>
          <p:cNvPr id="5" name="Content Placeholder 2"/>
          <p:cNvSpPr txBox="1">
            <a:spLocks/>
          </p:cNvSpPr>
          <p:nvPr/>
        </p:nvSpPr>
        <p:spPr>
          <a:xfrm>
            <a:off x="838200" y="1690688"/>
            <a:ext cx="10515600" cy="671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Remember to use </a:t>
            </a:r>
            <a:r>
              <a:rPr lang="en-GB" dirty="0" err="1"/>
              <a:t>myon</a:t>
            </a:r>
            <a:r>
              <a:rPr lang="en-GB" dirty="0"/>
              <a:t> for online reading </a:t>
            </a:r>
          </a:p>
        </p:txBody>
      </p:sp>
      <p:pic>
        <p:nvPicPr>
          <p:cNvPr id="7" name="Picture 6"/>
          <p:cNvPicPr>
            <a:picLocks noChangeAspect="1"/>
          </p:cNvPicPr>
          <p:nvPr/>
        </p:nvPicPr>
        <p:blipFill>
          <a:blip r:embed="rId3"/>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247948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672422" y="5663887"/>
            <a:ext cx="1423709" cy="1011233"/>
          </a:xfrm>
          <a:prstGeom prst="rect">
            <a:avLst/>
          </a:prstGeom>
        </p:spPr>
      </p:pic>
      <p:sp>
        <p:nvSpPr>
          <p:cNvPr id="3" name="TextBox 2"/>
          <p:cNvSpPr txBox="1"/>
          <p:nvPr/>
        </p:nvSpPr>
        <p:spPr>
          <a:xfrm>
            <a:off x="209005" y="2124457"/>
            <a:ext cx="11665132" cy="3539430"/>
          </a:xfrm>
          <a:prstGeom prst="rect">
            <a:avLst/>
          </a:prstGeom>
          <a:noFill/>
        </p:spPr>
        <p:txBody>
          <a:bodyPr wrap="square" rtlCol="0">
            <a:spAutoFit/>
          </a:bodyPr>
          <a:lstStyle/>
          <a:p>
            <a:r>
              <a:rPr lang="en-GB" sz="2800" dirty="0"/>
              <a:t>Today we are going to be planning a report to help us write tomorrow. I will give you a list of subheadings that we could include in our writing. </a:t>
            </a:r>
          </a:p>
          <a:p>
            <a:endParaRPr lang="en-GB" sz="2800" dirty="0"/>
          </a:p>
          <a:p>
            <a:pPr marL="457200" indent="-457200">
              <a:buFont typeface="Arial" panose="020B0604020202020204" pitchFamily="34" charset="0"/>
              <a:buChar char="•"/>
            </a:pPr>
            <a:r>
              <a:rPr lang="en-GB" sz="2800" dirty="0"/>
              <a:t>Children in the Mines</a:t>
            </a:r>
          </a:p>
          <a:p>
            <a:pPr marL="457200" indent="-457200">
              <a:buFont typeface="Arial" panose="020B0604020202020204" pitchFamily="34" charset="0"/>
              <a:buChar char="•"/>
            </a:pPr>
            <a:r>
              <a:rPr lang="en-GB" sz="2800" dirty="0"/>
              <a:t>Dangerous Conditions </a:t>
            </a:r>
          </a:p>
          <a:p>
            <a:pPr marL="457200" indent="-457200">
              <a:buFont typeface="Arial" panose="020B0604020202020204" pitchFamily="34" charset="0"/>
              <a:buChar char="•"/>
            </a:pPr>
            <a:r>
              <a:rPr lang="en-GB" sz="2800" dirty="0"/>
              <a:t>Mining Equipment </a:t>
            </a:r>
          </a:p>
          <a:p>
            <a:pPr marL="457200" indent="-457200">
              <a:buFont typeface="Arial" panose="020B0604020202020204" pitchFamily="34" charset="0"/>
              <a:buChar char="•"/>
            </a:pPr>
            <a:r>
              <a:rPr lang="en-GB" sz="2800" dirty="0"/>
              <a:t>Mining in Wheatley Hill  </a:t>
            </a:r>
          </a:p>
          <a:p>
            <a:endParaRPr lang="en-GB" sz="2800" dirty="0"/>
          </a:p>
        </p:txBody>
      </p:sp>
      <p:sp>
        <p:nvSpPr>
          <p:cNvPr id="4" name="Rectangle 3"/>
          <p:cNvSpPr/>
          <p:nvPr/>
        </p:nvSpPr>
        <p:spPr>
          <a:xfrm>
            <a:off x="209005" y="592574"/>
            <a:ext cx="6874895" cy="461665"/>
          </a:xfrm>
          <a:prstGeom prst="rect">
            <a:avLst/>
          </a:prstGeom>
        </p:spPr>
        <p:txBody>
          <a:bodyPr wrap="none">
            <a:spAutoFit/>
          </a:bodyPr>
          <a:lstStyle/>
          <a:p>
            <a:r>
              <a:rPr lang="en-GB" sz="2400" dirty="0">
                <a:solidFill>
                  <a:srgbClr val="FF0000"/>
                </a:solidFill>
              </a:rPr>
              <a:t>https://www.youtube.com/watch?v=HW0bmD7UESQ</a:t>
            </a:r>
          </a:p>
        </p:txBody>
      </p:sp>
      <p:sp>
        <p:nvSpPr>
          <p:cNvPr id="5" name="Cloud Callout 4"/>
          <p:cNvSpPr/>
          <p:nvPr/>
        </p:nvSpPr>
        <p:spPr>
          <a:xfrm>
            <a:off x="7083900" y="465657"/>
            <a:ext cx="4568169" cy="1515291"/>
          </a:xfrm>
          <a:prstGeom prst="cloudCallout">
            <a:avLst>
              <a:gd name="adj1" fmla="val -49788"/>
              <a:gd name="adj2" fmla="val -424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550331" y="939325"/>
            <a:ext cx="4101738" cy="646331"/>
          </a:xfrm>
          <a:prstGeom prst="rect">
            <a:avLst/>
          </a:prstGeom>
          <a:noFill/>
        </p:spPr>
        <p:txBody>
          <a:bodyPr wrap="square" rtlCol="0">
            <a:spAutoFit/>
          </a:bodyPr>
          <a:lstStyle/>
          <a:p>
            <a:r>
              <a:rPr lang="en-GB" b="1" dirty="0"/>
              <a:t>Watch this video to remind you about the Victoria coal mines.  </a:t>
            </a:r>
          </a:p>
        </p:txBody>
      </p:sp>
      <p:sp>
        <p:nvSpPr>
          <p:cNvPr id="9" name="Cloud Callout 8"/>
          <p:cNvSpPr/>
          <p:nvPr/>
        </p:nvSpPr>
        <p:spPr>
          <a:xfrm>
            <a:off x="7994393" y="3308894"/>
            <a:ext cx="4197607" cy="2459658"/>
          </a:xfrm>
          <a:prstGeom prst="cloudCallout">
            <a:avLst>
              <a:gd name="adj1" fmla="val -59796"/>
              <a:gd name="adj2" fmla="val 428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721633" y="3647698"/>
            <a:ext cx="2743125" cy="1477328"/>
          </a:xfrm>
          <a:prstGeom prst="rect">
            <a:avLst/>
          </a:prstGeom>
          <a:noFill/>
        </p:spPr>
        <p:txBody>
          <a:bodyPr wrap="square" rtlCol="0">
            <a:spAutoFit/>
          </a:bodyPr>
          <a:lstStyle/>
          <a:p>
            <a:r>
              <a:rPr lang="en-GB" b="1" dirty="0"/>
              <a:t>Use all the information from the English work you have done as well as using</a:t>
            </a:r>
          </a:p>
          <a:p>
            <a:r>
              <a:rPr lang="en-GB" b="1" dirty="0"/>
              <a:t>facts you have learnt in history lessons :) </a:t>
            </a:r>
          </a:p>
        </p:txBody>
      </p:sp>
      <p:pic>
        <p:nvPicPr>
          <p:cNvPr id="8" name="Picture 7"/>
          <p:cNvPicPr>
            <a:picLocks noChangeAspect="1"/>
          </p:cNvPicPr>
          <p:nvPr/>
        </p:nvPicPr>
        <p:blipFill>
          <a:blip r:embed="rId3"/>
          <a:stretch>
            <a:fillRect/>
          </a:stretch>
        </p:blipFill>
        <p:spPr>
          <a:xfrm>
            <a:off x="4625395" y="3349165"/>
            <a:ext cx="2757181" cy="2024058"/>
          </a:xfrm>
          <a:prstGeom prst="rect">
            <a:avLst/>
          </a:prstGeom>
        </p:spPr>
      </p:pic>
    </p:spTree>
    <p:extLst>
      <p:ext uri="{BB962C8B-B14F-4D97-AF65-F5344CB8AC3E}">
        <p14:creationId xmlns:p14="http://schemas.microsoft.com/office/powerpoint/2010/main" val="2017913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37" y="5791838"/>
            <a:ext cx="1254732" cy="931732"/>
          </a:xfrm>
          <a:prstGeom prst="rect">
            <a:avLst/>
          </a:prstGeom>
        </p:spPr>
      </p:pic>
      <p:sp>
        <p:nvSpPr>
          <p:cNvPr id="2" name="TextBox 1"/>
          <p:cNvSpPr txBox="1"/>
          <p:nvPr/>
        </p:nvSpPr>
        <p:spPr>
          <a:xfrm>
            <a:off x="186909" y="0"/>
            <a:ext cx="11220994" cy="6924973"/>
          </a:xfrm>
          <a:prstGeom prst="rect">
            <a:avLst/>
          </a:prstGeom>
          <a:noFill/>
        </p:spPr>
        <p:txBody>
          <a:bodyPr wrap="square" rtlCol="0">
            <a:spAutoFit/>
          </a:bodyPr>
          <a:lstStyle/>
          <a:p>
            <a:r>
              <a:rPr lang="en-GB" dirty="0"/>
              <a:t>Remember that we are only planning today so we don’t need to write full sentences. We will use the planning from today to help us write paragraphs tomorrow. </a:t>
            </a:r>
          </a:p>
          <a:p>
            <a:endParaRPr lang="en-GB" dirty="0"/>
          </a:p>
          <a:p>
            <a:endParaRPr lang="en-GB" dirty="0"/>
          </a:p>
          <a:p>
            <a:r>
              <a:rPr lang="en-GB" dirty="0"/>
              <a:t>We will do 1 together now using one of the subheadings. </a:t>
            </a:r>
          </a:p>
          <a:p>
            <a:endParaRPr lang="en-GB" dirty="0"/>
          </a:p>
          <a:p>
            <a:r>
              <a:rPr lang="en-GB" sz="2800" b="1" u="sng" dirty="0"/>
              <a:t>Dangerous Conditions</a:t>
            </a:r>
          </a:p>
          <a:p>
            <a:endParaRPr lang="en-GB" sz="2800" b="1" u="sng" dirty="0"/>
          </a:p>
          <a:p>
            <a:pPr marL="342900" indent="-342900">
              <a:buFont typeface="Arial" panose="020B0604020202020204" pitchFamily="34" charset="0"/>
              <a:buChar char="•"/>
            </a:pPr>
            <a:r>
              <a:rPr lang="en-GB" sz="2800" dirty="0"/>
              <a:t>Dark, dirty, dangerous </a:t>
            </a:r>
          </a:p>
          <a:p>
            <a:pPr marL="342900" indent="-342900">
              <a:buFont typeface="Arial" panose="020B0604020202020204" pitchFamily="34" charset="0"/>
              <a:buChar char="•"/>
            </a:pPr>
            <a:r>
              <a:rPr lang="en-GB" sz="2800" dirty="0"/>
              <a:t>No daylight </a:t>
            </a:r>
          </a:p>
          <a:p>
            <a:pPr marL="342900" indent="-342900">
              <a:buFont typeface="Arial" panose="020B0604020202020204" pitchFamily="34" charset="0"/>
              <a:buChar char="•"/>
            </a:pPr>
            <a:r>
              <a:rPr lang="en-GB" sz="2800" dirty="0"/>
              <a:t>Small spaces- have to bend down </a:t>
            </a:r>
          </a:p>
          <a:p>
            <a:pPr marL="342900" indent="-342900">
              <a:buFont typeface="Arial" panose="020B0604020202020204" pitchFamily="34" charset="0"/>
              <a:buChar char="•"/>
            </a:pPr>
            <a:r>
              <a:rPr lang="en-GB" sz="2800" dirty="0"/>
              <a:t>Shaft- noisy, windy, eardrums burst</a:t>
            </a:r>
          </a:p>
          <a:p>
            <a:pPr marL="342900" indent="-342900">
              <a:buFont typeface="Arial" panose="020B0604020202020204" pitchFamily="34" charset="0"/>
              <a:buChar char="•"/>
            </a:pPr>
            <a:r>
              <a:rPr lang="en-GB" sz="2800" dirty="0"/>
              <a:t>Coal dust in lungs</a:t>
            </a:r>
          </a:p>
          <a:p>
            <a:pPr marL="342900" indent="-342900">
              <a:buFont typeface="Arial" panose="020B0604020202020204" pitchFamily="34" charset="0"/>
              <a:buChar char="•"/>
            </a:pPr>
            <a:r>
              <a:rPr lang="en-GB" sz="2800" dirty="0"/>
              <a:t> </a:t>
            </a:r>
          </a:p>
          <a:p>
            <a:pPr marL="342900" indent="-342900">
              <a:buFont typeface="Arial" panose="020B0604020202020204" pitchFamily="34" charset="0"/>
              <a:buChar char="•"/>
            </a:pPr>
            <a:r>
              <a:rPr lang="en-GB" sz="2800" dirty="0"/>
              <a:t> </a:t>
            </a:r>
          </a:p>
          <a:p>
            <a:pPr marL="342900" indent="-342900">
              <a:buFont typeface="Arial" panose="020B0604020202020204" pitchFamily="34" charset="0"/>
              <a:buChar char="•"/>
            </a:pPr>
            <a:r>
              <a:rPr lang="en-GB" sz="2800" dirty="0"/>
              <a:t>Did you know that workers were expected to work 12 hours a day, </a:t>
            </a:r>
          </a:p>
          <a:p>
            <a:r>
              <a:rPr lang="en-GB" sz="2800" dirty="0"/>
              <a:t>6 days a week!  </a:t>
            </a:r>
          </a:p>
          <a:p>
            <a:endParaRPr lang="en-GB" sz="2800" dirty="0"/>
          </a:p>
        </p:txBody>
      </p:sp>
      <p:pic>
        <p:nvPicPr>
          <p:cNvPr id="2050" name="Picture 2" descr="Oaks explosion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521" y="940889"/>
            <a:ext cx="3686900" cy="321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46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8194"/>
            <a:ext cx="11734800" cy="5693866"/>
          </a:xfrm>
          <a:prstGeom prst="rect">
            <a:avLst/>
          </a:prstGeom>
          <a:noFill/>
        </p:spPr>
        <p:txBody>
          <a:bodyPr wrap="square" rtlCol="0">
            <a:spAutoFit/>
          </a:bodyPr>
          <a:lstStyle/>
          <a:p>
            <a:r>
              <a:rPr lang="en-GB" sz="2800" dirty="0"/>
              <a:t>Now pick one of the other subheadings to write your own notes for it </a:t>
            </a:r>
          </a:p>
          <a:p>
            <a:endParaRPr lang="en-GB" sz="2800" dirty="0"/>
          </a:p>
          <a:p>
            <a:endParaRPr lang="en-GB" sz="2800" dirty="0"/>
          </a:p>
          <a:p>
            <a:r>
              <a:rPr lang="en-GB" sz="2800" dirty="0"/>
              <a:t>__________________________________________</a:t>
            </a:r>
          </a:p>
          <a:p>
            <a:endParaRPr lang="en-GB" sz="2800" dirty="0"/>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Did you know  </a:t>
            </a:r>
          </a:p>
        </p:txBody>
      </p:sp>
      <p:pic>
        <p:nvPicPr>
          <p:cNvPr id="5" name="Picture 4"/>
          <p:cNvPicPr>
            <a:picLocks noChangeAspect="1"/>
          </p:cNvPicPr>
          <p:nvPr/>
        </p:nvPicPr>
        <p:blipFill>
          <a:blip r:embed="rId2"/>
          <a:stretch>
            <a:fillRect/>
          </a:stretch>
        </p:blipFill>
        <p:spPr>
          <a:xfrm>
            <a:off x="10858501" y="5809752"/>
            <a:ext cx="1161990" cy="874757"/>
          </a:xfrm>
          <a:prstGeom prst="rect">
            <a:avLst/>
          </a:prstGeom>
        </p:spPr>
      </p:pic>
      <p:cxnSp>
        <p:nvCxnSpPr>
          <p:cNvPr id="4" name="Straight Arrow Connector 3"/>
          <p:cNvCxnSpPr/>
          <p:nvPr/>
        </p:nvCxnSpPr>
        <p:spPr>
          <a:xfrm flipH="1" flipV="1">
            <a:off x="8112035" y="1985553"/>
            <a:ext cx="1028398" cy="400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274328" y="2201091"/>
            <a:ext cx="1584173" cy="369332"/>
          </a:xfrm>
          <a:prstGeom prst="rect">
            <a:avLst/>
          </a:prstGeom>
          <a:noFill/>
        </p:spPr>
        <p:txBody>
          <a:bodyPr wrap="square" rtlCol="0">
            <a:spAutoFit/>
          </a:bodyPr>
          <a:lstStyle/>
          <a:p>
            <a:r>
              <a:rPr lang="en-GB" u="sng" dirty="0"/>
              <a:t>Subheading </a:t>
            </a:r>
          </a:p>
        </p:txBody>
      </p:sp>
      <p:sp>
        <p:nvSpPr>
          <p:cNvPr id="6" name="Cloud Callout 5"/>
          <p:cNvSpPr/>
          <p:nvPr/>
        </p:nvSpPr>
        <p:spPr>
          <a:xfrm>
            <a:off x="8112035" y="2895207"/>
            <a:ext cx="3908456" cy="2455817"/>
          </a:xfrm>
          <a:prstGeom prst="cloudCallout">
            <a:avLst>
              <a:gd name="adj1" fmla="val -51335"/>
              <a:gd name="adj2" fmla="val 587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859883" y="3251425"/>
            <a:ext cx="2935876" cy="1477328"/>
          </a:xfrm>
          <a:prstGeom prst="rect">
            <a:avLst/>
          </a:prstGeom>
          <a:noFill/>
        </p:spPr>
        <p:txBody>
          <a:bodyPr wrap="square" rtlCol="0">
            <a:spAutoFit/>
          </a:bodyPr>
          <a:lstStyle/>
          <a:p>
            <a:r>
              <a:rPr lang="en-GB" dirty="0"/>
              <a:t>Add an extra did you know fact to go in your paragraph. It could be one we have already learnt or one</a:t>
            </a:r>
          </a:p>
          <a:p>
            <a:r>
              <a:rPr lang="en-GB" dirty="0"/>
              <a:t>you have found yourself!</a:t>
            </a:r>
          </a:p>
        </p:txBody>
      </p:sp>
    </p:spTree>
    <p:extLst>
      <p:ext uri="{BB962C8B-B14F-4D97-AF65-F5344CB8AC3E}">
        <p14:creationId xmlns:p14="http://schemas.microsoft.com/office/powerpoint/2010/main" val="3077394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Thursday 4</a:t>
            </a:r>
            <a:r>
              <a:rPr lang="en-GB" sz="3200" baseline="30000" dirty="0"/>
              <a:t>th</a:t>
            </a:r>
            <a:r>
              <a:rPr lang="en-GB" sz="3200" dirty="0"/>
              <a:t> March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69871" y="1683374"/>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3031651"/>
            <a:ext cx="10429593" cy="707886"/>
          </a:xfrm>
          <a:prstGeom prst="rect">
            <a:avLst/>
          </a:prstGeom>
          <a:noFill/>
        </p:spPr>
        <p:txBody>
          <a:bodyPr wrap="square" rtlCol="0">
            <a:spAutoFit/>
          </a:bodyPr>
          <a:lstStyle/>
          <a:p>
            <a:r>
              <a:rPr lang="en-GB" sz="4000" dirty="0"/>
              <a:t>L.O To be able to write a non-chronological report</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642365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296626" y="11373"/>
            <a:ext cx="10429593" cy="523220"/>
          </a:xfrm>
          <a:prstGeom prst="rect">
            <a:avLst/>
          </a:prstGeom>
          <a:noFill/>
        </p:spPr>
        <p:txBody>
          <a:bodyPr wrap="square" rtlCol="0">
            <a:spAutoFit/>
          </a:bodyPr>
          <a:lstStyle/>
          <a:p>
            <a:r>
              <a:rPr lang="en-GB" sz="2800" u="sng" dirty="0"/>
              <a:t>L.O To be able to spell words from the Y3/4 word list  </a:t>
            </a:r>
          </a:p>
        </p:txBody>
      </p:sp>
      <p:pic>
        <p:nvPicPr>
          <p:cNvPr id="3" name="Picture 2"/>
          <p:cNvPicPr>
            <a:picLocks noChangeAspect="1"/>
          </p:cNvPicPr>
          <p:nvPr/>
        </p:nvPicPr>
        <p:blipFill>
          <a:blip r:embed="rId2"/>
          <a:stretch>
            <a:fillRect/>
          </a:stretch>
        </p:blipFill>
        <p:spPr>
          <a:xfrm>
            <a:off x="1340076" y="723899"/>
            <a:ext cx="9386143" cy="5692679"/>
          </a:xfrm>
          <a:prstGeom prst="rect">
            <a:avLst/>
          </a:prstGeom>
        </p:spPr>
      </p:pic>
    </p:spTree>
    <p:extLst>
      <p:ext uri="{BB962C8B-B14F-4D97-AF65-F5344CB8AC3E}">
        <p14:creationId xmlns:p14="http://schemas.microsoft.com/office/powerpoint/2010/main" val="2355665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446" y="222069"/>
            <a:ext cx="11456125" cy="5262979"/>
          </a:xfrm>
          <a:prstGeom prst="rect">
            <a:avLst/>
          </a:prstGeom>
          <a:noFill/>
        </p:spPr>
        <p:txBody>
          <a:bodyPr wrap="square" rtlCol="0">
            <a:spAutoFit/>
          </a:bodyPr>
          <a:lstStyle/>
          <a:p>
            <a:r>
              <a:rPr lang="en-GB" sz="2800" dirty="0"/>
              <a:t>Remember that we planned our non-chronological reports yesterday so that should make our work easier today. </a:t>
            </a:r>
          </a:p>
          <a:p>
            <a:endParaRPr lang="en-GB" sz="2800" dirty="0"/>
          </a:p>
          <a:p>
            <a:endParaRPr lang="en-GB" sz="2800" dirty="0"/>
          </a:p>
          <a:p>
            <a:r>
              <a:rPr lang="en-GB" sz="2800" dirty="0"/>
              <a:t>Here is a check list of what you should include in your writing today.</a:t>
            </a:r>
          </a:p>
          <a:p>
            <a:endParaRPr lang="en-GB" sz="2800" dirty="0"/>
          </a:p>
          <a:p>
            <a:pPr marL="457200" indent="-457200">
              <a:buFont typeface="Arial" panose="020B0604020202020204" pitchFamily="34" charset="0"/>
              <a:buChar char="•"/>
            </a:pPr>
            <a:r>
              <a:rPr lang="en-GB" sz="2800" dirty="0"/>
              <a:t>Main title </a:t>
            </a:r>
          </a:p>
          <a:p>
            <a:pPr marL="457200" indent="-457200">
              <a:buFont typeface="Arial" panose="020B0604020202020204" pitchFamily="34" charset="0"/>
              <a:buChar char="•"/>
            </a:pPr>
            <a:r>
              <a:rPr lang="en-GB" sz="2800" dirty="0"/>
              <a:t>Subheadings</a:t>
            </a:r>
          </a:p>
          <a:p>
            <a:pPr marL="457200" indent="-457200">
              <a:buFont typeface="Arial" panose="020B0604020202020204" pitchFamily="34" charset="0"/>
              <a:buChar char="•"/>
            </a:pPr>
            <a:r>
              <a:rPr lang="en-GB" sz="2800" dirty="0"/>
              <a:t>Information/facts</a:t>
            </a:r>
          </a:p>
          <a:p>
            <a:pPr marL="457200" indent="-457200">
              <a:buFont typeface="Arial" panose="020B0604020202020204" pitchFamily="34" charset="0"/>
              <a:buChar char="•"/>
            </a:pPr>
            <a:r>
              <a:rPr lang="en-GB" sz="2800" dirty="0"/>
              <a:t>Conjunctions  (because, but, however, so, although)</a:t>
            </a:r>
          </a:p>
          <a:p>
            <a:pPr marL="457200" indent="-457200">
              <a:buFont typeface="Arial" panose="020B0604020202020204" pitchFamily="34" charset="0"/>
              <a:buChar char="•"/>
            </a:pPr>
            <a:r>
              <a:rPr lang="en-GB" sz="2800" dirty="0"/>
              <a:t>Did you know fact</a:t>
            </a:r>
          </a:p>
          <a:p>
            <a:pPr marL="457200" indent="-457200">
              <a:buFont typeface="Arial" panose="020B0604020202020204" pitchFamily="34" charset="0"/>
              <a:buChar char="•"/>
            </a:pPr>
            <a:r>
              <a:rPr lang="en-GB" sz="2800" dirty="0"/>
              <a:t>Past tense</a:t>
            </a:r>
          </a:p>
        </p:txBody>
      </p:sp>
      <p:pic>
        <p:nvPicPr>
          <p:cNvPr id="1026" name="Picture 2" descr="A You Wouldn't Want To Be: A Victorian Miner by Malam, John - Amazon.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2467" y="2717695"/>
            <a:ext cx="2541407" cy="3186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30696" y="5690013"/>
            <a:ext cx="1423709" cy="1011233"/>
          </a:xfrm>
          <a:prstGeom prst="rect">
            <a:avLst/>
          </a:prstGeom>
        </p:spPr>
      </p:pic>
    </p:spTree>
    <p:extLst>
      <p:ext uri="{BB962C8B-B14F-4D97-AF65-F5344CB8AC3E}">
        <p14:creationId xmlns:p14="http://schemas.microsoft.com/office/powerpoint/2010/main" val="4005241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6402" y="5934670"/>
            <a:ext cx="4480684" cy="923330"/>
          </a:xfrm>
          <a:prstGeom prst="rect">
            <a:avLst/>
          </a:prstGeom>
          <a:noFill/>
        </p:spPr>
        <p:txBody>
          <a:bodyPr wrap="square" lIns="91440" tIns="45720" rIns="91440" bIns="45720">
            <a:spAutoFit/>
          </a:bodyPr>
          <a:lstStyle/>
          <a:p>
            <a:pPr algn="ctr"/>
            <a:r>
              <a:rPr lang="en-US" sz="5400" cap="none" spc="0" dirty="0">
                <a:ln w="22225">
                  <a:solidFill>
                    <a:schemeClr val="accent2"/>
                  </a:solidFill>
                  <a:prstDash val="solid"/>
                </a:ln>
                <a:solidFill>
                  <a:schemeClr val="accent2">
                    <a:lumMod val="40000"/>
                    <a:lumOff val="60000"/>
                  </a:schemeClr>
                </a:solidFill>
                <a:effectLst/>
              </a:rPr>
              <a:t>Introduction</a:t>
            </a:r>
          </a:p>
        </p:txBody>
      </p:sp>
      <p:cxnSp>
        <p:nvCxnSpPr>
          <p:cNvPr id="7" name="Straight Connector 6"/>
          <p:cNvCxnSpPr/>
          <p:nvPr/>
        </p:nvCxnSpPr>
        <p:spPr>
          <a:xfrm flipV="1">
            <a:off x="1267097" y="1894114"/>
            <a:ext cx="9366069" cy="5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3692" y="0"/>
            <a:ext cx="2024742" cy="769441"/>
          </a:xfrm>
          <a:prstGeom prst="rect">
            <a:avLst/>
          </a:prstGeom>
          <a:noFill/>
        </p:spPr>
        <p:txBody>
          <a:bodyPr wrap="square" lIns="91440" tIns="45720" rIns="91440" bIns="45720">
            <a:spAutoFit/>
          </a:bodyPr>
          <a:lstStyle/>
          <a:p>
            <a:pPr algn="ctr"/>
            <a:r>
              <a:rPr lang="en-US" sz="4400" dirty="0">
                <a:ln w="22225">
                  <a:solidFill>
                    <a:schemeClr val="accent2"/>
                  </a:solidFill>
                  <a:prstDash val="solid"/>
                </a:ln>
                <a:solidFill>
                  <a:schemeClr val="accent2">
                    <a:lumMod val="40000"/>
                    <a:lumOff val="60000"/>
                  </a:schemeClr>
                </a:solidFill>
              </a:rPr>
              <a:t>Title </a:t>
            </a:r>
            <a:endParaRPr lang="en-US" sz="4400" cap="none" spc="0" dirty="0">
              <a:ln w="22225">
                <a:solidFill>
                  <a:schemeClr val="accent2"/>
                </a:solidFill>
                <a:prstDash val="solid"/>
              </a:ln>
              <a:solidFill>
                <a:schemeClr val="accent2">
                  <a:lumMod val="40000"/>
                  <a:lumOff val="60000"/>
                </a:schemeClr>
              </a:solidFill>
              <a:effectLst/>
            </a:endParaRPr>
          </a:p>
        </p:txBody>
      </p:sp>
      <p:cxnSp>
        <p:nvCxnSpPr>
          <p:cNvPr id="10" name="Straight Arrow Connector 9"/>
          <p:cNvCxnSpPr/>
          <p:nvPr/>
        </p:nvCxnSpPr>
        <p:spPr>
          <a:xfrm>
            <a:off x="1476103" y="561703"/>
            <a:ext cx="783771" cy="3396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3" y="5791837"/>
            <a:ext cx="1254732" cy="931732"/>
          </a:xfrm>
          <a:prstGeom prst="rect">
            <a:avLst/>
          </a:prstGeom>
        </p:spPr>
      </p:pic>
      <p:sp>
        <p:nvSpPr>
          <p:cNvPr id="12" name="TextBox 11"/>
          <p:cNvSpPr txBox="1"/>
          <p:nvPr/>
        </p:nvSpPr>
        <p:spPr>
          <a:xfrm>
            <a:off x="1267097" y="2455817"/>
            <a:ext cx="9575074" cy="1938992"/>
          </a:xfrm>
          <a:prstGeom prst="rect">
            <a:avLst/>
          </a:prstGeom>
          <a:noFill/>
        </p:spPr>
        <p:txBody>
          <a:bodyPr wrap="square" rtlCol="0">
            <a:spAutoFit/>
          </a:bodyPr>
          <a:lstStyle/>
          <a:p>
            <a:r>
              <a:rPr lang="en-GB" sz="2400" dirty="0"/>
              <a:t>In the Victorian times, coal was the main source of power so coal mining was a very important job. It was a ______________________ , __________________ job and even children as young as 4 were made to work. </a:t>
            </a:r>
          </a:p>
          <a:p>
            <a:r>
              <a:rPr lang="en-GB" sz="2400" dirty="0"/>
              <a:t>Read on to find out more about the ____________ , ____________ mines. </a:t>
            </a:r>
          </a:p>
        </p:txBody>
      </p:sp>
      <p:cxnSp>
        <p:nvCxnSpPr>
          <p:cNvPr id="13" name="Straight Arrow Connector 12"/>
          <p:cNvCxnSpPr/>
          <p:nvPr/>
        </p:nvCxnSpPr>
        <p:spPr>
          <a:xfrm flipH="1" flipV="1">
            <a:off x="7633771" y="4456602"/>
            <a:ext cx="1381642" cy="1416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332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3" y="5791837"/>
            <a:ext cx="1254732" cy="931732"/>
          </a:xfrm>
          <a:prstGeom prst="rect">
            <a:avLst/>
          </a:prstGeom>
        </p:spPr>
      </p:pic>
      <p:pic>
        <p:nvPicPr>
          <p:cNvPr id="3" name="Picture 2"/>
          <p:cNvPicPr>
            <a:picLocks noChangeAspect="1"/>
          </p:cNvPicPr>
          <p:nvPr/>
        </p:nvPicPr>
        <p:blipFill>
          <a:blip r:embed="rId3"/>
          <a:stretch>
            <a:fillRect/>
          </a:stretch>
        </p:blipFill>
        <p:spPr>
          <a:xfrm>
            <a:off x="6162131" y="3704144"/>
            <a:ext cx="5781675" cy="3019425"/>
          </a:xfrm>
          <a:prstGeom prst="rect">
            <a:avLst/>
          </a:prstGeom>
        </p:spPr>
      </p:pic>
      <p:sp>
        <p:nvSpPr>
          <p:cNvPr id="4" name="TextBox 3"/>
          <p:cNvSpPr txBox="1"/>
          <p:nvPr/>
        </p:nvSpPr>
        <p:spPr>
          <a:xfrm>
            <a:off x="108183" y="274320"/>
            <a:ext cx="5208400" cy="5262979"/>
          </a:xfrm>
          <a:prstGeom prst="rect">
            <a:avLst/>
          </a:prstGeom>
          <a:noFill/>
        </p:spPr>
        <p:txBody>
          <a:bodyPr wrap="square" rtlCol="0">
            <a:spAutoFit/>
          </a:bodyPr>
          <a:lstStyle/>
          <a:p>
            <a:r>
              <a:rPr lang="en-GB" sz="2800" b="1" u="sng" dirty="0"/>
              <a:t>Dangerous Conditions</a:t>
            </a:r>
          </a:p>
          <a:p>
            <a:endParaRPr lang="en-GB" sz="2800" b="1" u="sng" dirty="0"/>
          </a:p>
          <a:p>
            <a:r>
              <a:rPr lang="en-GB" sz="2000" dirty="0"/>
              <a:t>Working in the mines was an extremely dangerous, terrible place to work. The mines were small, tight spaces ____ the workers had to spend the main part of the day bent down. This caused them to have awful back problems, as well as having to be very careful not to bump their heads. The miners also suffered with breathing issues because the mines were dirty and filled with dust. ___________________________________________________________________________________________________________________________________________________________________________________________________</a:t>
            </a:r>
          </a:p>
        </p:txBody>
      </p:sp>
      <p:sp>
        <p:nvSpPr>
          <p:cNvPr id="7" name="Cloud Callout 6"/>
          <p:cNvSpPr/>
          <p:nvPr/>
        </p:nvSpPr>
        <p:spPr>
          <a:xfrm>
            <a:off x="7210698" y="452453"/>
            <a:ext cx="3908456" cy="2455817"/>
          </a:xfrm>
          <a:prstGeom prst="cloudCallout">
            <a:avLst>
              <a:gd name="adj1" fmla="val -51335"/>
              <a:gd name="adj2" fmla="val 587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696988" y="905262"/>
            <a:ext cx="2935876" cy="923330"/>
          </a:xfrm>
          <a:prstGeom prst="rect">
            <a:avLst/>
          </a:prstGeom>
          <a:noFill/>
        </p:spPr>
        <p:txBody>
          <a:bodyPr wrap="square" rtlCol="0">
            <a:spAutoFit/>
          </a:bodyPr>
          <a:lstStyle/>
          <a:p>
            <a:r>
              <a:rPr lang="en-GB" dirty="0"/>
              <a:t>For today’s job you can use the notes from yesterday to put into full sentences. </a:t>
            </a:r>
          </a:p>
        </p:txBody>
      </p:sp>
      <p:pic>
        <p:nvPicPr>
          <p:cNvPr id="5" name="Picture 4"/>
          <p:cNvPicPr>
            <a:picLocks noChangeAspect="1"/>
          </p:cNvPicPr>
          <p:nvPr/>
        </p:nvPicPr>
        <p:blipFill>
          <a:blip r:embed="rId4"/>
          <a:stretch>
            <a:fillRect/>
          </a:stretch>
        </p:blipFill>
        <p:spPr>
          <a:xfrm>
            <a:off x="9496697" y="3185043"/>
            <a:ext cx="1941467" cy="1613516"/>
          </a:xfrm>
          <a:prstGeom prst="rect">
            <a:avLst/>
          </a:prstGeom>
        </p:spPr>
      </p:pic>
    </p:spTree>
    <p:extLst>
      <p:ext uri="{BB962C8B-B14F-4D97-AF65-F5344CB8AC3E}">
        <p14:creationId xmlns:p14="http://schemas.microsoft.com/office/powerpoint/2010/main" val="1120629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3" y="5791837"/>
            <a:ext cx="1254732" cy="931732"/>
          </a:xfrm>
          <a:prstGeom prst="rect">
            <a:avLst/>
          </a:prstGeom>
        </p:spPr>
      </p:pic>
      <p:sp>
        <p:nvSpPr>
          <p:cNvPr id="4" name="TextBox 3"/>
          <p:cNvSpPr txBox="1"/>
          <p:nvPr/>
        </p:nvSpPr>
        <p:spPr>
          <a:xfrm>
            <a:off x="1005840" y="408517"/>
            <a:ext cx="5863741" cy="5016758"/>
          </a:xfrm>
          <a:prstGeom prst="rect">
            <a:avLst/>
          </a:prstGeom>
          <a:noFill/>
        </p:spPr>
        <p:txBody>
          <a:bodyPr wrap="square" rtlCol="0">
            <a:spAutoFit/>
          </a:bodyPr>
          <a:lstStyle/>
          <a:p>
            <a:r>
              <a:rPr lang="en-GB" sz="2800" b="1" u="sng" dirty="0"/>
              <a:t>_________________________</a:t>
            </a:r>
          </a:p>
          <a:p>
            <a:endParaRPr lang="en-GB" sz="2800" b="1" u="sng" dirty="0"/>
          </a:p>
          <a:p>
            <a:r>
              <a:rPr lang="en-GB" sz="2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Cloud Callout 6"/>
          <p:cNvSpPr/>
          <p:nvPr/>
        </p:nvSpPr>
        <p:spPr>
          <a:xfrm>
            <a:off x="7210697" y="452453"/>
            <a:ext cx="4415245" cy="2732590"/>
          </a:xfrm>
          <a:prstGeom prst="cloudCallout">
            <a:avLst>
              <a:gd name="adj1" fmla="val -51335"/>
              <a:gd name="adj2" fmla="val 587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708568" y="905263"/>
            <a:ext cx="3576258" cy="1631216"/>
          </a:xfrm>
          <a:prstGeom prst="rect">
            <a:avLst/>
          </a:prstGeom>
          <a:noFill/>
        </p:spPr>
        <p:txBody>
          <a:bodyPr wrap="square" rtlCol="0">
            <a:spAutoFit/>
          </a:bodyPr>
          <a:lstStyle/>
          <a:p>
            <a:r>
              <a:rPr lang="en-GB" sz="2000" dirty="0"/>
              <a:t>Now look back to the planning you did yesterday and write your own sentences.  Remember to look at the check list so you know what to add. </a:t>
            </a:r>
          </a:p>
        </p:txBody>
      </p:sp>
      <p:sp>
        <p:nvSpPr>
          <p:cNvPr id="9" name="Rectangle 8"/>
          <p:cNvSpPr/>
          <p:nvPr/>
        </p:nvSpPr>
        <p:spPr>
          <a:xfrm rot="703525">
            <a:off x="7992954" y="4495561"/>
            <a:ext cx="376513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Paragraph 1 </a:t>
            </a:r>
          </a:p>
        </p:txBody>
      </p:sp>
    </p:spTree>
    <p:extLst>
      <p:ext uri="{BB962C8B-B14F-4D97-AF65-F5344CB8AC3E}">
        <p14:creationId xmlns:p14="http://schemas.microsoft.com/office/powerpoint/2010/main" val="3629196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3" y="5791837"/>
            <a:ext cx="1254732" cy="931732"/>
          </a:xfrm>
          <a:prstGeom prst="rect">
            <a:avLst/>
          </a:prstGeom>
        </p:spPr>
      </p:pic>
      <p:sp>
        <p:nvSpPr>
          <p:cNvPr id="4" name="TextBox 3"/>
          <p:cNvSpPr txBox="1"/>
          <p:nvPr/>
        </p:nvSpPr>
        <p:spPr>
          <a:xfrm>
            <a:off x="1005840" y="408517"/>
            <a:ext cx="5863741" cy="5016758"/>
          </a:xfrm>
          <a:prstGeom prst="rect">
            <a:avLst/>
          </a:prstGeom>
          <a:noFill/>
        </p:spPr>
        <p:txBody>
          <a:bodyPr wrap="square" rtlCol="0">
            <a:spAutoFit/>
          </a:bodyPr>
          <a:lstStyle/>
          <a:p>
            <a:r>
              <a:rPr lang="en-GB" sz="2800" b="1" u="sng" dirty="0"/>
              <a:t>_________________________</a:t>
            </a:r>
          </a:p>
          <a:p>
            <a:endParaRPr lang="en-GB" sz="2800" b="1" u="sng" dirty="0"/>
          </a:p>
          <a:p>
            <a:r>
              <a:rPr lang="en-GB" sz="2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Cloud Callout 6"/>
          <p:cNvSpPr/>
          <p:nvPr/>
        </p:nvSpPr>
        <p:spPr>
          <a:xfrm>
            <a:off x="7210697" y="452453"/>
            <a:ext cx="4415245" cy="2732590"/>
          </a:xfrm>
          <a:prstGeom prst="cloudCallout">
            <a:avLst>
              <a:gd name="adj1" fmla="val -51335"/>
              <a:gd name="adj2" fmla="val 587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708568" y="905263"/>
            <a:ext cx="3576258" cy="1631216"/>
          </a:xfrm>
          <a:prstGeom prst="rect">
            <a:avLst/>
          </a:prstGeom>
          <a:noFill/>
        </p:spPr>
        <p:txBody>
          <a:bodyPr wrap="square" rtlCol="0">
            <a:spAutoFit/>
          </a:bodyPr>
          <a:lstStyle/>
          <a:p>
            <a:r>
              <a:rPr lang="en-GB" sz="2000" dirty="0"/>
              <a:t>Now look back to the planning you did yesterday and write your own sentences.  Remember to look at the check list so you know what to add. </a:t>
            </a:r>
          </a:p>
        </p:txBody>
      </p:sp>
      <p:sp>
        <p:nvSpPr>
          <p:cNvPr id="2" name="Rectangle 1"/>
          <p:cNvSpPr/>
          <p:nvPr/>
        </p:nvSpPr>
        <p:spPr>
          <a:xfrm rot="703525">
            <a:off x="7992954" y="4495561"/>
            <a:ext cx="376513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Paragraph 2 </a:t>
            </a:r>
          </a:p>
        </p:txBody>
      </p:sp>
    </p:spTree>
    <p:extLst>
      <p:ext uri="{BB962C8B-B14F-4D97-AF65-F5344CB8AC3E}">
        <p14:creationId xmlns:p14="http://schemas.microsoft.com/office/powerpoint/2010/main" val="58682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Monday 1</a:t>
            </a:r>
            <a:r>
              <a:rPr lang="en-GB" sz="3200" baseline="30000" dirty="0"/>
              <a:t>st</a:t>
            </a:r>
            <a:r>
              <a:rPr lang="en-GB" sz="3200" dirty="0"/>
              <a:t> March</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rtlCol="0">
            <a:spAutoFit/>
          </a:bodyPr>
          <a:lstStyle/>
          <a:p>
            <a:r>
              <a:rPr lang="en-GB" sz="4000" dirty="0"/>
              <a:t>L.O To be able to answer questions based on a text</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2" name="Picture 1"/>
          <p:cNvPicPr>
            <a:picLocks noChangeAspect="1"/>
          </p:cNvPicPr>
          <p:nvPr/>
        </p:nvPicPr>
        <p:blipFill>
          <a:blip r:embed="rId5"/>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4007968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Friday 5</a:t>
            </a:r>
            <a:r>
              <a:rPr lang="en-GB" sz="3200" baseline="30000" dirty="0"/>
              <a:t>th</a:t>
            </a:r>
            <a:r>
              <a:rPr lang="en-GB" sz="3200" dirty="0"/>
              <a:t> March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69871" y="1683374"/>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3031651"/>
            <a:ext cx="10429593" cy="707886"/>
          </a:xfrm>
          <a:prstGeom prst="rect">
            <a:avLst/>
          </a:prstGeom>
          <a:noFill/>
        </p:spPr>
        <p:txBody>
          <a:bodyPr wrap="square" rtlCol="0">
            <a:spAutoFit/>
          </a:bodyPr>
          <a:lstStyle/>
          <a:p>
            <a:r>
              <a:rPr lang="en-GB" sz="4000" dirty="0"/>
              <a:t>L.O To be able to celebrate World Book Day.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01739"/>
            <a:ext cx="1085208" cy="1115606"/>
          </a:xfrm>
          <a:prstGeom prst="rect">
            <a:avLst/>
          </a:prstGeom>
        </p:spPr>
      </p:pic>
      <p:pic>
        <p:nvPicPr>
          <p:cNvPr id="2" name="Picture 1"/>
          <p:cNvPicPr>
            <a:picLocks noChangeAspect="1"/>
          </p:cNvPicPr>
          <p:nvPr/>
        </p:nvPicPr>
        <p:blipFill>
          <a:blip r:embed="rId6"/>
          <a:stretch>
            <a:fillRect/>
          </a:stretch>
        </p:blipFill>
        <p:spPr>
          <a:xfrm>
            <a:off x="7466580" y="4690438"/>
            <a:ext cx="2415838" cy="1905000"/>
          </a:xfrm>
          <a:prstGeom prst="rect">
            <a:avLst/>
          </a:prstGeom>
        </p:spPr>
      </p:pic>
    </p:spTree>
    <p:extLst>
      <p:ext uri="{BB962C8B-B14F-4D97-AF65-F5344CB8AC3E}">
        <p14:creationId xmlns:p14="http://schemas.microsoft.com/office/powerpoint/2010/main" val="1774788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503580" y="-1522506"/>
            <a:ext cx="6660963" cy="9705975"/>
          </a:xfrm>
          <a:prstGeom prst="rect">
            <a:avLst/>
          </a:prstGeom>
        </p:spPr>
      </p:pic>
    </p:spTree>
    <p:extLst>
      <p:ext uri="{BB962C8B-B14F-4D97-AF65-F5344CB8AC3E}">
        <p14:creationId xmlns:p14="http://schemas.microsoft.com/office/powerpoint/2010/main" val="1648373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you can celebrate a very 2021 World Book Day on Thursday 4 March! |  National Literacy T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04" y="1406536"/>
            <a:ext cx="7896246" cy="30338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21718" y="4440358"/>
            <a:ext cx="7358063" cy="830997"/>
          </a:xfrm>
          <a:prstGeom prst="rect">
            <a:avLst/>
          </a:prstGeom>
          <a:noFill/>
        </p:spPr>
        <p:txBody>
          <a:bodyPr wrap="square" rtlCol="0">
            <a:spAutoFit/>
          </a:bodyPr>
          <a:lstStyle/>
          <a:p>
            <a:pPr algn="ctr"/>
            <a:r>
              <a:rPr lang="en-GB" sz="2400" dirty="0"/>
              <a:t>Today we are celebrating World Book Day, here are some thing you could do today! </a:t>
            </a:r>
          </a:p>
        </p:txBody>
      </p:sp>
      <p:sp>
        <p:nvSpPr>
          <p:cNvPr id="6" name="TextBox 5"/>
          <p:cNvSpPr txBox="1"/>
          <p:nvPr/>
        </p:nvSpPr>
        <p:spPr>
          <a:xfrm>
            <a:off x="471488" y="662505"/>
            <a:ext cx="3700461" cy="461665"/>
          </a:xfrm>
          <a:prstGeom prst="rect">
            <a:avLst/>
          </a:prstGeom>
          <a:noFill/>
        </p:spPr>
        <p:txBody>
          <a:bodyPr wrap="square" rtlCol="0">
            <a:spAutoFit/>
          </a:bodyPr>
          <a:lstStyle/>
          <a:p>
            <a:r>
              <a:rPr lang="en-GB" sz="2400" b="1" dirty="0">
                <a:solidFill>
                  <a:srgbClr val="FF0000"/>
                </a:solidFill>
              </a:rPr>
              <a:t>Dress up as a character!</a:t>
            </a:r>
          </a:p>
        </p:txBody>
      </p:sp>
      <p:sp>
        <p:nvSpPr>
          <p:cNvPr id="8" name="TextBox 7"/>
          <p:cNvSpPr txBox="1"/>
          <p:nvPr/>
        </p:nvSpPr>
        <p:spPr>
          <a:xfrm>
            <a:off x="5253038" y="301706"/>
            <a:ext cx="3700461" cy="461665"/>
          </a:xfrm>
          <a:prstGeom prst="rect">
            <a:avLst/>
          </a:prstGeom>
          <a:noFill/>
        </p:spPr>
        <p:txBody>
          <a:bodyPr wrap="square" rtlCol="0">
            <a:spAutoFit/>
          </a:bodyPr>
          <a:lstStyle/>
          <a:p>
            <a:r>
              <a:rPr lang="en-GB" sz="2400" b="1" dirty="0">
                <a:solidFill>
                  <a:srgbClr val="FF0000"/>
                </a:solidFill>
              </a:rPr>
              <a:t>Read your favourite book. </a:t>
            </a:r>
          </a:p>
        </p:txBody>
      </p:sp>
      <p:sp>
        <p:nvSpPr>
          <p:cNvPr id="9" name="TextBox 8"/>
          <p:cNvSpPr txBox="1"/>
          <p:nvPr/>
        </p:nvSpPr>
        <p:spPr>
          <a:xfrm>
            <a:off x="204789" y="2692614"/>
            <a:ext cx="2014516" cy="830997"/>
          </a:xfrm>
          <a:prstGeom prst="rect">
            <a:avLst/>
          </a:prstGeom>
          <a:noFill/>
        </p:spPr>
        <p:txBody>
          <a:bodyPr wrap="square" rtlCol="0">
            <a:spAutoFit/>
          </a:bodyPr>
          <a:lstStyle/>
          <a:p>
            <a:r>
              <a:rPr lang="en-GB" sz="2400" b="1" dirty="0">
                <a:solidFill>
                  <a:srgbClr val="FF0000"/>
                </a:solidFill>
              </a:rPr>
              <a:t>Make a </a:t>
            </a:r>
          </a:p>
          <a:p>
            <a:r>
              <a:rPr lang="en-GB" sz="2400" b="1" dirty="0">
                <a:solidFill>
                  <a:srgbClr val="FF0000"/>
                </a:solidFill>
              </a:rPr>
              <a:t>reading den. </a:t>
            </a:r>
          </a:p>
        </p:txBody>
      </p:sp>
      <p:sp>
        <p:nvSpPr>
          <p:cNvPr id="10" name="TextBox 9"/>
          <p:cNvSpPr txBox="1"/>
          <p:nvPr/>
        </p:nvSpPr>
        <p:spPr>
          <a:xfrm>
            <a:off x="578643" y="5777969"/>
            <a:ext cx="3700461" cy="461665"/>
          </a:xfrm>
          <a:prstGeom prst="rect">
            <a:avLst/>
          </a:prstGeom>
          <a:noFill/>
        </p:spPr>
        <p:txBody>
          <a:bodyPr wrap="square" rtlCol="0">
            <a:spAutoFit/>
          </a:bodyPr>
          <a:lstStyle/>
          <a:p>
            <a:r>
              <a:rPr lang="en-GB" sz="2400" b="1" dirty="0">
                <a:solidFill>
                  <a:srgbClr val="FF0000"/>
                </a:solidFill>
              </a:rPr>
              <a:t>Design a book cover </a:t>
            </a:r>
          </a:p>
        </p:txBody>
      </p:sp>
      <p:sp>
        <p:nvSpPr>
          <p:cNvPr id="11" name="TextBox 10"/>
          <p:cNvSpPr txBox="1"/>
          <p:nvPr/>
        </p:nvSpPr>
        <p:spPr>
          <a:xfrm>
            <a:off x="10115550" y="347872"/>
            <a:ext cx="1547811" cy="1569660"/>
          </a:xfrm>
          <a:prstGeom prst="rect">
            <a:avLst/>
          </a:prstGeom>
          <a:noFill/>
        </p:spPr>
        <p:txBody>
          <a:bodyPr wrap="square" rtlCol="0">
            <a:spAutoFit/>
          </a:bodyPr>
          <a:lstStyle/>
          <a:p>
            <a:r>
              <a:rPr lang="en-GB" sz="2400" b="1" dirty="0">
                <a:solidFill>
                  <a:srgbClr val="FF0000"/>
                </a:solidFill>
              </a:rPr>
              <a:t>Read a story to a sibling or parent </a:t>
            </a:r>
          </a:p>
        </p:txBody>
      </p:sp>
      <p:sp>
        <p:nvSpPr>
          <p:cNvPr id="12" name="TextBox 11"/>
          <p:cNvSpPr txBox="1"/>
          <p:nvPr/>
        </p:nvSpPr>
        <p:spPr>
          <a:xfrm>
            <a:off x="4838700" y="5777968"/>
            <a:ext cx="2905125" cy="461665"/>
          </a:xfrm>
          <a:prstGeom prst="rect">
            <a:avLst/>
          </a:prstGeom>
          <a:noFill/>
        </p:spPr>
        <p:txBody>
          <a:bodyPr wrap="square" rtlCol="0">
            <a:spAutoFit/>
          </a:bodyPr>
          <a:lstStyle/>
          <a:p>
            <a:r>
              <a:rPr lang="en-GB" sz="2400" b="1" dirty="0">
                <a:solidFill>
                  <a:srgbClr val="FF0000"/>
                </a:solidFill>
              </a:rPr>
              <a:t>Write a book review. </a:t>
            </a:r>
          </a:p>
        </p:txBody>
      </p:sp>
      <p:sp>
        <p:nvSpPr>
          <p:cNvPr id="13" name="TextBox 12"/>
          <p:cNvSpPr txBox="1"/>
          <p:nvPr/>
        </p:nvSpPr>
        <p:spPr>
          <a:xfrm>
            <a:off x="8953499" y="5181625"/>
            <a:ext cx="2905125" cy="830997"/>
          </a:xfrm>
          <a:prstGeom prst="rect">
            <a:avLst/>
          </a:prstGeom>
          <a:noFill/>
        </p:spPr>
        <p:txBody>
          <a:bodyPr wrap="square" rtlCol="0">
            <a:spAutoFit/>
          </a:bodyPr>
          <a:lstStyle/>
          <a:p>
            <a:r>
              <a:rPr lang="en-GB" sz="2400" b="1" dirty="0">
                <a:solidFill>
                  <a:srgbClr val="FF0000"/>
                </a:solidFill>
              </a:rPr>
              <a:t>Draw your</a:t>
            </a:r>
          </a:p>
          <a:p>
            <a:r>
              <a:rPr lang="en-GB" sz="2400" b="1" dirty="0">
                <a:solidFill>
                  <a:srgbClr val="FF0000"/>
                </a:solidFill>
              </a:rPr>
              <a:t>Favourite character!</a:t>
            </a:r>
          </a:p>
        </p:txBody>
      </p:sp>
    </p:spTree>
    <p:extLst>
      <p:ext uri="{BB962C8B-B14F-4D97-AF65-F5344CB8AC3E}">
        <p14:creationId xmlns:p14="http://schemas.microsoft.com/office/powerpoint/2010/main" val="1964697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575" t="3646" r="21843"/>
          <a:stretch/>
        </p:blipFill>
        <p:spPr>
          <a:xfrm rot="5400000">
            <a:off x="1085947" y="-895444"/>
            <a:ext cx="6776847" cy="8567734"/>
          </a:xfrm>
          <a:prstGeom prst="rect">
            <a:avLst/>
          </a:prstGeom>
        </p:spPr>
      </p:pic>
      <p:sp>
        <p:nvSpPr>
          <p:cNvPr id="5" name="TextBox 4"/>
          <p:cNvSpPr txBox="1"/>
          <p:nvPr/>
        </p:nvSpPr>
        <p:spPr>
          <a:xfrm>
            <a:off x="9186863" y="2926758"/>
            <a:ext cx="2905123" cy="461665"/>
          </a:xfrm>
          <a:prstGeom prst="rect">
            <a:avLst/>
          </a:prstGeom>
          <a:noFill/>
        </p:spPr>
        <p:txBody>
          <a:bodyPr wrap="square" rtlCol="0">
            <a:spAutoFit/>
          </a:bodyPr>
          <a:lstStyle/>
          <a:p>
            <a:r>
              <a:rPr lang="en-GB" sz="2400" b="1" dirty="0">
                <a:solidFill>
                  <a:srgbClr val="FF0000"/>
                </a:solidFill>
              </a:rPr>
              <a:t>Make a bookmark! </a:t>
            </a:r>
          </a:p>
        </p:txBody>
      </p:sp>
    </p:spTree>
    <p:extLst>
      <p:ext uri="{BB962C8B-B14F-4D97-AF65-F5344CB8AC3E}">
        <p14:creationId xmlns:p14="http://schemas.microsoft.com/office/powerpoint/2010/main" val="3359509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506954" y="-1873416"/>
            <a:ext cx="5562602" cy="10871535"/>
          </a:xfrm>
          <a:prstGeom prst="rect">
            <a:avLst/>
          </a:prstGeom>
        </p:spPr>
      </p:pic>
      <p:sp>
        <p:nvSpPr>
          <p:cNvPr id="5" name="TextBox 4"/>
          <p:cNvSpPr txBox="1"/>
          <p:nvPr/>
        </p:nvSpPr>
        <p:spPr>
          <a:xfrm>
            <a:off x="8558213" y="319385"/>
            <a:ext cx="2905123" cy="461665"/>
          </a:xfrm>
          <a:prstGeom prst="rect">
            <a:avLst/>
          </a:prstGeom>
          <a:noFill/>
        </p:spPr>
        <p:txBody>
          <a:bodyPr wrap="square" rtlCol="0">
            <a:spAutoFit/>
          </a:bodyPr>
          <a:lstStyle/>
          <a:p>
            <a:r>
              <a:rPr lang="en-GB" sz="2400" b="1" dirty="0">
                <a:solidFill>
                  <a:srgbClr val="FF0000"/>
                </a:solidFill>
              </a:rPr>
              <a:t>Quiz!</a:t>
            </a:r>
          </a:p>
        </p:txBody>
      </p:sp>
    </p:spTree>
    <p:extLst>
      <p:ext uri="{BB962C8B-B14F-4D97-AF65-F5344CB8AC3E}">
        <p14:creationId xmlns:p14="http://schemas.microsoft.com/office/powerpoint/2010/main" val="2869005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506954" y="-1873416"/>
            <a:ext cx="5562602" cy="10871535"/>
          </a:xfrm>
          <a:prstGeom prst="rect">
            <a:avLst/>
          </a:prstGeom>
        </p:spPr>
      </p:pic>
      <p:sp>
        <p:nvSpPr>
          <p:cNvPr id="5" name="TextBox 4"/>
          <p:cNvSpPr txBox="1"/>
          <p:nvPr/>
        </p:nvSpPr>
        <p:spPr>
          <a:xfrm>
            <a:off x="8558213" y="319385"/>
            <a:ext cx="2905123" cy="461665"/>
          </a:xfrm>
          <a:prstGeom prst="rect">
            <a:avLst/>
          </a:prstGeom>
          <a:noFill/>
        </p:spPr>
        <p:txBody>
          <a:bodyPr wrap="square" rtlCol="0">
            <a:spAutoFit/>
          </a:bodyPr>
          <a:lstStyle/>
          <a:p>
            <a:r>
              <a:rPr lang="en-GB" sz="2400" b="1" dirty="0">
                <a:solidFill>
                  <a:srgbClr val="FF0000"/>
                </a:solidFill>
              </a:rPr>
              <a:t>Quiz!</a:t>
            </a:r>
          </a:p>
        </p:txBody>
      </p:sp>
    </p:spTree>
    <p:extLst>
      <p:ext uri="{BB962C8B-B14F-4D97-AF65-F5344CB8AC3E}">
        <p14:creationId xmlns:p14="http://schemas.microsoft.com/office/powerpoint/2010/main" val="3199897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324209" y="-2633646"/>
            <a:ext cx="5438777" cy="11601420"/>
          </a:xfrm>
          <a:prstGeom prst="rect">
            <a:avLst/>
          </a:prstGeom>
        </p:spPr>
      </p:pic>
    </p:spTree>
    <p:extLst>
      <p:ext uri="{BB962C8B-B14F-4D97-AF65-F5344CB8AC3E}">
        <p14:creationId xmlns:p14="http://schemas.microsoft.com/office/powerpoint/2010/main" val="3995605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4" y="2522539"/>
            <a:ext cx="5019675" cy="1325563"/>
          </a:xfrm>
        </p:spPr>
        <p:txBody>
          <a:bodyPr>
            <a:noAutofit/>
          </a:bodyPr>
          <a:lstStyle/>
          <a:p>
            <a:r>
              <a:rPr lang="en-GB" sz="4800" dirty="0"/>
              <a:t>Well done for all your home learning.</a:t>
            </a:r>
            <a:br>
              <a:rPr lang="en-GB" sz="4800" dirty="0"/>
            </a:br>
            <a:br>
              <a:rPr lang="en-GB" sz="4800" dirty="0"/>
            </a:br>
            <a:r>
              <a:rPr lang="en-GB" sz="4800" dirty="0"/>
              <a:t>We can’t wait to see you next week! </a:t>
            </a:r>
          </a:p>
        </p:txBody>
      </p:sp>
      <p:pic>
        <p:nvPicPr>
          <p:cNvPr id="5" name="Picture 4"/>
          <p:cNvPicPr>
            <a:picLocks noChangeAspect="1"/>
          </p:cNvPicPr>
          <p:nvPr/>
        </p:nvPicPr>
        <p:blipFill>
          <a:blip r:embed="rId2"/>
          <a:stretch>
            <a:fillRect/>
          </a:stretch>
        </p:blipFill>
        <p:spPr>
          <a:xfrm>
            <a:off x="6005511" y="400052"/>
            <a:ext cx="4324352" cy="3943112"/>
          </a:xfrm>
          <a:prstGeom prst="rect">
            <a:avLst/>
          </a:prstGeom>
        </p:spPr>
      </p:pic>
    </p:spTree>
    <p:extLst>
      <p:ext uri="{BB962C8B-B14F-4D97-AF65-F5344CB8AC3E}">
        <p14:creationId xmlns:p14="http://schemas.microsoft.com/office/powerpoint/2010/main" val="121383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304350" y="385908"/>
            <a:ext cx="10429593" cy="523220"/>
          </a:xfrm>
          <a:prstGeom prst="rect">
            <a:avLst/>
          </a:prstGeom>
          <a:noFill/>
        </p:spPr>
        <p:txBody>
          <a:bodyPr wrap="square" rtlCol="0">
            <a:spAutoFit/>
          </a:bodyPr>
          <a:lstStyle/>
          <a:p>
            <a:r>
              <a:rPr lang="en-GB" sz="2800" u="sng" dirty="0"/>
              <a:t>L.O To be able to spell words from the Y3/4 word list  </a:t>
            </a:r>
          </a:p>
        </p:txBody>
      </p:sp>
      <p:pic>
        <p:nvPicPr>
          <p:cNvPr id="3" name="Picture 2"/>
          <p:cNvPicPr>
            <a:picLocks noChangeAspect="1"/>
          </p:cNvPicPr>
          <p:nvPr/>
        </p:nvPicPr>
        <p:blipFill>
          <a:blip r:embed="rId2"/>
          <a:stretch>
            <a:fillRect/>
          </a:stretch>
        </p:blipFill>
        <p:spPr>
          <a:xfrm>
            <a:off x="1606731" y="1416054"/>
            <a:ext cx="8537177" cy="4501420"/>
          </a:xfrm>
          <a:prstGeom prst="rect">
            <a:avLst/>
          </a:prstGeom>
        </p:spPr>
      </p:pic>
    </p:spTree>
    <p:extLst>
      <p:ext uri="{BB962C8B-B14F-4D97-AF65-F5344CB8AC3E}">
        <p14:creationId xmlns:p14="http://schemas.microsoft.com/office/powerpoint/2010/main" val="135519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68291" y="154839"/>
            <a:ext cx="1423709" cy="1011233"/>
          </a:xfrm>
          <a:prstGeom prst="rect">
            <a:avLst/>
          </a:prstGeom>
        </p:spPr>
      </p:pic>
      <p:pic>
        <p:nvPicPr>
          <p:cNvPr id="23" name="Picture 22"/>
          <p:cNvPicPr>
            <a:picLocks noChangeAspect="1"/>
          </p:cNvPicPr>
          <p:nvPr/>
        </p:nvPicPr>
        <p:blipFill rotWithShape="1">
          <a:blip r:embed="rId3"/>
          <a:srcRect t="3215"/>
          <a:stretch/>
        </p:blipFill>
        <p:spPr>
          <a:xfrm>
            <a:off x="3110463" y="0"/>
            <a:ext cx="5563274" cy="6771716"/>
          </a:xfrm>
          <a:prstGeom prst="rect">
            <a:avLst/>
          </a:prstGeom>
        </p:spPr>
      </p:pic>
      <p:sp>
        <p:nvSpPr>
          <p:cNvPr id="24" name="TextBox 23"/>
          <p:cNvSpPr txBox="1"/>
          <p:nvPr/>
        </p:nvSpPr>
        <p:spPr>
          <a:xfrm>
            <a:off x="574764" y="2421889"/>
            <a:ext cx="2664823" cy="1200329"/>
          </a:xfrm>
          <a:prstGeom prst="rect">
            <a:avLst/>
          </a:prstGeom>
          <a:noFill/>
        </p:spPr>
        <p:txBody>
          <a:bodyPr wrap="square" lIns="91440" tIns="45720" rIns="91440" bIns="45720" rtlCol="0" anchor="t">
            <a:spAutoFit/>
          </a:bodyPr>
          <a:lstStyle/>
          <a:p>
            <a:r>
              <a:rPr lang="en-GB" dirty="0"/>
              <a:t>Good boots made from tough leather, with hard-wearing metals studs on the soles.</a:t>
            </a:r>
          </a:p>
        </p:txBody>
      </p:sp>
      <p:sp>
        <p:nvSpPr>
          <p:cNvPr id="25" name="TextBox 24"/>
          <p:cNvSpPr txBox="1"/>
          <p:nvPr/>
        </p:nvSpPr>
        <p:spPr>
          <a:xfrm>
            <a:off x="191587" y="3657278"/>
            <a:ext cx="2918876" cy="1200329"/>
          </a:xfrm>
          <a:prstGeom prst="rect">
            <a:avLst/>
          </a:prstGeom>
          <a:noFill/>
        </p:spPr>
        <p:txBody>
          <a:bodyPr wrap="square" rtlCol="0">
            <a:spAutoFit/>
          </a:bodyPr>
          <a:lstStyle/>
          <a:p>
            <a:r>
              <a:rPr lang="en-GB" dirty="0"/>
              <a:t>A damp cloth to hold against your nose and mouth so you don’t breathe in too much coal dust. </a:t>
            </a:r>
          </a:p>
        </p:txBody>
      </p:sp>
      <p:sp>
        <p:nvSpPr>
          <p:cNvPr id="26" name="TextBox 25"/>
          <p:cNvSpPr txBox="1"/>
          <p:nvPr/>
        </p:nvSpPr>
        <p:spPr>
          <a:xfrm>
            <a:off x="191587" y="5260663"/>
            <a:ext cx="2918876" cy="1477328"/>
          </a:xfrm>
          <a:prstGeom prst="rect">
            <a:avLst/>
          </a:prstGeom>
          <a:noFill/>
        </p:spPr>
        <p:txBody>
          <a:bodyPr wrap="square" rtlCol="0">
            <a:spAutoFit/>
          </a:bodyPr>
          <a:lstStyle/>
          <a:p>
            <a:r>
              <a:rPr lang="en-GB" dirty="0"/>
              <a:t>Good hearing so that you hear the sound of oncoming traffic. A pit pony hauling a loaded coal tub won’t stop for you!  </a:t>
            </a:r>
          </a:p>
        </p:txBody>
      </p:sp>
      <p:sp>
        <p:nvSpPr>
          <p:cNvPr id="27" name="TextBox 26"/>
          <p:cNvSpPr txBox="1"/>
          <p:nvPr/>
        </p:nvSpPr>
        <p:spPr>
          <a:xfrm>
            <a:off x="8860970" y="4660498"/>
            <a:ext cx="2918876" cy="1754326"/>
          </a:xfrm>
          <a:prstGeom prst="rect">
            <a:avLst/>
          </a:prstGeom>
          <a:noFill/>
        </p:spPr>
        <p:txBody>
          <a:bodyPr wrap="square" lIns="91440" tIns="45720" rIns="91440" bIns="45720" rtlCol="0" anchor="t">
            <a:spAutoFit/>
          </a:bodyPr>
          <a:lstStyle/>
          <a:p>
            <a:r>
              <a:rPr lang="en-GB" dirty="0"/>
              <a:t>Candles, which are collected at the pit bottom. They’re green to show they  belong to the mine. Don’t try and take one home or you’ll lose your job!</a:t>
            </a:r>
          </a:p>
        </p:txBody>
      </p:sp>
      <p:sp>
        <p:nvSpPr>
          <p:cNvPr id="8" name="TextBox 7"/>
          <p:cNvSpPr txBox="1"/>
          <p:nvPr/>
        </p:nvSpPr>
        <p:spPr>
          <a:xfrm>
            <a:off x="8860970" y="2098723"/>
            <a:ext cx="2918876" cy="646331"/>
          </a:xfrm>
          <a:prstGeom prst="rect">
            <a:avLst/>
          </a:prstGeom>
          <a:noFill/>
        </p:spPr>
        <p:txBody>
          <a:bodyPr wrap="square" rtlCol="0">
            <a:spAutoFit/>
          </a:bodyPr>
          <a:lstStyle/>
          <a:p>
            <a:r>
              <a:rPr lang="en-GB" dirty="0"/>
              <a:t>Food. Carry this in a little container called a ‘snap tin’ </a:t>
            </a:r>
          </a:p>
        </p:txBody>
      </p:sp>
      <p:sp>
        <p:nvSpPr>
          <p:cNvPr id="2" name="TextBox 1"/>
          <p:cNvSpPr txBox="1"/>
          <p:nvPr/>
        </p:nvSpPr>
        <p:spPr>
          <a:xfrm>
            <a:off x="191587" y="154839"/>
            <a:ext cx="2799807" cy="646331"/>
          </a:xfrm>
          <a:prstGeom prst="rect">
            <a:avLst/>
          </a:prstGeom>
          <a:noFill/>
        </p:spPr>
        <p:txBody>
          <a:bodyPr wrap="square" rtlCol="0">
            <a:spAutoFit/>
          </a:bodyPr>
          <a:lstStyle/>
          <a:p>
            <a:r>
              <a:rPr lang="en-GB" dirty="0">
                <a:solidFill>
                  <a:srgbClr val="FF0000"/>
                </a:solidFill>
              </a:rPr>
              <a:t>Read through the information. </a:t>
            </a:r>
          </a:p>
        </p:txBody>
      </p:sp>
      <p:sp>
        <p:nvSpPr>
          <p:cNvPr id="10" name="TextBox 9"/>
          <p:cNvSpPr txBox="1"/>
          <p:nvPr/>
        </p:nvSpPr>
        <p:spPr>
          <a:xfrm>
            <a:off x="191587" y="154839"/>
            <a:ext cx="2799807" cy="1477328"/>
          </a:xfrm>
          <a:prstGeom prst="rect">
            <a:avLst/>
          </a:prstGeom>
          <a:noFill/>
        </p:spPr>
        <p:txBody>
          <a:bodyPr wrap="square" rtlCol="0">
            <a:spAutoFit/>
          </a:bodyPr>
          <a:lstStyle/>
          <a:p>
            <a:r>
              <a:rPr lang="en-GB" dirty="0">
                <a:solidFill>
                  <a:srgbClr val="FF0000"/>
                </a:solidFill>
              </a:rPr>
              <a:t>Read through the information.</a:t>
            </a:r>
          </a:p>
          <a:p>
            <a:r>
              <a:rPr lang="en-GB" dirty="0">
                <a:solidFill>
                  <a:srgbClr val="FF0000"/>
                </a:solidFill>
              </a:rPr>
              <a:t>There is also a recording</a:t>
            </a:r>
          </a:p>
          <a:p>
            <a:r>
              <a:rPr lang="en-GB" dirty="0">
                <a:solidFill>
                  <a:srgbClr val="FF0000"/>
                </a:solidFill>
              </a:rPr>
              <a:t>of this on the Pathfinders pages :)</a:t>
            </a:r>
          </a:p>
        </p:txBody>
      </p:sp>
    </p:spTree>
    <p:extLst>
      <p:ext uri="{BB962C8B-B14F-4D97-AF65-F5344CB8AC3E}">
        <p14:creationId xmlns:p14="http://schemas.microsoft.com/office/powerpoint/2010/main" val="140471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68291" y="154839"/>
            <a:ext cx="1423709" cy="1011233"/>
          </a:xfrm>
          <a:prstGeom prst="rect">
            <a:avLst/>
          </a:prstGeom>
        </p:spPr>
      </p:pic>
      <p:pic>
        <p:nvPicPr>
          <p:cNvPr id="9" name="Picture 8"/>
          <p:cNvPicPr>
            <a:picLocks noChangeAspect="1"/>
          </p:cNvPicPr>
          <p:nvPr/>
        </p:nvPicPr>
        <p:blipFill>
          <a:blip r:embed="rId3"/>
          <a:stretch>
            <a:fillRect/>
          </a:stretch>
        </p:blipFill>
        <p:spPr>
          <a:xfrm>
            <a:off x="3187337" y="154839"/>
            <a:ext cx="5460274" cy="6614188"/>
          </a:xfrm>
          <a:prstGeom prst="rect">
            <a:avLst/>
          </a:prstGeom>
        </p:spPr>
      </p:pic>
      <p:sp>
        <p:nvSpPr>
          <p:cNvPr id="10" name="TextBox 9"/>
          <p:cNvSpPr txBox="1"/>
          <p:nvPr/>
        </p:nvSpPr>
        <p:spPr>
          <a:xfrm>
            <a:off x="274320" y="496389"/>
            <a:ext cx="2664823" cy="923330"/>
          </a:xfrm>
          <a:prstGeom prst="rect">
            <a:avLst/>
          </a:prstGeom>
          <a:noFill/>
        </p:spPr>
        <p:txBody>
          <a:bodyPr wrap="square" rtlCol="0">
            <a:spAutoFit/>
          </a:bodyPr>
          <a:lstStyle/>
          <a:p>
            <a:r>
              <a:rPr lang="en-GB" dirty="0"/>
              <a:t>A hat made of felt. You fix a candle  to the brim and work by candlelight. </a:t>
            </a:r>
          </a:p>
        </p:txBody>
      </p:sp>
      <p:cxnSp>
        <p:nvCxnSpPr>
          <p:cNvPr id="12" name="Straight Arrow Connector 11"/>
          <p:cNvCxnSpPr/>
          <p:nvPr/>
        </p:nvCxnSpPr>
        <p:spPr>
          <a:xfrm>
            <a:off x="2429691" y="1166072"/>
            <a:ext cx="914400" cy="4275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19" y="2695252"/>
            <a:ext cx="2664823" cy="1200329"/>
          </a:xfrm>
          <a:prstGeom prst="rect">
            <a:avLst/>
          </a:prstGeom>
          <a:noFill/>
        </p:spPr>
        <p:txBody>
          <a:bodyPr wrap="square" rtlCol="0">
            <a:spAutoFit/>
          </a:bodyPr>
          <a:lstStyle/>
          <a:p>
            <a:r>
              <a:rPr lang="en-GB" dirty="0"/>
              <a:t>Leathers pads on your knees and elbow give your joints some protection while you work</a:t>
            </a:r>
          </a:p>
        </p:txBody>
      </p:sp>
      <p:cxnSp>
        <p:nvCxnSpPr>
          <p:cNvPr id="16" name="Straight Arrow Connector 15"/>
          <p:cNvCxnSpPr/>
          <p:nvPr/>
        </p:nvCxnSpPr>
        <p:spPr>
          <a:xfrm>
            <a:off x="2712576" y="3597985"/>
            <a:ext cx="2747698" cy="5951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8416" y="4634245"/>
            <a:ext cx="2664823" cy="923330"/>
          </a:xfrm>
          <a:prstGeom prst="rect">
            <a:avLst/>
          </a:prstGeom>
          <a:noFill/>
        </p:spPr>
        <p:txBody>
          <a:bodyPr wrap="square" rtlCol="0">
            <a:spAutoFit/>
          </a:bodyPr>
          <a:lstStyle/>
          <a:p>
            <a:r>
              <a:rPr lang="en-GB" dirty="0"/>
              <a:t>There are no special clothes to wear- just the ones you came to work in. </a:t>
            </a:r>
          </a:p>
        </p:txBody>
      </p:sp>
      <p:sp>
        <p:nvSpPr>
          <p:cNvPr id="20" name="TextBox 19"/>
          <p:cNvSpPr txBox="1"/>
          <p:nvPr/>
        </p:nvSpPr>
        <p:spPr>
          <a:xfrm>
            <a:off x="274319" y="5834574"/>
            <a:ext cx="3063238" cy="923330"/>
          </a:xfrm>
          <a:prstGeom prst="rect">
            <a:avLst/>
          </a:prstGeom>
          <a:noFill/>
        </p:spPr>
        <p:txBody>
          <a:bodyPr wrap="square" rtlCol="0">
            <a:spAutoFit/>
          </a:bodyPr>
          <a:lstStyle/>
          <a:p>
            <a:r>
              <a:rPr lang="en-GB" dirty="0"/>
              <a:t>Some men take their clothes off! They say it keeps them cool. </a:t>
            </a:r>
          </a:p>
        </p:txBody>
      </p:sp>
      <p:sp>
        <p:nvSpPr>
          <p:cNvPr id="21" name="TextBox 20"/>
          <p:cNvSpPr txBox="1"/>
          <p:nvPr/>
        </p:nvSpPr>
        <p:spPr>
          <a:xfrm>
            <a:off x="8771709" y="3030592"/>
            <a:ext cx="2915193" cy="1200329"/>
          </a:xfrm>
          <a:prstGeom prst="rect">
            <a:avLst/>
          </a:prstGeom>
          <a:noFill/>
        </p:spPr>
        <p:txBody>
          <a:bodyPr wrap="square" rtlCol="0">
            <a:spAutoFit/>
          </a:bodyPr>
          <a:lstStyle/>
          <a:p>
            <a:r>
              <a:rPr lang="en-GB" b="1" dirty="0"/>
              <a:t>Pick and shovel. </a:t>
            </a:r>
            <a:r>
              <a:rPr lang="en-GB" dirty="0"/>
              <a:t>Use the pick to cut coal from the seam and load it into the tubs with a shovel. </a:t>
            </a:r>
          </a:p>
        </p:txBody>
      </p:sp>
      <p:sp>
        <p:nvSpPr>
          <p:cNvPr id="22" name="TextBox 21"/>
          <p:cNvSpPr txBox="1"/>
          <p:nvPr/>
        </p:nvSpPr>
        <p:spPr>
          <a:xfrm>
            <a:off x="8678234" y="4895112"/>
            <a:ext cx="2915193" cy="1200329"/>
          </a:xfrm>
          <a:prstGeom prst="rect">
            <a:avLst/>
          </a:prstGeom>
          <a:noFill/>
        </p:spPr>
        <p:txBody>
          <a:bodyPr wrap="square" rtlCol="0">
            <a:spAutoFit/>
          </a:bodyPr>
          <a:lstStyle/>
          <a:p>
            <a:r>
              <a:rPr lang="en-GB" b="1" dirty="0"/>
              <a:t>Hammer, wedges and chisels. </a:t>
            </a:r>
            <a:r>
              <a:rPr lang="en-GB" dirty="0"/>
              <a:t>If the seams is very hard, loosen it with these tools. </a:t>
            </a:r>
            <a:endParaRPr lang="en-GB" b="1" dirty="0"/>
          </a:p>
        </p:txBody>
      </p:sp>
    </p:spTree>
    <p:extLst>
      <p:ext uri="{BB962C8B-B14F-4D97-AF65-F5344CB8AC3E}">
        <p14:creationId xmlns:p14="http://schemas.microsoft.com/office/powerpoint/2010/main" val="360900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72647" y="5992768"/>
            <a:ext cx="847843" cy="638264"/>
          </a:xfrm>
          <a:prstGeom prst="rect">
            <a:avLst/>
          </a:prstGeom>
        </p:spPr>
      </p:pic>
      <p:sp>
        <p:nvSpPr>
          <p:cNvPr id="5" name="TextBox 4"/>
          <p:cNvSpPr txBox="1"/>
          <p:nvPr/>
        </p:nvSpPr>
        <p:spPr>
          <a:xfrm>
            <a:off x="342900" y="700087"/>
            <a:ext cx="11677590" cy="6524863"/>
          </a:xfrm>
          <a:prstGeom prst="rect">
            <a:avLst/>
          </a:prstGeom>
          <a:noFill/>
        </p:spPr>
        <p:txBody>
          <a:bodyPr wrap="square" rtlCol="0">
            <a:spAutoFit/>
          </a:bodyPr>
          <a:lstStyle/>
          <a:p>
            <a:pPr marL="342900" indent="-342900">
              <a:buAutoNum type="arabicPeriod"/>
            </a:pPr>
            <a:r>
              <a:rPr lang="en-GB" dirty="0"/>
              <a:t>How many hours do they spend in the mine? </a:t>
            </a:r>
          </a:p>
          <a:p>
            <a:endParaRPr lang="en-GB" dirty="0"/>
          </a:p>
          <a:p>
            <a:r>
              <a:rPr lang="en-GB" sz="2000" dirty="0"/>
              <a:t>____________________________________________________________________________________________________________________________________________________________________________________</a:t>
            </a:r>
          </a:p>
          <a:p>
            <a:pPr marL="342900" indent="-342900">
              <a:buAutoNum type="arabicPeriod"/>
            </a:pPr>
            <a:endParaRPr lang="en-GB" dirty="0"/>
          </a:p>
          <a:p>
            <a:pPr marL="342900" indent="-342900">
              <a:buAutoNum type="arabicPeriod"/>
            </a:pPr>
            <a:endParaRPr lang="en-GB" dirty="0"/>
          </a:p>
          <a:p>
            <a:pPr marL="342900" indent="-342900">
              <a:buAutoNum type="arabicPeriod" startAt="2"/>
            </a:pPr>
            <a:r>
              <a:rPr lang="en-GB" dirty="0"/>
              <a:t>How long could it take to walk to the coalface and where are some mines found? </a:t>
            </a:r>
          </a:p>
          <a:p>
            <a:endParaRPr lang="en-GB" dirty="0"/>
          </a:p>
          <a:p>
            <a:r>
              <a:rPr lang="en-GB" dirty="0"/>
              <a:t>________________________________________________________________________________________________________________________________________________________________________________________________________</a:t>
            </a:r>
          </a:p>
          <a:p>
            <a:pPr marL="342900" indent="-342900">
              <a:buAutoNum type="arabicPeriod" startAt="2"/>
            </a:pPr>
            <a:endParaRPr lang="en-GB" dirty="0"/>
          </a:p>
          <a:p>
            <a:r>
              <a:rPr lang="en-GB" dirty="0"/>
              <a:t>3.  List the things they needed to take with them to work. </a:t>
            </a:r>
          </a:p>
          <a:p>
            <a:endParaRPr lang="en-GB" dirty="0"/>
          </a:p>
          <a:p>
            <a:r>
              <a:rPr lang="en-GB" dirty="0"/>
              <a:t>________________________________________________________________________________________________________________________________________________________________________________________________________</a:t>
            </a:r>
          </a:p>
          <a:p>
            <a:endParaRPr lang="en-GB" dirty="0"/>
          </a:p>
          <a:p>
            <a:endParaRPr lang="en-GB" dirty="0"/>
          </a:p>
          <a:p>
            <a:r>
              <a:rPr lang="en-GB" dirty="0"/>
              <a:t>4. Why were the candles green? </a:t>
            </a:r>
          </a:p>
          <a:p>
            <a:endParaRPr lang="en-GB" dirty="0"/>
          </a:p>
          <a:p>
            <a:r>
              <a:rPr lang="en-GB" dirty="0"/>
              <a:t>____________________________________________________________________________________________________________________________________________________________________________________</a:t>
            </a:r>
          </a:p>
          <a:p>
            <a:endParaRPr lang="en-GB" dirty="0"/>
          </a:p>
          <a:p>
            <a:r>
              <a:rPr lang="en-GB" dirty="0"/>
              <a:t> </a:t>
            </a:r>
          </a:p>
        </p:txBody>
      </p:sp>
      <p:sp>
        <p:nvSpPr>
          <p:cNvPr id="6" name="TextBox 5"/>
          <p:cNvSpPr txBox="1"/>
          <p:nvPr/>
        </p:nvSpPr>
        <p:spPr>
          <a:xfrm>
            <a:off x="314325" y="142875"/>
            <a:ext cx="11706165" cy="369332"/>
          </a:xfrm>
          <a:prstGeom prst="rect">
            <a:avLst/>
          </a:prstGeom>
          <a:noFill/>
        </p:spPr>
        <p:txBody>
          <a:bodyPr wrap="square" rtlCol="0">
            <a:spAutoFit/>
          </a:bodyPr>
          <a:lstStyle/>
          <a:p>
            <a:r>
              <a:rPr lang="en-GB" b="1" dirty="0">
                <a:solidFill>
                  <a:srgbClr val="FF0000"/>
                </a:solidFill>
              </a:rPr>
              <a:t>Remember to answer in full sentences.                                    1-4 answers found on first page of writing  </a:t>
            </a:r>
          </a:p>
        </p:txBody>
      </p:sp>
    </p:spTree>
    <p:extLst>
      <p:ext uri="{BB962C8B-B14F-4D97-AF65-F5344CB8AC3E}">
        <p14:creationId xmlns:p14="http://schemas.microsoft.com/office/powerpoint/2010/main" val="292354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72647" y="5992768"/>
            <a:ext cx="847843" cy="638264"/>
          </a:xfrm>
          <a:prstGeom prst="rect">
            <a:avLst/>
          </a:prstGeom>
        </p:spPr>
      </p:pic>
      <p:sp>
        <p:nvSpPr>
          <p:cNvPr id="5" name="TextBox 4"/>
          <p:cNvSpPr txBox="1"/>
          <p:nvPr/>
        </p:nvSpPr>
        <p:spPr>
          <a:xfrm>
            <a:off x="342900" y="1028700"/>
            <a:ext cx="11677590" cy="4862870"/>
          </a:xfrm>
          <a:prstGeom prst="rect">
            <a:avLst/>
          </a:prstGeom>
          <a:noFill/>
        </p:spPr>
        <p:txBody>
          <a:bodyPr wrap="square" rtlCol="0">
            <a:spAutoFit/>
          </a:bodyPr>
          <a:lstStyle/>
          <a:p>
            <a:r>
              <a:rPr lang="en-GB" dirty="0"/>
              <a:t>5.  Where is the coal found?</a:t>
            </a:r>
          </a:p>
          <a:p>
            <a:endParaRPr lang="en-GB" dirty="0"/>
          </a:p>
          <a:p>
            <a:r>
              <a:rPr lang="en-GB" sz="2000" dirty="0"/>
              <a:t>____________________________________________________________________________________________________________________________________________________________________________________</a:t>
            </a:r>
          </a:p>
          <a:p>
            <a:pPr marL="342900" indent="-342900">
              <a:buAutoNum type="arabicPeriod"/>
            </a:pPr>
            <a:endParaRPr lang="en-GB" dirty="0"/>
          </a:p>
          <a:p>
            <a:pPr marL="342900" indent="-342900">
              <a:buAutoNum type="arabicPeriod"/>
            </a:pPr>
            <a:endParaRPr lang="en-GB" dirty="0"/>
          </a:p>
          <a:p>
            <a:r>
              <a:rPr lang="en-GB" dirty="0"/>
              <a:t>6.  How is the coal removed? </a:t>
            </a:r>
          </a:p>
          <a:p>
            <a:r>
              <a:rPr lang="en-GB" dirty="0"/>
              <a:t>________________________________________________________________________________________________________________________________________________________________________________________________________</a:t>
            </a:r>
          </a:p>
          <a:p>
            <a:pPr marL="342900" indent="-342900">
              <a:buAutoNum type="arabicPeriod" startAt="2"/>
            </a:pPr>
            <a:endParaRPr lang="en-GB" dirty="0"/>
          </a:p>
          <a:p>
            <a:pPr marL="342900" indent="-342900">
              <a:buAutoNum type="arabicPeriod" startAt="2"/>
            </a:pPr>
            <a:endParaRPr lang="en-GB" dirty="0"/>
          </a:p>
          <a:p>
            <a:pPr marL="342900" indent="-342900">
              <a:buAutoNum type="arabicPeriod" startAt="7"/>
            </a:pPr>
            <a:r>
              <a:rPr lang="en-GB" dirty="0"/>
              <a:t>Why would it be so uncomfortable being down the mine? </a:t>
            </a:r>
          </a:p>
          <a:p>
            <a:r>
              <a:rPr lang="en-GB" dirty="0"/>
              <a:t>_______________________________________________________________________________________________________________________________________________________________________________________________________</a:t>
            </a:r>
          </a:p>
          <a:p>
            <a:pPr marL="342900" indent="-342900">
              <a:buAutoNum type="arabicPeriod" startAt="7"/>
            </a:pPr>
            <a:endParaRPr lang="en-GB" dirty="0"/>
          </a:p>
          <a:p>
            <a:endParaRPr lang="en-GB" dirty="0"/>
          </a:p>
          <a:p>
            <a:r>
              <a:rPr lang="en-GB" dirty="0"/>
              <a:t> </a:t>
            </a:r>
          </a:p>
        </p:txBody>
      </p:sp>
      <p:pic>
        <p:nvPicPr>
          <p:cNvPr id="4" name="Picture 3"/>
          <p:cNvPicPr>
            <a:picLocks noChangeAspect="1"/>
          </p:cNvPicPr>
          <p:nvPr/>
        </p:nvPicPr>
        <p:blipFill>
          <a:blip r:embed="rId2"/>
          <a:stretch>
            <a:fillRect/>
          </a:stretch>
        </p:blipFill>
        <p:spPr>
          <a:xfrm>
            <a:off x="10858501" y="5809752"/>
            <a:ext cx="1161990" cy="874757"/>
          </a:xfrm>
          <a:prstGeom prst="rect">
            <a:avLst/>
          </a:prstGeom>
        </p:spPr>
      </p:pic>
      <p:sp>
        <p:nvSpPr>
          <p:cNvPr id="6" name="TextBox 5"/>
          <p:cNvSpPr txBox="1"/>
          <p:nvPr/>
        </p:nvSpPr>
        <p:spPr>
          <a:xfrm>
            <a:off x="314325" y="142875"/>
            <a:ext cx="11706165" cy="369332"/>
          </a:xfrm>
          <a:prstGeom prst="rect">
            <a:avLst/>
          </a:prstGeom>
          <a:noFill/>
        </p:spPr>
        <p:txBody>
          <a:bodyPr wrap="square" rtlCol="0">
            <a:spAutoFit/>
          </a:bodyPr>
          <a:lstStyle/>
          <a:p>
            <a:r>
              <a:rPr lang="en-GB" b="1" dirty="0">
                <a:solidFill>
                  <a:srgbClr val="FF0000"/>
                </a:solidFill>
              </a:rPr>
              <a:t>Remember to answer in full sentences.                                    5-7 answers found on the second page of writing  </a:t>
            </a:r>
          </a:p>
        </p:txBody>
      </p:sp>
    </p:spTree>
    <p:extLst>
      <p:ext uri="{BB962C8B-B14F-4D97-AF65-F5344CB8AC3E}">
        <p14:creationId xmlns:p14="http://schemas.microsoft.com/office/powerpoint/2010/main" val="62043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Tuesday 2</a:t>
            </a:r>
            <a:r>
              <a:rPr lang="en-GB" sz="3200" baseline="30000" dirty="0"/>
              <a:t>nd</a:t>
            </a:r>
            <a:r>
              <a:rPr lang="en-GB" sz="3200" dirty="0"/>
              <a:t> March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be able to use pronouns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14802"/>
            <a:ext cx="1085208" cy="1115606"/>
          </a:xfrm>
          <a:prstGeom prst="rect">
            <a:avLst/>
          </a:prstGeom>
        </p:spPr>
      </p:pic>
    </p:spTree>
    <p:extLst>
      <p:ext uri="{BB962C8B-B14F-4D97-AF65-F5344CB8AC3E}">
        <p14:creationId xmlns:p14="http://schemas.microsoft.com/office/powerpoint/2010/main" val="858271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4744</TotalTime>
  <Words>1437</Words>
  <Application>Microsoft Office PowerPoint</Application>
  <PresentationFormat>Widescreen</PresentationFormat>
  <Paragraphs>214</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https://www.myon.co.uk/index.html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 done for all your home learning.  We can’t wait to see you next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Whprimary5@outlook.com</cp:lastModifiedBy>
  <cp:revision>367</cp:revision>
  <cp:lastPrinted>2021-01-05T10:05:29Z</cp:lastPrinted>
  <dcterms:created xsi:type="dcterms:W3CDTF">2020-11-12T10:31:00Z</dcterms:created>
  <dcterms:modified xsi:type="dcterms:W3CDTF">2021-03-01T08:48:20Z</dcterms:modified>
</cp:coreProperties>
</file>