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53"/>
  </p:handoutMasterIdLst>
  <p:sldIdLst>
    <p:sldId id="323" r:id="rId3"/>
    <p:sldId id="317" r:id="rId5"/>
    <p:sldId id="318" r:id="rId6"/>
    <p:sldId id="319" r:id="rId7"/>
    <p:sldId id="320" r:id="rId8"/>
    <p:sldId id="321" r:id="rId9"/>
    <p:sldId id="322" r:id="rId10"/>
    <p:sldId id="285" r:id="rId11"/>
    <p:sldId id="286" r:id="rId12"/>
    <p:sldId id="264" r:id="rId13"/>
    <p:sldId id="374" r:id="rId14"/>
    <p:sldId id="269" r:id="rId15"/>
    <p:sldId id="270" r:id="rId16"/>
    <p:sldId id="271" r:id="rId17"/>
    <p:sldId id="375" r:id="rId18"/>
    <p:sldId id="273" r:id="rId19"/>
    <p:sldId id="376" r:id="rId20"/>
    <p:sldId id="276" r:id="rId21"/>
    <p:sldId id="277" r:id="rId22"/>
    <p:sldId id="278" r:id="rId23"/>
    <p:sldId id="280" r:id="rId24"/>
    <p:sldId id="282" r:id="rId25"/>
    <p:sldId id="283" r:id="rId26"/>
    <p:sldId id="284" r:id="rId27"/>
    <p:sldId id="267"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Lst>
  <p:sldSz cx="9144000" cy="6858000" type="screen4x3"/>
  <p:notesSz cx="6858000" cy="9144000"/>
  <p:embeddedFontLst>
    <p:embeddedFont>
      <p:font typeface="Twinkl" charset="0"/>
      <p:regular r:id="rId57"/>
      <p:bold r:id="rId58"/>
    </p:embeddedFont>
    <p:embeddedFont>
      <p:font typeface="Sassoon Infant Rg" charset="0"/>
      <p:regular r:id="rId59"/>
      <p:bold r:id="rId60"/>
    </p:embeddedFont>
    <p:embeddedFont>
      <p:font typeface="Calibri" charset="0"/>
      <p:regular r:id="rId61"/>
      <p:bold r:id="rId62"/>
      <p:italic r:id="rId63"/>
      <p:boldItalic r:id="rId64"/>
    </p:embeddedFont>
    <p:embeddedFont>
      <p:font typeface="XCCW Joined 4a" charset="0"/>
      <p:regular r:id="rId65"/>
      <p:bold r:id="rId66"/>
    </p:embeddedFont>
  </p:embeddedFont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winkl" pitchFamily="2"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7D2B40"/>
    <a:srgbClr val="FF6A00"/>
    <a:srgbClr val="FE7504"/>
    <a:srgbClr val="18A0DB"/>
    <a:srgbClr val="ACDDFC"/>
    <a:srgbClr val="DE1E5A"/>
    <a:srgbClr val="BC0105"/>
    <a:srgbClr val="4DB1E3"/>
    <a:srgbClr val="80C1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969"/>
    <p:restoredTop sz="94660"/>
  </p:normalViewPr>
  <p:slideViewPr>
    <p:cSldViewPr snapToGrid="0" showGuides="1">
      <p:cViewPr>
        <p:scale>
          <a:sx n="70" d="100"/>
          <a:sy n="70" d="100"/>
        </p:scale>
        <p:origin x="498" y="138"/>
      </p:cViewPr>
      <p:guideLst>
        <p:guide orient="horz" pos="2202"/>
        <p:guide pos="2876"/>
        <p:guide pos="332"/>
        <p:guide orient="horz" pos="3956"/>
        <p:guide pos="5420"/>
        <p:guide orient="horz" pos="348"/>
        <p:guide pos="473"/>
        <p:guide orient="horz" pos="500"/>
        <p:guide orient="horz" pos="3898"/>
        <p:guide pos="5373"/>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6" Type="http://schemas.openxmlformats.org/officeDocument/2006/relationships/font" Target="fonts/font10.fntdata"/><Relationship Id="rId65" Type="http://schemas.openxmlformats.org/officeDocument/2006/relationships/font" Target="fonts/font9.fntdata"/><Relationship Id="rId64" Type="http://schemas.openxmlformats.org/officeDocument/2006/relationships/font" Target="fonts/font8.fntdata"/><Relationship Id="rId63" Type="http://schemas.openxmlformats.org/officeDocument/2006/relationships/font" Target="fonts/font7.fntdata"/><Relationship Id="rId62" Type="http://schemas.openxmlformats.org/officeDocument/2006/relationships/font" Target="fonts/font6.fntdata"/><Relationship Id="rId61" Type="http://schemas.openxmlformats.org/officeDocument/2006/relationships/font" Target="fonts/font5.fntdata"/><Relationship Id="rId60" Type="http://schemas.openxmlformats.org/officeDocument/2006/relationships/font" Target="fonts/font4.fntdata"/><Relationship Id="rId6" Type="http://schemas.openxmlformats.org/officeDocument/2006/relationships/slide" Target="slides/slide3.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4" name="Footer Placeholder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5" name="Slide Number Placeholder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DA77421-B1B9-48DD-BB5D-34FC65576191}" type="slidenum">
              <a:rPr kumimoji="0" lang="en-GB" sz="1200" b="0" i="0" u="none" strike="noStrike" kern="1200" cap="none" spc="0" normalizeH="0" baseline="0" noProof="0">
                <a:ln>
                  <a:noFill/>
                </a:ln>
                <a:solidFill>
                  <a:schemeClr val="tx1"/>
                </a:solidFill>
                <a:effectLst/>
                <a:uLnTx/>
                <a:uFillTx/>
                <a:latin typeface="+mn-lt"/>
                <a:ea typeface="+mn-ea"/>
                <a:cs typeface="+mn-cs"/>
              </a:rPr>
            </a:fld>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a:ln>
                  <a:noFill/>
                </a:ln>
                <a:solidFill>
                  <a:schemeClr val="tx1"/>
                </a:solidFill>
                <a:effectLst/>
                <a:uLnTx/>
                <a:uFillTx/>
                <a:latin typeface="+mn-lt"/>
                <a:ea typeface="+mn-ea"/>
                <a:cs typeface="+mn-cs"/>
              </a:rPr>
              <a:t>Fifth level</a:t>
            </a: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F7BA139-D225-47DB-AD13-74B2A9F78591}" type="slidenum">
              <a:rPr kumimoji="0" lang="en-GB" sz="1200" b="0" i="0" u="none" strike="noStrike" kern="1200" cap="none" spc="0" normalizeH="0" baseline="0" noProof="0">
                <a:ln>
                  <a:noFill/>
                </a:ln>
                <a:solidFill>
                  <a:schemeClr val="tx1"/>
                </a:solidFill>
                <a:effectLst/>
                <a:uLnTx/>
                <a:uFillTx/>
                <a:latin typeface="+mn-lt"/>
                <a:ea typeface="+mn-ea"/>
                <a:cs typeface="+mn-cs"/>
              </a:rPr>
            </a:fld>
            <a:endParaRPr kumimoji="0" lang="en-GB"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Slide Image Placeholder 1"/>
          <p:cNvSpPr>
            <a:spLocks noGrp="1" noRot="1" noChangeAspect="1" noTextEdit="1"/>
          </p:cNvSpPr>
          <p:nvPr>
            <p:ph type="sldImg"/>
          </p:nvPr>
        </p:nvSpPr>
        <p:spPr>
          <a:ln>
            <a:solidFill>
              <a:srgbClr val="000000">
                <a:alpha val="100000"/>
              </a:srgbClr>
            </a:solidFill>
            <a:miter lim="800000"/>
          </a:ln>
        </p:spPr>
      </p:sp>
      <p:sp>
        <p:nvSpPr>
          <p:cNvPr id="13315" name="Notes Placeholder 2"/>
          <p:cNvSpPr>
            <a:spLocks noGrp="1"/>
          </p:cNvSpPr>
          <p:nvPr>
            <p:ph type="body" idx="1"/>
          </p:nvPr>
        </p:nvSpPr>
        <p:spPr>
          <a:noFill/>
          <a:ln>
            <a:noFill/>
          </a:ln>
        </p:spPr>
        <p:txBody>
          <a:bodyPr wrap="square" lIns="91440" tIns="45720" rIns="91440" bIns="45720" anchor="t"/>
          <a:p>
            <a:pPr lvl="0" eaLnBrk="1" hangingPunct="1"/>
            <a:endParaRPr lang="en-GB" altLang="en-US" dirty="0"/>
          </a:p>
        </p:txBody>
      </p:sp>
      <p:sp>
        <p:nvSpPr>
          <p:cNvPr id="13316"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p>
            <a:pPr lvl="0" algn="r" eaLnBrk="1" hangingPunct="1"/>
            <a:fld id="{9A0DB2DC-4C9A-4742-B13C-FB6460FD3503}" type="slidenum">
              <a:rPr lang="en-GB" altLang="en-US" sz="800" dirty="0">
                <a:solidFill>
                  <a:srgbClr val="000000"/>
                </a:solidFill>
                <a:latin typeface="Calibri" pitchFamily="34" charset="0"/>
              </a:rPr>
            </a:fld>
            <a:endParaRPr lang="en-GB" altLang="en-US" sz="800" dirty="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Slide Image Placeholder 1"/>
          <p:cNvSpPr>
            <a:spLocks noGrp="1" noRot="1" noChangeAspect="1" noTextEdit="1"/>
          </p:cNvSpPr>
          <p:nvPr>
            <p:ph type="sldImg"/>
          </p:nvPr>
        </p:nvSpPr>
        <p:spPr>
          <a:xfrm>
            <a:off x="1166813" y="1241425"/>
            <a:ext cx="4464050" cy="3349625"/>
          </a:xfrm>
          <a:ln>
            <a:solidFill>
              <a:srgbClr val="000000">
                <a:alpha val="100000"/>
              </a:srgbClr>
            </a:solidFill>
            <a:miter lim="800000"/>
          </a:ln>
        </p:spPr>
      </p:sp>
      <p:sp>
        <p:nvSpPr>
          <p:cNvPr id="34819" name="Notes Placeholder 2"/>
          <p:cNvSpPr>
            <a:spLocks noGrp="1"/>
          </p:cNvSpPr>
          <p:nvPr>
            <p:ph type="body" idx="1"/>
          </p:nvPr>
        </p:nvSpPr>
        <p:spPr>
          <a:noFill/>
          <a:ln>
            <a:noFill/>
          </a:ln>
        </p:spPr>
        <p:txBody>
          <a:bodyPr wrap="square" lIns="91440" tIns="45720" rIns="91440" bIns="45720" anchor="t"/>
          <a:p>
            <a:pPr lvl="0"/>
            <a:endParaRPr lang="en-GB" altLang="en-US" dirty="0"/>
          </a:p>
        </p:txBody>
      </p:sp>
      <p:sp>
        <p:nvSpPr>
          <p:cNvPr id="3482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p>
            <a:pPr lvl="0" algn="r" eaLnBrk="1" hangingPunct="1"/>
            <a:fld id="{9A0DB2DC-4C9A-4742-B13C-FB6460FD3503}" type="slidenum">
              <a:rPr lang="en-GB" altLang="en-US" sz="800" dirty="0">
                <a:solidFill>
                  <a:srgbClr val="000000"/>
                </a:solidFill>
                <a:latin typeface="Calibri" pitchFamily="34" charset="0"/>
              </a:rPr>
            </a:fld>
            <a:endParaRPr lang="en-GB" altLang="en-US" sz="800" dirty="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2"/>
          <a:stretch>
            <a:fillRect/>
          </a:stretch>
        </p:blipFill>
        <p:spPr>
          <a:xfrm>
            <a:off x="8523288" y="6196013"/>
            <a:ext cx="576262" cy="581025"/>
          </a:xfrm>
          <a:prstGeom prst="rect">
            <a:avLst/>
          </a:prstGeom>
          <a:noFill/>
          <a:ln w="9525">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endParaRPr kumimoji="0" lang="en-GB" sz="1350" b="0" i="0" u="none" strike="noStrike" kern="1200" cap="none" spc="0" normalizeH="0" baseline="0" noProof="0" dirty="0">
              <a:ln>
                <a:noFill/>
              </a:ln>
              <a:solidFill>
                <a:schemeClr val="lt1"/>
              </a:solidFill>
              <a:effectLst/>
              <a:uLnTx/>
              <a:uFillTx/>
              <a:latin typeface="+mn-lt"/>
              <a:ea typeface="+mn-ea"/>
              <a:cs typeface="+mn-cs"/>
            </a:endParaRPr>
          </a:p>
        </p:txBody>
      </p:sp>
      <p:pic>
        <p:nvPicPr>
          <p:cNvPr id="3075" name="Picture 4"/>
          <p:cNvPicPr>
            <a:picLocks noChangeAspect="1"/>
          </p:cNvPicPr>
          <p:nvPr userDrawn="1"/>
        </p:nvPicPr>
        <p:blipFill>
          <a:blip r:embed="rId2"/>
          <a:stretch>
            <a:fillRect/>
          </a:stretch>
        </p:blipFill>
        <p:spPr>
          <a:xfrm>
            <a:off x="8072438" y="5734050"/>
            <a:ext cx="576262" cy="581025"/>
          </a:xfrm>
          <a:prstGeom prst="rect">
            <a:avLst/>
          </a:prstGeom>
          <a:noFill/>
          <a:ln w="9525">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endParaRPr kumimoji="0" lang="en-GB"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endParaRPr kumimoji="0" lang="en-GB"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5" name="Rounded Rectangle 4"/>
          <p:cNvSpPr/>
          <p:nvPr/>
        </p:nvSpPr>
        <p:spPr bwMode="auto">
          <a:xfrm>
            <a:off x="503238" y="512763"/>
            <a:ext cx="8137525" cy="2192338"/>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schemeClr val="lt1"/>
                </a:solidFill>
                <a:effectLst/>
                <a:uLnTx/>
                <a:uFillTx/>
                <a:latin typeface="+mn-lt"/>
                <a:ea typeface="+mn-ea"/>
                <a:cs typeface="+mn-cs"/>
              </a:rPr>
              <a:t> </a:t>
            </a:r>
            <a:endParaRPr kumimoji="0" lang="en-GB" sz="1350" b="0" i="0" u="none" strike="noStrike" kern="1200" cap="none" spc="0" normalizeH="0" baseline="0" noProof="0" dirty="0">
              <a:ln>
                <a:noFill/>
              </a:ln>
              <a:solidFill>
                <a:schemeClr val="lt1"/>
              </a:solidFill>
              <a:effectLst/>
              <a:uLnTx/>
              <a:uFillTx/>
              <a:latin typeface="+mn-lt"/>
              <a:ea typeface="+mn-ea"/>
              <a:cs typeface="+mn-cs"/>
            </a:endParaRPr>
          </a:p>
        </p:txBody>
      </p:sp>
      <p:sp>
        <p:nvSpPr>
          <p:cNvPr id="6" name="Title 1"/>
          <p:cNvSpPr txBox="1"/>
          <p:nvPr/>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3600" b="1" i="0" u="none" strike="noStrike" kern="1200" cap="none" spc="0" normalizeH="0" baseline="0" noProof="0" dirty="0">
                <a:ln>
                  <a:noFill/>
                </a:ln>
                <a:solidFill>
                  <a:schemeClr val="tx1"/>
                </a:solidFill>
                <a:effectLst/>
                <a:uLnTx/>
                <a:uFillTx/>
                <a:latin typeface="Twinkl" pitchFamily="2" charset="0"/>
                <a:ea typeface="+mj-ea"/>
                <a:cs typeface="+mj-cs"/>
              </a:rPr>
              <a:t>Success Criteria</a:t>
            </a:r>
            <a:endParaRPr kumimoji="0" lang="en-US" sz="3600" b="1" i="0" u="none" strike="noStrike" kern="1200" cap="none" spc="0" normalizeH="0" baseline="0" noProof="0" dirty="0">
              <a:ln>
                <a:noFill/>
              </a:ln>
              <a:solidFill>
                <a:schemeClr val="tx1"/>
              </a:solidFill>
              <a:effectLst/>
              <a:uLnTx/>
              <a:uFillTx/>
              <a:latin typeface="Twinkl" pitchFamily="2" charset="0"/>
              <a:ea typeface="+mj-ea"/>
              <a:cs typeface="+mj-cs"/>
            </a:endParaRPr>
          </a:p>
        </p:txBody>
      </p:sp>
      <p:sp>
        <p:nvSpPr>
          <p:cNvPr id="7" name="Title 1"/>
          <p:cNvSpPr txBox="1"/>
          <p:nvPr/>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en-US" sz="3600" b="1" i="0" u="none" strike="noStrike" kern="1200" cap="none" spc="0" normalizeH="0" baseline="0" noProof="0" dirty="0">
                <a:ln>
                  <a:noFill/>
                </a:ln>
                <a:solidFill>
                  <a:schemeClr val="tx1"/>
                </a:solidFill>
                <a:effectLst/>
                <a:uLnTx/>
                <a:uFillTx/>
                <a:latin typeface="Twinkl" pitchFamily="2" charset="0"/>
                <a:ea typeface="+mj-ea"/>
                <a:cs typeface="+mj-cs"/>
              </a:rPr>
              <a:t>Aim</a:t>
            </a:r>
            <a:endParaRPr kumimoji="0" lang="en-US" sz="3600" b="1" i="0" u="none" strike="noStrike" kern="1200" cap="none" spc="0" normalizeH="0" baseline="0" noProof="0" dirty="0">
              <a:ln>
                <a:noFill/>
              </a:ln>
              <a:solidFill>
                <a:schemeClr val="tx1"/>
              </a:solidFill>
              <a:effectLst/>
              <a:uLnTx/>
              <a:uFillTx/>
              <a:latin typeface="Twinkl" pitchFamily="2" charset="0"/>
              <a:ea typeface="+mj-ea"/>
              <a:cs typeface="+mj-cs"/>
            </a:endParaRPr>
          </a:p>
        </p:txBody>
      </p:sp>
      <p:sp>
        <p:nvSpPr>
          <p:cNvPr id="8" name="Content Placeholder 15"/>
          <p:cNvSpPr txBox="1"/>
          <p:nvPr/>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1800" kern="1200">
                <a:solidFill>
                  <a:srgbClr val="1C1C1C"/>
                </a:solidFill>
                <a:latin typeface="Sassoon Infant Rg" pitchFamily="50" charset="0"/>
                <a:ea typeface="Sassoon Infant Rg" pitchFamily="50" charset="0"/>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1600" kern="1200">
                <a:solidFill>
                  <a:srgbClr val="1C1C1C"/>
                </a:solidFill>
                <a:latin typeface="Sassoon Infant Rg" pitchFamily="50" charset="0"/>
                <a:ea typeface="Sassoon Infant Rg" pitchFamily="50" charset="0"/>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400" kern="1200">
                <a:solidFill>
                  <a:srgbClr val="1C1C1C"/>
                </a:solidFill>
                <a:latin typeface="Sassoon Infant Rg" pitchFamily="50" charset="0"/>
                <a:ea typeface="Sassoon Infant Rg" pitchFamily="50" charset="0"/>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400" kern="1200">
                <a:solidFill>
                  <a:srgbClr val="1C1C1C"/>
                </a:solidFill>
                <a:latin typeface="Sassoon Infant Rg" pitchFamily="50" charset="0"/>
                <a:ea typeface="Sassoon Infant Rg" pitchFamily="50" charset="0"/>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400" kern="1200">
                <a:solidFill>
                  <a:srgbClr val="1C1C1C"/>
                </a:solidFill>
                <a:latin typeface="Sassoon Infant Rg" pitchFamily="50" charset="0"/>
                <a:ea typeface="Sassoon Infant Rg" pitchFamily="50" charset="0"/>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90204" pitchFamily="34" charset="0"/>
              <a:buChar char="•"/>
              <a:defRPr/>
            </a:pPr>
            <a:r>
              <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Statement 1 Lorem ipsum </a:t>
            </a:r>
            <a:r>
              <a:rPr kumimoji="0" lang="en-GB" sz="1800" b="0" i="0" u="none" strike="noStrike" kern="1200" cap="none" spc="0" normalizeH="0" baseline="0" noProof="0" dirty="0" err="1">
                <a:ln>
                  <a:noFill/>
                </a:ln>
                <a:solidFill>
                  <a:srgbClr val="1C1C1C"/>
                </a:solidFill>
                <a:effectLst/>
                <a:uLnTx/>
                <a:uFillTx/>
                <a:latin typeface="Twinkl" pitchFamily="2" charset="0"/>
                <a:ea typeface="Sassoon Infant Rg" pitchFamily="50" charset="0"/>
                <a:cs typeface="+mn-cs"/>
              </a:rPr>
              <a:t>dolor</a:t>
            </a:r>
            <a:r>
              <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 sit </a:t>
            </a:r>
            <a:r>
              <a:rPr kumimoji="0" lang="en-GB" sz="1800" b="0" i="0" u="none" strike="noStrike" kern="1200" cap="none" spc="0" normalizeH="0" baseline="0" noProof="0" dirty="0" err="1">
                <a:ln>
                  <a:noFill/>
                </a:ln>
                <a:solidFill>
                  <a:srgbClr val="1C1C1C"/>
                </a:solidFill>
                <a:effectLst/>
                <a:uLnTx/>
                <a:uFillTx/>
                <a:latin typeface="Twinkl" pitchFamily="2" charset="0"/>
                <a:ea typeface="Sassoon Infant Rg" pitchFamily="50" charset="0"/>
                <a:cs typeface="+mn-cs"/>
              </a:rPr>
              <a:t>amet</a:t>
            </a:r>
            <a:r>
              <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Twinkl" pitchFamily="2" charset="0"/>
                <a:ea typeface="Sassoon Infant Rg" pitchFamily="50" charset="0"/>
                <a:cs typeface="+mn-cs"/>
              </a:rPr>
              <a:t>consectetur</a:t>
            </a:r>
            <a:r>
              <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Twinkl" pitchFamily="2" charset="0"/>
                <a:ea typeface="Sassoon Infant Rg" pitchFamily="50" charset="0"/>
                <a:cs typeface="+mn-cs"/>
              </a:rPr>
              <a:t>adipiscing</a:t>
            </a:r>
            <a:r>
              <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 </a:t>
            </a:r>
            <a:r>
              <a:rPr kumimoji="0" lang="en-GB" sz="1800" b="0" i="0" u="none" strike="noStrike" kern="1200" cap="none" spc="0" normalizeH="0" baseline="0" noProof="0" dirty="0" err="1">
                <a:ln>
                  <a:noFill/>
                </a:ln>
                <a:solidFill>
                  <a:srgbClr val="1C1C1C"/>
                </a:solidFill>
                <a:effectLst/>
                <a:uLnTx/>
                <a:uFillTx/>
                <a:latin typeface="Twinkl" pitchFamily="2" charset="0"/>
                <a:ea typeface="Sassoon Infant Rg" pitchFamily="50" charset="0"/>
                <a:cs typeface="+mn-cs"/>
              </a:rPr>
              <a:t>elit</a:t>
            </a:r>
            <a:r>
              <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a:t>
            </a:r>
            <a:endPar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90204" pitchFamily="34" charset="0"/>
              <a:buChar char="•"/>
              <a:defRPr/>
            </a:pPr>
            <a:r>
              <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Statement 2</a:t>
            </a:r>
            <a:endParaRPr kumimoji="0" lang="en-GB" sz="18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90204" pitchFamily="34" charset="0"/>
              <a:buChar char="•"/>
              <a:defRPr/>
            </a:pPr>
            <a:r>
              <a:rPr kumimoji="0" lang="en-GB" sz="16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rPr>
              <a:t>Sub statement</a:t>
            </a:r>
            <a:endParaRPr kumimoji="0" lang="en-GB" sz="1600" b="0" i="0" u="none" strike="noStrike" kern="1200" cap="none" spc="0" normalizeH="0" baseline="0" noProof="0" dirty="0">
              <a:ln>
                <a:noFill/>
              </a:ln>
              <a:solidFill>
                <a:srgbClr val="1C1C1C"/>
              </a:solidFill>
              <a:effectLst/>
              <a:uLnTx/>
              <a:uFillTx/>
              <a:latin typeface="Twinkl" pitchFamily="2" charset="0"/>
              <a:ea typeface="Sassoon Infant Rg" pitchFamily="50" charset="0"/>
              <a:cs typeface="+mn-cs"/>
            </a:endParaRP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2" charset="0"/>
              </a:defRPr>
            </a:lvl1pPr>
            <a:lvl2pPr>
              <a:defRPr/>
            </a:lvl2pPr>
          </a:lstStyle>
          <a:p>
            <a:pPr lvl="0"/>
            <a:r>
              <a:rPr lang="en-US"/>
              <a:t>Click to edit Master text styles</a:t>
            </a:r>
            <a:endParaRPr lang="en-US"/>
          </a:p>
          <a:p>
            <a:pPr lvl="1"/>
            <a:r>
              <a:rPr lang="en-US"/>
              <a:t>Second level</a:t>
            </a:r>
            <a:endParaRPr lang="en-US"/>
          </a:p>
          <a:p>
            <a:pPr lvl="2"/>
            <a:r>
              <a:rPr lang="en-US"/>
              <a:t>Third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pic>
        <p:nvPicPr>
          <p:cNvPr id="6146" name="Picture 3"/>
          <p:cNvPicPr>
            <a:picLocks noChangeAspect="1"/>
          </p:cNvPicPr>
          <p:nvPr userDrawn="1"/>
        </p:nvPicPr>
        <p:blipFill>
          <a:blip r:embed="rId2"/>
          <a:stretch>
            <a:fillRect/>
          </a:stretch>
        </p:blipFill>
        <p:spPr>
          <a:xfrm>
            <a:off x="8523288" y="6196013"/>
            <a:ext cx="576262" cy="581025"/>
          </a:xfrm>
          <a:prstGeom prst="rect">
            <a:avLst/>
          </a:prstGeom>
          <a:noFill/>
          <a:ln w="9525">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2"/>
          </p:nvPr>
        </p:nvSpPr>
        <p:spPr>
          <a:xfrm>
            <a:off x="0" y="0"/>
            <a:ext cx="0" cy="0"/>
          </a:xfrm>
        </p:spPr>
        <p:txBody>
          <a:bodyPr/>
          <a:lstStyle>
            <a:lvl1pPr>
              <a:defRPr>
                <a:latin typeface="Twink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winkl"/>
              <a:ea typeface="+mn-ea"/>
              <a:cs typeface="+mn-cs"/>
            </a:endParaRPr>
          </a:p>
        </p:txBody>
      </p:sp>
      <p:sp>
        <p:nvSpPr>
          <p:cNvPr id="5" name="Footer Placeholder 4"/>
          <p:cNvSpPr>
            <a:spLocks noGrp="1"/>
          </p:cNvSpPr>
          <p:nvPr>
            <p:ph type="ftr" sz="quarter" idx="3"/>
          </p:nvPr>
        </p:nvSpPr>
        <p:spPr>
          <a:xfrm>
            <a:off x="0" y="0"/>
            <a:ext cx="0" cy="0"/>
          </a:xfrm>
        </p:spPr>
        <p:txBody>
          <a:bodyPr/>
          <a:lstStyle>
            <a:lvl1pPr>
              <a:defRPr>
                <a:latin typeface="Twinkl"/>
              </a:defRPr>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Twinkl"/>
              <a:ea typeface="+mn-ea"/>
              <a:cs typeface="+mn-cs"/>
            </a:endParaRPr>
          </a:p>
        </p:txBody>
      </p:sp>
      <p:sp>
        <p:nvSpPr>
          <p:cNvPr id="6" name="Slide Number Placeholder 5"/>
          <p:cNvSpPr>
            <a:spLocks noGrp="1"/>
          </p:cNvSpPr>
          <p:nvPr>
            <p:ph type="sldNum" sz="quarter" idx="4"/>
          </p:nvPr>
        </p:nvSpPr>
        <p:spPr>
          <a:xfrm>
            <a:off x="0" y="0"/>
            <a:ext cx="0" cy="0"/>
          </a:xfrm>
        </p:spPr>
        <p:txBody>
          <a:bodyPr/>
          <a:lstStyle>
            <a:lvl1pPr>
              <a:defRPr>
                <a:latin typeface="Twinkl"/>
              </a:defRPr>
            </a:lvl1pPr>
          </a:lstStyle>
          <a:p>
            <a:pPr marL="0" marR="0" lvl="0" indent="0" algn="l" defTabSz="914400" rtl="0" eaLnBrk="0" fontAlgn="base" latinLnBrk="0" hangingPunct="0">
              <a:lnSpc>
                <a:spcPct val="100000"/>
              </a:lnSpc>
              <a:spcBef>
                <a:spcPct val="0"/>
              </a:spcBef>
              <a:spcAft>
                <a:spcPct val="0"/>
              </a:spcAft>
              <a:buClrTx/>
              <a:buSzTx/>
              <a:buFontTx/>
              <a:buNone/>
              <a:defRPr/>
            </a:pPr>
            <a:fld id="{65831224-722B-4FB3-854A-AB5ECE6554D7}" type="slidenum">
              <a:rPr kumimoji="0" lang="en-US" sz="1800" b="0" i="0" u="none" strike="noStrike" kern="1200" cap="none" spc="0" normalizeH="0" baseline="0" noProof="0">
                <a:ln>
                  <a:noFill/>
                </a:ln>
                <a:solidFill>
                  <a:schemeClr val="tx1"/>
                </a:solidFill>
                <a:effectLst/>
                <a:uLnTx/>
                <a:uFillTx/>
                <a:latin typeface="Twinkl"/>
                <a:ea typeface="+mn-ea"/>
                <a:cs typeface="+mn-cs"/>
              </a:rPr>
            </a:fld>
            <a:endParaRPr kumimoji="0" lang="en-US" sz="1800" b="0" i="0" u="none" strike="noStrike" kern="1200" cap="none" spc="0" normalizeH="0" baseline="0" noProof="0">
              <a:ln>
                <a:noFill/>
              </a:ln>
              <a:solidFill>
                <a:schemeClr val="tx1"/>
              </a:solidFill>
              <a:effectLst/>
              <a:uLnTx/>
              <a:uFillTx/>
              <a:latin typeface="Twinkl"/>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2"/>
          </p:nvPr>
        </p:nvSpPr>
        <p:spPr>
          <a:xfrm>
            <a:off x="0" y="0"/>
            <a:ext cx="0" cy="0"/>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Twinkl" pitchFamily="2" charset="0"/>
              <a:ea typeface="+mn-ea"/>
              <a:cs typeface="+mn-cs"/>
            </a:endParaRPr>
          </a:p>
        </p:txBody>
      </p:sp>
      <p:sp>
        <p:nvSpPr>
          <p:cNvPr id="5" name="Footer Placeholder 4"/>
          <p:cNvSpPr>
            <a:spLocks noGrp="1"/>
          </p:cNvSpPr>
          <p:nvPr>
            <p:ph type="ftr" sz="quarter" idx="3"/>
          </p:nvPr>
        </p:nvSpPr>
        <p:spPr>
          <a:xfrm>
            <a:off x="0" y="0"/>
            <a:ext cx="0" cy="0"/>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Twinkl" pitchFamily="2" charset="0"/>
              <a:ea typeface="+mn-ea"/>
              <a:cs typeface="+mn-cs"/>
            </a:endParaRPr>
          </a:p>
        </p:txBody>
      </p:sp>
      <p:sp>
        <p:nvSpPr>
          <p:cNvPr id="6" name="Slide Number Placeholder 5"/>
          <p:cNvSpPr>
            <a:spLocks noGrp="1"/>
          </p:cNvSpPr>
          <p:nvPr>
            <p:ph type="sldNum" sz="quarter" idx="4"/>
          </p:nvPr>
        </p:nvSpPr>
        <p:spPr>
          <a:xfrm>
            <a:off x="0" y="0"/>
            <a:ext cx="0" cy="0"/>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F4438A07-A0CF-4F91-A839-A5E4F718ED93}" type="slidenum">
              <a:rPr kumimoji="0" lang="en-GB" sz="1800" b="0" i="0" u="none" strike="noStrike" kern="1200" cap="none" spc="0" normalizeH="0" baseline="0" noProof="0" smtClean="0">
                <a:ln>
                  <a:noFill/>
                </a:ln>
                <a:solidFill>
                  <a:schemeClr val="tx1"/>
                </a:solidFill>
                <a:effectLst/>
                <a:uLnTx/>
                <a:uFillTx/>
                <a:latin typeface="Twinkl" pitchFamily="2" charset="0"/>
                <a:ea typeface="+mn-ea"/>
                <a:cs typeface="+mn-cs"/>
              </a:rPr>
            </a:fld>
            <a:endParaRPr kumimoji="0" lang="en-GB" sz="1800" b="0" i="0" u="none" strike="noStrike" kern="1200" cap="none" spc="0" normalizeH="0" baseline="0" noProof="0" dirty="0">
              <a:ln>
                <a:noFill/>
              </a:ln>
              <a:solidFill>
                <a:schemeClr val="tx1"/>
              </a:solidFill>
              <a:effectLst/>
              <a:uLnTx/>
              <a:uFillTx/>
              <a:latin typeface="Twinkl" pitchFamily="2" charset="0"/>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bwMode="auto">
          <a:xfrm>
            <a:off x="468313" y="457200"/>
            <a:ext cx="8207375"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350" b="0" i="0" u="none" strike="noStrike" kern="1200" cap="none" spc="0" normalizeH="0" baseline="0" noProof="0" dirty="0">
                <a:ln>
                  <a:noFill/>
                </a:ln>
                <a:solidFill>
                  <a:prstClr val="white"/>
                </a:solidFill>
                <a:effectLst/>
                <a:uLnTx/>
                <a:uFillTx/>
                <a:latin typeface="+mn-lt"/>
                <a:ea typeface="+mn-ea"/>
                <a:cs typeface="+mn-cs"/>
              </a:rPr>
              <a:t> </a:t>
            </a:r>
            <a:endParaRPr kumimoji="0" lang="en-GB" sz="1350" b="0" i="0" u="none" strike="noStrike" kern="1200" cap="none" spc="0" normalizeH="0" baseline="0" noProof="0" dirty="0">
              <a:ln>
                <a:noFill/>
              </a:ln>
              <a:solidFill>
                <a:prstClr val="white"/>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490538" y="695325"/>
            <a:ext cx="8162925" cy="1150938"/>
          </a:xfrm>
          <a:prstGeom prst="roundRect">
            <a:avLst>
              <a:gd name="adj" fmla="val 9639"/>
            </a:avLst>
          </a:prstGeom>
          <a:noFill/>
          <a:ln w="25400">
            <a:noFill/>
          </a:ln>
        </p:spPr>
        <p:txBody>
          <a:bodyPr lIns="252000" tIns="252000" rIns="252000" bIns="252000" anchor="ctr" anchorCtr="1"/>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490538" y="1957388"/>
            <a:ext cx="8162925" cy="4387850"/>
          </a:xfrm>
          <a:prstGeom prst="roundRect">
            <a:avLst>
              <a:gd name="adj" fmla="val 2583"/>
            </a:avLst>
          </a:prstGeom>
          <a:noFill/>
          <a:ln w="25400">
            <a:noFill/>
          </a:ln>
        </p:spPr>
        <p:txBody>
          <a:bodyPr lIns="252000" tIns="252000" rIns="252000" bIns="252000"/>
          <a:p>
            <a:pPr lvl="0"/>
            <a:r>
              <a:rPr lang="en-US" altLang="en-US" dirty="0"/>
              <a:t>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l" rtl="0" eaLnBrk="0" fontAlgn="base" hangingPunct="0">
        <a:lnSpc>
          <a:spcPct val="90000"/>
        </a:lnSpc>
        <a:spcBef>
          <a:spcPct val="0"/>
        </a:spcBef>
        <a:spcAft>
          <a:spcPct val="0"/>
        </a:spcAft>
        <a:defRPr sz="4000" b="1"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xml"/><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29.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image" Target="../media/image5.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hyperlink" Target="https://www.bbc.co.uk/bitesize/topics/zjcbrj6/articles/z4q8g7h"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8.png"/><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36.png"/><Relationship Id="rId1"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9.png"/><Relationship Id="rId1" Type="http://schemas.openxmlformats.org/officeDocument/2006/relationships/image" Target="../media/image39.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image" Target="../media/image46.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hyperlink" Target="https://www.bing.com/videos/search?q=colours+in+french+video&amp;&amp;view=detail&amp;mid=CD9BCEABC303E356DF96CD9BCEABC303E356DF96&amp;&amp;FORM=VDRVRV" TargetMode="External"/><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0.jpeg"/><Relationship Id="rId1"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8.png"/><Relationship Id="rId1" Type="http://schemas.openxmlformats.org/officeDocument/2006/relationships/image" Target="../media/image51.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image" Target="../media/image52.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9.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19.png"/></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8.png"/><Relationship Id="rId2" Type="http://schemas.openxmlformats.org/officeDocument/2006/relationships/image" Target="../media/image63.png"/><Relationship Id="rId1"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8.png"/><Relationship Id="rId1"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8.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hyperlink" Target="https://www.french-games.net/frenchgames/the-frog-flies?topic=School%20-%20activities&amp;level=primary" TargetMode="Externa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5.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80319" y="925212"/>
            <a:ext cx="8983362" cy="498595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dirty="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6757" y="5347664"/>
            <a:ext cx="441293" cy="441293"/>
          </a:xfrm>
          <a:prstGeom prst="rect">
            <a:avLst/>
          </a:prstGeom>
        </p:spPr>
      </p:pic>
      <p:sp>
        <p:nvSpPr>
          <p:cNvPr id="7" name="TextBox 6"/>
          <p:cNvSpPr txBox="1"/>
          <p:nvPr/>
        </p:nvSpPr>
        <p:spPr>
          <a:xfrm>
            <a:off x="648335" y="5382895"/>
            <a:ext cx="1993265" cy="368300"/>
          </a:xfrm>
          <a:prstGeom prst="rect">
            <a:avLst/>
          </a:prstGeom>
          <a:noFill/>
        </p:spPr>
        <p:txBody>
          <a:bodyPr wrap="square" rtlCol="0">
            <a:spAutoFit/>
          </a:bodyPr>
          <a:lstStyle/>
          <a:p>
            <a:r>
              <a:rPr lang="en-GB" sz="1800" dirty="0"/>
              <a:t>Pack: </a:t>
            </a:r>
            <a:r>
              <a:rPr lang="en-US" altLang="en-GB" sz="1800" dirty="0"/>
              <a:t>A + B</a:t>
            </a:r>
            <a:endParaRPr lang="en-US" altLang="en-GB" sz="1800" dirty="0"/>
          </a:p>
        </p:txBody>
      </p:sp>
      <p:sp>
        <p:nvSpPr>
          <p:cNvPr id="9" name="TextBox 8"/>
          <p:cNvSpPr txBox="1"/>
          <p:nvPr/>
        </p:nvSpPr>
        <p:spPr>
          <a:xfrm>
            <a:off x="205021" y="1024106"/>
            <a:ext cx="5569751" cy="460375"/>
          </a:xfrm>
          <a:prstGeom prst="rect">
            <a:avLst/>
          </a:prstGeom>
          <a:noFill/>
        </p:spPr>
        <p:txBody>
          <a:bodyPr wrap="square" rtlCol="0">
            <a:spAutoFit/>
          </a:bodyPr>
          <a:lstStyle/>
          <a:p>
            <a:r>
              <a:rPr lang="en-GB" sz="2400" dirty="0"/>
              <a:t>Subject: </a:t>
            </a:r>
            <a:r>
              <a:rPr lang="en-US" sz="2400" dirty="0"/>
              <a:t>Topic </a:t>
            </a:r>
            <a:endParaRPr lang="en-US" sz="2400" dirty="0"/>
          </a:p>
        </p:txBody>
      </p:sp>
      <p:pic>
        <p:nvPicPr>
          <p:cNvPr id="15" name="Picture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1777" y="5335080"/>
            <a:ext cx="441293" cy="441293"/>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5971" t="15979" r="15639" b="15451"/>
          <a:stretch>
            <a:fillRect/>
          </a:stretch>
        </p:blipFill>
        <p:spPr>
          <a:xfrm>
            <a:off x="2808514" y="1676400"/>
            <a:ext cx="3500451" cy="3509663"/>
          </a:xfrm>
          <a:prstGeom prst="rect">
            <a:avLst/>
          </a:prstGeom>
        </p:spPr>
      </p:pic>
      <p:sp>
        <p:nvSpPr>
          <p:cNvPr id="2" name="Rectangles 1"/>
          <p:cNvSpPr/>
          <p:nvPr/>
        </p:nvSpPr>
        <p:spPr>
          <a:xfrm>
            <a:off x="7977505" y="6004560"/>
            <a:ext cx="902335" cy="7658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Rectangle 2"/>
          <p:cNvSpPr/>
          <p:nvPr/>
        </p:nvSpPr>
        <p:spPr>
          <a:xfrm>
            <a:off x="750888" y="1473200"/>
            <a:ext cx="7632700" cy="123825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Personal Hygiene is how we look after our bodies. Keeping ourselves clean and tidy makes us feel better about ourselves and also keeps us, and those around us, healthier!</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5363" name="Title 20"/>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sz="3600" kern="1200" dirty="0">
                <a:latin typeface="Twinkl SemiBold" pitchFamily="2" charset="0"/>
                <a:ea typeface="+mj-ea"/>
                <a:cs typeface="+mj-cs"/>
              </a:rPr>
              <a:t>What Is Personal Hygiene?</a:t>
            </a:r>
            <a:endParaRPr lang="en-GB" altLang="en-US" sz="3600" kern="1200" dirty="0">
              <a:latin typeface="Twinkl SemiBold" pitchFamily="2" charset="0"/>
              <a:ea typeface="+mj-ea"/>
              <a:cs typeface="+mj-cs"/>
            </a:endParaRPr>
          </a:p>
        </p:txBody>
      </p:sp>
      <p:pic>
        <p:nvPicPr>
          <p:cNvPr id="2" name="Picture 1"/>
          <p:cNvPicPr>
            <a:picLocks noChangeAspect="1"/>
          </p:cNvPicPr>
          <p:nvPr/>
        </p:nvPicPr>
        <p:blipFill rotWithShape="1">
          <a:blip r:embed="rId1">
            <a:extLst>
              <a:ext uri="{28A0092B-C50C-407E-A947-70E740481C1C}">
                <a14:useLocalDpi xmlns:a14="http://schemas.microsoft.com/office/drawing/2010/main" val="0"/>
              </a:ext>
            </a:extLst>
          </a:blip>
          <a:srcRect r="59496" b="23475"/>
          <a:stretch>
            <a:fillRect/>
          </a:stretch>
        </p:blipFill>
        <p:spPr>
          <a:xfrm>
            <a:off x="448960" y="3122156"/>
            <a:ext cx="2582564" cy="3285625"/>
          </a:xfrm>
          <a:prstGeom prst="roundRect">
            <a:avLst>
              <a:gd name="adj" fmla="val 5822"/>
            </a:avLst>
          </a:prstGeom>
        </p:spPr>
      </p:pic>
      <p:pic>
        <p:nvPicPr>
          <p:cNvPr id="7" name="Picture 6"/>
          <p:cNvPicPr>
            <a:picLocks noChangeAspect="1"/>
          </p:cNvPicPr>
          <p:nvPr/>
        </p:nvPicPr>
        <p:blipFill rotWithShape="1">
          <a:blip r:embed="rId1">
            <a:extLst>
              <a:ext uri="{28A0092B-C50C-407E-A947-70E740481C1C}">
                <a14:useLocalDpi xmlns:a14="http://schemas.microsoft.com/office/drawing/2010/main" val="0"/>
              </a:ext>
            </a:extLst>
          </a:blip>
          <a:srcRect l="54845" b="23475"/>
          <a:stretch>
            <a:fillRect/>
          </a:stretch>
        </p:blipFill>
        <p:spPr>
          <a:xfrm>
            <a:off x="5814626" y="3122156"/>
            <a:ext cx="2879123" cy="3285625"/>
          </a:xfrm>
          <a:prstGeom prst="roundRect">
            <a:avLst>
              <a:gd name="adj" fmla="val 5795"/>
            </a:avLst>
          </a:prstGeom>
        </p:spPr>
      </p:pic>
      <p:pic>
        <p:nvPicPr>
          <p:cNvPr id="15366" name="Picture 5"/>
          <p:cNvPicPr>
            <a:picLocks noChangeAspect="1"/>
          </p:cNvPicPr>
          <p:nvPr/>
        </p:nvPicPr>
        <p:blipFill>
          <a:blip r:embed="rId2"/>
          <a:stretch>
            <a:fillRect/>
          </a:stretch>
        </p:blipFill>
        <p:spPr>
          <a:xfrm>
            <a:off x="125413" y="5651500"/>
            <a:ext cx="1443037" cy="1071563"/>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Picture 3"/>
          <p:cNvPicPr>
            <a:picLocks noChangeAspect="1"/>
          </p:cNvPicPr>
          <p:nvPr/>
        </p:nvPicPr>
        <p:blipFill>
          <a:blip r:embed="rId1"/>
          <a:stretch>
            <a:fillRect/>
          </a:stretch>
        </p:blipFill>
        <p:spPr>
          <a:xfrm>
            <a:off x="227965" y="170815"/>
            <a:ext cx="8687435" cy="65157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Brushing Our Teeth</a:t>
            </a:r>
            <a:endParaRPr lang="en-GB" altLang="en-US" kern="1200" dirty="0">
              <a:latin typeface="Twinkl SemiBold" pitchFamily="2" charset="0"/>
              <a:ea typeface="+mj-ea"/>
              <a:cs typeface="+mj-cs"/>
            </a:endParaRPr>
          </a:p>
        </p:txBody>
      </p:sp>
      <p:sp>
        <p:nvSpPr>
          <p:cNvPr id="3" name="Rectangle 2"/>
          <p:cNvSpPr/>
          <p:nvPr/>
        </p:nvSpPr>
        <p:spPr>
          <a:xfrm>
            <a:off x="750888" y="1473200"/>
            <a:ext cx="7632700" cy="86201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It is recommended that we brush our teeth twice a day, for around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2 minutes.</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7412" name="Picture 3"/>
          <p:cNvPicPr>
            <a:picLocks noChangeAspect="1"/>
          </p:cNvPicPr>
          <p:nvPr/>
        </p:nvPicPr>
        <p:blipFill>
          <a:blip r:embed="rId1"/>
          <a:stretch>
            <a:fillRect/>
          </a:stretch>
        </p:blipFill>
        <p:spPr>
          <a:xfrm>
            <a:off x="5530850" y="3248025"/>
            <a:ext cx="3048000" cy="3168650"/>
          </a:xfrm>
          <a:prstGeom prst="rect">
            <a:avLst/>
          </a:prstGeom>
          <a:noFill/>
          <a:ln w="9525">
            <a:noFill/>
          </a:ln>
        </p:spPr>
      </p:pic>
      <p:sp>
        <p:nvSpPr>
          <p:cNvPr id="17413" name="Rectangle 4"/>
          <p:cNvSpPr/>
          <p:nvPr/>
        </p:nvSpPr>
        <p:spPr>
          <a:xfrm>
            <a:off x="750888" y="2651125"/>
            <a:ext cx="4572000" cy="2308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solidFill>
                  <a:schemeClr val="tx1"/>
                </a:solidFill>
              </a:rPr>
              <a:t>We should visit the dentist every 6 months for a check up.</a:t>
            </a:r>
            <a:endParaRPr lang="en-GB" altLang="en-US"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Brushing properly removes plaque which can cause cavities, tooth ache, gum disease and even our teeth falling out!</a:t>
            </a:r>
            <a:endParaRPr lang="en-GB" altLang="en-US"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It also gives us lovely fresh breath!</a:t>
            </a:r>
            <a:endParaRPr lang="en-GB" altLang="en-US" sz="1400" dirty="0">
              <a:solidFill>
                <a:schemeClr val="tx1"/>
              </a:solidFill>
            </a:endParaRPr>
          </a:p>
        </p:txBody>
      </p:sp>
      <p:pic>
        <p:nvPicPr>
          <p:cNvPr id="17414" name="Picture 5"/>
          <p:cNvPicPr>
            <a:picLocks noChangeAspect="1"/>
          </p:cNvPicPr>
          <p:nvPr/>
        </p:nvPicPr>
        <p:blipFill>
          <a:blip r:embed="rId2"/>
          <a:stretch>
            <a:fillRect/>
          </a:stretch>
        </p:blipFill>
        <p:spPr>
          <a:xfrm>
            <a:off x="177800" y="5613400"/>
            <a:ext cx="1443038" cy="1069975"/>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Washing Our Hands</a:t>
            </a:r>
            <a:endParaRPr lang="en-GB" altLang="en-US" kern="1200" dirty="0">
              <a:latin typeface="Twinkl SemiBold" pitchFamily="2" charset="0"/>
              <a:ea typeface="+mj-ea"/>
              <a:cs typeface="+mj-cs"/>
            </a:endParaRPr>
          </a:p>
        </p:txBody>
      </p:sp>
      <p:sp>
        <p:nvSpPr>
          <p:cNvPr id="3" name="Rectangle 2"/>
          <p:cNvSpPr/>
          <p:nvPr/>
        </p:nvSpPr>
        <p:spPr>
          <a:xfrm>
            <a:off x="750888" y="1473200"/>
            <a:ext cx="7632700" cy="86201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Washing our hands is one of the simplest ways we can keep ourselves and those around us healthy.</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8436" name="Picture 4"/>
          <p:cNvPicPr>
            <a:picLocks noChangeAspect="1"/>
          </p:cNvPicPr>
          <p:nvPr/>
        </p:nvPicPr>
        <p:blipFill>
          <a:blip r:embed="rId1"/>
          <a:stretch>
            <a:fillRect/>
          </a:stretch>
        </p:blipFill>
        <p:spPr>
          <a:xfrm>
            <a:off x="441325" y="2784475"/>
            <a:ext cx="2867025" cy="2647950"/>
          </a:xfrm>
          <a:prstGeom prst="rect">
            <a:avLst/>
          </a:prstGeom>
          <a:noFill/>
          <a:ln w="9525">
            <a:noFill/>
          </a:ln>
        </p:spPr>
      </p:pic>
      <p:sp>
        <p:nvSpPr>
          <p:cNvPr id="18437" name="Rectangle 5"/>
          <p:cNvSpPr/>
          <p:nvPr/>
        </p:nvSpPr>
        <p:spPr>
          <a:xfrm>
            <a:off x="3773488" y="2684463"/>
            <a:ext cx="4354512" cy="6461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solidFill>
                  <a:schemeClr val="tx1"/>
                </a:solidFill>
              </a:rPr>
              <a:t>Think about everything your hands touch in a day… </a:t>
            </a:r>
            <a:endParaRPr lang="en-GB" altLang="en-US" dirty="0">
              <a:solidFill>
                <a:schemeClr val="tx1"/>
              </a:solidFill>
            </a:endParaRPr>
          </a:p>
        </p:txBody>
      </p:sp>
      <p:sp>
        <p:nvSpPr>
          <p:cNvPr id="7" name="Rectangle 6"/>
          <p:cNvSpPr/>
          <p:nvPr/>
        </p:nvSpPr>
        <p:spPr>
          <a:xfrm>
            <a:off x="3773488" y="3548063"/>
            <a:ext cx="4610100" cy="43338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door handles;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3773488" y="4198938"/>
            <a:ext cx="4610100" cy="434975"/>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stair banisters;</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ectangle 8"/>
          <p:cNvSpPr/>
          <p:nvPr/>
        </p:nvSpPr>
        <p:spPr>
          <a:xfrm>
            <a:off x="3773488" y="4803775"/>
            <a:ext cx="4610100" cy="434975"/>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toilet flushers.</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750888" y="5672138"/>
            <a:ext cx="7632700" cy="434975"/>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Think about how many other people have touched these things too!</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8442" name="Picture 10"/>
          <p:cNvPicPr>
            <a:picLocks noChangeAspect="1"/>
          </p:cNvPicPr>
          <p:nvPr/>
        </p:nvPicPr>
        <p:blipFill>
          <a:blip r:embed="rId2"/>
          <a:stretch>
            <a:fillRect/>
          </a:stretch>
        </p:blipFill>
        <p:spPr>
          <a:xfrm>
            <a:off x="30163" y="6075363"/>
            <a:ext cx="1054100" cy="782637"/>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Dirtier Than a Toilet Seat?</a:t>
            </a:r>
            <a:endParaRPr lang="en-GB" altLang="en-US" kern="1200" dirty="0">
              <a:latin typeface="Twinkl SemiBold" pitchFamily="2" charset="0"/>
              <a:ea typeface="+mj-ea"/>
              <a:cs typeface="+mj-cs"/>
            </a:endParaRPr>
          </a:p>
        </p:txBody>
      </p:sp>
      <p:pic>
        <p:nvPicPr>
          <p:cNvPr id="19459" name="Picture 2"/>
          <p:cNvPicPr>
            <a:picLocks noChangeAspect="1"/>
          </p:cNvPicPr>
          <p:nvPr/>
        </p:nvPicPr>
        <p:blipFill>
          <a:blip r:embed="rId1"/>
          <a:stretch>
            <a:fillRect/>
          </a:stretch>
        </p:blipFill>
        <p:spPr>
          <a:xfrm>
            <a:off x="922338" y="1787525"/>
            <a:ext cx="2459037" cy="3798888"/>
          </a:xfrm>
          <a:prstGeom prst="rect">
            <a:avLst/>
          </a:prstGeom>
          <a:noFill/>
          <a:ln w="9525">
            <a:noFill/>
          </a:ln>
        </p:spPr>
      </p:pic>
      <p:sp>
        <p:nvSpPr>
          <p:cNvPr id="4" name="Rectangle 3"/>
          <p:cNvSpPr/>
          <p:nvPr/>
        </p:nvSpPr>
        <p:spPr>
          <a:xfrm>
            <a:off x="3582988" y="1473200"/>
            <a:ext cx="4800600" cy="111283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 study from a University in Arizona claimed there were things that we touch that are actually dirtier than a toilet seat!</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19461" name="Rectangle 4"/>
          <p:cNvSpPr/>
          <p:nvPr/>
        </p:nvSpPr>
        <p:spPr>
          <a:xfrm>
            <a:off x="3582988" y="2841625"/>
            <a:ext cx="4572000" cy="2308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algn="ctr" eaLnBrk="1" hangingPunct="1">
              <a:lnSpc>
                <a:spcPct val="100000"/>
              </a:lnSpc>
              <a:spcBef>
                <a:spcPct val="0"/>
              </a:spcBef>
              <a:buNone/>
            </a:pPr>
            <a:r>
              <a:rPr lang="en-GB" altLang="en-US" b="1" dirty="0">
                <a:solidFill>
                  <a:schemeClr val="tx1"/>
                </a:solidFill>
              </a:rPr>
              <a:t>Have a quick chat with someone at home or a think to yourself and see if you can think of anything that may be dirtier than a toilet seat.</a:t>
            </a:r>
            <a:endParaRPr lang="en-GB" altLang="en-US" b="1" dirty="0">
              <a:solidFill>
                <a:schemeClr val="tx1"/>
              </a:solidFill>
            </a:endParaRPr>
          </a:p>
          <a:p>
            <a:pPr marL="0" lvl="0" indent="0" algn="ctr" eaLnBrk="1" hangingPunct="1">
              <a:lnSpc>
                <a:spcPct val="100000"/>
              </a:lnSpc>
              <a:spcBef>
                <a:spcPct val="0"/>
              </a:spcBef>
              <a:buNone/>
            </a:pPr>
            <a:endParaRPr lang="en-GB" altLang="en-US" dirty="0">
              <a:solidFill>
                <a:schemeClr val="tx1"/>
              </a:solidFill>
            </a:endParaRPr>
          </a:p>
          <a:p>
            <a:pPr marL="0" lvl="0" indent="0" algn="ctr" eaLnBrk="1" hangingPunct="1">
              <a:lnSpc>
                <a:spcPct val="100000"/>
              </a:lnSpc>
              <a:spcBef>
                <a:spcPct val="0"/>
              </a:spcBef>
              <a:buNone/>
            </a:pPr>
            <a:r>
              <a:rPr lang="en-GB" altLang="en-US" b="1" dirty="0">
                <a:solidFill>
                  <a:schemeClr val="tx1"/>
                </a:solidFill>
              </a:rPr>
              <a:t>Remember</a:t>
            </a:r>
            <a:r>
              <a:rPr lang="en-GB" altLang="en-US" dirty="0">
                <a:solidFill>
                  <a:schemeClr val="tx1"/>
                </a:solidFill>
              </a:rPr>
              <a:t>: think of things that people touch regularly, not things we try to avoid!</a:t>
            </a:r>
            <a:endParaRPr lang="en-GB" altLang="en-US" dirty="0">
              <a:solidFill>
                <a:schemeClr val="tx1"/>
              </a:solidFill>
            </a:endParaRPr>
          </a:p>
        </p:txBody>
      </p:sp>
      <p:pic>
        <p:nvPicPr>
          <p:cNvPr id="19462" name="Picture 5"/>
          <p:cNvPicPr>
            <a:picLocks noChangeAspect="1"/>
          </p:cNvPicPr>
          <p:nvPr/>
        </p:nvPicPr>
        <p:blipFill>
          <a:blip r:embed="rId2"/>
          <a:stretch>
            <a:fillRect/>
          </a:stretch>
        </p:blipFill>
        <p:spPr>
          <a:xfrm>
            <a:off x="169863" y="5776913"/>
            <a:ext cx="1254125" cy="931862"/>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Picture 1"/>
          <p:cNvPicPr>
            <a:picLocks noChangeAspect="1"/>
          </p:cNvPicPr>
          <p:nvPr/>
        </p:nvPicPr>
        <p:blipFill>
          <a:blip r:embed="rId1"/>
          <a:stretch>
            <a:fillRect/>
          </a:stretch>
        </p:blipFill>
        <p:spPr>
          <a:xfrm>
            <a:off x="113665" y="69215"/>
            <a:ext cx="8916035" cy="67189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6"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Handwashing</a:t>
            </a:r>
            <a:endParaRPr lang="en-GB" altLang="en-US" kern="1200" dirty="0">
              <a:latin typeface="Twinkl SemiBold" pitchFamily="2" charset="0"/>
              <a:ea typeface="+mj-ea"/>
              <a:cs typeface="+mj-cs"/>
            </a:endParaRPr>
          </a:p>
        </p:txBody>
      </p:sp>
      <p:pic>
        <p:nvPicPr>
          <p:cNvPr id="21507" name="Picture 2"/>
          <p:cNvPicPr>
            <a:picLocks noChangeAspect="1"/>
          </p:cNvPicPr>
          <p:nvPr/>
        </p:nvPicPr>
        <p:blipFill>
          <a:blip r:embed="rId1"/>
          <a:stretch>
            <a:fillRect/>
          </a:stretch>
        </p:blipFill>
        <p:spPr>
          <a:xfrm>
            <a:off x="674688" y="1473200"/>
            <a:ext cx="2967037" cy="2482850"/>
          </a:xfrm>
          <a:prstGeom prst="rect">
            <a:avLst/>
          </a:prstGeom>
          <a:noFill/>
          <a:ln w="9525">
            <a:noFill/>
          </a:ln>
        </p:spPr>
      </p:pic>
      <p:sp>
        <p:nvSpPr>
          <p:cNvPr id="21508" name="Rectangle 3"/>
          <p:cNvSpPr/>
          <p:nvPr/>
        </p:nvSpPr>
        <p:spPr>
          <a:xfrm>
            <a:off x="3798888" y="1473200"/>
            <a:ext cx="4572000" cy="9239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solidFill>
                  <a:schemeClr val="tx1"/>
                </a:solidFill>
              </a:rPr>
              <a:t>When we touch things we pick up germs, which we can then spread by rubbing our eyes, putting things into our mouths, etc.</a:t>
            </a:r>
            <a:endParaRPr lang="en-GB" altLang="en-US" dirty="0">
              <a:solidFill>
                <a:schemeClr val="tx1"/>
              </a:solidFill>
            </a:endParaRPr>
          </a:p>
        </p:txBody>
      </p:sp>
      <p:sp>
        <p:nvSpPr>
          <p:cNvPr id="5" name="Rectangle 4"/>
          <p:cNvSpPr/>
          <p:nvPr/>
        </p:nvSpPr>
        <p:spPr>
          <a:xfrm>
            <a:off x="3798888" y="2670175"/>
            <a:ext cx="4584700" cy="161925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We can even spread them to our friends and family without realising. Some germs can make us unwell, spreading everything from </a:t>
            </a:r>
            <a:r>
              <a:rPr kumimoji="0" lang="en-GB" sz="1800" b="0" i="0" u="none" strike="noStrike" kern="1200" cap="none" spc="0" normalizeH="0" baseline="0" noProof="0">
                <a:ln>
                  <a:noFill/>
                </a:ln>
                <a:solidFill>
                  <a:schemeClr val="tx1"/>
                </a:solidFill>
                <a:effectLst/>
                <a:uLnTx/>
                <a:uFillTx/>
                <a:latin typeface="+mn-lt"/>
                <a:ea typeface="+mn-ea"/>
                <a:cs typeface="+mn-cs"/>
              </a:rPr>
              <a:t>a cold </a:t>
            </a:r>
            <a:r>
              <a:rPr kumimoji="0" lang="en-GB" sz="1800" b="0" i="0" u="none" strike="noStrike" kern="1200" cap="none" spc="0" normalizeH="0" baseline="0" noProof="0" dirty="0">
                <a:ln>
                  <a:noFill/>
                </a:ln>
                <a:solidFill>
                  <a:schemeClr val="tx1"/>
                </a:solidFill>
                <a:effectLst/>
                <a:uLnTx/>
                <a:uFillTx/>
                <a:latin typeface="+mn-lt"/>
                <a:ea typeface="+mn-ea"/>
                <a:cs typeface="+mn-cs"/>
              </a:rPr>
              <a:t>to stomach bugs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(and much more).</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674688" y="4562475"/>
            <a:ext cx="7708900" cy="790575"/>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Washing our hands with clean, warm water and soap will kill off the germs and keep our hands clean.</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1511" name="Picture 6"/>
          <p:cNvPicPr>
            <a:picLocks noChangeAspect="1"/>
          </p:cNvPicPr>
          <p:nvPr/>
        </p:nvPicPr>
        <p:blipFill>
          <a:blip r:embed="rId2"/>
          <a:stretch>
            <a:fillRect/>
          </a:stretch>
        </p:blipFill>
        <p:spPr>
          <a:xfrm>
            <a:off x="125413" y="5626100"/>
            <a:ext cx="1443037" cy="1071563"/>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Picture 1"/>
          <p:cNvPicPr>
            <a:picLocks noChangeAspect="1"/>
          </p:cNvPicPr>
          <p:nvPr/>
        </p:nvPicPr>
        <p:blipFill>
          <a:blip r:embed="rId1"/>
          <a:stretch>
            <a:fillRect/>
          </a:stretch>
        </p:blipFill>
        <p:spPr>
          <a:xfrm>
            <a:off x="0" y="193040"/>
            <a:ext cx="9144000" cy="64712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Showering or Bathing Regularly</a:t>
            </a:r>
            <a:endParaRPr lang="en-GB" altLang="en-US" kern="1200" dirty="0">
              <a:latin typeface="Twinkl SemiBold" pitchFamily="2" charset="0"/>
              <a:ea typeface="+mj-ea"/>
              <a:cs typeface="+mj-cs"/>
            </a:endParaRPr>
          </a:p>
        </p:txBody>
      </p:sp>
      <p:pic>
        <p:nvPicPr>
          <p:cNvPr id="24579" name="Picture 3"/>
          <p:cNvPicPr>
            <a:picLocks noChangeAspect="1"/>
          </p:cNvPicPr>
          <p:nvPr/>
        </p:nvPicPr>
        <p:blipFill>
          <a:blip r:embed="rId1"/>
          <a:stretch>
            <a:fillRect/>
          </a:stretch>
        </p:blipFill>
        <p:spPr>
          <a:xfrm>
            <a:off x="4957763" y="1973263"/>
            <a:ext cx="3338512" cy="3646487"/>
          </a:xfrm>
          <a:prstGeom prst="rect">
            <a:avLst/>
          </a:prstGeom>
          <a:noFill/>
          <a:ln w="9525">
            <a:noFill/>
          </a:ln>
        </p:spPr>
      </p:pic>
      <p:sp>
        <p:nvSpPr>
          <p:cNvPr id="5" name="Rectangle 4"/>
          <p:cNvSpPr/>
          <p:nvPr/>
        </p:nvSpPr>
        <p:spPr>
          <a:xfrm>
            <a:off x="750888" y="1539875"/>
            <a:ext cx="4206875" cy="109537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As we get older and start to experience body changes therefore it becomes important to shower and bathe more regularly.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4581" name="Rectangle 5"/>
          <p:cNvSpPr/>
          <p:nvPr/>
        </p:nvSpPr>
        <p:spPr>
          <a:xfrm>
            <a:off x="750888" y="2854325"/>
            <a:ext cx="4062412" cy="17541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solidFill>
                  <a:schemeClr val="tx1"/>
                </a:solidFill>
              </a:rPr>
              <a:t>Both boys and girls bodies change as they grow older, but one of the main changes that we all experience is that our sweat glands grow and start to produce more sweat. </a:t>
            </a:r>
            <a:endParaRPr lang="en-GB" altLang="en-US"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p:txBody>
      </p:sp>
      <p:pic>
        <p:nvPicPr>
          <p:cNvPr id="24582" name="Picture 5"/>
          <p:cNvPicPr>
            <a:picLocks noChangeAspect="1"/>
          </p:cNvPicPr>
          <p:nvPr/>
        </p:nvPicPr>
        <p:blipFill>
          <a:blip r:embed="rId2"/>
          <a:stretch>
            <a:fillRect/>
          </a:stretch>
        </p:blipFill>
        <p:spPr>
          <a:xfrm>
            <a:off x="165100" y="5619750"/>
            <a:ext cx="1443038" cy="1071563"/>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2"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Hormones and body odour</a:t>
            </a:r>
            <a:endParaRPr lang="en-GB" altLang="en-US" kern="1200" dirty="0">
              <a:latin typeface="Twinkl SemiBold" pitchFamily="2" charset="0"/>
              <a:ea typeface="+mj-ea"/>
              <a:cs typeface="+mj-cs"/>
            </a:endParaRPr>
          </a:p>
        </p:txBody>
      </p:sp>
      <p:sp>
        <p:nvSpPr>
          <p:cNvPr id="3" name="Rectangle 2"/>
          <p:cNvSpPr/>
          <p:nvPr/>
        </p:nvSpPr>
        <p:spPr>
          <a:xfrm>
            <a:off x="674688" y="1644650"/>
            <a:ext cx="7708900" cy="121443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As you get older, hormones kick in - different hormones for boys and girls - but they can both cause oily skin and more sweat. If we don’t wash regularly we are more likely to get spots and have BO (body odour).</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a:off x="674688" y="3032125"/>
            <a:ext cx="7708900" cy="121443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Remember, sweat doesn’t smell…it is stale sweat that produces the body odour. You can keep yourself fresh by remembering to use deodorants but this is not a substitute for showers or baths!</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5605" name="Picture 4"/>
          <p:cNvPicPr>
            <a:picLocks noChangeAspect="1"/>
          </p:cNvPicPr>
          <p:nvPr/>
        </p:nvPicPr>
        <p:blipFill>
          <a:blip r:embed="rId1"/>
          <a:stretch>
            <a:fillRect/>
          </a:stretch>
        </p:blipFill>
        <p:spPr>
          <a:xfrm>
            <a:off x="3851275" y="4508500"/>
            <a:ext cx="1352550" cy="1609725"/>
          </a:xfrm>
          <a:prstGeom prst="rect">
            <a:avLst/>
          </a:prstGeom>
          <a:noFill/>
          <a:ln w="9525">
            <a:noFill/>
          </a:ln>
        </p:spPr>
      </p:pic>
      <p:pic>
        <p:nvPicPr>
          <p:cNvPr id="25606" name="Picture 5"/>
          <p:cNvPicPr>
            <a:picLocks noChangeAspect="1"/>
          </p:cNvPicPr>
          <p:nvPr/>
        </p:nvPicPr>
        <p:blipFill>
          <a:blip r:embed="rId2"/>
          <a:stretch>
            <a:fillRect/>
          </a:stretch>
        </p:blipFill>
        <p:spPr>
          <a:xfrm>
            <a:off x="100013" y="5681663"/>
            <a:ext cx="1443037" cy="1071562"/>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6A00"/>
        </a:solidFill>
        <a:effectLst/>
      </p:bgPr>
    </p:bg>
    <p:spTree>
      <p:nvGrpSpPr>
        <p:cNvPr id="1" name=""/>
        <p:cNvGrpSpPr/>
        <p:nvPr/>
      </p:nvGrpSpPr>
      <p:grpSpPr>
        <a:xfrm>
          <a:off x="0" y="0"/>
          <a:ext cx="0" cy="0"/>
          <a:chOff x="0" y="0"/>
          <a:chExt cx="0" cy="0"/>
        </a:xfrm>
      </p:grpSpPr>
      <p:sp>
        <p:nvSpPr>
          <p:cNvPr id="4" name="Rectangle 3"/>
          <p:cNvSpPr/>
          <p:nvPr/>
        </p:nvSpPr>
        <p:spPr>
          <a:xfrm>
            <a:off x="80319" y="925212"/>
            <a:ext cx="8983362" cy="498595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42103" y="5286638"/>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6757" y="5347664"/>
            <a:ext cx="441293" cy="441293"/>
          </a:xfrm>
          <a:prstGeom prst="rect">
            <a:avLst/>
          </a:prstGeom>
        </p:spPr>
      </p:pic>
      <p:sp>
        <p:nvSpPr>
          <p:cNvPr id="7" name="TextBox 6"/>
          <p:cNvSpPr txBox="1"/>
          <p:nvPr/>
        </p:nvSpPr>
        <p:spPr>
          <a:xfrm>
            <a:off x="648050" y="5382602"/>
            <a:ext cx="3021227"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Subject: French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42103" y="980816"/>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05021" y="1024741"/>
            <a:ext cx="5569751" cy="437515"/>
          </a:xfrm>
          <a:prstGeom prst="rect">
            <a:avLst/>
          </a:prstGeom>
          <a:noFill/>
        </p:spPr>
        <p:txBody>
          <a:bodyPr wrap="square" lIns="68580" tIns="34290" rIns="68580" bIns="34290" rtlCol="0" anchor="t">
            <a:spAutoFit/>
          </a:bodyPr>
          <a:lstStyle/>
          <a:p>
            <a:pPr>
              <a:defRPr/>
            </a:pPr>
            <a:r>
              <a:rPr lang="en-US" altLang="en-GB" sz="2400" dirty="0">
                <a:latin typeface="Calibri" panose="020F0502020204030204"/>
              </a:rPr>
              <a:t>Monday 28th </a:t>
            </a:r>
            <a:r>
              <a:rPr lang="en-GB" sz="2400" dirty="0">
                <a:latin typeface="Calibri" panose="020F0502020204030204"/>
              </a:rPr>
              <a:t>June</a:t>
            </a:r>
            <a:r>
              <a:rPr lang="en-GB" sz="100" dirty="0">
                <a:latin typeface="Calibri" panose="020F0502020204030204"/>
              </a:rPr>
              <a:t> </a:t>
            </a:r>
            <a:endParaRPr kumimoji="0" lang="en-GB" sz="1350" b="0" i="0" u="none" strike="noStrike" kern="1200" cap="none" spc="0" normalizeH="0" baseline="0" noProof="0" dirty="0">
              <a:ln>
                <a:noFill/>
              </a:ln>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414820" y="2153295"/>
            <a:ext cx="1664494" cy="828675"/>
          </a:xfrm>
          <a:prstGeom prst="rect">
            <a:avLst/>
          </a:prstGeom>
        </p:spPr>
      </p:pic>
      <p:sp>
        <p:nvSpPr>
          <p:cNvPr id="11" name="Rectangle 10"/>
          <p:cNvSpPr/>
          <p:nvPr/>
        </p:nvSpPr>
        <p:spPr>
          <a:xfrm>
            <a:off x="427403" y="2984237"/>
            <a:ext cx="7959491"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64699" y="3077935"/>
            <a:ext cx="7822195" cy="991870"/>
          </a:xfrm>
          <a:prstGeom prst="rect">
            <a:avLst/>
          </a:prstGeom>
          <a:noFill/>
        </p:spPr>
        <p:txBody>
          <a:bodyPr wrap="square" lIns="68580" tIns="34290" rIns="68580" bIns="34290" rtlCol="0" anchor="t">
            <a:spAutoFit/>
          </a:bodyPr>
          <a:lstStyle/>
          <a:p>
            <a:pPr>
              <a:defRPr/>
            </a:pPr>
            <a:r>
              <a:rPr kumimoji="0" lang="en-GB" sz="3000" b="0" i="0" u="none" strike="noStrike" kern="1200" cap="none" spc="0" normalizeH="0" baseline="0" noProof="0" dirty="0">
                <a:ln>
                  <a:noFill/>
                </a:ln>
                <a:effectLst/>
                <a:uLnTx/>
                <a:uFillTx/>
                <a:latin typeface="Calibri" panose="020F0502020204030204"/>
                <a:ea typeface="+mn-ea"/>
                <a:cs typeface="+mn-cs"/>
              </a:rPr>
              <a:t>L.O </a:t>
            </a:r>
            <a:r>
              <a:rPr kumimoji="0" lang="en-GB" sz="3000" b="0" i="0" u="none" strike="noStrike" kern="1200" cap="none" spc="0" normalizeH="0" baseline="0" noProof="0" dirty="0">
                <a:ln>
                  <a:noFill/>
                </a:ln>
                <a:effectLst/>
                <a:uLnTx/>
                <a:uFillTx/>
                <a:latin typeface="Calibri Light" panose="020F0302020204030204"/>
                <a:ea typeface="+mn-ea"/>
                <a:cs typeface="+mn-cs"/>
              </a:rPr>
              <a:t>To be able </a:t>
            </a:r>
            <a:r>
              <a:rPr lang="en-GB" sz="3000" dirty="0">
                <a:latin typeface="Calibri Light" panose="020F0302020204030204"/>
              </a:rPr>
              <a:t>to use classroom instructions. </a:t>
            </a:r>
            <a:endParaRPr kumimoji="0" lang="en-GB" sz="3000" b="0" i="0" u="none" strike="noStrike" kern="1200" cap="none" spc="0" normalizeH="0" baseline="0" noProof="0">
              <a:ln>
                <a:noFill/>
              </a:ln>
              <a:effectLst/>
              <a:uLnTx/>
              <a:uFillTx/>
              <a:latin typeface="Calibri Light" panose="020F0302020204030204"/>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448" t="3859" r="8203" b="4084"/>
          <a:stretch>
            <a:fillRect/>
          </a:stretch>
        </p:blipFill>
        <p:spPr>
          <a:xfrm>
            <a:off x="3548100" y="5368462"/>
            <a:ext cx="562469" cy="383671"/>
          </a:xfrm>
          <a:prstGeom prst="rect">
            <a:avLst/>
          </a:prstGeom>
          <a:ln w="19050">
            <a:solidFill>
              <a:schemeClr val="tx1"/>
            </a:solidFill>
          </a:ln>
        </p:spPr>
      </p:pic>
      <p:sp>
        <p:nvSpPr>
          <p:cNvPr id="13" name="Oval Callout 12"/>
          <p:cNvSpPr/>
          <p:nvPr/>
        </p:nvSpPr>
        <p:spPr>
          <a:xfrm>
            <a:off x="6090285" y="433070"/>
            <a:ext cx="2930525" cy="1952625"/>
          </a:xfrm>
          <a:prstGeom prst="wedgeEllipseCallout">
            <a:avLst>
              <a:gd name="adj1" fmla="val -54012"/>
              <a:gd name="adj2" fmla="val 67234"/>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p>
        </p:txBody>
      </p:sp>
      <p:sp>
        <p:nvSpPr>
          <p:cNvPr id="14" name="Text Box 13"/>
          <p:cNvSpPr txBox="1"/>
          <p:nvPr/>
        </p:nvSpPr>
        <p:spPr>
          <a:xfrm>
            <a:off x="6351905" y="758190"/>
            <a:ext cx="2407920" cy="1476375"/>
          </a:xfrm>
          <a:prstGeom prst="rect">
            <a:avLst/>
          </a:prstGeom>
          <a:noFill/>
        </p:spPr>
        <p:txBody>
          <a:bodyPr wrap="square" rtlCol="0">
            <a:spAutoFit/>
          </a:bodyPr>
          <a:p>
            <a:r>
              <a:rPr lang="en-US"/>
              <a:t>This lesson was also included in the first powerpoint so you may have completed it if you were ahead </a:t>
            </a:r>
            <a:endParaRPr lang="en-US"/>
          </a:p>
        </p:txBody>
      </p:sp>
      <p:sp>
        <p:nvSpPr>
          <p:cNvPr id="15" name="Rectangles 14"/>
          <p:cNvSpPr/>
          <p:nvPr/>
        </p:nvSpPr>
        <p:spPr>
          <a:xfrm>
            <a:off x="8161655" y="6029325"/>
            <a:ext cx="902335" cy="765810"/>
          </a:xfrm>
          <a:prstGeom prst="rect">
            <a:avLst/>
          </a:prstGeom>
          <a:solidFill>
            <a:srgbClr val="FF6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Hair</a:t>
            </a:r>
            <a:endParaRPr lang="en-GB" altLang="en-US" kern="1200" dirty="0">
              <a:latin typeface="Twinkl SemiBold" pitchFamily="2" charset="0"/>
              <a:ea typeface="+mj-ea"/>
              <a:cs typeface="+mj-cs"/>
            </a:endParaRPr>
          </a:p>
        </p:txBody>
      </p:sp>
      <p:pic>
        <p:nvPicPr>
          <p:cNvPr id="26627" name="Picture 2"/>
          <p:cNvPicPr>
            <a:picLocks noChangeAspect="1"/>
          </p:cNvPicPr>
          <p:nvPr/>
        </p:nvPicPr>
        <p:blipFill>
          <a:blip r:embed="rId1"/>
          <a:stretch>
            <a:fillRect/>
          </a:stretch>
        </p:blipFill>
        <p:spPr>
          <a:xfrm>
            <a:off x="5935663" y="1925638"/>
            <a:ext cx="2246312" cy="3073400"/>
          </a:xfrm>
          <a:prstGeom prst="rect">
            <a:avLst/>
          </a:prstGeom>
          <a:noFill/>
          <a:ln w="9525">
            <a:noFill/>
          </a:ln>
        </p:spPr>
      </p:pic>
      <p:sp>
        <p:nvSpPr>
          <p:cNvPr id="26628" name="Rectangle 3"/>
          <p:cNvSpPr/>
          <p:nvPr/>
        </p:nvSpPr>
        <p:spPr>
          <a:xfrm>
            <a:off x="957263" y="1311275"/>
            <a:ext cx="4581525" cy="42465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t>Different types of hair needs caring for in different ways. Some hair types need washing regularly whereas others don't need washing as much. </a:t>
            </a:r>
            <a:r>
              <a:rPr lang="en-GB" altLang="en-US" dirty="0">
                <a:solidFill>
                  <a:schemeClr val="tx1"/>
                </a:solidFill>
              </a:rPr>
              <a:t>Your parents will know what is the best hair care routine for your hair type.</a:t>
            </a:r>
            <a:endParaRPr lang="en-GB" altLang="en-US" dirty="0">
              <a:solidFill>
                <a:schemeClr val="tx1"/>
              </a:solidFill>
            </a:endParaRPr>
          </a:p>
          <a:p>
            <a:pPr marL="0" lvl="0" indent="0" eaLnBrk="1" hangingPunct="1">
              <a:lnSpc>
                <a:spcPct val="100000"/>
              </a:lnSpc>
              <a:spcBef>
                <a:spcPct val="0"/>
              </a:spcBef>
              <a:buNone/>
            </a:pPr>
            <a:endParaRPr lang="en-GB" altLang="en-US" dirty="0"/>
          </a:p>
          <a:p>
            <a:pPr marL="0" lvl="0" indent="0" eaLnBrk="1" hangingPunct="1">
              <a:lnSpc>
                <a:spcPct val="100000"/>
              </a:lnSpc>
              <a:spcBef>
                <a:spcPct val="0"/>
              </a:spcBef>
              <a:buNone/>
            </a:pPr>
            <a:r>
              <a:rPr lang="en-GB" altLang="en-US" dirty="0">
                <a:solidFill>
                  <a:schemeClr val="tx1"/>
                </a:solidFill>
              </a:rPr>
              <a:t>When we wash our hair, shampoo can be used to clean our scalp. To help prevent tangles, some people also choose to use conditioner. </a:t>
            </a:r>
            <a:endParaRPr lang="en-GB" altLang="en-US"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There are millions of products that we can use in our hair such as gels, mousse, hairspray or oils.</a:t>
            </a:r>
            <a:endParaRPr lang="en-GB" altLang="en-US" dirty="0">
              <a:solidFill>
                <a:schemeClr val="tx1"/>
              </a:solidFill>
            </a:endParaRPr>
          </a:p>
        </p:txBody>
      </p:sp>
      <p:pic>
        <p:nvPicPr>
          <p:cNvPr id="26629" name="Picture 4"/>
          <p:cNvPicPr>
            <a:picLocks noChangeAspect="1"/>
          </p:cNvPicPr>
          <p:nvPr/>
        </p:nvPicPr>
        <p:blipFill>
          <a:blip r:embed="rId2"/>
          <a:stretch>
            <a:fillRect/>
          </a:stretch>
        </p:blipFill>
        <p:spPr>
          <a:xfrm>
            <a:off x="112713" y="5678488"/>
            <a:ext cx="1443037" cy="1069975"/>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Clean Clothes</a:t>
            </a:r>
            <a:endParaRPr lang="en-GB" altLang="en-US" kern="1200" dirty="0">
              <a:latin typeface="Twinkl SemiBold" pitchFamily="2" charset="0"/>
              <a:ea typeface="+mj-ea"/>
              <a:cs typeface="+mj-cs"/>
            </a:endParaRPr>
          </a:p>
        </p:txBody>
      </p:sp>
      <p:pic>
        <p:nvPicPr>
          <p:cNvPr id="27651" name="Picture 2"/>
          <p:cNvPicPr>
            <a:picLocks noChangeAspect="1"/>
          </p:cNvPicPr>
          <p:nvPr/>
        </p:nvPicPr>
        <p:blipFill>
          <a:blip r:embed="rId1"/>
          <a:stretch>
            <a:fillRect/>
          </a:stretch>
        </p:blipFill>
        <p:spPr>
          <a:xfrm>
            <a:off x="2527300" y="1362075"/>
            <a:ext cx="3932238" cy="1912938"/>
          </a:xfrm>
          <a:prstGeom prst="rect">
            <a:avLst/>
          </a:prstGeom>
          <a:noFill/>
          <a:ln w="9525">
            <a:noFill/>
          </a:ln>
        </p:spPr>
      </p:pic>
      <p:sp>
        <p:nvSpPr>
          <p:cNvPr id="27652" name="Rectangle 3"/>
          <p:cNvSpPr/>
          <p:nvPr/>
        </p:nvSpPr>
        <p:spPr>
          <a:xfrm>
            <a:off x="835025" y="3524250"/>
            <a:ext cx="7464425" cy="9239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solidFill>
                  <a:schemeClr val="tx1"/>
                </a:solidFill>
              </a:rPr>
              <a:t>It is really important to wear clean clothes. If we wore the same thing all the time they would get dirty and start to smell. Even if it is the most fashionable thing you own…it will still need to be washed!</a:t>
            </a:r>
            <a:endParaRPr lang="en-GB" altLang="en-US" dirty="0">
              <a:solidFill>
                <a:schemeClr val="tx1"/>
              </a:solidFill>
            </a:endParaRPr>
          </a:p>
        </p:txBody>
      </p:sp>
      <p:sp>
        <p:nvSpPr>
          <p:cNvPr id="5" name="Rectangle 4"/>
          <p:cNvSpPr/>
          <p:nvPr/>
        </p:nvSpPr>
        <p:spPr>
          <a:xfrm>
            <a:off x="712788" y="4719638"/>
            <a:ext cx="7708900" cy="121285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You don’t need to wear fresh, clean clothes every day, but if, for example, you wear the same trousers to school for a few days - make sure that you take them off as soon as you get home and let them air out for a while!</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7654" name="Picture 5"/>
          <p:cNvPicPr>
            <a:picLocks noChangeAspect="1"/>
          </p:cNvPicPr>
          <p:nvPr/>
        </p:nvPicPr>
        <p:blipFill>
          <a:blip r:embed="rId2"/>
          <a:stretch>
            <a:fillRect/>
          </a:stretch>
        </p:blipFill>
        <p:spPr>
          <a:xfrm>
            <a:off x="115888" y="5932488"/>
            <a:ext cx="1193800" cy="88582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Keep Our Noses Clean</a:t>
            </a:r>
            <a:endParaRPr lang="en-GB" altLang="en-US" kern="1200" dirty="0">
              <a:latin typeface="Twinkl SemiBold" pitchFamily="2" charset="0"/>
              <a:ea typeface="+mj-ea"/>
              <a:cs typeface="+mj-cs"/>
            </a:endParaRPr>
          </a:p>
        </p:txBody>
      </p:sp>
      <p:sp>
        <p:nvSpPr>
          <p:cNvPr id="5" name="Rectangle 4"/>
          <p:cNvSpPr/>
          <p:nvPr/>
        </p:nvSpPr>
        <p:spPr>
          <a:xfrm>
            <a:off x="750888" y="1473200"/>
            <a:ext cx="7632700" cy="1120775"/>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Have you ever had a really runny nose? Or has it been really blocked and you feel like you can’t breathe through it?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It’s a horrible feeling, but we have all been there!</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9700" name="Rectangle 5"/>
          <p:cNvSpPr/>
          <p:nvPr/>
        </p:nvSpPr>
        <p:spPr>
          <a:xfrm>
            <a:off x="750888" y="2941638"/>
            <a:ext cx="4572000" cy="14779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solidFill>
                  <a:schemeClr val="tx1"/>
                </a:solidFill>
              </a:rPr>
              <a:t>The only acceptable way of dealing with this is a tissue.</a:t>
            </a:r>
            <a:endParaRPr lang="en-GB" altLang="en-US"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Sniffing, picking, wiping with sleeves… Yuck!</a:t>
            </a:r>
            <a:endParaRPr lang="en-GB" altLang="en-US" dirty="0">
              <a:solidFill>
                <a:schemeClr val="tx1"/>
              </a:solidFill>
            </a:endParaRPr>
          </a:p>
        </p:txBody>
      </p:sp>
      <p:pic>
        <p:nvPicPr>
          <p:cNvPr id="29701" name="Picture 6"/>
          <p:cNvPicPr>
            <a:picLocks noChangeAspect="1"/>
          </p:cNvPicPr>
          <p:nvPr/>
        </p:nvPicPr>
        <p:blipFill>
          <a:blip r:embed="rId1"/>
          <a:srcRect l="15767" t="19537" r="14143" b="21048"/>
          <a:stretch>
            <a:fillRect/>
          </a:stretch>
        </p:blipFill>
        <p:spPr>
          <a:xfrm>
            <a:off x="5805488" y="3059113"/>
            <a:ext cx="2270125" cy="2720975"/>
          </a:xfrm>
          <a:prstGeom prst="rect">
            <a:avLst/>
          </a:prstGeom>
          <a:noFill/>
          <a:ln w="9525">
            <a:noFill/>
          </a:ln>
        </p:spPr>
      </p:pic>
      <p:pic>
        <p:nvPicPr>
          <p:cNvPr id="29702" name="Picture 5"/>
          <p:cNvPicPr>
            <a:picLocks noChangeAspect="1"/>
          </p:cNvPicPr>
          <p:nvPr/>
        </p:nvPicPr>
        <p:blipFill>
          <a:blip r:embed="rId2"/>
          <a:stretch>
            <a:fillRect/>
          </a:stretch>
        </p:blipFill>
        <p:spPr>
          <a:xfrm>
            <a:off x="30163" y="5780088"/>
            <a:ext cx="1441450" cy="1071562"/>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Using a Tissue</a:t>
            </a:r>
            <a:endParaRPr lang="en-GB" altLang="en-US" kern="1200" dirty="0">
              <a:latin typeface="Twinkl SemiBold" pitchFamily="2" charset="0"/>
              <a:ea typeface="+mj-ea"/>
              <a:cs typeface="+mj-cs"/>
            </a:endParaRPr>
          </a:p>
        </p:txBody>
      </p:sp>
      <p:pic>
        <p:nvPicPr>
          <p:cNvPr id="30723" name="Picture 2"/>
          <p:cNvPicPr>
            <a:picLocks noChangeAspect="1"/>
          </p:cNvPicPr>
          <p:nvPr/>
        </p:nvPicPr>
        <p:blipFill>
          <a:blip r:embed="rId1"/>
          <a:stretch>
            <a:fillRect/>
          </a:stretch>
        </p:blipFill>
        <p:spPr>
          <a:xfrm>
            <a:off x="4567238" y="2979738"/>
            <a:ext cx="4479925" cy="3168650"/>
          </a:xfrm>
          <a:prstGeom prst="rect">
            <a:avLst/>
          </a:prstGeom>
          <a:noFill/>
          <a:ln w="9525">
            <a:noFill/>
          </a:ln>
        </p:spPr>
      </p:pic>
      <p:sp>
        <p:nvSpPr>
          <p:cNvPr id="4" name="Rectangle 3"/>
          <p:cNvSpPr/>
          <p:nvPr/>
        </p:nvSpPr>
        <p:spPr>
          <a:xfrm>
            <a:off x="750888" y="1473200"/>
            <a:ext cx="7632700" cy="88741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Bring a small packet of tissues with you to school. If you have a really bad cold, they can even stay at your desk!</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0725" name="Rectangle 4"/>
          <p:cNvSpPr/>
          <p:nvPr/>
        </p:nvSpPr>
        <p:spPr>
          <a:xfrm>
            <a:off x="750888" y="2616200"/>
            <a:ext cx="4572000" cy="23082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b="1" dirty="0">
                <a:solidFill>
                  <a:schemeClr val="tx1"/>
                </a:solidFill>
              </a:rPr>
              <a:t>However:</a:t>
            </a:r>
            <a:endParaRPr lang="en-GB" altLang="en-US" b="1"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dirty tissues must be binned or flushed</a:t>
            </a: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down a toilet straight away;</a:t>
            </a:r>
            <a:endParaRPr lang="en-GB" altLang="en-US"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don’t share used tissues with others;</a:t>
            </a:r>
            <a:endParaRPr lang="en-GB" altLang="en-US" dirty="0">
              <a:solidFill>
                <a:schemeClr val="tx1"/>
              </a:solidFill>
            </a:endParaRPr>
          </a:p>
          <a:p>
            <a:pPr marL="0" lvl="0" indent="0" eaLnBrk="1" hangingPunct="1">
              <a:lnSpc>
                <a:spcPct val="100000"/>
              </a:lnSpc>
              <a:spcBef>
                <a:spcPct val="0"/>
              </a:spcBef>
              <a:buNone/>
            </a:pPr>
            <a:endParaRPr lang="en-GB" altLang="en-US" dirty="0">
              <a:solidFill>
                <a:schemeClr val="tx1"/>
              </a:solidFill>
            </a:endParaRPr>
          </a:p>
          <a:p>
            <a:pPr marL="0" lvl="0" indent="0" eaLnBrk="1" hangingPunct="1">
              <a:lnSpc>
                <a:spcPct val="100000"/>
              </a:lnSpc>
              <a:spcBef>
                <a:spcPct val="0"/>
              </a:spcBef>
              <a:buNone/>
            </a:pPr>
            <a:r>
              <a:rPr lang="en-GB" altLang="en-US" dirty="0">
                <a:solidFill>
                  <a:schemeClr val="tx1"/>
                </a:solidFill>
              </a:rPr>
              <a:t>wash your hands after using a tissue.</a:t>
            </a:r>
            <a:endParaRPr lang="en-GB" altLang="en-US" dirty="0">
              <a:solidFill>
                <a:schemeClr val="tx1"/>
              </a:solidFill>
            </a:endParaRPr>
          </a:p>
        </p:txBody>
      </p:sp>
      <p:pic>
        <p:nvPicPr>
          <p:cNvPr id="30726" name="Picture 5"/>
          <p:cNvPicPr>
            <a:picLocks noChangeAspect="1"/>
          </p:cNvPicPr>
          <p:nvPr/>
        </p:nvPicPr>
        <p:blipFill>
          <a:blip r:embed="rId2"/>
          <a:stretch>
            <a:fillRect/>
          </a:stretch>
        </p:blipFill>
        <p:spPr>
          <a:xfrm>
            <a:off x="30163" y="5786438"/>
            <a:ext cx="1441450" cy="1071562"/>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Title 1"/>
          <p:cNvSpPr>
            <a:spLocks noGrp="1"/>
          </p:cNvSpPr>
          <p:nvPr>
            <p:ph type="title"/>
          </p:nvPr>
        </p:nvSpPr>
        <p:spPr>
          <a:xfrm>
            <a:off x="457200" y="479425"/>
            <a:ext cx="8220075" cy="993775"/>
          </a:xfrm>
        </p:spPr>
        <p:txBody>
          <a:bodyPr vert="horz" wrap="square" lIns="252000" tIns="252000" rIns="252000" bIns="252000" anchor="ctr" anchorCtr="1"/>
          <a:p>
            <a:pPr eaLnBrk="1" hangingPunct="1"/>
            <a:r>
              <a:rPr lang="en-GB" altLang="en-US" kern="1200" dirty="0">
                <a:latin typeface="Twinkl SemiBold" pitchFamily="2" charset="0"/>
                <a:ea typeface="+mj-ea"/>
                <a:cs typeface="+mj-cs"/>
              </a:rPr>
              <a:t>Spreading Germs</a:t>
            </a:r>
            <a:endParaRPr lang="en-GB" altLang="en-US" kern="1200" dirty="0">
              <a:latin typeface="Twinkl SemiBold" pitchFamily="2" charset="0"/>
              <a:ea typeface="+mj-ea"/>
              <a:cs typeface="+mj-cs"/>
            </a:endParaRPr>
          </a:p>
        </p:txBody>
      </p:sp>
      <p:pic>
        <p:nvPicPr>
          <p:cNvPr id="31747" name="Picture 2"/>
          <p:cNvPicPr>
            <a:picLocks noChangeAspect="1"/>
          </p:cNvPicPr>
          <p:nvPr/>
        </p:nvPicPr>
        <p:blipFill>
          <a:blip r:embed="rId1"/>
          <a:srcRect l="19368"/>
          <a:stretch>
            <a:fillRect/>
          </a:stretch>
        </p:blipFill>
        <p:spPr>
          <a:xfrm>
            <a:off x="6202363" y="3671888"/>
            <a:ext cx="2181225" cy="2032000"/>
          </a:xfrm>
          <a:prstGeom prst="rect">
            <a:avLst/>
          </a:prstGeom>
          <a:noFill/>
          <a:ln w="9525">
            <a:noFill/>
          </a:ln>
        </p:spPr>
      </p:pic>
      <p:sp>
        <p:nvSpPr>
          <p:cNvPr id="4" name="Rectangle 3"/>
          <p:cNvSpPr/>
          <p:nvPr/>
        </p:nvSpPr>
        <p:spPr>
          <a:xfrm>
            <a:off x="750888" y="1473200"/>
            <a:ext cx="7632700" cy="115411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Germs and bacteria spread. It’s a fact and we can’t stop it, but we can try to minimise their spread. Following the tissue rules and washing our hands are really easy ways to minimise the germs we spread.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1749" name="Rectangle 4"/>
          <p:cNvSpPr/>
          <p:nvPr/>
        </p:nvSpPr>
        <p:spPr>
          <a:xfrm>
            <a:off x="750888" y="2882900"/>
            <a:ext cx="4505325" cy="36988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eaLnBrk="1" hangingPunct="1">
              <a:lnSpc>
                <a:spcPct val="100000"/>
              </a:lnSpc>
              <a:spcBef>
                <a:spcPct val="0"/>
              </a:spcBef>
              <a:buNone/>
            </a:pPr>
            <a:r>
              <a:rPr lang="en-GB" altLang="en-US" dirty="0">
                <a:solidFill>
                  <a:schemeClr val="tx1"/>
                </a:solidFill>
              </a:rPr>
              <a:t>Can you think of any other ways? Discuss</a:t>
            </a:r>
            <a:endParaRPr lang="en-GB" altLang="en-US" dirty="0">
              <a:solidFill>
                <a:schemeClr val="tx1"/>
              </a:solidFill>
            </a:endParaRPr>
          </a:p>
        </p:txBody>
      </p:sp>
      <p:sp>
        <p:nvSpPr>
          <p:cNvPr id="6" name="Rectangle 5"/>
          <p:cNvSpPr/>
          <p:nvPr/>
        </p:nvSpPr>
        <p:spPr>
          <a:xfrm>
            <a:off x="750888" y="3406775"/>
            <a:ext cx="5192713" cy="43338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Covering our mouths when we sneeze or cough.</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750888" y="3994150"/>
            <a:ext cx="5192713" cy="434975"/>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Not sharing water bottles, etc.</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750888" y="4579938"/>
            <a:ext cx="5192713" cy="73025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Not coming to school if you have a stomach bug and have been sick or have diarrhoea. </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Rectangle 8"/>
          <p:cNvSpPr/>
          <p:nvPr/>
        </p:nvSpPr>
        <p:spPr>
          <a:xfrm>
            <a:off x="750888" y="5461000"/>
            <a:ext cx="5192713" cy="73025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schemeClr val="tx1"/>
                </a:solidFill>
                <a:effectLst/>
                <a:uLnTx/>
                <a:uFillTx/>
                <a:latin typeface="+mn-lt"/>
                <a:ea typeface="+mn-ea"/>
                <a:cs typeface="+mn-cs"/>
              </a:rPr>
              <a:t>Try not to touch our eyes</a:t>
            </a:r>
            <a:r>
              <a:rPr kumimoji="0" lang="en-GB" sz="1800" b="0" i="0" u="none" strike="noStrike" kern="1200" cap="none" spc="0" normalizeH="0" baseline="0" noProof="0">
                <a:ln>
                  <a:noFill/>
                </a:ln>
                <a:solidFill>
                  <a:schemeClr val="tx1"/>
                </a:solidFill>
                <a:effectLst/>
                <a:uLnTx/>
                <a:uFillTx/>
                <a:latin typeface="+mn-lt"/>
                <a:ea typeface="+mn-ea"/>
                <a:cs typeface="+mn-cs"/>
              </a:rPr>
              <a:t>, nose and mouth </a:t>
            </a:r>
            <a:r>
              <a:rPr kumimoji="0" lang="en-GB" sz="1800" b="0" i="0" u="none" strike="noStrike" kern="1200" cap="none" spc="0" normalizeH="0" baseline="0" noProof="0" dirty="0">
                <a:ln>
                  <a:noFill/>
                </a:ln>
                <a:solidFill>
                  <a:schemeClr val="tx1"/>
                </a:solidFill>
                <a:effectLst/>
                <a:uLnTx/>
                <a:uFillTx/>
                <a:latin typeface="+mn-lt"/>
                <a:ea typeface="+mn-ea"/>
                <a:cs typeface="+mn-cs"/>
              </a:rPr>
              <a:t>too much.</a:t>
            </a:r>
            <a:endParaRPr kumimoji="0" lang="en-GB"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31754" name="Picture 10"/>
          <p:cNvPicPr>
            <a:picLocks noChangeAspect="1"/>
          </p:cNvPicPr>
          <p:nvPr/>
        </p:nvPicPr>
        <p:blipFill>
          <a:blip r:embed="rId2"/>
          <a:stretch>
            <a:fillRect/>
          </a:stretch>
        </p:blipFill>
        <p:spPr>
          <a:xfrm>
            <a:off x="123825" y="5876925"/>
            <a:ext cx="1254125" cy="930275"/>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p:nvPr/>
        </p:nvSpPr>
        <p:spPr>
          <a:xfrm>
            <a:off x="269875" y="0"/>
            <a:ext cx="1228725" cy="646113"/>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0" i="0" u="sng"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Twinkl" pitchFamily="2" charset="0"/>
                <a:ea typeface="+mn-ea"/>
                <a:cs typeface="+mn-cs"/>
              </a:rPr>
              <a:t>Task:</a:t>
            </a:r>
            <a:endParaRPr kumimoji="0" lang="en-US" sz="3600" b="0" i="0" u="sng"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Twinkl" pitchFamily="2" charset="0"/>
              <a:ea typeface="+mn-ea"/>
              <a:cs typeface="+mn-cs"/>
            </a:endParaRPr>
          </a:p>
        </p:txBody>
      </p:sp>
      <p:pic>
        <p:nvPicPr>
          <p:cNvPr id="32771" name="Picture 1"/>
          <p:cNvPicPr>
            <a:picLocks noChangeAspect="1"/>
          </p:cNvPicPr>
          <p:nvPr/>
        </p:nvPicPr>
        <p:blipFill>
          <a:blip r:embed="rId1"/>
          <a:stretch>
            <a:fillRect/>
          </a:stretch>
        </p:blipFill>
        <p:spPr>
          <a:xfrm>
            <a:off x="53975" y="646113"/>
            <a:ext cx="9059863" cy="6211887"/>
          </a:xfrm>
          <a:prstGeom prst="rect">
            <a:avLst/>
          </a:prstGeom>
          <a:noFill/>
          <a:ln w="9525">
            <a:noFill/>
          </a:ln>
        </p:spPr>
      </p:pic>
      <p:pic>
        <p:nvPicPr>
          <p:cNvPr id="32772" name="Picture 5"/>
          <p:cNvPicPr>
            <a:picLocks noChangeAspect="1"/>
          </p:cNvPicPr>
          <p:nvPr/>
        </p:nvPicPr>
        <p:blipFill>
          <a:blip r:embed="rId2"/>
          <a:stretch>
            <a:fillRect/>
          </a:stretch>
        </p:blipFill>
        <p:spPr>
          <a:xfrm>
            <a:off x="7800975" y="207963"/>
            <a:ext cx="1162050" cy="8763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p:nvPr/>
        </p:nvSpPr>
        <p:spPr>
          <a:xfrm>
            <a:off x="0" y="0"/>
            <a:ext cx="9144000" cy="6858000"/>
          </a:xfrm>
          <a:prstGeom prst="rect">
            <a:avLst/>
          </a:prstGeom>
          <a:solidFill>
            <a:srgbClr val="FF00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3795" name="Picture 4"/>
          <p:cNvPicPr>
            <a:picLocks noChangeAspect="1"/>
          </p:cNvPicPr>
          <p:nvPr/>
        </p:nvPicPr>
        <p:blipFill>
          <a:blip r:embed="rId1"/>
          <a:stretch>
            <a:fillRect/>
          </a:stretch>
        </p:blipFill>
        <p:spPr>
          <a:xfrm>
            <a:off x="207963" y="5346700"/>
            <a:ext cx="439737" cy="442913"/>
          </a:xfrm>
          <a:prstGeom prst="rect">
            <a:avLst/>
          </a:prstGeom>
          <a:noFill/>
          <a:ln w="9525">
            <a:noFill/>
          </a:ln>
        </p:spPr>
      </p:pic>
      <p:sp>
        <p:nvSpPr>
          <p:cNvPr id="6" name="Rectangle 5"/>
          <p:cNvSpPr/>
          <p:nvPr/>
        </p:nvSpPr>
        <p:spPr>
          <a:xfrm>
            <a:off x="141288" y="5286375"/>
            <a:ext cx="4105275" cy="5540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p:cNvSpPr txBox="1">
            <a:spLocks noChangeArrowheads="1"/>
          </p:cNvSpPr>
          <p:nvPr/>
        </p:nvSpPr>
        <p:spPr bwMode="auto">
          <a:xfrm>
            <a:off x="647700" y="5383213"/>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Arial" panose="020B0604020202090204" pitchFamily="34" charset="0"/>
              <a:buNone/>
              <a:defRPr/>
            </a:pPr>
            <a:r>
              <a:rPr kumimoji="0" lang="en-GB" altLang="en-US" sz="1800" b="0" i="0" u="none" strike="noStrike" kern="1200" cap="none" spc="0" normalizeH="0" baseline="0" noProof="0" dirty="0">
                <a:ln>
                  <a:noFill/>
                </a:ln>
                <a:solidFill>
                  <a:srgbClr val="000000"/>
                </a:solidFill>
                <a:effectLst/>
                <a:uLnTx/>
                <a:uFillTx/>
                <a:latin typeface="Calibri" pitchFamily="34" charset="0"/>
                <a:ea typeface="+mn-ea"/>
                <a:cs typeface="+mn-cs"/>
              </a:rPr>
              <a:t>Subject</a:t>
            </a:r>
            <a:r>
              <a:rPr kumimoji="0" lang="en-GB" altLang="en-US" sz="135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GB" altLang="en-US" sz="1800" b="0" i="0" u="none" strike="noStrike" kern="1200" cap="none" spc="0" normalizeH="0" baseline="0" noProof="0" dirty="0">
                <a:ln>
                  <a:noFill/>
                </a:ln>
                <a:solidFill>
                  <a:srgbClr val="000000"/>
                </a:solidFill>
                <a:effectLst/>
                <a:uLnTx/>
                <a:uFillTx/>
                <a:latin typeface="Calibri" pitchFamily="34" charset="0"/>
                <a:ea typeface="+mn-ea"/>
                <a:cs typeface="+mn-cs"/>
              </a:rPr>
              <a:t>R.E </a:t>
            </a:r>
            <a:endParaRPr kumimoji="0" lang="en-GB" altLang="en-US" sz="135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p:cNvSpPr/>
          <p:nvPr/>
        </p:nvSpPr>
        <p:spPr>
          <a:xfrm>
            <a:off x="141288" y="981075"/>
            <a:ext cx="6207125" cy="7064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p:cNvSpPr txBox="1">
            <a:spLocks noChangeArrowheads="1"/>
          </p:cNvSpPr>
          <p:nvPr/>
        </p:nvSpPr>
        <p:spPr bwMode="auto">
          <a:xfrm>
            <a:off x="204788" y="1042988"/>
            <a:ext cx="560863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Arial" panose="020B0604020202090204" pitchFamily="34" charset="0"/>
              <a:buNone/>
              <a:defRPr/>
            </a:pPr>
            <a:r>
              <a:rPr kumimoji="0" lang="en-US" altLang="en-GB" sz="3200" b="0" i="0" strike="noStrike" kern="1200" cap="none" spc="0" normalizeH="0" baseline="0" noProof="0" dirty="0">
                <a:ln>
                  <a:noFill/>
                </a:ln>
                <a:solidFill>
                  <a:srgbClr val="000000"/>
                </a:solidFill>
                <a:effectLst/>
                <a:uLnTx/>
                <a:uFillTx/>
                <a:latin typeface="Calibri" pitchFamily="34" charset="0"/>
                <a:ea typeface="+mn-ea"/>
                <a:cs typeface="+mn-cs"/>
              </a:rPr>
              <a:t>Wednesday 30th</a:t>
            </a:r>
            <a:r>
              <a:rPr kumimoji="0" lang="en-GB" altLang="en-US" sz="3200" b="0" i="0" strike="noStrike" kern="1200" cap="none" spc="0" normalizeH="0" baseline="0" noProof="0" dirty="0" smtClean="0">
                <a:ln>
                  <a:noFill/>
                </a:ln>
                <a:solidFill>
                  <a:srgbClr val="000000"/>
                </a:solidFill>
                <a:effectLst/>
                <a:uLnTx/>
                <a:uFillTx/>
                <a:latin typeface="Calibri" pitchFamily="34" charset="0"/>
                <a:ea typeface="+mn-ea"/>
                <a:cs typeface="+mn-cs"/>
              </a:rPr>
              <a:t> July</a:t>
            </a:r>
            <a:r>
              <a:rPr kumimoji="0" lang="en-GB" alt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endParaRPr kumimoji="0" lang="en-GB" altLang="en-US" sz="1350" b="0" i="0" u="sng"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33800" name="Picture 9"/>
          <p:cNvPicPr>
            <a:picLocks noChangeAspect="1"/>
          </p:cNvPicPr>
          <p:nvPr/>
        </p:nvPicPr>
        <p:blipFill>
          <a:blip r:embed="rId2"/>
          <a:stretch>
            <a:fillRect/>
          </a:stretch>
        </p:blipFill>
        <p:spPr>
          <a:xfrm>
            <a:off x="204788" y="2152650"/>
            <a:ext cx="1665287" cy="828675"/>
          </a:xfrm>
          <a:prstGeom prst="rect">
            <a:avLst/>
          </a:prstGeom>
          <a:noFill/>
          <a:ln w="9525">
            <a:noFill/>
          </a:ln>
        </p:spPr>
      </p:pic>
      <p:sp>
        <p:nvSpPr>
          <p:cNvPr id="11" name="Rectangle 10"/>
          <p:cNvSpPr/>
          <p:nvPr/>
        </p:nvSpPr>
        <p:spPr>
          <a:xfrm>
            <a:off x="204788" y="2984500"/>
            <a:ext cx="8639175" cy="13525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802" name="TextBox 11"/>
          <p:cNvSpPr txBox="1"/>
          <p:nvPr/>
        </p:nvSpPr>
        <p:spPr>
          <a:xfrm>
            <a:off x="427038" y="3024188"/>
            <a:ext cx="8416925" cy="1198880"/>
          </a:xfrm>
          <a:prstGeom prst="rect">
            <a:avLst/>
          </a:prstGeom>
          <a:noFill/>
          <a:ln w="9525">
            <a:noFill/>
          </a:ln>
        </p:spPr>
        <p:txBody>
          <a:bodyPr>
            <a:spAutoFit/>
          </a:bodyPr>
          <a:p>
            <a:pPr defTabSz="685800" eaLnBrk="1" hangingPunct="1"/>
            <a:r>
              <a:rPr lang="en-US" altLang="en-GB" sz="3600" dirty="0">
                <a:solidFill>
                  <a:srgbClr val="000000"/>
                </a:solidFill>
                <a:latin typeface="Calibri" pitchFamily="34" charset="0"/>
              </a:rPr>
              <a:t>L.O </a:t>
            </a:r>
            <a:r>
              <a:rPr lang="en-GB" altLang="x-none" sz="3600" dirty="0">
                <a:solidFill>
                  <a:srgbClr val="000000"/>
                </a:solidFill>
                <a:latin typeface="Calibri" pitchFamily="34" charset="0"/>
              </a:rPr>
              <a:t>To be able to </a:t>
            </a:r>
            <a:r>
              <a:rPr sz="3600" dirty="0">
                <a:solidFill>
                  <a:srgbClr val="000000"/>
                </a:solidFill>
                <a:latin typeface="Calibri" pitchFamily="34" charset="0"/>
              </a:rPr>
              <a:t>explore the importance of Durham Cathedral</a:t>
            </a:r>
            <a:endParaRPr lang="en-GB" altLang="x-none" sz="3600" dirty="0">
              <a:solidFill>
                <a:srgbClr val="000000"/>
              </a:solidFill>
              <a:latin typeface="Calibri" pitchFamily="34" charset="0"/>
            </a:endParaRPr>
          </a:p>
        </p:txBody>
      </p:sp>
      <p:pic>
        <p:nvPicPr>
          <p:cNvPr id="33803" name="Picture 14"/>
          <p:cNvPicPr>
            <a:picLocks noChangeAspect="1"/>
          </p:cNvPicPr>
          <p:nvPr/>
        </p:nvPicPr>
        <p:blipFill>
          <a:blip r:embed="rId1"/>
          <a:stretch>
            <a:fillRect/>
          </a:stretch>
        </p:blipFill>
        <p:spPr>
          <a:xfrm>
            <a:off x="192088" y="5335588"/>
            <a:ext cx="441325" cy="441325"/>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loud Callout 2"/>
          <p:cNvSpPr/>
          <p:nvPr/>
        </p:nvSpPr>
        <p:spPr>
          <a:xfrm>
            <a:off x="2273300" y="874713"/>
            <a:ext cx="5916613" cy="2952750"/>
          </a:xfrm>
          <a:prstGeom prst="cloudCallout">
            <a:avLst>
              <a:gd name="adj1" fmla="val -55491"/>
              <a:gd name="adj2" fmla="val 54092"/>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dk1"/>
              </a:solidFill>
              <a:effectLst/>
              <a:uLnTx/>
              <a:uFillTx/>
              <a:latin typeface="+mn-lt"/>
              <a:ea typeface="+mn-ea"/>
              <a:cs typeface="+mn-cs"/>
            </a:endParaRPr>
          </a:p>
        </p:txBody>
      </p:sp>
      <p:sp>
        <p:nvSpPr>
          <p:cNvPr id="35843" name="TextBox 7"/>
          <p:cNvSpPr txBox="1"/>
          <p:nvPr/>
        </p:nvSpPr>
        <p:spPr>
          <a:xfrm>
            <a:off x="3011488" y="1601788"/>
            <a:ext cx="4794250" cy="1200150"/>
          </a:xfrm>
          <a:prstGeom prst="rect">
            <a:avLst/>
          </a:prstGeom>
          <a:noFill/>
          <a:ln w="9525">
            <a:noFill/>
          </a:ln>
        </p:spPr>
        <p:txBody>
          <a:bodyPr>
            <a:spAutoFit/>
          </a:bodyPr>
          <a:p>
            <a:r>
              <a:rPr sz="2400" dirty="0">
                <a:solidFill>
                  <a:srgbClr val="000000"/>
                </a:solidFill>
                <a:latin typeface="Twinkl" pitchFamily="2" charset="0"/>
              </a:rPr>
              <a:t>Remember if you need help to read any of the information ask someone to help.</a:t>
            </a:r>
            <a:endParaRPr lang="en-GB" altLang="x-none" sz="2400" dirty="0">
              <a:solidFill>
                <a:srgbClr val="000000"/>
              </a:solidFill>
              <a:latin typeface="Twinkl" pitchFamily="2" charset="0"/>
            </a:endParaRPr>
          </a:p>
        </p:txBody>
      </p:sp>
      <p:pic>
        <p:nvPicPr>
          <p:cNvPr id="35844" name="Picture 1"/>
          <p:cNvPicPr>
            <a:picLocks noChangeAspect="1"/>
          </p:cNvPicPr>
          <p:nvPr/>
        </p:nvPicPr>
        <p:blipFill>
          <a:blip r:embed="rId1"/>
          <a:stretch>
            <a:fillRect/>
          </a:stretch>
        </p:blipFill>
        <p:spPr>
          <a:xfrm>
            <a:off x="481013" y="4022725"/>
            <a:ext cx="2530475" cy="2128838"/>
          </a:xfrm>
          <a:prstGeom prst="rect">
            <a:avLst/>
          </a:prstGeom>
          <a:noFill/>
          <a:ln w="9525">
            <a:noFill/>
          </a:ln>
        </p:spPr>
      </p:pic>
      <p:pic>
        <p:nvPicPr>
          <p:cNvPr id="35845" name="Picture 3"/>
          <p:cNvPicPr>
            <a:picLocks noChangeAspect="1"/>
          </p:cNvPicPr>
          <p:nvPr/>
        </p:nvPicPr>
        <p:blipFill>
          <a:blip r:embed="rId2"/>
          <a:stretch>
            <a:fillRect/>
          </a:stretch>
        </p:blipFill>
        <p:spPr>
          <a:xfrm>
            <a:off x="2900363" y="4733925"/>
            <a:ext cx="1914525" cy="1417638"/>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6" name="Picture 1"/>
          <p:cNvPicPr>
            <a:picLocks noChangeAspect="1"/>
          </p:cNvPicPr>
          <p:nvPr/>
        </p:nvPicPr>
        <p:blipFill>
          <a:blip r:embed="rId1"/>
          <a:stretch>
            <a:fillRect/>
          </a:stretch>
        </p:blipFill>
        <p:spPr>
          <a:xfrm>
            <a:off x="1616075" y="890588"/>
            <a:ext cx="5489575" cy="2124075"/>
          </a:xfrm>
          <a:prstGeom prst="rect">
            <a:avLst/>
          </a:prstGeom>
          <a:noFill/>
          <a:ln w="9525">
            <a:noFill/>
          </a:ln>
        </p:spPr>
      </p:pic>
      <p:sp>
        <p:nvSpPr>
          <p:cNvPr id="36867" name="TextBox 4"/>
          <p:cNvSpPr txBox="1"/>
          <p:nvPr/>
        </p:nvSpPr>
        <p:spPr>
          <a:xfrm>
            <a:off x="615950" y="3328988"/>
            <a:ext cx="7731125" cy="2246312"/>
          </a:xfrm>
          <a:prstGeom prst="rect">
            <a:avLst/>
          </a:prstGeom>
          <a:noFill/>
          <a:ln w="9525">
            <a:noFill/>
          </a:ln>
        </p:spPr>
        <p:txBody>
          <a:bodyPr>
            <a:spAutoFit/>
          </a:bodyPr>
          <a:p>
            <a:pPr algn="ctr" defTabSz="685800" eaLnBrk="1" hangingPunct="1"/>
            <a:r>
              <a:rPr sz="2800" u="sng" dirty="0">
                <a:solidFill>
                  <a:srgbClr val="000000"/>
                </a:solidFill>
                <a:latin typeface="XCCW Joined 4a" pitchFamily="66" charset="0"/>
              </a:rPr>
              <a:t>Has anyone heard of or seen this famous landmark before?</a:t>
            </a:r>
            <a:endParaRPr sz="2800" u="sng" dirty="0">
              <a:solidFill>
                <a:srgbClr val="000000"/>
              </a:solidFill>
              <a:latin typeface="XCCW Joined 4a" pitchFamily="66" charset="0"/>
            </a:endParaRPr>
          </a:p>
          <a:p>
            <a:pPr algn="ctr" defTabSz="685800" eaLnBrk="1" hangingPunct="1"/>
            <a:endParaRPr sz="2800" u="sng" dirty="0">
              <a:solidFill>
                <a:srgbClr val="000000"/>
              </a:solidFill>
              <a:latin typeface="XCCW Joined 4a" pitchFamily="66" charset="0"/>
            </a:endParaRPr>
          </a:p>
          <a:p>
            <a:pPr algn="ctr" defTabSz="685800" eaLnBrk="1" hangingPunct="1"/>
            <a:r>
              <a:rPr sz="2800" dirty="0">
                <a:solidFill>
                  <a:srgbClr val="FF0000"/>
                </a:solidFill>
                <a:latin typeface="XCCW Joined 4a" pitchFamily="66" charset="0"/>
              </a:rPr>
              <a:t>What is it called?</a:t>
            </a:r>
            <a:endParaRPr sz="2800" dirty="0">
              <a:solidFill>
                <a:srgbClr val="FF0000"/>
              </a:solidFill>
              <a:latin typeface="XCCW Joined 4a" pitchFamily="66" charset="0"/>
            </a:endParaRPr>
          </a:p>
          <a:p>
            <a:pPr algn="ctr" defTabSz="685800" eaLnBrk="1" hangingPunct="1"/>
            <a:r>
              <a:rPr sz="2800" dirty="0">
                <a:solidFill>
                  <a:srgbClr val="FF0000"/>
                </a:solidFill>
                <a:latin typeface="XCCW Joined 4a" pitchFamily="66" charset="0"/>
              </a:rPr>
              <a:t>Where is it?</a:t>
            </a:r>
            <a:endParaRPr dirty="0">
              <a:solidFill>
                <a:srgbClr val="FF0000"/>
              </a:solidFill>
              <a:latin typeface="XCCW Joined 4a" pitchFamily="66" charset="0"/>
            </a:endParaRPr>
          </a:p>
        </p:txBody>
      </p:sp>
      <p:pic>
        <p:nvPicPr>
          <p:cNvPr id="36868" name="Picture 5"/>
          <p:cNvPicPr>
            <a:picLocks noChangeAspect="1"/>
          </p:cNvPicPr>
          <p:nvPr/>
        </p:nvPicPr>
        <p:blipFill>
          <a:blip r:embed="rId2"/>
          <a:stretch>
            <a:fillRect/>
          </a:stretch>
        </p:blipFill>
        <p:spPr>
          <a:xfrm>
            <a:off x="28575" y="5891213"/>
            <a:ext cx="1255713" cy="931862"/>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90" name="Picture 10"/>
          <p:cNvPicPr>
            <a:picLocks noChangeAspect="1"/>
          </p:cNvPicPr>
          <p:nvPr/>
        </p:nvPicPr>
        <p:blipFill>
          <a:blip r:embed="rId1"/>
          <a:stretch>
            <a:fillRect/>
          </a:stretch>
        </p:blipFill>
        <p:spPr>
          <a:xfrm>
            <a:off x="196850" y="5761038"/>
            <a:ext cx="1109663" cy="823912"/>
          </a:xfrm>
          <a:prstGeom prst="rect">
            <a:avLst/>
          </a:prstGeom>
          <a:noFill/>
          <a:ln w="9525">
            <a:noFill/>
          </a:ln>
        </p:spPr>
      </p:pic>
      <p:pic>
        <p:nvPicPr>
          <p:cNvPr id="37891" name="Picture 1"/>
          <p:cNvPicPr>
            <a:picLocks noChangeAspect="1"/>
          </p:cNvPicPr>
          <p:nvPr/>
        </p:nvPicPr>
        <p:blipFill>
          <a:blip r:embed="rId2"/>
          <a:stretch>
            <a:fillRect/>
          </a:stretch>
        </p:blipFill>
        <p:spPr>
          <a:xfrm>
            <a:off x="1616075" y="890588"/>
            <a:ext cx="5489575" cy="2124075"/>
          </a:xfrm>
          <a:prstGeom prst="rect">
            <a:avLst/>
          </a:prstGeom>
          <a:noFill/>
          <a:ln w="9525">
            <a:noFill/>
          </a:ln>
        </p:spPr>
      </p:pic>
      <p:sp>
        <p:nvSpPr>
          <p:cNvPr id="37892" name="TextBox 4"/>
          <p:cNvSpPr txBox="1"/>
          <p:nvPr/>
        </p:nvSpPr>
        <p:spPr>
          <a:xfrm>
            <a:off x="615950" y="3328988"/>
            <a:ext cx="8215313" cy="2246312"/>
          </a:xfrm>
          <a:prstGeom prst="rect">
            <a:avLst/>
          </a:prstGeom>
          <a:noFill/>
          <a:ln w="9525">
            <a:noFill/>
          </a:ln>
        </p:spPr>
        <p:txBody>
          <a:bodyPr>
            <a:spAutoFit/>
          </a:bodyPr>
          <a:p>
            <a:pPr algn="ctr" defTabSz="685800" eaLnBrk="1" hangingPunct="1"/>
            <a:r>
              <a:rPr sz="2800" u="sng" dirty="0">
                <a:solidFill>
                  <a:srgbClr val="000000"/>
                </a:solidFill>
                <a:latin typeface="XCCW Joined 4a" pitchFamily="66" charset="0"/>
              </a:rPr>
              <a:t>Has anyone heard of or seen this famous landmark before?</a:t>
            </a:r>
            <a:endParaRPr sz="2800" u="sng" dirty="0">
              <a:solidFill>
                <a:srgbClr val="000000"/>
              </a:solidFill>
              <a:latin typeface="XCCW Joined 4a" pitchFamily="66" charset="0"/>
            </a:endParaRPr>
          </a:p>
          <a:p>
            <a:pPr algn="ctr" defTabSz="685800" eaLnBrk="1" hangingPunct="1"/>
            <a:endParaRPr sz="2800" u="sng" dirty="0">
              <a:solidFill>
                <a:srgbClr val="000000"/>
              </a:solidFill>
              <a:latin typeface="XCCW Joined 4a" pitchFamily="66" charset="0"/>
            </a:endParaRPr>
          </a:p>
          <a:p>
            <a:pPr algn="ctr" defTabSz="685800" eaLnBrk="1" hangingPunct="1"/>
            <a:r>
              <a:rPr sz="2800" dirty="0">
                <a:solidFill>
                  <a:srgbClr val="FF0000"/>
                </a:solidFill>
                <a:latin typeface="XCCW Joined 4a" pitchFamily="66" charset="0"/>
              </a:rPr>
              <a:t>What is it called? Durham Cathedral</a:t>
            </a:r>
            <a:endParaRPr sz="2800" dirty="0">
              <a:solidFill>
                <a:srgbClr val="FF0000"/>
              </a:solidFill>
              <a:latin typeface="XCCW Joined 4a" pitchFamily="66" charset="0"/>
            </a:endParaRPr>
          </a:p>
          <a:p>
            <a:pPr algn="ctr" defTabSz="685800" eaLnBrk="1" hangingPunct="1"/>
            <a:r>
              <a:rPr sz="2800" dirty="0">
                <a:solidFill>
                  <a:srgbClr val="FF0000"/>
                </a:solidFill>
                <a:latin typeface="XCCW Joined 4a" pitchFamily="66" charset="0"/>
              </a:rPr>
              <a:t>Where is it? Durham</a:t>
            </a:r>
            <a:endParaRPr dirty="0">
              <a:solidFill>
                <a:srgbClr val="FF0000"/>
              </a:solidFill>
              <a:latin typeface="XCCW Joined 4a" pitchFamily="66"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0085" y="1251887"/>
            <a:ext cx="8123830" cy="3530600"/>
          </a:xfrm>
          <a:prstGeom prst="rect">
            <a:avLst/>
          </a:prstGeom>
        </p:spPr>
        <p:txBody>
          <a:bodyPr wrap="square" lIns="68580" tIns="34290" rIns="68580" bIns="34290" anchor="t">
            <a:spAutoFit/>
          </a:bodyPr>
          <a:lstStyle/>
          <a:p>
            <a:pPr algn="ctr">
              <a:defRPr/>
            </a:pPr>
            <a:r>
              <a:rPr lang="en-GB" sz="2700" dirty="0">
                <a:latin typeface="Calibri Light" panose="020F0302020204030204"/>
              </a:rPr>
              <a:t>Use the link below</a:t>
            </a:r>
            <a:r>
              <a:rPr kumimoji="0" lang="en-GB" sz="2700" b="0" i="0" u="none" strike="noStrike" kern="1200" cap="none" spc="0" normalizeH="0" baseline="0" noProof="0" dirty="0">
                <a:ln>
                  <a:noFill/>
                </a:ln>
                <a:effectLst/>
                <a:uLnTx/>
                <a:uFillTx/>
                <a:latin typeface="Calibri Light" panose="020F0302020204030204"/>
                <a:ea typeface="+mn-ea"/>
                <a:cs typeface="+mn-cs"/>
              </a:rPr>
              <a:t> to help you pronounce </a:t>
            </a:r>
            <a:r>
              <a:rPr lang="en-GB" sz="2700" dirty="0">
                <a:latin typeface="Calibri Light" panose="020F0302020204030204"/>
              </a:rPr>
              <a:t>a range of classroom instructions in French</a:t>
            </a:r>
            <a:r>
              <a:rPr kumimoji="0" lang="en-GB" sz="2700" b="0" i="0" u="none" strike="noStrike" kern="1200" cap="none" spc="0" normalizeH="0" baseline="0" noProof="0" dirty="0">
                <a:ln>
                  <a:noFill/>
                </a:ln>
                <a:effectLst/>
                <a:uLnTx/>
                <a:uFillTx/>
                <a:latin typeface="Calibri Light" panose="020F0302020204030204"/>
                <a:ea typeface="+mn-ea"/>
                <a:cs typeface="+mn-cs"/>
              </a:rPr>
              <a:t>.</a:t>
            </a:r>
            <a:r>
              <a:rPr lang="en-GB" sz="2700" dirty="0">
                <a:latin typeface="Calibri Light" panose="020F0302020204030204"/>
              </a:rPr>
              <a:t> </a:t>
            </a:r>
            <a:endParaRPr lang="en-GB" sz="2700" dirty="0">
              <a:latin typeface="Calibri Light" panose="020F0302020204030204"/>
            </a:endParaRPr>
          </a:p>
          <a:p>
            <a:pPr algn="ctr">
              <a:defRPr/>
            </a:pPr>
            <a:endParaRPr lang="en-GB" sz="2700" dirty="0">
              <a:latin typeface="Calibri Light" panose="020F0302020204030204"/>
              <a:cs typeface="Calibri Light" panose="020F0302020204030204"/>
            </a:endParaRPr>
          </a:p>
          <a:p>
            <a:pPr algn="ctr">
              <a:defRPr/>
            </a:pPr>
            <a:r>
              <a:rPr lang="en-GB" sz="2700" dirty="0">
                <a:latin typeface="Calibri Light" panose="020F0302020204030204"/>
                <a:ea typeface="+mn-lt"/>
                <a:cs typeface="Calibri Light" panose="020F0302020204030204"/>
              </a:rPr>
              <a:t>Locate the </a:t>
            </a:r>
            <a:r>
              <a:rPr lang="en-GB" sz="2700" b="1" u="sng" dirty="0">
                <a:latin typeface="Calibri Light" panose="020F0302020204030204"/>
                <a:ea typeface="+mn-lt"/>
                <a:cs typeface="Calibri Light" panose="020F0302020204030204"/>
              </a:rPr>
              <a:t>Instructions in the classroom</a:t>
            </a:r>
            <a:r>
              <a:rPr lang="en-GB" sz="2700" dirty="0">
                <a:latin typeface="Calibri Light" panose="020F0302020204030204"/>
                <a:ea typeface="+mn-lt"/>
                <a:cs typeface="Calibri Light" panose="020F0302020204030204"/>
              </a:rPr>
              <a:t> heading and click the orange sound symbols to listen.</a:t>
            </a:r>
            <a:endParaRPr lang="en-GB" sz="2700" dirty="0">
              <a:latin typeface="Calibri Light" panose="020F0302020204030204"/>
              <a:ea typeface="+mn-lt"/>
              <a:cs typeface="Calibri Light" panose="020F0302020204030204"/>
            </a:endParaRPr>
          </a:p>
          <a:p>
            <a:pPr algn="ctr">
              <a:defRPr/>
            </a:pPr>
            <a:endParaRPr lang="en-GB" sz="2100" dirty="0">
              <a:latin typeface="Calibri Light" panose="020F0302020204030204"/>
              <a:ea typeface="+mn-lt"/>
              <a:cs typeface="Calibri Light" panose="020F0302020204030204"/>
            </a:endParaRPr>
          </a:p>
          <a:p>
            <a:pPr algn="ctr">
              <a:defRPr/>
            </a:pPr>
            <a:r>
              <a:rPr lang="en-GB" sz="2100" dirty="0">
                <a:ea typeface="+mn-lt"/>
                <a:cs typeface="+mn-lt"/>
                <a:hlinkClick r:id="rId1"/>
              </a:rPr>
              <a:t>https://www.bbc.co.uk/bitesize/topics/zjcbrj6/articles/z4q8g7h</a:t>
            </a:r>
            <a:endParaRPr lang="en-GB" sz="2100">
              <a:ea typeface="+mn-lt"/>
              <a:cs typeface="+mn-lt"/>
            </a:endParaRPr>
          </a:p>
          <a:p>
            <a:pPr algn="ctr">
              <a:defRPr/>
            </a:pPr>
            <a:endParaRPr lang="en-GB" sz="2700" dirty="0">
              <a:cs typeface="Calibri" panose="020F0502020204030204"/>
            </a:endParaRPr>
          </a:p>
        </p:txBody>
      </p:sp>
      <p:sp>
        <p:nvSpPr>
          <p:cNvPr id="6" name="TextBox 5"/>
          <p:cNvSpPr txBox="1"/>
          <p:nvPr/>
        </p:nvSpPr>
        <p:spPr>
          <a:xfrm>
            <a:off x="2764228" y="3492081"/>
            <a:ext cx="3620937" cy="9906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algn="l"/>
            <a:endParaRPr lang="en-GB" sz="100" dirty="0">
              <a:cs typeface="Calibri" panose="020F0502020204030204"/>
            </a:endParaRPr>
          </a:p>
          <a:p>
            <a:endParaRPr lang="en-GB" sz="100" dirty="0">
              <a:cs typeface="Calibri" panose="020F0502020204030204"/>
            </a:endParaRPr>
          </a:p>
        </p:txBody>
      </p:sp>
      <p:pic>
        <p:nvPicPr>
          <p:cNvPr id="2" name="Picture 2" descr="A picture containing text&#10;&#10;Description automatically generated"/>
          <p:cNvPicPr>
            <a:picLocks noChangeAspect="1"/>
          </p:cNvPicPr>
          <p:nvPr/>
        </p:nvPicPr>
        <p:blipFill>
          <a:blip r:embed="rId2"/>
          <a:stretch>
            <a:fillRect/>
          </a:stretch>
        </p:blipFill>
        <p:spPr>
          <a:xfrm>
            <a:off x="7821328" y="4973668"/>
            <a:ext cx="1157288" cy="8572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TextBox 3"/>
          <p:cNvSpPr txBox="1"/>
          <p:nvPr/>
        </p:nvSpPr>
        <p:spPr>
          <a:xfrm>
            <a:off x="920750" y="1169988"/>
            <a:ext cx="7302500" cy="2360612"/>
          </a:xfrm>
          <a:prstGeom prst="rect">
            <a:avLst/>
          </a:prstGeom>
          <a:solidFill>
            <a:schemeClr val="bg1"/>
          </a:solidFill>
          <a:ln w="25400" cap="flat" cmpd="sng">
            <a:solidFill>
              <a:srgbClr val="7868AC"/>
            </a:solidFill>
            <a:prstDash val="solid"/>
            <a:miter/>
            <a:headEnd type="none" w="med" len="med"/>
            <a:tailEnd type="none" w="med" len="med"/>
          </a:ln>
        </p:spPr>
        <p:txBody>
          <a:bodyPr lIns="144000" tIns="72000" rIns="144000" bIns="7200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algn="ctr" eaLnBrk="1" hangingPunct="1">
              <a:lnSpc>
                <a:spcPct val="100000"/>
              </a:lnSpc>
              <a:spcBef>
                <a:spcPct val="0"/>
              </a:spcBef>
              <a:buNone/>
            </a:pPr>
            <a:r>
              <a:rPr lang="en-GB" altLang="x-none" dirty="0">
                <a:solidFill>
                  <a:schemeClr val="tx1"/>
                </a:solidFill>
                <a:latin typeface="XCCW Joined 4a" pitchFamily="66" charset="0"/>
              </a:rPr>
              <a:t>Built in 1093 to house the Shrine of St Cuthbert, </a:t>
            </a:r>
            <a:r>
              <a:rPr lang="en-GB" altLang="x-none" b="1" dirty="0">
                <a:solidFill>
                  <a:schemeClr val="tx1"/>
                </a:solidFill>
                <a:latin typeface="XCCW Joined 4a" pitchFamily="66" charset="0"/>
              </a:rPr>
              <a:t>Durham Cathedral</a:t>
            </a:r>
            <a:r>
              <a:rPr lang="en-GB" altLang="x-none" dirty="0">
                <a:solidFill>
                  <a:schemeClr val="tx1"/>
                </a:solidFill>
                <a:latin typeface="XCCW Joined 4a" pitchFamily="66" charset="0"/>
              </a:rPr>
              <a:t> is </a:t>
            </a:r>
            <a:r>
              <a:rPr lang="en-GB" altLang="x-none" b="1" dirty="0">
                <a:solidFill>
                  <a:schemeClr val="tx1"/>
                </a:solidFill>
                <a:latin typeface="XCCW Joined 4a" pitchFamily="66" charset="0"/>
              </a:rPr>
              <a:t>renowned</a:t>
            </a:r>
            <a:r>
              <a:rPr lang="en-GB" altLang="x-none" dirty="0">
                <a:solidFill>
                  <a:schemeClr val="tx1"/>
                </a:solidFill>
                <a:latin typeface="XCCW Joined 4a" pitchFamily="66" charset="0"/>
              </a:rPr>
              <a:t> for its magnificent Romanesque architecture and spectacular location at the heart of the </a:t>
            </a:r>
            <a:r>
              <a:rPr lang="en-GB" altLang="x-none" b="1" dirty="0">
                <a:solidFill>
                  <a:schemeClr val="tx1"/>
                </a:solidFill>
                <a:latin typeface="XCCW Joined 4a" pitchFamily="66" charset="0"/>
              </a:rPr>
              <a:t>Durham</a:t>
            </a:r>
            <a:r>
              <a:rPr lang="en-GB" altLang="x-none" dirty="0">
                <a:solidFill>
                  <a:schemeClr val="tx1"/>
                </a:solidFill>
                <a:latin typeface="XCCW Joined 4a" pitchFamily="66" charset="0"/>
              </a:rPr>
              <a:t> World Heritage Site. It has been a place of pilgrimage for over a thousand years and is the resting place of the Venerable Bede.</a:t>
            </a:r>
            <a:br>
              <a:rPr lang="en-GB" altLang="en-US" dirty="0">
                <a:solidFill>
                  <a:schemeClr val="tx1"/>
                </a:solidFill>
                <a:latin typeface="Twinkl Light"/>
              </a:rPr>
            </a:br>
            <a:endParaRPr lang="en-GB" altLang="en-US" dirty="0">
              <a:solidFill>
                <a:schemeClr val="tx1"/>
              </a:solidFill>
              <a:latin typeface="Twinkl Light"/>
            </a:endParaRPr>
          </a:p>
        </p:txBody>
      </p:sp>
      <p:sp>
        <p:nvSpPr>
          <p:cNvPr id="38915" name="TextBox 8"/>
          <p:cNvSpPr txBox="1"/>
          <p:nvPr/>
        </p:nvSpPr>
        <p:spPr>
          <a:xfrm>
            <a:off x="393700" y="346075"/>
            <a:ext cx="7731125" cy="523875"/>
          </a:xfrm>
          <a:prstGeom prst="rect">
            <a:avLst/>
          </a:prstGeom>
          <a:noFill/>
          <a:ln w="9525">
            <a:noFill/>
          </a:ln>
        </p:spPr>
        <p:txBody>
          <a:bodyPr>
            <a:spAutoFit/>
          </a:bodyPr>
          <a:p>
            <a:pPr algn="ctr" defTabSz="685800" eaLnBrk="1" hangingPunct="1"/>
            <a:r>
              <a:rPr sz="2800" u="sng" dirty="0">
                <a:solidFill>
                  <a:srgbClr val="000000"/>
                </a:solidFill>
                <a:latin typeface="XCCW Joined 4a" pitchFamily="66" charset="0"/>
              </a:rPr>
              <a:t>Durham Cathedral</a:t>
            </a:r>
            <a:endParaRPr dirty="0">
              <a:solidFill>
                <a:srgbClr val="000000"/>
              </a:solidFill>
              <a:latin typeface="XCCW Joined 4a" pitchFamily="66" charset="0"/>
            </a:endParaRPr>
          </a:p>
        </p:txBody>
      </p:sp>
      <p:sp>
        <p:nvSpPr>
          <p:cNvPr id="38916" name="Rectangle 1"/>
          <p:cNvSpPr/>
          <p:nvPr/>
        </p:nvSpPr>
        <p:spPr>
          <a:xfrm>
            <a:off x="1306513" y="5572125"/>
            <a:ext cx="8118475" cy="1200150"/>
          </a:xfrm>
          <a:prstGeom prst="rect">
            <a:avLst/>
          </a:prstGeom>
          <a:noFill/>
          <a:ln w="9525">
            <a:noFill/>
          </a:ln>
        </p:spPr>
        <p:txBody>
          <a:bodyPr>
            <a:spAutoFit/>
          </a:bodyPr>
          <a:p>
            <a:r>
              <a:rPr lang="en-GB" altLang="x-none" dirty="0">
                <a:latin typeface="Twinkl" pitchFamily="2" charset="0"/>
              </a:rPr>
              <a:t>You can use the website to explore Durham Cathedral for extra information (not a must to complete work)</a:t>
            </a:r>
            <a:endParaRPr lang="en-GB" altLang="x-none" dirty="0">
              <a:latin typeface="Twinkl" pitchFamily="2" charset="0"/>
            </a:endParaRPr>
          </a:p>
          <a:p>
            <a:endParaRPr lang="en-GB" altLang="x-none" dirty="0">
              <a:latin typeface="Twinkl" pitchFamily="2" charset="0"/>
            </a:endParaRPr>
          </a:p>
          <a:p>
            <a:r>
              <a:rPr lang="en-GB" altLang="x-none" dirty="0">
                <a:latin typeface="Twinkl" pitchFamily="2" charset="0"/>
              </a:rPr>
              <a:t> https://www.durhamcathedral.co.uk/visit-us/inside-durham-cathedral</a:t>
            </a:r>
            <a:endParaRPr lang="en-GB" altLang="x-none" dirty="0">
              <a:latin typeface="Twinkl" pitchFamily="2" charset="0"/>
            </a:endParaRPr>
          </a:p>
        </p:txBody>
      </p:sp>
      <p:pic>
        <p:nvPicPr>
          <p:cNvPr id="38917" name="Picture 7"/>
          <p:cNvPicPr>
            <a:picLocks noChangeAspect="1"/>
          </p:cNvPicPr>
          <p:nvPr/>
        </p:nvPicPr>
        <p:blipFill>
          <a:blip r:embed="rId1"/>
          <a:stretch>
            <a:fillRect/>
          </a:stretch>
        </p:blipFill>
        <p:spPr>
          <a:xfrm>
            <a:off x="196850" y="5761038"/>
            <a:ext cx="1109663" cy="823912"/>
          </a:xfrm>
          <a:prstGeom prst="rect">
            <a:avLst/>
          </a:prstGeom>
          <a:noFill/>
          <a:ln w="9525">
            <a:noFill/>
          </a:ln>
        </p:spPr>
      </p:pic>
      <p:pic>
        <p:nvPicPr>
          <p:cNvPr id="38918" name="Picture 2"/>
          <p:cNvPicPr>
            <a:picLocks noChangeAspect="1"/>
          </p:cNvPicPr>
          <p:nvPr/>
        </p:nvPicPr>
        <p:blipFill>
          <a:blip r:embed="rId2"/>
          <a:stretch>
            <a:fillRect/>
          </a:stretch>
        </p:blipFill>
        <p:spPr>
          <a:xfrm>
            <a:off x="920750" y="3660775"/>
            <a:ext cx="7281863" cy="159385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TextBox 3"/>
          <p:cNvSpPr txBox="1"/>
          <p:nvPr/>
        </p:nvSpPr>
        <p:spPr>
          <a:xfrm>
            <a:off x="350838" y="619125"/>
            <a:ext cx="8475662" cy="1346200"/>
          </a:xfrm>
          <a:prstGeom prst="rect">
            <a:avLst/>
          </a:prstGeom>
          <a:solidFill>
            <a:schemeClr val="bg1"/>
          </a:solidFill>
          <a:ln w="25400" cap="flat" cmpd="sng">
            <a:solidFill>
              <a:srgbClr val="7868AC"/>
            </a:solidFill>
            <a:prstDash val="solid"/>
            <a:miter/>
            <a:headEnd type="none" w="med" len="med"/>
            <a:tailEnd type="none" w="med" len="med"/>
          </a:ln>
        </p:spPr>
        <p:txBody>
          <a:bodyPr lIns="144000" tIns="72000" rIns="144000" bIns="72000">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algn="ctr" eaLnBrk="1" hangingPunct="1">
              <a:lnSpc>
                <a:spcPct val="100000"/>
              </a:lnSpc>
              <a:spcBef>
                <a:spcPct val="0"/>
              </a:spcBef>
              <a:buNone/>
            </a:pPr>
            <a:endParaRPr lang="en-GB" altLang="x-none" dirty="0">
              <a:solidFill>
                <a:schemeClr val="tx1"/>
              </a:solidFill>
              <a:latin typeface="XCCW Joined 4a" pitchFamily="66" charset="0"/>
            </a:endParaRPr>
          </a:p>
          <a:p>
            <a:pPr marL="0" lvl="0" indent="0" algn="ctr" eaLnBrk="1" hangingPunct="1">
              <a:lnSpc>
                <a:spcPct val="100000"/>
              </a:lnSpc>
              <a:spcBef>
                <a:spcPct val="0"/>
              </a:spcBef>
              <a:buNone/>
            </a:pPr>
            <a:r>
              <a:rPr lang="en-GB" altLang="x-none" sz="1600" u="sng" dirty="0">
                <a:solidFill>
                  <a:schemeClr val="tx1"/>
                </a:solidFill>
                <a:latin typeface="XCCW Joined 4a" pitchFamily="66" charset="0"/>
              </a:rPr>
              <a:t>Why do you think people might visit Durham Cathedral?</a:t>
            </a:r>
            <a:endParaRPr lang="en-GB" altLang="x-none" sz="1600" u="sng" dirty="0">
              <a:solidFill>
                <a:schemeClr val="tx1"/>
              </a:solidFill>
              <a:latin typeface="XCCW Joined 4a" pitchFamily="66" charset="0"/>
            </a:endParaRPr>
          </a:p>
          <a:p>
            <a:pPr marL="0" lvl="0" indent="0" algn="ctr" eaLnBrk="1" hangingPunct="1">
              <a:lnSpc>
                <a:spcPct val="100000"/>
              </a:lnSpc>
              <a:spcBef>
                <a:spcPct val="0"/>
              </a:spcBef>
              <a:buNone/>
            </a:pPr>
            <a:endParaRPr lang="en-GB" altLang="en-US" sz="1600" dirty="0">
              <a:solidFill>
                <a:schemeClr val="tx1"/>
              </a:solidFill>
              <a:latin typeface="XCCW Joined 4a" pitchFamily="66" charset="0"/>
            </a:endParaRPr>
          </a:p>
          <a:p>
            <a:pPr marL="0" lvl="0" indent="0" algn="ctr" eaLnBrk="1" hangingPunct="1">
              <a:lnSpc>
                <a:spcPct val="100000"/>
              </a:lnSpc>
              <a:spcBef>
                <a:spcPct val="0"/>
              </a:spcBef>
              <a:buNone/>
            </a:pPr>
            <a:r>
              <a:rPr lang="en-GB" altLang="en-US" sz="1400" dirty="0">
                <a:solidFill>
                  <a:schemeClr val="tx1"/>
                </a:solidFill>
                <a:latin typeface="XCCW Joined 4a" pitchFamily="66" charset="0"/>
              </a:rPr>
              <a:t>Children to think about why people might visit the Cathedral and write down ideas around the picture or on a separate piece of paper.</a:t>
            </a:r>
            <a:endParaRPr lang="en-GB" altLang="en-US" dirty="0">
              <a:solidFill>
                <a:schemeClr val="tx1"/>
              </a:solidFill>
              <a:latin typeface="Twinkl Light"/>
            </a:endParaRPr>
          </a:p>
        </p:txBody>
      </p:sp>
      <p:sp>
        <p:nvSpPr>
          <p:cNvPr id="39939" name="TextBox 8"/>
          <p:cNvSpPr txBox="1"/>
          <p:nvPr/>
        </p:nvSpPr>
        <p:spPr>
          <a:xfrm>
            <a:off x="687388" y="168275"/>
            <a:ext cx="7731125" cy="400050"/>
          </a:xfrm>
          <a:prstGeom prst="rect">
            <a:avLst/>
          </a:prstGeom>
          <a:noFill/>
          <a:ln w="9525">
            <a:noFill/>
          </a:ln>
        </p:spPr>
        <p:txBody>
          <a:bodyPr>
            <a:spAutoFit/>
          </a:bodyPr>
          <a:p>
            <a:pPr algn="ctr" defTabSz="685800" eaLnBrk="1" hangingPunct="1"/>
            <a:r>
              <a:rPr sz="2000" u="sng" dirty="0">
                <a:solidFill>
                  <a:srgbClr val="000000"/>
                </a:solidFill>
                <a:latin typeface="XCCW Joined 4a" pitchFamily="66" charset="0"/>
              </a:rPr>
              <a:t>Durham Cathedral</a:t>
            </a:r>
            <a:endParaRPr sz="1400" dirty="0">
              <a:solidFill>
                <a:srgbClr val="000000"/>
              </a:solidFill>
              <a:latin typeface="XCCW Joined 4a" pitchFamily="66" charset="0"/>
            </a:endParaRPr>
          </a:p>
        </p:txBody>
      </p:sp>
      <p:pic>
        <p:nvPicPr>
          <p:cNvPr id="39940" name="Picture 2"/>
          <p:cNvPicPr>
            <a:picLocks noChangeAspect="1"/>
          </p:cNvPicPr>
          <p:nvPr/>
        </p:nvPicPr>
        <p:blipFill>
          <a:blip r:embed="rId1"/>
          <a:stretch>
            <a:fillRect/>
          </a:stretch>
        </p:blipFill>
        <p:spPr>
          <a:xfrm>
            <a:off x="3287713" y="3592513"/>
            <a:ext cx="2601912" cy="1385887"/>
          </a:xfrm>
          <a:prstGeom prst="rect">
            <a:avLst/>
          </a:prstGeom>
          <a:noFill/>
          <a:ln w="9525">
            <a:noFill/>
          </a:ln>
        </p:spPr>
      </p:pic>
      <p:pic>
        <p:nvPicPr>
          <p:cNvPr id="39941" name="Picture 6"/>
          <p:cNvPicPr>
            <a:picLocks noChangeAspect="1"/>
          </p:cNvPicPr>
          <p:nvPr/>
        </p:nvPicPr>
        <p:blipFill>
          <a:blip r:embed="rId2"/>
          <a:stretch>
            <a:fillRect/>
          </a:stretch>
        </p:blipFill>
        <p:spPr>
          <a:xfrm>
            <a:off x="106363" y="5886450"/>
            <a:ext cx="1162050" cy="874713"/>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9" name="TextBox 3"/>
          <p:cNvSpPr txBox="1">
            <a:spLocks noChangeArrowheads="1"/>
          </p:cNvSpPr>
          <p:nvPr/>
        </p:nvSpPr>
        <p:spPr bwMode="auto">
          <a:xfrm>
            <a:off x="196850" y="1169988"/>
            <a:ext cx="8607425" cy="4362450"/>
          </a:xfrm>
          <a:prstGeom prst="rect">
            <a:avLst/>
          </a:prstGeom>
          <a:solidFill>
            <a:schemeClr val="bg1"/>
          </a:solidFill>
          <a:ln w="25400">
            <a:solidFill>
              <a:srgbClr val="7868AC"/>
            </a:solidFill>
            <a:miter lim="800000"/>
          </a:ln>
        </p:spPr>
        <p:txBody>
          <a:bodyPr wrap="square" lIns="144000" tIns="72000" rIns="144000" bIns="72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fontAlgn="base">
              <a:spcBef>
                <a:spcPct val="0"/>
              </a:spcBef>
              <a:spcAft>
                <a:spcPct val="0"/>
              </a:spcAft>
              <a:defRPr>
                <a:solidFill>
                  <a:schemeClr val="tx1"/>
                </a:solidFill>
                <a:latin typeface="Twinkl Light"/>
              </a:defRPr>
            </a:lvl6pPr>
            <a:lvl7pPr marL="2971800" indent="-228600" fontAlgn="base">
              <a:spcBef>
                <a:spcPct val="0"/>
              </a:spcBef>
              <a:spcAft>
                <a:spcPct val="0"/>
              </a:spcAft>
              <a:defRPr>
                <a:solidFill>
                  <a:schemeClr val="tx1"/>
                </a:solidFill>
                <a:latin typeface="Twinkl Light"/>
              </a:defRPr>
            </a:lvl7pPr>
            <a:lvl8pPr marL="3429000" indent="-228600" fontAlgn="base">
              <a:spcBef>
                <a:spcPct val="0"/>
              </a:spcBef>
              <a:spcAft>
                <a:spcPct val="0"/>
              </a:spcAft>
              <a:defRPr>
                <a:solidFill>
                  <a:schemeClr val="tx1"/>
                </a:solidFill>
                <a:latin typeface="Twinkl Light"/>
              </a:defRPr>
            </a:lvl8pPr>
            <a:lvl9pPr marL="3886200" indent="-228600" fontAlgn="base">
              <a:spcBef>
                <a:spcPct val="0"/>
              </a:spcBef>
              <a:spcAft>
                <a:spcPct val="0"/>
              </a:spcAft>
              <a:defRPr>
                <a:solidFill>
                  <a:schemeClr val="tx1"/>
                </a:solidFill>
                <a:latin typeface="Twinkl Light"/>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Worship</a:t>
            </a:r>
            <a:r>
              <a:rPr kumimoji="0" lang="en-GB" sz="2000" b="0" i="0" u="none" strike="noStrike" kern="1200" cap="none" spc="0" normalizeH="0" baseline="0" noProof="0" dirty="0" smtClean="0">
                <a:ln>
                  <a:noFill/>
                </a:ln>
                <a:solidFill>
                  <a:schemeClr val="tx1"/>
                </a:solidFill>
                <a:effectLst/>
                <a:uLnTx/>
                <a:uFillTx/>
                <a:latin typeface="XCCW Joined 4a" pitchFamily="66" charset="0"/>
                <a:ea typeface="+mn-ea"/>
                <a:cs typeface="+mn-cs"/>
              </a:rPr>
              <a:t> – daily acts of worship take place and open to all</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a:t>
            </a:r>
            <a:endPar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altLang="en-US"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To visit </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the shrines of St. Cuthbert and The Venerable Bede</a:t>
            </a:r>
            <a:endPar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altLang="en-US"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A quiet place </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to think or pray (visitors can light candles)</a:t>
            </a:r>
            <a:endPar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altLang="en-US"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To explore </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the sculptures, stained glass windows, art and architecture</a:t>
            </a:r>
            <a:endPar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altLang="en-US"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To attend services </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during festivities such as Christmas</a:t>
            </a:r>
            <a:endPar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altLang="en-US"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To attend events </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such as memorials, graduations and the festival of light</a:t>
            </a:r>
            <a:endPar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altLang="en-US"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Exhibitions</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 that go on display (</a:t>
            </a:r>
            <a:r>
              <a:rPr kumimoji="0" lang="en-GB" altLang="en-US" sz="1800" b="0" i="0" u="none" strike="noStrike" kern="1200" cap="none" spc="0" normalizeH="0" baseline="0" noProof="0" dirty="0" err="1" smtClean="0">
                <a:ln>
                  <a:noFill/>
                </a:ln>
                <a:solidFill>
                  <a:schemeClr val="tx1"/>
                </a:solidFill>
                <a:effectLst/>
                <a:uLnTx/>
                <a:uFillTx/>
                <a:latin typeface="XCCW Joined 4a" pitchFamily="66" charset="0"/>
                <a:ea typeface="+mn-ea"/>
                <a:cs typeface="+mn-cs"/>
              </a:rPr>
              <a:t>lego</a:t>
            </a:r>
            <a:r>
              <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a:t>
            </a:r>
            <a:endParaRPr kumimoji="0" lang="en-GB" altLang="en-US"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altLang="en-US"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School trips</a:t>
            </a:r>
            <a:br>
              <a:rPr kumimoji="0" lang="en-GB" altLang="en-US" sz="1800" b="0" i="0" u="none" strike="noStrike" kern="1200" cap="none" spc="0" normalizeH="0" baseline="0" noProof="0" dirty="0">
                <a:ln>
                  <a:noFill/>
                </a:ln>
                <a:solidFill>
                  <a:schemeClr val="tx1"/>
                </a:solidFill>
                <a:effectLst/>
                <a:uLnTx/>
                <a:uFillTx/>
                <a:latin typeface="Twinkl Light"/>
                <a:ea typeface="+mn-ea"/>
                <a:cs typeface="+mn-cs"/>
              </a:rPr>
            </a:br>
            <a:endParaRPr kumimoji="0" lang="en-GB" altLang="en-US" sz="1800" b="0" i="0" u="none" strike="noStrike" kern="1200" cap="none" spc="0" normalizeH="0" baseline="0" noProof="0" dirty="0">
              <a:ln>
                <a:noFill/>
              </a:ln>
              <a:solidFill>
                <a:schemeClr val="tx1"/>
              </a:solidFill>
              <a:effectLst/>
              <a:uLnTx/>
              <a:uFillTx/>
              <a:latin typeface="Twinkl Light"/>
              <a:ea typeface="+mn-ea"/>
              <a:cs typeface="+mn-cs"/>
            </a:endParaRPr>
          </a:p>
        </p:txBody>
      </p:sp>
      <p:sp>
        <p:nvSpPr>
          <p:cNvPr id="40963" name="TextBox 8"/>
          <p:cNvSpPr txBox="1"/>
          <p:nvPr/>
        </p:nvSpPr>
        <p:spPr>
          <a:xfrm>
            <a:off x="393700" y="346075"/>
            <a:ext cx="7731125" cy="523875"/>
          </a:xfrm>
          <a:prstGeom prst="rect">
            <a:avLst/>
          </a:prstGeom>
          <a:noFill/>
          <a:ln w="9525">
            <a:noFill/>
          </a:ln>
        </p:spPr>
        <p:txBody>
          <a:bodyPr>
            <a:spAutoFit/>
          </a:bodyPr>
          <a:p>
            <a:pPr algn="ctr" defTabSz="685800" eaLnBrk="1" hangingPunct="1"/>
            <a:r>
              <a:rPr sz="2800" u="sng" dirty="0">
                <a:solidFill>
                  <a:srgbClr val="000000"/>
                </a:solidFill>
                <a:latin typeface="XCCW Joined 4a" pitchFamily="66" charset="0"/>
              </a:rPr>
              <a:t>Examples of why people visit</a:t>
            </a:r>
            <a:endParaRPr dirty="0">
              <a:solidFill>
                <a:srgbClr val="000000"/>
              </a:solidFill>
              <a:latin typeface="XCCW Joined 4a" pitchFamily="66" charset="0"/>
            </a:endParaRPr>
          </a:p>
        </p:txBody>
      </p:sp>
      <p:pic>
        <p:nvPicPr>
          <p:cNvPr id="40964" name="Picture 2"/>
          <p:cNvPicPr>
            <a:picLocks noChangeAspect="1"/>
          </p:cNvPicPr>
          <p:nvPr/>
        </p:nvPicPr>
        <p:blipFill>
          <a:blip r:embed="rId1"/>
          <a:stretch>
            <a:fillRect/>
          </a:stretch>
        </p:blipFill>
        <p:spPr>
          <a:xfrm>
            <a:off x="5918200" y="5054600"/>
            <a:ext cx="2649538" cy="1411288"/>
          </a:xfrm>
          <a:prstGeom prst="rect">
            <a:avLst/>
          </a:prstGeom>
          <a:noFill/>
          <a:ln w="9525">
            <a:noFill/>
          </a:ln>
        </p:spPr>
      </p:pic>
      <p:pic>
        <p:nvPicPr>
          <p:cNvPr id="40965" name="Picture 4"/>
          <p:cNvPicPr>
            <a:picLocks noChangeAspect="1"/>
          </p:cNvPicPr>
          <p:nvPr/>
        </p:nvPicPr>
        <p:blipFill>
          <a:blip r:embed="rId2"/>
          <a:stretch>
            <a:fillRect/>
          </a:stretch>
        </p:blipFill>
        <p:spPr>
          <a:xfrm>
            <a:off x="196850" y="5761038"/>
            <a:ext cx="1109663" cy="823912"/>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6" name="TextBox 7"/>
          <p:cNvSpPr txBox="1"/>
          <p:nvPr/>
        </p:nvSpPr>
        <p:spPr>
          <a:xfrm>
            <a:off x="2243138" y="190500"/>
            <a:ext cx="5703887" cy="522288"/>
          </a:xfrm>
          <a:prstGeom prst="rect">
            <a:avLst/>
          </a:prstGeom>
          <a:noFill/>
          <a:ln w="9525">
            <a:noFill/>
          </a:ln>
        </p:spPr>
        <p:txBody>
          <a:bodyPr>
            <a:spAutoFit/>
          </a:bodyPr>
          <a:p>
            <a:pPr defTabSz="685800" eaLnBrk="1" hangingPunct="1"/>
            <a:r>
              <a:rPr sz="2800" u="sng" dirty="0">
                <a:solidFill>
                  <a:srgbClr val="000000"/>
                </a:solidFill>
                <a:latin typeface="XCCW Joined 4a" pitchFamily="66" charset="0"/>
              </a:rPr>
              <a:t>Durham Cathedral</a:t>
            </a:r>
            <a:endParaRPr dirty="0">
              <a:solidFill>
                <a:srgbClr val="000000"/>
              </a:solidFill>
              <a:latin typeface="XCCW Joined 4a" pitchFamily="66" charset="0"/>
            </a:endParaRPr>
          </a:p>
        </p:txBody>
      </p:sp>
      <p:sp>
        <p:nvSpPr>
          <p:cNvPr id="4" name="Rectangle 3"/>
          <p:cNvSpPr/>
          <p:nvPr/>
        </p:nvSpPr>
        <p:spPr>
          <a:xfrm>
            <a:off x="6088063" y="1760538"/>
            <a:ext cx="2403475" cy="927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pic>
        <p:nvPicPr>
          <p:cNvPr id="41988" name="Picture 15"/>
          <p:cNvPicPr>
            <a:picLocks noChangeAspect="1"/>
          </p:cNvPicPr>
          <p:nvPr/>
        </p:nvPicPr>
        <p:blipFill>
          <a:blip r:embed="rId1"/>
          <a:stretch>
            <a:fillRect/>
          </a:stretch>
        </p:blipFill>
        <p:spPr>
          <a:xfrm>
            <a:off x="4557713" y="4090988"/>
            <a:ext cx="3276600" cy="2384425"/>
          </a:xfrm>
          <a:prstGeom prst="rect">
            <a:avLst/>
          </a:prstGeom>
          <a:noFill/>
          <a:ln w="9525">
            <a:noFill/>
          </a:ln>
        </p:spPr>
      </p:pic>
      <p:pic>
        <p:nvPicPr>
          <p:cNvPr id="41989" name="Picture 16"/>
          <p:cNvPicPr>
            <a:picLocks noChangeAspect="1"/>
          </p:cNvPicPr>
          <p:nvPr/>
        </p:nvPicPr>
        <p:blipFill>
          <a:blip r:embed="rId2"/>
          <a:stretch>
            <a:fillRect/>
          </a:stretch>
        </p:blipFill>
        <p:spPr>
          <a:xfrm>
            <a:off x="5376863" y="673100"/>
            <a:ext cx="3263900" cy="3187700"/>
          </a:xfrm>
          <a:prstGeom prst="rect">
            <a:avLst/>
          </a:prstGeom>
          <a:noFill/>
          <a:ln w="9525">
            <a:noFill/>
          </a:ln>
        </p:spPr>
      </p:pic>
      <p:pic>
        <p:nvPicPr>
          <p:cNvPr id="41990" name="Picture 17"/>
          <p:cNvPicPr>
            <a:picLocks noChangeAspect="1"/>
          </p:cNvPicPr>
          <p:nvPr/>
        </p:nvPicPr>
        <p:blipFill>
          <a:blip r:embed="rId3"/>
          <a:stretch>
            <a:fillRect/>
          </a:stretch>
        </p:blipFill>
        <p:spPr>
          <a:xfrm>
            <a:off x="763588" y="3346450"/>
            <a:ext cx="3279775" cy="2576513"/>
          </a:xfrm>
          <a:prstGeom prst="rect">
            <a:avLst/>
          </a:prstGeom>
          <a:noFill/>
          <a:ln w="9525">
            <a:noFill/>
          </a:ln>
        </p:spPr>
      </p:pic>
      <p:sp>
        <p:nvSpPr>
          <p:cNvPr id="41991" name="TextBox 18"/>
          <p:cNvSpPr txBox="1"/>
          <p:nvPr/>
        </p:nvSpPr>
        <p:spPr>
          <a:xfrm>
            <a:off x="200025" y="790575"/>
            <a:ext cx="5176838" cy="2555875"/>
          </a:xfrm>
          <a:prstGeom prst="rect">
            <a:avLst/>
          </a:prstGeom>
          <a:noFill/>
          <a:ln w="9525">
            <a:noFill/>
          </a:ln>
        </p:spPr>
        <p:txBody>
          <a:bodyPr>
            <a:spAutoFit/>
          </a:bodyPr>
          <a:p>
            <a:pPr defTabSz="685800" eaLnBrk="1" hangingPunct="1"/>
            <a:r>
              <a:rPr sz="2000" dirty="0">
                <a:solidFill>
                  <a:srgbClr val="000000"/>
                </a:solidFill>
                <a:latin typeface="XCCW Joined 4a" pitchFamily="66" charset="0"/>
              </a:rPr>
              <a:t>Durham Cathedral is well-known for its architecture, statues, stained glass windows and also for being a resting place for famous monks like the Venerable Bede. We will explore more about these monks next lesson.</a:t>
            </a:r>
            <a:endParaRPr sz="1400" dirty="0">
              <a:solidFill>
                <a:srgbClr val="000000"/>
              </a:solidFill>
              <a:latin typeface="XCCW Joined 4a" pitchFamily="66" charset="0"/>
            </a:endParaRPr>
          </a:p>
        </p:txBody>
      </p:sp>
      <p:pic>
        <p:nvPicPr>
          <p:cNvPr id="41992" name="Picture 19"/>
          <p:cNvPicPr>
            <a:picLocks noChangeAspect="1"/>
          </p:cNvPicPr>
          <p:nvPr/>
        </p:nvPicPr>
        <p:blipFill>
          <a:blip r:embed="rId4"/>
          <a:stretch>
            <a:fillRect/>
          </a:stretch>
        </p:blipFill>
        <p:spPr>
          <a:xfrm>
            <a:off x="200025" y="5922963"/>
            <a:ext cx="1109663" cy="823912"/>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10" name="TextBox 7"/>
          <p:cNvSpPr txBox="1"/>
          <p:nvPr/>
        </p:nvSpPr>
        <p:spPr>
          <a:xfrm>
            <a:off x="1689100" y="177800"/>
            <a:ext cx="5703888" cy="954088"/>
          </a:xfrm>
          <a:prstGeom prst="rect">
            <a:avLst/>
          </a:prstGeom>
          <a:noFill/>
          <a:ln w="9525">
            <a:noFill/>
          </a:ln>
        </p:spPr>
        <p:txBody>
          <a:bodyPr>
            <a:spAutoFit/>
          </a:bodyPr>
          <a:p>
            <a:pPr defTabSz="685800" eaLnBrk="1" hangingPunct="1"/>
            <a:r>
              <a:rPr sz="2800" u="sng" dirty="0">
                <a:solidFill>
                  <a:srgbClr val="000000"/>
                </a:solidFill>
                <a:latin typeface="XCCW Joined 4a" pitchFamily="66" charset="0"/>
              </a:rPr>
              <a:t>Stained glass windows inside Durham Cathedral</a:t>
            </a:r>
            <a:endParaRPr dirty="0">
              <a:solidFill>
                <a:srgbClr val="000000"/>
              </a:solidFill>
              <a:latin typeface="XCCW Joined 4a" pitchFamily="66" charset="0"/>
            </a:endParaRPr>
          </a:p>
        </p:txBody>
      </p:sp>
      <p:pic>
        <p:nvPicPr>
          <p:cNvPr id="43011" name="Picture 1"/>
          <p:cNvPicPr>
            <a:picLocks noChangeAspect="1"/>
          </p:cNvPicPr>
          <p:nvPr/>
        </p:nvPicPr>
        <p:blipFill>
          <a:blip r:embed="rId1"/>
          <a:stretch>
            <a:fillRect/>
          </a:stretch>
        </p:blipFill>
        <p:spPr>
          <a:xfrm>
            <a:off x="200025" y="1195388"/>
            <a:ext cx="2324100" cy="4286250"/>
          </a:xfrm>
          <a:prstGeom prst="rect">
            <a:avLst/>
          </a:prstGeom>
          <a:noFill/>
          <a:ln w="9525">
            <a:noFill/>
          </a:ln>
        </p:spPr>
      </p:pic>
      <p:pic>
        <p:nvPicPr>
          <p:cNvPr id="43012" name="Picture 2"/>
          <p:cNvPicPr>
            <a:picLocks noChangeAspect="1"/>
          </p:cNvPicPr>
          <p:nvPr/>
        </p:nvPicPr>
        <p:blipFill>
          <a:blip r:embed="rId2"/>
          <a:stretch>
            <a:fillRect/>
          </a:stretch>
        </p:blipFill>
        <p:spPr>
          <a:xfrm>
            <a:off x="2954338" y="1714500"/>
            <a:ext cx="2933700" cy="4038600"/>
          </a:xfrm>
          <a:prstGeom prst="rect">
            <a:avLst/>
          </a:prstGeom>
          <a:noFill/>
          <a:ln w="9525">
            <a:noFill/>
          </a:ln>
        </p:spPr>
      </p:pic>
      <p:pic>
        <p:nvPicPr>
          <p:cNvPr id="43013" name="Picture 5"/>
          <p:cNvPicPr>
            <a:picLocks noChangeAspect="1"/>
          </p:cNvPicPr>
          <p:nvPr/>
        </p:nvPicPr>
        <p:blipFill>
          <a:blip r:embed="rId3"/>
          <a:stretch>
            <a:fillRect/>
          </a:stretch>
        </p:blipFill>
        <p:spPr>
          <a:xfrm>
            <a:off x="6110288" y="1131888"/>
            <a:ext cx="2814637" cy="5275262"/>
          </a:xfrm>
          <a:prstGeom prst="rect">
            <a:avLst/>
          </a:prstGeom>
          <a:noFill/>
          <a:ln w="9525">
            <a:noFill/>
          </a:ln>
        </p:spPr>
      </p:pic>
      <p:pic>
        <p:nvPicPr>
          <p:cNvPr id="43014" name="Picture 10"/>
          <p:cNvPicPr>
            <a:picLocks noChangeAspect="1"/>
          </p:cNvPicPr>
          <p:nvPr/>
        </p:nvPicPr>
        <p:blipFill>
          <a:blip r:embed="rId4"/>
          <a:stretch>
            <a:fillRect/>
          </a:stretch>
        </p:blipFill>
        <p:spPr>
          <a:xfrm>
            <a:off x="200025" y="5870575"/>
            <a:ext cx="1109663" cy="823913"/>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9" name="TextBox 3"/>
          <p:cNvSpPr txBox="1">
            <a:spLocks noChangeArrowheads="1"/>
          </p:cNvSpPr>
          <p:nvPr/>
        </p:nvSpPr>
        <p:spPr bwMode="auto">
          <a:xfrm>
            <a:off x="196850" y="965200"/>
            <a:ext cx="8607425" cy="5008563"/>
          </a:xfrm>
          <a:prstGeom prst="rect">
            <a:avLst/>
          </a:prstGeom>
          <a:solidFill>
            <a:schemeClr val="bg1"/>
          </a:solidFill>
          <a:ln w="25400">
            <a:solidFill>
              <a:srgbClr val="7868AC"/>
            </a:solidFill>
            <a:miter lim="800000"/>
          </a:ln>
        </p:spPr>
        <p:txBody>
          <a:bodyPr wrap="square" lIns="144000" tIns="72000" rIns="144000" bIns="72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fontAlgn="base">
              <a:spcBef>
                <a:spcPct val="0"/>
              </a:spcBef>
              <a:spcAft>
                <a:spcPct val="0"/>
              </a:spcAft>
              <a:defRPr>
                <a:solidFill>
                  <a:schemeClr val="tx1"/>
                </a:solidFill>
                <a:latin typeface="Twinkl Light"/>
              </a:defRPr>
            </a:lvl6pPr>
            <a:lvl7pPr marL="2971800" indent="-228600" fontAlgn="base">
              <a:spcBef>
                <a:spcPct val="0"/>
              </a:spcBef>
              <a:spcAft>
                <a:spcPct val="0"/>
              </a:spcAft>
              <a:defRPr>
                <a:solidFill>
                  <a:schemeClr val="tx1"/>
                </a:solidFill>
                <a:latin typeface="Twinkl Light"/>
              </a:defRPr>
            </a:lvl7pPr>
            <a:lvl8pPr marL="3429000" indent="-228600" fontAlgn="base">
              <a:spcBef>
                <a:spcPct val="0"/>
              </a:spcBef>
              <a:spcAft>
                <a:spcPct val="0"/>
              </a:spcAft>
              <a:defRPr>
                <a:solidFill>
                  <a:schemeClr val="tx1"/>
                </a:solidFill>
                <a:latin typeface="Twinkl Light"/>
              </a:defRPr>
            </a:lvl8pPr>
            <a:lvl9pPr marL="3886200" indent="-228600" fontAlgn="base">
              <a:spcBef>
                <a:spcPct val="0"/>
              </a:spcBef>
              <a:spcAft>
                <a:spcPct val="0"/>
              </a:spcAft>
              <a:defRPr>
                <a:solidFill>
                  <a:schemeClr val="tx1"/>
                </a:solidFill>
                <a:latin typeface="Twinkl Light"/>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When was Durham Cathedral built?</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__________________________________________________________________________________________________________________________________________________________</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Who was it a shrine to?</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__________________________________________________________________________________________________________________________________________________________</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Which religion is practised here?</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__________________________________________________________________________________________________________________________________________________________</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List 5 things people do when they visit</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rPr>
              <a:t>_______________________________________________________________________________________________________________________________________________________________________________________________________________________________________</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endParaRPr kumimoji="0" lang="en-GB" altLang="en-US" sz="1800" b="0" i="0" u="none" strike="noStrike" kern="1200" cap="none" spc="0" normalizeH="0" baseline="0" noProof="0" dirty="0">
              <a:ln>
                <a:noFill/>
              </a:ln>
              <a:solidFill>
                <a:schemeClr val="tx1"/>
              </a:solidFill>
              <a:effectLst/>
              <a:uLnTx/>
              <a:uFillTx/>
              <a:latin typeface="Twinkl Light"/>
              <a:ea typeface="+mn-ea"/>
              <a:cs typeface="+mn-cs"/>
            </a:endParaRPr>
          </a:p>
        </p:txBody>
      </p:sp>
      <p:sp>
        <p:nvSpPr>
          <p:cNvPr id="44035" name="TextBox 8"/>
          <p:cNvSpPr txBox="1"/>
          <p:nvPr/>
        </p:nvSpPr>
        <p:spPr>
          <a:xfrm>
            <a:off x="122238" y="354013"/>
            <a:ext cx="8756650" cy="400050"/>
          </a:xfrm>
          <a:prstGeom prst="rect">
            <a:avLst/>
          </a:prstGeom>
          <a:noFill/>
          <a:ln w="9525">
            <a:noFill/>
          </a:ln>
        </p:spPr>
        <p:txBody>
          <a:bodyPr>
            <a:spAutoFit/>
          </a:bodyPr>
          <a:p>
            <a:pPr defTabSz="685800" eaLnBrk="1" hangingPunct="1"/>
            <a:r>
              <a:rPr sz="2000" dirty="0">
                <a:solidFill>
                  <a:srgbClr val="000000"/>
                </a:solidFill>
                <a:latin typeface="XCCW Joined 4a" pitchFamily="66" charset="0"/>
              </a:rPr>
              <a:t>Task: Answer the following questions in full sentences.</a:t>
            </a:r>
            <a:endParaRPr sz="1400" dirty="0">
              <a:solidFill>
                <a:srgbClr val="000000"/>
              </a:solidFill>
              <a:latin typeface="XCCW Joined 4a" pitchFamily="66" charset="0"/>
            </a:endParaRPr>
          </a:p>
        </p:txBody>
      </p:sp>
      <p:pic>
        <p:nvPicPr>
          <p:cNvPr id="44036" name="Picture 5"/>
          <p:cNvPicPr>
            <a:picLocks noChangeAspect="1"/>
          </p:cNvPicPr>
          <p:nvPr/>
        </p:nvPicPr>
        <p:blipFill>
          <a:blip r:embed="rId1"/>
          <a:stretch>
            <a:fillRect/>
          </a:stretch>
        </p:blipFill>
        <p:spPr>
          <a:xfrm>
            <a:off x="122238" y="6132513"/>
            <a:ext cx="963612" cy="725487"/>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9" name="TextBox 3"/>
          <p:cNvSpPr txBox="1">
            <a:spLocks noChangeArrowheads="1"/>
          </p:cNvSpPr>
          <p:nvPr/>
        </p:nvSpPr>
        <p:spPr bwMode="auto">
          <a:xfrm>
            <a:off x="271463" y="1455738"/>
            <a:ext cx="8607425" cy="3224213"/>
          </a:xfrm>
          <a:prstGeom prst="rect">
            <a:avLst/>
          </a:prstGeom>
          <a:solidFill>
            <a:schemeClr val="bg1"/>
          </a:solidFill>
          <a:ln w="25400">
            <a:solidFill>
              <a:srgbClr val="7868AC"/>
            </a:solidFill>
            <a:miter lim="800000"/>
          </a:ln>
        </p:spPr>
        <p:txBody>
          <a:bodyPr wrap="square" lIns="144000" tIns="72000" rIns="144000" bIns="72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fontAlgn="base">
              <a:spcBef>
                <a:spcPct val="0"/>
              </a:spcBef>
              <a:spcAft>
                <a:spcPct val="0"/>
              </a:spcAft>
              <a:defRPr>
                <a:solidFill>
                  <a:schemeClr val="tx1"/>
                </a:solidFill>
                <a:latin typeface="Twinkl Light"/>
              </a:defRPr>
            </a:lvl6pPr>
            <a:lvl7pPr marL="2971800" indent="-228600" fontAlgn="base">
              <a:spcBef>
                <a:spcPct val="0"/>
              </a:spcBef>
              <a:spcAft>
                <a:spcPct val="0"/>
              </a:spcAft>
              <a:defRPr>
                <a:solidFill>
                  <a:schemeClr val="tx1"/>
                </a:solidFill>
                <a:latin typeface="Twinkl Light"/>
              </a:defRPr>
            </a:lvl7pPr>
            <a:lvl8pPr marL="3429000" indent="-228600" fontAlgn="base">
              <a:spcBef>
                <a:spcPct val="0"/>
              </a:spcBef>
              <a:spcAft>
                <a:spcPct val="0"/>
              </a:spcAft>
              <a:defRPr>
                <a:solidFill>
                  <a:schemeClr val="tx1"/>
                </a:solidFill>
                <a:latin typeface="Twinkl Light"/>
              </a:defRPr>
            </a:lvl8pPr>
            <a:lvl9pPr marL="3886200" indent="-228600" fontAlgn="base">
              <a:spcBef>
                <a:spcPct val="0"/>
              </a:spcBef>
              <a:spcAft>
                <a:spcPct val="0"/>
              </a:spcAft>
              <a:defRPr>
                <a:solidFill>
                  <a:schemeClr val="tx1"/>
                </a:solidFill>
                <a:latin typeface="Twinkl Light"/>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GB"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Stained glass windows in Durham Cathedral display many stories from the bible. Displaying the journey that has been made by many. </a:t>
            </a:r>
            <a:endParaRPr kumimoji="0" lang="en-GB" sz="1800" b="0"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XCCW Joined 4a" pitchFamily="66"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GB" sz="1800" b="1" i="0" u="sng" strike="noStrike" kern="1200" cap="none" spc="0" normalizeH="0" baseline="0" noProof="0" dirty="0" smtClean="0">
                <a:ln>
                  <a:noFill/>
                </a:ln>
                <a:solidFill>
                  <a:schemeClr val="tx1"/>
                </a:solidFill>
                <a:effectLst/>
                <a:uLnTx/>
                <a:uFillTx/>
                <a:latin typeface="XCCW Joined 4a" pitchFamily="66" charset="0"/>
                <a:ea typeface="+mn-ea"/>
                <a:cs typeface="+mn-cs"/>
              </a:rPr>
              <a:t>Task:</a:t>
            </a:r>
            <a:endParaRPr kumimoji="0" lang="en-GB" sz="1800" b="1" i="0" u="sng"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GB" sz="1800" b="0" i="0" u="none" strike="noStrike" kern="1200" cap="none" spc="0" normalizeH="0" baseline="0" noProof="0" dirty="0">
              <a:ln>
                <a:noFill/>
              </a:ln>
              <a:solidFill>
                <a:schemeClr val="tx1"/>
              </a:solidFill>
              <a:effectLst/>
              <a:uLnTx/>
              <a:uFillTx/>
              <a:latin typeface="XCCW Joined 4a" pitchFamily="66"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GB"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Can you think of an important time in your life journey and </a:t>
            </a:r>
            <a:r>
              <a:rPr kumimoji="0" lang="en-GB" sz="1800" b="1" i="0" u="none" strike="noStrike" kern="1200" cap="none" spc="0" normalizeH="0" baseline="0" noProof="0" dirty="0" smtClean="0">
                <a:ln>
                  <a:noFill/>
                </a:ln>
                <a:solidFill>
                  <a:schemeClr val="tx1"/>
                </a:solidFill>
                <a:effectLst/>
                <a:uLnTx/>
                <a:uFillTx/>
                <a:latin typeface="XCCW Joined 4a" pitchFamily="66" charset="0"/>
                <a:ea typeface="+mn-ea"/>
                <a:cs typeface="+mn-cs"/>
              </a:rPr>
              <a:t>create your own </a:t>
            </a:r>
            <a:r>
              <a:rPr kumimoji="0" lang="en-GB" sz="1800" b="0" i="0" u="none" strike="noStrike" kern="1200" cap="none" spc="0" normalizeH="0" baseline="0" noProof="0" dirty="0" smtClean="0">
                <a:ln>
                  <a:noFill/>
                </a:ln>
                <a:solidFill>
                  <a:schemeClr val="tx1"/>
                </a:solidFill>
                <a:effectLst/>
                <a:uLnTx/>
                <a:uFillTx/>
                <a:latin typeface="XCCW Joined 4a" pitchFamily="66" charset="0"/>
                <a:ea typeface="+mn-ea"/>
                <a:cs typeface="+mn-cs"/>
              </a:rPr>
              <a:t>stained glass window using one of the following templates on the next slide. You can colour it using coloured pencils, felt tips or paints.</a:t>
            </a:r>
            <a:endParaRPr kumimoji="0" lang="en-GB" sz="2000" b="1" i="0" u="none" strike="noStrike" kern="1200" cap="none" spc="0" normalizeH="0" baseline="0" noProof="0" dirty="0" smtClean="0">
              <a:ln>
                <a:noFill/>
              </a:ln>
              <a:solidFill>
                <a:schemeClr val="tx1"/>
              </a:solidFill>
              <a:effectLst/>
              <a:uLnTx/>
              <a:uFillTx/>
              <a:latin typeface="XCCW Joined 4a" pitchFamily="66"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90204" pitchFamily="34" charset="0"/>
              <a:buChar char="•"/>
              <a:defRPr/>
            </a:pPr>
            <a:endParaRPr kumimoji="0" lang="en-GB" altLang="en-US" sz="1800" b="0" i="0" u="none" strike="noStrike" kern="1200" cap="none" spc="0" normalizeH="0" baseline="0" noProof="0" dirty="0">
              <a:ln>
                <a:noFill/>
              </a:ln>
              <a:solidFill>
                <a:schemeClr val="tx1"/>
              </a:solidFill>
              <a:effectLst/>
              <a:uLnTx/>
              <a:uFillTx/>
              <a:latin typeface="Twinkl Light"/>
              <a:ea typeface="+mn-ea"/>
              <a:cs typeface="+mn-cs"/>
            </a:endParaRPr>
          </a:p>
        </p:txBody>
      </p:sp>
      <p:sp>
        <p:nvSpPr>
          <p:cNvPr id="45059" name="TextBox 8"/>
          <p:cNvSpPr txBox="1"/>
          <p:nvPr/>
        </p:nvSpPr>
        <p:spPr>
          <a:xfrm>
            <a:off x="122238" y="354013"/>
            <a:ext cx="8756650" cy="708025"/>
          </a:xfrm>
          <a:prstGeom prst="rect">
            <a:avLst/>
          </a:prstGeom>
          <a:noFill/>
          <a:ln w="9525">
            <a:noFill/>
          </a:ln>
        </p:spPr>
        <p:txBody>
          <a:bodyPr>
            <a:spAutoFit/>
          </a:bodyPr>
          <a:p>
            <a:pPr defTabSz="685800" eaLnBrk="1" hangingPunct="1"/>
            <a:r>
              <a:rPr sz="2000" u="sng" dirty="0">
                <a:solidFill>
                  <a:srgbClr val="000000"/>
                </a:solidFill>
                <a:latin typeface="XCCW Joined 4a" pitchFamily="66" charset="0"/>
              </a:rPr>
              <a:t>Extension task:</a:t>
            </a:r>
            <a:endParaRPr sz="2000" u="sng" dirty="0">
              <a:solidFill>
                <a:srgbClr val="000000"/>
              </a:solidFill>
              <a:latin typeface="XCCW Joined 4a" pitchFamily="66" charset="0"/>
            </a:endParaRPr>
          </a:p>
          <a:p>
            <a:pPr defTabSz="685800" eaLnBrk="1" hangingPunct="1"/>
            <a:r>
              <a:rPr sz="2000" dirty="0">
                <a:solidFill>
                  <a:srgbClr val="000000"/>
                </a:solidFill>
                <a:latin typeface="XCCW Joined 4a" pitchFamily="66" charset="0"/>
              </a:rPr>
              <a:t>To create your own stained glass window</a:t>
            </a:r>
            <a:endParaRPr sz="1400" dirty="0">
              <a:solidFill>
                <a:srgbClr val="000000"/>
              </a:solidFill>
              <a:latin typeface="XCCW Joined 4a" pitchFamily="66" charset="0"/>
            </a:endParaRPr>
          </a:p>
        </p:txBody>
      </p:sp>
      <p:pic>
        <p:nvPicPr>
          <p:cNvPr id="45060" name="Picture 5"/>
          <p:cNvPicPr>
            <a:picLocks noChangeAspect="1"/>
          </p:cNvPicPr>
          <p:nvPr/>
        </p:nvPicPr>
        <p:blipFill>
          <a:blip r:embed="rId1"/>
          <a:stretch>
            <a:fillRect/>
          </a:stretch>
        </p:blipFill>
        <p:spPr>
          <a:xfrm>
            <a:off x="122238" y="6132513"/>
            <a:ext cx="963612" cy="725487"/>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p:nvPr/>
        </p:nvSpPr>
        <p:spPr>
          <a:xfrm>
            <a:off x="6088063" y="1760538"/>
            <a:ext cx="2403475" cy="927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lt1"/>
              </a:solidFill>
              <a:effectLst/>
              <a:uLnTx/>
              <a:uFillTx/>
              <a:latin typeface="+mn-lt"/>
              <a:ea typeface="+mn-ea"/>
              <a:cs typeface="+mn-cs"/>
            </a:endParaRPr>
          </a:p>
        </p:txBody>
      </p:sp>
      <p:pic>
        <p:nvPicPr>
          <p:cNvPr id="46083" name="Picture 2"/>
          <p:cNvPicPr>
            <a:picLocks noChangeAspect="1"/>
          </p:cNvPicPr>
          <p:nvPr/>
        </p:nvPicPr>
        <p:blipFill>
          <a:blip r:embed="rId1"/>
          <a:stretch>
            <a:fillRect/>
          </a:stretch>
        </p:blipFill>
        <p:spPr>
          <a:xfrm>
            <a:off x="144463" y="307975"/>
            <a:ext cx="3995737" cy="6354763"/>
          </a:xfrm>
          <a:prstGeom prst="rect">
            <a:avLst/>
          </a:prstGeom>
          <a:noFill/>
          <a:ln w="9525">
            <a:noFill/>
          </a:ln>
        </p:spPr>
      </p:pic>
      <p:pic>
        <p:nvPicPr>
          <p:cNvPr id="46084" name="Picture 4"/>
          <p:cNvPicPr>
            <a:picLocks noChangeAspect="1"/>
          </p:cNvPicPr>
          <p:nvPr/>
        </p:nvPicPr>
        <p:blipFill>
          <a:blip r:embed="rId2"/>
          <a:stretch>
            <a:fillRect/>
          </a:stretch>
        </p:blipFill>
        <p:spPr>
          <a:xfrm>
            <a:off x="4140200" y="307975"/>
            <a:ext cx="3919538" cy="6354763"/>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E7504"/>
        </a:solidFill>
        <a:effectLst/>
      </p:bgPr>
    </p:bg>
    <p:spTree>
      <p:nvGrpSpPr>
        <p:cNvPr id="1" name=""/>
        <p:cNvGrpSpPr/>
        <p:nvPr/>
      </p:nvGrpSpPr>
      <p:grpSpPr>
        <a:xfrm>
          <a:off x="0" y="0"/>
          <a:ext cx="0" cy="0"/>
          <a:chOff x="0" y="0"/>
          <a:chExt cx="0" cy="0"/>
        </a:xfrm>
      </p:grpSpPr>
      <p:sp>
        <p:nvSpPr>
          <p:cNvPr id="4" name="Rectangle 3"/>
          <p:cNvSpPr/>
          <p:nvPr/>
        </p:nvSpPr>
        <p:spPr>
          <a:xfrm>
            <a:off x="80319" y="925212"/>
            <a:ext cx="8983362" cy="498595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142103" y="5286638"/>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6757" y="5347664"/>
            <a:ext cx="441293" cy="441293"/>
          </a:xfrm>
          <a:prstGeom prst="rect">
            <a:avLst/>
          </a:prstGeom>
        </p:spPr>
      </p:pic>
      <p:sp>
        <p:nvSpPr>
          <p:cNvPr id="7" name="TextBox 6"/>
          <p:cNvSpPr txBox="1"/>
          <p:nvPr/>
        </p:nvSpPr>
        <p:spPr>
          <a:xfrm>
            <a:off x="648050" y="5382602"/>
            <a:ext cx="3021227" cy="368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Subject: French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42103" y="980816"/>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05021" y="1024106"/>
            <a:ext cx="5569751" cy="437515"/>
          </a:xfrm>
          <a:prstGeom prst="rect">
            <a:avLst/>
          </a:prstGeom>
          <a:noFill/>
        </p:spPr>
        <p:txBody>
          <a:bodyPr wrap="square" lIns="68580" tIns="34290" rIns="68580" bIns="34290" rtlCol="0" anchor="t">
            <a:spAutoFit/>
          </a:bodyPr>
          <a:lstStyle/>
          <a:p>
            <a:pPr>
              <a:defRPr/>
            </a:pPr>
            <a:r>
              <a:rPr lang="en-US" altLang="en-GB" sz="2400" dirty="0">
                <a:latin typeface="Calibri" panose="020F0502020204030204"/>
              </a:rPr>
              <a:t>Thursday 1st </a:t>
            </a:r>
            <a:r>
              <a:rPr lang="en-GB" sz="2400" dirty="0">
                <a:latin typeface="Calibri" panose="020F0502020204030204"/>
              </a:rPr>
              <a:t>Ju</a:t>
            </a:r>
            <a:r>
              <a:rPr lang="en-US" altLang="en-GB" sz="2400" dirty="0">
                <a:latin typeface="Calibri" panose="020F0502020204030204"/>
              </a:rPr>
              <a:t>ly</a:t>
            </a:r>
            <a:endParaRPr kumimoji="0" lang="en-US" altLang="en-GB" sz="2400" b="0" i="0" u="none" strike="noStrike" kern="1200" cap="none" spc="0" normalizeH="0" baseline="0" noProof="0" dirty="0">
              <a:ln>
                <a:noFill/>
              </a:ln>
              <a:effectLst/>
              <a:uLnTx/>
              <a:uFillTx/>
              <a:latin typeface="Calibri" panose="020F0502020204030204"/>
              <a:ea typeface="+mn-ea"/>
              <a:cs typeface="+mn-cs"/>
            </a:endParaRPr>
          </a:p>
        </p:txBody>
      </p:sp>
      <p:pic>
        <p:nvPicPr>
          <p:cNvPr id="10" name="Picture 9"/>
          <p:cNvPicPr>
            <a:picLocks noChangeAspect="1"/>
          </p:cNvPicPr>
          <p:nvPr/>
        </p:nvPicPr>
        <p:blipFill>
          <a:blip r:embed="rId2"/>
          <a:stretch>
            <a:fillRect/>
          </a:stretch>
        </p:blipFill>
        <p:spPr>
          <a:xfrm>
            <a:off x="414820" y="2153295"/>
            <a:ext cx="1664494" cy="828675"/>
          </a:xfrm>
          <a:prstGeom prst="rect">
            <a:avLst/>
          </a:prstGeom>
        </p:spPr>
      </p:pic>
      <p:sp>
        <p:nvSpPr>
          <p:cNvPr id="11" name="Rectangle 10"/>
          <p:cNvSpPr/>
          <p:nvPr/>
        </p:nvSpPr>
        <p:spPr>
          <a:xfrm>
            <a:off x="427403" y="2984237"/>
            <a:ext cx="7959491"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564699" y="3077935"/>
            <a:ext cx="7822195" cy="530225"/>
          </a:xfrm>
          <a:prstGeom prst="rect">
            <a:avLst/>
          </a:prstGeom>
          <a:noFill/>
        </p:spPr>
        <p:txBody>
          <a:bodyPr wrap="square" lIns="68580" tIns="34290" rIns="68580" bIns="34290" rtlCol="0" anchor="t">
            <a:spAutoFit/>
          </a:bodyPr>
          <a:lstStyle/>
          <a:p>
            <a:pPr>
              <a:defRPr/>
            </a:pPr>
            <a:r>
              <a:rPr kumimoji="0" lang="en-GB" sz="3000" b="0" i="0" u="none" strike="noStrike" kern="1200" cap="none" spc="0" normalizeH="0" baseline="0" noProof="0" dirty="0">
                <a:ln>
                  <a:noFill/>
                </a:ln>
                <a:effectLst/>
                <a:uLnTx/>
                <a:uFillTx/>
                <a:latin typeface="Calibri" panose="020F0502020204030204"/>
                <a:ea typeface="+mn-ea"/>
                <a:cs typeface="+mn-cs"/>
              </a:rPr>
              <a:t>L.O </a:t>
            </a:r>
            <a:r>
              <a:rPr kumimoji="0" lang="en-GB" sz="3000" b="0" i="0" u="none" strike="noStrike" kern="1200" cap="none" spc="0" normalizeH="0" baseline="0" noProof="0" dirty="0">
                <a:ln>
                  <a:noFill/>
                </a:ln>
                <a:effectLst/>
                <a:uLnTx/>
                <a:uFillTx/>
                <a:latin typeface="Calibri Light" panose="020F0302020204030204"/>
                <a:ea typeface="+mn-ea"/>
                <a:cs typeface="+mn-cs"/>
              </a:rPr>
              <a:t>To be able to </a:t>
            </a:r>
            <a:r>
              <a:rPr lang="en-GB" sz="3000" dirty="0">
                <a:latin typeface="Calibri Light" panose="020F0302020204030204"/>
              </a:rPr>
              <a:t>recognise colours</a:t>
            </a:r>
            <a:endParaRPr kumimoji="0" lang="en-GB" sz="3000" b="0" i="0" u="none" strike="noStrike" kern="1200" cap="none" spc="0" normalizeH="0" baseline="0" noProof="0" dirty="0">
              <a:ln>
                <a:noFill/>
              </a:ln>
              <a:effectLst/>
              <a:uLnTx/>
              <a:uFillTx/>
              <a:latin typeface="Calibri Light" panose="020F0302020204030204"/>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7448" t="3859" r="8203" b="4084"/>
          <a:stretch>
            <a:fillRect/>
          </a:stretch>
        </p:blipFill>
        <p:spPr>
          <a:xfrm>
            <a:off x="3548100" y="5368462"/>
            <a:ext cx="562469" cy="383671"/>
          </a:xfrm>
          <a:prstGeom prst="rect">
            <a:avLst/>
          </a:prstGeom>
          <a:ln w="19050">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0085" y="1791038"/>
            <a:ext cx="8123830" cy="899160"/>
          </a:xfrm>
          <a:prstGeom prst="rect">
            <a:avLst/>
          </a:prstGeom>
        </p:spPr>
        <p:txBody>
          <a:bodyPr wrap="square" lIns="68580" tIns="34290" rIns="68580" bIns="34290" anchor="t">
            <a:spAutoFit/>
          </a:bodyPr>
          <a:lstStyle/>
          <a:p>
            <a:pPr algn="ctr">
              <a:defRPr/>
            </a:pPr>
            <a:r>
              <a:rPr kumimoji="0" lang="en-GB" sz="2700" b="0" i="0" u="none" strike="noStrike" kern="1200" cap="none" spc="0" normalizeH="0" baseline="0" noProof="0" dirty="0">
                <a:ln>
                  <a:noFill/>
                </a:ln>
                <a:effectLst/>
                <a:uLnTx/>
                <a:uFillTx/>
                <a:latin typeface="Calibri Light" panose="020F0302020204030204"/>
                <a:ea typeface="+mn-ea"/>
                <a:cs typeface="+mn-cs"/>
              </a:rPr>
              <a:t>Watch the video below to help you pronounce </a:t>
            </a:r>
            <a:r>
              <a:rPr lang="en-GB" sz="2700" dirty="0">
                <a:latin typeface="Calibri Light" panose="020F0302020204030204"/>
              </a:rPr>
              <a:t>a range of colours in French</a:t>
            </a:r>
            <a:r>
              <a:rPr kumimoji="0" lang="en-GB" sz="2700" b="0" i="0" u="none" strike="noStrike" kern="1200" cap="none" spc="0" normalizeH="0" baseline="0" noProof="0" dirty="0">
                <a:ln>
                  <a:noFill/>
                </a:ln>
                <a:effectLst/>
                <a:uLnTx/>
                <a:uFillTx/>
                <a:latin typeface="Calibri Light" panose="020F0302020204030204"/>
                <a:ea typeface="+mn-ea"/>
                <a:cs typeface="+mn-cs"/>
              </a:rPr>
              <a:t>.</a:t>
            </a:r>
            <a:r>
              <a:rPr lang="en-GB" sz="2700" dirty="0">
                <a:latin typeface="Calibri Light" panose="020F0302020204030204"/>
              </a:rPr>
              <a:t> </a:t>
            </a:r>
            <a:endParaRPr kumimoji="0" lang="en-GB" sz="2700" b="0" i="0" u="none" strike="noStrike" kern="1200" cap="none" spc="0" normalizeH="0" baseline="0" noProof="0" dirty="0">
              <a:ln>
                <a:noFill/>
              </a:ln>
              <a:effectLst/>
              <a:uLnTx/>
              <a:uFillTx/>
              <a:latin typeface="Calibri Light" panose="020F0302020204030204"/>
              <a:ea typeface="+mn-ea"/>
              <a:cs typeface="+mn-cs"/>
            </a:endParaRPr>
          </a:p>
        </p:txBody>
      </p:sp>
      <p:pic>
        <p:nvPicPr>
          <p:cNvPr id="3" name="Picture 3" descr="A picture containing whiteboard&#10;&#10;Description automatically generated"/>
          <p:cNvPicPr>
            <a:picLocks noChangeAspect="1"/>
          </p:cNvPicPr>
          <p:nvPr/>
        </p:nvPicPr>
        <p:blipFill>
          <a:blip r:embed="rId1"/>
          <a:stretch>
            <a:fillRect/>
          </a:stretch>
        </p:blipFill>
        <p:spPr>
          <a:xfrm>
            <a:off x="7876568" y="4950657"/>
            <a:ext cx="1114425" cy="842963"/>
          </a:xfrm>
          <a:prstGeom prst="rect">
            <a:avLst/>
          </a:prstGeom>
        </p:spPr>
      </p:pic>
      <p:sp>
        <p:nvSpPr>
          <p:cNvPr id="2" name="TextBox 5"/>
          <p:cNvSpPr txBox="1"/>
          <p:nvPr/>
        </p:nvSpPr>
        <p:spPr>
          <a:xfrm>
            <a:off x="2270590" y="3526209"/>
            <a:ext cx="482791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p>
            <a:pPr algn="l"/>
            <a:r>
              <a:rPr lang="en-GB" dirty="0">
                <a:ea typeface="+mn-lt"/>
                <a:cs typeface="+mn-lt"/>
                <a:hlinkClick r:id="rId2"/>
              </a:rPr>
              <a:t>https://www.bing.com/videos/search?q=colours+in+french+video&amp;&amp;view=detail&amp;mid=CD9BCEABC303E356DF96CD9BCEABC303E356DF96&amp;&amp;FORM=VDRVRV</a:t>
            </a:r>
            <a:endParaRPr lang="en-US"/>
          </a:p>
          <a:p>
            <a:endParaRPr lang="en-GB" dirty="0">
              <a:cs typeface="Calibri" panose="020F0502020204030204"/>
            </a:endParaRPr>
          </a:p>
          <a:p>
            <a:endParaRPr lang="en-GB" dirty="0">
              <a:cs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1"/>
          <a:srcRect l="1380" t="8049" r="10276" b="5122"/>
          <a:stretch>
            <a:fillRect/>
          </a:stretch>
        </p:blipFill>
        <p:spPr>
          <a:xfrm>
            <a:off x="2669876" y="1869508"/>
            <a:ext cx="6209123" cy="3831739"/>
          </a:xfrm>
          <a:prstGeom prst="rect">
            <a:avLst/>
          </a:prstGeom>
        </p:spPr>
      </p:pic>
      <p:sp>
        <p:nvSpPr>
          <p:cNvPr id="3" name="Oval 2"/>
          <p:cNvSpPr/>
          <p:nvPr/>
        </p:nvSpPr>
        <p:spPr>
          <a:xfrm>
            <a:off x="3183147" y="3689949"/>
            <a:ext cx="258792" cy="2911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4" name="Straight Arrow Connector 3"/>
          <p:cNvCxnSpPr/>
          <p:nvPr/>
        </p:nvCxnSpPr>
        <p:spPr>
          <a:xfrm>
            <a:off x="2222784" y="2826635"/>
            <a:ext cx="879895" cy="890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33490" y="1282909"/>
            <a:ext cx="7686136" cy="34544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r>
              <a:rPr lang="en-GB" sz="1800" dirty="0">
                <a:cs typeface="Calibri" panose="020F0502020204030204"/>
              </a:rPr>
              <a:t>With a partner take turns pronouncing some of the instructions.</a:t>
            </a:r>
            <a:endParaRPr lang="en-GB" sz="1800" dirty="0">
              <a:cs typeface="Calibri" panose="020F0502020204030204"/>
            </a:endParaRPr>
          </a:p>
        </p:txBody>
      </p:sp>
      <p:pic>
        <p:nvPicPr>
          <p:cNvPr id="6" name="Picture 6" descr="A picture containing text&#10;&#10;Description automatically generated"/>
          <p:cNvPicPr>
            <a:picLocks noChangeAspect="1"/>
          </p:cNvPicPr>
          <p:nvPr/>
        </p:nvPicPr>
        <p:blipFill>
          <a:blip r:embed="rId2"/>
          <a:stretch>
            <a:fillRect/>
          </a:stretch>
        </p:blipFill>
        <p:spPr>
          <a:xfrm>
            <a:off x="133036" y="5006017"/>
            <a:ext cx="1157288" cy="85725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0085" y="1239590"/>
            <a:ext cx="8123830" cy="899160"/>
          </a:xfrm>
          <a:prstGeom prst="rect">
            <a:avLst/>
          </a:prstGeom>
        </p:spPr>
        <p:txBody>
          <a:bodyPr wrap="square" lIns="68580" tIns="34290" rIns="68580" bIns="34290" anchor="t">
            <a:spAutoFit/>
          </a:bodyPr>
          <a:lstStyle/>
          <a:p>
            <a:pPr algn="ctr">
              <a:defRPr/>
            </a:pPr>
            <a:r>
              <a:rPr lang="en-GB" sz="2700" dirty="0">
                <a:latin typeface="Calibri Light" panose="020F0302020204030204"/>
              </a:rPr>
              <a:t>Here are the colours we have looked at in the video. Try your best pronouncing them again.</a:t>
            </a:r>
            <a:endParaRPr lang="en-GB" sz="2700" b="0" i="0" u="none" strike="noStrike" kern="1200" cap="none" spc="0" normalizeH="0" baseline="0" noProof="0" dirty="0">
              <a:ln>
                <a:noFill/>
              </a:ln>
              <a:effectLst/>
              <a:uLnTx/>
              <a:uFillTx/>
              <a:latin typeface="Calibri Light" panose="020F0302020204030204"/>
              <a:cs typeface="Calibri Light" panose="020F0302020204030204"/>
            </a:endParaRPr>
          </a:p>
        </p:txBody>
      </p:sp>
      <p:pic>
        <p:nvPicPr>
          <p:cNvPr id="2" name="Picture 2"/>
          <p:cNvPicPr>
            <a:picLocks noChangeAspect="1"/>
          </p:cNvPicPr>
          <p:nvPr/>
        </p:nvPicPr>
        <p:blipFill>
          <a:blip r:embed="rId1"/>
          <a:stretch>
            <a:fillRect/>
          </a:stretch>
        </p:blipFill>
        <p:spPr>
          <a:xfrm>
            <a:off x="2039326" y="2387921"/>
            <a:ext cx="4977328" cy="3117096"/>
          </a:xfrm>
          <a:prstGeom prst="rect">
            <a:avLst/>
          </a:prstGeom>
        </p:spPr>
      </p:pic>
      <p:pic>
        <p:nvPicPr>
          <p:cNvPr id="3" name="Picture 3" descr="A picture containing text&#10;&#10;Description automatically generated"/>
          <p:cNvPicPr>
            <a:picLocks noChangeAspect="1"/>
          </p:cNvPicPr>
          <p:nvPr/>
        </p:nvPicPr>
        <p:blipFill>
          <a:blip r:embed="rId2"/>
          <a:stretch>
            <a:fillRect/>
          </a:stretch>
        </p:blipFill>
        <p:spPr>
          <a:xfrm>
            <a:off x="7928274" y="5080260"/>
            <a:ext cx="1157288" cy="8572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0085" y="526485"/>
            <a:ext cx="8123830" cy="899160"/>
          </a:xfrm>
          <a:prstGeom prst="rect">
            <a:avLst/>
          </a:prstGeom>
        </p:spPr>
        <p:txBody>
          <a:bodyPr wrap="square" lIns="68580" tIns="34290" rIns="68580" bIns="34290" anchor="t">
            <a:spAutoFit/>
          </a:bodyPr>
          <a:lstStyle/>
          <a:p>
            <a:pPr algn="ctr">
              <a:defRPr/>
            </a:pPr>
            <a:r>
              <a:rPr lang="en-GB" sz="2700" dirty="0">
                <a:latin typeface="Calibri Light" panose="020F0302020204030204"/>
                <a:cs typeface="Calibri Light" panose="020F0302020204030204"/>
              </a:rPr>
              <a:t>Task – Can you match the colours? Draw a line connecting the English and French.</a:t>
            </a:r>
            <a:endParaRPr lang="en-GB" sz="2700" b="0" i="0" u="none" strike="noStrike" kern="1200" cap="none" spc="0" normalizeH="0" baseline="0" noProof="0" dirty="0">
              <a:ln>
                <a:noFill/>
              </a:ln>
              <a:effectLst/>
              <a:uLnTx/>
              <a:uFillTx/>
              <a:latin typeface="Calibri Light" panose="020F0302020204030204"/>
              <a:cs typeface="Calibri Light" panose="020F0302020204030204"/>
            </a:endParaRPr>
          </a:p>
        </p:txBody>
      </p:sp>
      <p:sp>
        <p:nvSpPr>
          <p:cNvPr id="4" name="TextBox 3"/>
          <p:cNvSpPr txBox="1"/>
          <p:nvPr/>
        </p:nvSpPr>
        <p:spPr>
          <a:xfrm>
            <a:off x="5147510" y="2475497"/>
            <a:ext cx="2057400" cy="314325"/>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algn="ctr"/>
            <a:r>
              <a:rPr lang="en-GB" sz="100" b="1" dirty="0">
                <a:cs typeface="Calibri" panose="020F0502020204030204"/>
              </a:rPr>
              <a:t>French</a:t>
            </a:r>
            <a:endParaRPr lang="en-GB" sz="100" b="1" dirty="0">
              <a:cs typeface="Calibri" panose="020F0502020204030204"/>
            </a:endParaRPr>
          </a:p>
          <a:p>
            <a:pPr algn="ctr"/>
            <a:endParaRPr lang="en-GB" sz="100" b="1" dirty="0">
              <a:cs typeface="Calibri" panose="020F0502020204030204"/>
            </a:endParaRPr>
          </a:p>
          <a:p>
            <a:pPr algn="ctr"/>
            <a:r>
              <a:rPr lang="en-GB" sz="100" dirty="0">
                <a:cs typeface="Calibri" panose="020F0502020204030204"/>
              </a:rPr>
              <a:t>Orange</a:t>
            </a:r>
            <a:endParaRPr lang="en-GB" sz="100" dirty="0">
              <a:cs typeface="Calibri" panose="020F0502020204030204"/>
            </a:endParaRPr>
          </a:p>
          <a:p>
            <a:pPr algn="ctr"/>
            <a:endParaRPr lang="en-GB" sz="100" dirty="0">
              <a:cs typeface="Calibri" panose="020F0502020204030204"/>
            </a:endParaRPr>
          </a:p>
          <a:p>
            <a:pPr algn="ctr"/>
            <a:r>
              <a:rPr lang="en-GB" sz="100" dirty="0">
                <a:cs typeface="Calibri" panose="020F0502020204030204"/>
              </a:rPr>
              <a:t>Vert</a:t>
            </a:r>
            <a:endParaRPr lang="en-GB" sz="100" dirty="0">
              <a:cs typeface="Calibri" panose="020F0502020204030204"/>
            </a:endParaRPr>
          </a:p>
          <a:p>
            <a:pPr algn="ctr"/>
            <a:endParaRPr lang="en-GB" sz="100" dirty="0">
              <a:cs typeface="Calibri" panose="020F0502020204030204"/>
            </a:endParaRPr>
          </a:p>
          <a:p>
            <a:pPr algn="ctr"/>
            <a:r>
              <a:rPr lang="en-GB" sz="100" dirty="0">
                <a:cs typeface="Calibri" panose="020F0502020204030204"/>
              </a:rPr>
              <a:t>Blue</a:t>
            </a:r>
            <a:endParaRPr lang="en-GB" sz="100" dirty="0">
              <a:cs typeface="Calibri" panose="020F0502020204030204"/>
            </a:endParaRPr>
          </a:p>
          <a:p>
            <a:pPr algn="ctr"/>
            <a:endParaRPr lang="en-GB" sz="100" dirty="0">
              <a:cs typeface="Calibri" panose="020F0502020204030204"/>
            </a:endParaRPr>
          </a:p>
          <a:p>
            <a:pPr algn="ctr"/>
            <a:r>
              <a:rPr lang="en-GB" sz="100" dirty="0">
                <a:cs typeface="Calibri" panose="020F0502020204030204"/>
              </a:rPr>
              <a:t>Jaune</a:t>
            </a:r>
            <a:endParaRPr lang="en-GB" sz="100" dirty="0">
              <a:cs typeface="Calibri" panose="020F0502020204030204"/>
            </a:endParaRPr>
          </a:p>
          <a:p>
            <a:pPr algn="ctr"/>
            <a:endParaRPr lang="en-GB" sz="100" dirty="0">
              <a:cs typeface="Calibri" panose="020F0502020204030204"/>
            </a:endParaRPr>
          </a:p>
          <a:p>
            <a:pPr algn="ctr"/>
            <a:r>
              <a:rPr lang="en-GB" sz="100" dirty="0">
                <a:cs typeface="Calibri" panose="020F0502020204030204"/>
              </a:rPr>
              <a:t>Rouge</a:t>
            </a:r>
            <a:endParaRPr lang="en-GB" sz="100" dirty="0">
              <a:cs typeface="Calibri" panose="020F0502020204030204"/>
            </a:endParaRPr>
          </a:p>
          <a:p>
            <a:pPr algn="ctr"/>
            <a:endParaRPr lang="en-GB" sz="100" dirty="0">
              <a:cs typeface="Calibri" panose="020F0502020204030204"/>
            </a:endParaRPr>
          </a:p>
          <a:p>
            <a:pPr algn="ctr"/>
            <a:r>
              <a:rPr lang="en-GB" sz="100" dirty="0">
                <a:cs typeface="Calibri" panose="020F0502020204030204"/>
              </a:rPr>
              <a:t>Rose</a:t>
            </a:r>
            <a:endParaRPr lang="en-GB" sz="100" dirty="0">
              <a:cs typeface="Calibri" panose="020F0502020204030204"/>
            </a:endParaRPr>
          </a:p>
          <a:p>
            <a:pPr algn="ctr"/>
            <a:endParaRPr lang="en-GB" sz="100" dirty="0">
              <a:cs typeface="Calibri" panose="020F0502020204030204"/>
            </a:endParaRPr>
          </a:p>
          <a:p>
            <a:pPr algn="ctr"/>
            <a:r>
              <a:rPr lang="en-GB" sz="100" dirty="0">
                <a:cs typeface="Calibri" panose="020F0502020204030204"/>
              </a:rPr>
              <a:t>Blanc</a:t>
            </a:r>
            <a:endParaRPr lang="en-GB" sz="100" dirty="0">
              <a:cs typeface="Calibri" panose="020F0502020204030204"/>
            </a:endParaRPr>
          </a:p>
          <a:p>
            <a:pPr algn="ctr"/>
            <a:endParaRPr lang="en-GB" sz="100" b="1" dirty="0">
              <a:cs typeface="Calibri" panose="020F0502020204030204"/>
            </a:endParaRPr>
          </a:p>
        </p:txBody>
      </p:sp>
      <p:pic>
        <p:nvPicPr>
          <p:cNvPr id="5" name="Picture 5" descr="A picture containing whiteboard&#10;&#10;Description automatically generated"/>
          <p:cNvPicPr>
            <a:picLocks noChangeAspect="1"/>
          </p:cNvPicPr>
          <p:nvPr/>
        </p:nvPicPr>
        <p:blipFill>
          <a:blip r:embed="rId1"/>
          <a:stretch>
            <a:fillRect/>
          </a:stretch>
        </p:blipFill>
        <p:spPr>
          <a:xfrm>
            <a:off x="7976542" y="5061044"/>
            <a:ext cx="1114425" cy="842963"/>
          </a:xfrm>
          <a:prstGeom prst="rect">
            <a:avLst/>
          </a:prstGeom>
        </p:spPr>
      </p:pic>
      <p:sp>
        <p:nvSpPr>
          <p:cNvPr id="2" name="TextBox 2"/>
          <p:cNvSpPr txBox="1"/>
          <p:nvPr/>
        </p:nvSpPr>
        <p:spPr>
          <a:xfrm>
            <a:off x="816242" y="1739833"/>
            <a:ext cx="274320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p>
            <a:pPr algn="ctr"/>
            <a:r>
              <a:rPr lang="en-GB" b="1" dirty="0">
                <a:cs typeface="Calibri" panose="020F0502020204030204"/>
              </a:rPr>
              <a:t>English</a:t>
            </a:r>
            <a:endParaRPr lang="en-GB" b="1" dirty="0">
              <a:cs typeface="Calibri" panose="020F0502020204030204"/>
            </a:endParaRPr>
          </a:p>
          <a:p>
            <a:pPr algn="ctr"/>
            <a:endParaRPr lang="en-GB" dirty="0">
              <a:cs typeface="Calibri" panose="020F0502020204030204"/>
            </a:endParaRPr>
          </a:p>
          <a:p>
            <a:pPr algn="ctr"/>
            <a:r>
              <a:rPr lang="en-GB" dirty="0">
                <a:cs typeface="Calibri" panose="020F0502020204030204"/>
              </a:rPr>
              <a:t>Yellow </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Blue </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Green</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Pink</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White</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Red</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Orange</a:t>
            </a:r>
            <a:endParaRPr lang="en-GB" dirty="0">
              <a:cs typeface="Calibri" panose="020F0502020204030204"/>
            </a:endParaRPr>
          </a:p>
        </p:txBody>
      </p:sp>
      <p:sp>
        <p:nvSpPr>
          <p:cNvPr id="6" name="TextBox 3"/>
          <p:cNvSpPr txBox="1"/>
          <p:nvPr/>
        </p:nvSpPr>
        <p:spPr>
          <a:xfrm>
            <a:off x="4897387" y="1739833"/>
            <a:ext cx="27432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p>
            <a:pPr algn="ctr"/>
            <a:r>
              <a:rPr lang="en-GB" b="1" dirty="0">
                <a:cs typeface="Calibri" panose="020F0502020204030204"/>
              </a:rPr>
              <a:t>French</a:t>
            </a:r>
            <a:endParaRPr lang="en-GB" b="1" dirty="0">
              <a:cs typeface="Calibri" panose="020F0502020204030204"/>
            </a:endParaRPr>
          </a:p>
          <a:p>
            <a:pPr algn="ctr"/>
            <a:endParaRPr lang="en-GB" b="1" dirty="0">
              <a:cs typeface="Calibri" panose="020F0502020204030204"/>
            </a:endParaRPr>
          </a:p>
          <a:p>
            <a:pPr algn="ctr"/>
            <a:r>
              <a:rPr lang="en-GB" dirty="0">
                <a:cs typeface="Calibri" panose="020F0502020204030204"/>
              </a:rPr>
              <a:t>Orange</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Vert</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Blue</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Jaune</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Rouge</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Rose</a:t>
            </a:r>
            <a:endParaRPr lang="en-GB" dirty="0">
              <a:cs typeface="Calibri" panose="020F0502020204030204"/>
            </a:endParaRPr>
          </a:p>
          <a:p>
            <a:pPr algn="ctr"/>
            <a:endParaRPr lang="en-GB" dirty="0">
              <a:cs typeface="Calibri" panose="020F0502020204030204"/>
            </a:endParaRPr>
          </a:p>
          <a:p>
            <a:pPr algn="ctr"/>
            <a:r>
              <a:rPr lang="en-GB" dirty="0">
                <a:cs typeface="Calibri" panose="020F0502020204030204"/>
              </a:rPr>
              <a:t>Blanc</a:t>
            </a:r>
            <a:endParaRPr lang="en-GB" dirty="0">
              <a:cs typeface="Calibri" panose="020F0502020204030204"/>
            </a:endParaRPr>
          </a:p>
          <a:p>
            <a:pPr algn="ctr"/>
            <a:endParaRPr lang="en-GB" b="1" dirty="0">
              <a:cs typeface="Calibri" panose="020F0502020204030204"/>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10" y="953840"/>
            <a:ext cx="8123830" cy="1176020"/>
          </a:xfrm>
          <a:prstGeom prst="rect">
            <a:avLst/>
          </a:prstGeom>
        </p:spPr>
        <p:txBody>
          <a:bodyPr wrap="square" lIns="68580" tIns="34290" rIns="68580" bIns="34290" anchor="t">
            <a:spAutoFit/>
          </a:bodyPr>
          <a:lstStyle/>
          <a:p>
            <a:pPr algn="ctr">
              <a:defRPr/>
            </a:pPr>
            <a:r>
              <a:rPr lang="en-GB" sz="2400" dirty="0">
                <a:latin typeface="Calibri Light" panose="020F0302020204030204"/>
                <a:cs typeface="Calibri Light" panose="020F0302020204030204"/>
              </a:rPr>
              <a:t>Task – Look at the image and fill in the gaps in French using the correct colour. Use the previous slide for support.</a:t>
            </a:r>
            <a:endParaRPr lang="en-GB" sz="2400" b="0" i="0" u="none" strike="noStrike" kern="1200" cap="none" spc="0" normalizeH="0" baseline="0" noProof="0" dirty="0">
              <a:ln>
                <a:noFill/>
              </a:ln>
              <a:effectLst/>
              <a:uLnTx/>
              <a:uFillTx/>
              <a:latin typeface="Calibri Light" panose="020F0302020204030204"/>
              <a:cs typeface="Calibri Light" panose="020F0302020204030204"/>
            </a:endParaRPr>
          </a:p>
        </p:txBody>
      </p:sp>
      <p:pic>
        <p:nvPicPr>
          <p:cNvPr id="4" name="Picture 4"/>
          <p:cNvPicPr>
            <a:picLocks noChangeAspect="1"/>
          </p:cNvPicPr>
          <p:nvPr/>
        </p:nvPicPr>
        <p:blipFill rotWithShape="1">
          <a:blip r:embed="rId1"/>
          <a:srcRect l="14745" t="22727" r="44504" b="28571"/>
          <a:stretch>
            <a:fillRect/>
          </a:stretch>
        </p:blipFill>
        <p:spPr>
          <a:xfrm>
            <a:off x="5018381" y="2138716"/>
            <a:ext cx="3903587" cy="2887407"/>
          </a:xfrm>
          <a:prstGeom prst="rect">
            <a:avLst/>
          </a:prstGeom>
        </p:spPr>
      </p:pic>
      <p:sp>
        <p:nvSpPr>
          <p:cNvPr id="5" name="TextBox 4"/>
          <p:cNvSpPr txBox="1"/>
          <p:nvPr/>
        </p:nvSpPr>
        <p:spPr>
          <a:xfrm>
            <a:off x="405442" y="2308644"/>
            <a:ext cx="4246352" cy="353060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marL="457200" indent="-457200">
              <a:buAutoNum type="arabicPeriod"/>
            </a:pPr>
            <a:r>
              <a:rPr lang="en-GB" sz="1500" dirty="0">
                <a:cs typeface="Calibri" panose="020F0502020204030204"/>
              </a:rPr>
              <a:t>The sparkling, __________ sea is filled with beautiful sea creatures.</a:t>
            </a:r>
            <a:endParaRPr lang="en-US" sz="1500">
              <a:cs typeface="Calibri" panose="020F0502020204030204"/>
            </a:endParaRPr>
          </a:p>
          <a:p>
            <a:pPr marL="457200" indent="-457200">
              <a:buAutoNum type="arabicPeriod"/>
            </a:pPr>
            <a:endParaRPr lang="en-GB" sz="1500" dirty="0">
              <a:cs typeface="Calibri" panose="020F0502020204030204"/>
            </a:endParaRPr>
          </a:p>
          <a:p>
            <a:pPr marL="457200" indent="-457200">
              <a:buAutoNum type="arabicPeriod"/>
            </a:pPr>
            <a:r>
              <a:rPr lang="en-GB" sz="1500" dirty="0">
                <a:cs typeface="Calibri" panose="020F0502020204030204"/>
              </a:rPr>
              <a:t>I can see two different colours on the striped fish, they are ________ and _________.</a:t>
            </a:r>
            <a:endParaRPr lang="en-GB" sz="1500" dirty="0">
              <a:cs typeface="Calibri" panose="020F0502020204030204"/>
            </a:endParaRPr>
          </a:p>
          <a:p>
            <a:pPr marL="457200" indent="-457200">
              <a:buAutoNum type="arabicPeriod"/>
            </a:pPr>
            <a:endParaRPr lang="en-GB" sz="1500" dirty="0">
              <a:cs typeface="Calibri" panose="020F0502020204030204"/>
            </a:endParaRPr>
          </a:p>
          <a:p>
            <a:pPr marL="457200" indent="-457200">
              <a:buAutoNum type="arabicPeriod"/>
            </a:pPr>
            <a:r>
              <a:rPr lang="en-GB" sz="1500" dirty="0">
                <a:cs typeface="Calibri" panose="020F0502020204030204"/>
              </a:rPr>
              <a:t>Resting on the coral I can see a _________ star fish.</a:t>
            </a:r>
            <a:endParaRPr lang="en-GB" sz="1500" dirty="0">
              <a:cs typeface="Calibri" panose="020F0502020204030204"/>
            </a:endParaRPr>
          </a:p>
          <a:p>
            <a:pPr marL="457200" indent="-457200">
              <a:buAutoNum type="arabicPeriod"/>
            </a:pPr>
            <a:endParaRPr lang="en-GB" sz="1500" dirty="0">
              <a:cs typeface="Calibri" panose="020F0502020204030204"/>
            </a:endParaRPr>
          </a:p>
          <a:p>
            <a:pPr marL="457200" indent="-457200">
              <a:buAutoNum type="arabicPeriod"/>
            </a:pPr>
            <a:r>
              <a:rPr lang="en-GB" sz="1500" dirty="0">
                <a:cs typeface="Calibri" panose="020F0502020204030204"/>
              </a:rPr>
              <a:t>The ________ turtle glides through the peaceful waters.</a:t>
            </a:r>
            <a:endParaRPr lang="en-GB" sz="1500" dirty="0">
              <a:cs typeface="Calibri" panose="020F0502020204030204"/>
            </a:endParaRPr>
          </a:p>
          <a:p>
            <a:pPr marL="457200" indent="-457200">
              <a:buAutoNum type="arabicPeriod"/>
            </a:pPr>
            <a:endParaRPr lang="en-GB" sz="1500" dirty="0">
              <a:cs typeface="Calibri" panose="020F0502020204030204"/>
            </a:endParaRPr>
          </a:p>
          <a:p>
            <a:pPr marL="457200" indent="-457200">
              <a:buAutoNum type="arabicPeriod"/>
            </a:pPr>
            <a:r>
              <a:rPr lang="en-GB" sz="1500" dirty="0">
                <a:cs typeface="Calibri" panose="020F0502020204030204"/>
              </a:rPr>
              <a:t>My favourite colour is _________ and that is why I like the _______ best.</a:t>
            </a:r>
            <a:endParaRPr lang="en-GB" sz="1500" dirty="0">
              <a:cs typeface="Calibri" panose="020F0502020204030204"/>
            </a:endParaRPr>
          </a:p>
        </p:txBody>
      </p:sp>
      <p:pic>
        <p:nvPicPr>
          <p:cNvPr id="6" name="Picture 6" descr="A picture containing whiteboard&#10;&#10;Description automatically generated"/>
          <p:cNvPicPr>
            <a:picLocks noChangeAspect="1"/>
          </p:cNvPicPr>
          <p:nvPr/>
        </p:nvPicPr>
        <p:blipFill>
          <a:blip r:embed="rId2"/>
          <a:stretch>
            <a:fillRect/>
          </a:stretch>
        </p:blipFill>
        <p:spPr>
          <a:xfrm>
            <a:off x="7976542" y="5119163"/>
            <a:ext cx="1114425" cy="84296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039" y="129699"/>
            <a:ext cx="7318534" cy="483870"/>
          </a:xfrm>
          <a:prstGeom prst="rect">
            <a:avLst/>
          </a:prstGeom>
        </p:spPr>
        <p:txBody>
          <a:bodyPr wrap="square" lIns="68580" tIns="34290" rIns="68580" bIns="34290" anchor="t">
            <a:spAutoFit/>
          </a:bodyPr>
          <a:lstStyle/>
          <a:p>
            <a:pPr algn="ctr">
              <a:defRPr/>
            </a:pPr>
            <a:r>
              <a:rPr lang="en-GB" sz="1800" dirty="0">
                <a:latin typeface="Calibri Light" panose="020F0302020204030204"/>
                <a:cs typeface="Calibri Light" panose="020F0302020204030204"/>
              </a:rPr>
              <a:t>Great work so far! Can you complete the word search</a:t>
            </a:r>
            <a:r>
              <a:rPr lang="en-GB" sz="2700" dirty="0">
                <a:latin typeface="Calibri Light" panose="020F0302020204030204"/>
                <a:cs typeface="Calibri Light" panose="020F0302020204030204"/>
              </a:rPr>
              <a:t>?</a:t>
            </a:r>
            <a:endParaRPr lang="en-GB" sz="2700" b="0" i="0" u="none" strike="noStrike" kern="1200" cap="none" spc="0" normalizeH="0" baseline="0" noProof="0" dirty="0">
              <a:ln>
                <a:noFill/>
              </a:ln>
              <a:effectLst/>
              <a:uLnTx/>
              <a:uFillTx/>
              <a:latin typeface="Calibri Light" panose="020F0302020204030204"/>
              <a:cs typeface="Calibri Light" panose="020F0302020204030204"/>
            </a:endParaRPr>
          </a:p>
        </p:txBody>
      </p:sp>
      <p:pic>
        <p:nvPicPr>
          <p:cNvPr id="3" name="Picture 3" descr="A screenshot of a computer&#10;&#10;Description automatically generated"/>
          <p:cNvPicPr>
            <a:picLocks noChangeAspect="1"/>
          </p:cNvPicPr>
          <p:nvPr/>
        </p:nvPicPr>
        <p:blipFill rotWithShape="1">
          <a:blip r:embed="rId1"/>
          <a:srcRect l="19906" t="26107" r="53002" b="31794"/>
          <a:stretch>
            <a:fillRect/>
          </a:stretch>
        </p:blipFill>
        <p:spPr>
          <a:xfrm>
            <a:off x="110490" y="793750"/>
            <a:ext cx="5498465" cy="5353050"/>
          </a:xfrm>
          <a:prstGeom prst="rect">
            <a:avLst/>
          </a:prstGeom>
        </p:spPr>
      </p:pic>
      <p:pic>
        <p:nvPicPr>
          <p:cNvPr id="4" name="Picture 4" descr="A picture containing whiteboard&#10;&#10;Description automatically generated"/>
          <p:cNvPicPr>
            <a:picLocks noChangeAspect="1"/>
          </p:cNvPicPr>
          <p:nvPr/>
        </p:nvPicPr>
        <p:blipFill>
          <a:blip r:embed="rId2"/>
          <a:stretch>
            <a:fillRect/>
          </a:stretch>
        </p:blipFill>
        <p:spPr>
          <a:xfrm>
            <a:off x="7918423" y="5031985"/>
            <a:ext cx="1114425" cy="842963"/>
          </a:xfrm>
          <a:prstGeom prst="rect">
            <a:avLst/>
          </a:prstGeom>
        </p:spPr>
      </p:pic>
      <p:pic>
        <p:nvPicPr>
          <p:cNvPr id="2" name="Picture 1"/>
          <p:cNvPicPr>
            <a:picLocks noChangeAspect="1"/>
          </p:cNvPicPr>
          <p:nvPr/>
        </p:nvPicPr>
        <p:blipFill>
          <a:blip r:embed="rId3"/>
          <a:stretch>
            <a:fillRect/>
          </a:stretch>
        </p:blipFill>
        <p:spPr>
          <a:xfrm>
            <a:off x="5608796" y="2548890"/>
            <a:ext cx="3549968" cy="81105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80319" y="925212"/>
            <a:ext cx="8983362" cy="498595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6" name="Rectangle 5"/>
          <p:cNvSpPr/>
          <p:nvPr/>
        </p:nvSpPr>
        <p:spPr>
          <a:xfrm>
            <a:off x="142103" y="5286638"/>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6757" y="5347664"/>
            <a:ext cx="441293" cy="441293"/>
          </a:xfrm>
          <a:prstGeom prst="rect">
            <a:avLst/>
          </a:prstGeom>
        </p:spPr>
      </p:pic>
      <p:sp>
        <p:nvSpPr>
          <p:cNvPr id="7" name="TextBox 6"/>
          <p:cNvSpPr txBox="1"/>
          <p:nvPr/>
        </p:nvSpPr>
        <p:spPr>
          <a:xfrm>
            <a:off x="648050" y="5382602"/>
            <a:ext cx="3021227" cy="368300"/>
          </a:xfrm>
          <a:prstGeom prst="rect">
            <a:avLst/>
          </a:prstGeom>
          <a:noFill/>
        </p:spPr>
        <p:txBody>
          <a:bodyPr wrap="square" rtlCol="0">
            <a:spAutoFit/>
          </a:bodyPr>
          <a:lstStyle/>
          <a:p>
            <a:r>
              <a:rPr lang="en-GB" sz="1800" dirty="0" smtClean="0"/>
              <a:t>Subject</a:t>
            </a:r>
            <a:r>
              <a:rPr lang="en-US" altLang="en-GB" sz="1800" dirty="0" smtClean="0"/>
              <a:t>: </a:t>
            </a:r>
            <a:r>
              <a:rPr lang="en-GB" sz="100" dirty="0" smtClean="0"/>
              <a:t>: </a:t>
            </a:r>
            <a:r>
              <a:rPr lang="en-GB" sz="1800" dirty="0" smtClean="0"/>
              <a:t>Art </a:t>
            </a:r>
            <a:endParaRPr lang="en-GB" sz="100" dirty="0"/>
          </a:p>
        </p:txBody>
      </p:sp>
      <p:sp>
        <p:nvSpPr>
          <p:cNvPr id="8" name="Rectangle 7"/>
          <p:cNvSpPr/>
          <p:nvPr/>
        </p:nvSpPr>
        <p:spPr>
          <a:xfrm>
            <a:off x="142103" y="980816"/>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TextBox 8"/>
          <p:cNvSpPr txBox="1"/>
          <p:nvPr/>
        </p:nvSpPr>
        <p:spPr>
          <a:xfrm>
            <a:off x="205021" y="1024106"/>
            <a:ext cx="5569751" cy="460375"/>
          </a:xfrm>
          <a:prstGeom prst="rect">
            <a:avLst/>
          </a:prstGeom>
          <a:noFill/>
        </p:spPr>
        <p:txBody>
          <a:bodyPr wrap="square" rtlCol="0">
            <a:spAutoFit/>
          </a:bodyPr>
          <a:lstStyle/>
          <a:p>
            <a:r>
              <a:rPr lang="en-US" altLang="en-GB" sz="2400" dirty="0" smtClean="0"/>
              <a:t>Friday 2nd July </a:t>
            </a:r>
            <a:r>
              <a:rPr lang="en-GB" sz="100" dirty="0" smtClean="0"/>
              <a:t>: </a:t>
            </a:r>
            <a:endParaRPr lang="en-GB" sz="100" dirty="0"/>
          </a:p>
        </p:txBody>
      </p:sp>
      <p:pic>
        <p:nvPicPr>
          <p:cNvPr id="10" name="Picture 9"/>
          <p:cNvPicPr>
            <a:picLocks noChangeAspect="1"/>
          </p:cNvPicPr>
          <p:nvPr/>
        </p:nvPicPr>
        <p:blipFill>
          <a:blip r:embed="rId2"/>
          <a:stretch>
            <a:fillRect/>
          </a:stretch>
        </p:blipFill>
        <p:spPr>
          <a:xfrm>
            <a:off x="414820" y="2153295"/>
            <a:ext cx="1664494" cy="828675"/>
          </a:xfrm>
          <a:prstGeom prst="rect">
            <a:avLst/>
          </a:prstGeom>
        </p:spPr>
      </p:pic>
      <p:sp>
        <p:nvSpPr>
          <p:cNvPr id="11" name="Rectangle 10"/>
          <p:cNvSpPr/>
          <p:nvPr/>
        </p:nvSpPr>
        <p:spPr>
          <a:xfrm>
            <a:off x="427403" y="2984237"/>
            <a:ext cx="7959491"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2" name="TextBox 11"/>
          <p:cNvSpPr txBox="1"/>
          <p:nvPr/>
        </p:nvSpPr>
        <p:spPr>
          <a:xfrm>
            <a:off x="476614" y="2981970"/>
            <a:ext cx="7822195" cy="1014730"/>
          </a:xfrm>
          <a:prstGeom prst="rect">
            <a:avLst/>
          </a:prstGeom>
          <a:noFill/>
        </p:spPr>
        <p:txBody>
          <a:bodyPr wrap="square" rtlCol="0">
            <a:spAutoFit/>
          </a:bodyPr>
          <a:lstStyle/>
          <a:p>
            <a:r>
              <a:rPr lang="en-GB" sz="3000" dirty="0" smtClean="0"/>
              <a:t>LO To be </a:t>
            </a:r>
            <a:r>
              <a:rPr lang="en-US" altLang="en-GB" sz="3000" dirty="0" smtClean="0"/>
              <a:t>able to use different drawing techniques </a:t>
            </a:r>
            <a:endParaRPr lang="en-US" altLang="en-GB" sz="3000" dirty="0" smtClean="0"/>
          </a:p>
        </p:txBody>
      </p:sp>
      <p:pic>
        <p:nvPicPr>
          <p:cNvPr id="2" name="Picture 1"/>
          <p:cNvPicPr>
            <a:picLocks noChangeAspect="1"/>
          </p:cNvPicPr>
          <p:nvPr/>
        </p:nvPicPr>
        <p:blipFill>
          <a:blip r:embed="rId3"/>
          <a:stretch>
            <a:fillRect/>
          </a:stretch>
        </p:blipFill>
        <p:spPr>
          <a:xfrm>
            <a:off x="3547965" y="5324343"/>
            <a:ext cx="562604" cy="44161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2" name="Picture 1"/>
          <p:cNvPicPr>
            <a:picLocks noChangeAspect="1"/>
          </p:cNvPicPr>
          <p:nvPr/>
        </p:nvPicPr>
        <p:blipFill>
          <a:blip r:embed="rId1"/>
          <a:stretch>
            <a:fillRect/>
          </a:stretch>
        </p:blipFill>
        <p:spPr>
          <a:xfrm>
            <a:off x="60325" y="1152525"/>
            <a:ext cx="3937000" cy="2476500"/>
          </a:xfrm>
          <a:prstGeom prst="rect">
            <a:avLst/>
          </a:prstGeom>
        </p:spPr>
      </p:pic>
      <p:sp>
        <p:nvSpPr>
          <p:cNvPr id="3" name="Text Box 2"/>
          <p:cNvSpPr txBox="1"/>
          <p:nvPr/>
        </p:nvSpPr>
        <p:spPr>
          <a:xfrm>
            <a:off x="215265" y="24765"/>
            <a:ext cx="8613140" cy="368300"/>
          </a:xfrm>
          <a:prstGeom prst="rect">
            <a:avLst/>
          </a:prstGeom>
          <a:noFill/>
        </p:spPr>
        <p:txBody>
          <a:bodyPr wrap="square" rtlCol="0">
            <a:spAutoFit/>
          </a:bodyPr>
          <a:p>
            <a:r>
              <a:rPr lang="en-US"/>
              <a:t>Have a look through and remind yourself of the different drawing techniques. </a:t>
            </a:r>
            <a:endParaRPr lang="en-US"/>
          </a:p>
        </p:txBody>
      </p:sp>
      <p:pic>
        <p:nvPicPr>
          <p:cNvPr id="4" name="Picture 3"/>
          <p:cNvPicPr>
            <a:picLocks noChangeAspect="1"/>
          </p:cNvPicPr>
          <p:nvPr/>
        </p:nvPicPr>
        <p:blipFill>
          <a:blip r:embed="rId2"/>
          <a:stretch>
            <a:fillRect/>
          </a:stretch>
        </p:blipFill>
        <p:spPr>
          <a:xfrm>
            <a:off x="4592955" y="1152525"/>
            <a:ext cx="3937000" cy="647700"/>
          </a:xfrm>
          <a:prstGeom prst="rect">
            <a:avLst/>
          </a:prstGeom>
        </p:spPr>
      </p:pic>
      <p:pic>
        <p:nvPicPr>
          <p:cNvPr id="5" name="Picture 4"/>
          <p:cNvPicPr>
            <a:picLocks noChangeAspect="1"/>
          </p:cNvPicPr>
          <p:nvPr/>
        </p:nvPicPr>
        <p:blipFill>
          <a:blip r:embed="rId3"/>
          <a:stretch>
            <a:fillRect/>
          </a:stretch>
        </p:blipFill>
        <p:spPr>
          <a:xfrm>
            <a:off x="5685155" y="2003425"/>
            <a:ext cx="1752600" cy="1625600"/>
          </a:xfrm>
          <a:prstGeom prst="rect">
            <a:avLst/>
          </a:prstGeom>
        </p:spPr>
      </p:pic>
      <p:pic>
        <p:nvPicPr>
          <p:cNvPr id="43014" name="Picture 10"/>
          <p:cNvPicPr>
            <a:picLocks noChangeAspect="1"/>
          </p:cNvPicPr>
          <p:nvPr/>
        </p:nvPicPr>
        <p:blipFill>
          <a:blip r:embed="rId4"/>
          <a:stretch>
            <a:fillRect/>
          </a:stretch>
        </p:blipFill>
        <p:spPr>
          <a:xfrm>
            <a:off x="215265" y="553085"/>
            <a:ext cx="911225" cy="676910"/>
          </a:xfrm>
          <a:prstGeom prst="rect">
            <a:avLst/>
          </a:prstGeom>
          <a:noFill/>
          <a:ln w="9525">
            <a:noFill/>
          </a:ln>
        </p:spPr>
      </p:pic>
      <p:pic>
        <p:nvPicPr>
          <p:cNvPr id="6" name="Picture 5"/>
          <p:cNvPicPr>
            <a:picLocks noChangeAspect="1"/>
          </p:cNvPicPr>
          <p:nvPr/>
        </p:nvPicPr>
        <p:blipFill>
          <a:blip r:embed="rId5"/>
          <a:srcRect l="25362" t="1770" r="24673" b="81164"/>
          <a:stretch>
            <a:fillRect/>
          </a:stretch>
        </p:blipFill>
        <p:spPr>
          <a:xfrm>
            <a:off x="527685" y="3966210"/>
            <a:ext cx="3002915" cy="559435"/>
          </a:xfrm>
          <a:prstGeom prst="rect">
            <a:avLst/>
          </a:prstGeom>
        </p:spPr>
      </p:pic>
      <p:pic>
        <p:nvPicPr>
          <p:cNvPr id="7" name="Picture 6"/>
          <p:cNvPicPr>
            <a:picLocks noChangeAspect="1"/>
          </p:cNvPicPr>
          <p:nvPr/>
        </p:nvPicPr>
        <p:blipFill>
          <a:blip r:embed="rId5"/>
          <a:srcRect t="32693" r="67806" b="8158"/>
          <a:stretch>
            <a:fillRect/>
          </a:stretch>
        </p:blipFill>
        <p:spPr>
          <a:xfrm>
            <a:off x="824865" y="4699000"/>
            <a:ext cx="1756410" cy="1760220"/>
          </a:xfrm>
          <a:prstGeom prst="rect">
            <a:avLst/>
          </a:prstGeom>
        </p:spPr>
      </p:pic>
      <p:pic>
        <p:nvPicPr>
          <p:cNvPr id="8" name="Picture 7"/>
          <p:cNvPicPr>
            <a:picLocks noChangeAspect="1"/>
          </p:cNvPicPr>
          <p:nvPr/>
        </p:nvPicPr>
        <p:blipFill>
          <a:blip r:embed="rId6"/>
          <a:stretch>
            <a:fillRect/>
          </a:stretch>
        </p:blipFill>
        <p:spPr>
          <a:xfrm>
            <a:off x="5330825" y="4853305"/>
            <a:ext cx="2894330" cy="1452245"/>
          </a:xfrm>
          <a:prstGeom prst="rect">
            <a:avLst/>
          </a:prstGeom>
        </p:spPr>
      </p:pic>
      <p:sp>
        <p:nvSpPr>
          <p:cNvPr id="9" name="Text Box 8"/>
          <p:cNvSpPr txBox="1"/>
          <p:nvPr/>
        </p:nvSpPr>
        <p:spPr>
          <a:xfrm>
            <a:off x="5066030" y="3861435"/>
            <a:ext cx="3237230" cy="768350"/>
          </a:xfrm>
          <a:prstGeom prst="rect">
            <a:avLst/>
          </a:prstGeom>
          <a:noFill/>
        </p:spPr>
        <p:txBody>
          <a:bodyPr wrap="square" rtlCol="0">
            <a:spAutoFit/>
          </a:bodyPr>
          <a:p>
            <a:r>
              <a:rPr lang="en-US" sz="4400" b="1">
                <a:solidFill>
                  <a:srgbClr val="7D2B40"/>
                </a:solidFill>
              </a:rPr>
              <a:t>Stippling </a:t>
            </a:r>
            <a:endParaRPr lang="en-US" sz="4400" b="1">
              <a:solidFill>
                <a:srgbClr val="7D2B4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3" name="Text Box 2"/>
          <p:cNvSpPr txBox="1"/>
          <p:nvPr/>
        </p:nvSpPr>
        <p:spPr>
          <a:xfrm>
            <a:off x="215265" y="24765"/>
            <a:ext cx="8613140" cy="368300"/>
          </a:xfrm>
          <a:prstGeom prst="rect">
            <a:avLst/>
          </a:prstGeom>
          <a:noFill/>
        </p:spPr>
        <p:txBody>
          <a:bodyPr wrap="square" rtlCol="0">
            <a:spAutoFit/>
          </a:bodyPr>
          <a:p>
            <a:r>
              <a:rPr lang="en-US"/>
              <a:t>Here at the different techniques to add shades and tones to these circles </a:t>
            </a:r>
            <a:endParaRPr lang="en-US"/>
          </a:p>
        </p:txBody>
      </p:sp>
      <p:pic>
        <p:nvPicPr>
          <p:cNvPr id="43014" name="Picture 10"/>
          <p:cNvPicPr>
            <a:picLocks noChangeAspect="1"/>
          </p:cNvPicPr>
          <p:nvPr/>
        </p:nvPicPr>
        <p:blipFill>
          <a:blip r:embed="rId1"/>
          <a:stretch>
            <a:fillRect/>
          </a:stretch>
        </p:blipFill>
        <p:spPr>
          <a:xfrm>
            <a:off x="215265" y="553085"/>
            <a:ext cx="911225" cy="676910"/>
          </a:xfrm>
          <a:prstGeom prst="rect">
            <a:avLst/>
          </a:prstGeom>
          <a:noFill/>
          <a:ln w="9525">
            <a:noFill/>
          </a:ln>
        </p:spPr>
      </p:pic>
      <p:grpSp>
        <p:nvGrpSpPr>
          <p:cNvPr id="15" name="Group 14"/>
          <p:cNvGrpSpPr/>
          <p:nvPr/>
        </p:nvGrpSpPr>
        <p:grpSpPr>
          <a:xfrm>
            <a:off x="603885" y="2953385"/>
            <a:ext cx="7505700" cy="2040890"/>
            <a:chOff x="951" y="3951"/>
            <a:chExt cx="11820" cy="3214"/>
          </a:xfrm>
        </p:grpSpPr>
        <p:pic>
          <p:nvPicPr>
            <p:cNvPr id="10" name="Picture 9"/>
            <p:cNvPicPr>
              <a:picLocks noChangeAspect="1"/>
            </p:cNvPicPr>
            <p:nvPr/>
          </p:nvPicPr>
          <p:blipFill>
            <a:blip r:embed="rId2"/>
            <a:srcRect b="51435"/>
            <a:stretch>
              <a:fillRect/>
            </a:stretch>
          </p:blipFill>
          <p:spPr>
            <a:xfrm>
              <a:off x="951" y="3951"/>
              <a:ext cx="9381" cy="3215"/>
            </a:xfrm>
            <a:prstGeom prst="rect">
              <a:avLst/>
            </a:prstGeom>
          </p:spPr>
        </p:pic>
        <p:pic>
          <p:nvPicPr>
            <p:cNvPr id="11" name="Picture 10"/>
            <p:cNvPicPr>
              <a:picLocks noChangeAspect="1"/>
            </p:cNvPicPr>
            <p:nvPr/>
          </p:nvPicPr>
          <p:blipFill>
            <a:blip r:embed="rId3"/>
            <a:stretch>
              <a:fillRect/>
            </a:stretch>
          </p:blipFill>
          <p:spPr>
            <a:xfrm>
              <a:off x="10021" y="4055"/>
              <a:ext cx="2750" cy="3007"/>
            </a:xfrm>
            <a:prstGeom prst="rect">
              <a:avLst/>
            </a:prstGeom>
          </p:spPr>
        </p:pic>
      </p:grpSp>
      <p:sp>
        <p:nvSpPr>
          <p:cNvPr id="13" name="Text Box 12"/>
          <p:cNvSpPr txBox="1"/>
          <p:nvPr/>
        </p:nvSpPr>
        <p:spPr>
          <a:xfrm>
            <a:off x="215265" y="1717040"/>
            <a:ext cx="1940560" cy="922020"/>
          </a:xfrm>
          <a:prstGeom prst="rect">
            <a:avLst/>
          </a:prstGeom>
          <a:noFill/>
        </p:spPr>
        <p:txBody>
          <a:bodyPr wrap="square" rtlCol="0">
            <a:spAutoFit/>
          </a:bodyPr>
          <a:p>
            <a:r>
              <a:rPr lang="en-US"/>
              <a:t>parralel lines  </a:t>
            </a:r>
            <a:endParaRPr lang="en-US"/>
          </a:p>
          <a:p>
            <a:r>
              <a:rPr lang="en-US"/>
              <a:t>running in the </a:t>
            </a:r>
            <a:endParaRPr lang="en-US"/>
          </a:p>
          <a:p>
            <a:r>
              <a:rPr lang="en-US"/>
              <a:t>same direction </a:t>
            </a:r>
            <a:endParaRPr lang="en-US"/>
          </a:p>
        </p:txBody>
      </p:sp>
      <p:sp>
        <p:nvSpPr>
          <p:cNvPr id="14" name="Text Box 13"/>
          <p:cNvSpPr txBox="1"/>
          <p:nvPr/>
        </p:nvSpPr>
        <p:spPr>
          <a:xfrm>
            <a:off x="6758940" y="1454150"/>
            <a:ext cx="2273300" cy="1198880"/>
          </a:xfrm>
          <a:prstGeom prst="rect">
            <a:avLst/>
          </a:prstGeom>
          <a:noFill/>
        </p:spPr>
        <p:txBody>
          <a:bodyPr wrap="square" rtlCol="0">
            <a:spAutoFit/>
          </a:bodyPr>
          <a:p>
            <a:r>
              <a:rPr lang="en-US"/>
              <a:t>similar to hatching with another layer on top in a different direction </a:t>
            </a:r>
            <a:endParaRPr lang="en-US"/>
          </a:p>
        </p:txBody>
      </p:sp>
      <p:sp>
        <p:nvSpPr>
          <p:cNvPr id="16" name="Text Box 15"/>
          <p:cNvSpPr txBox="1"/>
          <p:nvPr/>
        </p:nvSpPr>
        <p:spPr>
          <a:xfrm>
            <a:off x="2420620" y="1645920"/>
            <a:ext cx="2162810" cy="1198880"/>
          </a:xfrm>
          <a:prstGeom prst="rect">
            <a:avLst/>
          </a:prstGeom>
          <a:noFill/>
        </p:spPr>
        <p:txBody>
          <a:bodyPr wrap="square" rtlCol="0">
            <a:spAutoFit/>
          </a:bodyPr>
          <a:p>
            <a:r>
              <a:rPr lang="en-US"/>
              <a:t>random scribbles</a:t>
            </a:r>
            <a:endParaRPr lang="en-US"/>
          </a:p>
          <a:p>
            <a:r>
              <a:rPr lang="en-US"/>
              <a:t>running in </a:t>
            </a:r>
            <a:endParaRPr lang="en-US"/>
          </a:p>
          <a:p>
            <a:r>
              <a:rPr lang="en-US"/>
              <a:t>different directions </a:t>
            </a:r>
            <a:endParaRPr lang="en-US"/>
          </a:p>
        </p:txBody>
      </p:sp>
      <p:sp>
        <p:nvSpPr>
          <p:cNvPr id="17" name="Text Box 16"/>
          <p:cNvSpPr txBox="1"/>
          <p:nvPr/>
        </p:nvSpPr>
        <p:spPr>
          <a:xfrm>
            <a:off x="4620260" y="1645920"/>
            <a:ext cx="1940560" cy="645160"/>
          </a:xfrm>
          <a:prstGeom prst="rect">
            <a:avLst/>
          </a:prstGeom>
          <a:noFill/>
        </p:spPr>
        <p:txBody>
          <a:bodyPr wrap="square" rtlCol="0">
            <a:spAutoFit/>
          </a:bodyPr>
          <a:p>
            <a:r>
              <a:rPr lang="en-US"/>
              <a:t>small dots together </a:t>
            </a:r>
            <a:endParaRPr lang="en-US"/>
          </a:p>
        </p:txBody>
      </p:sp>
      <p:cxnSp>
        <p:nvCxnSpPr>
          <p:cNvPr id="18" name="Straight Connector 17"/>
          <p:cNvCxnSpPr/>
          <p:nvPr/>
        </p:nvCxnSpPr>
        <p:spPr>
          <a:xfrm>
            <a:off x="2118360" y="1358265"/>
            <a:ext cx="0" cy="1581785"/>
          </a:xfrm>
          <a:prstGeom prst="line">
            <a:avLst/>
          </a:prstGeom>
          <a:ln w="38100">
            <a:solidFill>
              <a:srgbClr val="BC010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521835" y="1454150"/>
            <a:ext cx="0" cy="1581785"/>
          </a:xfrm>
          <a:prstGeom prst="line">
            <a:avLst/>
          </a:prstGeom>
          <a:ln w="38100">
            <a:solidFill>
              <a:srgbClr val="BC010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46520" y="1371600"/>
            <a:ext cx="0" cy="1581785"/>
          </a:xfrm>
          <a:prstGeom prst="line">
            <a:avLst/>
          </a:prstGeom>
          <a:ln w="38100">
            <a:solidFill>
              <a:srgbClr val="BC0105"/>
            </a:solidFill>
          </a:ln>
        </p:spPr>
        <p:style>
          <a:lnRef idx="1">
            <a:schemeClr val="accent1"/>
          </a:lnRef>
          <a:fillRef idx="0">
            <a:schemeClr val="accent1"/>
          </a:fillRef>
          <a:effectRef idx="0">
            <a:schemeClr val="accent1"/>
          </a:effectRef>
          <a:fontRef idx="minor">
            <a:schemeClr val="tx1"/>
          </a:fontRef>
        </p:style>
      </p:cxnSp>
      <p:sp>
        <p:nvSpPr>
          <p:cNvPr id="21" name="Text Box 20"/>
          <p:cNvSpPr txBox="1"/>
          <p:nvPr/>
        </p:nvSpPr>
        <p:spPr>
          <a:xfrm>
            <a:off x="603885" y="5341620"/>
            <a:ext cx="7786370" cy="922020"/>
          </a:xfrm>
          <a:prstGeom prst="rect">
            <a:avLst/>
          </a:prstGeom>
          <a:noFill/>
        </p:spPr>
        <p:txBody>
          <a:bodyPr wrap="square" rtlCol="0">
            <a:spAutoFit/>
          </a:bodyPr>
          <a:p>
            <a:r>
              <a:rPr lang="en-US"/>
              <a:t>Tonal shading refers to the lightness or darkness of an object. It is done by setting down various strengths of shading to demonstrate where an object is affected by the light and shadows. </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Text Box 3"/>
          <p:cNvSpPr txBox="1"/>
          <p:nvPr/>
        </p:nvSpPr>
        <p:spPr>
          <a:xfrm>
            <a:off x="4255770" y="279400"/>
            <a:ext cx="4401185" cy="922020"/>
          </a:xfrm>
          <a:prstGeom prst="rect">
            <a:avLst/>
          </a:prstGeom>
          <a:noFill/>
        </p:spPr>
        <p:txBody>
          <a:bodyPr wrap="square" rtlCol="0">
            <a:spAutoFit/>
          </a:bodyPr>
          <a:p>
            <a:r>
              <a:rPr lang="en-US"/>
              <a:t>This is a value scale, it shows different tones using the drawing techniques </a:t>
            </a:r>
            <a:endParaRPr lang="en-US"/>
          </a:p>
          <a:p>
            <a:endParaRPr lang="en-US"/>
          </a:p>
        </p:txBody>
      </p:sp>
      <p:pic>
        <p:nvPicPr>
          <p:cNvPr id="5" name="Picture 4"/>
          <p:cNvPicPr>
            <a:picLocks noChangeAspect="1"/>
          </p:cNvPicPr>
          <p:nvPr/>
        </p:nvPicPr>
        <p:blipFill>
          <a:blip r:embed="rId1"/>
          <a:srcRect b="51699"/>
          <a:stretch>
            <a:fillRect/>
          </a:stretch>
        </p:blipFill>
        <p:spPr>
          <a:xfrm>
            <a:off x="321945" y="-28575"/>
            <a:ext cx="3893185" cy="1537970"/>
          </a:xfrm>
          <a:prstGeom prst="rect">
            <a:avLst/>
          </a:prstGeom>
        </p:spPr>
      </p:pic>
      <p:sp>
        <p:nvSpPr>
          <p:cNvPr id="6" name="Text Box 5"/>
          <p:cNvSpPr txBox="1"/>
          <p:nvPr/>
        </p:nvSpPr>
        <p:spPr>
          <a:xfrm>
            <a:off x="303530" y="1743710"/>
            <a:ext cx="8535670" cy="922020"/>
          </a:xfrm>
          <a:prstGeom prst="rect">
            <a:avLst/>
          </a:prstGeom>
          <a:noFill/>
        </p:spPr>
        <p:txBody>
          <a:bodyPr wrap="square" rtlCol="0">
            <a:spAutoFit/>
          </a:bodyPr>
          <a:p>
            <a:r>
              <a:rPr lang="en-US"/>
              <a:t>Pick 2 different techniques and make your own value scale</a:t>
            </a:r>
            <a:endParaRPr lang="en-US"/>
          </a:p>
          <a:p>
            <a:r>
              <a:rPr lang="en-US">
                <a:solidFill>
                  <a:srgbClr val="FF0000"/>
                </a:solidFill>
              </a:rPr>
              <a:t>A </a:t>
            </a:r>
            <a:r>
              <a:rPr lang="en-US" b="1">
                <a:solidFill>
                  <a:srgbClr val="FF0000"/>
                </a:solidFill>
              </a:rPr>
              <a:t>pencil</a:t>
            </a:r>
            <a:r>
              <a:rPr lang="en-US">
                <a:solidFill>
                  <a:srgbClr val="FF0000"/>
                </a:solidFill>
              </a:rPr>
              <a:t> would be best for this but a pen/coloured pencil/crayon will be fine</a:t>
            </a:r>
            <a:endParaRPr lang="en-US">
              <a:solidFill>
                <a:srgbClr val="FF0000"/>
              </a:solidFill>
            </a:endParaRPr>
          </a:p>
          <a:p>
            <a:r>
              <a:rPr lang="en-US">
                <a:solidFill>
                  <a:srgbClr val="FF0000"/>
                </a:solidFill>
              </a:rPr>
              <a:t>if not. </a:t>
            </a:r>
            <a:endParaRPr lang="en-US">
              <a:solidFill>
                <a:srgbClr val="FF0000"/>
              </a:solidFill>
            </a:endParaRPr>
          </a:p>
        </p:txBody>
      </p:sp>
      <p:pic>
        <p:nvPicPr>
          <p:cNvPr id="8" name="Picture 7"/>
          <p:cNvPicPr>
            <a:picLocks noChangeAspect="1"/>
          </p:cNvPicPr>
          <p:nvPr/>
        </p:nvPicPr>
        <p:blipFill>
          <a:blip r:embed="rId2"/>
          <a:stretch>
            <a:fillRect/>
          </a:stretch>
        </p:blipFill>
        <p:spPr>
          <a:xfrm>
            <a:off x="472440" y="2665730"/>
            <a:ext cx="7900035" cy="2070100"/>
          </a:xfrm>
          <a:prstGeom prst="rect">
            <a:avLst/>
          </a:prstGeom>
        </p:spPr>
      </p:pic>
      <p:pic>
        <p:nvPicPr>
          <p:cNvPr id="9" name="Picture 8"/>
          <p:cNvPicPr>
            <a:picLocks noChangeAspect="1"/>
          </p:cNvPicPr>
          <p:nvPr/>
        </p:nvPicPr>
        <p:blipFill>
          <a:blip r:embed="rId2"/>
          <a:stretch>
            <a:fillRect/>
          </a:stretch>
        </p:blipFill>
        <p:spPr>
          <a:xfrm>
            <a:off x="472440" y="4549140"/>
            <a:ext cx="7900035" cy="2070100"/>
          </a:xfrm>
          <a:prstGeom prst="rect">
            <a:avLst/>
          </a:prstGeom>
        </p:spPr>
      </p:pic>
      <p:pic>
        <p:nvPicPr>
          <p:cNvPr id="12" name="Picture 4" descr="A picture containing whiteboard&#10;&#10;Description automatically generated"/>
          <p:cNvPicPr>
            <a:picLocks noChangeAspect="1"/>
          </p:cNvPicPr>
          <p:nvPr/>
        </p:nvPicPr>
        <p:blipFill>
          <a:blip r:embed="rId3"/>
          <a:stretch>
            <a:fillRect/>
          </a:stretch>
        </p:blipFill>
        <p:spPr>
          <a:xfrm>
            <a:off x="7724748" y="1201665"/>
            <a:ext cx="1114425" cy="84296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Text Box 3"/>
          <p:cNvSpPr txBox="1"/>
          <p:nvPr/>
        </p:nvSpPr>
        <p:spPr>
          <a:xfrm>
            <a:off x="4787265" y="381000"/>
            <a:ext cx="4401185" cy="2030095"/>
          </a:xfrm>
          <a:prstGeom prst="rect">
            <a:avLst/>
          </a:prstGeom>
          <a:noFill/>
        </p:spPr>
        <p:txBody>
          <a:bodyPr wrap="square" rtlCol="0">
            <a:spAutoFit/>
          </a:bodyPr>
          <a:p>
            <a:r>
              <a:rPr lang="en-US"/>
              <a:t>Now have a go applying these techniques to add tones to a circle.</a:t>
            </a:r>
            <a:endParaRPr lang="en-US"/>
          </a:p>
          <a:p>
            <a:r>
              <a:rPr lang="en-US"/>
              <a:t>Think about where shadows are formed and where the light will hit.</a:t>
            </a:r>
            <a:endParaRPr lang="en-US"/>
          </a:p>
          <a:p>
            <a:r>
              <a:rPr lang="en-US"/>
              <a:t>This makes the same look more realistic. </a:t>
            </a:r>
            <a:endParaRPr lang="en-US"/>
          </a:p>
          <a:p>
            <a:endParaRPr lang="en-US"/>
          </a:p>
        </p:txBody>
      </p:sp>
      <p:pic>
        <p:nvPicPr>
          <p:cNvPr id="2" name="Picture 1"/>
          <p:cNvPicPr>
            <a:picLocks noChangeAspect="1"/>
          </p:cNvPicPr>
          <p:nvPr/>
        </p:nvPicPr>
        <p:blipFill>
          <a:blip r:embed="rId1"/>
          <a:stretch>
            <a:fillRect/>
          </a:stretch>
        </p:blipFill>
        <p:spPr>
          <a:xfrm>
            <a:off x="382905" y="157480"/>
            <a:ext cx="4404360" cy="2477770"/>
          </a:xfrm>
          <a:prstGeom prst="rect">
            <a:avLst/>
          </a:prstGeom>
        </p:spPr>
      </p:pic>
      <p:pic>
        <p:nvPicPr>
          <p:cNvPr id="12" name="Picture 4" descr="A picture containing whiteboard&#10;&#10;Description automatically generated"/>
          <p:cNvPicPr>
            <a:picLocks noChangeAspect="1"/>
          </p:cNvPicPr>
          <p:nvPr/>
        </p:nvPicPr>
        <p:blipFill>
          <a:blip r:embed="rId2"/>
          <a:stretch>
            <a:fillRect/>
          </a:stretch>
        </p:blipFill>
        <p:spPr>
          <a:xfrm>
            <a:off x="224128" y="157725"/>
            <a:ext cx="1114425" cy="842963"/>
          </a:xfrm>
          <a:prstGeom prst="rect">
            <a:avLst/>
          </a:prstGeom>
        </p:spPr>
      </p:pic>
      <p:sp>
        <p:nvSpPr>
          <p:cNvPr id="3" name="Oval 2"/>
          <p:cNvSpPr/>
          <p:nvPr/>
        </p:nvSpPr>
        <p:spPr>
          <a:xfrm>
            <a:off x="570865" y="2865755"/>
            <a:ext cx="3608070" cy="354647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Oval 6"/>
          <p:cNvSpPr/>
          <p:nvPr/>
        </p:nvSpPr>
        <p:spPr>
          <a:xfrm>
            <a:off x="4787265" y="2865755"/>
            <a:ext cx="3608070" cy="354647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sp>
        <p:nvSpPr>
          <p:cNvPr id="4" name="Text Box 3"/>
          <p:cNvSpPr txBox="1"/>
          <p:nvPr/>
        </p:nvSpPr>
        <p:spPr>
          <a:xfrm>
            <a:off x="203835" y="181610"/>
            <a:ext cx="5784215" cy="3753485"/>
          </a:xfrm>
          <a:prstGeom prst="rect">
            <a:avLst/>
          </a:prstGeom>
          <a:noFill/>
        </p:spPr>
        <p:txBody>
          <a:bodyPr wrap="square" rtlCol="0">
            <a:spAutoFit/>
          </a:bodyPr>
          <a:p>
            <a:r>
              <a:rPr lang="en-US" sz="2800" b="1" u="sng"/>
              <a:t>Evalutation </a:t>
            </a:r>
            <a:endParaRPr lang="en-US" sz="2800" b="1" u="sng"/>
          </a:p>
          <a:p>
            <a:endParaRPr lang="en-US" sz="2800" b="1" u="sng"/>
          </a:p>
          <a:p>
            <a:r>
              <a:rPr lang="en-US" sz="2000" b="1"/>
              <a:t>What drawing technique looks the best?</a:t>
            </a:r>
            <a:endParaRPr lang="en-US" sz="2000" b="1"/>
          </a:p>
          <a:p>
            <a:endParaRPr lang="en-US" sz="2000" b="1" u="sng"/>
          </a:p>
          <a:p>
            <a:endParaRPr lang="en-US" sz="2000" b="1" u="sng"/>
          </a:p>
          <a:p>
            <a:endParaRPr lang="en-US" sz="2000" b="1" u="sng"/>
          </a:p>
          <a:p>
            <a:endParaRPr lang="en-US" sz="2000" b="1" u="sng"/>
          </a:p>
          <a:p>
            <a:r>
              <a:rPr lang="en-US" sz="1800" b="1"/>
              <a:t>What part of your drawing do you think</a:t>
            </a:r>
            <a:endParaRPr lang="en-US" sz="1800" b="1"/>
          </a:p>
          <a:p>
            <a:r>
              <a:rPr lang="en-US" sz="1800" b="1"/>
              <a:t>you think is most successful? (light tones,</a:t>
            </a:r>
            <a:endParaRPr lang="en-US" sz="1800" b="1"/>
          </a:p>
          <a:p>
            <a:r>
              <a:rPr lang="en-US" sz="1800" b="1"/>
              <a:t>shadows, etc) </a:t>
            </a:r>
            <a:endParaRPr lang="en-US" sz="2800" b="1" u="sng"/>
          </a:p>
          <a:p>
            <a:endParaRPr lang="en-US" sz="2800" b="1" u="sng"/>
          </a:p>
        </p:txBody>
      </p:sp>
      <p:pic>
        <p:nvPicPr>
          <p:cNvPr id="12" name="Picture 4" descr="A picture containing whiteboard&#10;&#10;Description automatically generated"/>
          <p:cNvPicPr>
            <a:picLocks noChangeAspect="1"/>
          </p:cNvPicPr>
          <p:nvPr/>
        </p:nvPicPr>
        <p:blipFill>
          <a:blip r:embed="rId1"/>
          <a:stretch>
            <a:fillRect/>
          </a:stretch>
        </p:blipFill>
        <p:spPr>
          <a:xfrm>
            <a:off x="8120353" y="5953370"/>
            <a:ext cx="1114425" cy="842963"/>
          </a:xfrm>
          <a:prstGeom prst="rect">
            <a:avLst/>
          </a:prstGeom>
        </p:spPr>
      </p:pic>
      <p:sp>
        <p:nvSpPr>
          <p:cNvPr id="7" name="Oval 6"/>
          <p:cNvSpPr/>
          <p:nvPr/>
        </p:nvSpPr>
        <p:spPr>
          <a:xfrm>
            <a:off x="4787265" y="2865755"/>
            <a:ext cx="3608070" cy="354647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0510" y="1057793"/>
            <a:ext cx="8533584" cy="622300"/>
          </a:xfrm>
          <a:prstGeom prst="rect">
            <a:avLst/>
          </a:prstGeom>
        </p:spPr>
        <p:txBody>
          <a:bodyPr wrap="square" lIns="68580" tIns="34290" rIns="68580" bIns="34290" anchor="t">
            <a:spAutoFit/>
          </a:bodyPr>
          <a:lstStyle/>
          <a:p>
            <a:pPr algn="ctr">
              <a:defRPr/>
            </a:pPr>
            <a:r>
              <a:rPr lang="en-GB" sz="1800" b="1" dirty="0">
                <a:latin typeface="Calibri Light" panose="020F0302020204030204"/>
              </a:rPr>
              <a:t>Task 1</a:t>
            </a:r>
            <a:r>
              <a:rPr lang="en-GB" sz="1800" dirty="0">
                <a:latin typeface="Calibri Light" panose="020F0302020204030204"/>
              </a:rPr>
              <a:t> -  Number the images correctly in each box so the demonstration and instruction match.</a:t>
            </a:r>
            <a:endParaRPr lang="en-GB" sz="1800" b="0" i="0" u="none" strike="noStrike" kern="1200" cap="none" spc="0" normalizeH="0" baseline="0" noProof="0" dirty="0">
              <a:ln>
                <a:noFill/>
              </a:ln>
              <a:effectLst/>
              <a:uLnTx/>
              <a:uFillTx/>
              <a:latin typeface="Calibri Light" panose="020F0302020204030204"/>
              <a:cs typeface="Calibri Light" panose="020F0302020204030204"/>
            </a:endParaRPr>
          </a:p>
        </p:txBody>
      </p:sp>
      <p:sp>
        <p:nvSpPr>
          <p:cNvPr id="2" name="TextBox 1"/>
          <p:cNvSpPr txBox="1"/>
          <p:nvPr/>
        </p:nvSpPr>
        <p:spPr>
          <a:xfrm>
            <a:off x="750499" y="2319427"/>
            <a:ext cx="2057400" cy="256159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r>
              <a:rPr lang="en-GB" sz="1800" dirty="0">
                <a:cs typeface="Calibri" panose="020F0502020204030204"/>
              </a:rPr>
              <a:t>1. </a:t>
            </a:r>
            <a:r>
              <a:rPr lang="en-GB" sz="1800" dirty="0" err="1">
                <a:cs typeface="Calibri" panose="020F0502020204030204"/>
              </a:rPr>
              <a:t>ecoutez</a:t>
            </a:r>
            <a:endParaRPr lang="en-GB" sz="1800" dirty="0">
              <a:cs typeface="Calibri" panose="020F0502020204030204"/>
            </a:endParaRPr>
          </a:p>
          <a:p>
            <a:pPr algn="l"/>
            <a:endParaRPr lang="en-GB" sz="1800" dirty="0">
              <a:cs typeface="Calibri" panose="020F0502020204030204"/>
            </a:endParaRPr>
          </a:p>
          <a:p>
            <a:r>
              <a:rPr lang="en-GB" sz="1800" dirty="0">
                <a:cs typeface="Calibri" panose="020F0502020204030204"/>
              </a:rPr>
              <a:t>2. </a:t>
            </a:r>
            <a:r>
              <a:rPr lang="en-GB" sz="1800" dirty="0" err="1">
                <a:cs typeface="Calibri" panose="020F0502020204030204"/>
              </a:rPr>
              <a:t>levez-vous</a:t>
            </a:r>
            <a:endParaRPr lang="en-GB" sz="1800" dirty="0">
              <a:cs typeface="Calibri" panose="020F0502020204030204"/>
            </a:endParaRPr>
          </a:p>
          <a:p>
            <a:endParaRPr lang="en-GB" sz="1800" dirty="0">
              <a:cs typeface="Calibri" panose="020F0502020204030204"/>
            </a:endParaRPr>
          </a:p>
          <a:p>
            <a:r>
              <a:rPr lang="en-GB" sz="1800" dirty="0">
                <a:cs typeface="Calibri" panose="020F0502020204030204"/>
              </a:rPr>
              <a:t>3. </a:t>
            </a:r>
            <a:r>
              <a:rPr lang="en-GB" sz="1800" dirty="0" err="1">
                <a:cs typeface="Calibri" panose="020F0502020204030204"/>
              </a:rPr>
              <a:t>regardez</a:t>
            </a:r>
            <a:endParaRPr lang="en-GB" sz="1800" dirty="0">
              <a:cs typeface="Calibri" panose="020F0502020204030204"/>
            </a:endParaRPr>
          </a:p>
          <a:p>
            <a:endParaRPr lang="en-GB" sz="1800" dirty="0">
              <a:cs typeface="Calibri" panose="020F0502020204030204"/>
            </a:endParaRPr>
          </a:p>
          <a:p>
            <a:r>
              <a:rPr lang="en-GB" sz="1800" dirty="0">
                <a:cs typeface="Calibri" panose="020F0502020204030204"/>
              </a:rPr>
              <a:t>4. </a:t>
            </a:r>
            <a:r>
              <a:rPr lang="en-GB" sz="1800" dirty="0" err="1">
                <a:cs typeface="Calibri" panose="020F0502020204030204"/>
              </a:rPr>
              <a:t>levez</a:t>
            </a:r>
            <a:r>
              <a:rPr lang="en-GB" sz="1800" dirty="0">
                <a:cs typeface="Calibri" panose="020F0502020204030204"/>
              </a:rPr>
              <a:t> la main</a:t>
            </a:r>
            <a:endParaRPr lang="en-GB" sz="1800" dirty="0">
              <a:cs typeface="Calibri" panose="020F0502020204030204"/>
            </a:endParaRPr>
          </a:p>
          <a:p>
            <a:endParaRPr lang="en-GB" sz="1800" dirty="0">
              <a:cs typeface="Calibri" panose="020F0502020204030204"/>
            </a:endParaRPr>
          </a:p>
          <a:p>
            <a:r>
              <a:rPr lang="en-GB" sz="1800" dirty="0">
                <a:cs typeface="Calibri" panose="020F0502020204030204"/>
              </a:rPr>
              <a:t>5. </a:t>
            </a:r>
            <a:r>
              <a:rPr lang="en-GB" sz="1800" dirty="0" err="1">
                <a:cs typeface="Calibri" panose="020F0502020204030204"/>
              </a:rPr>
              <a:t>asseyez-vous</a:t>
            </a:r>
            <a:endParaRPr lang="en-GB" sz="1800" dirty="0" err="1">
              <a:cs typeface="Calibri" panose="020F0502020204030204"/>
            </a:endParaRPr>
          </a:p>
        </p:txBody>
      </p:sp>
      <p:pic>
        <p:nvPicPr>
          <p:cNvPr id="3" name="Picture 3" descr="Graphical user interface, application&#10;&#10;Description automatically generated"/>
          <p:cNvPicPr>
            <a:picLocks noChangeAspect="1"/>
          </p:cNvPicPr>
          <p:nvPr/>
        </p:nvPicPr>
        <p:blipFill rotWithShape="1">
          <a:blip r:embed="rId1"/>
          <a:srcRect l="66313" t="21888" r="12467" b="27897"/>
          <a:stretch>
            <a:fillRect/>
          </a:stretch>
        </p:blipFill>
        <p:spPr>
          <a:xfrm>
            <a:off x="4395159" y="1761677"/>
            <a:ext cx="647551" cy="962594"/>
          </a:xfrm>
          <a:prstGeom prst="rect">
            <a:avLst/>
          </a:prstGeom>
        </p:spPr>
      </p:pic>
      <p:pic>
        <p:nvPicPr>
          <p:cNvPr id="5" name="Picture 5" descr="Graphical user interface&#10;&#10;Description automatically generated"/>
          <p:cNvPicPr>
            <a:picLocks noChangeAspect="1"/>
          </p:cNvPicPr>
          <p:nvPr/>
        </p:nvPicPr>
        <p:blipFill rotWithShape="1">
          <a:blip r:embed="rId2"/>
          <a:srcRect l="59437" t="24545" r="16901" b="25909"/>
          <a:stretch>
            <a:fillRect/>
          </a:stretch>
        </p:blipFill>
        <p:spPr>
          <a:xfrm>
            <a:off x="6476282" y="1761676"/>
            <a:ext cx="808219" cy="901771"/>
          </a:xfrm>
          <a:prstGeom prst="rect">
            <a:avLst/>
          </a:prstGeom>
        </p:spPr>
      </p:pic>
      <p:pic>
        <p:nvPicPr>
          <p:cNvPr id="6" name="Picture 6" descr="Graphical user interface, website&#10;&#10;Description automatically generated"/>
          <p:cNvPicPr>
            <a:picLocks noChangeAspect="1"/>
          </p:cNvPicPr>
          <p:nvPr/>
        </p:nvPicPr>
        <p:blipFill rotWithShape="1">
          <a:blip r:embed="rId3"/>
          <a:srcRect l="64096" t="21923" r="16627" b="23161"/>
          <a:stretch>
            <a:fillRect/>
          </a:stretch>
        </p:blipFill>
        <p:spPr>
          <a:xfrm>
            <a:off x="6594895" y="2904675"/>
            <a:ext cx="646569" cy="1200901"/>
          </a:xfrm>
          <a:prstGeom prst="rect">
            <a:avLst/>
          </a:prstGeom>
        </p:spPr>
      </p:pic>
      <p:pic>
        <p:nvPicPr>
          <p:cNvPr id="7" name="Picture 8" descr="Graphical user interface, application&#10;&#10;Description automatically generated"/>
          <p:cNvPicPr>
            <a:picLocks noChangeAspect="1"/>
          </p:cNvPicPr>
          <p:nvPr/>
        </p:nvPicPr>
        <p:blipFill rotWithShape="1">
          <a:blip r:embed="rId4"/>
          <a:srcRect l="59268" t="57977" r="21463" b="17692"/>
          <a:stretch>
            <a:fillRect/>
          </a:stretch>
        </p:blipFill>
        <p:spPr>
          <a:xfrm>
            <a:off x="4093234" y="4101590"/>
            <a:ext cx="948496" cy="780141"/>
          </a:xfrm>
          <a:prstGeom prst="rect">
            <a:avLst/>
          </a:prstGeom>
        </p:spPr>
      </p:pic>
      <p:pic>
        <p:nvPicPr>
          <p:cNvPr id="9" name="Picture 9" descr="Graphical user interface, application&#10;&#10;Description automatically generated"/>
          <p:cNvPicPr>
            <a:picLocks noChangeAspect="1"/>
          </p:cNvPicPr>
          <p:nvPr/>
        </p:nvPicPr>
        <p:blipFill rotWithShape="1">
          <a:blip r:embed="rId5"/>
          <a:srcRect l="2850" t="47343" r="82902" b="24648"/>
          <a:stretch>
            <a:fillRect/>
          </a:stretch>
        </p:blipFill>
        <p:spPr>
          <a:xfrm>
            <a:off x="4298111" y="2910816"/>
            <a:ext cx="743726" cy="901157"/>
          </a:xfrm>
          <a:prstGeom prst="rect">
            <a:avLst/>
          </a:prstGeom>
        </p:spPr>
      </p:pic>
      <p:sp>
        <p:nvSpPr>
          <p:cNvPr id="16" name="Rectangle 15"/>
          <p:cNvSpPr/>
          <p:nvPr/>
        </p:nvSpPr>
        <p:spPr>
          <a:xfrm>
            <a:off x="5206311" y="1895924"/>
            <a:ext cx="690113" cy="690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7" name="Rectangle 16"/>
          <p:cNvSpPr/>
          <p:nvPr/>
        </p:nvSpPr>
        <p:spPr>
          <a:xfrm>
            <a:off x="5206311" y="3017358"/>
            <a:ext cx="690113" cy="690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8" name="Rectangle 17"/>
          <p:cNvSpPr/>
          <p:nvPr/>
        </p:nvSpPr>
        <p:spPr>
          <a:xfrm>
            <a:off x="7481528" y="3189887"/>
            <a:ext cx="690113" cy="690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9" name="Rectangle 18"/>
          <p:cNvSpPr/>
          <p:nvPr/>
        </p:nvSpPr>
        <p:spPr>
          <a:xfrm>
            <a:off x="7481528" y="1971406"/>
            <a:ext cx="690113" cy="690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20" name="Rectangle 19"/>
          <p:cNvSpPr/>
          <p:nvPr/>
        </p:nvSpPr>
        <p:spPr>
          <a:xfrm>
            <a:off x="5206310" y="4149575"/>
            <a:ext cx="690113" cy="69011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4" name="Picture 9" descr="A picture containing whiteboard&#10;&#10;Description automatically generated"/>
          <p:cNvPicPr>
            <a:picLocks noChangeAspect="1"/>
          </p:cNvPicPr>
          <p:nvPr/>
        </p:nvPicPr>
        <p:blipFill>
          <a:blip r:embed="rId6"/>
          <a:stretch>
            <a:fillRect/>
          </a:stretch>
        </p:blipFill>
        <p:spPr>
          <a:xfrm>
            <a:off x="7875108" y="5056292"/>
            <a:ext cx="1114425" cy="8429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696" y="1003899"/>
            <a:ext cx="8721305" cy="714375"/>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r>
              <a:rPr lang="en-GB" sz="2100" dirty="0">
                <a:cs typeface="Calibri" panose="020F0502020204030204"/>
              </a:rPr>
              <a:t>Task 2- Complete the sentences by adding in the correct classroom instruction.</a:t>
            </a:r>
            <a:endParaRPr lang="en-GB" sz="2100" dirty="0">
              <a:cs typeface="Calibri" panose="020F0502020204030204"/>
            </a:endParaRPr>
          </a:p>
        </p:txBody>
      </p:sp>
      <p:sp>
        <p:nvSpPr>
          <p:cNvPr id="3" name="TextBox 2"/>
          <p:cNvSpPr txBox="1"/>
          <p:nvPr/>
        </p:nvSpPr>
        <p:spPr>
          <a:xfrm>
            <a:off x="523381" y="1995263"/>
            <a:ext cx="8171372" cy="8382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algn="l"/>
            <a:endParaRPr lang="en-GB" sz="100" dirty="0">
              <a:cs typeface="Calibri" panose="020F0502020204030204"/>
            </a:endParaRPr>
          </a:p>
        </p:txBody>
      </p:sp>
      <p:sp>
        <p:nvSpPr>
          <p:cNvPr id="4" name="TextBox 3"/>
          <p:cNvSpPr txBox="1"/>
          <p:nvPr/>
        </p:nvSpPr>
        <p:spPr>
          <a:xfrm>
            <a:off x="243695" y="2092985"/>
            <a:ext cx="5691276" cy="3207385"/>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marL="342900" indent="-342900">
              <a:buAutoNum type="arabicPeriod"/>
            </a:pPr>
            <a:r>
              <a:rPr lang="en-GB" sz="1800" dirty="0">
                <a:cs typeface="Calibri" panose="020F0502020204030204"/>
              </a:rPr>
              <a:t>When I want to share my ideas I must ______________.</a:t>
            </a:r>
            <a:endParaRPr lang="en-GB" sz="1800" dirty="0">
              <a:cs typeface="Calibri" panose="020F0502020204030204"/>
            </a:endParaRPr>
          </a:p>
          <a:p>
            <a:pPr marL="342900" indent="-342900">
              <a:buAutoNum type="arabicPeriod"/>
            </a:pPr>
            <a:endParaRPr lang="en-GB" sz="1800" dirty="0">
              <a:cs typeface="Calibri" panose="020F0502020204030204"/>
            </a:endParaRPr>
          </a:p>
          <a:p>
            <a:pPr marL="342900" indent="-342900">
              <a:buAutoNum type="arabicPeriod"/>
            </a:pPr>
            <a:r>
              <a:rPr lang="en-GB" sz="1800" dirty="0">
                <a:cs typeface="Calibri" panose="020F0502020204030204"/>
              </a:rPr>
              <a:t>I must _________________ carefully so  I understand the task given.</a:t>
            </a:r>
            <a:endParaRPr lang="en-GB" sz="1800" dirty="0">
              <a:cs typeface="Calibri" panose="020F0502020204030204"/>
            </a:endParaRPr>
          </a:p>
          <a:p>
            <a:pPr marL="342900" indent="-342900">
              <a:buAutoNum type="arabicPeriod"/>
            </a:pPr>
            <a:endParaRPr lang="en-GB" sz="1800" dirty="0">
              <a:cs typeface="Calibri" panose="020F0502020204030204"/>
            </a:endParaRPr>
          </a:p>
          <a:p>
            <a:pPr marL="342900" indent="-342900">
              <a:buAutoNum type="arabicPeriod"/>
            </a:pPr>
            <a:r>
              <a:rPr lang="en-GB" sz="1800" dirty="0">
                <a:cs typeface="Calibri" panose="020F0502020204030204"/>
              </a:rPr>
              <a:t>Sometimes when we _________ at the board, it is easier if we  ___________ in our carpet spots.</a:t>
            </a:r>
            <a:endParaRPr lang="en-GB" sz="1800" dirty="0">
              <a:cs typeface="Calibri" panose="020F0502020204030204"/>
            </a:endParaRPr>
          </a:p>
          <a:p>
            <a:pPr marL="342900" indent="-342900">
              <a:buAutoNum type="arabicPeriod"/>
            </a:pPr>
            <a:endParaRPr lang="en-GB" sz="1800" dirty="0">
              <a:cs typeface="Calibri" panose="020F0502020204030204"/>
            </a:endParaRPr>
          </a:p>
          <a:p>
            <a:pPr marL="342900" indent="-342900">
              <a:buAutoNum type="arabicPeriod"/>
            </a:pPr>
            <a:r>
              <a:rPr lang="en-GB" sz="1800" dirty="0">
                <a:cs typeface="Calibri" panose="020F0502020204030204"/>
              </a:rPr>
              <a:t>At the end of the day we __________ and push our chairs under the table.</a:t>
            </a:r>
            <a:endParaRPr lang="en-GB" sz="1800" dirty="0">
              <a:cs typeface="Calibri" panose="020F0502020204030204"/>
            </a:endParaRPr>
          </a:p>
          <a:p>
            <a:pPr marL="342900" indent="-342900">
              <a:buAutoNum type="arabicPeriod"/>
            </a:pPr>
            <a:endParaRPr lang="en-GB" sz="100" dirty="0">
              <a:cs typeface="Calibri" panose="020F0502020204030204"/>
            </a:endParaRPr>
          </a:p>
          <a:p>
            <a:pPr marL="342900" indent="-342900">
              <a:buAutoNum type="arabicPeriod"/>
            </a:pPr>
            <a:endParaRPr lang="en-GB" sz="100" dirty="0">
              <a:cs typeface="Calibri" panose="020F0502020204030204"/>
            </a:endParaRPr>
          </a:p>
          <a:p>
            <a:pPr marL="342900" indent="-342900">
              <a:buAutoNum type="arabicPeriod"/>
            </a:pPr>
            <a:endParaRPr lang="en-GB" sz="100" dirty="0">
              <a:cs typeface="Calibri" panose="020F0502020204030204"/>
            </a:endParaRPr>
          </a:p>
          <a:p>
            <a:pPr marL="342900" indent="-342900">
              <a:buAutoNum type="arabicPeriod"/>
            </a:pPr>
            <a:endParaRPr lang="en-GB" sz="100" dirty="0">
              <a:cs typeface="Calibri" panose="020F0502020204030204"/>
            </a:endParaRPr>
          </a:p>
          <a:p>
            <a:pPr marL="342900" indent="-342900">
              <a:buAutoNum type="arabicPeriod"/>
            </a:pPr>
            <a:endParaRPr lang="en-GB" sz="100" dirty="0">
              <a:cs typeface="Calibri" panose="020F0502020204030204"/>
            </a:endParaRPr>
          </a:p>
          <a:p>
            <a:pPr marL="342900" indent="-342900">
              <a:buAutoNum type="arabicPeriod"/>
            </a:pPr>
            <a:endParaRPr lang="en-GB" sz="100" dirty="0">
              <a:cs typeface="Calibri" panose="020F0502020204030204"/>
            </a:endParaRPr>
          </a:p>
        </p:txBody>
      </p:sp>
      <p:sp>
        <p:nvSpPr>
          <p:cNvPr id="5" name="TextBox 4"/>
          <p:cNvSpPr txBox="1"/>
          <p:nvPr/>
        </p:nvSpPr>
        <p:spPr>
          <a:xfrm>
            <a:off x="7015432" y="2394908"/>
            <a:ext cx="2057400" cy="191135"/>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algn="ctr"/>
            <a:r>
              <a:rPr lang="en-GB" sz="100" b="1" u="sng" dirty="0">
                <a:solidFill>
                  <a:schemeClr val="accent2">
                    <a:lumMod val="75000"/>
                  </a:schemeClr>
                </a:solidFill>
                <a:cs typeface="Calibri" panose="020F0502020204030204"/>
              </a:rPr>
              <a:t>Word list</a:t>
            </a:r>
            <a:endParaRPr lang="en-GB" sz="100" b="1" u="sng" dirty="0">
              <a:solidFill>
                <a:schemeClr val="accent2">
                  <a:lumMod val="75000"/>
                </a:schemeClr>
              </a:solidFill>
              <a:cs typeface="Calibri" panose="020F0502020204030204"/>
            </a:endParaRPr>
          </a:p>
          <a:p>
            <a:pPr algn="ctr"/>
            <a:endParaRPr lang="en-GB" sz="100" b="1" u="sng" dirty="0">
              <a:solidFill>
                <a:schemeClr val="accent2">
                  <a:lumMod val="75000"/>
                </a:schemeClr>
              </a:solidFill>
              <a:cs typeface="Calibri" panose="020F0502020204030204"/>
            </a:endParaRPr>
          </a:p>
          <a:p>
            <a:pPr algn="ctr"/>
            <a:r>
              <a:rPr lang="en-GB" sz="100" dirty="0" err="1">
                <a:cs typeface="Calibri" panose="020F0502020204030204"/>
              </a:rPr>
              <a:t>asseyez-vous</a:t>
            </a:r>
            <a:endParaRPr lang="en-GB" sz="100" dirty="0" err="1">
              <a:cs typeface="Calibri" panose="020F0502020204030204"/>
            </a:endParaRPr>
          </a:p>
          <a:p>
            <a:pPr algn="ctr"/>
            <a:r>
              <a:rPr lang="en-GB" sz="100" dirty="0" err="1">
                <a:cs typeface="Calibri" panose="020F0502020204030204"/>
              </a:rPr>
              <a:t>ecoutez</a:t>
            </a:r>
            <a:endParaRPr lang="en-GB" sz="100" dirty="0" err="1">
              <a:cs typeface="Calibri" panose="020F0502020204030204"/>
            </a:endParaRPr>
          </a:p>
          <a:p>
            <a:pPr algn="ctr"/>
            <a:r>
              <a:rPr lang="en-GB" sz="100" dirty="0" err="1">
                <a:cs typeface="Calibri" panose="020F0502020204030204"/>
              </a:rPr>
              <a:t>levez</a:t>
            </a:r>
            <a:r>
              <a:rPr lang="en-GB" sz="100" dirty="0">
                <a:cs typeface="Calibri" panose="020F0502020204030204"/>
              </a:rPr>
              <a:t>- la main</a:t>
            </a:r>
            <a:endParaRPr lang="en-GB" sz="100" dirty="0">
              <a:cs typeface="Calibri" panose="020F0502020204030204"/>
            </a:endParaRPr>
          </a:p>
          <a:p>
            <a:pPr algn="ctr"/>
            <a:r>
              <a:rPr lang="en-GB" sz="100" dirty="0" err="1">
                <a:cs typeface="Calibri" panose="020F0502020204030204"/>
              </a:rPr>
              <a:t>levez-vous</a:t>
            </a:r>
            <a:endParaRPr lang="en-GB" sz="100" dirty="0" err="1">
              <a:cs typeface="Calibri" panose="020F0502020204030204"/>
            </a:endParaRPr>
          </a:p>
          <a:p>
            <a:pPr algn="ctr"/>
            <a:r>
              <a:rPr lang="en-GB" sz="100" dirty="0" err="1">
                <a:cs typeface="Calibri" panose="020F0502020204030204"/>
              </a:rPr>
              <a:t>regardez</a:t>
            </a:r>
            <a:endParaRPr lang="en-GB" sz="100" dirty="0" err="1">
              <a:cs typeface="Calibri" panose="020F0502020204030204"/>
            </a:endParaRPr>
          </a:p>
          <a:p>
            <a:pPr algn="ctr"/>
            <a:endParaRPr lang="en-GB" sz="100" dirty="0">
              <a:cs typeface="Calibri" panose="020F0502020204030204"/>
            </a:endParaRPr>
          </a:p>
        </p:txBody>
      </p:sp>
      <p:sp>
        <p:nvSpPr>
          <p:cNvPr id="7" name="Rectangle 6"/>
          <p:cNvSpPr/>
          <p:nvPr/>
        </p:nvSpPr>
        <p:spPr>
          <a:xfrm>
            <a:off x="7344719" y="2265917"/>
            <a:ext cx="1337093" cy="17360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6" name="Picture 7" descr="A picture containing whiteboard&#10;&#10;Description automatically generated"/>
          <p:cNvPicPr>
            <a:picLocks noChangeAspect="1"/>
          </p:cNvPicPr>
          <p:nvPr/>
        </p:nvPicPr>
        <p:blipFill>
          <a:blip r:embed="rId1"/>
          <a:stretch>
            <a:fillRect/>
          </a:stretch>
        </p:blipFill>
        <p:spPr>
          <a:xfrm>
            <a:off x="7939806" y="5013161"/>
            <a:ext cx="1114425" cy="8429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10085" y="1791038"/>
            <a:ext cx="8123830" cy="83820"/>
          </a:xfrm>
          <a:prstGeom prst="rect">
            <a:avLst/>
          </a:prstGeom>
        </p:spPr>
        <p:txBody>
          <a:bodyPr wrap="square" lIns="68580" tIns="34290" rIns="68580" bIns="34290" anchor="t">
            <a:spAutoFit/>
          </a:bodyPr>
          <a:lstStyle/>
          <a:p>
            <a:pPr algn="ctr">
              <a:defRPr/>
            </a:pPr>
            <a:endParaRPr lang="en-US" sz="100">
              <a:ea typeface="+mn-ea"/>
              <a:cs typeface="+mn-cs"/>
            </a:endParaRPr>
          </a:p>
        </p:txBody>
      </p:sp>
      <p:sp>
        <p:nvSpPr>
          <p:cNvPr id="3" name="TextBox 2"/>
          <p:cNvSpPr txBox="1"/>
          <p:nvPr/>
        </p:nvSpPr>
        <p:spPr>
          <a:xfrm>
            <a:off x="609645" y="1790385"/>
            <a:ext cx="6424523" cy="11430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pPr algn="l"/>
            <a:r>
              <a:rPr lang="en-GB" sz="100" dirty="0">
                <a:ea typeface="+mn-lt"/>
                <a:cs typeface="+mn-lt"/>
                <a:hlinkClick r:id="rId1"/>
              </a:rPr>
              <a:t>https://www.french-games.net/frenchgames/the-frog-flies?topic=School%20-%20activities&amp;level=primary</a:t>
            </a:r>
            <a:endParaRPr lang="en-US" sz="100"/>
          </a:p>
          <a:p>
            <a:endParaRPr lang="en-GB" sz="100" dirty="0">
              <a:cs typeface="Calibri" panose="020F0502020204030204"/>
            </a:endParaRPr>
          </a:p>
          <a:p>
            <a:endParaRPr lang="en-GB" sz="100" dirty="0">
              <a:cs typeface="Calibri" panose="020F0502020204030204"/>
            </a:endParaRPr>
          </a:p>
        </p:txBody>
      </p:sp>
      <p:sp>
        <p:nvSpPr>
          <p:cNvPr id="6" name="TextBox 5"/>
          <p:cNvSpPr txBox="1"/>
          <p:nvPr/>
        </p:nvSpPr>
        <p:spPr>
          <a:xfrm>
            <a:off x="608171" y="1168718"/>
            <a:ext cx="7245191" cy="39116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r>
              <a:rPr lang="en-GB" sz="2100" dirty="0">
                <a:cs typeface="Calibri" panose="020F0502020204030204"/>
              </a:rPr>
              <a:t>Test yourself using a school activities game!</a:t>
            </a:r>
            <a:endParaRPr lang="en-GB" sz="2100" dirty="0">
              <a:cs typeface="Calibri" panose="020F0502020204030204"/>
            </a:endParaRPr>
          </a:p>
        </p:txBody>
      </p:sp>
      <p:sp>
        <p:nvSpPr>
          <p:cNvPr id="5" name="TextBox 4"/>
          <p:cNvSpPr txBox="1"/>
          <p:nvPr/>
        </p:nvSpPr>
        <p:spPr>
          <a:xfrm>
            <a:off x="3543300" y="3257550"/>
            <a:ext cx="2057400" cy="83820"/>
          </a:xfrm>
          <a:prstGeom prst="rect">
            <a:avLst/>
          </a:prstGeom>
          <a:noFill/>
        </p:spPr>
        <p:txBody>
          <a:bodyPr rot="0" spcFirstLastPara="0" vertOverflow="overflow" horzOverflow="overflow" vert="horz" wrap="square" lIns="68580" tIns="34290" rIns="68580" bIns="34290" numCol="1" spcCol="0" rtlCol="0" fromWordArt="0" anchor="t" anchorCtr="0" forceAA="0" compatLnSpc="1">
            <a:spAutoFit/>
          </a:bodyPr>
          <a:lstStyle/>
          <a:p>
            <a:endParaRPr lang="en-US" sz="100"/>
          </a:p>
        </p:txBody>
      </p:sp>
      <p:pic>
        <p:nvPicPr>
          <p:cNvPr id="7" name="Picture 8" descr="A screenshot of a video game&#10;&#10;Description automatically generated"/>
          <p:cNvPicPr>
            <a:picLocks noChangeAspect="1"/>
          </p:cNvPicPr>
          <p:nvPr/>
        </p:nvPicPr>
        <p:blipFill rotWithShape="1">
          <a:blip r:embed="rId2"/>
          <a:srcRect l="1268" t="10214" r="22233" b="5308"/>
          <a:stretch>
            <a:fillRect/>
          </a:stretch>
        </p:blipFill>
        <p:spPr>
          <a:xfrm>
            <a:off x="610319" y="2403689"/>
            <a:ext cx="4870559" cy="3396183"/>
          </a:xfrm>
          <a:prstGeom prst="rect">
            <a:avLst/>
          </a:prstGeom>
        </p:spPr>
      </p:pic>
      <p:pic>
        <p:nvPicPr>
          <p:cNvPr id="2" name="Picture 3" descr="A picture containing whiteboard&#10;&#10;Description automatically generated"/>
          <p:cNvPicPr>
            <a:picLocks noChangeAspect="1"/>
          </p:cNvPicPr>
          <p:nvPr/>
        </p:nvPicPr>
        <p:blipFill>
          <a:blip r:embed="rId3"/>
          <a:stretch>
            <a:fillRect/>
          </a:stretch>
        </p:blipFill>
        <p:spPr>
          <a:xfrm>
            <a:off x="7853543" y="4948463"/>
            <a:ext cx="1114425" cy="84296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Rectangle 3"/>
          <p:cNvSpPr/>
          <p:nvPr/>
        </p:nvSpPr>
        <p:spPr>
          <a:xfrm>
            <a:off x="0" y="0"/>
            <a:ext cx="9144000" cy="6858000"/>
          </a:xfrm>
          <a:prstGeom prst="rect">
            <a:avLst/>
          </a:prstGeom>
          <a:solidFill>
            <a:srgbClr val="FF0000"/>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291" name="Picture 4"/>
          <p:cNvPicPr>
            <a:picLocks noChangeAspect="1"/>
          </p:cNvPicPr>
          <p:nvPr/>
        </p:nvPicPr>
        <p:blipFill>
          <a:blip r:embed="rId1"/>
          <a:stretch>
            <a:fillRect/>
          </a:stretch>
        </p:blipFill>
        <p:spPr>
          <a:xfrm>
            <a:off x="207963" y="5346700"/>
            <a:ext cx="439737" cy="442913"/>
          </a:xfrm>
          <a:prstGeom prst="rect">
            <a:avLst/>
          </a:prstGeom>
          <a:noFill/>
          <a:ln w="9525">
            <a:noFill/>
          </a:ln>
        </p:spPr>
      </p:pic>
      <p:sp>
        <p:nvSpPr>
          <p:cNvPr id="6" name="Rectangle 5"/>
          <p:cNvSpPr/>
          <p:nvPr/>
        </p:nvSpPr>
        <p:spPr>
          <a:xfrm>
            <a:off x="141288" y="5286375"/>
            <a:ext cx="4105275" cy="5540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7" name="TextBox 6"/>
          <p:cNvSpPr txBox="1">
            <a:spLocks noChangeArrowheads="1"/>
          </p:cNvSpPr>
          <p:nvPr/>
        </p:nvSpPr>
        <p:spPr bwMode="auto">
          <a:xfrm>
            <a:off x="647700" y="5383213"/>
            <a:ext cx="3022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Arial" panose="020B0604020202090204" pitchFamily="34" charset="0"/>
              <a:buNone/>
              <a:defRPr/>
            </a:pPr>
            <a:r>
              <a:rPr kumimoji="0" lang="en-GB" altLang="en-US" sz="1800" b="0" i="0" u="none" strike="noStrike" kern="1200" cap="none" spc="0" normalizeH="0" baseline="0" noProof="0" dirty="0">
                <a:ln>
                  <a:noFill/>
                </a:ln>
                <a:solidFill>
                  <a:srgbClr val="000000"/>
                </a:solidFill>
                <a:effectLst/>
                <a:uLnTx/>
                <a:uFillTx/>
                <a:latin typeface="Calibri" pitchFamily="34" charset="0"/>
                <a:ea typeface="+mn-ea"/>
                <a:cs typeface="+mn-cs"/>
              </a:rPr>
              <a:t>Subject</a:t>
            </a:r>
            <a:r>
              <a:rPr kumimoji="0" lang="en-GB" altLang="en-US" sz="135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GB" altLang="en-US" sz="1800" b="0" i="0" u="none" strike="noStrike" kern="1200" cap="none" spc="0" normalizeH="0" baseline="0" noProof="0" dirty="0" smtClean="0">
                <a:ln>
                  <a:noFill/>
                </a:ln>
                <a:solidFill>
                  <a:srgbClr val="000000"/>
                </a:solidFill>
                <a:effectLst/>
                <a:uLnTx/>
                <a:uFillTx/>
                <a:latin typeface="Calibri" pitchFamily="34" charset="0"/>
                <a:ea typeface="+mn-ea"/>
                <a:cs typeface="+mn-cs"/>
              </a:rPr>
              <a:t>PSHE </a:t>
            </a:r>
            <a:endParaRPr kumimoji="0" lang="en-GB" altLang="en-US" sz="135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8" name="Rectangle 7"/>
          <p:cNvSpPr/>
          <p:nvPr/>
        </p:nvSpPr>
        <p:spPr>
          <a:xfrm>
            <a:off x="141288" y="981075"/>
            <a:ext cx="8128000" cy="70643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79" name="TextBox 8"/>
          <p:cNvSpPr txBox="1">
            <a:spLocks noChangeArrowheads="1"/>
          </p:cNvSpPr>
          <p:nvPr/>
        </p:nvSpPr>
        <p:spPr bwMode="auto">
          <a:xfrm>
            <a:off x="204788" y="1042988"/>
            <a:ext cx="79597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itchFamily="34" charset="0"/>
              </a:defRPr>
            </a:lvl9pPr>
          </a:lstStyle>
          <a:p>
            <a:pPr marL="0" marR="0" lvl="0" indent="0" algn="l" defTabSz="685800" rtl="0" eaLnBrk="1" fontAlgn="auto" latinLnBrk="0" hangingPunct="1">
              <a:lnSpc>
                <a:spcPct val="100000"/>
              </a:lnSpc>
              <a:spcBef>
                <a:spcPct val="0"/>
              </a:spcBef>
              <a:spcAft>
                <a:spcPts val="0"/>
              </a:spcAft>
              <a:buClrTx/>
              <a:buSzTx/>
              <a:buFont typeface="Arial" panose="020B0604020202090204" pitchFamily="34" charset="0"/>
              <a:buNone/>
              <a:defRPr/>
            </a:pPr>
            <a:r>
              <a:rPr kumimoji="0" lang="en-GB" altLang="en-US" sz="3200" b="0" i="0" strike="noStrike" kern="1200" cap="none" spc="0" normalizeH="0" baseline="0" noProof="0" dirty="0" smtClean="0">
                <a:ln>
                  <a:noFill/>
                </a:ln>
                <a:solidFill>
                  <a:srgbClr val="000000"/>
                </a:solidFill>
                <a:effectLst/>
                <a:uLnTx/>
                <a:uFillTx/>
                <a:latin typeface="XCCW Joined 4a" pitchFamily="66" charset="0"/>
                <a:ea typeface="+mn-ea"/>
                <a:cs typeface="+mn-cs"/>
              </a:rPr>
              <a:t>Tuesday 29</a:t>
            </a:r>
            <a:r>
              <a:rPr kumimoji="0" lang="en-GB" altLang="en-US" sz="3200" b="0" i="0" strike="noStrike" kern="1200" cap="none" spc="0" normalizeH="0" baseline="30000" noProof="0" dirty="0" smtClean="0">
                <a:ln>
                  <a:noFill/>
                </a:ln>
                <a:solidFill>
                  <a:srgbClr val="000000"/>
                </a:solidFill>
                <a:effectLst/>
                <a:uLnTx/>
                <a:uFillTx/>
                <a:latin typeface="XCCW Joined 4a" pitchFamily="66" charset="0"/>
                <a:ea typeface="+mn-ea"/>
                <a:cs typeface="+mn-cs"/>
              </a:rPr>
              <a:t>th</a:t>
            </a:r>
            <a:r>
              <a:rPr kumimoji="0" lang="en-GB" altLang="en-US" sz="3200" b="0" i="0" strike="noStrike" kern="1200" cap="none" spc="0" normalizeH="0" baseline="0" noProof="0" dirty="0" smtClean="0">
                <a:ln>
                  <a:noFill/>
                </a:ln>
                <a:solidFill>
                  <a:srgbClr val="000000"/>
                </a:solidFill>
                <a:effectLst/>
                <a:uLnTx/>
                <a:uFillTx/>
                <a:latin typeface="XCCW Joined 4a" pitchFamily="66" charset="0"/>
                <a:ea typeface="+mn-ea"/>
                <a:cs typeface="+mn-cs"/>
              </a:rPr>
              <a:t> June 2021</a:t>
            </a:r>
            <a:r>
              <a:rPr kumimoji="0" lang="en-GB" altLang="en-US" sz="2400" b="0" i="0" u="none" strike="noStrike" kern="1200" cap="none" spc="0" normalizeH="0" baseline="0" noProof="0" dirty="0">
                <a:ln>
                  <a:noFill/>
                </a:ln>
                <a:solidFill>
                  <a:srgbClr val="000000"/>
                </a:solidFill>
                <a:effectLst/>
                <a:uLnTx/>
                <a:uFillTx/>
                <a:latin typeface="Calibri" pitchFamily="34" charset="0"/>
                <a:ea typeface="+mn-ea"/>
                <a:cs typeface="+mn-cs"/>
              </a:rPr>
              <a:t>	</a:t>
            </a:r>
            <a:endParaRPr kumimoji="0" lang="en-GB" altLang="en-US" sz="1350" b="0" i="0" u="sng" strike="noStrike" kern="1200" cap="none" spc="0" normalizeH="0" baseline="0" noProof="0" dirty="0">
              <a:ln>
                <a:noFill/>
              </a:ln>
              <a:solidFill>
                <a:srgbClr val="000000"/>
              </a:solidFill>
              <a:effectLst/>
              <a:uLnTx/>
              <a:uFillTx/>
              <a:latin typeface="Calibri" pitchFamily="34" charset="0"/>
              <a:ea typeface="+mn-ea"/>
              <a:cs typeface="+mn-cs"/>
            </a:endParaRPr>
          </a:p>
        </p:txBody>
      </p:sp>
      <p:pic>
        <p:nvPicPr>
          <p:cNvPr id="12296" name="Picture 9"/>
          <p:cNvPicPr>
            <a:picLocks noChangeAspect="1"/>
          </p:cNvPicPr>
          <p:nvPr/>
        </p:nvPicPr>
        <p:blipFill>
          <a:blip r:embed="rId2"/>
          <a:stretch>
            <a:fillRect/>
          </a:stretch>
        </p:blipFill>
        <p:spPr>
          <a:xfrm>
            <a:off x="204788" y="2152650"/>
            <a:ext cx="1665287" cy="828675"/>
          </a:xfrm>
          <a:prstGeom prst="rect">
            <a:avLst/>
          </a:prstGeom>
          <a:noFill/>
          <a:ln w="9525">
            <a:noFill/>
          </a:ln>
        </p:spPr>
      </p:pic>
      <p:sp>
        <p:nvSpPr>
          <p:cNvPr id="11" name="Rectangle 10"/>
          <p:cNvSpPr/>
          <p:nvPr/>
        </p:nvSpPr>
        <p:spPr>
          <a:xfrm>
            <a:off x="204788" y="2984500"/>
            <a:ext cx="8639175" cy="13525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8" name="TextBox 11"/>
          <p:cNvSpPr txBox="1"/>
          <p:nvPr/>
        </p:nvSpPr>
        <p:spPr>
          <a:xfrm>
            <a:off x="204788" y="3122613"/>
            <a:ext cx="8416925" cy="10763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90204" pitchFamily="34" charset="0"/>
              <a:buChar char="•"/>
              <a:defRPr kern="1200">
                <a:solidFill>
                  <a:srgbClr val="1C1C1C"/>
                </a:solidFill>
                <a:latin typeface="Twinkl" pitchFamily="2" charset="0"/>
                <a:ea typeface="Sassoon Infant Rg"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1600" kern="1200">
                <a:solidFill>
                  <a:srgbClr val="1C1C1C"/>
                </a:solidFill>
                <a:latin typeface="Twinkl" pitchFamily="2" charset="0"/>
                <a:ea typeface="Sassoon Infant Rg"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sz="1400" kern="1200">
                <a:solidFill>
                  <a:srgbClr val="1C1C1C"/>
                </a:solidFill>
                <a:latin typeface="Twinkl" pitchFamily="2" charset="0"/>
                <a:ea typeface="Sassoon Infant Rg" pitchFamily="50" charset="0"/>
                <a:cs typeface="Sassoon Infant Rg" pitchFamily="50" charset="0"/>
              </a:defRPr>
            </a:lvl5pPr>
          </a:lstStyle>
          <a:p>
            <a:pPr marL="0" lvl="0" indent="0" defTabSz="685800" eaLnBrk="1" hangingPunct="1">
              <a:lnSpc>
                <a:spcPct val="100000"/>
              </a:lnSpc>
              <a:spcBef>
                <a:spcPct val="0"/>
              </a:spcBef>
              <a:buNone/>
            </a:pPr>
            <a:r>
              <a:rPr lang="en-US" altLang="en-GB" sz="3200" dirty="0">
                <a:solidFill>
                  <a:srgbClr val="000000"/>
                </a:solidFill>
                <a:latin typeface="XCCW Joined 4a" pitchFamily="66" charset="0"/>
              </a:rPr>
              <a:t>L.O </a:t>
            </a:r>
            <a:r>
              <a:rPr lang="en-GB" altLang="en-US" sz="3200" dirty="0">
                <a:solidFill>
                  <a:srgbClr val="000000"/>
                </a:solidFill>
                <a:latin typeface="XCCW Joined 4a" pitchFamily="66" charset="0"/>
              </a:rPr>
              <a:t>To be able to understand the importance of personal care</a:t>
            </a:r>
            <a:endParaRPr lang="en-GB" altLang="en-US" sz="3200" dirty="0">
              <a:solidFill>
                <a:srgbClr val="000000"/>
              </a:solidFill>
              <a:latin typeface="XCCW Joined 4a" pitchFamily="66" charset="0"/>
            </a:endParaRPr>
          </a:p>
        </p:txBody>
      </p:sp>
      <p:pic>
        <p:nvPicPr>
          <p:cNvPr id="12299" name="Picture 14"/>
          <p:cNvPicPr>
            <a:picLocks noChangeAspect="1"/>
          </p:cNvPicPr>
          <p:nvPr/>
        </p:nvPicPr>
        <p:blipFill>
          <a:blip r:embed="rId1"/>
          <a:stretch>
            <a:fillRect/>
          </a:stretch>
        </p:blipFill>
        <p:spPr>
          <a:xfrm>
            <a:off x="192088" y="5335588"/>
            <a:ext cx="441325" cy="441325"/>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Cloud Callout 2"/>
          <p:cNvSpPr/>
          <p:nvPr/>
        </p:nvSpPr>
        <p:spPr>
          <a:xfrm>
            <a:off x="2273300" y="874713"/>
            <a:ext cx="5916613" cy="2952750"/>
          </a:xfrm>
          <a:prstGeom prst="cloudCallout">
            <a:avLst>
              <a:gd name="adj1" fmla="val -55491"/>
              <a:gd name="adj2" fmla="val 54092"/>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GB" sz="1800" b="0" i="0" u="none" strike="noStrike" kern="1200" cap="none" spc="0" normalizeH="0" baseline="0" noProof="0">
              <a:ln>
                <a:noFill/>
              </a:ln>
              <a:solidFill>
                <a:schemeClr val="dk1"/>
              </a:solidFill>
              <a:effectLst/>
              <a:uLnTx/>
              <a:uFillTx/>
              <a:latin typeface="+mn-lt"/>
              <a:ea typeface="+mn-ea"/>
              <a:cs typeface="+mn-cs"/>
            </a:endParaRPr>
          </a:p>
        </p:txBody>
      </p:sp>
      <p:sp>
        <p:nvSpPr>
          <p:cNvPr id="14339" name="TextBox 7"/>
          <p:cNvSpPr txBox="1"/>
          <p:nvPr/>
        </p:nvSpPr>
        <p:spPr>
          <a:xfrm>
            <a:off x="3011488" y="1601788"/>
            <a:ext cx="4794250" cy="1200150"/>
          </a:xfrm>
          <a:prstGeom prst="rect">
            <a:avLst/>
          </a:prstGeom>
          <a:noFill/>
          <a:ln w="9525">
            <a:noFill/>
          </a:ln>
        </p:spPr>
        <p:txBody>
          <a:bodyPr>
            <a:spAutoFit/>
          </a:bodyPr>
          <a:p>
            <a:r>
              <a:rPr sz="2400" dirty="0">
                <a:solidFill>
                  <a:srgbClr val="000000"/>
                </a:solidFill>
                <a:latin typeface="Twinkl" pitchFamily="2" charset="0"/>
              </a:rPr>
              <a:t>Remember if you need help to read any of the information ask someone to help.</a:t>
            </a:r>
            <a:endParaRPr lang="en-GB" altLang="x-none" sz="2400" dirty="0">
              <a:solidFill>
                <a:srgbClr val="000000"/>
              </a:solidFill>
              <a:latin typeface="Twinkl" pitchFamily="2" charset="0"/>
            </a:endParaRPr>
          </a:p>
        </p:txBody>
      </p:sp>
      <p:pic>
        <p:nvPicPr>
          <p:cNvPr id="14340" name="Picture 1"/>
          <p:cNvPicPr>
            <a:picLocks noChangeAspect="1"/>
          </p:cNvPicPr>
          <p:nvPr/>
        </p:nvPicPr>
        <p:blipFill>
          <a:blip r:embed="rId1"/>
          <a:stretch>
            <a:fillRect/>
          </a:stretch>
        </p:blipFill>
        <p:spPr>
          <a:xfrm>
            <a:off x="481013" y="4022725"/>
            <a:ext cx="2530475" cy="2128838"/>
          </a:xfrm>
          <a:prstGeom prst="rect">
            <a:avLst/>
          </a:prstGeom>
          <a:noFill/>
          <a:ln w="9525">
            <a:noFill/>
          </a:ln>
        </p:spPr>
      </p:pic>
      <p:pic>
        <p:nvPicPr>
          <p:cNvPr id="14341" name="Picture 3"/>
          <p:cNvPicPr>
            <a:picLocks noChangeAspect="1"/>
          </p:cNvPicPr>
          <p:nvPr/>
        </p:nvPicPr>
        <p:blipFill>
          <a:blip r:embed="rId2"/>
          <a:stretch>
            <a:fillRect/>
          </a:stretch>
        </p:blipFill>
        <p:spPr>
          <a:xfrm>
            <a:off x="2900363" y="4733925"/>
            <a:ext cx="1914525" cy="1417638"/>
          </a:xfrm>
          <a:prstGeom prst="rect">
            <a:avLst/>
          </a:prstGeom>
          <a:noFill/>
          <a:ln w="9525">
            <a:noFill/>
          </a:ln>
        </p:spPr>
      </p:pic>
    </p:spTree>
  </p:cSld>
  <p:clrMapOvr>
    <a:masterClrMapping/>
  </p:clrMapOvr>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10932</Words>
  <Application>WPS Presentation</Application>
  <PresentationFormat>On-screen Show (4:3)</PresentationFormat>
  <Paragraphs>405</Paragraphs>
  <Slides>49</Slides>
  <Notes>2</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49</vt:i4>
      </vt:variant>
    </vt:vector>
  </HeadingPairs>
  <TitlesOfParts>
    <vt:vector size="70" baseType="lpstr">
      <vt:lpstr>Arial</vt:lpstr>
      <vt:lpstr>SimSun</vt:lpstr>
      <vt:lpstr>Wingdings</vt:lpstr>
      <vt:lpstr>Twinkl</vt:lpstr>
      <vt:lpstr>苹方-简</vt:lpstr>
      <vt:lpstr>Sassoon Infant Rg</vt:lpstr>
      <vt:lpstr>Twinkl SemiBold</vt:lpstr>
      <vt:lpstr>Sassoon Infant Md</vt:lpstr>
      <vt:lpstr>Twinkl</vt:lpstr>
      <vt:lpstr>Thonburi</vt:lpstr>
      <vt:lpstr>Calibri</vt:lpstr>
      <vt:lpstr>Helvetica Neue</vt:lpstr>
      <vt:lpstr>Calibri Light</vt:lpstr>
      <vt:lpstr>Calibri</vt:lpstr>
      <vt:lpstr>XCCW Joined 4a</vt:lpstr>
      <vt:lpstr>Twinkl Light</vt:lpstr>
      <vt:lpstr>微软雅黑</vt:lpstr>
      <vt:lpstr>汉仪旗黑</vt:lpstr>
      <vt:lpstr>Arial Unicode MS</vt:lpstr>
      <vt:lpstr>宋体-简</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What Is Personal Hygiene?</vt:lpstr>
      <vt:lpstr>PowerPoint 演示文稿</vt:lpstr>
      <vt:lpstr>Brushing Our Teeth</vt:lpstr>
      <vt:lpstr>Washing Our Hands</vt:lpstr>
      <vt:lpstr>Dirtier Than a Toilet Seat?</vt:lpstr>
      <vt:lpstr>PowerPoint 演示文稿</vt:lpstr>
      <vt:lpstr>Handwashing</vt:lpstr>
      <vt:lpstr>PowerPoint 演示文稿</vt:lpstr>
      <vt:lpstr>Showering or Bathing Regularly</vt:lpstr>
      <vt:lpstr>Hormones and body odour</vt:lpstr>
      <vt:lpstr>Hair</vt:lpstr>
      <vt:lpstr>Clean Clothes</vt:lpstr>
      <vt:lpstr>Keep Our Noses Clean</vt:lpstr>
      <vt:lpstr>Using a Tissue</vt:lpstr>
      <vt:lpstr>Spreading Germs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Fletcher</dc:creator>
  <cp:lastModifiedBy>lizziejackson</cp:lastModifiedBy>
  <cp:revision>42</cp:revision>
  <dcterms:created xsi:type="dcterms:W3CDTF">2021-06-27T10:55:36Z</dcterms:created>
  <dcterms:modified xsi:type="dcterms:W3CDTF">2021-06-27T10:55:36Z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1033-3.1.2.5330</vt:lpwstr>
  </property>
</Properties>
</file>