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57" r:id="rId3"/>
    <p:sldId id="342" r:id="rId4"/>
    <p:sldId id="295" r:id="rId5"/>
    <p:sldId id="377" r:id="rId6"/>
    <p:sldId id="378" r:id="rId7"/>
    <p:sldId id="298" r:id="rId8"/>
    <p:sldId id="379" r:id="rId9"/>
    <p:sldId id="380" r:id="rId10"/>
    <p:sldId id="381" r:id="rId11"/>
    <p:sldId id="382" r:id="rId12"/>
    <p:sldId id="339" r:id="rId13"/>
    <p:sldId id="273" r:id="rId14"/>
    <p:sldId id="299" r:id="rId15"/>
    <p:sldId id="383" r:id="rId16"/>
    <p:sldId id="274" r:id="rId17"/>
    <p:sldId id="384" r:id="rId18"/>
    <p:sldId id="336" r:id="rId19"/>
    <p:sldId id="294" r:id="rId20"/>
    <p:sldId id="373" r:id="rId21"/>
    <p:sldId id="300" r:id="rId22"/>
    <p:sldId id="385" r:id="rId23"/>
    <p:sldId id="301" r:id="rId24"/>
    <p:sldId id="386" r:id="rId25"/>
    <p:sldId id="387" r:id="rId26"/>
    <p:sldId id="303" r:id="rId27"/>
    <p:sldId id="305" r:id="rId28"/>
    <p:sldId id="306" r:id="rId29"/>
    <p:sldId id="269" r:id="rId30"/>
    <p:sldId id="304" r:id="rId31"/>
    <p:sldId id="388" r:id="rId32"/>
    <p:sldId id="307" r:id="rId33"/>
    <p:sldId id="389" r:id="rId34"/>
    <p:sldId id="335" r:id="rId35"/>
    <p:sldId id="261" r:id="rId36"/>
    <p:sldId id="374" r:id="rId37"/>
    <p:sldId id="351" r:id="rId38"/>
    <p:sldId id="352" r:id="rId39"/>
    <p:sldId id="354" r:id="rId40"/>
    <p:sldId id="390" r:id="rId41"/>
    <p:sldId id="355" r:id="rId42"/>
    <p:sldId id="359" r:id="rId43"/>
    <p:sldId id="360" r:id="rId44"/>
    <p:sldId id="271" r:id="rId45"/>
    <p:sldId id="356" r:id="rId46"/>
    <p:sldId id="391" r:id="rId47"/>
    <p:sldId id="357" r:id="rId48"/>
    <p:sldId id="392" r:id="rId49"/>
    <p:sldId id="334" r:id="rId50"/>
    <p:sldId id="275" r:id="rId51"/>
    <p:sldId id="375" r:id="rId52"/>
    <p:sldId id="266" r:id="rId53"/>
    <p:sldId id="393" r:id="rId54"/>
    <p:sldId id="338" r:id="rId55"/>
    <p:sldId id="267" r:id="rId56"/>
    <p:sldId id="337" r:id="rId57"/>
    <p:sldId id="280" r:id="rId58"/>
    <p:sldId id="313" r:id="rId59"/>
    <p:sldId id="394" r:id="rId60"/>
    <p:sldId id="314" r:id="rId61"/>
    <p:sldId id="395" r:id="rId62"/>
    <p:sldId id="333" r:id="rId63"/>
    <p:sldId id="315" r:id="rId64"/>
    <p:sldId id="376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96" r:id="rId73"/>
    <p:sldId id="324" r:id="rId74"/>
    <p:sldId id="325" r:id="rId75"/>
    <p:sldId id="326" r:id="rId76"/>
    <p:sldId id="397" r:id="rId77"/>
    <p:sldId id="328" r:id="rId78"/>
    <p:sldId id="398" r:id="rId79"/>
    <p:sldId id="330" r:id="rId80"/>
    <p:sldId id="33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1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9.png"/><Relationship Id="rId4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6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2.png"/><Relationship Id="rId4" Type="http://schemas.openxmlformats.org/officeDocument/2006/relationships/image" Target="../media/image87.png"/><Relationship Id="rId9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3F8D53-C7E1-4A1C-B569-40E0E3D72D8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BAA8246-C39B-48C9-B4DA-CF6D3747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9" y="-4300"/>
            <a:ext cx="6984520" cy="70535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07AF3E8B-5F33-426C-9234-5D59F200CEA3}"/>
              </a:ext>
            </a:extLst>
          </p:cNvPr>
          <p:cNvSpPr txBox="1"/>
          <p:nvPr/>
        </p:nvSpPr>
        <p:spPr>
          <a:xfrm>
            <a:off x="359625" y="279984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Subject: Maths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385CDBE-A39A-4434-A3A7-F5C310FD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19" y="5994819"/>
            <a:ext cx="590550" cy="590550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41045539-C75F-4807-A652-DE16C916F923}"/>
              </a:ext>
            </a:extLst>
          </p:cNvPr>
          <p:cNvSpPr txBox="1"/>
          <p:nvPr/>
        </p:nvSpPr>
        <p:spPr>
          <a:xfrm>
            <a:off x="963474" y="6145945"/>
            <a:ext cx="74263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Pack: </a:t>
            </a:r>
            <a:r>
              <a:rPr lang="en-GB" sz="2400" dirty="0" smtClean="0"/>
              <a:t>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789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290665" y="78670"/>
            <a:ext cx="7518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 of Numbers – Part 1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750145" y="802237"/>
            <a:ext cx="470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Numbers are made of tens and ones</a:t>
            </a:r>
            <a:r>
              <a:rPr lang="en-GB" b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-450406" y="-169454"/>
            <a:ext cx="3818378" cy="22816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Tens don’t have to be drawn as counters, they can be shown as sticks of ten instead.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96" y="1581511"/>
            <a:ext cx="1092926" cy="1175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550" y="5492882"/>
            <a:ext cx="1108720" cy="1175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377" y="2907560"/>
            <a:ext cx="1110343" cy="1172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796" y="5492882"/>
            <a:ext cx="1112825" cy="1172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550" y="4223668"/>
            <a:ext cx="1112825" cy="1172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886" y="1581511"/>
            <a:ext cx="1092138" cy="1157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589" y="4223668"/>
            <a:ext cx="1105982" cy="1172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1903" y="2933747"/>
            <a:ext cx="1105982" cy="1172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377" y="4223668"/>
            <a:ext cx="1103738" cy="1172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9101" y="2907560"/>
            <a:ext cx="1106520" cy="1172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1903" y="1590693"/>
            <a:ext cx="1103367" cy="1172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6879" y="5492882"/>
            <a:ext cx="1109841" cy="1172722"/>
          </a:xfrm>
          <a:prstGeom prst="rect">
            <a:avLst/>
          </a:prstGeom>
        </p:spPr>
      </p:pic>
      <p:sp>
        <p:nvSpPr>
          <p:cNvPr id="27" name="Explosion 2 26"/>
          <p:cNvSpPr/>
          <p:nvPr/>
        </p:nvSpPr>
        <p:spPr>
          <a:xfrm>
            <a:off x="8785270" y="987370"/>
            <a:ext cx="3818378" cy="22816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Match the numbers to their picture and their tens and ones</a:t>
            </a:r>
            <a:r>
              <a:rPr lang="en-US" sz="1400" dirty="0" smtClean="0"/>
              <a:t>!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00466" y="2077173"/>
            <a:ext cx="168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+mj-lt"/>
              </a:rPr>
              <a:t>For example: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32511" y="2160438"/>
            <a:ext cx="2228800" cy="4005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74673" y="4810029"/>
            <a:ext cx="2059276" cy="1269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8563" y="1213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290665" y="78670"/>
            <a:ext cx="7518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 of Numbers – Part 2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750145" y="802237"/>
            <a:ext cx="470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Numbers are made of tens and ones</a:t>
            </a:r>
            <a:r>
              <a:rPr lang="en-GB" b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-450406" y="-169454"/>
            <a:ext cx="3818378" cy="22816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Tens don’t have to be drawn as counters, they can be shown as sticks of ten instead.</a:t>
            </a:r>
            <a:endParaRPr lang="en-GB" sz="1400" dirty="0"/>
          </a:p>
        </p:txBody>
      </p:sp>
      <p:sp>
        <p:nvSpPr>
          <p:cNvPr id="27" name="Explosion 2 26"/>
          <p:cNvSpPr/>
          <p:nvPr/>
        </p:nvSpPr>
        <p:spPr>
          <a:xfrm>
            <a:off x="8785270" y="987370"/>
            <a:ext cx="3818378" cy="22816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Match the numbers to their picture and their tens and ones</a:t>
            </a:r>
            <a:r>
              <a:rPr lang="en-US" sz="1400" dirty="0" smtClean="0"/>
              <a:t>!</a:t>
            </a:r>
            <a:endParaRPr lang="en-GB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81" y="3032605"/>
            <a:ext cx="1092667" cy="1157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09" y="5527804"/>
            <a:ext cx="1095267" cy="1157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032" y="3032605"/>
            <a:ext cx="1079180" cy="1152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228" y="4282201"/>
            <a:ext cx="1105968" cy="11689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686" y="1746286"/>
            <a:ext cx="1101526" cy="1157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545" y="5531797"/>
            <a:ext cx="1092667" cy="11521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888" y="1774267"/>
            <a:ext cx="1094060" cy="11500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441" y="4282201"/>
            <a:ext cx="1099771" cy="11560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2032" y="4282201"/>
            <a:ext cx="1098397" cy="11578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3604" y="5527804"/>
            <a:ext cx="1087216" cy="11561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7709" y="2999988"/>
            <a:ext cx="1092667" cy="1157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2094" y="1774267"/>
            <a:ext cx="1099056" cy="1161502"/>
          </a:xfrm>
          <a:prstGeom prst="rect">
            <a:avLst/>
          </a:prstGeom>
        </p:spPr>
      </p:pic>
      <p:pic>
        <p:nvPicPr>
          <p:cNvPr id="50" name="Picture 4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8563" y="1213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250998" y="313908"/>
            <a:ext cx="4498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Place Value Games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-693266" y="950417"/>
            <a:ext cx="4446109" cy="228883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191588" y="1633171"/>
            <a:ext cx="292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Copy and paste the links into ‘Google’.</a:t>
            </a:r>
            <a:endParaRPr lang="en-GB" dirty="0">
              <a:latin typeface="+mj-lt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121324"/>
            <a:ext cx="1276350" cy="962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4188" y="2456114"/>
            <a:ext cx="7535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https://www.topmarks.co.uk/learning-to-count/place-value-basketball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24188" y="1954304"/>
            <a:ext cx="397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+mj-lt"/>
              </a:rPr>
              <a:t>Place Value Basketball Game</a:t>
            </a:r>
            <a:endParaRPr lang="en-GB" sz="2000" u="sng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24188" y="3227401"/>
            <a:ext cx="397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+mj-lt"/>
              </a:rPr>
              <a:t>Lifeguards Place Value Game</a:t>
            </a:r>
            <a:endParaRPr lang="en-GB" sz="2000" u="sng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24188" y="4498466"/>
            <a:ext cx="397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+mj-lt"/>
              </a:rPr>
              <a:t>Shark Numbers Game</a:t>
            </a:r>
            <a:endParaRPr lang="en-GB" sz="2000" u="sng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4188" y="3727179"/>
            <a:ext cx="6672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https://www.ictgames.com/mobilePage/lifeguards/index.html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4188" y="4998244"/>
            <a:ext cx="607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https://ictgames.com/sharkNumbers/mobile/index.html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50" t="9399" r="6786"/>
          <a:stretch/>
        </p:blipFill>
        <p:spPr>
          <a:xfrm>
            <a:off x="251997" y="4026996"/>
            <a:ext cx="3951483" cy="2342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820" y="5348833"/>
            <a:ext cx="2281342" cy="14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2889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800149" y="325882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</a:t>
            </a:r>
            <a:endParaRPr lang="en-US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026955" y="465774"/>
            <a:ext cx="32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Not all the equipment has to be used each time!</a:t>
            </a:r>
            <a:endParaRPr lang="en-GB" sz="1600" b="1" dirty="0">
              <a:latin typeface="+mj-lt"/>
            </a:endParaRPr>
          </a:p>
        </p:txBody>
      </p:sp>
      <p:sp>
        <p:nvSpPr>
          <p:cNvPr id="7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5540189" y="-341548"/>
            <a:ext cx="4138621" cy="225103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265091" y="1072585"/>
            <a:ext cx="534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Use the Base Ten and the Numicon equipment below to make the number in as many different ways as you can!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7146"/>
          <a:stretch/>
        </p:blipFill>
        <p:spPr>
          <a:xfrm>
            <a:off x="181208" y="2576912"/>
            <a:ext cx="6570732" cy="3631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587912" y="2155462"/>
            <a:ext cx="534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Draw at least 4 different ways in the boxes below: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2983" y="2576912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577592" y="2576912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92983" y="4628770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577592" y="4628770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800149" y="325882"/>
            <a:ext cx="8038794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-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5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7374001" y="277272"/>
            <a:ext cx="1932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Here are some of the ways you might have come up with but there are others!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6909485" y="-309634"/>
            <a:ext cx="2817990" cy="225103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265091" y="1072585"/>
            <a:ext cx="534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Use the Base Ten and the Numicon equipment below to make the number in as many different ways as you can!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7146"/>
          <a:stretch/>
        </p:blipFill>
        <p:spPr>
          <a:xfrm>
            <a:off x="181208" y="2576912"/>
            <a:ext cx="6570732" cy="3631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587912" y="2155462"/>
            <a:ext cx="534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Draw at least 4 different ways in the boxes below: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2983" y="2576912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577592" y="2576912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92983" y="4628770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577592" y="4628770"/>
            <a:ext cx="2481942" cy="1968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6" y="2708082"/>
            <a:ext cx="461010" cy="1020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56" y="2708082"/>
            <a:ext cx="461010" cy="1020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954" y="2708082"/>
            <a:ext cx="461010" cy="1020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316536" y="3221118"/>
            <a:ext cx="295846" cy="1375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959" y="3872947"/>
            <a:ext cx="501411" cy="298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316536" y="3452748"/>
            <a:ext cx="295846" cy="13756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337763" y="3710110"/>
            <a:ext cx="295846" cy="1375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560" y="2616984"/>
            <a:ext cx="295846" cy="13756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30" y="2616984"/>
            <a:ext cx="295846" cy="13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089" y="2616984"/>
            <a:ext cx="295846" cy="1375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173" y="2616984"/>
            <a:ext cx="295846" cy="1375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786" y="2616984"/>
            <a:ext cx="295846" cy="1375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592" y="2616984"/>
            <a:ext cx="295846" cy="13756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516512" y="3150382"/>
            <a:ext cx="501411" cy="2984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6" y="4714211"/>
            <a:ext cx="461010" cy="10208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95" y="4714211"/>
            <a:ext cx="461010" cy="10208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094" y="4714211"/>
            <a:ext cx="461010" cy="10208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365109" y="5775741"/>
            <a:ext cx="478795" cy="8505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50137" y="5969770"/>
            <a:ext cx="468147" cy="462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020" y="4714164"/>
            <a:ext cx="295846" cy="13756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951" y="6181995"/>
            <a:ext cx="496452" cy="2584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560" y="4696555"/>
            <a:ext cx="295846" cy="13756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30" y="4696555"/>
            <a:ext cx="295846" cy="13756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089" y="4696555"/>
            <a:ext cx="295846" cy="13756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173" y="4696555"/>
            <a:ext cx="295846" cy="13756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786" y="4696555"/>
            <a:ext cx="295846" cy="13756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4897" y="4734110"/>
            <a:ext cx="463682" cy="6502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9981" y="5410450"/>
            <a:ext cx="491100" cy="4852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8512" y="5961626"/>
            <a:ext cx="496452" cy="2584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307" y="4714164"/>
            <a:ext cx="295846" cy="1375682"/>
          </a:xfrm>
          <a:prstGeom prst="rect">
            <a:avLst/>
          </a:prstGeom>
        </p:spPr>
      </p:pic>
      <p:pic>
        <p:nvPicPr>
          <p:cNvPr id="46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330926" y="241270"/>
            <a:ext cx="5059680" cy="161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Tricky Challenge</a:t>
            </a:r>
            <a:r>
              <a:rPr lang="en-US" sz="5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8687412" y="2061587"/>
            <a:ext cx="27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Can you make all 12 numbers???</a:t>
            </a:r>
            <a:endParaRPr lang="en-GB" b="1" dirty="0">
              <a:latin typeface="+mj-lt"/>
            </a:endParaRPr>
          </a:p>
        </p:txBody>
      </p:sp>
      <p:sp>
        <p:nvSpPr>
          <p:cNvPr id="20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8573650" y="1293703"/>
            <a:ext cx="2883088" cy="228883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1002" t="10647" r="869" b="39949"/>
          <a:stretch/>
        </p:blipFill>
        <p:spPr>
          <a:xfrm>
            <a:off x="910375" y="1458566"/>
            <a:ext cx="6514013" cy="20987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00223" y="1050549"/>
            <a:ext cx="718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Use the digit cards below to make as many 2-digit numbers as you can!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295773" y="1061058"/>
            <a:ext cx="305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Then, draw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 numbers too!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4909" y="3626796"/>
            <a:ext cx="718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Write and draw your numbers in the boxes below: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675" y="4034813"/>
            <a:ext cx="1868508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47675" y="5379091"/>
            <a:ext cx="1868508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168990" y="4032068"/>
            <a:ext cx="1963182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168990" y="5376346"/>
            <a:ext cx="1963182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184979" y="4032068"/>
            <a:ext cx="1858770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184979" y="5376346"/>
            <a:ext cx="1858770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096556" y="4032068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096556" y="5373601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990671" y="4036253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990671" y="5377786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9880431" y="4027545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9880431" y="5369078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330925" y="241270"/>
            <a:ext cx="7659745" cy="161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Tricky Challenge! -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5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8687412" y="2061587"/>
            <a:ext cx="27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Can you make all 12 numbers???</a:t>
            </a:r>
            <a:endParaRPr lang="en-GB" b="1" dirty="0">
              <a:latin typeface="+mj-lt"/>
            </a:endParaRPr>
          </a:p>
        </p:txBody>
      </p:sp>
      <p:sp>
        <p:nvSpPr>
          <p:cNvPr id="20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8573650" y="1293703"/>
            <a:ext cx="2883088" cy="228883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1002" t="10647" r="869" b="39949"/>
          <a:stretch/>
        </p:blipFill>
        <p:spPr>
          <a:xfrm>
            <a:off x="910375" y="1458566"/>
            <a:ext cx="6514013" cy="20987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00223" y="1050549"/>
            <a:ext cx="718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Use the digit cards below to make as many 2-digit numbers as you can!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295773" y="1061058"/>
            <a:ext cx="305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Then, draw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 numbers too!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4909" y="3626796"/>
            <a:ext cx="718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Write and draw your numbers in the boxes below: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675" y="4034813"/>
            <a:ext cx="1868508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47675" y="5379091"/>
            <a:ext cx="1868508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168990" y="4032068"/>
            <a:ext cx="1963182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168990" y="5376346"/>
            <a:ext cx="1963182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184979" y="4032068"/>
            <a:ext cx="1858770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184979" y="5376346"/>
            <a:ext cx="1858770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096556" y="4032068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096556" y="5373601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990671" y="4036253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990671" y="5377786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9880431" y="4027545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9880431" y="5369078"/>
            <a:ext cx="1836953" cy="1274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390182" y="3962603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34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2368472" y="3962605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43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54842" y="3962604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36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223707" y="3969071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63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8149639" y="3962603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39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10015194" y="3969071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93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15032" y="5309628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46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2341166" y="5291993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64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322243" y="5290334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49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289520" y="5290552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94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8180742" y="5309628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69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10034269" y="5290334"/>
            <a:ext cx="158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96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00" y="4393485"/>
            <a:ext cx="192871" cy="8968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4" y="4393484"/>
            <a:ext cx="192871" cy="8968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7" y="4405511"/>
            <a:ext cx="192871" cy="8968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33" y="4589532"/>
            <a:ext cx="370147" cy="1926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958" y="4755334"/>
            <a:ext cx="370147" cy="19267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567" y="4379191"/>
            <a:ext cx="192871" cy="8968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71" y="4379190"/>
            <a:ext cx="192871" cy="8968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04" y="4391217"/>
            <a:ext cx="192871" cy="8968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55" y="4387290"/>
            <a:ext cx="192871" cy="89684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930" y="4551379"/>
            <a:ext cx="370147" cy="19267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/>
          <a:srcRect t="1" r="43127" b="1558"/>
          <a:stretch/>
        </p:blipFill>
        <p:spPr>
          <a:xfrm>
            <a:off x="3360003" y="4739374"/>
            <a:ext cx="210511" cy="189677"/>
          </a:xfrm>
          <a:prstGeom prst="rect">
            <a:avLst/>
          </a:prstGeom>
        </p:spPr>
      </p:pic>
      <p:pic>
        <p:nvPicPr>
          <p:cNvPr id="63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9337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send </a:t>
            </a:r>
            <a:r>
              <a:rPr lang="en-GB" dirty="0" smtClean="0"/>
              <a:t>your completed wor</a:t>
            </a:r>
            <a:r>
              <a:rPr lang="en-GB" dirty="0" smtClean="0"/>
              <a:t>k for this session to: </a:t>
            </a:r>
            <a:r>
              <a:rPr lang="en-GB" dirty="0" smtClean="0">
                <a:hlinkClick r:id="rId3"/>
              </a:rPr>
              <a:t>pioneerspupils@gmail.com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134438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29</a:t>
            </a:r>
            <a:r>
              <a:rPr lang="en-GB" sz="3200" dirty="0" smtClean="0"/>
              <a:t>.06.21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</a:t>
            </a:r>
            <a:r>
              <a:rPr lang="en-GB" sz="4000" dirty="0" smtClean="0"/>
              <a:t>add 2 numbers.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28</a:t>
            </a:r>
            <a:r>
              <a:rPr lang="en-GB" sz="3200" dirty="0" smtClean="0"/>
              <a:t>.06.21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54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</a:t>
            </a:r>
            <a:r>
              <a:rPr lang="en-GB" sz="4000" dirty="0" smtClean="0"/>
              <a:t>identify the place value of numbers to 50.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3791507" y="362197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Timed Twenty!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1731686" y="928373"/>
            <a:ext cx="715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go at working out the answer to these 20 arithmetic sums as quickly as you can!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1534080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dirty="0" smtClean="0"/>
              <a:t>2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3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4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7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2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9 + 4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+ 3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8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6 + 4 =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04504" y="77434"/>
            <a:ext cx="1706880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5310909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11.    10 – 2 =</a:t>
            </a:r>
          </a:p>
          <a:p>
            <a:pPr marL="514350" indent="-514350">
              <a:buAutoNum type="arabicPeriod" startAt="12"/>
            </a:pPr>
            <a:r>
              <a:rPr lang="en-US" sz="2800" dirty="0" smtClean="0"/>
              <a:t>    10 – 1 =</a:t>
            </a:r>
            <a:r>
              <a:rPr lang="en-GB" sz="2800" dirty="0"/>
              <a:t> </a:t>
            </a:r>
            <a:endParaRPr lang="en-GB" sz="2800" dirty="0" smtClean="0"/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0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5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8 – 3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9 – 7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6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5 – 4 =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8286804" y="1065465"/>
            <a:ext cx="3135086" cy="22738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someone to time you!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926284" y="4476206"/>
            <a:ext cx="2987041" cy="21336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DID YOU BEAT YESTERDAY’S TIME?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57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3F1D6-F82F-48A9-B585-B90C20139D56}"/>
              </a:ext>
            </a:extLst>
          </p:cNvPr>
          <p:cNvSpPr txBox="1"/>
          <p:nvPr/>
        </p:nvSpPr>
        <p:spPr>
          <a:xfrm>
            <a:off x="861364" y="282184"/>
            <a:ext cx="56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1: Tens </a:t>
            </a:r>
            <a:r>
              <a:rPr lang="en-GB" sz="3600" dirty="0"/>
              <a:t>and Ones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FB7C-E6EB-4B7D-95BB-55277FA3A7A0}"/>
              </a:ext>
            </a:extLst>
          </p:cNvPr>
          <p:cNvSpPr txBox="1"/>
          <p:nvPr/>
        </p:nvSpPr>
        <p:spPr>
          <a:xfrm>
            <a:off x="2132286" y="165158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1</a:t>
            </a:r>
            <a:r>
              <a:rPr lang="en-GB" sz="9600" dirty="0" smtClean="0"/>
              <a:t>2 </a:t>
            </a:r>
            <a:r>
              <a:rPr lang="en-GB" sz="9600" dirty="0"/>
              <a:t>+ </a:t>
            </a:r>
            <a:r>
              <a:rPr lang="en-GB" sz="9600" dirty="0" smtClean="0"/>
              <a:t>  7 </a:t>
            </a:r>
            <a:r>
              <a:rPr lang="en-GB" sz="9600" dirty="0"/>
              <a:t>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CDDBC-FD7F-4FE6-827D-3EF73C1141F8}"/>
              </a:ext>
            </a:extLst>
          </p:cNvPr>
          <p:cNvSpPr txBox="1"/>
          <p:nvPr/>
        </p:nvSpPr>
        <p:spPr>
          <a:xfrm>
            <a:off x="2272187" y="1277117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      T 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2134939" y="299512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9066383" y="1299820"/>
            <a:ext cx="241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up the counters, start with your tens</a:t>
            </a:r>
          </a:p>
          <a:p>
            <a:r>
              <a:rPr lang="en-GB" dirty="0"/>
              <a:t>and then move to your ones…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4E06F-B900-4CC0-B1BC-814BD6404F61}"/>
              </a:ext>
            </a:extLst>
          </p:cNvPr>
          <p:cNvSpPr txBox="1"/>
          <p:nvPr/>
        </p:nvSpPr>
        <p:spPr>
          <a:xfrm>
            <a:off x="6435046" y="5457688"/>
            <a:ext cx="474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Count… 10, </a:t>
            </a:r>
            <a:r>
              <a:rPr lang="en-GB" dirty="0" smtClean="0"/>
              <a:t>11, 12, 13, 14, 15, 16, 17, 18, 19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D40672-34E3-4B20-9ED6-985041802D1F}"/>
              </a:ext>
            </a:extLst>
          </p:cNvPr>
          <p:cNvSpPr/>
          <p:nvPr/>
        </p:nvSpPr>
        <p:spPr>
          <a:xfrm>
            <a:off x="10302507" y="5267041"/>
            <a:ext cx="396770" cy="689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8AA4966-0CE9-4B5F-A2A8-5D953E549D76}"/>
              </a:ext>
            </a:extLst>
          </p:cNvPr>
          <p:cNvCxnSpPr>
            <a:cxnSpLocks/>
            <a:stCxn id="11" idx="1"/>
          </p:cNvCxnSpPr>
          <p:nvPr/>
        </p:nvCxnSpPr>
        <p:spPr>
          <a:xfrm rot="16200000" flipV="1">
            <a:off x="8046635" y="3054077"/>
            <a:ext cx="2536532" cy="2091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F3D5F0-C870-450E-9DA5-46EB21CF8DEA}"/>
              </a:ext>
            </a:extLst>
          </p:cNvPr>
          <p:cNvSpPr txBox="1"/>
          <p:nvPr/>
        </p:nvSpPr>
        <p:spPr>
          <a:xfrm>
            <a:off x="6781800" y="2021841"/>
            <a:ext cx="194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GB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F0BE64-E2BD-4026-A985-CBADA78C9661}"/>
              </a:ext>
            </a:extLst>
          </p:cNvPr>
          <p:cNvSpPr/>
          <p:nvPr/>
        </p:nvSpPr>
        <p:spPr>
          <a:xfrm>
            <a:off x="4828193" y="299512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92E5EF-C968-4942-88C7-4BD79E718636}"/>
              </a:ext>
            </a:extLst>
          </p:cNvPr>
          <p:cNvSpPr/>
          <p:nvPr/>
        </p:nvSpPr>
        <p:spPr>
          <a:xfrm>
            <a:off x="4828192" y="376516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03337E-8D2B-41F9-80EE-EFB8896B85DF}"/>
              </a:ext>
            </a:extLst>
          </p:cNvPr>
          <p:cNvSpPr/>
          <p:nvPr/>
        </p:nvSpPr>
        <p:spPr>
          <a:xfrm>
            <a:off x="4828192" y="453519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A2E627-A77C-4646-9CB3-07236003372F}"/>
              </a:ext>
            </a:extLst>
          </p:cNvPr>
          <p:cNvSpPr/>
          <p:nvPr/>
        </p:nvSpPr>
        <p:spPr>
          <a:xfrm>
            <a:off x="4828192" y="530705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0090E-6BEE-4AEB-96B0-221E0AD36A8A}"/>
              </a:ext>
            </a:extLst>
          </p:cNvPr>
          <p:cNvSpPr/>
          <p:nvPr/>
        </p:nvSpPr>
        <p:spPr>
          <a:xfrm>
            <a:off x="2936824" y="299512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A2E627-A77C-4646-9CB3-07236003372F}"/>
              </a:ext>
            </a:extLst>
          </p:cNvPr>
          <p:cNvSpPr/>
          <p:nvPr/>
        </p:nvSpPr>
        <p:spPr>
          <a:xfrm>
            <a:off x="2933871" y="376664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8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6F0BE64-E2BD-4026-A985-CBADA78C9661}"/>
              </a:ext>
            </a:extLst>
          </p:cNvPr>
          <p:cNvSpPr/>
          <p:nvPr/>
        </p:nvSpPr>
        <p:spPr>
          <a:xfrm>
            <a:off x="5567257" y="299512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92E5EF-C968-4942-88C7-4BD79E718636}"/>
              </a:ext>
            </a:extLst>
          </p:cNvPr>
          <p:cNvSpPr/>
          <p:nvPr/>
        </p:nvSpPr>
        <p:spPr>
          <a:xfrm>
            <a:off x="5567256" y="376516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03337E-8D2B-41F9-80EE-EFB8896B85DF}"/>
              </a:ext>
            </a:extLst>
          </p:cNvPr>
          <p:cNvSpPr/>
          <p:nvPr/>
        </p:nvSpPr>
        <p:spPr>
          <a:xfrm>
            <a:off x="5567256" y="453519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58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3F1D6-F82F-48A9-B585-B90C20139D56}"/>
              </a:ext>
            </a:extLst>
          </p:cNvPr>
          <p:cNvSpPr txBox="1"/>
          <p:nvPr/>
        </p:nvSpPr>
        <p:spPr>
          <a:xfrm>
            <a:off x="861364" y="282184"/>
            <a:ext cx="56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1: Tens </a:t>
            </a:r>
            <a:r>
              <a:rPr lang="en-GB" sz="3600" dirty="0"/>
              <a:t>and Ones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FB7C-E6EB-4B7D-95BB-55277FA3A7A0}"/>
              </a:ext>
            </a:extLst>
          </p:cNvPr>
          <p:cNvSpPr txBox="1"/>
          <p:nvPr/>
        </p:nvSpPr>
        <p:spPr>
          <a:xfrm>
            <a:off x="2132286" y="165158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1</a:t>
            </a:r>
            <a:r>
              <a:rPr lang="en-GB" sz="9600" dirty="0"/>
              <a:t>5</a:t>
            </a:r>
            <a:r>
              <a:rPr lang="en-GB" sz="9600" dirty="0" smtClean="0"/>
              <a:t> </a:t>
            </a:r>
            <a:r>
              <a:rPr lang="en-GB" sz="9600" dirty="0"/>
              <a:t>+ </a:t>
            </a:r>
            <a:r>
              <a:rPr lang="en-GB" sz="9600" dirty="0" smtClean="0"/>
              <a:t>  3 </a:t>
            </a:r>
            <a:r>
              <a:rPr lang="en-GB" sz="9600" dirty="0"/>
              <a:t>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CDDBC-FD7F-4FE6-827D-3EF73C1141F8}"/>
              </a:ext>
            </a:extLst>
          </p:cNvPr>
          <p:cNvSpPr txBox="1"/>
          <p:nvPr/>
        </p:nvSpPr>
        <p:spPr>
          <a:xfrm>
            <a:off x="2272187" y="1277117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      T 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2134939" y="299512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3900143" y="5305233"/>
            <a:ext cx="241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 Count </a:t>
            </a:r>
            <a:r>
              <a:rPr lang="en-GB" dirty="0"/>
              <a:t>up the counters, start with your tens</a:t>
            </a:r>
          </a:p>
          <a:p>
            <a:pPr algn="ctr"/>
            <a:r>
              <a:rPr lang="en-GB" dirty="0"/>
              <a:t>and then move to your ones…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4E06F-B900-4CC0-B1BC-814BD6404F61}"/>
              </a:ext>
            </a:extLst>
          </p:cNvPr>
          <p:cNvSpPr txBox="1"/>
          <p:nvPr/>
        </p:nvSpPr>
        <p:spPr>
          <a:xfrm>
            <a:off x="6781800" y="5467271"/>
            <a:ext cx="474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Count… 10, </a:t>
            </a:r>
            <a:r>
              <a:rPr lang="en-GB" dirty="0" smtClean="0"/>
              <a:t>11, 12, 13, 14, 15, 16, 17, 18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D40672-34E3-4B20-9ED6-985041802D1F}"/>
              </a:ext>
            </a:extLst>
          </p:cNvPr>
          <p:cNvSpPr/>
          <p:nvPr/>
        </p:nvSpPr>
        <p:spPr>
          <a:xfrm>
            <a:off x="10302507" y="5267041"/>
            <a:ext cx="396770" cy="689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8AA4966-0CE9-4B5F-A2A8-5D953E549D76}"/>
              </a:ext>
            </a:extLst>
          </p:cNvPr>
          <p:cNvCxnSpPr>
            <a:cxnSpLocks/>
            <a:stCxn id="11" idx="1"/>
          </p:cNvCxnSpPr>
          <p:nvPr/>
        </p:nvCxnSpPr>
        <p:spPr>
          <a:xfrm rot="16200000" flipV="1">
            <a:off x="8046635" y="3054077"/>
            <a:ext cx="2536532" cy="2091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F3D5F0-C870-450E-9DA5-46EB21CF8DEA}"/>
              </a:ext>
            </a:extLst>
          </p:cNvPr>
          <p:cNvSpPr txBox="1"/>
          <p:nvPr/>
        </p:nvSpPr>
        <p:spPr>
          <a:xfrm>
            <a:off x="6781800" y="2021841"/>
            <a:ext cx="22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____</a:t>
            </a:r>
            <a:endParaRPr lang="en-GB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F0BE64-E2BD-4026-A985-CBADA78C9661}"/>
              </a:ext>
            </a:extLst>
          </p:cNvPr>
          <p:cNvSpPr/>
          <p:nvPr/>
        </p:nvSpPr>
        <p:spPr>
          <a:xfrm>
            <a:off x="2899598" y="453701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92E5EF-C968-4942-88C7-4BD79E718636}"/>
              </a:ext>
            </a:extLst>
          </p:cNvPr>
          <p:cNvSpPr/>
          <p:nvPr/>
        </p:nvSpPr>
        <p:spPr>
          <a:xfrm>
            <a:off x="2899597" y="530705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A2E627-A77C-4646-9CB3-07236003372F}"/>
              </a:ext>
            </a:extLst>
          </p:cNvPr>
          <p:cNvSpPr/>
          <p:nvPr/>
        </p:nvSpPr>
        <p:spPr>
          <a:xfrm>
            <a:off x="2899596" y="607708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0090E-6BEE-4AEB-96B0-221E0AD36A8A}"/>
              </a:ext>
            </a:extLst>
          </p:cNvPr>
          <p:cNvSpPr/>
          <p:nvPr/>
        </p:nvSpPr>
        <p:spPr>
          <a:xfrm>
            <a:off x="2936824" y="299512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A2E627-A77C-4646-9CB3-07236003372F}"/>
              </a:ext>
            </a:extLst>
          </p:cNvPr>
          <p:cNvSpPr/>
          <p:nvPr/>
        </p:nvSpPr>
        <p:spPr>
          <a:xfrm>
            <a:off x="2933871" y="376664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F0BE64-E2BD-4026-A985-CBADA78C9661}"/>
              </a:ext>
            </a:extLst>
          </p:cNvPr>
          <p:cNvSpPr/>
          <p:nvPr/>
        </p:nvSpPr>
        <p:spPr>
          <a:xfrm>
            <a:off x="5105703" y="299512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92E5EF-C968-4942-88C7-4BD79E718636}"/>
              </a:ext>
            </a:extLst>
          </p:cNvPr>
          <p:cNvSpPr/>
          <p:nvPr/>
        </p:nvSpPr>
        <p:spPr>
          <a:xfrm>
            <a:off x="5105702" y="376516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03337E-8D2B-41F9-80EE-EFB8896B85DF}"/>
              </a:ext>
            </a:extLst>
          </p:cNvPr>
          <p:cNvSpPr/>
          <p:nvPr/>
        </p:nvSpPr>
        <p:spPr>
          <a:xfrm>
            <a:off x="5105702" y="453519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9431541" y="2436419"/>
            <a:ext cx="241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 Write your answer into your number sentence.</a:t>
            </a:r>
            <a:endParaRPr lang="en-GB" dirty="0"/>
          </a:p>
        </p:txBody>
      </p:sp>
      <p:sp>
        <p:nvSpPr>
          <p:cNvPr id="2" name="Left Arrow 1"/>
          <p:cNvSpPr/>
          <p:nvPr/>
        </p:nvSpPr>
        <p:spPr>
          <a:xfrm>
            <a:off x="8926286" y="2577737"/>
            <a:ext cx="600891" cy="165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219788-CD86-4BDB-8A25-2575203895B8}"/>
              </a:ext>
            </a:extLst>
          </p:cNvPr>
          <p:cNvSpPr txBox="1"/>
          <p:nvPr/>
        </p:nvSpPr>
        <p:spPr>
          <a:xfrm>
            <a:off x="3239814" y="109110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146F5-43D1-4E30-BBF3-F8C4B4C53C74}"/>
              </a:ext>
            </a:extLst>
          </p:cNvPr>
          <p:cNvSpPr txBox="1"/>
          <p:nvPr/>
        </p:nvSpPr>
        <p:spPr>
          <a:xfrm>
            <a:off x="3105805" y="148523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14</a:t>
            </a:r>
            <a:r>
              <a:rPr lang="en-GB" sz="9600" dirty="0" smtClean="0"/>
              <a:t> </a:t>
            </a:r>
            <a:r>
              <a:rPr lang="en-GB" sz="9600" dirty="0"/>
              <a:t>+ </a:t>
            </a:r>
            <a:r>
              <a:rPr lang="en-GB" sz="9600" dirty="0"/>
              <a:t>1</a:t>
            </a:r>
            <a:r>
              <a:rPr lang="en-GB" sz="9600" dirty="0" smtClean="0"/>
              <a:t>3 </a:t>
            </a:r>
            <a:r>
              <a:rPr lang="en-GB" sz="9600" dirty="0"/>
              <a:t>=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FDB9D8-F18D-418E-AE9D-3893269A7D77}"/>
              </a:ext>
            </a:extLst>
          </p:cNvPr>
          <p:cNvSpPr/>
          <p:nvPr/>
        </p:nvSpPr>
        <p:spPr>
          <a:xfrm>
            <a:off x="3168868" y="290571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80801A-45B3-4D43-9B17-CAE1C94D3CFB}"/>
              </a:ext>
            </a:extLst>
          </p:cNvPr>
          <p:cNvSpPr/>
          <p:nvPr/>
        </p:nvSpPr>
        <p:spPr>
          <a:xfrm>
            <a:off x="3938748" y="290571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126FA8-07E3-4066-8111-2A1726407520}"/>
              </a:ext>
            </a:extLst>
          </p:cNvPr>
          <p:cNvSpPr/>
          <p:nvPr/>
        </p:nvSpPr>
        <p:spPr>
          <a:xfrm>
            <a:off x="3940063" y="369859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BD77F0-B3BE-44C6-8F1A-6D397C29C064}"/>
              </a:ext>
            </a:extLst>
          </p:cNvPr>
          <p:cNvSpPr/>
          <p:nvPr/>
        </p:nvSpPr>
        <p:spPr>
          <a:xfrm>
            <a:off x="3938747" y="448043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53453-74F8-4BE7-9E98-C83C56B186CB}"/>
              </a:ext>
            </a:extLst>
          </p:cNvPr>
          <p:cNvSpPr/>
          <p:nvPr/>
        </p:nvSpPr>
        <p:spPr>
          <a:xfrm>
            <a:off x="3919739" y="525319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51229-DF7B-4A66-9B78-4F30896661D0}"/>
              </a:ext>
            </a:extLst>
          </p:cNvPr>
          <p:cNvSpPr txBox="1"/>
          <p:nvPr/>
        </p:nvSpPr>
        <p:spPr>
          <a:xfrm>
            <a:off x="8087709" y="5243735"/>
            <a:ext cx="37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 counting….</a:t>
            </a:r>
          </a:p>
          <a:p>
            <a:r>
              <a:rPr lang="en-US" dirty="0" smtClean="0"/>
              <a:t>10, 20, 21, 22, 23, 24, ___, ___, ___</a:t>
            </a:r>
            <a:endParaRPr lang="en-GB" dirty="0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D5B6F5B-9094-4681-A440-1CA1E919A8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48403" y="3748380"/>
            <a:ext cx="2444703" cy="51653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AFA37D-01F9-4715-81FA-701E9E53F271}"/>
              </a:ext>
            </a:extLst>
          </p:cNvPr>
          <p:cNvSpPr/>
          <p:nvPr/>
        </p:nvSpPr>
        <p:spPr>
          <a:xfrm>
            <a:off x="5618324" y="2905713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4EAC8C-00BF-4B74-A320-2DB474333ABB}"/>
              </a:ext>
            </a:extLst>
          </p:cNvPr>
          <p:cNvSpPr/>
          <p:nvPr/>
        </p:nvSpPr>
        <p:spPr>
          <a:xfrm>
            <a:off x="6368833" y="287910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519088-EC0B-4EBF-944C-3ACE85FB9884}"/>
              </a:ext>
            </a:extLst>
          </p:cNvPr>
          <p:cNvSpPr/>
          <p:nvPr/>
        </p:nvSpPr>
        <p:spPr>
          <a:xfrm>
            <a:off x="6367656" y="363413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649514-B222-4344-B492-3B714D1B5535}"/>
              </a:ext>
            </a:extLst>
          </p:cNvPr>
          <p:cNvSpPr/>
          <p:nvPr/>
        </p:nvSpPr>
        <p:spPr>
          <a:xfrm>
            <a:off x="6373586" y="4389169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087709" y="2586446"/>
            <a:ext cx="1285102" cy="8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73F1D6-F82F-48A9-B585-B90C20139D56}"/>
              </a:ext>
            </a:extLst>
          </p:cNvPr>
          <p:cNvSpPr txBox="1"/>
          <p:nvPr/>
        </p:nvSpPr>
        <p:spPr>
          <a:xfrm>
            <a:off x="2216220" y="305260"/>
            <a:ext cx="56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1: Tens </a:t>
            </a:r>
            <a:r>
              <a:rPr lang="en-GB" sz="3600" dirty="0"/>
              <a:t>and Ones …</a:t>
            </a:r>
          </a:p>
        </p:txBody>
      </p:sp>
      <p:pic>
        <p:nvPicPr>
          <p:cNvPr id="2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5429848" y="5229000"/>
            <a:ext cx="241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 Count </a:t>
            </a:r>
            <a:r>
              <a:rPr lang="en-GB" dirty="0"/>
              <a:t>up the counters, start with your tens</a:t>
            </a:r>
          </a:p>
          <a:p>
            <a:pPr algn="ctr"/>
            <a:r>
              <a:rPr lang="en-GB" dirty="0"/>
              <a:t>and then move to your ones…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9745560" y="1987794"/>
            <a:ext cx="241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 Write your answer into your number sentence.</a:t>
            </a:r>
            <a:endParaRPr lang="en-GB" dirty="0"/>
          </a:p>
        </p:txBody>
      </p:sp>
      <p:sp>
        <p:nvSpPr>
          <p:cNvPr id="30" name="Left Arrow 29"/>
          <p:cNvSpPr/>
          <p:nvPr/>
        </p:nvSpPr>
        <p:spPr>
          <a:xfrm>
            <a:off x="9375199" y="2326411"/>
            <a:ext cx="600891" cy="165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219788-CD86-4BDB-8A25-2575203895B8}"/>
              </a:ext>
            </a:extLst>
          </p:cNvPr>
          <p:cNvSpPr txBox="1"/>
          <p:nvPr/>
        </p:nvSpPr>
        <p:spPr>
          <a:xfrm>
            <a:off x="3239814" y="109110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146F5-43D1-4E30-BBF3-F8C4B4C53C74}"/>
              </a:ext>
            </a:extLst>
          </p:cNvPr>
          <p:cNvSpPr txBox="1"/>
          <p:nvPr/>
        </p:nvSpPr>
        <p:spPr>
          <a:xfrm>
            <a:off x="3105805" y="148523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2</a:t>
            </a:r>
            <a:r>
              <a:rPr lang="en-GB" sz="9600" dirty="0"/>
              <a:t>1</a:t>
            </a:r>
            <a:r>
              <a:rPr lang="en-GB" sz="9600" dirty="0" smtClean="0"/>
              <a:t> </a:t>
            </a:r>
            <a:r>
              <a:rPr lang="en-GB" sz="9600" dirty="0"/>
              <a:t>+ </a:t>
            </a:r>
            <a:r>
              <a:rPr lang="en-GB" sz="9600" dirty="0" smtClean="0"/>
              <a:t>16 </a:t>
            </a:r>
            <a:r>
              <a:rPr lang="en-GB" sz="9600" dirty="0"/>
              <a:t>=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FDB9D8-F18D-418E-AE9D-3893269A7D77}"/>
              </a:ext>
            </a:extLst>
          </p:cNvPr>
          <p:cNvSpPr/>
          <p:nvPr/>
        </p:nvSpPr>
        <p:spPr>
          <a:xfrm>
            <a:off x="3168868" y="2905715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80801A-45B3-4D43-9B17-CAE1C94D3CFB}"/>
              </a:ext>
            </a:extLst>
          </p:cNvPr>
          <p:cNvSpPr/>
          <p:nvPr/>
        </p:nvSpPr>
        <p:spPr>
          <a:xfrm>
            <a:off x="3938748" y="290571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126FA8-07E3-4066-8111-2A1726407520}"/>
              </a:ext>
            </a:extLst>
          </p:cNvPr>
          <p:cNvSpPr/>
          <p:nvPr/>
        </p:nvSpPr>
        <p:spPr>
          <a:xfrm>
            <a:off x="6368972" y="516112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BD77F0-B3BE-44C6-8F1A-6D397C29C064}"/>
              </a:ext>
            </a:extLst>
          </p:cNvPr>
          <p:cNvSpPr/>
          <p:nvPr/>
        </p:nvSpPr>
        <p:spPr>
          <a:xfrm>
            <a:off x="6367656" y="594296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53453-74F8-4BE7-9E98-C83C56B186CB}"/>
              </a:ext>
            </a:extLst>
          </p:cNvPr>
          <p:cNvSpPr/>
          <p:nvPr/>
        </p:nvSpPr>
        <p:spPr>
          <a:xfrm>
            <a:off x="5596757" y="594296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AFA37D-01F9-4715-81FA-701E9E53F271}"/>
              </a:ext>
            </a:extLst>
          </p:cNvPr>
          <p:cNvSpPr/>
          <p:nvPr/>
        </p:nvSpPr>
        <p:spPr>
          <a:xfrm>
            <a:off x="5618324" y="2905713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4EAC8C-00BF-4B74-A320-2DB474333ABB}"/>
              </a:ext>
            </a:extLst>
          </p:cNvPr>
          <p:cNvSpPr/>
          <p:nvPr/>
        </p:nvSpPr>
        <p:spPr>
          <a:xfrm>
            <a:off x="6368833" y="2879107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519088-EC0B-4EBF-944C-3ACE85FB9884}"/>
              </a:ext>
            </a:extLst>
          </p:cNvPr>
          <p:cNvSpPr/>
          <p:nvPr/>
        </p:nvSpPr>
        <p:spPr>
          <a:xfrm>
            <a:off x="6367656" y="3634138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649514-B222-4344-B492-3B714D1B5535}"/>
              </a:ext>
            </a:extLst>
          </p:cNvPr>
          <p:cNvSpPr/>
          <p:nvPr/>
        </p:nvSpPr>
        <p:spPr>
          <a:xfrm>
            <a:off x="6373586" y="4389169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087709" y="2586446"/>
            <a:ext cx="1285102" cy="8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73F1D6-F82F-48A9-B585-B90C20139D56}"/>
              </a:ext>
            </a:extLst>
          </p:cNvPr>
          <p:cNvSpPr txBox="1"/>
          <p:nvPr/>
        </p:nvSpPr>
        <p:spPr>
          <a:xfrm>
            <a:off x="2216220" y="305260"/>
            <a:ext cx="56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1: Tens </a:t>
            </a:r>
            <a:r>
              <a:rPr lang="en-GB" sz="3600" dirty="0"/>
              <a:t>and Ones …</a:t>
            </a:r>
          </a:p>
        </p:txBody>
      </p:sp>
      <p:pic>
        <p:nvPicPr>
          <p:cNvPr id="2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7524701" y="3366816"/>
            <a:ext cx="241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 Count </a:t>
            </a:r>
            <a:r>
              <a:rPr lang="en-GB" dirty="0"/>
              <a:t>up the counters, start with your tens</a:t>
            </a:r>
          </a:p>
          <a:p>
            <a:pPr algn="ctr"/>
            <a:r>
              <a:rPr lang="en-GB" dirty="0"/>
              <a:t>and then move to your ones…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9745560" y="1987794"/>
            <a:ext cx="241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 Write your answer into your number sentence.</a:t>
            </a:r>
            <a:endParaRPr lang="en-GB" dirty="0"/>
          </a:p>
        </p:txBody>
      </p:sp>
      <p:sp>
        <p:nvSpPr>
          <p:cNvPr id="30" name="Left Arrow 29"/>
          <p:cNvSpPr/>
          <p:nvPr/>
        </p:nvSpPr>
        <p:spPr>
          <a:xfrm>
            <a:off x="9375199" y="2326411"/>
            <a:ext cx="600891" cy="165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FDB9D8-F18D-418E-AE9D-3893269A7D77}"/>
              </a:ext>
            </a:extLst>
          </p:cNvPr>
          <p:cNvSpPr/>
          <p:nvPr/>
        </p:nvSpPr>
        <p:spPr>
          <a:xfrm>
            <a:off x="3161403" y="3646099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4" name="Curved Connector 3"/>
          <p:cNvCxnSpPr/>
          <p:nvPr/>
        </p:nvCxnSpPr>
        <p:spPr>
          <a:xfrm rot="5400000" flipH="1" flipV="1">
            <a:off x="9696066" y="3015799"/>
            <a:ext cx="1073310" cy="85313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219788-CD86-4BDB-8A25-2575203895B8}"/>
              </a:ext>
            </a:extLst>
          </p:cNvPr>
          <p:cNvSpPr txBox="1"/>
          <p:nvPr/>
        </p:nvSpPr>
        <p:spPr>
          <a:xfrm>
            <a:off x="3239814" y="109110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146F5-43D1-4E30-BBF3-F8C4B4C53C74}"/>
              </a:ext>
            </a:extLst>
          </p:cNvPr>
          <p:cNvSpPr txBox="1"/>
          <p:nvPr/>
        </p:nvSpPr>
        <p:spPr>
          <a:xfrm>
            <a:off x="3105805" y="1485239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12 </a:t>
            </a:r>
            <a:r>
              <a:rPr lang="en-GB" sz="9600" dirty="0"/>
              <a:t>+ </a:t>
            </a:r>
            <a:r>
              <a:rPr lang="en-GB" sz="9600" dirty="0" smtClean="0"/>
              <a:t>3</a:t>
            </a:r>
            <a:r>
              <a:rPr lang="en-GB" sz="9600" dirty="0"/>
              <a:t>3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087709" y="2586446"/>
            <a:ext cx="1285102" cy="8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73F1D6-F82F-48A9-B585-B90C20139D56}"/>
              </a:ext>
            </a:extLst>
          </p:cNvPr>
          <p:cNvSpPr txBox="1"/>
          <p:nvPr/>
        </p:nvSpPr>
        <p:spPr>
          <a:xfrm>
            <a:off x="2216220" y="305260"/>
            <a:ext cx="569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1: Tens </a:t>
            </a:r>
            <a:r>
              <a:rPr lang="en-GB" sz="3600" dirty="0"/>
              <a:t>and Ones …</a:t>
            </a:r>
          </a:p>
        </p:txBody>
      </p:sp>
      <p:pic>
        <p:nvPicPr>
          <p:cNvPr id="2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7892354" y="4995318"/>
            <a:ext cx="241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2. </a:t>
            </a:r>
            <a:r>
              <a:rPr lang="en-GB" dirty="0" smtClean="0"/>
              <a:t>Count </a:t>
            </a:r>
            <a:r>
              <a:rPr lang="en-GB" dirty="0"/>
              <a:t>up the counters, start with your tens</a:t>
            </a:r>
          </a:p>
          <a:p>
            <a:pPr algn="ctr"/>
            <a:r>
              <a:rPr lang="en-GB" dirty="0"/>
              <a:t>and then move to your ones…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9745560" y="1987794"/>
            <a:ext cx="241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3. Write your answer into your number sentence.</a:t>
            </a:r>
            <a:endParaRPr lang="en-GB" dirty="0"/>
          </a:p>
        </p:txBody>
      </p:sp>
      <p:sp>
        <p:nvSpPr>
          <p:cNvPr id="30" name="Left Arrow 29"/>
          <p:cNvSpPr/>
          <p:nvPr/>
        </p:nvSpPr>
        <p:spPr>
          <a:xfrm>
            <a:off x="9375199" y="2326411"/>
            <a:ext cx="600891" cy="165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4226E6-D6CE-4AAD-9A5E-3455D1EBC165}"/>
              </a:ext>
            </a:extLst>
          </p:cNvPr>
          <p:cNvSpPr txBox="1"/>
          <p:nvPr/>
        </p:nvSpPr>
        <p:spPr>
          <a:xfrm>
            <a:off x="508313" y="2326411"/>
            <a:ext cx="241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 Draw your tens and ones for both numbers.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5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575353" y="452061"/>
            <a:ext cx="878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Now have a go at these questions yourself …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575352" y="1011508"/>
            <a:ext cx="561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(Remember to draw your tens and ones to help you).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1977434" y="1732958"/>
            <a:ext cx="36734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15</a:t>
            </a:r>
            <a:r>
              <a:rPr lang="en-GB" sz="3600" dirty="0" smtClean="0"/>
              <a:t> </a:t>
            </a:r>
            <a:r>
              <a:rPr lang="en-GB" sz="3600" dirty="0"/>
              <a:t>+ </a:t>
            </a:r>
            <a:r>
              <a:rPr lang="en-GB" sz="3600" dirty="0"/>
              <a:t>4</a:t>
            </a:r>
            <a:r>
              <a:rPr lang="en-GB" sz="3600" dirty="0" smtClean="0"/>
              <a:t> =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23 + 5 =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32 + 7 =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11</a:t>
            </a:r>
            <a:r>
              <a:rPr lang="en-US" sz="3600" dirty="0" smtClean="0"/>
              <a:t> + 28 =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25 + 14 =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12 + 26 =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33 + 25 =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15 + 11 =</a:t>
            </a:r>
            <a:endParaRPr lang="en-GB" sz="3600" dirty="0"/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2" name="Explosion 2 1"/>
          <p:cNvSpPr/>
          <p:nvPr/>
        </p:nvSpPr>
        <p:spPr>
          <a:xfrm>
            <a:off x="7628708" y="3526972"/>
            <a:ext cx="4336869" cy="30828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found these really easy, have a go at the next 8 on the following slide!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2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8F169-EFFD-44DD-8A4E-D5BB47FD90ED}"/>
              </a:ext>
            </a:extLst>
          </p:cNvPr>
          <p:cNvSpPr txBox="1"/>
          <p:nvPr/>
        </p:nvSpPr>
        <p:spPr>
          <a:xfrm>
            <a:off x="3239814" y="134795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E41D9-70DC-4E2D-AF77-CF47DD82D626}"/>
              </a:ext>
            </a:extLst>
          </p:cNvPr>
          <p:cNvSpPr txBox="1"/>
          <p:nvPr/>
        </p:nvSpPr>
        <p:spPr>
          <a:xfrm>
            <a:off x="3105805" y="1742089"/>
            <a:ext cx="690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</a:rPr>
              <a:t>1</a:t>
            </a:r>
            <a:r>
              <a:rPr lang="en-GB" sz="96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GB" sz="9600" dirty="0" smtClean="0"/>
              <a:t> </a:t>
            </a:r>
            <a:r>
              <a:rPr lang="en-GB" sz="9600" dirty="0"/>
              <a:t>+ </a:t>
            </a:r>
            <a:r>
              <a:rPr lang="en-GB" sz="9600" dirty="0">
                <a:solidFill>
                  <a:srgbClr val="FF0000"/>
                </a:solidFill>
              </a:rPr>
              <a:t>1</a:t>
            </a:r>
            <a:r>
              <a:rPr lang="en-GB" sz="96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  <a:r>
              <a:rPr lang="en-GB" sz="9600" dirty="0">
                <a:solidFill>
                  <a:srgbClr val="FF0000"/>
                </a:solidFill>
              </a:rPr>
              <a:t>2</a:t>
            </a:r>
            <a:r>
              <a:rPr lang="en-GB" sz="9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GB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53337-E728-4B0E-95F3-7E91CB57DEF9}"/>
              </a:ext>
            </a:extLst>
          </p:cNvPr>
          <p:cNvSpPr txBox="1"/>
          <p:nvPr/>
        </p:nvSpPr>
        <p:spPr>
          <a:xfrm>
            <a:off x="862851" y="247858"/>
            <a:ext cx="475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2 - Mentally …</a:t>
            </a:r>
            <a:endParaRPr lang="en-GB" sz="3600" dirty="0"/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A7060E1C-23C5-4AD2-B7CC-9396E06AF16C}"/>
              </a:ext>
            </a:extLst>
          </p:cNvPr>
          <p:cNvSpPr/>
          <p:nvPr/>
        </p:nvSpPr>
        <p:spPr>
          <a:xfrm rot="5400000">
            <a:off x="4250076" y="2325340"/>
            <a:ext cx="873304" cy="244182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D87AC656-015C-4AE4-BC00-DA7227C1934D}"/>
              </a:ext>
            </a:extLst>
          </p:cNvPr>
          <p:cNvSpPr/>
          <p:nvPr/>
        </p:nvSpPr>
        <p:spPr>
          <a:xfrm rot="5400000">
            <a:off x="4462991" y="2727769"/>
            <a:ext cx="1678159" cy="2441824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EAA68-A77E-47D3-98A3-706CE15B58BD}"/>
              </a:ext>
            </a:extLst>
          </p:cNvPr>
          <p:cNvSpPr txBox="1"/>
          <p:nvPr/>
        </p:nvSpPr>
        <p:spPr>
          <a:xfrm>
            <a:off x="4284325" y="3958955"/>
            <a:ext cx="14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tens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6A1DD-DC0B-491D-8157-FE561CC30B97}"/>
              </a:ext>
            </a:extLst>
          </p:cNvPr>
          <p:cNvSpPr txBox="1"/>
          <p:nvPr/>
        </p:nvSpPr>
        <p:spPr>
          <a:xfrm>
            <a:off x="4779195" y="4780211"/>
            <a:ext cx="12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ones</a:t>
            </a:r>
          </a:p>
        </p:txBody>
      </p:sp>
      <p:pic>
        <p:nvPicPr>
          <p:cNvPr id="9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305099" y="3764015"/>
            <a:ext cx="359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Add your tens together first…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875470" y="4585613"/>
            <a:ext cx="359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Then add your one together…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7686965" y="3244221"/>
            <a:ext cx="300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Put your tens and ones together in the correct columns to get your answer…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5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E671B-C5B7-4F37-AF62-C29286D8344C}"/>
              </a:ext>
            </a:extLst>
          </p:cNvPr>
          <p:cNvSpPr txBox="1"/>
          <p:nvPr/>
        </p:nvSpPr>
        <p:spPr>
          <a:xfrm>
            <a:off x="932406" y="390190"/>
            <a:ext cx="64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2 - Try </a:t>
            </a:r>
            <a:r>
              <a:rPr lang="en-GB" sz="3600" dirty="0"/>
              <a:t>these mentally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87C36-6BB1-44A2-8B25-A5C75C4A2597}"/>
              </a:ext>
            </a:extLst>
          </p:cNvPr>
          <p:cNvSpPr txBox="1"/>
          <p:nvPr/>
        </p:nvSpPr>
        <p:spPr>
          <a:xfrm>
            <a:off x="575354" y="1663290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1.  </a:t>
            </a:r>
            <a:r>
              <a:rPr lang="en-GB" sz="4800" dirty="0">
                <a:solidFill>
                  <a:srgbClr val="FF0000"/>
                </a:solidFill>
              </a:rPr>
              <a:t>1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4800" dirty="0" smtClean="0"/>
              <a:t> </a:t>
            </a:r>
            <a:r>
              <a:rPr lang="en-GB" sz="4800" dirty="0"/>
              <a:t>+ </a:t>
            </a:r>
            <a:r>
              <a:rPr lang="en-GB" sz="4800" dirty="0">
                <a:solidFill>
                  <a:srgbClr val="FF0000"/>
                </a:solidFill>
              </a:rPr>
              <a:t>1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7180E-EABD-43EA-B0A8-EED8EDA4CE6A}"/>
              </a:ext>
            </a:extLst>
          </p:cNvPr>
          <p:cNvSpPr txBox="1"/>
          <p:nvPr/>
        </p:nvSpPr>
        <p:spPr>
          <a:xfrm>
            <a:off x="7241570" y="1663290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2.  </a:t>
            </a:r>
            <a:r>
              <a:rPr lang="en-GB" sz="4800" dirty="0">
                <a:solidFill>
                  <a:srgbClr val="FF0000"/>
                </a:solidFill>
              </a:rPr>
              <a:t>2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4800" dirty="0" smtClean="0"/>
              <a:t> </a:t>
            </a:r>
            <a:r>
              <a:rPr lang="en-GB" sz="4800" dirty="0"/>
              <a:t>+ </a:t>
            </a:r>
            <a:r>
              <a:rPr lang="en-GB" sz="4800" dirty="0" smtClean="0">
                <a:solidFill>
                  <a:srgbClr val="FF0000"/>
                </a:solidFill>
              </a:rPr>
              <a:t>1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ABB3C-9569-4872-942B-906AF0C7E1CA}"/>
              </a:ext>
            </a:extLst>
          </p:cNvPr>
          <p:cNvSpPr txBox="1"/>
          <p:nvPr/>
        </p:nvSpPr>
        <p:spPr>
          <a:xfrm>
            <a:off x="4248807" y="4276203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3.  </a:t>
            </a:r>
            <a:r>
              <a:rPr lang="en-GB" sz="4800" dirty="0" smtClean="0">
                <a:solidFill>
                  <a:srgbClr val="FF0000"/>
                </a:solidFill>
              </a:rPr>
              <a:t>3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800" dirty="0" smtClean="0"/>
              <a:t> </a:t>
            </a:r>
            <a:r>
              <a:rPr lang="en-GB" sz="4800" dirty="0"/>
              <a:t>+ </a:t>
            </a:r>
            <a:r>
              <a:rPr lang="en-GB" sz="4800" dirty="0">
                <a:solidFill>
                  <a:srgbClr val="FF0000"/>
                </a:solidFill>
              </a:rPr>
              <a:t>1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0B808B8B-A98A-47E1-A970-6D55C36AE492}"/>
              </a:ext>
            </a:extLst>
          </p:cNvPr>
          <p:cNvSpPr/>
          <p:nvPr/>
        </p:nvSpPr>
        <p:spPr>
          <a:xfrm rot="5400000">
            <a:off x="1908335" y="2093271"/>
            <a:ext cx="561834" cy="119009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395EA9C3-8C09-445F-8541-A51FC523DB78}"/>
              </a:ext>
            </a:extLst>
          </p:cNvPr>
          <p:cNvSpPr/>
          <p:nvPr/>
        </p:nvSpPr>
        <p:spPr>
          <a:xfrm rot="5400000">
            <a:off x="1875583" y="2370672"/>
            <a:ext cx="1116635" cy="1190092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9" name="Right Bracket 8">
            <a:extLst>
              <a:ext uri="{FF2B5EF4-FFF2-40B4-BE49-F238E27FC236}">
                <a16:creationId xmlns:a16="http://schemas.microsoft.com/office/drawing/2014/main" id="{0B808B8B-A98A-47E1-A970-6D55C36AE492}"/>
              </a:ext>
            </a:extLst>
          </p:cNvPr>
          <p:cNvSpPr/>
          <p:nvPr/>
        </p:nvSpPr>
        <p:spPr>
          <a:xfrm rot="5400000">
            <a:off x="8548622" y="2089755"/>
            <a:ext cx="561834" cy="119009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0B808B8B-A98A-47E1-A970-6D55C36AE492}"/>
              </a:ext>
            </a:extLst>
          </p:cNvPr>
          <p:cNvSpPr/>
          <p:nvPr/>
        </p:nvSpPr>
        <p:spPr>
          <a:xfrm rot="5400000">
            <a:off x="5504976" y="4674899"/>
            <a:ext cx="561834" cy="119009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395EA9C3-8C09-445F-8541-A51FC523DB78}"/>
              </a:ext>
            </a:extLst>
          </p:cNvPr>
          <p:cNvSpPr/>
          <p:nvPr/>
        </p:nvSpPr>
        <p:spPr>
          <a:xfrm rot="5400000">
            <a:off x="8620374" y="2367155"/>
            <a:ext cx="1116635" cy="1190092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395EA9C3-8C09-445F-8541-A51FC523DB78}"/>
              </a:ext>
            </a:extLst>
          </p:cNvPr>
          <p:cNvSpPr/>
          <p:nvPr/>
        </p:nvSpPr>
        <p:spPr>
          <a:xfrm rot="5400000">
            <a:off x="5527215" y="4952299"/>
            <a:ext cx="1116635" cy="1190092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820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3791507" y="362197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Timed Twenty!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1731686" y="928373"/>
            <a:ext cx="715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go at working out the answer to these 20 arithmetic sums as quickly as you can!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1534080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dirty="0" smtClean="0"/>
              <a:t>2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3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4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7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2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9 + 4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+ 3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8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6 + 4 =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04504" y="77434"/>
            <a:ext cx="1706880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</a:t>
            </a:r>
            <a:endParaRPr lang="en-GB" dirty="0"/>
          </a:p>
        </p:txBody>
      </p:sp>
      <p:sp>
        <p:nvSpPr>
          <p:cNvPr id="2" name="Explosion 2 1"/>
          <p:cNvSpPr/>
          <p:nvPr/>
        </p:nvSpPr>
        <p:spPr>
          <a:xfrm>
            <a:off x="8551817" y="362197"/>
            <a:ext cx="3135086" cy="33515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someone to time you! We will repeat these each day – can you beat your time???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5310909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11.    10 – 2 =</a:t>
            </a:r>
          </a:p>
          <a:p>
            <a:pPr marL="514350" indent="-514350">
              <a:buAutoNum type="arabicPeriod" startAt="12"/>
            </a:pPr>
            <a:r>
              <a:rPr lang="en-US" sz="2800" dirty="0" smtClean="0"/>
              <a:t>    10 – 1 =</a:t>
            </a:r>
            <a:r>
              <a:rPr lang="en-GB" sz="2800" dirty="0"/>
              <a:t> </a:t>
            </a:r>
            <a:endParaRPr lang="en-GB" sz="2800" dirty="0" smtClean="0"/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0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5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8 – 3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9 – 7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6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5 – 4 =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35026" y="1351474"/>
            <a:ext cx="110644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Danny is playing the game below. He spins the spinner and then moves the number of squares the spinner shows.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359214" y="278674"/>
            <a:ext cx="6718661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1</a:t>
            </a: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</a:t>
            </a:r>
            <a:endParaRPr lang="en-US" sz="7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59214" y="4995894"/>
            <a:ext cx="106150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only takes Danny two spins of the spinner to finish the game  and reach the finish point.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Investigate the numbers that Danny could have spun.</a:t>
            </a:r>
          </a:p>
        </p:txBody>
      </p:sp>
      <p:pic>
        <p:nvPicPr>
          <p:cNvPr id="65" name="Picture 6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l="3320" t="14735" r="41093" b="21839"/>
          <a:stretch/>
        </p:blipFill>
        <p:spPr>
          <a:xfrm>
            <a:off x="701041" y="1869184"/>
            <a:ext cx="4511040" cy="297833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/>
          <a:srcRect l="9295" t="5077" r="6671" b="6621"/>
          <a:stretch/>
        </p:blipFill>
        <p:spPr>
          <a:xfrm>
            <a:off x="6313713" y="2172744"/>
            <a:ext cx="2481944" cy="2243678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461554" y="6043749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9737" y="6048103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22422" y="6048103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313815" y="6056234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35026" y="1351474"/>
            <a:ext cx="110644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Danny is playing the game below. He spins the spinner and then moves the number of squares the spinner shows.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359214" y="278674"/>
            <a:ext cx="8619323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1</a:t>
            </a: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 -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7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59214" y="4995894"/>
            <a:ext cx="106150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only takes Danny two spins of the spinner to finish the game  and reach the finish point.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Investigate the numbers that Danny could have spun.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3320" t="14735" r="41093" b="21839"/>
          <a:stretch/>
        </p:blipFill>
        <p:spPr>
          <a:xfrm>
            <a:off x="701041" y="1869184"/>
            <a:ext cx="4511040" cy="297833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l="9295" t="5077" r="6671" b="6621"/>
          <a:stretch/>
        </p:blipFill>
        <p:spPr>
          <a:xfrm>
            <a:off x="8492347" y="1869184"/>
            <a:ext cx="2481944" cy="2243678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461554" y="6043749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39737" y="6048103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22422" y="6048103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313815" y="6056234"/>
            <a:ext cx="2264229" cy="8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88822" y="3840480"/>
            <a:ext cx="801189" cy="766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5325292" y="2744756"/>
            <a:ext cx="3374570" cy="2287528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The two numbers off the spinner need to add together to make 12.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24550" y="4223657"/>
            <a:ext cx="14020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59023" y="5642225"/>
            <a:ext cx="12692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and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927551" y="5651901"/>
            <a:ext cx="12692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6986453" y="5655168"/>
            <a:ext cx="12692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and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888568" y="5668400"/>
            <a:ext cx="12692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and 5</a:t>
            </a:r>
          </a:p>
        </p:txBody>
      </p:sp>
      <p:pic>
        <p:nvPicPr>
          <p:cNvPr id="21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354" y="117095"/>
            <a:ext cx="1156312" cy="8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-207168" y="361212"/>
            <a:ext cx="5606387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2…</a:t>
            </a:r>
            <a:endParaRPr lang="en-US" sz="7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89126" y="1725824"/>
            <a:ext cx="56996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Ruby has been adding by counting on, using a number line.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4810677" y="4365181"/>
            <a:ext cx="1832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Think about what number would be roughly here…</a:t>
            </a:r>
            <a:endParaRPr lang="en-GB" sz="1400" b="1" dirty="0"/>
          </a:p>
        </p:txBody>
      </p:sp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55746" b="18695"/>
          <a:stretch/>
        </p:blipFill>
        <p:spPr>
          <a:xfrm>
            <a:off x="282575" y="3062571"/>
            <a:ext cx="7905750" cy="1207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7809" t="5548" r="8497" b="54083"/>
          <a:stretch/>
        </p:blipFill>
        <p:spPr>
          <a:xfrm>
            <a:off x="5988795" y="1206754"/>
            <a:ext cx="5094514" cy="166771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8181" y="5491853"/>
            <a:ext cx="83715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calculation could Ruby have been doing? Explore the possibilities.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rot="20388880" flipV="1">
            <a:off x="4464729" y="3805342"/>
            <a:ext cx="2524620" cy="162604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032" y="3569870"/>
            <a:ext cx="2967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is Ruby’s number line.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269468" y="3666327"/>
            <a:ext cx="836847" cy="217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54286" y="3623196"/>
            <a:ext cx="0" cy="3827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9126" y="6139545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2575" y="6509660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18623" y="6126484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512072" y="6496599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282575" y="335889"/>
            <a:ext cx="9638551" cy="9820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2… -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7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89126" y="1725824"/>
            <a:ext cx="56996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Ruby has been adding by counting on, using a number line.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4810677" y="4365181"/>
            <a:ext cx="1832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This point in the middle of the number line would be 10.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t="55746" b="18695"/>
          <a:stretch/>
        </p:blipFill>
        <p:spPr>
          <a:xfrm>
            <a:off x="282575" y="3062571"/>
            <a:ext cx="7905750" cy="1207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7809" t="5548" r="8497" b="54083"/>
          <a:stretch/>
        </p:blipFill>
        <p:spPr>
          <a:xfrm>
            <a:off x="5988795" y="1206754"/>
            <a:ext cx="5094514" cy="166771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8181" y="5491853"/>
            <a:ext cx="83715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calculation could Ruby have been doing? Explore the possibilities.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rot="20388880" flipV="1">
            <a:off x="4464729" y="3805342"/>
            <a:ext cx="2524620" cy="1626040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127032" y="3569870"/>
            <a:ext cx="2967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is Ruby’s number line.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269468" y="3666327"/>
            <a:ext cx="836847" cy="217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54286" y="3623196"/>
            <a:ext cx="0" cy="3827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9126" y="6139545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2575" y="6509660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18623" y="6126484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512072" y="6496599"/>
            <a:ext cx="4613800" cy="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354" y="117095"/>
            <a:ext cx="1156312" cy="88017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477589" y="3623196"/>
            <a:ext cx="0" cy="3827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1536931" y="4270083"/>
            <a:ext cx="183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This point is about half way so 4, 5 or 6.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251269" y="3212142"/>
            <a:ext cx="8709" cy="326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4261719" y="2517493"/>
            <a:ext cx="1832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This number is below half way so about 12 or 13.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68884" y="5817018"/>
            <a:ext cx="183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5 + 8 = 13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68883" y="6206819"/>
            <a:ext cx="183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4</a:t>
            </a:r>
            <a:r>
              <a:rPr lang="en-GB" sz="2000" b="1" dirty="0" smtClean="0">
                <a:solidFill>
                  <a:srgbClr val="FF0000"/>
                </a:solidFill>
              </a:rPr>
              <a:t> + 8 = 12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5359636" y="5796938"/>
            <a:ext cx="183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5 + 7 = 12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5399219" y="6176777"/>
            <a:ext cx="183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5 + 8 = 13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7871740" y="4853095"/>
            <a:ext cx="334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Here are some of the calculations you may have come up with.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32911" y="5491853"/>
            <a:ext cx="1543577" cy="4975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9337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send </a:t>
            </a:r>
            <a:r>
              <a:rPr lang="en-GB" dirty="0" smtClean="0"/>
              <a:t>your completed wor</a:t>
            </a:r>
            <a:r>
              <a:rPr lang="en-GB" dirty="0" smtClean="0"/>
              <a:t>k for this session to: </a:t>
            </a:r>
            <a:r>
              <a:rPr lang="en-GB" dirty="0" smtClean="0">
                <a:hlinkClick r:id="rId3"/>
              </a:rPr>
              <a:t>pioneerspupils@gmail.com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947484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30</a:t>
            </a:r>
            <a:r>
              <a:rPr lang="en-GB" sz="3200" dirty="0" smtClean="0"/>
              <a:t>.06.21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68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subtract from a number up to 50.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3791507" y="362197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Timed Twenty!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1731686" y="928373"/>
            <a:ext cx="715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go at working out the answer to these 20 arithmetic sums as quickly as you can!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1534080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dirty="0" smtClean="0"/>
              <a:t>2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3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4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7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2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9 + 4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+ 3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8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6 + 4 =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04504" y="77434"/>
            <a:ext cx="1706880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5310909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11.    10 – 2 =</a:t>
            </a:r>
          </a:p>
          <a:p>
            <a:pPr marL="514350" indent="-514350">
              <a:buAutoNum type="arabicPeriod" startAt="12"/>
            </a:pPr>
            <a:r>
              <a:rPr lang="en-US" sz="2800" dirty="0" smtClean="0"/>
              <a:t>    10 – 1 =</a:t>
            </a:r>
            <a:r>
              <a:rPr lang="en-GB" sz="2800" dirty="0"/>
              <a:t> </a:t>
            </a:r>
            <a:endParaRPr lang="en-GB" sz="2800" dirty="0" smtClean="0"/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0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5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8 – 3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9 – 7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6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5 – 4 =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8286804" y="1065465"/>
            <a:ext cx="3135086" cy="22738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someone to time you!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926284" y="4476206"/>
            <a:ext cx="2987041" cy="21336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DID YOU BEAT YESTERDAY’S TIME?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86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1</a:t>
            </a:r>
            <a:r>
              <a:rPr lang="en-GB" sz="9600" dirty="0" smtClean="0"/>
              <a:t>6</a:t>
            </a:r>
            <a:r>
              <a:rPr lang="en-GB" sz="9600" dirty="0" smtClean="0"/>
              <a:t> </a:t>
            </a:r>
            <a:r>
              <a:rPr lang="en-GB" sz="9600" dirty="0"/>
              <a:t>-  </a:t>
            </a:r>
            <a:r>
              <a:rPr lang="en-GB" sz="9600" dirty="0"/>
              <a:t> </a:t>
            </a:r>
            <a:r>
              <a:rPr lang="en-GB" sz="9600" dirty="0" smtClean="0"/>
              <a:t> 3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31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Make your biggest number </a:t>
            </a:r>
            <a:r>
              <a:rPr lang="en-GB" dirty="0" smtClean="0"/>
              <a:t>(16 </a:t>
            </a:r>
            <a:r>
              <a:rPr lang="en-GB" dirty="0"/>
              <a:t>– </a:t>
            </a:r>
            <a:r>
              <a:rPr lang="en-GB" dirty="0"/>
              <a:t>1</a:t>
            </a:r>
            <a:r>
              <a:rPr lang="en-GB" dirty="0" smtClean="0"/>
              <a:t> ten </a:t>
            </a:r>
            <a:r>
              <a:rPr lang="en-GB" dirty="0"/>
              <a:t>and </a:t>
            </a:r>
            <a:r>
              <a:rPr lang="en-GB" dirty="0" smtClean="0"/>
              <a:t>6 </a:t>
            </a:r>
            <a:r>
              <a:rPr lang="en-GB" dirty="0"/>
              <a:t>ones).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84C70-A1C8-4D44-9D25-9EB1AF06C9F5}"/>
              </a:ext>
            </a:extLst>
          </p:cNvPr>
          <p:cNvSpPr txBox="1"/>
          <p:nvPr/>
        </p:nvSpPr>
        <p:spPr>
          <a:xfrm>
            <a:off x="6678708" y="5123121"/>
            <a:ext cx="451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Count up how many you have got left…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10, </a:t>
            </a:r>
            <a:r>
              <a:rPr lang="en-GB" dirty="0" smtClean="0"/>
              <a:t>11, 12, 13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3839F2-2A67-464A-AD45-179531406362}"/>
              </a:ext>
            </a:extLst>
          </p:cNvPr>
          <p:cNvSpPr/>
          <p:nvPr/>
        </p:nvSpPr>
        <p:spPr>
          <a:xfrm>
            <a:off x="7770402" y="5514117"/>
            <a:ext cx="302445" cy="689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5E3229-68BD-45B8-82C5-A5668F01F3E1}"/>
              </a:ext>
            </a:extLst>
          </p:cNvPr>
          <p:cNvSpPr txBox="1"/>
          <p:nvPr/>
        </p:nvSpPr>
        <p:spPr>
          <a:xfrm>
            <a:off x="7796509" y="1907599"/>
            <a:ext cx="194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4474455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4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EF8A2A-C05C-4C46-A939-1C925432A032}"/>
              </a:ext>
            </a:extLst>
          </p:cNvPr>
          <p:cNvSpPr/>
          <p:nvPr/>
        </p:nvSpPr>
        <p:spPr>
          <a:xfrm>
            <a:off x="4474454" y="604530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B717B0-588D-4C2D-B325-0D055A47CE22}"/>
              </a:ext>
            </a:extLst>
          </p:cNvPr>
          <p:cNvSpPr/>
          <p:nvPr/>
        </p:nvSpPr>
        <p:spPr>
          <a:xfrm>
            <a:off x="5218389" y="3004595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33C93-B46A-497B-93C5-69F1D7852F3D}"/>
              </a:ext>
            </a:extLst>
          </p:cNvPr>
          <p:cNvCxnSpPr/>
          <p:nvPr/>
        </p:nvCxnSpPr>
        <p:spPr>
          <a:xfrm>
            <a:off x="4457548" y="2985253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39CF1-6BC2-420B-804C-69B1867F78DA}"/>
              </a:ext>
            </a:extLst>
          </p:cNvPr>
          <p:cNvCxnSpPr/>
          <p:nvPr/>
        </p:nvCxnSpPr>
        <p:spPr>
          <a:xfrm>
            <a:off x="4473135" y="3766882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FD264D-ED46-4030-B766-37984F347778}"/>
              </a:ext>
            </a:extLst>
          </p:cNvPr>
          <p:cNvCxnSpPr/>
          <p:nvPr/>
        </p:nvCxnSpPr>
        <p:spPr>
          <a:xfrm>
            <a:off x="4489854" y="4562120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B5A591-4E0E-4FEB-9D64-FCCC9909848D}"/>
              </a:ext>
            </a:extLst>
          </p:cNvPr>
          <p:cNvSpPr txBox="1"/>
          <p:nvPr/>
        </p:nvSpPr>
        <p:spPr>
          <a:xfrm>
            <a:off x="404869" y="4272701"/>
            <a:ext cx="2799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Then cross out the number of </a:t>
            </a:r>
            <a:r>
              <a:rPr lang="en-GB" dirty="0" smtClean="0"/>
              <a:t>ones</a:t>
            </a:r>
            <a:r>
              <a:rPr lang="en-GB" dirty="0" smtClean="0"/>
              <a:t> </a:t>
            </a:r>
            <a:r>
              <a:rPr lang="en-GB" dirty="0"/>
              <a:t>you are taking away </a:t>
            </a:r>
            <a:r>
              <a:rPr lang="en-GB" dirty="0" smtClean="0"/>
              <a:t>(3 </a:t>
            </a:r>
            <a:r>
              <a:rPr lang="en-GB" dirty="0"/>
              <a:t>ones).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5606679" y="5473030"/>
            <a:ext cx="1072029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694806">
            <a:off x="2832060" y="2262491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600140" y="3956234"/>
            <a:ext cx="1198138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1290468" y="176997"/>
            <a:ext cx="707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Strategy 1: Tens and Ones…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8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2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</a:t>
            </a:r>
            <a:r>
              <a:rPr lang="en-GB" sz="9600" dirty="0" smtClean="0"/>
              <a:t>4</a:t>
            </a:r>
            <a:r>
              <a:rPr lang="en-GB" sz="9600" dirty="0" smtClean="0"/>
              <a:t> </a:t>
            </a:r>
            <a:r>
              <a:rPr lang="en-GB" sz="9600" dirty="0"/>
              <a:t>-  </a:t>
            </a:r>
            <a:r>
              <a:rPr lang="en-GB" sz="9600" dirty="0" smtClean="0"/>
              <a:t>11</a:t>
            </a:r>
            <a:r>
              <a:rPr lang="en-GB" sz="9600" dirty="0"/>
              <a:t> </a:t>
            </a:r>
            <a:r>
              <a:rPr lang="en-GB" sz="9600" dirty="0" smtClean="0"/>
              <a:t>= </a:t>
            </a:r>
            <a:endParaRPr lang="en-GB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31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Make your biggest number </a:t>
            </a:r>
            <a:r>
              <a:rPr lang="en-GB" dirty="0" smtClean="0"/>
              <a:t>(</a:t>
            </a:r>
            <a:r>
              <a:rPr lang="en-GB" dirty="0"/>
              <a:t>2</a:t>
            </a:r>
            <a:r>
              <a:rPr lang="en-GB" dirty="0" smtClean="0"/>
              <a:t>4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>tens and </a:t>
            </a:r>
            <a:r>
              <a:rPr lang="en-GB" dirty="0" smtClean="0"/>
              <a:t>4 </a:t>
            </a:r>
            <a:r>
              <a:rPr lang="en-GB" dirty="0"/>
              <a:t>ones).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84C70-A1C8-4D44-9D25-9EB1AF06C9F5}"/>
              </a:ext>
            </a:extLst>
          </p:cNvPr>
          <p:cNvSpPr txBox="1"/>
          <p:nvPr/>
        </p:nvSpPr>
        <p:spPr>
          <a:xfrm>
            <a:off x="6842119" y="5214631"/>
            <a:ext cx="451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Count up how many you have got left…</a:t>
            </a:r>
          </a:p>
          <a:p>
            <a:r>
              <a:rPr lang="en-GB" dirty="0"/>
              <a:t>       __________________________________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4474455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458807-B1FE-4B46-A620-C69D16091CC8}"/>
              </a:ext>
            </a:extLst>
          </p:cNvPr>
          <p:cNvSpPr/>
          <p:nvPr/>
        </p:nvSpPr>
        <p:spPr>
          <a:xfrm>
            <a:off x="3736427" y="3769498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4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C3F9C5-0E8E-4EA5-B612-FDFC92F46C79}"/>
              </a:ext>
            </a:extLst>
          </p:cNvPr>
          <p:cNvCxnSpPr/>
          <p:nvPr/>
        </p:nvCxnSpPr>
        <p:spPr>
          <a:xfrm>
            <a:off x="3713613" y="2955201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33C93-B46A-497B-93C5-69F1D7852F3D}"/>
              </a:ext>
            </a:extLst>
          </p:cNvPr>
          <p:cNvCxnSpPr/>
          <p:nvPr/>
        </p:nvCxnSpPr>
        <p:spPr>
          <a:xfrm>
            <a:off x="4457548" y="2985253"/>
            <a:ext cx="743935" cy="764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B5A591-4E0E-4FEB-9D64-FCCC9909848D}"/>
              </a:ext>
            </a:extLst>
          </p:cNvPr>
          <p:cNvSpPr txBox="1"/>
          <p:nvPr/>
        </p:nvSpPr>
        <p:spPr>
          <a:xfrm>
            <a:off x="404869" y="4272701"/>
            <a:ext cx="279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Then cross out the number of tens you are taking away </a:t>
            </a:r>
            <a:r>
              <a:rPr lang="en-GB" dirty="0" smtClean="0"/>
              <a:t>(11 </a:t>
            </a:r>
            <a:r>
              <a:rPr lang="en-GB" dirty="0"/>
              <a:t>-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>tens and 1 ones).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6095998" y="5301190"/>
            <a:ext cx="935747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694806">
            <a:off x="2832060" y="2262491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618624" y="3999133"/>
            <a:ext cx="1080090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ECDEE-84FD-449C-BE60-752AF1AB7BCF}"/>
              </a:ext>
            </a:extLst>
          </p:cNvPr>
          <p:cNvCxnSpPr/>
          <p:nvPr/>
        </p:nvCxnSpPr>
        <p:spPr>
          <a:xfrm>
            <a:off x="8631451" y="2595966"/>
            <a:ext cx="953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961C5F2-EABA-4199-8AA1-3B59A3AAE8E4}"/>
              </a:ext>
            </a:extLst>
          </p:cNvPr>
          <p:cNvSpPr txBox="1"/>
          <p:nvPr/>
        </p:nvSpPr>
        <p:spPr>
          <a:xfrm>
            <a:off x="9333636" y="3244829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Write your answer here!</a:t>
            </a:r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636E11FD-26B1-41C1-B3BC-DA680D3378CB}"/>
              </a:ext>
            </a:extLst>
          </p:cNvPr>
          <p:cNvSpPr/>
          <p:nvPr/>
        </p:nvSpPr>
        <p:spPr>
          <a:xfrm rot="2285110">
            <a:off x="9595523" y="2695984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2556959" y="116515"/>
            <a:ext cx="707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Strategy 1: Tens and Ones…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2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4</a:t>
            </a:r>
            <a:r>
              <a:rPr lang="en-GB" sz="9600" dirty="0" smtClean="0"/>
              <a:t>8</a:t>
            </a:r>
            <a:r>
              <a:rPr lang="en-GB" sz="9600" dirty="0" smtClean="0"/>
              <a:t> </a:t>
            </a:r>
            <a:r>
              <a:rPr lang="en-GB" sz="9600" dirty="0"/>
              <a:t>-  </a:t>
            </a:r>
            <a:r>
              <a:rPr lang="en-GB" sz="9600" dirty="0" smtClean="0"/>
              <a:t>2</a:t>
            </a:r>
            <a:r>
              <a:rPr lang="en-GB" sz="9600" dirty="0"/>
              <a:t>5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D641-71AC-4DF2-B335-B444C7631D8D}"/>
              </a:ext>
            </a:extLst>
          </p:cNvPr>
          <p:cNvSpPr txBox="1"/>
          <p:nvPr/>
        </p:nvSpPr>
        <p:spPr>
          <a:xfrm>
            <a:off x="283497" y="1667756"/>
            <a:ext cx="2606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 Make the number using tens and ones counters.</a:t>
            </a:r>
            <a:endParaRPr lang="en-GB" dirty="0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6095999" y="5246947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229741">
            <a:off x="2785997" y="2332469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403587" y="5205783"/>
            <a:ext cx="607726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2556959" y="116515"/>
            <a:ext cx="707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Strategy 1: Tens and Ones…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ECDEE-84FD-449C-BE60-752AF1AB7BCF}"/>
              </a:ext>
            </a:extLst>
          </p:cNvPr>
          <p:cNvCxnSpPr/>
          <p:nvPr/>
        </p:nvCxnSpPr>
        <p:spPr>
          <a:xfrm>
            <a:off x="8500820" y="2595966"/>
            <a:ext cx="953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35B1D9-3C4D-4EF0-A8E2-1498D622753A}"/>
              </a:ext>
            </a:extLst>
          </p:cNvPr>
          <p:cNvSpPr txBox="1"/>
          <p:nvPr/>
        </p:nvSpPr>
        <p:spPr>
          <a:xfrm>
            <a:off x="9333636" y="3244829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Write your answer here!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1577A678-BFE7-4C2F-90A2-A96A172175AB}"/>
              </a:ext>
            </a:extLst>
          </p:cNvPr>
          <p:cNvSpPr/>
          <p:nvPr/>
        </p:nvSpPr>
        <p:spPr>
          <a:xfrm rot="2285110">
            <a:off x="9595523" y="2695984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2C1142-CE3B-4DFE-91B4-7194FF4EE34A}"/>
              </a:ext>
            </a:extLst>
          </p:cNvPr>
          <p:cNvSpPr txBox="1"/>
          <p:nvPr/>
        </p:nvSpPr>
        <p:spPr>
          <a:xfrm>
            <a:off x="301180" y="5112970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Cross out your tens and ones.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AA461E-AD1B-45D1-81CB-B4133A36CF55}"/>
              </a:ext>
            </a:extLst>
          </p:cNvPr>
          <p:cNvSpPr txBox="1"/>
          <p:nvPr/>
        </p:nvSpPr>
        <p:spPr>
          <a:xfrm>
            <a:off x="6842119" y="5214631"/>
            <a:ext cx="451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Count up how many you have got left…</a:t>
            </a:r>
          </a:p>
          <a:p>
            <a:r>
              <a:rPr lang="en-GB" dirty="0"/>
              <a:t>       __________________________________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6427" y="301413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458807-B1FE-4B46-A620-C69D16091CC8}"/>
              </a:ext>
            </a:extLst>
          </p:cNvPr>
          <p:cNvSpPr/>
          <p:nvPr/>
        </p:nvSpPr>
        <p:spPr>
          <a:xfrm>
            <a:off x="3736427" y="3769498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21D5C1-437D-4941-8152-ACC23D8ED6F1}"/>
              </a:ext>
            </a:extLst>
          </p:cNvPr>
          <p:cNvSpPr/>
          <p:nvPr/>
        </p:nvSpPr>
        <p:spPr>
          <a:xfrm>
            <a:off x="3734701" y="4534049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458807-B1FE-4B46-A620-C69D16091CC8}"/>
              </a:ext>
            </a:extLst>
          </p:cNvPr>
          <p:cNvSpPr/>
          <p:nvPr/>
        </p:nvSpPr>
        <p:spPr>
          <a:xfrm>
            <a:off x="3734701" y="5289411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4477408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4474455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4474455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4" y="530705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548755-2E65-4A34-89B6-863C50023626}"/>
              </a:ext>
            </a:extLst>
          </p:cNvPr>
          <p:cNvSpPr/>
          <p:nvPr/>
        </p:nvSpPr>
        <p:spPr>
          <a:xfrm>
            <a:off x="4474453" y="6078571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3204B8-AA16-4619-A605-D65ED3C1B891}"/>
              </a:ext>
            </a:extLst>
          </p:cNvPr>
          <p:cNvSpPr/>
          <p:nvPr/>
        </p:nvSpPr>
        <p:spPr>
          <a:xfrm>
            <a:off x="5221342" y="301413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43FC7B-ACE7-455D-832D-0F9CC56477B0}"/>
              </a:ext>
            </a:extLst>
          </p:cNvPr>
          <p:cNvSpPr/>
          <p:nvPr/>
        </p:nvSpPr>
        <p:spPr>
          <a:xfrm>
            <a:off x="5218389" y="378565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E74DE2-66FB-47F6-B9A2-3044F4750E8F}"/>
              </a:ext>
            </a:extLst>
          </p:cNvPr>
          <p:cNvSpPr/>
          <p:nvPr/>
        </p:nvSpPr>
        <p:spPr>
          <a:xfrm>
            <a:off x="5218389" y="455717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037025" y="303852"/>
            <a:ext cx="432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 to 50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121919" y="110403"/>
            <a:ext cx="3638810" cy="203780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20135" y="784914"/>
            <a:ext cx="284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Count to 50 in different voices!</a:t>
            </a:r>
            <a:endParaRPr lang="en-GB" sz="2000" b="1" dirty="0">
              <a:latin typeface="+mj-lt"/>
            </a:endParaRPr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078" t="35555" r="10309" b="6807"/>
          <a:stretch/>
        </p:blipFill>
        <p:spPr>
          <a:xfrm>
            <a:off x="2499359" y="2412275"/>
            <a:ext cx="7398653" cy="3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26A1EC-60EA-4F18-88C7-EF5E1D2ACD6D}"/>
              </a:ext>
            </a:extLst>
          </p:cNvPr>
          <p:cNvSpPr txBox="1"/>
          <p:nvPr/>
        </p:nvSpPr>
        <p:spPr>
          <a:xfrm>
            <a:off x="3681247" y="1584434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3</a:t>
            </a:r>
            <a:r>
              <a:rPr lang="en-GB" sz="9600" dirty="0"/>
              <a:t>5</a:t>
            </a:r>
            <a:r>
              <a:rPr lang="en-GB" sz="9600" dirty="0" smtClean="0"/>
              <a:t> </a:t>
            </a:r>
            <a:r>
              <a:rPr lang="en-GB" sz="9600" dirty="0"/>
              <a:t>-  </a:t>
            </a:r>
            <a:r>
              <a:rPr lang="en-GB" sz="9600" dirty="0" smtClean="0"/>
              <a:t>23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9E234-6350-4B6B-97D2-89F991D9A2EE}"/>
              </a:ext>
            </a:extLst>
          </p:cNvPr>
          <p:cNvSpPr txBox="1"/>
          <p:nvPr/>
        </p:nvSpPr>
        <p:spPr>
          <a:xfrm>
            <a:off x="3831021" y="120606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 T    O              T   O                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EB7527A-F729-4EB7-A26D-D0EBD26CB8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0215" y="3636429"/>
            <a:ext cx="2382664" cy="5907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Left 2">
            <a:extLst>
              <a:ext uri="{FF2B5EF4-FFF2-40B4-BE49-F238E27FC236}">
                <a16:creationId xmlns:a16="http://schemas.microsoft.com/office/drawing/2014/main" id="{8D2DC5CC-E4F1-4E49-9A6F-23A9251B68A0}"/>
              </a:ext>
            </a:extLst>
          </p:cNvPr>
          <p:cNvSpPr/>
          <p:nvPr/>
        </p:nvSpPr>
        <p:spPr>
          <a:xfrm>
            <a:off x="6095999" y="5246947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0614C-7873-4CB5-9A74-268033988AD0}"/>
              </a:ext>
            </a:extLst>
          </p:cNvPr>
          <p:cNvSpPr/>
          <p:nvPr/>
        </p:nvSpPr>
        <p:spPr>
          <a:xfrm rot="2229741">
            <a:off x="2785997" y="2332469"/>
            <a:ext cx="743935" cy="4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F68097C-FF50-4325-BD52-3ED24C57BD4A}"/>
              </a:ext>
            </a:extLst>
          </p:cNvPr>
          <p:cNvSpPr/>
          <p:nvPr/>
        </p:nvSpPr>
        <p:spPr>
          <a:xfrm rot="18802834">
            <a:off x="2403587" y="5205783"/>
            <a:ext cx="607726" cy="40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F6B38-DA13-41AC-BB5C-60E79A6E4B63}"/>
              </a:ext>
            </a:extLst>
          </p:cNvPr>
          <p:cNvSpPr/>
          <p:nvPr/>
        </p:nvSpPr>
        <p:spPr>
          <a:xfrm>
            <a:off x="2556959" y="116515"/>
            <a:ext cx="707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Strategy 1: Tens and Ones…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ECDEE-84FD-449C-BE60-752AF1AB7BCF}"/>
              </a:ext>
            </a:extLst>
          </p:cNvPr>
          <p:cNvCxnSpPr/>
          <p:nvPr/>
        </p:nvCxnSpPr>
        <p:spPr>
          <a:xfrm>
            <a:off x="8500820" y="2595966"/>
            <a:ext cx="953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35B1D9-3C4D-4EF0-A8E2-1498D622753A}"/>
              </a:ext>
            </a:extLst>
          </p:cNvPr>
          <p:cNvSpPr txBox="1"/>
          <p:nvPr/>
        </p:nvSpPr>
        <p:spPr>
          <a:xfrm>
            <a:off x="9333636" y="3244829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Write your answer here!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1577A678-BFE7-4C2F-90A2-A96A172175AB}"/>
              </a:ext>
            </a:extLst>
          </p:cNvPr>
          <p:cNvSpPr/>
          <p:nvPr/>
        </p:nvSpPr>
        <p:spPr>
          <a:xfrm rot="2285110">
            <a:off x="9595523" y="2695984"/>
            <a:ext cx="774518" cy="46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2C1142-CE3B-4DFE-91B4-7194FF4EE34A}"/>
              </a:ext>
            </a:extLst>
          </p:cNvPr>
          <p:cNvSpPr txBox="1"/>
          <p:nvPr/>
        </p:nvSpPr>
        <p:spPr>
          <a:xfrm>
            <a:off x="301180" y="5112970"/>
            <a:ext cx="230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Cross out your tens and ones.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AA461E-AD1B-45D1-81CB-B4133A36CF55}"/>
              </a:ext>
            </a:extLst>
          </p:cNvPr>
          <p:cNvSpPr txBox="1"/>
          <p:nvPr/>
        </p:nvSpPr>
        <p:spPr>
          <a:xfrm>
            <a:off x="6842119" y="5214631"/>
            <a:ext cx="451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Count up how many you have got left…</a:t>
            </a:r>
          </a:p>
          <a:p>
            <a:r>
              <a:rPr lang="en-GB" dirty="0"/>
              <a:t>       __________________________________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72C1142-CE3B-4DFE-91B4-7194FF4EE34A}"/>
              </a:ext>
            </a:extLst>
          </p:cNvPr>
          <p:cNvSpPr txBox="1"/>
          <p:nvPr/>
        </p:nvSpPr>
        <p:spPr>
          <a:xfrm>
            <a:off x="588933" y="1170797"/>
            <a:ext cx="2301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Draw your biggest number using your tens and ones.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46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830711-D620-4642-969F-0FCBEE45BB52}"/>
              </a:ext>
            </a:extLst>
          </p:cNvPr>
          <p:cNvSpPr/>
          <p:nvPr/>
        </p:nvSpPr>
        <p:spPr>
          <a:xfrm>
            <a:off x="603864" y="304218"/>
            <a:ext cx="7135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Subtracting 2-digit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73F86-A542-4B7F-BB72-851B740AEEB3}"/>
              </a:ext>
            </a:extLst>
          </p:cNvPr>
          <p:cNvSpPr txBox="1"/>
          <p:nvPr/>
        </p:nvSpPr>
        <p:spPr>
          <a:xfrm>
            <a:off x="718530" y="2096857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46 </a:t>
            </a:r>
            <a:r>
              <a:rPr lang="en-GB" sz="3600" dirty="0"/>
              <a:t>– </a:t>
            </a:r>
            <a:r>
              <a:rPr lang="en-GB" sz="3600" dirty="0"/>
              <a:t>4</a:t>
            </a:r>
            <a:r>
              <a:rPr lang="en-GB" sz="3600" dirty="0" smtClean="0"/>
              <a:t> </a:t>
            </a:r>
            <a:r>
              <a:rPr lang="en-GB" sz="3600" dirty="0"/>
              <a:t>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39 </a:t>
            </a:r>
            <a:r>
              <a:rPr lang="en-GB" sz="3600" dirty="0"/>
              <a:t>– </a:t>
            </a:r>
            <a:r>
              <a:rPr lang="en-GB" sz="3600" dirty="0" smtClean="0"/>
              <a:t>5 </a:t>
            </a:r>
            <a:r>
              <a:rPr lang="en-GB" sz="3600" dirty="0"/>
              <a:t>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/>
              <a:t>4</a:t>
            </a:r>
            <a:r>
              <a:rPr lang="en-GB" sz="3600" dirty="0" smtClean="0"/>
              <a:t>5 </a:t>
            </a:r>
            <a:r>
              <a:rPr lang="en-GB" sz="3600" dirty="0"/>
              <a:t>– </a:t>
            </a:r>
            <a:r>
              <a:rPr lang="en-GB" sz="3600" dirty="0" smtClean="0"/>
              <a:t>21</a:t>
            </a:r>
            <a:r>
              <a:rPr lang="en-GB" sz="3600" dirty="0" smtClean="0"/>
              <a:t> </a:t>
            </a:r>
            <a:r>
              <a:rPr lang="en-GB" sz="3600" dirty="0"/>
              <a:t>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r>
              <a:rPr lang="en-GB" sz="3600" dirty="0" smtClean="0"/>
              <a:t>27</a:t>
            </a:r>
            <a:r>
              <a:rPr lang="en-GB" sz="3600" dirty="0" smtClean="0"/>
              <a:t> </a:t>
            </a:r>
            <a:r>
              <a:rPr lang="en-GB" sz="3600" dirty="0"/>
              <a:t>– </a:t>
            </a:r>
            <a:r>
              <a:rPr lang="en-GB" sz="3600" dirty="0" smtClean="0"/>
              <a:t>17</a:t>
            </a:r>
            <a:r>
              <a:rPr lang="en-GB" sz="3600" dirty="0" smtClean="0"/>
              <a:t> </a:t>
            </a:r>
            <a:r>
              <a:rPr lang="en-GB" sz="3600" dirty="0"/>
              <a:t>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718F9-5CE7-4A35-B02A-EEC4FBAD54AE}"/>
              </a:ext>
            </a:extLst>
          </p:cNvPr>
          <p:cNvSpPr txBox="1"/>
          <p:nvPr/>
        </p:nvSpPr>
        <p:spPr>
          <a:xfrm>
            <a:off x="4869494" y="2096857"/>
            <a:ext cx="333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5.    </a:t>
            </a:r>
            <a:r>
              <a:rPr lang="en-GB" sz="3600" dirty="0" smtClean="0"/>
              <a:t>48 </a:t>
            </a:r>
            <a:r>
              <a:rPr lang="en-GB" sz="3600" dirty="0"/>
              <a:t>– </a:t>
            </a:r>
            <a:r>
              <a:rPr lang="en-GB" sz="3600" dirty="0" smtClean="0"/>
              <a:t>32 </a:t>
            </a:r>
            <a:r>
              <a:rPr lang="en-GB" sz="3600" dirty="0"/>
              <a:t>= </a:t>
            </a:r>
          </a:p>
          <a:p>
            <a:endParaRPr lang="en-GB" sz="3600" dirty="0"/>
          </a:p>
          <a:p>
            <a:r>
              <a:rPr lang="en-GB" sz="3600" dirty="0"/>
              <a:t>6.    </a:t>
            </a:r>
            <a:r>
              <a:rPr lang="en-GB" sz="3600" dirty="0" smtClean="0"/>
              <a:t>25 – 22 </a:t>
            </a:r>
            <a:r>
              <a:rPr lang="en-GB" sz="3600" dirty="0"/>
              <a:t>= </a:t>
            </a:r>
          </a:p>
          <a:p>
            <a:endParaRPr lang="en-GB" sz="3600" dirty="0"/>
          </a:p>
          <a:p>
            <a:r>
              <a:rPr lang="en-GB" sz="3600" dirty="0"/>
              <a:t>7.    </a:t>
            </a:r>
            <a:r>
              <a:rPr lang="en-GB" sz="3600" dirty="0" smtClean="0"/>
              <a:t>36</a:t>
            </a:r>
            <a:r>
              <a:rPr lang="en-GB" sz="3600" dirty="0" smtClean="0"/>
              <a:t> </a:t>
            </a:r>
            <a:r>
              <a:rPr lang="en-GB" sz="3600" dirty="0"/>
              <a:t>– </a:t>
            </a:r>
            <a:r>
              <a:rPr lang="en-GB" sz="3600" dirty="0" smtClean="0"/>
              <a:t>21 </a:t>
            </a:r>
            <a:r>
              <a:rPr lang="en-GB" sz="3600" dirty="0"/>
              <a:t>=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r>
              <a:rPr lang="en-GB" sz="3600" dirty="0"/>
              <a:t>8.    </a:t>
            </a:r>
            <a:r>
              <a:rPr lang="en-GB" sz="3600" dirty="0" smtClean="0"/>
              <a:t>49</a:t>
            </a:r>
            <a:r>
              <a:rPr lang="en-GB" sz="3600" dirty="0" smtClean="0"/>
              <a:t> </a:t>
            </a:r>
            <a:r>
              <a:rPr lang="en-GB" sz="3600" dirty="0"/>
              <a:t>– </a:t>
            </a:r>
            <a:r>
              <a:rPr lang="en-GB" sz="3600" dirty="0" smtClean="0"/>
              <a:t>38</a:t>
            </a:r>
            <a:r>
              <a:rPr lang="en-GB" sz="3600" dirty="0" smtClean="0"/>
              <a:t> </a:t>
            </a:r>
            <a:r>
              <a:rPr lang="en-GB" sz="3600" dirty="0"/>
              <a:t>=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603864" y="1050549"/>
            <a:ext cx="561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smtClean="0">
                <a:solidFill>
                  <a:srgbClr val="FF0000"/>
                </a:solidFill>
              </a:rPr>
              <a:t>Draw your tens and ones to help you!)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7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8F169-EFFD-44DD-8A4E-D5BB47FD90ED}"/>
              </a:ext>
            </a:extLst>
          </p:cNvPr>
          <p:cNvSpPr txBox="1"/>
          <p:nvPr/>
        </p:nvSpPr>
        <p:spPr>
          <a:xfrm>
            <a:off x="3239814" y="1347952"/>
            <a:ext cx="656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     O                T     O                 T    O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E41D9-70DC-4E2D-AF77-CF47DD82D626}"/>
              </a:ext>
            </a:extLst>
          </p:cNvPr>
          <p:cNvSpPr txBox="1"/>
          <p:nvPr/>
        </p:nvSpPr>
        <p:spPr>
          <a:xfrm>
            <a:off x="3105805" y="1742089"/>
            <a:ext cx="690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</a:rPr>
              <a:t>2</a:t>
            </a:r>
            <a:r>
              <a:rPr lang="en-GB" sz="96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GB" sz="9600" dirty="0" smtClean="0"/>
              <a:t> </a:t>
            </a:r>
            <a:r>
              <a:rPr lang="en-GB" sz="9600" dirty="0"/>
              <a:t>-</a:t>
            </a:r>
            <a:r>
              <a:rPr lang="en-GB" sz="9600" dirty="0" smtClean="0"/>
              <a:t>  </a:t>
            </a:r>
            <a:r>
              <a:rPr lang="en-GB" sz="9600" dirty="0">
                <a:solidFill>
                  <a:srgbClr val="FF0000"/>
                </a:solidFill>
              </a:rPr>
              <a:t>1</a:t>
            </a:r>
            <a:r>
              <a:rPr lang="en-GB" sz="96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9600" dirty="0" smtClean="0"/>
              <a:t> </a:t>
            </a:r>
            <a:r>
              <a:rPr lang="en-GB" sz="9600" dirty="0"/>
              <a:t>= </a:t>
            </a:r>
            <a:r>
              <a:rPr lang="en-GB" sz="9600" dirty="0">
                <a:solidFill>
                  <a:srgbClr val="FF0000"/>
                </a:solidFill>
              </a:rPr>
              <a:t>1</a:t>
            </a:r>
            <a:r>
              <a:rPr lang="en-GB" sz="96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53337-E728-4B0E-95F3-7E91CB57DEF9}"/>
              </a:ext>
            </a:extLst>
          </p:cNvPr>
          <p:cNvSpPr txBox="1"/>
          <p:nvPr/>
        </p:nvSpPr>
        <p:spPr>
          <a:xfrm>
            <a:off x="1153714" y="361527"/>
            <a:ext cx="475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2: Mentally …</a:t>
            </a:r>
            <a:endParaRPr lang="en-GB" sz="3600" dirty="0"/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A7060E1C-23C5-4AD2-B7CC-9396E06AF16C}"/>
              </a:ext>
            </a:extLst>
          </p:cNvPr>
          <p:cNvSpPr/>
          <p:nvPr/>
        </p:nvSpPr>
        <p:spPr>
          <a:xfrm rot="5400000">
            <a:off x="4250076" y="2325340"/>
            <a:ext cx="873304" cy="244182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D87AC656-015C-4AE4-BC00-DA7227C1934D}"/>
              </a:ext>
            </a:extLst>
          </p:cNvPr>
          <p:cNvSpPr/>
          <p:nvPr/>
        </p:nvSpPr>
        <p:spPr>
          <a:xfrm rot="5400000">
            <a:off x="4462991" y="2727769"/>
            <a:ext cx="1678159" cy="2441824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EAA68-A77E-47D3-98A3-706CE15B58BD}"/>
              </a:ext>
            </a:extLst>
          </p:cNvPr>
          <p:cNvSpPr txBox="1"/>
          <p:nvPr/>
        </p:nvSpPr>
        <p:spPr>
          <a:xfrm>
            <a:off x="4284325" y="3958955"/>
            <a:ext cx="14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  <a:r>
              <a:rPr lang="en-GB" sz="2400" dirty="0" smtClean="0">
                <a:solidFill>
                  <a:srgbClr val="FF0000"/>
                </a:solidFill>
              </a:rPr>
              <a:t> ten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6A1DD-DC0B-491D-8157-FE561CC30B97}"/>
              </a:ext>
            </a:extLst>
          </p:cNvPr>
          <p:cNvSpPr txBox="1"/>
          <p:nvPr/>
        </p:nvSpPr>
        <p:spPr>
          <a:xfrm>
            <a:off x="4779195" y="4780211"/>
            <a:ext cx="12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ones</a:t>
            </a:r>
          </a:p>
        </p:txBody>
      </p:sp>
      <p:pic>
        <p:nvPicPr>
          <p:cNvPr id="9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305099" y="3764015"/>
            <a:ext cx="359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Take the ones of your second number away from the ones of your first number.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867464" y="4954945"/>
            <a:ext cx="359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Then take </a:t>
            </a:r>
            <a:r>
              <a:rPr lang="en-GB" dirty="0"/>
              <a:t>the </a:t>
            </a:r>
            <a:r>
              <a:rPr lang="en-GB" dirty="0" smtClean="0"/>
              <a:t>tens </a:t>
            </a:r>
            <a:r>
              <a:rPr lang="en-GB" dirty="0"/>
              <a:t>of your second number away from the </a:t>
            </a:r>
            <a:r>
              <a:rPr lang="en-GB" dirty="0" smtClean="0"/>
              <a:t>tens </a:t>
            </a:r>
            <a:r>
              <a:rPr lang="en-GB" dirty="0"/>
              <a:t>of your first number.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7686965" y="3244221"/>
            <a:ext cx="300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Put your tens and ones together in the correct columns to get your answer…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5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E671B-C5B7-4F37-AF62-C29286D8344C}"/>
              </a:ext>
            </a:extLst>
          </p:cNvPr>
          <p:cNvSpPr txBox="1"/>
          <p:nvPr/>
        </p:nvSpPr>
        <p:spPr>
          <a:xfrm>
            <a:off x="932406" y="390190"/>
            <a:ext cx="64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Strategy 2: Try </a:t>
            </a:r>
            <a:r>
              <a:rPr lang="en-GB" sz="3600" dirty="0"/>
              <a:t>these mentally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87C36-6BB1-44A2-8B25-A5C75C4A2597}"/>
              </a:ext>
            </a:extLst>
          </p:cNvPr>
          <p:cNvSpPr txBox="1"/>
          <p:nvPr/>
        </p:nvSpPr>
        <p:spPr>
          <a:xfrm>
            <a:off x="575354" y="1663290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1.  </a:t>
            </a:r>
            <a:r>
              <a:rPr lang="en-GB" sz="4800" dirty="0">
                <a:solidFill>
                  <a:srgbClr val="FF0000"/>
                </a:solidFill>
              </a:rPr>
              <a:t>3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4800" dirty="0" smtClean="0"/>
              <a:t> </a:t>
            </a:r>
            <a:r>
              <a:rPr lang="en-GB" sz="4800" dirty="0"/>
              <a:t>-</a:t>
            </a:r>
            <a:r>
              <a:rPr lang="en-GB" sz="4800" dirty="0" smtClean="0"/>
              <a:t> </a:t>
            </a:r>
            <a:r>
              <a:rPr lang="en-GB" sz="4800" dirty="0">
                <a:solidFill>
                  <a:srgbClr val="FF0000"/>
                </a:solidFill>
              </a:rPr>
              <a:t>2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7180E-EABD-43EA-B0A8-EED8EDA4CE6A}"/>
              </a:ext>
            </a:extLst>
          </p:cNvPr>
          <p:cNvSpPr txBox="1"/>
          <p:nvPr/>
        </p:nvSpPr>
        <p:spPr>
          <a:xfrm>
            <a:off x="7241570" y="1663290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2.  </a:t>
            </a:r>
            <a:r>
              <a:rPr lang="en-GB" sz="4800" dirty="0">
                <a:solidFill>
                  <a:srgbClr val="FF0000"/>
                </a:solidFill>
              </a:rPr>
              <a:t>4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4800" dirty="0" smtClean="0"/>
              <a:t> </a:t>
            </a:r>
            <a:r>
              <a:rPr lang="en-GB" sz="4800" dirty="0"/>
              <a:t>-</a:t>
            </a:r>
            <a:r>
              <a:rPr lang="en-GB" sz="4800" dirty="0" smtClean="0"/>
              <a:t> </a:t>
            </a:r>
            <a:r>
              <a:rPr lang="en-GB" sz="4800" dirty="0">
                <a:solidFill>
                  <a:srgbClr val="FF0000"/>
                </a:solidFill>
              </a:rPr>
              <a:t>1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ABB3C-9569-4872-942B-906AF0C7E1CA}"/>
              </a:ext>
            </a:extLst>
          </p:cNvPr>
          <p:cNvSpPr txBox="1"/>
          <p:nvPr/>
        </p:nvSpPr>
        <p:spPr>
          <a:xfrm>
            <a:off x="4248807" y="4345872"/>
            <a:ext cx="36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3.  </a:t>
            </a:r>
            <a:r>
              <a:rPr lang="en-GB" sz="4800" dirty="0" smtClean="0">
                <a:solidFill>
                  <a:srgbClr val="FF0000"/>
                </a:solidFill>
              </a:rPr>
              <a:t>2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GB" sz="4800" dirty="0" smtClean="0"/>
              <a:t> </a:t>
            </a:r>
            <a:r>
              <a:rPr lang="en-GB" sz="4800" dirty="0"/>
              <a:t>-</a:t>
            </a:r>
            <a:r>
              <a:rPr lang="en-GB" sz="4800" dirty="0" smtClean="0"/>
              <a:t> </a:t>
            </a:r>
            <a:r>
              <a:rPr lang="en-GB" sz="4800" dirty="0">
                <a:solidFill>
                  <a:srgbClr val="FF0000"/>
                </a:solidFill>
              </a:rPr>
              <a:t>1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GB" sz="4800" dirty="0" smtClean="0"/>
              <a:t> </a:t>
            </a:r>
            <a:r>
              <a:rPr lang="en-GB" sz="4800" dirty="0"/>
              <a:t>=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0B808B8B-A98A-47E1-A970-6D55C36AE492}"/>
              </a:ext>
            </a:extLst>
          </p:cNvPr>
          <p:cNvSpPr/>
          <p:nvPr/>
        </p:nvSpPr>
        <p:spPr>
          <a:xfrm rot="5400000">
            <a:off x="1908335" y="2093271"/>
            <a:ext cx="561834" cy="119009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395EA9C3-8C09-445F-8541-A51FC523DB78}"/>
              </a:ext>
            </a:extLst>
          </p:cNvPr>
          <p:cNvSpPr/>
          <p:nvPr/>
        </p:nvSpPr>
        <p:spPr>
          <a:xfrm rot="5400000">
            <a:off x="1875583" y="2370672"/>
            <a:ext cx="1116635" cy="1190092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34996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0969" y="974390"/>
            <a:ext cx="11738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 has arranged the loop cards below so they go around in a loop.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-423548" y="192636"/>
            <a:ext cx="6718661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1… </a:t>
            </a:r>
            <a:endParaRPr lang="en-US" sz="7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7844511" y="2994001"/>
            <a:ext cx="2518689" cy="201778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8238606" y="3418348"/>
            <a:ext cx="173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Use ‘because’ to help you prove it.</a:t>
            </a:r>
            <a:endParaRPr lang="en-GB" b="1" dirty="0"/>
          </a:p>
        </p:txBody>
      </p:sp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3" y="88524"/>
            <a:ext cx="1209199" cy="91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64" t="10361" b="12305"/>
          <a:stretch/>
        </p:blipFill>
        <p:spPr>
          <a:xfrm>
            <a:off x="339634" y="1419498"/>
            <a:ext cx="6635606" cy="37272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39634" y="5262854"/>
            <a:ext cx="11738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she arranged the cards correctly? Prove it.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8011" y="5878282"/>
            <a:ext cx="10964092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8011" y="6215822"/>
            <a:ext cx="10964092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8011" y="6553362"/>
            <a:ext cx="10964092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00969" y="974390"/>
            <a:ext cx="11738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 has arranged the loop cards below so they go around in a loop.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-153583" y="174715"/>
            <a:ext cx="8752489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1… -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7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7844511" y="2795451"/>
            <a:ext cx="3476632" cy="221633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B444A5-179C-4D30-8C29-BAB0FFABB375}"/>
              </a:ext>
            </a:extLst>
          </p:cNvPr>
          <p:cNvSpPr txBox="1"/>
          <p:nvPr/>
        </p:nvSpPr>
        <p:spPr>
          <a:xfrm>
            <a:off x="8328941" y="3357388"/>
            <a:ext cx="250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Check each subtraction links to the answer on the next card…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64" t="10361" b="12305"/>
          <a:stretch/>
        </p:blipFill>
        <p:spPr>
          <a:xfrm>
            <a:off x="339634" y="1419498"/>
            <a:ext cx="6635606" cy="37272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39634" y="5262854"/>
            <a:ext cx="11738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she arranged the cards correctly? Prove it.</a:t>
            </a:r>
            <a:endParaRPr lang="en-US" sz="1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8011" y="5878282"/>
            <a:ext cx="10964092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8011" y="6215822"/>
            <a:ext cx="10964092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8011" y="6553362"/>
            <a:ext cx="10964092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803079" y="1769140"/>
            <a:ext cx="984068" cy="600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64586" y="3007020"/>
            <a:ext cx="1258399" cy="600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787147" y="2370032"/>
            <a:ext cx="1128944" cy="9873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045234" y="3396342"/>
            <a:ext cx="849072" cy="84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39634" y="5572090"/>
            <a:ext cx="11738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 hasn’t arranged the cards correctly because 20-7=13 and then 13-2=11 but Anna has matched this to 16.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3634" y="1391605"/>
            <a:ext cx="2473235" cy="130400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36855" y="1393767"/>
            <a:ext cx="2473235" cy="130400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39865" y="1475214"/>
            <a:ext cx="9964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 1</a:t>
            </a:r>
            <a:endParaRPr lang="en-US" sz="16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5353929" y="1464834"/>
            <a:ext cx="99646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 2</a:t>
            </a:r>
            <a:endParaRPr lang="en-US" sz="16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39634" y="5904408"/>
            <a:ext cx="11738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 1 and 2 are the incorrect way around.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14516" y="1236381"/>
            <a:ext cx="662621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Solve the calculations and put each calculation in the correct hoop.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0" y="340982"/>
            <a:ext cx="4986839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2…</a:t>
            </a:r>
            <a:endParaRPr lang="en-US" sz="7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" name="Picture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3" y="88524"/>
            <a:ext cx="1209199" cy="911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600" y="2862533"/>
            <a:ext cx="8152719" cy="3781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711" y="1766536"/>
            <a:ext cx="1905000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74" y="1757011"/>
            <a:ext cx="1885950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959" y="1758643"/>
            <a:ext cx="1905000" cy="5715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146" y="1758643"/>
            <a:ext cx="1905000" cy="5715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333" y="1766536"/>
            <a:ext cx="1895475" cy="5810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0995" y="1761773"/>
            <a:ext cx="18859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14516" y="1236381"/>
            <a:ext cx="662621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Solve the calculations and put each calculation in the correct hoop.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0" y="340982"/>
            <a:ext cx="8464731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2… -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7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00" y="2862533"/>
            <a:ext cx="8152719" cy="3781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69" y="4100433"/>
            <a:ext cx="1905000" cy="571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894" y="3411639"/>
            <a:ext cx="1885950" cy="5905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894" y="4773244"/>
            <a:ext cx="1905000" cy="571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346" y="3430689"/>
            <a:ext cx="1905000" cy="571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346" y="4106204"/>
            <a:ext cx="1895475" cy="581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108" y="4794217"/>
            <a:ext cx="1885950" cy="581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9337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send </a:t>
            </a:r>
            <a:r>
              <a:rPr lang="en-GB" dirty="0" smtClean="0"/>
              <a:t>your completed wor</a:t>
            </a:r>
            <a:r>
              <a:rPr lang="en-GB" dirty="0" smtClean="0"/>
              <a:t>k for this session to: </a:t>
            </a:r>
            <a:r>
              <a:rPr lang="en-GB" dirty="0" smtClean="0">
                <a:hlinkClick r:id="rId3"/>
              </a:rPr>
              <a:t>pioneerspupils@gmail.com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251349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037025" y="303852"/>
            <a:ext cx="432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 to 50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20135" y="539285"/>
            <a:ext cx="284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Use your knowledge of numbers to 50, to fill in the missing numbers!</a:t>
            </a:r>
            <a:endParaRPr lang="en-GB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88" y="2357216"/>
            <a:ext cx="8009981" cy="4044742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121919" y="110403"/>
            <a:ext cx="3638810" cy="203780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01</a:t>
            </a:r>
            <a:r>
              <a:rPr lang="en-GB" sz="3200" dirty="0" smtClean="0"/>
              <a:t>.07.21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6911" y="283598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count in multiples of 2, 5 and 10.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3791507" y="362197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Timed Twenty!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1731686" y="928373"/>
            <a:ext cx="715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go at working out the answer to these 20 arithmetic sums as quickly as you can!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1534080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dirty="0" smtClean="0"/>
              <a:t>2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3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4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7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2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9 + 4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+ 3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8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6 + 4 =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04504" y="77434"/>
            <a:ext cx="1706880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5310909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11.    10 – 2 =</a:t>
            </a:r>
          </a:p>
          <a:p>
            <a:pPr marL="514350" indent="-514350">
              <a:buAutoNum type="arabicPeriod" startAt="12"/>
            </a:pPr>
            <a:r>
              <a:rPr lang="en-US" sz="2800" dirty="0" smtClean="0"/>
              <a:t>    10 – 1 =</a:t>
            </a:r>
            <a:r>
              <a:rPr lang="en-GB" sz="2800" dirty="0"/>
              <a:t> </a:t>
            </a:r>
            <a:endParaRPr lang="en-GB" sz="2800" dirty="0" smtClean="0"/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0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5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8 – 3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9 – 7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6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5 – 4 =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8286804" y="1065465"/>
            <a:ext cx="3135086" cy="22738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someone to time you!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926284" y="4476206"/>
            <a:ext cx="2987041" cy="21336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DID YOU BEAT YESTERDAY’S TIME?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82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8882F-0D77-4D96-B0BC-5026F11E8C2F}"/>
              </a:ext>
            </a:extLst>
          </p:cNvPr>
          <p:cNvSpPr/>
          <p:nvPr/>
        </p:nvSpPr>
        <p:spPr>
          <a:xfrm>
            <a:off x="2584532" y="-71140"/>
            <a:ext cx="7022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2’s, 5’s and 10’s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8AD8-83D5-437B-ACC0-41B6EEC392E0}"/>
              </a:ext>
            </a:extLst>
          </p:cNvPr>
          <p:cNvSpPr txBox="1"/>
          <p:nvPr/>
        </p:nvSpPr>
        <p:spPr>
          <a:xfrm>
            <a:off x="8399508" y="2531036"/>
            <a:ext cx="341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</a:t>
            </a:r>
            <a:r>
              <a:rPr lang="en-US" sz="3200" dirty="0" smtClean="0"/>
              <a:t>ounting in 10’s</a:t>
            </a: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252549" y="200297"/>
            <a:ext cx="1706880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9" y="1641755"/>
            <a:ext cx="7689668" cy="1717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9" y="3622357"/>
            <a:ext cx="3971108" cy="2274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DA8AD8-83D5-437B-ACC0-41B6EEC392E0}"/>
              </a:ext>
            </a:extLst>
          </p:cNvPr>
          <p:cNvSpPr txBox="1"/>
          <p:nvPr/>
        </p:nvSpPr>
        <p:spPr>
          <a:xfrm>
            <a:off x="435611" y="6219844"/>
            <a:ext cx="341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</a:t>
            </a:r>
            <a:r>
              <a:rPr lang="en-US" sz="3200" dirty="0" smtClean="0"/>
              <a:t>ounting in 2’s</a:t>
            </a:r>
            <a:endParaRPr lang="en-GB" sz="3200" dirty="0"/>
          </a:p>
        </p:txBody>
      </p:sp>
      <p:pic>
        <p:nvPicPr>
          <p:cNvPr id="13314" name="Picture 2" descr="Count by 5s | Exercise and Count By 5 | Count to 100 | Counting Songs |  Jack Hartmann - 動画 Dailymo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5634" b="50757"/>
          <a:stretch/>
        </p:blipFill>
        <p:spPr bwMode="auto">
          <a:xfrm>
            <a:off x="4601623" y="3651931"/>
            <a:ext cx="7172547" cy="22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DA8AD8-83D5-437B-ACC0-41B6EEC392E0}"/>
              </a:ext>
            </a:extLst>
          </p:cNvPr>
          <p:cNvSpPr txBox="1"/>
          <p:nvPr/>
        </p:nvSpPr>
        <p:spPr>
          <a:xfrm>
            <a:off x="6692720" y="6160665"/>
            <a:ext cx="341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</a:t>
            </a:r>
            <a:r>
              <a:rPr lang="en-US" sz="3200" dirty="0" smtClean="0"/>
              <a:t>ounting in 5’s</a:t>
            </a:r>
            <a:endParaRPr lang="en-GB" sz="3200" dirty="0"/>
          </a:p>
        </p:txBody>
      </p:sp>
      <p:sp>
        <p:nvSpPr>
          <p:cNvPr id="7" name="Left Arrow 6"/>
          <p:cNvSpPr/>
          <p:nvPr/>
        </p:nvSpPr>
        <p:spPr>
          <a:xfrm>
            <a:off x="7942217" y="2671023"/>
            <a:ext cx="687977" cy="3048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 rot="5400000">
            <a:off x="8130515" y="5876468"/>
            <a:ext cx="419562" cy="3048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Arrow 16"/>
          <p:cNvSpPr/>
          <p:nvPr/>
        </p:nvSpPr>
        <p:spPr>
          <a:xfrm rot="5400000">
            <a:off x="2104923" y="5876468"/>
            <a:ext cx="419562" cy="3048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rot="17940090" flipV="1">
            <a:off x="8583928" y="903014"/>
            <a:ext cx="2111268" cy="14867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981004" y="1162843"/>
            <a:ext cx="146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Chant in 10’s, 5’s and 2’s!</a:t>
            </a:r>
            <a:endParaRPr lang="en-GB" dirty="0"/>
          </a:p>
        </p:txBody>
      </p:sp>
      <p:sp>
        <p:nvSpPr>
          <p:cNvPr id="20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rot="21443494" flipV="1">
            <a:off x="4166967" y="5805395"/>
            <a:ext cx="2111268" cy="14867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29329" y="5927980"/>
            <a:ext cx="1469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Count forwards and backwards!</a:t>
            </a:r>
            <a:endParaRPr lang="en-GB" dirty="0"/>
          </a:p>
        </p:txBody>
      </p:sp>
      <p:pic>
        <p:nvPicPr>
          <p:cNvPr id="2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361" y="133414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8882F-0D77-4D96-B0BC-5026F11E8C2F}"/>
              </a:ext>
            </a:extLst>
          </p:cNvPr>
          <p:cNvSpPr/>
          <p:nvPr/>
        </p:nvSpPr>
        <p:spPr>
          <a:xfrm>
            <a:off x="2584532" y="-71140"/>
            <a:ext cx="7022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2’s, 5’s and 10’s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8AD8-83D5-437B-ACC0-41B6EEC392E0}"/>
              </a:ext>
            </a:extLst>
          </p:cNvPr>
          <p:cNvSpPr txBox="1"/>
          <p:nvPr/>
        </p:nvSpPr>
        <p:spPr>
          <a:xfrm>
            <a:off x="3292882" y="748917"/>
            <a:ext cx="5273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Colour the multiples of 2 up to 20 (e.g. red)</a:t>
            </a:r>
          </a:p>
          <a:p>
            <a:pPr algn="ctr"/>
            <a:r>
              <a:rPr lang="en-US" sz="2000" dirty="0" smtClean="0"/>
              <a:t>Colour the multiples of 5 up to 50 (e.g. green)</a:t>
            </a:r>
          </a:p>
          <a:p>
            <a:pPr algn="ctr"/>
            <a:r>
              <a:rPr lang="en-US" sz="2000" dirty="0" smtClean="0"/>
              <a:t>Colour the multiples of 10 up to 100 (e.g. yellow)</a:t>
            </a:r>
            <a:endParaRPr lang="en-GB" sz="2000" dirty="0"/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878802C8-6C74-4B31-9368-D9AA0466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1871345"/>
            <a:ext cx="5848349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>
            <a:off x="6666413" y="1870607"/>
            <a:ext cx="3696787" cy="2518514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8833" y="2660859"/>
            <a:ext cx="251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Use the previous slide to help you if you need!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61ACAE-DC8D-40C3-8DD0-DD001EE20C9D}"/>
              </a:ext>
            </a:extLst>
          </p:cNvPr>
          <p:cNvSpPr txBox="1"/>
          <p:nvPr/>
        </p:nvSpPr>
        <p:spPr>
          <a:xfrm>
            <a:off x="390524" y="1314450"/>
            <a:ext cx="111570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10,</a:t>
            </a:r>
            <a:r>
              <a:rPr lang="en-GB" sz="3600" b="1" dirty="0" smtClean="0">
                <a:latin typeface="+mj-lt"/>
              </a:rPr>
              <a:t>   ____,   </a:t>
            </a:r>
            <a:r>
              <a:rPr lang="en-GB" sz="3600" b="1" dirty="0" smtClean="0">
                <a:latin typeface="+mj-lt"/>
              </a:rPr>
              <a:t>30,  </a:t>
            </a:r>
            <a:r>
              <a:rPr lang="en-GB" sz="3600" b="1" dirty="0" smtClean="0">
                <a:latin typeface="+mj-lt"/>
              </a:rPr>
              <a:t> ____,  </a:t>
            </a:r>
            <a:r>
              <a:rPr lang="en-GB" sz="3600" b="1" dirty="0" smtClean="0">
                <a:latin typeface="+mj-lt"/>
              </a:rPr>
              <a:t>50,</a:t>
            </a:r>
            <a:r>
              <a:rPr lang="en-GB" sz="3600" b="1" dirty="0" smtClean="0">
                <a:latin typeface="+mj-lt"/>
              </a:rPr>
              <a:t>  ____,  70,  ____,  </a:t>
            </a:r>
            <a:r>
              <a:rPr lang="en-GB" sz="3600" b="1" dirty="0" smtClean="0">
                <a:latin typeface="+mj-lt"/>
              </a:rPr>
              <a:t>90,</a:t>
            </a:r>
            <a:r>
              <a:rPr lang="en-GB" sz="3600" b="1" dirty="0" smtClean="0">
                <a:latin typeface="+mj-lt"/>
              </a:rPr>
              <a:t>  </a:t>
            </a:r>
            <a:r>
              <a:rPr lang="en-GB" sz="3600" b="1" dirty="0" smtClean="0">
                <a:latin typeface="+mj-lt"/>
              </a:rPr>
              <a:t>____</a:t>
            </a:r>
            <a:endParaRPr lang="en-GB" sz="3600" b="1" dirty="0">
              <a:latin typeface="+mj-lt"/>
            </a:endParaRP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50</a:t>
            </a:r>
            <a:r>
              <a:rPr lang="en-GB" sz="3600" b="1" dirty="0">
                <a:latin typeface="+mj-lt"/>
              </a:rPr>
              <a:t>,</a:t>
            </a:r>
            <a:r>
              <a:rPr lang="en-GB" sz="3600" b="1" dirty="0" smtClean="0">
                <a:latin typeface="+mj-lt"/>
              </a:rPr>
              <a:t>  ____,   ____,  80,   90,   _____,   _____,   120,   _____   </a:t>
            </a:r>
            <a:endParaRPr lang="en-GB" sz="3600" b="1" dirty="0">
              <a:latin typeface="+mj-lt"/>
            </a:endParaRP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60,</a:t>
            </a:r>
            <a:r>
              <a:rPr lang="en-GB" sz="3600" b="1" dirty="0" smtClean="0">
                <a:latin typeface="+mj-lt"/>
              </a:rPr>
              <a:t>   ____,   </a:t>
            </a:r>
            <a:r>
              <a:rPr lang="en-GB" sz="3600" b="1" dirty="0" smtClean="0">
                <a:latin typeface="+mj-lt"/>
              </a:rPr>
              <a:t>4</a:t>
            </a:r>
            <a:r>
              <a:rPr lang="en-GB" sz="3600" b="1" dirty="0" smtClean="0">
                <a:latin typeface="+mj-lt"/>
              </a:rPr>
              <a:t>0,    ____,    ____,    10,    ____</a:t>
            </a: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120,   _____,   _____,   90,   ____,   70,    </a:t>
            </a:r>
            <a:r>
              <a:rPr lang="en-GB" sz="3600" b="1" dirty="0" smtClean="0">
                <a:latin typeface="+mj-lt"/>
              </a:rPr>
              <a:t>____  </a:t>
            </a:r>
            <a:r>
              <a:rPr lang="en-GB" sz="3600" b="1" dirty="0" smtClean="0">
                <a:latin typeface="+mj-lt"/>
              </a:rPr>
              <a:t>50 </a:t>
            </a:r>
            <a:r>
              <a:rPr lang="en-GB" sz="3600" b="1" dirty="0" smtClean="0">
                <a:latin typeface="+mj-lt"/>
              </a:rPr>
              <a:t>____   </a:t>
            </a:r>
            <a:r>
              <a:rPr lang="en-GB" sz="3600" b="1" dirty="0" smtClean="0">
                <a:latin typeface="+mj-lt"/>
              </a:rPr>
              <a:t>30</a:t>
            </a:r>
            <a:r>
              <a:rPr lang="en-GB" sz="3600" b="1" dirty="0" smtClean="0">
                <a:latin typeface="+mj-lt"/>
              </a:rPr>
              <a:t>   </a:t>
            </a: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100,</a:t>
            </a:r>
            <a:r>
              <a:rPr lang="en-GB" sz="3600" b="1" dirty="0" smtClean="0">
                <a:latin typeface="+mj-lt"/>
              </a:rPr>
              <a:t>   90,    ____,   ____,    ____,   ____,   40,   ____,   </a:t>
            </a:r>
            <a:r>
              <a:rPr lang="en-GB" sz="3600" b="1" dirty="0" smtClean="0">
                <a:latin typeface="+mj-lt"/>
              </a:rPr>
              <a:t>2</a:t>
            </a:r>
            <a:r>
              <a:rPr lang="en-GB" sz="3600" b="1" dirty="0" smtClean="0">
                <a:latin typeface="+mj-lt"/>
              </a:rPr>
              <a:t>0</a:t>
            </a:r>
            <a:endParaRPr lang="en-GB" sz="3600" b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199F7-2EDF-45F5-8C95-6E734A809C20}"/>
              </a:ext>
            </a:extLst>
          </p:cNvPr>
          <p:cNvSpPr/>
          <p:nvPr/>
        </p:nvSpPr>
        <p:spPr>
          <a:xfrm>
            <a:off x="3306956" y="133414"/>
            <a:ext cx="6055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Missing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umbers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in 10’s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rot="19880988" flipV="1">
            <a:off x="8794870" y="3050951"/>
            <a:ext cx="2132336" cy="1489165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26798" y="88524"/>
            <a:ext cx="251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You can use your number square to help you if you need it!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5623" y="1314450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118" y="1314449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FF0000"/>
                </a:solidFill>
              </a:rPr>
              <a:t>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9646" y="3472371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1291" y="3472371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5911" y="3472370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0052" y="3472369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7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flipH="1">
            <a:off x="-125010" y="-117269"/>
            <a:ext cx="2856411" cy="18218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856473" y="3391941"/>
            <a:ext cx="201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Be careful – you are now working backwards!</a:t>
            </a:r>
            <a:endParaRPr lang="en-GB" dirty="0"/>
          </a:p>
        </p:txBody>
      </p:sp>
      <p:pic>
        <p:nvPicPr>
          <p:cNvPr id="1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361" y="133414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199F7-2EDF-45F5-8C95-6E734A809C20}"/>
              </a:ext>
            </a:extLst>
          </p:cNvPr>
          <p:cNvSpPr/>
          <p:nvPr/>
        </p:nvSpPr>
        <p:spPr>
          <a:xfrm>
            <a:off x="3132138" y="474961"/>
            <a:ext cx="61614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Missing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umbers…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in 2’s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1ACAE-DC8D-40C3-8DD0-DD001EE20C9D}"/>
              </a:ext>
            </a:extLst>
          </p:cNvPr>
          <p:cNvSpPr txBox="1"/>
          <p:nvPr/>
        </p:nvSpPr>
        <p:spPr>
          <a:xfrm>
            <a:off x="634363" y="1793422"/>
            <a:ext cx="11157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2,</a:t>
            </a:r>
            <a:r>
              <a:rPr lang="en-GB" sz="3200" b="1" dirty="0" smtClean="0">
                <a:latin typeface="+mj-lt"/>
              </a:rPr>
              <a:t>   ____,   6,   ____,   </a:t>
            </a:r>
            <a:r>
              <a:rPr lang="en-GB" sz="3200" b="1" dirty="0" smtClean="0">
                <a:latin typeface="+mj-lt"/>
              </a:rPr>
              <a:t>10, </a:t>
            </a:r>
            <a:r>
              <a:rPr lang="en-GB" sz="3200" b="1" dirty="0" smtClean="0">
                <a:latin typeface="+mj-lt"/>
              </a:rPr>
              <a:t>  ____,  </a:t>
            </a:r>
            <a:r>
              <a:rPr lang="en-GB" sz="3200" b="1" dirty="0" smtClean="0">
                <a:latin typeface="+mj-lt"/>
              </a:rPr>
              <a:t>14,</a:t>
            </a:r>
            <a:r>
              <a:rPr lang="en-GB" sz="3200" b="1" dirty="0" smtClean="0">
                <a:latin typeface="+mj-lt"/>
              </a:rPr>
              <a:t>   ____,   </a:t>
            </a:r>
            <a:r>
              <a:rPr lang="en-GB" sz="3200" b="1" dirty="0" smtClean="0">
                <a:latin typeface="+mj-lt"/>
              </a:rPr>
              <a:t>18,</a:t>
            </a:r>
            <a:r>
              <a:rPr lang="en-GB" sz="3200" b="1" dirty="0" smtClean="0">
                <a:latin typeface="+mj-lt"/>
              </a:rPr>
              <a:t>    </a:t>
            </a:r>
            <a:r>
              <a:rPr lang="en-GB" sz="3200" b="1" dirty="0" smtClean="0">
                <a:latin typeface="+mj-lt"/>
              </a:rPr>
              <a:t>____</a:t>
            </a:r>
            <a:endParaRPr lang="en-GB" sz="3200" b="1" dirty="0">
              <a:latin typeface="+mj-lt"/>
            </a:endParaRPr>
          </a:p>
          <a:p>
            <a:endParaRPr lang="en-GB" sz="3200" b="1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0,   ____,   ____, 6,   8,   ____,   ____,   </a:t>
            </a:r>
            <a:r>
              <a:rPr lang="en-GB" sz="3200" b="1" dirty="0" smtClean="0">
                <a:latin typeface="+mj-lt"/>
              </a:rPr>
              <a:t>14,</a:t>
            </a:r>
            <a:r>
              <a:rPr lang="en-GB" sz="3200" b="1" dirty="0" smtClean="0">
                <a:latin typeface="+mj-lt"/>
              </a:rPr>
              <a:t>   16,   18</a:t>
            </a:r>
            <a:endParaRPr lang="en-GB" sz="3200" b="1" dirty="0">
              <a:latin typeface="+mj-lt"/>
            </a:endParaRPr>
          </a:p>
          <a:p>
            <a:endParaRPr lang="en-GB" sz="3200" b="1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10,   ____,   </a:t>
            </a:r>
            <a:r>
              <a:rPr lang="en-GB" sz="3200" b="1" dirty="0" smtClean="0">
                <a:latin typeface="+mj-lt"/>
              </a:rPr>
              <a:t>14,</a:t>
            </a:r>
            <a:r>
              <a:rPr lang="en-GB" sz="3200" b="1" dirty="0" smtClean="0">
                <a:latin typeface="+mj-lt"/>
              </a:rPr>
              <a:t>   ____,   ____,   </a:t>
            </a:r>
            <a:r>
              <a:rPr lang="en-GB" sz="3200" b="1" dirty="0" smtClean="0">
                <a:latin typeface="+mj-lt"/>
              </a:rPr>
              <a:t>20,</a:t>
            </a:r>
            <a:r>
              <a:rPr lang="en-GB" sz="3200" b="1" dirty="0" smtClean="0">
                <a:latin typeface="+mj-lt"/>
              </a:rPr>
              <a:t>   ____,   ____,  </a:t>
            </a:r>
            <a:r>
              <a:rPr lang="en-GB" sz="3200" b="1" dirty="0" smtClean="0">
                <a:latin typeface="+mj-lt"/>
              </a:rPr>
              <a:t>26</a:t>
            </a:r>
            <a:r>
              <a:rPr lang="en-GB" sz="3200" b="1" dirty="0">
                <a:latin typeface="+mj-lt"/>
              </a:rPr>
              <a:t>,</a:t>
            </a:r>
            <a:r>
              <a:rPr lang="en-GB" sz="3200" b="1" dirty="0" smtClean="0">
                <a:latin typeface="+mj-lt"/>
              </a:rPr>
              <a:t>  ____, </a:t>
            </a:r>
            <a:r>
              <a:rPr lang="en-GB" sz="3200" b="1" dirty="0" smtClean="0">
                <a:latin typeface="+mj-lt"/>
              </a:rPr>
              <a:t>30</a:t>
            </a:r>
            <a:endParaRPr lang="en-GB" sz="3200" b="1" dirty="0">
              <a:latin typeface="+mj-lt"/>
            </a:endParaRPr>
          </a:p>
          <a:p>
            <a:endParaRPr lang="en-GB" sz="3200" b="1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24,   ____,   ____,   </a:t>
            </a:r>
            <a:r>
              <a:rPr lang="en-GB" sz="3200" b="1" dirty="0" smtClean="0">
                <a:latin typeface="+mj-lt"/>
              </a:rPr>
              <a:t>18,  </a:t>
            </a:r>
            <a:r>
              <a:rPr lang="en-GB" sz="3200" b="1" dirty="0" smtClean="0">
                <a:latin typeface="+mj-lt"/>
              </a:rPr>
              <a:t>  ____,  </a:t>
            </a:r>
            <a:r>
              <a:rPr lang="en-GB" sz="3200" b="1" dirty="0" smtClean="0">
                <a:latin typeface="+mj-lt"/>
              </a:rPr>
              <a:t>14,</a:t>
            </a:r>
            <a:r>
              <a:rPr lang="en-GB" sz="3200" b="1" dirty="0" smtClean="0">
                <a:latin typeface="+mj-lt"/>
              </a:rPr>
              <a:t> ____,  </a:t>
            </a:r>
            <a:r>
              <a:rPr lang="en-GB" sz="3200" b="1" dirty="0" smtClean="0">
                <a:latin typeface="+mj-lt"/>
              </a:rPr>
              <a:t>10,</a:t>
            </a:r>
            <a:r>
              <a:rPr lang="en-GB" sz="3200" b="1" dirty="0" smtClean="0">
                <a:latin typeface="+mj-lt"/>
              </a:rPr>
              <a:t>   ____,   6,   4</a:t>
            </a:r>
            <a:endParaRPr lang="en-GB" sz="3200" b="1" dirty="0">
              <a:latin typeface="+mj-lt"/>
            </a:endParaRPr>
          </a:p>
          <a:p>
            <a:endParaRPr lang="en-GB" sz="3200" b="1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30,</a:t>
            </a:r>
            <a:r>
              <a:rPr lang="en-GB" sz="3200" b="1" dirty="0" smtClean="0">
                <a:latin typeface="+mj-lt"/>
              </a:rPr>
              <a:t>  ____,   ____,   </a:t>
            </a:r>
            <a:r>
              <a:rPr lang="en-GB" sz="3200" b="1" dirty="0" smtClean="0">
                <a:latin typeface="+mj-lt"/>
              </a:rPr>
              <a:t>24,</a:t>
            </a:r>
            <a:r>
              <a:rPr lang="en-GB" sz="3200" b="1" dirty="0" smtClean="0">
                <a:latin typeface="+mj-lt"/>
              </a:rPr>
              <a:t>   ____,   ____,   </a:t>
            </a:r>
            <a:r>
              <a:rPr lang="en-GB" sz="3200" b="1" dirty="0" smtClean="0">
                <a:latin typeface="+mj-lt"/>
              </a:rPr>
              <a:t>18,</a:t>
            </a:r>
            <a:r>
              <a:rPr lang="en-GB" sz="3200" b="1" dirty="0" smtClean="0">
                <a:latin typeface="+mj-lt"/>
              </a:rPr>
              <a:t>   ____,   </a:t>
            </a:r>
            <a:r>
              <a:rPr lang="en-GB" sz="3200" b="1" dirty="0" smtClean="0">
                <a:latin typeface="+mj-lt"/>
              </a:rPr>
              <a:t>14,</a:t>
            </a:r>
            <a:r>
              <a:rPr lang="en-GB" sz="3200" b="1" dirty="0" smtClean="0">
                <a:latin typeface="+mj-lt"/>
              </a:rPr>
              <a:t> ____,   10</a:t>
            </a:r>
            <a:endParaRPr lang="en-GB" sz="3200" b="1" dirty="0">
              <a:latin typeface="+mj-lt"/>
            </a:endParaRPr>
          </a:p>
        </p:txBody>
      </p:sp>
      <p:sp>
        <p:nvSpPr>
          <p:cNvPr id="21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flipH="1">
            <a:off x="-172908" y="-199570"/>
            <a:ext cx="2856411" cy="18218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7704" y="158623"/>
            <a:ext cx="251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You can use your number square to help you if you need it!</a:t>
            </a:r>
            <a:endParaRPr lang="en-GB" dirty="0"/>
          </a:p>
        </p:txBody>
      </p:sp>
      <p:sp>
        <p:nvSpPr>
          <p:cNvPr id="23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rot="19651927" flipV="1">
            <a:off x="10409280" y="4181295"/>
            <a:ext cx="2132336" cy="1489165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389182" y="4741211"/>
            <a:ext cx="201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Backwards!</a:t>
            </a:r>
            <a:endParaRPr lang="en-GB" dirty="0"/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61ACAE-DC8D-40C3-8DD0-DD001EE20C9D}"/>
              </a:ext>
            </a:extLst>
          </p:cNvPr>
          <p:cNvSpPr txBox="1"/>
          <p:nvPr/>
        </p:nvSpPr>
        <p:spPr>
          <a:xfrm>
            <a:off x="599530" y="1408742"/>
            <a:ext cx="111570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+mj-lt"/>
              </a:rPr>
              <a:t>5,   ____,   15,   ____,  25,   ____,    35,    ____,   45,   </a:t>
            </a:r>
            <a:r>
              <a:rPr lang="en-GB" sz="3600" b="1" dirty="0" smtClean="0">
                <a:latin typeface="+mj-lt"/>
              </a:rPr>
              <a:t>____</a:t>
            </a:r>
            <a:endParaRPr lang="en-GB" sz="3600" b="1" dirty="0">
              <a:latin typeface="+mj-lt"/>
            </a:endParaRP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10,   ____,   20,   ____,   ____,   35,   ____,   ____,  </a:t>
            </a:r>
            <a:r>
              <a:rPr lang="en-GB" sz="3600" b="1" dirty="0" smtClean="0">
                <a:latin typeface="+mj-lt"/>
              </a:rPr>
              <a:t>50   ____ </a:t>
            </a:r>
            <a:endParaRPr lang="en-GB" sz="3600" b="1" dirty="0">
              <a:latin typeface="+mj-lt"/>
            </a:endParaRP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40,   ____,   ____,   55,   ____,   ____,   70,   ____,   80,   </a:t>
            </a:r>
            <a:r>
              <a:rPr lang="en-GB" sz="3600" b="1" dirty="0" smtClean="0">
                <a:latin typeface="+mj-lt"/>
              </a:rPr>
              <a:t>____   </a:t>
            </a:r>
            <a:endParaRPr lang="en-GB" sz="3600" b="1" dirty="0" smtClean="0">
              <a:latin typeface="+mj-lt"/>
            </a:endParaRPr>
          </a:p>
          <a:p>
            <a:pPr marL="742950" indent="-742950">
              <a:buAutoNum type="arabicPlain" startAt="40"/>
            </a:pPr>
            <a:endParaRPr lang="en-US" sz="3600" b="1" dirty="0">
              <a:latin typeface="+mj-lt"/>
            </a:endParaRPr>
          </a:p>
          <a:p>
            <a:r>
              <a:rPr lang="en-US" sz="3600" b="1" dirty="0" smtClean="0">
                <a:latin typeface="+mj-lt"/>
              </a:rPr>
              <a:t>40,   35,    30,   ____,   20,   _____,    _____,    5,    0</a:t>
            </a:r>
          </a:p>
          <a:p>
            <a:endParaRPr lang="en-US" sz="3600" b="1" dirty="0">
              <a:latin typeface="+mj-lt"/>
            </a:endParaRPr>
          </a:p>
          <a:p>
            <a:r>
              <a:rPr lang="en-US" sz="3600" b="1" dirty="0" smtClean="0">
                <a:latin typeface="+mj-lt"/>
              </a:rPr>
              <a:t>55,   ____,    _____,   40,   35,   30,    _____,   20,    _____</a:t>
            </a:r>
            <a:endParaRPr lang="en-GB" sz="3600" b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199F7-2EDF-45F5-8C95-6E734A809C20}"/>
              </a:ext>
            </a:extLst>
          </p:cNvPr>
          <p:cNvSpPr/>
          <p:nvPr/>
        </p:nvSpPr>
        <p:spPr>
          <a:xfrm>
            <a:off x="3097304" y="166836"/>
            <a:ext cx="61614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Missing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umbers…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in 5’s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9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flipH="1">
            <a:off x="-277410" y="-269669"/>
            <a:ext cx="2856411" cy="182182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26798" y="88524"/>
            <a:ext cx="251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You can use your number square to help you if you need it!</a:t>
            </a:r>
            <a:endParaRPr lang="en-GB" dirty="0"/>
          </a:p>
        </p:txBody>
      </p:sp>
      <p:sp>
        <p:nvSpPr>
          <p:cNvPr id="11" name="Thought Bubble: Cloud 9">
            <a:extLst>
              <a:ext uri="{FF2B5EF4-FFF2-40B4-BE49-F238E27FC236}">
                <a16:creationId xmlns:a16="http://schemas.microsoft.com/office/drawing/2014/main" id="{19BEDED8-2CDD-4D02-B02A-AE3CC8FB4FE7}"/>
              </a:ext>
            </a:extLst>
          </p:cNvPr>
          <p:cNvSpPr/>
          <p:nvPr/>
        </p:nvSpPr>
        <p:spPr>
          <a:xfrm rot="19651927" flipV="1">
            <a:off x="10374447" y="4399010"/>
            <a:ext cx="2132336" cy="1489165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354349" y="4958926"/>
            <a:ext cx="201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Backwards!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3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690445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Challenge!</a:t>
            </a:r>
          </a:p>
        </p:txBody>
      </p:sp>
      <p:pic>
        <p:nvPicPr>
          <p:cNvPr id="1026" name="Picture 2" descr="Trophy Store Gold Well Done Medal award, 5 cm, Free Ribbon, Free engraving  up to 45 letters AM1182.01: Amazon.co.uk: Sports &amp; Outdoors">
            <a:extLst>
              <a:ext uri="{FF2B5EF4-FFF2-40B4-BE49-F238E27FC236}">
                <a16:creationId xmlns:a16="http://schemas.microsoft.com/office/drawing/2014/main" id="{2D9305EB-4C1C-4E8C-B387-332C2BDF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75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E0EB96-74EB-4776-A020-60A830657FAD}"/>
              </a:ext>
            </a:extLst>
          </p:cNvPr>
          <p:cNvSpPr txBox="1"/>
          <p:nvPr/>
        </p:nvSpPr>
        <p:spPr>
          <a:xfrm>
            <a:off x="7079598" y="3753110"/>
            <a:ext cx="431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Have a go at these problems…</a:t>
            </a:r>
          </a:p>
        </p:txBody>
      </p:sp>
    </p:spTree>
    <p:extLst>
      <p:ext uri="{BB962C8B-B14F-4D97-AF65-F5344CB8AC3E}">
        <p14:creationId xmlns:p14="http://schemas.microsoft.com/office/powerpoint/2010/main" val="13982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-246596" y="142802"/>
            <a:ext cx="4986839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Challenge…</a:t>
            </a:r>
            <a:endParaRPr lang="en-US" sz="7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23226" y="1043262"/>
            <a:ext cx="7436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ways can you think of ordering these numbers?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8210507" y="401420"/>
            <a:ext cx="3819794" cy="21968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Can you include your knowledge of odd and even numbers?</a:t>
            </a:r>
            <a:endParaRPr lang="en-GB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4061" y="4892798"/>
            <a:ext cx="90123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if you can think of at least 3 ways below: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24" y="1499846"/>
            <a:ext cx="5842635" cy="339295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226" y="5643154"/>
            <a:ext cx="11201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226" y="6013268"/>
            <a:ext cx="11201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226" y="6431280"/>
            <a:ext cx="11201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234061" y="171212"/>
            <a:ext cx="10775259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Challenge… -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7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323226" y="1043262"/>
            <a:ext cx="7436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ways can you think of ordering these numbers?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7403121" y="1345254"/>
            <a:ext cx="2527162" cy="174959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Forwards</a:t>
            </a:r>
            <a:endParaRPr lang="en-GB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4061" y="4910216"/>
            <a:ext cx="90123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if you can think of at least 3 ways below: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24" y="1499846"/>
            <a:ext cx="5842635" cy="339295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226" y="5643154"/>
            <a:ext cx="11201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226" y="6013268"/>
            <a:ext cx="11201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226" y="6431280"/>
            <a:ext cx="11201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2 10"/>
          <p:cNvSpPr/>
          <p:nvPr/>
        </p:nvSpPr>
        <p:spPr>
          <a:xfrm>
            <a:off x="7493893" y="2914770"/>
            <a:ext cx="2527162" cy="174959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Backwards</a:t>
            </a:r>
            <a:endParaRPr lang="en-GB" sz="1600" dirty="0"/>
          </a:p>
        </p:txBody>
      </p:sp>
      <p:sp>
        <p:nvSpPr>
          <p:cNvPr id="14" name="Explosion 2 13"/>
          <p:cNvSpPr/>
          <p:nvPr/>
        </p:nvSpPr>
        <p:spPr>
          <a:xfrm>
            <a:off x="9664838" y="1895449"/>
            <a:ext cx="2527162" cy="174959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Tens Digits</a:t>
            </a:r>
            <a:endParaRPr lang="en-GB" sz="1600" dirty="0"/>
          </a:p>
        </p:txBody>
      </p:sp>
      <p:sp>
        <p:nvSpPr>
          <p:cNvPr id="15" name="Explosion 2 14"/>
          <p:cNvSpPr/>
          <p:nvPr/>
        </p:nvSpPr>
        <p:spPr>
          <a:xfrm>
            <a:off x="9664838" y="3604512"/>
            <a:ext cx="2527162" cy="174959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Even Tens Digits</a:t>
            </a:r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4060" y="5314356"/>
            <a:ext cx="90123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Zero, 10, twenty, 30, forty, 50, sixty, 70, eighty, 90, one hundred – Forwards counting in 10s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4059" y="5697559"/>
            <a:ext cx="90123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hundred, 90, eighty, 70, sixty, 50, forty, 30, twenty, 10, zero – Backwards counting in 10s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4058" y="6144312"/>
            <a:ext cx="90123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  30,  50, 70, 90 – Odd tens digit 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676" y="117095"/>
            <a:ext cx="1141989" cy="8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42" y="1983830"/>
            <a:ext cx="8648700" cy="449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4037025" y="303852"/>
            <a:ext cx="432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 to 50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20135" y="539285"/>
            <a:ext cx="284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This time – have a go yourself! Remember to start at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GB" sz="2000" b="1" dirty="0" smtClean="0">
                <a:latin typeface="+mj-lt"/>
              </a:rPr>
              <a:t>.</a:t>
            </a:r>
            <a:endParaRPr lang="en-GB" sz="2000" b="1" dirty="0">
              <a:latin typeface="+mj-lt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121919" y="110403"/>
            <a:ext cx="3638810" cy="2037806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563" y="1213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0" y="233476"/>
            <a:ext cx="4986839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2…</a:t>
            </a:r>
            <a:endParaRPr lang="en-US" sz="7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9681" y="1215527"/>
            <a:ext cx="112853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10’s from…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-298836" y="2502901"/>
            <a:ext cx="3819794" cy="21968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 you notice a pattern?</a:t>
            </a:r>
            <a:endParaRPr lang="en-GB" sz="1600" dirty="0"/>
          </a:p>
        </p:txBody>
      </p:sp>
      <p:sp>
        <p:nvSpPr>
          <p:cNvPr id="25" name="Down Arrow 24"/>
          <p:cNvSpPr/>
          <p:nvPr/>
        </p:nvSpPr>
        <p:spPr>
          <a:xfrm>
            <a:off x="2873307" y="4314251"/>
            <a:ext cx="222921" cy="3855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58" y="1215527"/>
            <a:ext cx="7302618" cy="38795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3623" y="2386118"/>
            <a:ext cx="49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76553" y="2381877"/>
            <a:ext cx="49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21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9681" y="5113206"/>
            <a:ext cx="112853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same about each set of numbers?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9846" y="5849341"/>
            <a:ext cx="112853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different about each set of numbers?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" y="5704114"/>
            <a:ext cx="10589623" cy="3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5759" y="6550641"/>
            <a:ext cx="10589623" cy="3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058400" y="1384663"/>
            <a:ext cx="566057" cy="37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18A0D6-75DF-49AA-BB21-DFB8246D480F}"/>
              </a:ext>
            </a:extLst>
          </p:cNvPr>
          <p:cNvSpPr txBox="1"/>
          <p:nvPr/>
        </p:nvSpPr>
        <p:spPr>
          <a:xfrm>
            <a:off x="0" y="233476"/>
            <a:ext cx="6958149" cy="982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Challenge 2… -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Answers</a:t>
            </a:r>
            <a:endParaRPr lang="en-US" sz="7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9681" y="1215527"/>
            <a:ext cx="112853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in 10’s from…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-298836" y="2502901"/>
            <a:ext cx="3819794" cy="21968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 you notice a pattern?</a:t>
            </a:r>
            <a:endParaRPr lang="en-GB" sz="1600" dirty="0"/>
          </a:p>
        </p:txBody>
      </p:sp>
      <p:sp>
        <p:nvSpPr>
          <p:cNvPr id="25" name="Down Arrow 24"/>
          <p:cNvSpPr/>
          <p:nvPr/>
        </p:nvSpPr>
        <p:spPr>
          <a:xfrm>
            <a:off x="2873307" y="4314251"/>
            <a:ext cx="222921" cy="3855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58" y="1215527"/>
            <a:ext cx="7302618" cy="38795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3623" y="2386118"/>
            <a:ext cx="49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76553" y="2381877"/>
            <a:ext cx="49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21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79681" y="5113206"/>
            <a:ext cx="112853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same about each set of numbers?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239846" y="5849341"/>
            <a:ext cx="112853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different about each set of numbers?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65760" y="5704114"/>
            <a:ext cx="10589623" cy="3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5759" y="6550641"/>
            <a:ext cx="10589623" cy="3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058400" y="1384663"/>
            <a:ext cx="566057" cy="37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473032" y="1344770"/>
            <a:ext cx="648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10      20      30     40      50      60     70       80      90   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9483" y="2393694"/>
            <a:ext cx="483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31      41      51     61      71      81      91       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3032" y="3442618"/>
            <a:ext cx="648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12      22      32     42      52      62      72      82     92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3623" y="4522298"/>
            <a:ext cx="648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13      23      33     43      53      63      73      83     93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681" y="5397416"/>
            <a:ext cx="94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tens go up by 1 with each number in all the sequences.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993" y="6218673"/>
            <a:ext cx="944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set of numbers have a different number of ones.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676" y="117095"/>
            <a:ext cx="1141989" cy="8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9337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send </a:t>
            </a:r>
            <a:r>
              <a:rPr lang="en-GB" dirty="0" smtClean="0"/>
              <a:t>your completed wor</a:t>
            </a:r>
            <a:r>
              <a:rPr lang="en-GB" dirty="0" smtClean="0"/>
              <a:t>k for this session to: </a:t>
            </a:r>
            <a:r>
              <a:rPr lang="en-GB" dirty="0" smtClean="0">
                <a:hlinkClick r:id="rId3"/>
              </a:rPr>
              <a:t>pioneerspupils@gmail.com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1106059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02</a:t>
            </a:r>
            <a:r>
              <a:rPr lang="en-GB" sz="3200" dirty="0" smtClean="0"/>
              <a:t>.07.21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6911" y="283598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solve maths problems.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688BD-7719-4536-911E-6612E76031D6}"/>
              </a:ext>
            </a:extLst>
          </p:cNvPr>
          <p:cNvSpPr txBox="1"/>
          <p:nvPr/>
        </p:nvSpPr>
        <p:spPr>
          <a:xfrm>
            <a:off x="3791507" y="362197"/>
            <a:ext cx="39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Timed Twenty!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B06A-5305-4AE4-9E04-9DE16CF5E254}"/>
              </a:ext>
            </a:extLst>
          </p:cNvPr>
          <p:cNvSpPr txBox="1"/>
          <p:nvPr/>
        </p:nvSpPr>
        <p:spPr>
          <a:xfrm>
            <a:off x="1731686" y="928373"/>
            <a:ext cx="715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go at working out the answer to these 20 arithmetic sums as quickly as you can!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1534080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dirty="0" smtClean="0"/>
              <a:t>2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3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4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7 + 1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2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9 + 4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10 + 3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8 + 2 =</a:t>
            </a:r>
          </a:p>
          <a:p>
            <a:pPr marL="742950" indent="-742950">
              <a:buAutoNum type="arabicPeriod"/>
            </a:pPr>
            <a:r>
              <a:rPr lang="en-US" sz="2800" dirty="0" smtClean="0"/>
              <a:t>6 + 4 =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04504" y="77434"/>
            <a:ext cx="1706880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FB872-1257-4B5A-8096-059009B99DCF}"/>
              </a:ext>
            </a:extLst>
          </p:cNvPr>
          <p:cNvSpPr txBox="1"/>
          <p:nvPr/>
        </p:nvSpPr>
        <p:spPr>
          <a:xfrm>
            <a:off x="5310909" y="2034919"/>
            <a:ext cx="2384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11.    10 – 2 =</a:t>
            </a:r>
          </a:p>
          <a:p>
            <a:pPr marL="514350" indent="-514350">
              <a:buAutoNum type="arabicPeriod" startAt="12"/>
            </a:pPr>
            <a:r>
              <a:rPr lang="en-US" sz="2800" dirty="0" smtClean="0"/>
              <a:t>    10 – 1 =</a:t>
            </a:r>
            <a:r>
              <a:rPr lang="en-GB" sz="2800" dirty="0"/>
              <a:t> </a:t>
            </a:r>
            <a:endParaRPr lang="en-GB" sz="2800" dirty="0" smtClean="0"/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0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10 – 5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8 – 3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9 – 7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4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6 – 6 =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 </a:t>
            </a:r>
            <a:r>
              <a:rPr lang="en-US" sz="2800" dirty="0" smtClean="0"/>
              <a:t>   5 – 4 =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88524"/>
            <a:ext cx="1276350" cy="96202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8286804" y="1065465"/>
            <a:ext cx="3135086" cy="22738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someone to time you!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926284" y="4476206"/>
            <a:ext cx="2987041" cy="21336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DID YOU BEAT YESTERDAY’S TIME?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42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54166" y="155939"/>
            <a:ext cx="453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Problems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27" y="5757626"/>
            <a:ext cx="407409" cy="3987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8524" y="1053982"/>
            <a:ext cx="1064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Jenny and Thomas put their pocket money together to buy some sweets. If Jenny has 10p and Thomas has 15p, how much money do they have to spend </a:t>
            </a:r>
            <a:r>
              <a:rPr lang="en-GB" sz="2400" b="1" dirty="0" smtClean="0">
                <a:solidFill>
                  <a:srgbClr val="FF0000"/>
                </a:solidFill>
              </a:rPr>
              <a:t>altogether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706160" y="2088930"/>
            <a:ext cx="2311669" cy="2115438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884296" y="2805395"/>
            <a:ext cx="1705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</a:rPr>
              <a:t>Altogether tells us that we need to </a:t>
            </a:r>
            <a:r>
              <a:rPr lang="en-US" sz="1600" b="1" dirty="0" smtClean="0">
                <a:ln w="0"/>
                <a:solidFill>
                  <a:srgbClr val="FF0000"/>
                </a:solidFill>
              </a:rPr>
              <a:t>add</a:t>
            </a:r>
            <a:r>
              <a:rPr lang="en-US" sz="1600" dirty="0" smtClean="0">
                <a:ln w="0"/>
              </a:rPr>
              <a:t> the two amounts.</a:t>
            </a:r>
            <a:endParaRPr lang="en-US" sz="1200" dirty="0">
              <a:ln w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379" y="2145349"/>
            <a:ext cx="555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     </a:t>
            </a:r>
            <a:r>
              <a:rPr lang="en-US" sz="3600" dirty="0" err="1" smtClean="0"/>
              <a:t>TO</a:t>
            </a:r>
            <a:endParaRPr lang="en-US" sz="3600" dirty="0" smtClean="0"/>
          </a:p>
          <a:p>
            <a:r>
              <a:rPr lang="en-US" sz="3600" dirty="0" smtClean="0"/>
              <a:t>10p + 15p = </a:t>
            </a:r>
            <a:r>
              <a:rPr lang="en-US" sz="3600" dirty="0" smtClean="0">
                <a:solidFill>
                  <a:srgbClr val="FF0000"/>
                </a:solidFill>
              </a:rPr>
              <a:t>20</a:t>
            </a:r>
            <a:r>
              <a:rPr lang="en-US" sz="3600" dirty="0" smtClean="0"/>
              <a:t> +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3600" dirty="0" smtClean="0"/>
              <a:t> = 25p</a:t>
            </a:r>
            <a:endParaRPr lang="en-GB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75740" y="4448360"/>
            <a:ext cx="188857" cy="9538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19767" y="4577595"/>
            <a:ext cx="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52A6D7-F86C-4E11-85C5-83C8BA99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00966" y="4448128"/>
            <a:ext cx="188857" cy="953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09" y="4462167"/>
            <a:ext cx="216199" cy="2308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01" y="4459324"/>
            <a:ext cx="216199" cy="2308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91102" y="4459324"/>
            <a:ext cx="474791" cy="233700"/>
            <a:chOff x="4289616" y="4500920"/>
            <a:chExt cx="474791" cy="2337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9616" y="4503763"/>
              <a:ext cx="216199" cy="2308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208" y="4500920"/>
              <a:ext cx="216199" cy="23085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291102" y="4725049"/>
            <a:ext cx="474791" cy="233700"/>
            <a:chOff x="4289616" y="4500920"/>
            <a:chExt cx="474791" cy="2337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9616" y="4503763"/>
              <a:ext cx="216199" cy="2308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208" y="4500920"/>
              <a:ext cx="216199" cy="230857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83" y="5757626"/>
            <a:ext cx="407409" cy="398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58" y="5757625"/>
            <a:ext cx="407409" cy="3987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13" y="6215597"/>
            <a:ext cx="407409" cy="3987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753" y="6215597"/>
            <a:ext cx="407409" cy="3987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87" y="6215597"/>
            <a:ext cx="407409" cy="3987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34" y="5757624"/>
            <a:ext cx="407409" cy="39874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98486" y="5833199"/>
            <a:ext cx="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6131998" y="4559048"/>
            <a:ext cx="43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GB" sz="2400" dirty="0"/>
          </a:p>
        </p:txBody>
      </p:sp>
      <p:sp>
        <p:nvSpPr>
          <p:cNvPr id="49" name="Rectangle 48"/>
          <p:cNvSpPr/>
          <p:nvPr/>
        </p:nvSpPr>
        <p:spPr>
          <a:xfrm>
            <a:off x="6629299" y="4690181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tens </a:t>
            </a:r>
            <a:r>
              <a:rPr lang="en-US" dirty="0" smtClean="0"/>
              <a:t>and 5 ones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7839" y="4517311"/>
            <a:ext cx="43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GB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9115955" y="4509204"/>
            <a:ext cx="90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</a:t>
            </a:r>
            <a:endParaRPr lang="en-GB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3813692" y="5800680"/>
            <a:ext cx="372826" cy="770601"/>
            <a:chOff x="2812206" y="5842276"/>
            <a:chExt cx="372826" cy="77060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7" y="5842276"/>
              <a:ext cx="372825" cy="35568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6" y="6257193"/>
              <a:ext cx="372825" cy="35568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199745" y="5806846"/>
            <a:ext cx="372826" cy="770601"/>
            <a:chOff x="2812206" y="5842276"/>
            <a:chExt cx="372826" cy="770601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7" y="5842276"/>
              <a:ext cx="372825" cy="35568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6" y="6257193"/>
              <a:ext cx="372825" cy="355684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617709" y="5800680"/>
            <a:ext cx="372826" cy="770601"/>
            <a:chOff x="2812206" y="5842276"/>
            <a:chExt cx="372826" cy="77060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7" y="5842276"/>
              <a:ext cx="372825" cy="35568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6" y="6257193"/>
              <a:ext cx="372825" cy="35568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6038479" y="5800680"/>
            <a:ext cx="372826" cy="770601"/>
            <a:chOff x="2812206" y="5842276"/>
            <a:chExt cx="372826" cy="77060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7" y="5842276"/>
              <a:ext cx="372825" cy="35568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6" y="6257193"/>
              <a:ext cx="372825" cy="355684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471054" y="5800680"/>
            <a:ext cx="372826" cy="770601"/>
            <a:chOff x="2812206" y="5842276"/>
            <a:chExt cx="372826" cy="77060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7" y="5842276"/>
              <a:ext cx="372825" cy="35568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2206" y="6257193"/>
              <a:ext cx="372825" cy="355684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6916390" y="5807529"/>
            <a:ext cx="43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GB" sz="2400" dirty="0"/>
          </a:p>
        </p:txBody>
      </p:sp>
      <p:sp>
        <p:nvSpPr>
          <p:cNvPr id="70" name="Rectangle 69"/>
          <p:cNvSpPr/>
          <p:nvPr/>
        </p:nvSpPr>
        <p:spPr>
          <a:xfrm>
            <a:off x="7414506" y="5943181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</a:t>
            </a:r>
            <a:r>
              <a:rPr lang="en-US" dirty="0"/>
              <a:t>tens </a:t>
            </a:r>
            <a:r>
              <a:rPr lang="en-US" dirty="0" smtClean="0"/>
              <a:t>and 5 ones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02231" y="5765792"/>
            <a:ext cx="43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GB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9900347" y="5757685"/>
            <a:ext cx="90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</a:t>
            </a:r>
            <a:endParaRPr lang="en-GB" sz="2400" dirty="0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-751959" y="1884979"/>
            <a:ext cx="3300043" cy="17733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18875" y="2206904"/>
            <a:ext cx="199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You can use whichever strategy is easiest for you to find out the answer!</a:t>
            </a:r>
            <a:endParaRPr lang="en-GB" sz="1600" u="sng" dirty="0">
              <a:solidFill>
                <a:srgbClr val="FF0000"/>
              </a:solidFill>
            </a:endParaRPr>
          </a:p>
        </p:txBody>
      </p:sp>
      <p:sp>
        <p:nvSpPr>
          <p:cNvPr id="76" name="Left Bracket 75"/>
          <p:cNvSpPr/>
          <p:nvPr/>
        </p:nvSpPr>
        <p:spPr>
          <a:xfrm rot="16200000">
            <a:off x="4166798" y="2810422"/>
            <a:ext cx="227593" cy="1174992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 Bracket 76"/>
          <p:cNvSpPr/>
          <p:nvPr/>
        </p:nvSpPr>
        <p:spPr>
          <a:xfrm rot="16200000">
            <a:off x="4202556" y="2998867"/>
            <a:ext cx="647571" cy="1174992"/>
          </a:xfrm>
          <a:prstGeom prst="leftBracke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926099" y="3474051"/>
            <a:ext cx="1209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 tens (20)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96619" y="3896591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ones (5)</a:t>
            </a:r>
            <a:endParaRPr lang="en-GB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266" y="4991378"/>
            <a:ext cx="249048" cy="2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0423" y="3345678"/>
            <a:ext cx="8386354" cy="32902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54166" y="155939"/>
            <a:ext cx="453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Problems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24" y="1053982"/>
            <a:ext cx="1064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Carly and Emma put their pocket money together to buy some sweets. If Jenny has 15p and Thomas has 13p, how much money do they have to spend </a:t>
            </a:r>
            <a:r>
              <a:rPr lang="en-GB" sz="2400" b="1" dirty="0" smtClean="0">
                <a:solidFill>
                  <a:srgbClr val="FF0000"/>
                </a:solidFill>
              </a:rPr>
              <a:t>altogether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706160" y="2088930"/>
            <a:ext cx="2311669" cy="2115438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884296" y="2805395"/>
            <a:ext cx="1705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</a:rPr>
              <a:t>Altogether tells us that we need to </a:t>
            </a:r>
            <a:r>
              <a:rPr lang="en-US" sz="1600" b="1" dirty="0" smtClean="0">
                <a:ln w="0"/>
                <a:solidFill>
                  <a:srgbClr val="FF0000"/>
                </a:solidFill>
              </a:rPr>
              <a:t>add</a:t>
            </a:r>
            <a:r>
              <a:rPr lang="en-US" sz="1600" dirty="0" smtClean="0">
                <a:ln w="0"/>
              </a:rPr>
              <a:t> the two amounts.</a:t>
            </a:r>
            <a:endParaRPr lang="en-US" sz="1200" dirty="0">
              <a:ln w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379" y="2145349"/>
            <a:ext cx="555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     </a:t>
            </a:r>
            <a:r>
              <a:rPr lang="en-US" sz="3600" dirty="0" err="1" smtClean="0"/>
              <a:t>TO</a:t>
            </a:r>
            <a:endParaRPr lang="en-US" sz="3600" dirty="0" smtClean="0"/>
          </a:p>
          <a:p>
            <a:r>
              <a:rPr lang="en-US" sz="3600" dirty="0" smtClean="0"/>
              <a:t>15p + 13p = ____</a:t>
            </a:r>
            <a:endParaRPr lang="en-GB" sz="3600" dirty="0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-751959" y="1884979"/>
            <a:ext cx="3300043" cy="17733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18875" y="2206904"/>
            <a:ext cx="199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You can use whichever strategy is easiest for you to find out the answer!</a:t>
            </a:r>
            <a:endParaRPr lang="en-GB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20" y="3421428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your working out in this box:</a:t>
            </a:r>
            <a:endParaRPr lang="en-GB" dirty="0"/>
          </a:p>
        </p:txBody>
      </p:sp>
      <p:pic>
        <p:nvPicPr>
          <p:cNvPr id="1026" name="Picture 2" descr="money coins clip 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14" y="5343312"/>
            <a:ext cx="1472765" cy="14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6076789" y="2030553"/>
            <a:ext cx="227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Write your answer </a:t>
            </a:r>
          </a:p>
          <a:p>
            <a:pPr algn="ctr"/>
            <a:r>
              <a:rPr lang="en-US" sz="1600" b="1" dirty="0" smtClean="0"/>
              <a:t>here!</a:t>
            </a:r>
            <a:endParaRPr lang="en-GB" sz="1600" b="1" dirty="0"/>
          </a:p>
        </p:txBody>
      </p:sp>
      <p:sp>
        <p:nvSpPr>
          <p:cNvPr id="83" name="Left Arrow 82"/>
          <p:cNvSpPr/>
          <p:nvPr/>
        </p:nvSpPr>
        <p:spPr>
          <a:xfrm rot="19281555">
            <a:off x="6380571" y="2478908"/>
            <a:ext cx="478971" cy="173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2008434" y="4004576"/>
            <a:ext cx="555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5p + 13p =</a:t>
            </a:r>
            <a:endParaRPr lang="en-GB" sz="2800" dirty="0"/>
          </a:p>
        </p:txBody>
      </p:sp>
      <p:pic>
        <p:nvPicPr>
          <p:cNvPr id="8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0423" y="3345678"/>
            <a:ext cx="8386354" cy="32902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54166" y="155939"/>
            <a:ext cx="453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Problems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24" y="1053982"/>
            <a:ext cx="1064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Jake </a:t>
            </a:r>
            <a:r>
              <a:rPr lang="en-GB" sz="2400" dirty="0" smtClean="0"/>
              <a:t>had 17 marbles and </a:t>
            </a:r>
            <a:r>
              <a:rPr lang="en-GB" sz="2400" dirty="0" smtClean="0"/>
              <a:t>Billy had 21 marbles. </a:t>
            </a:r>
            <a:r>
              <a:rPr lang="en-GB" sz="2400" dirty="0"/>
              <a:t>H</a:t>
            </a:r>
            <a:r>
              <a:rPr lang="en-GB" sz="2400" dirty="0" smtClean="0"/>
              <a:t>ow many marbles do they have </a:t>
            </a:r>
            <a:r>
              <a:rPr lang="en-GB" sz="2400" b="1" dirty="0" smtClean="0">
                <a:solidFill>
                  <a:srgbClr val="FF0000"/>
                </a:solidFill>
              </a:rPr>
              <a:t>altogether</a:t>
            </a:r>
            <a:r>
              <a:rPr lang="en-GB" sz="2400" dirty="0" smtClean="0"/>
              <a:t> to put in the marble jar?</a:t>
            </a:r>
            <a:endParaRPr lang="en-GB" sz="2400" dirty="0"/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706160" y="1884978"/>
            <a:ext cx="2311669" cy="1711662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938040" y="2299259"/>
            <a:ext cx="1705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</a:rPr>
              <a:t>Altogether tells us that we need to </a:t>
            </a:r>
            <a:r>
              <a:rPr lang="en-US" sz="1600" b="1" dirty="0" smtClean="0">
                <a:ln w="0"/>
                <a:solidFill>
                  <a:srgbClr val="FF0000"/>
                </a:solidFill>
              </a:rPr>
              <a:t>add</a:t>
            </a:r>
            <a:r>
              <a:rPr lang="en-US" sz="1600" dirty="0" smtClean="0">
                <a:ln w="0"/>
              </a:rPr>
              <a:t> the two amounts.</a:t>
            </a:r>
            <a:endParaRPr lang="en-US" sz="1200" dirty="0">
              <a:ln w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379" y="2145349"/>
            <a:ext cx="555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     </a:t>
            </a:r>
            <a:r>
              <a:rPr lang="en-US" sz="3600" dirty="0" err="1" smtClean="0"/>
              <a:t>TO</a:t>
            </a:r>
            <a:endParaRPr lang="en-US" sz="3600" dirty="0" smtClean="0"/>
          </a:p>
          <a:p>
            <a:r>
              <a:rPr lang="en-US" sz="3600" dirty="0" smtClean="0"/>
              <a:t>___ + ___ =  ____</a:t>
            </a:r>
            <a:endParaRPr lang="en-GB" sz="3600" dirty="0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-751959" y="1884979"/>
            <a:ext cx="3300043" cy="17733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18875" y="2206904"/>
            <a:ext cx="199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You can use whichever strategy is easiest for you to find out the answer!</a:t>
            </a:r>
            <a:endParaRPr lang="en-GB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20" y="3421428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your working out in this box: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76789" y="2030553"/>
            <a:ext cx="227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Write your number sentence here!</a:t>
            </a:r>
            <a:endParaRPr lang="en-GB" sz="1600" b="1" dirty="0"/>
          </a:p>
        </p:txBody>
      </p:sp>
      <p:sp>
        <p:nvSpPr>
          <p:cNvPr id="3" name="Left Arrow 2"/>
          <p:cNvSpPr/>
          <p:nvPr/>
        </p:nvSpPr>
        <p:spPr>
          <a:xfrm rot="19281555">
            <a:off x="6035255" y="2470589"/>
            <a:ext cx="478971" cy="173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6" name="Picture 8" descr="Free Marbles Cliparts, Download Free Marbles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50" y="5782492"/>
            <a:ext cx="3163840" cy="11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0423" y="3345678"/>
            <a:ext cx="8386354" cy="32902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254166" y="155939"/>
            <a:ext cx="453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Problems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24" y="1053982"/>
            <a:ext cx="1064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At the aquarium, there are 25 stingrays and 20 clownfish that share a tank. </a:t>
            </a:r>
            <a:r>
              <a:rPr lang="en-GB" sz="2400" dirty="0" smtClean="0"/>
              <a:t>H</a:t>
            </a:r>
            <a:r>
              <a:rPr lang="en-GB" sz="2400" dirty="0" smtClean="0"/>
              <a:t>ow many sea creatures are in the tank </a:t>
            </a:r>
            <a:r>
              <a:rPr lang="en-GB" sz="2400" b="1" dirty="0" smtClean="0">
                <a:solidFill>
                  <a:srgbClr val="FF0000"/>
                </a:solidFill>
              </a:rPr>
              <a:t>altogether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706160" y="1884978"/>
            <a:ext cx="2311669" cy="1711662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938040" y="2299259"/>
            <a:ext cx="1705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</a:rPr>
              <a:t>Altogether tells us that we need to </a:t>
            </a:r>
            <a:r>
              <a:rPr lang="en-US" sz="1600" b="1" dirty="0" smtClean="0">
                <a:ln w="0"/>
                <a:solidFill>
                  <a:srgbClr val="FF0000"/>
                </a:solidFill>
              </a:rPr>
              <a:t>add</a:t>
            </a:r>
            <a:r>
              <a:rPr lang="en-US" sz="1600" dirty="0" smtClean="0">
                <a:ln w="0"/>
              </a:rPr>
              <a:t> the two amounts.</a:t>
            </a:r>
            <a:endParaRPr lang="en-US" sz="1200" dirty="0">
              <a:ln w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379" y="2145349"/>
            <a:ext cx="555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     </a:t>
            </a:r>
            <a:r>
              <a:rPr lang="en-US" sz="3600" dirty="0" err="1" smtClean="0"/>
              <a:t>TO</a:t>
            </a:r>
            <a:endParaRPr lang="en-US" sz="3600" dirty="0" smtClean="0"/>
          </a:p>
          <a:p>
            <a:r>
              <a:rPr lang="en-US" sz="3600" dirty="0" smtClean="0"/>
              <a:t>___ + ___ =  ____</a:t>
            </a:r>
            <a:endParaRPr lang="en-GB" sz="3600" dirty="0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-751959" y="1884979"/>
            <a:ext cx="3300043" cy="17733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18875" y="2206904"/>
            <a:ext cx="199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You can use whichever strategy is easiest for you to find out the answer!</a:t>
            </a:r>
            <a:endParaRPr lang="en-GB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20" y="3421428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your working out in this box: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76789" y="2030553"/>
            <a:ext cx="227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Write your number sentence here!</a:t>
            </a:r>
            <a:endParaRPr lang="en-GB" sz="1600" b="1" dirty="0"/>
          </a:p>
        </p:txBody>
      </p:sp>
      <p:sp>
        <p:nvSpPr>
          <p:cNvPr id="3" name="Left Arrow 2"/>
          <p:cNvSpPr/>
          <p:nvPr/>
        </p:nvSpPr>
        <p:spPr>
          <a:xfrm rot="19281555">
            <a:off x="6035255" y="2470589"/>
            <a:ext cx="478971" cy="173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Pin on Fence boards de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56" y="4710596"/>
            <a:ext cx="2842151" cy="21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0423" y="3345678"/>
            <a:ext cx="8386354" cy="32902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3497379" y="69108"/>
            <a:ext cx="453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Problems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649" y="907145"/>
            <a:ext cx="1064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Chloe holds a bake sale to raise money for charity. Chloe bakes 24 cupcakes for the event and her best friend Tim brings 14 crispy cakes. How many cakes do they have  </a:t>
            </a:r>
            <a:r>
              <a:rPr lang="en-GB" sz="2400" b="1" dirty="0" smtClean="0">
                <a:solidFill>
                  <a:srgbClr val="FF0000"/>
                </a:solidFill>
              </a:rPr>
              <a:t>altogether </a:t>
            </a:r>
            <a:r>
              <a:rPr lang="en-GB" sz="2400" dirty="0" smtClean="0"/>
              <a:t>to sell at the bake sale?</a:t>
            </a:r>
            <a:endParaRPr lang="en-GB" sz="2400" dirty="0"/>
          </a:p>
        </p:txBody>
      </p:sp>
      <p:sp>
        <p:nvSpPr>
          <p:cNvPr id="17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706160" y="1884978"/>
            <a:ext cx="2311669" cy="1711662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9938040" y="2299259"/>
            <a:ext cx="1705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</a:rPr>
              <a:t>Altogether tells us that we need to </a:t>
            </a:r>
            <a:r>
              <a:rPr lang="en-US" sz="1600" b="1" dirty="0" smtClean="0">
                <a:ln w="0"/>
                <a:solidFill>
                  <a:srgbClr val="FF0000"/>
                </a:solidFill>
              </a:rPr>
              <a:t>add</a:t>
            </a:r>
            <a:r>
              <a:rPr lang="en-US" sz="1600" dirty="0" smtClean="0">
                <a:ln w="0"/>
              </a:rPr>
              <a:t> the two amounts.</a:t>
            </a:r>
            <a:endParaRPr lang="en-US" sz="1200" dirty="0">
              <a:ln w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379" y="2145349"/>
            <a:ext cx="555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     </a:t>
            </a:r>
            <a:r>
              <a:rPr lang="en-US" sz="3600" dirty="0" err="1" smtClean="0"/>
              <a:t>TO</a:t>
            </a:r>
            <a:endParaRPr lang="en-US" sz="3600" dirty="0" smtClean="0"/>
          </a:p>
          <a:p>
            <a:r>
              <a:rPr lang="en-US" sz="3600" dirty="0" smtClean="0"/>
              <a:t>___ + ___ =  ____</a:t>
            </a:r>
            <a:endParaRPr lang="en-GB" sz="3600" dirty="0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>
            <a:off x="-751959" y="1884979"/>
            <a:ext cx="3300043" cy="17733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18875" y="2206904"/>
            <a:ext cx="1997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You can use whichever strategy is easiest for you to find out the answer!</a:t>
            </a:r>
            <a:endParaRPr lang="en-GB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220" y="3421428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your working out in this box: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83919" y="2093673"/>
            <a:ext cx="227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Write your number sentence here!</a:t>
            </a:r>
            <a:endParaRPr lang="en-GB" sz="1600" b="1" dirty="0"/>
          </a:p>
        </p:txBody>
      </p:sp>
      <p:sp>
        <p:nvSpPr>
          <p:cNvPr id="3" name="Left Arrow 2"/>
          <p:cNvSpPr/>
          <p:nvPr/>
        </p:nvSpPr>
        <p:spPr>
          <a:xfrm rot="19281555">
            <a:off x="6594853" y="2518353"/>
            <a:ext cx="478971" cy="173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Cupcake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60" y="4805378"/>
            <a:ext cx="1675943" cy="23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95999" y="339535"/>
            <a:ext cx="520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 of Numbers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9441882" y="1799140"/>
            <a:ext cx="2937853" cy="15601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9722517" y="2157213"/>
            <a:ext cx="230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j-lt"/>
              </a:rPr>
              <a:t>There is 3 in the ones column so we have to draw 3 ones counters.</a:t>
            </a:r>
            <a:endParaRPr lang="en-GB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5523" y="4890779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13</a:t>
            </a:r>
            <a:endParaRPr lang="en-GB" sz="7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79120" y="1336072"/>
            <a:ext cx="470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Numbers are made of tens and ones</a:t>
            </a:r>
            <a:r>
              <a:rPr lang="en-GB" b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3449" y="4046641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</a:t>
            </a:r>
            <a:endParaRPr lang="en-GB" sz="7200" dirty="0"/>
          </a:p>
        </p:txBody>
      </p:sp>
      <p:sp>
        <p:nvSpPr>
          <p:cNvPr id="2" name="Explosion 2 1"/>
          <p:cNvSpPr/>
          <p:nvPr/>
        </p:nvSpPr>
        <p:spPr>
          <a:xfrm>
            <a:off x="252552" y="3640966"/>
            <a:ext cx="2414594" cy="20116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‘T’ stands for tens.</a:t>
            </a:r>
            <a:endParaRPr lang="en-GB" dirty="0"/>
          </a:p>
        </p:txBody>
      </p:sp>
      <p:sp>
        <p:nvSpPr>
          <p:cNvPr id="14" name="Explosion 2 13"/>
          <p:cNvSpPr/>
          <p:nvPr/>
        </p:nvSpPr>
        <p:spPr>
          <a:xfrm>
            <a:off x="4146837" y="3549526"/>
            <a:ext cx="2414594" cy="20116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‘O’ stands for ones.</a:t>
            </a:r>
            <a:endParaRPr lang="en-GB" dirty="0"/>
          </a:p>
        </p:txBody>
      </p:sp>
      <p:sp>
        <p:nvSpPr>
          <p:cNvPr id="3" name="Left Arrow 2"/>
          <p:cNvSpPr/>
          <p:nvPr/>
        </p:nvSpPr>
        <p:spPr>
          <a:xfrm>
            <a:off x="3923595" y="4555366"/>
            <a:ext cx="752132" cy="2139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Arrow 14"/>
          <p:cNvSpPr/>
          <p:nvPr/>
        </p:nvSpPr>
        <p:spPr>
          <a:xfrm rot="10800000">
            <a:off x="2088703" y="4539851"/>
            <a:ext cx="752132" cy="2139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745523" y="4046641"/>
            <a:ext cx="572446" cy="1976845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269958" y="4046640"/>
            <a:ext cx="572446" cy="197684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8020197" y="4438167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90090E-6BEE-4AEB-96B0-221E0AD36A8A}"/>
              </a:ext>
            </a:extLst>
          </p:cNvPr>
          <p:cNvSpPr/>
          <p:nvPr/>
        </p:nvSpPr>
        <p:spPr>
          <a:xfrm>
            <a:off x="8754009" y="4453682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490090E-6BEE-4AEB-96B0-221E0AD36A8A}"/>
              </a:ext>
            </a:extLst>
          </p:cNvPr>
          <p:cNvSpPr/>
          <p:nvPr/>
        </p:nvSpPr>
        <p:spPr>
          <a:xfrm>
            <a:off x="8754009" y="5180846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90090E-6BEE-4AEB-96B0-221E0AD36A8A}"/>
              </a:ext>
            </a:extLst>
          </p:cNvPr>
          <p:cNvSpPr/>
          <p:nvPr/>
        </p:nvSpPr>
        <p:spPr>
          <a:xfrm>
            <a:off x="8754008" y="5908010"/>
            <a:ext cx="685801" cy="689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84896" y="3056018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13</a:t>
            </a:r>
            <a:endParaRPr lang="en-GB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33533" y="2168912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</a:t>
            </a:r>
            <a:endParaRPr lang="en-GB" sz="7200" dirty="0"/>
          </a:p>
        </p:txBody>
      </p:sp>
      <p:sp>
        <p:nvSpPr>
          <p:cNvPr id="26" name="Oval 25"/>
          <p:cNvSpPr/>
          <p:nvPr/>
        </p:nvSpPr>
        <p:spPr>
          <a:xfrm>
            <a:off x="8184896" y="2271318"/>
            <a:ext cx="572446" cy="1976845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684337" y="2263473"/>
            <a:ext cx="572446" cy="197684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5383244" y="1809072"/>
            <a:ext cx="2698926" cy="15601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551292" y="2168912"/>
            <a:ext cx="230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j-lt"/>
              </a:rPr>
              <a:t>There is 1 in the tens column so we have to draw 1 tens counter.</a:t>
            </a:r>
            <a:endParaRPr lang="en-GB" sz="1400" dirty="0">
              <a:latin typeface="+mj-lt"/>
            </a:endParaRPr>
          </a:p>
        </p:txBody>
      </p:sp>
      <p:pic>
        <p:nvPicPr>
          <p:cNvPr id="30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404806" y="405205"/>
            <a:ext cx="718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244" y="1901287"/>
            <a:ext cx="1120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Wilma the witch is hosting a big party of all of her neighbours in the forest. She needs your help with some of the preparations to make sure that she hosts the BEST party ever!</a:t>
            </a:r>
          </a:p>
          <a:p>
            <a:endParaRPr lang="en-US" dirty="0"/>
          </a:p>
          <a:p>
            <a:r>
              <a:rPr lang="en-US" dirty="0" smtClean="0"/>
              <a:t>Each problem you solve will help Wilma organized for the celebrations! Don’t worry though, if you’re not sure how to work out the answer to a problem, there is help and guidance on the following page.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93627" y="619085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73541" y="342378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3048870" y="12214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912444" y="1230385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951592" y="383230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81" y="3639436"/>
            <a:ext cx="2829634" cy="282198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rot="20805555" flipH="1">
            <a:off x="5021158" y="3445020"/>
            <a:ext cx="2464525" cy="17305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my house to look like this for the party!</a:t>
            </a:r>
            <a:endParaRPr lang="en-GB" dirty="0"/>
          </a:p>
        </p:txBody>
      </p:sp>
      <p:pic>
        <p:nvPicPr>
          <p:cNvPr id="6148" name="Picture 4" descr="cute witch clip 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14" y="36394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316" y="117095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4412" y="3397082"/>
            <a:ext cx="8386354" cy="32154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352554" y="204907"/>
            <a:ext cx="718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10565" y="5519887"/>
            <a:ext cx="17494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Have a go at writing all the different combinations to give you the right amount of gumdrops!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423" y="3086029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answers in this box: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0423" y="3460097"/>
            <a:ext cx="809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More than 20 but less than 27 means: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10" y="1309026"/>
            <a:ext cx="11480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Wilma needs to get some decorations! She would like some giant gum drops to go around the front of her cottage.</a:t>
            </a:r>
          </a:p>
          <a:p>
            <a:endParaRPr lang="en-US" dirty="0" smtClean="0"/>
          </a:p>
          <a:p>
            <a:r>
              <a:rPr lang="en-US" dirty="0" smtClean="0"/>
              <a:t>She knows that she needs more than 20 but less than 27 giant gumdrops in total to go along the front path. </a:t>
            </a:r>
          </a:p>
          <a:p>
            <a:endParaRPr lang="en-US" dirty="0"/>
          </a:p>
          <a:p>
            <a:r>
              <a:rPr lang="en-US" dirty="0" smtClean="0"/>
              <a:t>How many does she need to buy at the shop? Find the different amounts of gumdrops Wilma could buy.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41375" y="418787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684669" y="5059763"/>
            <a:ext cx="2299924" cy="196361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6" name="Picture 6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336">
            <a:off x="9694994" y="2893695"/>
            <a:ext cx="2190909" cy="19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079">
            <a:off x="1060537" y="5855385"/>
            <a:ext cx="994685" cy="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37">
            <a:off x="507632" y="933197"/>
            <a:ext cx="389440" cy="3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50423" y="4284617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82686" y="4288971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58640" y="4288971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7589" y="4284617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53129" y="4284617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50422" y="4767943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4412" y="3397082"/>
            <a:ext cx="8386354" cy="32154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06103" y="204907"/>
            <a:ext cx="1007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 - Answers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10565" y="5519887"/>
            <a:ext cx="17494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Have a go at writing all the different combinations to give you the right amount of gumdrops!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423" y="3086029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answers in this box: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0423" y="3460097"/>
            <a:ext cx="809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More than 20 but less than 27 means: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10" y="1309026"/>
            <a:ext cx="11480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Wilma needs to get some decorations! She would like some giant gum drops to go around the front of her cottage.</a:t>
            </a:r>
          </a:p>
          <a:p>
            <a:endParaRPr lang="en-US" dirty="0" smtClean="0"/>
          </a:p>
          <a:p>
            <a:r>
              <a:rPr lang="en-US" dirty="0" smtClean="0"/>
              <a:t>She knows that she needs more than 20 but less than 27 giant gumdrops in total to go along the front path. </a:t>
            </a:r>
          </a:p>
          <a:p>
            <a:endParaRPr lang="en-US" dirty="0"/>
          </a:p>
          <a:p>
            <a:r>
              <a:rPr lang="en-US" dirty="0" smtClean="0"/>
              <a:t>How many does she need to buy at the shop? Find the different amounts of gumdrops Wilma could buy.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64783" y="112689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V="1">
            <a:off x="9684669" y="5059763"/>
            <a:ext cx="2299924" cy="196361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6" name="Picture 6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336">
            <a:off x="9694994" y="2893695"/>
            <a:ext cx="2190909" cy="19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079">
            <a:off x="1060537" y="5855385"/>
            <a:ext cx="994685" cy="8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37">
            <a:off x="507632" y="933197"/>
            <a:ext cx="389440" cy="3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750423" y="4284617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82686" y="4288971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58640" y="4288971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7589" y="4284617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53129" y="4284617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50422" y="4767943"/>
            <a:ext cx="905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394" y="117095"/>
            <a:ext cx="1117271" cy="850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2310" y="3878871"/>
            <a:ext cx="6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8710" y="3908296"/>
            <a:ext cx="6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8328" y="3908295"/>
            <a:ext cx="6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7680" y="3903253"/>
            <a:ext cx="6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3220" y="3903254"/>
            <a:ext cx="6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25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2310" y="4396250"/>
            <a:ext cx="6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26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8902" y="3762482"/>
            <a:ext cx="8740388" cy="29934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352554" y="204907"/>
            <a:ext cx="718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26127" y="4732032"/>
            <a:ext cx="1749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Write your number sentence for each different thing.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6695" y="3774598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working out in this box: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6522" y="3774598"/>
            <a:ext cx="26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candy floss trees: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10" y="1309026"/>
            <a:ext cx="1148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Wilma wants to decorate the rest of the garden so she goes to Gemma’s Garden Utopia. She looks at the cost of some different garden decorations: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41375" y="418787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377963" y="4447112"/>
            <a:ext cx="2170033" cy="12423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43" y="1686884"/>
            <a:ext cx="4533217" cy="9597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3339" y="2678148"/>
            <a:ext cx="115225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Wilma wants </a:t>
            </a:r>
            <a:r>
              <a:rPr lang="en-US" b="1" dirty="0"/>
              <a:t>2</a:t>
            </a:r>
            <a:r>
              <a:rPr lang="en-US" b="1" dirty="0" smtClean="0"/>
              <a:t> candy floss trees</a:t>
            </a:r>
            <a:r>
              <a:rPr lang="en-US" dirty="0" smtClean="0"/>
              <a:t>, </a:t>
            </a:r>
            <a:r>
              <a:rPr lang="en-US" b="1" dirty="0"/>
              <a:t>2</a:t>
            </a:r>
            <a:r>
              <a:rPr lang="en-US" b="1" dirty="0" smtClean="0"/>
              <a:t> chocolate drop bushes </a:t>
            </a:r>
            <a:r>
              <a:rPr lang="en-US" dirty="0" smtClean="0"/>
              <a:t>and </a:t>
            </a:r>
            <a:r>
              <a:rPr lang="en-US" b="1" dirty="0"/>
              <a:t>2</a:t>
            </a:r>
            <a:r>
              <a:rPr lang="en-US" b="1" dirty="0" smtClean="0"/>
              <a:t> liquorice vines </a:t>
            </a:r>
            <a:r>
              <a:rPr lang="en-US" dirty="0" smtClean="0"/>
              <a:t>to make her garden look amazing for the party! Luckily, the three things are on sale.</a:t>
            </a:r>
          </a:p>
          <a:p>
            <a:endParaRPr lang="en-US" sz="800" dirty="0" smtClean="0"/>
          </a:p>
          <a:p>
            <a:r>
              <a:rPr lang="en-US" dirty="0" smtClean="0"/>
              <a:t>How much does she </a:t>
            </a:r>
            <a:r>
              <a:rPr lang="en-US" b="1" dirty="0" smtClean="0"/>
              <a:t>spend</a:t>
            </a:r>
            <a:r>
              <a:rPr lang="en-US" dirty="0" smtClean="0"/>
              <a:t> on each different thing?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996521" y="4732032"/>
            <a:ext cx="26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chocolate drop bushes: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6533" y="5689466"/>
            <a:ext cx="26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liquorice vines:</a:t>
            </a:r>
          </a:p>
        </p:txBody>
      </p:sp>
      <p:pic>
        <p:nvPicPr>
          <p:cNvPr id="7170" name="Picture 2" descr="cotton candy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83" y="3234434"/>
            <a:ext cx="157016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corice | Club Penguin Wiki | Fand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02">
            <a:off x="289893" y="-490764"/>
            <a:ext cx="1401685" cy="23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2861" y="3756142"/>
            <a:ext cx="8740388" cy="29934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06103" y="204907"/>
            <a:ext cx="1007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 - Answers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6695" y="3774598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working out in this box: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6522" y="3774598"/>
            <a:ext cx="26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candy floss trees: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10" y="1309026"/>
            <a:ext cx="1148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Wilma wants to decorate the rest of the garden so she goes to Gemma’s Garden Utopia. She looks at the cost of some different garden decorations:</a:t>
            </a:r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891996" y="126233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151712" y="4372465"/>
            <a:ext cx="2170033" cy="1242353"/>
          </a:xfrm>
          <a:prstGeom prst="cloudCallout">
            <a:avLst>
              <a:gd name="adj1" fmla="val -49301"/>
              <a:gd name="adj2" fmla="val 58414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43" y="1686884"/>
            <a:ext cx="4533217" cy="95971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13215" y="4662360"/>
            <a:ext cx="174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You have to add 2 of each thing together.</a:t>
            </a:r>
            <a:endParaRPr lang="en-GB" sz="1400" b="1" u="sng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39" y="2678148"/>
            <a:ext cx="115225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Wilma wants </a:t>
            </a:r>
            <a:r>
              <a:rPr lang="en-US" b="1" dirty="0"/>
              <a:t>2</a:t>
            </a:r>
            <a:r>
              <a:rPr lang="en-US" b="1" dirty="0" smtClean="0"/>
              <a:t> candy floss trees</a:t>
            </a:r>
            <a:r>
              <a:rPr lang="en-US" dirty="0" smtClean="0"/>
              <a:t>, </a:t>
            </a:r>
            <a:r>
              <a:rPr lang="en-US" b="1" dirty="0"/>
              <a:t>2</a:t>
            </a:r>
            <a:r>
              <a:rPr lang="en-US" b="1" dirty="0" smtClean="0"/>
              <a:t> chocolate drop bushes </a:t>
            </a:r>
            <a:r>
              <a:rPr lang="en-US" dirty="0" smtClean="0"/>
              <a:t>and </a:t>
            </a:r>
            <a:r>
              <a:rPr lang="en-US" b="1" dirty="0"/>
              <a:t>2</a:t>
            </a:r>
            <a:r>
              <a:rPr lang="en-US" b="1" dirty="0" smtClean="0"/>
              <a:t> liquorice vines </a:t>
            </a:r>
            <a:r>
              <a:rPr lang="en-US" dirty="0" smtClean="0"/>
              <a:t>to make her garden look amazing for the party! Luckily, the three things are on sale.</a:t>
            </a:r>
          </a:p>
          <a:p>
            <a:endParaRPr lang="en-US" sz="800" dirty="0" smtClean="0"/>
          </a:p>
          <a:p>
            <a:r>
              <a:rPr lang="en-US" dirty="0" smtClean="0"/>
              <a:t>How much does she </a:t>
            </a:r>
            <a:r>
              <a:rPr lang="en-US" b="1" dirty="0" smtClean="0"/>
              <a:t>spend</a:t>
            </a:r>
            <a:r>
              <a:rPr lang="en-US" dirty="0" smtClean="0"/>
              <a:t> on each different thing?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996521" y="4732032"/>
            <a:ext cx="26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chocolate drop bushes: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6533" y="5689466"/>
            <a:ext cx="26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liquorice vines:</a:t>
            </a:r>
          </a:p>
        </p:txBody>
      </p:sp>
      <p:pic>
        <p:nvPicPr>
          <p:cNvPr id="7170" name="Picture 2" descr="cotton candy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213" y="3234434"/>
            <a:ext cx="157016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corice | Club Penguin Wiki | Fand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941">
            <a:off x="-295232" y="-358727"/>
            <a:ext cx="1401685" cy="23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5356" y="4058617"/>
            <a:ext cx="323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£4 + £4 = £8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75151" y="5028167"/>
            <a:ext cx="323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£7   +    £7     =   £14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75151" y="5919589"/>
            <a:ext cx="323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£6    +    £6     =   £12</a:t>
            </a:r>
            <a:endParaRPr lang="en-GB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15808" y="4373164"/>
            <a:ext cx="534432" cy="461003"/>
            <a:chOff x="2015808" y="4373164"/>
            <a:chExt cx="534432" cy="46100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5808" y="4373164"/>
              <a:ext cx="216199" cy="23085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7638" y="4603310"/>
              <a:ext cx="216199" cy="23085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851" y="4377305"/>
              <a:ext cx="216199" cy="23085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4041" y="4600827"/>
              <a:ext cx="216199" cy="23085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631315" y="4359906"/>
            <a:ext cx="534432" cy="461003"/>
            <a:chOff x="2015808" y="4373164"/>
            <a:chExt cx="534432" cy="46100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5808" y="4373164"/>
              <a:ext cx="216199" cy="23085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7638" y="4603310"/>
              <a:ext cx="216199" cy="2308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851" y="4377305"/>
              <a:ext cx="216199" cy="23085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4041" y="4600827"/>
              <a:ext cx="216199" cy="2308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63676" y="6219564"/>
            <a:ext cx="770835" cy="461003"/>
            <a:chOff x="2094310" y="6236982"/>
            <a:chExt cx="770835" cy="461003"/>
          </a:xfrm>
        </p:grpSpPr>
        <p:grpSp>
          <p:nvGrpSpPr>
            <p:cNvPr id="41" name="Group 40"/>
            <p:cNvGrpSpPr/>
            <p:nvPr/>
          </p:nvGrpSpPr>
          <p:grpSpPr>
            <a:xfrm>
              <a:off x="2094310" y="6236982"/>
              <a:ext cx="534432" cy="461003"/>
              <a:chOff x="2015808" y="4373164"/>
              <a:chExt cx="534432" cy="461003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BF65070-5CF0-456F-A8D0-7F11AC48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5808" y="4373164"/>
                <a:ext cx="216199" cy="23085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BF65070-5CF0-456F-A8D0-7F11AC48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7638" y="4603310"/>
                <a:ext cx="216199" cy="2308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BF65070-5CF0-456F-A8D0-7F11AC48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6851" y="4377305"/>
                <a:ext cx="216199" cy="23085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BF65070-5CF0-456F-A8D0-7F11AC48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4041" y="4600827"/>
                <a:ext cx="216199" cy="230857"/>
              </a:xfrm>
              <a:prstGeom prst="rect">
                <a:avLst/>
              </a:prstGeom>
            </p:spPr>
          </p:pic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1756" y="6241123"/>
              <a:ext cx="216199" cy="23085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8946" y="6464644"/>
              <a:ext cx="216199" cy="23085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890854" y="6213560"/>
            <a:ext cx="534432" cy="461003"/>
            <a:chOff x="2015808" y="4373164"/>
            <a:chExt cx="534432" cy="4610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5808" y="4373164"/>
              <a:ext cx="216199" cy="23085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7638" y="4603310"/>
              <a:ext cx="216199" cy="23085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851" y="4377305"/>
              <a:ext cx="216199" cy="2308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65070-5CF0-456F-A8D0-7F11AC48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4041" y="4600827"/>
              <a:ext cx="216199" cy="230857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300" y="6217701"/>
            <a:ext cx="216199" cy="2308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90" y="6441222"/>
            <a:ext cx="216199" cy="2308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6670" y="5344892"/>
            <a:ext cx="672541" cy="362569"/>
            <a:chOff x="1976670" y="5344892"/>
            <a:chExt cx="672541" cy="362569"/>
          </a:xfrm>
        </p:grpSpPr>
        <p:sp>
          <p:nvSpPr>
            <p:cNvPr id="10" name="Rectangle 9"/>
            <p:cNvSpPr/>
            <p:nvPr/>
          </p:nvSpPr>
          <p:spPr>
            <a:xfrm>
              <a:off x="1976670" y="5349303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7286" y="5344894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193817" y="5345729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02817" y="5344893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06943" y="5344892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09820" y="5349770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03492" y="5349302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809965" y="5346518"/>
            <a:ext cx="672541" cy="362569"/>
            <a:chOff x="1976670" y="5344892"/>
            <a:chExt cx="672541" cy="362569"/>
          </a:xfrm>
        </p:grpSpPr>
        <p:sp>
          <p:nvSpPr>
            <p:cNvPr id="71" name="Rectangle 70"/>
            <p:cNvSpPr/>
            <p:nvPr/>
          </p:nvSpPr>
          <p:spPr>
            <a:xfrm>
              <a:off x="1976670" y="5349303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077286" y="5344894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93817" y="5345729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2817" y="5344893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406943" y="5344892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09820" y="5349770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603492" y="5349302"/>
              <a:ext cx="45719" cy="3576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8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394" y="117095"/>
            <a:ext cx="1117271" cy="8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8902" y="3762482"/>
            <a:ext cx="8740388" cy="27689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352554" y="204907"/>
            <a:ext cx="718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26127" y="4732032"/>
            <a:ext cx="1749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What is the difference – subtract!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88" y="3833998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working out in this box:</a:t>
            </a:r>
            <a:endParaRPr lang="en-GB" sz="1600" b="1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41375" y="418787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369255" y="4447111"/>
            <a:ext cx="2170033" cy="147471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37" y="1423851"/>
            <a:ext cx="5515838" cy="11677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7814" y="2961181"/>
            <a:ext cx="115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chocolate drop bushes used to be £9 but now they are £7, how much cheaper are they now?</a:t>
            </a:r>
          </a:p>
        </p:txBody>
      </p:sp>
      <p:pic>
        <p:nvPicPr>
          <p:cNvPr id="9218" name="Picture 2" descr="Chocolate | Club Pengui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314">
            <a:off x="9626092" y="4868872"/>
            <a:ext cx="2787060" cy="19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ocolate | Club Penguin Wiki | Fand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26">
            <a:off x="8642271" y="2123476"/>
            <a:ext cx="1289025" cy="8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ocolate | Club Penguin Wiki | Fando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061">
            <a:off x="700456" y="909993"/>
            <a:ext cx="1358564" cy="9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8902" y="3711520"/>
            <a:ext cx="8740388" cy="27689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06103" y="204907"/>
            <a:ext cx="1007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 - Answers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26127" y="4732032"/>
            <a:ext cx="174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Start with the original price.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88" y="3833998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working out in this box:</a:t>
            </a:r>
            <a:endParaRPr lang="en-GB" sz="1600" b="1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41375" y="142079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369255" y="4447111"/>
            <a:ext cx="2170033" cy="1474717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4013621" y="17621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37" y="1423851"/>
            <a:ext cx="5515838" cy="11677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7814" y="2961181"/>
            <a:ext cx="115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chocolate drop bushes used to be £9 but now they are £7, how much cheaper are they now?</a:t>
            </a:r>
          </a:p>
        </p:txBody>
      </p:sp>
      <p:pic>
        <p:nvPicPr>
          <p:cNvPr id="9218" name="Picture 2" descr="Chocolate | Club Pengui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314">
            <a:off x="9626092" y="4868872"/>
            <a:ext cx="2787060" cy="19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ocolate | Club Penguin Wiki | Fand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26">
            <a:off x="8642271" y="2123476"/>
            <a:ext cx="1289025" cy="8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ocolate | Club Penguin Wiki | Fando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061">
            <a:off x="700456" y="909993"/>
            <a:ext cx="1358564" cy="9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394" y="117095"/>
            <a:ext cx="1117271" cy="8504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37369" y="4239866"/>
            <a:ext cx="424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£9    -    £7   =     the difference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3188" y="4774140"/>
            <a:ext cx="1180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Original price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85577" y="4752099"/>
            <a:ext cx="118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New sale price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04160" y="4540506"/>
            <a:ext cx="329978" cy="23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0"/>
          </p:cNvCxnSpPr>
          <p:nvPr/>
        </p:nvCxnSpPr>
        <p:spPr>
          <a:xfrm flipH="1" flipV="1">
            <a:off x="3866606" y="4540506"/>
            <a:ext cx="109418" cy="211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97931" y="5375728"/>
            <a:ext cx="424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£9    -    £7   =     £2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0544" y="5776654"/>
            <a:ext cx="216199" cy="2308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791" y="5783452"/>
            <a:ext cx="216199" cy="2308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014" y="5783452"/>
            <a:ext cx="216199" cy="230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982" y="5783452"/>
            <a:ext cx="216199" cy="2308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256" y="5775977"/>
            <a:ext cx="216199" cy="230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503" y="5783452"/>
            <a:ext cx="216199" cy="2308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498" y="5775977"/>
            <a:ext cx="216199" cy="2308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745" y="5774636"/>
            <a:ext cx="216199" cy="230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F65070-5CF0-456F-A8D0-7F11AC48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944" y="5770132"/>
            <a:ext cx="216199" cy="23085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337369" y="5642168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670044" y="5686525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38199" y="5699013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11976" y="5699012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986572" y="5722937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776259" y="5699011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33786" y="5688141"/>
            <a:ext cx="332898" cy="483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2235" y="3345199"/>
            <a:ext cx="8740388" cy="3296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352554" y="204907"/>
            <a:ext cx="718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908" y="4677823"/>
            <a:ext cx="1749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Think about what you are going to count in…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521" y="3462697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working out in this box: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5610" y="1309026"/>
            <a:ext cx="11480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 Wilma wants to make sure there are plenty of biscuits for her guests to eat! She wants to buy </a:t>
            </a:r>
            <a:r>
              <a:rPr lang="en-US" b="1" dirty="0" smtClean="0"/>
              <a:t>26 biscuits altogether</a:t>
            </a:r>
            <a:r>
              <a:rPr lang="en-US" dirty="0" smtClean="0"/>
              <a:t> to make sure she has enough.</a:t>
            </a:r>
          </a:p>
          <a:p>
            <a:endParaRPr lang="en-US" dirty="0"/>
          </a:p>
          <a:p>
            <a:r>
              <a:rPr lang="en-US" dirty="0" smtClean="0"/>
              <a:t>Wilma buys her biscuits in packs of 2. </a:t>
            </a:r>
          </a:p>
          <a:p>
            <a:endParaRPr lang="en-US" dirty="0"/>
          </a:p>
          <a:p>
            <a:r>
              <a:rPr lang="en-US" dirty="0" smtClean="0"/>
              <a:t>How many packs of biscuits does Wilma need to buy to have 26 biscuits?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41375" y="418787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374469" y="4372464"/>
            <a:ext cx="2370990" cy="12423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Free Biscuit Cliparts, Download Free Biscuit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73" y="1935939"/>
            <a:ext cx="3778463" cy="20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scuit PNG alpha channel clipart images (pictures) with transparent  background. Free download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526">
            <a:off x="59685" y="196034"/>
            <a:ext cx="1779889" cy="11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okie clipart. Free download transparent .PNG | Creazill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324">
            <a:off x="1082838" y="5900552"/>
            <a:ext cx="989259" cy="9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383" y="121324"/>
            <a:ext cx="1139530" cy="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2235" y="3314850"/>
            <a:ext cx="8740388" cy="3296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906103" y="204907"/>
            <a:ext cx="1007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 - Answers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908" y="4677823"/>
            <a:ext cx="1749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Think about what you are going to count in…</a:t>
            </a:r>
            <a:endParaRPr lang="en-GB" sz="1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521" y="3462697"/>
            <a:ext cx="42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 your working out in this box: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5088" y="3946153"/>
            <a:ext cx="4083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 biscuits in a pack means we count in 2’s.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10" y="1309026"/>
            <a:ext cx="11480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 Wilma wants to make sure there are plenty of biscuits for her guests to eat! She wants to buy </a:t>
            </a:r>
            <a:r>
              <a:rPr lang="en-US" b="1" dirty="0" smtClean="0"/>
              <a:t>26 biscuits altogether</a:t>
            </a:r>
            <a:r>
              <a:rPr lang="en-US" dirty="0" smtClean="0"/>
              <a:t> to make sure she has enough.</a:t>
            </a:r>
          </a:p>
          <a:p>
            <a:endParaRPr lang="en-US" dirty="0"/>
          </a:p>
          <a:p>
            <a:r>
              <a:rPr lang="en-US" dirty="0" smtClean="0"/>
              <a:t>Wilma buys her biscuits in packs of 2. </a:t>
            </a:r>
          </a:p>
          <a:p>
            <a:endParaRPr lang="en-US" dirty="0"/>
          </a:p>
          <a:p>
            <a:r>
              <a:rPr lang="en-US" dirty="0" smtClean="0"/>
              <a:t>How many packs of biscuits does Wilma need to buy to have 26 biscuits?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 rot="544370">
            <a:off x="1941375" y="418787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21289" y="142080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2996618" y="1021189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860192" y="10300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hought Bubble: Cloud 11">
            <a:extLst>
              <a:ext uri="{FF2B5EF4-FFF2-40B4-BE49-F238E27FC236}">
                <a16:creationId xmlns:a16="http://schemas.microsoft.com/office/drawing/2014/main" id="{CEE395F3-817E-421C-AB46-EA959DA8B234}"/>
              </a:ext>
            </a:extLst>
          </p:cNvPr>
          <p:cNvSpPr/>
          <p:nvPr/>
        </p:nvSpPr>
        <p:spPr>
          <a:xfrm flipH="1" flipV="1">
            <a:off x="-374469" y="4372464"/>
            <a:ext cx="2370990" cy="1242353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899340" y="182932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Free Biscuit Cliparts, Download Free Biscuit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73" y="1935939"/>
            <a:ext cx="3778463" cy="20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scuit PNG alpha channel clipart images (pictures) with transparent  background. Free downloading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526">
            <a:off x="-1211" y="710906"/>
            <a:ext cx="1135614" cy="7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okie clipart. Free download transparent .PNG | Creazill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324">
            <a:off x="1082838" y="5900552"/>
            <a:ext cx="989259" cy="9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398FABB9-5CB9-4352-B8BF-3B942317B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394" y="117095"/>
            <a:ext cx="1117271" cy="8504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55088" y="4330978"/>
            <a:ext cx="408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Need a total of </a:t>
            </a:r>
            <a:r>
              <a:rPr lang="en-US" sz="2400" b="1" u="sng" dirty="0" smtClean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2694" y="4838914"/>
            <a:ext cx="7194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2, 4, 6, 8, 10, 12, 14, 16, 18, 20, 22, 24, 26 – How many 2’s did we count in?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" name="Right Bracket 1"/>
          <p:cNvSpPr/>
          <p:nvPr/>
        </p:nvSpPr>
        <p:spPr>
          <a:xfrm rot="5400000">
            <a:off x="3705057" y="3736746"/>
            <a:ext cx="401579" cy="328302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056772" y="5580968"/>
            <a:ext cx="154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 lots of two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9645" y="5919522"/>
            <a:ext cx="45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This means we need </a:t>
            </a:r>
            <a:r>
              <a:rPr lang="en-US" sz="1600" b="1" u="sng" dirty="0" smtClean="0">
                <a:solidFill>
                  <a:srgbClr val="FF0000"/>
                </a:solidFill>
              </a:rPr>
              <a:t>13 packs of biscuits</a:t>
            </a:r>
            <a:r>
              <a:rPr lang="en-US" sz="1600" b="1" dirty="0" smtClean="0">
                <a:solidFill>
                  <a:srgbClr val="FF0000"/>
                </a:solidFill>
              </a:rPr>
              <a:t>!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54286" y="5830306"/>
            <a:ext cx="875359" cy="2584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A1241-448F-42BF-AA2B-BA8E7EFA6EB5}"/>
              </a:ext>
            </a:extLst>
          </p:cNvPr>
          <p:cNvSpPr/>
          <p:nvPr/>
        </p:nvSpPr>
        <p:spPr>
          <a:xfrm>
            <a:off x="2404806" y="405205"/>
            <a:ext cx="718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Wilma’s Wonderful Party</a:t>
            </a:r>
            <a:endParaRPr lang="en-US" sz="54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 rot="544370">
            <a:off x="1993627" y="619085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20682218">
            <a:off x="9373541" y="342378"/>
            <a:ext cx="426720" cy="318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243804">
            <a:off x="3048870" y="1221487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 rot="20243804">
            <a:off x="7912444" y="1230385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 rot="20243804">
            <a:off x="3951592" y="383230"/>
            <a:ext cx="275041" cy="250602"/>
          </a:xfrm>
          <a:prstGeom prst="star5">
            <a:avLst>
              <a:gd name="adj" fmla="val 18719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Callout 8"/>
          <p:cNvSpPr/>
          <p:nvPr/>
        </p:nvSpPr>
        <p:spPr>
          <a:xfrm rot="20805555" flipH="1">
            <a:off x="3749707" y="3828197"/>
            <a:ext cx="2464525" cy="17305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 for all of your help!</a:t>
            </a:r>
            <a:endParaRPr lang="en-GB" dirty="0"/>
          </a:p>
        </p:txBody>
      </p:sp>
      <p:pic>
        <p:nvPicPr>
          <p:cNvPr id="6148" name="Picture 4" descr="cute witch clip 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45" y="37925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65" y="1677286"/>
            <a:ext cx="6886575" cy="1962150"/>
          </a:xfrm>
          <a:prstGeom prst="rect">
            <a:avLst/>
          </a:prstGeom>
        </p:spPr>
      </p:pic>
      <p:pic>
        <p:nvPicPr>
          <p:cNvPr id="13" name="Picture 2" descr="Free Biscuit Cliparts, Download Free Biscuit Cliparts png images, Free 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292">
            <a:off x="9238276" y="4792350"/>
            <a:ext cx="2616099" cy="142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tton candy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4" y="2964468"/>
            <a:ext cx="157016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ocolate | Club Penguin Wiki | Fando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30">
            <a:off x="169504" y="5933033"/>
            <a:ext cx="1042160" cy="7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ocolate | Club Penguin Wiki | Fando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181">
            <a:off x="202355" y="1149048"/>
            <a:ext cx="1042160" cy="7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ocolate | Club Penguin Wiki | Fandom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087">
            <a:off x="849308" y="1778676"/>
            <a:ext cx="777920" cy="5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9943">
            <a:off x="9744777" y="1419942"/>
            <a:ext cx="1372961" cy="12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ree Gumdrop Cliparts, Download Free Gumdrop Cliparts png images, Free  ClipArts on Clipart Library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193">
            <a:off x="10925165" y="2437194"/>
            <a:ext cx="982259" cy="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95999" y="339535"/>
            <a:ext cx="520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 of Numbers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>
            <a:off x="3931174" y="2063425"/>
            <a:ext cx="2264323" cy="15601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4220289" y="2366453"/>
            <a:ext cx="1727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j-lt"/>
              </a:rPr>
              <a:t>There is 6 in the ones column so we have to draw 6 ones counters.</a:t>
            </a:r>
            <a:endParaRPr lang="en-GB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79120" y="1336072"/>
            <a:ext cx="470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Numbers are made of tens and ones</a:t>
            </a:r>
            <a:r>
              <a:rPr lang="en-GB" b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2572811" y="453354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0408" y="3276401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16</a:t>
            </a:r>
            <a:endParaRPr lang="en-GB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07059" y="2469956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</a:t>
            </a:r>
            <a:endParaRPr lang="en-GB" sz="7200" dirty="0"/>
          </a:p>
        </p:txBody>
      </p:sp>
      <p:sp>
        <p:nvSpPr>
          <p:cNvPr id="26" name="Oval 25"/>
          <p:cNvSpPr/>
          <p:nvPr/>
        </p:nvSpPr>
        <p:spPr>
          <a:xfrm>
            <a:off x="2629489" y="2499885"/>
            <a:ext cx="572446" cy="1976845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138666" y="2469956"/>
            <a:ext cx="572446" cy="197684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375815" y="1988991"/>
            <a:ext cx="2158379" cy="156016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98519" y="2322293"/>
            <a:ext cx="1685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j-lt"/>
              </a:rPr>
              <a:t>There is 1 in the tens column so we have to draw 1 tens counter.</a:t>
            </a:r>
            <a:endParaRPr lang="en-GB" sz="1400" dirty="0">
              <a:latin typeface="+mj-lt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5004287" y="3950837"/>
            <a:ext cx="2295570" cy="211565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Draw the ones counters here!</a:t>
            </a:r>
            <a:endParaRPr lang="en-GB" sz="1600" dirty="0"/>
          </a:p>
        </p:txBody>
      </p:sp>
      <p:sp>
        <p:nvSpPr>
          <p:cNvPr id="8" name="Left Arrow 7"/>
          <p:cNvSpPr/>
          <p:nvPr/>
        </p:nvSpPr>
        <p:spPr>
          <a:xfrm>
            <a:off x="4142581" y="4857635"/>
            <a:ext cx="1622203" cy="37446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332617" y="2469956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</a:t>
            </a:r>
            <a:endParaRPr lang="en-GB" sz="7200" dirty="0"/>
          </a:p>
        </p:txBody>
      </p:sp>
      <p:sp>
        <p:nvSpPr>
          <p:cNvPr id="31" name="TextBox 30"/>
          <p:cNvSpPr txBox="1"/>
          <p:nvPr/>
        </p:nvSpPr>
        <p:spPr>
          <a:xfrm>
            <a:off x="8379610" y="3276400"/>
            <a:ext cx="149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</a:t>
            </a:r>
            <a:r>
              <a:rPr lang="en-US" sz="7200" dirty="0"/>
              <a:t>4</a:t>
            </a:r>
            <a:endParaRPr lang="en-GB" sz="7200" dirty="0"/>
          </a:p>
        </p:txBody>
      </p:sp>
      <p:sp>
        <p:nvSpPr>
          <p:cNvPr id="32" name="Oval 31"/>
          <p:cNvSpPr/>
          <p:nvPr/>
        </p:nvSpPr>
        <p:spPr>
          <a:xfrm>
            <a:off x="8400261" y="2454165"/>
            <a:ext cx="572446" cy="1976845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878821" y="2454165"/>
            <a:ext cx="572446" cy="197684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8364983" y="453354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78237C-5F2F-49E6-B5CE-099733F75FFC}"/>
              </a:ext>
            </a:extLst>
          </p:cNvPr>
          <p:cNvSpPr/>
          <p:nvPr/>
        </p:nvSpPr>
        <p:spPr>
          <a:xfrm>
            <a:off x="8364982" y="5265616"/>
            <a:ext cx="685801" cy="6897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6" name="Explosion 2 35"/>
          <p:cNvSpPr/>
          <p:nvPr/>
        </p:nvSpPr>
        <p:spPr>
          <a:xfrm>
            <a:off x="10469993" y="3971633"/>
            <a:ext cx="2295570" cy="211565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Draw the ones counters here!</a:t>
            </a:r>
            <a:endParaRPr lang="en-GB" sz="1600" dirty="0"/>
          </a:p>
        </p:txBody>
      </p:sp>
      <p:sp>
        <p:nvSpPr>
          <p:cNvPr id="37" name="Left Arrow 36"/>
          <p:cNvSpPr/>
          <p:nvPr/>
        </p:nvSpPr>
        <p:spPr>
          <a:xfrm>
            <a:off x="9608287" y="4878431"/>
            <a:ext cx="1622203" cy="37446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hought Bubble: Cloud 5">
            <a:extLst>
              <a:ext uri="{FF2B5EF4-FFF2-40B4-BE49-F238E27FC236}">
                <a16:creationId xmlns:a16="http://schemas.microsoft.com/office/drawing/2014/main" id="{2852CB47-4826-4E2D-ACCC-C2AA5F35A528}"/>
              </a:ext>
            </a:extLst>
          </p:cNvPr>
          <p:cNvSpPr/>
          <p:nvPr/>
        </p:nvSpPr>
        <p:spPr>
          <a:xfrm flipH="1">
            <a:off x="6307945" y="1096362"/>
            <a:ext cx="2158379" cy="2134319"/>
          </a:xfrm>
          <a:prstGeom prst="cloudCallout">
            <a:avLst>
              <a:gd name="adj1" fmla="val -49301"/>
              <a:gd name="adj2" fmla="val 5841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6628003" y="1599524"/>
            <a:ext cx="16081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j-lt"/>
              </a:rPr>
              <a:t>This time, we need 2 tens counters as there’s a 2 in the tens column (for a twenty number).</a:t>
            </a:r>
            <a:endParaRPr lang="en-GB" sz="1400" dirty="0">
              <a:latin typeface="+mj-lt"/>
            </a:endParaRPr>
          </a:p>
        </p:txBody>
      </p:sp>
      <p:pic>
        <p:nvPicPr>
          <p:cNvPr id="4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FC06A-6A0B-4BA0-8F74-124D0C7D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273" y="110403"/>
            <a:ext cx="1276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E5535D-DDA7-45DD-A6F6-22A0653C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00" y="1176793"/>
            <a:ext cx="4528108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F7FB7-AE85-463D-AE4B-E81330DE137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B752-D881-4A58-9734-650E9602BCC6}"/>
              </a:ext>
            </a:extLst>
          </p:cNvPr>
          <p:cNvSpPr/>
          <p:nvPr/>
        </p:nvSpPr>
        <p:spPr>
          <a:xfrm>
            <a:off x="0" y="5674395"/>
            <a:ext cx="12192000" cy="956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06FD9-CF0D-427E-829C-AFA7A56C1688}"/>
              </a:ext>
            </a:extLst>
          </p:cNvPr>
          <p:cNvSpPr txBox="1"/>
          <p:nvPr/>
        </p:nvSpPr>
        <p:spPr>
          <a:xfrm>
            <a:off x="242056" y="59337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send </a:t>
            </a:r>
            <a:r>
              <a:rPr lang="en-GB" dirty="0" smtClean="0"/>
              <a:t>your completed wor</a:t>
            </a:r>
            <a:r>
              <a:rPr lang="en-GB" dirty="0" smtClean="0"/>
              <a:t>k for this session to: </a:t>
            </a:r>
            <a:r>
              <a:rPr lang="en-GB" dirty="0" smtClean="0">
                <a:hlinkClick r:id="rId3"/>
              </a:rPr>
              <a:t>pioneerspupils@gmail.com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36DC-F3D8-4F1F-8376-E3E50FBB8361}"/>
              </a:ext>
            </a:extLst>
          </p:cNvPr>
          <p:cNvSpPr/>
          <p:nvPr/>
        </p:nvSpPr>
        <p:spPr>
          <a:xfrm>
            <a:off x="0" y="468936"/>
            <a:ext cx="12192000" cy="55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A30C-55FB-45AF-A863-F51AE27C48E5}"/>
              </a:ext>
            </a:extLst>
          </p:cNvPr>
          <p:cNvSpPr txBox="1"/>
          <p:nvPr/>
        </p:nvSpPr>
        <p:spPr>
          <a:xfrm>
            <a:off x="1034043" y="347751"/>
            <a:ext cx="105359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Well done for all of your hard work this lesson!</a:t>
            </a:r>
          </a:p>
        </p:txBody>
      </p:sp>
    </p:spTree>
    <p:extLst>
      <p:ext uri="{BB962C8B-B14F-4D97-AF65-F5344CB8AC3E}">
        <p14:creationId xmlns:p14="http://schemas.microsoft.com/office/powerpoint/2010/main" val="16204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DFC27-56B5-4DC8-81FE-DC18ABC72E64}"/>
              </a:ext>
            </a:extLst>
          </p:cNvPr>
          <p:cNvSpPr/>
          <p:nvPr/>
        </p:nvSpPr>
        <p:spPr>
          <a:xfrm>
            <a:off x="895999" y="339535"/>
            <a:ext cx="520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 of Numbers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9DDB1-AB4B-4334-9157-26C9BA6F2635}"/>
              </a:ext>
            </a:extLst>
          </p:cNvPr>
          <p:cNvSpPr txBox="1"/>
          <p:nvPr/>
        </p:nvSpPr>
        <p:spPr>
          <a:xfrm>
            <a:off x="579120" y="1336072"/>
            <a:ext cx="470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Numbers are made of tens and ones</a:t>
            </a:r>
            <a:r>
              <a:rPr lang="en-GB" b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7374" y="2131605"/>
            <a:ext cx="1009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</a:t>
            </a:r>
          </a:p>
          <a:p>
            <a:r>
              <a:rPr lang="en-US" sz="5400" dirty="0" smtClean="0"/>
              <a:t>2</a:t>
            </a:r>
            <a:r>
              <a:rPr lang="en-US" sz="5400" dirty="0"/>
              <a:t>7</a:t>
            </a:r>
            <a:endParaRPr lang="en-GB" sz="5400" dirty="0"/>
          </a:p>
        </p:txBody>
      </p:sp>
      <p:sp>
        <p:nvSpPr>
          <p:cNvPr id="7" name="Explosion 2 6"/>
          <p:cNvSpPr/>
          <p:nvPr/>
        </p:nvSpPr>
        <p:spPr>
          <a:xfrm>
            <a:off x="6484744" y="0"/>
            <a:ext cx="3434319" cy="22816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Draw the tens and ones counters to make each number.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415429" y="2131605"/>
            <a:ext cx="1009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</a:t>
            </a:r>
          </a:p>
          <a:p>
            <a:r>
              <a:rPr lang="en-US" sz="5400" dirty="0" smtClean="0"/>
              <a:t>3</a:t>
            </a:r>
            <a:r>
              <a:rPr lang="en-US" sz="5400" dirty="0"/>
              <a:t>1</a:t>
            </a:r>
            <a:endParaRPr lang="en-GB" sz="5400" dirty="0"/>
          </a:p>
        </p:txBody>
      </p:sp>
      <p:sp>
        <p:nvSpPr>
          <p:cNvPr id="41" name="Explosion 2 40"/>
          <p:cNvSpPr/>
          <p:nvPr/>
        </p:nvSpPr>
        <p:spPr>
          <a:xfrm>
            <a:off x="-611460" y="1736182"/>
            <a:ext cx="3014918" cy="22816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Remember to draw the counters under the numbers (in column).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3484" y="2131605"/>
            <a:ext cx="1009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</a:t>
            </a:r>
          </a:p>
          <a:p>
            <a:r>
              <a:rPr lang="en-US" sz="5400" dirty="0" smtClean="0"/>
              <a:t>22</a:t>
            </a:r>
            <a:endParaRPr lang="en-GB" sz="5400" dirty="0"/>
          </a:p>
        </p:txBody>
      </p:sp>
      <p:sp>
        <p:nvSpPr>
          <p:cNvPr id="43" name="TextBox 42"/>
          <p:cNvSpPr txBox="1"/>
          <p:nvPr/>
        </p:nvSpPr>
        <p:spPr>
          <a:xfrm>
            <a:off x="8031539" y="2131605"/>
            <a:ext cx="1009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</a:t>
            </a:r>
          </a:p>
          <a:p>
            <a:r>
              <a:rPr lang="en-US" sz="5400" dirty="0" smtClean="0"/>
              <a:t>4</a:t>
            </a:r>
            <a:r>
              <a:rPr lang="en-US" sz="5400" dirty="0"/>
              <a:t>6</a:t>
            </a:r>
            <a:endParaRPr lang="en-GB" sz="5400" dirty="0"/>
          </a:p>
        </p:txBody>
      </p:sp>
      <p:sp>
        <p:nvSpPr>
          <p:cNvPr id="44" name="TextBox 43"/>
          <p:cNvSpPr txBox="1"/>
          <p:nvPr/>
        </p:nvSpPr>
        <p:spPr>
          <a:xfrm>
            <a:off x="9839594" y="2131605"/>
            <a:ext cx="1009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</a:t>
            </a:r>
          </a:p>
          <a:p>
            <a:r>
              <a:rPr lang="en-US" sz="5400" dirty="0" smtClean="0"/>
              <a:t>3</a:t>
            </a:r>
            <a:r>
              <a:rPr lang="en-US" sz="5400" dirty="0"/>
              <a:t>9</a:t>
            </a:r>
            <a:endParaRPr lang="en-GB" sz="5400" dirty="0"/>
          </a:p>
        </p:txBody>
      </p:sp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622670-D448-4B06-8F45-5010D5E7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563" y="121324"/>
            <a:ext cx="127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4747</Words>
  <Application>Microsoft Office PowerPoint</Application>
  <PresentationFormat>Widescreen</PresentationFormat>
  <Paragraphs>718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A. Scarr [ Wheatley Hill Primary School ]</cp:lastModifiedBy>
  <cp:revision>158</cp:revision>
  <dcterms:created xsi:type="dcterms:W3CDTF">2020-11-22T11:12:56Z</dcterms:created>
  <dcterms:modified xsi:type="dcterms:W3CDTF">2021-06-28T06:54:31Z</dcterms:modified>
</cp:coreProperties>
</file>