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319" r:id="rId2"/>
    <p:sldId id="257" r:id="rId3"/>
    <p:sldId id="403" r:id="rId4"/>
    <p:sldId id="405" r:id="rId5"/>
    <p:sldId id="407" r:id="rId6"/>
    <p:sldId id="408" r:id="rId7"/>
    <p:sldId id="409" r:id="rId8"/>
    <p:sldId id="410" r:id="rId9"/>
    <p:sldId id="411" r:id="rId10"/>
    <p:sldId id="406" r:id="rId11"/>
    <p:sldId id="258" r:id="rId12"/>
    <p:sldId id="412" r:id="rId13"/>
    <p:sldId id="413" r:id="rId14"/>
    <p:sldId id="415" r:id="rId15"/>
    <p:sldId id="414" r:id="rId16"/>
    <p:sldId id="455" r:id="rId17"/>
    <p:sldId id="416" r:id="rId18"/>
    <p:sldId id="418" r:id="rId19"/>
    <p:sldId id="419" r:id="rId20"/>
    <p:sldId id="425" r:id="rId21"/>
    <p:sldId id="420" r:id="rId22"/>
    <p:sldId id="421" r:id="rId23"/>
    <p:sldId id="422" r:id="rId24"/>
    <p:sldId id="423" r:id="rId25"/>
    <p:sldId id="424" r:id="rId26"/>
    <p:sldId id="259" r:id="rId27"/>
    <p:sldId id="426" r:id="rId28"/>
    <p:sldId id="428" r:id="rId29"/>
    <p:sldId id="430" r:id="rId30"/>
    <p:sldId id="429" r:id="rId31"/>
    <p:sldId id="431" r:id="rId32"/>
    <p:sldId id="432" r:id="rId33"/>
    <p:sldId id="433" r:id="rId34"/>
    <p:sldId id="434" r:id="rId35"/>
    <p:sldId id="435" r:id="rId36"/>
    <p:sldId id="260" r:id="rId37"/>
    <p:sldId id="436" r:id="rId38"/>
    <p:sldId id="437" r:id="rId39"/>
    <p:sldId id="438" r:id="rId40"/>
    <p:sldId id="439" r:id="rId41"/>
    <p:sldId id="441" r:id="rId42"/>
    <p:sldId id="442" r:id="rId43"/>
    <p:sldId id="440" r:id="rId44"/>
    <p:sldId id="443" r:id="rId45"/>
    <p:sldId id="445" r:id="rId46"/>
    <p:sldId id="446" r:id="rId47"/>
    <p:sldId id="447" r:id="rId48"/>
    <p:sldId id="261" r:id="rId49"/>
    <p:sldId id="448" r:id="rId50"/>
    <p:sldId id="451" r:id="rId51"/>
    <p:sldId id="452" r:id="rId52"/>
    <p:sldId id="453" r:id="rId53"/>
    <p:sldId id="454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6" autoAdjust="0"/>
    <p:restoredTop sz="94632"/>
  </p:normalViewPr>
  <p:slideViewPr>
    <p:cSldViewPr snapToGrid="0" snapToObjects="1">
      <p:cViewPr varScale="1">
        <p:scale>
          <a:sx n="65" d="100"/>
          <a:sy n="65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3661A-9588-4FCB-BC78-814A7550F8CB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6252A-ECB3-402A-A8EE-6D7204954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777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BF01-2E21-4778-B3AE-9CE212D2F46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455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6252A-ECB3-402A-A8EE-6D7204954E9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18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6252A-ECB3-402A-A8EE-6D7204954E9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633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6252A-ECB3-402A-A8EE-6D7204954E9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273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6252A-ECB3-402A-A8EE-6D7204954E9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84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7AE7C-23BD-9043-962C-6A5233403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D1473E-E641-B04B-B27E-99925C0E8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0CC73-6102-6C48-9929-34846A35B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8113-960F-0F48-96AC-C50A9D27DBF9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3956E-D589-C04E-854D-514331BF5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C7548-EC0E-4043-B0F2-91A643552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235-5482-634B-8C05-D369CD12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62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825A2-2011-FB40-B40E-484852AF7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F9BD7-1054-3246-A3BB-8493E3689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1785-C223-E54F-8896-6F641CF3F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8113-960F-0F48-96AC-C50A9D27DBF9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3BF18-3815-2641-8D14-1D341BA92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BE5D8-55F1-D84B-A198-30F850A23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235-5482-634B-8C05-D369CD12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48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42E7D6-98B4-5540-BDB4-44EA0EA380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A94C54-4C7C-484D-8A54-5C27D5F9E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52560-C5E8-254B-B273-F4E5BC3E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8113-960F-0F48-96AC-C50A9D27DBF9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30FF4-19CE-6C4F-9684-CCC428C89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FCA34-2C08-D043-9CCF-6DCD1DB82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235-5482-634B-8C05-D369CD12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0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35E2F-F3EF-364D-BAE9-0123A2061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B33BE-C16C-964E-B2AC-71C282C20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184FD-0855-AD44-B452-A73B73FA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8113-960F-0F48-96AC-C50A9D27DBF9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7C5C0-EA03-3746-BAF0-388508DDD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E15F3-1493-0E4A-B617-842333C11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235-5482-634B-8C05-D369CD12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0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3DAB8-593B-9245-B6FE-961334042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51803-497D-5F4A-93ED-18238146A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A6B08-27D7-F044-A42B-1AEF35BD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8113-960F-0F48-96AC-C50A9D27DBF9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A2057-782C-B04A-A4E5-A1CB16029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E4E6A-1E48-B34A-9395-B172F7ADF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235-5482-634B-8C05-D369CD12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3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7F99-E50C-2842-8A60-ACD34E28A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E5EAE-6059-7244-8B25-1933DF4F3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FDF7B7-FE11-A14D-9424-1D8719C15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1965F-7B38-8F4A-A3B3-327906EB2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8113-960F-0F48-96AC-C50A9D27DBF9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D0E36-A20E-8B47-984A-710579A1C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EB1B5-99C7-0E40-93C6-7B65FE1E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235-5482-634B-8C05-D369CD12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58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25693-ED15-7E41-87F2-78544C306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F0AB7-8BFA-C942-909C-267CE9ED9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BB0AE-0924-9542-A0E8-3C92BAA9A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854CD7-59A9-C344-955B-C5A3791F4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E8C9FB-070F-D54F-8AD3-BD0E7B51C6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2A54B9-16CA-E347-8340-1717B84DC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8113-960F-0F48-96AC-C50A9D27DBF9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0AB87E-C206-654F-BEE3-0D92B424C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85AAB3-590F-6E41-9AE2-CA6AAEAE1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235-5482-634B-8C05-D369CD12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5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08CC-5B2C-D642-8851-A07A50D36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52FF30-A0C0-8548-BECB-F0681390B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8113-960F-0F48-96AC-C50A9D27DBF9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0F6CA-1CFD-8441-9DB9-2FBD3C188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2030E-8F3F-3749-932B-ACEEA3CD2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235-5482-634B-8C05-D369CD12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1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E48716-212F-3842-AE0D-397A69333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8113-960F-0F48-96AC-C50A9D27DBF9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2D5A57-4C52-9C4B-AAF6-02DF7F4E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8DFC8-B0C0-0440-A44C-B85F55892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235-5482-634B-8C05-D369CD12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9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9A1C-A937-E442-8E63-37774D032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7DD2D-8CEF-3A45-99F4-4E6EA76F7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E6E28-95A0-C847-885C-EB44A74A8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75DE18-574F-F844-A681-22E97853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8113-960F-0F48-96AC-C50A9D27DBF9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4F9EC-DF67-8A4B-87A0-BACAF82FB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E0E71-A788-4C4B-85CA-6FEB41DEA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235-5482-634B-8C05-D369CD12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5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4EBBD-7A51-5141-9675-5184E2EF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962AD1-AF90-8146-9D99-F78A02FFC6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2F72D4-0C66-E844-AED7-6E2CD9543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9C171-5EE8-0D4A-AD94-20816D2B2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8113-960F-0F48-96AC-C50A9D27DBF9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CDB08-F32A-BC48-B7A6-1BAA229F1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6E2FC-B9F8-EB4D-8A0F-C2DD6F61C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235-5482-634B-8C05-D369CD12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2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9363AB-E38E-DF43-88FA-12E1F0DDA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CA440-165B-FC45-9745-5D1D45AC0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094BC-19D5-C241-8A21-E3462D62E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88113-960F-0F48-96AC-C50A9D27DBF9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B6E0D-EC37-EF40-9D7E-2FDA0A4C66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76C25-B886-6741-86DA-EBB573C69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1235-5482-634B-8C05-D369CD12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4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thenational.academy/lessons/to-use-subordinating-conjunctions-c9k3ed?activity=video&amp;step=1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hiterosemaths.com/homelearning/early-years/building-9-10-week-1/" TargetMode="Externa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1.emf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1.emf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2.emf"/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12" Type="http://schemas.openxmlformats.org/officeDocument/2006/relationships/image" Target="../media/image21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6.png"/><Relationship Id="rId11" Type="http://schemas.openxmlformats.org/officeDocument/2006/relationships/image" Target="../media/image15.png"/><Relationship Id="rId5" Type="http://schemas.openxmlformats.org/officeDocument/2006/relationships/image" Target="../media/image20.png"/><Relationship Id="rId15" Type="http://schemas.openxmlformats.org/officeDocument/2006/relationships/image" Target="../media/image5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1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1.emf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1.emf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25.png"/><Relationship Id="rId9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thenational.academy/lessons/to-use-subordinating-conjunctions-c9k3ed?activity=video&amp;step=1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hiterosemaths.com/homelearning/early-years/building-9-10-week-1/" TargetMode="External"/><Relationship Id="rId4" Type="http://schemas.openxmlformats.org/officeDocument/2006/relationships/image" Target="../media/image7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10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10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thenational.academy/lessons/to-use-subordinating-conjunctions-c9k3ed?activity=video&amp;step=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hiterosemaths.com/homelearning/early-years/building-9-10-week-1/" TargetMode="Externa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12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1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1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1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thenational.academy/lessons/to-use-subordinating-conjunctions-c9k3ed?activity=video&amp;step=1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hiterosemaths.com/homelearning/early-years/building-9-10-week-1/" TargetMode="External"/><Relationship Id="rId4" Type="http://schemas.openxmlformats.org/officeDocument/2006/relationships/image" Target="../media/image7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6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34.png"/><Relationship Id="rId5" Type="http://schemas.openxmlformats.org/officeDocument/2006/relationships/image" Target="../media/image47.png"/><Relationship Id="rId10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6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40.png"/><Relationship Id="rId5" Type="http://schemas.openxmlformats.org/officeDocument/2006/relationships/image" Target="../media/image47.png"/><Relationship Id="rId10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6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45.png"/><Relationship Id="rId5" Type="http://schemas.openxmlformats.org/officeDocument/2006/relationships/image" Target="../media/image47.png"/><Relationship Id="rId10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6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45.png"/><Relationship Id="rId5" Type="http://schemas.openxmlformats.org/officeDocument/2006/relationships/image" Target="../media/image47.png"/><Relationship Id="rId10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6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41.png"/><Relationship Id="rId5" Type="http://schemas.openxmlformats.org/officeDocument/2006/relationships/image" Target="../media/image47.png"/><Relationship Id="rId4" Type="http://schemas.openxmlformats.org/officeDocument/2006/relationships/image" Target="../media/image15.png"/><Relationship Id="rId9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6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45.png"/><Relationship Id="rId5" Type="http://schemas.openxmlformats.org/officeDocument/2006/relationships/image" Target="../media/image47.png"/><Relationship Id="rId10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5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16.png"/><Relationship Id="rId11" Type="http://schemas.openxmlformats.org/officeDocument/2006/relationships/image" Target="../media/image5.png"/><Relationship Id="rId5" Type="http://schemas.openxmlformats.org/officeDocument/2006/relationships/image" Target="../media/image45.png"/><Relationship Id="rId10" Type="http://schemas.openxmlformats.org/officeDocument/2006/relationships/image" Target="../media/image42.png"/><Relationship Id="rId4" Type="http://schemas.openxmlformats.org/officeDocument/2006/relationships/image" Target="../media/image47.png"/><Relationship Id="rId9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5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16.png"/><Relationship Id="rId5" Type="http://schemas.openxmlformats.org/officeDocument/2006/relationships/image" Target="../media/image45.png"/><Relationship Id="rId10" Type="http://schemas.openxmlformats.org/officeDocument/2006/relationships/image" Target="../media/image5.png"/><Relationship Id="rId4" Type="http://schemas.openxmlformats.org/officeDocument/2006/relationships/image" Target="../media/image47.png"/><Relationship Id="rId9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5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16.png"/><Relationship Id="rId5" Type="http://schemas.openxmlformats.org/officeDocument/2006/relationships/image" Target="../media/image45.png"/><Relationship Id="rId4" Type="http://schemas.openxmlformats.org/officeDocument/2006/relationships/image" Target="../media/image47.png"/><Relationship Id="rId9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thenational.academy/lessons/to-use-subordinating-conjunctions-c9k3ed?activity=video&amp;step=1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hiterosemaths.com/homelearning/early-years/building-9-10-week-1/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10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12" Type="http://schemas.openxmlformats.org/officeDocument/2006/relationships/image" Target="../media/image57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56.png"/><Relationship Id="rId5" Type="http://schemas.openxmlformats.org/officeDocument/2006/relationships/image" Target="../media/image52.png"/><Relationship Id="rId10" Type="http://schemas.openxmlformats.org/officeDocument/2006/relationships/image" Target="../media/image19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Relationship Id="rId1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12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12" Type="http://schemas.openxmlformats.org/officeDocument/2006/relationships/image" Target="../media/image57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56.png"/><Relationship Id="rId5" Type="http://schemas.openxmlformats.org/officeDocument/2006/relationships/image" Target="../media/image52.png"/><Relationship Id="rId10" Type="http://schemas.openxmlformats.org/officeDocument/2006/relationships/image" Target="../media/image19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Relationship Id="rId1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microsoft.com/office/2007/relationships/hdphoto" Target="../media/hdphoto1.wdp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12" Type="http://schemas.openxmlformats.org/officeDocument/2006/relationships/image" Target="../media/image5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7.emf"/><Relationship Id="rId5" Type="http://schemas.openxmlformats.org/officeDocument/2006/relationships/image" Target="../media/image24.png"/><Relationship Id="rId15" Type="http://schemas.openxmlformats.org/officeDocument/2006/relationships/image" Target="../media/image5.png"/><Relationship Id="rId10" Type="http://schemas.openxmlformats.org/officeDocument/2006/relationships/image" Target="../media/image56.png"/><Relationship Id="rId4" Type="http://schemas.openxmlformats.org/officeDocument/2006/relationships/image" Target="../media/image52.png"/><Relationship Id="rId9" Type="http://schemas.openxmlformats.org/officeDocument/2006/relationships/image" Target="../media/image19.png"/><Relationship Id="rId14" Type="http://schemas.openxmlformats.org/officeDocument/2006/relationships/image" Target="../media/image1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0.png"/><Relationship Id="rId3" Type="http://schemas.openxmlformats.org/officeDocument/2006/relationships/image" Target="../media/image24.png"/><Relationship Id="rId7" Type="http://schemas.openxmlformats.org/officeDocument/2006/relationships/image" Target="../media/image50.png"/><Relationship Id="rId12" Type="http://schemas.openxmlformats.org/officeDocument/2006/relationships/image" Target="../media/image59.png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8.png"/><Relationship Id="rId15" Type="http://schemas.openxmlformats.org/officeDocument/2006/relationships/image" Target="../media/image62.png"/><Relationship Id="rId10" Type="http://schemas.openxmlformats.org/officeDocument/2006/relationships/image" Target="../media/image23.png"/><Relationship Id="rId4" Type="http://schemas.openxmlformats.org/officeDocument/2006/relationships/image" Target="../media/image54.png"/><Relationship Id="rId9" Type="http://schemas.openxmlformats.org/officeDocument/2006/relationships/image" Target="../media/image41.png"/><Relationship Id="rId1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ksouth1-mediap.svc.ms/transform/thumbnail?provider=spo&amp;inputFormat=png&amp;cs=fFNQTw&amp;docid=https%3A%2F%2Fdurhamschools-my.sharepoint.com%3A443%2F_api%2Fv2.0%2Fdrives%2Fb!gAJaW5u-Rkmqwl4jPy9UGYMZtw1An2RBrvovy85FHRaZLaNEPYlAQ67Txwpp0T4S%2Fitems%2F01CGZ3B4T65LQ5E726TVGZRZSRRQKYUCAU%3Fversion%3DPublished&amp;access_token=eyJ0eXAiOiJKV1QiLCJhbGciOiJub25lIn0.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.OUdyUlgxMmtNT1hoaGlrMVVZVlhtaExzc3hVM2VHbGZJYzZjem5STlFDVT0&amp;encodeFailures=1&amp;srcWidth=&amp;srcHeight=&amp;width=585&amp;height=585&amp;action=Ac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1" y="1092199"/>
            <a:ext cx="4638238" cy="463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066" y="6033803"/>
            <a:ext cx="1101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Pack: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Subject: Maths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041" y="222475"/>
            <a:ext cx="1121416" cy="112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8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699" y="782829"/>
            <a:ext cx="1414991" cy="122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02" y="3816066"/>
            <a:ext cx="685946" cy="172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571674" y="2300440"/>
            <a:ext cx="1078601" cy="1113043"/>
            <a:chOff x="4810125" y="2809797"/>
            <a:chExt cx="1468437" cy="1470025"/>
          </a:xfrm>
        </p:grpSpPr>
        <p:sp>
          <p:nvSpPr>
            <p:cNvPr id="7" name="Rectangle: Rounded Corners 31">
              <a:extLst>
                <a:ext uri="{FF2B5EF4-FFF2-40B4-BE49-F238E27FC236}">
                  <a16:creationId xmlns:a16="http://schemas.microsoft.com/office/drawing/2014/main" id="{238BB4E5-2A41-4DC8-B45F-956A2A6C4C2A}"/>
                </a:ext>
              </a:extLst>
            </p:cNvPr>
            <p:cNvSpPr/>
            <p:nvPr/>
          </p:nvSpPr>
          <p:spPr bwMode="auto">
            <a:xfrm>
              <a:off x="4810125" y="2809797"/>
              <a:ext cx="1468437" cy="1470025"/>
            </a:xfrm>
            <a:prstGeom prst="roundRect">
              <a:avLst/>
            </a:prstGeom>
            <a:solidFill>
              <a:srgbClr val="C60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3177115-3AAF-4012-9558-8CBCE9FD27D2}"/>
                </a:ext>
              </a:extLst>
            </p:cNvPr>
            <p:cNvSpPr/>
            <p:nvPr/>
          </p:nvSpPr>
          <p:spPr bwMode="auto">
            <a:xfrm>
              <a:off x="5037589" y="2998523"/>
              <a:ext cx="224369" cy="222510"/>
            </a:xfrm>
            <a:prstGeom prst="ellipse">
              <a:avLst/>
            </a:prstGeom>
            <a:solidFill>
              <a:srgbClr val="FFFF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2C15DA5-7DE6-4626-ADA9-EDF78CAE7737}"/>
                </a:ext>
              </a:extLst>
            </p:cNvPr>
            <p:cNvSpPr/>
            <p:nvPr/>
          </p:nvSpPr>
          <p:spPr bwMode="auto">
            <a:xfrm>
              <a:off x="5039176" y="3405622"/>
              <a:ext cx="224369" cy="224334"/>
            </a:xfrm>
            <a:prstGeom prst="ellipse">
              <a:avLst/>
            </a:prstGeom>
            <a:solidFill>
              <a:srgbClr val="FFFF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71E6FF9-A83E-4CE8-A569-677F99B213E1}"/>
                </a:ext>
              </a:extLst>
            </p:cNvPr>
            <p:cNvSpPr/>
            <p:nvPr/>
          </p:nvSpPr>
          <p:spPr bwMode="auto">
            <a:xfrm>
              <a:off x="5036407" y="3811783"/>
              <a:ext cx="224369" cy="222510"/>
            </a:xfrm>
            <a:prstGeom prst="ellipse">
              <a:avLst/>
            </a:prstGeom>
            <a:solidFill>
              <a:srgbClr val="FFFF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E9DA361-26FB-4F7D-8793-605FE20E8B6B}"/>
                </a:ext>
              </a:extLst>
            </p:cNvPr>
            <p:cNvSpPr/>
            <p:nvPr/>
          </p:nvSpPr>
          <p:spPr bwMode="auto">
            <a:xfrm>
              <a:off x="5853357" y="3001065"/>
              <a:ext cx="224369" cy="224333"/>
            </a:xfrm>
            <a:prstGeom prst="ellipse">
              <a:avLst/>
            </a:prstGeom>
            <a:solidFill>
              <a:srgbClr val="FFFF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C2BAE1F-919E-4ED3-8211-CC302038F827}"/>
                </a:ext>
              </a:extLst>
            </p:cNvPr>
            <p:cNvSpPr/>
            <p:nvPr/>
          </p:nvSpPr>
          <p:spPr bwMode="auto">
            <a:xfrm>
              <a:off x="5854147" y="3406428"/>
              <a:ext cx="224369" cy="222510"/>
            </a:xfrm>
            <a:prstGeom prst="ellipse">
              <a:avLst/>
            </a:prstGeom>
            <a:solidFill>
              <a:srgbClr val="FFFF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C41926-AA63-4DAA-A5F1-4720C3A0C270}"/>
                </a:ext>
              </a:extLst>
            </p:cNvPr>
            <p:cNvSpPr/>
            <p:nvPr/>
          </p:nvSpPr>
          <p:spPr bwMode="auto">
            <a:xfrm>
              <a:off x="5853157" y="3810366"/>
              <a:ext cx="224371" cy="224334"/>
            </a:xfrm>
            <a:prstGeom prst="ellipse">
              <a:avLst/>
            </a:prstGeom>
            <a:solidFill>
              <a:srgbClr val="FFFF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D592A41-3F5A-4DA2-86D8-A6C39351A88E}"/>
                </a:ext>
              </a:extLst>
            </p:cNvPr>
            <p:cNvSpPr/>
            <p:nvPr/>
          </p:nvSpPr>
          <p:spPr bwMode="auto">
            <a:xfrm>
              <a:off x="5447175" y="2998694"/>
              <a:ext cx="222546" cy="224333"/>
            </a:xfrm>
            <a:prstGeom prst="ellipse">
              <a:avLst/>
            </a:prstGeom>
            <a:solidFill>
              <a:srgbClr val="FFFF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629C124-2A6D-4550-A4B9-78E3D760FD9D}"/>
                </a:ext>
              </a:extLst>
            </p:cNvPr>
            <p:cNvSpPr/>
            <p:nvPr/>
          </p:nvSpPr>
          <p:spPr bwMode="auto">
            <a:xfrm>
              <a:off x="5450144" y="3405439"/>
              <a:ext cx="222546" cy="222510"/>
            </a:xfrm>
            <a:prstGeom prst="ellipse">
              <a:avLst/>
            </a:prstGeom>
            <a:solidFill>
              <a:srgbClr val="FFFF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F82A2F0-6DB8-4124-AC48-FDDD49AE40A2}"/>
                </a:ext>
              </a:extLst>
            </p:cNvPr>
            <p:cNvSpPr/>
            <p:nvPr/>
          </p:nvSpPr>
          <p:spPr bwMode="auto">
            <a:xfrm>
              <a:off x="5447176" y="3809797"/>
              <a:ext cx="222546" cy="222510"/>
            </a:xfrm>
            <a:prstGeom prst="ellipse">
              <a:avLst/>
            </a:prstGeom>
            <a:solidFill>
              <a:srgbClr val="FFFF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8DEFB27-3F54-48BE-A91E-48A9D883A0E0}"/>
              </a:ext>
            </a:extLst>
          </p:cNvPr>
          <p:cNvSpPr txBox="1"/>
          <p:nvPr/>
        </p:nvSpPr>
        <p:spPr>
          <a:xfrm>
            <a:off x="5433695" y="686629"/>
            <a:ext cx="2736294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</a:rPr>
              <a:t>10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8178305" y="757559"/>
            <a:ext cx="47831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rgbClr val="009541"/>
                </a:solidFill>
              </a:rPr>
              <a:t>ten</a:t>
            </a:r>
            <a:endParaRPr lang="en-GB" altLang="en-US" sz="15000" b="1" dirty="0">
              <a:solidFill>
                <a:srgbClr val="009541"/>
              </a:solidFill>
            </a:endParaRPr>
          </a:p>
        </p:txBody>
      </p:sp>
      <p:pic>
        <p:nvPicPr>
          <p:cNvPr id="19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700" y="1980763"/>
            <a:ext cx="707175" cy="176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21"/>
          <p:cNvGrpSpPr>
            <a:grpSpLocks/>
          </p:cNvGrpSpPr>
          <p:nvPr/>
        </p:nvGrpSpPr>
        <p:grpSpPr bwMode="auto">
          <a:xfrm>
            <a:off x="10704025" y="4059295"/>
            <a:ext cx="1132258" cy="1055688"/>
            <a:chOff x="6748462" y="2756664"/>
            <a:chExt cx="1468438" cy="1470025"/>
          </a:xfrm>
        </p:grpSpPr>
        <p:sp>
          <p:nvSpPr>
            <p:cNvPr id="21" name="Rectangle: Rounded Corners 22">
              <a:extLst>
                <a:ext uri="{FF2B5EF4-FFF2-40B4-BE49-F238E27FC236}">
                  <a16:creationId xmlns:a16="http://schemas.microsoft.com/office/drawing/2014/main" id="{4474A0C1-5E42-4403-AB76-01C9AC0FEF2D}"/>
                </a:ext>
              </a:extLst>
            </p:cNvPr>
            <p:cNvSpPr/>
            <p:nvPr/>
          </p:nvSpPr>
          <p:spPr bwMode="auto">
            <a:xfrm>
              <a:off x="6748462" y="2756664"/>
              <a:ext cx="1468438" cy="1470025"/>
            </a:xfrm>
            <a:prstGeom prst="roundRect">
              <a:avLst/>
            </a:prstGeom>
            <a:solidFill>
              <a:srgbClr val="C60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82ECB53-8644-403C-823F-5F7DDD848846}"/>
                </a:ext>
              </a:extLst>
            </p:cNvPr>
            <p:cNvSpPr/>
            <p:nvPr/>
          </p:nvSpPr>
          <p:spPr bwMode="auto">
            <a:xfrm>
              <a:off x="7019947" y="2944327"/>
              <a:ext cx="205884" cy="204814"/>
            </a:xfrm>
            <a:prstGeom prst="ellipse">
              <a:avLst/>
            </a:prstGeom>
            <a:solidFill>
              <a:srgbClr val="FFFF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D2B1B10-2C10-4E1C-A77B-47B00FA4EB27}"/>
                </a:ext>
              </a:extLst>
            </p:cNvPr>
            <p:cNvSpPr/>
            <p:nvPr/>
          </p:nvSpPr>
          <p:spPr bwMode="auto">
            <a:xfrm>
              <a:off x="7019947" y="3250035"/>
              <a:ext cx="205884" cy="204815"/>
            </a:xfrm>
            <a:prstGeom prst="ellipse">
              <a:avLst/>
            </a:prstGeom>
            <a:solidFill>
              <a:srgbClr val="FFFF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A12CEC4-65F0-44E2-8E56-9B7BBC2788FC}"/>
                </a:ext>
              </a:extLst>
            </p:cNvPr>
            <p:cNvSpPr/>
            <p:nvPr/>
          </p:nvSpPr>
          <p:spPr bwMode="auto">
            <a:xfrm>
              <a:off x="7019947" y="3555744"/>
              <a:ext cx="205884" cy="204814"/>
            </a:xfrm>
            <a:prstGeom prst="ellipse">
              <a:avLst/>
            </a:prstGeom>
            <a:solidFill>
              <a:srgbClr val="FFFF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E7260B5-32E0-4CB3-A591-8ED73456C480}"/>
                </a:ext>
              </a:extLst>
            </p:cNvPr>
            <p:cNvSpPr/>
            <p:nvPr/>
          </p:nvSpPr>
          <p:spPr bwMode="auto">
            <a:xfrm>
              <a:off x="7019947" y="3861453"/>
              <a:ext cx="205884" cy="204815"/>
            </a:xfrm>
            <a:prstGeom prst="ellipse">
              <a:avLst/>
            </a:prstGeom>
            <a:solidFill>
              <a:srgbClr val="FFFF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D9B85FD-62B0-44E3-90FA-E07999CDA046}"/>
                </a:ext>
              </a:extLst>
            </p:cNvPr>
            <p:cNvSpPr/>
            <p:nvPr/>
          </p:nvSpPr>
          <p:spPr bwMode="auto">
            <a:xfrm>
              <a:off x="7719347" y="2944327"/>
              <a:ext cx="205884" cy="204814"/>
            </a:xfrm>
            <a:prstGeom prst="ellipse">
              <a:avLst/>
            </a:prstGeom>
            <a:solidFill>
              <a:srgbClr val="FFFF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7EA8AC3-B152-42B8-A98A-1E008F522796}"/>
                </a:ext>
              </a:extLst>
            </p:cNvPr>
            <p:cNvSpPr/>
            <p:nvPr/>
          </p:nvSpPr>
          <p:spPr bwMode="auto">
            <a:xfrm>
              <a:off x="7719347" y="3250035"/>
              <a:ext cx="205884" cy="204815"/>
            </a:xfrm>
            <a:prstGeom prst="ellipse">
              <a:avLst/>
            </a:prstGeom>
            <a:solidFill>
              <a:srgbClr val="FFFF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3DDA1A0-753E-4D75-A9FD-38088D0FE5BE}"/>
                </a:ext>
              </a:extLst>
            </p:cNvPr>
            <p:cNvSpPr/>
            <p:nvPr/>
          </p:nvSpPr>
          <p:spPr bwMode="auto">
            <a:xfrm>
              <a:off x="7719347" y="3555744"/>
              <a:ext cx="205884" cy="204814"/>
            </a:xfrm>
            <a:prstGeom prst="ellipse">
              <a:avLst/>
            </a:prstGeom>
            <a:solidFill>
              <a:srgbClr val="FFFF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3FC2415-4A18-498D-96A1-C925C036E94A}"/>
                </a:ext>
              </a:extLst>
            </p:cNvPr>
            <p:cNvSpPr/>
            <p:nvPr/>
          </p:nvSpPr>
          <p:spPr bwMode="auto">
            <a:xfrm>
              <a:off x="7719347" y="3861453"/>
              <a:ext cx="205884" cy="204815"/>
            </a:xfrm>
            <a:prstGeom prst="ellipse">
              <a:avLst/>
            </a:prstGeom>
            <a:solidFill>
              <a:srgbClr val="FFFF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276727B-77B7-40E4-B4F7-06BE262D1329}"/>
                </a:ext>
              </a:extLst>
            </p:cNvPr>
            <p:cNvSpPr/>
            <p:nvPr/>
          </p:nvSpPr>
          <p:spPr bwMode="auto">
            <a:xfrm>
              <a:off x="7366114" y="3233892"/>
              <a:ext cx="205884" cy="204815"/>
            </a:xfrm>
            <a:prstGeom prst="ellipse">
              <a:avLst/>
            </a:prstGeom>
            <a:solidFill>
              <a:srgbClr val="FFFF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BE2EBF3-829F-4E86-91B4-69BB7AD88AC8}"/>
                </a:ext>
              </a:extLst>
            </p:cNvPr>
            <p:cNvSpPr/>
            <p:nvPr/>
          </p:nvSpPr>
          <p:spPr bwMode="auto">
            <a:xfrm>
              <a:off x="7366114" y="3539601"/>
              <a:ext cx="205884" cy="204814"/>
            </a:xfrm>
            <a:prstGeom prst="ellipse">
              <a:avLst/>
            </a:prstGeom>
            <a:solidFill>
              <a:srgbClr val="FFFF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287" y="872107"/>
            <a:ext cx="1553575" cy="120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718" y="5450771"/>
            <a:ext cx="3735904" cy="133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-825867" y="957140"/>
            <a:ext cx="424716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rgbClr val="65196B"/>
                </a:solidFill>
              </a:rPr>
              <a:t>nine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AD652ED-B74D-0B40-8437-D204845763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686542"/>
            <a:ext cx="1299108" cy="964684"/>
          </a:xfrm>
          <a:prstGeom prst="rect">
            <a:avLst/>
          </a:prstGeom>
        </p:spPr>
      </p:pic>
      <p:pic>
        <p:nvPicPr>
          <p:cNvPr id="38" name="Picture 2" descr="Origina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16114" y="174171"/>
            <a:ext cx="8955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Here you can see different representations of the numbers 9 and 10. </a:t>
            </a:r>
          </a:p>
          <a:p>
            <a:r>
              <a:rPr lang="en-GB" dirty="0" smtClean="0"/>
              <a:t>Can you sort them into the correct column? </a:t>
            </a:r>
            <a:endParaRPr lang="en-GB" dirty="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486308"/>
              </p:ext>
            </p:extLst>
          </p:nvPr>
        </p:nvGraphicFramePr>
        <p:xfrm>
          <a:off x="1883142" y="2200729"/>
          <a:ext cx="8553456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6728">
                  <a:extLst>
                    <a:ext uri="{9D8B030D-6E8A-4147-A177-3AD203B41FA5}">
                      <a16:colId xmlns:a16="http://schemas.microsoft.com/office/drawing/2014/main" val="2309416404"/>
                    </a:ext>
                  </a:extLst>
                </a:gridCol>
                <a:gridCol w="4276728">
                  <a:extLst>
                    <a:ext uri="{9D8B030D-6E8A-4147-A177-3AD203B41FA5}">
                      <a16:colId xmlns:a16="http://schemas.microsoft.com/office/drawing/2014/main" val="822276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9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10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311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 dirty="0" smtClean="0"/>
                    </a:p>
                    <a:p>
                      <a:endParaRPr lang="en-GB" sz="2400" dirty="0" smtClean="0"/>
                    </a:p>
                    <a:p>
                      <a:endParaRPr lang="en-GB" sz="2400" dirty="0" smtClean="0"/>
                    </a:p>
                    <a:p>
                      <a:endParaRPr lang="en-GB" sz="2400" dirty="0" smtClean="0"/>
                    </a:p>
                    <a:p>
                      <a:endParaRPr lang="en-GB" sz="2400" dirty="0" smtClean="0"/>
                    </a:p>
                    <a:p>
                      <a:endParaRPr lang="en-GB" sz="2400" dirty="0" smtClean="0"/>
                    </a:p>
                    <a:p>
                      <a:endParaRPr lang="en-GB" sz="2400" dirty="0" smtClean="0"/>
                    </a:p>
                    <a:p>
                      <a:endParaRPr lang="en-GB" sz="2400" dirty="0" smtClean="0"/>
                    </a:p>
                    <a:p>
                      <a:endParaRPr lang="en-GB" sz="2400" dirty="0" smtClean="0"/>
                    </a:p>
                    <a:p>
                      <a:endParaRPr lang="en-GB" sz="2400" dirty="0" smtClean="0"/>
                    </a:p>
                    <a:p>
                      <a:endParaRPr lang="en-GB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44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254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Subject</a:t>
            </a:r>
            <a:r>
              <a:rPr lang="en-GB"/>
              <a:t>: </a:t>
            </a:r>
            <a:r>
              <a:rPr lang="en-GB" sz="2400"/>
              <a:t>Maths 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200893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 smtClean="0"/>
              <a:t>23.2.2021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LO. To be able to identify representations of 9 and 10.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AC161A-AE73-4E23-8983-5A4292BB4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673303" cy="604599"/>
          </a:xfrm>
          <a:prstGeom prst="rect">
            <a:avLst/>
          </a:prstGeom>
        </p:spPr>
      </p:pic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331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323" y="4755607"/>
            <a:ext cx="2276993" cy="16174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Pre-recorded Teaching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4931491" y="3540536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Video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419" y="5657671"/>
            <a:ext cx="55027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also copy and paste this link if you would prefer: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932" y="3318918"/>
            <a:ext cx="2314250" cy="22465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D822709-C5CB-E74F-959C-C45B7A279FEC}"/>
              </a:ext>
            </a:extLst>
          </p:cNvPr>
          <p:cNvSpPr/>
          <p:nvPr/>
        </p:nvSpPr>
        <p:spPr>
          <a:xfrm>
            <a:off x="288419" y="6079327"/>
            <a:ext cx="42835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5"/>
              </a:rPr>
              <a:t>https://whiterosemaths.com/homelearning/early-years/building-9-10-week-1</a:t>
            </a:r>
            <a:r>
              <a:rPr lang="en-US" dirty="0" smtClean="0">
                <a:solidFill>
                  <a:prstClr val="black"/>
                </a:solidFill>
                <a:hlinkClick r:id="rId5"/>
              </a:rPr>
              <a:t>/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2027" y="5402352"/>
            <a:ext cx="3616037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link will take your to a page full of videos. Please make sure you watch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Session </a:t>
            </a:r>
            <a:r>
              <a:rPr lang="en-US" b="1" u="sng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Representing and Sorting 9 and 10.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 flipV="1">
            <a:off x="9508064" y="4951325"/>
            <a:ext cx="342518" cy="9126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648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- up of some windows&#10;&#10;Description automatically generated with low confidence">
            <a:extLst>
              <a:ext uri="{FF2B5EF4-FFF2-40B4-BE49-F238E27FC236}">
                <a16:creationId xmlns:a16="http://schemas.microsoft.com/office/drawing/2014/main" id="{76DF3BBC-6402-0D48-A971-2673DF933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36616" y="1320808"/>
            <a:ext cx="2013178" cy="456540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D9AD457-7B9B-D74B-80A9-452B552A704B}"/>
              </a:ext>
            </a:extLst>
          </p:cNvPr>
          <p:cNvSpPr/>
          <p:nvPr/>
        </p:nvSpPr>
        <p:spPr>
          <a:xfrm>
            <a:off x="2015442" y="2853153"/>
            <a:ext cx="649323" cy="64682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7DA775A-997F-C748-A0EB-DB15D29E4E92}"/>
              </a:ext>
            </a:extLst>
          </p:cNvPr>
          <p:cNvSpPr/>
          <p:nvPr/>
        </p:nvSpPr>
        <p:spPr>
          <a:xfrm>
            <a:off x="2866993" y="2853153"/>
            <a:ext cx="649323" cy="64682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15BAC5-4166-2B49-BDD4-E3C905E519BF}"/>
              </a:ext>
            </a:extLst>
          </p:cNvPr>
          <p:cNvSpPr/>
          <p:nvPr/>
        </p:nvSpPr>
        <p:spPr>
          <a:xfrm>
            <a:off x="3718544" y="2853153"/>
            <a:ext cx="649323" cy="64682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D48F8F7-FEE2-C14A-9ABD-4FB935771E25}"/>
              </a:ext>
            </a:extLst>
          </p:cNvPr>
          <p:cNvSpPr/>
          <p:nvPr/>
        </p:nvSpPr>
        <p:spPr>
          <a:xfrm>
            <a:off x="4573002" y="2853153"/>
            <a:ext cx="649323" cy="64682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21677F9-32FE-394C-8E44-0714971C4307}"/>
              </a:ext>
            </a:extLst>
          </p:cNvPr>
          <p:cNvSpPr/>
          <p:nvPr/>
        </p:nvSpPr>
        <p:spPr>
          <a:xfrm>
            <a:off x="5426007" y="2853153"/>
            <a:ext cx="649323" cy="64682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8655" y="213393"/>
            <a:ext cx="8797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Today we are going to look at different ways that we can represent the number 9 and 10.</a:t>
            </a:r>
          </a:p>
          <a:p>
            <a:endParaRPr lang="en-GB" sz="2400" dirty="0"/>
          </a:p>
          <a:p>
            <a:r>
              <a:rPr lang="en-GB" sz="2400" dirty="0" smtClean="0"/>
              <a:t>Let’s start by refreshing our memory about how a 10 frame works.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98326" y="2861429"/>
            <a:ext cx="27986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Mrs Levington knows that a </a:t>
            </a:r>
            <a:r>
              <a:rPr lang="en-GB" dirty="0" smtClean="0"/>
              <a:t>10s </a:t>
            </a:r>
            <a:r>
              <a:rPr lang="en-GB" dirty="0"/>
              <a:t>frame has 10 </a:t>
            </a:r>
            <a:r>
              <a:rPr lang="en-GB" dirty="0" smtClean="0"/>
              <a:t>spaces</a:t>
            </a:r>
            <a:r>
              <a:rPr lang="en-GB" dirty="0"/>
              <a:t>, she can see that there are 5 spots in the 10s </a:t>
            </a:r>
            <a:r>
              <a:rPr lang="en-GB" dirty="0" smtClean="0"/>
              <a:t>frame. This </a:t>
            </a:r>
            <a:r>
              <a:rPr lang="en-GB" dirty="0"/>
              <a:t>means Mrs Levington has 5. 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633854" y="6234546"/>
            <a:ext cx="435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Let’s take a look at the next one…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329849" y="2193149"/>
            <a:ext cx="6289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Mrs Levington can count the spots to give her the answer.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175608" y="2991901"/>
            <a:ext cx="37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735348" y="2991901"/>
            <a:ext cx="37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8786" y="2991901"/>
            <a:ext cx="37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24759" y="3019130"/>
            <a:ext cx="37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36251" y="2991901"/>
            <a:ext cx="37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C08B45C-DBCC-B540-B3F4-DB1042B8D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724483"/>
            <a:ext cx="1279730" cy="950295"/>
          </a:xfrm>
          <a:prstGeom prst="rect">
            <a:avLst/>
          </a:prstGeom>
        </p:spPr>
      </p:pic>
      <p:pic>
        <p:nvPicPr>
          <p:cNvPr id="19" name="Picture 2" descr="Origin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238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 close - up of some windows&#10;&#10;Description automatically generated with low confidence">
            <a:extLst>
              <a:ext uri="{FF2B5EF4-FFF2-40B4-BE49-F238E27FC236}">
                <a16:creationId xmlns:a16="http://schemas.microsoft.com/office/drawing/2014/main" id="{0B0AA3CF-3481-F544-B6EC-46ABC84F7E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" t="2713" r="5918" b="2597"/>
          <a:stretch/>
        </p:blipFill>
        <p:spPr>
          <a:xfrm rot="16200000">
            <a:off x="3313109" y="1147136"/>
            <a:ext cx="1969226" cy="4806237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329ACE5B-4625-E740-AAC2-3DFBC48D795F}"/>
              </a:ext>
            </a:extLst>
          </p:cNvPr>
          <p:cNvSpPr/>
          <p:nvPr/>
        </p:nvSpPr>
        <p:spPr>
          <a:xfrm>
            <a:off x="2000409" y="3628054"/>
            <a:ext cx="765072" cy="76507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217BBB1-086C-544F-82EA-D20E52A230EA}"/>
              </a:ext>
            </a:extLst>
          </p:cNvPr>
          <p:cNvSpPr/>
          <p:nvPr/>
        </p:nvSpPr>
        <p:spPr>
          <a:xfrm>
            <a:off x="3894148" y="3628054"/>
            <a:ext cx="765072" cy="76507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846307A-F991-434C-8D02-D10A3067F1C7}"/>
              </a:ext>
            </a:extLst>
          </p:cNvPr>
          <p:cNvSpPr/>
          <p:nvPr/>
        </p:nvSpPr>
        <p:spPr>
          <a:xfrm>
            <a:off x="4856276" y="3628054"/>
            <a:ext cx="765072" cy="76507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8F8CA4E-43A2-C944-BDD9-1E2D519CF9FC}"/>
              </a:ext>
            </a:extLst>
          </p:cNvPr>
          <p:cNvSpPr/>
          <p:nvPr/>
        </p:nvSpPr>
        <p:spPr>
          <a:xfrm>
            <a:off x="3917707" y="2697709"/>
            <a:ext cx="765072" cy="76507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2475844-17A5-F647-B8FC-1CAC83EC6CED}"/>
              </a:ext>
            </a:extLst>
          </p:cNvPr>
          <p:cNvSpPr/>
          <p:nvPr/>
        </p:nvSpPr>
        <p:spPr>
          <a:xfrm>
            <a:off x="2962537" y="3628054"/>
            <a:ext cx="765072" cy="76507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0DF314E-1F27-4F44-81BD-4CEAC4AAEA3C}"/>
              </a:ext>
            </a:extLst>
          </p:cNvPr>
          <p:cNvSpPr/>
          <p:nvPr/>
        </p:nvSpPr>
        <p:spPr>
          <a:xfrm>
            <a:off x="5818404" y="3628054"/>
            <a:ext cx="765072" cy="76507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84D4495-D84A-664F-9E31-6FA58F514840}"/>
              </a:ext>
            </a:extLst>
          </p:cNvPr>
          <p:cNvSpPr/>
          <p:nvPr/>
        </p:nvSpPr>
        <p:spPr>
          <a:xfrm>
            <a:off x="2955579" y="2697709"/>
            <a:ext cx="765072" cy="76507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8033332-C927-4646-ADD2-3066D6100B08}"/>
              </a:ext>
            </a:extLst>
          </p:cNvPr>
          <p:cNvSpPr/>
          <p:nvPr/>
        </p:nvSpPr>
        <p:spPr>
          <a:xfrm>
            <a:off x="4856276" y="2697709"/>
            <a:ext cx="765072" cy="76507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62BB059-4989-DA45-ABB0-4869463365EB}"/>
              </a:ext>
            </a:extLst>
          </p:cNvPr>
          <p:cNvSpPr/>
          <p:nvPr/>
        </p:nvSpPr>
        <p:spPr>
          <a:xfrm>
            <a:off x="5818404" y="2697709"/>
            <a:ext cx="765072" cy="76507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17201E9-F1BA-374F-A03B-02F2993ADD53}"/>
              </a:ext>
            </a:extLst>
          </p:cNvPr>
          <p:cNvSpPr/>
          <p:nvPr/>
        </p:nvSpPr>
        <p:spPr>
          <a:xfrm>
            <a:off x="2017010" y="2697709"/>
            <a:ext cx="765072" cy="76507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5092" y="387927"/>
            <a:ext cx="8548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Here we can see a full 10s frame. Are there any empty spaces in our 10s frame? 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424506" y="2130654"/>
            <a:ext cx="381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have 5 spots on the top row…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576906" y="4582912"/>
            <a:ext cx="381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… and 5 spots on the bottom row. 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509124" y="2551587"/>
            <a:ext cx="40178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can now do 5 + 5 to get our answer, or you can count each spot. </a:t>
            </a:r>
          </a:p>
          <a:p>
            <a:endParaRPr lang="en-GB" dirty="0"/>
          </a:p>
          <a:p>
            <a:r>
              <a:rPr lang="en-GB" dirty="0" smtClean="0"/>
              <a:t>Let’s do that now. </a:t>
            </a:r>
          </a:p>
          <a:p>
            <a:endParaRPr lang="en-GB" dirty="0"/>
          </a:p>
          <a:p>
            <a:r>
              <a:rPr lang="en-GB" dirty="0" smtClean="0"/>
              <a:t>Mrs Levington has wrote her answer in the box below. Is she correct?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714489" y="4952244"/>
            <a:ext cx="817419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10</a:t>
            </a:r>
            <a:endParaRPr lang="en-GB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2244883" y="2922626"/>
            <a:ext cx="37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081713" y="2922626"/>
            <a:ext cx="37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24319" y="2922626"/>
            <a:ext cx="37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26546" y="2922145"/>
            <a:ext cx="37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02510" y="2922626"/>
            <a:ext cx="37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44878" y="3823183"/>
            <a:ext cx="37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081708" y="3823183"/>
            <a:ext cx="37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24314" y="3823183"/>
            <a:ext cx="37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26541" y="3822702"/>
            <a:ext cx="37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02505" y="3823183"/>
            <a:ext cx="37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pic>
        <p:nvPicPr>
          <p:cNvPr id="29" name="Picture 2" descr="Origi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C08B45C-DBCC-B540-B3F4-DB1042B8D1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724483"/>
            <a:ext cx="1279730" cy="9502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009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- up of some windows&#10;&#10;Description automatically generated with low confidence">
            <a:extLst>
              <a:ext uri="{FF2B5EF4-FFF2-40B4-BE49-F238E27FC236}">
                <a16:creationId xmlns:a16="http://schemas.microsoft.com/office/drawing/2014/main" id="{76DF3BBC-6402-0D48-A971-2673DF933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36616" y="1320808"/>
            <a:ext cx="2013178" cy="456540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D9AD457-7B9B-D74B-80A9-452B552A704B}"/>
              </a:ext>
            </a:extLst>
          </p:cNvPr>
          <p:cNvSpPr/>
          <p:nvPr/>
        </p:nvSpPr>
        <p:spPr>
          <a:xfrm>
            <a:off x="2015442" y="2853153"/>
            <a:ext cx="649323" cy="64682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7DA775A-997F-C748-A0EB-DB15D29E4E92}"/>
              </a:ext>
            </a:extLst>
          </p:cNvPr>
          <p:cNvSpPr/>
          <p:nvPr/>
        </p:nvSpPr>
        <p:spPr>
          <a:xfrm>
            <a:off x="2866993" y="2853153"/>
            <a:ext cx="649323" cy="64682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15BAC5-4166-2B49-BDD4-E3C905E519BF}"/>
              </a:ext>
            </a:extLst>
          </p:cNvPr>
          <p:cNvSpPr/>
          <p:nvPr/>
        </p:nvSpPr>
        <p:spPr>
          <a:xfrm>
            <a:off x="3718544" y="2853153"/>
            <a:ext cx="649323" cy="64682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D48F8F7-FEE2-C14A-9ABD-4FB935771E25}"/>
              </a:ext>
            </a:extLst>
          </p:cNvPr>
          <p:cNvSpPr/>
          <p:nvPr/>
        </p:nvSpPr>
        <p:spPr>
          <a:xfrm>
            <a:off x="4573002" y="2853153"/>
            <a:ext cx="649323" cy="64682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21677F9-32FE-394C-8E44-0714971C4307}"/>
              </a:ext>
            </a:extLst>
          </p:cNvPr>
          <p:cNvSpPr/>
          <p:nvPr/>
        </p:nvSpPr>
        <p:spPr>
          <a:xfrm>
            <a:off x="5426007" y="2853153"/>
            <a:ext cx="649323" cy="64682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08E4E7F-5693-0641-A5F2-6C53A43EF013}"/>
              </a:ext>
            </a:extLst>
          </p:cNvPr>
          <p:cNvSpPr/>
          <p:nvPr/>
        </p:nvSpPr>
        <p:spPr>
          <a:xfrm>
            <a:off x="2015442" y="3696989"/>
            <a:ext cx="649323" cy="64682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7FC347C-1524-3F40-9E0D-7E7D9D978B10}"/>
              </a:ext>
            </a:extLst>
          </p:cNvPr>
          <p:cNvSpPr/>
          <p:nvPr/>
        </p:nvSpPr>
        <p:spPr>
          <a:xfrm>
            <a:off x="2866993" y="3696989"/>
            <a:ext cx="649323" cy="64682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4701" y="308832"/>
            <a:ext cx="932951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We know that there are 10 spaces in a 10s frame. Let’s count the spots together to find out what number we have got.  </a:t>
            </a:r>
          </a:p>
          <a:p>
            <a:endParaRPr lang="en-GB" sz="2000" dirty="0"/>
          </a:p>
          <a:p>
            <a:r>
              <a:rPr lang="en-GB" sz="2000" dirty="0" smtClean="0"/>
              <a:t>Count the spots out loud to your adult. </a:t>
            </a:r>
            <a:endParaRPr lang="en-GB" sz="2000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760502" y="5071765"/>
            <a:ext cx="5550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you are super confident you might be able to see that there are 5 spots in the top row and 2 on the bottom row. </a:t>
            </a:r>
          </a:p>
          <a:p>
            <a:r>
              <a:rPr lang="en-GB" dirty="0" smtClean="0"/>
              <a:t>Then you can do 5 + 4 = 9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175608" y="2991901"/>
            <a:ext cx="37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735348" y="2991901"/>
            <a:ext cx="37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8786" y="2991901"/>
            <a:ext cx="37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24759" y="3019130"/>
            <a:ext cx="37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36251" y="2991901"/>
            <a:ext cx="37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89461" y="3850888"/>
            <a:ext cx="37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50104" y="3850888"/>
            <a:ext cx="37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310555" y="3141845"/>
            <a:ext cx="3163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Super job. We now know that we have the number 9 in our 10s frame.  </a:t>
            </a:r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pic>
        <p:nvPicPr>
          <p:cNvPr id="22" name="Picture 2" descr="Origin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07FC347C-1524-3F40-9E0D-7E7D9D978B10}"/>
              </a:ext>
            </a:extLst>
          </p:cNvPr>
          <p:cNvSpPr/>
          <p:nvPr/>
        </p:nvSpPr>
        <p:spPr>
          <a:xfrm>
            <a:off x="3698530" y="3696989"/>
            <a:ext cx="649323" cy="64682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7FC347C-1524-3F40-9E0D-7E7D9D978B10}"/>
              </a:ext>
            </a:extLst>
          </p:cNvPr>
          <p:cNvSpPr/>
          <p:nvPr/>
        </p:nvSpPr>
        <p:spPr>
          <a:xfrm>
            <a:off x="4597722" y="3686694"/>
            <a:ext cx="649323" cy="64682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888786" y="3850888"/>
            <a:ext cx="37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78850" y="3822898"/>
            <a:ext cx="37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112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12" grpId="0" animBg="1"/>
      <p:bldP spid="8" grpId="0" animBg="1"/>
      <p:bldP spid="9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 close - up of some windows&#10;&#10;Description automatically generated with low confidence">
            <a:extLst>
              <a:ext uri="{FF2B5EF4-FFF2-40B4-BE49-F238E27FC236}">
                <a16:creationId xmlns:a16="http://schemas.microsoft.com/office/drawing/2014/main" id="{0B0AA3CF-3481-F544-B6EC-46ABC84F7E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" t="2713" r="5918" b="2597"/>
          <a:stretch/>
        </p:blipFill>
        <p:spPr>
          <a:xfrm rot="16200000">
            <a:off x="3313109" y="1147136"/>
            <a:ext cx="1969226" cy="4806237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A84D4495-D84A-664F-9E31-6FA58F514840}"/>
              </a:ext>
            </a:extLst>
          </p:cNvPr>
          <p:cNvSpPr/>
          <p:nvPr/>
        </p:nvSpPr>
        <p:spPr>
          <a:xfrm>
            <a:off x="3011711" y="3624832"/>
            <a:ext cx="765072" cy="76507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8F8CA4E-43A2-C944-BDD9-1E2D519CF9FC}"/>
              </a:ext>
            </a:extLst>
          </p:cNvPr>
          <p:cNvSpPr/>
          <p:nvPr/>
        </p:nvSpPr>
        <p:spPr>
          <a:xfrm>
            <a:off x="2033292" y="3624832"/>
            <a:ext cx="765072" cy="76507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217BBB1-086C-544F-82EA-D20E52A230EA}"/>
              </a:ext>
            </a:extLst>
          </p:cNvPr>
          <p:cNvSpPr/>
          <p:nvPr/>
        </p:nvSpPr>
        <p:spPr>
          <a:xfrm>
            <a:off x="2955579" y="5279201"/>
            <a:ext cx="765072" cy="76507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846307A-F991-434C-8D02-D10A3067F1C7}"/>
              </a:ext>
            </a:extLst>
          </p:cNvPr>
          <p:cNvSpPr/>
          <p:nvPr/>
        </p:nvSpPr>
        <p:spPr>
          <a:xfrm>
            <a:off x="4355294" y="5279201"/>
            <a:ext cx="765072" cy="76507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8F8CA4E-43A2-C944-BDD9-1E2D519CF9FC}"/>
              </a:ext>
            </a:extLst>
          </p:cNvPr>
          <p:cNvSpPr/>
          <p:nvPr/>
        </p:nvSpPr>
        <p:spPr>
          <a:xfrm>
            <a:off x="3917707" y="2697709"/>
            <a:ext cx="765072" cy="76507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0DF314E-1F27-4F44-81BD-4CEAC4AAEA3C}"/>
              </a:ext>
            </a:extLst>
          </p:cNvPr>
          <p:cNvSpPr/>
          <p:nvPr/>
        </p:nvSpPr>
        <p:spPr>
          <a:xfrm>
            <a:off x="5686510" y="5279201"/>
            <a:ext cx="765072" cy="76507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84D4495-D84A-664F-9E31-6FA58F514840}"/>
              </a:ext>
            </a:extLst>
          </p:cNvPr>
          <p:cNvSpPr/>
          <p:nvPr/>
        </p:nvSpPr>
        <p:spPr>
          <a:xfrm>
            <a:off x="2955579" y="2697709"/>
            <a:ext cx="765072" cy="76507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8033332-C927-4646-ADD2-3066D6100B08}"/>
              </a:ext>
            </a:extLst>
          </p:cNvPr>
          <p:cNvSpPr/>
          <p:nvPr/>
        </p:nvSpPr>
        <p:spPr>
          <a:xfrm>
            <a:off x="4856276" y="2697709"/>
            <a:ext cx="765072" cy="76507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62BB059-4989-DA45-ABB0-4869463365EB}"/>
              </a:ext>
            </a:extLst>
          </p:cNvPr>
          <p:cNvSpPr/>
          <p:nvPr/>
        </p:nvSpPr>
        <p:spPr>
          <a:xfrm>
            <a:off x="5818404" y="2697709"/>
            <a:ext cx="765072" cy="76507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17201E9-F1BA-374F-A03B-02F2993ADD53}"/>
              </a:ext>
            </a:extLst>
          </p:cNvPr>
          <p:cNvSpPr/>
          <p:nvPr/>
        </p:nvSpPr>
        <p:spPr>
          <a:xfrm>
            <a:off x="2017010" y="2697709"/>
            <a:ext cx="765072" cy="76507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5092" y="387927"/>
            <a:ext cx="8548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Here’s a 10s frame. I have put 8 in for you, can you make a total of 10 circles in the frame. </a:t>
            </a:r>
            <a:endParaRPr lang="en-GB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7509124" y="2551587"/>
            <a:ext cx="4017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 your write the total number of spots in your 10s frame in the box below?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282525" y="3648661"/>
            <a:ext cx="817419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2244883" y="2922626"/>
            <a:ext cx="37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081713" y="2922626"/>
            <a:ext cx="37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24319" y="2922626"/>
            <a:ext cx="37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26546" y="2922145"/>
            <a:ext cx="37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02510" y="2922626"/>
            <a:ext cx="37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44878" y="3823183"/>
            <a:ext cx="37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02505" y="3823183"/>
            <a:ext cx="37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pic>
        <p:nvPicPr>
          <p:cNvPr id="29" name="Picture 2" descr="Origin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90DF314E-1F27-4F44-81BD-4CEAC4AAEA3C}"/>
              </a:ext>
            </a:extLst>
          </p:cNvPr>
          <p:cNvSpPr/>
          <p:nvPr/>
        </p:nvSpPr>
        <p:spPr>
          <a:xfrm>
            <a:off x="1763731" y="5276745"/>
            <a:ext cx="765072" cy="76507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0DF314E-1F27-4F44-81BD-4CEAC4AAEA3C}"/>
              </a:ext>
            </a:extLst>
          </p:cNvPr>
          <p:cNvSpPr/>
          <p:nvPr/>
        </p:nvSpPr>
        <p:spPr>
          <a:xfrm>
            <a:off x="6932238" y="5336935"/>
            <a:ext cx="765072" cy="76507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145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32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 close - up of some windows&#10;&#10;Description automatically generated with low confidence">
            <a:extLst>
              <a:ext uri="{FF2B5EF4-FFF2-40B4-BE49-F238E27FC236}">
                <a16:creationId xmlns:a16="http://schemas.microsoft.com/office/drawing/2014/main" id="{0B0AA3CF-3481-F544-B6EC-46ABC84F7E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" t="2713" r="5918" b="2597"/>
          <a:stretch/>
        </p:blipFill>
        <p:spPr>
          <a:xfrm rot="16200000">
            <a:off x="2426416" y="1105571"/>
            <a:ext cx="1969226" cy="4806237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329ACE5B-4625-E740-AAC2-3DFBC48D795F}"/>
              </a:ext>
            </a:extLst>
          </p:cNvPr>
          <p:cNvSpPr/>
          <p:nvPr/>
        </p:nvSpPr>
        <p:spPr>
          <a:xfrm>
            <a:off x="1113716" y="3586489"/>
            <a:ext cx="765072" cy="76507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217BBB1-086C-544F-82EA-D20E52A230EA}"/>
              </a:ext>
            </a:extLst>
          </p:cNvPr>
          <p:cNvSpPr/>
          <p:nvPr/>
        </p:nvSpPr>
        <p:spPr>
          <a:xfrm>
            <a:off x="3007455" y="3586489"/>
            <a:ext cx="765072" cy="76507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846307A-F991-434C-8D02-D10A3067F1C7}"/>
              </a:ext>
            </a:extLst>
          </p:cNvPr>
          <p:cNvSpPr/>
          <p:nvPr/>
        </p:nvSpPr>
        <p:spPr>
          <a:xfrm>
            <a:off x="3969583" y="3586489"/>
            <a:ext cx="765072" cy="76507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8F8CA4E-43A2-C944-BDD9-1E2D519CF9FC}"/>
              </a:ext>
            </a:extLst>
          </p:cNvPr>
          <p:cNvSpPr/>
          <p:nvPr/>
        </p:nvSpPr>
        <p:spPr>
          <a:xfrm>
            <a:off x="3031014" y="2656144"/>
            <a:ext cx="765072" cy="76507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2475844-17A5-F647-B8FC-1CAC83EC6CED}"/>
              </a:ext>
            </a:extLst>
          </p:cNvPr>
          <p:cNvSpPr/>
          <p:nvPr/>
        </p:nvSpPr>
        <p:spPr>
          <a:xfrm>
            <a:off x="2075844" y="3586489"/>
            <a:ext cx="765072" cy="76507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84D4495-D84A-664F-9E31-6FA58F514840}"/>
              </a:ext>
            </a:extLst>
          </p:cNvPr>
          <p:cNvSpPr/>
          <p:nvPr/>
        </p:nvSpPr>
        <p:spPr>
          <a:xfrm>
            <a:off x="2068886" y="2656144"/>
            <a:ext cx="765072" cy="76507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8033332-C927-4646-ADD2-3066D6100B08}"/>
              </a:ext>
            </a:extLst>
          </p:cNvPr>
          <p:cNvSpPr/>
          <p:nvPr/>
        </p:nvSpPr>
        <p:spPr>
          <a:xfrm>
            <a:off x="3969583" y="2656144"/>
            <a:ext cx="765072" cy="76507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62BB059-4989-DA45-ABB0-4869463365EB}"/>
              </a:ext>
            </a:extLst>
          </p:cNvPr>
          <p:cNvSpPr/>
          <p:nvPr/>
        </p:nvSpPr>
        <p:spPr>
          <a:xfrm>
            <a:off x="4931711" y="2656144"/>
            <a:ext cx="765072" cy="76507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17201E9-F1BA-374F-A03B-02F2993ADD53}"/>
              </a:ext>
            </a:extLst>
          </p:cNvPr>
          <p:cNvSpPr/>
          <p:nvPr/>
        </p:nvSpPr>
        <p:spPr>
          <a:xfrm>
            <a:off x="1130317" y="2656144"/>
            <a:ext cx="765072" cy="76507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5092" y="387927"/>
            <a:ext cx="8548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Here we can see a 10s frame. Can you tell me how much we have in this 10s frame? Write your answer in the box. Could you tell me how you worked the answer out? </a:t>
            </a:r>
            <a:endParaRPr lang="en-GB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D652ED-B74D-0B40-8437-D204845763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686542"/>
            <a:ext cx="1299108" cy="9646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88037" y="1793408"/>
            <a:ext cx="1136053" cy="10467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6871855" y="3411896"/>
            <a:ext cx="4627418" cy="313932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How did you work out the answer?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0127673" y="1080424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Write your answer here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9448801" y="1551709"/>
            <a:ext cx="678872" cy="374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2" descr="Origin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237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itting, mug, table, glass&#10;&#10;Description automatically generated">
            <a:extLst>
              <a:ext uri="{FF2B5EF4-FFF2-40B4-BE49-F238E27FC236}">
                <a16:creationId xmlns:a16="http://schemas.microsoft.com/office/drawing/2014/main" id="{C0B52E83-758D-604F-9949-057E77D3A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29"/>
          <a:stretch/>
        </p:blipFill>
        <p:spPr>
          <a:xfrm>
            <a:off x="599458" y="2720264"/>
            <a:ext cx="5248856" cy="1528162"/>
          </a:xfrm>
          <a:prstGeom prst="rect">
            <a:avLst/>
          </a:prstGeom>
        </p:spPr>
      </p:pic>
      <p:pic>
        <p:nvPicPr>
          <p:cNvPr id="4" name="Picture 3" descr="A picture containing sitting, mug, table, glass&#10;&#10;Description automatically generated">
            <a:extLst>
              <a:ext uri="{FF2B5EF4-FFF2-40B4-BE49-F238E27FC236}">
                <a16:creationId xmlns:a16="http://schemas.microsoft.com/office/drawing/2014/main" id="{50BA3C43-622E-8140-B2CD-EED1AB252B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29"/>
          <a:stretch/>
        </p:blipFill>
        <p:spPr>
          <a:xfrm>
            <a:off x="3872748" y="2685351"/>
            <a:ext cx="5231388" cy="158671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A8DE978-FB5F-A84C-8C2D-82286B4A6565}"/>
              </a:ext>
            </a:extLst>
          </p:cNvPr>
          <p:cNvGrpSpPr/>
          <p:nvPr/>
        </p:nvGrpSpPr>
        <p:grpSpPr>
          <a:xfrm>
            <a:off x="4056620" y="1168233"/>
            <a:ext cx="1624160" cy="1551801"/>
            <a:chOff x="7447173" y="1186253"/>
            <a:chExt cx="1624160" cy="1551801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90C0279E-D4F7-D14F-90D5-2C264AAE775F}"/>
                </a:ext>
              </a:extLst>
            </p:cNvPr>
            <p:cNvSpPr/>
            <p:nvPr/>
          </p:nvSpPr>
          <p:spPr>
            <a:xfrm>
              <a:off x="7447173" y="1216048"/>
              <a:ext cx="1624160" cy="146637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206A4F9C-60EE-124A-BEEE-5A27DCCC3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9286" y="1186253"/>
              <a:ext cx="867183" cy="1551801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16692523-1BBC-FE45-9C51-C4CC035CC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8031" y="2064640"/>
              <a:ext cx="841346" cy="636140"/>
            </a:xfrm>
            <a:prstGeom prst="rect">
              <a:avLst/>
            </a:prstGeom>
          </p:spPr>
        </p:pic>
      </p:grpSp>
      <p:pic>
        <p:nvPicPr>
          <p:cNvPr id="5" name="Picture 4" descr="A picture containing sitting, mug, table, glass&#10;&#10;Description automatically generated">
            <a:extLst>
              <a:ext uri="{FF2B5EF4-FFF2-40B4-BE49-F238E27FC236}">
                <a16:creationId xmlns:a16="http://schemas.microsoft.com/office/drawing/2014/main" id="{65DDEA03-CFDD-BC4D-AAAC-04DFC1EDFE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4" r="24364"/>
          <a:stretch/>
        </p:blipFill>
        <p:spPr>
          <a:xfrm>
            <a:off x="3872749" y="4248427"/>
            <a:ext cx="3962413" cy="3503478"/>
          </a:xfrm>
          <a:prstGeom prst="rect">
            <a:avLst/>
          </a:prstGeom>
        </p:spPr>
      </p:pic>
      <p:pic>
        <p:nvPicPr>
          <p:cNvPr id="3" name="Picture 2" descr="A picture containing sitting, mug, table, glass&#10;&#10;Description automatically generated">
            <a:extLst>
              <a:ext uri="{FF2B5EF4-FFF2-40B4-BE49-F238E27FC236}">
                <a16:creationId xmlns:a16="http://schemas.microsoft.com/office/drawing/2014/main" id="{C9C06719-3E27-9046-ABA6-A34DDB4BBF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4" r="24364"/>
          <a:stretch/>
        </p:blipFill>
        <p:spPr>
          <a:xfrm>
            <a:off x="606461" y="4224520"/>
            <a:ext cx="3962413" cy="3503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B8F1A2-DADE-5C42-9C6E-F08645129A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5223" y="4776938"/>
            <a:ext cx="1397000" cy="1358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B2EFF5-04B0-D149-9141-47D318EA72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1647" y="4778669"/>
            <a:ext cx="1117600" cy="1358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96982"/>
            <a:ext cx="11152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 are going to see 9 and 10 shown to you in different ways. Your job will be to decide if you have a representation of the number 9 or the number 10.</a:t>
            </a:r>
          </a:p>
          <a:p>
            <a:r>
              <a:rPr lang="en-GB" dirty="0" smtClean="0"/>
              <a:t>Mrs Simpson is going to help you with the first couple of problems.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70429" y="1378844"/>
            <a:ext cx="34538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Mrs Simpson has been give 2 pieces of </a:t>
            </a:r>
            <a:r>
              <a:rPr lang="en-GB" dirty="0"/>
              <a:t>N</a:t>
            </a:r>
            <a:r>
              <a:rPr lang="en-GB" dirty="0" smtClean="0"/>
              <a:t>umicon. She has been given the number 7 and 2. Mrs Simpson knows this because she has counted the spots on each piece of Numicon. 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572760" y="1256005"/>
            <a:ext cx="367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</a:t>
            </a:r>
            <a:endParaRPr lang="en-GB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4254065" y="1588599"/>
            <a:ext cx="367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558868" y="1588595"/>
            <a:ext cx="367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3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240209" y="1893400"/>
            <a:ext cx="367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558867" y="1893399"/>
            <a:ext cx="367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5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254064" y="2225909"/>
            <a:ext cx="367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6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572720" y="2225911"/>
            <a:ext cx="367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7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974506" y="2225906"/>
            <a:ext cx="367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</a:t>
            </a:r>
            <a:endParaRPr lang="en-GB" sz="1400" dirty="0"/>
          </a:p>
        </p:txBody>
      </p:sp>
      <p:sp>
        <p:nvSpPr>
          <p:cNvPr id="76" name="TextBox 75"/>
          <p:cNvSpPr txBox="1"/>
          <p:nvPr/>
        </p:nvSpPr>
        <p:spPr>
          <a:xfrm>
            <a:off x="5279307" y="2212047"/>
            <a:ext cx="367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77891" y="1387829"/>
            <a:ext cx="5056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Mrs Simpson did 7 + 2 to give her the answer of 9. </a:t>
            </a:r>
          </a:p>
          <a:p>
            <a:endParaRPr lang="en-GB" dirty="0"/>
          </a:p>
          <a:p>
            <a:r>
              <a:rPr lang="en-GB" dirty="0" smtClean="0"/>
              <a:t>She could have also counted each individual spot to give her the answer of 9. </a:t>
            </a:r>
            <a:endParaRPr lang="en-GB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3785123" y="2710775"/>
            <a:ext cx="1137012" cy="10853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7" name="Picture 76">
            <a:extLst>
              <a:ext uri="{FF2B5EF4-FFF2-40B4-BE49-F238E27FC236}">
                <a16:creationId xmlns:a16="http://schemas.microsoft.com/office/drawing/2014/main" id="{CC08B45C-DBCC-B540-B3F4-DB1042B8D1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724483"/>
            <a:ext cx="1279730" cy="950295"/>
          </a:xfrm>
          <a:prstGeom prst="rect">
            <a:avLst/>
          </a:prstGeom>
        </p:spPr>
      </p:pic>
      <p:pic>
        <p:nvPicPr>
          <p:cNvPr id="78" name="Picture 2" descr="Origina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21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-0.00533 C -0.07548 -0.06551 -0.14952 -0.1257 -0.1774 -0.04283 C -0.20529 0.04027 -0.18702 0.26643 -0.16875 0.49259 " pathEditMode="relative" ptsTypes="A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itting, mug, table, glass&#10;&#10;Description automatically generated">
            <a:extLst>
              <a:ext uri="{FF2B5EF4-FFF2-40B4-BE49-F238E27FC236}">
                <a16:creationId xmlns:a16="http://schemas.microsoft.com/office/drawing/2014/main" id="{C0B52E83-758D-604F-9949-057E77D3A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29"/>
          <a:stretch/>
        </p:blipFill>
        <p:spPr>
          <a:xfrm>
            <a:off x="599458" y="2720264"/>
            <a:ext cx="5248856" cy="1528162"/>
          </a:xfrm>
          <a:prstGeom prst="rect">
            <a:avLst/>
          </a:prstGeom>
        </p:spPr>
      </p:pic>
      <p:pic>
        <p:nvPicPr>
          <p:cNvPr id="4" name="Picture 3" descr="A picture containing sitting, mug, table, glass&#10;&#10;Description automatically generated">
            <a:extLst>
              <a:ext uri="{FF2B5EF4-FFF2-40B4-BE49-F238E27FC236}">
                <a16:creationId xmlns:a16="http://schemas.microsoft.com/office/drawing/2014/main" id="{50BA3C43-622E-8140-B2CD-EED1AB252B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29"/>
          <a:stretch/>
        </p:blipFill>
        <p:spPr>
          <a:xfrm>
            <a:off x="3872748" y="2685351"/>
            <a:ext cx="5231388" cy="158671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84D63107-FAC6-9247-A123-3810EA9AAFF8}"/>
              </a:ext>
            </a:extLst>
          </p:cNvPr>
          <p:cNvGrpSpPr/>
          <p:nvPr/>
        </p:nvGrpSpPr>
        <p:grpSpPr>
          <a:xfrm>
            <a:off x="4113409" y="1174759"/>
            <a:ext cx="1728006" cy="1619506"/>
            <a:chOff x="229251" y="1196410"/>
            <a:chExt cx="1728006" cy="1619506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CE99FE79-2D97-C948-8599-84A4207AFE41}"/>
                </a:ext>
              </a:extLst>
            </p:cNvPr>
            <p:cNvSpPr/>
            <p:nvPr/>
          </p:nvSpPr>
          <p:spPr>
            <a:xfrm>
              <a:off x="300581" y="1271679"/>
              <a:ext cx="1624160" cy="146637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A picture containing pool ball, room&#10;&#10;Description automatically generated">
              <a:extLst>
                <a:ext uri="{FF2B5EF4-FFF2-40B4-BE49-F238E27FC236}">
                  <a16:creationId xmlns:a16="http://schemas.microsoft.com/office/drawing/2014/main" id="{2EA86C5E-9DFD-3F44-BF2C-C4A2A184A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662" y="1196410"/>
              <a:ext cx="1234290" cy="847546"/>
            </a:xfrm>
            <a:prstGeom prst="rect">
              <a:avLst/>
            </a:prstGeom>
          </p:spPr>
        </p:pic>
        <p:pic>
          <p:nvPicPr>
            <p:cNvPr id="25" name="Picture 24" descr="A picture containing pool ball, room, pool table, gambling house&#10;&#10;Description automatically generated">
              <a:extLst>
                <a:ext uri="{FF2B5EF4-FFF2-40B4-BE49-F238E27FC236}">
                  <a16:creationId xmlns:a16="http://schemas.microsoft.com/office/drawing/2014/main" id="{FE470564-4C06-E043-B5E6-560EA9CCA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251" y="2001285"/>
              <a:ext cx="1728006" cy="814631"/>
            </a:xfrm>
            <a:prstGeom prst="rect">
              <a:avLst/>
            </a:prstGeom>
          </p:spPr>
        </p:pic>
      </p:grpSp>
      <p:pic>
        <p:nvPicPr>
          <p:cNvPr id="5" name="Picture 4" descr="A picture containing sitting, mug, table, glass&#10;&#10;Description automatically generated">
            <a:extLst>
              <a:ext uri="{FF2B5EF4-FFF2-40B4-BE49-F238E27FC236}">
                <a16:creationId xmlns:a16="http://schemas.microsoft.com/office/drawing/2014/main" id="{65DDEA03-CFDD-BC4D-AAAC-04DFC1EDFE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4" r="24364"/>
          <a:stretch/>
        </p:blipFill>
        <p:spPr>
          <a:xfrm>
            <a:off x="3872749" y="4248427"/>
            <a:ext cx="3962413" cy="3503478"/>
          </a:xfrm>
          <a:prstGeom prst="rect">
            <a:avLst/>
          </a:prstGeom>
        </p:spPr>
      </p:pic>
      <p:pic>
        <p:nvPicPr>
          <p:cNvPr id="3" name="Picture 2" descr="A picture containing sitting, mug, table, glass&#10;&#10;Description automatically generated">
            <a:extLst>
              <a:ext uri="{FF2B5EF4-FFF2-40B4-BE49-F238E27FC236}">
                <a16:creationId xmlns:a16="http://schemas.microsoft.com/office/drawing/2014/main" id="{C9C06719-3E27-9046-ABA6-A34DDB4BBF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4" r="24364"/>
          <a:stretch/>
        </p:blipFill>
        <p:spPr>
          <a:xfrm>
            <a:off x="606461" y="4224520"/>
            <a:ext cx="3962413" cy="3503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B8F1A2-DADE-5C42-9C6E-F08645129A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5223" y="4776938"/>
            <a:ext cx="1397000" cy="1358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B2EFF5-04B0-D149-9141-47D318EA72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1647" y="4778669"/>
            <a:ext cx="1117600" cy="1358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700" y="192232"/>
            <a:ext cx="11152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Let’s have a look at this one together. We need to work out if Mrs Simpson has 9 or 10 buns. Remember there are 2 ways that we can work the answer out. </a:t>
            </a:r>
            <a:endParaRPr lang="en-GB" dirty="0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7640" y="1553527"/>
            <a:ext cx="280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could count each bun to see how many there are altogether. </a:t>
            </a:r>
            <a:endParaRPr lang="en-GB" dirty="0"/>
          </a:p>
        </p:txBody>
      </p:sp>
      <p:sp>
        <p:nvSpPr>
          <p:cNvPr id="71" name="TextBox 70"/>
          <p:cNvSpPr txBox="1"/>
          <p:nvPr/>
        </p:nvSpPr>
        <p:spPr>
          <a:xfrm>
            <a:off x="6468425" y="1466791"/>
            <a:ext cx="517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could also do it like this, we know that we have 4 buns on top and 6 buns on the bottom. This means we would need to do 4 + 6 to give us the answer. 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999716" y="3881932"/>
            <a:ext cx="4192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Choose which way you are going to help Mrs Simpson work out her answer then drag the buns to the correct bucket. 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8911772" y="6449626"/>
            <a:ext cx="371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answer is on the next slide.</a:t>
            </a:r>
            <a:endParaRPr lang="en-GB" dirty="0"/>
          </a:p>
        </p:txBody>
      </p:sp>
      <p:pic>
        <p:nvPicPr>
          <p:cNvPr id="72" name="Picture 2" descr="Origina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995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1 -0.01088 C 0.07147 -0.06597 0.1359 -0.12107 0.16282 -0.03588 C 0.18974 0.04907 0.17916 0.27431 0.16859 0.49954 " pathEditMode="relative" ptsTypes="A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Subject</a:t>
            </a:r>
            <a:r>
              <a:rPr lang="en-GB"/>
              <a:t>: </a:t>
            </a:r>
            <a:r>
              <a:rPr lang="en-GB" sz="2400"/>
              <a:t>Maths 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200893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 smtClean="0"/>
              <a:t>22.2.2021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LO. To be able </a:t>
            </a:r>
            <a:r>
              <a:rPr lang="en-GB" sz="4000" dirty="0" smtClean="0"/>
              <a:t>to identify representations of 9 and 10.</a:t>
            </a:r>
            <a:endParaRPr lang="en-GB" sz="4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AC161A-AE73-4E23-8983-5A4292BB4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673303" cy="604599"/>
          </a:xfrm>
          <a:prstGeom prst="rect">
            <a:avLst/>
          </a:prstGeom>
        </p:spPr>
      </p:pic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02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itting, mug, table, glass&#10;&#10;Description automatically generated">
            <a:extLst>
              <a:ext uri="{FF2B5EF4-FFF2-40B4-BE49-F238E27FC236}">
                <a16:creationId xmlns:a16="http://schemas.microsoft.com/office/drawing/2014/main" id="{C0B52E83-758D-604F-9949-057E77D3A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29"/>
          <a:stretch/>
        </p:blipFill>
        <p:spPr>
          <a:xfrm>
            <a:off x="599458" y="2720264"/>
            <a:ext cx="5248856" cy="1528162"/>
          </a:xfrm>
          <a:prstGeom prst="rect">
            <a:avLst/>
          </a:prstGeom>
        </p:spPr>
      </p:pic>
      <p:pic>
        <p:nvPicPr>
          <p:cNvPr id="4" name="Picture 3" descr="A picture containing sitting, mug, table, glass&#10;&#10;Description automatically generated">
            <a:extLst>
              <a:ext uri="{FF2B5EF4-FFF2-40B4-BE49-F238E27FC236}">
                <a16:creationId xmlns:a16="http://schemas.microsoft.com/office/drawing/2014/main" id="{50BA3C43-622E-8140-B2CD-EED1AB252B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29"/>
          <a:stretch/>
        </p:blipFill>
        <p:spPr>
          <a:xfrm>
            <a:off x="3872748" y="2685351"/>
            <a:ext cx="5231388" cy="158671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84D63107-FAC6-9247-A123-3810EA9AAFF8}"/>
              </a:ext>
            </a:extLst>
          </p:cNvPr>
          <p:cNvGrpSpPr/>
          <p:nvPr/>
        </p:nvGrpSpPr>
        <p:grpSpPr>
          <a:xfrm>
            <a:off x="5624439" y="2775015"/>
            <a:ext cx="1728006" cy="1619506"/>
            <a:chOff x="229251" y="1196410"/>
            <a:chExt cx="1728006" cy="1619506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CE99FE79-2D97-C948-8599-84A4207AFE41}"/>
                </a:ext>
              </a:extLst>
            </p:cNvPr>
            <p:cNvSpPr/>
            <p:nvPr/>
          </p:nvSpPr>
          <p:spPr>
            <a:xfrm>
              <a:off x="300581" y="1271679"/>
              <a:ext cx="1624160" cy="146637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A picture containing pool ball, room&#10;&#10;Description automatically generated">
              <a:extLst>
                <a:ext uri="{FF2B5EF4-FFF2-40B4-BE49-F238E27FC236}">
                  <a16:creationId xmlns:a16="http://schemas.microsoft.com/office/drawing/2014/main" id="{2EA86C5E-9DFD-3F44-BF2C-C4A2A184A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662" y="1196410"/>
              <a:ext cx="1234290" cy="847546"/>
            </a:xfrm>
            <a:prstGeom prst="rect">
              <a:avLst/>
            </a:prstGeom>
          </p:spPr>
        </p:pic>
        <p:pic>
          <p:nvPicPr>
            <p:cNvPr id="25" name="Picture 24" descr="A picture containing pool ball, room, pool table, gambling house&#10;&#10;Description automatically generated">
              <a:extLst>
                <a:ext uri="{FF2B5EF4-FFF2-40B4-BE49-F238E27FC236}">
                  <a16:creationId xmlns:a16="http://schemas.microsoft.com/office/drawing/2014/main" id="{FE470564-4C06-E043-B5E6-560EA9CCA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251" y="2001285"/>
              <a:ext cx="1728006" cy="814631"/>
            </a:xfrm>
            <a:prstGeom prst="rect">
              <a:avLst/>
            </a:prstGeom>
          </p:spPr>
        </p:pic>
      </p:grpSp>
      <p:pic>
        <p:nvPicPr>
          <p:cNvPr id="5" name="Picture 4" descr="A picture containing sitting, mug, table, glass&#10;&#10;Description automatically generated">
            <a:extLst>
              <a:ext uri="{FF2B5EF4-FFF2-40B4-BE49-F238E27FC236}">
                <a16:creationId xmlns:a16="http://schemas.microsoft.com/office/drawing/2014/main" id="{65DDEA03-CFDD-BC4D-AAAC-04DFC1EDFE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4" r="24364"/>
          <a:stretch/>
        </p:blipFill>
        <p:spPr>
          <a:xfrm>
            <a:off x="3872749" y="4248427"/>
            <a:ext cx="3962413" cy="3503478"/>
          </a:xfrm>
          <a:prstGeom prst="rect">
            <a:avLst/>
          </a:prstGeom>
        </p:spPr>
      </p:pic>
      <p:pic>
        <p:nvPicPr>
          <p:cNvPr id="3" name="Picture 2" descr="A picture containing sitting, mug, table, glass&#10;&#10;Description automatically generated">
            <a:extLst>
              <a:ext uri="{FF2B5EF4-FFF2-40B4-BE49-F238E27FC236}">
                <a16:creationId xmlns:a16="http://schemas.microsoft.com/office/drawing/2014/main" id="{C9C06719-3E27-9046-ABA6-A34DDB4BBF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4" r="24364"/>
          <a:stretch/>
        </p:blipFill>
        <p:spPr>
          <a:xfrm>
            <a:off x="606461" y="4224520"/>
            <a:ext cx="3962413" cy="3503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B8F1A2-DADE-5C42-9C6E-F08645129A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5223" y="4776938"/>
            <a:ext cx="1397000" cy="1358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B2EFF5-04B0-D149-9141-47D318EA72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1647" y="4778669"/>
            <a:ext cx="1117600" cy="1358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395" y="556536"/>
            <a:ext cx="111529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That’s right, we have 10 buns. Mrs Simpson did 4 + 6 to give her 10. To check she was right she then counted each bun to check that she had 10. </a:t>
            </a:r>
          </a:p>
          <a:p>
            <a:endParaRPr lang="en-GB" sz="2800" dirty="0"/>
          </a:p>
          <a:p>
            <a:r>
              <a:rPr lang="en-GB" sz="2800" dirty="0" smtClean="0"/>
              <a:t>Super job!</a:t>
            </a:r>
            <a:endParaRPr lang="en-GB" sz="2800" dirty="0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pic>
        <p:nvPicPr>
          <p:cNvPr id="18" name="Picture 2" descr="Origina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049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1 -0.01088 C 0.07147 -0.06597 0.1359 -0.12107 0.16282 -0.03588 C 0.18974 0.04907 0.17916 0.27431 0.16859 0.49954 " pathEditMode="relative" ptsTypes="A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itting, mug, table, glass&#10;&#10;Description automatically generated">
            <a:extLst>
              <a:ext uri="{FF2B5EF4-FFF2-40B4-BE49-F238E27FC236}">
                <a16:creationId xmlns:a16="http://schemas.microsoft.com/office/drawing/2014/main" id="{C0B52E83-758D-604F-9949-057E77D3A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29"/>
          <a:stretch/>
        </p:blipFill>
        <p:spPr>
          <a:xfrm>
            <a:off x="599458" y="2720264"/>
            <a:ext cx="5248856" cy="1528162"/>
          </a:xfrm>
          <a:prstGeom prst="rect">
            <a:avLst/>
          </a:prstGeom>
        </p:spPr>
      </p:pic>
      <p:pic>
        <p:nvPicPr>
          <p:cNvPr id="4" name="Picture 3" descr="A picture containing sitting, mug, table, glass&#10;&#10;Description automatically generated">
            <a:extLst>
              <a:ext uri="{FF2B5EF4-FFF2-40B4-BE49-F238E27FC236}">
                <a16:creationId xmlns:a16="http://schemas.microsoft.com/office/drawing/2014/main" id="{50BA3C43-622E-8140-B2CD-EED1AB252B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29"/>
          <a:stretch/>
        </p:blipFill>
        <p:spPr>
          <a:xfrm>
            <a:off x="3872748" y="2685351"/>
            <a:ext cx="5231388" cy="158671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80360DB-0DD2-F644-A1ED-CB25D012BCDD}"/>
              </a:ext>
            </a:extLst>
          </p:cNvPr>
          <p:cNvGrpSpPr/>
          <p:nvPr/>
        </p:nvGrpSpPr>
        <p:grpSpPr>
          <a:xfrm>
            <a:off x="4080790" y="1187478"/>
            <a:ext cx="1623648" cy="1480033"/>
            <a:chOff x="3014705" y="1434228"/>
            <a:chExt cx="2244436" cy="2045911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430BEA7E-37B8-8147-B748-C5CF48FAED7D}"/>
                </a:ext>
              </a:extLst>
            </p:cNvPr>
            <p:cNvSpPr/>
            <p:nvPr/>
          </p:nvSpPr>
          <p:spPr>
            <a:xfrm>
              <a:off x="3014705" y="1434228"/>
              <a:ext cx="2244436" cy="202969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76EF41E-5001-DA4D-8A6E-C6947D12F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22092" y="1452298"/>
              <a:ext cx="1163025" cy="202784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862BA33-54EC-2D49-BF6D-76DF8AF3C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4705" y="2600778"/>
              <a:ext cx="1163026" cy="879361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3FA29E7-C442-294A-83BE-8787ED63AEBB}"/>
              </a:ext>
            </a:extLst>
          </p:cNvPr>
          <p:cNvGrpSpPr/>
          <p:nvPr/>
        </p:nvGrpSpPr>
        <p:grpSpPr>
          <a:xfrm>
            <a:off x="3933624" y="1189402"/>
            <a:ext cx="1868633" cy="1466375"/>
            <a:chOff x="6320007" y="895576"/>
            <a:chExt cx="2582275" cy="2029691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4ACCB75-A8B0-A146-A4E5-1D59171F9B3F}"/>
                </a:ext>
              </a:extLst>
            </p:cNvPr>
            <p:cNvSpPr/>
            <p:nvPr/>
          </p:nvSpPr>
          <p:spPr>
            <a:xfrm>
              <a:off x="6517346" y="895576"/>
              <a:ext cx="2244436" cy="202969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66BDF2B-6526-4A47-999E-9971D014D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20007" y="1170231"/>
              <a:ext cx="1574499" cy="14683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081FCBD-8E79-2B41-9A09-D76C67818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27783" y="1170230"/>
              <a:ext cx="1574499" cy="14683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AA4217-DA09-8C48-9E80-B887C6A9A377}"/>
              </a:ext>
            </a:extLst>
          </p:cNvPr>
          <p:cNvGrpSpPr/>
          <p:nvPr/>
        </p:nvGrpSpPr>
        <p:grpSpPr>
          <a:xfrm>
            <a:off x="4072572" y="1195269"/>
            <a:ext cx="1624160" cy="1466375"/>
            <a:chOff x="5439267" y="1364307"/>
            <a:chExt cx="1624160" cy="146637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991A178-4064-A74E-97D0-35B3B580B520}"/>
                </a:ext>
              </a:extLst>
            </p:cNvPr>
            <p:cNvGrpSpPr/>
            <p:nvPr/>
          </p:nvGrpSpPr>
          <p:grpSpPr>
            <a:xfrm>
              <a:off x="5439267" y="1364307"/>
              <a:ext cx="1624160" cy="1466375"/>
              <a:chOff x="5439267" y="1364307"/>
              <a:chExt cx="1624160" cy="1466375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B84EAA70-8797-8545-A4D4-FDD6FA84DBFA}"/>
                  </a:ext>
                </a:extLst>
              </p:cNvPr>
              <p:cNvSpPr/>
              <p:nvPr/>
            </p:nvSpPr>
            <p:spPr>
              <a:xfrm>
                <a:off x="5439267" y="1364307"/>
                <a:ext cx="1624160" cy="14663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434C13F8-0512-834D-9316-5EC73CABE7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562021" y="1409048"/>
                <a:ext cx="1378651" cy="1406868"/>
              </a:xfrm>
              <a:prstGeom prst="rect">
                <a:avLst/>
              </a:prstGeom>
            </p:spPr>
          </p:pic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44CB996-DBA6-F342-B611-9E3F130232DA}"/>
                </a:ext>
              </a:extLst>
            </p:cNvPr>
            <p:cNvSpPr/>
            <p:nvPr/>
          </p:nvSpPr>
          <p:spPr>
            <a:xfrm>
              <a:off x="5806543" y="1865670"/>
              <a:ext cx="167132" cy="1671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418137A-EA25-DD48-B4D2-2FE303DA721E}"/>
                </a:ext>
              </a:extLst>
            </p:cNvPr>
            <p:cNvSpPr/>
            <p:nvPr/>
          </p:nvSpPr>
          <p:spPr>
            <a:xfrm>
              <a:off x="6043668" y="1865670"/>
              <a:ext cx="167132" cy="1671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2E5FB99-0B70-E241-9EAD-69DB3EFB6278}"/>
                </a:ext>
              </a:extLst>
            </p:cNvPr>
            <p:cNvSpPr/>
            <p:nvPr/>
          </p:nvSpPr>
          <p:spPr>
            <a:xfrm>
              <a:off x="5806543" y="2292111"/>
              <a:ext cx="167132" cy="1671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81FBBBB-AC07-0249-A99D-B0185C3272C3}"/>
                </a:ext>
              </a:extLst>
            </p:cNvPr>
            <p:cNvSpPr/>
            <p:nvPr/>
          </p:nvSpPr>
          <p:spPr>
            <a:xfrm>
              <a:off x="6043668" y="2292111"/>
              <a:ext cx="167132" cy="1671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040BF4E-C72C-D642-A316-D9B58AC08756}"/>
                </a:ext>
              </a:extLst>
            </p:cNvPr>
            <p:cNvSpPr/>
            <p:nvPr/>
          </p:nvSpPr>
          <p:spPr>
            <a:xfrm>
              <a:off x="5806543" y="2077543"/>
              <a:ext cx="167132" cy="1671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DF317C5-6DB5-CC41-8DDE-20C57C8A5CE3}"/>
                </a:ext>
              </a:extLst>
            </p:cNvPr>
            <p:cNvSpPr/>
            <p:nvPr/>
          </p:nvSpPr>
          <p:spPr>
            <a:xfrm>
              <a:off x="6043668" y="2515242"/>
              <a:ext cx="167132" cy="1671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6318B9E-2692-9045-9ABB-6BB0C0C3CEBE}"/>
                </a:ext>
              </a:extLst>
            </p:cNvPr>
            <p:cNvSpPr/>
            <p:nvPr/>
          </p:nvSpPr>
          <p:spPr>
            <a:xfrm>
              <a:off x="6043668" y="2070223"/>
              <a:ext cx="167132" cy="1671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5CF46DB-B6E2-AF4E-AF5E-F4B10A539612}"/>
                </a:ext>
              </a:extLst>
            </p:cNvPr>
            <p:cNvSpPr/>
            <p:nvPr/>
          </p:nvSpPr>
          <p:spPr>
            <a:xfrm>
              <a:off x="6408022" y="2292111"/>
              <a:ext cx="167132" cy="1671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E2E27D9-F2C9-F049-9C6F-24598585E89E}"/>
                </a:ext>
              </a:extLst>
            </p:cNvPr>
            <p:cNvSpPr/>
            <p:nvPr/>
          </p:nvSpPr>
          <p:spPr>
            <a:xfrm>
              <a:off x="6408022" y="1865670"/>
              <a:ext cx="167132" cy="1671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2EE7E4D-4DB3-F24E-BBAC-686F1A2D950F}"/>
                </a:ext>
              </a:extLst>
            </p:cNvPr>
            <p:cNvSpPr/>
            <p:nvPr/>
          </p:nvSpPr>
          <p:spPr>
            <a:xfrm>
              <a:off x="6408022" y="2077543"/>
              <a:ext cx="167132" cy="1671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257015-7BB9-F944-AF4A-FBBF51D18A7B}"/>
              </a:ext>
            </a:extLst>
          </p:cNvPr>
          <p:cNvGrpSpPr/>
          <p:nvPr/>
        </p:nvGrpSpPr>
        <p:grpSpPr>
          <a:xfrm>
            <a:off x="4064866" y="1165142"/>
            <a:ext cx="1624160" cy="1586710"/>
            <a:chOff x="6979733" y="2923300"/>
            <a:chExt cx="1624160" cy="1586710"/>
          </a:xfrm>
        </p:grpSpPr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15273DC8-CD1B-8842-BB8E-EA34C4B3FFF2}"/>
                </a:ext>
              </a:extLst>
            </p:cNvPr>
            <p:cNvSpPr/>
            <p:nvPr/>
          </p:nvSpPr>
          <p:spPr>
            <a:xfrm>
              <a:off x="6979733" y="2951010"/>
              <a:ext cx="1624160" cy="146637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CC36E1B4-B126-AA47-841B-4A1BE22E9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82063" y="2923300"/>
              <a:ext cx="757441" cy="1586710"/>
            </a:xfrm>
            <a:prstGeom prst="rect">
              <a:avLst/>
            </a:prstGeom>
          </p:spPr>
        </p:pic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DF124F3B-C5CC-EE42-A997-E72089817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953" y="3779274"/>
              <a:ext cx="516441" cy="727713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3B6BEB7-684E-F146-87CA-6B1375FE4636}"/>
              </a:ext>
            </a:extLst>
          </p:cNvPr>
          <p:cNvGrpSpPr/>
          <p:nvPr/>
        </p:nvGrpSpPr>
        <p:grpSpPr>
          <a:xfrm>
            <a:off x="4054263" y="1181711"/>
            <a:ext cx="1639344" cy="1466374"/>
            <a:chOff x="5721928" y="4218706"/>
            <a:chExt cx="2244436" cy="2029691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C610E538-A711-9E4A-9EFD-32477341CA4A}"/>
                </a:ext>
              </a:extLst>
            </p:cNvPr>
            <p:cNvSpPr/>
            <p:nvPr/>
          </p:nvSpPr>
          <p:spPr>
            <a:xfrm>
              <a:off x="5721928" y="4218706"/>
              <a:ext cx="2244436" cy="202969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 descr="A close - up of some windows&#10;&#10;Description automatically generated with low confidence">
              <a:extLst>
                <a:ext uri="{FF2B5EF4-FFF2-40B4-BE49-F238E27FC236}">
                  <a16:creationId xmlns:a16="http://schemas.microsoft.com/office/drawing/2014/main" id="{F575F671-46F8-754C-83AF-6E33E3DBFD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1" t="2713" r="5918" b="2597"/>
            <a:stretch/>
          </p:blipFill>
          <p:spPr>
            <a:xfrm rot="16200000">
              <a:off x="6413429" y="4117681"/>
              <a:ext cx="861434" cy="2102479"/>
            </a:xfrm>
            <a:prstGeom prst="rect">
              <a:avLst/>
            </a:prstGeom>
          </p:spPr>
        </p:pic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9B5648D-4E30-5B4C-8833-68C66194E86B}"/>
                </a:ext>
              </a:extLst>
            </p:cNvPr>
            <p:cNvSpPr/>
            <p:nvPr/>
          </p:nvSpPr>
          <p:spPr>
            <a:xfrm>
              <a:off x="5852354" y="4789997"/>
              <a:ext cx="334679" cy="33467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9CD7F5E-FEB3-E248-A129-F046BF676021}"/>
                </a:ext>
              </a:extLst>
            </p:cNvPr>
            <p:cNvSpPr/>
            <p:nvPr/>
          </p:nvSpPr>
          <p:spPr>
            <a:xfrm>
              <a:off x="6256429" y="4789997"/>
              <a:ext cx="334679" cy="33467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5F1A1FE-99C0-3B41-B927-F2C7FC841C50}"/>
                </a:ext>
              </a:extLst>
            </p:cNvPr>
            <p:cNvSpPr/>
            <p:nvPr/>
          </p:nvSpPr>
          <p:spPr>
            <a:xfrm>
              <a:off x="6671832" y="4789997"/>
              <a:ext cx="334679" cy="33467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D4A4041-2B73-0744-9F85-8227F0D78AD1}"/>
                </a:ext>
              </a:extLst>
            </p:cNvPr>
            <p:cNvSpPr/>
            <p:nvPr/>
          </p:nvSpPr>
          <p:spPr>
            <a:xfrm>
              <a:off x="7087870" y="4789997"/>
              <a:ext cx="334679" cy="33467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A3F91DE-885B-754D-8605-547289CFF3B6}"/>
                </a:ext>
              </a:extLst>
            </p:cNvPr>
            <p:cNvSpPr/>
            <p:nvPr/>
          </p:nvSpPr>
          <p:spPr>
            <a:xfrm>
              <a:off x="5852354" y="5209565"/>
              <a:ext cx="334679" cy="33467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B647374-9BEF-7B48-8184-69B89994F17B}"/>
                </a:ext>
              </a:extLst>
            </p:cNvPr>
            <p:cNvSpPr/>
            <p:nvPr/>
          </p:nvSpPr>
          <p:spPr>
            <a:xfrm>
              <a:off x="6256429" y="5209565"/>
              <a:ext cx="334679" cy="33467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7110FF2-55B3-F94C-85E5-995F836ADD44}"/>
                </a:ext>
              </a:extLst>
            </p:cNvPr>
            <p:cNvSpPr/>
            <p:nvPr/>
          </p:nvSpPr>
          <p:spPr>
            <a:xfrm>
              <a:off x="6671832" y="5209565"/>
              <a:ext cx="334679" cy="33467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F550ABCB-F138-6D46-9C57-06DD85DC088E}"/>
                </a:ext>
              </a:extLst>
            </p:cNvPr>
            <p:cNvSpPr/>
            <p:nvPr/>
          </p:nvSpPr>
          <p:spPr>
            <a:xfrm>
              <a:off x="7087870" y="5209565"/>
              <a:ext cx="334679" cy="33467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418CD01-8920-5B4D-B2C9-04514FE4C3FD}"/>
                </a:ext>
              </a:extLst>
            </p:cNvPr>
            <p:cNvSpPr/>
            <p:nvPr/>
          </p:nvSpPr>
          <p:spPr>
            <a:xfrm>
              <a:off x="7503908" y="4789997"/>
              <a:ext cx="334679" cy="33467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picture containing sitting, mug, table, glass&#10;&#10;Description automatically generated">
            <a:extLst>
              <a:ext uri="{FF2B5EF4-FFF2-40B4-BE49-F238E27FC236}">
                <a16:creationId xmlns:a16="http://schemas.microsoft.com/office/drawing/2014/main" id="{65DDEA03-CFDD-BC4D-AAAC-04DFC1EDFE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4" r="24364"/>
          <a:stretch/>
        </p:blipFill>
        <p:spPr>
          <a:xfrm>
            <a:off x="3872749" y="4248427"/>
            <a:ext cx="3962413" cy="3503478"/>
          </a:xfrm>
          <a:prstGeom prst="rect">
            <a:avLst/>
          </a:prstGeom>
        </p:spPr>
      </p:pic>
      <p:pic>
        <p:nvPicPr>
          <p:cNvPr id="3" name="Picture 2" descr="A picture containing sitting, mug, table, glass&#10;&#10;Description automatically generated">
            <a:extLst>
              <a:ext uri="{FF2B5EF4-FFF2-40B4-BE49-F238E27FC236}">
                <a16:creationId xmlns:a16="http://schemas.microsoft.com/office/drawing/2014/main" id="{C9C06719-3E27-9046-ABA6-A34DDB4BBF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4" r="24364"/>
          <a:stretch/>
        </p:blipFill>
        <p:spPr>
          <a:xfrm>
            <a:off x="606461" y="4224520"/>
            <a:ext cx="3962413" cy="3503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B8F1A2-DADE-5C42-9C6E-F08645129A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45223" y="4776938"/>
            <a:ext cx="1397000" cy="1358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B2EFF5-04B0-D149-9141-47D318EA72F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51647" y="4778669"/>
            <a:ext cx="1117600" cy="13589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AD652ED-B74D-0B40-8437-D204845763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686542"/>
            <a:ext cx="1299108" cy="9646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96982"/>
            <a:ext cx="11152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Have a look at the 10s frame, you can see you have some yellow spots and a red spot. Can you work out how many spot you have altogether and put the picture into the correct bucket. </a:t>
            </a:r>
            <a:endParaRPr lang="en-GB" sz="2000" dirty="0"/>
          </a:p>
        </p:txBody>
      </p:sp>
      <p:pic>
        <p:nvPicPr>
          <p:cNvPr id="69" name="Picture 2" descr="Original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891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4 -0.01574 C 0.07195 -0.0588 0.14326 -0.10208 0.17067 -0.02083 C 0.19807 0.06018 0.18173 0.26528 0.16522 0.4706 " pathEditMode="relative" ptsTypes="A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115 C -0.07852 -0.05185 -0.15641 -0.10231 -0.18397 -0.02824 C -0.21138 0.04561 -0.17676 0.30649 -0.16667 0.49977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12" y="2182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56 -0.0125 C 0.06266 -0.07546 0.12789 -0.13819 0.15593 -0.05 C 0.18414 0.03819 0.175 0.27731 0.16603 0.51667 " pathEditMode="relative" ptsTypes="AAA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48 -0.02107 C 0.06058 -0.08635 0.1218 -0.15186 0.14952 -0.0669 C 0.17709 0.01828 0.17116 0.25393 0.16539 0.48958 " pathEditMode="relative" ptsTypes="AAA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4.81481E-6 C -0.07051 -0.05834 -0.14102 -0.11667 -0.17051 -0.03334 C -0.19967 0.05 -0.18076 0.27708 -0.16891 0.50231 " pathEditMode="relative" rAng="0" ptsTypes="AAA">
                                      <p:cBhvr>
                                        <p:cTn id="6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95" y="2136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itting, mug, table, glass&#10;&#10;Description automatically generated">
            <a:extLst>
              <a:ext uri="{FF2B5EF4-FFF2-40B4-BE49-F238E27FC236}">
                <a16:creationId xmlns:a16="http://schemas.microsoft.com/office/drawing/2014/main" id="{C0B52E83-758D-604F-9949-057E77D3A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29"/>
          <a:stretch/>
        </p:blipFill>
        <p:spPr>
          <a:xfrm>
            <a:off x="599458" y="2720264"/>
            <a:ext cx="5248856" cy="1528162"/>
          </a:xfrm>
          <a:prstGeom prst="rect">
            <a:avLst/>
          </a:prstGeom>
        </p:spPr>
      </p:pic>
      <p:pic>
        <p:nvPicPr>
          <p:cNvPr id="4" name="Picture 3" descr="A picture containing sitting, mug, table, glass&#10;&#10;Description automatically generated">
            <a:extLst>
              <a:ext uri="{FF2B5EF4-FFF2-40B4-BE49-F238E27FC236}">
                <a16:creationId xmlns:a16="http://schemas.microsoft.com/office/drawing/2014/main" id="{50BA3C43-622E-8140-B2CD-EED1AB252B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29"/>
          <a:stretch/>
        </p:blipFill>
        <p:spPr>
          <a:xfrm>
            <a:off x="3872748" y="2685351"/>
            <a:ext cx="5231388" cy="158671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13257015-7BB9-F944-AF4A-FBBF51D18A7B}"/>
              </a:ext>
            </a:extLst>
          </p:cNvPr>
          <p:cNvGrpSpPr/>
          <p:nvPr/>
        </p:nvGrpSpPr>
        <p:grpSpPr>
          <a:xfrm>
            <a:off x="4122148" y="1828001"/>
            <a:ext cx="1624160" cy="1586710"/>
            <a:chOff x="6979733" y="2923300"/>
            <a:chExt cx="1624160" cy="1586710"/>
          </a:xfrm>
        </p:grpSpPr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15273DC8-CD1B-8842-BB8E-EA34C4B3FFF2}"/>
                </a:ext>
              </a:extLst>
            </p:cNvPr>
            <p:cNvSpPr/>
            <p:nvPr/>
          </p:nvSpPr>
          <p:spPr>
            <a:xfrm>
              <a:off x="6979733" y="2951010"/>
              <a:ext cx="1624160" cy="146637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CC36E1B4-B126-AA47-841B-4A1BE22E9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82063" y="2923300"/>
              <a:ext cx="757441" cy="1586710"/>
            </a:xfrm>
            <a:prstGeom prst="rect">
              <a:avLst/>
            </a:prstGeom>
          </p:spPr>
        </p:pic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DF124F3B-C5CC-EE42-A997-E72089817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953" y="3779274"/>
              <a:ext cx="516441" cy="727713"/>
            </a:xfrm>
            <a:prstGeom prst="rect">
              <a:avLst/>
            </a:prstGeom>
          </p:spPr>
        </p:pic>
      </p:grpSp>
      <p:pic>
        <p:nvPicPr>
          <p:cNvPr id="5" name="Picture 4" descr="A picture containing sitting, mug, table, glass&#10;&#10;Description automatically generated">
            <a:extLst>
              <a:ext uri="{FF2B5EF4-FFF2-40B4-BE49-F238E27FC236}">
                <a16:creationId xmlns:a16="http://schemas.microsoft.com/office/drawing/2014/main" id="{65DDEA03-CFDD-BC4D-AAAC-04DFC1EDFE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4" r="24364"/>
          <a:stretch/>
        </p:blipFill>
        <p:spPr>
          <a:xfrm>
            <a:off x="3872749" y="4248427"/>
            <a:ext cx="3962413" cy="3503478"/>
          </a:xfrm>
          <a:prstGeom prst="rect">
            <a:avLst/>
          </a:prstGeom>
        </p:spPr>
      </p:pic>
      <p:pic>
        <p:nvPicPr>
          <p:cNvPr id="3" name="Picture 2" descr="A picture containing sitting, mug, table, glass&#10;&#10;Description automatically generated">
            <a:extLst>
              <a:ext uri="{FF2B5EF4-FFF2-40B4-BE49-F238E27FC236}">
                <a16:creationId xmlns:a16="http://schemas.microsoft.com/office/drawing/2014/main" id="{C9C06719-3E27-9046-ABA6-A34DDB4BBF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4" r="24364"/>
          <a:stretch/>
        </p:blipFill>
        <p:spPr>
          <a:xfrm>
            <a:off x="606461" y="4224520"/>
            <a:ext cx="3962413" cy="3503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B8F1A2-DADE-5C42-9C6E-F08645129A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5223" y="4776938"/>
            <a:ext cx="1397000" cy="1358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B2EFF5-04B0-D149-9141-47D318EA72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1647" y="4778669"/>
            <a:ext cx="1117600" cy="13589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AD652ED-B74D-0B40-8437-D204845763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686542"/>
            <a:ext cx="1299108" cy="9646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9854" y="199022"/>
            <a:ext cx="11152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You can now see you have 2 pieces of Numicon that in total make 9 or 10. But which one is it? Can you work it out from me. </a:t>
            </a:r>
          </a:p>
          <a:p>
            <a:endParaRPr lang="en-GB" sz="2000" dirty="0"/>
          </a:p>
          <a:p>
            <a:r>
              <a:rPr lang="en-GB" sz="2000" dirty="0" smtClean="0"/>
              <a:t>Again drag the picture to the correct bucket or draw a line. </a:t>
            </a:r>
            <a:endParaRPr lang="en-GB" sz="2000" dirty="0"/>
          </a:p>
        </p:txBody>
      </p:sp>
      <p:pic>
        <p:nvPicPr>
          <p:cNvPr id="69" name="Picture 2" descr="Origina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659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48 -0.02107 C 0.06058 -0.08635 0.1218 -0.15186 0.14952 -0.0669 C 0.17709 0.01828 0.17116 0.25393 0.16539 0.48958 " pathEditMode="relative" ptsTypes="AAA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itting, mug, table, glass&#10;&#10;Description automatically generated">
            <a:extLst>
              <a:ext uri="{FF2B5EF4-FFF2-40B4-BE49-F238E27FC236}">
                <a16:creationId xmlns:a16="http://schemas.microsoft.com/office/drawing/2014/main" id="{C0B52E83-758D-604F-9949-057E77D3A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29"/>
          <a:stretch/>
        </p:blipFill>
        <p:spPr>
          <a:xfrm>
            <a:off x="599458" y="2720264"/>
            <a:ext cx="5248856" cy="1528162"/>
          </a:xfrm>
          <a:prstGeom prst="rect">
            <a:avLst/>
          </a:prstGeom>
        </p:spPr>
      </p:pic>
      <p:pic>
        <p:nvPicPr>
          <p:cNvPr id="4" name="Picture 3" descr="A picture containing sitting, mug, table, glass&#10;&#10;Description automatically generated">
            <a:extLst>
              <a:ext uri="{FF2B5EF4-FFF2-40B4-BE49-F238E27FC236}">
                <a16:creationId xmlns:a16="http://schemas.microsoft.com/office/drawing/2014/main" id="{50BA3C43-622E-8140-B2CD-EED1AB252B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29"/>
          <a:stretch/>
        </p:blipFill>
        <p:spPr>
          <a:xfrm>
            <a:off x="3872748" y="2685351"/>
            <a:ext cx="5231388" cy="158671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BDAA4217-DA09-8C48-9E80-B887C6A9A377}"/>
              </a:ext>
            </a:extLst>
          </p:cNvPr>
          <p:cNvGrpSpPr/>
          <p:nvPr/>
        </p:nvGrpSpPr>
        <p:grpSpPr>
          <a:xfrm>
            <a:off x="3899718" y="1312865"/>
            <a:ext cx="1624160" cy="1466375"/>
            <a:chOff x="5439267" y="1364307"/>
            <a:chExt cx="1624160" cy="146637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991A178-4064-A74E-97D0-35B3B580B520}"/>
                </a:ext>
              </a:extLst>
            </p:cNvPr>
            <p:cNvGrpSpPr/>
            <p:nvPr/>
          </p:nvGrpSpPr>
          <p:grpSpPr>
            <a:xfrm>
              <a:off x="5439267" y="1364307"/>
              <a:ext cx="1624160" cy="1466375"/>
              <a:chOff x="5439267" y="1364307"/>
              <a:chExt cx="1624160" cy="1466375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B84EAA70-8797-8545-A4D4-FDD6FA84DBFA}"/>
                  </a:ext>
                </a:extLst>
              </p:cNvPr>
              <p:cNvSpPr/>
              <p:nvPr/>
            </p:nvSpPr>
            <p:spPr>
              <a:xfrm>
                <a:off x="5439267" y="1364307"/>
                <a:ext cx="1624160" cy="14663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434C13F8-0512-834D-9316-5EC73CABE7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562021" y="1409048"/>
                <a:ext cx="1378651" cy="1406868"/>
              </a:xfrm>
              <a:prstGeom prst="rect">
                <a:avLst/>
              </a:prstGeom>
            </p:spPr>
          </p:pic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44CB996-DBA6-F342-B611-9E3F130232DA}"/>
                </a:ext>
              </a:extLst>
            </p:cNvPr>
            <p:cNvSpPr/>
            <p:nvPr/>
          </p:nvSpPr>
          <p:spPr>
            <a:xfrm>
              <a:off x="5806543" y="1865670"/>
              <a:ext cx="167132" cy="1671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418137A-EA25-DD48-B4D2-2FE303DA721E}"/>
                </a:ext>
              </a:extLst>
            </p:cNvPr>
            <p:cNvSpPr/>
            <p:nvPr/>
          </p:nvSpPr>
          <p:spPr>
            <a:xfrm>
              <a:off x="6043668" y="1865670"/>
              <a:ext cx="167132" cy="1671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2E5FB99-0B70-E241-9EAD-69DB3EFB6278}"/>
                </a:ext>
              </a:extLst>
            </p:cNvPr>
            <p:cNvSpPr/>
            <p:nvPr/>
          </p:nvSpPr>
          <p:spPr>
            <a:xfrm>
              <a:off x="5806543" y="2292111"/>
              <a:ext cx="167132" cy="1671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81FBBBB-AC07-0249-A99D-B0185C3272C3}"/>
                </a:ext>
              </a:extLst>
            </p:cNvPr>
            <p:cNvSpPr/>
            <p:nvPr/>
          </p:nvSpPr>
          <p:spPr>
            <a:xfrm>
              <a:off x="6043668" y="2292111"/>
              <a:ext cx="167132" cy="1671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040BF4E-C72C-D642-A316-D9B58AC08756}"/>
                </a:ext>
              </a:extLst>
            </p:cNvPr>
            <p:cNvSpPr/>
            <p:nvPr/>
          </p:nvSpPr>
          <p:spPr>
            <a:xfrm>
              <a:off x="5806543" y="2077543"/>
              <a:ext cx="167132" cy="1671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DF317C5-6DB5-CC41-8DDE-20C57C8A5CE3}"/>
                </a:ext>
              </a:extLst>
            </p:cNvPr>
            <p:cNvSpPr/>
            <p:nvPr/>
          </p:nvSpPr>
          <p:spPr>
            <a:xfrm>
              <a:off x="6043668" y="2515242"/>
              <a:ext cx="167132" cy="1671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6318B9E-2692-9045-9ABB-6BB0C0C3CEBE}"/>
                </a:ext>
              </a:extLst>
            </p:cNvPr>
            <p:cNvSpPr/>
            <p:nvPr/>
          </p:nvSpPr>
          <p:spPr>
            <a:xfrm>
              <a:off x="6043668" y="2070223"/>
              <a:ext cx="167132" cy="1671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5CF46DB-B6E2-AF4E-AF5E-F4B10A539612}"/>
                </a:ext>
              </a:extLst>
            </p:cNvPr>
            <p:cNvSpPr/>
            <p:nvPr/>
          </p:nvSpPr>
          <p:spPr>
            <a:xfrm>
              <a:off x="6408022" y="2292111"/>
              <a:ext cx="167132" cy="1671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E2E27D9-F2C9-F049-9C6F-24598585E89E}"/>
                </a:ext>
              </a:extLst>
            </p:cNvPr>
            <p:cNvSpPr/>
            <p:nvPr/>
          </p:nvSpPr>
          <p:spPr>
            <a:xfrm>
              <a:off x="6408022" y="1865670"/>
              <a:ext cx="167132" cy="1671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2EE7E4D-4DB3-F24E-BBAC-686F1A2D950F}"/>
                </a:ext>
              </a:extLst>
            </p:cNvPr>
            <p:cNvSpPr/>
            <p:nvPr/>
          </p:nvSpPr>
          <p:spPr>
            <a:xfrm>
              <a:off x="6408022" y="2077543"/>
              <a:ext cx="167132" cy="1671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picture containing sitting, mug, table, glass&#10;&#10;Description automatically generated">
            <a:extLst>
              <a:ext uri="{FF2B5EF4-FFF2-40B4-BE49-F238E27FC236}">
                <a16:creationId xmlns:a16="http://schemas.microsoft.com/office/drawing/2014/main" id="{65DDEA03-CFDD-BC4D-AAAC-04DFC1EDFE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4" r="24364"/>
          <a:stretch/>
        </p:blipFill>
        <p:spPr>
          <a:xfrm>
            <a:off x="3872749" y="4248427"/>
            <a:ext cx="3962413" cy="3503478"/>
          </a:xfrm>
          <a:prstGeom prst="rect">
            <a:avLst/>
          </a:prstGeom>
        </p:spPr>
      </p:pic>
      <p:pic>
        <p:nvPicPr>
          <p:cNvPr id="3" name="Picture 2" descr="A picture containing sitting, mug, table, glass&#10;&#10;Description automatically generated">
            <a:extLst>
              <a:ext uri="{FF2B5EF4-FFF2-40B4-BE49-F238E27FC236}">
                <a16:creationId xmlns:a16="http://schemas.microsoft.com/office/drawing/2014/main" id="{C9C06719-3E27-9046-ABA6-A34DDB4BBF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4" r="24364"/>
          <a:stretch/>
        </p:blipFill>
        <p:spPr>
          <a:xfrm>
            <a:off x="606461" y="4224520"/>
            <a:ext cx="3962413" cy="3503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B8F1A2-DADE-5C42-9C6E-F08645129A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5223" y="4776938"/>
            <a:ext cx="1397000" cy="1358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B2EFF5-04B0-D149-9141-47D318EA72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1647" y="4778669"/>
            <a:ext cx="1117600" cy="13589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AD652ED-B74D-0B40-8437-D204845763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686542"/>
            <a:ext cx="1299108" cy="9646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7983" y="264451"/>
            <a:ext cx="11152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Count the spots on the ladybirds back. How many does she have?</a:t>
            </a:r>
            <a:endParaRPr lang="en-GB" sz="2400" dirty="0"/>
          </a:p>
        </p:txBody>
      </p:sp>
      <p:pic>
        <p:nvPicPr>
          <p:cNvPr id="36" name="Picture 2" descr="Origina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187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56 -0.0125 C 0.06266 -0.07546 0.12789 -0.13819 0.15593 -0.05 C 0.18414 0.03819 0.175 0.27731 0.16603 0.51667 " pathEditMode="relative" ptsTypes="A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itting, mug, table, glass&#10;&#10;Description automatically generated">
            <a:extLst>
              <a:ext uri="{FF2B5EF4-FFF2-40B4-BE49-F238E27FC236}">
                <a16:creationId xmlns:a16="http://schemas.microsoft.com/office/drawing/2014/main" id="{C0B52E83-758D-604F-9949-057E77D3A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29"/>
          <a:stretch/>
        </p:blipFill>
        <p:spPr>
          <a:xfrm>
            <a:off x="599458" y="2720264"/>
            <a:ext cx="5248856" cy="1528162"/>
          </a:xfrm>
          <a:prstGeom prst="rect">
            <a:avLst/>
          </a:prstGeom>
        </p:spPr>
      </p:pic>
      <p:pic>
        <p:nvPicPr>
          <p:cNvPr id="4" name="Picture 3" descr="A picture containing sitting, mug, table, glass&#10;&#10;Description automatically generated">
            <a:extLst>
              <a:ext uri="{FF2B5EF4-FFF2-40B4-BE49-F238E27FC236}">
                <a16:creationId xmlns:a16="http://schemas.microsoft.com/office/drawing/2014/main" id="{50BA3C43-622E-8140-B2CD-EED1AB252B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29"/>
          <a:stretch/>
        </p:blipFill>
        <p:spPr>
          <a:xfrm>
            <a:off x="3872748" y="2685351"/>
            <a:ext cx="5231388" cy="158671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3FA29E7-C442-294A-83BE-8787ED63AEBB}"/>
              </a:ext>
            </a:extLst>
          </p:cNvPr>
          <p:cNvGrpSpPr/>
          <p:nvPr/>
        </p:nvGrpSpPr>
        <p:grpSpPr>
          <a:xfrm>
            <a:off x="3833351" y="1267327"/>
            <a:ext cx="1868633" cy="1466375"/>
            <a:chOff x="6320007" y="895576"/>
            <a:chExt cx="2582275" cy="2029691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4ACCB75-A8B0-A146-A4E5-1D59171F9B3F}"/>
                </a:ext>
              </a:extLst>
            </p:cNvPr>
            <p:cNvSpPr/>
            <p:nvPr/>
          </p:nvSpPr>
          <p:spPr>
            <a:xfrm>
              <a:off x="6517346" y="895576"/>
              <a:ext cx="2244436" cy="202969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66BDF2B-6526-4A47-999E-9971D014D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20007" y="1170231"/>
              <a:ext cx="1574499" cy="14683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081FCBD-8E79-2B41-9A09-D76C67818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27783" y="1170230"/>
              <a:ext cx="1574499" cy="1468300"/>
            </a:xfrm>
            <a:prstGeom prst="rect">
              <a:avLst/>
            </a:prstGeom>
          </p:spPr>
        </p:pic>
      </p:grpSp>
      <p:pic>
        <p:nvPicPr>
          <p:cNvPr id="5" name="Picture 4" descr="A picture containing sitting, mug, table, glass&#10;&#10;Description automatically generated">
            <a:extLst>
              <a:ext uri="{FF2B5EF4-FFF2-40B4-BE49-F238E27FC236}">
                <a16:creationId xmlns:a16="http://schemas.microsoft.com/office/drawing/2014/main" id="{65DDEA03-CFDD-BC4D-AAAC-04DFC1EDFE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4" r="24364"/>
          <a:stretch/>
        </p:blipFill>
        <p:spPr>
          <a:xfrm>
            <a:off x="3872749" y="4248427"/>
            <a:ext cx="3962413" cy="3503478"/>
          </a:xfrm>
          <a:prstGeom prst="rect">
            <a:avLst/>
          </a:prstGeom>
        </p:spPr>
      </p:pic>
      <p:pic>
        <p:nvPicPr>
          <p:cNvPr id="3" name="Picture 2" descr="A picture containing sitting, mug, table, glass&#10;&#10;Description automatically generated">
            <a:extLst>
              <a:ext uri="{FF2B5EF4-FFF2-40B4-BE49-F238E27FC236}">
                <a16:creationId xmlns:a16="http://schemas.microsoft.com/office/drawing/2014/main" id="{C9C06719-3E27-9046-ABA6-A34DDB4BBF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4" r="24364"/>
          <a:stretch/>
        </p:blipFill>
        <p:spPr>
          <a:xfrm>
            <a:off x="606461" y="4224520"/>
            <a:ext cx="3962413" cy="3503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B8F1A2-DADE-5C42-9C6E-F08645129A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5223" y="4776938"/>
            <a:ext cx="1397000" cy="1358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B2EFF5-04B0-D149-9141-47D318EA72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1647" y="4778669"/>
            <a:ext cx="1117600" cy="13589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AD652ED-B74D-0B40-8437-D204845763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686542"/>
            <a:ext cx="1299108" cy="9646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433" y="311538"/>
            <a:ext cx="11152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Here you can see two dice. Do I have 9 dots or 10 dots?  </a:t>
            </a:r>
            <a:endParaRPr lang="en-GB" sz="2400" dirty="0"/>
          </a:p>
        </p:txBody>
      </p:sp>
      <p:pic>
        <p:nvPicPr>
          <p:cNvPr id="32" name="Picture 2" descr="Origina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455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0.00115 C -0.07852 -0.05185 -0.15641 -0.10231 -0.18397 -0.02824 C -0.21138 0.04561 -0.17676 0.30649 -0.16667 0.49977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12" y="2182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itting, mug, table, glass&#10;&#10;Description automatically generated">
            <a:extLst>
              <a:ext uri="{FF2B5EF4-FFF2-40B4-BE49-F238E27FC236}">
                <a16:creationId xmlns:a16="http://schemas.microsoft.com/office/drawing/2014/main" id="{C0B52E83-758D-604F-9949-057E77D3A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29"/>
          <a:stretch/>
        </p:blipFill>
        <p:spPr>
          <a:xfrm>
            <a:off x="599458" y="2720264"/>
            <a:ext cx="5248856" cy="1528162"/>
          </a:xfrm>
          <a:prstGeom prst="rect">
            <a:avLst/>
          </a:prstGeom>
        </p:spPr>
      </p:pic>
      <p:pic>
        <p:nvPicPr>
          <p:cNvPr id="4" name="Picture 3" descr="A picture containing sitting, mug, table, glass&#10;&#10;Description automatically generated">
            <a:extLst>
              <a:ext uri="{FF2B5EF4-FFF2-40B4-BE49-F238E27FC236}">
                <a16:creationId xmlns:a16="http://schemas.microsoft.com/office/drawing/2014/main" id="{50BA3C43-622E-8140-B2CD-EED1AB252B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29"/>
          <a:stretch/>
        </p:blipFill>
        <p:spPr>
          <a:xfrm>
            <a:off x="3872748" y="2685351"/>
            <a:ext cx="5231388" cy="158671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80360DB-0DD2-F644-A1ED-CB25D012BCDD}"/>
              </a:ext>
            </a:extLst>
          </p:cNvPr>
          <p:cNvGrpSpPr/>
          <p:nvPr/>
        </p:nvGrpSpPr>
        <p:grpSpPr>
          <a:xfrm>
            <a:off x="4027240" y="1438726"/>
            <a:ext cx="1623648" cy="1480033"/>
            <a:chOff x="3014705" y="1434228"/>
            <a:chExt cx="2244436" cy="2045911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430BEA7E-37B8-8147-B748-C5CF48FAED7D}"/>
                </a:ext>
              </a:extLst>
            </p:cNvPr>
            <p:cNvSpPr/>
            <p:nvPr/>
          </p:nvSpPr>
          <p:spPr>
            <a:xfrm>
              <a:off x="3014705" y="1434228"/>
              <a:ext cx="2244436" cy="202969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76EF41E-5001-DA4D-8A6E-C6947D12F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22092" y="1452298"/>
              <a:ext cx="1163025" cy="202784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862BA33-54EC-2D49-BF6D-76DF8AF3C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4705" y="2600778"/>
              <a:ext cx="1163026" cy="879361"/>
            </a:xfrm>
            <a:prstGeom prst="rect">
              <a:avLst/>
            </a:prstGeom>
          </p:spPr>
        </p:pic>
      </p:grpSp>
      <p:pic>
        <p:nvPicPr>
          <p:cNvPr id="5" name="Picture 4" descr="A picture containing sitting, mug, table, glass&#10;&#10;Description automatically generated">
            <a:extLst>
              <a:ext uri="{FF2B5EF4-FFF2-40B4-BE49-F238E27FC236}">
                <a16:creationId xmlns:a16="http://schemas.microsoft.com/office/drawing/2014/main" id="{65DDEA03-CFDD-BC4D-AAAC-04DFC1EDFE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4" r="24364"/>
          <a:stretch/>
        </p:blipFill>
        <p:spPr>
          <a:xfrm>
            <a:off x="3872749" y="4248427"/>
            <a:ext cx="3962413" cy="3503478"/>
          </a:xfrm>
          <a:prstGeom prst="rect">
            <a:avLst/>
          </a:prstGeom>
        </p:spPr>
      </p:pic>
      <p:pic>
        <p:nvPicPr>
          <p:cNvPr id="3" name="Picture 2" descr="A picture containing sitting, mug, table, glass&#10;&#10;Description automatically generated">
            <a:extLst>
              <a:ext uri="{FF2B5EF4-FFF2-40B4-BE49-F238E27FC236}">
                <a16:creationId xmlns:a16="http://schemas.microsoft.com/office/drawing/2014/main" id="{C9C06719-3E27-9046-ABA6-A34DDB4BBF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4" r="24364"/>
          <a:stretch/>
        </p:blipFill>
        <p:spPr>
          <a:xfrm>
            <a:off x="606461" y="4224520"/>
            <a:ext cx="3962413" cy="3503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B8F1A2-DADE-5C42-9C6E-F08645129A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5223" y="4776938"/>
            <a:ext cx="1397000" cy="1358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B2EFF5-04B0-D149-9141-47D318EA72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1647" y="4778669"/>
            <a:ext cx="1117600" cy="13589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AD652ED-B74D-0B40-8437-D204845763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686542"/>
            <a:ext cx="1299108" cy="9646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300" y="173182"/>
            <a:ext cx="11152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We have already seen some Numicon today, but here is a different composition to make either 9 or 10. Can you work it out for me? 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472436" y="5568719"/>
            <a:ext cx="2617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Well done, you have done an amazing job sorting out our representations of the numbers 9 and 10.</a:t>
            </a:r>
            <a:endParaRPr lang="en-GB" dirty="0"/>
          </a:p>
        </p:txBody>
      </p:sp>
      <p:pic>
        <p:nvPicPr>
          <p:cNvPr id="20" name="Picture 2" descr="Origina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269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4 -0.01574 C 0.07195 -0.0588 0.14326 -0.10208 0.17067 -0.02083 C 0.19807 0.06018 0.18173 0.26528 0.16522 0.4706 " pathEditMode="relative" ptsTypes="A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Subject</a:t>
            </a:r>
            <a:r>
              <a:rPr lang="en-GB"/>
              <a:t>: </a:t>
            </a:r>
            <a:r>
              <a:rPr lang="en-GB" sz="2400"/>
              <a:t>Maths 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200893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 smtClean="0"/>
              <a:t>24.2.2021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LO. </a:t>
            </a:r>
            <a:r>
              <a:rPr lang="en-GB" sz="4000" dirty="0" smtClean="0"/>
              <a:t>To be able to order numerals to 10.   </a:t>
            </a:r>
            <a:endParaRPr lang="en-GB" sz="4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AC161A-AE73-4E23-8983-5A4292BB4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673303" cy="604599"/>
          </a:xfrm>
          <a:prstGeom prst="rect">
            <a:avLst/>
          </a:prstGeom>
        </p:spPr>
      </p:pic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806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9391" y="4593520"/>
            <a:ext cx="2357428" cy="18263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Pre-recorded Teaching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4931491" y="3540536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Video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419" y="5657671"/>
            <a:ext cx="55027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also copy and paste this link if you would prefer: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932" y="3318918"/>
            <a:ext cx="2314250" cy="22465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D822709-C5CB-E74F-959C-C45B7A279FEC}"/>
              </a:ext>
            </a:extLst>
          </p:cNvPr>
          <p:cNvSpPr/>
          <p:nvPr/>
        </p:nvSpPr>
        <p:spPr>
          <a:xfrm>
            <a:off x="288419" y="6079327"/>
            <a:ext cx="42835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5"/>
              </a:rPr>
              <a:t>https://whiterosemaths.com/homelearning/early-years/building-9-10-week-1</a:t>
            </a:r>
            <a:r>
              <a:rPr lang="en-US" dirty="0" smtClean="0">
                <a:solidFill>
                  <a:prstClr val="black"/>
                </a:solidFill>
                <a:hlinkClick r:id="rId5"/>
              </a:rPr>
              <a:t>/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2027" y="5402352"/>
            <a:ext cx="3616037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link will take your to a page full of videos. Please make sure you watch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Session </a:t>
            </a:r>
            <a:r>
              <a:rPr lang="en-US" b="1" u="sng" noProof="0" dirty="0" smtClean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en-US" b="1" u="sng" dirty="0" smtClean="0">
                <a:solidFill>
                  <a:prstClr val="black"/>
                </a:solidFill>
                <a:latin typeface="Calibri" panose="020F0502020204030204"/>
              </a:rPr>
              <a:t>Ordering Numerals to 10</a:t>
            </a: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 flipV="1">
            <a:off x="9508064" y="4951325"/>
            <a:ext cx="342518" cy="9126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34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8654" y="213393"/>
            <a:ext cx="11873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Today we are going to be ordering numbers 1-10. </a:t>
            </a:r>
            <a:endParaRPr lang="en-GB" sz="2400" dirty="0"/>
          </a:p>
          <a:p>
            <a:r>
              <a:rPr lang="en-GB" sz="2400" dirty="0" smtClean="0"/>
              <a:t>Miss Bentley has got some jumbled up numbers. How is she going to reorder them? </a:t>
            </a:r>
            <a:endParaRPr lang="en-GB" sz="2400" dirty="0"/>
          </a:p>
        </p:txBody>
      </p:sp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ED1AA3B-E1A7-AD4C-9A3A-847B7B955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94" y="5013889"/>
            <a:ext cx="2209800" cy="2057400"/>
          </a:xfrm>
          <a:prstGeom prst="rect">
            <a:avLst/>
          </a:prstGeom>
        </p:spPr>
      </p:pic>
      <p:pic>
        <p:nvPicPr>
          <p:cNvPr id="8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946A787-C703-DF4F-B5D7-D417B807B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661" y="4923928"/>
            <a:ext cx="1803400" cy="205740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043B1A3-51A5-C74A-AB40-4C265A466A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815" y="4412080"/>
            <a:ext cx="1787048" cy="1748199"/>
          </a:xfrm>
          <a:prstGeom prst="rect">
            <a:avLst/>
          </a:prstGeom>
        </p:spPr>
      </p:pic>
      <p:pic>
        <p:nvPicPr>
          <p:cNvPr id="10" name="Picture 9" descr="A green rectangle with a number on it&#10;&#10;Description automatically generated with low confidence">
            <a:extLst>
              <a:ext uri="{FF2B5EF4-FFF2-40B4-BE49-F238E27FC236}">
                <a16:creationId xmlns:a16="http://schemas.microsoft.com/office/drawing/2014/main" id="{28C65B0C-14EA-844F-A66D-44350530DF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669" y="4130090"/>
            <a:ext cx="1787048" cy="1748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0C6F4C6-230C-E445-97C9-84B0603F6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452" y="5184584"/>
            <a:ext cx="1777336" cy="1748199"/>
          </a:xfrm>
          <a:prstGeom prst="rect">
            <a:avLst/>
          </a:prstGeom>
        </p:spPr>
      </p:pic>
      <p:pic>
        <p:nvPicPr>
          <p:cNvPr id="12" name="Picture 11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E607A73E-693A-C74D-AF2C-E12E36C255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85" y="4180157"/>
            <a:ext cx="1777336" cy="1748199"/>
          </a:xfrm>
          <a:prstGeom prst="rect">
            <a:avLst/>
          </a:prstGeom>
        </p:spPr>
      </p:pic>
      <p:pic>
        <p:nvPicPr>
          <p:cNvPr id="13" name="Picture 12" descr="A white letter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EAD30E2-838B-5F4E-BD59-C9C8ABAD81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343" y="2113797"/>
            <a:ext cx="1777336" cy="1748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2C4FAA11-B409-ED4E-B935-1EC37C59B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00" y="2072871"/>
            <a:ext cx="1777336" cy="1757912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681146C5-D72F-A649-91AF-5412067382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863" y="5099417"/>
            <a:ext cx="1777336" cy="1757912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A208FB41-5566-2643-B614-181BA9D4E1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677" y="5168489"/>
            <a:ext cx="1777336" cy="1748199"/>
          </a:xfrm>
          <a:prstGeom prst="rect">
            <a:avLst/>
          </a:prstGeom>
        </p:spPr>
      </p:pic>
      <p:pic>
        <p:nvPicPr>
          <p:cNvPr id="17" name="Picture 1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C8FBFE1-98E2-4640-B2D0-9170D2B336B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25" y="4140083"/>
            <a:ext cx="1777336" cy="1748199"/>
          </a:xfrm>
          <a:prstGeom prst="rect">
            <a:avLst/>
          </a:prstGeom>
        </p:spPr>
      </p:pic>
      <p:pic>
        <p:nvPicPr>
          <p:cNvPr id="18" name="Picture 17" descr="A white square with a number on it&#10;&#10;Description automatically generated with low confidence">
            <a:extLst>
              <a:ext uri="{FF2B5EF4-FFF2-40B4-BE49-F238E27FC236}">
                <a16:creationId xmlns:a16="http://schemas.microsoft.com/office/drawing/2014/main" id="{95D11AFB-2638-F646-BA9F-8317B1A138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224" y="1934553"/>
            <a:ext cx="1777336" cy="1757912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76891" y="250664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11232389" y="250664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1476319" y="250664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2572463" y="250664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3804654" y="250664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5045906" y="250664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9999438" y="250664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7516934" y="250664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6278449" y="2505459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8755419" y="2505459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263778" y="1256371"/>
            <a:ext cx="1776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Miss Bentley knows that number 1 goes at the start…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4840620" y="1533370"/>
            <a:ext cx="1776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… number 5 goes in the middle….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11023085" y="1346949"/>
            <a:ext cx="1509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… and that number 10 goes at the end.</a:t>
            </a:r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C08B45C-DBCC-B540-B3F4-DB1042B8D1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724483"/>
            <a:ext cx="1279730" cy="950295"/>
          </a:xfrm>
          <a:prstGeom prst="rect">
            <a:avLst/>
          </a:prstGeom>
        </p:spPr>
      </p:pic>
      <p:pic>
        <p:nvPicPr>
          <p:cNvPr id="34" name="Picture 2" descr="Original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25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2.59259E-6 L -0.51891 -0.3115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46" y="-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128E-6 7.40741E-7 L -0.18318 -0.4180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1.48148E-6 L -0.41698 -0.40949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49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1.48148E-6 L -0.00336 -0.2606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-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179E-6 3.7037E-7 L -0.23558 -0.25486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9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487E-6 -1.85185E-6 L 0.36314 -0.29051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7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3.7037E-7 L 0.37211 -0.2588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6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974E-6 -3.33333E-6 L -0.0327 -0.4037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5352 -0.25625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6" y="-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38 0.01112 L 0.65497 -0.41527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79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8654" y="213393"/>
            <a:ext cx="11873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Miss Bentley now has her beginning, middle and end. She now needs to fill in the other missing numbers.  </a:t>
            </a:r>
            <a:endParaRPr lang="en-GB" sz="2400" dirty="0"/>
          </a:p>
        </p:txBody>
      </p:sp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ED1AA3B-E1A7-AD4C-9A3A-847B7B955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94" y="5013889"/>
            <a:ext cx="2209800" cy="2057400"/>
          </a:xfrm>
          <a:prstGeom prst="rect">
            <a:avLst/>
          </a:prstGeom>
        </p:spPr>
      </p:pic>
      <p:pic>
        <p:nvPicPr>
          <p:cNvPr id="8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946A787-C703-DF4F-B5D7-D417B807B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661" y="4923928"/>
            <a:ext cx="1803400" cy="205740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043B1A3-51A5-C74A-AB40-4C265A466A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10" y="2163905"/>
            <a:ext cx="1787048" cy="1748199"/>
          </a:xfrm>
          <a:prstGeom prst="rect">
            <a:avLst/>
          </a:prstGeom>
        </p:spPr>
      </p:pic>
      <p:pic>
        <p:nvPicPr>
          <p:cNvPr id="10" name="Picture 9" descr="A green rectangle with a number on it&#10;&#10;Description automatically generated with low confidence">
            <a:extLst>
              <a:ext uri="{FF2B5EF4-FFF2-40B4-BE49-F238E27FC236}">
                <a16:creationId xmlns:a16="http://schemas.microsoft.com/office/drawing/2014/main" id="{28C65B0C-14EA-844F-A66D-44350530DF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245" y="2082584"/>
            <a:ext cx="1787048" cy="1748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0C6F4C6-230C-E445-97C9-84B0603F6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267" y="2163905"/>
            <a:ext cx="1777336" cy="1748199"/>
          </a:xfrm>
          <a:prstGeom prst="rect">
            <a:avLst/>
          </a:prstGeom>
        </p:spPr>
      </p:pic>
      <p:pic>
        <p:nvPicPr>
          <p:cNvPr id="12" name="Picture 11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E607A73E-693A-C74D-AF2C-E12E36C255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070" y="2143261"/>
            <a:ext cx="1777336" cy="1748199"/>
          </a:xfrm>
          <a:prstGeom prst="rect">
            <a:avLst/>
          </a:prstGeom>
        </p:spPr>
      </p:pic>
      <p:pic>
        <p:nvPicPr>
          <p:cNvPr id="13" name="Picture 12" descr="A white letter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EAD30E2-838B-5F4E-BD59-C9C8ABAD81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343" y="2113797"/>
            <a:ext cx="1777336" cy="1748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2C4FAA11-B409-ED4E-B935-1EC37C59B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00" y="2072871"/>
            <a:ext cx="1777336" cy="1757912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681146C5-D72F-A649-91AF-5412067382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52" y="1976768"/>
            <a:ext cx="1777336" cy="1757912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A208FB41-5566-2643-B614-181BA9D4E1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44" y="2121675"/>
            <a:ext cx="1777336" cy="1748199"/>
          </a:xfrm>
          <a:prstGeom prst="rect">
            <a:avLst/>
          </a:prstGeom>
        </p:spPr>
      </p:pic>
      <p:pic>
        <p:nvPicPr>
          <p:cNvPr id="17" name="Picture 1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C8FBFE1-98E2-4640-B2D0-9170D2B336B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270" y="2124211"/>
            <a:ext cx="1777336" cy="1748199"/>
          </a:xfrm>
          <a:prstGeom prst="rect">
            <a:avLst/>
          </a:prstGeom>
        </p:spPr>
      </p:pic>
      <p:pic>
        <p:nvPicPr>
          <p:cNvPr id="18" name="Picture 17" descr="A white square with a number on it&#10;&#10;Description automatically generated with low confidence">
            <a:extLst>
              <a:ext uri="{FF2B5EF4-FFF2-40B4-BE49-F238E27FC236}">
                <a16:creationId xmlns:a16="http://schemas.microsoft.com/office/drawing/2014/main" id="{95D11AFB-2638-F646-BA9F-8317B1A138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224" y="1934553"/>
            <a:ext cx="1777336" cy="1757912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76891" y="250664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11232389" y="250664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1476319" y="250664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2572463" y="250664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3804654" y="250664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5045906" y="250664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9999438" y="250664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7516934" y="250664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6278449" y="2505459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8755419" y="2505459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1100512" y="1293979"/>
            <a:ext cx="1776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Miss Bentley thinks that number 2 comes after number 1. 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4875274" y="1737212"/>
            <a:ext cx="2679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need to count on from 5. Adding 1 more equals 6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11023085" y="1346949"/>
            <a:ext cx="1509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… and that number 10 goes at the end.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247314" y="3497240"/>
            <a:ext cx="1327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 add 1 = 3 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3727572" y="3469831"/>
            <a:ext cx="10887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know that 3 add 1 more equals 4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6795920" y="3421040"/>
            <a:ext cx="1274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 + 1 = 7</a:t>
            </a:r>
            <a:endParaRPr lang="en-GB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C08B45C-DBCC-B540-B3F4-DB1042B8D1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724483"/>
            <a:ext cx="1279730" cy="950295"/>
          </a:xfrm>
          <a:prstGeom prst="rect">
            <a:avLst/>
          </a:prstGeom>
        </p:spPr>
      </p:pic>
      <p:pic>
        <p:nvPicPr>
          <p:cNvPr id="35" name="Picture 2" descr="Original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61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2.59259E-6 L -0.51891 -0.3115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46" y="-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128E-6 7.40741E-7 L -0.18318 -0.4180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1.48148E-6 L -0.41698 -0.40949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49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1.48148E-6 L -0.00336 -0.2606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-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179E-6 3.7037E-7 L -0.23558 -0.25486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9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487E-6 -1.85185E-6 L 0.36314 -0.29051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7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3.7037E-7 L 0.37211 -0.2588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6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974E-6 -3.33333E-6 L -0.0327 -0.4037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5352 -0.25625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6" y="-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38 0.01112 L 0.65497 -0.41527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79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3131" y="4737333"/>
            <a:ext cx="2422901" cy="1828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Pre-recorded Teaching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4931491" y="3540536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Video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419" y="5657671"/>
            <a:ext cx="55027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also copy and paste this link if you would prefer: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932" y="3318918"/>
            <a:ext cx="2314250" cy="22465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D822709-C5CB-E74F-959C-C45B7A279FEC}"/>
              </a:ext>
            </a:extLst>
          </p:cNvPr>
          <p:cNvSpPr/>
          <p:nvPr/>
        </p:nvSpPr>
        <p:spPr>
          <a:xfrm>
            <a:off x="288419" y="6079327"/>
            <a:ext cx="42835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5"/>
              </a:rPr>
              <a:t>https://whiterosemaths.com/homelearning/early-years/building-9-10-week-1</a:t>
            </a:r>
            <a:r>
              <a:rPr lang="en-US" dirty="0" smtClean="0">
                <a:solidFill>
                  <a:prstClr val="black"/>
                </a:solidFill>
                <a:hlinkClick r:id="rId5"/>
              </a:rPr>
              <a:t>/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2027" y="5402352"/>
            <a:ext cx="3616037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link will take your to a page full of videos. Please make sure you watch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Session </a:t>
            </a: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Representing and Sorting 9 and 10.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 flipV="1">
            <a:off x="9508064" y="4951325"/>
            <a:ext cx="342518" cy="9126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64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604" y="308643"/>
            <a:ext cx="11873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 have finished ordering my numbers. </a:t>
            </a:r>
          </a:p>
          <a:p>
            <a:r>
              <a:rPr lang="en-GB" sz="3200" dirty="0" smtClean="0"/>
              <a:t>I am going to count them. 1, 2, 3, 4, 5, 7, 6…….           That’s not right?</a:t>
            </a:r>
            <a:endParaRPr lang="en-GB" sz="3200" dirty="0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043B1A3-51A5-C74A-AB40-4C265A466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140" y="1345609"/>
            <a:ext cx="1787048" cy="1748199"/>
          </a:xfrm>
          <a:prstGeom prst="rect">
            <a:avLst/>
          </a:prstGeom>
        </p:spPr>
      </p:pic>
      <p:pic>
        <p:nvPicPr>
          <p:cNvPr id="16" name="Picture 15" descr="A green rectangle with a number on it&#10;&#10;Description automatically generated with low confidence">
            <a:extLst>
              <a:ext uri="{FF2B5EF4-FFF2-40B4-BE49-F238E27FC236}">
                <a16:creationId xmlns:a16="http://schemas.microsoft.com/office/drawing/2014/main" id="{28C65B0C-14EA-844F-A66D-44350530D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243" y="1283474"/>
            <a:ext cx="1787048" cy="1748199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0C6F4C6-230C-E445-97C9-84B0603F6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267" y="1344755"/>
            <a:ext cx="1777336" cy="1748199"/>
          </a:xfrm>
          <a:prstGeom prst="rect">
            <a:avLst/>
          </a:prstGeom>
        </p:spPr>
      </p:pic>
      <p:pic>
        <p:nvPicPr>
          <p:cNvPr id="18" name="Picture 17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E607A73E-693A-C74D-AF2C-E12E36C255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070" y="1324111"/>
            <a:ext cx="1777336" cy="1748199"/>
          </a:xfrm>
          <a:prstGeom prst="rect">
            <a:avLst/>
          </a:prstGeom>
        </p:spPr>
      </p:pic>
      <p:pic>
        <p:nvPicPr>
          <p:cNvPr id="19" name="Picture 18" descr="A white letter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EAD30E2-838B-5F4E-BD59-C9C8ABAD81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343" y="1294647"/>
            <a:ext cx="1777336" cy="1748199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C4FAA11-B409-ED4E-B935-1EC37C59B8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00" y="1253721"/>
            <a:ext cx="1777336" cy="1757912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681146C5-D72F-A649-91AF-5412067382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52" y="1157618"/>
            <a:ext cx="1777336" cy="1757912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A208FB41-5566-2643-B614-181BA9D4E1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44" y="1302525"/>
            <a:ext cx="1777336" cy="1748199"/>
          </a:xfrm>
          <a:prstGeom prst="rect">
            <a:avLst/>
          </a:prstGeom>
        </p:spPr>
      </p:pic>
      <p:pic>
        <p:nvPicPr>
          <p:cNvPr id="23" name="Picture 2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C8FBFE1-98E2-4640-B2D0-9170D2B336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270" y="1305061"/>
            <a:ext cx="1777336" cy="1748199"/>
          </a:xfrm>
          <a:prstGeom prst="rect">
            <a:avLst/>
          </a:prstGeom>
        </p:spPr>
      </p:pic>
      <p:pic>
        <p:nvPicPr>
          <p:cNvPr id="24" name="Picture 23" descr="A white square with a number on it&#10;&#10;Description automatically generated with low confidence">
            <a:extLst>
              <a:ext uri="{FF2B5EF4-FFF2-40B4-BE49-F238E27FC236}">
                <a16:creationId xmlns:a16="http://schemas.microsoft.com/office/drawing/2014/main" id="{95D11AFB-2638-F646-BA9F-8317B1A138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224" y="1115403"/>
            <a:ext cx="1777336" cy="1757912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376891" y="168749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11232389" y="168749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1476319" y="168749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2572463" y="168749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ounded Rectangle 28"/>
          <p:cNvSpPr/>
          <p:nvPr/>
        </p:nvSpPr>
        <p:spPr>
          <a:xfrm>
            <a:off x="3804654" y="168749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5045906" y="168749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ounded Rectangle 30"/>
          <p:cNvSpPr/>
          <p:nvPr/>
        </p:nvSpPr>
        <p:spPr>
          <a:xfrm>
            <a:off x="9999438" y="168749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31"/>
          <p:cNvSpPr/>
          <p:nvPr/>
        </p:nvSpPr>
        <p:spPr>
          <a:xfrm>
            <a:off x="7516934" y="168749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>
            <a:off x="6278449" y="1686309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/>
          <p:cNvSpPr/>
          <p:nvPr/>
        </p:nvSpPr>
        <p:spPr>
          <a:xfrm>
            <a:off x="8755419" y="1686309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471054" y="2873315"/>
            <a:ext cx="118733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Did you spot where I went wrong? </a:t>
            </a:r>
          </a:p>
          <a:p>
            <a:endParaRPr lang="en-GB" sz="3200" dirty="0"/>
          </a:p>
          <a:p>
            <a:r>
              <a:rPr lang="en-GB" sz="3200" dirty="0" smtClean="0"/>
              <a:t>I got 6 and 7 the wrong way around. Let’s fix it. </a:t>
            </a:r>
          </a:p>
          <a:p>
            <a:endParaRPr lang="en-GB" sz="3200" dirty="0"/>
          </a:p>
          <a:p>
            <a:endParaRPr lang="en-GB" sz="3200" dirty="0"/>
          </a:p>
        </p:txBody>
      </p:sp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C043B1A3-51A5-C74A-AB40-4C265A466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208" y="4363880"/>
            <a:ext cx="1787048" cy="1748199"/>
          </a:xfrm>
          <a:prstGeom prst="rect">
            <a:avLst/>
          </a:prstGeom>
        </p:spPr>
      </p:pic>
      <p:pic>
        <p:nvPicPr>
          <p:cNvPr id="40" name="Picture 39" descr="A green rectangle with a number on it&#10;&#10;Description automatically generated with low confidence">
            <a:extLst>
              <a:ext uri="{FF2B5EF4-FFF2-40B4-BE49-F238E27FC236}">
                <a16:creationId xmlns:a16="http://schemas.microsoft.com/office/drawing/2014/main" id="{28C65B0C-14EA-844F-A66D-44350530D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961" y="4323244"/>
            <a:ext cx="1787048" cy="1748199"/>
          </a:xfrm>
          <a:prstGeom prst="rect">
            <a:avLst/>
          </a:prstGeom>
        </p:spPr>
      </p:pic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C0C6F4C6-230C-E445-97C9-84B0603F6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87" y="4384525"/>
            <a:ext cx="1777336" cy="1748199"/>
          </a:xfrm>
          <a:prstGeom prst="rect">
            <a:avLst/>
          </a:prstGeom>
        </p:spPr>
      </p:pic>
      <p:pic>
        <p:nvPicPr>
          <p:cNvPr id="42" name="Picture 41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E607A73E-693A-C74D-AF2C-E12E36C255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790" y="4363881"/>
            <a:ext cx="1777336" cy="1748199"/>
          </a:xfrm>
          <a:prstGeom prst="rect">
            <a:avLst/>
          </a:prstGeom>
        </p:spPr>
      </p:pic>
      <p:pic>
        <p:nvPicPr>
          <p:cNvPr id="43" name="Picture 42" descr="A white letter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EAD30E2-838B-5F4E-BD59-C9C8ABAD81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063" y="4334417"/>
            <a:ext cx="1777336" cy="1748199"/>
          </a:xfrm>
          <a:prstGeom prst="rect">
            <a:avLst/>
          </a:prstGeom>
        </p:spPr>
      </p:pic>
      <p:pic>
        <p:nvPicPr>
          <p:cNvPr id="44" name="Picture 43" descr="Icon&#10;&#10;Description automatically generated">
            <a:extLst>
              <a:ext uri="{FF2B5EF4-FFF2-40B4-BE49-F238E27FC236}">
                <a16:creationId xmlns:a16="http://schemas.microsoft.com/office/drawing/2014/main" id="{2C4FAA11-B409-ED4E-B935-1EC37C59B8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880" y="4293491"/>
            <a:ext cx="1777336" cy="1757912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681146C5-D72F-A649-91AF-5412067382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72" y="4197388"/>
            <a:ext cx="1777336" cy="1757912"/>
          </a:xfrm>
          <a:prstGeom prst="rect">
            <a:avLst/>
          </a:prstGeom>
        </p:spPr>
      </p:pic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A208FB41-5566-2643-B614-181BA9D4E1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64" y="4342295"/>
            <a:ext cx="1777336" cy="1748199"/>
          </a:xfrm>
          <a:prstGeom prst="rect">
            <a:avLst/>
          </a:prstGeom>
        </p:spPr>
      </p:pic>
      <p:pic>
        <p:nvPicPr>
          <p:cNvPr id="47" name="Picture 4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C8FBFE1-98E2-4640-B2D0-9170D2B336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990" y="4344831"/>
            <a:ext cx="1777336" cy="1748199"/>
          </a:xfrm>
          <a:prstGeom prst="rect">
            <a:avLst/>
          </a:prstGeom>
        </p:spPr>
      </p:pic>
      <p:pic>
        <p:nvPicPr>
          <p:cNvPr id="48" name="Picture 47" descr="A white square with a number on it&#10;&#10;Description automatically generated with low confidence">
            <a:extLst>
              <a:ext uri="{FF2B5EF4-FFF2-40B4-BE49-F238E27FC236}">
                <a16:creationId xmlns:a16="http://schemas.microsoft.com/office/drawing/2014/main" id="{95D11AFB-2638-F646-BA9F-8317B1A138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44" y="4155173"/>
            <a:ext cx="1777336" cy="1757912"/>
          </a:xfrm>
          <a:prstGeom prst="rect">
            <a:avLst/>
          </a:prstGeom>
        </p:spPr>
      </p:pic>
      <p:sp>
        <p:nvSpPr>
          <p:cNvPr id="49" name="Rounded Rectangle 48"/>
          <p:cNvSpPr/>
          <p:nvPr/>
        </p:nvSpPr>
        <p:spPr>
          <a:xfrm>
            <a:off x="297611" y="472726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ounded Rectangle 49"/>
          <p:cNvSpPr/>
          <p:nvPr/>
        </p:nvSpPr>
        <p:spPr>
          <a:xfrm>
            <a:off x="11153109" y="472726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ounded Rectangle 50"/>
          <p:cNvSpPr/>
          <p:nvPr/>
        </p:nvSpPr>
        <p:spPr>
          <a:xfrm>
            <a:off x="1397039" y="472726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ounded Rectangle 51"/>
          <p:cNvSpPr/>
          <p:nvPr/>
        </p:nvSpPr>
        <p:spPr>
          <a:xfrm>
            <a:off x="2493183" y="472726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ounded Rectangle 52"/>
          <p:cNvSpPr/>
          <p:nvPr/>
        </p:nvSpPr>
        <p:spPr>
          <a:xfrm>
            <a:off x="3725374" y="472726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ounded Rectangle 53"/>
          <p:cNvSpPr/>
          <p:nvPr/>
        </p:nvSpPr>
        <p:spPr>
          <a:xfrm>
            <a:off x="4966626" y="472726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ounded Rectangle 54"/>
          <p:cNvSpPr/>
          <p:nvPr/>
        </p:nvSpPr>
        <p:spPr>
          <a:xfrm>
            <a:off x="9920158" y="472726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ounded Rectangle 55"/>
          <p:cNvSpPr/>
          <p:nvPr/>
        </p:nvSpPr>
        <p:spPr>
          <a:xfrm>
            <a:off x="7437654" y="472726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ounded Rectangle 56"/>
          <p:cNvSpPr/>
          <p:nvPr/>
        </p:nvSpPr>
        <p:spPr>
          <a:xfrm>
            <a:off x="6199169" y="4726079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ounded Rectangle 57"/>
          <p:cNvSpPr/>
          <p:nvPr/>
        </p:nvSpPr>
        <p:spPr>
          <a:xfrm>
            <a:off x="8676139" y="4726079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CC08B45C-DBCC-B540-B3F4-DB1042B8D1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724483"/>
            <a:ext cx="1279730" cy="950295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3529616" y="5756435"/>
            <a:ext cx="73860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1, 2, 3, 4, 5, 6, 7, 8, 9, 10. </a:t>
            </a:r>
          </a:p>
          <a:p>
            <a:r>
              <a:rPr lang="en-GB" sz="3200" dirty="0" smtClean="0"/>
              <a:t>My numbers are now in the correct order.</a:t>
            </a:r>
            <a:endParaRPr lang="en-GB" sz="3200" dirty="0"/>
          </a:p>
          <a:p>
            <a:endParaRPr lang="en-GB" sz="3200" dirty="0"/>
          </a:p>
        </p:txBody>
      </p:sp>
      <p:pic>
        <p:nvPicPr>
          <p:cNvPr id="62" name="Picture 2" descr="Origina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44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2.59259E-6 L -0.51891 -0.3115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46" y="-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128E-6 7.40741E-7 L -0.18318 -0.4180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1.48148E-6 L -0.41698 -0.4094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49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1.48148E-6 L -0.00336 -0.2606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-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179E-6 3.7037E-7 L -0.23558 -0.2548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9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487E-6 -1.85185E-6 L 0.36314 -0.2905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7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3.7037E-7 L 0.37211 -0.2588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6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974E-6 -3.33333E-6 L -0.0327 -0.4037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5352 -0.2562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6" y="-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38 0.01112 L 0.65497 -0.4152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79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2.59259E-6 L -0.51891 -0.31158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46" y="-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128E-6 7.40741E-7 L -0.18318 -0.41806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1.48148E-6 L -0.41698 -0.40949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49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1.48148E-6 L -0.00336 -0.26065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-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179E-6 3.7037E-7 L -0.23558 -0.25486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9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487E-6 -1.85185E-6 L 0.36314 -0.29051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7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3.7037E-7 L 0.37211 -0.2588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6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974E-6 -3.33333E-6 L -0.0327 -0.4037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5352 -0.25625 " pathEditMode="relative" rAng="0" ptsTypes="AA">
                                      <p:cBhvr>
                                        <p:cTn id="25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6" y="-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38 0.01112 L 0.65497 -0.41527 " pathEditMode="relative" rAng="0" ptsTypes="AA">
                                      <p:cBhvr>
                                        <p:cTn id="2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79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8654" y="213393"/>
            <a:ext cx="11873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Let’s try this together. The numbers have been mixed up again by Mr Pennal. </a:t>
            </a:r>
          </a:p>
          <a:p>
            <a:r>
              <a:rPr lang="en-GB" sz="2400" dirty="0" smtClean="0"/>
              <a:t>Can you help him put the numbers into the correct order? </a:t>
            </a:r>
          </a:p>
          <a:p>
            <a:endParaRPr lang="en-GB" sz="2400" dirty="0"/>
          </a:p>
          <a:p>
            <a:r>
              <a:rPr lang="en-GB" sz="2400" dirty="0" smtClean="0"/>
              <a:t>He has helped you by putting some of the numbers in the correct place for you. </a:t>
            </a:r>
            <a:endParaRPr lang="en-GB" sz="2400" dirty="0"/>
          </a:p>
        </p:txBody>
      </p:sp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ED1AA3B-E1A7-AD4C-9A3A-847B7B955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94" y="5013889"/>
            <a:ext cx="2209800" cy="2057400"/>
          </a:xfrm>
          <a:prstGeom prst="rect">
            <a:avLst/>
          </a:prstGeom>
        </p:spPr>
      </p:pic>
      <p:pic>
        <p:nvPicPr>
          <p:cNvPr id="8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946A787-C703-DF4F-B5D7-D417B807B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661" y="4923928"/>
            <a:ext cx="1803400" cy="205740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043B1A3-51A5-C74A-AB40-4C265A466A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416" y="4845028"/>
            <a:ext cx="1787048" cy="1748199"/>
          </a:xfrm>
          <a:prstGeom prst="rect">
            <a:avLst/>
          </a:prstGeom>
        </p:spPr>
      </p:pic>
      <p:pic>
        <p:nvPicPr>
          <p:cNvPr id="10" name="Picture 9" descr="A green rectangle with a number on it&#10;&#10;Description automatically generated with low confidence">
            <a:extLst>
              <a:ext uri="{FF2B5EF4-FFF2-40B4-BE49-F238E27FC236}">
                <a16:creationId xmlns:a16="http://schemas.microsoft.com/office/drawing/2014/main" id="{28C65B0C-14EA-844F-A66D-44350530DF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245" y="2082584"/>
            <a:ext cx="1787048" cy="1748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0C6F4C6-230C-E445-97C9-84B0603F6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37" y="4265344"/>
            <a:ext cx="1777336" cy="1748199"/>
          </a:xfrm>
          <a:prstGeom prst="rect">
            <a:avLst/>
          </a:prstGeom>
        </p:spPr>
      </p:pic>
      <p:pic>
        <p:nvPicPr>
          <p:cNvPr id="12" name="Picture 11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E607A73E-693A-C74D-AF2C-E12E36C255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070" y="2143261"/>
            <a:ext cx="1777336" cy="1748199"/>
          </a:xfrm>
          <a:prstGeom prst="rect">
            <a:avLst/>
          </a:prstGeom>
        </p:spPr>
      </p:pic>
      <p:pic>
        <p:nvPicPr>
          <p:cNvPr id="13" name="Picture 12" descr="A white letter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EAD30E2-838B-5F4E-BD59-C9C8ABAD81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888" y="5441475"/>
            <a:ext cx="1777336" cy="1748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2C4FAA11-B409-ED4E-B935-1EC37C59B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070" y="5209949"/>
            <a:ext cx="1777336" cy="1757912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681146C5-D72F-A649-91AF-5412067382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52" y="1976768"/>
            <a:ext cx="1777336" cy="1757912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A208FB41-5566-2643-B614-181BA9D4E1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65" y="4248582"/>
            <a:ext cx="1777336" cy="1748199"/>
          </a:xfrm>
          <a:prstGeom prst="rect">
            <a:avLst/>
          </a:prstGeom>
        </p:spPr>
      </p:pic>
      <p:pic>
        <p:nvPicPr>
          <p:cNvPr id="17" name="Picture 1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C8FBFE1-98E2-4640-B2D0-9170D2B336B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270" y="2124211"/>
            <a:ext cx="1777336" cy="1748199"/>
          </a:xfrm>
          <a:prstGeom prst="rect">
            <a:avLst/>
          </a:prstGeom>
        </p:spPr>
      </p:pic>
      <p:pic>
        <p:nvPicPr>
          <p:cNvPr id="18" name="Picture 17" descr="A white square with a number on it&#10;&#10;Description automatically generated with low confidence">
            <a:extLst>
              <a:ext uri="{FF2B5EF4-FFF2-40B4-BE49-F238E27FC236}">
                <a16:creationId xmlns:a16="http://schemas.microsoft.com/office/drawing/2014/main" id="{95D11AFB-2638-F646-BA9F-8317B1A138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224" y="1934553"/>
            <a:ext cx="1777336" cy="1757912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76891" y="250664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11232389" y="250664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1476319" y="250664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2572463" y="250664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3804654" y="250664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5045906" y="250664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9999438" y="250664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7516934" y="250664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6278449" y="2505459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8755419" y="2505459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pic>
        <p:nvPicPr>
          <p:cNvPr id="36" name="Picture 2" descr="Original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41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2.59259E-6 L -0.51891 -0.3115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46" y="-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128E-6 7.40741E-7 L -0.18318 -0.4180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1.48148E-6 L -0.41698 -0.40949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49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1.48148E-6 L -0.00336 -0.2606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-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179E-6 3.7037E-7 L -0.23558 -0.25486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9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487E-6 -1.85185E-6 L 0.36314 -0.29051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7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3.7037E-7 L 0.37211 -0.2588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6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974E-6 -3.33333E-6 L -0.0327 -0.4037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5352 -0.25625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6" y="-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38 0.01112 L 0.65497 -0.41527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79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ED1AA3B-E1A7-AD4C-9A3A-847B7B955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94" y="5013889"/>
            <a:ext cx="2209800" cy="2057400"/>
          </a:xfrm>
          <a:prstGeom prst="rect">
            <a:avLst/>
          </a:prstGeom>
        </p:spPr>
      </p:pic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946A787-C703-DF4F-B5D7-D417B807B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661" y="4923928"/>
            <a:ext cx="1803400" cy="2057400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043B1A3-51A5-C74A-AB40-4C265A466A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15" y="4412080"/>
            <a:ext cx="1787048" cy="1748199"/>
          </a:xfrm>
          <a:prstGeom prst="rect">
            <a:avLst/>
          </a:prstGeom>
        </p:spPr>
      </p:pic>
      <p:pic>
        <p:nvPicPr>
          <p:cNvPr id="7" name="Picture 6" descr="A green rectangle with a number on it&#10;&#10;Description automatically generated with low confidence">
            <a:extLst>
              <a:ext uri="{FF2B5EF4-FFF2-40B4-BE49-F238E27FC236}">
                <a16:creationId xmlns:a16="http://schemas.microsoft.com/office/drawing/2014/main" id="{28C65B0C-14EA-844F-A66D-44350530DF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569" y="4130090"/>
            <a:ext cx="1787048" cy="1748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0C6F4C6-230C-E445-97C9-84B0603F6A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452" y="5184584"/>
            <a:ext cx="1777336" cy="1748199"/>
          </a:xfrm>
          <a:prstGeom prst="rect">
            <a:avLst/>
          </a:prstGeom>
        </p:spPr>
      </p:pic>
      <p:pic>
        <p:nvPicPr>
          <p:cNvPr id="9" name="Picture 8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E607A73E-693A-C74D-AF2C-E12E36C255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85" y="4180157"/>
            <a:ext cx="1777336" cy="1748199"/>
          </a:xfrm>
          <a:prstGeom prst="rect">
            <a:avLst/>
          </a:prstGeom>
        </p:spPr>
      </p:pic>
      <p:pic>
        <p:nvPicPr>
          <p:cNvPr id="10" name="Picture 9" descr="A white letter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EAD30E2-838B-5F4E-BD59-C9C8ABAD81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25" y="5249268"/>
            <a:ext cx="1777336" cy="1748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2C4FAA11-B409-ED4E-B935-1EC37C59B8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425" y="4487825"/>
            <a:ext cx="1777336" cy="1757912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681146C5-D72F-A649-91AF-5412067382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763" y="5099417"/>
            <a:ext cx="1777336" cy="1757912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208FB41-5566-2643-B614-181BA9D4E1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677" y="5168489"/>
            <a:ext cx="1777336" cy="1748199"/>
          </a:xfrm>
          <a:prstGeom prst="rect">
            <a:avLst/>
          </a:prstGeom>
        </p:spPr>
      </p:pic>
      <p:pic>
        <p:nvPicPr>
          <p:cNvPr id="14" name="Picture 1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C8FBFE1-98E2-4640-B2D0-9170D2B336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825" y="4140083"/>
            <a:ext cx="1777336" cy="1748199"/>
          </a:xfrm>
          <a:prstGeom prst="rect">
            <a:avLst/>
          </a:prstGeom>
        </p:spPr>
      </p:pic>
      <p:pic>
        <p:nvPicPr>
          <p:cNvPr id="15" name="Picture 14" descr="A white square with a number on it&#10;&#10;Description automatically generated with low confidence">
            <a:extLst>
              <a:ext uri="{FF2B5EF4-FFF2-40B4-BE49-F238E27FC236}">
                <a16:creationId xmlns:a16="http://schemas.microsoft.com/office/drawing/2014/main" id="{95D11AFB-2638-F646-BA9F-8317B1A138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401" y="3953842"/>
            <a:ext cx="1777336" cy="17579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AD652ED-B74D-0B40-8437-D204845763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686542"/>
            <a:ext cx="1299108" cy="964684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76891" y="250664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11232389" y="250664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1476319" y="250664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2572463" y="250664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3804654" y="250664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5045906" y="250664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9999438" y="250664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7516934" y="250664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6278449" y="2505459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ounded Rectangle 28"/>
          <p:cNvSpPr/>
          <p:nvPr/>
        </p:nvSpPr>
        <p:spPr>
          <a:xfrm>
            <a:off x="8755419" y="2505459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318654" y="213393"/>
            <a:ext cx="10983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Now it’s your turn, order the numbers correctly then read it to your adult making sure you have put them into the correct order. </a:t>
            </a:r>
            <a:endParaRPr lang="en-GB" sz="3200" dirty="0"/>
          </a:p>
        </p:txBody>
      </p:sp>
      <p:pic>
        <p:nvPicPr>
          <p:cNvPr id="34" name="Picture 2" descr="Original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14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2.59259E-6 L -0.51891 -0.3115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46" y="-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128E-6 7.40741E-7 L -0.18318 -0.4180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1.48148E-6 L -0.41698 -0.40949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49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1.48148E-6 L -0.00336 -0.2606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-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179E-6 3.7037E-7 L -0.23558 -0.25486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9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487E-6 -1.85185E-6 L 0.36314 -0.29051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7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3.7037E-7 L 0.37211 -0.2588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6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974E-6 -3.33333E-6 L -0.0327 -0.4037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5352 -0.25625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6" y="-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38 0.01112 L 0.65497 -0.41527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79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3565" y="360955"/>
            <a:ext cx="122709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You did a great job at ordering your numbers. Take a look at the </a:t>
            </a:r>
          </a:p>
          <a:p>
            <a:r>
              <a:rPr lang="en-GB" sz="3200" dirty="0" smtClean="0"/>
              <a:t>order of these numbers. Can you spot something that doesn’t look right?</a:t>
            </a:r>
            <a:endParaRPr lang="en-GB" sz="3200" dirty="0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043B1A3-51A5-C74A-AB40-4C265A466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655" y="1613897"/>
            <a:ext cx="1787048" cy="1748199"/>
          </a:xfrm>
          <a:prstGeom prst="rect">
            <a:avLst/>
          </a:prstGeom>
        </p:spPr>
      </p:pic>
      <p:pic>
        <p:nvPicPr>
          <p:cNvPr id="16" name="Picture 15" descr="A green rectangle with a number on it&#10;&#10;Description automatically generated with low confidence">
            <a:extLst>
              <a:ext uri="{FF2B5EF4-FFF2-40B4-BE49-F238E27FC236}">
                <a16:creationId xmlns:a16="http://schemas.microsoft.com/office/drawing/2014/main" id="{28C65B0C-14EA-844F-A66D-44350530D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109" y="1569225"/>
            <a:ext cx="1787048" cy="1748199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0C6F4C6-230C-E445-97C9-84B0603F6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267" y="1611455"/>
            <a:ext cx="1777336" cy="1748199"/>
          </a:xfrm>
          <a:prstGeom prst="rect">
            <a:avLst/>
          </a:prstGeom>
        </p:spPr>
      </p:pic>
      <p:pic>
        <p:nvPicPr>
          <p:cNvPr id="18" name="Picture 17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E607A73E-693A-C74D-AF2C-E12E36C255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070" y="1590811"/>
            <a:ext cx="1777336" cy="1748199"/>
          </a:xfrm>
          <a:prstGeom prst="rect">
            <a:avLst/>
          </a:prstGeom>
        </p:spPr>
      </p:pic>
      <p:pic>
        <p:nvPicPr>
          <p:cNvPr id="19" name="Picture 18" descr="A white letter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EAD30E2-838B-5F4E-BD59-C9C8ABAD81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343" y="1561347"/>
            <a:ext cx="1777336" cy="1748199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C4FAA11-B409-ED4E-B935-1EC37C59B8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00" y="1520421"/>
            <a:ext cx="1777336" cy="1757912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681146C5-D72F-A649-91AF-5412067382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52" y="1424318"/>
            <a:ext cx="1777336" cy="1757912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A208FB41-5566-2643-B614-181BA9D4E1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681" y="1572864"/>
            <a:ext cx="1777336" cy="1748199"/>
          </a:xfrm>
          <a:prstGeom prst="rect">
            <a:avLst/>
          </a:prstGeom>
        </p:spPr>
      </p:pic>
      <p:pic>
        <p:nvPicPr>
          <p:cNvPr id="23" name="Picture 2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C8FBFE1-98E2-4640-B2D0-9170D2B336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38" y="1571761"/>
            <a:ext cx="1777336" cy="1748199"/>
          </a:xfrm>
          <a:prstGeom prst="rect">
            <a:avLst/>
          </a:prstGeom>
        </p:spPr>
      </p:pic>
      <p:pic>
        <p:nvPicPr>
          <p:cNvPr id="24" name="Picture 23" descr="A white square with a number on it&#10;&#10;Description automatically generated with low confidence">
            <a:extLst>
              <a:ext uri="{FF2B5EF4-FFF2-40B4-BE49-F238E27FC236}">
                <a16:creationId xmlns:a16="http://schemas.microsoft.com/office/drawing/2014/main" id="{95D11AFB-2638-F646-BA9F-8317B1A138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224" y="1382103"/>
            <a:ext cx="1777336" cy="1757912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376891" y="195419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11232389" y="195419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1476319" y="195419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2572463" y="195419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ounded Rectangle 28"/>
          <p:cNvSpPr/>
          <p:nvPr/>
        </p:nvSpPr>
        <p:spPr>
          <a:xfrm>
            <a:off x="3804654" y="195419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5045906" y="195419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ounded Rectangle 30"/>
          <p:cNvSpPr/>
          <p:nvPr/>
        </p:nvSpPr>
        <p:spPr>
          <a:xfrm>
            <a:off x="9999438" y="195419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31"/>
          <p:cNvSpPr/>
          <p:nvPr/>
        </p:nvSpPr>
        <p:spPr>
          <a:xfrm>
            <a:off x="7516934" y="195419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>
            <a:off x="6278449" y="1953009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/>
          <p:cNvSpPr/>
          <p:nvPr/>
        </p:nvSpPr>
        <p:spPr>
          <a:xfrm>
            <a:off x="8755419" y="1953009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376891" y="3288372"/>
            <a:ext cx="118733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Did you spot it?</a:t>
            </a:r>
          </a:p>
          <a:p>
            <a:endParaRPr lang="en-GB" sz="3200" dirty="0" smtClean="0"/>
          </a:p>
          <a:p>
            <a:r>
              <a:rPr lang="en-GB" sz="3200" dirty="0" smtClean="0"/>
              <a:t>You can either move the numbers back into the correct order or put a circle around the 2 numbers that are in the wrong place.  </a:t>
            </a:r>
            <a:endParaRPr lang="en-GB" sz="3200" dirty="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BAD652ED-B74D-0B40-8437-D204845763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686542"/>
            <a:ext cx="1299108" cy="964684"/>
          </a:xfrm>
          <a:prstGeom prst="rect">
            <a:avLst/>
          </a:prstGeom>
        </p:spPr>
      </p:pic>
      <p:pic>
        <p:nvPicPr>
          <p:cNvPr id="62" name="Picture 2" descr="Origina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34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2.59259E-6 L -0.51891 -0.3115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46" y="-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128E-6 7.40741E-7 L -0.18318 -0.4180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1.48148E-6 L -0.41698 -0.4094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49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1.48148E-6 L -0.00336 -0.2606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-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179E-6 3.7037E-7 L -0.23558 -0.2548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9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487E-6 -1.85185E-6 L 0.36314 -0.2905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7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3.7037E-7 L 0.37211 -0.2588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6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974E-6 -3.33333E-6 L -0.0327 -0.4037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5352 -0.2562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6" y="-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38 0.01112 L 0.65497 -0.4152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79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233" y="347100"/>
            <a:ext cx="11873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Take a look at the ordering of these numbers. Can you spot which numbers are in the wrong place?  </a:t>
            </a:r>
            <a:endParaRPr lang="en-GB" sz="3200" dirty="0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043B1A3-51A5-C74A-AB40-4C265A466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655" y="1613897"/>
            <a:ext cx="1787048" cy="1748199"/>
          </a:xfrm>
          <a:prstGeom prst="rect">
            <a:avLst/>
          </a:prstGeom>
        </p:spPr>
      </p:pic>
      <p:pic>
        <p:nvPicPr>
          <p:cNvPr id="16" name="Picture 15" descr="A green rectangle with a number on it&#10;&#10;Description automatically generated with low confidence">
            <a:extLst>
              <a:ext uri="{FF2B5EF4-FFF2-40B4-BE49-F238E27FC236}">
                <a16:creationId xmlns:a16="http://schemas.microsoft.com/office/drawing/2014/main" id="{28C65B0C-14EA-844F-A66D-44350530D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109" y="1569225"/>
            <a:ext cx="1787048" cy="1748199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0C6F4C6-230C-E445-97C9-84B0603F6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195" y="1624516"/>
            <a:ext cx="1777336" cy="1748199"/>
          </a:xfrm>
          <a:prstGeom prst="rect">
            <a:avLst/>
          </a:prstGeom>
        </p:spPr>
      </p:pic>
      <p:pic>
        <p:nvPicPr>
          <p:cNvPr id="18" name="Picture 17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E607A73E-693A-C74D-AF2C-E12E36C255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202" y="1618217"/>
            <a:ext cx="1777336" cy="1748199"/>
          </a:xfrm>
          <a:prstGeom prst="rect">
            <a:avLst/>
          </a:prstGeom>
        </p:spPr>
      </p:pic>
      <p:pic>
        <p:nvPicPr>
          <p:cNvPr id="19" name="Picture 18" descr="A white letter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EAD30E2-838B-5F4E-BD59-C9C8ABAD81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343" y="1561347"/>
            <a:ext cx="1777336" cy="1748199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C4FAA11-B409-ED4E-B935-1EC37C59B8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00" y="1520421"/>
            <a:ext cx="1777336" cy="1757912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681146C5-D72F-A649-91AF-5412067382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52" y="1424318"/>
            <a:ext cx="1777336" cy="1757912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A208FB41-5566-2643-B614-181BA9D4E1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03" y="1566171"/>
            <a:ext cx="1777336" cy="1748199"/>
          </a:xfrm>
          <a:prstGeom prst="rect">
            <a:avLst/>
          </a:prstGeom>
        </p:spPr>
      </p:pic>
      <p:pic>
        <p:nvPicPr>
          <p:cNvPr id="23" name="Picture 2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C8FBFE1-98E2-4640-B2D0-9170D2B336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63" y="1587589"/>
            <a:ext cx="1777336" cy="1748199"/>
          </a:xfrm>
          <a:prstGeom prst="rect">
            <a:avLst/>
          </a:prstGeom>
        </p:spPr>
      </p:pic>
      <p:pic>
        <p:nvPicPr>
          <p:cNvPr id="24" name="Picture 23" descr="A white square with a number on it&#10;&#10;Description automatically generated with low confidence">
            <a:extLst>
              <a:ext uri="{FF2B5EF4-FFF2-40B4-BE49-F238E27FC236}">
                <a16:creationId xmlns:a16="http://schemas.microsoft.com/office/drawing/2014/main" id="{95D11AFB-2638-F646-BA9F-8317B1A138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224" y="1382103"/>
            <a:ext cx="1777336" cy="1757912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376891" y="195419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11232389" y="195419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1476319" y="195419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2572463" y="195419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ounded Rectangle 28"/>
          <p:cNvSpPr/>
          <p:nvPr/>
        </p:nvSpPr>
        <p:spPr>
          <a:xfrm>
            <a:off x="3804654" y="195419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5045906" y="195419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ounded Rectangle 30"/>
          <p:cNvSpPr/>
          <p:nvPr/>
        </p:nvSpPr>
        <p:spPr>
          <a:xfrm>
            <a:off x="9999438" y="195419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31"/>
          <p:cNvSpPr/>
          <p:nvPr/>
        </p:nvSpPr>
        <p:spPr>
          <a:xfrm>
            <a:off x="7516934" y="195419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>
            <a:off x="6278449" y="1953009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/>
          <p:cNvSpPr/>
          <p:nvPr/>
        </p:nvSpPr>
        <p:spPr>
          <a:xfrm>
            <a:off x="8755419" y="1953009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376891" y="3288372"/>
            <a:ext cx="118733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Did you spot it?</a:t>
            </a:r>
          </a:p>
          <a:p>
            <a:endParaRPr lang="en-GB" sz="3200" dirty="0" smtClean="0"/>
          </a:p>
          <a:p>
            <a:r>
              <a:rPr lang="en-GB" sz="3200" dirty="0" smtClean="0"/>
              <a:t>You can either move the numbers back into the correct order or put a circle around the 2 numbers that are in the wrong place.  </a:t>
            </a:r>
            <a:endParaRPr lang="en-GB" sz="3200" dirty="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BAD652ED-B74D-0B40-8437-D204845763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686542"/>
            <a:ext cx="1299108" cy="964684"/>
          </a:xfrm>
          <a:prstGeom prst="rect">
            <a:avLst/>
          </a:prstGeom>
        </p:spPr>
      </p:pic>
      <p:pic>
        <p:nvPicPr>
          <p:cNvPr id="35" name="Picture 2" descr="Origina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2.59259E-6 L -0.51891 -0.3115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46" y="-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128E-6 7.40741E-7 L -0.18318 -0.4180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1.48148E-6 L -0.41698 -0.4094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49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1.48148E-6 L -0.00336 -0.2606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-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179E-6 3.7037E-7 L -0.23558 -0.2548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9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487E-6 -1.85185E-6 L 0.36314 -0.2905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7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3.7037E-7 L 0.37211 -0.2588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6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974E-6 -3.33333E-6 L -0.0327 -0.4037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5352 -0.2562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6" y="-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38 0.01112 L 0.65497 -0.4152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79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183" y="213750"/>
            <a:ext cx="11873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Take a look at the ordering of these numbers. Can you spot which numbers are in the wrong place? There might be more than 2 numbers in the wrong place this time so look carefully. </a:t>
            </a:r>
            <a:endParaRPr lang="en-GB" sz="3200" dirty="0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043B1A3-51A5-C74A-AB40-4C265A466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655" y="1613897"/>
            <a:ext cx="1787048" cy="1748199"/>
          </a:xfrm>
          <a:prstGeom prst="rect">
            <a:avLst/>
          </a:prstGeom>
        </p:spPr>
      </p:pic>
      <p:pic>
        <p:nvPicPr>
          <p:cNvPr id="16" name="Picture 15" descr="A green rectangle with a number on it&#10;&#10;Description automatically generated with low confidence">
            <a:extLst>
              <a:ext uri="{FF2B5EF4-FFF2-40B4-BE49-F238E27FC236}">
                <a16:creationId xmlns:a16="http://schemas.microsoft.com/office/drawing/2014/main" id="{28C65B0C-14EA-844F-A66D-44350530D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900" y="1551939"/>
            <a:ext cx="1787048" cy="1748199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0C6F4C6-230C-E445-97C9-84B0603F6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360" y="1580408"/>
            <a:ext cx="1777336" cy="1748199"/>
          </a:xfrm>
          <a:prstGeom prst="rect">
            <a:avLst/>
          </a:prstGeom>
        </p:spPr>
      </p:pic>
      <p:pic>
        <p:nvPicPr>
          <p:cNvPr id="18" name="Picture 17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E607A73E-693A-C74D-AF2C-E12E36C255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544" y="1631941"/>
            <a:ext cx="1777336" cy="1748199"/>
          </a:xfrm>
          <a:prstGeom prst="rect">
            <a:avLst/>
          </a:prstGeom>
        </p:spPr>
      </p:pic>
      <p:pic>
        <p:nvPicPr>
          <p:cNvPr id="19" name="Picture 18" descr="A white letter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EAD30E2-838B-5F4E-BD59-C9C8ABAD81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343" y="1561347"/>
            <a:ext cx="1777336" cy="1748199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C4FAA11-B409-ED4E-B935-1EC37C59B8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00" y="1520421"/>
            <a:ext cx="1777336" cy="1757912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681146C5-D72F-A649-91AF-5412067382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52" y="1424318"/>
            <a:ext cx="1777336" cy="1757912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A208FB41-5566-2643-B614-181BA9D4E1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795" y="1534061"/>
            <a:ext cx="1777336" cy="1748199"/>
          </a:xfrm>
          <a:prstGeom prst="rect">
            <a:avLst/>
          </a:prstGeom>
        </p:spPr>
      </p:pic>
      <p:pic>
        <p:nvPicPr>
          <p:cNvPr id="23" name="Picture 2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C8FBFE1-98E2-4640-B2D0-9170D2B336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63" y="1587589"/>
            <a:ext cx="1777336" cy="1748199"/>
          </a:xfrm>
          <a:prstGeom prst="rect">
            <a:avLst/>
          </a:prstGeom>
        </p:spPr>
      </p:pic>
      <p:pic>
        <p:nvPicPr>
          <p:cNvPr id="24" name="Picture 23" descr="A white square with a number on it&#10;&#10;Description automatically generated with low confidence">
            <a:extLst>
              <a:ext uri="{FF2B5EF4-FFF2-40B4-BE49-F238E27FC236}">
                <a16:creationId xmlns:a16="http://schemas.microsoft.com/office/drawing/2014/main" id="{95D11AFB-2638-F646-BA9F-8317B1A138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27" y="1362611"/>
            <a:ext cx="1777336" cy="1757912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376891" y="195419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11232389" y="195419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1476319" y="195419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2572463" y="195419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ounded Rectangle 28"/>
          <p:cNvSpPr/>
          <p:nvPr/>
        </p:nvSpPr>
        <p:spPr>
          <a:xfrm>
            <a:off x="3804654" y="195419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5045906" y="195419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ounded Rectangle 30"/>
          <p:cNvSpPr/>
          <p:nvPr/>
        </p:nvSpPr>
        <p:spPr>
          <a:xfrm>
            <a:off x="9999438" y="195419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31"/>
          <p:cNvSpPr/>
          <p:nvPr/>
        </p:nvSpPr>
        <p:spPr>
          <a:xfrm>
            <a:off x="7516934" y="1954190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>
            <a:off x="6278449" y="1953009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/>
          <p:cNvSpPr/>
          <p:nvPr/>
        </p:nvSpPr>
        <p:spPr>
          <a:xfrm>
            <a:off x="8755419" y="1953009"/>
            <a:ext cx="676801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376891" y="3290496"/>
            <a:ext cx="118733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Did you spot it?</a:t>
            </a:r>
          </a:p>
          <a:p>
            <a:endParaRPr lang="en-GB" sz="3200" dirty="0" smtClean="0"/>
          </a:p>
          <a:p>
            <a:r>
              <a:rPr lang="en-GB" sz="3200" dirty="0" smtClean="0"/>
              <a:t>You can either move the numbers back into the correct order or put a circle around the numbers that are in the wrong place.  </a:t>
            </a:r>
            <a:endParaRPr lang="en-GB" sz="3200" dirty="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BAD652ED-B74D-0B40-8437-D204845763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686542"/>
            <a:ext cx="1299108" cy="964684"/>
          </a:xfrm>
          <a:prstGeom prst="rect">
            <a:avLst/>
          </a:prstGeom>
        </p:spPr>
      </p:pic>
      <p:pic>
        <p:nvPicPr>
          <p:cNvPr id="35" name="Picture 2" descr="Origina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35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2.59259E-6 L -0.51891 -0.3115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46" y="-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128E-6 7.40741E-7 L -0.18318 -0.4180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1.48148E-6 L -0.41698 -0.4094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49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1.48148E-6 L -0.00336 -0.2606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-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179E-6 3.7037E-7 L -0.23558 -0.2548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9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487E-6 -1.85185E-6 L 0.36314 -0.2905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7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3.7037E-7 L 0.37211 -0.2588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6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974E-6 -3.33333E-6 L -0.0327 -0.4037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5352 -0.2562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6" y="-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38 0.01112 L 0.65497 -0.4152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79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Subject</a:t>
            </a:r>
            <a:r>
              <a:rPr lang="en-GB"/>
              <a:t>: </a:t>
            </a:r>
            <a:r>
              <a:rPr lang="en-GB" sz="2400"/>
              <a:t>Maths 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200893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 smtClean="0"/>
              <a:t>25.2.2021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LO. To be able </a:t>
            </a:r>
            <a:r>
              <a:rPr lang="en-GB" sz="4000" dirty="0" smtClean="0"/>
              <a:t>to partition 9 and 10. </a:t>
            </a:r>
            <a:endParaRPr lang="en-GB" sz="4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AC161A-AE73-4E23-8983-5A4292BB4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673303" cy="604599"/>
          </a:xfrm>
          <a:prstGeom prst="rect">
            <a:avLst/>
          </a:prstGeom>
        </p:spPr>
      </p:pic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7338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868" y="4724400"/>
            <a:ext cx="2416025" cy="18859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Pre-recorded Teaching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4931491" y="3540536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Video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419" y="5657671"/>
            <a:ext cx="55027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also copy and paste this link if you would prefer: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932" y="3318918"/>
            <a:ext cx="2314250" cy="22465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D822709-C5CB-E74F-959C-C45B7A279FEC}"/>
              </a:ext>
            </a:extLst>
          </p:cNvPr>
          <p:cNvSpPr/>
          <p:nvPr/>
        </p:nvSpPr>
        <p:spPr>
          <a:xfrm>
            <a:off x="288419" y="6079327"/>
            <a:ext cx="42835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5"/>
              </a:rPr>
              <a:t>https://whiterosemaths.com/homelearning/early-years/building-9-10-week-1</a:t>
            </a:r>
            <a:r>
              <a:rPr lang="en-US" dirty="0" smtClean="0">
                <a:solidFill>
                  <a:prstClr val="black"/>
                </a:solidFill>
                <a:hlinkClick r:id="rId5"/>
              </a:rPr>
              <a:t>/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2027" y="5402352"/>
            <a:ext cx="3616037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link will take your to a page full of videos. Please make sure you watch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Session </a:t>
            </a:r>
            <a:r>
              <a:rPr lang="en-US" b="1" u="sng" dirty="0" smtClean="0">
                <a:solidFill>
                  <a:prstClr val="black"/>
                </a:solidFill>
                <a:latin typeface="Calibri" panose="020F0502020204030204"/>
              </a:rPr>
              <a:t>4 – Composition of 9 and 10.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 flipV="1">
            <a:off x="9508064" y="4951325"/>
            <a:ext cx="342518" cy="9126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2374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47B672-7013-F840-96DE-F71C1CA36267}"/>
              </a:ext>
            </a:extLst>
          </p:cNvPr>
          <p:cNvSpPr/>
          <p:nvPr/>
        </p:nvSpPr>
        <p:spPr>
          <a:xfrm>
            <a:off x="4755283" y="3864194"/>
            <a:ext cx="564191" cy="13306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051920-E31F-5445-89B2-DFF48E389576}"/>
              </a:ext>
            </a:extLst>
          </p:cNvPr>
          <p:cNvSpPr/>
          <p:nvPr/>
        </p:nvSpPr>
        <p:spPr>
          <a:xfrm rot="16200000">
            <a:off x="2875698" y="2938120"/>
            <a:ext cx="2790100" cy="9619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7E6351-E82A-0644-99E9-D85D73157A40}"/>
              </a:ext>
            </a:extLst>
          </p:cNvPr>
          <p:cNvSpPr/>
          <p:nvPr/>
        </p:nvSpPr>
        <p:spPr>
          <a:xfrm>
            <a:off x="1906145" y="3359414"/>
            <a:ext cx="1897294" cy="1454727"/>
          </a:xfrm>
          <a:prstGeom prst="rect">
            <a:avLst/>
          </a:prstGeom>
          <a:solidFill>
            <a:srgbClr val="5B9BD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C8B767-BF9A-024B-8371-FA5414759FEB}"/>
              </a:ext>
            </a:extLst>
          </p:cNvPr>
          <p:cNvSpPr/>
          <p:nvPr/>
        </p:nvSpPr>
        <p:spPr>
          <a:xfrm>
            <a:off x="3963045" y="2354240"/>
            <a:ext cx="605542" cy="60554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8FC262-FE75-CC4F-A45E-38C16BECE906}"/>
              </a:ext>
            </a:extLst>
          </p:cNvPr>
          <p:cNvSpPr/>
          <p:nvPr/>
        </p:nvSpPr>
        <p:spPr>
          <a:xfrm>
            <a:off x="1988555" y="2842445"/>
            <a:ext cx="215900" cy="516968"/>
          </a:xfrm>
          <a:prstGeom prst="rect">
            <a:avLst/>
          </a:prstGeom>
          <a:solidFill>
            <a:srgbClr val="EC44D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234C34C-1CFC-A743-A868-CCC05359D688}"/>
              </a:ext>
            </a:extLst>
          </p:cNvPr>
          <p:cNvSpPr/>
          <p:nvPr/>
        </p:nvSpPr>
        <p:spPr>
          <a:xfrm>
            <a:off x="7371226" y="3888958"/>
            <a:ext cx="565200" cy="13306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5285AC-3026-8F41-A575-1125291D56B2}"/>
              </a:ext>
            </a:extLst>
          </p:cNvPr>
          <p:cNvSpPr/>
          <p:nvPr/>
        </p:nvSpPr>
        <p:spPr>
          <a:xfrm>
            <a:off x="5074354" y="3396974"/>
            <a:ext cx="2330877" cy="144000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2D426E6-7C13-4B40-8DDF-185071A690EB}"/>
              </a:ext>
            </a:extLst>
          </p:cNvPr>
          <p:cNvSpPr/>
          <p:nvPr/>
        </p:nvSpPr>
        <p:spPr>
          <a:xfrm>
            <a:off x="7764788" y="3419090"/>
            <a:ext cx="2330877" cy="144000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Triangle 42">
            <a:extLst>
              <a:ext uri="{FF2B5EF4-FFF2-40B4-BE49-F238E27FC236}">
                <a16:creationId xmlns:a16="http://schemas.microsoft.com/office/drawing/2014/main" id="{459AD33E-7F48-F349-B185-91C4B69D12CA}"/>
              </a:ext>
            </a:extLst>
          </p:cNvPr>
          <p:cNvSpPr/>
          <p:nvPr/>
        </p:nvSpPr>
        <p:spPr>
          <a:xfrm flipH="1">
            <a:off x="1476427" y="3396974"/>
            <a:ext cx="430077" cy="1417166"/>
          </a:xfrm>
          <a:prstGeom prst="rtTriangle">
            <a:avLst/>
          </a:prstGeom>
          <a:solidFill>
            <a:srgbClr val="ED43D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A797CD9-FFFD-7A4A-8B89-2955A688C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" y="109087"/>
            <a:ext cx="1549476" cy="1767712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27247EE4-30CE-0C44-8E43-21C005E41DA6}"/>
              </a:ext>
            </a:extLst>
          </p:cNvPr>
          <p:cNvSpPr/>
          <p:nvPr/>
        </p:nvSpPr>
        <p:spPr>
          <a:xfrm>
            <a:off x="2984466" y="4756091"/>
            <a:ext cx="697294" cy="69729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E1DFB05-9446-FA49-8401-89AB26AC6E02}"/>
              </a:ext>
            </a:extLst>
          </p:cNvPr>
          <p:cNvSpPr/>
          <p:nvPr/>
        </p:nvSpPr>
        <p:spPr>
          <a:xfrm>
            <a:off x="3877402" y="4756091"/>
            <a:ext cx="697294" cy="69729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2138727-23C4-D849-A7A9-4312FFA62E93}"/>
              </a:ext>
            </a:extLst>
          </p:cNvPr>
          <p:cNvSpPr/>
          <p:nvPr/>
        </p:nvSpPr>
        <p:spPr>
          <a:xfrm>
            <a:off x="2069209" y="4759548"/>
            <a:ext cx="697294" cy="69729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FBABD50-DA1F-AC49-85DA-6DB95EE5CE42}"/>
              </a:ext>
            </a:extLst>
          </p:cNvPr>
          <p:cNvSpPr/>
          <p:nvPr/>
        </p:nvSpPr>
        <p:spPr>
          <a:xfrm>
            <a:off x="5925339" y="4756091"/>
            <a:ext cx="697294" cy="69729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B529C18-53D3-FC45-B16D-0B224F51ACAD}"/>
              </a:ext>
            </a:extLst>
          </p:cNvPr>
          <p:cNvSpPr/>
          <p:nvPr/>
        </p:nvSpPr>
        <p:spPr>
          <a:xfrm>
            <a:off x="6818275" y="4756091"/>
            <a:ext cx="697294" cy="69729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67851E9-A286-B04C-AC24-79ECAFDCC97D}"/>
              </a:ext>
            </a:extLst>
          </p:cNvPr>
          <p:cNvSpPr/>
          <p:nvPr/>
        </p:nvSpPr>
        <p:spPr>
          <a:xfrm>
            <a:off x="5010082" y="4759548"/>
            <a:ext cx="697294" cy="69729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914765D-444A-344F-BFC0-8865572C8FF5}"/>
              </a:ext>
            </a:extLst>
          </p:cNvPr>
          <p:cNvSpPr/>
          <p:nvPr/>
        </p:nvSpPr>
        <p:spPr>
          <a:xfrm>
            <a:off x="8615773" y="4778207"/>
            <a:ext cx="697294" cy="69729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564F20E-FB50-F445-BDE7-FA6957BD3996}"/>
              </a:ext>
            </a:extLst>
          </p:cNvPr>
          <p:cNvSpPr/>
          <p:nvPr/>
        </p:nvSpPr>
        <p:spPr>
          <a:xfrm>
            <a:off x="9508709" y="4778207"/>
            <a:ext cx="697294" cy="69729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62E5643-8430-F440-814B-915230AB1ED9}"/>
              </a:ext>
            </a:extLst>
          </p:cNvPr>
          <p:cNvSpPr/>
          <p:nvPr/>
        </p:nvSpPr>
        <p:spPr>
          <a:xfrm>
            <a:off x="7700516" y="4781664"/>
            <a:ext cx="697294" cy="69729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40359" y="109087"/>
            <a:ext cx="98107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Today we are going to look at the different ways which we can make the numbers 9 and 10.</a:t>
            </a:r>
          </a:p>
          <a:p>
            <a:endParaRPr lang="en-GB" sz="2000" dirty="0"/>
          </a:p>
          <a:p>
            <a:r>
              <a:rPr lang="en-GB" sz="2000" dirty="0" smtClean="0"/>
              <a:t>I am going to help teddy work out how many wheels he has on his train.</a:t>
            </a:r>
          </a:p>
          <a:p>
            <a:endParaRPr lang="en-GB" sz="2000" dirty="0"/>
          </a:p>
          <a:p>
            <a:r>
              <a:rPr lang="en-GB" sz="2000" dirty="0"/>
              <a:t>I</a:t>
            </a:r>
            <a:r>
              <a:rPr lang="en-GB" sz="2000" dirty="0" smtClean="0"/>
              <a:t> can see that this train has 3 wheels on each section. 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087538" y="5618199"/>
            <a:ext cx="805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3</a:t>
            </a:r>
            <a:endParaRPr lang="en-GB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3157728" y="5573800"/>
            <a:ext cx="805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3</a:t>
            </a:r>
            <a:endParaRPr lang="en-GB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8763601" y="5618199"/>
            <a:ext cx="805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3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242182" y="4878140"/>
            <a:ext cx="475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1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57728" y="4904868"/>
            <a:ext cx="475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46511" y="4878140"/>
            <a:ext cx="475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13982" y="4897190"/>
            <a:ext cx="475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1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29528" y="4923918"/>
            <a:ext cx="475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18311" y="4897190"/>
            <a:ext cx="475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00032" y="4897190"/>
            <a:ext cx="475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1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815578" y="4923918"/>
            <a:ext cx="475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704361" y="4897190"/>
            <a:ext cx="475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568587" y="5573800"/>
            <a:ext cx="805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7407037" y="5573800"/>
            <a:ext cx="805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+</a:t>
            </a:r>
            <a:endParaRPr lang="en-GB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9941913" y="5573799"/>
            <a:ext cx="805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=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867866" y="5618199"/>
            <a:ext cx="805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9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CC08B45C-DBCC-B540-B3F4-DB1042B8D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724483"/>
            <a:ext cx="1279730" cy="950295"/>
          </a:xfrm>
          <a:prstGeom prst="rect">
            <a:avLst/>
          </a:prstGeom>
        </p:spPr>
      </p:pic>
      <p:pic>
        <p:nvPicPr>
          <p:cNvPr id="54" name="Picture 2" descr="Origin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454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7" grpId="0" animBg="1"/>
      <p:bldP spid="18" grpId="0" animBg="1"/>
      <p:bldP spid="28" grpId="0" animBg="1"/>
      <p:bldP spid="5" grpId="0" animBg="1"/>
      <p:bldP spid="42" grpId="0" animBg="1"/>
      <p:bldP spid="43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0085822-9DB5-314E-AD08-4A9EE1C17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59" y="2637647"/>
            <a:ext cx="3114722" cy="355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105ECAF-5734-CA44-8C96-F0B7C5155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719" y="2637647"/>
            <a:ext cx="3114722" cy="355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close - up of some windows&#10;&#10;Description automatically generated with low confidence">
            <a:extLst>
              <a:ext uri="{FF2B5EF4-FFF2-40B4-BE49-F238E27FC236}">
                <a16:creationId xmlns:a16="http://schemas.microsoft.com/office/drawing/2014/main" id="{10565DBB-4735-B24D-9DFE-C3275D2D1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0485" y="-197848"/>
            <a:ext cx="1907606" cy="4325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3B5B7B-D02A-D041-8E9A-BFE86ACE6E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380" y="1073329"/>
            <a:ext cx="860284" cy="9583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61BDB1-404E-5B4F-91AD-F9CAC2508A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325" y="1073329"/>
            <a:ext cx="860284" cy="958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FCC4DA-F17D-1C43-A920-A350EBBBCE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70" y="1073329"/>
            <a:ext cx="860284" cy="9583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08821C-ABFA-794E-9EE1-A6AE034682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215" y="1073329"/>
            <a:ext cx="860284" cy="9583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27BFDB-C9A5-4048-B497-64E2BBA14A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60" y="1073329"/>
            <a:ext cx="860284" cy="9583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6A2725-2020-9541-96F8-003B97183D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227" y="1878471"/>
            <a:ext cx="860284" cy="9583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B1913F-4411-764D-A6C1-E4AEEE69FA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72" y="1878471"/>
            <a:ext cx="860284" cy="9583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4B6EAD-503D-0E44-AFA1-8AA3944B05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117" y="1878471"/>
            <a:ext cx="860284" cy="9583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A58E09-638B-A74F-BE72-CEBDF69455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062" y="1878471"/>
            <a:ext cx="860284" cy="9583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10B6B0-08C5-734E-9E38-42FFBB22CF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0295" y="4770687"/>
            <a:ext cx="2324100" cy="22735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F6643E-CF87-BC47-9DF7-63199A1D0D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3630" y="4712806"/>
            <a:ext cx="2324100" cy="2286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F838076-06BE-E44C-833D-774724D477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18" y="4993796"/>
            <a:ext cx="1549476" cy="17677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08B45C-DBCC-B540-B3F4-DB1042B8D1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724483"/>
            <a:ext cx="1279730" cy="9502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233" y="133350"/>
            <a:ext cx="10920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After teddy got off the train he got some strawberries. Teddy picks up 9 strawberries and would like me to help him separate them into 2 groups. How could I do this?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218349" y="1154553"/>
            <a:ext cx="28331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can see a 10s frame that has 9 strawberries in it. </a:t>
            </a:r>
          </a:p>
          <a:p>
            <a:endParaRPr lang="en-GB" dirty="0"/>
          </a:p>
          <a:p>
            <a:r>
              <a:rPr lang="en-GB" dirty="0" smtClean="0"/>
              <a:t>I am going to separate the strawberries into a group of 6 and a group of 3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26A2725-2020-9541-96F8-003B97183D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17" y="3750283"/>
            <a:ext cx="860284" cy="9583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26A2725-2020-9541-96F8-003B97183D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20" y="4307105"/>
            <a:ext cx="860284" cy="9583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26A2725-2020-9541-96F8-003B97183D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399" y="4245195"/>
            <a:ext cx="860284" cy="9583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26A2725-2020-9541-96F8-003B97183D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501" y="3560131"/>
            <a:ext cx="860284" cy="9583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26A2725-2020-9541-96F8-003B97183D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982" y="4173613"/>
            <a:ext cx="860284" cy="95838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26A2725-2020-9541-96F8-003B97183D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34" y="3576539"/>
            <a:ext cx="860284" cy="9583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26A2725-2020-9541-96F8-003B97183D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222" y="3912779"/>
            <a:ext cx="860284" cy="95838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26A2725-2020-9541-96F8-003B97183D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022" y="3969929"/>
            <a:ext cx="860284" cy="95838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26A2725-2020-9541-96F8-003B97183D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922" y="4046129"/>
            <a:ext cx="860284" cy="9583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08441" y="4230905"/>
            <a:ext cx="26787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 now know that I can separate 9 into 6 and 3. </a:t>
            </a:r>
          </a:p>
          <a:p>
            <a:endParaRPr lang="en-GB" sz="3600" dirty="0"/>
          </a:p>
          <a:p>
            <a:r>
              <a:rPr lang="en-GB" sz="3600" dirty="0" smtClean="0"/>
              <a:t>6 + 3 = 9</a:t>
            </a:r>
            <a:endParaRPr lang="en-GB" sz="3600" dirty="0"/>
          </a:p>
        </p:txBody>
      </p:sp>
      <p:pic>
        <p:nvPicPr>
          <p:cNvPr id="31" name="Picture 2" descr="Origina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015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1.11111E-6 L 0.09039 0.384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9" y="192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1.11111E-6 L 0.08093 0.3907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8" y="1953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615E-6 1.11111E-6 L 0.08302 0.381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1" y="190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615E-6 1.11111E-6 L -0.12628 0.4518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4" y="225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974E-6 1.11111E-6 L -0.11907 0.456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2" y="2280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5.55112E-17 L 0.28109 0.323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54" y="161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5.55112E-17 L 0.5194 0.333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62" y="1666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5.55112E-17 L 0.49423 0.254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12" y="1270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5.55112E-17 L 0.31635 0.25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17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5.55112E-17 L 0.28109 0.3233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54" y="1615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5.55112E-17 L 0.28109 0.3233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54" y="161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5.55112E-17 L 0.28109 0.3233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54" y="1615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5.55112E-17 L 0.28109 0.3233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54" y="1615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5.55112E-17 L 0.28109 0.3233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54" y="1615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5.55112E-17 L 0.28109 0.3233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54" y="1615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5.55112E-17 L 0.28109 0.3233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54" y="1615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5.55112E-17 L 0.28109 0.3233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54" y="1615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5.55112E-17 L 0.28109 0.3233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54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971" y="2146521"/>
            <a:ext cx="104457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769" y="2051271"/>
            <a:ext cx="10922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4" y="152400"/>
            <a:ext cx="101415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Today we are going to have a look at the different representations of the number 9 and 10!</a:t>
            </a:r>
          </a:p>
          <a:p>
            <a:endParaRPr lang="en-GB" sz="2400" dirty="0"/>
          </a:p>
          <a:p>
            <a:r>
              <a:rPr lang="en-GB" sz="2400" dirty="0" smtClean="0"/>
              <a:t>Here you can see the Numicon that shows us the number 9 and the number 10.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15498" y="5121257"/>
            <a:ext cx="2521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</a:t>
            </a:r>
            <a:r>
              <a:rPr lang="en-GB" dirty="0" smtClean="0"/>
              <a:t> </a:t>
            </a:r>
            <a:r>
              <a:rPr lang="en-GB" dirty="0"/>
              <a:t>know that the purple </a:t>
            </a:r>
            <a:r>
              <a:rPr lang="en-GB" dirty="0" smtClean="0"/>
              <a:t>Numicon </a:t>
            </a:r>
            <a:r>
              <a:rPr lang="en-GB" dirty="0"/>
              <a:t>is the number 9 as it </a:t>
            </a:r>
            <a:r>
              <a:rPr lang="en-GB" dirty="0" smtClean="0"/>
              <a:t>has 9 holes.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584107" y="5121257"/>
            <a:ext cx="2521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</a:t>
            </a:r>
            <a:r>
              <a:rPr lang="en-GB" dirty="0" smtClean="0"/>
              <a:t> </a:t>
            </a:r>
            <a:r>
              <a:rPr lang="en-GB" dirty="0"/>
              <a:t>know that the </a:t>
            </a:r>
            <a:r>
              <a:rPr lang="en-GB" dirty="0" smtClean="0"/>
              <a:t>blue Numicon </a:t>
            </a:r>
            <a:r>
              <a:rPr lang="en-GB" dirty="0"/>
              <a:t>is the number </a:t>
            </a:r>
            <a:r>
              <a:rPr lang="en-GB" dirty="0" smtClean="0"/>
              <a:t>10 </a:t>
            </a:r>
            <a:r>
              <a:rPr lang="en-GB" dirty="0"/>
              <a:t>as it </a:t>
            </a:r>
            <a:r>
              <a:rPr lang="en-GB" dirty="0" smtClean="0"/>
              <a:t>has 10 holes.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08B45C-DBCC-B540-B3F4-DB1042B8D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724483"/>
            <a:ext cx="1279730" cy="950295"/>
          </a:xfrm>
          <a:prstGeom prst="rect">
            <a:avLst/>
          </a:prstGeom>
        </p:spPr>
      </p:pic>
      <p:pic>
        <p:nvPicPr>
          <p:cNvPr id="10" name="Picture 2" descr="Origin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8479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0085822-9DB5-314E-AD08-4A9EE1C17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59" y="2637647"/>
            <a:ext cx="3114722" cy="355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105ECAF-5734-CA44-8C96-F0B7C5155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307" y="2637647"/>
            <a:ext cx="3114722" cy="355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close - up of some windows&#10;&#10;Description automatically generated with low confidence">
            <a:extLst>
              <a:ext uri="{FF2B5EF4-FFF2-40B4-BE49-F238E27FC236}">
                <a16:creationId xmlns:a16="http://schemas.microsoft.com/office/drawing/2014/main" id="{10565DBB-4735-B24D-9DFE-C3275D2D1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0485" y="-197848"/>
            <a:ext cx="1907606" cy="4325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3B5B7B-D02A-D041-8E9A-BFE86ACE6E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380" y="1073329"/>
            <a:ext cx="860284" cy="9583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61BDB1-404E-5B4F-91AD-F9CAC2508A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325" y="1073329"/>
            <a:ext cx="860284" cy="958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FCC4DA-F17D-1C43-A920-A350EBBBCE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70" y="1073329"/>
            <a:ext cx="860284" cy="9583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08821C-ABFA-794E-9EE1-A6AE034682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215" y="1073329"/>
            <a:ext cx="860284" cy="9583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4B6EAD-503D-0E44-AFA1-8AA3944B05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117" y="1878471"/>
            <a:ext cx="860284" cy="9583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A58E09-638B-A74F-BE72-CEBDF69455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253" y="3990428"/>
            <a:ext cx="860284" cy="9583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27BFDB-C9A5-4048-B497-64E2BBA14A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585" y="3857584"/>
            <a:ext cx="860284" cy="9583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6A2725-2020-9541-96F8-003B97183D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227" y="1878471"/>
            <a:ext cx="860284" cy="9583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B1913F-4411-764D-A6C1-E4AEEE69FA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72" y="1878471"/>
            <a:ext cx="860284" cy="9583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90CE278-0AA5-484E-83A1-C4E247DBDA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5585" y="4594491"/>
            <a:ext cx="2311259" cy="2286000"/>
          </a:xfrm>
          <a:prstGeom prst="rect">
            <a:avLst/>
          </a:prstGeom>
        </p:spPr>
      </p:pic>
      <p:pic>
        <p:nvPicPr>
          <p:cNvPr id="30" name="Picture 29" descr="A green rectangle with a number on it&#10;&#10;Description automatically generated with low confidence">
            <a:extLst>
              <a:ext uri="{FF2B5EF4-FFF2-40B4-BE49-F238E27FC236}">
                <a16:creationId xmlns:a16="http://schemas.microsoft.com/office/drawing/2014/main" id="{5438C09E-994F-2F43-B20A-FC36133038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68" y="4734652"/>
            <a:ext cx="2336800" cy="2286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3AB90FF-70A7-3C47-B4E4-0F43C3E779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968" y="4993796"/>
            <a:ext cx="1549476" cy="17677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0109" y="62478"/>
            <a:ext cx="11211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Can you help me and Teddy? I have worded out that Teddy has got 9 strawberries. He wants to split his 9 strawberries up into 7 and 2.  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273968" y="3027426"/>
            <a:ext cx="9890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I have put 2 strawberries on the plate. Can you move 7 more onto the empty plate to make 9.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535886" y="4620748"/>
            <a:ext cx="21045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 you complete the numbered sum below. </a:t>
            </a:r>
          </a:p>
          <a:p>
            <a:endParaRPr lang="en-GB" dirty="0"/>
          </a:p>
          <a:p>
            <a:r>
              <a:rPr lang="en-GB" sz="4000" dirty="0" smtClean="0"/>
              <a:t>2 + 7 =</a:t>
            </a:r>
            <a:endParaRPr lang="en-GB" sz="4000" dirty="0"/>
          </a:p>
        </p:txBody>
      </p:sp>
      <p:pic>
        <p:nvPicPr>
          <p:cNvPr id="21" name="Picture 2" descr="Origina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833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1.11111E-6 L 0.08798 0.38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1" y="192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1.11111E-6 L 0.0851 0.383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7" y="191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615E-6 1.11111E-6 L 0.06988 0.384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4" y="1921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615E-6 1.11111E-6 L 0.05738 0.3842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9" y="192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974E-6 1.11111E-6 L -0.20865 0.436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3" y="2180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5.55112E-17 L 0.18831 0.334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7" y="1669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5.55112E-17 L 0.1718 0.33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" y="1669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5.55112E-17 L 0.41186 0.308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93" y="1544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5.55112E-17 L 0.43013 0.30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06" y="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0085822-9DB5-314E-AD08-4A9EE1C17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059" y="2521533"/>
            <a:ext cx="3114722" cy="355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105ECAF-5734-CA44-8C96-F0B7C5155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307" y="2521533"/>
            <a:ext cx="3114722" cy="355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close - up of some windows&#10;&#10;Description automatically generated with low confidence">
            <a:extLst>
              <a:ext uri="{FF2B5EF4-FFF2-40B4-BE49-F238E27FC236}">
                <a16:creationId xmlns:a16="http://schemas.microsoft.com/office/drawing/2014/main" id="{10565DBB-4735-B24D-9DFE-C3275D2D1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0485" y="-197848"/>
            <a:ext cx="1907606" cy="4325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3B5B7B-D02A-D041-8E9A-BFE86ACE6E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380" y="1073329"/>
            <a:ext cx="860284" cy="9583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61BDB1-404E-5B4F-91AD-F9CAC2508A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325" y="1073329"/>
            <a:ext cx="860284" cy="958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FCC4DA-F17D-1C43-A920-A350EBBBCE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70" y="1073329"/>
            <a:ext cx="860284" cy="9583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08821C-ABFA-794E-9EE1-A6AE034682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215" y="1073329"/>
            <a:ext cx="860284" cy="9583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4B6EAD-503D-0E44-AFA1-8AA3944B05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117" y="1878471"/>
            <a:ext cx="860284" cy="9583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A58E09-638B-A74F-BE72-CEBDF69455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808" y="1085925"/>
            <a:ext cx="860284" cy="9583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27BFDB-C9A5-4048-B497-64E2BBA14A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193" y="1877511"/>
            <a:ext cx="860284" cy="9583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6A2725-2020-9541-96F8-003B97183D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227" y="1878471"/>
            <a:ext cx="860284" cy="9583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B1913F-4411-764D-A6C1-E4AEEE69FA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72" y="1878471"/>
            <a:ext cx="860284" cy="95838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3AB90FF-70A7-3C47-B4E4-0F43C3E779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968" y="4993796"/>
            <a:ext cx="1549476" cy="17677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0109" y="62478"/>
            <a:ext cx="11211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Now it’s your turn to help Teddy. </a:t>
            </a:r>
          </a:p>
          <a:p>
            <a:r>
              <a:rPr lang="en-GB" sz="2400" dirty="0" smtClean="0"/>
              <a:t>Can you help Teddy separate his 9 strawberries into the correct number.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244307" y="1877511"/>
            <a:ext cx="4938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Move the strawberries onto the plates below.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913257" y="3098759"/>
            <a:ext cx="2104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Once you have moved the strawberries completed the sum. </a:t>
            </a:r>
            <a:endParaRPr lang="en-GB" sz="4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AD652ED-B74D-0B40-8437-D204845763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9" y="5715570"/>
            <a:ext cx="1299108" cy="964684"/>
          </a:xfrm>
          <a:prstGeom prst="rect">
            <a:avLst/>
          </a:prstGeom>
        </p:spPr>
      </p:pic>
      <p:pic>
        <p:nvPicPr>
          <p:cNvPr id="22" name="Picture 2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C8FBFE1-98E2-4640-B2D0-9170D2B336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478" y="4725356"/>
            <a:ext cx="2216066" cy="21797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87000" y="5428655"/>
            <a:ext cx="860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+</a:t>
            </a:r>
            <a:endParaRPr lang="en-GB" sz="4800" dirty="0"/>
          </a:p>
        </p:txBody>
      </p:sp>
      <p:sp>
        <p:nvSpPr>
          <p:cNvPr id="25" name="TextBox 24"/>
          <p:cNvSpPr txBox="1"/>
          <p:nvPr/>
        </p:nvSpPr>
        <p:spPr>
          <a:xfrm>
            <a:off x="8652485" y="5462153"/>
            <a:ext cx="860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=</a:t>
            </a:r>
            <a:endParaRPr lang="en-GB" sz="4800" dirty="0"/>
          </a:p>
        </p:txBody>
      </p:sp>
      <p:pic>
        <p:nvPicPr>
          <p:cNvPr id="26" name="Picture 25" descr="A white square with a number on it&#10;&#10;Description automatically generated with low confidence">
            <a:extLst>
              <a:ext uri="{FF2B5EF4-FFF2-40B4-BE49-F238E27FC236}">
                <a16:creationId xmlns:a16="http://schemas.microsoft.com/office/drawing/2014/main" id="{95D11AFB-2638-F646-BA9F-8317B1A138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203" y="4578543"/>
            <a:ext cx="2128973" cy="2105706"/>
          </a:xfrm>
          <a:prstGeom prst="rect">
            <a:avLst/>
          </a:prstGeom>
        </p:spPr>
      </p:pic>
      <p:pic>
        <p:nvPicPr>
          <p:cNvPr id="27" name="Picture 2" descr="Origina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678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1.11111E-6 L 0.08798 0.38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1" y="192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1.11111E-6 L 0.0851 0.383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7" y="191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615E-6 1.11111E-6 L 0.06988 0.384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4" y="1921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615E-6 1.11111E-6 L 0.05738 0.3842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9" y="192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974E-6 1.11111E-6 L -0.20865 0.436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3" y="2180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5.55112E-17 L 0.18831 0.334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7" y="1669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5.55112E-17 L 0.1718 0.33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" y="1669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5.55112E-17 L 0.41186 0.308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93" y="1544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5.55112E-17 L 0.43013 0.30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06" y="1544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1.48148E-6 L -0.00336 -0.2606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-1303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179E-6 3.7037E-7 L -0.23558 -0.2548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9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0085822-9DB5-314E-AD08-4A9EE1C17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059" y="2521533"/>
            <a:ext cx="3114722" cy="355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105ECAF-5734-CA44-8C96-F0B7C5155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307" y="2521533"/>
            <a:ext cx="3114722" cy="355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close - up of some windows&#10;&#10;Description automatically generated with low confidence">
            <a:extLst>
              <a:ext uri="{FF2B5EF4-FFF2-40B4-BE49-F238E27FC236}">
                <a16:creationId xmlns:a16="http://schemas.microsoft.com/office/drawing/2014/main" id="{10565DBB-4735-B24D-9DFE-C3275D2D1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0485" y="-197848"/>
            <a:ext cx="1907606" cy="4325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3B5B7B-D02A-D041-8E9A-BFE86ACE6E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380" y="1073329"/>
            <a:ext cx="860284" cy="9583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61BDB1-404E-5B4F-91AD-F9CAC2508A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325" y="1073329"/>
            <a:ext cx="860284" cy="958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FCC4DA-F17D-1C43-A920-A350EBBBCE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70" y="1073329"/>
            <a:ext cx="860284" cy="9583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08821C-ABFA-794E-9EE1-A6AE034682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215" y="1073329"/>
            <a:ext cx="860284" cy="9583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4B6EAD-503D-0E44-AFA1-8AA3944B05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117" y="1878471"/>
            <a:ext cx="860284" cy="9583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A58E09-638B-A74F-BE72-CEBDF69455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808" y="1085925"/>
            <a:ext cx="860284" cy="9583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27BFDB-C9A5-4048-B497-64E2BBA14A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193" y="1877511"/>
            <a:ext cx="860284" cy="9583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6A2725-2020-9541-96F8-003B97183D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227" y="1878471"/>
            <a:ext cx="860284" cy="9583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B1913F-4411-764D-A6C1-E4AEEE69FA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72" y="1878471"/>
            <a:ext cx="860284" cy="95838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3AB90FF-70A7-3C47-B4E4-0F43C3E779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968" y="4993796"/>
            <a:ext cx="1549476" cy="17677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0109" y="207619"/>
            <a:ext cx="1121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Can you help Teddy separate his 9 strawberries into the correct number.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244307" y="1877511"/>
            <a:ext cx="4938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Move the strawberries onto the plates below.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913257" y="3098759"/>
            <a:ext cx="2104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Once you have moved the strawberries completed the sum. </a:t>
            </a:r>
            <a:endParaRPr lang="en-GB" sz="4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AD652ED-B74D-0B40-8437-D204845763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9" y="5715570"/>
            <a:ext cx="1299108" cy="9646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87000" y="5428655"/>
            <a:ext cx="860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+</a:t>
            </a:r>
            <a:endParaRPr lang="en-GB" sz="4800" dirty="0"/>
          </a:p>
        </p:txBody>
      </p:sp>
      <p:sp>
        <p:nvSpPr>
          <p:cNvPr id="25" name="TextBox 24"/>
          <p:cNvSpPr txBox="1"/>
          <p:nvPr/>
        </p:nvSpPr>
        <p:spPr>
          <a:xfrm>
            <a:off x="8652485" y="5462153"/>
            <a:ext cx="860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=</a:t>
            </a:r>
            <a:endParaRPr lang="en-GB" sz="4800" dirty="0"/>
          </a:p>
        </p:txBody>
      </p: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C0C6F4C6-230C-E445-97C9-84B0603F6A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342" y="4794291"/>
            <a:ext cx="2199999" cy="2163933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2C4FAA11-B409-ED4E-B935-1EC37C59B8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792" y="4807586"/>
            <a:ext cx="2145053" cy="2121610"/>
          </a:xfrm>
          <a:prstGeom prst="rect">
            <a:avLst/>
          </a:prstGeom>
        </p:spPr>
      </p:pic>
      <p:pic>
        <p:nvPicPr>
          <p:cNvPr id="27" name="Picture 2" descr="Origina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652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1.11111E-6 L 0.08798 0.38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1" y="192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1.11111E-6 L 0.0851 0.383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7" y="191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615E-6 1.11111E-6 L 0.06988 0.384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4" y="1921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615E-6 1.11111E-6 L 0.05738 0.3842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9" y="192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974E-6 1.11111E-6 L -0.20865 0.436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3" y="2180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5.55112E-17 L 0.18831 0.334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7" y="1669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5.55112E-17 L 0.1718 0.33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" y="1669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5.55112E-17 L 0.41186 0.308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93" y="1544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5.55112E-17 L 0.43013 0.30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06" y="1544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974E-6 -3.33333E-6 L -0.0327 -0.403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" y="-2018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2.59259E-6 L -0.51891 -0.3115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46" y="-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0085822-9DB5-314E-AD08-4A9EE1C17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104" y="2629021"/>
            <a:ext cx="3114722" cy="355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F22649-358E-2745-9927-B3E5F5204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39" y="2629021"/>
            <a:ext cx="3114722" cy="355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105ECAF-5734-CA44-8C96-F0B7C5155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174" y="2629021"/>
            <a:ext cx="3114722" cy="355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close - up of some windows&#10;&#10;Description automatically generated with low confidence">
            <a:extLst>
              <a:ext uri="{FF2B5EF4-FFF2-40B4-BE49-F238E27FC236}">
                <a16:creationId xmlns:a16="http://schemas.microsoft.com/office/drawing/2014/main" id="{10565DBB-4735-B24D-9DFE-C3275D2D1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0485" y="-197848"/>
            <a:ext cx="1907606" cy="4325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3B5B7B-D02A-D041-8E9A-BFE86ACE6E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380" y="1073329"/>
            <a:ext cx="860284" cy="9583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61BDB1-404E-5B4F-91AD-F9CAC2508A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325" y="1073329"/>
            <a:ext cx="860284" cy="958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FCC4DA-F17D-1C43-A920-A350EBBBCE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70" y="1073329"/>
            <a:ext cx="860284" cy="9583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08821C-ABFA-794E-9EE1-A6AE034682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215" y="1073329"/>
            <a:ext cx="860284" cy="9583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27BFDB-C9A5-4048-B497-64E2BBA14A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60" y="1073329"/>
            <a:ext cx="860284" cy="9583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6A2725-2020-9541-96F8-003B97183D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227" y="1878471"/>
            <a:ext cx="860284" cy="9583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B1913F-4411-764D-A6C1-E4AEEE69FA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72" y="1878471"/>
            <a:ext cx="860284" cy="9583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4B6EAD-503D-0E44-AFA1-8AA3944B05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117" y="1878471"/>
            <a:ext cx="860284" cy="9583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A58E09-638B-A74F-BE72-CEBDF69455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062" y="1878471"/>
            <a:ext cx="860284" cy="958387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AC248AF1-47AF-EC46-8883-D176CF93AD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518" y="4703656"/>
            <a:ext cx="2324100" cy="2286000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AF10A069-53F8-D647-8BB4-F41E439F64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053" y="4703656"/>
            <a:ext cx="2324100" cy="2286000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4D58D565-BC96-A043-B1D9-91D87BB605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674" y="4705683"/>
            <a:ext cx="2324100" cy="2286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2B65CA8-AE6C-664E-AFAF-34B76FFC0B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18" y="4993796"/>
            <a:ext cx="1549476" cy="17677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AD652ED-B74D-0B40-8437-D204845763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7" y="5715570"/>
            <a:ext cx="1299108" cy="9646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0109" y="207619"/>
            <a:ext cx="1121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This time Teddy wants to partition his 9 strawberries into 3 parts. Can you help him?</a:t>
            </a: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922493" y="1503482"/>
            <a:ext cx="3747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Teddy wants to split his strawberries into 3 groups of 3. Move the right number onto each plate.</a:t>
            </a:r>
            <a:endParaRPr lang="en-GB" dirty="0"/>
          </a:p>
        </p:txBody>
      </p:sp>
      <p:pic>
        <p:nvPicPr>
          <p:cNvPr id="22" name="Picture 2" descr="Origina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554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1.85185E-6 L 0.0234 0.41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" y="20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1.11111E-6 L 0.00866 0.418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" y="20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615E-6 1.11111E-6 L -0.00144 0.421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2104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615E-6 1.11111E-6 L 0.08975 0.4113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7" y="205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974E-6 1.11111E-6 L 0.07276 0.417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8" y="208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5.55112E-17 L 0.46411 0.297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05" y="1488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5.55112E-17 L 0.55273 0.305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28" y="152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5.55112E-17 L 0.53606 0.3178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95" y="1588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5.55112E-17 L 0.52292 0.3057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38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0085822-9DB5-314E-AD08-4A9EE1C17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859" y="2869873"/>
            <a:ext cx="3114722" cy="355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105ECAF-5734-CA44-8C96-F0B7C5155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107" y="2869873"/>
            <a:ext cx="3114722" cy="355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close - up of some windows&#10;&#10;Description automatically generated with low confidence">
            <a:extLst>
              <a:ext uri="{FF2B5EF4-FFF2-40B4-BE49-F238E27FC236}">
                <a16:creationId xmlns:a16="http://schemas.microsoft.com/office/drawing/2014/main" id="{10565DBB-4735-B24D-9DFE-C3275D2D1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0485" y="-197848"/>
            <a:ext cx="1907606" cy="4325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3B5B7B-D02A-D041-8E9A-BFE86ACE6E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380" y="1073329"/>
            <a:ext cx="860284" cy="9583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61BDB1-404E-5B4F-91AD-F9CAC2508A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325" y="1073329"/>
            <a:ext cx="860284" cy="958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FCC4DA-F17D-1C43-A920-A350EBBBCE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70" y="1073329"/>
            <a:ext cx="860284" cy="9583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08821C-ABFA-794E-9EE1-A6AE034682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108" y="3972472"/>
            <a:ext cx="860284" cy="9583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4B6EAD-503D-0E44-AFA1-8AA3944B05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335" y="4600476"/>
            <a:ext cx="860284" cy="9583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A58E09-638B-A74F-BE72-CEBDF69455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607" y="4167386"/>
            <a:ext cx="860284" cy="9583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27BFDB-C9A5-4048-B497-64E2BBA14A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817" y="3932229"/>
            <a:ext cx="860284" cy="9583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6A2725-2020-9541-96F8-003B97183D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227" y="1878471"/>
            <a:ext cx="860284" cy="9583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B1913F-4411-764D-A6C1-E4AEEE69FA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72" y="1878471"/>
            <a:ext cx="860284" cy="95838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3AB90FF-70A7-3C47-B4E4-0F43C3E779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64" y="4993796"/>
            <a:ext cx="1549476" cy="17677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0109" y="207619"/>
            <a:ext cx="1121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Can you spot what has changed? 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310970" y="632017"/>
            <a:ext cx="54396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Yeah that’s right! We now have 10 strawberries. </a:t>
            </a:r>
          </a:p>
          <a:p>
            <a:endParaRPr lang="en-GB" sz="2000" dirty="0"/>
          </a:p>
          <a:p>
            <a:r>
              <a:rPr lang="en-GB" sz="2000" dirty="0" smtClean="0"/>
              <a:t>This time we need to help Teddy partition his 10 strawberries. </a:t>
            </a:r>
          </a:p>
          <a:p>
            <a:endParaRPr lang="en-GB" sz="2000" dirty="0"/>
          </a:p>
          <a:p>
            <a:r>
              <a:rPr lang="en-GB" sz="2000" dirty="0" smtClean="0"/>
              <a:t>We do this in the same way that we partitioned 9 strawberries, let’s do this one together. 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899800" y="5776995"/>
            <a:ext cx="860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+</a:t>
            </a:r>
            <a:endParaRPr lang="en-GB" sz="4800" dirty="0"/>
          </a:p>
        </p:txBody>
      </p:sp>
      <p:sp>
        <p:nvSpPr>
          <p:cNvPr id="25" name="TextBox 24"/>
          <p:cNvSpPr txBox="1"/>
          <p:nvPr/>
        </p:nvSpPr>
        <p:spPr>
          <a:xfrm>
            <a:off x="9465285" y="5810493"/>
            <a:ext cx="860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=</a:t>
            </a:r>
            <a:endParaRPr lang="en-GB" sz="48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6A58E09-638B-A74F-BE72-CEBDF69455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027" y="4318131"/>
            <a:ext cx="860284" cy="958387"/>
          </a:xfrm>
          <a:prstGeom prst="rect">
            <a:avLst/>
          </a:prstGeom>
        </p:spPr>
      </p:pic>
      <p:pic>
        <p:nvPicPr>
          <p:cNvPr id="27" name="Picture 26" descr="A white square with a number on it&#10;&#10;Description automatically generated with low confidence">
            <a:extLst>
              <a:ext uri="{FF2B5EF4-FFF2-40B4-BE49-F238E27FC236}">
                <a16:creationId xmlns:a16="http://schemas.microsoft.com/office/drawing/2014/main" id="{95D11AFB-2638-F646-BA9F-8317B1A138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70" y="4880378"/>
            <a:ext cx="2059588" cy="2037079"/>
          </a:xfrm>
          <a:prstGeom prst="rect">
            <a:avLst/>
          </a:prstGeom>
        </p:spPr>
      </p:pic>
      <p:pic>
        <p:nvPicPr>
          <p:cNvPr id="28" name="Picture 27" descr="A white square with a number on it&#10;&#10;Description automatically generated with low confidence">
            <a:extLst>
              <a:ext uri="{FF2B5EF4-FFF2-40B4-BE49-F238E27FC236}">
                <a16:creationId xmlns:a16="http://schemas.microsoft.com/office/drawing/2014/main" id="{95D11AFB-2638-F646-BA9F-8317B1A138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451" y="4935409"/>
            <a:ext cx="2050064" cy="20276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49745" y="3897811"/>
            <a:ext cx="1694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Teddy wants to partition his 10 strawberries into 5 and 5. 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277683" y="3060780"/>
            <a:ext cx="29932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have moved 5 strawberries for you. Check that I have moved the correct amount then put the correct amount onto the empty plate. </a:t>
            </a:r>
            <a:endParaRPr lang="en-GB" dirty="0"/>
          </a:p>
        </p:txBody>
      </p:sp>
      <p:pic>
        <p:nvPicPr>
          <p:cNvPr id="29" name="Picture 28" descr="A white letter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EAD30E2-838B-5F4E-BD59-C9C8ABAD81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105" y="5214870"/>
            <a:ext cx="2032043" cy="199873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pic>
        <p:nvPicPr>
          <p:cNvPr id="31" name="Picture 2" descr="Origina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186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1.11111E-6 L 0.08798 0.38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1" y="192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1.11111E-6 L 0.0851 0.383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7" y="191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615E-6 1.11111E-6 L 0.06988 0.384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4" y="1921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615E-6 1.11111E-6 L 0.05738 0.3842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9" y="192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974E-6 1.11111E-6 L -0.20865 0.436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3" y="2180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5.55112E-17 L 0.18831 0.334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7" y="1669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5.55112E-17 L 0.1718 0.33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" y="1669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5.55112E-17 L 0.41186 0.308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93" y="1544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5.55112E-17 L 0.43013 0.30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06" y="1544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5.55112E-17 L 0.43013 0.308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06" y="1544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179E-6 3.7037E-7 L -0.23558 -0.2548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9" y="-12755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179E-6 3.7037E-7 L -0.23558 -0.2548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9" y="-1275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38 0.01112 L 0.65497 -0.4152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79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- up of some windows&#10;&#10;Description automatically generated with low confidence">
            <a:extLst>
              <a:ext uri="{FF2B5EF4-FFF2-40B4-BE49-F238E27FC236}">
                <a16:creationId xmlns:a16="http://schemas.microsoft.com/office/drawing/2014/main" id="{10565DBB-4735-B24D-9DFE-C3275D2D1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0485" y="-197848"/>
            <a:ext cx="1907606" cy="4325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3B5B7B-D02A-D041-8E9A-BFE86ACE6E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380" y="1073329"/>
            <a:ext cx="860284" cy="9583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61BDB1-404E-5B4F-91AD-F9CAC2508A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325" y="1073329"/>
            <a:ext cx="860284" cy="958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FCC4DA-F17D-1C43-A920-A350EBBBCE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70" y="1073329"/>
            <a:ext cx="860284" cy="9583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08821C-ABFA-794E-9EE1-A6AE034682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215" y="1073329"/>
            <a:ext cx="860284" cy="9583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27BFDB-C9A5-4048-B497-64E2BBA14A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60" y="1073329"/>
            <a:ext cx="860284" cy="9583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6A2725-2020-9541-96F8-003B97183D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227" y="1878471"/>
            <a:ext cx="860284" cy="9583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B1913F-4411-764D-A6C1-E4AEEE69FA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72" y="1878471"/>
            <a:ext cx="860284" cy="9583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4B6EAD-503D-0E44-AFA1-8AA3944B05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117" y="1878471"/>
            <a:ext cx="860284" cy="9583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A58E09-638B-A74F-BE72-CEBDF69455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062" y="1878471"/>
            <a:ext cx="860284" cy="95838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2B65CA8-AE6C-664E-AFAF-34B76FFC0B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995" y="4993796"/>
            <a:ext cx="1549476" cy="17677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AD652ED-B74D-0B40-8437-D204845763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7" y="5715570"/>
            <a:ext cx="1299108" cy="9646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0109" y="207619"/>
            <a:ext cx="1121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Now it’s your turn to help Teddy partition his 10 strawberries. </a:t>
            </a: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820599" y="1501540"/>
            <a:ext cx="3747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Have a look at how many strawberries Teddy wants on each plate then help him move them. </a:t>
            </a:r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127BFDB-C9A5-4048-B497-64E2BBA14A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406" y="1873152"/>
            <a:ext cx="860284" cy="958387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50085822-9DB5-314E-AD08-4A9EE1C17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374" y="2869873"/>
            <a:ext cx="3114722" cy="355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9105ECAF-5734-CA44-8C96-F0B7C5155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622" y="2869873"/>
            <a:ext cx="3114722" cy="355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960315" y="5776995"/>
            <a:ext cx="860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+</a:t>
            </a:r>
            <a:endParaRPr lang="en-GB" sz="4800" dirty="0"/>
          </a:p>
        </p:txBody>
      </p:sp>
      <p:sp>
        <p:nvSpPr>
          <p:cNvPr id="27" name="TextBox 26"/>
          <p:cNvSpPr txBox="1"/>
          <p:nvPr/>
        </p:nvSpPr>
        <p:spPr>
          <a:xfrm>
            <a:off x="9465285" y="5810493"/>
            <a:ext cx="860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=</a:t>
            </a:r>
            <a:endParaRPr lang="en-GB" sz="4800" dirty="0"/>
          </a:p>
        </p:txBody>
      </p:sp>
      <p:pic>
        <p:nvPicPr>
          <p:cNvPr id="33" name="Picture 32" descr="A white letter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EAD30E2-838B-5F4E-BD59-C9C8ABAD81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620" y="5214870"/>
            <a:ext cx="2032043" cy="1998730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C043B1A3-51A5-C74A-AB40-4C265A466A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764" y="5119540"/>
            <a:ext cx="2133874" cy="2087485"/>
          </a:xfrm>
          <a:prstGeom prst="rect">
            <a:avLst/>
          </a:prstGeom>
        </p:spPr>
      </p:pic>
      <p:pic>
        <p:nvPicPr>
          <p:cNvPr id="35" name="Picture 3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C8FBFE1-98E2-4640-B2D0-9170D2B336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254" y="5043149"/>
            <a:ext cx="2122277" cy="2087485"/>
          </a:xfrm>
          <a:prstGeom prst="rect">
            <a:avLst/>
          </a:prstGeom>
        </p:spPr>
      </p:pic>
      <p:pic>
        <p:nvPicPr>
          <p:cNvPr id="36" name="Picture 2" descr="Origina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062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1.85185E-6 L 0.0234 0.41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" y="20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1.11111E-6 L 0.00866 0.418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" y="20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615E-6 1.11111E-6 L -0.00144 0.421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2104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615E-6 1.11111E-6 L 0.08975 0.4113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7" y="205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974E-6 1.11111E-6 L 0.07276 0.417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8" y="208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5.55112E-17 L 0.46411 0.297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05" y="1488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5.55112E-17 L 0.55273 0.305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28" y="152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5.55112E-17 L 0.53606 0.3178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95" y="1588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5.55112E-17 L 0.52292 0.3057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38" y="1527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974E-6 1.11111E-6 L 0.07276 0.4171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8" y="2085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38 0.01112 L 0.65497 -0.4152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79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1.48148E-6 L -0.00336 -0.2606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-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487E-6 -1.85185E-6 L 0.36314 -0.2905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7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- up of some windows&#10;&#10;Description automatically generated with low confidence">
            <a:extLst>
              <a:ext uri="{FF2B5EF4-FFF2-40B4-BE49-F238E27FC236}">
                <a16:creationId xmlns:a16="http://schemas.microsoft.com/office/drawing/2014/main" id="{10565DBB-4735-B24D-9DFE-C3275D2D1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0485" y="-197848"/>
            <a:ext cx="1907606" cy="4325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3B5B7B-D02A-D041-8E9A-BFE86ACE6E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380" y="1073329"/>
            <a:ext cx="860284" cy="9583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61BDB1-404E-5B4F-91AD-F9CAC2508A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325" y="1073329"/>
            <a:ext cx="860284" cy="958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FCC4DA-F17D-1C43-A920-A350EBBBCE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70" y="1073329"/>
            <a:ext cx="860284" cy="9583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08821C-ABFA-794E-9EE1-A6AE034682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215" y="1073329"/>
            <a:ext cx="860284" cy="9583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27BFDB-C9A5-4048-B497-64E2BBA14A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60" y="1073329"/>
            <a:ext cx="860284" cy="9583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6A2725-2020-9541-96F8-003B97183D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227" y="1878471"/>
            <a:ext cx="860284" cy="9583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B1913F-4411-764D-A6C1-E4AEEE69FA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72" y="1878471"/>
            <a:ext cx="860284" cy="9583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4B6EAD-503D-0E44-AFA1-8AA3944B05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117" y="1878471"/>
            <a:ext cx="860284" cy="9583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A58E09-638B-A74F-BE72-CEBDF69455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062" y="1878471"/>
            <a:ext cx="860284" cy="95838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2B65CA8-AE6C-664E-AFAF-34B76FFC0B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995" y="4993796"/>
            <a:ext cx="1549476" cy="17677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AD652ED-B74D-0B40-8437-D204845763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7" y="5715570"/>
            <a:ext cx="1299108" cy="9646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0109" y="207619"/>
            <a:ext cx="1121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Have a look at this one, Teddy has partitioned his 10 strawberries in a different way. </a:t>
            </a: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820599" y="1501540"/>
            <a:ext cx="3747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Have a look at how many strawberries Teddy wants on each plate then help him move them. </a:t>
            </a:r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127BFDB-C9A5-4048-B497-64E2BBA14A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406" y="1873152"/>
            <a:ext cx="860284" cy="958387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50085822-9DB5-314E-AD08-4A9EE1C17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374" y="2869873"/>
            <a:ext cx="3114722" cy="355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9105ECAF-5734-CA44-8C96-F0B7C5155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622" y="2869873"/>
            <a:ext cx="3114722" cy="355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960315" y="5776995"/>
            <a:ext cx="860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+</a:t>
            </a:r>
            <a:endParaRPr lang="en-GB" sz="4800" dirty="0"/>
          </a:p>
        </p:txBody>
      </p:sp>
      <p:sp>
        <p:nvSpPr>
          <p:cNvPr id="27" name="TextBox 26"/>
          <p:cNvSpPr txBox="1"/>
          <p:nvPr/>
        </p:nvSpPr>
        <p:spPr>
          <a:xfrm>
            <a:off x="9465285" y="5810493"/>
            <a:ext cx="860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=</a:t>
            </a:r>
            <a:endParaRPr lang="en-GB" sz="4800" dirty="0"/>
          </a:p>
        </p:txBody>
      </p:sp>
      <p:pic>
        <p:nvPicPr>
          <p:cNvPr id="26" name="Picture 25" descr="A green rectangle with a number on it&#10;&#10;Description automatically generated with low confidence">
            <a:extLst>
              <a:ext uri="{FF2B5EF4-FFF2-40B4-BE49-F238E27FC236}">
                <a16:creationId xmlns:a16="http://schemas.microsoft.com/office/drawing/2014/main" id="{28C65B0C-14EA-844F-A66D-44350530DF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769" y="5049320"/>
            <a:ext cx="2142792" cy="2096209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A208FB41-5566-2643-B614-181BA9D4E1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937" y="5046266"/>
            <a:ext cx="2131147" cy="20962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7788" y="4969745"/>
            <a:ext cx="1198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does 7 + 3 = ?</a:t>
            </a:r>
            <a:endParaRPr lang="en-GB" dirty="0"/>
          </a:p>
        </p:txBody>
      </p:sp>
      <p:pic>
        <p:nvPicPr>
          <p:cNvPr id="29" name="Picture 2" descr="Origina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02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1.85185E-6 L 0.0234 0.41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" y="20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1.11111E-6 L 0.00866 0.418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" y="20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615E-6 1.11111E-6 L -0.00144 0.421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2104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615E-6 1.11111E-6 L 0.08975 0.4113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7" y="205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974E-6 1.11111E-6 L 0.07276 0.417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8" y="208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5.55112E-17 L 0.46411 0.297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05" y="1488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5.55112E-17 L 0.55273 0.305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28" y="152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5.55112E-17 L 0.53606 0.3178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95" y="1588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5.55112E-17 L 0.52292 0.3057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38" y="1527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974E-6 1.11111E-6 L 0.07276 0.4171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8" y="2085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1.48148E-6 L -0.41698 -0.4094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49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3.7037E-7 L 0.37211 -0.258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6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- up of some windows&#10;&#10;Description automatically generated with low confidence">
            <a:extLst>
              <a:ext uri="{FF2B5EF4-FFF2-40B4-BE49-F238E27FC236}">
                <a16:creationId xmlns:a16="http://schemas.microsoft.com/office/drawing/2014/main" id="{10565DBB-4735-B24D-9DFE-C3275D2D1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0485" y="-197848"/>
            <a:ext cx="1907606" cy="4325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3B5B7B-D02A-D041-8E9A-BFE86ACE6E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380" y="1073329"/>
            <a:ext cx="860284" cy="9583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61BDB1-404E-5B4F-91AD-F9CAC2508A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325" y="1073329"/>
            <a:ext cx="860284" cy="958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FCC4DA-F17D-1C43-A920-A350EBBBCE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70" y="1073329"/>
            <a:ext cx="860284" cy="9583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08821C-ABFA-794E-9EE1-A6AE034682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215" y="1073329"/>
            <a:ext cx="860284" cy="9583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27BFDB-C9A5-4048-B497-64E2BBA14A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60" y="1073329"/>
            <a:ext cx="860284" cy="9583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6A2725-2020-9541-96F8-003B97183D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227" y="1878471"/>
            <a:ext cx="860284" cy="9583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B1913F-4411-764D-A6C1-E4AEEE69FA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72" y="1878471"/>
            <a:ext cx="860284" cy="9583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4B6EAD-503D-0E44-AFA1-8AA3944B05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117" y="1878471"/>
            <a:ext cx="860284" cy="9583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A58E09-638B-A74F-BE72-CEBDF69455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062" y="1878471"/>
            <a:ext cx="860284" cy="95838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2B65CA8-AE6C-664E-AFAF-34B76FFC0B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995" y="4993796"/>
            <a:ext cx="1549476" cy="17677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AD652ED-B74D-0B40-8437-D204845763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7" y="5715570"/>
            <a:ext cx="1299108" cy="9646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0109" y="207619"/>
            <a:ext cx="1121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Teddy can also partition his 10 strawberries into 3 parts. Can you help him? </a:t>
            </a: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7090117" y="1011344"/>
            <a:ext cx="37474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Teddy is going to let you choose how many strawberries you want to put on each plate? </a:t>
            </a:r>
          </a:p>
          <a:p>
            <a:endParaRPr lang="en-GB" dirty="0"/>
          </a:p>
          <a:p>
            <a:r>
              <a:rPr lang="en-GB" dirty="0" smtClean="0"/>
              <a:t>Write the number you put on each plate in the box below.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127BFDB-C9A5-4048-B497-64E2BBA14A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406" y="1873152"/>
            <a:ext cx="860284" cy="958387"/>
          </a:xfrm>
          <a:prstGeom prst="rect">
            <a:avLst/>
          </a:prstGeom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50085822-9DB5-314E-AD08-4A9EE1C17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160" y="2629021"/>
            <a:ext cx="3114722" cy="355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6F22649-358E-2745-9927-B3E5F5204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695" y="2629021"/>
            <a:ext cx="3114722" cy="355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9105ECAF-5734-CA44-8C96-F0B7C5155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230" y="2629021"/>
            <a:ext cx="3114722" cy="355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755227" y="5239023"/>
            <a:ext cx="928914" cy="127725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37"/>
          <p:cNvSpPr/>
          <p:nvPr/>
        </p:nvSpPr>
        <p:spPr>
          <a:xfrm>
            <a:off x="5697954" y="5239022"/>
            <a:ext cx="928914" cy="127725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38"/>
          <p:cNvSpPr/>
          <p:nvPr/>
        </p:nvSpPr>
        <p:spPr>
          <a:xfrm>
            <a:off x="2643625" y="5239023"/>
            <a:ext cx="928914" cy="127725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10199623" y="5462151"/>
            <a:ext cx="860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=</a:t>
            </a:r>
            <a:endParaRPr lang="en-GB" sz="4800" dirty="0"/>
          </a:p>
        </p:txBody>
      </p:sp>
      <p:pic>
        <p:nvPicPr>
          <p:cNvPr id="41" name="Picture 40" descr="A white letter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EAD30E2-838B-5F4E-BD59-C9C8ABAD81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789" y="4932055"/>
            <a:ext cx="2083472" cy="2049316"/>
          </a:xfrm>
          <a:prstGeom prst="rect">
            <a:avLst/>
          </a:prstGeom>
        </p:spPr>
      </p:pic>
      <p:pic>
        <p:nvPicPr>
          <p:cNvPr id="42" name="Picture 2" descr="Origina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441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1.85185E-6 L 0.0234 0.41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" y="20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1.11111E-6 L 0.00866 0.418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" y="20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615E-6 1.11111E-6 L -0.00144 0.421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2104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615E-6 1.11111E-6 L 0.08975 0.4113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7" y="205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974E-6 1.11111E-6 L 0.07276 0.417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8" y="208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5.55112E-17 L 0.46411 0.297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05" y="1488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5.55112E-17 L 0.55273 0.305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28" y="152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5.55112E-17 L 0.53606 0.3178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95" y="1588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5.55112E-17 L 0.52292 0.3057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38" y="1527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974E-6 1.11111E-6 L 0.07276 0.4171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8" y="2085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38 0.01112 L 0.65497 -0.4152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79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Subject</a:t>
            </a:r>
            <a:r>
              <a:rPr lang="en-GB"/>
              <a:t>: </a:t>
            </a:r>
            <a:r>
              <a:rPr lang="en-GB" sz="2400"/>
              <a:t>Maths 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200893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 smtClean="0"/>
              <a:t>26.2.2021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LO. </a:t>
            </a:r>
            <a:r>
              <a:rPr lang="en-GB" sz="4000" dirty="0" smtClean="0"/>
              <a:t>To be able to match numerals and quantities. </a:t>
            </a:r>
            <a:endParaRPr lang="en-GB" sz="4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AC161A-AE73-4E23-8983-5A4292BB4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673303" cy="604599"/>
          </a:xfrm>
          <a:prstGeom prst="rect">
            <a:avLst/>
          </a:prstGeom>
        </p:spPr>
      </p:pic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7110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9391" y="4721174"/>
            <a:ext cx="2277536" cy="18337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Pre-recorded Teaching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4931491" y="3540536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Video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419" y="5657671"/>
            <a:ext cx="55027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also copy and paste this link if you would prefer: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932" y="3318918"/>
            <a:ext cx="2314250" cy="22465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D822709-C5CB-E74F-959C-C45B7A279FEC}"/>
              </a:ext>
            </a:extLst>
          </p:cNvPr>
          <p:cNvSpPr/>
          <p:nvPr/>
        </p:nvSpPr>
        <p:spPr>
          <a:xfrm>
            <a:off x="288419" y="6079327"/>
            <a:ext cx="42835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5"/>
              </a:rPr>
              <a:t>https://whiterosemaths.com/homelearning/early-years/building-9-10-week-1</a:t>
            </a:r>
            <a:r>
              <a:rPr lang="en-US" dirty="0" smtClean="0">
                <a:solidFill>
                  <a:prstClr val="black"/>
                </a:solidFill>
                <a:hlinkClick r:id="rId5"/>
              </a:rPr>
              <a:t>/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2027" y="5402352"/>
            <a:ext cx="3616037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link will take your to a page full of videos. Please make sure you watch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Session </a:t>
            </a:r>
            <a:r>
              <a:rPr lang="en-US" b="1" u="sng" noProof="0" dirty="0">
                <a:solidFill>
                  <a:prstClr val="black"/>
                </a:solidFill>
                <a:latin typeface="Calibri" panose="020F0502020204030204"/>
              </a:rPr>
              <a:t>5</a:t>
            </a:r>
            <a:r>
              <a:rPr lang="en-US" b="1" u="sng" dirty="0" smtClean="0">
                <a:solidFill>
                  <a:prstClr val="black"/>
                </a:solidFill>
                <a:latin typeface="Calibri" panose="020F0502020204030204"/>
              </a:rPr>
              <a:t> – Numbers to 10 Bingo.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 flipV="1">
            <a:off x="9508064" y="4951325"/>
            <a:ext cx="342518" cy="9126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09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DEFB27-3F54-48BE-A91E-48A9D883A0E0}"/>
              </a:ext>
            </a:extLst>
          </p:cNvPr>
          <p:cNvSpPr txBox="1"/>
          <p:nvPr/>
        </p:nvSpPr>
        <p:spPr>
          <a:xfrm>
            <a:off x="6636822" y="1480458"/>
            <a:ext cx="385700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</a:rPr>
              <a:t>10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090" y="1865409"/>
            <a:ext cx="868838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08B45C-DBCC-B540-B3F4-DB1042B8D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724483"/>
            <a:ext cx="1279730" cy="950295"/>
          </a:xfrm>
          <a:prstGeom prst="rect">
            <a:avLst/>
          </a:prstGeom>
        </p:spPr>
      </p:pic>
      <p:pic>
        <p:nvPicPr>
          <p:cNvPr id="7" name="Picture 2" descr="Origi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4" y="152400"/>
            <a:ext cx="10141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numbers 9 and 10 can also be represented by their digit. You can see the representations of each number below.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68413" y="5266110"/>
            <a:ext cx="4059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You can practice forming the numbers using different coloured pencils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778915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F7390DA3-1D34-3F4C-BACC-F6D4F09C3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5599"/>
            <a:ext cx="2284472" cy="1593273"/>
          </a:xfrm>
          <a:prstGeom prst="rect">
            <a:avLst/>
          </a:prstGeom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13E99F5C-5EA2-F64F-AE30-B33A0C312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492" y="5458472"/>
            <a:ext cx="2125550" cy="1482435"/>
          </a:xfrm>
          <a:prstGeom prst="rect">
            <a:avLst/>
          </a:prstGeom>
        </p:spPr>
      </p:pic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20B6DDFC-B6C5-5647-8642-59C531EC7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39979"/>
              </p:ext>
            </p:extLst>
          </p:nvPr>
        </p:nvGraphicFramePr>
        <p:xfrm>
          <a:off x="2150422" y="4080258"/>
          <a:ext cx="3588858" cy="1988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701222138"/>
                    </a:ext>
                  </a:extLst>
                </a:gridCol>
                <a:gridCol w="1218429">
                  <a:extLst>
                    <a:ext uri="{9D8B030D-6E8A-4147-A177-3AD203B41FA5}">
                      <a16:colId xmlns:a16="http://schemas.microsoft.com/office/drawing/2014/main" val="2242249387"/>
                    </a:ext>
                  </a:extLst>
                </a:gridCol>
                <a:gridCol w="1218429">
                  <a:extLst>
                    <a:ext uri="{9D8B030D-6E8A-4147-A177-3AD203B41FA5}">
                      <a16:colId xmlns:a16="http://schemas.microsoft.com/office/drawing/2014/main" val="217682409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922945"/>
                  </a:ext>
                </a:extLst>
              </a:tr>
              <a:tr h="944806"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417350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59345DE-3216-4645-BA5B-143FA0D44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008767"/>
              </p:ext>
            </p:extLst>
          </p:nvPr>
        </p:nvGraphicFramePr>
        <p:xfrm>
          <a:off x="6430946" y="4080258"/>
          <a:ext cx="3588858" cy="1988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701222138"/>
                    </a:ext>
                  </a:extLst>
                </a:gridCol>
                <a:gridCol w="1218429">
                  <a:extLst>
                    <a:ext uri="{9D8B030D-6E8A-4147-A177-3AD203B41FA5}">
                      <a16:colId xmlns:a16="http://schemas.microsoft.com/office/drawing/2014/main" val="2242249387"/>
                    </a:ext>
                  </a:extLst>
                </a:gridCol>
                <a:gridCol w="1218429">
                  <a:extLst>
                    <a:ext uri="{9D8B030D-6E8A-4147-A177-3AD203B41FA5}">
                      <a16:colId xmlns:a16="http://schemas.microsoft.com/office/drawing/2014/main" val="217682409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922945"/>
                  </a:ext>
                </a:extLst>
              </a:tr>
              <a:tr h="944806"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417350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27E19BA1-626C-4E49-9D8B-FAA2E902C33D}"/>
              </a:ext>
            </a:extLst>
          </p:cNvPr>
          <p:cNvSpPr/>
          <p:nvPr/>
        </p:nvSpPr>
        <p:spPr>
          <a:xfrm>
            <a:off x="10293621" y="4371180"/>
            <a:ext cx="803563" cy="8035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D4541B9-FDBC-514C-AB60-996686511C49}"/>
              </a:ext>
            </a:extLst>
          </p:cNvPr>
          <p:cNvGrpSpPr/>
          <p:nvPr/>
        </p:nvGrpSpPr>
        <p:grpSpPr>
          <a:xfrm>
            <a:off x="1713510" y="2687949"/>
            <a:ext cx="1842478" cy="1289180"/>
            <a:chOff x="8156067" y="881114"/>
            <a:chExt cx="2520299" cy="1731819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CBBA719-EC15-0347-A02F-31DD2540ADBC}"/>
                </a:ext>
              </a:extLst>
            </p:cNvPr>
            <p:cNvSpPr/>
            <p:nvPr/>
          </p:nvSpPr>
          <p:spPr>
            <a:xfrm>
              <a:off x="8641647" y="881114"/>
              <a:ext cx="1727591" cy="17318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D653AB93-F6D7-F046-8261-6C39DDF6D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6067" y="1062677"/>
              <a:ext cx="2520299" cy="1550256"/>
            </a:xfrm>
            <a:prstGeom prst="rect">
              <a:avLst/>
            </a:prstGeom>
          </p:spPr>
        </p:pic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1E603148-73F8-0E41-B1C8-BFBD7499848D}"/>
              </a:ext>
            </a:extLst>
          </p:cNvPr>
          <p:cNvSpPr/>
          <p:nvPr/>
        </p:nvSpPr>
        <p:spPr>
          <a:xfrm>
            <a:off x="11258178" y="1641785"/>
            <a:ext cx="803563" cy="8035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FB2112-8C08-7D46-9DDA-EE7DD6B4731C}"/>
              </a:ext>
            </a:extLst>
          </p:cNvPr>
          <p:cNvGrpSpPr/>
          <p:nvPr/>
        </p:nvGrpSpPr>
        <p:grpSpPr>
          <a:xfrm>
            <a:off x="4067290" y="2699979"/>
            <a:ext cx="1280184" cy="1289180"/>
            <a:chOff x="5276446" y="721311"/>
            <a:chExt cx="1751146" cy="1731819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CC29C3F2-047D-5842-95F9-E286E3825A83}"/>
                </a:ext>
              </a:extLst>
            </p:cNvPr>
            <p:cNvSpPr/>
            <p:nvPr/>
          </p:nvSpPr>
          <p:spPr>
            <a:xfrm>
              <a:off x="5276446" y="721311"/>
              <a:ext cx="1727591" cy="17318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Shape, logo&#10;&#10;Description automatically generated">
              <a:extLst>
                <a:ext uri="{FF2B5EF4-FFF2-40B4-BE49-F238E27FC236}">
                  <a16:creationId xmlns:a16="http://schemas.microsoft.com/office/drawing/2014/main" id="{FBD9E6AF-F07D-1743-90AE-3B815799B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910" y="794897"/>
              <a:ext cx="1728758" cy="550246"/>
            </a:xfrm>
            <a:prstGeom prst="rect">
              <a:avLst/>
            </a:prstGeom>
          </p:spPr>
        </p:pic>
        <p:pic>
          <p:nvPicPr>
            <p:cNvPr id="16" name="Picture 15" descr="Shape, logo&#10;&#10;Description automatically generated">
              <a:extLst>
                <a:ext uri="{FF2B5EF4-FFF2-40B4-BE49-F238E27FC236}">
                  <a16:creationId xmlns:a16="http://schemas.microsoft.com/office/drawing/2014/main" id="{F4442043-70E0-7042-8119-7E7DBED5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8834" y="1266870"/>
              <a:ext cx="1728758" cy="550246"/>
            </a:xfrm>
            <a:prstGeom prst="rect">
              <a:avLst/>
            </a:prstGeom>
          </p:spPr>
        </p:pic>
        <p:pic>
          <p:nvPicPr>
            <p:cNvPr id="17" name="Picture 16" descr="Shape, logo&#10;&#10;Description automatically generated">
              <a:extLst>
                <a:ext uri="{FF2B5EF4-FFF2-40B4-BE49-F238E27FC236}">
                  <a16:creationId xmlns:a16="http://schemas.microsoft.com/office/drawing/2014/main" id="{24975F96-A9B8-A843-B2DD-779C8483E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203" y="1710756"/>
              <a:ext cx="1728758" cy="550246"/>
            </a:xfrm>
            <a:prstGeom prst="rect">
              <a:avLst/>
            </a:prstGeom>
          </p:spPr>
        </p:pic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A9393737-B8A1-754A-8D53-B9E0D497C659}"/>
              </a:ext>
            </a:extLst>
          </p:cNvPr>
          <p:cNvSpPr/>
          <p:nvPr/>
        </p:nvSpPr>
        <p:spPr>
          <a:xfrm>
            <a:off x="10230599" y="2522806"/>
            <a:ext cx="803563" cy="8035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7178C70-12A0-C54C-96CB-22B73ED4DC6F}"/>
              </a:ext>
            </a:extLst>
          </p:cNvPr>
          <p:cNvGrpSpPr/>
          <p:nvPr/>
        </p:nvGrpSpPr>
        <p:grpSpPr>
          <a:xfrm>
            <a:off x="6035537" y="2702597"/>
            <a:ext cx="1294764" cy="1289180"/>
            <a:chOff x="8309913" y="785275"/>
            <a:chExt cx="1771089" cy="1731819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C3280000-9639-7244-B5F9-80DDE298B44D}"/>
                </a:ext>
              </a:extLst>
            </p:cNvPr>
            <p:cNvSpPr/>
            <p:nvPr/>
          </p:nvSpPr>
          <p:spPr>
            <a:xfrm>
              <a:off x="8353411" y="785275"/>
              <a:ext cx="1727591" cy="17318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A picture containing pool ball, room, pool table, gambling house&#10;&#10;Description automatically generated">
              <a:extLst>
                <a:ext uri="{FF2B5EF4-FFF2-40B4-BE49-F238E27FC236}">
                  <a16:creationId xmlns:a16="http://schemas.microsoft.com/office/drawing/2014/main" id="{44A43253-CB0D-C240-AADA-9E2FDA5D7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9913" y="1266870"/>
              <a:ext cx="1759297" cy="829383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54D7AD21-5385-2A46-8A65-86E9E73D6A07}"/>
              </a:ext>
            </a:extLst>
          </p:cNvPr>
          <p:cNvSpPr/>
          <p:nvPr/>
        </p:nvSpPr>
        <p:spPr>
          <a:xfrm>
            <a:off x="10245113" y="3407321"/>
            <a:ext cx="803563" cy="8035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CA37660-18D0-0C4A-91A7-99E59E5039CB}"/>
              </a:ext>
            </a:extLst>
          </p:cNvPr>
          <p:cNvGrpSpPr/>
          <p:nvPr/>
        </p:nvGrpSpPr>
        <p:grpSpPr>
          <a:xfrm>
            <a:off x="7771579" y="2639590"/>
            <a:ext cx="1369507" cy="1289180"/>
            <a:chOff x="9113428" y="2922731"/>
            <a:chExt cx="1873329" cy="1731819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44DC451A-6A16-CD40-83B6-2553FC955B35}"/>
                </a:ext>
              </a:extLst>
            </p:cNvPr>
            <p:cNvSpPr/>
            <p:nvPr/>
          </p:nvSpPr>
          <p:spPr>
            <a:xfrm>
              <a:off x="9186298" y="2922731"/>
              <a:ext cx="1727591" cy="17318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 descr="Shape, circle&#10;&#10;Description automatically generated">
              <a:extLst>
                <a:ext uri="{FF2B5EF4-FFF2-40B4-BE49-F238E27FC236}">
                  <a16:creationId xmlns:a16="http://schemas.microsoft.com/office/drawing/2014/main" id="{AD9A1D97-C20D-8C41-9D96-ADCA8F3B5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3428" y="3169739"/>
              <a:ext cx="1873329" cy="121984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6451DBF-330C-A141-A671-9AFF44CE5196}"/>
              </a:ext>
            </a:extLst>
          </p:cNvPr>
          <p:cNvGrpSpPr/>
          <p:nvPr/>
        </p:nvGrpSpPr>
        <p:grpSpPr>
          <a:xfrm>
            <a:off x="4627560" y="854265"/>
            <a:ext cx="1615486" cy="1531545"/>
            <a:chOff x="9452643" y="2499322"/>
            <a:chExt cx="2209800" cy="2057400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6D42ECB3-E713-DD45-AB15-F2E5FEA51760}"/>
                </a:ext>
              </a:extLst>
            </p:cNvPr>
            <p:cNvSpPr/>
            <p:nvPr/>
          </p:nvSpPr>
          <p:spPr>
            <a:xfrm>
              <a:off x="9693748" y="2657762"/>
              <a:ext cx="1727591" cy="17318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Icon&#10;&#10;Description automatically generated">
              <a:extLst>
                <a:ext uri="{FF2B5EF4-FFF2-40B4-BE49-F238E27FC236}">
                  <a16:creationId xmlns:a16="http://schemas.microsoft.com/office/drawing/2014/main" id="{2823B9F6-45C3-6243-AAC0-8F2B00821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2643" y="2499322"/>
              <a:ext cx="2209800" cy="2057400"/>
            </a:xfrm>
            <a:prstGeom prst="rect">
              <a:avLst/>
            </a:prstGeom>
          </p:spPr>
        </p:pic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9CFE0C62-00AA-9040-A4C9-45016A11F538}"/>
              </a:ext>
            </a:extLst>
          </p:cNvPr>
          <p:cNvSpPr/>
          <p:nvPr/>
        </p:nvSpPr>
        <p:spPr>
          <a:xfrm>
            <a:off x="11316983" y="4362036"/>
            <a:ext cx="803563" cy="8035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2C39373-80A0-C948-9E02-1B604C6EE6B9}"/>
              </a:ext>
            </a:extLst>
          </p:cNvPr>
          <p:cNvGrpSpPr/>
          <p:nvPr/>
        </p:nvGrpSpPr>
        <p:grpSpPr>
          <a:xfrm>
            <a:off x="6676424" y="985292"/>
            <a:ext cx="1322584" cy="1289180"/>
            <a:chOff x="9673195" y="2250665"/>
            <a:chExt cx="1809143" cy="1731819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052773B6-E1FB-154C-83F2-8D3D31085E31}"/>
                </a:ext>
              </a:extLst>
            </p:cNvPr>
            <p:cNvSpPr/>
            <p:nvPr/>
          </p:nvSpPr>
          <p:spPr>
            <a:xfrm>
              <a:off x="9713972" y="2250665"/>
              <a:ext cx="1727591" cy="17318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 descr="Shape&#10;&#10;Description automatically generated">
              <a:extLst>
                <a:ext uri="{FF2B5EF4-FFF2-40B4-BE49-F238E27FC236}">
                  <a16:creationId xmlns:a16="http://schemas.microsoft.com/office/drawing/2014/main" id="{B4B592EA-F827-C243-B51B-215AA206E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3195" y="2587536"/>
              <a:ext cx="1809143" cy="1058075"/>
            </a:xfrm>
            <a:prstGeom prst="rect">
              <a:avLst/>
            </a:prstGeom>
          </p:spPr>
        </p:pic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05695044-12DC-604E-B11B-659C45FDC6F8}"/>
              </a:ext>
            </a:extLst>
          </p:cNvPr>
          <p:cNvSpPr/>
          <p:nvPr/>
        </p:nvSpPr>
        <p:spPr>
          <a:xfrm>
            <a:off x="11258177" y="2522805"/>
            <a:ext cx="803563" cy="8035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0452F73-BF4D-734E-BFAA-530C0B4ECC36}"/>
              </a:ext>
            </a:extLst>
          </p:cNvPr>
          <p:cNvGrpSpPr/>
          <p:nvPr/>
        </p:nvGrpSpPr>
        <p:grpSpPr>
          <a:xfrm>
            <a:off x="1021507" y="985292"/>
            <a:ext cx="1262965" cy="1422618"/>
            <a:chOff x="1948943" y="874427"/>
            <a:chExt cx="1727591" cy="1911073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A417719D-BDF4-BE4F-BEDC-3B259AB719FB}"/>
                </a:ext>
              </a:extLst>
            </p:cNvPr>
            <p:cNvSpPr/>
            <p:nvPr/>
          </p:nvSpPr>
          <p:spPr>
            <a:xfrm>
              <a:off x="1948943" y="928134"/>
              <a:ext cx="1727591" cy="17318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397C76E-1680-CE49-B0FE-6CC4EF5D0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70325" y="874427"/>
              <a:ext cx="1067952" cy="1911073"/>
            </a:xfrm>
            <a:prstGeom prst="rect">
              <a:avLst/>
            </a:prstGeom>
          </p:spPr>
        </p:pic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BCC992EB-EE0A-5C48-B90C-92B41BC4DF40}"/>
              </a:ext>
            </a:extLst>
          </p:cNvPr>
          <p:cNvSpPr/>
          <p:nvPr/>
        </p:nvSpPr>
        <p:spPr>
          <a:xfrm>
            <a:off x="10220931" y="1613087"/>
            <a:ext cx="803563" cy="8035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3B3E26D-C521-A447-83BE-09320191F072}"/>
              </a:ext>
            </a:extLst>
          </p:cNvPr>
          <p:cNvGrpSpPr/>
          <p:nvPr/>
        </p:nvGrpSpPr>
        <p:grpSpPr>
          <a:xfrm>
            <a:off x="8651756" y="980237"/>
            <a:ext cx="1335491" cy="1289180"/>
            <a:chOff x="7564834" y="935008"/>
            <a:chExt cx="1826798" cy="1731819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D281C099-A74E-5648-B56A-A5E81C3060C5}"/>
                </a:ext>
              </a:extLst>
            </p:cNvPr>
            <p:cNvSpPr/>
            <p:nvPr/>
          </p:nvSpPr>
          <p:spPr>
            <a:xfrm>
              <a:off x="7587224" y="935008"/>
              <a:ext cx="1727591" cy="17318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2F5E5D03-720C-1B45-A3C2-A307B9830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834" y="1289120"/>
              <a:ext cx="980170" cy="1064942"/>
            </a:xfrm>
            <a:prstGeom prst="rect">
              <a:avLst/>
            </a:prstGeom>
          </p:spPr>
        </p:pic>
        <p:pic>
          <p:nvPicPr>
            <p:cNvPr id="42" name="Picture 41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6949B657-B1C8-754B-B522-7B8009670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1462" y="1300834"/>
              <a:ext cx="980170" cy="1064942"/>
            </a:xfrm>
            <a:prstGeom prst="rect">
              <a:avLst/>
            </a:prstGeom>
          </p:spPr>
        </p:pic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9DE8E7DA-494C-AE4C-B6F3-7DFA0CD8CAC4}"/>
              </a:ext>
            </a:extLst>
          </p:cNvPr>
          <p:cNvSpPr/>
          <p:nvPr/>
        </p:nvSpPr>
        <p:spPr>
          <a:xfrm>
            <a:off x="11258178" y="3407321"/>
            <a:ext cx="803563" cy="8035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944C6CA-71AE-3246-93B8-179198D7A6B2}"/>
              </a:ext>
            </a:extLst>
          </p:cNvPr>
          <p:cNvGrpSpPr/>
          <p:nvPr/>
        </p:nvGrpSpPr>
        <p:grpSpPr>
          <a:xfrm>
            <a:off x="3058220" y="1009962"/>
            <a:ext cx="1262965" cy="1289180"/>
            <a:chOff x="6691481" y="935008"/>
            <a:chExt cx="1727591" cy="1731819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DAED8C6B-7B03-4D40-A709-A479D8815C5F}"/>
                </a:ext>
              </a:extLst>
            </p:cNvPr>
            <p:cNvSpPr/>
            <p:nvPr/>
          </p:nvSpPr>
          <p:spPr>
            <a:xfrm>
              <a:off x="6691481" y="935008"/>
              <a:ext cx="1727591" cy="17318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92986D09-AE83-9C4C-8165-F2C99C1FE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10533" y="1454477"/>
              <a:ext cx="1689485" cy="692879"/>
            </a:xfrm>
            <a:prstGeom prst="rect">
              <a:avLst/>
            </a:prstGeom>
          </p:spPr>
        </p:pic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79C76FD5-6BC7-7E4D-B1E7-1128D33C40C0}"/>
              </a:ext>
            </a:extLst>
          </p:cNvPr>
          <p:cNvSpPr/>
          <p:nvPr/>
        </p:nvSpPr>
        <p:spPr>
          <a:xfrm>
            <a:off x="11316983" y="5293403"/>
            <a:ext cx="803563" cy="8035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0" y="188686"/>
            <a:ext cx="1194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Today we are going to have a game of number 1-10 bingo. Here’s how we play.  </a:t>
            </a:r>
            <a:endParaRPr lang="en-GB" dirty="0"/>
          </a:p>
        </p:txBody>
      </p:sp>
      <p:sp>
        <p:nvSpPr>
          <p:cNvPr id="50" name="TextBox 49"/>
          <p:cNvSpPr txBox="1"/>
          <p:nvPr/>
        </p:nvSpPr>
        <p:spPr>
          <a:xfrm>
            <a:off x="87085" y="2372508"/>
            <a:ext cx="163511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 can see that the first card is a Numicon piece of the number 7 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721521" y="1027327"/>
            <a:ext cx="2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1</a:t>
            </a:r>
            <a:endParaRPr lang="en-GB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2775294" y="1034584"/>
            <a:ext cx="2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473465" y="1020070"/>
            <a:ext cx="2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403869" y="1049101"/>
            <a:ext cx="2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334266" y="1049101"/>
            <a:ext cx="2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5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759293" y="2703725"/>
            <a:ext cx="2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762267" y="2689211"/>
            <a:ext cx="2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7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750725" y="2718240"/>
            <a:ext cx="2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8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550496" y="2660186"/>
            <a:ext cx="2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9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595086" y="1613087"/>
            <a:ext cx="661369" cy="7727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488297" y="6153613"/>
            <a:ext cx="565278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 need to find who has got the number 7. It’s the elephant. I need to put a red counter over the number 7.</a:t>
            </a:r>
            <a:endParaRPr lang="en-GB" dirty="0"/>
          </a:p>
        </p:txBody>
      </p:sp>
      <p:cxnSp>
        <p:nvCxnSpPr>
          <p:cNvPr id="63" name="Straight Arrow Connector 62"/>
          <p:cNvCxnSpPr/>
          <p:nvPr/>
        </p:nvCxnSpPr>
        <p:spPr>
          <a:xfrm flipH="1">
            <a:off x="5435303" y="4860175"/>
            <a:ext cx="4865725" cy="5098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7" name="Picture 66">
            <a:extLst>
              <a:ext uri="{FF2B5EF4-FFF2-40B4-BE49-F238E27FC236}">
                <a16:creationId xmlns:a16="http://schemas.microsoft.com/office/drawing/2014/main" id="{CC08B45C-DBCC-B540-B3F4-DB1042B8D1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944" y="138122"/>
            <a:ext cx="1279730" cy="950295"/>
          </a:xfrm>
          <a:prstGeom prst="rect">
            <a:avLst/>
          </a:prstGeom>
        </p:spPr>
      </p:pic>
      <p:pic>
        <p:nvPicPr>
          <p:cNvPr id="68" name="Picture 2" descr="Origina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71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8" grpId="0" animBg="1"/>
      <p:bldP spid="18" grpId="1" animBg="1"/>
      <p:bldP spid="22" grpId="0" animBg="1"/>
      <p:bldP spid="22" grpId="1" animBg="1"/>
      <p:bldP spid="30" grpId="0" animBg="1"/>
      <p:bldP spid="30" grpId="1" animBg="1"/>
      <p:bldP spid="34" grpId="0" animBg="1"/>
      <p:bldP spid="34" grpId="1" animBg="1"/>
      <p:bldP spid="38" grpId="0" animBg="1"/>
      <p:bldP spid="38" grpId="1" animBg="1"/>
      <p:bldP spid="44" grpId="0" animBg="1"/>
      <p:bldP spid="44" grpId="1" animBg="1"/>
      <p:bldP spid="48" grpId="0" animBg="1"/>
      <p:bldP spid="48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F7390DA3-1D34-3F4C-BACC-F6D4F09C3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5599"/>
            <a:ext cx="2284472" cy="1593273"/>
          </a:xfrm>
          <a:prstGeom prst="rect">
            <a:avLst/>
          </a:prstGeom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13E99F5C-5EA2-F64F-AE30-B33A0C312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492" y="5458472"/>
            <a:ext cx="2125550" cy="1482435"/>
          </a:xfrm>
          <a:prstGeom prst="rect">
            <a:avLst/>
          </a:prstGeom>
        </p:spPr>
      </p:pic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20B6DDFC-B6C5-5647-8642-59C531EC7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39979"/>
              </p:ext>
            </p:extLst>
          </p:nvPr>
        </p:nvGraphicFramePr>
        <p:xfrm>
          <a:off x="2150422" y="4080258"/>
          <a:ext cx="3588858" cy="1988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701222138"/>
                    </a:ext>
                  </a:extLst>
                </a:gridCol>
                <a:gridCol w="1218429">
                  <a:extLst>
                    <a:ext uri="{9D8B030D-6E8A-4147-A177-3AD203B41FA5}">
                      <a16:colId xmlns:a16="http://schemas.microsoft.com/office/drawing/2014/main" val="2242249387"/>
                    </a:ext>
                  </a:extLst>
                </a:gridCol>
                <a:gridCol w="1218429">
                  <a:extLst>
                    <a:ext uri="{9D8B030D-6E8A-4147-A177-3AD203B41FA5}">
                      <a16:colId xmlns:a16="http://schemas.microsoft.com/office/drawing/2014/main" val="217682409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922945"/>
                  </a:ext>
                </a:extLst>
              </a:tr>
              <a:tr h="944806"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417350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59345DE-3216-4645-BA5B-143FA0D44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008767"/>
              </p:ext>
            </p:extLst>
          </p:nvPr>
        </p:nvGraphicFramePr>
        <p:xfrm>
          <a:off x="6430946" y="4080258"/>
          <a:ext cx="3588858" cy="1988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701222138"/>
                    </a:ext>
                  </a:extLst>
                </a:gridCol>
                <a:gridCol w="1218429">
                  <a:extLst>
                    <a:ext uri="{9D8B030D-6E8A-4147-A177-3AD203B41FA5}">
                      <a16:colId xmlns:a16="http://schemas.microsoft.com/office/drawing/2014/main" val="2242249387"/>
                    </a:ext>
                  </a:extLst>
                </a:gridCol>
                <a:gridCol w="1218429">
                  <a:extLst>
                    <a:ext uri="{9D8B030D-6E8A-4147-A177-3AD203B41FA5}">
                      <a16:colId xmlns:a16="http://schemas.microsoft.com/office/drawing/2014/main" val="217682409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922945"/>
                  </a:ext>
                </a:extLst>
              </a:tr>
              <a:tr h="944806"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417350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27E19BA1-626C-4E49-9D8B-FAA2E902C33D}"/>
              </a:ext>
            </a:extLst>
          </p:cNvPr>
          <p:cNvSpPr/>
          <p:nvPr/>
        </p:nvSpPr>
        <p:spPr>
          <a:xfrm>
            <a:off x="4717624" y="5215719"/>
            <a:ext cx="803563" cy="8035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D4541B9-FDBC-514C-AB60-996686511C49}"/>
              </a:ext>
            </a:extLst>
          </p:cNvPr>
          <p:cNvGrpSpPr/>
          <p:nvPr/>
        </p:nvGrpSpPr>
        <p:grpSpPr>
          <a:xfrm>
            <a:off x="1713510" y="2687949"/>
            <a:ext cx="1842478" cy="1289180"/>
            <a:chOff x="8156067" y="881114"/>
            <a:chExt cx="2520299" cy="1731819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CBBA719-EC15-0347-A02F-31DD2540ADBC}"/>
                </a:ext>
              </a:extLst>
            </p:cNvPr>
            <p:cNvSpPr/>
            <p:nvPr/>
          </p:nvSpPr>
          <p:spPr>
            <a:xfrm>
              <a:off x="8641647" y="881114"/>
              <a:ext cx="1727591" cy="17318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D653AB93-F6D7-F046-8261-6C39DDF6D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6067" y="1062677"/>
              <a:ext cx="2520299" cy="1550256"/>
            </a:xfrm>
            <a:prstGeom prst="rect">
              <a:avLst/>
            </a:prstGeom>
          </p:spPr>
        </p:pic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1E603148-73F8-0E41-B1C8-BFBD7499848D}"/>
              </a:ext>
            </a:extLst>
          </p:cNvPr>
          <p:cNvSpPr/>
          <p:nvPr/>
        </p:nvSpPr>
        <p:spPr>
          <a:xfrm>
            <a:off x="11258178" y="1641785"/>
            <a:ext cx="803563" cy="8035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FB2112-8C08-7D46-9DDA-EE7DD6B4731C}"/>
              </a:ext>
            </a:extLst>
          </p:cNvPr>
          <p:cNvGrpSpPr/>
          <p:nvPr/>
        </p:nvGrpSpPr>
        <p:grpSpPr>
          <a:xfrm>
            <a:off x="4067290" y="2699979"/>
            <a:ext cx="1280184" cy="1289180"/>
            <a:chOff x="5276446" y="721311"/>
            <a:chExt cx="1751146" cy="1731819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CC29C3F2-047D-5842-95F9-E286E3825A83}"/>
                </a:ext>
              </a:extLst>
            </p:cNvPr>
            <p:cNvSpPr/>
            <p:nvPr/>
          </p:nvSpPr>
          <p:spPr>
            <a:xfrm>
              <a:off x="5276446" y="721311"/>
              <a:ext cx="1727591" cy="17318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Shape, logo&#10;&#10;Description automatically generated">
              <a:extLst>
                <a:ext uri="{FF2B5EF4-FFF2-40B4-BE49-F238E27FC236}">
                  <a16:creationId xmlns:a16="http://schemas.microsoft.com/office/drawing/2014/main" id="{FBD9E6AF-F07D-1743-90AE-3B815799B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910" y="794897"/>
              <a:ext cx="1728758" cy="550246"/>
            </a:xfrm>
            <a:prstGeom prst="rect">
              <a:avLst/>
            </a:prstGeom>
          </p:spPr>
        </p:pic>
        <p:pic>
          <p:nvPicPr>
            <p:cNvPr id="16" name="Picture 15" descr="Shape, logo&#10;&#10;Description automatically generated">
              <a:extLst>
                <a:ext uri="{FF2B5EF4-FFF2-40B4-BE49-F238E27FC236}">
                  <a16:creationId xmlns:a16="http://schemas.microsoft.com/office/drawing/2014/main" id="{F4442043-70E0-7042-8119-7E7DBED5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8834" y="1266870"/>
              <a:ext cx="1728758" cy="550246"/>
            </a:xfrm>
            <a:prstGeom prst="rect">
              <a:avLst/>
            </a:prstGeom>
          </p:spPr>
        </p:pic>
        <p:pic>
          <p:nvPicPr>
            <p:cNvPr id="17" name="Picture 16" descr="Shape, logo&#10;&#10;Description automatically generated">
              <a:extLst>
                <a:ext uri="{FF2B5EF4-FFF2-40B4-BE49-F238E27FC236}">
                  <a16:creationId xmlns:a16="http://schemas.microsoft.com/office/drawing/2014/main" id="{24975F96-A9B8-A843-B2DD-779C8483E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203" y="1710756"/>
              <a:ext cx="1728758" cy="550246"/>
            </a:xfrm>
            <a:prstGeom prst="rect">
              <a:avLst/>
            </a:prstGeom>
          </p:spPr>
        </p:pic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A9393737-B8A1-754A-8D53-B9E0D497C659}"/>
              </a:ext>
            </a:extLst>
          </p:cNvPr>
          <p:cNvSpPr/>
          <p:nvPr/>
        </p:nvSpPr>
        <p:spPr>
          <a:xfrm>
            <a:off x="10230599" y="2522806"/>
            <a:ext cx="803563" cy="8035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7178C70-12A0-C54C-96CB-22B73ED4DC6F}"/>
              </a:ext>
            </a:extLst>
          </p:cNvPr>
          <p:cNvGrpSpPr/>
          <p:nvPr/>
        </p:nvGrpSpPr>
        <p:grpSpPr>
          <a:xfrm>
            <a:off x="6035537" y="2702597"/>
            <a:ext cx="1294764" cy="1289180"/>
            <a:chOff x="8309913" y="785275"/>
            <a:chExt cx="1771089" cy="1731819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C3280000-9639-7244-B5F9-80DDE298B44D}"/>
                </a:ext>
              </a:extLst>
            </p:cNvPr>
            <p:cNvSpPr/>
            <p:nvPr/>
          </p:nvSpPr>
          <p:spPr>
            <a:xfrm>
              <a:off x="8353411" y="785275"/>
              <a:ext cx="1727591" cy="17318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A picture containing pool ball, room, pool table, gambling house&#10;&#10;Description automatically generated">
              <a:extLst>
                <a:ext uri="{FF2B5EF4-FFF2-40B4-BE49-F238E27FC236}">
                  <a16:creationId xmlns:a16="http://schemas.microsoft.com/office/drawing/2014/main" id="{44A43253-CB0D-C240-AADA-9E2FDA5D7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9913" y="1266870"/>
              <a:ext cx="1759297" cy="829383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54D7AD21-5385-2A46-8A65-86E9E73D6A07}"/>
              </a:ext>
            </a:extLst>
          </p:cNvPr>
          <p:cNvSpPr/>
          <p:nvPr/>
        </p:nvSpPr>
        <p:spPr>
          <a:xfrm>
            <a:off x="10245113" y="3407321"/>
            <a:ext cx="803563" cy="8035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CA37660-18D0-0C4A-91A7-99E59E5039CB}"/>
              </a:ext>
            </a:extLst>
          </p:cNvPr>
          <p:cNvGrpSpPr/>
          <p:nvPr/>
        </p:nvGrpSpPr>
        <p:grpSpPr>
          <a:xfrm>
            <a:off x="7771579" y="2639590"/>
            <a:ext cx="1369507" cy="1289180"/>
            <a:chOff x="9113428" y="2922731"/>
            <a:chExt cx="1873329" cy="1731819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44DC451A-6A16-CD40-83B6-2553FC955B35}"/>
                </a:ext>
              </a:extLst>
            </p:cNvPr>
            <p:cNvSpPr/>
            <p:nvPr/>
          </p:nvSpPr>
          <p:spPr>
            <a:xfrm>
              <a:off x="9186298" y="2922731"/>
              <a:ext cx="1727591" cy="17318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 descr="Shape, circle&#10;&#10;Description automatically generated">
              <a:extLst>
                <a:ext uri="{FF2B5EF4-FFF2-40B4-BE49-F238E27FC236}">
                  <a16:creationId xmlns:a16="http://schemas.microsoft.com/office/drawing/2014/main" id="{AD9A1D97-C20D-8C41-9D96-ADCA8F3B5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3428" y="3169739"/>
              <a:ext cx="1873329" cy="121984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6451DBF-330C-A141-A671-9AFF44CE5196}"/>
              </a:ext>
            </a:extLst>
          </p:cNvPr>
          <p:cNvGrpSpPr/>
          <p:nvPr/>
        </p:nvGrpSpPr>
        <p:grpSpPr>
          <a:xfrm>
            <a:off x="4627560" y="854265"/>
            <a:ext cx="1615486" cy="1531545"/>
            <a:chOff x="9452643" y="2499322"/>
            <a:chExt cx="2209800" cy="2057400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6D42ECB3-E713-DD45-AB15-F2E5FEA51760}"/>
                </a:ext>
              </a:extLst>
            </p:cNvPr>
            <p:cNvSpPr/>
            <p:nvPr/>
          </p:nvSpPr>
          <p:spPr>
            <a:xfrm>
              <a:off x="9693748" y="2657762"/>
              <a:ext cx="1727591" cy="17318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Icon&#10;&#10;Description automatically generated">
              <a:extLst>
                <a:ext uri="{FF2B5EF4-FFF2-40B4-BE49-F238E27FC236}">
                  <a16:creationId xmlns:a16="http://schemas.microsoft.com/office/drawing/2014/main" id="{2823B9F6-45C3-6243-AAC0-8F2B00821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2643" y="2499322"/>
              <a:ext cx="2209800" cy="2057400"/>
            </a:xfrm>
            <a:prstGeom prst="rect">
              <a:avLst/>
            </a:prstGeom>
          </p:spPr>
        </p:pic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9CFE0C62-00AA-9040-A4C9-45016A11F538}"/>
              </a:ext>
            </a:extLst>
          </p:cNvPr>
          <p:cNvSpPr/>
          <p:nvPr/>
        </p:nvSpPr>
        <p:spPr>
          <a:xfrm>
            <a:off x="11316983" y="4362036"/>
            <a:ext cx="803563" cy="8035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2C39373-80A0-C948-9E02-1B604C6EE6B9}"/>
              </a:ext>
            </a:extLst>
          </p:cNvPr>
          <p:cNvGrpSpPr/>
          <p:nvPr/>
        </p:nvGrpSpPr>
        <p:grpSpPr>
          <a:xfrm>
            <a:off x="6676424" y="985292"/>
            <a:ext cx="1322584" cy="1289180"/>
            <a:chOff x="9673195" y="2250665"/>
            <a:chExt cx="1809143" cy="1731819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052773B6-E1FB-154C-83F2-8D3D31085E31}"/>
                </a:ext>
              </a:extLst>
            </p:cNvPr>
            <p:cNvSpPr/>
            <p:nvPr/>
          </p:nvSpPr>
          <p:spPr>
            <a:xfrm>
              <a:off x="9713972" y="2250665"/>
              <a:ext cx="1727591" cy="17318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 descr="Shape&#10;&#10;Description automatically generated">
              <a:extLst>
                <a:ext uri="{FF2B5EF4-FFF2-40B4-BE49-F238E27FC236}">
                  <a16:creationId xmlns:a16="http://schemas.microsoft.com/office/drawing/2014/main" id="{B4B592EA-F827-C243-B51B-215AA206E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3195" y="2587536"/>
              <a:ext cx="1809143" cy="1058075"/>
            </a:xfrm>
            <a:prstGeom prst="rect">
              <a:avLst/>
            </a:prstGeom>
          </p:spPr>
        </p:pic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05695044-12DC-604E-B11B-659C45FDC6F8}"/>
              </a:ext>
            </a:extLst>
          </p:cNvPr>
          <p:cNvSpPr/>
          <p:nvPr/>
        </p:nvSpPr>
        <p:spPr>
          <a:xfrm>
            <a:off x="11258177" y="2522805"/>
            <a:ext cx="803563" cy="8035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0452F73-BF4D-734E-BFAA-530C0B4ECC36}"/>
              </a:ext>
            </a:extLst>
          </p:cNvPr>
          <p:cNvGrpSpPr/>
          <p:nvPr/>
        </p:nvGrpSpPr>
        <p:grpSpPr>
          <a:xfrm>
            <a:off x="1021507" y="985292"/>
            <a:ext cx="1262965" cy="1422618"/>
            <a:chOff x="1948943" y="874427"/>
            <a:chExt cx="1727591" cy="1911073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A417719D-BDF4-BE4F-BEDC-3B259AB719FB}"/>
                </a:ext>
              </a:extLst>
            </p:cNvPr>
            <p:cNvSpPr/>
            <p:nvPr/>
          </p:nvSpPr>
          <p:spPr>
            <a:xfrm>
              <a:off x="1948943" y="928134"/>
              <a:ext cx="1727591" cy="17318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397C76E-1680-CE49-B0FE-6CC4EF5D0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70325" y="874427"/>
              <a:ext cx="1067952" cy="1911073"/>
            </a:xfrm>
            <a:prstGeom prst="rect">
              <a:avLst/>
            </a:prstGeom>
          </p:spPr>
        </p:pic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BCC992EB-EE0A-5C48-B90C-92B41BC4DF40}"/>
              </a:ext>
            </a:extLst>
          </p:cNvPr>
          <p:cNvSpPr/>
          <p:nvPr/>
        </p:nvSpPr>
        <p:spPr>
          <a:xfrm>
            <a:off x="10220931" y="1613087"/>
            <a:ext cx="803563" cy="8035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3B3E26D-C521-A447-83BE-09320191F072}"/>
              </a:ext>
            </a:extLst>
          </p:cNvPr>
          <p:cNvGrpSpPr/>
          <p:nvPr/>
        </p:nvGrpSpPr>
        <p:grpSpPr>
          <a:xfrm>
            <a:off x="8651756" y="980237"/>
            <a:ext cx="1335491" cy="1289180"/>
            <a:chOff x="7564834" y="935008"/>
            <a:chExt cx="1826798" cy="1731819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D281C099-A74E-5648-B56A-A5E81C3060C5}"/>
                </a:ext>
              </a:extLst>
            </p:cNvPr>
            <p:cNvSpPr/>
            <p:nvPr/>
          </p:nvSpPr>
          <p:spPr>
            <a:xfrm>
              <a:off x="7587224" y="935008"/>
              <a:ext cx="1727591" cy="17318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2F5E5D03-720C-1B45-A3C2-A307B9830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834" y="1289120"/>
              <a:ext cx="980170" cy="1064942"/>
            </a:xfrm>
            <a:prstGeom prst="rect">
              <a:avLst/>
            </a:prstGeom>
          </p:spPr>
        </p:pic>
        <p:pic>
          <p:nvPicPr>
            <p:cNvPr id="42" name="Picture 41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6949B657-B1C8-754B-B522-7B8009670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1462" y="1300834"/>
              <a:ext cx="980170" cy="1064942"/>
            </a:xfrm>
            <a:prstGeom prst="rect">
              <a:avLst/>
            </a:prstGeom>
          </p:spPr>
        </p:pic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9DE8E7DA-494C-AE4C-B6F3-7DFA0CD8CAC4}"/>
              </a:ext>
            </a:extLst>
          </p:cNvPr>
          <p:cNvSpPr/>
          <p:nvPr/>
        </p:nvSpPr>
        <p:spPr>
          <a:xfrm>
            <a:off x="11258178" y="3407321"/>
            <a:ext cx="803563" cy="8035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944C6CA-71AE-3246-93B8-179198D7A6B2}"/>
              </a:ext>
            </a:extLst>
          </p:cNvPr>
          <p:cNvGrpSpPr/>
          <p:nvPr/>
        </p:nvGrpSpPr>
        <p:grpSpPr>
          <a:xfrm>
            <a:off x="3058220" y="1009962"/>
            <a:ext cx="1262965" cy="1289180"/>
            <a:chOff x="6691481" y="935008"/>
            <a:chExt cx="1727591" cy="1731819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DAED8C6B-7B03-4D40-A709-A479D8815C5F}"/>
                </a:ext>
              </a:extLst>
            </p:cNvPr>
            <p:cNvSpPr/>
            <p:nvPr/>
          </p:nvSpPr>
          <p:spPr>
            <a:xfrm>
              <a:off x="6691481" y="935008"/>
              <a:ext cx="1727591" cy="17318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92986D09-AE83-9C4C-8165-F2C99C1FE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10533" y="1454477"/>
              <a:ext cx="1689485" cy="692879"/>
            </a:xfrm>
            <a:prstGeom prst="rect">
              <a:avLst/>
            </a:prstGeom>
          </p:spPr>
        </p:pic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79C76FD5-6BC7-7E4D-B1E7-1128D33C40C0}"/>
              </a:ext>
            </a:extLst>
          </p:cNvPr>
          <p:cNvSpPr/>
          <p:nvPr/>
        </p:nvSpPr>
        <p:spPr>
          <a:xfrm>
            <a:off x="11316983" y="5293403"/>
            <a:ext cx="803563" cy="8035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30626" y="188686"/>
            <a:ext cx="11945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Let’s try this one together. We need to have a look at the next card. </a:t>
            </a:r>
          </a:p>
          <a:p>
            <a:r>
              <a:rPr lang="en-GB" dirty="0" smtClean="0"/>
              <a:t>Can you tell me what number it shows? 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721521" y="1027327"/>
            <a:ext cx="2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1</a:t>
            </a:r>
            <a:endParaRPr lang="en-GB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2775294" y="1034584"/>
            <a:ext cx="2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473465" y="1020070"/>
            <a:ext cx="2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403869" y="1049101"/>
            <a:ext cx="2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334266" y="1049101"/>
            <a:ext cx="2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5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759293" y="2703725"/>
            <a:ext cx="2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762267" y="2689211"/>
            <a:ext cx="2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7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750725" y="2718240"/>
            <a:ext cx="2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8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550496" y="2660186"/>
            <a:ext cx="2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9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4039095" y="513797"/>
            <a:ext cx="563028" cy="7645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488297" y="6153613"/>
            <a:ext cx="565278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That’s right it’s the number 10. Can you either move a red dot to cover the number 10 or cross it out. </a:t>
            </a:r>
            <a:endParaRPr lang="en-GB" dirty="0"/>
          </a:p>
        </p:txBody>
      </p:sp>
      <p:sp>
        <p:nvSpPr>
          <p:cNvPr id="64" name="TextBox 63"/>
          <p:cNvSpPr txBox="1"/>
          <p:nvPr/>
        </p:nvSpPr>
        <p:spPr>
          <a:xfrm>
            <a:off x="154884" y="3399650"/>
            <a:ext cx="1692973" cy="147732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The winner of the game is the first animal to cover all of their numbers. </a:t>
            </a:r>
            <a:endParaRPr lang="en-GB" dirty="0"/>
          </a:p>
        </p:txBody>
      </p:sp>
      <p:cxnSp>
        <p:nvCxnSpPr>
          <p:cNvPr id="65" name="Straight Arrow Connector 64"/>
          <p:cNvCxnSpPr/>
          <p:nvPr/>
        </p:nvCxnSpPr>
        <p:spPr>
          <a:xfrm flipH="1" flipV="1">
            <a:off x="3058220" y="4893022"/>
            <a:ext cx="432524" cy="15246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7" name="Picture 66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902" y="158021"/>
            <a:ext cx="1287276" cy="962192"/>
          </a:xfrm>
          <a:prstGeom prst="rect">
            <a:avLst/>
          </a:prstGeom>
        </p:spPr>
      </p:pic>
      <p:pic>
        <p:nvPicPr>
          <p:cNvPr id="68" name="Picture 2" descr="Origina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8868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50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8" grpId="0" animBg="1"/>
      <p:bldP spid="18" grpId="1" animBg="1"/>
      <p:bldP spid="22" grpId="0" animBg="1"/>
      <p:bldP spid="22" grpId="1" animBg="1"/>
      <p:bldP spid="30" grpId="0" animBg="1"/>
      <p:bldP spid="30" grpId="1" animBg="1"/>
      <p:bldP spid="34" grpId="0" animBg="1"/>
      <p:bldP spid="34" grpId="1" animBg="1"/>
      <p:bldP spid="38" grpId="0" animBg="1"/>
      <p:bldP spid="38" grpId="1" animBg="1"/>
      <p:bldP spid="44" grpId="0" animBg="1"/>
      <p:bldP spid="44" grpId="1" animBg="1"/>
      <p:bldP spid="48" grpId="0" animBg="1"/>
      <p:bldP spid="48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F7390DA3-1D34-3F4C-BACC-F6D4F09C3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204" y="5443532"/>
            <a:ext cx="1873818" cy="1306868"/>
          </a:xfrm>
          <a:prstGeom prst="rect">
            <a:avLst/>
          </a:prstGeom>
        </p:spPr>
      </p:pic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20B6DDFC-B6C5-5647-8642-59C531EC7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39979"/>
              </p:ext>
            </p:extLst>
          </p:nvPr>
        </p:nvGraphicFramePr>
        <p:xfrm>
          <a:off x="2150422" y="4080258"/>
          <a:ext cx="3588858" cy="1988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701222138"/>
                    </a:ext>
                  </a:extLst>
                </a:gridCol>
                <a:gridCol w="1218429">
                  <a:extLst>
                    <a:ext uri="{9D8B030D-6E8A-4147-A177-3AD203B41FA5}">
                      <a16:colId xmlns:a16="http://schemas.microsoft.com/office/drawing/2014/main" val="2242249387"/>
                    </a:ext>
                  </a:extLst>
                </a:gridCol>
                <a:gridCol w="1218429">
                  <a:extLst>
                    <a:ext uri="{9D8B030D-6E8A-4147-A177-3AD203B41FA5}">
                      <a16:colId xmlns:a16="http://schemas.microsoft.com/office/drawing/2014/main" val="217682409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922945"/>
                  </a:ext>
                </a:extLst>
              </a:tr>
              <a:tr h="944806"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417350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59345DE-3216-4645-BA5B-143FA0D44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008767"/>
              </p:ext>
            </p:extLst>
          </p:nvPr>
        </p:nvGraphicFramePr>
        <p:xfrm>
          <a:off x="6430946" y="4080258"/>
          <a:ext cx="3588858" cy="1988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701222138"/>
                    </a:ext>
                  </a:extLst>
                </a:gridCol>
                <a:gridCol w="1218429">
                  <a:extLst>
                    <a:ext uri="{9D8B030D-6E8A-4147-A177-3AD203B41FA5}">
                      <a16:colId xmlns:a16="http://schemas.microsoft.com/office/drawing/2014/main" val="2242249387"/>
                    </a:ext>
                  </a:extLst>
                </a:gridCol>
                <a:gridCol w="1218429">
                  <a:extLst>
                    <a:ext uri="{9D8B030D-6E8A-4147-A177-3AD203B41FA5}">
                      <a16:colId xmlns:a16="http://schemas.microsoft.com/office/drawing/2014/main" val="217682409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922945"/>
                  </a:ext>
                </a:extLst>
              </a:tr>
              <a:tr h="944806"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417350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27E19BA1-626C-4E49-9D8B-FAA2E902C33D}"/>
              </a:ext>
            </a:extLst>
          </p:cNvPr>
          <p:cNvSpPr/>
          <p:nvPr/>
        </p:nvSpPr>
        <p:spPr>
          <a:xfrm>
            <a:off x="10230599" y="4489840"/>
            <a:ext cx="803563" cy="8035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D4541B9-FDBC-514C-AB60-996686511C49}"/>
              </a:ext>
            </a:extLst>
          </p:cNvPr>
          <p:cNvGrpSpPr/>
          <p:nvPr/>
        </p:nvGrpSpPr>
        <p:grpSpPr>
          <a:xfrm>
            <a:off x="1713510" y="2687949"/>
            <a:ext cx="1842478" cy="1289180"/>
            <a:chOff x="8156067" y="881114"/>
            <a:chExt cx="2520299" cy="1731819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CBBA719-EC15-0347-A02F-31DD2540ADBC}"/>
                </a:ext>
              </a:extLst>
            </p:cNvPr>
            <p:cNvSpPr/>
            <p:nvPr/>
          </p:nvSpPr>
          <p:spPr>
            <a:xfrm>
              <a:off x="8641647" y="881114"/>
              <a:ext cx="1727591" cy="17318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D653AB93-F6D7-F046-8261-6C39DDF6D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6067" y="1062677"/>
              <a:ext cx="2520299" cy="1550256"/>
            </a:xfrm>
            <a:prstGeom prst="rect">
              <a:avLst/>
            </a:prstGeom>
          </p:spPr>
        </p:pic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1E603148-73F8-0E41-B1C8-BFBD7499848D}"/>
              </a:ext>
            </a:extLst>
          </p:cNvPr>
          <p:cNvSpPr/>
          <p:nvPr/>
        </p:nvSpPr>
        <p:spPr>
          <a:xfrm>
            <a:off x="11258178" y="1641785"/>
            <a:ext cx="803563" cy="8035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FB2112-8C08-7D46-9DDA-EE7DD6B4731C}"/>
              </a:ext>
            </a:extLst>
          </p:cNvPr>
          <p:cNvGrpSpPr/>
          <p:nvPr/>
        </p:nvGrpSpPr>
        <p:grpSpPr>
          <a:xfrm>
            <a:off x="4067290" y="2699979"/>
            <a:ext cx="1280184" cy="1289180"/>
            <a:chOff x="5276446" y="721311"/>
            <a:chExt cx="1751146" cy="1731819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CC29C3F2-047D-5842-95F9-E286E3825A83}"/>
                </a:ext>
              </a:extLst>
            </p:cNvPr>
            <p:cNvSpPr/>
            <p:nvPr/>
          </p:nvSpPr>
          <p:spPr>
            <a:xfrm>
              <a:off x="5276446" y="721311"/>
              <a:ext cx="1727591" cy="17318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Shape, logo&#10;&#10;Description automatically generated">
              <a:extLst>
                <a:ext uri="{FF2B5EF4-FFF2-40B4-BE49-F238E27FC236}">
                  <a16:creationId xmlns:a16="http://schemas.microsoft.com/office/drawing/2014/main" id="{FBD9E6AF-F07D-1743-90AE-3B815799B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910" y="794897"/>
              <a:ext cx="1728758" cy="550246"/>
            </a:xfrm>
            <a:prstGeom prst="rect">
              <a:avLst/>
            </a:prstGeom>
          </p:spPr>
        </p:pic>
        <p:pic>
          <p:nvPicPr>
            <p:cNvPr id="16" name="Picture 15" descr="Shape, logo&#10;&#10;Description automatically generated">
              <a:extLst>
                <a:ext uri="{FF2B5EF4-FFF2-40B4-BE49-F238E27FC236}">
                  <a16:creationId xmlns:a16="http://schemas.microsoft.com/office/drawing/2014/main" id="{F4442043-70E0-7042-8119-7E7DBED5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8834" y="1266870"/>
              <a:ext cx="1728758" cy="550246"/>
            </a:xfrm>
            <a:prstGeom prst="rect">
              <a:avLst/>
            </a:prstGeom>
          </p:spPr>
        </p:pic>
        <p:pic>
          <p:nvPicPr>
            <p:cNvPr id="17" name="Picture 16" descr="Shape, logo&#10;&#10;Description automatically generated">
              <a:extLst>
                <a:ext uri="{FF2B5EF4-FFF2-40B4-BE49-F238E27FC236}">
                  <a16:creationId xmlns:a16="http://schemas.microsoft.com/office/drawing/2014/main" id="{24975F96-A9B8-A843-B2DD-779C8483E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203" y="1710756"/>
              <a:ext cx="1728758" cy="550246"/>
            </a:xfrm>
            <a:prstGeom prst="rect">
              <a:avLst/>
            </a:prstGeom>
          </p:spPr>
        </p:pic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A9393737-B8A1-754A-8D53-B9E0D497C659}"/>
              </a:ext>
            </a:extLst>
          </p:cNvPr>
          <p:cNvSpPr/>
          <p:nvPr/>
        </p:nvSpPr>
        <p:spPr>
          <a:xfrm>
            <a:off x="10230599" y="2522806"/>
            <a:ext cx="803563" cy="8035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7178C70-12A0-C54C-96CB-22B73ED4DC6F}"/>
              </a:ext>
            </a:extLst>
          </p:cNvPr>
          <p:cNvGrpSpPr/>
          <p:nvPr/>
        </p:nvGrpSpPr>
        <p:grpSpPr>
          <a:xfrm>
            <a:off x="6035537" y="2702597"/>
            <a:ext cx="1294764" cy="1289180"/>
            <a:chOff x="8309913" y="785275"/>
            <a:chExt cx="1771089" cy="1731819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C3280000-9639-7244-B5F9-80DDE298B44D}"/>
                </a:ext>
              </a:extLst>
            </p:cNvPr>
            <p:cNvSpPr/>
            <p:nvPr/>
          </p:nvSpPr>
          <p:spPr>
            <a:xfrm>
              <a:off x="8353411" y="785275"/>
              <a:ext cx="1727591" cy="17318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A picture containing pool ball, room, pool table, gambling house&#10;&#10;Description automatically generated">
              <a:extLst>
                <a:ext uri="{FF2B5EF4-FFF2-40B4-BE49-F238E27FC236}">
                  <a16:creationId xmlns:a16="http://schemas.microsoft.com/office/drawing/2014/main" id="{44A43253-CB0D-C240-AADA-9E2FDA5D7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9913" y="1266870"/>
              <a:ext cx="1759297" cy="829383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54D7AD21-5385-2A46-8A65-86E9E73D6A07}"/>
              </a:ext>
            </a:extLst>
          </p:cNvPr>
          <p:cNvSpPr/>
          <p:nvPr/>
        </p:nvSpPr>
        <p:spPr>
          <a:xfrm>
            <a:off x="10245113" y="3407321"/>
            <a:ext cx="803563" cy="8035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CA37660-18D0-0C4A-91A7-99E59E5039CB}"/>
              </a:ext>
            </a:extLst>
          </p:cNvPr>
          <p:cNvGrpSpPr/>
          <p:nvPr/>
        </p:nvGrpSpPr>
        <p:grpSpPr>
          <a:xfrm>
            <a:off x="7771579" y="2639590"/>
            <a:ext cx="1369507" cy="1289180"/>
            <a:chOff x="9113428" y="2922731"/>
            <a:chExt cx="1873329" cy="1731819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44DC451A-6A16-CD40-83B6-2553FC955B35}"/>
                </a:ext>
              </a:extLst>
            </p:cNvPr>
            <p:cNvSpPr/>
            <p:nvPr/>
          </p:nvSpPr>
          <p:spPr>
            <a:xfrm>
              <a:off x="9186298" y="2922731"/>
              <a:ext cx="1727591" cy="17318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 descr="Shape, circle&#10;&#10;Description automatically generated">
              <a:extLst>
                <a:ext uri="{FF2B5EF4-FFF2-40B4-BE49-F238E27FC236}">
                  <a16:creationId xmlns:a16="http://schemas.microsoft.com/office/drawing/2014/main" id="{AD9A1D97-C20D-8C41-9D96-ADCA8F3B5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3428" y="3169739"/>
              <a:ext cx="1873329" cy="121984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6451DBF-330C-A141-A671-9AFF44CE5196}"/>
              </a:ext>
            </a:extLst>
          </p:cNvPr>
          <p:cNvGrpSpPr/>
          <p:nvPr/>
        </p:nvGrpSpPr>
        <p:grpSpPr>
          <a:xfrm>
            <a:off x="4627560" y="854265"/>
            <a:ext cx="1615486" cy="1531545"/>
            <a:chOff x="9452643" y="2499322"/>
            <a:chExt cx="2209800" cy="2057400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6D42ECB3-E713-DD45-AB15-F2E5FEA51760}"/>
                </a:ext>
              </a:extLst>
            </p:cNvPr>
            <p:cNvSpPr/>
            <p:nvPr/>
          </p:nvSpPr>
          <p:spPr>
            <a:xfrm>
              <a:off x="9693748" y="2657762"/>
              <a:ext cx="1727591" cy="17318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Icon&#10;&#10;Description automatically generated">
              <a:extLst>
                <a:ext uri="{FF2B5EF4-FFF2-40B4-BE49-F238E27FC236}">
                  <a16:creationId xmlns:a16="http://schemas.microsoft.com/office/drawing/2014/main" id="{2823B9F6-45C3-6243-AAC0-8F2B00821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2643" y="2499322"/>
              <a:ext cx="2209800" cy="2057400"/>
            </a:xfrm>
            <a:prstGeom prst="rect">
              <a:avLst/>
            </a:prstGeom>
          </p:spPr>
        </p:pic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9CFE0C62-00AA-9040-A4C9-45016A11F538}"/>
              </a:ext>
            </a:extLst>
          </p:cNvPr>
          <p:cNvSpPr/>
          <p:nvPr/>
        </p:nvSpPr>
        <p:spPr>
          <a:xfrm>
            <a:off x="11316983" y="4362036"/>
            <a:ext cx="803563" cy="8035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2C39373-80A0-C948-9E02-1B604C6EE6B9}"/>
              </a:ext>
            </a:extLst>
          </p:cNvPr>
          <p:cNvGrpSpPr/>
          <p:nvPr/>
        </p:nvGrpSpPr>
        <p:grpSpPr>
          <a:xfrm>
            <a:off x="6676424" y="985292"/>
            <a:ext cx="1322584" cy="1289180"/>
            <a:chOff x="9673195" y="2250665"/>
            <a:chExt cx="1809143" cy="1731819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052773B6-E1FB-154C-83F2-8D3D31085E31}"/>
                </a:ext>
              </a:extLst>
            </p:cNvPr>
            <p:cNvSpPr/>
            <p:nvPr/>
          </p:nvSpPr>
          <p:spPr>
            <a:xfrm>
              <a:off x="9713972" y="2250665"/>
              <a:ext cx="1727591" cy="17318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 descr="Shape&#10;&#10;Description automatically generated">
              <a:extLst>
                <a:ext uri="{FF2B5EF4-FFF2-40B4-BE49-F238E27FC236}">
                  <a16:creationId xmlns:a16="http://schemas.microsoft.com/office/drawing/2014/main" id="{B4B592EA-F827-C243-B51B-215AA206E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3195" y="2587536"/>
              <a:ext cx="1809143" cy="1058075"/>
            </a:xfrm>
            <a:prstGeom prst="rect">
              <a:avLst/>
            </a:prstGeom>
          </p:spPr>
        </p:pic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05695044-12DC-604E-B11B-659C45FDC6F8}"/>
              </a:ext>
            </a:extLst>
          </p:cNvPr>
          <p:cNvSpPr/>
          <p:nvPr/>
        </p:nvSpPr>
        <p:spPr>
          <a:xfrm>
            <a:off x="11258177" y="2522805"/>
            <a:ext cx="803563" cy="8035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0452F73-BF4D-734E-BFAA-530C0B4ECC36}"/>
              </a:ext>
            </a:extLst>
          </p:cNvPr>
          <p:cNvGrpSpPr/>
          <p:nvPr/>
        </p:nvGrpSpPr>
        <p:grpSpPr>
          <a:xfrm>
            <a:off x="1021507" y="985292"/>
            <a:ext cx="1262965" cy="1422618"/>
            <a:chOff x="1948943" y="874427"/>
            <a:chExt cx="1727591" cy="1911073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A417719D-BDF4-BE4F-BEDC-3B259AB719FB}"/>
                </a:ext>
              </a:extLst>
            </p:cNvPr>
            <p:cNvSpPr/>
            <p:nvPr/>
          </p:nvSpPr>
          <p:spPr>
            <a:xfrm>
              <a:off x="1948943" y="928134"/>
              <a:ext cx="1727591" cy="17318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397C76E-1680-CE49-B0FE-6CC4EF5D0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70325" y="874427"/>
              <a:ext cx="1067952" cy="1911073"/>
            </a:xfrm>
            <a:prstGeom prst="rect">
              <a:avLst/>
            </a:prstGeom>
          </p:spPr>
        </p:pic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BCC992EB-EE0A-5C48-B90C-92B41BC4DF40}"/>
              </a:ext>
            </a:extLst>
          </p:cNvPr>
          <p:cNvSpPr/>
          <p:nvPr/>
        </p:nvSpPr>
        <p:spPr>
          <a:xfrm>
            <a:off x="10220931" y="1613087"/>
            <a:ext cx="803563" cy="8035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3B3E26D-C521-A447-83BE-09320191F072}"/>
              </a:ext>
            </a:extLst>
          </p:cNvPr>
          <p:cNvGrpSpPr/>
          <p:nvPr/>
        </p:nvGrpSpPr>
        <p:grpSpPr>
          <a:xfrm>
            <a:off x="8651756" y="980237"/>
            <a:ext cx="1335491" cy="1289180"/>
            <a:chOff x="7564834" y="935008"/>
            <a:chExt cx="1826798" cy="1731819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D281C099-A74E-5648-B56A-A5E81C3060C5}"/>
                </a:ext>
              </a:extLst>
            </p:cNvPr>
            <p:cNvSpPr/>
            <p:nvPr/>
          </p:nvSpPr>
          <p:spPr>
            <a:xfrm>
              <a:off x="7587224" y="935008"/>
              <a:ext cx="1727591" cy="17318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2F5E5D03-720C-1B45-A3C2-A307B9830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834" y="1289120"/>
              <a:ext cx="980170" cy="1064942"/>
            </a:xfrm>
            <a:prstGeom prst="rect">
              <a:avLst/>
            </a:prstGeom>
          </p:spPr>
        </p:pic>
        <p:pic>
          <p:nvPicPr>
            <p:cNvPr id="42" name="Picture 41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6949B657-B1C8-754B-B522-7B8009670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1462" y="1300834"/>
              <a:ext cx="980170" cy="1064942"/>
            </a:xfrm>
            <a:prstGeom prst="rect">
              <a:avLst/>
            </a:prstGeom>
          </p:spPr>
        </p:pic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9DE8E7DA-494C-AE4C-B6F3-7DFA0CD8CAC4}"/>
              </a:ext>
            </a:extLst>
          </p:cNvPr>
          <p:cNvSpPr/>
          <p:nvPr/>
        </p:nvSpPr>
        <p:spPr>
          <a:xfrm>
            <a:off x="11258178" y="3407321"/>
            <a:ext cx="803563" cy="8035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944C6CA-71AE-3246-93B8-179198D7A6B2}"/>
              </a:ext>
            </a:extLst>
          </p:cNvPr>
          <p:cNvGrpSpPr/>
          <p:nvPr/>
        </p:nvGrpSpPr>
        <p:grpSpPr>
          <a:xfrm>
            <a:off x="3058220" y="1009962"/>
            <a:ext cx="1262965" cy="1289180"/>
            <a:chOff x="6691481" y="935008"/>
            <a:chExt cx="1727591" cy="1731819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DAED8C6B-7B03-4D40-A709-A479D8815C5F}"/>
                </a:ext>
              </a:extLst>
            </p:cNvPr>
            <p:cNvSpPr/>
            <p:nvPr/>
          </p:nvSpPr>
          <p:spPr>
            <a:xfrm>
              <a:off x="6691481" y="935008"/>
              <a:ext cx="1727591" cy="17318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92986D09-AE83-9C4C-8165-F2C99C1FE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10533" y="1454477"/>
              <a:ext cx="1689485" cy="692879"/>
            </a:xfrm>
            <a:prstGeom prst="rect">
              <a:avLst/>
            </a:prstGeom>
          </p:spPr>
        </p:pic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79C76FD5-6BC7-7E4D-B1E7-1128D33C40C0}"/>
              </a:ext>
            </a:extLst>
          </p:cNvPr>
          <p:cNvSpPr/>
          <p:nvPr/>
        </p:nvSpPr>
        <p:spPr>
          <a:xfrm>
            <a:off x="11316983" y="5293403"/>
            <a:ext cx="803563" cy="8035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45141" y="188686"/>
            <a:ext cx="9874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Now it’s your turn to play against the Elephant. Good luck. Be careful, some numbers might be on both players cards so look carefully.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721521" y="1027327"/>
            <a:ext cx="2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1</a:t>
            </a:r>
            <a:endParaRPr lang="en-GB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2775294" y="1034584"/>
            <a:ext cx="2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473465" y="1020070"/>
            <a:ext cx="2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403869" y="1049101"/>
            <a:ext cx="2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334266" y="1049101"/>
            <a:ext cx="2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5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759293" y="2703725"/>
            <a:ext cx="2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762267" y="2689211"/>
            <a:ext cx="2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7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750725" y="2718240"/>
            <a:ext cx="2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8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550496" y="2660186"/>
            <a:ext cx="2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9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54884" y="3399650"/>
            <a:ext cx="1692973" cy="147732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The winner of the game is the first one to cover all of their numbers. 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222">
                        <a14:foregroundMark x1="31000" y1="37875" x2="36111" y2="37500"/>
                        <a14:foregroundMark x1="60778" y1="36250" x2="69000" y2="3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1" y="5138636"/>
            <a:ext cx="1890140" cy="168012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BAD652ED-B74D-0B40-8437-D204845763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173" y="127332"/>
            <a:ext cx="1299108" cy="964684"/>
          </a:xfrm>
          <a:prstGeom prst="rect">
            <a:avLst/>
          </a:prstGeom>
        </p:spPr>
      </p:pic>
      <p:pic>
        <p:nvPicPr>
          <p:cNvPr id="68" name="Picture 2" descr="Original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288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72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8" grpId="0" animBg="1"/>
      <p:bldP spid="18" grpId="1" animBg="1"/>
      <p:bldP spid="22" grpId="0" animBg="1"/>
      <p:bldP spid="22" grpId="1" animBg="1"/>
      <p:bldP spid="30" grpId="0" animBg="1"/>
      <p:bldP spid="30" grpId="1" animBg="1"/>
      <p:bldP spid="34" grpId="0" animBg="1"/>
      <p:bldP spid="34" grpId="1" animBg="1"/>
      <p:bldP spid="38" grpId="0" animBg="1"/>
      <p:bldP spid="38" grpId="1" animBg="1"/>
      <p:bldP spid="44" grpId="0" animBg="1"/>
      <p:bldP spid="44" grpId="1" animBg="1"/>
      <p:bldP spid="48" grpId="0" animBg="1"/>
      <p:bldP spid="48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20B6DDFC-B6C5-5647-8642-59C531EC7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566091"/>
              </p:ext>
            </p:extLst>
          </p:nvPr>
        </p:nvGraphicFramePr>
        <p:xfrm>
          <a:off x="2150422" y="4080258"/>
          <a:ext cx="3588858" cy="1988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701222138"/>
                    </a:ext>
                  </a:extLst>
                </a:gridCol>
                <a:gridCol w="1218429">
                  <a:extLst>
                    <a:ext uri="{9D8B030D-6E8A-4147-A177-3AD203B41FA5}">
                      <a16:colId xmlns:a16="http://schemas.microsoft.com/office/drawing/2014/main" val="2242249387"/>
                    </a:ext>
                  </a:extLst>
                </a:gridCol>
                <a:gridCol w="1218429">
                  <a:extLst>
                    <a:ext uri="{9D8B030D-6E8A-4147-A177-3AD203B41FA5}">
                      <a16:colId xmlns:a16="http://schemas.microsoft.com/office/drawing/2014/main" val="217682409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922945"/>
                  </a:ext>
                </a:extLst>
              </a:tr>
              <a:tr h="944806"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417350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59345DE-3216-4645-BA5B-143FA0D44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362512"/>
              </p:ext>
            </p:extLst>
          </p:nvPr>
        </p:nvGraphicFramePr>
        <p:xfrm>
          <a:off x="6430946" y="4080258"/>
          <a:ext cx="3588858" cy="1988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701222138"/>
                    </a:ext>
                  </a:extLst>
                </a:gridCol>
                <a:gridCol w="1218429">
                  <a:extLst>
                    <a:ext uri="{9D8B030D-6E8A-4147-A177-3AD203B41FA5}">
                      <a16:colId xmlns:a16="http://schemas.microsoft.com/office/drawing/2014/main" val="2242249387"/>
                    </a:ext>
                  </a:extLst>
                </a:gridCol>
                <a:gridCol w="1218429">
                  <a:extLst>
                    <a:ext uri="{9D8B030D-6E8A-4147-A177-3AD203B41FA5}">
                      <a16:colId xmlns:a16="http://schemas.microsoft.com/office/drawing/2014/main" val="217682409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922945"/>
                  </a:ext>
                </a:extLst>
              </a:tr>
              <a:tr h="944806"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417350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27E19BA1-626C-4E49-9D8B-FAA2E902C33D}"/>
              </a:ext>
            </a:extLst>
          </p:cNvPr>
          <p:cNvSpPr/>
          <p:nvPr/>
        </p:nvSpPr>
        <p:spPr>
          <a:xfrm>
            <a:off x="10230599" y="4489840"/>
            <a:ext cx="803563" cy="8035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E603148-73F8-0E41-B1C8-BFBD7499848D}"/>
              </a:ext>
            </a:extLst>
          </p:cNvPr>
          <p:cNvSpPr/>
          <p:nvPr/>
        </p:nvSpPr>
        <p:spPr>
          <a:xfrm>
            <a:off x="11258178" y="1641785"/>
            <a:ext cx="803563" cy="8035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9393737-B8A1-754A-8D53-B9E0D497C659}"/>
              </a:ext>
            </a:extLst>
          </p:cNvPr>
          <p:cNvSpPr/>
          <p:nvPr/>
        </p:nvSpPr>
        <p:spPr>
          <a:xfrm>
            <a:off x="10230599" y="2522806"/>
            <a:ext cx="803563" cy="8035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7178C70-12A0-C54C-96CB-22B73ED4DC6F}"/>
              </a:ext>
            </a:extLst>
          </p:cNvPr>
          <p:cNvGrpSpPr/>
          <p:nvPr/>
        </p:nvGrpSpPr>
        <p:grpSpPr>
          <a:xfrm>
            <a:off x="7862289" y="2643004"/>
            <a:ext cx="1294764" cy="1289180"/>
            <a:chOff x="8309913" y="785275"/>
            <a:chExt cx="1771089" cy="1731819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C3280000-9639-7244-B5F9-80DDE298B44D}"/>
                </a:ext>
              </a:extLst>
            </p:cNvPr>
            <p:cNvSpPr/>
            <p:nvPr/>
          </p:nvSpPr>
          <p:spPr>
            <a:xfrm>
              <a:off x="8353411" y="785275"/>
              <a:ext cx="1727591" cy="17318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A picture containing pool ball, room, pool table, gambling house&#10;&#10;Description automatically generated">
              <a:extLst>
                <a:ext uri="{FF2B5EF4-FFF2-40B4-BE49-F238E27FC236}">
                  <a16:creationId xmlns:a16="http://schemas.microsoft.com/office/drawing/2014/main" id="{44A43253-CB0D-C240-AADA-9E2FDA5D7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9913" y="1266870"/>
              <a:ext cx="1759297" cy="829383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54D7AD21-5385-2A46-8A65-86E9E73D6A07}"/>
              </a:ext>
            </a:extLst>
          </p:cNvPr>
          <p:cNvSpPr/>
          <p:nvPr/>
        </p:nvSpPr>
        <p:spPr>
          <a:xfrm>
            <a:off x="10245113" y="3407321"/>
            <a:ext cx="803563" cy="8035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6451DBF-330C-A141-A671-9AFF44CE5196}"/>
              </a:ext>
            </a:extLst>
          </p:cNvPr>
          <p:cNvGrpSpPr/>
          <p:nvPr/>
        </p:nvGrpSpPr>
        <p:grpSpPr>
          <a:xfrm>
            <a:off x="6529425" y="944780"/>
            <a:ext cx="1615486" cy="1531545"/>
            <a:chOff x="9452643" y="2499322"/>
            <a:chExt cx="2209800" cy="2057400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6D42ECB3-E713-DD45-AB15-F2E5FEA51760}"/>
                </a:ext>
              </a:extLst>
            </p:cNvPr>
            <p:cNvSpPr/>
            <p:nvPr/>
          </p:nvSpPr>
          <p:spPr>
            <a:xfrm>
              <a:off x="9693748" y="2657762"/>
              <a:ext cx="1727591" cy="17318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Icon&#10;&#10;Description automatically generated">
              <a:extLst>
                <a:ext uri="{FF2B5EF4-FFF2-40B4-BE49-F238E27FC236}">
                  <a16:creationId xmlns:a16="http://schemas.microsoft.com/office/drawing/2014/main" id="{2823B9F6-45C3-6243-AAC0-8F2B00821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2643" y="2499322"/>
              <a:ext cx="2209800" cy="2057400"/>
            </a:xfrm>
            <a:prstGeom prst="rect">
              <a:avLst/>
            </a:prstGeom>
          </p:spPr>
        </p:pic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9CFE0C62-00AA-9040-A4C9-45016A11F538}"/>
              </a:ext>
            </a:extLst>
          </p:cNvPr>
          <p:cNvSpPr/>
          <p:nvPr/>
        </p:nvSpPr>
        <p:spPr>
          <a:xfrm>
            <a:off x="11316983" y="4362036"/>
            <a:ext cx="803563" cy="8035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5695044-12DC-604E-B11B-659C45FDC6F8}"/>
              </a:ext>
            </a:extLst>
          </p:cNvPr>
          <p:cNvSpPr/>
          <p:nvPr/>
        </p:nvSpPr>
        <p:spPr>
          <a:xfrm>
            <a:off x="11258177" y="2522805"/>
            <a:ext cx="803563" cy="8035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CC992EB-EE0A-5C48-B90C-92B41BC4DF40}"/>
              </a:ext>
            </a:extLst>
          </p:cNvPr>
          <p:cNvSpPr/>
          <p:nvPr/>
        </p:nvSpPr>
        <p:spPr>
          <a:xfrm>
            <a:off x="10220931" y="1613087"/>
            <a:ext cx="803563" cy="8035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DE8E7DA-494C-AE4C-B6F3-7DFA0CD8CAC4}"/>
              </a:ext>
            </a:extLst>
          </p:cNvPr>
          <p:cNvSpPr/>
          <p:nvPr/>
        </p:nvSpPr>
        <p:spPr>
          <a:xfrm>
            <a:off x="11258178" y="3407321"/>
            <a:ext cx="803563" cy="8035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9C76FD5-6BC7-7E4D-B1E7-1128D33C40C0}"/>
              </a:ext>
            </a:extLst>
          </p:cNvPr>
          <p:cNvSpPr/>
          <p:nvPr/>
        </p:nvSpPr>
        <p:spPr>
          <a:xfrm>
            <a:off x="11316983" y="5293403"/>
            <a:ext cx="803563" cy="8035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45140" y="188686"/>
            <a:ext cx="1194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Let’s play another game against the turtle. 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721521" y="1027327"/>
            <a:ext cx="2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1</a:t>
            </a:r>
            <a:endParaRPr lang="en-GB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2775294" y="1034584"/>
            <a:ext cx="2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473465" y="1020070"/>
            <a:ext cx="2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403869" y="1049101"/>
            <a:ext cx="2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334266" y="1049101"/>
            <a:ext cx="2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5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759293" y="2703725"/>
            <a:ext cx="2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762267" y="2689211"/>
            <a:ext cx="2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7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750725" y="2718240"/>
            <a:ext cx="2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8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550496" y="2660186"/>
            <a:ext cx="276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9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54884" y="3399650"/>
            <a:ext cx="1692973" cy="147732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The winner of the game is the first one to cover all of their numbers. 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222">
                        <a14:foregroundMark x1="31000" y1="37875" x2="36111" y2="37500"/>
                        <a14:foregroundMark x1="60778" y1="36250" x2="69000" y2="3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1" y="5138636"/>
            <a:ext cx="1890140" cy="1680125"/>
          </a:xfrm>
          <a:prstGeom prst="rect">
            <a:avLst/>
          </a:prstGeom>
        </p:spPr>
      </p:pic>
      <p:pic>
        <p:nvPicPr>
          <p:cNvPr id="60" name="Picture 59" descr="A picture containing shape&#10;&#10;Description automatically generated">
            <a:extLst>
              <a:ext uri="{FF2B5EF4-FFF2-40B4-BE49-F238E27FC236}">
                <a16:creationId xmlns:a16="http://schemas.microsoft.com/office/drawing/2014/main" id="{13E99F5C-5EA2-F64F-AE30-B33A0C3125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408" y="5416327"/>
            <a:ext cx="2125550" cy="148243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AD652ED-B74D-0B40-8437-D204845763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371" y="98142"/>
            <a:ext cx="1299108" cy="964684"/>
          </a:xfrm>
          <a:prstGeom prst="rect">
            <a:avLst/>
          </a:prstGeom>
        </p:spPr>
      </p:pic>
      <p:pic>
        <p:nvPicPr>
          <p:cNvPr id="62" name="Picture 61" descr="Icon&#10;&#10;Description automatically generated">
            <a:extLst>
              <a:ext uri="{FF2B5EF4-FFF2-40B4-BE49-F238E27FC236}">
                <a16:creationId xmlns:a16="http://schemas.microsoft.com/office/drawing/2014/main" id="{A208FB41-5566-2643-B614-181BA9D4E1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3" y="509538"/>
            <a:ext cx="2302236" cy="2264494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84D63107-FAC6-9247-A123-3810EA9AAFF8}"/>
              </a:ext>
            </a:extLst>
          </p:cNvPr>
          <p:cNvGrpSpPr/>
          <p:nvPr/>
        </p:nvGrpSpPr>
        <p:grpSpPr>
          <a:xfrm>
            <a:off x="3024921" y="944780"/>
            <a:ext cx="1333740" cy="1391828"/>
            <a:chOff x="229251" y="1196410"/>
            <a:chExt cx="1728006" cy="1619506"/>
          </a:xfrm>
        </p:grpSpPr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CE99FE79-2D97-C948-8599-84A4207AFE41}"/>
                </a:ext>
              </a:extLst>
            </p:cNvPr>
            <p:cNvSpPr/>
            <p:nvPr/>
          </p:nvSpPr>
          <p:spPr>
            <a:xfrm>
              <a:off x="300581" y="1271679"/>
              <a:ext cx="1624160" cy="146637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7" name="Picture 66" descr="A picture containing pool ball, room&#10;&#10;Description automatically generated">
              <a:extLst>
                <a:ext uri="{FF2B5EF4-FFF2-40B4-BE49-F238E27FC236}">
                  <a16:creationId xmlns:a16="http://schemas.microsoft.com/office/drawing/2014/main" id="{2EA86C5E-9DFD-3F44-BF2C-C4A2A184A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662" y="1196410"/>
              <a:ext cx="1234290" cy="847546"/>
            </a:xfrm>
            <a:prstGeom prst="rect">
              <a:avLst/>
            </a:prstGeom>
          </p:spPr>
        </p:pic>
        <p:pic>
          <p:nvPicPr>
            <p:cNvPr id="68" name="Picture 67" descr="A picture containing pool ball, room, pool table, gambling house&#10;&#10;Description automatically generated">
              <a:extLst>
                <a:ext uri="{FF2B5EF4-FFF2-40B4-BE49-F238E27FC236}">
                  <a16:creationId xmlns:a16="http://schemas.microsoft.com/office/drawing/2014/main" id="{FE470564-4C06-E043-B5E6-560EA9CCA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251" y="2001285"/>
              <a:ext cx="1728006" cy="814631"/>
            </a:xfrm>
            <a:prstGeom prst="rect">
              <a:avLst/>
            </a:prstGeom>
          </p:spPr>
        </p:pic>
      </p:grpSp>
      <p:pic>
        <p:nvPicPr>
          <p:cNvPr id="69" name="Picture 2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764" y="2607304"/>
            <a:ext cx="542999" cy="136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186" y="2718240"/>
            <a:ext cx="1361361" cy="11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6491" flipH="1">
            <a:off x="9009531" y="1276974"/>
            <a:ext cx="80387" cy="67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161" y="906751"/>
            <a:ext cx="1121512" cy="154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6491" flipH="1">
            <a:off x="9161931" y="1429374"/>
            <a:ext cx="80387" cy="67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6491" flipH="1">
            <a:off x="9314331" y="1581774"/>
            <a:ext cx="80387" cy="67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6491" flipH="1">
            <a:off x="9466731" y="1734174"/>
            <a:ext cx="80387" cy="67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202" y="2682057"/>
            <a:ext cx="656162" cy="131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9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100" y="1728001"/>
            <a:ext cx="1011745" cy="54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9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622" y="1139309"/>
            <a:ext cx="975246" cy="52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2" descr="Original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74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1.48148E-6 L -0.41698 -0.40949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49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1 -0.01088 C 0.07147 -0.06597 0.1359 -0.12107 0.16282 -0.03588 C 0.18974 0.04907 0.17916 0.27431 0.16859 0.49954 " pathEditMode="relative" ptsTypes="AAA">
                                      <p:cBhvr>
                                        <p:cTn id="15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78 0.00116 L 0.04878 0.00093 C 0.05278 0.00093 0.05694 0.00093 0.06111 0.00093 C 0.06285 0.00093 0.06649 0.0007 0.06823 0.0007 C 0.06962 0.0007 0.07101 0.0007 0.07222 0.0007 C 0.07309 0.0007 0.07396 0.0007 0.07483 0.00047 C 0.07708 0.00047 0.07934 0.00047 0.08142 0.00047 C 0.08715 0.00023 0.0809 0.00047 0.09115 0.00023 C 0.09983 0.00023 0.08993 0.00023 0.09722 -2.22222E-6 C 0.09913 -2.22222E-6 0.10104 -2.22222E-6 0.10295 -2.22222E-6 C 0.10382 -2.22222E-6 0.10486 -2.22222E-6 0.10573 -0.00023 C 0.1066 -0.00023 0.10729 -0.00023 0.10816 -0.00023 C 0.11111 -0.00046 0.11389 -0.00046 0.11684 -0.00046 C 0.12621 -0.00092 0.11441 -0.00023 0.12587 -0.00069 C 0.12726 -0.00092 0.12865 -0.00092 0.12986 -0.00092 C 0.1316 -0.00116 0.13351 -0.00116 0.13524 -0.00116 C 0.13628 -0.00116 0.13733 -0.00116 0.13837 -0.00116 C 0.13958 -0.00116 0.14097 -0.00116 0.14236 -0.00139 C 0.14323 -0.00139 0.1441 -0.00139 0.14496 -0.00139 C 0.14705 -0.00139 0.14896 -0.00139 0.15087 -0.00139 C 0.15556 -0.00162 0.14965 -0.00139 0.15556 -0.00162 C 0.15608 -0.00162 0.15677 -0.00185 0.15746 -0.00185 C 0.15851 -0.00185 0.15955 -0.00185 0.16076 -0.00185 C 0.16215 -0.00185 0.16337 -0.00208 0.16458 -0.00208 C 0.16996 -0.00231 0.16823 -0.00208 0.17309 -0.00231 C 0.17448 -0.00231 0.17569 -0.00231 0.17708 -0.00254 C 0.18108 -0.00254 0.17882 -0.00254 0.18368 -0.00278 C 0.1842 -0.00278 0.1849 -0.00278 0.18559 -0.00278 C 0.18733 -0.00301 0.18906 -0.00324 0.1908 -0.00324 C 0.19149 -0.00324 0.19219 -0.00324 0.19271 -0.00324 C 0.19375 -0.00347 0.19444 -0.00347 0.19549 -0.00347 C 0.19601 -0.00347 0.1967 -0.00347 0.1974 -0.0037 C 0.19809 -0.0037 0.19861 -0.0037 0.19931 -0.00393 C 0.20035 -0.00393 0.20156 -0.00393 0.2026 -0.00393 C 0.20347 -0.00416 0.20434 -0.00416 0.20538 -0.00416 C 0.2059 -0.00416 0.2066 -0.00416 0.20729 -0.0044 C 0.20816 -0.0044 0.20903 -0.0044 0.20972 -0.0044 C 0.21146 -0.00463 0.21285 -0.00463 0.21441 -0.00463 C 0.21632 -0.00486 0.2184 -0.00486 0.22031 -0.00509 C 0.22101 -0.00509 0.2217 -0.00509 0.22222 -0.00509 L 0.23021 -0.00509 C 0.23073 -0.00532 0.23142 -0.00532 0.23212 -0.00532 C 0.23542 -0.00532 0.2408 -0.00532 0.24392 -0.00555 C 0.25139 -0.00578 0.24531 -0.00555 0.26371 -0.00555 L 0.26371 -0.00555 " pathEditMode="relative" rAng="0" ptsTypes="AAAAAAAAAAAAAAAAAAAAAAAAAAAAAAAAAAAAAAAAAAAAA">
                                      <p:cBhvr>
                                        <p:cTn id="16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7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78 0.00116 L 0.04878 0.00093 C 0.05278 0.00093 0.05694 0.00093 0.06111 0.00093 C 0.06285 0.00093 0.06649 0.0007 0.06823 0.0007 C 0.06962 0.0007 0.07101 0.0007 0.07222 0.0007 C 0.07309 0.0007 0.07396 0.0007 0.07483 0.00047 C 0.07708 0.00047 0.07934 0.00047 0.08142 0.00047 C 0.08715 0.00023 0.0809 0.00047 0.09115 0.00023 C 0.09983 0.00023 0.08993 0.00023 0.09722 -2.22222E-6 C 0.09913 -2.22222E-6 0.10104 -2.22222E-6 0.10295 -2.22222E-6 C 0.10382 -2.22222E-6 0.10486 -2.22222E-6 0.10573 -0.00023 C 0.1066 -0.00023 0.10729 -0.00023 0.10816 -0.00023 C 0.11111 -0.00046 0.11389 -0.00046 0.11684 -0.00046 C 0.12621 -0.00092 0.11441 -0.00023 0.12587 -0.00069 C 0.12726 -0.00092 0.12865 -0.00092 0.12986 -0.00092 C 0.1316 -0.00116 0.13351 -0.00116 0.13524 -0.00116 C 0.13628 -0.00116 0.13733 -0.00116 0.13837 -0.00116 C 0.13958 -0.00116 0.14097 -0.00116 0.14236 -0.00139 C 0.14323 -0.00139 0.1441 -0.00139 0.14496 -0.00139 C 0.14705 -0.00139 0.14896 -0.00139 0.15087 -0.00139 C 0.15556 -0.00162 0.14965 -0.00139 0.15556 -0.00162 C 0.15608 -0.00162 0.15677 -0.00185 0.15746 -0.00185 C 0.15851 -0.00185 0.15955 -0.00185 0.16076 -0.00185 C 0.16215 -0.00185 0.16337 -0.00208 0.16458 -0.00208 C 0.16996 -0.00231 0.16823 -0.00208 0.17309 -0.00231 C 0.17448 -0.00231 0.17569 -0.00231 0.17708 -0.00254 C 0.18108 -0.00254 0.17882 -0.00254 0.18368 -0.00278 C 0.1842 -0.00278 0.1849 -0.00278 0.18559 -0.00278 C 0.18733 -0.00301 0.18906 -0.00324 0.1908 -0.00324 C 0.19149 -0.00324 0.19219 -0.00324 0.19271 -0.00324 C 0.19375 -0.00347 0.19444 -0.00347 0.19549 -0.00347 C 0.19601 -0.00347 0.1967 -0.00347 0.1974 -0.0037 C 0.19809 -0.0037 0.19861 -0.0037 0.19931 -0.00393 C 0.20035 -0.00393 0.20156 -0.00393 0.2026 -0.00393 C 0.20347 -0.00416 0.20434 -0.00416 0.20538 -0.00416 C 0.2059 -0.00416 0.2066 -0.00416 0.20729 -0.0044 C 0.20816 -0.0044 0.20903 -0.0044 0.20972 -0.0044 C 0.21146 -0.00463 0.21285 -0.00463 0.21441 -0.00463 C 0.21632 -0.00486 0.2184 -0.00486 0.22031 -0.00509 C 0.22101 -0.00509 0.2217 -0.00509 0.22222 -0.00509 L 0.23021 -0.00509 C 0.23073 -0.00532 0.23142 -0.00532 0.23212 -0.00532 C 0.23542 -0.00532 0.2408 -0.00532 0.24392 -0.00555 C 0.25139 -0.00578 0.24531 -0.00555 0.26371 -0.00555 L 0.26371 -0.00555 " pathEditMode="relative" rAng="0" ptsTypes="AAAAAAAAAAAAAAAAAAAAAAAAAAAAAAAAAAAAAAAAAAAAA">
                                      <p:cBhvr>
                                        <p:cTn id="16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7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8" grpId="0" animBg="1"/>
      <p:bldP spid="18" grpId="1" animBg="1"/>
      <p:bldP spid="22" grpId="0" animBg="1"/>
      <p:bldP spid="22" grpId="1" animBg="1"/>
      <p:bldP spid="30" grpId="0" animBg="1"/>
      <p:bldP spid="30" grpId="1" animBg="1"/>
      <p:bldP spid="34" grpId="0" animBg="1"/>
      <p:bldP spid="34" grpId="1" animBg="1"/>
      <p:bldP spid="38" grpId="0" animBg="1"/>
      <p:bldP spid="38" grpId="1" animBg="1"/>
      <p:bldP spid="44" grpId="0" animBg="1"/>
      <p:bldP spid="44" grpId="1" animBg="1"/>
      <p:bldP spid="48" grpId="0" animBg="1"/>
      <p:bldP spid="4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723966" y="1926586"/>
            <a:ext cx="478313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0" b="1" dirty="0">
                <a:solidFill>
                  <a:srgbClr val="009541"/>
                </a:solidFill>
              </a:rPr>
              <a:t>ten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88878" y="1926586"/>
            <a:ext cx="478313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0" b="1" dirty="0">
                <a:solidFill>
                  <a:srgbClr val="65196B"/>
                </a:solidFill>
              </a:rPr>
              <a:t>nine</a:t>
            </a:r>
          </a:p>
        </p:txBody>
      </p:sp>
      <p:pic>
        <p:nvPicPr>
          <p:cNvPr id="7" name="Picture 2" descr="Orig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1233" y="435479"/>
            <a:ext cx="89730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We can also write the numbers in words. Mrs Levington has done this for you below. </a:t>
            </a:r>
          </a:p>
          <a:p>
            <a:endParaRPr lang="en-GB" sz="2000" dirty="0"/>
          </a:p>
          <a:p>
            <a:r>
              <a:rPr lang="en-GB" sz="2000" dirty="0" smtClean="0"/>
              <a:t>Mrs Levington has told us that one of the words represents 9 and the other represents 10. Do you know which word shows which number? 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9254307" y="5599465"/>
            <a:ext cx="2937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You could try and Fred Talk the green word to your adult. </a:t>
            </a:r>
            <a:endParaRPr lang="en-GB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2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2321628" y="2083755"/>
            <a:ext cx="1661922" cy="1772221"/>
            <a:chOff x="4810125" y="2809797"/>
            <a:chExt cx="1468437" cy="1470025"/>
          </a:xfrm>
        </p:grpSpPr>
        <p:sp>
          <p:nvSpPr>
            <p:cNvPr id="5" name="Rectangle: Rounded Corners 31">
              <a:extLst>
                <a:ext uri="{FF2B5EF4-FFF2-40B4-BE49-F238E27FC236}">
                  <a16:creationId xmlns:a16="http://schemas.microsoft.com/office/drawing/2014/main" id="{238BB4E5-2A41-4DC8-B45F-956A2A6C4C2A}"/>
                </a:ext>
              </a:extLst>
            </p:cNvPr>
            <p:cNvSpPr/>
            <p:nvPr/>
          </p:nvSpPr>
          <p:spPr bwMode="auto">
            <a:xfrm>
              <a:off x="4810125" y="2809797"/>
              <a:ext cx="1468437" cy="1470025"/>
            </a:xfrm>
            <a:prstGeom prst="roundRect">
              <a:avLst/>
            </a:prstGeom>
            <a:solidFill>
              <a:srgbClr val="C60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3177115-3AAF-4012-9558-8CBCE9FD27D2}"/>
                </a:ext>
              </a:extLst>
            </p:cNvPr>
            <p:cNvSpPr/>
            <p:nvPr/>
          </p:nvSpPr>
          <p:spPr bwMode="auto">
            <a:xfrm>
              <a:off x="5037589" y="2998523"/>
              <a:ext cx="224369" cy="222510"/>
            </a:xfrm>
            <a:prstGeom prst="ellipse">
              <a:avLst/>
            </a:prstGeom>
            <a:solidFill>
              <a:srgbClr val="FFFF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2C15DA5-7DE6-4626-ADA9-EDF78CAE7737}"/>
                </a:ext>
              </a:extLst>
            </p:cNvPr>
            <p:cNvSpPr/>
            <p:nvPr/>
          </p:nvSpPr>
          <p:spPr bwMode="auto">
            <a:xfrm>
              <a:off x="5039176" y="3405622"/>
              <a:ext cx="224369" cy="224334"/>
            </a:xfrm>
            <a:prstGeom prst="ellipse">
              <a:avLst/>
            </a:prstGeom>
            <a:solidFill>
              <a:srgbClr val="FFFF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71E6FF9-A83E-4CE8-A569-677F99B213E1}"/>
                </a:ext>
              </a:extLst>
            </p:cNvPr>
            <p:cNvSpPr/>
            <p:nvPr/>
          </p:nvSpPr>
          <p:spPr bwMode="auto">
            <a:xfrm>
              <a:off x="5036407" y="3811783"/>
              <a:ext cx="224369" cy="222510"/>
            </a:xfrm>
            <a:prstGeom prst="ellipse">
              <a:avLst/>
            </a:prstGeom>
            <a:solidFill>
              <a:srgbClr val="FFFF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E9DA361-26FB-4F7D-8793-605FE20E8B6B}"/>
                </a:ext>
              </a:extLst>
            </p:cNvPr>
            <p:cNvSpPr/>
            <p:nvPr/>
          </p:nvSpPr>
          <p:spPr bwMode="auto">
            <a:xfrm>
              <a:off x="5853357" y="3001065"/>
              <a:ext cx="224369" cy="224333"/>
            </a:xfrm>
            <a:prstGeom prst="ellipse">
              <a:avLst/>
            </a:prstGeom>
            <a:solidFill>
              <a:srgbClr val="FFFF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C2BAE1F-919E-4ED3-8211-CC302038F827}"/>
                </a:ext>
              </a:extLst>
            </p:cNvPr>
            <p:cNvSpPr/>
            <p:nvPr/>
          </p:nvSpPr>
          <p:spPr bwMode="auto">
            <a:xfrm>
              <a:off x="5854147" y="3406428"/>
              <a:ext cx="224369" cy="222510"/>
            </a:xfrm>
            <a:prstGeom prst="ellipse">
              <a:avLst/>
            </a:prstGeom>
            <a:solidFill>
              <a:srgbClr val="FFFF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FC41926-AA63-4DAA-A5F1-4720C3A0C270}"/>
                </a:ext>
              </a:extLst>
            </p:cNvPr>
            <p:cNvSpPr/>
            <p:nvPr/>
          </p:nvSpPr>
          <p:spPr bwMode="auto">
            <a:xfrm>
              <a:off x="5853157" y="3810366"/>
              <a:ext cx="224371" cy="224334"/>
            </a:xfrm>
            <a:prstGeom prst="ellipse">
              <a:avLst/>
            </a:prstGeom>
            <a:solidFill>
              <a:srgbClr val="FFFF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D592A41-3F5A-4DA2-86D8-A6C39351A88E}"/>
                </a:ext>
              </a:extLst>
            </p:cNvPr>
            <p:cNvSpPr/>
            <p:nvPr/>
          </p:nvSpPr>
          <p:spPr bwMode="auto">
            <a:xfrm>
              <a:off x="5447175" y="2998694"/>
              <a:ext cx="222546" cy="224333"/>
            </a:xfrm>
            <a:prstGeom prst="ellipse">
              <a:avLst/>
            </a:prstGeom>
            <a:solidFill>
              <a:srgbClr val="FFFF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629C124-2A6D-4550-A4B9-78E3D760FD9D}"/>
                </a:ext>
              </a:extLst>
            </p:cNvPr>
            <p:cNvSpPr/>
            <p:nvPr/>
          </p:nvSpPr>
          <p:spPr bwMode="auto">
            <a:xfrm>
              <a:off x="5450144" y="3405439"/>
              <a:ext cx="222546" cy="222510"/>
            </a:xfrm>
            <a:prstGeom prst="ellipse">
              <a:avLst/>
            </a:prstGeom>
            <a:solidFill>
              <a:srgbClr val="FFFF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F82A2F0-6DB8-4124-AC48-FDDD49AE40A2}"/>
                </a:ext>
              </a:extLst>
            </p:cNvPr>
            <p:cNvSpPr/>
            <p:nvPr/>
          </p:nvSpPr>
          <p:spPr bwMode="auto">
            <a:xfrm>
              <a:off x="5447176" y="3809797"/>
              <a:ext cx="222546" cy="222510"/>
            </a:xfrm>
            <a:prstGeom prst="ellipse">
              <a:avLst/>
            </a:prstGeom>
            <a:solidFill>
              <a:srgbClr val="FFFF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7247264" y="1996762"/>
            <a:ext cx="1798366" cy="1772221"/>
            <a:chOff x="6748462" y="2756664"/>
            <a:chExt cx="1468438" cy="1470025"/>
          </a:xfrm>
        </p:grpSpPr>
        <p:sp>
          <p:nvSpPr>
            <p:cNvPr id="16" name="Rectangle: Rounded Corners 22">
              <a:extLst>
                <a:ext uri="{FF2B5EF4-FFF2-40B4-BE49-F238E27FC236}">
                  <a16:creationId xmlns:a16="http://schemas.microsoft.com/office/drawing/2014/main" id="{4474A0C1-5E42-4403-AB76-01C9AC0FEF2D}"/>
                </a:ext>
              </a:extLst>
            </p:cNvPr>
            <p:cNvSpPr/>
            <p:nvPr/>
          </p:nvSpPr>
          <p:spPr bwMode="auto">
            <a:xfrm>
              <a:off x="6748462" y="2756664"/>
              <a:ext cx="1468438" cy="1470025"/>
            </a:xfrm>
            <a:prstGeom prst="roundRect">
              <a:avLst/>
            </a:prstGeom>
            <a:solidFill>
              <a:srgbClr val="C60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82ECB53-8644-403C-823F-5F7DDD848846}"/>
                </a:ext>
              </a:extLst>
            </p:cNvPr>
            <p:cNvSpPr/>
            <p:nvPr/>
          </p:nvSpPr>
          <p:spPr bwMode="auto">
            <a:xfrm>
              <a:off x="7019947" y="2944327"/>
              <a:ext cx="205884" cy="204814"/>
            </a:xfrm>
            <a:prstGeom prst="ellipse">
              <a:avLst/>
            </a:prstGeom>
            <a:solidFill>
              <a:srgbClr val="FFFF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D2B1B10-2C10-4E1C-A77B-47B00FA4EB27}"/>
                </a:ext>
              </a:extLst>
            </p:cNvPr>
            <p:cNvSpPr/>
            <p:nvPr/>
          </p:nvSpPr>
          <p:spPr bwMode="auto">
            <a:xfrm>
              <a:off x="7019947" y="3250035"/>
              <a:ext cx="205884" cy="204815"/>
            </a:xfrm>
            <a:prstGeom prst="ellipse">
              <a:avLst/>
            </a:prstGeom>
            <a:solidFill>
              <a:srgbClr val="FFFF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A12CEC4-65F0-44E2-8E56-9B7BBC2788FC}"/>
                </a:ext>
              </a:extLst>
            </p:cNvPr>
            <p:cNvSpPr/>
            <p:nvPr/>
          </p:nvSpPr>
          <p:spPr bwMode="auto">
            <a:xfrm>
              <a:off x="7019947" y="3555744"/>
              <a:ext cx="205884" cy="204814"/>
            </a:xfrm>
            <a:prstGeom prst="ellipse">
              <a:avLst/>
            </a:prstGeom>
            <a:solidFill>
              <a:srgbClr val="FFFF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E7260B5-32E0-4CB3-A591-8ED73456C480}"/>
                </a:ext>
              </a:extLst>
            </p:cNvPr>
            <p:cNvSpPr/>
            <p:nvPr/>
          </p:nvSpPr>
          <p:spPr bwMode="auto">
            <a:xfrm>
              <a:off x="7019947" y="3861453"/>
              <a:ext cx="205884" cy="204815"/>
            </a:xfrm>
            <a:prstGeom prst="ellipse">
              <a:avLst/>
            </a:prstGeom>
            <a:solidFill>
              <a:srgbClr val="FFFF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D9B85FD-62B0-44E3-90FA-E07999CDA046}"/>
                </a:ext>
              </a:extLst>
            </p:cNvPr>
            <p:cNvSpPr/>
            <p:nvPr/>
          </p:nvSpPr>
          <p:spPr bwMode="auto">
            <a:xfrm>
              <a:off x="7719347" y="2944327"/>
              <a:ext cx="205884" cy="204814"/>
            </a:xfrm>
            <a:prstGeom prst="ellipse">
              <a:avLst/>
            </a:prstGeom>
            <a:solidFill>
              <a:srgbClr val="FFFF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7EA8AC3-B152-42B8-A98A-1E008F522796}"/>
                </a:ext>
              </a:extLst>
            </p:cNvPr>
            <p:cNvSpPr/>
            <p:nvPr/>
          </p:nvSpPr>
          <p:spPr bwMode="auto">
            <a:xfrm>
              <a:off x="7719347" y="3250035"/>
              <a:ext cx="205884" cy="204815"/>
            </a:xfrm>
            <a:prstGeom prst="ellipse">
              <a:avLst/>
            </a:prstGeom>
            <a:solidFill>
              <a:srgbClr val="FFFF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3DDA1A0-753E-4D75-A9FD-38088D0FE5BE}"/>
                </a:ext>
              </a:extLst>
            </p:cNvPr>
            <p:cNvSpPr/>
            <p:nvPr/>
          </p:nvSpPr>
          <p:spPr bwMode="auto">
            <a:xfrm>
              <a:off x="7719347" y="3555744"/>
              <a:ext cx="205884" cy="204814"/>
            </a:xfrm>
            <a:prstGeom prst="ellipse">
              <a:avLst/>
            </a:prstGeom>
            <a:solidFill>
              <a:srgbClr val="FFFF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3FC2415-4A18-498D-96A1-C925C036E94A}"/>
                </a:ext>
              </a:extLst>
            </p:cNvPr>
            <p:cNvSpPr/>
            <p:nvPr/>
          </p:nvSpPr>
          <p:spPr bwMode="auto">
            <a:xfrm>
              <a:off x="7719347" y="3861453"/>
              <a:ext cx="205884" cy="204815"/>
            </a:xfrm>
            <a:prstGeom prst="ellipse">
              <a:avLst/>
            </a:prstGeom>
            <a:solidFill>
              <a:srgbClr val="FFFF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276727B-77B7-40E4-B4F7-06BE262D1329}"/>
                </a:ext>
              </a:extLst>
            </p:cNvPr>
            <p:cNvSpPr/>
            <p:nvPr/>
          </p:nvSpPr>
          <p:spPr bwMode="auto">
            <a:xfrm>
              <a:off x="7366114" y="3233892"/>
              <a:ext cx="205884" cy="204815"/>
            </a:xfrm>
            <a:prstGeom prst="ellipse">
              <a:avLst/>
            </a:prstGeom>
            <a:solidFill>
              <a:srgbClr val="FFFF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BE2EBF3-829F-4E86-91B4-69BB7AD88AC8}"/>
                </a:ext>
              </a:extLst>
            </p:cNvPr>
            <p:cNvSpPr/>
            <p:nvPr/>
          </p:nvSpPr>
          <p:spPr bwMode="auto">
            <a:xfrm>
              <a:off x="7366114" y="3539601"/>
              <a:ext cx="205884" cy="204814"/>
            </a:xfrm>
            <a:prstGeom prst="ellipse">
              <a:avLst/>
            </a:prstGeom>
            <a:solidFill>
              <a:srgbClr val="FFFF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pic>
        <p:nvPicPr>
          <p:cNvPr id="28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81233" y="435479"/>
            <a:ext cx="897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Let’s find out together which dice shows the number 9 and which one shows the number 10. Count the spots on each dice with me. </a:t>
            </a:r>
            <a:endParaRPr lang="en-GB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2548946" y="2272314"/>
            <a:ext cx="36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3034782" y="2261886"/>
            <a:ext cx="36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91983" y="2283660"/>
            <a:ext cx="36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63070" y="2748111"/>
            <a:ext cx="36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27527" y="2748114"/>
            <a:ext cx="36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2953" y="2748115"/>
            <a:ext cx="36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63067" y="3227084"/>
            <a:ext cx="36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27526" y="3241600"/>
            <a:ext cx="36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77468" y="3241603"/>
            <a:ext cx="36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67385" y="4044535"/>
            <a:ext cx="3554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That’s right this dice shows us the number 9. Super counting!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7563241" y="2145774"/>
            <a:ext cx="36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70501" y="2544919"/>
            <a:ext cx="36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570501" y="2893259"/>
            <a:ext cx="36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555985" y="3270632"/>
            <a:ext cx="36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976899" y="2515885"/>
            <a:ext cx="36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976895" y="2878745"/>
            <a:ext cx="36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426841" y="2153034"/>
            <a:ext cx="36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412326" y="2515886"/>
            <a:ext cx="36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397811" y="2893257"/>
            <a:ext cx="36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354271" y="3256116"/>
            <a:ext cx="55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</a:t>
            </a:r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6895147" y="4092884"/>
            <a:ext cx="24692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many dots did we have on this dice?</a:t>
            </a:r>
          </a:p>
          <a:p>
            <a:endParaRPr lang="en-GB" dirty="0"/>
          </a:p>
          <a:p>
            <a:r>
              <a:rPr lang="en-GB" dirty="0" smtClean="0"/>
              <a:t>Tell your adult how you know.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0239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629" y="2433292"/>
            <a:ext cx="3269564" cy="282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696" y="2433291"/>
            <a:ext cx="3641461" cy="282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pic>
        <p:nvPicPr>
          <p:cNvPr id="7" name="Picture 2" descr="Origin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1233" y="435479"/>
            <a:ext cx="10796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Lets work out which pair of hands are showing us 10 and which pair are showing us 9. </a:t>
            </a:r>
          </a:p>
          <a:p>
            <a:r>
              <a:rPr lang="en-GB" sz="2000" dirty="0" smtClean="0"/>
              <a:t>I have helped you by starting the counting on each pair of hands, count with me and then keep going. </a:t>
            </a:r>
          </a:p>
          <a:p>
            <a:r>
              <a:rPr lang="en-GB" sz="2000" dirty="0" smtClean="0"/>
              <a:t>Write your answer in the boxes below the hands.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164114" y="5433434"/>
            <a:ext cx="1712686" cy="11756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261944" y="5433434"/>
            <a:ext cx="1712686" cy="11756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119839" y="2898837"/>
            <a:ext cx="217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649608" y="2194895"/>
            <a:ext cx="217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14067" y="2122329"/>
            <a:ext cx="217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55153" y="2216673"/>
            <a:ext cx="217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257898" y="2913355"/>
            <a:ext cx="217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51382" y="2165871"/>
            <a:ext cx="173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8224558" y="2074459"/>
            <a:ext cx="216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71133" y="2208633"/>
            <a:ext cx="217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16410" y="2535985"/>
            <a:ext cx="217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9573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rig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07771" y="4978400"/>
            <a:ext cx="1712686" cy="11756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261944" y="4978400"/>
            <a:ext cx="1712686" cy="11756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81233" y="435479"/>
            <a:ext cx="8973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Here you can see 2 10s frames. </a:t>
            </a:r>
          </a:p>
          <a:p>
            <a:r>
              <a:rPr lang="en-GB" sz="2400" dirty="0" smtClean="0"/>
              <a:t>Can you work out which one shows us the number 9 and which one shows us the number 10. </a:t>
            </a:r>
          </a:p>
          <a:p>
            <a:r>
              <a:rPr lang="en-GB" sz="2400" dirty="0" smtClean="0"/>
              <a:t>Write your answer in the box below the 10s frame.</a:t>
            </a:r>
            <a:endParaRPr lang="en-GB" sz="2400" dirty="0"/>
          </a:p>
        </p:txBody>
      </p:sp>
      <p:pic>
        <p:nvPicPr>
          <p:cNvPr id="11" name="Picture 10" descr="A close - up of some windows&#10;&#10;Description automatically generated with low confidence">
            <a:extLst>
              <a:ext uri="{FF2B5EF4-FFF2-40B4-BE49-F238E27FC236}">
                <a16:creationId xmlns:a16="http://schemas.microsoft.com/office/drawing/2014/main" id="{76DF3BBC-6402-0D48-A971-2673DF933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67361" y="1320808"/>
            <a:ext cx="2013178" cy="456540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D9AD457-7B9B-D74B-80A9-452B552A704B}"/>
              </a:ext>
            </a:extLst>
          </p:cNvPr>
          <p:cNvSpPr/>
          <p:nvPr/>
        </p:nvSpPr>
        <p:spPr>
          <a:xfrm>
            <a:off x="1246187" y="2853153"/>
            <a:ext cx="649323" cy="64682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7DA775A-997F-C748-A0EB-DB15D29E4E92}"/>
              </a:ext>
            </a:extLst>
          </p:cNvPr>
          <p:cNvSpPr/>
          <p:nvPr/>
        </p:nvSpPr>
        <p:spPr>
          <a:xfrm>
            <a:off x="2097738" y="2853153"/>
            <a:ext cx="649323" cy="64682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515BAC5-4166-2B49-BDD4-E3C905E519BF}"/>
              </a:ext>
            </a:extLst>
          </p:cNvPr>
          <p:cNvSpPr/>
          <p:nvPr/>
        </p:nvSpPr>
        <p:spPr>
          <a:xfrm>
            <a:off x="2949289" y="2853153"/>
            <a:ext cx="649323" cy="64682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D48F8F7-FEE2-C14A-9ABD-4FB935771E25}"/>
              </a:ext>
            </a:extLst>
          </p:cNvPr>
          <p:cNvSpPr/>
          <p:nvPr/>
        </p:nvSpPr>
        <p:spPr>
          <a:xfrm>
            <a:off x="3803747" y="2853153"/>
            <a:ext cx="649323" cy="64682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21677F9-32FE-394C-8E44-0714971C4307}"/>
              </a:ext>
            </a:extLst>
          </p:cNvPr>
          <p:cNvSpPr/>
          <p:nvPr/>
        </p:nvSpPr>
        <p:spPr>
          <a:xfrm>
            <a:off x="4656752" y="2853153"/>
            <a:ext cx="649323" cy="64682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08E4E7F-5693-0641-A5F2-6C53A43EF013}"/>
              </a:ext>
            </a:extLst>
          </p:cNvPr>
          <p:cNvSpPr/>
          <p:nvPr/>
        </p:nvSpPr>
        <p:spPr>
          <a:xfrm>
            <a:off x="1246187" y="3696989"/>
            <a:ext cx="649323" cy="64682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7FC347C-1524-3F40-9E0D-7E7D9D978B10}"/>
              </a:ext>
            </a:extLst>
          </p:cNvPr>
          <p:cNvSpPr/>
          <p:nvPr/>
        </p:nvSpPr>
        <p:spPr>
          <a:xfrm>
            <a:off x="2097738" y="3696989"/>
            <a:ext cx="649323" cy="64682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7FC347C-1524-3F40-9E0D-7E7D9D978B10}"/>
              </a:ext>
            </a:extLst>
          </p:cNvPr>
          <p:cNvSpPr/>
          <p:nvPr/>
        </p:nvSpPr>
        <p:spPr>
          <a:xfrm>
            <a:off x="2946821" y="3718762"/>
            <a:ext cx="649323" cy="64682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7FC347C-1524-3F40-9E0D-7E7D9D978B10}"/>
              </a:ext>
            </a:extLst>
          </p:cNvPr>
          <p:cNvSpPr/>
          <p:nvPr/>
        </p:nvSpPr>
        <p:spPr>
          <a:xfrm>
            <a:off x="3810421" y="3711506"/>
            <a:ext cx="649323" cy="64682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7FC347C-1524-3F40-9E0D-7E7D9D978B10}"/>
              </a:ext>
            </a:extLst>
          </p:cNvPr>
          <p:cNvSpPr/>
          <p:nvPr/>
        </p:nvSpPr>
        <p:spPr>
          <a:xfrm>
            <a:off x="4644988" y="3718765"/>
            <a:ext cx="649323" cy="64682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A close - up of some windows&#10;&#10;Description automatically generated with low confidence">
            <a:extLst>
              <a:ext uri="{FF2B5EF4-FFF2-40B4-BE49-F238E27FC236}">
                <a16:creationId xmlns:a16="http://schemas.microsoft.com/office/drawing/2014/main" id="{76DF3BBC-6402-0D48-A971-2673DF933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96127" y="1320809"/>
            <a:ext cx="2013178" cy="4565405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6D9AD457-7B9B-D74B-80A9-452B552A704B}"/>
              </a:ext>
            </a:extLst>
          </p:cNvPr>
          <p:cNvSpPr/>
          <p:nvPr/>
        </p:nvSpPr>
        <p:spPr>
          <a:xfrm>
            <a:off x="6874953" y="2853154"/>
            <a:ext cx="649323" cy="64682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7DA775A-997F-C748-A0EB-DB15D29E4E92}"/>
              </a:ext>
            </a:extLst>
          </p:cNvPr>
          <p:cNvSpPr/>
          <p:nvPr/>
        </p:nvSpPr>
        <p:spPr>
          <a:xfrm>
            <a:off x="7726504" y="2853154"/>
            <a:ext cx="649323" cy="64682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515BAC5-4166-2B49-BDD4-E3C905E519BF}"/>
              </a:ext>
            </a:extLst>
          </p:cNvPr>
          <p:cNvSpPr/>
          <p:nvPr/>
        </p:nvSpPr>
        <p:spPr>
          <a:xfrm>
            <a:off x="8578055" y="2853154"/>
            <a:ext cx="649323" cy="64682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D48F8F7-FEE2-C14A-9ABD-4FB935771E25}"/>
              </a:ext>
            </a:extLst>
          </p:cNvPr>
          <p:cNvSpPr/>
          <p:nvPr/>
        </p:nvSpPr>
        <p:spPr>
          <a:xfrm>
            <a:off x="9432513" y="2853154"/>
            <a:ext cx="649323" cy="64682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21677F9-32FE-394C-8E44-0714971C4307}"/>
              </a:ext>
            </a:extLst>
          </p:cNvPr>
          <p:cNvSpPr/>
          <p:nvPr/>
        </p:nvSpPr>
        <p:spPr>
          <a:xfrm>
            <a:off x="10285518" y="2853154"/>
            <a:ext cx="649323" cy="64682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08E4E7F-5693-0641-A5F2-6C53A43EF013}"/>
              </a:ext>
            </a:extLst>
          </p:cNvPr>
          <p:cNvSpPr/>
          <p:nvPr/>
        </p:nvSpPr>
        <p:spPr>
          <a:xfrm>
            <a:off x="6874953" y="3696990"/>
            <a:ext cx="649323" cy="64682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7FC347C-1524-3F40-9E0D-7E7D9D978B10}"/>
              </a:ext>
            </a:extLst>
          </p:cNvPr>
          <p:cNvSpPr/>
          <p:nvPr/>
        </p:nvSpPr>
        <p:spPr>
          <a:xfrm>
            <a:off x="7726504" y="3696990"/>
            <a:ext cx="649323" cy="64682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7FC347C-1524-3F40-9E0D-7E7D9D978B10}"/>
              </a:ext>
            </a:extLst>
          </p:cNvPr>
          <p:cNvSpPr/>
          <p:nvPr/>
        </p:nvSpPr>
        <p:spPr>
          <a:xfrm>
            <a:off x="8575587" y="3718763"/>
            <a:ext cx="649323" cy="64682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7FC347C-1524-3F40-9E0D-7E7D9D978B10}"/>
              </a:ext>
            </a:extLst>
          </p:cNvPr>
          <p:cNvSpPr/>
          <p:nvPr/>
        </p:nvSpPr>
        <p:spPr>
          <a:xfrm>
            <a:off x="9439187" y="3711507"/>
            <a:ext cx="649323" cy="64682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AD652ED-B74D-0B40-8437-D204845763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686542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9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9|21.1|6.3|24.9|6.2|24.9|8.6|22.8|2.7|37.9|4.7|23.5|3.5|28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9|21.1|6.3|24.9|6.2|24.9|8.6|22.8|2.7|37.9|4.7|23.5|3.5|28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9|21.1|6.3|24.9|6.2|24.9|8.6|22.8|2.7|37.9|4.7|23.5|3.5|28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9|21.1|6.3|24.9|6.2|24.9|8.6|22.8|2.7|37.9|4.7|23.5|3.5|28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5|15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8.4|4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8.9|5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8.9|5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8.9|5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9.3|1.9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8.9|5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9.3|1.9|1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9.3|1.9|1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9.3|1.9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9|21.1|6.3|24.9|6.2|24.9|8.6|22.8|2.7|37.9|4.7|23.5|3.5|28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9|21.1|6.3|24.9|6.2|24.9|8.6|22.8|2.7|37.9|4.7|23.5|3.5|28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9|21.1|6.3|24.9|6.2|24.9|8.6|22.8|2.7|37.9|4.7|23.5|3.5|28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9|21.1|6.3|24.9|6.2|24.9|8.6|22.8|2.7|37.9|4.7|23.5|3.5|28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4103</TotalTime>
  <Words>3116</Words>
  <Application>Microsoft Office PowerPoint</Application>
  <PresentationFormat>Widescreen</PresentationFormat>
  <Paragraphs>421</Paragraphs>
  <Slides>53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Calibri Light</vt:lpstr>
      <vt:lpstr>Comic Sans MS</vt:lpstr>
      <vt:lpstr>Sassoon Infant Rg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Bentley</dc:creator>
  <cp:lastModifiedBy>Paul Gingell</cp:lastModifiedBy>
  <cp:revision>226</cp:revision>
  <dcterms:created xsi:type="dcterms:W3CDTF">2021-01-27T21:13:48Z</dcterms:created>
  <dcterms:modified xsi:type="dcterms:W3CDTF">2021-02-12T11:25:52Z</dcterms:modified>
</cp:coreProperties>
</file>