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2"/>
  </p:notesMasterIdLst>
  <p:sldIdLst>
    <p:sldId id="261" r:id="rId2"/>
    <p:sldId id="315" r:id="rId3"/>
    <p:sldId id="306" r:id="rId4"/>
    <p:sldId id="300" r:id="rId5"/>
    <p:sldId id="307" r:id="rId6"/>
    <p:sldId id="301" r:id="rId7"/>
    <p:sldId id="303" r:id="rId8"/>
    <p:sldId id="302" r:id="rId9"/>
    <p:sldId id="305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298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56" r:id="rId41"/>
    <p:sldId id="338" r:id="rId42"/>
    <p:sldId id="346" r:id="rId43"/>
    <p:sldId id="347" r:id="rId44"/>
    <p:sldId id="348" r:id="rId45"/>
    <p:sldId id="349" r:id="rId46"/>
    <p:sldId id="351" r:id="rId47"/>
    <p:sldId id="352" r:id="rId48"/>
    <p:sldId id="354" r:id="rId49"/>
    <p:sldId id="355" r:id="rId50"/>
    <p:sldId id="357" r:id="rId51"/>
    <p:sldId id="358" r:id="rId52"/>
    <p:sldId id="339" r:id="rId53"/>
    <p:sldId id="340" r:id="rId54"/>
    <p:sldId id="341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42" r:id="rId63"/>
    <p:sldId id="343" r:id="rId64"/>
    <p:sldId id="379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6" r:id="rId74"/>
    <p:sldId id="377" r:id="rId75"/>
    <p:sldId id="378" r:id="rId76"/>
    <p:sldId id="380" r:id="rId77"/>
    <p:sldId id="381" r:id="rId78"/>
    <p:sldId id="382" r:id="rId79"/>
    <p:sldId id="383" r:id="rId80"/>
    <p:sldId id="345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41719C"/>
    <a:srgbClr val="252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76FEF-92B3-4ACA-84F8-D667E2DFAE8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5DD0-B432-4415-AECA-EA2B425B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0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3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3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6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95DD0-B432-4415-AECA-EA2B425BBA7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7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2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0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2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B3E2-3279-499B-810A-974DB2075612}" type="slidenum">
              <a:rPr altLang="zh-CN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61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39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7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4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4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1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5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8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hiterosemaths.com/homelearning/year-5/week-11-measurement-perimeter-are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meo.com/477528259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77528979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77528979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0" i="0" u="sng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r>
              <a:rPr lang="en-GB" sz="3200" u="sng" dirty="0">
                <a:solidFill>
                  <a:prstClr val="black"/>
                </a:solidFill>
                <a:latin typeface="Calibri" panose="020F0502020204030204"/>
              </a:rPr>
              <a:t>.06</a:t>
            </a:r>
            <a:r>
              <a:rPr kumimoji="0" lang="en-GB" sz="32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</a:rPr>
              <a:t>LO: To be able to calculate the perimeter of shapes.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13" y="5817045"/>
            <a:ext cx="1112483" cy="826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10" y="5817045"/>
            <a:ext cx="1112484" cy="826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10" y="5817044"/>
            <a:ext cx="1112482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1E8B-2258-5541-ACD8-B4F766B8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65316-C25F-4347-A174-752ED076278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en-GB" dirty="0" smtClean="0"/>
              <a:t>Use </a:t>
            </a:r>
            <a:r>
              <a:rPr lang="en-GB" dirty="0"/>
              <a:t>the grids to help you calculate the perimeter of each of the shapes.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Remember</a:t>
            </a:r>
            <a:r>
              <a:rPr lang="en-GB" dirty="0"/>
              <a:t> you are </a:t>
            </a:r>
            <a:r>
              <a:rPr lang="en-GB" dirty="0">
                <a:solidFill>
                  <a:srgbClr val="C00000"/>
                </a:solidFill>
              </a:rPr>
              <a:t>adding all of the sides </a:t>
            </a:r>
            <a:r>
              <a:rPr lang="en-GB" dirty="0"/>
              <a:t>together, the </a:t>
            </a:r>
            <a:r>
              <a:rPr lang="en-GB" dirty="0">
                <a:solidFill>
                  <a:srgbClr val="C00000"/>
                </a:solidFill>
              </a:rPr>
              <a:t>length</a:t>
            </a:r>
            <a:r>
              <a:rPr lang="en-GB" dirty="0"/>
              <a:t> and the </a:t>
            </a:r>
            <a:r>
              <a:rPr lang="en-GB" dirty="0">
                <a:solidFill>
                  <a:srgbClr val="C00000"/>
                </a:solidFill>
              </a:rPr>
              <a:t>width</a:t>
            </a:r>
            <a:r>
              <a:rPr lang="en-GB" dirty="0"/>
              <a:t>, to find the perimeter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Each square = 1cm (they are not to scale on the PP)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6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2440-F218-B248-A4E7-6A2178AB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5AEE4-6DAC-F346-BF6B-6B9AFB648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</p:txBody>
      </p:sp>
      <p:pic>
        <p:nvPicPr>
          <p:cNvPr id="7" name="Picture 2" descr="The square grid G , . | Download Scientific Diagram">
            <a:extLst>
              <a:ext uri="{FF2B5EF4-FFF2-40B4-BE49-F238E27FC236}">
                <a16:creationId xmlns:a16="http://schemas.microsoft.com/office/drawing/2014/main" id="{69C1E006-F1AA-4749-B7F7-99E98D1E1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1"/>
          <a:stretch/>
        </p:blipFill>
        <p:spPr bwMode="auto">
          <a:xfrm rot="5400000">
            <a:off x="163487" y="1968838"/>
            <a:ext cx="5029905" cy="40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EA7A71-471E-EC4D-9F72-D2B458DA833C}"/>
              </a:ext>
            </a:extLst>
          </p:cNvPr>
          <p:cNvSpPr/>
          <p:nvPr/>
        </p:nvSpPr>
        <p:spPr>
          <a:xfrm>
            <a:off x="1261640" y="2083443"/>
            <a:ext cx="2268637" cy="38427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1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05AD-ACB2-4A4A-B86F-5A9021BB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F2495-DEAE-4448-841A-971B8F1709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  <a:p>
            <a:endParaRPr lang="en-GB" dirty="0"/>
          </a:p>
        </p:txBody>
      </p:sp>
      <p:pic>
        <p:nvPicPr>
          <p:cNvPr id="5" name="Picture 2" descr="The square grid G , . | Download Scientific Diagram">
            <a:extLst>
              <a:ext uri="{FF2B5EF4-FFF2-40B4-BE49-F238E27FC236}">
                <a16:creationId xmlns:a16="http://schemas.microsoft.com/office/drawing/2014/main" id="{00F3F08B-E7D5-FA48-AC1F-3B5E4D98F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1"/>
          <a:stretch/>
        </p:blipFill>
        <p:spPr bwMode="auto">
          <a:xfrm rot="5400000">
            <a:off x="163487" y="1968838"/>
            <a:ext cx="5029905" cy="40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FB3D04-C157-784C-AD13-5BB2BA855CB8}"/>
              </a:ext>
            </a:extLst>
          </p:cNvPr>
          <p:cNvSpPr/>
          <p:nvPr/>
        </p:nvSpPr>
        <p:spPr>
          <a:xfrm>
            <a:off x="1273214" y="2083443"/>
            <a:ext cx="1111171" cy="3842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C6BEB-E77C-3541-A62C-9FDAD063AD56}"/>
              </a:ext>
            </a:extLst>
          </p:cNvPr>
          <p:cNvSpPr/>
          <p:nvPr/>
        </p:nvSpPr>
        <p:spPr>
          <a:xfrm rot="5400000">
            <a:off x="1854916" y="4256514"/>
            <a:ext cx="1105231" cy="22686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1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A40C-2737-A246-8924-FB2D51C0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4311F-6147-9A42-9B8F-65AC6AA659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  <a:p>
            <a:endParaRPr lang="en-GB" dirty="0"/>
          </a:p>
        </p:txBody>
      </p:sp>
      <p:pic>
        <p:nvPicPr>
          <p:cNvPr id="6" name="Picture 2" descr="The square grid G , . | Download Scientific Diagram">
            <a:extLst>
              <a:ext uri="{FF2B5EF4-FFF2-40B4-BE49-F238E27FC236}">
                <a16:creationId xmlns:a16="http://schemas.microsoft.com/office/drawing/2014/main" id="{8B23AFDD-30EF-9549-901B-5FE45B90F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1"/>
          <a:stretch/>
        </p:blipFill>
        <p:spPr bwMode="auto">
          <a:xfrm rot="5400000">
            <a:off x="163487" y="1968838"/>
            <a:ext cx="5029905" cy="40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AC0953-AA57-4841-9F07-C438506A1FF8}"/>
              </a:ext>
            </a:extLst>
          </p:cNvPr>
          <p:cNvSpPr/>
          <p:nvPr/>
        </p:nvSpPr>
        <p:spPr>
          <a:xfrm>
            <a:off x="1261641" y="2095018"/>
            <a:ext cx="1134318" cy="3298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ADE9B3-6BD6-ED41-9887-EAF0E1F91119}"/>
              </a:ext>
            </a:extLst>
          </p:cNvPr>
          <p:cNvSpPr/>
          <p:nvPr/>
        </p:nvSpPr>
        <p:spPr>
          <a:xfrm rot="5400000">
            <a:off x="2147103" y="1186408"/>
            <a:ext cx="1076448" cy="2870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27F9F-C433-674E-8F17-A9288C5618AE}"/>
              </a:ext>
            </a:extLst>
          </p:cNvPr>
          <p:cNvSpPr/>
          <p:nvPr/>
        </p:nvSpPr>
        <p:spPr>
          <a:xfrm rot="5400000">
            <a:off x="2123356" y="3403459"/>
            <a:ext cx="1110166" cy="2870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0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15B9-431B-8746-A982-79C4B64F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A1C0F-8E4E-C041-AD83-2AB269EC27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  <a:p>
            <a:endParaRPr lang="en-GB" dirty="0"/>
          </a:p>
        </p:txBody>
      </p:sp>
      <p:pic>
        <p:nvPicPr>
          <p:cNvPr id="5" name="Picture 2" descr="The square grid G , . | Download Scientific Diagram">
            <a:extLst>
              <a:ext uri="{FF2B5EF4-FFF2-40B4-BE49-F238E27FC236}">
                <a16:creationId xmlns:a16="http://schemas.microsoft.com/office/drawing/2014/main" id="{D628741B-DC34-6544-A021-48FA075EB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1"/>
          <a:stretch/>
        </p:blipFill>
        <p:spPr bwMode="auto">
          <a:xfrm rot="5400000">
            <a:off x="163487" y="1968838"/>
            <a:ext cx="5029905" cy="40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73DC09-8523-7A43-ADD7-C44E3AE4622B}"/>
              </a:ext>
            </a:extLst>
          </p:cNvPr>
          <p:cNvSpPr/>
          <p:nvPr/>
        </p:nvSpPr>
        <p:spPr>
          <a:xfrm>
            <a:off x="1828800" y="2088444"/>
            <a:ext cx="1151466" cy="3849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C4EA2-1844-924B-8978-0E40B24FD89F}"/>
              </a:ext>
            </a:extLst>
          </p:cNvPr>
          <p:cNvSpPr/>
          <p:nvPr/>
        </p:nvSpPr>
        <p:spPr>
          <a:xfrm rot="5400000">
            <a:off x="2139243" y="1190979"/>
            <a:ext cx="1095023" cy="2867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2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42E5-8F9F-0547-9AD8-324AC99C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A2FC0-D2FA-E245-8C78-CD3D72F7CF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  <a:p>
            <a:endParaRPr lang="en-GB" dirty="0"/>
          </a:p>
        </p:txBody>
      </p:sp>
      <p:pic>
        <p:nvPicPr>
          <p:cNvPr id="5" name="Picture 2" descr="The square grid G , . | Download Scientific Diagram">
            <a:extLst>
              <a:ext uri="{FF2B5EF4-FFF2-40B4-BE49-F238E27FC236}">
                <a16:creationId xmlns:a16="http://schemas.microsoft.com/office/drawing/2014/main" id="{4FE4827C-706F-FC4F-8AA1-5DE825AD3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1"/>
          <a:stretch/>
        </p:blipFill>
        <p:spPr bwMode="auto">
          <a:xfrm rot="5400000">
            <a:off x="163487" y="1968838"/>
            <a:ext cx="5029905" cy="40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858EEF-CD6A-0348-952F-50BC7A936C5F}"/>
              </a:ext>
            </a:extLst>
          </p:cNvPr>
          <p:cNvSpPr/>
          <p:nvPr/>
        </p:nvSpPr>
        <p:spPr>
          <a:xfrm>
            <a:off x="2393244" y="2065867"/>
            <a:ext cx="1140178" cy="1117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AD36B-4BA6-8D44-81B1-DF350947C35E}"/>
              </a:ext>
            </a:extLst>
          </p:cNvPr>
          <p:cNvSpPr/>
          <p:nvPr/>
        </p:nvSpPr>
        <p:spPr>
          <a:xfrm>
            <a:off x="1253066" y="4291716"/>
            <a:ext cx="2280355" cy="10799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80CF8A-F5EE-4543-9E86-8BCC953EB1A4}"/>
              </a:ext>
            </a:extLst>
          </p:cNvPr>
          <p:cNvSpPr/>
          <p:nvPr/>
        </p:nvSpPr>
        <p:spPr>
          <a:xfrm>
            <a:off x="1820484" y="3185406"/>
            <a:ext cx="1715909" cy="11175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2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6359-FD3F-EF45-985E-20680495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69F07-3AD6-744B-A3E4-F5D96E755E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  <a:p>
            <a:endParaRPr lang="en-GB" dirty="0"/>
          </a:p>
        </p:txBody>
      </p:sp>
      <p:pic>
        <p:nvPicPr>
          <p:cNvPr id="5" name="Picture 2" descr="The square grid G , . | Download Scientific Diagram">
            <a:extLst>
              <a:ext uri="{FF2B5EF4-FFF2-40B4-BE49-F238E27FC236}">
                <a16:creationId xmlns:a16="http://schemas.microsoft.com/office/drawing/2014/main" id="{AED31FF9-105E-F640-B3BD-A115520D7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1"/>
          <a:stretch/>
        </p:blipFill>
        <p:spPr bwMode="auto">
          <a:xfrm rot="5400000">
            <a:off x="163487" y="1968838"/>
            <a:ext cx="5029905" cy="40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E8FB8B-172D-4145-B9A0-154DDE267573}"/>
              </a:ext>
            </a:extLst>
          </p:cNvPr>
          <p:cNvSpPr/>
          <p:nvPr/>
        </p:nvSpPr>
        <p:spPr>
          <a:xfrm>
            <a:off x="2390380" y="2070896"/>
            <a:ext cx="576118" cy="38608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E736F-8802-ED41-9461-1FC704AA69DA}"/>
              </a:ext>
            </a:extLst>
          </p:cNvPr>
          <p:cNvSpPr/>
          <p:nvPr/>
        </p:nvSpPr>
        <p:spPr>
          <a:xfrm rot="5400000">
            <a:off x="2130840" y="1194844"/>
            <a:ext cx="1104308" cy="2856412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0D4E1-7636-624C-A5E4-48086FCA9768}"/>
              </a:ext>
            </a:extLst>
          </p:cNvPr>
          <p:cNvSpPr/>
          <p:nvPr/>
        </p:nvSpPr>
        <p:spPr>
          <a:xfrm rot="5400000">
            <a:off x="2130840" y="3943454"/>
            <a:ext cx="1104308" cy="2856412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8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464"/>
          <a:stretch/>
        </p:blipFill>
        <p:spPr>
          <a:xfrm>
            <a:off x="3227825" y="2447107"/>
            <a:ext cx="4033825" cy="36021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032070" y="2838994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5281" y="5147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7681" y="6671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0081" y="8195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92481" y="9719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44881" y="11243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97281" y="12767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49681" y="14291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02081" y="15815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54481" y="17339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706881" y="18863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59281" y="20387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11681" y="21911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64081" y="23435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316481" y="2495933"/>
            <a:ext cx="182880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72000" y="2838994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55606" y="12157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08006" y="13681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60406" y="15205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12806" y="16729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65206" y="18253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017606" y="19777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170006" y="21301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322406" y="22825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474806" y="24349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627206" y="25873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779606" y="2739773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950719" y="2838994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103119" y="2991394"/>
            <a:ext cx="182881" cy="322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232368" y="2838994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5761" y="24471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18161" y="25995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70561" y="27519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22961" y="29043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975361" y="30567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127761" y="32091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280161" y="33615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432561" y="35139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584961" y="36663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737361" y="38187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889761" y="39711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042161" y="41235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94561" y="42759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346961" y="44283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499361" y="45807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651761" y="4733108"/>
            <a:ext cx="314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47231E8B-2258-5541-ACD8-B4F766B8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555" y="391886"/>
            <a:ext cx="6508359" cy="1869845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Each regular hexagon has a side length of 2cm. </a:t>
            </a:r>
            <a:b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Drag the red lines onto the  grid to construct a shape, with a perimeter of 44cm.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6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标题 573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/>
            <a:r>
              <a:rPr lang="en-GB" altLang="zh-CN" i="1" dirty="0">
                <a:solidFill>
                  <a:schemeClr val="bg1"/>
                </a:solidFill>
              </a:rPr>
              <a:t>End of Lesson</a:t>
            </a:r>
            <a:endParaRPr lang="zh-CN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6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0" i="0" u="sng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r>
            <a:r>
              <a:rPr lang="en-GB" sz="3200" u="sng" dirty="0" smtClean="0">
                <a:solidFill>
                  <a:prstClr val="black"/>
                </a:solidFill>
                <a:latin typeface="Calibri" panose="020F0502020204030204"/>
              </a:rPr>
              <a:t>.06</a:t>
            </a:r>
            <a:r>
              <a:rPr kumimoji="0" lang="en-GB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</a:rPr>
              <a:t>LO: To be able to calculate the perimeter of a rectangle.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13" y="5817045"/>
            <a:ext cx="1112483" cy="826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10" y="5817045"/>
            <a:ext cx="1112484" cy="826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10" y="5817044"/>
            <a:ext cx="1112482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19D-4D50-544A-AE08-59119AC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Video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0B08-9D88-AE41-919C-DD502A1E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3487"/>
          </a:xfrm>
        </p:spPr>
        <p:txBody>
          <a:bodyPr/>
          <a:lstStyle/>
          <a:p>
            <a:r>
              <a:rPr lang="en-GB" dirty="0" smtClean="0"/>
              <a:t>To help you with this lesson, you can take a look at the first video (</a:t>
            </a:r>
            <a:r>
              <a:rPr lang="en-GB" i="1" dirty="0" smtClean="0"/>
              <a:t>Measure Perimeter</a:t>
            </a:r>
            <a:r>
              <a:rPr lang="en-GB" dirty="0" smtClean="0"/>
              <a:t>) to help you.</a:t>
            </a:r>
            <a:endParaRPr lang="en-GB" dirty="0"/>
          </a:p>
          <a:p>
            <a:r>
              <a:rPr lang="en-GB" dirty="0"/>
              <a:t>They will help you when you come to do your independent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95CE4-26AF-0E4C-A3CE-DC0F968B9588}"/>
              </a:ext>
            </a:extLst>
          </p:cNvPr>
          <p:cNvSpPr txBox="1"/>
          <p:nvPr/>
        </p:nvSpPr>
        <p:spPr>
          <a:xfrm>
            <a:off x="1408246" y="5622121"/>
            <a:ext cx="880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whiterosemaths.com</a:t>
            </a:r>
            <a:r>
              <a:rPr lang="en-GB" dirty="0"/>
              <a:t>/</a:t>
            </a:r>
            <a:r>
              <a:rPr lang="en-GB" dirty="0" err="1"/>
              <a:t>homelearning</a:t>
            </a:r>
            <a:r>
              <a:rPr lang="en-GB" dirty="0"/>
              <a:t>/year-5/week-11-measurement-perimeter-area/</a:t>
            </a:r>
          </a:p>
        </p:txBody>
      </p:sp>
    </p:spTree>
    <p:extLst>
      <p:ext uri="{BB962C8B-B14F-4D97-AF65-F5344CB8AC3E}">
        <p14:creationId xmlns:p14="http://schemas.microsoft.com/office/powerpoint/2010/main" val="82389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19D-4D50-544A-AE08-59119AC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0B08-9D88-AE41-919C-DD502A1E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3487"/>
          </a:xfrm>
        </p:spPr>
        <p:txBody>
          <a:bodyPr/>
          <a:lstStyle/>
          <a:p>
            <a:r>
              <a:rPr lang="en-GB" dirty="0"/>
              <a:t>To help you with this lesson, you can take a look at the first video </a:t>
            </a:r>
            <a:r>
              <a:rPr lang="en-GB" dirty="0" smtClean="0"/>
              <a:t>(</a:t>
            </a:r>
            <a:r>
              <a:rPr lang="en-GB" i="1" dirty="0"/>
              <a:t>Perimeter of rectangles</a:t>
            </a:r>
            <a:r>
              <a:rPr lang="en-GB" dirty="0" smtClean="0"/>
              <a:t>) </a:t>
            </a:r>
            <a:r>
              <a:rPr lang="en-GB" dirty="0"/>
              <a:t>to help you.</a:t>
            </a:r>
          </a:p>
          <a:p>
            <a:r>
              <a:rPr lang="en-GB" dirty="0" smtClean="0"/>
              <a:t>They </a:t>
            </a:r>
            <a:r>
              <a:rPr lang="en-GB" dirty="0"/>
              <a:t>will help you when you come to do your independent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95CE4-26AF-0E4C-A3CE-DC0F968B9588}"/>
              </a:ext>
            </a:extLst>
          </p:cNvPr>
          <p:cNvSpPr txBox="1"/>
          <p:nvPr/>
        </p:nvSpPr>
        <p:spPr>
          <a:xfrm>
            <a:off x="1695628" y="5883378"/>
            <a:ext cx="880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https://whiterosemaths.com/homelearning/year-5/week-11-measurement-perimeter-area/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24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8891" y="1870260"/>
            <a:ext cx="11120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04188" y="741994"/>
                <a:ext cx="73836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Perimeter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the length around a closed 2D shape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88" y="741994"/>
                <a:ext cx="7383624" cy="523220"/>
              </a:xfrm>
              <a:prstGeom prst="rect">
                <a:avLst/>
              </a:prstGeom>
              <a:blipFill>
                <a:blip r:embed="rId3"/>
                <a:stretch>
                  <a:fillRect l="-1650" t="-11628" r="-5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27217" y="1897192"/>
          <a:ext cx="5040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227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28374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026401" y="2395732"/>
            <a:ext cx="0" cy="19926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1807" y="2390804"/>
            <a:ext cx="0" cy="198720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26401" y="2390803"/>
            <a:ext cx="252540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26401" y="4388426"/>
            <a:ext cx="252540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3805" y="1897192"/>
            <a:ext cx="0" cy="49379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34935" y="1774157"/>
            <a:ext cx="50641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73806" y="1323698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1 cm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85092" y="2390804"/>
            <a:ext cx="0" cy="198720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6376" y="3030991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4 cm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26401" y="4513477"/>
            <a:ext cx="252540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8764" y="4431916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5 cm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84106" y="2360776"/>
            <a:ext cx="0" cy="201723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30384" y="3018768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4 cm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46591" y="2267324"/>
            <a:ext cx="250521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1730" y="1870260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5 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7025" y="5636784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5 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22096" y="5622203"/>
            <a:ext cx="11208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500" dirty="0"/>
              <a:t>4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59923" y="5624693"/>
            <a:ext cx="11208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500" dirty="0"/>
              <a:t>5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87675" y="5627586"/>
            <a:ext cx="11304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KG Primary Penmanship" panose="02000506000000020003" pitchFamily="2" charset="0"/>
              </a:rPr>
              <a:t> </a:t>
            </a:r>
            <a:r>
              <a:rPr lang="en-GB" sz="2500" dirty="0"/>
              <a:t>4 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32371" y="5615656"/>
            <a:ext cx="12923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500" dirty="0">
                <a:latin typeface="KG Primary Penmanship" panose="02000506000000020003" pitchFamily="2" charset="0"/>
              </a:rPr>
              <a:t> </a:t>
            </a:r>
            <a:r>
              <a:rPr lang="en-GB" sz="2500" dirty="0"/>
              <a:t>18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1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9CD7-906E-3048-BF00-57782E78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the perimeter without the grid.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F6D67-9C15-7A44-9243-4732C1D3B393}"/>
              </a:ext>
            </a:extLst>
          </p:cNvPr>
          <p:cNvSpPr txBox="1"/>
          <p:nvPr/>
        </p:nvSpPr>
        <p:spPr>
          <a:xfrm>
            <a:off x="453366" y="1833498"/>
            <a:ext cx="71037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Here is as rectangle.</a:t>
            </a:r>
          </a:p>
          <a:p>
            <a:r>
              <a:rPr lang="en-GB" dirty="0"/>
              <a:t>We know that all of the two lengths are 24cm and the widths are 10cm.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665CE-2B84-CF4F-A511-BCAE334B7CFC}"/>
              </a:ext>
            </a:extLst>
          </p:cNvPr>
          <p:cNvSpPr txBox="1"/>
          <p:nvPr/>
        </p:nvSpPr>
        <p:spPr>
          <a:xfrm>
            <a:off x="450634" y="2878222"/>
            <a:ext cx="705880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Remember, when calculating the perimeter, we simply need to add all of the lengths and the widths together.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C389A-86C8-2C47-ADBE-D994E43EC9E1}"/>
              </a:ext>
            </a:extLst>
          </p:cNvPr>
          <p:cNvSpPr txBox="1"/>
          <p:nvPr/>
        </p:nvSpPr>
        <p:spPr>
          <a:xfrm>
            <a:off x="450634" y="3922946"/>
            <a:ext cx="44038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Length + Length + width + width = Perimeter</a:t>
            </a:r>
          </a:p>
          <a:p>
            <a:r>
              <a:rPr lang="en-GB" dirty="0"/>
              <a:t>10 cm + 10cm + 24cm + 24cm = 68cm </a:t>
            </a:r>
          </a:p>
          <a:p>
            <a:r>
              <a:rPr lang="en-GB" dirty="0"/>
              <a:t>Perimeter = 68cm.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9C908F-87EE-FB49-890E-F91B86BD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9" y="5740844"/>
            <a:ext cx="1112482" cy="826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81E72F-312B-7542-9BEF-8F99630C2608}"/>
              </a:ext>
            </a:extLst>
          </p:cNvPr>
          <p:cNvSpPr/>
          <p:nvPr/>
        </p:nvSpPr>
        <p:spPr>
          <a:xfrm>
            <a:off x="9233209" y="2216937"/>
            <a:ext cx="1761893" cy="295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B514F4-B71A-0944-AD8C-1961947FCA47}"/>
              </a:ext>
            </a:extLst>
          </p:cNvPr>
          <p:cNvCxnSpPr/>
          <p:nvPr/>
        </p:nvCxnSpPr>
        <p:spPr>
          <a:xfrm>
            <a:off x="9233208" y="2018164"/>
            <a:ext cx="17618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811ABE-AC54-AC4D-B10B-7FB50CC4570D}"/>
              </a:ext>
            </a:extLst>
          </p:cNvPr>
          <p:cNvSpPr txBox="1"/>
          <p:nvPr/>
        </p:nvSpPr>
        <p:spPr>
          <a:xfrm>
            <a:off x="9763737" y="163472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C8729C-CBB9-8A4A-B189-619C10095E88}"/>
              </a:ext>
            </a:extLst>
          </p:cNvPr>
          <p:cNvCxnSpPr>
            <a:cxnSpLocks/>
          </p:cNvCxnSpPr>
          <p:nvPr/>
        </p:nvCxnSpPr>
        <p:spPr>
          <a:xfrm>
            <a:off x="9054790" y="2216937"/>
            <a:ext cx="0" cy="29503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D34185-14E9-2946-AE40-8B3E81A4C910}"/>
              </a:ext>
            </a:extLst>
          </p:cNvPr>
          <p:cNvSpPr txBox="1"/>
          <p:nvPr/>
        </p:nvSpPr>
        <p:spPr>
          <a:xfrm>
            <a:off x="8353957" y="327298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24cm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408E73-417D-3B49-869A-B960384AF5EA}"/>
              </a:ext>
            </a:extLst>
          </p:cNvPr>
          <p:cNvCxnSpPr>
            <a:cxnSpLocks/>
          </p:cNvCxnSpPr>
          <p:nvPr/>
        </p:nvCxnSpPr>
        <p:spPr>
          <a:xfrm>
            <a:off x="11173520" y="2167124"/>
            <a:ext cx="0" cy="29503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F2B1CD-8A39-524B-B5E2-42A2F13BE30D}"/>
              </a:ext>
            </a:extLst>
          </p:cNvPr>
          <p:cNvSpPr txBox="1"/>
          <p:nvPr/>
        </p:nvSpPr>
        <p:spPr>
          <a:xfrm>
            <a:off x="11261006" y="31942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24cm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BE245F-387F-9247-B78F-E3D353E80EE8}"/>
              </a:ext>
            </a:extLst>
          </p:cNvPr>
          <p:cNvCxnSpPr/>
          <p:nvPr/>
        </p:nvCxnSpPr>
        <p:spPr>
          <a:xfrm>
            <a:off x="9233208" y="5316271"/>
            <a:ext cx="17618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FE7B6F-0C4E-9C45-AA89-07E86CC1E899}"/>
              </a:ext>
            </a:extLst>
          </p:cNvPr>
          <p:cNvSpPr txBox="1"/>
          <p:nvPr/>
        </p:nvSpPr>
        <p:spPr>
          <a:xfrm>
            <a:off x="9763737" y="537151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F9391-9E19-9746-9C3A-65AFD69E3B5C}"/>
              </a:ext>
            </a:extLst>
          </p:cNvPr>
          <p:cNvSpPr txBox="1"/>
          <p:nvPr/>
        </p:nvSpPr>
        <p:spPr>
          <a:xfrm>
            <a:off x="9547821" y="3211092"/>
            <a:ext cx="111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 drawn to scale</a:t>
            </a:r>
          </a:p>
        </p:txBody>
      </p:sp>
    </p:spTree>
    <p:extLst>
      <p:ext uri="{BB962C8B-B14F-4D97-AF65-F5344CB8AC3E}">
        <p14:creationId xmlns:p14="http://schemas.microsoft.com/office/powerpoint/2010/main" val="2035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3234588">
            <a:off x="5802207" y="3078007"/>
            <a:ext cx="4114800" cy="1440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37895" y="957819"/>
            <a:ext cx="5811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Note down the features of a rectangle.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1874" y="1711499"/>
            <a:ext cx="368216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2D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4 sides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All sides are straight</a:t>
            </a:r>
            <a:endParaRPr lang="en-GB" sz="3600" dirty="0">
              <a:latin typeface="KG Primary Penmanship" panose="02000506000000020003" pitchFamily="2" charset="7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5494" y="2797313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6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9463" y="1552820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2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8990" y="4316938"/>
            <a:ext cx="2088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Perimeter</a:t>
            </a:r>
            <a:r>
              <a:rPr lang="en-GB" sz="3600" dirty="0">
                <a:latin typeface="KG Primary Penmanship" panose="02000506000000020003" pitchFamily="2" charset="77"/>
              </a:rPr>
              <a:t>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600" dirty="0">
              <a:latin typeface="KG Primary Penmanship" panose="02000506000000020003" pitchFamily="2" charset="7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5494" y="2797313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6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9463" y="1547100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2 cm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1875" y="3077641"/>
            <a:ext cx="390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2 pairs of equal sides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7000" y="4394634"/>
            <a:ext cx="1136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8 cm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6986" y="494144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3504" y="4941444"/>
            <a:ext cx="142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2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1324" y="4941444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6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4780" y="4941444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2 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3908" y="494144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16 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89213" y="4386376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16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7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24532 0.141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31806 0.601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3234588">
            <a:off x="5687907" y="1739428"/>
            <a:ext cx="4114800" cy="1440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424936" y="167798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6 cm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935" y="22358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2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0842" y="359638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5432" y="3520906"/>
            <a:ext cx="14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2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9800" y="3520906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6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174" y="3520906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2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4126" y="3520906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16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0842" y="495774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8833" y="4896194"/>
            <a:ext cx="14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5737" y="4886918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16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040841" y="4187012"/>
                <a:ext cx="15231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6 cm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latin typeface="KG Primary Penmanship" panose="02000506000000020003" pitchFamily="2" charset="0"/>
                  </a:rPr>
                  <a:t> </a:t>
                </a:r>
                <a:r>
                  <a:rPr lang="en-GB" sz="2800" dirty="0"/>
                  <a:t>2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41" y="4187012"/>
                <a:ext cx="1523174" cy="646331"/>
              </a:xfrm>
              <a:prstGeom prst="rect">
                <a:avLst/>
              </a:prstGeom>
              <a:blipFill>
                <a:blip r:embed="rId3"/>
                <a:stretch>
                  <a:fillRect l="-8400" r="-5200" b="-21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58431" y="4187012"/>
            <a:ext cx="163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2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6898" y="4187012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  <a:r>
              <a:rPr lang="en-GB" sz="2800" dirty="0"/>
              <a:t>16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71101" y="4187012"/>
            <a:ext cx="515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KG Primary Penmanship" panose="02000506000000020003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4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9CD7-906E-3048-BF00-57782E78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one together.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F6D67-9C15-7A44-9243-4732C1D3B393}"/>
              </a:ext>
            </a:extLst>
          </p:cNvPr>
          <p:cNvSpPr txBox="1"/>
          <p:nvPr/>
        </p:nvSpPr>
        <p:spPr>
          <a:xfrm>
            <a:off x="450634" y="2455630"/>
            <a:ext cx="3071499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So, we can do:</a:t>
            </a:r>
          </a:p>
          <a:p>
            <a:r>
              <a:rPr lang="en-GB" dirty="0"/>
              <a:t>16cm x 2 = 32cm</a:t>
            </a:r>
          </a:p>
          <a:p>
            <a:r>
              <a:rPr lang="en-GB" dirty="0"/>
              <a:t>31cm x 2 = 62cm</a:t>
            </a:r>
          </a:p>
          <a:p>
            <a:r>
              <a:rPr lang="en-GB" dirty="0"/>
              <a:t>32cm + 62cm = 94cm</a:t>
            </a:r>
          </a:p>
          <a:p>
            <a:r>
              <a:rPr lang="en-GB" dirty="0"/>
              <a:t>Perimeter = 94 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665CE-2B84-CF4F-A511-BCAE334B7CFC}"/>
              </a:ext>
            </a:extLst>
          </p:cNvPr>
          <p:cNvSpPr txBox="1"/>
          <p:nvPr/>
        </p:nvSpPr>
        <p:spPr>
          <a:xfrm>
            <a:off x="450634" y="5618171"/>
            <a:ext cx="266801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Which method would you choose?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C389A-86C8-2C47-ADBE-D994E43EC9E1}"/>
              </a:ext>
            </a:extLst>
          </p:cNvPr>
          <p:cNvSpPr txBox="1"/>
          <p:nvPr/>
        </p:nvSpPr>
        <p:spPr>
          <a:xfrm>
            <a:off x="450634" y="4332006"/>
            <a:ext cx="222849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We can also do:</a:t>
            </a:r>
          </a:p>
          <a:p>
            <a:r>
              <a:rPr lang="en-GB" dirty="0"/>
              <a:t>16cm + 31cm = 47cm </a:t>
            </a:r>
          </a:p>
          <a:p>
            <a:r>
              <a:rPr lang="en-GB" dirty="0"/>
              <a:t>47cm x 2 = 94cm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1E72F-312B-7542-9BEF-8F99630C2608}"/>
              </a:ext>
            </a:extLst>
          </p:cNvPr>
          <p:cNvSpPr/>
          <p:nvPr/>
        </p:nvSpPr>
        <p:spPr>
          <a:xfrm>
            <a:off x="9233209" y="2216937"/>
            <a:ext cx="1761893" cy="2950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B514F4-B71A-0944-AD8C-1961947FCA47}"/>
              </a:ext>
            </a:extLst>
          </p:cNvPr>
          <p:cNvCxnSpPr/>
          <p:nvPr/>
        </p:nvCxnSpPr>
        <p:spPr>
          <a:xfrm>
            <a:off x="9233208" y="2018164"/>
            <a:ext cx="17618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811ABE-AC54-AC4D-B10B-7FB50CC4570D}"/>
              </a:ext>
            </a:extLst>
          </p:cNvPr>
          <p:cNvSpPr txBox="1"/>
          <p:nvPr/>
        </p:nvSpPr>
        <p:spPr>
          <a:xfrm>
            <a:off x="9763737" y="163472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16cm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408E73-417D-3B49-869A-B960384AF5EA}"/>
              </a:ext>
            </a:extLst>
          </p:cNvPr>
          <p:cNvCxnSpPr>
            <a:cxnSpLocks/>
          </p:cNvCxnSpPr>
          <p:nvPr/>
        </p:nvCxnSpPr>
        <p:spPr>
          <a:xfrm>
            <a:off x="11173520" y="2167124"/>
            <a:ext cx="0" cy="295037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F2B1CD-8A39-524B-B5E2-42A2F13BE30D}"/>
              </a:ext>
            </a:extLst>
          </p:cNvPr>
          <p:cNvSpPr txBox="1"/>
          <p:nvPr/>
        </p:nvSpPr>
        <p:spPr>
          <a:xfrm>
            <a:off x="11261006" y="31942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31cm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F9391-9E19-9746-9C3A-65AFD69E3B5C}"/>
              </a:ext>
            </a:extLst>
          </p:cNvPr>
          <p:cNvSpPr txBox="1"/>
          <p:nvPr/>
        </p:nvSpPr>
        <p:spPr>
          <a:xfrm>
            <a:off x="9547821" y="3211092"/>
            <a:ext cx="111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 drawn to scale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1277BB-7F95-A54D-BF34-08CA206C5836}"/>
              </a:ext>
            </a:extLst>
          </p:cNvPr>
          <p:cNvSpPr txBox="1"/>
          <p:nvPr/>
        </p:nvSpPr>
        <p:spPr>
          <a:xfrm>
            <a:off x="450634" y="1694998"/>
            <a:ext cx="6981891" cy="36933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We know that a rectangle has two equal lengths and two equal widths.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5E8E3C-4A5B-CE40-86EF-BE33F4AB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64" y="5795004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9CD7-906E-3048-BF00-57782E78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this one on your </a:t>
            </a:r>
            <a:r>
              <a:rPr lang="en-GB" dirty="0" smtClean="0"/>
              <a:t>own, </a:t>
            </a:r>
            <a:r>
              <a:rPr lang="en-GB" dirty="0"/>
              <a:t>then click to find the answer.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F6D67-9C15-7A44-9243-4732C1D3B393}"/>
              </a:ext>
            </a:extLst>
          </p:cNvPr>
          <p:cNvSpPr txBox="1"/>
          <p:nvPr/>
        </p:nvSpPr>
        <p:spPr>
          <a:xfrm>
            <a:off x="450634" y="2455630"/>
            <a:ext cx="3071499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So, we can do:</a:t>
            </a:r>
          </a:p>
          <a:p>
            <a:r>
              <a:rPr lang="en-GB" dirty="0"/>
              <a:t>12cm x 2 = 24cm</a:t>
            </a:r>
          </a:p>
          <a:p>
            <a:r>
              <a:rPr lang="en-GB" dirty="0"/>
              <a:t>42cm x 2 = 84cm</a:t>
            </a:r>
          </a:p>
          <a:p>
            <a:r>
              <a:rPr lang="en-GB" dirty="0"/>
              <a:t>24cm + 84cm = 108cm</a:t>
            </a:r>
          </a:p>
          <a:p>
            <a:r>
              <a:rPr lang="en-GB" dirty="0"/>
              <a:t>Perimeter = 108 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665CE-2B84-CF4F-A511-BCAE334B7CFC}"/>
              </a:ext>
            </a:extLst>
          </p:cNvPr>
          <p:cNvSpPr txBox="1"/>
          <p:nvPr/>
        </p:nvSpPr>
        <p:spPr>
          <a:xfrm>
            <a:off x="450634" y="5618171"/>
            <a:ext cx="35904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Dis you get the answer right?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C389A-86C8-2C47-ADBE-D994E43EC9E1}"/>
              </a:ext>
            </a:extLst>
          </p:cNvPr>
          <p:cNvSpPr txBox="1"/>
          <p:nvPr/>
        </p:nvSpPr>
        <p:spPr>
          <a:xfrm>
            <a:off x="450634" y="4332006"/>
            <a:ext cx="222849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We can also do:</a:t>
            </a:r>
          </a:p>
          <a:p>
            <a:r>
              <a:rPr lang="en-GB" dirty="0"/>
              <a:t>12cm + 42cm = 54cm </a:t>
            </a:r>
          </a:p>
          <a:p>
            <a:r>
              <a:rPr lang="en-GB" dirty="0"/>
              <a:t>54cm x 2 = 108cm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1E72F-312B-7542-9BEF-8F99630C2608}"/>
              </a:ext>
            </a:extLst>
          </p:cNvPr>
          <p:cNvSpPr/>
          <p:nvPr/>
        </p:nvSpPr>
        <p:spPr>
          <a:xfrm>
            <a:off x="9233209" y="2216937"/>
            <a:ext cx="1761893" cy="2950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B514F4-B71A-0944-AD8C-1961947FCA47}"/>
              </a:ext>
            </a:extLst>
          </p:cNvPr>
          <p:cNvCxnSpPr/>
          <p:nvPr/>
        </p:nvCxnSpPr>
        <p:spPr>
          <a:xfrm>
            <a:off x="9233208" y="2018164"/>
            <a:ext cx="17618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811ABE-AC54-AC4D-B10B-7FB50CC4570D}"/>
              </a:ext>
            </a:extLst>
          </p:cNvPr>
          <p:cNvSpPr txBox="1"/>
          <p:nvPr/>
        </p:nvSpPr>
        <p:spPr>
          <a:xfrm>
            <a:off x="9763737" y="163472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12cm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408E73-417D-3B49-869A-B960384AF5EA}"/>
              </a:ext>
            </a:extLst>
          </p:cNvPr>
          <p:cNvCxnSpPr>
            <a:cxnSpLocks/>
          </p:cNvCxnSpPr>
          <p:nvPr/>
        </p:nvCxnSpPr>
        <p:spPr>
          <a:xfrm>
            <a:off x="11173520" y="2167124"/>
            <a:ext cx="0" cy="295037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7F2B1CD-8A39-524B-B5E2-42A2F13BE30D}"/>
              </a:ext>
            </a:extLst>
          </p:cNvPr>
          <p:cNvSpPr txBox="1"/>
          <p:nvPr/>
        </p:nvSpPr>
        <p:spPr>
          <a:xfrm>
            <a:off x="11261006" y="319429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42cm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F9391-9E19-9746-9C3A-65AFD69E3B5C}"/>
              </a:ext>
            </a:extLst>
          </p:cNvPr>
          <p:cNvSpPr txBox="1"/>
          <p:nvPr/>
        </p:nvSpPr>
        <p:spPr>
          <a:xfrm>
            <a:off x="9547821" y="3211092"/>
            <a:ext cx="111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 drawn to scale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1277BB-7F95-A54D-BF34-08CA206C5836}"/>
              </a:ext>
            </a:extLst>
          </p:cNvPr>
          <p:cNvSpPr txBox="1"/>
          <p:nvPr/>
        </p:nvSpPr>
        <p:spPr>
          <a:xfrm>
            <a:off x="450634" y="1694998"/>
            <a:ext cx="6981891" cy="36933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We know that a rectangle has two equal lengths and two equal widths.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5E8E3C-4A5B-CE40-86EF-BE33F4AB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64" y="5795004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2789306" y="2059991"/>
            <a:ext cx="2198793" cy="472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55889" y="1196612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3636" y="330024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2 cm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7310" y="199353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9 cm</a:t>
            </a:r>
          </a:p>
        </p:txBody>
      </p:sp>
      <p:sp>
        <p:nvSpPr>
          <p:cNvPr id="7" name="Rectangle 6"/>
          <p:cNvSpPr/>
          <p:nvPr/>
        </p:nvSpPr>
        <p:spPr>
          <a:xfrm rot="7647331">
            <a:off x="7443233" y="1685671"/>
            <a:ext cx="1099396" cy="2200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93896" y="1047908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3814" y="1846161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14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9453" y="1680528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6 cm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3652683" y="4497739"/>
            <a:ext cx="1980000" cy="19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55889" y="419726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2908" y="3897023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7 cm</a:t>
            </a:r>
          </a:p>
        </p:txBody>
      </p:sp>
      <p:sp>
        <p:nvSpPr>
          <p:cNvPr id="14" name="Rectangle 13"/>
          <p:cNvSpPr/>
          <p:nvPr/>
        </p:nvSpPr>
        <p:spPr>
          <a:xfrm rot="5246700" flipH="1">
            <a:off x="8215523" y="4576268"/>
            <a:ext cx="788216" cy="22009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85961" y="4577389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64240" y="6057186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6 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54623" y="529425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3 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28566" y="2732682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22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56653" y="3368795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40 cm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80088" y="4632792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18 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22275" y="6216129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28 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92823" y="5178917"/>
            <a:ext cx="119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Square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ED4B27-2DA5-417E-9739-DB16DDEBC40D}"/>
              </a:ext>
            </a:extLst>
          </p:cNvPr>
          <p:cNvCxnSpPr/>
          <p:nvPr/>
        </p:nvCxnSpPr>
        <p:spPr>
          <a:xfrm>
            <a:off x="4642683" y="4369024"/>
            <a:ext cx="0" cy="263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8AAB3F-70EF-476E-841E-6215CC8DF68A}"/>
              </a:ext>
            </a:extLst>
          </p:cNvPr>
          <p:cNvCxnSpPr/>
          <p:nvPr/>
        </p:nvCxnSpPr>
        <p:spPr>
          <a:xfrm>
            <a:off x="4642683" y="6349992"/>
            <a:ext cx="0" cy="263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EEB990-CA65-493E-9A0D-3F982E5F4CC0}"/>
              </a:ext>
            </a:extLst>
          </p:cNvPr>
          <p:cNvCxnSpPr>
            <a:cxnSpLocks/>
          </p:cNvCxnSpPr>
          <p:nvPr/>
        </p:nvCxnSpPr>
        <p:spPr>
          <a:xfrm rot="5400000">
            <a:off x="5644576" y="5345671"/>
            <a:ext cx="0" cy="263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8A437F-EF58-40E4-ABF5-731E38030EB7}"/>
              </a:ext>
            </a:extLst>
          </p:cNvPr>
          <p:cNvCxnSpPr>
            <a:cxnSpLocks/>
          </p:cNvCxnSpPr>
          <p:nvPr/>
        </p:nvCxnSpPr>
        <p:spPr>
          <a:xfrm rot="5400000">
            <a:off x="3652682" y="5328787"/>
            <a:ext cx="0" cy="263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8582" y="264424"/>
            <a:ext cx="7191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 smtClean="0"/>
              <a:t>What is the perimeter of each of these squares?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8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1E8B-2258-5541-ACD8-B4F766B8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65316-C25F-4347-A174-752ED076278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en-GB" dirty="0"/>
              <a:t>On your questions use the grids to help you calculate the perimeter of each of the shapes.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Remember</a:t>
            </a:r>
            <a:r>
              <a:rPr lang="en-GB" dirty="0"/>
              <a:t> you are </a:t>
            </a:r>
            <a:r>
              <a:rPr lang="en-GB" dirty="0">
                <a:solidFill>
                  <a:srgbClr val="C00000"/>
                </a:solidFill>
              </a:rPr>
              <a:t>adding all of the sides </a:t>
            </a:r>
            <a:r>
              <a:rPr lang="en-GB" dirty="0"/>
              <a:t>together, the </a:t>
            </a:r>
            <a:r>
              <a:rPr lang="en-GB" dirty="0">
                <a:solidFill>
                  <a:srgbClr val="C00000"/>
                </a:solidFill>
              </a:rPr>
              <a:t>length</a:t>
            </a:r>
            <a:r>
              <a:rPr lang="en-GB" dirty="0"/>
              <a:t> and the </a:t>
            </a:r>
            <a:r>
              <a:rPr lang="en-GB" dirty="0">
                <a:solidFill>
                  <a:srgbClr val="C00000"/>
                </a:solidFill>
              </a:rPr>
              <a:t>width</a:t>
            </a:r>
            <a:r>
              <a:rPr lang="en-GB" dirty="0"/>
              <a:t>, to find the perimeter.</a:t>
            </a:r>
          </a:p>
        </p:txBody>
      </p:sp>
    </p:spTree>
    <p:extLst>
      <p:ext uri="{BB962C8B-B14F-4D97-AF65-F5344CB8AC3E}">
        <p14:creationId xmlns:p14="http://schemas.microsoft.com/office/powerpoint/2010/main" val="27315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2440-F218-B248-A4E7-6A2178AB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5AEE4-6DAC-F346-BF6B-6B9AFB648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A7A71-471E-EC4D-9F72-D2B458DA833C}"/>
              </a:ext>
            </a:extLst>
          </p:cNvPr>
          <p:cNvSpPr/>
          <p:nvPr/>
        </p:nvSpPr>
        <p:spPr>
          <a:xfrm>
            <a:off x="1261640" y="2083443"/>
            <a:ext cx="2268637" cy="38427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4625B2-6B39-E949-9114-5F4946943EA9}"/>
              </a:ext>
            </a:extLst>
          </p:cNvPr>
          <p:cNvCxnSpPr>
            <a:cxnSpLocks/>
          </p:cNvCxnSpPr>
          <p:nvPr/>
        </p:nvCxnSpPr>
        <p:spPr>
          <a:xfrm>
            <a:off x="1261640" y="1928861"/>
            <a:ext cx="22686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2CB6BB-AF05-0045-A27E-22C27B7103C3}"/>
              </a:ext>
            </a:extLst>
          </p:cNvPr>
          <p:cNvCxnSpPr>
            <a:cxnSpLocks/>
          </p:cNvCxnSpPr>
          <p:nvPr/>
        </p:nvCxnSpPr>
        <p:spPr>
          <a:xfrm flipV="1">
            <a:off x="3682677" y="2083443"/>
            <a:ext cx="0" cy="3842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F4D437-47C9-E149-9954-F2F12EED622E}"/>
              </a:ext>
            </a:extLst>
          </p:cNvPr>
          <p:cNvSpPr txBox="1"/>
          <p:nvPr/>
        </p:nvSpPr>
        <p:spPr>
          <a:xfrm>
            <a:off x="2019092" y="144044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12cm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49827-3CD2-9545-9105-62C69A82B598}"/>
              </a:ext>
            </a:extLst>
          </p:cNvPr>
          <p:cNvSpPr txBox="1"/>
          <p:nvPr/>
        </p:nvSpPr>
        <p:spPr>
          <a:xfrm>
            <a:off x="3849329" y="376083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16cm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945F2-5159-3846-8B2F-C8F21F9C62E3}"/>
              </a:ext>
            </a:extLst>
          </p:cNvPr>
          <p:cNvSpPr txBox="1"/>
          <p:nvPr/>
        </p:nvSpPr>
        <p:spPr>
          <a:xfrm>
            <a:off x="3775854" y="1714111"/>
            <a:ext cx="199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drawn to scale </a:t>
            </a:r>
          </a:p>
        </p:txBody>
      </p:sp>
    </p:spTree>
    <p:extLst>
      <p:ext uri="{BB962C8B-B14F-4D97-AF65-F5344CB8AC3E}">
        <p14:creationId xmlns:p14="http://schemas.microsoft.com/office/powerpoint/2010/main" val="67267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0634-09F5-F84C-842D-6AEA4AF7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perimeter?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1148B-96FB-FA46-81FC-EA8C3FD178B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Perimeter is the path that is on the outside of a shape.</a:t>
            </a:r>
          </a:p>
          <a:p>
            <a:r>
              <a:rPr lang="en-GB" dirty="0"/>
              <a:t>We add all the lengths and widths together to find the perimeter.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E1A04-6C08-2544-A1C3-8B72DF316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732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Farmers will measure the perimeter of their field to know how long their </a:t>
            </a:r>
            <a:r>
              <a:rPr lang="en-GB" dirty="0" smtClean="0"/>
              <a:t>fence </a:t>
            </a:r>
            <a:r>
              <a:rPr lang="en-GB" dirty="0"/>
              <a:t>will be.</a:t>
            </a:r>
          </a:p>
          <a:p>
            <a:endParaRPr lang="en-GB" dirty="0"/>
          </a:p>
        </p:txBody>
      </p:sp>
      <p:pic>
        <p:nvPicPr>
          <p:cNvPr id="1026" name="Picture 2" descr="100+ Farm Pictures | Download Free Images on Unsplash">
            <a:extLst>
              <a:ext uri="{FF2B5EF4-FFF2-40B4-BE49-F238E27FC236}">
                <a16:creationId xmlns:a16="http://schemas.microsoft.com/office/drawing/2014/main" id="{6B0859FF-68E9-5F40-933E-3ADE90CE1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r="9372" b="21250"/>
          <a:stretch/>
        </p:blipFill>
        <p:spPr bwMode="auto">
          <a:xfrm>
            <a:off x="6588703" y="3140484"/>
            <a:ext cx="3871913" cy="30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499BB5-D1F5-2F4C-A3B6-1FEA3D04C1D1}"/>
              </a:ext>
            </a:extLst>
          </p:cNvPr>
          <p:cNvCxnSpPr>
            <a:cxnSpLocks/>
          </p:cNvCxnSpPr>
          <p:nvPr/>
        </p:nvCxnSpPr>
        <p:spPr>
          <a:xfrm>
            <a:off x="7968343" y="3587262"/>
            <a:ext cx="2100105" cy="279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F4E19E-BD5B-964C-8362-63DE96F25E90}"/>
              </a:ext>
            </a:extLst>
          </p:cNvPr>
          <p:cNvCxnSpPr>
            <a:cxnSpLocks/>
          </p:cNvCxnSpPr>
          <p:nvPr/>
        </p:nvCxnSpPr>
        <p:spPr>
          <a:xfrm flipH="1">
            <a:off x="6904003" y="3587262"/>
            <a:ext cx="1060100" cy="1532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0E4145-532A-DE4E-AAA7-0CE4618ACA79}"/>
              </a:ext>
            </a:extLst>
          </p:cNvPr>
          <p:cNvCxnSpPr>
            <a:cxnSpLocks/>
          </p:cNvCxnSpPr>
          <p:nvPr/>
        </p:nvCxnSpPr>
        <p:spPr>
          <a:xfrm flipH="1">
            <a:off x="8873532" y="4001273"/>
            <a:ext cx="1275303" cy="1796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436D1A-5729-A648-B5B2-B2B462D1824F}"/>
              </a:ext>
            </a:extLst>
          </p:cNvPr>
          <p:cNvCxnSpPr>
            <a:cxnSpLocks/>
          </p:cNvCxnSpPr>
          <p:nvPr/>
        </p:nvCxnSpPr>
        <p:spPr>
          <a:xfrm>
            <a:off x="6904003" y="5228764"/>
            <a:ext cx="1969529" cy="569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0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05AD-ACB2-4A4A-B86F-5A9021BB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F2495-DEAE-4448-841A-971B8F1709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3D04-C157-784C-AD13-5BB2BA855CB8}"/>
              </a:ext>
            </a:extLst>
          </p:cNvPr>
          <p:cNvSpPr/>
          <p:nvPr/>
        </p:nvSpPr>
        <p:spPr>
          <a:xfrm>
            <a:off x="1273214" y="2083443"/>
            <a:ext cx="1111171" cy="3842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23D535-B27E-954D-A466-26D9F4D5EA02}"/>
              </a:ext>
            </a:extLst>
          </p:cNvPr>
          <p:cNvCxnSpPr>
            <a:cxnSpLocks/>
          </p:cNvCxnSpPr>
          <p:nvPr/>
        </p:nvCxnSpPr>
        <p:spPr>
          <a:xfrm>
            <a:off x="1261640" y="1825625"/>
            <a:ext cx="11227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3BCA68-6CA7-0746-AF72-29834A021F6B}"/>
              </a:ext>
            </a:extLst>
          </p:cNvPr>
          <p:cNvCxnSpPr>
            <a:cxnSpLocks/>
          </p:cNvCxnSpPr>
          <p:nvPr/>
        </p:nvCxnSpPr>
        <p:spPr>
          <a:xfrm>
            <a:off x="2549666" y="2091258"/>
            <a:ext cx="0" cy="38349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67E9B5-E2F6-A246-98B1-341F081D619B}"/>
              </a:ext>
            </a:extLst>
          </p:cNvPr>
          <p:cNvSpPr txBox="1"/>
          <p:nvPr/>
        </p:nvSpPr>
        <p:spPr>
          <a:xfrm>
            <a:off x="3618538" y="1721926"/>
            <a:ext cx="199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drawn to scale.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CCEB5-263C-4649-99C8-B4732A31C478}"/>
              </a:ext>
            </a:extLst>
          </p:cNvPr>
          <p:cNvSpPr txBox="1"/>
          <p:nvPr/>
        </p:nvSpPr>
        <p:spPr>
          <a:xfrm>
            <a:off x="1607574" y="15190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69D5E-5664-A247-9F57-4491ED176DD8}"/>
              </a:ext>
            </a:extLst>
          </p:cNvPr>
          <p:cNvSpPr txBox="1"/>
          <p:nvPr/>
        </p:nvSpPr>
        <p:spPr>
          <a:xfrm>
            <a:off x="2757948" y="377558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21cm</a:t>
            </a:r>
          </a:p>
        </p:txBody>
      </p:sp>
    </p:spTree>
    <p:extLst>
      <p:ext uri="{BB962C8B-B14F-4D97-AF65-F5344CB8AC3E}">
        <p14:creationId xmlns:p14="http://schemas.microsoft.com/office/powerpoint/2010/main" val="420445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A40C-2737-A246-8924-FB2D51C0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4311F-6147-9A42-9B8F-65AC6AA659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E27F9F-C433-674E-8F17-A9288C5618AE}"/>
              </a:ext>
            </a:extLst>
          </p:cNvPr>
          <p:cNvSpPr/>
          <p:nvPr/>
        </p:nvSpPr>
        <p:spPr>
          <a:xfrm rot="5400000">
            <a:off x="2138104" y="2135098"/>
            <a:ext cx="1110166" cy="2870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655071-E126-0645-A72D-8649E0DE5D8E}"/>
              </a:ext>
            </a:extLst>
          </p:cNvPr>
          <p:cNvCxnSpPr>
            <a:cxnSpLocks/>
          </p:cNvCxnSpPr>
          <p:nvPr/>
        </p:nvCxnSpPr>
        <p:spPr>
          <a:xfrm>
            <a:off x="4318235" y="3041598"/>
            <a:ext cx="0" cy="10838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35447F-E149-EC4C-BF4E-9D0CE3152ABB}"/>
              </a:ext>
            </a:extLst>
          </p:cNvPr>
          <p:cNvCxnSpPr>
            <a:cxnSpLocks/>
          </p:cNvCxnSpPr>
          <p:nvPr/>
        </p:nvCxnSpPr>
        <p:spPr>
          <a:xfrm>
            <a:off x="1257926" y="2818683"/>
            <a:ext cx="28705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02A30E-E56D-C847-9747-A4D041F04901}"/>
              </a:ext>
            </a:extLst>
          </p:cNvPr>
          <p:cNvSpPr txBox="1"/>
          <p:nvPr/>
        </p:nvSpPr>
        <p:spPr>
          <a:xfrm>
            <a:off x="4424516" y="1595686"/>
            <a:ext cx="20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drawn to scale.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517F7-973B-734D-A25F-B75A60552078}"/>
              </a:ext>
            </a:extLst>
          </p:cNvPr>
          <p:cNvSpPr txBox="1"/>
          <p:nvPr/>
        </p:nvSpPr>
        <p:spPr>
          <a:xfrm>
            <a:off x="2168013" y="2403987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44cm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7BA83-DA38-C64C-8C9B-D9E82B9904DE}"/>
              </a:ext>
            </a:extLst>
          </p:cNvPr>
          <p:cNvSpPr txBox="1"/>
          <p:nvPr/>
        </p:nvSpPr>
        <p:spPr>
          <a:xfrm>
            <a:off x="4513006" y="349536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</a:p>
        </p:txBody>
      </p:sp>
    </p:spTree>
    <p:extLst>
      <p:ext uri="{BB962C8B-B14F-4D97-AF65-F5344CB8AC3E}">
        <p14:creationId xmlns:p14="http://schemas.microsoft.com/office/powerpoint/2010/main" val="2336796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15B9-431B-8746-A982-79C4B64F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this shape?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A1C0F-8E4E-C041-AD83-2AB269EC27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____________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C4EA2-1844-924B-8978-0E40B24FD89F}"/>
              </a:ext>
            </a:extLst>
          </p:cNvPr>
          <p:cNvSpPr/>
          <p:nvPr/>
        </p:nvSpPr>
        <p:spPr>
          <a:xfrm rot="5400000">
            <a:off x="1363047" y="2778900"/>
            <a:ext cx="2804562" cy="2875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D1E98F-464C-004E-A422-3A292B5D9588}"/>
              </a:ext>
            </a:extLst>
          </p:cNvPr>
          <p:cNvCxnSpPr>
            <a:cxnSpLocks/>
          </p:cNvCxnSpPr>
          <p:nvPr/>
        </p:nvCxnSpPr>
        <p:spPr>
          <a:xfrm>
            <a:off x="4534563" y="2814580"/>
            <a:ext cx="0" cy="28045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9B97DA-D418-F141-811F-F313DF8B6403}"/>
              </a:ext>
            </a:extLst>
          </p:cNvPr>
          <p:cNvCxnSpPr>
            <a:cxnSpLocks/>
          </p:cNvCxnSpPr>
          <p:nvPr/>
        </p:nvCxnSpPr>
        <p:spPr>
          <a:xfrm>
            <a:off x="1327366" y="2509593"/>
            <a:ext cx="28759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0AB5C7-AF8D-8542-95EC-9860F68F0615}"/>
              </a:ext>
            </a:extLst>
          </p:cNvPr>
          <p:cNvSpPr txBox="1"/>
          <p:nvPr/>
        </p:nvSpPr>
        <p:spPr>
          <a:xfrm>
            <a:off x="3944344" y="1696928"/>
            <a:ext cx="20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drawn to scale.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42393-DA1D-0E41-81BA-49D3C9166755}"/>
              </a:ext>
            </a:extLst>
          </p:cNvPr>
          <p:cNvSpPr txBox="1"/>
          <p:nvPr/>
        </p:nvSpPr>
        <p:spPr>
          <a:xfrm>
            <a:off x="2433484" y="206477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377DCA-EA3C-1941-A4C5-0F49CEAD2733}"/>
              </a:ext>
            </a:extLst>
          </p:cNvPr>
          <p:cNvSpPr txBox="1"/>
          <p:nvPr/>
        </p:nvSpPr>
        <p:spPr>
          <a:xfrm>
            <a:off x="4763729" y="380508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</a:p>
        </p:txBody>
      </p:sp>
    </p:spTree>
    <p:extLst>
      <p:ext uri="{BB962C8B-B14F-4D97-AF65-F5344CB8AC3E}">
        <p14:creationId xmlns:p14="http://schemas.microsoft.com/office/powerpoint/2010/main" val="1924951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D86A-A02E-B744-8A4F-F50800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the missing side -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543BF-CB54-504D-B37A-7E3F4E10B5D4}"/>
              </a:ext>
            </a:extLst>
          </p:cNvPr>
          <p:cNvSpPr/>
          <p:nvPr/>
        </p:nvSpPr>
        <p:spPr>
          <a:xfrm>
            <a:off x="9767211" y="2341329"/>
            <a:ext cx="1980890" cy="2731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5FF62-0615-D343-AC59-28198296E0E1}"/>
              </a:ext>
            </a:extLst>
          </p:cNvPr>
          <p:cNvSpPr txBox="1"/>
          <p:nvPr/>
        </p:nvSpPr>
        <p:spPr>
          <a:xfrm>
            <a:off x="10399549" y="1793583"/>
            <a:ext cx="716213" cy="461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3cm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F9E380-FCE3-6B4B-8106-86089A57E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58" y="5755039"/>
            <a:ext cx="1112483" cy="826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A4C986-0195-9F43-948B-91C679374A84}"/>
              </a:ext>
            </a:extLst>
          </p:cNvPr>
          <p:cNvSpPr txBox="1"/>
          <p:nvPr/>
        </p:nvSpPr>
        <p:spPr>
          <a:xfrm>
            <a:off x="443899" y="2286786"/>
            <a:ext cx="71037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have only been given one width of the shape and will need to tell me the length marked with a ? 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5486-BE0F-3B4E-ACAB-01BB27BDB071}"/>
              </a:ext>
            </a:extLst>
          </p:cNvPr>
          <p:cNvSpPr txBox="1"/>
          <p:nvPr/>
        </p:nvSpPr>
        <p:spPr>
          <a:xfrm>
            <a:off x="421053" y="4235980"/>
            <a:ext cx="77119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3cm x 2 = 6cm </a:t>
            </a:r>
          </a:p>
          <a:p>
            <a:r>
              <a:rPr lang="en-GB" dirty="0"/>
              <a:t>18cm – 6cm = 12cm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8F0FF8-A393-7144-BB9A-CDB499A47325}"/>
              </a:ext>
            </a:extLst>
          </p:cNvPr>
          <p:cNvSpPr txBox="1"/>
          <p:nvPr/>
        </p:nvSpPr>
        <p:spPr>
          <a:xfrm>
            <a:off x="443898" y="3137647"/>
            <a:ext cx="771195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 know the the perimeter is the sum of all of the sides. All of the sides added up.</a:t>
            </a:r>
          </a:p>
          <a:p>
            <a:r>
              <a:rPr lang="en-GB" dirty="0"/>
              <a:t>Also, this shape is a rectangle, and I know that the opposite sides of this shape are equal. Therefore, the bottom is also 3cm.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4DDEE6-AE55-B64A-9FD3-DC60E626A2AE}"/>
              </a:ext>
            </a:extLst>
          </p:cNvPr>
          <p:cNvSpPr txBox="1"/>
          <p:nvPr/>
        </p:nvSpPr>
        <p:spPr>
          <a:xfrm>
            <a:off x="450635" y="1694998"/>
            <a:ext cx="3826398" cy="36933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perimeter of this shape is 18cm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23005-9065-DE4D-A618-873B9AAC8E0B}"/>
              </a:ext>
            </a:extLst>
          </p:cNvPr>
          <p:cNvSpPr txBox="1"/>
          <p:nvPr/>
        </p:nvSpPr>
        <p:spPr>
          <a:xfrm>
            <a:off x="9767211" y="5623940"/>
            <a:ext cx="185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Perimeter = 18cm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A2C5F-DBC8-DC4B-B614-81828FB91F63}"/>
              </a:ext>
            </a:extLst>
          </p:cNvPr>
          <p:cNvSpPr txBox="1"/>
          <p:nvPr/>
        </p:nvSpPr>
        <p:spPr>
          <a:xfrm>
            <a:off x="9394723" y="3657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4BE1B-2A19-924E-AA6A-5427C969DAEA}"/>
              </a:ext>
            </a:extLst>
          </p:cNvPr>
          <p:cNvSpPr txBox="1"/>
          <p:nvPr/>
        </p:nvSpPr>
        <p:spPr>
          <a:xfrm>
            <a:off x="10465748" y="515931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14888-CE46-4E4C-B8AA-68AFF76AB62F}"/>
              </a:ext>
            </a:extLst>
          </p:cNvPr>
          <p:cNvSpPr txBox="1"/>
          <p:nvPr/>
        </p:nvSpPr>
        <p:spPr>
          <a:xfrm>
            <a:off x="457200" y="4911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A767A1-60EB-CF44-8A40-2BF43C5690BE}"/>
              </a:ext>
            </a:extLst>
          </p:cNvPr>
          <p:cNvSpPr txBox="1"/>
          <p:nvPr/>
        </p:nvSpPr>
        <p:spPr>
          <a:xfrm>
            <a:off x="421053" y="5297934"/>
            <a:ext cx="52621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Now I need to find the last two sides of the rectangle. </a:t>
            </a:r>
          </a:p>
          <a:p>
            <a:r>
              <a:rPr lang="en-GB" dirty="0"/>
              <a:t>12cm ÷ 2 = 6 cm </a:t>
            </a:r>
          </a:p>
          <a:p>
            <a:r>
              <a:rPr lang="en-GB" dirty="0"/>
              <a:t>? = 6cm</a:t>
            </a:r>
          </a:p>
        </p:txBody>
      </p:sp>
    </p:spTree>
    <p:extLst>
      <p:ext uri="{BB962C8B-B14F-4D97-AF65-F5344CB8AC3E}">
        <p14:creationId xmlns:p14="http://schemas.microsoft.com/office/powerpoint/2010/main" val="32427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33" grpId="0" animBg="1"/>
      <p:bldP spid="5" grpId="0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42E5-8F9F-0547-9AD8-324AC99C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length of the side marked 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A2FC0-D2FA-E245-8C78-CD3D72F7CF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80cm</a:t>
            </a:r>
          </a:p>
          <a:p>
            <a:r>
              <a:rPr lang="en-GB" dirty="0"/>
              <a:t>A = _______________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AD36B-4BA6-8D44-81B1-DF350947C35E}"/>
              </a:ext>
            </a:extLst>
          </p:cNvPr>
          <p:cNvSpPr/>
          <p:nvPr/>
        </p:nvSpPr>
        <p:spPr>
          <a:xfrm>
            <a:off x="1253066" y="2757948"/>
            <a:ext cx="4395566" cy="2613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67F963-B718-F246-BC29-34D6CE8FEFB3}"/>
              </a:ext>
            </a:extLst>
          </p:cNvPr>
          <p:cNvCxnSpPr>
            <a:cxnSpLocks/>
          </p:cNvCxnSpPr>
          <p:nvPr/>
        </p:nvCxnSpPr>
        <p:spPr>
          <a:xfrm>
            <a:off x="1047135" y="2757949"/>
            <a:ext cx="0" cy="2613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0068E3-3E86-604C-B2DD-142BEFF26162}"/>
              </a:ext>
            </a:extLst>
          </p:cNvPr>
          <p:cNvSpPr txBox="1"/>
          <p:nvPr/>
        </p:nvSpPr>
        <p:spPr>
          <a:xfrm>
            <a:off x="353961" y="376083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21cm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BF7308-DA11-2B43-B03C-D833AD9685EB}"/>
              </a:ext>
            </a:extLst>
          </p:cNvPr>
          <p:cNvCxnSpPr>
            <a:cxnSpLocks/>
          </p:cNvCxnSpPr>
          <p:nvPr/>
        </p:nvCxnSpPr>
        <p:spPr>
          <a:xfrm>
            <a:off x="1253066" y="2532446"/>
            <a:ext cx="43955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46E4B2-D498-DE47-B7C4-8027BA0F0B16}"/>
              </a:ext>
            </a:extLst>
          </p:cNvPr>
          <p:cNvSpPr txBox="1"/>
          <p:nvPr/>
        </p:nvSpPr>
        <p:spPr>
          <a:xfrm>
            <a:off x="3244645" y="21090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48614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6359-FD3F-EF45-985E-20680495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length of the side marked 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69F07-3AD6-744B-A3E4-F5D96E755E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82cm</a:t>
            </a:r>
          </a:p>
          <a:p>
            <a:r>
              <a:rPr lang="en-GB" dirty="0"/>
              <a:t>A = __________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8FB8B-172D-4145-B9A0-154DDE267573}"/>
              </a:ext>
            </a:extLst>
          </p:cNvPr>
          <p:cNvSpPr/>
          <p:nvPr/>
        </p:nvSpPr>
        <p:spPr>
          <a:xfrm>
            <a:off x="2390380" y="2070896"/>
            <a:ext cx="576118" cy="38608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EC40E9-27A2-6D47-988E-A508BEFBA648}"/>
              </a:ext>
            </a:extLst>
          </p:cNvPr>
          <p:cNvCxnSpPr>
            <a:cxnSpLocks/>
          </p:cNvCxnSpPr>
          <p:nvPr/>
        </p:nvCxnSpPr>
        <p:spPr>
          <a:xfrm>
            <a:off x="2390380" y="1825625"/>
            <a:ext cx="5761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2DDE4B-4095-B843-93E5-37C051F4FEDD}"/>
              </a:ext>
            </a:extLst>
          </p:cNvPr>
          <p:cNvCxnSpPr>
            <a:cxnSpLocks/>
          </p:cNvCxnSpPr>
          <p:nvPr/>
        </p:nvCxnSpPr>
        <p:spPr>
          <a:xfrm>
            <a:off x="2168013" y="2070896"/>
            <a:ext cx="0" cy="3860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80EF88-A40E-3043-90F3-F85D1562AA00}"/>
              </a:ext>
            </a:extLst>
          </p:cNvPr>
          <p:cNvSpPr txBox="1"/>
          <p:nvPr/>
        </p:nvSpPr>
        <p:spPr>
          <a:xfrm>
            <a:off x="1467180" y="381662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31cm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5B335-F37E-B349-96B0-20418C353D67}"/>
              </a:ext>
            </a:extLst>
          </p:cNvPr>
          <p:cNvSpPr txBox="1"/>
          <p:nvPr/>
        </p:nvSpPr>
        <p:spPr>
          <a:xfrm>
            <a:off x="2519581" y="14562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46552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6359-FD3F-EF45-985E-20680495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length of the side marked 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69F07-3AD6-744B-A3E4-F5D96E755E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100cm</a:t>
            </a:r>
          </a:p>
          <a:p>
            <a:r>
              <a:rPr lang="en-GB" dirty="0"/>
              <a:t>A = __________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8FB8B-172D-4145-B9A0-154DDE267573}"/>
              </a:ext>
            </a:extLst>
          </p:cNvPr>
          <p:cNvSpPr/>
          <p:nvPr/>
        </p:nvSpPr>
        <p:spPr>
          <a:xfrm>
            <a:off x="1169816" y="2943760"/>
            <a:ext cx="4508313" cy="2115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EC40E9-27A2-6D47-988E-A508BEFBA648}"/>
              </a:ext>
            </a:extLst>
          </p:cNvPr>
          <p:cNvCxnSpPr>
            <a:cxnSpLocks/>
          </p:cNvCxnSpPr>
          <p:nvPr/>
        </p:nvCxnSpPr>
        <p:spPr>
          <a:xfrm>
            <a:off x="1169816" y="2813767"/>
            <a:ext cx="45083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2DDE4B-4095-B843-93E5-37C051F4FEDD}"/>
              </a:ext>
            </a:extLst>
          </p:cNvPr>
          <p:cNvCxnSpPr>
            <a:cxnSpLocks/>
          </p:cNvCxnSpPr>
          <p:nvPr/>
        </p:nvCxnSpPr>
        <p:spPr>
          <a:xfrm>
            <a:off x="1076639" y="2943760"/>
            <a:ext cx="0" cy="2115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80EF88-A40E-3043-90F3-F85D1562AA00}"/>
              </a:ext>
            </a:extLst>
          </p:cNvPr>
          <p:cNvSpPr txBox="1"/>
          <p:nvPr/>
        </p:nvSpPr>
        <p:spPr>
          <a:xfrm>
            <a:off x="375806" y="3816628"/>
            <a:ext cx="101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5B335-F37E-B349-96B0-20418C353D67}"/>
              </a:ext>
            </a:extLst>
          </p:cNvPr>
          <p:cNvSpPr txBox="1"/>
          <p:nvPr/>
        </p:nvSpPr>
        <p:spPr>
          <a:xfrm>
            <a:off x="3265114" y="23144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93472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6359-FD3F-EF45-985E-20680495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length of the side marked 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69F07-3AD6-744B-A3E4-F5D96E755E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Perimeter = 20cm</a:t>
            </a:r>
          </a:p>
          <a:p>
            <a:r>
              <a:rPr lang="en-GB" dirty="0"/>
              <a:t>A = __________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8FB8B-172D-4145-B9A0-154DDE267573}"/>
              </a:ext>
            </a:extLst>
          </p:cNvPr>
          <p:cNvSpPr/>
          <p:nvPr/>
        </p:nvSpPr>
        <p:spPr>
          <a:xfrm>
            <a:off x="1169816" y="2943760"/>
            <a:ext cx="4508313" cy="211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EC40E9-27A2-6D47-988E-A508BEFBA648}"/>
              </a:ext>
            </a:extLst>
          </p:cNvPr>
          <p:cNvCxnSpPr>
            <a:cxnSpLocks/>
          </p:cNvCxnSpPr>
          <p:nvPr/>
        </p:nvCxnSpPr>
        <p:spPr>
          <a:xfrm>
            <a:off x="1169816" y="2813767"/>
            <a:ext cx="45083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2DDE4B-4095-B843-93E5-37C051F4FEDD}"/>
              </a:ext>
            </a:extLst>
          </p:cNvPr>
          <p:cNvCxnSpPr>
            <a:cxnSpLocks/>
          </p:cNvCxnSpPr>
          <p:nvPr/>
        </p:nvCxnSpPr>
        <p:spPr>
          <a:xfrm>
            <a:off x="1076639" y="2943760"/>
            <a:ext cx="0" cy="21150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80EF88-A40E-3043-90F3-F85D1562AA00}"/>
              </a:ext>
            </a:extLst>
          </p:cNvPr>
          <p:cNvSpPr txBox="1"/>
          <p:nvPr/>
        </p:nvSpPr>
        <p:spPr>
          <a:xfrm>
            <a:off x="375806" y="3816628"/>
            <a:ext cx="101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5B335-F37E-B349-96B0-20418C353D67}"/>
              </a:ext>
            </a:extLst>
          </p:cNvPr>
          <p:cNvSpPr txBox="1"/>
          <p:nvPr/>
        </p:nvSpPr>
        <p:spPr>
          <a:xfrm>
            <a:off x="3265114" y="23144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97916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标题 573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/>
            <a:r>
              <a:rPr lang="en-GB" altLang="zh-CN" i="1" dirty="0">
                <a:solidFill>
                  <a:schemeClr val="bg1"/>
                </a:solidFill>
              </a:rPr>
              <a:t>End of Lesson</a:t>
            </a:r>
            <a:endParaRPr lang="zh-CN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GB" sz="3200" u="sng" noProof="0" dirty="0" smtClean="0">
                <a:solidFill>
                  <a:prstClr val="black"/>
                </a:solidFill>
                <a:latin typeface="Calibri" panose="020F0502020204030204"/>
              </a:rPr>
              <a:t>30</a:t>
            </a:r>
            <a:r>
              <a:rPr lang="en-GB" sz="3200" u="sng" dirty="0" smtClean="0">
                <a:solidFill>
                  <a:prstClr val="black"/>
                </a:solidFill>
                <a:latin typeface="Calibri" panose="020F0502020204030204"/>
              </a:rPr>
              <a:t>.06</a:t>
            </a:r>
            <a:r>
              <a:rPr kumimoji="0" lang="en-GB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</a:rPr>
              <a:t>LO: To be able to calculate the perimeter of </a:t>
            </a:r>
            <a:r>
              <a:rPr lang="en-GB" sz="4000" u="sng" dirty="0" smtClean="0">
                <a:solidFill>
                  <a:prstClr val="black"/>
                </a:solidFill>
              </a:rPr>
              <a:t>a rectilinear shape.</a:t>
            </a:r>
            <a:endParaRPr lang="en-GB" sz="4000" u="sng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13" y="5817045"/>
            <a:ext cx="1112483" cy="826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17" y="5796133"/>
            <a:ext cx="1112484" cy="826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10" y="5817044"/>
            <a:ext cx="1112482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335E-9892-AB46-96B1-4BF9448E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DA8D3-6C10-7347-B96C-99BEC784BB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-2727325"/>
            <a:ext cx="5181600" cy="4351338"/>
          </a:xfrm>
        </p:spPr>
        <p:txBody>
          <a:bodyPr/>
          <a:lstStyle/>
          <a:p>
            <a:r>
              <a:rPr lang="en-GB" dirty="0"/>
              <a:t>Perimeter is calculating the distance around a whole shape.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72727-3853-0B4D-87C9-6C6CD2910FC4}"/>
              </a:ext>
            </a:extLst>
          </p:cNvPr>
          <p:cNvSpPr txBox="1"/>
          <p:nvPr/>
        </p:nvSpPr>
        <p:spPr>
          <a:xfrm>
            <a:off x="455158" y="1729403"/>
            <a:ext cx="710371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Perimeter is calculating the outside of a shape using the lengths and widths.</a:t>
            </a:r>
          </a:p>
          <a:p>
            <a:r>
              <a:rPr lang="en-GB" dirty="0"/>
              <a:t>Look at the blue rectangle, the </a:t>
            </a:r>
            <a:r>
              <a:rPr lang="en-GB" b="1" dirty="0"/>
              <a:t>longer</a:t>
            </a:r>
            <a:r>
              <a:rPr lang="en-GB" dirty="0"/>
              <a:t> sides of the shapes are the </a:t>
            </a:r>
            <a:r>
              <a:rPr lang="en-GB" b="1" dirty="0"/>
              <a:t>‘length’ </a:t>
            </a:r>
            <a:r>
              <a:rPr lang="en-GB" dirty="0"/>
              <a:t>and the </a:t>
            </a:r>
            <a:r>
              <a:rPr lang="en-GB" b="1" dirty="0"/>
              <a:t>shorter</a:t>
            </a:r>
            <a:r>
              <a:rPr lang="en-GB" dirty="0"/>
              <a:t> sides of the shape are the </a:t>
            </a:r>
            <a:r>
              <a:rPr lang="en-GB" b="1" dirty="0"/>
              <a:t>‘width’.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DC2ECE3-091B-3444-9F47-0000F4FA825F}"/>
              </a:ext>
            </a:extLst>
          </p:cNvPr>
          <p:cNvGrpSpPr/>
          <p:nvPr/>
        </p:nvGrpSpPr>
        <p:grpSpPr>
          <a:xfrm>
            <a:off x="8098417" y="3787264"/>
            <a:ext cx="3665585" cy="2486806"/>
            <a:chOff x="8109740" y="1987271"/>
            <a:chExt cx="3665585" cy="2486806"/>
          </a:xfrm>
        </p:grpSpPr>
        <p:pic>
          <p:nvPicPr>
            <p:cNvPr id="24" name="Picture 23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8CFEFC58-8C21-B945-B643-54471105C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3" t="40335" r="32482" b="40335"/>
            <a:stretch/>
          </p:blipFill>
          <p:spPr>
            <a:xfrm>
              <a:off x="8693554" y="2212421"/>
              <a:ext cx="2655111" cy="1950521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14F92CC-7033-734F-A232-C6178867F150}"/>
                </a:ext>
              </a:extLst>
            </p:cNvPr>
            <p:cNvCxnSpPr>
              <a:cxnSpLocks/>
            </p:cNvCxnSpPr>
            <p:nvPr/>
          </p:nvCxnSpPr>
          <p:spPr>
            <a:xfrm>
              <a:off x="9092426" y="2551099"/>
              <a:ext cx="172878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0727CE0-CB3D-CE49-AE2A-306D1DF68380}"/>
                </a:ext>
              </a:extLst>
            </p:cNvPr>
            <p:cNvCxnSpPr>
              <a:cxnSpLocks/>
            </p:cNvCxnSpPr>
            <p:nvPr/>
          </p:nvCxnSpPr>
          <p:spPr>
            <a:xfrm>
              <a:off x="10978376" y="2629417"/>
              <a:ext cx="0" cy="11456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87FE23E-4369-D949-8593-05EC3D6677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2426" y="3860784"/>
              <a:ext cx="1728787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8B342FB-3392-E84B-98E2-50BC2AD5B9B3}"/>
                </a:ext>
              </a:extLst>
            </p:cNvPr>
            <p:cNvCxnSpPr>
              <a:cxnSpLocks/>
            </p:cNvCxnSpPr>
            <p:nvPr/>
          </p:nvCxnSpPr>
          <p:spPr>
            <a:xfrm>
              <a:off x="8906688" y="2703499"/>
              <a:ext cx="0" cy="10715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C6191E-F650-0342-BC7B-2E57BAFDD897}"/>
                </a:ext>
              </a:extLst>
            </p:cNvPr>
            <p:cNvSpPr txBox="1"/>
            <p:nvPr/>
          </p:nvSpPr>
          <p:spPr>
            <a:xfrm>
              <a:off x="9702752" y="1987271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5cm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9DD42C-B594-2E48-AD28-D58F47E644FD}"/>
                </a:ext>
              </a:extLst>
            </p:cNvPr>
            <p:cNvSpPr txBox="1"/>
            <p:nvPr/>
          </p:nvSpPr>
          <p:spPr>
            <a:xfrm>
              <a:off x="9702751" y="4104745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5cm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94F4AB-1C29-3148-B012-684346DEEC23}"/>
                </a:ext>
              </a:extLst>
            </p:cNvPr>
            <p:cNvSpPr txBox="1"/>
            <p:nvPr/>
          </p:nvSpPr>
          <p:spPr>
            <a:xfrm>
              <a:off x="11191511" y="3003015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3cm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81BBA7-C0A6-9941-B3D7-0BC8062E134A}"/>
                </a:ext>
              </a:extLst>
            </p:cNvPr>
            <p:cNvSpPr txBox="1"/>
            <p:nvPr/>
          </p:nvSpPr>
          <p:spPr>
            <a:xfrm>
              <a:off x="8109740" y="3021275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3cm</a:t>
              </a:r>
            </a:p>
          </p:txBody>
        </p:sp>
      </p:grpSp>
      <p:pic>
        <p:nvPicPr>
          <p:cNvPr id="56" name="Picture 5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A953A75-4AE8-2E45-B103-9CD29B4FF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3" t="40335" r="32482" b="40335"/>
          <a:stretch/>
        </p:blipFill>
        <p:spPr>
          <a:xfrm>
            <a:off x="8510009" y="1281648"/>
            <a:ext cx="2655111" cy="1950521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CA8EA6F-BAA4-D04D-84F8-EBAC010E3710}"/>
              </a:ext>
            </a:extLst>
          </p:cNvPr>
          <p:cNvCxnSpPr>
            <a:cxnSpLocks/>
          </p:cNvCxnSpPr>
          <p:nvPr/>
        </p:nvCxnSpPr>
        <p:spPr>
          <a:xfrm>
            <a:off x="8908881" y="1620326"/>
            <a:ext cx="1728787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E782EE7-74F7-CC4F-B834-70C6A4C47C65}"/>
              </a:ext>
            </a:extLst>
          </p:cNvPr>
          <p:cNvCxnSpPr>
            <a:cxnSpLocks/>
          </p:cNvCxnSpPr>
          <p:nvPr/>
        </p:nvCxnSpPr>
        <p:spPr>
          <a:xfrm>
            <a:off x="10794831" y="1698644"/>
            <a:ext cx="0" cy="114564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E36431-6C01-4548-AE4B-B0E0CC98B666}"/>
              </a:ext>
            </a:extLst>
          </p:cNvPr>
          <p:cNvCxnSpPr>
            <a:cxnSpLocks/>
          </p:cNvCxnSpPr>
          <p:nvPr/>
        </p:nvCxnSpPr>
        <p:spPr>
          <a:xfrm flipH="1" flipV="1">
            <a:off x="8908881" y="2930011"/>
            <a:ext cx="1728787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70F099F-445D-C24B-BD5D-56DBD356514A}"/>
              </a:ext>
            </a:extLst>
          </p:cNvPr>
          <p:cNvCxnSpPr>
            <a:cxnSpLocks/>
          </p:cNvCxnSpPr>
          <p:nvPr/>
        </p:nvCxnSpPr>
        <p:spPr>
          <a:xfrm>
            <a:off x="8723143" y="1772726"/>
            <a:ext cx="0" cy="107156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626AE8E-948E-E245-9FD2-FA131CED6BE3}"/>
              </a:ext>
            </a:extLst>
          </p:cNvPr>
          <p:cNvSpPr txBox="1"/>
          <p:nvPr/>
        </p:nvSpPr>
        <p:spPr>
          <a:xfrm>
            <a:off x="9519207" y="1056498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Length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41B00DE-56F3-084B-84E4-27DB6E656A3A}"/>
              </a:ext>
            </a:extLst>
          </p:cNvPr>
          <p:cNvSpPr txBox="1"/>
          <p:nvPr/>
        </p:nvSpPr>
        <p:spPr>
          <a:xfrm>
            <a:off x="9519206" y="3173972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Length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8AF78C-F0B4-6842-8012-5E6699629FE5}"/>
              </a:ext>
            </a:extLst>
          </p:cNvPr>
          <p:cNvSpPr txBox="1"/>
          <p:nvPr/>
        </p:nvSpPr>
        <p:spPr>
          <a:xfrm>
            <a:off x="11007966" y="207224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Width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F563FD-A37F-CB40-B01A-FBB349F6B0D2}"/>
              </a:ext>
            </a:extLst>
          </p:cNvPr>
          <p:cNvSpPr txBox="1"/>
          <p:nvPr/>
        </p:nvSpPr>
        <p:spPr>
          <a:xfrm>
            <a:off x="7792521" y="210499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Width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54FFB26-3F5F-3144-8C10-1430F7FDF4C8}"/>
              </a:ext>
            </a:extLst>
          </p:cNvPr>
          <p:cNvSpPr txBox="1"/>
          <p:nvPr/>
        </p:nvSpPr>
        <p:spPr>
          <a:xfrm>
            <a:off x="455158" y="3605103"/>
            <a:ext cx="705880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When calculating the perimeter, we simply need to add all of the lengths and the widths together.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55F2DBB-2A13-E148-B95E-79B263DA60F2}"/>
              </a:ext>
            </a:extLst>
          </p:cNvPr>
          <p:cNvSpPr txBox="1"/>
          <p:nvPr/>
        </p:nvSpPr>
        <p:spPr>
          <a:xfrm>
            <a:off x="528638" y="5904738"/>
            <a:ext cx="397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Hint: Use the 1cm squares to help you.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B792EE4-F931-9C4F-914B-D18188E31FC0}"/>
              </a:ext>
            </a:extLst>
          </p:cNvPr>
          <p:cNvSpPr txBox="1"/>
          <p:nvPr/>
        </p:nvSpPr>
        <p:spPr>
          <a:xfrm>
            <a:off x="528638" y="4614863"/>
            <a:ext cx="44038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Length + Length + width + width = Perimeter</a:t>
            </a:r>
          </a:p>
          <a:p>
            <a:r>
              <a:rPr lang="en-GB" dirty="0"/>
              <a:t>5 cm + 5cm + 3cm + 3cm = 16cm </a:t>
            </a:r>
          </a:p>
          <a:p>
            <a:r>
              <a:rPr lang="en-GB" dirty="0"/>
              <a:t>The perimeter of the Blue rectangle is 16cm.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5CDAB89-807A-0340-B0AD-896FFACA0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212" y="6009177"/>
            <a:ext cx="859765" cy="6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5" y="5828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Starter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True or False: The perimeter of this shape is 38cm?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24" y="2495940"/>
            <a:ext cx="8440557" cy="39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19D-4D50-544A-AE08-59119AC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0B08-9D88-AE41-919C-DD502A1E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3487"/>
          </a:xfrm>
        </p:spPr>
        <p:txBody>
          <a:bodyPr/>
          <a:lstStyle/>
          <a:p>
            <a:r>
              <a:rPr lang="en-GB" dirty="0"/>
              <a:t>To help you with this lesson, you can take a look at </a:t>
            </a:r>
            <a:r>
              <a:rPr lang="en-GB" dirty="0" smtClean="0"/>
              <a:t>video, below.</a:t>
            </a:r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will help you when you come to do your independent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95CE4-26AF-0E4C-A3CE-DC0F968B9588}"/>
              </a:ext>
            </a:extLst>
          </p:cNvPr>
          <p:cNvSpPr txBox="1"/>
          <p:nvPr/>
        </p:nvSpPr>
        <p:spPr>
          <a:xfrm>
            <a:off x="3951148" y="3179780"/>
            <a:ext cx="314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vimeo.com/477528259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9" y="5782209"/>
            <a:ext cx="1112482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625" y="2379343"/>
            <a:ext cx="1025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4195" y="1161493"/>
                <a:ext cx="7399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Perimeter</a:t>
                </a:r>
                <a:r>
                  <a:rPr lang="en-GB" sz="2800" dirty="0">
                    <a:latin typeface="KG Primary Penmanship" panose="02000506000000020003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KG Primary Penmanship" panose="02000506000000020003" pitchFamily="2" charset="0"/>
                  </a:rPr>
                  <a:t> </a:t>
                </a:r>
                <a:r>
                  <a:rPr lang="en-GB" sz="2800" dirty="0"/>
                  <a:t>the length around a closed 2D shape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95" y="1161493"/>
                <a:ext cx="7399654" cy="523220"/>
              </a:xfrm>
              <a:prstGeom prst="rect">
                <a:avLst/>
              </a:prstGeom>
              <a:blipFill>
                <a:blip r:embed="rId3"/>
                <a:stretch>
                  <a:fillRect l="-1731" t="-11765" r="-82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52243"/>
              </p:ext>
            </p:extLst>
          </p:nvPr>
        </p:nvGraphicFramePr>
        <p:xfrm>
          <a:off x="2058373" y="2359298"/>
          <a:ext cx="3528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227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28374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2559901" y="2873821"/>
            <a:ext cx="12728" cy="2516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98011" y="4362058"/>
            <a:ext cx="0" cy="104574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556893" y="2876620"/>
            <a:ext cx="1022230" cy="63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53462" y="5394924"/>
            <a:ext cx="25445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42759" y="2373094"/>
            <a:ext cx="0" cy="44844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37624" y="2263055"/>
            <a:ext cx="50641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47628" y="1857476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738" y="6066074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2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0447" y="6055483"/>
            <a:ext cx="11544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KG Primary Penmanship" panose="02000506000000020003" pitchFamily="2" charset="0"/>
              </a:rPr>
              <a:t> </a:t>
            </a:r>
            <a:r>
              <a:rPr lang="en-GB" sz="2600" dirty="0"/>
              <a:t>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7948" y="6076447"/>
            <a:ext cx="12250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GB" sz="2600" dirty="0"/>
              <a:t>3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9570" y="6088451"/>
            <a:ext cx="11544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KG Primary Penmanship" panose="02000506000000020003" pitchFamily="2" charset="0"/>
              </a:rPr>
              <a:t> </a:t>
            </a:r>
            <a:r>
              <a:rPr lang="en-GB" sz="2600" dirty="0"/>
              <a:t>2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1770" y="6088451"/>
            <a:ext cx="1322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500" dirty="0">
                <a:latin typeface="KG Primary Penmanship" panose="02000506000000020003" pitchFamily="2" charset="0"/>
              </a:rPr>
              <a:t> </a:t>
            </a:r>
            <a:r>
              <a:rPr lang="en-GB" sz="2600" dirty="0"/>
              <a:t>20 cm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94341" y="4375984"/>
            <a:ext cx="150367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79123" y="2873820"/>
            <a:ext cx="0" cy="150216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42567" y="2882941"/>
            <a:ext cx="0" cy="250750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4601" y="3889167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5 cm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553463" y="5505118"/>
            <a:ext cx="2551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38855" y="5421212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5 cm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05223" y="4362058"/>
            <a:ext cx="0" cy="103286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65593" y="4492416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2 cm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94341" y="4277393"/>
            <a:ext cx="150367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76300" y="3857322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3 cm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02122" y="2863742"/>
            <a:ext cx="0" cy="142645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43997" y="3254686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3 cm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556893" y="2754439"/>
            <a:ext cx="10222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79534" y="2287011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2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17879" y="6088451"/>
            <a:ext cx="11544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KG Primary Penmanship" panose="02000506000000020003" pitchFamily="2" charset="0"/>
              </a:rPr>
              <a:t> </a:t>
            </a:r>
            <a:r>
              <a:rPr lang="en-GB" sz="2600" dirty="0"/>
              <a:t>5 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18794" y="6088451"/>
            <a:ext cx="11544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KG Primary Penmanship" panose="02000506000000020003" pitchFamily="2" charset="0"/>
              </a:rPr>
              <a:t> </a:t>
            </a:r>
            <a:r>
              <a:rPr lang="en-GB" sz="2600" dirty="0"/>
              <a:t>5 cm</a:t>
            </a:r>
          </a:p>
        </p:txBody>
      </p:sp>
      <p:sp>
        <p:nvSpPr>
          <p:cNvPr id="35" name="Oval 34"/>
          <p:cNvSpPr/>
          <p:nvPr/>
        </p:nvSpPr>
        <p:spPr>
          <a:xfrm>
            <a:off x="324603" y="6036723"/>
            <a:ext cx="1899190" cy="562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489784" y="6048573"/>
            <a:ext cx="1929762" cy="562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9" y="5782209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5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2" grpId="0"/>
      <p:bldP spid="24" grpId="0"/>
      <p:bldP spid="26" grpId="0"/>
      <p:bldP spid="28" grpId="0"/>
      <p:bldP spid="30" grpId="0"/>
      <p:bldP spid="32" grpId="0"/>
      <p:bldP spid="33" grpId="0"/>
      <p:bldP spid="34" grpId="0"/>
      <p:bldP spid="35" grpId="0" animBg="1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3044" y="416456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1033" y="545274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3950" y="351823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?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541" y="202253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9387" y="2501729"/>
            <a:ext cx="841828" cy="30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3570624" y="1859237"/>
            <a:ext cx="1763016" cy="30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27633" y="2948467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4 cm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07218" y="2550221"/>
            <a:ext cx="0" cy="295101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50518" y="2550221"/>
            <a:ext cx="0" cy="1714524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4906" y="296299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2306" y="364796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373" y="6055970"/>
            <a:ext cx="739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6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4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5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3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1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0923" y="604940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26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0823" y="4589707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 cm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74124" y="4302934"/>
            <a:ext cx="0" cy="1216282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60058" y="458791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 cm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700919D-4D50-544A-AE08-59119AC02ACE}"/>
              </a:ext>
            </a:extLst>
          </p:cNvPr>
          <p:cNvSpPr txBox="1">
            <a:spLocks/>
          </p:cNvSpPr>
          <p:nvPr/>
        </p:nvSpPr>
        <p:spPr>
          <a:xfrm>
            <a:off x="191127" y="2603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We are going to look at how we can calculate the perimeter of rectilinear shapes.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5726" y="1393371"/>
            <a:ext cx="3640183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We use the information we have available, to calculate any missing side lengths. </a:t>
            </a:r>
          </a:p>
          <a:p>
            <a:endParaRPr lang="en-GB" dirty="0"/>
          </a:p>
          <a:p>
            <a:r>
              <a:rPr lang="en-GB" dirty="0" smtClean="0"/>
              <a:t>Here we know that one of the vertical sides is equal to 3cm.</a:t>
            </a:r>
          </a:p>
          <a:p>
            <a:endParaRPr lang="en-GB" dirty="0"/>
          </a:p>
          <a:p>
            <a:r>
              <a:rPr lang="en-GB" dirty="0" smtClean="0"/>
              <a:t>We also know, that another of the vertical side lengths is 4cm.</a:t>
            </a:r>
          </a:p>
          <a:p>
            <a:endParaRPr lang="en-GB" dirty="0"/>
          </a:p>
          <a:p>
            <a:r>
              <a:rPr lang="en-GB" dirty="0" smtClean="0"/>
              <a:t>If we add those together, we can calculate the missing length, on this shape.</a:t>
            </a:r>
          </a:p>
          <a:p>
            <a:endParaRPr lang="en-GB" dirty="0"/>
          </a:p>
          <a:p>
            <a:r>
              <a:rPr lang="en-GB" dirty="0"/>
              <a:t>Once we have all of our side lengths, we can add them together to calculate the perimeter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79" y="245816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6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3559 -0.00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-1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6892 -0.008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44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339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2" y="-1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48763 0.001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2" grpId="2"/>
      <p:bldP spid="16" grpId="0"/>
      <p:bldP spid="17" grpId="0"/>
      <p:bldP spid="18" grpId="0"/>
      <p:bldP spid="19" grpId="0"/>
      <p:bldP spid="19" grpId="1"/>
      <p:bldP spid="19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8079" y="314027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 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155" y="160479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 cm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9286" y="1398140"/>
            <a:ext cx="1992230" cy="3484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5400000">
            <a:off x="3790613" y="-1024857"/>
            <a:ext cx="1102824" cy="59189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82820" y="649525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13 cm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09286" y="5031188"/>
            <a:ext cx="199223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23825" y="1409646"/>
            <a:ext cx="0" cy="34727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61798" y="1398140"/>
            <a:ext cx="0" cy="10879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09503" y="273431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9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03220" y="4011137"/>
                <a:ext cx="2287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13 cm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8 cm </a:t>
                </a:r>
                <a:endParaRPr lang="en-GB" sz="2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20" y="4011137"/>
                <a:ext cx="2287806" cy="523220"/>
              </a:xfrm>
              <a:prstGeom prst="rect">
                <a:avLst/>
              </a:prstGeom>
              <a:blipFill>
                <a:blip r:embed="rId3"/>
                <a:stretch>
                  <a:fillRect l="-5600" t="-11628" r="-426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06702" y="247840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4998" y="4009525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5 cm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160405" y="2507166"/>
            <a:ext cx="0" cy="23081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382534" y="1208488"/>
            <a:ext cx="5918983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382533" y="2580455"/>
            <a:ext cx="3884928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1594" y="503010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6499" y="654538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13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6702" y="247840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 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154" y="5940456"/>
            <a:ext cx="739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13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9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5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6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8 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2217" y="5959532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44 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2800" y="1866401"/>
            <a:ext cx="360761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Here, we do the same thing again.</a:t>
            </a:r>
          </a:p>
          <a:p>
            <a:r>
              <a:rPr lang="en-GB" dirty="0" smtClean="0"/>
              <a:t>We know that the missing vertical side is equal to 6cm add 3cm.</a:t>
            </a:r>
          </a:p>
          <a:p>
            <a:endParaRPr lang="en-GB" dirty="0"/>
          </a:p>
          <a:p>
            <a:r>
              <a:rPr lang="en-GB" dirty="0" smtClean="0"/>
              <a:t>To find the missing horizontal side, we can take 13cm (fro the top) and minus 8cm.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Once we have all of our side lengths, we can add them together to calculate the perimeter.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9" y="5782209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2125 -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53229 0.00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00347 0.597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986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0035 0.3571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84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00434 0.67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395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00122 0.294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7" grpId="0"/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735" y="917939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1)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01508" y="2080204"/>
            <a:ext cx="64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62561" y="3938846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3)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558150" y="887689"/>
            <a:ext cx="7601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>
                <a:solidFill>
                  <a:srgbClr val="0070C0"/>
                </a:solidFill>
              </a:rPr>
              <a:t>30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087" y="818336"/>
            <a:ext cx="913905" cy="1980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1322620" y="1543059"/>
            <a:ext cx="1502408" cy="2349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95196" y="1607596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5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054" y="1926317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8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4877" y="2403371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5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8831" y="3377675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7 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95442" y="818337"/>
            <a:ext cx="0" cy="111324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91757" y="1136432"/>
            <a:ext cx="6174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>
                <a:solidFill>
                  <a:srgbClr val="FF0000"/>
                </a:solidFill>
              </a:rPr>
              <a:t>3 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43916" y="2799202"/>
            <a:ext cx="913905" cy="1980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5400000">
            <a:off x="5318671" y="2151296"/>
            <a:ext cx="1053663" cy="23494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14533" y="3731726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10 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5850" y="4663893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4 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6064" y="3087508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6 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0558" y="4106142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3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5080" y="3375813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9 cm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670764" y="2686557"/>
            <a:ext cx="2887057" cy="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745372" y="2299719"/>
            <a:ext cx="8787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>
                <a:solidFill>
                  <a:srgbClr val="FF0000"/>
                </a:solidFill>
              </a:rPr>
              <a:t>14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8421" y="2176643"/>
            <a:ext cx="8787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>
                <a:solidFill>
                  <a:srgbClr val="0070C0"/>
                </a:solidFill>
              </a:rPr>
              <a:t>46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42379" y="4192241"/>
            <a:ext cx="913905" cy="19808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5400000">
            <a:off x="3377946" y="3485224"/>
            <a:ext cx="838087" cy="46845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125037" y="6150973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23 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4756" y="5588984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4 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334" y="5601212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53698" y="4483486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10 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12429" y="5612138"/>
            <a:ext cx="476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95468" y="5024602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14 cm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8849" y="5024602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7 cm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42379" y="4085245"/>
            <a:ext cx="88602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54785" y="6134119"/>
            <a:ext cx="4645441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82234" y="5532267"/>
            <a:ext cx="116014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52907" y="5532267"/>
            <a:ext cx="254731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529064" y="5610676"/>
                <a:ext cx="367600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/>
                  <a:t>23 cm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200" dirty="0"/>
                  <a:t> 7 cm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:r>
                  <a:rPr lang="en-GB" sz="2200" dirty="0"/>
                  <a:t>  cm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>
                    <a:ea typeface="Cambria Math" panose="02040503050406030204" pitchFamily="18" charset="0"/>
                  </a:rPr>
                  <a:t> </a:t>
                </a:r>
                <a:r>
                  <a:rPr lang="en-GB" sz="2200" dirty="0"/>
                  <a:t>14 cm </a:t>
                </a: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064" y="5610676"/>
                <a:ext cx="3676006" cy="430887"/>
              </a:xfrm>
              <a:prstGeom prst="rect">
                <a:avLst/>
              </a:prstGeom>
              <a:blipFill>
                <a:blip r:embed="rId3"/>
                <a:stretch>
                  <a:fillRect l="-2156" t="-8451" r="-116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412917" y="5615495"/>
            <a:ext cx="316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97415" y="4483486"/>
            <a:ext cx="878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10 cm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14280" y="3661980"/>
            <a:ext cx="736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2 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56466" y="6043025"/>
            <a:ext cx="8787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>
                <a:solidFill>
                  <a:srgbClr val="0070C0"/>
                </a:solidFill>
              </a:rPr>
              <a:t>74 cm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05606" y="737272"/>
            <a:ext cx="88602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83290" y="267427"/>
            <a:ext cx="61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2 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55726" y="1393371"/>
            <a:ext cx="3640183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Let’s take a look at these together.</a:t>
            </a:r>
          </a:p>
          <a:p>
            <a:endParaRPr lang="en-GB" dirty="0"/>
          </a:p>
          <a:p>
            <a:r>
              <a:rPr lang="en-GB" dirty="0" smtClean="0"/>
              <a:t>Can you work out the missing horizontal side on 1) by taking 5 away from 7?</a:t>
            </a:r>
          </a:p>
          <a:p>
            <a:endParaRPr lang="en-GB" dirty="0"/>
          </a:p>
          <a:p>
            <a:r>
              <a:rPr lang="en-GB" dirty="0"/>
              <a:t>Can you work out the missing </a:t>
            </a:r>
            <a:r>
              <a:rPr lang="en-GB" dirty="0" smtClean="0"/>
              <a:t>vertical side by subtracting 5 from 8?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Using the missing sides, try and find the missing sides for 2 and 3, then add them together to find the perimeter.</a:t>
            </a:r>
            <a:endParaRPr lang="en-GB" dirty="0"/>
          </a:p>
          <a:p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426" y="5737922"/>
            <a:ext cx="1112483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1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7" grpId="0"/>
      <p:bldP spid="20" grpId="0"/>
      <p:bldP spid="21" grpId="0"/>
      <p:bldP spid="26" grpId="0"/>
      <p:bldP spid="27" grpId="0"/>
      <p:bldP spid="34" grpId="0"/>
      <p:bldP spid="34" grpId="1"/>
      <p:bldP spid="41" grpId="0"/>
      <p:bldP spid="41" grpId="1"/>
      <p:bldP spid="42" grpId="0"/>
      <p:bldP spid="42" grpId="1"/>
      <p:bldP spid="44" grpId="0"/>
      <p:bldP spid="45" grpId="0"/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1488010" y="2712099"/>
            <a:ext cx="3749460" cy="26797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/>
          <p:cNvSpPr/>
          <p:nvPr/>
        </p:nvSpPr>
        <p:spPr>
          <a:xfrm rot="10800000">
            <a:off x="2109958" y="3288103"/>
            <a:ext cx="2505566" cy="14888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4" name="TextBox 13"/>
          <p:cNvSpPr txBox="1"/>
          <p:nvPr/>
        </p:nvSpPr>
        <p:spPr>
          <a:xfrm>
            <a:off x="380129" y="1143559"/>
            <a:ext cx="71977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A photo frame is 15 cm long and 12 cm high.</a:t>
            </a:r>
          </a:p>
          <a:p>
            <a:r>
              <a:rPr lang="en-GB" sz="2600" dirty="0"/>
              <a:t>The border around the photo window is 2 cm wide.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537" y="2180822"/>
            <a:ext cx="1003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15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831" y="5585636"/>
            <a:ext cx="6239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What is the perimeter of the photo window?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04952" y="3786310"/>
            <a:ext cx="1003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12 cm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17" y="5796133"/>
            <a:ext cx="1112484" cy="826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7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1488010" y="2712099"/>
            <a:ext cx="3749460" cy="26797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/>
          <p:cNvSpPr/>
          <p:nvPr/>
        </p:nvSpPr>
        <p:spPr>
          <a:xfrm rot="10800000">
            <a:off x="2109958" y="3288103"/>
            <a:ext cx="2505566" cy="14888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4" name="TextBox 13"/>
          <p:cNvSpPr txBox="1"/>
          <p:nvPr/>
        </p:nvSpPr>
        <p:spPr>
          <a:xfrm>
            <a:off x="380129" y="1143559"/>
            <a:ext cx="71977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A photo frame is 15 cm long and 12 cm high.</a:t>
            </a:r>
          </a:p>
          <a:p>
            <a:r>
              <a:rPr lang="en-GB" sz="2600" dirty="0"/>
              <a:t>The border around the photo window is 2 cm wide.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537" y="2180822"/>
            <a:ext cx="1003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15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3282" y="275698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831" y="5585636"/>
            <a:ext cx="6239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What is the perimeter of the photo window?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87113" y="2704031"/>
            <a:ext cx="0" cy="5675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10659" y="430647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 cm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09440" y="4346607"/>
            <a:ext cx="57490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04952" y="3786310"/>
            <a:ext cx="1003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12 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50494" y="3814613"/>
            <a:ext cx="1003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10 cm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83719" y="3319595"/>
            <a:ext cx="0" cy="144854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2639" y="486484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 cm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83719" y="4807517"/>
            <a:ext cx="0" cy="5675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18810" y="3820291"/>
            <a:ext cx="8354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8 cm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160932" y="3435573"/>
            <a:ext cx="245459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10537" y="3311359"/>
            <a:ext cx="1003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11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51848" y="5585636"/>
            <a:ext cx="10038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38 cm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307592" y="1925093"/>
            <a:ext cx="1307932" cy="2082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255726" y="1393371"/>
            <a:ext cx="364018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 find the perimeter of the photo window, we must subtract 2cm from either side of the vertical and horizontal sides.</a:t>
            </a:r>
          </a:p>
          <a:p>
            <a:endParaRPr lang="en-GB" dirty="0"/>
          </a:p>
          <a:p>
            <a:r>
              <a:rPr lang="en-GB" dirty="0" smtClean="0"/>
              <a:t>Therefore, the horizontal length is 11 cm and the vertical sides are 8cm.</a:t>
            </a:r>
          </a:p>
          <a:p>
            <a:endParaRPr lang="en-GB" dirty="0"/>
          </a:p>
          <a:p>
            <a:r>
              <a:rPr lang="en-GB" dirty="0" smtClean="0"/>
              <a:t>Now we can add these lengths together to find our perimeter.</a:t>
            </a:r>
            <a:endParaRPr lang="en-GB" dirty="0"/>
          </a:p>
          <a:p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9" y="5782209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8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  <p:bldP spid="19" grpId="1"/>
      <p:bldP spid="22" grpId="0"/>
      <p:bldP spid="22" grpId="1"/>
      <p:bldP spid="24" grpId="0"/>
      <p:bldP spid="24" grpId="1"/>
      <p:bldP spid="26" grpId="0"/>
      <p:bldP spid="28" grpId="0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956" y="168199"/>
            <a:ext cx="13221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C00000"/>
                </a:solidFill>
              </a:rPr>
              <a:t>Answers</a:t>
            </a:r>
            <a:endParaRPr lang="en-GB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0" y="561023"/>
            <a:ext cx="4224878" cy="302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753" b="42549"/>
          <a:stretch/>
        </p:blipFill>
        <p:spPr>
          <a:xfrm>
            <a:off x="6315234" y="832330"/>
            <a:ext cx="3596413" cy="352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753" t="58640"/>
          <a:stretch/>
        </p:blipFill>
        <p:spPr>
          <a:xfrm>
            <a:off x="1045631" y="3666308"/>
            <a:ext cx="4231761" cy="2982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184" y="1166949"/>
            <a:ext cx="453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5232" y="1166949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60394" y="832330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60395" y="3148149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4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8908" y="3984327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87495" y="4770804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6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17" y="5796133"/>
            <a:ext cx="1112484" cy="826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122" y="3148149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22cm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8184" y="3139440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26cm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6864" y="1166949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9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6929" y="2557847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3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019" y="3984327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34cm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0767" y="6209184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34cm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0048" y="6209184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36cm</a:t>
            </a:r>
            <a:endParaRPr lang="en-GB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9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956" y="168199"/>
            <a:ext cx="98506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Extension : Can you calculate the perimeter of these rectilinear shapes?</a:t>
            </a:r>
            <a:endParaRPr lang="en-GB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362" y="832075"/>
            <a:ext cx="5677038" cy="5717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17" y="5796133"/>
            <a:ext cx="1112484" cy="826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0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8A51-ACC7-174A-B1CF-41A211F7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Use the 1cm grid to help you count. </a:t>
            </a: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89C4D96-2EA9-4E43-BF72-B2C73A1C2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3" t="40335" r="32482" b="40335"/>
          <a:stretch/>
        </p:blipFill>
        <p:spPr>
          <a:xfrm>
            <a:off x="7013344" y="2242192"/>
            <a:ext cx="3685858" cy="34909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E2A0F7-5E66-1F4D-9275-950EE5EC2702}"/>
              </a:ext>
            </a:extLst>
          </p:cNvPr>
          <p:cNvSpPr txBox="1"/>
          <p:nvPr/>
        </p:nvSpPr>
        <p:spPr>
          <a:xfrm>
            <a:off x="7661607" y="2784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1C397-6C07-8D45-9583-9A21BEBCC17E}"/>
              </a:ext>
            </a:extLst>
          </p:cNvPr>
          <p:cNvSpPr txBox="1"/>
          <p:nvPr/>
        </p:nvSpPr>
        <p:spPr>
          <a:xfrm>
            <a:off x="8091098" y="2784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506584-CE95-6446-8F52-23AA2176DEAA}"/>
              </a:ext>
            </a:extLst>
          </p:cNvPr>
          <p:cNvSpPr txBox="1"/>
          <p:nvPr/>
        </p:nvSpPr>
        <p:spPr>
          <a:xfrm>
            <a:off x="8603717" y="2784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4F7AF9-FB00-784B-A4EA-451162824DB2}"/>
              </a:ext>
            </a:extLst>
          </p:cNvPr>
          <p:cNvSpPr txBox="1"/>
          <p:nvPr/>
        </p:nvSpPr>
        <p:spPr>
          <a:xfrm>
            <a:off x="9116336" y="2784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DBF246-45A0-4849-B7E8-ADA3024639AA}"/>
              </a:ext>
            </a:extLst>
          </p:cNvPr>
          <p:cNvSpPr txBox="1"/>
          <p:nvPr/>
        </p:nvSpPr>
        <p:spPr>
          <a:xfrm>
            <a:off x="9606083" y="2784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3337-71DC-3F46-BD55-F949A175CC02}"/>
              </a:ext>
            </a:extLst>
          </p:cNvPr>
          <p:cNvSpPr txBox="1"/>
          <p:nvPr/>
        </p:nvSpPr>
        <p:spPr>
          <a:xfrm>
            <a:off x="9977042" y="3274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3A0EE-A8F3-8842-A847-0D1AAEF6D3E6}"/>
              </a:ext>
            </a:extLst>
          </p:cNvPr>
          <p:cNvSpPr txBox="1"/>
          <p:nvPr/>
        </p:nvSpPr>
        <p:spPr>
          <a:xfrm>
            <a:off x="9977042" y="3864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0DD7B5-24C7-394C-A895-E4E39FE7F5D9}"/>
              </a:ext>
            </a:extLst>
          </p:cNvPr>
          <p:cNvSpPr txBox="1"/>
          <p:nvPr/>
        </p:nvSpPr>
        <p:spPr>
          <a:xfrm>
            <a:off x="9995518" y="4490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6FCD44-7BFA-D84D-BF33-230AEAD2219F}"/>
              </a:ext>
            </a:extLst>
          </p:cNvPr>
          <p:cNvSpPr txBox="1"/>
          <p:nvPr/>
        </p:nvSpPr>
        <p:spPr>
          <a:xfrm>
            <a:off x="9606083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63F8A5-8A9A-0149-A926-46E188438952}"/>
              </a:ext>
            </a:extLst>
          </p:cNvPr>
          <p:cNvSpPr txBox="1"/>
          <p:nvPr/>
        </p:nvSpPr>
        <p:spPr>
          <a:xfrm>
            <a:off x="9057827" y="5029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9499AB-1973-1D4F-81D5-53A1FBEC5219}"/>
              </a:ext>
            </a:extLst>
          </p:cNvPr>
          <p:cNvSpPr txBox="1"/>
          <p:nvPr/>
        </p:nvSpPr>
        <p:spPr>
          <a:xfrm>
            <a:off x="8600988" y="5029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BCB36E-BC1A-D348-802F-63B859C98342}"/>
              </a:ext>
            </a:extLst>
          </p:cNvPr>
          <p:cNvSpPr txBox="1"/>
          <p:nvPr/>
        </p:nvSpPr>
        <p:spPr>
          <a:xfrm>
            <a:off x="8077265" y="5029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3C71D5-7B10-DE40-8ECA-17CBAC4FC8B7}"/>
              </a:ext>
            </a:extLst>
          </p:cNvPr>
          <p:cNvSpPr txBox="1"/>
          <p:nvPr/>
        </p:nvSpPr>
        <p:spPr>
          <a:xfrm>
            <a:off x="7600203" y="5029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35872-DEE2-FA44-9FA9-58B4E400ABAF}"/>
              </a:ext>
            </a:extLst>
          </p:cNvPr>
          <p:cNvSpPr txBox="1"/>
          <p:nvPr/>
        </p:nvSpPr>
        <p:spPr>
          <a:xfrm>
            <a:off x="7181499" y="44909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AD5AB9-73B8-8241-BA31-9BC3C4399466}"/>
              </a:ext>
            </a:extLst>
          </p:cNvPr>
          <p:cNvSpPr txBox="1"/>
          <p:nvPr/>
        </p:nvSpPr>
        <p:spPr>
          <a:xfrm>
            <a:off x="7174975" y="3864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C818CB-7A2B-5E47-B3F3-DACB5EA8EF89}"/>
              </a:ext>
            </a:extLst>
          </p:cNvPr>
          <p:cNvSpPr txBox="1"/>
          <p:nvPr/>
        </p:nvSpPr>
        <p:spPr>
          <a:xfrm>
            <a:off x="7174975" y="32742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09180F-3A1C-3F40-82E3-712BBF90E992}"/>
              </a:ext>
            </a:extLst>
          </p:cNvPr>
          <p:cNvSpPr txBox="1"/>
          <p:nvPr/>
        </p:nvSpPr>
        <p:spPr>
          <a:xfrm>
            <a:off x="931336" y="2544588"/>
            <a:ext cx="552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counting using the 1cm grid, you can calculate the perimeter of the shape.</a:t>
            </a:r>
          </a:p>
        </p:txBody>
      </p:sp>
    </p:spTree>
    <p:extLst>
      <p:ext uri="{BB962C8B-B14F-4D97-AF65-F5344CB8AC3E}">
        <p14:creationId xmlns:p14="http://schemas.microsoft.com/office/powerpoint/2010/main" val="2181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956" y="168199"/>
            <a:ext cx="90385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C00000"/>
                </a:solidFill>
              </a:rPr>
              <a:t>Task</a:t>
            </a:r>
            <a:r>
              <a:rPr lang="en-GB" sz="2600" dirty="0" smtClean="0"/>
              <a:t>: Can you calculate the perimeter of these rectilinear shapes?</a:t>
            </a:r>
            <a:endParaRPr lang="en-GB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0" y="561023"/>
            <a:ext cx="4224878" cy="302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753" b="42549"/>
          <a:stretch/>
        </p:blipFill>
        <p:spPr>
          <a:xfrm>
            <a:off x="6271691" y="832330"/>
            <a:ext cx="3596413" cy="352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753" t="58640"/>
          <a:stretch/>
        </p:blipFill>
        <p:spPr>
          <a:xfrm>
            <a:off x="1045631" y="3666308"/>
            <a:ext cx="4231761" cy="2982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184" y="1166949"/>
            <a:ext cx="453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5232" y="1166949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60394" y="832330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60395" y="3148149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4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8908" y="3984327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87495" y="4770804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6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17" y="5796133"/>
            <a:ext cx="1112484" cy="826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184" y="1203419"/>
            <a:ext cx="453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695232" y="1203419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60394" y="868800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18908" y="4020797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8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956" y="168199"/>
            <a:ext cx="98506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Extension : Can you calculate the perimeter of these rectilinear shapes?</a:t>
            </a:r>
            <a:endParaRPr lang="en-GB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362" y="904453"/>
            <a:ext cx="5677038" cy="5717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17" y="5796133"/>
            <a:ext cx="1112484" cy="826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1249" y="4698430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16cm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1580" y="6129020"/>
            <a:ext cx="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2</a:t>
            </a:r>
            <a:r>
              <a:rPr lang="en-GB" dirty="0" smtClean="0">
                <a:solidFill>
                  <a:srgbClr val="C00000"/>
                </a:solidFill>
              </a:rPr>
              <a:t>4cm</a:t>
            </a:r>
            <a:endParaRPr lang="en-GB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6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标题 573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/>
            <a:r>
              <a:rPr lang="en-GB" altLang="zh-CN" i="1" dirty="0">
                <a:solidFill>
                  <a:schemeClr val="bg1"/>
                </a:solidFill>
              </a:rPr>
              <a:t>End of Lesson</a:t>
            </a:r>
            <a:endParaRPr lang="zh-CN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0" i="0" u="sng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01.07</a:t>
            </a:r>
            <a:r>
              <a:rPr kumimoji="0" lang="en-GB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</a:rPr>
              <a:t>LO: To be able to calculate </a:t>
            </a:r>
            <a:r>
              <a:rPr lang="en-GB" sz="4000" u="sng" dirty="0" smtClean="0">
                <a:solidFill>
                  <a:prstClr val="black"/>
                </a:solidFill>
              </a:rPr>
              <a:t>perimeter</a:t>
            </a:r>
            <a:r>
              <a:rPr lang="en-GB" sz="4000" u="sng" dirty="0">
                <a:solidFill>
                  <a:prstClr val="black"/>
                </a:solidFill>
              </a:rPr>
              <a:t> </a:t>
            </a:r>
            <a:r>
              <a:rPr lang="en-GB" sz="4000" u="sng" dirty="0" smtClean="0">
                <a:solidFill>
                  <a:prstClr val="black"/>
                </a:solidFill>
              </a:rPr>
              <a:t>of different shapes.</a:t>
            </a:r>
            <a:endParaRPr lang="en-GB" sz="4000" u="sng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13" y="5817045"/>
            <a:ext cx="1112483" cy="826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10" y="5817045"/>
            <a:ext cx="1112484" cy="826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10" y="5817044"/>
            <a:ext cx="1112482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19D-4D50-544A-AE08-59119AC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0B08-9D88-AE41-919C-DD502A1E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3487"/>
          </a:xfrm>
        </p:spPr>
        <p:txBody>
          <a:bodyPr/>
          <a:lstStyle/>
          <a:p>
            <a:r>
              <a:rPr lang="en-GB" dirty="0"/>
              <a:t>To help you with this lesson, you can take a look at the </a:t>
            </a:r>
            <a:r>
              <a:rPr lang="en-GB" dirty="0" smtClean="0"/>
              <a:t>video, below.</a:t>
            </a:r>
            <a:endParaRPr lang="en-GB" dirty="0"/>
          </a:p>
          <a:p>
            <a:r>
              <a:rPr lang="en-GB" dirty="0" smtClean="0"/>
              <a:t>It</a:t>
            </a:r>
            <a:r>
              <a:rPr lang="en-GB" dirty="0" smtClean="0"/>
              <a:t> </a:t>
            </a:r>
            <a:r>
              <a:rPr lang="en-GB" dirty="0"/>
              <a:t>will help you when you come to do your independent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95CE4-26AF-0E4C-A3CE-DC0F968B9588}"/>
              </a:ext>
            </a:extLst>
          </p:cNvPr>
          <p:cNvSpPr txBox="1"/>
          <p:nvPr/>
        </p:nvSpPr>
        <p:spPr>
          <a:xfrm>
            <a:off x="4308200" y="3549112"/>
            <a:ext cx="314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vimeo.com/477528979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5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734104">
            <a:off x="2970521" y="-1357248"/>
            <a:ext cx="507754" cy="5385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17542" y="560099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2 m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5223" y="1335694"/>
            <a:ext cx="1169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10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979" y="179921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0602" y="1801120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5837" y="180112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24 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0138" y="564716"/>
            <a:ext cx="1966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200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65" y="2293307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210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8750" y="2293307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460" y="230286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420 cm</a:t>
            </a:r>
          </a:p>
        </p:txBody>
      </p:sp>
      <p:sp>
        <p:nvSpPr>
          <p:cNvPr id="16" name="Rectangle 15"/>
          <p:cNvSpPr/>
          <p:nvPr/>
        </p:nvSpPr>
        <p:spPr>
          <a:xfrm rot="5734104">
            <a:off x="936429" y="4298983"/>
            <a:ext cx="1944168" cy="1683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95448" y="4865296"/>
            <a:ext cx="1169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 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0856" y="3681134"/>
            <a:ext cx="1794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80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60522" y="4866184"/>
            <a:ext cx="1966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100 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3996" y="5714688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180 cm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0216" y="5714688"/>
            <a:ext cx="141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644" y="5714688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360 cm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4B29CB-0E4C-4B5D-A780-BF04A9C72DDC}"/>
              </a:ext>
            </a:extLst>
          </p:cNvPr>
          <p:cNvSpPr/>
          <p:nvPr/>
        </p:nvSpPr>
        <p:spPr>
          <a:xfrm rot="5760000">
            <a:off x="563156" y="829969"/>
            <a:ext cx="166779" cy="166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A1A953-AE61-4920-815A-1BD815C6E03B}"/>
              </a:ext>
            </a:extLst>
          </p:cNvPr>
          <p:cNvSpPr/>
          <p:nvPr/>
        </p:nvSpPr>
        <p:spPr>
          <a:xfrm rot="5760000">
            <a:off x="527788" y="1168529"/>
            <a:ext cx="166779" cy="166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041C55-0AA6-42D2-9B74-654294E1884E}"/>
              </a:ext>
            </a:extLst>
          </p:cNvPr>
          <p:cNvSpPr/>
          <p:nvPr/>
        </p:nvSpPr>
        <p:spPr>
          <a:xfrm rot="5760000">
            <a:off x="5754230" y="1341960"/>
            <a:ext cx="166779" cy="166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B4FB8D-9E7B-4B16-9A42-76E13F975381}"/>
              </a:ext>
            </a:extLst>
          </p:cNvPr>
          <p:cNvSpPr/>
          <p:nvPr/>
        </p:nvSpPr>
        <p:spPr>
          <a:xfrm rot="5760000">
            <a:off x="5720127" y="1668897"/>
            <a:ext cx="166779" cy="166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198151-C1F6-4CA0-AC83-E57CA01A15FB}"/>
              </a:ext>
            </a:extLst>
          </p:cNvPr>
          <p:cNvSpPr/>
          <p:nvPr/>
        </p:nvSpPr>
        <p:spPr>
          <a:xfrm rot="5760000">
            <a:off x="1159090" y="4099873"/>
            <a:ext cx="166779" cy="166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A620E7-3CAE-467B-8F40-D544F4EE1202}"/>
              </a:ext>
            </a:extLst>
          </p:cNvPr>
          <p:cNvSpPr/>
          <p:nvPr/>
        </p:nvSpPr>
        <p:spPr>
          <a:xfrm rot="5759321">
            <a:off x="2668710" y="4248365"/>
            <a:ext cx="166779" cy="166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D0782D-3041-45DD-91A4-5560915BECC9}"/>
              </a:ext>
            </a:extLst>
          </p:cNvPr>
          <p:cNvSpPr/>
          <p:nvPr/>
        </p:nvSpPr>
        <p:spPr>
          <a:xfrm rot="5760000">
            <a:off x="2493152" y="6014936"/>
            <a:ext cx="166779" cy="166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0333BE-66D6-4DAD-944E-9C5A36821503}"/>
              </a:ext>
            </a:extLst>
          </p:cNvPr>
          <p:cNvSpPr/>
          <p:nvPr/>
        </p:nvSpPr>
        <p:spPr>
          <a:xfrm rot="5760000">
            <a:off x="990060" y="5863626"/>
            <a:ext cx="166779" cy="166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883819" y="1348071"/>
            <a:ext cx="3640183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Let’s take a look at these rectangles and find their perimeter.</a:t>
            </a:r>
          </a:p>
          <a:p>
            <a:endParaRPr lang="en-GB" dirty="0"/>
          </a:p>
          <a:p>
            <a:r>
              <a:rPr lang="en-GB" dirty="0" smtClean="0"/>
              <a:t>However, we need to be very careful, as one of the side lengths is in metres and another is cm.</a:t>
            </a:r>
          </a:p>
          <a:p>
            <a:endParaRPr lang="en-GB" dirty="0"/>
          </a:p>
          <a:p>
            <a:r>
              <a:rPr lang="en-GB" dirty="0" smtClean="0"/>
              <a:t>When this happens, we must put both sides into the same units.</a:t>
            </a:r>
          </a:p>
          <a:p>
            <a:endParaRPr lang="en-GB" dirty="0"/>
          </a:p>
          <a:p>
            <a:r>
              <a:rPr lang="en-GB" dirty="0" smtClean="0"/>
              <a:t>So, let’s make both of these into cm.</a:t>
            </a:r>
          </a:p>
          <a:p>
            <a:endParaRPr lang="en-GB" dirty="0"/>
          </a:p>
          <a:p>
            <a:r>
              <a:rPr lang="en-GB" dirty="0" smtClean="0"/>
              <a:t>There are 100cm in 1m, so 2m = 200cm.</a:t>
            </a:r>
            <a:endParaRPr lang="en-GB" dirty="0"/>
          </a:p>
          <a:p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116" y="5776923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9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9" grpId="0" animBg="1"/>
      <p:bldP spid="30" grpId="0" animBg="1"/>
      <p:bldP spid="31" grpId="0" animBg="1"/>
      <p:bldP spid="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2240401" y="2450987"/>
            <a:ext cx="4262605" cy="3046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3032029" y="3083282"/>
            <a:ext cx="2649938" cy="24141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407" y="2027704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4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6558" y="3827122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3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215" y="750891"/>
            <a:ext cx="752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 front of a garage is a rectangle 3 m high and 4 m wide.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683" y="5550531"/>
            <a:ext cx="633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is the perimeter of the garage door?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0141" y="202770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400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163" y="382712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300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0811" y="2532710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70 cm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25950" y="2478943"/>
            <a:ext cx="0" cy="5675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2281646" y="4887667"/>
            <a:ext cx="71855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84785" y="4448621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40 cm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5709226" y="4887667"/>
            <a:ext cx="76389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2647" y="4448621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40 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8139" y="413237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230 cm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506175" y="3105388"/>
            <a:ext cx="0" cy="236738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3048669" y="3261239"/>
            <a:ext cx="260376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90212" y="3226541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320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743897" y="5981589"/>
                <a:ext cx="3108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550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 1,100 cm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97" y="5981589"/>
                <a:ext cx="3108543" cy="523220"/>
              </a:xfrm>
              <a:prstGeom prst="rect">
                <a:avLst/>
              </a:prstGeom>
              <a:blipFill>
                <a:blip r:embed="rId3"/>
                <a:stretch>
                  <a:fillRect l="-3922" t="-10465" r="-294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33477" y="1326624"/>
            <a:ext cx="7989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 garage door is 70 cm shorter and 40 cm thinner on </a:t>
            </a:r>
          </a:p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each side than the garage.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CC8A1F-84CE-2B4A-AA28-66E66A93EE66}"/>
              </a:ext>
            </a:extLst>
          </p:cNvPr>
          <p:cNvSpPr/>
          <p:nvPr/>
        </p:nvSpPr>
        <p:spPr>
          <a:xfrm>
            <a:off x="3946080" y="3309784"/>
            <a:ext cx="1137134" cy="3057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13B26B7-ABCE-8A46-AAC0-06FE432E7BCC}"/>
              </a:ext>
            </a:extLst>
          </p:cNvPr>
          <p:cNvSpPr/>
          <p:nvPr/>
        </p:nvSpPr>
        <p:spPr>
          <a:xfrm>
            <a:off x="4266062" y="4222720"/>
            <a:ext cx="1181879" cy="3057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24F250-295B-5440-922B-74BB6CE7C84F}"/>
                  </a:ext>
                </a:extLst>
              </p:cNvPr>
              <p:cNvSpPr txBox="1"/>
              <p:nvPr/>
            </p:nvSpPr>
            <p:spPr>
              <a:xfrm>
                <a:off x="467216" y="5981589"/>
                <a:ext cx="3212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320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 230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</a:rPr>
                  <a:t> 550 cm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24F250-295B-5440-922B-74BB6CE7C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16" y="5981589"/>
                <a:ext cx="3212739" cy="523220"/>
              </a:xfrm>
              <a:prstGeom prst="rect">
                <a:avLst/>
              </a:prstGeom>
              <a:blipFill>
                <a:blip r:embed="rId4"/>
                <a:stretch>
                  <a:fillRect l="-3985" t="-10465" r="-265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096318" y="1491898"/>
            <a:ext cx="3640183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is similar to our photo window question, from yesterday.</a:t>
            </a:r>
          </a:p>
          <a:p>
            <a:endParaRPr lang="en-GB" dirty="0"/>
          </a:p>
          <a:p>
            <a:r>
              <a:rPr lang="en-GB" dirty="0" smtClean="0"/>
              <a:t>However to find these missing sides, we are going to need to convert back into cm.</a:t>
            </a:r>
          </a:p>
          <a:p>
            <a:endParaRPr lang="en-GB" dirty="0"/>
          </a:p>
          <a:p>
            <a:r>
              <a:rPr lang="en-GB" dirty="0" smtClean="0"/>
              <a:t>Remember, 1m=100cm.</a:t>
            </a:r>
          </a:p>
          <a:p>
            <a:endParaRPr lang="en-GB" dirty="0"/>
          </a:p>
          <a:p>
            <a:r>
              <a:rPr lang="en-GB" dirty="0" smtClean="0"/>
              <a:t>Here we need to;</a:t>
            </a:r>
          </a:p>
          <a:p>
            <a:r>
              <a:rPr lang="en-GB" dirty="0" smtClean="0"/>
              <a:t>Subtract 70cm from 300cm</a:t>
            </a:r>
          </a:p>
          <a:p>
            <a:r>
              <a:rPr lang="en-GB" dirty="0" smtClean="0"/>
              <a:t>And</a:t>
            </a:r>
          </a:p>
          <a:p>
            <a:r>
              <a:rPr lang="en-GB" dirty="0" smtClean="0"/>
              <a:t>Subtract 80cm (40cm+40cm) from 400 cm.</a:t>
            </a:r>
          </a:p>
          <a:p>
            <a:endParaRPr lang="en-GB" dirty="0"/>
          </a:p>
          <a:p>
            <a:r>
              <a:rPr lang="en-GB" dirty="0" smtClean="0"/>
              <a:t>Now we can calculate our perimeter.</a:t>
            </a:r>
            <a:endParaRPr lang="en-GB" dirty="0"/>
          </a:p>
          <a:p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67" y="337840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6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9" grpId="0"/>
      <p:bldP spid="9" grpId="1"/>
      <p:bldP spid="11" grpId="0"/>
      <p:bldP spid="12" grpId="0"/>
      <p:bldP spid="13" grpId="0"/>
      <p:bldP spid="14" grpId="0"/>
      <p:bldP spid="17" grpId="0"/>
      <p:bldP spid="19" grpId="0"/>
      <p:bldP spid="20" grpId="0"/>
      <p:bldP spid="23" grpId="0"/>
      <p:bldP spid="24" grpId="0"/>
      <p:bldP spid="2" grpId="0"/>
      <p:bldP spid="25" grpId="0" animBg="1"/>
      <p:bldP spid="25" grpId="1" animBg="1"/>
      <p:bldP spid="29" grpId="0" animBg="1"/>
      <p:bldP spid="29" grpId="1" animBg="1"/>
      <p:bldP spid="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72586" y="2229355"/>
            <a:ext cx="1260000" cy="12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32441" y="850895"/>
            <a:ext cx="78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Ava is using squares with 5 cm sides.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2587" y="2490392"/>
            <a:ext cx="113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3515" y="1635725"/>
            <a:ext cx="113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1257" y="2576639"/>
            <a:ext cx="113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3516" y="3489355"/>
            <a:ext cx="113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 cm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116" y="5776923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7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254" y="397627"/>
            <a:ext cx="78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Ava makes this shape using three of the squares.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0729" y="1275694"/>
            <a:ext cx="1260000" cy="12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1" name="Rectangle 10"/>
          <p:cNvSpPr/>
          <p:nvPr/>
        </p:nvSpPr>
        <p:spPr>
          <a:xfrm>
            <a:off x="4200729" y="1275694"/>
            <a:ext cx="1260000" cy="12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Rectangle 11"/>
          <p:cNvSpPr/>
          <p:nvPr/>
        </p:nvSpPr>
        <p:spPr>
          <a:xfrm>
            <a:off x="3788589" y="2535694"/>
            <a:ext cx="1260000" cy="12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TextBox 12"/>
          <p:cNvSpPr txBox="1"/>
          <p:nvPr/>
        </p:nvSpPr>
        <p:spPr>
          <a:xfrm>
            <a:off x="395512" y="4173484"/>
            <a:ext cx="662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Ava thinks that she cannot calculate this shape’s perimeter.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12" y="5169651"/>
            <a:ext cx="78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 you think?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035129" y="1597107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2771592" y="1297978"/>
            <a:ext cx="10692" cy="118805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0730" y="2908152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695165" y="2598282"/>
            <a:ext cx="0" cy="119741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54035" y="1649192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605738" y="1284007"/>
            <a:ext cx="1647" cy="11906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43237" y="2920921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143237" y="2573919"/>
            <a:ext cx="1647" cy="11906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20339" y="3890233"/>
            <a:ext cx="12282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91085" y="3811529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929887" y="1130017"/>
            <a:ext cx="253084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66305" y="1195870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24829" y="1206769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03385" y="746412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 cm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940730" y="2431228"/>
            <a:ext cx="253084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62370" y="1956995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 cm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12406" y="2635395"/>
            <a:ext cx="12282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39928" y="2593604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04152" y="2363731"/>
            <a:ext cx="364018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Do we know all of the side lengths?</a:t>
            </a:r>
          </a:p>
          <a:p>
            <a:endParaRPr lang="en-GB" dirty="0"/>
          </a:p>
          <a:p>
            <a:r>
              <a:rPr lang="en-GB" dirty="0" smtClean="0"/>
              <a:t>There may be two missing side lengths, but have a think. Can we calculate them?</a:t>
            </a:r>
            <a:endParaRPr lang="en-GB" dirty="0"/>
          </a:p>
          <a:p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667" y="5790919"/>
            <a:ext cx="1112483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0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254" y="397627"/>
            <a:ext cx="78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Ava makes this shape using three of the squares.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0729" y="1275694"/>
            <a:ext cx="1260000" cy="12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1" name="Rectangle 10"/>
          <p:cNvSpPr/>
          <p:nvPr/>
        </p:nvSpPr>
        <p:spPr>
          <a:xfrm>
            <a:off x="4200729" y="1275694"/>
            <a:ext cx="1260000" cy="12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Rectangle 11"/>
          <p:cNvSpPr/>
          <p:nvPr/>
        </p:nvSpPr>
        <p:spPr>
          <a:xfrm>
            <a:off x="3788589" y="2535694"/>
            <a:ext cx="1260000" cy="12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TextBox 12"/>
          <p:cNvSpPr txBox="1"/>
          <p:nvPr/>
        </p:nvSpPr>
        <p:spPr>
          <a:xfrm>
            <a:off x="395512" y="4173484"/>
            <a:ext cx="6623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Ava thinks that she cannot calculate this shape’s perimeter.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12" y="5169651"/>
            <a:ext cx="78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Explain why Ava is incorrect.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5129" y="1597107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2771592" y="1297978"/>
            <a:ext cx="10692" cy="118805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0730" y="2908152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695165" y="2598282"/>
            <a:ext cx="0" cy="119741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54035" y="1649192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605738" y="1284007"/>
            <a:ext cx="1647" cy="11906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43237" y="2920921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143237" y="2573919"/>
            <a:ext cx="1647" cy="11906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20339" y="3890233"/>
            <a:ext cx="12282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91085" y="3811529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929887" y="1130017"/>
            <a:ext cx="253084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66305" y="1195870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24829" y="1206769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03385" y="746412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 cm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078981" y="2635394"/>
            <a:ext cx="417624" cy="2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21633" y="2632155"/>
            <a:ext cx="836564" cy="6483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940730" y="2431228"/>
            <a:ext cx="253084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62370" y="1956995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 cm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12406" y="2635395"/>
            <a:ext cx="12282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39928" y="2593604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99205" y="2548397"/>
            <a:ext cx="113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5 cm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9564" y="5757994"/>
            <a:ext cx="7725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 cm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400" dirty="0"/>
              <a:t> 5 cm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400" dirty="0"/>
              <a:t> 5 cm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400" dirty="0"/>
              <a:t> 5 cm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400" dirty="0"/>
              <a:t> 5 cm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400" dirty="0"/>
              <a:t> 5 cm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400" dirty="0"/>
              <a:t> 5 cm 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27382" y="5754279"/>
            <a:ext cx="169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40 cm</a:t>
            </a:r>
            <a:endParaRPr lang="en-GB" sz="24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51901" y="1680692"/>
            <a:ext cx="3640183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As you can see, there are two missing side lengths.</a:t>
            </a:r>
          </a:p>
          <a:p>
            <a:endParaRPr lang="en-GB" dirty="0"/>
          </a:p>
          <a:p>
            <a:r>
              <a:rPr lang="en-GB" dirty="0"/>
              <a:t>H</a:t>
            </a:r>
            <a:r>
              <a:rPr lang="en-GB" dirty="0" smtClean="0"/>
              <a:t>owever, if we think about this, we can work out that two of the squares sides are equal to 10cm. Attached to it is one 5cm side.</a:t>
            </a:r>
          </a:p>
          <a:p>
            <a:endParaRPr lang="en-GB" dirty="0"/>
          </a:p>
          <a:p>
            <a:r>
              <a:rPr lang="en-GB" dirty="0" smtClean="0"/>
              <a:t>So 10cm, minus the 5cm side, will reveal the missing length.</a:t>
            </a:r>
            <a:endParaRPr lang="en-GB" dirty="0"/>
          </a:p>
          <a:p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27" y="5754279"/>
            <a:ext cx="1112483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9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/>
      <p:bldP spid="17" grpId="0"/>
      <p:bldP spid="21" grpId="0"/>
      <p:bldP spid="23" grpId="0"/>
      <p:bldP spid="27" grpId="0"/>
      <p:bldP spid="32" grpId="0"/>
      <p:bldP spid="38" grpId="0"/>
      <p:bldP spid="38" grpId="1"/>
      <p:bldP spid="39" grpId="0"/>
      <p:bldP spid="39" grpId="1"/>
      <p:bldP spid="40" grpId="0"/>
      <p:bldP spid="48" grpId="0"/>
      <p:bldP spid="48" grpId="1"/>
      <p:bldP spid="50" grpId="0"/>
      <p:bldP spid="50" grpId="1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9CD7-906E-3048-BF00-57782E78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the this shape?</a:t>
            </a:r>
          </a:p>
        </p:txBody>
      </p:sp>
      <p:pic>
        <p:nvPicPr>
          <p:cNvPr id="1026" name="Picture 2" descr="The square grid G , . | Download Scientific Diagram">
            <a:extLst>
              <a:ext uri="{FF2B5EF4-FFF2-40B4-BE49-F238E27FC236}">
                <a16:creationId xmlns:a16="http://schemas.microsoft.com/office/drawing/2014/main" id="{8159FBAF-F1DB-D348-A665-1A18E6010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/>
          <a:stretch/>
        </p:blipFill>
        <p:spPr bwMode="auto">
          <a:xfrm>
            <a:off x="7788840" y="1722121"/>
            <a:ext cx="3839124" cy="25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F02BAF-F780-7749-8C15-1139F55D7389}"/>
              </a:ext>
            </a:extLst>
          </p:cNvPr>
          <p:cNvSpPr/>
          <p:nvPr/>
        </p:nvSpPr>
        <p:spPr>
          <a:xfrm>
            <a:off x="8229600" y="2599214"/>
            <a:ext cx="2949999" cy="829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F6D67-9C15-7A44-9243-4732C1D3B393}"/>
              </a:ext>
            </a:extLst>
          </p:cNvPr>
          <p:cNvSpPr txBox="1"/>
          <p:nvPr/>
        </p:nvSpPr>
        <p:spPr>
          <a:xfrm>
            <a:off x="453366" y="1833498"/>
            <a:ext cx="71037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Using the grid squares, calculate the lengths and widths of the shape.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665CE-2B84-CF4F-A511-BCAE334B7CFC}"/>
              </a:ext>
            </a:extLst>
          </p:cNvPr>
          <p:cNvSpPr txBox="1"/>
          <p:nvPr/>
        </p:nvSpPr>
        <p:spPr>
          <a:xfrm>
            <a:off x="453366" y="2533754"/>
            <a:ext cx="705880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Remember, when calculating the perimeter, we simply need to add all of the lengths and the widths together.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C389A-86C8-2C47-ADBE-D994E43EC9E1}"/>
              </a:ext>
            </a:extLst>
          </p:cNvPr>
          <p:cNvSpPr txBox="1"/>
          <p:nvPr/>
        </p:nvSpPr>
        <p:spPr>
          <a:xfrm>
            <a:off x="453366" y="3437880"/>
            <a:ext cx="44038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Length + Length + width + width = Perimeter</a:t>
            </a:r>
          </a:p>
          <a:p>
            <a:r>
              <a:rPr lang="en-GB" dirty="0"/>
              <a:t>7 cm + 7cm + 2cm + 2cm = 18cm </a:t>
            </a:r>
          </a:p>
          <a:p>
            <a:r>
              <a:rPr lang="en-GB" dirty="0"/>
              <a:t>Perimeter = 18cm.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9C908F-87EE-FB49-890E-F91B86BD7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9" y="5740844"/>
            <a:ext cx="1112482" cy="82610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9B5573-0B77-1844-900C-19995880471E}"/>
              </a:ext>
            </a:extLst>
          </p:cNvPr>
          <p:cNvCxnSpPr/>
          <p:nvPr/>
        </p:nvCxnSpPr>
        <p:spPr>
          <a:xfrm>
            <a:off x="8260080" y="2453640"/>
            <a:ext cx="29499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2CB647-BD73-1C41-9369-DF44E80EADC7}"/>
              </a:ext>
            </a:extLst>
          </p:cNvPr>
          <p:cNvCxnSpPr>
            <a:cxnSpLocks/>
          </p:cNvCxnSpPr>
          <p:nvPr/>
        </p:nvCxnSpPr>
        <p:spPr>
          <a:xfrm flipH="1" flipV="1">
            <a:off x="8260080" y="3605103"/>
            <a:ext cx="29499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B0EF627-0407-0E4D-9324-66FE6F4F2FD3}"/>
              </a:ext>
            </a:extLst>
          </p:cNvPr>
          <p:cNvSpPr txBox="1"/>
          <p:nvPr/>
        </p:nvSpPr>
        <p:spPr>
          <a:xfrm>
            <a:off x="9427932" y="380919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D69FD7-4703-6646-8B7E-FA9D7BA71531}"/>
              </a:ext>
            </a:extLst>
          </p:cNvPr>
          <p:cNvSpPr txBox="1"/>
          <p:nvPr/>
        </p:nvSpPr>
        <p:spPr>
          <a:xfrm>
            <a:off x="9427932" y="184985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7cm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2C8EBA-F257-F047-BFA3-6ED8D667181C}"/>
              </a:ext>
            </a:extLst>
          </p:cNvPr>
          <p:cNvCxnSpPr>
            <a:cxnSpLocks/>
          </p:cNvCxnSpPr>
          <p:nvPr/>
        </p:nvCxnSpPr>
        <p:spPr>
          <a:xfrm flipV="1">
            <a:off x="8061960" y="2599214"/>
            <a:ext cx="0" cy="829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E7046-D850-5C4A-9C21-930A316F784E}"/>
              </a:ext>
            </a:extLst>
          </p:cNvPr>
          <p:cNvCxnSpPr>
            <a:cxnSpLocks/>
          </p:cNvCxnSpPr>
          <p:nvPr/>
        </p:nvCxnSpPr>
        <p:spPr>
          <a:xfrm flipH="1">
            <a:off x="11353800" y="2599216"/>
            <a:ext cx="1" cy="869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8C306B2-5710-3944-AB0C-0C4B8728F7AF}"/>
              </a:ext>
            </a:extLst>
          </p:cNvPr>
          <p:cNvSpPr txBox="1"/>
          <p:nvPr/>
        </p:nvSpPr>
        <p:spPr>
          <a:xfrm>
            <a:off x="11518859" y="282772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ED8516-8671-024E-A8B9-CED3311D6B13}"/>
              </a:ext>
            </a:extLst>
          </p:cNvPr>
          <p:cNvSpPr txBox="1"/>
          <p:nvPr/>
        </p:nvSpPr>
        <p:spPr>
          <a:xfrm>
            <a:off x="7425625" y="27364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2cm</a:t>
            </a:r>
          </a:p>
        </p:txBody>
      </p:sp>
    </p:spTree>
    <p:extLst>
      <p:ext uri="{BB962C8B-B14F-4D97-AF65-F5344CB8AC3E}">
        <p14:creationId xmlns:p14="http://schemas.microsoft.com/office/powerpoint/2010/main" val="20081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5" grpId="0" animBg="1"/>
      <p:bldP spid="16" grpId="0" animBg="1"/>
      <p:bldP spid="22" grpId="0"/>
      <p:bldP spid="24" grpId="0"/>
      <p:bldP spid="29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4637"/>
          <a:stretch/>
        </p:blipFill>
        <p:spPr>
          <a:xfrm>
            <a:off x="447319" y="660642"/>
            <a:ext cx="3936422" cy="5878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956" y="168199"/>
            <a:ext cx="75842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C00000"/>
                </a:solidFill>
              </a:rPr>
              <a:t>Task</a:t>
            </a:r>
            <a:r>
              <a:rPr lang="en-GB" sz="2600" dirty="0" smtClean="0"/>
              <a:t>: Can you calculate the perimeter of these shapes?</a:t>
            </a: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375" r="-2347"/>
          <a:stretch/>
        </p:blipFill>
        <p:spPr>
          <a:xfrm>
            <a:off x="6033245" y="660641"/>
            <a:ext cx="4132731" cy="5959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5530" y="4153193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4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2280" y="968419"/>
            <a:ext cx="453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49251" y="912799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2588" y="4153193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5673" y="629865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8812" y="5720025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6)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37640" y="6026314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7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47319" y="660641"/>
            <a:ext cx="371685" cy="306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6437" y="3785141"/>
            <a:ext cx="371685" cy="306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980266" y="3938286"/>
            <a:ext cx="371685" cy="306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17" y="5796133"/>
            <a:ext cx="1112484" cy="8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4637"/>
          <a:stretch/>
        </p:blipFill>
        <p:spPr>
          <a:xfrm>
            <a:off x="5982789" y="548638"/>
            <a:ext cx="4025203" cy="6054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55535"/>
          <a:stretch/>
        </p:blipFill>
        <p:spPr>
          <a:xfrm>
            <a:off x="490440" y="645181"/>
            <a:ext cx="3780507" cy="5801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956" y="168199"/>
            <a:ext cx="81434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C00000"/>
                </a:solidFill>
              </a:rPr>
              <a:t>Answers</a:t>
            </a:r>
            <a:r>
              <a:rPr lang="en-GB" sz="2600" dirty="0" smtClean="0"/>
              <a:t>: Can you calculate the perimeter of these shapes?</a:t>
            </a:r>
            <a:endParaRPr lang="en-GB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415530" y="4153193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4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2280" y="968419"/>
            <a:ext cx="453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49251" y="912799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2588" y="4153193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85673" y="629865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8812" y="5720025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6)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37640" y="6026314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7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47319" y="660641"/>
            <a:ext cx="371685" cy="306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6437" y="3785141"/>
            <a:ext cx="371685" cy="306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980266" y="3938286"/>
            <a:ext cx="371685" cy="306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08" y="5775831"/>
            <a:ext cx="1112482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标题 573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/>
            <a:r>
              <a:rPr lang="en-GB" altLang="zh-CN" i="1" dirty="0">
                <a:solidFill>
                  <a:schemeClr val="bg1"/>
                </a:solidFill>
              </a:rPr>
              <a:t>End of Lesson</a:t>
            </a:r>
            <a:endParaRPr lang="zh-CN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0" i="0" u="sng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02.07</a:t>
            </a:r>
            <a:r>
              <a:rPr kumimoji="0" lang="en-GB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 smtClean="0">
                <a:solidFill>
                  <a:prstClr val="black"/>
                </a:solidFill>
              </a:rPr>
              <a:t>LO</a:t>
            </a:r>
            <a:r>
              <a:rPr lang="en-GB" sz="4000" u="sng" dirty="0">
                <a:solidFill>
                  <a:prstClr val="black"/>
                </a:solidFill>
              </a:rPr>
              <a:t>: To be able to calculate area, by counting squares.</a:t>
            </a:r>
            <a:endParaRPr lang="en-GB" sz="4000" u="sng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13" y="5817045"/>
            <a:ext cx="1112483" cy="826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10" y="5817044"/>
            <a:ext cx="1112484" cy="826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10" y="5817044"/>
            <a:ext cx="1112482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19D-4D50-544A-AE08-59119AC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0B08-9D88-AE41-919C-DD502A1E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23487"/>
          </a:xfrm>
        </p:spPr>
        <p:txBody>
          <a:bodyPr/>
          <a:lstStyle/>
          <a:p>
            <a:r>
              <a:rPr lang="en-GB" dirty="0"/>
              <a:t>To help you with this lesson, you can take a look at the </a:t>
            </a:r>
            <a:r>
              <a:rPr lang="en-GB" dirty="0" smtClean="0"/>
              <a:t>video, below.</a:t>
            </a:r>
            <a:endParaRPr lang="en-GB" dirty="0"/>
          </a:p>
          <a:p>
            <a:r>
              <a:rPr lang="en-GB" dirty="0" smtClean="0"/>
              <a:t>It</a:t>
            </a:r>
            <a:r>
              <a:rPr lang="en-GB" dirty="0" smtClean="0"/>
              <a:t> </a:t>
            </a:r>
            <a:r>
              <a:rPr lang="en-GB" dirty="0"/>
              <a:t>will help you when you come to do your independent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95CE4-26AF-0E4C-A3CE-DC0F968B9588}"/>
              </a:ext>
            </a:extLst>
          </p:cNvPr>
          <p:cNvSpPr txBox="1"/>
          <p:nvPr/>
        </p:nvSpPr>
        <p:spPr>
          <a:xfrm>
            <a:off x="4308200" y="3549112"/>
            <a:ext cx="314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vimeo.com/477528979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5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0143" y="2105891"/>
            <a:ext cx="2193384" cy="23414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0143" y="2105891"/>
            <a:ext cx="2193384" cy="2341418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766954" y="3189712"/>
            <a:ext cx="775856" cy="1188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7426" y="5007910"/>
            <a:ext cx="653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Area is the space inside a 2D shape.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00919D-4D50-544A-AE08-59119AC02ACE}"/>
              </a:ext>
            </a:extLst>
          </p:cNvPr>
          <p:cNvSpPr txBox="1">
            <a:spLocks/>
          </p:cNvSpPr>
          <p:nvPr/>
        </p:nvSpPr>
        <p:spPr>
          <a:xfrm>
            <a:off x="402772" y="3564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Today, we are going to learn about area.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07" y="5729958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81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8611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>
            <a:off x="3219992" y="1104027"/>
            <a:ext cx="2022764" cy="1884218"/>
          </a:xfrm>
          <a:prstGeom prst="snip1Rect">
            <a:avLst/>
          </a:prstGeom>
          <a:solidFill>
            <a:srgbClr val="E5BCE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95448" y="1104027"/>
            <a:ext cx="1925781" cy="1884218"/>
          </a:xfrm>
          <a:prstGeom prst="triangle">
            <a:avLst/>
          </a:prstGeom>
          <a:solidFill>
            <a:srgbClr val="E5BCE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95448" y="1104026"/>
            <a:ext cx="1925781" cy="1884218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3192283" y="1104026"/>
            <a:ext cx="2022764" cy="1884218"/>
          </a:xfrm>
          <a:prstGeom prst="snip1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07774" y="1104026"/>
            <a:ext cx="1620000" cy="1884218"/>
            <a:chOff x="6068291" y="734291"/>
            <a:chExt cx="1620000" cy="18842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096000" y="734291"/>
              <a:ext cx="0" cy="1884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661563" y="734291"/>
              <a:ext cx="0" cy="1884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068291" y="734291"/>
              <a:ext cx="1620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82145" y="2618509"/>
              <a:ext cx="10945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02726" y="5353752"/>
            <a:ext cx="653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Area is the space inside a 2D shape.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5640" y="5863399"/>
            <a:ext cx="689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Area is the space inside a </a:t>
            </a:r>
            <a:r>
              <a:rPr lang="en-GB" sz="2800" b="1" dirty="0">
                <a:solidFill>
                  <a:prstClr val="black"/>
                </a:solidFill>
              </a:rPr>
              <a:t>closed </a:t>
            </a:r>
            <a:r>
              <a:rPr lang="en-GB" sz="2800" dirty="0">
                <a:solidFill>
                  <a:prstClr val="black"/>
                </a:solidFill>
              </a:rPr>
              <a:t>2D shape.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6288" y="4502402"/>
            <a:ext cx="4932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Can you visualise the areas of these shapes?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5956" y="2988244"/>
            <a:ext cx="36401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third shape is not closed, so the are cannot be calculated.</a:t>
            </a:r>
            <a:endParaRPr lang="en-GB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87" y="5615362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00091 0.29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00586 0.305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5" grpId="0"/>
      <p:bldP spid="15" grpId="1"/>
      <p:bldP spid="16" grpId="0"/>
      <p:bldP spid="17" grpId="0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2246" y="2135482"/>
            <a:ext cx="2092385" cy="25821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4630" y="2161861"/>
            <a:ext cx="4812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Which shape would be the best to fill the rectangle? </a:t>
            </a:r>
          </a:p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Why?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64710" y="422232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64433" y="4222324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07" y="5729958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3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0328" y="1557573"/>
            <a:ext cx="2092385" cy="2613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00327" y="1575127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25025" y="1575127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51270" y="1575127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66444" y="1575127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07482" y="210284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32180" y="210284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58425" y="210284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73599" y="210284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03542" y="263963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28240" y="263963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54485" y="263963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9659" y="263963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314677" y="850841"/>
            <a:ext cx="169080" cy="1239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94105" y="859172"/>
            <a:ext cx="345270" cy="1262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21462" y="845987"/>
            <a:ext cx="833065" cy="1244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7503" y="279449"/>
            <a:ext cx="207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Gaps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2792" y="364441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52515" y="3644415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2712" y="1583952"/>
            <a:ext cx="4812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Which shape would be the best to fill the rectangle? </a:t>
            </a:r>
          </a:p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Why?</a:t>
            </a:r>
          </a:p>
        </p:txBody>
      </p:sp>
      <p:sp>
        <p:nvSpPr>
          <p:cNvPr id="24" name="Oval 23"/>
          <p:cNvSpPr/>
          <p:nvPr/>
        </p:nvSpPr>
        <p:spPr>
          <a:xfrm>
            <a:off x="2803542" y="315398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28240" y="315398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54485" y="315398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9659" y="315398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03542" y="3667251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28240" y="3667251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854485" y="3667251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69659" y="3667251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66740" y="4845039"/>
            <a:ext cx="481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The area is 20 circles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07" y="5729958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6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2474" y="98921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2474" y="150448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474" y="202389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474" y="253824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2474" y="3051178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7647" y="98921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7647" y="150448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7647" y="202389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7647" y="253824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7647" y="3051178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2819" y="98921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12819" y="150448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2819" y="202389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2819" y="253824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2819" y="3051178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1933" y="98921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31933" y="150448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1933" y="202389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31933" y="253824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31933" y="3051178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72950" y="983386"/>
            <a:ext cx="2092385" cy="25821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29473" y="33083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29196" y="3308353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4982" y="1532771"/>
            <a:ext cx="4812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Which shape would be the best to fill the rectangle? </a:t>
            </a:r>
          </a:p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Why?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07" y="5729958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3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9CD7-906E-3048-BF00-57782E78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perimeter of the this shape?</a:t>
            </a:r>
          </a:p>
        </p:txBody>
      </p:sp>
      <p:pic>
        <p:nvPicPr>
          <p:cNvPr id="1026" name="Picture 2" descr="The square grid G , . | Download Scientific Diagram">
            <a:extLst>
              <a:ext uri="{FF2B5EF4-FFF2-40B4-BE49-F238E27FC236}">
                <a16:creationId xmlns:a16="http://schemas.microsoft.com/office/drawing/2014/main" id="{8159FBAF-F1DB-D348-A665-1A18E6010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/>
          <a:stretch/>
        </p:blipFill>
        <p:spPr bwMode="auto">
          <a:xfrm>
            <a:off x="7788840" y="1722121"/>
            <a:ext cx="3839124" cy="25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F02BAF-F780-7749-8C15-1139F55D7389}"/>
              </a:ext>
            </a:extLst>
          </p:cNvPr>
          <p:cNvSpPr/>
          <p:nvPr/>
        </p:nvSpPr>
        <p:spPr>
          <a:xfrm>
            <a:off x="8229600" y="2178770"/>
            <a:ext cx="2949999" cy="1249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F6D67-9C15-7A44-9243-4732C1D3B393}"/>
              </a:ext>
            </a:extLst>
          </p:cNvPr>
          <p:cNvSpPr txBox="1"/>
          <p:nvPr/>
        </p:nvSpPr>
        <p:spPr>
          <a:xfrm>
            <a:off x="453366" y="1833498"/>
            <a:ext cx="71037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Using the grid squares, calculate the lengths and widths of the shape.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665CE-2B84-CF4F-A511-BCAE334B7CFC}"/>
              </a:ext>
            </a:extLst>
          </p:cNvPr>
          <p:cNvSpPr txBox="1"/>
          <p:nvPr/>
        </p:nvSpPr>
        <p:spPr>
          <a:xfrm>
            <a:off x="453366" y="2533754"/>
            <a:ext cx="70588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is the perimeter if the rectangle?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9B5573-0B77-1844-900C-19995880471E}"/>
              </a:ext>
            </a:extLst>
          </p:cNvPr>
          <p:cNvCxnSpPr/>
          <p:nvPr/>
        </p:nvCxnSpPr>
        <p:spPr>
          <a:xfrm>
            <a:off x="8229600" y="2007622"/>
            <a:ext cx="29499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DD69FD7-4703-6646-8B7E-FA9D7BA71531}"/>
              </a:ext>
            </a:extLst>
          </p:cNvPr>
          <p:cNvSpPr txBox="1"/>
          <p:nvPr/>
        </p:nvSpPr>
        <p:spPr>
          <a:xfrm>
            <a:off x="9412692" y="137595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7cm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7E7046-D850-5C4A-9C21-930A316F784E}"/>
              </a:ext>
            </a:extLst>
          </p:cNvPr>
          <p:cNvCxnSpPr>
            <a:cxnSpLocks/>
          </p:cNvCxnSpPr>
          <p:nvPr/>
        </p:nvCxnSpPr>
        <p:spPr>
          <a:xfrm>
            <a:off x="11353800" y="2178770"/>
            <a:ext cx="1" cy="1290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8C306B2-5710-3944-AB0C-0C4B8728F7AF}"/>
              </a:ext>
            </a:extLst>
          </p:cNvPr>
          <p:cNvSpPr txBox="1"/>
          <p:nvPr/>
        </p:nvSpPr>
        <p:spPr>
          <a:xfrm>
            <a:off x="11510258" y="25992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D841F-58AC-8344-B5C6-A2B079989FC0}"/>
              </a:ext>
            </a:extLst>
          </p:cNvPr>
          <p:cNvSpPr txBox="1"/>
          <p:nvPr/>
        </p:nvSpPr>
        <p:spPr>
          <a:xfrm>
            <a:off x="453366" y="3284451"/>
            <a:ext cx="210442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Let’s check together.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C93AC-C967-D440-A26C-D93BF2823BE8}"/>
              </a:ext>
            </a:extLst>
          </p:cNvPr>
          <p:cNvSpPr txBox="1"/>
          <p:nvPr/>
        </p:nvSpPr>
        <p:spPr>
          <a:xfrm>
            <a:off x="453366" y="4040895"/>
            <a:ext cx="34785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7cm + 7cm + 2cm +2cm = 20cm</a:t>
            </a:r>
          </a:p>
          <a:p>
            <a:r>
              <a:rPr lang="en-GB" dirty="0"/>
              <a:t>Perimeter = 20cm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7E4927-40A1-3547-B18C-A4DD9300F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8" y="5729960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5" grpId="0" animBg="1"/>
      <p:bldP spid="24" grpId="0"/>
      <p:bldP spid="29" grpId="0"/>
      <p:bldP spid="4" grpId="0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1950" y="1112122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950" y="1627391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1950" y="214680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950" y="26611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1950" y="3174086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7123" y="1112122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7123" y="1627391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7123" y="214680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7123" y="26611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7123" y="3174086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2295" y="1112122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2295" y="1627391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2295" y="214680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2295" y="26611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2295" y="3174086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51409" y="1112122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1409" y="1627391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1409" y="214680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1409" y="26611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51409" y="3174086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3941" y="4324456"/>
            <a:ext cx="57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The area of the rectangle is: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1335" y="5253420"/>
            <a:ext cx="2127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20 squares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92426" y="1106294"/>
            <a:ext cx="2092385" cy="25821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751901" y="1680692"/>
                <a:ext cx="3640183" cy="45243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Here is the squares can be used to fill the whole area of the rectangle, with out any missing gaps.</a:t>
                </a:r>
              </a:p>
              <a:p>
                <a:endParaRPr lang="en-GB" dirty="0"/>
              </a:p>
              <a:p>
                <a:r>
                  <a:rPr lang="en-GB" dirty="0" smtClean="0"/>
                  <a:t>This means we can accurately calculate the area.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Here we see the area is the same as 20 square centimetres.</a:t>
                </a:r>
              </a:p>
              <a:p>
                <a:endParaRPr lang="en-GB" dirty="0"/>
              </a:p>
              <a:p>
                <a:r>
                  <a:rPr lang="en-GB" dirty="0" smtClean="0"/>
                  <a:t>To write down 20 centimetres squared, 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 smtClean="0"/>
                  <a:t> 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1" y="1680692"/>
                <a:ext cx="3640183" cy="4524315"/>
              </a:xfrm>
              <a:prstGeom prst="rect">
                <a:avLst/>
              </a:prstGeom>
              <a:blipFill>
                <a:blip r:embed="rId3"/>
                <a:stretch>
                  <a:fillRect l="-1336" t="-6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6E0A9403-EF01-5C46-B79F-06125B1CD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4" y="5776640"/>
            <a:ext cx="1112482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3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8440" y="1492403"/>
            <a:ext cx="2880000" cy="2882938"/>
            <a:chOff x="1527423" y="2188300"/>
            <a:chExt cx="2880000" cy="2882938"/>
          </a:xfrm>
        </p:grpSpPr>
        <p:sp>
          <p:nvSpPr>
            <p:cNvPr id="4" name="Rectangle 3"/>
            <p:cNvSpPr/>
            <p:nvPr/>
          </p:nvSpPr>
          <p:spPr>
            <a:xfrm>
              <a:off x="1527423" y="2909769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47423" y="291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7423" y="363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67423" y="363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67423" y="435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87423" y="363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47423" y="2188300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1791" y="4786126"/>
            <a:ext cx="36777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___ squares.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0388" y="477440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0345" y="2312262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7608" y="1581993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7607" y="2312262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7608" y="3032262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7608" y="3041045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0801" y="304860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6965" y="3753704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029090" y="3076595"/>
                <a:ext cx="3640183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his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 smtClean="0"/>
                  <a:t> 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090" y="3076595"/>
                <a:ext cx="3640183" cy="1200329"/>
              </a:xfrm>
              <a:prstGeom prst="rect">
                <a:avLst/>
              </a:prstGeom>
              <a:blipFill>
                <a:blip r:embed="rId3"/>
                <a:stretch>
                  <a:fillRect l="-1169" t="-25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44" y="5747377"/>
            <a:ext cx="1112483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12062" y="548350"/>
            <a:ext cx="2160000" cy="2872655"/>
            <a:chOff x="1527423" y="1448675"/>
            <a:chExt cx="2160000" cy="2872655"/>
          </a:xfrm>
        </p:grpSpPr>
        <p:sp>
          <p:nvSpPr>
            <p:cNvPr id="6" name="Rectangle 5"/>
            <p:cNvSpPr/>
            <p:nvPr/>
          </p:nvSpPr>
          <p:spPr>
            <a:xfrm>
              <a:off x="1527423" y="2165737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7423" y="2171613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7423" y="2887206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47423" y="2888675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47423" y="3596923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67423" y="1448675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7423" y="1448675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7423" y="3601330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47423" y="1450144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89613" y="342798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67569" y="1991287"/>
            <a:ext cx="34982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 squares.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0839" y="192942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2596" y="3720696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2)</a:t>
            </a:r>
          </a:p>
        </p:txBody>
      </p:sp>
      <p:grpSp>
        <p:nvGrpSpPr>
          <p:cNvPr id="19" name="Group 18"/>
          <p:cNvGrpSpPr/>
          <p:nvPr/>
        </p:nvGrpSpPr>
        <p:grpSpPr>
          <a:xfrm rot="3916162">
            <a:off x="3531512" y="3240553"/>
            <a:ext cx="720002" cy="2862371"/>
            <a:chOff x="2878669" y="3535268"/>
            <a:chExt cx="720002" cy="2862371"/>
          </a:xfrm>
        </p:grpSpPr>
        <p:sp>
          <p:nvSpPr>
            <p:cNvPr id="20" name="Rectangle 19"/>
            <p:cNvSpPr/>
            <p:nvPr/>
          </p:nvSpPr>
          <p:spPr>
            <a:xfrm>
              <a:off x="2878671" y="4252329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8671" y="4969391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8671" y="5677639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8669" y="353526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290352" y="5616352"/>
            <a:ext cx="34982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 squares.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29455" y="55814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59548" y="3042608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3)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7533030" y="3629452"/>
            <a:ext cx="72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5400000">
            <a:off x="8245025" y="4349452"/>
            <a:ext cx="72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5400000">
            <a:off x="7530061" y="4349452"/>
            <a:ext cx="72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rot="5400000">
            <a:off x="8245025" y="3629452"/>
            <a:ext cx="72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954268" y="5119872"/>
            <a:ext cx="34982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 squares.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86211" y="508186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635251" y="2463400"/>
                <a:ext cx="162599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his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51" y="2463400"/>
                <a:ext cx="1625991" cy="369332"/>
              </a:xfrm>
              <a:prstGeom prst="rect">
                <a:avLst/>
              </a:prstGeom>
              <a:blipFill>
                <a:blip r:embed="rId3"/>
                <a:stretch>
                  <a:fillRect l="-2602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546673" y="5988964"/>
                <a:ext cx="162599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his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73" y="5988964"/>
                <a:ext cx="1625991" cy="369332"/>
              </a:xfrm>
              <a:prstGeom prst="rect">
                <a:avLst/>
              </a:prstGeom>
              <a:blipFill>
                <a:blip r:embed="rId4"/>
                <a:stretch>
                  <a:fillRect l="-2974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261242" y="5701305"/>
                <a:ext cx="162599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his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42" y="5701305"/>
                <a:ext cx="1625991" cy="369332"/>
              </a:xfrm>
              <a:prstGeom prst="rect">
                <a:avLst/>
              </a:prstGeom>
              <a:blipFill>
                <a:blip r:embed="rId5"/>
                <a:stretch>
                  <a:fillRect l="-2602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19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2" grpId="0"/>
      <p:bldP spid="35" grpId="0" animBg="1"/>
      <p:bldP spid="36" grpId="0" animBg="1"/>
      <p:bldP spid="3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 rot="1548803">
            <a:off x="1012326" y="829284"/>
            <a:ext cx="1096979" cy="2752233"/>
            <a:chOff x="2794861" y="1370817"/>
            <a:chExt cx="1440000" cy="361284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2794861" y="3540724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14861" y="3542193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94861" y="2822193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14861" y="2093379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14861" y="1370817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14861" y="2819255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4861" y="1370817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4861" y="2095941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94861" y="4263662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14861" y="4263662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23738" y="832448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00705" y="144337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2)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572587" y="1418102"/>
            <a:ext cx="548489" cy="3281445"/>
            <a:chOff x="6130382" y="1654618"/>
            <a:chExt cx="720000" cy="4307540"/>
          </a:xfrm>
        </p:grpSpPr>
        <p:grpSp>
          <p:nvGrpSpPr>
            <p:cNvPr id="38" name="Group 37"/>
            <p:cNvGrpSpPr/>
            <p:nvPr/>
          </p:nvGrpSpPr>
          <p:grpSpPr>
            <a:xfrm>
              <a:off x="6130382" y="2349313"/>
              <a:ext cx="720000" cy="3612845"/>
              <a:chOff x="2794861" y="1370817"/>
              <a:chExt cx="720000" cy="361284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2794861" y="3540724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794861" y="2822193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794861" y="1370817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794861" y="2095941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794861" y="4263662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130382" y="165461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793735" y="3351354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3)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69691" y="3444205"/>
            <a:ext cx="2202213" cy="2195857"/>
            <a:chOff x="2272380" y="3653200"/>
            <a:chExt cx="2890837" cy="2882493"/>
          </a:xfrm>
        </p:grpSpPr>
        <p:sp>
          <p:nvSpPr>
            <p:cNvPr id="47" name="Rectangle 46"/>
            <p:cNvSpPr/>
            <p:nvPr/>
          </p:nvSpPr>
          <p:spPr>
            <a:xfrm rot="5400000">
              <a:off x="2995153" y="438325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3723217" y="438325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442875" y="5103259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4442875" y="438325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2275153" y="438325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3723217" y="5103259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2995153" y="5103259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2276163" y="5103259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4442875" y="5815693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3723217" y="5815693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2995153" y="5814977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5400000">
              <a:off x="2278092" y="5814977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2995153" y="3653200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 rot="5400000">
              <a:off x="3723217" y="3653200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4443217" y="3653200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 rot="5400000">
              <a:off x="2272380" y="3653200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3699857" y="1491397"/>
            <a:ext cx="17620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10 squares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936072" y="2668099"/>
            <a:ext cx="15793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6 squares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019664" y="5672575"/>
            <a:ext cx="17620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16 squares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482168" y="1491397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2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67237" y="2660881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6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786305" y="5674733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4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7751901" y="1680692"/>
                <a:ext cx="3640183" cy="36933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Let’s use a more efficient method, instead of counting squares. </a:t>
                </a:r>
              </a:p>
              <a:p>
                <a:endParaRPr lang="en-GB" dirty="0"/>
              </a:p>
              <a:p>
                <a:r>
                  <a:rPr lang="en-GB" dirty="0" smtClean="0"/>
                  <a:t>For 1), we can work out that we have 5 rows of 2 squares.</a:t>
                </a:r>
              </a:p>
              <a:p>
                <a:endParaRPr lang="en-GB" dirty="0"/>
              </a:p>
              <a:p>
                <a:r>
                  <a:rPr lang="en-GB" dirty="0" smtClean="0"/>
                  <a:t>5x2 = 10.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 smtClean="0"/>
                  <a:t>Have a go at the 2) and 3).</a:t>
                </a:r>
              </a:p>
              <a:p>
                <a:endParaRPr lang="en-GB" dirty="0"/>
              </a:p>
              <a:p>
                <a:r>
                  <a:rPr lang="en-GB" dirty="0" smtClean="0"/>
                  <a:t> 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1" y="1680692"/>
                <a:ext cx="3640183" cy="3693319"/>
              </a:xfrm>
              <a:prstGeom prst="rect">
                <a:avLst/>
              </a:prstGeom>
              <a:blipFill>
                <a:blip r:embed="rId3"/>
                <a:stretch>
                  <a:fillRect l="-1336" t="-822" r="-23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44" y="5747377"/>
            <a:ext cx="1112483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3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3076189" y="287984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5400000">
            <a:off x="3794720" y="287984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5400000">
            <a:off x="4510924" y="287984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5400000">
            <a:off x="2357736" y="287984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3076189" y="2159841"/>
            <a:ext cx="7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3794720" y="2159126"/>
            <a:ext cx="7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4511266" y="2159126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5400000">
            <a:off x="2357736" y="2159842"/>
            <a:ext cx="7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4517860" y="2180683"/>
            <a:ext cx="688690" cy="686935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43014" y="4319842"/>
            <a:ext cx="385727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____ squares.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3566" y="411627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953474" y="3864964"/>
                <a:ext cx="449162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chemeClr val="accent1"/>
                              </a:solidFill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chemeClr val="accent1"/>
                              </a:solidFill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74" y="3864964"/>
                <a:ext cx="449162" cy="885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26092" y="2258232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7654" y="224585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2731" y="224585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284187" y="2073667"/>
                <a:ext cx="449162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87" y="2073667"/>
                <a:ext cx="449162" cy="885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975751" y="1836910"/>
                <a:ext cx="3640183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shaded area is 3 and a half squares. We would write this as 3.5cm.</a:t>
                </a:r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 smtClean="0"/>
                  <a:t> 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51" y="1836910"/>
                <a:ext cx="3640183" cy="2308324"/>
              </a:xfrm>
              <a:prstGeom prst="rect">
                <a:avLst/>
              </a:prstGeom>
              <a:blipFill>
                <a:blip r:embed="rId5"/>
                <a:stretch>
                  <a:fillRect l="-1169" t="-10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44" y="5747377"/>
            <a:ext cx="1112483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2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4397658" y="2015293"/>
            <a:ext cx="720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5400000">
            <a:off x="5117658" y="2015293"/>
            <a:ext cx="720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5400000">
            <a:off x="5837316" y="272881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5400000">
            <a:off x="5837316" y="201529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3672068" y="201529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5117658" y="272881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4397658" y="272881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5400000">
            <a:off x="3670604" y="272881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5837316" y="344773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5400000">
            <a:off x="5117658" y="344773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5400000">
            <a:off x="4397658" y="344702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5400000">
            <a:off x="3672533" y="344702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5400000">
            <a:off x="4397658" y="129529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5400000">
            <a:off x="5117658" y="1294577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5837658" y="1294577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5400000">
            <a:off x="3672068" y="129529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172389" y="121023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2)</a:t>
            </a:r>
          </a:p>
        </p:txBody>
      </p:sp>
      <p:sp>
        <p:nvSpPr>
          <p:cNvPr id="21" name="Right Triangle 20"/>
          <p:cNvSpPr/>
          <p:nvPr/>
        </p:nvSpPr>
        <p:spPr>
          <a:xfrm>
            <a:off x="5843247" y="2016129"/>
            <a:ext cx="688690" cy="71938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Triangle 21"/>
          <p:cNvSpPr/>
          <p:nvPr/>
        </p:nvSpPr>
        <p:spPr>
          <a:xfrm flipH="1">
            <a:off x="3692677" y="2010063"/>
            <a:ext cx="694933" cy="72545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5400000">
            <a:off x="1427544" y="1581134"/>
            <a:ext cx="720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5400000">
            <a:off x="699480" y="1581134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5400000">
            <a:off x="2147544" y="2301860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 rot="5400000">
            <a:off x="1427544" y="2301860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5400000">
            <a:off x="700490" y="2301860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5400000">
            <a:off x="1427544" y="861134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5400000">
            <a:off x="2147544" y="861134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rot="5400000">
            <a:off x="699480" y="861134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Triangle 30"/>
          <p:cNvSpPr/>
          <p:nvPr/>
        </p:nvSpPr>
        <p:spPr>
          <a:xfrm flipH="1">
            <a:off x="720028" y="1603192"/>
            <a:ext cx="694600" cy="68693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rot="5400000">
            <a:off x="2147544" y="1581134"/>
            <a:ext cx="720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rot="5400000">
            <a:off x="2799620" y="4447637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5400000">
            <a:off x="3524403" y="4447637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rot="5400000">
            <a:off x="4244403" y="5167638"/>
            <a:ext cx="720001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5400000">
            <a:off x="4244403" y="444888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rot="5400000">
            <a:off x="2077068" y="4447637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5400000">
            <a:off x="3524403" y="5167636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rot="5400000">
            <a:off x="2799620" y="5167636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5400000">
            <a:off x="2077691" y="5167636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504574" y="4358085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3)</a:t>
            </a:r>
          </a:p>
        </p:txBody>
      </p:sp>
      <p:sp>
        <p:nvSpPr>
          <p:cNvPr id="42" name="Right Triangle 41"/>
          <p:cNvSpPr/>
          <p:nvPr/>
        </p:nvSpPr>
        <p:spPr>
          <a:xfrm>
            <a:off x="3529619" y="4467226"/>
            <a:ext cx="688690" cy="702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Triangle 42"/>
          <p:cNvSpPr/>
          <p:nvPr/>
        </p:nvSpPr>
        <p:spPr>
          <a:xfrm flipH="1">
            <a:off x="2810269" y="4467225"/>
            <a:ext cx="704142" cy="70165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429499" y="318654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1700416" y="3090538"/>
                <a:ext cx="449162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0070C0"/>
                              </a:solidFill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16" y="3090538"/>
                <a:ext cx="449162" cy="885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6875904" y="211117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178748" y="48799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3162" y="748742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83116" y="1671846"/>
            <a:ext cx="364018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Have a go at finding the areas of the shaded parts of these quadrilaterals.</a:t>
            </a:r>
          </a:p>
          <a:p>
            <a:endParaRPr lang="en-GB" dirty="0"/>
          </a:p>
          <a:p>
            <a:r>
              <a:rPr lang="en-GB" dirty="0" smtClean="0"/>
              <a:t>Remember that 2 halves make a whole!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8FC05D1-F9DC-BD4B-AFB8-89AE3933D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44" y="5747377"/>
            <a:ext cx="1112483" cy="826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3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4180"/>
          <a:stretch/>
        </p:blipFill>
        <p:spPr>
          <a:xfrm>
            <a:off x="828443" y="757645"/>
            <a:ext cx="4214225" cy="5732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956" y="168199"/>
            <a:ext cx="69788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C00000"/>
                </a:solidFill>
              </a:rPr>
              <a:t>Task: Count the squares to help calculate the area.</a:t>
            </a:r>
            <a:endParaRPr lang="en-GB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5996211" y="1557575"/>
            <a:ext cx="4275190" cy="3917019"/>
            <a:chOff x="866863" y="1139564"/>
            <a:chExt cx="4275190" cy="39170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863" y="1139564"/>
              <a:ext cx="4275190" cy="391701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645920" y="4649320"/>
                  <a:ext cx="54864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920" y="4649320"/>
                  <a:ext cx="54864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119666" y="4649320"/>
                  <a:ext cx="54864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666" y="4649320"/>
                  <a:ext cx="5486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506685" y="4649320"/>
                  <a:ext cx="54864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685" y="4649320"/>
                  <a:ext cx="54864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394197" y="3900648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4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8580" y="820374"/>
            <a:ext cx="453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0210" y="1889540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724969" y="2074206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0612" y="4505183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29932" y="1458080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6)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10" y="5817044"/>
            <a:ext cx="1112484" cy="8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8924" y="2249989"/>
            <a:ext cx="5194825" cy="2879360"/>
            <a:chOff x="848924" y="2249989"/>
            <a:chExt cx="4627391" cy="25223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924" y="2249989"/>
              <a:ext cx="4627391" cy="25223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159725" y="4292268"/>
                  <a:ext cx="66185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725" y="4292268"/>
                  <a:ext cx="66185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711335" y="4292268"/>
                  <a:ext cx="76497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335" y="4292268"/>
                  <a:ext cx="76497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403" y="1884155"/>
            <a:ext cx="4221846" cy="373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503" y="2161715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7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41023" y="4944683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8)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41023" y="5248947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9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5956" y="168199"/>
            <a:ext cx="69788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C00000"/>
                </a:solidFill>
              </a:rPr>
              <a:t>Task: Count the squares to help calculate the area.</a:t>
            </a:r>
            <a:endParaRPr lang="en-GB" sz="2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B9D229-48F2-4048-9AF0-61EB4A075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10" y="5817044"/>
            <a:ext cx="1112484" cy="8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66" y="512597"/>
            <a:ext cx="4191363" cy="6050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956" y="168199"/>
            <a:ext cx="13221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C00000"/>
                </a:solidFill>
              </a:rPr>
              <a:t>Answers</a:t>
            </a:r>
            <a:endParaRPr lang="en-GB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5996211" y="1557575"/>
            <a:ext cx="4275190" cy="3917019"/>
            <a:chOff x="866863" y="1139564"/>
            <a:chExt cx="4275190" cy="39170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863" y="1139564"/>
              <a:ext cx="4275190" cy="391701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645920" y="4649320"/>
                  <a:ext cx="54864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920" y="4649320"/>
                  <a:ext cx="54864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119666" y="4649320"/>
                  <a:ext cx="54864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666" y="4649320"/>
                  <a:ext cx="5486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506685" y="4649320"/>
                  <a:ext cx="54864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685" y="4649320"/>
                  <a:ext cx="54864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394197" y="3900648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4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8580" y="820374"/>
            <a:ext cx="453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0210" y="1889540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724969" y="2074206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0612" y="4505183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29932" y="1458080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6)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308989" y="5043669"/>
            <a:ext cx="379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9836" y="3120363"/>
            <a:ext cx="4252328" cy="6172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90187" y="5030587"/>
            <a:ext cx="487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5836" y="5030587"/>
            <a:ext cx="520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8924" y="2249989"/>
            <a:ext cx="5194825" cy="2879360"/>
            <a:chOff x="848924" y="2249989"/>
            <a:chExt cx="4627391" cy="25223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924" y="2249989"/>
              <a:ext cx="4627391" cy="25223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159725" y="4292268"/>
                  <a:ext cx="66185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725" y="4292268"/>
                  <a:ext cx="66185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711335" y="4292268"/>
                  <a:ext cx="76497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335" y="4292268"/>
                  <a:ext cx="76497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403" y="1884155"/>
            <a:ext cx="4221846" cy="373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503" y="2161715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7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41023" y="4944683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8)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41023" y="5248947"/>
            <a:ext cx="466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9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5956" y="168199"/>
            <a:ext cx="13221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rgbClr val="C00000"/>
                </a:solidFill>
              </a:rPr>
              <a:t>Answers</a:t>
            </a:r>
            <a:endParaRPr lang="en-GB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8165237" y="487961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False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7663" y="5248947"/>
            <a:ext cx="356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There are the same number of squares, however he size of the squares are not the same.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9808" y="4607509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5012" y="4575351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4.5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D86A-A02E-B744-8A4F-F50800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onto more complex shapes.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0B075-9D74-ED4B-960E-F515633E8BA2}"/>
              </a:ext>
            </a:extLst>
          </p:cNvPr>
          <p:cNvSpPr txBox="1"/>
          <p:nvPr/>
        </p:nvSpPr>
        <p:spPr>
          <a:xfrm>
            <a:off x="453365" y="4088218"/>
            <a:ext cx="47210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3cm + 4cm + 6cm + 2cm + 3cm + 2cm = 20cm</a:t>
            </a:r>
          </a:p>
          <a:p>
            <a:r>
              <a:rPr lang="en-GB" dirty="0"/>
              <a:t>Perimeter = 20cm 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DB8296-C6C7-5B4D-BE57-AAE6302135CE}"/>
              </a:ext>
            </a:extLst>
          </p:cNvPr>
          <p:cNvGrpSpPr/>
          <p:nvPr/>
        </p:nvGrpSpPr>
        <p:grpSpPr>
          <a:xfrm>
            <a:off x="5579459" y="1423675"/>
            <a:ext cx="6418522" cy="4741597"/>
            <a:chOff x="6783766" y="938767"/>
            <a:chExt cx="5231992" cy="3792790"/>
          </a:xfrm>
        </p:grpSpPr>
        <p:pic>
          <p:nvPicPr>
            <p:cNvPr id="7" name="Picture 2" descr="The square grid G , . | Download Scientific Diagram">
              <a:extLst>
                <a:ext uri="{FF2B5EF4-FFF2-40B4-BE49-F238E27FC236}">
                  <a16:creationId xmlns:a16="http://schemas.microsoft.com/office/drawing/2014/main" id="{D8511460-958F-F34C-9EF7-25A3312353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89"/>
            <a:stretch/>
          </p:blipFill>
          <p:spPr bwMode="auto">
            <a:xfrm>
              <a:off x="6842620" y="1388625"/>
              <a:ext cx="4881231" cy="334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E543BF-CB54-504D-B37A-7E3F4E10B5D4}"/>
                </a:ext>
              </a:extLst>
            </p:cNvPr>
            <p:cNvSpPr/>
            <p:nvPr/>
          </p:nvSpPr>
          <p:spPr>
            <a:xfrm>
              <a:off x="7936547" y="1969392"/>
              <a:ext cx="1614702" cy="2185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269EC4-C7CF-0547-A07C-574CEC09239E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95" y="1969392"/>
              <a:ext cx="0" cy="21852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A67E0F-B4A2-BD47-BC8F-D4E2697087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6547" y="1690778"/>
              <a:ext cx="16147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D5FF62-0615-D343-AC59-28198296E0E1}"/>
                </a:ext>
              </a:extLst>
            </p:cNvPr>
            <p:cNvSpPr txBox="1"/>
            <p:nvPr/>
          </p:nvSpPr>
          <p:spPr>
            <a:xfrm>
              <a:off x="8451991" y="938767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3cm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BF8445-6484-6E43-AE76-BCDA2277552E}"/>
                </a:ext>
              </a:extLst>
            </p:cNvPr>
            <p:cNvSpPr txBox="1"/>
            <p:nvPr/>
          </p:nvSpPr>
          <p:spPr>
            <a:xfrm>
              <a:off x="6783766" y="2583831"/>
              <a:ext cx="742287" cy="476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4cm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BFF103-1525-684C-B396-99C65ACC468E}"/>
                </a:ext>
              </a:extLst>
            </p:cNvPr>
            <p:cNvSpPr/>
            <p:nvPr/>
          </p:nvSpPr>
          <p:spPr>
            <a:xfrm rot="5400000">
              <a:off x="9818235" y="2806960"/>
              <a:ext cx="1080730" cy="16147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ED1CEDF-2303-C14B-902A-A1B1301BA545}"/>
                </a:ext>
              </a:extLst>
            </p:cNvPr>
            <p:cNvCxnSpPr>
              <a:cxnSpLocks/>
            </p:cNvCxnSpPr>
            <p:nvPr/>
          </p:nvCxnSpPr>
          <p:spPr>
            <a:xfrm>
              <a:off x="7936547" y="4272884"/>
              <a:ext cx="32294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7FDEECC-2781-5748-89CF-8E88FA3CD0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4822" y="3060091"/>
              <a:ext cx="0" cy="10945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D9F69E-ED8C-1643-9D29-354DD52746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51248" y="2833650"/>
              <a:ext cx="1614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77E6601-C714-6346-A70F-0604C9423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70473" y="2016147"/>
              <a:ext cx="0" cy="10439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0167AE-89C3-F44B-8FC6-5F63213FBD47}"/>
                </a:ext>
              </a:extLst>
            </p:cNvPr>
            <p:cNvSpPr txBox="1"/>
            <p:nvPr/>
          </p:nvSpPr>
          <p:spPr>
            <a:xfrm>
              <a:off x="9233283" y="432808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6cm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BFDFCA-9A4C-1E4F-ADE7-3B90F57CFE89}"/>
                </a:ext>
              </a:extLst>
            </p:cNvPr>
            <p:cNvSpPr txBox="1"/>
            <p:nvPr/>
          </p:nvSpPr>
          <p:spPr>
            <a:xfrm>
              <a:off x="11431944" y="323805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A6A91E-6653-4D47-B4E1-534CCCFAF82B}"/>
                </a:ext>
              </a:extLst>
            </p:cNvPr>
            <p:cNvSpPr txBox="1"/>
            <p:nvPr/>
          </p:nvSpPr>
          <p:spPr>
            <a:xfrm>
              <a:off x="10078153" y="253811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3cm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451C3C-322F-5941-901E-A149A31C6D3E}"/>
                </a:ext>
              </a:extLst>
            </p:cNvPr>
            <p:cNvSpPr txBox="1"/>
            <p:nvPr/>
          </p:nvSpPr>
          <p:spPr>
            <a:xfrm>
              <a:off x="9610103" y="2113583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2cm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8F9E380-FCE3-6B4B-8106-86089A57E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8" y="5808606"/>
            <a:ext cx="1112483" cy="8261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2B0637E-E371-E24E-BAE1-C56557ADFA7B}"/>
              </a:ext>
            </a:extLst>
          </p:cNvPr>
          <p:cNvSpPr txBox="1"/>
          <p:nvPr/>
        </p:nvSpPr>
        <p:spPr>
          <a:xfrm>
            <a:off x="453366" y="1833498"/>
            <a:ext cx="501917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calculate the perimeter of this shape using the 1cm grid?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019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标题 573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 eaLnBrk="1" hangingPunct="1"/>
            <a:r>
              <a:rPr lang="en-GB" altLang="zh-CN" i="1" dirty="0">
                <a:solidFill>
                  <a:schemeClr val="bg1"/>
                </a:solidFill>
              </a:rPr>
              <a:t>End of Lesson</a:t>
            </a:r>
            <a:endParaRPr lang="zh-CN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AF76E3-84A6-9D49-B439-53BEFF49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our work…</a:t>
            </a:r>
          </a:p>
        </p:txBody>
      </p:sp>
      <p:pic>
        <p:nvPicPr>
          <p:cNvPr id="8" name="Picture 2" descr="The square grid G , . | Download Scientific Diagram">
            <a:extLst>
              <a:ext uri="{FF2B5EF4-FFF2-40B4-BE49-F238E27FC236}">
                <a16:creationId xmlns:a16="http://schemas.microsoft.com/office/drawing/2014/main" id="{9C7B1677-CDD4-F142-8943-BBD00269C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/>
          <a:stretch/>
        </p:blipFill>
        <p:spPr bwMode="auto">
          <a:xfrm>
            <a:off x="5471551" y="1958362"/>
            <a:ext cx="5988214" cy="41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29DC75-93F0-CD47-BCEA-2AB55D25EBD9}"/>
              </a:ext>
            </a:extLst>
          </p:cNvPr>
          <p:cNvSpPr/>
          <p:nvPr/>
        </p:nvSpPr>
        <p:spPr>
          <a:xfrm>
            <a:off x="6813563" y="2684414"/>
            <a:ext cx="1980890" cy="2731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5260E-CA13-424D-88B2-0027BF971C04}"/>
              </a:ext>
            </a:extLst>
          </p:cNvPr>
          <p:cNvSpPr/>
          <p:nvPr/>
        </p:nvSpPr>
        <p:spPr>
          <a:xfrm rot="5400000">
            <a:off x="9109355" y="3750382"/>
            <a:ext cx="1351086" cy="1980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F4A105-855D-024F-A4E6-D0529023FBC7}"/>
              </a:ext>
            </a:extLst>
          </p:cNvPr>
          <p:cNvSpPr txBox="1"/>
          <p:nvPr/>
        </p:nvSpPr>
        <p:spPr>
          <a:xfrm>
            <a:off x="6996545" y="2250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79B19D-5725-AA4A-97BA-D01660E78138}"/>
              </a:ext>
            </a:extLst>
          </p:cNvPr>
          <p:cNvSpPr txBox="1"/>
          <p:nvPr/>
        </p:nvSpPr>
        <p:spPr>
          <a:xfrm>
            <a:off x="7653165" y="228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47281F-B300-8C4C-888D-B65E52E48FE0}"/>
              </a:ext>
            </a:extLst>
          </p:cNvPr>
          <p:cNvSpPr txBox="1"/>
          <p:nvPr/>
        </p:nvSpPr>
        <p:spPr>
          <a:xfrm>
            <a:off x="8309785" y="22989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6C6D0B-1A21-1546-93B6-B06622C6BE8E}"/>
              </a:ext>
            </a:extLst>
          </p:cNvPr>
          <p:cNvSpPr txBox="1"/>
          <p:nvPr/>
        </p:nvSpPr>
        <p:spPr>
          <a:xfrm>
            <a:off x="8752555" y="2840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5CF988-1504-7249-B12D-81ACB354782E}"/>
              </a:ext>
            </a:extLst>
          </p:cNvPr>
          <p:cNvSpPr txBox="1"/>
          <p:nvPr/>
        </p:nvSpPr>
        <p:spPr>
          <a:xfrm>
            <a:off x="8752555" y="34951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B0C9DD-4AC5-FC4A-B42A-869774408250}"/>
              </a:ext>
            </a:extLst>
          </p:cNvPr>
          <p:cNvSpPr txBox="1"/>
          <p:nvPr/>
        </p:nvSpPr>
        <p:spPr>
          <a:xfrm>
            <a:off x="8966351" y="37206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83EF24-F3FB-0746-A5D2-81A06212C74D}"/>
              </a:ext>
            </a:extLst>
          </p:cNvPr>
          <p:cNvSpPr txBox="1"/>
          <p:nvPr/>
        </p:nvSpPr>
        <p:spPr>
          <a:xfrm>
            <a:off x="9619076" y="37299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1183D0-26FA-6649-B5FC-D0A2FA507454}"/>
              </a:ext>
            </a:extLst>
          </p:cNvPr>
          <p:cNvSpPr txBox="1"/>
          <p:nvPr/>
        </p:nvSpPr>
        <p:spPr>
          <a:xfrm>
            <a:off x="10266812" y="37206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FF1D81-FDF5-F648-A490-83DC275634A9}"/>
              </a:ext>
            </a:extLst>
          </p:cNvPr>
          <p:cNvSpPr txBox="1"/>
          <p:nvPr/>
        </p:nvSpPr>
        <p:spPr>
          <a:xfrm>
            <a:off x="10805514" y="4193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B78F24-2658-B248-868A-45C3450E32CA}"/>
              </a:ext>
            </a:extLst>
          </p:cNvPr>
          <p:cNvSpPr txBox="1"/>
          <p:nvPr/>
        </p:nvSpPr>
        <p:spPr>
          <a:xfrm>
            <a:off x="10815868" y="48976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6695AA-6B57-8F43-BBD3-7620FFAA3956}"/>
              </a:ext>
            </a:extLst>
          </p:cNvPr>
          <p:cNvSpPr txBox="1"/>
          <p:nvPr/>
        </p:nvSpPr>
        <p:spPr>
          <a:xfrm>
            <a:off x="10266812" y="54417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5BE28-9518-EF46-B5F0-A82A9C1447C2}"/>
              </a:ext>
            </a:extLst>
          </p:cNvPr>
          <p:cNvSpPr txBox="1"/>
          <p:nvPr/>
        </p:nvSpPr>
        <p:spPr>
          <a:xfrm>
            <a:off x="9634055" y="54431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06B20F-6101-3742-AB5F-D80A4F131FDE}"/>
              </a:ext>
            </a:extLst>
          </p:cNvPr>
          <p:cNvSpPr txBox="1"/>
          <p:nvPr/>
        </p:nvSpPr>
        <p:spPr>
          <a:xfrm>
            <a:off x="8979754" y="54981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0BAF6C-AABE-EC42-A195-B50C4807F6D3}"/>
              </a:ext>
            </a:extLst>
          </p:cNvPr>
          <p:cNvSpPr txBox="1"/>
          <p:nvPr/>
        </p:nvSpPr>
        <p:spPr>
          <a:xfrm>
            <a:off x="8309785" y="54981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E7A196-AFBC-D04F-B55C-61D3D60F13F7}"/>
              </a:ext>
            </a:extLst>
          </p:cNvPr>
          <p:cNvSpPr txBox="1"/>
          <p:nvPr/>
        </p:nvSpPr>
        <p:spPr>
          <a:xfrm>
            <a:off x="7653165" y="54981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F0932-7702-C64F-94C2-D524A018BB6D}"/>
              </a:ext>
            </a:extLst>
          </p:cNvPr>
          <p:cNvSpPr txBox="1"/>
          <p:nvPr/>
        </p:nvSpPr>
        <p:spPr>
          <a:xfrm>
            <a:off x="7001468" y="54981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13191F-B605-5E43-849F-DA015C96394D}"/>
              </a:ext>
            </a:extLst>
          </p:cNvPr>
          <p:cNvSpPr txBox="1"/>
          <p:nvPr/>
        </p:nvSpPr>
        <p:spPr>
          <a:xfrm>
            <a:off x="6395191" y="48976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1FCB68-1D76-ED46-9B1C-E6F700B81E8C}"/>
              </a:ext>
            </a:extLst>
          </p:cNvPr>
          <p:cNvSpPr txBox="1"/>
          <p:nvPr/>
        </p:nvSpPr>
        <p:spPr>
          <a:xfrm>
            <a:off x="6400323" y="41932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92E9E7-7741-324B-B871-E0BD4BBC5B4E}"/>
              </a:ext>
            </a:extLst>
          </p:cNvPr>
          <p:cNvSpPr txBox="1"/>
          <p:nvPr/>
        </p:nvSpPr>
        <p:spPr>
          <a:xfrm>
            <a:off x="6395191" y="35086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FE8D1B-21C9-244A-8D7A-0DEEC2DB8553}"/>
              </a:ext>
            </a:extLst>
          </p:cNvPr>
          <p:cNvSpPr txBox="1"/>
          <p:nvPr/>
        </p:nvSpPr>
        <p:spPr>
          <a:xfrm>
            <a:off x="6395191" y="2891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FF628D-1253-6A41-BF12-A2E93F6B4001}"/>
              </a:ext>
            </a:extLst>
          </p:cNvPr>
          <p:cNvSpPr txBox="1"/>
          <p:nvPr/>
        </p:nvSpPr>
        <p:spPr>
          <a:xfrm>
            <a:off x="453366" y="1833498"/>
            <a:ext cx="501818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 have used the squares to check if the perimeter of this shape is 20cm.</a:t>
            </a:r>
            <a:endParaRPr lang="en-GB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AA490D-7259-5B43-A8D3-B63AAACF9F60}"/>
              </a:ext>
            </a:extLst>
          </p:cNvPr>
          <p:cNvSpPr txBox="1"/>
          <p:nvPr/>
        </p:nvSpPr>
        <p:spPr>
          <a:xfrm>
            <a:off x="1426173" y="3293840"/>
            <a:ext cx="30725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We were correct!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B6DD0EF-7829-934A-92E0-B0783E273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1" y="5682801"/>
            <a:ext cx="1112483" cy="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9" grpId="0"/>
      <p:bldP spid="40" grpId="0"/>
      <p:bldP spid="41" grpId="0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9|1.3|5.8|1.1|6.1|4.6|3.7|1.3|1.2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4|2.5|3.8|3.2|4.6|9.4|5.9|5.4|2.5|10.7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4|2.5|3.8|3.2|4.6|9.4|5.9|5.4|2.5|10.7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4|2.5|3.8|3.2|4.6|9.4|5.9|5.4|2.5|10.7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4|2.5|3.8|3.2|4.6|9.4|5.9|5.4|2.5|10.7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4|2.5|3.8|3.2|4.6|9.4|5.9|5.4|2.5|10.7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23.7|9.2|7.1|6.4|12.8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7.7|8.5|24|15|16.5|6.7|13|10.5|0.8|15.2|7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2.3|4.3|18.6|2.4|2.7|1.2|7.2|5.5|0.9|1.7|7.8|8.2|8.3|1.1|8.4|1.3|17.2|5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2.3|4.3|18.6|2.4|2.7|1.2|7.2|5.5|0.9|1.7|7.8|8.2|8.3|1.1|8.4|1.3|17.2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3.2|7|12.6|5.8|6.4|5.5|4.6|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4|1|2.3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0.9|1.2|3.3|3|8.6|6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3.4|1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7|0.6|0.7|0.4|0.6|0.6|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3|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3.9|6.4|5.2|2.4|6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0.5|2.6|8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2|8.7|2.2|1.5|1.7|1.3|4.4|4.9|5.3|1.4|4.5|1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0.9|5.4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5.5|13.3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0.7|0.6|0.7|0.8|0.7|4.3|7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.5|4.8|2.1|1.4|7.3|8.8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0.8|7.9|8.9|6.7|3.9|4.6|10.4|11.2|1.3|3|1.8|4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.1|5.2|2.2|5.6|2.6|3.1|3.9|4.4|2.9|3.9|5.9|4.8|10.5|7|7.5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4|2.5|3.8|3.2|4.6|9.4|5.9|5.4|2.5|10.7|1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3285</Words>
  <Application>Microsoft Office PowerPoint</Application>
  <PresentationFormat>Widescreen</PresentationFormat>
  <Paragraphs>703</Paragraphs>
  <Slides>80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宋体</vt:lpstr>
      <vt:lpstr>Arial</vt:lpstr>
      <vt:lpstr>Calibri</vt:lpstr>
      <vt:lpstr>Cambria Math</vt:lpstr>
      <vt:lpstr>KG Primary Penmanship</vt:lpstr>
      <vt:lpstr>1_Office Theme</vt:lpstr>
      <vt:lpstr>PowerPoint Presentation</vt:lpstr>
      <vt:lpstr>Starting Video </vt:lpstr>
      <vt:lpstr>What is perimeter?</vt:lpstr>
      <vt:lpstr>What is the perimeter?</vt:lpstr>
      <vt:lpstr>Use the 1cm grid to help you count. </vt:lpstr>
      <vt:lpstr>What is the perimeter of the this shape?</vt:lpstr>
      <vt:lpstr>What is the perimeter of the this shape?</vt:lpstr>
      <vt:lpstr>Moving onto more complex shapes.</vt:lpstr>
      <vt:lpstr>Checking our work…</vt:lpstr>
      <vt:lpstr>Your turn!</vt:lpstr>
      <vt:lpstr>What is the perimeter of this shape?</vt:lpstr>
      <vt:lpstr>What is the perimeter of this shape?</vt:lpstr>
      <vt:lpstr>What is the perimeter of this shape?</vt:lpstr>
      <vt:lpstr>What is the perimeter of this shape?</vt:lpstr>
      <vt:lpstr>What is the perimeter of this shape?</vt:lpstr>
      <vt:lpstr>What is the perimeter of this shape?</vt:lpstr>
      <vt:lpstr>Each regular hexagon has a side length of 2cm.   Drag the red lines onto the  grid to construct a shape, with a perimeter of 44cm.</vt:lpstr>
      <vt:lpstr>End of Lesson</vt:lpstr>
      <vt:lpstr>PowerPoint Presentation</vt:lpstr>
      <vt:lpstr>Video Introduction</vt:lpstr>
      <vt:lpstr>PowerPoint Presentation</vt:lpstr>
      <vt:lpstr>Calculating the perimeter without the grid.</vt:lpstr>
      <vt:lpstr>PowerPoint Presentation</vt:lpstr>
      <vt:lpstr>PowerPoint Presentation</vt:lpstr>
      <vt:lpstr>Let’s try one together.</vt:lpstr>
      <vt:lpstr>Try this one on your own, then click to find the answer.</vt:lpstr>
      <vt:lpstr>PowerPoint Presentation</vt:lpstr>
      <vt:lpstr>Your turn!</vt:lpstr>
      <vt:lpstr>What is the perimeter of this shape?</vt:lpstr>
      <vt:lpstr>What is the perimeter of this shape?</vt:lpstr>
      <vt:lpstr>What is the perimeter of this shape?</vt:lpstr>
      <vt:lpstr>What is the perimeter of this shape?</vt:lpstr>
      <vt:lpstr>Find the missing side - ?</vt:lpstr>
      <vt:lpstr>What is the length of the side marked A?</vt:lpstr>
      <vt:lpstr>What is the length of the side marked A?</vt:lpstr>
      <vt:lpstr>What is the length of the side marked A?</vt:lpstr>
      <vt:lpstr>What is the length of the side marked A?</vt:lpstr>
      <vt:lpstr>End of Lesson</vt:lpstr>
      <vt:lpstr>PowerPoint Presentation</vt:lpstr>
      <vt:lpstr>Starter  True or False: The perimeter of this shape is 38cm?</vt:lpstr>
      <vt:lpstr>Video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  <vt:lpstr>PowerPoint Presentation</vt:lpstr>
      <vt:lpstr>Video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  <vt:lpstr>PowerPoint Presentation</vt:lpstr>
      <vt:lpstr>Video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Palmer</dc:creator>
  <cp:lastModifiedBy>staff</cp:lastModifiedBy>
  <cp:revision>97</cp:revision>
  <dcterms:created xsi:type="dcterms:W3CDTF">2020-08-27T09:09:54Z</dcterms:created>
  <dcterms:modified xsi:type="dcterms:W3CDTF">2021-06-27T13:09:34Z</dcterms:modified>
</cp:coreProperties>
</file>