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8" r:id="rId4"/>
    <p:sldId id="326" r:id="rId5"/>
    <p:sldId id="327" r:id="rId6"/>
    <p:sldId id="313" r:id="rId7"/>
    <p:sldId id="271" r:id="rId8"/>
    <p:sldId id="315" r:id="rId9"/>
    <p:sldId id="316" r:id="rId10"/>
    <p:sldId id="317" r:id="rId11"/>
    <p:sldId id="318" r:id="rId12"/>
    <p:sldId id="319" r:id="rId13"/>
    <p:sldId id="320" r:id="rId14"/>
    <p:sldId id="321" r:id="rId15"/>
    <p:sldId id="323" r:id="rId16"/>
    <p:sldId id="324" r:id="rId17"/>
    <p:sldId id="325" r:id="rId18"/>
    <p:sldId id="329" r:id="rId19"/>
    <p:sldId id="351" r:id="rId20"/>
    <p:sldId id="262" r:id="rId21"/>
    <p:sldId id="258" r:id="rId22"/>
    <p:sldId id="259" r:id="rId23"/>
    <p:sldId id="330" r:id="rId24"/>
    <p:sldId id="332" r:id="rId25"/>
    <p:sldId id="333" r:id="rId26"/>
    <p:sldId id="260" r:id="rId27"/>
    <p:sldId id="263" r:id="rId28"/>
    <p:sldId id="261" r:id="rId29"/>
    <p:sldId id="331" r:id="rId30"/>
    <p:sldId id="334" r:id="rId31"/>
    <p:sldId id="336" r:id="rId32"/>
    <p:sldId id="335"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5E42"/>
    <a:srgbClr val="1807F9"/>
    <a:srgbClr val="EB05DB"/>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varScale="1">
        <p:scale>
          <a:sx n="73" d="100"/>
          <a:sy n="73" d="100"/>
        </p:scale>
        <p:origin x="5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22/01/2021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22/01/2021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oBmVO-MlV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1.png"/><Relationship Id="rId5" Type="http://schemas.openxmlformats.org/officeDocument/2006/relationships/image" Target="../media/image19.pn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6.png"/><Relationship Id="rId7"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png"/><Relationship Id="rId10" Type="http://schemas.openxmlformats.org/officeDocument/2006/relationships/image" Target="../media/image24.png"/><Relationship Id="rId4" Type="http://schemas.openxmlformats.org/officeDocument/2006/relationships/image" Target="../media/image27.png"/><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kiqtXCWtDkM"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www.youtube.com/watch?v=BQs-lP_eiwI" TargetMode="External"/><Relationship Id="rId4" Type="http://schemas.openxmlformats.org/officeDocument/2006/relationships/hyperlink" Target="https://www.youtube.com/watch?v=ILyAP0yoP3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www.educationquizzes.com/ks1/english-spelling/year-2-the-sound-w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hyperlink" Target="https://www.spellzone.com/word_lists/games-8726.ht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hyperlink" Target="https://www.spellzone.com/word_lists/look-say-cover-write-check-8726.ht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Monday 25</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t>LO To be able to identify features of a letter.</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007968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6761" y="104503"/>
            <a:ext cx="1537601"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Did</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7" name="TextBox 6"/>
          <p:cNvSpPr txBox="1"/>
          <p:nvPr/>
        </p:nvSpPr>
        <p:spPr>
          <a:xfrm>
            <a:off x="245078" y="1354758"/>
            <a:ext cx="5944576" cy="461665"/>
          </a:xfrm>
          <a:prstGeom prst="rect">
            <a:avLst/>
          </a:prstGeom>
          <a:noFill/>
        </p:spPr>
        <p:txBody>
          <a:bodyPr wrap="none" rtlCol="0">
            <a:spAutoFit/>
          </a:bodyPr>
          <a:lstStyle/>
          <a:p>
            <a:r>
              <a:rPr lang="en-GB" sz="2400" dirty="0"/>
              <a:t>The word </a:t>
            </a:r>
            <a:r>
              <a:rPr lang="en-GB" sz="2400" b="1" dirty="0">
                <a:solidFill>
                  <a:schemeClr val="bg1"/>
                </a:solidFill>
              </a:rPr>
              <a:t>‘did’ </a:t>
            </a:r>
            <a:r>
              <a:rPr lang="en-GB" sz="2400" dirty="0"/>
              <a:t>is often used to start questions</a:t>
            </a:r>
            <a:r>
              <a:rPr lang="en-GB" dirty="0"/>
              <a:t>.</a:t>
            </a:r>
          </a:p>
        </p:txBody>
      </p:sp>
      <p:sp>
        <p:nvSpPr>
          <p:cNvPr id="8" name="TextBox 7"/>
          <p:cNvSpPr txBox="1"/>
          <p:nvPr/>
        </p:nvSpPr>
        <p:spPr>
          <a:xfrm>
            <a:off x="4010281" y="1970013"/>
            <a:ext cx="2745432" cy="400110"/>
          </a:xfrm>
          <a:prstGeom prst="rect">
            <a:avLst/>
          </a:prstGeom>
          <a:noFill/>
        </p:spPr>
        <p:txBody>
          <a:bodyPr wrap="none" rtlCol="0">
            <a:spAutoFit/>
          </a:bodyPr>
          <a:lstStyle/>
          <a:p>
            <a:r>
              <a:rPr lang="en-GB" sz="2000" b="1" dirty="0"/>
              <a:t>Look at these examples:</a:t>
            </a:r>
          </a:p>
        </p:txBody>
      </p:sp>
      <p:sp>
        <p:nvSpPr>
          <p:cNvPr id="9" name="TextBox 8"/>
          <p:cNvSpPr txBox="1"/>
          <p:nvPr/>
        </p:nvSpPr>
        <p:spPr>
          <a:xfrm>
            <a:off x="1060947" y="2824582"/>
            <a:ext cx="2955168" cy="369332"/>
          </a:xfrm>
          <a:prstGeom prst="rect">
            <a:avLst/>
          </a:prstGeom>
          <a:noFill/>
        </p:spPr>
        <p:txBody>
          <a:bodyPr wrap="none" rtlCol="0">
            <a:spAutoFit/>
          </a:bodyPr>
          <a:lstStyle/>
          <a:p>
            <a:r>
              <a:rPr lang="en-GB" dirty="0"/>
              <a:t>Did you enjoy your tea party?</a:t>
            </a:r>
          </a:p>
        </p:txBody>
      </p:sp>
      <p:sp>
        <p:nvSpPr>
          <p:cNvPr id="10" name="TextBox 9"/>
          <p:cNvSpPr txBox="1"/>
          <p:nvPr/>
        </p:nvSpPr>
        <p:spPr>
          <a:xfrm>
            <a:off x="4770355" y="3407742"/>
            <a:ext cx="2838598" cy="369332"/>
          </a:xfrm>
          <a:prstGeom prst="rect">
            <a:avLst/>
          </a:prstGeom>
          <a:noFill/>
        </p:spPr>
        <p:txBody>
          <a:bodyPr wrap="none" rtlCol="0">
            <a:spAutoFit/>
          </a:bodyPr>
          <a:lstStyle/>
          <a:p>
            <a:r>
              <a:rPr lang="en-GB" dirty="0"/>
              <a:t>Did you go for a walk today?</a:t>
            </a:r>
          </a:p>
        </p:txBody>
      </p:sp>
      <p:sp>
        <p:nvSpPr>
          <p:cNvPr id="11" name="TextBox 10"/>
          <p:cNvSpPr txBox="1"/>
          <p:nvPr/>
        </p:nvSpPr>
        <p:spPr>
          <a:xfrm>
            <a:off x="8878389" y="3957451"/>
            <a:ext cx="2948308" cy="369332"/>
          </a:xfrm>
          <a:prstGeom prst="rect">
            <a:avLst/>
          </a:prstGeom>
          <a:noFill/>
        </p:spPr>
        <p:txBody>
          <a:bodyPr wrap="none" rtlCol="0">
            <a:spAutoFit/>
          </a:bodyPr>
          <a:lstStyle/>
          <a:p>
            <a:r>
              <a:rPr lang="en-GB" dirty="0"/>
              <a:t>Did Mrs Grinling bake a cake?</a:t>
            </a:r>
          </a:p>
        </p:txBody>
      </p:sp>
      <p:sp>
        <p:nvSpPr>
          <p:cNvPr id="12" name="TextBox 11"/>
          <p:cNvSpPr txBox="1"/>
          <p:nvPr/>
        </p:nvSpPr>
        <p:spPr>
          <a:xfrm>
            <a:off x="576183" y="4526246"/>
            <a:ext cx="5219378" cy="369332"/>
          </a:xfrm>
          <a:prstGeom prst="rect">
            <a:avLst/>
          </a:prstGeom>
          <a:noFill/>
        </p:spPr>
        <p:txBody>
          <a:bodyPr wrap="none" rtlCol="0">
            <a:spAutoFit/>
          </a:bodyPr>
          <a:lstStyle/>
          <a:p>
            <a:r>
              <a:rPr lang="en-GB" dirty="0"/>
              <a:t>Did you know the sun sets at different time each day?</a:t>
            </a:r>
          </a:p>
        </p:txBody>
      </p:sp>
      <p:sp>
        <p:nvSpPr>
          <p:cNvPr id="13" name="TextBox 12"/>
          <p:cNvSpPr txBox="1"/>
          <p:nvPr/>
        </p:nvSpPr>
        <p:spPr>
          <a:xfrm>
            <a:off x="5795561" y="5162175"/>
            <a:ext cx="5806974" cy="369332"/>
          </a:xfrm>
          <a:prstGeom prst="rect">
            <a:avLst/>
          </a:prstGeom>
          <a:noFill/>
        </p:spPr>
        <p:txBody>
          <a:bodyPr wrap="none" rtlCol="0">
            <a:spAutoFit/>
          </a:bodyPr>
          <a:lstStyle/>
          <a:p>
            <a:r>
              <a:rPr lang="en-GB" dirty="0"/>
              <a:t>Did you know the tide comes in at different times each day?</a:t>
            </a:r>
          </a:p>
        </p:txBody>
      </p:sp>
      <p:sp>
        <p:nvSpPr>
          <p:cNvPr id="14" name="TextBox 13"/>
          <p:cNvSpPr txBox="1"/>
          <p:nvPr/>
        </p:nvSpPr>
        <p:spPr>
          <a:xfrm>
            <a:off x="245078" y="5940356"/>
            <a:ext cx="11968850" cy="707886"/>
          </a:xfrm>
          <a:prstGeom prst="rect">
            <a:avLst/>
          </a:prstGeom>
          <a:noFill/>
        </p:spPr>
        <p:txBody>
          <a:bodyPr wrap="square" rtlCol="0">
            <a:spAutoFit/>
          </a:bodyPr>
          <a:lstStyle/>
          <a:p>
            <a:pPr algn="ctr"/>
            <a:r>
              <a:rPr lang="en-GB" sz="2000" dirty="0"/>
              <a:t>All of the examples end with a question mark because when we use the word ‘did’ at the start of a sentence we are asking a question.</a:t>
            </a:r>
          </a:p>
        </p:txBody>
      </p:sp>
      <p:pic>
        <p:nvPicPr>
          <p:cNvPr id="15" name="Picture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51130" y="280418"/>
            <a:ext cx="2312603" cy="3004457"/>
          </a:xfrm>
          <a:prstGeom prst="rect">
            <a:avLst/>
          </a:prstGeom>
        </p:spPr>
      </p:pic>
    </p:spTree>
    <p:extLst>
      <p:ext uri="{BB962C8B-B14F-4D97-AF65-F5344CB8AC3E}">
        <p14:creationId xmlns:p14="http://schemas.microsoft.com/office/powerpoint/2010/main" val="11915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1506" y="0"/>
            <a:ext cx="8586133"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 the question mark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5" name="TextBox 4"/>
          <p:cNvSpPr txBox="1"/>
          <p:nvPr/>
        </p:nvSpPr>
        <p:spPr>
          <a:xfrm>
            <a:off x="111672" y="1132311"/>
            <a:ext cx="11820736" cy="707886"/>
          </a:xfrm>
          <a:prstGeom prst="rect">
            <a:avLst/>
          </a:prstGeom>
          <a:noFill/>
        </p:spPr>
        <p:txBody>
          <a:bodyPr wrap="none" rtlCol="0">
            <a:spAutoFit/>
          </a:bodyPr>
          <a:lstStyle/>
          <a:p>
            <a:r>
              <a:rPr lang="en-GB" sz="2000" dirty="0"/>
              <a:t>Can you punctuate the sentences correctly using a question mark – remember a question mark looks like this </a:t>
            </a:r>
            <a:r>
              <a:rPr lang="en-GB" sz="4000" dirty="0"/>
              <a:t>?</a:t>
            </a:r>
          </a:p>
        </p:txBody>
      </p:sp>
      <p:sp>
        <p:nvSpPr>
          <p:cNvPr id="6" name="TextBox 5"/>
          <p:cNvSpPr txBox="1"/>
          <p:nvPr/>
        </p:nvSpPr>
        <p:spPr>
          <a:xfrm>
            <a:off x="280241" y="2398872"/>
            <a:ext cx="11631517" cy="2246769"/>
          </a:xfrm>
          <a:prstGeom prst="rect">
            <a:avLst/>
          </a:prstGeom>
          <a:noFill/>
        </p:spPr>
        <p:txBody>
          <a:bodyPr wrap="none" rtlCol="0">
            <a:spAutoFit/>
          </a:bodyPr>
          <a:lstStyle/>
          <a:p>
            <a:pPr marL="342900" indent="-342900">
              <a:buAutoNum type="arabicPeriod"/>
            </a:pPr>
            <a:r>
              <a:rPr lang="en-GB" sz="2800" dirty="0"/>
              <a:t>Where is the lighthouse </a:t>
            </a:r>
          </a:p>
          <a:p>
            <a:pPr marL="342900" indent="-342900">
              <a:buAutoNum type="arabicPeriod"/>
            </a:pPr>
            <a:r>
              <a:rPr lang="en-GB" sz="2800" dirty="0"/>
              <a:t>What do seagulls eat </a:t>
            </a:r>
          </a:p>
          <a:p>
            <a:pPr marL="342900" indent="-342900">
              <a:buAutoNum type="arabicPeriod"/>
            </a:pPr>
            <a:r>
              <a:rPr lang="en-GB" sz="2800" dirty="0"/>
              <a:t>How do you turn the light on in the lighthouse</a:t>
            </a:r>
          </a:p>
          <a:p>
            <a:pPr marL="342900" indent="-342900">
              <a:buAutoNum type="arabicPeriod"/>
            </a:pPr>
            <a:r>
              <a:rPr lang="en-GB" sz="2800" dirty="0"/>
              <a:t>When does the tide come in</a:t>
            </a:r>
          </a:p>
          <a:p>
            <a:pPr marL="342900" indent="-342900">
              <a:buAutoNum type="arabicPeriod"/>
            </a:pPr>
            <a:r>
              <a:rPr lang="en-GB" sz="2800" dirty="0"/>
              <a:t>Did you know that lighthouses are used to stop boats crashing into the rocks</a:t>
            </a:r>
          </a:p>
        </p:txBody>
      </p:sp>
      <p:sp>
        <p:nvSpPr>
          <p:cNvPr id="7" name="Rectangle 6">
            <a:extLst>
              <a:ext uri="{FF2B5EF4-FFF2-40B4-BE49-F238E27FC236}">
                <a16:creationId xmlns:a16="http://schemas.microsoft.com/office/drawing/2014/main" id="{0E79FA12-E9B7-43BE-851D-028871020937}"/>
              </a:ext>
            </a:extLst>
          </p:cNvPr>
          <p:cNvSpPr/>
          <p:nvPr/>
        </p:nvSpPr>
        <p:spPr>
          <a:xfrm>
            <a:off x="7297527" y="5455214"/>
            <a:ext cx="4626160"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Remember the </a:t>
            </a:r>
            <a:r>
              <a:rPr lang="en-GB" sz="3200" dirty="0"/>
              <a:t>? </a:t>
            </a:r>
            <a:r>
              <a:rPr lang="en-GB" sz="2400" dirty="0"/>
              <a:t>goes at the end of the sentence </a:t>
            </a:r>
          </a:p>
        </p:txBody>
      </p:sp>
    </p:spTree>
    <p:extLst>
      <p:ext uri="{BB962C8B-B14F-4D97-AF65-F5344CB8AC3E}">
        <p14:creationId xmlns:p14="http://schemas.microsoft.com/office/powerpoint/2010/main" val="36513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63" y="0"/>
            <a:ext cx="12112547"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 the question mark - answers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5" name="TextBox 4"/>
          <p:cNvSpPr txBox="1"/>
          <p:nvPr/>
        </p:nvSpPr>
        <p:spPr>
          <a:xfrm>
            <a:off x="561703" y="1563738"/>
            <a:ext cx="10477933" cy="523220"/>
          </a:xfrm>
          <a:prstGeom prst="rect">
            <a:avLst/>
          </a:prstGeom>
          <a:noFill/>
        </p:spPr>
        <p:txBody>
          <a:bodyPr wrap="none" rtlCol="0">
            <a:spAutoFit/>
          </a:bodyPr>
          <a:lstStyle/>
          <a:p>
            <a:r>
              <a:rPr lang="en-GB" sz="2800" dirty="0"/>
              <a:t>Check your answers. Did you put the question mark in the right place? </a:t>
            </a:r>
            <a:endParaRPr lang="en-GB" sz="4800" dirty="0"/>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65575" y="4645641"/>
            <a:ext cx="2427514" cy="2132891"/>
          </a:xfrm>
          <a:prstGeom prst="rect">
            <a:avLst/>
          </a:prstGeom>
        </p:spPr>
      </p:pic>
      <p:sp>
        <p:nvSpPr>
          <p:cNvPr id="7" name="TextBox 6">
            <a:extLst>
              <a:ext uri="{FF2B5EF4-FFF2-40B4-BE49-F238E27FC236}">
                <a16:creationId xmlns:a16="http://schemas.microsoft.com/office/drawing/2014/main" id="{F5A49D50-1C66-4E9F-8F21-5DBBE55A8999}"/>
              </a:ext>
            </a:extLst>
          </p:cNvPr>
          <p:cNvSpPr txBox="1"/>
          <p:nvPr/>
        </p:nvSpPr>
        <p:spPr>
          <a:xfrm>
            <a:off x="280241" y="2398872"/>
            <a:ext cx="11794896" cy="2246769"/>
          </a:xfrm>
          <a:prstGeom prst="rect">
            <a:avLst/>
          </a:prstGeom>
          <a:noFill/>
        </p:spPr>
        <p:txBody>
          <a:bodyPr wrap="none" rtlCol="0">
            <a:spAutoFit/>
          </a:bodyPr>
          <a:lstStyle/>
          <a:p>
            <a:pPr marL="342900" indent="-342900">
              <a:buAutoNum type="arabicPeriod"/>
            </a:pPr>
            <a:r>
              <a:rPr lang="en-GB" sz="2800" dirty="0"/>
              <a:t>Where is the lighthouse</a:t>
            </a:r>
            <a:r>
              <a:rPr lang="en-GB" sz="2800" dirty="0">
                <a:solidFill>
                  <a:srgbClr val="FF0000"/>
                </a:solidFill>
              </a:rPr>
              <a:t>?</a:t>
            </a:r>
            <a:r>
              <a:rPr lang="en-GB" sz="2800" dirty="0"/>
              <a:t> </a:t>
            </a:r>
          </a:p>
          <a:p>
            <a:pPr marL="342900" indent="-342900">
              <a:buAutoNum type="arabicPeriod"/>
            </a:pPr>
            <a:r>
              <a:rPr lang="en-GB" sz="2800" dirty="0"/>
              <a:t>What do seagulls eat</a:t>
            </a:r>
            <a:r>
              <a:rPr lang="en-GB" sz="2800" dirty="0">
                <a:solidFill>
                  <a:srgbClr val="FF0000"/>
                </a:solidFill>
              </a:rPr>
              <a:t>?</a:t>
            </a:r>
          </a:p>
          <a:p>
            <a:pPr marL="342900" indent="-342900">
              <a:buAutoNum type="arabicPeriod"/>
            </a:pPr>
            <a:r>
              <a:rPr lang="en-GB" sz="2800" dirty="0"/>
              <a:t>How do you turn the light on in the lighthouse</a:t>
            </a:r>
            <a:r>
              <a:rPr lang="en-GB" sz="2800" dirty="0">
                <a:solidFill>
                  <a:srgbClr val="FF0000"/>
                </a:solidFill>
              </a:rPr>
              <a:t>?</a:t>
            </a:r>
            <a:endParaRPr lang="en-GB" sz="2800" dirty="0"/>
          </a:p>
          <a:p>
            <a:pPr marL="342900" indent="-342900">
              <a:buAutoNum type="arabicPeriod"/>
            </a:pPr>
            <a:r>
              <a:rPr lang="en-GB" sz="2800" dirty="0"/>
              <a:t>When does the tide come in</a:t>
            </a:r>
            <a:r>
              <a:rPr lang="en-GB" sz="2800" dirty="0">
                <a:solidFill>
                  <a:srgbClr val="FF0000"/>
                </a:solidFill>
              </a:rPr>
              <a:t>?</a:t>
            </a:r>
            <a:endParaRPr lang="en-GB" sz="2800" dirty="0"/>
          </a:p>
          <a:p>
            <a:pPr marL="342900" indent="-342900">
              <a:buAutoNum type="arabicPeriod"/>
            </a:pPr>
            <a:r>
              <a:rPr lang="en-GB" sz="2800" dirty="0"/>
              <a:t>Did you know that lighthouses are used to stop boats crashing into the rocks</a:t>
            </a:r>
            <a:r>
              <a:rPr lang="en-GB" sz="2800" dirty="0">
                <a:solidFill>
                  <a:srgbClr val="FF0000"/>
                </a:solidFill>
              </a:rPr>
              <a:t>?</a:t>
            </a:r>
            <a:endParaRPr lang="en-GB" sz="2800" dirty="0"/>
          </a:p>
        </p:txBody>
      </p:sp>
    </p:spTree>
    <p:extLst>
      <p:ext uri="{BB962C8B-B14F-4D97-AF65-F5344CB8AC3E}">
        <p14:creationId xmlns:p14="http://schemas.microsoft.com/office/powerpoint/2010/main" val="3537004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4738" y="0"/>
            <a:ext cx="8694689"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or statement?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p:cNvSpPr txBox="1"/>
          <p:nvPr/>
        </p:nvSpPr>
        <p:spPr>
          <a:xfrm>
            <a:off x="496389" y="1476103"/>
            <a:ext cx="3737370" cy="400110"/>
          </a:xfrm>
          <a:prstGeom prst="rect">
            <a:avLst/>
          </a:prstGeom>
          <a:noFill/>
        </p:spPr>
        <p:txBody>
          <a:bodyPr wrap="none" rtlCol="0">
            <a:spAutoFit/>
          </a:bodyPr>
          <a:lstStyle/>
          <a:p>
            <a:r>
              <a:rPr lang="en-GB" sz="2000" b="1" dirty="0"/>
              <a:t>A statement is a simple sentence.</a:t>
            </a:r>
          </a:p>
        </p:txBody>
      </p:sp>
      <p:sp>
        <p:nvSpPr>
          <p:cNvPr id="7" name="TextBox 6"/>
          <p:cNvSpPr txBox="1"/>
          <p:nvPr/>
        </p:nvSpPr>
        <p:spPr>
          <a:xfrm>
            <a:off x="143692" y="4135048"/>
            <a:ext cx="5193025" cy="400110"/>
          </a:xfrm>
          <a:prstGeom prst="rect">
            <a:avLst/>
          </a:prstGeom>
          <a:noFill/>
        </p:spPr>
        <p:txBody>
          <a:bodyPr wrap="none" rtlCol="0">
            <a:spAutoFit/>
          </a:bodyPr>
          <a:lstStyle/>
          <a:p>
            <a:r>
              <a:rPr lang="en-GB" sz="2000" b="1" dirty="0"/>
              <a:t>A question is something you can ask or answer.</a:t>
            </a:r>
          </a:p>
        </p:txBody>
      </p:sp>
      <p:sp>
        <p:nvSpPr>
          <p:cNvPr id="8" name="TextBox 7"/>
          <p:cNvSpPr txBox="1"/>
          <p:nvPr/>
        </p:nvSpPr>
        <p:spPr>
          <a:xfrm>
            <a:off x="4659086" y="2513669"/>
            <a:ext cx="6668557" cy="400110"/>
          </a:xfrm>
          <a:prstGeom prst="rect">
            <a:avLst/>
          </a:prstGeom>
          <a:noFill/>
        </p:spPr>
        <p:txBody>
          <a:bodyPr wrap="none" rtlCol="0">
            <a:spAutoFit/>
          </a:bodyPr>
          <a:lstStyle/>
          <a:p>
            <a:r>
              <a:rPr lang="en-GB" sz="2000" b="1" dirty="0"/>
              <a:t>A statement is always punctuated with a full stop at the end.</a:t>
            </a:r>
          </a:p>
        </p:txBody>
      </p:sp>
      <p:sp>
        <p:nvSpPr>
          <p:cNvPr id="9" name="TextBox 8"/>
          <p:cNvSpPr txBox="1"/>
          <p:nvPr/>
        </p:nvSpPr>
        <p:spPr>
          <a:xfrm>
            <a:off x="4659086" y="5575071"/>
            <a:ext cx="7205627" cy="400110"/>
          </a:xfrm>
          <a:prstGeom prst="rect">
            <a:avLst/>
          </a:prstGeom>
          <a:noFill/>
        </p:spPr>
        <p:txBody>
          <a:bodyPr wrap="none" rtlCol="0">
            <a:spAutoFit/>
          </a:bodyPr>
          <a:lstStyle/>
          <a:p>
            <a:r>
              <a:rPr lang="en-GB" sz="2000" b="1" dirty="0"/>
              <a:t>A question is always punctuated with a question mark at the end .</a:t>
            </a:r>
          </a:p>
        </p:txBody>
      </p:sp>
      <p:cxnSp>
        <p:nvCxnSpPr>
          <p:cNvPr id="11" name="Straight Arrow Connector 10"/>
          <p:cNvCxnSpPr/>
          <p:nvPr/>
        </p:nvCxnSpPr>
        <p:spPr>
          <a:xfrm>
            <a:off x="4336869" y="1876213"/>
            <a:ext cx="744582" cy="6374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81451" y="4763934"/>
            <a:ext cx="744582" cy="6374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64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4738" y="0"/>
            <a:ext cx="8694689"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or statement?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p:cNvSpPr txBox="1"/>
          <p:nvPr/>
        </p:nvSpPr>
        <p:spPr>
          <a:xfrm>
            <a:off x="0" y="1227909"/>
            <a:ext cx="11682549" cy="646331"/>
          </a:xfrm>
          <a:prstGeom prst="rect">
            <a:avLst/>
          </a:prstGeom>
          <a:noFill/>
        </p:spPr>
        <p:txBody>
          <a:bodyPr wrap="square" rtlCol="0">
            <a:spAutoFit/>
          </a:bodyPr>
          <a:lstStyle/>
          <a:p>
            <a:pPr algn="ctr"/>
            <a:r>
              <a:rPr lang="en-GB" b="1" dirty="0"/>
              <a:t>Read the sentences and decide if they need a full stop or question mark at the end. Use the word at the start of the sentence to help you decide.</a:t>
            </a:r>
          </a:p>
        </p:txBody>
      </p:sp>
      <p:sp>
        <p:nvSpPr>
          <p:cNvPr id="6" name="TextBox 5"/>
          <p:cNvSpPr txBox="1"/>
          <p:nvPr/>
        </p:nvSpPr>
        <p:spPr>
          <a:xfrm>
            <a:off x="238987" y="2223811"/>
            <a:ext cx="4494307" cy="369332"/>
          </a:xfrm>
          <a:prstGeom prst="rect">
            <a:avLst/>
          </a:prstGeom>
          <a:noFill/>
        </p:spPr>
        <p:txBody>
          <a:bodyPr wrap="none" rtlCol="0">
            <a:spAutoFit/>
          </a:bodyPr>
          <a:lstStyle/>
          <a:p>
            <a:r>
              <a:rPr lang="en-GB" dirty="0"/>
              <a:t>1. Lighthouses are usually at the end of a pier</a:t>
            </a:r>
          </a:p>
        </p:txBody>
      </p:sp>
      <p:sp>
        <p:nvSpPr>
          <p:cNvPr id="8" name="TextBox 7"/>
          <p:cNvSpPr txBox="1"/>
          <p:nvPr/>
        </p:nvSpPr>
        <p:spPr>
          <a:xfrm>
            <a:off x="6395724" y="2330381"/>
            <a:ext cx="5447004" cy="369332"/>
          </a:xfrm>
          <a:prstGeom prst="rect">
            <a:avLst/>
          </a:prstGeom>
          <a:noFill/>
        </p:spPr>
        <p:txBody>
          <a:bodyPr wrap="none" rtlCol="0">
            <a:spAutoFit/>
          </a:bodyPr>
          <a:lstStyle/>
          <a:p>
            <a:r>
              <a:rPr lang="en-GB" dirty="0"/>
              <a:t>2. How does the lighthouse keeper get to the lighthouse</a:t>
            </a:r>
          </a:p>
        </p:txBody>
      </p:sp>
      <p:sp>
        <p:nvSpPr>
          <p:cNvPr id="9" name="TextBox 8"/>
          <p:cNvSpPr txBox="1"/>
          <p:nvPr/>
        </p:nvSpPr>
        <p:spPr>
          <a:xfrm>
            <a:off x="7091362" y="3848027"/>
            <a:ext cx="3242170" cy="369332"/>
          </a:xfrm>
          <a:prstGeom prst="rect">
            <a:avLst/>
          </a:prstGeom>
          <a:noFill/>
        </p:spPr>
        <p:txBody>
          <a:bodyPr wrap="none" rtlCol="0">
            <a:spAutoFit/>
          </a:bodyPr>
          <a:lstStyle/>
          <a:p>
            <a:r>
              <a:rPr lang="en-GB" dirty="0"/>
              <a:t>4. Lighthouses are red and white</a:t>
            </a:r>
          </a:p>
        </p:txBody>
      </p:sp>
      <p:sp>
        <p:nvSpPr>
          <p:cNvPr id="10" name="TextBox 9"/>
          <p:cNvSpPr txBox="1"/>
          <p:nvPr/>
        </p:nvSpPr>
        <p:spPr>
          <a:xfrm>
            <a:off x="418010" y="3244334"/>
            <a:ext cx="7116885" cy="369332"/>
          </a:xfrm>
          <a:prstGeom prst="rect">
            <a:avLst/>
          </a:prstGeom>
          <a:noFill/>
        </p:spPr>
        <p:txBody>
          <a:bodyPr wrap="none" rtlCol="0">
            <a:spAutoFit/>
          </a:bodyPr>
          <a:lstStyle/>
          <a:p>
            <a:r>
              <a:rPr lang="en-GB" dirty="0"/>
              <a:t>3. Did you know lighthouses are used to stop boats crashing into the rocks</a:t>
            </a:r>
          </a:p>
        </p:txBody>
      </p:sp>
      <p:sp>
        <p:nvSpPr>
          <p:cNvPr id="11" name="TextBox 10"/>
          <p:cNvSpPr txBox="1"/>
          <p:nvPr/>
        </p:nvSpPr>
        <p:spPr>
          <a:xfrm>
            <a:off x="721620" y="4224775"/>
            <a:ext cx="3059940" cy="369332"/>
          </a:xfrm>
          <a:prstGeom prst="rect">
            <a:avLst/>
          </a:prstGeom>
          <a:noFill/>
        </p:spPr>
        <p:txBody>
          <a:bodyPr wrap="none" rtlCol="0">
            <a:spAutoFit/>
          </a:bodyPr>
          <a:lstStyle/>
          <a:p>
            <a:r>
              <a:rPr lang="en-GB" dirty="0"/>
              <a:t>5. When does the light turn on</a:t>
            </a:r>
          </a:p>
        </p:txBody>
      </p:sp>
      <p:sp>
        <p:nvSpPr>
          <p:cNvPr id="12" name="TextBox 11"/>
          <p:cNvSpPr txBox="1"/>
          <p:nvPr/>
        </p:nvSpPr>
        <p:spPr>
          <a:xfrm>
            <a:off x="5841274" y="4724066"/>
            <a:ext cx="4025076" cy="369332"/>
          </a:xfrm>
          <a:prstGeom prst="rect">
            <a:avLst/>
          </a:prstGeom>
          <a:noFill/>
        </p:spPr>
        <p:txBody>
          <a:bodyPr wrap="none" rtlCol="0">
            <a:spAutoFit/>
          </a:bodyPr>
          <a:lstStyle/>
          <a:p>
            <a:r>
              <a:rPr lang="en-GB" dirty="0"/>
              <a:t>6. Where does the lighthouse keeper live</a:t>
            </a:r>
          </a:p>
        </p:txBody>
      </p:sp>
      <p:sp>
        <p:nvSpPr>
          <p:cNvPr id="13" name="TextBox 12"/>
          <p:cNvSpPr txBox="1"/>
          <p:nvPr/>
        </p:nvSpPr>
        <p:spPr>
          <a:xfrm>
            <a:off x="418010" y="5214873"/>
            <a:ext cx="2365840" cy="369332"/>
          </a:xfrm>
          <a:prstGeom prst="rect">
            <a:avLst/>
          </a:prstGeom>
          <a:noFill/>
        </p:spPr>
        <p:txBody>
          <a:bodyPr wrap="none" rtlCol="0">
            <a:spAutoFit/>
          </a:bodyPr>
          <a:lstStyle/>
          <a:p>
            <a:r>
              <a:rPr lang="en-GB" dirty="0"/>
              <a:t>7. Seagull eat small fish</a:t>
            </a:r>
          </a:p>
        </p:txBody>
      </p:sp>
      <p:sp>
        <p:nvSpPr>
          <p:cNvPr id="14" name="TextBox 13"/>
          <p:cNvSpPr txBox="1"/>
          <p:nvPr/>
        </p:nvSpPr>
        <p:spPr>
          <a:xfrm>
            <a:off x="4736039" y="5864891"/>
            <a:ext cx="5553764" cy="369332"/>
          </a:xfrm>
          <a:prstGeom prst="rect">
            <a:avLst/>
          </a:prstGeom>
          <a:noFill/>
        </p:spPr>
        <p:txBody>
          <a:bodyPr wrap="none" rtlCol="0">
            <a:spAutoFit/>
          </a:bodyPr>
          <a:lstStyle/>
          <a:p>
            <a:r>
              <a:rPr lang="en-GB" dirty="0"/>
              <a:t>8. Why does the light turn on at different times every day</a:t>
            </a:r>
          </a:p>
        </p:txBody>
      </p:sp>
    </p:spTree>
    <p:extLst>
      <p:ext uri="{BB962C8B-B14F-4D97-AF65-F5344CB8AC3E}">
        <p14:creationId xmlns:p14="http://schemas.microsoft.com/office/powerpoint/2010/main" val="1813717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382" y="22281"/>
            <a:ext cx="11865236"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or statement? Answers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extBox 5"/>
          <p:cNvSpPr txBox="1"/>
          <p:nvPr/>
        </p:nvSpPr>
        <p:spPr>
          <a:xfrm>
            <a:off x="238987" y="2223811"/>
            <a:ext cx="4532779" cy="523220"/>
          </a:xfrm>
          <a:prstGeom prst="rect">
            <a:avLst/>
          </a:prstGeom>
          <a:noFill/>
        </p:spPr>
        <p:txBody>
          <a:bodyPr wrap="none" rtlCol="0">
            <a:spAutoFit/>
          </a:bodyPr>
          <a:lstStyle/>
          <a:p>
            <a:r>
              <a:rPr lang="en-GB" dirty="0"/>
              <a:t>1. Lighthouses are usually at the end of a pier</a:t>
            </a:r>
            <a:r>
              <a:rPr lang="en-GB" sz="2800" dirty="0">
                <a:solidFill>
                  <a:srgbClr val="FF0000"/>
                </a:solidFill>
              </a:rPr>
              <a:t>.</a:t>
            </a:r>
            <a:endParaRPr lang="en-GB" dirty="0"/>
          </a:p>
        </p:txBody>
      </p:sp>
      <p:sp>
        <p:nvSpPr>
          <p:cNvPr id="8" name="TextBox 7"/>
          <p:cNvSpPr txBox="1"/>
          <p:nvPr/>
        </p:nvSpPr>
        <p:spPr>
          <a:xfrm>
            <a:off x="6395724" y="2330381"/>
            <a:ext cx="5589672" cy="461665"/>
          </a:xfrm>
          <a:prstGeom prst="rect">
            <a:avLst/>
          </a:prstGeom>
          <a:noFill/>
        </p:spPr>
        <p:txBody>
          <a:bodyPr wrap="none" rtlCol="0">
            <a:spAutoFit/>
          </a:bodyPr>
          <a:lstStyle/>
          <a:p>
            <a:r>
              <a:rPr lang="en-GB" dirty="0"/>
              <a:t>2. How does the lighthouse keeper get to the lighthouse</a:t>
            </a:r>
            <a:r>
              <a:rPr lang="en-GB" sz="2400" dirty="0">
                <a:solidFill>
                  <a:srgbClr val="FF0000"/>
                </a:solidFill>
              </a:rPr>
              <a:t>?</a:t>
            </a:r>
            <a:endParaRPr lang="en-GB" dirty="0"/>
          </a:p>
        </p:txBody>
      </p:sp>
      <p:sp>
        <p:nvSpPr>
          <p:cNvPr id="9" name="TextBox 8"/>
          <p:cNvSpPr txBox="1"/>
          <p:nvPr/>
        </p:nvSpPr>
        <p:spPr>
          <a:xfrm>
            <a:off x="6395724" y="3710511"/>
            <a:ext cx="3319114" cy="461665"/>
          </a:xfrm>
          <a:prstGeom prst="rect">
            <a:avLst/>
          </a:prstGeom>
          <a:noFill/>
        </p:spPr>
        <p:txBody>
          <a:bodyPr wrap="none" rtlCol="0">
            <a:spAutoFit/>
          </a:bodyPr>
          <a:lstStyle/>
          <a:p>
            <a:r>
              <a:rPr lang="en-GB" dirty="0"/>
              <a:t>4. Lighthouses are red and white</a:t>
            </a:r>
            <a:r>
              <a:rPr lang="en-GB" sz="2400" dirty="0">
                <a:solidFill>
                  <a:srgbClr val="FF0000"/>
                </a:solidFill>
              </a:rPr>
              <a:t>.</a:t>
            </a:r>
            <a:endParaRPr lang="en-GB" dirty="0"/>
          </a:p>
        </p:txBody>
      </p:sp>
      <p:sp>
        <p:nvSpPr>
          <p:cNvPr id="10" name="TextBox 9"/>
          <p:cNvSpPr txBox="1"/>
          <p:nvPr/>
        </p:nvSpPr>
        <p:spPr>
          <a:xfrm>
            <a:off x="1931009" y="3027933"/>
            <a:ext cx="7259551" cy="461665"/>
          </a:xfrm>
          <a:prstGeom prst="rect">
            <a:avLst/>
          </a:prstGeom>
          <a:noFill/>
        </p:spPr>
        <p:txBody>
          <a:bodyPr wrap="none" rtlCol="0">
            <a:spAutoFit/>
          </a:bodyPr>
          <a:lstStyle/>
          <a:p>
            <a:r>
              <a:rPr lang="en-GB" dirty="0"/>
              <a:t>3. Did you know lighthouses are used to stop boats crashing into the rocks</a:t>
            </a:r>
            <a:r>
              <a:rPr lang="en-GB" sz="2400" dirty="0">
                <a:solidFill>
                  <a:srgbClr val="FF0000"/>
                </a:solidFill>
              </a:rPr>
              <a:t>?</a:t>
            </a:r>
            <a:endParaRPr lang="en-GB" dirty="0"/>
          </a:p>
        </p:txBody>
      </p:sp>
      <p:sp>
        <p:nvSpPr>
          <p:cNvPr id="11" name="TextBox 10"/>
          <p:cNvSpPr txBox="1"/>
          <p:nvPr/>
        </p:nvSpPr>
        <p:spPr>
          <a:xfrm>
            <a:off x="975406" y="4354734"/>
            <a:ext cx="3202608" cy="461665"/>
          </a:xfrm>
          <a:prstGeom prst="rect">
            <a:avLst/>
          </a:prstGeom>
          <a:noFill/>
        </p:spPr>
        <p:txBody>
          <a:bodyPr wrap="none" rtlCol="0">
            <a:spAutoFit/>
          </a:bodyPr>
          <a:lstStyle/>
          <a:p>
            <a:r>
              <a:rPr lang="en-GB" dirty="0"/>
              <a:t>5. When does the light turn on</a:t>
            </a:r>
            <a:r>
              <a:rPr lang="en-GB" sz="2400" dirty="0">
                <a:solidFill>
                  <a:srgbClr val="FF0000"/>
                </a:solidFill>
              </a:rPr>
              <a:t>?</a:t>
            </a:r>
            <a:endParaRPr lang="en-GB" dirty="0"/>
          </a:p>
        </p:txBody>
      </p:sp>
      <p:sp>
        <p:nvSpPr>
          <p:cNvPr id="12" name="TextBox 11"/>
          <p:cNvSpPr txBox="1"/>
          <p:nvPr/>
        </p:nvSpPr>
        <p:spPr>
          <a:xfrm>
            <a:off x="5841274" y="4724066"/>
            <a:ext cx="4167744" cy="461665"/>
          </a:xfrm>
          <a:prstGeom prst="rect">
            <a:avLst/>
          </a:prstGeom>
          <a:noFill/>
        </p:spPr>
        <p:txBody>
          <a:bodyPr wrap="none" rtlCol="0">
            <a:spAutoFit/>
          </a:bodyPr>
          <a:lstStyle/>
          <a:p>
            <a:r>
              <a:rPr lang="en-GB" dirty="0"/>
              <a:t>6. Where does the lighthouse keeper live</a:t>
            </a:r>
            <a:r>
              <a:rPr lang="en-GB" sz="2400" dirty="0">
                <a:solidFill>
                  <a:srgbClr val="FF0000"/>
                </a:solidFill>
              </a:rPr>
              <a:t>?</a:t>
            </a:r>
            <a:endParaRPr lang="en-GB" dirty="0"/>
          </a:p>
        </p:txBody>
      </p:sp>
      <p:sp>
        <p:nvSpPr>
          <p:cNvPr id="13" name="TextBox 12"/>
          <p:cNvSpPr txBox="1"/>
          <p:nvPr/>
        </p:nvSpPr>
        <p:spPr>
          <a:xfrm>
            <a:off x="418010" y="5214873"/>
            <a:ext cx="2442785" cy="461665"/>
          </a:xfrm>
          <a:prstGeom prst="rect">
            <a:avLst/>
          </a:prstGeom>
          <a:noFill/>
        </p:spPr>
        <p:txBody>
          <a:bodyPr wrap="none" rtlCol="0">
            <a:spAutoFit/>
          </a:bodyPr>
          <a:lstStyle/>
          <a:p>
            <a:r>
              <a:rPr lang="en-GB" dirty="0"/>
              <a:t>7. Seagull eat small fish</a:t>
            </a:r>
            <a:r>
              <a:rPr lang="en-GB" sz="2400" dirty="0">
                <a:solidFill>
                  <a:srgbClr val="FF0000"/>
                </a:solidFill>
              </a:rPr>
              <a:t>.</a:t>
            </a:r>
            <a:endParaRPr lang="en-GB" dirty="0"/>
          </a:p>
        </p:txBody>
      </p:sp>
      <p:sp>
        <p:nvSpPr>
          <p:cNvPr id="14" name="TextBox 13"/>
          <p:cNvSpPr txBox="1"/>
          <p:nvPr/>
        </p:nvSpPr>
        <p:spPr>
          <a:xfrm>
            <a:off x="4736039" y="5864891"/>
            <a:ext cx="5696431" cy="461665"/>
          </a:xfrm>
          <a:prstGeom prst="rect">
            <a:avLst/>
          </a:prstGeom>
          <a:noFill/>
        </p:spPr>
        <p:txBody>
          <a:bodyPr wrap="none" rtlCol="0">
            <a:spAutoFit/>
          </a:bodyPr>
          <a:lstStyle/>
          <a:p>
            <a:r>
              <a:rPr lang="en-GB" dirty="0"/>
              <a:t>8. Why does the light turn on at different times every day</a:t>
            </a:r>
            <a:r>
              <a:rPr lang="en-GB" sz="2400" dirty="0">
                <a:solidFill>
                  <a:srgbClr val="FF0000"/>
                </a:solidFill>
              </a:rPr>
              <a:t>?</a:t>
            </a:r>
            <a:endParaRPr lang="en-GB" dirty="0"/>
          </a:p>
        </p:txBody>
      </p:sp>
      <p:sp>
        <p:nvSpPr>
          <p:cNvPr id="15" name="TextBox 14">
            <a:extLst>
              <a:ext uri="{FF2B5EF4-FFF2-40B4-BE49-F238E27FC236}">
                <a16:creationId xmlns:a16="http://schemas.microsoft.com/office/drawing/2014/main" id="{B76AA7BB-7ABC-445E-8324-BFA2CC80A115}"/>
              </a:ext>
            </a:extLst>
          </p:cNvPr>
          <p:cNvSpPr txBox="1"/>
          <p:nvPr/>
        </p:nvSpPr>
        <p:spPr>
          <a:xfrm>
            <a:off x="0" y="1227909"/>
            <a:ext cx="11682549" cy="523220"/>
          </a:xfrm>
          <a:prstGeom prst="rect">
            <a:avLst/>
          </a:prstGeom>
          <a:noFill/>
        </p:spPr>
        <p:txBody>
          <a:bodyPr wrap="square" rtlCol="0">
            <a:spAutoFit/>
          </a:bodyPr>
          <a:lstStyle/>
          <a:p>
            <a:pPr algn="ctr"/>
            <a:r>
              <a:rPr lang="en-GB" sz="2800" b="1" dirty="0"/>
              <a:t>Check your answers. Did you get them all right?</a:t>
            </a:r>
          </a:p>
        </p:txBody>
      </p:sp>
    </p:spTree>
    <p:extLst>
      <p:ext uri="{BB962C8B-B14F-4D97-AF65-F5344CB8AC3E}">
        <p14:creationId xmlns:p14="http://schemas.microsoft.com/office/powerpoint/2010/main" val="1095024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129100" y="1287887"/>
            <a:ext cx="2659808" cy="19628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Question words </a:t>
            </a:r>
          </a:p>
        </p:txBody>
      </p:sp>
      <p:sp>
        <p:nvSpPr>
          <p:cNvPr id="6" name="TextBox 5"/>
          <p:cNvSpPr txBox="1"/>
          <p:nvPr/>
        </p:nvSpPr>
        <p:spPr>
          <a:xfrm>
            <a:off x="80415" y="1159138"/>
            <a:ext cx="1048685" cy="523220"/>
          </a:xfrm>
          <a:prstGeom prst="rect">
            <a:avLst/>
          </a:prstGeom>
          <a:noFill/>
        </p:spPr>
        <p:txBody>
          <a:bodyPr wrap="none" rtlCol="0">
            <a:spAutoFit/>
          </a:bodyPr>
          <a:lstStyle/>
          <a:p>
            <a:r>
              <a:rPr lang="en-GB" sz="2800" dirty="0"/>
              <a:t>Who?</a:t>
            </a:r>
          </a:p>
        </p:txBody>
      </p:sp>
      <p:sp>
        <p:nvSpPr>
          <p:cNvPr id="7" name="TextBox 6"/>
          <p:cNvSpPr txBox="1"/>
          <p:nvPr/>
        </p:nvSpPr>
        <p:spPr>
          <a:xfrm>
            <a:off x="3483430" y="897528"/>
            <a:ext cx="1147943" cy="523220"/>
          </a:xfrm>
          <a:prstGeom prst="rect">
            <a:avLst/>
          </a:prstGeom>
          <a:noFill/>
        </p:spPr>
        <p:txBody>
          <a:bodyPr wrap="none" rtlCol="0">
            <a:spAutoFit/>
          </a:bodyPr>
          <a:lstStyle/>
          <a:p>
            <a:r>
              <a:rPr lang="en-GB" sz="2800" dirty="0"/>
              <a:t>What?</a:t>
            </a:r>
          </a:p>
        </p:txBody>
      </p:sp>
      <p:sp>
        <p:nvSpPr>
          <p:cNvPr id="8" name="TextBox 7"/>
          <p:cNvSpPr txBox="1"/>
          <p:nvPr/>
        </p:nvSpPr>
        <p:spPr>
          <a:xfrm>
            <a:off x="3896408" y="1829037"/>
            <a:ext cx="1226618" cy="523220"/>
          </a:xfrm>
          <a:prstGeom prst="rect">
            <a:avLst/>
          </a:prstGeom>
          <a:noFill/>
        </p:spPr>
        <p:txBody>
          <a:bodyPr wrap="none" rtlCol="0">
            <a:spAutoFit/>
          </a:bodyPr>
          <a:lstStyle/>
          <a:p>
            <a:r>
              <a:rPr lang="en-GB" sz="2800" dirty="0"/>
              <a:t>When?</a:t>
            </a:r>
          </a:p>
        </p:txBody>
      </p:sp>
      <p:sp>
        <p:nvSpPr>
          <p:cNvPr id="9" name="TextBox 8"/>
          <p:cNvSpPr txBox="1"/>
          <p:nvPr/>
        </p:nvSpPr>
        <p:spPr>
          <a:xfrm>
            <a:off x="3340352" y="2856219"/>
            <a:ext cx="1335687" cy="523220"/>
          </a:xfrm>
          <a:prstGeom prst="rect">
            <a:avLst/>
          </a:prstGeom>
          <a:noFill/>
        </p:spPr>
        <p:txBody>
          <a:bodyPr wrap="none" rtlCol="0">
            <a:spAutoFit/>
          </a:bodyPr>
          <a:lstStyle/>
          <a:p>
            <a:r>
              <a:rPr lang="en-GB" sz="2800" dirty="0"/>
              <a:t>Where?</a:t>
            </a:r>
          </a:p>
        </p:txBody>
      </p:sp>
      <p:sp>
        <p:nvSpPr>
          <p:cNvPr id="10" name="TextBox 9"/>
          <p:cNvSpPr txBox="1"/>
          <p:nvPr/>
        </p:nvSpPr>
        <p:spPr>
          <a:xfrm>
            <a:off x="80415" y="2989080"/>
            <a:ext cx="1014765" cy="523220"/>
          </a:xfrm>
          <a:prstGeom prst="rect">
            <a:avLst/>
          </a:prstGeom>
          <a:noFill/>
        </p:spPr>
        <p:txBody>
          <a:bodyPr wrap="none" rtlCol="0">
            <a:spAutoFit/>
          </a:bodyPr>
          <a:lstStyle/>
          <a:p>
            <a:r>
              <a:rPr lang="en-GB" sz="2800" dirty="0"/>
              <a:t>Why?</a:t>
            </a:r>
          </a:p>
        </p:txBody>
      </p:sp>
      <p:sp>
        <p:nvSpPr>
          <p:cNvPr id="11" name="TextBox 10"/>
          <p:cNvSpPr txBox="1"/>
          <p:nvPr/>
        </p:nvSpPr>
        <p:spPr>
          <a:xfrm>
            <a:off x="2918602" y="3564727"/>
            <a:ext cx="1020023" cy="523220"/>
          </a:xfrm>
          <a:prstGeom prst="rect">
            <a:avLst/>
          </a:prstGeom>
          <a:noFill/>
        </p:spPr>
        <p:txBody>
          <a:bodyPr wrap="none" rtlCol="0">
            <a:spAutoFit/>
          </a:bodyPr>
          <a:lstStyle/>
          <a:p>
            <a:r>
              <a:rPr lang="en-GB" sz="2800" dirty="0"/>
              <a:t>How?</a:t>
            </a:r>
          </a:p>
        </p:txBody>
      </p:sp>
      <p:sp>
        <p:nvSpPr>
          <p:cNvPr id="12" name="Rectangle 11">
            <a:extLst>
              <a:ext uri="{FF2B5EF4-FFF2-40B4-BE49-F238E27FC236}">
                <a16:creationId xmlns:a16="http://schemas.microsoft.com/office/drawing/2014/main" id="{0E79FA12-E9B7-43BE-851D-028871020937}"/>
              </a:ext>
            </a:extLst>
          </p:cNvPr>
          <p:cNvSpPr/>
          <p:nvPr/>
        </p:nvSpPr>
        <p:spPr>
          <a:xfrm>
            <a:off x="80415" y="76066"/>
            <a:ext cx="3577185" cy="746894"/>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Now can you write your own questions to ask the </a:t>
            </a:r>
            <a:r>
              <a:rPr lang="en-GB" sz="1600" dirty="0" smtClean="0"/>
              <a:t>Inspectors </a:t>
            </a:r>
            <a:r>
              <a:rPr lang="en-GB" sz="1600" dirty="0"/>
              <a:t>of </a:t>
            </a:r>
            <a:r>
              <a:rPr lang="en-GB" sz="1600" dirty="0" smtClean="0"/>
              <a:t>Lighthouses</a:t>
            </a:r>
            <a:r>
              <a:rPr lang="en-GB" sz="1600" dirty="0"/>
              <a:t>?</a:t>
            </a:r>
          </a:p>
        </p:txBody>
      </p:sp>
      <p:sp>
        <p:nvSpPr>
          <p:cNvPr id="14" name="TextBox 13"/>
          <p:cNvSpPr txBox="1"/>
          <p:nvPr/>
        </p:nvSpPr>
        <p:spPr>
          <a:xfrm>
            <a:off x="1285744" y="3736458"/>
            <a:ext cx="843501" cy="523220"/>
          </a:xfrm>
          <a:prstGeom prst="rect">
            <a:avLst/>
          </a:prstGeom>
          <a:noFill/>
        </p:spPr>
        <p:txBody>
          <a:bodyPr wrap="none" rtlCol="0">
            <a:spAutoFit/>
          </a:bodyPr>
          <a:lstStyle/>
          <a:p>
            <a:r>
              <a:rPr lang="en-GB" sz="2800" dirty="0"/>
              <a:t>Did?</a:t>
            </a:r>
          </a:p>
        </p:txBody>
      </p:sp>
      <p:sp>
        <p:nvSpPr>
          <p:cNvPr id="17" name="Rectangle 16">
            <a:extLst>
              <a:ext uri="{FF2B5EF4-FFF2-40B4-BE49-F238E27FC236}">
                <a16:creationId xmlns:a16="http://schemas.microsoft.com/office/drawing/2014/main" id="{0E79FA12-E9B7-43BE-851D-028871020937}"/>
              </a:ext>
            </a:extLst>
          </p:cNvPr>
          <p:cNvSpPr/>
          <p:nvPr/>
        </p:nvSpPr>
        <p:spPr>
          <a:xfrm>
            <a:off x="7057808" y="281424"/>
            <a:ext cx="4626160"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 can use some of the questions we have already looked at to help.</a:t>
            </a:r>
          </a:p>
        </p:txBody>
      </p:sp>
      <p:sp>
        <p:nvSpPr>
          <p:cNvPr id="18" name="Rectangle 17">
            <a:extLst>
              <a:ext uri="{FF2B5EF4-FFF2-40B4-BE49-F238E27FC236}">
                <a16:creationId xmlns:a16="http://schemas.microsoft.com/office/drawing/2014/main" id="{0E79FA12-E9B7-43BE-851D-028871020937}"/>
              </a:ext>
            </a:extLst>
          </p:cNvPr>
          <p:cNvSpPr/>
          <p:nvPr/>
        </p:nvSpPr>
        <p:spPr>
          <a:xfrm>
            <a:off x="5129157" y="3262645"/>
            <a:ext cx="6982428" cy="82530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Write your questions neatly onto a piece of paper or type them on the lines below. You will be able to use them in your writing tomorrow!</a:t>
            </a:r>
          </a:p>
        </p:txBody>
      </p:sp>
      <p:cxnSp>
        <p:nvCxnSpPr>
          <p:cNvPr id="19" name="Straight Connector 18"/>
          <p:cNvCxnSpPr/>
          <p:nvPr/>
        </p:nvCxnSpPr>
        <p:spPr>
          <a:xfrm>
            <a:off x="0" y="4689566"/>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0" y="518160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2580" y="5717178"/>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2580" y="618744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9517" y="6696892"/>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AB5781CC-3ED0-4CC0-B6AD-FB7F8FE957CA}"/>
              </a:ext>
            </a:extLst>
          </p:cNvPr>
          <p:cNvSpPr txBox="1"/>
          <p:nvPr/>
        </p:nvSpPr>
        <p:spPr>
          <a:xfrm>
            <a:off x="8133744" y="1533363"/>
            <a:ext cx="1383777" cy="646331"/>
          </a:xfrm>
          <a:prstGeom prst="rect">
            <a:avLst/>
          </a:prstGeom>
          <a:noFill/>
        </p:spPr>
        <p:txBody>
          <a:bodyPr wrap="none" rtlCol="0">
            <a:spAutoFit/>
          </a:bodyPr>
          <a:lstStyle/>
          <a:p>
            <a:r>
              <a:rPr lang="en-GB" dirty="0"/>
              <a:t>Don’t forget:</a:t>
            </a:r>
          </a:p>
          <a:p>
            <a:endParaRPr lang="en-GB" dirty="0"/>
          </a:p>
        </p:txBody>
      </p:sp>
      <p:pic>
        <p:nvPicPr>
          <p:cNvPr id="24" name="Picture 23">
            <a:extLst>
              <a:ext uri="{FF2B5EF4-FFF2-40B4-BE49-F238E27FC236}">
                <a16:creationId xmlns:a16="http://schemas.microsoft.com/office/drawing/2014/main" id="{8365667E-5B1B-4784-B9CF-CD95CBD588B3}"/>
              </a:ext>
            </a:extLst>
          </p:cNvPr>
          <p:cNvPicPr>
            <a:picLocks noChangeAspect="1"/>
          </p:cNvPicPr>
          <p:nvPr/>
        </p:nvPicPr>
        <p:blipFill>
          <a:blip r:embed="rId2"/>
          <a:stretch>
            <a:fillRect/>
          </a:stretch>
        </p:blipFill>
        <p:spPr>
          <a:xfrm>
            <a:off x="7121720" y="1978935"/>
            <a:ext cx="1012024" cy="774259"/>
          </a:xfrm>
          <a:prstGeom prst="rect">
            <a:avLst/>
          </a:prstGeom>
        </p:spPr>
      </p:pic>
      <p:pic>
        <p:nvPicPr>
          <p:cNvPr id="25" name="Picture 24">
            <a:extLst>
              <a:ext uri="{FF2B5EF4-FFF2-40B4-BE49-F238E27FC236}">
                <a16:creationId xmlns:a16="http://schemas.microsoft.com/office/drawing/2014/main" id="{D1D24F81-11C9-47CA-AA46-4437A9420754}"/>
              </a:ext>
            </a:extLst>
          </p:cNvPr>
          <p:cNvPicPr>
            <a:picLocks noChangeAspect="1"/>
          </p:cNvPicPr>
          <p:nvPr/>
        </p:nvPicPr>
        <p:blipFill>
          <a:blip r:embed="rId3"/>
          <a:stretch>
            <a:fillRect/>
          </a:stretch>
        </p:blipFill>
        <p:spPr>
          <a:xfrm>
            <a:off x="8403094" y="1984738"/>
            <a:ext cx="1009650" cy="771525"/>
          </a:xfrm>
          <a:prstGeom prst="rect">
            <a:avLst/>
          </a:prstGeom>
        </p:spPr>
      </p:pic>
      <p:pic>
        <p:nvPicPr>
          <p:cNvPr id="26" name="Picture 25">
            <a:extLst>
              <a:ext uri="{FF2B5EF4-FFF2-40B4-BE49-F238E27FC236}">
                <a16:creationId xmlns:a16="http://schemas.microsoft.com/office/drawing/2014/main" id="{4E6046B9-59A7-4808-8831-F7233B447025}"/>
              </a:ext>
            </a:extLst>
          </p:cNvPr>
          <p:cNvPicPr>
            <a:picLocks noChangeAspect="1"/>
          </p:cNvPicPr>
          <p:nvPr/>
        </p:nvPicPr>
        <p:blipFill>
          <a:blip r:embed="rId4"/>
          <a:stretch>
            <a:fillRect/>
          </a:stretch>
        </p:blipFill>
        <p:spPr>
          <a:xfrm>
            <a:off x="9682094" y="1994263"/>
            <a:ext cx="1019175" cy="762000"/>
          </a:xfrm>
          <a:prstGeom prst="rect">
            <a:avLst/>
          </a:prstGeom>
        </p:spPr>
      </p:pic>
    </p:spTree>
    <p:extLst>
      <p:ext uri="{BB962C8B-B14F-4D97-AF65-F5344CB8AC3E}">
        <p14:creationId xmlns:p14="http://schemas.microsoft.com/office/powerpoint/2010/main" val="21508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4" grpId="0"/>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1595880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Wednesday 27</a:t>
            </a:r>
            <a:r>
              <a:rPr lang="en-GB" sz="3200" baseline="30000" dirty="0"/>
              <a:t>th</a:t>
            </a:r>
            <a:r>
              <a:rPr lang="en-GB" sz="3200" dirty="0"/>
              <a:t> January </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extend sentences using ‘because’.</a:t>
            </a:r>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781330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AB37C7-7A87-4C25-AC1C-CD2550665D2B}"/>
              </a:ext>
            </a:extLst>
          </p:cNvPr>
          <p:cNvSpPr/>
          <p:nvPr/>
        </p:nvSpPr>
        <p:spPr>
          <a:xfrm>
            <a:off x="2758291" y="-549"/>
            <a:ext cx="667541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Pre Recorded Teaching</a:t>
            </a:r>
          </a:p>
        </p:txBody>
      </p:sp>
      <p:sp>
        <p:nvSpPr>
          <p:cNvPr id="9" name="TextBox 8">
            <a:extLst>
              <a:ext uri="{FF2B5EF4-FFF2-40B4-BE49-F238E27FC236}">
                <a16:creationId xmlns:a16="http://schemas.microsoft.com/office/drawing/2014/main" id="{B5775EA4-C1AF-458D-A025-4C4E3C279C10}"/>
              </a:ext>
            </a:extLst>
          </p:cNvPr>
          <p:cNvSpPr txBox="1"/>
          <p:nvPr/>
        </p:nvSpPr>
        <p:spPr>
          <a:xfrm>
            <a:off x="330698" y="5288888"/>
            <a:ext cx="11861302" cy="830997"/>
          </a:xfrm>
          <a:prstGeom prst="rect">
            <a:avLst/>
          </a:prstGeom>
          <a:noFill/>
        </p:spPr>
        <p:txBody>
          <a:bodyPr wrap="square" rtlCol="0">
            <a:spAutoFit/>
          </a:bodyPr>
          <a:lstStyle/>
          <a:p>
            <a:pPr algn="ctr"/>
            <a:r>
              <a:rPr lang="en-GB" sz="2400" b="1" dirty="0"/>
              <a:t>On the school website you will find a pre recorded video that will support the teaching of todays lesson. </a:t>
            </a:r>
            <a:r>
              <a:rPr lang="en-GB" sz="2400" b="1" dirty="0">
                <a:highlight>
                  <a:srgbClr val="FFFF00"/>
                </a:highlight>
              </a:rPr>
              <a:t>The video is called English video – using because. </a:t>
            </a:r>
          </a:p>
        </p:txBody>
      </p:sp>
      <p:pic>
        <p:nvPicPr>
          <p:cNvPr id="3" name="Picture 2">
            <a:extLst>
              <a:ext uri="{FF2B5EF4-FFF2-40B4-BE49-F238E27FC236}">
                <a16:creationId xmlns:a16="http://schemas.microsoft.com/office/drawing/2014/main" id="{A3BFA184-81C8-410F-AD68-DEBAD70A99FA}"/>
              </a:ext>
            </a:extLst>
          </p:cNvPr>
          <p:cNvPicPr>
            <a:picLocks noChangeAspect="1"/>
          </p:cNvPicPr>
          <p:nvPr/>
        </p:nvPicPr>
        <p:blipFill>
          <a:blip r:embed="rId2"/>
          <a:stretch>
            <a:fillRect/>
          </a:stretch>
        </p:blipFill>
        <p:spPr>
          <a:xfrm>
            <a:off x="2923640" y="1027555"/>
            <a:ext cx="6675418" cy="3839719"/>
          </a:xfrm>
          <a:prstGeom prst="rect">
            <a:avLst/>
          </a:prstGeom>
        </p:spPr>
      </p:pic>
    </p:spTree>
    <p:extLst>
      <p:ext uri="{BB962C8B-B14F-4D97-AF65-F5344CB8AC3E}">
        <p14:creationId xmlns:p14="http://schemas.microsoft.com/office/powerpoint/2010/main" val="44035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EB0611-93BC-4F2C-B813-41B9F14CCCC2}"/>
              </a:ext>
            </a:extLst>
          </p:cNvPr>
          <p:cNvSpPr/>
          <p:nvPr/>
        </p:nvSpPr>
        <p:spPr>
          <a:xfrm>
            <a:off x="4483418" y="2979859"/>
            <a:ext cx="7708582" cy="55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EA08193-94EA-4CEE-9CFF-6276F5FDC8A0}"/>
              </a:ext>
            </a:extLst>
          </p:cNvPr>
          <p:cNvSpPr>
            <a:spLocks noGrp="1"/>
          </p:cNvSpPr>
          <p:nvPr>
            <p:ph type="title"/>
          </p:nvPr>
        </p:nvSpPr>
        <p:spPr>
          <a:xfrm>
            <a:off x="7197858" y="103588"/>
            <a:ext cx="4612326" cy="1154898"/>
          </a:xfrm>
        </p:spPr>
        <p:txBody>
          <a:bodyPr>
            <a:normAutofit/>
          </a:bodyPr>
          <a:lstStyle/>
          <a:p>
            <a:r>
              <a:rPr lang="en-GB" sz="2800" b="1" dirty="0"/>
              <a:t>This is the story we are going to be focusing on this week.</a:t>
            </a:r>
          </a:p>
        </p:txBody>
      </p:sp>
      <p:cxnSp>
        <p:nvCxnSpPr>
          <p:cNvPr id="6" name="Straight Arrow Connector 5">
            <a:extLst>
              <a:ext uri="{FF2B5EF4-FFF2-40B4-BE49-F238E27FC236}">
                <a16:creationId xmlns:a16="http://schemas.microsoft.com/office/drawing/2014/main" id="{29073977-15BF-4A81-AF99-F4D2016D63F4}"/>
              </a:ext>
            </a:extLst>
          </p:cNvPr>
          <p:cNvCxnSpPr>
            <a:cxnSpLocks/>
          </p:cNvCxnSpPr>
          <p:nvPr/>
        </p:nvCxnSpPr>
        <p:spPr>
          <a:xfrm flipH="1">
            <a:off x="4483418" y="584646"/>
            <a:ext cx="2204765" cy="79141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4476206" y="2979858"/>
            <a:ext cx="7715794" cy="892552"/>
          </a:xfrm>
          <a:prstGeom prst="rect">
            <a:avLst/>
          </a:prstGeom>
        </p:spPr>
        <p:txBody>
          <a:bodyPr wrap="square">
            <a:spAutoFit/>
          </a:bodyPr>
          <a:lstStyle/>
          <a:p>
            <a:r>
              <a:rPr lang="en-GB" sz="2400" dirty="0">
                <a:hlinkClick r:id="rId2"/>
              </a:rPr>
              <a:t>The Lighthouse Keeper's Rescue - Give Us A Story! – YouTube</a:t>
            </a:r>
            <a:endParaRPr lang="en-GB" sz="2400" dirty="0"/>
          </a:p>
          <a:p>
            <a:endParaRPr lang="en-GB" sz="2800" b="1" dirty="0">
              <a:solidFill>
                <a:srgbClr val="0070C0"/>
              </a:solidFill>
            </a:endParaRPr>
          </a:p>
        </p:txBody>
      </p:sp>
      <p:sp>
        <p:nvSpPr>
          <p:cNvPr id="10" name="Title 1">
            <a:extLst>
              <a:ext uri="{FF2B5EF4-FFF2-40B4-BE49-F238E27FC236}">
                <a16:creationId xmlns:a16="http://schemas.microsoft.com/office/drawing/2014/main" id="{0EA08193-94EA-4CEE-9CFF-6276F5FDC8A0}"/>
              </a:ext>
            </a:extLst>
          </p:cNvPr>
          <p:cNvSpPr txBox="1">
            <a:spLocks/>
          </p:cNvSpPr>
          <p:nvPr/>
        </p:nvSpPr>
        <p:spPr>
          <a:xfrm>
            <a:off x="5724526" y="4317449"/>
            <a:ext cx="5828976" cy="1955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800" b="1" dirty="0"/>
              <a:t>Click on the link or copy and paste it into your internet browser to listen to the story being read.</a:t>
            </a:r>
          </a:p>
        </p:txBody>
      </p:sp>
      <p:cxnSp>
        <p:nvCxnSpPr>
          <p:cNvPr id="11" name="Straight Arrow Connector 10">
            <a:extLst>
              <a:ext uri="{FF2B5EF4-FFF2-40B4-BE49-F238E27FC236}">
                <a16:creationId xmlns:a16="http://schemas.microsoft.com/office/drawing/2014/main" id="{29073977-15BF-4A81-AF99-F4D2016D63F4}"/>
              </a:ext>
            </a:extLst>
          </p:cNvPr>
          <p:cNvCxnSpPr>
            <a:cxnSpLocks/>
          </p:cNvCxnSpPr>
          <p:nvPr/>
        </p:nvCxnSpPr>
        <p:spPr>
          <a:xfrm flipH="1" flipV="1">
            <a:off x="4866891" y="3703684"/>
            <a:ext cx="718909" cy="131996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1026" name="Picture 2" descr="See the source image">
            <a:extLst>
              <a:ext uri="{FF2B5EF4-FFF2-40B4-BE49-F238E27FC236}">
                <a16:creationId xmlns:a16="http://schemas.microsoft.com/office/drawing/2014/main" id="{AE9A020E-0142-4149-8562-F6B6A7A3F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31" y="43992"/>
            <a:ext cx="4210594" cy="662350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9FF9DAC1-4FDC-4A28-A778-C5A60B1BDD1B}"/>
              </a:ext>
            </a:extLst>
          </p:cNvPr>
          <p:cNvSpPr txBox="1">
            <a:spLocks/>
          </p:cNvSpPr>
          <p:nvPr/>
        </p:nvSpPr>
        <p:spPr>
          <a:xfrm>
            <a:off x="4969008" y="1604964"/>
            <a:ext cx="4612326" cy="1154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t>We hope you enjoy it!</a:t>
            </a:r>
          </a:p>
        </p:txBody>
      </p:sp>
    </p:spTree>
    <p:extLst>
      <p:ext uri="{BB962C8B-B14F-4D97-AF65-F5344CB8AC3E}">
        <p14:creationId xmlns:p14="http://schemas.microsoft.com/office/powerpoint/2010/main" val="2559892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2AABEC-BB94-4491-AEB6-179C44DAD210}"/>
              </a:ext>
            </a:extLst>
          </p:cNvPr>
          <p:cNvSpPr txBox="1"/>
          <p:nvPr/>
        </p:nvSpPr>
        <p:spPr>
          <a:xfrm>
            <a:off x="3442360" y="-288781"/>
            <a:ext cx="5343525" cy="1862048"/>
          </a:xfrm>
          <a:prstGeom prst="rect">
            <a:avLst/>
          </a:prstGeom>
          <a:noFill/>
        </p:spPr>
        <p:txBody>
          <a:bodyPr wrap="square">
            <a:spAutoFit/>
          </a:bodyPr>
          <a:lstStyle/>
          <a:p>
            <a:r>
              <a:rPr lang="en-GB" sz="11500" b="1" u="sng" dirty="0"/>
              <a:t>because</a:t>
            </a:r>
            <a:r>
              <a:rPr lang="en-GB" b="1" u="sng" dirty="0"/>
              <a:t> </a:t>
            </a:r>
            <a:endParaRPr lang="en-GB" dirty="0"/>
          </a:p>
        </p:txBody>
      </p:sp>
      <p:sp>
        <p:nvSpPr>
          <p:cNvPr id="6" name="TextBox 5">
            <a:extLst>
              <a:ext uri="{FF2B5EF4-FFF2-40B4-BE49-F238E27FC236}">
                <a16:creationId xmlns:a16="http://schemas.microsoft.com/office/drawing/2014/main" id="{39711AA6-0F2C-4144-A22A-61600CDAD77A}"/>
              </a:ext>
            </a:extLst>
          </p:cNvPr>
          <p:cNvSpPr txBox="1"/>
          <p:nvPr/>
        </p:nvSpPr>
        <p:spPr>
          <a:xfrm>
            <a:off x="81280" y="1712456"/>
            <a:ext cx="7640681" cy="707886"/>
          </a:xfrm>
          <a:prstGeom prst="rect">
            <a:avLst/>
          </a:prstGeom>
          <a:noFill/>
        </p:spPr>
        <p:txBody>
          <a:bodyPr wrap="none" rtlCol="0">
            <a:spAutoFit/>
          </a:bodyPr>
          <a:lstStyle/>
          <a:p>
            <a:r>
              <a:rPr lang="en-GB" sz="2000" dirty="0"/>
              <a:t>We are going to use the word </a:t>
            </a:r>
            <a:r>
              <a:rPr lang="en-GB" sz="4000" dirty="0">
                <a:solidFill>
                  <a:schemeClr val="bg1"/>
                </a:solidFill>
                <a:latin typeface="SassoonInfant" panose="00000400000000000000" pitchFamily="2" charset="0"/>
              </a:rPr>
              <a:t>because</a:t>
            </a:r>
            <a:r>
              <a:rPr lang="en-GB" sz="2000" dirty="0">
                <a:solidFill>
                  <a:schemeClr val="bg1"/>
                </a:solidFill>
                <a:latin typeface="SassoonInfant" panose="00000400000000000000" pitchFamily="2" charset="0"/>
              </a:rPr>
              <a:t> </a:t>
            </a:r>
            <a:r>
              <a:rPr lang="en-GB" sz="2000" dirty="0"/>
              <a:t>to extend our sentences. </a:t>
            </a:r>
            <a:endParaRPr lang="en-GB" dirty="0"/>
          </a:p>
        </p:txBody>
      </p:sp>
      <p:sp>
        <p:nvSpPr>
          <p:cNvPr id="7" name="TextBox 6">
            <a:extLst>
              <a:ext uri="{FF2B5EF4-FFF2-40B4-BE49-F238E27FC236}">
                <a16:creationId xmlns:a16="http://schemas.microsoft.com/office/drawing/2014/main" id="{27B57EB4-3F90-4D71-B0E3-3AB01E1769E6}"/>
              </a:ext>
            </a:extLst>
          </p:cNvPr>
          <p:cNvSpPr txBox="1"/>
          <p:nvPr/>
        </p:nvSpPr>
        <p:spPr>
          <a:xfrm>
            <a:off x="7051040" y="2435731"/>
            <a:ext cx="4226606" cy="707886"/>
          </a:xfrm>
          <a:prstGeom prst="rect">
            <a:avLst/>
          </a:prstGeom>
          <a:noFill/>
        </p:spPr>
        <p:txBody>
          <a:bodyPr wrap="none" rtlCol="0">
            <a:spAutoFit/>
          </a:bodyPr>
          <a:lstStyle/>
          <a:p>
            <a:r>
              <a:rPr lang="en-GB" sz="2000" dirty="0"/>
              <a:t>Can you say the word</a:t>
            </a:r>
            <a:r>
              <a:rPr lang="en-GB" sz="2000" dirty="0">
                <a:solidFill>
                  <a:schemeClr val="bg1"/>
                </a:solidFill>
                <a:latin typeface="SassoonInfant" panose="00000400000000000000" pitchFamily="2" charset="0"/>
              </a:rPr>
              <a:t> </a:t>
            </a:r>
            <a:r>
              <a:rPr lang="en-GB" sz="4000" dirty="0">
                <a:solidFill>
                  <a:schemeClr val="bg1"/>
                </a:solidFill>
                <a:latin typeface="SassoonInfant" panose="00000400000000000000" pitchFamily="2" charset="0"/>
              </a:rPr>
              <a:t>because</a:t>
            </a:r>
            <a:r>
              <a:rPr lang="en-GB" sz="2000" dirty="0"/>
              <a:t>?</a:t>
            </a:r>
          </a:p>
        </p:txBody>
      </p:sp>
      <p:sp>
        <p:nvSpPr>
          <p:cNvPr id="8" name="TextBox 7">
            <a:extLst>
              <a:ext uri="{FF2B5EF4-FFF2-40B4-BE49-F238E27FC236}">
                <a16:creationId xmlns:a16="http://schemas.microsoft.com/office/drawing/2014/main" id="{E2C22DB8-1C15-4FE4-A2D7-11E26C10D4E3}"/>
              </a:ext>
            </a:extLst>
          </p:cNvPr>
          <p:cNvSpPr txBox="1"/>
          <p:nvPr/>
        </p:nvSpPr>
        <p:spPr>
          <a:xfrm>
            <a:off x="804362" y="3143617"/>
            <a:ext cx="5433090" cy="707886"/>
          </a:xfrm>
          <a:prstGeom prst="rect">
            <a:avLst/>
          </a:prstGeom>
          <a:noFill/>
        </p:spPr>
        <p:txBody>
          <a:bodyPr wrap="none" rtlCol="0">
            <a:spAutoFit/>
          </a:bodyPr>
          <a:lstStyle/>
          <a:p>
            <a:r>
              <a:rPr lang="en-GB" sz="2000" dirty="0"/>
              <a:t>Can you spell it out loud </a:t>
            </a:r>
            <a:r>
              <a:rPr lang="en-GB" sz="4000" dirty="0">
                <a:solidFill>
                  <a:schemeClr val="bg1"/>
                </a:solidFill>
                <a:latin typeface="SassoonInfant" panose="00000400000000000000" pitchFamily="2" charset="0"/>
              </a:rPr>
              <a:t>b e c a u s e</a:t>
            </a:r>
            <a:r>
              <a:rPr lang="en-GB" sz="2000" dirty="0"/>
              <a:t>?</a:t>
            </a:r>
          </a:p>
        </p:txBody>
      </p:sp>
      <p:sp>
        <p:nvSpPr>
          <p:cNvPr id="9" name="TextBox 8">
            <a:extLst>
              <a:ext uri="{FF2B5EF4-FFF2-40B4-BE49-F238E27FC236}">
                <a16:creationId xmlns:a16="http://schemas.microsoft.com/office/drawing/2014/main" id="{8A8E1F1C-DBC3-464E-B699-2AD4C4FE42A0}"/>
              </a:ext>
            </a:extLst>
          </p:cNvPr>
          <p:cNvSpPr txBox="1"/>
          <p:nvPr/>
        </p:nvSpPr>
        <p:spPr>
          <a:xfrm>
            <a:off x="3637414" y="4437658"/>
            <a:ext cx="8013027" cy="707886"/>
          </a:xfrm>
          <a:prstGeom prst="rect">
            <a:avLst/>
          </a:prstGeom>
          <a:noFill/>
        </p:spPr>
        <p:txBody>
          <a:bodyPr wrap="none" rtlCol="0">
            <a:spAutoFit/>
          </a:bodyPr>
          <a:lstStyle/>
          <a:p>
            <a:r>
              <a:rPr lang="en-GB" sz="2000" dirty="0"/>
              <a:t>Now can you practise writing the word </a:t>
            </a:r>
            <a:r>
              <a:rPr lang="en-GB" sz="4000" dirty="0">
                <a:solidFill>
                  <a:schemeClr val="bg1"/>
                </a:solidFill>
                <a:latin typeface="SassoonInfant" panose="00000400000000000000" pitchFamily="2" charset="0"/>
              </a:rPr>
              <a:t>because</a:t>
            </a:r>
            <a:r>
              <a:rPr lang="en-GB" sz="4000" dirty="0">
                <a:solidFill>
                  <a:schemeClr val="bg1"/>
                </a:solidFill>
              </a:rPr>
              <a:t> </a:t>
            </a:r>
            <a:r>
              <a:rPr lang="en-GB" dirty="0"/>
              <a:t>on a piece of paper</a:t>
            </a:r>
            <a:r>
              <a:rPr lang="en-GB" sz="2000" dirty="0"/>
              <a:t>?</a:t>
            </a:r>
          </a:p>
        </p:txBody>
      </p:sp>
      <p:sp>
        <p:nvSpPr>
          <p:cNvPr id="10" name="TextBox 9">
            <a:extLst>
              <a:ext uri="{FF2B5EF4-FFF2-40B4-BE49-F238E27FC236}">
                <a16:creationId xmlns:a16="http://schemas.microsoft.com/office/drawing/2014/main" id="{47D61DE1-A81C-4494-9292-D0192F879BC5}"/>
              </a:ext>
            </a:extLst>
          </p:cNvPr>
          <p:cNvSpPr txBox="1"/>
          <p:nvPr/>
        </p:nvSpPr>
        <p:spPr>
          <a:xfrm>
            <a:off x="81280" y="5576431"/>
            <a:ext cx="11430722" cy="830997"/>
          </a:xfrm>
          <a:prstGeom prst="rect">
            <a:avLst/>
          </a:prstGeom>
          <a:noFill/>
        </p:spPr>
        <p:txBody>
          <a:bodyPr wrap="square" rtlCol="0">
            <a:spAutoFit/>
          </a:bodyPr>
          <a:lstStyle/>
          <a:p>
            <a:r>
              <a:rPr lang="en-GB" sz="2000" dirty="0"/>
              <a:t>Some people also use this funny sentence to help remember how to spell because –</a:t>
            </a:r>
          </a:p>
          <a:p>
            <a:r>
              <a:rPr lang="en-GB" sz="2000" dirty="0"/>
              <a:t> </a:t>
            </a:r>
            <a:r>
              <a:rPr lang="en-GB" sz="2800" dirty="0">
                <a:solidFill>
                  <a:schemeClr val="bg1"/>
                </a:solidFill>
                <a:latin typeface="SassoonInfant" panose="00000400000000000000" pitchFamily="2" charset="0"/>
              </a:rPr>
              <a:t>big elephants can always understand small elephants </a:t>
            </a:r>
            <a:endParaRPr lang="en-GB" sz="2000" dirty="0">
              <a:solidFill>
                <a:schemeClr val="bg1"/>
              </a:solidFill>
              <a:latin typeface="SassoonInfant" panose="00000400000000000000" pitchFamily="2" charset="0"/>
            </a:endParaRPr>
          </a:p>
        </p:txBody>
      </p:sp>
    </p:spTree>
    <p:extLst>
      <p:ext uri="{BB962C8B-B14F-4D97-AF65-F5344CB8AC3E}">
        <p14:creationId xmlns:p14="http://schemas.microsoft.com/office/powerpoint/2010/main" val="67455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5181" y="524418"/>
            <a:ext cx="7129462" cy="830997"/>
          </a:xfrm>
          <a:prstGeom prst="rect">
            <a:avLst/>
          </a:prstGeom>
          <a:noFill/>
        </p:spPr>
        <p:txBody>
          <a:bodyPr wrap="square" rtlCol="0">
            <a:spAutoFit/>
          </a:bodyPr>
          <a:lstStyle/>
          <a:p>
            <a:r>
              <a:rPr lang="en-GB" sz="2400" b="1" dirty="0"/>
              <a:t>The word ‘because’ is a conjunction. </a:t>
            </a:r>
          </a:p>
          <a:p>
            <a:r>
              <a:rPr lang="en-GB" sz="2400" b="1" dirty="0"/>
              <a:t>Conjunctions join two sentences together …</a:t>
            </a:r>
          </a:p>
        </p:txBody>
      </p:sp>
      <p:sp>
        <p:nvSpPr>
          <p:cNvPr id="7" name="TextBox 6"/>
          <p:cNvSpPr txBox="1"/>
          <p:nvPr/>
        </p:nvSpPr>
        <p:spPr>
          <a:xfrm>
            <a:off x="724474" y="5292273"/>
            <a:ext cx="10718960" cy="461665"/>
          </a:xfrm>
          <a:prstGeom prst="rect">
            <a:avLst/>
          </a:prstGeom>
          <a:noFill/>
        </p:spPr>
        <p:txBody>
          <a:bodyPr wrap="none" rtlCol="0">
            <a:spAutoFit/>
          </a:bodyPr>
          <a:lstStyle/>
          <a:p>
            <a:r>
              <a:rPr lang="en-GB" sz="2400" dirty="0"/>
              <a:t>The light house inspectors were cross  </a:t>
            </a:r>
            <a:r>
              <a:rPr lang="en-GB" sz="2400" dirty="0">
                <a:solidFill>
                  <a:schemeClr val="bg1"/>
                </a:solidFill>
              </a:rPr>
              <a:t>because </a:t>
            </a:r>
            <a:r>
              <a:rPr lang="en-GB" sz="2400" dirty="0"/>
              <a:t>Mr Grinling fell asleep whilst at work. </a:t>
            </a:r>
          </a:p>
        </p:txBody>
      </p:sp>
      <p:cxnSp>
        <p:nvCxnSpPr>
          <p:cNvPr id="19" name="Straight Connector 18"/>
          <p:cNvCxnSpPr>
            <a:cxnSpLocks/>
          </p:cNvCxnSpPr>
          <p:nvPr/>
        </p:nvCxnSpPr>
        <p:spPr>
          <a:xfrm>
            <a:off x="724474" y="5753938"/>
            <a:ext cx="466134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62535" y="5753938"/>
            <a:ext cx="5264623"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B30777B-D768-4BBF-BFEC-F9364F0E85F1}"/>
              </a:ext>
            </a:extLst>
          </p:cNvPr>
          <p:cNvPicPr>
            <a:picLocks noChangeAspect="1"/>
          </p:cNvPicPr>
          <p:nvPr/>
        </p:nvPicPr>
        <p:blipFill>
          <a:blip r:embed="rId2"/>
          <a:stretch>
            <a:fillRect/>
          </a:stretch>
        </p:blipFill>
        <p:spPr>
          <a:xfrm>
            <a:off x="546263" y="328155"/>
            <a:ext cx="3611400" cy="3539926"/>
          </a:xfrm>
          <a:prstGeom prst="rect">
            <a:avLst/>
          </a:prstGeom>
        </p:spPr>
      </p:pic>
      <p:cxnSp>
        <p:nvCxnSpPr>
          <p:cNvPr id="6" name="Straight Arrow Connector 5">
            <a:extLst>
              <a:ext uri="{FF2B5EF4-FFF2-40B4-BE49-F238E27FC236}">
                <a16:creationId xmlns:a16="http://schemas.microsoft.com/office/drawing/2014/main" id="{6398CDAB-D239-4E66-A3D9-F18ACF9EBAEB}"/>
              </a:ext>
            </a:extLst>
          </p:cNvPr>
          <p:cNvCxnSpPr/>
          <p:nvPr/>
        </p:nvCxnSpPr>
        <p:spPr>
          <a:xfrm flipH="1">
            <a:off x="6272784" y="1691640"/>
            <a:ext cx="2167128" cy="326440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5C055FB-659E-4CE3-A95A-8C19CEB589E9}"/>
              </a:ext>
            </a:extLst>
          </p:cNvPr>
          <p:cNvSpPr txBox="1"/>
          <p:nvPr/>
        </p:nvSpPr>
        <p:spPr>
          <a:xfrm rot="18098713">
            <a:off x="7031736" y="3228944"/>
            <a:ext cx="1089529" cy="400110"/>
          </a:xfrm>
          <a:prstGeom prst="rect">
            <a:avLst/>
          </a:prstGeom>
          <a:noFill/>
        </p:spPr>
        <p:txBody>
          <a:bodyPr wrap="none" rtlCol="0">
            <a:spAutoFit/>
          </a:bodyPr>
          <a:lstStyle/>
          <a:p>
            <a:r>
              <a:rPr lang="en-GB" sz="2000" b="1" dirty="0"/>
              <a:t>Example</a:t>
            </a:r>
          </a:p>
        </p:txBody>
      </p:sp>
    </p:spTree>
    <p:extLst>
      <p:ext uri="{BB962C8B-B14F-4D97-AF65-F5344CB8AC3E}">
        <p14:creationId xmlns:p14="http://schemas.microsoft.com/office/powerpoint/2010/main" val="1227740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89F5-5993-4BB9-9095-88568D47FBA1}"/>
              </a:ext>
            </a:extLst>
          </p:cNvPr>
          <p:cNvSpPr txBox="1"/>
          <p:nvPr/>
        </p:nvSpPr>
        <p:spPr>
          <a:xfrm>
            <a:off x="378376" y="394432"/>
            <a:ext cx="7679773" cy="523220"/>
          </a:xfrm>
          <a:prstGeom prst="rect">
            <a:avLst/>
          </a:prstGeom>
          <a:noFill/>
        </p:spPr>
        <p:txBody>
          <a:bodyPr wrap="square" rtlCol="0">
            <a:spAutoFit/>
          </a:bodyPr>
          <a:lstStyle/>
          <a:p>
            <a:r>
              <a:rPr lang="en-GB" sz="2800" u="sng" dirty="0"/>
              <a:t>Match the correct ending to the sentences</a:t>
            </a:r>
          </a:p>
        </p:txBody>
      </p:sp>
      <p:sp>
        <p:nvSpPr>
          <p:cNvPr id="5" name="TextBox 4"/>
          <p:cNvSpPr txBox="1"/>
          <p:nvPr/>
        </p:nvSpPr>
        <p:spPr>
          <a:xfrm>
            <a:off x="378376" y="1753995"/>
            <a:ext cx="3365665" cy="369332"/>
          </a:xfrm>
          <a:prstGeom prst="rect">
            <a:avLst/>
          </a:prstGeom>
          <a:noFill/>
        </p:spPr>
        <p:txBody>
          <a:bodyPr wrap="none" rtlCol="0">
            <a:spAutoFit/>
          </a:bodyPr>
          <a:lstStyle/>
          <a:p>
            <a:r>
              <a:rPr lang="en-GB" dirty="0"/>
              <a:t>Mrs Grinling was worried because</a:t>
            </a:r>
          </a:p>
        </p:txBody>
      </p:sp>
      <p:sp>
        <p:nvSpPr>
          <p:cNvPr id="6" name="Rectangle 5"/>
          <p:cNvSpPr/>
          <p:nvPr/>
        </p:nvSpPr>
        <p:spPr>
          <a:xfrm>
            <a:off x="7044181" y="2865188"/>
            <a:ext cx="5147819" cy="369332"/>
          </a:xfrm>
          <a:prstGeom prst="rect">
            <a:avLst/>
          </a:prstGeom>
        </p:spPr>
        <p:txBody>
          <a:bodyPr wrap="none">
            <a:spAutoFit/>
          </a:bodyPr>
          <a:lstStyle/>
          <a:p>
            <a:r>
              <a:rPr lang="en-GB" dirty="0"/>
              <a:t>it was dark and the light in the lighthouse wasn’t on. </a:t>
            </a:r>
          </a:p>
        </p:txBody>
      </p:sp>
      <p:sp>
        <p:nvSpPr>
          <p:cNvPr id="7" name="TextBox 6"/>
          <p:cNvSpPr txBox="1"/>
          <p:nvPr/>
        </p:nvSpPr>
        <p:spPr>
          <a:xfrm>
            <a:off x="495941" y="1151157"/>
            <a:ext cx="2552430" cy="461665"/>
          </a:xfrm>
          <a:prstGeom prst="rect">
            <a:avLst/>
          </a:prstGeom>
          <a:noFill/>
        </p:spPr>
        <p:txBody>
          <a:bodyPr wrap="none" rtlCol="0">
            <a:spAutoFit/>
          </a:bodyPr>
          <a:lstStyle/>
          <a:p>
            <a:r>
              <a:rPr lang="en-GB" sz="2400" b="1" dirty="0"/>
              <a:t>Sentence starters: </a:t>
            </a:r>
          </a:p>
        </p:txBody>
      </p:sp>
      <p:sp>
        <p:nvSpPr>
          <p:cNvPr id="8" name="TextBox 7"/>
          <p:cNvSpPr txBox="1"/>
          <p:nvPr/>
        </p:nvSpPr>
        <p:spPr>
          <a:xfrm>
            <a:off x="9112407" y="1104991"/>
            <a:ext cx="1205779" cy="461665"/>
          </a:xfrm>
          <a:prstGeom prst="rect">
            <a:avLst/>
          </a:prstGeom>
          <a:noFill/>
        </p:spPr>
        <p:txBody>
          <a:bodyPr wrap="none" rtlCol="0">
            <a:spAutoFit/>
          </a:bodyPr>
          <a:lstStyle/>
          <a:p>
            <a:r>
              <a:rPr lang="en-GB" sz="2400" b="1" dirty="0"/>
              <a:t>Ending: </a:t>
            </a:r>
          </a:p>
        </p:txBody>
      </p:sp>
      <p:sp>
        <p:nvSpPr>
          <p:cNvPr id="9" name="TextBox 8"/>
          <p:cNvSpPr txBox="1"/>
          <p:nvPr/>
        </p:nvSpPr>
        <p:spPr>
          <a:xfrm>
            <a:off x="378376" y="2959670"/>
            <a:ext cx="4460067" cy="369332"/>
          </a:xfrm>
          <a:prstGeom prst="rect">
            <a:avLst/>
          </a:prstGeom>
          <a:noFill/>
        </p:spPr>
        <p:txBody>
          <a:bodyPr wrap="none" rtlCol="0">
            <a:spAutoFit/>
          </a:bodyPr>
          <a:lstStyle/>
          <a:p>
            <a:r>
              <a:rPr lang="en-GB" dirty="0"/>
              <a:t>The lighthouse inspectors were cross because</a:t>
            </a:r>
          </a:p>
        </p:txBody>
      </p:sp>
      <p:sp>
        <p:nvSpPr>
          <p:cNvPr id="10" name="Rectangle 9"/>
          <p:cNvSpPr/>
          <p:nvPr/>
        </p:nvSpPr>
        <p:spPr>
          <a:xfrm>
            <a:off x="7022508" y="1689973"/>
            <a:ext cx="5169492" cy="369332"/>
          </a:xfrm>
          <a:prstGeom prst="rect">
            <a:avLst/>
          </a:prstGeom>
        </p:spPr>
        <p:txBody>
          <a:bodyPr wrap="none">
            <a:spAutoFit/>
          </a:bodyPr>
          <a:lstStyle/>
          <a:p>
            <a:r>
              <a:rPr lang="en-GB" dirty="0"/>
              <a:t>Mr Grinling fell asleep and forgot to turn the light on.</a:t>
            </a:r>
          </a:p>
        </p:txBody>
      </p:sp>
      <p:sp>
        <p:nvSpPr>
          <p:cNvPr id="11" name="TextBox 10"/>
          <p:cNvSpPr txBox="1"/>
          <p:nvPr/>
        </p:nvSpPr>
        <p:spPr>
          <a:xfrm>
            <a:off x="415107" y="4289832"/>
            <a:ext cx="2866810" cy="369332"/>
          </a:xfrm>
          <a:prstGeom prst="rect">
            <a:avLst/>
          </a:prstGeom>
          <a:noFill/>
        </p:spPr>
        <p:txBody>
          <a:bodyPr wrap="none" rtlCol="0">
            <a:spAutoFit/>
          </a:bodyPr>
          <a:lstStyle/>
          <a:p>
            <a:r>
              <a:rPr lang="en-GB" dirty="0"/>
              <a:t>Mr Grinling was sad because</a:t>
            </a:r>
          </a:p>
        </p:txBody>
      </p:sp>
      <p:sp>
        <p:nvSpPr>
          <p:cNvPr id="12" name="TextBox 11"/>
          <p:cNvSpPr txBox="1"/>
          <p:nvPr/>
        </p:nvSpPr>
        <p:spPr>
          <a:xfrm>
            <a:off x="9048414" y="5563372"/>
            <a:ext cx="1539845" cy="369332"/>
          </a:xfrm>
          <a:prstGeom prst="rect">
            <a:avLst/>
          </a:prstGeom>
          <a:noFill/>
        </p:spPr>
        <p:txBody>
          <a:bodyPr wrap="none" rtlCol="0">
            <a:spAutoFit/>
          </a:bodyPr>
          <a:lstStyle/>
          <a:p>
            <a:r>
              <a:rPr lang="en-GB" dirty="0"/>
              <a:t>he lost his job.</a:t>
            </a:r>
          </a:p>
        </p:txBody>
      </p:sp>
      <p:sp>
        <p:nvSpPr>
          <p:cNvPr id="13" name="TextBox 12"/>
          <p:cNvSpPr txBox="1"/>
          <p:nvPr/>
        </p:nvSpPr>
        <p:spPr>
          <a:xfrm>
            <a:off x="378376" y="5669280"/>
            <a:ext cx="3492046" cy="369332"/>
          </a:xfrm>
          <a:prstGeom prst="rect">
            <a:avLst/>
          </a:prstGeom>
          <a:noFill/>
        </p:spPr>
        <p:txBody>
          <a:bodyPr wrap="none" rtlCol="0">
            <a:spAutoFit/>
          </a:bodyPr>
          <a:lstStyle/>
          <a:p>
            <a:r>
              <a:rPr lang="en-GB" dirty="0"/>
              <a:t>All of the villagers cheered because</a:t>
            </a:r>
          </a:p>
        </p:txBody>
      </p:sp>
      <p:sp>
        <p:nvSpPr>
          <p:cNvPr id="14" name="TextBox 13"/>
          <p:cNvSpPr txBox="1"/>
          <p:nvPr/>
        </p:nvSpPr>
        <p:spPr>
          <a:xfrm>
            <a:off x="8697549" y="4289832"/>
            <a:ext cx="2884444" cy="369332"/>
          </a:xfrm>
          <a:prstGeom prst="rect">
            <a:avLst/>
          </a:prstGeom>
          <a:noFill/>
        </p:spPr>
        <p:txBody>
          <a:bodyPr wrap="none" rtlCol="0">
            <a:spAutoFit/>
          </a:bodyPr>
          <a:lstStyle/>
          <a:p>
            <a:r>
              <a:rPr lang="en-GB" dirty="0"/>
              <a:t>Mr Grinling saved the whale.</a:t>
            </a:r>
          </a:p>
        </p:txBody>
      </p:sp>
      <p:cxnSp>
        <p:nvCxnSpPr>
          <p:cNvPr id="3" name="Straight Arrow Connector 2">
            <a:extLst>
              <a:ext uri="{FF2B5EF4-FFF2-40B4-BE49-F238E27FC236}">
                <a16:creationId xmlns:a16="http://schemas.microsoft.com/office/drawing/2014/main" id="{774D25D6-31CD-4032-83E7-E3AEF533E95C}"/>
              </a:ext>
            </a:extLst>
          </p:cNvPr>
          <p:cNvCxnSpPr>
            <a:endCxn id="6" idx="1"/>
          </p:cNvCxnSpPr>
          <p:nvPr/>
        </p:nvCxnSpPr>
        <p:spPr>
          <a:xfrm>
            <a:off x="3744041" y="2059305"/>
            <a:ext cx="3300140" cy="9905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22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89F5-5993-4BB9-9095-88568D47FBA1}"/>
              </a:ext>
            </a:extLst>
          </p:cNvPr>
          <p:cNvSpPr txBox="1"/>
          <p:nvPr/>
        </p:nvSpPr>
        <p:spPr>
          <a:xfrm>
            <a:off x="378376" y="394432"/>
            <a:ext cx="9698312" cy="707886"/>
          </a:xfrm>
          <a:prstGeom prst="rect">
            <a:avLst/>
          </a:prstGeom>
          <a:noFill/>
        </p:spPr>
        <p:txBody>
          <a:bodyPr wrap="square" rtlCol="0">
            <a:spAutoFit/>
          </a:bodyPr>
          <a:lstStyle/>
          <a:p>
            <a:r>
              <a:rPr lang="en-GB" sz="2800" u="sng" dirty="0"/>
              <a:t>Match the correct ending to the sentences – </a:t>
            </a:r>
            <a:r>
              <a:rPr lang="en-GB" sz="4000" b="1" u="sng" dirty="0">
                <a:solidFill>
                  <a:srgbClr val="FF0000"/>
                </a:solidFill>
              </a:rPr>
              <a:t>answers </a:t>
            </a:r>
            <a:endParaRPr lang="en-GB" sz="2800" b="1" u="sng" dirty="0">
              <a:solidFill>
                <a:srgbClr val="FF0000"/>
              </a:solidFill>
            </a:endParaRPr>
          </a:p>
        </p:txBody>
      </p:sp>
      <p:sp>
        <p:nvSpPr>
          <p:cNvPr id="5" name="TextBox 4"/>
          <p:cNvSpPr txBox="1"/>
          <p:nvPr/>
        </p:nvSpPr>
        <p:spPr>
          <a:xfrm>
            <a:off x="378376" y="1753995"/>
            <a:ext cx="3365665" cy="369332"/>
          </a:xfrm>
          <a:prstGeom prst="rect">
            <a:avLst/>
          </a:prstGeom>
          <a:noFill/>
        </p:spPr>
        <p:txBody>
          <a:bodyPr wrap="none" rtlCol="0">
            <a:spAutoFit/>
          </a:bodyPr>
          <a:lstStyle/>
          <a:p>
            <a:r>
              <a:rPr lang="en-GB" dirty="0"/>
              <a:t>Mrs Grinling was worried because</a:t>
            </a:r>
          </a:p>
        </p:txBody>
      </p:sp>
      <p:sp>
        <p:nvSpPr>
          <p:cNvPr id="6" name="Rectangle 5"/>
          <p:cNvSpPr/>
          <p:nvPr/>
        </p:nvSpPr>
        <p:spPr>
          <a:xfrm>
            <a:off x="7044181" y="2865188"/>
            <a:ext cx="5147819" cy="369332"/>
          </a:xfrm>
          <a:prstGeom prst="rect">
            <a:avLst/>
          </a:prstGeom>
        </p:spPr>
        <p:txBody>
          <a:bodyPr wrap="none">
            <a:spAutoFit/>
          </a:bodyPr>
          <a:lstStyle/>
          <a:p>
            <a:r>
              <a:rPr lang="en-GB" dirty="0"/>
              <a:t>it was dark and the light in the lighthouse wasn’t on. </a:t>
            </a:r>
          </a:p>
        </p:txBody>
      </p:sp>
      <p:sp>
        <p:nvSpPr>
          <p:cNvPr id="7" name="TextBox 6"/>
          <p:cNvSpPr txBox="1"/>
          <p:nvPr/>
        </p:nvSpPr>
        <p:spPr>
          <a:xfrm>
            <a:off x="495941" y="1151157"/>
            <a:ext cx="2552430" cy="461665"/>
          </a:xfrm>
          <a:prstGeom prst="rect">
            <a:avLst/>
          </a:prstGeom>
          <a:noFill/>
        </p:spPr>
        <p:txBody>
          <a:bodyPr wrap="none" rtlCol="0">
            <a:spAutoFit/>
          </a:bodyPr>
          <a:lstStyle/>
          <a:p>
            <a:r>
              <a:rPr lang="en-GB" sz="2400" b="1" dirty="0"/>
              <a:t>Sentence starters: </a:t>
            </a:r>
          </a:p>
        </p:txBody>
      </p:sp>
      <p:sp>
        <p:nvSpPr>
          <p:cNvPr id="8" name="TextBox 7"/>
          <p:cNvSpPr txBox="1"/>
          <p:nvPr/>
        </p:nvSpPr>
        <p:spPr>
          <a:xfrm>
            <a:off x="9112407" y="1104991"/>
            <a:ext cx="1205779" cy="461665"/>
          </a:xfrm>
          <a:prstGeom prst="rect">
            <a:avLst/>
          </a:prstGeom>
          <a:noFill/>
        </p:spPr>
        <p:txBody>
          <a:bodyPr wrap="none" rtlCol="0">
            <a:spAutoFit/>
          </a:bodyPr>
          <a:lstStyle/>
          <a:p>
            <a:r>
              <a:rPr lang="en-GB" sz="2400" b="1" dirty="0"/>
              <a:t>Ending: </a:t>
            </a:r>
          </a:p>
        </p:txBody>
      </p:sp>
      <p:sp>
        <p:nvSpPr>
          <p:cNvPr id="9" name="TextBox 8"/>
          <p:cNvSpPr txBox="1"/>
          <p:nvPr/>
        </p:nvSpPr>
        <p:spPr>
          <a:xfrm>
            <a:off x="378376" y="2959670"/>
            <a:ext cx="4460067" cy="369332"/>
          </a:xfrm>
          <a:prstGeom prst="rect">
            <a:avLst/>
          </a:prstGeom>
          <a:noFill/>
        </p:spPr>
        <p:txBody>
          <a:bodyPr wrap="none" rtlCol="0">
            <a:spAutoFit/>
          </a:bodyPr>
          <a:lstStyle/>
          <a:p>
            <a:r>
              <a:rPr lang="en-GB" dirty="0"/>
              <a:t>The lighthouse inspectors were cross because</a:t>
            </a:r>
          </a:p>
        </p:txBody>
      </p:sp>
      <p:sp>
        <p:nvSpPr>
          <p:cNvPr id="10" name="Rectangle 9"/>
          <p:cNvSpPr/>
          <p:nvPr/>
        </p:nvSpPr>
        <p:spPr>
          <a:xfrm>
            <a:off x="7022508" y="1689973"/>
            <a:ext cx="5169492" cy="369332"/>
          </a:xfrm>
          <a:prstGeom prst="rect">
            <a:avLst/>
          </a:prstGeom>
        </p:spPr>
        <p:txBody>
          <a:bodyPr wrap="none">
            <a:spAutoFit/>
          </a:bodyPr>
          <a:lstStyle/>
          <a:p>
            <a:r>
              <a:rPr lang="en-GB" dirty="0"/>
              <a:t>Mr Grinling fell asleep and forgot to turn the light on.</a:t>
            </a:r>
          </a:p>
        </p:txBody>
      </p:sp>
      <p:sp>
        <p:nvSpPr>
          <p:cNvPr id="11" name="TextBox 10"/>
          <p:cNvSpPr txBox="1"/>
          <p:nvPr/>
        </p:nvSpPr>
        <p:spPr>
          <a:xfrm>
            <a:off x="415107" y="4289832"/>
            <a:ext cx="2866810" cy="369332"/>
          </a:xfrm>
          <a:prstGeom prst="rect">
            <a:avLst/>
          </a:prstGeom>
          <a:noFill/>
        </p:spPr>
        <p:txBody>
          <a:bodyPr wrap="none" rtlCol="0">
            <a:spAutoFit/>
          </a:bodyPr>
          <a:lstStyle/>
          <a:p>
            <a:r>
              <a:rPr lang="en-GB" dirty="0"/>
              <a:t>Mr Grinling was sad because</a:t>
            </a:r>
          </a:p>
        </p:txBody>
      </p:sp>
      <p:sp>
        <p:nvSpPr>
          <p:cNvPr id="12" name="TextBox 11"/>
          <p:cNvSpPr txBox="1"/>
          <p:nvPr/>
        </p:nvSpPr>
        <p:spPr>
          <a:xfrm>
            <a:off x="9048414" y="5563372"/>
            <a:ext cx="1539845" cy="369332"/>
          </a:xfrm>
          <a:prstGeom prst="rect">
            <a:avLst/>
          </a:prstGeom>
          <a:noFill/>
        </p:spPr>
        <p:txBody>
          <a:bodyPr wrap="none" rtlCol="0">
            <a:spAutoFit/>
          </a:bodyPr>
          <a:lstStyle/>
          <a:p>
            <a:r>
              <a:rPr lang="en-GB" dirty="0"/>
              <a:t>he lost his job.</a:t>
            </a:r>
          </a:p>
        </p:txBody>
      </p:sp>
      <p:sp>
        <p:nvSpPr>
          <p:cNvPr id="13" name="TextBox 12"/>
          <p:cNvSpPr txBox="1"/>
          <p:nvPr/>
        </p:nvSpPr>
        <p:spPr>
          <a:xfrm>
            <a:off x="378376" y="5669280"/>
            <a:ext cx="3492046" cy="369332"/>
          </a:xfrm>
          <a:prstGeom prst="rect">
            <a:avLst/>
          </a:prstGeom>
          <a:noFill/>
        </p:spPr>
        <p:txBody>
          <a:bodyPr wrap="none" rtlCol="0">
            <a:spAutoFit/>
          </a:bodyPr>
          <a:lstStyle/>
          <a:p>
            <a:r>
              <a:rPr lang="en-GB" dirty="0"/>
              <a:t>All of the villagers cheered because</a:t>
            </a:r>
          </a:p>
        </p:txBody>
      </p:sp>
      <p:sp>
        <p:nvSpPr>
          <p:cNvPr id="14" name="TextBox 13"/>
          <p:cNvSpPr txBox="1"/>
          <p:nvPr/>
        </p:nvSpPr>
        <p:spPr>
          <a:xfrm>
            <a:off x="8697549" y="4289832"/>
            <a:ext cx="2884444" cy="369332"/>
          </a:xfrm>
          <a:prstGeom prst="rect">
            <a:avLst/>
          </a:prstGeom>
          <a:noFill/>
        </p:spPr>
        <p:txBody>
          <a:bodyPr wrap="none" rtlCol="0">
            <a:spAutoFit/>
          </a:bodyPr>
          <a:lstStyle/>
          <a:p>
            <a:r>
              <a:rPr lang="en-GB" dirty="0"/>
              <a:t>Mr Grinling saved the whale.</a:t>
            </a:r>
          </a:p>
        </p:txBody>
      </p:sp>
      <p:cxnSp>
        <p:nvCxnSpPr>
          <p:cNvPr id="3" name="Straight Arrow Connector 2">
            <a:extLst>
              <a:ext uri="{FF2B5EF4-FFF2-40B4-BE49-F238E27FC236}">
                <a16:creationId xmlns:a16="http://schemas.microsoft.com/office/drawing/2014/main" id="{774D25D6-31CD-4032-83E7-E3AEF533E95C}"/>
              </a:ext>
            </a:extLst>
          </p:cNvPr>
          <p:cNvCxnSpPr>
            <a:endCxn id="6" idx="1"/>
          </p:cNvCxnSpPr>
          <p:nvPr/>
        </p:nvCxnSpPr>
        <p:spPr>
          <a:xfrm>
            <a:off x="3744041" y="2059305"/>
            <a:ext cx="3300140" cy="9905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1EF69C47-98A1-4442-BEF1-B5D4924B0FAA}"/>
              </a:ext>
            </a:extLst>
          </p:cNvPr>
          <p:cNvCxnSpPr>
            <a:cxnSpLocks/>
          </p:cNvCxnSpPr>
          <p:nvPr/>
        </p:nvCxnSpPr>
        <p:spPr>
          <a:xfrm flipV="1">
            <a:off x="4737689" y="1998840"/>
            <a:ext cx="2284819" cy="11759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5AF91FE-107A-4616-9AFE-E68A9D597E13}"/>
              </a:ext>
            </a:extLst>
          </p:cNvPr>
          <p:cNvCxnSpPr>
            <a:cxnSpLocks/>
          </p:cNvCxnSpPr>
          <p:nvPr/>
        </p:nvCxnSpPr>
        <p:spPr>
          <a:xfrm>
            <a:off x="3235144" y="4475064"/>
            <a:ext cx="5721712" cy="12729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C226F313-B5A8-43B1-9196-E5F562075F8C}"/>
              </a:ext>
            </a:extLst>
          </p:cNvPr>
          <p:cNvCxnSpPr>
            <a:cxnSpLocks/>
            <a:stCxn id="13" idx="3"/>
          </p:cNvCxnSpPr>
          <p:nvPr/>
        </p:nvCxnSpPr>
        <p:spPr>
          <a:xfrm flipV="1">
            <a:off x="3870422" y="4569548"/>
            <a:ext cx="4748933" cy="12843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12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A1E191-8D2E-4010-8A99-B92DFC63C5A0}"/>
              </a:ext>
            </a:extLst>
          </p:cNvPr>
          <p:cNvSpPr txBox="1"/>
          <p:nvPr/>
        </p:nvSpPr>
        <p:spPr>
          <a:xfrm>
            <a:off x="3048000" y="0"/>
            <a:ext cx="6096000" cy="769441"/>
          </a:xfrm>
          <a:prstGeom prst="rect">
            <a:avLst/>
          </a:prstGeom>
          <a:noFill/>
        </p:spPr>
        <p:txBody>
          <a:bodyPr wrap="square">
            <a:spAutoFit/>
          </a:bodyPr>
          <a:lstStyle/>
          <a:p>
            <a:pPr algn="ctr"/>
            <a:r>
              <a:rPr lang="en-GB" sz="4400" b="1" u="sng" dirty="0"/>
              <a:t>and or because?</a:t>
            </a:r>
          </a:p>
        </p:txBody>
      </p:sp>
      <p:sp>
        <p:nvSpPr>
          <p:cNvPr id="5" name="Rectangle 4">
            <a:extLst>
              <a:ext uri="{FF2B5EF4-FFF2-40B4-BE49-F238E27FC236}">
                <a16:creationId xmlns:a16="http://schemas.microsoft.com/office/drawing/2014/main" id="{1BD148FA-9CAE-4528-9DFA-2F9D70EFAEF3}"/>
              </a:ext>
            </a:extLst>
          </p:cNvPr>
          <p:cNvSpPr/>
          <p:nvPr/>
        </p:nvSpPr>
        <p:spPr>
          <a:xfrm>
            <a:off x="95250" y="769441"/>
            <a:ext cx="12030075" cy="102017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 few weeks ago we looked at using ‘and’ to extend sentences. Lets see what you can </a:t>
            </a:r>
            <a:r>
              <a:rPr lang="en-GB" sz="2400" dirty="0" smtClean="0"/>
              <a:t>remember! </a:t>
            </a:r>
            <a:r>
              <a:rPr lang="en-GB" sz="2400" dirty="0"/>
              <a:t>R</a:t>
            </a:r>
            <a:r>
              <a:rPr lang="en-GB" sz="2400" dirty="0" smtClean="0"/>
              <a:t>ead </a:t>
            </a:r>
            <a:r>
              <a:rPr lang="en-GB" sz="2400" dirty="0"/>
              <a:t>the sentences below and decide if the missing conjunction is ‘and’ or ‘because’.</a:t>
            </a:r>
          </a:p>
        </p:txBody>
      </p:sp>
      <p:sp>
        <p:nvSpPr>
          <p:cNvPr id="6" name="TextBox 5">
            <a:extLst>
              <a:ext uri="{FF2B5EF4-FFF2-40B4-BE49-F238E27FC236}">
                <a16:creationId xmlns:a16="http://schemas.microsoft.com/office/drawing/2014/main" id="{EFADC559-270B-408B-AEC6-FF83C48E3D6C}"/>
              </a:ext>
            </a:extLst>
          </p:cNvPr>
          <p:cNvSpPr txBox="1"/>
          <p:nvPr/>
        </p:nvSpPr>
        <p:spPr>
          <a:xfrm>
            <a:off x="95250" y="2314575"/>
            <a:ext cx="11906250" cy="3970318"/>
          </a:xfrm>
          <a:prstGeom prst="rect">
            <a:avLst/>
          </a:prstGeom>
          <a:noFill/>
        </p:spPr>
        <p:txBody>
          <a:bodyPr wrap="square" rtlCol="0">
            <a:spAutoFit/>
          </a:bodyPr>
          <a:lstStyle/>
          <a:p>
            <a:pPr marL="342900" indent="-342900">
              <a:buAutoNum type="arabicPeriod"/>
            </a:pPr>
            <a:r>
              <a:rPr lang="en-GB" sz="2400" dirty="0"/>
              <a:t>Mr Grinling sat down ____________ watched the noisy, white seagull fly past. </a:t>
            </a:r>
          </a:p>
          <a:p>
            <a:endParaRPr lang="en-GB" sz="2400" dirty="0"/>
          </a:p>
          <a:p>
            <a:r>
              <a:rPr lang="en-GB" sz="2400" dirty="0"/>
              <a:t>2. The lighthouse inspectors were cross ____________ Mr Grinling fell asleep whilst at work.</a:t>
            </a:r>
          </a:p>
          <a:p>
            <a:endParaRPr lang="en-GB" sz="2400" dirty="0"/>
          </a:p>
          <a:p>
            <a:r>
              <a:rPr lang="en-GB" sz="2400" dirty="0"/>
              <a:t>3. Mr Grinling was sad ____________ hid in his bedroom. </a:t>
            </a:r>
          </a:p>
          <a:p>
            <a:endParaRPr lang="en-GB" sz="2400" dirty="0"/>
          </a:p>
          <a:p>
            <a:r>
              <a:rPr lang="en-GB" sz="2400" dirty="0"/>
              <a:t>4. All of the villagers were happy ____________ they rescued the huge, black whale. </a:t>
            </a:r>
          </a:p>
          <a:p>
            <a:endParaRPr lang="en-GB" sz="2400" dirty="0"/>
          </a:p>
          <a:p>
            <a:r>
              <a:rPr lang="en-GB" sz="2400" dirty="0"/>
              <a:t>5. Mr Grinling fell asleep ____________ forgot to turn the light on. </a:t>
            </a:r>
          </a:p>
          <a:p>
            <a:pPr marL="342900" indent="-342900">
              <a:buAutoNum type="arabicPeriod"/>
            </a:pPr>
            <a:endParaRPr lang="en-GB" dirty="0"/>
          </a:p>
          <a:p>
            <a:pPr marL="342900" indent="-342900">
              <a:buAutoNum type="arabicPeriod"/>
            </a:pPr>
            <a:endParaRPr lang="en-GB" dirty="0"/>
          </a:p>
        </p:txBody>
      </p:sp>
    </p:spTree>
    <p:extLst>
      <p:ext uri="{BB962C8B-B14F-4D97-AF65-F5344CB8AC3E}">
        <p14:creationId xmlns:p14="http://schemas.microsoft.com/office/powerpoint/2010/main" val="1061043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A1E191-8D2E-4010-8A99-B92DFC63C5A0}"/>
              </a:ext>
            </a:extLst>
          </p:cNvPr>
          <p:cNvSpPr txBox="1"/>
          <p:nvPr/>
        </p:nvSpPr>
        <p:spPr>
          <a:xfrm>
            <a:off x="3048000" y="0"/>
            <a:ext cx="6096000" cy="769441"/>
          </a:xfrm>
          <a:prstGeom prst="rect">
            <a:avLst/>
          </a:prstGeom>
          <a:noFill/>
        </p:spPr>
        <p:txBody>
          <a:bodyPr wrap="square">
            <a:spAutoFit/>
          </a:bodyPr>
          <a:lstStyle/>
          <a:p>
            <a:pPr algn="ctr"/>
            <a:r>
              <a:rPr lang="en-GB" sz="4400" b="1" u="sng" dirty="0"/>
              <a:t>and or because? </a:t>
            </a:r>
            <a:r>
              <a:rPr lang="en-GB" sz="4400" b="1" u="sng" dirty="0">
                <a:solidFill>
                  <a:srgbClr val="FF0000"/>
                </a:solidFill>
              </a:rPr>
              <a:t>Answers</a:t>
            </a:r>
            <a:endParaRPr lang="en-GB" sz="4400" b="1" u="sng" dirty="0"/>
          </a:p>
        </p:txBody>
      </p:sp>
      <p:sp>
        <p:nvSpPr>
          <p:cNvPr id="5" name="Rectangle 4">
            <a:extLst>
              <a:ext uri="{FF2B5EF4-FFF2-40B4-BE49-F238E27FC236}">
                <a16:creationId xmlns:a16="http://schemas.microsoft.com/office/drawing/2014/main" id="{1BD148FA-9CAE-4528-9DFA-2F9D70EFAEF3}"/>
              </a:ext>
            </a:extLst>
          </p:cNvPr>
          <p:cNvSpPr/>
          <p:nvPr/>
        </p:nvSpPr>
        <p:spPr>
          <a:xfrm>
            <a:off x="95250" y="942975"/>
            <a:ext cx="12030075" cy="76944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 few weeks ago we looked at using ‘and’ to extend sentences. Lets see what you can remember read the sentences below and decide if the missing conjunction is ‘and’ or ‘because’.</a:t>
            </a:r>
          </a:p>
        </p:txBody>
      </p:sp>
      <p:sp>
        <p:nvSpPr>
          <p:cNvPr id="6" name="TextBox 5">
            <a:extLst>
              <a:ext uri="{FF2B5EF4-FFF2-40B4-BE49-F238E27FC236}">
                <a16:creationId xmlns:a16="http://schemas.microsoft.com/office/drawing/2014/main" id="{EFADC559-270B-408B-AEC6-FF83C48E3D6C}"/>
              </a:ext>
            </a:extLst>
          </p:cNvPr>
          <p:cNvSpPr txBox="1"/>
          <p:nvPr/>
        </p:nvSpPr>
        <p:spPr>
          <a:xfrm>
            <a:off x="95250" y="2314575"/>
            <a:ext cx="11906250" cy="4585871"/>
          </a:xfrm>
          <a:prstGeom prst="rect">
            <a:avLst/>
          </a:prstGeom>
          <a:noFill/>
        </p:spPr>
        <p:txBody>
          <a:bodyPr wrap="square" rtlCol="0">
            <a:spAutoFit/>
          </a:bodyPr>
          <a:lstStyle/>
          <a:p>
            <a:pPr marL="342900" indent="-342900">
              <a:buAutoNum type="arabicPeriod"/>
            </a:pPr>
            <a:r>
              <a:rPr lang="en-GB" sz="2400" dirty="0"/>
              <a:t>Mr Grinling sat down</a:t>
            </a:r>
            <a:r>
              <a:rPr lang="en-GB" sz="2800" dirty="0"/>
              <a:t> </a:t>
            </a:r>
            <a:r>
              <a:rPr lang="en-GB" sz="3200" dirty="0">
                <a:solidFill>
                  <a:srgbClr val="FF0000"/>
                </a:solidFill>
              </a:rPr>
              <a:t>and</a:t>
            </a:r>
            <a:r>
              <a:rPr lang="en-GB" sz="3200" dirty="0"/>
              <a:t> </a:t>
            </a:r>
            <a:r>
              <a:rPr lang="en-GB" sz="2400" dirty="0"/>
              <a:t>watched the noisy, white seagull fly past. </a:t>
            </a:r>
          </a:p>
          <a:p>
            <a:endParaRPr lang="en-GB" sz="2400" dirty="0"/>
          </a:p>
          <a:p>
            <a:r>
              <a:rPr lang="en-GB" sz="2400" dirty="0"/>
              <a:t>2. The lighthouse inspectors were cross </a:t>
            </a:r>
            <a:r>
              <a:rPr lang="en-GB" sz="3200" dirty="0">
                <a:solidFill>
                  <a:srgbClr val="FF0000"/>
                </a:solidFill>
              </a:rPr>
              <a:t>because</a:t>
            </a:r>
            <a:r>
              <a:rPr lang="en-GB" sz="2400" dirty="0">
                <a:solidFill>
                  <a:srgbClr val="FF0000"/>
                </a:solidFill>
              </a:rPr>
              <a:t> </a:t>
            </a:r>
            <a:r>
              <a:rPr lang="en-GB" sz="2400" dirty="0"/>
              <a:t>Mr Grinling fell asleep whilst at work.</a:t>
            </a:r>
          </a:p>
          <a:p>
            <a:endParaRPr lang="en-GB" sz="2400" dirty="0"/>
          </a:p>
          <a:p>
            <a:r>
              <a:rPr lang="en-GB" sz="2400" dirty="0"/>
              <a:t>3. Mr Grinling was sad </a:t>
            </a:r>
            <a:r>
              <a:rPr lang="en-GB" sz="3200" dirty="0">
                <a:solidFill>
                  <a:srgbClr val="FF0000"/>
                </a:solidFill>
              </a:rPr>
              <a:t>and</a:t>
            </a:r>
            <a:r>
              <a:rPr lang="en-GB" sz="2400" dirty="0">
                <a:solidFill>
                  <a:srgbClr val="FF0000"/>
                </a:solidFill>
              </a:rPr>
              <a:t> </a:t>
            </a:r>
            <a:r>
              <a:rPr lang="en-GB" sz="2400" dirty="0"/>
              <a:t>hid in his bedroom. </a:t>
            </a:r>
          </a:p>
          <a:p>
            <a:endParaRPr lang="en-GB" sz="2400" dirty="0"/>
          </a:p>
          <a:p>
            <a:r>
              <a:rPr lang="en-GB" sz="2400" dirty="0"/>
              <a:t>4. All of the villagers were happy </a:t>
            </a:r>
            <a:r>
              <a:rPr lang="en-GB" sz="3200" dirty="0">
                <a:solidFill>
                  <a:srgbClr val="FF0000"/>
                </a:solidFill>
              </a:rPr>
              <a:t>because</a:t>
            </a:r>
            <a:r>
              <a:rPr lang="en-GB" sz="2400" dirty="0"/>
              <a:t> they rescued the huge, black whale. </a:t>
            </a:r>
          </a:p>
          <a:p>
            <a:endParaRPr lang="en-GB" sz="2400" dirty="0"/>
          </a:p>
          <a:p>
            <a:r>
              <a:rPr lang="en-GB" sz="2400" dirty="0"/>
              <a:t>5. Mr Grinling fell asleep </a:t>
            </a:r>
            <a:r>
              <a:rPr lang="en-GB" sz="3200" dirty="0">
                <a:solidFill>
                  <a:srgbClr val="FF0000"/>
                </a:solidFill>
              </a:rPr>
              <a:t>and</a:t>
            </a:r>
            <a:r>
              <a:rPr lang="en-GB" sz="2400" dirty="0">
                <a:solidFill>
                  <a:srgbClr val="FF0000"/>
                </a:solidFill>
              </a:rPr>
              <a:t> </a:t>
            </a:r>
            <a:r>
              <a:rPr lang="en-GB" sz="2400" dirty="0"/>
              <a:t>forgot to turn the light on. </a:t>
            </a:r>
          </a:p>
          <a:p>
            <a:pPr marL="342900" indent="-342900">
              <a:buAutoNum type="arabicPeriod"/>
            </a:pPr>
            <a:endParaRPr lang="en-GB" dirty="0"/>
          </a:p>
          <a:p>
            <a:pPr marL="342900" indent="-342900">
              <a:buAutoNum type="arabicPeriod"/>
            </a:pPr>
            <a:endParaRPr lang="en-GB" dirty="0"/>
          </a:p>
        </p:txBody>
      </p:sp>
    </p:spTree>
    <p:extLst>
      <p:ext uri="{BB962C8B-B14F-4D97-AF65-F5344CB8AC3E}">
        <p14:creationId xmlns:p14="http://schemas.microsoft.com/office/powerpoint/2010/main" val="1953335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C589F5-5993-4BB9-9095-88568D47FBA1}"/>
              </a:ext>
            </a:extLst>
          </p:cNvPr>
          <p:cNvSpPr txBox="1"/>
          <p:nvPr/>
        </p:nvSpPr>
        <p:spPr>
          <a:xfrm>
            <a:off x="421240" y="380144"/>
            <a:ext cx="5866544" cy="523220"/>
          </a:xfrm>
          <a:prstGeom prst="rect">
            <a:avLst/>
          </a:prstGeom>
          <a:noFill/>
        </p:spPr>
        <p:txBody>
          <a:bodyPr wrap="square" rtlCol="0">
            <a:spAutoFit/>
          </a:bodyPr>
          <a:lstStyle/>
          <a:p>
            <a:r>
              <a:rPr lang="en-GB" sz="2800" u="sng" dirty="0"/>
              <a:t>Complete my sentences:</a:t>
            </a:r>
          </a:p>
        </p:txBody>
      </p:sp>
      <p:sp>
        <p:nvSpPr>
          <p:cNvPr id="8" name="TextBox 7">
            <a:extLst>
              <a:ext uri="{FF2B5EF4-FFF2-40B4-BE49-F238E27FC236}">
                <a16:creationId xmlns:a16="http://schemas.microsoft.com/office/drawing/2014/main" id="{6C35C562-ED7A-4ADB-83E1-A7A53B30415B}"/>
              </a:ext>
            </a:extLst>
          </p:cNvPr>
          <p:cNvSpPr txBox="1"/>
          <p:nvPr/>
        </p:nvSpPr>
        <p:spPr>
          <a:xfrm>
            <a:off x="267275" y="1297583"/>
            <a:ext cx="7115510" cy="5170646"/>
          </a:xfrm>
          <a:prstGeom prst="rect">
            <a:avLst/>
          </a:prstGeom>
          <a:noFill/>
        </p:spPr>
        <p:txBody>
          <a:bodyPr wrap="square" rtlCol="0">
            <a:spAutoFit/>
          </a:bodyPr>
          <a:lstStyle/>
          <a:p>
            <a:r>
              <a:rPr lang="en-GB" sz="2400" dirty="0"/>
              <a:t>Mr Grinling was sad because ___________________________________________.</a:t>
            </a:r>
          </a:p>
          <a:p>
            <a:endParaRPr lang="en-GB" sz="2400" dirty="0"/>
          </a:p>
          <a:p>
            <a:endParaRPr lang="en-GB" sz="2400" dirty="0"/>
          </a:p>
          <a:p>
            <a:r>
              <a:rPr lang="en-GB" sz="2400" dirty="0"/>
              <a:t>The light house inspectors were angry because ___________________________________________.</a:t>
            </a:r>
          </a:p>
          <a:p>
            <a:endParaRPr lang="en-GB" sz="2400" dirty="0"/>
          </a:p>
          <a:p>
            <a:endParaRPr lang="en-GB" sz="2400" dirty="0"/>
          </a:p>
          <a:p>
            <a:r>
              <a:rPr lang="en-GB" sz="2400" dirty="0"/>
              <a:t>Mrs Grinling was worried because ___________________________________________.</a:t>
            </a:r>
          </a:p>
          <a:p>
            <a:endParaRPr lang="en-GB" sz="2400" dirty="0"/>
          </a:p>
          <a:p>
            <a:endParaRPr lang="en-GB" sz="2200" dirty="0"/>
          </a:p>
          <a:p>
            <a:endParaRPr lang="en-GB" sz="2200" dirty="0"/>
          </a:p>
          <a:p>
            <a:endParaRPr lang="en-GB" sz="2200" dirty="0"/>
          </a:p>
        </p:txBody>
      </p:sp>
      <p:sp>
        <p:nvSpPr>
          <p:cNvPr id="10" name="Oval 9">
            <a:extLst>
              <a:ext uri="{FF2B5EF4-FFF2-40B4-BE49-F238E27FC236}">
                <a16:creationId xmlns:a16="http://schemas.microsoft.com/office/drawing/2014/main" id="{0387A8B6-8092-4E71-8AD7-EEF16561E6BC}"/>
              </a:ext>
            </a:extLst>
          </p:cNvPr>
          <p:cNvSpPr/>
          <p:nvPr/>
        </p:nvSpPr>
        <p:spPr>
          <a:xfrm>
            <a:off x="8383712" y="3602643"/>
            <a:ext cx="3375060" cy="2817172"/>
          </a:xfrm>
          <a:prstGeom prst="ellipse">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67C48AB-3000-48D4-8751-E45670314B4E}"/>
              </a:ext>
            </a:extLst>
          </p:cNvPr>
          <p:cNvSpPr txBox="1"/>
          <p:nvPr/>
        </p:nvSpPr>
        <p:spPr>
          <a:xfrm>
            <a:off x="8793875" y="4163169"/>
            <a:ext cx="2549598" cy="830997"/>
          </a:xfrm>
          <a:prstGeom prst="rect">
            <a:avLst/>
          </a:prstGeom>
          <a:noFill/>
        </p:spPr>
        <p:txBody>
          <a:bodyPr wrap="square" rtlCol="0">
            <a:spAutoFit/>
          </a:bodyPr>
          <a:lstStyle/>
          <a:p>
            <a:pPr algn="ctr"/>
            <a:r>
              <a:rPr lang="en-GB" sz="2400" dirty="0"/>
              <a:t>The word ‘because’ is a …</a:t>
            </a:r>
          </a:p>
        </p:txBody>
      </p:sp>
      <p:sp>
        <p:nvSpPr>
          <p:cNvPr id="12" name="TextBox 11">
            <a:extLst>
              <a:ext uri="{FF2B5EF4-FFF2-40B4-BE49-F238E27FC236}">
                <a16:creationId xmlns:a16="http://schemas.microsoft.com/office/drawing/2014/main" id="{36BDD4FF-CE57-4FB2-BD4B-7FD1AB53881E}"/>
              </a:ext>
            </a:extLst>
          </p:cNvPr>
          <p:cNvSpPr txBox="1"/>
          <p:nvPr/>
        </p:nvSpPr>
        <p:spPr>
          <a:xfrm>
            <a:off x="9051532" y="5133344"/>
            <a:ext cx="2034283" cy="523220"/>
          </a:xfrm>
          <a:prstGeom prst="rect">
            <a:avLst/>
          </a:prstGeom>
          <a:noFill/>
        </p:spPr>
        <p:txBody>
          <a:bodyPr wrap="square" rtlCol="0">
            <a:spAutoFit/>
          </a:bodyPr>
          <a:lstStyle/>
          <a:p>
            <a:r>
              <a:rPr lang="en-GB" sz="2800" dirty="0">
                <a:solidFill>
                  <a:schemeClr val="bg1"/>
                </a:solidFill>
              </a:rPr>
              <a:t>Conjunction</a:t>
            </a:r>
            <a:endParaRPr lang="en-GB" dirty="0">
              <a:solidFill>
                <a:schemeClr val="bg1"/>
              </a:solidFill>
            </a:endParaRPr>
          </a:p>
        </p:txBody>
      </p:sp>
      <p:sp>
        <p:nvSpPr>
          <p:cNvPr id="13" name="Rectangle 12">
            <a:extLst>
              <a:ext uri="{FF2B5EF4-FFF2-40B4-BE49-F238E27FC236}">
                <a16:creationId xmlns:a16="http://schemas.microsoft.com/office/drawing/2014/main" id="{2AD76003-0096-4A22-8FBA-81BAE5E45FC0}"/>
              </a:ext>
            </a:extLst>
          </p:cNvPr>
          <p:cNvSpPr/>
          <p:nvPr/>
        </p:nvSpPr>
        <p:spPr>
          <a:xfrm>
            <a:off x="9043826" y="5133344"/>
            <a:ext cx="2034283" cy="763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a:off x="7382785" y="143026"/>
            <a:ext cx="4195378" cy="3459617"/>
          </a:xfrm>
          <a:prstGeom prst="rect">
            <a:avLst/>
          </a:prstGeom>
        </p:spPr>
      </p:pic>
    </p:spTree>
    <p:extLst>
      <p:ext uri="{BB962C8B-B14F-4D97-AF65-F5344CB8AC3E}">
        <p14:creationId xmlns:p14="http://schemas.microsoft.com/office/powerpoint/2010/main" val="244394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750"/>
                                  </p:stCondLst>
                                  <p:childTnLst>
                                    <p:animEffect transition="out" filter="fade">
                                      <p:cBhvr>
                                        <p:cTn id="6" dur="1750"/>
                                        <p:tgtEl>
                                          <p:spTgt spid="13"/>
                                        </p:tgtEl>
                                      </p:cBhvr>
                                    </p:animEffect>
                                    <p:set>
                                      <p:cBhvr>
                                        <p:cTn id="7" dur="1" fill="hold">
                                          <p:stCondLst>
                                            <p:cond delay="17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0F5002-9F29-44D4-89D2-71B9E7AF074D}"/>
              </a:ext>
            </a:extLst>
          </p:cNvPr>
          <p:cNvSpPr txBox="1"/>
          <p:nvPr/>
        </p:nvSpPr>
        <p:spPr>
          <a:xfrm>
            <a:off x="3047999" y="0"/>
            <a:ext cx="6096000" cy="769441"/>
          </a:xfrm>
          <a:prstGeom prst="rect">
            <a:avLst/>
          </a:prstGeom>
          <a:noFill/>
        </p:spPr>
        <p:txBody>
          <a:bodyPr wrap="square">
            <a:spAutoFit/>
          </a:bodyPr>
          <a:lstStyle/>
          <a:p>
            <a:pPr algn="ctr"/>
            <a:r>
              <a:rPr lang="en-GB" sz="4400" b="1" u="sng" dirty="0"/>
              <a:t>My turn …</a:t>
            </a:r>
          </a:p>
        </p:txBody>
      </p:sp>
      <p:pic>
        <p:nvPicPr>
          <p:cNvPr id="7" name="Picture 6">
            <a:extLst>
              <a:ext uri="{FF2B5EF4-FFF2-40B4-BE49-F238E27FC236}">
                <a16:creationId xmlns:a16="http://schemas.microsoft.com/office/drawing/2014/main" id="{A19E8DC9-F547-4E78-8DDE-769D1FAF5931}"/>
              </a:ext>
            </a:extLst>
          </p:cNvPr>
          <p:cNvPicPr>
            <a:picLocks noChangeAspect="1"/>
          </p:cNvPicPr>
          <p:nvPr/>
        </p:nvPicPr>
        <p:blipFill>
          <a:blip r:embed="rId2"/>
          <a:stretch>
            <a:fillRect/>
          </a:stretch>
        </p:blipFill>
        <p:spPr>
          <a:xfrm>
            <a:off x="74891" y="0"/>
            <a:ext cx="1656655" cy="1645920"/>
          </a:xfrm>
          <a:prstGeom prst="rect">
            <a:avLst/>
          </a:prstGeom>
        </p:spPr>
      </p:pic>
      <p:pic>
        <p:nvPicPr>
          <p:cNvPr id="9" name="Picture 8">
            <a:extLst>
              <a:ext uri="{FF2B5EF4-FFF2-40B4-BE49-F238E27FC236}">
                <a16:creationId xmlns:a16="http://schemas.microsoft.com/office/drawing/2014/main" id="{8E8B56D6-EE67-4B00-924C-7DB23A5624C7}"/>
              </a:ext>
            </a:extLst>
          </p:cNvPr>
          <p:cNvPicPr>
            <a:picLocks noChangeAspect="1"/>
          </p:cNvPicPr>
          <p:nvPr/>
        </p:nvPicPr>
        <p:blipFill>
          <a:blip r:embed="rId3"/>
          <a:stretch>
            <a:fillRect/>
          </a:stretch>
        </p:blipFill>
        <p:spPr>
          <a:xfrm>
            <a:off x="74891" y="1721762"/>
            <a:ext cx="1656655" cy="1645920"/>
          </a:xfrm>
          <a:prstGeom prst="rect">
            <a:avLst/>
          </a:prstGeom>
        </p:spPr>
      </p:pic>
      <p:pic>
        <p:nvPicPr>
          <p:cNvPr id="11" name="Picture 10">
            <a:extLst>
              <a:ext uri="{FF2B5EF4-FFF2-40B4-BE49-F238E27FC236}">
                <a16:creationId xmlns:a16="http://schemas.microsoft.com/office/drawing/2014/main" id="{2539A99F-E18D-47EA-9A0E-BA6389F3F4EF}"/>
              </a:ext>
            </a:extLst>
          </p:cNvPr>
          <p:cNvPicPr>
            <a:picLocks noChangeAspect="1"/>
          </p:cNvPicPr>
          <p:nvPr/>
        </p:nvPicPr>
        <p:blipFill>
          <a:blip r:embed="rId4"/>
          <a:stretch>
            <a:fillRect/>
          </a:stretch>
        </p:blipFill>
        <p:spPr>
          <a:xfrm>
            <a:off x="74890" y="3443524"/>
            <a:ext cx="1656655" cy="1645920"/>
          </a:xfrm>
          <a:prstGeom prst="rect">
            <a:avLst/>
          </a:prstGeom>
        </p:spPr>
      </p:pic>
      <p:pic>
        <p:nvPicPr>
          <p:cNvPr id="13" name="Picture 12">
            <a:extLst>
              <a:ext uri="{FF2B5EF4-FFF2-40B4-BE49-F238E27FC236}">
                <a16:creationId xmlns:a16="http://schemas.microsoft.com/office/drawing/2014/main" id="{E011EC94-13E2-48F9-B98B-DD173DA40E09}"/>
              </a:ext>
            </a:extLst>
          </p:cNvPr>
          <p:cNvPicPr>
            <a:picLocks noChangeAspect="1"/>
          </p:cNvPicPr>
          <p:nvPr/>
        </p:nvPicPr>
        <p:blipFill>
          <a:blip r:embed="rId5"/>
          <a:stretch>
            <a:fillRect/>
          </a:stretch>
        </p:blipFill>
        <p:spPr>
          <a:xfrm>
            <a:off x="74889" y="5165286"/>
            <a:ext cx="1656655" cy="1645920"/>
          </a:xfrm>
          <a:prstGeom prst="rect">
            <a:avLst/>
          </a:prstGeom>
        </p:spPr>
      </p:pic>
      <p:pic>
        <p:nvPicPr>
          <p:cNvPr id="15" name="Picture 14">
            <a:extLst>
              <a:ext uri="{FF2B5EF4-FFF2-40B4-BE49-F238E27FC236}">
                <a16:creationId xmlns:a16="http://schemas.microsoft.com/office/drawing/2014/main" id="{3D3BD0F8-D692-49F7-BCF5-93F403FFE3B2}"/>
              </a:ext>
            </a:extLst>
          </p:cNvPr>
          <p:cNvPicPr>
            <a:picLocks noChangeAspect="1"/>
          </p:cNvPicPr>
          <p:nvPr/>
        </p:nvPicPr>
        <p:blipFill>
          <a:blip r:embed="rId6"/>
          <a:stretch>
            <a:fillRect/>
          </a:stretch>
        </p:blipFill>
        <p:spPr>
          <a:xfrm>
            <a:off x="10460454" y="-42493"/>
            <a:ext cx="1656655" cy="1623868"/>
          </a:xfrm>
          <a:prstGeom prst="rect">
            <a:avLst/>
          </a:prstGeom>
        </p:spPr>
      </p:pic>
      <p:pic>
        <p:nvPicPr>
          <p:cNvPr id="17" name="Picture 16">
            <a:extLst>
              <a:ext uri="{FF2B5EF4-FFF2-40B4-BE49-F238E27FC236}">
                <a16:creationId xmlns:a16="http://schemas.microsoft.com/office/drawing/2014/main" id="{E7D14F0B-D246-47F8-928B-D4B76E124C23}"/>
              </a:ext>
            </a:extLst>
          </p:cNvPr>
          <p:cNvPicPr>
            <a:picLocks noChangeAspect="1"/>
          </p:cNvPicPr>
          <p:nvPr/>
        </p:nvPicPr>
        <p:blipFill>
          <a:blip r:embed="rId7"/>
          <a:stretch>
            <a:fillRect/>
          </a:stretch>
        </p:blipFill>
        <p:spPr>
          <a:xfrm>
            <a:off x="10460453" y="1645920"/>
            <a:ext cx="1656655" cy="1645920"/>
          </a:xfrm>
          <a:prstGeom prst="rect">
            <a:avLst/>
          </a:prstGeom>
        </p:spPr>
      </p:pic>
      <p:pic>
        <p:nvPicPr>
          <p:cNvPr id="19" name="Picture 18">
            <a:extLst>
              <a:ext uri="{FF2B5EF4-FFF2-40B4-BE49-F238E27FC236}">
                <a16:creationId xmlns:a16="http://schemas.microsoft.com/office/drawing/2014/main" id="{B2737A3F-5A4D-439E-9B38-160195C82C96}"/>
              </a:ext>
            </a:extLst>
          </p:cNvPr>
          <p:cNvPicPr>
            <a:picLocks noChangeAspect="1"/>
          </p:cNvPicPr>
          <p:nvPr/>
        </p:nvPicPr>
        <p:blipFill>
          <a:blip r:embed="rId8"/>
          <a:stretch>
            <a:fillRect/>
          </a:stretch>
        </p:blipFill>
        <p:spPr>
          <a:xfrm>
            <a:off x="10460452" y="3367682"/>
            <a:ext cx="1656655" cy="1694330"/>
          </a:xfrm>
          <a:prstGeom prst="rect">
            <a:avLst/>
          </a:prstGeom>
        </p:spPr>
      </p:pic>
      <p:pic>
        <p:nvPicPr>
          <p:cNvPr id="21" name="Picture 20">
            <a:extLst>
              <a:ext uri="{FF2B5EF4-FFF2-40B4-BE49-F238E27FC236}">
                <a16:creationId xmlns:a16="http://schemas.microsoft.com/office/drawing/2014/main" id="{03A5AA05-357E-440D-8819-C8C933CBDF01}"/>
              </a:ext>
            </a:extLst>
          </p:cNvPr>
          <p:cNvPicPr>
            <a:picLocks noChangeAspect="1"/>
          </p:cNvPicPr>
          <p:nvPr/>
        </p:nvPicPr>
        <p:blipFill>
          <a:blip r:embed="rId9"/>
          <a:stretch>
            <a:fillRect/>
          </a:stretch>
        </p:blipFill>
        <p:spPr>
          <a:xfrm>
            <a:off x="10460451" y="5137854"/>
            <a:ext cx="1656655" cy="1645920"/>
          </a:xfrm>
          <a:prstGeom prst="rect">
            <a:avLst/>
          </a:prstGeom>
        </p:spPr>
      </p:pic>
      <p:pic>
        <p:nvPicPr>
          <p:cNvPr id="22" name="Picture 21">
            <a:extLst>
              <a:ext uri="{FF2B5EF4-FFF2-40B4-BE49-F238E27FC236}">
                <a16:creationId xmlns:a16="http://schemas.microsoft.com/office/drawing/2014/main" id="{A79C0495-AF1E-487A-A827-BED7CE964B1A}"/>
              </a:ext>
            </a:extLst>
          </p:cNvPr>
          <p:cNvPicPr>
            <a:picLocks noChangeAspect="1"/>
          </p:cNvPicPr>
          <p:nvPr/>
        </p:nvPicPr>
        <p:blipFill>
          <a:blip r:embed="rId10"/>
          <a:stretch>
            <a:fillRect/>
          </a:stretch>
        </p:blipFill>
        <p:spPr>
          <a:xfrm>
            <a:off x="3490066" y="947503"/>
            <a:ext cx="1012024" cy="774259"/>
          </a:xfrm>
          <a:prstGeom prst="rect">
            <a:avLst/>
          </a:prstGeom>
        </p:spPr>
      </p:pic>
      <p:pic>
        <p:nvPicPr>
          <p:cNvPr id="23" name="Picture 22">
            <a:extLst>
              <a:ext uri="{FF2B5EF4-FFF2-40B4-BE49-F238E27FC236}">
                <a16:creationId xmlns:a16="http://schemas.microsoft.com/office/drawing/2014/main" id="{80D5758C-BDB0-44D2-8F51-83073B55BC98}"/>
              </a:ext>
            </a:extLst>
          </p:cNvPr>
          <p:cNvPicPr>
            <a:picLocks noChangeAspect="1"/>
          </p:cNvPicPr>
          <p:nvPr/>
        </p:nvPicPr>
        <p:blipFill>
          <a:blip r:embed="rId11"/>
          <a:stretch>
            <a:fillRect/>
          </a:stretch>
        </p:blipFill>
        <p:spPr>
          <a:xfrm>
            <a:off x="4841556" y="950237"/>
            <a:ext cx="1009650" cy="771525"/>
          </a:xfrm>
          <a:prstGeom prst="rect">
            <a:avLst/>
          </a:prstGeom>
        </p:spPr>
      </p:pic>
      <p:pic>
        <p:nvPicPr>
          <p:cNvPr id="25" name="Picture 24">
            <a:extLst>
              <a:ext uri="{FF2B5EF4-FFF2-40B4-BE49-F238E27FC236}">
                <a16:creationId xmlns:a16="http://schemas.microsoft.com/office/drawing/2014/main" id="{3A2AC5CA-6370-4C3D-8FAB-3EA6B96C3D50}"/>
              </a:ext>
            </a:extLst>
          </p:cNvPr>
          <p:cNvPicPr>
            <a:picLocks noChangeAspect="1"/>
          </p:cNvPicPr>
          <p:nvPr/>
        </p:nvPicPr>
        <p:blipFill>
          <a:blip r:embed="rId12"/>
          <a:stretch>
            <a:fillRect/>
          </a:stretch>
        </p:blipFill>
        <p:spPr>
          <a:xfrm>
            <a:off x="7464941" y="922380"/>
            <a:ext cx="1005927" cy="774259"/>
          </a:xfrm>
          <a:prstGeom prst="rect">
            <a:avLst/>
          </a:prstGeom>
        </p:spPr>
      </p:pic>
      <p:sp>
        <p:nvSpPr>
          <p:cNvPr id="26" name="TextBox 25">
            <a:extLst>
              <a:ext uri="{FF2B5EF4-FFF2-40B4-BE49-F238E27FC236}">
                <a16:creationId xmlns:a16="http://schemas.microsoft.com/office/drawing/2014/main" id="{722261A7-1EEA-4873-B5F5-8A7E105EE24E}"/>
              </a:ext>
            </a:extLst>
          </p:cNvPr>
          <p:cNvSpPr txBox="1"/>
          <p:nvPr/>
        </p:nvSpPr>
        <p:spPr>
          <a:xfrm>
            <a:off x="1917466" y="1146571"/>
            <a:ext cx="1321259" cy="369332"/>
          </a:xfrm>
          <a:prstGeom prst="rect">
            <a:avLst/>
          </a:prstGeom>
          <a:noFill/>
        </p:spPr>
        <p:txBody>
          <a:bodyPr wrap="none" rtlCol="0">
            <a:spAutoFit/>
          </a:bodyPr>
          <a:lstStyle/>
          <a:p>
            <a:r>
              <a:rPr lang="en-GB" dirty="0"/>
              <a:t>Don’t forget</a:t>
            </a:r>
          </a:p>
        </p:txBody>
      </p:sp>
      <p:pic>
        <p:nvPicPr>
          <p:cNvPr id="16" name="Picture 15">
            <a:extLst>
              <a:ext uri="{FF2B5EF4-FFF2-40B4-BE49-F238E27FC236}">
                <a16:creationId xmlns:a16="http://schemas.microsoft.com/office/drawing/2014/main" id="{A95959C6-3421-4D81-8E2F-4FE16213D8DA}"/>
              </a:ext>
            </a:extLst>
          </p:cNvPr>
          <p:cNvPicPr>
            <a:picLocks noChangeAspect="1"/>
          </p:cNvPicPr>
          <p:nvPr/>
        </p:nvPicPr>
        <p:blipFill>
          <a:blip r:embed="rId13"/>
          <a:stretch>
            <a:fillRect/>
          </a:stretch>
        </p:blipFill>
        <p:spPr>
          <a:xfrm>
            <a:off x="6201576" y="945474"/>
            <a:ext cx="1009650" cy="771525"/>
          </a:xfrm>
          <a:prstGeom prst="rect">
            <a:avLst/>
          </a:prstGeom>
        </p:spPr>
      </p:pic>
      <p:sp>
        <p:nvSpPr>
          <p:cNvPr id="2" name="TextBox 1"/>
          <p:cNvSpPr txBox="1"/>
          <p:nvPr/>
        </p:nvSpPr>
        <p:spPr>
          <a:xfrm>
            <a:off x="1917466" y="3291840"/>
            <a:ext cx="8128167" cy="830997"/>
          </a:xfrm>
          <a:prstGeom prst="rect">
            <a:avLst/>
          </a:prstGeom>
          <a:noFill/>
        </p:spPr>
        <p:txBody>
          <a:bodyPr wrap="square" rtlCol="0">
            <a:spAutoFit/>
          </a:bodyPr>
          <a:lstStyle/>
          <a:p>
            <a:r>
              <a:rPr lang="en-GB" sz="2400" b="1" dirty="0" smtClean="0"/>
              <a:t>You will find a video to support this slide on the school website. The video is called: </a:t>
            </a:r>
            <a:r>
              <a:rPr lang="en-GB" sz="2400" b="1" dirty="0" smtClean="0">
                <a:solidFill>
                  <a:srgbClr val="FF0000"/>
                </a:solidFill>
              </a:rPr>
              <a:t>Writing sentences using because. </a:t>
            </a:r>
            <a:endParaRPr lang="en-GB" sz="2400" b="1" dirty="0">
              <a:solidFill>
                <a:srgbClr val="FF0000"/>
              </a:solidFill>
            </a:endParaRPr>
          </a:p>
        </p:txBody>
      </p:sp>
    </p:spTree>
    <p:extLst>
      <p:ext uri="{BB962C8B-B14F-4D97-AF65-F5344CB8AC3E}">
        <p14:creationId xmlns:p14="http://schemas.microsoft.com/office/powerpoint/2010/main" val="2532983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62895AD-1DE3-45C9-9050-B439580DA190}"/>
              </a:ext>
            </a:extLst>
          </p:cNvPr>
          <p:cNvGrpSpPr/>
          <p:nvPr/>
        </p:nvGrpSpPr>
        <p:grpSpPr>
          <a:xfrm>
            <a:off x="430266" y="3945276"/>
            <a:ext cx="11219293" cy="2623827"/>
            <a:chOff x="430266" y="4285753"/>
            <a:chExt cx="11219293" cy="2283350"/>
          </a:xfrm>
        </p:grpSpPr>
        <p:cxnSp>
          <p:nvCxnSpPr>
            <p:cNvPr id="6" name="Straight Connector 5">
              <a:extLst>
                <a:ext uri="{FF2B5EF4-FFF2-40B4-BE49-F238E27FC236}">
                  <a16:creationId xmlns:a16="http://schemas.microsoft.com/office/drawing/2014/main" id="{89CA88E6-9308-434B-B84B-2B5CF63305B3}"/>
                </a:ext>
              </a:extLst>
            </p:cNvPr>
            <p:cNvCxnSpPr/>
            <p:nvPr/>
          </p:nvCxnSpPr>
          <p:spPr>
            <a:xfrm>
              <a:off x="430268" y="4285753"/>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020AFA7-0173-469C-B256-66AAADBDF9C8}"/>
                </a:ext>
              </a:extLst>
            </p:cNvPr>
            <p:cNvCxnSpPr/>
            <p:nvPr/>
          </p:nvCxnSpPr>
          <p:spPr>
            <a:xfrm>
              <a:off x="430268" y="4724399"/>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AFB79C7-5735-4BF8-BDA3-4AC98ED4B6F9}"/>
                </a:ext>
              </a:extLst>
            </p:cNvPr>
            <p:cNvCxnSpPr/>
            <p:nvPr/>
          </p:nvCxnSpPr>
          <p:spPr>
            <a:xfrm>
              <a:off x="430267" y="5161721"/>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2E61809-188C-46FE-A1C3-8314FEC9E944}"/>
                </a:ext>
              </a:extLst>
            </p:cNvPr>
            <p:cNvCxnSpPr/>
            <p:nvPr/>
          </p:nvCxnSpPr>
          <p:spPr>
            <a:xfrm>
              <a:off x="430267" y="5614946"/>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C8616BE-4905-433A-AA1F-408B53BCFEF1}"/>
                </a:ext>
              </a:extLst>
            </p:cNvPr>
            <p:cNvCxnSpPr/>
            <p:nvPr/>
          </p:nvCxnSpPr>
          <p:spPr>
            <a:xfrm>
              <a:off x="430266" y="6076122"/>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F0C2363-270E-42ED-8252-398731651EF2}"/>
                </a:ext>
              </a:extLst>
            </p:cNvPr>
            <p:cNvCxnSpPr/>
            <p:nvPr/>
          </p:nvCxnSpPr>
          <p:spPr>
            <a:xfrm>
              <a:off x="430266" y="6569103"/>
              <a:ext cx="11219291" cy="0"/>
            </a:xfrm>
            <a:prstGeom prst="line">
              <a:avLst/>
            </a:prstGeom>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B6ACDE97-9D35-4856-90B0-19EC4B528DA6}"/>
              </a:ext>
            </a:extLst>
          </p:cNvPr>
          <p:cNvSpPr txBox="1"/>
          <p:nvPr/>
        </p:nvSpPr>
        <p:spPr>
          <a:xfrm>
            <a:off x="-50749" y="0"/>
            <a:ext cx="5128888" cy="523220"/>
          </a:xfrm>
          <a:prstGeom prst="rect">
            <a:avLst/>
          </a:prstGeom>
          <a:noFill/>
        </p:spPr>
        <p:txBody>
          <a:bodyPr wrap="square" rtlCol="0">
            <a:spAutoFit/>
          </a:bodyPr>
          <a:lstStyle/>
          <a:p>
            <a:r>
              <a:rPr lang="en-GB" sz="2800" b="1" u="sng" dirty="0"/>
              <a:t>Your Sentences…</a:t>
            </a:r>
          </a:p>
        </p:txBody>
      </p:sp>
      <p:sp>
        <p:nvSpPr>
          <p:cNvPr id="18" name="Cloud 17">
            <a:extLst>
              <a:ext uri="{FF2B5EF4-FFF2-40B4-BE49-F238E27FC236}">
                <a16:creationId xmlns:a16="http://schemas.microsoft.com/office/drawing/2014/main" id="{1BEDFBF8-B039-46A1-BDE9-1C9F78B45990}"/>
              </a:ext>
            </a:extLst>
          </p:cNvPr>
          <p:cNvSpPr/>
          <p:nvPr/>
        </p:nvSpPr>
        <p:spPr>
          <a:xfrm>
            <a:off x="0" y="603661"/>
            <a:ext cx="3777234" cy="2540316"/>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1B5F649-53E6-487B-AB4B-A0D88926937A}"/>
              </a:ext>
            </a:extLst>
          </p:cNvPr>
          <p:cNvSpPr txBox="1"/>
          <p:nvPr/>
        </p:nvSpPr>
        <p:spPr>
          <a:xfrm>
            <a:off x="175539" y="763438"/>
            <a:ext cx="3364451" cy="1938992"/>
          </a:xfrm>
          <a:prstGeom prst="rect">
            <a:avLst/>
          </a:prstGeom>
          <a:noFill/>
        </p:spPr>
        <p:txBody>
          <a:bodyPr wrap="square" rtlCol="0">
            <a:spAutoFit/>
          </a:bodyPr>
          <a:lstStyle/>
          <a:p>
            <a:pPr algn="ctr"/>
            <a:r>
              <a:rPr lang="en-GB" sz="2400" b="1" dirty="0"/>
              <a:t>Write your own sentences about the story using the conjunction ‘because’ to extend your sentences</a:t>
            </a:r>
          </a:p>
        </p:txBody>
      </p:sp>
      <p:pic>
        <p:nvPicPr>
          <p:cNvPr id="3" name="Picture 2"/>
          <p:cNvPicPr>
            <a:picLocks noChangeAspect="1"/>
          </p:cNvPicPr>
          <p:nvPr/>
        </p:nvPicPr>
        <p:blipFill>
          <a:blip r:embed="rId2"/>
          <a:stretch>
            <a:fillRect/>
          </a:stretch>
        </p:blipFill>
        <p:spPr>
          <a:xfrm>
            <a:off x="3875401" y="28656"/>
            <a:ext cx="1596277" cy="2470646"/>
          </a:xfrm>
          <a:prstGeom prst="rect">
            <a:avLst/>
          </a:prstGeom>
        </p:spPr>
      </p:pic>
      <p:pic>
        <p:nvPicPr>
          <p:cNvPr id="12" name="Picture 11"/>
          <p:cNvPicPr>
            <a:picLocks noChangeAspect="1"/>
          </p:cNvPicPr>
          <p:nvPr/>
        </p:nvPicPr>
        <p:blipFill>
          <a:blip r:embed="rId3"/>
          <a:stretch>
            <a:fillRect/>
          </a:stretch>
        </p:blipFill>
        <p:spPr>
          <a:xfrm>
            <a:off x="5517586" y="-20213"/>
            <a:ext cx="1596277" cy="2461935"/>
          </a:xfrm>
          <a:prstGeom prst="rect">
            <a:avLst/>
          </a:prstGeom>
        </p:spPr>
      </p:pic>
      <p:pic>
        <p:nvPicPr>
          <p:cNvPr id="13" name="Picture 12"/>
          <p:cNvPicPr>
            <a:picLocks noChangeAspect="1"/>
          </p:cNvPicPr>
          <p:nvPr/>
        </p:nvPicPr>
        <p:blipFill>
          <a:blip r:embed="rId4"/>
          <a:stretch>
            <a:fillRect/>
          </a:stretch>
        </p:blipFill>
        <p:spPr>
          <a:xfrm>
            <a:off x="8855969" y="-20213"/>
            <a:ext cx="1596277" cy="2412208"/>
          </a:xfrm>
          <a:prstGeom prst="rect">
            <a:avLst/>
          </a:prstGeom>
        </p:spPr>
      </p:pic>
      <p:sp>
        <p:nvSpPr>
          <p:cNvPr id="17" name="TextBox 16"/>
          <p:cNvSpPr txBox="1"/>
          <p:nvPr/>
        </p:nvSpPr>
        <p:spPr>
          <a:xfrm>
            <a:off x="2599848" y="3037623"/>
            <a:ext cx="1383777" cy="369332"/>
          </a:xfrm>
          <a:prstGeom prst="rect">
            <a:avLst/>
          </a:prstGeom>
          <a:noFill/>
        </p:spPr>
        <p:txBody>
          <a:bodyPr wrap="none" rtlCol="0">
            <a:spAutoFit/>
          </a:bodyPr>
          <a:lstStyle/>
          <a:p>
            <a:r>
              <a:rPr lang="en-GB" dirty="0"/>
              <a:t>Don’t forget:</a:t>
            </a:r>
          </a:p>
        </p:txBody>
      </p:sp>
      <p:pic>
        <p:nvPicPr>
          <p:cNvPr id="22" name="Picture 21">
            <a:extLst>
              <a:ext uri="{FF2B5EF4-FFF2-40B4-BE49-F238E27FC236}">
                <a16:creationId xmlns:a16="http://schemas.microsoft.com/office/drawing/2014/main" id="{5D5A7832-A43A-4680-8232-081257D0CF82}"/>
              </a:ext>
            </a:extLst>
          </p:cNvPr>
          <p:cNvPicPr>
            <a:picLocks noChangeAspect="1"/>
          </p:cNvPicPr>
          <p:nvPr/>
        </p:nvPicPr>
        <p:blipFill>
          <a:blip r:embed="rId5"/>
          <a:stretch>
            <a:fillRect/>
          </a:stretch>
        </p:blipFill>
        <p:spPr>
          <a:xfrm>
            <a:off x="4190017" y="2829659"/>
            <a:ext cx="1012024" cy="774259"/>
          </a:xfrm>
          <a:prstGeom prst="rect">
            <a:avLst/>
          </a:prstGeom>
        </p:spPr>
      </p:pic>
      <p:pic>
        <p:nvPicPr>
          <p:cNvPr id="23" name="Picture 22">
            <a:extLst>
              <a:ext uri="{FF2B5EF4-FFF2-40B4-BE49-F238E27FC236}">
                <a16:creationId xmlns:a16="http://schemas.microsoft.com/office/drawing/2014/main" id="{14EE3797-DCEC-4931-85FD-95556D25F4FB}"/>
              </a:ext>
            </a:extLst>
          </p:cNvPr>
          <p:cNvPicPr>
            <a:picLocks noChangeAspect="1"/>
          </p:cNvPicPr>
          <p:nvPr/>
        </p:nvPicPr>
        <p:blipFill>
          <a:blip r:embed="rId6"/>
          <a:stretch>
            <a:fillRect/>
          </a:stretch>
        </p:blipFill>
        <p:spPr>
          <a:xfrm>
            <a:off x="7850042" y="2807694"/>
            <a:ext cx="1005927" cy="774259"/>
          </a:xfrm>
          <a:prstGeom prst="rect">
            <a:avLst/>
          </a:prstGeom>
        </p:spPr>
      </p:pic>
      <p:pic>
        <p:nvPicPr>
          <p:cNvPr id="19" name="Picture 18">
            <a:extLst>
              <a:ext uri="{FF2B5EF4-FFF2-40B4-BE49-F238E27FC236}">
                <a16:creationId xmlns:a16="http://schemas.microsoft.com/office/drawing/2014/main" id="{46514A3B-A057-4B2C-95DE-1A0A5C036C00}"/>
              </a:ext>
            </a:extLst>
          </p:cNvPr>
          <p:cNvPicPr>
            <a:picLocks noChangeAspect="1"/>
          </p:cNvPicPr>
          <p:nvPr/>
        </p:nvPicPr>
        <p:blipFill>
          <a:blip r:embed="rId7"/>
          <a:stretch>
            <a:fillRect/>
          </a:stretch>
        </p:blipFill>
        <p:spPr>
          <a:xfrm>
            <a:off x="5408433" y="2821888"/>
            <a:ext cx="1009650" cy="771525"/>
          </a:xfrm>
          <a:prstGeom prst="rect">
            <a:avLst/>
          </a:prstGeom>
        </p:spPr>
      </p:pic>
      <p:pic>
        <p:nvPicPr>
          <p:cNvPr id="24" name="Picture 23">
            <a:extLst>
              <a:ext uri="{FF2B5EF4-FFF2-40B4-BE49-F238E27FC236}">
                <a16:creationId xmlns:a16="http://schemas.microsoft.com/office/drawing/2014/main" id="{348E7AB3-ABFC-48EE-B2AE-F9F66EBDE64F}"/>
              </a:ext>
            </a:extLst>
          </p:cNvPr>
          <p:cNvPicPr>
            <a:picLocks noChangeAspect="1"/>
          </p:cNvPicPr>
          <p:nvPr/>
        </p:nvPicPr>
        <p:blipFill>
          <a:blip r:embed="rId8"/>
          <a:stretch>
            <a:fillRect/>
          </a:stretch>
        </p:blipFill>
        <p:spPr>
          <a:xfrm>
            <a:off x="7159771" y="4043"/>
            <a:ext cx="1656655" cy="2413421"/>
          </a:xfrm>
          <a:prstGeom prst="rect">
            <a:avLst/>
          </a:prstGeom>
        </p:spPr>
      </p:pic>
      <p:pic>
        <p:nvPicPr>
          <p:cNvPr id="25" name="Picture 24">
            <a:extLst>
              <a:ext uri="{FF2B5EF4-FFF2-40B4-BE49-F238E27FC236}">
                <a16:creationId xmlns:a16="http://schemas.microsoft.com/office/drawing/2014/main" id="{626E9ACC-819E-47B5-8642-B4A248F4D144}"/>
              </a:ext>
            </a:extLst>
          </p:cNvPr>
          <p:cNvPicPr>
            <a:picLocks noChangeAspect="1"/>
          </p:cNvPicPr>
          <p:nvPr/>
        </p:nvPicPr>
        <p:blipFill>
          <a:blip r:embed="rId9"/>
          <a:stretch>
            <a:fillRect/>
          </a:stretch>
        </p:blipFill>
        <p:spPr>
          <a:xfrm>
            <a:off x="10491789" y="-18289"/>
            <a:ext cx="1656655" cy="2410281"/>
          </a:xfrm>
          <a:prstGeom prst="rect">
            <a:avLst/>
          </a:prstGeom>
        </p:spPr>
      </p:pic>
      <p:sp>
        <p:nvSpPr>
          <p:cNvPr id="2" name="TextBox 1">
            <a:extLst>
              <a:ext uri="{FF2B5EF4-FFF2-40B4-BE49-F238E27FC236}">
                <a16:creationId xmlns:a16="http://schemas.microsoft.com/office/drawing/2014/main" id="{007F121B-5011-4F33-A8B5-793412F98AB4}"/>
              </a:ext>
            </a:extLst>
          </p:cNvPr>
          <p:cNvSpPr txBox="1"/>
          <p:nvPr/>
        </p:nvSpPr>
        <p:spPr>
          <a:xfrm>
            <a:off x="9305275" y="3006845"/>
            <a:ext cx="3044856" cy="400110"/>
          </a:xfrm>
          <a:prstGeom prst="rect">
            <a:avLst/>
          </a:prstGeom>
          <a:noFill/>
        </p:spPr>
        <p:txBody>
          <a:bodyPr wrap="square" rtlCol="0">
            <a:spAutoFit/>
          </a:bodyPr>
          <a:lstStyle/>
          <a:p>
            <a:r>
              <a:rPr lang="en-GB" sz="2000" b="1" dirty="0"/>
              <a:t>Use the pictures to help</a:t>
            </a:r>
          </a:p>
        </p:txBody>
      </p:sp>
      <p:cxnSp>
        <p:nvCxnSpPr>
          <p:cNvPr id="5" name="Straight Arrow Connector 4">
            <a:extLst>
              <a:ext uri="{FF2B5EF4-FFF2-40B4-BE49-F238E27FC236}">
                <a16:creationId xmlns:a16="http://schemas.microsoft.com/office/drawing/2014/main" id="{BBBC7ABB-080A-42C7-A7DA-1A84A4F2F02C}"/>
              </a:ext>
            </a:extLst>
          </p:cNvPr>
          <p:cNvCxnSpPr/>
          <p:nvPr/>
        </p:nvCxnSpPr>
        <p:spPr>
          <a:xfrm flipH="1" flipV="1">
            <a:off x="9473184" y="2499302"/>
            <a:ext cx="786384" cy="5383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id="{3EE56EBF-8311-4043-86C6-C200CC035D48}"/>
              </a:ext>
            </a:extLst>
          </p:cNvPr>
          <p:cNvPicPr>
            <a:picLocks noChangeAspect="1"/>
          </p:cNvPicPr>
          <p:nvPr/>
        </p:nvPicPr>
        <p:blipFill>
          <a:blip r:embed="rId10"/>
          <a:stretch>
            <a:fillRect/>
          </a:stretch>
        </p:blipFill>
        <p:spPr>
          <a:xfrm>
            <a:off x="6654946" y="2836527"/>
            <a:ext cx="1009650" cy="771525"/>
          </a:xfrm>
          <a:prstGeom prst="rect">
            <a:avLst/>
          </a:prstGeom>
        </p:spPr>
      </p:pic>
    </p:spTree>
    <p:extLst>
      <p:ext uri="{BB962C8B-B14F-4D97-AF65-F5344CB8AC3E}">
        <p14:creationId xmlns:p14="http://schemas.microsoft.com/office/powerpoint/2010/main" val="417959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3208471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CA796E-826D-42EC-966C-BAD331335948}"/>
              </a:ext>
            </a:extLst>
          </p:cNvPr>
          <p:cNvSpPr/>
          <p:nvPr/>
        </p:nvSpPr>
        <p:spPr>
          <a:xfrm>
            <a:off x="3648020" y="0"/>
            <a:ext cx="489595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 letter</a:t>
            </a:r>
          </a:p>
        </p:txBody>
      </p:sp>
      <p:sp>
        <p:nvSpPr>
          <p:cNvPr id="5" name="Rectangle 4">
            <a:extLst>
              <a:ext uri="{FF2B5EF4-FFF2-40B4-BE49-F238E27FC236}">
                <a16:creationId xmlns:a16="http://schemas.microsoft.com/office/drawing/2014/main" id="{2D70F24E-064A-4E21-A54F-EA25E113B5DD}"/>
              </a:ext>
            </a:extLst>
          </p:cNvPr>
          <p:cNvSpPr/>
          <p:nvPr/>
        </p:nvSpPr>
        <p:spPr>
          <a:xfrm>
            <a:off x="76200" y="1057275"/>
            <a:ext cx="12001500" cy="685800"/>
          </a:xfrm>
          <a:prstGeom prst="rect">
            <a:avLst/>
          </a:prstGeom>
          <a:solidFill>
            <a:schemeClr val="bg2">
              <a:lumMod val="75000"/>
            </a:schemeClr>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This week we are going to be writing a thank you letter to the lighthouse inspectors. </a:t>
            </a:r>
          </a:p>
        </p:txBody>
      </p:sp>
      <p:sp>
        <p:nvSpPr>
          <p:cNvPr id="6" name="TextBox 5">
            <a:extLst>
              <a:ext uri="{FF2B5EF4-FFF2-40B4-BE49-F238E27FC236}">
                <a16:creationId xmlns:a16="http://schemas.microsoft.com/office/drawing/2014/main" id="{5BD519A4-90B5-4218-A367-E8E19B21C94C}"/>
              </a:ext>
            </a:extLst>
          </p:cNvPr>
          <p:cNvSpPr txBox="1"/>
          <p:nvPr/>
        </p:nvSpPr>
        <p:spPr>
          <a:xfrm>
            <a:off x="76200" y="1960119"/>
            <a:ext cx="8826455" cy="461665"/>
          </a:xfrm>
          <a:prstGeom prst="rect">
            <a:avLst/>
          </a:prstGeom>
          <a:noFill/>
        </p:spPr>
        <p:txBody>
          <a:bodyPr wrap="none" rtlCol="0">
            <a:spAutoFit/>
          </a:bodyPr>
          <a:lstStyle/>
          <a:p>
            <a:r>
              <a:rPr lang="en-GB" sz="2400" b="1" dirty="0"/>
              <a:t>What do you think we might need to include when writing a letter? </a:t>
            </a:r>
          </a:p>
        </p:txBody>
      </p:sp>
      <p:sp>
        <p:nvSpPr>
          <p:cNvPr id="8" name="TextBox 7">
            <a:extLst>
              <a:ext uri="{FF2B5EF4-FFF2-40B4-BE49-F238E27FC236}">
                <a16:creationId xmlns:a16="http://schemas.microsoft.com/office/drawing/2014/main" id="{3CF14510-EBFE-403B-897D-CEADF43311B6}"/>
              </a:ext>
            </a:extLst>
          </p:cNvPr>
          <p:cNvSpPr txBox="1"/>
          <p:nvPr/>
        </p:nvSpPr>
        <p:spPr>
          <a:xfrm>
            <a:off x="6347289" y="2753307"/>
            <a:ext cx="6096000" cy="461665"/>
          </a:xfrm>
          <a:prstGeom prst="rect">
            <a:avLst/>
          </a:prstGeom>
          <a:noFill/>
        </p:spPr>
        <p:txBody>
          <a:bodyPr wrap="square">
            <a:spAutoFit/>
          </a:bodyPr>
          <a:lstStyle/>
          <a:p>
            <a:r>
              <a:rPr lang="en-GB" sz="2400" b="1" dirty="0"/>
              <a:t>What are the key features of a letter?</a:t>
            </a:r>
          </a:p>
        </p:txBody>
      </p:sp>
      <p:pic>
        <p:nvPicPr>
          <p:cNvPr id="1026" name="Picture 2" descr="See the source image">
            <a:extLst>
              <a:ext uri="{FF2B5EF4-FFF2-40B4-BE49-F238E27FC236}">
                <a16:creationId xmlns:a16="http://schemas.microsoft.com/office/drawing/2014/main" id="{9CEA9914-7243-4000-9722-32389A0C2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34187"/>
            <a:ext cx="2214937" cy="25936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C62BE10-460C-41D5-BF38-5BD9A8ED12B6}"/>
              </a:ext>
            </a:extLst>
          </p:cNvPr>
          <p:cNvPicPr>
            <a:picLocks noChangeAspect="1"/>
          </p:cNvPicPr>
          <p:nvPr/>
        </p:nvPicPr>
        <p:blipFill>
          <a:blip r:embed="rId3"/>
          <a:stretch>
            <a:fillRect/>
          </a:stretch>
        </p:blipFill>
        <p:spPr>
          <a:xfrm>
            <a:off x="2407901" y="2622828"/>
            <a:ext cx="2287389" cy="2616992"/>
          </a:xfrm>
          <a:prstGeom prst="rect">
            <a:avLst/>
          </a:prstGeom>
        </p:spPr>
      </p:pic>
      <p:cxnSp>
        <p:nvCxnSpPr>
          <p:cNvPr id="13" name="Straight Connector 12">
            <a:extLst>
              <a:ext uri="{FF2B5EF4-FFF2-40B4-BE49-F238E27FC236}">
                <a16:creationId xmlns:a16="http://schemas.microsoft.com/office/drawing/2014/main" id="{F6674134-CAA7-4957-81C1-5694F86AFCB7}"/>
              </a:ext>
            </a:extLst>
          </p:cNvPr>
          <p:cNvCxnSpPr/>
          <p:nvPr/>
        </p:nvCxnSpPr>
        <p:spPr>
          <a:xfrm>
            <a:off x="4771490" y="3643029"/>
            <a:ext cx="742051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9556D05-1876-4570-80F7-448CFCD170A8}"/>
              </a:ext>
            </a:extLst>
          </p:cNvPr>
          <p:cNvCxnSpPr/>
          <p:nvPr/>
        </p:nvCxnSpPr>
        <p:spPr>
          <a:xfrm>
            <a:off x="4771490" y="4109754"/>
            <a:ext cx="74205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F633F29-A6EF-4D4E-AFA2-7675812472CE}"/>
              </a:ext>
            </a:extLst>
          </p:cNvPr>
          <p:cNvCxnSpPr/>
          <p:nvPr/>
        </p:nvCxnSpPr>
        <p:spPr>
          <a:xfrm>
            <a:off x="4771490" y="4614579"/>
            <a:ext cx="742051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9191401-D003-4773-A9F2-31E22149485E}"/>
              </a:ext>
            </a:extLst>
          </p:cNvPr>
          <p:cNvCxnSpPr/>
          <p:nvPr/>
        </p:nvCxnSpPr>
        <p:spPr>
          <a:xfrm>
            <a:off x="4771490" y="5147979"/>
            <a:ext cx="742051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3C8F688-0634-4341-B91D-C039A4BA0093}"/>
              </a:ext>
            </a:extLst>
          </p:cNvPr>
          <p:cNvCxnSpPr/>
          <p:nvPr/>
        </p:nvCxnSpPr>
        <p:spPr>
          <a:xfrm>
            <a:off x="4771490" y="5652804"/>
            <a:ext cx="742051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10BA794-0691-4DC8-BA81-26F89A235BCE}"/>
              </a:ext>
            </a:extLst>
          </p:cNvPr>
          <p:cNvCxnSpPr/>
          <p:nvPr/>
        </p:nvCxnSpPr>
        <p:spPr>
          <a:xfrm>
            <a:off x="4771490" y="6214779"/>
            <a:ext cx="742051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1B6A1F9-31D7-4D8A-8773-12D89FE4D4DA}"/>
              </a:ext>
            </a:extLst>
          </p:cNvPr>
          <p:cNvCxnSpPr/>
          <p:nvPr/>
        </p:nvCxnSpPr>
        <p:spPr>
          <a:xfrm>
            <a:off x="4771490" y="6776754"/>
            <a:ext cx="742051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A8C184E-5D08-46E4-8890-82C0F43BE382}"/>
              </a:ext>
            </a:extLst>
          </p:cNvPr>
          <p:cNvSpPr/>
          <p:nvPr/>
        </p:nvSpPr>
        <p:spPr>
          <a:xfrm>
            <a:off x="228600" y="5486400"/>
            <a:ext cx="4362450" cy="12903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Write your ideas on a piece of paper or type your ideas on the lines.</a:t>
            </a:r>
          </a:p>
        </p:txBody>
      </p:sp>
    </p:spTree>
    <p:extLst>
      <p:ext uri="{BB962C8B-B14F-4D97-AF65-F5344CB8AC3E}">
        <p14:creationId xmlns:p14="http://schemas.microsoft.com/office/powerpoint/2010/main" val="1537400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28</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t>LO To be able to write a letter.</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2995683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ADC37-26B5-4DDF-BB86-63AC0CBA2946}"/>
              </a:ext>
            </a:extLst>
          </p:cNvPr>
          <p:cNvSpPr txBox="1"/>
          <p:nvPr/>
        </p:nvSpPr>
        <p:spPr>
          <a:xfrm>
            <a:off x="73815" y="1495425"/>
            <a:ext cx="12044365" cy="5355312"/>
          </a:xfrm>
          <a:prstGeom prst="rect">
            <a:avLst/>
          </a:prstGeom>
          <a:noFill/>
        </p:spPr>
        <p:txBody>
          <a:bodyPr wrap="square" rtlCol="0">
            <a:spAutoFit/>
          </a:bodyPr>
          <a:lstStyle/>
          <a:p>
            <a:r>
              <a:rPr lang="en-GB" dirty="0"/>
              <a:t>Dear the Inspectors of Lighthouses,</a:t>
            </a:r>
          </a:p>
          <a:p>
            <a:endParaRPr lang="en-GB" dirty="0"/>
          </a:p>
          <a:p>
            <a:pPr algn="just"/>
            <a:r>
              <a:rPr lang="en-GB" dirty="0"/>
              <a:t>I am writing to say thank you for allowing me to keep my job. You won’t regret it! </a:t>
            </a:r>
          </a:p>
          <a:p>
            <a:pPr algn="just"/>
            <a:endParaRPr lang="en-GB" dirty="0"/>
          </a:p>
          <a:p>
            <a:pPr algn="just"/>
            <a:r>
              <a:rPr lang="en-GB" dirty="0"/>
              <a:t>I am extremely sorry for the mistakes I made and for falling asleep whilst at work! My bones ache because I’m getting old so I need to sleep more often. Did you know I have been a lighthouse keeper for over 40 years?</a:t>
            </a:r>
          </a:p>
          <a:p>
            <a:pPr algn="just"/>
            <a:endParaRPr lang="en-GB" dirty="0"/>
          </a:p>
          <a:p>
            <a:pPr algn="just"/>
            <a:r>
              <a:rPr lang="en-GB" dirty="0"/>
              <a:t>What is my new assistant like? Does he know when to turn the light on and off? Don’t worry he is in safe hands with me! I will make sure he knows everything there is to know about being a lighthouse keeper! I’m sure with my training he will become the second best lighthouse keeper in the world!</a:t>
            </a:r>
          </a:p>
          <a:p>
            <a:pPr algn="just"/>
            <a:endParaRPr lang="en-GB" dirty="0"/>
          </a:p>
          <a:p>
            <a:pPr algn="just"/>
            <a:r>
              <a:rPr lang="en-GB" dirty="0"/>
              <a:t>Thanks again for your support. I will make sure I go to bed early and get lots of rest on my days off so that I can do the job to the best of my ability. I will not let you down again because I love being a lighthouse keeper and keeping the brave sailors safe.</a:t>
            </a:r>
          </a:p>
          <a:p>
            <a:endParaRPr lang="en-GB" dirty="0"/>
          </a:p>
          <a:p>
            <a:r>
              <a:rPr lang="en-GB" dirty="0"/>
              <a:t>Yours sincerely,</a:t>
            </a:r>
          </a:p>
          <a:p>
            <a:r>
              <a:rPr lang="en-GB" dirty="0"/>
              <a:t>Mr Grinling</a:t>
            </a:r>
          </a:p>
          <a:p>
            <a:endParaRPr lang="en-GB" dirty="0"/>
          </a:p>
          <a:p>
            <a:r>
              <a:rPr lang="en-GB" dirty="0"/>
              <a:t>P.S Mrs Grinling has baked you a delicious, chocolate cake to say thank you because we are ever so grateful.</a:t>
            </a:r>
          </a:p>
          <a:p>
            <a:endParaRPr lang="en-GB" dirty="0"/>
          </a:p>
        </p:txBody>
      </p:sp>
      <p:sp>
        <p:nvSpPr>
          <p:cNvPr id="5" name="TextBox 4">
            <a:extLst>
              <a:ext uri="{FF2B5EF4-FFF2-40B4-BE49-F238E27FC236}">
                <a16:creationId xmlns:a16="http://schemas.microsoft.com/office/drawing/2014/main" id="{10811DE9-AF62-4C92-8719-0B66C9AC8F6E}"/>
              </a:ext>
            </a:extLst>
          </p:cNvPr>
          <p:cNvSpPr txBox="1"/>
          <p:nvPr/>
        </p:nvSpPr>
        <p:spPr>
          <a:xfrm>
            <a:off x="9982200" y="255687"/>
            <a:ext cx="2524125" cy="1477328"/>
          </a:xfrm>
          <a:prstGeom prst="rect">
            <a:avLst/>
          </a:prstGeom>
          <a:noFill/>
        </p:spPr>
        <p:txBody>
          <a:bodyPr wrap="square" rtlCol="0">
            <a:spAutoFit/>
          </a:bodyPr>
          <a:lstStyle/>
          <a:p>
            <a:r>
              <a:rPr lang="en-GB" dirty="0"/>
              <a:t>23 Harbour View,</a:t>
            </a:r>
          </a:p>
          <a:p>
            <a:r>
              <a:rPr lang="en-GB" dirty="0"/>
              <a:t>Ocean Bay</a:t>
            </a:r>
          </a:p>
          <a:p>
            <a:r>
              <a:rPr lang="en-GB" dirty="0"/>
              <a:t>OB2 4EN</a:t>
            </a:r>
          </a:p>
          <a:p>
            <a:endParaRPr lang="en-GB" dirty="0"/>
          </a:p>
          <a:p>
            <a:r>
              <a:rPr lang="en-GB" dirty="0"/>
              <a:t>25</a:t>
            </a:r>
            <a:r>
              <a:rPr lang="en-GB" baseline="30000" dirty="0"/>
              <a:t>th</a:t>
            </a:r>
            <a:r>
              <a:rPr lang="en-GB" dirty="0"/>
              <a:t> January 2021</a:t>
            </a:r>
          </a:p>
        </p:txBody>
      </p:sp>
      <p:sp>
        <p:nvSpPr>
          <p:cNvPr id="6" name="Rectangle 5">
            <a:extLst>
              <a:ext uri="{FF2B5EF4-FFF2-40B4-BE49-F238E27FC236}">
                <a16:creationId xmlns:a16="http://schemas.microsoft.com/office/drawing/2014/main" id="{BF7564F2-2D99-474D-AF69-93CD076DB5D0}"/>
              </a:ext>
            </a:extLst>
          </p:cNvPr>
          <p:cNvSpPr/>
          <p:nvPr/>
        </p:nvSpPr>
        <p:spPr>
          <a:xfrm>
            <a:off x="3648020" y="0"/>
            <a:ext cx="489595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 letter</a:t>
            </a:r>
          </a:p>
        </p:txBody>
      </p:sp>
      <p:sp>
        <p:nvSpPr>
          <p:cNvPr id="2" name="Rectangle 1"/>
          <p:cNvSpPr/>
          <p:nvPr/>
        </p:nvSpPr>
        <p:spPr>
          <a:xfrm>
            <a:off x="73815" y="255687"/>
            <a:ext cx="3387842" cy="90690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 read my letter to get it back in your head.</a:t>
            </a:r>
          </a:p>
        </p:txBody>
      </p:sp>
    </p:spTree>
    <p:extLst>
      <p:ext uri="{BB962C8B-B14F-4D97-AF65-F5344CB8AC3E}">
        <p14:creationId xmlns:p14="http://schemas.microsoft.com/office/powerpoint/2010/main" val="3917427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7564F2-2D99-474D-AF69-93CD076DB5D0}"/>
              </a:ext>
            </a:extLst>
          </p:cNvPr>
          <p:cNvSpPr/>
          <p:nvPr/>
        </p:nvSpPr>
        <p:spPr>
          <a:xfrm>
            <a:off x="2477025" y="0"/>
            <a:ext cx="705507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Write a thank you letter</a:t>
            </a:r>
          </a:p>
        </p:txBody>
      </p:sp>
      <p:sp>
        <p:nvSpPr>
          <p:cNvPr id="5" name="TextBox 4"/>
          <p:cNvSpPr txBox="1"/>
          <p:nvPr/>
        </p:nvSpPr>
        <p:spPr>
          <a:xfrm>
            <a:off x="128896" y="1878301"/>
            <a:ext cx="11379397" cy="3323987"/>
          </a:xfrm>
          <a:prstGeom prst="rect">
            <a:avLst/>
          </a:prstGeom>
          <a:noFill/>
        </p:spPr>
        <p:txBody>
          <a:bodyPr wrap="none" rtlCol="0">
            <a:spAutoFit/>
          </a:bodyPr>
          <a:lstStyle/>
          <a:p>
            <a:r>
              <a:rPr lang="en-GB" sz="2400" b="1" u="sng" dirty="0"/>
              <a:t>Your letter must include:</a:t>
            </a:r>
          </a:p>
          <a:p>
            <a:pPr marL="285750" indent="-285750">
              <a:buFont typeface="Arial" panose="020B0604020202020204" pitchFamily="34" charset="0"/>
              <a:buChar char="•"/>
            </a:pPr>
            <a:r>
              <a:rPr lang="en-GB" sz="2400" dirty="0"/>
              <a:t>An address for the lighthouse inspectors </a:t>
            </a:r>
          </a:p>
          <a:p>
            <a:pPr marL="285750" indent="-285750">
              <a:buFont typeface="Arial" panose="020B0604020202020204" pitchFamily="34" charset="0"/>
              <a:buChar char="•"/>
            </a:pPr>
            <a:r>
              <a:rPr lang="en-GB" sz="2400" dirty="0"/>
              <a:t>The date underneath the address</a:t>
            </a:r>
          </a:p>
          <a:p>
            <a:pPr marL="285750" indent="-285750">
              <a:buFont typeface="Arial" panose="020B0604020202020204" pitchFamily="34" charset="0"/>
              <a:buChar char="•"/>
            </a:pPr>
            <a:r>
              <a:rPr lang="en-GB" sz="2400" dirty="0"/>
              <a:t>Dear Inspectors of Lighthouses </a:t>
            </a:r>
          </a:p>
          <a:p>
            <a:pPr marL="285750" indent="-285750">
              <a:buFont typeface="Arial" panose="020B0604020202020204" pitchFamily="34" charset="0"/>
              <a:buChar char="•"/>
            </a:pPr>
            <a:r>
              <a:rPr lang="en-GB" sz="2400" dirty="0"/>
              <a:t>An introduction explaining why you are writing (1 sentence)</a:t>
            </a:r>
          </a:p>
          <a:p>
            <a:pPr marL="285750" indent="-285750">
              <a:buFont typeface="Arial" panose="020B0604020202020204" pitchFamily="34" charset="0"/>
              <a:buChar char="•"/>
            </a:pPr>
            <a:r>
              <a:rPr lang="en-GB" sz="2400" dirty="0"/>
              <a:t>Paragraphs about what you will do differently to do the job better (at least 6 sentences)</a:t>
            </a:r>
          </a:p>
          <a:p>
            <a:pPr marL="285750" indent="-285750">
              <a:buFont typeface="Arial" panose="020B0604020202020204" pitchFamily="34" charset="0"/>
              <a:buChar char="•"/>
            </a:pPr>
            <a:r>
              <a:rPr lang="en-GB" sz="2400" dirty="0"/>
              <a:t>Questions (at least 3)</a:t>
            </a:r>
          </a:p>
          <a:p>
            <a:pPr marL="285750" indent="-285750">
              <a:buFont typeface="Arial" panose="020B0604020202020204" pitchFamily="34" charset="0"/>
              <a:buChar char="•"/>
            </a:pPr>
            <a:r>
              <a:rPr lang="en-GB" sz="2400" dirty="0"/>
              <a:t>Yours sincerely Mr Grinling</a:t>
            </a:r>
          </a:p>
          <a:p>
            <a:pPr marL="285750" indent="-285750">
              <a:buFont typeface="Arial" panose="020B0604020202020204" pitchFamily="34" charset="0"/>
              <a:buChar char="•"/>
            </a:pPr>
            <a:endParaRPr lang="en-GB" dirty="0"/>
          </a:p>
        </p:txBody>
      </p:sp>
      <p:sp>
        <p:nvSpPr>
          <p:cNvPr id="6" name="Rectangle 5"/>
          <p:cNvSpPr/>
          <p:nvPr/>
        </p:nvSpPr>
        <p:spPr>
          <a:xfrm>
            <a:off x="0" y="830453"/>
            <a:ext cx="12192000" cy="90690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Today you are going to pretend to be Mr Grinling and write a thank you letter to the Inspectors of Lighthouses for allowing you to keep your job! </a:t>
            </a:r>
          </a:p>
        </p:txBody>
      </p:sp>
      <p:pic>
        <p:nvPicPr>
          <p:cNvPr id="7" name="Picture 6">
            <a:extLst>
              <a:ext uri="{FF2B5EF4-FFF2-40B4-BE49-F238E27FC236}">
                <a16:creationId xmlns:a16="http://schemas.microsoft.com/office/drawing/2014/main" id="{AB881E48-7248-4188-BD13-DC9C4826C71E}"/>
              </a:ext>
            </a:extLst>
          </p:cNvPr>
          <p:cNvPicPr>
            <a:picLocks noChangeAspect="1"/>
          </p:cNvPicPr>
          <p:nvPr/>
        </p:nvPicPr>
        <p:blipFill>
          <a:blip r:embed="rId2"/>
          <a:stretch>
            <a:fillRect/>
          </a:stretch>
        </p:blipFill>
        <p:spPr>
          <a:xfrm>
            <a:off x="128896" y="5358221"/>
            <a:ext cx="1012024" cy="774259"/>
          </a:xfrm>
          <a:prstGeom prst="rect">
            <a:avLst/>
          </a:prstGeom>
        </p:spPr>
      </p:pic>
      <p:pic>
        <p:nvPicPr>
          <p:cNvPr id="8" name="Picture 7">
            <a:extLst>
              <a:ext uri="{FF2B5EF4-FFF2-40B4-BE49-F238E27FC236}">
                <a16:creationId xmlns:a16="http://schemas.microsoft.com/office/drawing/2014/main" id="{276E9708-B852-4AC4-A986-B753B0B87475}"/>
              </a:ext>
            </a:extLst>
          </p:cNvPr>
          <p:cNvPicPr>
            <a:picLocks noChangeAspect="1"/>
          </p:cNvPicPr>
          <p:nvPr/>
        </p:nvPicPr>
        <p:blipFill>
          <a:blip r:embed="rId3"/>
          <a:stretch>
            <a:fillRect/>
          </a:stretch>
        </p:blipFill>
        <p:spPr>
          <a:xfrm>
            <a:off x="1270580" y="5360955"/>
            <a:ext cx="1009650" cy="771525"/>
          </a:xfrm>
          <a:prstGeom prst="rect">
            <a:avLst/>
          </a:prstGeom>
        </p:spPr>
      </p:pic>
      <p:pic>
        <p:nvPicPr>
          <p:cNvPr id="9" name="Picture 8">
            <a:extLst>
              <a:ext uri="{FF2B5EF4-FFF2-40B4-BE49-F238E27FC236}">
                <a16:creationId xmlns:a16="http://schemas.microsoft.com/office/drawing/2014/main" id="{3EE56EBF-8311-4043-86C6-C200CC035D48}"/>
              </a:ext>
            </a:extLst>
          </p:cNvPr>
          <p:cNvPicPr>
            <a:picLocks noChangeAspect="1"/>
          </p:cNvPicPr>
          <p:nvPr/>
        </p:nvPicPr>
        <p:blipFill>
          <a:blip r:embed="rId4"/>
          <a:stretch>
            <a:fillRect/>
          </a:stretch>
        </p:blipFill>
        <p:spPr>
          <a:xfrm>
            <a:off x="2477025" y="5358221"/>
            <a:ext cx="1009650" cy="771525"/>
          </a:xfrm>
          <a:prstGeom prst="rect">
            <a:avLst/>
          </a:prstGeom>
        </p:spPr>
      </p:pic>
      <p:pic>
        <p:nvPicPr>
          <p:cNvPr id="10" name="Picture 9">
            <a:extLst>
              <a:ext uri="{FF2B5EF4-FFF2-40B4-BE49-F238E27FC236}">
                <a16:creationId xmlns:a16="http://schemas.microsoft.com/office/drawing/2014/main" id="{7D5F26D5-D8CD-4D18-B5FC-A907219529C3}"/>
              </a:ext>
            </a:extLst>
          </p:cNvPr>
          <p:cNvPicPr>
            <a:picLocks noChangeAspect="1"/>
          </p:cNvPicPr>
          <p:nvPr/>
        </p:nvPicPr>
        <p:blipFill>
          <a:blip r:embed="rId5"/>
          <a:stretch>
            <a:fillRect/>
          </a:stretch>
        </p:blipFill>
        <p:spPr>
          <a:xfrm>
            <a:off x="3643451" y="5355487"/>
            <a:ext cx="1005927" cy="774259"/>
          </a:xfrm>
          <a:prstGeom prst="rect">
            <a:avLst/>
          </a:prstGeom>
        </p:spPr>
      </p:pic>
      <p:pic>
        <p:nvPicPr>
          <p:cNvPr id="11" name="Picture 10">
            <a:extLst>
              <a:ext uri="{FF2B5EF4-FFF2-40B4-BE49-F238E27FC236}">
                <a16:creationId xmlns:a16="http://schemas.microsoft.com/office/drawing/2014/main" id="{235FAC98-4522-47D7-B525-B04958B8C4B4}"/>
              </a:ext>
            </a:extLst>
          </p:cNvPr>
          <p:cNvPicPr>
            <a:picLocks noChangeAspect="1"/>
          </p:cNvPicPr>
          <p:nvPr/>
        </p:nvPicPr>
        <p:blipFill>
          <a:blip r:embed="rId6"/>
          <a:stretch>
            <a:fillRect/>
          </a:stretch>
        </p:blipFill>
        <p:spPr>
          <a:xfrm>
            <a:off x="4775610" y="5367746"/>
            <a:ext cx="1019175" cy="762000"/>
          </a:xfrm>
          <a:prstGeom prst="rect">
            <a:avLst/>
          </a:prstGeom>
        </p:spPr>
      </p:pic>
      <p:sp>
        <p:nvSpPr>
          <p:cNvPr id="13" name="Thought Bubble: Cloud 7">
            <a:extLst>
              <a:ext uri="{FF2B5EF4-FFF2-40B4-BE49-F238E27FC236}">
                <a16:creationId xmlns:a16="http://schemas.microsoft.com/office/drawing/2014/main" id="{366963EE-53F3-40D3-ADE2-16DB1E761B82}"/>
              </a:ext>
            </a:extLst>
          </p:cNvPr>
          <p:cNvSpPr/>
          <p:nvPr/>
        </p:nvSpPr>
        <p:spPr>
          <a:xfrm>
            <a:off x="6828731" y="1899985"/>
            <a:ext cx="5362575" cy="1479947"/>
          </a:xfrm>
          <a:prstGeom prst="cloudCallout">
            <a:avLst>
              <a:gd name="adj1" fmla="val 4733"/>
              <a:gd name="adj2" fmla="val 126327"/>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C4507AF-6295-4E8C-893A-FD7A414A2385}"/>
              </a:ext>
            </a:extLst>
          </p:cNvPr>
          <p:cNvSpPr txBox="1"/>
          <p:nvPr/>
        </p:nvSpPr>
        <p:spPr>
          <a:xfrm>
            <a:off x="7022458" y="2316792"/>
            <a:ext cx="5019280" cy="646331"/>
          </a:xfrm>
          <a:prstGeom prst="rect">
            <a:avLst/>
          </a:prstGeom>
          <a:noFill/>
        </p:spPr>
        <p:txBody>
          <a:bodyPr wrap="square">
            <a:spAutoFit/>
          </a:bodyPr>
          <a:lstStyle/>
          <a:p>
            <a:r>
              <a:rPr lang="en-GB" dirty="0"/>
              <a:t>You can use the blank lines on the next slide to type your letter or you can write your letter on paper.</a:t>
            </a:r>
          </a:p>
        </p:txBody>
      </p:sp>
      <p:pic>
        <p:nvPicPr>
          <p:cNvPr id="14" name="Picture 13"/>
          <p:cNvPicPr>
            <a:picLocks noChangeAspect="1"/>
          </p:cNvPicPr>
          <p:nvPr/>
        </p:nvPicPr>
        <p:blipFill>
          <a:blip r:embed="rId7"/>
          <a:stretch>
            <a:fillRect/>
          </a:stretch>
        </p:blipFill>
        <p:spPr>
          <a:xfrm>
            <a:off x="7276804" y="4619866"/>
            <a:ext cx="3424567" cy="2041826"/>
          </a:xfrm>
          <a:prstGeom prst="rect">
            <a:avLst/>
          </a:prstGeom>
          <a:ln w="38100">
            <a:solidFill>
              <a:schemeClr val="tx1"/>
            </a:solidFill>
          </a:ln>
        </p:spPr>
      </p:pic>
      <p:sp>
        <p:nvSpPr>
          <p:cNvPr id="15" name="TextBox 14"/>
          <p:cNvSpPr txBox="1"/>
          <p:nvPr/>
        </p:nvSpPr>
        <p:spPr>
          <a:xfrm>
            <a:off x="11055378" y="4715692"/>
            <a:ext cx="986360" cy="369332"/>
          </a:xfrm>
          <a:prstGeom prst="rect">
            <a:avLst/>
          </a:prstGeom>
          <a:noFill/>
        </p:spPr>
        <p:txBody>
          <a:bodyPr wrap="none" rtlCol="0">
            <a:spAutoFit/>
          </a:bodyPr>
          <a:lstStyle/>
          <a:p>
            <a:r>
              <a:rPr lang="en-GB" dirty="0"/>
              <a:t>Address </a:t>
            </a:r>
          </a:p>
        </p:txBody>
      </p:sp>
      <p:sp>
        <p:nvSpPr>
          <p:cNvPr id="17" name="TextBox 16"/>
          <p:cNvSpPr txBox="1"/>
          <p:nvPr/>
        </p:nvSpPr>
        <p:spPr>
          <a:xfrm>
            <a:off x="11071223" y="5202288"/>
            <a:ext cx="678584" cy="369332"/>
          </a:xfrm>
          <a:prstGeom prst="rect">
            <a:avLst/>
          </a:prstGeom>
          <a:noFill/>
        </p:spPr>
        <p:txBody>
          <a:bodyPr wrap="none" rtlCol="0">
            <a:spAutoFit/>
          </a:bodyPr>
          <a:lstStyle/>
          <a:p>
            <a:r>
              <a:rPr lang="en-GB" dirty="0"/>
              <a:t>Date </a:t>
            </a:r>
          </a:p>
        </p:txBody>
      </p:sp>
      <p:sp>
        <p:nvSpPr>
          <p:cNvPr id="18" name="TextBox 17"/>
          <p:cNvSpPr txBox="1"/>
          <p:nvPr/>
        </p:nvSpPr>
        <p:spPr>
          <a:xfrm>
            <a:off x="5979484" y="4950237"/>
            <a:ext cx="686406" cy="369332"/>
          </a:xfrm>
          <a:prstGeom prst="rect">
            <a:avLst/>
          </a:prstGeom>
          <a:noFill/>
        </p:spPr>
        <p:txBody>
          <a:bodyPr wrap="none" rtlCol="0">
            <a:spAutoFit/>
          </a:bodyPr>
          <a:lstStyle/>
          <a:p>
            <a:r>
              <a:rPr lang="en-GB" dirty="0"/>
              <a:t>Dear </a:t>
            </a:r>
          </a:p>
        </p:txBody>
      </p:sp>
      <p:sp>
        <p:nvSpPr>
          <p:cNvPr id="19" name="TextBox 18"/>
          <p:cNvSpPr txBox="1"/>
          <p:nvPr/>
        </p:nvSpPr>
        <p:spPr>
          <a:xfrm>
            <a:off x="10810926" y="5760414"/>
            <a:ext cx="1349728" cy="369332"/>
          </a:xfrm>
          <a:prstGeom prst="rect">
            <a:avLst/>
          </a:prstGeom>
          <a:noFill/>
        </p:spPr>
        <p:txBody>
          <a:bodyPr wrap="none" rtlCol="0">
            <a:spAutoFit/>
          </a:bodyPr>
          <a:lstStyle/>
          <a:p>
            <a:r>
              <a:rPr lang="en-GB" dirty="0"/>
              <a:t>Information </a:t>
            </a:r>
          </a:p>
        </p:txBody>
      </p:sp>
      <p:sp>
        <p:nvSpPr>
          <p:cNvPr id="20" name="TextBox 19"/>
          <p:cNvSpPr txBox="1"/>
          <p:nvPr/>
        </p:nvSpPr>
        <p:spPr>
          <a:xfrm>
            <a:off x="5368962" y="6267202"/>
            <a:ext cx="1675267" cy="369332"/>
          </a:xfrm>
          <a:prstGeom prst="rect">
            <a:avLst/>
          </a:prstGeom>
          <a:noFill/>
        </p:spPr>
        <p:txBody>
          <a:bodyPr wrap="none" rtlCol="0">
            <a:spAutoFit/>
          </a:bodyPr>
          <a:lstStyle/>
          <a:p>
            <a:r>
              <a:rPr lang="en-GB" dirty="0"/>
              <a:t>Yours sincerely  </a:t>
            </a:r>
          </a:p>
        </p:txBody>
      </p:sp>
      <p:cxnSp>
        <p:nvCxnSpPr>
          <p:cNvPr id="24" name="Straight Arrow Connector 23"/>
          <p:cNvCxnSpPr>
            <a:stCxn id="15" idx="1"/>
          </p:cNvCxnSpPr>
          <p:nvPr/>
        </p:nvCxnSpPr>
        <p:spPr>
          <a:xfrm flipH="1">
            <a:off x="10489474" y="4900358"/>
            <a:ext cx="565904" cy="18466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H="1" flipV="1">
            <a:off x="10489474" y="5269690"/>
            <a:ext cx="648530" cy="117264"/>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H="1">
            <a:off x="10312471" y="5970011"/>
            <a:ext cx="565904" cy="18466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8" idx="3"/>
          </p:cNvCxnSpPr>
          <p:nvPr/>
        </p:nvCxnSpPr>
        <p:spPr>
          <a:xfrm>
            <a:off x="6665890" y="5134903"/>
            <a:ext cx="826076" cy="25205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6828731" y="6451868"/>
            <a:ext cx="663235" cy="17502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248193" y="6267202"/>
            <a:ext cx="5011213" cy="49935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This piece of writing should take approximately 45 minutes</a:t>
            </a:r>
          </a:p>
        </p:txBody>
      </p:sp>
    </p:spTree>
    <p:extLst>
      <p:ext uri="{BB962C8B-B14F-4D97-AF65-F5344CB8AC3E}">
        <p14:creationId xmlns:p14="http://schemas.microsoft.com/office/powerpoint/2010/main" val="2178859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078686" y="431074"/>
            <a:ext cx="3113314"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9078686" y="870857"/>
            <a:ext cx="3113314"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9078686" y="1301931"/>
            <a:ext cx="3113314"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9078686" y="1746068"/>
            <a:ext cx="3113314"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9078686" y="2155371"/>
            <a:ext cx="3113314"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0" y="2638697"/>
            <a:ext cx="12192000" cy="39189"/>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0" y="3161211"/>
            <a:ext cx="12192000" cy="391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0" y="3683725"/>
            <a:ext cx="12192000" cy="39189"/>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0" y="4167050"/>
            <a:ext cx="12192000" cy="3918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0" y="4650375"/>
            <a:ext cx="12192000" cy="391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0" y="5133700"/>
            <a:ext cx="12192000" cy="391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0" y="5617025"/>
            <a:ext cx="12192000" cy="3918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0" y="6100350"/>
            <a:ext cx="12192000" cy="39189"/>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0" y="6544486"/>
            <a:ext cx="12192000" cy="39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3812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202794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Friday 29</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read and spell words with the ‘wr’ sound.</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2536382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8058" y="0"/>
            <a:ext cx="683206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 sound spelt as ‘wr’</a:t>
            </a:r>
          </a:p>
        </p:txBody>
      </p:sp>
      <p:sp>
        <p:nvSpPr>
          <p:cNvPr id="5" name="TextBox 4"/>
          <p:cNvSpPr txBox="1"/>
          <p:nvPr/>
        </p:nvSpPr>
        <p:spPr>
          <a:xfrm>
            <a:off x="483325" y="1423851"/>
            <a:ext cx="8836330" cy="646331"/>
          </a:xfrm>
          <a:prstGeom prst="rect">
            <a:avLst/>
          </a:prstGeom>
          <a:noFill/>
        </p:spPr>
        <p:txBody>
          <a:bodyPr wrap="none" rtlCol="0">
            <a:spAutoFit/>
          </a:bodyPr>
          <a:lstStyle/>
          <a:p>
            <a:r>
              <a:rPr lang="en-GB" sz="2400" b="1" dirty="0"/>
              <a:t>The spelling rule we are focusing on today is </a:t>
            </a:r>
            <a:r>
              <a:rPr lang="en-GB" sz="3600" b="1" dirty="0">
                <a:solidFill>
                  <a:schemeClr val="bg1"/>
                </a:solidFill>
              </a:rPr>
              <a:t>‘r’</a:t>
            </a:r>
            <a:r>
              <a:rPr lang="en-GB" sz="2400" b="1" dirty="0"/>
              <a:t> but it is spelt </a:t>
            </a:r>
            <a:r>
              <a:rPr lang="en-GB" sz="3600" b="1" dirty="0">
                <a:solidFill>
                  <a:schemeClr val="bg1"/>
                </a:solidFill>
              </a:rPr>
              <a:t>‘wr’</a:t>
            </a:r>
            <a:r>
              <a:rPr lang="en-GB" dirty="0"/>
              <a:t>.</a:t>
            </a:r>
          </a:p>
        </p:txBody>
      </p:sp>
      <p:sp>
        <p:nvSpPr>
          <p:cNvPr id="6" name="TextBox 5"/>
          <p:cNvSpPr txBox="1"/>
          <p:nvPr/>
        </p:nvSpPr>
        <p:spPr>
          <a:xfrm>
            <a:off x="2099187" y="2897275"/>
            <a:ext cx="6427914" cy="646331"/>
          </a:xfrm>
          <a:prstGeom prst="rect">
            <a:avLst/>
          </a:prstGeom>
          <a:noFill/>
        </p:spPr>
        <p:txBody>
          <a:bodyPr wrap="none" rtlCol="0">
            <a:spAutoFit/>
          </a:bodyPr>
          <a:lstStyle/>
          <a:p>
            <a:r>
              <a:rPr lang="en-GB" sz="2800" b="1" dirty="0"/>
              <a:t>It sounds like </a:t>
            </a:r>
            <a:r>
              <a:rPr lang="en-GB" sz="3600" dirty="0">
                <a:solidFill>
                  <a:schemeClr val="bg1"/>
                </a:solidFill>
              </a:rPr>
              <a:t>‘r’ </a:t>
            </a:r>
            <a:r>
              <a:rPr lang="en-GB" sz="2800" b="1" dirty="0"/>
              <a:t>but we spell it with </a:t>
            </a:r>
            <a:r>
              <a:rPr lang="en-GB" sz="3600" dirty="0">
                <a:solidFill>
                  <a:schemeClr val="bg1"/>
                </a:solidFill>
              </a:rPr>
              <a:t>‘wr’</a:t>
            </a:r>
          </a:p>
        </p:txBody>
      </p:sp>
      <p:pic>
        <p:nvPicPr>
          <p:cNvPr id="7" name="Picture 6"/>
          <p:cNvPicPr>
            <a:picLocks noChangeAspect="1"/>
          </p:cNvPicPr>
          <p:nvPr/>
        </p:nvPicPr>
        <p:blipFill>
          <a:blip r:embed="rId2"/>
          <a:stretch>
            <a:fillRect/>
          </a:stretch>
        </p:blipFill>
        <p:spPr>
          <a:xfrm>
            <a:off x="9573714" y="1423851"/>
            <a:ext cx="2266950" cy="3840480"/>
          </a:xfrm>
          <a:prstGeom prst="rect">
            <a:avLst/>
          </a:prstGeom>
        </p:spPr>
      </p:pic>
      <p:sp>
        <p:nvSpPr>
          <p:cNvPr id="8" name="Rectangle 7">
            <a:extLst>
              <a:ext uri="{FF2B5EF4-FFF2-40B4-BE49-F238E27FC236}">
                <a16:creationId xmlns:a16="http://schemas.microsoft.com/office/drawing/2014/main" id="{8A1369D7-6151-4037-9F1F-D97BD101000F}"/>
              </a:ext>
            </a:extLst>
          </p:cNvPr>
          <p:cNvSpPr/>
          <p:nvPr/>
        </p:nvSpPr>
        <p:spPr>
          <a:xfrm>
            <a:off x="1415143" y="4075275"/>
            <a:ext cx="6496050" cy="590848"/>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Click on the links or copy and paste the links into your internet browser to watch the spelling videos.</a:t>
            </a:r>
            <a:endParaRPr lang="en-GB" sz="2400" b="1" dirty="0"/>
          </a:p>
        </p:txBody>
      </p:sp>
      <p:sp>
        <p:nvSpPr>
          <p:cNvPr id="9" name="Rectangle 8"/>
          <p:cNvSpPr/>
          <p:nvPr/>
        </p:nvSpPr>
        <p:spPr>
          <a:xfrm>
            <a:off x="1415143" y="5495222"/>
            <a:ext cx="5687134" cy="1908215"/>
          </a:xfrm>
          <a:prstGeom prst="rect">
            <a:avLst/>
          </a:prstGeom>
        </p:spPr>
        <p:txBody>
          <a:bodyPr wrap="none">
            <a:spAutoFit/>
          </a:bodyPr>
          <a:lstStyle/>
          <a:p>
            <a:r>
              <a:rPr lang="en-GB" sz="2000" b="1" dirty="0">
                <a:hlinkClick r:id="rId3"/>
              </a:rPr>
              <a:t>https://www.youtube.com/watch?v=kiqtXCWtDkM</a:t>
            </a:r>
            <a:endParaRPr lang="en-GB" sz="2000" b="1" dirty="0"/>
          </a:p>
          <a:p>
            <a:r>
              <a:rPr lang="en-GB" sz="2000" b="1" dirty="0">
                <a:hlinkClick r:id="rId4"/>
              </a:rPr>
              <a:t>https://www.youtube.com/watch?v=ILyAP0yoP3k</a:t>
            </a:r>
            <a:endParaRPr lang="en-GB" sz="2000" b="1" dirty="0"/>
          </a:p>
          <a:p>
            <a:r>
              <a:rPr lang="en-GB" sz="2000" b="1" dirty="0">
                <a:hlinkClick r:id="rId5"/>
              </a:rPr>
              <a:t>https://www.youtube.com/watch?v=BQs-lP_eiwI</a:t>
            </a:r>
            <a:endParaRPr lang="en-GB" sz="2000" b="1" dirty="0"/>
          </a:p>
          <a:p>
            <a:endParaRPr lang="en-GB" sz="2000" dirty="0"/>
          </a:p>
          <a:p>
            <a:endParaRPr lang="en-GB" sz="2000" dirty="0"/>
          </a:p>
          <a:p>
            <a:endParaRPr lang="en-GB" dirty="0"/>
          </a:p>
        </p:txBody>
      </p:sp>
      <p:cxnSp>
        <p:nvCxnSpPr>
          <p:cNvPr id="10" name="Straight Arrow Connector 9">
            <a:extLst>
              <a:ext uri="{FF2B5EF4-FFF2-40B4-BE49-F238E27FC236}">
                <a16:creationId xmlns:a16="http://schemas.microsoft.com/office/drawing/2014/main" id="{D1978D58-982D-434C-BA1E-33E514917C9B}"/>
              </a:ext>
            </a:extLst>
          </p:cNvPr>
          <p:cNvCxnSpPr/>
          <p:nvPr/>
        </p:nvCxnSpPr>
        <p:spPr>
          <a:xfrm flipH="1">
            <a:off x="4049160" y="4812630"/>
            <a:ext cx="209550" cy="67207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595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45B38-3306-4435-AD42-FE6EC62A450F}"/>
              </a:ext>
            </a:extLst>
          </p:cNvPr>
          <p:cNvSpPr/>
          <p:nvPr/>
        </p:nvSpPr>
        <p:spPr>
          <a:xfrm>
            <a:off x="2147001" y="-200025"/>
            <a:ext cx="7897996" cy="1200329"/>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Read the ‘</a:t>
            </a: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wr</a:t>
            </a: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words</a:t>
            </a:r>
          </a:p>
        </p:txBody>
      </p:sp>
      <p:sp>
        <p:nvSpPr>
          <p:cNvPr id="5" name="TextBox 4"/>
          <p:cNvSpPr txBox="1"/>
          <p:nvPr/>
        </p:nvSpPr>
        <p:spPr>
          <a:xfrm>
            <a:off x="537122" y="1047617"/>
            <a:ext cx="995914" cy="523220"/>
          </a:xfrm>
          <a:prstGeom prst="rect">
            <a:avLst/>
          </a:prstGeom>
          <a:noFill/>
        </p:spPr>
        <p:txBody>
          <a:bodyPr wrap="none" rtlCol="0">
            <a:spAutoFit/>
          </a:bodyPr>
          <a:lstStyle/>
          <a:p>
            <a:r>
              <a:rPr lang="en-GB" sz="2800" b="1" dirty="0"/>
              <a:t>wrap</a:t>
            </a:r>
            <a:r>
              <a:rPr lang="en-GB" dirty="0"/>
              <a:t> </a:t>
            </a:r>
          </a:p>
        </p:txBody>
      </p:sp>
      <p:sp>
        <p:nvSpPr>
          <p:cNvPr id="6" name="TextBox 5"/>
          <p:cNvSpPr txBox="1"/>
          <p:nvPr/>
        </p:nvSpPr>
        <p:spPr>
          <a:xfrm>
            <a:off x="2115203" y="1584253"/>
            <a:ext cx="1023485" cy="523220"/>
          </a:xfrm>
          <a:prstGeom prst="rect">
            <a:avLst/>
          </a:prstGeom>
          <a:noFill/>
        </p:spPr>
        <p:txBody>
          <a:bodyPr wrap="none" rtlCol="0">
            <a:spAutoFit/>
          </a:bodyPr>
          <a:lstStyle/>
          <a:p>
            <a:r>
              <a:rPr lang="en-GB" sz="2800" b="1" dirty="0"/>
              <a:t>write</a:t>
            </a:r>
            <a:r>
              <a:rPr lang="en-GB" dirty="0"/>
              <a:t> </a:t>
            </a:r>
          </a:p>
        </p:txBody>
      </p:sp>
      <p:sp>
        <p:nvSpPr>
          <p:cNvPr id="7" name="TextBox 6"/>
          <p:cNvSpPr txBox="1"/>
          <p:nvPr/>
        </p:nvSpPr>
        <p:spPr>
          <a:xfrm>
            <a:off x="4059341" y="1090100"/>
            <a:ext cx="1183786" cy="523220"/>
          </a:xfrm>
          <a:prstGeom prst="rect">
            <a:avLst/>
          </a:prstGeom>
          <a:noFill/>
        </p:spPr>
        <p:txBody>
          <a:bodyPr wrap="none" rtlCol="0">
            <a:spAutoFit/>
          </a:bodyPr>
          <a:lstStyle/>
          <a:p>
            <a:r>
              <a:rPr lang="en-GB" sz="2800" b="1" dirty="0"/>
              <a:t>wrong</a:t>
            </a:r>
            <a:r>
              <a:rPr lang="en-GB" dirty="0"/>
              <a:t> </a:t>
            </a:r>
          </a:p>
        </p:txBody>
      </p:sp>
      <p:sp>
        <p:nvSpPr>
          <p:cNvPr id="8" name="TextBox 7"/>
          <p:cNvSpPr txBox="1"/>
          <p:nvPr/>
        </p:nvSpPr>
        <p:spPr>
          <a:xfrm>
            <a:off x="5975909" y="1549772"/>
            <a:ext cx="1002967" cy="523220"/>
          </a:xfrm>
          <a:prstGeom prst="rect">
            <a:avLst/>
          </a:prstGeom>
          <a:noFill/>
        </p:spPr>
        <p:txBody>
          <a:bodyPr wrap="none" rtlCol="0">
            <a:spAutoFit/>
          </a:bodyPr>
          <a:lstStyle/>
          <a:p>
            <a:r>
              <a:rPr lang="en-GB" sz="2800" b="1" dirty="0"/>
              <a:t>wren</a:t>
            </a:r>
            <a:r>
              <a:rPr lang="en-GB" dirty="0"/>
              <a:t> </a:t>
            </a:r>
          </a:p>
        </p:txBody>
      </p:sp>
      <p:sp>
        <p:nvSpPr>
          <p:cNvPr id="9" name="TextBox 8"/>
          <p:cNvSpPr txBox="1"/>
          <p:nvPr/>
        </p:nvSpPr>
        <p:spPr>
          <a:xfrm>
            <a:off x="7983235" y="1090100"/>
            <a:ext cx="1123321" cy="523220"/>
          </a:xfrm>
          <a:prstGeom prst="rect">
            <a:avLst/>
          </a:prstGeom>
          <a:noFill/>
        </p:spPr>
        <p:txBody>
          <a:bodyPr wrap="none" rtlCol="0">
            <a:spAutoFit/>
          </a:bodyPr>
          <a:lstStyle/>
          <a:p>
            <a:r>
              <a:rPr lang="en-GB" sz="2800" b="1" dirty="0"/>
              <a:t>wrote</a:t>
            </a:r>
            <a:r>
              <a:rPr lang="en-GB" dirty="0"/>
              <a:t> </a:t>
            </a:r>
          </a:p>
        </p:txBody>
      </p:sp>
      <p:sp>
        <p:nvSpPr>
          <p:cNvPr id="10" name="TextBox 9"/>
          <p:cNvSpPr txBox="1"/>
          <p:nvPr/>
        </p:nvSpPr>
        <p:spPr>
          <a:xfrm>
            <a:off x="10022616" y="1597668"/>
            <a:ext cx="1561774" cy="523220"/>
          </a:xfrm>
          <a:prstGeom prst="rect">
            <a:avLst/>
          </a:prstGeom>
          <a:noFill/>
        </p:spPr>
        <p:txBody>
          <a:bodyPr wrap="none" rtlCol="0">
            <a:spAutoFit/>
          </a:bodyPr>
          <a:lstStyle/>
          <a:p>
            <a:r>
              <a:rPr lang="en-GB" sz="2800" b="1" dirty="0"/>
              <a:t>wrapped</a:t>
            </a:r>
            <a:r>
              <a:rPr lang="en-GB" dirty="0"/>
              <a:t> </a:t>
            </a:r>
          </a:p>
        </p:txBody>
      </p:sp>
      <p:sp>
        <p:nvSpPr>
          <p:cNvPr id="11" name="TextBox 10"/>
          <p:cNvSpPr txBox="1"/>
          <p:nvPr/>
        </p:nvSpPr>
        <p:spPr>
          <a:xfrm>
            <a:off x="537122" y="3394577"/>
            <a:ext cx="1333763" cy="523220"/>
          </a:xfrm>
          <a:prstGeom prst="rect">
            <a:avLst/>
          </a:prstGeom>
          <a:noFill/>
        </p:spPr>
        <p:txBody>
          <a:bodyPr wrap="none" rtlCol="0">
            <a:spAutoFit/>
          </a:bodyPr>
          <a:lstStyle/>
          <a:p>
            <a:r>
              <a:rPr lang="en-GB" sz="2800" b="1" dirty="0"/>
              <a:t>wriggle</a:t>
            </a:r>
            <a:r>
              <a:rPr lang="en-GB" dirty="0"/>
              <a:t> </a:t>
            </a:r>
          </a:p>
        </p:txBody>
      </p:sp>
      <p:sp>
        <p:nvSpPr>
          <p:cNvPr id="12" name="TextBox 11"/>
          <p:cNvSpPr txBox="1"/>
          <p:nvPr/>
        </p:nvSpPr>
        <p:spPr>
          <a:xfrm>
            <a:off x="3138688" y="3132967"/>
            <a:ext cx="1343573" cy="523220"/>
          </a:xfrm>
          <a:prstGeom prst="rect">
            <a:avLst/>
          </a:prstGeom>
          <a:noFill/>
        </p:spPr>
        <p:txBody>
          <a:bodyPr wrap="none" rtlCol="0">
            <a:spAutoFit/>
          </a:bodyPr>
          <a:lstStyle/>
          <a:p>
            <a:r>
              <a:rPr lang="en-GB" sz="2800" b="1" dirty="0"/>
              <a:t>wrestle</a:t>
            </a:r>
            <a:r>
              <a:rPr lang="en-GB" dirty="0"/>
              <a:t> </a:t>
            </a:r>
          </a:p>
        </p:txBody>
      </p:sp>
      <p:sp>
        <p:nvSpPr>
          <p:cNvPr id="13" name="TextBox 12"/>
          <p:cNvSpPr txBox="1"/>
          <p:nvPr/>
        </p:nvSpPr>
        <p:spPr>
          <a:xfrm>
            <a:off x="5598042" y="3656187"/>
            <a:ext cx="1498102" cy="523220"/>
          </a:xfrm>
          <a:prstGeom prst="rect">
            <a:avLst/>
          </a:prstGeom>
          <a:noFill/>
        </p:spPr>
        <p:txBody>
          <a:bodyPr wrap="none" rtlCol="0">
            <a:spAutoFit/>
          </a:bodyPr>
          <a:lstStyle/>
          <a:p>
            <a:r>
              <a:rPr lang="en-GB" sz="2800" b="1" dirty="0"/>
              <a:t>wrecked</a:t>
            </a:r>
            <a:r>
              <a:rPr lang="en-GB" dirty="0"/>
              <a:t> </a:t>
            </a:r>
          </a:p>
        </p:txBody>
      </p:sp>
      <p:sp>
        <p:nvSpPr>
          <p:cNvPr id="14" name="TextBox 13"/>
          <p:cNvSpPr txBox="1"/>
          <p:nvPr/>
        </p:nvSpPr>
        <p:spPr>
          <a:xfrm>
            <a:off x="7808779" y="2871357"/>
            <a:ext cx="1638718" cy="523220"/>
          </a:xfrm>
          <a:prstGeom prst="rect">
            <a:avLst/>
          </a:prstGeom>
          <a:noFill/>
        </p:spPr>
        <p:txBody>
          <a:bodyPr wrap="none" rtlCol="0">
            <a:spAutoFit/>
          </a:bodyPr>
          <a:lstStyle/>
          <a:p>
            <a:r>
              <a:rPr lang="en-GB" sz="2800" b="1" dirty="0"/>
              <a:t>wrapping</a:t>
            </a:r>
            <a:r>
              <a:rPr lang="en-GB" dirty="0"/>
              <a:t> </a:t>
            </a:r>
          </a:p>
        </p:txBody>
      </p:sp>
      <p:sp>
        <p:nvSpPr>
          <p:cNvPr id="15" name="TextBox 14"/>
          <p:cNvSpPr txBox="1"/>
          <p:nvPr/>
        </p:nvSpPr>
        <p:spPr>
          <a:xfrm>
            <a:off x="10588476" y="3917797"/>
            <a:ext cx="985334" cy="523220"/>
          </a:xfrm>
          <a:prstGeom prst="rect">
            <a:avLst/>
          </a:prstGeom>
          <a:noFill/>
        </p:spPr>
        <p:txBody>
          <a:bodyPr wrap="none" rtlCol="0">
            <a:spAutoFit/>
          </a:bodyPr>
          <a:lstStyle/>
          <a:p>
            <a:r>
              <a:rPr lang="en-GB" sz="2800" b="1" dirty="0"/>
              <a:t>wrist</a:t>
            </a:r>
            <a:r>
              <a:rPr lang="en-GB" dirty="0"/>
              <a:t> </a:t>
            </a:r>
          </a:p>
        </p:txBody>
      </p:sp>
      <p:sp>
        <p:nvSpPr>
          <p:cNvPr id="16" name="TextBox 15"/>
          <p:cNvSpPr txBox="1"/>
          <p:nvPr/>
        </p:nvSpPr>
        <p:spPr>
          <a:xfrm>
            <a:off x="2626945" y="4488913"/>
            <a:ext cx="1302601" cy="523220"/>
          </a:xfrm>
          <a:prstGeom prst="rect">
            <a:avLst/>
          </a:prstGeom>
          <a:noFill/>
        </p:spPr>
        <p:txBody>
          <a:bodyPr wrap="none" rtlCol="0">
            <a:spAutoFit/>
          </a:bodyPr>
          <a:lstStyle/>
          <a:p>
            <a:r>
              <a:rPr lang="en-GB" sz="2800" b="1" dirty="0"/>
              <a:t>wreath</a:t>
            </a:r>
            <a:r>
              <a:rPr lang="en-GB" dirty="0"/>
              <a:t> </a:t>
            </a:r>
          </a:p>
        </p:txBody>
      </p:sp>
      <p:sp>
        <p:nvSpPr>
          <p:cNvPr id="17" name="TextBox 16"/>
          <p:cNvSpPr txBox="1"/>
          <p:nvPr/>
        </p:nvSpPr>
        <p:spPr>
          <a:xfrm>
            <a:off x="7061637" y="4652614"/>
            <a:ext cx="1356462" cy="523220"/>
          </a:xfrm>
          <a:prstGeom prst="rect">
            <a:avLst/>
          </a:prstGeom>
          <a:noFill/>
        </p:spPr>
        <p:txBody>
          <a:bodyPr wrap="none" rtlCol="0">
            <a:spAutoFit/>
          </a:bodyPr>
          <a:lstStyle/>
          <a:p>
            <a:r>
              <a:rPr lang="en-GB" sz="2800" b="1" dirty="0"/>
              <a:t>wrinkle</a:t>
            </a:r>
            <a:r>
              <a:rPr lang="en-GB" dirty="0"/>
              <a:t> </a:t>
            </a:r>
          </a:p>
        </p:txBody>
      </p:sp>
      <p:sp>
        <p:nvSpPr>
          <p:cNvPr id="18" name="Rectangle 17">
            <a:extLst>
              <a:ext uri="{FF2B5EF4-FFF2-40B4-BE49-F238E27FC236}">
                <a16:creationId xmlns:a16="http://schemas.microsoft.com/office/drawing/2014/main" id="{794939D6-D43E-4C10-8701-0FF4CABAC0A5}"/>
              </a:ext>
            </a:extLst>
          </p:cNvPr>
          <p:cNvSpPr/>
          <p:nvPr/>
        </p:nvSpPr>
        <p:spPr>
          <a:xfrm>
            <a:off x="226663" y="5500992"/>
            <a:ext cx="6745333" cy="1088274"/>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Now write the words on a piece of paper and underline the </a:t>
            </a:r>
            <a:r>
              <a:rPr lang="en-GB" sz="3600" dirty="0"/>
              <a:t>‘wr’ </a:t>
            </a:r>
            <a:r>
              <a:rPr lang="en-GB" sz="2400" dirty="0"/>
              <a:t>sound.</a:t>
            </a:r>
            <a:endParaRPr lang="en-GB" sz="2400" b="1" dirty="0"/>
          </a:p>
        </p:txBody>
      </p:sp>
    </p:spTree>
    <p:extLst>
      <p:ext uri="{BB962C8B-B14F-4D97-AF65-F5344CB8AC3E}">
        <p14:creationId xmlns:p14="http://schemas.microsoft.com/office/powerpoint/2010/main" val="205290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379" y="4422416"/>
            <a:ext cx="1847987" cy="1105699"/>
          </a:xfrm>
          <a:prstGeom prst="rect">
            <a:avLst/>
          </a:prstGeom>
        </p:spPr>
      </p:pic>
      <p:pic>
        <p:nvPicPr>
          <p:cNvPr id="5" name="Picture 4"/>
          <p:cNvPicPr>
            <a:picLocks noChangeAspect="1"/>
          </p:cNvPicPr>
          <p:nvPr/>
        </p:nvPicPr>
        <p:blipFill>
          <a:blip r:embed="rId3"/>
          <a:stretch>
            <a:fillRect/>
          </a:stretch>
        </p:blipFill>
        <p:spPr>
          <a:xfrm>
            <a:off x="307379" y="2002479"/>
            <a:ext cx="1847987" cy="1105699"/>
          </a:xfrm>
          <a:prstGeom prst="rect">
            <a:avLst/>
          </a:prstGeom>
        </p:spPr>
      </p:pic>
      <p:pic>
        <p:nvPicPr>
          <p:cNvPr id="6" name="Picture 5"/>
          <p:cNvPicPr>
            <a:picLocks noChangeAspect="1"/>
          </p:cNvPicPr>
          <p:nvPr/>
        </p:nvPicPr>
        <p:blipFill>
          <a:blip r:embed="rId4"/>
          <a:stretch>
            <a:fillRect/>
          </a:stretch>
        </p:blipFill>
        <p:spPr>
          <a:xfrm>
            <a:off x="307379" y="3201941"/>
            <a:ext cx="1847987" cy="1105699"/>
          </a:xfrm>
          <a:prstGeom prst="rect">
            <a:avLst/>
          </a:prstGeom>
        </p:spPr>
      </p:pic>
      <p:pic>
        <p:nvPicPr>
          <p:cNvPr id="7" name="Picture 6"/>
          <p:cNvPicPr>
            <a:picLocks noChangeAspect="1"/>
          </p:cNvPicPr>
          <p:nvPr/>
        </p:nvPicPr>
        <p:blipFill>
          <a:blip r:embed="rId5"/>
          <a:stretch>
            <a:fillRect/>
          </a:stretch>
        </p:blipFill>
        <p:spPr>
          <a:xfrm>
            <a:off x="307379" y="748094"/>
            <a:ext cx="1847987" cy="1105699"/>
          </a:xfrm>
          <a:prstGeom prst="rect">
            <a:avLst/>
          </a:prstGeom>
        </p:spPr>
      </p:pic>
      <p:pic>
        <p:nvPicPr>
          <p:cNvPr id="8" name="Picture 7"/>
          <p:cNvPicPr>
            <a:picLocks noChangeAspect="1"/>
          </p:cNvPicPr>
          <p:nvPr/>
        </p:nvPicPr>
        <p:blipFill>
          <a:blip r:embed="rId6"/>
          <a:stretch>
            <a:fillRect/>
          </a:stretch>
        </p:blipFill>
        <p:spPr>
          <a:xfrm>
            <a:off x="307380" y="5676801"/>
            <a:ext cx="1847987" cy="1105699"/>
          </a:xfrm>
          <a:prstGeom prst="rect">
            <a:avLst/>
          </a:prstGeom>
        </p:spPr>
      </p:pic>
      <p:pic>
        <p:nvPicPr>
          <p:cNvPr id="9" name="Picture 8"/>
          <p:cNvPicPr>
            <a:picLocks noChangeAspect="1"/>
          </p:cNvPicPr>
          <p:nvPr/>
        </p:nvPicPr>
        <p:blipFill>
          <a:blip r:embed="rId7"/>
          <a:stretch>
            <a:fillRect/>
          </a:stretch>
        </p:blipFill>
        <p:spPr>
          <a:xfrm>
            <a:off x="8654545" y="803017"/>
            <a:ext cx="2514198" cy="1105699"/>
          </a:xfrm>
          <a:prstGeom prst="rect">
            <a:avLst/>
          </a:prstGeom>
        </p:spPr>
      </p:pic>
      <p:pic>
        <p:nvPicPr>
          <p:cNvPr id="10" name="Picture 9"/>
          <p:cNvPicPr>
            <a:picLocks noChangeAspect="1"/>
          </p:cNvPicPr>
          <p:nvPr/>
        </p:nvPicPr>
        <p:blipFill>
          <a:blip r:embed="rId8"/>
          <a:stretch>
            <a:fillRect/>
          </a:stretch>
        </p:blipFill>
        <p:spPr>
          <a:xfrm>
            <a:off x="8654545" y="2002479"/>
            <a:ext cx="2514198" cy="1105699"/>
          </a:xfrm>
          <a:prstGeom prst="rect">
            <a:avLst/>
          </a:prstGeom>
        </p:spPr>
      </p:pic>
      <p:pic>
        <p:nvPicPr>
          <p:cNvPr id="11" name="Picture 10"/>
          <p:cNvPicPr>
            <a:picLocks noChangeAspect="1"/>
          </p:cNvPicPr>
          <p:nvPr/>
        </p:nvPicPr>
        <p:blipFill>
          <a:blip r:embed="rId9"/>
          <a:stretch>
            <a:fillRect/>
          </a:stretch>
        </p:blipFill>
        <p:spPr>
          <a:xfrm>
            <a:off x="8654545" y="3201941"/>
            <a:ext cx="2514198" cy="1105699"/>
          </a:xfrm>
          <a:prstGeom prst="rect">
            <a:avLst/>
          </a:prstGeom>
        </p:spPr>
      </p:pic>
      <p:pic>
        <p:nvPicPr>
          <p:cNvPr id="12" name="Picture 11"/>
          <p:cNvPicPr>
            <a:picLocks noChangeAspect="1"/>
          </p:cNvPicPr>
          <p:nvPr/>
        </p:nvPicPr>
        <p:blipFill>
          <a:blip r:embed="rId10"/>
          <a:stretch>
            <a:fillRect/>
          </a:stretch>
        </p:blipFill>
        <p:spPr>
          <a:xfrm>
            <a:off x="8654545" y="4401403"/>
            <a:ext cx="2514198" cy="1105699"/>
          </a:xfrm>
          <a:prstGeom prst="rect">
            <a:avLst/>
          </a:prstGeom>
        </p:spPr>
      </p:pic>
      <p:pic>
        <p:nvPicPr>
          <p:cNvPr id="13" name="Picture 12"/>
          <p:cNvPicPr>
            <a:picLocks noChangeAspect="1"/>
          </p:cNvPicPr>
          <p:nvPr/>
        </p:nvPicPr>
        <p:blipFill>
          <a:blip r:embed="rId11"/>
          <a:stretch>
            <a:fillRect/>
          </a:stretch>
        </p:blipFill>
        <p:spPr>
          <a:xfrm>
            <a:off x="8654545" y="5600865"/>
            <a:ext cx="2514198" cy="1140125"/>
          </a:xfrm>
          <a:prstGeom prst="rect">
            <a:avLst/>
          </a:prstGeom>
        </p:spPr>
      </p:pic>
      <p:sp>
        <p:nvSpPr>
          <p:cNvPr id="14" name="Rectangle 13">
            <a:extLst>
              <a:ext uri="{FF2B5EF4-FFF2-40B4-BE49-F238E27FC236}">
                <a16:creationId xmlns:a16="http://schemas.microsoft.com/office/drawing/2014/main" id="{A0F45B38-3306-4435-AD42-FE6EC62A450F}"/>
              </a:ext>
            </a:extLst>
          </p:cNvPr>
          <p:cNvSpPr/>
          <p:nvPr/>
        </p:nvSpPr>
        <p:spPr>
          <a:xfrm>
            <a:off x="645994" y="-111807"/>
            <a:ext cx="11034495"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Match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picture to the correct word</a:t>
            </a:r>
          </a:p>
        </p:txBody>
      </p:sp>
      <p:cxnSp>
        <p:nvCxnSpPr>
          <p:cNvPr id="16" name="Straight Arrow Connector 15"/>
          <p:cNvCxnSpPr>
            <a:stCxn id="7" idx="3"/>
            <a:endCxn id="9" idx="1"/>
          </p:cNvCxnSpPr>
          <p:nvPr/>
        </p:nvCxnSpPr>
        <p:spPr>
          <a:xfrm>
            <a:off x="2155366" y="1300944"/>
            <a:ext cx="6499179" cy="54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843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379" y="4422416"/>
            <a:ext cx="1847987" cy="1105699"/>
          </a:xfrm>
          <a:prstGeom prst="rect">
            <a:avLst/>
          </a:prstGeom>
        </p:spPr>
      </p:pic>
      <p:pic>
        <p:nvPicPr>
          <p:cNvPr id="5" name="Picture 4"/>
          <p:cNvPicPr>
            <a:picLocks noChangeAspect="1"/>
          </p:cNvPicPr>
          <p:nvPr/>
        </p:nvPicPr>
        <p:blipFill>
          <a:blip r:embed="rId3"/>
          <a:stretch>
            <a:fillRect/>
          </a:stretch>
        </p:blipFill>
        <p:spPr>
          <a:xfrm>
            <a:off x="307379" y="2002479"/>
            <a:ext cx="1847987" cy="1105699"/>
          </a:xfrm>
          <a:prstGeom prst="rect">
            <a:avLst/>
          </a:prstGeom>
        </p:spPr>
      </p:pic>
      <p:pic>
        <p:nvPicPr>
          <p:cNvPr id="6" name="Picture 5"/>
          <p:cNvPicPr>
            <a:picLocks noChangeAspect="1"/>
          </p:cNvPicPr>
          <p:nvPr/>
        </p:nvPicPr>
        <p:blipFill>
          <a:blip r:embed="rId4"/>
          <a:stretch>
            <a:fillRect/>
          </a:stretch>
        </p:blipFill>
        <p:spPr>
          <a:xfrm>
            <a:off x="307379" y="3201941"/>
            <a:ext cx="1847987" cy="1105699"/>
          </a:xfrm>
          <a:prstGeom prst="rect">
            <a:avLst/>
          </a:prstGeom>
        </p:spPr>
      </p:pic>
      <p:pic>
        <p:nvPicPr>
          <p:cNvPr id="7" name="Picture 6"/>
          <p:cNvPicPr>
            <a:picLocks noChangeAspect="1"/>
          </p:cNvPicPr>
          <p:nvPr/>
        </p:nvPicPr>
        <p:blipFill>
          <a:blip r:embed="rId5"/>
          <a:stretch>
            <a:fillRect/>
          </a:stretch>
        </p:blipFill>
        <p:spPr>
          <a:xfrm>
            <a:off x="307379" y="748094"/>
            <a:ext cx="1847987" cy="1105699"/>
          </a:xfrm>
          <a:prstGeom prst="rect">
            <a:avLst/>
          </a:prstGeom>
        </p:spPr>
      </p:pic>
      <p:pic>
        <p:nvPicPr>
          <p:cNvPr id="8" name="Picture 7"/>
          <p:cNvPicPr>
            <a:picLocks noChangeAspect="1"/>
          </p:cNvPicPr>
          <p:nvPr/>
        </p:nvPicPr>
        <p:blipFill>
          <a:blip r:embed="rId6"/>
          <a:stretch>
            <a:fillRect/>
          </a:stretch>
        </p:blipFill>
        <p:spPr>
          <a:xfrm>
            <a:off x="307380" y="5676801"/>
            <a:ext cx="1847987" cy="1105699"/>
          </a:xfrm>
          <a:prstGeom prst="rect">
            <a:avLst/>
          </a:prstGeom>
        </p:spPr>
      </p:pic>
      <p:pic>
        <p:nvPicPr>
          <p:cNvPr id="9" name="Picture 8"/>
          <p:cNvPicPr>
            <a:picLocks noChangeAspect="1"/>
          </p:cNvPicPr>
          <p:nvPr/>
        </p:nvPicPr>
        <p:blipFill>
          <a:blip r:embed="rId7"/>
          <a:stretch>
            <a:fillRect/>
          </a:stretch>
        </p:blipFill>
        <p:spPr>
          <a:xfrm>
            <a:off x="8654545" y="803017"/>
            <a:ext cx="2514198" cy="1105699"/>
          </a:xfrm>
          <a:prstGeom prst="rect">
            <a:avLst/>
          </a:prstGeom>
        </p:spPr>
      </p:pic>
      <p:pic>
        <p:nvPicPr>
          <p:cNvPr id="10" name="Picture 9"/>
          <p:cNvPicPr>
            <a:picLocks noChangeAspect="1"/>
          </p:cNvPicPr>
          <p:nvPr/>
        </p:nvPicPr>
        <p:blipFill>
          <a:blip r:embed="rId8"/>
          <a:stretch>
            <a:fillRect/>
          </a:stretch>
        </p:blipFill>
        <p:spPr>
          <a:xfrm>
            <a:off x="8654545" y="2002479"/>
            <a:ext cx="2514198" cy="1105699"/>
          </a:xfrm>
          <a:prstGeom prst="rect">
            <a:avLst/>
          </a:prstGeom>
        </p:spPr>
      </p:pic>
      <p:pic>
        <p:nvPicPr>
          <p:cNvPr id="11" name="Picture 10"/>
          <p:cNvPicPr>
            <a:picLocks noChangeAspect="1"/>
          </p:cNvPicPr>
          <p:nvPr/>
        </p:nvPicPr>
        <p:blipFill>
          <a:blip r:embed="rId9"/>
          <a:stretch>
            <a:fillRect/>
          </a:stretch>
        </p:blipFill>
        <p:spPr>
          <a:xfrm>
            <a:off x="8654545" y="3201941"/>
            <a:ext cx="2514198" cy="1105699"/>
          </a:xfrm>
          <a:prstGeom prst="rect">
            <a:avLst/>
          </a:prstGeom>
        </p:spPr>
      </p:pic>
      <p:pic>
        <p:nvPicPr>
          <p:cNvPr id="12" name="Picture 11"/>
          <p:cNvPicPr>
            <a:picLocks noChangeAspect="1"/>
          </p:cNvPicPr>
          <p:nvPr/>
        </p:nvPicPr>
        <p:blipFill>
          <a:blip r:embed="rId10"/>
          <a:stretch>
            <a:fillRect/>
          </a:stretch>
        </p:blipFill>
        <p:spPr>
          <a:xfrm>
            <a:off x="8654545" y="4401403"/>
            <a:ext cx="2514198" cy="1105699"/>
          </a:xfrm>
          <a:prstGeom prst="rect">
            <a:avLst/>
          </a:prstGeom>
        </p:spPr>
      </p:pic>
      <p:pic>
        <p:nvPicPr>
          <p:cNvPr id="13" name="Picture 12"/>
          <p:cNvPicPr>
            <a:picLocks noChangeAspect="1"/>
          </p:cNvPicPr>
          <p:nvPr/>
        </p:nvPicPr>
        <p:blipFill>
          <a:blip r:embed="rId11"/>
          <a:stretch>
            <a:fillRect/>
          </a:stretch>
        </p:blipFill>
        <p:spPr>
          <a:xfrm>
            <a:off x="8654545" y="5600865"/>
            <a:ext cx="2514198" cy="1140125"/>
          </a:xfrm>
          <a:prstGeom prst="rect">
            <a:avLst/>
          </a:prstGeom>
        </p:spPr>
      </p:pic>
      <p:sp>
        <p:nvSpPr>
          <p:cNvPr id="14" name="Rectangle 13">
            <a:extLst>
              <a:ext uri="{FF2B5EF4-FFF2-40B4-BE49-F238E27FC236}">
                <a16:creationId xmlns:a16="http://schemas.microsoft.com/office/drawing/2014/main" id="{A0F45B38-3306-4435-AD42-FE6EC62A450F}"/>
              </a:ext>
            </a:extLst>
          </p:cNvPr>
          <p:cNvSpPr/>
          <p:nvPr/>
        </p:nvSpPr>
        <p:spPr>
          <a:xfrm>
            <a:off x="307379" y="15554"/>
            <a:ext cx="11368881" cy="769441"/>
          </a:xfrm>
          <a:prstGeom prst="rect">
            <a:avLst/>
          </a:prstGeom>
          <a:noFill/>
        </p:spPr>
        <p:txBody>
          <a:bodyPr wrap="none" lIns="91440" tIns="45720" rIns="91440" bIns="45720">
            <a:spAutoFit/>
          </a:bodyPr>
          <a:lstStyle/>
          <a:p>
            <a:pPr algn="ct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Match </a:t>
            </a: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picture to the correct word - answers</a:t>
            </a:r>
          </a:p>
        </p:txBody>
      </p:sp>
      <p:cxnSp>
        <p:nvCxnSpPr>
          <p:cNvPr id="16" name="Straight Arrow Connector 15"/>
          <p:cNvCxnSpPr>
            <a:stCxn id="7" idx="3"/>
            <a:endCxn id="9" idx="1"/>
          </p:cNvCxnSpPr>
          <p:nvPr/>
        </p:nvCxnSpPr>
        <p:spPr>
          <a:xfrm>
            <a:off x="2155366" y="1300944"/>
            <a:ext cx="6499179" cy="54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endCxn id="12" idx="1"/>
          </p:cNvCxnSpPr>
          <p:nvPr/>
        </p:nvCxnSpPr>
        <p:spPr>
          <a:xfrm>
            <a:off x="2155366" y="2565737"/>
            <a:ext cx="6499179" cy="23885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13" idx="1"/>
          </p:cNvCxnSpPr>
          <p:nvPr/>
        </p:nvCxnSpPr>
        <p:spPr>
          <a:xfrm>
            <a:off x="2155365" y="3869590"/>
            <a:ext cx="6499180" cy="23013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10" idx="1"/>
          </p:cNvCxnSpPr>
          <p:nvPr/>
        </p:nvCxnSpPr>
        <p:spPr>
          <a:xfrm flipV="1">
            <a:off x="2155364" y="2555329"/>
            <a:ext cx="6499181" cy="252014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2155364" y="3754790"/>
            <a:ext cx="6652460" cy="24461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730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ADC37-26B5-4DDF-BB86-63AC0CBA2946}"/>
              </a:ext>
            </a:extLst>
          </p:cNvPr>
          <p:cNvSpPr txBox="1"/>
          <p:nvPr/>
        </p:nvSpPr>
        <p:spPr>
          <a:xfrm>
            <a:off x="73815" y="1495425"/>
            <a:ext cx="12044365" cy="5078313"/>
          </a:xfrm>
          <a:prstGeom prst="rect">
            <a:avLst/>
          </a:prstGeom>
          <a:noFill/>
        </p:spPr>
        <p:txBody>
          <a:bodyPr wrap="square" rtlCol="0">
            <a:spAutoFit/>
          </a:bodyPr>
          <a:lstStyle/>
          <a:p>
            <a:r>
              <a:rPr lang="en-GB" dirty="0"/>
              <a:t>Dear the Inspectors of Lighthouses,</a:t>
            </a:r>
          </a:p>
          <a:p>
            <a:endParaRPr lang="en-GB" dirty="0"/>
          </a:p>
          <a:p>
            <a:pPr algn="just"/>
            <a:r>
              <a:rPr lang="en-GB" dirty="0"/>
              <a:t>I am writing to say thank you for allowing me to keep my job. You won’t regret it! </a:t>
            </a:r>
          </a:p>
          <a:p>
            <a:pPr algn="just"/>
            <a:endParaRPr lang="en-GB" dirty="0"/>
          </a:p>
          <a:p>
            <a:pPr algn="just"/>
            <a:r>
              <a:rPr lang="en-GB" dirty="0"/>
              <a:t>I am extremely sorry for the mistakes I made and for falling asleep whilst at work! My bones ache because I’m getting old so I need to sleep more often. Did you know I have been a lighthouse keeper for over 40 years?</a:t>
            </a:r>
          </a:p>
          <a:p>
            <a:pPr algn="just"/>
            <a:endParaRPr lang="en-GB" dirty="0"/>
          </a:p>
          <a:p>
            <a:pPr algn="just"/>
            <a:r>
              <a:rPr lang="en-GB" dirty="0"/>
              <a:t>What is my new assistant like? Does he know when to turn the light on and off? Don’t worry he is in safe hands with me! I will make sure he knows everything there is to know about being a lighthouse keeper! I’m sure with my training he will become the second best lighthouse keeper in the world!</a:t>
            </a:r>
          </a:p>
          <a:p>
            <a:pPr algn="just"/>
            <a:endParaRPr lang="en-GB" dirty="0"/>
          </a:p>
          <a:p>
            <a:pPr algn="just"/>
            <a:r>
              <a:rPr lang="en-GB" dirty="0"/>
              <a:t>Thanks again for your support. I will make sure I go to bed early and get lots of rest on my days off so that I can do the job to the best of my ability. I will not let you down again because I love being a lighthouse keeper and keeping the brave sailors safe.</a:t>
            </a:r>
          </a:p>
          <a:p>
            <a:endParaRPr lang="en-GB" dirty="0"/>
          </a:p>
          <a:p>
            <a:r>
              <a:rPr lang="en-GB" dirty="0"/>
              <a:t>Yours sincerely,</a:t>
            </a:r>
          </a:p>
          <a:p>
            <a:r>
              <a:rPr lang="en-GB" dirty="0"/>
              <a:t>Mr Grinling</a:t>
            </a:r>
          </a:p>
          <a:p>
            <a:endParaRPr lang="en-GB" dirty="0"/>
          </a:p>
          <a:p>
            <a:r>
              <a:rPr lang="en-GB" dirty="0"/>
              <a:t>P.S Mrs Grinling has baked you a delicious, chocolate cake to say thank you because we are ever so grateful.</a:t>
            </a:r>
          </a:p>
        </p:txBody>
      </p:sp>
      <p:sp>
        <p:nvSpPr>
          <p:cNvPr id="5" name="TextBox 4">
            <a:extLst>
              <a:ext uri="{FF2B5EF4-FFF2-40B4-BE49-F238E27FC236}">
                <a16:creationId xmlns:a16="http://schemas.microsoft.com/office/drawing/2014/main" id="{10811DE9-AF62-4C92-8719-0B66C9AC8F6E}"/>
              </a:ext>
            </a:extLst>
          </p:cNvPr>
          <p:cNvSpPr txBox="1"/>
          <p:nvPr/>
        </p:nvSpPr>
        <p:spPr>
          <a:xfrm>
            <a:off x="9982200" y="255687"/>
            <a:ext cx="2524125" cy="1477328"/>
          </a:xfrm>
          <a:prstGeom prst="rect">
            <a:avLst/>
          </a:prstGeom>
          <a:noFill/>
        </p:spPr>
        <p:txBody>
          <a:bodyPr wrap="square" rtlCol="0">
            <a:spAutoFit/>
          </a:bodyPr>
          <a:lstStyle/>
          <a:p>
            <a:r>
              <a:rPr lang="en-GB" dirty="0"/>
              <a:t>23 Harbour View,</a:t>
            </a:r>
          </a:p>
          <a:p>
            <a:r>
              <a:rPr lang="en-GB" dirty="0"/>
              <a:t>Ocean Bay</a:t>
            </a:r>
          </a:p>
          <a:p>
            <a:r>
              <a:rPr lang="en-GB" dirty="0"/>
              <a:t>OB2 4EN</a:t>
            </a:r>
          </a:p>
          <a:p>
            <a:endParaRPr lang="en-GB" dirty="0"/>
          </a:p>
          <a:p>
            <a:r>
              <a:rPr lang="en-GB" dirty="0"/>
              <a:t>25</a:t>
            </a:r>
            <a:r>
              <a:rPr lang="en-GB" baseline="30000" dirty="0"/>
              <a:t>th</a:t>
            </a:r>
            <a:r>
              <a:rPr lang="en-GB" dirty="0"/>
              <a:t> January 2021</a:t>
            </a:r>
          </a:p>
        </p:txBody>
      </p:sp>
      <p:sp>
        <p:nvSpPr>
          <p:cNvPr id="6" name="Rectangle 5">
            <a:extLst>
              <a:ext uri="{FF2B5EF4-FFF2-40B4-BE49-F238E27FC236}">
                <a16:creationId xmlns:a16="http://schemas.microsoft.com/office/drawing/2014/main" id="{BF7564F2-2D99-474D-AF69-93CD076DB5D0}"/>
              </a:ext>
            </a:extLst>
          </p:cNvPr>
          <p:cNvSpPr/>
          <p:nvPr/>
        </p:nvSpPr>
        <p:spPr>
          <a:xfrm>
            <a:off x="3648020" y="0"/>
            <a:ext cx="489595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 letter</a:t>
            </a:r>
          </a:p>
        </p:txBody>
      </p:sp>
      <p:sp>
        <p:nvSpPr>
          <p:cNvPr id="7" name="Cloud 6">
            <a:extLst>
              <a:ext uri="{FF2B5EF4-FFF2-40B4-BE49-F238E27FC236}">
                <a16:creationId xmlns:a16="http://schemas.microsoft.com/office/drawing/2014/main" id="{A6ED9336-B275-43CC-8CDD-B2353055C2D8}"/>
              </a:ext>
            </a:extLst>
          </p:cNvPr>
          <p:cNvSpPr/>
          <p:nvPr/>
        </p:nvSpPr>
        <p:spPr>
          <a:xfrm>
            <a:off x="73815" y="150056"/>
            <a:ext cx="2393160" cy="1050094"/>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Read my letter!</a:t>
            </a:r>
          </a:p>
        </p:txBody>
      </p:sp>
    </p:spTree>
    <p:extLst>
      <p:ext uri="{BB962C8B-B14F-4D97-AF65-F5344CB8AC3E}">
        <p14:creationId xmlns:p14="http://schemas.microsoft.com/office/powerpoint/2010/main" val="3922471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521" y="210365"/>
            <a:ext cx="11803245" cy="6425565"/>
          </a:xfrm>
          <a:prstGeom prst="rect">
            <a:avLst/>
          </a:prstGeom>
        </p:spPr>
      </p:pic>
    </p:spTree>
    <p:extLst>
      <p:ext uri="{BB962C8B-B14F-4D97-AF65-F5344CB8AC3E}">
        <p14:creationId xmlns:p14="http://schemas.microsoft.com/office/powerpoint/2010/main" val="3556134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818" y="1867988"/>
            <a:ext cx="11943262" cy="4807131"/>
          </a:xfrm>
          <a:prstGeom prst="rect">
            <a:avLst/>
          </a:prstGeom>
        </p:spPr>
      </p:pic>
      <p:sp>
        <p:nvSpPr>
          <p:cNvPr id="5" name="Rectangle 4">
            <a:extLst>
              <a:ext uri="{FF2B5EF4-FFF2-40B4-BE49-F238E27FC236}">
                <a16:creationId xmlns:a16="http://schemas.microsoft.com/office/drawing/2014/main" id="{A0F45B38-3306-4435-AD42-FE6EC62A450F}"/>
              </a:ext>
            </a:extLst>
          </p:cNvPr>
          <p:cNvSpPr/>
          <p:nvPr/>
        </p:nvSpPr>
        <p:spPr>
          <a:xfrm>
            <a:off x="549140" y="0"/>
            <a:ext cx="11384976" cy="769441"/>
          </a:xfrm>
          <a:prstGeom prst="rect">
            <a:avLst/>
          </a:prstGeom>
          <a:noFill/>
        </p:spPr>
        <p:txBody>
          <a:bodyPr wrap="none" lIns="91440" tIns="45720" rIns="91440" bIns="45720">
            <a:spAutoFit/>
          </a:bodyPr>
          <a:lstStyle/>
          <a:p>
            <a:pPr algn="ct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Read the sentences and fill in the missing words</a:t>
            </a:r>
            <a:endPar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extBox 5"/>
          <p:cNvSpPr txBox="1"/>
          <p:nvPr/>
        </p:nvSpPr>
        <p:spPr>
          <a:xfrm>
            <a:off x="537122" y="1047617"/>
            <a:ext cx="995914" cy="523220"/>
          </a:xfrm>
          <a:prstGeom prst="rect">
            <a:avLst/>
          </a:prstGeom>
          <a:noFill/>
        </p:spPr>
        <p:txBody>
          <a:bodyPr wrap="none" rtlCol="0">
            <a:spAutoFit/>
          </a:bodyPr>
          <a:lstStyle/>
          <a:p>
            <a:r>
              <a:rPr lang="en-GB" sz="2800" b="1" dirty="0"/>
              <a:t>wrap</a:t>
            </a:r>
            <a:r>
              <a:rPr lang="en-GB" dirty="0"/>
              <a:t> </a:t>
            </a:r>
          </a:p>
        </p:txBody>
      </p:sp>
      <p:sp>
        <p:nvSpPr>
          <p:cNvPr id="7" name="TextBox 6"/>
          <p:cNvSpPr txBox="1"/>
          <p:nvPr/>
        </p:nvSpPr>
        <p:spPr>
          <a:xfrm>
            <a:off x="2217876" y="847818"/>
            <a:ext cx="1002967" cy="523220"/>
          </a:xfrm>
          <a:prstGeom prst="rect">
            <a:avLst/>
          </a:prstGeom>
          <a:noFill/>
        </p:spPr>
        <p:txBody>
          <a:bodyPr wrap="none" rtlCol="0">
            <a:spAutoFit/>
          </a:bodyPr>
          <a:lstStyle/>
          <a:p>
            <a:r>
              <a:rPr lang="en-GB" sz="2800" b="1" dirty="0"/>
              <a:t>wren</a:t>
            </a:r>
            <a:r>
              <a:rPr lang="en-GB" dirty="0"/>
              <a:t> </a:t>
            </a:r>
          </a:p>
        </p:txBody>
      </p:sp>
      <p:sp>
        <p:nvSpPr>
          <p:cNvPr id="8" name="TextBox 7"/>
          <p:cNvSpPr txBox="1"/>
          <p:nvPr/>
        </p:nvSpPr>
        <p:spPr>
          <a:xfrm>
            <a:off x="3975679" y="1047617"/>
            <a:ext cx="1023485" cy="523220"/>
          </a:xfrm>
          <a:prstGeom prst="rect">
            <a:avLst/>
          </a:prstGeom>
          <a:noFill/>
        </p:spPr>
        <p:txBody>
          <a:bodyPr wrap="none" rtlCol="0">
            <a:spAutoFit/>
          </a:bodyPr>
          <a:lstStyle/>
          <a:p>
            <a:r>
              <a:rPr lang="en-GB" sz="2800" b="1" dirty="0"/>
              <a:t>write</a:t>
            </a:r>
            <a:r>
              <a:rPr lang="en-GB" dirty="0"/>
              <a:t> </a:t>
            </a:r>
          </a:p>
        </p:txBody>
      </p:sp>
      <p:sp>
        <p:nvSpPr>
          <p:cNvPr id="9" name="TextBox 8"/>
          <p:cNvSpPr txBox="1"/>
          <p:nvPr/>
        </p:nvSpPr>
        <p:spPr>
          <a:xfrm>
            <a:off x="6085386" y="834683"/>
            <a:ext cx="1134413" cy="523220"/>
          </a:xfrm>
          <a:prstGeom prst="rect">
            <a:avLst/>
          </a:prstGeom>
          <a:noFill/>
        </p:spPr>
        <p:txBody>
          <a:bodyPr wrap="none" rtlCol="0">
            <a:spAutoFit/>
          </a:bodyPr>
          <a:lstStyle/>
          <a:p>
            <a:r>
              <a:rPr lang="en-GB" sz="2800" b="1" dirty="0"/>
              <a:t>wreck</a:t>
            </a:r>
            <a:r>
              <a:rPr lang="en-GB" dirty="0"/>
              <a:t> </a:t>
            </a:r>
          </a:p>
        </p:txBody>
      </p:sp>
      <p:sp>
        <p:nvSpPr>
          <p:cNvPr id="10" name="TextBox 9"/>
          <p:cNvSpPr txBox="1"/>
          <p:nvPr/>
        </p:nvSpPr>
        <p:spPr>
          <a:xfrm>
            <a:off x="7808064" y="1266391"/>
            <a:ext cx="1183786" cy="523220"/>
          </a:xfrm>
          <a:prstGeom prst="rect">
            <a:avLst/>
          </a:prstGeom>
          <a:noFill/>
        </p:spPr>
        <p:txBody>
          <a:bodyPr wrap="none" rtlCol="0">
            <a:spAutoFit/>
          </a:bodyPr>
          <a:lstStyle/>
          <a:p>
            <a:r>
              <a:rPr lang="en-GB" sz="2800" b="1" dirty="0"/>
              <a:t>wrong</a:t>
            </a:r>
            <a:r>
              <a:rPr lang="en-GB" dirty="0"/>
              <a:t> </a:t>
            </a:r>
          </a:p>
        </p:txBody>
      </p:sp>
      <p:sp>
        <p:nvSpPr>
          <p:cNvPr id="11" name="Cloud Callout 10"/>
          <p:cNvSpPr/>
          <p:nvPr/>
        </p:nvSpPr>
        <p:spPr>
          <a:xfrm>
            <a:off x="8530046" y="743877"/>
            <a:ext cx="3404070" cy="704832"/>
          </a:xfrm>
          <a:prstGeom prst="cloudCallout">
            <a:avLst>
              <a:gd name="adj1" fmla="val -33496"/>
              <a:gd name="adj2" fmla="val 73620"/>
            </a:avLst>
          </a:prstGeom>
          <a:solidFill>
            <a:schemeClr val="bg2">
              <a:lumMod val="75000"/>
            </a:schemeClr>
          </a:solidFill>
          <a:ln>
            <a:solidFill>
              <a:srgbClr val="615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Choose from these words</a:t>
            </a:r>
          </a:p>
        </p:txBody>
      </p:sp>
    </p:spTree>
    <p:extLst>
      <p:ext uri="{BB962C8B-B14F-4D97-AF65-F5344CB8AC3E}">
        <p14:creationId xmlns:p14="http://schemas.microsoft.com/office/powerpoint/2010/main" val="286248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F8FCF2-CBD7-49D3-9B51-846FA7472DA0}"/>
              </a:ext>
            </a:extLst>
          </p:cNvPr>
          <p:cNvPicPr>
            <a:picLocks noChangeAspect="1"/>
          </p:cNvPicPr>
          <p:nvPr/>
        </p:nvPicPr>
        <p:blipFill>
          <a:blip r:embed="rId2"/>
          <a:stretch>
            <a:fillRect/>
          </a:stretch>
        </p:blipFill>
        <p:spPr>
          <a:xfrm>
            <a:off x="123825" y="136736"/>
            <a:ext cx="9521825" cy="1266825"/>
          </a:xfrm>
          <a:prstGeom prst="rect">
            <a:avLst/>
          </a:prstGeom>
        </p:spPr>
      </p:pic>
      <p:sp>
        <p:nvSpPr>
          <p:cNvPr id="5" name="Rectangle 4">
            <a:extLst>
              <a:ext uri="{FF2B5EF4-FFF2-40B4-BE49-F238E27FC236}">
                <a16:creationId xmlns:a16="http://schemas.microsoft.com/office/drawing/2014/main" id="{3DC8C65F-8AD6-40A6-89D7-5B7838216817}"/>
              </a:ext>
            </a:extLst>
          </p:cNvPr>
          <p:cNvSpPr/>
          <p:nvPr/>
        </p:nvSpPr>
        <p:spPr>
          <a:xfrm>
            <a:off x="9130936" y="2733675"/>
            <a:ext cx="2937239" cy="1735245"/>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Practice writing the words on a piece of paper or type into the table on your computer.</a:t>
            </a:r>
            <a:endParaRPr lang="en-GB" sz="2400" b="1" dirty="0"/>
          </a:p>
        </p:txBody>
      </p:sp>
      <p:graphicFrame>
        <p:nvGraphicFramePr>
          <p:cNvPr id="6" name="Table 5"/>
          <p:cNvGraphicFramePr>
            <a:graphicFrameLocks noGrp="1"/>
          </p:cNvGraphicFramePr>
          <p:nvPr>
            <p:extLst>
              <p:ext uri="{D42A27DB-BD31-4B8C-83A1-F6EECF244321}">
                <p14:modId xmlns:p14="http://schemas.microsoft.com/office/powerpoint/2010/main" val="204172251"/>
              </p:ext>
            </p:extLst>
          </p:nvPr>
        </p:nvGraphicFramePr>
        <p:xfrm>
          <a:off x="229325" y="1830009"/>
          <a:ext cx="8744860" cy="4792864"/>
        </p:xfrm>
        <a:graphic>
          <a:graphicData uri="http://schemas.openxmlformats.org/drawingml/2006/table">
            <a:tbl>
              <a:tblPr firstRow="1" bandRow="1">
                <a:tableStyleId>{5940675A-B579-460E-94D1-54222C63F5DA}</a:tableStyleId>
              </a:tblPr>
              <a:tblGrid>
                <a:gridCol w="2186215">
                  <a:extLst>
                    <a:ext uri="{9D8B030D-6E8A-4147-A177-3AD203B41FA5}">
                      <a16:colId xmlns:a16="http://schemas.microsoft.com/office/drawing/2014/main" val="3056831927"/>
                    </a:ext>
                  </a:extLst>
                </a:gridCol>
                <a:gridCol w="2186215">
                  <a:extLst>
                    <a:ext uri="{9D8B030D-6E8A-4147-A177-3AD203B41FA5}">
                      <a16:colId xmlns:a16="http://schemas.microsoft.com/office/drawing/2014/main" val="1880627992"/>
                    </a:ext>
                  </a:extLst>
                </a:gridCol>
                <a:gridCol w="2186215">
                  <a:extLst>
                    <a:ext uri="{9D8B030D-6E8A-4147-A177-3AD203B41FA5}">
                      <a16:colId xmlns:a16="http://schemas.microsoft.com/office/drawing/2014/main" val="838707078"/>
                    </a:ext>
                  </a:extLst>
                </a:gridCol>
                <a:gridCol w="2186215">
                  <a:extLst>
                    <a:ext uri="{9D8B030D-6E8A-4147-A177-3AD203B41FA5}">
                      <a16:colId xmlns:a16="http://schemas.microsoft.com/office/drawing/2014/main" val="91992521"/>
                    </a:ext>
                  </a:extLst>
                </a:gridCol>
              </a:tblGrid>
              <a:tr h="599108">
                <a:tc>
                  <a:txBody>
                    <a:bodyPr/>
                    <a:lstStyle/>
                    <a:p>
                      <a:pPr algn="ctr"/>
                      <a:r>
                        <a:rPr lang="en-GB" sz="2400" b="1" dirty="0"/>
                        <a:t>Word </a:t>
                      </a:r>
                    </a:p>
                  </a:txBody>
                  <a:tcPr/>
                </a:tc>
                <a:tc>
                  <a:txBody>
                    <a:bodyPr/>
                    <a:lstStyle/>
                    <a:p>
                      <a:pPr algn="ctr"/>
                      <a:r>
                        <a:rPr lang="en-GB" sz="2400" b="1" dirty="0"/>
                        <a:t>1</a:t>
                      </a:r>
                      <a:r>
                        <a:rPr lang="en-GB" sz="2400" b="1" baseline="30000" dirty="0"/>
                        <a:t>st</a:t>
                      </a:r>
                      <a:r>
                        <a:rPr lang="en-GB" sz="2400" b="1" dirty="0"/>
                        <a:t> try</a:t>
                      </a:r>
                    </a:p>
                  </a:txBody>
                  <a:tcPr/>
                </a:tc>
                <a:tc>
                  <a:txBody>
                    <a:bodyPr/>
                    <a:lstStyle/>
                    <a:p>
                      <a:pPr algn="ctr"/>
                      <a:r>
                        <a:rPr lang="en-GB" sz="2400" b="1" dirty="0"/>
                        <a:t>2</a:t>
                      </a:r>
                      <a:r>
                        <a:rPr lang="en-GB" sz="2400" b="1" baseline="30000" dirty="0"/>
                        <a:t>nd</a:t>
                      </a:r>
                      <a:r>
                        <a:rPr lang="en-GB" sz="2400" b="1" dirty="0"/>
                        <a:t> try </a:t>
                      </a:r>
                    </a:p>
                  </a:txBody>
                  <a:tcPr/>
                </a:tc>
                <a:tc>
                  <a:txBody>
                    <a:bodyPr/>
                    <a:lstStyle/>
                    <a:p>
                      <a:pPr algn="ctr"/>
                      <a:r>
                        <a:rPr lang="en-GB" sz="2400" b="1" dirty="0"/>
                        <a:t>3</a:t>
                      </a:r>
                      <a:r>
                        <a:rPr lang="en-GB" sz="2400" b="1" baseline="30000" dirty="0"/>
                        <a:t>rd</a:t>
                      </a:r>
                      <a:r>
                        <a:rPr lang="en-GB" sz="2400" b="1" dirty="0"/>
                        <a:t> try</a:t>
                      </a:r>
                    </a:p>
                  </a:txBody>
                  <a:tcPr/>
                </a:tc>
                <a:extLst>
                  <a:ext uri="{0D108BD9-81ED-4DB2-BD59-A6C34878D82A}">
                    <a16:rowId xmlns:a16="http://schemas.microsoft.com/office/drawing/2014/main" val="1689947820"/>
                  </a:ext>
                </a:extLst>
              </a:tr>
              <a:tr h="599108">
                <a:tc>
                  <a:txBody>
                    <a:bodyPr/>
                    <a:lstStyle/>
                    <a:p>
                      <a:r>
                        <a:rPr lang="en-GB" sz="2400" b="1" dirty="0"/>
                        <a:t>wrap</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292706399"/>
                  </a:ext>
                </a:extLst>
              </a:tr>
              <a:tr h="599108">
                <a:tc>
                  <a:txBody>
                    <a:bodyPr/>
                    <a:lstStyle/>
                    <a:p>
                      <a:r>
                        <a:rPr lang="en-GB" sz="2400" b="1" dirty="0"/>
                        <a:t>write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42471802"/>
                  </a:ext>
                </a:extLst>
              </a:tr>
              <a:tr h="599108">
                <a:tc>
                  <a:txBody>
                    <a:bodyPr/>
                    <a:lstStyle/>
                    <a:p>
                      <a:r>
                        <a:rPr lang="en-GB" sz="2400" b="1" dirty="0"/>
                        <a:t>wrist</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84755916"/>
                  </a:ext>
                </a:extLst>
              </a:tr>
              <a:tr h="599108">
                <a:tc>
                  <a:txBody>
                    <a:bodyPr/>
                    <a:lstStyle/>
                    <a:p>
                      <a:r>
                        <a:rPr lang="en-GB" sz="2400" b="1" dirty="0"/>
                        <a:t>wrinkle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22691411"/>
                  </a:ext>
                </a:extLst>
              </a:tr>
              <a:tr h="599108">
                <a:tc>
                  <a:txBody>
                    <a:bodyPr/>
                    <a:lstStyle/>
                    <a:p>
                      <a:r>
                        <a:rPr lang="en-GB" sz="2400" b="1" dirty="0"/>
                        <a:t>wrong</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45889083"/>
                  </a:ext>
                </a:extLst>
              </a:tr>
              <a:tr h="599108">
                <a:tc>
                  <a:txBody>
                    <a:bodyPr/>
                    <a:lstStyle/>
                    <a:p>
                      <a:r>
                        <a:rPr lang="en-GB" sz="2400" b="1" dirty="0"/>
                        <a:t>wreck</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9882926"/>
                  </a:ext>
                </a:extLst>
              </a:tr>
              <a:tr h="599108">
                <a:tc>
                  <a:txBody>
                    <a:bodyPr/>
                    <a:lstStyle/>
                    <a:p>
                      <a:r>
                        <a:rPr lang="en-GB" sz="2400" b="1" dirty="0"/>
                        <a:t>wriggle</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890459271"/>
                  </a:ext>
                </a:extLst>
              </a:tr>
            </a:tbl>
          </a:graphicData>
        </a:graphic>
      </p:graphicFrame>
    </p:spTree>
    <p:extLst>
      <p:ext uri="{BB962C8B-B14F-4D97-AF65-F5344CB8AC3E}">
        <p14:creationId xmlns:p14="http://schemas.microsoft.com/office/powerpoint/2010/main" val="3351903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33931" y="2572394"/>
            <a:ext cx="6235337" cy="6280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0F45B38-3306-4435-AD42-FE6EC62A450F}"/>
              </a:ext>
            </a:extLst>
          </p:cNvPr>
          <p:cNvSpPr/>
          <p:nvPr/>
        </p:nvSpPr>
        <p:spPr>
          <a:xfrm>
            <a:off x="3257532" y="-200025"/>
            <a:ext cx="5494068" cy="1200329"/>
          </a:xfrm>
          <a:prstGeom prst="rect">
            <a:avLst/>
          </a:prstGeom>
          <a:noFill/>
        </p:spPr>
        <p:txBody>
          <a:bodyPr wrap="non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Spelling game</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Picture 4"/>
          <p:cNvPicPr>
            <a:picLocks noChangeAspect="1"/>
          </p:cNvPicPr>
          <p:nvPr/>
        </p:nvPicPr>
        <p:blipFill>
          <a:blip r:embed="rId2"/>
          <a:stretch>
            <a:fillRect/>
          </a:stretch>
        </p:blipFill>
        <p:spPr>
          <a:xfrm>
            <a:off x="64858" y="886004"/>
            <a:ext cx="5494068" cy="3800296"/>
          </a:xfrm>
          <a:prstGeom prst="rect">
            <a:avLst/>
          </a:prstGeom>
        </p:spPr>
      </p:pic>
      <p:pic>
        <p:nvPicPr>
          <p:cNvPr id="6" name="Picture 5"/>
          <p:cNvPicPr>
            <a:picLocks noChangeAspect="1"/>
          </p:cNvPicPr>
          <p:nvPr/>
        </p:nvPicPr>
        <p:blipFill>
          <a:blip r:embed="rId3"/>
          <a:stretch>
            <a:fillRect/>
          </a:stretch>
        </p:blipFill>
        <p:spPr>
          <a:xfrm>
            <a:off x="5153978" y="3738894"/>
            <a:ext cx="6715290" cy="3019666"/>
          </a:xfrm>
          <a:prstGeom prst="rect">
            <a:avLst/>
          </a:prstGeom>
        </p:spPr>
      </p:pic>
      <p:sp>
        <p:nvSpPr>
          <p:cNvPr id="7" name="Rectangle 6">
            <a:extLst>
              <a:ext uri="{FF2B5EF4-FFF2-40B4-BE49-F238E27FC236}">
                <a16:creationId xmlns:a16="http://schemas.microsoft.com/office/drawing/2014/main" id="{5B26C1BC-3A34-479B-A978-5337823E568A}"/>
              </a:ext>
            </a:extLst>
          </p:cNvPr>
          <p:cNvSpPr/>
          <p:nvPr/>
        </p:nvSpPr>
        <p:spPr>
          <a:xfrm>
            <a:off x="5558926" y="1013295"/>
            <a:ext cx="6486755" cy="131592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Use the link to play the game and practice spelling the ‘wr’ words</a:t>
            </a:r>
          </a:p>
          <a:p>
            <a:pPr algn="ctr"/>
            <a:endParaRPr lang="en-GB" dirty="0"/>
          </a:p>
        </p:txBody>
      </p:sp>
      <p:sp>
        <p:nvSpPr>
          <p:cNvPr id="10" name="Rectangle 9"/>
          <p:cNvSpPr/>
          <p:nvPr/>
        </p:nvSpPr>
        <p:spPr>
          <a:xfrm>
            <a:off x="5633931" y="2572394"/>
            <a:ext cx="6235337" cy="923330"/>
          </a:xfrm>
          <a:prstGeom prst="rect">
            <a:avLst/>
          </a:prstGeom>
        </p:spPr>
        <p:txBody>
          <a:bodyPr wrap="square">
            <a:spAutoFit/>
          </a:bodyPr>
          <a:lstStyle/>
          <a:p>
            <a:r>
              <a:rPr lang="en-GB" dirty="0">
                <a:hlinkClick r:id="rId4"/>
              </a:rPr>
              <a:t>https://www.educationquizzes.com/ks1/english-spelling/year-2-the-sound-wr/</a:t>
            </a:r>
            <a:endParaRPr lang="en-GB" dirty="0"/>
          </a:p>
          <a:p>
            <a:endParaRPr lang="en-GB" dirty="0"/>
          </a:p>
        </p:txBody>
      </p:sp>
    </p:spTree>
    <p:extLst>
      <p:ext uri="{BB962C8B-B14F-4D97-AF65-F5344CB8AC3E}">
        <p14:creationId xmlns:p14="http://schemas.microsoft.com/office/powerpoint/2010/main" val="519160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A3AB3E-8E39-48B2-8C67-B241C216A8C4}"/>
              </a:ext>
            </a:extLst>
          </p:cNvPr>
          <p:cNvSpPr/>
          <p:nvPr/>
        </p:nvSpPr>
        <p:spPr>
          <a:xfrm>
            <a:off x="733425" y="5146181"/>
            <a:ext cx="4695825" cy="564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D31BE64-74AE-4D60-B1B7-3580815152A8}"/>
              </a:ext>
            </a:extLst>
          </p:cNvPr>
          <p:cNvPicPr>
            <a:picLocks noChangeAspect="1"/>
          </p:cNvPicPr>
          <p:nvPr/>
        </p:nvPicPr>
        <p:blipFill>
          <a:blip r:embed="rId2"/>
          <a:stretch>
            <a:fillRect/>
          </a:stretch>
        </p:blipFill>
        <p:spPr>
          <a:xfrm>
            <a:off x="102340" y="1146853"/>
            <a:ext cx="6796328" cy="1891622"/>
          </a:xfrm>
          <a:prstGeom prst="rect">
            <a:avLst/>
          </a:prstGeom>
        </p:spPr>
      </p:pic>
      <p:pic>
        <p:nvPicPr>
          <p:cNvPr id="5" name="Picture 4">
            <a:extLst>
              <a:ext uri="{FF2B5EF4-FFF2-40B4-BE49-F238E27FC236}">
                <a16:creationId xmlns:a16="http://schemas.microsoft.com/office/drawing/2014/main" id="{D6F9ABFB-2F58-4768-96A5-0DC94325F842}"/>
              </a:ext>
            </a:extLst>
          </p:cNvPr>
          <p:cNvPicPr>
            <a:picLocks noChangeAspect="1"/>
          </p:cNvPicPr>
          <p:nvPr/>
        </p:nvPicPr>
        <p:blipFill>
          <a:blip r:embed="rId3"/>
          <a:stretch>
            <a:fillRect/>
          </a:stretch>
        </p:blipFill>
        <p:spPr>
          <a:xfrm>
            <a:off x="6299483" y="2455845"/>
            <a:ext cx="5790177" cy="3429000"/>
          </a:xfrm>
          <a:prstGeom prst="rect">
            <a:avLst/>
          </a:prstGeom>
        </p:spPr>
      </p:pic>
      <p:sp>
        <p:nvSpPr>
          <p:cNvPr id="9" name="TextBox 8">
            <a:extLst>
              <a:ext uri="{FF2B5EF4-FFF2-40B4-BE49-F238E27FC236}">
                <a16:creationId xmlns:a16="http://schemas.microsoft.com/office/drawing/2014/main" id="{B95FB1CD-6F54-4357-B000-702BFA6A6E8F}"/>
              </a:ext>
            </a:extLst>
          </p:cNvPr>
          <p:cNvSpPr txBox="1"/>
          <p:nvPr/>
        </p:nvSpPr>
        <p:spPr>
          <a:xfrm>
            <a:off x="733425" y="5146181"/>
            <a:ext cx="6097712" cy="738664"/>
          </a:xfrm>
          <a:prstGeom prst="rect">
            <a:avLst/>
          </a:prstGeom>
          <a:noFill/>
        </p:spPr>
        <p:txBody>
          <a:bodyPr wrap="square">
            <a:spAutoFit/>
          </a:bodyPr>
          <a:lstStyle/>
          <a:p>
            <a:r>
              <a:rPr lang="en-GB" sz="2400" dirty="0">
                <a:hlinkClick r:id="rId4"/>
              </a:rPr>
              <a:t>Spelling games: wr (spellzone.com)</a:t>
            </a:r>
            <a:endParaRPr lang="en-GB" sz="2400" dirty="0"/>
          </a:p>
          <a:p>
            <a:endParaRPr lang="en-GB" dirty="0"/>
          </a:p>
        </p:txBody>
      </p:sp>
      <p:sp>
        <p:nvSpPr>
          <p:cNvPr id="10" name="Rectangle 9">
            <a:extLst>
              <a:ext uri="{FF2B5EF4-FFF2-40B4-BE49-F238E27FC236}">
                <a16:creationId xmlns:a16="http://schemas.microsoft.com/office/drawing/2014/main" id="{45859B6E-E4B2-432D-8051-38360E95218C}"/>
              </a:ext>
            </a:extLst>
          </p:cNvPr>
          <p:cNvSpPr/>
          <p:nvPr/>
        </p:nvSpPr>
        <p:spPr>
          <a:xfrm>
            <a:off x="3257532" y="-200025"/>
            <a:ext cx="5494068" cy="1200329"/>
          </a:xfrm>
          <a:prstGeom prst="rect">
            <a:avLst/>
          </a:prstGeom>
          <a:noFill/>
        </p:spPr>
        <p:txBody>
          <a:bodyPr wrap="non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Spelling game</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1" name="Rectangle 10">
            <a:extLst>
              <a:ext uri="{FF2B5EF4-FFF2-40B4-BE49-F238E27FC236}">
                <a16:creationId xmlns:a16="http://schemas.microsoft.com/office/drawing/2014/main" id="{CEB21E3D-3DB5-42AC-8A08-42FBD3A44211}"/>
              </a:ext>
            </a:extLst>
          </p:cNvPr>
          <p:cNvSpPr/>
          <p:nvPr/>
        </p:nvSpPr>
        <p:spPr>
          <a:xfrm>
            <a:off x="102340" y="3429000"/>
            <a:ext cx="6097712" cy="131592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Use the link to play the game and practice spelling the ‘wr’ words</a:t>
            </a:r>
          </a:p>
          <a:p>
            <a:pPr algn="ctr"/>
            <a:endParaRPr lang="en-GB" dirty="0"/>
          </a:p>
        </p:txBody>
      </p:sp>
    </p:spTree>
    <p:extLst>
      <p:ext uri="{BB962C8B-B14F-4D97-AF65-F5344CB8AC3E}">
        <p14:creationId xmlns:p14="http://schemas.microsoft.com/office/powerpoint/2010/main" val="624588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937C08-335D-493A-8BAF-514993A9E071}"/>
              </a:ext>
            </a:extLst>
          </p:cNvPr>
          <p:cNvSpPr/>
          <p:nvPr/>
        </p:nvSpPr>
        <p:spPr>
          <a:xfrm>
            <a:off x="84574" y="6019979"/>
            <a:ext cx="5205649" cy="571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6B3516D-9EA0-4F12-ABBF-9BB9FCFDE88F}"/>
              </a:ext>
            </a:extLst>
          </p:cNvPr>
          <p:cNvPicPr>
            <a:picLocks noChangeAspect="1"/>
          </p:cNvPicPr>
          <p:nvPr/>
        </p:nvPicPr>
        <p:blipFill>
          <a:blip r:embed="rId2"/>
          <a:stretch>
            <a:fillRect/>
          </a:stretch>
        </p:blipFill>
        <p:spPr>
          <a:xfrm>
            <a:off x="0" y="1000304"/>
            <a:ext cx="5205649" cy="2560022"/>
          </a:xfrm>
          <a:prstGeom prst="rect">
            <a:avLst/>
          </a:prstGeom>
        </p:spPr>
      </p:pic>
      <p:pic>
        <p:nvPicPr>
          <p:cNvPr id="7" name="Picture 6">
            <a:extLst>
              <a:ext uri="{FF2B5EF4-FFF2-40B4-BE49-F238E27FC236}">
                <a16:creationId xmlns:a16="http://schemas.microsoft.com/office/drawing/2014/main" id="{D734F67B-C443-4368-AB84-491403193A70}"/>
              </a:ext>
            </a:extLst>
          </p:cNvPr>
          <p:cNvPicPr>
            <a:picLocks noChangeAspect="1"/>
          </p:cNvPicPr>
          <p:nvPr/>
        </p:nvPicPr>
        <p:blipFill>
          <a:blip r:embed="rId3"/>
          <a:stretch>
            <a:fillRect/>
          </a:stretch>
        </p:blipFill>
        <p:spPr>
          <a:xfrm>
            <a:off x="5198347" y="2133779"/>
            <a:ext cx="6993653" cy="3886200"/>
          </a:xfrm>
          <a:prstGeom prst="rect">
            <a:avLst/>
          </a:prstGeom>
        </p:spPr>
      </p:pic>
      <p:sp>
        <p:nvSpPr>
          <p:cNvPr id="8" name="Rectangle 7">
            <a:extLst>
              <a:ext uri="{FF2B5EF4-FFF2-40B4-BE49-F238E27FC236}">
                <a16:creationId xmlns:a16="http://schemas.microsoft.com/office/drawing/2014/main" id="{5050188D-A656-4091-8A21-3573637DA9C7}"/>
              </a:ext>
            </a:extLst>
          </p:cNvPr>
          <p:cNvSpPr/>
          <p:nvPr/>
        </p:nvSpPr>
        <p:spPr>
          <a:xfrm>
            <a:off x="3257532" y="-200025"/>
            <a:ext cx="5494068" cy="1200329"/>
          </a:xfrm>
          <a:prstGeom prst="rect">
            <a:avLst/>
          </a:prstGeom>
          <a:noFill/>
        </p:spPr>
        <p:txBody>
          <a:bodyPr wrap="non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Spelling game</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Rectangle 8">
            <a:extLst>
              <a:ext uri="{FF2B5EF4-FFF2-40B4-BE49-F238E27FC236}">
                <a16:creationId xmlns:a16="http://schemas.microsoft.com/office/drawing/2014/main" id="{A3D8A2BF-215D-4259-9C0B-9C04A3F4AD81}"/>
              </a:ext>
            </a:extLst>
          </p:cNvPr>
          <p:cNvSpPr/>
          <p:nvPr/>
        </p:nvSpPr>
        <p:spPr>
          <a:xfrm>
            <a:off x="84574" y="4021991"/>
            <a:ext cx="4876800" cy="1457325"/>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Use the link to play the game and practice spelling the ‘wr’ words</a:t>
            </a:r>
          </a:p>
          <a:p>
            <a:pPr algn="ctr"/>
            <a:endParaRPr lang="en-GB" dirty="0"/>
          </a:p>
        </p:txBody>
      </p:sp>
      <p:sp>
        <p:nvSpPr>
          <p:cNvPr id="11" name="TextBox 10">
            <a:extLst>
              <a:ext uri="{FF2B5EF4-FFF2-40B4-BE49-F238E27FC236}">
                <a16:creationId xmlns:a16="http://schemas.microsoft.com/office/drawing/2014/main" id="{1122A1AB-9FFE-41B4-A16F-B2CA19573D8A}"/>
              </a:ext>
            </a:extLst>
          </p:cNvPr>
          <p:cNvSpPr txBox="1"/>
          <p:nvPr/>
        </p:nvSpPr>
        <p:spPr>
          <a:xfrm>
            <a:off x="0" y="6019979"/>
            <a:ext cx="6096000" cy="461665"/>
          </a:xfrm>
          <a:prstGeom prst="rect">
            <a:avLst/>
          </a:prstGeom>
          <a:noFill/>
        </p:spPr>
        <p:txBody>
          <a:bodyPr wrap="square">
            <a:spAutoFit/>
          </a:bodyPr>
          <a:lstStyle/>
          <a:p>
            <a:r>
              <a:rPr lang="en-GB" sz="2400" dirty="0">
                <a:hlinkClick r:id="rId4"/>
              </a:rPr>
              <a:t>Learn spelling activity: wr (spellzone.com)</a:t>
            </a:r>
            <a:endParaRPr lang="en-GB" sz="2400" dirty="0"/>
          </a:p>
        </p:txBody>
      </p:sp>
    </p:spTree>
    <p:extLst>
      <p:ext uri="{BB962C8B-B14F-4D97-AF65-F5344CB8AC3E}">
        <p14:creationId xmlns:p14="http://schemas.microsoft.com/office/powerpoint/2010/main" val="1207710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2119474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ADC37-26B5-4DDF-BB86-63AC0CBA2946}"/>
              </a:ext>
            </a:extLst>
          </p:cNvPr>
          <p:cNvSpPr txBox="1"/>
          <p:nvPr/>
        </p:nvSpPr>
        <p:spPr>
          <a:xfrm>
            <a:off x="73814" y="1188709"/>
            <a:ext cx="12044365" cy="4770537"/>
          </a:xfrm>
          <a:prstGeom prst="rect">
            <a:avLst/>
          </a:prstGeom>
          <a:noFill/>
        </p:spPr>
        <p:txBody>
          <a:bodyPr wrap="square" rtlCol="0">
            <a:spAutoFit/>
          </a:bodyPr>
          <a:lstStyle/>
          <a:p>
            <a:r>
              <a:rPr lang="en-GB" sz="1600" dirty="0"/>
              <a:t>Dear the Inspectors of Lighthouses,</a:t>
            </a:r>
          </a:p>
          <a:p>
            <a:endParaRPr lang="en-GB" sz="1600" dirty="0"/>
          </a:p>
          <a:p>
            <a:pPr algn="just"/>
            <a:r>
              <a:rPr lang="en-GB" sz="1600" dirty="0"/>
              <a:t>I am writing to say thank you for allowing me to keep my job. You won’t regret it! </a:t>
            </a:r>
          </a:p>
          <a:p>
            <a:pPr algn="just"/>
            <a:endParaRPr lang="en-GB" sz="1600" dirty="0"/>
          </a:p>
          <a:p>
            <a:pPr algn="just"/>
            <a:r>
              <a:rPr lang="en-GB" sz="1600" dirty="0"/>
              <a:t>I am extremely sorry for the mistakes I made and for falling asleep whilst at work! My bones ache because I’m getting old so I need to sleep more often. Did you know I have been a lighthouse keeper for over 40 years?</a:t>
            </a:r>
          </a:p>
          <a:p>
            <a:pPr algn="just"/>
            <a:endParaRPr lang="en-GB" sz="1600" dirty="0"/>
          </a:p>
          <a:p>
            <a:pPr algn="just"/>
            <a:r>
              <a:rPr lang="en-GB" sz="1600" dirty="0"/>
              <a:t>What is my new assistant like? Does he know when to turn the light on and off? Don’t worry he is in safe hands with me! I will make sure he knows everything there is to know about being a lighthouse keeper! I’m sure with my training he will become the second best lighthouse keeper in the world!</a:t>
            </a:r>
          </a:p>
          <a:p>
            <a:pPr algn="just"/>
            <a:endParaRPr lang="en-GB" sz="1600" dirty="0"/>
          </a:p>
          <a:p>
            <a:pPr algn="just"/>
            <a:r>
              <a:rPr lang="en-GB" sz="1600" dirty="0"/>
              <a:t>Thanks again for your support. I will make sure I go to bed early and get lots of rest on my days off so that I can do the job to the best of my ability. I will not let you down again because I love being a lighthouse keeper and keeping the brave sailors safe.</a:t>
            </a:r>
          </a:p>
          <a:p>
            <a:endParaRPr lang="en-GB" sz="1600" dirty="0"/>
          </a:p>
          <a:p>
            <a:r>
              <a:rPr lang="en-GB" sz="1600" dirty="0"/>
              <a:t>Yours sincerely,</a:t>
            </a:r>
          </a:p>
          <a:p>
            <a:r>
              <a:rPr lang="en-GB" sz="1600" dirty="0"/>
              <a:t>Mr Grinling</a:t>
            </a:r>
          </a:p>
          <a:p>
            <a:endParaRPr lang="en-GB" sz="1600" dirty="0"/>
          </a:p>
          <a:p>
            <a:r>
              <a:rPr lang="en-GB" sz="1600" dirty="0"/>
              <a:t>P.S Mrs Grinling has baked you a delicious, chocolate cake to say thank you because we are ever so grateful.</a:t>
            </a:r>
          </a:p>
          <a:p>
            <a:endParaRPr lang="en-GB" sz="1600" dirty="0"/>
          </a:p>
        </p:txBody>
      </p:sp>
      <p:sp>
        <p:nvSpPr>
          <p:cNvPr id="5" name="TextBox 4">
            <a:extLst>
              <a:ext uri="{FF2B5EF4-FFF2-40B4-BE49-F238E27FC236}">
                <a16:creationId xmlns:a16="http://schemas.microsoft.com/office/drawing/2014/main" id="{10811DE9-AF62-4C92-8719-0B66C9AC8F6E}"/>
              </a:ext>
            </a:extLst>
          </p:cNvPr>
          <p:cNvSpPr txBox="1"/>
          <p:nvPr/>
        </p:nvSpPr>
        <p:spPr>
          <a:xfrm>
            <a:off x="9982200" y="104503"/>
            <a:ext cx="2524125" cy="1477328"/>
          </a:xfrm>
          <a:prstGeom prst="rect">
            <a:avLst/>
          </a:prstGeom>
          <a:noFill/>
        </p:spPr>
        <p:txBody>
          <a:bodyPr wrap="square" rtlCol="0">
            <a:spAutoFit/>
          </a:bodyPr>
          <a:lstStyle/>
          <a:p>
            <a:r>
              <a:rPr lang="en-GB" dirty="0"/>
              <a:t>23 Harbour View,</a:t>
            </a:r>
          </a:p>
          <a:p>
            <a:r>
              <a:rPr lang="en-GB" dirty="0"/>
              <a:t>Ocean Bay</a:t>
            </a:r>
          </a:p>
          <a:p>
            <a:r>
              <a:rPr lang="en-GB" dirty="0"/>
              <a:t>OB2 4EN</a:t>
            </a:r>
          </a:p>
          <a:p>
            <a:endParaRPr lang="en-GB" dirty="0"/>
          </a:p>
          <a:p>
            <a:r>
              <a:rPr lang="en-GB" dirty="0"/>
              <a:t>25</a:t>
            </a:r>
            <a:r>
              <a:rPr lang="en-GB" baseline="30000" dirty="0"/>
              <a:t>th</a:t>
            </a:r>
            <a:r>
              <a:rPr lang="en-GB" dirty="0"/>
              <a:t>  January 2021</a:t>
            </a:r>
          </a:p>
        </p:txBody>
      </p:sp>
      <p:sp>
        <p:nvSpPr>
          <p:cNvPr id="6" name="Rectangle 5">
            <a:extLst>
              <a:ext uri="{FF2B5EF4-FFF2-40B4-BE49-F238E27FC236}">
                <a16:creationId xmlns:a16="http://schemas.microsoft.com/office/drawing/2014/main" id="{BF7564F2-2D99-474D-AF69-93CD076DB5D0}"/>
              </a:ext>
            </a:extLst>
          </p:cNvPr>
          <p:cNvSpPr/>
          <p:nvPr/>
        </p:nvSpPr>
        <p:spPr>
          <a:xfrm>
            <a:off x="3648020" y="0"/>
            <a:ext cx="489595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 letter</a:t>
            </a:r>
          </a:p>
        </p:txBody>
      </p:sp>
      <p:sp>
        <p:nvSpPr>
          <p:cNvPr id="7" name="Cloud 6">
            <a:extLst>
              <a:ext uri="{FF2B5EF4-FFF2-40B4-BE49-F238E27FC236}">
                <a16:creationId xmlns:a16="http://schemas.microsoft.com/office/drawing/2014/main" id="{0BCD6BFC-B6A5-44EF-BED5-6DD40BD44F5F}"/>
              </a:ext>
            </a:extLst>
          </p:cNvPr>
          <p:cNvSpPr/>
          <p:nvPr/>
        </p:nvSpPr>
        <p:spPr>
          <a:xfrm>
            <a:off x="0" y="104504"/>
            <a:ext cx="2456953" cy="1033030"/>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Now find the features …</a:t>
            </a:r>
          </a:p>
        </p:txBody>
      </p:sp>
      <p:sp>
        <p:nvSpPr>
          <p:cNvPr id="8" name="TextBox 7">
            <a:extLst>
              <a:ext uri="{FF2B5EF4-FFF2-40B4-BE49-F238E27FC236}">
                <a16:creationId xmlns:a16="http://schemas.microsoft.com/office/drawing/2014/main" id="{BCC1D51F-13DE-417F-8A2A-3C6C511F4F3E}"/>
              </a:ext>
            </a:extLst>
          </p:cNvPr>
          <p:cNvSpPr txBox="1"/>
          <p:nvPr/>
        </p:nvSpPr>
        <p:spPr>
          <a:xfrm>
            <a:off x="1737119" y="5767685"/>
            <a:ext cx="8717756" cy="369332"/>
          </a:xfrm>
          <a:prstGeom prst="rect">
            <a:avLst/>
          </a:prstGeom>
          <a:noFill/>
        </p:spPr>
        <p:txBody>
          <a:bodyPr wrap="square">
            <a:spAutoFit/>
          </a:bodyPr>
          <a:lstStyle/>
          <a:p>
            <a:pPr algn="ctr"/>
            <a:r>
              <a:rPr lang="en-GB" b="1" dirty="0"/>
              <a:t>Use the key to highlight/ underline the key features in the correct colour  </a:t>
            </a:r>
          </a:p>
        </p:txBody>
      </p:sp>
      <p:sp>
        <p:nvSpPr>
          <p:cNvPr id="9" name="Rectangle 8">
            <a:extLst>
              <a:ext uri="{FF2B5EF4-FFF2-40B4-BE49-F238E27FC236}">
                <a16:creationId xmlns:a16="http://schemas.microsoft.com/office/drawing/2014/main" id="{D2D7E5D0-F2E3-45AA-A021-7A26B4A98F91}"/>
              </a:ext>
            </a:extLst>
          </p:cNvPr>
          <p:cNvSpPr/>
          <p:nvPr/>
        </p:nvSpPr>
        <p:spPr>
          <a:xfrm>
            <a:off x="121764" y="6102927"/>
            <a:ext cx="437889" cy="3352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2EFB1DC-E6BE-4419-979E-0065B57E4E14}"/>
              </a:ext>
            </a:extLst>
          </p:cNvPr>
          <p:cNvSpPr txBox="1"/>
          <p:nvPr/>
        </p:nvSpPr>
        <p:spPr>
          <a:xfrm>
            <a:off x="592434" y="6114644"/>
            <a:ext cx="986360" cy="369332"/>
          </a:xfrm>
          <a:prstGeom prst="rect">
            <a:avLst/>
          </a:prstGeom>
          <a:noFill/>
        </p:spPr>
        <p:txBody>
          <a:bodyPr wrap="none" rtlCol="0">
            <a:spAutoFit/>
          </a:bodyPr>
          <a:lstStyle/>
          <a:p>
            <a:r>
              <a:rPr lang="en-GB" dirty="0"/>
              <a:t>Address </a:t>
            </a:r>
          </a:p>
        </p:txBody>
      </p:sp>
      <p:sp>
        <p:nvSpPr>
          <p:cNvPr id="10" name="Rectangle 9">
            <a:extLst>
              <a:ext uri="{FF2B5EF4-FFF2-40B4-BE49-F238E27FC236}">
                <a16:creationId xmlns:a16="http://schemas.microsoft.com/office/drawing/2014/main" id="{3A42DC20-D083-42C0-AEC4-4D273EF4EF5C}"/>
              </a:ext>
            </a:extLst>
          </p:cNvPr>
          <p:cNvSpPr/>
          <p:nvPr/>
        </p:nvSpPr>
        <p:spPr>
          <a:xfrm>
            <a:off x="1591669" y="6134353"/>
            <a:ext cx="437889" cy="33524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680791A-AB11-4BD5-B723-B193F856975A}"/>
              </a:ext>
            </a:extLst>
          </p:cNvPr>
          <p:cNvSpPr txBox="1"/>
          <p:nvPr/>
        </p:nvSpPr>
        <p:spPr>
          <a:xfrm>
            <a:off x="2049464" y="6119743"/>
            <a:ext cx="678584" cy="369332"/>
          </a:xfrm>
          <a:prstGeom prst="rect">
            <a:avLst/>
          </a:prstGeom>
          <a:noFill/>
        </p:spPr>
        <p:txBody>
          <a:bodyPr wrap="none" rtlCol="0">
            <a:spAutoFit/>
          </a:bodyPr>
          <a:lstStyle/>
          <a:p>
            <a:r>
              <a:rPr lang="en-GB" dirty="0"/>
              <a:t>Date </a:t>
            </a:r>
          </a:p>
        </p:txBody>
      </p:sp>
      <p:sp>
        <p:nvSpPr>
          <p:cNvPr id="12" name="Rectangle 11">
            <a:extLst>
              <a:ext uri="{FF2B5EF4-FFF2-40B4-BE49-F238E27FC236}">
                <a16:creationId xmlns:a16="http://schemas.microsoft.com/office/drawing/2014/main" id="{6ACB1F1C-5103-4501-B100-262F60DF8585}"/>
              </a:ext>
            </a:extLst>
          </p:cNvPr>
          <p:cNvSpPr/>
          <p:nvPr/>
        </p:nvSpPr>
        <p:spPr>
          <a:xfrm>
            <a:off x="2774596" y="6131689"/>
            <a:ext cx="437889" cy="3352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6EEBE4F6-0910-4296-B7F1-6C9BCF2BCAF6}"/>
              </a:ext>
            </a:extLst>
          </p:cNvPr>
          <p:cNvSpPr txBox="1"/>
          <p:nvPr/>
        </p:nvSpPr>
        <p:spPr>
          <a:xfrm>
            <a:off x="3203377" y="6135785"/>
            <a:ext cx="686406" cy="369332"/>
          </a:xfrm>
          <a:prstGeom prst="rect">
            <a:avLst/>
          </a:prstGeom>
          <a:noFill/>
        </p:spPr>
        <p:txBody>
          <a:bodyPr wrap="none" rtlCol="0">
            <a:spAutoFit/>
          </a:bodyPr>
          <a:lstStyle/>
          <a:p>
            <a:r>
              <a:rPr lang="en-GB" dirty="0"/>
              <a:t>Dear </a:t>
            </a:r>
          </a:p>
        </p:txBody>
      </p:sp>
      <p:sp>
        <p:nvSpPr>
          <p:cNvPr id="14" name="Rectangle 13">
            <a:extLst>
              <a:ext uri="{FF2B5EF4-FFF2-40B4-BE49-F238E27FC236}">
                <a16:creationId xmlns:a16="http://schemas.microsoft.com/office/drawing/2014/main" id="{CADDA0EA-0961-4F08-8ECB-1C7507223738}"/>
              </a:ext>
            </a:extLst>
          </p:cNvPr>
          <p:cNvSpPr/>
          <p:nvPr/>
        </p:nvSpPr>
        <p:spPr>
          <a:xfrm>
            <a:off x="3938777" y="6132595"/>
            <a:ext cx="437889" cy="335242"/>
          </a:xfrm>
          <a:prstGeom prst="rect">
            <a:avLst/>
          </a:prstGeom>
          <a:solidFill>
            <a:srgbClr val="EB05DB"/>
          </a:solidFill>
          <a:ln>
            <a:solidFill>
              <a:srgbClr val="EB0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D728D21-5CDB-4C9B-A325-03D9AFC8EB39}"/>
              </a:ext>
            </a:extLst>
          </p:cNvPr>
          <p:cNvSpPr txBox="1"/>
          <p:nvPr/>
        </p:nvSpPr>
        <p:spPr>
          <a:xfrm>
            <a:off x="4367490" y="6146084"/>
            <a:ext cx="1691297" cy="369332"/>
          </a:xfrm>
          <a:prstGeom prst="rect">
            <a:avLst/>
          </a:prstGeom>
          <a:noFill/>
        </p:spPr>
        <p:txBody>
          <a:bodyPr wrap="none" rtlCol="0">
            <a:spAutoFit/>
          </a:bodyPr>
          <a:lstStyle/>
          <a:p>
            <a:r>
              <a:rPr lang="en-GB" dirty="0"/>
              <a:t>Yours Sincerely  </a:t>
            </a:r>
          </a:p>
        </p:txBody>
      </p:sp>
      <p:sp>
        <p:nvSpPr>
          <p:cNvPr id="16" name="Rectangle 15">
            <a:extLst>
              <a:ext uri="{FF2B5EF4-FFF2-40B4-BE49-F238E27FC236}">
                <a16:creationId xmlns:a16="http://schemas.microsoft.com/office/drawing/2014/main" id="{D99FC3C5-B350-4778-AC9D-26B91FCDBD6E}"/>
              </a:ext>
            </a:extLst>
          </p:cNvPr>
          <p:cNvSpPr/>
          <p:nvPr/>
        </p:nvSpPr>
        <p:spPr>
          <a:xfrm>
            <a:off x="5949918" y="6136788"/>
            <a:ext cx="437889" cy="3352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7297036-4734-4AA4-A21D-7C1330189ED0}"/>
              </a:ext>
            </a:extLst>
          </p:cNvPr>
          <p:cNvSpPr txBox="1"/>
          <p:nvPr/>
        </p:nvSpPr>
        <p:spPr>
          <a:xfrm>
            <a:off x="6417100" y="6136788"/>
            <a:ext cx="1143903" cy="369332"/>
          </a:xfrm>
          <a:prstGeom prst="rect">
            <a:avLst/>
          </a:prstGeom>
          <a:noFill/>
        </p:spPr>
        <p:txBody>
          <a:bodyPr wrap="none" rtlCol="0">
            <a:spAutoFit/>
          </a:bodyPr>
          <a:lstStyle/>
          <a:p>
            <a:r>
              <a:rPr lang="en-GB" dirty="0"/>
              <a:t>Question  </a:t>
            </a:r>
          </a:p>
        </p:txBody>
      </p:sp>
      <p:sp>
        <p:nvSpPr>
          <p:cNvPr id="18" name="Rectangle 17">
            <a:extLst>
              <a:ext uri="{FF2B5EF4-FFF2-40B4-BE49-F238E27FC236}">
                <a16:creationId xmlns:a16="http://schemas.microsoft.com/office/drawing/2014/main" id="{1FB5EAFB-4B43-49B7-83B1-B70D099DA65B}"/>
              </a:ext>
            </a:extLst>
          </p:cNvPr>
          <p:cNvSpPr/>
          <p:nvPr/>
        </p:nvSpPr>
        <p:spPr>
          <a:xfrm>
            <a:off x="7766694" y="6145539"/>
            <a:ext cx="437889" cy="3352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473D2D67-8026-4954-B513-2D8BD9F4AF53}"/>
              </a:ext>
            </a:extLst>
          </p:cNvPr>
          <p:cNvSpPr txBox="1"/>
          <p:nvPr/>
        </p:nvSpPr>
        <p:spPr>
          <a:xfrm>
            <a:off x="8137955" y="6145539"/>
            <a:ext cx="1956689" cy="369332"/>
          </a:xfrm>
          <a:prstGeom prst="rect">
            <a:avLst/>
          </a:prstGeom>
          <a:noFill/>
        </p:spPr>
        <p:txBody>
          <a:bodyPr wrap="none" rtlCol="0">
            <a:spAutoFit/>
          </a:bodyPr>
          <a:lstStyle/>
          <a:p>
            <a:r>
              <a:rPr lang="en-GB" dirty="0"/>
              <a:t>Exclamation mark  </a:t>
            </a:r>
          </a:p>
        </p:txBody>
      </p:sp>
      <p:sp>
        <p:nvSpPr>
          <p:cNvPr id="20" name="Rectangle 19">
            <a:extLst>
              <a:ext uri="{FF2B5EF4-FFF2-40B4-BE49-F238E27FC236}">
                <a16:creationId xmlns:a16="http://schemas.microsoft.com/office/drawing/2014/main" id="{C9C0AD3C-CCA7-4CF3-A6F3-04C3698F0229}"/>
              </a:ext>
            </a:extLst>
          </p:cNvPr>
          <p:cNvSpPr/>
          <p:nvPr/>
        </p:nvSpPr>
        <p:spPr>
          <a:xfrm>
            <a:off x="10090984" y="6145539"/>
            <a:ext cx="437889" cy="335242"/>
          </a:xfrm>
          <a:prstGeom prst="rect">
            <a:avLst/>
          </a:prstGeom>
          <a:solidFill>
            <a:srgbClr val="1807F9"/>
          </a:solidFill>
          <a:ln>
            <a:solidFill>
              <a:srgbClr val="180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B8D9C598-A409-4DC4-B474-2B040A0AD708}"/>
              </a:ext>
            </a:extLst>
          </p:cNvPr>
          <p:cNvSpPr txBox="1"/>
          <p:nvPr/>
        </p:nvSpPr>
        <p:spPr>
          <a:xfrm>
            <a:off x="10524469" y="6102927"/>
            <a:ext cx="1061188" cy="369332"/>
          </a:xfrm>
          <a:prstGeom prst="rect">
            <a:avLst/>
          </a:prstGeom>
          <a:noFill/>
        </p:spPr>
        <p:txBody>
          <a:bodyPr wrap="none" rtlCol="0">
            <a:spAutoFit/>
          </a:bodyPr>
          <a:lstStyle/>
          <a:p>
            <a:r>
              <a:rPr lang="en-GB" dirty="0"/>
              <a:t>Because  </a:t>
            </a:r>
          </a:p>
        </p:txBody>
      </p:sp>
    </p:spTree>
    <p:extLst>
      <p:ext uri="{BB962C8B-B14F-4D97-AF65-F5344CB8AC3E}">
        <p14:creationId xmlns:p14="http://schemas.microsoft.com/office/powerpoint/2010/main" val="343722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308582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Tuesday 26</a:t>
            </a:r>
            <a:r>
              <a:rPr lang="en-GB" sz="3200" baseline="30000" dirty="0"/>
              <a:t>th</a:t>
            </a:r>
            <a:r>
              <a:rPr lang="en-GB" sz="3200" dirty="0"/>
              <a:t> January </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punctuate questions with a question mark. </a:t>
            </a:r>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34052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2708" y="104503"/>
            <a:ext cx="700659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Recap - Question Marks</a:t>
            </a:r>
          </a:p>
        </p:txBody>
      </p:sp>
      <p:sp>
        <p:nvSpPr>
          <p:cNvPr id="7" name="TextBox 6"/>
          <p:cNvSpPr txBox="1"/>
          <p:nvPr/>
        </p:nvSpPr>
        <p:spPr>
          <a:xfrm>
            <a:off x="352697" y="1293223"/>
            <a:ext cx="4952318" cy="769441"/>
          </a:xfrm>
          <a:prstGeom prst="rect">
            <a:avLst/>
          </a:prstGeom>
          <a:noFill/>
        </p:spPr>
        <p:txBody>
          <a:bodyPr wrap="none" rtlCol="0">
            <a:spAutoFit/>
          </a:bodyPr>
          <a:lstStyle/>
          <a:p>
            <a:r>
              <a:rPr lang="en-GB" sz="2800" dirty="0"/>
              <a:t>A question mark looks like this </a:t>
            </a:r>
            <a:r>
              <a:rPr lang="en-GB" sz="4400" b="1" dirty="0"/>
              <a:t>?</a:t>
            </a:r>
          </a:p>
        </p:txBody>
      </p:sp>
      <p:sp>
        <p:nvSpPr>
          <p:cNvPr id="8" name="TextBox 7"/>
          <p:cNvSpPr txBox="1"/>
          <p:nvPr/>
        </p:nvSpPr>
        <p:spPr>
          <a:xfrm>
            <a:off x="352697" y="3801291"/>
            <a:ext cx="7174143" cy="523220"/>
          </a:xfrm>
          <a:prstGeom prst="rect">
            <a:avLst/>
          </a:prstGeom>
          <a:noFill/>
        </p:spPr>
        <p:txBody>
          <a:bodyPr wrap="none" rtlCol="0">
            <a:spAutoFit/>
          </a:bodyPr>
          <a:lstStyle/>
          <a:p>
            <a:r>
              <a:rPr lang="en-GB" sz="2800" dirty="0"/>
              <a:t>Can you draw a question mark with your finger?</a:t>
            </a:r>
          </a:p>
        </p:txBody>
      </p:sp>
      <p:sp>
        <p:nvSpPr>
          <p:cNvPr id="9" name="TextBox 8"/>
          <p:cNvSpPr txBox="1"/>
          <p:nvPr/>
        </p:nvSpPr>
        <p:spPr>
          <a:xfrm>
            <a:off x="5453228" y="2500198"/>
            <a:ext cx="4716163" cy="523220"/>
          </a:xfrm>
          <a:prstGeom prst="rect">
            <a:avLst/>
          </a:prstGeom>
          <a:noFill/>
        </p:spPr>
        <p:txBody>
          <a:bodyPr wrap="none" rtlCol="0">
            <a:spAutoFit/>
          </a:bodyPr>
          <a:lstStyle/>
          <a:p>
            <a:r>
              <a:rPr lang="en-GB" sz="2800" dirty="0"/>
              <a:t>It goes at the end of a question</a:t>
            </a:r>
          </a:p>
        </p:txBody>
      </p:sp>
      <p:sp>
        <p:nvSpPr>
          <p:cNvPr id="10" name="TextBox 9"/>
          <p:cNvSpPr txBox="1"/>
          <p:nvPr/>
        </p:nvSpPr>
        <p:spPr>
          <a:xfrm>
            <a:off x="3985518" y="5273656"/>
            <a:ext cx="7651582" cy="523220"/>
          </a:xfrm>
          <a:prstGeom prst="rect">
            <a:avLst/>
          </a:prstGeom>
          <a:noFill/>
        </p:spPr>
        <p:txBody>
          <a:bodyPr wrap="none" rtlCol="0">
            <a:spAutoFit/>
          </a:bodyPr>
          <a:lstStyle/>
          <a:p>
            <a:r>
              <a:rPr lang="en-GB" sz="2800" dirty="0"/>
              <a:t>Now can you write a question mark on your paper?</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960" y="4670521"/>
            <a:ext cx="1834896" cy="1729490"/>
          </a:xfrm>
          <a:prstGeom prst="rect">
            <a:avLst/>
          </a:prstGeom>
        </p:spPr>
      </p:pic>
    </p:spTree>
    <p:extLst>
      <p:ext uri="{BB962C8B-B14F-4D97-AF65-F5344CB8AC3E}">
        <p14:creationId xmlns:p14="http://schemas.microsoft.com/office/powerpoint/2010/main" val="23421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678586" y="651024"/>
            <a:ext cx="3043646" cy="17250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Question words </a:t>
            </a:r>
          </a:p>
        </p:txBody>
      </p:sp>
      <p:sp>
        <p:nvSpPr>
          <p:cNvPr id="6" name="TextBox 5"/>
          <p:cNvSpPr txBox="1"/>
          <p:nvPr/>
        </p:nvSpPr>
        <p:spPr>
          <a:xfrm>
            <a:off x="169816" y="1071154"/>
            <a:ext cx="1048685" cy="523220"/>
          </a:xfrm>
          <a:prstGeom prst="rect">
            <a:avLst/>
          </a:prstGeom>
          <a:noFill/>
        </p:spPr>
        <p:txBody>
          <a:bodyPr wrap="none" rtlCol="0">
            <a:spAutoFit/>
          </a:bodyPr>
          <a:lstStyle/>
          <a:p>
            <a:r>
              <a:rPr lang="en-GB" sz="2800" dirty="0"/>
              <a:t>Who?</a:t>
            </a:r>
          </a:p>
        </p:txBody>
      </p:sp>
      <p:sp>
        <p:nvSpPr>
          <p:cNvPr id="7" name="TextBox 6"/>
          <p:cNvSpPr txBox="1"/>
          <p:nvPr/>
        </p:nvSpPr>
        <p:spPr>
          <a:xfrm>
            <a:off x="2686015" y="94382"/>
            <a:ext cx="1147943" cy="523220"/>
          </a:xfrm>
          <a:prstGeom prst="rect">
            <a:avLst/>
          </a:prstGeom>
          <a:noFill/>
        </p:spPr>
        <p:txBody>
          <a:bodyPr wrap="none" rtlCol="0">
            <a:spAutoFit/>
          </a:bodyPr>
          <a:lstStyle/>
          <a:p>
            <a:r>
              <a:rPr lang="en-GB" sz="2800" dirty="0"/>
              <a:t>What?</a:t>
            </a:r>
          </a:p>
        </p:txBody>
      </p:sp>
      <p:sp>
        <p:nvSpPr>
          <p:cNvPr id="8" name="TextBox 7"/>
          <p:cNvSpPr txBox="1"/>
          <p:nvPr/>
        </p:nvSpPr>
        <p:spPr>
          <a:xfrm>
            <a:off x="4722232" y="651024"/>
            <a:ext cx="1226618" cy="523220"/>
          </a:xfrm>
          <a:prstGeom prst="rect">
            <a:avLst/>
          </a:prstGeom>
          <a:noFill/>
        </p:spPr>
        <p:txBody>
          <a:bodyPr wrap="none" rtlCol="0">
            <a:spAutoFit/>
          </a:bodyPr>
          <a:lstStyle/>
          <a:p>
            <a:r>
              <a:rPr lang="en-GB" sz="2800" dirty="0"/>
              <a:t>When?</a:t>
            </a:r>
          </a:p>
        </p:txBody>
      </p:sp>
      <p:sp>
        <p:nvSpPr>
          <p:cNvPr id="9" name="TextBox 8"/>
          <p:cNvSpPr txBox="1"/>
          <p:nvPr/>
        </p:nvSpPr>
        <p:spPr>
          <a:xfrm>
            <a:off x="4342025" y="1968504"/>
            <a:ext cx="1335687" cy="523220"/>
          </a:xfrm>
          <a:prstGeom prst="rect">
            <a:avLst/>
          </a:prstGeom>
          <a:noFill/>
        </p:spPr>
        <p:txBody>
          <a:bodyPr wrap="none" rtlCol="0">
            <a:spAutoFit/>
          </a:bodyPr>
          <a:lstStyle/>
          <a:p>
            <a:r>
              <a:rPr lang="en-GB" sz="2800" dirty="0"/>
              <a:t>Where?</a:t>
            </a:r>
          </a:p>
        </p:txBody>
      </p:sp>
      <p:sp>
        <p:nvSpPr>
          <p:cNvPr id="10" name="TextBox 9"/>
          <p:cNvSpPr txBox="1"/>
          <p:nvPr/>
        </p:nvSpPr>
        <p:spPr>
          <a:xfrm>
            <a:off x="663821" y="2822049"/>
            <a:ext cx="1014765" cy="523220"/>
          </a:xfrm>
          <a:prstGeom prst="rect">
            <a:avLst/>
          </a:prstGeom>
          <a:noFill/>
        </p:spPr>
        <p:txBody>
          <a:bodyPr wrap="none" rtlCol="0">
            <a:spAutoFit/>
          </a:bodyPr>
          <a:lstStyle/>
          <a:p>
            <a:r>
              <a:rPr lang="en-GB" sz="2800" dirty="0"/>
              <a:t>Why?</a:t>
            </a:r>
          </a:p>
        </p:txBody>
      </p:sp>
      <p:sp>
        <p:nvSpPr>
          <p:cNvPr id="11" name="TextBox 10"/>
          <p:cNvSpPr txBox="1"/>
          <p:nvPr/>
        </p:nvSpPr>
        <p:spPr>
          <a:xfrm>
            <a:off x="3200409" y="3083659"/>
            <a:ext cx="1020023" cy="523220"/>
          </a:xfrm>
          <a:prstGeom prst="rect">
            <a:avLst/>
          </a:prstGeom>
          <a:noFill/>
        </p:spPr>
        <p:txBody>
          <a:bodyPr wrap="none" rtlCol="0">
            <a:spAutoFit/>
          </a:bodyPr>
          <a:lstStyle/>
          <a:p>
            <a:r>
              <a:rPr lang="en-GB" sz="2800" dirty="0"/>
              <a:t>How?</a:t>
            </a:r>
          </a:p>
        </p:txBody>
      </p:sp>
      <p:sp>
        <p:nvSpPr>
          <p:cNvPr id="12" name="Rectangle 11">
            <a:extLst>
              <a:ext uri="{FF2B5EF4-FFF2-40B4-BE49-F238E27FC236}">
                <a16:creationId xmlns:a16="http://schemas.microsoft.com/office/drawing/2014/main" id="{0E79FA12-E9B7-43BE-851D-028871020937}"/>
              </a:ext>
            </a:extLst>
          </p:cNvPr>
          <p:cNvSpPr/>
          <p:nvPr/>
        </p:nvSpPr>
        <p:spPr>
          <a:xfrm>
            <a:off x="7385671" y="1292955"/>
            <a:ext cx="4626160"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Now can you write questions to ask the </a:t>
            </a:r>
            <a:r>
              <a:rPr lang="en-GB" sz="2000" dirty="0"/>
              <a:t>I</a:t>
            </a:r>
            <a:r>
              <a:rPr lang="en-GB" sz="2000" dirty="0" smtClean="0"/>
              <a:t>nspector </a:t>
            </a:r>
            <a:r>
              <a:rPr lang="en-GB" sz="2000" dirty="0"/>
              <a:t>of </a:t>
            </a:r>
            <a:r>
              <a:rPr lang="en-GB" sz="2000" dirty="0" smtClean="0"/>
              <a:t>Lighthouses</a:t>
            </a:r>
            <a:r>
              <a:rPr lang="en-GB" sz="2000" dirty="0"/>
              <a:t>.</a:t>
            </a:r>
          </a:p>
        </p:txBody>
      </p:sp>
      <p:sp>
        <p:nvSpPr>
          <p:cNvPr id="13" name="TextBox 12"/>
          <p:cNvSpPr txBox="1"/>
          <p:nvPr/>
        </p:nvSpPr>
        <p:spPr>
          <a:xfrm>
            <a:off x="4756057" y="3760852"/>
            <a:ext cx="2878993" cy="400110"/>
          </a:xfrm>
          <a:prstGeom prst="rect">
            <a:avLst/>
          </a:prstGeom>
          <a:noFill/>
        </p:spPr>
        <p:txBody>
          <a:bodyPr wrap="none" rtlCol="0">
            <a:spAutoFit/>
          </a:bodyPr>
          <a:lstStyle/>
          <a:p>
            <a:r>
              <a:rPr lang="en-GB" sz="2000" dirty="0"/>
              <a:t>Who will be my assistant?</a:t>
            </a:r>
          </a:p>
        </p:txBody>
      </p:sp>
      <p:cxnSp>
        <p:nvCxnSpPr>
          <p:cNvPr id="15" name="Straight Arrow Connector 14"/>
          <p:cNvCxnSpPr/>
          <p:nvPr/>
        </p:nvCxnSpPr>
        <p:spPr>
          <a:xfrm flipH="1">
            <a:off x="6871063" y="2747707"/>
            <a:ext cx="1654351" cy="85917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rot="20199972">
            <a:off x="7405898" y="3160603"/>
            <a:ext cx="977191" cy="369332"/>
          </a:xfrm>
          <a:prstGeom prst="rect">
            <a:avLst/>
          </a:prstGeom>
          <a:noFill/>
        </p:spPr>
        <p:txBody>
          <a:bodyPr wrap="none" rtlCol="0">
            <a:spAutoFit/>
          </a:bodyPr>
          <a:lstStyle/>
          <a:p>
            <a:r>
              <a:rPr lang="en-GB" dirty="0"/>
              <a:t>Example</a:t>
            </a:r>
          </a:p>
        </p:txBody>
      </p:sp>
      <p:cxnSp>
        <p:nvCxnSpPr>
          <p:cNvPr id="19" name="Straight Connector 18"/>
          <p:cNvCxnSpPr/>
          <p:nvPr/>
        </p:nvCxnSpPr>
        <p:spPr>
          <a:xfrm>
            <a:off x="0" y="4689566"/>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0" y="5194664"/>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0" y="570411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0" y="6226629"/>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0" y="6814457"/>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0" y="4407518"/>
            <a:ext cx="5735994" cy="369332"/>
          </a:xfrm>
          <a:prstGeom prst="rect">
            <a:avLst/>
          </a:prstGeom>
          <a:noFill/>
        </p:spPr>
        <p:txBody>
          <a:bodyPr wrap="none" rtlCol="0">
            <a:spAutoFit/>
          </a:bodyPr>
          <a:lstStyle/>
          <a:p>
            <a:r>
              <a:rPr lang="en-GB" dirty="0"/>
              <a:t>Write 3 questions on the lines below or on a piece of paper.</a:t>
            </a:r>
          </a:p>
        </p:txBody>
      </p:sp>
    </p:spTree>
    <p:extLst>
      <p:ext uri="{BB962C8B-B14F-4D97-AF65-F5344CB8AC3E}">
        <p14:creationId xmlns:p14="http://schemas.microsoft.com/office/powerpoint/2010/main" val="274843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p:bldP spid="16"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TotalTime>
  <Words>2784</Words>
  <Application>Microsoft Office PowerPoint</Application>
  <PresentationFormat>Widescreen</PresentationFormat>
  <Paragraphs>333</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SassoonInfant</vt:lpstr>
      <vt:lpstr>Office Theme</vt:lpstr>
      <vt:lpstr>PowerPoint Presentation</vt:lpstr>
      <vt:lpstr>This is the story we are going to be focusing on this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J Nixon</cp:lastModifiedBy>
  <cp:revision>99</cp:revision>
  <dcterms:created xsi:type="dcterms:W3CDTF">2020-11-14T11:42:01Z</dcterms:created>
  <dcterms:modified xsi:type="dcterms:W3CDTF">2021-01-22T09:08:51Z</dcterms:modified>
</cp:coreProperties>
</file>