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62" r:id="rId2"/>
    <p:sldId id="263" r:id="rId3"/>
    <p:sldId id="264" r:id="rId4"/>
    <p:sldId id="314" r:id="rId5"/>
    <p:sldId id="265" r:id="rId6"/>
    <p:sldId id="313" r:id="rId7"/>
    <p:sldId id="266" r:id="rId8"/>
    <p:sldId id="267" r:id="rId9"/>
    <p:sldId id="268" r:id="rId10"/>
    <p:sldId id="257" r:id="rId11"/>
    <p:sldId id="258" r:id="rId12"/>
    <p:sldId id="259" r:id="rId13"/>
    <p:sldId id="286" r:id="rId14"/>
    <p:sldId id="260" r:id="rId15"/>
    <p:sldId id="261"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315" r:id="rId29"/>
    <p:sldId id="281" r:id="rId30"/>
    <p:sldId id="282" r:id="rId31"/>
    <p:sldId id="283" r:id="rId32"/>
    <p:sldId id="284" r:id="rId33"/>
    <p:sldId id="288" r:id="rId34"/>
    <p:sldId id="292" r:id="rId35"/>
    <p:sldId id="290" r:id="rId36"/>
    <p:sldId id="291" r:id="rId37"/>
    <p:sldId id="293" r:id="rId38"/>
    <p:sldId id="309" r:id="rId39"/>
    <p:sldId id="294" r:id="rId40"/>
    <p:sldId id="308" r:id="rId41"/>
    <p:sldId id="301" r:id="rId42"/>
    <p:sldId id="310" r:id="rId43"/>
    <p:sldId id="302" r:id="rId44"/>
    <p:sldId id="312" r:id="rId45"/>
    <p:sldId id="303" r:id="rId46"/>
    <p:sldId id="304" r:id="rId47"/>
    <p:sldId id="305" r:id="rId48"/>
    <p:sldId id="306" r:id="rId49"/>
    <p:sldId id="307" r:id="rId50"/>
    <p:sldId id="29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88" d="100"/>
          <a:sy n="88" d="100"/>
        </p:scale>
        <p:origin x="5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2D999E-AD9F-4CD8-8D40-FF3C5387CE30}" type="datetimeFigureOut">
              <a:rPr lang="en-GB" smtClean="0"/>
              <a:t>29/01/2021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569785-346B-4763-BA76-630C56AA5A81}" type="slidenum">
              <a:rPr lang="en-GB" smtClean="0"/>
              <a:t>‹#›</a:t>
            </a:fld>
            <a:endParaRPr lang="en-GB"/>
          </a:p>
        </p:txBody>
      </p:sp>
    </p:spTree>
    <p:extLst>
      <p:ext uri="{BB962C8B-B14F-4D97-AF65-F5344CB8AC3E}">
        <p14:creationId xmlns:p14="http://schemas.microsoft.com/office/powerpoint/2010/main" val="4202449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Header Placeholder 4"/>
          <p:cNvSpPr>
            <a:spLocks noGrp="1"/>
          </p:cNvSpPr>
          <p:nvPr>
            <p:ph type="hdr" sz="quarter" idx="10"/>
          </p:nvPr>
        </p:nvSpPr>
        <p:spPr/>
        <p:txBody>
          <a:bodyPr/>
          <a:lstStyle/>
          <a:p>
            <a:r>
              <a:rPr lang="en-GB" smtClean="0"/>
              <a:t>WALT begin to add numbers to 20</a:t>
            </a:r>
            <a:endParaRPr lang="en-GB"/>
          </a:p>
        </p:txBody>
      </p:sp>
      <p:sp>
        <p:nvSpPr>
          <p:cNvPr id="6" name="Date Placeholder 5"/>
          <p:cNvSpPr>
            <a:spLocks noGrp="1"/>
          </p:cNvSpPr>
          <p:nvPr>
            <p:ph type="dt" idx="11"/>
          </p:nvPr>
        </p:nvSpPr>
        <p:spPr/>
        <p:txBody>
          <a:bodyPr/>
          <a:lstStyle/>
          <a:p>
            <a:r>
              <a:rPr lang="en-GB" smtClean="0"/>
              <a:t>19/09/2014</a:t>
            </a:r>
            <a:endParaRPr lang="en-GB"/>
          </a:p>
        </p:txBody>
      </p:sp>
    </p:spTree>
    <p:extLst>
      <p:ext uri="{BB962C8B-B14F-4D97-AF65-F5344CB8AC3E}">
        <p14:creationId xmlns:p14="http://schemas.microsoft.com/office/powerpoint/2010/main" val="31156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BD5DDBB-46EC-4032-9853-453A349929E9}"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B914EF-333C-409C-912A-762034A6F550}" type="slidenum">
              <a:rPr lang="en-GB" smtClean="0"/>
              <a:t>‹#›</a:t>
            </a:fld>
            <a:endParaRPr lang="en-GB"/>
          </a:p>
        </p:txBody>
      </p:sp>
    </p:spTree>
    <p:extLst>
      <p:ext uri="{BB962C8B-B14F-4D97-AF65-F5344CB8AC3E}">
        <p14:creationId xmlns:p14="http://schemas.microsoft.com/office/powerpoint/2010/main" val="184133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D5DDBB-46EC-4032-9853-453A349929E9}"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B914EF-333C-409C-912A-762034A6F550}" type="slidenum">
              <a:rPr lang="en-GB" smtClean="0"/>
              <a:t>‹#›</a:t>
            </a:fld>
            <a:endParaRPr lang="en-GB"/>
          </a:p>
        </p:txBody>
      </p:sp>
    </p:spTree>
    <p:extLst>
      <p:ext uri="{BB962C8B-B14F-4D97-AF65-F5344CB8AC3E}">
        <p14:creationId xmlns:p14="http://schemas.microsoft.com/office/powerpoint/2010/main" val="3986467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D5DDBB-46EC-4032-9853-453A349929E9}"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B914EF-333C-409C-912A-762034A6F550}" type="slidenum">
              <a:rPr lang="en-GB" smtClean="0"/>
              <a:t>‹#›</a:t>
            </a:fld>
            <a:endParaRPr lang="en-GB"/>
          </a:p>
        </p:txBody>
      </p:sp>
    </p:spTree>
    <p:extLst>
      <p:ext uri="{BB962C8B-B14F-4D97-AF65-F5344CB8AC3E}">
        <p14:creationId xmlns:p14="http://schemas.microsoft.com/office/powerpoint/2010/main" val="583332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D5DDBB-46EC-4032-9853-453A349929E9}"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B914EF-333C-409C-912A-762034A6F550}" type="slidenum">
              <a:rPr lang="en-GB" smtClean="0"/>
              <a:t>‹#›</a:t>
            </a:fld>
            <a:endParaRPr lang="en-GB"/>
          </a:p>
        </p:txBody>
      </p:sp>
    </p:spTree>
    <p:extLst>
      <p:ext uri="{BB962C8B-B14F-4D97-AF65-F5344CB8AC3E}">
        <p14:creationId xmlns:p14="http://schemas.microsoft.com/office/powerpoint/2010/main" val="90369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D5DDBB-46EC-4032-9853-453A349929E9}"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B914EF-333C-409C-912A-762034A6F550}" type="slidenum">
              <a:rPr lang="en-GB" smtClean="0"/>
              <a:t>‹#›</a:t>
            </a:fld>
            <a:endParaRPr lang="en-GB"/>
          </a:p>
        </p:txBody>
      </p:sp>
    </p:spTree>
    <p:extLst>
      <p:ext uri="{BB962C8B-B14F-4D97-AF65-F5344CB8AC3E}">
        <p14:creationId xmlns:p14="http://schemas.microsoft.com/office/powerpoint/2010/main" val="77111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BD5DDBB-46EC-4032-9853-453A349929E9}"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B914EF-333C-409C-912A-762034A6F550}" type="slidenum">
              <a:rPr lang="en-GB" smtClean="0"/>
              <a:t>‹#›</a:t>
            </a:fld>
            <a:endParaRPr lang="en-GB"/>
          </a:p>
        </p:txBody>
      </p:sp>
    </p:spTree>
    <p:extLst>
      <p:ext uri="{BB962C8B-B14F-4D97-AF65-F5344CB8AC3E}">
        <p14:creationId xmlns:p14="http://schemas.microsoft.com/office/powerpoint/2010/main" val="312145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BD5DDBB-46EC-4032-9853-453A349929E9}" type="datetimeFigureOut">
              <a:rPr lang="en-GB" smtClean="0"/>
              <a:t>29/01/2021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B914EF-333C-409C-912A-762034A6F550}" type="slidenum">
              <a:rPr lang="en-GB" smtClean="0"/>
              <a:t>‹#›</a:t>
            </a:fld>
            <a:endParaRPr lang="en-GB"/>
          </a:p>
        </p:txBody>
      </p:sp>
    </p:spTree>
    <p:extLst>
      <p:ext uri="{BB962C8B-B14F-4D97-AF65-F5344CB8AC3E}">
        <p14:creationId xmlns:p14="http://schemas.microsoft.com/office/powerpoint/2010/main" val="2225023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BD5DDBB-46EC-4032-9853-453A349929E9}" type="datetimeFigureOut">
              <a:rPr lang="en-GB" smtClean="0"/>
              <a:t>29/01/2021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B914EF-333C-409C-912A-762034A6F550}" type="slidenum">
              <a:rPr lang="en-GB" smtClean="0"/>
              <a:t>‹#›</a:t>
            </a:fld>
            <a:endParaRPr lang="en-GB"/>
          </a:p>
        </p:txBody>
      </p:sp>
    </p:spTree>
    <p:extLst>
      <p:ext uri="{BB962C8B-B14F-4D97-AF65-F5344CB8AC3E}">
        <p14:creationId xmlns:p14="http://schemas.microsoft.com/office/powerpoint/2010/main" val="2708165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D5DDBB-46EC-4032-9853-453A349929E9}" type="datetimeFigureOut">
              <a:rPr lang="en-GB" smtClean="0"/>
              <a:t>29/01/2021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B914EF-333C-409C-912A-762034A6F550}" type="slidenum">
              <a:rPr lang="en-GB" smtClean="0"/>
              <a:t>‹#›</a:t>
            </a:fld>
            <a:endParaRPr lang="en-GB"/>
          </a:p>
        </p:txBody>
      </p:sp>
    </p:spTree>
    <p:extLst>
      <p:ext uri="{BB962C8B-B14F-4D97-AF65-F5344CB8AC3E}">
        <p14:creationId xmlns:p14="http://schemas.microsoft.com/office/powerpoint/2010/main" val="3055008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BD5DDBB-46EC-4032-9853-453A349929E9}"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B914EF-333C-409C-912A-762034A6F550}" type="slidenum">
              <a:rPr lang="en-GB" smtClean="0"/>
              <a:t>‹#›</a:t>
            </a:fld>
            <a:endParaRPr lang="en-GB"/>
          </a:p>
        </p:txBody>
      </p:sp>
    </p:spTree>
    <p:extLst>
      <p:ext uri="{BB962C8B-B14F-4D97-AF65-F5344CB8AC3E}">
        <p14:creationId xmlns:p14="http://schemas.microsoft.com/office/powerpoint/2010/main" val="3018340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BD5DDBB-46EC-4032-9853-453A349929E9}"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B914EF-333C-409C-912A-762034A6F550}" type="slidenum">
              <a:rPr lang="en-GB" smtClean="0"/>
              <a:t>‹#›</a:t>
            </a:fld>
            <a:endParaRPr lang="en-GB"/>
          </a:p>
        </p:txBody>
      </p:sp>
    </p:spTree>
    <p:extLst>
      <p:ext uri="{BB962C8B-B14F-4D97-AF65-F5344CB8AC3E}">
        <p14:creationId xmlns:p14="http://schemas.microsoft.com/office/powerpoint/2010/main" val="196450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5DDBB-46EC-4032-9853-453A349929E9}" type="datetimeFigureOut">
              <a:rPr lang="en-GB" smtClean="0"/>
              <a:t>29/01/2021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914EF-333C-409C-912A-762034A6F550}" type="slidenum">
              <a:rPr lang="en-GB" smtClean="0"/>
              <a:t>‹#›</a:t>
            </a:fld>
            <a:endParaRPr lang="en-GB"/>
          </a:p>
        </p:txBody>
      </p:sp>
    </p:spTree>
    <p:extLst>
      <p:ext uri="{BB962C8B-B14F-4D97-AF65-F5344CB8AC3E}">
        <p14:creationId xmlns:p14="http://schemas.microsoft.com/office/powerpoint/2010/main" val="2735055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classroom.thenational.academy/lessons/combining-sets-count-all-cru68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HkkYaj0m6c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classroom.thenational.academy/lessons/representing-numbers-within-10-71jkec"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classroom.thenational.academy/lessons/combining-sets-count-on-74u32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youtube.com/watch?v=_MVzXKfr6e8&amp;t=9s"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Yt8GFgxlITs"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classroom.thenational.academy/lessons/counting-sets-within-10-c4w30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tube.com/watch?v=azIG0kLIlg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topmarks.co.uk/learning-to-count/helicopter-rescue" TargetMode="Externa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youtube.com/watch?v=_MVzXKfr6e8"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Date</a:t>
            </a:r>
            <a:r>
              <a:rPr lang="en-GB" dirty="0"/>
              <a:t>: </a:t>
            </a:r>
            <a:r>
              <a:rPr lang="en-GB" sz="3200" dirty="0" smtClean="0"/>
              <a:t>01.02.21</a:t>
            </a:r>
            <a:r>
              <a:rPr lang="en-GB" dirty="0" smtClean="0"/>
              <a:t> </a:t>
            </a:r>
            <a:endParaRPr lang="en-GB" dirty="0"/>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485" y="2832960"/>
            <a:ext cx="10429593" cy="707886"/>
          </a:xfrm>
          <a:prstGeom prst="rect">
            <a:avLst/>
          </a:prstGeom>
          <a:noFill/>
        </p:spPr>
        <p:txBody>
          <a:bodyPr wrap="square" rtlCol="0">
            <a:spAutoFit/>
          </a:bodyPr>
          <a:lstStyle/>
          <a:p>
            <a:r>
              <a:rPr lang="en-GB" sz="4000" dirty="0"/>
              <a:t>LO To be able to count accurately. </a:t>
            </a:r>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pic>
        <p:nvPicPr>
          <p:cNvPr id="14" name="Picture 13"/>
          <p:cNvPicPr/>
          <p:nvPr/>
        </p:nvPicPr>
        <p:blipFill>
          <a:blip r:embed="rId5" cstate="print">
            <a:extLst>
              <a:ext uri="{28A0092B-C50C-407E-A947-70E740481C1C}">
                <a14:useLocalDpi xmlns:a14="http://schemas.microsoft.com/office/drawing/2010/main" val="0"/>
              </a:ext>
            </a:extLst>
          </a:blip>
          <a:stretch>
            <a:fillRect/>
          </a:stretch>
        </p:blipFill>
        <p:spPr>
          <a:xfrm>
            <a:off x="10894879" y="154849"/>
            <a:ext cx="1131570" cy="1131570"/>
          </a:xfrm>
          <a:prstGeom prst="rect">
            <a:avLst/>
          </a:prstGeom>
        </p:spPr>
      </p:pic>
    </p:spTree>
    <p:extLst>
      <p:ext uri="{BB962C8B-B14F-4D97-AF65-F5344CB8AC3E}">
        <p14:creationId xmlns:p14="http://schemas.microsoft.com/office/powerpoint/2010/main" val="3744167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13ED2C3-BE3E-42B3-BC9F-DB79037F1B50}"/>
              </a:ext>
            </a:extLst>
          </p:cNvPr>
          <p:cNvSpPr/>
          <p:nvPr/>
        </p:nvSpPr>
        <p:spPr>
          <a:xfrm>
            <a:off x="273361" y="212979"/>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C526D2F4-9A75-4868-9F05-A324236B653A}"/>
              </a:ext>
            </a:extLst>
          </p:cNvPr>
          <p:cNvGrpSpPr/>
          <p:nvPr/>
        </p:nvGrpSpPr>
        <p:grpSpPr>
          <a:xfrm>
            <a:off x="107092" y="56111"/>
            <a:ext cx="11977816" cy="6647935"/>
            <a:chOff x="107092" y="90616"/>
            <a:chExt cx="11977816" cy="6647935"/>
          </a:xfrm>
        </p:grpSpPr>
        <p:sp>
          <p:nvSpPr>
            <p:cNvPr id="15" name="Rectangle 14">
              <a:extLst>
                <a:ext uri="{FF2B5EF4-FFF2-40B4-BE49-F238E27FC236}">
                  <a16:creationId xmlns:a16="http://schemas.microsoft.com/office/drawing/2014/main" id="{CC617FBF-4EEE-4D17-BCCA-FF1474EC6240}"/>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30FD9DB-8107-40D6-B10F-CD08137F59F6}"/>
                </a:ext>
              </a:extLst>
            </p:cNvPr>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7B9C25AF-B702-459C-AB63-94C69DA7D03C}"/>
                </a:ext>
              </a:extLst>
            </p:cNvPr>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pic>
          <p:nvPicPr>
            <p:cNvPr id="19" name="Picture 18">
              <a:extLst>
                <a:ext uri="{FF2B5EF4-FFF2-40B4-BE49-F238E27FC236}">
                  <a16:creationId xmlns:a16="http://schemas.microsoft.com/office/drawing/2014/main" id="{C44A2D15-698E-464F-8CB5-E29C0B96E877}"/>
                </a:ext>
              </a:extLst>
            </p:cNvPr>
            <p:cNvPicPr>
              <a:picLocks noChangeAspect="1"/>
            </p:cNvPicPr>
            <p:nvPr/>
          </p:nvPicPr>
          <p:blipFill>
            <a:blip r:embed="rId2"/>
            <a:stretch>
              <a:fillRect/>
            </a:stretch>
          </p:blipFill>
          <p:spPr>
            <a:xfrm>
              <a:off x="553093" y="1728060"/>
              <a:ext cx="2219325" cy="1104900"/>
            </a:xfrm>
            <a:prstGeom prst="rect">
              <a:avLst/>
            </a:prstGeom>
          </p:spPr>
        </p:pic>
        <p:sp>
          <p:nvSpPr>
            <p:cNvPr id="20" name="Rectangle 19">
              <a:extLst>
                <a:ext uri="{FF2B5EF4-FFF2-40B4-BE49-F238E27FC236}">
                  <a16:creationId xmlns:a16="http://schemas.microsoft.com/office/drawing/2014/main" id="{26D62B98-63D4-4EE9-9670-631EA86FE3A8}"/>
                </a:ext>
              </a:extLst>
            </p:cNvPr>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0D365C32-2139-46BB-A834-69E084CCC9DE}"/>
                </a:ext>
              </a:extLst>
            </p:cNvPr>
            <p:cNvSpPr txBox="1"/>
            <p:nvPr/>
          </p:nvSpPr>
          <p:spPr>
            <a:xfrm>
              <a:off x="635485" y="2832960"/>
              <a:ext cx="10429593" cy="707886"/>
            </a:xfrm>
            <a:prstGeom prst="rect">
              <a:avLst/>
            </a:prstGeom>
            <a:noFill/>
          </p:spPr>
          <p:txBody>
            <a:bodyPr wrap="square" rtlCol="0">
              <a:spAutoFit/>
            </a:bodyPr>
            <a:lstStyle/>
            <a:p>
              <a:r>
                <a:rPr lang="en-GB" sz="4000" dirty="0" smtClean="0"/>
                <a:t>L.O.</a:t>
              </a:r>
              <a:endParaRPr lang="en-GB" sz="4000" dirty="0"/>
            </a:p>
          </p:txBody>
        </p:sp>
        <p:pic>
          <p:nvPicPr>
            <p:cNvPr id="22" name="Picture 21">
              <a:extLst>
                <a:ext uri="{FF2B5EF4-FFF2-40B4-BE49-F238E27FC236}">
                  <a16:creationId xmlns:a16="http://schemas.microsoft.com/office/drawing/2014/main" id="{5DAC161A-AE73-4E23-8983-5A4292BB48D2}"/>
                </a:ext>
              </a:extLst>
            </p:cNvPr>
            <p:cNvPicPr>
              <a:picLocks noChangeAspect="1"/>
            </p:cNvPicPr>
            <p:nvPr/>
          </p:nvPicPr>
          <p:blipFill>
            <a:blip r:embed="rId3"/>
            <a:stretch>
              <a:fillRect/>
            </a:stretch>
          </p:blipFill>
          <p:spPr>
            <a:xfrm>
              <a:off x="4721657" y="5940593"/>
              <a:ext cx="759101" cy="681642"/>
            </a:xfrm>
            <a:prstGeom prst="rect">
              <a:avLst/>
            </a:prstGeom>
          </p:spPr>
        </p:pic>
        <p:pic>
          <p:nvPicPr>
            <p:cNvPr id="23" name="Picture 22">
              <a:extLst>
                <a:ext uri="{FF2B5EF4-FFF2-40B4-BE49-F238E27FC236}">
                  <a16:creationId xmlns:a16="http://schemas.microsoft.com/office/drawing/2014/main" id="{FA9ECF76-1EEF-466D-A033-D06066776E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
          <p:nvSpPr>
            <p:cNvPr id="18" name="TextBox 17">
              <a:extLst>
                <a:ext uri="{FF2B5EF4-FFF2-40B4-BE49-F238E27FC236}">
                  <a16:creationId xmlns:a16="http://schemas.microsoft.com/office/drawing/2014/main" id="{97092114-5C33-4022-B8E6-73C317E0CEE2}"/>
                </a:ext>
              </a:extLst>
            </p:cNvPr>
            <p:cNvSpPr txBox="1"/>
            <p:nvPr/>
          </p:nvSpPr>
          <p:spPr>
            <a:xfrm>
              <a:off x="273361" y="222475"/>
              <a:ext cx="7426334" cy="584775"/>
            </a:xfrm>
            <a:prstGeom prst="rect">
              <a:avLst/>
            </a:prstGeom>
            <a:noFill/>
          </p:spPr>
          <p:txBody>
            <a:bodyPr wrap="square" rtlCol="0">
              <a:spAutoFit/>
            </a:bodyPr>
            <a:lstStyle/>
            <a:p>
              <a:r>
                <a:rPr lang="en-GB" sz="3200" dirty="0"/>
                <a:t>Date</a:t>
              </a:r>
              <a:r>
                <a:rPr lang="en-GB" dirty="0"/>
                <a:t>:</a:t>
              </a:r>
            </a:p>
          </p:txBody>
        </p:sp>
      </p:grpSp>
      <p:sp>
        <p:nvSpPr>
          <p:cNvPr id="2" name="TextBox 1">
            <a:extLst>
              <a:ext uri="{FF2B5EF4-FFF2-40B4-BE49-F238E27FC236}">
                <a16:creationId xmlns:a16="http://schemas.microsoft.com/office/drawing/2014/main" id="{D421084E-8ECC-4177-A14D-4390EE8D4C95}"/>
              </a:ext>
            </a:extLst>
          </p:cNvPr>
          <p:cNvSpPr txBox="1"/>
          <p:nvPr/>
        </p:nvSpPr>
        <p:spPr>
          <a:xfrm>
            <a:off x="1343340" y="328962"/>
            <a:ext cx="5286375" cy="369332"/>
          </a:xfrm>
          <a:prstGeom prst="rect">
            <a:avLst/>
          </a:prstGeom>
          <a:noFill/>
        </p:spPr>
        <p:txBody>
          <a:bodyPr wrap="square" rtlCol="0">
            <a:spAutoFit/>
          </a:bodyPr>
          <a:lstStyle/>
          <a:p>
            <a:r>
              <a:rPr lang="en-GB" dirty="0" smtClean="0"/>
              <a:t>02/02/21</a:t>
            </a:r>
            <a:endParaRPr lang="en-GB" dirty="0"/>
          </a:p>
        </p:txBody>
      </p:sp>
      <p:sp>
        <p:nvSpPr>
          <p:cNvPr id="3" name="TextBox 2">
            <a:extLst>
              <a:ext uri="{FF2B5EF4-FFF2-40B4-BE49-F238E27FC236}">
                <a16:creationId xmlns:a16="http://schemas.microsoft.com/office/drawing/2014/main" id="{FE4EF292-7FB8-4A98-AA36-895925E22B28}"/>
              </a:ext>
            </a:extLst>
          </p:cNvPr>
          <p:cNvSpPr txBox="1"/>
          <p:nvPr/>
        </p:nvSpPr>
        <p:spPr>
          <a:xfrm>
            <a:off x="1590878" y="3010746"/>
            <a:ext cx="9474200" cy="369332"/>
          </a:xfrm>
          <a:prstGeom prst="rect">
            <a:avLst/>
          </a:prstGeom>
          <a:noFill/>
        </p:spPr>
        <p:txBody>
          <a:bodyPr wrap="square" rtlCol="0">
            <a:spAutoFit/>
          </a:bodyPr>
          <a:lstStyle/>
          <a:p>
            <a:r>
              <a:rPr lang="en-GB" dirty="0"/>
              <a:t>To be able </a:t>
            </a:r>
            <a:r>
              <a:rPr lang="en-GB" dirty="0" smtClean="0"/>
              <a:t>to add one more using digits.</a:t>
            </a:r>
            <a:endParaRPr lang="en-GB" dirty="0"/>
          </a:p>
        </p:txBody>
      </p:sp>
      <p:pic>
        <p:nvPicPr>
          <p:cNvPr id="25" name="Picture 24"/>
          <p:cNvPicPr/>
          <p:nvPr/>
        </p:nvPicPr>
        <p:blipFill>
          <a:blip r:embed="rId5" cstate="print">
            <a:extLst>
              <a:ext uri="{28A0092B-C50C-407E-A947-70E740481C1C}">
                <a14:useLocalDpi xmlns:a14="http://schemas.microsoft.com/office/drawing/2010/main" val="0"/>
              </a:ext>
            </a:extLst>
          </a:blip>
          <a:stretch>
            <a:fillRect/>
          </a:stretch>
        </p:blipFill>
        <p:spPr>
          <a:xfrm>
            <a:off x="10894879" y="154849"/>
            <a:ext cx="1131570" cy="1131570"/>
          </a:xfrm>
          <a:prstGeom prst="rect">
            <a:avLst/>
          </a:prstGeom>
        </p:spPr>
      </p:pic>
    </p:spTree>
    <p:extLst>
      <p:ext uri="{BB962C8B-B14F-4D97-AF65-F5344CB8AC3E}">
        <p14:creationId xmlns:p14="http://schemas.microsoft.com/office/powerpoint/2010/main" val="267092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04949" y="141173"/>
            <a:ext cx="10672354" cy="1754326"/>
          </a:xfrm>
          <a:prstGeom prst="rect">
            <a:avLst/>
          </a:prstGeom>
          <a:noFill/>
        </p:spPr>
        <p:txBody>
          <a:bodyPr wrap="square" rtlCol="0">
            <a:spAutoFit/>
          </a:bodyPr>
          <a:lstStyle/>
          <a:p>
            <a:r>
              <a:rPr lang="en-GB" dirty="0" smtClean="0"/>
              <a:t>Today we </a:t>
            </a:r>
            <a:r>
              <a:rPr lang="en-GB" dirty="0"/>
              <a:t>are going to be learning about adding 1 more.</a:t>
            </a:r>
          </a:p>
          <a:p>
            <a:endParaRPr lang="en-GB" dirty="0"/>
          </a:p>
          <a:p>
            <a:r>
              <a:rPr lang="en-GB" dirty="0"/>
              <a:t>There are a few different ways that we can add one more, we can collect objects and add one more or we can look at numbers and think about what comes next.</a:t>
            </a:r>
          </a:p>
          <a:p>
            <a:endParaRPr lang="en-GB" dirty="0"/>
          </a:p>
          <a:p>
            <a:r>
              <a:rPr lang="en-GB" dirty="0"/>
              <a:t>Lets start by adding one more dot to these five frames.</a:t>
            </a:r>
          </a:p>
        </p:txBody>
      </p:sp>
      <p:pic>
        <p:nvPicPr>
          <p:cNvPr id="6" name="Picture 5">
            <a:extLst>
              <a:ext uri="{FF2B5EF4-FFF2-40B4-BE49-F238E27FC236}">
                <a16:creationId xmlns:a16="http://schemas.microsoft.com/office/drawing/2014/main" id="{496BD4A8-D06C-614D-87DF-64FB0DC70DB2}"/>
              </a:ext>
            </a:extLst>
          </p:cNvPr>
          <p:cNvPicPr>
            <a:picLocks noChangeAspect="1"/>
          </p:cNvPicPr>
          <p:nvPr/>
        </p:nvPicPr>
        <p:blipFill>
          <a:blip r:embed="rId2"/>
          <a:stretch>
            <a:fillRect/>
          </a:stretch>
        </p:blipFill>
        <p:spPr>
          <a:xfrm>
            <a:off x="404949" y="2006376"/>
            <a:ext cx="4337608" cy="966039"/>
          </a:xfrm>
          <a:prstGeom prst="rect">
            <a:avLst/>
          </a:prstGeom>
        </p:spPr>
      </p:pic>
      <p:sp>
        <p:nvSpPr>
          <p:cNvPr id="8" name="Flowchart: Connector 1">
            <a:extLst>
              <a:ext uri="{FF2B5EF4-FFF2-40B4-BE49-F238E27FC236}">
                <a16:creationId xmlns:a16="http://schemas.microsoft.com/office/drawing/2014/main" id="{E544AC6F-51B8-434D-8264-A5AE60A564BC}"/>
              </a:ext>
            </a:extLst>
          </p:cNvPr>
          <p:cNvSpPr/>
          <p:nvPr/>
        </p:nvSpPr>
        <p:spPr>
          <a:xfrm>
            <a:off x="3151337" y="2254680"/>
            <a:ext cx="553737" cy="48123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Connector 19">
            <a:extLst>
              <a:ext uri="{FF2B5EF4-FFF2-40B4-BE49-F238E27FC236}">
                <a16:creationId xmlns:a16="http://schemas.microsoft.com/office/drawing/2014/main" id="{B22E0666-B0CD-D941-A661-AE254ED819E4}"/>
              </a:ext>
            </a:extLst>
          </p:cNvPr>
          <p:cNvSpPr/>
          <p:nvPr/>
        </p:nvSpPr>
        <p:spPr>
          <a:xfrm>
            <a:off x="1429988" y="2237950"/>
            <a:ext cx="553737" cy="481234"/>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Connector 20">
            <a:extLst>
              <a:ext uri="{FF2B5EF4-FFF2-40B4-BE49-F238E27FC236}">
                <a16:creationId xmlns:a16="http://schemas.microsoft.com/office/drawing/2014/main" id="{DFF64D65-D72D-154D-BBEE-6B4CDEC432C7}"/>
              </a:ext>
            </a:extLst>
          </p:cNvPr>
          <p:cNvSpPr/>
          <p:nvPr/>
        </p:nvSpPr>
        <p:spPr>
          <a:xfrm>
            <a:off x="2330262" y="2248778"/>
            <a:ext cx="553737" cy="481234"/>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lowchart: Connector 22">
            <a:extLst>
              <a:ext uri="{FF2B5EF4-FFF2-40B4-BE49-F238E27FC236}">
                <a16:creationId xmlns:a16="http://schemas.microsoft.com/office/drawing/2014/main" id="{A6EC9989-D835-254F-9786-8F6CD5163533}"/>
              </a:ext>
            </a:extLst>
          </p:cNvPr>
          <p:cNvSpPr/>
          <p:nvPr/>
        </p:nvSpPr>
        <p:spPr>
          <a:xfrm>
            <a:off x="599897" y="2248778"/>
            <a:ext cx="553737" cy="481234"/>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678ED96F-CCA5-234F-B651-740679EB6CBA}"/>
              </a:ext>
            </a:extLst>
          </p:cNvPr>
          <p:cNvSpPr txBox="1"/>
          <p:nvPr/>
        </p:nvSpPr>
        <p:spPr>
          <a:xfrm>
            <a:off x="404949" y="3099463"/>
            <a:ext cx="7842341" cy="923330"/>
          </a:xfrm>
          <a:prstGeom prst="rect">
            <a:avLst/>
          </a:prstGeom>
          <a:noFill/>
        </p:spPr>
        <p:txBody>
          <a:bodyPr wrap="square" rtlCol="0">
            <a:spAutoFit/>
          </a:bodyPr>
          <a:lstStyle/>
          <a:p>
            <a:r>
              <a:rPr lang="en-US" dirty="0"/>
              <a:t>I had 3 circles in my five frame, I added one more to make 4. </a:t>
            </a:r>
          </a:p>
          <a:p>
            <a:endParaRPr lang="en-US" dirty="0"/>
          </a:p>
          <a:p>
            <a:r>
              <a:rPr lang="en-US" dirty="0"/>
              <a:t>Can you try adding one more circle to the five frames below. </a:t>
            </a:r>
          </a:p>
        </p:txBody>
      </p:sp>
      <p:pic>
        <p:nvPicPr>
          <p:cNvPr id="13" name="Picture 12">
            <a:extLst>
              <a:ext uri="{FF2B5EF4-FFF2-40B4-BE49-F238E27FC236}">
                <a16:creationId xmlns:a16="http://schemas.microsoft.com/office/drawing/2014/main" id="{6F0B194D-5D57-0F42-B859-8E21A63B3D86}"/>
              </a:ext>
            </a:extLst>
          </p:cNvPr>
          <p:cNvPicPr>
            <a:picLocks noChangeAspect="1"/>
          </p:cNvPicPr>
          <p:nvPr/>
        </p:nvPicPr>
        <p:blipFill>
          <a:blip r:embed="rId2"/>
          <a:stretch>
            <a:fillRect/>
          </a:stretch>
        </p:blipFill>
        <p:spPr>
          <a:xfrm>
            <a:off x="438326" y="4120400"/>
            <a:ext cx="4337608" cy="966039"/>
          </a:xfrm>
          <a:prstGeom prst="rect">
            <a:avLst/>
          </a:prstGeom>
        </p:spPr>
      </p:pic>
      <p:sp>
        <p:nvSpPr>
          <p:cNvPr id="15" name="Flowchart: Connector 19">
            <a:extLst>
              <a:ext uri="{FF2B5EF4-FFF2-40B4-BE49-F238E27FC236}">
                <a16:creationId xmlns:a16="http://schemas.microsoft.com/office/drawing/2014/main" id="{E0169075-9ADE-064E-BDE1-5956CDBCAD35}"/>
              </a:ext>
            </a:extLst>
          </p:cNvPr>
          <p:cNvSpPr/>
          <p:nvPr/>
        </p:nvSpPr>
        <p:spPr>
          <a:xfrm>
            <a:off x="1463365" y="4351974"/>
            <a:ext cx="553737" cy="481234"/>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owchart: Connector 22">
            <a:extLst>
              <a:ext uri="{FF2B5EF4-FFF2-40B4-BE49-F238E27FC236}">
                <a16:creationId xmlns:a16="http://schemas.microsoft.com/office/drawing/2014/main" id="{C979914D-EC23-F548-8A1E-58DA07B2BF5D}"/>
              </a:ext>
            </a:extLst>
          </p:cNvPr>
          <p:cNvSpPr/>
          <p:nvPr/>
        </p:nvSpPr>
        <p:spPr>
          <a:xfrm>
            <a:off x="633274" y="4362802"/>
            <a:ext cx="553737" cy="481234"/>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7547FDED-8395-CC43-9843-0B287E4B729C}"/>
              </a:ext>
            </a:extLst>
          </p:cNvPr>
          <p:cNvPicPr>
            <a:picLocks noChangeAspect="1"/>
          </p:cNvPicPr>
          <p:nvPr/>
        </p:nvPicPr>
        <p:blipFill>
          <a:blip r:embed="rId2"/>
          <a:stretch>
            <a:fillRect/>
          </a:stretch>
        </p:blipFill>
        <p:spPr>
          <a:xfrm>
            <a:off x="438326" y="5271700"/>
            <a:ext cx="4337608" cy="966039"/>
          </a:xfrm>
          <a:prstGeom prst="rect">
            <a:avLst/>
          </a:prstGeom>
        </p:spPr>
      </p:pic>
      <p:sp>
        <p:nvSpPr>
          <p:cNvPr id="20" name="Flowchart: Connector 19">
            <a:extLst>
              <a:ext uri="{FF2B5EF4-FFF2-40B4-BE49-F238E27FC236}">
                <a16:creationId xmlns:a16="http://schemas.microsoft.com/office/drawing/2014/main" id="{5C618254-BB1E-9A4E-94EE-4D4F4611D5B6}"/>
              </a:ext>
            </a:extLst>
          </p:cNvPr>
          <p:cNvSpPr/>
          <p:nvPr/>
        </p:nvSpPr>
        <p:spPr>
          <a:xfrm>
            <a:off x="1463365" y="5503274"/>
            <a:ext cx="553737" cy="481234"/>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lowchart: Connector 22">
            <a:extLst>
              <a:ext uri="{FF2B5EF4-FFF2-40B4-BE49-F238E27FC236}">
                <a16:creationId xmlns:a16="http://schemas.microsoft.com/office/drawing/2014/main" id="{A5139C93-95FF-6147-A90A-A5A8D8AE52CC}"/>
              </a:ext>
            </a:extLst>
          </p:cNvPr>
          <p:cNvSpPr/>
          <p:nvPr/>
        </p:nvSpPr>
        <p:spPr>
          <a:xfrm>
            <a:off x="633274" y="5514102"/>
            <a:ext cx="553737" cy="481234"/>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B01B1DBC-472E-9549-AA53-9C9BA53D05DB}"/>
              </a:ext>
            </a:extLst>
          </p:cNvPr>
          <p:cNvPicPr>
            <a:picLocks noChangeAspect="1"/>
          </p:cNvPicPr>
          <p:nvPr/>
        </p:nvPicPr>
        <p:blipFill>
          <a:blip r:embed="rId2"/>
          <a:stretch>
            <a:fillRect/>
          </a:stretch>
        </p:blipFill>
        <p:spPr>
          <a:xfrm>
            <a:off x="6078486" y="4120400"/>
            <a:ext cx="4337608" cy="966039"/>
          </a:xfrm>
          <a:prstGeom prst="rect">
            <a:avLst/>
          </a:prstGeom>
        </p:spPr>
      </p:pic>
      <p:sp>
        <p:nvSpPr>
          <p:cNvPr id="24" name="Flowchart: Connector 22">
            <a:extLst>
              <a:ext uri="{FF2B5EF4-FFF2-40B4-BE49-F238E27FC236}">
                <a16:creationId xmlns:a16="http://schemas.microsoft.com/office/drawing/2014/main" id="{100A6BD0-C6D3-1447-A10B-D7DDD41C117E}"/>
              </a:ext>
            </a:extLst>
          </p:cNvPr>
          <p:cNvSpPr/>
          <p:nvPr/>
        </p:nvSpPr>
        <p:spPr>
          <a:xfrm>
            <a:off x="6273434" y="4362802"/>
            <a:ext cx="553737" cy="481234"/>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01E1037E-D03D-144D-B255-CBED537755DD}"/>
              </a:ext>
            </a:extLst>
          </p:cNvPr>
          <p:cNvPicPr>
            <a:picLocks noChangeAspect="1"/>
          </p:cNvPicPr>
          <p:nvPr/>
        </p:nvPicPr>
        <p:blipFill>
          <a:blip r:embed="rId2"/>
          <a:stretch>
            <a:fillRect/>
          </a:stretch>
        </p:blipFill>
        <p:spPr>
          <a:xfrm>
            <a:off x="6096000" y="5271700"/>
            <a:ext cx="4337608" cy="966039"/>
          </a:xfrm>
          <a:prstGeom prst="rect">
            <a:avLst/>
          </a:prstGeom>
        </p:spPr>
      </p:pic>
      <p:sp>
        <p:nvSpPr>
          <p:cNvPr id="26" name="Flowchart: Connector 19">
            <a:extLst>
              <a:ext uri="{FF2B5EF4-FFF2-40B4-BE49-F238E27FC236}">
                <a16:creationId xmlns:a16="http://schemas.microsoft.com/office/drawing/2014/main" id="{FFF18D01-A54B-404E-B4B0-9BADCCF0F38E}"/>
              </a:ext>
            </a:extLst>
          </p:cNvPr>
          <p:cNvSpPr/>
          <p:nvPr/>
        </p:nvSpPr>
        <p:spPr>
          <a:xfrm>
            <a:off x="7149615" y="5517562"/>
            <a:ext cx="553737" cy="481234"/>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2">
            <a:extLst>
              <a:ext uri="{FF2B5EF4-FFF2-40B4-BE49-F238E27FC236}">
                <a16:creationId xmlns:a16="http://schemas.microsoft.com/office/drawing/2014/main" id="{A3DEC67A-EBE1-CE41-A72E-ECB34020F21B}"/>
              </a:ext>
            </a:extLst>
          </p:cNvPr>
          <p:cNvSpPr/>
          <p:nvPr/>
        </p:nvSpPr>
        <p:spPr>
          <a:xfrm>
            <a:off x="6290948" y="5514102"/>
            <a:ext cx="553737" cy="481234"/>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19">
            <a:extLst>
              <a:ext uri="{FF2B5EF4-FFF2-40B4-BE49-F238E27FC236}">
                <a16:creationId xmlns:a16="http://schemas.microsoft.com/office/drawing/2014/main" id="{8FA154BE-D469-5442-B396-B9E58DA0558F}"/>
              </a:ext>
            </a:extLst>
          </p:cNvPr>
          <p:cNvSpPr/>
          <p:nvPr/>
        </p:nvSpPr>
        <p:spPr>
          <a:xfrm>
            <a:off x="2355163" y="5503274"/>
            <a:ext cx="553737" cy="481234"/>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19">
            <a:extLst>
              <a:ext uri="{FF2B5EF4-FFF2-40B4-BE49-F238E27FC236}">
                <a16:creationId xmlns:a16="http://schemas.microsoft.com/office/drawing/2014/main" id="{F3390774-6529-6844-8594-C497A910C252}"/>
              </a:ext>
            </a:extLst>
          </p:cNvPr>
          <p:cNvSpPr/>
          <p:nvPr/>
        </p:nvSpPr>
        <p:spPr>
          <a:xfrm>
            <a:off x="3212699" y="5527681"/>
            <a:ext cx="553737" cy="481234"/>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19">
            <a:extLst>
              <a:ext uri="{FF2B5EF4-FFF2-40B4-BE49-F238E27FC236}">
                <a16:creationId xmlns:a16="http://schemas.microsoft.com/office/drawing/2014/main" id="{3CDCCFFD-AFA2-8C43-87F1-C3FD396876F6}"/>
              </a:ext>
            </a:extLst>
          </p:cNvPr>
          <p:cNvSpPr/>
          <p:nvPr/>
        </p:nvSpPr>
        <p:spPr>
          <a:xfrm>
            <a:off x="7987878" y="5505365"/>
            <a:ext cx="553737" cy="481234"/>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16126A13-EA25-2748-91FC-9A877F64D154}"/>
              </a:ext>
            </a:extLst>
          </p:cNvPr>
          <p:cNvSpPr txBox="1"/>
          <p:nvPr/>
        </p:nvSpPr>
        <p:spPr>
          <a:xfrm>
            <a:off x="404949" y="6362692"/>
            <a:ext cx="8954662" cy="369332"/>
          </a:xfrm>
          <a:prstGeom prst="rect">
            <a:avLst/>
          </a:prstGeom>
          <a:noFill/>
        </p:spPr>
        <p:txBody>
          <a:bodyPr wrap="square" rtlCol="0">
            <a:spAutoFit/>
          </a:bodyPr>
          <a:lstStyle/>
          <a:p>
            <a:r>
              <a:rPr lang="en-US" dirty="0"/>
              <a:t>One more can be added to anything. Try the next slide to add one more to different objects.</a:t>
            </a:r>
          </a:p>
        </p:txBody>
      </p:sp>
      <p:sp>
        <p:nvSpPr>
          <p:cNvPr id="32" name="Flowchart: Connector 1">
            <a:extLst>
              <a:ext uri="{FF2B5EF4-FFF2-40B4-BE49-F238E27FC236}">
                <a16:creationId xmlns:a16="http://schemas.microsoft.com/office/drawing/2014/main" id="{8CF7889E-AA56-674F-9E74-E3C7762A5139}"/>
              </a:ext>
            </a:extLst>
          </p:cNvPr>
          <p:cNvSpPr/>
          <p:nvPr/>
        </p:nvSpPr>
        <p:spPr>
          <a:xfrm>
            <a:off x="7711009" y="3184434"/>
            <a:ext cx="553737" cy="48123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lowchart: Connector 1">
            <a:extLst>
              <a:ext uri="{FF2B5EF4-FFF2-40B4-BE49-F238E27FC236}">
                <a16:creationId xmlns:a16="http://schemas.microsoft.com/office/drawing/2014/main" id="{57EC0412-CEE3-AD4E-AC49-8FCD633724AC}"/>
              </a:ext>
            </a:extLst>
          </p:cNvPr>
          <p:cNvSpPr/>
          <p:nvPr/>
        </p:nvSpPr>
        <p:spPr>
          <a:xfrm>
            <a:off x="8552574" y="3188383"/>
            <a:ext cx="553737" cy="48123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owchart: Connector 1">
            <a:extLst>
              <a:ext uri="{FF2B5EF4-FFF2-40B4-BE49-F238E27FC236}">
                <a16:creationId xmlns:a16="http://schemas.microsoft.com/office/drawing/2014/main" id="{CA4C6472-6140-B447-BBD8-099750BB4091}"/>
              </a:ext>
            </a:extLst>
          </p:cNvPr>
          <p:cNvSpPr/>
          <p:nvPr/>
        </p:nvSpPr>
        <p:spPr>
          <a:xfrm>
            <a:off x="9376683" y="3188383"/>
            <a:ext cx="553737" cy="48123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Connector 1">
            <a:extLst>
              <a:ext uri="{FF2B5EF4-FFF2-40B4-BE49-F238E27FC236}">
                <a16:creationId xmlns:a16="http://schemas.microsoft.com/office/drawing/2014/main" id="{57784FDB-4B23-1E4E-B85C-B375D34E3FEF}"/>
              </a:ext>
            </a:extLst>
          </p:cNvPr>
          <p:cNvSpPr/>
          <p:nvPr/>
        </p:nvSpPr>
        <p:spPr>
          <a:xfrm>
            <a:off x="10237131" y="3187974"/>
            <a:ext cx="553737" cy="48123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240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 r="60281" b="29619"/>
          <a:stretch/>
        </p:blipFill>
        <p:spPr>
          <a:xfrm>
            <a:off x="2920832" y="1916372"/>
            <a:ext cx="2473254" cy="1384301"/>
          </a:xfrm>
          <a:prstGeom prst="rect">
            <a:avLst/>
          </a:prstGeom>
        </p:spPr>
      </p:pic>
      <p:sp>
        <p:nvSpPr>
          <p:cNvPr id="13" name="TextBox 12"/>
          <p:cNvSpPr txBox="1"/>
          <p:nvPr/>
        </p:nvSpPr>
        <p:spPr>
          <a:xfrm>
            <a:off x="112306" y="3528398"/>
            <a:ext cx="6930956" cy="461665"/>
          </a:xfrm>
          <a:prstGeom prst="rect">
            <a:avLst/>
          </a:prstGeom>
          <a:noFill/>
        </p:spPr>
        <p:txBody>
          <a:bodyPr wrap="square" rtlCol="0">
            <a:spAutoFit/>
          </a:bodyPr>
          <a:lstStyle/>
          <a:p>
            <a:r>
              <a:rPr lang="en-GB" sz="2400" dirty="0"/>
              <a:t>I have 6 sweets. Show me 1 more. </a:t>
            </a:r>
            <a:r>
              <a:rPr lang="en-GB" sz="2400" b="1" u="sng" dirty="0"/>
              <a:t>1 more than 6 is </a:t>
            </a:r>
          </a:p>
        </p:txBody>
      </p:sp>
      <p:sp>
        <p:nvSpPr>
          <p:cNvPr id="17" name="TextBox 16"/>
          <p:cNvSpPr txBox="1"/>
          <p:nvPr/>
        </p:nvSpPr>
        <p:spPr>
          <a:xfrm>
            <a:off x="6846643" y="3474589"/>
            <a:ext cx="496690" cy="461665"/>
          </a:xfrm>
          <a:prstGeom prst="rect">
            <a:avLst/>
          </a:prstGeom>
          <a:solidFill>
            <a:schemeClr val="bg1"/>
          </a:solidFill>
          <a:ln w="38100">
            <a:solidFill>
              <a:schemeClr val="tx1"/>
            </a:solidFill>
          </a:ln>
        </p:spPr>
        <p:txBody>
          <a:bodyPr wrap="square" rtlCol="0">
            <a:spAutoFit/>
          </a:bodyPr>
          <a:lstStyle/>
          <a:p>
            <a:pPr algn="ctr"/>
            <a:r>
              <a:rPr lang="en-GB" sz="2400" dirty="0"/>
              <a:t>7</a:t>
            </a:r>
          </a:p>
        </p:txBody>
      </p:sp>
      <p:pic>
        <p:nvPicPr>
          <p:cNvPr id="18" name="Picture 17"/>
          <p:cNvPicPr>
            <a:picLocks noChangeAspect="1"/>
          </p:cNvPicPr>
          <p:nvPr/>
        </p:nvPicPr>
        <p:blipFill rotWithShape="1">
          <a:blip r:embed="rId3"/>
          <a:srcRect l="510" t="4939" r="85545" b="7947"/>
          <a:stretch/>
        </p:blipFill>
        <p:spPr>
          <a:xfrm>
            <a:off x="2379913" y="4158330"/>
            <a:ext cx="1319194" cy="1410789"/>
          </a:xfrm>
          <a:prstGeom prst="rect">
            <a:avLst/>
          </a:prstGeom>
        </p:spPr>
      </p:pic>
      <p:sp>
        <p:nvSpPr>
          <p:cNvPr id="19" name="TextBox 18"/>
          <p:cNvSpPr txBox="1"/>
          <p:nvPr/>
        </p:nvSpPr>
        <p:spPr>
          <a:xfrm>
            <a:off x="412377" y="5906187"/>
            <a:ext cx="6930956" cy="461665"/>
          </a:xfrm>
          <a:prstGeom prst="rect">
            <a:avLst/>
          </a:prstGeom>
          <a:noFill/>
        </p:spPr>
        <p:txBody>
          <a:bodyPr wrap="square" rtlCol="0">
            <a:spAutoFit/>
          </a:bodyPr>
          <a:lstStyle/>
          <a:p>
            <a:r>
              <a:rPr lang="en-GB" sz="2400" dirty="0"/>
              <a:t>I have 2 flowers. Show me 1 more. </a:t>
            </a:r>
            <a:r>
              <a:rPr lang="en-GB" sz="2400" b="1" u="sng" dirty="0"/>
              <a:t>1 more than 2 is </a:t>
            </a:r>
          </a:p>
        </p:txBody>
      </p:sp>
      <p:sp>
        <p:nvSpPr>
          <p:cNvPr id="20" name="TextBox 19"/>
          <p:cNvSpPr txBox="1"/>
          <p:nvPr/>
        </p:nvSpPr>
        <p:spPr>
          <a:xfrm>
            <a:off x="7630888" y="5737396"/>
            <a:ext cx="649437" cy="641605"/>
          </a:xfrm>
          <a:prstGeom prst="rect">
            <a:avLst/>
          </a:prstGeom>
          <a:solidFill>
            <a:schemeClr val="bg1"/>
          </a:solidFill>
          <a:ln w="38100">
            <a:solidFill>
              <a:schemeClr val="tx1"/>
            </a:solidFill>
          </a:ln>
        </p:spPr>
        <p:txBody>
          <a:bodyPr wrap="square" rtlCol="0">
            <a:spAutoFit/>
          </a:bodyPr>
          <a:lstStyle/>
          <a:p>
            <a:pPr algn="ctr"/>
            <a:endParaRPr lang="en-GB" sz="2400" dirty="0"/>
          </a:p>
        </p:txBody>
      </p:sp>
      <p:pic>
        <p:nvPicPr>
          <p:cNvPr id="24" name="Picture 23">
            <a:extLst>
              <a:ext uri="{FF2B5EF4-FFF2-40B4-BE49-F238E27FC236}">
                <a16:creationId xmlns:a16="http://schemas.microsoft.com/office/drawing/2014/main" id="{8FE3D8EB-29BE-41D6-914C-5A1C181FB3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9548"/>
          <a:stretch/>
        </p:blipFill>
        <p:spPr>
          <a:xfrm flipH="1">
            <a:off x="10349426" y="4863903"/>
            <a:ext cx="1220145" cy="1746987"/>
          </a:xfrm>
          <a:prstGeom prst="rect">
            <a:avLst/>
          </a:prstGeom>
        </p:spPr>
      </p:pic>
      <p:sp>
        <p:nvSpPr>
          <p:cNvPr id="25" name="TextBox 24"/>
          <p:cNvSpPr txBox="1"/>
          <p:nvPr/>
        </p:nvSpPr>
        <p:spPr>
          <a:xfrm>
            <a:off x="214114" y="211319"/>
            <a:ext cx="3943345" cy="1938992"/>
          </a:xfrm>
          <a:prstGeom prst="rect">
            <a:avLst/>
          </a:prstGeom>
          <a:noFill/>
        </p:spPr>
        <p:txBody>
          <a:bodyPr wrap="square" rtlCol="0">
            <a:spAutoFit/>
          </a:bodyPr>
          <a:lstStyle/>
          <a:p>
            <a:r>
              <a:rPr lang="en-GB" sz="2000" dirty="0"/>
              <a:t>Write your answers either on some paper or in the box on the PowerPoint. You can draw your one extra object in the space next to the picture but make sure you still count the total. </a:t>
            </a:r>
          </a:p>
        </p:txBody>
      </p:sp>
      <p:sp>
        <p:nvSpPr>
          <p:cNvPr id="26" name="Rectangle 25"/>
          <p:cNvSpPr/>
          <p:nvPr/>
        </p:nvSpPr>
        <p:spPr>
          <a:xfrm>
            <a:off x="5172017" y="2290830"/>
            <a:ext cx="222069" cy="5128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6D4163C-64FF-A848-A2A7-579E34B7D2B2}"/>
              </a:ext>
            </a:extLst>
          </p:cNvPr>
          <p:cNvSpPr txBox="1"/>
          <p:nvPr/>
        </p:nvSpPr>
        <p:spPr>
          <a:xfrm>
            <a:off x="3699107" y="4158508"/>
            <a:ext cx="916704" cy="1410789"/>
          </a:xfrm>
          <a:prstGeom prst="rect">
            <a:avLst/>
          </a:prstGeom>
          <a:solidFill>
            <a:schemeClr val="bg1"/>
          </a:solidFill>
        </p:spPr>
        <p:txBody>
          <a:bodyPr wrap="square" rtlCol="0">
            <a:spAutoFit/>
          </a:bodyPr>
          <a:lstStyle/>
          <a:p>
            <a:endParaRPr lang="en-US" dirty="0"/>
          </a:p>
        </p:txBody>
      </p:sp>
      <p:pic>
        <p:nvPicPr>
          <p:cNvPr id="3" name="Picture 2"/>
          <p:cNvPicPr>
            <a:picLocks noChangeAspect="1"/>
          </p:cNvPicPr>
          <p:nvPr/>
        </p:nvPicPr>
        <p:blipFill rotWithShape="1">
          <a:blip r:embed="rId5"/>
          <a:srcRect l="3031" t="36543" r="72694" b="32062"/>
          <a:stretch/>
        </p:blipFill>
        <p:spPr>
          <a:xfrm>
            <a:off x="5845214" y="2823018"/>
            <a:ext cx="625546" cy="452317"/>
          </a:xfrm>
          <a:prstGeom prst="rect">
            <a:avLst/>
          </a:prstGeom>
        </p:spPr>
      </p:pic>
      <p:pic>
        <p:nvPicPr>
          <p:cNvPr id="28" name="Picture 27"/>
          <p:cNvPicPr>
            <a:picLocks noChangeAspect="1"/>
          </p:cNvPicPr>
          <p:nvPr/>
        </p:nvPicPr>
        <p:blipFill rotWithShape="1">
          <a:blip r:embed="rId3"/>
          <a:srcRect l="1174" t="13041" r="91946" b="35778"/>
          <a:stretch/>
        </p:blipFill>
        <p:spPr>
          <a:xfrm>
            <a:off x="3832040" y="4449298"/>
            <a:ext cx="650838" cy="828851"/>
          </a:xfrm>
          <a:prstGeom prst="rect">
            <a:avLst/>
          </a:prstGeom>
        </p:spPr>
      </p:pic>
      <p:sp>
        <p:nvSpPr>
          <p:cNvPr id="6" name="TextBox 5"/>
          <p:cNvSpPr txBox="1"/>
          <p:nvPr/>
        </p:nvSpPr>
        <p:spPr>
          <a:xfrm>
            <a:off x="7733211" y="5834743"/>
            <a:ext cx="444138" cy="523220"/>
          </a:xfrm>
          <a:prstGeom prst="rect">
            <a:avLst/>
          </a:prstGeom>
          <a:noFill/>
        </p:spPr>
        <p:txBody>
          <a:bodyPr wrap="square" rtlCol="0">
            <a:spAutoFit/>
          </a:bodyPr>
          <a:lstStyle/>
          <a:p>
            <a:r>
              <a:rPr lang="en-GB" sz="2800" dirty="0" smtClean="0"/>
              <a:t>3</a:t>
            </a:r>
            <a:endParaRPr lang="en-GB" sz="2800" dirty="0"/>
          </a:p>
        </p:txBody>
      </p:sp>
      <p:sp>
        <p:nvSpPr>
          <p:cNvPr id="7" name="TextBox 6"/>
          <p:cNvSpPr txBox="1"/>
          <p:nvPr/>
        </p:nvSpPr>
        <p:spPr>
          <a:xfrm>
            <a:off x="4462064" y="176654"/>
            <a:ext cx="2581198" cy="584775"/>
          </a:xfrm>
          <a:prstGeom prst="rect">
            <a:avLst/>
          </a:prstGeom>
          <a:noFill/>
        </p:spPr>
        <p:txBody>
          <a:bodyPr wrap="square" rtlCol="0">
            <a:spAutoFit/>
          </a:bodyPr>
          <a:lstStyle/>
          <a:p>
            <a:r>
              <a:rPr lang="en-GB" sz="3200" dirty="0" smtClean="0"/>
              <a:t>My Turn.</a:t>
            </a:r>
            <a:endParaRPr lang="en-GB" sz="3200" dirty="0"/>
          </a:p>
        </p:txBody>
      </p:sp>
    </p:spTree>
    <p:extLst>
      <p:ext uri="{BB962C8B-B14F-4D97-AF65-F5344CB8AC3E}">
        <p14:creationId xmlns:p14="http://schemas.microsoft.com/office/powerpoint/2010/main" val="1696224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893" t="5472" r="67139" b="7122"/>
          <a:stretch/>
        </p:blipFill>
        <p:spPr>
          <a:xfrm>
            <a:off x="532043" y="1358041"/>
            <a:ext cx="2923526" cy="1423851"/>
          </a:xfrm>
          <a:prstGeom prst="rect">
            <a:avLst/>
          </a:prstGeom>
        </p:spPr>
      </p:pic>
      <p:sp>
        <p:nvSpPr>
          <p:cNvPr id="5" name="TextBox 4"/>
          <p:cNvSpPr txBox="1"/>
          <p:nvPr/>
        </p:nvSpPr>
        <p:spPr>
          <a:xfrm>
            <a:off x="448443" y="2882784"/>
            <a:ext cx="6930956" cy="461665"/>
          </a:xfrm>
          <a:prstGeom prst="rect">
            <a:avLst/>
          </a:prstGeom>
          <a:noFill/>
        </p:spPr>
        <p:txBody>
          <a:bodyPr wrap="square" rtlCol="0">
            <a:spAutoFit/>
          </a:bodyPr>
          <a:lstStyle/>
          <a:p>
            <a:r>
              <a:rPr lang="en-GB" sz="2400" dirty="0"/>
              <a:t>I have 5 coins. Show me 1 more. </a:t>
            </a:r>
            <a:r>
              <a:rPr lang="en-GB" sz="2400" b="1" u="sng" dirty="0"/>
              <a:t>1 more than 5 is </a:t>
            </a:r>
          </a:p>
        </p:txBody>
      </p:sp>
      <p:sp>
        <p:nvSpPr>
          <p:cNvPr id="6" name="TextBox 5"/>
          <p:cNvSpPr txBox="1"/>
          <p:nvPr/>
        </p:nvSpPr>
        <p:spPr>
          <a:xfrm>
            <a:off x="6826527" y="2716008"/>
            <a:ext cx="674149" cy="612042"/>
          </a:xfrm>
          <a:prstGeom prst="rect">
            <a:avLst/>
          </a:prstGeom>
          <a:solidFill>
            <a:schemeClr val="bg1"/>
          </a:solidFill>
          <a:ln w="38100">
            <a:solidFill>
              <a:schemeClr val="tx1"/>
            </a:solidFill>
          </a:ln>
        </p:spPr>
        <p:txBody>
          <a:bodyPr wrap="square" rtlCol="0">
            <a:spAutoFit/>
          </a:bodyPr>
          <a:lstStyle/>
          <a:p>
            <a:pPr algn="ctr"/>
            <a:endParaRPr lang="en-GB" sz="2400" dirty="0"/>
          </a:p>
        </p:txBody>
      </p:sp>
      <p:pic>
        <p:nvPicPr>
          <p:cNvPr id="7" name="Picture 6">
            <a:extLst>
              <a:ext uri="{FF2B5EF4-FFF2-40B4-BE49-F238E27FC236}">
                <a16:creationId xmlns:a16="http://schemas.microsoft.com/office/drawing/2014/main" id="{8FE3D8EB-29BE-41D6-914C-5A1C181FB3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9548"/>
          <a:stretch/>
        </p:blipFill>
        <p:spPr>
          <a:xfrm flipH="1">
            <a:off x="10349426" y="4863903"/>
            <a:ext cx="1220145" cy="1746987"/>
          </a:xfrm>
          <a:prstGeom prst="rect">
            <a:avLst/>
          </a:prstGeom>
        </p:spPr>
      </p:pic>
      <p:sp>
        <p:nvSpPr>
          <p:cNvPr id="8" name="TextBox 7">
            <a:extLst>
              <a:ext uri="{FF2B5EF4-FFF2-40B4-BE49-F238E27FC236}">
                <a16:creationId xmlns:a16="http://schemas.microsoft.com/office/drawing/2014/main" id="{63DDDADF-1608-9341-9826-C9FEC94F1F59}"/>
              </a:ext>
            </a:extLst>
          </p:cNvPr>
          <p:cNvSpPr txBox="1"/>
          <p:nvPr/>
        </p:nvSpPr>
        <p:spPr>
          <a:xfrm>
            <a:off x="3455569" y="1358041"/>
            <a:ext cx="916704" cy="1410789"/>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4462064" y="176654"/>
            <a:ext cx="2581198" cy="584775"/>
          </a:xfrm>
          <a:prstGeom prst="rect">
            <a:avLst/>
          </a:prstGeom>
          <a:noFill/>
        </p:spPr>
        <p:txBody>
          <a:bodyPr wrap="square" rtlCol="0">
            <a:spAutoFit/>
          </a:bodyPr>
          <a:lstStyle/>
          <a:p>
            <a:r>
              <a:rPr lang="en-GB" sz="3200" dirty="0" smtClean="0"/>
              <a:t>Your Turn.</a:t>
            </a:r>
            <a:endParaRPr lang="en-GB" sz="3200" dirty="0"/>
          </a:p>
        </p:txBody>
      </p:sp>
      <p:sp>
        <p:nvSpPr>
          <p:cNvPr id="15" name="TextBox 14"/>
          <p:cNvSpPr txBox="1"/>
          <p:nvPr/>
        </p:nvSpPr>
        <p:spPr>
          <a:xfrm>
            <a:off x="448443" y="5788795"/>
            <a:ext cx="6930956" cy="461665"/>
          </a:xfrm>
          <a:prstGeom prst="rect">
            <a:avLst/>
          </a:prstGeom>
          <a:noFill/>
        </p:spPr>
        <p:txBody>
          <a:bodyPr wrap="square" rtlCol="0">
            <a:spAutoFit/>
          </a:bodyPr>
          <a:lstStyle/>
          <a:p>
            <a:r>
              <a:rPr lang="en-GB" sz="2400" dirty="0"/>
              <a:t>I have 7 socks. Show me 1 more. </a:t>
            </a:r>
            <a:r>
              <a:rPr lang="en-GB" sz="2400" b="1" u="sng" dirty="0"/>
              <a:t>1 more than 7 is </a:t>
            </a:r>
          </a:p>
        </p:txBody>
      </p:sp>
      <p:sp>
        <p:nvSpPr>
          <p:cNvPr id="16" name="TextBox 15"/>
          <p:cNvSpPr txBox="1"/>
          <p:nvPr/>
        </p:nvSpPr>
        <p:spPr>
          <a:xfrm>
            <a:off x="7211051" y="5684572"/>
            <a:ext cx="757950" cy="634050"/>
          </a:xfrm>
          <a:prstGeom prst="rect">
            <a:avLst/>
          </a:prstGeom>
          <a:solidFill>
            <a:schemeClr val="bg1"/>
          </a:solidFill>
          <a:ln w="38100">
            <a:solidFill>
              <a:schemeClr val="tx1"/>
            </a:solidFill>
          </a:ln>
        </p:spPr>
        <p:txBody>
          <a:bodyPr wrap="square" rtlCol="0">
            <a:spAutoFit/>
          </a:bodyPr>
          <a:lstStyle/>
          <a:p>
            <a:pPr algn="ctr"/>
            <a:endParaRPr lang="en-GB" sz="2400" dirty="0"/>
          </a:p>
        </p:txBody>
      </p:sp>
      <p:pic>
        <p:nvPicPr>
          <p:cNvPr id="17" name="Picture 16"/>
          <p:cNvPicPr>
            <a:picLocks noChangeAspect="1"/>
          </p:cNvPicPr>
          <p:nvPr/>
        </p:nvPicPr>
        <p:blipFill>
          <a:blip r:embed="rId4"/>
          <a:stretch>
            <a:fillRect/>
          </a:stretch>
        </p:blipFill>
        <p:spPr>
          <a:xfrm>
            <a:off x="532043" y="3865693"/>
            <a:ext cx="3381847" cy="1394982"/>
          </a:xfrm>
          <a:prstGeom prst="rect">
            <a:avLst/>
          </a:prstGeom>
        </p:spPr>
      </p:pic>
      <p:sp>
        <p:nvSpPr>
          <p:cNvPr id="18" name="TextBox 17">
            <a:extLst>
              <a:ext uri="{FF2B5EF4-FFF2-40B4-BE49-F238E27FC236}">
                <a16:creationId xmlns:a16="http://schemas.microsoft.com/office/drawing/2014/main" id="{4AE3C572-C663-3B4B-9AA8-16BACD50D002}"/>
              </a:ext>
            </a:extLst>
          </p:cNvPr>
          <p:cNvSpPr txBox="1"/>
          <p:nvPr/>
        </p:nvSpPr>
        <p:spPr>
          <a:xfrm>
            <a:off x="3913921" y="3849886"/>
            <a:ext cx="916704" cy="141078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610255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93862" y="3368093"/>
            <a:ext cx="6930956" cy="461665"/>
          </a:xfrm>
          <a:prstGeom prst="rect">
            <a:avLst/>
          </a:prstGeom>
          <a:noFill/>
        </p:spPr>
        <p:txBody>
          <a:bodyPr wrap="square" rtlCol="0">
            <a:spAutoFit/>
          </a:bodyPr>
          <a:lstStyle/>
          <a:p>
            <a:r>
              <a:rPr lang="en-GB" sz="2400" dirty="0"/>
              <a:t>I have 9 apples. Show me 1 more. </a:t>
            </a:r>
            <a:r>
              <a:rPr lang="en-GB" sz="2400" b="1" u="sng" dirty="0"/>
              <a:t>1 more than 9 is </a:t>
            </a:r>
          </a:p>
        </p:txBody>
      </p:sp>
      <p:sp>
        <p:nvSpPr>
          <p:cNvPr id="23" name="TextBox 22"/>
          <p:cNvSpPr txBox="1"/>
          <p:nvPr/>
        </p:nvSpPr>
        <p:spPr>
          <a:xfrm>
            <a:off x="7159204" y="3049881"/>
            <a:ext cx="757950" cy="705993"/>
          </a:xfrm>
          <a:prstGeom prst="rect">
            <a:avLst/>
          </a:prstGeom>
          <a:solidFill>
            <a:schemeClr val="bg1"/>
          </a:solidFill>
          <a:ln w="38100">
            <a:solidFill>
              <a:schemeClr val="tx1"/>
            </a:solidFill>
          </a:ln>
        </p:spPr>
        <p:txBody>
          <a:bodyPr wrap="square" rtlCol="0">
            <a:spAutoFit/>
          </a:bodyPr>
          <a:lstStyle/>
          <a:p>
            <a:pPr algn="ctr"/>
            <a:endParaRPr lang="en-GB" sz="2400" dirty="0"/>
          </a:p>
        </p:txBody>
      </p:sp>
      <p:pic>
        <p:nvPicPr>
          <p:cNvPr id="3" name="Picture 2"/>
          <p:cNvPicPr>
            <a:picLocks noChangeAspect="1"/>
          </p:cNvPicPr>
          <p:nvPr/>
        </p:nvPicPr>
        <p:blipFill rotWithShape="1">
          <a:blip r:embed="rId2"/>
          <a:srcRect l="1111" t="7264" r="53578" b="6897"/>
          <a:stretch/>
        </p:blipFill>
        <p:spPr>
          <a:xfrm>
            <a:off x="719453" y="1896136"/>
            <a:ext cx="3296109" cy="1071155"/>
          </a:xfrm>
          <a:prstGeom prst="rect">
            <a:avLst/>
          </a:prstGeom>
        </p:spPr>
      </p:pic>
      <p:pic>
        <p:nvPicPr>
          <p:cNvPr id="6" name="Picture 5"/>
          <p:cNvPicPr>
            <a:picLocks noChangeAspect="1"/>
          </p:cNvPicPr>
          <p:nvPr/>
        </p:nvPicPr>
        <p:blipFill rotWithShape="1">
          <a:blip r:embed="rId3"/>
          <a:srcRect l="3138" t="5895" r="58722" b="9219"/>
          <a:stretch/>
        </p:blipFill>
        <p:spPr>
          <a:xfrm>
            <a:off x="719453" y="4244939"/>
            <a:ext cx="2230865" cy="1358537"/>
          </a:xfrm>
          <a:prstGeom prst="rect">
            <a:avLst/>
          </a:prstGeom>
        </p:spPr>
      </p:pic>
      <p:sp>
        <p:nvSpPr>
          <p:cNvPr id="24" name="TextBox 23"/>
          <p:cNvSpPr txBox="1"/>
          <p:nvPr/>
        </p:nvSpPr>
        <p:spPr>
          <a:xfrm>
            <a:off x="689955" y="5913555"/>
            <a:ext cx="6930956" cy="461665"/>
          </a:xfrm>
          <a:prstGeom prst="rect">
            <a:avLst/>
          </a:prstGeom>
          <a:noFill/>
        </p:spPr>
        <p:txBody>
          <a:bodyPr wrap="square" rtlCol="0">
            <a:spAutoFit/>
          </a:bodyPr>
          <a:lstStyle/>
          <a:p>
            <a:r>
              <a:rPr lang="en-GB" sz="2400" dirty="0"/>
              <a:t>I have 4 stars. Show me 1 more. </a:t>
            </a:r>
            <a:r>
              <a:rPr lang="en-GB" sz="2400" b="1" u="sng" dirty="0"/>
              <a:t>1 more than 4 is </a:t>
            </a:r>
          </a:p>
        </p:txBody>
      </p:sp>
      <p:sp>
        <p:nvSpPr>
          <p:cNvPr id="25" name="TextBox 24"/>
          <p:cNvSpPr txBox="1"/>
          <p:nvPr/>
        </p:nvSpPr>
        <p:spPr>
          <a:xfrm>
            <a:off x="7241936" y="5737396"/>
            <a:ext cx="757950" cy="705993"/>
          </a:xfrm>
          <a:prstGeom prst="rect">
            <a:avLst/>
          </a:prstGeom>
          <a:solidFill>
            <a:schemeClr val="bg1"/>
          </a:solidFill>
          <a:ln w="38100">
            <a:solidFill>
              <a:schemeClr val="tx1"/>
            </a:solidFill>
          </a:ln>
        </p:spPr>
        <p:txBody>
          <a:bodyPr wrap="square" rtlCol="0">
            <a:spAutoFit/>
          </a:bodyPr>
          <a:lstStyle/>
          <a:p>
            <a:pPr algn="ctr"/>
            <a:endParaRPr lang="en-GB" sz="2400" dirty="0"/>
          </a:p>
        </p:txBody>
      </p:sp>
      <p:pic>
        <p:nvPicPr>
          <p:cNvPr id="26" name="Picture 25">
            <a:extLst>
              <a:ext uri="{FF2B5EF4-FFF2-40B4-BE49-F238E27FC236}">
                <a16:creationId xmlns:a16="http://schemas.microsoft.com/office/drawing/2014/main" id="{8FE3D8EB-29BE-41D6-914C-5A1C181FB3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9548"/>
          <a:stretch/>
        </p:blipFill>
        <p:spPr>
          <a:xfrm flipH="1">
            <a:off x="10349426" y="4863903"/>
            <a:ext cx="1220145" cy="1746987"/>
          </a:xfrm>
          <a:prstGeom prst="rect">
            <a:avLst/>
          </a:prstGeom>
        </p:spPr>
      </p:pic>
      <p:sp>
        <p:nvSpPr>
          <p:cNvPr id="2" name="Rectangle 1">
            <a:extLst>
              <a:ext uri="{FF2B5EF4-FFF2-40B4-BE49-F238E27FC236}">
                <a16:creationId xmlns:a16="http://schemas.microsoft.com/office/drawing/2014/main" id="{E7CA2505-2154-2B42-8B61-2E64BBB105C5}"/>
              </a:ext>
            </a:extLst>
          </p:cNvPr>
          <p:cNvSpPr/>
          <p:nvPr/>
        </p:nvSpPr>
        <p:spPr>
          <a:xfrm>
            <a:off x="4015562" y="1881757"/>
            <a:ext cx="916704" cy="10711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927B570-7809-7A45-AF64-33D6C3095561}"/>
              </a:ext>
            </a:extLst>
          </p:cNvPr>
          <p:cNvSpPr/>
          <p:nvPr/>
        </p:nvSpPr>
        <p:spPr>
          <a:xfrm>
            <a:off x="2950318" y="4244939"/>
            <a:ext cx="1105366" cy="13467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stretch>
            <a:fillRect/>
          </a:stretch>
        </p:blipFill>
        <p:spPr>
          <a:xfrm>
            <a:off x="4222232" y="316954"/>
            <a:ext cx="2737341" cy="859611"/>
          </a:xfrm>
          <a:prstGeom prst="rect">
            <a:avLst/>
          </a:prstGeom>
        </p:spPr>
      </p:pic>
    </p:spTree>
    <p:extLst>
      <p:ext uri="{BB962C8B-B14F-4D97-AF65-F5344CB8AC3E}">
        <p14:creationId xmlns:p14="http://schemas.microsoft.com/office/powerpoint/2010/main" val="2899123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rotWithShape="1">
          <a:blip r:embed="rId2"/>
          <a:srcRect t="49566"/>
          <a:stretch/>
        </p:blipFill>
        <p:spPr>
          <a:xfrm>
            <a:off x="752924" y="1698174"/>
            <a:ext cx="7211431" cy="759112"/>
          </a:xfrm>
          <a:prstGeom prst="rect">
            <a:avLst/>
          </a:prstGeom>
        </p:spPr>
      </p:pic>
      <p:pic>
        <p:nvPicPr>
          <p:cNvPr id="17" name="Picture 16"/>
          <p:cNvPicPr>
            <a:picLocks noChangeAspect="1"/>
          </p:cNvPicPr>
          <p:nvPr/>
        </p:nvPicPr>
        <p:blipFill rotWithShape="1">
          <a:blip r:embed="rId2"/>
          <a:srcRect l="80553" r="7855" b="53906"/>
          <a:stretch/>
        </p:blipFill>
        <p:spPr>
          <a:xfrm>
            <a:off x="6858000" y="1015974"/>
            <a:ext cx="836023" cy="693797"/>
          </a:xfrm>
          <a:prstGeom prst="rect">
            <a:avLst/>
          </a:prstGeom>
        </p:spPr>
      </p:pic>
      <p:pic>
        <p:nvPicPr>
          <p:cNvPr id="19" name="Picture 18"/>
          <p:cNvPicPr>
            <a:picLocks noChangeAspect="1"/>
          </p:cNvPicPr>
          <p:nvPr/>
        </p:nvPicPr>
        <p:blipFill rotWithShape="1">
          <a:blip r:embed="rId2"/>
          <a:srcRect t="21541" r="20048" b="52022"/>
          <a:stretch/>
        </p:blipFill>
        <p:spPr>
          <a:xfrm>
            <a:off x="752923" y="1288436"/>
            <a:ext cx="6105077" cy="421335"/>
          </a:xfrm>
          <a:prstGeom prst="rect">
            <a:avLst/>
          </a:prstGeom>
        </p:spPr>
      </p:pic>
      <p:sp>
        <p:nvSpPr>
          <p:cNvPr id="13" name="TextBox 12"/>
          <p:cNvSpPr txBox="1"/>
          <p:nvPr/>
        </p:nvSpPr>
        <p:spPr>
          <a:xfrm>
            <a:off x="752923" y="312403"/>
            <a:ext cx="4263214" cy="584775"/>
          </a:xfrm>
          <a:prstGeom prst="rect">
            <a:avLst/>
          </a:prstGeom>
          <a:noFill/>
        </p:spPr>
        <p:txBody>
          <a:bodyPr wrap="square" rtlCol="0">
            <a:spAutoFit/>
          </a:bodyPr>
          <a:lstStyle/>
          <a:p>
            <a:r>
              <a:rPr lang="en-GB" sz="3200" b="1" dirty="0"/>
              <a:t>Adding one more digit</a:t>
            </a:r>
          </a:p>
        </p:txBody>
      </p:sp>
      <p:sp>
        <p:nvSpPr>
          <p:cNvPr id="20" name="TextBox 19"/>
          <p:cNvSpPr txBox="1"/>
          <p:nvPr/>
        </p:nvSpPr>
        <p:spPr>
          <a:xfrm>
            <a:off x="752923" y="2625634"/>
            <a:ext cx="3192060" cy="400110"/>
          </a:xfrm>
          <a:prstGeom prst="rect">
            <a:avLst/>
          </a:prstGeom>
          <a:noFill/>
        </p:spPr>
        <p:txBody>
          <a:bodyPr wrap="square" rtlCol="0">
            <a:spAutoFit/>
          </a:bodyPr>
          <a:lstStyle/>
          <a:p>
            <a:r>
              <a:rPr lang="en-GB" sz="2000" dirty="0"/>
              <a:t>1 more than 5 = </a:t>
            </a:r>
          </a:p>
        </p:txBody>
      </p:sp>
      <p:sp>
        <p:nvSpPr>
          <p:cNvPr id="21" name="TextBox 20"/>
          <p:cNvSpPr txBox="1"/>
          <p:nvPr/>
        </p:nvSpPr>
        <p:spPr>
          <a:xfrm>
            <a:off x="2599509" y="2625634"/>
            <a:ext cx="418011" cy="369332"/>
          </a:xfrm>
          <a:prstGeom prst="rect">
            <a:avLst/>
          </a:prstGeom>
          <a:solidFill>
            <a:schemeClr val="bg1"/>
          </a:solidFill>
          <a:ln>
            <a:solidFill>
              <a:schemeClr val="tx1"/>
            </a:solidFill>
          </a:ln>
        </p:spPr>
        <p:txBody>
          <a:bodyPr wrap="square" rtlCol="0">
            <a:spAutoFit/>
          </a:bodyPr>
          <a:lstStyle/>
          <a:p>
            <a:pPr algn="ctr"/>
            <a:r>
              <a:rPr lang="en-GB" b="1" dirty="0"/>
              <a:t>6</a:t>
            </a:r>
          </a:p>
        </p:txBody>
      </p:sp>
      <p:sp>
        <p:nvSpPr>
          <p:cNvPr id="22" name="TextBox 21"/>
          <p:cNvSpPr txBox="1"/>
          <p:nvPr/>
        </p:nvSpPr>
        <p:spPr>
          <a:xfrm>
            <a:off x="752923" y="3435161"/>
            <a:ext cx="3192060" cy="400110"/>
          </a:xfrm>
          <a:prstGeom prst="rect">
            <a:avLst/>
          </a:prstGeom>
          <a:noFill/>
        </p:spPr>
        <p:txBody>
          <a:bodyPr wrap="square" rtlCol="0">
            <a:spAutoFit/>
          </a:bodyPr>
          <a:lstStyle/>
          <a:p>
            <a:r>
              <a:rPr lang="en-GB" sz="2000" dirty="0"/>
              <a:t>1 more than 2 = </a:t>
            </a:r>
          </a:p>
        </p:txBody>
      </p:sp>
      <p:sp>
        <p:nvSpPr>
          <p:cNvPr id="23" name="TextBox 22"/>
          <p:cNvSpPr txBox="1"/>
          <p:nvPr/>
        </p:nvSpPr>
        <p:spPr>
          <a:xfrm>
            <a:off x="752923" y="4240681"/>
            <a:ext cx="3192060" cy="400110"/>
          </a:xfrm>
          <a:prstGeom prst="rect">
            <a:avLst/>
          </a:prstGeom>
          <a:noFill/>
        </p:spPr>
        <p:txBody>
          <a:bodyPr wrap="square" rtlCol="0">
            <a:spAutoFit/>
          </a:bodyPr>
          <a:lstStyle/>
          <a:p>
            <a:r>
              <a:rPr lang="en-GB" sz="2000" dirty="0"/>
              <a:t>1 more than 6 = </a:t>
            </a:r>
          </a:p>
        </p:txBody>
      </p:sp>
      <p:sp>
        <p:nvSpPr>
          <p:cNvPr id="24" name="TextBox 23"/>
          <p:cNvSpPr txBox="1"/>
          <p:nvPr/>
        </p:nvSpPr>
        <p:spPr>
          <a:xfrm>
            <a:off x="752923" y="5041394"/>
            <a:ext cx="3192060" cy="400110"/>
          </a:xfrm>
          <a:prstGeom prst="rect">
            <a:avLst/>
          </a:prstGeom>
          <a:noFill/>
        </p:spPr>
        <p:txBody>
          <a:bodyPr wrap="square" rtlCol="0">
            <a:spAutoFit/>
          </a:bodyPr>
          <a:lstStyle/>
          <a:p>
            <a:r>
              <a:rPr lang="en-GB" sz="2000" dirty="0"/>
              <a:t>1 more than 4 = </a:t>
            </a:r>
          </a:p>
        </p:txBody>
      </p:sp>
      <p:sp>
        <p:nvSpPr>
          <p:cNvPr id="25" name="TextBox 24"/>
          <p:cNvSpPr txBox="1"/>
          <p:nvPr/>
        </p:nvSpPr>
        <p:spPr>
          <a:xfrm>
            <a:off x="752923" y="5874120"/>
            <a:ext cx="3192060" cy="400110"/>
          </a:xfrm>
          <a:prstGeom prst="rect">
            <a:avLst/>
          </a:prstGeom>
          <a:noFill/>
        </p:spPr>
        <p:txBody>
          <a:bodyPr wrap="square" rtlCol="0">
            <a:spAutoFit/>
          </a:bodyPr>
          <a:lstStyle/>
          <a:p>
            <a:r>
              <a:rPr lang="en-GB" sz="2000" dirty="0"/>
              <a:t>1 more than 7 = </a:t>
            </a:r>
          </a:p>
        </p:txBody>
      </p:sp>
      <p:sp>
        <p:nvSpPr>
          <p:cNvPr id="27" name="TextBox 26"/>
          <p:cNvSpPr txBox="1"/>
          <p:nvPr/>
        </p:nvSpPr>
        <p:spPr>
          <a:xfrm>
            <a:off x="2599505" y="3435161"/>
            <a:ext cx="418011" cy="400110"/>
          </a:xfrm>
          <a:prstGeom prst="rect">
            <a:avLst/>
          </a:prstGeom>
          <a:solidFill>
            <a:schemeClr val="bg1"/>
          </a:solidFill>
          <a:ln>
            <a:solidFill>
              <a:schemeClr val="tx1"/>
            </a:solidFill>
          </a:ln>
        </p:spPr>
        <p:txBody>
          <a:bodyPr wrap="square" rtlCol="0">
            <a:spAutoFit/>
          </a:bodyPr>
          <a:lstStyle/>
          <a:p>
            <a:endParaRPr lang="en-GB" dirty="0"/>
          </a:p>
        </p:txBody>
      </p:sp>
      <p:sp>
        <p:nvSpPr>
          <p:cNvPr id="28" name="TextBox 27"/>
          <p:cNvSpPr txBox="1"/>
          <p:nvPr/>
        </p:nvSpPr>
        <p:spPr>
          <a:xfrm>
            <a:off x="2599505" y="4242089"/>
            <a:ext cx="418011" cy="400110"/>
          </a:xfrm>
          <a:prstGeom prst="rect">
            <a:avLst/>
          </a:prstGeom>
          <a:solidFill>
            <a:schemeClr val="bg1"/>
          </a:solidFill>
          <a:ln>
            <a:solidFill>
              <a:schemeClr val="tx1"/>
            </a:solidFill>
          </a:ln>
        </p:spPr>
        <p:txBody>
          <a:bodyPr wrap="square" rtlCol="0">
            <a:spAutoFit/>
          </a:bodyPr>
          <a:lstStyle/>
          <a:p>
            <a:endParaRPr lang="en-GB" dirty="0"/>
          </a:p>
        </p:txBody>
      </p:sp>
      <p:sp>
        <p:nvSpPr>
          <p:cNvPr id="29" name="TextBox 28"/>
          <p:cNvSpPr txBox="1"/>
          <p:nvPr/>
        </p:nvSpPr>
        <p:spPr>
          <a:xfrm>
            <a:off x="2599504" y="5073407"/>
            <a:ext cx="418011" cy="400110"/>
          </a:xfrm>
          <a:prstGeom prst="rect">
            <a:avLst/>
          </a:prstGeom>
          <a:solidFill>
            <a:schemeClr val="bg1"/>
          </a:solidFill>
          <a:ln>
            <a:solidFill>
              <a:schemeClr val="tx1"/>
            </a:solidFill>
          </a:ln>
        </p:spPr>
        <p:txBody>
          <a:bodyPr wrap="square" rtlCol="0">
            <a:spAutoFit/>
          </a:bodyPr>
          <a:lstStyle/>
          <a:p>
            <a:endParaRPr lang="en-GB" dirty="0"/>
          </a:p>
        </p:txBody>
      </p:sp>
      <p:sp>
        <p:nvSpPr>
          <p:cNvPr id="30" name="TextBox 29"/>
          <p:cNvSpPr txBox="1"/>
          <p:nvPr/>
        </p:nvSpPr>
        <p:spPr>
          <a:xfrm>
            <a:off x="2599505" y="5877656"/>
            <a:ext cx="418011" cy="400110"/>
          </a:xfrm>
          <a:prstGeom prst="rect">
            <a:avLst/>
          </a:prstGeom>
          <a:solidFill>
            <a:schemeClr val="bg1"/>
          </a:solidFill>
          <a:ln>
            <a:solidFill>
              <a:schemeClr val="tx1"/>
            </a:solidFill>
          </a:ln>
        </p:spPr>
        <p:txBody>
          <a:bodyPr wrap="square" rtlCol="0">
            <a:spAutoFit/>
          </a:bodyPr>
          <a:lstStyle/>
          <a:p>
            <a:endParaRPr lang="en-GB" dirty="0"/>
          </a:p>
        </p:txBody>
      </p:sp>
      <p:sp>
        <p:nvSpPr>
          <p:cNvPr id="32" name="TextBox 31"/>
          <p:cNvSpPr txBox="1"/>
          <p:nvPr/>
        </p:nvSpPr>
        <p:spPr>
          <a:xfrm>
            <a:off x="4948457" y="2603546"/>
            <a:ext cx="3192060" cy="400110"/>
          </a:xfrm>
          <a:prstGeom prst="rect">
            <a:avLst/>
          </a:prstGeom>
          <a:noFill/>
        </p:spPr>
        <p:txBody>
          <a:bodyPr wrap="square" rtlCol="0">
            <a:spAutoFit/>
          </a:bodyPr>
          <a:lstStyle/>
          <a:p>
            <a:r>
              <a:rPr lang="en-GB" sz="2000" dirty="0"/>
              <a:t>1 more than 9 = </a:t>
            </a:r>
          </a:p>
        </p:txBody>
      </p:sp>
      <p:sp>
        <p:nvSpPr>
          <p:cNvPr id="33" name="TextBox 32"/>
          <p:cNvSpPr txBox="1"/>
          <p:nvPr/>
        </p:nvSpPr>
        <p:spPr>
          <a:xfrm>
            <a:off x="6795043" y="2603546"/>
            <a:ext cx="418011" cy="400110"/>
          </a:xfrm>
          <a:prstGeom prst="rect">
            <a:avLst/>
          </a:prstGeom>
          <a:solidFill>
            <a:schemeClr val="bg1"/>
          </a:solidFill>
          <a:ln>
            <a:solidFill>
              <a:schemeClr val="tx1"/>
            </a:solidFill>
          </a:ln>
        </p:spPr>
        <p:txBody>
          <a:bodyPr wrap="square" rtlCol="0">
            <a:spAutoFit/>
          </a:bodyPr>
          <a:lstStyle/>
          <a:p>
            <a:endParaRPr lang="en-GB" dirty="0"/>
          </a:p>
        </p:txBody>
      </p:sp>
      <p:sp>
        <p:nvSpPr>
          <p:cNvPr id="34" name="TextBox 33"/>
          <p:cNvSpPr txBox="1"/>
          <p:nvPr/>
        </p:nvSpPr>
        <p:spPr>
          <a:xfrm>
            <a:off x="4948457" y="3413073"/>
            <a:ext cx="3192060" cy="400110"/>
          </a:xfrm>
          <a:prstGeom prst="rect">
            <a:avLst/>
          </a:prstGeom>
          <a:noFill/>
        </p:spPr>
        <p:txBody>
          <a:bodyPr wrap="square" rtlCol="0">
            <a:spAutoFit/>
          </a:bodyPr>
          <a:lstStyle/>
          <a:p>
            <a:r>
              <a:rPr lang="en-GB" sz="2000" dirty="0"/>
              <a:t>1 more than 1 = </a:t>
            </a:r>
          </a:p>
        </p:txBody>
      </p:sp>
      <p:sp>
        <p:nvSpPr>
          <p:cNvPr id="35" name="TextBox 34"/>
          <p:cNvSpPr txBox="1"/>
          <p:nvPr/>
        </p:nvSpPr>
        <p:spPr>
          <a:xfrm>
            <a:off x="4948457" y="4218593"/>
            <a:ext cx="3192060" cy="400110"/>
          </a:xfrm>
          <a:prstGeom prst="rect">
            <a:avLst/>
          </a:prstGeom>
          <a:noFill/>
        </p:spPr>
        <p:txBody>
          <a:bodyPr wrap="square" rtlCol="0">
            <a:spAutoFit/>
          </a:bodyPr>
          <a:lstStyle/>
          <a:p>
            <a:r>
              <a:rPr lang="en-GB" sz="2000" dirty="0"/>
              <a:t>1 more than 8 = </a:t>
            </a:r>
          </a:p>
        </p:txBody>
      </p:sp>
      <p:sp>
        <p:nvSpPr>
          <p:cNvPr id="36" name="TextBox 35"/>
          <p:cNvSpPr txBox="1"/>
          <p:nvPr/>
        </p:nvSpPr>
        <p:spPr>
          <a:xfrm>
            <a:off x="4948457" y="5019306"/>
            <a:ext cx="3192060" cy="400110"/>
          </a:xfrm>
          <a:prstGeom prst="rect">
            <a:avLst/>
          </a:prstGeom>
          <a:noFill/>
        </p:spPr>
        <p:txBody>
          <a:bodyPr wrap="square" rtlCol="0">
            <a:spAutoFit/>
          </a:bodyPr>
          <a:lstStyle/>
          <a:p>
            <a:r>
              <a:rPr lang="en-GB" sz="2000" dirty="0"/>
              <a:t>1 more than 3 = </a:t>
            </a:r>
          </a:p>
        </p:txBody>
      </p:sp>
      <p:sp>
        <p:nvSpPr>
          <p:cNvPr id="37" name="TextBox 36"/>
          <p:cNvSpPr txBox="1"/>
          <p:nvPr/>
        </p:nvSpPr>
        <p:spPr>
          <a:xfrm>
            <a:off x="4948457" y="5852032"/>
            <a:ext cx="3192060" cy="400110"/>
          </a:xfrm>
          <a:prstGeom prst="rect">
            <a:avLst/>
          </a:prstGeom>
          <a:noFill/>
        </p:spPr>
        <p:txBody>
          <a:bodyPr wrap="square" rtlCol="0">
            <a:spAutoFit/>
          </a:bodyPr>
          <a:lstStyle/>
          <a:p>
            <a:r>
              <a:rPr lang="en-GB" sz="2000" dirty="0"/>
              <a:t>1 more than 0 = </a:t>
            </a:r>
          </a:p>
        </p:txBody>
      </p:sp>
      <p:sp>
        <p:nvSpPr>
          <p:cNvPr id="38" name="TextBox 37"/>
          <p:cNvSpPr txBox="1"/>
          <p:nvPr/>
        </p:nvSpPr>
        <p:spPr>
          <a:xfrm>
            <a:off x="6795039" y="3413073"/>
            <a:ext cx="418011" cy="400110"/>
          </a:xfrm>
          <a:prstGeom prst="rect">
            <a:avLst/>
          </a:prstGeom>
          <a:solidFill>
            <a:schemeClr val="bg1"/>
          </a:solidFill>
          <a:ln>
            <a:solidFill>
              <a:schemeClr val="tx1"/>
            </a:solidFill>
          </a:ln>
        </p:spPr>
        <p:txBody>
          <a:bodyPr wrap="square" rtlCol="0">
            <a:spAutoFit/>
          </a:bodyPr>
          <a:lstStyle/>
          <a:p>
            <a:endParaRPr lang="en-GB" dirty="0"/>
          </a:p>
        </p:txBody>
      </p:sp>
      <p:sp>
        <p:nvSpPr>
          <p:cNvPr id="39" name="TextBox 38"/>
          <p:cNvSpPr txBox="1"/>
          <p:nvPr/>
        </p:nvSpPr>
        <p:spPr>
          <a:xfrm>
            <a:off x="6795039" y="4220001"/>
            <a:ext cx="418011" cy="400110"/>
          </a:xfrm>
          <a:prstGeom prst="rect">
            <a:avLst/>
          </a:prstGeom>
          <a:solidFill>
            <a:schemeClr val="bg1"/>
          </a:solidFill>
          <a:ln>
            <a:solidFill>
              <a:schemeClr val="tx1"/>
            </a:solidFill>
          </a:ln>
        </p:spPr>
        <p:txBody>
          <a:bodyPr wrap="square" rtlCol="0">
            <a:spAutoFit/>
          </a:bodyPr>
          <a:lstStyle/>
          <a:p>
            <a:endParaRPr lang="en-GB" dirty="0"/>
          </a:p>
        </p:txBody>
      </p:sp>
      <p:sp>
        <p:nvSpPr>
          <p:cNvPr id="40" name="TextBox 39"/>
          <p:cNvSpPr txBox="1"/>
          <p:nvPr/>
        </p:nvSpPr>
        <p:spPr>
          <a:xfrm>
            <a:off x="6795038" y="5051319"/>
            <a:ext cx="418011" cy="400110"/>
          </a:xfrm>
          <a:prstGeom prst="rect">
            <a:avLst/>
          </a:prstGeom>
          <a:solidFill>
            <a:schemeClr val="bg1"/>
          </a:solidFill>
          <a:ln>
            <a:solidFill>
              <a:schemeClr val="tx1"/>
            </a:solidFill>
          </a:ln>
        </p:spPr>
        <p:txBody>
          <a:bodyPr wrap="square" rtlCol="0">
            <a:spAutoFit/>
          </a:bodyPr>
          <a:lstStyle/>
          <a:p>
            <a:endParaRPr lang="en-GB" dirty="0"/>
          </a:p>
        </p:txBody>
      </p:sp>
      <p:sp>
        <p:nvSpPr>
          <p:cNvPr id="41" name="TextBox 40"/>
          <p:cNvSpPr txBox="1"/>
          <p:nvPr/>
        </p:nvSpPr>
        <p:spPr>
          <a:xfrm>
            <a:off x="6795039" y="5855568"/>
            <a:ext cx="418011" cy="400110"/>
          </a:xfrm>
          <a:prstGeom prst="rect">
            <a:avLst/>
          </a:prstGeom>
          <a:solidFill>
            <a:schemeClr val="bg1"/>
          </a:solidFill>
          <a:ln>
            <a:solidFill>
              <a:schemeClr val="tx1"/>
            </a:solidFill>
          </a:ln>
        </p:spPr>
        <p:txBody>
          <a:bodyPr wrap="square" rtlCol="0">
            <a:spAutoFit/>
          </a:bodyPr>
          <a:lstStyle/>
          <a:p>
            <a:endParaRPr lang="en-GB" dirty="0"/>
          </a:p>
        </p:txBody>
      </p:sp>
      <p:sp>
        <p:nvSpPr>
          <p:cNvPr id="2" name="TextBox 1">
            <a:extLst>
              <a:ext uri="{FF2B5EF4-FFF2-40B4-BE49-F238E27FC236}">
                <a16:creationId xmlns:a16="http://schemas.microsoft.com/office/drawing/2014/main" id="{2DAE05F0-65D0-614D-A548-D7BB5EFF7CB9}"/>
              </a:ext>
            </a:extLst>
          </p:cNvPr>
          <p:cNvSpPr txBox="1"/>
          <p:nvPr/>
        </p:nvSpPr>
        <p:spPr>
          <a:xfrm>
            <a:off x="8118932" y="499091"/>
            <a:ext cx="3074126" cy="2031325"/>
          </a:xfrm>
          <a:prstGeom prst="rect">
            <a:avLst/>
          </a:prstGeom>
          <a:noFill/>
        </p:spPr>
        <p:txBody>
          <a:bodyPr wrap="square" rtlCol="0">
            <a:spAutoFit/>
          </a:bodyPr>
          <a:lstStyle/>
          <a:p>
            <a:r>
              <a:rPr lang="en-US" dirty="0"/>
              <a:t>P</a:t>
            </a:r>
            <a:r>
              <a:rPr lang="en-US" dirty="0" smtClean="0"/>
              <a:t>ut </a:t>
            </a:r>
            <a:r>
              <a:rPr lang="en-US" dirty="0"/>
              <a:t>your finger on the number given and jump to the next number. This tells you what one more is. </a:t>
            </a:r>
          </a:p>
          <a:p>
            <a:endParaRPr lang="en-US" dirty="0"/>
          </a:p>
          <a:p>
            <a:r>
              <a:rPr lang="en-US" dirty="0"/>
              <a:t>Can you complete the questions below. </a:t>
            </a:r>
          </a:p>
        </p:txBody>
      </p:sp>
    </p:spTree>
    <p:extLst>
      <p:ext uri="{BB962C8B-B14F-4D97-AF65-F5344CB8AC3E}">
        <p14:creationId xmlns:p14="http://schemas.microsoft.com/office/powerpoint/2010/main" val="3919314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Date</a:t>
            </a:r>
            <a:r>
              <a:rPr lang="en-GB" dirty="0"/>
              <a:t>: </a:t>
            </a:r>
            <a:r>
              <a:rPr lang="en-GB" sz="3200" dirty="0" smtClean="0"/>
              <a:t>03.01.21</a:t>
            </a:r>
            <a:r>
              <a:rPr lang="en-GB" dirty="0" smtClean="0"/>
              <a:t> </a:t>
            </a:r>
            <a:endParaRPr lang="en-GB" dirty="0"/>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485" y="2832960"/>
            <a:ext cx="10429593" cy="707886"/>
          </a:xfrm>
          <a:prstGeom prst="rect">
            <a:avLst/>
          </a:prstGeom>
          <a:noFill/>
        </p:spPr>
        <p:txBody>
          <a:bodyPr wrap="square" rtlCol="0">
            <a:spAutoFit/>
          </a:bodyPr>
          <a:lstStyle/>
          <a:p>
            <a:r>
              <a:rPr lang="en-GB" sz="4000" dirty="0"/>
              <a:t>LO To be able to add within 10.</a:t>
            </a:r>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pic>
        <p:nvPicPr>
          <p:cNvPr id="14" name="Picture 13"/>
          <p:cNvPicPr/>
          <p:nvPr/>
        </p:nvPicPr>
        <p:blipFill>
          <a:blip r:embed="rId5" cstate="print">
            <a:extLst>
              <a:ext uri="{28A0092B-C50C-407E-A947-70E740481C1C}">
                <a14:useLocalDpi xmlns:a14="http://schemas.microsoft.com/office/drawing/2010/main" val="0"/>
              </a:ext>
            </a:extLst>
          </a:blip>
          <a:stretch>
            <a:fillRect/>
          </a:stretch>
        </p:blipFill>
        <p:spPr>
          <a:xfrm>
            <a:off x="10894879" y="173899"/>
            <a:ext cx="1131570" cy="1131570"/>
          </a:xfrm>
          <a:prstGeom prst="rect">
            <a:avLst/>
          </a:prstGeom>
        </p:spPr>
      </p:pic>
    </p:spTree>
    <p:extLst>
      <p:ext uri="{BB962C8B-B14F-4D97-AF65-F5344CB8AC3E}">
        <p14:creationId xmlns:p14="http://schemas.microsoft.com/office/powerpoint/2010/main" val="2233944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175" y="180975"/>
            <a:ext cx="11696700" cy="6457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 y="271459"/>
            <a:ext cx="771525" cy="771525"/>
          </a:xfrm>
          <a:prstGeom prst="rect">
            <a:avLst/>
          </a:prstGeom>
        </p:spPr>
      </p:pic>
      <p:sp>
        <p:nvSpPr>
          <p:cNvPr id="7" name="Rectangle 6"/>
          <p:cNvSpPr/>
          <p:nvPr/>
        </p:nvSpPr>
        <p:spPr>
          <a:xfrm>
            <a:off x="2864320" y="100310"/>
            <a:ext cx="648241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Calibri" panose="020F0502020204030204"/>
                <a:ea typeface="+mn-ea"/>
                <a:cs typeface="+mn-cs"/>
              </a:rPr>
              <a:t>Pre-recorded Teaching</a:t>
            </a:r>
            <a:endParaRPr kumimoji="0" lang="en-US" sz="5400" b="0" i="0" u="none" strike="noStrike" kern="1200" cap="none" spc="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3" name="TextBox 2"/>
          <p:cNvSpPr txBox="1"/>
          <p:nvPr/>
        </p:nvSpPr>
        <p:spPr>
          <a:xfrm>
            <a:off x="1123950" y="1201783"/>
            <a:ext cx="995335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5B9BD5">
                    <a:lumMod val="50000"/>
                  </a:srgbClr>
                </a:solidFill>
                <a:effectLst/>
                <a:uLnTx/>
                <a:uFillTx/>
                <a:latin typeface="Calibri" panose="020F0502020204030204"/>
                <a:ea typeface="+mn-ea"/>
                <a:cs typeface="+mn-cs"/>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kumimoji="0" lang="en-GB" sz="24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5" name="Rectangle 4">
            <a:hlinkClick r:id="rId4"/>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Play Video</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892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peech Bubble: Rectangle with Corners Rounded 7">
            <a:extLst>
              <a:ext uri="{FF2B5EF4-FFF2-40B4-BE49-F238E27FC236}">
                <a16:creationId xmlns:a16="http://schemas.microsoft.com/office/drawing/2014/main" id="{6BD3CD59-6800-4034-B3CC-52BCEDFC1939}"/>
              </a:ext>
            </a:extLst>
          </p:cNvPr>
          <p:cNvSpPr/>
          <p:nvPr/>
        </p:nvSpPr>
        <p:spPr>
          <a:xfrm>
            <a:off x="8560904" y="1282485"/>
            <a:ext cx="2981739" cy="1288437"/>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981D10D-DCFA-422D-A23D-B2A8FDA678E1}"/>
              </a:ext>
            </a:extLst>
          </p:cNvPr>
          <p:cNvSpPr txBox="1"/>
          <p:nvPr/>
        </p:nvSpPr>
        <p:spPr>
          <a:xfrm>
            <a:off x="2173357" y="5208969"/>
            <a:ext cx="8057322" cy="954107"/>
          </a:xfrm>
          <a:prstGeom prst="rect">
            <a:avLst/>
          </a:prstGeom>
          <a:noFill/>
        </p:spPr>
        <p:txBody>
          <a:bodyPr wrap="square">
            <a:spAutoFit/>
          </a:bodyPr>
          <a:lstStyle/>
          <a:p>
            <a:r>
              <a:rPr lang="en-GB" sz="2800" b="1" dirty="0">
                <a:hlinkClick r:id="rId2"/>
              </a:rPr>
              <a:t>https://www.youtube.com/watch?v=HkkYaj0m6cg</a:t>
            </a:r>
            <a:endParaRPr lang="en-GB" sz="2800" b="1" dirty="0"/>
          </a:p>
          <a:p>
            <a:endParaRPr lang="en-GB" sz="2800" b="1" dirty="0"/>
          </a:p>
        </p:txBody>
      </p:sp>
      <p:sp>
        <p:nvSpPr>
          <p:cNvPr id="4" name="TextBox 3">
            <a:extLst>
              <a:ext uri="{FF2B5EF4-FFF2-40B4-BE49-F238E27FC236}">
                <a16:creationId xmlns:a16="http://schemas.microsoft.com/office/drawing/2014/main" id="{CB37B378-4F7C-4C18-8680-05CC7BB43BD8}"/>
              </a:ext>
            </a:extLst>
          </p:cNvPr>
          <p:cNvSpPr txBox="1"/>
          <p:nvPr/>
        </p:nvSpPr>
        <p:spPr>
          <a:xfrm>
            <a:off x="1444487" y="5934670"/>
            <a:ext cx="9515062" cy="1200329"/>
          </a:xfrm>
          <a:prstGeom prst="rect">
            <a:avLst/>
          </a:prstGeom>
          <a:noFill/>
        </p:spPr>
        <p:txBody>
          <a:bodyPr wrap="square" rtlCol="0">
            <a:spAutoFit/>
          </a:bodyPr>
          <a:lstStyle/>
          <a:p>
            <a:pPr algn="ctr"/>
            <a:r>
              <a:rPr lang="en-GB" dirty="0">
                <a:latin typeface="Roboto"/>
              </a:rPr>
              <a:t>Click the above link or copy and paste into the internet.</a:t>
            </a:r>
            <a:endParaRPr lang="en-GB" b="0" i="0" dirty="0">
              <a:effectLst/>
              <a:latin typeface="Roboto"/>
            </a:endParaRPr>
          </a:p>
          <a:p>
            <a:pPr algn="ctr"/>
            <a:r>
              <a:rPr lang="en-GB" b="0" i="0" dirty="0">
                <a:effectLst/>
                <a:latin typeface="Roboto"/>
              </a:rPr>
              <a:t>‘Funky Counting Song | Numbers 1-10 | The Singing Walrus’ - YouTube</a:t>
            </a:r>
          </a:p>
          <a:p>
            <a:pPr algn="ctr"/>
            <a:endParaRPr lang="en-GB" b="0" i="0" dirty="0">
              <a:effectLst/>
              <a:latin typeface="Roboto"/>
            </a:endParaRPr>
          </a:p>
          <a:p>
            <a:pPr algn="ctr"/>
            <a:endParaRPr lang="en-GB" dirty="0"/>
          </a:p>
        </p:txBody>
      </p:sp>
      <p:sp>
        <p:nvSpPr>
          <p:cNvPr id="7" name="TextBox 6">
            <a:extLst>
              <a:ext uri="{FF2B5EF4-FFF2-40B4-BE49-F238E27FC236}">
                <a16:creationId xmlns:a16="http://schemas.microsoft.com/office/drawing/2014/main" id="{3B1DF049-8FF5-420C-B326-E514540745D4}"/>
              </a:ext>
            </a:extLst>
          </p:cNvPr>
          <p:cNvSpPr txBox="1"/>
          <p:nvPr/>
        </p:nvSpPr>
        <p:spPr>
          <a:xfrm>
            <a:off x="8726555" y="1465038"/>
            <a:ext cx="2650435" cy="923330"/>
          </a:xfrm>
          <a:prstGeom prst="rect">
            <a:avLst/>
          </a:prstGeom>
          <a:noFill/>
        </p:spPr>
        <p:txBody>
          <a:bodyPr wrap="square" rtlCol="0">
            <a:spAutoFit/>
          </a:bodyPr>
          <a:lstStyle/>
          <a:p>
            <a:r>
              <a:rPr lang="en-GB" dirty="0"/>
              <a:t>Warm your maths brain up by watching this video and singing along!</a:t>
            </a:r>
          </a:p>
        </p:txBody>
      </p:sp>
      <p:pic>
        <p:nvPicPr>
          <p:cNvPr id="6" name="Picture 5">
            <a:extLst>
              <a:ext uri="{FF2B5EF4-FFF2-40B4-BE49-F238E27FC236}">
                <a16:creationId xmlns:a16="http://schemas.microsoft.com/office/drawing/2014/main" id="{58E01ABC-EB45-4675-AA3A-86EFD5C4D394}"/>
              </a:ext>
            </a:extLst>
          </p:cNvPr>
          <p:cNvPicPr>
            <a:picLocks noChangeAspect="1"/>
          </p:cNvPicPr>
          <p:nvPr/>
        </p:nvPicPr>
        <p:blipFill>
          <a:blip r:embed="rId3"/>
          <a:stretch>
            <a:fillRect/>
          </a:stretch>
        </p:blipFill>
        <p:spPr>
          <a:xfrm>
            <a:off x="384726" y="544134"/>
            <a:ext cx="8010525" cy="4105275"/>
          </a:xfrm>
          <a:prstGeom prst="rect">
            <a:avLst/>
          </a:prstGeom>
        </p:spPr>
      </p:pic>
    </p:spTree>
    <p:extLst>
      <p:ext uri="{BB962C8B-B14F-4D97-AF65-F5344CB8AC3E}">
        <p14:creationId xmlns:p14="http://schemas.microsoft.com/office/powerpoint/2010/main" val="2737643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D37731-EC97-49B1-B787-B079EAA1EDF0}"/>
              </a:ext>
            </a:extLst>
          </p:cNvPr>
          <p:cNvSpPr/>
          <p:nvPr/>
        </p:nvSpPr>
        <p:spPr>
          <a:xfrm>
            <a:off x="1127870" y="0"/>
            <a:ext cx="10186124" cy="1569660"/>
          </a:xfrm>
          <a:prstGeom prst="rect">
            <a:avLst/>
          </a:prstGeom>
          <a:noFill/>
        </p:spPr>
        <p:txBody>
          <a:bodyPr wrap="square" lIns="91440" tIns="45720" rIns="91440" bIns="45720">
            <a:spAutoFit/>
          </a:bodyPr>
          <a:lstStyle/>
          <a:p>
            <a:pPr algn="ctr"/>
            <a:r>
              <a:rPr lang="en-US" sz="4800" dirty="0">
                <a:ln w="0"/>
                <a:effectLst>
                  <a:outerShdw blurRad="38100" dist="19050" dir="2700000" algn="tl" rotWithShape="0">
                    <a:schemeClr val="dk1">
                      <a:alpha val="40000"/>
                    </a:schemeClr>
                  </a:outerShdw>
                </a:effectLst>
              </a:rPr>
              <a:t>Adding 1</a:t>
            </a:r>
          </a:p>
          <a:p>
            <a:pPr algn="ctr"/>
            <a:r>
              <a:rPr lang="en-US" sz="4800" dirty="0">
                <a:ln w="0"/>
                <a:effectLst>
                  <a:outerShdw blurRad="38100" dist="19050" dir="2700000" algn="tl" rotWithShape="0">
                    <a:schemeClr val="dk1">
                      <a:alpha val="40000"/>
                    </a:schemeClr>
                  </a:outerShdw>
                </a:effectLst>
              </a:rPr>
              <a:t>My turn!</a:t>
            </a:r>
          </a:p>
        </p:txBody>
      </p:sp>
      <p:sp>
        <p:nvSpPr>
          <p:cNvPr id="3" name="Oval 2">
            <a:extLst>
              <a:ext uri="{FF2B5EF4-FFF2-40B4-BE49-F238E27FC236}">
                <a16:creationId xmlns:a16="http://schemas.microsoft.com/office/drawing/2014/main" id="{D5649ADF-F8BB-4540-8ECA-5FCD1407EF4C}"/>
              </a:ext>
            </a:extLst>
          </p:cNvPr>
          <p:cNvSpPr/>
          <p:nvPr/>
        </p:nvSpPr>
        <p:spPr>
          <a:xfrm>
            <a:off x="2181418" y="1933665"/>
            <a:ext cx="967409" cy="9409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7B8D0870-7EE5-4515-B6FC-BBFA2354756B}"/>
              </a:ext>
            </a:extLst>
          </p:cNvPr>
          <p:cNvSpPr/>
          <p:nvPr/>
        </p:nvSpPr>
        <p:spPr>
          <a:xfrm>
            <a:off x="3352800" y="1934241"/>
            <a:ext cx="967409" cy="9409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7517569-85C8-4B2E-8FA5-565D43FDE8F6}"/>
              </a:ext>
            </a:extLst>
          </p:cNvPr>
          <p:cNvSpPr/>
          <p:nvPr/>
        </p:nvSpPr>
        <p:spPr>
          <a:xfrm>
            <a:off x="4625009" y="1934241"/>
            <a:ext cx="967409" cy="9409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FE0AF8A0-7403-4DC4-93ED-1C70B652B2EA}"/>
              </a:ext>
            </a:extLst>
          </p:cNvPr>
          <p:cNvSpPr/>
          <p:nvPr/>
        </p:nvSpPr>
        <p:spPr>
          <a:xfrm>
            <a:off x="8037444" y="1934241"/>
            <a:ext cx="967409" cy="94090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738A40A-C869-4D06-9268-A28B70E252EE}"/>
              </a:ext>
            </a:extLst>
          </p:cNvPr>
          <p:cNvSpPr txBox="1"/>
          <p:nvPr/>
        </p:nvSpPr>
        <p:spPr>
          <a:xfrm>
            <a:off x="4625009" y="4033342"/>
            <a:ext cx="2471529" cy="830997"/>
          </a:xfrm>
          <a:prstGeom prst="rect">
            <a:avLst/>
          </a:prstGeom>
          <a:noFill/>
        </p:spPr>
        <p:txBody>
          <a:bodyPr wrap="square" rtlCol="0">
            <a:spAutoFit/>
          </a:bodyPr>
          <a:lstStyle/>
          <a:p>
            <a:r>
              <a:rPr lang="en-GB" sz="4800" dirty="0"/>
              <a:t>3 + 1 = 4 </a:t>
            </a:r>
          </a:p>
        </p:txBody>
      </p:sp>
      <p:sp>
        <p:nvSpPr>
          <p:cNvPr id="8" name="TextBox 7">
            <a:extLst>
              <a:ext uri="{FF2B5EF4-FFF2-40B4-BE49-F238E27FC236}">
                <a16:creationId xmlns:a16="http://schemas.microsoft.com/office/drawing/2014/main" id="{78B3A893-4116-4245-9790-0DDCD4FBB185}"/>
              </a:ext>
            </a:extLst>
          </p:cNvPr>
          <p:cNvSpPr txBox="1"/>
          <p:nvPr/>
        </p:nvSpPr>
        <p:spPr>
          <a:xfrm>
            <a:off x="6460436" y="1993661"/>
            <a:ext cx="1577008" cy="830997"/>
          </a:xfrm>
          <a:prstGeom prst="rect">
            <a:avLst/>
          </a:prstGeom>
          <a:noFill/>
        </p:spPr>
        <p:txBody>
          <a:bodyPr wrap="square" rtlCol="0">
            <a:spAutoFit/>
          </a:bodyPr>
          <a:lstStyle/>
          <a:p>
            <a:r>
              <a:rPr lang="en-GB" sz="4800" dirty="0"/>
              <a:t>+ </a:t>
            </a:r>
          </a:p>
        </p:txBody>
      </p:sp>
      <p:sp>
        <p:nvSpPr>
          <p:cNvPr id="9" name="TextBox 8">
            <a:extLst>
              <a:ext uri="{FF2B5EF4-FFF2-40B4-BE49-F238E27FC236}">
                <a16:creationId xmlns:a16="http://schemas.microsoft.com/office/drawing/2014/main" id="{1DAC58CE-31DA-4FD9-933B-0D17AB9ACA38}"/>
              </a:ext>
            </a:extLst>
          </p:cNvPr>
          <p:cNvSpPr txBox="1"/>
          <p:nvPr/>
        </p:nvSpPr>
        <p:spPr>
          <a:xfrm>
            <a:off x="2442432" y="6022536"/>
            <a:ext cx="8036008" cy="461665"/>
          </a:xfrm>
          <a:prstGeom prst="rect">
            <a:avLst/>
          </a:prstGeom>
          <a:noFill/>
        </p:spPr>
        <p:txBody>
          <a:bodyPr wrap="square" rtlCol="0">
            <a:spAutoFit/>
          </a:bodyPr>
          <a:lstStyle/>
          <a:p>
            <a:r>
              <a:rPr lang="en-GB" sz="2400" dirty="0"/>
              <a:t>I counted the counters altogether to find the answer!</a:t>
            </a:r>
          </a:p>
        </p:txBody>
      </p:sp>
    </p:spTree>
    <p:extLst>
      <p:ext uri="{BB962C8B-B14F-4D97-AF65-F5344CB8AC3E}">
        <p14:creationId xmlns:p14="http://schemas.microsoft.com/office/powerpoint/2010/main" val="2874266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175" y="180975"/>
            <a:ext cx="11696700" cy="6457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 y="271459"/>
            <a:ext cx="771525" cy="771525"/>
          </a:xfrm>
          <a:prstGeom prst="rect">
            <a:avLst/>
          </a:prstGeom>
        </p:spPr>
      </p:pic>
      <p:sp>
        <p:nvSpPr>
          <p:cNvPr id="7" name="Rectangle 6"/>
          <p:cNvSpPr/>
          <p:nvPr/>
        </p:nvSpPr>
        <p:spPr>
          <a:xfrm>
            <a:off x="2864320" y="100310"/>
            <a:ext cx="648241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Calibri" panose="020F0502020204030204"/>
                <a:ea typeface="+mn-ea"/>
                <a:cs typeface="+mn-cs"/>
              </a:rPr>
              <a:t>Pre-recorded Teaching</a:t>
            </a:r>
            <a:endParaRPr kumimoji="0" lang="en-US" sz="5400" b="0" i="0" u="none" strike="noStrike" kern="1200" cap="none" spc="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3" name="TextBox 2"/>
          <p:cNvSpPr txBox="1"/>
          <p:nvPr/>
        </p:nvSpPr>
        <p:spPr>
          <a:xfrm>
            <a:off x="1123950" y="1201783"/>
            <a:ext cx="995335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5B9BD5">
                    <a:lumMod val="50000"/>
                  </a:srgbClr>
                </a:solidFill>
                <a:effectLst/>
                <a:uLnTx/>
                <a:uFillTx/>
                <a:latin typeface="Calibri" panose="020F0502020204030204"/>
                <a:ea typeface="+mn-ea"/>
                <a:cs typeface="+mn-cs"/>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kumimoji="0" lang="en-GB" sz="24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5" name="Rectangle 4">
            <a:hlinkClick r:id="rId4"/>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Play Video</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737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D37731-EC97-49B1-B787-B079EAA1EDF0}"/>
              </a:ext>
            </a:extLst>
          </p:cNvPr>
          <p:cNvSpPr/>
          <p:nvPr/>
        </p:nvSpPr>
        <p:spPr>
          <a:xfrm>
            <a:off x="1127870" y="0"/>
            <a:ext cx="10186124" cy="1569660"/>
          </a:xfrm>
          <a:prstGeom prst="rect">
            <a:avLst/>
          </a:prstGeom>
          <a:noFill/>
        </p:spPr>
        <p:txBody>
          <a:bodyPr wrap="square" lIns="91440" tIns="45720" rIns="91440" bIns="45720">
            <a:spAutoFit/>
          </a:bodyPr>
          <a:lstStyle/>
          <a:p>
            <a:pPr algn="ctr"/>
            <a:r>
              <a:rPr lang="en-US" sz="4800" dirty="0">
                <a:ln w="0"/>
                <a:effectLst>
                  <a:outerShdw blurRad="38100" dist="19050" dir="2700000" algn="tl" rotWithShape="0">
                    <a:schemeClr val="dk1">
                      <a:alpha val="40000"/>
                    </a:schemeClr>
                  </a:outerShdw>
                </a:effectLst>
              </a:rPr>
              <a:t>Adding 1</a:t>
            </a:r>
          </a:p>
          <a:p>
            <a:pPr algn="ctr"/>
            <a:r>
              <a:rPr lang="en-US" sz="4800" dirty="0">
                <a:ln w="0"/>
                <a:effectLst>
                  <a:outerShdw blurRad="38100" dist="19050" dir="2700000" algn="tl" rotWithShape="0">
                    <a:schemeClr val="dk1">
                      <a:alpha val="40000"/>
                    </a:schemeClr>
                  </a:outerShdw>
                </a:effectLst>
              </a:rPr>
              <a:t>Your turn!</a:t>
            </a:r>
          </a:p>
        </p:txBody>
      </p:sp>
      <p:sp>
        <p:nvSpPr>
          <p:cNvPr id="3" name="Oval 2">
            <a:extLst>
              <a:ext uri="{FF2B5EF4-FFF2-40B4-BE49-F238E27FC236}">
                <a16:creationId xmlns:a16="http://schemas.microsoft.com/office/drawing/2014/main" id="{D5649ADF-F8BB-4540-8ECA-5FCD1407EF4C}"/>
              </a:ext>
            </a:extLst>
          </p:cNvPr>
          <p:cNvSpPr/>
          <p:nvPr/>
        </p:nvSpPr>
        <p:spPr>
          <a:xfrm>
            <a:off x="743557" y="1933665"/>
            <a:ext cx="967409" cy="9409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7B8D0870-7EE5-4515-B6FC-BBFA2354756B}"/>
              </a:ext>
            </a:extLst>
          </p:cNvPr>
          <p:cNvSpPr/>
          <p:nvPr/>
        </p:nvSpPr>
        <p:spPr>
          <a:xfrm>
            <a:off x="1914939" y="1934241"/>
            <a:ext cx="967409" cy="9409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7517569-85C8-4B2E-8FA5-565D43FDE8F6}"/>
              </a:ext>
            </a:extLst>
          </p:cNvPr>
          <p:cNvSpPr/>
          <p:nvPr/>
        </p:nvSpPr>
        <p:spPr>
          <a:xfrm>
            <a:off x="3187148" y="1934241"/>
            <a:ext cx="967409" cy="9409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FE0AF8A0-7403-4DC4-93ED-1C70B652B2EA}"/>
              </a:ext>
            </a:extLst>
          </p:cNvPr>
          <p:cNvSpPr/>
          <p:nvPr/>
        </p:nvSpPr>
        <p:spPr>
          <a:xfrm>
            <a:off x="8037444" y="1934241"/>
            <a:ext cx="967409" cy="94090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738A40A-C869-4D06-9268-A28B70E252EE}"/>
              </a:ext>
            </a:extLst>
          </p:cNvPr>
          <p:cNvSpPr txBox="1"/>
          <p:nvPr/>
        </p:nvSpPr>
        <p:spPr>
          <a:xfrm>
            <a:off x="4333461" y="3936541"/>
            <a:ext cx="3525078" cy="830997"/>
          </a:xfrm>
          <a:prstGeom prst="rect">
            <a:avLst/>
          </a:prstGeom>
          <a:noFill/>
        </p:spPr>
        <p:txBody>
          <a:bodyPr wrap="square" rtlCol="0">
            <a:spAutoFit/>
          </a:bodyPr>
          <a:lstStyle/>
          <a:p>
            <a:r>
              <a:rPr lang="en-GB" sz="4800" dirty="0"/>
              <a:t>4 + 1 = ___ </a:t>
            </a:r>
          </a:p>
        </p:txBody>
      </p:sp>
      <p:sp>
        <p:nvSpPr>
          <p:cNvPr id="8" name="TextBox 7">
            <a:extLst>
              <a:ext uri="{FF2B5EF4-FFF2-40B4-BE49-F238E27FC236}">
                <a16:creationId xmlns:a16="http://schemas.microsoft.com/office/drawing/2014/main" id="{78B3A893-4116-4245-9790-0DDCD4FBB185}"/>
              </a:ext>
            </a:extLst>
          </p:cNvPr>
          <p:cNvSpPr txBox="1"/>
          <p:nvPr/>
        </p:nvSpPr>
        <p:spPr>
          <a:xfrm>
            <a:off x="6460436" y="1993661"/>
            <a:ext cx="1577008" cy="830997"/>
          </a:xfrm>
          <a:prstGeom prst="rect">
            <a:avLst/>
          </a:prstGeom>
          <a:noFill/>
        </p:spPr>
        <p:txBody>
          <a:bodyPr wrap="square" rtlCol="0">
            <a:spAutoFit/>
          </a:bodyPr>
          <a:lstStyle/>
          <a:p>
            <a:r>
              <a:rPr lang="en-GB" sz="4800" dirty="0"/>
              <a:t>+ </a:t>
            </a:r>
          </a:p>
        </p:txBody>
      </p:sp>
      <p:sp>
        <p:nvSpPr>
          <p:cNvPr id="9" name="TextBox 8">
            <a:extLst>
              <a:ext uri="{FF2B5EF4-FFF2-40B4-BE49-F238E27FC236}">
                <a16:creationId xmlns:a16="http://schemas.microsoft.com/office/drawing/2014/main" id="{1DAC58CE-31DA-4FD9-933B-0D17AB9ACA38}"/>
              </a:ext>
            </a:extLst>
          </p:cNvPr>
          <p:cNvSpPr txBox="1"/>
          <p:nvPr/>
        </p:nvSpPr>
        <p:spPr>
          <a:xfrm>
            <a:off x="2442432" y="6022536"/>
            <a:ext cx="8036008" cy="461665"/>
          </a:xfrm>
          <a:prstGeom prst="rect">
            <a:avLst/>
          </a:prstGeom>
          <a:noFill/>
        </p:spPr>
        <p:txBody>
          <a:bodyPr wrap="square" rtlCol="0">
            <a:spAutoFit/>
          </a:bodyPr>
          <a:lstStyle/>
          <a:p>
            <a:r>
              <a:rPr lang="en-GB" sz="2400" dirty="0"/>
              <a:t>Use the counters to help you work out the answer.</a:t>
            </a:r>
          </a:p>
        </p:txBody>
      </p:sp>
      <p:sp>
        <p:nvSpPr>
          <p:cNvPr id="10" name="Oval 9">
            <a:extLst>
              <a:ext uri="{FF2B5EF4-FFF2-40B4-BE49-F238E27FC236}">
                <a16:creationId xmlns:a16="http://schemas.microsoft.com/office/drawing/2014/main" id="{F796A75C-AF08-414B-BF81-5AFA04367723}"/>
              </a:ext>
            </a:extLst>
          </p:cNvPr>
          <p:cNvSpPr/>
          <p:nvPr/>
        </p:nvSpPr>
        <p:spPr>
          <a:xfrm>
            <a:off x="4525618" y="1933665"/>
            <a:ext cx="967409" cy="9409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9436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D37731-EC97-49B1-B787-B079EAA1EDF0}"/>
              </a:ext>
            </a:extLst>
          </p:cNvPr>
          <p:cNvSpPr/>
          <p:nvPr/>
        </p:nvSpPr>
        <p:spPr>
          <a:xfrm>
            <a:off x="1127870" y="0"/>
            <a:ext cx="10186124" cy="1569660"/>
          </a:xfrm>
          <a:prstGeom prst="rect">
            <a:avLst/>
          </a:prstGeom>
          <a:noFill/>
        </p:spPr>
        <p:txBody>
          <a:bodyPr wrap="square" lIns="91440" tIns="45720" rIns="91440" bIns="45720">
            <a:spAutoFit/>
          </a:bodyPr>
          <a:lstStyle/>
          <a:p>
            <a:pPr algn="ctr"/>
            <a:r>
              <a:rPr lang="en-US" sz="4800" dirty="0">
                <a:ln w="0"/>
                <a:effectLst>
                  <a:outerShdw blurRad="38100" dist="19050" dir="2700000" algn="tl" rotWithShape="0">
                    <a:schemeClr val="dk1">
                      <a:alpha val="40000"/>
                    </a:schemeClr>
                  </a:outerShdw>
                </a:effectLst>
              </a:rPr>
              <a:t>Adding 1</a:t>
            </a:r>
          </a:p>
          <a:p>
            <a:pPr algn="ctr"/>
            <a:r>
              <a:rPr lang="en-US" sz="4800" dirty="0">
                <a:ln w="0"/>
                <a:effectLst>
                  <a:outerShdw blurRad="38100" dist="19050" dir="2700000" algn="tl" rotWithShape="0">
                    <a:schemeClr val="dk1">
                      <a:alpha val="40000"/>
                    </a:schemeClr>
                  </a:outerShdw>
                </a:effectLst>
              </a:rPr>
              <a:t>Your turn!</a:t>
            </a:r>
          </a:p>
        </p:txBody>
      </p:sp>
      <p:sp>
        <p:nvSpPr>
          <p:cNvPr id="7" name="TextBox 6">
            <a:extLst>
              <a:ext uri="{FF2B5EF4-FFF2-40B4-BE49-F238E27FC236}">
                <a16:creationId xmlns:a16="http://schemas.microsoft.com/office/drawing/2014/main" id="{6738A40A-C869-4D06-9268-A28B70E252EE}"/>
              </a:ext>
            </a:extLst>
          </p:cNvPr>
          <p:cNvSpPr txBox="1"/>
          <p:nvPr/>
        </p:nvSpPr>
        <p:spPr>
          <a:xfrm>
            <a:off x="4333461" y="3936541"/>
            <a:ext cx="3525078" cy="830997"/>
          </a:xfrm>
          <a:prstGeom prst="rect">
            <a:avLst/>
          </a:prstGeom>
          <a:noFill/>
        </p:spPr>
        <p:txBody>
          <a:bodyPr wrap="square" rtlCol="0">
            <a:spAutoFit/>
          </a:bodyPr>
          <a:lstStyle/>
          <a:p>
            <a:r>
              <a:rPr lang="en-GB" sz="4800" dirty="0"/>
              <a:t>5 + 1 = ___ </a:t>
            </a:r>
          </a:p>
        </p:txBody>
      </p:sp>
      <p:sp>
        <p:nvSpPr>
          <p:cNvPr id="8" name="TextBox 7">
            <a:extLst>
              <a:ext uri="{FF2B5EF4-FFF2-40B4-BE49-F238E27FC236}">
                <a16:creationId xmlns:a16="http://schemas.microsoft.com/office/drawing/2014/main" id="{78B3A893-4116-4245-9790-0DDCD4FBB185}"/>
              </a:ext>
            </a:extLst>
          </p:cNvPr>
          <p:cNvSpPr txBox="1"/>
          <p:nvPr/>
        </p:nvSpPr>
        <p:spPr>
          <a:xfrm>
            <a:off x="8176593" y="2297492"/>
            <a:ext cx="1577008" cy="830997"/>
          </a:xfrm>
          <a:prstGeom prst="rect">
            <a:avLst/>
          </a:prstGeom>
          <a:noFill/>
        </p:spPr>
        <p:txBody>
          <a:bodyPr wrap="square" rtlCol="0">
            <a:spAutoFit/>
          </a:bodyPr>
          <a:lstStyle/>
          <a:p>
            <a:r>
              <a:rPr lang="en-GB" sz="4800" dirty="0"/>
              <a:t>+ </a:t>
            </a:r>
          </a:p>
        </p:txBody>
      </p:sp>
      <p:sp>
        <p:nvSpPr>
          <p:cNvPr id="9" name="TextBox 8">
            <a:extLst>
              <a:ext uri="{FF2B5EF4-FFF2-40B4-BE49-F238E27FC236}">
                <a16:creationId xmlns:a16="http://schemas.microsoft.com/office/drawing/2014/main" id="{1DAC58CE-31DA-4FD9-933B-0D17AB9ACA38}"/>
              </a:ext>
            </a:extLst>
          </p:cNvPr>
          <p:cNvSpPr txBox="1"/>
          <p:nvPr/>
        </p:nvSpPr>
        <p:spPr>
          <a:xfrm>
            <a:off x="2442432" y="6022536"/>
            <a:ext cx="8036008" cy="461665"/>
          </a:xfrm>
          <a:prstGeom prst="rect">
            <a:avLst/>
          </a:prstGeom>
          <a:noFill/>
        </p:spPr>
        <p:txBody>
          <a:bodyPr wrap="square" rtlCol="0">
            <a:spAutoFit/>
          </a:bodyPr>
          <a:lstStyle/>
          <a:p>
            <a:r>
              <a:rPr lang="en-GB" sz="2400" dirty="0"/>
              <a:t>Use the pictures to help you work out the answer.</a:t>
            </a:r>
          </a:p>
        </p:txBody>
      </p:sp>
      <p:pic>
        <p:nvPicPr>
          <p:cNvPr id="12290" name="Picture 2" descr="Photoshop | Cupcake clipart, Cupcake illustration, Cupcake cakes">
            <a:extLst>
              <a:ext uri="{FF2B5EF4-FFF2-40B4-BE49-F238E27FC236}">
                <a16:creationId xmlns:a16="http://schemas.microsoft.com/office/drawing/2014/main" id="{F529B20D-6876-464F-82AE-8D2CE0ACA2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607" y="1753262"/>
            <a:ext cx="1241287" cy="16757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hotoshop | Cupcake clipart, Cupcake illustration, Cupcake cakes">
            <a:extLst>
              <a:ext uri="{FF2B5EF4-FFF2-40B4-BE49-F238E27FC236}">
                <a16:creationId xmlns:a16="http://schemas.microsoft.com/office/drawing/2014/main" id="{4FB26214-02D9-41D6-BDA6-718309B1BF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9408" y="1753262"/>
            <a:ext cx="1241287" cy="16757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Photoshop | Cupcake clipart, Cupcake illustration, Cupcake cakes">
            <a:extLst>
              <a:ext uri="{FF2B5EF4-FFF2-40B4-BE49-F238E27FC236}">
                <a16:creationId xmlns:a16="http://schemas.microsoft.com/office/drawing/2014/main" id="{B81934B3-822F-485D-B57B-87B474E1EE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0716" y="1753262"/>
            <a:ext cx="1241287" cy="16757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Photoshop | Cupcake clipart, Cupcake illustration, Cupcake cakes">
            <a:extLst>
              <a:ext uri="{FF2B5EF4-FFF2-40B4-BE49-F238E27FC236}">
                <a16:creationId xmlns:a16="http://schemas.microsoft.com/office/drawing/2014/main" id="{7531A9F1-C684-4D4B-8AFB-A5AE3518FF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9624" y="1795608"/>
            <a:ext cx="1241287" cy="16757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Photoshop | Cupcake clipart, Cupcake illustration, Cupcake cakes">
            <a:extLst>
              <a:ext uri="{FF2B5EF4-FFF2-40B4-BE49-F238E27FC236}">
                <a16:creationId xmlns:a16="http://schemas.microsoft.com/office/drawing/2014/main" id="{3CD5C8F9-EF2C-4812-93D1-7103AB6D87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0932" y="1795608"/>
            <a:ext cx="1241287" cy="16757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1FECA09-10D7-47B0-9D50-0D1D21B701CA}"/>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9303659" y="1659827"/>
            <a:ext cx="1577008" cy="1862607"/>
          </a:xfrm>
          <a:prstGeom prst="rect">
            <a:avLst/>
          </a:prstGeom>
        </p:spPr>
      </p:pic>
    </p:spTree>
    <p:extLst>
      <p:ext uri="{BB962C8B-B14F-4D97-AF65-F5344CB8AC3E}">
        <p14:creationId xmlns:p14="http://schemas.microsoft.com/office/powerpoint/2010/main" val="654932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D37731-EC97-49B1-B787-B079EAA1EDF0}"/>
              </a:ext>
            </a:extLst>
          </p:cNvPr>
          <p:cNvSpPr/>
          <p:nvPr/>
        </p:nvSpPr>
        <p:spPr>
          <a:xfrm>
            <a:off x="1127870" y="0"/>
            <a:ext cx="10186124" cy="1569660"/>
          </a:xfrm>
          <a:prstGeom prst="rect">
            <a:avLst/>
          </a:prstGeom>
          <a:noFill/>
        </p:spPr>
        <p:txBody>
          <a:bodyPr wrap="square" lIns="91440" tIns="45720" rIns="91440" bIns="45720">
            <a:spAutoFit/>
          </a:bodyPr>
          <a:lstStyle/>
          <a:p>
            <a:pPr algn="ctr"/>
            <a:r>
              <a:rPr lang="en-US" sz="4800" dirty="0">
                <a:ln w="0"/>
                <a:effectLst>
                  <a:outerShdw blurRad="38100" dist="19050" dir="2700000" algn="tl" rotWithShape="0">
                    <a:schemeClr val="dk1">
                      <a:alpha val="40000"/>
                    </a:schemeClr>
                  </a:outerShdw>
                </a:effectLst>
              </a:rPr>
              <a:t>Adding 1</a:t>
            </a:r>
          </a:p>
          <a:p>
            <a:pPr algn="ctr"/>
            <a:r>
              <a:rPr lang="en-US" sz="4800" dirty="0">
                <a:ln w="0"/>
                <a:effectLst>
                  <a:outerShdw blurRad="38100" dist="19050" dir="2700000" algn="tl" rotWithShape="0">
                    <a:schemeClr val="dk1">
                      <a:alpha val="40000"/>
                    </a:schemeClr>
                  </a:outerShdw>
                </a:effectLst>
              </a:rPr>
              <a:t>Your turn!</a:t>
            </a:r>
          </a:p>
        </p:txBody>
      </p:sp>
      <p:sp>
        <p:nvSpPr>
          <p:cNvPr id="7" name="TextBox 6">
            <a:extLst>
              <a:ext uri="{FF2B5EF4-FFF2-40B4-BE49-F238E27FC236}">
                <a16:creationId xmlns:a16="http://schemas.microsoft.com/office/drawing/2014/main" id="{6738A40A-C869-4D06-9268-A28B70E252EE}"/>
              </a:ext>
            </a:extLst>
          </p:cNvPr>
          <p:cNvSpPr txBox="1"/>
          <p:nvPr/>
        </p:nvSpPr>
        <p:spPr>
          <a:xfrm>
            <a:off x="4333461" y="4545435"/>
            <a:ext cx="3525078" cy="830997"/>
          </a:xfrm>
          <a:prstGeom prst="rect">
            <a:avLst/>
          </a:prstGeom>
          <a:noFill/>
        </p:spPr>
        <p:txBody>
          <a:bodyPr wrap="square" rtlCol="0">
            <a:spAutoFit/>
          </a:bodyPr>
          <a:lstStyle/>
          <a:p>
            <a:r>
              <a:rPr lang="en-GB" sz="4800" dirty="0"/>
              <a:t>2 + 1 = ___ </a:t>
            </a:r>
          </a:p>
        </p:txBody>
      </p:sp>
      <p:sp>
        <p:nvSpPr>
          <p:cNvPr id="8" name="TextBox 7">
            <a:extLst>
              <a:ext uri="{FF2B5EF4-FFF2-40B4-BE49-F238E27FC236}">
                <a16:creationId xmlns:a16="http://schemas.microsoft.com/office/drawing/2014/main" id="{78B3A893-4116-4245-9790-0DDCD4FBB185}"/>
              </a:ext>
            </a:extLst>
          </p:cNvPr>
          <p:cNvSpPr txBox="1"/>
          <p:nvPr/>
        </p:nvSpPr>
        <p:spPr>
          <a:xfrm>
            <a:off x="6646598" y="2505960"/>
            <a:ext cx="1577008" cy="830997"/>
          </a:xfrm>
          <a:prstGeom prst="rect">
            <a:avLst/>
          </a:prstGeom>
          <a:noFill/>
        </p:spPr>
        <p:txBody>
          <a:bodyPr wrap="square" rtlCol="0">
            <a:spAutoFit/>
          </a:bodyPr>
          <a:lstStyle/>
          <a:p>
            <a:r>
              <a:rPr lang="en-GB" sz="4800" dirty="0"/>
              <a:t>+ </a:t>
            </a:r>
          </a:p>
        </p:txBody>
      </p:sp>
      <p:sp>
        <p:nvSpPr>
          <p:cNvPr id="9" name="TextBox 8">
            <a:extLst>
              <a:ext uri="{FF2B5EF4-FFF2-40B4-BE49-F238E27FC236}">
                <a16:creationId xmlns:a16="http://schemas.microsoft.com/office/drawing/2014/main" id="{1DAC58CE-31DA-4FD9-933B-0D17AB9ACA38}"/>
              </a:ext>
            </a:extLst>
          </p:cNvPr>
          <p:cNvSpPr txBox="1"/>
          <p:nvPr/>
        </p:nvSpPr>
        <p:spPr>
          <a:xfrm>
            <a:off x="2442432" y="6022536"/>
            <a:ext cx="8036008" cy="461665"/>
          </a:xfrm>
          <a:prstGeom prst="rect">
            <a:avLst/>
          </a:prstGeom>
          <a:noFill/>
        </p:spPr>
        <p:txBody>
          <a:bodyPr wrap="square" rtlCol="0">
            <a:spAutoFit/>
          </a:bodyPr>
          <a:lstStyle/>
          <a:p>
            <a:r>
              <a:rPr lang="en-GB" sz="2400" dirty="0"/>
              <a:t>Use the pictures to help you work out the answer.</a:t>
            </a:r>
          </a:p>
        </p:txBody>
      </p:sp>
      <p:pic>
        <p:nvPicPr>
          <p:cNvPr id="19" name="Picture 2" descr="Free Bird Cartoon Images, Download Free Clip Art, Free Clip Art on Clipart  Library">
            <a:extLst>
              <a:ext uri="{FF2B5EF4-FFF2-40B4-BE49-F238E27FC236}">
                <a16:creationId xmlns:a16="http://schemas.microsoft.com/office/drawing/2014/main" id="{35346F65-897C-4872-A9B8-AA6130E29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778" y="1961243"/>
            <a:ext cx="2319617" cy="197529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Free Bird Cartoon Images, Download Free Clip Art, Free Clip Art on Clipart  Library">
            <a:extLst>
              <a:ext uri="{FF2B5EF4-FFF2-40B4-BE49-F238E27FC236}">
                <a16:creationId xmlns:a16="http://schemas.microsoft.com/office/drawing/2014/main" id="{950DCFC4-1C0A-426E-BBDC-742084C83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839" y="1933810"/>
            <a:ext cx="2319617" cy="19752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DC7BF1A-B297-47CA-8EC1-835AB6232D86}"/>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8027420" y="1724671"/>
            <a:ext cx="2451020" cy="2393574"/>
          </a:xfrm>
          <a:prstGeom prst="rect">
            <a:avLst/>
          </a:prstGeom>
        </p:spPr>
      </p:pic>
    </p:spTree>
    <p:extLst>
      <p:ext uri="{BB962C8B-B14F-4D97-AF65-F5344CB8AC3E}">
        <p14:creationId xmlns:p14="http://schemas.microsoft.com/office/powerpoint/2010/main" val="2600198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D37731-EC97-49B1-B787-B079EAA1EDF0}"/>
              </a:ext>
            </a:extLst>
          </p:cNvPr>
          <p:cNvSpPr/>
          <p:nvPr/>
        </p:nvSpPr>
        <p:spPr>
          <a:xfrm>
            <a:off x="1127870" y="0"/>
            <a:ext cx="10186124" cy="1569660"/>
          </a:xfrm>
          <a:prstGeom prst="rect">
            <a:avLst/>
          </a:prstGeom>
          <a:noFill/>
        </p:spPr>
        <p:txBody>
          <a:bodyPr wrap="square" lIns="91440" tIns="45720" rIns="91440" bIns="45720">
            <a:spAutoFit/>
          </a:bodyPr>
          <a:lstStyle/>
          <a:p>
            <a:pPr algn="ctr"/>
            <a:r>
              <a:rPr lang="en-US" sz="4800" dirty="0">
                <a:ln w="0"/>
                <a:effectLst>
                  <a:outerShdw blurRad="38100" dist="19050" dir="2700000" algn="tl" rotWithShape="0">
                    <a:schemeClr val="dk1">
                      <a:alpha val="40000"/>
                    </a:schemeClr>
                  </a:outerShdw>
                </a:effectLst>
              </a:rPr>
              <a:t>Adding 1</a:t>
            </a:r>
          </a:p>
          <a:p>
            <a:pPr algn="ctr"/>
            <a:r>
              <a:rPr lang="en-US" sz="4800" dirty="0">
                <a:ln w="0"/>
                <a:effectLst>
                  <a:outerShdw blurRad="38100" dist="19050" dir="2700000" algn="tl" rotWithShape="0">
                    <a:schemeClr val="dk1">
                      <a:alpha val="40000"/>
                    </a:schemeClr>
                  </a:outerShdw>
                </a:effectLst>
              </a:rPr>
              <a:t>Your turn!</a:t>
            </a:r>
          </a:p>
        </p:txBody>
      </p:sp>
      <p:sp>
        <p:nvSpPr>
          <p:cNvPr id="7" name="TextBox 6">
            <a:extLst>
              <a:ext uri="{FF2B5EF4-FFF2-40B4-BE49-F238E27FC236}">
                <a16:creationId xmlns:a16="http://schemas.microsoft.com/office/drawing/2014/main" id="{6738A40A-C869-4D06-9268-A28B70E252EE}"/>
              </a:ext>
            </a:extLst>
          </p:cNvPr>
          <p:cNvSpPr txBox="1"/>
          <p:nvPr/>
        </p:nvSpPr>
        <p:spPr>
          <a:xfrm>
            <a:off x="437322" y="1703265"/>
            <a:ext cx="5433391" cy="3785652"/>
          </a:xfrm>
          <a:prstGeom prst="rect">
            <a:avLst/>
          </a:prstGeom>
          <a:noFill/>
        </p:spPr>
        <p:txBody>
          <a:bodyPr wrap="square" rtlCol="0">
            <a:spAutoFit/>
          </a:bodyPr>
          <a:lstStyle/>
          <a:p>
            <a:pPr marL="914400" indent="-914400">
              <a:buAutoNum type="arabicPeriod"/>
            </a:pPr>
            <a:r>
              <a:rPr lang="en-GB" sz="4800" dirty="0"/>
              <a:t>3 + 1 = ___</a:t>
            </a:r>
          </a:p>
          <a:p>
            <a:pPr marL="914400" indent="-914400">
              <a:buAutoNum type="arabicPeriod"/>
            </a:pPr>
            <a:endParaRPr lang="en-GB" sz="4800" dirty="0"/>
          </a:p>
          <a:p>
            <a:pPr marL="914400" indent="-914400">
              <a:buAutoNum type="arabicPeriod"/>
            </a:pPr>
            <a:r>
              <a:rPr lang="en-GB" sz="4800" dirty="0"/>
              <a:t>6 + 1 = ___</a:t>
            </a:r>
          </a:p>
          <a:p>
            <a:pPr marL="914400" indent="-914400">
              <a:buAutoNum type="arabicPeriod"/>
            </a:pPr>
            <a:endParaRPr lang="en-GB" sz="4800" dirty="0"/>
          </a:p>
          <a:p>
            <a:pPr marL="914400" indent="-914400">
              <a:buAutoNum type="arabicPeriod"/>
            </a:pPr>
            <a:r>
              <a:rPr lang="en-GB" sz="4800" dirty="0"/>
              <a:t>7 + 1 = ___ </a:t>
            </a:r>
          </a:p>
        </p:txBody>
      </p:sp>
      <p:sp>
        <p:nvSpPr>
          <p:cNvPr id="9" name="TextBox 8">
            <a:extLst>
              <a:ext uri="{FF2B5EF4-FFF2-40B4-BE49-F238E27FC236}">
                <a16:creationId xmlns:a16="http://schemas.microsoft.com/office/drawing/2014/main" id="{1DAC58CE-31DA-4FD9-933B-0D17AB9ACA38}"/>
              </a:ext>
            </a:extLst>
          </p:cNvPr>
          <p:cNvSpPr txBox="1"/>
          <p:nvPr/>
        </p:nvSpPr>
        <p:spPr>
          <a:xfrm>
            <a:off x="2442432" y="6022536"/>
            <a:ext cx="8036008" cy="461665"/>
          </a:xfrm>
          <a:prstGeom prst="rect">
            <a:avLst/>
          </a:prstGeom>
          <a:noFill/>
        </p:spPr>
        <p:txBody>
          <a:bodyPr wrap="square" rtlCol="0">
            <a:spAutoFit/>
          </a:bodyPr>
          <a:lstStyle/>
          <a:p>
            <a:r>
              <a:rPr lang="en-GB" sz="2400" dirty="0"/>
              <a:t>Use your fingers or draw counters to help you.</a:t>
            </a:r>
          </a:p>
        </p:txBody>
      </p:sp>
      <p:sp>
        <p:nvSpPr>
          <p:cNvPr id="10" name="TextBox 9">
            <a:extLst>
              <a:ext uri="{FF2B5EF4-FFF2-40B4-BE49-F238E27FC236}">
                <a16:creationId xmlns:a16="http://schemas.microsoft.com/office/drawing/2014/main" id="{12A855C6-0BCD-44C7-A4C0-BCEED41DBA20}"/>
              </a:ext>
            </a:extLst>
          </p:cNvPr>
          <p:cNvSpPr txBox="1"/>
          <p:nvPr/>
        </p:nvSpPr>
        <p:spPr>
          <a:xfrm>
            <a:off x="6460436" y="1703265"/>
            <a:ext cx="5433391" cy="3785652"/>
          </a:xfrm>
          <a:prstGeom prst="rect">
            <a:avLst/>
          </a:prstGeom>
          <a:noFill/>
        </p:spPr>
        <p:txBody>
          <a:bodyPr wrap="square" rtlCol="0">
            <a:spAutoFit/>
          </a:bodyPr>
          <a:lstStyle/>
          <a:p>
            <a:r>
              <a:rPr lang="en-GB" sz="4800" dirty="0"/>
              <a:t>4.  5 + 1 = ___</a:t>
            </a:r>
          </a:p>
          <a:p>
            <a:pPr marL="914400" indent="-914400">
              <a:buAutoNum type="arabicPeriod"/>
            </a:pPr>
            <a:endParaRPr lang="en-GB" sz="4800" dirty="0"/>
          </a:p>
          <a:p>
            <a:r>
              <a:rPr lang="en-GB" sz="4800" dirty="0"/>
              <a:t>5.  8 + 1 = ___</a:t>
            </a:r>
          </a:p>
          <a:p>
            <a:pPr marL="914400" indent="-914400">
              <a:buAutoNum type="arabicPeriod"/>
            </a:pPr>
            <a:endParaRPr lang="en-GB" sz="4800" dirty="0"/>
          </a:p>
          <a:p>
            <a:r>
              <a:rPr lang="en-GB" sz="4800" dirty="0"/>
              <a:t>6.  9 + 1 = ___ </a:t>
            </a:r>
          </a:p>
        </p:txBody>
      </p:sp>
    </p:spTree>
    <p:extLst>
      <p:ext uri="{BB962C8B-B14F-4D97-AF65-F5344CB8AC3E}">
        <p14:creationId xmlns:p14="http://schemas.microsoft.com/office/powerpoint/2010/main" val="2179768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Date</a:t>
            </a:r>
            <a:r>
              <a:rPr lang="en-GB" dirty="0"/>
              <a:t>: </a:t>
            </a:r>
            <a:r>
              <a:rPr lang="en-GB" sz="3200" dirty="0" smtClean="0"/>
              <a:t>04.01.21</a:t>
            </a:r>
            <a:r>
              <a:rPr lang="en-GB" dirty="0" smtClean="0"/>
              <a:t> </a:t>
            </a:r>
            <a:endParaRPr lang="en-GB" dirty="0"/>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485" y="2832960"/>
            <a:ext cx="10429593" cy="707886"/>
          </a:xfrm>
          <a:prstGeom prst="rect">
            <a:avLst/>
          </a:prstGeom>
          <a:noFill/>
        </p:spPr>
        <p:txBody>
          <a:bodyPr wrap="square" rtlCol="0">
            <a:spAutoFit/>
          </a:bodyPr>
          <a:lstStyle/>
          <a:p>
            <a:r>
              <a:rPr lang="en-GB" sz="4000" dirty="0" smtClean="0"/>
              <a:t>L.O. </a:t>
            </a:r>
            <a:r>
              <a:rPr lang="en-GB" sz="4000" dirty="0"/>
              <a:t>To be able to add within 10.</a:t>
            </a:r>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pic>
        <p:nvPicPr>
          <p:cNvPr id="14" name="Picture 13"/>
          <p:cNvPicPr/>
          <p:nvPr/>
        </p:nvPicPr>
        <p:blipFill>
          <a:blip r:embed="rId5" cstate="print">
            <a:extLst>
              <a:ext uri="{28A0092B-C50C-407E-A947-70E740481C1C}">
                <a14:useLocalDpi xmlns:a14="http://schemas.microsoft.com/office/drawing/2010/main" val="0"/>
              </a:ext>
            </a:extLst>
          </a:blip>
          <a:stretch>
            <a:fillRect/>
          </a:stretch>
        </p:blipFill>
        <p:spPr>
          <a:xfrm>
            <a:off x="10894879" y="154849"/>
            <a:ext cx="1131570" cy="1131570"/>
          </a:xfrm>
          <a:prstGeom prst="rect">
            <a:avLst/>
          </a:prstGeom>
        </p:spPr>
      </p:pic>
    </p:spTree>
    <p:extLst>
      <p:ext uri="{BB962C8B-B14F-4D97-AF65-F5344CB8AC3E}">
        <p14:creationId xmlns:p14="http://schemas.microsoft.com/office/powerpoint/2010/main" val="906569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175" y="180975"/>
            <a:ext cx="11696700" cy="6457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 y="271459"/>
            <a:ext cx="771525" cy="771525"/>
          </a:xfrm>
          <a:prstGeom prst="rect">
            <a:avLst/>
          </a:prstGeom>
        </p:spPr>
      </p:pic>
      <p:sp>
        <p:nvSpPr>
          <p:cNvPr id="7" name="Rectangle 6"/>
          <p:cNvSpPr/>
          <p:nvPr/>
        </p:nvSpPr>
        <p:spPr>
          <a:xfrm>
            <a:off x="2864320" y="100310"/>
            <a:ext cx="648241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Calibri" panose="020F0502020204030204"/>
                <a:ea typeface="+mn-ea"/>
                <a:cs typeface="+mn-cs"/>
              </a:rPr>
              <a:t>Pre-recorded Teaching</a:t>
            </a:r>
            <a:endParaRPr kumimoji="0" lang="en-US" sz="5400" b="0" i="0" u="none" strike="noStrike" kern="1200" cap="none" spc="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3" name="TextBox 2"/>
          <p:cNvSpPr txBox="1"/>
          <p:nvPr/>
        </p:nvSpPr>
        <p:spPr>
          <a:xfrm>
            <a:off x="1123950" y="1201783"/>
            <a:ext cx="995335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5B9BD5">
                    <a:lumMod val="50000"/>
                  </a:srgbClr>
                </a:solidFill>
                <a:effectLst/>
                <a:uLnTx/>
                <a:uFillTx/>
                <a:latin typeface="Calibri" panose="020F0502020204030204"/>
                <a:ea typeface="+mn-ea"/>
                <a:cs typeface="+mn-cs"/>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kumimoji="0" lang="en-GB" sz="24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5" name="Rectangle 4">
            <a:hlinkClick r:id="rId4"/>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Play Video</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4604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peech Bubble: Rectangle with Corners Rounded 7">
            <a:extLst>
              <a:ext uri="{FF2B5EF4-FFF2-40B4-BE49-F238E27FC236}">
                <a16:creationId xmlns:a16="http://schemas.microsoft.com/office/drawing/2014/main" id="{6BD3CD59-6800-4034-B3CC-52BCEDFC1939}"/>
              </a:ext>
            </a:extLst>
          </p:cNvPr>
          <p:cNvSpPr/>
          <p:nvPr/>
        </p:nvSpPr>
        <p:spPr>
          <a:xfrm>
            <a:off x="8560904" y="1282485"/>
            <a:ext cx="2981739" cy="1288437"/>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981D10D-DCFA-422D-A23D-B2A8FDA678E1}"/>
              </a:ext>
            </a:extLst>
          </p:cNvPr>
          <p:cNvSpPr txBox="1"/>
          <p:nvPr/>
        </p:nvSpPr>
        <p:spPr>
          <a:xfrm>
            <a:off x="1537252" y="5098461"/>
            <a:ext cx="9117496" cy="954107"/>
          </a:xfrm>
          <a:prstGeom prst="rect">
            <a:avLst/>
          </a:prstGeom>
          <a:noFill/>
        </p:spPr>
        <p:txBody>
          <a:bodyPr wrap="square">
            <a:spAutoFit/>
          </a:bodyPr>
          <a:lstStyle/>
          <a:p>
            <a:r>
              <a:rPr lang="en-GB" sz="2800" b="1" dirty="0">
                <a:hlinkClick r:id="rId2"/>
              </a:rPr>
              <a:t>https://www.youtube.com/watch?v=_MVzXKfr6e8&amp;t=9s</a:t>
            </a:r>
            <a:endParaRPr lang="en-GB" sz="2800" b="1" dirty="0"/>
          </a:p>
          <a:p>
            <a:endParaRPr lang="en-GB" sz="2800" b="1" dirty="0"/>
          </a:p>
        </p:txBody>
      </p:sp>
      <p:sp>
        <p:nvSpPr>
          <p:cNvPr id="4" name="TextBox 3">
            <a:extLst>
              <a:ext uri="{FF2B5EF4-FFF2-40B4-BE49-F238E27FC236}">
                <a16:creationId xmlns:a16="http://schemas.microsoft.com/office/drawing/2014/main" id="{CB37B378-4F7C-4C18-8680-05CC7BB43BD8}"/>
              </a:ext>
            </a:extLst>
          </p:cNvPr>
          <p:cNvSpPr txBox="1"/>
          <p:nvPr/>
        </p:nvSpPr>
        <p:spPr>
          <a:xfrm>
            <a:off x="882095" y="5807233"/>
            <a:ext cx="10660548" cy="1200329"/>
          </a:xfrm>
          <a:prstGeom prst="rect">
            <a:avLst/>
          </a:prstGeom>
          <a:noFill/>
        </p:spPr>
        <p:txBody>
          <a:bodyPr wrap="square" rtlCol="0">
            <a:spAutoFit/>
          </a:bodyPr>
          <a:lstStyle/>
          <a:p>
            <a:pPr algn="ctr"/>
            <a:r>
              <a:rPr lang="en-GB" dirty="0">
                <a:latin typeface="Roboto"/>
              </a:rPr>
              <a:t>Click the above link or copy and paste into the internet.</a:t>
            </a:r>
            <a:endParaRPr lang="en-GB" b="0" i="0" dirty="0">
              <a:effectLst/>
              <a:latin typeface="Roboto"/>
            </a:endParaRPr>
          </a:p>
          <a:p>
            <a:pPr algn="l"/>
            <a:r>
              <a:rPr lang="en-GB" b="0" i="0" dirty="0">
                <a:effectLst/>
                <a:latin typeface="Roboto"/>
              </a:rPr>
              <a:t>‘Count to 20 and Workout | Fun Counting Song for Kids | Count by 1's to 20 | Jack Hartmann’ - YouTube</a:t>
            </a:r>
          </a:p>
          <a:p>
            <a:pPr algn="ctr"/>
            <a:endParaRPr lang="en-GB" b="0" i="0" dirty="0">
              <a:effectLst/>
              <a:latin typeface="Roboto"/>
            </a:endParaRPr>
          </a:p>
          <a:p>
            <a:pPr algn="ctr"/>
            <a:endParaRPr lang="en-GB" dirty="0"/>
          </a:p>
        </p:txBody>
      </p:sp>
      <p:sp>
        <p:nvSpPr>
          <p:cNvPr id="7" name="TextBox 6">
            <a:extLst>
              <a:ext uri="{FF2B5EF4-FFF2-40B4-BE49-F238E27FC236}">
                <a16:creationId xmlns:a16="http://schemas.microsoft.com/office/drawing/2014/main" id="{3B1DF049-8FF5-420C-B326-E514540745D4}"/>
              </a:ext>
            </a:extLst>
          </p:cNvPr>
          <p:cNvSpPr txBox="1"/>
          <p:nvPr/>
        </p:nvSpPr>
        <p:spPr>
          <a:xfrm>
            <a:off x="8726555" y="1465038"/>
            <a:ext cx="2650435" cy="923330"/>
          </a:xfrm>
          <a:prstGeom prst="rect">
            <a:avLst/>
          </a:prstGeom>
          <a:noFill/>
        </p:spPr>
        <p:txBody>
          <a:bodyPr wrap="square" rtlCol="0">
            <a:spAutoFit/>
          </a:bodyPr>
          <a:lstStyle/>
          <a:p>
            <a:r>
              <a:rPr lang="en-GB" dirty="0"/>
              <a:t>Warm your maths brain up by counting to 20 and working out!</a:t>
            </a:r>
          </a:p>
        </p:txBody>
      </p:sp>
      <p:pic>
        <p:nvPicPr>
          <p:cNvPr id="5" name="Picture 4">
            <a:extLst>
              <a:ext uri="{FF2B5EF4-FFF2-40B4-BE49-F238E27FC236}">
                <a16:creationId xmlns:a16="http://schemas.microsoft.com/office/drawing/2014/main" id="{FDFA5E49-83E9-4785-835A-C25CE8EEE052}"/>
              </a:ext>
            </a:extLst>
          </p:cNvPr>
          <p:cNvPicPr>
            <a:picLocks noChangeAspect="1"/>
          </p:cNvPicPr>
          <p:nvPr/>
        </p:nvPicPr>
        <p:blipFill>
          <a:blip r:embed="rId3"/>
          <a:stretch>
            <a:fillRect/>
          </a:stretch>
        </p:blipFill>
        <p:spPr>
          <a:xfrm>
            <a:off x="299001" y="628831"/>
            <a:ext cx="8096250" cy="4114800"/>
          </a:xfrm>
          <a:prstGeom prst="rect">
            <a:avLst/>
          </a:prstGeom>
        </p:spPr>
      </p:pic>
    </p:spTree>
    <p:extLst>
      <p:ext uri="{BB962C8B-B14F-4D97-AF65-F5344CB8AC3E}">
        <p14:creationId xmlns:p14="http://schemas.microsoft.com/office/powerpoint/2010/main" val="1298364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D37731-EC97-49B1-B787-B079EAA1EDF0}"/>
              </a:ext>
            </a:extLst>
          </p:cNvPr>
          <p:cNvSpPr/>
          <p:nvPr/>
        </p:nvSpPr>
        <p:spPr>
          <a:xfrm>
            <a:off x="1127870" y="0"/>
            <a:ext cx="10186124" cy="1569660"/>
          </a:xfrm>
          <a:prstGeom prst="rect">
            <a:avLst/>
          </a:prstGeom>
          <a:noFill/>
        </p:spPr>
        <p:txBody>
          <a:bodyPr wrap="square" lIns="91440" tIns="45720" rIns="91440" bIns="45720">
            <a:spAutoFit/>
          </a:bodyPr>
          <a:lstStyle/>
          <a:p>
            <a:pPr algn="ctr"/>
            <a:r>
              <a:rPr lang="en-US" sz="4800" dirty="0">
                <a:ln w="0"/>
                <a:effectLst>
                  <a:outerShdw blurRad="38100" dist="19050" dir="2700000" algn="tl" rotWithShape="0">
                    <a:schemeClr val="dk1">
                      <a:alpha val="40000"/>
                    </a:schemeClr>
                  </a:outerShdw>
                </a:effectLst>
              </a:rPr>
              <a:t>Adding </a:t>
            </a:r>
          </a:p>
          <a:p>
            <a:pPr algn="ctr"/>
            <a:r>
              <a:rPr lang="en-US" sz="4800" dirty="0">
                <a:ln w="0"/>
                <a:effectLst>
                  <a:outerShdw blurRad="38100" dist="19050" dir="2700000" algn="tl" rotWithShape="0">
                    <a:schemeClr val="dk1">
                      <a:alpha val="40000"/>
                    </a:schemeClr>
                  </a:outerShdw>
                </a:effectLst>
              </a:rPr>
              <a:t>My turn!</a:t>
            </a:r>
          </a:p>
        </p:txBody>
      </p:sp>
      <p:sp>
        <p:nvSpPr>
          <p:cNvPr id="3" name="Oval 2">
            <a:extLst>
              <a:ext uri="{FF2B5EF4-FFF2-40B4-BE49-F238E27FC236}">
                <a16:creationId xmlns:a16="http://schemas.microsoft.com/office/drawing/2014/main" id="{D5649ADF-F8BB-4540-8ECA-5FCD1407EF4C}"/>
              </a:ext>
            </a:extLst>
          </p:cNvPr>
          <p:cNvSpPr/>
          <p:nvPr/>
        </p:nvSpPr>
        <p:spPr>
          <a:xfrm>
            <a:off x="1591695" y="1933665"/>
            <a:ext cx="967409" cy="9409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7B8D0870-7EE5-4515-B6FC-BBFA2354756B}"/>
              </a:ext>
            </a:extLst>
          </p:cNvPr>
          <p:cNvSpPr/>
          <p:nvPr/>
        </p:nvSpPr>
        <p:spPr>
          <a:xfrm>
            <a:off x="2624647" y="1927112"/>
            <a:ext cx="967409" cy="9409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7517569-85C8-4B2E-8FA5-565D43FDE8F6}"/>
              </a:ext>
            </a:extLst>
          </p:cNvPr>
          <p:cNvSpPr/>
          <p:nvPr/>
        </p:nvSpPr>
        <p:spPr>
          <a:xfrm>
            <a:off x="3691503" y="1949979"/>
            <a:ext cx="967409" cy="9409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FE0AF8A0-7403-4DC4-93ED-1C70B652B2EA}"/>
              </a:ext>
            </a:extLst>
          </p:cNvPr>
          <p:cNvSpPr/>
          <p:nvPr/>
        </p:nvSpPr>
        <p:spPr>
          <a:xfrm>
            <a:off x="8037444" y="1934241"/>
            <a:ext cx="967409" cy="94090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738A40A-C869-4D06-9268-A28B70E252EE}"/>
              </a:ext>
            </a:extLst>
          </p:cNvPr>
          <p:cNvSpPr txBox="1"/>
          <p:nvPr/>
        </p:nvSpPr>
        <p:spPr>
          <a:xfrm>
            <a:off x="4625009" y="4033342"/>
            <a:ext cx="2471529" cy="830997"/>
          </a:xfrm>
          <a:prstGeom prst="rect">
            <a:avLst/>
          </a:prstGeom>
          <a:noFill/>
        </p:spPr>
        <p:txBody>
          <a:bodyPr wrap="square" rtlCol="0">
            <a:spAutoFit/>
          </a:bodyPr>
          <a:lstStyle/>
          <a:p>
            <a:r>
              <a:rPr lang="en-GB" sz="4800" dirty="0" smtClean="0"/>
              <a:t>4 + </a:t>
            </a:r>
            <a:r>
              <a:rPr lang="en-GB" sz="4800" dirty="0"/>
              <a:t>2 = </a:t>
            </a:r>
            <a:r>
              <a:rPr lang="en-GB" sz="4800" dirty="0" smtClean="0"/>
              <a:t>6 </a:t>
            </a:r>
            <a:endParaRPr lang="en-GB" sz="4800" dirty="0"/>
          </a:p>
        </p:txBody>
      </p:sp>
      <p:sp>
        <p:nvSpPr>
          <p:cNvPr id="8" name="TextBox 7">
            <a:extLst>
              <a:ext uri="{FF2B5EF4-FFF2-40B4-BE49-F238E27FC236}">
                <a16:creationId xmlns:a16="http://schemas.microsoft.com/office/drawing/2014/main" id="{78B3A893-4116-4245-9790-0DDCD4FBB185}"/>
              </a:ext>
            </a:extLst>
          </p:cNvPr>
          <p:cNvSpPr txBox="1"/>
          <p:nvPr/>
        </p:nvSpPr>
        <p:spPr>
          <a:xfrm>
            <a:off x="6460436" y="1993661"/>
            <a:ext cx="1577008" cy="830997"/>
          </a:xfrm>
          <a:prstGeom prst="rect">
            <a:avLst/>
          </a:prstGeom>
          <a:noFill/>
        </p:spPr>
        <p:txBody>
          <a:bodyPr wrap="square" rtlCol="0">
            <a:spAutoFit/>
          </a:bodyPr>
          <a:lstStyle/>
          <a:p>
            <a:r>
              <a:rPr lang="en-GB" sz="4800" dirty="0"/>
              <a:t>+ </a:t>
            </a:r>
          </a:p>
        </p:txBody>
      </p:sp>
      <p:sp>
        <p:nvSpPr>
          <p:cNvPr id="9" name="TextBox 8">
            <a:extLst>
              <a:ext uri="{FF2B5EF4-FFF2-40B4-BE49-F238E27FC236}">
                <a16:creationId xmlns:a16="http://schemas.microsoft.com/office/drawing/2014/main" id="{1DAC58CE-31DA-4FD9-933B-0D17AB9ACA38}"/>
              </a:ext>
            </a:extLst>
          </p:cNvPr>
          <p:cNvSpPr txBox="1"/>
          <p:nvPr/>
        </p:nvSpPr>
        <p:spPr>
          <a:xfrm>
            <a:off x="2442432" y="6022536"/>
            <a:ext cx="8036008" cy="461665"/>
          </a:xfrm>
          <a:prstGeom prst="rect">
            <a:avLst/>
          </a:prstGeom>
          <a:noFill/>
        </p:spPr>
        <p:txBody>
          <a:bodyPr wrap="square" rtlCol="0">
            <a:spAutoFit/>
          </a:bodyPr>
          <a:lstStyle/>
          <a:p>
            <a:r>
              <a:rPr lang="en-GB" sz="2400" dirty="0"/>
              <a:t>I counted the counters altogether to find the answer!</a:t>
            </a:r>
          </a:p>
        </p:txBody>
      </p:sp>
      <p:sp>
        <p:nvSpPr>
          <p:cNvPr id="10" name="Oval 9">
            <a:extLst>
              <a:ext uri="{FF2B5EF4-FFF2-40B4-BE49-F238E27FC236}">
                <a16:creationId xmlns:a16="http://schemas.microsoft.com/office/drawing/2014/main" id="{43A8862D-7E2A-4BB4-AA80-C1A304DB8413}"/>
              </a:ext>
            </a:extLst>
          </p:cNvPr>
          <p:cNvSpPr/>
          <p:nvPr/>
        </p:nvSpPr>
        <p:spPr>
          <a:xfrm>
            <a:off x="9369288" y="1933665"/>
            <a:ext cx="967409" cy="94090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7B8D0870-7EE5-4515-B6FC-BBFA2354756B}"/>
              </a:ext>
            </a:extLst>
          </p:cNvPr>
          <p:cNvSpPr/>
          <p:nvPr/>
        </p:nvSpPr>
        <p:spPr>
          <a:xfrm>
            <a:off x="496956" y="1927112"/>
            <a:ext cx="967409" cy="9409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6059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D37731-EC97-49B1-B787-B079EAA1EDF0}"/>
              </a:ext>
            </a:extLst>
          </p:cNvPr>
          <p:cNvSpPr/>
          <p:nvPr/>
        </p:nvSpPr>
        <p:spPr>
          <a:xfrm>
            <a:off x="1127870" y="0"/>
            <a:ext cx="10186124" cy="1569660"/>
          </a:xfrm>
          <a:prstGeom prst="rect">
            <a:avLst/>
          </a:prstGeom>
          <a:noFill/>
        </p:spPr>
        <p:txBody>
          <a:bodyPr wrap="square" lIns="91440" tIns="45720" rIns="91440" bIns="45720">
            <a:spAutoFit/>
          </a:bodyPr>
          <a:lstStyle/>
          <a:p>
            <a:pPr algn="ctr"/>
            <a:r>
              <a:rPr lang="en-US" sz="4800" dirty="0">
                <a:ln w="0"/>
                <a:effectLst>
                  <a:outerShdw blurRad="38100" dist="19050" dir="2700000" algn="tl" rotWithShape="0">
                    <a:schemeClr val="dk1">
                      <a:alpha val="40000"/>
                    </a:schemeClr>
                  </a:outerShdw>
                </a:effectLst>
              </a:rPr>
              <a:t>Adding </a:t>
            </a:r>
          </a:p>
          <a:p>
            <a:pPr algn="ctr"/>
            <a:r>
              <a:rPr lang="en-US" sz="4800" dirty="0" smtClean="0">
                <a:ln w="0"/>
                <a:effectLst>
                  <a:outerShdw blurRad="38100" dist="19050" dir="2700000" algn="tl" rotWithShape="0">
                    <a:schemeClr val="dk1">
                      <a:alpha val="40000"/>
                    </a:schemeClr>
                  </a:outerShdw>
                </a:effectLst>
              </a:rPr>
              <a:t>Your turn!</a:t>
            </a:r>
            <a:endParaRPr lang="en-US" sz="4800" dirty="0">
              <a:ln w="0"/>
              <a:effectLst>
                <a:outerShdw blurRad="38100" dist="19050" dir="2700000" algn="tl" rotWithShape="0">
                  <a:schemeClr val="dk1">
                    <a:alpha val="40000"/>
                  </a:schemeClr>
                </a:outerShdw>
              </a:effectLst>
            </a:endParaRPr>
          </a:p>
        </p:txBody>
      </p:sp>
      <p:sp>
        <p:nvSpPr>
          <p:cNvPr id="3" name="Oval 2">
            <a:extLst>
              <a:ext uri="{FF2B5EF4-FFF2-40B4-BE49-F238E27FC236}">
                <a16:creationId xmlns:a16="http://schemas.microsoft.com/office/drawing/2014/main" id="{D5649ADF-F8BB-4540-8ECA-5FCD1407EF4C}"/>
              </a:ext>
            </a:extLst>
          </p:cNvPr>
          <p:cNvSpPr/>
          <p:nvPr/>
        </p:nvSpPr>
        <p:spPr>
          <a:xfrm>
            <a:off x="2181418" y="1933665"/>
            <a:ext cx="967409" cy="9409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7B8D0870-7EE5-4515-B6FC-BBFA2354756B}"/>
              </a:ext>
            </a:extLst>
          </p:cNvPr>
          <p:cNvSpPr/>
          <p:nvPr/>
        </p:nvSpPr>
        <p:spPr>
          <a:xfrm>
            <a:off x="3352800" y="1934241"/>
            <a:ext cx="967409" cy="9409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7517569-85C8-4B2E-8FA5-565D43FDE8F6}"/>
              </a:ext>
            </a:extLst>
          </p:cNvPr>
          <p:cNvSpPr/>
          <p:nvPr/>
        </p:nvSpPr>
        <p:spPr>
          <a:xfrm>
            <a:off x="4625009" y="1934241"/>
            <a:ext cx="967409" cy="9409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FE0AF8A0-7403-4DC4-93ED-1C70B652B2EA}"/>
              </a:ext>
            </a:extLst>
          </p:cNvPr>
          <p:cNvSpPr/>
          <p:nvPr/>
        </p:nvSpPr>
        <p:spPr>
          <a:xfrm>
            <a:off x="8037444" y="1934241"/>
            <a:ext cx="967409" cy="94090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738A40A-C869-4D06-9268-A28B70E252EE}"/>
              </a:ext>
            </a:extLst>
          </p:cNvPr>
          <p:cNvSpPr txBox="1"/>
          <p:nvPr/>
        </p:nvSpPr>
        <p:spPr>
          <a:xfrm>
            <a:off x="4625009" y="4033342"/>
            <a:ext cx="3071191" cy="830997"/>
          </a:xfrm>
          <a:prstGeom prst="rect">
            <a:avLst/>
          </a:prstGeom>
          <a:noFill/>
        </p:spPr>
        <p:txBody>
          <a:bodyPr wrap="square" rtlCol="0">
            <a:spAutoFit/>
          </a:bodyPr>
          <a:lstStyle/>
          <a:p>
            <a:r>
              <a:rPr lang="en-GB" sz="4800" dirty="0"/>
              <a:t>3 + 2 = </a:t>
            </a:r>
            <a:r>
              <a:rPr lang="en-GB" sz="4800" dirty="0" smtClean="0"/>
              <a:t>__ </a:t>
            </a:r>
            <a:endParaRPr lang="en-GB" sz="4800" dirty="0"/>
          </a:p>
        </p:txBody>
      </p:sp>
      <p:sp>
        <p:nvSpPr>
          <p:cNvPr id="8" name="TextBox 7">
            <a:extLst>
              <a:ext uri="{FF2B5EF4-FFF2-40B4-BE49-F238E27FC236}">
                <a16:creationId xmlns:a16="http://schemas.microsoft.com/office/drawing/2014/main" id="{78B3A893-4116-4245-9790-0DDCD4FBB185}"/>
              </a:ext>
            </a:extLst>
          </p:cNvPr>
          <p:cNvSpPr txBox="1"/>
          <p:nvPr/>
        </p:nvSpPr>
        <p:spPr>
          <a:xfrm>
            <a:off x="6460436" y="1993661"/>
            <a:ext cx="1577008" cy="830997"/>
          </a:xfrm>
          <a:prstGeom prst="rect">
            <a:avLst/>
          </a:prstGeom>
          <a:noFill/>
        </p:spPr>
        <p:txBody>
          <a:bodyPr wrap="square" rtlCol="0">
            <a:spAutoFit/>
          </a:bodyPr>
          <a:lstStyle/>
          <a:p>
            <a:r>
              <a:rPr lang="en-GB" sz="4800" dirty="0"/>
              <a:t>+ </a:t>
            </a:r>
          </a:p>
        </p:txBody>
      </p:sp>
      <p:sp>
        <p:nvSpPr>
          <p:cNvPr id="9" name="TextBox 8">
            <a:extLst>
              <a:ext uri="{FF2B5EF4-FFF2-40B4-BE49-F238E27FC236}">
                <a16:creationId xmlns:a16="http://schemas.microsoft.com/office/drawing/2014/main" id="{1DAC58CE-31DA-4FD9-933B-0D17AB9ACA38}"/>
              </a:ext>
            </a:extLst>
          </p:cNvPr>
          <p:cNvSpPr txBox="1"/>
          <p:nvPr/>
        </p:nvSpPr>
        <p:spPr>
          <a:xfrm>
            <a:off x="2442432" y="6022536"/>
            <a:ext cx="8036008" cy="461665"/>
          </a:xfrm>
          <a:prstGeom prst="rect">
            <a:avLst/>
          </a:prstGeom>
          <a:noFill/>
        </p:spPr>
        <p:txBody>
          <a:bodyPr wrap="square" rtlCol="0">
            <a:spAutoFit/>
          </a:bodyPr>
          <a:lstStyle/>
          <a:p>
            <a:r>
              <a:rPr lang="en-GB" sz="2400" dirty="0"/>
              <a:t>I counted the counters altogether to find the answer!</a:t>
            </a:r>
          </a:p>
        </p:txBody>
      </p:sp>
      <p:sp>
        <p:nvSpPr>
          <p:cNvPr id="10" name="Oval 9">
            <a:extLst>
              <a:ext uri="{FF2B5EF4-FFF2-40B4-BE49-F238E27FC236}">
                <a16:creationId xmlns:a16="http://schemas.microsoft.com/office/drawing/2014/main" id="{43A8862D-7E2A-4BB4-AA80-C1A304DB8413}"/>
              </a:ext>
            </a:extLst>
          </p:cNvPr>
          <p:cNvSpPr/>
          <p:nvPr/>
        </p:nvSpPr>
        <p:spPr>
          <a:xfrm>
            <a:off x="9369288" y="1933665"/>
            <a:ext cx="967409" cy="94090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52660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D37731-EC97-49B1-B787-B079EAA1EDF0}"/>
              </a:ext>
            </a:extLst>
          </p:cNvPr>
          <p:cNvSpPr/>
          <p:nvPr/>
        </p:nvSpPr>
        <p:spPr>
          <a:xfrm>
            <a:off x="1127870" y="0"/>
            <a:ext cx="10186124" cy="1569660"/>
          </a:xfrm>
          <a:prstGeom prst="rect">
            <a:avLst/>
          </a:prstGeom>
          <a:noFill/>
        </p:spPr>
        <p:txBody>
          <a:bodyPr wrap="square" lIns="91440" tIns="45720" rIns="91440" bIns="45720">
            <a:spAutoFit/>
          </a:bodyPr>
          <a:lstStyle/>
          <a:p>
            <a:pPr algn="ctr"/>
            <a:r>
              <a:rPr lang="en-US" sz="4800" dirty="0">
                <a:ln w="0"/>
                <a:effectLst>
                  <a:outerShdw blurRad="38100" dist="19050" dir="2700000" algn="tl" rotWithShape="0">
                    <a:schemeClr val="dk1">
                      <a:alpha val="40000"/>
                    </a:schemeClr>
                  </a:outerShdw>
                </a:effectLst>
              </a:rPr>
              <a:t>Adding </a:t>
            </a:r>
          </a:p>
          <a:p>
            <a:pPr algn="ctr"/>
            <a:r>
              <a:rPr lang="en-US" sz="4800" dirty="0">
                <a:ln w="0"/>
                <a:effectLst>
                  <a:outerShdw blurRad="38100" dist="19050" dir="2700000" algn="tl" rotWithShape="0">
                    <a:schemeClr val="dk1">
                      <a:alpha val="40000"/>
                    </a:schemeClr>
                  </a:outerShdw>
                </a:effectLst>
              </a:rPr>
              <a:t>Your turn!</a:t>
            </a:r>
          </a:p>
        </p:txBody>
      </p:sp>
      <p:sp>
        <p:nvSpPr>
          <p:cNvPr id="3" name="Oval 2">
            <a:extLst>
              <a:ext uri="{FF2B5EF4-FFF2-40B4-BE49-F238E27FC236}">
                <a16:creationId xmlns:a16="http://schemas.microsoft.com/office/drawing/2014/main" id="{D5649ADF-F8BB-4540-8ECA-5FCD1407EF4C}"/>
              </a:ext>
            </a:extLst>
          </p:cNvPr>
          <p:cNvSpPr/>
          <p:nvPr/>
        </p:nvSpPr>
        <p:spPr>
          <a:xfrm>
            <a:off x="251791" y="1993661"/>
            <a:ext cx="967409" cy="9409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7B8D0870-7EE5-4515-B6FC-BBFA2354756B}"/>
              </a:ext>
            </a:extLst>
          </p:cNvPr>
          <p:cNvSpPr/>
          <p:nvPr/>
        </p:nvSpPr>
        <p:spPr>
          <a:xfrm>
            <a:off x="1338469" y="1993661"/>
            <a:ext cx="967409" cy="9409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7517569-85C8-4B2E-8FA5-565D43FDE8F6}"/>
              </a:ext>
            </a:extLst>
          </p:cNvPr>
          <p:cNvSpPr/>
          <p:nvPr/>
        </p:nvSpPr>
        <p:spPr>
          <a:xfrm>
            <a:off x="2413743" y="1987031"/>
            <a:ext cx="967409" cy="9409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FE0AF8A0-7403-4DC4-93ED-1C70B652B2EA}"/>
              </a:ext>
            </a:extLst>
          </p:cNvPr>
          <p:cNvSpPr/>
          <p:nvPr/>
        </p:nvSpPr>
        <p:spPr>
          <a:xfrm>
            <a:off x="7776931" y="1993661"/>
            <a:ext cx="967409" cy="94090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738A40A-C869-4D06-9268-A28B70E252EE}"/>
              </a:ext>
            </a:extLst>
          </p:cNvPr>
          <p:cNvSpPr txBox="1"/>
          <p:nvPr/>
        </p:nvSpPr>
        <p:spPr>
          <a:xfrm>
            <a:off x="4333461" y="3936541"/>
            <a:ext cx="3525078" cy="830997"/>
          </a:xfrm>
          <a:prstGeom prst="rect">
            <a:avLst/>
          </a:prstGeom>
          <a:noFill/>
        </p:spPr>
        <p:txBody>
          <a:bodyPr wrap="square" rtlCol="0">
            <a:spAutoFit/>
          </a:bodyPr>
          <a:lstStyle/>
          <a:p>
            <a:r>
              <a:rPr lang="en-GB" sz="4800" dirty="0"/>
              <a:t>6</a:t>
            </a:r>
            <a:r>
              <a:rPr lang="en-GB" sz="4800" dirty="0" smtClean="0"/>
              <a:t> </a:t>
            </a:r>
            <a:r>
              <a:rPr lang="en-GB" sz="4800" dirty="0"/>
              <a:t>+ </a:t>
            </a:r>
            <a:r>
              <a:rPr lang="en-GB" sz="4800" dirty="0" smtClean="0"/>
              <a:t>3 </a:t>
            </a:r>
            <a:r>
              <a:rPr lang="en-GB" sz="4800" dirty="0"/>
              <a:t>= ___ </a:t>
            </a:r>
          </a:p>
        </p:txBody>
      </p:sp>
      <p:sp>
        <p:nvSpPr>
          <p:cNvPr id="8" name="TextBox 7">
            <a:extLst>
              <a:ext uri="{FF2B5EF4-FFF2-40B4-BE49-F238E27FC236}">
                <a16:creationId xmlns:a16="http://schemas.microsoft.com/office/drawing/2014/main" id="{78B3A893-4116-4245-9790-0DDCD4FBB185}"/>
              </a:ext>
            </a:extLst>
          </p:cNvPr>
          <p:cNvSpPr txBox="1"/>
          <p:nvPr/>
        </p:nvSpPr>
        <p:spPr>
          <a:xfrm>
            <a:off x="6962170" y="1934241"/>
            <a:ext cx="1577008" cy="830997"/>
          </a:xfrm>
          <a:prstGeom prst="rect">
            <a:avLst/>
          </a:prstGeom>
          <a:noFill/>
        </p:spPr>
        <p:txBody>
          <a:bodyPr wrap="square" rtlCol="0">
            <a:spAutoFit/>
          </a:bodyPr>
          <a:lstStyle/>
          <a:p>
            <a:r>
              <a:rPr lang="en-GB" sz="4800" dirty="0"/>
              <a:t>+ </a:t>
            </a:r>
          </a:p>
        </p:txBody>
      </p:sp>
      <p:sp>
        <p:nvSpPr>
          <p:cNvPr id="9" name="TextBox 8">
            <a:extLst>
              <a:ext uri="{FF2B5EF4-FFF2-40B4-BE49-F238E27FC236}">
                <a16:creationId xmlns:a16="http://schemas.microsoft.com/office/drawing/2014/main" id="{1DAC58CE-31DA-4FD9-933B-0D17AB9ACA38}"/>
              </a:ext>
            </a:extLst>
          </p:cNvPr>
          <p:cNvSpPr txBox="1"/>
          <p:nvPr/>
        </p:nvSpPr>
        <p:spPr>
          <a:xfrm>
            <a:off x="2442432" y="6022536"/>
            <a:ext cx="8036008" cy="461665"/>
          </a:xfrm>
          <a:prstGeom prst="rect">
            <a:avLst/>
          </a:prstGeom>
          <a:noFill/>
        </p:spPr>
        <p:txBody>
          <a:bodyPr wrap="square" rtlCol="0">
            <a:spAutoFit/>
          </a:bodyPr>
          <a:lstStyle/>
          <a:p>
            <a:r>
              <a:rPr lang="en-GB" sz="2400" dirty="0"/>
              <a:t>Use the counters to help you work out the answer.</a:t>
            </a:r>
          </a:p>
        </p:txBody>
      </p:sp>
      <p:sp>
        <p:nvSpPr>
          <p:cNvPr id="11" name="Oval 10">
            <a:extLst>
              <a:ext uri="{FF2B5EF4-FFF2-40B4-BE49-F238E27FC236}">
                <a16:creationId xmlns:a16="http://schemas.microsoft.com/office/drawing/2014/main" id="{37E12B25-8265-4881-B5D4-557D2C1CC91B}"/>
              </a:ext>
            </a:extLst>
          </p:cNvPr>
          <p:cNvSpPr/>
          <p:nvPr/>
        </p:nvSpPr>
        <p:spPr>
          <a:xfrm>
            <a:off x="9166841" y="1993661"/>
            <a:ext cx="967409" cy="94090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37517569-85C8-4B2E-8FA5-565D43FDE8F6}"/>
              </a:ext>
            </a:extLst>
          </p:cNvPr>
          <p:cNvSpPr/>
          <p:nvPr/>
        </p:nvSpPr>
        <p:spPr>
          <a:xfrm>
            <a:off x="4565780" y="1993661"/>
            <a:ext cx="967409" cy="9409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37517569-85C8-4B2E-8FA5-565D43FDE8F6}"/>
              </a:ext>
            </a:extLst>
          </p:cNvPr>
          <p:cNvSpPr/>
          <p:nvPr/>
        </p:nvSpPr>
        <p:spPr>
          <a:xfrm>
            <a:off x="5737227" y="2039465"/>
            <a:ext cx="967409" cy="9409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37517569-85C8-4B2E-8FA5-565D43FDE8F6}"/>
              </a:ext>
            </a:extLst>
          </p:cNvPr>
          <p:cNvSpPr/>
          <p:nvPr/>
        </p:nvSpPr>
        <p:spPr>
          <a:xfrm>
            <a:off x="3492899" y="2024197"/>
            <a:ext cx="967409" cy="9409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FE0AF8A0-7403-4DC4-93ED-1C70B652B2EA}"/>
              </a:ext>
            </a:extLst>
          </p:cNvPr>
          <p:cNvSpPr/>
          <p:nvPr/>
        </p:nvSpPr>
        <p:spPr>
          <a:xfrm>
            <a:off x="10476734" y="1986130"/>
            <a:ext cx="967409" cy="94090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2962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peech Bubble: Rectangle with Corners Rounded 7">
            <a:extLst>
              <a:ext uri="{FF2B5EF4-FFF2-40B4-BE49-F238E27FC236}">
                <a16:creationId xmlns:a16="http://schemas.microsoft.com/office/drawing/2014/main" id="{6BD3CD59-6800-4034-B3CC-52BCEDFC1939}"/>
              </a:ext>
            </a:extLst>
          </p:cNvPr>
          <p:cNvSpPr/>
          <p:nvPr/>
        </p:nvSpPr>
        <p:spPr>
          <a:xfrm>
            <a:off x="8560904" y="1282485"/>
            <a:ext cx="2981739" cy="1288437"/>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981D10D-DCFA-422D-A23D-B2A8FDA678E1}"/>
              </a:ext>
            </a:extLst>
          </p:cNvPr>
          <p:cNvSpPr txBox="1"/>
          <p:nvPr/>
        </p:nvSpPr>
        <p:spPr>
          <a:xfrm>
            <a:off x="2173357" y="5208969"/>
            <a:ext cx="8057322" cy="954107"/>
          </a:xfrm>
          <a:prstGeom prst="rect">
            <a:avLst/>
          </a:prstGeom>
          <a:noFill/>
        </p:spPr>
        <p:txBody>
          <a:bodyPr wrap="square">
            <a:spAutoFit/>
          </a:bodyPr>
          <a:lstStyle/>
          <a:p>
            <a:r>
              <a:rPr lang="en-GB" sz="2800" b="1" dirty="0">
                <a:hlinkClick r:id="rId2"/>
              </a:rPr>
              <a:t>https://www.youtube.com/watch?v=Yt8GFgxlITs</a:t>
            </a:r>
            <a:endParaRPr lang="en-GB" sz="2800" b="1" dirty="0"/>
          </a:p>
          <a:p>
            <a:endParaRPr lang="en-GB" sz="2800" b="1" dirty="0"/>
          </a:p>
        </p:txBody>
      </p:sp>
      <p:sp>
        <p:nvSpPr>
          <p:cNvPr id="4" name="TextBox 3">
            <a:extLst>
              <a:ext uri="{FF2B5EF4-FFF2-40B4-BE49-F238E27FC236}">
                <a16:creationId xmlns:a16="http://schemas.microsoft.com/office/drawing/2014/main" id="{CB37B378-4F7C-4C18-8680-05CC7BB43BD8}"/>
              </a:ext>
            </a:extLst>
          </p:cNvPr>
          <p:cNvSpPr txBox="1"/>
          <p:nvPr/>
        </p:nvSpPr>
        <p:spPr>
          <a:xfrm>
            <a:off x="1007165" y="5855157"/>
            <a:ext cx="9932503" cy="1200329"/>
          </a:xfrm>
          <a:prstGeom prst="rect">
            <a:avLst/>
          </a:prstGeom>
          <a:noFill/>
        </p:spPr>
        <p:txBody>
          <a:bodyPr wrap="square" rtlCol="0">
            <a:spAutoFit/>
          </a:bodyPr>
          <a:lstStyle/>
          <a:p>
            <a:pPr algn="ctr"/>
            <a:r>
              <a:rPr lang="en-GB" dirty="0">
                <a:latin typeface="Roboto"/>
              </a:rPr>
              <a:t>Click the above link or copy and paste into the internet.</a:t>
            </a:r>
            <a:endParaRPr lang="en-GB" b="0" i="0" dirty="0">
              <a:effectLst/>
              <a:latin typeface="Roboto"/>
            </a:endParaRPr>
          </a:p>
          <a:p>
            <a:pPr algn="ctr"/>
            <a:r>
              <a:rPr lang="en-GB" b="0" i="0" dirty="0">
                <a:effectLst/>
                <a:latin typeface="Roboto"/>
              </a:rPr>
              <a:t>‘Counting 1 to 10 | Number Songs | PINKFONG Songs for Children’ - YouTube</a:t>
            </a:r>
          </a:p>
          <a:p>
            <a:pPr algn="ctr"/>
            <a:endParaRPr lang="en-GB" b="0" i="0" dirty="0">
              <a:effectLst/>
              <a:latin typeface="Roboto"/>
            </a:endParaRPr>
          </a:p>
          <a:p>
            <a:pPr algn="ctr"/>
            <a:endParaRPr lang="en-GB" dirty="0"/>
          </a:p>
        </p:txBody>
      </p:sp>
      <p:sp>
        <p:nvSpPr>
          <p:cNvPr id="7" name="TextBox 6">
            <a:extLst>
              <a:ext uri="{FF2B5EF4-FFF2-40B4-BE49-F238E27FC236}">
                <a16:creationId xmlns:a16="http://schemas.microsoft.com/office/drawing/2014/main" id="{3B1DF049-8FF5-420C-B326-E514540745D4}"/>
              </a:ext>
            </a:extLst>
          </p:cNvPr>
          <p:cNvSpPr txBox="1"/>
          <p:nvPr/>
        </p:nvSpPr>
        <p:spPr>
          <a:xfrm>
            <a:off x="8726555" y="1465038"/>
            <a:ext cx="2650435" cy="923330"/>
          </a:xfrm>
          <a:prstGeom prst="rect">
            <a:avLst/>
          </a:prstGeom>
          <a:noFill/>
        </p:spPr>
        <p:txBody>
          <a:bodyPr wrap="square" rtlCol="0">
            <a:spAutoFit/>
          </a:bodyPr>
          <a:lstStyle/>
          <a:p>
            <a:r>
              <a:rPr lang="en-GB" dirty="0"/>
              <a:t>Watch this video. Can you join in with counting the penguins?</a:t>
            </a:r>
          </a:p>
        </p:txBody>
      </p:sp>
      <p:pic>
        <p:nvPicPr>
          <p:cNvPr id="6" name="Picture 5">
            <a:extLst>
              <a:ext uri="{FF2B5EF4-FFF2-40B4-BE49-F238E27FC236}">
                <a16:creationId xmlns:a16="http://schemas.microsoft.com/office/drawing/2014/main" id="{DF8774FF-9BF2-43D7-95B1-E762254CE12E}"/>
              </a:ext>
            </a:extLst>
          </p:cNvPr>
          <p:cNvPicPr>
            <a:picLocks noChangeAspect="1"/>
          </p:cNvPicPr>
          <p:nvPr/>
        </p:nvPicPr>
        <p:blipFill>
          <a:blip r:embed="rId3"/>
          <a:stretch>
            <a:fillRect/>
          </a:stretch>
        </p:blipFill>
        <p:spPr>
          <a:xfrm>
            <a:off x="258210" y="637347"/>
            <a:ext cx="7991475" cy="3867150"/>
          </a:xfrm>
          <a:prstGeom prst="rect">
            <a:avLst/>
          </a:prstGeom>
        </p:spPr>
      </p:pic>
    </p:spTree>
    <p:extLst>
      <p:ext uri="{BB962C8B-B14F-4D97-AF65-F5344CB8AC3E}">
        <p14:creationId xmlns:p14="http://schemas.microsoft.com/office/powerpoint/2010/main" val="7019798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D37731-EC97-49B1-B787-B079EAA1EDF0}"/>
              </a:ext>
            </a:extLst>
          </p:cNvPr>
          <p:cNvSpPr/>
          <p:nvPr/>
        </p:nvSpPr>
        <p:spPr>
          <a:xfrm>
            <a:off x="1127870" y="0"/>
            <a:ext cx="10186124" cy="1569660"/>
          </a:xfrm>
          <a:prstGeom prst="rect">
            <a:avLst/>
          </a:prstGeom>
          <a:noFill/>
        </p:spPr>
        <p:txBody>
          <a:bodyPr wrap="square" lIns="91440" tIns="45720" rIns="91440" bIns="45720">
            <a:spAutoFit/>
          </a:bodyPr>
          <a:lstStyle/>
          <a:p>
            <a:pPr algn="ctr"/>
            <a:r>
              <a:rPr lang="en-US" sz="4800" dirty="0">
                <a:ln w="0"/>
                <a:effectLst>
                  <a:outerShdw blurRad="38100" dist="19050" dir="2700000" algn="tl" rotWithShape="0">
                    <a:schemeClr val="dk1">
                      <a:alpha val="40000"/>
                    </a:schemeClr>
                  </a:outerShdw>
                </a:effectLst>
              </a:rPr>
              <a:t>Adding </a:t>
            </a:r>
          </a:p>
          <a:p>
            <a:pPr algn="ctr"/>
            <a:r>
              <a:rPr lang="en-US" sz="4800" dirty="0">
                <a:ln w="0"/>
                <a:effectLst>
                  <a:outerShdw blurRad="38100" dist="19050" dir="2700000" algn="tl" rotWithShape="0">
                    <a:schemeClr val="dk1">
                      <a:alpha val="40000"/>
                    </a:schemeClr>
                  </a:outerShdw>
                </a:effectLst>
              </a:rPr>
              <a:t>Your turn!</a:t>
            </a:r>
          </a:p>
        </p:txBody>
      </p:sp>
      <p:sp>
        <p:nvSpPr>
          <p:cNvPr id="7" name="TextBox 6">
            <a:extLst>
              <a:ext uri="{FF2B5EF4-FFF2-40B4-BE49-F238E27FC236}">
                <a16:creationId xmlns:a16="http://schemas.microsoft.com/office/drawing/2014/main" id="{6738A40A-C869-4D06-9268-A28B70E252EE}"/>
              </a:ext>
            </a:extLst>
          </p:cNvPr>
          <p:cNvSpPr txBox="1"/>
          <p:nvPr/>
        </p:nvSpPr>
        <p:spPr>
          <a:xfrm>
            <a:off x="4333461" y="3936541"/>
            <a:ext cx="3525078" cy="830997"/>
          </a:xfrm>
          <a:prstGeom prst="rect">
            <a:avLst/>
          </a:prstGeom>
          <a:noFill/>
        </p:spPr>
        <p:txBody>
          <a:bodyPr wrap="square" rtlCol="0">
            <a:spAutoFit/>
          </a:bodyPr>
          <a:lstStyle/>
          <a:p>
            <a:r>
              <a:rPr lang="en-GB" sz="4800" dirty="0"/>
              <a:t>3 + 3 = ___ </a:t>
            </a:r>
          </a:p>
        </p:txBody>
      </p:sp>
      <p:sp>
        <p:nvSpPr>
          <p:cNvPr id="8" name="TextBox 7">
            <a:extLst>
              <a:ext uri="{FF2B5EF4-FFF2-40B4-BE49-F238E27FC236}">
                <a16:creationId xmlns:a16="http://schemas.microsoft.com/office/drawing/2014/main" id="{78B3A893-4116-4245-9790-0DDCD4FBB185}"/>
              </a:ext>
            </a:extLst>
          </p:cNvPr>
          <p:cNvSpPr txBox="1"/>
          <p:nvPr/>
        </p:nvSpPr>
        <p:spPr>
          <a:xfrm>
            <a:off x="5671932" y="2270380"/>
            <a:ext cx="1577008" cy="830997"/>
          </a:xfrm>
          <a:prstGeom prst="rect">
            <a:avLst/>
          </a:prstGeom>
          <a:noFill/>
        </p:spPr>
        <p:txBody>
          <a:bodyPr wrap="square" rtlCol="0">
            <a:spAutoFit/>
          </a:bodyPr>
          <a:lstStyle/>
          <a:p>
            <a:r>
              <a:rPr lang="en-GB" sz="4800" dirty="0"/>
              <a:t>+ </a:t>
            </a:r>
          </a:p>
        </p:txBody>
      </p:sp>
      <p:sp>
        <p:nvSpPr>
          <p:cNvPr id="9" name="TextBox 8">
            <a:extLst>
              <a:ext uri="{FF2B5EF4-FFF2-40B4-BE49-F238E27FC236}">
                <a16:creationId xmlns:a16="http://schemas.microsoft.com/office/drawing/2014/main" id="{1DAC58CE-31DA-4FD9-933B-0D17AB9ACA38}"/>
              </a:ext>
            </a:extLst>
          </p:cNvPr>
          <p:cNvSpPr txBox="1"/>
          <p:nvPr/>
        </p:nvSpPr>
        <p:spPr>
          <a:xfrm>
            <a:off x="2442432" y="6022536"/>
            <a:ext cx="8036008" cy="461665"/>
          </a:xfrm>
          <a:prstGeom prst="rect">
            <a:avLst/>
          </a:prstGeom>
          <a:noFill/>
        </p:spPr>
        <p:txBody>
          <a:bodyPr wrap="square" rtlCol="0">
            <a:spAutoFit/>
          </a:bodyPr>
          <a:lstStyle/>
          <a:p>
            <a:r>
              <a:rPr lang="en-GB" sz="2400" dirty="0"/>
              <a:t>Use the pictures to help you work out the answer.</a:t>
            </a:r>
          </a:p>
        </p:txBody>
      </p:sp>
      <p:pic>
        <p:nvPicPr>
          <p:cNvPr id="16" name="Picture 15">
            <a:extLst>
              <a:ext uri="{FF2B5EF4-FFF2-40B4-BE49-F238E27FC236}">
                <a16:creationId xmlns:a16="http://schemas.microsoft.com/office/drawing/2014/main" id="{11FECA09-10D7-47B0-9D50-0D1D21B701CA}"/>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6418309" y="1996519"/>
            <a:ext cx="1107999" cy="1308660"/>
          </a:xfrm>
          <a:prstGeom prst="rect">
            <a:avLst/>
          </a:prstGeom>
        </p:spPr>
      </p:pic>
      <p:pic>
        <p:nvPicPr>
          <p:cNvPr id="14338" name="Picture 2" descr="Free Pizza Cartoon Images, Download Free Clip Art, Free Clip Art on Clipart  Library">
            <a:extLst>
              <a:ext uri="{FF2B5EF4-FFF2-40B4-BE49-F238E27FC236}">
                <a16:creationId xmlns:a16="http://schemas.microsoft.com/office/drawing/2014/main" id="{4838EDF7-0ACE-4DCC-ADA9-A418DCE2F3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45" y="1780487"/>
            <a:ext cx="1737324" cy="17407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Free Pizza Cartoon Images, Download Free Clip Art, Free Clip Art on Clipart  Library">
            <a:extLst>
              <a:ext uri="{FF2B5EF4-FFF2-40B4-BE49-F238E27FC236}">
                <a16:creationId xmlns:a16="http://schemas.microsoft.com/office/drawing/2014/main" id="{360F54F7-48E7-4D54-B552-2224824A72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769" y="1780487"/>
            <a:ext cx="1737324" cy="17407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Free Pizza Cartoon Images, Download Free Clip Art, Free Clip Art on Clipart  Library">
            <a:extLst>
              <a:ext uri="{FF2B5EF4-FFF2-40B4-BE49-F238E27FC236}">
                <a16:creationId xmlns:a16="http://schemas.microsoft.com/office/drawing/2014/main" id="{2892115E-E6AE-48A5-979E-20340B88D5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240" y="1857533"/>
            <a:ext cx="1737324" cy="174072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0F96DDF6-2B7D-4DF7-8590-A16BBB23FD8B}"/>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7718685" y="1996519"/>
            <a:ext cx="1107999" cy="1308660"/>
          </a:xfrm>
          <a:prstGeom prst="rect">
            <a:avLst/>
          </a:prstGeom>
        </p:spPr>
      </p:pic>
      <p:pic>
        <p:nvPicPr>
          <p:cNvPr id="23" name="Picture 22">
            <a:extLst>
              <a:ext uri="{FF2B5EF4-FFF2-40B4-BE49-F238E27FC236}">
                <a16:creationId xmlns:a16="http://schemas.microsoft.com/office/drawing/2014/main" id="{4F09134C-6B30-44B1-91E8-28ECE66F68B2}"/>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9019061" y="1994562"/>
            <a:ext cx="1107999" cy="1308660"/>
          </a:xfrm>
          <a:prstGeom prst="rect">
            <a:avLst/>
          </a:prstGeom>
        </p:spPr>
      </p:pic>
    </p:spTree>
    <p:extLst>
      <p:ext uri="{BB962C8B-B14F-4D97-AF65-F5344CB8AC3E}">
        <p14:creationId xmlns:p14="http://schemas.microsoft.com/office/powerpoint/2010/main" val="3983061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D37731-EC97-49B1-B787-B079EAA1EDF0}"/>
              </a:ext>
            </a:extLst>
          </p:cNvPr>
          <p:cNvSpPr/>
          <p:nvPr/>
        </p:nvSpPr>
        <p:spPr>
          <a:xfrm>
            <a:off x="1127870" y="0"/>
            <a:ext cx="10186124" cy="1569660"/>
          </a:xfrm>
          <a:prstGeom prst="rect">
            <a:avLst/>
          </a:prstGeom>
          <a:noFill/>
        </p:spPr>
        <p:txBody>
          <a:bodyPr wrap="square" lIns="91440" tIns="45720" rIns="91440" bIns="45720">
            <a:spAutoFit/>
          </a:bodyPr>
          <a:lstStyle/>
          <a:p>
            <a:pPr algn="ctr"/>
            <a:r>
              <a:rPr lang="en-US" sz="4800" dirty="0">
                <a:ln w="0"/>
                <a:effectLst>
                  <a:outerShdw blurRad="38100" dist="19050" dir="2700000" algn="tl" rotWithShape="0">
                    <a:schemeClr val="dk1">
                      <a:alpha val="40000"/>
                    </a:schemeClr>
                  </a:outerShdw>
                </a:effectLst>
              </a:rPr>
              <a:t>Adding </a:t>
            </a:r>
          </a:p>
          <a:p>
            <a:pPr algn="ctr"/>
            <a:r>
              <a:rPr lang="en-US" sz="4800" dirty="0">
                <a:ln w="0"/>
                <a:effectLst>
                  <a:outerShdw blurRad="38100" dist="19050" dir="2700000" algn="tl" rotWithShape="0">
                    <a:schemeClr val="dk1">
                      <a:alpha val="40000"/>
                    </a:schemeClr>
                  </a:outerShdw>
                </a:effectLst>
              </a:rPr>
              <a:t>Your turn!</a:t>
            </a:r>
          </a:p>
        </p:txBody>
      </p:sp>
      <p:sp>
        <p:nvSpPr>
          <p:cNvPr id="7" name="TextBox 6">
            <a:extLst>
              <a:ext uri="{FF2B5EF4-FFF2-40B4-BE49-F238E27FC236}">
                <a16:creationId xmlns:a16="http://schemas.microsoft.com/office/drawing/2014/main" id="{6738A40A-C869-4D06-9268-A28B70E252EE}"/>
              </a:ext>
            </a:extLst>
          </p:cNvPr>
          <p:cNvSpPr txBox="1"/>
          <p:nvPr/>
        </p:nvSpPr>
        <p:spPr>
          <a:xfrm>
            <a:off x="4333461" y="4373017"/>
            <a:ext cx="3525078" cy="830997"/>
          </a:xfrm>
          <a:prstGeom prst="rect">
            <a:avLst/>
          </a:prstGeom>
          <a:noFill/>
        </p:spPr>
        <p:txBody>
          <a:bodyPr wrap="square" rtlCol="0">
            <a:spAutoFit/>
          </a:bodyPr>
          <a:lstStyle/>
          <a:p>
            <a:r>
              <a:rPr lang="en-GB" sz="4800" dirty="0"/>
              <a:t>5</a:t>
            </a:r>
            <a:r>
              <a:rPr lang="en-GB" sz="4800" dirty="0" smtClean="0"/>
              <a:t> </a:t>
            </a:r>
            <a:r>
              <a:rPr lang="en-GB" sz="4800" dirty="0"/>
              <a:t>+ </a:t>
            </a:r>
            <a:r>
              <a:rPr lang="en-GB" sz="4800" dirty="0" smtClean="0"/>
              <a:t>5 </a:t>
            </a:r>
            <a:r>
              <a:rPr lang="en-GB" sz="4800" dirty="0"/>
              <a:t>= ___ </a:t>
            </a:r>
          </a:p>
        </p:txBody>
      </p:sp>
      <p:sp>
        <p:nvSpPr>
          <p:cNvPr id="8" name="TextBox 7">
            <a:extLst>
              <a:ext uri="{FF2B5EF4-FFF2-40B4-BE49-F238E27FC236}">
                <a16:creationId xmlns:a16="http://schemas.microsoft.com/office/drawing/2014/main" id="{78B3A893-4116-4245-9790-0DDCD4FBB185}"/>
              </a:ext>
            </a:extLst>
          </p:cNvPr>
          <p:cNvSpPr txBox="1"/>
          <p:nvPr/>
        </p:nvSpPr>
        <p:spPr>
          <a:xfrm>
            <a:off x="5221826" y="2433412"/>
            <a:ext cx="1577008" cy="830997"/>
          </a:xfrm>
          <a:prstGeom prst="rect">
            <a:avLst/>
          </a:prstGeom>
          <a:noFill/>
        </p:spPr>
        <p:txBody>
          <a:bodyPr wrap="square" rtlCol="0">
            <a:spAutoFit/>
          </a:bodyPr>
          <a:lstStyle/>
          <a:p>
            <a:r>
              <a:rPr lang="en-GB" sz="4800" dirty="0"/>
              <a:t>+ </a:t>
            </a:r>
          </a:p>
        </p:txBody>
      </p:sp>
      <p:sp>
        <p:nvSpPr>
          <p:cNvPr id="9" name="TextBox 8">
            <a:extLst>
              <a:ext uri="{FF2B5EF4-FFF2-40B4-BE49-F238E27FC236}">
                <a16:creationId xmlns:a16="http://schemas.microsoft.com/office/drawing/2014/main" id="{1DAC58CE-31DA-4FD9-933B-0D17AB9ACA38}"/>
              </a:ext>
            </a:extLst>
          </p:cNvPr>
          <p:cNvSpPr txBox="1"/>
          <p:nvPr/>
        </p:nvSpPr>
        <p:spPr>
          <a:xfrm>
            <a:off x="2442432" y="6022536"/>
            <a:ext cx="8036008" cy="461665"/>
          </a:xfrm>
          <a:prstGeom prst="rect">
            <a:avLst/>
          </a:prstGeom>
          <a:noFill/>
        </p:spPr>
        <p:txBody>
          <a:bodyPr wrap="square" rtlCol="0">
            <a:spAutoFit/>
          </a:bodyPr>
          <a:lstStyle/>
          <a:p>
            <a:r>
              <a:rPr lang="en-GB" sz="2400" dirty="0"/>
              <a:t>Use the pictures to help you work out the answer.</a:t>
            </a:r>
          </a:p>
        </p:txBody>
      </p:sp>
      <p:pic>
        <p:nvPicPr>
          <p:cNvPr id="17410" name="Picture 2" descr="Pin on Trolls Printables">
            <a:extLst>
              <a:ext uri="{FF2B5EF4-FFF2-40B4-BE49-F238E27FC236}">
                <a16:creationId xmlns:a16="http://schemas.microsoft.com/office/drawing/2014/main" id="{46B627BE-A3C7-4076-8BC2-5A25B3E3CA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44" y="1633921"/>
            <a:ext cx="952500" cy="21621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Pin on Trolls Printables">
            <a:extLst>
              <a:ext uri="{FF2B5EF4-FFF2-40B4-BE49-F238E27FC236}">
                <a16:creationId xmlns:a16="http://schemas.microsoft.com/office/drawing/2014/main" id="{C5D04D85-50DD-4ABA-B8E4-B0EAEB725C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230" y="1633920"/>
            <a:ext cx="952500" cy="21621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Pin on Trolls Printables">
            <a:extLst>
              <a:ext uri="{FF2B5EF4-FFF2-40B4-BE49-F238E27FC236}">
                <a16:creationId xmlns:a16="http://schemas.microsoft.com/office/drawing/2014/main" id="{FE5ABEA8-A323-4147-8DD4-8FC22F046C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311" y="1653353"/>
            <a:ext cx="952500" cy="21621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Pin on Trolls Printables">
            <a:extLst>
              <a:ext uri="{FF2B5EF4-FFF2-40B4-BE49-F238E27FC236}">
                <a16:creationId xmlns:a16="http://schemas.microsoft.com/office/drawing/2014/main" id="{149E9946-CD0E-4BF1-8691-3B8105B58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017" y="1633920"/>
            <a:ext cx="952500" cy="21621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333C83D-CC8C-4BFD-A98D-64A478256B60}"/>
              </a:ext>
            </a:extLst>
          </p:cNvPr>
          <p:cNvPicPr>
            <a:picLocks noChangeAspect="1"/>
          </p:cNvPicPr>
          <p:nvPr/>
        </p:nvPicPr>
        <p:blipFill rotWithShape="1">
          <a:blip r:embed="rId3">
            <a:clrChange>
              <a:clrFrom>
                <a:srgbClr val="000000"/>
              </a:clrFrom>
              <a:clrTo>
                <a:srgbClr val="000000">
                  <a:alpha val="0"/>
                </a:srgbClr>
              </a:clrTo>
            </a:clrChange>
          </a:blip>
          <a:srcRect l="26532" r="25554"/>
          <a:stretch/>
        </p:blipFill>
        <p:spPr>
          <a:xfrm>
            <a:off x="6010330" y="1664735"/>
            <a:ext cx="1228366" cy="2162175"/>
          </a:xfrm>
          <a:prstGeom prst="rect">
            <a:avLst/>
          </a:prstGeom>
        </p:spPr>
      </p:pic>
      <p:pic>
        <p:nvPicPr>
          <p:cNvPr id="17" name="Picture 16">
            <a:extLst>
              <a:ext uri="{FF2B5EF4-FFF2-40B4-BE49-F238E27FC236}">
                <a16:creationId xmlns:a16="http://schemas.microsoft.com/office/drawing/2014/main" id="{F412D253-6D37-4106-B99E-DF19DA6BCF0D}"/>
              </a:ext>
            </a:extLst>
          </p:cNvPr>
          <p:cNvPicPr>
            <a:picLocks noChangeAspect="1"/>
          </p:cNvPicPr>
          <p:nvPr/>
        </p:nvPicPr>
        <p:blipFill rotWithShape="1">
          <a:blip r:embed="rId3">
            <a:clrChange>
              <a:clrFrom>
                <a:srgbClr val="000000"/>
              </a:clrFrom>
              <a:clrTo>
                <a:srgbClr val="000000">
                  <a:alpha val="0"/>
                </a:srgbClr>
              </a:clrTo>
            </a:clrChange>
          </a:blip>
          <a:srcRect l="26532" r="25554"/>
          <a:stretch/>
        </p:blipFill>
        <p:spPr>
          <a:xfrm>
            <a:off x="7158777" y="1719550"/>
            <a:ext cx="1228366" cy="2162175"/>
          </a:xfrm>
          <a:prstGeom prst="rect">
            <a:avLst/>
          </a:prstGeom>
        </p:spPr>
      </p:pic>
      <p:pic>
        <p:nvPicPr>
          <p:cNvPr id="18" name="Picture 17">
            <a:extLst>
              <a:ext uri="{FF2B5EF4-FFF2-40B4-BE49-F238E27FC236}">
                <a16:creationId xmlns:a16="http://schemas.microsoft.com/office/drawing/2014/main" id="{6ABE882E-D025-4C54-BDA1-C3C691A99611}"/>
              </a:ext>
            </a:extLst>
          </p:cNvPr>
          <p:cNvPicPr>
            <a:picLocks noChangeAspect="1"/>
          </p:cNvPicPr>
          <p:nvPr/>
        </p:nvPicPr>
        <p:blipFill rotWithShape="1">
          <a:blip r:embed="rId3">
            <a:clrChange>
              <a:clrFrom>
                <a:srgbClr val="000000"/>
              </a:clrFrom>
              <a:clrTo>
                <a:srgbClr val="000000">
                  <a:alpha val="0"/>
                </a:srgbClr>
              </a:clrTo>
            </a:clrChange>
          </a:blip>
          <a:srcRect l="26532" r="25554"/>
          <a:stretch/>
        </p:blipFill>
        <p:spPr>
          <a:xfrm>
            <a:off x="8371517" y="1737970"/>
            <a:ext cx="1228366" cy="2162175"/>
          </a:xfrm>
          <a:prstGeom prst="rect">
            <a:avLst/>
          </a:prstGeom>
        </p:spPr>
      </p:pic>
      <p:pic>
        <p:nvPicPr>
          <p:cNvPr id="16" name="Picture 15">
            <a:extLst>
              <a:ext uri="{FF2B5EF4-FFF2-40B4-BE49-F238E27FC236}">
                <a16:creationId xmlns:a16="http://schemas.microsoft.com/office/drawing/2014/main" id="{6ABE882E-D025-4C54-BDA1-C3C691A99611}"/>
              </a:ext>
            </a:extLst>
          </p:cNvPr>
          <p:cNvPicPr>
            <a:picLocks noChangeAspect="1"/>
          </p:cNvPicPr>
          <p:nvPr/>
        </p:nvPicPr>
        <p:blipFill rotWithShape="1">
          <a:blip r:embed="rId3">
            <a:clrChange>
              <a:clrFrom>
                <a:srgbClr val="000000"/>
              </a:clrFrom>
              <a:clrTo>
                <a:srgbClr val="000000">
                  <a:alpha val="0"/>
                </a:srgbClr>
              </a:clrTo>
            </a:clrChange>
          </a:blip>
          <a:srcRect l="26532" r="25554"/>
          <a:stretch/>
        </p:blipFill>
        <p:spPr>
          <a:xfrm>
            <a:off x="9504338" y="1708868"/>
            <a:ext cx="1228366" cy="2162175"/>
          </a:xfrm>
          <a:prstGeom prst="rect">
            <a:avLst/>
          </a:prstGeom>
        </p:spPr>
      </p:pic>
      <p:pic>
        <p:nvPicPr>
          <p:cNvPr id="19" name="Picture 18">
            <a:extLst>
              <a:ext uri="{FF2B5EF4-FFF2-40B4-BE49-F238E27FC236}">
                <a16:creationId xmlns:a16="http://schemas.microsoft.com/office/drawing/2014/main" id="{6ABE882E-D025-4C54-BDA1-C3C691A99611}"/>
              </a:ext>
            </a:extLst>
          </p:cNvPr>
          <p:cNvPicPr>
            <a:picLocks noChangeAspect="1"/>
          </p:cNvPicPr>
          <p:nvPr/>
        </p:nvPicPr>
        <p:blipFill rotWithShape="1">
          <a:blip r:embed="rId3">
            <a:clrChange>
              <a:clrFrom>
                <a:srgbClr val="000000"/>
              </a:clrFrom>
              <a:clrTo>
                <a:srgbClr val="000000">
                  <a:alpha val="0"/>
                </a:srgbClr>
              </a:clrTo>
            </a:clrChange>
          </a:blip>
          <a:srcRect l="26532" r="25554"/>
          <a:stretch/>
        </p:blipFill>
        <p:spPr>
          <a:xfrm>
            <a:off x="10628942" y="1719549"/>
            <a:ext cx="1228366" cy="2162175"/>
          </a:xfrm>
          <a:prstGeom prst="rect">
            <a:avLst/>
          </a:prstGeom>
        </p:spPr>
      </p:pic>
      <p:pic>
        <p:nvPicPr>
          <p:cNvPr id="20" name="Picture 2" descr="Pin on Trolls Printables">
            <a:extLst>
              <a:ext uri="{FF2B5EF4-FFF2-40B4-BE49-F238E27FC236}">
                <a16:creationId xmlns:a16="http://schemas.microsoft.com/office/drawing/2014/main" id="{FE5ABEA8-A323-4147-8DD4-8FC22F046C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479" y="1664734"/>
            <a:ext cx="952500"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979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D37731-EC97-49B1-B787-B079EAA1EDF0}"/>
              </a:ext>
            </a:extLst>
          </p:cNvPr>
          <p:cNvSpPr/>
          <p:nvPr/>
        </p:nvSpPr>
        <p:spPr>
          <a:xfrm>
            <a:off x="1127870" y="0"/>
            <a:ext cx="10186124" cy="1569660"/>
          </a:xfrm>
          <a:prstGeom prst="rect">
            <a:avLst/>
          </a:prstGeom>
          <a:noFill/>
        </p:spPr>
        <p:txBody>
          <a:bodyPr wrap="square" lIns="91440" tIns="45720" rIns="91440" bIns="45720">
            <a:spAutoFit/>
          </a:bodyPr>
          <a:lstStyle/>
          <a:p>
            <a:pPr algn="ctr"/>
            <a:r>
              <a:rPr lang="en-US" sz="4800" dirty="0">
                <a:ln w="0"/>
                <a:effectLst>
                  <a:outerShdw blurRad="38100" dist="19050" dir="2700000" algn="tl" rotWithShape="0">
                    <a:schemeClr val="dk1">
                      <a:alpha val="40000"/>
                    </a:schemeClr>
                  </a:outerShdw>
                </a:effectLst>
              </a:rPr>
              <a:t>Adding 1</a:t>
            </a:r>
          </a:p>
          <a:p>
            <a:pPr algn="ctr"/>
            <a:r>
              <a:rPr lang="en-US" sz="4800" dirty="0">
                <a:ln w="0"/>
                <a:effectLst>
                  <a:outerShdw blurRad="38100" dist="19050" dir="2700000" algn="tl" rotWithShape="0">
                    <a:schemeClr val="dk1">
                      <a:alpha val="40000"/>
                    </a:schemeClr>
                  </a:outerShdw>
                </a:effectLst>
              </a:rPr>
              <a:t>Your turn!</a:t>
            </a:r>
          </a:p>
        </p:txBody>
      </p:sp>
      <p:sp>
        <p:nvSpPr>
          <p:cNvPr id="7" name="TextBox 6">
            <a:extLst>
              <a:ext uri="{FF2B5EF4-FFF2-40B4-BE49-F238E27FC236}">
                <a16:creationId xmlns:a16="http://schemas.microsoft.com/office/drawing/2014/main" id="{6738A40A-C869-4D06-9268-A28B70E252EE}"/>
              </a:ext>
            </a:extLst>
          </p:cNvPr>
          <p:cNvSpPr txBox="1"/>
          <p:nvPr/>
        </p:nvSpPr>
        <p:spPr>
          <a:xfrm>
            <a:off x="437322" y="1703265"/>
            <a:ext cx="5433391" cy="3785652"/>
          </a:xfrm>
          <a:prstGeom prst="rect">
            <a:avLst/>
          </a:prstGeom>
          <a:noFill/>
        </p:spPr>
        <p:txBody>
          <a:bodyPr wrap="square" rtlCol="0">
            <a:spAutoFit/>
          </a:bodyPr>
          <a:lstStyle/>
          <a:p>
            <a:pPr marL="914400" indent="-914400">
              <a:buAutoNum type="arabicPeriod"/>
            </a:pPr>
            <a:r>
              <a:rPr lang="en-GB" sz="4800" dirty="0"/>
              <a:t>3 + 2 = ___</a:t>
            </a:r>
          </a:p>
          <a:p>
            <a:pPr marL="914400" indent="-914400">
              <a:buAutoNum type="arabicPeriod"/>
            </a:pPr>
            <a:endParaRPr lang="en-GB" sz="4800" dirty="0"/>
          </a:p>
          <a:p>
            <a:pPr marL="914400" indent="-914400">
              <a:buAutoNum type="arabicPeriod"/>
            </a:pPr>
            <a:r>
              <a:rPr lang="en-GB" sz="4800" dirty="0"/>
              <a:t>6 + 3 = ___</a:t>
            </a:r>
          </a:p>
          <a:p>
            <a:pPr marL="914400" indent="-914400">
              <a:buAutoNum type="arabicPeriod"/>
            </a:pPr>
            <a:endParaRPr lang="en-GB" sz="4800" dirty="0"/>
          </a:p>
          <a:p>
            <a:pPr marL="914400" indent="-914400">
              <a:buAutoNum type="arabicPeriod"/>
            </a:pPr>
            <a:r>
              <a:rPr lang="en-GB" sz="4800" dirty="0"/>
              <a:t>7 + 2 = ___ </a:t>
            </a:r>
          </a:p>
        </p:txBody>
      </p:sp>
      <p:sp>
        <p:nvSpPr>
          <p:cNvPr id="9" name="TextBox 8">
            <a:extLst>
              <a:ext uri="{FF2B5EF4-FFF2-40B4-BE49-F238E27FC236}">
                <a16:creationId xmlns:a16="http://schemas.microsoft.com/office/drawing/2014/main" id="{1DAC58CE-31DA-4FD9-933B-0D17AB9ACA38}"/>
              </a:ext>
            </a:extLst>
          </p:cNvPr>
          <p:cNvSpPr txBox="1"/>
          <p:nvPr/>
        </p:nvSpPr>
        <p:spPr>
          <a:xfrm>
            <a:off x="2442432" y="6022536"/>
            <a:ext cx="8036008" cy="461665"/>
          </a:xfrm>
          <a:prstGeom prst="rect">
            <a:avLst/>
          </a:prstGeom>
          <a:noFill/>
        </p:spPr>
        <p:txBody>
          <a:bodyPr wrap="square" rtlCol="0">
            <a:spAutoFit/>
          </a:bodyPr>
          <a:lstStyle/>
          <a:p>
            <a:r>
              <a:rPr lang="en-GB" sz="2400" dirty="0"/>
              <a:t>Use your fingers or draw counters to help you.</a:t>
            </a:r>
          </a:p>
        </p:txBody>
      </p:sp>
      <p:sp>
        <p:nvSpPr>
          <p:cNvPr id="10" name="TextBox 9">
            <a:extLst>
              <a:ext uri="{FF2B5EF4-FFF2-40B4-BE49-F238E27FC236}">
                <a16:creationId xmlns:a16="http://schemas.microsoft.com/office/drawing/2014/main" id="{12A855C6-0BCD-44C7-A4C0-BCEED41DBA20}"/>
              </a:ext>
            </a:extLst>
          </p:cNvPr>
          <p:cNvSpPr txBox="1"/>
          <p:nvPr/>
        </p:nvSpPr>
        <p:spPr>
          <a:xfrm>
            <a:off x="6460436" y="1703265"/>
            <a:ext cx="5433391" cy="3785652"/>
          </a:xfrm>
          <a:prstGeom prst="rect">
            <a:avLst/>
          </a:prstGeom>
          <a:noFill/>
        </p:spPr>
        <p:txBody>
          <a:bodyPr wrap="square" rtlCol="0">
            <a:spAutoFit/>
          </a:bodyPr>
          <a:lstStyle/>
          <a:p>
            <a:r>
              <a:rPr lang="en-GB" sz="4800" dirty="0"/>
              <a:t>4.  5 + 3 = ___</a:t>
            </a:r>
          </a:p>
          <a:p>
            <a:pPr marL="914400" indent="-914400">
              <a:buAutoNum type="arabicPeriod"/>
            </a:pPr>
            <a:endParaRPr lang="en-GB" sz="4800" dirty="0"/>
          </a:p>
          <a:p>
            <a:r>
              <a:rPr lang="en-GB" sz="4800" dirty="0"/>
              <a:t>5.  8 + 2 = ___</a:t>
            </a:r>
          </a:p>
          <a:p>
            <a:pPr marL="914400" indent="-914400">
              <a:buAutoNum type="arabicPeriod"/>
            </a:pPr>
            <a:endParaRPr lang="en-GB" sz="4800" dirty="0"/>
          </a:p>
          <a:p>
            <a:r>
              <a:rPr lang="en-GB" sz="4800" dirty="0"/>
              <a:t>6.  9 + 1 = ___ </a:t>
            </a:r>
          </a:p>
        </p:txBody>
      </p:sp>
    </p:spTree>
    <p:extLst>
      <p:ext uri="{BB962C8B-B14F-4D97-AF65-F5344CB8AC3E}">
        <p14:creationId xmlns:p14="http://schemas.microsoft.com/office/powerpoint/2010/main" val="35472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Date</a:t>
            </a:r>
            <a:r>
              <a:rPr lang="en-GB" dirty="0"/>
              <a:t>: </a:t>
            </a:r>
            <a:r>
              <a:rPr lang="en-GB" sz="3200" dirty="0" smtClean="0"/>
              <a:t>05.01.21</a:t>
            </a:r>
            <a:r>
              <a:rPr lang="en-GB" dirty="0" smtClean="0"/>
              <a:t> </a:t>
            </a:r>
            <a:endParaRPr lang="en-GB" dirty="0"/>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485" y="2832960"/>
            <a:ext cx="10429593" cy="707886"/>
          </a:xfrm>
          <a:prstGeom prst="rect">
            <a:avLst/>
          </a:prstGeom>
          <a:noFill/>
        </p:spPr>
        <p:txBody>
          <a:bodyPr wrap="square" rtlCol="0">
            <a:spAutoFit/>
          </a:bodyPr>
          <a:lstStyle/>
          <a:p>
            <a:r>
              <a:rPr lang="en-GB" sz="4000" dirty="0" smtClean="0"/>
              <a:t>L.O. </a:t>
            </a:r>
            <a:r>
              <a:rPr lang="en-GB" sz="4000" dirty="0"/>
              <a:t>To be </a:t>
            </a:r>
            <a:r>
              <a:rPr lang="en-GB" sz="4000" dirty="0" smtClean="0"/>
              <a:t>able count to 20.</a:t>
            </a:r>
            <a:endParaRPr lang="en-GB" sz="4000" dirty="0"/>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394837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175" y="180975"/>
            <a:ext cx="11696700" cy="6457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 y="271459"/>
            <a:ext cx="771525" cy="771525"/>
          </a:xfrm>
          <a:prstGeom prst="rect">
            <a:avLst/>
          </a:prstGeom>
        </p:spPr>
      </p:pic>
      <p:sp>
        <p:nvSpPr>
          <p:cNvPr id="7" name="Rectangle 6"/>
          <p:cNvSpPr/>
          <p:nvPr/>
        </p:nvSpPr>
        <p:spPr>
          <a:xfrm>
            <a:off x="2864320" y="100310"/>
            <a:ext cx="648241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Calibri" panose="020F0502020204030204"/>
                <a:ea typeface="+mn-ea"/>
                <a:cs typeface="+mn-cs"/>
              </a:rPr>
              <a:t>Pre-recorded Teaching</a:t>
            </a:r>
            <a:endParaRPr kumimoji="0" lang="en-US" sz="5400" b="0" i="0" u="none" strike="noStrike" kern="1200" cap="none" spc="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3" name="TextBox 2"/>
          <p:cNvSpPr txBox="1"/>
          <p:nvPr/>
        </p:nvSpPr>
        <p:spPr>
          <a:xfrm>
            <a:off x="1123950" y="1201783"/>
            <a:ext cx="995335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5B9BD5">
                    <a:lumMod val="50000"/>
                  </a:srgbClr>
                </a:solidFill>
                <a:effectLst/>
                <a:uLnTx/>
                <a:uFillTx/>
                <a:latin typeface="Calibri" panose="020F0502020204030204"/>
                <a:ea typeface="+mn-ea"/>
                <a:cs typeface="+mn-cs"/>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kumimoji="0" lang="en-GB" sz="24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5" name="Rectangle 4">
            <a:hlinkClick r:id="rId4"/>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Play Video</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444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05898" y="1053736"/>
            <a:ext cx="4101737" cy="3539430"/>
          </a:xfrm>
          <a:prstGeom prst="rect">
            <a:avLst/>
          </a:prstGeom>
          <a:noFill/>
        </p:spPr>
        <p:txBody>
          <a:bodyPr wrap="square" rtlCol="0">
            <a:spAutoFit/>
          </a:bodyPr>
          <a:lstStyle/>
          <a:p>
            <a:r>
              <a:rPr lang="en-GB" sz="3200" dirty="0"/>
              <a:t>Let’s start by watching this </a:t>
            </a:r>
            <a:r>
              <a:rPr lang="en-GB" sz="3200" dirty="0" smtClean="0"/>
              <a:t>fun video </a:t>
            </a:r>
            <a:r>
              <a:rPr lang="en-GB" sz="3200" dirty="0"/>
              <a:t>of how to count to </a:t>
            </a:r>
            <a:r>
              <a:rPr lang="en-GB" sz="3200" dirty="0" smtClean="0"/>
              <a:t>20.</a:t>
            </a:r>
          </a:p>
          <a:p>
            <a:endParaRPr lang="en-GB" sz="3200" dirty="0"/>
          </a:p>
          <a:p>
            <a:endParaRPr lang="en-GB" sz="3200" dirty="0" smtClean="0"/>
          </a:p>
          <a:p>
            <a:endParaRPr lang="en-GB" sz="3200" dirty="0"/>
          </a:p>
          <a:p>
            <a:endParaRPr lang="en-GB" sz="3200" dirty="0"/>
          </a:p>
        </p:txBody>
      </p:sp>
      <p:sp>
        <p:nvSpPr>
          <p:cNvPr id="2" name="TextBox 1"/>
          <p:cNvSpPr txBox="1"/>
          <p:nvPr/>
        </p:nvSpPr>
        <p:spPr>
          <a:xfrm>
            <a:off x="583474" y="4593166"/>
            <a:ext cx="7968343" cy="738664"/>
          </a:xfrm>
          <a:prstGeom prst="rect">
            <a:avLst/>
          </a:prstGeom>
          <a:noFill/>
        </p:spPr>
        <p:txBody>
          <a:bodyPr wrap="square" rtlCol="0">
            <a:spAutoFit/>
          </a:bodyPr>
          <a:lstStyle/>
          <a:p>
            <a:r>
              <a:rPr lang="en-GB" sz="2400" dirty="0">
                <a:solidFill>
                  <a:schemeClr val="accent6">
                    <a:lumMod val="50000"/>
                  </a:schemeClr>
                </a:solidFill>
                <a:hlinkClick r:id="rId2"/>
              </a:rPr>
              <a:t>https://</a:t>
            </a:r>
            <a:r>
              <a:rPr lang="en-GB" sz="2400" dirty="0" smtClean="0">
                <a:solidFill>
                  <a:schemeClr val="accent6">
                    <a:lumMod val="50000"/>
                  </a:schemeClr>
                </a:solidFill>
                <a:hlinkClick r:id="rId2"/>
              </a:rPr>
              <a:t>www.youtube.com/watch?v=azIG0kLIlgs</a:t>
            </a:r>
            <a:endParaRPr lang="en-GB" sz="2400" dirty="0" smtClean="0">
              <a:solidFill>
                <a:schemeClr val="accent6">
                  <a:lumMod val="50000"/>
                </a:schemeClr>
              </a:solidFill>
            </a:endParaRPr>
          </a:p>
          <a:p>
            <a:endParaRPr lang="en-GB" dirty="0"/>
          </a:p>
        </p:txBody>
      </p:sp>
      <p:pic>
        <p:nvPicPr>
          <p:cNvPr id="5" name="Picture 4"/>
          <p:cNvPicPr>
            <a:picLocks noChangeAspect="1"/>
          </p:cNvPicPr>
          <p:nvPr/>
        </p:nvPicPr>
        <p:blipFill>
          <a:blip r:embed="rId3"/>
          <a:stretch>
            <a:fillRect/>
          </a:stretch>
        </p:blipFill>
        <p:spPr>
          <a:xfrm>
            <a:off x="521017" y="458968"/>
            <a:ext cx="5331143" cy="3181717"/>
          </a:xfrm>
          <a:prstGeom prst="rect">
            <a:avLst/>
          </a:prstGeom>
        </p:spPr>
      </p:pic>
    </p:spTree>
    <p:extLst>
      <p:ext uri="{BB962C8B-B14F-4D97-AF65-F5344CB8AC3E}">
        <p14:creationId xmlns:p14="http://schemas.microsoft.com/office/powerpoint/2010/main" val="4245793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26629" y="836738"/>
            <a:ext cx="4075611" cy="3046988"/>
          </a:xfrm>
          <a:prstGeom prst="rect">
            <a:avLst/>
          </a:prstGeom>
          <a:noFill/>
        </p:spPr>
        <p:txBody>
          <a:bodyPr wrap="square" rtlCol="0">
            <a:spAutoFit/>
          </a:bodyPr>
          <a:lstStyle/>
          <a:p>
            <a:r>
              <a:rPr lang="en-GB" sz="2400" dirty="0" smtClean="0"/>
              <a:t>To help us learn our numbers  to 20 lets play a game. Ask your grown- up to help click the link to play the helicopter game. </a:t>
            </a:r>
          </a:p>
          <a:p>
            <a:endParaRPr lang="en-GB" sz="2400" dirty="0"/>
          </a:p>
          <a:p>
            <a:r>
              <a:rPr lang="en-GB" sz="2400" dirty="0" smtClean="0"/>
              <a:t>It is a super fun game where you rescue people using the helicopter. </a:t>
            </a:r>
            <a:endParaRPr lang="en-GB" sz="2400" dirty="0"/>
          </a:p>
        </p:txBody>
      </p:sp>
      <p:pic>
        <p:nvPicPr>
          <p:cNvPr id="5" name="Picture 4"/>
          <p:cNvPicPr>
            <a:picLocks noChangeAspect="1"/>
          </p:cNvPicPr>
          <p:nvPr/>
        </p:nvPicPr>
        <p:blipFill>
          <a:blip r:embed="rId2"/>
          <a:stretch>
            <a:fillRect/>
          </a:stretch>
        </p:blipFill>
        <p:spPr>
          <a:xfrm>
            <a:off x="439782" y="836738"/>
            <a:ext cx="5635451" cy="3663043"/>
          </a:xfrm>
          <a:prstGeom prst="rect">
            <a:avLst/>
          </a:prstGeom>
        </p:spPr>
      </p:pic>
      <p:sp>
        <p:nvSpPr>
          <p:cNvPr id="6" name="Rectangle 5"/>
          <p:cNvSpPr/>
          <p:nvPr/>
        </p:nvSpPr>
        <p:spPr>
          <a:xfrm>
            <a:off x="361405" y="5518109"/>
            <a:ext cx="10763795" cy="800219"/>
          </a:xfrm>
          <a:prstGeom prst="rect">
            <a:avLst/>
          </a:prstGeom>
        </p:spPr>
        <p:txBody>
          <a:bodyPr wrap="square">
            <a:spAutoFit/>
          </a:bodyPr>
          <a:lstStyle/>
          <a:p>
            <a:r>
              <a:rPr lang="en-GB" sz="2800" dirty="0">
                <a:hlinkClick r:id="rId3"/>
              </a:rPr>
              <a:t>https://</a:t>
            </a:r>
            <a:r>
              <a:rPr lang="en-GB" sz="2800" dirty="0" smtClean="0">
                <a:hlinkClick r:id="rId3"/>
              </a:rPr>
              <a:t>www.topmarks.co.uk/learning-to-count/helicopter-rescue</a:t>
            </a:r>
            <a:endParaRPr lang="en-GB" sz="2800" dirty="0" smtClean="0"/>
          </a:p>
          <a:p>
            <a:endParaRPr lang="en-GB" dirty="0"/>
          </a:p>
        </p:txBody>
      </p:sp>
    </p:spTree>
    <p:extLst>
      <p:ext uri="{BB962C8B-B14F-4D97-AF65-F5344CB8AC3E}">
        <p14:creationId xmlns:p14="http://schemas.microsoft.com/office/powerpoint/2010/main" val="420501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peech Bubble: Rectangle with Corners Rounded 7">
            <a:extLst>
              <a:ext uri="{FF2B5EF4-FFF2-40B4-BE49-F238E27FC236}">
                <a16:creationId xmlns:a16="http://schemas.microsoft.com/office/drawing/2014/main" id="{6BD3CD59-6800-4034-B3CC-52BCEDFC1939}"/>
              </a:ext>
            </a:extLst>
          </p:cNvPr>
          <p:cNvSpPr/>
          <p:nvPr/>
        </p:nvSpPr>
        <p:spPr>
          <a:xfrm>
            <a:off x="8560904" y="1282485"/>
            <a:ext cx="2981739" cy="1288437"/>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981D10D-DCFA-422D-A23D-B2A8FDA678E1}"/>
              </a:ext>
            </a:extLst>
          </p:cNvPr>
          <p:cNvSpPr txBox="1"/>
          <p:nvPr/>
        </p:nvSpPr>
        <p:spPr>
          <a:xfrm>
            <a:off x="408167" y="4777597"/>
            <a:ext cx="8057322" cy="954107"/>
          </a:xfrm>
          <a:prstGeom prst="rect">
            <a:avLst/>
          </a:prstGeom>
          <a:noFill/>
        </p:spPr>
        <p:txBody>
          <a:bodyPr wrap="square">
            <a:spAutoFit/>
          </a:bodyPr>
          <a:lstStyle/>
          <a:p>
            <a:r>
              <a:rPr lang="en-GB" sz="2800" b="1" dirty="0">
                <a:hlinkClick r:id="rId2"/>
              </a:rPr>
              <a:t>https://www.youtube.com/watch?v=_</a:t>
            </a:r>
            <a:r>
              <a:rPr lang="en-GB" sz="2800" b="1" dirty="0" smtClean="0">
                <a:hlinkClick r:id="rId2"/>
              </a:rPr>
              <a:t>MVzXKfr6e8</a:t>
            </a:r>
            <a:endParaRPr lang="en-GB" sz="2800" b="1" dirty="0" smtClean="0"/>
          </a:p>
          <a:p>
            <a:endParaRPr lang="en-GB" sz="2800" b="1" dirty="0"/>
          </a:p>
        </p:txBody>
      </p:sp>
      <p:sp>
        <p:nvSpPr>
          <p:cNvPr id="4" name="TextBox 3">
            <a:extLst>
              <a:ext uri="{FF2B5EF4-FFF2-40B4-BE49-F238E27FC236}">
                <a16:creationId xmlns:a16="http://schemas.microsoft.com/office/drawing/2014/main" id="{CB37B378-4F7C-4C18-8680-05CC7BB43BD8}"/>
              </a:ext>
            </a:extLst>
          </p:cNvPr>
          <p:cNvSpPr txBox="1"/>
          <p:nvPr/>
        </p:nvSpPr>
        <p:spPr>
          <a:xfrm>
            <a:off x="-795132" y="5731704"/>
            <a:ext cx="9515062" cy="923330"/>
          </a:xfrm>
          <a:prstGeom prst="rect">
            <a:avLst/>
          </a:prstGeom>
          <a:noFill/>
        </p:spPr>
        <p:txBody>
          <a:bodyPr wrap="square" rtlCol="0">
            <a:spAutoFit/>
          </a:bodyPr>
          <a:lstStyle/>
          <a:p>
            <a:pPr algn="ctr"/>
            <a:r>
              <a:rPr lang="en-GB" dirty="0">
                <a:latin typeface="Roboto"/>
              </a:rPr>
              <a:t>Click the above link or copy and paste into the internet.</a:t>
            </a:r>
            <a:endParaRPr lang="en-GB" b="0" i="0" dirty="0">
              <a:effectLst/>
              <a:latin typeface="Roboto"/>
            </a:endParaRPr>
          </a:p>
          <a:p>
            <a:pPr algn="ctr"/>
            <a:r>
              <a:rPr lang="en-GB" b="0" i="0" dirty="0">
                <a:effectLst/>
                <a:latin typeface="Roboto"/>
              </a:rPr>
              <a:t>‘</a:t>
            </a:r>
            <a:r>
              <a:rPr lang="en-GB" b="0" i="0" dirty="0" smtClean="0">
                <a:effectLst/>
                <a:latin typeface="Roboto"/>
              </a:rPr>
              <a:t>Count to 20 and work out with Jack Hartmann’ </a:t>
            </a:r>
            <a:r>
              <a:rPr lang="en-GB" b="0" i="0" dirty="0">
                <a:effectLst/>
                <a:latin typeface="Roboto"/>
              </a:rPr>
              <a:t>- YouTube</a:t>
            </a:r>
          </a:p>
          <a:p>
            <a:pPr algn="ctr"/>
            <a:endParaRPr lang="en-GB" dirty="0"/>
          </a:p>
        </p:txBody>
      </p:sp>
      <p:sp>
        <p:nvSpPr>
          <p:cNvPr id="7" name="TextBox 6">
            <a:extLst>
              <a:ext uri="{FF2B5EF4-FFF2-40B4-BE49-F238E27FC236}">
                <a16:creationId xmlns:a16="http://schemas.microsoft.com/office/drawing/2014/main" id="{3B1DF049-8FF5-420C-B326-E514540745D4}"/>
              </a:ext>
            </a:extLst>
          </p:cNvPr>
          <p:cNvSpPr txBox="1"/>
          <p:nvPr/>
        </p:nvSpPr>
        <p:spPr>
          <a:xfrm>
            <a:off x="8719930" y="1590261"/>
            <a:ext cx="2650435" cy="646331"/>
          </a:xfrm>
          <a:prstGeom prst="rect">
            <a:avLst/>
          </a:prstGeom>
          <a:noFill/>
        </p:spPr>
        <p:txBody>
          <a:bodyPr wrap="square" rtlCol="0">
            <a:spAutoFit/>
          </a:bodyPr>
          <a:lstStyle/>
          <a:p>
            <a:r>
              <a:rPr lang="en-GB" dirty="0"/>
              <a:t>Watch this video. Can you join in and count to </a:t>
            </a:r>
            <a:r>
              <a:rPr lang="en-GB" dirty="0" smtClean="0"/>
              <a:t>20?</a:t>
            </a:r>
            <a:endParaRPr lang="en-GB" dirty="0"/>
          </a:p>
        </p:txBody>
      </p:sp>
      <p:pic>
        <p:nvPicPr>
          <p:cNvPr id="9" name="Picture 8"/>
          <p:cNvPicPr>
            <a:picLocks noChangeAspect="1"/>
          </p:cNvPicPr>
          <p:nvPr/>
        </p:nvPicPr>
        <p:blipFill>
          <a:blip r:embed="rId3"/>
          <a:stretch>
            <a:fillRect/>
          </a:stretch>
        </p:blipFill>
        <p:spPr>
          <a:xfrm>
            <a:off x="470263" y="247105"/>
            <a:ext cx="7680960" cy="4320540"/>
          </a:xfrm>
          <a:prstGeom prst="rect">
            <a:avLst/>
          </a:prstGeom>
        </p:spPr>
      </p:pic>
    </p:spTree>
    <p:extLst>
      <p:ext uri="{BB962C8B-B14F-4D97-AF65-F5344CB8AC3E}">
        <p14:creationId xmlns:p14="http://schemas.microsoft.com/office/powerpoint/2010/main" val="3207109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245" y="355588"/>
            <a:ext cx="3375660" cy="3108543"/>
          </a:xfrm>
          <a:prstGeom prst="rect">
            <a:avLst/>
          </a:prstGeom>
          <a:noFill/>
        </p:spPr>
        <p:txBody>
          <a:bodyPr wrap="square" rtlCol="0">
            <a:spAutoFit/>
          </a:bodyPr>
          <a:lstStyle/>
          <a:p>
            <a:r>
              <a:rPr lang="en-GB" sz="2800" dirty="0" smtClean="0"/>
              <a:t>Last week we looked at numbers up to 10 using </a:t>
            </a:r>
            <a:r>
              <a:rPr lang="en-GB" sz="2800" dirty="0" err="1" smtClean="0"/>
              <a:t>numicon</a:t>
            </a:r>
            <a:r>
              <a:rPr lang="en-GB" sz="2800" dirty="0" smtClean="0"/>
              <a:t>. This week we are going to look at how to make numbers up to 20 using </a:t>
            </a:r>
            <a:r>
              <a:rPr lang="en-GB" sz="2800" dirty="0" err="1" smtClean="0"/>
              <a:t>numicon</a:t>
            </a:r>
            <a:r>
              <a:rPr lang="en-GB" sz="2800" dirty="0" smtClean="0"/>
              <a:t>. </a:t>
            </a:r>
            <a:endParaRPr lang="en-GB" sz="2800" dirty="0"/>
          </a:p>
        </p:txBody>
      </p:sp>
      <p:sp>
        <p:nvSpPr>
          <p:cNvPr id="29" name="Rectangle 28">
            <a:extLst>
              <a:ext uri="{FF2B5EF4-FFF2-40B4-BE49-F238E27FC236}">
                <a16:creationId xmlns:a16="http://schemas.microsoft.com/office/drawing/2014/main" id="{A8985EE2-6300-4007-A1D6-F376F97CE778}"/>
              </a:ext>
            </a:extLst>
          </p:cNvPr>
          <p:cNvSpPr/>
          <p:nvPr/>
        </p:nvSpPr>
        <p:spPr>
          <a:xfrm>
            <a:off x="4040775" y="135474"/>
            <a:ext cx="3859505" cy="1754326"/>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Counting to </a:t>
            </a:r>
            <a:r>
              <a:rPr lang="en-US" sz="5400" dirty="0" smtClean="0">
                <a:ln w="0"/>
                <a:effectLst>
                  <a:outerShdw blurRad="38100" dist="19050" dir="2700000" algn="tl" rotWithShape="0">
                    <a:schemeClr val="dk1">
                      <a:alpha val="40000"/>
                    </a:schemeClr>
                  </a:outerShdw>
                </a:effectLst>
              </a:rPr>
              <a:t>20</a:t>
            </a:r>
            <a:endParaRPr lang="en-US" sz="5400" dirty="0">
              <a:ln w="0"/>
              <a:effectLst>
                <a:outerShdw blurRad="38100" dist="19050" dir="2700000" algn="tl" rotWithShape="0">
                  <a:schemeClr val="dk1">
                    <a:alpha val="40000"/>
                  </a:schemeClr>
                </a:outerShdw>
              </a:effectLst>
            </a:endParaRPr>
          </a:p>
        </p:txBody>
      </p:sp>
      <p:pic>
        <p:nvPicPr>
          <p:cNvPr id="30"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756" r="92741" b="-210"/>
          <a:stretch/>
        </p:blipFill>
        <p:spPr bwMode="auto">
          <a:xfrm>
            <a:off x="3675782" y="3404505"/>
            <a:ext cx="530450" cy="102211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54" t="31796" r="84086" b="4524"/>
          <a:stretch/>
        </p:blipFill>
        <p:spPr bwMode="auto">
          <a:xfrm>
            <a:off x="5254197" y="3423742"/>
            <a:ext cx="501305" cy="96495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25" t="34605" r="72877" b="1330"/>
          <a:stretch/>
        </p:blipFill>
        <p:spPr bwMode="auto">
          <a:xfrm>
            <a:off x="6941239" y="3401798"/>
            <a:ext cx="577082" cy="97078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4200220" y="3120900"/>
            <a:ext cx="535550" cy="130572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756" r="92741" b="-210"/>
          <a:stretch/>
        </p:blipFill>
        <p:spPr bwMode="auto">
          <a:xfrm>
            <a:off x="3666382" y="1909860"/>
            <a:ext cx="484871" cy="93429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54" t="31796" r="84086" b="4524"/>
          <a:stretch/>
        </p:blipFill>
        <p:spPr bwMode="auto">
          <a:xfrm>
            <a:off x="4288628" y="1821422"/>
            <a:ext cx="531010" cy="102213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25" t="34605" r="72877" b="1330"/>
          <a:stretch/>
        </p:blipFill>
        <p:spPr bwMode="auto">
          <a:xfrm>
            <a:off x="5005605" y="1856552"/>
            <a:ext cx="593423" cy="99827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16" t="32757" r="61828" b="2233"/>
          <a:stretch/>
        </p:blipFill>
        <p:spPr bwMode="auto">
          <a:xfrm>
            <a:off x="5789286" y="1800769"/>
            <a:ext cx="667012" cy="106344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594" t="25531" r="52842" b="6459"/>
          <a:stretch/>
        </p:blipFill>
        <p:spPr bwMode="auto">
          <a:xfrm>
            <a:off x="6648450" y="1697399"/>
            <a:ext cx="625778" cy="116681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57" t="31066" r="42505" b="3190"/>
          <a:stretch/>
        </p:blipFill>
        <p:spPr bwMode="auto">
          <a:xfrm>
            <a:off x="7525634" y="1800770"/>
            <a:ext cx="666469" cy="10642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683" t="20340" r="33499" b="7292"/>
          <a:stretch/>
        </p:blipFill>
        <p:spPr bwMode="auto">
          <a:xfrm>
            <a:off x="8480094" y="1717678"/>
            <a:ext cx="602208" cy="115602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084" t="10579" r="23168" b="5946"/>
          <a:stretch/>
        </p:blipFill>
        <p:spPr bwMode="auto">
          <a:xfrm>
            <a:off x="9362163" y="1652435"/>
            <a:ext cx="566598" cy="122126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135" t="8559" r="12559" b="6282"/>
          <a:stretch/>
        </p:blipFill>
        <p:spPr bwMode="auto">
          <a:xfrm>
            <a:off x="10300695" y="1594530"/>
            <a:ext cx="608994" cy="129475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11098539" y="1488220"/>
            <a:ext cx="560523" cy="1366608"/>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5517941" y="4461603"/>
            <a:ext cx="685322" cy="461665"/>
          </a:xfrm>
          <a:prstGeom prst="rect">
            <a:avLst/>
          </a:prstGeom>
          <a:noFill/>
        </p:spPr>
        <p:txBody>
          <a:bodyPr wrap="square" rtlCol="0">
            <a:spAutoFit/>
          </a:bodyPr>
          <a:lstStyle/>
          <a:p>
            <a:r>
              <a:rPr lang="en-GB" sz="2400" dirty="0" smtClean="0"/>
              <a:t>12</a:t>
            </a:r>
            <a:endParaRPr lang="en-GB" sz="2400" dirty="0"/>
          </a:p>
        </p:txBody>
      </p:sp>
      <p:pic>
        <p:nvPicPr>
          <p:cNvPr id="45"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5738379" y="3082978"/>
            <a:ext cx="535550" cy="130572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3945967" y="4473130"/>
            <a:ext cx="685322" cy="461665"/>
          </a:xfrm>
          <a:prstGeom prst="rect">
            <a:avLst/>
          </a:prstGeom>
          <a:noFill/>
        </p:spPr>
        <p:txBody>
          <a:bodyPr wrap="square" rtlCol="0">
            <a:spAutoFit/>
          </a:bodyPr>
          <a:lstStyle/>
          <a:p>
            <a:r>
              <a:rPr lang="en-GB" sz="2400" dirty="0" smtClean="0"/>
              <a:t>11</a:t>
            </a:r>
            <a:endParaRPr lang="en-GB" sz="2400" dirty="0"/>
          </a:p>
        </p:txBody>
      </p:sp>
      <p:pic>
        <p:nvPicPr>
          <p:cNvPr id="47"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7485211" y="3066862"/>
            <a:ext cx="535550" cy="1305723"/>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7274228" y="4415353"/>
            <a:ext cx="685322" cy="461665"/>
          </a:xfrm>
          <a:prstGeom prst="rect">
            <a:avLst/>
          </a:prstGeom>
          <a:noFill/>
        </p:spPr>
        <p:txBody>
          <a:bodyPr wrap="square" rtlCol="0">
            <a:spAutoFit/>
          </a:bodyPr>
          <a:lstStyle/>
          <a:p>
            <a:r>
              <a:rPr lang="en-GB" sz="2400" dirty="0" smtClean="0"/>
              <a:t>13</a:t>
            </a:r>
            <a:endParaRPr lang="en-GB" sz="2400" dirty="0"/>
          </a:p>
        </p:txBody>
      </p:sp>
      <p:pic>
        <p:nvPicPr>
          <p:cNvPr id="49"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11098237" y="3029400"/>
            <a:ext cx="535550" cy="130572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9228067" y="3029399"/>
            <a:ext cx="535550" cy="130572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16" t="32757" r="61828" b="2233"/>
          <a:stretch/>
        </p:blipFill>
        <p:spPr bwMode="auto">
          <a:xfrm>
            <a:off x="8610181" y="3350000"/>
            <a:ext cx="617886" cy="985122"/>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8928598" y="4349755"/>
            <a:ext cx="685322" cy="461665"/>
          </a:xfrm>
          <a:prstGeom prst="rect">
            <a:avLst/>
          </a:prstGeom>
          <a:noFill/>
        </p:spPr>
        <p:txBody>
          <a:bodyPr wrap="square" rtlCol="0">
            <a:spAutoFit/>
          </a:bodyPr>
          <a:lstStyle/>
          <a:p>
            <a:r>
              <a:rPr lang="en-GB" sz="2400" dirty="0" smtClean="0"/>
              <a:t>14</a:t>
            </a:r>
            <a:endParaRPr lang="en-GB" sz="2400" dirty="0"/>
          </a:p>
        </p:txBody>
      </p:sp>
      <p:pic>
        <p:nvPicPr>
          <p:cNvPr id="53"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594" t="25531" r="52842" b="6459"/>
          <a:stretch/>
        </p:blipFill>
        <p:spPr bwMode="auto">
          <a:xfrm>
            <a:off x="10526720" y="3287680"/>
            <a:ext cx="559596" cy="1043413"/>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10851196" y="4349754"/>
            <a:ext cx="685322" cy="461665"/>
          </a:xfrm>
          <a:prstGeom prst="rect">
            <a:avLst/>
          </a:prstGeom>
          <a:noFill/>
        </p:spPr>
        <p:txBody>
          <a:bodyPr wrap="square" rtlCol="0">
            <a:spAutoFit/>
          </a:bodyPr>
          <a:lstStyle/>
          <a:p>
            <a:r>
              <a:rPr lang="en-GB" sz="2400" dirty="0" smtClean="0"/>
              <a:t>15</a:t>
            </a:r>
            <a:endParaRPr lang="en-GB" sz="2400" dirty="0"/>
          </a:p>
        </p:txBody>
      </p:sp>
      <p:pic>
        <p:nvPicPr>
          <p:cNvPr id="55"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57" t="31066" r="42505" b="3190"/>
          <a:stretch/>
        </p:blipFill>
        <p:spPr bwMode="auto">
          <a:xfrm>
            <a:off x="3872266" y="5128283"/>
            <a:ext cx="575292" cy="91861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683" t="20340" r="33499" b="7292"/>
          <a:stretch/>
        </p:blipFill>
        <p:spPr bwMode="auto">
          <a:xfrm>
            <a:off x="5539106" y="5008960"/>
            <a:ext cx="519618" cy="99748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084" t="10579" r="23168" b="5946"/>
          <a:stretch/>
        </p:blipFill>
        <p:spPr bwMode="auto">
          <a:xfrm>
            <a:off x="7101910" y="4896981"/>
            <a:ext cx="514979" cy="111000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135" t="8559" r="12559" b="6282"/>
          <a:stretch/>
        </p:blipFill>
        <p:spPr bwMode="auto">
          <a:xfrm>
            <a:off x="8805863" y="4832661"/>
            <a:ext cx="552094" cy="117378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4425231" y="4858134"/>
            <a:ext cx="487142" cy="118769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6041609" y="4818743"/>
            <a:ext cx="487142" cy="118769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7613583" y="4818743"/>
            <a:ext cx="487142" cy="1187698"/>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9362163" y="4832661"/>
            <a:ext cx="487142" cy="118769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11198063" y="4811419"/>
            <a:ext cx="487142" cy="118769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10714227" y="4811419"/>
            <a:ext cx="487142" cy="1187698"/>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7336915" y="6154150"/>
            <a:ext cx="685322" cy="461665"/>
          </a:xfrm>
          <a:prstGeom prst="rect">
            <a:avLst/>
          </a:prstGeom>
          <a:noFill/>
        </p:spPr>
        <p:txBody>
          <a:bodyPr wrap="square" rtlCol="0">
            <a:spAutoFit/>
          </a:bodyPr>
          <a:lstStyle/>
          <a:p>
            <a:r>
              <a:rPr lang="en-GB" sz="2400" dirty="0" smtClean="0"/>
              <a:t>18</a:t>
            </a:r>
            <a:endParaRPr lang="en-GB" sz="2400" dirty="0"/>
          </a:p>
        </p:txBody>
      </p:sp>
      <p:sp>
        <p:nvSpPr>
          <p:cNvPr id="66" name="TextBox 65"/>
          <p:cNvSpPr txBox="1"/>
          <p:nvPr/>
        </p:nvSpPr>
        <p:spPr>
          <a:xfrm>
            <a:off x="5770976" y="6154151"/>
            <a:ext cx="685322" cy="461665"/>
          </a:xfrm>
          <a:prstGeom prst="rect">
            <a:avLst/>
          </a:prstGeom>
          <a:noFill/>
        </p:spPr>
        <p:txBody>
          <a:bodyPr wrap="square" rtlCol="0">
            <a:spAutoFit/>
          </a:bodyPr>
          <a:lstStyle/>
          <a:p>
            <a:r>
              <a:rPr lang="en-GB" sz="2400" dirty="0" smtClean="0"/>
              <a:t>17</a:t>
            </a:r>
            <a:endParaRPr lang="en-GB" sz="2400" dirty="0"/>
          </a:p>
        </p:txBody>
      </p:sp>
      <p:sp>
        <p:nvSpPr>
          <p:cNvPr id="67" name="TextBox 66"/>
          <p:cNvSpPr txBox="1"/>
          <p:nvPr/>
        </p:nvSpPr>
        <p:spPr>
          <a:xfrm>
            <a:off x="4155379" y="6200003"/>
            <a:ext cx="685322" cy="461665"/>
          </a:xfrm>
          <a:prstGeom prst="rect">
            <a:avLst/>
          </a:prstGeom>
          <a:noFill/>
        </p:spPr>
        <p:txBody>
          <a:bodyPr wrap="square" rtlCol="0">
            <a:spAutoFit/>
          </a:bodyPr>
          <a:lstStyle/>
          <a:p>
            <a:r>
              <a:rPr lang="en-GB" sz="2400" dirty="0" smtClean="0"/>
              <a:t>16</a:t>
            </a:r>
            <a:endParaRPr lang="en-GB" sz="2400" dirty="0"/>
          </a:p>
        </p:txBody>
      </p:sp>
      <p:sp>
        <p:nvSpPr>
          <p:cNvPr id="69" name="TextBox 68"/>
          <p:cNvSpPr txBox="1"/>
          <p:nvPr/>
        </p:nvSpPr>
        <p:spPr>
          <a:xfrm>
            <a:off x="9078295" y="6154150"/>
            <a:ext cx="685322" cy="461665"/>
          </a:xfrm>
          <a:prstGeom prst="rect">
            <a:avLst/>
          </a:prstGeom>
          <a:noFill/>
        </p:spPr>
        <p:txBody>
          <a:bodyPr wrap="square" rtlCol="0">
            <a:spAutoFit/>
          </a:bodyPr>
          <a:lstStyle/>
          <a:p>
            <a:r>
              <a:rPr lang="en-GB" sz="2400" dirty="0" smtClean="0"/>
              <a:t>19</a:t>
            </a:r>
            <a:endParaRPr lang="en-GB" sz="2400" dirty="0"/>
          </a:p>
        </p:txBody>
      </p:sp>
      <p:sp>
        <p:nvSpPr>
          <p:cNvPr id="70" name="TextBox 69"/>
          <p:cNvSpPr txBox="1"/>
          <p:nvPr/>
        </p:nvSpPr>
        <p:spPr>
          <a:xfrm>
            <a:off x="10950286" y="6225578"/>
            <a:ext cx="685322" cy="461665"/>
          </a:xfrm>
          <a:prstGeom prst="rect">
            <a:avLst/>
          </a:prstGeom>
          <a:noFill/>
        </p:spPr>
        <p:txBody>
          <a:bodyPr wrap="square" rtlCol="0">
            <a:spAutoFit/>
          </a:bodyPr>
          <a:lstStyle/>
          <a:p>
            <a:r>
              <a:rPr lang="en-GB" sz="2400" dirty="0" smtClean="0"/>
              <a:t>20</a:t>
            </a:r>
            <a:endParaRPr lang="en-GB" sz="2400" dirty="0"/>
          </a:p>
        </p:txBody>
      </p:sp>
    </p:spTree>
    <p:extLst>
      <p:ext uri="{BB962C8B-B14F-4D97-AF65-F5344CB8AC3E}">
        <p14:creationId xmlns:p14="http://schemas.microsoft.com/office/powerpoint/2010/main" val="101143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985EE2-6300-4007-A1D6-F376F97CE778}"/>
              </a:ext>
            </a:extLst>
          </p:cNvPr>
          <p:cNvSpPr/>
          <p:nvPr/>
        </p:nvSpPr>
        <p:spPr>
          <a:xfrm>
            <a:off x="3931946" y="114300"/>
            <a:ext cx="432810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Counting to </a:t>
            </a:r>
            <a:r>
              <a:rPr lang="en-US" sz="5400" dirty="0" smtClean="0">
                <a:ln w="0"/>
                <a:effectLst>
                  <a:outerShdw blurRad="38100" dist="19050" dir="2700000" algn="tl" rotWithShape="0">
                    <a:schemeClr val="dk1">
                      <a:alpha val="40000"/>
                    </a:schemeClr>
                  </a:outerShdw>
                </a:effectLst>
              </a:rPr>
              <a:t>20</a:t>
            </a:r>
            <a:endParaRPr lang="en-US" sz="5400" dirty="0">
              <a:ln w="0"/>
              <a:effectLst>
                <a:outerShdw blurRad="38100" dist="19050" dir="2700000" algn="tl" rotWithShape="0">
                  <a:schemeClr val="dk1">
                    <a:alpha val="40000"/>
                  </a:schemeClr>
                </a:outerShdw>
              </a:effectLst>
            </a:endParaRPr>
          </a:p>
        </p:txBody>
      </p:sp>
      <p:pic>
        <p:nvPicPr>
          <p:cNvPr id="5"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756" r="92741" b="-210"/>
          <a:stretch/>
        </p:blipFill>
        <p:spPr bwMode="auto">
          <a:xfrm>
            <a:off x="376646" y="3905172"/>
            <a:ext cx="792480" cy="15270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54" t="31796" r="84086" b="4524"/>
          <a:stretch/>
        </p:blipFill>
        <p:spPr bwMode="auto">
          <a:xfrm>
            <a:off x="2736112" y="3990568"/>
            <a:ext cx="748937" cy="1441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25" t="34605" r="72877" b="1330"/>
          <a:stretch/>
        </p:blipFill>
        <p:spPr bwMode="auto">
          <a:xfrm>
            <a:off x="4914825" y="3990568"/>
            <a:ext cx="862148" cy="14503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1166949" y="3466011"/>
            <a:ext cx="800100" cy="19507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756" r="92741" b="-210"/>
          <a:stretch/>
        </p:blipFill>
        <p:spPr bwMode="auto">
          <a:xfrm>
            <a:off x="261257" y="1384896"/>
            <a:ext cx="792480" cy="15270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54" t="31796" r="84086" b="4524"/>
          <a:stretch/>
        </p:blipFill>
        <p:spPr bwMode="auto">
          <a:xfrm>
            <a:off x="1166949" y="1402314"/>
            <a:ext cx="748937" cy="14416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25" t="34605" r="72877" b="1330"/>
          <a:stretch/>
        </p:blipFill>
        <p:spPr bwMode="auto">
          <a:xfrm>
            <a:off x="2072641" y="1393605"/>
            <a:ext cx="862148" cy="14503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16" t="32757" r="61828" b="2233"/>
          <a:stretch/>
        </p:blipFill>
        <p:spPr bwMode="auto">
          <a:xfrm>
            <a:off x="3117668" y="1372190"/>
            <a:ext cx="923108" cy="14717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594" t="25531" r="52842" b="6459"/>
          <a:stretch/>
        </p:blipFill>
        <p:spPr bwMode="auto">
          <a:xfrm>
            <a:off x="4162697" y="1285104"/>
            <a:ext cx="836023" cy="15588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57" t="31066" r="42505" b="3190"/>
          <a:stretch/>
        </p:blipFill>
        <p:spPr bwMode="auto">
          <a:xfrm>
            <a:off x="5151119" y="1310140"/>
            <a:ext cx="944881" cy="150876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683" t="20340" r="33499" b="7292"/>
          <a:stretch/>
        </p:blipFill>
        <p:spPr bwMode="auto">
          <a:xfrm>
            <a:off x="6271259" y="1245370"/>
            <a:ext cx="85344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084" t="10579" r="23168" b="5946"/>
          <a:stretch/>
        </p:blipFill>
        <p:spPr bwMode="auto">
          <a:xfrm>
            <a:off x="7550329" y="995789"/>
            <a:ext cx="845820" cy="182311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135" t="8559" r="12559" b="6282"/>
          <a:stretch/>
        </p:blipFill>
        <p:spPr bwMode="auto">
          <a:xfrm>
            <a:off x="8900703" y="891041"/>
            <a:ext cx="906780" cy="19278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10061119" y="894850"/>
            <a:ext cx="800100" cy="19507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15206" y="5710455"/>
            <a:ext cx="768531" cy="461665"/>
          </a:xfrm>
          <a:prstGeom prst="rect">
            <a:avLst/>
          </a:prstGeom>
          <a:noFill/>
        </p:spPr>
        <p:txBody>
          <a:bodyPr wrap="square" rtlCol="0">
            <a:spAutoFit/>
          </a:bodyPr>
          <a:lstStyle/>
          <a:p>
            <a:r>
              <a:rPr lang="en-GB" sz="2400" dirty="0" smtClean="0"/>
              <a:t>12</a:t>
            </a:r>
            <a:endParaRPr lang="en-GB" sz="2400" dirty="0"/>
          </a:p>
        </p:txBody>
      </p:sp>
      <p:pic>
        <p:nvPicPr>
          <p:cNvPr id="25"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3471961" y="3481473"/>
            <a:ext cx="800100" cy="195072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085306" y="5730240"/>
            <a:ext cx="768531" cy="461665"/>
          </a:xfrm>
          <a:prstGeom prst="rect">
            <a:avLst/>
          </a:prstGeom>
          <a:noFill/>
        </p:spPr>
        <p:txBody>
          <a:bodyPr wrap="square" rtlCol="0">
            <a:spAutoFit/>
          </a:bodyPr>
          <a:lstStyle/>
          <a:p>
            <a:r>
              <a:rPr lang="en-GB" sz="2400" dirty="0" smtClean="0"/>
              <a:t>11</a:t>
            </a:r>
            <a:endParaRPr lang="en-GB" sz="2400" dirty="0"/>
          </a:p>
        </p:txBody>
      </p:sp>
      <p:pic>
        <p:nvPicPr>
          <p:cNvPr id="27"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5776973" y="3490182"/>
            <a:ext cx="800100" cy="195072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5557549" y="5710142"/>
            <a:ext cx="768531" cy="461665"/>
          </a:xfrm>
          <a:prstGeom prst="rect">
            <a:avLst/>
          </a:prstGeom>
          <a:noFill/>
        </p:spPr>
        <p:txBody>
          <a:bodyPr wrap="square" rtlCol="0">
            <a:spAutoFit/>
          </a:bodyPr>
          <a:lstStyle/>
          <a:p>
            <a:r>
              <a:rPr lang="en-GB" sz="2400" dirty="0" smtClean="0"/>
              <a:t>13</a:t>
            </a:r>
            <a:endParaRPr lang="en-GB" sz="2400" dirty="0"/>
          </a:p>
        </p:txBody>
      </p:sp>
      <p:pic>
        <p:nvPicPr>
          <p:cNvPr id="29"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11011913" y="3527193"/>
            <a:ext cx="800100" cy="195072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8337836" y="3527193"/>
            <a:ext cx="800100" cy="195072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16" t="32757" r="61828" b="2233"/>
          <a:stretch/>
        </p:blipFill>
        <p:spPr bwMode="auto">
          <a:xfrm>
            <a:off x="7414728" y="4006164"/>
            <a:ext cx="923108" cy="1471749"/>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8069502" y="5710143"/>
            <a:ext cx="768531" cy="461665"/>
          </a:xfrm>
          <a:prstGeom prst="rect">
            <a:avLst/>
          </a:prstGeom>
          <a:noFill/>
        </p:spPr>
        <p:txBody>
          <a:bodyPr wrap="square" rtlCol="0">
            <a:spAutoFit/>
          </a:bodyPr>
          <a:lstStyle/>
          <a:p>
            <a:r>
              <a:rPr lang="en-GB" sz="2400" dirty="0" smtClean="0"/>
              <a:t>14</a:t>
            </a:r>
            <a:endParaRPr lang="en-GB" sz="2400" dirty="0"/>
          </a:p>
        </p:txBody>
      </p:sp>
      <p:pic>
        <p:nvPicPr>
          <p:cNvPr id="33"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594" t="25531" r="52842" b="6459"/>
          <a:stretch/>
        </p:blipFill>
        <p:spPr bwMode="auto">
          <a:xfrm>
            <a:off x="10210179" y="3919078"/>
            <a:ext cx="836023" cy="155883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10774602" y="5730240"/>
            <a:ext cx="768531" cy="461665"/>
          </a:xfrm>
          <a:prstGeom prst="rect">
            <a:avLst/>
          </a:prstGeom>
          <a:noFill/>
        </p:spPr>
        <p:txBody>
          <a:bodyPr wrap="square" rtlCol="0">
            <a:spAutoFit/>
          </a:bodyPr>
          <a:lstStyle/>
          <a:p>
            <a:r>
              <a:rPr lang="en-GB" sz="2400" dirty="0" smtClean="0"/>
              <a:t>15</a:t>
            </a:r>
            <a:endParaRPr lang="en-GB" sz="2400" dirty="0"/>
          </a:p>
        </p:txBody>
      </p:sp>
    </p:spTree>
    <p:extLst>
      <p:ext uri="{BB962C8B-B14F-4D97-AF65-F5344CB8AC3E}">
        <p14:creationId xmlns:p14="http://schemas.microsoft.com/office/powerpoint/2010/main" val="3016319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3A6738-E8FA-4636-8C97-78FC0747E3A6}"/>
              </a:ext>
            </a:extLst>
          </p:cNvPr>
          <p:cNvSpPr/>
          <p:nvPr/>
        </p:nvSpPr>
        <p:spPr>
          <a:xfrm>
            <a:off x="1127870" y="0"/>
            <a:ext cx="10186124" cy="830997"/>
          </a:xfrm>
          <a:prstGeom prst="rect">
            <a:avLst/>
          </a:prstGeom>
          <a:noFill/>
        </p:spPr>
        <p:txBody>
          <a:bodyPr wrap="square" lIns="91440" tIns="45720" rIns="91440" bIns="45720">
            <a:spAutoFit/>
          </a:bodyPr>
          <a:lstStyle/>
          <a:p>
            <a:pPr algn="ctr"/>
            <a:r>
              <a:rPr lang="en-US" sz="4800" dirty="0">
                <a:ln w="0"/>
                <a:effectLst>
                  <a:outerShdw blurRad="38100" dist="19050" dir="2700000" algn="tl" rotWithShape="0">
                    <a:schemeClr val="dk1">
                      <a:alpha val="40000"/>
                    </a:schemeClr>
                  </a:outerShdw>
                </a:effectLst>
              </a:rPr>
              <a:t>Count the objects</a:t>
            </a:r>
          </a:p>
        </p:txBody>
      </p:sp>
      <p:sp>
        <p:nvSpPr>
          <p:cNvPr id="3" name="Isosceles Triangle 2">
            <a:extLst>
              <a:ext uri="{FF2B5EF4-FFF2-40B4-BE49-F238E27FC236}">
                <a16:creationId xmlns:a16="http://schemas.microsoft.com/office/drawing/2014/main" id="{08178989-78CC-41D9-A437-E3D88652360D}"/>
              </a:ext>
            </a:extLst>
          </p:cNvPr>
          <p:cNvSpPr/>
          <p:nvPr/>
        </p:nvSpPr>
        <p:spPr>
          <a:xfrm>
            <a:off x="927651" y="2464906"/>
            <a:ext cx="967409" cy="830997"/>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extLst>
              <a:ext uri="{FF2B5EF4-FFF2-40B4-BE49-F238E27FC236}">
                <a16:creationId xmlns:a16="http://schemas.microsoft.com/office/drawing/2014/main" id="{7C525E0A-0D40-450F-8A2F-FCFC290B85A2}"/>
              </a:ext>
            </a:extLst>
          </p:cNvPr>
          <p:cNvSpPr/>
          <p:nvPr/>
        </p:nvSpPr>
        <p:spPr>
          <a:xfrm>
            <a:off x="2259494" y="2464905"/>
            <a:ext cx="967409" cy="830997"/>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extLst>
              <a:ext uri="{FF2B5EF4-FFF2-40B4-BE49-F238E27FC236}">
                <a16:creationId xmlns:a16="http://schemas.microsoft.com/office/drawing/2014/main" id="{8BAC53B0-3C6E-4CA6-B26E-793A52C37C71}"/>
              </a:ext>
            </a:extLst>
          </p:cNvPr>
          <p:cNvSpPr/>
          <p:nvPr/>
        </p:nvSpPr>
        <p:spPr>
          <a:xfrm>
            <a:off x="3472068" y="2464905"/>
            <a:ext cx="967409" cy="830997"/>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AE8D8F23-4CCD-4084-A479-5AFAF8FA6640}"/>
              </a:ext>
            </a:extLst>
          </p:cNvPr>
          <p:cNvSpPr/>
          <p:nvPr/>
        </p:nvSpPr>
        <p:spPr>
          <a:xfrm>
            <a:off x="6003233" y="2464905"/>
            <a:ext cx="967409" cy="830997"/>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87E8E73E-17AB-47EB-934B-B09DC8DD2119}"/>
              </a:ext>
            </a:extLst>
          </p:cNvPr>
          <p:cNvSpPr/>
          <p:nvPr/>
        </p:nvSpPr>
        <p:spPr>
          <a:xfrm>
            <a:off x="4684642" y="2464905"/>
            <a:ext cx="967409" cy="830997"/>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8EA89E12-E4F5-4599-B5BE-E04B5FE8CB3F}"/>
              </a:ext>
            </a:extLst>
          </p:cNvPr>
          <p:cNvSpPr txBox="1"/>
          <p:nvPr/>
        </p:nvSpPr>
        <p:spPr>
          <a:xfrm>
            <a:off x="219920" y="273104"/>
            <a:ext cx="3198298" cy="1754326"/>
          </a:xfrm>
          <a:prstGeom prst="rect">
            <a:avLst/>
          </a:prstGeom>
          <a:noFill/>
        </p:spPr>
        <p:txBody>
          <a:bodyPr wrap="square" rtlCol="0">
            <a:spAutoFit/>
          </a:bodyPr>
          <a:lstStyle/>
          <a:p>
            <a:pPr algn="ctr"/>
            <a:r>
              <a:rPr lang="en-GB" dirty="0"/>
              <a:t>Write the answer in the box next to the shapes.</a:t>
            </a:r>
          </a:p>
          <a:p>
            <a:pPr algn="ctr"/>
            <a:endParaRPr lang="en-GB" dirty="0"/>
          </a:p>
          <a:p>
            <a:pPr algn="ctr"/>
            <a:r>
              <a:rPr lang="en-GB" dirty="0"/>
              <a:t>Remember, use your finger and count every time you touch a new object.</a:t>
            </a:r>
          </a:p>
        </p:txBody>
      </p:sp>
      <p:sp>
        <p:nvSpPr>
          <p:cNvPr id="9" name="TextBox 8">
            <a:extLst>
              <a:ext uri="{FF2B5EF4-FFF2-40B4-BE49-F238E27FC236}">
                <a16:creationId xmlns:a16="http://schemas.microsoft.com/office/drawing/2014/main" id="{43E92BA3-59BA-46B6-A9C2-0FD51A69C70A}"/>
              </a:ext>
            </a:extLst>
          </p:cNvPr>
          <p:cNvSpPr txBox="1"/>
          <p:nvPr/>
        </p:nvSpPr>
        <p:spPr>
          <a:xfrm>
            <a:off x="159026" y="2588016"/>
            <a:ext cx="768625" cy="707886"/>
          </a:xfrm>
          <a:prstGeom prst="rect">
            <a:avLst/>
          </a:prstGeom>
          <a:noFill/>
        </p:spPr>
        <p:txBody>
          <a:bodyPr wrap="square" rtlCol="0">
            <a:spAutoFit/>
          </a:bodyPr>
          <a:lstStyle/>
          <a:p>
            <a:r>
              <a:rPr lang="en-GB" sz="4000" dirty="0"/>
              <a:t>1.</a:t>
            </a:r>
          </a:p>
        </p:txBody>
      </p:sp>
      <p:sp>
        <p:nvSpPr>
          <p:cNvPr id="10" name="Rectangle 9">
            <a:extLst>
              <a:ext uri="{FF2B5EF4-FFF2-40B4-BE49-F238E27FC236}">
                <a16:creationId xmlns:a16="http://schemas.microsoft.com/office/drawing/2014/main" id="{62A30D7A-80F7-485C-B1DE-07D75445FCE8}"/>
              </a:ext>
            </a:extLst>
          </p:cNvPr>
          <p:cNvSpPr/>
          <p:nvPr/>
        </p:nvSpPr>
        <p:spPr>
          <a:xfrm>
            <a:off x="8968376" y="2372572"/>
            <a:ext cx="967409" cy="923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7F113FE-45D3-47D3-811E-549A7944D970}"/>
              </a:ext>
            </a:extLst>
          </p:cNvPr>
          <p:cNvSpPr txBox="1"/>
          <p:nvPr/>
        </p:nvSpPr>
        <p:spPr>
          <a:xfrm>
            <a:off x="159026" y="4052381"/>
            <a:ext cx="768625" cy="707886"/>
          </a:xfrm>
          <a:prstGeom prst="rect">
            <a:avLst/>
          </a:prstGeom>
          <a:noFill/>
        </p:spPr>
        <p:txBody>
          <a:bodyPr wrap="square" rtlCol="0">
            <a:spAutoFit/>
          </a:bodyPr>
          <a:lstStyle/>
          <a:p>
            <a:r>
              <a:rPr lang="en-GB" sz="4000" dirty="0"/>
              <a:t>2.</a:t>
            </a:r>
          </a:p>
        </p:txBody>
      </p:sp>
      <p:sp>
        <p:nvSpPr>
          <p:cNvPr id="19" name="TextBox 18">
            <a:extLst>
              <a:ext uri="{FF2B5EF4-FFF2-40B4-BE49-F238E27FC236}">
                <a16:creationId xmlns:a16="http://schemas.microsoft.com/office/drawing/2014/main" id="{46D31281-238F-462C-BDF9-399667B9D065}"/>
              </a:ext>
            </a:extLst>
          </p:cNvPr>
          <p:cNvSpPr txBox="1"/>
          <p:nvPr/>
        </p:nvSpPr>
        <p:spPr>
          <a:xfrm>
            <a:off x="159025" y="5516745"/>
            <a:ext cx="768625" cy="707886"/>
          </a:xfrm>
          <a:prstGeom prst="rect">
            <a:avLst/>
          </a:prstGeom>
          <a:noFill/>
        </p:spPr>
        <p:txBody>
          <a:bodyPr wrap="square" rtlCol="0">
            <a:spAutoFit/>
          </a:bodyPr>
          <a:lstStyle/>
          <a:p>
            <a:r>
              <a:rPr lang="en-GB" sz="4000" dirty="0"/>
              <a:t>3.</a:t>
            </a:r>
          </a:p>
        </p:txBody>
      </p:sp>
      <p:sp>
        <p:nvSpPr>
          <p:cNvPr id="20" name="Smiley Face 19">
            <a:extLst>
              <a:ext uri="{FF2B5EF4-FFF2-40B4-BE49-F238E27FC236}">
                <a16:creationId xmlns:a16="http://schemas.microsoft.com/office/drawing/2014/main" id="{B209D198-E113-4ED6-8E3C-36025C5E7BE2}"/>
              </a:ext>
            </a:extLst>
          </p:cNvPr>
          <p:cNvSpPr/>
          <p:nvPr/>
        </p:nvSpPr>
        <p:spPr>
          <a:xfrm>
            <a:off x="927650" y="4052381"/>
            <a:ext cx="967409" cy="877431"/>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miley Face 20">
            <a:extLst>
              <a:ext uri="{FF2B5EF4-FFF2-40B4-BE49-F238E27FC236}">
                <a16:creationId xmlns:a16="http://schemas.microsoft.com/office/drawing/2014/main" id="{476995B3-8827-4D67-A203-8E4399642C46}"/>
              </a:ext>
            </a:extLst>
          </p:cNvPr>
          <p:cNvSpPr/>
          <p:nvPr/>
        </p:nvSpPr>
        <p:spPr>
          <a:xfrm>
            <a:off x="2113719" y="4052380"/>
            <a:ext cx="967409" cy="877431"/>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miley Face 21">
            <a:extLst>
              <a:ext uri="{FF2B5EF4-FFF2-40B4-BE49-F238E27FC236}">
                <a16:creationId xmlns:a16="http://schemas.microsoft.com/office/drawing/2014/main" id="{48FEA880-D01D-453F-9B18-4AEA0913489D}"/>
              </a:ext>
            </a:extLst>
          </p:cNvPr>
          <p:cNvSpPr/>
          <p:nvPr/>
        </p:nvSpPr>
        <p:spPr>
          <a:xfrm>
            <a:off x="3425682" y="4052380"/>
            <a:ext cx="967409" cy="877431"/>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DB62CC3-EC4B-4D8C-91AC-EAE8FDBBF4F5}"/>
              </a:ext>
            </a:extLst>
          </p:cNvPr>
          <p:cNvSpPr/>
          <p:nvPr/>
        </p:nvSpPr>
        <p:spPr>
          <a:xfrm>
            <a:off x="6257358" y="3968170"/>
            <a:ext cx="967409" cy="923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Heart 23">
            <a:extLst>
              <a:ext uri="{FF2B5EF4-FFF2-40B4-BE49-F238E27FC236}">
                <a16:creationId xmlns:a16="http://schemas.microsoft.com/office/drawing/2014/main" id="{6F045955-0503-4F4F-A680-15F2279D1A47}"/>
              </a:ext>
            </a:extLst>
          </p:cNvPr>
          <p:cNvSpPr/>
          <p:nvPr/>
        </p:nvSpPr>
        <p:spPr>
          <a:xfrm>
            <a:off x="927650" y="5516745"/>
            <a:ext cx="967408" cy="877430"/>
          </a:xfrm>
          <a:prstGeom prst="heart">
            <a:avLst/>
          </a:prstGeom>
          <a:solidFill>
            <a:srgbClr val="E40C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Heart 24">
            <a:extLst>
              <a:ext uri="{FF2B5EF4-FFF2-40B4-BE49-F238E27FC236}">
                <a16:creationId xmlns:a16="http://schemas.microsoft.com/office/drawing/2014/main" id="{6FD3C8A6-574F-41C7-BA56-FC3137FF5090}"/>
              </a:ext>
            </a:extLst>
          </p:cNvPr>
          <p:cNvSpPr/>
          <p:nvPr/>
        </p:nvSpPr>
        <p:spPr>
          <a:xfrm>
            <a:off x="1974568" y="5516745"/>
            <a:ext cx="967408" cy="877430"/>
          </a:xfrm>
          <a:prstGeom prst="heart">
            <a:avLst/>
          </a:prstGeom>
          <a:solidFill>
            <a:srgbClr val="E40C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Heart 25">
            <a:extLst>
              <a:ext uri="{FF2B5EF4-FFF2-40B4-BE49-F238E27FC236}">
                <a16:creationId xmlns:a16="http://schemas.microsoft.com/office/drawing/2014/main" id="{AFE113E3-5537-44BC-A6D4-A2994C79343C}"/>
              </a:ext>
            </a:extLst>
          </p:cNvPr>
          <p:cNvSpPr/>
          <p:nvPr/>
        </p:nvSpPr>
        <p:spPr>
          <a:xfrm>
            <a:off x="3021486" y="5528125"/>
            <a:ext cx="967408" cy="877430"/>
          </a:xfrm>
          <a:prstGeom prst="heart">
            <a:avLst/>
          </a:prstGeom>
          <a:solidFill>
            <a:srgbClr val="E40C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Heart 26">
            <a:extLst>
              <a:ext uri="{FF2B5EF4-FFF2-40B4-BE49-F238E27FC236}">
                <a16:creationId xmlns:a16="http://schemas.microsoft.com/office/drawing/2014/main" id="{A174200C-FDC3-41B3-B9DD-F868ACCB59CA}"/>
              </a:ext>
            </a:extLst>
          </p:cNvPr>
          <p:cNvSpPr/>
          <p:nvPr/>
        </p:nvSpPr>
        <p:spPr>
          <a:xfrm>
            <a:off x="4068404" y="5516745"/>
            <a:ext cx="967408" cy="877430"/>
          </a:xfrm>
          <a:prstGeom prst="heart">
            <a:avLst/>
          </a:prstGeom>
          <a:solidFill>
            <a:srgbClr val="E40C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Heart 27">
            <a:extLst>
              <a:ext uri="{FF2B5EF4-FFF2-40B4-BE49-F238E27FC236}">
                <a16:creationId xmlns:a16="http://schemas.microsoft.com/office/drawing/2014/main" id="{9BE95C1C-4DF4-457F-9737-070430010953}"/>
              </a:ext>
            </a:extLst>
          </p:cNvPr>
          <p:cNvSpPr/>
          <p:nvPr/>
        </p:nvSpPr>
        <p:spPr>
          <a:xfrm>
            <a:off x="5115322" y="5516745"/>
            <a:ext cx="967408" cy="877430"/>
          </a:xfrm>
          <a:prstGeom prst="heart">
            <a:avLst/>
          </a:prstGeom>
          <a:solidFill>
            <a:srgbClr val="E40C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Heart 28">
            <a:extLst>
              <a:ext uri="{FF2B5EF4-FFF2-40B4-BE49-F238E27FC236}">
                <a16:creationId xmlns:a16="http://schemas.microsoft.com/office/drawing/2014/main" id="{B4FE74FF-B3E1-4882-8EC6-8640FD4E8108}"/>
              </a:ext>
            </a:extLst>
          </p:cNvPr>
          <p:cNvSpPr/>
          <p:nvPr/>
        </p:nvSpPr>
        <p:spPr>
          <a:xfrm>
            <a:off x="6162240" y="5528125"/>
            <a:ext cx="967408" cy="877430"/>
          </a:xfrm>
          <a:prstGeom prst="heart">
            <a:avLst/>
          </a:prstGeom>
          <a:solidFill>
            <a:srgbClr val="E40C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Heart 29">
            <a:extLst>
              <a:ext uri="{FF2B5EF4-FFF2-40B4-BE49-F238E27FC236}">
                <a16:creationId xmlns:a16="http://schemas.microsoft.com/office/drawing/2014/main" id="{EFBEA9BA-8743-4637-B2E1-3E08FE506ABD}"/>
              </a:ext>
            </a:extLst>
          </p:cNvPr>
          <p:cNvSpPr/>
          <p:nvPr/>
        </p:nvSpPr>
        <p:spPr>
          <a:xfrm>
            <a:off x="7209158" y="5528125"/>
            <a:ext cx="967408" cy="877430"/>
          </a:xfrm>
          <a:prstGeom prst="heart">
            <a:avLst/>
          </a:prstGeom>
          <a:solidFill>
            <a:srgbClr val="E40C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E18DFA15-D859-4E32-A5CC-2549581DBBDA}"/>
              </a:ext>
            </a:extLst>
          </p:cNvPr>
          <p:cNvSpPr/>
          <p:nvPr/>
        </p:nvSpPr>
        <p:spPr>
          <a:xfrm>
            <a:off x="10298099" y="5409023"/>
            <a:ext cx="967409" cy="923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4229311" y="1085850"/>
            <a:ext cx="3733589" cy="707886"/>
          </a:xfrm>
          <a:prstGeom prst="rect">
            <a:avLst/>
          </a:prstGeom>
          <a:noFill/>
        </p:spPr>
        <p:txBody>
          <a:bodyPr wrap="square" rtlCol="0">
            <a:spAutoFit/>
          </a:bodyPr>
          <a:lstStyle/>
          <a:p>
            <a:r>
              <a:rPr lang="en-GB" sz="4000" dirty="0" smtClean="0"/>
              <a:t>My Turn</a:t>
            </a:r>
            <a:r>
              <a:rPr lang="en-GB" dirty="0" smtClean="0"/>
              <a:t>.</a:t>
            </a:r>
            <a:endParaRPr lang="en-GB" dirty="0"/>
          </a:p>
        </p:txBody>
      </p:sp>
      <p:sp>
        <p:nvSpPr>
          <p:cNvPr id="11" name="TextBox 10"/>
          <p:cNvSpPr txBox="1"/>
          <p:nvPr/>
        </p:nvSpPr>
        <p:spPr>
          <a:xfrm>
            <a:off x="9164272" y="2464905"/>
            <a:ext cx="575616" cy="769441"/>
          </a:xfrm>
          <a:prstGeom prst="rect">
            <a:avLst/>
          </a:prstGeom>
          <a:noFill/>
        </p:spPr>
        <p:txBody>
          <a:bodyPr wrap="square" rtlCol="0">
            <a:spAutoFit/>
          </a:bodyPr>
          <a:lstStyle/>
          <a:p>
            <a:r>
              <a:rPr lang="en-GB" sz="4400" dirty="0" smtClean="0"/>
              <a:t>5</a:t>
            </a:r>
            <a:endParaRPr lang="en-GB" sz="4400" dirty="0"/>
          </a:p>
        </p:txBody>
      </p:sp>
      <p:sp>
        <p:nvSpPr>
          <p:cNvPr id="34" name="TextBox 33"/>
          <p:cNvSpPr txBox="1"/>
          <p:nvPr/>
        </p:nvSpPr>
        <p:spPr>
          <a:xfrm>
            <a:off x="10504757" y="5503501"/>
            <a:ext cx="575616" cy="769441"/>
          </a:xfrm>
          <a:prstGeom prst="rect">
            <a:avLst/>
          </a:prstGeom>
          <a:noFill/>
        </p:spPr>
        <p:txBody>
          <a:bodyPr wrap="square" rtlCol="0">
            <a:spAutoFit/>
          </a:bodyPr>
          <a:lstStyle/>
          <a:p>
            <a:r>
              <a:rPr lang="en-GB" sz="4400" dirty="0"/>
              <a:t>7</a:t>
            </a:r>
          </a:p>
        </p:txBody>
      </p:sp>
      <p:sp>
        <p:nvSpPr>
          <p:cNvPr id="35" name="TextBox 34"/>
          <p:cNvSpPr txBox="1"/>
          <p:nvPr/>
        </p:nvSpPr>
        <p:spPr>
          <a:xfrm>
            <a:off x="6496462" y="4039665"/>
            <a:ext cx="575616" cy="769441"/>
          </a:xfrm>
          <a:prstGeom prst="rect">
            <a:avLst/>
          </a:prstGeom>
          <a:noFill/>
        </p:spPr>
        <p:txBody>
          <a:bodyPr wrap="square" rtlCol="0">
            <a:spAutoFit/>
          </a:bodyPr>
          <a:lstStyle/>
          <a:p>
            <a:r>
              <a:rPr lang="en-GB" sz="4400" dirty="0"/>
              <a:t>3</a:t>
            </a:r>
          </a:p>
        </p:txBody>
      </p:sp>
      <p:cxnSp>
        <p:nvCxnSpPr>
          <p:cNvPr id="15" name="Straight Arrow Connector 14"/>
          <p:cNvCxnSpPr>
            <a:stCxn id="3" idx="0"/>
            <a:endCxn id="4" idx="0"/>
          </p:cNvCxnSpPr>
          <p:nvPr/>
        </p:nvCxnSpPr>
        <p:spPr>
          <a:xfrm flipV="1">
            <a:off x="1411356" y="2464905"/>
            <a:ext cx="1331843"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941976" y="2464905"/>
            <a:ext cx="82039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162425" y="2464905"/>
            <a:ext cx="7711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410200" y="2464905"/>
            <a:ext cx="8107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224227" y="2027430"/>
            <a:ext cx="2592288"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41" name="TextBox 40"/>
          <p:cNvSpPr txBox="1"/>
          <p:nvPr/>
        </p:nvSpPr>
        <p:spPr>
          <a:xfrm>
            <a:off x="8639641" y="5138665"/>
            <a:ext cx="2592288"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42" name="TextBox 41"/>
          <p:cNvSpPr txBox="1"/>
          <p:nvPr/>
        </p:nvSpPr>
        <p:spPr>
          <a:xfrm>
            <a:off x="4707089" y="3657277"/>
            <a:ext cx="2592288"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cxnSp>
        <p:nvCxnSpPr>
          <p:cNvPr id="43" name="Straight Arrow Connector 42"/>
          <p:cNvCxnSpPr/>
          <p:nvPr/>
        </p:nvCxnSpPr>
        <p:spPr>
          <a:xfrm>
            <a:off x="2816079" y="4052380"/>
            <a:ext cx="82039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541384" y="4037595"/>
            <a:ext cx="82039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652051" y="5442211"/>
            <a:ext cx="82039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625612" y="5453806"/>
            <a:ext cx="82039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619078" y="5453806"/>
            <a:ext cx="82039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597819" y="5453806"/>
            <a:ext cx="82039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484858" y="5409023"/>
            <a:ext cx="82039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831403" y="5449666"/>
            <a:ext cx="82039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7974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57" t="31066" r="42505" b="3190"/>
          <a:stretch/>
        </p:blipFill>
        <p:spPr bwMode="auto">
          <a:xfrm>
            <a:off x="299357" y="898070"/>
            <a:ext cx="944881" cy="15087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683" t="20340" r="33499" b="7292"/>
          <a:stretch/>
        </p:blipFill>
        <p:spPr bwMode="auto">
          <a:xfrm>
            <a:off x="2813958" y="768531"/>
            <a:ext cx="85344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084" t="10579" r="23168" b="5946"/>
          <a:stretch/>
        </p:blipFill>
        <p:spPr bwMode="auto">
          <a:xfrm>
            <a:off x="5617029" y="583719"/>
            <a:ext cx="845820" cy="18231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135" t="8559" r="12559" b="6282"/>
          <a:stretch/>
        </p:blipFill>
        <p:spPr bwMode="auto">
          <a:xfrm>
            <a:off x="8401593" y="478971"/>
            <a:ext cx="906780" cy="19278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1225733" y="456111"/>
            <a:ext cx="800100" cy="19507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3667398" y="456111"/>
            <a:ext cx="800100" cy="19507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6462849" y="456111"/>
            <a:ext cx="800100" cy="1950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9308373" y="467541"/>
            <a:ext cx="800100" cy="19507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5045529" y="3351711"/>
            <a:ext cx="800100" cy="19507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4245429" y="3351711"/>
            <a:ext cx="800100" cy="195072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160226" y="2559231"/>
            <a:ext cx="768531" cy="461665"/>
          </a:xfrm>
          <a:prstGeom prst="rect">
            <a:avLst/>
          </a:prstGeom>
          <a:noFill/>
        </p:spPr>
        <p:txBody>
          <a:bodyPr wrap="square" rtlCol="0">
            <a:spAutoFit/>
          </a:bodyPr>
          <a:lstStyle/>
          <a:p>
            <a:r>
              <a:rPr lang="en-GB" sz="2400" dirty="0" smtClean="0"/>
              <a:t>18</a:t>
            </a:r>
            <a:endParaRPr lang="en-GB" sz="2400" dirty="0"/>
          </a:p>
        </p:txBody>
      </p:sp>
      <p:sp>
        <p:nvSpPr>
          <p:cNvPr id="16" name="TextBox 15"/>
          <p:cNvSpPr txBox="1"/>
          <p:nvPr/>
        </p:nvSpPr>
        <p:spPr>
          <a:xfrm>
            <a:off x="3298917" y="2559231"/>
            <a:ext cx="768531" cy="461665"/>
          </a:xfrm>
          <a:prstGeom prst="rect">
            <a:avLst/>
          </a:prstGeom>
          <a:noFill/>
        </p:spPr>
        <p:txBody>
          <a:bodyPr wrap="square" rtlCol="0">
            <a:spAutoFit/>
          </a:bodyPr>
          <a:lstStyle/>
          <a:p>
            <a:r>
              <a:rPr lang="en-GB" sz="2400" dirty="0" smtClean="0"/>
              <a:t>17</a:t>
            </a:r>
            <a:endParaRPr lang="en-GB" sz="2400" dirty="0"/>
          </a:p>
        </p:txBody>
      </p:sp>
      <p:sp>
        <p:nvSpPr>
          <p:cNvPr id="17" name="TextBox 16"/>
          <p:cNvSpPr txBox="1"/>
          <p:nvPr/>
        </p:nvSpPr>
        <p:spPr>
          <a:xfrm>
            <a:off x="986246" y="2559231"/>
            <a:ext cx="768531" cy="461665"/>
          </a:xfrm>
          <a:prstGeom prst="rect">
            <a:avLst/>
          </a:prstGeom>
          <a:noFill/>
        </p:spPr>
        <p:txBody>
          <a:bodyPr wrap="square" rtlCol="0">
            <a:spAutoFit/>
          </a:bodyPr>
          <a:lstStyle/>
          <a:p>
            <a:r>
              <a:rPr lang="en-GB" sz="2400" dirty="0" smtClean="0"/>
              <a:t>16</a:t>
            </a:r>
            <a:endParaRPr lang="en-GB" sz="2400" dirty="0"/>
          </a:p>
        </p:txBody>
      </p:sp>
      <p:sp>
        <p:nvSpPr>
          <p:cNvPr id="18" name="TextBox 17"/>
          <p:cNvSpPr txBox="1"/>
          <p:nvPr/>
        </p:nvSpPr>
        <p:spPr>
          <a:xfrm>
            <a:off x="4848498" y="5554980"/>
            <a:ext cx="768531" cy="461665"/>
          </a:xfrm>
          <a:prstGeom prst="rect">
            <a:avLst/>
          </a:prstGeom>
          <a:noFill/>
        </p:spPr>
        <p:txBody>
          <a:bodyPr wrap="square" rtlCol="0">
            <a:spAutoFit/>
          </a:bodyPr>
          <a:lstStyle/>
          <a:p>
            <a:r>
              <a:rPr lang="en-GB" sz="2400" dirty="0" smtClean="0"/>
              <a:t>20</a:t>
            </a:r>
            <a:endParaRPr lang="en-GB" sz="2400" dirty="0"/>
          </a:p>
        </p:txBody>
      </p:sp>
      <p:sp>
        <p:nvSpPr>
          <p:cNvPr id="19" name="TextBox 18"/>
          <p:cNvSpPr txBox="1"/>
          <p:nvPr/>
        </p:nvSpPr>
        <p:spPr>
          <a:xfrm>
            <a:off x="9116786" y="2559231"/>
            <a:ext cx="768531" cy="461665"/>
          </a:xfrm>
          <a:prstGeom prst="rect">
            <a:avLst/>
          </a:prstGeom>
          <a:noFill/>
        </p:spPr>
        <p:txBody>
          <a:bodyPr wrap="square" rtlCol="0">
            <a:spAutoFit/>
          </a:bodyPr>
          <a:lstStyle/>
          <a:p>
            <a:r>
              <a:rPr lang="en-GB" sz="2400" dirty="0" smtClean="0"/>
              <a:t>19</a:t>
            </a:r>
            <a:endParaRPr lang="en-GB" sz="2400" dirty="0"/>
          </a:p>
        </p:txBody>
      </p:sp>
      <p:sp>
        <p:nvSpPr>
          <p:cNvPr id="20" name="TextBox 19"/>
          <p:cNvSpPr txBox="1"/>
          <p:nvPr/>
        </p:nvSpPr>
        <p:spPr>
          <a:xfrm>
            <a:off x="474620" y="3542241"/>
            <a:ext cx="3102426" cy="1569660"/>
          </a:xfrm>
          <a:prstGeom prst="rect">
            <a:avLst/>
          </a:prstGeom>
          <a:noFill/>
        </p:spPr>
        <p:txBody>
          <a:bodyPr wrap="square" rtlCol="0">
            <a:spAutoFit/>
          </a:bodyPr>
          <a:lstStyle/>
          <a:p>
            <a:r>
              <a:rPr lang="en-GB" sz="2400" dirty="0" smtClean="0"/>
              <a:t>These are a representation using </a:t>
            </a:r>
            <a:r>
              <a:rPr lang="en-GB" sz="2400" dirty="0" err="1" smtClean="0"/>
              <a:t>numicon</a:t>
            </a:r>
            <a:r>
              <a:rPr lang="en-GB" sz="2400" dirty="0" smtClean="0"/>
              <a:t> to make numbers up to 20. </a:t>
            </a:r>
            <a:endParaRPr lang="en-GB" sz="2400" dirty="0"/>
          </a:p>
        </p:txBody>
      </p:sp>
    </p:spTree>
    <p:extLst>
      <p:ext uri="{BB962C8B-B14F-4D97-AF65-F5344CB8AC3E}">
        <p14:creationId xmlns:p14="http://schemas.microsoft.com/office/powerpoint/2010/main" val="1295254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44621" y="2874287"/>
            <a:ext cx="1008112" cy="769441"/>
          </a:xfrm>
          <a:prstGeom prst="rect">
            <a:avLst/>
          </a:prstGeom>
          <a:noFill/>
        </p:spPr>
        <p:txBody>
          <a:bodyPr wrap="square" rtlCol="0">
            <a:spAutoFit/>
          </a:bodyPr>
          <a:lstStyle/>
          <a:p>
            <a:r>
              <a:rPr lang="en-GB" sz="4400" b="1" dirty="0">
                <a:effectLst>
                  <a:outerShdw blurRad="38100" dist="38100" dir="2700000" algn="tl">
                    <a:srgbClr val="000000">
                      <a:alpha val="43137"/>
                    </a:srgbClr>
                  </a:outerShdw>
                </a:effectLst>
                <a:latin typeface="Comic Sans MS" panose="030F0702030302020204" pitchFamily="66" charset="0"/>
              </a:rPr>
              <a:t>+</a:t>
            </a:r>
          </a:p>
        </p:txBody>
      </p:sp>
      <p:sp>
        <p:nvSpPr>
          <p:cNvPr id="9" name="TextBox 8"/>
          <p:cNvSpPr txBox="1"/>
          <p:nvPr/>
        </p:nvSpPr>
        <p:spPr>
          <a:xfrm>
            <a:off x="4594126" y="2616370"/>
            <a:ext cx="2592288" cy="1015663"/>
          </a:xfrm>
          <a:prstGeom prst="rect">
            <a:avLst/>
          </a:prstGeom>
          <a:noFill/>
        </p:spPr>
        <p:txBody>
          <a:bodyPr wrap="square" rtlCol="0">
            <a:spAutoFit/>
          </a:bodyPr>
          <a:lstStyle/>
          <a:p>
            <a:r>
              <a:rPr lang="en-GB" sz="6000" b="1" dirty="0">
                <a:effectLst>
                  <a:outerShdw blurRad="38100" dist="38100" dir="2700000" algn="tl">
                    <a:srgbClr val="000000">
                      <a:alpha val="43137"/>
                    </a:srgbClr>
                  </a:outerShdw>
                </a:effectLst>
                <a:latin typeface="Comic Sans MS" panose="030F0702030302020204" pitchFamily="66" charset="0"/>
              </a:rPr>
              <a:t>=</a:t>
            </a:r>
          </a:p>
        </p:txBody>
      </p:sp>
      <p:sp>
        <p:nvSpPr>
          <p:cNvPr id="10" name="TextBox 9"/>
          <p:cNvSpPr txBox="1"/>
          <p:nvPr/>
        </p:nvSpPr>
        <p:spPr>
          <a:xfrm>
            <a:off x="764585" y="4374436"/>
            <a:ext cx="2799472" cy="646331"/>
          </a:xfrm>
          <a:prstGeom prst="rect">
            <a:avLst/>
          </a:prstGeom>
          <a:noFill/>
        </p:spPr>
        <p:txBody>
          <a:bodyPr wrap="square" rtlCol="0">
            <a:spAutoFit/>
          </a:bodyPr>
          <a:lstStyle/>
          <a:p>
            <a:r>
              <a:rPr lang="en-GB" sz="3600" b="1" dirty="0">
                <a:effectLst>
                  <a:outerShdw blurRad="38100" dist="38100" dir="2700000" algn="tl">
                    <a:srgbClr val="000000">
                      <a:alpha val="43137"/>
                    </a:srgbClr>
                  </a:outerShdw>
                </a:effectLst>
                <a:latin typeface="Comic Sans MS" panose="030F0702030302020204" pitchFamily="66" charset="0"/>
              </a:rPr>
              <a:t>10</a:t>
            </a:r>
          </a:p>
        </p:txBody>
      </p:sp>
      <p:sp>
        <p:nvSpPr>
          <p:cNvPr id="12" name="TextBox 11"/>
          <p:cNvSpPr txBox="1"/>
          <p:nvPr/>
        </p:nvSpPr>
        <p:spPr>
          <a:xfrm>
            <a:off x="1989373" y="5239408"/>
            <a:ext cx="1008112"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13" name="TextBox 12"/>
          <p:cNvSpPr txBox="1"/>
          <p:nvPr/>
        </p:nvSpPr>
        <p:spPr>
          <a:xfrm>
            <a:off x="2637445" y="5239408"/>
            <a:ext cx="1944216" cy="1569660"/>
          </a:xfrm>
          <a:prstGeom prst="rect">
            <a:avLst/>
          </a:prstGeom>
          <a:noFill/>
        </p:spPr>
        <p:txBody>
          <a:bodyPr wrap="square" rtlCol="0">
            <a:spAutoFit/>
          </a:bodyPr>
          <a:lstStyle/>
          <a:p>
            <a:pPr algn="ctr"/>
            <a:r>
              <a:rPr lang="en-GB" sz="9600" b="1" dirty="0">
                <a:effectLst>
                  <a:outerShdw blurRad="38100" dist="38100" dir="2700000" algn="tl">
                    <a:srgbClr val="000000">
                      <a:alpha val="43137"/>
                    </a:srgbClr>
                  </a:outerShdw>
                </a:effectLst>
                <a:latin typeface="Comic Sans MS" panose="030F0702030302020204" pitchFamily="66" charset="0"/>
              </a:rPr>
              <a:t>3</a:t>
            </a:r>
          </a:p>
        </p:txBody>
      </p:sp>
      <p:sp>
        <p:nvSpPr>
          <p:cNvPr id="14" name="TextBox 13"/>
          <p:cNvSpPr txBox="1"/>
          <p:nvPr/>
        </p:nvSpPr>
        <p:spPr>
          <a:xfrm>
            <a:off x="4229311" y="5077156"/>
            <a:ext cx="2592288"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15" name="TextBox 14"/>
          <p:cNvSpPr txBox="1"/>
          <p:nvPr/>
        </p:nvSpPr>
        <p:spPr>
          <a:xfrm>
            <a:off x="5890270" y="2175162"/>
            <a:ext cx="1080120"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16" name="TextBox 15"/>
          <p:cNvSpPr txBox="1"/>
          <p:nvPr/>
        </p:nvSpPr>
        <p:spPr>
          <a:xfrm>
            <a:off x="5386214" y="5141285"/>
            <a:ext cx="1800200"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13</a:t>
            </a:r>
          </a:p>
        </p:txBody>
      </p:sp>
      <p:pic>
        <p:nvPicPr>
          <p:cNvPr id="17"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724986" y="2112397"/>
            <a:ext cx="800100" cy="19507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3875" y="485775"/>
            <a:ext cx="10506075" cy="523220"/>
          </a:xfrm>
          <a:prstGeom prst="rect">
            <a:avLst/>
          </a:prstGeom>
          <a:noFill/>
        </p:spPr>
        <p:txBody>
          <a:bodyPr wrap="square" rtlCol="0">
            <a:spAutoFit/>
          </a:bodyPr>
          <a:lstStyle/>
          <a:p>
            <a:r>
              <a:rPr lang="en-GB" sz="2800" dirty="0" smtClean="0"/>
              <a:t>Now we are going to try make number sentences to 20 using </a:t>
            </a:r>
            <a:r>
              <a:rPr lang="en-GB" sz="2800" dirty="0" err="1" smtClean="0"/>
              <a:t>numicon</a:t>
            </a:r>
            <a:r>
              <a:rPr lang="en-GB" sz="2400" dirty="0" smtClean="0"/>
              <a:t>. </a:t>
            </a:r>
            <a:endParaRPr lang="en-GB" sz="2400" dirty="0"/>
          </a:p>
        </p:txBody>
      </p:sp>
      <p:pic>
        <p:nvPicPr>
          <p:cNvPr id="18"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25" t="34605" r="72877" b="1330"/>
          <a:stretch/>
        </p:blipFill>
        <p:spPr bwMode="auto">
          <a:xfrm>
            <a:off x="3196749" y="2546782"/>
            <a:ext cx="862148" cy="145033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951649" y="4202763"/>
            <a:ext cx="1277662" cy="830997"/>
          </a:xfrm>
          <a:prstGeom prst="rect">
            <a:avLst/>
          </a:prstGeom>
          <a:noFill/>
        </p:spPr>
        <p:txBody>
          <a:bodyPr wrap="square" rtlCol="0">
            <a:spAutoFit/>
          </a:bodyPr>
          <a:lstStyle/>
          <a:p>
            <a:pPr algn="ctr"/>
            <a:r>
              <a:rPr lang="en-GB" sz="4800" b="1" dirty="0">
                <a:effectLst>
                  <a:outerShdw blurRad="38100" dist="38100" dir="2700000" algn="tl">
                    <a:srgbClr val="000000">
                      <a:alpha val="43137"/>
                    </a:srgbClr>
                  </a:outerShdw>
                </a:effectLst>
                <a:latin typeface="Comic Sans MS" panose="030F0702030302020204" pitchFamily="66" charset="0"/>
              </a:rPr>
              <a:t>3</a:t>
            </a:r>
          </a:p>
        </p:txBody>
      </p:sp>
      <p:sp>
        <p:nvSpPr>
          <p:cNvPr id="21" name="TextBox 20"/>
          <p:cNvSpPr txBox="1"/>
          <p:nvPr/>
        </p:nvSpPr>
        <p:spPr>
          <a:xfrm>
            <a:off x="447792" y="5387506"/>
            <a:ext cx="2799472" cy="1323439"/>
          </a:xfrm>
          <a:prstGeom prst="rect">
            <a:avLst/>
          </a:prstGeom>
          <a:noFill/>
        </p:spPr>
        <p:txBody>
          <a:bodyPr wrap="square" rtlCol="0">
            <a:spAutoFit/>
          </a:bodyPr>
          <a:lstStyle/>
          <a:p>
            <a:r>
              <a:rPr lang="en-GB" sz="8000" b="1" dirty="0">
                <a:effectLst>
                  <a:outerShdw blurRad="38100" dist="38100" dir="2700000" algn="tl">
                    <a:srgbClr val="000000">
                      <a:alpha val="43137"/>
                    </a:srgbClr>
                  </a:outerShdw>
                </a:effectLst>
                <a:latin typeface="Comic Sans MS" panose="030F0702030302020204" pitchFamily="66" charset="0"/>
              </a:rPr>
              <a:t>10</a:t>
            </a:r>
          </a:p>
        </p:txBody>
      </p:sp>
      <p:sp>
        <p:nvSpPr>
          <p:cNvPr id="3" name="TextBox 2"/>
          <p:cNvSpPr txBox="1"/>
          <p:nvPr/>
        </p:nvSpPr>
        <p:spPr>
          <a:xfrm>
            <a:off x="4229311" y="1085850"/>
            <a:ext cx="3733589" cy="707886"/>
          </a:xfrm>
          <a:prstGeom prst="rect">
            <a:avLst/>
          </a:prstGeom>
          <a:noFill/>
        </p:spPr>
        <p:txBody>
          <a:bodyPr wrap="square" rtlCol="0">
            <a:spAutoFit/>
          </a:bodyPr>
          <a:lstStyle/>
          <a:p>
            <a:r>
              <a:rPr lang="en-GB" sz="4000" dirty="0" smtClean="0"/>
              <a:t>My Turn</a:t>
            </a:r>
            <a:r>
              <a:rPr lang="en-GB" dirty="0" smtClean="0"/>
              <a:t>.</a:t>
            </a:r>
            <a:endParaRPr lang="en-GB" dirty="0"/>
          </a:p>
        </p:txBody>
      </p:sp>
    </p:spTree>
    <p:extLst>
      <p:ext uri="{BB962C8B-B14F-4D97-AF65-F5344CB8AC3E}">
        <p14:creationId xmlns:p14="http://schemas.microsoft.com/office/powerpoint/2010/main" val="260452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P spid="15" grpId="0"/>
      <p:bldP spid="16" grpId="0"/>
      <p:bldP spid="19"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44621" y="2874287"/>
            <a:ext cx="1008112" cy="769441"/>
          </a:xfrm>
          <a:prstGeom prst="rect">
            <a:avLst/>
          </a:prstGeom>
          <a:noFill/>
        </p:spPr>
        <p:txBody>
          <a:bodyPr wrap="square" rtlCol="0">
            <a:spAutoFit/>
          </a:bodyPr>
          <a:lstStyle/>
          <a:p>
            <a:r>
              <a:rPr lang="en-GB" sz="4400" b="1" dirty="0">
                <a:effectLst>
                  <a:outerShdw blurRad="38100" dist="38100" dir="2700000" algn="tl">
                    <a:srgbClr val="000000">
                      <a:alpha val="43137"/>
                    </a:srgbClr>
                  </a:outerShdw>
                </a:effectLst>
                <a:latin typeface="Comic Sans MS" panose="030F0702030302020204" pitchFamily="66" charset="0"/>
              </a:rPr>
              <a:t>+</a:t>
            </a:r>
          </a:p>
        </p:txBody>
      </p:sp>
      <p:sp>
        <p:nvSpPr>
          <p:cNvPr id="9" name="TextBox 8"/>
          <p:cNvSpPr txBox="1"/>
          <p:nvPr/>
        </p:nvSpPr>
        <p:spPr>
          <a:xfrm>
            <a:off x="4594126" y="2616370"/>
            <a:ext cx="2592288" cy="1015663"/>
          </a:xfrm>
          <a:prstGeom prst="rect">
            <a:avLst/>
          </a:prstGeom>
          <a:noFill/>
        </p:spPr>
        <p:txBody>
          <a:bodyPr wrap="square" rtlCol="0">
            <a:spAutoFit/>
          </a:bodyPr>
          <a:lstStyle/>
          <a:p>
            <a:r>
              <a:rPr lang="en-GB" sz="6000" b="1" dirty="0">
                <a:effectLst>
                  <a:outerShdw blurRad="38100" dist="38100" dir="2700000" algn="tl">
                    <a:srgbClr val="000000">
                      <a:alpha val="43137"/>
                    </a:srgbClr>
                  </a:outerShdw>
                </a:effectLst>
                <a:latin typeface="Comic Sans MS" panose="030F0702030302020204" pitchFamily="66" charset="0"/>
              </a:rPr>
              <a:t>=</a:t>
            </a:r>
          </a:p>
        </p:txBody>
      </p:sp>
      <p:sp>
        <p:nvSpPr>
          <p:cNvPr id="10" name="TextBox 9"/>
          <p:cNvSpPr txBox="1"/>
          <p:nvPr/>
        </p:nvSpPr>
        <p:spPr>
          <a:xfrm>
            <a:off x="764585" y="4374436"/>
            <a:ext cx="2799472" cy="646331"/>
          </a:xfrm>
          <a:prstGeom prst="rect">
            <a:avLst/>
          </a:prstGeom>
          <a:noFill/>
        </p:spPr>
        <p:txBody>
          <a:bodyPr wrap="square" rtlCol="0">
            <a:spAutoFit/>
          </a:bodyPr>
          <a:lstStyle/>
          <a:p>
            <a:r>
              <a:rPr lang="en-GB" sz="3600" b="1" dirty="0">
                <a:effectLst>
                  <a:outerShdw blurRad="38100" dist="38100" dir="2700000" algn="tl">
                    <a:srgbClr val="000000">
                      <a:alpha val="43137"/>
                    </a:srgbClr>
                  </a:outerShdw>
                </a:effectLst>
                <a:latin typeface="Comic Sans MS" panose="030F0702030302020204" pitchFamily="66" charset="0"/>
              </a:rPr>
              <a:t>10</a:t>
            </a:r>
          </a:p>
        </p:txBody>
      </p:sp>
      <p:sp>
        <p:nvSpPr>
          <p:cNvPr id="12" name="TextBox 11"/>
          <p:cNvSpPr txBox="1"/>
          <p:nvPr/>
        </p:nvSpPr>
        <p:spPr>
          <a:xfrm>
            <a:off x="1989373" y="5239408"/>
            <a:ext cx="1008112"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13" name="TextBox 12"/>
          <p:cNvSpPr txBox="1"/>
          <p:nvPr/>
        </p:nvSpPr>
        <p:spPr>
          <a:xfrm>
            <a:off x="2637445" y="5239408"/>
            <a:ext cx="1944216" cy="1569660"/>
          </a:xfrm>
          <a:prstGeom prst="rect">
            <a:avLst/>
          </a:prstGeom>
          <a:noFill/>
        </p:spPr>
        <p:txBody>
          <a:bodyPr wrap="square" rtlCol="0">
            <a:spAutoFit/>
          </a:bodyPr>
          <a:lstStyle/>
          <a:p>
            <a:pPr algn="ctr"/>
            <a:r>
              <a:rPr lang="en-GB" sz="9600" b="1" dirty="0">
                <a:effectLst>
                  <a:outerShdw blurRad="38100" dist="38100" dir="2700000" algn="tl">
                    <a:srgbClr val="000000">
                      <a:alpha val="43137"/>
                    </a:srgbClr>
                  </a:outerShdw>
                </a:effectLst>
                <a:latin typeface="Comic Sans MS" panose="030F0702030302020204" pitchFamily="66" charset="0"/>
              </a:rPr>
              <a:t>3</a:t>
            </a:r>
          </a:p>
        </p:txBody>
      </p:sp>
      <p:sp>
        <p:nvSpPr>
          <p:cNvPr id="14" name="TextBox 13"/>
          <p:cNvSpPr txBox="1"/>
          <p:nvPr/>
        </p:nvSpPr>
        <p:spPr>
          <a:xfrm>
            <a:off x="4229311" y="5077156"/>
            <a:ext cx="2592288"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15" name="TextBox 14"/>
          <p:cNvSpPr txBox="1"/>
          <p:nvPr/>
        </p:nvSpPr>
        <p:spPr>
          <a:xfrm>
            <a:off x="5890270" y="2175162"/>
            <a:ext cx="1080120"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16" name="TextBox 15"/>
          <p:cNvSpPr txBox="1"/>
          <p:nvPr/>
        </p:nvSpPr>
        <p:spPr>
          <a:xfrm>
            <a:off x="5386214" y="5141285"/>
            <a:ext cx="1800200" cy="1569660"/>
          </a:xfrm>
          <a:prstGeom prst="rect">
            <a:avLst/>
          </a:prstGeom>
          <a:noFill/>
        </p:spPr>
        <p:txBody>
          <a:bodyPr wrap="square" rtlCol="0">
            <a:spAutoFit/>
          </a:bodyPr>
          <a:lstStyle/>
          <a:p>
            <a:r>
              <a:rPr lang="en-GB" sz="9600" b="1" dirty="0" smtClean="0">
                <a:effectLst>
                  <a:outerShdw blurRad="38100" dist="38100" dir="2700000" algn="tl">
                    <a:srgbClr val="000000">
                      <a:alpha val="43137"/>
                    </a:srgbClr>
                  </a:outerShdw>
                </a:effectLst>
                <a:latin typeface="Comic Sans MS" panose="030F0702030302020204" pitchFamily="66" charset="0"/>
              </a:rPr>
              <a:t>__</a:t>
            </a:r>
            <a:endParaRPr lang="en-GB" sz="9600" b="1" dirty="0">
              <a:effectLst>
                <a:outerShdw blurRad="38100" dist="38100" dir="2700000" algn="tl">
                  <a:srgbClr val="000000">
                    <a:alpha val="43137"/>
                  </a:srgbClr>
                </a:outerShdw>
              </a:effectLst>
              <a:latin typeface="Comic Sans MS" panose="030F0702030302020204" pitchFamily="66" charset="0"/>
            </a:endParaRPr>
          </a:p>
        </p:txBody>
      </p:sp>
      <p:pic>
        <p:nvPicPr>
          <p:cNvPr id="17"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724986" y="2112397"/>
            <a:ext cx="800100" cy="19507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3875" y="485775"/>
            <a:ext cx="10506075" cy="523220"/>
          </a:xfrm>
          <a:prstGeom prst="rect">
            <a:avLst/>
          </a:prstGeom>
          <a:noFill/>
        </p:spPr>
        <p:txBody>
          <a:bodyPr wrap="square" rtlCol="0">
            <a:spAutoFit/>
          </a:bodyPr>
          <a:lstStyle/>
          <a:p>
            <a:r>
              <a:rPr lang="en-GB" sz="2800" dirty="0" smtClean="0"/>
              <a:t>Now we are going to try make number sentences to 20 using </a:t>
            </a:r>
            <a:r>
              <a:rPr lang="en-GB" sz="2800" dirty="0" err="1" smtClean="0"/>
              <a:t>numicon</a:t>
            </a:r>
            <a:r>
              <a:rPr lang="en-GB" sz="2400" dirty="0" smtClean="0"/>
              <a:t>. </a:t>
            </a:r>
            <a:endParaRPr lang="en-GB" sz="2400" dirty="0"/>
          </a:p>
        </p:txBody>
      </p:sp>
      <p:pic>
        <p:nvPicPr>
          <p:cNvPr id="18"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25" t="34605" r="72877" b="1330"/>
          <a:stretch/>
        </p:blipFill>
        <p:spPr bwMode="auto">
          <a:xfrm>
            <a:off x="3196749" y="2546782"/>
            <a:ext cx="862148" cy="145033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951649" y="4202763"/>
            <a:ext cx="1277662" cy="830997"/>
          </a:xfrm>
          <a:prstGeom prst="rect">
            <a:avLst/>
          </a:prstGeom>
          <a:noFill/>
        </p:spPr>
        <p:txBody>
          <a:bodyPr wrap="square" rtlCol="0">
            <a:spAutoFit/>
          </a:bodyPr>
          <a:lstStyle/>
          <a:p>
            <a:pPr algn="ctr"/>
            <a:r>
              <a:rPr lang="en-GB" sz="4800" b="1" dirty="0">
                <a:effectLst>
                  <a:outerShdw blurRad="38100" dist="38100" dir="2700000" algn="tl">
                    <a:srgbClr val="000000">
                      <a:alpha val="43137"/>
                    </a:srgbClr>
                  </a:outerShdw>
                </a:effectLst>
                <a:latin typeface="Comic Sans MS" panose="030F0702030302020204" pitchFamily="66" charset="0"/>
              </a:rPr>
              <a:t>3</a:t>
            </a:r>
          </a:p>
        </p:txBody>
      </p:sp>
      <p:sp>
        <p:nvSpPr>
          <p:cNvPr id="21" name="TextBox 20"/>
          <p:cNvSpPr txBox="1"/>
          <p:nvPr/>
        </p:nvSpPr>
        <p:spPr>
          <a:xfrm>
            <a:off x="447792" y="5387506"/>
            <a:ext cx="2799472" cy="1323439"/>
          </a:xfrm>
          <a:prstGeom prst="rect">
            <a:avLst/>
          </a:prstGeom>
          <a:noFill/>
        </p:spPr>
        <p:txBody>
          <a:bodyPr wrap="square" rtlCol="0">
            <a:spAutoFit/>
          </a:bodyPr>
          <a:lstStyle/>
          <a:p>
            <a:r>
              <a:rPr lang="en-GB" sz="8000" b="1" dirty="0">
                <a:effectLst>
                  <a:outerShdw blurRad="38100" dist="38100" dir="2700000" algn="tl">
                    <a:srgbClr val="000000">
                      <a:alpha val="43137"/>
                    </a:srgbClr>
                  </a:outerShdw>
                </a:effectLst>
                <a:latin typeface="Comic Sans MS" panose="030F0702030302020204" pitchFamily="66" charset="0"/>
              </a:rPr>
              <a:t>10</a:t>
            </a:r>
          </a:p>
        </p:txBody>
      </p:sp>
      <p:sp>
        <p:nvSpPr>
          <p:cNvPr id="3" name="TextBox 2"/>
          <p:cNvSpPr txBox="1"/>
          <p:nvPr/>
        </p:nvSpPr>
        <p:spPr>
          <a:xfrm>
            <a:off x="4229311" y="1085850"/>
            <a:ext cx="3733589" cy="707886"/>
          </a:xfrm>
          <a:prstGeom prst="rect">
            <a:avLst/>
          </a:prstGeom>
          <a:noFill/>
        </p:spPr>
        <p:txBody>
          <a:bodyPr wrap="square" rtlCol="0">
            <a:spAutoFit/>
          </a:bodyPr>
          <a:lstStyle/>
          <a:p>
            <a:r>
              <a:rPr lang="en-GB" sz="4000" dirty="0" smtClean="0"/>
              <a:t>Your Turn</a:t>
            </a:r>
            <a:r>
              <a:rPr lang="en-GB" dirty="0" smtClean="0"/>
              <a:t>.</a:t>
            </a:r>
            <a:endParaRPr lang="en-GB" dirty="0"/>
          </a:p>
        </p:txBody>
      </p:sp>
    </p:spTree>
    <p:extLst>
      <p:ext uri="{BB962C8B-B14F-4D97-AF65-F5344CB8AC3E}">
        <p14:creationId xmlns:p14="http://schemas.microsoft.com/office/powerpoint/2010/main" val="339240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P spid="15" grpId="0"/>
      <p:bldP spid="16" grpId="0"/>
      <p:bldP spid="19" grpId="0"/>
      <p:bldP spid="2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28881" y="1378843"/>
            <a:ext cx="1008112"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9" name="TextBox 8"/>
          <p:cNvSpPr txBox="1"/>
          <p:nvPr/>
        </p:nvSpPr>
        <p:spPr>
          <a:xfrm>
            <a:off x="4899645" y="1688148"/>
            <a:ext cx="2592288"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10" name="TextBox 9"/>
          <p:cNvSpPr txBox="1"/>
          <p:nvPr/>
        </p:nvSpPr>
        <p:spPr>
          <a:xfrm>
            <a:off x="184665" y="4690467"/>
            <a:ext cx="1944216"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10</a:t>
            </a:r>
          </a:p>
        </p:txBody>
      </p:sp>
      <p:sp>
        <p:nvSpPr>
          <p:cNvPr id="12" name="TextBox 11"/>
          <p:cNvSpPr txBox="1"/>
          <p:nvPr/>
        </p:nvSpPr>
        <p:spPr>
          <a:xfrm>
            <a:off x="2282230" y="4532867"/>
            <a:ext cx="1008112"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13" name="TextBox 12"/>
          <p:cNvSpPr txBox="1"/>
          <p:nvPr/>
        </p:nvSpPr>
        <p:spPr>
          <a:xfrm>
            <a:off x="2898965" y="4532867"/>
            <a:ext cx="1944216" cy="1569660"/>
          </a:xfrm>
          <a:prstGeom prst="rect">
            <a:avLst/>
          </a:prstGeom>
          <a:noFill/>
        </p:spPr>
        <p:txBody>
          <a:bodyPr wrap="square" rtlCol="0">
            <a:spAutoFit/>
          </a:bodyPr>
          <a:lstStyle/>
          <a:p>
            <a:pPr algn="ctr"/>
            <a:r>
              <a:rPr lang="en-GB" sz="9600" b="1" dirty="0">
                <a:effectLst>
                  <a:outerShdw blurRad="38100" dist="38100" dir="2700000" algn="tl">
                    <a:srgbClr val="000000">
                      <a:alpha val="43137"/>
                    </a:srgbClr>
                  </a:outerShdw>
                </a:effectLst>
                <a:latin typeface="Comic Sans MS" panose="030F0702030302020204" pitchFamily="66" charset="0"/>
              </a:rPr>
              <a:t>5</a:t>
            </a:r>
          </a:p>
        </p:txBody>
      </p:sp>
      <p:sp>
        <p:nvSpPr>
          <p:cNvPr id="14" name="TextBox 13"/>
          <p:cNvSpPr txBox="1"/>
          <p:nvPr/>
        </p:nvSpPr>
        <p:spPr>
          <a:xfrm>
            <a:off x="4934539" y="4532867"/>
            <a:ext cx="2592288"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15" name="TextBox 14"/>
          <p:cNvSpPr txBox="1"/>
          <p:nvPr/>
        </p:nvSpPr>
        <p:spPr>
          <a:xfrm>
            <a:off x="6378618" y="1784250"/>
            <a:ext cx="1866796"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16" name="TextBox 15"/>
          <p:cNvSpPr txBox="1"/>
          <p:nvPr/>
        </p:nvSpPr>
        <p:spPr>
          <a:xfrm>
            <a:off x="5983188" y="4532867"/>
            <a:ext cx="1800200"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15</a:t>
            </a:r>
          </a:p>
        </p:txBody>
      </p:sp>
      <p:sp>
        <p:nvSpPr>
          <p:cNvPr id="17" name="TextBox 16"/>
          <p:cNvSpPr txBox="1"/>
          <p:nvPr/>
        </p:nvSpPr>
        <p:spPr>
          <a:xfrm>
            <a:off x="4511824" y="200025"/>
            <a:ext cx="3733589" cy="707886"/>
          </a:xfrm>
          <a:prstGeom prst="rect">
            <a:avLst/>
          </a:prstGeom>
          <a:noFill/>
        </p:spPr>
        <p:txBody>
          <a:bodyPr wrap="square" rtlCol="0">
            <a:spAutoFit/>
          </a:bodyPr>
          <a:lstStyle/>
          <a:p>
            <a:r>
              <a:rPr lang="en-GB" sz="4000" dirty="0" smtClean="0"/>
              <a:t>My Turn</a:t>
            </a:r>
            <a:r>
              <a:rPr lang="en-GB" dirty="0" smtClean="0"/>
              <a:t>.</a:t>
            </a:r>
            <a:endParaRPr lang="en-GB" dirty="0"/>
          </a:p>
        </p:txBody>
      </p:sp>
      <p:pic>
        <p:nvPicPr>
          <p:cNvPr id="18"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677360" y="997971"/>
            <a:ext cx="1209967" cy="295001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594" t="25531" r="52842" b="6459"/>
          <a:stretch/>
        </p:blipFill>
        <p:spPr bwMode="auto">
          <a:xfrm>
            <a:off x="3290342" y="1792052"/>
            <a:ext cx="1102995" cy="205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13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P spid="15" grpId="0"/>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28881" y="1378843"/>
            <a:ext cx="1008112"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9" name="TextBox 8"/>
          <p:cNvSpPr txBox="1"/>
          <p:nvPr/>
        </p:nvSpPr>
        <p:spPr>
          <a:xfrm>
            <a:off x="4899645" y="1688148"/>
            <a:ext cx="2592288"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10" name="TextBox 9"/>
          <p:cNvSpPr txBox="1"/>
          <p:nvPr/>
        </p:nvSpPr>
        <p:spPr>
          <a:xfrm>
            <a:off x="184665" y="4690467"/>
            <a:ext cx="1944216"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10</a:t>
            </a:r>
          </a:p>
        </p:txBody>
      </p:sp>
      <p:sp>
        <p:nvSpPr>
          <p:cNvPr id="12" name="TextBox 11"/>
          <p:cNvSpPr txBox="1"/>
          <p:nvPr/>
        </p:nvSpPr>
        <p:spPr>
          <a:xfrm>
            <a:off x="2282230" y="4532867"/>
            <a:ext cx="1008112"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13" name="TextBox 12"/>
          <p:cNvSpPr txBox="1"/>
          <p:nvPr/>
        </p:nvSpPr>
        <p:spPr>
          <a:xfrm>
            <a:off x="2898965" y="4532867"/>
            <a:ext cx="1944216" cy="1569660"/>
          </a:xfrm>
          <a:prstGeom prst="rect">
            <a:avLst/>
          </a:prstGeom>
          <a:noFill/>
        </p:spPr>
        <p:txBody>
          <a:bodyPr wrap="square" rtlCol="0">
            <a:spAutoFit/>
          </a:bodyPr>
          <a:lstStyle/>
          <a:p>
            <a:pPr algn="ctr"/>
            <a:r>
              <a:rPr lang="en-GB" sz="9600" b="1" dirty="0">
                <a:effectLst>
                  <a:outerShdw blurRad="38100" dist="38100" dir="2700000" algn="tl">
                    <a:srgbClr val="000000">
                      <a:alpha val="43137"/>
                    </a:srgbClr>
                  </a:outerShdw>
                </a:effectLst>
                <a:latin typeface="Comic Sans MS" panose="030F0702030302020204" pitchFamily="66" charset="0"/>
              </a:rPr>
              <a:t>5</a:t>
            </a:r>
          </a:p>
        </p:txBody>
      </p:sp>
      <p:sp>
        <p:nvSpPr>
          <p:cNvPr id="14" name="TextBox 13"/>
          <p:cNvSpPr txBox="1"/>
          <p:nvPr/>
        </p:nvSpPr>
        <p:spPr>
          <a:xfrm>
            <a:off x="4934539" y="4532867"/>
            <a:ext cx="2592288"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15" name="TextBox 14"/>
          <p:cNvSpPr txBox="1"/>
          <p:nvPr/>
        </p:nvSpPr>
        <p:spPr>
          <a:xfrm>
            <a:off x="6378618" y="1784250"/>
            <a:ext cx="1866796"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16" name="TextBox 15"/>
          <p:cNvSpPr txBox="1"/>
          <p:nvPr/>
        </p:nvSpPr>
        <p:spPr>
          <a:xfrm>
            <a:off x="5983188" y="4532867"/>
            <a:ext cx="1800200" cy="1569660"/>
          </a:xfrm>
          <a:prstGeom prst="rect">
            <a:avLst/>
          </a:prstGeom>
          <a:noFill/>
        </p:spPr>
        <p:txBody>
          <a:bodyPr wrap="square" rtlCol="0">
            <a:spAutoFit/>
          </a:bodyPr>
          <a:lstStyle/>
          <a:p>
            <a:r>
              <a:rPr lang="en-GB" sz="9600" b="1" dirty="0" smtClean="0">
                <a:effectLst>
                  <a:outerShdw blurRad="38100" dist="38100" dir="2700000" algn="tl">
                    <a:srgbClr val="000000">
                      <a:alpha val="43137"/>
                    </a:srgbClr>
                  </a:outerShdw>
                </a:effectLst>
                <a:latin typeface="Comic Sans MS" panose="030F0702030302020204" pitchFamily="66" charset="0"/>
              </a:rPr>
              <a:t>__</a:t>
            </a:r>
            <a:endParaRPr lang="en-GB" sz="9600" b="1" dirty="0">
              <a:effectLst>
                <a:outerShdw blurRad="38100" dist="38100" dir="2700000" algn="tl">
                  <a:srgbClr val="000000">
                    <a:alpha val="43137"/>
                  </a:srgbClr>
                </a:outerShdw>
              </a:effectLst>
              <a:latin typeface="Comic Sans MS" panose="030F0702030302020204" pitchFamily="66" charset="0"/>
            </a:endParaRPr>
          </a:p>
        </p:txBody>
      </p:sp>
      <p:sp>
        <p:nvSpPr>
          <p:cNvPr id="17" name="TextBox 16"/>
          <p:cNvSpPr txBox="1"/>
          <p:nvPr/>
        </p:nvSpPr>
        <p:spPr>
          <a:xfrm>
            <a:off x="4511824" y="200025"/>
            <a:ext cx="3733589" cy="707886"/>
          </a:xfrm>
          <a:prstGeom prst="rect">
            <a:avLst/>
          </a:prstGeom>
          <a:noFill/>
        </p:spPr>
        <p:txBody>
          <a:bodyPr wrap="square" rtlCol="0">
            <a:spAutoFit/>
          </a:bodyPr>
          <a:lstStyle/>
          <a:p>
            <a:r>
              <a:rPr lang="en-GB" sz="4000" dirty="0" smtClean="0"/>
              <a:t>Your Turn</a:t>
            </a:r>
            <a:r>
              <a:rPr lang="en-GB" dirty="0" smtClean="0"/>
              <a:t>.</a:t>
            </a:r>
            <a:endParaRPr lang="en-GB" dirty="0"/>
          </a:p>
        </p:txBody>
      </p:sp>
      <p:pic>
        <p:nvPicPr>
          <p:cNvPr id="18"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677360" y="997971"/>
            <a:ext cx="1209967" cy="295001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594" t="25531" r="52842" b="6459"/>
          <a:stretch/>
        </p:blipFill>
        <p:spPr bwMode="auto">
          <a:xfrm>
            <a:off x="3290342" y="1792052"/>
            <a:ext cx="1102995" cy="205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92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P spid="15" grpId="0"/>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31343" y="1571308"/>
            <a:ext cx="1008112"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9" name="TextBox 8"/>
          <p:cNvSpPr txBox="1"/>
          <p:nvPr/>
        </p:nvSpPr>
        <p:spPr>
          <a:xfrm>
            <a:off x="5152095" y="1688148"/>
            <a:ext cx="2592288"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10" name="TextBox 9"/>
          <p:cNvSpPr txBox="1"/>
          <p:nvPr/>
        </p:nvSpPr>
        <p:spPr>
          <a:xfrm>
            <a:off x="352926" y="4928592"/>
            <a:ext cx="1944216"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10</a:t>
            </a:r>
          </a:p>
        </p:txBody>
      </p:sp>
      <p:sp>
        <p:nvSpPr>
          <p:cNvPr id="12" name="TextBox 11"/>
          <p:cNvSpPr txBox="1"/>
          <p:nvPr/>
        </p:nvSpPr>
        <p:spPr>
          <a:xfrm>
            <a:off x="2153126" y="4818617"/>
            <a:ext cx="1008112"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13" name="TextBox 12"/>
          <p:cNvSpPr txBox="1"/>
          <p:nvPr/>
        </p:nvSpPr>
        <p:spPr>
          <a:xfrm>
            <a:off x="2837202" y="4822784"/>
            <a:ext cx="1944216" cy="1569660"/>
          </a:xfrm>
          <a:prstGeom prst="rect">
            <a:avLst/>
          </a:prstGeom>
          <a:noFill/>
        </p:spPr>
        <p:txBody>
          <a:bodyPr wrap="square" rtlCol="0">
            <a:spAutoFit/>
          </a:bodyPr>
          <a:lstStyle/>
          <a:p>
            <a:pPr algn="ctr"/>
            <a:r>
              <a:rPr lang="en-GB" sz="9600" b="1" dirty="0">
                <a:effectLst>
                  <a:outerShdw blurRad="38100" dist="38100" dir="2700000" algn="tl">
                    <a:srgbClr val="000000">
                      <a:alpha val="43137"/>
                    </a:srgbClr>
                  </a:outerShdw>
                </a:effectLst>
                <a:latin typeface="Comic Sans MS" panose="030F0702030302020204" pitchFamily="66" charset="0"/>
              </a:rPr>
              <a:t>9</a:t>
            </a:r>
          </a:p>
        </p:txBody>
      </p:sp>
      <p:sp>
        <p:nvSpPr>
          <p:cNvPr id="14" name="TextBox 13"/>
          <p:cNvSpPr txBox="1"/>
          <p:nvPr/>
        </p:nvSpPr>
        <p:spPr>
          <a:xfrm>
            <a:off x="4961438" y="4765634"/>
            <a:ext cx="2592288"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15" name="TextBox 14"/>
          <p:cNvSpPr txBox="1"/>
          <p:nvPr/>
        </p:nvSpPr>
        <p:spPr>
          <a:xfrm>
            <a:off x="6636060" y="1741685"/>
            <a:ext cx="1080120"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16" name="TextBox 15"/>
          <p:cNvSpPr txBox="1"/>
          <p:nvPr/>
        </p:nvSpPr>
        <p:spPr>
          <a:xfrm>
            <a:off x="6448239" y="4604742"/>
            <a:ext cx="1800200" cy="1569660"/>
          </a:xfrm>
          <a:prstGeom prst="rect">
            <a:avLst/>
          </a:prstGeom>
          <a:noFill/>
        </p:spPr>
        <p:txBody>
          <a:bodyPr wrap="square" rtlCol="0">
            <a:spAutoFit/>
          </a:bodyPr>
          <a:lstStyle/>
          <a:p>
            <a:r>
              <a:rPr lang="en-GB" sz="9600" b="1" dirty="0" smtClean="0">
                <a:effectLst>
                  <a:outerShdw blurRad="38100" dist="38100" dir="2700000" algn="tl">
                    <a:srgbClr val="000000">
                      <a:alpha val="43137"/>
                    </a:srgbClr>
                  </a:outerShdw>
                </a:effectLst>
                <a:latin typeface="Comic Sans MS" panose="030F0702030302020204" pitchFamily="66" charset="0"/>
              </a:rPr>
              <a:t>__</a:t>
            </a:r>
            <a:endParaRPr lang="en-GB" sz="9600" b="1" dirty="0">
              <a:effectLst>
                <a:outerShdw blurRad="38100" dist="38100" dir="2700000" algn="tl">
                  <a:srgbClr val="000000">
                    <a:alpha val="43137"/>
                  </a:srgbClr>
                </a:outerShdw>
              </a:effectLst>
              <a:latin typeface="Comic Sans MS" panose="030F0702030302020204" pitchFamily="66" charset="0"/>
            </a:endParaRPr>
          </a:p>
        </p:txBody>
      </p:sp>
      <p:sp>
        <p:nvSpPr>
          <p:cNvPr id="18" name="TextBox 17"/>
          <p:cNvSpPr txBox="1"/>
          <p:nvPr/>
        </p:nvSpPr>
        <p:spPr>
          <a:xfrm>
            <a:off x="4511824" y="200025"/>
            <a:ext cx="3733589" cy="707886"/>
          </a:xfrm>
          <a:prstGeom prst="rect">
            <a:avLst/>
          </a:prstGeom>
          <a:noFill/>
        </p:spPr>
        <p:txBody>
          <a:bodyPr wrap="square" rtlCol="0">
            <a:spAutoFit/>
          </a:bodyPr>
          <a:lstStyle/>
          <a:p>
            <a:r>
              <a:rPr lang="en-GB" sz="4000" dirty="0" smtClean="0"/>
              <a:t>Your  Turn</a:t>
            </a:r>
            <a:r>
              <a:rPr lang="en-GB" dirty="0" smtClean="0"/>
              <a:t>.</a:t>
            </a:r>
            <a:endParaRPr lang="en-GB" dirty="0"/>
          </a:p>
        </p:txBody>
      </p:sp>
      <p:pic>
        <p:nvPicPr>
          <p:cNvPr id="19"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677360" y="997971"/>
            <a:ext cx="1209967" cy="295001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135" t="8559" r="12559" b="6282"/>
          <a:stretch/>
        </p:blipFill>
        <p:spPr bwMode="auto">
          <a:xfrm>
            <a:off x="3219178" y="1571308"/>
            <a:ext cx="1124222" cy="2390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54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P spid="15"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07593" y="1788418"/>
            <a:ext cx="1008112"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9" name="TextBox 8"/>
          <p:cNvSpPr txBox="1"/>
          <p:nvPr/>
        </p:nvSpPr>
        <p:spPr>
          <a:xfrm>
            <a:off x="5730643" y="2026543"/>
            <a:ext cx="2592288"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15" name="TextBox 14"/>
          <p:cNvSpPr txBox="1"/>
          <p:nvPr/>
        </p:nvSpPr>
        <p:spPr>
          <a:xfrm>
            <a:off x="7494611" y="2026543"/>
            <a:ext cx="2078013" cy="1569660"/>
          </a:xfrm>
          <a:prstGeom prst="rect">
            <a:avLst/>
          </a:prstGeom>
          <a:noFill/>
        </p:spPr>
        <p:txBody>
          <a:bodyPr wrap="square" rtlCol="0">
            <a:spAutoFit/>
          </a:bodyPr>
          <a:lstStyle/>
          <a:p>
            <a:r>
              <a:rPr lang="en-GB" sz="9600" b="1" dirty="0" smtClean="0">
                <a:effectLst>
                  <a:outerShdw blurRad="38100" dist="38100" dir="2700000" algn="tl">
                    <a:srgbClr val="000000">
                      <a:alpha val="43137"/>
                    </a:srgbClr>
                  </a:outerShdw>
                </a:effectLst>
                <a:latin typeface="Comic Sans MS" panose="030F0702030302020204" pitchFamily="66" charset="0"/>
              </a:rPr>
              <a:t>__</a:t>
            </a:r>
            <a:endParaRPr lang="en-GB" sz="9600" b="1" dirty="0">
              <a:effectLst>
                <a:outerShdw blurRad="38100" dist="38100" dir="2700000" algn="tl">
                  <a:srgbClr val="000000">
                    <a:alpha val="43137"/>
                  </a:srgbClr>
                </a:outerShdw>
              </a:effectLst>
              <a:latin typeface="Comic Sans MS" panose="030F0702030302020204" pitchFamily="66" charset="0"/>
            </a:endParaRPr>
          </a:p>
        </p:txBody>
      </p:sp>
      <p:sp>
        <p:nvSpPr>
          <p:cNvPr id="7" name="TextBox 6"/>
          <p:cNvSpPr txBox="1"/>
          <p:nvPr/>
        </p:nvSpPr>
        <p:spPr>
          <a:xfrm>
            <a:off x="4511824" y="200025"/>
            <a:ext cx="3733589" cy="707886"/>
          </a:xfrm>
          <a:prstGeom prst="rect">
            <a:avLst/>
          </a:prstGeom>
          <a:noFill/>
        </p:spPr>
        <p:txBody>
          <a:bodyPr wrap="square" rtlCol="0">
            <a:spAutoFit/>
          </a:bodyPr>
          <a:lstStyle/>
          <a:p>
            <a:r>
              <a:rPr lang="en-GB" sz="4000" dirty="0" smtClean="0"/>
              <a:t>Your  Turn</a:t>
            </a:r>
            <a:r>
              <a:rPr lang="en-GB" dirty="0" smtClean="0"/>
              <a:t>.</a:t>
            </a:r>
            <a:endParaRPr lang="en-GB" dirty="0"/>
          </a:p>
        </p:txBody>
      </p:sp>
      <p:pic>
        <p:nvPicPr>
          <p:cNvPr id="10"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466" t="6876" r="3205" b="6955"/>
          <a:stretch/>
        </p:blipFill>
        <p:spPr bwMode="auto">
          <a:xfrm>
            <a:off x="752332" y="1240035"/>
            <a:ext cx="1456240" cy="35504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54" t="31796" r="84086" b="4524"/>
          <a:stretch/>
        </p:blipFill>
        <p:spPr bwMode="auto">
          <a:xfrm>
            <a:off x="3825800" y="2242960"/>
            <a:ext cx="1323463" cy="2547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0790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07768" y="3140968"/>
            <a:ext cx="1008112"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9" name="TextBox 8"/>
          <p:cNvSpPr txBox="1"/>
          <p:nvPr/>
        </p:nvSpPr>
        <p:spPr>
          <a:xfrm>
            <a:off x="7176120" y="3140968"/>
            <a:ext cx="2592288"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15" name="TextBox 14"/>
          <p:cNvSpPr txBox="1"/>
          <p:nvPr/>
        </p:nvSpPr>
        <p:spPr>
          <a:xfrm>
            <a:off x="8904311" y="3140968"/>
            <a:ext cx="2173263" cy="1569660"/>
          </a:xfrm>
          <a:prstGeom prst="rect">
            <a:avLst/>
          </a:prstGeom>
          <a:noFill/>
        </p:spPr>
        <p:txBody>
          <a:bodyPr wrap="square" rtlCol="0">
            <a:spAutoFit/>
          </a:bodyPr>
          <a:lstStyle/>
          <a:p>
            <a:r>
              <a:rPr lang="en-GB" sz="9600" b="1" dirty="0" smtClean="0">
                <a:effectLst>
                  <a:outerShdw blurRad="38100" dist="38100" dir="2700000" algn="tl">
                    <a:srgbClr val="000000">
                      <a:alpha val="43137"/>
                    </a:srgbClr>
                  </a:outerShdw>
                </a:effectLst>
                <a:latin typeface="Comic Sans MS" panose="030F0702030302020204" pitchFamily="66" charset="0"/>
              </a:rPr>
              <a:t>__</a:t>
            </a:r>
            <a:endParaRPr lang="en-GB" sz="9600" b="1" dirty="0">
              <a:effectLst>
                <a:outerShdw blurRad="38100" dist="38100" dir="2700000" algn="tl">
                  <a:srgbClr val="000000">
                    <a:alpha val="43137"/>
                  </a:srgbClr>
                </a:outerShdw>
              </a:effectLst>
              <a:latin typeface="Comic Sans MS" panose="030F0702030302020204" pitchFamily="66" charset="0"/>
            </a:endParaRPr>
          </a:p>
        </p:txBody>
      </p:sp>
      <p:sp>
        <p:nvSpPr>
          <p:cNvPr id="7" name="TextBox 6"/>
          <p:cNvSpPr txBox="1"/>
          <p:nvPr/>
        </p:nvSpPr>
        <p:spPr>
          <a:xfrm>
            <a:off x="4239650" y="126870"/>
            <a:ext cx="3733589" cy="707886"/>
          </a:xfrm>
          <a:prstGeom prst="rect">
            <a:avLst/>
          </a:prstGeom>
          <a:noFill/>
        </p:spPr>
        <p:txBody>
          <a:bodyPr wrap="square" rtlCol="0">
            <a:spAutoFit/>
          </a:bodyPr>
          <a:lstStyle/>
          <a:p>
            <a:r>
              <a:rPr lang="en-GB" sz="4000" dirty="0" smtClean="0"/>
              <a:t>Your  Turn</a:t>
            </a:r>
            <a:r>
              <a:rPr lang="en-GB" dirty="0" smtClean="0"/>
              <a:t>.</a:t>
            </a:r>
            <a:endParaRPr lang="en-GB" dirty="0"/>
          </a:p>
        </p:txBody>
      </p:sp>
      <p:pic>
        <p:nvPicPr>
          <p:cNvPr id="10"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1506457" y="1026546"/>
            <a:ext cx="1637215" cy="3991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084" t="10579" r="23168" b="5946"/>
          <a:stretch/>
        </p:blipFill>
        <p:spPr bwMode="auto">
          <a:xfrm>
            <a:off x="5154178" y="1889410"/>
            <a:ext cx="1451595" cy="3128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9142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1337" y="2617093"/>
            <a:ext cx="1008112"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9" name="TextBox 8"/>
          <p:cNvSpPr txBox="1"/>
          <p:nvPr/>
        </p:nvSpPr>
        <p:spPr>
          <a:xfrm>
            <a:off x="8626107" y="3140968"/>
            <a:ext cx="936104"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15" name="TextBox 14"/>
          <p:cNvSpPr txBox="1"/>
          <p:nvPr/>
        </p:nvSpPr>
        <p:spPr>
          <a:xfrm>
            <a:off x="9562211" y="3140968"/>
            <a:ext cx="2013690" cy="1569660"/>
          </a:xfrm>
          <a:prstGeom prst="rect">
            <a:avLst/>
          </a:prstGeom>
          <a:noFill/>
        </p:spPr>
        <p:txBody>
          <a:bodyPr wrap="square" rtlCol="0">
            <a:spAutoFit/>
          </a:bodyPr>
          <a:lstStyle/>
          <a:p>
            <a:r>
              <a:rPr lang="en-GB" sz="9600" b="1" dirty="0" smtClean="0">
                <a:effectLst>
                  <a:outerShdw blurRad="38100" dist="38100" dir="2700000" algn="tl">
                    <a:srgbClr val="000000">
                      <a:alpha val="43137"/>
                    </a:srgbClr>
                  </a:outerShdw>
                </a:effectLst>
                <a:latin typeface="Comic Sans MS" panose="030F0702030302020204" pitchFamily="66" charset="0"/>
              </a:rPr>
              <a:t>__</a:t>
            </a:r>
            <a:endParaRPr lang="en-GB" sz="9600" b="1" dirty="0">
              <a:effectLst>
                <a:outerShdw blurRad="38100" dist="38100" dir="2700000" algn="tl">
                  <a:srgbClr val="000000">
                    <a:alpha val="43137"/>
                  </a:srgbClr>
                </a:outerShdw>
              </a:effectLst>
              <a:latin typeface="Comic Sans MS" panose="030F0702030302020204" pitchFamily="66" charset="0"/>
            </a:endParaRPr>
          </a:p>
        </p:txBody>
      </p:sp>
      <p:sp>
        <p:nvSpPr>
          <p:cNvPr id="10" name="TextBox 9"/>
          <p:cNvSpPr txBox="1"/>
          <p:nvPr/>
        </p:nvSpPr>
        <p:spPr>
          <a:xfrm>
            <a:off x="5604305" y="2595944"/>
            <a:ext cx="1008112"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pic>
        <p:nvPicPr>
          <p:cNvPr id="12"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587017" y="970894"/>
            <a:ext cx="1613258" cy="39332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594" t="25531" r="52842" b="6459"/>
          <a:stretch/>
        </p:blipFill>
        <p:spPr bwMode="auto">
          <a:xfrm>
            <a:off x="3689846" y="1857376"/>
            <a:ext cx="1634035" cy="30467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594" t="25531" r="52842" b="6459"/>
          <a:stretch/>
        </p:blipFill>
        <p:spPr bwMode="auto">
          <a:xfrm>
            <a:off x="6888088" y="1878525"/>
            <a:ext cx="1634035" cy="304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6287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26822" y="2259758"/>
            <a:ext cx="1008112"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9" name="TextBox 8"/>
          <p:cNvSpPr txBox="1"/>
          <p:nvPr/>
        </p:nvSpPr>
        <p:spPr>
          <a:xfrm>
            <a:off x="8153582" y="3140968"/>
            <a:ext cx="972616"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15" name="TextBox 14"/>
          <p:cNvSpPr txBox="1"/>
          <p:nvPr/>
        </p:nvSpPr>
        <p:spPr>
          <a:xfrm>
            <a:off x="9108594" y="3221983"/>
            <a:ext cx="2226156" cy="1569660"/>
          </a:xfrm>
          <a:prstGeom prst="rect">
            <a:avLst/>
          </a:prstGeom>
          <a:noFill/>
        </p:spPr>
        <p:txBody>
          <a:bodyPr wrap="square" rtlCol="0">
            <a:spAutoFit/>
          </a:bodyPr>
          <a:lstStyle/>
          <a:p>
            <a:r>
              <a:rPr lang="en-GB" sz="9600" b="1" dirty="0" smtClean="0">
                <a:effectLst>
                  <a:outerShdw blurRad="38100" dist="38100" dir="2700000" algn="tl">
                    <a:srgbClr val="000000">
                      <a:alpha val="43137"/>
                    </a:srgbClr>
                  </a:outerShdw>
                </a:effectLst>
                <a:latin typeface="Comic Sans MS" panose="030F0702030302020204" pitchFamily="66" charset="0"/>
              </a:rPr>
              <a:t>__</a:t>
            </a:r>
            <a:endParaRPr lang="en-GB" sz="9600" b="1" dirty="0">
              <a:effectLst>
                <a:outerShdw blurRad="38100" dist="38100" dir="2700000" algn="tl">
                  <a:srgbClr val="000000">
                    <a:alpha val="43137"/>
                  </a:srgbClr>
                </a:outerShdw>
              </a:effectLst>
              <a:latin typeface="Comic Sans MS" panose="030F0702030302020204" pitchFamily="66" charset="0"/>
            </a:endParaRPr>
          </a:p>
        </p:txBody>
      </p:sp>
      <p:sp>
        <p:nvSpPr>
          <p:cNvPr id="10" name="TextBox 9"/>
          <p:cNvSpPr txBox="1"/>
          <p:nvPr/>
        </p:nvSpPr>
        <p:spPr>
          <a:xfrm>
            <a:off x="5517669" y="2259758"/>
            <a:ext cx="1008112"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pic>
        <p:nvPicPr>
          <p:cNvPr id="11"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66" t="6876" r="3205" b="6955"/>
          <a:stretch/>
        </p:blipFill>
        <p:spPr bwMode="auto">
          <a:xfrm>
            <a:off x="587017" y="970894"/>
            <a:ext cx="1613258" cy="39332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135" t="8559" r="12559" b="6282"/>
          <a:stretch/>
        </p:blipFill>
        <p:spPr bwMode="auto">
          <a:xfrm>
            <a:off x="3703219" y="1533526"/>
            <a:ext cx="1585403" cy="33706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Numicon guide for parents | Oxford Owl">
            <a:extLst>
              <a:ext uri="{FF2B5EF4-FFF2-40B4-BE49-F238E27FC236}">
                <a16:creationId xmlns:a16="http://schemas.microsoft.com/office/drawing/2014/main" id="{A140F28F-D216-4CFD-B1A3-1FEB7B1C3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756" r="92741" b="-210"/>
          <a:stretch/>
        </p:blipFill>
        <p:spPr bwMode="auto">
          <a:xfrm>
            <a:off x="6539744" y="2767082"/>
            <a:ext cx="1102643" cy="212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398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3A6738-E8FA-4636-8C97-78FC0747E3A6}"/>
              </a:ext>
            </a:extLst>
          </p:cNvPr>
          <p:cNvSpPr/>
          <p:nvPr/>
        </p:nvSpPr>
        <p:spPr>
          <a:xfrm>
            <a:off x="1127870" y="0"/>
            <a:ext cx="10186124" cy="830997"/>
          </a:xfrm>
          <a:prstGeom prst="rect">
            <a:avLst/>
          </a:prstGeom>
          <a:noFill/>
        </p:spPr>
        <p:txBody>
          <a:bodyPr wrap="square" lIns="91440" tIns="45720" rIns="91440" bIns="45720">
            <a:spAutoFit/>
          </a:bodyPr>
          <a:lstStyle/>
          <a:p>
            <a:pPr algn="ctr"/>
            <a:r>
              <a:rPr lang="en-US" sz="4800" dirty="0">
                <a:ln w="0"/>
                <a:effectLst>
                  <a:outerShdw blurRad="38100" dist="19050" dir="2700000" algn="tl" rotWithShape="0">
                    <a:schemeClr val="dk1">
                      <a:alpha val="40000"/>
                    </a:schemeClr>
                  </a:outerShdw>
                </a:effectLst>
              </a:rPr>
              <a:t>Count the objects</a:t>
            </a:r>
          </a:p>
        </p:txBody>
      </p:sp>
      <p:sp>
        <p:nvSpPr>
          <p:cNvPr id="3" name="Isosceles Triangle 2">
            <a:extLst>
              <a:ext uri="{FF2B5EF4-FFF2-40B4-BE49-F238E27FC236}">
                <a16:creationId xmlns:a16="http://schemas.microsoft.com/office/drawing/2014/main" id="{08178989-78CC-41D9-A437-E3D88652360D}"/>
              </a:ext>
            </a:extLst>
          </p:cNvPr>
          <p:cNvSpPr/>
          <p:nvPr/>
        </p:nvSpPr>
        <p:spPr>
          <a:xfrm>
            <a:off x="927651" y="2464906"/>
            <a:ext cx="967409" cy="830997"/>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extLst>
              <a:ext uri="{FF2B5EF4-FFF2-40B4-BE49-F238E27FC236}">
                <a16:creationId xmlns:a16="http://schemas.microsoft.com/office/drawing/2014/main" id="{7C525E0A-0D40-450F-8A2F-FCFC290B85A2}"/>
              </a:ext>
            </a:extLst>
          </p:cNvPr>
          <p:cNvSpPr/>
          <p:nvPr/>
        </p:nvSpPr>
        <p:spPr>
          <a:xfrm>
            <a:off x="2259494" y="2464905"/>
            <a:ext cx="967409" cy="830997"/>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extLst>
              <a:ext uri="{FF2B5EF4-FFF2-40B4-BE49-F238E27FC236}">
                <a16:creationId xmlns:a16="http://schemas.microsoft.com/office/drawing/2014/main" id="{8BAC53B0-3C6E-4CA6-B26E-793A52C37C71}"/>
              </a:ext>
            </a:extLst>
          </p:cNvPr>
          <p:cNvSpPr/>
          <p:nvPr/>
        </p:nvSpPr>
        <p:spPr>
          <a:xfrm>
            <a:off x="3472068" y="2464905"/>
            <a:ext cx="967409" cy="830997"/>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AE8D8F23-4CCD-4084-A479-5AFAF8FA6640}"/>
              </a:ext>
            </a:extLst>
          </p:cNvPr>
          <p:cNvSpPr/>
          <p:nvPr/>
        </p:nvSpPr>
        <p:spPr>
          <a:xfrm>
            <a:off x="6003233" y="2464905"/>
            <a:ext cx="967409" cy="830997"/>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87E8E73E-17AB-47EB-934B-B09DC8DD2119}"/>
              </a:ext>
            </a:extLst>
          </p:cNvPr>
          <p:cNvSpPr/>
          <p:nvPr/>
        </p:nvSpPr>
        <p:spPr>
          <a:xfrm>
            <a:off x="4684642" y="2464905"/>
            <a:ext cx="967409" cy="830997"/>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8EA89E12-E4F5-4599-B5BE-E04B5FE8CB3F}"/>
              </a:ext>
            </a:extLst>
          </p:cNvPr>
          <p:cNvSpPr txBox="1"/>
          <p:nvPr/>
        </p:nvSpPr>
        <p:spPr>
          <a:xfrm>
            <a:off x="-14886" y="2692"/>
            <a:ext cx="2092163" cy="2585323"/>
          </a:xfrm>
          <a:prstGeom prst="rect">
            <a:avLst/>
          </a:prstGeom>
          <a:noFill/>
        </p:spPr>
        <p:txBody>
          <a:bodyPr wrap="square" rtlCol="0">
            <a:spAutoFit/>
          </a:bodyPr>
          <a:lstStyle/>
          <a:p>
            <a:pPr algn="ctr"/>
            <a:r>
              <a:rPr lang="en-GB" dirty="0"/>
              <a:t>Write the answer in the box next to the shapes.</a:t>
            </a:r>
          </a:p>
          <a:p>
            <a:pPr algn="ctr"/>
            <a:endParaRPr lang="en-GB" dirty="0"/>
          </a:p>
          <a:p>
            <a:pPr algn="ctr"/>
            <a:r>
              <a:rPr lang="en-GB" dirty="0"/>
              <a:t>Remember, use your finger and count every time you touch a new object.</a:t>
            </a:r>
          </a:p>
        </p:txBody>
      </p:sp>
      <p:sp>
        <p:nvSpPr>
          <p:cNvPr id="9" name="TextBox 8">
            <a:extLst>
              <a:ext uri="{FF2B5EF4-FFF2-40B4-BE49-F238E27FC236}">
                <a16:creationId xmlns:a16="http://schemas.microsoft.com/office/drawing/2014/main" id="{43E92BA3-59BA-46B6-A9C2-0FD51A69C70A}"/>
              </a:ext>
            </a:extLst>
          </p:cNvPr>
          <p:cNvSpPr txBox="1"/>
          <p:nvPr/>
        </p:nvSpPr>
        <p:spPr>
          <a:xfrm>
            <a:off x="159026" y="2588016"/>
            <a:ext cx="768625" cy="707886"/>
          </a:xfrm>
          <a:prstGeom prst="rect">
            <a:avLst/>
          </a:prstGeom>
          <a:noFill/>
        </p:spPr>
        <p:txBody>
          <a:bodyPr wrap="square" rtlCol="0">
            <a:spAutoFit/>
          </a:bodyPr>
          <a:lstStyle/>
          <a:p>
            <a:r>
              <a:rPr lang="en-GB" sz="4000" dirty="0"/>
              <a:t>1.</a:t>
            </a:r>
          </a:p>
        </p:txBody>
      </p:sp>
      <p:sp>
        <p:nvSpPr>
          <p:cNvPr id="10" name="Rectangle 9">
            <a:extLst>
              <a:ext uri="{FF2B5EF4-FFF2-40B4-BE49-F238E27FC236}">
                <a16:creationId xmlns:a16="http://schemas.microsoft.com/office/drawing/2014/main" id="{62A30D7A-80F7-485C-B1DE-07D75445FCE8}"/>
              </a:ext>
            </a:extLst>
          </p:cNvPr>
          <p:cNvSpPr/>
          <p:nvPr/>
        </p:nvSpPr>
        <p:spPr>
          <a:xfrm>
            <a:off x="8448239" y="2455877"/>
            <a:ext cx="967409" cy="923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7F113FE-45D3-47D3-811E-549A7944D970}"/>
              </a:ext>
            </a:extLst>
          </p:cNvPr>
          <p:cNvSpPr txBox="1"/>
          <p:nvPr/>
        </p:nvSpPr>
        <p:spPr>
          <a:xfrm>
            <a:off x="159026" y="4052381"/>
            <a:ext cx="768625" cy="707886"/>
          </a:xfrm>
          <a:prstGeom prst="rect">
            <a:avLst/>
          </a:prstGeom>
          <a:noFill/>
        </p:spPr>
        <p:txBody>
          <a:bodyPr wrap="square" rtlCol="0">
            <a:spAutoFit/>
          </a:bodyPr>
          <a:lstStyle/>
          <a:p>
            <a:r>
              <a:rPr lang="en-GB" sz="4000" dirty="0"/>
              <a:t>2.</a:t>
            </a:r>
          </a:p>
        </p:txBody>
      </p:sp>
      <p:sp>
        <p:nvSpPr>
          <p:cNvPr id="19" name="TextBox 18">
            <a:extLst>
              <a:ext uri="{FF2B5EF4-FFF2-40B4-BE49-F238E27FC236}">
                <a16:creationId xmlns:a16="http://schemas.microsoft.com/office/drawing/2014/main" id="{46D31281-238F-462C-BDF9-399667B9D065}"/>
              </a:ext>
            </a:extLst>
          </p:cNvPr>
          <p:cNvSpPr txBox="1"/>
          <p:nvPr/>
        </p:nvSpPr>
        <p:spPr>
          <a:xfrm>
            <a:off x="159025" y="5516745"/>
            <a:ext cx="768625" cy="707886"/>
          </a:xfrm>
          <a:prstGeom prst="rect">
            <a:avLst/>
          </a:prstGeom>
          <a:noFill/>
        </p:spPr>
        <p:txBody>
          <a:bodyPr wrap="square" rtlCol="0">
            <a:spAutoFit/>
          </a:bodyPr>
          <a:lstStyle/>
          <a:p>
            <a:r>
              <a:rPr lang="en-GB" sz="4000" dirty="0"/>
              <a:t>3.</a:t>
            </a:r>
          </a:p>
        </p:txBody>
      </p:sp>
      <p:sp>
        <p:nvSpPr>
          <p:cNvPr id="20" name="Smiley Face 19">
            <a:extLst>
              <a:ext uri="{FF2B5EF4-FFF2-40B4-BE49-F238E27FC236}">
                <a16:creationId xmlns:a16="http://schemas.microsoft.com/office/drawing/2014/main" id="{B209D198-E113-4ED6-8E3C-36025C5E7BE2}"/>
              </a:ext>
            </a:extLst>
          </p:cNvPr>
          <p:cNvSpPr/>
          <p:nvPr/>
        </p:nvSpPr>
        <p:spPr>
          <a:xfrm>
            <a:off x="927650" y="4052381"/>
            <a:ext cx="967409" cy="877431"/>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miley Face 20">
            <a:extLst>
              <a:ext uri="{FF2B5EF4-FFF2-40B4-BE49-F238E27FC236}">
                <a16:creationId xmlns:a16="http://schemas.microsoft.com/office/drawing/2014/main" id="{476995B3-8827-4D67-A203-8E4399642C46}"/>
              </a:ext>
            </a:extLst>
          </p:cNvPr>
          <p:cNvSpPr/>
          <p:nvPr/>
        </p:nvSpPr>
        <p:spPr>
          <a:xfrm>
            <a:off x="2113719" y="4052380"/>
            <a:ext cx="967409" cy="877431"/>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miley Face 21">
            <a:extLst>
              <a:ext uri="{FF2B5EF4-FFF2-40B4-BE49-F238E27FC236}">
                <a16:creationId xmlns:a16="http://schemas.microsoft.com/office/drawing/2014/main" id="{48FEA880-D01D-453F-9B18-4AEA0913489D}"/>
              </a:ext>
            </a:extLst>
          </p:cNvPr>
          <p:cNvSpPr/>
          <p:nvPr/>
        </p:nvSpPr>
        <p:spPr>
          <a:xfrm>
            <a:off x="3425682" y="4052380"/>
            <a:ext cx="967409" cy="877431"/>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DB62CC3-EC4B-4D8C-91AC-EAE8FDBBF4F5}"/>
              </a:ext>
            </a:extLst>
          </p:cNvPr>
          <p:cNvSpPr/>
          <p:nvPr/>
        </p:nvSpPr>
        <p:spPr>
          <a:xfrm>
            <a:off x="5547258" y="4062260"/>
            <a:ext cx="967409" cy="923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Heart 23">
            <a:extLst>
              <a:ext uri="{FF2B5EF4-FFF2-40B4-BE49-F238E27FC236}">
                <a16:creationId xmlns:a16="http://schemas.microsoft.com/office/drawing/2014/main" id="{6F045955-0503-4F4F-A680-15F2279D1A47}"/>
              </a:ext>
            </a:extLst>
          </p:cNvPr>
          <p:cNvSpPr/>
          <p:nvPr/>
        </p:nvSpPr>
        <p:spPr>
          <a:xfrm>
            <a:off x="927650" y="5516745"/>
            <a:ext cx="967408" cy="877430"/>
          </a:xfrm>
          <a:prstGeom prst="heart">
            <a:avLst/>
          </a:prstGeom>
          <a:solidFill>
            <a:srgbClr val="E40C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Heart 24">
            <a:extLst>
              <a:ext uri="{FF2B5EF4-FFF2-40B4-BE49-F238E27FC236}">
                <a16:creationId xmlns:a16="http://schemas.microsoft.com/office/drawing/2014/main" id="{6FD3C8A6-574F-41C7-BA56-FC3137FF5090}"/>
              </a:ext>
            </a:extLst>
          </p:cNvPr>
          <p:cNvSpPr/>
          <p:nvPr/>
        </p:nvSpPr>
        <p:spPr>
          <a:xfrm>
            <a:off x="1974568" y="5516745"/>
            <a:ext cx="967408" cy="877430"/>
          </a:xfrm>
          <a:prstGeom prst="heart">
            <a:avLst/>
          </a:prstGeom>
          <a:solidFill>
            <a:srgbClr val="E40C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Heart 25">
            <a:extLst>
              <a:ext uri="{FF2B5EF4-FFF2-40B4-BE49-F238E27FC236}">
                <a16:creationId xmlns:a16="http://schemas.microsoft.com/office/drawing/2014/main" id="{AFE113E3-5537-44BC-A6D4-A2994C79343C}"/>
              </a:ext>
            </a:extLst>
          </p:cNvPr>
          <p:cNvSpPr/>
          <p:nvPr/>
        </p:nvSpPr>
        <p:spPr>
          <a:xfrm>
            <a:off x="3021486" y="5528125"/>
            <a:ext cx="967408" cy="877430"/>
          </a:xfrm>
          <a:prstGeom prst="heart">
            <a:avLst/>
          </a:prstGeom>
          <a:solidFill>
            <a:srgbClr val="E40C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Heart 26">
            <a:extLst>
              <a:ext uri="{FF2B5EF4-FFF2-40B4-BE49-F238E27FC236}">
                <a16:creationId xmlns:a16="http://schemas.microsoft.com/office/drawing/2014/main" id="{A174200C-FDC3-41B3-B9DD-F868ACCB59CA}"/>
              </a:ext>
            </a:extLst>
          </p:cNvPr>
          <p:cNvSpPr/>
          <p:nvPr/>
        </p:nvSpPr>
        <p:spPr>
          <a:xfrm>
            <a:off x="4068404" y="5516745"/>
            <a:ext cx="967408" cy="877430"/>
          </a:xfrm>
          <a:prstGeom prst="heart">
            <a:avLst/>
          </a:prstGeom>
          <a:solidFill>
            <a:srgbClr val="E40C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Heart 27">
            <a:extLst>
              <a:ext uri="{FF2B5EF4-FFF2-40B4-BE49-F238E27FC236}">
                <a16:creationId xmlns:a16="http://schemas.microsoft.com/office/drawing/2014/main" id="{9BE95C1C-4DF4-457F-9737-070430010953}"/>
              </a:ext>
            </a:extLst>
          </p:cNvPr>
          <p:cNvSpPr/>
          <p:nvPr/>
        </p:nvSpPr>
        <p:spPr>
          <a:xfrm>
            <a:off x="5115322" y="5516745"/>
            <a:ext cx="967408" cy="877430"/>
          </a:xfrm>
          <a:prstGeom prst="heart">
            <a:avLst/>
          </a:prstGeom>
          <a:solidFill>
            <a:srgbClr val="E40C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Heart 28">
            <a:extLst>
              <a:ext uri="{FF2B5EF4-FFF2-40B4-BE49-F238E27FC236}">
                <a16:creationId xmlns:a16="http://schemas.microsoft.com/office/drawing/2014/main" id="{B4FE74FF-B3E1-4882-8EC6-8640FD4E8108}"/>
              </a:ext>
            </a:extLst>
          </p:cNvPr>
          <p:cNvSpPr/>
          <p:nvPr/>
        </p:nvSpPr>
        <p:spPr>
          <a:xfrm>
            <a:off x="6162240" y="5528125"/>
            <a:ext cx="967408" cy="877430"/>
          </a:xfrm>
          <a:prstGeom prst="heart">
            <a:avLst/>
          </a:prstGeom>
          <a:solidFill>
            <a:srgbClr val="E40C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Heart 29">
            <a:extLst>
              <a:ext uri="{FF2B5EF4-FFF2-40B4-BE49-F238E27FC236}">
                <a16:creationId xmlns:a16="http://schemas.microsoft.com/office/drawing/2014/main" id="{EFBEA9BA-8743-4637-B2E1-3E08FE506ABD}"/>
              </a:ext>
            </a:extLst>
          </p:cNvPr>
          <p:cNvSpPr/>
          <p:nvPr/>
        </p:nvSpPr>
        <p:spPr>
          <a:xfrm>
            <a:off x="7209158" y="5528125"/>
            <a:ext cx="967408" cy="877430"/>
          </a:xfrm>
          <a:prstGeom prst="heart">
            <a:avLst/>
          </a:prstGeom>
          <a:solidFill>
            <a:srgbClr val="E40C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E18DFA15-D859-4E32-A5CC-2549581DBBDA}"/>
              </a:ext>
            </a:extLst>
          </p:cNvPr>
          <p:cNvSpPr/>
          <p:nvPr/>
        </p:nvSpPr>
        <p:spPr>
          <a:xfrm>
            <a:off x="10583485" y="5457275"/>
            <a:ext cx="967409" cy="923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4229311" y="1085850"/>
            <a:ext cx="3733589" cy="707886"/>
          </a:xfrm>
          <a:prstGeom prst="rect">
            <a:avLst/>
          </a:prstGeom>
          <a:noFill/>
        </p:spPr>
        <p:txBody>
          <a:bodyPr wrap="square" rtlCol="0">
            <a:spAutoFit/>
          </a:bodyPr>
          <a:lstStyle/>
          <a:p>
            <a:r>
              <a:rPr lang="en-GB" sz="4000" dirty="0" smtClean="0"/>
              <a:t>Your Turn</a:t>
            </a:r>
            <a:r>
              <a:rPr lang="en-GB" dirty="0" smtClean="0"/>
              <a:t>.</a:t>
            </a:r>
            <a:endParaRPr lang="en-GB" dirty="0"/>
          </a:p>
        </p:txBody>
      </p:sp>
      <p:sp>
        <p:nvSpPr>
          <p:cNvPr id="36" name="TextBox 35"/>
          <p:cNvSpPr txBox="1"/>
          <p:nvPr/>
        </p:nvSpPr>
        <p:spPr>
          <a:xfrm>
            <a:off x="7129648" y="2052069"/>
            <a:ext cx="1128527"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37" name="TextBox 36"/>
          <p:cNvSpPr txBox="1"/>
          <p:nvPr/>
        </p:nvSpPr>
        <p:spPr>
          <a:xfrm>
            <a:off x="4463082" y="3687198"/>
            <a:ext cx="2592288"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
        <p:nvSpPr>
          <p:cNvPr id="38" name="TextBox 37"/>
          <p:cNvSpPr txBox="1"/>
          <p:nvPr/>
        </p:nvSpPr>
        <p:spPr>
          <a:xfrm>
            <a:off x="8702792" y="5085858"/>
            <a:ext cx="2592288" cy="1569660"/>
          </a:xfrm>
          <a:prstGeom prst="rect">
            <a:avLst/>
          </a:prstGeom>
          <a:noFill/>
        </p:spPr>
        <p:txBody>
          <a:bodyPr wrap="square" rtlCol="0">
            <a:spAutoFit/>
          </a:bodyPr>
          <a:lstStyle/>
          <a:p>
            <a:r>
              <a:rPr lang="en-GB" sz="9600" b="1" dirty="0">
                <a:effectLst>
                  <a:outerShdw blurRad="38100" dist="38100" dir="2700000" algn="tl">
                    <a:srgbClr val="000000">
                      <a:alpha val="43137"/>
                    </a:srgbClr>
                  </a:outerShdw>
                </a:effectLst>
                <a:latin typeface="Comic Sans MS" panose="030F0702030302020204" pitchFamily="66" charset="0"/>
              </a:rPr>
              <a:t>=</a:t>
            </a:r>
          </a:p>
        </p:txBody>
      </p:sp>
    </p:spTree>
    <p:extLst>
      <p:ext uri="{BB962C8B-B14F-4D97-AF65-F5344CB8AC3E}">
        <p14:creationId xmlns:p14="http://schemas.microsoft.com/office/powerpoint/2010/main" val="19095290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E199F7-2EDF-45F5-8C95-6E734A809C20}"/>
              </a:ext>
            </a:extLst>
          </p:cNvPr>
          <p:cNvSpPr/>
          <p:nvPr/>
        </p:nvSpPr>
        <p:spPr>
          <a:xfrm>
            <a:off x="-44814" y="114300"/>
            <a:ext cx="12281632"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Fill in the missing </a:t>
            </a:r>
            <a:r>
              <a:rPr lang="en-US" sz="5400" dirty="0" smtClean="0">
                <a:ln w="0"/>
                <a:effectLst>
                  <a:outerShdw blurRad="38100" dist="19050" dir="2700000" algn="tl" rotWithShape="0">
                    <a:schemeClr val="dk1">
                      <a:alpha val="40000"/>
                    </a:schemeClr>
                  </a:outerShdw>
                </a:effectLst>
              </a:rPr>
              <a:t>numbers from 10 to 20 </a:t>
            </a:r>
            <a:r>
              <a:rPr lang="en-US" sz="5400" dirty="0">
                <a:ln w="0"/>
                <a:effectLst>
                  <a:outerShdw blurRad="38100" dist="19050" dir="2700000" algn="tl" rotWithShape="0">
                    <a:schemeClr val="dk1">
                      <a:alpha val="40000"/>
                    </a:schemeClr>
                  </a:outerShdw>
                </a:effectLst>
              </a:rPr>
              <a:t>…</a:t>
            </a:r>
          </a:p>
        </p:txBody>
      </p:sp>
      <p:sp>
        <p:nvSpPr>
          <p:cNvPr id="5" name="TextBox 4">
            <a:extLst>
              <a:ext uri="{FF2B5EF4-FFF2-40B4-BE49-F238E27FC236}">
                <a16:creationId xmlns:a16="http://schemas.microsoft.com/office/drawing/2014/main" id="{6F61ACAE-DC8D-40C3-8DD0-DD001EE20C9D}"/>
              </a:ext>
            </a:extLst>
          </p:cNvPr>
          <p:cNvSpPr txBox="1"/>
          <p:nvPr/>
        </p:nvSpPr>
        <p:spPr>
          <a:xfrm>
            <a:off x="615811" y="1771143"/>
            <a:ext cx="11157042" cy="3416320"/>
          </a:xfrm>
          <a:prstGeom prst="rect">
            <a:avLst/>
          </a:prstGeom>
          <a:noFill/>
        </p:spPr>
        <p:txBody>
          <a:bodyPr wrap="square" rtlCol="0">
            <a:spAutoFit/>
          </a:bodyPr>
          <a:lstStyle/>
          <a:p>
            <a:r>
              <a:rPr lang="en-GB" sz="3600" b="1" dirty="0" smtClean="0">
                <a:latin typeface="+mj-lt"/>
              </a:rPr>
              <a:t>11     12     </a:t>
            </a:r>
            <a:r>
              <a:rPr lang="en-GB" sz="3600" b="1" dirty="0">
                <a:latin typeface="+mj-lt"/>
              </a:rPr>
              <a:t>___     </a:t>
            </a:r>
            <a:r>
              <a:rPr lang="en-GB" sz="3600" b="1" dirty="0" smtClean="0">
                <a:latin typeface="+mj-lt"/>
              </a:rPr>
              <a:t>14     </a:t>
            </a:r>
            <a:r>
              <a:rPr lang="en-GB" sz="3600" b="1" dirty="0">
                <a:latin typeface="+mj-lt"/>
              </a:rPr>
              <a:t>___      </a:t>
            </a:r>
            <a:r>
              <a:rPr lang="en-GB" sz="3600" b="1" dirty="0" smtClean="0">
                <a:latin typeface="+mj-lt"/>
              </a:rPr>
              <a:t>16     </a:t>
            </a:r>
            <a:r>
              <a:rPr lang="en-GB" sz="3600" b="1" dirty="0">
                <a:latin typeface="+mj-lt"/>
              </a:rPr>
              <a:t>___     </a:t>
            </a:r>
            <a:r>
              <a:rPr lang="en-GB" sz="3600" b="1" dirty="0" smtClean="0">
                <a:latin typeface="+mj-lt"/>
              </a:rPr>
              <a:t>18     </a:t>
            </a:r>
            <a:r>
              <a:rPr lang="en-GB" sz="3600" b="1" dirty="0">
                <a:latin typeface="+mj-lt"/>
              </a:rPr>
              <a:t>___      </a:t>
            </a:r>
            <a:r>
              <a:rPr lang="en-GB" sz="3600" b="1" dirty="0" smtClean="0">
                <a:latin typeface="+mj-lt"/>
              </a:rPr>
              <a:t>20</a:t>
            </a:r>
            <a:endParaRPr lang="en-GB" sz="3600" b="1" dirty="0">
              <a:latin typeface="+mj-lt"/>
            </a:endParaRPr>
          </a:p>
          <a:p>
            <a:endParaRPr lang="en-GB" sz="3600" b="1" dirty="0">
              <a:latin typeface="+mj-lt"/>
            </a:endParaRPr>
          </a:p>
          <a:p>
            <a:r>
              <a:rPr lang="en-GB" sz="3600" b="1" dirty="0" smtClean="0">
                <a:latin typeface="+mj-lt"/>
              </a:rPr>
              <a:t>11     </a:t>
            </a:r>
            <a:r>
              <a:rPr lang="en-GB" sz="3600" b="1" dirty="0">
                <a:latin typeface="+mj-lt"/>
              </a:rPr>
              <a:t>___     </a:t>
            </a:r>
            <a:r>
              <a:rPr lang="en-GB" sz="3600" b="1" dirty="0" smtClean="0">
                <a:latin typeface="+mj-lt"/>
              </a:rPr>
              <a:t>13     </a:t>
            </a:r>
            <a:r>
              <a:rPr lang="en-GB" sz="3600" b="1" dirty="0">
                <a:latin typeface="+mj-lt"/>
              </a:rPr>
              <a:t>___     </a:t>
            </a:r>
            <a:r>
              <a:rPr lang="en-GB" sz="3600" b="1" dirty="0" smtClean="0">
                <a:latin typeface="+mj-lt"/>
              </a:rPr>
              <a:t>15      </a:t>
            </a:r>
            <a:r>
              <a:rPr lang="en-GB" sz="3600" b="1" dirty="0">
                <a:latin typeface="+mj-lt"/>
              </a:rPr>
              <a:t>___     </a:t>
            </a:r>
            <a:r>
              <a:rPr lang="en-GB" sz="3600" b="1" dirty="0" smtClean="0">
                <a:latin typeface="+mj-lt"/>
              </a:rPr>
              <a:t>17      </a:t>
            </a:r>
            <a:r>
              <a:rPr lang="en-GB" sz="3600" b="1" dirty="0">
                <a:latin typeface="+mj-lt"/>
              </a:rPr>
              <a:t>___      </a:t>
            </a:r>
            <a:r>
              <a:rPr lang="en-GB" sz="3600" b="1" dirty="0" smtClean="0">
                <a:latin typeface="+mj-lt"/>
              </a:rPr>
              <a:t>19     </a:t>
            </a:r>
            <a:r>
              <a:rPr lang="en-GB" sz="3600" b="1" dirty="0">
                <a:latin typeface="+mj-lt"/>
              </a:rPr>
              <a:t>___</a:t>
            </a:r>
          </a:p>
          <a:p>
            <a:pPr marL="742950" indent="-742950">
              <a:buAutoNum type="arabicPlain" startAt="2"/>
            </a:pPr>
            <a:endParaRPr lang="en-GB" sz="3600" b="1" dirty="0">
              <a:latin typeface="+mj-lt"/>
            </a:endParaRPr>
          </a:p>
          <a:p>
            <a:r>
              <a:rPr lang="en-GB" sz="3600" b="1" dirty="0" smtClean="0">
                <a:latin typeface="+mj-lt"/>
              </a:rPr>
              <a:t>11      12      13  ___    </a:t>
            </a:r>
            <a:r>
              <a:rPr lang="en-GB" sz="3600" b="1" dirty="0">
                <a:latin typeface="+mj-lt"/>
              </a:rPr>
              <a:t>___   </a:t>
            </a:r>
            <a:r>
              <a:rPr lang="en-GB" sz="3600" b="1" dirty="0" smtClean="0">
                <a:latin typeface="+mj-lt"/>
              </a:rPr>
              <a:t>16  </a:t>
            </a:r>
            <a:r>
              <a:rPr lang="en-GB" sz="3600" b="1" dirty="0">
                <a:latin typeface="+mj-lt"/>
              </a:rPr>
              <a:t>___    </a:t>
            </a:r>
            <a:r>
              <a:rPr lang="en-GB" sz="3600" b="1" dirty="0" smtClean="0">
                <a:latin typeface="+mj-lt"/>
              </a:rPr>
              <a:t> 18       </a:t>
            </a:r>
            <a:r>
              <a:rPr lang="en-GB" sz="3600" b="1" dirty="0">
                <a:latin typeface="+mj-lt"/>
              </a:rPr>
              <a:t>___      ____</a:t>
            </a:r>
          </a:p>
          <a:p>
            <a:endParaRPr lang="en-GB" sz="3600" b="1" dirty="0">
              <a:latin typeface="+mj-lt"/>
            </a:endParaRPr>
          </a:p>
        </p:txBody>
      </p:sp>
      <p:sp>
        <p:nvSpPr>
          <p:cNvPr id="6" name="TextBox 5"/>
          <p:cNvSpPr txBox="1"/>
          <p:nvPr/>
        </p:nvSpPr>
        <p:spPr>
          <a:xfrm>
            <a:off x="9472752" y="5741461"/>
            <a:ext cx="2484116" cy="923330"/>
          </a:xfrm>
          <a:prstGeom prst="rect">
            <a:avLst/>
          </a:prstGeom>
          <a:noFill/>
          <a:ln>
            <a:solidFill>
              <a:schemeClr val="tx1"/>
            </a:solidFill>
          </a:ln>
        </p:spPr>
        <p:txBody>
          <a:bodyPr wrap="square" rtlCol="0">
            <a:spAutoFit/>
          </a:bodyPr>
          <a:lstStyle/>
          <a:p>
            <a:r>
              <a:rPr lang="en-GB" dirty="0"/>
              <a:t>If you are working on a computer, insert a text box to type your answer.</a:t>
            </a:r>
          </a:p>
        </p:txBody>
      </p:sp>
    </p:spTree>
    <p:extLst>
      <p:ext uri="{BB962C8B-B14F-4D97-AF65-F5344CB8AC3E}">
        <p14:creationId xmlns:p14="http://schemas.microsoft.com/office/powerpoint/2010/main" val="2208748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3A6738-E8FA-4636-8C97-78FC0747E3A6}"/>
              </a:ext>
            </a:extLst>
          </p:cNvPr>
          <p:cNvSpPr/>
          <p:nvPr/>
        </p:nvSpPr>
        <p:spPr>
          <a:xfrm>
            <a:off x="1127870" y="0"/>
            <a:ext cx="10186124" cy="830997"/>
          </a:xfrm>
          <a:prstGeom prst="rect">
            <a:avLst/>
          </a:prstGeom>
          <a:noFill/>
        </p:spPr>
        <p:txBody>
          <a:bodyPr wrap="square" lIns="91440" tIns="45720" rIns="91440" bIns="45720">
            <a:spAutoFit/>
          </a:bodyPr>
          <a:lstStyle/>
          <a:p>
            <a:pPr algn="ctr"/>
            <a:r>
              <a:rPr lang="en-US" sz="4800" dirty="0">
                <a:ln w="0"/>
                <a:effectLst>
                  <a:outerShdw blurRad="38100" dist="19050" dir="2700000" algn="tl" rotWithShape="0">
                    <a:schemeClr val="dk1">
                      <a:alpha val="40000"/>
                    </a:schemeClr>
                  </a:outerShdw>
                </a:effectLst>
              </a:rPr>
              <a:t>Count the objects</a:t>
            </a:r>
          </a:p>
        </p:txBody>
      </p:sp>
      <p:sp>
        <p:nvSpPr>
          <p:cNvPr id="8" name="TextBox 7">
            <a:extLst>
              <a:ext uri="{FF2B5EF4-FFF2-40B4-BE49-F238E27FC236}">
                <a16:creationId xmlns:a16="http://schemas.microsoft.com/office/drawing/2014/main" id="{8EA89E12-E4F5-4599-B5BE-E04B5FE8CB3F}"/>
              </a:ext>
            </a:extLst>
          </p:cNvPr>
          <p:cNvSpPr txBox="1"/>
          <p:nvPr/>
        </p:nvSpPr>
        <p:spPr>
          <a:xfrm>
            <a:off x="159025" y="2693"/>
            <a:ext cx="1911603" cy="2585323"/>
          </a:xfrm>
          <a:prstGeom prst="rect">
            <a:avLst/>
          </a:prstGeom>
          <a:noFill/>
        </p:spPr>
        <p:txBody>
          <a:bodyPr wrap="square" rtlCol="0">
            <a:spAutoFit/>
          </a:bodyPr>
          <a:lstStyle/>
          <a:p>
            <a:pPr algn="ctr"/>
            <a:r>
              <a:rPr lang="en-GB" dirty="0"/>
              <a:t>Write the answer in the box next to the shapes.</a:t>
            </a:r>
          </a:p>
          <a:p>
            <a:pPr algn="ctr"/>
            <a:endParaRPr lang="en-GB" dirty="0"/>
          </a:p>
          <a:p>
            <a:pPr algn="ctr"/>
            <a:r>
              <a:rPr lang="en-GB" dirty="0"/>
              <a:t>Remember, use your finger and count every time you touch a new object.</a:t>
            </a:r>
          </a:p>
        </p:txBody>
      </p:sp>
      <p:sp>
        <p:nvSpPr>
          <p:cNvPr id="9" name="TextBox 8">
            <a:extLst>
              <a:ext uri="{FF2B5EF4-FFF2-40B4-BE49-F238E27FC236}">
                <a16:creationId xmlns:a16="http://schemas.microsoft.com/office/drawing/2014/main" id="{43E92BA3-59BA-46B6-A9C2-0FD51A69C70A}"/>
              </a:ext>
            </a:extLst>
          </p:cNvPr>
          <p:cNvSpPr txBox="1"/>
          <p:nvPr/>
        </p:nvSpPr>
        <p:spPr>
          <a:xfrm>
            <a:off x="159026" y="2588016"/>
            <a:ext cx="768625" cy="707886"/>
          </a:xfrm>
          <a:prstGeom prst="rect">
            <a:avLst/>
          </a:prstGeom>
          <a:noFill/>
        </p:spPr>
        <p:txBody>
          <a:bodyPr wrap="square" rtlCol="0">
            <a:spAutoFit/>
          </a:bodyPr>
          <a:lstStyle/>
          <a:p>
            <a:r>
              <a:rPr lang="en-GB" sz="4000" dirty="0"/>
              <a:t>4.</a:t>
            </a:r>
          </a:p>
        </p:txBody>
      </p:sp>
      <p:sp>
        <p:nvSpPr>
          <p:cNvPr id="10" name="Rectangle 9">
            <a:extLst>
              <a:ext uri="{FF2B5EF4-FFF2-40B4-BE49-F238E27FC236}">
                <a16:creationId xmlns:a16="http://schemas.microsoft.com/office/drawing/2014/main" id="{62A30D7A-80F7-485C-B1DE-07D75445FCE8}"/>
              </a:ext>
            </a:extLst>
          </p:cNvPr>
          <p:cNvSpPr/>
          <p:nvPr/>
        </p:nvSpPr>
        <p:spPr>
          <a:xfrm>
            <a:off x="3331227" y="2535416"/>
            <a:ext cx="967409" cy="923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7F113FE-45D3-47D3-811E-549A7944D970}"/>
              </a:ext>
            </a:extLst>
          </p:cNvPr>
          <p:cNvSpPr txBox="1"/>
          <p:nvPr/>
        </p:nvSpPr>
        <p:spPr>
          <a:xfrm>
            <a:off x="159026" y="4052381"/>
            <a:ext cx="768625" cy="707886"/>
          </a:xfrm>
          <a:prstGeom prst="rect">
            <a:avLst/>
          </a:prstGeom>
          <a:noFill/>
        </p:spPr>
        <p:txBody>
          <a:bodyPr wrap="square" rtlCol="0">
            <a:spAutoFit/>
          </a:bodyPr>
          <a:lstStyle/>
          <a:p>
            <a:r>
              <a:rPr lang="en-GB" sz="4000" dirty="0"/>
              <a:t>5.</a:t>
            </a:r>
          </a:p>
        </p:txBody>
      </p:sp>
      <p:sp>
        <p:nvSpPr>
          <p:cNvPr id="19" name="TextBox 18">
            <a:extLst>
              <a:ext uri="{FF2B5EF4-FFF2-40B4-BE49-F238E27FC236}">
                <a16:creationId xmlns:a16="http://schemas.microsoft.com/office/drawing/2014/main" id="{46D31281-238F-462C-BDF9-399667B9D065}"/>
              </a:ext>
            </a:extLst>
          </p:cNvPr>
          <p:cNvSpPr txBox="1"/>
          <p:nvPr/>
        </p:nvSpPr>
        <p:spPr>
          <a:xfrm>
            <a:off x="159025" y="5516745"/>
            <a:ext cx="768625" cy="707886"/>
          </a:xfrm>
          <a:prstGeom prst="rect">
            <a:avLst/>
          </a:prstGeom>
          <a:noFill/>
        </p:spPr>
        <p:txBody>
          <a:bodyPr wrap="square" rtlCol="0">
            <a:spAutoFit/>
          </a:bodyPr>
          <a:lstStyle/>
          <a:p>
            <a:r>
              <a:rPr lang="en-GB" sz="4000" dirty="0"/>
              <a:t>6.</a:t>
            </a:r>
          </a:p>
        </p:txBody>
      </p:sp>
      <p:sp>
        <p:nvSpPr>
          <p:cNvPr id="23" name="Rectangle 22">
            <a:extLst>
              <a:ext uri="{FF2B5EF4-FFF2-40B4-BE49-F238E27FC236}">
                <a16:creationId xmlns:a16="http://schemas.microsoft.com/office/drawing/2014/main" id="{0DB62CC3-EC4B-4D8C-91AC-EAE8FDBBF4F5}"/>
              </a:ext>
            </a:extLst>
          </p:cNvPr>
          <p:cNvSpPr/>
          <p:nvPr/>
        </p:nvSpPr>
        <p:spPr>
          <a:xfrm>
            <a:off x="7648293" y="3944659"/>
            <a:ext cx="967409" cy="923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E18DFA15-D859-4E32-A5CC-2549581DBBDA}"/>
              </a:ext>
            </a:extLst>
          </p:cNvPr>
          <p:cNvSpPr/>
          <p:nvPr/>
        </p:nvSpPr>
        <p:spPr>
          <a:xfrm>
            <a:off x="6985434" y="5516745"/>
            <a:ext cx="967409" cy="923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un 10">
            <a:extLst>
              <a:ext uri="{FF2B5EF4-FFF2-40B4-BE49-F238E27FC236}">
                <a16:creationId xmlns:a16="http://schemas.microsoft.com/office/drawing/2014/main" id="{5BB04BCB-166C-4AAD-91B9-E5884AA92965}"/>
              </a:ext>
            </a:extLst>
          </p:cNvPr>
          <p:cNvSpPr/>
          <p:nvPr/>
        </p:nvSpPr>
        <p:spPr>
          <a:xfrm>
            <a:off x="723676" y="2551297"/>
            <a:ext cx="967408" cy="830997"/>
          </a:xfrm>
          <a:prstGeom prst="su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Sun 31">
            <a:extLst>
              <a:ext uri="{FF2B5EF4-FFF2-40B4-BE49-F238E27FC236}">
                <a16:creationId xmlns:a16="http://schemas.microsoft.com/office/drawing/2014/main" id="{84E7CBC6-0C05-4ADD-9266-35E07FF90CA2}"/>
              </a:ext>
            </a:extLst>
          </p:cNvPr>
          <p:cNvSpPr/>
          <p:nvPr/>
        </p:nvSpPr>
        <p:spPr>
          <a:xfrm>
            <a:off x="1842046" y="2588016"/>
            <a:ext cx="967408" cy="830997"/>
          </a:xfrm>
          <a:prstGeom prst="su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iamond 11">
            <a:extLst>
              <a:ext uri="{FF2B5EF4-FFF2-40B4-BE49-F238E27FC236}">
                <a16:creationId xmlns:a16="http://schemas.microsoft.com/office/drawing/2014/main" id="{A821CA15-832C-4FF2-815E-67DD2511A0E4}"/>
              </a:ext>
            </a:extLst>
          </p:cNvPr>
          <p:cNvSpPr/>
          <p:nvPr/>
        </p:nvSpPr>
        <p:spPr>
          <a:xfrm>
            <a:off x="723676" y="3990559"/>
            <a:ext cx="967408" cy="877430"/>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Diamond 32">
            <a:extLst>
              <a:ext uri="{FF2B5EF4-FFF2-40B4-BE49-F238E27FC236}">
                <a16:creationId xmlns:a16="http://schemas.microsoft.com/office/drawing/2014/main" id="{5946B591-6340-4B0E-8F41-A1F6C87ECB36}"/>
              </a:ext>
            </a:extLst>
          </p:cNvPr>
          <p:cNvSpPr/>
          <p:nvPr/>
        </p:nvSpPr>
        <p:spPr>
          <a:xfrm>
            <a:off x="1842046" y="3990559"/>
            <a:ext cx="967408" cy="877430"/>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Diamond 33">
            <a:extLst>
              <a:ext uri="{FF2B5EF4-FFF2-40B4-BE49-F238E27FC236}">
                <a16:creationId xmlns:a16="http://schemas.microsoft.com/office/drawing/2014/main" id="{32DD273F-85D8-4E21-A7C1-8DF067AC6FBF}"/>
              </a:ext>
            </a:extLst>
          </p:cNvPr>
          <p:cNvSpPr/>
          <p:nvPr/>
        </p:nvSpPr>
        <p:spPr>
          <a:xfrm>
            <a:off x="3021486" y="3967609"/>
            <a:ext cx="967408" cy="877430"/>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Diamond 34">
            <a:extLst>
              <a:ext uri="{FF2B5EF4-FFF2-40B4-BE49-F238E27FC236}">
                <a16:creationId xmlns:a16="http://schemas.microsoft.com/office/drawing/2014/main" id="{3C286872-4F30-4F15-BE6F-C5E669F7D93B}"/>
              </a:ext>
            </a:extLst>
          </p:cNvPr>
          <p:cNvSpPr/>
          <p:nvPr/>
        </p:nvSpPr>
        <p:spPr>
          <a:xfrm>
            <a:off x="4079961" y="3967609"/>
            <a:ext cx="967408" cy="877430"/>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Diamond 35">
            <a:extLst>
              <a:ext uri="{FF2B5EF4-FFF2-40B4-BE49-F238E27FC236}">
                <a16:creationId xmlns:a16="http://schemas.microsoft.com/office/drawing/2014/main" id="{D9C2A9E0-E19D-4D35-A0C1-AB5D1D47A5D3}"/>
              </a:ext>
            </a:extLst>
          </p:cNvPr>
          <p:cNvSpPr/>
          <p:nvPr/>
        </p:nvSpPr>
        <p:spPr>
          <a:xfrm>
            <a:off x="5198331" y="3967609"/>
            <a:ext cx="967408" cy="877430"/>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Diamond 36">
            <a:extLst>
              <a:ext uri="{FF2B5EF4-FFF2-40B4-BE49-F238E27FC236}">
                <a16:creationId xmlns:a16="http://schemas.microsoft.com/office/drawing/2014/main" id="{A8C7AE75-FBE3-4375-ABEA-D38AA44F1FC0}"/>
              </a:ext>
            </a:extLst>
          </p:cNvPr>
          <p:cNvSpPr/>
          <p:nvPr/>
        </p:nvSpPr>
        <p:spPr>
          <a:xfrm>
            <a:off x="6377771" y="3944659"/>
            <a:ext cx="967408" cy="877430"/>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loud 12">
            <a:extLst>
              <a:ext uri="{FF2B5EF4-FFF2-40B4-BE49-F238E27FC236}">
                <a16:creationId xmlns:a16="http://schemas.microsoft.com/office/drawing/2014/main" id="{9495D18B-8795-40D4-8E76-3600A1A62A74}"/>
              </a:ext>
            </a:extLst>
          </p:cNvPr>
          <p:cNvSpPr/>
          <p:nvPr/>
        </p:nvSpPr>
        <p:spPr>
          <a:xfrm>
            <a:off x="927650" y="5516745"/>
            <a:ext cx="1219202" cy="877430"/>
          </a:xfrm>
          <a:prstGeom prst="clou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Cloud 37">
            <a:extLst>
              <a:ext uri="{FF2B5EF4-FFF2-40B4-BE49-F238E27FC236}">
                <a16:creationId xmlns:a16="http://schemas.microsoft.com/office/drawing/2014/main" id="{F45A0143-4161-4EBB-BBC2-0F8635E7944C}"/>
              </a:ext>
            </a:extLst>
          </p:cNvPr>
          <p:cNvSpPr/>
          <p:nvPr/>
        </p:nvSpPr>
        <p:spPr>
          <a:xfrm>
            <a:off x="2411885" y="5510120"/>
            <a:ext cx="1219202" cy="877430"/>
          </a:xfrm>
          <a:prstGeom prst="clou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Cloud 38">
            <a:extLst>
              <a:ext uri="{FF2B5EF4-FFF2-40B4-BE49-F238E27FC236}">
                <a16:creationId xmlns:a16="http://schemas.microsoft.com/office/drawing/2014/main" id="{2AD1933A-D323-457C-AE7F-A97FC71963DB}"/>
              </a:ext>
            </a:extLst>
          </p:cNvPr>
          <p:cNvSpPr/>
          <p:nvPr/>
        </p:nvSpPr>
        <p:spPr>
          <a:xfrm>
            <a:off x="3896120" y="5454923"/>
            <a:ext cx="1219202" cy="877430"/>
          </a:xfrm>
          <a:prstGeom prst="clou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Cloud 39">
            <a:extLst>
              <a:ext uri="{FF2B5EF4-FFF2-40B4-BE49-F238E27FC236}">
                <a16:creationId xmlns:a16="http://schemas.microsoft.com/office/drawing/2014/main" id="{5CD52BA6-D0C6-44D3-A136-CB214B6B4D5D}"/>
              </a:ext>
            </a:extLst>
          </p:cNvPr>
          <p:cNvSpPr/>
          <p:nvPr/>
        </p:nvSpPr>
        <p:spPr>
          <a:xfrm>
            <a:off x="5440777" y="5510120"/>
            <a:ext cx="1219202" cy="877430"/>
          </a:xfrm>
          <a:prstGeom prst="clou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4229311" y="1085850"/>
            <a:ext cx="3733589" cy="707886"/>
          </a:xfrm>
          <a:prstGeom prst="rect">
            <a:avLst/>
          </a:prstGeom>
          <a:noFill/>
        </p:spPr>
        <p:txBody>
          <a:bodyPr wrap="square" rtlCol="0">
            <a:spAutoFit/>
          </a:bodyPr>
          <a:lstStyle/>
          <a:p>
            <a:r>
              <a:rPr lang="en-GB" sz="4000" dirty="0" smtClean="0"/>
              <a:t>My Turn</a:t>
            </a:r>
            <a:r>
              <a:rPr lang="en-GB" dirty="0" smtClean="0"/>
              <a:t>.</a:t>
            </a:r>
            <a:endParaRPr lang="en-GB" dirty="0"/>
          </a:p>
        </p:txBody>
      </p:sp>
      <p:sp>
        <p:nvSpPr>
          <p:cNvPr id="24" name="TextBox 23"/>
          <p:cNvSpPr txBox="1"/>
          <p:nvPr/>
        </p:nvSpPr>
        <p:spPr>
          <a:xfrm>
            <a:off x="7844189" y="3988042"/>
            <a:ext cx="575616" cy="769441"/>
          </a:xfrm>
          <a:prstGeom prst="rect">
            <a:avLst/>
          </a:prstGeom>
          <a:noFill/>
        </p:spPr>
        <p:txBody>
          <a:bodyPr wrap="square" rtlCol="0">
            <a:spAutoFit/>
          </a:bodyPr>
          <a:lstStyle/>
          <a:p>
            <a:r>
              <a:rPr lang="en-GB" sz="4400" dirty="0"/>
              <a:t>6</a:t>
            </a:r>
          </a:p>
        </p:txBody>
      </p:sp>
      <p:sp>
        <p:nvSpPr>
          <p:cNvPr id="25" name="TextBox 24"/>
          <p:cNvSpPr txBox="1"/>
          <p:nvPr/>
        </p:nvSpPr>
        <p:spPr>
          <a:xfrm>
            <a:off x="3527123" y="2559016"/>
            <a:ext cx="575616" cy="769441"/>
          </a:xfrm>
          <a:prstGeom prst="rect">
            <a:avLst/>
          </a:prstGeom>
          <a:noFill/>
        </p:spPr>
        <p:txBody>
          <a:bodyPr wrap="square" rtlCol="0">
            <a:spAutoFit/>
          </a:bodyPr>
          <a:lstStyle/>
          <a:p>
            <a:r>
              <a:rPr lang="en-GB" sz="4400" dirty="0"/>
              <a:t>2</a:t>
            </a:r>
          </a:p>
        </p:txBody>
      </p:sp>
      <p:sp>
        <p:nvSpPr>
          <p:cNvPr id="26" name="TextBox 25"/>
          <p:cNvSpPr txBox="1"/>
          <p:nvPr/>
        </p:nvSpPr>
        <p:spPr>
          <a:xfrm>
            <a:off x="7219950" y="5570739"/>
            <a:ext cx="742950" cy="769441"/>
          </a:xfrm>
          <a:prstGeom prst="rect">
            <a:avLst/>
          </a:prstGeom>
          <a:noFill/>
        </p:spPr>
        <p:txBody>
          <a:bodyPr wrap="square" rtlCol="0">
            <a:spAutoFit/>
          </a:bodyPr>
          <a:lstStyle/>
          <a:p>
            <a:r>
              <a:rPr lang="en-GB" sz="4400" dirty="0"/>
              <a:t>4</a:t>
            </a:r>
          </a:p>
        </p:txBody>
      </p:sp>
    </p:spTree>
    <p:extLst>
      <p:ext uri="{BB962C8B-B14F-4D97-AF65-F5344CB8AC3E}">
        <p14:creationId xmlns:p14="http://schemas.microsoft.com/office/powerpoint/2010/main" val="2408727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3A6738-E8FA-4636-8C97-78FC0747E3A6}"/>
              </a:ext>
            </a:extLst>
          </p:cNvPr>
          <p:cNvSpPr/>
          <p:nvPr/>
        </p:nvSpPr>
        <p:spPr>
          <a:xfrm>
            <a:off x="1127870" y="0"/>
            <a:ext cx="10186124" cy="830997"/>
          </a:xfrm>
          <a:prstGeom prst="rect">
            <a:avLst/>
          </a:prstGeom>
          <a:noFill/>
        </p:spPr>
        <p:txBody>
          <a:bodyPr wrap="square" lIns="91440" tIns="45720" rIns="91440" bIns="45720">
            <a:spAutoFit/>
          </a:bodyPr>
          <a:lstStyle/>
          <a:p>
            <a:pPr algn="ctr"/>
            <a:r>
              <a:rPr lang="en-US" sz="4800" dirty="0">
                <a:ln w="0"/>
                <a:effectLst>
                  <a:outerShdw blurRad="38100" dist="19050" dir="2700000" algn="tl" rotWithShape="0">
                    <a:schemeClr val="dk1">
                      <a:alpha val="40000"/>
                    </a:schemeClr>
                  </a:outerShdw>
                </a:effectLst>
              </a:rPr>
              <a:t>Count the objects</a:t>
            </a:r>
          </a:p>
        </p:txBody>
      </p:sp>
      <p:sp>
        <p:nvSpPr>
          <p:cNvPr id="8" name="TextBox 7">
            <a:extLst>
              <a:ext uri="{FF2B5EF4-FFF2-40B4-BE49-F238E27FC236}">
                <a16:creationId xmlns:a16="http://schemas.microsoft.com/office/drawing/2014/main" id="{8EA89E12-E4F5-4599-B5BE-E04B5FE8CB3F}"/>
              </a:ext>
            </a:extLst>
          </p:cNvPr>
          <p:cNvSpPr txBox="1"/>
          <p:nvPr/>
        </p:nvSpPr>
        <p:spPr>
          <a:xfrm>
            <a:off x="2241297" y="896827"/>
            <a:ext cx="8292498" cy="923330"/>
          </a:xfrm>
          <a:prstGeom prst="rect">
            <a:avLst/>
          </a:prstGeom>
          <a:noFill/>
        </p:spPr>
        <p:txBody>
          <a:bodyPr wrap="square" rtlCol="0">
            <a:spAutoFit/>
          </a:bodyPr>
          <a:lstStyle/>
          <a:p>
            <a:pPr algn="ctr"/>
            <a:r>
              <a:rPr lang="en-GB" dirty="0"/>
              <a:t>Write the answer in the box next to the shapes.</a:t>
            </a:r>
          </a:p>
          <a:p>
            <a:pPr algn="ctr"/>
            <a:endParaRPr lang="en-GB" dirty="0"/>
          </a:p>
          <a:p>
            <a:pPr algn="ctr"/>
            <a:r>
              <a:rPr lang="en-GB" dirty="0"/>
              <a:t>Remember, use your finger and count every time you touch a new object.</a:t>
            </a:r>
          </a:p>
        </p:txBody>
      </p:sp>
      <p:sp>
        <p:nvSpPr>
          <p:cNvPr id="9" name="TextBox 8">
            <a:extLst>
              <a:ext uri="{FF2B5EF4-FFF2-40B4-BE49-F238E27FC236}">
                <a16:creationId xmlns:a16="http://schemas.microsoft.com/office/drawing/2014/main" id="{43E92BA3-59BA-46B6-A9C2-0FD51A69C70A}"/>
              </a:ext>
            </a:extLst>
          </p:cNvPr>
          <p:cNvSpPr txBox="1"/>
          <p:nvPr/>
        </p:nvSpPr>
        <p:spPr>
          <a:xfrm>
            <a:off x="159026" y="2588016"/>
            <a:ext cx="768625" cy="707886"/>
          </a:xfrm>
          <a:prstGeom prst="rect">
            <a:avLst/>
          </a:prstGeom>
          <a:noFill/>
        </p:spPr>
        <p:txBody>
          <a:bodyPr wrap="square" rtlCol="0">
            <a:spAutoFit/>
          </a:bodyPr>
          <a:lstStyle/>
          <a:p>
            <a:r>
              <a:rPr lang="en-GB" sz="4000" dirty="0"/>
              <a:t>4.</a:t>
            </a:r>
          </a:p>
        </p:txBody>
      </p:sp>
      <p:sp>
        <p:nvSpPr>
          <p:cNvPr id="10" name="Rectangle 9">
            <a:extLst>
              <a:ext uri="{FF2B5EF4-FFF2-40B4-BE49-F238E27FC236}">
                <a16:creationId xmlns:a16="http://schemas.microsoft.com/office/drawing/2014/main" id="{62A30D7A-80F7-485C-B1DE-07D75445FCE8}"/>
              </a:ext>
            </a:extLst>
          </p:cNvPr>
          <p:cNvSpPr/>
          <p:nvPr/>
        </p:nvSpPr>
        <p:spPr>
          <a:xfrm>
            <a:off x="3331227" y="2535416"/>
            <a:ext cx="967409" cy="923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7F113FE-45D3-47D3-811E-549A7944D970}"/>
              </a:ext>
            </a:extLst>
          </p:cNvPr>
          <p:cNvSpPr txBox="1"/>
          <p:nvPr/>
        </p:nvSpPr>
        <p:spPr>
          <a:xfrm>
            <a:off x="159026" y="4052381"/>
            <a:ext cx="768625" cy="707886"/>
          </a:xfrm>
          <a:prstGeom prst="rect">
            <a:avLst/>
          </a:prstGeom>
          <a:noFill/>
        </p:spPr>
        <p:txBody>
          <a:bodyPr wrap="square" rtlCol="0">
            <a:spAutoFit/>
          </a:bodyPr>
          <a:lstStyle/>
          <a:p>
            <a:r>
              <a:rPr lang="en-GB" sz="4000" dirty="0"/>
              <a:t>5.</a:t>
            </a:r>
          </a:p>
        </p:txBody>
      </p:sp>
      <p:sp>
        <p:nvSpPr>
          <p:cNvPr id="19" name="TextBox 18">
            <a:extLst>
              <a:ext uri="{FF2B5EF4-FFF2-40B4-BE49-F238E27FC236}">
                <a16:creationId xmlns:a16="http://schemas.microsoft.com/office/drawing/2014/main" id="{46D31281-238F-462C-BDF9-399667B9D065}"/>
              </a:ext>
            </a:extLst>
          </p:cNvPr>
          <p:cNvSpPr txBox="1"/>
          <p:nvPr/>
        </p:nvSpPr>
        <p:spPr>
          <a:xfrm>
            <a:off x="159025" y="5516745"/>
            <a:ext cx="768625" cy="707886"/>
          </a:xfrm>
          <a:prstGeom prst="rect">
            <a:avLst/>
          </a:prstGeom>
          <a:noFill/>
        </p:spPr>
        <p:txBody>
          <a:bodyPr wrap="square" rtlCol="0">
            <a:spAutoFit/>
          </a:bodyPr>
          <a:lstStyle/>
          <a:p>
            <a:r>
              <a:rPr lang="en-GB" sz="4000" dirty="0"/>
              <a:t>6.</a:t>
            </a:r>
          </a:p>
        </p:txBody>
      </p:sp>
      <p:sp>
        <p:nvSpPr>
          <p:cNvPr id="23" name="Rectangle 22">
            <a:extLst>
              <a:ext uri="{FF2B5EF4-FFF2-40B4-BE49-F238E27FC236}">
                <a16:creationId xmlns:a16="http://schemas.microsoft.com/office/drawing/2014/main" id="{0DB62CC3-EC4B-4D8C-91AC-EAE8FDBBF4F5}"/>
              </a:ext>
            </a:extLst>
          </p:cNvPr>
          <p:cNvSpPr/>
          <p:nvPr/>
        </p:nvSpPr>
        <p:spPr>
          <a:xfrm>
            <a:off x="7648293" y="3944659"/>
            <a:ext cx="967409" cy="923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E18DFA15-D859-4E32-A5CC-2549581DBBDA}"/>
              </a:ext>
            </a:extLst>
          </p:cNvPr>
          <p:cNvSpPr/>
          <p:nvPr/>
        </p:nvSpPr>
        <p:spPr>
          <a:xfrm>
            <a:off x="6985434" y="5516745"/>
            <a:ext cx="967409" cy="923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un 10">
            <a:extLst>
              <a:ext uri="{FF2B5EF4-FFF2-40B4-BE49-F238E27FC236}">
                <a16:creationId xmlns:a16="http://schemas.microsoft.com/office/drawing/2014/main" id="{5BB04BCB-166C-4AAD-91B9-E5884AA92965}"/>
              </a:ext>
            </a:extLst>
          </p:cNvPr>
          <p:cNvSpPr/>
          <p:nvPr/>
        </p:nvSpPr>
        <p:spPr>
          <a:xfrm>
            <a:off x="723676" y="2551297"/>
            <a:ext cx="967408" cy="830997"/>
          </a:xfrm>
          <a:prstGeom prst="su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Sun 31">
            <a:extLst>
              <a:ext uri="{FF2B5EF4-FFF2-40B4-BE49-F238E27FC236}">
                <a16:creationId xmlns:a16="http://schemas.microsoft.com/office/drawing/2014/main" id="{84E7CBC6-0C05-4ADD-9266-35E07FF90CA2}"/>
              </a:ext>
            </a:extLst>
          </p:cNvPr>
          <p:cNvSpPr/>
          <p:nvPr/>
        </p:nvSpPr>
        <p:spPr>
          <a:xfrm>
            <a:off x="1842046" y="2588016"/>
            <a:ext cx="967408" cy="830997"/>
          </a:xfrm>
          <a:prstGeom prst="su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iamond 11">
            <a:extLst>
              <a:ext uri="{FF2B5EF4-FFF2-40B4-BE49-F238E27FC236}">
                <a16:creationId xmlns:a16="http://schemas.microsoft.com/office/drawing/2014/main" id="{A821CA15-832C-4FF2-815E-67DD2511A0E4}"/>
              </a:ext>
            </a:extLst>
          </p:cNvPr>
          <p:cNvSpPr/>
          <p:nvPr/>
        </p:nvSpPr>
        <p:spPr>
          <a:xfrm>
            <a:off x="723676" y="3990559"/>
            <a:ext cx="967408" cy="877430"/>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Diamond 32">
            <a:extLst>
              <a:ext uri="{FF2B5EF4-FFF2-40B4-BE49-F238E27FC236}">
                <a16:creationId xmlns:a16="http://schemas.microsoft.com/office/drawing/2014/main" id="{5946B591-6340-4B0E-8F41-A1F6C87ECB36}"/>
              </a:ext>
            </a:extLst>
          </p:cNvPr>
          <p:cNvSpPr/>
          <p:nvPr/>
        </p:nvSpPr>
        <p:spPr>
          <a:xfrm>
            <a:off x="1842046" y="3990559"/>
            <a:ext cx="967408" cy="877430"/>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Diamond 33">
            <a:extLst>
              <a:ext uri="{FF2B5EF4-FFF2-40B4-BE49-F238E27FC236}">
                <a16:creationId xmlns:a16="http://schemas.microsoft.com/office/drawing/2014/main" id="{32DD273F-85D8-4E21-A7C1-8DF067AC6FBF}"/>
              </a:ext>
            </a:extLst>
          </p:cNvPr>
          <p:cNvSpPr/>
          <p:nvPr/>
        </p:nvSpPr>
        <p:spPr>
          <a:xfrm>
            <a:off x="3021486" y="3967609"/>
            <a:ext cx="967408" cy="877430"/>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Diamond 34">
            <a:extLst>
              <a:ext uri="{FF2B5EF4-FFF2-40B4-BE49-F238E27FC236}">
                <a16:creationId xmlns:a16="http://schemas.microsoft.com/office/drawing/2014/main" id="{3C286872-4F30-4F15-BE6F-C5E669F7D93B}"/>
              </a:ext>
            </a:extLst>
          </p:cNvPr>
          <p:cNvSpPr/>
          <p:nvPr/>
        </p:nvSpPr>
        <p:spPr>
          <a:xfrm>
            <a:off x="4079961" y="3967609"/>
            <a:ext cx="967408" cy="877430"/>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Diamond 35">
            <a:extLst>
              <a:ext uri="{FF2B5EF4-FFF2-40B4-BE49-F238E27FC236}">
                <a16:creationId xmlns:a16="http://schemas.microsoft.com/office/drawing/2014/main" id="{D9C2A9E0-E19D-4D35-A0C1-AB5D1D47A5D3}"/>
              </a:ext>
            </a:extLst>
          </p:cNvPr>
          <p:cNvSpPr/>
          <p:nvPr/>
        </p:nvSpPr>
        <p:spPr>
          <a:xfrm>
            <a:off x="5198331" y="3967609"/>
            <a:ext cx="967408" cy="877430"/>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Diamond 36">
            <a:extLst>
              <a:ext uri="{FF2B5EF4-FFF2-40B4-BE49-F238E27FC236}">
                <a16:creationId xmlns:a16="http://schemas.microsoft.com/office/drawing/2014/main" id="{A8C7AE75-FBE3-4375-ABEA-D38AA44F1FC0}"/>
              </a:ext>
            </a:extLst>
          </p:cNvPr>
          <p:cNvSpPr/>
          <p:nvPr/>
        </p:nvSpPr>
        <p:spPr>
          <a:xfrm>
            <a:off x="6377771" y="3944659"/>
            <a:ext cx="967408" cy="877430"/>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loud 12">
            <a:extLst>
              <a:ext uri="{FF2B5EF4-FFF2-40B4-BE49-F238E27FC236}">
                <a16:creationId xmlns:a16="http://schemas.microsoft.com/office/drawing/2014/main" id="{9495D18B-8795-40D4-8E76-3600A1A62A74}"/>
              </a:ext>
            </a:extLst>
          </p:cNvPr>
          <p:cNvSpPr/>
          <p:nvPr/>
        </p:nvSpPr>
        <p:spPr>
          <a:xfrm>
            <a:off x="927650" y="5516745"/>
            <a:ext cx="1219202" cy="877430"/>
          </a:xfrm>
          <a:prstGeom prst="clou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Cloud 37">
            <a:extLst>
              <a:ext uri="{FF2B5EF4-FFF2-40B4-BE49-F238E27FC236}">
                <a16:creationId xmlns:a16="http://schemas.microsoft.com/office/drawing/2014/main" id="{F45A0143-4161-4EBB-BBC2-0F8635E7944C}"/>
              </a:ext>
            </a:extLst>
          </p:cNvPr>
          <p:cNvSpPr/>
          <p:nvPr/>
        </p:nvSpPr>
        <p:spPr>
          <a:xfrm>
            <a:off x="2411885" y="5510120"/>
            <a:ext cx="1219202" cy="877430"/>
          </a:xfrm>
          <a:prstGeom prst="clou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Cloud 38">
            <a:extLst>
              <a:ext uri="{FF2B5EF4-FFF2-40B4-BE49-F238E27FC236}">
                <a16:creationId xmlns:a16="http://schemas.microsoft.com/office/drawing/2014/main" id="{2AD1933A-D323-457C-AE7F-A97FC71963DB}"/>
              </a:ext>
            </a:extLst>
          </p:cNvPr>
          <p:cNvSpPr/>
          <p:nvPr/>
        </p:nvSpPr>
        <p:spPr>
          <a:xfrm>
            <a:off x="3896120" y="5454923"/>
            <a:ext cx="1219202" cy="877430"/>
          </a:xfrm>
          <a:prstGeom prst="clou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Cloud 39">
            <a:extLst>
              <a:ext uri="{FF2B5EF4-FFF2-40B4-BE49-F238E27FC236}">
                <a16:creationId xmlns:a16="http://schemas.microsoft.com/office/drawing/2014/main" id="{5CD52BA6-D0C6-44D3-A136-CB214B6B4D5D}"/>
              </a:ext>
            </a:extLst>
          </p:cNvPr>
          <p:cNvSpPr/>
          <p:nvPr/>
        </p:nvSpPr>
        <p:spPr>
          <a:xfrm>
            <a:off x="5440777" y="5510120"/>
            <a:ext cx="1219202" cy="877430"/>
          </a:xfrm>
          <a:prstGeom prst="clou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7955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ED6D11-125E-4C26-B9FD-52C19B28A93A}"/>
              </a:ext>
            </a:extLst>
          </p:cNvPr>
          <p:cNvPicPr>
            <a:picLocks noChangeAspect="1"/>
          </p:cNvPicPr>
          <p:nvPr/>
        </p:nvPicPr>
        <p:blipFill>
          <a:blip r:embed="rId2"/>
          <a:stretch>
            <a:fillRect/>
          </a:stretch>
        </p:blipFill>
        <p:spPr>
          <a:xfrm>
            <a:off x="368992" y="1519312"/>
            <a:ext cx="11454016" cy="4842818"/>
          </a:xfrm>
          <a:prstGeom prst="rect">
            <a:avLst/>
          </a:prstGeom>
        </p:spPr>
      </p:pic>
      <p:sp>
        <p:nvSpPr>
          <p:cNvPr id="4" name="Rectangle 3">
            <a:extLst>
              <a:ext uri="{FF2B5EF4-FFF2-40B4-BE49-F238E27FC236}">
                <a16:creationId xmlns:a16="http://schemas.microsoft.com/office/drawing/2014/main" id="{B7246D60-CD37-417F-A386-D903595A90F7}"/>
              </a:ext>
            </a:extLst>
          </p:cNvPr>
          <p:cNvSpPr/>
          <p:nvPr/>
        </p:nvSpPr>
        <p:spPr>
          <a:xfrm>
            <a:off x="1127870" y="0"/>
            <a:ext cx="10186124" cy="1569660"/>
          </a:xfrm>
          <a:prstGeom prst="rect">
            <a:avLst/>
          </a:prstGeom>
          <a:noFill/>
        </p:spPr>
        <p:txBody>
          <a:bodyPr wrap="square" lIns="91440" tIns="45720" rIns="91440" bIns="45720">
            <a:spAutoFit/>
          </a:bodyPr>
          <a:lstStyle/>
          <a:p>
            <a:pPr algn="ctr"/>
            <a:r>
              <a:rPr lang="en-US" sz="4800" dirty="0">
                <a:ln w="0"/>
                <a:effectLst>
                  <a:outerShdw blurRad="38100" dist="19050" dir="2700000" algn="tl" rotWithShape="0">
                    <a:schemeClr val="dk1">
                      <a:alpha val="40000"/>
                    </a:schemeClr>
                  </a:outerShdw>
                </a:effectLst>
              </a:rPr>
              <a:t>Count the objects and write the number in the box</a:t>
            </a:r>
          </a:p>
        </p:txBody>
      </p:sp>
      <p:sp>
        <p:nvSpPr>
          <p:cNvPr id="5" name="TextBox 4">
            <a:extLst>
              <a:ext uri="{FF2B5EF4-FFF2-40B4-BE49-F238E27FC236}">
                <a16:creationId xmlns:a16="http://schemas.microsoft.com/office/drawing/2014/main" id="{285E5236-6BF7-4FCC-88C6-D365789BEA2D}"/>
              </a:ext>
            </a:extLst>
          </p:cNvPr>
          <p:cNvSpPr txBox="1"/>
          <p:nvPr/>
        </p:nvSpPr>
        <p:spPr>
          <a:xfrm>
            <a:off x="9365956" y="5900465"/>
            <a:ext cx="2731007" cy="923330"/>
          </a:xfrm>
          <a:prstGeom prst="rect">
            <a:avLst/>
          </a:prstGeom>
          <a:noFill/>
          <a:ln>
            <a:solidFill>
              <a:schemeClr val="tx1"/>
            </a:solidFill>
          </a:ln>
        </p:spPr>
        <p:txBody>
          <a:bodyPr wrap="square" rtlCol="0">
            <a:spAutoFit/>
          </a:bodyPr>
          <a:lstStyle/>
          <a:p>
            <a:r>
              <a:rPr lang="en-GB" dirty="0"/>
              <a:t>If you are working on a computer, insert a text box to type your answer.</a:t>
            </a:r>
          </a:p>
        </p:txBody>
      </p:sp>
      <p:sp>
        <p:nvSpPr>
          <p:cNvPr id="6" name="TextBox 5">
            <a:extLst>
              <a:ext uri="{FF2B5EF4-FFF2-40B4-BE49-F238E27FC236}">
                <a16:creationId xmlns:a16="http://schemas.microsoft.com/office/drawing/2014/main" id="{E42B53C7-57EB-4830-9EAB-8CC2D74A21C0}"/>
              </a:ext>
            </a:extLst>
          </p:cNvPr>
          <p:cNvSpPr txBox="1"/>
          <p:nvPr/>
        </p:nvSpPr>
        <p:spPr>
          <a:xfrm>
            <a:off x="368992" y="2570922"/>
            <a:ext cx="386382" cy="369332"/>
          </a:xfrm>
          <a:prstGeom prst="rect">
            <a:avLst/>
          </a:prstGeom>
          <a:noFill/>
        </p:spPr>
        <p:txBody>
          <a:bodyPr wrap="square" rtlCol="0">
            <a:spAutoFit/>
          </a:bodyPr>
          <a:lstStyle/>
          <a:p>
            <a:r>
              <a:rPr lang="en-GB" dirty="0"/>
              <a:t>1.</a:t>
            </a:r>
          </a:p>
        </p:txBody>
      </p:sp>
      <p:sp>
        <p:nvSpPr>
          <p:cNvPr id="7" name="TextBox 6">
            <a:extLst>
              <a:ext uri="{FF2B5EF4-FFF2-40B4-BE49-F238E27FC236}">
                <a16:creationId xmlns:a16="http://schemas.microsoft.com/office/drawing/2014/main" id="{DC228E3A-029C-48E5-A116-010718CEE2E2}"/>
              </a:ext>
            </a:extLst>
          </p:cNvPr>
          <p:cNvSpPr txBox="1"/>
          <p:nvPr/>
        </p:nvSpPr>
        <p:spPr>
          <a:xfrm>
            <a:off x="509174" y="4644887"/>
            <a:ext cx="386382" cy="369332"/>
          </a:xfrm>
          <a:prstGeom prst="rect">
            <a:avLst/>
          </a:prstGeom>
          <a:noFill/>
        </p:spPr>
        <p:txBody>
          <a:bodyPr wrap="square" rtlCol="0">
            <a:spAutoFit/>
          </a:bodyPr>
          <a:lstStyle/>
          <a:p>
            <a:r>
              <a:rPr lang="en-GB" dirty="0"/>
              <a:t>2.</a:t>
            </a:r>
          </a:p>
        </p:txBody>
      </p:sp>
      <p:sp>
        <p:nvSpPr>
          <p:cNvPr id="8" name="TextBox 7">
            <a:extLst>
              <a:ext uri="{FF2B5EF4-FFF2-40B4-BE49-F238E27FC236}">
                <a16:creationId xmlns:a16="http://schemas.microsoft.com/office/drawing/2014/main" id="{5E283B1D-F276-4774-8B0D-A359D27C57C1}"/>
              </a:ext>
            </a:extLst>
          </p:cNvPr>
          <p:cNvSpPr txBox="1"/>
          <p:nvPr/>
        </p:nvSpPr>
        <p:spPr>
          <a:xfrm>
            <a:off x="2993956" y="3550396"/>
            <a:ext cx="386382" cy="369332"/>
          </a:xfrm>
          <a:prstGeom prst="rect">
            <a:avLst/>
          </a:prstGeom>
          <a:noFill/>
        </p:spPr>
        <p:txBody>
          <a:bodyPr wrap="square" rtlCol="0">
            <a:spAutoFit/>
          </a:bodyPr>
          <a:lstStyle/>
          <a:p>
            <a:r>
              <a:rPr lang="en-GB" dirty="0"/>
              <a:t>3.</a:t>
            </a:r>
          </a:p>
        </p:txBody>
      </p:sp>
      <p:sp>
        <p:nvSpPr>
          <p:cNvPr id="9" name="TextBox 8">
            <a:extLst>
              <a:ext uri="{FF2B5EF4-FFF2-40B4-BE49-F238E27FC236}">
                <a16:creationId xmlns:a16="http://schemas.microsoft.com/office/drawing/2014/main" id="{18E80719-9543-4ABD-931E-D9563338B23D}"/>
              </a:ext>
            </a:extLst>
          </p:cNvPr>
          <p:cNvSpPr txBox="1"/>
          <p:nvPr/>
        </p:nvSpPr>
        <p:spPr>
          <a:xfrm>
            <a:off x="1741625" y="5900465"/>
            <a:ext cx="386382" cy="369332"/>
          </a:xfrm>
          <a:prstGeom prst="rect">
            <a:avLst/>
          </a:prstGeom>
          <a:noFill/>
        </p:spPr>
        <p:txBody>
          <a:bodyPr wrap="square" rtlCol="0">
            <a:spAutoFit/>
          </a:bodyPr>
          <a:lstStyle/>
          <a:p>
            <a:r>
              <a:rPr lang="en-GB" dirty="0"/>
              <a:t>4.</a:t>
            </a:r>
          </a:p>
        </p:txBody>
      </p:sp>
      <p:sp>
        <p:nvSpPr>
          <p:cNvPr id="11" name="TextBox 10">
            <a:extLst>
              <a:ext uri="{FF2B5EF4-FFF2-40B4-BE49-F238E27FC236}">
                <a16:creationId xmlns:a16="http://schemas.microsoft.com/office/drawing/2014/main" id="{3B551281-B544-4F88-B839-80C007D0739C}"/>
              </a:ext>
            </a:extLst>
          </p:cNvPr>
          <p:cNvSpPr txBox="1"/>
          <p:nvPr/>
        </p:nvSpPr>
        <p:spPr>
          <a:xfrm>
            <a:off x="4902268" y="3175957"/>
            <a:ext cx="386382" cy="369332"/>
          </a:xfrm>
          <a:prstGeom prst="rect">
            <a:avLst/>
          </a:prstGeom>
          <a:noFill/>
        </p:spPr>
        <p:txBody>
          <a:bodyPr wrap="square" rtlCol="0">
            <a:spAutoFit/>
          </a:bodyPr>
          <a:lstStyle/>
          <a:p>
            <a:r>
              <a:rPr lang="en-GB" dirty="0"/>
              <a:t>5.</a:t>
            </a:r>
          </a:p>
        </p:txBody>
      </p:sp>
      <p:sp>
        <p:nvSpPr>
          <p:cNvPr id="12" name="TextBox 11">
            <a:extLst>
              <a:ext uri="{FF2B5EF4-FFF2-40B4-BE49-F238E27FC236}">
                <a16:creationId xmlns:a16="http://schemas.microsoft.com/office/drawing/2014/main" id="{34E50352-DC29-4261-BD1C-F787E9633314}"/>
              </a:ext>
            </a:extLst>
          </p:cNvPr>
          <p:cNvSpPr txBox="1"/>
          <p:nvPr/>
        </p:nvSpPr>
        <p:spPr>
          <a:xfrm>
            <a:off x="5740985" y="4880511"/>
            <a:ext cx="386382" cy="369332"/>
          </a:xfrm>
          <a:prstGeom prst="rect">
            <a:avLst/>
          </a:prstGeom>
          <a:noFill/>
        </p:spPr>
        <p:txBody>
          <a:bodyPr wrap="square" rtlCol="0">
            <a:spAutoFit/>
          </a:bodyPr>
          <a:lstStyle/>
          <a:p>
            <a:r>
              <a:rPr lang="en-GB" dirty="0"/>
              <a:t>6.</a:t>
            </a:r>
          </a:p>
        </p:txBody>
      </p:sp>
      <p:sp>
        <p:nvSpPr>
          <p:cNvPr id="13" name="TextBox 12">
            <a:extLst>
              <a:ext uri="{FF2B5EF4-FFF2-40B4-BE49-F238E27FC236}">
                <a16:creationId xmlns:a16="http://schemas.microsoft.com/office/drawing/2014/main" id="{AAB9A2E6-A411-4335-840C-F2B3ABECF21E}"/>
              </a:ext>
            </a:extLst>
          </p:cNvPr>
          <p:cNvSpPr txBox="1"/>
          <p:nvPr/>
        </p:nvSpPr>
        <p:spPr>
          <a:xfrm>
            <a:off x="5095459" y="5992798"/>
            <a:ext cx="386382" cy="369332"/>
          </a:xfrm>
          <a:prstGeom prst="rect">
            <a:avLst/>
          </a:prstGeom>
          <a:noFill/>
        </p:spPr>
        <p:txBody>
          <a:bodyPr wrap="square" rtlCol="0">
            <a:spAutoFit/>
          </a:bodyPr>
          <a:lstStyle/>
          <a:p>
            <a:r>
              <a:rPr lang="en-GB" dirty="0"/>
              <a:t>7.</a:t>
            </a:r>
          </a:p>
        </p:txBody>
      </p:sp>
      <p:sp>
        <p:nvSpPr>
          <p:cNvPr id="14" name="TextBox 13">
            <a:extLst>
              <a:ext uri="{FF2B5EF4-FFF2-40B4-BE49-F238E27FC236}">
                <a16:creationId xmlns:a16="http://schemas.microsoft.com/office/drawing/2014/main" id="{440656EC-045E-4128-A1AB-6D991929854F}"/>
              </a:ext>
            </a:extLst>
          </p:cNvPr>
          <p:cNvSpPr txBox="1"/>
          <p:nvPr/>
        </p:nvSpPr>
        <p:spPr>
          <a:xfrm>
            <a:off x="7215291" y="3175957"/>
            <a:ext cx="386382" cy="369332"/>
          </a:xfrm>
          <a:prstGeom prst="rect">
            <a:avLst/>
          </a:prstGeom>
          <a:noFill/>
        </p:spPr>
        <p:txBody>
          <a:bodyPr wrap="square" rtlCol="0">
            <a:spAutoFit/>
          </a:bodyPr>
          <a:lstStyle/>
          <a:p>
            <a:r>
              <a:rPr lang="en-GB" dirty="0"/>
              <a:t>8.</a:t>
            </a:r>
          </a:p>
        </p:txBody>
      </p:sp>
      <p:sp>
        <p:nvSpPr>
          <p:cNvPr id="16" name="TextBox 15">
            <a:extLst>
              <a:ext uri="{FF2B5EF4-FFF2-40B4-BE49-F238E27FC236}">
                <a16:creationId xmlns:a16="http://schemas.microsoft.com/office/drawing/2014/main" id="{F95C027C-49A4-408B-A7AC-DF70ADFDC6AD}"/>
              </a:ext>
            </a:extLst>
          </p:cNvPr>
          <p:cNvSpPr txBox="1"/>
          <p:nvPr/>
        </p:nvSpPr>
        <p:spPr>
          <a:xfrm>
            <a:off x="6546056" y="5338688"/>
            <a:ext cx="386382" cy="369332"/>
          </a:xfrm>
          <a:prstGeom prst="rect">
            <a:avLst/>
          </a:prstGeom>
          <a:noFill/>
        </p:spPr>
        <p:txBody>
          <a:bodyPr wrap="square" rtlCol="0">
            <a:spAutoFit/>
          </a:bodyPr>
          <a:lstStyle/>
          <a:p>
            <a:r>
              <a:rPr lang="en-GB" dirty="0"/>
              <a:t>9.</a:t>
            </a:r>
          </a:p>
        </p:txBody>
      </p:sp>
      <p:sp>
        <p:nvSpPr>
          <p:cNvPr id="17" name="TextBox 16">
            <a:extLst>
              <a:ext uri="{FF2B5EF4-FFF2-40B4-BE49-F238E27FC236}">
                <a16:creationId xmlns:a16="http://schemas.microsoft.com/office/drawing/2014/main" id="{F41BC77D-C206-499F-89B6-C74287AB583A}"/>
              </a:ext>
            </a:extLst>
          </p:cNvPr>
          <p:cNvSpPr txBox="1"/>
          <p:nvPr/>
        </p:nvSpPr>
        <p:spPr>
          <a:xfrm>
            <a:off x="10495722" y="3220179"/>
            <a:ext cx="589505" cy="369332"/>
          </a:xfrm>
          <a:prstGeom prst="rect">
            <a:avLst/>
          </a:prstGeom>
          <a:noFill/>
        </p:spPr>
        <p:txBody>
          <a:bodyPr wrap="square" rtlCol="0">
            <a:spAutoFit/>
          </a:bodyPr>
          <a:lstStyle/>
          <a:p>
            <a:r>
              <a:rPr lang="en-GB" dirty="0"/>
              <a:t>10.</a:t>
            </a:r>
          </a:p>
        </p:txBody>
      </p:sp>
      <p:sp>
        <p:nvSpPr>
          <p:cNvPr id="18" name="TextBox 17">
            <a:extLst>
              <a:ext uri="{FF2B5EF4-FFF2-40B4-BE49-F238E27FC236}">
                <a16:creationId xmlns:a16="http://schemas.microsoft.com/office/drawing/2014/main" id="{82B5B4EF-80DF-4047-9E45-DDF571FE1002}"/>
              </a:ext>
            </a:extLst>
          </p:cNvPr>
          <p:cNvSpPr txBox="1"/>
          <p:nvPr/>
        </p:nvSpPr>
        <p:spPr>
          <a:xfrm>
            <a:off x="8493465" y="5254641"/>
            <a:ext cx="589505" cy="369332"/>
          </a:xfrm>
          <a:prstGeom prst="rect">
            <a:avLst/>
          </a:prstGeom>
          <a:noFill/>
        </p:spPr>
        <p:txBody>
          <a:bodyPr wrap="square" rtlCol="0">
            <a:spAutoFit/>
          </a:bodyPr>
          <a:lstStyle/>
          <a:p>
            <a:r>
              <a:rPr lang="en-GB" dirty="0"/>
              <a:t>11.</a:t>
            </a:r>
          </a:p>
        </p:txBody>
      </p:sp>
    </p:spTree>
    <p:extLst>
      <p:ext uri="{BB962C8B-B14F-4D97-AF65-F5344CB8AC3E}">
        <p14:creationId xmlns:p14="http://schemas.microsoft.com/office/powerpoint/2010/main" val="2963345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2DA165-5EFB-4CEE-BDD7-D10C642DD214}"/>
              </a:ext>
            </a:extLst>
          </p:cNvPr>
          <p:cNvSpPr/>
          <p:nvPr/>
        </p:nvSpPr>
        <p:spPr>
          <a:xfrm>
            <a:off x="1127870" y="0"/>
            <a:ext cx="10186124" cy="830997"/>
          </a:xfrm>
          <a:prstGeom prst="rect">
            <a:avLst/>
          </a:prstGeom>
          <a:noFill/>
        </p:spPr>
        <p:txBody>
          <a:bodyPr wrap="square" lIns="91440" tIns="45720" rIns="91440" bIns="45720">
            <a:spAutoFit/>
          </a:bodyPr>
          <a:lstStyle/>
          <a:p>
            <a:pPr algn="ctr"/>
            <a:r>
              <a:rPr lang="en-US" sz="4800" dirty="0">
                <a:ln w="0"/>
                <a:effectLst>
                  <a:outerShdw blurRad="38100" dist="19050" dir="2700000" algn="tl" rotWithShape="0">
                    <a:schemeClr val="dk1">
                      <a:alpha val="40000"/>
                    </a:schemeClr>
                  </a:outerShdw>
                </a:effectLst>
              </a:rPr>
              <a:t>Challenge! </a:t>
            </a:r>
          </a:p>
        </p:txBody>
      </p:sp>
      <p:sp>
        <p:nvSpPr>
          <p:cNvPr id="3" name="TextBox 2">
            <a:extLst>
              <a:ext uri="{FF2B5EF4-FFF2-40B4-BE49-F238E27FC236}">
                <a16:creationId xmlns:a16="http://schemas.microsoft.com/office/drawing/2014/main" id="{CCF84E76-7BE0-424D-AE8E-3D314F28200C}"/>
              </a:ext>
            </a:extLst>
          </p:cNvPr>
          <p:cNvSpPr txBox="1"/>
          <p:nvPr/>
        </p:nvSpPr>
        <p:spPr>
          <a:xfrm>
            <a:off x="878006" y="1536174"/>
            <a:ext cx="10186124" cy="3785652"/>
          </a:xfrm>
          <a:prstGeom prst="rect">
            <a:avLst/>
          </a:prstGeom>
          <a:noFill/>
        </p:spPr>
        <p:txBody>
          <a:bodyPr wrap="square" rtlCol="0">
            <a:spAutoFit/>
          </a:bodyPr>
          <a:lstStyle/>
          <a:p>
            <a:pPr algn="ctr"/>
            <a:r>
              <a:rPr lang="en-GB" sz="4000" dirty="0"/>
              <a:t>Choose something you would like to draw. </a:t>
            </a:r>
          </a:p>
          <a:p>
            <a:pPr algn="ctr"/>
            <a:endParaRPr lang="en-GB" sz="4000" dirty="0"/>
          </a:p>
          <a:p>
            <a:pPr algn="ctr"/>
            <a:r>
              <a:rPr lang="en-GB" sz="4000" dirty="0"/>
              <a:t>I want you to draw 6 objects!</a:t>
            </a:r>
          </a:p>
          <a:p>
            <a:pPr algn="ctr"/>
            <a:endParaRPr lang="en-GB" sz="4000" dirty="0"/>
          </a:p>
          <a:p>
            <a:pPr algn="ctr"/>
            <a:r>
              <a:rPr lang="en-GB" sz="4000" dirty="0"/>
              <a:t>Make sure you keep counting so you draw the correct amount.</a:t>
            </a:r>
          </a:p>
        </p:txBody>
      </p:sp>
    </p:spTree>
    <p:extLst>
      <p:ext uri="{BB962C8B-B14F-4D97-AF65-F5344CB8AC3E}">
        <p14:creationId xmlns:p14="http://schemas.microsoft.com/office/powerpoint/2010/main" val="915622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TotalTime>
  <Words>1692</Words>
  <Application>Microsoft Office PowerPoint</Application>
  <PresentationFormat>Widescreen</PresentationFormat>
  <Paragraphs>321</Paragraphs>
  <Slides>50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Light</vt:lpstr>
      <vt:lpstr>Comic Sans MS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Kimberley Graham</cp:lastModifiedBy>
  <cp:revision>16</cp:revision>
  <dcterms:created xsi:type="dcterms:W3CDTF">2021-01-21T20:32:28Z</dcterms:created>
  <dcterms:modified xsi:type="dcterms:W3CDTF">2021-01-29T09:19:45Z</dcterms:modified>
</cp:coreProperties>
</file>