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14" r:id="rId3"/>
    <p:sldId id="315" r:id="rId4"/>
    <p:sldId id="316" r:id="rId5"/>
    <p:sldId id="317" r:id="rId6"/>
    <p:sldId id="318" r:id="rId7"/>
    <p:sldId id="319" r:id="rId8"/>
    <p:sldId id="320" r:id="rId9"/>
    <p:sldId id="276" r:id="rId10"/>
    <p:sldId id="306" r:id="rId11"/>
    <p:sldId id="307" r:id="rId12"/>
    <p:sldId id="309" r:id="rId13"/>
    <p:sldId id="310" r:id="rId14"/>
    <p:sldId id="311" r:id="rId15"/>
    <p:sldId id="312" r:id="rId16"/>
    <p:sldId id="277" r:id="rId17"/>
    <p:sldId id="298" r:id="rId18"/>
    <p:sldId id="299" r:id="rId19"/>
    <p:sldId id="300" r:id="rId20"/>
    <p:sldId id="301" r:id="rId21"/>
    <p:sldId id="302" r:id="rId22"/>
    <p:sldId id="303" r:id="rId23"/>
    <p:sldId id="304" r:id="rId24"/>
    <p:sldId id="305" r:id="rId25"/>
    <p:sldId id="278" r:id="rId26"/>
    <p:sldId id="288" r:id="rId27"/>
    <p:sldId id="289" r:id="rId28"/>
    <p:sldId id="290" r:id="rId29"/>
    <p:sldId id="291" r:id="rId30"/>
    <p:sldId id="292" r:id="rId31"/>
    <p:sldId id="293" r:id="rId32"/>
    <p:sldId id="294" r:id="rId33"/>
    <p:sldId id="295" r:id="rId34"/>
    <p:sldId id="296" r:id="rId35"/>
    <p:sldId id="297" r:id="rId36"/>
    <p:sldId id="279" r:id="rId37"/>
    <p:sldId id="281" r:id="rId38"/>
    <p:sldId id="282" r:id="rId39"/>
    <p:sldId id="283" r:id="rId40"/>
    <p:sldId id="284" r:id="rId41"/>
    <p:sldId id="285" r:id="rId42"/>
    <p:sldId id="286" r:id="rId43"/>
    <p:sldId id="28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C2A378-FCD1-4C22-05E7-EF0A448960C1}" v="6" dt="2021-02-22T12:38:42.4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6" autoAdjust="0"/>
    <p:restoredTop sz="94660"/>
  </p:normalViewPr>
  <p:slideViewPr>
    <p:cSldViewPr snapToGrid="0">
      <p:cViewPr varScale="1">
        <p:scale>
          <a:sx n="88" d="100"/>
          <a:sy n="88" d="100"/>
        </p:scale>
        <p:origin x="55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Graham [ Wheatley Hill Community Primary School ]" userId="S::k.graham315@whprimary.com::28938513-fcdf-4eed-8d1c-d8e694656955" providerId="AD" clId="Web-{18C2A378-FCD1-4C22-05E7-EF0A448960C1}"/>
    <pc:docChg chg="modSld">
      <pc:chgData name="K.Graham [ Wheatley Hill Community Primary School ]" userId="S::k.graham315@whprimary.com::28938513-fcdf-4eed-8d1c-d8e694656955" providerId="AD" clId="Web-{18C2A378-FCD1-4C22-05E7-EF0A448960C1}" dt="2021-02-22T12:38:42.406" v="2" actId="20577"/>
      <pc:docMkLst>
        <pc:docMk/>
      </pc:docMkLst>
      <pc:sldChg chg="modSp">
        <pc:chgData name="K.Graham [ Wheatley Hill Community Primary School ]" userId="S::k.graham315@whprimary.com::28938513-fcdf-4eed-8d1c-d8e694656955" providerId="AD" clId="Web-{18C2A378-FCD1-4C22-05E7-EF0A448960C1}" dt="2021-02-22T12:38:42.406" v="2" actId="20577"/>
        <pc:sldMkLst>
          <pc:docMk/>
          <pc:sldMk cId="2636844287" sldId="257"/>
        </pc:sldMkLst>
        <pc:spChg chg="mod">
          <ac:chgData name="K.Graham [ Wheatley Hill Community Primary School ]" userId="S::k.graham315@whprimary.com::28938513-fcdf-4eed-8d1c-d8e694656955" providerId="AD" clId="Web-{18C2A378-FCD1-4C22-05E7-EF0A448960C1}" dt="2021-02-22T12:38:42.406" v="2" actId="20577"/>
          <ac:spMkLst>
            <pc:docMk/>
            <pc:sldMk cId="2636844287" sldId="257"/>
            <ac:spMk id="12" creationId="{00000000-0000-0000-0000-00000000000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1T11:56:54.541"/>
    </inkml:context>
    <inkml:brush xml:id="br0">
      <inkml:brushProperty name="width" value="0.1" units="cm"/>
      <inkml:brushProperty name="height" value="0.1" units="cm"/>
      <inkml:brushProperty name="color" value="#FFFFFF"/>
    </inkml:brush>
  </inkml:definitions>
  <inkml:trace contextRef="#ctx0" brushRef="#br0">17481 9984 16383 0 0,'-7'0'0'0'0,"-9"0"0"0"0,-7 0 0 0 0,-15 0 0 0 0,-7 0 0 0 0,-9-7 0 0 0,-9-8 0 0 0,-6-3 0 0 0,1-3 0 0 0,6 1 0 0 0,-1-2 0 0 0,5 2 0 0 0,5 4 0 0 0,19 7 0 0 0,34 2 0 0 0,31 4 0 0 0,30 2 0 0 0,19 2 0 0 0,7 0 0 0 0,5 0 0 0 0,-9 0 0 0 0,-24-1 0 0 0,-23 8 0 0 0,-23 7 0 0 0,-15 8 0 0 0,-13 1 0 0 0,-10-5 0 0 0,-10-4 0 0 0,-3-5 0 0 0,-9-6 0 0 0,-4-2 0 0 0,1-1 0 0 0,2-2 0 0 0,2 0 0 0 0,2 0 0 0 0,3 0 0 0 0,1 0 0 0 0,7 8 0 0 0,3 2 0 0 0,6 5 0 0 0,8 8 0 0 0,6 6 0 0 0,5 5 0 0 0,3-2-16383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1T11:56:54.542"/>
    </inkml:context>
    <inkml:brush xml:id="br0">
      <inkml:brushProperty name="width" value="0.35" units="cm"/>
      <inkml:brushProperty name="height" value="0.35" units="cm"/>
      <inkml:brushProperty name="color" value="#FFFFFF"/>
    </inkml:brush>
  </inkml:definitions>
  <inkml:trace contextRef="#ctx0" brushRef="#br0">17576 11999 16383 0 0,'7'7'0'0'0,"9"9"0"0"0,8 1 0 0 0,8-1 0 0 0,4-4 0 0 0,3-4 0 0 0,2-4 0 0 0,14-1 0 0 0,11-3 0 0 0,8 0 0 0 0,6-1 0 0 0,2 1 0 0 0,-6-1 0 0 0,-10 0 0 0 0,-9 1 0 0 0,-6 0 0 0 0,-7 0 0 0 0,-3 0 0 0 0,-2 0 0 0 0,-14 0 0 0 0,-18 0 0 0 0,-18 0 0 0 0,-13 0 0 0 0,-9 7 0 0 0,-7 2 0 0 0,-2-1 0 0 0,-1-1 0 0 0,-1-2 0 0 0,-5-2 0 0 0,-1-1 0 0 0,-7-1 0 0 0,0-1 0 0 0,-3-1 0 0 0,1 1 0 0 0,4-1 0 0 0,5 1 0 0 0,4 0 0 0 0,3 0 0 0 0,2 0 0 0 0,1 0 0 0 0,0 0 0 0 0,1 0 0 0 0,0 0 0 0 0,1 0 0 0 0,-8 0 0 0 0,-10 0 0 0 0,-1 0 0 0 0,-5 0 0 0 0,1 0 0 0 0,-2 0 0 0 0,3 0 0 0 0,4 0 0 0 0,5 0 0 0 0,5 0 0 0 0,10 7 0 0 0,11 8 0 0 0,11 10 0 0 0,-1-7 0 0 0,-3-14 0 0 0,-6-6 0 0 0,-6-11 0 0 0,-4-9 0 0 0,10-9 0 0 0,16 2 0 0 0,17 6 0 0 0,13 6 0 0 0,2 0 0 0 0,5-4 0 0 0,-3-6 0 0 0,1 2 0 0 0,2-1 0 0 0,3 3 0 0 0,-3 12 0 0 0,-14 9 0 0 0,-16 4 0 0 0,-8 10 0 0 0,-3 8 0 0 0,9 8 0 0 0,3 6 0 0 0,9-3 0 0 0,11-6 0 0 0,7-8 0 0 0,7-7 0 0 0,-3 2 0 0 0,0-1 0 0 0,-5 4 0 0 0,-7 7 0 0 0,-6 6 0 0 0,-13-2 0 0 0,-13-5 0 0 0,-11-6 0 0 0,-8-6 0 0 0,-6-4 0 0 0,-3-3 0 0 0,-1-2 0 0 0,6-8 0 0 0,10-9 0 0 0,10 5 0 0 0,6 12 0 0 0,12 5 0 0 0,12 2 0 0 0,12 7 0 0 0,7 0 0 0 0,-2 6 0 0 0,-6 5 0 0 0,-7 6 0 0 0,-7-10 0 0 0,-5-14 0 0 0,-11-10 0 0 0,-10-17 0 0 0,-4-11 0 0 0,-5-9 0 0 0,2-3 0 0 0,4-2 0 0 0,6 1 0 0 0,4 0 0 0 0,11 8 0 0 0,18 11 0 0 0,12 1 0 0 0,8 6 0 0 0,4 6 0 0 0,0 5 0 0 0,0 3 0 0 0,5 3 0 0 0,1 1 0 0 0,-1 1 0 0 0,-2 0 0 0 0,-3 0 0 0 0,-2 0 0 0 0,-2 0 0 0 0,0-1 0 0 0,-2 0 0 0 0,7 0 0 0 0,2 0 0 0 0,7 0 0 0 0,1 0 0 0 0,4-7 0 0 0,-2-9 0 0 0,3-1 0 0 0,-8-7 0 0 0,-7-3 0 0 0,-4-6 0 0 0,-3 4 0 0 0,-7-1 0 0 0,-10-1 0 0 0,-3-3 0 0 0,4-2 0 0 0,-3-2 0 0 0,-4-1 0 0 0,1 6 0 0 0,5 9 0 0 0,6 8 0 0 0,4 7 0 0 0,4 5 0 0 0,2 3 0 0 0,2 2 0 0 0,1 0 0 0 0,-1 1 0 0 0,1 0 0 0 0,-7 6 0 0 0,-9 8 0 0 0,-9 9 0 0 0,-8 6 0 0 0,-4 6 0 0 0,-3 2 0 0 0,-9-5 0 0 0,-3-15 0 0 0,0-24 0 0 0,3-25 0 0 0,9-8 0 0 0,4-10 0 0 0,8 2 0 0 0,9 3 0 0 0,8 1 0 0 0,-2 2 0 0 0,8 7 0 0 0,5 3 0 0 0,1-1 0 0 0,1-2 0 0 0,1 6 0 0 0,-8-1 0 0 0,-4-2 0 0 0,-6-2 0 0 0,-2 4 0 0 0,-4 0 0 0 0,-13 5 0 0 0,-14 6 0 0 0,-12 6 0 0 0,-11 5 0 0 0,-6 3 0 0 0,-11 3 0 0 0,3 7 0 0 0,-6 4 0 0 0,-5-2 0 0 0,-10 6 0 0 0,1 13 0 0 0,4 3 0 0 0,6-5 0 0 0,-1 0 0 0 0,1-4 0 0 0,10 1 0 0 0,-1-4 0 0 0,1-4 0 0 0,14-6 0 0 0,19-3 0 0 0,18-4 0 0 0,15-1 0 0 0,4-9 0 0 0,3-2 0 0 0,-2-6 0 0 0,-6-14 0 0 0,-7-10 0 0 0,-5-3 0 0 0,-5-2 0 0 0,4-7 0 0 0,1-1 0 0 0,-1 0 0 0 0,-3 4 0 0 0,-1 3 0 0 0,-2 3 0 0 0,-1-5 0 0 0,-1-2 0 0 0,0 2 0 0 0,13 1 0 0 0,12 3 0 0 0,7 8 0 0 0,-1 4 0 0 0,1 7 0 0 0,2 8 0 0 0,-5 0 0 0 0,-8-4 0 0 0,-7-5 0 0 0,-6-11 0 0 0,-4-14 0 0 0,-3-12 0 0 0,-2 13 0 0 0,0 34 0 0 0,-1 41 0 0 0,1 29 0 0 0,0 19 0 0 0,1 11 0 0 0,-1 5 0 0 0,1 1 0 0 0,0-9 0 0 0,14-10 0 0 0,4-5 0 0 0,-8-19 0 0 0,-5-26 0 0 0,-4-22 0 0 0,-1-25 0 0 0,-2-14 0 0 0,0-22 0 0 0,1-34 0 0 0,-1-27 0 0 0,2-20 0 0 0,-1-7 0 0 0,1 3 0 0 0,0 18 0 0 0,0 25 0 0 0,0 24 0 0 0,0 18 0 0 0,0 13 0 0 0,0 8 0 0 0,0-3 0 0 0,-7 7 0 0 0,-2 2 0 0 0,1 0 0 0 0,1-6 0 0 0,2-12 0 0 0,2-9 0 0 0,1-7 0 0 0,2-1 0 0 0,0 6 0 0 0,-7 1 0 0 0,-8 4 0 0 0,-3 4 0 0 0,3 6 0 0 0,3 4 0 0 0,5 3 0 0 0,2 2 0 0 0,3-6 0 0 0,1-2 0 0 0,1 0 0 0 0,1 2 0 0 0,0-5 0 0 0,-1 0 0 0 0,1 1 0 0 0,-1 2 0 0 0,0 3 0 0 0,1 3 0 0 0,-8-1 0 0 0,-9-4 0 0 0,-9-1 0 0 0,1 0 0 0 0,3 1 0 0 0,6 3 0 0 0,7 1 0 0 0,2 2 0 0 0,4 0 0 0 0,2 1 0 0 0,0 1 0 0 0,1-8 0 0 0,0-1 0 0 0,0 0 0 0 0,0 1 0 0 0,-1 2 0 0 0,1 2 0 0 0,-1-5 0 0 0,0-2 0 0 0,0 1 0 0 0,0-5 0 0 0,0 1 0 0 0,0 1 0 0 0,0 4 0 0 0,0 3 0 0 0,0 2 0 0 0,0 2 0 0 0,0 1 0 0 0,5 7 0 0 0,4 3 0 0 0,7 6 0 0 0,0 0 0 0 0,-3-9 0 0 0,-3-12 0 0 0,-3-26 0 0 0,-3-29 0 0 0,-3-16 0 0 0,0-11 0 0 0,5-9 0 0 0,2 4 0 0 0,7 11 0 0 0,7 19 0 0 0,0 21 0 0 0,-3 16 0 0 0,-6 14 0 0 0,-4 1 0 0 0,-5-5 0 0 0,-2-7 0 0 0,-1 2 0 0 0,-2 3 0 0 0,0 5 0 0 0,0 18 0 0 0,0 42 0 0 0,1 46 0 0 0,-1 35 0 0 0,1 17 0 0 0,0 9 0 0 0,0 0 0 0 0,0-7 0 0 0,0-15 0 0 0,0-16 0 0 0,0-8 0 0 0,0-8 0 0 0,0 5 0 0 0,0 19 0 0 0,0 22 0 0 0,0 14 0 0 0,0-1 0 0 0,0-7 0 0 0,0-9 0 0 0,0-16 0 0 0,0-15 0 0 0,0-14 0 0 0,0-10 0 0 0,0-7 0 0 0,0-3 0 0 0,0-2 0 0 0,0 7 0 0 0,7 3 0 0 0,2-1 0 0 0,0 0 0 0 0,-2-2 0 0 0,-2-2 0 0 0,-2 0 0 0 0,-2-2 0 0 0,0 0 0 0 0,-1 0 0 0 0,0 0 0 0 0,-8-7 0 0 0,-1-3 0 0 0,0 1 0 0 0,2 2 0 0 0,2 2 0 0 0,2 9 0 0 0,1 3 0 0 0,1 1 0 0 0,1-1 0 0 0,-6-15 0 0 0,-9-21 0 0 0,-3-18 0 0 0,-4-28 0 0 0,2-22 0 0 0,3-15 0 0 0,6-16 0 0 0,3-19 0 0 0,5-27 0 0 0,1-30 0 0 0,2-50 0 0 0,1-27 0 0 0,0-2 0 0 0,0 15 0 0 0,0 31 0 0 0,-1 36 0 0 0,7 26 0 0 0,2 21 0 0 0,0 3 0 0 0,-2-20 0 0 0,-2-15 0 0 0,-2-4 0 0 0,-1 11 0 0 0,5 22 0 0 0,2 24 0 0 0,-1 22 0 0 0,-1 15 0 0 0,-3 10 0 0 0,-1 1 0 0 0,-1 0 0 0 0,-2 1 0 0 0,0 1 0 0 0,0 2 0 0 0,-1-8 0 0 0,1-13 0 0 0,0-19 0 0 0,-1-7 0 0 0,1 3 0 0 0,0 10 0 0 0,0 10 0 0 0,0 11 0 0 0,0 6 0 0 0,0 6 0 0 0,0 2 0 0 0,0-5 0 0 0,0-2 0 0 0,0-6 0 0 0,0-2 0 0 0,0-5 0 0 0,0-12 0 0 0,0-1 0 0 0,0 6 0 0 0,0 6 0 0 0,0 8 0 0 0,0 6 0 0 0,0 3 0 0 0,0 4 0 0 0,0-6 0 0 0,0-2 0 0 0,0 1 0 0 0,0 1 0 0 0,0-4 0 0 0,0-2 0 0 0,0-4 0 0 0,7-1 0 0 0,9 9 0 0 0,8 8 0 0 0,1 2 0 0 0,2 9 0 0 0,-3 1 0 0 0,1 7 0 0 0,2 6 0 0 0,5 5 0 0 0,3 6 0 0 0,2 2 0 0 0,2-5 0 0 0,1-1 0 0 0,7 1 0 0 0,3 1 0 0 0,-2 2 0 0 0,0 2 0 0 0,4-6 0 0 0,0-2 0 0 0,-2 2 0 0 0,-2 1 0 0 0,-3 2 0 0 0,-4 3 0 0 0,1 0 0 0 0,-2 2 0 0 0,-1 0 0 0 0,1 0 0 0 0,-1 1 0 0 0,1-1 0 0 0,-1 0 0 0 0,-7 7 0 0 0,-1 3 0 0 0,0-2 0 0 0,2-1 0 0 0,2-2 0 0 0,-11 12 0 0 0,-18 2 0 0 0,-15 6 0 0 0,-21-2 0 0 0,-11 2 0 0 0,-6-3 0 0 0,-8-6 0 0 0,-2-5 0 0 0,-5-5 0 0 0,2-3 0 0 0,4-2 0 0 0,5-1 0 0 0,11 6 0 0 0,6 2 0 0 0,1-1 0 0 0,0 6 0 0 0,-1 1 0 0 0,-2-3 0 0 0,-1 4 0 0 0,-2 1 0 0 0,6-11 0 0 0,9-13 0 0 0,10-19 0 0 0,5-10 0 0 0,5-7 0 0 0,3-2 0 0 0,2-1 0 0 0,0 2 0 0 0,1 1 0 0 0,-7 8 0 0 0,-3 4 0 0 0,-7 7 0 0 0,0 0 0 0 0,1-1 0 0 0,4 10 0 0 0,4 15 0 0 0,2 14 0 0 0,2 11 0 0 0,2 9 0 0 0,0 6 0 0 0,1 2 0 0 0,-1 2 0 0 0,1 0 0 0 0,-1-1 0 0 0,1-7-16383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1T11:56:53.369"/>
    </inkml:context>
    <inkml:brush xml:id="br0">
      <inkml:brushProperty name="width" value="0.35" units="cm"/>
      <inkml:brushProperty name="height" value="0.35" units="cm"/>
      <inkml:brushProperty name="color" value="#FFFFFF"/>
    </inkml:brush>
  </inkml:definitions>
  <inkml:trace contextRef="#ctx0" brushRef="#br0">4224 9600 16383 0 0,'0'0'-16383'0'0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1T11:56:53.370"/>
    </inkml:context>
    <inkml:brush xml:id="br0">
      <inkml:brushProperty name="width" value="0.35" units="cm"/>
      <inkml:brushProperty name="height" value="0.35" units="cm"/>
      <inkml:brushProperty name="color" value="#FFFFFF"/>
    </inkml:brush>
  </inkml:definitions>
  <inkml:trace contextRef="#ctx0" brushRef="#br0">5824 10304 16383 0 0,'0'0'-16383'0'0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5T11:50:43.803"/>
    </inkml:context>
    <inkml:brush xml:id="br0">
      <inkml:brushProperty name="width" value="0.1" units="cm"/>
      <inkml:brushProperty name="height" value="0.1" units="cm"/>
      <inkml:brushProperty name="color" value="#FFFFFF"/>
    </inkml:brush>
  </inkml:definitions>
  <inkml:trace contextRef="#ctx0" brushRef="#br0">-2147483648-2147483648 16383 0 0,'0'0'-16383'0'0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5T11:50:43.805"/>
    </inkml:context>
    <inkml:brush xml:id="br0">
      <inkml:brushProperty name="width" value="0.1" units="cm"/>
      <inkml:brushProperty name="height" value="0.1" units="cm"/>
      <inkml:brushProperty name="color" value="#FFFFFF"/>
    </inkml:brush>
  </inkml:definitions>
  <inkml:trace contextRef="#ctx0" brushRef="#br0">-2147483648-2147483648 16383 0 0,'0'0'-16383'0'0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5T11:50:43.806"/>
    </inkml:context>
    <inkml:brush xml:id="br0">
      <inkml:brushProperty name="width" value="0.1" units="cm"/>
      <inkml:brushProperty name="height" value="0.1" units="cm"/>
      <inkml:brushProperty name="color" value="#FFFFFF"/>
    </inkml:brush>
  </inkml:definitions>
  <inkml:trace contextRef="#ctx0" brushRef="#br0">16587 8086 16383 0 0,'-11'10'0'0'0,"-3"5"-16383"0"0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5T11:50:43.807"/>
    </inkml:context>
    <inkml:brush xml:id="br0">
      <inkml:brushProperty name="width" value="0.1" units="cm"/>
      <inkml:brushProperty name="height" value="0.1" units="cm"/>
      <inkml:brushProperty name="color" value="#FFFFFF"/>
    </inkml:brush>
  </inkml:definitions>
  <inkml:trace contextRef="#ctx0" brushRef="#br0">-2147483648-2147483648 16383 0 0,'0'0'-16383'0'0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5T11:50:43.808"/>
    </inkml:context>
    <inkml:brush xml:id="br0">
      <inkml:brushProperty name="width" value="0.1" units="cm"/>
      <inkml:brushProperty name="height" value="0.1" units="cm"/>
      <inkml:brushProperty name="color" value="#FFFFFF"/>
    </inkml:brush>
  </inkml:definitions>
  <inkml:trace contextRef="#ctx0" brushRef="#br0">-2147483648-2147483648 16383 0 0,'0'0'-16383'0'0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25/06/2021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65330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25/06/2021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860178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25/06/2021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02875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669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70667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25/06/2021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980682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25/06/2021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19902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25/06/2021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565584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25/06/2021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631110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25/06/2021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52540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25/06/2021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63197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25/06/2021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836535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25/06/2021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573555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25/06/2021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3250600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9gqWzKI-tXI"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2.xml"/><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customXml" Target="../ink/ink4.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NULL"/><Relationship Id="rId7" Type="http://schemas.openxmlformats.org/officeDocument/2006/relationships/customXml" Target="../ink/ink8.xml"/><Relationship Id="rId2" Type="http://schemas.openxmlformats.org/officeDocument/2006/relationships/customXml" Target="../ink/ink5.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7.xml"/><Relationship Id="rId4" Type="http://schemas.openxmlformats.org/officeDocument/2006/relationships/customXml" Target="../ink/ink6.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Wr-CRKsTYGs" TargetMode="External"/><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5" Type="http://schemas.openxmlformats.org/officeDocument/2006/relationships/hyperlink" Target="https://www.youtube.com/watch?v=CqkQv617bcw" TargetMode="Externa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Science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lang="en-GB" sz="3200" dirty="0">
                <a:solidFill>
                  <a:prstClr val="black"/>
                </a:solidFill>
                <a:latin typeface="Calibri" panose="020F0502020204030204"/>
              </a:rPr>
              <a:t>Monday </a:t>
            </a:r>
            <a:r>
              <a:rPr lang="en-GB" sz="3200" dirty="0" smtClean="0">
                <a:solidFill>
                  <a:prstClr val="black"/>
                </a:solidFill>
                <a:latin typeface="Calibri" panose="020F0502020204030204"/>
              </a:rPr>
              <a:t>28th June 2021</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lIns="91440" tIns="45720" rIns="91440" bIns="45720" rtlCol="0" anchor="t">
            <a:spAutoFit/>
          </a:bodyPr>
          <a:lstStyle/>
          <a:p>
            <a:pPr>
              <a:defRPr/>
            </a:pPr>
            <a:r>
              <a:rPr kumimoji="0" lang="en-GB" sz="4000" b="0" i="0" u="none" strike="noStrike" kern="1200" cap="none" spc="0" normalizeH="0" baseline="0" noProof="0" dirty="0" smtClean="0">
                <a:ln>
                  <a:noFill/>
                </a:ln>
                <a:effectLst/>
                <a:uLnTx/>
                <a:uFillTx/>
                <a:latin typeface="Calibri" panose="020F0502020204030204"/>
                <a:ea typeface="+mn-ea"/>
                <a:cs typeface="+mn-cs"/>
              </a:rPr>
              <a:t>L.O. To be able</a:t>
            </a:r>
            <a:r>
              <a:rPr kumimoji="0" lang="en-GB" sz="4000" b="0" i="0" u="none" strike="noStrike" kern="1200" cap="none" spc="0" normalizeH="0" noProof="0" dirty="0" smtClean="0">
                <a:ln>
                  <a:noFill/>
                </a:ln>
                <a:effectLst/>
                <a:uLnTx/>
                <a:uFillTx/>
                <a:latin typeface="Calibri" panose="020F0502020204030204"/>
                <a:ea typeface="+mn-ea"/>
                <a:cs typeface="+mn-cs"/>
              </a:rPr>
              <a:t> to </a:t>
            </a:r>
            <a:r>
              <a:rPr kumimoji="0" lang="en-GB" sz="4000" b="0" i="0" u="none" strike="noStrike" kern="1200" cap="none" spc="0" normalizeH="0" noProof="0" dirty="0" smtClean="0">
                <a:ln>
                  <a:noFill/>
                </a:ln>
                <a:effectLst/>
                <a:uLnTx/>
                <a:uFillTx/>
                <a:latin typeface="Calibri" panose="020F0502020204030204"/>
                <a:ea typeface="+mn-ea"/>
                <a:cs typeface="+mn-cs"/>
              </a:rPr>
              <a:t>identify and name the parts of the eye.</a:t>
            </a:r>
            <a:endParaRPr kumimoji="0" lang="en-GB" sz="4000" b="0" i="0" u="none" strike="noStrike" kern="1200" cap="none" spc="0" normalizeH="0" baseline="0" noProof="0" dirty="0">
              <a:ln>
                <a:noFill/>
              </a:ln>
              <a:effectLst/>
              <a:uLnTx/>
              <a:uFillTx/>
              <a:latin typeface="Calibri" panose="020F0502020204030204"/>
              <a:ea typeface="+mn-ea"/>
              <a:cs typeface="+mn-cs"/>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pic>
        <p:nvPicPr>
          <p:cNvPr id="2" name="Picture 1"/>
          <p:cNvPicPr>
            <a:picLocks noChangeAspect="1"/>
          </p:cNvPicPr>
          <p:nvPr/>
        </p:nvPicPr>
        <p:blipFill>
          <a:blip r:embed="rId4"/>
          <a:stretch>
            <a:fillRect/>
          </a:stretch>
        </p:blipFill>
        <p:spPr>
          <a:xfrm>
            <a:off x="4828584" y="5980303"/>
            <a:ext cx="579191" cy="639704"/>
          </a:xfrm>
          <a:prstGeom prst="rect">
            <a:avLst/>
          </a:prstGeom>
        </p:spPr>
      </p:pic>
    </p:spTree>
    <p:extLst>
      <p:ext uri="{BB962C8B-B14F-4D97-AF65-F5344CB8AC3E}">
        <p14:creationId xmlns:p14="http://schemas.microsoft.com/office/powerpoint/2010/main" val="263684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0846 -0.01782 L 0.10846 -0.01782 C 0.11328 -0.01829 0.11809 -0.01806 0.12278 -0.01898 C 0.12434 -0.01945 0.12565 -0.02107 0.12708 -0.02153 C 0.12799 -0.02199 0.12903 -0.02245 0.12994 -0.02292 C 0.13776 -0.0257 0.13085 -0.02269 0.13776 -0.02546 C 0.1388 -0.02593 0.13971 -0.02662 0.14062 -0.02662 C 0.14401 -0.02732 0.14726 -0.02755 0.15065 -0.02801 C 0.15182 -0.02847 0.15299 -0.0287 0.15416 -0.02917 C 0.15494 -0.02963 0.15559 -0.03032 0.15638 -0.03056 C 0.15781 -0.03102 0.15924 -0.03125 0.16067 -0.03171 C 0.16406 -0.03287 0.16627 -0.03403 0.16992 -0.03426 C 0.1819 -0.03495 0.19375 -0.03519 0.20559 -0.03565 C 0.20755 -0.03634 0.2095 -0.03704 0.21132 -0.0382 C 0.21458 -0.04005 0.21601 -0.0412 0.21927 -0.0419 C 0.22578 -0.04329 0.23554 -0.04398 0.2414 -0.04445 L 0.26132 -0.04583 L 0.3121 -0.04699 L 0.43567 -0.04838 C 0.43763 -0.04861 0.43945 -0.04907 0.4414 -0.04954 C 0.44257 -0.05 0.44375 -0.0507 0.44492 -0.05093 C 0.45664 -0.05208 0.47994 -0.05347 0.47994 -0.05347 L 0.5121 -0.05208 C 0.51289 -0.05208 0.51354 -0.05093 0.51419 -0.05093 C 0.51705 -0.05093 0.52421 -0.05417 0.52643 -0.05463 L 0.53281 -0.05602 C 0.53867 -0.05926 0.5319 -0.05579 0.54492 -0.05857 C 0.5457 -0.05857 0.54635 -0.05972 0.54713 -0.05972 C 0.55403 -0.06042 0.56093 -0.06065 0.56783 -0.06088 C 0.58567 -0.06065 0.60351 -0.06111 0.62135 -0.05972 C 0.625 -0.05949 0.62851 -0.05695 0.63203 -0.05602 C 0.63971 -0.05394 0.65494 -0.05093 0.65494 -0.05093 L 0.65989 -0.04838 C 0.66484 -0.04583 0.6608 -0.04815 0.66497 -0.04583 C 0.66588 -0.04468 0.66783 -0.04259 0.66848 -0.04074 C 0.66914 -0.03866 0.66953 -0.03634 0.66992 -0.03426 C 0.67695 -0.0375 0.67317 -0.03611 0.68632 -0.03681 L 0.7164 -0.0382 C 0.71731 -0.03866 0.71822 -0.03889 0.71927 -0.03935 C 0.71992 -0.03982 0.7207 -0.04051 0.72135 -0.04074 C 0.72304 -0.0412 0.72473 -0.04144 0.72643 -0.0419 C 0.72786 -0.04236 0.72929 -0.04282 0.73059 -0.04329 C 0.73763 -0.04282 0.74453 -0.04282 0.75143 -0.0419 C 0.75208 -0.0419 0.75338 -0.0419 0.75351 -0.04074 C 0.7539 -0.03657 0.75299 -0.03218 0.75286 -0.02801 C 0.75351 -0.02662 0.75429 -0.02546 0.75494 -0.02407 C 0.75546 -0.02292 0.75572 -0.0213 0.75638 -0.02037 C 0.75742 -0.01875 0.75885 -0.01806 0.75989 -0.01644 C 0.76184 -0.01412 0.7638 -0.01157 0.76562 -0.00903 C 0.76692 -0.00718 0.76796 -0.00532 0.76927 -0.00394 C 0.77278 0.00046 0.77721 0.00278 0.77994 0.0088 C 0.78085 0.01088 0.78164 0.01343 0.78281 0.01528 C 0.78359 0.01643 0.78476 0.0169 0.78567 0.01782 C 0.78776 0.01991 0.78997 0.02176 0.79205 0.02407 C 0.8026 0.03565 0.81471 0.04398 0.82356 0.05972 L 0.82708 0.06597 C 0.8276 0.06852 0.82812 0.07106 0.82851 0.07361 C 0.8302 0.08588 0.82955 0.08032 0.83072 0.09005 C 0.82955 0.16597 0.83125 0.11968 0.82929 0.15116 C 0.82877 0.15903 0.8289 0.16736 0.82786 0.17523 C 0.82617 0.18704 0.82812 0.17245 0.82643 0.18796 C 0.82565 0.19444 0.82591 0.1912 0.825 0.19676 C 0.82434 0.20046 0.82382 0.20463 0.82356 0.20833 C 0.8233 0.21065 0.8233 0.21343 0.82278 0.21574 C 0.82213 0.21944 0.82057 0.22245 0.81992 0.22593 C 0.81783 0.23704 0.81835 0.23565 0.81419 0.24884 C 0.81341 0.25162 0.81223 0.25393 0.81132 0.25648 C 0.81028 0.25972 0.80937 0.26481 0.80781 0.26782 C 0.80716 0.26921 0.80013 0.28125 0.8 0.28194 C 0.79856 0.28565 0.79726 0.28958 0.7957 0.29329 C 0.79505 0.29468 0.79414 0.2956 0.79348 0.29722 C 0.79244 0.29954 0.79166 0.30231 0.79062 0.30463 C 0.78971 0.30694 0.78867 0.30903 0.78776 0.31111 C 0.78723 0.31227 0.7871 0.31389 0.78632 0.31481 C 0.7858 0.31574 0.78489 0.31574 0.78424 0.3162 C 0.78229 0.3213 0.78333 0.31968 0.77994 0.32384 C 0.77851 0.32546 0.77734 0.32824 0.77565 0.32893 L 0.77278 0.33009 C 0.77226 0.33148 0.772 0.3331 0.77135 0.33403 C 0.76471 0.34282 0.7694 0.33472 0.76497 0.33912 C 0.75481 0.34861 0.76106 0.34468 0.75559 0.34792 C 0.74987 0.35555 0.75612 0.34838 0.74856 0.35301 C 0.74765 0.35347 0.74713 0.35509 0.74635 0.35555 C 0.74518 0.35625 0.74401 0.35648 0.74283 0.35671 C 0.73125 0.36713 0.74947 0.35139 0.72708 0.3669 C 0.72526 0.36829 0.72382 0.37083 0.72213 0.37199 C 0.71862 0.37454 0.71497 0.37639 0.71132 0.37847 C 0.71067 0.37893 0.71002 0.3794 0.70924 0.37963 C 0.70807 0.38009 0.7069 0.38032 0.70559 0.38102 C 0.70325 0.38218 0.70091 0.3838 0.69856 0.38472 C 0.69661 0.38542 0.69466 0.38518 0.69283 0.38611 C 0.68294 0.39005 0.67317 0.39398 0.66354 0.39861 C 0.65494 0.40301 0.64661 0.40926 0.63776 0.41134 C 0.63619 0.4118 0.6345 0.41204 0.63281 0.41273 C 0.6151 0.41968 0.63216 0.41435 0.6207 0.41782 C 0.61744 0.42153 0.61901 0.42037 0.61419 0.42292 C 0.5819 0.44051 0.6125 0.42199 0.55351 0.45833 C 0.55182 0.45949 0.55026 0.46111 0.54856 0.46227 C 0.54765 0.46273 0.54661 0.46296 0.5457 0.46343 C 0.54348 0.46505 0.54153 0.46736 0.53919 0.46852 C 0.53125 0.47292 0.52239 0.47338 0.51497 0.48009 C 0.51393 0.48079 0.51302 0.48171 0.5121 0.48264 C 0.50273 0.48935 0.49882 0.48958 0.48632 0.49514 C 0.4802 0.49815 0.47421 0.50278 0.46783 0.50417 C 0.46354 0.50486 0.45924 0.50555 0.45494 0.50671 C 0.45273 0.50718 0.45065 0.50856 0.44856 0.50926 C 0.44023 0.5118 0.4319 0.51481 0.42356 0.5169 C 0.36367 0.53102 0.37682 0.52847 0.32851 0.53218 L 0.27643 0.53079 C 0.27539 0.53079 0.27447 0.53009 0.27356 0.52963 C 0.27213 0.5287 0.26927 0.52708 0.26927 0.52708 C 0.26875 0.52569 0.26822 0.52454 0.26783 0.52315 C 0.26484 0.51273 0.26979 0.52639 0.26562 0.51551 C 0.26523 0.51227 0.26562 0.50787 0.26419 0.50532 C 0.26302 0.50324 0.2621 0.50069 0.26067 0.49907 C 0.25989 0.49815 0.25937 0.49676 0.25846 0.49653 C 0.24778 0.49444 0.2371 0.49421 0.22643 0.49259 C 0.22213 0.49213 0.21783 0.49074 0.21354 0.49005 C 0.20872 0.48958 0.20403 0.48935 0.19921 0.48889 C 0.19661 0.48866 0.19401 0.48796 0.1914 0.4875 C 0.18567 0.48704 0.17994 0.4868 0.17421 0.48634 C 0.16809 0.48588 0.14934 0.4831 0.1457 0.48264 C 0.05234 0.46574 0.09348 0.46944 0.04778 0.46597 C 0.0457 0.46551 0.04348 0.46505 0.0414 0.46481 C 0.03138 0.46366 0.02135 0.46412 0.01132 0.46227 C -0.028 0.45486 -0.06719 0.44537 -0.10652 0.4368 C -0.12344 0.4287 -0.14024 0.42014 -0.15704 0.41273 C -0.16342 0.40995 -0.16993 0.40833 -0.17631 0.40625 C -0.18503 0.4037 -0.17813 0.40648 -0.18425 0.4037 L -0.19701 0.38727 C -0.20521 0.37708 -0.20131 0.38356 -0.2056 0.37593 C -0.20612 0.37384 -0.2073 0.37176 -0.20704 0.36944 C -0.20612 0.35995 -0.20339 0.34815 -0.20066 0.33912 C -0.2 0.3368 -0.19922 0.33495 -0.19844 0.33264 C -0.19115 0.30856 -0.20599 0.35324 -0.18998 0.30602 C -0.18737 0.29838 -0.18503 0.29028 -0.18204 0.2831 C -0.17006 0.25463 -0.18165 0.28102 -0.16784 0.25278 C -0.1668 0.25069 -0.16472 0.24375 -0.1642 0.24259 C -0.16355 0.24097 -0.16277 0.24005 -0.16211 0.23866 C -0.15612 0.22639 -0.16407 0.24097 -0.15704 0.22847 C -0.15639 0.22523 -0.15573 0.22176 -0.15495 0.21829 C -0.1543 0.2162 -0.15339 0.21435 -0.15274 0.21204 C -0.15196 0.20833 -0.15144 0.2044 -0.15066 0.20069 C -0.15027 0.19838 -0.14961 0.19653 -0.14922 0.19421 C -0.14753 0.18426 -0.14974 0.1912 -0.14701 0.18403 C -0.14532 0.17454 -0.14766 0.18634 -0.14493 0.17639 C -0.14454 0.17523 -0.14454 0.17384 -0.14428 0.17268 C -0.14375 0.1706 -0.14323 0.16852 -0.14284 0.16643 C -0.14154 0.12245 -0.14336 0.15532 -0.14076 0.13079 C -0.14011 0.12523 -0.13998 0.12199 -0.13868 0.1169 C -0.13737 0.11157 -0.13555 0.10671 -0.13438 0.10162 C -0.13112 0.0875 -0.13295 0.09259 -0.13008 0.08495 C -0.12813 0.075 -0.13099 0.08935 -0.12722 0.075 C -0.12592 0.06991 -0.12579 0.06343 -0.12357 0.05972 C -0.1168 0.04745 -0.12683 0.06505 -0.11862 0.05208 C -0.11732 0.05 -0.11641 0.04745 -0.11511 0.0456 C -0.11263 0.04236 -0.10977 0.03981 -0.10717 0.0368 C -0.10599 0.03518 -0.10495 0.0331 -0.10365 0.03171 C -0.10157 0.02963 -0.09935 0.02824 -0.09714 0.02662 C -0.09649 0.02546 -0.09584 0.02384 -0.09506 0.02292 C -0.09297 0.01991 -0.08985 0.01574 -0.08724 0.01389 C -0.08633 0.01343 -0.08529 0.01319 -0.08438 0.01273 C -0.08243 0.01065 -0.08047 0.00856 -0.07865 0.00625 C -0.07761 0.00509 -0.07683 0.00347 -0.07579 0.00255 C -0.07188 -0.00093 -0.06732 -0.00232 -0.06368 -0.00648 C -0.05873 -0.01157 -0.0612 -0.00972 -0.05508 -0.01273 C -0.05417 -0.0132 -0.05313 -0.01343 -0.05222 -0.01412 L -0.04219 -0.01898 C -0.03412 -0.01829 -0.02592 -0.01806 -0.01797 -0.01644 C -0.01719 -0.01644 -0.01706 -0.01482 -0.01654 -0.01412 C -0.01576 -0.01296 -0.01511 -0.01227 -0.01433 -0.01157 C -0.01381 -0.01019 -0.01342 -0.0088 -0.0129 -0.00764 C -0.01159 -0.00486 -0.01042 -0.00324 -0.0086 -0.00139 C -0.00769 -0.00046 -0.00678 0.00046 -0.00573 0.00116 L 2.91667E-6 -3.7037E-7 " pathEditMode="relative" ptsTypes="AAAAAAAAAAAAAAAAAAAAAAAAAAAAAAAAAAAAAAAAAAAAAAAAAAAAAAAAAAAAAAAAAAAAAAAAAAAAAAAAAAAAAAAAAAAAAAAAAAAAAAAAAAAAAAAAAAAAAAAAAAAAAAAAAAAAAAAAAAAAAAAAAAAAAAAAAAAAAAAAAAAAAAAAAAAAAAA">
                                      <p:cBhvr>
                                        <p:cTn id="6" dur="200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p:cTn id="11"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grpId="0"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12"/>
                                        </p:tgtEl>
                                        <p:attrNameLst>
                                          <p:attrName>ppt_x</p:attrName>
                                          <p:attrName>ppt_y</p:attrName>
                                        </p:attrNameLst>
                                      </p:cBhvr>
                                    </p:animMotion>
                                    <p:animRot by="1500000">
                                      <p:cBhvr>
                                        <p:cTn id="19" dur="125" fill="hold">
                                          <p:stCondLst>
                                            <p:cond delay="0"/>
                                          </p:stCondLst>
                                        </p:cTn>
                                        <p:tgtEl>
                                          <p:spTgt spid="12"/>
                                        </p:tgtEl>
                                        <p:attrNameLst>
                                          <p:attrName>r</p:attrName>
                                        </p:attrNameLst>
                                      </p:cBhvr>
                                    </p:animRot>
                                    <p:animRot by="-1500000">
                                      <p:cBhvr>
                                        <p:cTn id="20" dur="125" fill="hold">
                                          <p:stCondLst>
                                            <p:cond delay="125"/>
                                          </p:stCondLst>
                                        </p:cTn>
                                        <p:tgtEl>
                                          <p:spTgt spid="12"/>
                                        </p:tgtEl>
                                        <p:attrNameLst>
                                          <p:attrName>r</p:attrName>
                                        </p:attrNameLst>
                                      </p:cBhvr>
                                    </p:animRot>
                                    <p:animRot by="-1500000">
                                      <p:cBhvr>
                                        <p:cTn id="21" dur="125" fill="hold">
                                          <p:stCondLst>
                                            <p:cond delay="250"/>
                                          </p:stCondLst>
                                        </p:cTn>
                                        <p:tgtEl>
                                          <p:spTgt spid="12"/>
                                        </p:tgtEl>
                                        <p:attrNameLst>
                                          <p:attrName>r</p:attrName>
                                        </p:attrNameLst>
                                      </p:cBhvr>
                                    </p:animRot>
                                    <p:animRot by="1500000">
                                      <p:cBhvr>
                                        <p:cTn id="22"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84F46-BE6E-46FE-AFAE-1292FDC8A159}"/>
              </a:ext>
            </a:extLst>
          </p:cNvPr>
          <p:cNvSpPr>
            <a:spLocks noGrp="1"/>
          </p:cNvSpPr>
          <p:nvPr>
            <p:ph type="title"/>
          </p:nvPr>
        </p:nvSpPr>
        <p:spPr>
          <a:xfrm>
            <a:off x="575733" y="517952"/>
            <a:ext cx="5120561" cy="3007909"/>
          </a:xfrm>
        </p:spPr>
        <p:txBody>
          <a:bodyPr vert="horz" lIns="91440" tIns="45720" rIns="91440" bIns="45720" rtlCol="0" anchor="ctr">
            <a:normAutofit fontScale="90000"/>
          </a:bodyPr>
          <a:lstStyle/>
          <a:p>
            <a:r>
              <a:rPr lang="en-US" sz="2800" kern="1200" dirty="0">
                <a:latin typeface="+mj-lt"/>
                <a:ea typeface="+mj-ea"/>
                <a:cs typeface="+mj-cs"/>
              </a:rPr>
              <a:t>Close your eyes, what can you see? In </a:t>
            </a:r>
            <a:r>
              <a:rPr lang="en-US" sz="2800" dirty="0"/>
              <a:t>order for</a:t>
            </a:r>
            <a:r>
              <a:rPr lang="en-US" sz="2800" kern="1200" dirty="0">
                <a:latin typeface="+mj-lt"/>
                <a:ea typeface="+mj-ea"/>
                <a:cs typeface="+mj-cs"/>
              </a:rPr>
              <a:t> us to see the things around us we need two things; </a:t>
            </a:r>
            <a:r>
              <a:rPr lang="en-US" sz="2800" b="1" kern="1200" dirty="0">
                <a:latin typeface="+mj-lt"/>
                <a:ea typeface="+mj-ea"/>
                <a:cs typeface="+mj-cs"/>
              </a:rPr>
              <a:t>light</a:t>
            </a:r>
            <a:r>
              <a:rPr lang="en-US" sz="2800" kern="1200" dirty="0">
                <a:latin typeface="+mj-lt"/>
                <a:ea typeface="+mj-ea"/>
                <a:cs typeface="+mj-cs"/>
              </a:rPr>
              <a:t> and for nothing to be blocking</a:t>
            </a:r>
            <a:r>
              <a:rPr lang="en-US" sz="2800" dirty="0"/>
              <a:t> the light</a:t>
            </a:r>
            <a:r>
              <a:rPr lang="en-US" sz="2800" kern="1200" dirty="0">
                <a:latin typeface="+mj-lt"/>
                <a:ea typeface="+mj-ea"/>
                <a:cs typeface="+mj-cs"/>
              </a:rPr>
              <a:t> our vision such as an object or our </a:t>
            </a:r>
            <a:r>
              <a:rPr lang="en-US" sz="2800" dirty="0"/>
              <a:t>own eyelids</a:t>
            </a:r>
            <a:r>
              <a:rPr lang="en-US" sz="2800" kern="1200" dirty="0">
                <a:latin typeface="+mj-lt"/>
                <a:ea typeface="+mj-ea"/>
                <a:cs typeface="+mj-cs"/>
              </a:rPr>
              <a:t>. Have a look around your home and outside (with </a:t>
            </a:r>
            <a:r>
              <a:rPr lang="en-US" sz="2800" dirty="0"/>
              <a:t>an adult's </a:t>
            </a:r>
            <a:r>
              <a:rPr lang="en-US" sz="2800" kern="1200" dirty="0">
                <a:latin typeface="+mj-lt"/>
                <a:ea typeface="+mj-ea"/>
                <a:cs typeface="+mj-cs"/>
              </a:rPr>
              <a:t>permission!) How many sources of light can you find which help us to see?</a:t>
            </a:r>
          </a:p>
        </p:txBody>
      </p:sp>
      <p:sp>
        <p:nvSpPr>
          <p:cNvPr id="4" name="Title 1">
            <a:extLst>
              <a:ext uri="{FF2B5EF4-FFF2-40B4-BE49-F238E27FC236}">
                <a16:creationId xmlns:a16="http://schemas.microsoft.com/office/drawing/2014/main" id="{7F165BF4-6B8B-4402-BEC9-718CA1EC4A17}"/>
              </a:ext>
            </a:extLst>
          </p:cNvPr>
          <p:cNvSpPr txBox="1">
            <a:spLocks/>
          </p:cNvSpPr>
          <p:nvPr/>
        </p:nvSpPr>
        <p:spPr>
          <a:xfrm>
            <a:off x="182880" y="4055342"/>
            <a:ext cx="5705312" cy="3007909"/>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a:latin typeface="+mn-lt"/>
                <a:ea typeface="+mn-ea"/>
                <a:cs typeface="+mn-cs"/>
              </a:rPr>
              <a:t>Here are some examples in the photographs on this page. </a:t>
            </a:r>
          </a:p>
          <a:p>
            <a:pPr>
              <a:spcAft>
                <a:spcPts val="600"/>
              </a:spcAft>
            </a:pPr>
            <a:endParaRPr lang="en-US" sz="2400">
              <a:latin typeface="+mn-lt"/>
              <a:ea typeface="+mn-ea"/>
              <a:cs typeface="+mn-cs"/>
            </a:endParaRPr>
          </a:p>
          <a:p>
            <a:pPr>
              <a:spcAft>
                <a:spcPts val="600"/>
              </a:spcAft>
            </a:pPr>
            <a:r>
              <a:rPr lang="en-US" sz="2400" b="1" u="sng">
                <a:latin typeface="+mn-lt"/>
                <a:ea typeface="+mn-ea"/>
                <a:cs typeface="+mn-cs"/>
              </a:rPr>
              <a:t>Challenge:</a:t>
            </a:r>
            <a:r>
              <a:rPr lang="en-US" sz="2400">
                <a:latin typeface="+mn-lt"/>
                <a:ea typeface="+mn-ea"/>
                <a:cs typeface="+mn-cs"/>
              </a:rPr>
              <a:t> Can you add 5 of your own by writing the name of and drawing a picture of the light sources you find on the next page?</a:t>
            </a:r>
          </a:p>
        </p:txBody>
      </p:sp>
      <p:pic>
        <p:nvPicPr>
          <p:cNvPr id="18434" name="Picture 2">
            <a:extLst>
              <a:ext uri="{FF2B5EF4-FFF2-40B4-BE49-F238E27FC236}">
                <a16:creationId xmlns:a16="http://schemas.microsoft.com/office/drawing/2014/main" id="{97A7C88B-FD88-4049-9F24-CEE1D3F9EA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3738"/>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pic>
        <p:nvPicPr>
          <p:cNvPr id="18436" name="Picture 4" descr="The moon and the stars | TeachingEnglish | British Council | BBC">
            <a:extLst>
              <a:ext uri="{FF2B5EF4-FFF2-40B4-BE49-F238E27FC236}">
                <a16:creationId xmlns:a16="http://schemas.microsoft.com/office/drawing/2014/main" id="{A0473948-D14A-4A44-8BD2-5B456858E2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904" b="4"/>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121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E188F2-BFD9-49BC-9841-B57CFAD2D0E6}"/>
              </a:ext>
            </a:extLst>
          </p:cNvPr>
          <p:cNvSpPr/>
          <p:nvPr/>
        </p:nvSpPr>
        <p:spPr>
          <a:xfrm>
            <a:off x="2039420" y="126585"/>
            <a:ext cx="7974012" cy="612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fontAlgn="auto" hangingPunct="1">
              <a:spcAft>
                <a:spcPts val="0"/>
              </a:spcAft>
              <a:defRPr/>
            </a:pPr>
            <a:r>
              <a:rPr lang="en-GB" altLang="en-US" dirty="0">
                <a:solidFill>
                  <a:schemeClr val="tx1"/>
                </a:solidFill>
              </a:rPr>
              <a:t>What light sources did you find? Draw them in the boxes below and write their names.</a:t>
            </a:r>
          </a:p>
        </p:txBody>
      </p:sp>
      <p:graphicFrame>
        <p:nvGraphicFramePr>
          <p:cNvPr id="20" name="Table 20">
            <a:extLst>
              <a:ext uri="{FF2B5EF4-FFF2-40B4-BE49-F238E27FC236}">
                <a16:creationId xmlns:a16="http://schemas.microsoft.com/office/drawing/2014/main" id="{A5AE85F0-A3C2-4BA8-B5F6-C7903EA2F7E9}"/>
              </a:ext>
            </a:extLst>
          </p:cNvPr>
          <p:cNvGraphicFramePr>
            <a:graphicFrameLocks noGrp="1"/>
          </p:cNvGraphicFramePr>
          <p:nvPr>
            <p:extLst/>
          </p:nvPr>
        </p:nvGraphicFramePr>
        <p:xfrm>
          <a:off x="460513" y="887895"/>
          <a:ext cx="11270974" cy="5843520"/>
        </p:xfrm>
        <a:graphic>
          <a:graphicData uri="http://schemas.openxmlformats.org/drawingml/2006/table">
            <a:tbl>
              <a:tblPr firstRow="1" bandRow="1">
                <a:tableStyleId>{2D5ABB26-0587-4C30-8999-92F81FD0307C}</a:tableStyleId>
              </a:tblPr>
              <a:tblGrid>
                <a:gridCol w="3597521">
                  <a:extLst>
                    <a:ext uri="{9D8B030D-6E8A-4147-A177-3AD203B41FA5}">
                      <a16:colId xmlns:a16="http://schemas.microsoft.com/office/drawing/2014/main" val="1223708758"/>
                    </a:ext>
                  </a:extLst>
                </a:gridCol>
                <a:gridCol w="3993997">
                  <a:extLst>
                    <a:ext uri="{9D8B030D-6E8A-4147-A177-3AD203B41FA5}">
                      <a16:colId xmlns:a16="http://schemas.microsoft.com/office/drawing/2014/main" val="2440371207"/>
                    </a:ext>
                  </a:extLst>
                </a:gridCol>
                <a:gridCol w="3679456">
                  <a:extLst>
                    <a:ext uri="{9D8B030D-6E8A-4147-A177-3AD203B41FA5}">
                      <a16:colId xmlns:a16="http://schemas.microsoft.com/office/drawing/2014/main" val="3632660001"/>
                    </a:ext>
                  </a:extLst>
                </a:gridCol>
              </a:tblGrid>
              <a:tr h="508669">
                <a:tc>
                  <a:txBody>
                    <a:bodyPr/>
                    <a:lstStyle/>
                    <a:p>
                      <a:r>
                        <a:rPr lang="en-GB"/>
                        <a:t>Lamp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7413838"/>
                  </a:ext>
                </a:extLst>
              </a:tr>
              <a:tr h="214832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9716611"/>
                  </a:ext>
                </a:extLst>
              </a:tr>
              <a:tr h="527526">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8289435"/>
                  </a:ext>
                </a:extLst>
              </a:tr>
              <a:tr h="2658996">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9488606"/>
                  </a:ext>
                </a:extLst>
              </a:tr>
            </a:tbl>
          </a:graphicData>
        </a:graphic>
      </p:graphicFrame>
      <p:pic>
        <p:nvPicPr>
          <p:cNvPr id="5" name="Picture 2">
            <a:extLst>
              <a:ext uri="{FF2B5EF4-FFF2-40B4-BE49-F238E27FC236}">
                <a16:creationId xmlns:a16="http://schemas.microsoft.com/office/drawing/2014/main" id="{734D47F0-1960-47E0-8CD9-3B284DCA68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3738"/>
          <a:stretch/>
        </p:blipFill>
        <p:spPr bwMode="auto">
          <a:xfrm>
            <a:off x="1445143" y="1857511"/>
            <a:ext cx="1188554" cy="1144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545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2E17-EA8C-4F94-ABFD-9B8AF9A76CDF}"/>
              </a:ext>
            </a:extLst>
          </p:cNvPr>
          <p:cNvSpPr>
            <a:spLocks noGrp="1"/>
          </p:cNvSpPr>
          <p:nvPr>
            <p:ph type="title"/>
          </p:nvPr>
        </p:nvSpPr>
        <p:spPr>
          <a:xfrm>
            <a:off x="838200" y="348872"/>
            <a:ext cx="10515600" cy="1325563"/>
          </a:xfrm>
        </p:spPr>
        <p:txBody>
          <a:bodyPr vert="horz" lIns="91440" tIns="45720" rIns="91440" bIns="45720" rtlCol="0" anchor="ctr">
            <a:noAutofit/>
          </a:bodyPr>
          <a:lstStyle/>
          <a:p>
            <a:pPr algn="ctr"/>
            <a:r>
              <a:rPr lang="en-GB" sz="2400">
                <a:cs typeface="Calibri Light"/>
              </a:rPr>
              <a:t>Once light hits an object, it bounces back to the eye and allows us to see what we are </a:t>
            </a:r>
            <a:r>
              <a:rPr lang="en-GB" sz="2400" dirty="0">
                <a:cs typeface="Calibri Light"/>
              </a:rPr>
              <a:t>looking at. The </a:t>
            </a:r>
            <a:r>
              <a:rPr lang="en-GB" sz="2400" b="1" dirty="0">
                <a:cs typeface="Calibri Light"/>
              </a:rPr>
              <a:t>pupil</a:t>
            </a:r>
            <a:r>
              <a:rPr lang="en-GB" sz="2400" dirty="0">
                <a:cs typeface="Calibri Light"/>
              </a:rPr>
              <a:t> lets in the light to the back of the eye, where it is turned into colour and fine-tuned by the </a:t>
            </a:r>
            <a:r>
              <a:rPr lang="en-GB" sz="2400" b="1" dirty="0">
                <a:cs typeface="Calibri Light"/>
              </a:rPr>
              <a:t>macula. </a:t>
            </a:r>
            <a:r>
              <a:rPr lang="en-GB" sz="2400" dirty="0">
                <a:cs typeface="Calibri Light"/>
              </a:rPr>
              <a:t>The </a:t>
            </a:r>
            <a:r>
              <a:rPr lang="en-GB" sz="2400" b="1" dirty="0">
                <a:cs typeface="Calibri Light"/>
              </a:rPr>
              <a:t>retina </a:t>
            </a:r>
            <a:r>
              <a:rPr lang="en-GB" sz="2400" dirty="0">
                <a:cs typeface="Calibri Light"/>
              </a:rPr>
              <a:t>then</a:t>
            </a:r>
            <a:r>
              <a:rPr lang="en-GB" sz="2400" b="1" dirty="0">
                <a:cs typeface="Calibri Light"/>
              </a:rPr>
              <a:t> </a:t>
            </a:r>
            <a:r>
              <a:rPr lang="en-GB" sz="2400" dirty="0">
                <a:cs typeface="Calibri Light"/>
              </a:rPr>
              <a:t>turns the light into a brain friendly message to the brain through the </a:t>
            </a:r>
            <a:r>
              <a:rPr lang="en-GB" sz="2400" b="1" dirty="0">
                <a:cs typeface="Calibri Light"/>
              </a:rPr>
              <a:t>optic nerve</a:t>
            </a:r>
            <a:r>
              <a:rPr lang="en-GB" sz="2400" dirty="0">
                <a:cs typeface="Calibri Light"/>
              </a:rPr>
              <a:t> to process the image of what we are looking at.</a:t>
            </a:r>
          </a:p>
        </p:txBody>
      </p:sp>
      <p:pic>
        <p:nvPicPr>
          <p:cNvPr id="3" name="Picture 3" descr="Diagram&#10;&#10;Description automatically generated">
            <a:extLst>
              <a:ext uri="{FF2B5EF4-FFF2-40B4-BE49-F238E27FC236}">
                <a16:creationId xmlns:a16="http://schemas.microsoft.com/office/drawing/2014/main" id="{9003A26F-7B4B-4443-A714-99B847355E56}"/>
              </a:ext>
            </a:extLst>
          </p:cNvPr>
          <p:cNvPicPr>
            <a:picLocks noChangeAspect="1"/>
          </p:cNvPicPr>
          <p:nvPr/>
        </p:nvPicPr>
        <p:blipFill>
          <a:blip r:embed="rId2"/>
          <a:stretch>
            <a:fillRect/>
          </a:stretch>
        </p:blipFill>
        <p:spPr>
          <a:xfrm>
            <a:off x="3660475" y="2301815"/>
            <a:ext cx="4569124" cy="4166558"/>
          </a:xfrm>
          <a:prstGeom prst="rect">
            <a:avLst/>
          </a:prstGeom>
        </p:spPr>
      </p:pic>
      <p:sp>
        <p:nvSpPr>
          <p:cNvPr id="5" name="Arrow: Right 4">
            <a:extLst>
              <a:ext uri="{FF2B5EF4-FFF2-40B4-BE49-F238E27FC236}">
                <a16:creationId xmlns:a16="http://schemas.microsoft.com/office/drawing/2014/main" id="{A9A56324-21A9-4984-B9E3-49E8B8EF721D}"/>
              </a:ext>
            </a:extLst>
          </p:cNvPr>
          <p:cNvSpPr/>
          <p:nvPr/>
        </p:nvSpPr>
        <p:spPr>
          <a:xfrm>
            <a:off x="904501" y="4335974"/>
            <a:ext cx="6728602" cy="34505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12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Text&#10;&#10;Description automatically generated">
            <a:extLst>
              <a:ext uri="{FF2B5EF4-FFF2-40B4-BE49-F238E27FC236}">
                <a16:creationId xmlns:a16="http://schemas.microsoft.com/office/drawing/2014/main" id="{421FB17C-D0BF-4735-881D-F0E7B5084F72}"/>
              </a:ext>
            </a:extLst>
          </p:cNvPr>
          <p:cNvPicPr>
            <a:picLocks noChangeAspect="1"/>
          </p:cNvPicPr>
          <p:nvPr/>
        </p:nvPicPr>
        <p:blipFill rotWithShape="1">
          <a:blip r:embed="rId2"/>
          <a:srcRect l="9091" t="18455" r="3636" b="8584"/>
          <a:stretch/>
        </p:blipFill>
        <p:spPr>
          <a:xfrm>
            <a:off x="4117727" y="1774636"/>
            <a:ext cx="4034816" cy="4780910"/>
          </a:xfrm>
          <a:prstGeom prst="rect">
            <a:avLst/>
          </a:prstGeom>
        </p:spPr>
      </p:pic>
      <p:sp>
        <p:nvSpPr>
          <p:cNvPr id="2" name="Title 1">
            <a:extLst>
              <a:ext uri="{FF2B5EF4-FFF2-40B4-BE49-F238E27FC236}">
                <a16:creationId xmlns:a16="http://schemas.microsoft.com/office/drawing/2014/main" id="{99785707-ADF5-4194-BAAB-39236D1756AC}"/>
              </a:ext>
            </a:extLst>
          </p:cNvPr>
          <p:cNvSpPr>
            <a:spLocks noGrp="1"/>
          </p:cNvSpPr>
          <p:nvPr>
            <p:ph type="title"/>
          </p:nvPr>
        </p:nvSpPr>
        <p:spPr>
          <a:xfrm>
            <a:off x="838200" y="348872"/>
            <a:ext cx="10515600" cy="1325563"/>
          </a:xfrm>
        </p:spPr>
        <p:txBody>
          <a:bodyPr vert="horz" lIns="91440" tIns="45720" rIns="91440" bIns="45720" rtlCol="0" anchor="ctr">
            <a:noAutofit/>
          </a:bodyPr>
          <a:lstStyle/>
          <a:p>
            <a:pPr algn="ctr"/>
            <a:r>
              <a:rPr lang="en-GB" sz="2400" dirty="0">
                <a:cs typeface="Calibri Light"/>
              </a:rPr>
              <a:t>Use a ruler and yellow pencil or pen to draw the light in straight lines until they hit </a:t>
            </a:r>
            <a:r>
              <a:rPr lang="en-GB" sz="2400">
                <a:cs typeface="Calibri Light"/>
              </a:rPr>
              <a:t>the edge of each box. Remember, the light cannot bend if there is nothing to reflect it off. The first one has been done for you.</a:t>
            </a:r>
            <a:endParaRPr lang="en-GB" sz="2400" dirty="0">
              <a:cs typeface="Calibri Light"/>
            </a:endParaRPr>
          </a:p>
        </p:txBody>
      </p:sp>
      <p:cxnSp>
        <p:nvCxnSpPr>
          <p:cNvPr id="5" name="Straight Arrow Connector 4">
            <a:extLst>
              <a:ext uri="{FF2B5EF4-FFF2-40B4-BE49-F238E27FC236}">
                <a16:creationId xmlns:a16="http://schemas.microsoft.com/office/drawing/2014/main" id="{CF0AD3B5-88A4-4EC9-B31F-46F840215EA3}"/>
              </a:ext>
            </a:extLst>
          </p:cNvPr>
          <p:cNvCxnSpPr/>
          <p:nvPr/>
        </p:nvCxnSpPr>
        <p:spPr>
          <a:xfrm flipV="1">
            <a:off x="5312229" y="2264228"/>
            <a:ext cx="1592035" cy="884465"/>
          </a:xfrm>
          <a:prstGeom prst="straightConnector1">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416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5707-ADF5-4194-BAAB-39236D1756AC}"/>
              </a:ext>
            </a:extLst>
          </p:cNvPr>
          <p:cNvSpPr>
            <a:spLocks noGrp="1"/>
          </p:cNvSpPr>
          <p:nvPr>
            <p:ph type="title"/>
          </p:nvPr>
        </p:nvSpPr>
        <p:spPr>
          <a:xfrm>
            <a:off x="838200" y="49515"/>
            <a:ext cx="10515600" cy="1325563"/>
          </a:xfrm>
        </p:spPr>
        <p:txBody>
          <a:bodyPr vert="horz" lIns="91440" tIns="45720" rIns="91440" bIns="45720" rtlCol="0" anchor="ctr">
            <a:noAutofit/>
          </a:bodyPr>
          <a:lstStyle/>
          <a:p>
            <a:pPr algn="ctr"/>
            <a:r>
              <a:rPr lang="en-GB" sz="2400">
                <a:cs typeface="Calibri Light"/>
              </a:rPr>
              <a:t>Watch the video link below and carry out the investigation. Complete the chart on </a:t>
            </a:r>
            <a:r>
              <a:rPr lang="en-GB" sz="2400" dirty="0">
                <a:cs typeface="Calibri Light"/>
              </a:rPr>
              <a:t>the next slide to show your results from your investigation.</a:t>
            </a:r>
          </a:p>
        </p:txBody>
      </p:sp>
      <p:sp>
        <p:nvSpPr>
          <p:cNvPr id="3" name="TextBox 2">
            <a:extLst>
              <a:ext uri="{FF2B5EF4-FFF2-40B4-BE49-F238E27FC236}">
                <a16:creationId xmlns:a16="http://schemas.microsoft.com/office/drawing/2014/main" id="{C93D4F86-C179-4440-AA88-E7B914D483B4}"/>
              </a:ext>
            </a:extLst>
          </p:cNvPr>
          <p:cNvSpPr txBox="1"/>
          <p:nvPr/>
        </p:nvSpPr>
        <p:spPr>
          <a:xfrm>
            <a:off x="2506436" y="1458686"/>
            <a:ext cx="8077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2"/>
              </a:rPr>
              <a:t>Light travels in a Straight Line : School Science Project - YouTube</a:t>
            </a:r>
            <a:r>
              <a:rPr lang="en-US" dirty="0">
                <a:ea typeface="+mn-lt"/>
                <a:cs typeface="+mn-lt"/>
              </a:rPr>
              <a:t> </a:t>
            </a:r>
            <a:endParaRPr lang="en-US" dirty="0"/>
          </a:p>
        </p:txBody>
      </p:sp>
      <p:sp>
        <p:nvSpPr>
          <p:cNvPr id="7" name="Title 1">
            <a:extLst>
              <a:ext uri="{FF2B5EF4-FFF2-40B4-BE49-F238E27FC236}">
                <a16:creationId xmlns:a16="http://schemas.microsoft.com/office/drawing/2014/main" id="{7DBD3B01-5294-4B04-8C83-76F1501FE93C}"/>
              </a:ext>
            </a:extLst>
          </p:cNvPr>
          <p:cNvSpPr txBox="1">
            <a:spLocks/>
          </p:cNvSpPr>
          <p:nvPr/>
        </p:nvSpPr>
        <p:spPr>
          <a:xfrm>
            <a:off x="487136" y="229741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dirty="0">
              <a:cs typeface="Calibri Light"/>
            </a:endParaRPr>
          </a:p>
          <a:p>
            <a:pPr algn="ctr"/>
            <a:endParaRPr lang="en-GB" sz="2400" dirty="0">
              <a:cs typeface="Calibri Light"/>
            </a:endParaRPr>
          </a:p>
          <a:p>
            <a:pPr algn="ctr"/>
            <a:endParaRPr lang="en-GB" sz="2400" dirty="0">
              <a:cs typeface="Calibri Light"/>
            </a:endParaRPr>
          </a:p>
          <a:p>
            <a:pPr algn="ctr"/>
            <a:r>
              <a:rPr lang="en-GB" sz="2400">
                <a:cs typeface="Calibri Light"/>
              </a:rPr>
              <a:t>For the investigation you will need:</a:t>
            </a:r>
            <a:endParaRPr lang="en-US">
              <a:cs typeface="Calibri Light"/>
            </a:endParaRPr>
          </a:p>
          <a:p>
            <a:pPr algn="ctr"/>
            <a:endParaRPr lang="en-GB" sz="2400" dirty="0">
              <a:cs typeface="Calibri Light"/>
            </a:endParaRPr>
          </a:p>
          <a:p>
            <a:pPr marL="342900" indent="-342900">
              <a:buFont typeface="Arial"/>
              <a:buChar char="•"/>
            </a:pPr>
            <a:r>
              <a:rPr lang="en-GB" sz="2400">
                <a:cs typeface="Calibri Light"/>
              </a:rPr>
              <a:t>3 CDs or DVDs</a:t>
            </a:r>
          </a:p>
          <a:p>
            <a:pPr marL="342900" indent="-342900">
              <a:buFont typeface="Arial"/>
              <a:buChar char="•"/>
            </a:pPr>
            <a:endParaRPr lang="en-GB" sz="2400" dirty="0">
              <a:cs typeface="Calibri Light"/>
            </a:endParaRPr>
          </a:p>
          <a:p>
            <a:pPr marL="342900" indent="-342900">
              <a:buFont typeface="Arial"/>
              <a:buChar char="•"/>
            </a:pPr>
            <a:r>
              <a:rPr lang="en-GB" sz="2400">
                <a:cs typeface="Calibri Light"/>
              </a:rPr>
              <a:t>6 pegs</a:t>
            </a:r>
            <a:endParaRPr lang="en-GB" sz="2400" dirty="0">
              <a:cs typeface="Calibri Light"/>
            </a:endParaRPr>
          </a:p>
          <a:p>
            <a:pPr marL="342900" indent="-342900">
              <a:buFont typeface="Arial"/>
              <a:buChar char="•"/>
            </a:pPr>
            <a:endParaRPr lang="en-GB" sz="2400" dirty="0">
              <a:cs typeface="Calibri Light"/>
            </a:endParaRPr>
          </a:p>
          <a:p>
            <a:pPr marL="342900" indent="-342900">
              <a:buFont typeface="Arial"/>
              <a:buChar char="•"/>
            </a:pPr>
            <a:r>
              <a:rPr lang="en-GB" sz="2400">
                <a:cs typeface="Calibri Light"/>
              </a:rPr>
              <a:t>A candle</a:t>
            </a:r>
          </a:p>
          <a:p>
            <a:pPr marL="342900" indent="-342900">
              <a:buFont typeface="Arial"/>
              <a:buChar char="•"/>
            </a:pPr>
            <a:endParaRPr lang="en-GB" sz="2400" dirty="0">
              <a:cs typeface="Calibri Light"/>
            </a:endParaRPr>
          </a:p>
        </p:txBody>
      </p:sp>
      <p:pic>
        <p:nvPicPr>
          <p:cNvPr id="8" name="Picture 8" descr="A picture containing device, electronics&#10;&#10;Description automatically generated">
            <a:extLst>
              <a:ext uri="{FF2B5EF4-FFF2-40B4-BE49-F238E27FC236}">
                <a16:creationId xmlns:a16="http://schemas.microsoft.com/office/drawing/2014/main" id="{C53B53D5-1DA9-42F8-9687-35682E28261C}"/>
              </a:ext>
            </a:extLst>
          </p:cNvPr>
          <p:cNvPicPr>
            <a:picLocks noChangeAspect="1"/>
          </p:cNvPicPr>
          <p:nvPr/>
        </p:nvPicPr>
        <p:blipFill>
          <a:blip r:embed="rId3"/>
          <a:stretch>
            <a:fillRect/>
          </a:stretch>
        </p:blipFill>
        <p:spPr>
          <a:xfrm>
            <a:off x="1962830" y="4888366"/>
            <a:ext cx="1585233" cy="1585233"/>
          </a:xfrm>
          <a:prstGeom prst="rect">
            <a:avLst/>
          </a:prstGeom>
        </p:spPr>
      </p:pic>
      <p:pic>
        <p:nvPicPr>
          <p:cNvPr id="9" name="Picture 9" descr="A close up of a device&#10;&#10;Description automatically generated">
            <a:extLst>
              <a:ext uri="{FF2B5EF4-FFF2-40B4-BE49-F238E27FC236}">
                <a16:creationId xmlns:a16="http://schemas.microsoft.com/office/drawing/2014/main" id="{6AA49948-2DA4-41D5-B7D7-A2528DD9BA8F}"/>
              </a:ext>
            </a:extLst>
          </p:cNvPr>
          <p:cNvPicPr>
            <a:picLocks noChangeAspect="1"/>
          </p:cNvPicPr>
          <p:nvPr/>
        </p:nvPicPr>
        <p:blipFill>
          <a:blip r:embed="rId4"/>
          <a:stretch>
            <a:fillRect/>
          </a:stretch>
        </p:blipFill>
        <p:spPr>
          <a:xfrm>
            <a:off x="4672693" y="4699907"/>
            <a:ext cx="1866900" cy="1866900"/>
          </a:xfrm>
          <a:prstGeom prst="rect">
            <a:avLst/>
          </a:prstGeom>
        </p:spPr>
      </p:pic>
      <p:pic>
        <p:nvPicPr>
          <p:cNvPr id="10" name="Picture 10" descr="A candle that is lit up at night&#10;&#10;Description automatically generated">
            <a:extLst>
              <a:ext uri="{FF2B5EF4-FFF2-40B4-BE49-F238E27FC236}">
                <a16:creationId xmlns:a16="http://schemas.microsoft.com/office/drawing/2014/main" id="{EEB1EA66-B895-4030-9347-44E8D650E6BC}"/>
              </a:ext>
            </a:extLst>
          </p:cNvPr>
          <p:cNvPicPr>
            <a:picLocks noChangeAspect="1"/>
          </p:cNvPicPr>
          <p:nvPr/>
        </p:nvPicPr>
        <p:blipFill>
          <a:blip r:embed="rId5"/>
          <a:stretch>
            <a:fillRect/>
          </a:stretch>
        </p:blipFill>
        <p:spPr>
          <a:xfrm>
            <a:off x="7570296" y="4741807"/>
            <a:ext cx="2581275" cy="1771650"/>
          </a:xfrm>
          <a:prstGeom prst="rect">
            <a:avLst/>
          </a:prstGeom>
        </p:spPr>
      </p:pic>
    </p:spTree>
    <p:extLst>
      <p:ext uri="{BB962C8B-B14F-4D97-AF65-F5344CB8AC3E}">
        <p14:creationId xmlns:p14="http://schemas.microsoft.com/office/powerpoint/2010/main" val="4176902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B4328F55-FA43-45A7-ADCF-A48C5528569A}"/>
              </a:ext>
            </a:extLst>
          </p:cNvPr>
          <p:cNvGraphicFramePr>
            <a:graphicFrameLocks noGrp="1"/>
          </p:cNvGraphicFramePr>
          <p:nvPr>
            <p:extLst/>
          </p:nvPr>
        </p:nvGraphicFramePr>
        <p:xfrm>
          <a:off x="1523999" y="2163536"/>
          <a:ext cx="9153915" cy="3595945"/>
        </p:xfrm>
        <a:graphic>
          <a:graphicData uri="http://schemas.openxmlformats.org/drawingml/2006/table">
            <a:tbl>
              <a:tblPr firstRow="1" bandRow="1">
                <a:tableStyleId>{5C22544A-7EE6-4342-B048-85BDC9FD1C3A}</a:tableStyleId>
              </a:tblPr>
              <a:tblGrid>
                <a:gridCol w="3051305">
                  <a:extLst>
                    <a:ext uri="{9D8B030D-6E8A-4147-A177-3AD203B41FA5}">
                      <a16:colId xmlns:a16="http://schemas.microsoft.com/office/drawing/2014/main" val="2656983850"/>
                    </a:ext>
                  </a:extLst>
                </a:gridCol>
                <a:gridCol w="3051305">
                  <a:extLst>
                    <a:ext uri="{9D8B030D-6E8A-4147-A177-3AD203B41FA5}">
                      <a16:colId xmlns:a16="http://schemas.microsoft.com/office/drawing/2014/main" val="3214886433"/>
                    </a:ext>
                  </a:extLst>
                </a:gridCol>
                <a:gridCol w="3051305">
                  <a:extLst>
                    <a:ext uri="{9D8B030D-6E8A-4147-A177-3AD203B41FA5}">
                      <a16:colId xmlns:a16="http://schemas.microsoft.com/office/drawing/2014/main" val="3125757876"/>
                    </a:ext>
                  </a:extLst>
                </a:gridCol>
              </a:tblGrid>
              <a:tr h="719189">
                <a:tc>
                  <a:txBody>
                    <a:bodyPr/>
                    <a:lstStyle/>
                    <a:p>
                      <a:r>
                        <a:rPr lang="en-US"/>
                        <a:t>Which disk was moved</a:t>
                      </a:r>
                    </a:p>
                  </a:txBody>
                  <a:tcPr/>
                </a:tc>
                <a:tc>
                  <a:txBody>
                    <a:bodyPr/>
                    <a:lstStyle/>
                    <a:p>
                      <a:r>
                        <a:rPr lang="en-US"/>
                        <a:t>I can see the light</a:t>
                      </a:r>
                    </a:p>
                  </a:txBody>
                  <a:tcPr/>
                </a:tc>
                <a:tc>
                  <a:txBody>
                    <a:bodyPr/>
                    <a:lstStyle/>
                    <a:p>
                      <a:r>
                        <a:rPr lang="en-US"/>
                        <a:t>I cannot see the light</a:t>
                      </a:r>
                      <a:endParaRPr lang="en-US" dirty="0"/>
                    </a:p>
                  </a:txBody>
                  <a:tcPr/>
                </a:tc>
                <a:extLst>
                  <a:ext uri="{0D108BD9-81ED-4DB2-BD59-A6C34878D82A}">
                    <a16:rowId xmlns:a16="http://schemas.microsoft.com/office/drawing/2014/main" val="4263192844"/>
                  </a:ext>
                </a:extLst>
              </a:tr>
              <a:tr h="719189">
                <a:tc>
                  <a:txBody>
                    <a:bodyPr/>
                    <a:lstStyle/>
                    <a:p>
                      <a:r>
                        <a:rPr lang="en-US"/>
                        <a:t>First Disk</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15313313"/>
                  </a:ext>
                </a:extLst>
              </a:tr>
              <a:tr h="719189">
                <a:tc>
                  <a:txBody>
                    <a:bodyPr/>
                    <a:lstStyle/>
                    <a:p>
                      <a:r>
                        <a:rPr lang="en-US"/>
                        <a:t>Second Disk</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66495850"/>
                  </a:ext>
                </a:extLst>
              </a:tr>
              <a:tr h="719189">
                <a:tc>
                  <a:txBody>
                    <a:bodyPr/>
                    <a:lstStyle/>
                    <a:p>
                      <a:r>
                        <a:rPr lang="en-US"/>
                        <a:t>Third Disk</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07136260"/>
                  </a:ext>
                </a:extLst>
              </a:tr>
              <a:tr h="719189">
                <a:tc>
                  <a:txBody>
                    <a:bodyPr/>
                    <a:lstStyle/>
                    <a:p>
                      <a:r>
                        <a:rPr lang="en-US"/>
                        <a:t>No Disks</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85363027"/>
                  </a:ext>
                </a:extLst>
              </a:tr>
            </a:tbl>
          </a:graphicData>
        </a:graphic>
      </p:graphicFrame>
      <p:sp>
        <p:nvSpPr>
          <p:cNvPr id="8" name="Title 1">
            <a:extLst>
              <a:ext uri="{FF2B5EF4-FFF2-40B4-BE49-F238E27FC236}">
                <a16:creationId xmlns:a16="http://schemas.microsoft.com/office/drawing/2014/main" id="{0BB44848-057E-4595-9888-FA61AA07A13C}"/>
              </a:ext>
            </a:extLst>
          </p:cNvPr>
          <p:cNvSpPr>
            <a:spLocks noGrp="1"/>
          </p:cNvSpPr>
          <p:nvPr>
            <p:ph type="title"/>
          </p:nvPr>
        </p:nvSpPr>
        <p:spPr>
          <a:xfrm>
            <a:off x="838200" y="49515"/>
            <a:ext cx="10515600" cy="1325563"/>
          </a:xfrm>
        </p:spPr>
        <p:txBody>
          <a:bodyPr vert="horz" lIns="91440" tIns="45720" rIns="91440" bIns="45720" rtlCol="0" anchor="ctr">
            <a:noAutofit/>
          </a:bodyPr>
          <a:lstStyle/>
          <a:p>
            <a:pPr algn="ctr"/>
            <a:r>
              <a:rPr lang="en-GB" sz="2400">
                <a:cs typeface="Calibri Light"/>
              </a:rPr>
              <a:t>Tick the correct box to show your results on the table below.</a:t>
            </a:r>
          </a:p>
        </p:txBody>
      </p:sp>
    </p:spTree>
    <p:extLst>
      <p:ext uri="{BB962C8B-B14F-4D97-AF65-F5344CB8AC3E}">
        <p14:creationId xmlns:p14="http://schemas.microsoft.com/office/powerpoint/2010/main" val="183566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Science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lang="en-GB" sz="3200" dirty="0">
                <a:solidFill>
                  <a:prstClr val="black"/>
                </a:solidFill>
                <a:latin typeface="Calibri" panose="020F0502020204030204"/>
              </a:rPr>
              <a:t>Wednesday </a:t>
            </a:r>
            <a:r>
              <a:rPr lang="en-GB" sz="3200" dirty="0" smtClean="0">
                <a:solidFill>
                  <a:prstClr val="black"/>
                </a:solidFill>
                <a:latin typeface="Calibri" panose="020F0502020204030204"/>
              </a:rPr>
              <a:t>30</a:t>
            </a:r>
            <a:r>
              <a:rPr lang="en-GB" sz="3200" dirty="0" smtClean="0">
                <a:solidFill>
                  <a:prstClr val="black"/>
                </a:solidFill>
                <a:latin typeface="Calibri" panose="020F0502020204030204"/>
              </a:rPr>
              <a:t>th </a:t>
            </a:r>
            <a:r>
              <a:rPr lang="en-GB" sz="3200" dirty="0" smtClean="0">
                <a:solidFill>
                  <a:prstClr val="black"/>
                </a:solidFill>
                <a:latin typeface="Calibri" panose="020F0502020204030204"/>
              </a:rPr>
              <a:t>June </a:t>
            </a:r>
            <a:r>
              <a:rPr lang="en-GB" sz="3200" dirty="0">
                <a:solidFill>
                  <a:prstClr val="black"/>
                </a:solidFill>
                <a:latin typeface="Calibri" panose="020F0502020204030204"/>
              </a:rPr>
              <a:t>2021</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lvl="0">
              <a:defRPr/>
            </a:pPr>
            <a:r>
              <a:rPr kumimoji="0" lang="en-GB" sz="4000" b="0" i="0" u="none" strike="noStrike" kern="1200" cap="none" spc="0" normalizeH="0" baseline="0" noProof="0" dirty="0" smtClean="0">
                <a:ln>
                  <a:noFill/>
                </a:ln>
                <a:solidFill>
                  <a:prstClr val="black"/>
                </a:solidFill>
                <a:effectLst/>
                <a:uLnTx/>
                <a:uFillTx/>
                <a:latin typeface="Calibri" panose="020F0502020204030204"/>
                <a:ea typeface="+mn-ea"/>
                <a:cs typeface="+mn-cs"/>
              </a:rPr>
              <a:t>L.O.</a:t>
            </a:r>
            <a:r>
              <a:rPr kumimoji="0" lang="en-GB" sz="4000" b="0" i="0" u="none" strike="noStrike" kern="1200" cap="none" spc="0" normalizeH="0" noProof="0" dirty="0" smtClean="0">
                <a:ln>
                  <a:noFill/>
                </a:ln>
                <a:solidFill>
                  <a:prstClr val="black"/>
                </a:solidFill>
                <a:effectLst/>
                <a:uLnTx/>
                <a:uFillTx/>
                <a:latin typeface="Calibri" panose="020F0502020204030204"/>
                <a:ea typeface="+mn-ea"/>
                <a:cs typeface="+mn-cs"/>
              </a:rPr>
              <a:t> To be able </a:t>
            </a:r>
            <a:r>
              <a:rPr kumimoji="0" lang="en-GB" sz="4000" b="0" i="0" u="none" strike="noStrike" kern="1200" cap="none" spc="0" normalizeH="0" noProof="0" dirty="0" smtClean="0">
                <a:ln>
                  <a:noFill/>
                </a:ln>
                <a:solidFill>
                  <a:prstClr val="black"/>
                </a:solidFill>
                <a:effectLst/>
                <a:uLnTx/>
                <a:uFillTx/>
                <a:latin typeface="Calibri" panose="020F0502020204030204"/>
                <a:ea typeface="+mn-ea"/>
                <a:cs typeface="+mn-cs"/>
              </a:rPr>
              <a:t>to identify that light travels in straight lines and reflects off surfaces. </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pic>
        <p:nvPicPr>
          <p:cNvPr id="2" name="Picture 1"/>
          <p:cNvPicPr>
            <a:picLocks noChangeAspect="1"/>
          </p:cNvPicPr>
          <p:nvPr/>
        </p:nvPicPr>
        <p:blipFill>
          <a:blip r:embed="rId4"/>
          <a:stretch>
            <a:fillRect/>
          </a:stretch>
        </p:blipFill>
        <p:spPr>
          <a:xfrm>
            <a:off x="4828584" y="5980303"/>
            <a:ext cx="579191" cy="639704"/>
          </a:xfrm>
          <a:prstGeom prst="rect">
            <a:avLst/>
          </a:prstGeom>
        </p:spPr>
      </p:pic>
    </p:spTree>
    <p:extLst>
      <p:ext uri="{BB962C8B-B14F-4D97-AF65-F5344CB8AC3E}">
        <p14:creationId xmlns:p14="http://schemas.microsoft.com/office/powerpoint/2010/main" val="853932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5707-ADF5-4194-BAAB-39236D1756AC}"/>
              </a:ext>
            </a:extLst>
          </p:cNvPr>
          <p:cNvSpPr>
            <a:spLocks noGrp="1"/>
          </p:cNvSpPr>
          <p:nvPr>
            <p:ph type="title"/>
          </p:nvPr>
        </p:nvSpPr>
        <p:spPr>
          <a:xfrm>
            <a:off x="838200" y="348872"/>
            <a:ext cx="10515600" cy="1325563"/>
          </a:xfrm>
          <a:solidFill>
            <a:schemeClr val="bg1"/>
          </a:solidFill>
        </p:spPr>
        <p:txBody>
          <a:bodyPr vert="horz" lIns="91440" tIns="45720" rIns="91440" bIns="45720" rtlCol="0" anchor="ctr">
            <a:noAutofit/>
          </a:bodyPr>
          <a:lstStyle/>
          <a:p>
            <a:pPr algn="ctr"/>
            <a:r>
              <a:rPr lang="en-GB" sz="2400" dirty="0">
                <a:cs typeface="Calibri Light"/>
              </a:rPr>
              <a:t>When light is </a:t>
            </a:r>
            <a:r>
              <a:rPr lang="en-GB" sz="2400" b="1" dirty="0">
                <a:cs typeface="Calibri Light"/>
              </a:rPr>
              <a:t>reflected</a:t>
            </a:r>
            <a:r>
              <a:rPr lang="en-GB" sz="2400" dirty="0">
                <a:cs typeface="Calibri Light"/>
              </a:rPr>
              <a:t> on a </a:t>
            </a:r>
            <a:r>
              <a:rPr lang="en-GB" sz="2400" b="1" dirty="0">
                <a:cs typeface="Calibri Light"/>
              </a:rPr>
              <a:t>reflective</a:t>
            </a:r>
            <a:r>
              <a:rPr lang="en-GB" sz="2400" dirty="0">
                <a:cs typeface="Calibri Light"/>
              </a:rPr>
              <a:t> surface, it bounces back from the </a:t>
            </a:r>
            <a:r>
              <a:rPr lang="en-GB" sz="2400" b="1" dirty="0">
                <a:cs typeface="Calibri Light"/>
              </a:rPr>
              <a:t>reflective </a:t>
            </a:r>
            <a:r>
              <a:rPr lang="en-GB" sz="2400" dirty="0">
                <a:cs typeface="Calibri Light"/>
              </a:rPr>
              <a:t>surface at an angle. Look at the diagram below, can you point to the </a:t>
            </a:r>
            <a:r>
              <a:rPr lang="en-GB" sz="2400" b="1" dirty="0">
                <a:cs typeface="Calibri Light"/>
              </a:rPr>
              <a:t>angle of incidence</a:t>
            </a:r>
            <a:r>
              <a:rPr lang="en-GB" sz="2400" dirty="0">
                <a:cs typeface="Calibri Light"/>
              </a:rPr>
              <a:t> and the </a:t>
            </a:r>
            <a:r>
              <a:rPr lang="en-GB" sz="2400" b="1" dirty="0">
                <a:cs typeface="Calibri Light"/>
              </a:rPr>
              <a:t>angle of reflection</a:t>
            </a:r>
            <a:r>
              <a:rPr lang="en-GB" sz="2400" dirty="0">
                <a:cs typeface="Calibri Light"/>
              </a:rPr>
              <a:t>?</a:t>
            </a:r>
            <a:endParaRPr lang="en-US" dirty="0"/>
          </a:p>
        </p:txBody>
      </p:sp>
      <p:pic>
        <p:nvPicPr>
          <p:cNvPr id="3" name="Picture 5" descr="Diagram&#10;&#10;Description automatically generated">
            <a:extLst>
              <a:ext uri="{FF2B5EF4-FFF2-40B4-BE49-F238E27FC236}">
                <a16:creationId xmlns:a16="http://schemas.microsoft.com/office/drawing/2014/main" id="{2B4D5DD5-3434-4957-A6A7-D380B8459AEE}"/>
              </a:ext>
            </a:extLst>
          </p:cNvPr>
          <p:cNvPicPr>
            <a:picLocks noChangeAspect="1"/>
          </p:cNvPicPr>
          <p:nvPr/>
        </p:nvPicPr>
        <p:blipFill rotWithShape="1">
          <a:blip r:embed="rId2"/>
          <a:srcRect l="13568" r="14908" b="14765"/>
          <a:stretch/>
        </p:blipFill>
        <p:spPr>
          <a:xfrm>
            <a:off x="3316188" y="2175037"/>
            <a:ext cx="5418187" cy="4088052"/>
          </a:xfrm>
          <a:prstGeom prst="rect">
            <a:avLst/>
          </a:prstGeom>
        </p:spPr>
      </p:pic>
    </p:spTree>
    <p:extLst>
      <p:ext uri="{BB962C8B-B14F-4D97-AF65-F5344CB8AC3E}">
        <p14:creationId xmlns:p14="http://schemas.microsoft.com/office/powerpoint/2010/main" val="4030705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5707-ADF5-4194-BAAB-39236D1756AC}"/>
              </a:ext>
            </a:extLst>
          </p:cNvPr>
          <p:cNvSpPr>
            <a:spLocks noGrp="1"/>
          </p:cNvSpPr>
          <p:nvPr>
            <p:ph type="title"/>
          </p:nvPr>
        </p:nvSpPr>
        <p:spPr>
          <a:xfrm>
            <a:off x="838200" y="49515"/>
            <a:ext cx="10515600" cy="1325563"/>
          </a:xfrm>
          <a:solidFill>
            <a:schemeClr val="bg1"/>
          </a:solidFill>
        </p:spPr>
        <p:txBody>
          <a:bodyPr vert="horz" lIns="91440" tIns="45720" rIns="91440" bIns="45720" rtlCol="0" anchor="ctr">
            <a:noAutofit/>
          </a:bodyPr>
          <a:lstStyle/>
          <a:p>
            <a:pPr algn="ctr"/>
            <a:r>
              <a:rPr lang="en-GB" sz="2400" dirty="0">
                <a:cs typeface="Calibri Light"/>
              </a:rPr>
              <a:t>Find a mirror and a torch. Shine the torch onto the mirror and explore what happens to the </a:t>
            </a:r>
            <a:r>
              <a:rPr lang="en-GB" sz="2400" b="1" dirty="0">
                <a:cs typeface="Calibri Light"/>
              </a:rPr>
              <a:t>light</a:t>
            </a:r>
            <a:r>
              <a:rPr lang="en-GB" sz="2400" dirty="0">
                <a:cs typeface="Calibri Light"/>
              </a:rPr>
              <a:t> from the </a:t>
            </a:r>
            <a:r>
              <a:rPr lang="en-GB" sz="2400" b="1" dirty="0">
                <a:cs typeface="Calibri Light"/>
              </a:rPr>
              <a:t>angle of reflection</a:t>
            </a:r>
            <a:r>
              <a:rPr lang="en-GB" sz="2400" dirty="0">
                <a:cs typeface="Calibri Light"/>
              </a:rPr>
              <a:t> when you change the </a:t>
            </a:r>
            <a:r>
              <a:rPr lang="en-GB" sz="2400" b="1" dirty="0">
                <a:cs typeface="Calibri Light"/>
              </a:rPr>
              <a:t>angle of incidence</a:t>
            </a:r>
            <a:r>
              <a:rPr lang="en-GB" sz="2400" dirty="0">
                <a:cs typeface="Calibri Light"/>
              </a:rPr>
              <a:t> by tilting the mirror.</a:t>
            </a:r>
          </a:p>
        </p:txBody>
      </p:sp>
      <p:pic>
        <p:nvPicPr>
          <p:cNvPr id="4" name="Picture 4" descr="Chart, diagram&#10;&#10;Description automatically generated">
            <a:extLst>
              <a:ext uri="{FF2B5EF4-FFF2-40B4-BE49-F238E27FC236}">
                <a16:creationId xmlns:a16="http://schemas.microsoft.com/office/drawing/2014/main" id="{1C106B50-7E57-468D-A8FF-83C2B5E351E9}"/>
              </a:ext>
            </a:extLst>
          </p:cNvPr>
          <p:cNvPicPr>
            <a:picLocks noChangeAspect="1"/>
          </p:cNvPicPr>
          <p:nvPr/>
        </p:nvPicPr>
        <p:blipFill>
          <a:blip r:embed="rId2"/>
          <a:stretch>
            <a:fillRect/>
          </a:stretch>
        </p:blipFill>
        <p:spPr>
          <a:xfrm>
            <a:off x="3209116" y="1929980"/>
            <a:ext cx="5917540" cy="4478906"/>
          </a:xfrm>
          <a:prstGeom prst="rect">
            <a:avLst/>
          </a:prstGeom>
        </p:spPr>
      </p:pic>
      <p:sp>
        <p:nvSpPr>
          <p:cNvPr id="11" name="Thought Bubble: Cloud 10">
            <a:extLst>
              <a:ext uri="{FF2B5EF4-FFF2-40B4-BE49-F238E27FC236}">
                <a16:creationId xmlns:a16="http://schemas.microsoft.com/office/drawing/2014/main" id="{C96E52A2-1D7C-40B5-84D8-53B9FC228FFB}"/>
              </a:ext>
            </a:extLst>
          </p:cNvPr>
          <p:cNvSpPr/>
          <p:nvPr/>
        </p:nvSpPr>
        <p:spPr>
          <a:xfrm>
            <a:off x="207617" y="2477259"/>
            <a:ext cx="2833605" cy="2674215"/>
          </a:xfrm>
          <a:prstGeom prst="cloudCallou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sz="2000" dirty="0">
                <a:cs typeface="Calibri"/>
              </a:rPr>
              <a:t>What happens, to the reflected light, when you tilt the mirror towards the torch?</a:t>
            </a:r>
          </a:p>
        </p:txBody>
      </p:sp>
      <p:sp>
        <p:nvSpPr>
          <p:cNvPr id="12" name="Thought Bubble: Cloud 11">
            <a:extLst>
              <a:ext uri="{FF2B5EF4-FFF2-40B4-BE49-F238E27FC236}">
                <a16:creationId xmlns:a16="http://schemas.microsoft.com/office/drawing/2014/main" id="{15F00961-DD15-4348-A8EF-0FACEB716D1F}"/>
              </a:ext>
            </a:extLst>
          </p:cNvPr>
          <p:cNvSpPr/>
          <p:nvPr/>
        </p:nvSpPr>
        <p:spPr>
          <a:xfrm>
            <a:off x="9179088" y="2477258"/>
            <a:ext cx="2905491" cy="2731725"/>
          </a:xfrm>
          <a:prstGeom prst="cloudCallou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sz="2000" dirty="0">
                <a:cs typeface="Calibri"/>
              </a:rPr>
              <a:t>What happens, to the reflected light, when you tilt the mirror away from the torch?</a:t>
            </a:r>
          </a:p>
        </p:txBody>
      </p:sp>
    </p:spTree>
    <p:extLst>
      <p:ext uri="{BB962C8B-B14F-4D97-AF65-F5344CB8AC3E}">
        <p14:creationId xmlns:p14="http://schemas.microsoft.com/office/powerpoint/2010/main" val="3164639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BB44848-057E-4595-9888-FA61AA07A13C}"/>
              </a:ext>
            </a:extLst>
          </p:cNvPr>
          <p:cNvSpPr>
            <a:spLocks noGrp="1"/>
          </p:cNvSpPr>
          <p:nvPr>
            <p:ph type="title"/>
          </p:nvPr>
        </p:nvSpPr>
        <p:spPr>
          <a:xfrm>
            <a:off x="838200" y="121402"/>
            <a:ext cx="10515600" cy="2030053"/>
          </a:xfrm>
          <a:solidFill>
            <a:schemeClr val="bg1"/>
          </a:solidFill>
        </p:spPr>
        <p:txBody>
          <a:bodyPr vert="horz" lIns="91440" tIns="45720" rIns="91440" bIns="45720" rtlCol="0" anchor="ctr">
            <a:noAutofit/>
          </a:bodyPr>
          <a:lstStyle/>
          <a:p>
            <a:pPr algn="ctr"/>
            <a:r>
              <a:rPr lang="en-GB" sz="2400" dirty="0">
                <a:cs typeface="Calibri Light"/>
              </a:rPr>
              <a:t>We have explored how light can be </a:t>
            </a:r>
            <a:r>
              <a:rPr lang="en-GB" sz="2400" b="1" dirty="0">
                <a:cs typeface="Calibri Light"/>
              </a:rPr>
              <a:t>reflected </a:t>
            </a:r>
            <a:r>
              <a:rPr lang="en-GB" sz="2400" dirty="0">
                <a:cs typeface="Calibri Light"/>
              </a:rPr>
              <a:t>by changing the angle of a </a:t>
            </a:r>
            <a:r>
              <a:rPr lang="en-GB" sz="2400" b="1" dirty="0">
                <a:cs typeface="Calibri Light"/>
              </a:rPr>
              <a:t>reflective</a:t>
            </a:r>
            <a:r>
              <a:rPr lang="en-GB" sz="2400" dirty="0">
                <a:cs typeface="Calibri Light"/>
              </a:rPr>
              <a:t> surface. Next, we are going to explore how we can use more than one mirror to </a:t>
            </a:r>
            <a:r>
              <a:rPr lang="en-GB" sz="2400" b="1" dirty="0">
                <a:cs typeface="Calibri Light"/>
              </a:rPr>
              <a:t>reflect</a:t>
            </a:r>
            <a:r>
              <a:rPr lang="en-GB" sz="2400" dirty="0">
                <a:cs typeface="Calibri Light"/>
              </a:rPr>
              <a:t> light</a:t>
            </a:r>
            <a:r>
              <a:rPr lang="en-GB" sz="2400" b="1" dirty="0">
                <a:cs typeface="Calibri Light"/>
              </a:rPr>
              <a:t> and </a:t>
            </a:r>
            <a:r>
              <a:rPr lang="en-GB" sz="2400" dirty="0">
                <a:cs typeface="Calibri Light"/>
              </a:rPr>
              <a:t>images back to ours eyes. </a:t>
            </a:r>
            <a:br>
              <a:rPr lang="en-GB" sz="2400" dirty="0">
                <a:cs typeface="Calibri Light"/>
              </a:rPr>
            </a:br>
            <a:r>
              <a:rPr lang="en-GB" sz="2400" dirty="0">
                <a:cs typeface="Calibri Light"/>
              </a:rPr>
              <a:t>Below is a picture of a </a:t>
            </a:r>
            <a:r>
              <a:rPr lang="en-GB" sz="2400" b="1" dirty="0">
                <a:cs typeface="Calibri Light"/>
              </a:rPr>
              <a:t>periscope. Periscopes </a:t>
            </a:r>
            <a:r>
              <a:rPr lang="en-GB" sz="2400" dirty="0">
                <a:cs typeface="Calibri Light"/>
              </a:rPr>
              <a:t>are used to see above a surface. Submarines use </a:t>
            </a:r>
            <a:r>
              <a:rPr lang="en-GB" sz="2400" b="1" dirty="0">
                <a:cs typeface="Calibri Light"/>
              </a:rPr>
              <a:t>periscopes</a:t>
            </a:r>
            <a:r>
              <a:rPr lang="en-GB" sz="2400" dirty="0">
                <a:cs typeface="Calibri Light"/>
              </a:rPr>
              <a:t> to look above the sea when they are underneath the surface.</a:t>
            </a:r>
            <a:endParaRPr lang="en-GB" sz="2400" b="1" dirty="0">
              <a:cs typeface="Calibri Light"/>
            </a:endParaRPr>
          </a:p>
        </p:txBody>
      </p:sp>
      <p:pic>
        <p:nvPicPr>
          <p:cNvPr id="2" name="Picture 2" descr="A ship in a body of water&#10;&#10;Description automatically generated">
            <a:extLst>
              <a:ext uri="{FF2B5EF4-FFF2-40B4-BE49-F238E27FC236}">
                <a16:creationId xmlns:a16="http://schemas.microsoft.com/office/drawing/2014/main" id="{41BC7CCE-A788-4236-866D-0E8015D5FD8E}"/>
              </a:ext>
            </a:extLst>
          </p:cNvPr>
          <p:cNvPicPr>
            <a:picLocks noChangeAspect="1"/>
          </p:cNvPicPr>
          <p:nvPr/>
        </p:nvPicPr>
        <p:blipFill>
          <a:blip r:embed="rId2"/>
          <a:stretch>
            <a:fillRect/>
          </a:stretch>
        </p:blipFill>
        <p:spPr>
          <a:xfrm>
            <a:off x="3114136" y="2833433"/>
            <a:ext cx="6265652" cy="3534644"/>
          </a:xfrm>
          <a:prstGeom prst="rect">
            <a:avLst/>
          </a:prstGeom>
        </p:spPr>
      </p:pic>
    </p:spTree>
    <p:extLst>
      <p:ext uri="{BB962C8B-B14F-4D97-AF65-F5344CB8AC3E}">
        <p14:creationId xmlns:p14="http://schemas.microsoft.com/office/powerpoint/2010/main" val="2571366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4412" y="1647825"/>
            <a:ext cx="7632700" cy="1325563"/>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dirty="0"/>
              <a:t>Our eyes are amazing! From the moment we open our eyes in the morning, they are constantly at work. They take in information about the world around us, and constantly send images to the brain to be processed.</a:t>
            </a:r>
          </a:p>
        </p:txBody>
      </p:sp>
      <p:sp>
        <p:nvSpPr>
          <p:cNvPr id="6" name="Title 20"/>
          <p:cNvSpPr>
            <a:spLocks noGrp="1"/>
          </p:cNvSpPr>
          <p:nvPr/>
        </p:nvSpPr>
        <p:spPr bwMode="auto">
          <a:xfrm>
            <a:off x="1985962" y="622300"/>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r>
              <a:rPr lang="en-GB" altLang="en-US" sz="3600" smtClean="0"/>
              <a:t>Our Eyes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b="61952"/>
          <a:stretch>
            <a:fillRect/>
          </a:stretch>
        </p:blipFill>
        <p:spPr bwMode="auto">
          <a:xfrm>
            <a:off x="3529012" y="4894263"/>
            <a:ext cx="470217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t="59595"/>
          <a:stretch>
            <a:fillRect/>
          </a:stretch>
        </p:blipFill>
        <p:spPr bwMode="auto">
          <a:xfrm>
            <a:off x="3529012" y="3003550"/>
            <a:ext cx="47021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812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BB44848-057E-4595-9888-FA61AA07A13C}"/>
              </a:ext>
            </a:extLst>
          </p:cNvPr>
          <p:cNvSpPr>
            <a:spLocks noGrp="1"/>
          </p:cNvSpPr>
          <p:nvPr>
            <p:ph type="title"/>
          </p:nvPr>
        </p:nvSpPr>
        <p:spPr>
          <a:xfrm>
            <a:off x="766313" y="1789176"/>
            <a:ext cx="2464280" cy="3180242"/>
          </a:xfrm>
          <a:solidFill>
            <a:schemeClr val="bg1"/>
          </a:solidFill>
        </p:spPr>
        <p:txBody>
          <a:bodyPr vert="horz" lIns="91440" tIns="45720" rIns="91440" bIns="45720" rtlCol="0" anchor="ctr">
            <a:noAutofit/>
          </a:bodyPr>
          <a:lstStyle/>
          <a:p>
            <a:pPr algn="ctr"/>
            <a:r>
              <a:rPr lang="en-GB" sz="2000" u="sng" dirty="0">
                <a:cs typeface="Calibri Light"/>
              </a:rPr>
              <a:t>U</a:t>
            </a:r>
            <a:r>
              <a:rPr lang="en-GB" sz="2000" dirty="0">
                <a:cs typeface="Calibri Light"/>
              </a:rPr>
              <a:t>se a ruler and a pencil to show the direction the </a:t>
            </a:r>
            <a:r>
              <a:rPr lang="en-GB" sz="2000" b="1" dirty="0">
                <a:cs typeface="Calibri Light"/>
              </a:rPr>
              <a:t>light reflects </a:t>
            </a:r>
            <a:r>
              <a:rPr lang="en-GB" sz="2000" dirty="0">
                <a:cs typeface="Calibri Light"/>
              </a:rPr>
              <a:t>from the top of the periscope to the bottom. </a:t>
            </a:r>
            <a:br>
              <a:rPr lang="en-GB" sz="2000" dirty="0">
                <a:cs typeface="Calibri Light"/>
              </a:rPr>
            </a:br>
            <a:r>
              <a:rPr lang="en-GB" sz="2000" dirty="0">
                <a:cs typeface="Calibri Light"/>
              </a:rPr>
              <a:t/>
            </a:r>
            <a:br>
              <a:rPr lang="en-GB" sz="2000" dirty="0">
                <a:cs typeface="Calibri Light"/>
              </a:rPr>
            </a:br>
            <a:r>
              <a:rPr lang="en-GB" sz="2000" dirty="0">
                <a:cs typeface="Calibri Light"/>
              </a:rPr>
              <a:t>The answer is on the next page; check to see if you are correct. </a:t>
            </a:r>
          </a:p>
        </p:txBody>
      </p:sp>
      <p:pic>
        <p:nvPicPr>
          <p:cNvPr id="4" name="Picture 4" descr="A picture containing drawing&#10;&#10;Description automatically generated">
            <a:extLst>
              <a:ext uri="{FF2B5EF4-FFF2-40B4-BE49-F238E27FC236}">
                <a16:creationId xmlns:a16="http://schemas.microsoft.com/office/drawing/2014/main" id="{42A8FBBC-D1DC-4626-909B-19ABF5147A30}"/>
              </a:ext>
            </a:extLst>
          </p:cNvPr>
          <p:cNvPicPr>
            <a:picLocks noChangeAspect="1"/>
          </p:cNvPicPr>
          <p:nvPr/>
        </p:nvPicPr>
        <p:blipFill>
          <a:blip r:embed="rId2"/>
          <a:stretch>
            <a:fillRect/>
          </a:stretch>
        </p:blipFill>
        <p:spPr>
          <a:xfrm>
            <a:off x="6167618" y="213684"/>
            <a:ext cx="2904764" cy="6430632"/>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2F8E284-BF21-493F-A6CB-EA5E259A1C6C}"/>
                  </a:ext>
                </a:extLst>
              </p14:cNvPr>
              <p14:cNvContentPartPr/>
              <p14:nvPr/>
            </p14:nvContentPartPr>
            <p14:xfrm>
              <a:off x="7598598" y="4196089"/>
              <a:ext cx="257175" cy="95250"/>
            </p14:xfrm>
          </p:contentPart>
        </mc:Choice>
        <mc:Fallback xmlns="">
          <p:pic>
            <p:nvPicPr>
              <p:cNvPr id="2" name="Ink 1">
                <a:extLst>
                  <a:ext uri="{FF2B5EF4-FFF2-40B4-BE49-F238E27FC236}">
                    <a16:creationId xmlns:a16="http://schemas.microsoft.com/office/drawing/2014/main" id="{92F8E284-BF21-493F-A6CB-EA5E259A1C6C}"/>
                  </a:ext>
                </a:extLst>
              </p:cNvPr>
              <p:cNvPicPr/>
              <p:nvPr/>
            </p:nvPicPr>
            <p:blipFill>
              <a:blip r:embed="rId4"/>
              <a:stretch>
                <a:fillRect/>
              </a:stretch>
            </p:blipFill>
            <p:spPr>
              <a:xfrm>
                <a:off x="7580886" y="4178708"/>
                <a:ext cx="292244" cy="12966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79CC53BF-970D-49F2-9436-C17FDFACDD28}"/>
                  </a:ext>
                </a:extLst>
              </p14:cNvPr>
              <p14:cNvContentPartPr/>
              <p14:nvPr/>
            </p14:nvContentPartPr>
            <p14:xfrm>
              <a:off x="7589406" y="804610"/>
              <a:ext cx="1171575" cy="3552825"/>
            </p14:xfrm>
          </p:contentPart>
        </mc:Choice>
        <mc:Fallback xmlns="">
          <p:pic>
            <p:nvPicPr>
              <p:cNvPr id="3" name="Ink 2">
                <a:extLst>
                  <a:ext uri="{FF2B5EF4-FFF2-40B4-BE49-F238E27FC236}">
                    <a16:creationId xmlns:a16="http://schemas.microsoft.com/office/drawing/2014/main" id="{79CC53BF-970D-49F2-9436-C17FDFACDD28}"/>
                  </a:ext>
                </a:extLst>
              </p:cNvPr>
              <p:cNvPicPr/>
              <p:nvPr/>
            </p:nvPicPr>
            <p:blipFill>
              <a:blip r:embed="rId6"/>
              <a:stretch>
                <a:fillRect/>
              </a:stretch>
            </p:blipFill>
            <p:spPr>
              <a:xfrm>
                <a:off x="7526592" y="741900"/>
                <a:ext cx="1296845" cy="3678605"/>
              </a:xfrm>
              <a:prstGeom prst="rect">
                <a:avLst/>
              </a:prstGeom>
            </p:spPr>
          </p:pic>
        </mc:Fallback>
      </mc:AlternateContent>
    </p:spTree>
    <p:extLst>
      <p:ext uri="{BB962C8B-B14F-4D97-AF65-F5344CB8AC3E}">
        <p14:creationId xmlns:p14="http://schemas.microsoft.com/office/powerpoint/2010/main" val="4269046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BB44848-057E-4595-9888-FA61AA07A13C}"/>
              </a:ext>
            </a:extLst>
          </p:cNvPr>
          <p:cNvSpPr>
            <a:spLocks noGrp="1"/>
          </p:cNvSpPr>
          <p:nvPr>
            <p:ph type="title"/>
          </p:nvPr>
        </p:nvSpPr>
        <p:spPr>
          <a:xfrm>
            <a:off x="626134" y="1845915"/>
            <a:ext cx="2464280" cy="3180242"/>
          </a:xfrm>
          <a:solidFill>
            <a:schemeClr val="bg1"/>
          </a:solidFill>
        </p:spPr>
        <p:txBody>
          <a:bodyPr vert="horz" lIns="91440" tIns="45720" rIns="91440" bIns="45720" rtlCol="0" anchor="ctr">
            <a:noAutofit/>
          </a:bodyPr>
          <a:lstStyle/>
          <a:p>
            <a:pPr algn="ctr"/>
            <a:r>
              <a:rPr lang="en-GB" sz="2000" dirty="0">
                <a:cs typeface="Calibri Light"/>
              </a:rPr>
              <a:t>Check your answer, did you get the lines of </a:t>
            </a:r>
            <a:r>
              <a:rPr lang="en-GB" sz="2000" b="1" dirty="0">
                <a:cs typeface="Calibri Light"/>
              </a:rPr>
              <a:t>reflection </a:t>
            </a:r>
            <a:r>
              <a:rPr lang="en-GB" sz="2000" dirty="0">
                <a:cs typeface="Calibri Light"/>
              </a:rPr>
              <a:t>correct?</a:t>
            </a:r>
            <a:r>
              <a:rPr lang="en-GB" sz="2000" b="1" dirty="0">
                <a:cs typeface="Calibri Light"/>
              </a:rPr>
              <a:t> </a:t>
            </a:r>
            <a:r>
              <a:rPr lang="en-GB" sz="2000" dirty="0">
                <a:cs typeface="Calibri Light"/>
              </a:rPr>
              <a:t> </a:t>
            </a:r>
          </a:p>
        </p:txBody>
      </p:sp>
      <p:pic>
        <p:nvPicPr>
          <p:cNvPr id="4" name="Picture 4" descr="A picture containing drawing&#10;&#10;Description automatically generated">
            <a:extLst>
              <a:ext uri="{FF2B5EF4-FFF2-40B4-BE49-F238E27FC236}">
                <a16:creationId xmlns:a16="http://schemas.microsoft.com/office/drawing/2014/main" id="{42A8FBBC-D1DC-4626-909B-19ABF5147A30}"/>
              </a:ext>
            </a:extLst>
          </p:cNvPr>
          <p:cNvPicPr>
            <a:picLocks noChangeAspect="1"/>
          </p:cNvPicPr>
          <p:nvPr/>
        </p:nvPicPr>
        <p:blipFill>
          <a:blip r:embed="rId2"/>
          <a:stretch>
            <a:fillRect/>
          </a:stretch>
        </p:blipFill>
        <p:spPr>
          <a:xfrm>
            <a:off x="6167618" y="213684"/>
            <a:ext cx="2904764" cy="6430632"/>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1330B5B-2851-4266-AEE2-6ED999B158E4}"/>
                  </a:ext>
                </a:extLst>
              </p14:cNvPr>
              <p14:cNvContentPartPr/>
              <p14:nvPr/>
            </p14:nvContentPartPr>
            <p14:xfrm>
              <a:off x="2079998" y="4873474"/>
              <a:ext cx="9525" cy="9525"/>
            </p14:xfrm>
          </p:contentPart>
        </mc:Choice>
        <mc:Fallback xmlns="">
          <p:pic>
            <p:nvPicPr>
              <p:cNvPr id="5" name="Ink 4">
                <a:extLst>
                  <a:ext uri="{FF2B5EF4-FFF2-40B4-BE49-F238E27FC236}">
                    <a16:creationId xmlns:a16="http://schemas.microsoft.com/office/drawing/2014/main" id="{A1330B5B-2851-4266-AEE2-6ED999B158E4}"/>
                  </a:ext>
                </a:extLst>
              </p:cNvPr>
              <p:cNvPicPr/>
              <p:nvPr/>
            </p:nvPicPr>
            <p:blipFill>
              <a:blip r:embed="rId4"/>
              <a:stretch>
                <a:fillRect/>
              </a:stretch>
            </p:blipFill>
            <p:spPr>
              <a:xfrm>
                <a:off x="413123" y="3216124"/>
                <a:ext cx="3333750" cy="333375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D1BA363-6607-4186-8A79-531FAD1D0229}"/>
                  </a:ext>
                </a:extLst>
              </p14:cNvPr>
              <p14:cNvContentPartPr/>
              <p14:nvPr/>
            </p14:nvContentPartPr>
            <p14:xfrm>
              <a:off x="2712602" y="4643436"/>
              <a:ext cx="9525" cy="9525"/>
            </p14:xfrm>
          </p:contentPart>
        </mc:Choice>
        <mc:Fallback xmlns="">
          <p:pic>
            <p:nvPicPr>
              <p:cNvPr id="6" name="Ink 5">
                <a:extLst>
                  <a:ext uri="{FF2B5EF4-FFF2-40B4-BE49-F238E27FC236}">
                    <a16:creationId xmlns:a16="http://schemas.microsoft.com/office/drawing/2014/main" id="{7D1BA363-6607-4186-8A79-531FAD1D0229}"/>
                  </a:ext>
                </a:extLst>
              </p:cNvPr>
              <p:cNvPicPr/>
              <p:nvPr/>
            </p:nvPicPr>
            <p:blipFill>
              <a:blip r:embed="rId4"/>
              <a:stretch>
                <a:fillRect/>
              </a:stretch>
            </p:blipFill>
            <p:spPr>
              <a:xfrm>
                <a:off x="1055252" y="2986086"/>
                <a:ext cx="3333750" cy="3333750"/>
              </a:xfrm>
              <a:prstGeom prst="rect">
                <a:avLst/>
              </a:prstGeom>
            </p:spPr>
          </p:pic>
        </mc:Fallback>
      </mc:AlternateContent>
    </p:spTree>
    <p:extLst>
      <p:ext uri="{BB962C8B-B14F-4D97-AF65-F5344CB8AC3E}">
        <p14:creationId xmlns:p14="http://schemas.microsoft.com/office/powerpoint/2010/main" val="1380265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BB44848-057E-4595-9888-FA61AA07A13C}"/>
              </a:ext>
            </a:extLst>
          </p:cNvPr>
          <p:cNvSpPr>
            <a:spLocks noGrp="1"/>
          </p:cNvSpPr>
          <p:nvPr>
            <p:ph type="title"/>
          </p:nvPr>
        </p:nvSpPr>
        <p:spPr>
          <a:xfrm>
            <a:off x="1605848" y="90593"/>
            <a:ext cx="8465030" cy="2459063"/>
          </a:xfrm>
          <a:solidFill>
            <a:schemeClr val="bg1"/>
          </a:solidFill>
        </p:spPr>
        <p:txBody>
          <a:bodyPr vert="horz" lIns="91440" tIns="45720" rIns="91440" bIns="45720" rtlCol="0" anchor="ctr">
            <a:noAutofit/>
          </a:bodyPr>
          <a:lstStyle/>
          <a:p>
            <a:pPr algn="ctr"/>
            <a:r>
              <a:rPr lang="en-GB" sz="2400" dirty="0">
                <a:cs typeface="Calibri Light"/>
              </a:rPr>
              <a:t>Now that we have explored how a </a:t>
            </a:r>
            <a:r>
              <a:rPr lang="en-GB" sz="2400" b="1" dirty="0">
                <a:cs typeface="Calibri Light"/>
              </a:rPr>
              <a:t>periscope </a:t>
            </a:r>
            <a:r>
              <a:rPr lang="en-GB" sz="2400" dirty="0">
                <a:cs typeface="Calibri Light"/>
              </a:rPr>
              <a:t>works, we are going to have a go at building our own. Follow the steps on the website (click on the link below or copy and </a:t>
            </a:r>
            <a:r>
              <a:rPr lang="en-GB" sz="2400">
                <a:cs typeface="Calibri Light"/>
              </a:rPr>
              <a:t>paste it into your web browser) after collecting the resources you </a:t>
            </a:r>
            <a:r>
              <a:rPr lang="en-GB" sz="2400" dirty="0">
                <a:cs typeface="Calibri Light"/>
              </a:rPr>
              <a:t>need.</a:t>
            </a:r>
            <a:r>
              <a:rPr lang="en-GB" sz="2400" dirty="0">
                <a:cs typeface="+mj-lt"/>
              </a:rPr>
              <a:t/>
            </a:r>
            <a:br>
              <a:rPr lang="en-GB" sz="2400" dirty="0">
                <a:cs typeface="+mj-lt"/>
              </a:rPr>
            </a:br>
            <a:r>
              <a:rPr lang="en-GB" sz="2400" dirty="0">
                <a:ea typeface="+mj-lt"/>
                <a:cs typeface="+mj-lt"/>
              </a:rPr>
              <a:t>www.sciencetoymaker.org/the-periscope/how-to-make-a-periscope-with-cd-or-dvd/ </a:t>
            </a:r>
            <a:endParaRPr lang="en-GB" sz="2400" dirty="0">
              <a:cs typeface="Calibri Light"/>
            </a:endParaRPr>
          </a:p>
        </p:txBody>
      </p:sp>
      <p:sp>
        <p:nvSpPr>
          <p:cNvPr id="2" name="Title 1">
            <a:extLst>
              <a:ext uri="{FF2B5EF4-FFF2-40B4-BE49-F238E27FC236}">
                <a16:creationId xmlns:a16="http://schemas.microsoft.com/office/drawing/2014/main" id="{181CCD8F-BA9A-4908-B147-6E3C784F1896}"/>
              </a:ext>
            </a:extLst>
          </p:cNvPr>
          <p:cNvSpPr txBox="1">
            <a:spLocks/>
          </p:cNvSpPr>
          <p:nvPr/>
        </p:nvSpPr>
        <p:spPr>
          <a:xfrm>
            <a:off x="533606" y="2866862"/>
            <a:ext cx="5036030" cy="385777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u="sng">
                <a:cs typeface="Calibri Light"/>
              </a:rPr>
              <a:t>Resources you will need:</a:t>
            </a:r>
          </a:p>
          <a:p>
            <a:pPr algn="ctr"/>
            <a:endParaRPr lang="en-GB" sz="2400" dirty="0">
              <a:cs typeface="Calibri Light"/>
            </a:endParaRPr>
          </a:p>
          <a:p>
            <a:pPr marL="342900" indent="-342900">
              <a:buFont typeface="Wingdings"/>
              <a:buChar char="q"/>
            </a:pPr>
            <a:r>
              <a:rPr lang="en-GB" sz="2400">
                <a:cs typeface="Calibri Light"/>
              </a:rPr>
              <a:t>Pencil.</a:t>
            </a:r>
          </a:p>
          <a:p>
            <a:pPr marL="342900" indent="-342900">
              <a:buFont typeface="Wingdings"/>
              <a:buChar char="q"/>
            </a:pPr>
            <a:r>
              <a:rPr lang="en-GB" sz="2400">
                <a:cs typeface="Calibri Light"/>
              </a:rPr>
              <a:t>Ruler.</a:t>
            </a:r>
          </a:p>
          <a:p>
            <a:pPr marL="342900" indent="-342900">
              <a:buFont typeface="Wingdings"/>
              <a:buChar char="q"/>
            </a:pPr>
            <a:r>
              <a:rPr lang="en-GB" sz="2400">
                <a:cs typeface="Calibri Light"/>
              </a:rPr>
              <a:t>Cardboard.</a:t>
            </a:r>
          </a:p>
          <a:p>
            <a:pPr marL="342900" indent="-342900">
              <a:buFont typeface="Wingdings"/>
              <a:buChar char="q"/>
            </a:pPr>
            <a:r>
              <a:rPr lang="en-GB" sz="2400">
                <a:cs typeface="Calibri Light"/>
              </a:rPr>
              <a:t>Paper </a:t>
            </a:r>
            <a:r>
              <a:rPr lang="en-GB" sz="2400" b="1">
                <a:cs typeface="Calibri Light"/>
              </a:rPr>
              <a:t>periscope</a:t>
            </a:r>
            <a:r>
              <a:rPr lang="en-GB" sz="2400">
                <a:cs typeface="Calibri Light"/>
              </a:rPr>
              <a:t> template (a copy if this is on the next page).</a:t>
            </a:r>
          </a:p>
          <a:p>
            <a:pPr marL="342900" indent="-342900">
              <a:buFont typeface="Wingdings"/>
              <a:buChar char="q"/>
            </a:pPr>
            <a:r>
              <a:rPr lang="en-GB" sz="2400">
                <a:cs typeface="Calibri Light"/>
              </a:rPr>
              <a:t>Glue.</a:t>
            </a:r>
          </a:p>
          <a:p>
            <a:pPr marL="342900" indent="-342900">
              <a:buFont typeface="Wingdings"/>
              <a:buChar char="q"/>
            </a:pPr>
            <a:r>
              <a:rPr lang="en-GB" sz="2400">
                <a:cs typeface="Calibri Light"/>
              </a:rPr>
              <a:t>Cellotape.</a:t>
            </a:r>
          </a:p>
          <a:p>
            <a:pPr marL="342900" indent="-342900">
              <a:buFont typeface="Wingdings"/>
              <a:buChar char="q"/>
            </a:pPr>
            <a:r>
              <a:rPr lang="en-GB" sz="2400">
                <a:cs typeface="Calibri Light"/>
              </a:rPr>
              <a:t>2 small mirrors or a disk to make 2 mirrors with. </a:t>
            </a:r>
            <a:endParaRPr lang="en-GB" sz="2400" dirty="0">
              <a:cs typeface="Calibri Light"/>
            </a:endParaRPr>
          </a:p>
          <a:p>
            <a:pPr marL="342900" indent="-342900">
              <a:buFont typeface="Arial"/>
              <a:buChar char="•"/>
            </a:pPr>
            <a:endParaRPr lang="en-GB" sz="2000" dirty="0">
              <a:cs typeface="Calibri Light"/>
            </a:endParaRPr>
          </a:p>
        </p:txBody>
      </p:sp>
      <p:pic>
        <p:nvPicPr>
          <p:cNvPr id="4" name="Picture 4" descr="A picture containing food, table&#10;&#10;Description automatically generated">
            <a:extLst>
              <a:ext uri="{FF2B5EF4-FFF2-40B4-BE49-F238E27FC236}">
                <a16:creationId xmlns:a16="http://schemas.microsoft.com/office/drawing/2014/main" id="{EBD0DF9D-9DF0-4AA5-AE55-C4881AA0754C}"/>
              </a:ext>
            </a:extLst>
          </p:cNvPr>
          <p:cNvPicPr>
            <a:picLocks noChangeAspect="1"/>
          </p:cNvPicPr>
          <p:nvPr/>
        </p:nvPicPr>
        <p:blipFill rotWithShape="1">
          <a:blip r:embed="rId2"/>
          <a:srcRect l="50180" t="49282" b="478"/>
          <a:stretch/>
        </p:blipFill>
        <p:spPr>
          <a:xfrm>
            <a:off x="7785223" y="4145636"/>
            <a:ext cx="3186106" cy="2420710"/>
          </a:xfrm>
          <a:prstGeom prst="rect">
            <a:avLst/>
          </a:prstGeom>
        </p:spPr>
      </p:pic>
      <p:sp>
        <p:nvSpPr>
          <p:cNvPr id="6" name="Title 1">
            <a:extLst>
              <a:ext uri="{FF2B5EF4-FFF2-40B4-BE49-F238E27FC236}">
                <a16:creationId xmlns:a16="http://schemas.microsoft.com/office/drawing/2014/main" id="{22D6DCA6-E689-4097-BE74-4E866C3F410C}"/>
              </a:ext>
            </a:extLst>
          </p:cNvPr>
          <p:cNvSpPr txBox="1">
            <a:spLocks/>
          </p:cNvSpPr>
          <p:nvPr/>
        </p:nvSpPr>
        <p:spPr>
          <a:xfrm>
            <a:off x="7201104" y="2814741"/>
            <a:ext cx="4274030" cy="1288850"/>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cs typeface="Calibri Light"/>
              </a:rPr>
              <a:t>If you do not have two small mirrors, you can use 1 old disk and cut it like the photo below </a:t>
            </a:r>
            <a:r>
              <a:rPr lang="en-GB" sz="2000">
                <a:cs typeface="Calibri Light"/>
              </a:rPr>
              <a:t>to make 2 small mirrors.</a:t>
            </a:r>
            <a:endParaRPr lang="en-US"/>
          </a:p>
        </p:txBody>
      </p:sp>
    </p:spTree>
    <p:extLst>
      <p:ext uri="{BB962C8B-B14F-4D97-AF65-F5344CB8AC3E}">
        <p14:creationId xmlns:p14="http://schemas.microsoft.com/office/powerpoint/2010/main" val="961548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Graphical user interface, application, table&#10;&#10;Description automatically generated">
            <a:extLst>
              <a:ext uri="{FF2B5EF4-FFF2-40B4-BE49-F238E27FC236}">
                <a16:creationId xmlns:a16="http://schemas.microsoft.com/office/drawing/2014/main" id="{BCC97992-8967-407C-B8C2-263BF533F3B4}"/>
              </a:ext>
            </a:extLst>
          </p:cNvPr>
          <p:cNvPicPr>
            <a:picLocks noChangeAspect="1"/>
          </p:cNvPicPr>
          <p:nvPr/>
        </p:nvPicPr>
        <p:blipFill rotWithShape="1">
          <a:blip r:embed="rId2"/>
          <a:srcRect l="33761" t="16883" r="33211" b="6169"/>
          <a:stretch/>
        </p:blipFill>
        <p:spPr>
          <a:xfrm rot="5400000">
            <a:off x="2792187" y="-1846111"/>
            <a:ext cx="6602147" cy="10549151"/>
          </a:xfrm>
          <a:prstGeom prst="rect">
            <a:avLst/>
          </a:prstGeom>
        </p:spPr>
      </p:pic>
    </p:spTree>
    <p:extLst>
      <p:ext uri="{BB962C8B-B14F-4D97-AF65-F5344CB8AC3E}">
        <p14:creationId xmlns:p14="http://schemas.microsoft.com/office/powerpoint/2010/main" val="1223352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EF4241-52E9-4E6D-A86F-AFFF2BB1E22E}"/>
              </a:ext>
            </a:extLst>
          </p:cNvPr>
          <p:cNvSpPr txBox="1"/>
          <p:nvPr/>
        </p:nvSpPr>
        <p:spPr>
          <a:xfrm>
            <a:off x="304827" y="202878"/>
            <a:ext cx="11392298" cy="830997"/>
          </a:xfrm>
          <a:prstGeom prst="rect">
            <a:avLst/>
          </a:prstGeom>
          <a:solidFill>
            <a:schemeClr val="bg1"/>
          </a:solidFill>
          <a:ln w="6350">
            <a:solidFill>
              <a:schemeClr val="tx1"/>
            </a:solidFill>
          </a:ln>
        </p:spPr>
        <p:txBody>
          <a:bodyPr wrap="square" lIns="91440" tIns="45720" rIns="91440" bIns="45720" anchor="t">
            <a:spAutoFit/>
          </a:bodyPr>
          <a:lstStyle/>
          <a:p>
            <a:pPr algn="ctr"/>
            <a:r>
              <a:rPr lang="en-GB" sz="2400">
                <a:cs typeface="Calibri"/>
              </a:rPr>
              <a:t>Can you answer the questions below about your </a:t>
            </a:r>
            <a:r>
              <a:rPr lang="en-GB" sz="2400" b="1">
                <a:cs typeface="Calibri"/>
              </a:rPr>
              <a:t>Periscope</a:t>
            </a:r>
            <a:r>
              <a:rPr lang="en-GB" sz="2400">
                <a:cs typeface="Calibri"/>
              </a:rPr>
              <a:t> with your adult?</a:t>
            </a:r>
            <a:endParaRPr lang="en-GB">
              <a:cs typeface="Calibri"/>
            </a:endParaRPr>
          </a:p>
          <a:p>
            <a:pPr algn="ctr"/>
            <a:endParaRPr lang="en-GB" sz="2400" dirty="0">
              <a:cs typeface="Calibri"/>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459B7A72-0BC6-4A54-8F3B-A4FFC75477BC}"/>
                  </a:ext>
                </a:extLst>
              </p14:cNvPr>
              <p14:cNvContentPartPr/>
              <p14:nvPr/>
            </p14:nvContentPartPr>
            <p14:xfrm>
              <a:off x="9225545" y="5822380"/>
              <a:ext cx="9525" cy="9525"/>
            </p14:xfrm>
          </p:contentPart>
        </mc:Choice>
        <mc:Fallback xmlns="">
          <p:pic>
            <p:nvPicPr>
              <p:cNvPr id="4" name="Ink 3">
                <a:extLst>
                  <a:ext uri="{FF2B5EF4-FFF2-40B4-BE49-F238E27FC236}">
                    <a16:creationId xmlns:a16="http://schemas.microsoft.com/office/drawing/2014/main" id="{459B7A72-0BC6-4A54-8F3B-A4FFC75477BC}"/>
                  </a:ext>
                </a:extLst>
              </p:cNvPr>
              <p:cNvPicPr/>
              <p:nvPr/>
            </p:nvPicPr>
            <p:blipFill>
              <a:blip r:embed="rId3"/>
              <a:stretch>
                <a:fillRect/>
              </a:stretch>
            </p:blipFill>
            <p:spPr>
              <a:xfrm>
                <a:off x="8749295" y="5346130"/>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2FDC6695-F1C3-43FE-85FF-3A778A32B220}"/>
                  </a:ext>
                </a:extLst>
              </p14:cNvPr>
              <p14:cNvContentPartPr/>
              <p14:nvPr/>
            </p14:nvContentPartPr>
            <p14:xfrm>
              <a:off x="13640734" y="89508"/>
              <a:ext cx="9525" cy="9525"/>
            </p14:xfrm>
          </p:contentPart>
        </mc:Choice>
        <mc:Fallback xmlns="">
          <p:pic>
            <p:nvPicPr>
              <p:cNvPr id="12" name="Ink 11">
                <a:extLst>
                  <a:ext uri="{FF2B5EF4-FFF2-40B4-BE49-F238E27FC236}">
                    <a16:creationId xmlns:a16="http://schemas.microsoft.com/office/drawing/2014/main" id="{2FDC6695-F1C3-43FE-85FF-3A778A32B220}"/>
                  </a:ext>
                </a:extLst>
              </p:cNvPr>
              <p:cNvPicPr/>
              <p:nvPr/>
            </p:nvPicPr>
            <p:blipFill>
              <a:blip r:embed="rId3"/>
              <a:stretch>
                <a:fillRect/>
              </a:stretch>
            </p:blipFill>
            <p:spPr>
              <a:xfrm>
                <a:off x="13164484" y="-386742"/>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A8048ECC-73FD-4A48-979A-99E0C6E3182C}"/>
                  </a:ext>
                </a:extLst>
              </p14:cNvPr>
              <p14:cNvContentPartPr/>
              <p14:nvPr/>
            </p14:nvContentPartPr>
            <p14:xfrm>
              <a:off x="5574526" y="3381161"/>
              <a:ext cx="9525" cy="9525"/>
            </p14:xfrm>
          </p:contentPart>
        </mc:Choice>
        <mc:Fallback xmlns="">
          <p:pic>
            <p:nvPicPr>
              <p:cNvPr id="13" name="Ink 12">
                <a:extLst>
                  <a:ext uri="{FF2B5EF4-FFF2-40B4-BE49-F238E27FC236}">
                    <a16:creationId xmlns:a16="http://schemas.microsoft.com/office/drawing/2014/main" id="{A8048ECC-73FD-4A48-979A-99E0C6E3182C}"/>
                  </a:ext>
                </a:extLst>
              </p:cNvPr>
              <p:cNvPicPr/>
              <p:nvPr/>
            </p:nvPicPr>
            <p:blipFill>
              <a:blip r:embed="rId6"/>
              <a:stretch>
                <a:fillRect/>
              </a:stretch>
            </p:blipFill>
            <p:spPr>
              <a:xfrm>
                <a:off x="5559163" y="3351395"/>
                <a:ext cx="39944" cy="6846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F2A25505-79D8-4FCF-AA1D-43FEBA92BA15}"/>
                  </a:ext>
                </a:extLst>
              </p14:cNvPr>
              <p14:cNvContentPartPr/>
              <p14:nvPr/>
            </p14:nvContentPartPr>
            <p14:xfrm>
              <a:off x="4796092" y="1884376"/>
              <a:ext cx="9525" cy="9525"/>
            </p14:xfrm>
          </p:contentPart>
        </mc:Choice>
        <mc:Fallback xmlns="">
          <p:pic>
            <p:nvPicPr>
              <p:cNvPr id="14" name="Ink 13">
                <a:extLst>
                  <a:ext uri="{FF2B5EF4-FFF2-40B4-BE49-F238E27FC236}">
                    <a16:creationId xmlns:a16="http://schemas.microsoft.com/office/drawing/2014/main" id="{F2A25505-79D8-4FCF-AA1D-43FEBA92BA15}"/>
                  </a:ext>
                </a:extLst>
              </p:cNvPr>
              <p:cNvPicPr/>
              <p:nvPr/>
            </p:nvPicPr>
            <p:blipFill>
              <a:blip r:embed="rId3"/>
              <a:stretch>
                <a:fillRect/>
              </a:stretch>
            </p:blipFill>
            <p:spPr>
              <a:xfrm>
                <a:off x="4319842" y="1408126"/>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18A98592-059E-4343-BAA0-9DF0299D4408}"/>
                  </a:ext>
                </a:extLst>
              </p14:cNvPr>
              <p14:cNvContentPartPr/>
              <p14:nvPr/>
            </p14:nvContentPartPr>
            <p14:xfrm>
              <a:off x="1122163" y="1190411"/>
              <a:ext cx="9525" cy="9525"/>
            </p14:xfrm>
          </p:contentPart>
        </mc:Choice>
        <mc:Fallback xmlns="">
          <p:pic>
            <p:nvPicPr>
              <p:cNvPr id="17" name="Ink 16">
                <a:extLst>
                  <a:ext uri="{FF2B5EF4-FFF2-40B4-BE49-F238E27FC236}">
                    <a16:creationId xmlns:a16="http://schemas.microsoft.com/office/drawing/2014/main" id="{18A98592-059E-4343-BAA0-9DF0299D4408}"/>
                  </a:ext>
                </a:extLst>
              </p:cNvPr>
              <p:cNvPicPr/>
              <p:nvPr/>
            </p:nvPicPr>
            <p:blipFill>
              <a:blip r:embed="rId3"/>
              <a:stretch>
                <a:fillRect/>
              </a:stretch>
            </p:blipFill>
            <p:spPr>
              <a:xfrm>
                <a:off x="645913" y="714161"/>
                <a:ext cx="952500" cy="952500"/>
              </a:xfrm>
              <a:prstGeom prst="rect">
                <a:avLst/>
              </a:prstGeom>
            </p:spPr>
          </p:pic>
        </mc:Fallback>
      </mc:AlternateContent>
      <p:sp>
        <p:nvSpPr>
          <p:cNvPr id="7" name="Thought Bubble: Cloud 6">
            <a:extLst>
              <a:ext uri="{FF2B5EF4-FFF2-40B4-BE49-F238E27FC236}">
                <a16:creationId xmlns:a16="http://schemas.microsoft.com/office/drawing/2014/main" id="{B079E16E-5082-4EAA-A201-56B61A2FA3E7}"/>
              </a:ext>
            </a:extLst>
          </p:cNvPr>
          <p:cNvSpPr/>
          <p:nvPr/>
        </p:nvSpPr>
        <p:spPr>
          <a:xfrm>
            <a:off x="8597319" y="1752743"/>
            <a:ext cx="3196889" cy="1952780"/>
          </a:xfrm>
          <a:prstGeom prst="cloudCallou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n-GB" sz="2000" dirty="0"/>
              <a:t>What would you do to make your </a:t>
            </a:r>
            <a:r>
              <a:rPr lang="en-GB" sz="2000" b="1"/>
              <a:t>periscope </a:t>
            </a:r>
            <a:r>
              <a:rPr lang="en-GB" sz="2000"/>
              <a:t>better</a:t>
            </a:r>
            <a:r>
              <a:rPr lang="en-GB" sz="2000" dirty="0"/>
              <a:t>?</a:t>
            </a:r>
            <a:endParaRPr lang="en-GB" sz="2000" dirty="0">
              <a:cs typeface="Calibri"/>
            </a:endParaRPr>
          </a:p>
        </p:txBody>
      </p:sp>
      <p:sp>
        <p:nvSpPr>
          <p:cNvPr id="8" name="Thought Bubble: Cloud 7">
            <a:extLst>
              <a:ext uri="{FF2B5EF4-FFF2-40B4-BE49-F238E27FC236}">
                <a16:creationId xmlns:a16="http://schemas.microsoft.com/office/drawing/2014/main" id="{806BD785-B9C6-4CE5-97D4-56C6D63E4D7D}"/>
              </a:ext>
            </a:extLst>
          </p:cNvPr>
          <p:cNvSpPr/>
          <p:nvPr/>
        </p:nvSpPr>
        <p:spPr>
          <a:xfrm>
            <a:off x="4578334" y="1640036"/>
            <a:ext cx="2856711" cy="1952780"/>
          </a:xfrm>
          <a:prstGeom prst="cloudCallou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n-GB" sz="2000"/>
              <a:t>What can you see using your </a:t>
            </a:r>
            <a:r>
              <a:rPr lang="en-GB" sz="2000" b="1"/>
              <a:t>periscope</a:t>
            </a:r>
            <a:r>
              <a:rPr lang="en-GB" sz="2000" dirty="0"/>
              <a:t>?</a:t>
            </a:r>
          </a:p>
        </p:txBody>
      </p:sp>
      <p:sp>
        <p:nvSpPr>
          <p:cNvPr id="11" name="Thought Bubble: Cloud 10">
            <a:extLst>
              <a:ext uri="{FF2B5EF4-FFF2-40B4-BE49-F238E27FC236}">
                <a16:creationId xmlns:a16="http://schemas.microsoft.com/office/drawing/2014/main" id="{D04FAD02-A2A5-4939-8D64-A85D7C4AAA6B}"/>
              </a:ext>
            </a:extLst>
          </p:cNvPr>
          <p:cNvSpPr/>
          <p:nvPr/>
        </p:nvSpPr>
        <p:spPr>
          <a:xfrm>
            <a:off x="693110" y="1673668"/>
            <a:ext cx="2856711" cy="1952780"/>
          </a:xfrm>
          <a:prstGeom prst="cloudCallou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n-GB" sz="2000">
                <a:cs typeface="Calibri"/>
              </a:rPr>
              <a:t>Does your </a:t>
            </a:r>
            <a:r>
              <a:rPr lang="en-GB" sz="2000" b="1">
                <a:cs typeface="Calibri"/>
              </a:rPr>
              <a:t>periscope</a:t>
            </a:r>
            <a:r>
              <a:rPr lang="en-GB" sz="2000" dirty="0">
                <a:cs typeface="Calibri"/>
              </a:rPr>
              <a:t> work?</a:t>
            </a:r>
          </a:p>
        </p:txBody>
      </p:sp>
      <p:sp>
        <p:nvSpPr>
          <p:cNvPr id="15" name="Thought Bubble: Cloud 14">
            <a:extLst>
              <a:ext uri="{FF2B5EF4-FFF2-40B4-BE49-F238E27FC236}">
                <a16:creationId xmlns:a16="http://schemas.microsoft.com/office/drawing/2014/main" id="{A80878E3-7E98-4CD4-B1D1-7FB121C9A4F7}"/>
              </a:ext>
            </a:extLst>
          </p:cNvPr>
          <p:cNvSpPr/>
          <p:nvPr/>
        </p:nvSpPr>
        <p:spPr>
          <a:xfrm>
            <a:off x="6377558" y="4352735"/>
            <a:ext cx="2856711" cy="1952780"/>
          </a:xfrm>
          <a:prstGeom prst="cloudCallou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n-GB" sz="2000" dirty="0"/>
              <a:t>What could you use the </a:t>
            </a:r>
            <a:r>
              <a:rPr lang="en-GB" sz="2000" b="1"/>
              <a:t>periscope </a:t>
            </a:r>
            <a:r>
              <a:rPr lang="en-GB" sz="2000"/>
              <a:t>for?</a:t>
            </a:r>
            <a:endParaRPr lang="en-GB" sz="2000" dirty="0">
              <a:cs typeface="Calibri"/>
            </a:endParaRPr>
          </a:p>
        </p:txBody>
      </p:sp>
      <p:sp>
        <p:nvSpPr>
          <p:cNvPr id="16" name="Thought Bubble: Cloud 15">
            <a:extLst>
              <a:ext uri="{FF2B5EF4-FFF2-40B4-BE49-F238E27FC236}">
                <a16:creationId xmlns:a16="http://schemas.microsoft.com/office/drawing/2014/main" id="{C4D49B1D-138F-4B90-8A9A-CF216067643D}"/>
              </a:ext>
            </a:extLst>
          </p:cNvPr>
          <p:cNvSpPr/>
          <p:nvPr/>
        </p:nvSpPr>
        <p:spPr>
          <a:xfrm>
            <a:off x="2121859" y="4354274"/>
            <a:ext cx="2856711" cy="1952780"/>
          </a:xfrm>
          <a:prstGeom prst="cloudCallou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n-GB" sz="2000" dirty="0">
                <a:cs typeface="Calibri"/>
              </a:rPr>
              <a:t>Did you enjoy </a:t>
            </a:r>
            <a:r>
              <a:rPr lang="en-GB" sz="2000">
                <a:cs typeface="Calibri"/>
              </a:rPr>
              <a:t>making your </a:t>
            </a:r>
            <a:r>
              <a:rPr lang="en-GB" sz="2000" b="1">
                <a:cs typeface="Calibri"/>
              </a:rPr>
              <a:t>periscope</a:t>
            </a:r>
            <a:r>
              <a:rPr lang="en-GB" sz="2000" dirty="0">
                <a:cs typeface="Calibri"/>
              </a:rPr>
              <a:t>?</a:t>
            </a:r>
          </a:p>
        </p:txBody>
      </p:sp>
    </p:spTree>
    <p:extLst>
      <p:ext uri="{BB962C8B-B14F-4D97-AF65-F5344CB8AC3E}">
        <p14:creationId xmlns:p14="http://schemas.microsoft.com/office/powerpoint/2010/main" val="3287729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Science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Thursday</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1st</a:t>
            </a:r>
            <a:r>
              <a:rPr lang="en-GB" sz="3200" dirty="0" smtClean="0">
                <a:solidFill>
                  <a:prstClr val="black"/>
                </a:solidFill>
                <a:latin typeface="Calibri" panose="020F0502020204030204"/>
              </a:rPr>
              <a:t> July </a:t>
            </a:r>
            <a:r>
              <a:rPr lang="en-GB" sz="3200" dirty="0">
                <a:solidFill>
                  <a:prstClr val="black"/>
                </a:solidFill>
                <a:latin typeface="Calibri" panose="020F0502020204030204"/>
              </a:rPr>
              <a:t>2021</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lvl="0">
              <a:defRPr/>
            </a:pPr>
            <a:r>
              <a:rPr kumimoji="0" lang="en-GB" sz="4000" b="0" i="0" u="none" strike="noStrike" kern="1200" cap="none" spc="0" normalizeH="0" baseline="0" noProof="0" dirty="0" smtClean="0">
                <a:ln>
                  <a:noFill/>
                </a:ln>
                <a:solidFill>
                  <a:prstClr val="black"/>
                </a:solidFill>
                <a:effectLst/>
                <a:uLnTx/>
                <a:uFillTx/>
                <a:latin typeface="Calibri" panose="020F0502020204030204"/>
                <a:ea typeface="+mn-ea"/>
                <a:cs typeface="+mn-cs"/>
              </a:rPr>
              <a:t>L.O.</a:t>
            </a:r>
            <a:r>
              <a:rPr kumimoji="0" lang="en-GB" sz="4000" b="0" i="0" u="none" strike="noStrike" kern="1200" cap="none" spc="0" normalizeH="0" noProof="0" dirty="0" smtClean="0">
                <a:ln>
                  <a:noFill/>
                </a:ln>
                <a:solidFill>
                  <a:prstClr val="black"/>
                </a:solidFill>
                <a:effectLst/>
                <a:uLnTx/>
                <a:uFillTx/>
                <a:latin typeface="Calibri" panose="020F0502020204030204"/>
                <a:ea typeface="+mn-ea"/>
                <a:cs typeface="+mn-cs"/>
              </a:rPr>
              <a:t> To be </a:t>
            </a:r>
            <a:r>
              <a:rPr kumimoji="0" lang="en-GB" sz="4000" b="0" i="0" u="none" strike="noStrike" kern="1200" cap="none" spc="0" normalizeH="0" noProof="0" dirty="0" smtClean="0">
                <a:ln>
                  <a:noFill/>
                </a:ln>
                <a:solidFill>
                  <a:prstClr val="black"/>
                </a:solidFill>
                <a:effectLst/>
                <a:uLnTx/>
                <a:uFillTx/>
                <a:latin typeface="Calibri" panose="020F0502020204030204"/>
                <a:ea typeface="+mn-ea"/>
                <a:cs typeface="+mn-cs"/>
              </a:rPr>
              <a:t>able recognise how shadows are formed. </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pic>
        <p:nvPicPr>
          <p:cNvPr id="2" name="Picture 1"/>
          <p:cNvPicPr>
            <a:picLocks noChangeAspect="1"/>
          </p:cNvPicPr>
          <p:nvPr/>
        </p:nvPicPr>
        <p:blipFill>
          <a:blip r:embed="rId4"/>
          <a:stretch>
            <a:fillRect/>
          </a:stretch>
        </p:blipFill>
        <p:spPr>
          <a:xfrm>
            <a:off x="4828584" y="5980303"/>
            <a:ext cx="579191" cy="639704"/>
          </a:xfrm>
          <a:prstGeom prst="rect">
            <a:avLst/>
          </a:prstGeom>
        </p:spPr>
      </p:pic>
    </p:spTree>
    <p:extLst>
      <p:ext uri="{BB962C8B-B14F-4D97-AF65-F5344CB8AC3E}">
        <p14:creationId xmlns:p14="http://schemas.microsoft.com/office/powerpoint/2010/main" val="1855847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542790" y="1147478"/>
            <a:ext cx="8128950" cy="4169105"/>
          </a:xfrm>
          <a:prstGeom prst="rect">
            <a:avLst/>
          </a:prstGeom>
        </p:spPr>
      </p:pic>
      <p:sp>
        <p:nvSpPr>
          <p:cNvPr id="6" name="TextBox 5"/>
          <p:cNvSpPr txBox="1"/>
          <p:nvPr/>
        </p:nvSpPr>
        <p:spPr>
          <a:xfrm>
            <a:off x="5745660" y="2596353"/>
            <a:ext cx="2926080" cy="830997"/>
          </a:xfrm>
          <a:prstGeom prst="rect">
            <a:avLst/>
          </a:prstGeom>
          <a:noFill/>
          <a:ln w="25400">
            <a:solidFill>
              <a:schemeClr val="accent1"/>
            </a:solidFill>
          </a:ln>
        </p:spPr>
        <p:txBody>
          <a:bodyPr wrap="square" rtlCol="0">
            <a:spAutoFit/>
          </a:bodyPr>
          <a:lstStyle/>
          <a:p>
            <a:r>
              <a:rPr lang="en-GB" sz="2400" dirty="0" smtClean="0"/>
              <a:t>Think about answers to these questions.</a:t>
            </a:r>
            <a:endParaRPr lang="en-GB" sz="2400" dirty="0"/>
          </a:p>
        </p:txBody>
      </p:sp>
    </p:spTree>
    <p:extLst>
      <p:ext uri="{BB962C8B-B14F-4D97-AF65-F5344CB8AC3E}">
        <p14:creationId xmlns:p14="http://schemas.microsoft.com/office/powerpoint/2010/main" val="4290856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6893169" y="3378338"/>
            <a:ext cx="4752871" cy="2881785"/>
          </a:xfrm>
          <a:prstGeom prst="rect">
            <a:avLst/>
          </a:prstGeom>
        </p:spPr>
      </p:pic>
      <p:sp>
        <p:nvSpPr>
          <p:cNvPr id="3" name="Title 2"/>
          <p:cNvSpPr>
            <a:spLocks noGrp="1"/>
          </p:cNvSpPr>
          <p:nvPr>
            <p:ph type="title"/>
          </p:nvPr>
        </p:nvSpPr>
        <p:spPr>
          <a:xfrm>
            <a:off x="838200" y="365127"/>
            <a:ext cx="10515600" cy="746221"/>
          </a:xfrm>
        </p:spPr>
        <p:txBody>
          <a:bodyPr/>
          <a:lstStyle/>
          <a:p>
            <a:r>
              <a:rPr lang="en-GB" dirty="0" smtClean="0"/>
              <a:t>How do we see?</a:t>
            </a:r>
            <a:endParaRPr lang="en-GB" dirty="0"/>
          </a:p>
        </p:txBody>
      </p:sp>
      <p:pic>
        <p:nvPicPr>
          <p:cNvPr id="1028" name="Picture 4" descr="Light and How We See (Gold) Guided Reading Pack | Classroom Secr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29" y="1838036"/>
            <a:ext cx="5949803" cy="274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453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356172" y="322569"/>
            <a:ext cx="3172637" cy="1988004"/>
          </a:xfrm>
          <a:prstGeom prst="rect">
            <a:avLst/>
          </a:prstGeom>
        </p:spPr>
      </p:pic>
      <p:pic>
        <p:nvPicPr>
          <p:cNvPr id="3" name="Picture 2"/>
          <p:cNvPicPr>
            <a:picLocks noChangeAspect="1"/>
          </p:cNvPicPr>
          <p:nvPr/>
        </p:nvPicPr>
        <p:blipFill>
          <a:blip r:embed="rId3"/>
          <a:stretch>
            <a:fillRect/>
          </a:stretch>
        </p:blipFill>
        <p:spPr>
          <a:xfrm>
            <a:off x="3273872" y="1969687"/>
            <a:ext cx="8554475" cy="4459248"/>
          </a:xfrm>
          <a:prstGeom prst="rect">
            <a:avLst/>
          </a:prstGeom>
        </p:spPr>
      </p:pic>
    </p:spTree>
    <p:extLst>
      <p:ext uri="{BB962C8B-B14F-4D97-AF65-F5344CB8AC3E}">
        <p14:creationId xmlns:p14="http://schemas.microsoft.com/office/powerpoint/2010/main" val="429578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776287" y="919162"/>
            <a:ext cx="10639425" cy="5019675"/>
          </a:xfrm>
          <a:prstGeom prst="rect">
            <a:avLst/>
          </a:prstGeom>
        </p:spPr>
      </p:pic>
    </p:spTree>
    <p:extLst>
      <p:ext uri="{BB962C8B-B14F-4D97-AF65-F5344CB8AC3E}">
        <p14:creationId xmlns:p14="http://schemas.microsoft.com/office/powerpoint/2010/main" val="1027882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4412" y="1687513"/>
            <a:ext cx="7632700" cy="132715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GB" dirty="0"/>
              <a:t>If you look closely at your </a:t>
            </a:r>
            <a:r>
              <a:rPr lang="en-GB" dirty="0" smtClean="0"/>
              <a:t>family’s </a:t>
            </a:r>
            <a:r>
              <a:rPr lang="en-GB" dirty="0"/>
              <a:t>eyes, you will be able to see some of the parts of the eye. </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Take a minute to describe with your partner what you can see.</a:t>
            </a:r>
          </a:p>
        </p:txBody>
      </p:sp>
      <p:sp>
        <p:nvSpPr>
          <p:cNvPr id="5" name="Title 20"/>
          <p:cNvSpPr>
            <a:spLocks noGrp="1"/>
          </p:cNvSpPr>
          <p:nvPr/>
        </p:nvSpPr>
        <p:spPr bwMode="auto">
          <a:xfrm>
            <a:off x="1985962" y="622300"/>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r>
              <a:rPr lang="en-GB" altLang="en-US" sz="3600" smtClean="0"/>
              <a:t>Look Closely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t="59595" r="50632"/>
          <a:stretch>
            <a:fillRect/>
          </a:stretch>
        </p:blipFill>
        <p:spPr bwMode="auto">
          <a:xfrm>
            <a:off x="2944812" y="3294063"/>
            <a:ext cx="3173413"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l="50632" t="59595"/>
          <a:stretch>
            <a:fillRect/>
          </a:stretch>
        </p:blipFill>
        <p:spPr bwMode="auto">
          <a:xfrm>
            <a:off x="6096000" y="3294063"/>
            <a:ext cx="3173412"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301875" y="5464175"/>
            <a:ext cx="7632700" cy="771525"/>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GB" dirty="0"/>
              <a:t>We are going to find out about the parts of the eye that we can and can’t see, and the job that each part does. </a:t>
            </a:r>
          </a:p>
        </p:txBody>
      </p:sp>
    </p:spTree>
    <p:extLst>
      <p:ext uri="{BB962C8B-B14F-4D97-AF65-F5344CB8AC3E}">
        <p14:creationId xmlns:p14="http://schemas.microsoft.com/office/powerpoint/2010/main" val="24997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1400175" y="1128712"/>
            <a:ext cx="9391650" cy="4600575"/>
          </a:xfrm>
          <a:prstGeom prst="rect">
            <a:avLst/>
          </a:prstGeom>
        </p:spPr>
      </p:pic>
    </p:spTree>
    <p:extLst>
      <p:ext uri="{BB962C8B-B14F-4D97-AF65-F5344CB8AC3E}">
        <p14:creationId xmlns:p14="http://schemas.microsoft.com/office/powerpoint/2010/main" val="1940640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1243012" y="657225"/>
            <a:ext cx="9705975" cy="5543550"/>
          </a:xfrm>
          <a:prstGeom prst="rect">
            <a:avLst/>
          </a:prstGeom>
        </p:spPr>
      </p:pic>
    </p:spTree>
    <p:extLst>
      <p:ext uri="{BB962C8B-B14F-4D97-AF65-F5344CB8AC3E}">
        <p14:creationId xmlns:p14="http://schemas.microsoft.com/office/powerpoint/2010/main" val="74242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06" y="2079899"/>
            <a:ext cx="6174377"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Sunlight that travels towards the Earth takes just over 8 minutes to reach us. When the rays reach Earth, they hit whatever is in their path. If the object they hit is opaque, the light cannot pass through, and a shadow forms</a:t>
            </a:r>
            <a:r>
              <a:rPr kumimoji="0" lang="en-GB"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000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7293429" y="1281141"/>
            <a:ext cx="3492000" cy="4544479"/>
          </a:xfrm>
          <a:prstGeom prst="rect">
            <a:avLst/>
          </a:prstGeom>
        </p:spPr>
      </p:pic>
      <p:sp>
        <p:nvSpPr>
          <p:cNvPr id="4" name="Rectangle 3"/>
          <p:cNvSpPr/>
          <p:nvPr/>
        </p:nvSpPr>
        <p:spPr>
          <a:xfrm>
            <a:off x="287383" y="1072135"/>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rPr>
              <a:t>Shadows</a:t>
            </a:r>
            <a:r>
              <a:rPr kumimoji="0" lang="en-GB" sz="24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rPr>
              <a:t> are </a:t>
            </a:r>
            <a:r>
              <a:rPr kumimoji="0" lang="en-GB" sz="2400" b="1"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rPr>
              <a:t>formed</a:t>
            </a:r>
            <a:r>
              <a:rPr kumimoji="0" lang="en-GB" sz="24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rPr>
              <a:t> when light from a source is blocked by an opaque object.</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p:cNvSpPr txBox="1"/>
          <p:nvPr/>
        </p:nvSpPr>
        <p:spPr>
          <a:xfrm>
            <a:off x="287383" y="4467497"/>
            <a:ext cx="5839097" cy="1477328"/>
          </a:xfrm>
          <a:prstGeom prst="rect">
            <a:avLst/>
          </a:prstGeom>
          <a:noFill/>
          <a:ln w="28575">
            <a:solidFill>
              <a:schemeClr val="tx1"/>
            </a:solidFill>
          </a:ln>
        </p:spPr>
        <p:txBody>
          <a:bodyPr wrap="square" rtlCol="0">
            <a:spAutoFit/>
          </a:bodyPr>
          <a:lstStyle/>
          <a:p>
            <a:r>
              <a:rPr lang="en-GB" sz="2400" dirty="0">
                <a:solidFill>
                  <a:srgbClr val="000000"/>
                </a:solidFill>
                <a:latin typeface="Calibri" panose="020F0502020204030204" pitchFamily="34" charset="0"/>
                <a:cs typeface="Calibri" panose="020F0502020204030204" pitchFamily="34" charset="0"/>
              </a:rPr>
              <a:t>Task: Go outside and make different shadows using your body or objects. Can you change the size or position of the shadows?</a:t>
            </a:r>
          </a:p>
          <a:p>
            <a:endParaRPr lang="en-GB" dirty="0"/>
          </a:p>
        </p:txBody>
      </p:sp>
      <p:sp>
        <p:nvSpPr>
          <p:cNvPr id="6" name="Rectangle 5"/>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8176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87164" y="3429001"/>
            <a:ext cx="3804716" cy="2665975"/>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0" bIns="10800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 the morning and late afternoon, shadows are longer. They are shortest at midday as this is when the sun appears to be highest in the sky. This idea of the sun appearing to move during the day is where the traditional stories explaining day and night came from.</a:t>
            </a:r>
          </a:p>
        </p:txBody>
      </p:sp>
      <p:sp>
        <p:nvSpPr>
          <p:cNvPr id="26" name="Rectangle 25"/>
          <p:cNvSpPr/>
          <p:nvPr/>
        </p:nvSpPr>
        <p:spPr>
          <a:xfrm>
            <a:off x="2295041" y="3426851"/>
            <a:ext cx="3804716" cy="2665975"/>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0" bIns="10800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 Sun stays in the same place in relation to the Earth. It appears to move because of the movements of Earth as it orbits the Sun.</a:t>
            </a:r>
            <a:endParaRPr kumimoji="0" lang="en-GB" alt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1" name="Title 20"/>
          <p:cNvSpPr>
            <a:spLocks noGrp="1"/>
          </p:cNvSpPr>
          <p:nvPr>
            <p:ph type="title"/>
          </p:nvPr>
        </p:nvSpPr>
        <p:spPr>
          <a:xfrm>
            <a:off x="1968844" y="765175"/>
            <a:ext cx="8246075" cy="824728"/>
          </a:xfrm>
          <a:prstGeom prst="roundRect">
            <a:avLst>
              <a:gd name="adj" fmla="val 0"/>
            </a:avLst>
          </a:prstGeom>
          <a:solidFill>
            <a:srgbClr val="0076B0"/>
          </a:solidFill>
        </p:spPr>
        <p:txBody>
          <a:bodyPr/>
          <a:lstStyle/>
          <a:p>
            <a:r>
              <a:rPr lang="en-GB" sz="3600" dirty="0">
                <a:solidFill>
                  <a:schemeClr val="bg1"/>
                </a:solidFill>
                <a:latin typeface="Calibri" panose="020F0502020204030204" pitchFamily="34" charset="0"/>
                <a:cs typeface="Calibri" panose="020F0502020204030204" pitchFamily="34" charset="0"/>
              </a:rPr>
              <a:t>Does the Sun Move?</a:t>
            </a:r>
          </a:p>
        </p:txBody>
      </p:sp>
      <p:sp>
        <p:nvSpPr>
          <p:cNvPr id="4" name="TextBox 3"/>
          <p:cNvSpPr txBox="1"/>
          <p:nvPr/>
        </p:nvSpPr>
        <p:spPr>
          <a:xfrm>
            <a:off x="1968844" y="1702787"/>
            <a:ext cx="7632700" cy="160903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Have you noticed how shadows change throughout the day?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Why do you think this is?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108" b="1268"/>
          <a:stretch/>
        </p:blipFill>
        <p:spPr>
          <a:xfrm>
            <a:off x="6091880" y="3429001"/>
            <a:ext cx="3820470" cy="2663825"/>
          </a:xfrm>
          <a:prstGeom prst="rect">
            <a:avLst/>
          </a:prstGeom>
        </p:spPr>
      </p:pic>
      <p:sp>
        <p:nvSpPr>
          <p:cNvPr id="7" name="Rectangle 6"/>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04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508" y="652530"/>
            <a:ext cx="7811589"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When we are outside on a sunny day, we can see how our shadows change throughout the day. </a:t>
            </a:r>
            <a:endParaRPr kumimoji="0" lang="en-GB"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The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Sun’s position in the sky affects the length of the shadow. </a:t>
            </a:r>
            <a:endParaRPr kumimoji="0" lang="en-GB"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When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Sun is low on the horizon, the shadows are long. </a:t>
            </a:r>
            <a:endParaRPr kumimoji="0" lang="en-GB"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When </a:t>
            </a: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Sun is high in the sky, the shadows are much shorter.</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485517" y="4043362"/>
            <a:ext cx="7085497" cy="2122307"/>
          </a:xfrm>
          <a:prstGeom prst="rect">
            <a:avLst/>
          </a:prstGeom>
        </p:spPr>
      </p:pic>
      <p:sp>
        <p:nvSpPr>
          <p:cNvPr id="4" name="TextBox 3"/>
          <p:cNvSpPr txBox="1"/>
          <p:nvPr/>
        </p:nvSpPr>
        <p:spPr>
          <a:xfrm>
            <a:off x="7929154" y="2995570"/>
            <a:ext cx="3905794" cy="3170099"/>
          </a:xfrm>
          <a:prstGeom prst="rect">
            <a:avLst/>
          </a:prstGeom>
          <a:noFill/>
          <a:ln w="38100">
            <a:solidFill>
              <a:schemeClr val="tx1"/>
            </a:solidFill>
          </a:ln>
        </p:spPr>
        <p:txBody>
          <a:bodyPr wrap="square" rtlCol="0">
            <a:spAutoFit/>
          </a:bodyPr>
          <a:lstStyle/>
          <a:p>
            <a:r>
              <a:rPr lang="en-GB" sz="2000" dirty="0" smtClean="0"/>
              <a:t>Task: Create a shadow ‘diary’ using an object. </a:t>
            </a:r>
          </a:p>
          <a:p>
            <a:r>
              <a:rPr lang="en-GB" sz="2000" dirty="0" smtClean="0"/>
              <a:t>Place an object outside, leave it in the same spot and position, at different points of the day (make sure it is sunny) go outside to check the shadow and use chalk to draw around the shadow. If you don’t have chalk you can observe. What changes happen?</a:t>
            </a:r>
            <a:endParaRPr lang="en-GB" sz="2000" dirty="0"/>
          </a:p>
        </p:txBody>
      </p:sp>
      <p:sp>
        <p:nvSpPr>
          <p:cNvPr id="5" name="Rectangle 4"/>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3189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801"/>
          <a:stretch/>
        </p:blipFill>
        <p:spPr>
          <a:xfrm>
            <a:off x="438013" y="965066"/>
            <a:ext cx="4527881" cy="5522004"/>
          </a:xfrm>
          <a:prstGeom prst="rect">
            <a:avLst/>
          </a:prstGeom>
        </p:spPr>
      </p:pic>
      <p:sp>
        <p:nvSpPr>
          <p:cNvPr id="3" name="Rectangle 2"/>
          <p:cNvSpPr/>
          <p:nvPr/>
        </p:nvSpPr>
        <p:spPr>
          <a:xfrm>
            <a:off x="565415" y="501134"/>
            <a:ext cx="6457665"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smtClean="0">
                <a:ln>
                  <a:noFill/>
                </a:ln>
                <a:solidFill>
                  <a:prstClr val="black"/>
                </a:solidFill>
                <a:effectLst/>
                <a:uLnTx/>
                <a:uFillTx/>
                <a:latin typeface="Calibri" panose="020F0502020204030204"/>
                <a:ea typeface="+mn-ea"/>
                <a:cs typeface="+mn-cs"/>
              </a:rPr>
              <a:t>L.O </a:t>
            </a: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To be able to explain how shadows are formed</a:t>
            </a:r>
          </a:p>
        </p:txBody>
      </p:sp>
      <p:sp>
        <p:nvSpPr>
          <p:cNvPr id="4" name="Rectangle 3"/>
          <p:cNvSpPr/>
          <p:nvPr/>
        </p:nvSpPr>
        <p:spPr>
          <a:xfrm>
            <a:off x="5556767" y="1567951"/>
            <a:ext cx="6040036" cy="4524315"/>
          </a:xfrm>
          <a:prstGeom prst="rect">
            <a:avLst/>
          </a:prstGeom>
        </p:spPr>
        <p:txBody>
          <a:bodyPr wrap="square">
            <a:spAutoFit/>
          </a:bodyPr>
          <a:lstStyle/>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Draw each picture onto a piece of paper if you do not have this sheet.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Look at the position of the sun.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Draw where you think the shadow of the tree would be in relation to the new position of the sun.</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a:endParaRPr>
          </a:p>
          <a:p>
            <a:pPr marL="342900" indent="-342900" defTabSz="685800">
              <a:buFont typeface="Arial" panose="020B0604020202020204" pitchFamily="34" charset="0"/>
              <a:buChar char="•"/>
              <a:defRPr/>
            </a:pPr>
            <a:r>
              <a:rPr lang="en-GB" sz="2400" dirty="0" smtClean="0">
                <a:solidFill>
                  <a:srgbClr val="202124"/>
                </a:solidFill>
                <a:latin typeface="Calibri" panose="020F0502020204030204" pitchFamily="34" charset="0"/>
                <a:cs typeface="Calibri" panose="020F0502020204030204" pitchFamily="34" charset="0"/>
              </a:rPr>
              <a:t>Ext: Write </a:t>
            </a:r>
            <a:r>
              <a:rPr lang="en-GB" sz="2400" dirty="0">
                <a:solidFill>
                  <a:srgbClr val="202124"/>
                </a:solidFill>
                <a:latin typeface="Calibri" panose="020F0502020204030204" pitchFamily="34" charset="0"/>
                <a:cs typeface="Calibri" panose="020F0502020204030204" pitchFamily="34" charset="0"/>
              </a:rPr>
              <a:t>a sentence </a:t>
            </a:r>
            <a:r>
              <a:rPr lang="en-GB" sz="2400" dirty="0" smtClean="0">
                <a:solidFill>
                  <a:srgbClr val="202124"/>
                </a:solidFill>
                <a:latin typeface="Calibri" panose="020F0502020204030204" pitchFamily="34" charset="0"/>
                <a:cs typeface="Calibri" panose="020F0502020204030204" pitchFamily="34" charset="0"/>
              </a:rPr>
              <a:t>to explain how shadows</a:t>
            </a:r>
            <a:r>
              <a:rPr lang="en-GB" sz="2400" dirty="0">
                <a:solidFill>
                  <a:srgbClr val="202124"/>
                </a:solidFill>
                <a:latin typeface="Calibri" panose="020F0502020204030204" pitchFamily="34" charset="0"/>
                <a:cs typeface="Calibri" panose="020F0502020204030204" pitchFamily="34" charset="0"/>
              </a:rPr>
              <a:t> are formed.</a:t>
            </a:r>
            <a:endParaRPr lang="en-GB" sz="2400" dirty="0">
              <a:solidFill>
                <a:prstClr val="black"/>
              </a:solidFill>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8911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Science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Friday</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 2nd</a:t>
            </a:r>
            <a:r>
              <a:rPr lang="en-GB" sz="3200" dirty="0" smtClean="0">
                <a:solidFill>
                  <a:prstClr val="black"/>
                </a:solidFill>
                <a:latin typeface="Calibri" panose="020F0502020204030204"/>
              </a:rPr>
              <a:t> </a:t>
            </a:r>
            <a:r>
              <a:rPr lang="en-GB" sz="3200" dirty="0" smtClean="0">
                <a:solidFill>
                  <a:prstClr val="black"/>
                </a:solidFill>
                <a:latin typeface="Calibri" panose="020F0502020204030204"/>
              </a:rPr>
              <a:t>June </a:t>
            </a:r>
            <a:r>
              <a:rPr lang="en-GB" sz="3200" dirty="0">
                <a:solidFill>
                  <a:prstClr val="black"/>
                </a:solidFill>
                <a:latin typeface="Calibri" panose="020F0502020204030204"/>
              </a:rPr>
              <a:t>2021</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lvl="0">
              <a:defRPr/>
            </a:pPr>
            <a:r>
              <a:rPr kumimoji="0" lang="en-GB" sz="4000" b="0" i="0" u="none" strike="noStrike" kern="1200" cap="none" spc="0" normalizeH="0" baseline="0" noProof="0" dirty="0" smtClean="0">
                <a:ln>
                  <a:noFill/>
                </a:ln>
                <a:solidFill>
                  <a:prstClr val="black"/>
                </a:solidFill>
                <a:effectLst/>
                <a:uLnTx/>
                <a:uFillTx/>
                <a:latin typeface="Calibri" panose="020F0502020204030204"/>
                <a:ea typeface="+mn-ea"/>
                <a:cs typeface="+mn-cs"/>
              </a:rPr>
              <a:t>L.O.</a:t>
            </a:r>
            <a:r>
              <a:rPr kumimoji="0" lang="en-GB" sz="4000" b="0" i="0" u="none" strike="noStrike" kern="1200" cap="none" spc="0" normalizeH="0" noProof="0" dirty="0" smtClean="0">
                <a:ln>
                  <a:noFill/>
                </a:ln>
                <a:solidFill>
                  <a:prstClr val="black"/>
                </a:solidFill>
                <a:effectLst/>
                <a:uLnTx/>
                <a:uFillTx/>
                <a:latin typeface="Calibri" panose="020F0502020204030204"/>
                <a:ea typeface="+mn-ea"/>
                <a:cs typeface="+mn-cs"/>
              </a:rPr>
              <a:t> To be able to </a:t>
            </a:r>
            <a:r>
              <a:rPr kumimoji="0" lang="en-GB" sz="4000" b="0" i="0" u="none" strike="noStrike" kern="1200" cap="none" spc="0" normalizeH="0" noProof="0" dirty="0" smtClean="0">
                <a:ln>
                  <a:noFill/>
                </a:ln>
                <a:solidFill>
                  <a:prstClr val="black"/>
                </a:solidFill>
                <a:effectLst/>
                <a:uLnTx/>
                <a:uFillTx/>
                <a:latin typeface="Calibri" panose="020F0502020204030204"/>
                <a:ea typeface="+mn-ea"/>
                <a:cs typeface="+mn-cs"/>
              </a:rPr>
              <a:t>identify how day and night occur</a:t>
            </a:r>
            <a:r>
              <a:rPr lang="en-GB" sz="4000" dirty="0" smtClean="0">
                <a:solidFill>
                  <a:prstClr val="black"/>
                </a:solidFill>
                <a:latin typeface="Calibri" panose="020F0502020204030204"/>
              </a:rPr>
              <a:t>.  </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pic>
        <p:nvPicPr>
          <p:cNvPr id="2" name="Picture 1"/>
          <p:cNvPicPr>
            <a:picLocks noChangeAspect="1"/>
          </p:cNvPicPr>
          <p:nvPr/>
        </p:nvPicPr>
        <p:blipFill>
          <a:blip r:embed="rId4"/>
          <a:stretch>
            <a:fillRect/>
          </a:stretch>
        </p:blipFill>
        <p:spPr>
          <a:xfrm>
            <a:off x="4828584" y="5980303"/>
            <a:ext cx="579191" cy="639704"/>
          </a:xfrm>
          <a:prstGeom prst="rect">
            <a:avLst/>
          </a:prstGeom>
        </p:spPr>
      </p:pic>
    </p:spTree>
    <p:extLst>
      <p:ext uri="{BB962C8B-B14F-4D97-AF65-F5344CB8AC3E}">
        <p14:creationId xmlns:p14="http://schemas.microsoft.com/office/powerpoint/2010/main" val="25344132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3818" y="274144"/>
            <a:ext cx="8588421" cy="3885424"/>
          </a:xfrm>
          <a:prstGeom prst="rect">
            <a:avLst/>
          </a:prstGeom>
        </p:spPr>
      </p:pic>
      <p:sp>
        <p:nvSpPr>
          <p:cNvPr id="3" name="Rectangle 2"/>
          <p:cNvSpPr/>
          <p:nvPr/>
        </p:nvSpPr>
        <p:spPr>
          <a:xfrm>
            <a:off x="2825932" y="5143528"/>
            <a:ext cx="784206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Calibri" panose="020F0502020204030204" pitchFamily="34" charset="0"/>
                <a:ea typeface="+mn-ea"/>
                <a:cs typeface="+mn-cs"/>
                <a:hlinkClick r:id="rId3"/>
              </a:rPr>
              <a:t>https://www.youtube.com/watch?v=Wr-CRKsTYGs</a:t>
            </a:r>
            <a:r>
              <a:rPr kumimoji="0" lang="en-GB" sz="1800" b="0" i="0" u="none" strike="noStrike" kern="1200" cap="none" spc="0" normalizeH="0" baseline="0" noProof="0" dirty="0">
                <a:ln>
                  <a:noFill/>
                </a:ln>
                <a:solidFill>
                  <a:srgbClr val="1C1C1C"/>
                </a:solidFill>
                <a:effectLst/>
                <a:uLnTx/>
                <a:uFillTx/>
                <a:latin typeface="Calibri" panose="020F0502020204030204" pitchFamily="34" charset="0"/>
                <a:ea typeface="+mn-ea"/>
                <a:cs typeface="+mn-cs"/>
              </a:rPr>
              <a:t> </a:t>
            </a:r>
          </a:p>
        </p:txBody>
      </p:sp>
      <p:sp>
        <p:nvSpPr>
          <p:cNvPr id="4" name="TextBox 3"/>
          <p:cNvSpPr txBox="1"/>
          <p:nvPr/>
        </p:nvSpPr>
        <p:spPr>
          <a:xfrm>
            <a:off x="2811099" y="4381527"/>
            <a:ext cx="749114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Watch the video that explains about day and night</a:t>
            </a:r>
          </a:p>
        </p:txBody>
      </p:sp>
    </p:spTree>
    <p:extLst>
      <p:ext uri="{BB962C8B-B14F-4D97-AF65-F5344CB8AC3E}">
        <p14:creationId xmlns:p14="http://schemas.microsoft.com/office/powerpoint/2010/main" val="2483043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0526" y="1097280"/>
            <a:ext cx="111295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040" y="299330"/>
            <a:ext cx="10119360" cy="6339447"/>
          </a:xfrm>
          <a:prstGeom prst="rect">
            <a:avLst/>
          </a:prstGeom>
        </p:spPr>
      </p:pic>
    </p:spTree>
    <p:extLst>
      <p:ext uri="{BB962C8B-B14F-4D97-AF65-F5344CB8AC3E}">
        <p14:creationId xmlns:p14="http://schemas.microsoft.com/office/powerpoint/2010/main" val="356164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p:cNvPicPr>
          <p:nvPr/>
        </p:nvPicPr>
        <p:blipFill>
          <a:blip r:embed="rId2" cstate="print">
            <a:extLst>
              <a:ext uri="{28A0092B-C50C-407E-A947-70E740481C1C}">
                <a14:useLocalDpi xmlns:a14="http://schemas.microsoft.com/office/drawing/2010/main" val="0"/>
              </a:ext>
            </a:extLst>
          </a:blip>
          <a:srcRect l="397" t="9686" r="397" b="18417"/>
          <a:stretch>
            <a:fillRect/>
          </a:stretch>
        </p:blipFill>
        <p:spPr bwMode="auto">
          <a:xfrm>
            <a:off x="3317965" y="2371360"/>
            <a:ext cx="4907689" cy="252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20"/>
          <p:cNvSpPr>
            <a:spLocks noGrp="1"/>
          </p:cNvSpPr>
          <p:nvPr>
            <p:ph type="title"/>
          </p:nvPr>
        </p:nvSpPr>
        <p:spPr>
          <a:xfrm>
            <a:off x="2073347" y="122773"/>
            <a:ext cx="8246075" cy="824728"/>
          </a:xfrm>
          <a:prstGeom prst="roundRect">
            <a:avLst>
              <a:gd name="adj" fmla="val 0"/>
            </a:avLst>
          </a:prstGeom>
          <a:solidFill>
            <a:srgbClr val="0076B0"/>
          </a:solidFill>
        </p:spPr>
        <p:txBody>
          <a:bodyPr/>
          <a:lstStyle/>
          <a:p>
            <a:r>
              <a:rPr lang="en-GB" sz="3600" dirty="0">
                <a:solidFill>
                  <a:schemeClr val="bg1"/>
                </a:solidFill>
                <a:latin typeface="Calibri" panose="020F0502020204030204" pitchFamily="34" charset="0"/>
                <a:cs typeface="Calibri" panose="020F0502020204030204" pitchFamily="34" charset="0"/>
              </a:rPr>
              <a:t>How Does Earth Move?</a:t>
            </a:r>
          </a:p>
        </p:txBody>
      </p:sp>
      <p:sp>
        <p:nvSpPr>
          <p:cNvPr id="9" name="TextBox 8"/>
          <p:cNvSpPr txBox="1"/>
          <p:nvPr/>
        </p:nvSpPr>
        <p:spPr>
          <a:xfrm>
            <a:off x="2279649" y="1136815"/>
            <a:ext cx="76327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Earth moves in two ways.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It revolves (orbits) the Sun. One revolution takes just over 365 days.</a:t>
            </a:r>
          </a:p>
        </p:txBody>
      </p:sp>
      <p:cxnSp>
        <p:nvCxnSpPr>
          <p:cNvPr id="8" name="Straight Arrow Connector 7"/>
          <p:cNvCxnSpPr>
            <a:stCxn id="9" idx="2"/>
          </p:cNvCxnSpPr>
          <p:nvPr/>
        </p:nvCxnSpPr>
        <p:spPr>
          <a:xfrm>
            <a:off x="6096001" y="2304367"/>
            <a:ext cx="659027" cy="240767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55460" y="4958790"/>
            <a:ext cx="76327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It rotates (spins) round once every 24 hours.</a:t>
            </a:r>
          </a:p>
        </p:txBody>
      </p:sp>
      <p:cxnSp>
        <p:nvCxnSpPr>
          <p:cNvPr id="11" name="Straight Arrow Connector 10"/>
          <p:cNvCxnSpPr>
            <a:stCxn id="7" idx="2"/>
          </p:cNvCxnSpPr>
          <p:nvPr/>
        </p:nvCxnSpPr>
        <p:spPr>
          <a:xfrm flipV="1">
            <a:off x="5771810" y="4010630"/>
            <a:ext cx="479767" cy="88650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2846" y="5420455"/>
            <a:ext cx="11416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Earth rotates on its axis. This is an imaginary line that runs from the North Pole to the South Pole. </a:t>
            </a:r>
          </a:p>
        </p:txBody>
      </p:sp>
    </p:spTree>
    <p:extLst>
      <p:ext uri="{BB962C8B-B14F-4D97-AF65-F5344CB8AC3E}">
        <p14:creationId xmlns:p14="http://schemas.microsoft.com/office/powerpoint/2010/main" val="1006471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4412" y="1803536"/>
            <a:ext cx="7632700" cy="1603104"/>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dirty="0" smtClean="0"/>
              <a:t>Our eyes </a:t>
            </a:r>
            <a:r>
              <a:rPr lang="en-GB" dirty="0"/>
              <a:t>are about the size of a ping pong </a:t>
            </a:r>
            <a:r>
              <a:rPr lang="en-GB" dirty="0" smtClean="0"/>
              <a:t>ball.</a:t>
            </a:r>
          </a:p>
          <a:p>
            <a:pPr algn="ctr" eaLnBrk="1" fontAlgn="auto" hangingPunct="1">
              <a:spcBef>
                <a:spcPts val="0"/>
              </a:spcBef>
              <a:spcAft>
                <a:spcPts val="0"/>
              </a:spcAft>
              <a:defRPr/>
            </a:pPr>
            <a:r>
              <a:rPr lang="en-GB" dirty="0" smtClean="0"/>
              <a:t>Our </a:t>
            </a:r>
            <a:r>
              <a:rPr lang="en-GB" dirty="0"/>
              <a:t>eyelids cover the front part of our eyes. Their job is to keep the eye clean and moist by blinking several times a minute. </a:t>
            </a:r>
            <a:r>
              <a:rPr lang="en-GB" dirty="0" smtClean="0"/>
              <a:t>(Try blinking to clean your eyes) </a:t>
            </a:r>
          </a:p>
          <a:p>
            <a:pPr algn="ctr" eaLnBrk="1" fontAlgn="auto" hangingPunct="1">
              <a:spcBef>
                <a:spcPts val="0"/>
              </a:spcBef>
              <a:spcAft>
                <a:spcPts val="0"/>
              </a:spcAft>
              <a:defRPr/>
            </a:pPr>
            <a:r>
              <a:rPr lang="en-GB" dirty="0" smtClean="0"/>
              <a:t>The </a:t>
            </a:r>
            <a:r>
              <a:rPr lang="en-GB" dirty="0"/>
              <a:t>eyelashes on our eyelids also help to keep dust and dirt from getting in our eyes.</a:t>
            </a:r>
          </a:p>
        </p:txBody>
      </p:sp>
      <p:sp>
        <p:nvSpPr>
          <p:cNvPr id="5" name="Title 20"/>
          <p:cNvSpPr>
            <a:spLocks noGrp="1"/>
          </p:cNvSpPr>
          <p:nvPr/>
        </p:nvSpPr>
        <p:spPr bwMode="auto">
          <a:xfrm>
            <a:off x="1985962" y="665162"/>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r>
              <a:rPr lang="en-GB" altLang="en-US" sz="3600" dirty="0" smtClean="0"/>
              <a:t>Eyelids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5062" y="3767137"/>
            <a:ext cx="48514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128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77168" y="3909272"/>
            <a:ext cx="8246075" cy="2663825"/>
          </a:xfrm>
          <a:prstGeom prst="rect">
            <a:avLst/>
          </a:prstGeom>
          <a:solidFill>
            <a:srgbClr val="0076B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7" name="Picture 8"/>
          <p:cNvPicPr>
            <a:picLocks noChangeAspect="1"/>
          </p:cNvPicPr>
          <p:nvPr/>
        </p:nvPicPr>
        <p:blipFill>
          <a:blip r:embed="rId2" cstate="print">
            <a:extLst>
              <a:ext uri="{28A0092B-C50C-407E-A947-70E740481C1C}">
                <a14:useLocalDpi xmlns:a14="http://schemas.microsoft.com/office/drawing/2010/main" val="0"/>
              </a:ext>
            </a:extLst>
          </a:blip>
          <a:srcRect l="397" t="9686" r="397" b="18417"/>
          <a:stretch>
            <a:fillRect/>
          </a:stretch>
        </p:blipFill>
        <p:spPr bwMode="auto">
          <a:xfrm>
            <a:off x="3508203" y="4038283"/>
            <a:ext cx="5167355" cy="265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20"/>
          <p:cNvSpPr>
            <a:spLocks noGrp="1"/>
          </p:cNvSpPr>
          <p:nvPr>
            <p:ph type="title"/>
          </p:nvPr>
        </p:nvSpPr>
        <p:spPr>
          <a:xfrm>
            <a:off x="1968844" y="765175"/>
            <a:ext cx="8246075" cy="824728"/>
          </a:xfrm>
          <a:prstGeom prst="roundRect">
            <a:avLst>
              <a:gd name="adj" fmla="val 0"/>
            </a:avLst>
          </a:prstGeom>
          <a:solidFill>
            <a:srgbClr val="0076B0"/>
          </a:solidFill>
        </p:spPr>
        <p:txBody>
          <a:bodyPr/>
          <a:lstStyle/>
          <a:p>
            <a:r>
              <a:rPr lang="en-GB" sz="3600" dirty="0">
                <a:solidFill>
                  <a:schemeClr val="bg1"/>
                </a:solidFill>
                <a:latin typeface="Calibri" panose="020F0502020204030204" pitchFamily="34" charset="0"/>
                <a:cs typeface="Calibri" panose="020F0502020204030204" pitchFamily="34" charset="0"/>
              </a:rPr>
              <a:t>How Does Earth Move?</a:t>
            </a:r>
          </a:p>
        </p:txBody>
      </p:sp>
      <p:sp>
        <p:nvSpPr>
          <p:cNvPr id="9" name="TextBox 8"/>
          <p:cNvSpPr txBox="1"/>
          <p:nvPr/>
        </p:nvSpPr>
        <p:spPr>
          <a:xfrm>
            <a:off x="2243696" y="1938122"/>
            <a:ext cx="770460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The revolution of Earth (once every 365 days) causes the seasons.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The rotation of Earth (once every 24 hours) causes night and day.</a:t>
            </a:r>
          </a:p>
        </p:txBody>
      </p:sp>
    </p:spTree>
    <p:extLst>
      <p:ext uri="{BB962C8B-B14F-4D97-AF65-F5344CB8AC3E}">
        <p14:creationId xmlns:p14="http://schemas.microsoft.com/office/powerpoint/2010/main" val="1612180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261" r="45003" b="1511"/>
          <a:stretch/>
        </p:blipFill>
        <p:spPr>
          <a:xfrm>
            <a:off x="7637417" y="527457"/>
            <a:ext cx="3816350" cy="4502922"/>
          </a:xfrm>
          <a:prstGeom prst="rect">
            <a:avLst/>
          </a:prstGeom>
        </p:spPr>
      </p:pic>
      <p:sp>
        <p:nvSpPr>
          <p:cNvPr id="5" name="Rectangle 4"/>
          <p:cNvSpPr/>
          <p:nvPr/>
        </p:nvSpPr>
        <p:spPr>
          <a:xfrm>
            <a:off x="505097" y="527457"/>
            <a:ext cx="6096000" cy="526297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Explaining our seasons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The Earth's axis is tilted as it travels around the Sun, so some parts of the Earth receive more sunlight each day than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This changes during the year because the Earth moves about the Sun, which gives rise to the seasons.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The UK is in the top half (</a:t>
            </a:r>
            <a:r>
              <a:rPr kumimoji="0" lang="en-GB" sz="2400" b="1"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northern hemisphere</a:t>
            </a:r>
            <a:r>
              <a:rPr kumimoji="0" lang="en-GB" sz="24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 of the Earth. When the northern hemisphere is tilted towards the Sun it is summer in the 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Six months later the northern hemisphere is tilted away from the Sun and it is winter.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In Spring, the temperature and day length become longer. In Autumn, they are shorter.</a:t>
            </a:r>
          </a:p>
        </p:txBody>
      </p:sp>
    </p:spTree>
    <p:extLst>
      <p:ext uri="{BB962C8B-B14F-4D97-AF65-F5344CB8AC3E}">
        <p14:creationId xmlns:p14="http://schemas.microsoft.com/office/powerpoint/2010/main" val="4110407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15812"/>
          <a:stretch/>
        </p:blipFill>
        <p:spPr>
          <a:xfrm rot="5400000">
            <a:off x="5750653" y="1931131"/>
            <a:ext cx="4502923" cy="3820470"/>
          </a:xfrm>
          <a:prstGeom prst="rect">
            <a:avLst/>
          </a:prstGeom>
        </p:spPr>
      </p:pic>
      <p:sp>
        <p:nvSpPr>
          <p:cNvPr id="21" name="Title 20"/>
          <p:cNvSpPr>
            <a:spLocks noGrp="1"/>
          </p:cNvSpPr>
          <p:nvPr>
            <p:ph type="title"/>
          </p:nvPr>
        </p:nvSpPr>
        <p:spPr>
          <a:xfrm>
            <a:off x="679975" y="508550"/>
            <a:ext cx="8246075" cy="824728"/>
          </a:xfrm>
          <a:prstGeom prst="roundRect">
            <a:avLst>
              <a:gd name="adj" fmla="val 0"/>
            </a:avLst>
          </a:prstGeom>
          <a:solidFill>
            <a:srgbClr val="0076B0"/>
          </a:solidFill>
        </p:spPr>
        <p:txBody>
          <a:bodyPr/>
          <a:lstStyle/>
          <a:p>
            <a:r>
              <a:rPr lang="en-GB" sz="3600" dirty="0">
                <a:solidFill>
                  <a:schemeClr val="bg1"/>
                </a:solidFill>
                <a:latin typeface="Calibri" panose="020F0502020204030204" pitchFamily="34" charset="0"/>
                <a:cs typeface="Calibri" panose="020F0502020204030204" pitchFamily="34" charset="0"/>
              </a:rPr>
              <a:t>Day and Night</a:t>
            </a:r>
          </a:p>
        </p:txBody>
      </p:sp>
      <p:sp>
        <p:nvSpPr>
          <p:cNvPr id="4" name="TextBox 3"/>
          <p:cNvSpPr txBox="1"/>
          <p:nvPr/>
        </p:nvSpPr>
        <p:spPr>
          <a:xfrm>
            <a:off x="522514" y="1745642"/>
            <a:ext cx="55734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8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Have you ever noticed that a globe is slightly tilted?  </a:t>
            </a:r>
          </a:p>
        </p:txBody>
      </p:sp>
      <p:sp>
        <p:nvSpPr>
          <p:cNvPr id="8" name="Rectangle 7"/>
          <p:cNvSpPr/>
          <p:nvPr/>
        </p:nvSpPr>
        <p:spPr>
          <a:xfrm>
            <a:off x="459303" y="3239589"/>
            <a:ext cx="4984957" cy="2641241"/>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0" bIns="10800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This is because Earth itself is slightly tilted on its axis. Currently, this tilt is 23.5°. However, this can change over thousands of years.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9870"/>
          <a:stretch/>
        </p:blipFill>
        <p:spPr>
          <a:xfrm>
            <a:off x="6492217" y="2327734"/>
            <a:ext cx="1515898" cy="302726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99370" y="3030479"/>
            <a:ext cx="3027265" cy="1621778"/>
          </a:xfrm>
          <a:prstGeom prst="rect">
            <a:avLst/>
          </a:prstGeom>
        </p:spPr>
      </p:pic>
      <p:cxnSp>
        <p:nvCxnSpPr>
          <p:cNvPr id="13" name="Straight Connector 12"/>
          <p:cNvCxnSpPr/>
          <p:nvPr/>
        </p:nvCxnSpPr>
        <p:spPr>
          <a:xfrm flipH="1">
            <a:off x="7605895" y="2327735"/>
            <a:ext cx="1126214" cy="3112953"/>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4490" y="2092411"/>
            <a:ext cx="0" cy="3649362"/>
          </a:xfrm>
          <a:prstGeom prst="line">
            <a:avLst/>
          </a:prstGeom>
          <a:ln w="38100">
            <a:solidFill>
              <a:srgbClr val="1C1C1C">
                <a:alpha val="40000"/>
              </a:srgb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96775" y="6186791"/>
            <a:ext cx="50768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Calibri" panose="020F0502020204030204" pitchFamily="34" charset="0"/>
                <a:ea typeface="+mn-ea"/>
                <a:cs typeface="+mn-cs"/>
                <a:hlinkClick r:id="rId5"/>
              </a:rPr>
              <a:t>https://www.youtube.com/watch?v=CqkQv617bcw</a:t>
            </a:r>
            <a:r>
              <a:rPr kumimoji="0" lang="en-GB" sz="1800" b="0" i="0" u="none" strike="noStrike" kern="1200" cap="none" spc="0" normalizeH="0" baseline="0" noProof="0" dirty="0">
                <a:ln>
                  <a:noFill/>
                </a:ln>
                <a:solidFill>
                  <a:srgbClr val="1C1C1C"/>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410334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341" y="253182"/>
            <a:ext cx="5169379" cy="2263759"/>
          </a:xfrm>
          <a:prstGeom prst="rect">
            <a:avLst/>
          </a:prstGeom>
        </p:spPr>
      </p:pic>
      <p:sp>
        <p:nvSpPr>
          <p:cNvPr id="5" name="TextBox 4"/>
          <p:cNvSpPr txBox="1"/>
          <p:nvPr/>
        </p:nvSpPr>
        <p:spPr>
          <a:xfrm>
            <a:off x="616771" y="2960916"/>
            <a:ext cx="121113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10341" y="5669280"/>
            <a:ext cx="1133722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night and day	imaginary  		Sun light		North pole 	daytime	 	night-time 	spins  	axis	reflects 	South pole 	</a:t>
            </a:r>
            <a:r>
              <a:rPr kumimoji="0" lang="en-GB" sz="1600" b="0" i="0" u="none" strike="noStrike" kern="1200" cap="none" spc="0" normalizeH="0" baseline="0" noProof="0" dirty="0">
                <a:ln>
                  <a:noFill/>
                </a:ln>
                <a:solidFill>
                  <a:srgbClr val="231F20"/>
                </a:solidFill>
                <a:effectLst/>
                <a:uLnTx/>
                <a:uFillTx/>
                <a:latin typeface="Calibri" panose="020F0502020204030204"/>
                <a:ea typeface="+mn-ea"/>
                <a:cs typeface="Calibri" panose="020F0502020204030204" pitchFamily="34" charset="0"/>
              </a:rPr>
              <a:t>northern hemisphere  	winter 	Earth's	 tilted</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210343" y="2673635"/>
            <a:ext cx="112427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One side of the Earth faces the ________, while the other side faces away into ____________________. </a:t>
            </a:r>
          </a:p>
        </p:txBody>
      </p:sp>
      <p:sp>
        <p:nvSpPr>
          <p:cNvPr id="9" name="TextBox 8"/>
          <p:cNvSpPr txBox="1"/>
          <p:nvPr/>
        </p:nvSpPr>
        <p:spPr>
          <a:xfrm>
            <a:off x="210343" y="2960916"/>
            <a:ext cx="1211131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Earth _______________ on its axis one each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rotation of Earth causes 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When the Sun shines on our part of Earth, we are in 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When Earth spins away from the Sun, we are in 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5558913" y="811137"/>
            <a:ext cx="4941447" cy="1015663"/>
          </a:xfrm>
          <a:prstGeom prst="rect">
            <a:avLst/>
          </a:prstGeom>
          <a:no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Draw the diagram and shade where we will be in </a:t>
            </a: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night-time</a:t>
            </a:r>
            <a:r>
              <a:rPr lang="en-GB" sz="2000" dirty="0" smtClean="0">
                <a:solidFill>
                  <a:prstClr val="black"/>
                </a:solidFill>
                <a:latin typeface="Calibri" panose="020F0502020204030204"/>
              </a:rPr>
              <a:t>, then copy the sentences and fill in the blanks.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210343" y="4047379"/>
            <a:ext cx="11242766" cy="369332"/>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Earth rotates on its axis. This is an ____________ line that runs from the _________to the __________________. </a:t>
            </a:r>
          </a:p>
        </p:txBody>
      </p:sp>
      <p:sp>
        <p:nvSpPr>
          <p:cNvPr id="13" name="Rectangle 12"/>
          <p:cNvSpPr/>
          <p:nvPr/>
        </p:nvSpPr>
        <p:spPr>
          <a:xfrm>
            <a:off x="210343" y="4363189"/>
            <a:ext cx="6011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The Earth's ____________ is tilted as it travels around the Sun.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210343" y="4706652"/>
            <a:ext cx="112831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When the _______________________________is tilted towards the Sun it is summer in the UK.</a:t>
            </a:r>
          </a:p>
        </p:txBody>
      </p:sp>
      <p:sp>
        <p:nvSpPr>
          <p:cNvPr id="15" name="Rectangle 14"/>
          <p:cNvSpPr/>
          <p:nvPr/>
        </p:nvSpPr>
        <p:spPr>
          <a:xfrm>
            <a:off x="210343" y="5032540"/>
            <a:ext cx="1106104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When the northern hemisphere is tilted away from the Sun, it is __________________________.</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211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4412" y="1915414"/>
            <a:ext cx="7632700"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dirty="0"/>
              <a:t>The </a:t>
            </a:r>
            <a:r>
              <a:rPr lang="en-GB" b="1" dirty="0"/>
              <a:t>sclera</a:t>
            </a:r>
            <a:r>
              <a:rPr lang="en-GB" dirty="0"/>
              <a:t> is the white part of the eye</a:t>
            </a:r>
            <a:r>
              <a:rPr lang="en-GB" dirty="0" smtClean="0"/>
              <a:t>.</a:t>
            </a:r>
            <a:r>
              <a:rPr lang="en-GB" dirty="0"/>
              <a:t> </a:t>
            </a:r>
            <a:r>
              <a:rPr lang="en-GB" dirty="0" smtClean="0"/>
              <a:t>Can you see yours in a mirror?</a:t>
            </a:r>
          </a:p>
        </p:txBody>
      </p:sp>
      <p:sp>
        <p:nvSpPr>
          <p:cNvPr id="5" name="Title 20"/>
          <p:cNvSpPr>
            <a:spLocks noGrp="1"/>
          </p:cNvSpPr>
          <p:nvPr/>
        </p:nvSpPr>
        <p:spPr bwMode="auto">
          <a:xfrm>
            <a:off x="1985962" y="738187"/>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r>
              <a:rPr lang="en-GB" altLang="en-US" sz="3600" smtClean="0"/>
              <a:t>The Sclera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4887" y="2897187"/>
            <a:ext cx="511175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69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4412" y="5464175"/>
            <a:ext cx="7632700" cy="771525"/>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GB" dirty="0"/>
              <a:t>The </a:t>
            </a:r>
            <a:r>
              <a:rPr lang="en-GB" b="1" dirty="0"/>
              <a:t>iris</a:t>
            </a:r>
            <a:r>
              <a:rPr lang="en-GB" dirty="0"/>
              <a:t> is the colourful part of the eye. It can change in size </a:t>
            </a:r>
            <a:r>
              <a:rPr lang="en-US" dirty="0"/>
              <a:t>to control how much light goes through the </a:t>
            </a:r>
            <a:r>
              <a:rPr lang="en-US" b="1" dirty="0"/>
              <a:t>pupil.</a:t>
            </a:r>
            <a:r>
              <a:rPr lang="en-US" dirty="0"/>
              <a:t> </a:t>
            </a:r>
            <a:r>
              <a:rPr lang="en-US" dirty="0" smtClean="0"/>
              <a:t> We will look more at this next week. </a:t>
            </a:r>
            <a:endParaRPr lang="en-GB" dirty="0"/>
          </a:p>
        </p:txBody>
      </p:sp>
      <p:sp>
        <p:nvSpPr>
          <p:cNvPr id="5" name="Title 20"/>
          <p:cNvSpPr>
            <a:spLocks noGrp="1"/>
          </p:cNvSpPr>
          <p:nvPr/>
        </p:nvSpPr>
        <p:spPr bwMode="auto">
          <a:xfrm>
            <a:off x="1985962" y="622300"/>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r>
              <a:rPr lang="en-GB" altLang="en-US" sz="3600" smtClean="0"/>
              <a:t>Iris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32300" y="1903413"/>
            <a:ext cx="333692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65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4412" y="4771367"/>
            <a:ext cx="7632700" cy="1603104"/>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dirty="0"/>
              <a:t>The pupil looks like a black circle in the </a:t>
            </a:r>
            <a:r>
              <a:rPr lang="en-US" dirty="0" err="1"/>
              <a:t>centre</a:t>
            </a:r>
            <a:r>
              <a:rPr lang="en-US" dirty="0"/>
              <a:t> of the eye, but it is really an opening in the iris which lets light enter the eye. </a:t>
            </a:r>
            <a:endParaRPr lang="en-US" dirty="0" smtClean="0"/>
          </a:p>
          <a:p>
            <a:pPr algn="ctr" eaLnBrk="1" fontAlgn="auto" hangingPunct="1">
              <a:spcBef>
                <a:spcPts val="0"/>
              </a:spcBef>
              <a:spcAft>
                <a:spcPts val="0"/>
              </a:spcAft>
              <a:defRPr/>
            </a:pPr>
            <a:r>
              <a:rPr lang="en-US" dirty="0" smtClean="0"/>
              <a:t>The </a:t>
            </a:r>
            <a:r>
              <a:rPr lang="en-US" dirty="0"/>
              <a:t>pupil can change </a:t>
            </a:r>
            <a:r>
              <a:rPr lang="en-US" dirty="0" smtClean="0"/>
              <a:t>size</a:t>
            </a:r>
            <a:r>
              <a:rPr lang="en-US" dirty="0"/>
              <a:t>; </a:t>
            </a:r>
          </a:p>
          <a:p>
            <a:pPr algn="ctr" eaLnBrk="1" fontAlgn="auto" hangingPunct="1">
              <a:spcBef>
                <a:spcPts val="0"/>
              </a:spcBef>
              <a:spcAft>
                <a:spcPts val="0"/>
              </a:spcAft>
              <a:defRPr/>
            </a:pPr>
            <a:r>
              <a:rPr lang="en-US" dirty="0" smtClean="0"/>
              <a:t>it </a:t>
            </a:r>
            <a:r>
              <a:rPr lang="en-US" dirty="0"/>
              <a:t>gets smaller in very bright conditions and larger in dark conditions</a:t>
            </a:r>
            <a:r>
              <a:rPr lang="en-US" dirty="0" smtClean="0"/>
              <a:t>. </a:t>
            </a:r>
          </a:p>
          <a:p>
            <a:pPr algn="ctr" eaLnBrk="1" fontAlgn="auto" hangingPunct="1">
              <a:spcBef>
                <a:spcPts val="0"/>
              </a:spcBef>
              <a:spcAft>
                <a:spcPts val="0"/>
              </a:spcAft>
              <a:defRPr/>
            </a:pPr>
            <a:r>
              <a:rPr lang="en-US" dirty="0" smtClean="0"/>
              <a:t>Turn the light on and off and use a mirror to see if your Pupil changes size. </a:t>
            </a:r>
            <a:endParaRPr lang="en-GB" dirty="0"/>
          </a:p>
        </p:txBody>
      </p:sp>
      <p:sp>
        <p:nvSpPr>
          <p:cNvPr id="5" name="Title 20"/>
          <p:cNvSpPr>
            <a:spLocks noGrp="1"/>
          </p:cNvSpPr>
          <p:nvPr/>
        </p:nvSpPr>
        <p:spPr bwMode="auto">
          <a:xfrm>
            <a:off x="1985962" y="622300"/>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r>
              <a:rPr lang="en-GB" altLang="en-US" sz="3600" smtClean="0"/>
              <a:t>Pupil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6337" y="1738313"/>
            <a:ext cx="7299325"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95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694" t="23047" r="25073" b="11524"/>
          <a:stretch/>
        </p:blipFill>
        <p:spPr>
          <a:xfrm>
            <a:off x="2547937" y="1457325"/>
            <a:ext cx="6796088" cy="4786314"/>
          </a:xfrm>
          <a:prstGeom prst="rect">
            <a:avLst/>
          </a:prstGeom>
        </p:spPr>
      </p:pic>
      <p:sp>
        <p:nvSpPr>
          <p:cNvPr id="5" name="Title 20"/>
          <p:cNvSpPr>
            <a:spLocks noGrp="1"/>
          </p:cNvSpPr>
          <p:nvPr/>
        </p:nvSpPr>
        <p:spPr bwMode="auto">
          <a:xfrm>
            <a:off x="2000249" y="193674"/>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r>
              <a:rPr lang="en-GB" altLang="en-US" sz="3600" dirty="0" smtClean="0"/>
              <a:t>Can you label the parts of eye.</a:t>
            </a:r>
          </a:p>
        </p:txBody>
      </p:sp>
      <p:sp>
        <p:nvSpPr>
          <p:cNvPr id="6" name="Title 20"/>
          <p:cNvSpPr>
            <a:spLocks noGrp="1"/>
          </p:cNvSpPr>
          <p:nvPr/>
        </p:nvSpPr>
        <p:spPr bwMode="auto">
          <a:xfrm>
            <a:off x="9163048" y="3310733"/>
            <a:ext cx="3005139" cy="539749"/>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r>
              <a:rPr lang="en-GB" altLang="en-US" sz="2400" dirty="0" smtClean="0"/>
              <a:t>Try to remember what each part does.</a:t>
            </a:r>
          </a:p>
        </p:txBody>
      </p:sp>
    </p:spTree>
    <p:extLst>
      <p:ext uri="{BB962C8B-B14F-4D97-AF65-F5344CB8AC3E}">
        <p14:creationId xmlns:p14="http://schemas.microsoft.com/office/powerpoint/2010/main" val="79700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Science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58898"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Tuesday</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 </a:t>
            </a:r>
            <a:r>
              <a:rPr lang="en-GB" sz="3200" noProof="0" dirty="0" smtClean="0">
                <a:solidFill>
                  <a:prstClr val="black"/>
                </a:solidFill>
                <a:latin typeface="Calibri" panose="020F0502020204030204"/>
              </a:rPr>
              <a:t>29</a:t>
            </a:r>
            <a:r>
              <a:rPr lang="en-GB" sz="3200" dirty="0" err="1" smtClean="0">
                <a:solidFill>
                  <a:prstClr val="black"/>
                </a:solidFill>
                <a:latin typeface="Calibri" panose="020F0502020204030204"/>
              </a:rPr>
              <a:t>th</a:t>
            </a:r>
            <a:r>
              <a:rPr kumimoji="0" lang="en-GB" sz="3200" b="0" i="0" u="none" strike="noStrike" kern="1200" cap="none" spc="0" normalizeH="0" noProof="0" dirty="0" smtClean="0">
                <a:ln>
                  <a:noFill/>
                </a:ln>
                <a:solidFill>
                  <a:prstClr val="black"/>
                </a:solidFill>
                <a:effectLst/>
                <a:uLnTx/>
                <a:uFillTx/>
                <a:latin typeface="Calibri" panose="020F0502020204030204"/>
                <a:ea typeface="+mn-ea"/>
                <a:cs typeface="+mn-cs"/>
              </a:rPr>
              <a:t> June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2021</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lvl="0">
              <a:defRPr/>
            </a:pPr>
            <a:r>
              <a:rPr kumimoji="0" lang="en-GB" sz="4000" b="0" i="0" u="none" strike="noStrike" kern="1200" cap="none" spc="0" normalizeH="0" baseline="0" noProof="0" dirty="0" smtClean="0">
                <a:ln>
                  <a:noFill/>
                </a:ln>
                <a:solidFill>
                  <a:prstClr val="black"/>
                </a:solidFill>
                <a:effectLst/>
                <a:uLnTx/>
                <a:uFillTx/>
                <a:latin typeface="Calibri" panose="020F0502020204030204"/>
                <a:ea typeface="+mn-ea"/>
                <a:cs typeface="+mn-cs"/>
              </a:rPr>
              <a:t>L.O. To be able </a:t>
            </a:r>
            <a:r>
              <a:rPr kumimoji="0" lang="en-GB" sz="4000" b="0" i="0" u="none" strike="noStrike" kern="1200" cap="none" spc="0" normalizeH="0" baseline="0" noProof="0" dirty="0" smtClean="0">
                <a:ln>
                  <a:noFill/>
                </a:ln>
                <a:solidFill>
                  <a:prstClr val="black"/>
                </a:solidFill>
                <a:effectLst/>
                <a:uLnTx/>
                <a:uFillTx/>
                <a:latin typeface="Calibri" panose="020F0502020204030204"/>
                <a:ea typeface="+mn-ea"/>
                <a:cs typeface="+mn-cs"/>
              </a:rPr>
              <a:t>to</a:t>
            </a:r>
            <a:r>
              <a:rPr kumimoji="0" lang="en-GB" sz="4000" b="0" i="0" u="none" strike="noStrike" kern="1200" cap="none" spc="0" normalizeH="0" noProof="0" dirty="0" smtClean="0">
                <a:ln>
                  <a:noFill/>
                </a:ln>
                <a:solidFill>
                  <a:prstClr val="black"/>
                </a:solidFill>
                <a:effectLst/>
                <a:uLnTx/>
                <a:uFillTx/>
                <a:latin typeface="Calibri" panose="020F0502020204030204"/>
                <a:ea typeface="+mn-ea"/>
                <a:cs typeface="+mn-cs"/>
              </a:rPr>
              <a:t> identify different light sources and how light travels</a:t>
            </a:r>
            <a:r>
              <a:rPr kumimoji="0" lang="en-GB" sz="4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GB" sz="4000" b="0" i="0" u="none" strike="noStrike" kern="1200" cap="none" spc="0" normalizeH="0" noProof="0" dirty="0" smtClean="0">
                <a:ln>
                  <a:noFill/>
                </a:ln>
                <a:solidFill>
                  <a:prstClr val="black"/>
                </a:solidFill>
                <a:effectLst/>
                <a:uLnTx/>
                <a:uFillTx/>
                <a:latin typeface="Calibri" panose="020F0502020204030204"/>
                <a:ea typeface="+mn-ea"/>
                <a:cs typeface="+mn-cs"/>
              </a:rPr>
              <a:t> </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pic>
        <p:nvPicPr>
          <p:cNvPr id="2" name="Picture 1"/>
          <p:cNvPicPr>
            <a:picLocks noChangeAspect="1"/>
          </p:cNvPicPr>
          <p:nvPr/>
        </p:nvPicPr>
        <p:blipFill>
          <a:blip r:embed="rId4"/>
          <a:stretch>
            <a:fillRect/>
          </a:stretch>
        </p:blipFill>
        <p:spPr>
          <a:xfrm>
            <a:off x="4828584" y="5980303"/>
            <a:ext cx="579191" cy="639704"/>
          </a:xfrm>
          <a:prstGeom prst="rect">
            <a:avLst/>
          </a:prstGeom>
        </p:spPr>
      </p:pic>
    </p:spTree>
    <p:extLst>
      <p:ext uri="{BB962C8B-B14F-4D97-AF65-F5344CB8AC3E}">
        <p14:creationId xmlns:p14="http://schemas.microsoft.com/office/powerpoint/2010/main" val="1617371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2232</TotalTime>
  <Words>2076</Words>
  <Application>Microsoft Office PowerPoint</Application>
  <PresentationFormat>Widescreen</PresentationFormat>
  <Paragraphs>155</Paragraphs>
  <Slides>43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Calibri Light</vt:lpstr>
      <vt:lpstr>Twinkl</vt:lpstr>
      <vt:lpstr>Twinkl SemiBold</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 your eyes, what can you see? In order for us to see the things around us we need two things; light and for nothing to be blocking the light our vision such as an object or our own eyelids. Have a look around your home and outside (with an adult's permission!) How many sources of light can you find which help us to see?</vt:lpstr>
      <vt:lpstr>PowerPoint Presentation</vt:lpstr>
      <vt:lpstr>Once light hits an object, it bounces back to the eye and allows us to see what we are looking at. The pupil lets in the light to the back of the eye, where it is turned into colour and fine-tuned by the macula. The retina then turns the light into a brain friendly message to the brain through the optic nerve to process the image of what we are looking at.</vt:lpstr>
      <vt:lpstr>Use a ruler and yellow pencil or pen to draw the light in straight lines until they hit the edge of each box. Remember, the light cannot bend if there is nothing to reflect it off. The first one has been done for you.</vt:lpstr>
      <vt:lpstr>Watch the video link below and carry out the investigation. Complete the chart on the next slide to show your results from your investigation.</vt:lpstr>
      <vt:lpstr>Tick the correct box to show your results on the table below.</vt:lpstr>
      <vt:lpstr>PowerPoint Presentation</vt:lpstr>
      <vt:lpstr>When light is reflected on a reflective surface, it bounces back from the reflective surface at an angle. Look at the diagram below, can you point to the angle of incidence and the angle of reflection?</vt:lpstr>
      <vt:lpstr>Find a mirror and a torch. Shine the torch onto the mirror and explore what happens to the light from the angle of reflection when you change the angle of incidence by tilting the mirror.</vt:lpstr>
      <vt:lpstr>We have explored how light can be reflected by changing the angle of a reflective surface. Next, we are going to explore how we can use more than one mirror to reflect light and images back to ours eyes.  Below is a picture of a periscope. Periscopes are used to see above a surface. Submarines use periscopes to look above the sea when they are underneath the surface.</vt:lpstr>
      <vt:lpstr>Use a ruler and a pencil to show the direction the light reflects from the top of the periscope to the bottom.   The answer is on the next page; check to see if you are correct. </vt:lpstr>
      <vt:lpstr>Check your answer, did you get the lines of reflection correct?  </vt:lpstr>
      <vt:lpstr>Now that we have explored how a periscope works, we are going to have a go at building our own. Follow the steps on the website (click on the link below or copy and paste it into your web browser) after collecting the resources you need. www.sciencetoymaker.org/the-periscope/how-to-make-a-periscope-with-cd-or-dvd/ </vt:lpstr>
      <vt:lpstr>PowerPoint Presentation</vt:lpstr>
      <vt:lpstr>PowerPoint Presentation</vt:lpstr>
      <vt:lpstr>PowerPoint Presentation</vt:lpstr>
      <vt:lpstr>PowerPoint Presentation</vt:lpstr>
      <vt:lpstr>How do we see?</vt:lpstr>
      <vt:lpstr>PowerPoint Presentation</vt:lpstr>
      <vt:lpstr>PowerPoint Presentation</vt:lpstr>
      <vt:lpstr>PowerPoint Presentation</vt:lpstr>
      <vt:lpstr>PowerPoint Presentation</vt:lpstr>
      <vt:lpstr>PowerPoint Presentation</vt:lpstr>
      <vt:lpstr>Does the Sun Move?</vt:lpstr>
      <vt:lpstr>PowerPoint Presentation</vt:lpstr>
      <vt:lpstr>PowerPoint Presentation</vt:lpstr>
      <vt:lpstr>PowerPoint Presentation</vt:lpstr>
      <vt:lpstr>PowerPoint Presentation</vt:lpstr>
      <vt:lpstr>PowerPoint Presentation</vt:lpstr>
      <vt:lpstr>How Does Earth Move?</vt:lpstr>
      <vt:lpstr>How Does Earth Move?</vt:lpstr>
      <vt:lpstr>PowerPoint Presentation</vt:lpstr>
      <vt:lpstr>Day and Night</vt:lpstr>
      <vt:lpstr>PowerPoint Presentation</vt:lpstr>
    </vt:vector>
  </TitlesOfParts>
  <Company>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Kimberley Graham</cp:lastModifiedBy>
  <cp:revision>49</cp:revision>
  <dcterms:created xsi:type="dcterms:W3CDTF">2020-12-21T14:56:46Z</dcterms:created>
  <dcterms:modified xsi:type="dcterms:W3CDTF">2021-06-25T14:41:25Z</dcterms:modified>
</cp:coreProperties>
</file>