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6" r:id="rId3"/>
    <p:sldId id="312" r:id="rId4"/>
    <p:sldId id="313" r:id="rId5"/>
    <p:sldId id="292" r:id="rId6"/>
    <p:sldId id="287" r:id="rId7"/>
    <p:sldId id="314" r:id="rId8"/>
    <p:sldId id="295" r:id="rId9"/>
    <p:sldId id="296" r:id="rId10"/>
    <p:sldId id="297" r:id="rId11"/>
    <p:sldId id="298" r:id="rId12"/>
    <p:sldId id="299" r:id="rId13"/>
    <p:sldId id="315" r:id="rId14"/>
    <p:sldId id="288" r:id="rId15"/>
    <p:sldId id="301" r:id="rId16"/>
    <p:sldId id="303" r:id="rId17"/>
    <p:sldId id="304" r:id="rId18"/>
    <p:sldId id="316" r:id="rId19"/>
    <p:sldId id="305" r:id="rId20"/>
    <p:sldId id="289" r:id="rId21"/>
    <p:sldId id="306" r:id="rId22"/>
    <p:sldId id="309" r:id="rId23"/>
    <p:sldId id="308" r:id="rId24"/>
    <p:sldId id="291" r:id="rId25"/>
    <p:sldId id="307" r:id="rId26"/>
    <p:sldId id="290" r:id="rId27"/>
    <p:sldId id="310" r:id="rId28"/>
    <p:sldId id="31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24" autoAdjust="0"/>
    <p:restoredTop sz="94660"/>
  </p:normalViewPr>
  <p:slideViewPr>
    <p:cSldViewPr snapToGrid="0">
      <p:cViewPr varScale="1">
        <p:scale>
          <a:sx n="69" d="100"/>
          <a:sy n="69" d="100"/>
        </p:scale>
        <p:origin x="90"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6533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860178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028758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44961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98068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1FE5E-4EA8-48A8-8F1B-D4BDB6075AEA}"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19902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56558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t>08/01/2021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631110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t>08/01/2021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52540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t>08/01/2021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6319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83653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573555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t>08/01/2021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t>‹#›</a:t>
            </a:fld>
            <a:endParaRPr lang="en-GB"/>
          </a:p>
        </p:txBody>
      </p:sp>
    </p:spTree>
    <p:extLst>
      <p:ext uri="{BB962C8B-B14F-4D97-AF65-F5344CB8AC3E}">
        <p14:creationId xmlns:p14="http://schemas.microsoft.com/office/powerpoint/2010/main" val="3250600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www.bbc.co.uk/teach/class-clips-video/science-ks1-ks2-ivys-plant-workshop-what-is-pollination-and-how-does-it-work/zv4df4j" TargetMode="External"/><Relationship Id="rId2" Type="http://schemas.openxmlformats.org/officeDocument/2006/relationships/hyperlink" Target="https://www.bbc.co.uk/programmes/p0128z6q"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bbc.co.uk/bitesize/clips/znvfb9q"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bbc.co.uk/bitesize/guides/z2xg87h/video"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hyperlink" Target="https://study.com/academy/lesson/ocean-plants-lesson-for-kids.html" TargetMode="External"/><Relationship Id="rId2" Type="http://schemas.openxmlformats.org/officeDocument/2006/relationships/hyperlink" Target="https://study.com/academy/lesson/desert-plants-lesson-for-kids.html" TargetMode="External"/><Relationship Id="rId1" Type="http://schemas.openxmlformats.org/officeDocument/2006/relationships/slideLayout" Target="../slideLayouts/slideLayout12.xml"/><Relationship Id="rId4" Type="http://schemas.openxmlformats.org/officeDocument/2006/relationships/hyperlink" Target="https://www.sciencekids.co.nz/videos/nature/amazonrainforest.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bc.co.uk/teach/class-clips-video/science-ks1-ks2-ivys-plant-workshop-the-anatomy-of-the-flower/zjmhkm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Science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Date: Monday 11</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January</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LO. To</a:t>
            </a:r>
            <a:r>
              <a:rPr kumimoji="0" lang="en-GB" sz="4000" b="0" i="0" u="none" strike="noStrike" kern="1200" cap="none" spc="0" normalizeH="0" noProof="0" dirty="0" smtClean="0">
                <a:ln>
                  <a:noFill/>
                </a:ln>
                <a:solidFill>
                  <a:prstClr val="black"/>
                </a:solidFill>
                <a:effectLst/>
                <a:uLnTx/>
                <a:uFillTx/>
                <a:latin typeface="Calibri" panose="020F0502020204030204"/>
                <a:ea typeface="+mn-ea"/>
                <a:cs typeface="+mn-cs"/>
              </a:rPr>
              <a:t> be able to describe the process of reproduction in some plants.</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pic>
        <p:nvPicPr>
          <p:cNvPr id="2" name="Picture 1"/>
          <p:cNvPicPr>
            <a:picLocks noChangeAspect="1"/>
          </p:cNvPicPr>
          <p:nvPr/>
        </p:nvPicPr>
        <p:blipFill>
          <a:blip r:embed="rId4"/>
          <a:stretch>
            <a:fillRect/>
          </a:stretch>
        </p:blipFill>
        <p:spPr>
          <a:xfrm>
            <a:off x="4828584" y="5980303"/>
            <a:ext cx="579191" cy="639704"/>
          </a:xfrm>
          <a:prstGeom prst="rect">
            <a:avLst/>
          </a:prstGeom>
        </p:spPr>
      </p:pic>
    </p:spTree>
    <p:extLst>
      <p:ext uri="{BB962C8B-B14F-4D97-AF65-F5344CB8AC3E}">
        <p14:creationId xmlns:p14="http://schemas.microsoft.com/office/powerpoint/2010/main" val="2636844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744" y="1091973"/>
            <a:ext cx="3140075"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0"/>
          <p:cNvSpPr>
            <a:spLocks noGrp="1" noChangeArrowheads="1"/>
          </p:cNvSpPr>
          <p:nvPr/>
        </p:nvSpPr>
        <p:spPr bwMode="auto">
          <a:xfrm>
            <a:off x="2237832" y="660173"/>
            <a:ext cx="3443287" cy="95091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0" fontAlgn="base" hangingPunct="0">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a:lstStyle>
          <a:p>
            <a:pPr eaLnBrk="1" hangingPunct="1"/>
            <a:r>
              <a:rPr lang="en-AU" altLang="en-US" sz="3600" dirty="0" smtClean="0"/>
              <a:t>Roots</a:t>
            </a:r>
            <a:endParaRPr lang="en-GB" altLang="en-US" sz="3600" dirty="0" smtClean="0"/>
          </a:p>
        </p:txBody>
      </p:sp>
      <p:sp>
        <p:nvSpPr>
          <p:cNvPr id="4" name="Rectangle: Rounded Corners 36">
            <a:extLst>
              <a:ext uri="{FF2B5EF4-FFF2-40B4-BE49-F238E27FC236}">
                <a16:creationId xmlns:a16="http://schemas.microsoft.com/office/drawing/2014/main" id="{670B0A94-E550-4B62-88EB-EEF3579CB089}"/>
              </a:ext>
            </a:extLst>
          </p:cNvPr>
          <p:cNvSpPr/>
          <p:nvPr/>
        </p:nvSpPr>
        <p:spPr bwMode="auto">
          <a:xfrm>
            <a:off x="2556919" y="1611086"/>
            <a:ext cx="2820988" cy="1582737"/>
          </a:xfrm>
          <a:prstGeom prst="roundRect">
            <a:avLst/>
          </a:prstGeom>
          <a:solidFill>
            <a:srgbClr val="9ECE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AU" altLang="en-US" dirty="0">
                <a:solidFill>
                  <a:schemeClr val="tx1"/>
                </a:solidFill>
              </a:rPr>
              <a:t>Roots absorb minerals and water from the soil.</a:t>
            </a:r>
          </a:p>
          <a:p>
            <a:pPr algn="ctr" eaLnBrk="1" hangingPunct="1">
              <a:defRPr/>
            </a:pPr>
            <a:r>
              <a:rPr lang="en-AU" altLang="en-US" dirty="0">
                <a:solidFill>
                  <a:schemeClr val="tx1"/>
                </a:solidFill>
              </a:rPr>
              <a:t>The roots also help the plant anchor in the soil and stay upright.</a:t>
            </a:r>
            <a:endParaRPr lang="en-GB" altLang="en-US" dirty="0">
              <a:solidFill>
                <a:schemeClr val="tx1"/>
              </a:solidFill>
            </a:endParaRPr>
          </a:p>
        </p:txBody>
      </p:sp>
      <p:cxnSp>
        <p:nvCxnSpPr>
          <p:cNvPr id="5" name="Straight Arrow Connector 4">
            <a:extLst>
              <a:ext uri="{FF2B5EF4-FFF2-40B4-BE49-F238E27FC236}">
                <a16:creationId xmlns:a16="http://schemas.microsoft.com/office/drawing/2014/main" id="{CF4BE334-D42E-4D27-A03A-12ABFFE7493A}"/>
              </a:ext>
            </a:extLst>
          </p:cNvPr>
          <p:cNvCxnSpPr>
            <a:cxnSpLocks/>
          </p:cNvCxnSpPr>
          <p:nvPr/>
        </p:nvCxnSpPr>
        <p:spPr>
          <a:xfrm flipH="1" flipV="1">
            <a:off x="7909969" y="5436961"/>
            <a:ext cx="522288" cy="323850"/>
          </a:xfrm>
          <a:prstGeom prst="straightConnector1">
            <a:avLst/>
          </a:prstGeom>
          <a:ln w="38100">
            <a:solidFill>
              <a:srgbClr val="9ECE5E"/>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64078">
            <a:off x="2444207" y="3331936"/>
            <a:ext cx="2932112"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253FF0D6-8AE3-4E3D-9A98-D1844616404B}"/>
              </a:ext>
            </a:extLst>
          </p:cNvPr>
          <p:cNvCxnSpPr>
            <a:cxnSpLocks/>
          </p:cNvCxnSpPr>
          <p:nvPr/>
        </p:nvCxnSpPr>
        <p:spPr>
          <a:xfrm>
            <a:off x="6411369" y="4881336"/>
            <a:ext cx="390525" cy="330200"/>
          </a:xfrm>
          <a:prstGeom prst="straightConnector1">
            <a:avLst/>
          </a:prstGeom>
          <a:ln w="38100">
            <a:solidFill>
              <a:srgbClr val="9ECE5E"/>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r="72107" b="-9560"/>
          <a:stretch>
            <a:fillRect/>
          </a:stretch>
        </p:blipFill>
        <p:spPr bwMode="auto">
          <a:xfrm>
            <a:off x="5630319" y="3831998"/>
            <a:ext cx="35718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l="57829" r="15189"/>
          <a:stretch>
            <a:fillRect/>
          </a:stretch>
        </p:blipFill>
        <p:spPr bwMode="auto">
          <a:xfrm>
            <a:off x="6068469" y="4201886"/>
            <a:ext cx="3460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27705" r="45313" b="-9560"/>
          <a:stretch>
            <a:fillRect/>
          </a:stretch>
        </p:blipFill>
        <p:spPr bwMode="auto">
          <a:xfrm>
            <a:off x="5860507" y="4192361"/>
            <a:ext cx="34448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r="68401" b="38699"/>
          <a:stretch>
            <a:fillRect/>
          </a:stretch>
        </p:blipFill>
        <p:spPr bwMode="auto">
          <a:xfrm>
            <a:off x="6454232" y="4754336"/>
            <a:ext cx="4048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6">
            <a:extLst>
              <a:ext uri="{28A0092B-C50C-407E-A947-70E740481C1C}">
                <a14:useLocalDpi xmlns:a14="http://schemas.microsoft.com/office/drawing/2010/main" val="0"/>
              </a:ext>
            </a:extLst>
          </a:blip>
          <a:srcRect l="74155"/>
          <a:stretch>
            <a:fillRect/>
          </a:stretch>
        </p:blipFill>
        <p:spPr bwMode="auto">
          <a:xfrm>
            <a:off x="6233569" y="4420961"/>
            <a:ext cx="330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530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137" y="1180306"/>
            <a:ext cx="3140075"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0"/>
          <p:cNvSpPr>
            <a:spLocks noGrp="1" noChangeArrowheads="1"/>
          </p:cNvSpPr>
          <p:nvPr/>
        </p:nvSpPr>
        <p:spPr bwMode="auto">
          <a:xfrm>
            <a:off x="2959100" y="702469"/>
            <a:ext cx="3443287" cy="950912"/>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0" fontAlgn="base" hangingPunct="0">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a:lstStyle>
          <a:p>
            <a:pPr eaLnBrk="1" hangingPunct="1"/>
            <a:r>
              <a:rPr lang="en-AU" altLang="en-US" sz="3600" smtClean="0"/>
              <a:t>Stem</a:t>
            </a:r>
            <a:endParaRPr lang="en-GB" altLang="en-US" sz="3600" smtClean="0"/>
          </a:p>
        </p:txBody>
      </p:sp>
      <p:sp>
        <p:nvSpPr>
          <p:cNvPr id="4" name="Rectangle: Rounded Corners 36">
            <a:extLst>
              <a:ext uri="{FF2B5EF4-FFF2-40B4-BE49-F238E27FC236}">
                <a16:creationId xmlns:a16="http://schemas.microsoft.com/office/drawing/2014/main" id="{670B0A94-E550-4B62-88EB-EEF3579CB089}"/>
              </a:ext>
            </a:extLst>
          </p:cNvPr>
          <p:cNvSpPr/>
          <p:nvPr/>
        </p:nvSpPr>
        <p:spPr bwMode="auto">
          <a:xfrm>
            <a:off x="3205162" y="1669256"/>
            <a:ext cx="2811463" cy="1892300"/>
          </a:xfrm>
          <a:prstGeom prst="roundRect">
            <a:avLst/>
          </a:prstGeom>
          <a:solidFill>
            <a:srgbClr val="F370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AU" altLang="en-US" dirty="0">
                <a:solidFill>
                  <a:schemeClr val="tx1"/>
                </a:solidFill>
              </a:rPr>
              <a:t>The stem transports water around the plant.</a:t>
            </a:r>
          </a:p>
          <a:p>
            <a:pPr algn="ctr" eaLnBrk="1" hangingPunct="1">
              <a:defRPr/>
            </a:pPr>
            <a:r>
              <a:rPr lang="en-AU" altLang="en-US" dirty="0">
                <a:solidFill>
                  <a:schemeClr val="tx1"/>
                </a:solidFill>
              </a:rPr>
              <a:t>It also holds the plant upright so it can get more sunlight. </a:t>
            </a:r>
            <a:endParaRPr lang="en-GB" altLang="en-US" dirty="0">
              <a:solidFill>
                <a:schemeClr val="tx1"/>
              </a:solidFill>
            </a:endParaRPr>
          </a:p>
        </p:txBody>
      </p:sp>
      <p:cxnSp>
        <p:nvCxnSpPr>
          <p:cNvPr id="5" name="Straight Arrow Connector 4">
            <a:extLst>
              <a:ext uri="{FF2B5EF4-FFF2-40B4-BE49-F238E27FC236}">
                <a16:creationId xmlns:a16="http://schemas.microsoft.com/office/drawing/2014/main" id="{CF4BE334-D42E-4D27-A03A-12ABFFE7493A}"/>
              </a:ext>
            </a:extLst>
          </p:cNvPr>
          <p:cNvCxnSpPr>
            <a:cxnSpLocks/>
          </p:cNvCxnSpPr>
          <p:nvPr/>
        </p:nvCxnSpPr>
        <p:spPr>
          <a:xfrm>
            <a:off x="5795962" y="2861469"/>
            <a:ext cx="2081213" cy="0"/>
          </a:xfrm>
          <a:prstGeom prst="straightConnector1">
            <a:avLst/>
          </a:prstGeom>
          <a:ln w="38100">
            <a:solidFill>
              <a:srgbClr val="F37078"/>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137" y="3618706"/>
            <a:ext cx="2930525"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or: Curved 10">
            <a:extLst>
              <a:ext uri="{FF2B5EF4-FFF2-40B4-BE49-F238E27FC236}">
                <a16:creationId xmlns:a16="http://schemas.microsoft.com/office/drawing/2014/main" id="{717E4932-E116-4F3D-8902-4818506C8AB0}"/>
              </a:ext>
            </a:extLst>
          </p:cNvPr>
          <p:cNvCxnSpPr/>
          <p:nvPr/>
        </p:nvCxnSpPr>
        <p:spPr>
          <a:xfrm rot="10800000" flipV="1">
            <a:off x="8648700" y="5115719"/>
            <a:ext cx="554037" cy="434975"/>
          </a:xfrm>
          <a:prstGeom prst="curvedConnector3">
            <a:avLst>
              <a:gd name="adj1" fmla="val 43939"/>
            </a:avLst>
          </a:prstGeom>
          <a:ln w="28575">
            <a:solidFill>
              <a:srgbClr val="80C1EB"/>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15">
            <a:extLst>
              <a:ext uri="{FF2B5EF4-FFF2-40B4-BE49-F238E27FC236}">
                <a16:creationId xmlns:a16="http://schemas.microsoft.com/office/drawing/2014/main" id="{04419E90-81F5-468F-8EEA-57EA1D8B9943}"/>
              </a:ext>
            </a:extLst>
          </p:cNvPr>
          <p:cNvCxnSpPr>
            <a:cxnSpLocks/>
          </p:cNvCxnSpPr>
          <p:nvPr/>
        </p:nvCxnSpPr>
        <p:spPr>
          <a:xfrm rot="10800000" flipH="1" flipV="1">
            <a:off x="6710362" y="5115719"/>
            <a:ext cx="554038" cy="434975"/>
          </a:xfrm>
          <a:prstGeom prst="curvedConnector3">
            <a:avLst>
              <a:gd name="adj1" fmla="val 43939"/>
            </a:avLst>
          </a:prstGeom>
          <a:ln w="28575">
            <a:solidFill>
              <a:srgbClr val="80C1EB"/>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44793F4-1D7D-43A5-B875-CCBC63A6AED8}"/>
              </a:ext>
            </a:extLst>
          </p:cNvPr>
          <p:cNvCxnSpPr/>
          <p:nvPr/>
        </p:nvCxnSpPr>
        <p:spPr>
          <a:xfrm flipV="1">
            <a:off x="7843837" y="3158331"/>
            <a:ext cx="0" cy="1357313"/>
          </a:xfrm>
          <a:prstGeom prst="straightConnector1">
            <a:avLst/>
          </a:prstGeom>
          <a:ln w="28575">
            <a:solidFill>
              <a:srgbClr val="80C1EB"/>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149E51D-9880-444A-9438-5D63C8243B80}"/>
              </a:ext>
            </a:extLst>
          </p:cNvPr>
          <p:cNvCxnSpPr/>
          <p:nvPr/>
        </p:nvCxnSpPr>
        <p:spPr>
          <a:xfrm flipV="1">
            <a:off x="8105775" y="2690019"/>
            <a:ext cx="0" cy="1357312"/>
          </a:xfrm>
          <a:prstGeom prst="straightConnector1">
            <a:avLst/>
          </a:prstGeom>
          <a:ln w="28575">
            <a:solidFill>
              <a:srgbClr val="80C1E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616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p:cNvSpPr>
            <a:spLocks noGrp="1" noChangeArrowheads="1"/>
          </p:cNvSpPr>
          <p:nvPr/>
        </p:nvSpPr>
        <p:spPr bwMode="auto">
          <a:xfrm>
            <a:off x="2352925" y="505460"/>
            <a:ext cx="3443287" cy="95091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0" fontAlgn="base" hangingPunct="0">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a:lstStyle>
          <a:p>
            <a:pPr eaLnBrk="1" hangingPunct="1"/>
            <a:r>
              <a:rPr lang="en-AU" altLang="en-US" sz="3600" smtClean="0"/>
              <a:t>Anther</a:t>
            </a:r>
            <a:endParaRPr lang="en-GB" altLang="en-US" sz="360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050" y="1192848"/>
            <a:ext cx="3140075"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0EC7E4FB-09CA-4B29-8828-354A7C67A1EF}"/>
              </a:ext>
            </a:extLst>
          </p:cNvPr>
          <p:cNvCxnSpPr>
            <a:cxnSpLocks/>
          </p:cNvCxnSpPr>
          <p:nvPr/>
        </p:nvCxnSpPr>
        <p:spPr>
          <a:xfrm flipV="1">
            <a:off x="6094662" y="1865948"/>
            <a:ext cx="398463" cy="338137"/>
          </a:xfrm>
          <a:prstGeom prst="straightConnector1">
            <a:avLst/>
          </a:prstGeom>
          <a:ln w="38100">
            <a:solidFill>
              <a:srgbClr val="F37078"/>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F4BE334-D42E-4D27-A03A-12ABFFE7493A}"/>
              </a:ext>
            </a:extLst>
          </p:cNvPr>
          <p:cNvCxnSpPr>
            <a:cxnSpLocks/>
          </p:cNvCxnSpPr>
          <p:nvPr/>
        </p:nvCxnSpPr>
        <p:spPr>
          <a:xfrm flipH="1" flipV="1">
            <a:off x="7601200" y="1848485"/>
            <a:ext cx="522287" cy="325438"/>
          </a:xfrm>
          <a:prstGeom prst="straightConnector1">
            <a:avLst/>
          </a:prstGeom>
          <a:ln w="38100">
            <a:solidFill>
              <a:srgbClr val="F37078"/>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3487" y="710248"/>
            <a:ext cx="1544638"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87" y="2656523"/>
            <a:ext cx="93821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9562" y="919798"/>
            <a:ext cx="10302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Rounded Corners 36">
            <a:extLst>
              <a:ext uri="{FF2B5EF4-FFF2-40B4-BE49-F238E27FC236}">
                <a16:creationId xmlns:a16="http://schemas.microsoft.com/office/drawing/2014/main" id="{670B0A94-E550-4B62-88EB-EEF3579CB089}"/>
              </a:ext>
            </a:extLst>
          </p:cNvPr>
          <p:cNvSpPr/>
          <p:nvPr/>
        </p:nvSpPr>
        <p:spPr bwMode="auto">
          <a:xfrm>
            <a:off x="2399757" y="1456373"/>
            <a:ext cx="2820987" cy="2881313"/>
          </a:xfrm>
          <a:prstGeom prst="roundRect">
            <a:avLst/>
          </a:prstGeom>
          <a:solidFill>
            <a:srgbClr val="9ECE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lang="en-GB" dirty="0">
                <a:solidFill>
                  <a:srgbClr val="000000"/>
                </a:solidFill>
              </a:rPr>
              <a:t>The anther contains pollen which brushes onto insects when they land on the flower.</a:t>
            </a:r>
          </a:p>
          <a:p>
            <a:pPr>
              <a:lnSpc>
                <a:spcPct val="114999"/>
              </a:lnSpc>
              <a:defRPr/>
            </a:pPr>
            <a:endParaRPr lang="en-GB" dirty="0">
              <a:solidFill>
                <a:srgbClr val="000000"/>
              </a:solidFill>
            </a:endParaRPr>
          </a:p>
          <a:p>
            <a:pPr>
              <a:lnSpc>
                <a:spcPct val="114999"/>
              </a:lnSpc>
              <a:defRPr/>
            </a:pPr>
            <a:r>
              <a:rPr lang="en-GB" dirty="0">
                <a:solidFill>
                  <a:srgbClr val="000000"/>
                </a:solidFill>
              </a:rPr>
              <a:t>The pollen is moved by insects to other flowers.</a:t>
            </a:r>
          </a:p>
        </p:txBody>
      </p:sp>
    </p:spTree>
    <p:extLst>
      <p:ext uri="{BB962C8B-B14F-4D97-AF65-F5344CB8AC3E}">
        <p14:creationId xmlns:p14="http://schemas.microsoft.com/office/powerpoint/2010/main" val="3715399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9020" b="15209"/>
          <a:stretch/>
        </p:blipFill>
        <p:spPr bwMode="auto">
          <a:xfrm>
            <a:off x="3435927" y="720436"/>
            <a:ext cx="7843802" cy="444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79779" y="4502997"/>
            <a:ext cx="3827417" cy="1200329"/>
          </a:xfrm>
          <a:prstGeom prst="rect">
            <a:avLst/>
          </a:prstGeom>
          <a:noFill/>
          <a:ln w="25400">
            <a:solidFill>
              <a:schemeClr val="tx1"/>
            </a:solidFill>
          </a:ln>
        </p:spPr>
        <p:txBody>
          <a:bodyPr wrap="square" rtlCol="0">
            <a:spAutoFit/>
          </a:bodyPr>
          <a:lstStyle/>
          <a:p>
            <a:r>
              <a:rPr lang="en-GB" dirty="0" smtClean="0"/>
              <a:t>Can you remember the </a:t>
            </a:r>
            <a:r>
              <a:rPr lang="en-GB" dirty="0" smtClean="0"/>
              <a:t>function of any of the </a:t>
            </a:r>
            <a:r>
              <a:rPr lang="en-GB" dirty="0" smtClean="0"/>
              <a:t>parts? </a:t>
            </a:r>
          </a:p>
          <a:p>
            <a:r>
              <a:rPr lang="en-GB" dirty="0" smtClean="0"/>
              <a:t>Which parts are male and which are female?</a:t>
            </a:r>
            <a:endParaRPr lang="en-GB" dirty="0"/>
          </a:p>
        </p:txBody>
      </p:sp>
      <p:sp>
        <p:nvSpPr>
          <p:cNvPr id="6" name="TextBox 5"/>
          <p:cNvSpPr txBox="1"/>
          <p:nvPr/>
        </p:nvSpPr>
        <p:spPr>
          <a:xfrm>
            <a:off x="959889" y="720436"/>
            <a:ext cx="2656147" cy="1569660"/>
          </a:xfrm>
          <a:prstGeom prst="rect">
            <a:avLst/>
          </a:prstGeom>
          <a:noFill/>
          <a:ln w="25400">
            <a:solidFill>
              <a:schemeClr val="tx1"/>
            </a:solidFill>
          </a:ln>
        </p:spPr>
        <p:txBody>
          <a:bodyPr wrap="square" rtlCol="0">
            <a:spAutoFit/>
          </a:bodyPr>
          <a:lstStyle/>
          <a:p>
            <a:r>
              <a:rPr lang="en-GB" sz="2400" b="1" dirty="0" smtClean="0"/>
              <a:t>Task: Create your own diagram of the flower and label each part.</a:t>
            </a:r>
            <a:endParaRPr lang="en-GB" sz="2400" b="1" dirty="0"/>
          </a:p>
        </p:txBody>
      </p:sp>
      <p:sp>
        <p:nvSpPr>
          <p:cNvPr id="5" name="TextBox 4"/>
          <p:cNvSpPr txBox="1"/>
          <p:nvPr/>
        </p:nvSpPr>
        <p:spPr>
          <a:xfrm>
            <a:off x="7623925" y="5167745"/>
            <a:ext cx="3827417" cy="1200329"/>
          </a:xfrm>
          <a:prstGeom prst="rect">
            <a:avLst/>
          </a:prstGeom>
          <a:noFill/>
          <a:ln w="25400">
            <a:solidFill>
              <a:schemeClr val="tx1"/>
            </a:solidFill>
          </a:ln>
        </p:spPr>
        <p:txBody>
          <a:bodyPr wrap="square" rtlCol="0">
            <a:spAutoFit/>
          </a:bodyPr>
          <a:lstStyle/>
          <a:p>
            <a:r>
              <a:rPr lang="en-GB" dirty="0" smtClean="0"/>
              <a:t>If you have any flowers, ask your grown up if you could dissect them to try and find the different parts.</a:t>
            </a:r>
          </a:p>
          <a:p>
            <a:r>
              <a:rPr lang="en-GB" dirty="0" smtClean="0"/>
              <a:t>Lilies are great for this!</a:t>
            </a:r>
            <a:endParaRPr lang="en-GB" dirty="0"/>
          </a:p>
        </p:txBody>
      </p:sp>
    </p:spTree>
    <p:extLst>
      <p:ext uri="{BB962C8B-B14F-4D97-AF65-F5344CB8AC3E}">
        <p14:creationId xmlns:p14="http://schemas.microsoft.com/office/powerpoint/2010/main" val="252975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2"/>
                                        </p:tgtEl>
                                        <p:attrNameLst>
                                          <p:attrName>ppt_x</p:attrName>
                                        </p:attrNameLst>
                                      </p:cBhvr>
                                      <p:tavLst>
                                        <p:tav tm="0">
                                          <p:val>
                                            <p:strVal val="ppt_x"/>
                                          </p:val>
                                        </p:tav>
                                        <p:tav tm="100000">
                                          <p:val>
                                            <p:strVal val="ppt_x"/>
                                          </p:val>
                                        </p:tav>
                                      </p:tavLst>
                                    </p:anim>
                                    <p:anim calcmode="lin" valueType="num">
                                      <p:cBhvr additive="base">
                                        <p:cTn id="14" dur="500"/>
                                        <p:tgtEl>
                                          <p:spTgt spid="2"/>
                                        </p:tgtEl>
                                        <p:attrNameLst>
                                          <p:attrName>ppt_y</p:attrName>
                                        </p:attrNameLst>
                                      </p:cBhvr>
                                      <p:tavLst>
                                        <p:tav tm="0">
                                          <p:val>
                                            <p:strVal val="ppt_y"/>
                                          </p:val>
                                        </p:tav>
                                        <p:tav tm="100000">
                                          <p:val>
                                            <p:strVal val="1+ppt_h/2"/>
                                          </p:val>
                                        </p:tav>
                                      </p:tavLst>
                                    </p:anim>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Science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Date: Wednesday 13</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January</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LO. To</a:t>
            </a:r>
            <a:r>
              <a:rPr kumimoji="0" lang="en-GB" sz="4000" b="0" i="0" u="none" strike="noStrike" kern="1200" cap="none" spc="0" normalizeH="0" noProof="0" dirty="0" smtClean="0">
                <a:ln>
                  <a:noFill/>
                </a:ln>
                <a:solidFill>
                  <a:prstClr val="black"/>
                </a:solidFill>
                <a:effectLst/>
                <a:uLnTx/>
                <a:uFillTx/>
                <a:latin typeface="Calibri" panose="020F0502020204030204"/>
                <a:ea typeface="+mn-ea"/>
                <a:cs typeface="+mn-cs"/>
              </a:rPr>
              <a:t> be able to explain the</a:t>
            </a:r>
            <a:r>
              <a:rPr lang="en-GB" sz="4000" dirty="0" smtClean="0">
                <a:solidFill>
                  <a:prstClr val="black"/>
                </a:solidFill>
                <a:latin typeface="Calibri" panose="020F0502020204030204"/>
              </a:rPr>
              <a:t> process of pollination.</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pic>
        <p:nvPicPr>
          <p:cNvPr id="2" name="Picture 1"/>
          <p:cNvPicPr>
            <a:picLocks noChangeAspect="1"/>
          </p:cNvPicPr>
          <p:nvPr/>
        </p:nvPicPr>
        <p:blipFill>
          <a:blip r:embed="rId4"/>
          <a:stretch>
            <a:fillRect/>
          </a:stretch>
        </p:blipFill>
        <p:spPr>
          <a:xfrm>
            <a:off x="4828584" y="5980303"/>
            <a:ext cx="579191" cy="639704"/>
          </a:xfrm>
          <a:prstGeom prst="rect">
            <a:avLst/>
          </a:prstGeom>
        </p:spPr>
      </p:pic>
    </p:spTree>
    <p:extLst>
      <p:ext uri="{BB962C8B-B14F-4D97-AF65-F5344CB8AC3E}">
        <p14:creationId xmlns:p14="http://schemas.microsoft.com/office/powerpoint/2010/main" val="2042900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2103" y="705395"/>
            <a:ext cx="6648994" cy="769441"/>
          </a:xfrm>
          <a:prstGeom prst="rect">
            <a:avLst/>
          </a:prstGeom>
          <a:noFill/>
        </p:spPr>
        <p:txBody>
          <a:bodyPr wrap="square" rtlCol="0">
            <a:spAutoFit/>
          </a:bodyPr>
          <a:lstStyle/>
          <a:p>
            <a:r>
              <a:rPr lang="en-GB" sz="4400" dirty="0" smtClean="0"/>
              <a:t>What is pollination?</a:t>
            </a:r>
            <a:endParaRPr lang="en-GB" dirty="0"/>
          </a:p>
        </p:txBody>
      </p:sp>
      <p:sp>
        <p:nvSpPr>
          <p:cNvPr id="3" name="Rectangle 2"/>
          <p:cNvSpPr/>
          <p:nvPr/>
        </p:nvSpPr>
        <p:spPr>
          <a:xfrm>
            <a:off x="1132626" y="1474836"/>
            <a:ext cx="8716768" cy="1200329"/>
          </a:xfrm>
          <a:prstGeom prst="rect">
            <a:avLst/>
          </a:prstGeom>
        </p:spPr>
        <p:txBody>
          <a:bodyPr wrap="square">
            <a:spAutoFit/>
          </a:bodyPr>
          <a:lstStyle/>
          <a:p>
            <a:pPr algn="ctr"/>
            <a:r>
              <a:rPr lang="en-GB" dirty="0">
                <a:hlinkClick r:id="rId2"/>
              </a:rPr>
              <a:t>https://</a:t>
            </a:r>
            <a:r>
              <a:rPr lang="en-GB" dirty="0" smtClean="0">
                <a:hlinkClick r:id="rId2"/>
              </a:rPr>
              <a:t>www.bbc.co.uk/programmes/p0128z6q</a:t>
            </a:r>
            <a:endParaRPr lang="en-GB" dirty="0" smtClean="0"/>
          </a:p>
          <a:p>
            <a:pPr algn="ctr"/>
            <a:r>
              <a:rPr lang="en-GB" dirty="0"/>
              <a:t> </a:t>
            </a:r>
            <a:r>
              <a:rPr lang="en-GB" dirty="0">
                <a:hlinkClick r:id="rId3"/>
              </a:rPr>
              <a:t>https://</a:t>
            </a:r>
            <a:r>
              <a:rPr lang="en-GB" dirty="0" smtClean="0">
                <a:hlinkClick r:id="rId3"/>
              </a:rPr>
              <a:t>www.bbc.co.uk/teach/class-clips-video/science-ks1-ks2-ivys-plant-workshop-what-is-pollination-and-how-does-it-work/zv4df4j</a:t>
            </a:r>
            <a:r>
              <a:rPr lang="en-GB" dirty="0" smtClean="0"/>
              <a:t> </a:t>
            </a:r>
            <a:endParaRPr lang="en-GB" dirty="0"/>
          </a:p>
          <a:p>
            <a:endParaRPr lang="en-GB" dirty="0"/>
          </a:p>
        </p:txBody>
      </p:sp>
      <p:sp>
        <p:nvSpPr>
          <p:cNvPr id="5" name="TextBox 4"/>
          <p:cNvSpPr txBox="1"/>
          <p:nvPr/>
        </p:nvSpPr>
        <p:spPr>
          <a:xfrm>
            <a:off x="1750422" y="2675165"/>
            <a:ext cx="8843555" cy="2246769"/>
          </a:xfrm>
          <a:prstGeom prst="rect">
            <a:avLst/>
          </a:prstGeom>
          <a:noFill/>
        </p:spPr>
        <p:txBody>
          <a:bodyPr wrap="square" rtlCol="0">
            <a:spAutoFit/>
          </a:bodyPr>
          <a:lstStyle/>
          <a:p>
            <a:r>
              <a:rPr lang="en-GB" sz="2800" dirty="0"/>
              <a:t>During plant reproduction, pollen grains need to move from the anther of one flower to the stigma of another flower. This is called pollination. Insects can pollinate flowers, and so can the wind. Insect-pollinated flowers are different in structure from wind-pollinated flowers. </a:t>
            </a:r>
          </a:p>
        </p:txBody>
      </p:sp>
    </p:spTree>
    <p:extLst>
      <p:ext uri="{BB962C8B-B14F-4D97-AF65-F5344CB8AC3E}">
        <p14:creationId xmlns:p14="http://schemas.microsoft.com/office/powerpoint/2010/main" val="2211392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6774" y="572271"/>
            <a:ext cx="8220075" cy="814388"/>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GB"/>
          </a:p>
        </p:txBody>
      </p:sp>
      <p:sp>
        <p:nvSpPr>
          <p:cNvPr id="4" name="Title 20"/>
          <p:cNvSpPr>
            <a:spLocks noGrp="1"/>
          </p:cNvSpPr>
          <p:nvPr/>
        </p:nvSpPr>
        <p:spPr bwMode="auto">
          <a:xfrm>
            <a:off x="1946774" y="502421"/>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0" fontAlgn="base" hangingPunct="0">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a:lstStyle>
          <a:p>
            <a:pPr eaLnBrk="1" hangingPunct="1"/>
            <a:r>
              <a:rPr lang="en-GB" altLang="en-US" sz="3600" smtClean="0">
                <a:solidFill>
                  <a:schemeClr val="bg1"/>
                </a:solidFill>
              </a:rPr>
              <a:t>The Pollination Process</a:t>
            </a:r>
          </a:p>
        </p:txBody>
      </p:sp>
      <p:sp>
        <p:nvSpPr>
          <p:cNvPr id="5" name="Rectangle 4"/>
          <p:cNvSpPr/>
          <p:nvPr/>
        </p:nvSpPr>
        <p:spPr>
          <a:xfrm>
            <a:off x="1985962" y="531019"/>
            <a:ext cx="8220075" cy="814388"/>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GB"/>
          </a:p>
        </p:txBody>
      </p:sp>
      <p:sp>
        <p:nvSpPr>
          <p:cNvPr id="6" name="Title 20"/>
          <p:cNvSpPr>
            <a:spLocks noGrp="1"/>
          </p:cNvSpPr>
          <p:nvPr/>
        </p:nvSpPr>
        <p:spPr bwMode="auto">
          <a:xfrm>
            <a:off x="1985962" y="461169"/>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0" fontAlgn="base" hangingPunct="0">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a:lstStyle>
          <a:p>
            <a:pPr eaLnBrk="1" hangingPunct="1"/>
            <a:r>
              <a:rPr lang="en-GB" altLang="en-US" sz="3600" smtClean="0">
                <a:solidFill>
                  <a:schemeClr val="bg1"/>
                </a:solidFill>
              </a:rPr>
              <a:t>The Pollination Process</a:t>
            </a:r>
          </a:p>
        </p:txBody>
      </p:sp>
      <p:sp>
        <p:nvSpPr>
          <p:cNvPr id="7" name="Rectangle 6"/>
          <p:cNvSpPr/>
          <p:nvPr/>
        </p:nvSpPr>
        <p:spPr>
          <a:xfrm>
            <a:off x="2163762" y="1658144"/>
            <a:ext cx="4579938" cy="4524375"/>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1pPr>
            <a:lvl2pPr marL="4572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2pPr>
            <a:lvl3pPr marL="9144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5pPr>
            <a:lvl6pPr marL="2286000" algn="l" defTabSz="914400" rtl="0" eaLnBrk="1" latinLnBrk="0" hangingPunct="1">
              <a:defRPr kern="1200">
                <a:solidFill>
                  <a:schemeClr val="tx1"/>
                </a:solidFill>
                <a:latin typeface="Twinkl" panose="020B0604020202020204" pitchFamily="2" charset="0"/>
                <a:ea typeface="+mn-ea"/>
                <a:cs typeface="+mn-cs"/>
              </a:defRPr>
            </a:lvl6pPr>
            <a:lvl7pPr marL="2743200" algn="l" defTabSz="914400" rtl="0" eaLnBrk="1" latinLnBrk="0" hangingPunct="1">
              <a:defRPr kern="1200">
                <a:solidFill>
                  <a:schemeClr val="tx1"/>
                </a:solidFill>
                <a:latin typeface="Twinkl" panose="020B0604020202020204" pitchFamily="2" charset="0"/>
                <a:ea typeface="+mn-ea"/>
                <a:cs typeface="+mn-cs"/>
              </a:defRPr>
            </a:lvl7pPr>
            <a:lvl8pPr marL="3200400" algn="l" defTabSz="914400" rtl="0" eaLnBrk="1" latinLnBrk="0" hangingPunct="1">
              <a:defRPr kern="1200">
                <a:solidFill>
                  <a:schemeClr val="tx1"/>
                </a:solidFill>
                <a:latin typeface="Twinkl" panose="020B0604020202020204" pitchFamily="2" charset="0"/>
                <a:ea typeface="+mn-ea"/>
                <a:cs typeface="+mn-cs"/>
              </a:defRPr>
            </a:lvl8pPr>
            <a:lvl9pPr marL="3657600" algn="l" defTabSz="914400" rtl="0" eaLnBrk="1" latinLnBrk="0" hangingPunct="1">
              <a:defRPr kern="1200">
                <a:solidFill>
                  <a:schemeClr val="tx1"/>
                </a:solidFill>
                <a:latin typeface="Twinkl" panose="020B0604020202020204" pitchFamily="2" charset="0"/>
                <a:ea typeface="+mn-ea"/>
                <a:cs typeface="+mn-cs"/>
              </a:defRPr>
            </a:lvl9pPr>
          </a:lstStyle>
          <a:p>
            <a:pPr marL="342900" indent="-342900" algn="just" eaLnBrk="1" fontAlgn="auto" hangingPunct="1">
              <a:spcBef>
                <a:spcPts val="0"/>
              </a:spcBef>
              <a:spcAft>
                <a:spcPts val="0"/>
              </a:spcAft>
              <a:buFont typeface="+mj-lt"/>
              <a:buAutoNum type="arabicPeriod"/>
              <a:defRPr/>
            </a:pPr>
            <a:r>
              <a:rPr lang="en-GB" dirty="0">
                <a:latin typeface="+mn-lt"/>
              </a:rPr>
              <a:t>The flower petal’s bright colours and fragrant scents attract insects.</a:t>
            </a:r>
          </a:p>
          <a:p>
            <a:pPr marL="342900" indent="-342900" algn="just" eaLnBrk="1" fontAlgn="auto" hangingPunct="1">
              <a:spcBef>
                <a:spcPts val="0"/>
              </a:spcBef>
              <a:spcAft>
                <a:spcPts val="0"/>
              </a:spcAft>
              <a:buFont typeface="+mj-lt"/>
              <a:buAutoNum type="arabicPeriod"/>
              <a:defRPr/>
            </a:pPr>
            <a:endParaRPr lang="en-GB" dirty="0">
              <a:latin typeface="+mn-lt"/>
            </a:endParaRPr>
          </a:p>
          <a:p>
            <a:pPr marL="342900" indent="-342900" algn="just" eaLnBrk="1" fontAlgn="auto" hangingPunct="1">
              <a:spcBef>
                <a:spcPts val="0"/>
              </a:spcBef>
              <a:spcAft>
                <a:spcPts val="0"/>
              </a:spcAft>
              <a:buFont typeface="+mj-lt"/>
              <a:buAutoNum type="arabicPeriod"/>
              <a:defRPr/>
            </a:pPr>
            <a:r>
              <a:rPr lang="en-GB" dirty="0">
                <a:latin typeface="+mn-lt"/>
              </a:rPr>
              <a:t>The insect arrives on the flower to collect nectar. This nectar is a sweet liquid which makes perfect insect food.</a:t>
            </a:r>
          </a:p>
          <a:p>
            <a:pPr marL="342900" indent="-342900" algn="just" eaLnBrk="1" fontAlgn="auto" hangingPunct="1">
              <a:spcBef>
                <a:spcPts val="0"/>
              </a:spcBef>
              <a:spcAft>
                <a:spcPts val="0"/>
              </a:spcAft>
              <a:buFont typeface="+mj-lt"/>
              <a:buAutoNum type="arabicPeriod"/>
              <a:defRPr/>
            </a:pPr>
            <a:endParaRPr lang="en-GB" dirty="0">
              <a:latin typeface="+mn-lt"/>
            </a:endParaRPr>
          </a:p>
          <a:p>
            <a:pPr marL="342900" indent="-342900" algn="just" eaLnBrk="1" fontAlgn="auto" hangingPunct="1">
              <a:spcBef>
                <a:spcPts val="0"/>
              </a:spcBef>
              <a:spcAft>
                <a:spcPts val="0"/>
              </a:spcAft>
              <a:buFont typeface="+mj-lt"/>
              <a:buAutoNum type="arabicPeriod"/>
              <a:defRPr/>
            </a:pPr>
            <a:r>
              <a:rPr lang="en-GB" dirty="0">
                <a:latin typeface="+mn-lt"/>
              </a:rPr>
              <a:t>As the insect is gathering the nectar, it rubs against the anthers, which rub pollen onto the insect.</a:t>
            </a:r>
          </a:p>
          <a:p>
            <a:pPr marL="342900" indent="-342900" algn="just" eaLnBrk="1" fontAlgn="auto" hangingPunct="1">
              <a:spcBef>
                <a:spcPts val="0"/>
              </a:spcBef>
              <a:spcAft>
                <a:spcPts val="0"/>
              </a:spcAft>
              <a:buFont typeface="+mj-lt"/>
              <a:buAutoNum type="arabicPeriod"/>
              <a:defRPr/>
            </a:pPr>
            <a:endParaRPr lang="en-GB" dirty="0">
              <a:latin typeface="+mn-lt"/>
            </a:endParaRPr>
          </a:p>
          <a:p>
            <a:pPr marL="342900" indent="-342900" algn="just" eaLnBrk="1" fontAlgn="auto" hangingPunct="1">
              <a:spcBef>
                <a:spcPts val="0"/>
              </a:spcBef>
              <a:spcAft>
                <a:spcPts val="0"/>
              </a:spcAft>
              <a:buFont typeface="+mj-lt"/>
              <a:buAutoNum type="arabicPeriod"/>
              <a:defRPr/>
            </a:pPr>
            <a:r>
              <a:rPr lang="en-GB" dirty="0">
                <a:latin typeface="+mn-lt"/>
              </a:rPr>
              <a:t>After the insect is done feeding on the flower’s nectar,  it gets hungry and  gets attracted by another flower`s bright colours. </a:t>
            </a:r>
          </a:p>
          <a:p>
            <a:pPr eaLnBrk="1" fontAlgn="auto" hangingPunct="1">
              <a:spcBef>
                <a:spcPts val="0"/>
              </a:spcBef>
              <a:spcAft>
                <a:spcPts val="0"/>
              </a:spcAft>
              <a:defRPr/>
            </a:pPr>
            <a:r>
              <a:rPr lang="en-GB" dirty="0">
                <a:latin typeface="+mn-lt"/>
              </a:rPr>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1637507"/>
            <a:ext cx="2820987"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314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5962" y="869156"/>
            <a:ext cx="8220075" cy="814388"/>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GB"/>
          </a:p>
        </p:txBody>
      </p:sp>
      <p:sp>
        <p:nvSpPr>
          <p:cNvPr id="3" name="Title 20"/>
          <p:cNvSpPr>
            <a:spLocks noGrp="1"/>
          </p:cNvSpPr>
          <p:nvPr/>
        </p:nvSpPr>
        <p:spPr bwMode="auto">
          <a:xfrm>
            <a:off x="1985962" y="799306"/>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0" fontAlgn="base" hangingPunct="0">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a:lstStyle>
          <a:p>
            <a:pPr eaLnBrk="1" hangingPunct="1"/>
            <a:r>
              <a:rPr lang="en-GB" altLang="en-US" sz="3600" smtClean="0">
                <a:solidFill>
                  <a:schemeClr val="bg1"/>
                </a:solidFill>
              </a:rPr>
              <a:t>The Pollination Process</a:t>
            </a:r>
          </a:p>
        </p:txBody>
      </p:sp>
      <p:sp>
        <p:nvSpPr>
          <p:cNvPr id="4" name="Rectangle 3"/>
          <p:cNvSpPr/>
          <p:nvPr/>
        </p:nvSpPr>
        <p:spPr>
          <a:xfrm>
            <a:off x="2163762" y="1996281"/>
            <a:ext cx="7753350" cy="3694113"/>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1pPr>
            <a:lvl2pPr marL="4572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2pPr>
            <a:lvl3pPr marL="9144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5pPr>
            <a:lvl6pPr marL="2286000" algn="l" defTabSz="914400" rtl="0" eaLnBrk="1" latinLnBrk="0" hangingPunct="1">
              <a:defRPr kern="1200">
                <a:solidFill>
                  <a:schemeClr val="tx1"/>
                </a:solidFill>
                <a:latin typeface="Twinkl" panose="020B0604020202020204" pitchFamily="2" charset="0"/>
                <a:ea typeface="+mn-ea"/>
                <a:cs typeface="+mn-cs"/>
              </a:defRPr>
            </a:lvl6pPr>
            <a:lvl7pPr marL="2743200" algn="l" defTabSz="914400" rtl="0" eaLnBrk="1" latinLnBrk="0" hangingPunct="1">
              <a:defRPr kern="1200">
                <a:solidFill>
                  <a:schemeClr val="tx1"/>
                </a:solidFill>
                <a:latin typeface="Twinkl" panose="020B0604020202020204" pitchFamily="2" charset="0"/>
                <a:ea typeface="+mn-ea"/>
                <a:cs typeface="+mn-cs"/>
              </a:defRPr>
            </a:lvl7pPr>
            <a:lvl8pPr marL="3200400" algn="l" defTabSz="914400" rtl="0" eaLnBrk="1" latinLnBrk="0" hangingPunct="1">
              <a:defRPr kern="1200">
                <a:solidFill>
                  <a:schemeClr val="tx1"/>
                </a:solidFill>
                <a:latin typeface="Twinkl" panose="020B0604020202020204" pitchFamily="2" charset="0"/>
                <a:ea typeface="+mn-ea"/>
                <a:cs typeface="+mn-cs"/>
              </a:defRPr>
            </a:lvl8pPr>
            <a:lvl9pPr marL="3657600" algn="l" defTabSz="914400" rtl="0" eaLnBrk="1" latinLnBrk="0" hangingPunct="1">
              <a:defRPr kern="1200">
                <a:solidFill>
                  <a:schemeClr val="tx1"/>
                </a:solidFill>
                <a:latin typeface="Twinkl" panose="020B0604020202020204" pitchFamily="2" charset="0"/>
                <a:ea typeface="+mn-ea"/>
                <a:cs typeface="+mn-cs"/>
              </a:defRPr>
            </a:lvl9pPr>
          </a:lstStyle>
          <a:p>
            <a:pPr marL="342900" indent="-342900" algn="just" eaLnBrk="1" fontAlgn="auto" hangingPunct="1">
              <a:spcBef>
                <a:spcPts val="0"/>
              </a:spcBef>
              <a:spcAft>
                <a:spcPts val="0"/>
              </a:spcAft>
              <a:buFont typeface="+mj-lt"/>
              <a:buAutoNum type="arabicPeriod" startAt="5"/>
              <a:defRPr/>
            </a:pPr>
            <a:r>
              <a:rPr lang="en-GB" dirty="0">
                <a:latin typeface="+mn-lt"/>
              </a:rPr>
              <a:t>As the insect feeds on the nectar in this new flower, the pollen stuck to the insect from the first flower rubs off onto the female parts of the second flower (the stigma).</a:t>
            </a:r>
          </a:p>
          <a:p>
            <a:pPr marL="342900" indent="-342900" algn="just" eaLnBrk="1" fontAlgn="auto" hangingPunct="1">
              <a:spcBef>
                <a:spcPts val="0"/>
              </a:spcBef>
              <a:spcAft>
                <a:spcPts val="0"/>
              </a:spcAft>
              <a:buFont typeface="+mj-lt"/>
              <a:buAutoNum type="arabicPeriod" startAt="5"/>
              <a:defRPr/>
            </a:pPr>
            <a:endParaRPr lang="en-GB" dirty="0">
              <a:latin typeface="+mn-lt"/>
            </a:endParaRPr>
          </a:p>
          <a:p>
            <a:pPr marL="342900" indent="-342900" algn="just" eaLnBrk="1" fontAlgn="auto" hangingPunct="1">
              <a:spcBef>
                <a:spcPts val="0"/>
              </a:spcBef>
              <a:spcAft>
                <a:spcPts val="0"/>
              </a:spcAft>
              <a:buFont typeface="+mj-lt"/>
              <a:buAutoNum type="arabicPeriod" startAt="5"/>
              <a:defRPr/>
            </a:pPr>
            <a:r>
              <a:rPr lang="en-GB" dirty="0">
                <a:latin typeface="+mn-lt"/>
              </a:rPr>
              <a:t>Part of this pollen travels down the style and then into the ovary.</a:t>
            </a:r>
          </a:p>
          <a:p>
            <a:pPr marL="342900" indent="-342900" algn="just" eaLnBrk="1" fontAlgn="auto" hangingPunct="1">
              <a:spcBef>
                <a:spcPts val="0"/>
              </a:spcBef>
              <a:spcAft>
                <a:spcPts val="0"/>
              </a:spcAft>
              <a:buFont typeface="+mj-lt"/>
              <a:buAutoNum type="arabicPeriod" startAt="5"/>
              <a:defRPr/>
            </a:pPr>
            <a:endParaRPr lang="en-GB" dirty="0">
              <a:latin typeface="+mn-lt"/>
            </a:endParaRPr>
          </a:p>
          <a:p>
            <a:pPr marL="342900" indent="-342900" algn="just" eaLnBrk="1" fontAlgn="auto" hangingPunct="1">
              <a:spcBef>
                <a:spcPts val="0"/>
              </a:spcBef>
              <a:spcAft>
                <a:spcPts val="0"/>
              </a:spcAft>
              <a:buFont typeface="+mj-lt"/>
              <a:buAutoNum type="arabicPeriod" startAt="5"/>
              <a:defRPr/>
            </a:pPr>
            <a:r>
              <a:rPr lang="en-GB" dirty="0">
                <a:latin typeface="+mn-lt"/>
              </a:rPr>
              <a:t>The tiny piece of pollen joins onto an ovule in the ovary. The plant has now been fertilised.</a:t>
            </a:r>
          </a:p>
          <a:p>
            <a:pPr marL="342900" indent="-342900" algn="just" eaLnBrk="1" fontAlgn="auto" hangingPunct="1">
              <a:spcBef>
                <a:spcPts val="0"/>
              </a:spcBef>
              <a:spcAft>
                <a:spcPts val="0"/>
              </a:spcAft>
              <a:buFont typeface="+mj-lt"/>
              <a:buAutoNum type="arabicPeriod" startAt="5"/>
              <a:defRPr/>
            </a:pPr>
            <a:endParaRPr lang="en-GB" dirty="0">
              <a:latin typeface="+mn-lt"/>
            </a:endParaRPr>
          </a:p>
          <a:p>
            <a:pPr marL="342900" indent="-342900" algn="just" eaLnBrk="1" fontAlgn="auto" hangingPunct="1">
              <a:spcBef>
                <a:spcPts val="0"/>
              </a:spcBef>
              <a:spcAft>
                <a:spcPts val="0"/>
              </a:spcAft>
              <a:buFont typeface="+mj-lt"/>
              <a:buAutoNum type="arabicPeriod" startAt="5"/>
              <a:defRPr/>
            </a:pPr>
            <a:r>
              <a:rPr lang="en-GB" dirty="0">
                <a:latin typeface="+mn-lt"/>
              </a:rPr>
              <a:t>The ovary of the flower turns into seeds which will then be dispersed so that new plants will be able to grow somewhere else. </a:t>
            </a:r>
          </a:p>
          <a:p>
            <a:pPr algn="just" eaLnBrk="1" fontAlgn="auto" hangingPunct="1">
              <a:spcBef>
                <a:spcPts val="0"/>
              </a:spcBef>
              <a:spcAft>
                <a:spcPts val="0"/>
              </a:spcAft>
              <a:defRPr/>
            </a:pPr>
            <a:endParaRPr lang="en-GB" dirty="0">
              <a:latin typeface="+mn-lt"/>
            </a:endParaRPr>
          </a:p>
          <a:p>
            <a:pPr eaLnBrk="1" fontAlgn="auto" hangingPunct="1">
              <a:spcBef>
                <a:spcPts val="0"/>
              </a:spcBef>
              <a:spcAft>
                <a:spcPts val="0"/>
              </a:spcAft>
              <a:defRPr/>
            </a:pPr>
            <a:r>
              <a:rPr lang="en-GB" dirty="0">
                <a:latin typeface="+mn-lt"/>
              </a:rPr>
              <a:t> </a:t>
            </a:r>
          </a:p>
        </p:txBody>
      </p:sp>
    </p:spTree>
    <p:extLst>
      <p:ext uri="{BB962C8B-B14F-4D97-AF65-F5344CB8AC3E}">
        <p14:creationId xmlns:p14="http://schemas.microsoft.com/office/powerpoint/2010/main" val="773671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the task:</a:t>
            </a:r>
            <a:endParaRPr lang="en-GB" dirty="0"/>
          </a:p>
        </p:txBody>
      </p:sp>
      <p:pic>
        <p:nvPicPr>
          <p:cNvPr id="1026" name="Picture 2" descr="Pollination Comic Strip Storyboard by d19fecc9"/>
          <p:cNvPicPr>
            <a:picLocks noChangeAspect="1" noChangeArrowheads="1"/>
          </p:cNvPicPr>
          <p:nvPr/>
        </p:nvPicPr>
        <p:blipFill rotWithShape="1">
          <a:blip r:embed="rId2">
            <a:extLst>
              <a:ext uri="{28A0092B-C50C-407E-A947-70E740481C1C}">
                <a14:useLocalDpi xmlns:a14="http://schemas.microsoft.com/office/drawing/2010/main" val="0"/>
              </a:ext>
            </a:extLst>
          </a:blip>
          <a:srcRect t="2462" b="10603"/>
          <a:stretch/>
        </p:blipFill>
        <p:spPr bwMode="auto">
          <a:xfrm>
            <a:off x="131617" y="2729345"/>
            <a:ext cx="6576559" cy="36021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b="43991"/>
          <a:stretch/>
        </p:blipFill>
        <p:spPr>
          <a:xfrm>
            <a:off x="6096000" y="910828"/>
            <a:ext cx="5752025" cy="1559719"/>
          </a:xfrm>
          <a:prstGeom prst="rect">
            <a:avLst/>
          </a:prstGeom>
        </p:spPr>
      </p:pic>
      <p:sp>
        <p:nvSpPr>
          <p:cNvPr id="5" name="TextBox 4"/>
          <p:cNvSpPr txBox="1"/>
          <p:nvPr/>
        </p:nvSpPr>
        <p:spPr>
          <a:xfrm>
            <a:off x="6941127" y="3325091"/>
            <a:ext cx="4281055" cy="3046988"/>
          </a:xfrm>
          <a:prstGeom prst="rect">
            <a:avLst/>
          </a:prstGeom>
          <a:solidFill>
            <a:schemeClr val="bg1"/>
          </a:solidFill>
          <a:ln w="31750">
            <a:solidFill>
              <a:schemeClr val="tx1"/>
            </a:solidFill>
          </a:ln>
        </p:spPr>
        <p:txBody>
          <a:bodyPr wrap="square" rtlCol="0">
            <a:spAutoFit/>
          </a:bodyPr>
          <a:lstStyle/>
          <a:p>
            <a:r>
              <a:rPr lang="en-GB" sz="2400" dirty="0" smtClean="0"/>
              <a:t>Here are some ideas for the pictures to draw for the stages of pollination.</a:t>
            </a:r>
          </a:p>
          <a:p>
            <a:endParaRPr lang="en-GB" sz="2400" dirty="0"/>
          </a:p>
          <a:p>
            <a:r>
              <a:rPr lang="en-GB" sz="2400" dirty="0" smtClean="0"/>
              <a:t>You can use the information read to help with writing a sentence for each picture to explain the different stages.</a:t>
            </a:r>
            <a:endParaRPr lang="en-GB" sz="2400" dirty="0"/>
          </a:p>
        </p:txBody>
      </p:sp>
    </p:spTree>
    <p:extLst>
      <p:ext uri="{BB962C8B-B14F-4D97-AF65-F5344CB8AC3E}">
        <p14:creationId xmlns:p14="http://schemas.microsoft.com/office/powerpoint/2010/main" val="3460265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814" t="21875" r="19646" b="10982"/>
          <a:stretch/>
        </p:blipFill>
        <p:spPr>
          <a:xfrm>
            <a:off x="1122414" y="1125691"/>
            <a:ext cx="8275321" cy="5160067"/>
          </a:xfrm>
          <a:prstGeom prst="rect">
            <a:avLst/>
          </a:prstGeom>
        </p:spPr>
      </p:pic>
      <p:sp>
        <p:nvSpPr>
          <p:cNvPr id="3" name="TextBox 2"/>
          <p:cNvSpPr txBox="1"/>
          <p:nvPr/>
        </p:nvSpPr>
        <p:spPr>
          <a:xfrm>
            <a:off x="907075" y="531618"/>
            <a:ext cx="10231980" cy="400110"/>
          </a:xfrm>
          <a:prstGeom prst="rect">
            <a:avLst/>
          </a:prstGeom>
          <a:noFill/>
          <a:ln w="25400">
            <a:solidFill>
              <a:schemeClr val="tx1"/>
            </a:solidFill>
          </a:ln>
        </p:spPr>
        <p:txBody>
          <a:bodyPr wrap="square" rtlCol="0">
            <a:spAutoFit/>
          </a:bodyPr>
          <a:lstStyle/>
          <a:p>
            <a:r>
              <a:rPr lang="en-GB" sz="2000" dirty="0" smtClean="0"/>
              <a:t>Task: Draw </a:t>
            </a:r>
            <a:r>
              <a:rPr lang="en-GB" sz="2000" dirty="0" smtClean="0"/>
              <a:t>a picture and write a sentence about each part of the pollination process</a:t>
            </a:r>
            <a:r>
              <a:rPr lang="en-GB" dirty="0" smtClean="0"/>
              <a:t>. </a:t>
            </a:r>
            <a:endParaRPr lang="en-GB" dirty="0"/>
          </a:p>
        </p:txBody>
      </p:sp>
      <p:sp>
        <p:nvSpPr>
          <p:cNvPr id="4" name="TextBox 3"/>
          <p:cNvSpPr txBox="1"/>
          <p:nvPr/>
        </p:nvSpPr>
        <p:spPr>
          <a:xfrm>
            <a:off x="9636230" y="3165398"/>
            <a:ext cx="1502825" cy="1754326"/>
          </a:xfrm>
          <a:prstGeom prst="rect">
            <a:avLst/>
          </a:prstGeom>
          <a:solidFill>
            <a:schemeClr val="bg1"/>
          </a:solidFill>
          <a:ln w="25400">
            <a:solidFill>
              <a:schemeClr val="tx1"/>
            </a:solidFill>
          </a:ln>
        </p:spPr>
        <p:txBody>
          <a:bodyPr wrap="square" rtlCol="0">
            <a:spAutoFit/>
          </a:bodyPr>
          <a:lstStyle/>
          <a:p>
            <a:r>
              <a:rPr lang="en-GB" dirty="0" smtClean="0"/>
              <a:t>You could create your own story board, similar to this, on paper.</a:t>
            </a:r>
            <a:endParaRPr lang="en-GB" dirty="0"/>
          </a:p>
        </p:txBody>
      </p:sp>
    </p:spTree>
    <p:extLst>
      <p:ext uri="{BB962C8B-B14F-4D97-AF65-F5344CB8AC3E}">
        <p14:creationId xmlns:p14="http://schemas.microsoft.com/office/powerpoint/2010/main" val="880644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p:cNvPicPr>
          <p:nvPr/>
        </p:nvPicPr>
        <p:blipFill>
          <a:blip r:embed="rId2">
            <a:extLst>
              <a:ext uri="{28A0092B-C50C-407E-A947-70E740481C1C}">
                <a14:useLocalDpi xmlns:a14="http://schemas.microsoft.com/office/drawing/2010/main" val="0"/>
              </a:ext>
            </a:extLst>
          </a:blip>
          <a:srcRect l="38461" b="39909"/>
          <a:stretch>
            <a:fillRect/>
          </a:stretch>
        </p:blipFill>
        <p:spPr bwMode="auto">
          <a:xfrm>
            <a:off x="7421155" y="1984761"/>
            <a:ext cx="213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2541452" y="1435100"/>
            <a:ext cx="3006725" cy="4645025"/>
          </a:xfrm>
          <a:prstGeom prst="roundRect">
            <a:avLst>
              <a:gd name="adj" fmla="val 0"/>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itle 5"/>
          <p:cNvSpPr>
            <a:spLocks noGrp="1"/>
          </p:cNvSpPr>
          <p:nvPr>
            <p:ph type="title"/>
          </p:nvPr>
        </p:nvSpPr>
        <p:spPr>
          <a:xfrm>
            <a:off x="2135052" y="627663"/>
            <a:ext cx="8220075" cy="631825"/>
          </a:xfrm>
        </p:spPr>
        <p:txBody>
          <a:bodyPr>
            <a:normAutofit fontScale="90000"/>
          </a:bodyPr>
          <a:lstStyle/>
          <a:p>
            <a:pPr algn="ctr" eaLnBrk="1" hangingPunct="1">
              <a:defRPr/>
            </a:pPr>
            <a:r>
              <a:rPr lang="en-GB" altLang="en-US" dirty="0" smtClean="0">
                <a:latin typeface="Arial" panose="020B0604020202020204" pitchFamily="34" charset="0"/>
                <a:cs typeface="Arial" panose="020B0604020202020204" pitchFamily="34" charset="0"/>
              </a:rPr>
              <a:t>Asexual Reproduction</a:t>
            </a:r>
          </a:p>
        </p:txBody>
      </p:sp>
      <p:sp>
        <p:nvSpPr>
          <p:cNvPr id="12" name="Rounded Rectangle 11"/>
          <p:cNvSpPr/>
          <p:nvPr/>
        </p:nvSpPr>
        <p:spPr>
          <a:xfrm>
            <a:off x="5548177" y="1435100"/>
            <a:ext cx="4806950" cy="4645025"/>
          </a:xfrm>
          <a:prstGeom prst="roundRect">
            <a:avLst>
              <a:gd name="adj" fmla="val 0"/>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Bef>
                <a:spcPct val="0"/>
              </a:spcBef>
              <a:spcAft>
                <a:spcPts val="1200"/>
              </a:spcAft>
              <a:buFontTx/>
              <a:buNone/>
            </a:pPr>
            <a:r>
              <a:rPr lang="en-GB" altLang="en-US" sz="1600" dirty="0">
                <a:solidFill>
                  <a:schemeClr val="tx1"/>
                </a:solidFill>
                <a:latin typeface="Arial" panose="020B0604020202020204" pitchFamily="34" charset="0"/>
                <a:cs typeface="Arial" panose="020B0604020202020204" pitchFamily="34" charset="0"/>
              </a:rPr>
              <a:t>Some plants use sexual reproduction to make seeds, which grow to make new plants. These plants need pollen (containing the male gamete or sex cell) from one flower to fuse with the ovule (the female gamete) of another flower, which makes a seed.</a:t>
            </a:r>
          </a:p>
          <a:p>
            <a:pPr algn="ctr">
              <a:lnSpc>
                <a:spcPct val="100000"/>
              </a:lnSpc>
              <a:spcBef>
                <a:spcPct val="0"/>
              </a:spcBef>
              <a:spcAft>
                <a:spcPts val="1200"/>
              </a:spcAft>
              <a:buFontTx/>
              <a:buNone/>
            </a:pPr>
            <a:r>
              <a:rPr lang="en-GB" altLang="en-US" sz="1600" dirty="0">
                <a:solidFill>
                  <a:schemeClr val="tx1"/>
                </a:solidFill>
                <a:latin typeface="Arial" panose="020B0604020202020204" pitchFamily="34" charset="0"/>
                <a:cs typeface="Arial" panose="020B0604020202020204" pitchFamily="34" charset="0"/>
              </a:rPr>
              <a:t>However, some plants use asexual reproduction to make new plants. </a:t>
            </a:r>
          </a:p>
          <a:p>
            <a:pPr algn="ctr">
              <a:lnSpc>
                <a:spcPct val="100000"/>
              </a:lnSpc>
              <a:spcBef>
                <a:spcPct val="0"/>
              </a:spcBef>
              <a:spcAft>
                <a:spcPts val="1200"/>
              </a:spcAft>
              <a:buFontTx/>
              <a:buNone/>
            </a:pPr>
            <a:r>
              <a:rPr lang="en-GB" altLang="en-US" sz="1600" dirty="0">
                <a:solidFill>
                  <a:schemeClr val="tx1"/>
                </a:solidFill>
                <a:latin typeface="Arial" panose="020B0604020202020204" pitchFamily="34" charset="0"/>
                <a:cs typeface="Arial" panose="020B0604020202020204" pitchFamily="34" charset="0"/>
              </a:rPr>
              <a:t>Unlike sexual reproduction, asexual reproduction only needs one parent plant to make new plants.</a:t>
            </a:r>
          </a:p>
          <a:p>
            <a:pPr algn="ctr">
              <a:lnSpc>
                <a:spcPct val="100000"/>
              </a:lnSpc>
              <a:spcBef>
                <a:spcPct val="0"/>
              </a:spcBef>
              <a:spcAft>
                <a:spcPts val="1200"/>
              </a:spcAft>
              <a:buFontTx/>
              <a:buNone/>
            </a:pPr>
            <a:r>
              <a:rPr lang="en-GB" altLang="en-US" sz="1600" dirty="0">
                <a:solidFill>
                  <a:schemeClr val="tx1"/>
                </a:solidFill>
                <a:latin typeface="Arial" panose="020B0604020202020204" pitchFamily="34" charset="0"/>
                <a:cs typeface="Arial" panose="020B0604020202020204" pitchFamily="34" charset="0"/>
              </a:rPr>
              <a:t>Because there is only one parent plant, there is no fusion of gametes, and no mixing of genetic information. The new plants are identical to the parent plant. They are clones.</a:t>
            </a:r>
          </a:p>
          <a:p>
            <a:pPr algn="ctr">
              <a:defRPr/>
            </a:pPr>
            <a:endParaRPr lang="en-GB" dirty="0"/>
          </a:p>
        </p:txBody>
      </p:sp>
      <p:pic>
        <p:nvPicPr>
          <p:cNvPr id="21" name="Picture 1"/>
          <p:cNvPicPr>
            <a:picLocks noChangeAspect="1"/>
          </p:cNvPicPr>
          <p:nvPr/>
        </p:nvPicPr>
        <p:blipFill>
          <a:blip r:embed="rId3">
            <a:extLst>
              <a:ext uri="{28A0092B-C50C-407E-A947-70E740481C1C}">
                <a14:useLocalDpi xmlns:a14="http://schemas.microsoft.com/office/drawing/2010/main" val="0"/>
              </a:ext>
            </a:extLst>
          </a:blip>
          <a:srcRect t="4504"/>
          <a:stretch>
            <a:fillRect/>
          </a:stretch>
        </p:blipFill>
        <p:spPr bwMode="auto">
          <a:xfrm>
            <a:off x="2365240" y="1438275"/>
            <a:ext cx="330358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p:cNvPicPr>
            <a:picLocks noChangeAspect="1"/>
          </p:cNvPicPr>
          <p:nvPr/>
        </p:nvPicPr>
        <p:blipFill>
          <a:blip r:embed="rId4">
            <a:extLst>
              <a:ext uri="{28A0092B-C50C-407E-A947-70E740481C1C}">
                <a14:useLocalDpi xmlns:a14="http://schemas.microsoft.com/office/drawing/2010/main" val="0"/>
              </a:ext>
            </a:extLst>
          </a:blip>
          <a:srcRect l="32477" b="66087"/>
          <a:stretch>
            <a:fillRect/>
          </a:stretch>
        </p:blipFill>
        <p:spPr bwMode="auto">
          <a:xfrm>
            <a:off x="2541452" y="4986338"/>
            <a:ext cx="2185988"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51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Science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Date: Thursday 14</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January</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LO. To</a:t>
            </a:r>
            <a:r>
              <a:rPr kumimoji="0" lang="en-GB" sz="4000" b="0" i="0" u="none" strike="noStrike" kern="1200" cap="none" spc="0" normalizeH="0" noProof="0" dirty="0" smtClean="0">
                <a:ln>
                  <a:noFill/>
                </a:ln>
                <a:solidFill>
                  <a:prstClr val="black"/>
                </a:solidFill>
                <a:effectLst/>
                <a:uLnTx/>
                <a:uFillTx/>
                <a:latin typeface="Calibri" panose="020F0502020204030204"/>
                <a:ea typeface="+mn-ea"/>
                <a:cs typeface="+mn-cs"/>
              </a:rPr>
              <a:t> be able to explain seed dispersal and fertilisation.  </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pic>
        <p:nvPicPr>
          <p:cNvPr id="2" name="Picture 1"/>
          <p:cNvPicPr>
            <a:picLocks noChangeAspect="1"/>
          </p:cNvPicPr>
          <p:nvPr/>
        </p:nvPicPr>
        <p:blipFill>
          <a:blip r:embed="rId4"/>
          <a:stretch>
            <a:fillRect/>
          </a:stretch>
        </p:blipFill>
        <p:spPr>
          <a:xfrm>
            <a:off x="4828584" y="5980303"/>
            <a:ext cx="579191" cy="639704"/>
          </a:xfrm>
          <a:prstGeom prst="rect">
            <a:avLst/>
          </a:prstGeom>
        </p:spPr>
      </p:pic>
    </p:spTree>
    <p:extLst>
      <p:ext uri="{BB962C8B-B14F-4D97-AF65-F5344CB8AC3E}">
        <p14:creationId xmlns:p14="http://schemas.microsoft.com/office/powerpoint/2010/main" val="4093293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3804" y="483326"/>
            <a:ext cx="5656217" cy="769441"/>
          </a:xfrm>
          <a:prstGeom prst="rect">
            <a:avLst/>
          </a:prstGeom>
          <a:noFill/>
        </p:spPr>
        <p:txBody>
          <a:bodyPr wrap="square" rtlCol="0">
            <a:spAutoFit/>
          </a:bodyPr>
          <a:lstStyle/>
          <a:p>
            <a:r>
              <a:rPr lang="en-GB" sz="4400" dirty="0" smtClean="0"/>
              <a:t>Seed dispersal</a:t>
            </a:r>
            <a:endParaRPr lang="en-GB" sz="4400" dirty="0"/>
          </a:p>
        </p:txBody>
      </p:sp>
      <p:sp>
        <p:nvSpPr>
          <p:cNvPr id="4" name="TextBox 3"/>
          <p:cNvSpPr txBox="1"/>
          <p:nvPr/>
        </p:nvSpPr>
        <p:spPr>
          <a:xfrm>
            <a:off x="771837" y="1570776"/>
            <a:ext cx="5458688" cy="2554545"/>
          </a:xfrm>
          <a:prstGeom prst="rect">
            <a:avLst/>
          </a:prstGeom>
          <a:noFill/>
        </p:spPr>
        <p:txBody>
          <a:bodyPr wrap="square" rtlCol="0">
            <a:spAutoFit/>
          </a:bodyPr>
          <a:lstStyle/>
          <a:p>
            <a:pPr algn="just"/>
            <a:r>
              <a:rPr lang="en-GB" sz="2000" dirty="0" smtClean="0"/>
              <a:t>A plant produces many seeds. If all the seeds fell to the ground not many would germinate. The area would become over crowed and there would not be enough water or minerals for all the seeds. Plants have developed so that seeds can be transported in a number of ways: by the wind, by animals eating them, by water or by sticking to animals. </a:t>
            </a:r>
            <a:endParaRPr lang="en-GB" sz="2000" dirty="0"/>
          </a:p>
        </p:txBody>
      </p:sp>
      <p:sp>
        <p:nvSpPr>
          <p:cNvPr id="10" name="Rectangle 9"/>
          <p:cNvSpPr/>
          <p:nvPr/>
        </p:nvSpPr>
        <p:spPr>
          <a:xfrm>
            <a:off x="1401426" y="5065262"/>
            <a:ext cx="4535024" cy="646331"/>
          </a:xfrm>
          <a:prstGeom prst="rect">
            <a:avLst/>
          </a:prstGeom>
        </p:spPr>
        <p:txBody>
          <a:bodyPr wrap="none">
            <a:spAutoFit/>
          </a:bodyPr>
          <a:lstStyle/>
          <a:p>
            <a:endParaRPr lang="en-GB" dirty="0">
              <a:hlinkClick r:id="rId2"/>
            </a:endParaRPr>
          </a:p>
          <a:p>
            <a:r>
              <a:rPr lang="en-GB" dirty="0" smtClean="0">
                <a:hlinkClick r:id="rId2"/>
              </a:rPr>
              <a:t>https</a:t>
            </a:r>
            <a:r>
              <a:rPr lang="en-GB" dirty="0">
                <a:hlinkClick r:id="rId2"/>
              </a:rPr>
              <a:t>://</a:t>
            </a:r>
            <a:r>
              <a:rPr lang="en-GB" dirty="0" smtClean="0">
                <a:hlinkClick r:id="rId2"/>
              </a:rPr>
              <a:t>www.bbc.co.uk/bitesize/clips/znvfb9q</a:t>
            </a:r>
            <a:r>
              <a:rPr lang="en-GB" dirty="0" smtClean="0"/>
              <a:t> </a:t>
            </a:r>
            <a:endParaRPr lang="en-GB" dirty="0"/>
          </a:p>
        </p:txBody>
      </p:sp>
      <p:sp>
        <p:nvSpPr>
          <p:cNvPr id="11" name="Rectangle 10"/>
          <p:cNvSpPr/>
          <p:nvPr/>
        </p:nvSpPr>
        <p:spPr>
          <a:xfrm>
            <a:off x="7204365" y="4308764"/>
            <a:ext cx="4199510" cy="923330"/>
          </a:xfrm>
          <a:prstGeom prst="rect">
            <a:avLst/>
          </a:prstGeom>
          <a:ln w="25400">
            <a:solidFill>
              <a:schemeClr val="tx1"/>
            </a:solidFill>
          </a:ln>
        </p:spPr>
        <p:txBody>
          <a:bodyPr wrap="square">
            <a:spAutoFit/>
          </a:bodyPr>
          <a:lstStyle/>
          <a:p>
            <a:r>
              <a:rPr lang="en-GB" altLang="en-US" dirty="0">
                <a:latin typeface="Arial" panose="020B0604020202020204" pitchFamily="34" charset="0"/>
                <a:cs typeface="Arial" panose="020B0604020202020204" pitchFamily="34" charset="0"/>
              </a:rPr>
              <a:t>What types of fruits can you think of that are eaten by animals and people with seeds inside?</a:t>
            </a:r>
          </a:p>
        </p:txBody>
      </p:sp>
      <p:sp>
        <p:nvSpPr>
          <p:cNvPr id="8" name="Rectangle 7"/>
          <p:cNvSpPr/>
          <p:nvPr/>
        </p:nvSpPr>
        <p:spPr>
          <a:xfrm>
            <a:off x="1401426" y="4447263"/>
            <a:ext cx="4199510" cy="646331"/>
          </a:xfrm>
          <a:prstGeom prst="rect">
            <a:avLst/>
          </a:prstGeom>
          <a:ln w="25400">
            <a:solidFill>
              <a:schemeClr val="tx1"/>
            </a:solidFill>
          </a:ln>
        </p:spPr>
        <p:txBody>
          <a:bodyPr wrap="square">
            <a:spAutoFit/>
          </a:bodyPr>
          <a:lstStyle/>
          <a:p>
            <a:r>
              <a:rPr lang="en-GB" altLang="en-US" dirty="0" smtClean="0">
                <a:latin typeface="Arial" panose="020B0604020202020204" pitchFamily="34" charset="0"/>
                <a:cs typeface="Arial" panose="020B0604020202020204" pitchFamily="34" charset="0"/>
              </a:rPr>
              <a:t>Copy and paste the link below into a web browser</a:t>
            </a:r>
            <a:endParaRPr lang="en-GB" alt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6676731" y="1570776"/>
            <a:ext cx="4226795" cy="2377572"/>
          </a:xfrm>
          <a:prstGeom prst="rect">
            <a:avLst/>
          </a:prstGeom>
        </p:spPr>
      </p:pic>
    </p:spTree>
    <p:extLst>
      <p:ext uri="{BB962C8B-B14F-4D97-AF65-F5344CB8AC3E}">
        <p14:creationId xmlns:p14="http://schemas.microsoft.com/office/powerpoint/2010/main" val="1091531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19" y="1019584"/>
            <a:ext cx="4306389" cy="1200329"/>
          </a:xfrm>
          <a:prstGeom prst="rect">
            <a:avLst/>
          </a:prstGeom>
        </p:spPr>
        <p:txBody>
          <a:bodyPr wrap="square">
            <a:spAutoFit/>
          </a:bodyPr>
          <a:lstStyle/>
          <a:p>
            <a:pPr>
              <a:spcBef>
                <a:spcPct val="0"/>
              </a:spcBef>
            </a:pPr>
            <a:r>
              <a:rPr lang="en-GB" altLang="en-US" dirty="0">
                <a:latin typeface="Arial" panose="020B0604020202020204" pitchFamily="34" charset="0"/>
                <a:cs typeface="Arial" panose="020B0604020202020204" pitchFamily="34" charset="0"/>
              </a:rPr>
              <a:t>Sycamore ‘helicopters’ and dandelion ‘clocks’ both have fruits which have adapted to use the wind to carry the seeds away when the seeds are ready. </a:t>
            </a:r>
          </a:p>
        </p:txBody>
      </p:sp>
      <p:sp>
        <p:nvSpPr>
          <p:cNvPr id="3" name="Rectangle 2"/>
          <p:cNvSpPr/>
          <p:nvPr/>
        </p:nvSpPr>
        <p:spPr>
          <a:xfrm>
            <a:off x="805543" y="3855564"/>
            <a:ext cx="4537165" cy="2381342"/>
          </a:xfrm>
          <a:prstGeom prst="rect">
            <a:avLst/>
          </a:prstGeom>
        </p:spPr>
        <p:txBody>
          <a:bodyPr wrap="square">
            <a:spAutoFit/>
          </a:bodyPr>
          <a:lstStyle/>
          <a:p>
            <a:pPr>
              <a:buFont typeface="Arial" panose="020B0604020202020204" pitchFamily="34" charset="0"/>
              <a:buNone/>
            </a:pPr>
            <a:r>
              <a:rPr lang="en-GB" altLang="en-US" dirty="0">
                <a:latin typeface="Arial" panose="020B0604020202020204" pitchFamily="34" charset="0"/>
                <a:cs typeface="Arial" panose="020B0604020202020204" pitchFamily="34" charset="0"/>
              </a:rPr>
              <a:t>Some plants rely on water to disperse their fruits. These will either grow on the water or by the side of water.</a:t>
            </a:r>
          </a:p>
          <a:p>
            <a:pPr>
              <a:buFont typeface="Arial" panose="020B0604020202020204" pitchFamily="34" charset="0"/>
              <a:buNone/>
            </a:pPr>
            <a:r>
              <a:rPr lang="en-GB" altLang="en-US" dirty="0">
                <a:latin typeface="Arial" panose="020B0604020202020204" pitchFamily="34" charset="0"/>
                <a:cs typeface="Arial" panose="020B0604020202020204" pitchFamily="34" charset="0"/>
              </a:rPr>
              <a:t>Water lilies live on the water so they use the water to disperse their seeds. They make very light seeds which will float away on the water for a while, then sink to the bottom of a pond to grow a new lily. </a:t>
            </a:r>
          </a:p>
        </p:txBody>
      </p:sp>
      <p:sp>
        <p:nvSpPr>
          <p:cNvPr id="4" name="TextBox 3"/>
          <p:cNvSpPr txBox="1"/>
          <p:nvPr/>
        </p:nvSpPr>
        <p:spPr>
          <a:xfrm>
            <a:off x="2717074" y="412106"/>
            <a:ext cx="2625634" cy="461665"/>
          </a:xfrm>
          <a:prstGeom prst="rect">
            <a:avLst/>
          </a:prstGeom>
          <a:noFill/>
        </p:spPr>
        <p:txBody>
          <a:bodyPr wrap="square" rtlCol="0">
            <a:spAutoFit/>
          </a:bodyPr>
          <a:lstStyle/>
          <a:p>
            <a:r>
              <a:rPr lang="en-GB" sz="2400" dirty="0" smtClean="0"/>
              <a:t>Wind</a:t>
            </a:r>
            <a:r>
              <a:rPr lang="en-GB" dirty="0" smtClean="0"/>
              <a:t> </a:t>
            </a:r>
            <a:endParaRPr lang="en-GB" dirty="0"/>
          </a:p>
        </p:txBody>
      </p:sp>
      <p:sp>
        <p:nvSpPr>
          <p:cNvPr id="5" name="TextBox 4"/>
          <p:cNvSpPr txBox="1"/>
          <p:nvPr/>
        </p:nvSpPr>
        <p:spPr>
          <a:xfrm>
            <a:off x="2717074" y="3280475"/>
            <a:ext cx="1672046" cy="461665"/>
          </a:xfrm>
          <a:prstGeom prst="rect">
            <a:avLst/>
          </a:prstGeom>
          <a:noFill/>
        </p:spPr>
        <p:txBody>
          <a:bodyPr wrap="square" rtlCol="0">
            <a:spAutoFit/>
          </a:bodyPr>
          <a:lstStyle/>
          <a:p>
            <a:r>
              <a:rPr lang="en-GB" sz="2400" dirty="0" smtClean="0"/>
              <a:t>Water</a:t>
            </a:r>
            <a:endParaRPr lang="en-GB" sz="2400" dirty="0"/>
          </a:p>
        </p:txBody>
      </p:sp>
      <p:sp>
        <p:nvSpPr>
          <p:cNvPr id="6" name="Rectangle 5"/>
          <p:cNvSpPr/>
          <p:nvPr/>
        </p:nvSpPr>
        <p:spPr>
          <a:xfrm>
            <a:off x="6278880" y="1124409"/>
            <a:ext cx="5103223" cy="1477328"/>
          </a:xfrm>
          <a:prstGeom prst="rect">
            <a:avLst/>
          </a:prstGeom>
        </p:spPr>
        <p:txBody>
          <a:bodyPr wrap="square">
            <a:spAutoFit/>
          </a:bodyPr>
          <a:lstStyle/>
          <a:p>
            <a:pPr algn="ctr">
              <a:buFont typeface="Arial" panose="020B0604020202020204" pitchFamily="34" charset="0"/>
              <a:buNone/>
            </a:pPr>
            <a:r>
              <a:rPr lang="en-GB" altLang="en-US" dirty="0">
                <a:latin typeface="Arial" panose="020B0604020202020204" pitchFamily="34" charset="0"/>
                <a:cs typeface="Arial" panose="020B0604020202020204" pitchFamily="34" charset="0"/>
              </a:rPr>
              <a:t>Some plants such as cockleburs have developed to grow tiny hooks on their fruits which hook on to animals (or people) that pass by the plant.  Eventually they will drop off on to the ground.</a:t>
            </a:r>
          </a:p>
        </p:txBody>
      </p:sp>
      <p:sp>
        <p:nvSpPr>
          <p:cNvPr id="7" name="TextBox 6"/>
          <p:cNvSpPr txBox="1"/>
          <p:nvPr/>
        </p:nvSpPr>
        <p:spPr>
          <a:xfrm>
            <a:off x="7602583" y="487622"/>
            <a:ext cx="3984171" cy="461665"/>
          </a:xfrm>
          <a:prstGeom prst="rect">
            <a:avLst/>
          </a:prstGeom>
          <a:noFill/>
        </p:spPr>
        <p:txBody>
          <a:bodyPr wrap="square" rtlCol="0">
            <a:spAutoFit/>
          </a:bodyPr>
          <a:lstStyle/>
          <a:p>
            <a:r>
              <a:rPr lang="en-GB" sz="2400" dirty="0" smtClean="0"/>
              <a:t>Sticking to animals </a:t>
            </a:r>
            <a:endParaRPr lang="en-GB" sz="2400" dirty="0"/>
          </a:p>
        </p:txBody>
      </p:sp>
      <p:sp>
        <p:nvSpPr>
          <p:cNvPr id="8" name="Rectangle 7"/>
          <p:cNvSpPr/>
          <p:nvPr/>
        </p:nvSpPr>
        <p:spPr>
          <a:xfrm>
            <a:off x="6533605" y="3928582"/>
            <a:ext cx="4582886" cy="2308324"/>
          </a:xfrm>
          <a:prstGeom prst="rect">
            <a:avLst/>
          </a:prstGeom>
        </p:spPr>
        <p:txBody>
          <a:bodyPr wrap="square">
            <a:spAutoFit/>
          </a:bodyPr>
          <a:lstStyle/>
          <a:p>
            <a:r>
              <a:rPr lang="en-GB" altLang="en-US" dirty="0">
                <a:latin typeface="Arial" panose="020B0604020202020204" pitchFamily="34" charset="0"/>
                <a:cs typeface="Arial" panose="020B0604020202020204" pitchFamily="34" charset="0"/>
              </a:rPr>
              <a:t>Some plants make tasty fruits. This is to encourage animals (and people!) to eat the fruits. The seeds then pass through the animal unharmed and out the other end with a ready supply of fertiliser (not tasty in the slightest…quite the opposite). This method ensures the seed is given nutrients to help it grow</a:t>
            </a:r>
            <a:endParaRPr lang="en-GB" dirty="0">
              <a:latin typeface="Arial" panose="020B0604020202020204" pitchFamily="34" charset="0"/>
              <a:cs typeface="Arial" panose="020B0604020202020204" pitchFamily="34" charset="0"/>
            </a:endParaRPr>
          </a:p>
        </p:txBody>
      </p:sp>
      <p:cxnSp>
        <p:nvCxnSpPr>
          <p:cNvPr id="10" name="Straight Connector 9"/>
          <p:cNvCxnSpPr/>
          <p:nvPr/>
        </p:nvCxnSpPr>
        <p:spPr>
          <a:xfrm>
            <a:off x="6048103" y="412106"/>
            <a:ext cx="52251" cy="6067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8308" y="3228650"/>
            <a:ext cx="109684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02583" y="3311275"/>
            <a:ext cx="3056709" cy="461665"/>
          </a:xfrm>
          <a:prstGeom prst="rect">
            <a:avLst/>
          </a:prstGeom>
          <a:noFill/>
        </p:spPr>
        <p:txBody>
          <a:bodyPr wrap="square" rtlCol="0">
            <a:spAutoFit/>
          </a:bodyPr>
          <a:lstStyle/>
          <a:p>
            <a:r>
              <a:rPr lang="en-GB" sz="2400" dirty="0" smtClean="0"/>
              <a:t>Animals eating them</a:t>
            </a:r>
            <a:endParaRPr lang="en-GB" sz="2400" dirty="0"/>
          </a:p>
        </p:txBody>
      </p:sp>
    </p:spTree>
    <p:extLst>
      <p:ext uri="{BB962C8B-B14F-4D97-AF65-F5344CB8AC3E}">
        <p14:creationId xmlns:p14="http://schemas.microsoft.com/office/powerpoint/2010/main" val="1764194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882" t="30447" r="22890" b="14661"/>
          <a:stretch/>
        </p:blipFill>
        <p:spPr>
          <a:xfrm>
            <a:off x="1894451" y="2011680"/>
            <a:ext cx="8498228" cy="3174274"/>
          </a:xfrm>
          <a:prstGeom prst="rect">
            <a:avLst/>
          </a:prstGeom>
        </p:spPr>
      </p:pic>
      <p:sp>
        <p:nvSpPr>
          <p:cNvPr id="3" name="TextBox 2"/>
          <p:cNvSpPr txBox="1"/>
          <p:nvPr/>
        </p:nvSpPr>
        <p:spPr>
          <a:xfrm>
            <a:off x="1684016" y="688241"/>
            <a:ext cx="8919097" cy="1015663"/>
          </a:xfrm>
          <a:prstGeom prst="rect">
            <a:avLst/>
          </a:prstGeom>
          <a:noFill/>
          <a:ln w="25400">
            <a:solidFill>
              <a:schemeClr val="tx1"/>
            </a:solidFill>
          </a:ln>
        </p:spPr>
        <p:txBody>
          <a:bodyPr wrap="square" rtlCol="0">
            <a:spAutoFit/>
          </a:bodyPr>
          <a:lstStyle/>
          <a:p>
            <a:pPr algn="ctr"/>
            <a:r>
              <a:rPr lang="en-GB" sz="2000" b="1" dirty="0" smtClean="0"/>
              <a:t>Task: Have </a:t>
            </a:r>
            <a:r>
              <a:rPr lang="en-GB" sz="2000" b="1" dirty="0" smtClean="0"/>
              <a:t>a look at these seeds and write how you think they would be dispersed</a:t>
            </a:r>
            <a:r>
              <a:rPr lang="en-GB" sz="2000" b="1" dirty="0" smtClean="0"/>
              <a:t>.</a:t>
            </a:r>
          </a:p>
          <a:p>
            <a:r>
              <a:rPr lang="en-GB" sz="2000" dirty="0" smtClean="0"/>
              <a:t>You can write the name of the seed and how you think it will dispersed if you don’t have this sheet.</a:t>
            </a:r>
            <a:endParaRPr lang="en-GB" sz="2000" dirty="0"/>
          </a:p>
        </p:txBody>
      </p:sp>
      <p:sp>
        <p:nvSpPr>
          <p:cNvPr id="4" name="TextBox 3"/>
          <p:cNvSpPr txBox="1"/>
          <p:nvPr/>
        </p:nvSpPr>
        <p:spPr>
          <a:xfrm>
            <a:off x="1102125" y="5493730"/>
            <a:ext cx="3830093" cy="646331"/>
          </a:xfrm>
          <a:prstGeom prst="rect">
            <a:avLst/>
          </a:prstGeom>
          <a:noFill/>
          <a:ln w="25400">
            <a:solidFill>
              <a:schemeClr val="tx1"/>
            </a:solidFill>
          </a:ln>
        </p:spPr>
        <p:txBody>
          <a:bodyPr wrap="square" rtlCol="0">
            <a:spAutoFit/>
          </a:bodyPr>
          <a:lstStyle/>
          <a:p>
            <a:r>
              <a:rPr lang="en-GB" dirty="0" smtClean="0"/>
              <a:t>Can you think of other examples and how the seeds are dispersed?</a:t>
            </a:r>
            <a:endParaRPr lang="en-GB" dirty="0"/>
          </a:p>
        </p:txBody>
      </p:sp>
    </p:spTree>
    <p:extLst>
      <p:ext uri="{BB962C8B-B14F-4D97-AF65-F5344CB8AC3E}">
        <p14:creationId xmlns:p14="http://schemas.microsoft.com/office/powerpoint/2010/main" val="1302749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21" y="1527742"/>
            <a:ext cx="6096000" cy="1754326"/>
          </a:xfrm>
          <a:prstGeom prst="rect">
            <a:avLst/>
          </a:prstGeom>
        </p:spPr>
        <p:txBody>
          <a:bodyPr>
            <a:spAutoFit/>
          </a:bodyPr>
          <a:lstStyle/>
          <a:p>
            <a:r>
              <a:rPr lang="en-GB" dirty="0"/>
              <a:t>When a pollen grain lands on the stigma of a flower of the correct species, a pollen tube begins to grow. It grows through the style until it reaches an ovule inside the ovary. The nucleus of the pollen then passes along the pollen tube and fuses (joins) with the nucleus of the ovule. This process is called fertilisation.</a:t>
            </a:r>
          </a:p>
        </p:txBody>
      </p:sp>
      <p:sp>
        <p:nvSpPr>
          <p:cNvPr id="3" name="TextBox 2"/>
          <p:cNvSpPr txBox="1"/>
          <p:nvPr/>
        </p:nvSpPr>
        <p:spPr>
          <a:xfrm>
            <a:off x="3801291" y="548641"/>
            <a:ext cx="5904412" cy="523220"/>
          </a:xfrm>
          <a:prstGeom prst="rect">
            <a:avLst/>
          </a:prstGeom>
          <a:noFill/>
        </p:spPr>
        <p:txBody>
          <a:bodyPr wrap="square" rtlCol="0">
            <a:spAutoFit/>
          </a:bodyPr>
          <a:lstStyle/>
          <a:p>
            <a:r>
              <a:rPr lang="en-GB" sz="2800" dirty="0" smtClean="0"/>
              <a:t>Fertilisation and germination</a:t>
            </a:r>
            <a:endParaRPr lang="en-GB" sz="2800" dirty="0"/>
          </a:p>
        </p:txBody>
      </p:sp>
      <p:sp>
        <p:nvSpPr>
          <p:cNvPr id="4" name="Rectangle 3"/>
          <p:cNvSpPr/>
          <p:nvPr/>
        </p:nvSpPr>
        <p:spPr>
          <a:xfrm>
            <a:off x="968921" y="3467815"/>
            <a:ext cx="6096000" cy="923330"/>
          </a:xfrm>
          <a:prstGeom prst="rect">
            <a:avLst/>
          </a:prstGeom>
        </p:spPr>
        <p:txBody>
          <a:bodyPr>
            <a:spAutoFit/>
          </a:bodyPr>
          <a:lstStyle/>
          <a:p>
            <a:r>
              <a:rPr lang="en-GB" dirty="0"/>
              <a:t>Germination is a </a:t>
            </a:r>
            <a:r>
              <a:rPr lang="en-GB" dirty="0" smtClean="0"/>
              <a:t>process in </a:t>
            </a:r>
            <a:r>
              <a:rPr lang="en-GB" dirty="0"/>
              <a:t>which the seed begins to develop into a new young plant. Three main factors are needed for successful germination.</a:t>
            </a:r>
          </a:p>
        </p:txBody>
      </p:sp>
      <p:sp>
        <p:nvSpPr>
          <p:cNvPr id="5" name="Rectangle 4"/>
          <p:cNvSpPr/>
          <p:nvPr/>
        </p:nvSpPr>
        <p:spPr>
          <a:xfrm>
            <a:off x="968921" y="4576892"/>
            <a:ext cx="6096000" cy="1200329"/>
          </a:xfrm>
          <a:prstGeom prst="rect">
            <a:avLst/>
          </a:prstGeom>
        </p:spPr>
        <p:txBody>
          <a:bodyPr>
            <a:spAutoFit/>
          </a:bodyPr>
          <a:lstStyle/>
          <a:p>
            <a:pPr marL="285750" indent="-285750">
              <a:buFont typeface="Arial" panose="020B0604020202020204" pitchFamily="34" charset="0"/>
              <a:buChar char="•"/>
            </a:pPr>
            <a:r>
              <a:rPr lang="en-GB" dirty="0" smtClean="0"/>
              <a:t>Water -Lets </a:t>
            </a:r>
            <a:r>
              <a:rPr lang="en-GB" dirty="0"/>
              <a:t>the seed swell and the embryo start to grow</a:t>
            </a:r>
          </a:p>
          <a:p>
            <a:pPr marL="285750" indent="-285750">
              <a:buFont typeface="Arial" panose="020B0604020202020204" pitchFamily="34" charset="0"/>
              <a:buChar char="•"/>
            </a:pPr>
            <a:r>
              <a:rPr lang="en-GB" dirty="0" smtClean="0"/>
              <a:t>Oxygen - Needed </a:t>
            </a:r>
            <a:r>
              <a:rPr lang="en-GB" dirty="0"/>
              <a:t>for aerobic respiration</a:t>
            </a:r>
          </a:p>
          <a:p>
            <a:pPr marL="285750" indent="-285750">
              <a:buFont typeface="Arial" panose="020B0604020202020204" pitchFamily="34" charset="0"/>
              <a:buChar char="•"/>
            </a:pPr>
            <a:r>
              <a:rPr lang="en-GB" dirty="0" smtClean="0"/>
              <a:t>Warmth -Increases </a:t>
            </a:r>
            <a:r>
              <a:rPr lang="en-GB" dirty="0"/>
              <a:t>growth rate and enzyme activity (but very high temperatures denature enzymes)</a:t>
            </a:r>
          </a:p>
        </p:txBody>
      </p:sp>
      <p:sp>
        <p:nvSpPr>
          <p:cNvPr id="6" name="Rectangle 5"/>
          <p:cNvSpPr/>
          <p:nvPr/>
        </p:nvSpPr>
        <p:spPr>
          <a:xfrm>
            <a:off x="3205012" y="1040002"/>
            <a:ext cx="5364545" cy="369332"/>
          </a:xfrm>
          <a:prstGeom prst="rect">
            <a:avLst/>
          </a:prstGeom>
        </p:spPr>
        <p:txBody>
          <a:bodyPr wrap="none">
            <a:spAutoFit/>
          </a:bodyPr>
          <a:lstStyle/>
          <a:p>
            <a:r>
              <a:rPr lang="en-GB" dirty="0">
                <a:hlinkClick r:id="rId2"/>
              </a:rPr>
              <a:t>https://</a:t>
            </a:r>
            <a:r>
              <a:rPr lang="en-GB" dirty="0" smtClean="0">
                <a:hlinkClick r:id="rId2"/>
              </a:rPr>
              <a:t>www.bbc.co.uk/bitesize/guides/z2xg87h/video</a:t>
            </a:r>
            <a:r>
              <a:rPr lang="en-GB" dirty="0" smtClean="0"/>
              <a:t> </a:t>
            </a:r>
            <a:endParaRPr lang="en-GB" dirty="0"/>
          </a:p>
        </p:txBody>
      </p:sp>
      <p:sp>
        <p:nvSpPr>
          <p:cNvPr id="7" name="TextBox 6"/>
          <p:cNvSpPr txBox="1"/>
          <p:nvPr/>
        </p:nvSpPr>
        <p:spPr>
          <a:xfrm>
            <a:off x="8569557" y="548641"/>
            <a:ext cx="2455494" cy="1200329"/>
          </a:xfrm>
          <a:prstGeom prst="rect">
            <a:avLst/>
          </a:prstGeom>
          <a:noFill/>
          <a:ln w="25400">
            <a:solidFill>
              <a:schemeClr val="tx1"/>
            </a:solidFill>
          </a:ln>
        </p:spPr>
        <p:txBody>
          <a:bodyPr wrap="square" rtlCol="0">
            <a:spAutoFit/>
          </a:bodyPr>
          <a:lstStyle/>
          <a:p>
            <a:r>
              <a:rPr lang="en-GB" dirty="0" smtClean="0"/>
              <a:t>Copy and paste the link into a browser. Watch </a:t>
            </a:r>
            <a:r>
              <a:rPr lang="en-GB" dirty="0" smtClean="0"/>
              <a:t>this video to find out more information.</a:t>
            </a:r>
            <a:endParaRPr lang="en-GB" dirty="0"/>
          </a:p>
        </p:txBody>
      </p:sp>
      <p:pic>
        <p:nvPicPr>
          <p:cNvPr id="2050" name="Picture 2" descr="Learning by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921" y="2404905"/>
            <a:ext cx="4478857" cy="337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320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544" t="28125" r="27980" b="6696"/>
          <a:stretch/>
        </p:blipFill>
        <p:spPr>
          <a:xfrm>
            <a:off x="2913017" y="1162595"/>
            <a:ext cx="6021977" cy="4961674"/>
          </a:xfrm>
          <a:prstGeom prst="rect">
            <a:avLst/>
          </a:prstGeom>
        </p:spPr>
      </p:pic>
      <p:sp>
        <p:nvSpPr>
          <p:cNvPr id="3" name="TextBox 2"/>
          <p:cNvSpPr txBox="1"/>
          <p:nvPr/>
        </p:nvSpPr>
        <p:spPr>
          <a:xfrm>
            <a:off x="914399" y="887169"/>
            <a:ext cx="2246812" cy="1200329"/>
          </a:xfrm>
          <a:prstGeom prst="rect">
            <a:avLst/>
          </a:prstGeom>
          <a:noFill/>
        </p:spPr>
        <p:txBody>
          <a:bodyPr wrap="square" rtlCol="0">
            <a:spAutoFit/>
          </a:bodyPr>
          <a:lstStyle/>
          <a:p>
            <a:r>
              <a:rPr lang="en-GB" dirty="0" smtClean="0"/>
              <a:t>Task: </a:t>
            </a:r>
          </a:p>
          <a:p>
            <a:r>
              <a:rPr lang="en-GB" dirty="0" smtClean="0"/>
              <a:t>Draw a picture and write a sentence for each of the headings.  </a:t>
            </a:r>
            <a:endParaRPr lang="en-GB" dirty="0"/>
          </a:p>
        </p:txBody>
      </p:sp>
      <p:sp>
        <p:nvSpPr>
          <p:cNvPr id="4" name="Rectangle 3"/>
          <p:cNvSpPr/>
          <p:nvPr/>
        </p:nvSpPr>
        <p:spPr>
          <a:xfrm>
            <a:off x="901337" y="888274"/>
            <a:ext cx="2194560" cy="1136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9811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Science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Date: Friday 15</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January</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LO. To</a:t>
            </a:r>
            <a:r>
              <a:rPr kumimoji="0" lang="en-GB" sz="4000" b="0" i="0" u="none" strike="noStrike" kern="1200" cap="none" spc="0" normalizeH="0" noProof="0" dirty="0" smtClean="0">
                <a:ln>
                  <a:noFill/>
                </a:ln>
                <a:solidFill>
                  <a:prstClr val="black"/>
                </a:solidFill>
                <a:effectLst/>
                <a:uLnTx/>
                <a:uFillTx/>
                <a:latin typeface="Calibri" panose="020F0502020204030204"/>
                <a:ea typeface="+mn-ea"/>
                <a:cs typeface="+mn-cs"/>
              </a:rPr>
              <a:t> be able to observe cycle changes over time and plants in the local area.</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pic>
        <p:nvPicPr>
          <p:cNvPr id="2" name="Picture 1"/>
          <p:cNvPicPr>
            <a:picLocks noChangeAspect="1"/>
          </p:cNvPicPr>
          <p:nvPr/>
        </p:nvPicPr>
        <p:blipFill>
          <a:blip r:embed="rId4"/>
          <a:stretch>
            <a:fillRect/>
          </a:stretch>
        </p:blipFill>
        <p:spPr>
          <a:xfrm>
            <a:off x="4828584" y="5980303"/>
            <a:ext cx="579191" cy="639704"/>
          </a:xfrm>
          <a:prstGeom prst="rect">
            <a:avLst/>
          </a:prstGeom>
        </p:spPr>
      </p:pic>
    </p:spTree>
    <p:extLst>
      <p:ext uri="{BB962C8B-B14F-4D97-AF65-F5344CB8AC3E}">
        <p14:creationId xmlns:p14="http://schemas.microsoft.com/office/powerpoint/2010/main" val="242504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0332" y="2456544"/>
            <a:ext cx="3030583" cy="923330"/>
          </a:xfrm>
          <a:prstGeom prst="rect">
            <a:avLst/>
          </a:prstGeom>
          <a:noFill/>
        </p:spPr>
        <p:txBody>
          <a:bodyPr wrap="square" rtlCol="0">
            <a:spAutoFit/>
          </a:bodyPr>
          <a:lstStyle/>
          <a:p>
            <a:r>
              <a:rPr lang="en-GB" dirty="0" smtClean="0"/>
              <a:t>Have a look at these videos to help you get started on your research.</a:t>
            </a:r>
            <a:endParaRPr lang="en-GB" dirty="0"/>
          </a:p>
        </p:txBody>
      </p:sp>
      <p:sp>
        <p:nvSpPr>
          <p:cNvPr id="4" name="Rectangle 3"/>
          <p:cNvSpPr/>
          <p:nvPr/>
        </p:nvSpPr>
        <p:spPr>
          <a:xfrm>
            <a:off x="1084218" y="2093462"/>
            <a:ext cx="6096000" cy="2308324"/>
          </a:xfrm>
          <a:prstGeom prst="rect">
            <a:avLst/>
          </a:prstGeom>
        </p:spPr>
        <p:txBody>
          <a:bodyPr>
            <a:spAutoFit/>
          </a:bodyPr>
          <a:lstStyle/>
          <a:p>
            <a:r>
              <a:rPr lang="en-GB" dirty="0">
                <a:hlinkClick r:id="rId2"/>
              </a:rPr>
              <a:t>https://</a:t>
            </a:r>
            <a:r>
              <a:rPr lang="en-GB" dirty="0" smtClean="0">
                <a:hlinkClick r:id="rId2"/>
              </a:rPr>
              <a:t>study.com/academy/lesson/desert-plants-lesson-for-kids.html</a:t>
            </a:r>
            <a:r>
              <a:rPr lang="en-GB" dirty="0" smtClean="0"/>
              <a:t>  - Plants in the desert </a:t>
            </a:r>
          </a:p>
          <a:p>
            <a:endParaRPr lang="en-GB" dirty="0"/>
          </a:p>
          <a:p>
            <a:r>
              <a:rPr lang="en-GB" dirty="0">
                <a:hlinkClick r:id="rId3"/>
              </a:rPr>
              <a:t>https://</a:t>
            </a:r>
            <a:r>
              <a:rPr lang="en-GB" dirty="0" smtClean="0">
                <a:hlinkClick r:id="rId3"/>
              </a:rPr>
              <a:t>study.com/academy/lesson/ocean-plants-lesson-for-kids.html</a:t>
            </a:r>
            <a:r>
              <a:rPr lang="en-GB" dirty="0" smtClean="0"/>
              <a:t> - Plants in the ocean </a:t>
            </a:r>
          </a:p>
          <a:p>
            <a:endParaRPr lang="en-GB" dirty="0"/>
          </a:p>
          <a:p>
            <a:r>
              <a:rPr lang="en-GB" dirty="0">
                <a:hlinkClick r:id="rId4"/>
              </a:rPr>
              <a:t>https://</a:t>
            </a:r>
            <a:r>
              <a:rPr lang="en-GB" dirty="0" smtClean="0">
                <a:hlinkClick r:id="rId4"/>
              </a:rPr>
              <a:t>www.sciencekids.co.nz/videos/nature/amazonrainforest.html</a:t>
            </a:r>
            <a:r>
              <a:rPr lang="en-GB" dirty="0" smtClean="0"/>
              <a:t> - Plants in the rainforest</a:t>
            </a:r>
            <a:endParaRPr lang="en-GB" dirty="0"/>
          </a:p>
        </p:txBody>
      </p:sp>
      <p:sp>
        <p:nvSpPr>
          <p:cNvPr id="6" name="TextBox 5"/>
          <p:cNvSpPr txBox="1"/>
          <p:nvPr/>
        </p:nvSpPr>
        <p:spPr>
          <a:xfrm>
            <a:off x="1084218" y="671118"/>
            <a:ext cx="5904411" cy="1015663"/>
          </a:xfrm>
          <a:prstGeom prst="rect">
            <a:avLst/>
          </a:prstGeom>
          <a:noFill/>
        </p:spPr>
        <p:txBody>
          <a:bodyPr wrap="square" rtlCol="0">
            <a:spAutoFit/>
          </a:bodyPr>
          <a:lstStyle/>
          <a:p>
            <a:r>
              <a:rPr lang="en-GB" sz="2000" dirty="0" smtClean="0"/>
              <a:t>Different places in the world have different plants and flowers. Research the different environments and compare the plants.  </a:t>
            </a:r>
            <a:endParaRPr lang="en-GB" sz="2000" dirty="0"/>
          </a:p>
        </p:txBody>
      </p:sp>
      <p:sp>
        <p:nvSpPr>
          <p:cNvPr id="7" name="Rectangle 6"/>
          <p:cNvSpPr/>
          <p:nvPr/>
        </p:nvSpPr>
        <p:spPr>
          <a:xfrm>
            <a:off x="7550332" y="2456544"/>
            <a:ext cx="3030583" cy="9233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084218" y="5081451"/>
            <a:ext cx="3735977" cy="646331"/>
          </a:xfrm>
          <a:prstGeom prst="rect">
            <a:avLst/>
          </a:prstGeom>
          <a:noFill/>
        </p:spPr>
        <p:txBody>
          <a:bodyPr wrap="square" rtlCol="0">
            <a:spAutoFit/>
          </a:bodyPr>
          <a:lstStyle/>
          <a:p>
            <a:r>
              <a:rPr lang="en-GB" dirty="0" smtClean="0"/>
              <a:t>You could present your ideas on as a written piece, a table or a poster.</a:t>
            </a:r>
            <a:endParaRPr lang="en-GB" dirty="0"/>
          </a:p>
        </p:txBody>
      </p:sp>
      <p:sp>
        <p:nvSpPr>
          <p:cNvPr id="9" name="Rectangle 8"/>
          <p:cNvSpPr/>
          <p:nvPr/>
        </p:nvSpPr>
        <p:spPr>
          <a:xfrm>
            <a:off x="1084218" y="5078284"/>
            <a:ext cx="3566159" cy="6463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706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7280" y="647337"/>
            <a:ext cx="4010297" cy="1200329"/>
          </a:xfrm>
          <a:prstGeom prst="rect">
            <a:avLst/>
          </a:prstGeom>
          <a:noFill/>
        </p:spPr>
        <p:txBody>
          <a:bodyPr wrap="square" rtlCol="0">
            <a:spAutoFit/>
          </a:bodyPr>
          <a:lstStyle/>
          <a:p>
            <a:r>
              <a:rPr lang="en-GB" dirty="0" smtClean="0"/>
              <a:t>Task: </a:t>
            </a:r>
          </a:p>
          <a:p>
            <a:r>
              <a:rPr lang="en-GB" dirty="0" smtClean="0"/>
              <a:t>Have a look in your garden or an outside space near you and see what plants you can find.  </a:t>
            </a:r>
            <a:endParaRPr lang="en-GB" dirty="0"/>
          </a:p>
        </p:txBody>
      </p:sp>
      <p:sp>
        <p:nvSpPr>
          <p:cNvPr id="6" name="Rectangle 5"/>
          <p:cNvSpPr/>
          <p:nvPr/>
        </p:nvSpPr>
        <p:spPr>
          <a:xfrm>
            <a:off x="1097280" y="692331"/>
            <a:ext cx="3892731" cy="11103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2"/>
          <a:srcRect l="22625" t="14553" r="36329" b="14197"/>
          <a:stretch/>
        </p:blipFill>
        <p:spPr>
          <a:xfrm>
            <a:off x="2442755" y="1892660"/>
            <a:ext cx="5995852" cy="4267033"/>
          </a:xfrm>
          <a:prstGeom prst="rect">
            <a:avLst/>
          </a:prstGeom>
        </p:spPr>
      </p:pic>
      <p:sp>
        <p:nvSpPr>
          <p:cNvPr id="10" name="TextBox 9"/>
          <p:cNvSpPr txBox="1"/>
          <p:nvPr/>
        </p:nvSpPr>
        <p:spPr>
          <a:xfrm>
            <a:off x="2756263" y="1985554"/>
            <a:ext cx="2116182" cy="369332"/>
          </a:xfrm>
          <a:prstGeom prst="rect">
            <a:avLst/>
          </a:prstGeom>
          <a:noFill/>
        </p:spPr>
        <p:txBody>
          <a:bodyPr wrap="square" rtlCol="0">
            <a:spAutoFit/>
          </a:bodyPr>
          <a:lstStyle/>
          <a:p>
            <a:r>
              <a:rPr lang="en-GB" dirty="0" smtClean="0"/>
              <a:t>Draw the plant</a:t>
            </a:r>
            <a:endParaRPr lang="en-GB" dirty="0"/>
          </a:p>
        </p:txBody>
      </p:sp>
      <p:sp>
        <p:nvSpPr>
          <p:cNvPr id="11" name="TextBox 10"/>
          <p:cNvSpPr txBox="1"/>
          <p:nvPr/>
        </p:nvSpPr>
        <p:spPr>
          <a:xfrm>
            <a:off x="4767943" y="1985554"/>
            <a:ext cx="1783079" cy="369332"/>
          </a:xfrm>
          <a:prstGeom prst="rect">
            <a:avLst/>
          </a:prstGeom>
          <a:noFill/>
        </p:spPr>
        <p:txBody>
          <a:bodyPr wrap="square" rtlCol="0">
            <a:spAutoFit/>
          </a:bodyPr>
          <a:lstStyle/>
          <a:p>
            <a:r>
              <a:rPr lang="en-GB" dirty="0" smtClean="0"/>
              <a:t>Key features </a:t>
            </a:r>
            <a:endParaRPr lang="en-GB" dirty="0"/>
          </a:p>
        </p:txBody>
      </p:sp>
      <p:sp>
        <p:nvSpPr>
          <p:cNvPr id="12" name="TextBox 11"/>
          <p:cNvSpPr txBox="1"/>
          <p:nvPr/>
        </p:nvSpPr>
        <p:spPr>
          <a:xfrm>
            <a:off x="6551022" y="1974277"/>
            <a:ext cx="1756955" cy="646331"/>
          </a:xfrm>
          <a:prstGeom prst="rect">
            <a:avLst/>
          </a:prstGeom>
          <a:noFill/>
        </p:spPr>
        <p:txBody>
          <a:bodyPr wrap="square" rtlCol="0">
            <a:spAutoFit/>
          </a:bodyPr>
          <a:lstStyle/>
          <a:p>
            <a:pPr algn="ctr"/>
            <a:r>
              <a:rPr lang="en-GB" dirty="0" smtClean="0"/>
              <a:t>Description of plant</a:t>
            </a:r>
            <a:endParaRPr lang="en-GB" dirty="0"/>
          </a:p>
        </p:txBody>
      </p:sp>
      <p:sp>
        <p:nvSpPr>
          <p:cNvPr id="13" name="TextBox 12"/>
          <p:cNvSpPr txBox="1"/>
          <p:nvPr/>
        </p:nvSpPr>
        <p:spPr>
          <a:xfrm>
            <a:off x="8621486" y="5212079"/>
            <a:ext cx="2560320" cy="646331"/>
          </a:xfrm>
          <a:prstGeom prst="rect">
            <a:avLst/>
          </a:prstGeom>
          <a:noFill/>
        </p:spPr>
        <p:txBody>
          <a:bodyPr wrap="square" rtlCol="0">
            <a:spAutoFit/>
          </a:bodyPr>
          <a:lstStyle/>
          <a:p>
            <a:r>
              <a:rPr lang="en-GB" dirty="0" smtClean="0"/>
              <a:t>You could present your findings in a table.</a:t>
            </a:r>
            <a:endParaRPr lang="en-GB" dirty="0"/>
          </a:p>
        </p:txBody>
      </p:sp>
    </p:spTree>
    <p:extLst>
      <p:ext uri="{BB962C8B-B14F-4D97-AF65-F5344CB8AC3E}">
        <p14:creationId xmlns:p14="http://schemas.microsoft.com/office/powerpoint/2010/main" val="156030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783806" y="3575459"/>
            <a:ext cx="5087938" cy="2449512"/>
          </a:xfrm>
          <a:prstGeom prst="roundRect">
            <a:avLst>
              <a:gd name="adj" fmla="val 0"/>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ounded Rectangle 9"/>
          <p:cNvSpPr/>
          <p:nvPr/>
        </p:nvSpPr>
        <p:spPr>
          <a:xfrm>
            <a:off x="7008269" y="1379946"/>
            <a:ext cx="2587625" cy="4645025"/>
          </a:xfrm>
          <a:prstGeom prst="roundRect">
            <a:avLst>
              <a:gd name="adj" fmla="val 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ounded Rectangle 10"/>
          <p:cNvSpPr/>
          <p:nvPr/>
        </p:nvSpPr>
        <p:spPr>
          <a:xfrm flipV="1">
            <a:off x="1783806" y="1379946"/>
            <a:ext cx="5087938" cy="2051050"/>
          </a:xfrm>
          <a:prstGeom prst="roundRect">
            <a:avLst>
              <a:gd name="adj" fmla="val 0"/>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7"/>
          <p:cNvSpPr>
            <a:spLocks noChangeArrowheads="1"/>
          </p:cNvSpPr>
          <p:nvPr/>
        </p:nvSpPr>
        <p:spPr bwMode="auto">
          <a:xfrm>
            <a:off x="2652169" y="4015196"/>
            <a:ext cx="24987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spcAft>
                <a:spcPts val="1200"/>
              </a:spcAft>
              <a:buFontTx/>
              <a:buNone/>
            </a:pPr>
            <a:r>
              <a:rPr lang="en-GB" altLang="en-US" sz="1600" dirty="0">
                <a:solidFill>
                  <a:schemeClr val="tx1"/>
                </a:solidFill>
                <a:latin typeface="Arial" panose="020B0604020202020204" pitchFamily="34" charset="0"/>
                <a:cs typeface="Arial" panose="020B0604020202020204" pitchFamily="34" charset="0"/>
              </a:rPr>
              <a:t>Daffodil bulbs store energy underground. Once the daffodil plant has died back, the bulb develops side shoots that will grow into new daffodils for next year.</a:t>
            </a:r>
          </a:p>
        </p:txBody>
      </p:sp>
      <p:sp>
        <p:nvSpPr>
          <p:cNvPr id="13" name="Rectangle 7"/>
          <p:cNvSpPr>
            <a:spLocks noChangeArrowheads="1"/>
          </p:cNvSpPr>
          <p:nvPr/>
        </p:nvSpPr>
        <p:spPr bwMode="auto">
          <a:xfrm>
            <a:off x="1956844" y="1565684"/>
            <a:ext cx="46990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spcAft>
                <a:spcPts val="1200"/>
              </a:spcAft>
              <a:buFontTx/>
              <a:buNone/>
            </a:pPr>
            <a:r>
              <a:rPr lang="en-GB" altLang="en-US" sz="1600" dirty="0">
                <a:solidFill>
                  <a:schemeClr val="tx1"/>
                </a:solidFill>
                <a:latin typeface="Arial" panose="020B0604020202020204" pitchFamily="34" charset="0"/>
                <a:cs typeface="Arial" panose="020B0604020202020204" pitchFamily="34" charset="0"/>
              </a:rPr>
              <a:t>Other plants produce side branches or runners with new plantlets on. The roots of each plantlet grow down into the soil, and the plantlets will grow to form new plants identical to the parent.</a:t>
            </a:r>
          </a:p>
          <a:p>
            <a:pPr algn="ctr">
              <a:lnSpc>
                <a:spcPct val="100000"/>
              </a:lnSpc>
              <a:spcBef>
                <a:spcPct val="0"/>
              </a:spcBef>
              <a:spcAft>
                <a:spcPts val="1200"/>
              </a:spcAft>
              <a:buFontTx/>
              <a:buNone/>
            </a:pPr>
            <a:r>
              <a:rPr lang="en-GB" altLang="en-US" sz="1600" dirty="0">
                <a:solidFill>
                  <a:schemeClr val="tx1"/>
                </a:solidFill>
                <a:latin typeface="Arial" panose="020B0604020202020204" pitchFamily="34" charset="0"/>
                <a:cs typeface="Arial" panose="020B0604020202020204" pitchFamily="34" charset="0"/>
              </a:rPr>
              <a:t>Spider plants and strawberries are examples of plants that reproduce this way.</a:t>
            </a:r>
          </a:p>
        </p:txBody>
      </p:sp>
      <p:sp>
        <p:nvSpPr>
          <p:cNvPr id="14" name="Rectangle 7"/>
          <p:cNvSpPr>
            <a:spLocks noChangeArrowheads="1"/>
          </p:cNvSpPr>
          <p:nvPr/>
        </p:nvSpPr>
        <p:spPr bwMode="auto">
          <a:xfrm>
            <a:off x="7008269" y="4435884"/>
            <a:ext cx="25876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spcAft>
                <a:spcPts val="1200"/>
              </a:spcAft>
              <a:buFontTx/>
              <a:buNone/>
            </a:pPr>
            <a:r>
              <a:rPr lang="en-GB" altLang="en-US" sz="1600" dirty="0">
                <a:solidFill>
                  <a:schemeClr val="tx1"/>
                </a:solidFill>
                <a:latin typeface="Arial" panose="020B0604020202020204" pitchFamily="34" charset="0"/>
                <a:cs typeface="Arial" panose="020B0604020202020204" pitchFamily="34" charset="0"/>
              </a:rPr>
              <a:t>Potato plants grow tubers underground during the spring and summer. These tubers will grow into new plants the following spring if they are left undisturbed.</a:t>
            </a:r>
          </a:p>
        </p:txBody>
      </p:sp>
      <p:pic>
        <p:nvPicPr>
          <p:cNvPr id="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0894" y="3611971"/>
            <a:ext cx="1928812"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4644" y="1248184"/>
            <a:ext cx="2173287"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p:cNvPicPr>
            <a:picLocks noChangeAspect="1"/>
          </p:cNvPicPr>
          <p:nvPr/>
        </p:nvPicPr>
        <p:blipFill>
          <a:blip r:embed="rId4">
            <a:extLst>
              <a:ext uri="{28A0092B-C50C-407E-A947-70E740481C1C}">
                <a14:useLocalDpi xmlns:a14="http://schemas.microsoft.com/office/drawing/2010/main" val="0"/>
              </a:ext>
            </a:extLst>
          </a:blip>
          <a:srcRect b="7576"/>
          <a:stretch>
            <a:fillRect/>
          </a:stretch>
        </p:blipFill>
        <p:spPr bwMode="auto">
          <a:xfrm>
            <a:off x="1339306" y="4400959"/>
            <a:ext cx="1268413"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5"/>
          <p:cNvSpPr>
            <a:spLocks noGrp="1"/>
          </p:cNvSpPr>
          <p:nvPr>
            <p:ph type="title"/>
          </p:nvPr>
        </p:nvSpPr>
        <p:spPr>
          <a:xfrm>
            <a:off x="1636214" y="579052"/>
            <a:ext cx="8683625" cy="631825"/>
          </a:xfrm>
        </p:spPr>
        <p:txBody>
          <a:bodyPr>
            <a:normAutofit/>
          </a:bodyPr>
          <a:lstStyle/>
          <a:p>
            <a:pPr algn="ctr" eaLnBrk="1" hangingPunct="1">
              <a:defRPr/>
            </a:pPr>
            <a:r>
              <a:rPr lang="en-GB" altLang="en-US" sz="3500" dirty="0" smtClean="0">
                <a:latin typeface="Arial" panose="020B0604020202020204" pitchFamily="34" charset="0"/>
                <a:cs typeface="Arial" panose="020B0604020202020204" pitchFamily="34" charset="0"/>
              </a:rPr>
              <a:t>Plants That Use Asexual Reproduction</a:t>
            </a:r>
          </a:p>
        </p:txBody>
      </p:sp>
    </p:spTree>
    <p:extLst>
      <p:ext uri="{BB962C8B-B14F-4D97-AF65-F5344CB8AC3E}">
        <p14:creationId xmlns:p14="http://schemas.microsoft.com/office/powerpoint/2010/main" val="213202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67131" y="3523207"/>
            <a:ext cx="5087938" cy="2449512"/>
          </a:xfrm>
          <a:prstGeom prst="roundRect">
            <a:avLst>
              <a:gd name="adj" fmla="val 0"/>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ounded Rectangle 5"/>
          <p:cNvSpPr/>
          <p:nvPr/>
        </p:nvSpPr>
        <p:spPr>
          <a:xfrm>
            <a:off x="7491594" y="1327694"/>
            <a:ext cx="2587625" cy="4645025"/>
          </a:xfrm>
          <a:prstGeom prst="roundRect">
            <a:avLst>
              <a:gd name="adj" fmla="val 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ounded Rectangle 6"/>
          <p:cNvSpPr/>
          <p:nvPr/>
        </p:nvSpPr>
        <p:spPr>
          <a:xfrm flipV="1">
            <a:off x="2267131" y="1327694"/>
            <a:ext cx="5087938" cy="2051050"/>
          </a:xfrm>
          <a:prstGeom prst="roundRect">
            <a:avLst>
              <a:gd name="adj" fmla="val 0"/>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p:cNvSpPr>
            <a:spLocks noChangeArrowheads="1"/>
          </p:cNvSpPr>
          <p:nvPr/>
        </p:nvSpPr>
        <p:spPr bwMode="auto">
          <a:xfrm>
            <a:off x="5648960" y="3630840"/>
            <a:ext cx="16637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spcAft>
                <a:spcPts val="1200"/>
              </a:spcAft>
              <a:buFontTx/>
              <a:buNone/>
            </a:pPr>
            <a:r>
              <a:rPr lang="en-GB" altLang="en-US" sz="1600" dirty="0">
                <a:solidFill>
                  <a:schemeClr val="tx1"/>
                </a:solidFill>
                <a:latin typeface="Arial" panose="020B0604020202020204" pitchFamily="34" charset="0"/>
                <a:cs typeface="Arial" panose="020B0604020202020204" pitchFamily="34" charset="0"/>
              </a:rPr>
              <a:t>Strawberry plants send out runners with small plantlets on. These will each grow into a new strawberry plant.</a:t>
            </a:r>
          </a:p>
        </p:txBody>
      </p:sp>
      <p:sp>
        <p:nvSpPr>
          <p:cNvPr id="9" name="Rectangle 7"/>
          <p:cNvSpPr>
            <a:spLocks noChangeArrowheads="1"/>
          </p:cNvSpPr>
          <p:nvPr/>
        </p:nvSpPr>
        <p:spPr bwMode="auto">
          <a:xfrm>
            <a:off x="2457631" y="1494382"/>
            <a:ext cx="4699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spcAft>
                <a:spcPts val="1200"/>
              </a:spcAft>
              <a:buFontTx/>
              <a:buNone/>
            </a:pPr>
            <a:r>
              <a:rPr lang="en-GB" altLang="en-US" sz="1600" dirty="0">
                <a:solidFill>
                  <a:schemeClr val="tx1"/>
                </a:solidFill>
                <a:latin typeface="Arial" panose="020B0604020202020204" pitchFamily="34" charset="0"/>
                <a:cs typeface="Arial" panose="020B0604020202020204" pitchFamily="34" charset="0"/>
              </a:rPr>
              <a:t>Some plants develop bulbs or tubers underground. These bulbs or tubers will develop into new plants for the following year. The new plants will be genetically identical to the parent plant. </a:t>
            </a:r>
          </a:p>
          <a:p>
            <a:pPr algn="ctr">
              <a:lnSpc>
                <a:spcPct val="100000"/>
              </a:lnSpc>
              <a:spcBef>
                <a:spcPct val="0"/>
              </a:spcBef>
              <a:spcAft>
                <a:spcPts val="1200"/>
              </a:spcAft>
              <a:buFontTx/>
              <a:buNone/>
            </a:pPr>
            <a:r>
              <a:rPr lang="en-GB" altLang="en-US" sz="1600" dirty="0">
                <a:solidFill>
                  <a:schemeClr val="tx1"/>
                </a:solidFill>
                <a:latin typeface="Arial" panose="020B0604020202020204" pitchFamily="34" charset="0"/>
                <a:cs typeface="Arial" panose="020B0604020202020204" pitchFamily="34" charset="0"/>
              </a:rPr>
              <a:t>Daffodils and potatoes are examples of plants that reproduce this way.</a:t>
            </a:r>
          </a:p>
        </p:txBody>
      </p:sp>
      <p:sp>
        <p:nvSpPr>
          <p:cNvPr id="10" name="Rectangle 7"/>
          <p:cNvSpPr>
            <a:spLocks noChangeArrowheads="1"/>
          </p:cNvSpPr>
          <p:nvPr/>
        </p:nvSpPr>
        <p:spPr bwMode="auto">
          <a:xfrm>
            <a:off x="7669394" y="4426494"/>
            <a:ext cx="223043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spcAft>
                <a:spcPts val="1200"/>
              </a:spcAft>
              <a:buFontTx/>
              <a:buNone/>
            </a:pPr>
            <a:r>
              <a:rPr lang="en-GB" altLang="en-US" sz="1600" dirty="0">
                <a:solidFill>
                  <a:schemeClr val="tx1"/>
                </a:solidFill>
                <a:latin typeface="Arial" panose="020B0604020202020204" pitchFamily="34" charset="0"/>
                <a:cs typeface="Arial" panose="020B0604020202020204" pitchFamily="34" charset="0"/>
              </a:rPr>
              <a:t>Spider plants send out branches with baby plantlets on. Each plantlet will grow into a new plant.</a:t>
            </a:r>
          </a:p>
        </p:txBody>
      </p:sp>
      <p:pic>
        <p:nvPicPr>
          <p:cNvPr id="11" name="Picture 6"/>
          <p:cNvPicPr>
            <a:picLocks noChangeAspect="1"/>
          </p:cNvPicPr>
          <p:nvPr/>
        </p:nvPicPr>
        <p:blipFill>
          <a:blip r:embed="rId2">
            <a:extLst>
              <a:ext uri="{28A0092B-C50C-407E-A947-70E740481C1C}">
                <a14:useLocalDpi xmlns:a14="http://schemas.microsoft.com/office/drawing/2010/main" val="0"/>
              </a:ext>
            </a:extLst>
          </a:blip>
          <a:srcRect l="2837"/>
          <a:stretch>
            <a:fillRect/>
          </a:stretch>
        </p:blipFill>
        <p:spPr bwMode="auto">
          <a:xfrm>
            <a:off x="2267131" y="3527969"/>
            <a:ext cx="3306763"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p:cNvPicPr>
          <p:nvPr/>
        </p:nvPicPr>
        <p:blipFill>
          <a:blip r:embed="rId3">
            <a:extLst>
              <a:ext uri="{28A0092B-C50C-407E-A947-70E740481C1C}">
                <a14:useLocalDpi xmlns:a14="http://schemas.microsoft.com/office/drawing/2010/main" val="0"/>
              </a:ext>
            </a:extLst>
          </a:blip>
          <a:srcRect l="31126"/>
          <a:stretch>
            <a:fillRect/>
          </a:stretch>
        </p:blipFill>
        <p:spPr bwMode="auto">
          <a:xfrm>
            <a:off x="7468689" y="1428500"/>
            <a:ext cx="316865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5"/>
          <p:cNvSpPr>
            <a:spLocks noGrp="1"/>
          </p:cNvSpPr>
          <p:nvPr>
            <p:ph type="title"/>
          </p:nvPr>
        </p:nvSpPr>
        <p:spPr>
          <a:xfrm>
            <a:off x="1953714" y="582998"/>
            <a:ext cx="8683625" cy="631825"/>
          </a:xfrm>
        </p:spPr>
        <p:txBody>
          <a:bodyPr>
            <a:normAutofit/>
          </a:bodyPr>
          <a:lstStyle/>
          <a:p>
            <a:pPr algn="ctr" eaLnBrk="1" hangingPunct="1">
              <a:defRPr/>
            </a:pPr>
            <a:r>
              <a:rPr lang="en-GB" altLang="en-US" sz="3500" dirty="0" smtClean="0">
                <a:latin typeface="Arial" panose="020B0604020202020204" pitchFamily="34" charset="0"/>
                <a:cs typeface="Arial" panose="020B0604020202020204" pitchFamily="34" charset="0"/>
              </a:rPr>
              <a:t>Plants That Use Asexual Reproduction</a:t>
            </a:r>
          </a:p>
        </p:txBody>
      </p:sp>
    </p:spTree>
    <p:extLst>
      <p:ext uri="{BB962C8B-B14F-4D97-AF65-F5344CB8AC3E}">
        <p14:creationId xmlns:p14="http://schemas.microsoft.com/office/powerpoint/2010/main" val="220015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13388" t="13303" r="15330" b="18125"/>
          <a:stretch/>
        </p:blipFill>
        <p:spPr>
          <a:xfrm>
            <a:off x="901337" y="587827"/>
            <a:ext cx="10267406" cy="5553077"/>
          </a:xfrm>
          <a:prstGeom prst="rect">
            <a:avLst/>
          </a:prstGeom>
        </p:spPr>
      </p:pic>
      <p:sp>
        <p:nvSpPr>
          <p:cNvPr id="2" name="TextBox 1"/>
          <p:cNvSpPr txBox="1"/>
          <p:nvPr/>
        </p:nvSpPr>
        <p:spPr>
          <a:xfrm>
            <a:off x="209005" y="727166"/>
            <a:ext cx="692332" cy="369332"/>
          </a:xfrm>
          <a:prstGeom prst="rect">
            <a:avLst/>
          </a:prstGeom>
          <a:solidFill>
            <a:schemeClr val="bg1"/>
          </a:solidFill>
          <a:ln w="25400">
            <a:solidFill>
              <a:schemeClr val="tx1"/>
            </a:solidFill>
          </a:ln>
        </p:spPr>
        <p:txBody>
          <a:bodyPr wrap="square" rtlCol="0">
            <a:spAutoFit/>
          </a:bodyPr>
          <a:lstStyle/>
          <a:p>
            <a:r>
              <a:rPr lang="en-GB" dirty="0" smtClean="0"/>
              <a:t>Task:</a:t>
            </a:r>
            <a:endParaRPr lang="en-GB" dirty="0"/>
          </a:p>
        </p:txBody>
      </p:sp>
      <p:sp>
        <p:nvSpPr>
          <p:cNvPr id="4" name="TextBox 3"/>
          <p:cNvSpPr txBox="1"/>
          <p:nvPr/>
        </p:nvSpPr>
        <p:spPr>
          <a:xfrm>
            <a:off x="10198131" y="1121639"/>
            <a:ext cx="1813760" cy="1477328"/>
          </a:xfrm>
          <a:prstGeom prst="rect">
            <a:avLst/>
          </a:prstGeom>
          <a:solidFill>
            <a:schemeClr val="bg1"/>
          </a:solidFill>
          <a:ln w="25400">
            <a:solidFill>
              <a:schemeClr val="tx1"/>
            </a:solidFill>
          </a:ln>
        </p:spPr>
        <p:txBody>
          <a:bodyPr wrap="square" rtlCol="0">
            <a:spAutoFit/>
          </a:bodyPr>
          <a:lstStyle/>
          <a:p>
            <a:r>
              <a:rPr lang="en-GB" dirty="0" smtClean="0"/>
              <a:t>Alternatively: Discuss and decide which statement would go where.</a:t>
            </a:r>
            <a:endParaRPr lang="en-GB" dirty="0"/>
          </a:p>
        </p:txBody>
      </p:sp>
    </p:spTree>
    <p:extLst>
      <p:ext uri="{BB962C8B-B14F-4D97-AF65-F5344CB8AC3E}">
        <p14:creationId xmlns:p14="http://schemas.microsoft.com/office/powerpoint/2010/main" val="2401858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Science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Date: Tuesday 12</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January</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LO. To</a:t>
            </a:r>
            <a:r>
              <a:rPr kumimoji="0" lang="en-GB" sz="4000" b="0" i="0" u="none" strike="noStrike" kern="1200" cap="none" spc="0" normalizeH="0" noProof="0" dirty="0" smtClean="0">
                <a:ln>
                  <a:noFill/>
                </a:ln>
                <a:solidFill>
                  <a:prstClr val="black"/>
                </a:solidFill>
                <a:effectLst/>
                <a:uLnTx/>
                <a:uFillTx/>
                <a:latin typeface="Calibri" panose="020F0502020204030204"/>
                <a:ea typeface="+mn-ea"/>
                <a:cs typeface="+mn-cs"/>
              </a:rPr>
              <a:t> be able to label parts of a plant and describe their functions. </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pic>
        <p:nvPicPr>
          <p:cNvPr id="2" name="Picture 1"/>
          <p:cNvPicPr>
            <a:picLocks noChangeAspect="1"/>
          </p:cNvPicPr>
          <p:nvPr/>
        </p:nvPicPr>
        <p:blipFill>
          <a:blip r:embed="rId4"/>
          <a:stretch>
            <a:fillRect/>
          </a:stretch>
        </p:blipFill>
        <p:spPr>
          <a:xfrm>
            <a:off x="4828584" y="5980303"/>
            <a:ext cx="579191" cy="639704"/>
          </a:xfrm>
          <a:prstGeom prst="rect">
            <a:avLst/>
          </a:prstGeom>
        </p:spPr>
      </p:pic>
    </p:spTree>
    <p:extLst>
      <p:ext uri="{BB962C8B-B14F-4D97-AF65-F5344CB8AC3E}">
        <p14:creationId xmlns:p14="http://schemas.microsoft.com/office/powerpoint/2010/main" val="138151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Parts of a flower</a:t>
            </a:r>
            <a:endParaRPr lang="en-GB" dirty="0"/>
          </a:p>
        </p:txBody>
      </p:sp>
      <p:sp>
        <p:nvSpPr>
          <p:cNvPr id="3" name="Content Placeholder 2"/>
          <p:cNvSpPr>
            <a:spLocks noGrp="1"/>
          </p:cNvSpPr>
          <p:nvPr>
            <p:ph idx="1"/>
          </p:nvPr>
        </p:nvSpPr>
        <p:spPr>
          <a:xfrm>
            <a:off x="96983" y="1690688"/>
            <a:ext cx="7135090" cy="4351338"/>
          </a:xfrm>
        </p:spPr>
        <p:txBody>
          <a:bodyPr>
            <a:normAutofit fontScale="92500" lnSpcReduction="10000"/>
          </a:bodyPr>
          <a:lstStyle/>
          <a:p>
            <a:r>
              <a:rPr lang="en-GB" dirty="0" smtClean="0"/>
              <a:t>Copy and paste the link below into a browser, then watch the video.</a:t>
            </a:r>
          </a:p>
          <a:p>
            <a:endParaRPr lang="en-GB" dirty="0"/>
          </a:p>
          <a:p>
            <a:pPr marL="0" indent="0">
              <a:buNone/>
            </a:pPr>
            <a:r>
              <a:rPr lang="en-GB" sz="2000" dirty="0">
                <a:hlinkClick r:id="rId2"/>
              </a:rPr>
              <a:t>https://</a:t>
            </a:r>
            <a:r>
              <a:rPr lang="en-GB" sz="2000" dirty="0" smtClean="0">
                <a:hlinkClick r:id="rId2"/>
              </a:rPr>
              <a:t>www.bbc.co.uk/teach/class-clips-video/science-ks1-ks2-ivys-plant-workshop-the-anatomy-of-the-flower/zjmhkmn</a:t>
            </a:r>
            <a:endParaRPr lang="en-GB" sz="2000" dirty="0" smtClean="0"/>
          </a:p>
          <a:p>
            <a:pPr marL="0" indent="0">
              <a:buNone/>
            </a:pPr>
            <a:endParaRPr lang="en-GB" sz="2000" dirty="0"/>
          </a:p>
          <a:p>
            <a:r>
              <a:rPr lang="en-GB" dirty="0" smtClean="0"/>
              <a:t>Copy and paste the link below into a browser to find out more about the different parts of a flower</a:t>
            </a:r>
          </a:p>
          <a:p>
            <a:endParaRPr lang="en-GB" sz="2000" dirty="0"/>
          </a:p>
          <a:p>
            <a:pPr marL="0" indent="0">
              <a:buNone/>
            </a:pPr>
            <a:r>
              <a:rPr lang="en-GB" sz="2000" dirty="0"/>
              <a:t>https://www.dkfindout.com/uk/animals-and-nature/plants/parts-flower/</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9020" b="15209"/>
          <a:stretch/>
        </p:blipFill>
        <p:spPr bwMode="auto">
          <a:xfrm>
            <a:off x="6928628" y="141432"/>
            <a:ext cx="5028624"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6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662" y="781257"/>
            <a:ext cx="3140075"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36">
            <a:extLst>
              <a:ext uri="{FF2B5EF4-FFF2-40B4-BE49-F238E27FC236}">
                <a16:creationId xmlns:a16="http://schemas.microsoft.com/office/drawing/2014/main" id="{670B0A94-E550-4B62-88EB-EEF3579CB089}"/>
              </a:ext>
            </a:extLst>
          </p:cNvPr>
          <p:cNvSpPr/>
          <p:nvPr/>
        </p:nvSpPr>
        <p:spPr bwMode="auto">
          <a:xfrm>
            <a:off x="2379459" y="1629641"/>
            <a:ext cx="3149600" cy="1252537"/>
          </a:xfrm>
          <a:prstGeom prst="roundRect">
            <a:avLst/>
          </a:prstGeom>
          <a:solidFill>
            <a:srgbClr val="9ECE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GB" altLang="en-US" dirty="0">
                <a:solidFill>
                  <a:schemeClr val="tx1"/>
                </a:solidFill>
              </a:rPr>
              <a:t>Leaves make food for the plant from carbon dioxide in the air and sunlight.</a:t>
            </a:r>
          </a:p>
        </p:txBody>
      </p:sp>
      <p:cxnSp>
        <p:nvCxnSpPr>
          <p:cNvPr id="4" name="Straight Arrow Connector 3">
            <a:extLst>
              <a:ext uri="{FF2B5EF4-FFF2-40B4-BE49-F238E27FC236}">
                <a16:creationId xmlns:a16="http://schemas.microsoft.com/office/drawing/2014/main" id="{0EC7E4FB-09CA-4B29-8828-354A7C67A1EF}"/>
              </a:ext>
            </a:extLst>
          </p:cNvPr>
          <p:cNvCxnSpPr>
            <a:cxnSpLocks/>
          </p:cNvCxnSpPr>
          <p:nvPr/>
        </p:nvCxnSpPr>
        <p:spPr>
          <a:xfrm>
            <a:off x="7123112" y="3911600"/>
            <a:ext cx="600075" cy="206375"/>
          </a:xfrm>
          <a:prstGeom prst="straightConnector1">
            <a:avLst/>
          </a:prstGeom>
          <a:ln w="38100">
            <a:solidFill>
              <a:srgbClr val="9ECE5E"/>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F4BE334-D42E-4D27-A03A-12ABFFE7493A}"/>
              </a:ext>
            </a:extLst>
          </p:cNvPr>
          <p:cNvCxnSpPr>
            <a:cxnSpLocks/>
          </p:cNvCxnSpPr>
          <p:nvPr/>
        </p:nvCxnSpPr>
        <p:spPr>
          <a:xfrm flipH="1" flipV="1">
            <a:off x="8586787" y="4483100"/>
            <a:ext cx="723900" cy="141287"/>
          </a:xfrm>
          <a:prstGeom prst="straightConnector1">
            <a:avLst/>
          </a:prstGeom>
          <a:ln w="38100">
            <a:solidFill>
              <a:srgbClr val="9ECE5E"/>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837" y="3171371"/>
            <a:ext cx="20066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144837" y="654047"/>
            <a:ext cx="1998617" cy="830997"/>
          </a:xfrm>
          <a:prstGeom prst="rect">
            <a:avLst/>
          </a:prstGeom>
          <a:noFill/>
        </p:spPr>
        <p:txBody>
          <a:bodyPr wrap="square" rtlCol="0">
            <a:spAutoFit/>
          </a:bodyPr>
          <a:lstStyle/>
          <a:p>
            <a:r>
              <a:rPr lang="en-GB" sz="4800" dirty="0" smtClean="0"/>
              <a:t>Leaf</a:t>
            </a:r>
            <a:endParaRPr lang="en-GB" sz="4800" dirty="0"/>
          </a:p>
        </p:txBody>
      </p:sp>
    </p:spTree>
    <p:extLst>
      <p:ext uri="{BB962C8B-B14F-4D97-AF65-F5344CB8AC3E}">
        <p14:creationId xmlns:p14="http://schemas.microsoft.com/office/powerpoint/2010/main" val="2245884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588" y="1247775"/>
            <a:ext cx="3140075"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0"/>
          <p:cNvSpPr>
            <a:spLocks noGrp="1" noChangeArrowheads="1"/>
          </p:cNvSpPr>
          <p:nvPr/>
        </p:nvSpPr>
        <p:spPr bwMode="auto">
          <a:xfrm>
            <a:off x="2170113" y="633412"/>
            <a:ext cx="3444875" cy="95091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0" fontAlgn="base" hangingPunct="0">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AU" altLang="en-US" sz="3600" b="1" i="0" u="none" strike="noStrike" kern="1200" cap="none" spc="0" normalizeH="0" baseline="0" noProof="0" smtClean="0">
                <a:ln>
                  <a:noFill/>
                </a:ln>
                <a:solidFill>
                  <a:srgbClr val="1C1C1C"/>
                </a:solidFill>
                <a:effectLst/>
                <a:uLnTx/>
                <a:uFillTx/>
                <a:latin typeface="Twinkl SemiBold" pitchFamily="2" charset="0"/>
                <a:ea typeface="+mj-ea"/>
                <a:cs typeface="+mj-cs"/>
              </a:rPr>
              <a:t>Petal</a:t>
            </a:r>
            <a:endParaRPr kumimoji="0" lang="en-GB" altLang="en-US" sz="3600" b="1" i="0" u="none" strike="noStrike" kern="1200" cap="none" spc="0" normalizeH="0" baseline="0" noProof="0" smtClean="0">
              <a:ln>
                <a:noFill/>
              </a:ln>
              <a:solidFill>
                <a:srgbClr val="1C1C1C"/>
              </a:solidFill>
              <a:effectLst/>
              <a:uLnTx/>
              <a:uFillTx/>
              <a:latin typeface="Twinkl SemiBold" pitchFamily="2" charset="0"/>
              <a:ea typeface="+mj-ea"/>
              <a:cs typeface="+mj-cs"/>
            </a:endParaRPr>
          </a:p>
        </p:txBody>
      </p:sp>
      <p:sp>
        <p:nvSpPr>
          <p:cNvPr id="4" name="Rectangle: Rounded Corners 36">
            <a:extLst>
              <a:ext uri="{FF2B5EF4-FFF2-40B4-BE49-F238E27FC236}">
                <a16:creationId xmlns:a16="http://schemas.microsoft.com/office/drawing/2014/main" id="{670B0A94-E550-4B62-88EB-EEF3579CB089}"/>
              </a:ext>
            </a:extLst>
          </p:cNvPr>
          <p:cNvSpPr/>
          <p:nvPr/>
        </p:nvSpPr>
        <p:spPr bwMode="auto">
          <a:xfrm>
            <a:off x="2322513" y="1584325"/>
            <a:ext cx="3140075" cy="3192462"/>
          </a:xfrm>
          <a:prstGeom prst="roundRect">
            <a:avLst>
              <a:gd name="adj" fmla="val 6248"/>
            </a:avLst>
          </a:prstGeom>
          <a:solidFill>
            <a:srgbClr val="F37078"/>
          </a:solidFill>
          <a:ln w="12700" cap="flat" cmpd="sng" algn="ctr">
            <a:noFill/>
            <a:prstDash val="solid"/>
            <a:miter lim="800000"/>
          </a:ln>
          <a:effectLst/>
        </p:spPr>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altLang="en-US" sz="1800" b="0" i="0" u="none" strike="noStrike" kern="1200" cap="none" spc="0" normalizeH="0" baseline="0" noProof="0" dirty="0" smtClean="0">
                <a:ln>
                  <a:noFill/>
                </a:ln>
                <a:solidFill>
                  <a:srgbClr val="1C1C1C"/>
                </a:solidFill>
                <a:effectLst/>
                <a:uLnTx/>
                <a:uFillTx/>
                <a:latin typeface="Twinkl"/>
                <a:ea typeface="+mn-ea"/>
                <a:cs typeface="+mn-cs"/>
              </a:rPr>
              <a:t>P</a:t>
            </a:r>
            <a:r>
              <a:rPr kumimoji="0" lang="en-GB" altLang="en-US" sz="1800" b="0" i="0" u="none" strike="noStrike" kern="1200" cap="none" spc="0" normalizeH="0" baseline="0" noProof="0" dirty="0" err="1" smtClean="0">
                <a:ln>
                  <a:noFill/>
                </a:ln>
                <a:solidFill>
                  <a:srgbClr val="1C1C1C"/>
                </a:solidFill>
                <a:effectLst/>
                <a:uLnTx/>
                <a:uFillTx/>
                <a:latin typeface="Twinkl"/>
                <a:ea typeface="+mn-ea"/>
                <a:cs typeface="+mn-cs"/>
              </a:rPr>
              <a:t>etals</a:t>
            </a:r>
            <a:r>
              <a:rPr kumimoji="0" lang="en-GB" altLang="en-US" sz="1800" b="0" i="0" u="none" strike="noStrike" kern="1200" cap="none" spc="0" normalizeH="0" baseline="0" noProof="0" dirty="0" smtClean="0">
                <a:ln>
                  <a:noFill/>
                </a:ln>
                <a:solidFill>
                  <a:srgbClr val="1C1C1C"/>
                </a:solidFill>
                <a:effectLst/>
                <a:uLnTx/>
                <a:uFillTx/>
                <a:latin typeface="Twinkl"/>
                <a:ea typeface="+mn-ea"/>
                <a:cs typeface="+mn-cs"/>
              </a:rPr>
              <a:t> </a:t>
            </a: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attract insects to</a:t>
            </a:r>
            <a:br>
              <a:rPr kumimoji="0" lang="en-GB" altLang="en-US" sz="1800" b="0" i="0" u="none" strike="noStrike" kern="1200" cap="none" spc="0" normalizeH="0" baseline="0" noProof="0" dirty="0">
                <a:ln>
                  <a:noFill/>
                </a:ln>
                <a:solidFill>
                  <a:srgbClr val="1C1C1C"/>
                </a:solidFill>
                <a:effectLst/>
                <a:uLnTx/>
                <a:uFillTx/>
                <a:latin typeface="Twinkl"/>
                <a:ea typeface="+mn-ea"/>
                <a:cs typeface="+mn-cs"/>
              </a:rPr>
            </a:b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 the plant.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wink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Plants need insects to bring pollen they have collected from other flowers so they can make seeds.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wink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Petals are bright colours to attract the insects.</a:t>
            </a:r>
          </a:p>
        </p:txBody>
      </p:sp>
      <p:cxnSp>
        <p:nvCxnSpPr>
          <p:cNvPr id="5" name="Straight Arrow Connector 4">
            <a:extLst>
              <a:ext uri="{FF2B5EF4-FFF2-40B4-BE49-F238E27FC236}">
                <a16:creationId xmlns:a16="http://schemas.microsoft.com/office/drawing/2014/main" id="{0EC7E4FB-09CA-4B29-8828-354A7C67A1EF}"/>
              </a:ext>
            </a:extLst>
          </p:cNvPr>
          <p:cNvCxnSpPr>
            <a:cxnSpLocks/>
          </p:cNvCxnSpPr>
          <p:nvPr/>
        </p:nvCxnSpPr>
        <p:spPr>
          <a:xfrm flipV="1">
            <a:off x="5845175" y="2298700"/>
            <a:ext cx="398463" cy="338137"/>
          </a:xfrm>
          <a:prstGeom prst="straightConnector1">
            <a:avLst/>
          </a:prstGeom>
          <a:noFill/>
          <a:ln w="38100" cap="flat" cmpd="sng" algn="ctr">
            <a:solidFill>
              <a:srgbClr val="F37078"/>
            </a:solidFill>
            <a:prstDash val="solid"/>
            <a:miter lim="800000"/>
            <a:tailEnd type="triangle"/>
          </a:ln>
          <a:effectLst/>
        </p:spPr>
      </p:cxnSp>
      <p:cxnSp>
        <p:nvCxnSpPr>
          <p:cNvPr id="6" name="Straight Arrow Connector 5">
            <a:extLst>
              <a:ext uri="{FF2B5EF4-FFF2-40B4-BE49-F238E27FC236}">
                <a16:creationId xmlns:a16="http://schemas.microsoft.com/office/drawing/2014/main" id="{CF4BE334-D42E-4D27-A03A-12ABFFE7493A}"/>
              </a:ext>
            </a:extLst>
          </p:cNvPr>
          <p:cNvCxnSpPr>
            <a:cxnSpLocks/>
          </p:cNvCxnSpPr>
          <p:nvPr/>
        </p:nvCxnSpPr>
        <p:spPr>
          <a:xfrm flipH="1" flipV="1">
            <a:off x="8005763" y="2298700"/>
            <a:ext cx="522287" cy="325437"/>
          </a:xfrm>
          <a:prstGeom prst="straightConnector1">
            <a:avLst/>
          </a:prstGeom>
          <a:noFill/>
          <a:ln w="38100" cap="flat" cmpd="sng" algn="ctr">
            <a:solidFill>
              <a:srgbClr val="F37078"/>
            </a:solidFill>
            <a:prstDash val="solid"/>
            <a:miter lim="800000"/>
            <a:tailEnd type="triangle"/>
          </a:ln>
          <a:effectLst/>
        </p:spPr>
      </p:cxn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6938" y="769937"/>
            <a:ext cx="15446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1575" y="3560762"/>
            <a:ext cx="938213"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163" y="776287"/>
            <a:ext cx="103028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105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1639</Words>
  <Application>Microsoft Office PowerPoint</Application>
  <PresentationFormat>Widescreen</PresentationFormat>
  <Paragraphs>135</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Sassoon Infant Rg</vt:lpstr>
      <vt:lpstr>Twinkl</vt:lpstr>
      <vt:lpstr>Twinkl SemiBold</vt:lpstr>
      <vt:lpstr>1_Office Theme</vt:lpstr>
      <vt:lpstr>PowerPoint Presentation</vt:lpstr>
      <vt:lpstr>Asexual Reproduction</vt:lpstr>
      <vt:lpstr>Plants That Use Asexual Reproduction</vt:lpstr>
      <vt:lpstr>Plants That Use Asexual Reproduction</vt:lpstr>
      <vt:lpstr>PowerPoint Presentation</vt:lpstr>
      <vt:lpstr>PowerPoint Presentation</vt:lpstr>
      <vt:lpstr>Parts of a flower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the task: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staff</cp:lastModifiedBy>
  <cp:revision>34</cp:revision>
  <dcterms:created xsi:type="dcterms:W3CDTF">2020-12-21T14:56:46Z</dcterms:created>
  <dcterms:modified xsi:type="dcterms:W3CDTF">2021-01-08T13:40:00Z</dcterms:modified>
</cp:coreProperties>
</file>