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Lst>
  <p:notesMasterIdLst>
    <p:notesMasterId r:id="rId93"/>
  </p:notesMasterIdLst>
  <p:sldIdLst>
    <p:sldId id="510" r:id="rId4"/>
    <p:sldId id="511" r:id="rId5"/>
    <p:sldId id="395" r:id="rId6"/>
    <p:sldId id="306" r:id="rId7"/>
    <p:sldId id="414" r:id="rId8"/>
    <p:sldId id="415" r:id="rId9"/>
    <p:sldId id="428" r:id="rId10"/>
    <p:sldId id="431" r:id="rId11"/>
    <p:sldId id="432" r:id="rId12"/>
    <p:sldId id="433" r:id="rId13"/>
    <p:sldId id="450" r:id="rId14"/>
    <p:sldId id="434" r:id="rId15"/>
    <p:sldId id="435" r:id="rId16"/>
    <p:sldId id="451" r:id="rId17"/>
    <p:sldId id="436" r:id="rId18"/>
    <p:sldId id="452" r:id="rId19"/>
    <p:sldId id="437" r:id="rId20"/>
    <p:sldId id="438" r:id="rId21"/>
    <p:sldId id="453" r:id="rId22"/>
    <p:sldId id="454" r:id="rId23"/>
    <p:sldId id="455" r:id="rId24"/>
    <p:sldId id="440" r:id="rId25"/>
    <p:sldId id="404" r:id="rId26"/>
    <p:sldId id="330" r:id="rId27"/>
    <p:sldId id="396" r:id="rId28"/>
    <p:sldId id="397" r:id="rId29"/>
    <p:sldId id="441" r:id="rId30"/>
    <p:sldId id="448" r:id="rId31"/>
    <p:sldId id="444" r:id="rId32"/>
    <p:sldId id="445" r:id="rId33"/>
    <p:sldId id="446" r:id="rId34"/>
    <p:sldId id="447" r:id="rId35"/>
    <p:sldId id="442" r:id="rId36"/>
    <p:sldId id="458" r:id="rId37"/>
    <p:sldId id="461" r:id="rId38"/>
    <p:sldId id="462" r:id="rId39"/>
    <p:sldId id="463" r:id="rId40"/>
    <p:sldId id="449" r:id="rId41"/>
    <p:sldId id="405" r:id="rId42"/>
    <p:sldId id="406" r:id="rId43"/>
    <p:sldId id="398" r:id="rId44"/>
    <p:sldId id="399" r:id="rId45"/>
    <p:sldId id="430" r:id="rId46"/>
    <p:sldId id="487" r:id="rId47"/>
    <p:sldId id="421" r:id="rId48"/>
    <p:sldId id="488" r:id="rId49"/>
    <p:sldId id="489" r:id="rId50"/>
    <p:sldId id="490" r:id="rId51"/>
    <p:sldId id="503" r:id="rId52"/>
    <p:sldId id="502" r:id="rId53"/>
    <p:sldId id="493" r:id="rId54"/>
    <p:sldId id="496" r:id="rId55"/>
    <p:sldId id="494" r:id="rId56"/>
    <p:sldId id="497" r:id="rId57"/>
    <p:sldId id="495" r:id="rId58"/>
    <p:sldId id="498" r:id="rId59"/>
    <p:sldId id="504" r:id="rId60"/>
    <p:sldId id="505" r:id="rId61"/>
    <p:sldId id="499" r:id="rId62"/>
    <p:sldId id="500" r:id="rId63"/>
    <p:sldId id="501" r:id="rId64"/>
    <p:sldId id="407" r:id="rId65"/>
    <p:sldId id="408" r:id="rId66"/>
    <p:sldId id="400" r:id="rId67"/>
    <p:sldId id="401" r:id="rId68"/>
    <p:sldId id="509" r:id="rId69"/>
    <p:sldId id="469" r:id="rId70"/>
    <p:sldId id="423" r:id="rId71"/>
    <p:sldId id="464" r:id="rId72"/>
    <p:sldId id="424" r:id="rId73"/>
    <p:sldId id="468" r:id="rId74"/>
    <p:sldId id="409" r:id="rId75"/>
    <p:sldId id="410" r:id="rId76"/>
    <p:sldId id="402" r:id="rId77"/>
    <p:sldId id="403" r:id="rId78"/>
    <p:sldId id="473" r:id="rId79"/>
    <p:sldId id="474" r:id="rId80"/>
    <p:sldId id="480" r:id="rId81"/>
    <p:sldId id="507" r:id="rId82"/>
    <p:sldId id="479" r:id="rId83"/>
    <p:sldId id="482" r:id="rId84"/>
    <p:sldId id="508" r:id="rId85"/>
    <p:sldId id="483" r:id="rId86"/>
    <p:sldId id="481" r:id="rId87"/>
    <p:sldId id="486" r:id="rId88"/>
    <p:sldId id="485" r:id="rId89"/>
    <p:sldId id="477" r:id="rId90"/>
    <p:sldId id="411" r:id="rId91"/>
    <p:sldId id="412" r:id="rId9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D5490"/>
    <a:srgbClr val="45CDBA"/>
    <a:srgbClr val="AF71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36E2247-B43E-34B2-21C0-8BB7656CFC23}" v="9" dt="2021-02-24T11:22:48.60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471" autoAdjust="0"/>
    <p:restoredTop sz="94699"/>
  </p:normalViewPr>
  <p:slideViewPr>
    <p:cSldViewPr snapToGrid="0" snapToObjects="1">
      <p:cViewPr varScale="1">
        <p:scale>
          <a:sx n="65" d="100"/>
          <a:sy n="65" d="100"/>
        </p:scale>
        <p:origin x="79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slide" Target="slides/slide81.xml"/><Relationship Id="rId89" Type="http://schemas.openxmlformats.org/officeDocument/2006/relationships/slide" Target="slides/slide86.xml"/><Relationship Id="rId97" Type="http://schemas.openxmlformats.org/officeDocument/2006/relationships/tableStyles" Target="tableStyle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102" Type="http://schemas.microsoft.com/office/2015/10/relationships/revisionInfo" Target="revisionInfo.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viewProps" Target="viewProp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presProps" Target="presProps.xml"/><Relationship Id="rId101" Type="http://schemas.microsoft.com/office/2016/11/relationships/changesInfo" Target="changesInfos/changesInfo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 Umpleby" userId="S::judith.umpleby_shottonhallscitt.co.uk#ext#@durhamschools.onmicrosoft.com::595de4aa-84d7-4d68-970d-7c0d61591ffd" providerId="AD" clId="Web-{E36E2247-B43E-34B2-21C0-8BB7656CFC23}"/>
    <pc:docChg chg="modSld">
      <pc:chgData name="J Umpleby" userId="S::judith.umpleby_shottonhallscitt.co.uk#ext#@durhamschools.onmicrosoft.com::595de4aa-84d7-4d68-970d-7c0d61591ffd" providerId="AD" clId="Web-{E36E2247-B43E-34B2-21C0-8BB7656CFC23}" dt="2021-02-24T11:22:47.445" v="2" actId="20577"/>
      <pc:docMkLst>
        <pc:docMk/>
      </pc:docMkLst>
      <pc:sldChg chg="modSp">
        <pc:chgData name="J Umpleby" userId="S::judith.umpleby_shottonhallscitt.co.uk#ext#@durhamschools.onmicrosoft.com::595de4aa-84d7-4d68-970d-7c0d61591ffd" providerId="AD" clId="Web-{E36E2247-B43E-34B2-21C0-8BB7656CFC23}" dt="2021-02-24T11:20:16.254" v="1" actId="20577"/>
        <pc:sldMkLst>
          <pc:docMk/>
          <pc:sldMk cId="1712080937" sldId="437"/>
        </pc:sldMkLst>
        <pc:spChg chg="mod">
          <ac:chgData name="J Umpleby" userId="S::judith.umpleby_shottonhallscitt.co.uk#ext#@durhamschools.onmicrosoft.com::595de4aa-84d7-4d68-970d-7c0d61591ffd" providerId="AD" clId="Web-{E36E2247-B43E-34B2-21C0-8BB7656CFC23}" dt="2021-02-24T11:20:16.254" v="1" actId="20577"/>
          <ac:spMkLst>
            <pc:docMk/>
            <pc:sldMk cId="1712080937" sldId="437"/>
            <ac:spMk id="7" creationId="{66DCF490-1FB3-754B-80FE-BF4A9DA90872}"/>
          </ac:spMkLst>
        </pc:spChg>
      </pc:sldChg>
      <pc:sldChg chg="modSp">
        <pc:chgData name="J Umpleby" userId="S::judith.umpleby_shottonhallscitt.co.uk#ext#@durhamschools.onmicrosoft.com::595de4aa-84d7-4d68-970d-7c0d61591ffd" providerId="AD" clId="Web-{E36E2247-B43E-34B2-21C0-8BB7656CFC23}" dt="2021-02-24T11:22:47.445" v="2" actId="20577"/>
        <pc:sldMkLst>
          <pc:docMk/>
          <pc:sldMk cId="1588934083" sldId="500"/>
        </pc:sldMkLst>
        <pc:spChg chg="mod">
          <ac:chgData name="J Umpleby" userId="S::judith.umpleby_shottonhallscitt.co.uk#ext#@durhamschools.onmicrosoft.com::595de4aa-84d7-4d68-970d-7c0d61591ffd" providerId="AD" clId="Web-{E36E2247-B43E-34B2-21C0-8BB7656CFC23}" dt="2021-02-24T11:22:47.445" v="2" actId="20577"/>
          <ac:spMkLst>
            <pc:docMk/>
            <pc:sldMk cId="1588934083" sldId="500"/>
            <ac:spMk id="2" creationId="{BF839D5F-8C79-0E4A-B313-838A5101328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D75130-9B85-0C48-925C-C8E666940C7E}" type="datetimeFigureOut">
              <a:rPr lang="en-US" smtClean="0"/>
              <a:t>2/26/2021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A11F47-69C5-744C-8879-7327D91F38A2}" type="slidenum">
              <a:rPr lang="en-US" smtClean="0"/>
              <a:t>‹#›</a:t>
            </a:fld>
            <a:endParaRPr lang="en-US" dirty="0"/>
          </a:p>
        </p:txBody>
      </p:sp>
    </p:spTree>
    <p:extLst>
      <p:ext uri="{BB962C8B-B14F-4D97-AF65-F5344CB8AC3E}">
        <p14:creationId xmlns:p14="http://schemas.microsoft.com/office/powerpoint/2010/main" val="14812175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7DBF01-2E21-4778-B3AE-9CE212D2F46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63153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7DBF01-2E21-4778-B3AE-9CE212D2F46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98355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102D78C3-7EEB-3C42-8041-BA7ABC19093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8F8EBD2-9697-474B-81D4-E3DB69BFAFB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a:p>
        </p:txBody>
      </p:sp>
      <p:sp>
        <p:nvSpPr>
          <p:cNvPr id="4100" name="Slide Number Placeholder 3">
            <a:extLst>
              <a:ext uri="{FF2B5EF4-FFF2-40B4-BE49-F238E27FC236}">
                <a16:creationId xmlns:a16="http://schemas.microsoft.com/office/drawing/2014/main" id="{6824EE67-0265-614A-A786-D31748A84C1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fld id="{A87A78A0-A43D-D847-82C5-09FC9C4C13BA}" type="slidenum">
              <a:rPr lang="en-GB" altLang="en-US" sz="800" smtClean="0">
                <a:solidFill>
                  <a:srgbClr val="000000"/>
                </a:solidFill>
              </a:rPr>
              <a:pPr eaLnBrk="1" hangingPunct="1"/>
              <a:t>4</a:t>
            </a:fld>
            <a:endParaRPr lang="en-GB" altLang="en-US" sz="800" dirty="0">
              <a:solidFill>
                <a:srgbClr val="000000"/>
              </a:solidFill>
            </a:endParaRPr>
          </a:p>
        </p:txBody>
      </p:sp>
    </p:spTree>
    <p:extLst>
      <p:ext uri="{BB962C8B-B14F-4D97-AF65-F5344CB8AC3E}">
        <p14:creationId xmlns:p14="http://schemas.microsoft.com/office/powerpoint/2010/main" val="6691088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AA11F47-69C5-744C-8879-7327D91F38A2}" type="slidenum">
              <a:rPr lang="en-US" smtClean="0"/>
              <a:t>8</a:t>
            </a:fld>
            <a:endParaRPr lang="en-US" dirty="0"/>
          </a:p>
        </p:txBody>
      </p:sp>
    </p:spTree>
    <p:extLst>
      <p:ext uri="{BB962C8B-B14F-4D97-AF65-F5344CB8AC3E}">
        <p14:creationId xmlns:p14="http://schemas.microsoft.com/office/powerpoint/2010/main" val="13190624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102D78C3-7EEB-3C42-8041-BA7ABC19093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8F8EBD2-9697-474B-81D4-E3DB69BFAFB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4100" name="Slide Number Placeholder 3">
            <a:extLst>
              <a:ext uri="{FF2B5EF4-FFF2-40B4-BE49-F238E27FC236}">
                <a16:creationId xmlns:a16="http://schemas.microsoft.com/office/drawing/2014/main" id="{6824EE67-0265-614A-A786-D31748A84C1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fld id="{A87A78A0-A43D-D847-82C5-09FC9C4C13BA}" type="slidenum">
              <a:rPr lang="en-GB" altLang="en-US" sz="800" smtClean="0">
                <a:solidFill>
                  <a:srgbClr val="000000"/>
                </a:solidFill>
              </a:rPr>
              <a:pPr eaLnBrk="1" hangingPunct="1"/>
              <a:t>26</a:t>
            </a:fld>
            <a:endParaRPr lang="en-GB" altLang="en-US" sz="800">
              <a:solidFill>
                <a:srgbClr val="000000"/>
              </a:solidFill>
            </a:endParaRPr>
          </a:p>
        </p:txBody>
      </p:sp>
    </p:spTree>
    <p:extLst>
      <p:ext uri="{BB962C8B-B14F-4D97-AF65-F5344CB8AC3E}">
        <p14:creationId xmlns:p14="http://schemas.microsoft.com/office/powerpoint/2010/main" val="39858930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102D78C3-7EEB-3C42-8041-BA7ABC19093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8F8EBD2-9697-474B-81D4-E3DB69BFAFB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4100" name="Slide Number Placeholder 3">
            <a:extLst>
              <a:ext uri="{FF2B5EF4-FFF2-40B4-BE49-F238E27FC236}">
                <a16:creationId xmlns:a16="http://schemas.microsoft.com/office/drawing/2014/main" id="{6824EE67-0265-614A-A786-D31748A84C1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fld id="{A87A78A0-A43D-D847-82C5-09FC9C4C13BA}" type="slidenum">
              <a:rPr lang="en-GB" altLang="en-US" sz="800" smtClean="0">
                <a:solidFill>
                  <a:srgbClr val="000000"/>
                </a:solidFill>
              </a:rPr>
              <a:pPr eaLnBrk="1" hangingPunct="1"/>
              <a:t>42</a:t>
            </a:fld>
            <a:endParaRPr lang="en-GB" altLang="en-US" sz="800">
              <a:solidFill>
                <a:srgbClr val="000000"/>
              </a:solidFill>
            </a:endParaRPr>
          </a:p>
        </p:txBody>
      </p:sp>
    </p:spTree>
    <p:extLst>
      <p:ext uri="{BB962C8B-B14F-4D97-AF65-F5344CB8AC3E}">
        <p14:creationId xmlns:p14="http://schemas.microsoft.com/office/powerpoint/2010/main" val="42294900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102D78C3-7EEB-3C42-8041-BA7ABC19093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8F8EBD2-9697-474B-81D4-E3DB69BFAFB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4100" name="Slide Number Placeholder 3">
            <a:extLst>
              <a:ext uri="{FF2B5EF4-FFF2-40B4-BE49-F238E27FC236}">
                <a16:creationId xmlns:a16="http://schemas.microsoft.com/office/drawing/2014/main" id="{6824EE67-0265-614A-A786-D31748A84C1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fld id="{A87A78A0-A43D-D847-82C5-09FC9C4C13BA}" type="slidenum">
              <a:rPr lang="en-GB" altLang="en-US" sz="800" smtClean="0">
                <a:solidFill>
                  <a:srgbClr val="000000"/>
                </a:solidFill>
              </a:rPr>
              <a:pPr eaLnBrk="1" hangingPunct="1"/>
              <a:t>65</a:t>
            </a:fld>
            <a:endParaRPr lang="en-GB" altLang="en-US" sz="800">
              <a:solidFill>
                <a:srgbClr val="000000"/>
              </a:solidFill>
            </a:endParaRPr>
          </a:p>
        </p:txBody>
      </p:sp>
    </p:spTree>
    <p:extLst>
      <p:ext uri="{BB962C8B-B14F-4D97-AF65-F5344CB8AC3E}">
        <p14:creationId xmlns:p14="http://schemas.microsoft.com/office/powerpoint/2010/main" val="38381499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102D78C3-7EEB-3C42-8041-BA7ABC19093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8F8EBD2-9697-474B-81D4-E3DB69BFAFB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a:p>
        </p:txBody>
      </p:sp>
      <p:sp>
        <p:nvSpPr>
          <p:cNvPr id="4100" name="Slide Number Placeholder 3">
            <a:extLst>
              <a:ext uri="{FF2B5EF4-FFF2-40B4-BE49-F238E27FC236}">
                <a16:creationId xmlns:a16="http://schemas.microsoft.com/office/drawing/2014/main" id="{6824EE67-0265-614A-A786-D31748A84C1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fld id="{A87A78A0-A43D-D847-82C5-09FC9C4C13BA}" type="slidenum">
              <a:rPr lang="en-GB" altLang="en-US" sz="800" smtClean="0">
                <a:solidFill>
                  <a:srgbClr val="000000"/>
                </a:solidFill>
              </a:rPr>
              <a:pPr eaLnBrk="1" hangingPunct="1"/>
              <a:t>75</a:t>
            </a:fld>
            <a:endParaRPr lang="en-GB" altLang="en-US" sz="800" dirty="0">
              <a:solidFill>
                <a:srgbClr val="000000"/>
              </a:solidFill>
            </a:endParaRPr>
          </a:p>
        </p:txBody>
      </p:sp>
    </p:spTree>
    <p:extLst>
      <p:ext uri="{BB962C8B-B14F-4D97-AF65-F5344CB8AC3E}">
        <p14:creationId xmlns:p14="http://schemas.microsoft.com/office/powerpoint/2010/main" val="13382377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A11F47-69C5-744C-8879-7327D91F38A2}" type="slidenum">
              <a:rPr lang="en-US" smtClean="0"/>
              <a:t>86</a:t>
            </a:fld>
            <a:endParaRPr lang="en-US" dirty="0"/>
          </a:p>
        </p:txBody>
      </p:sp>
    </p:spTree>
    <p:extLst>
      <p:ext uri="{BB962C8B-B14F-4D97-AF65-F5344CB8AC3E}">
        <p14:creationId xmlns:p14="http://schemas.microsoft.com/office/powerpoint/2010/main" val="18421761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33A72-3F73-9045-94CC-1391AE86A7B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508DB5A3-2F4A-BE43-8BAB-2593ED6E03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BE94EE14-F0DB-5947-9E82-73B8AFCACA8B}"/>
              </a:ext>
            </a:extLst>
          </p:cNvPr>
          <p:cNvSpPr>
            <a:spLocks noGrp="1"/>
          </p:cNvSpPr>
          <p:nvPr>
            <p:ph type="dt" sz="half" idx="10"/>
          </p:nvPr>
        </p:nvSpPr>
        <p:spPr/>
        <p:txBody>
          <a:bodyPr/>
          <a:lstStyle/>
          <a:p>
            <a:fld id="{25EA36C0-ADB6-824D-882B-F957FF99E60D}" type="datetimeFigureOut">
              <a:rPr lang="en-US" smtClean="0"/>
              <a:t>2/26/2021</a:t>
            </a:fld>
            <a:endParaRPr lang="en-US" dirty="0"/>
          </a:p>
        </p:txBody>
      </p:sp>
      <p:sp>
        <p:nvSpPr>
          <p:cNvPr id="5" name="Footer Placeholder 4">
            <a:extLst>
              <a:ext uri="{FF2B5EF4-FFF2-40B4-BE49-F238E27FC236}">
                <a16:creationId xmlns:a16="http://schemas.microsoft.com/office/drawing/2014/main" id="{AF320725-59DC-EB48-940D-4CC71CA4748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D4612E0-5FD8-8E4E-ABE4-4D771722F970}"/>
              </a:ext>
            </a:extLst>
          </p:cNvPr>
          <p:cNvSpPr>
            <a:spLocks noGrp="1"/>
          </p:cNvSpPr>
          <p:nvPr>
            <p:ph type="sldNum" sz="quarter" idx="12"/>
          </p:nvPr>
        </p:nvSpPr>
        <p:spPr/>
        <p:txBody>
          <a:bodyPr/>
          <a:lstStyle/>
          <a:p>
            <a:fld id="{DCBEE89F-1014-C542-AC36-1B349D5E4850}" type="slidenum">
              <a:rPr lang="en-US" smtClean="0"/>
              <a:t>‹#›</a:t>
            </a:fld>
            <a:endParaRPr lang="en-US" dirty="0"/>
          </a:p>
        </p:txBody>
      </p:sp>
    </p:spTree>
    <p:extLst>
      <p:ext uri="{BB962C8B-B14F-4D97-AF65-F5344CB8AC3E}">
        <p14:creationId xmlns:p14="http://schemas.microsoft.com/office/powerpoint/2010/main" val="4049752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348A0-73DD-D845-8FBA-7A29721B320E}"/>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B35A0B0-91A6-4943-B660-A5944264084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8756228-7056-504C-BA24-FA4D500EF78B}"/>
              </a:ext>
            </a:extLst>
          </p:cNvPr>
          <p:cNvSpPr>
            <a:spLocks noGrp="1"/>
          </p:cNvSpPr>
          <p:nvPr>
            <p:ph type="dt" sz="half" idx="10"/>
          </p:nvPr>
        </p:nvSpPr>
        <p:spPr/>
        <p:txBody>
          <a:bodyPr/>
          <a:lstStyle/>
          <a:p>
            <a:fld id="{25EA36C0-ADB6-824D-882B-F957FF99E60D}" type="datetimeFigureOut">
              <a:rPr lang="en-US" smtClean="0"/>
              <a:t>2/26/2021</a:t>
            </a:fld>
            <a:endParaRPr lang="en-US" dirty="0"/>
          </a:p>
        </p:txBody>
      </p:sp>
      <p:sp>
        <p:nvSpPr>
          <p:cNvPr id="5" name="Footer Placeholder 4">
            <a:extLst>
              <a:ext uri="{FF2B5EF4-FFF2-40B4-BE49-F238E27FC236}">
                <a16:creationId xmlns:a16="http://schemas.microsoft.com/office/drawing/2014/main" id="{8E6D1EFD-9870-A74F-B7E7-8733C88CDBB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AB4FA60-4851-704D-821B-732EF7D6578A}"/>
              </a:ext>
            </a:extLst>
          </p:cNvPr>
          <p:cNvSpPr>
            <a:spLocks noGrp="1"/>
          </p:cNvSpPr>
          <p:nvPr>
            <p:ph type="sldNum" sz="quarter" idx="12"/>
          </p:nvPr>
        </p:nvSpPr>
        <p:spPr/>
        <p:txBody>
          <a:bodyPr/>
          <a:lstStyle/>
          <a:p>
            <a:fld id="{DCBEE89F-1014-C542-AC36-1B349D5E4850}" type="slidenum">
              <a:rPr lang="en-US" smtClean="0"/>
              <a:t>‹#›</a:t>
            </a:fld>
            <a:endParaRPr lang="en-US" dirty="0"/>
          </a:p>
        </p:txBody>
      </p:sp>
    </p:spTree>
    <p:extLst>
      <p:ext uri="{BB962C8B-B14F-4D97-AF65-F5344CB8AC3E}">
        <p14:creationId xmlns:p14="http://schemas.microsoft.com/office/powerpoint/2010/main" val="38842295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2ED3E1-20CF-5B43-A2B7-A6AF100E7E43}"/>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7085826-F07B-6544-BFBF-0E336692BBD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D3643AF-3849-0349-9E9E-EB900079976D}"/>
              </a:ext>
            </a:extLst>
          </p:cNvPr>
          <p:cNvSpPr>
            <a:spLocks noGrp="1"/>
          </p:cNvSpPr>
          <p:nvPr>
            <p:ph type="dt" sz="half" idx="10"/>
          </p:nvPr>
        </p:nvSpPr>
        <p:spPr/>
        <p:txBody>
          <a:bodyPr/>
          <a:lstStyle/>
          <a:p>
            <a:fld id="{25EA36C0-ADB6-824D-882B-F957FF99E60D}" type="datetimeFigureOut">
              <a:rPr lang="en-US" smtClean="0"/>
              <a:t>2/26/2021</a:t>
            </a:fld>
            <a:endParaRPr lang="en-US" dirty="0"/>
          </a:p>
        </p:txBody>
      </p:sp>
      <p:sp>
        <p:nvSpPr>
          <p:cNvPr id="5" name="Footer Placeholder 4">
            <a:extLst>
              <a:ext uri="{FF2B5EF4-FFF2-40B4-BE49-F238E27FC236}">
                <a16:creationId xmlns:a16="http://schemas.microsoft.com/office/drawing/2014/main" id="{0CC69887-67B3-FD4F-94D7-771B81A1BAF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F920DCF-262B-9548-9F0A-EBB494FBF6C4}"/>
              </a:ext>
            </a:extLst>
          </p:cNvPr>
          <p:cNvSpPr>
            <a:spLocks noGrp="1"/>
          </p:cNvSpPr>
          <p:nvPr>
            <p:ph type="sldNum" sz="quarter" idx="12"/>
          </p:nvPr>
        </p:nvSpPr>
        <p:spPr/>
        <p:txBody>
          <a:bodyPr/>
          <a:lstStyle/>
          <a:p>
            <a:fld id="{DCBEE89F-1014-C542-AC36-1B349D5E4850}" type="slidenum">
              <a:rPr lang="en-US" smtClean="0"/>
              <a:t>‹#›</a:t>
            </a:fld>
            <a:endParaRPr lang="en-US" dirty="0"/>
          </a:p>
        </p:txBody>
      </p:sp>
    </p:spTree>
    <p:extLst>
      <p:ext uri="{BB962C8B-B14F-4D97-AF65-F5344CB8AC3E}">
        <p14:creationId xmlns:p14="http://schemas.microsoft.com/office/powerpoint/2010/main" val="23181168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1A81FE5E-4EA8-48A8-8F1B-D4BDB6075AEA}" type="datetimeFigureOut">
              <a:rPr lang="en-GB" smtClean="0"/>
              <a:t>26/02/2021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13996005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A81FE5E-4EA8-48A8-8F1B-D4BDB6075AEA}" type="datetimeFigureOut">
              <a:rPr lang="en-GB" smtClean="0"/>
              <a:t>26/02/2021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33353322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A81FE5E-4EA8-48A8-8F1B-D4BDB6075AEA}" type="datetimeFigureOut">
              <a:rPr lang="en-GB" smtClean="0"/>
              <a:t>26/02/2021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41467291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1A81FE5E-4EA8-48A8-8F1B-D4BDB6075AEA}" type="datetimeFigureOut">
              <a:rPr lang="en-GB" smtClean="0"/>
              <a:t>26/02/2021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30530897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1A81FE5E-4EA8-48A8-8F1B-D4BDB6075AEA}" type="datetimeFigureOut">
              <a:rPr lang="en-GB" smtClean="0"/>
              <a:t>26/02/2021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7741424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1A81FE5E-4EA8-48A8-8F1B-D4BDB6075AEA}" type="datetimeFigureOut">
              <a:rPr lang="en-GB" smtClean="0"/>
              <a:t>26/02/2021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34859521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81FE5E-4EA8-48A8-8F1B-D4BDB6075AEA}" type="datetimeFigureOut">
              <a:rPr lang="en-GB" smtClean="0"/>
              <a:t>26/02/2021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3705406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A81FE5E-4EA8-48A8-8F1B-D4BDB6075AEA}" type="datetimeFigureOut">
              <a:rPr lang="en-GB" smtClean="0"/>
              <a:t>26/02/2021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31911346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39023-433F-1242-9158-CBD821A2EE6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908AFF58-5986-5541-B722-B5F3961AA30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90C65FA-BB7B-B647-A246-1C4F4F1FC830}"/>
              </a:ext>
            </a:extLst>
          </p:cNvPr>
          <p:cNvSpPr>
            <a:spLocks noGrp="1"/>
          </p:cNvSpPr>
          <p:nvPr>
            <p:ph type="dt" sz="half" idx="10"/>
          </p:nvPr>
        </p:nvSpPr>
        <p:spPr/>
        <p:txBody>
          <a:bodyPr/>
          <a:lstStyle/>
          <a:p>
            <a:fld id="{25EA36C0-ADB6-824D-882B-F957FF99E60D}" type="datetimeFigureOut">
              <a:rPr lang="en-US" smtClean="0"/>
              <a:t>2/26/2021</a:t>
            </a:fld>
            <a:endParaRPr lang="en-US" dirty="0"/>
          </a:p>
        </p:txBody>
      </p:sp>
      <p:sp>
        <p:nvSpPr>
          <p:cNvPr id="5" name="Footer Placeholder 4">
            <a:extLst>
              <a:ext uri="{FF2B5EF4-FFF2-40B4-BE49-F238E27FC236}">
                <a16:creationId xmlns:a16="http://schemas.microsoft.com/office/drawing/2014/main" id="{0F639E63-E203-CB4C-8E04-F8C2E3FE9D1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7A1DE39-585B-8148-85B0-84947FA12165}"/>
              </a:ext>
            </a:extLst>
          </p:cNvPr>
          <p:cNvSpPr>
            <a:spLocks noGrp="1"/>
          </p:cNvSpPr>
          <p:nvPr>
            <p:ph type="sldNum" sz="quarter" idx="12"/>
          </p:nvPr>
        </p:nvSpPr>
        <p:spPr/>
        <p:txBody>
          <a:bodyPr/>
          <a:lstStyle/>
          <a:p>
            <a:fld id="{DCBEE89F-1014-C542-AC36-1B349D5E4850}" type="slidenum">
              <a:rPr lang="en-US" smtClean="0"/>
              <a:t>‹#›</a:t>
            </a:fld>
            <a:endParaRPr lang="en-US" dirty="0"/>
          </a:p>
        </p:txBody>
      </p:sp>
    </p:spTree>
    <p:extLst>
      <p:ext uri="{BB962C8B-B14F-4D97-AF65-F5344CB8AC3E}">
        <p14:creationId xmlns:p14="http://schemas.microsoft.com/office/powerpoint/2010/main" val="21049892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A81FE5E-4EA8-48A8-8F1B-D4BDB6075AEA}" type="datetimeFigureOut">
              <a:rPr lang="en-GB" smtClean="0"/>
              <a:t>26/02/2021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13205335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A81FE5E-4EA8-48A8-8F1B-D4BDB6075AEA}" type="datetimeFigureOut">
              <a:rPr lang="en-GB" smtClean="0"/>
              <a:t>26/02/2021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21049420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A81FE5E-4EA8-48A8-8F1B-D4BDB6075AEA}" type="datetimeFigureOut">
              <a:rPr lang="en-GB" smtClean="0"/>
              <a:t>26/02/2021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19115310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1A81FE5E-4EA8-48A8-8F1B-D4BDB6075AEA}" type="datetimeFigureOut">
              <a:rPr lang="en-GB" smtClean="0"/>
              <a:t>26/02/2021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2835503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A81FE5E-4EA8-48A8-8F1B-D4BDB6075AEA}" type="datetimeFigureOut">
              <a:rPr lang="en-GB" smtClean="0"/>
              <a:t>26/02/2021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19184707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A81FE5E-4EA8-48A8-8F1B-D4BDB6075AEA}" type="datetimeFigureOut">
              <a:rPr lang="en-GB" smtClean="0"/>
              <a:t>26/02/2021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30847605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1A81FE5E-4EA8-48A8-8F1B-D4BDB6075AEA}" type="datetimeFigureOut">
              <a:rPr lang="en-GB" smtClean="0"/>
              <a:t>26/02/2021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21551841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1A81FE5E-4EA8-48A8-8F1B-D4BDB6075AEA}" type="datetimeFigureOut">
              <a:rPr lang="en-GB" smtClean="0"/>
              <a:t>26/02/2021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42395885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1A81FE5E-4EA8-48A8-8F1B-D4BDB6075AEA}" type="datetimeFigureOut">
              <a:rPr lang="en-GB" smtClean="0"/>
              <a:t>26/02/2021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20279982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81FE5E-4EA8-48A8-8F1B-D4BDB6075AEA}" type="datetimeFigureOut">
              <a:rPr lang="en-GB" smtClean="0"/>
              <a:t>26/02/2021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85163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12F3F-B388-E94C-BE2A-E64B676CB84D}"/>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E8A6A909-443B-B144-81A1-BED24381DB0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B586C6A6-CF60-E240-8AED-C36D1B0B5CB0}"/>
              </a:ext>
            </a:extLst>
          </p:cNvPr>
          <p:cNvSpPr>
            <a:spLocks noGrp="1"/>
          </p:cNvSpPr>
          <p:nvPr>
            <p:ph type="dt" sz="half" idx="10"/>
          </p:nvPr>
        </p:nvSpPr>
        <p:spPr/>
        <p:txBody>
          <a:bodyPr/>
          <a:lstStyle/>
          <a:p>
            <a:fld id="{25EA36C0-ADB6-824D-882B-F957FF99E60D}" type="datetimeFigureOut">
              <a:rPr lang="en-US" smtClean="0"/>
              <a:t>2/26/2021</a:t>
            </a:fld>
            <a:endParaRPr lang="en-US" dirty="0"/>
          </a:p>
        </p:txBody>
      </p:sp>
      <p:sp>
        <p:nvSpPr>
          <p:cNvPr id="5" name="Footer Placeholder 4">
            <a:extLst>
              <a:ext uri="{FF2B5EF4-FFF2-40B4-BE49-F238E27FC236}">
                <a16:creationId xmlns:a16="http://schemas.microsoft.com/office/drawing/2014/main" id="{6A71CE58-90D8-4841-A9EF-5F603EEF00B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A16C061-F6AD-B849-97C9-62140CA59065}"/>
              </a:ext>
            </a:extLst>
          </p:cNvPr>
          <p:cNvSpPr>
            <a:spLocks noGrp="1"/>
          </p:cNvSpPr>
          <p:nvPr>
            <p:ph type="sldNum" sz="quarter" idx="12"/>
          </p:nvPr>
        </p:nvSpPr>
        <p:spPr/>
        <p:txBody>
          <a:bodyPr/>
          <a:lstStyle/>
          <a:p>
            <a:fld id="{DCBEE89F-1014-C542-AC36-1B349D5E4850}" type="slidenum">
              <a:rPr lang="en-US" smtClean="0"/>
              <a:t>‹#›</a:t>
            </a:fld>
            <a:endParaRPr lang="en-US" dirty="0"/>
          </a:p>
        </p:txBody>
      </p:sp>
    </p:spTree>
    <p:extLst>
      <p:ext uri="{BB962C8B-B14F-4D97-AF65-F5344CB8AC3E}">
        <p14:creationId xmlns:p14="http://schemas.microsoft.com/office/powerpoint/2010/main" val="33129695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A81FE5E-4EA8-48A8-8F1B-D4BDB6075AEA}" type="datetimeFigureOut">
              <a:rPr lang="en-GB" smtClean="0"/>
              <a:t>26/02/2021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25540775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A81FE5E-4EA8-48A8-8F1B-D4BDB6075AEA}" type="datetimeFigureOut">
              <a:rPr lang="en-GB" smtClean="0"/>
              <a:t>26/02/2021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28031498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A81FE5E-4EA8-48A8-8F1B-D4BDB6075AEA}" type="datetimeFigureOut">
              <a:rPr lang="en-GB" smtClean="0"/>
              <a:t>26/02/2021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24179736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A81FE5E-4EA8-48A8-8F1B-D4BDB6075AEA}" type="datetimeFigureOut">
              <a:rPr lang="en-GB" smtClean="0"/>
              <a:t>26/02/2021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24962105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4" name="Rounded Rectangle 4"/>
          <p:cNvSpPr/>
          <p:nvPr/>
        </p:nvSpPr>
        <p:spPr>
          <a:xfrm>
            <a:off x="609601" y="438150"/>
            <a:ext cx="10960100" cy="5957888"/>
          </a:xfrm>
          <a:custGeom>
            <a:avLst>
              <a:gd name="f0" fmla="val 572"/>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alpha val="90000"/>
            </a:srgbClr>
          </a:solidFill>
          <a:ln w="25402" cap="rnd">
            <a:solidFill>
              <a:srgbClr val="FFFFFF"/>
            </a:solidFill>
            <a:prstDash val="solid"/>
            <a:miter/>
          </a:ln>
        </p:spPr>
        <p:txBody>
          <a:bodyPr anchor="ctr" anchorCtr="1"/>
          <a:lstStyle/>
          <a:p>
            <a:pPr algn="ctr" eaLnBrk="1" fontAlgn="auto" hangingPunct="1">
              <a:spcBef>
                <a:spcPts val="0"/>
              </a:spcBef>
              <a:spcAft>
                <a:spcPts val="0"/>
              </a:spcAft>
              <a:defRPr sz="1800" b="0" i="0" u="none" strike="noStrike" kern="0" cap="none" spc="0" baseline="0">
                <a:solidFill>
                  <a:srgbClr val="000000"/>
                </a:solidFill>
                <a:uFillTx/>
              </a:defRPr>
            </a:pPr>
            <a:r>
              <a:rPr lang="en-GB" sz="1350" kern="0">
                <a:solidFill>
                  <a:srgbClr val="FFFFFF"/>
                </a:solidFill>
                <a:latin typeface="Twinkl" pitchFamily="50"/>
              </a:rPr>
              <a:t> </a:t>
            </a:r>
          </a:p>
        </p:txBody>
      </p:sp>
      <p:sp>
        <p:nvSpPr>
          <p:cNvPr id="3" name="Title 5"/>
          <p:cNvSpPr txBox="1">
            <a:spLocks noGrp="1"/>
          </p:cNvSpPr>
          <p:nvPr>
            <p:ph type="title"/>
          </p:nvPr>
        </p:nvSpPr>
        <p:spPr>
          <a:xfrm>
            <a:off x="609601" y="478899"/>
            <a:ext cx="10960095" cy="994309"/>
          </a:xfrm>
        </p:spPr>
        <p:txBody>
          <a:bodyPr>
            <a:noAutofit/>
          </a:bodyPr>
          <a:lstStyle>
            <a:lvl1pPr>
              <a:defRPr>
                <a:latin typeface="Twinkl SemiBold" pitchFamily="2"/>
              </a:defRPr>
            </a:lvl1pPr>
          </a:lstStyle>
          <a:p>
            <a:pPr lvl="0"/>
            <a:r>
              <a:rPr lang="en-US"/>
              <a:t>Click to edit Master title style</a:t>
            </a:r>
            <a:endParaRPr lang="en-GB"/>
          </a:p>
        </p:txBody>
      </p:sp>
    </p:spTree>
    <p:extLst>
      <p:ext uri="{BB962C8B-B14F-4D97-AF65-F5344CB8AC3E}">
        <p14:creationId xmlns:p14="http://schemas.microsoft.com/office/powerpoint/2010/main" val="510312994"/>
      </p:ext>
    </p:extLst>
  </p:cSld>
  <p:clrMapOvr>
    <a:masterClrMapping/>
  </p:clrMapOvr>
  <p:transition spd="slow"/>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4" name="Rounded Rectangle 4"/>
          <p:cNvSpPr/>
          <p:nvPr/>
        </p:nvSpPr>
        <p:spPr>
          <a:xfrm>
            <a:off x="609601" y="438150"/>
            <a:ext cx="10960100" cy="5957888"/>
          </a:xfrm>
          <a:custGeom>
            <a:avLst>
              <a:gd name="f0" fmla="val 572"/>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alpha val="90000"/>
            </a:srgbClr>
          </a:solidFill>
          <a:ln w="25402" cap="rnd">
            <a:solidFill>
              <a:srgbClr val="FFFFFF"/>
            </a:solidFill>
            <a:prstDash val="solid"/>
            <a:miter/>
          </a:ln>
        </p:spPr>
        <p:txBody>
          <a:bodyPr anchor="ctr" anchorCtr="1"/>
          <a:lstStyle/>
          <a:p>
            <a:pPr algn="ctr" eaLnBrk="1" fontAlgn="auto" hangingPunct="1">
              <a:spcBef>
                <a:spcPts val="0"/>
              </a:spcBef>
              <a:spcAft>
                <a:spcPts val="0"/>
              </a:spcAft>
              <a:defRPr sz="1800" b="0" i="0" u="none" strike="noStrike" kern="0" cap="none" spc="0" baseline="0">
                <a:solidFill>
                  <a:srgbClr val="000000"/>
                </a:solidFill>
                <a:uFillTx/>
              </a:defRPr>
            </a:pPr>
            <a:r>
              <a:rPr lang="en-GB" sz="1350" kern="0">
                <a:solidFill>
                  <a:srgbClr val="FFFFFF"/>
                </a:solidFill>
                <a:latin typeface="Twinkl" pitchFamily="50"/>
              </a:rPr>
              <a:t> </a:t>
            </a:r>
          </a:p>
        </p:txBody>
      </p:sp>
      <p:sp>
        <p:nvSpPr>
          <p:cNvPr id="3" name="Title 5"/>
          <p:cNvSpPr txBox="1">
            <a:spLocks noGrp="1"/>
          </p:cNvSpPr>
          <p:nvPr>
            <p:ph type="title"/>
          </p:nvPr>
        </p:nvSpPr>
        <p:spPr>
          <a:xfrm>
            <a:off x="609601" y="478899"/>
            <a:ext cx="10960095" cy="994309"/>
          </a:xfrm>
        </p:spPr>
        <p:txBody>
          <a:bodyPr>
            <a:noAutofit/>
          </a:bodyPr>
          <a:lstStyle>
            <a:lvl1pPr>
              <a:defRPr>
                <a:latin typeface="Twinkl SemiBold" pitchFamily="2"/>
              </a:defRPr>
            </a:lvl1pPr>
          </a:lstStyle>
          <a:p>
            <a:pPr lvl="0"/>
            <a:r>
              <a:rPr lang="en-US"/>
              <a:t>Click to edit Master title style</a:t>
            </a:r>
            <a:endParaRPr lang="en-GB"/>
          </a:p>
        </p:txBody>
      </p:sp>
    </p:spTree>
    <p:extLst>
      <p:ext uri="{BB962C8B-B14F-4D97-AF65-F5344CB8AC3E}">
        <p14:creationId xmlns:p14="http://schemas.microsoft.com/office/powerpoint/2010/main" val="237522500"/>
      </p:ext>
    </p:extLst>
  </p:cSld>
  <p:clrMapOvr>
    <a:masterClrMapping/>
  </p:clrMapOvr>
  <p:transition spd="slow"/>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
        <p:nvSpPr>
          <p:cNvPr id="4" name="Rounded Rectangle 4"/>
          <p:cNvSpPr/>
          <p:nvPr/>
        </p:nvSpPr>
        <p:spPr>
          <a:xfrm>
            <a:off x="609601" y="438150"/>
            <a:ext cx="10960100" cy="5957888"/>
          </a:xfrm>
          <a:custGeom>
            <a:avLst>
              <a:gd name="f0" fmla="val 572"/>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alpha val="90000"/>
            </a:srgbClr>
          </a:solidFill>
          <a:ln w="25402" cap="rnd">
            <a:solidFill>
              <a:srgbClr val="FFFFFF"/>
            </a:solidFill>
            <a:prstDash val="solid"/>
            <a:miter/>
          </a:ln>
        </p:spPr>
        <p:txBody>
          <a:bodyPr anchor="ctr" anchorCtr="1"/>
          <a:lstStyle/>
          <a:p>
            <a:pPr algn="ctr" eaLnBrk="1" fontAlgn="auto" hangingPunct="1">
              <a:spcBef>
                <a:spcPts val="0"/>
              </a:spcBef>
              <a:spcAft>
                <a:spcPts val="0"/>
              </a:spcAft>
              <a:defRPr sz="1800" b="0" i="0" u="none" strike="noStrike" kern="0" cap="none" spc="0" baseline="0">
                <a:solidFill>
                  <a:srgbClr val="000000"/>
                </a:solidFill>
                <a:uFillTx/>
              </a:defRPr>
            </a:pPr>
            <a:r>
              <a:rPr lang="en-GB" sz="1350" kern="0">
                <a:solidFill>
                  <a:srgbClr val="FFFFFF"/>
                </a:solidFill>
                <a:latin typeface="Twinkl" pitchFamily="50"/>
              </a:rPr>
              <a:t> </a:t>
            </a:r>
          </a:p>
        </p:txBody>
      </p:sp>
      <p:sp>
        <p:nvSpPr>
          <p:cNvPr id="3" name="Title 5"/>
          <p:cNvSpPr txBox="1">
            <a:spLocks noGrp="1"/>
          </p:cNvSpPr>
          <p:nvPr>
            <p:ph type="title"/>
          </p:nvPr>
        </p:nvSpPr>
        <p:spPr>
          <a:xfrm>
            <a:off x="609601" y="478899"/>
            <a:ext cx="10960095" cy="994309"/>
          </a:xfrm>
        </p:spPr>
        <p:txBody>
          <a:bodyPr>
            <a:noAutofit/>
          </a:bodyPr>
          <a:lstStyle>
            <a:lvl1pPr>
              <a:defRPr>
                <a:latin typeface="Twinkl SemiBold" pitchFamily="2"/>
              </a:defRPr>
            </a:lvl1pPr>
          </a:lstStyle>
          <a:p>
            <a:pPr lvl="0"/>
            <a:r>
              <a:rPr lang="en-US"/>
              <a:t>Click to edit Master title style</a:t>
            </a:r>
            <a:endParaRPr lang="en-GB"/>
          </a:p>
        </p:txBody>
      </p:sp>
    </p:spTree>
    <p:extLst>
      <p:ext uri="{BB962C8B-B14F-4D97-AF65-F5344CB8AC3E}">
        <p14:creationId xmlns:p14="http://schemas.microsoft.com/office/powerpoint/2010/main" val="2822613287"/>
      </p:ext>
    </p:extLst>
  </p:cSld>
  <p:clrMapOvr>
    <a:masterClrMapping/>
  </p:clrMapOvr>
  <p:transition spd="slow"/>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4_Title and Content">
    <p:spTree>
      <p:nvGrpSpPr>
        <p:cNvPr id="1" name=""/>
        <p:cNvGrpSpPr/>
        <p:nvPr/>
      </p:nvGrpSpPr>
      <p:grpSpPr>
        <a:xfrm>
          <a:off x="0" y="0"/>
          <a:ext cx="0" cy="0"/>
          <a:chOff x="0" y="0"/>
          <a:chExt cx="0" cy="0"/>
        </a:xfrm>
      </p:grpSpPr>
      <p:sp>
        <p:nvSpPr>
          <p:cNvPr id="4" name="Rounded Rectangle 4"/>
          <p:cNvSpPr/>
          <p:nvPr/>
        </p:nvSpPr>
        <p:spPr>
          <a:xfrm>
            <a:off x="609601" y="438150"/>
            <a:ext cx="10960100" cy="5957888"/>
          </a:xfrm>
          <a:custGeom>
            <a:avLst>
              <a:gd name="f0" fmla="val 572"/>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alpha val="90000"/>
            </a:srgbClr>
          </a:solidFill>
          <a:ln w="25402" cap="rnd">
            <a:solidFill>
              <a:srgbClr val="FFFFFF"/>
            </a:solidFill>
            <a:prstDash val="solid"/>
            <a:miter/>
          </a:ln>
        </p:spPr>
        <p:txBody>
          <a:bodyPr anchor="ctr" anchorCtr="1"/>
          <a:lstStyle/>
          <a:p>
            <a:pPr algn="ctr" eaLnBrk="1" fontAlgn="auto" hangingPunct="1">
              <a:spcBef>
                <a:spcPts val="0"/>
              </a:spcBef>
              <a:spcAft>
                <a:spcPts val="0"/>
              </a:spcAft>
              <a:defRPr sz="1800" b="0" i="0" u="none" strike="noStrike" kern="0" cap="none" spc="0" baseline="0">
                <a:solidFill>
                  <a:srgbClr val="000000"/>
                </a:solidFill>
                <a:uFillTx/>
              </a:defRPr>
            </a:pPr>
            <a:r>
              <a:rPr lang="en-GB" sz="1350" kern="0">
                <a:solidFill>
                  <a:srgbClr val="FFFFFF"/>
                </a:solidFill>
                <a:latin typeface="Twinkl" pitchFamily="50"/>
              </a:rPr>
              <a:t> </a:t>
            </a:r>
          </a:p>
        </p:txBody>
      </p:sp>
      <p:sp>
        <p:nvSpPr>
          <p:cNvPr id="3" name="Title 5"/>
          <p:cNvSpPr txBox="1">
            <a:spLocks noGrp="1"/>
          </p:cNvSpPr>
          <p:nvPr>
            <p:ph type="title"/>
          </p:nvPr>
        </p:nvSpPr>
        <p:spPr>
          <a:xfrm>
            <a:off x="609601" y="478899"/>
            <a:ext cx="10960095" cy="994309"/>
          </a:xfrm>
        </p:spPr>
        <p:txBody>
          <a:bodyPr>
            <a:noAutofit/>
          </a:bodyPr>
          <a:lstStyle>
            <a:lvl1pPr>
              <a:defRPr>
                <a:latin typeface="Twinkl SemiBold" pitchFamily="2"/>
              </a:defRPr>
            </a:lvl1pPr>
          </a:lstStyle>
          <a:p>
            <a:pPr lvl="0"/>
            <a:r>
              <a:rPr lang="en-US"/>
              <a:t>Click to edit Master title style</a:t>
            </a:r>
            <a:endParaRPr lang="en-GB"/>
          </a:p>
        </p:txBody>
      </p:sp>
    </p:spTree>
    <p:extLst>
      <p:ext uri="{BB962C8B-B14F-4D97-AF65-F5344CB8AC3E}">
        <p14:creationId xmlns:p14="http://schemas.microsoft.com/office/powerpoint/2010/main" val="3450092619"/>
      </p:ext>
    </p:extLst>
  </p:cSld>
  <p:clrMapOvr>
    <a:masterClrMapping/>
  </p:clrMapOvr>
  <p:transition spd="slow"/>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5_Title and Content">
    <p:spTree>
      <p:nvGrpSpPr>
        <p:cNvPr id="1" name=""/>
        <p:cNvGrpSpPr/>
        <p:nvPr/>
      </p:nvGrpSpPr>
      <p:grpSpPr>
        <a:xfrm>
          <a:off x="0" y="0"/>
          <a:ext cx="0" cy="0"/>
          <a:chOff x="0" y="0"/>
          <a:chExt cx="0" cy="0"/>
        </a:xfrm>
      </p:grpSpPr>
      <p:sp>
        <p:nvSpPr>
          <p:cNvPr id="4" name="Rounded Rectangle 4"/>
          <p:cNvSpPr/>
          <p:nvPr/>
        </p:nvSpPr>
        <p:spPr>
          <a:xfrm>
            <a:off x="609601" y="438150"/>
            <a:ext cx="10960100" cy="5957888"/>
          </a:xfrm>
          <a:custGeom>
            <a:avLst>
              <a:gd name="f0" fmla="val 572"/>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alpha val="90000"/>
            </a:srgbClr>
          </a:solidFill>
          <a:ln w="25402" cap="rnd">
            <a:solidFill>
              <a:srgbClr val="FFFFFF"/>
            </a:solidFill>
            <a:prstDash val="solid"/>
            <a:miter/>
          </a:ln>
        </p:spPr>
        <p:txBody>
          <a:bodyPr anchor="ctr" anchorCtr="1"/>
          <a:lstStyle/>
          <a:p>
            <a:pPr algn="ctr" eaLnBrk="1" fontAlgn="auto" hangingPunct="1">
              <a:spcBef>
                <a:spcPts val="0"/>
              </a:spcBef>
              <a:spcAft>
                <a:spcPts val="0"/>
              </a:spcAft>
              <a:defRPr sz="1800" b="0" i="0" u="none" strike="noStrike" kern="0" cap="none" spc="0" baseline="0">
                <a:solidFill>
                  <a:srgbClr val="000000"/>
                </a:solidFill>
                <a:uFillTx/>
              </a:defRPr>
            </a:pPr>
            <a:r>
              <a:rPr lang="en-GB" sz="1350" kern="0">
                <a:solidFill>
                  <a:srgbClr val="FFFFFF"/>
                </a:solidFill>
                <a:latin typeface="Twinkl" pitchFamily="50"/>
              </a:rPr>
              <a:t> </a:t>
            </a:r>
          </a:p>
        </p:txBody>
      </p:sp>
      <p:sp>
        <p:nvSpPr>
          <p:cNvPr id="3" name="Title 5"/>
          <p:cNvSpPr txBox="1">
            <a:spLocks noGrp="1"/>
          </p:cNvSpPr>
          <p:nvPr>
            <p:ph type="title"/>
          </p:nvPr>
        </p:nvSpPr>
        <p:spPr>
          <a:xfrm>
            <a:off x="609601" y="478899"/>
            <a:ext cx="10960095" cy="994309"/>
          </a:xfrm>
        </p:spPr>
        <p:txBody>
          <a:bodyPr>
            <a:noAutofit/>
          </a:bodyPr>
          <a:lstStyle>
            <a:lvl1pPr>
              <a:defRPr>
                <a:latin typeface="Twinkl SemiBold" pitchFamily="2"/>
              </a:defRPr>
            </a:lvl1pPr>
          </a:lstStyle>
          <a:p>
            <a:pPr lvl="0"/>
            <a:r>
              <a:rPr lang="en-US"/>
              <a:t>Click to edit Master title style</a:t>
            </a:r>
            <a:endParaRPr lang="en-GB"/>
          </a:p>
        </p:txBody>
      </p:sp>
    </p:spTree>
    <p:extLst>
      <p:ext uri="{BB962C8B-B14F-4D97-AF65-F5344CB8AC3E}">
        <p14:creationId xmlns:p14="http://schemas.microsoft.com/office/powerpoint/2010/main" val="624680354"/>
      </p:ext>
    </p:extLst>
  </p:cSld>
  <p:clrMapOvr>
    <a:masterClrMapping/>
  </p:clrMapOvr>
  <p:transition spd="slow"/>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B8688-EC97-694D-92BA-6E3950317AD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1E24537-1009-B749-97AF-6FB631DE993F}"/>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9640540F-6E58-A843-BE70-19C80E1583F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3AF1072F-B0BD-B245-8099-FCAECDBA27F5}"/>
              </a:ext>
            </a:extLst>
          </p:cNvPr>
          <p:cNvSpPr>
            <a:spLocks noGrp="1"/>
          </p:cNvSpPr>
          <p:nvPr>
            <p:ph type="dt" sz="half" idx="10"/>
          </p:nvPr>
        </p:nvSpPr>
        <p:spPr/>
        <p:txBody>
          <a:bodyPr/>
          <a:lstStyle/>
          <a:p>
            <a:fld id="{25EA36C0-ADB6-824D-882B-F957FF99E60D}" type="datetimeFigureOut">
              <a:rPr lang="en-US" smtClean="0"/>
              <a:t>2/26/2021</a:t>
            </a:fld>
            <a:endParaRPr lang="en-US" dirty="0"/>
          </a:p>
        </p:txBody>
      </p:sp>
      <p:sp>
        <p:nvSpPr>
          <p:cNvPr id="6" name="Footer Placeholder 5">
            <a:extLst>
              <a:ext uri="{FF2B5EF4-FFF2-40B4-BE49-F238E27FC236}">
                <a16:creationId xmlns:a16="http://schemas.microsoft.com/office/drawing/2014/main" id="{23FB433C-233D-2C42-BB25-7BD9C6931BE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DA9AB8B-63EE-7F47-8760-F2C4C3314BAA}"/>
              </a:ext>
            </a:extLst>
          </p:cNvPr>
          <p:cNvSpPr>
            <a:spLocks noGrp="1"/>
          </p:cNvSpPr>
          <p:nvPr>
            <p:ph type="sldNum" sz="quarter" idx="12"/>
          </p:nvPr>
        </p:nvSpPr>
        <p:spPr/>
        <p:txBody>
          <a:bodyPr/>
          <a:lstStyle/>
          <a:p>
            <a:fld id="{DCBEE89F-1014-C542-AC36-1B349D5E4850}" type="slidenum">
              <a:rPr lang="en-US" smtClean="0"/>
              <a:t>‹#›</a:t>
            </a:fld>
            <a:endParaRPr lang="en-US" dirty="0"/>
          </a:p>
        </p:txBody>
      </p:sp>
    </p:spTree>
    <p:extLst>
      <p:ext uri="{BB962C8B-B14F-4D97-AF65-F5344CB8AC3E}">
        <p14:creationId xmlns:p14="http://schemas.microsoft.com/office/powerpoint/2010/main" val="15400183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762FE-9FEE-2347-AFAC-13DD7610463C}"/>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7B7A26C-830C-9442-8563-16F87896B48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5F578E2F-EF23-6F44-9395-C8A6DAD16476}"/>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144C08BD-BA33-CB41-AD59-2FAF2384828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DD1F209D-2FC7-7C45-99C1-3C3090D513D0}"/>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BC9B024A-CDCD-F547-9F1D-98C73D8807B2}"/>
              </a:ext>
            </a:extLst>
          </p:cNvPr>
          <p:cNvSpPr>
            <a:spLocks noGrp="1"/>
          </p:cNvSpPr>
          <p:nvPr>
            <p:ph type="dt" sz="half" idx="10"/>
          </p:nvPr>
        </p:nvSpPr>
        <p:spPr/>
        <p:txBody>
          <a:bodyPr/>
          <a:lstStyle/>
          <a:p>
            <a:fld id="{25EA36C0-ADB6-824D-882B-F957FF99E60D}" type="datetimeFigureOut">
              <a:rPr lang="en-US" smtClean="0"/>
              <a:t>2/26/2021</a:t>
            </a:fld>
            <a:endParaRPr lang="en-US" dirty="0"/>
          </a:p>
        </p:txBody>
      </p:sp>
      <p:sp>
        <p:nvSpPr>
          <p:cNvPr id="8" name="Footer Placeholder 7">
            <a:extLst>
              <a:ext uri="{FF2B5EF4-FFF2-40B4-BE49-F238E27FC236}">
                <a16:creationId xmlns:a16="http://schemas.microsoft.com/office/drawing/2014/main" id="{8FEA883A-16CE-4641-A42F-8053541EE77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503C0E47-687C-914A-9F63-E86DDBD2093D}"/>
              </a:ext>
            </a:extLst>
          </p:cNvPr>
          <p:cNvSpPr>
            <a:spLocks noGrp="1"/>
          </p:cNvSpPr>
          <p:nvPr>
            <p:ph type="sldNum" sz="quarter" idx="12"/>
          </p:nvPr>
        </p:nvSpPr>
        <p:spPr/>
        <p:txBody>
          <a:bodyPr/>
          <a:lstStyle/>
          <a:p>
            <a:fld id="{DCBEE89F-1014-C542-AC36-1B349D5E4850}" type="slidenum">
              <a:rPr lang="en-US" smtClean="0"/>
              <a:t>‹#›</a:t>
            </a:fld>
            <a:endParaRPr lang="en-US" dirty="0"/>
          </a:p>
        </p:txBody>
      </p:sp>
    </p:spTree>
    <p:extLst>
      <p:ext uri="{BB962C8B-B14F-4D97-AF65-F5344CB8AC3E}">
        <p14:creationId xmlns:p14="http://schemas.microsoft.com/office/powerpoint/2010/main" val="14761870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D6BE8-3B1C-4042-A3D5-2F4F4FE074EE}"/>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C057133D-A571-B441-9597-46E2B13F6AA9}"/>
              </a:ext>
            </a:extLst>
          </p:cNvPr>
          <p:cNvSpPr>
            <a:spLocks noGrp="1"/>
          </p:cNvSpPr>
          <p:nvPr>
            <p:ph type="dt" sz="half" idx="10"/>
          </p:nvPr>
        </p:nvSpPr>
        <p:spPr/>
        <p:txBody>
          <a:bodyPr/>
          <a:lstStyle/>
          <a:p>
            <a:fld id="{25EA36C0-ADB6-824D-882B-F957FF99E60D}" type="datetimeFigureOut">
              <a:rPr lang="en-US" smtClean="0"/>
              <a:t>2/26/2021</a:t>
            </a:fld>
            <a:endParaRPr lang="en-US" dirty="0"/>
          </a:p>
        </p:txBody>
      </p:sp>
      <p:sp>
        <p:nvSpPr>
          <p:cNvPr id="4" name="Footer Placeholder 3">
            <a:extLst>
              <a:ext uri="{FF2B5EF4-FFF2-40B4-BE49-F238E27FC236}">
                <a16:creationId xmlns:a16="http://schemas.microsoft.com/office/drawing/2014/main" id="{F2518FF5-7741-D94C-9252-BBF4DEDDBA8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816E269E-D53B-D945-B46E-563B051291BD}"/>
              </a:ext>
            </a:extLst>
          </p:cNvPr>
          <p:cNvSpPr>
            <a:spLocks noGrp="1"/>
          </p:cNvSpPr>
          <p:nvPr>
            <p:ph type="sldNum" sz="quarter" idx="12"/>
          </p:nvPr>
        </p:nvSpPr>
        <p:spPr/>
        <p:txBody>
          <a:bodyPr/>
          <a:lstStyle/>
          <a:p>
            <a:fld id="{DCBEE89F-1014-C542-AC36-1B349D5E4850}" type="slidenum">
              <a:rPr lang="en-US" smtClean="0"/>
              <a:t>‹#›</a:t>
            </a:fld>
            <a:endParaRPr lang="en-US" dirty="0"/>
          </a:p>
        </p:txBody>
      </p:sp>
    </p:spTree>
    <p:extLst>
      <p:ext uri="{BB962C8B-B14F-4D97-AF65-F5344CB8AC3E}">
        <p14:creationId xmlns:p14="http://schemas.microsoft.com/office/powerpoint/2010/main" val="804322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7F10B2-C126-7D42-AD4F-5ED46EA5B9F2}"/>
              </a:ext>
            </a:extLst>
          </p:cNvPr>
          <p:cNvSpPr>
            <a:spLocks noGrp="1"/>
          </p:cNvSpPr>
          <p:nvPr>
            <p:ph type="dt" sz="half" idx="10"/>
          </p:nvPr>
        </p:nvSpPr>
        <p:spPr/>
        <p:txBody>
          <a:bodyPr/>
          <a:lstStyle/>
          <a:p>
            <a:fld id="{25EA36C0-ADB6-824D-882B-F957FF99E60D}" type="datetimeFigureOut">
              <a:rPr lang="en-US" smtClean="0"/>
              <a:t>2/26/2021</a:t>
            </a:fld>
            <a:endParaRPr lang="en-US" dirty="0"/>
          </a:p>
        </p:txBody>
      </p:sp>
      <p:sp>
        <p:nvSpPr>
          <p:cNvPr id="3" name="Footer Placeholder 2">
            <a:extLst>
              <a:ext uri="{FF2B5EF4-FFF2-40B4-BE49-F238E27FC236}">
                <a16:creationId xmlns:a16="http://schemas.microsoft.com/office/drawing/2014/main" id="{B35234FD-C31A-AB48-B9C8-D56A2692381D}"/>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CE11760A-8031-C049-A71D-F732E6E8BBEB}"/>
              </a:ext>
            </a:extLst>
          </p:cNvPr>
          <p:cNvSpPr>
            <a:spLocks noGrp="1"/>
          </p:cNvSpPr>
          <p:nvPr>
            <p:ph type="sldNum" sz="quarter" idx="12"/>
          </p:nvPr>
        </p:nvSpPr>
        <p:spPr/>
        <p:txBody>
          <a:bodyPr/>
          <a:lstStyle/>
          <a:p>
            <a:fld id="{DCBEE89F-1014-C542-AC36-1B349D5E4850}" type="slidenum">
              <a:rPr lang="en-US" smtClean="0"/>
              <a:t>‹#›</a:t>
            </a:fld>
            <a:endParaRPr lang="en-US" dirty="0"/>
          </a:p>
        </p:txBody>
      </p:sp>
    </p:spTree>
    <p:extLst>
      <p:ext uri="{BB962C8B-B14F-4D97-AF65-F5344CB8AC3E}">
        <p14:creationId xmlns:p14="http://schemas.microsoft.com/office/powerpoint/2010/main" val="39729522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B6DB1-140D-8D44-874B-B648B17DF4D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15C2E85-17C8-8F41-BF5A-CCD18A4B275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ED39587-2CE2-C44F-8585-AAD4E0A0F4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32A08F2-9B8F-0A4D-94E2-79A292295210}"/>
              </a:ext>
            </a:extLst>
          </p:cNvPr>
          <p:cNvSpPr>
            <a:spLocks noGrp="1"/>
          </p:cNvSpPr>
          <p:nvPr>
            <p:ph type="dt" sz="half" idx="10"/>
          </p:nvPr>
        </p:nvSpPr>
        <p:spPr/>
        <p:txBody>
          <a:bodyPr/>
          <a:lstStyle/>
          <a:p>
            <a:fld id="{25EA36C0-ADB6-824D-882B-F957FF99E60D}" type="datetimeFigureOut">
              <a:rPr lang="en-US" smtClean="0"/>
              <a:t>2/26/2021</a:t>
            </a:fld>
            <a:endParaRPr lang="en-US" dirty="0"/>
          </a:p>
        </p:txBody>
      </p:sp>
      <p:sp>
        <p:nvSpPr>
          <p:cNvPr id="6" name="Footer Placeholder 5">
            <a:extLst>
              <a:ext uri="{FF2B5EF4-FFF2-40B4-BE49-F238E27FC236}">
                <a16:creationId xmlns:a16="http://schemas.microsoft.com/office/drawing/2014/main" id="{A61DEAB9-EDAE-5940-A310-5D7E70BB672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0FC95F4-3D4A-9649-8B4B-8BA3AAACC91E}"/>
              </a:ext>
            </a:extLst>
          </p:cNvPr>
          <p:cNvSpPr>
            <a:spLocks noGrp="1"/>
          </p:cNvSpPr>
          <p:nvPr>
            <p:ph type="sldNum" sz="quarter" idx="12"/>
          </p:nvPr>
        </p:nvSpPr>
        <p:spPr/>
        <p:txBody>
          <a:bodyPr/>
          <a:lstStyle/>
          <a:p>
            <a:fld id="{DCBEE89F-1014-C542-AC36-1B349D5E4850}" type="slidenum">
              <a:rPr lang="en-US" smtClean="0"/>
              <a:t>‹#›</a:t>
            </a:fld>
            <a:endParaRPr lang="en-US" dirty="0"/>
          </a:p>
        </p:txBody>
      </p:sp>
    </p:spTree>
    <p:extLst>
      <p:ext uri="{BB962C8B-B14F-4D97-AF65-F5344CB8AC3E}">
        <p14:creationId xmlns:p14="http://schemas.microsoft.com/office/powerpoint/2010/main" val="28979714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5BAB5-7533-684F-A70D-CE617C72443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99D9B95D-10ED-2140-9D49-FC8C255CEF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6870696C-FA15-FB47-BA6B-B8607D6B4A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17461B3-D13D-8346-B50A-C0E437EB3329}"/>
              </a:ext>
            </a:extLst>
          </p:cNvPr>
          <p:cNvSpPr>
            <a:spLocks noGrp="1"/>
          </p:cNvSpPr>
          <p:nvPr>
            <p:ph type="dt" sz="half" idx="10"/>
          </p:nvPr>
        </p:nvSpPr>
        <p:spPr/>
        <p:txBody>
          <a:bodyPr/>
          <a:lstStyle/>
          <a:p>
            <a:fld id="{25EA36C0-ADB6-824D-882B-F957FF99E60D}" type="datetimeFigureOut">
              <a:rPr lang="en-US" smtClean="0"/>
              <a:t>2/26/2021</a:t>
            </a:fld>
            <a:endParaRPr lang="en-US" dirty="0"/>
          </a:p>
        </p:txBody>
      </p:sp>
      <p:sp>
        <p:nvSpPr>
          <p:cNvPr id="6" name="Footer Placeholder 5">
            <a:extLst>
              <a:ext uri="{FF2B5EF4-FFF2-40B4-BE49-F238E27FC236}">
                <a16:creationId xmlns:a16="http://schemas.microsoft.com/office/drawing/2014/main" id="{4C62D15B-6CDC-424E-A074-A339D72AB98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AC646EE-36B3-5443-B513-2A9606B5F2E4}"/>
              </a:ext>
            </a:extLst>
          </p:cNvPr>
          <p:cNvSpPr>
            <a:spLocks noGrp="1"/>
          </p:cNvSpPr>
          <p:nvPr>
            <p:ph type="sldNum" sz="quarter" idx="12"/>
          </p:nvPr>
        </p:nvSpPr>
        <p:spPr/>
        <p:txBody>
          <a:bodyPr/>
          <a:lstStyle/>
          <a:p>
            <a:fld id="{DCBEE89F-1014-C542-AC36-1B349D5E4850}" type="slidenum">
              <a:rPr lang="en-US" smtClean="0"/>
              <a:t>‹#›</a:t>
            </a:fld>
            <a:endParaRPr lang="en-US" dirty="0"/>
          </a:p>
        </p:txBody>
      </p:sp>
    </p:spTree>
    <p:extLst>
      <p:ext uri="{BB962C8B-B14F-4D97-AF65-F5344CB8AC3E}">
        <p14:creationId xmlns:p14="http://schemas.microsoft.com/office/powerpoint/2010/main" val="4411479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FFA4F9-8D4D-6345-8EE4-E157071573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B3280AD-7706-964B-999A-C59136D4BC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02D399A-1055-F044-A6B7-C6159BD86E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EA36C0-ADB6-824D-882B-F957FF99E60D}" type="datetimeFigureOut">
              <a:rPr lang="en-US" smtClean="0"/>
              <a:t>2/26/2021</a:t>
            </a:fld>
            <a:endParaRPr lang="en-US" dirty="0"/>
          </a:p>
        </p:txBody>
      </p:sp>
      <p:sp>
        <p:nvSpPr>
          <p:cNvPr id="5" name="Footer Placeholder 4">
            <a:extLst>
              <a:ext uri="{FF2B5EF4-FFF2-40B4-BE49-F238E27FC236}">
                <a16:creationId xmlns:a16="http://schemas.microsoft.com/office/drawing/2014/main" id="{E5C5C10F-0C1B-DC42-8C88-9455A89893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792A161-E61A-7F4E-B31F-BE7F5C43EC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BEE89F-1014-C542-AC36-1B349D5E4850}" type="slidenum">
              <a:rPr lang="en-US" smtClean="0"/>
              <a:t>‹#›</a:t>
            </a:fld>
            <a:endParaRPr lang="en-US" dirty="0"/>
          </a:p>
        </p:txBody>
      </p:sp>
    </p:spTree>
    <p:extLst>
      <p:ext uri="{BB962C8B-B14F-4D97-AF65-F5344CB8AC3E}">
        <p14:creationId xmlns:p14="http://schemas.microsoft.com/office/powerpoint/2010/main" val="2059508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81FE5E-4EA8-48A8-8F1B-D4BDB6075AEA}" type="datetimeFigureOut">
              <a:rPr lang="en-GB" smtClean="0"/>
              <a:t>26/02/2021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438A07-A0CF-4F91-A839-A5E4F718ED93}" type="slidenum">
              <a:rPr lang="en-GB" smtClean="0"/>
              <a:t>‹#›</a:t>
            </a:fld>
            <a:endParaRPr lang="en-GB"/>
          </a:p>
        </p:txBody>
      </p:sp>
    </p:spTree>
    <p:extLst>
      <p:ext uri="{BB962C8B-B14F-4D97-AF65-F5344CB8AC3E}">
        <p14:creationId xmlns:p14="http://schemas.microsoft.com/office/powerpoint/2010/main" val="18552148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81FE5E-4EA8-48A8-8F1B-D4BDB6075AEA}" type="datetimeFigureOut">
              <a:rPr lang="en-GB" smtClean="0"/>
              <a:t>26/02/2021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438A07-A0CF-4F91-A839-A5E4F718ED93}" type="slidenum">
              <a:rPr lang="en-GB" smtClean="0"/>
              <a:t>‹#›</a:t>
            </a:fld>
            <a:endParaRPr lang="en-GB"/>
          </a:p>
        </p:txBody>
      </p:sp>
    </p:spTree>
    <p:extLst>
      <p:ext uri="{BB962C8B-B14F-4D97-AF65-F5344CB8AC3E}">
        <p14:creationId xmlns:p14="http://schemas.microsoft.com/office/powerpoint/2010/main" val="341351804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hyperlink" Target="https://www.thesaurus.com/" TargetMode="External"/><Relationship Id="rId4" Type="http://schemas.openxmlformats.org/officeDocument/2006/relationships/image" Target="../media/image8.tiff"/></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hyperlink" Target="https://www.thesaurus.com/"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1.tiff"/></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3.tiff"/></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3.tiff"/></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7"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tiff"/><Relationship Id="rId4" Type="http://schemas.openxmlformats.org/officeDocument/2006/relationships/image" Target="../media/image14.tiff"/></Relationships>
</file>

<file path=ppt/slides/_rels/slide23.xml.rels><?xml version="1.0" encoding="UTF-8" standalone="yes"?>
<Relationships xmlns="http://schemas.openxmlformats.org/package/2006/relationships"><Relationship Id="rId3" Type="http://schemas.openxmlformats.org/officeDocument/2006/relationships/hyperlink" Target="mailto:trailblazerspupils@gmail.com" TargetMode="External"/><Relationship Id="rId2" Type="http://schemas.openxmlformats.org/officeDocument/2006/relationships/hyperlink" Target="https://www.myon.co.uk/login/index.html" TargetMode="Externa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mailto:trailblazerspupils@gmail.com" TargetMode="External"/><Relationship Id="rId2" Type="http://schemas.openxmlformats.org/officeDocument/2006/relationships/hyperlink" Target="https://www.myon.co.uk/login/index.html" TargetMode="Externa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0.png"/><Relationship Id="rId4" Type="http://schemas.openxmlformats.org/officeDocument/2006/relationships/image" Target="../media/image19.tiff"/></Relationships>
</file>

<file path=ppt/slides/_rels/slide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1.tiff"/></Relationships>
</file>

<file path=ppt/slides/_rels/slide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22.png"/></Relationships>
</file>

<file path=ppt/slides/_rels/slide4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4.tiff"/><Relationship Id="rId5" Type="http://schemas.microsoft.com/office/2007/relationships/hdphoto" Target="../media/hdphoto4.wdp"/><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2.png"/><Relationship Id="rId7" Type="http://schemas.openxmlformats.org/officeDocument/2006/relationships/image" Target="../media/image21.tiff"/><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7.png"/><Relationship Id="rId5" Type="http://schemas.microsoft.com/office/2007/relationships/hdphoto" Target="../media/hdphoto5.wdp"/><Relationship Id="rId4" Type="http://schemas.openxmlformats.org/officeDocument/2006/relationships/image" Target="../media/image26.png"/><Relationship Id="rId9" Type="http://schemas.microsoft.com/office/2007/relationships/hdphoto" Target="../media/hdphoto6.wdp"/></Relationships>
</file>

<file path=ppt/slides/_rels/slide62.xml.rels><?xml version="1.0" encoding="UTF-8" standalone="yes"?>
<Relationships xmlns="http://schemas.openxmlformats.org/package/2006/relationships"><Relationship Id="rId3" Type="http://schemas.openxmlformats.org/officeDocument/2006/relationships/hyperlink" Target="mailto:trailblazerspupils@gmail.com" TargetMode="External"/><Relationship Id="rId2" Type="http://schemas.openxmlformats.org/officeDocument/2006/relationships/hyperlink" Target="https://www.myon.co.uk/login/index.html" TargetMode="Externa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66.xml.rels><?xml version="1.0" encoding="UTF-8" standalone="yes"?>
<Relationships xmlns="http://schemas.openxmlformats.org/package/2006/relationships"><Relationship Id="rId3" Type="http://schemas.openxmlformats.org/officeDocument/2006/relationships/hyperlink" Target="https://teachers.thenational.academy/lessons/to-explore-relative-clauses-6xjp4c?from_query=relative+clauses" TargetMode="External"/><Relationship Id="rId2" Type="http://schemas.openxmlformats.org/officeDocument/2006/relationships/image" Target="../media/image28.png"/><Relationship Id="rId1" Type="http://schemas.openxmlformats.org/officeDocument/2006/relationships/slideLayout" Target="../slideLayouts/slideLayout13.xml"/><Relationship Id="rId4" Type="http://schemas.openxmlformats.org/officeDocument/2006/relationships/hyperlink" Target="https://classroom.thenational.academy/lessons/to-recognise-and-describe-repeating-patterns-6hjk4c?step=1&amp;activity=video"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1.tiff"/><Relationship Id="rId4" Type="http://schemas.openxmlformats.org/officeDocument/2006/relationships/image" Target="../media/image8.tiff"/></Relationships>
</file>

<file path=ppt/slides/_rels/slide7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2.png"/><Relationship Id="rId7"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tiff"/><Relationship Id="rId4" Type="http://schemas.openxmlformats.org/officeDocument/2006/relationships/image" Target="../media/image14.tiff"/><Relationship Id="rId9" Type="http://schemas.microsoft.com/office/2007/relationships/hdphoto" Target="../media/hdphoto7.wdp"/></Relationships>
</file>

<file path=ppt/slides/_rels/slide72.xml.rels><?xml version="1.0" encoding="UTF-8" standalone="yes"?>
<Relationships xmlns="http://schemas.openxmlformats.org/package/2006/relationships"><Relationship Id="rId3" Type="http://schemas.openxmlformats.org/officeDocument/2006/relationships/hyperlink" Target="mailto:trailblazerspupils@gmail.com" TargetMode="External"/><Relationship Id="rId2" Type="http://schemas.openxmlformats.org/officeDocument/2006/relationships/hyperlink" Target="https://www.myon.co.uk/login/index.html" TargetMode="Externa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7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hyperlink" Target="mailto:trailblazerspupils@gmail.com" TargetMode="External"/><Relationship Id="rId2" Type="http://schemas.openxmlformats.org/officeDocument/2006/relationships/hyperlink" Target="https://www.myon.co.uk/login/index.html" TargetMode="Externa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092" y="90616"/>
            <a:ext cx="11977816" cy="6647935"/>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5676" y="5987219"/>
            <a:ext cx="588390" cy="588390"/>
          </a:xfrm>
          <a:prstGeom prst="rect">
            <a:avLst/>
          </a:prstGeom>
        </p:spPr>
      </p:pic>
      <p:sp>
        <p:nvSpPr>
          <p:cNvPr id="7" name="TextBox 6"/>
          <p:cNvSpPr txBox="1"/>
          <p:nvPr/>
        </p:nvSpPr>
        <p:spPr>
          <a:xfrm>
            <a:off x="864066" y="6033803"/>
            <a:ext cx="11012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prstClr val="black"/>
                </a:solidFill>
                <a:effectLst/>
                <a:uLnTx/>
                <a:uFillTx/>
                <a:latin typeface="Calibri" panose="020F0502020204030204"/>
                <a:ea typeface="+mn-ea"/>
                <a:cs typeface="+mn-cs"/>
              </a:rPr>
              <a:t>Pack: B</a:t>
            </a: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p:cNvSpPr txBox="1"/>
          <p:nvPr/>
        </p:nvSpPr>
        <p:spPr>
          <a:xfrm>
            <a:off x="273361" y="222475"/>
            <a:ext cx="742633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Subject: English</a:t>
            </a: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703" y="5970440"/>
            <a:ext cx="588390" cy="588390"/>
          </a:xfrm>
          <a:prstGeom prst="rect">
            <a:avLst/>
          </a:prstGeom>
        </p:spPr>
      </p:pic>
      <p:pic>
        <p:nvPicPr>
          <p:cNvPr id="2" name="Picture 1"/>
          <p:cNvPicPr>
            <a:picLocks noChangeAspect="1"/>
          </p:cNvPicPr>
          <p:nvPr/>
        </p:nvPicPr>
        <p:blipFill>
          <a:blip r:embed="rId4"/>
          <a:stretch>
            <a:fillRect/>
          </a:stretch>
        </p:blipFill>
        <p:spPr>
          <a:xfrm>
            <a:off x="3759200" y="1092200"/>
            <a:ext cx="4638239" cy="4638239"/>
          </a:xfrm>
          <a:prstGeom prst="rect">
            <a:avLst/>
          </a:prstGeom>
        </p:spPr>
      </p:pic>
    </p:spTree>
    <p:extLst>
      <p:ext uri="{BB962C8B-B14F-4D97-AF65-F5344CB8AC3E}">
        <p14:creationId xmlns:p14="http://schemas.microsoft.com/office/powerpoint/2010/main" val="39436583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1F46B15-2288-D540-A3EA-3640728C6A38}"/>
              </a:ext>
            </a:extLst>
          </p:cNvPr>
          <p:cNvGrpSpPr/>
          <p:nvPr/>
        </p:nvGrpSpPr>
        <p:grpSpPr>
          <a:xfrm>
            <a:off x="106363" y="90488"/>
            <a:ext cx="11979275" cy="6648450"/>
            <a:chOff x="106363" y="90488"/>
            <a:chExt cx="11979275" cy="6648450"/>
          </a:xfrm>
        </p:grpSpPr>
        <p:sp>
          <p:nvSpPr>
            <p:cNvPr id="5" name="Rectangle 4">
              <a:extLst>
                <a:ext uri="{FF2B5EF4-FFF2-40B4-BE49-F238E27FC236}">
                  <a16:creationId xmlns:a16="http://schemas.microsoft.com/office/drawing/2014/main" id="{4D8D5859-8336-1E4C-B6BB-C9E1BF567684}"/>
                </a:ext>
              </a:extLst>
            </p:cNvPr>
            <p:cNvSpPr/>
            <p:nvPr/>
          </p:nvSpPr>
          <p:spPr>
            <a:xfrm>
              <a:off x="106363" y="90488"/>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6" name="Picture 14">
              <a:extLst>
                <a:ext uri="{FF2B5EF4-FFF2-40B4-BE49-F238E27FC236}">
                  <a16:creationId xmlns:a16="http://schemas.microsoft.com/office/drawing/2014/main" id="{610844F3-3CE6-7344-BA2B-647C1A09812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TextBox 6">
            <a:extLst>
              <a:ext uri="{FF2B5EF4-FFF2-40B4-BE49-F238E27FC236}">
                <a16:creationId xmlns:a16="http://schemas.microsoft.com/office/drawing/2014/main" id="{66DCF490-1FB3-754B-80FE-BF4A9DA90872}"/>
              </a:ext>
            </a:extLst>
          </p:cNvPr>
          <p:cNvSpPr txBox="1"/>
          <p:nvPr/>
        </p:nvSpPr>
        <p:spPr>
          <a:xfrm>
            <a:off x="258763" y="399007"/>
            <a:ext cx="1950855" cy="646331"/>
          </a:xfrm>
          <a:prstGeom prst="rect">
            <a:avLst/>
          </a:prstGeom>
          <a:noFill/>
        </p:spPr>
        <p:txBody>
          <a:bodyPr wrap="none" rtlCol="0">
            <a:spAutoFit/>
          </a:bodyPr>
          <a:lstStyle/>
          <a:p>
            <a:r>
              <a:rPr lang="en-US" sz="3600" dirty="0"/>
              <a:t>Examples</a:t>
            </a:r>
          </a:p>
        </p:txBody>
      </p:sp>
      <p:pic>
        <p:nvPicPr>
          <p:cNvPr id="8" name="Picture 7">
            <a:extLst>
              <a:ext uri="{FF2B5EF4-FFF2-40B4-BE49-F238E27FC236}">
                <a16:creationId xmlns:a16="http://schemas.microsoft.com/office/drawing/2014/main" id="{4970E3D7-0DDB-CC48-9031-FC7B1C699A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59" y="5763912"/>
            <a:ext cx="1112482" cy="826101"/>
          </a:xfrm>
          <a:prstGeom prst="rect">
            <a:avLst/>
          </a:prstGeom>
        </p:spPr>
      </p:pic>
      <p:sp>
        <p:nvSpPr>
          <p:cNvPr id="9" name="TextBox 8">
            <a:extLst>
              <a:ext uri="{FF2B5EF4-FFF2-40B4-BE49-F238E27FC236}">
                <a16:creationId xmlns:a16="http://schemas.microsoft.com/office/drawing/2014/main" id="{EE5BE406-FD96-B947-9C2B-E82FF41303C6}"/>
              </a:ext>
            </a:extLst>
          </p:cNvPr>
          <p:cNvSpPr txBox="1"/>
          <p:nvPr/>
        </p:nvSpPr>
        <p:spPr>
          <a:xfrm>
            <a:off x="1762539" y="1100860"/>
            <a:ext cx="8666922" cy="523220"/>
          </a:xfrm>
          <a:prstGeom prst="rect">
            <a:avLst/>
          </a:prstGeom>
          <a:noFill/>
        </p:spPr>
        <p:txBody>
          <a:bodyPr wrap="square" rtlCol="0">
            <a:spAutoFit/>
          </a:bodyPr>
          <a:lstStyle/>
          <a:p>
            <a:pPr algn="ctr"/>
            <a:r>
              <a:rPr lang="en-US" sz="2800" dirty="0"/>
              <a:t>Synonyms for </a:t>
            </a:r>
            <a:r>
              <a:rPr lang="en-US" sz="2800" dirty="0">
                <a:solidFill>
                  <a:srgbClr val="FF0000"/>
                </a:solidFill>
              </a:rPr>
              <a:t>dark</a:t>
            </a:r>
          </a:p>
        </p:txBody>
      </p:sp>
      <p:sp>
        <p:nvSpPr>
          <p:cNvPr id="10" name="TextBox 9">
            <a:extLst>
              <a:ext uri="{FF2B5EF4-FFF2-40B4-BE49-F238E27FC236}">
                <a16:creationId xmlns:a16="http://schemas.microsoft.com/office/drawing/2014/main" id="{D3D56ACB-5479-D84E-A037-7A772EB38186}"/>
              </a:ext>
            </a:extLst>
          </p:cNvPr>
          <p:cNvSpPr txBox="1"/>
          <p:nvPr/>
        </p:nvSpPr>
        <p:spPr>
          <a:xfrm>
            <a:off x="5221180" y="2090172"/>
            <a:ext cx="1749645" cy="2677656"/>
          </a:xfrm>
          <a:prstGeom prst="rect">
            <a:avLst/>
          </a:prstGeom>
          <a:noFill/>
        </p:spPr>
        <p:txBody>
          <a:bodyPr wrap="none" rtlCol="0">
            <a:spAutoFit/>
          </a:bodyPr>
          <a:lstStyle/>
          <a:p>
            <a:pPr algn="ctr"/>
            <a:r>
              <a:rPr lang="en-US" sz="2800" dirty="0"/>
              <a:t>Dim</a:t>
            </a:r>
          </a:p>
          <a:p>
            <a:pPr algn="ctr"/>
            <a:r>
              <a:rPr lang="en-US" sz="2800" dirty="0"/>
              <a:t>Gloomy</a:t>
            </a:r>
          </a:p>
          <a:p>
            <a:pPr algn="ctr"/>
            <a:r>
              <a:rPr lang="en-US" sz="2800" dirty="0"/>
              <a:t>Dusky</a:t>
            </a:r>
          </a:p>
          <a:p>
            <a:pPr algn="ctr"/>
            <a:r>
              <a:rPr lang="en-US" sz="2800" dirty="0"/>
              <a:t>Overcast</a:t>
            </a:r>
          </a:p>
          <a:p>
            <a:pPr algn="ctr"/>
            <a:r>
              <a:rPr lang="en-US" sz="2800" dirty="0"/>
              <a:t>Pitch black</a:t>
            </a:r>
          </a:p>
          <a:p>
            <a:pPr algn="ctr"/>
            <a:r>
              <a:rPr lang="en-US" sz="2800" dirty="0"/>
              <a:t>Indistinct </a:t>
            </a:r>
          </a:p>
        </p:txBody>
      </p:sp>
    </p:spTree>
    <p:extLst>
      <p:ext uri="{BB962C8B-B14F-4D97-AF65-F5344CB8AC3E}">
        <p14:creationId xmlns:p14="http://schemas.microsoft.com/office/powerpoint/2010/main" val="39640468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1F46B15-2288-D540-A3EA-3640728C6A38}"/>
              </a:ext>
            </a:extLst>
          </p:cNvPr>
          <p:cNvGrpSpPr/>
          <p:nvPr/>
        </p:nvGrpSpPr>
        <p:grpSpPr>
          <a:xfrm>
            <a:off x="106363" y="90488"/>
            <a:ext cx="11979275" cy="6648450"/>
            <a:chOff x="106363" y="90488"/>
            <a:chExt cx="11979275" cy="6648450"/>
          </a:xfrm>
        </p:grpSpPr>
        <p:sp>
          <p:nvSpPr>
            <p:cNvPr id="5" name="Rectangle 4">
              <a:extLst>
                <a:ext uri="{FF2B5EF4-FFF2-40B4-BE49-F238E27FC236}">
                  <a16:creationId xmlns:a16="http://schemas.microsoft.com/office/drawing/2014/main" id="{4D8D5859-8336-1E4C-B6BB-C9E1BF567684}"/>
                </a:ext>
              </a:extLst>
            </p:cNvPr>
            <p:cNvSpPr/>
            <p:nvPr/>
          </p:nvSpPr>
          <p:spPr>
            <a:xfrm>
              <a:off x="106363" y="90488"/>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6" name="Picture 14">
              <a:extLst>
                <a:ext uri="{FF2B5EF4-FFF2-40B4-BE49-F238E27FC236}">
                  <a16:creationId xmlns:a16="http://schemas.microsoft.com/office/drawing/2014/main" id="{610844F3-3CE6-7344-BA2B-647C1A09812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TextBox 6">
            <a:extLst>
              <a:ext uri="{FF2B5EF4-FFF2-40B4-BE49-F238E27FC236}">
                <a16:creationId xmlns:a16="http://schemas.microsoft.com/office/drawing/2014/main" id="{66DCF490-1FB3-754B-80FE-BF4A9DA90872}"/>
              </a:ext>
            </a:extLst>
          </p:cNvPr>
          <p:cNvSpPr txBox="1"/>
          <p:nvPr/>
        </p:nvSpPr>
        <p:spPr>
          <a:xfrm>
            <a:off x="258763" y="399007"/>
            <a:ext cx="8189486" cy="646331"/>
          </a:xfrm>
          <a:prstGeom prst="rect">
            <a:avLst/>
          </a:prstGeom>
          <a:noFill/>
        </p:spPr>
        <p:txBody>
          <a:bodyPr wrap="none" rtlCol="0">
            <a:spAutoFit/>
          </a:bodyPr>
          <a:lstStyle/>
          <a:p>
            <a:r>
              <a:rPr lang="en-US" sz="3600" dirty="0"/>
              <a:t>Think of a synonym for the following word.</a:t>
            </a:r>
          </a:p>
        </p:txBody>
      </p:sp>
      <p:pic>
        <p:nvPicPr>
          <p:cNvPr id="8" name="Picture 7">
            <a:extLst>
              <a:ext uri="{FF2B5EF4-FFF2-40B4-BE49-F238E27FC236}">
                <a16:creationId xmlns:a16="http://schemas.microsoft.com/office/drawing/2014/main" id="{46F43D0C-943C-7A4C-A6A3-17C985F42F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763" y="5782200"/>
            <a:ext cx="1112483" cy="826101"/>
          </a:xfrm>
          <a:prstGeom prst="rect">
            <a:avLst/>
          </a:prstGeom>
        </p:spPr>
      </p:pic>
      <p:sp>
        <p:nvSpPr>
          <p:cNvPr id="9" name="TextBox 8">
            <a:extLst>
              <a:ext uri="{FF2B5EF4-FFF2-40B4-BE49-F238E27FC236}">
                <a16:creationId xmlns:a16="http://schemas.microsoft.com/office/drawing/2014/main" id="{B11A6E50-5E11-5B47-92D1-83A494CA11B2}"/>
              </a:ext>
            </a:extLst>
          </p:cNvPr>
          <p:cNvSpPr txBox="1"/>
          <p:nvPr/>
        </p:nvSpPr>
        <p:spPr>
          <a:xfrm>
            <a:off x="1025120" y="1198579"/>
            <a:ext cx="8666922" cy="523220"/>
          </a:xfrm>
          <a:prstGeom prst="rect">
            <a:avLst/>
          </a:prstGeom>
          <a:noFill/>
        </p:spPr>
        <p:txBody>
          <a:bodyPr wrap="square" rtlCol="0">
            <a:spAutoFit/>
          </a:bodyPr>
          <a:lstStyle/>
          <a:p>
            <a:pPr algn="ctr"/>
            <a:r>
              <a:rPr lang="en-US" sz="2800" dirty="0"/>
              <a:t>Synonyms for </a:t>
            </a:r>
            <a:r>
              <a:rPr lang="en-US" sz="2800" dirty="0">
                <a:solidFill>
                  <a:srgbClr val="FF0000"/>
                </a:solidFill>
              </a:rPr>
              <a:t>old</a:t>
            </a:r>
          </a:p>
        </p:txBody>
      </p:sp>
      <p:pic>
        <p:nvPicPr>
          <p:cNvPr id="2" name="Picture 1">
            <a:extLst>
              <a:ext uri="{FF2B5EF4-FFF2-40B4-BE49-F238E27FC236}">
                <a16:creationId xmlns:a16="http://schemas.microsoft.com/office/drawing/2014/main" id="{66C8005A-FE65-E440-91E0-E3EB2D44E7B5}"/>
              </a:ext>
            </a:extLst>
          </p:cNvPr>
          <p:cNvPicPr>
            <a:picLocks noChangeAspect="1"/>
          </p:cNvPicPr>
          <p:nvPr/>
        </p:nvPicPr>
        <p:blipFill>
          <a:blip r:embed="rId4"/>
          <a:stretch>
            <a:fillRect/>
          </a:stretch>
        </p:blipFill>
        <p:spPr>
          <a:xfrm>
            <a:off x="6490527" y="1879470"/>
            <a:ext cx="2727215" cy="3188473"/>
          </a:xfrm>
          <a:prstGeom prst="rect">
            <a:avLst/>
          </a:prstGeom>
        </p:spPr>
      </p:pic>
      <p:sp>
        <p:nvSpPr>
          <p:cNvPr id="10" name="Cloud Callout 9"/>
          <p:cNvSpPr/>
          <p:nvPr/>
        </p:nvSpPr>
        <p:spPr>
          <a:xfrm>
            <a:off x="6577206" y="4993195"/>
            <a:ext cx="4667549" cy="1681316"/>
          </a:xfrm>
          <a:prstGeom prst="cloudCallout">
            <a:avLst>
              <a:gd name="adj1" fmla="val 47770"/>
              <a:gd name="adj2" fmla="val -6557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Use a thesaurus to help you. </a:t>
            </a:r>
          </a:p>
          <a:p>
            <a:pPr algn="ctr"/>
            <a:r>
              <a:rPr lang="en-GB" dirty="0">
                <a:solidFill>
                  <a:schemeClr val="tx1"/>
                </a:solidFill>
                <a:hlinkClick r:id="rId5"/>
              </a:rPr>
              <a:t>https://www.thesaurus.com</a:t>
            </a:r>
            <a:r>
              <a:rPr lang="en-GB" dirty="0" smtClean="0">
                <a:solidFill>
                  <a:schemeClr val="tx1"/>
                </a:solidFill>
                <a:hlinkClick r:id="rId5"/>
              </a:rPr>
              <a:t>/</a:t>
            </a:r>
            <a:endParaRPr lang="en-GB" dirty="0" smtClean="0">
              <a:solidFill>
                <a:schemeClr val="tx1"/>
              </a:solidFill>
            </a:endParaRPr>
          </a:p>
          <a:p>
            <a:pPr algn="ctr"/>
            <a:endParaRPr lang="en-GB" dirty="0">
              <a:solidFill>
                <a:schemeClr val="tx1"/>
              </a:solidFill>
            </a:endParaRPr>
          </a:p>
        </p:txBody>
      </p:sp>
      <p:pic>
        <p:nvPicPr>
          <p:cNvPr id="11" name="Picture 10"/>
          <p:cNvPicPr>
            <a:picLocks noChangeAspect="1"/>
          </p:cNvPicPr>
          <p:nvPr/>
        </p:nvPicPr>
        <p:blipFill>
          <a:blip r:embed="rId6"/>
          <a:stretch>
            <a:fillRect/>
          </a:stretch>
        </p:blipFill>
        <p:spPr>
          <a:xfrm>
            <a:off x="1591963" y="1892564"/>
            <a:ext cx="4775008" cy="3175380"/>
          </a:xfrm>
          <a:prstGeom prst="rect">
            <a:avLst/>
          </a:prstGeom>
        </p:spPr>
      </p:pic>
    </p:spTree>
    <p:extLst>
      <p:ext uri="{BB962C8B-B14F-4D97-AF65-F5344CB8AC3E}">
        <p14:creationId xmlns:p14="http://schemas.microsoft.com/office/powerpoint/2010/main" val="7022106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1F46B15-2288-D540-A3EA-3640728C6A38}"/>
              </a:ext>
            </a:extLst>
          </p:cNvPr>
          <p:cNvGrpSpPr/>
          <p:nvPr/>
        </p:nvGrpSpPr>
        <p:grpSpPr>
          <a:xfrm>
            <a:off x="106363" y="90488"/>
            <a:ext cx="11979275" cy="6648450"/>
            <a:chOff x="106363" y="90488"/>
            <a:chExt cx="11979275" cy="6648450"/>
          </a:xfrm>
        </p:grpSpPr>
        <p:sp>
          <p:nvSpPr>
            <p:cNvPr id="5" name="Rectangle 4">
              <a:extLst>
                <a:ext uri="{FF2B5EF4-FFF2-40B4-BE49-F238E27FC236}">
                  <a16:creationId xmlns:a16="http://schemas.microsoft.com/office/drawing/2014/main" id="{4D8D5859-8336-1E4C-B6BB-C9E1BF567684}"/>
                </a:ext>
              </a:extLst>
            </p:cNvPr>
            <p:cNvSpPr/>
            <p:nvPr/>
          </p:nvSpPr>
          <p:spPr>
            <a:xfrm>
              <a:off x="106363" y="90488"/>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6" name="Picture 14">
              <a:extLst>
                <a:ext uri="{FF2B5EF4-FFF2-40B4-BE49-F238E27FC236}">
                  <a16:creationId xmlns:a16="http://schemas.microsoft.com/office/drawing/2014/main" id="{610844F3-3CE6-7344-BA2B-647C1A09812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TextBox 6">
            <a:extLst>
              <a:ext uri="{FF2B5EF4-FFF2-40B4-BE49-F238E27FC236}">
                <a16:creationId xmlns:a16="http://schemas.microsoft.com/office/drawing/2014/main" id="{66DCF490-1FB3-754B-80FE-BF4A9DA90872}"/>
              </a:ext>
            </a:extLst>
          </p:cNvPr>
          <p:cNvSpPr txBox="1"/>
          <p:nvPr/>
        </p:nvSpPr>
        <p:spPr>
          <a:xfrm>
            <a:off x="258763" y="399007"/>
            <a:ext cx="8189486" cy="646331"/>
          </a:xfrm>
          <a:prstGeom prst="rect">
            <a:avLst/>
          </a:prstGeom>
          <a:noFill/>
        </p:spPr>
        <p:txBody>
          <a:bodyPr wrap="none" rtlCol="0">
            <a:spAutoFit/>
          </a:bodyPr>
          <a:lstStyle/>
          <a:p>
            <a:r>
              <a:rPr lang="en-US" sz="3600" dirty="0"/>
              <a:t>Think of a synonym for the following word.</a:t>
            </a:r>
          </a:p>
        </p:txBody>
      </p:sp>
      <p:pic>
        <p:nvPicPr>
          <p:cNvPr id="8" name="Picture 7">
            <a:extLst>
              <a:ext uri="{FF2B5EF4-FFF2-40B4-BE49-F238E27FC236}">
                <a16:creationId xmlns:a16="http://schemas.microsoft.com/office/drawing/2014/main" id="{46F43D0C-943C-7A4C-A6A3-17C985F42F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763" y="5782200"/>
            <a:ext cx="1112483" cy="826101"/>
          </a:xfrm>
          <a:prstGeom prst="rect">
            <a:avLst/>
          </a:prstGeom>
        </p:spPr>
      </p:pic>
      <p:sp>
        <p:nvSpPr>
          <p:cNvPr id="9" name="TextBox 8">
            <a:extLst>
              <a:ext uri="{FF2B5EF4-FFF2-40B4-BE49-F238E27FC236}">
                <a16:creationId xmlns:a16="http://schemas.microsoft.com/office/drawing/2014/main" id="{B11A6E50-5E11-5B47-92D1-83A494CA11B2}"/>
              </a:ext>
            </a:extLst>
          </p:cNvPr>
          <p:cNvSpPr txBox="1"/>
          <p:nvPr/>
        </p:nvSpPr>
        <p:spPr>
          <a:xfrm>
            <a:off x="1762539" y="2257307"/>
            <a:ext cx="8666922" cy="523220"/>
          </a:xfrm>
          <a:prstGeom prst="rect">
            <a:avLst/>
          </a:prstGeom>
          <a:noFill/>
        </p:spPr>
        <p:txBody>
          <a:bodyPr wrap="square" rtlCol="0">
            <a:spAutoFit/>
          </a:bodyPr>
          <a:lstStyle/>
          <a:p>
            <a:pPr algn="ctr"/>
            <a:r>
              <a:rPr lang="en-US" sz="2800" dirty="0"/>
              <a:t>Synonyms for </a:t>
            </a:r>
            <a:r>
              <a:rPr lang="en-US" sz="2800" dirty="0">
                <a:solidFill>
                  <a:srgbClr val="FF0000"/>
                </a:solidFill>
              </a:rPr>
              <a:t>old</a:t>
            </a:r>
          </a:p>
        </p:txBody>
      </p:sp>
      <p:sp>
        <p:nvSpPr>
          <p:cNvPr id="10" name="TextBox 9">
            <a:extLst>
              <a:ext uri="{FF2B5EF4-FFF2-40B4-BE49-F238E27FC236}">
                <a16:creationId xmlns:a16="http://schemas.microsoft.com/office/drawing/2014/main" id="{159FA91D-B55E-A447-A7DF-057FE9B81A64}"/>
              </a:ext>
            </a:extLst>
          </p:cNvPr>
          <p:cNvSpPr txBox="1"/>
          <p:nvPr/>
        </p:nvSpPr>
        <p:spPr>
          <a:xfrm>
            <a:off x="5383274" y="3212157"/>
            <a:ext cx="1425454" cy="2246769"/>
          </a:xfrm>
          <a:prstGeom prst="rect">
            <a:avLst/>
          </a:prstGeom>
          <a:noFill/>
        </p:spPr>
        <p:txBody>
          <a:bodyPr wrap="none" rtlCol="0">
            <a:spAutoFit/>
          </a:bodyPr>
          <a:lstStyle/>
          <a:p>
            <a:pPr algn="ctr"/>
            <a:r>
              <a:rPr lang="en-US" sz="2800" dirty="0" smtClean="0"/>
              <a:t>Decrepit</a:t>
            </a:r>
            <a:endParaRPr lang="en-US" sz="2800" dirty="0"/>
          </a:p>
          <a:p>
            <a:pPr algn="ctr"/>
            <a:r>
              <a:rPr lang="en-US" sz="2800" dirty="0"/>
              <a:t>Worn</a:t>
            </a:r>
          </a:p>
          <a:p>
            <a:pPr algn="ctr"/>
            <a:r>
              <a:rPr lang="en-US" sz="2800" dirty="0"/>
              <a:t>Antique</a:t>
            </a:r>
          </a:p>
          <a:p>
            <a:pPr algn="ctr"/>
            <a:r>
              <a:rPr lang="en-US" sz="2800" dirty="0" smtClean="0"/>
              <a:t>Archaic</a:t>
            </a:r>
            <a:endParaRPr lang="en-US" sz="2800" dirty="0"/>
          </a:p>
          <a:p>
            <a:pPr algn="ctr"/>
            <a:r>
              <a:rPr lang="en-US" sz="2800" dirty="0"/>
              <a:t>Ancient</a:t>
            </a:r>
          </a:p>
        </p:txBody>
      </p:sp>
      <p:sp>
        <p:nvSpPr>
          <p:cNvPr id="2" name="Cloud Callout 1"/>
          <p:cNvSpPr/>
          <p:nvPr/>
        </p:nvSpPr>
        <p:spPr>
          <a:xfrm>
            <a:off x="8332839" y="4439265"/>
            <a:ext cx="3156155" cy="1681316"/>
          </a:xfrm>
          <a:prstGeom prst="cloud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Here are some of my ideas. </a:t>
            </a:r>
            <a:endParaRPr lang="en-GB" dirty="0">
              <a:solidFill>
                <a:schemeClr val="tx1"/>
              </a:solidFill>
            </a:endParaRPr>
          </a:p>
        </p:txBody>
      </p:sp>
    </p:spTree>
    <p:extLst>
      <p:ext uri="{BB962C8B-B14F-4D97-AF65-F5344CB8AC3E}">
        <p14:creationId xmlns:p14="http://schemas.microsoft.com/office/powerpoint/2010/main" val="31517972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1F46B15-2288-D540-A3EA-3640728C6A38}"/>
              </a:ext>
            </a:extLst>
          </p:cNvPr>
          <p:cNvGrpSpPr/>
          <p:nvPr/>
        </p:nvGrpSpPr>
        <p:grpSpPr>
          <a:xfrm>
            <a:off x="106363" y="90488"/>
            <a:ext cx="11979275" cy="6648450"/>
            <a:chOff x="106363" y="90488"/>
            <a:chExt cx="11979275" cy="6648450"/>
          </a:xfrm>
        </p:grpSpPr>
        <p:sp>
          <p:nvSpPr>
            <p:cNvPr id="5" name="Rectangle 4">
              <a:extLst>
                <a:ext uri="{FF2B5EF4-FFF2-40B4-BE49-F238E27FC236}">
                  <a16:creationId xmlns:a16="http://schemas.microsoft.com/office/drawing/2014/main" id="{4D8D5859-8336-1E4C-B6BB-C9E1BF567684}"/>
                </a:ext>
              </a:extLst>
            </p:cNvPr>
            <p:cNvSpPr/>
            <p:nvPr/>
          </p:nvSpPr>
          <p:spPr>
            <a:xfrm>
              <a:off x="106363" y="90488"/>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6" name="Picture 14">
              <a:extLst>
                <a:ext uri="{FF2B5EF4-FFF2-40B4-BE49-F238E27FC236}">
                  <a16:creationId xmlns:a16="http://schemas.microsoft.com/office/drawing/2014/main" id="{610844F3-3CE6-7344-BA2B-647C1A09812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Picture 7">
            <a:extLst>
              <a:ext uri="{FF2B5EF4-FFF2-40B4-BE49-F238E27FC236}">
                <a16:creationId xmlns:a16="http://schemas.microsoft.com/office/drawing/2014/main" id="{6D09B858-F265-1544-B1CF-412E78E719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763" y="5782200"/>
            <a:ext cx="1112483" cy="826101"/>
          </a:xfrm>
          <a:prstGeom prst="rect">
            <a:avLst/>
          </a:prstGeom>
        </p:spPr>
      </p:pic>
      <p:sp>
        <p:nvSpPr>
          <p:cNvPr id="9" name="TextBox 8">
            <a:extLst>
              <a:ext uri="{FF2B5EF4-FFF2-40B4-BE49-F238E27FC236}">
                <a16:creationId xmlns:a16="http://schemas.microsoft.com/office/drawing/2014/main" id="{4CAC970D-1D94-FB4B-AF69-5A2E6B19A5C5}"/>
              </a:ext>
            </a:extLst>
          </p:cNvPr>
          <p:cNvSpPr txBox="1"/>
          <p:nvPr/>
        </p:nvSpPr>
        <p:spPr>
          <a:xfrm>
            <a:off x="258763" y="399007"/>
            <a:ext cx="8189486" cy="646331"/>
          </a:xfrm>
          <a:prstGeom prst="rect">
            <a:avLst/>
          </a:prstGeom>
          <a:noFill/>
        </p:spPr>
        <p:txBody>
          <a:bodyPr wrap="none" rtlCol="0">
            <a:spAutoFit/>
          </a:bodyPr>
          <a:lstStyle/>
          <a:p>
            <a:r>
              <a:rPr lang="en-US" sz="3600" dirty="0"/>
              <a:t>Think of a synonym for the following word.</a:t>
            </a:r>
          </a:p>
        </p:txBody>
      </p:sp>
      <p:sp>
        <p:nvSpPr>
          <p:cNvPr id="10" name="TextBox 9">
            <a:extLst>
              <a:ext uri="{FF2B5EF4-FFF2-40B4-BE49-F238E27FC236}">
                <a16:creationId xmlns:a16="http://schemas.microsoft.com/office/drawing/2014/main" id="{A35F3E9E-35EC-CE4A-B2DB-A6630A80491C}"/>
              </a:ext>
            </a:extLst>
          </p:cNvPr>
          <p:cNvSpPr txBox="1"/>
          <p:nvPr/>
        </p:nvSpPr>
        <p:spPr>
          <a:xfrm>
            <a:off x="1600307" y="1116412"/>
            <a:ext cx="8666922" cy="523220"/>
          </a:xfrm>
          <a:prstGeom prst="rect">
            <a:avLst/>
          </a:prstGeom>
          <a:noFill/>
        </p:spPr>
        <p:txBody>
          <a:bodyPr wrap="square" rtlCol="0">
            <a:spAutoFit/>
          </a:bodyPr>
          <a:lstStyle/>
          <a:p>
            <a:pPr algn="ctr"/>
            <a:r>
              <a:rPr lang="en-US" sz="2800" dirty="0"/>
              <a:t>Synonyms for </a:t>
            </a:r>
            <a:r>
              <a:rPr lang="en-US" sz="2800" dirty="0">
                <a:solidFill>
                  <a:srgbClr val="FF0000"/>
                </a:solidFill>
              </a:rPr>
              <a:t>tall</a:t>
            </a:r>
          </a:p>
        </p:txBody>
      </p:sp>
      <p:sp>
        <p:nvSpPr>
          <p:cNvPr id="11" name="Cloud Callout 10"/>
          <p:cNvSpPr/>
          <p:nvPr/>
        </p:nvSpPr>
        <p:spPr>
          <a:xfrm>
            <a:off x="7199344" y="4926985"/>
            <a:ext cx="4667549" cy="1681316"/>
          </a:xfrm>
          <a:prstGeom prst="cloudCallout">
            <a:avLst>
              <a:gd name="adj1" fmla="val 47770"/>
              <a:gd name="adj2" fmla="val -6557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Use a thesaurus to help you. </a:t>
            </a:r>
          </a:p>
          <a:p>
            <a:pPr algn="ctr"/>
            <a:r>
              <a:rPr lang="en-GB" dirty="0">
                <a:solidFill>
                  <a:schemeClr val="tx1"/>
                </a:solidFill>
                <a:hlinkClick r:id="rId4"/>
              </a:rPr>
              <a:t>https://www.thesaurus.com</a:t>
            </a:r>
            <a:r>
              <a:rPr lang="en-GB" dirty="0" smtClean="0">
                <a:solidFill>
                  <a:schemeClr val="tx1"/>
                </a:solidFill>
                <a:hlinkClick r:id="rId4"/>
              </a:rPr>
              <a:t>/</a:t>
            </a:r>
            <a:endParaRPr lang="en-GB" dirty="0" smtClean="0">
              <a:solidFill>
                <a:schemeClr val="tx1"/>
              </a:solidFill>
            </a:endParaRPr>
          </a:p>
          <a:p>
            <a:pPr algn="ctr"/>
            <a:endParaRPr lang="en-GB" dirty="0">
              <a:solidFill>
                <a:schemeClr val="tx1"/>
              </a:solidFill>
            </a:endParaRPr>
          </a:p>
        </p:txBody>
      </p:sp>
      <p:pic>
        <p:nvPicPr>
          <p:cNvPr id="2" name="Picture 1"/>
          <p:cNvPicPr>
            <a:picLocks noChangeAspect="1"/>
          </p:cNvPicPr>
          <p:nvPr/>
        </p:nvPicPr>
        <p:blipFill>
          <a:blip r:embed="rId5"/>
          <a:stretch>
            <a:fillRect/>
          </a:stretch>
        </p:blipFill>
        <p:spPr>
          <a:xfrm>
            <a:off x="3598607" y="1639632"/>
            <a:ext cx="5271258" cy="3507782"/>
          </a:xfrm>
          <a:prstGeom prst="rect">
            <a:avLst/>
          </a:prstGeom>
        </p:spPr>
      </p:pic>
    </p:spTree>
    <p:extLst>
      <p:ext uri="{BB962C8B-B14F-4D97-AF65-F5344CB8AC3E}">
        <p14:creationId xmlns:p14="http://schemas.microsoft.com/office/powerpoint/2010/main" val="29536210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1F46B15-2288-D540-A3EA-3640728C6A38}"/>
              </a:ext>
            </a:extLst>
          </p:cNvPr>
          <p:cNvGrpSpPr/>
          <p:nvPr/>
        </p:nvGrpSpPr>
        <p:grpSpPr>
          <a:xfrm>
            <a:off x="106363" y="90488"/>
            <a:ext cx="11979275" cy="6648450"/>
            <a:chOff x="106363" y="90488"/>
            <a:chExt cx="11979275" cy="6648450"/>
          </a:xfrm>
        </p:grpSpPr>
        <p:sp>
          <p:nvSpPr>
            <p:cNvPr id="5" name="Rectangle 4">
              <a:extLst>
                <a:ext uri="{FF2B5EF4-FFF2-40B4-BE49-F238E27FC236}">
                  <a16:creationId xmlns:a16="http://schemas.microsoft.com/office/drawing/2014/main" id="{4D8D5859-8336-1E4C-B6BB-C9E1BF567684}"/>
                </a:ext>
              </a:extLst>
            </p:cNvPr>
            <p:cNvSpPr/>
            <p:nvPr/>
          </p:nvSpPr>
          <p:spPr>
            <a:xfrm>
              <a:off x="106363" y="90488"/>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6" name="Picture 14">
              <a:extLst>
                <a:ext uri="{FF2B5EF4-FFF2-40B4-BE49-F238E27FC236}">
                  <a16:creationId xmlns:a16="http://schemas.microsoft.com/office/drawing/2014/main" id="{610844F3-3CE6-7344-BA2B-647C1A09812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Picture 7">
            <a:extLst>
              <a:ext uri="{FF2B5EF4-FFF2-40B4-BE49-F238E27FC236}">
                <a16:creationId xmlns:a16="http://schemas.microsoft.com/office/drawing/2014/main" id="{6D09B858-F265-1544-B1CF-412E78E719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763" y="5782200"/>
            <a:ext cx="1112483" cy="826101"/>
          </a:xfrm>
          <a:prstGeom prst="rect">
            <a:avLst/>
          </a:prstGeom>
        </p:spPr>
      </p:pic>
      <p:sp>
        <p:nvSpPr>
          <p:cNvPr id="9" name="TextBox 8">
            <a:extLst>
              <a:ext uri="{FF2B5EF4-FFF2-40B4-BE49-F238E27FC236}">
                <a16:creationId xmlns:a16="http://schemas.microsoft.com/office/drawing/2014/main" id="{4CAC970D-1D94-FB4B-AF69-5A2E6B19A5C5}"/>
              </a:ext>
            </a:extLst>
          </p:cNvPr>
          <p:cNvSpPr txBox="1"/>
          <p:nvPr/>
        </p:nvSpPr>
        <p:spPr>
          <a:xfrm>
            <a:off x="258763" y="399007"/>
            <a:ext cx="8189486" cy="646331"/>
          </a:xfrm>
          <a:prstGeom prst="rect">
            <a:avLst/>
          </a:prstGeom>
          <a:noFill/>
        </p:spPr>
        <p:txBody>
          <a:bodyPr wrap="none" rtlCol="0">
            <a:spAutoFit/>
          </a:bodyPr>
          <a:lstStyle/>
          <a:p>
            <a:r>
              <a:rPr lang="en-US" sz="3600" dirty="0"/>
              <a:t>Think of a synonym for the following word.</a:t>
            </a:r>
          </a:p>
        </p:txBody>
      </p:sp>
      <p:sp>
        <p:nvSpPr>
          <p:cNvPr id="10" name="TextBox 9">
            <a:extLst>
              <a:ext uri="{FF2B5EF4-FFF2-40B4-BE49-F238E27FC236}">
                <a16:creationId xmlns:a16="http://schemas.microsoft.com/office/drawing/2014/main" id="{A35F3E9E-35EC-CE4A-B2DB-A6630A80491C}"/>
              </a:ext>
            </a:extLst>
          </p:cNvPr>
          <p:cNvSpPr txBox="1"/>
          <p:nvPr/>
        </p:nvSpPr>
        <p:spPr>
          <a:xfrm>
            <a:off x="1762539" y="2257307"/>
            <a:ext cx="8666922" cy="523220"/>
          </a:xfrm>
          <a:prstGeom prst="rect">
            <a:avLst/>
          </a:prstGeom>
          <a:noFill/>
        </p:spPr>
        <p:txBody>
          <a:bodyPr wrap="square" rtlCol="0">
            <a:spAutoFit/>
          </a:bodyPr>
          <a:lstStyle/>
          <a:p>
            <a:pPr algn="ctr"/>
            <a:r>
              <a:rPr lang="en-US" sz="2800" dirty="0"/>
              <a:t>Synonyms for </a:t>
            </a:r>
            <a:r>
              <a:rPr lang="en-US" sz="2800" dirty="0">
                <a:solidFill>
                  <a:srgbClr val="FF0000"/>
                </a:solidFill>
              </a:rPr>
              <a:t>tall</a:t>
            </a:r>
          </a:p>
        </p:txBody>
      </p:sp>
      <p:sp>
        <p:nvSpPr>
          <p:cNvPr id="11" name="TextBox 10">
            <a:extLst>
              <a:ext uri="{FF2B5EF4-FFF2-40B4-BE49-F238E27FC236}">
                <a16:creationId xmlns:a16="http://schemas.microsoft.com/office/drawing/2014/main" id="{FC8482CA-EA4F-CD43-AB27-A4270812B0C9}"/>
              </a:ext>
            </a:extLst>
          </p:cNvPr>
          <p:cNvSpPr txBox="1"/>
          <p:nvPr/>
        </p:nvSpPr>
        <p:spPr>
          <a:xfrm>
            <a:off x="5275873" y="3212157"/>
            <a:ext cx="1640257" cy="2677656"/>
          </a:xfrm>
          <a:prstGeom prst="rect">
            <a:avLst/>
          </a:prstGeom>
          <a:noFill/>
        </p:spPr>
        <p:txBody>
          <a:bodyPr wrap="none" rtlCol="0">
            <a:spAutoFit/>
          </a:bodyPr>
          <a:lstStyle/>
          <a:p>
            <a:pPr algn="ctr"/>
            <a:r>
              <a:rPr lang="en-US" sz="2800" dirty="0"/>
              <a:t>Towering</a:t>
            </a:r>
          </a:p>
          <a:p>
            <a:pPr algn="ctr"/>
            <a:r>
              <a:rPr lang="en-US" sz="2800" dirty="0"/>
              <a:t>Giant</a:t>
            </a:r>
          </a:p>
          <a:p>
            <a:pPr algn="ctr"/>
            <a:r>
              <a:rPr lang="en-US" sz="2800" dirty="0"/>
              <a:t>Extensive </a:t>
            </a:r>
          </a:p>
          <a:p>
            <a:pPr algn="ctr"/>
            <a:r>
              <a:rPr lang="en-US" sz="2800" dirty="0"/>
              <a:t>Soaring</a:t>
            </a:r>
          </a:p>
          <a:p>
            <a:pPr algn="ctr"/>
            <a:r>
              <a:rPr lang="en-US" sz="2800" dirty="0"/>
              <a:t>Elevated</a:t>
            </a:r>
          </a:p>
          <a:p>
            <a:pPr algn="ctr"/>
            <a:endParaRPr lang="en-US" sz="2800" dirty="0"/>
          </a:p>
        </p:txBody>
      </p:sp>
    </p:spTree>
    <p:extLst>
      <p:ext uri="{BB962C8B-B14F-4D97-AF65-F5344CB8AC3E}">
        <p14:creationId xmlns:p14="http://schemas.microsoft.com/office/powerpoint/2010/main" val="5886118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1F46B15-2288-D540-A3EA-3640728C6A38}"/>
              </a:ext>
            </a:extLst>
          </p:cNvPr>
          <p:cNvGrpSpPr/>
          <p:nvPr/>
        </p:nvGrpSpPr>
        <p:grpSpPr>
          <a:xfrm>
            <a:off x="106363" y="90488"/>
            <a:ext cx="11979275" cy="6648450"/>
            <a:chOff x="106363" y="90488"/>
            <a:chExt cx="11979275" cy="6648450"/>
          </a:xfrm>
        </p:grpSpPr>
        <p:sp>
          <p:nvSpPr>
            <p:cNvPr id="5" name="Rectangle 4">
              <a:extLst>
                <a:ext uri="{FF2B5EF4-FFF2-40B4-BE49-F238E27FC236}">
                  <a16:creationId xmlns:a16="http://schemas.microsoft.com/office/drawing/2014/main" id="{4D8D5859-8336-1E4C-B6BB-C9E1BF567684}"/>
                </a:ext>
              </a:extLst>
            </p:cNvPr>
            <p:cNvSpPr/>
            <p:nvPr/>
          </p:nvSpPr>
          <p:spPr>
            <a:xfrm>
              <a:off x="106363" y="90488"/>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6" name="Picture 14">
              <a:extLst>
                <a:ext uri="{FF2B5EF4-FFF2-40B4-BE49-F238E27FC236}">
                  <a16:creationId xmlns:a16="http://schemas.microsoft.com/office/drawing/2014/main" id="{610844F3-3CE6-7344-BA2B-647C1A09812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Picture 7">
            <a:extLst>
              <a:ext uri="{FF2B5EF4-FFF2-40B4-BE49-F238E27FC236}">
                <a16:creationId xmlns:a16="http://schemas.microsoft.com/office/drawing/2014/main" id="{C81B6FF2-FB17-6F4A-B4A9-86E5370462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763" y="5782200"/>
            <a:ext cx="1112483" cy="826101"/>
          </a:xfrm>
          <a:prstGeom prst="rect">
            <a:avLst/>
          </a:prstGeom>
        </p:spPr>
      </p:pic>
      <p:sp>
        <p:nvSpPr>
          <p:cNvPr id="9" name="TextBox 8">
            <a:extLst>
              <a:ext uri="{FF2B5EF4-FFF2-40B4-BE49-F238E27FC236}">
                <a16:creationId xmlns:a16="http://schemas.microsoft.com/office/drawing/2014/main" id="{A1396DA2-9B27-5149-8B63-72788CFED7B3}"/>
              </a:ext>
            </a:extLst>
          </p:cNvPr>
          <p:cNvSpPr txBox="1"/>
          <p:nvPr/>
        </p:nvSpPr>
        <p:spPr>
          <a:xfrm>
            <a:off x="258763" y="399007"/>
            <a:ext cx="8189486" cy="646331"/>
          </a:xfrm>
          <a:prstGeom prst="rect">
            <a:avLst/>
          </a:prstGeom>
          <a:noFill/>
        </p:spPr>
        <p:txBody>
          <a:bodyPr wrap="none" rtlCol="0">
            <a:spAutoFit/>
          </a:bodyPr>
          <a:lstStyle/>
          <a:p>
            <a:r>
              <a:rPr lang="en-US" sz="3600" dirty="0"/>
              <a:t>Think of a synonym for the following word.</a:t>
            </a:r>
          </a:p>
        </p:txBody>
      </p:sp>
      <p:sp>
        <p:nvSpPr>
          <p:cNvPr id="10" name="TextBox 9">
            <a:extLst>
              <a:ext uri="{FF2B5EF4-FFF2-40B4-BE49-F238E27FC236}">
                <a16:creationId xmlns:a16="http://schemas.microsoft.com/office/drawing/2014/main" id="{EF074BC0-3448-CE47-A817-3CCCBBFF4168}"/>
              </a:ext>
            </a:extLst>
          </p:cNvPr>
          <p:cNvSpPr txBox="1"/>
          <p:nvPr/>
        </p:nvSpPr>
        <p:spPr>
          <a:xfrm>
            <a:off x="1762539" y="2257307"/>
            <a:ext cx="8666922" cy="523220"/>
          </a:xfrm>
          <a:prstGeom prst="rect">
            <a:avLst/>
          </a:prstGeom>
          <a:noFill/>
        </p:spPr>
        <p:txBody>
          <a:bodyPr wrap="square" rtlCol="0">
            <a:spAutoFit/>
          </a:bodyPr>
          <a:lstStyle/>
          <a:p>
            <a:pPr algn="ctr"/>
            <a:r>
              <a:rPr lang="en-US" sz="2800" dirty="0"/>
              <a:t>Synonyms for </a:t>
            </a:r>
            <a:r>
              <a:rPr lang="en-US" sz="2800" dirty="0" smtClean="0">
                <a:solidFill>
                  <a:srgbClr val="FF0000"/>
                </a:solidFill>
              </a:rPr>
              <a:t>investigate</a:t>
            </a:r>
            <a:endParaRPr lang="en-US" sz="2800" dirty="0">
              <a:solidFill>
                <a:srgbClr val="FF0000"/>
              </a:solidFill>
            </a:endParaRPr>
          </a:p>
        </p:txBody>
      </p:sp>
      <p:pic>
        <p:nvPicPr>
          <p:cNvPr id="2" name="Picture 1">
            <a:extLst>
              <a:ext uri="{FF2B5EF4-FFF2-40B4-BE49-F238E27FC236}">
                <a16:creationId xmlns:a16="http://schemas.microsoft.com/office/drawing/2014/main" id="{BE9A55D7-5378-424F-A8C1-9531426906F3}"/>
              </a:ext>
            </a:extLst>
          </p:cNvPr>
          <p:cNvPicPr>
            <a:picLocks noChangeAspect="1"/>
          </p:cNvPicPr>
          <p:nvPr/>
        </p:nvPicPr>
        <p:blipFill>
          <a:blip r:embed="rId4"/>
          <a:stretch>
            <a:fillRect/>
          </a:stretch>
        </p:blipFill>
        <p:spPr>
          <a:xfrm>
            <a:off x="9391135" y="3092803"/>
            <a:ext cx="2290119" cy="3435179"/>
          </a:xfrm>
          <a:prstGeom prst="rect">
            <a:avLst/>
          </a:prstGeom>
        </p:spPr>
      </p:pic>
    </p:spTree>
    <p:extLst>
      <p:ext uri="{BB962C8B-B14F-4D97-AF65-F5344CB8AC3E}">
        <p14:creationId xmlns:p14="http://schemas.microsoft.com/office/powerpoint/2010/main" val="720110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1F46B15-2288-D540-A3EA-3640728C6A38}"/>
              </a:ext>
            </a:extLst>
          </p:cNvPr>
          <p:cNvGrpSpPr/>
          <p:nvPr/>
        </p:nvGrpSpPr>
        <p:grpSpPr>
          <a:xfrm>
            <a:off x="106363" y="90488"/>
            <a:ext cx="11979275" cy="6648450"/>
            <a:chOff x="106363" y="90488"/>
            <a:chExt cx="11979275" cy="6648450"/>
          </a:xfrm>
        </p:grpSpPr>
        <p:sp>
          <p:nvSpPr>
            <p:cNvPr id="5" name="Rectangle 4">
              <a:extLst>
                <a:ext uri="{FF2B5EF4-FFF2-40B4-BE49-F238E27FC236}">
                  <a16:creationId xmlns:a16="http://schemas.microsoft.com/office/drawing/2014/main" id="{4D8D5859-8336-1E4C-B6BB-C9E1BF567684}"/>
                </a:ext>
              </a:extLst>
            </p:cNvPr>
            <p:cNvSpPr/>
            <p:nvPr/>
          </p:nvSpPr>
          <p:spPr>
            <a:xfrm>
              <a:off x="106363" y="90488"/>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6" name="Picture 14">
              <a:extLst>
                <a:ext uri="{FF2B5EF4-FFF2-40B4-BE49-F238E27FC236}">
                  <a16:creationId xmlns:a16="http://schemas.microsoft.com/office/drawing/2014/main" id="{610844F3-3CE6-7344-BA2B-647C1A09812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Picture 7">
            <a:extLst>
              <a:ext uri="{FF2B5EF4-FFF2-40B4-BE49-F238E27FC236}">
                <a16:creationId xmlns:a16="http://schemas.microsoft.com/office/drawing/2014/main" id="{C81B6FF2-FB17-6F4A-B4A9-86E5370462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763" y="5782200"/>
            <a:ext cx="1112483" cy="826101"/>
          </a:xfrm>
          <a:prstGeom prst="rect">
            <a:avLst/>
          </a:prstGeom>
        </p:spPr>
      </p:pic>
      <p:sp>
        <p:nvSpPr>
          <p:cNvPr id="9" name="TextBox 8">
            <a:extLst>
              <a:ext uri="{FF2B5EF4-FFF2-40B4-BE49-F238E27FC236}">
                <a16:creationId xmlns:a16="http://schemas.microsoft.com/office/drawing/2014/main" id="{A1396DA2-9B27-5149-8B63-72788CFED7B3}"/>
              </a:ext>
            </a:extLst>
          </p:cNvPr>
          <p:cNvSpPr txBox="1"/>
          <p:nvPr/>
        </p:nvSpPr>
        <p:spPr>
          <a:xfrm>
            <a:off x="258763" y="399007"/>
            <a:ext cx="8189486" cy="646331"/>
          </a:xfrm>
          <a:prstGeom prst="rect">
            <a:avLst/>
          </a:prstGeom>
          <a:noFill/>
        </p:spPr>
        <p:txBody>
          <a:bodyPr wrap="none" rtlCol="0">
            <a:spAutoFit/>
          </a:bodyPr>
          <a:lstStyle/>
          <a:p>
            <a:r>
              <a:rPr lang="en-US" sz="3600" dirty="0"/>
              <a:t>Think of a synonym for the following word.</a:t>
            </a:r>
          </a:p>
        </p:txBody>
      </p:sp>
      <p:sp>
        <p:nvSpPr>
          <p:cNvPr id="10" name="TextBox 9">
            <a:extLst>
              <a:ext uri="{FF2B5EF4-FFF2-40B4-BE49-F238E27FC236}">
                <a16:creationId xmlns:a16="http://schemas.microsoft.com/office/drawing/2014/main" id="{EF074BC0-3448-CE47-A817-3CCCBBFF4168}"/>
              </a:ext>
            </a:extLst>
          </p:cNvPr>
          <p:cNvSpPr txBox="1"/>
          <p:nvPr/>
        </p:nvSpPr>
        <p:spPr>
          <a:xfrm>
            <a:off x="1762539" y="2257307"/>
            <a:ext cx="8666922" cy="523220"/>
          </a:xfrm>
          <a:prstGeom prst="rect">
            <a:avLst/>
          </a:prstGeom>
          <a:noFill/>
        </p:spPr>
        <p:txBody>
          <a:bodyPr wrap="square" rtlCol="0">
            <a:spAutoFit/>
          </a:bodyPr>
          <a:lstStyle/>
          <a:p>
            <a:pPr algn="ctr"/>
            <a:r>
              <a:rPr lang="en-US" sz="2800" dirty="0"/>
              <a:t>Synonyms for </a:t>
            </a:r>
            <a:r>
              <a:rPr lang="en-US" sz="2800" dirty="0" smtClean="0">
                <a:solidFill>
                  <a:srgbClr val="FF0000"/>
                </a:solidFill>
              </a:rPr>
              <a:t>investigate</a:t>
            </a:r>
            <a:endParaRPr lang="en-US" sz="2800" dirty="0">
              <a:solidFill>
                <a:srgbClr val="FF0000"/>
              </a:solidFill>
            </a:endParaRPr>
          </a:p>
        </p:txBody>
      </p:sp>
      <p:sp>
        <p:nvSpPr>
          <p:cNvPr id="11" name="TextBox 10">
            <a:extLst>
              <a:ext uri="{FF2B5EF4-FFF2-40B4-BE49-F238E27FC236}">
                <a16:creationId xmlns:a16="http://schemas.microsoft.com/office/drawing/2014/main" id="{8F97C402-D03C-4249-BE23-1D45DF025B37}"/>
              </a:ext>
            </a:extLst>
          </p:cNvPr>
          <p:cNvSpPr txBox="1"/>
          <p:nvPr/>
        </p:nvSpPr>
        <p:spPr>
          <a:xfrm>
            <a:off x="5291934" y="3212157"/>
            <a:ext cx="1608133" cy="2677656"/>
          </a:xfrm>
          <a:prstGeom prst="rect">
            <a:avLst/>
          </a:prstGeom>
          <a:noFill/>
        </p:spPr>
        <p:txBody>
          <a:bodyPr wrap="none" rtlCol="0">
            <a:spAutoFit/>
          </a:bodyPr>
          <a:lstStyle/>
          <a:p>
            <a:pPr algn="ctr"/>
            <a:r>
              <a:rPr lang="en-US" sz="2800" dirty="0" smtClean="0"/>
              <a:t>Examine</a:t>
            </a:r>
            <a:endParaRPr lang="en-US" sz="2800" dirty="0"/>
          </a:p>
          <a:p>
            <a:pPr algn="ctr"/>
            <a:r>
              <a:rPr lang="en-US" sz="2800" dirty="0" smtClean="0"/>
              <a:t>Explore</a:t>
            </a:r>
            <a:endParaRPr lang="en-US" sz="2800" dirty="0"/>
          </a:p>
          <a:p>
            <a:pPr algn="ctr"/>
            <a:r>
              <a:rPr lang="en-US" sz="2800" dirty="0" smtClean="0"/>
              <a:t>Peer</a:t>
            </a:r>
          </a:p>
          <a:p>
            <a:pPr algn="ctr"/>
            <a:r>
              <a:rPr lang="en-US" sz="2800" dirty="0" smtClean="0"/>
              <a:t>Inspect</a:t>
            </a:r>
          </a:p>
          <a:p>
            <a:pPr algn="ctr"/>
            <a:r>
              <a:rPr lang="en-US" sz="2800" dirty="0" smtClean="0"/>
              <a:t>Observed</a:t>
            </a:r>
          </a:p>
          <a:p>
            <a:pPr algn="ctr"/>
            <a:r>
              <a:rPr lang="en-GB" sz="2800" dirty="0" smtClean="0"/>
              <a:t>Scrutinise</a:t>
            </a:r>
            <a:endParaRPr lang="en-GB" sz="2800" dirty="0"/>
          </a:p>
        </p:txBody>
      </p:sp>
    </p:spTree>
    <p:extLst>
      <p:ext uri="{BB962C8B-B14F-4D97-AF65-F5344CB8AC3E}">
        <p14:creationId xmlns:p14="http://schemas.microsoft.com/office/powerpoint/2010/main" val="17515047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1F46B15-2288-D540-A3EA-3640728C6A38}"/>
              </a:ext>
            </a:extLst>
          </p:cNvPr>
          <p:cNvGrpSpPr/>
          <p:nvPr/>
        </p:nvGrpSpPr>
        <p:grpSpPr>
          <a:xfrm>
            <a:off x="106363" y="90488"/>
            <a:ext cx="11979275" cy="6648450"/>
            <a:chOff x="106363" y="90488"/>
            <a:chExt cx="11979275" cy="6648450"/>
          </a:xfrm>
        </p:grpSpPr>
        <p:sp>
          <p:nvSpPr>
            <p:cNvPr id="5" name="Rectangle 4">
              <a:extLst>
                <a:ext uri="{FF2B5EF4-FFF2-40B4-BE49-F238E27FC236}">
                  <a16:creationId xmlns:a16="http://schemas.microsoft.com/office/drawing/2014/main" id="{4D8D5859-8336-1E4C-B6BB-C9E1BF567684}"/>
                </a:ext>
              </a:extLst>
            </p:cNvPr>
            <p:cNvSpPr/>
            <p:nvPr/>
          </p:nvSpPr>
          <p:spPr>
            <a:xfrm>
              <a:off x="106363" y="90488"/>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6" name="Picture 14">
              <a:extLst>
                <a:ext uri="{FF2B5EF4-FFF2-40B4-BE49-F238E27FC236}">
                  <a16:creationId xmlns:a16="http://schemas.microsoft.com/office/drawing/2014/main" id="{610844F3-3CE6-7344-BA2B-647C1A09812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TextBox 6">
            <a:extLst>
              <a:ext uri="{FF2B5EF4-FFF2-40B4-BE49-F238E27FC236}">
                <a16:creationId xmlns:a16="http://schemas.microsoft.com/office/drawing/2014/main" id="{66DCF490-1FB3-754B-80FE-BF4A9DA90872}"/>
              </a:ext>
            </a:extLst>
          </p:cNvPr>
          <p:cNvSpPr txBox="1"/>
          <p:nvPr/>
        </p:nvSpPr>
        <p:spPr>
          <a:xfrm>
            <a:off x="1156425" y="1750729"/>
            <a:ext cx="9879150" cy="1200329"/>
          </a:xfrm>
          <a:prstGeom prst="rect">
            <a:avLst/>
          </a:prstGeom>
          <a:noFill/>
        </p:spPr>
        <p:txBody>
          <a:bodyPr wrap="square" lIns="91440" tIns="45720" rIns="91440" bIns="45720" rtlCol="0" anchor="t">
            <a:spAutoFit/>
          </a:bodyPr>
          <a:lstStyle/>
          <a:p>
            <a:pPr algn="ctr"/>
            <a:r>
              <a:rPr lang="en-US" sz="3600" dirty="0"/>
              <a:t>Create a word bank of synonyms we have been through this lesson.</a:t>
            </a:r>
          </a:p>
        </p:txBody>
      </p:sp>
      <p:pic>
        <p:nvPicPr>
          <p:cNvPr id="9" name="Picture 8">
            <a:extLst>
              <a:ext uri="{FF2B5EF4-FFF2-40B4-BE49-F238E27FC236}">
                <a16:creationId xmlns:a16="http://schemas.microsoft.com/office/drawing/2014/main" id="{583E26F3-63B4-0F49-9BF3-1B9B680F56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794" y="5784820"/>
            <a:ext cx="1112484" cy="826102"/>
          </a:xfrm>
          <a:prstGeom prst="rect">
            <a:avLst/>
          </a:prstGeom>
        </p:spPr>
      </p:pic>
    </p:spTree>
    <p:extLst>
      <p:ext uri="{BB962C8B-B14F-4D97-AF65-F5344CB8AC3E}">
        <p14:creationId xmlns:p14="http://schemas.microsoft.com/office/powerpoint/2010/main" val="17120809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1F46B15-2288-D540-A3EA-3640728C6A38}"/>
              </a:ext>
            </a:extLst>
          </p:cNvPr>
          <p:cNvGrpSpPr/>
          <p:nvPr/>
        </p:nvGrpSpPr>
        <p:grpSpPr>
          <a:xfrm>
            <a:off x="106363" y="90488"/>
            <a:ext cx="11979275" cy="6648450"/>
            <a:chOff x="106363" y="90488"/>
            <a:chExt cx="11979275" cy="6648450"/>
          </a:xfrm>
        </p:grpSpPr>
        <p:sp>
          <p:nvSpPr>
            <p:cNvPr id="5" name="Rectangle 4">
              <a:extLst>
                <a:ext uri="{FF2B5EF4-FFF2-40B4-BE49-F238E27FC236}">
                  <a16:creationId xmlns:a16="http://schemas.microsoft.com/office/drawing/2014/main" id="{4D8D5859-8336-1E4C-B6BB-C9E1BF567684}"/>
                </a:ext>
              </a:extLst>
            </p:cNvPr>
            <p:cNvSpPr/>
            <p:nvPr/>
          </p:nvSpPr>
          <p:spPr>
            <a:xfrm>
              <a:off x="106363" y="90488"/>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6" name="Picture 14">
              <a:extLst>
                <a:ext uri="{FF2B5EF4-FFF2-40B4-BE49-F238E27FC236}">
                  <a16:creationId xmlns:a16="http://schemas.microsoft.com/office/drawing/2014/main" id="{610844F3-3CE6-7344-BA2B-647C1A09812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TextBox 6">
            <a:extLst>
              <a:ext uri="{FF2B5EF4-FFF2-40B4-BE49-F238E27FC236}">
                <a16:creationId xmlns:a16="http://schemas.microsoft.com/office/drawing/2014/main" id="{66DCF490-1FB3-754B-80FE-BF4A9DA90872}"/>
              </a:ext>
            </a:extLst>
          </p:cNvPr>
          <p:cNvSpPr txBox="1"/>
          <p:nvPr/>
        </p:nvSpPr>
        <p:spPr>
          <a:xfrm>
            <a:off x="258763" y="399007"/>
            <a:ext cx="10351616" cy="646331"/>
          </a:xfrm>
          <a:prstGeom prst="rect">
            <a:avLst/>
          </a:prstGeom>
          <a:noFill/>
        </p:spPr>
        <p:txBody>
          <a:bodyPr wrap="none" rtlCol="0">
            <a:spAutoFit/>
          </a:bodyPr>
          <a:lstStyle/>
          <a:p>
            <a:r>
              <a:rPr lang="en-US" sz="3600" dirty="0"/>
              <a:t>Fill in the missing words with an appropriate synonym.</a:t>
            </a:r>
          </a:p>
        </p:txBody>
      </p:sp>
      <p:pic>
        <p:nvPicPr>
          <p:cNvPr id="8" name="Picture 7">
            <a:extLst>
              <a:ext uri="{FF2B5EF4-FFF2-40B4-BE49-F238E27FC236}">
                <a16:creationId xmlns:a16="http://schemas.microsoft.com/office/drawing/2014/main" id="{C81B6FF2-FB17-6F4A-B4A9-86E5370462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763" y="5782200"/>
            <a:ext cx="1112483" cy="826101"/>
          </a:xfrm>
          <a:prstGeom prst="rect">
            <a:avLst/>
          </a:prstGeom>
        </p:spPr>
      </p:pic>
      <p:sp>
        <p:nvSpPr>
          <p:cNvPr id="2" name="TextBox 1">
            <a:extLst>
              <a:ext uri="{FF2B5EF4-FFF2-40B4-BE49-F238E27FC236}">
                <a16:creationId xmlns:a16="http://schemas.microsoft.com/office/drawing/2014/main" id="{773B4796-6E73-964F-8BFC-D4A4981CE809}"/>
              </a:ext>
            </a:extLst>
          </p:cNvPr>
          <p:cNvSpPr txBox="1"/>
          <p:nvPr/>
        </p:nvSpPr>
        <p:spPr>
          <a:xfrm>
            <a:off x="1848260" y="1629980"/>
            <a:ext cx="8495479" cy="4524315"/>
          </a:xfrm>
          <a:prstGeom prst="rect">
            <a:avLst/>
          </a:prstGeom>
          <a:noFill/>
        </p:spPr>
        <p:txBody>
          <a:bodyPr wrap="square" rtlCol="0">
            <a:spAutoFit/>
          </a:bodyPr>
          <a:lstStyle/>
          <a:p>
            <a:r>
              <a:rPr lang="en-US" sz="2400" dirty="0"/>
              <a:t>Holmes peered out the window, it was a ________ night. For what was about to happen, no one expected. A _______ noise pierced the air. </a:t>
            </a:r>
          </a:p>
          <a:p>
            <a:endParaRPr lang="en-US" sz="2400" dirty="0"/>
          </a:p>
          <a:p>
            <a:r>
              <a:rPr lang="en-US" sz="2400" dirty="0"/>
              <a:t>“What was that?” questioned Holmes, walking towards the door.</a:t>
            </a:r>
          </a:p>
          <a:p>
            <a:endParaRPr lang="en-US" sz="2400" dirty="0"/>
          </a:p>
          <a:p>
            <a:r>
              <a:rPr lang="en-US" sz="2400" dirty="0"/>
              <a:t>_______ the hallway, Holmes spotted a hunched silhouette outside the victim's door. </a:t>
            </a:r>
          </a:p>
          <a:p>
            <a:endParaRPr lang="en-US" sz="2400" dirty="0"/>
          </a:p>
          <a:p>
            <a:endParaRPr lang="en-US" sz="2400" dirty="0"/>
          </a:p>
          <a:p>
            <a:endParaRPr lang="en-US" sz="2400" dirty="0"/>
          </a:p>
          <a:p>
            <a:endParaRPr lang="en-US" sz="2400" dirty="0"/>
          </a:p>
        </p:txBody>
      </p:sp>
      <p:graphicFrame>
        <p:nvGraphicFramePr>
          <p:cNvPr id="9" name="Table 8">
            <a:extLst>
              <a:ext uri="{FF2B5EF4-FFF2-40B4-BE49-F238E27FC236}">
                <a16:creationId xmlns:a16="http://schemas.microsoft.com/office/drawing/2014/main" id="{374E5512-11CB-BB41-B4A4-AA2287BBBD7A}"/>
              </a:ext>
            </a:extLst>
          </p:cNvPr>
          <p:cNvGraphicFramePr>
            <a:graphicFrameLocks noGrp="1"/>
          </p:cNvGraphicFramePr>
          <p:nvPr>
            <p:extLst>
              <p:ext uri="{D42A27DB-BD31-4B8C-83A1-F6EECF244321}">
                <p14:modId xmlns:p14="http://schemas.microsoft.com/office/powerpoint/2010/main" val="4233862609"/>
              </p:ext>
            </p:extLst>
          </p:nvPr>
        </p:nvGraphicFramePr>
        <p:xfrm>
          <a:off x="2522451" y="5151917"/>
          <a:ext cx="7147096" cy="914400"/>
        </p:xfrm>
        <a:graphic>
          <a:graphicData uri="http://schemas.openxmlformats.org/drawingml/2006/table">
            <a:tbl>
              <a:tblPr firstRow="1" bandRow="1">
                <a:tableStyleId>{2D5ABB26-0587-4C30-8999-92F81FD0307C}</a:tableStyleId>
              </a:tblPr>
              <a:tblGrid>
                <a:gridCol w="1786774">
                  <a:extLst>
                    <a:ext uri="{9D8B030D-6E8A-4147-A177-3AD203B41FA5}">
                      <a16:colId xmlns:a16="http://schemas.microsoft.com/office/drawing/2014/main" val="2707947581"/>
                    </a:ext>
                  </a:extLst>
                </a:gridCol>
                <a:gridCol w="1786774">
                  <a:extLst>
                    <a:ext uri="{9D8B030D-6E8A-4147-A177-3AD203B41FA5}">
                      <a16:colId xmlns:a16="http://schemas.microsoft.com/office/drawing/2014/main" val="3592895422"/>
                    </a:ext>
                  </a:extLst>
                </a:gridCol>
                <a:gridCol w="1786774">
                  <a:extLst>
                    <a:ext uri="{9D8B030D-6E8A-4147-A177-3AD203B41FA5}">
                      <a16:colId xmlns:a16="http://schemas.microsoft.com/office/drawing/2014/main" val="2072929748"/>
                    </a:ext>
                  </a:extLst>
                </a:gridCol>
                <a:gridCol w="1786774">
                  <a:extLst>
                    <a:ext uri="{9D8B030D-6E8A-4147-A177-3AD203B41FA5}">
                      <a16:colId xmlns:a16="http://schemas.microsoft.com/office/drawing/2014/main" val="797435274"/>
                    </a:ext>
                  </a:extLst>
                </a:gridCol>
              </a:tblGrid>
              <a:tr h="370840">
                <a:tc>
                  <a:txBody>
                    <a:bodyPr/>
                    <a:lstStyle/>
                    <a:p>
                      <a:pPr algn="ctr"/>
                      <a:r>
                        <a:rPr lang="en-US" sz="2400" dirty="0">
                          <a:solidFill>
                            <a:srgbClr val="0070C0"/>
                          </a:solidFill>
                        </a:rPr>
                        <a:t>Examining</a:t>
                      </a:r>
                    </a:p>
                  </a:txBody>
                  <a:tcPr/>
                </a:tc>
                <a:tc>
                  <a:txBody>
                    <a:bodyPr/>
                    <a:lstStyle/>
                    <a:p>
                      <a:pPr algn="ctr"/>
                      <a:r>
                        <a:rPr lang="en-US" sz="2400" dirty="0">
                          <a:solidFill>
                            <a:srgbClr val="0070C0"/>
                          </a:solidFill>
                        </a:rPr>
                        <a:t>Investigating</a:t>
                      </a:r>
                    </a:p>
                  </a:txBody>
                  <a:tcPr/>
                </a:tc>
                <a:tc>
                  <a:txBody>
                    <a:bodyPr/>
                    <a:lstStyle/>
                    <a:p>
                      <a:pPr algn="ctr"/>
                      <a:r>
                        <a:rPr lang="en-US" sz="2400" dirty="0">
                          <a:solidFill>
                            <a:srgbClr val="0070C0"/>
                          </a:solidFill>
                        </a:rPr>
                        <a:t>Frightening</a:t>
                      </a:r>
                    </a:p>
                  </a:txBody>
                  <a:tcPr/>
                </a:tc>
                <a:tc>
                  <a:txBody>
                    <a:bodyPr/>
                    <a:lstStyle/>
                    <a:p>
                      <a:pPr algn="ctr"/>
                      <a:r>
                        <a:rPr lang="en-US" sz="2400" dirty="0">
                          <a:solidFill>
                            <a:srgbClr val="0070C0"/>
                          </a:solidFill>
                        </a:rPr>
                        <a:t>Terrifying</a:t>
                      </a:r>
                    </a:p>
                  </a:txBody>
                  <a:tcPr/>
                </a:tc>
                <a:extLst>
                  <a:ext uri="{0D108BD9-81ED-4DB2-BD59-A6C34878D82A}">
                    <a16:rowId xmlns:a16="http://schemas.microsoft.com/office/drawing/2014/main" val="1108705343"/>
                  </a:ext>
                </a:extLst>
              </a:tr>
              <a:tr h="370840">
                <a:tc>
                  <a:txBody>
                    <a:bodyPr/>
                    <a:lstStyle/>
                    <a:p>
                      <a:pPr algn="ctr"/>
                      <a:r>
                        <a:rPr lang="en-US" sz="2400" dirty="0">
                          <a:solidFill>
                            <a:srgbClr val="0070C0"/>
                          </a:solidFill>
                        </a:rPr>
                        <a:t>Gloomy</a:t>
                      </a:r>
                    </a:p>
                  </a:txBody>
                  <a:tcPr/>
                </a:tc>
                <a:tc>
                  <a:txBody>
                    <a:bodyPr/>
                    <a:lstStyle/>
                    <a:p>
                      <a:pPr algn="ctr"/>
                      <a:r>
                        <a:rPr lang="en-US" sz="2400" dirty="0">
                          <a:solidFill>
                            <a:srgbClr val="0070C0"/>
                          </a:solidFill>
                        </a:rPr>
                        <a:t>Dark</a:t>
                      </a:r>
                    </a:p>
                  </a:txBody>
                  <a:tcPr/>
                </a:tc>
                <a:tc>
                  <a:txBody>
                    <a:bodyPr/>
                    <a:lstStyle/>
                    <a:p>
                      <a:pPr algn="ctr"/>
                      <a:r>
                        <a:rPr lang="en-US" sz="2400" dirty="0">
                          <a:solidFill>
                            <a:srgbClr val="0070C0"/>
                          </a:solidFill>
                        </a:rPr>
                        <a:t>Scary</a:t>
                      </a:r>
                    </a:p>
                  </a:txBody>
                  <a:tcPr/>
                </a:tc>
                <a:tc>
                  <a:txBody>
                    <a:bodyPr/>
                    <a:lstStyle/>
                    <a:p>
                      <a:pPr algn="ctr"/>
                      <a:r>
                        <a:rPr lang="en-US" sz="2400" dirty="0">
                          <a:solidFill>
                            <a:srgbClr val="0070C0"/>
                          </a:solidFill>
                        </a:rPr>
                        <a:t>Petrifying</a:t>
                      </a:r>
                    </a:p>
                  </a:txBody>
                  <a:tcPr/>
                </a:tc>
                <a:extLst>
                  <a:ext uri="{0D108BD9-81ED-4DB2-BD59-A6C34878D82A}">
                    <a16:rowId xmlns:a16="http://schemas.microsoft.com/office/drawing/2014/main" val="4003092533"/>
                  </a:ext>
                </a:extLst>
              </a:tr>
            </a:tbl>
          </a:graphicData>
        </a:graphic>
      </p:graphicFrame>
    </p:spTree>
    <p:extLst>
      <p:ext uri="{BB962C8B-B14F-4D97-AF65-F5344CB8AC3E}">
        <p14:creationId xmlns:p14="http://schemas.microsoft.com/office/powerpoint/2010/main" val="554479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1F46B15-2288-D540-A3EA-3640728C6A38}"/>
              </a:ext>
            </a:extLst>
          </p:cNvPr>
          <p:cNvGrpSpPr/>
          <p:nvPr/>
        </p:nvGrpSpPr>
        <p:grpSpPr>
          <a:xfrm>
            <a:off x="106363" y="90488"/>
            <a:ext cx="11979275" cy="6648450"/>
            <a:chOff x="106363" y="90488"/>
            <a:chExt cx="11979275" cy="6648450"/>
          </a:xfrm>
        </p:grpSpPr>
        <p:sp>
          <p:nvSpPr>
            <p:cNvPr id="5" name="Rectangle 4">
              <a:extLst>
                <a:ext uri="{FF2B5EF4-FFF2-40B4-BE49-F238E27FC236}">
                  <a16:creationId xmlns:a16="http://schemas.microsoft.com/office/drawing/2014/main" id="{4D8D5859-8336-1E4C-B6BB-C9E1BF567684}"/>
                </a:ext>
              </a:extLst>
            </p:cNvPr>
            <p:cNvSpPr/>
            <p:nvPr/>
          </p:nvSpPr>
          <p:spPr>
            <a:xfrm>
              <a:off x="106363" y="90488"/>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6" name="Picture 14">
              <a:extLst>
                <a:ext uri="{FF2B5EF4-FFF2-40B4-BE49-F238E27FC236}">
                  <a16:creationId xmlns:a16="http://schemas.microsoft.com/office/drawing/2014/main" id="{610844F3-3CE6-7344-BA2B-647C1A09812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TextBox 6">
            <a:extLst>
              <a:ext uri="{FF2B5EF4-FFF2-40B4-BE49-F238E27FC236}">
                <a16:creationId xmlns:a16="http://schemas.microsoft.com/office/drawing/2014/main" id="{66DCF490-1FB3-754B-80FE-BF4A9DA90872}"/>
              </a:ext>
            </a:extLst>
          </p:cNvPr>
          <p:cNvSpPr txBox="1"/>
          <p:nvPr/>
        </p:nvSpPr>
        <p:spPr>
          <a:xfrm>
            <a:off x="258763" y="399007"/>
            <a:ext cx="10351616" cy="646331"/>
          </a:xfrm>
          <a:prstGeom prst="rect">
            <a:avLst/>
          </a:prstGeom>
          <a:noFill/>
        </p:spPr>
        <p:txBody>
          <a:bodyPr wrap="none" rtlCol="0">
            <a:spAutoFit/>
          </a:bodyPr>
          <a:lstStyle/>
          <a:p>
            <a:r>
              <a:rPr lang="en-US" sz="3600" dirty="0"/>
              <a:t>Fill in the missing words with an appropriate synonym.</a:t>
            </a:r>
          </a:p>
        </p:txBody>
      </p:sp>
      <p:pic>
        <p:nvPicPr>
          <p:cNvPr id="8" name="Picture 7">
            <a:extLst>
              <a:ext uri="{FF2B5EF4-FFF2-40B4-BE49-F238E27FC236}">
                <a16:creationId xmlns:a16="http://schemas.microsoft.com/office/drawing/2014/main" id="{C81B6FF2-FB17-6F4A-B4A9-86E5370462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763" y="5782200"/>
            <a:ext cx="1112483" cy="826101"/>
          </a:xfrm>
          <a:prstGeom prst="rect">
            <a:avLst/>
          </a:prstGeom>
        </p:spPr>
      </p:pic>
      <p:sp>
        <p:nvSpPr>
          <p:cNvPr id="2" name="TextBox 1">
            <a:extLst>
              <a:ext uri="{FF2B5EF4-FFF2-40B4-BE49-F238E27FC236}">
                <a16:creationId xmlns:a16="http://schemas.microsoft.com/office/drawing/2014/main" id="{773B4796-6E73-964F-8BFC-D4A4981CE809}"/>
              </a:ext>
            </a:extLst>
          </p:cNvPr>
          <p:cNvSpPr txBox="1"/>
          <p:nvPr/>
        </p:nvSpPr>
        <p:spPr>
          <a:xfrm>
            <a:off x="1848260" y="1629980"/>
            <a:ext cx="8495479" cy="4524315"/>
          </a:xfrm>
          <a:prstGeom prst="rect">
            <a:avLst/>
          </a:prstGeom>
          <a:noFill/>
        </p:spPr>
        <p:txBody>
          <a:bodyPr wrap="square" rtlCol="0">
            <a:spAutoFit/>
          </a:bodyPr>
          <a:lstStyle/>
          <a:p>
            <a:r>
              <a:rPr lang="en-US" sz="2400" dirty="0"/>
              <a:t>Holmes peered out the window, it was a </a:t>
            </a:r>
            <a:r>
              <a:rPr lang="en-US" sz="2400" dirty="0">
                <a:solidFill>
                  <a:srgbClr val="0070C0"/>
                </a:solidFill>
              </a:rPr>
              <a:t>gloomy</a:t>
            </a:r>
            <a:r>
              <a:rPr lang="en-US" sz="2400" dirty="0"/>
              <a:t> night. For what was about to happen, no one expected. A </a:t>
            </a:r>
            <a:r>
              <a:rPr lang="en-US" sz="2400" dirty="0">
                <a:solidFill>
                  <a:srgbClr val="0070C0"/>
                </a:solidFill>
              </a:rPr>
              <a:t>terrifying</a:t>
            </a:r>
            <a:r>
              <a:rPr lang="en-US" sz="2400" dirty="0"/>
              <a:t> noise pierced the air. </a:t>
            </a:r>
          </a:p>
          <a:p>
            <a:endParaRPr lang="en-US" sz="2400" dirty="0"/>
          </a:p>
          <a:p>
            <a:r>
              <a:rPr lang="en-US" sz="2400" dirty="0"/>
              <a:t>“What was that?” questioned Holmes, walking towards the door.</a:t>
            </a:r>
          </a:p>
          <a:p>
            <a:endParaRPr lang="en-US" sz="2400" dirty="0"/>
          </a:p>
          <a:p>
            <a:r>
              <a:rPr lang="en-US" sz="2400" dirty="0">
                <a:solidFill>
                  <a:srgbClr val="0070C0"/>
                </a:solidFill>
              </a:rPr>
              <a:t>Examining</a:t>
            </a:r>
            <a:r>
              <a:rPr lang="en-US" sz="2400" dirty="0"/>
              <a:t> the hallway, Holmes spotted a hunched silhouette outside the victim's door. </a:t>
            </a:r>
          </a:p>
          <a:p>
            <a:endParaRPr lang="en-US" sz="2400" dirty="0"/>
          </a:p>
          <a:p>
            <a:endParaRPr lang="en-US" sz="2400" dirty="0"/>
          </a:p>
          <a:p>
            <a:endParaRPr lang="en-US" sz="2400" dirty="0"/>
          </a:p>
          <a:p>
            <a:endParaRPr lang="en-US" sz="2400" dirty="0"/>
          </a:p>
        </p:txBody>
      </p:sp>
      <p:graphicFrame>
        <p:nvGraphicFramePr>
          <p:cNvPr id="9" name="Table 8">
            <a:extLst>
              <a:ext uri="{FF2B5EF4-FFF2-40B4-BE49-F238E27FC236}">
                <a16:creationId xmlns:a16="http://schemas.microsoft.com/office/drawing/2014/main" id="{374E5512-11CB-BB41-B4A4-AA2287BBBD7A}"/>
              </a:ext>
            </a:extLst>
          </p:cNvPr>
          <p:cNvGraphicFramePr>
            <a:graphicFrameLocks noGrp="1"/>
          </p:cNvGraphicFramePr>
          <p:nvPr/>
        </p:nvGraphicFramePr>
        <p:xfrm>
          <a:off x="2522451" y="5151917"/>
          <a:ext cx="7147096" cy="914400"/>
        </p:xfrm>
        <a:graphic>
          <a:graphicData uri="http://schemas.openxmlformats.org/drawingml/2006/table">
            <a:tbl>
              <a:tblPr firstRow="1" bandRow="1">
                <a:tableStyleId>{2D5ABB26-0587-4C30-8999-92F81FD0307C}</a:tableStyleId>
              </a:tblPr>
              <a:tblGrid>
                <a:gridCol w="1786774">
                  <a:extLst>
                    <a:ext uri="{9D8B030D-6E8A-4147-A177-3AD203B41FA5}">
                      <a16:colId xmlns:a16="http://schemas.microsoft.com/office/drawing/2014/main" val="2707947581"/>
                    </a:ext>
                  </a:extLst>
                </a:gridCol>
                <a:gridCol w="1786774">
                  <a:extLst>
                    <a:ext uri="{9D8B030D-6E8A-4147-A177-3AD203B41FA5}">
                      <a16:colId xmlns:a16="http://schemas.microsoft.com/office/drawing/2014/main" val="3592895422"/>
                    </a:ext>
                  </a:extLst>
                </a:gridCol>
                <a:gridCol w="1786774">
                  <a:extLst>
                    <a:ext uri="{9D8B030D-6E8A-4147-A177-3AD203B41FA5}">
                      <a16:colId xmlns:a16="http://schemas.microsoft.com/office/drawing/2014/main" val="2072929748"/>
                    </a:ext>
                  </a:extLst>
                </a:gridCol>
                <a:gridCol w="1786774">
                  <a:extLst>
                    <a:ext uri="{9D8B030D-6E8A-4147-A177-3AD203B41FA5}">
                      <a16:colId xmlns:a16="http://schemas.microsoft.com/office/drawing/2014/main" val="797435274"/>
                    </a:ext>
                  </a:extLst>
                </a:gridCol>
              </a:tblGrid>
              <a:tr h="370840">
                <a:tc>
                  <a:txBody>
                    <a:bodyPr/>
                    <a:lstStyle/>
                    <a:p>
                      <a:pPr algn="ctr"/>
                      <a:r>
                        <a:rPr lang="en-US" sz="2400" dirty="0">
                          <a:solidFill>
                            <a:srgbClr val="0070C0"/>
                          </a:solidFill>
                        </a:rPr>
                        <a:t>Examining</a:t>
                      </a:r>
                    </a:p>
                  </a:txBody>
                  <a:tcPr/>
                </a:tc>
                <a:tc>
                  <a:txBody>
                    <a:bodyPr/>
                    <a:lstStyle/>
                    <a:p>
                      <a:pPr algn="ctr"/>
                      <a:r>
                        <a:rPr lang="en-US" sz="2400" dirty="0">
                          <a:solidFill>
                            <a:srgbClr val="0070C0"/>
                          </a:solidFill>
                        </a:rPr>
                        <a:t>Investigating</a:t>
                      </a:r>
                    </a:p>
                  </a:txBody>
                  <a:tcPr/>
                </a:tc>
                <a:tc>
                  <a:txBody>
                    <a:bodyPr/>
                    <a:lstStyle/>
                    <a:p>
                      <a:pPr algn="ctr"/>
                      <a:r>
                        <a:rPr lang="en-US" sz="2400" dirty="0">
                          <a:solidFill>
                            <a:srgbClr val="0070C0"/>
                          </a:solidFill>
                        </a:rPr>
                        <a:t>Frightening</a:t>
                      </a:r>
                    </a:p>
                  </a:txBody>
                  <a:tcPr/>
                </a:tc>
                <a:tc>
                  <a:txBody>
                    <a:bodyPr/>
                    <a:lstStyle/>
                    <a:p>
                      <a:pPr algn="ctr"/>
                      <a:r>
                        <a:rPr lang="en-US" sz="2400" dirty="0">
                          <a:solidFill>
                            <a:srgbClr val="0070C0"/>
                          </a:solidFill>
                        </a:rPr>
                        <a:t>Terrifying</a:t>
                      </a:r>
                    </a:p>
                  </a:txBody>
                  <a:tcPr/>
                </a:tc>
                <a:extLst>
                  <a:ext uri="{0D108BD9-81ED-4DB2-BD59-A6C34878D82A}">
                    <a16:rowId xmlns:a16="http://schemas.microsoft.com/office/drawing/2014/main" val="1108705343"/>
                  </a:ext>
                </a:extLst>
              </a:tr>
              <a:tr h="370840">
                <a:tc>
                  <a:txBody>
                    <a:bodyPr/>
                    <a:lstStyle/>
                    <a:p>
                      <a:pPr algn="ctr"/>
                      <a:r>
                        <a:rPr lang="en-US" sz="2400" dirty="0">
                          <a:solidFill>
                            <a:srgbClr val="0070C0"/>
                          </a:solidFill>
                        </a:rPr>
                        <a:t>Gloomy</a:t>
                      </a:r>
                    </a:p>
                  </a:txBody>
                  <a:tcPr/>
                </a:tc>
                <a:tc>
                  <a:txBody>
                    <a:bodyPr/>
                    <a:lstStyle/>
                    <a:p>
                      <a:pPr algn="ctr"/>
                      <a:r>
                        <a:rPr lang="en-US" sz="2400" dirty="0">
                          <a:solidFill>
                            <a:srgbClr val="0070C0"/>
                          </a:solidFill>
                        </a:rPr>
                        <a:t>Dark</a:t>
                      </a:r>
                    </a:p>
                  </a:txBody>
                  <a:tcPr/>
                </a:tc>
                <a:tc>
                  <a:txBody>
                    <a:bodyPr/>
                    <a:lstStyle/>
                    <a:p>
                      <a:pPr algn="ctr"/>
                      <a:r>
                        <a:rPr lang="en-US" sz="2400" dirty="0">
                          <a:solidFill>
                            <a:srgbClr val="0070C0"/>
                          </a:solidFill>
                        </a:rPr>
                        <a:t>Scary</a:t>
                      </a:r>
                    </a:p>
                  </a:txBody>
                  <a:tcPr/>
                </a:tc>
                <a:tc>
                  <a:txBody>
                    <a:bodyPr/>
                    <a:lstStyle/>
                    <a:p>
                      <a:pPr algn="ctr"/>
                      <a:r>
                        <a:rPr lang="en-US" sz="2400" dirty="0">
                          <a:solidFill>
                            <a:srgbClr val="0070C0"/>
                          </a:solidFill>
                        </a:rPr>
                        <a:t>Petrifying</a:t>
                      </a:r>
                    </a:p>
                  </a:txBody>
                  <a:tcPr/>
                </a:tc>
                <a:extLst>
                  <a:ext uri="{0D108BD9-81ED-4DB2-BD59-A6C34878D82A}">
                    <a16:rowId xmlns:a16="http://schemas.microsoft.com/office/drawing/2014/main" val="4003092533"/>
                  </a:ext>
                </a:extLst>
              </a:tr>
            </a:tbl>
          </a:graphicData>
        </a:graphic>
      </p:graphicFrame>
    </p:spTree>
    <p:extLst>
      <p:ext uri="{BB962C8B-B14F-4D97-AF65-F5344CB8AC3E}">
        <p14:creationId xmlns:p14="http://schemas.microsoft.com/office/powerpoint/2010/main" val="25289188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092" y="90616"/>
            <a:ext cx="11977816" cy="6647935"/>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273361" y="222475"/>
            <a:ext cx="1009854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black"/>
                </a:solidFill>
                <a:effectLst/>
                <a:uLnTx/>
                <a:uFillTx/>
                <a:latin typeface="Calibri" panose="020F0502020204030204"/>
                <a:ea typeface="+mn-ea"/>
                <a:cs typeface="+mn-cs"/>
              </a:rPr>
              <a:t>Text type: Mystery Narrative </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3" name="Table 2"/>
          <p:cNvGraphicFramePr>
            <a:graphicFrameLocks noGrp="1"/>
          </p:cNvGraphicFramePr>
          <p:nvPr>
            <p:extLst>
              <p:ext uri="{D42A27DB-BD31-4B8C-83A1-F6EECF244321}">
                <p14:modId xmlns:p14="http://schemas.microsoft.com/office/powerpoint/2010/main" val="976169790"/>
              </p:ext>
            </p:extLst>
          </p:nvPr>
        </p:nvGraphicFramePr>
        <p:xfrm>
          <a:off x="273361" y="1856031"/>
          <a:ext cx="11658085" cy="2173986"/>
        </p:xfrm>
        <a:graphic>
          <a:graphicData uri="http://schemas.openxmlformats.org/drawingml/2006/table">
            <a:tbl>
              <a:tblPr firstRow="1" bandRow="1">
                <a:tableStyleId>{5940675A-B579-460E-94D1-54222C63F5DA}</a:tableStyleId>
              </a:tblPr>
              <a:tblGrid>
                <a:gridCol w="2331617">
                  <a:extLst>
                    <a:ext uri="{9D8B030D-6E8A-4147-A177-3AD203B41FA5}">
                      <a16:colId xmlns:a16="http://schemas.microsoft.com/office/drawing/2014/main" val="2037785431"/>
                    </a:ext>
                  </a:extLst>
                </a:gridCol>
                <a:gridCol w="2331617">
                  <a:extLst>
                    <a:ext uri="{9D8B030D-6E8A-4147-A177-3AD203B41FA5}">
                      <a16:colId xmlns:a16="http://schemas.microsoft.com/office/drawing/2014/main" val="2821576141"/>
                    </a:ext>
                  </a:extLst>
                </a:gridCol>
                <a:gridCol w="2331617">
                  <a:extLst>
                    <a:ext uri="{9D8B030D-6E8A-4147-A177-3AD203B41FA5}">
                      <a16:colId xmlns:a16="http://schemas.microsoft.com/office/drawing/2014/main" val="2826759600"/>
                    </a:ext>
                  </a:extLst>
                </a:gridCol>
                <a:gridCol w="2331617">
                  <a:extLst>
                    <a:ext uri="{9D8B030D-6E8A-4147-A177-3AD203B41FA5}">
                      <a16:colId xmlns:a16="http://schemas.microsoft.com/office/drawing/2014/main" val="2586170046"/>
                    </a:ext>
                  </a:extLst>
                </a:gridCol>
                <a:gridCol w="2331617">
                  <a:extLst>
                    <a:ext uri="{9D8B030D-6E8A-4147-A177-3AD203B41FA5}">
                      <a16:colId xmlns:a16="http://schemas.microsoft.com/office/drawing/2014/main" val="1637883358"/>
                    </a:ext>
                  </a:extLst>
                </a:gridCol>
              </a:tblGrid>
              <a:tr h="281483">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smtClean="0"/>
                        <a:t>Trailblazers </a:t>
                      </a:r>
                      <a:endParaRPr lang="en-GB" sz="2000" dirty="0" smtClean="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GB" sz="18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algn="ctr"/>
                      <a:endParaRPr lang="en-GB" sz="18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algn="ctr"/>
                      <a:endParaRPr lang="en-GB" sz="18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algn="ctr"/>
                      <a:endParaRPr lang="en-GB" sz="18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318579625"/>
                  </a:ext>
                </a:extLst>
              </a:tr>
              <a:tr h="307072">
                <a:tc>
                  <a:txBody>
                    <a:bodyPr/>
                    <a:lstStyle/>
                    <a:p>
                      <a:pPr algn="ctr"/>
                      <a:r>
                        <a:rPr lang="en-US" sz="2000" dirty="0"/>
                        <a:t>Monday</a:t>
                      </a:r>
                      <a:endParaRPr lang="en-GB" sz="20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t>Tuesday</a:t>
                      </a:r>
                      <a:endParaRPr lang="en-GB" sz="2000" dirty="0">
                        <a:solidFill>
                          <a:schemeClr val="bg1"/>
                        </a:solidFill>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US" sz="2000" dirty="0"/>
                        <a:t>Wednesday</a:t>
                      </a:r>
                      <a:endParaRPr lang="en-GB" sz="2000" dirty="0">
                        <a:solidFill>
                          <a:schemeClr val="bg1"/>
                        </a:solidFill>
                      </a:endParaRPr>
                    </a:p>
                  </a:txBody>
                  <a:tcPr>
                    <a:lnT w="12700" cap="flat" cmpd="sng" algn="ctr">
                      <a:solidFill>
                        <a:schemeClr val="tx1"/>
                      </a:solidFill>
                      <a:prstDash val="solid"/>
                      <a:round/>
                      <a:headEnd type="none" w="med" len="med"/>
                      <a:tailEnd type="none" w="med" len="med"/>
                    </a:lnT>
                  </a:tcPr>
                </a:tc>
                <a:tc>
                  <a:txBody>
                    <a:bodyPr/>
                    <a:lstStyle/>
                    <a:p>
                      <a:pPr algn="ctr"/>
                      <a:r>
                        <a:rPr lang="en-US" sz="2000" dirty="0"/>
                        <a:t>Thursday</a:t>
                      </a:r>
                      <a:endParaRPr lang="en-GB" sz="2000" dirty="0">
                        <a:solidFill>
                          <a:schemeClr val="bg1"/>
                        </a:solidFill>
                      </a:endParaRPr>
                    </a:p>
                  </a:txBody>
                  <a:tcPr>
                    <a:lnT w="12700" cap="flat" cmpd="sng" algn="ctr">
                      <a:solidFill>
                        <a:schemeClr val="tx1"/>
                      </a:solidFill>
                      <a:prstDash val="solid"/>
                      <a:round/>
                      <a:headEnd type="none" w="med" len="med"/>
                      <a:tailEnd type="none" w="med" len="med"/>
                    </a:lnT>
                  </a:tcPr>
                </a:tc>
                <a:tc>
                  <a:txBody>
                    <a:bodyPr/>
                    <a:lstStyle/>
                    <a:p>
                      <a:pPr algn="ctr"/>
                      <a:r>
                        <a:rPr lang="en-US" sz="2000" dirty="0"/>
                        <a:t>Friday</a:t>
                      </a:r>
                      <a:endParaRPr lang="en-GB" sz="2000" dirty="0">
                        <a:solidFill>
                          <a:schemeClr val="bg1"/>
                        </a:solidFill>
                      </a:endParaRP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662803903"/>
                  </a:ext>
                </a:extLst>
              </a:tr>
              <a:tr h="1299964">
                <a:tc>
                  <a:txBody>
                    <a:bodyPr/>
                    <a:lstStyle/>
                    <a:p>
                      <a:pPr algn="l">
                        <a:lnSpc>
                          <a:spcPct val="115000"/>
                        </a:lnSpc>
                        <a:spcAft>
                          <a:spcPts val="0"/>
                        </a:spcAft>
                      </a:pPr>
                      <a:r>
                        <a:rPr lang="en-GB" sz="2000" dirty="0" smtClean="0">
                          <a:effectLst/>
                          <a:latin typeface="Calibri" panose="020F0502020204030204" pitchFamily="34" charset="0"/>
                          <a:ea typeface="Calibri" panose="020F0502020204030204" pitchFamily="34" charset="0"/>
                          <a:cs typeface="Times New Roman" panose="02020603050405020304" pitchFamily="18" charset="0"/>
                        </a:rPr>
                        <a:t>L.O</a:t>
                      </a:r>
                      <a:r>
                        <a:rPr lang="en-GB" sz="2000" dirty="0">
                          <a:effectLst/>
                          <a:latin typeface="Calibri" panose="020F0502020204030204" pitchFamily="34" charset="0"/>
                          <a:ea typeface="Calibri" panose="020F0502020204030204" pitchFamily="34" charset="0"/>
                          <a:cs typeface="Times New Roman" panose="02020603050405020304" pitchFamily="18" charset="0"/>
                        </a:rPr>
                        <a:t>. To be able </a:t>
                      </a:r>
                      <a:r>
                        <a:rPr lang="en-GB" sz="2000" dirty="0" smtClean="0">
                          <a:effectLst/>
                          <a:latin typeface="Calibri" panose="020F0502020204030204" pitchFamily="34" charset="0"/>
                          <a:ea typeface="Calibri" panose="020F0502020204030204" pitchFamily="34" charset="0"/>
                          <a:cs typeface="Times New Roman" panose="02020603050405020304" pitchFamily="18" charset="0"/>
                        </a:rPr>
                        <a:t>to </a:t>
                      </a:r>
                      <a:r>
                        <a:rPr lang="en-GB" sz="2000" dirty="0" smtClean="0">
                          <a:effectLst/>
                          <a:latin typeface="Calibri" panose="020F0502020204030204" pitchFamily="34" charset="0"/>
                          <a:ea typeface="Calibri" panose="020F0502020204030204" pitchFamily="34" charset="0"/>
                          <a:cs typeface="Times New Roman" panose="02020603050405020304" pitchFamily="18" charset="0"/>
                        </a:rPr>
                        <a:t>use exciting synonyms.</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15000"/>
                        </a:lnSpc>
                        <a:spcAft>
                          <a:spcPts val="0"/>
                        </a:spcAft>
                      </a:pPr>
                      <a:r>
                        <a:rPr lang="en-GB" sz="2000" dirty="0" smtClean="0">
                          <a:effectLst/>
                          <a:latin typeface="Calibri" panose="020F0502020204030204" pitchFamily="34" charset="0"/>
                          <a:ea typeface="Calibri" panose="020F0502020204030204" pitchFamily="34" charset="0"/>
                          <a:cs typeface="Times New Roman" panose="02020603050405020304" pitchFamily="18" charset="0"/>
                        </a:rPr>
                        <a:t>L.O</a:t>
                      </a:r>
                      <a:r>
                        <a:rPr lang="en-GB" sz="2000" dirty="0">
                          <a:effectLst/>
                          <a:latin typeface="Calibri" panose="020F0502020204030204" pitchFamily="34" charset="0"/>
                          <a:ea typeface="Calibri" panose="020F0502020204030204" pitchFamily="34" charset="0"/>
                          <a:cs typeface="Times New Roman" panose="02020603050405020304" pitchFamily="18" charset="0"/>
                        </a:rPr>
                        <a:t>. To be able </a:t>
                      </a:r>
                      <a:r>
                        <a:rPr lang="en-GB" sz="2000" dirty="0" smtClean="0">
                          <a:effectLst/>
                          <a:latin typeface="Calibri" panose="020F0502020204030204" pitchFamily="34" charset="0"/>
                          <a:ea typeface="Calibri" panose="020F0502020204030204" pitchFamily="34" charset="0"/>
                          <a:cs typeface="Times New Roman" panose="02020603050405020304" pitchFamily="18" charset="0"/>
                        </a:rPr>
                        <a:t>to </a:t>
                      </a:r>
                      <a:r>
                        <a:rPr lang="en-GB" sz="2000" dirty="0" smtClean="0">
                          <a:effectLst/>
                          <a:latin typeface="Calibri" panose="020F0502020204030204" pitchFamily="34" charset="0"/>
                          <a:ea typeface="Calibri" panose="020F0502020204030204" pitchFamily="34" charset="0"/>
                          <a:cs typeface="Times New Roman" panose="02020603050405020304" pitchFamily="18" charset="0"/>
                        </a:rPr>
                        <a:t>use show not tell.</a:t>
                      </a:r>
                      <a:endParaRPr lang="en-GB" sz="2000" dirty="0" smtClean="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15000"/>
                        </a:lnSpc>
                        <a:spcAft>
                          <a:spcPts val="0"/>
                        </a:spcAft>
                      </a:pP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algn="l">
                        <a:lnSpc>
                          <a:spcPct val="115000"/>
                        </a:lnSpc>
                        <a:spcAft>
                          <a:spcPts val="0"/>
                        </a:spcAft>
                      </a:pPr>
                      <a:r>
                        <a:rPr lang="en-GB" sz="2000" dirty="0" smtClean="0">
                          <a:effectLst/>
                          <a:latin typeface="Calibri" panose="020F0502020204030204" pitchFamily="34" charset="0"/>
                          <a:ea typeface="Calibri" panose="020F0502020204030204" pitchFamily="34" charset="0"/>
                          <a:cs typeface="Times New Roman" panose="02020603050405020304" pitchFamily="18" charset="0"/>
                        </a:rPr>
                        <a:t>L.O</a:t>
                      </a:r>
                      <a:r>
                        <a:rPr lang="en-GB" sz="2000" dirty="0">
                          <a:effectLst/>
                          <a:latin typeface="Calibri" panose="020F0502020204030204" pitchFamily="34" charset="0"/>
                          <a:ea typeface="Calibri" panose="020F0502020204030204" pitchFamily="34" charset="0"/>
                          <a:cs typeface="Times New Roman" panose="02020603050405020304" pitchFamily="18" charset="0"/>
                        </a:rPr>
                        <a:t>. To be able </a:t>
                      </a:r>
                      <a:r>
                        <a:rPr lang="en-GB" sz="2000" dirty="0" smtClean="0">
                          <a:effectLst/>
                          <a:latin typeface="Calibri" panose="020F0502020204030204" pitchFamily="34" charset="0"/>
                          <a:ea typeface="Calibri" panose="020F0502020204030204" pitchFamily="34" charset="0"/>
                          <a:cs typeface="Times New Roman" panose="02020603050405020304" pitchFamily="18" charset="0"/>
                        </a:rPr>
                        <a:t>to </a:t>
                      </a:r>
                      <a:r>
                        <a:rPr lang="en-GB" sz="2000" dirty="0" smtClean="0">
                          <a:effectLst/>
                          <a:latin typeface="Calibri" panose="020F0502020204030204" pitchFamily="34" charset="0"/>
                          <a:ea typeface="Calibri" panose="020F0502020204030204" pitchFamily="34" charset="0"/>
                          <a:cs typeface="Times New Roman" panose="02020603050405020304" pitchFamily="18" charset="0"/>
                        </a:rPr>
                        <a:t>write clues that tantalise the reader.</a:t>
                      </a:r>
                      <a:r>
                        <a:rPr lang="en-GB" sz="2000" baseline="0" dirty="0" smtClean="0">
                          <a:effectLst/>
                          <a:latin typeface="Calibri" panose="020F0502020204030204" pitchFamily="34" charset="0"/>
                          <a:ea typeface="Calibri" panose="020F0502020204030204" pitchFamily="34" charset="0"/>
                          <a:cs typeface="Times New Roman" panose="02020603050405020304" pitchFamily="18" charset="0"/>
                        </a:rPr>
                        <a:t> </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2000" dirty="0" smtClean="0">
                          <a:effectLst/>
                          <a:latin typeface="Calibri" panose="020F0502020204030204" pitchFamily="34" charset="0"/>
                          <a:ea typeface="Calibri" panose="020F0502020204030204" pitchFamily="34" charset="0"/>
                          <a:cs typeface="Times New Roman" panose="02020603050405020304" pitchFamily="18" charset="0"/>
                        </a:rPr>
                        <a:t>L.O</a:t>
                      </a:r>
                      <a:r>
                        <a:rPr lang="en-GB" sz="2000" dirty="0">
                          <a:effectLst/>
                          <a:latin typeface="Calibri" panose="020F0502020204030204" pitchFamily="34" charset="0"/>
                          <a:ea typeface="Calibri" panose="020F0502020204030204" pitchFamily="34" charset="0"/>
                          <a:cs typeface="Times New Roman" panose="02020603050405020304" pitchFamily="18" charset="0"/>
                        </a:rPr>
                        <a:t>. To be able </a:t>
                      </a:r>
                      <a:r>
                        <a:rPr lang="en-GB" sz="2000" dirty="0" smtClean="0">
                          <a:effectLst/>
                          <a:latin typeface="Calibri" panose="020F0502020204030204" pitchFamily="34" charset="0"/>
                          <a:ea typeface="Calibri" panose="020F0502020204030204" pitchFamily="34" charset="0"/>
                          <a:cs typeface="Times New Roman" panose="02020603050405020304" pitchFamily="18" charset="0"/>
                        </a:rPr>
                        <a:t>to</a:t>
                      </a:r>
                      <a:r>
                        <a:rPr lang="en-GB" sz="2000" baseline="0" dirty="0" smtClean="0">
                          <a:effectLst/>
                          <a:latin typeface="Calibri" panose="020F0502020204030204" pitchFamily="34" charset="0"/>
                          <a:ea typeface="Calibri" panose="020F0502020204030204" pitchFamily="34" charset="0"/>
                          <a:cs typeface="Times New Roman" panose="02020603050405020304" pitchFamily="18" charset="0"/>
                        </a:rPr>
                        <a:t> </a:t>
                      </a:r>
                      <a:r>
                        <a:rPr lang="en-GB" sz="2000" baseline="0" dirty="0" smtClean="0">
                          <a:effectLst/>
                          <a:latin typeface="Calibri" panose="020F0502020204030204" pitchFamily="34" charset="0"/>
                          <a:ea typeface="Calibri" panose="020F0502020204030204" pitchFamily="34" charset="0"/>
                          <a:cs typeface="Times New Roman" panose="02020603050405020304" pitchFamily="18" charset="0"/>
                        </a:rPr>
                        <a:t>use relative clauses. </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2000" dirty="0" smtClean="0">
                          <a:effectLst/>
                          <a:latin typeface="Calibri" panose="020F0502020204030204" pitchFamily="34" charset="0"/>
                          <a:ea typeface="Calibri" panose="020F0502020204030204" pitchFamily="34" charset="0"/>
                          <a:cs typeface="Times New Roman" panose="02020603050405020304" pitchFamily="18" charset="0"/>
                        </a:rPr>
                        <a:t>L.O</a:t>
                      </a:r>
                      <a:r>
                        <a:rPr lang="en-GB" sz="2000" dirty="0">
                          <a:effectLst/>
                          <a:latin typeface="Calibri" panose="020F0502020204030204" pitchFamily="34" charset="0"/>
                          <a:ea typeface="Calibri" panose="020F0502020204030204" pitchFamily="34" charset="0"/>
                          <a:cs typeface="Times New Roman" panose="02020603050405020304" pitchFamily="18" charset="0"/>
                        </a:rPr>
                        <a:t>. To be able </a:t>
                      </a:r>
                      <a:r>
                        <a:rPr lang="en-GB" sz="2000" dirty="0" smtClean="0">
                          <a:effectLst/>
                          <a:latin typeface="Calibri" panose="020F0502020204030204" pitchFamily="34" charset="0"/>
                          <a:ea typeface="Calibri" panose="020F0502020204030204" pitchFamily="34" charset="0"/>
                          <a:cs typeface="Times New Roman" panose="02020603050405020304" pitchFamily="18" charset="0"/>
                        </a:rPr>
                        <a:t>to write a </a:t>
                      </a:r>
                      <a:r>
                        <a:rPr lang="en-GB" sz="2000" dirty="0" smtClean="0">
                          <a:effectLst/>
                          <a:latin typeface="Calibri" panose="020F0502020204030204" pitchFamily="34" charset="0"/>
                          <a:ea typeface="Calibri" panose="020F0502020204030204" pitchFamily="34" charset="0"/>
                          <a:cs typeface="Times New Roman" panose="02020603050405020304" pitchFamily="18" charset="0"/>
                        </a:rPr>
                        <a:t>mystery </a:t>
                      </a:r>
                      <a:r>
                        <a:rPr lang="en-GB" sz="2000" dirty="0" smtClean="0">
                          <a:effectLst/>
                          <a:latin typeface="Calibri" panose="020F0502020204030204" pitchFamily="34" charset="0"/>
                          <a:ea typeface="Calibri" panose="020F0502020204030204" pitchFamily="34" charset="0"/>
                          <a:cs typeface="Times New Roman" panose="02020603050405020304" pitchFamily="18" charset="0"/>
                        </a:rPr>
                        <a:t>narrative. </a:t>
                      </a:r>
                    </a:p>
                    <a:p>
                      <a:pPr algn="l">
                        <a:lnSpc>
                          <a:spcPct val="115000"/>
                        </a:lnSpc>
                        <a:spcAft>
                          <a:spcPts val="0"/>
                        </a:spcAft>
                      </a:pP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23795782"/>
                  </a:ext>
                </a:extLst>
              </a:tr>
            </a:tbl>
          </a:graphicData>
        </a:graphic>
      </p:graphicFrame>
    </p:spTree>
    <p:extLst>
      <p:ext uri="{BB962C8B-B14F-4D97-AF65-F5344CB8AC3E}">
        <p14:creationId xmlns:p14="http://schemas.microsoft.com/office/powerpoint/2010/main" val="39400760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383A3E6-3DAF-D845-9187-83CA1E09118D}"/>
              </a:ext>
            </a:extLst>
          </p:cNvPr>
          <p:cNvGrpSpPr/>
          <p:nvPr/>
        </p:nvGrpSpPr>
        <p:grpSpPr>
          <a:xfrm>
            <a:off x="106363" y="90488"/>
            <a:ext cx="11979275" cy="6648450"/>
            <a:chOff x="106363" y="90488"/>
            <a:chExt cx="11979275" cy="6648450"/>
          </a:xfrm>
        </p:grpSpPr>
        <p:sp>
          <p:nvSpPr>
            <p:cNvPr id="5" name="Rectangle 4">
              <a:extLst>
                <a:ext uri="{FF2B5EF4-FFF2-40B4-BE49-F238E27FC236}">
                  <a16:creationId xmlns:a16="http://schemas.microsoft.com/office/drawing/2014/main" id="{58441590-112E-9445-B7CD-88A4077FC363}"/>
                </a:ext>
              </a:extLst>
            </p:cNvPr>
            <p:cNvSpPr/>
            <p:nvPr/>
          </p:nvSpPr>
          <p:spPr>
            <a:xfrm>
              <a:off x="106363" y="90488"/>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6" name="Picture 14">
              <a:extLst>
                <a:ext uri="{FF2B5EF4-FFF2-40B4-BE49-F238E27FC236}">
                  <a16:creationId xmlns:a16="http://schemas.microsoft.com/office/drawing/2014/main" id="{26A83A71-B388-9448-8B1C-4AD9570AFF1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6">
            <a:extLst>
              <a:ext uri="{FF2B5EF4-FFF2-40B4-BE49-F238E27FC236}">
                <a16:creationId xmlns:a16="http://schemas.microsoft.com/office/drawing/2014/main" id="{6D76E593-8250-D54E-B8C8-F1C27E7DE1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763" y="5782200"/>
            <a:ext cx="1112483" cy="826101"/>
          </a:xfrm>
          <a:prstGeom prst="rect">
            <a:avLst/>
          </a:prstGeom>
        </p:spPr>
      </p:pic>
      <p:pic>
        <p:nvPicPr>
          <p:cNvPr id="8" name="Picture 7">
            <a:extLst>
              <a:ext uri="{FF2B5EF4-FFF2-40B4-BE49-F238E27FC236}">
                <a16:creationId xmlns:a16="http://schemas.microsoft.com/office/drawing/2014/main" id="{B1E65A58-4F35-D249-B06C-F2C780BCC196}"/>
              </a:ext>
            </a:extLst>
          </p:cNvPr>
          <p:cNvPicPr>
            <a:picLocks noChangeAspect="1"/>
          </p:cNvPicPr>
          <p:nvPr/>
        </p:nvPicPr>
        <p:blipFill>
          <a:blip r:embed="rId4"/>
          <a:stretch>
            <a:fillRect/>
          </a:stretch>
        </p:blipFill>
        <p:spPr>
          <a:xfrm>
            <a:off x="6616784" y="1750948"/>
            <a:ext cx="4876210" cy="3356104"/>
          </a:xfrm>
          <a:prstGeom prst="rect">
            <a:avLst/>
          </a:prstGeom>
        </p:spPr>
      </p:pic>
      <p:sp>
        <p:nvSpPr>
          <p:cNvPr id="9" name="TextBox 8">
            <a:extLst>
              <a:ext uri="{FF2B5EF4-FFF2-40B4-BE49-F238E27FC236}">
                <a16:creationId xmlns:a16="http://schemas.microsoft.com/office/drawing/2014/main" id="{2B24992C-9D49-9348-A41D-CD94A75257B5}"/>
              </a:ext>
            </a:extLst>
          </p:cNvPr>
          <p:cNvSpPr txBox="1"/>
          <p:nvPr/>
        </p:nvSpPr>
        <p:spPr>
          <a:xfrm>
            <a:off x="815004" y="2093619"/>
            <a:ext cx="5460359" cy="1754326"/>
          </a:xfrm>
          <a:prstGeom prst="rect">
            <a:avLst/>
          </a:prstGeom>
          <a:noFill/>
        </p:spPr>
        <p:txBody>
          <a:bodyPr wrap="square" rtlCol="0">
            <a:spAutoFit/>
          </a:bodyPr>
          <a:lstStyle/>
          <a:p>
            <a:pPr algn="ctr"/>
            <a:r>
              <a:rPr lang="en-US" sz="3600" dirty="0"/>
              <a:t>Using the </a:t>
            </a:r>
            <a:r>
              <a:rPr lang="en-US" sz="3600" dirty="0" smtClean="0"/>
              <a:t>image, </a:t>
            </a:r>
            <a:r>
              <a:rPr lang="en-US" sz="3600" dirty="0"/>
              <a:t>let’s write 3 sentences using exciting synonyms.</a:t>
            </a:r>
          </a:p>
        </p:txBody>
      </p:sp>
    </p:spTree>
    <p:extLst>
      <p:ext uri="{BB962C8B-B14F-4D97-AF65-F5344CB8AC3E}">
        <p14:creationId xmlns:p14="http://schemas.microsoft.com/office/powerpoint/2010/main" val="31403425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383A3E6-3DAF-D845-9187-83CA1E09118D}"/>
              </a:ext>
            </a:extLst>
          </p:cNvPr>
          <p:cNvGrpSpPr/>
          <p:nvPr/>
        </p:nvGrpSpPr>
        <p:grpSpPr>
          <a:xfrm>
            <a:off x="106363" y="90488"/>
            <a:ext cx="11979275" cy="6648450"/>
            <a:chOff x="106363" y="90488"/>
            <a:chExt cx="11979275" cy="6648450"/>
          </a:xfrm>
        </p:grpSpPr>
        <p:sp>
          <p:nvSpPr>
            <p:cNvPr id="5" name="Rectangle 4">
              <a:extLst>
                <a:ext uri="{FF2B5EF4-FFF2-40B4-BE49-F238E27FC236}">
                  <a16:creationId xmlns:a16="http://schemas.microsoft.com/office/drawing/2014/main" id="{58441590-112E-9445-B7CD-88A4077FC363}"/>
                </a:ext>
              </a:extLst>
            </p:cNvPr>
            <p:cNvSpPr/>
            <p:nvPr/>
          </p:nvSpPr>
          <p:spPr>
            <a:xfrm>
              <a:off x="106363" y="90488"/>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6" name="Picture 14">
              <a:extLst>
                <a:ext uri="{FF2B5EF4-FFF2-40B4-BE49-F238E27FC236}">
                  <a16:creationId xmlns:a16="http://schemas.microsoft.com/office/drawing/2014/main" id="{26A83A71-B388-9448-8B1C-4AD9570AFF1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6">
            <a:extLst>
              <a:ext uri="{FF2B5EF4-FFF2-40B4-BE49-F238E27FC236}">
                <a16:creationId xmlns:a16="http://schemas.microsoft.com/office/drawing/2014/main" id="{6D76E593-8250-D54E-B8C8-F1C27E7DE1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763" y="5782200"/>
            <a:ext cx="1112483" cy="826101"/>
          </a:xfrm>
          <a:prstGeom prst="rect">
            <a:avLst/>
          </a:prstGeom>
        </p:spPr>
      </p:pic>
      <p:pic>
        <p:nvPicPr>
          <p:cNvPr id="8" name="Picture 7">
            <a:extLst>
              <a:ext uri="{FF2B5EF4-FFF2-40B4-BE49-F238E27FC236}">
                <a16:creationId xmlns:a16="http://schemas.microsoft.com/office/drawing/2014/main" id="{B1E65A58-4F35-D249-B06C-F2C780BCC196}"/>
              </a:ext>
            </a:extLst>
          </p:cNvPr>
          <p:cNvPicPr>
            <a:picLocks noChangeAspect="1"/>
          </p:cNvPicPr>
          <p:nvPr/>
        </p:nvPicPr>
        <p:blipFill>
          <a:blip r:embed="rId4"/>
          <a:stretch>
            <a:fillRect/>
          </a:stretch>
        </p:blipFill>
        <p:spPr>
          <a:xfrm>
            <a:off x="8282928" y="4206194"/>
            <a:ext cx="3339632" cy="2298538"/>
          </a:xfrm>
          <a:prstGeom prst="rect">
            <a:avLst/>
          </a:prstGeom>
        </p:spPr>
      </p:pic>
      <p:sp>
        <p:nvSpPr>
          <p:cNvPr id="9" name="TextBox 8">
            <a:extLst>
              <a:ext uri="{FF2B5EF4-FFF2-40B4-BE49-F238E27FC236}">
                <a16:creationId xmlns:a16="http://schemas.microsoft.com/office/drawing/2014/main" id="{2B24992C-9D49-9348-A41D-CD94A75257B5}"/>
              </a:ext>
            </a:extLst>
          </p:cNvPr>
          <p:cNvSpPr txBox="1"/>
          <p:nvPr/>
        </p:nvSpPr>
        <p:spPr>
          <a:xfrm>
            <a:off x="815004" y="500695"/>
            <a:ext cx="10237748" cy="1200329"/>
          </a:xfrm>
          <a:prstGeom prst="rect">
            <a:avLst/>
          </a:prstGeom>
          <a:noFill/>
        </p:spPr>
        <p:txBody>
          <a:bodyPr wrap="square" rtlCol="0">
            <a:spAutoFit/>
          </a:bodyPr>
          <a:lstStyle/>
          <a:p>
            <a:pPr algn="ctr"/>
            <a:r>
              <a:rPr lang="en-US" sz="3600" dirty="0"/>
              <a:t>Using the image on the right, let’s write 3 sentences using exciting synonyms.</a:t>
            </a:r>
          </a:p>
        </p:txBody>
      </p:sp>
      <p:sp>
        <p:nvSpPr>
          <p:cNvPr id="10" name="TextBox 9">
            <a:extLst>
              <a:ext uri="{FF2B5EF4-FFF2-40B4-BE49-F238E27FC236}">
                <a16:creationId xmlns:a16="http://schemas.microsoft.com/office/drawing/2014/main" id="{37670F80-D50B-0140-907D-087EBFED1A38}"/>
              </a:ext>
            </a:extLst>
          </p:cNvPr>
          <p:cNvSpPr txBox="1"/>
          <p:nvPr/>
        </p:nvSpPr>
        <p:spPr>
          <a:xfrm>
            <a:off x="1604799" y="2633160"/>
            <a:ext cx="8982401" cy="2677656"/>
          </a:xfrm>
          <a:prstGeom prst="rect">
            <a:avLst/>
          </a:prstGeom>
          <a:noFill/>
        </p:spPr>
        <p:txBody>
          <a:bodyPr wrap="square" rtlCol="0">
            <a:spAutoFit/>
          </a:bodyPr>
          <a:lstStyle/>
          <a:p>
            <a:pPr algn="ctr"/>
            <a:r>
              <a:rPr lang="en-US" sz="2400" dirty="0"/>
              <a:t>There was something </a:t>
            </a:r>
            <a:r>
              <a:rPr lang="en-US" sz="2400" dirty="0">
                <a:solidFill>
                  <a:srgbClr val="0070C0"/>
                </a:solidFill>
              </a:rPr>
              <a:t>eerie</a:t>
            </a:r>
            <a:r>
              <a:rPr lang="en-US" sz="2400" dirty="0"/>
              <a:t> about this mansion, Holmes could not put his finger on it. Was it the </a:t>
            </a:r>
            <a:r>
              <a:rPr lang="en-US" sz="2400" dirty="0">
                <a:solidFill>
                  <a:srgbClr val="0070C0"/>
                </a:solidFill>
              </a:rPr>
              <a:t>gloomy</a:t>
            </a:r>
            <a:r>
              <a:rPr lang="en-US" sz="2400" dirty="0"/>
              <a:t> hallway with the crackling fire? Was it the </a:t>
            </a:r>
            <a:r>
              <a:rPr lang="en-US" sz="2400" dirty="0">
                <a:solidFill>
                  <a:srgbClr val="0070C0"/>
                </a:solidFill>
              </a:rPr>
              <a:t>ancient</a:t>
            </a:r>
            <a:r>
              <a:rPr lang="en-US" sz="2400" dirty="0"/>
              <a:t> framework towering over us? </a:t>
            </a:r>
          </a:p>
          <a:p>
            <a:pPr algn="ctr"/>
            <a:endParaRPr lang="en-US" sz="2400" dirty="0"/>
          </a:p>
          <a:p>
            <a:pPr algn="ctr"/>
            <a:endParaRPr lang="en-US" sz="2400" dirty="0"/>
          </a:p>
          <a:p>
            <a:pPr algn="ctr"/>
            <a:endParaRPr lang="en-US" sz="2400" dirty="0"/>
          </a:p>
          <a:p>
            <a:pPr algn="ctr"/>
            <a:endParaRPr lang="en-US" sz="2400" dirty="0"/>
          </a:p>
        </p:txBody>
      </p:sp>
    </p:spTree>
    <p:extLst>
      <p:ext uri="{BB962C8B-B14F-4D97-AF65-F5344CB8AC3E}">
        <p14:creationId xmlns:p14="http://schemas.microsoft.com/office/powerpoint/2010/main" val="20755195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1F46B15-2288-D540-A3EA-3640728C6A38}"/>
              </a:ext>
            </a:extLst>
          </p:cNvPr>
          <p:cNvGrpSpPr/>
          <p:nvPr/>
        </p:nvGrpSpPr>
        <p:grpSpPr>
          <a:xfrm>
            <a:off x="106363" y="90488"/>
            <a:ext cx="11979275" cy="6648450"/>
            <a:chOff x="106363" y="90488"/>
            <a:chExt cx="11979275" cy="6648450"/>
          </a:xfrm>
        </p:grpSpPr>
        <p:sp>
          <p:nvSpPr>
            <p:cNvPr id="5" name="Rectangle 4">
              <a:extLst>
                <a:ext uri="{FF2B5EF4-FFF2-40B4-BE49-F238E27FC236}">
                  <a16:creationId xmlns:a16="http://schemas.microsoft.com/office/drawing/2014/main" id="{4D8D5859-8336-1E4C-B6BB-C9E1BF567684}"/>
                </a:ext>
              </a:extLst>
            </p:cNvPr>
            <p:cNvSpPr/>
            <p:nvPr/>
          </p:nvSpPr>
          <p:spPr>
            <a:xfrm>
              <a:off x="106363" y="90488"/>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6" name="Picture 14">
              <a:extLst>
                <a:ext uri="{FF2B5EF4-FFF2-40B4-BE49-F238E27FC236}">
                  <a16:creationId xmlns:a16="http://schemas.microsoft.com/office/drawing/2014/main" id="{610844F3-3CE6-7344-BA2B-647C1A09812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TextBox 6">
            <a:extLst>
              <a:ext uri="{FF2B5EF4-FFF2-40B4-BE49-F238E27FC236}">
                <a16:creationId xmlns:a16="http://schemas.microsoft.com/office/drawing/2014/main" id="{66DCF490-1FB3-754B-80FE-BF4A9DA90872}"/>
              </a:ext>
            </a:extLst>
          </p:cNvPr>
          <p:cNvSpPr txBox="1"/>
          <p:nvPr/>
        </p:nvSpPr>
        <p:spPr>
          <a:xfrm>
            <a:off x="1156425" y="471431"/>
            <a:ext cx="9879150" cy="1569660"/>
          </a:xfrm>
          <a:prstGeom prst="rect">
            <a:avLst/>
          </a:prstGeom>
          <a:noFill/>
        </p:spPr>
        <p:txBody>
          <a:bodyPr wrap="square" rtlCol="0">
            <a:spAutoFit/>
          </a:bodyPr>
          <a:lstStyle/>
          <a:p>
            <a:pPr algn="ctr"/>
            <a:r>
              <a:rPr lang="en-GB" sz="3200" dirty="0" smtClean="0"/>
              <a:t>Using the images below, write 6 sentences that include exciting synonyms. Underline the synonyms that you have included. </a:t>
            </a:r>
            <a:endParaRPr lang="en-GB" sz="3200" dirty="0"/>
          </a:p>
        </p:txBody>
      </p:sp>
      <p:pic>
        <p:nvPicPr>
          <p:cNvPr id="9" name="Picture 8">
            <a:extLst>
              <a:ext uri="{FF2B5EF4-FFF2-40B4-BE49-F238E27FC236}">
                <a16:creationId xmlns:a16="http://schemas.microsoft.com/office/drawing/2014/main" id="{583E26F3-63B4-0F49-9BF3-1B9B680F56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794" y="5784820"/>
            <a:ext cx="1112484" cy="826102"/>
          </a:xfrm>
          <a:prstGeom prst="rect">
            <a:avLst/>
          </a:prstGeom>
        </p:spPr>
      </p:pic>
      <p:pic>
        <p:nvPicPr>
          <p:cNvPr id="8" name="Picture 7">
            <a:extLst>
              <a:ext uri="{FF2B5EF4-FFF2-40B4-BE49-F238E27FC236}">
                <a16:creationId xmlns:a16="http://schemas.microsoft.com/office/drawing/2014/main" id="{4EF3F3B7-9D9B-3C43-9C35-11B252B8A8DD}"/>
              </a:ext>
            </a:extLst>
          </p:cNvPr>
          <p:cNvPicPr>
            <a:picLocks noChangeAspect="1"/>
          </p:cNvPicPr>
          <p:nvPr/>
        </p:nvPicPr>
        <p:blipFill rotWithShape="1">
          <a:blip r:embed="rId4"/>
          <a:srcRect b="9310"/>
          <a:stretch/>
        </p:blipFill>
        <p:spPr>
          <a:xfrm>
            <a:off x="818982" y="2299020"/>
            <a:ext cx="3833688" cy="2102878"/>
          </a:xfrm>
          <a:prstGeom prst="rect">
            <a:avLst/>
          </a:prstGeom>
        </p:spPr>
      </p:pic>
      <p:pic>
        <p:nvPicPr>
          <p:cNvPr id="10" name="Picture 9">
            <a:extLst>
              <a:ext uri="{FF2B5EF4-FFF2-40B4-BE49-F238E27FC236}">
                <a16:creationId xmlns:a16="http://schemas.microsoft.com/office/drawing/2014/main" id="{74C6585D-C365-FC46-B8BA-F9E9DDF5AC01}"/>
              </a:ext>
            </a:extLst>
          </p:cNvPr>
          <p:cNvPicPr>
            <a:picLocks noChangeAspect="1"/>
          </p:cNvPicPr>
          <p:nvPr/>
        </p:nvPicPr>
        <p:blipFill>
          <a:blip r:embed="rId5"/>
          <a:stretch>
            <a:fillRect/>
          </a:stretch>
        </p:blipFill>
        <p:spPr>
          <a:xfrm>
            <a:off x="4652670" y="2298180"/>
            <a:ext cx="3005311" cy="2103718"/>
          </a:xfrm>
          <a:prstGeom prst="rect">
            <a:avLst/>
          </a:prstGeom>
        </p:spPr>
      </p:pic>
      <p:pic>
        <p:nvPicPr>
          <p:cNvPr id="11" name="Picture 10">
            <a:extLst>
              <a:ext uri="{FF2B5EF4-FFF2-40B4-BE49-F238E27FC236}">
                <a16:creationId xmlns:a16="http://schemas.microsoft.com/office/drawing/2014/main" id="{3BF7580D-315B-4144-963C-5F7C18C1AEEF}"/>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200000"/>
                    </a14:imgEffect>
                  </a14:imgLayer>
                </a14:imgProps>
              </a:ext>
            </a:extLst>
          </a:blip>
          <a:srcRect t="16968" b="9224"/>
          <a:stretch/>
        </p:blipFill>
        <p:spPr>
          <a:xfrm>
            <a:off x="7657982" y="2330467"/>
            <a:ext cx="3835012" cy="2071432"/>
          </a:xfrm>
          <a:prstGeom prst="rect">
            <a:avLst/>
          </a:prstGeom>
        </p:spPr>
      </p:pic>
      <p:sp>
        <p:nvSpPr>
          <p:cNvPr id="2" name="Cloud Callout 1">
            <a:extLst>
              <a:ext uri="{FF2B5EF4-FFF2-40B4-BE49-F238E27FC236}">
                <a16:creationId xmlns:a16="http://schemas.microsoft.com/office/drawing/2014/main" id="{8895578F-1DB6-1448-8363-82F9A295CBCA}"/>
              </a:ext>
            </a:extLst>
          </p:cNvPr>
          <p:cNvSpPr/>
          <p:nvPr/>
        </p:nvSpPr>
        <p:spPr>
          <a:xfrm>
            <a:off x="9763431" y="4401898"/>
            <a:ext cx="2232867" cy="2292231"/>
          </a:xfrm>
          <a:prstGeom prst="cloudCallout">
            <a:avLst>
              <a:gd name="adj1" fmla="val -70585"/>
              <a:gd name="adj2" fmla="val -36442"/>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Remember to look at your work bank from earlier. </a:t>
            </a:r>
            <a:endParaRPr lang="en-GB" dirty="0">
              <a:solidFill>
                <a:schemeClr val="tx1"/>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2178834704"/>
              </p:ext>
            </p:extLst>
          </p:nvPr>
        </p:nvGraphicFramePr>
        <p:xfrm>
          <a:off x="1831046" y="5360750"/>
          <a:ext cx="7622669" cy="1333379"/>
        </p:xfrm>
        <a:graphic>
          <a:graphicData uri="http://schemas.openxmlformats.org/drawingml/2006/table">
            <a:tbl>
              <a:tblPr firstRow="1" firstCol="1" bandRow="1">
                <a:tableStyleId>{5940675A-B579-460E-94D1-54222C63F5DA}</a:tableStyleId>
              </a:tblPr>
              <a:tblGrid>
                <a:gridCol w="1118712">
                  <a:extLst>
                    <a:ext uri="{9D8B030D-6E8A-4147-A177-3AD203B41FA5}">
                      <a16:colId xmlns:a16="http://schemas.microsoft.com/office/drawing/2014/main" val="852473054"/>
                    </a:ext>
                  </a:extLst>
                </a:gridCol>
                <a:gridCol w="1485904">
                  <a:extLst>
                    <a:ext uri="{9D8B030D-6E8A-4147-A177-3AD203B41FA5}">
                      <a16:colId xmlns:a16="http://schemas.microsoft.com/office/drawing/2014/main" val="1277650138"/>
                    </a:ext>
                  </a:extLst>
                </a:gridCol>
                <a:gridCol w="1164648">
                  <a:extLst>
                    <a:ext uri="{9D8B030D-6E8A-4147-A177-3AD203B41FA5}">
                      <a16:colId xmlns:a16="http://schemas.microsoft.com/office/drawing/2014/main" val="2367510318"/>
                    </a:ext>
                  </a:extLst>
                </a:gridCol>
                <a:gridCol w="1066488">
                  <a:extLst>
                    <a:ext uri="{9D8B030D-6E8A-4147-A177-3AD203B41FA5}">
                      <a16:colId xmlns:a16="http://schemas.microsoft.com/office/drawing/2014/main" val="3127549183"/>
                    </a:ext>
                  </a:extLst>
                </a:gridCol>
                <a:gridCol w="1582634">
                  <a:extLst>
                    <a:ext uri="{9D8B030D-6E8A-4147-A177-3AD203B41FA5}">
                      <a16:colId xmlns:a16="http://schemas.microsoft.com/office/drawing/2014/main" val="2214485000"/>
                    </a:ext>
                  </a:extLst>
                </a:gridCol>
                <a:gridCol w="1204283">
                  <a:extLst>
                    <a:ext uri="{9D8B030D-6E8A-4147-A177-3AD203B41FA5}">
                      <a16:colId xmlns:a16="http://schemas.microsoft.com/office/drawing/2014/main" val="4103430253"/>
                    </a:ext>
                  </a:extLst>
                </a:gridCol>
              </a:tblGrid>
              <a:tr h="340643">
                <a:tc gridSpan="6">
                  <a:txBody>
                    <a:bodyPr/>
                    <a:lstStyle/>
                    <a:p>
                      <a:pPr algn="ctr">
                        <a:spcAft>
                          <a:spcPts val="0"/>
                        </a:spcAft>
                      </a:pPr>
                      <a:r>
                        <a:rPr lang="en-GB" sz="1600" dirty="0" smtClean="0">
                          <a:effectLst/>
                          <a:latin typeface="+mn-lt"/>
                          <a:ea typeface="Times New Roman" panose="02020603050405020304" pitchFamily="18" charset="0"/>
                        </a:rPr>
                        <a:t>Ambitious Vocabulary </a:t>
                      </a:r>
                      <a:endParaRPr lang="en-GB" sz="1600" dirty="0">
                        <a:effectLst/>
                        <a:latin typeface="+mn-lt"/>
                        <a:ea typeface="Times New Roman" panose="02020603050405020304" pitchFamily="18" charset="0"/>
                      </a:endParaRPr>
                    </a:p>
                  </a:txBody>
                  <a:tcPr marL="68580" marR="68580" marT="0" marB="0" anchor="ctr"/>
                </a:tc>
                <a:tc hMerge="1">
                  <a:txBody>
                    <a:bodyPr/>
                    <a:lstStyle/>
                    <a:p>
                      <a:pPr algn="ctr">
                        <a:spcAft>
                          <a:spcPts val="0"/>
                        </a:spcAft>
                      </a:pPr>
                      <a:endParaRPr lang="en-GB" sz="1600" dirty="0">
                        <a:effectLst/>
                        <a:latin typeface="Times New Roman" panose="02020603050405020304" pitchFamily="18" charset="0"/>
                        <a:ea typeface="Times New Roman" panose="02020603050405020304" pitchFamily="18" charset="0"/>
                      </a:endParaRPr>
                    </a:p>
                  </a:txBody>
                  <a:tcPr marL="68580" marR="68580" marT="0" marB="0"/>
                </a:tc>
                <a:tc hMerge="1">
                  <a:txBody>
                    <a:bodyPr/>
                    <a:lstStyle/>
                    <a:p>
                      <a:pPr algn="ctr">
                        <a:spcAft>
                          <a:spcPts val="0"/>
                        </a:spcAft>
                      </a:pPr>
                      <a:endParaRPr lang="en-GB" sz="1600" dirty="0">
                        <a:effectLst/>
                        <a:latin typeface="Times New Roman" panose="02020603050405020304" pitchFamily="18" charset="0"/>
                        <a:ea typeface="Times New Roman" panose="02020603050405020304" pitchFamily="18" charset="0"/>
                      </a:endParaRPr>
                    </a:p>
                  </a:txBody>
                  <a:tcPr marL="68580" marR="68580" marT="0" marB="0"/>
                </a:tc>
                <a:tc hMerge="1">
                  <a:txBody>
                    <a:bodyPr/>
                    <a:lstStyle/>
                    <a:p>
                      <a:pPr algn="ctr">
                        <a:spcAft>
                          <a:spcPts val="0"/>
                        </a:spcAft>
                      </a:pPr>
                      <a:endParaRPr lang="en-GB" sz="1600" dirty="0">
                        <a:effectLst/>
                        <a:latin typeface="Times New Roman" panose="02020603050405020304" pitchFamily="18" charset="0"/>
                        <a:ea typeface="Times New Roman" panose="02020603050405020304" pitchFamily="18" charset="0"/>
                      </a:endParaRPr>
                    </a:p>
                  </a:txBody>
                  <a:tcPr marL="68580" marR="68580" marT="0" marB="0"/>
                </a:tc>
                <a:tc hMerge="1">
                  <a:txBody>
                    <a:bodyPr/>
                    <a:lstStyle/>
                    <a:p>
                      <a:pPr algn="ctr">
                        <a:spcAft>
                          <a:spcPts val="0"/>
                        </a:spcAft>
                      </a:pPr>
                      <a:endParaRPr lang="en-GB" sz="1600" dirty="0">
                        <a:effectLst/>
                        <a:latin typeface="Times New Roman" panose="02020603050405020304" pitchFamily="18" charset="0"/>
                        <a:ea typeface="Times New Roman" panose="02020603050405020304" pitchFamily="18" charset="0"/>
                      </a:endParaRPr>
                    </a:p>
                  </a:txBody>
                  <a:tcPr marL="68580" marR="68580" marT="0" marB="0"/>
                </a:tc>
                <a:tc hMerge="1">
                  <a:txBody>
                    <a:bodyPr/>
                    <a:lstStyle/>
                    <a:p>
                      <a:pPr algn="ctr">
                        <a:spcAft>
                          <a:spcPts val="0"/>
                        </a:spcAft>
                      </a:pPr>
                      <a:endParaRPr lang="en-GB" sz="16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217112709"/>
                  </a:ext>
                </a:extLst>
              </a:tr>
              <a:tr h="496368">
                <a:tc>
                  <a:txBody>
                    <a:bodyPr/>
                    <a:lstStyle/>
                    <a:p>
                      <a:pPr algn="ctr">
                        <a:spcAft>
                          <a:spcPts val="0"/>
                        </a:spcAft>
                      </a:pPr>
                      <a:r>
                        <a:rPr lang="en-US" sz="1600" dirty="0" smtClean="0">
                          <a:effectLst/>
                          <a:latin typeface="+mn-lt"/>
                        </a:rPr>
                        <a:t>isolated</a:t>
                      </a:r>
                    </a:p>
                  </a:txBody>
                  <a:tcPr marL="68580" marR="68580" marT="0" marB="0" anchor="ctr"/>
                </a:tc>
                <a:tc>
                  <a:txBody>
                    <a:bodyPr/>
                    <a:lstStyle/>
                    <a:p>
                      <a:pPr algn="ctr">
                        <a:spcAft>
                          <a:spcPts val="0"/>
                        </a:spcAft>
                      </a:pPr>
                      <a:r>
                        <a:rPr lang="en-US" sz="1600" dirty="0">
                          <a:effectLst/>
                          <a:latin typeface="+mn-lt"/>
                        </a:rPr>
                        <a:t>agitated</a:t>
                      </a:r>
                      <a:endParaRPr lang="en-GB" sz="1600" dirty="0">
                        <a:effectLst/>
                        <a:latin typeface="+mn-lt"/>
                        <a:ea typeface="Times New Roman" panose="02020603050405020304" pitchFamily="18" charset="0"/>
                      </a:endParaRPr>
                    </a:p>
                  </a:txBody>
                  <a:tcPr marL="68580" marR="68580" marT="0" marB="0" anchor="ctr"/>
                </a:tc>
                <a:tc>
                  <a:txBody>
                    <a:bodyPr/>
                    <a:lstStyle/>
                    <a:p>
                      <a:pPr algn="ctr">
                        <a:spcAft>
                          <a:spcPts val="0"/>
                        </a:spcAft>
                      </a:pPr>
                      <a:r>
                        <a:rPr lang="en-US" sz="1600" dirty="0">
                          <a:effectLst/>
                          <a:latin typeface="+mn-lt"/>
                        </a:rPr>
                        <a:t>turbulent</a:t>
                      </a:r>
                      <a:endParaRPr lang="en-GB" sz="1600" dirty="0">
                        <a:effectLst/>
                        <a:latin typeface="+mn-lt"/>
                        <a:ea typeface="Times New Roman" panose="02020603050405020304" pitchFamily="18" charset="0"/>
                      </a:endParaRPr>
                    </a:p>
                  </a:txBody>
                  <a:tcPr marL="68580" marR="68580" marT="0" marB="0" anchor="ctr"/>
                </a:tc>
                <a:tc>
                  <a:txBody>
                    <a:bodyPr/>
                    <a:lstStyle/>
                    <a:p>
                      <a:pPr algn="ctr">
                        <a:spcAft>
                          <a:spcPts val="0"/>
                        </a:spcAft>
                      </a:pPr>
                      <a:r>
                        <a:rPr lang="en-US" sz="1600" dirty="0">
                          <a:effectLst/>
                          <a:latin typeface="+mn-lt"/>
                        </a:rPr>
                        <a:t>triumph</a:t>
                      </a:r>
                      <a:endParaRPr lang="en-GB" sz="1600" dirty="0">
                        <a:effectLst/>
                        <a:latin typeface="+mn-lt"/>
                        <a:ea typeface="Times New Roman" panose="02020603050405020304" pitchFamily="18" charset="0"/>
                      </a:endParaRPr>
                    </a:p>
                  </a:txBody>
                  <a:tcPr marL="68580" marR="68580" marT="0" marB="0" anchor="ctr"/>
                </a:tc>
                <a:tc>
                  <a:txBody>
                    <a:bodyPr/>
                    <a:lstStyle/>
                    <a:p>
                      <a:pPr algn="ctr">
                        <a:spcAft>
                          <a:spcPts val="0"/>
                        </a:spcAft>
                      </a:pPr>
                      <a:r>
                        <a:rPr lang="en-US" sz="1600" dirty="0">
                          <a:effectLst/>
                          <a:latin typeface="+mn-lt"/>
                        </a:rPr>
                        <a:t>simultaneously</a:t>
                      </a:r>
                      <a:endParaRPr lang="en-GB" sz="1600" dirty="0">
                        <a:effectLst/>
                        <a:latin typeface="+mn-lt"/>
                        <a:ea typeface="Times New Roman" panose="02020603050405020304" pitchFamily="18" charset="0"/>
                      </a:endParaRPr>
                    </a:p>
                  </a:txBody>
                  <a:tcPr marL="68580" marR="68580" marT="0" marB="0" anchor="ctr"/>
                </a:tc>
                <a:tc>
                  <a:txBody>
                    <a:bodyPr/>
                    <a:lstStyle/>
                    <a:p>
                      <a:pPr algn="ctr">
                        <a:spcAft>
                          <a:spcPts val="0"/>
                        </a:spcAft>
                      </a:pPr>
                      <a:r>
                        <a:rPr lang="en-US" sz="1600" dirty="0" smtClean="0">
                          <a:effectLst/>
                          <a:latin typeface="+mn-lt"/>
                        </a:rPr>
                        <a:t>devastation</a:t>
                      </a:r>
                      <a:endParaRPr lang="en-GB" sz="1600" dirty="0">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992471470"/>
                  </a:ext>
                </a:extLst>
              </a:tr>
              <a:tr h="496368">
                <a:tc>
                  <a:txBody>
                    <a:bodyPr/>
                    <a:lstStyle/>
                    <a:p>
                      <a:pPr algn="ctr">
                        <a:spcAft>
                          <a:spcPts val="0"/>
                        </a:spcAft>
                      </a:pPr>
                      <a:r>
                        <a:rPr lang="en-US" sz="1600" dirty="0">
                          <a:effectLst/>
                          <a:latin typeface="+mn-lt"/>
                        </a:rPr>
                        <a:t>endeavor</a:t>
                      </a:r>
                      <a:endParaRPr lang="en-GB" sz="1600" dirty="0">
                        <a:effectLst/>
                        <a:latin typeface="+mn-lt"/>
                        <a:ea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smtClean="0">
                          <a:effectLst/>
                          <a:latin typeface="+mn-lt"/>
                        </a:rPr>
                        <a:t>submerged</a:t>
                      </a:r>
                    </a:p>
                  </a:txBody>
                  <a:tcPr marL="68580" marR="68580" marT="0" marB="0" anchor="ctr"/>
                </a:tc>
                <a:tc>
                  <a:txBody>
                    <a:bodyPr/>
                    <a:lstStyle/>
                    <a:p>
                      <a:pPr algn="ctr">
                        <a:spcAft>
                          <a:spcPts val="0"/>
                        </a:spcAft>
                      </a:pPr>
                      <a:r>
                        <a:rPr lang="en-GB" sz="1600" noProof="0" dirty="0" smtClean="0">
                          <a:effectLst/>
                          <a:latin typeface="+mn-lt"/>
                        </a:rPr>
                        <a:t>vandalise</a:t>
                      </a:r>
                      <a:endParaRPr lang="en-GB" sz="1600" noProof="0" dirty="0">
                        <a:effectLst/>
                        <a:latin typeface="+mn-lt"/>
                        <a:ea typeface="Times New Roman" panose="02020603050405020304" pitchFamily="18" charset="0"/>
                      </a:endParaRPr>
                    </a:p>
                  </a:txBody>
                  <a:tcPr marL="68580" marR="68580" marT="0" marB="0" anchor="ctr"/>
                </a:tc>
                <a:tc>
                  <a:txBody>
                    <a:bodyPr/>
                    <a:lstStyle/>
                    <a:p>
                      <a:pPr algn="ctr">
                        <a:spcAft>
                          <a:spcPts val="0"/>
                        </a:spcAft>
                      </a:pPr>
                      <a:r>
                        <a:rPr lang="en-US" sz="1600" dirty="0">
                          <a:effectLst/>
                          <a:latin typeface="+mn-lt"/>
                        </a:rPr>
                        <a:t>torrent</a:t>
                      </a:r>
                      <a:endParaRPr lang="en-GB" sz="1600" dirty="0">
                        <a:effectLst/>
                        <a:latin typeface="+mn-lt"/>
                        <a:ea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smtClean="0">
                          <a:effectLst/>
                          <a:latin typeface="+mn-lt"/>
                        </a:rPr>
                        <a:t>temperament</a:t>
                      </a:r>
                      <a:endParaRPr lang="en-GB" sz="1600" dirty="0" smtClean="0">
                        <a:effectLst/>
                        <a:latin typeface="+mn-lt"/>
                        <a:ea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smtClean="0">
                          <a:effectLst/>
                          <a:latin typeface="+mn-lt"/>
                        </a:rPr>
                        <a:t>Haphazard</a:t>
                      </a:r>
                      <a:endParaRPr lang="en-GB" sz="1600" dirty="0" smtClean="0">
                        <a:effectLst/>
                        <a:latin typeface="+mn-lt"/>
                      </a:endParaRPr>
                    </a:p>
                  </a:txBody>
                  <a:tcPr marL="68580" marR="68580" marT="0" marB="0" anchor="ctr"/>
                </a:tc>
                <a:extLst>
                  <a:ext uri="{0D108BD9-81ED-4DB2-BD59-A6C34878D82A}">
                    <a16:rowId xmlns:a16="http://schemas.microsoft.com/office/drawing/2014/main" val="3090708414"/>
                  </a:ext>
                </a:extLst>
              </a:tr>
            </a:tbl>
          </a:graphicData>
        </a:graphic>
      </p:graphicFrame>
    </p:spTree>
    <p:extLst>
      <p:ext uri="{BB962C8B-B14F-4D97-AF65-F5344CB8AC3E}">
        <p14:creationId xmlns:p14="http://schemas.microsoft.com/office/powerpoint/2010/main" val="20562987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8177"/>
            <a:ext cx="10515600" cy="1325563"/>
          </a:xfrm>
        </p:spPr>
        <p:txBody>
          <a:bodyPr/>
          <a:lstStyle/>
          <a:p>
            <a:r>
              <a:rPr lang="en-GB" dirty="0"/>
              <a:t>Reading time</a:t>
            </a:r>
          </a:p>
        </p:txBody>
      </p:sp>
      <p:sp>
        <p:nvSpPr>
          <p:cNvPr id="3" name="Content Placeholder 2"/>
          <p:cNvSpPr>
            <a:spLocks noGrp="1"/>
          </p:cNvSpPr>
          <p:nvPr>
            <p:ph idx="1"/>
          </p:nvPr>
        </p:nvSpPr>
        <p:spPr>
          <a:xfrm>
            <a:off x="838200" y="1169511"/>
            <a:ext cx="10515600" cy="5476949"/>
          </a:xfrm>
        </p:spPr>
        <p:txBody>
          <a:bodyPr>
            <a:normAutofit fontScale="77500" lnSpcReduction="20000"/>
          </a:bodyPr>
          <a:lstStyle/>
          <a:p>
            <a:pPr marL="0" indent="0">
              <a:buNone/>
            </a:pPr>
            <a:r>
              <a:rPr lang="en-GB" dirty="0"/>
              <a:t>Now that you have finished your main task, please enjoy some reading time.</a:t>
            </a:r>
          </a:p>
          <a:p>
            <a:pPr marL="0" indent="0">
              <a:buNone/>
            </a:pPr>
            <a:r>
              <a:rPr lang="en-GB" dirty="0"/>
              <a:t>You can read to yourself, an adult or sibling. </a:t>
            </a:r>
          </a:p>
          <a:p>
            <a:pPr marL="0" indent="0">
              <a:buNone/>
            </a:pPr>
            <a:endParaRPr lang="en-GB" dirty="0"/>
          </a:p>
          <a:p>
            <a:pPr marL="0" indent="0">
              <a:lnSpc>
                <a:spcPct val="120000"/>
              </a:lnSpc>
              <a:buNone/>
            </a:pPr>
            <a:r>
              <a:rPr lang="en-GB" dirty="0"/>
              <a:t>This can be done by logging on to your </a:t>
            </a:r>
            <a:r>
              <a:rPr lang="en-GB" dirty="0" err="1"/>
              <a:t>myON</a:t>
            </a:r>
            <a:r>
              <a:rPr lang="en-GB" dirty="0"/>
              <a:t> account, picking a book or magazine and enjoying at least 15 minutes reading time.</a:t>
            </a:r>
          </a:p>
          <a:p>
            <a:endParaRPr lang="en-GB" dirty="0"/>
          </a:p>
          <a:p>
            <a:pPr marL="0" indent="0">
              <a:buNone/>
            </a:pPr>
            <a:r>
              <a:rPr lang="en-GB" dirty="0">
                <a:hlinkClick r:id="rId2"/>
              </a:rPr>
              <a:t>https://www.myon.co.uk/login/index.html</a:t>
            </a:r>
            <a:endParaRPr lang="en-GB" dirty="0"/>
          </a:p>
          <a:p>
            <a:endParaRPr lang="en-GB" dirty="0"/>
          </a:p>
          <a:p>
            <a:pPr marL="0" indent="0">
              <a:buNone/>
            </a:pPr>
            <a:r>
              <a:rPr lang="en-GB" dirty="0"/>
              <a:t>Remember that your login is your first name and first letter of your surname then password: </a:t>
            </a:r>
          </a:p>
          <a:p>
            <a:pPr marL="0" indent="0">
              <a:buNone/>
            </a:pPr>
            <a:r>
              <a:rPr lang="en-GB" dirty="0" err="1"/>
              <a:t>harryp</a:t>
            </a:r>
            <a:endParaRPr lang="en-GB" dirty="0"/>
          </a:p>
          <a:p>
            <a:pPr marL="0" indent="0">
              <a:buNone/>
            </a:pPr>
            <a:r>
              <a:rPr lang="en-GB" dirty="0"/>
              <a:t>password1</a:t>
            </a:r>
          </a:p>
          <a:p>
            <a:pPr marL="0" indent="0">
              <a:buNone/>
            </a:pPr>
            <a:endParaRPr lang="en-GB" dirty="0"/>
          </a:p>
          <a:p>
            <a:pPr marL="0" indent="0">
              <a:buNone/>
            </a:pPr>
            <a:r>
              <a:rPr lang="en-GB" dirty="0"/>
              <a:t>Please email </a:t>
            </a:r>
            <a:r>
              <a:rPr lang="en-GB" u="sng" dirty="0">
                <a:hlinkClick r:id="rId3"/>
              </a:rPr>
              <a:t>trailblazerspupils@gmail.com</a:t>
            </a:r>
            <a:r>
              <a:rPr lang="en-GB" u="sng" dirty="0"/>
              <a:t> </a:t>
            </a:r>
            <a:r>
              <a:rPr lang="en-GB" dirty="0"/>
              <a:t> if you have any login issues. </a:t>
            </a:r>
          </a:p>
          <a:p>
            <a:pPr marL="0" indent="0">
              <a:buNone/>
            </a:pPr>
            <a:r>
              <a:rPr lang="en-GB" dirty="0"/>
              <a:t> </a:t>
            </a:r>
          </a:p>
        </p:txBody>
      </p:sp>
      <p:pic>
        <p:nvPicPr>
          <p:cNvPr id="4" name="Picture 3"/>
          <p:cNvPicPr>
            <a:picLocks noChangeAspect="1"/>
          </p:cNvPicPr>
          <p:nvPr/>
        </p:nvPicPr>
        <p:blipFill>
          <a:blip r:embed="rId4"/>
          <a:stretch>
            <a:fillRect/>
          </a:stretch>
        </p:blipFill>
        <p:spPr>
          <a:xfrm>
            <a:off x="8810700" y="4609048"/>
            <a:ext cx="2543100" cy="1150892"/>
          </a:xfrm>
          <a:prstGeom prst="rect">
            <a:avLst/>
          </a:prstGeom>
        </p:spPr>
      </p:pic>
      <p:sp>
        <p:nvSpPr>
          <p:cNvPr id="5" name="Rectangle 4">
            <a:extLst>
              <a:ext uri="{FF2B5EF4-FFF2-40B4-BE49-F238E27FC236}">
                <a16:creationId xmlns:a16="http://schemas.microsoft.com/office/drawing/2014/main" id="{8839B227-CC4F-DF47-B4E6-A6A522BB9F6F}"/>
              </a:ext>
            </a:extLst>
          </p:cNvPr>
          <p:cNvSpPr/>
          <p:nvPr/>
        </p:nvSpPr>
        <p:spPr>
          <a:xfrm>
            <a:off x="106363" y="90488"/>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spTree>
    <p:extLst>
      <p:ext uri="{BB962C8B-B14F-4D97-AF65-F5344CB8AC3E}">
        <p14:creationId xmlns:p14="http://schemas.microsoft.com/office/powerpoint/2010/main" val="19961862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382F3D-5FBD-A341-BE1B-677523E93D7D}"/>
              </a:ext>
            </a:extLst>
          </p:cNvPr>
          <p:cNvSpPr txBox="1"/>
          <p:nvPr/>
        </p:nvSpPr>
        <p:spPr>
          <a:xfrm>
            <a:off x="4990569" y="2905780"/>
            <a:ext cx="2210862" cy="523220"/>
          </a:xfrm>
          <a:prstGeom prst="rect">
            <a:avLst/>
          </a:prstGeom>
          <a:noFill/>
        </p:spPr>
        <p:txBody>
          <a:bodyPr wrap="none" rtlCol="0">
            <a:spAutoFit/>
          </a:bodyPr>
          <a:lstStyle/>
          <a:p>
            <a:r>
              <a:rPr lang="en-US" sz="2800">
                <a:solidFill>
                  <a:schemeClr val="bg1"/>
                </a:solidFill>
              </a:rPr>
              <a:t>End of lesson.</a:t>
            </a:r>
          </a:p>
        </p:txBody>
      </p:sp>
    </p:spTree>
    <p:extLst>
      <p:ext uri="{BB962C8B-B14F-4D97-AF65-F5344CB8AC3E}">
        <p14:creationId xmlns:p14="http://schemas.microsoft.com/office/powerpoint/2010/main" val="21395750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471" y="864970"/>
            <a:ext cx="10515600" cy="1325563"/>
          </a:xfrm>
        </p:spPr>
        <p:txBody>
          <a:bodyPr/>
          <a:lstStyle/>
          <a:p>
            <a:r>
              <a:rPr lang="en-GB"/>
              <a:t>Read, copy, cover, spell this week’s spellings.</a:t>
            </a:r>
          </a:p>
        </p:txBody>
      </p:sp>
      <p:sp>
        <p:nvSpPr>
          <p:cNvPr id="7" name="Rectangle 6"/>
          <p:cNvSpPr/>
          <p:nvPr/>
        </p:nvSpPr>
        <p:spPr>
          <a:xfrm>
            <a:off x="189471" y="164755"/>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273361" y="222475"/>
            <a:ext cx="742633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prstClr val="black"/>
                </a:solidFill>
                <a:effectLst/>
                <a:uLnTx/>
                <a:uFillTx/>
                <a:latin typeface="Calibri" panose="020F0502020204030204"/>
                <a:ea typeface="+mn-ea"/>
                <a:cs typeface="+mn-cs"/>
              </a:rPr>
              <a:t>Date: Tuesday 2</a:t>
            </a:r>
            <a:r>
              <a:rPr kumimoji="0" lang="en-GB" sz="3200" b="0" i="0" u="none" strike="noStrike" kern="1200" cap="none" spc="0" normalizeH="0" baseline="30000" noProof="0">
                <a:ln>
                  <a:noFill/>
                </a:ln>
                <a:solidFill>
                  <a:prstClr val="black"/>
                </a:solidFill>
                <a:effectLst/>
                <a:uLnTx/>
                <a:uFillTx/>
                <a:latin typeface="Calibri" panose="020F0502020204030204"/>
                <a:ea typeface="+mn-ea"/>
                <a:cs typeface="+mn-cs"/>
              </a:rPr>
              <a:t>nd</a:t>
            </a:r>
            <a:r>
              <a:rPr kumimoji="0" lang="en-GB" sz="3200" b="0" i="0" u="none" strike="noStrike" kern="1200" cap="none" spc="0" normalizeH="0" baseline="0" noProof="0">
                <a:ln>
                  <a:noFill/>
                </a:ln>
                <a:solidFill>
                  <a:prstClr val="black"/>
                </a:solidFill>
                <a:effectLst/>
                <a:uLnTx/>
                <a:uFillTx/>
                <a:latin typeface="Calibri" panose="020F0502020204030204"/>
                <a:ea typeface="+mn-ea"/>
                <a:cs typeface="+mn-cs"/>
              </a:rPr>
              <a:t> March 2021 	</a:t>
            </a:r>
            <a:endParaRPr kumimoji="0" lang="en-GB" sz="1800" b="0" i="0" u="sng"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D22F0DB3-86D0-284B-9CC8-E9FE39373ED5}"/>
              </a:ext>
            </a:extLst>
          </p:cNvPr>
          <p:cNvSpPr/>
          <p:nvPr/>
        </p:nvSpPr>
        <p:spPr>
          <a:xfrm>
            <a:off x="106363" y="90488"/>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grpSp>
        <p:nvGrpSpPr>
          <p:cNvPr id="6" name="Group 5"/>
          <p:cNvGrpSpPr/>
          <p:nvPr/>
        </p:nvGrpSpPr>
        <p:grpSpPr>
          <a:xfrm>
            <a:off x="3048000" y="2260551"/>
            <a:ext cx="8357419" cy="1830169"/>
            <a:chOff x="3048000" y="2260551"/>
            <a:chExt cx="8357419" cy="1830169"/>
          </a:xfrm>
        </p:grpSpPr>
        <p:sp>
          <p:nvSpPr>
            <p:cNvPr id="10" name="Rectangle 9"/>
            <p:cNvSpPr/>
            <p:nvPr/>
          </p:nvSpPr>
          <p:spPr>
            <a:xfrm>
              <a:off x="3048000" y="2274838"/>
              <a:ext cx="6096000" cy="1815882"/>
            </a:xfrm>
            <a:prstGeom prst="rect">
              <a:avLst/>
            </a:prstGeom>
          </p:spPr>
          <p:txBody>
            <a:bodyPr>
              <a:spAutoFit/>
            </a:bodyPr>
            <a:lstStyle/>
            <a:p>
              <a:r>
                <a:rPr lang="en-GB" sz="2800" dirty="0" smtClean="0"/>
                <a:t>machine</a:t>
              </a:r>
              <a:endParaRPr lang="en-GB" sz="2800" dirty="0"/>
            </a:p>
            <a:p>
              <a:r>
                <a:rPr lang="en-GB" sz="2800" dirty="0"/>
                <a:t>brochure</a:t>
              </a:r>
            </a:p>
            <a:p>
              <a:r>
                <a:rPr lang="en-GB" sz="2800" dirty="0"/>
                <a:t>moustache</a:t>
              </a:r>
            </a:p>
            <a:p>
              <a:r>
                <a:rPr lang="en-GB" sz="2800" dirty="0" smtClean="0"/>
                <a:t>parachute</a:t>
              </a:r>
              <a:endParaRPr lang="en-GB" sz="2800" dirty="0"/>
            </a:p>
          </p:txBody>
        </p:sp>
        <p:sp>
          <p:nvSpPr>
            <p:cNvPr id="11" name="Rectangle 10"/>
            <p:cNvSpPr/>
            <p:nvPr/>
          </p:nvSpPr>
          <p:spPr>
            <a:xfrm>
              <a:off x="5309419" y="2260551"/>
              <a:ext cx="6096000" cy="1815882"/>
            </a:xfrm>
            <a:prstGeom prst="rect">
              <a:avLst/>
            </a:prstGeom>
          </p:spPr>
          <p:txBody>
            <a:bodyPr>
              <a:spAutoFit/>
            </a:bodyPr>
            <a:lstStyle/>
            <a:p>
              <a:r>
                <a:rPr lang="en-GB" sz="2800" dirty="0"/>
                <a:t>chef</a:t>
              </a:r>
            </a:p>
            <a:p>
              <a:r>
                <a:rPr lang="en-GB" sz="2800" dirty="0"/>
                <a:t>chalet</a:t>
              </a:r>
            </a:p>
            <a:p>
              <a:r>
                <a:rPr lang="en-GB" sz="2800" dirty="0"/>
                <a:t>chandelier</a:t>
              </a:r>
            </a:p>
            <a:p>
              <a:r>
                <a:rPr lang="en-GB" sz="2800" dirty="0" smtClean="0"/>
                <a:t>chute</a:t>
              </a:r>
              <a:endParaRPr lang="en-GB" sz="2800" dirty="0"/>
            </a:p>
          </p:txBody>
        </p:sp>
      </p:grpSp>
    </p:spTree>
    <p:extLst>
      <p:ext uri="{BB962C8B-B14F-4D97-AF65-F5344CB8AC3E}">
        <p14:creationId xmlns:p14="http://schemas.microsoft.com/office/powerpoint/2010/main" val="7827090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A431D56-1710-1A4D-B6F8-02ACF4F89631}"/>
              </a:ext>
            </a:extLst>
          </p:cNvPr>
          <p:cNvSpPr/>
          <p:nvPr/>
        </p:nvSpPr>
        <p:spPr>
          <a:xfrm>
            <a:off x="106363" y="90488"/>
            <a:ext cx="11979275" cy="6648450"/>
          </a:xfrm>
          <a:prstGeom prst="rect">
            <a:avLst/>
          </a:prstGeom>
          <a:solidFill>
            <a:srgbClr val="CC66FF"/>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pic>
        <p:nvPicPr>
          <p:cNvPr id="3075" name="Picture 4">
            <a:extLst>
              <a:ext uri="{FF2B5EF4-FFF2-40B4-BE49-F238E27FC236}">
                <a16:creationId xmlns:a16="http://schemas.microsoft.com/office/drawing/2014/main" id="{7822C295-FC3F-7049-B387-E912819502F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6225" y="5986463"/>
            <a:ext cx="587375"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1C1977A2-79CA-EB48-99F6-916FBA4E1A2A}"/>
              </a:ext>
            </a:extLst>
          </p:cNvPr>
          <p:cNvSpPr/>
          <p:nvPr/>
        </p:nvSpPr>
        <p:spPr>
          <a:xfrm>
            <a:off x="188913" y="5905500"/>
            <a:ext cx="5473700" cy="738188"/>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sp>
        <p:nvSpPr>
          <p:cNvPr id="3077" name="TextBox 6">
            <a:extLst>
              <a:ext uri="{FF2B5EF4-FFF2-40B4-BE49-F238E27FC236}">
                <a16:creationId xmlns:a16="http://schemas.microsoft.com/office/drawing/2014/main" id="{433A8B2D-4130-8541-95ED-7A2C2C263FDF}"/>
              </a:ext>
            </a:extLst>
          </p:cNvPr>
          <p:cNvSpPr txBox="1">
            <a:spLocks noChangeArrowheads="1"/>
          </p:cNvSpPr>
          <p:nvPr/>
        </p:nvSpPr>
        <p:spPr bwMode="auto">
          <a:xfrm>
            <a:off x="863600" y="6034088"/>
            <a:ext cx="40290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en-US" sz="2400">
                <a:solidFill>
                  <a:srgbClr val="000000"/>
                </a:solidFill>
              </a:rPr>
              <a:t>Subject</a:t>
            </a:r>
            <a:r>
              <a:rPr lang="en-GB" altLang="en-US" sz="1800">
                <a:solidFill>
                  <a:srgbClr val="000000"/>
                </a:solidFill>
              </a:rPr>
              <a:t>: </a:t>
            </a:r>
            <a:r>
              <a:rPr lang="en-GB" altLang="en-US" sz="2400">
                <a:solidFill>
                  <a:srgbClr val="000000"/>
                </a:solidFill>
              </a:rPr>
              <a:t>English </a:t>
            </a:r>
            <a:endParaRPr lang="en-GB" altLang="en-US" sz="1800">
              <a:solidFill>
                <a:srgbClr val="000000"/>
              </a:solidFill>
            </a:endParaRPr>
          </a:p>
        </p:txBody>
      </p:sp>
      <p:sp>
        <p:nvSpPr>
          <p:cNvPr id="8" name="Rectangle 7">
            <a:extLst>
              <a:ext uri="{FF2B5EF4-FFF2-40B4-BE49-F238E27FC236}">
                <a16:creationId xmlns:a16="http://schemas.microsoft.com/office/drawing/2014/main" id="{D8312AB6-38FB-654C-B399-336ACF8D6AB8}"/>
              </a:ext>
            </a:extLst>
          </p:cNvPr>
          <p:cNvSpPr/>
          <p:nvPr/>
        </p:nvSpPr>
        <p:spPr>
          <a:xfrm>
            <a:off x="188913" y="165100"/>
            <a:ext cx="7594600" cy="700088"/>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sp>
        <p:nvSpPr>
          <p:cNvPr id="3079" name="TextBox 8">
            <a:extLst>
              <a:ext uri="{FF2B5EF4-FFF2-40B4-BE49-F238E27FC236}">
                <a16:creationId xmlns:a16="http://schemas.microsoft.com/office/drawing/2014/main" id="{0E665214-D9DC-DF46-AA28-D9472B881C77}"/>
              </a:ext>
            </a:extLst>
          </p:cNvPr>
          <p:cNvSpPr txBox="1">
            <a:spLocks noChangeArrowheads="1"/>
          </p:cNvSpPr>
          <p:nvPr/>
        </p:nvSpPr>
        <p:spPr bwMode="auto">
          <a:xfrm>
            <a:off x="273050" y="222250"/>
            <a:ext cx="74263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en-GB" altLang="en-US" sz="3200">
                <a:solidFill>
                  <a:srgbClr val="000000"/>
                </a:solidFill>
              </a:rPr>
              <a:t>Date: </a:t>
            </a:r>
            <a:r>
              <a:rPr lang="en-GB" sz="3200" u="sng">
                <a:solidFill>
                  <a:prstClr val="black"/>
                </a:solidFill>
                <a:latin typeface="Calibri" panose="020F0502020204030204"/>
              </a:rPr>
              <a:t>Tuesday 2</a:t>
            </a:r>
            <a:r>
              <a:rPr lang="en-GB" sz="3200" u="sng" baseline="30000">
                <a:solidFill>
                  <a:prstClr val="black"/>
                </a:solidFill>
                <a:latin typeface="Calibri" panose="020F0502020204030204"/>
              </a:rPr>
              <a:t>nd</a:t>
            </a:r>
            <a:r>
              <a:rPr lang="en-GB" sz="3200" u="sng">
                <a:solidFill>
                  <a:prstClr val="black"/>
                </a:solidFill>
                <a:latin typeface="Calibri" panose="020F0502020204030204"/>
              </a:rPr>
              <a:t> March </a:t>
            </a:r>
            <a:r>
              <a:rPr lang="en-GB" altLang="en-US" sz="3200" u="sng">
                <a:solidFill>
                  <a:srgbClr val="000000"/>
                </a:solidFill>
              </a:rPr>
              <a:t>2021</a:t>
            </a:r>
            <a:r>
              <a:rPr lang="en-GB" altLang="en-US" sz="3200">
                <a:solidFill>
                  <a:srgbClr val="000000"/>
                </a:solidFill>
              </a:rPr>
              <a:t>	</a:t>
            </a:r>
            <a:endParaRPr lang="en-GB" altLang="en-US" sz="1800" u="sng">
              <a:solidFill>
                <a:srgbClr val="000000"/>
              </a:solidFill>
            </a:endParaRPr>
          </a:p>
        </p:txBody>
      </p:sp>
      <p:pic>
        <p:nvPicPr>
          <p:cNvPr id="3080" name="Picture 9">
            <a:extLst>
              <a:ext uri="{FF2B5EF4-FFF2-40B4-BE49-F238E27FC236}">
                <a16:creationId xmlns:a16="http://schemas.microsoft.com/office/drawing/2014/main" id="{48DB0408-3FBE-4542-9E8E-D44B5268AD8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9275" y="1728788"/>
            <a:ext cx="2219325"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6C685BB1-0FDC-2C4E-88C4-758F9F85D7C3}"/>
              </a:ext>
            </a:extLst>
          </p:cNvPr>
          <p:cNvSpPr/>
          <p:nvPr/>
        </p:nvSpPr>
        <p:spPr>
          <a:xfrm>
            <a:off x="569913" y="2835275"/>
            <a:ext cx="10612437" cy="104457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sp>
        <p:nvSpPr>
          <p:cNvPr id="12" name="TextBox 11">
            <a:extLst>
              <a:ext uri="{FF2B5EF4-FFF2-40B4-BE49-F238E27FC236}">
                <a16:creationId xmlns:a16="http://schemas.microsoft.com/office/drawing/2014/main" id="{E9789B41-3B2E-A14F-B21B-D71C1C1D0CEB}"/>
              </a:ext>
            </a:extLst>
          </p:cNvPr>
          <p:cNvSpPr txBox="1"/>
          <p:nvPr/>
        </p:nvSpPr>
        <p:spPr>
          <a:xfrm>
            <a:off x="569871" y="2854192"/>
            <a:ext cx="10612654" cy="707886"/>
          </a:xfrm>
          <a:prstGeom prst="rect">
            <a:avLst/>
          </a:prstGeom>
          <a:noFill/>
        </p:spPr>
        <p:txBody>
          <a:bodyPr>
            <a:spAutoFit/>
          </a:bodyPr>
          <a:lstStyle/>
          <a:p>
            <a:pPr>
              <a:defRPr/>
            </a:pPr>
            <a:r>
              <a:rPr lang="en-US" sz="4000" u="sng"/>
              <a:t>L.O. To be able to use show not tell. </a:t>
            </a:r>
            <a:endParaRPr lang="en-US" sz="4000" u="sng">
              <a:ln>
                <a:solidFill>
                  <a:prstClr val="black"/>
                </a:solidFill>
              </a:ln>
              <a:solidFill>
                <a:srgbClr val="FF0000"/>
              </a:solidFill>
              <a:latin typeface="Calibri" panose="020F0502020204030204"/>
            </a:endParaRPr>
          </a:p>
        </p:txBody>
      </p:sp>
      <p:pic>
        <p:nvPicPr>
          <p:cNvPr id="3083" name="Picture 13">
            <a:extLst>
              <a:ext uri="{FF2B5EF4-FFF2-40B4-BE49-F238E27FC236}">
                <a16:creationId xmlns:a16="http://schemas.microsoft.com/office/drawing/2014/main" id="{19C9197C-26D6-EB44-86CA-9D132ABCC1D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46613" y="5962650"/>
            <a:ext cx="83343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4" name="Picture 14">
            <a:extLst>
              <a:ext uri="{FF2B5EF4-FFF2-40B4-BE49-F238E27FC236}">
                <a16:creationId xmlns:a16="http://schemas.microsoft.com/office/drawing/2014/main" id="{27DC183B-6D1A-AE4F-8FC5-AD92E926C1F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5588" y="5970588"/>
            <a:ext cx="588962"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63233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DC3FA5F-A2D4-CB41-86BF-6C7299581F57}"/>
              </a:ext>
            </a:extLst>
          </p:cNvPr>
          <p:cNvGrpSpPr/>
          <p:nvPr/>
        </p:nvGrpSpPr>
        <p:grpSpPr>
          <a:xfrm>
            <a:off x="106363" y="90488"/>
            <a:ext cx="11979275" cy="6648450"/>
            <a:chOff x="106363" y="90488"/>
            <a:chExt cx="11979275" cy="6648450"/>
          </a:xfrm>
        </p:grpSpPr>
        <p:sp>
          <p:nvSpPr>
            <p:cNvPr id="4" name="Rectangle 3">
              <a:extLst>
                <a:ext uri="{FF2B5EF4-FFF2-40B4-BE49-F238E27FC236}">
                  <a16:creationId xmlns:a16="http://schemas.microsoft.com/office/drawing/2014/main" id="{0B119777-CCF1-8443-AA45-DC78279D15CE}"/>
                </a:ext>
              </a:extLst>
            </p:cNvPr>
            <p:cNvSpPr/>
            <p:nvPr/>
          </p:nvSpPr>
          <p:spPr>
            <a:xfrm>
              <a:off x="106363" y="90488"/>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pic>
          <p:nvPicPr>
            <p:cNvPr id="5" name="Picture 14">
              <a:extLst>
                <a:ext uri="{FF2B5EF4-FFF2-40B4-BE49-F238E27FC236}">
                  <a16:creationId xmlns:a16="http://schemas.microsoft.com/office/drawing/2014/main" id="{87B7D99F-C22A-B94C-A384-A589A90E02C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extBox 1">
            <a:extLst>
              <a:ext uri="{FF2B5EF4-FFF2-40B4-BE49-F238E27FC236}">
                <a16:creationId xmlns:a16="http://schemas.microsoft.com/office/drawing/2014/main" id="{F6D4E9A7-D86B-D140-8393-4093B2E88D27}"/>
              </a:ext>
            </a:extLst>
          </p:cNvPr>
          <p:cNvSpPr txBox="1"/>
          <p:nvPr/>
        </p:nvSpPr>
        <p:spPr>
          <a:xfrm>
            <a:off x="258763" y="399007"/>
            <a:ext cx="4349460" cy="646331"/>
          </a:xfrm>
          <a:prstGeom prst="rect">
            <a:avLst/>
          </a:prstGeom>
          <a:noFill/>
        </p:spPr>
        <p:txBody>
          <a:bodyPr wrap="none" rtlCol="0">
            <a:spAutoFit/>
          </a:bodyPr>
          <a:lstStyle/>
          <a:p>
            <a:r>
              <a:rPr lang="en-US" sz="3600"/>
              <a:t>What is show not tell?</a:t>
            </a:r>
          </a:p>
        </p:txBody>
      </p:sp>
      <p:sp>
        <p:nvSpPr>
          <p:cNvPr id="3" name="TextBox 2">
            <a:extLst>
              <a:ext uri="{FF2B5EF4-FFF2-40B4-BE49-F238E27FC236}">
                <a16:creationId xmlns:a16="http://schemas.microsoft.com/office/drawing/2014/main" id="{B4B0F966-A4BA-5445-97BE-85A0A6404AA2}"/>
              </a:ext>
            </a:extLst>
          </p:cNvPr>
          <p:cNvSpPr txBox="1"/>
          <p:nvPr/>
        </p:nvSpPr>
        <p:spPr>
          <a:xfrm>
            <a:off x="1762539" y="1999373"/>
            <a:ext cx="8666922" cy="954107"/>
          </a:xfrm>
          <a:prstGeom prst="rect">
            <a:avLst/>
          </a:prstGeom>
          <a:noFill/>
        </p:spPr>
        <p:txBody>
          <a:bodyPr wrap="square" rtlCol="0">
            <a:spAutoFit/>
          </a:bodyPr>
          <a:lstStyle/>
          <a:p>
            <a:pPr algn="ctr"/>
            <a:r>
              <a:rPr lang="en-US" sz="2800"/>
              <a:t>Show not tell is a technique used to describe something without explicitly saying what it is.</a:t>
            </a:r>
          </a:p>
        </p:txBody>
      </p:sp>
      <p:pic>
        <p:nvPicPr>
          <p:cNvPr id="7" name="Picture 6">
            <a:extLst>
              <a:ext uri="{FF2B5EF4-FFF2-40B4-BE49-F238E27FC236}">
                <a16:creationId xmlns:a16="http://schemas.microsoft.com/office/drawing/2014/main" id="{DC10C9F3-538B-2645-B3C2-9C066AF545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59" y="5763912"/>
            <a:ext cx="1112482" cy="826101"/>
          </a:xfrm>
          <a:prstGeom prst="rect">
            <a:avLst/>
          </a:prstGeom>
        </p:spPr>
      </p:pic>
    </p:spTree>
    <p:extLst>
      <p:ext uri="{BB962C8B-B14F-4D97-AF65-F5344CB8AC3E}">
        <p14:creationId xmlns:p14="http://schemas.microsoft.com/office/powerpoint/2010/main" val="39689558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DC3FA5F-A2D4-CB41-86BF-6C7299581F57}"/>
              </a:ext>
            </a:extLst>
          </p:cNvPr>
          <p:cNvGrpSpPr/>
          <p:nvPr/>
        </p:nvGrpSpPr>
        <p:grpSpPr>
          <a:xfrm>
            <a:off x="106363" y="90488"/>
            <a:ext cx="11979275" cy="6648450"/>
            <a:chOff x="106363" y="90488"/>
            <a:chExt cx="11979275" cy="6648450"/>
          </a:xfrm>
        </p:grpSpPr>
        <p:sp>
          <p:nvSpPr>
            <p:cNvPr id="4" name="Rectangle 3">
              <a:extLst>
                <a:ext uri="{FF2B5EF4-FFF2-40B4-BE49-F238E27FC236}">
                  <a16:creationId xmlns:a16="http://schemas.microsoft.com/office/drawing/2014/main" id="{0B119777-CCF1-8443-AA45-DC78279D15CE}"/>
                </a:ext>
              </a:extLst>
            </p:cNvPr>
            <p:cNvSpPr/>
            <p:nvPr/>
          </p:nvSpPr>
          <p:spPr>
            <a:xfrm>
              <a:off x="106363" y="90488"/>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pic>
          <p:nvPicPr>
            <p:cNvPr id="5" name="Picture 14">
              <a:extLst>
                <a:ext uri="{FF2B5EF4-FFF2-40B4-BE49-F238E27FC236}">
                  <a16:creationId xmlns:a16="http://schemas.microsoft.com/office/drawing/2014/main" id="{87B7D99F-C22A-B94C-A384-A589A90E02C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extBox 1">
            <a:extLst>
              <a:ext uri="{FF2B5EF4-FFF2-40B4-BE49-F238E27FC236}">
                <a16:creationId xmlns:a16="http://schemas.microsoft.com/office/drawing/2014/main" id="{F6D4E9A7-D86B-D140-8393-4093B2E88D27}"/>
              </a:ext>
            </a:extLst>
          </p:cNvPr>
          <p:cNvSpPr txBox="1"/>
          <p:nvPr/>
        </p:nvSpPr>
        <p:spPr>
          <a:xfrm>
            <a:off x="258763" y="399007"/>
            <a:ext cx="4349460" cy="646331"/>
          </a:xfrm>
          <a:prstGeom prst="rect">
            <a:avLst/>
          </a:prstGeom>
          <a:noFill/>
        </p:spPr>
        <p:txBody>
          <a:bodyPr wrap="none" rtlCol="0">
            <a:spAutoFit/>
          </a:bodyPr>
          <a:lstStyle/>
          <a:p>
            <a:r>
              <a:rPr lang="en-US" sz="3600"/>
              <a:t>What is show not tell?</a:t>
            </a:r>
          </a:p>
        </p:txBody>
      </p:sp>
      <p:sp>
        <p:nvSpPr>
          <p:cNvPr id="3" name="TextBox 2">
            <a:extLst>
              <a:ext uri="{FF2B5EF4-FFF2-40B4-BE49-F238E27FC236}">
                <a16:creationId xmlns:a16="http://schemas.microsoft.com/office/drawing/2014/main" id="{B4B0F966-A4BA-5445-97BE-85A0A6404AA2}"/>
              </a:ext>
            </a:extLst>
          </p:cNvPr>
          <p:cNvSpPr txBox="1"/>
          <p:nvPr/>
        </p:nvSpPr>
        <p:spPr>
          <a:xfrm>
            <a:off x="1762539" y="1353857"/>
            <a:ext cx="8666922" cy="523220"/>
          </a:xfrm>
          <a:prstGeom prst="rect">
            <a:avLst/>
          </a:prstGeom>
          <a:noFill/>
        </p:spPr>
        <p:txBody>
          <a:bodyPr wrap="square" rtlCol="0">
            <a:spAutoFit/>
          </a:bodyPr>
          <a:lstStyle/>
          <a:p>
            <a:pPr algn="ctr"/>
            <a:r>
              <a:rPr lang="en-US" sz="2800"/>
              <a:t>We can use facial expressions, body language and voice.</a:t>
            </a:r>
          </a:p>
        </p:txBody>
      </p:sp>
      <p:pic>
        <p:nvPicPr>
          <p:cNvPr id="7" name="Picture 6">
            <a:extLst>
              <a:ext uri="{FF2B5EF4-FFF2-40B4-BE49-F238E27FC236}">
                <a16:creationId xmlns:a16="http://schemas.microsoft.com/office/drawing/2014/main" id="{DC10C9F3-538B-2645-B3C2-9C066AF545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59" y="5763912"/>
            <a:ext cx="1112482" cy="826101"/>
          </a:xfrm>
          <a:prstGeom prst="rect">
            <a:avLst/>
          </a:prstGeom>
        </p:spPr>
      </p:pic>
      <p:graphicFrame>
        <p:nvGraphicFramePr>
          <p:cNvPr id="9" name="Table 8">
            <a:extLst>
              <a:ext uri="{FF2B5EF4-FFF2-40B4-BE49-F238E27FC236}">
                <a16:creationId xmlns:a16="http://schemas.microsoft.com/office/drawing/2014/main" id="{AEF75D33-3EE4-5C49-AE73-35BC33072028}"/>
              </a:ext>
            </a:extLst>
          </p:cNvPr>
          <p:cNvGraphicFramePr>
            <a:graphicFrameLocks noGrp="1"/>
          </p:cNvGraphicFramePr>
          <p:nvPr>
            <p:extLst>
              <p:ext uri="{D42A27DB-BD31-4B8C-83A1-F6EECF244321}">
                <p14:modId xmlns:p14="http://schemas.microsoft.com/office/powerpoint/2010/main" val="3223390832"/>
              </p:ext>
            </p:extLst>
          </p:nvPr>
        </p:nvGraphicFramePr>
        <p:xfrm>
          <a:off x="2032000" y="3149765"/>
          <a:ext cx="8128000" cy="1981200"/>
        </p:xfrm>
        <a:graphic>
          <a:graphicData uri="http://schemas.openxmlformats.org/drawingml/2006/table">
            <a:tbl>
              <a:tblPr firstRow="1" bandRow="1">
                <a:tableStyleId>{5940675A-B579-460E-94D1-54222C63F5DA}</a:tableStyleId>
              </a:tblPr>
              <a:tblGrid>
                <a:gridCol w="1129211">
                  <a:extLst>
                    <a:ext uri="{9D8B030D-6E8A-4147-A177-3AD203B41FA5}">
                      <a16:colId xmlns:a16="http://schemas.microsoft.com/office/drawing/2014/main" val="1089136804"/>
                    </a:ext>
                  </a:extLst>
                </a:gridCol>
                <a:gridCol w="6998789">
                  <a:extLst>
                    <a:ext uri="{9D8B030D-6E8A-4147-A177-3AD203B41FA5}">
                      <a16:colId xmlns:a16="http://schemas.microsoft.com/office/drawing/2014/main" val="3407333902"/>
                    </a:ext>
                  </a:extLst>
                </a:gridCol>
              </a:tblGrid>
              <a:tr h="370840">
                <a:tc>
                  <a:txBody>
                    <a:bodyPr/>
                    <a:lstStyle/>
                    <a:p>
                      <a:r>
                        <a:rPr lang="en-US" sz="2800"/>
                        <a:t>Face</a:t>
                      </a:r>
                    </a:p>
                  </a:txBody>
                  <a:tcPr/>
                </a:tc>
                <a:tc>
                  <a:txBody>
                    <a:bodyPr/>
                    <a:lstStyle/>
                    <a:p>
                      <a:r>
                        <a:rPr lang="en-US" sz="2800"/>
                        <a:t>Tears streamed down her red cheeks.</a:t>
                      </a:r>
                    </a:p>
                  </a:txBody>
                  <a:tcPr/>
                </a:tc>
                <a:extLst>
                  <a:ext uri="{0D108BD9-81ED-4DB2-BD59-A6C34878D82A}">
                    <a16:rowId xmlns:a16="http://schemas.microsoft.com/office/drawing/2014/main" val="2261443695"/>
                  </a:ext>
                </a:extLst>
              </a:tr>
              <a:tr h="370840">
                <a:tc>
                  <a:txBody>
                    <a:bodyPr/>
                    <a:lstStyle/>
                    <a:p>
                      <a:r>
                        <a:rPr lang="en-US" sz="2800"/>
                        <a:t>Body</a:t>
                      </a:r>
                    </a:p>
                  </a:txBody>
                  <a:tcPr/>
                </a:tc>
                <a:tc>
                  <a:txBody>
                    <a:bodyPr/>
                    <a:lstStyle/>
                    <a:p>
                      <a:r>
                        <a:rPr lang="en-US" sz="2800" dirty="0"/>
                        <a:t>She was shaking life a leaf. Her whole body </a:t>
                      </a:r>
                      <a:r>
                        <a:rPr lang="en-US" sz="2800" dirty="0" smtClean="0"/>
                        <a:t>quivered.</a:t>
                      </a:r>
                      <a:endParaRPr lang="en-US" sz="2800" dirty="0"/>
                    </a:p>
                  </a:txBody>
                  <a:tcPr/>
                </a:tc>
                <a:extLst>
                  <a:ext uri="{0D108BD9-81ED-4DB2-BD59-A6C34878D82A}">
                    <a16:rowId xmlns:a16="http://schemas.microsoft.com/office/drawing/2014/main" val="1831043861"/>
                  </a:ext>
                </a:extLst>
              </a:tr>
              <a:tr h="370840">
                <a:tc>
                  <a:txBody>
                    <a:bodyPr/>
                    <a:lstStyle/>
                    <a:p>
                      <a:r>
                        <a:rPr lang="en-US" sz="2800"/>
                        <a:t>Voice</a:t>
                      </a:r>
                    </a:p>
                  </a:txBody>
                  <a:tcPr/>
                </a:tc>
                <a:tc>
                  <a:txBody>
                    <a:bodyPr/>
                    <a:lstStyle/>
                    <a:p>
                      <a:r>
                        <a:rPr lang="en-US" sz="2800" dirty="0" smtClean="0"/>
                        <a:t>She yelled </a:t>
                      </a:r>
                      <a:r>
                        <a:rPr lang="en-US" sz="2800" dirty="0"/>
                        <a:t>at the top of her lungs. </a:t>
                      </a:r>
                    </a:p>
                  </a:txBody>
                  <a:tcPr/>
                </a:tc>
                <a:extLst>
                  <a:ext uri="{0D108BD9-81ED-4DB2-BD59-A6C34878D82A}">
                    <a16:rowId xmlns:a16="http://schemas.microsoft.com/office/drawing/2014/main" val="2932099090"/>
                  </a:ext>
                </a:extLst>
              </a:tr>
            </a:tbl>
          </a:graphicData>
        </a:graphic>
      </p:graphicFrame>
      <p:sp>
        <p:nvSpPr>
          <p:cNvPr id="10" name="TextBox 9">
            <a:extLst>
              <a:ext uri="{FF2B5EF4-FFF2-40B4-BE49-F238E27FC236}">
                <a16:creationId xmlns:a16="http://schemas.microsoft.com/office/drawing/2014/main" id="{6586B427-7975-144B-B47E-A46C9E7657B6}"/>
              </a:ext>
            </a:extLst>
          </p:cNvPr>
          <p:cNvSpPr txBox="1"/>
          <p:nvPr/>
        </p:nvSpPr>
        <p:spPr>
          <a:xfrm>
            <a:off x="4908367" y="2173092"/>
            <a:ext cx="2330766" cy="523220"/>
          </a:xfrm>
          <a:prstGeom prst="rect">
            <a:avLst/>
          </a:prstGeom>
          <a:noFill/>
        </p:spPr>
        <p:txBody>
          <a:bodyPr wrap="none" rtlCol="0">
            <a:spAutoFit/>
          </a:bodyPr>
          <a:lstStyle/>
          <a:p>
            <a:r>
              <a:rPr lang="en-US" sz="2800" dirty="0">
                <a:solidFill>
                  <a:srgbClr val="0070C0"/>
                </a:solidFill>
              </a:rPr>
              <a:t>She was angry.</a:t>
            </a:r>
          </a:p>
        </p:txBody>
      </p:sp>
    </p:spTree>
    <p:extLst>
      <p:ext uri="{BB962C8B-B14F-4D97-AF65-F5344CB8AC3E}">
        <p14:creationId xmlns:p14="http://schemas.microsoft.com/office/powerpoint/2010/main" val="29266736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DC3FA5F-A2D4-CB41-86BF-6C7299581F57}"/>
              </a:ext>
            </a:extLst>
          </p:cNvPr>
          <p:cNvGrpSpPr/>
          <p:nvPr/>
        </p:nvGrpSpPr>
        <p:grpSpPr>
          <a:xfrm>
            <a:off x="106363" y="90488"/>
            <a:ext cx="11979275" cy="6648450"/>
            <a:chOff x="106363" y="90488"/>
            <a:chExt cx="11979275" cy="6648450"/>
          </a:xfrm>
        </p:grpSpPr>
        <p:sp>
          <p:nvSpPr>
            <p:cNvPr id="4" name="Rectangle 3">
              <a:extLst>
                <a:ext uri="{FF2B5EF4-FFF2-40B4-BE49-F238E27FC236}">
                  <a16:creationId xmlns:a16="http://schemas.microsoft.com/office/drawing/2014/main" id="{0B119777-CCF1-8443-AA45-DC78279D15CE}"/>
                </a:ext>
              </a:extLst>
            </p:cNvPr>
            <p:cNvSpPr/>
            <p:nvPr/>
          </p:nvSpPr>
          <p:spPr>
            <a:xfrm>
              <a:off x="106363" y="90488"/>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pic>
          <p:nvPicPr>
            <p:cNvPr id="5" name="Picture 14">
              <a:extLst>
                <a:ext uri="{FF2B5EF4-FFF2-40B4-BE49-F238E27FC236}">
                  <a16:creationId xmlns:a16="http://schemas.microsoft.com/office/drawing/2014/main" id="{87B7D99F-C22A-B94C-A384-A589A90E02C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6">
            <a:extLst>
              <a:ext uri="{FF2B5EF4-FFF2-40B4-BE49-F238E27FC236}">
                <a16:creationId xmlns:a16="http://schemas.microsoft.com/office/drawing/2014/main" id="{13498E72-7020-E542-B958-8AF12F5EA9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59" y="5763912"/>
            <a:ext cx="1112482" cy="826101"/>
          </a:xfrm>
          <a:prstGeom prst="rect">
            <a:avLst/>
          </a:prstGeom>
        </p:spPr>
      </p:pic>
      <p:sp>
        <p:nvSpPr>
          <p:cNvPr id="8" name="TextBox 7">
            <a:extLst>
              <a:ext uri="{FF2B5EF4-FFF2-40B4-BE49-F238E27FC236}">
                <a16:creationId xmlns:a16="http://schemas.microsoft.com/office/drawing/2014/main" id="{E00D742E-5CBB-0B4F-BCB0-0FC824EB9659}"/>
              </a:ext>
            </a:extLst>
          </p:cNvPr>
          <p:cNvSpPr txBox="1"/>
          <p:nvPr/>
        </p:nvSpPr>
        <p:spPr>
          <a:xfrm>
            <a:off x="258763" y="399007"/>
            <a:ext cx="7576177" cy="646331"/>
          </a:xfrm>
          <a:prstGeom prst="rect">
            <a:avLst/>
          </a:prstGeom>
          <a:noFill/>
        </p:spPr>
        <p:txBody>
          <a:bodyPr wrap="none" rtlCol="0">
            <a:spAutoFit/>
          </a:bodyPr>
          <a:lstStyle/>
          <a:p>
            <a:r>
              <a:rPr lang="en-US" sz="3600"/>
              <a:t>Which sentence includes show not tell?</a:t>
            </a:r>
          </a:p>
        </p:txBody>
      </p:sp>
      <p:sp>
        <p:nvSpPr>
          <p:cNvPr id="2" name="TextBox 1">
            <a:extLst>
              <a:ext uri="{FF2B5EF4-FFF2-40B4-BE49-F238E27FC236}">
                <a16:creationId xmlns:a16="http://schemas.microsoft.com/office/drawing/2014/main" id="{47D9C6B4-BB70-134A-B400-BB666E2C752D}"/>
              </a:ext>
            </a:extLst>
          </p:cNvPr>
          <p:cNvSpPr txBox="1"/>
          <p:nvPr/>
        </p:nvSpPr>
        <p:spPr>
          <a:xfrm>
            <a:off x="2555966" y="1892454"/>
            <a:ext cx="4003212" cy="461665"/>
          </a:xfrm>
          <a:prstGeom prst="rect">
            <a:avLst/>
          </a:prstGeom>
          <a:noFill/>
        </p:spPr>
        <p:txBody>
          <a:bodyPr wrap="none" rtlCol="0">
            <a:spAutoFit/>
          </a:bodyPr>
          <a:lstStyle/>
          <a:p>
            <a:r>
              <a:rPr lang="en-US" sz="2400"/>
              <a:t>Sherlock homes was confused.</a:t>
            </a:r>
          </a:p>
        </p:txBody>
      </p:sp>
      <p:sp>
        <p:nvSpPr>
          <p:cNvPr id="3" name="TextBox 2">
            <a:extLst>
              <a:ext uri="{FF2B5EF4-FFF2-40B4-BE49-F238E27FC236}">
                <a16:creationId xmlns:a16="http://schemas.microsoft.com/office/drawing/2014/main" id="{E96F9E33-4707-DA44-ACBF-5F864E8C9F3C}"/>
              </a:ext>
            </a:extLst>
          </p:cNvPr>
          <p:cNvSpPr txBox="1"/>
          <p:nvPr/>
        </p:nvSpPr>
        <p:spPr>
          <a:xfrm>
            <a:off x="2555966" y="3067335"/>
            <a:ext cx="7080068" cy="1200329"/>
          </a:xfrm>
          <a:prstGeom prst="rect">
            <a:avLst/>
          </a:prstGeom>
          <a:noFill/>
        </p:spPr>
        <p:txBody>
          <a:bodyPr wrap="square" rtlCol="0">
            <a:spAutoFit/>
          </a:bodyPr>
          <a:lstStyle/>
          <a:p>
            <a:r>
              <a:rPr lang="en-US" sz="2400" dirty="0"/>
              <a:t>As he examined the outside of the </a:t>
            </a:r>
            <a:r>
              <a:rPr lang="en-US" sz="2400" dirty="0" smtClean="0"/>
              <a:t>windows with </a:t>
            </a:r>
            <a:r>
              <a:rPr lang="en-US" sz="2400" dirty="0"/>
              <a:t>deep </a:t>
            </a:r>
            <a:r>
              <a:rPr lang="en-US" sz="2400" dirty="0" smtClean="0"/>
              <a:t>intensity, </a:t>
            </a:r>
            <a:r>
              <a:rPr lang="en-US" sz="2400" dirty="0"/>
              <a:t>he raised one eyebrow and stood quiet for a moment. </a:t>
            </a:r>
          </a:p>
        </p:txBody>
      </p:sp>
    </p:spTree>
    <p:extLst>
      <p:ext uri="{BB962C8B-B14F-4D97-AF65-F5344CB8AC3E}">
        <p14:creationId xmlns:p14="http://schemas.microsoft.com/office/powerpoint/2010/main" val="25634785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471" y="864970"/>
            <a:ext cx="10515600" cy="1325563"/>
          </a:xfrm>
        </p:spPr>
        <p:txBody>
          <a:bodyPr/>
          <a:lstStyle/>
          <a:p>
            <a:r>
              <a:rPr lang="en-GB" dirty="0"/>
              <a:t>Read, copy, cover, spell this week’s spellings.</a:t>
            </a:r>
          </a:p>
        </p:txBody>
      </p:sp>
      <p:sp>
        <p:nvSpPr>
          <p:cNvPr id="7" name="Rectangle 6"/>
          <p:cNvSpPr/>
          <p:nvPr/>
        </p:nvSpPr>
        <p:spPr>
          <a:xfrm>
            <a:off x="189471" y="164755"/>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273361" y="222475"/>
            <a:ext cx="742633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Date: Monday 1</a:t>
            </a:r>
            <a:r>
              <a:rPr kumimoji="0" lang="en-GB" sz="3200" b="0" i="0" u="none" strike="noStrike" kern="1200" cap="none" spc="0" normalizeH="0" baseline="30000" noProof="0" dirty="0">
                <a:ln>
                  <a:noFill/>
                </a:ln>
                <a:solidFill>
                  <a:prstClr val="black"/>
                </a:solidFill>
                <a:effectLst/>
                <a:uLnTx/>
                <a:uFillTx/>
                <a:latin typeface="Calibri" panose="020F0502020204030204"/>
                <a:ea typeface="+mn-ea"/>
                <a:cs typeface="+mn-cs"/>
              </a:rPr>
              <a:t>st</a:t>
            </a: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  March 2021 	</a:t>
            </a:r>
            <a:endParaRPr kumimoji="0" lang="en-GB" sz="1800" b="0" i="0" u="sng"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D22F0DB3-86D0-284B-9CC8-E9FE39373ED5}"/>
              </a:ext>
            </a:extLst>
          </p:cNvPr>
          <p:cNvSpPr/>
          <p:nvPr/>
        </p:nvSpPr>
        <p:spPr>
          <a:xfrm>
            <a:off x="106363" y="90488"/>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grpSp>
        <p:nvGrpSpPr>
          <p:cNvPr id="4" name="Group 3"/>
          <p:cNvGrpSpPr/>
          <p:nvPr/>
        </p:nvGrpSpPr>
        <p:grpSpPr>
          <a:xfrm>
            <a:off x="3048000" y="2260551"/>
            <a:ext cx="8357419" cy="1830169"/>
            <a:chOff x="3048000" y="2260551"/>
            <a:chExt cx="8357419" cy="1830169"/>
          </a:xfrm>
        </p:grpSpPr>
        <p:sp>
          <p:nvSpPr>
            <p:cNvPr id="3" name="Rectangle 2"/>
            <p:cNvSpPr/>
            <p:nvPr/>
          </p:nvSpPr>
          <p:spPr>
            <a:xfrm>
              <a:off x="3048000" y="2274838"/>
              <a:ext cx="6096000" cy="1815882"/>
            </a:xfrm>
            <a:prstGeom prst="rect">
              <a:avLst/>
            </a:prstGeom>
          </p:spPr>
          <p:txBody>
            <a:bodyPr>
              <a:spAutoFit/>
            </a:bodyPr>
            <a:lstStyle/>
            <a:p>
              <a:r>
                <a:rPr lang="en-GB" sz="2800" dirty="0" smtClean="0"/>
                <a:t>machine</a:t>
              </a:r>
              <a:endParaRPr lang="en-GB" sz="2800" dirty="0"/>
            </a:p>
            <a:p>
              <a:r>
                <a:rPr lang="en-GB" sz="2800" dirty="0"/>
                <a:t>brochure</a:t>
              </a:r>
            </a:p>
            <a:p>
              <a:r>
                <a:rPr lang="en-GB" sz="2800" dirty="0"/>
                <a:t>moustache</a:t>
              </a:r>
            </a:p>
            <a:p>
              <a:r>
                <a:rPr lang="en-GB" sz="2800" dirty="0" smtClean="0"/>
                <a:t>parachute</a:t>
              </a:r>
              <a:endParaRPr lang="en-GB" sz="2800" dirty="0"/>
            </a:p>
          </p:txBody>
        </p:sp>
        <p:sp>
          <p:nvSpPr>
            <p:cNvPr id="10" name="Rectangle 9"/>
            <p:cNvSpPr/>
            <p:nvPr/>
          </p:nvSpPr>
          <p:spPr>
            <a:xfrm>
              <a:off x="5309419" y="2260551"/>
              <a:ext cx="6096000" cy="1815882"/>
            </a:xfrm>
            <a:prstGeom prst="rect">
              <a:avLst/>
            </a:prstGeom>
          </p:spPr>
          <p:txBody>
            <a:bodyPr>
              <a:spAutoFit/>
            </a:bodyPr>
            <a:lstStyle/>
            <a:p>
              <a:r>
                <a:rPr lang="en-GB" sz="2800" dirty="0"/>
                <a:t>chef</a:t>
              </a:r>
            </a:p>
            <a:p>
              <a:r>
                <a:rPr lang="en-GB" sz="2800" dirty="0"/>
                <a:t>chalet</a:t>
              </a:r>
            </a:p>
            <a:p>
              <a:r>
                <a:rPr lang="en-GB" sz="2800" dirty="0"/>
                <a:t>chandelier</a:t>
              </a:r>
            </a:p>
            <a:p>
              <a:r>
                <a:rPr lang="en-GB" sz="2800" dirty="0" smtClean="0"/>
                <a:t>chute</a:t>
              </a:r>
              <a:endParaRPr lang="en-GB" sz="2800" dirty="0"/>
            </a:p>
          </p:txBody>
        </p:sp>
      </p:grpSp>
    </p:spTree>
    <p:extLst>
      <p:ext uri="{BB962C8B-B14F-4D97-AF65-F5344CB8AC3E}">
        <p14:creationId xmlns:p14="http://schemas.microsoft.com/office/powerpoint/2010/main" val="25771381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DC3FA5F-A2D4-CB41-86BF-6C7299581F57}"/>
              </a:ext>
            </a:extLst>
          </p:cNvPr>
          <p:cNvGrpSpPr/>
          <p:nvPr/>
        </p:nvGrpSpPr>
        <p:grpSpPr>
          <a:xfrm>
            <a:off x="106363" y="90488"/>
            <a:ext cx="11979275" cy="6648450"/>
            <a:chOff x="106363" y="90488"/>
            <a:chExt cx="11979275" cy="6648450"/>
          </a:xfrm>
        </p:grpSpPr>
        <p:sp>
          <p:nvSpPr>
            <p:cNvPr id="4" name="Rectangle 3">
              <a:extLst>
                <a:ext uri="{FF2B5EF4-FFF2-40B4-BE49-F238E27FC236}">
                  <a16:creationId xmlns:a16="http://schemas.microsoft.com/office/drawing/2014/main" id="{0B119777-CCF1-8443-AA45-DC78279D15CE}"/>
                </a:ext>
              </a:extLst>
            </p:cNvPr>
            <p:cNvSpPr/>
            <p:nvPr/>
          </p:nvSpPr>
          <p:spPr>
            <a:xfrm>
              <a:off x="106363" y="90488"/>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pic>
          <p:nvPicPr>
            <p:cNvPr id="5" name="Picture 14">
              <a:extLst>
                <a:ext uri="{FF2B5EF4-FFF2-40B4-BE49-F238E27FC236}">
                  <a16:creationId xmlns:a16="http://schemas.microsoft.com/office/drawing/2014/main" id="{87B7D99F-C22A-B94C-A384-A589A90E02C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6">
            <a:extLst>
              <a:ext uri="{FF2B5EF4-FFF2-40B4-BE49-F238E27FC236}">
                <a16:creationId xmlns:a16="http://schemas.microsoft.com/office/drawing/2014/main" id="{13498E72-7020-E542-B958-8AF12F5EA9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59" y="5763912"/>
            <a:ext cx="1112482" cy="826101"/>
          </a:xfrm>
          <a:prstGeom prst="rect">
            <a:avLst/>
          </a:prstGeom>
        </p:spPr>
      </p:pic>
      <p:sp>
        <p:nvSpPr>
          <p:cNvPr id="2" name="TextBox 1">
            <a:extLst>
              <a:ext uri="{FF2B5EF4-FFF2-40B4-BE49-F238E27FC236}">
                <a16:creationId xmlns:a16="http://schemas.microsoft.com/office/drawing/2014/main" id="{47D9C6B4-BB70-134A-B400-BB666E2C752D}"/>
              </a:ext>
            </a:extLst>
          </p:cNvPr>
          <p:cNvSpPr txBox="1"/>
          <p:nvPr/>
        </p:nvSpPr>
        <p:spPr>
          <a:xfrm>
            <a:off x="4412926" y="1814077"/>
            <a:ext cx="4104200" cy="461665"/>
          </a:xfrm>
          <a:prstGeom prst="rect">
            <a:avLst/>
          </a:prstGeom>
          <a:noFill/>
        </p:spPr>
        <p:txBody>
          <a:bodyPr wrap="none" rtlCol="0">
            <a:spAutoFit/>
          </a:bodyPr>
          <a:lstStyle/>
          <a:p>
            <a:r>
              <a:rPr lang="en-US" sz="2400"/>
              <a:t>Sherlock Holmes was confused.</a:t>
            </a:r>
          </a:p>
        </p:txBody>
      </p:sp>
      <p:sp>
        <p:nvSpPr>
          <p:cNvPr id="3" name="TextBox 2">
            <a:extLst>
              <a:ext uri="{FF2B5EF4-FFF2-40B4-BE49-F238E27FC236}">
                <a16:creationId xmlns:a16="http://schemas.microsoft.com/office/drawing/2014/main" id="{E96F9E33-4707-DA44-ACBF-5F864E8C9F3C}"/>
              </a:ext>
            </a:extLst>
          </p:cNvPr>
          <p:cNvSpPr txBox="1"/>
          <p:nvPr/>
        </p:nvSpPr>
        <p:spPr>
          <a:xfrm>
            <a:off x="4412926" y="2988958"/>
            <a:ext cx="7080068" cy="1200329"/>
          </a:xfrm>
          <a:prstGeom prst="rect">
            <a:avLst/>
          </a:prstGeom>
          <a:noFill/>
        </p:spPr>
        <p:txBody>
          <a:bodyPr wrap="square" rtlCol="0">
            <a:spAutoFit/>
          </a:bodyPr>
          <a:lstStyle/>
          <a:p>
            <a:r>
              <a:rPr lang="en-US" sz="2400"/>
              <a:t>As Holmes examined with deep intensity the outside of the windows, he raised one eyebrow and stood quiet for a moment. </a:t>
            </a:r>
          </a:p>
        </p:txBody>
      </p:sp>
      <p:sp>
        <p:nvSpPr>
          <p:cNvPr id="9" name="TextBox 8">
            <a:extLst>
              <a:ext uri="{FF2B5EF4-FFF2-40B4-BE49-F238E27FC236}">
                <a16:creationId xmlns:a16="http://schemas.microsoft.com/office/drawing/2014/main" id="{6921655C-103D-3E41-BDAC-5F0DF4D2B102}"/>
              </a:ext>
            </a:extLst>
          </p:cNvPr>
          <p:cNvSpPr txBox="1"/>
          <p:nvPr/>
        </p:nvSpPr>
        <p:spPr>
          <a:xfrm>
            <a:off x="2197576" y="1893499"/>
            <a:ext cx="2247411" cy="400110"/>
          </a:xfrm>
          <a:prstGeom prst="rect">
            <a:avLst/>
          </a:prstGeom>
          <a:noFill/>
        </p:spPr>
        <p:txBody>
          <a:bodyPr wrap="none" rtlCol="0">
            <a:spAutoFit/>
          </a:bodyPr>
          <a:lstStyle/>
          <a:p>
            <a:pPr algn="ctr"/>
            <a:r>
              <a:rPr lang="en-US" sz="2000" dirty="0">
                <a:solidFill>
                  <a:srgbClr val="FF0000"/>
                </a:solidFill>
              </a:rPr>
              <a:t>Telling our feelings. </a:t>
            </a:r>
          </a:p>
        </p:txBody>
      </p:sp>
      <p:sp>
        <p:nvSpPr>
          <p:cNvPr id="10" name="TextBox 9">
            <a:extLst>
              <a:ext uri="{FF2B5EF4-FFF2-40B4-BE49-F238E27FC236}">
                <a16:creationId xmlns:a16="http://schemas.microsoft.com/office/drawing/2014/main" id="{AB47AA6E-F8E9-5F41-9EBF-091961C8E1FC}"/>
              </a:ext>
            </a:extLst>
          </p:cNvPr>
          <p:cNvSpPr txBox="1"/>
          <p:nvPr/>
        </p:nvSpPr>
        <p:spPr>
          <a:xfrm>
            <a:off x="194161" y="3376882"/>
            <a:ext cx="4130967" cy="400110"/>
          </a:xfrm>
          <a:prstGeom prst="rect">
            <a:avLst/>
          </a:prstGeom>
          <a:noFill/>
        </p:spPr>
        <p:txBody>
          <a:bodyPr wrap="square" rtlCol="0">
            <a:spAutoFit/>
          </a:bodyPr>
          <a:lstStyle/>
          <a:p>
            <a:pPr algn="r"/>
            <a:r>
              <a:rPr lang="en-US" sz="2000" dirty="0">
                <a:solidFill>
                  <a:srgbClr val="00B050"/>
                </a:solidFill>
              </a:rPr>
              <a:t>Showing our feelings.</a:t>
            </a:r>
          </a:p>
        </p:txBody>
      </p:sp>
      <p:sp>
        <p:nvSpPr>
          <p:cNvPr id="11" name="TextBox 10">
            <a:extLst>
              <a:ext uri="{FF2B5EF4-FFF2-40B4-BE49-F238E27FC236}">
                <a16:creationId xmlns:a16="http://schemas.microsoft.com/office/drawing/2014/main" id="{5CF14B6F-FC94-2A40-B3AD-766E4C40B1BD}"/>
              </a:ext>
            </a:extLst>
          </p:cNvPr>
          <p:cNvSpPr txBox="1"/>
          <p:nvPr/>
        </p:nvSpPr>
        <p:spPr>
          <a:xfrm>
            <a:off x="258763" y="399007"/>
            <a:ext cx="7576177" cy="646331"/>
          </a:xfrm>
          <a:prstGeom prst="rect">
            <a:avLst/>
          </a:prstGeom>
          <a:noFill/>
        </p:spPr>
        <p:txBody>
          <a:bodyPr wrap="none" rtlCol="0">
            <a:spAutoFit/>
          </a:bodyPr>
          <a:lstStyle/>
          <a:p>
            <a:r>
              <a:rPr lang="en-US" sz="3600"/>
              <a:t>Which sentence includes show not tell?</a:t>
            </a:r>
          </a:p>
        </p:txBody>
      </p:sp>
    </p:spTree>
    <p:extLst>
      <p:ext uri="{BB962C8B-B14F-4D97-AF65-F5344CB8AC3E}">
        <p14:creationId xmlns:p14="http://schemas.microsoft.com/office/powerpoint/2010/main" val="16188512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DC3FA5F-A2D4-CB41-86BF-6C7299581F57}"/>
              </a:ext>
            </a:extLst>
          </p:cNvPr>
          <p:cNvGrpSpPr/>
          <p:nvPr/>
        </p:nvGrpSpPr>
        <p:grpSpPr>
          <a:xfrm>
            <a:off x="106363" y="90488"/>
            <a:ext cx="11979275" cy="6648450"/>
            <a:chOff x="106363" y="90488"/>
            <a:chExt cx="11979275" cy="6648450"/>
          </a:xfrm>
        </p:grpSpPr>
        <p:sp>
          <p:nvSpPr>
            <p:cNvPr id="4" name="Rectangle 3">
              <a:extLst>
                <a:ext uri="{FF2B5EF4-FFF2-40B4-BE49-F238E27FC236}">
                  <a16:creationId xmlns:a16="http://schemas.microsoft.com/office/drawing/2014/main" id="{0B119777-CCF1-8443-AA45-DC78279D15CE}"/>
                </a:ext>
              </a:extLst>
            </p:cNvPr>
            <p:cNvSpPr/>
            <p:nvPr/>
          </p:nvSpPr>
          <p:spPr>
            <a:xfrm>
              <a:off x="106363" y="90488"/>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pic>
          <p:nvPicPr>
            <p:cNvPr id="5" name="Picture 14">
              <a:extLst>
                <a:ext uri="{FF2B5EF4-FFF2-40B4-BE49-F238E27FC236}">
                  <a16:creationId xmlns:a16="http://schemas.microsoft.com/office/drawing/2014/main" id="{87B7D99F-C22A-B94C-A384-A589A90E02C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6">
            <a:extLst>
              <a:ext uri="{FF2B5EF4-FFF2-40B4-BE49-F238E27FC236}">
                <a16:creationId xmlns:a16="http://schemas.microsoft.com/office/drawing/2014/main" id="{13498E72-7020-E542-B958-8AF12F5EA9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59" y="5763912"/>
            <a:ext cx="1112482" cy="826101"/>
          </a:xfrm>
          <a:prstGeom prst="rect">
            <a:avLst/>
          </a:prstGeom>
        </p:spPr>
      </p:pic>
      <p:sp>
        <p:nvSpPr>
          <p:cNvPr id="2" name="TextBox 1">
            <a:extLst>
              <a:ext uri="{FF2B5EF4-FFF2-40B4-BE49-F238E27FC236}">
                <a16:creationId xmlns:a16="http://schemas.microsoft.com/office/drawing/2014/main" id="{47D9C6B4-BB70-134A-B400-BB666E2C752D}"/>
              </a:ext>
            </a:extLst>
          </p:cNvPr>
          <p:cNvSpPr txBox="1"/>
          <p:nvPr/>
        </p:nvSpPr>
        <p:spPr>
          <a:xfrm>
            <a:off x="2821437" y="3661305"/>
            <a:ext cx="1769780" cy="461665"/>
          </a:xfrm>
          <a:prstGeom prst="rect">
            <a:avLst/>
          </a:prstGeom>
          <a:noFill/>
        </p:spPr>
        <p:txBody>
          <a:bodyPr wrap="none" rtlCol="0">
            <a:spAutoFit/>
          </a:bodyPr>
          <a:lstStyle/>
          <a:p>
            <a:r>
              <a:rPr lang="en-US" sz="2400" dirty="0"/>
              <a:t>She was sad.</a:t>
            </a:r>
          </a:p>
        </p:txBody>
      </p:sp>
      <p:sp>
        <p:nvSpPr>
          <p:cNvPr id="3" name="TextBox 2">
            <a:extLst>
              <a:ext uri="{FF2B5EF4-FFF2-40B4-BE49-F238E27FC236}">
                <a16:creationId xmlns:a16="http://schemas.microsoft.com/office/drawing/2014/main" id="{E96F9E33-4707-DA44-ACBF-5F864E8C9F3C}"/>
              </a:ext>
            </a:extLst>
          </p:cNvPr>
          <p:cNvSpPr txBox="1"/>
          <p:nvPr/>
        </p:nvSpPr>
        <p:spPr>
          <a:xfrm>
            <a:off x="2821437" y="2573627"/>
            <a:ext cx="7080068" cy="830997"/>
          </a:xfrm>
          <a:prstGeom prst="rect">
            <a:avLst/>
          </a:prstGeom>
          <a:noFill/>
        </p:spPr>
        <p:txBody>
          <a:bodyPr wrap="square" rtlCol="0">
            <a:spAutoFit/>
          </a:bodyPr>
          <a:lstStyle/>
          <a:p>
            <a:r>
              <a:rPr lang="en-US" sz="2400" dirty="0"/>
              <a:t>After retelling the horrific event, her eyes filled with water. </a:t>
            </a:r>
          </a:p>
        </p:txBody>
      </p:sp>
      <p:sp>
        <p:nvSpPr>
          <p:cNvPr id="9" name="TextBox 8">
            <a:extLst>
              <a:ext uri="{FF2B5EF4-FFF2-40B4-BE49-F238E27FC236}">
                <a16:creationId xmlns:a16="http://schemas.microsoft.com/office/drawing/2014/main" id="{B6111F79-6738-BF48-89FA-ADE3953DE019}"/>
              </a:ext>
            </a:extLst>
          </p:cNvPr>
          <p:cNvSpPr txBox="1"/>
          <p:nvPr/>
        </p:nvSpPr>
        <p:spPr>
          <a:xfrm>
            <a:off x="258763" y="399007"/>
            <a:ext cx="7576177" cy="646331"/>
          </a:xfrm>
          <a:prstGeom prst="rect">
            <a:avLst/>
          </a:prstGeom>
          <a:noFill/>
        </p:spPr>
        <p:txBody>
          <a:bodyPr wrap="none" rtlCol="0">
            <a:spAutoFit/>
          </a:bodyPr>
          <a:lstStyle/>
          <a:p>
            <a:r>
              <a:rPr lang="en-US" sz="3600"/>
              <a:t>Which sentence includes show not tell?</a:t>
            </a:r>
          </a:p>
        </p:txBody>
      </p:sp>
    </p:spTree>
    <p:extLst>
      <p:ext uri="{BB962C8B-B14F-4D97-AF65-F5344CB8AC3E}">
        <p14:creationId xmlns:p14="http://schemas.microsoft.com/office/powerpoint/2010/main" val="28903716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DC3FA5F-A2D4-CB41-86BF-6C7299581F57}"/>
              </a:ext>
            </a:extLst>
          </p:cNvPr>
          <p:cNvGrpSpPr/>
          <p:nvPr/>
        </p:nvGrpSpPr>
        <p:grpSpPr>
          <a:xfrm>
            <a:off x="106363" y="90488"/>
            <a:ext cx="11979275" cy="6648450"/>
            <a:chOff x="106363" y="90488"/>
            <a:chExt cx="11979275" cy="6648450"/>
          </a:xfrm>
        </p:grpSpPr>
        <p:sp>
          <p:nvSpPr>
            <p:cNvPr id="4" name="Rectangle 3">
              <a:extLst>
                <a:ext uri="{FF2B5EF4-FFF2-40B4-BE49-F238E27FC236}">
                  <a16:creationId xmlns:a16="http://schemas.microsoft.com/office/drawing/2014/main" id="{0B119777-CCF1-8443-AA45-DC78279D15CE}"/>
                </a:ext>
              </a:extLst>
            </p:cNvPr>
            <p:cNvSpPr/>
            <p:nvPr/>
          </p:nvSpPr>
          <p:spPr>
            <a:xfrm>
              <a:off x="106363" y="90488"/>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pic>
          <p:nvPicPr>
            <p:cNvPr id="5" name="Picture 14">
              <a:extLst>
                <a:ext uri="{FF2B5EF4-FFF2-40B4-BE49-F238E27FC236}">
                  <a16:creationId xmlns:a16="http://schemas.microsoft.com/office/drawing/2014/main" id="{87B7D99F-C22A-B94C-A384-A589A90E02C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6">
            <a:extLst>
              <a:ext uri="{FF2B5EF4-FFF2-40B4-BE49-F238E27FC236}">
                <a16:creationId xmlns:a16="http://schemas.microsoft.com/office/drawing/2014/main" id="{13498E72-7020-E542-B958-8AF12F5EA9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59" y="5763912"/>
            <a:ext cx="1112482" cy="826101"/>
          </a:xfrm>
          <a:prstGeom prst="rect">
            <a:avLst/>
          </a:prstGeom>
        </p:spPr>
      </p:pic>
      <p:sp>
        <p:nvSpPr>
          <p:cNvPr id="2" name="TextBox 1">
            <a:extLst>
              <a:ext uri="{FF2B5EF4-FFF2-40B4-BE49-F238E27FC236}">
                <a16:creationId xmlns:a16="http://schemas.microsoft.com/office/drawing/2014/main" id="{47D9C6B4-BB70-134A-B400-BB666E2C752D}"/>
              </a:ext>
            </a:extLst>
          </p:cNvPr>
          <p:cNvSpPr txBox="1"/>
          <p:nvPr/>
        </p:nvSpPr>
        <p:spPr>
          <a:xfrm>
            <a:off x="4357189" y="3338100"/>
            <a:ext cx="1769780" cy="461665"/>
          </a:xfrm>
          <a:prstGeom prst="rect">
            <a:avLst/>
          </a:prstGeom>
          <a:noFill/>
        </p:spPr>
        <p:txBody>
          <a:bodyPr wrap="none" rtlCol="0">
            <a:spAutoFit/>
          </a:bodyPr>
          <a:lstStyle/>
          <a:p>
            <a:r>
              <a:rPr lang="en-US" sz="2400"/>
              <a:t>She was sad.</a:t>
            </a:r>
          </a:p>
        </p:txBody>
      </p:sp>
      <p:sp>
        <p:nvSpPr>
          <p:cNvPr id="3" name="TextBox 2">
            <a:extLst>
              <a:ext uri="{FF2B5EF4-FFF2-40B4-BE49-F238E27FC236}">
                <a16:creationId xmlns:a16="http://schemas.microsoft.com/office/drawing/2014/main" id="{E96F9E33-4707-DA44-ACBF-5F864E8C9F3C}"/>
              </a:ext>
            </a:extLst>
          </p:cNvPr>
          <p:cNvSpPr txBox="1"/>
          <p:nvPr/>
        </p:nvSpPr>
        <p:spPr>
          <a:xfrm>
            <a:off x="4421635" y="1887556"/>
            <a:ext cx="7080068" cy="830997"/>
          </a:xfrm>
          <a:prstGeom prst="rect">
            <a:avLst/>
          </a:prstGeom>
          <a:noFill/>
        </p:spPr>
        <p:txBody>
          <a:bodyPr wrap="square" rtlCol="0">
            <a:spAutoFit/>
          </a:bodyPr>
          <a:lstStyle/>
          <a:p>
            <a:r>
              <a:rPr lang="en-US" sz="2400" dirty="0"/>
              <a:t>After retelling the horrific event, her eyes filled with water. </a:t>
            </a:r>
          </a:p>
        </p:txBody>
      </p:sp>
      <p:sp>
        <p:nvSpPr>
          <p:cNvPr id="9" name="TextBox 8">
            <a:extLst>
              <a:ext uri="{FF2B5EF4-FFF2-40B4-BE49-F238E27FC236}">
                <a16:creationId xmlns:a16="http://schemas.microsoft.com/office/drawing/2014/main" id="{0C9D99F9-4F99-C445-984B-20C5C6C6712D}"/>
              </a:ext>
            </a:extLst>
          </p:cNvPr>
          <p:cNvSpPr txBox="1"/>
          <p:nvPr/>
        </p:nvSpPr>
        <p:spPr>
          <a:xfrm>
            <a:off x="2141839" y="3331742"/>
            <a:ext cx="2247411" cy="400110"/>
          </a:xfrm>
          <a:prstGeom prst="rect">
            <a:avLst/>
          </a:prstGeom>
          <a:noFill/>
        </p:spPr>
        <p:txBody>
          <a:bodyPr wrap="none" rtlCol="0">
            <a:spAutoFit/>
          </a:bodyPr>
          <a:lstStyle/>
          <a:p>
            <a:pPr algn="ctr"/>
            <a:r>
              <a:rPr lang="en-US" sz="2000" dirty="0">
                <a:solidFill>
                  <a:srgbClr val="FF0000"/>
                </a:solidFill>
              </a:rPr>
              <a:t>Telling our feelings. </a:t>
            </a:r>
          </a:p>
        </p:txBody>
      </p:sp>
      <p:sp>
        <p:nvSpPr>
          <p:cNvPr id="11" name="TextBox 10">
            <a:extLst>
              <a:ext uri="{FF2B5EF4-FFF2-40B4-BE49-F238E27FC236}">
                <a16:creationId xmlns:a16="http://schemas.microsoft.com/office/drawing/2014/main" id="{63D10BE8-4D20-C040-9997-2893B60C2D91}"/>
              </a:ext>
            </a:extLst>
          </p:cNvPr>
          <p:cNvSpPr txBox="1"/>
          <p:nvPr/>
        </p:nvSpPr>
        <p:spPr>
          <a:xfrm>
            <a:off x="258763" y="399007"/>
            <a:ext cx="7576177" cy="646331"/>
          </a:xfrm>
          <a:prstGeom prst="rect">
            <a:avLst/>
          </a:prstGeom>
          <a:noFill/>
        </p:spPr>
        <p:txBody>
          <a:bodyPr wrap="none" rtlCol="0">
            <a:spAutoFit/>
          </a:bodyPr>
          <a:lstStyle/>
          <a:p>
            <a:r>
              <a:rPr lang="en-US" sz="3600"/>
              <a:t>Which sentence includes show not tell?</a:t>
            </a:r>
          </a:p>
        </p:txBody>
      </p:sp>
      <p:sp>
        <p:nvSpPr>
          <p:cNvPr id="12" name="TextBox 11">
            <a:extLst>
              <a:ext uri="{FF2B5EF4-FFF2-40B4-BE49-F238E27FC236}">
                <a16:creationId xmlns:a16="http://schemas.microsoft.com/office/drawing/2014/main" id="{C908D613-CA37-1D40-8371-967DFA1559A6}"/>
              </a:ext>
            </a:extLst>
          </p:cNvPr>
          <p:cNvSpPr txBox="1"/>
          <p:nvPr/>
        </p:nvSpPr>
        <p:spPr>
          <a:xfrm>
            <a:off x="194161" y="2126550"/>
            <a:ext cx="4130967" cy="400110"/>
          </a:xfrm>
          <a:prstGeom prst="rect">
            <a:avLst/>
          </a:prstGeom>
          <a:noFill/>
        </p:spPr>
        <p:txBody>
          <a:bodyPr wrap="square" rtlCol="0">
            <a:spAutoFit/>
          </a:bodyPr>
          <a:lstStyle/>
          <a:p>
            <a:pPr algn="r"/>
            <a:r>
              <a:rPr lang="en-US" sz="2000" dirty="0">
                <a:solidFill>
                  <a:srgbClr val="00B050"/>
                </a:solidFill>
              </a:rPr>
              <a:t>Showing our feelings.</a:t>
            </a:r>
          </a:p>
        </p:txBody>
      </p:sp>
    </p:spTree>
    <p:extLst>
      <p:ext uri="{BB962C8B-B14F-4D97-AF65-F5344CB8AC3E}">
        <p14:creationId xmlns:p14="http://schemas.microsoft.com/office/powerpoint/2010/main" val="21614284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DC3FA5F-A2D4-CB41-86BF-6C7299581F57}"/>
              </a:ext>
            </a:extLst>
          </p:cNvPr>
          <p:cNvGrpSpPr/>
          <p:nvPr/>
        </p:nvGrpSpPr>
        <p:grpSpPr>
          <a:xfrm>
            <a:off x="106363" y="90488"/>
            <a:ext cx="11979275" cy="6648450"/>
            <a:chOff x="106363" y="90488"/>
            <a:chExt cx="11979275" cy="6648450"/>
          </a:xfrm>
        </p:grpSpPr>
        <p:sp>
          <p:nvSpPr>
            <p:cNvPr id="4" name="Rectangle 3">
              <a:extLst>
                <a:ext uri="{FF2B5EF4-FFF2-40B4-BE49-F238E27FC236}">
                  <a16:creationId xmlns:a16="http://schemas.microsoft.com/office/drawing/2014/main" id="{0B119777-CCF1-8443-AA45-DC78279D15CE}"/>
                </a:ext>
              </a:extLst>
            </p:cNvPr>
            <p:cNvSpPr/>
            <p:nvPr/>
          </p:nvSpPr>
          <p:spPr>
            <a:xfrm>
              <a:off x="106363" y="90488"/>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pic>
          <p:nvPicPr>
            <p:cNvPr id="5" name="Picture 14">
              <a:extLst>
                <a:ext uri="{FF2B5EF4-FFF2-40B4-BE49-F238E27FC236}">
                  <a16:creationId xmlns:a16="http://schemas.microsoft.com/office/drawing/2014/main" id="{87B7D99F-C22A-B94C-A384-A589A90E02C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extBox 1">
            <a:extLst>
              <a:ext uri="{FF2B5EF4-FFF2-40B4-BE49-F238E27FC236}">
                <a16:creationId xmlns:a16="http://schemas.microsoft.com/office/drawing/2014/main" id="{F6D4E9A7-D86B-D140-8393-4093B2E88D27}"/>
              </a:ext>
            </a:extLst>
          </p:cNvPr>
          <p:cNvSpPr txBox="1"/>
          <p:nvPr/>
        </p:nvSpPr>
        <p:spPr>
          <a:xfrm>
            <a:off x="258763" y="399007"/>
            <a:ext cx="8226611" cy="646331"/>
          </a:xfrm>
          <a:prstGeom prst="rect">
            <a:avLst/>
          </a:prstGeom>
          <a:noFill/>
        </p:spPr>
        <p:txBody>
          <a:bodyPr wrap="none" rtlCol="0">
            <a:spAutoFit/>
          </a:bodyPr>
          <a:lstStyle/>
          <a:p>
            <a:r>
              <a:rPr lang="en-US" sz="3600"/>
              <a:t>We can use show not tell for our emotions.</a:t>
            </a:r>
          </a:p>
        </p:txBody>
      </p:sp>
      <p:pic>
        <p:nvPicPr>
          <p:cNvPr id="7" name="Picture 6">
            <a:extLst>
              <a:ext uri="{FF2B5EF4-FFF2-40B4-BE49-F238E27FC236}">
                <a16:creationId xmlns:a16="http://schemas.microsoft.com/office/drawing/2014/main" id="{DC10C9F3-538B-2645-B3C2-9C066AF545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59" y="5763912"/>
            <a:ext cx="1112482" cy="826101"/>
          </a:xfrm>
          <a:prstGeom prst="rect">
            <a:avLst/>
          </a:prstGeom>
        </p:spPr>
      </p:pic>
      <p:graphicFrame>
        <p:nvGraphicFramePr>
          <p:cNvPr id="9" name="Table 8">
            <a:extLst>
              <a:ext uri="{FF2B5EF4-FFF2-40B4-BE49-F238E27FC236}">
                <a16:creationId xmlns:a16="http://schemas.microsoft.com/office/drawing/2014/main" id="{4EC75180-BBD9-3943-8CB5-493F81132DF2}"/>
              </a:ext>
            </a:extLst>
          </p:cNvPr>
          <p:cNvGraphicFramePr>
            <a:graphicFrameLocks noGrp="1"/>
          </p:cNvGraphicFramePr>
          <p:nvPr>
            <p:extLst>
              <p:ext uri="{D42A27DB-BD31-4B8C-83A1-F6EECF244321}">
                <p14:modId xmlns:p14="http://schemas.microsoft.com/office/powerpoint/2010/main" val="2875092251"/>
              </p:ext>
            </p:extLst>
          </p:nvPr>
        </p:nvGraphicFramePr>
        <p:xfrm>
          <a:off x="760016" y="1593565"/>
          <a:ext cx="10671967" cy="2103120"/>
        </p:xfrm>
        <a:graphic>
          <a:graphicData uri="http://schemas.openxmlformats.org/drawingml/2006/table">
            <a:tbl>
              <a:tblPr firstRow="1" bandRow="1">
                <a:tableStyleId>{5940675A-B579-460E-94D1-54222C63F5DA}</a:tableStyleId>
              </a:tblPr>
              <a:tblGrid>
                <a:gridCol w="2855912">
                  <a:extLst>
                    <a:ext uri="{9D8B030D-6E8A-4147-A177-3AD203B41FA5}">
                      <a16:colId xmlns:a16="http://schemas.microsoft.com/office/drawing/2014/main" val="3745775417"/>
                    </a:ext>
                  </a:extLst>
                </a:gridCol>
                <a:gridCol w="2708275">
                  <a:extLst>
                    <a:ext uri="{9D8B030D-6E8A-4147-A177-3AD203B41FA5}">
                      <a16:colId xmlns:a16="http://schemas.microsoft.com/office/drawing/2014/main" val="102659040"/>
                    </a:ext>
                  </a:extLst>
                </a:gridCol>
                <a:gridCol w="2553890">
                  <a:extLst>
                    <a:ext uri="{9D8B030D-6E8A-4147-A177-3AD203B41FA5}">
                      <a16:colId xmlns:a16="http://schemas.microsoft.com/office/drawing/2014/main" val="1895758909"/>
                    </a:ext>
                  </a:extLst>
                </a:gridCol>
                <a:gridCol w="2553890">
                  <a:extLst>
                    <a:ext uri="{9D8B030D-6E8A-4147-A177-3AD203B41FA5}">
                      <a16:colId xmlns:a16="http://schemas.microsoft.com/office/drawing/2014/main" val="740755270"/>
                    </a:ext>
                  </a:extLst>
                </a:gridCol>
              </a:tblGrid>
              <a:tr h="365025">
                <a:tc>
                  <a:txBody>
                    <a:bodyPr/>
                    <a:lstStyle/>
                    <a:p>
                      <a:pPr algn="ctr"/>
                      <a:r>
                        <a:rPr lang="en-US" dirty="0"/>
                        <a:t>Afraid</a:t>
                      </a:r>
                    </a:p>
                  </a:txBody>
                  <a:tcPr/>
                </a:tc>
                <a:tc>
                  <a:txBody>
                    <a:bodyPr/>
                    <a:lstStyle/>
                    <a:p>
                      <a:pPr algn="ctr"/>
                      <a:r>
                        <a:rPr lang="en-US"/>
                        <a:t>Shocked</a:t>
                      </a:r>
                    </a:p>
                  </a:txBody>
                  <a:tcPr/>
                </a:tc>
                <a:tc>
                  <a:txBody>
                    <a:bodyPr/>
                    <a:lstStyle/>
                    <a:p>
                      <a:pPr algn="ctr"/>
                      <a:r>
                        <a:rPr lang="en-US" dirty="0"/>
                        <a:t>Angry</a:t>
                      </a:r>
                    </a:p>
                  </a:txBody>
                  <a:tcPr/>
                </a:tc>
                <a:tc>
                  <a:txBody>
                    <a:bodyPr/>
                    <a:lstStyle/>
                    <a:p>
                      <a:pPr algn="ctr"/>
                      <a:r>
                        <a:rPr lang="en-US" dirty="0" smtClean="0"/>
                        <a:t>Happy</a:t>
                      </a:r>
                      <a:endParaRPr lang="en-US" dirty="0"/>
                    </a:p>
                  </a:txBody>
                  <a:tcPr/>
                </a:tc>
                <a:extLst>
                  <a:ext uri="{0D108BD9-81ED-4DB2-BD59-A6C34878D82A}">
                    <a16:rowId xmlns:a16="http://schemas.microsoft.com/office/drawing/2014/main" val="3361027681"/>
                  </a:ext>
                </a:extLst>
              </a:tr>
              <a:tr h="1710118">
                <a:tc>
                  <a:txBody>
                    <a:bodyPr/>
                    <a:lstStyle/>
                    <a:p>
                      <a:pPr algn="ctr"/>
                      <a:r>
                        <a:rPr lang="en-US" dirty="0"/>
                        <a:t>Hands </a:t>
                      </a:r>
                      <a:r>
                        <a:rPr lang="en-US" dirty="0" smtClean="0"/>
                        <a:t>shaking</a:t>
                      </a:r>
                      <a:endParaRPr lang="en-US" dirty="0"/>
                    </a:p>
                    <a:p>
                      <a:pPr algn="ctr"/>
                      <a:r>
                        <a:rPr lang="en-US" dirty="0"/>
                        <a:t>Knees like </a:t>
                      </a:r>
                      <a:r>
                        <a:rPr lang="en-US" dirty="0" smtClean="0"/>
                        <a:t>jelly</a:t>
                      </a:r>
                      <a:endParaRPr lang="en-US" dirty="0"/>
                    </a:p>
                    <a:p>
                      <a:pPr algn="ctr"/>
                      <a:r>
                        <a:rPr lang="en-US" dirty="0"/>
                        <a:t>Heart </a:t>
                      </a:r>
                      <a:r>
                        <a:rPr lang="en-US" dirty="0" smtClean="0"/>
                        <a:t>pounding</a:t>
                      </a:r>
                      <a:endParaRPr lang="en-US" dirty="0"/>
                    </a:p>
                    <a:p>
                      <a:pPr algn="ctr"/>
                      <a:r>
                        <a:rPr lang="en-US" dirty="0"/>
                        <a:t>Feeling sick to your </a:t>
                      </a:r>
                      <a:r>
                        <a:rPr lang="en-US" dirty="0" smtClean="0"/>
                        <a:t>stomach</a:t>
                      </a:r>
                      <a:endParaRPr lang="en-US"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Butterflies in my </a:t>
                      </a:r>
                      <a:r>
                        <a:rPr lang="en-US" dirty="0" smtClean="0"/>
                        <a:t>stomach</a:t>
                      </a:r>
                      <a:endParaRPr lang="en-US" dirty="0"/>
                    </a:p>
                    <a:p>
                      <a:pPr algn="ctr"/>
                      <a:endParaRPr lang="en-US" dirty="0"/>
                    </a:p>
                  </a:txBody>
                  <a:tcPr/>
                </a:tc>
                <a:tc>
                  <a:txBody>
                    <a:bodyPr/>
                    <a:lstStyle/>
                    <a:p>
                      <a:pPr algn="ctr"/>
                      <a:r>
                        <a:rPr lang="en-US" dirty="0"/>
                        <a:t>Jaw drops</a:t>
                      </a:r>
                    </a:p>
                    <a:p>
                      <a:pPr algn="ctr"/>
                      <a:r>
                        <a:rPr lang="en-US" dirty="0"/>
                        <a:t>Mouth wide </a:t>
                      </a:r>
                      <a:r>
                        <a:rPr lang="en-US" dirty="0" smtClean="0"/>
                        <a:t>open</a:t>
                      </a:r>
                      <a:endParaRPr lang="en-US" dirty="0"/>
                    </a:p>
                    <a:p>
                      <a:pPr algn="ctr"/>
                      <a:r>
                        <a:rPr lang="en-US" dirty="0" smtClean="0"/>
                        <a:t>Gasp</a:t>
                      </a:r>
                      <a:endParaRPr lang="en-US" dirty="0"/>
                    </a:p>
                    <a:p>
                      <a:pPr algn="ctr"/>
                      <a:r>
                        <a:rPr lang="en-US" dirty="0"/>
                        <a:t>Drop what you are </a:t>
                      </a:r>
                      <a:r>
                        <a:rPr lang="en-US" dirty="0" smtClean="0"/>
                        <a:t>holding</a:t>
                      </a:r>
                      <a:endParaRPr lang="en-US" dirty="0"/>
                    </a:p>
                    <a:p>
                      <a:pPr algn="ctr"/>
                      <a:r>
                        <a:rPr lang="en-US" dirty="0"/>
                        <a:t>Step </a:t>
                      </a:r>
                      <a:r>
                        <a:rPr lang="en-US" dirty="0" smtClean="0"/>
                        <a:t>back</a:t>
                      </a:r>
                      <a:endParaRPr lang="en-US" dirty="0"/>
                    </a:p>
                  </a:txBody>
                  <a:tcPr/>
                </a:tc>
                <a:tc>
                  <a:txBody>
                    <a:bodyPr/>
                    <a:lstStyle/>
                    <a:p>
                      <a:pPr algn="ctr"/>
                      <a:r>
                        <a:rPr lang="en-US" dirty="0"/>
                        <a:t>Red in the </a:t>
                      </a:r>
                      <a:r>
                        <a:rPr lang="en-US" dirty="0" smtClean="0"/>
                        <a:t>face</a:t>
                      </a:r>
                      <a:endParaRPr lang="en-US" dirty="0"/>
                    </a:p>
                    <a:p>
                      <a:pPr algn="ctr"/>
                      <a:r>
                        <a:rPr lang="en-US" dirty="0"/>
                        <a:t>Hands on </a:t>
                      </a:r>
                      <a:r>
                        <a:rPr lang="en-US" dirty="0" smtClean="0"/>
                        <a:t>hips</a:t>
                      </a:r>
                      <a:endParaRPr lang="en-US" dirty="0"/>
                    </a:p>
                    <a:p>
                      <a:pPr algn="ctr"/>
                      <a:r>
                        <a:rPr lang="en-US" dirty="0"/>
                        <a:t>Jaw </a:t>
                      </a:r>
                      <a:r>
                        <a:rPr lang="en-US" dirty="0" smtClean="0"/>
                        <a:t>clenched</a:t>
                      </a:r>
                      <a:endParaRPr lang="en-US" dirty="0"/>
                    </a:p>
                    <a:p>
                      <a:pPr algn="ctr"/>
                      <a:r>
                        <a:rPr lang="en-US" dirty="0"/>
                        <a:t>Slamming </a:t>
                      </a:r>
                      <a:r>
                        <a:rPr lang="en-US" dirty="0" smtClean="0"/>
                        <a:t>door</a:t>
                      </a:r>
                      <a:endParaRPr lang="en-US" dirty="0"/>
                    </a:p>
                    <a:p>
                      <a:pPr algn="ctr"/>
                      <a:r>
                        <a:rPr lang="en-US" dirty="0"/>
                        <a:t>Gritting teeth</a:t>
                      </a:r>
                    </a:p>
                    <a:p>
                      <a:pPr algn="ctr"/>
                      <a:endParaRPr lang="en-US" dirty="0"/>
                    </a:p>
                  </a:txBody>
                  <a:tcPr/>
                </a:tc>
                <a:tc>
                  <a:txBody>
                    <a:bodyPr/>
                    <a:lstStyle/>
                    <a:p>
                      <a:pPr algn="ctr"/>
                      <a:r>
                        <a:rPr lang="en-GB" sz="1800" dirty="0" smtClean="0"/>
                        <a:t>Smiling from eye to eye.</a:t>
                      </a:r>
                    </a:p>
                    <a:p>
                      <a:pPr algn="ctr"/>
                      <a:r>
                        <a:rPr lang="en-GB" sz="1800" dirty="0" smtClean="0"/>
                        <a:t>Jumping up and down.</a:t>
                      </a:r>
                    </a:p>
                    <a:p>
                      <a:pPr algn="ctr"/>
                      <a:r>
                        <a:rPr lang="en-GB" sz="1800" dirty="0" smtClean="0"/>
                        <a:t>Eye wide and bright.</a:t>
                      </a:r>
                      <a:r>
                        <a:rPr lang="en-GB" sz="1800" baseline="0" dirty="0" smtClean="0"/>
                        <a:t> </a:t>
                      </a:r>
                      <a:endParaRPr lang="en-GB" sz="1800" dirty="0"/>
                    </a:p>
                  </a:txBody>
                  <a:tcPr/>
                </a:tc>
                <a:extLst>
                  <a:ext uri="{0D108BD9-81ED-4DB2-BD59-A6C34878D82A}">
                    <a16:rowId xmlns:a16="http://schemas.microsoft.com/office/drawing/2014/main" val="2287488216"/>
                  </a:ext>
                </a:extLst>
              </a:tr>
            </a:tbl>
          </a:graphicData>
        </a:graphic>
      </p:graphicFrame>
    </p:spTree>
    <p:extLst>
      <p:ext uri="{BB962C8B-B14F-4D97-AF65-F5344CB8AC3E}">
        <p14:creationId xmlns:p14="http://schemas.microsoft.com/office/powerpoint/2010/main" val="6093578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C8CC578-5176-9A4A-8C22-D31D6151C13B}"/>
              </a:ext>
            </a:extLst>
          </p:cNvPr>
          <p:cNvGrpSpPr/>
          <p:nvPr/>
        </p:nvGrpSpPr>
        <p:grpSpPr>
          <a:xfrm>
            <a:off x="106363" y="90488"/>
            <a:ext cx="11979275" cy="6648450"/>
            <a:chOff x="106363" y="90488"/>
            <a:chExt cx="11979275" cy="6648450"/>
          </a:xfrm>
        </p:grpSpPr>
        <p:sp>
          <p:nvSpPr>
            <p:cNvPr id="5" name="Rectangle 4">
              <a:extLst>
                <a:ext uri="{FF2B5EF4-FFF2-40B4-BE49-F238E27FC236}">
                  <a16:creationId xmlns:a16="http://schemas.microsoft.com/office/drawing/2014/main" id="{4D25D202-4B2A-DA4D-B3EE-4BB5540FC70D}"/>
                </a:ext>
              </a:extLst>
            </p:cNvPr>
            <p:cNvSpPr/>
            <p:nvPr/>
          </p:nvSpPr>
          <p:spPr>
            <a:xfrm>
              <a:off x="106363" y="90488"/>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pic>
          <p:nvPicPr>
            <p:cNvPr id="6" name="Picture 14">
              <a:extLst>
                <a:ext uri="{FF2B5EF4-FFF2-40B4-BE49-F238E27FC236}">
                  <a16:creationId xmlns:a16="http://schemas.microsoft.com/office/drawing/2014/main" id="{D24632B7-7BCC-C64A-9DDF-68B0F63F02F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TextBox 6">
            <a:extLst>
              <a:ext uri="{FF2B5EF4-FFF2-40B4-BE49-F238E27FC236}">
                <a16:creationId xmlns:a16="http://schemas.microsoft.com/office/drawing/2014/main" id="{9CEB74C3-E4C9-4A4B-B8A1-4684ED3D4287}"/>
              </a:ext>
            </a:extLst>
          </p:cNvPr>
          <p:cNvSpPr txBox="1"/>
          <p:nvPr/>
        </p:nvSpPr>
        <p:spPr>
          <a:xfrm>
            <a:off x="258763" y="399007"/>
            <a:ext cx="6444265" cy="646331"/>
          </a:xfrm>
          <a:prstGeom prst="rect">
            <a:avLst/>
          </a:prstGeom>
          <a:noFill/>
        </p:spPr>
        <p:txBody>
          <a:bodyPr wrap="none" rtlCol="0">
            <a:spAutoFit/>
          </a:bodyPr>
          <a:lstStyle/>
          <a:p>
            <a:r>
              <a:rPr lang="en-US" sz="3600" dirty="0"/>
              <a:t>Let’s write some</a:t>
            </a:r>
            <a:r>
              <a:rPr lang="en-US" sz="3600" i="1" dirty="0">
                <a:solidFill>
                  <a:srgbClr val="FF0000"/>
                </a:solidFill>
              </a:rPr>
              <a:t> show </a:t>
            </a:r>
            <a:r>
              <a:rPr lang="en-US" sz="3600" dirty="0"/>
              <a:t>sentences.</a:t>
            </a:r>
          </a:p>
        </p:txBody>
      </p:sp>
      <p:pic>
        <p:nvPicPr>
          <p:cNvPr id="9" name="Picture 8">
            <a:extLst>
              <a:ext uri="{FF2B5EF4-FFF2-40B4-BE49-F238E27FC236}">
                <a16:creationId xmlns:a16="http://schemas.microsoft.com/office/drawing/2014/main" id="{EE9BFF3F-5081-1A4A-AFCC-5CEAA89523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763" y="5782200"/>
            <a:ext cx="1112483" cy="826101"/>
          </a:xfrm>
          <a:prstGeom prst="rect">
            <a:avLst/>
          </a:prstGeom>
        </p:spPr>
      </p:pic>
      <p:sp>
        <p:nvSpPr>
          <p:cNvPr id="10" name="TextBox 9">
            <a:extLst>
              <a:ext uri="{FF2B5EF4-FFF2-40B4-BE49-F238E27FC236}">
                <a16:creationId xmlns:a16="http://schemas.microsoft.com/office/drawing/2014/main" id="{C0722051-BCF8-9549-8E8A-65344532BBFE}"/>
              </a:ext>
            </a:extLst>
          </p:cNvPr>
          <p:cNvSpPr txBox="1"/>
          <p:nvPr/>
        </p:nvSpPr>
        <p:spPr>
          <a:xfrm>
            <a:off x="258763" y="2638800"/>
            <a:ext cx="11674474" cy="830997"/>
          </a:xfrm>
          <a:prstGeom prst="rect">
            <a:avLst/>
          </a:prstGeom>
          <a:noFill/>
        </p:spPr>
        <p:txBody>
          <a:bodyPr wrap="square" rtlCol="0">
            <a:spAutoFit/>
          </a:bodyPr>
          <a:lstStyle/>
          <a:p>
            <a:pPr algn="ctr"/>
            <a:r>
              <a:rPr lang="en-US" sz="2400" dirty="0"/>
              <a:t>As she ran towards the house, she heard crunching footsteps behind her. </a:t>
            </a:r>
            <a:r>
              <a:rPr lang="en-US" sz="2400" dirty="0" smtClean="0"/>
              <a:t>_______ ___________________________________________________________________.</a:t>
            </a:r>
            <a:endParaRPr lang="en-US" sz="2400" dirty="0"/>
          </a:p>
        </p:txBody>
      </p:sp>
      <p:sp>
        <p:nvSpPr>
          <p:cNvPr id="11" name="TextBox 10">
            <a:extLst>
              <a:ext uri="{FF2B5EF4-FFF2-40B4-BE49-F238E27FC236}">
                <a16:creationId xmlns:a16="http://schemas.microsoft.com/office/drawing/2014/main" id="{4C9F1A32-8499-E443-92E9-755426A6FDB0}"/>
              </a:ext>
            </a:extLst>
          </p:cNvPr>
          <p:cNvSpPr txBox="1"/>
          <p:nvPr/>
        </p:nvSpPr>
        <p:spPr>
          <a:xfrm>
            <a:off x="1814860" y="1692266"/>
            <a:ext cx="8562280" cy="523220"/>
          </a:xfrm>
          <a:prstGeom prst="rect">
            <a:avLst/>
          </a:prstGeom>
          <a:noFill/>
        </p:spPr>
        <p:txBody>
          <a:bodyPr wrap="none" rtlCol="0">
            <a:spAutoFit/>
          </a:bodyPr>
          <a:lstStyle/>
          <a:p>
            <a:r>
              <a:rPr lang="en-US" sz="2800" dirty="0" smtClean="0">
                <a:solidFill>
                  <a:srgbClr val="0070C0"/>
                </a:solidFill>
              </a:rPr>
              <a:t>Write the next sentence to show that </a:t>
            </a:r>
            <a:r>
              <a:rPr lang="en-US" sz="2800" dirty="0">
                <a:solidFill>
                  <a:srgbClr val="0070C0"/>
                </a:solidFill>
              </a:rPr>
              <a:t>the girl was </a:t>
            </a:r>
            <a:r>
              <a:rPr lang="en-US" sz="2800" dirty="0" smtClean="0">
                <a:solidFill>
                  <a:srgbClr val="0070C0"/>
                </a:solidFill>
              </a:rPr>
              <a:t>afraid.</a:t>
            </a:r>
            <a:endParaRPr lang="en-US" sz="2800" dirty="0">
              <a:solidFill>
                <a:srgbClr val="0070C0"/>
              </a:solidFill>
            </a:endParaRPr>
          </a:p>
        </p:txBody>
      </p:sp>
      <p:graphicFrame>
        <p:nvGraphicFramePr>
          <p:cNvPr id="12" name="Table 11">
            <a:extLst>
              <a:ext uri="{FF2B5EF4-FFF2-40B4-BE49-F238E27FC236}">
                <a16:creationId xmlns:a16="http://schemas.microsoft.com/office/drawing/2014/main" id="{84CD57E6-4D9D-AD42-979F-6720C0F81B36}"/>
              </a:ext>
            </a:extLst>
          </p:cNvPr>
          <p:cNvGraphicFramePr>
            <a:graphicFrameLocks noGrp="1"/>
          </p:cNvGraphicFramePr>
          <p:nvPr>
            <p:extLst>
              <p:ext uri="{D42A27DB-BD31-4B8C-83A1-F6EECF244321}">
                <p14:modId xmlns:p14="http://schemas.microsoft.com/office/powerpoint/2010/main" val="1003014504"/>
              </p:ext>
            </p:extLst>
          </p:nvPr>
        </p:nvGraphicFramePr>
        <p:xfrm>
          <a:off x="3774876" y="3862946"/>
          <a:ext cx="4720046" cy="2377440"/>
        </p:xfrm>
        <a:graphic>
          <a:graphicData uri="http://schemas.openxmlformats.org/drawingml/2006/table">
            <a:tbl>
              <a:tblPr firstRow="1" bandRow="1">
                <a:tableStyleId>{5940675A-B579-460E-94D1-54222C63F5DA}</a:tableStyleId>
              </a:tblPr>
              <a:tblGrid>
                <a:gridCol w="2360023">
                  <a:extLst>
                    <a:ext uri="{9D8B030D-6E8A-4147-A177-3AD203B41FA5}">
                      <a16:colId xmlns:a16="http://schemas.microsoft.com/office/drawing/2014/main" val="3745775417"/>
                    </a:ext>
                  </a:extLst>
                </a:gridCol>
                <a:gridCol w="2360023">
                  <a:extLst>
                    <a:ext uri="{9D8B030D-6E8A-4147-A177-3AD203B41FA5}">
                      <a16:colId xmlns:a16="http://schemas.microsoft.com/office/drawing/2014/main" val="102659040"/>
                    </a:ext>
                  </a:extLst>
                </a:gridCol>
              </a:tblGrid>
              <a:tr h="254897">
                <a:tc gridSpan="2">
                  <a:txBody>
                    <a:bodyPr/>
                    <a:lstStyle/>
                    <a:p>
                      <a:pPr algn="ctr"/>
                      <a:r>
                        <a:rPr lang="en-US" dirty="0"/>
                        <a:t>Afraid</a:t>
                      </a:r>
                    </a:p>
                  </a:txBody>
                  <a:tcPr/>
                </a:tc>
                <a:tc hMerge="1">
                  <a:txBody>
                    <a:bodyPr/>
                    <a:lstStyle/>
                    <a:p>
                      <a:pPr algn="ctr"/>
                      <a:endParaRPr lang="en-US" dirty="0"/>
                    </a:p>
                  </a:txBody>
                  <a:tcPr/>
                </a:tc>
                <a:extLst>
                  <a:ext uri="{0D108BD9-81ED-4DB2-BD59-A6C34878D82A}">
                    <a16:rowId xmlns:a16="http://schemas.microsoft.com/office/drawing/2014/main" val="3361027681"/>
                  </a:ext>
                </a:extLst>
              </a:tr>
              <a:tr h="1191776">
                <a:tc>
                  <a:txBody>
                    <a:bodyPr/>
                    <a:lstStyle/>
                    <a:p>
                      <a:pPr algn="ctr"/>
                      <a:r>
                        <a:rPr lang="en-US"/>
                        <a:t>Hands shaking.</a:t>
                      </a:r>
                    </a:p>
                    <a:p>
                      <a:pPr algn="ctr"/>
                      <a:r>
                        <a:rPr lang="en-US"/>
                        <a:t>Knees like jelly.</a:t>
                      </a:r>
                    </a:p>
                    <a:p>
                      <a:pPr algn="ctr"/>
                      <a:r>
                        <a:rPr lang="en-US"/>
                        <a:t>Heart pounding.</a:t>
                      </a:r>
                    </a:p>
                    <a:p>
                      <a:pPr algn="ctr"/>
                      <a:r>
                        <a:rPr lang="en-US"/>
                        <a:t>Feeling sick to your stomach.</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t>Butterflies in my stomach.</a:t>
                      </a:r>
                    </a:p>
                  </a:txBody>
                  <a:tcPr/>
                </a:tc>
                <a:tc>
                  <a:txBody>
                    <a:bodyPr/>
                    <a:lstStyle/>
                    <a:p>
                      <a:pPr algn="ctr"/>
                      <a:r>
                        <a:rPr lang="en-US" dirty="0"/>
                        <a:t>Eyes wide with fright.</a:t>
                      </a:r>
                    </a:p>
                    <a:p>
                      <a:pPr algn="ctr"/>
                      <a:r>
                        <a:rPr lang="en-US" dirty="0"/>
                        <a:t>Covered face with hands.</a:t>
                      </a:r>
                    </a:p>
                    <a:p>
                      <a:pPr algn="ctr"/>
                      <a:r>
                        <a:rPr lang="en-US" dirty="0"/>
                        <a:t>Voice quivered.</a:t>
                      </a:r>
                    </a:p>
                    <a:p>
                      <a:pPr algn="ctr"/>
                      <a:endParaRPr lang="en-US" dirty="0"/>
                    </a:p>
                  </a:txBody>
                  <a:tcPr/>
                </a:tc>
                <a:extLst>
                  <a:ext uri="{0D108BD9-81ED-4DB2-BD59-A6C34878D82A}">
                    <a16:rowId xmlns:a16="http://schemas.microsoft.com/office/drawing/2014/main" val="2287488216"/>
                  </a:ext>
                </a:extLst>
              </a:tr>
            </a:tbl>
          </a:graphicData>
        </a:graphic>
      </p:graphicFrame>
    </p:spTree>
    <p:extLst>
      <p:ext uri="{BB962C8B-B14F-4D97-AF65-F5344CB8AC3E}">
        <p14:creationId xmlns:p14="http://schemas.microsoft.com/office/powerpoint/2010/main" val="35354365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C8CC578-5176-9A4A-8C22-D31D6151C13B}"/>
              </a:ext>
            </a:extLst>
          </p:cNvPr>
          <p:cNvGrpSpPr/>
          <p:nvPr/>
        </p:nvGrpSpPr>
        <p:grpSpPr>
          <a:xfrm>
            <a:off x="106363" y="90488"/>
            <a:ext cx="11979275" cy="6648450"/>
            <a:chOff x="106363" y="90488"/>
            <a:chExt cx="11979275" cy="6648450"/>
          </a:xfrm>
        </p:grpSpPr>
        <p:sp>
          <p:nvSpPr>
            <p:cNvPr id="5" name="Rectangle 4">
              <a:extLst>
                <a:ext uri="{FF2B5EF4-FFF2-40B4-BE49-F238E27FC236}">
                  <a16:creationId xmlns:a16="http://schemas.microsoft.com/office/drawing/2014/main" id="{4D25D202-4B2A-DA4D-B3EE-4BB5540FC70D}"/>
                </a:ext>
              </a:extLst>
            </p:cNvPr>
            <p:cNvSpPr/>
            <p:nvPr/>
          </p:nvSpPr>
          <p:spPr>
            <a:xfrm>
              <a:off x="106363" y="90488"/>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pic>
          <p:nvPicPr>
            <p:cNvPr id="6" name="Picture 14">
              <a:extLst>
                <a:ext uri="{FF2B5EF4-FFF2-40B4-BE49-F238E27FC236}">
                  <a16:creationId xmlns:a16="http://schemas.microsoft.com/office/drawing/2014/main" id="{D24632B7-7BCC-C64A-9DDF-68B0F63F02F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TextBox 6">
            <a:extLst>
              <a:ext uri="{FF2B5EF4-FFF2-40B4-BE49-F238E27FC236}">
                <a16:creationId xmlns:a16="http://schemas.microsoft.com/office/drawing/2014/main" id="{9CEB74C3-E4C9-4A4B-B8A1-4684ED3D4287}"/>
              </a:ext>
            </a:extLst>
          </p:cNvPr>
          <p:cNvSpPr txBox="1"/>
          <p:nvPr/>
        </p:nvSpPr>
        <p:spPr>
          <a:xfrm>
            <a:off x="258763" y="399007"/>
            <a:ext cx="6444265" cy="646331"/>
          </a:xfrm>
          <a:prstGeom prst="rect">
            <a:avLst/>
          </a:prstGeom>
          <a:noFill/>
        </p:spPr>
        <p:txBody>
          <a:bodyPr wrap="none" rtlCol="0">
            <a:spAutoFit/>
          </a:bodyPr>
          <a:lstStyle/>
          <a:p>
            <a:r>
              <a:rPr lang="en-US" sz="3600"/>
              <a:t>Let’s write some show sentences.</a:t>
            </a:r>
          </a:p>
        </p:txBody>
      </p:sp>
      <p:pic>
        <p:nvPicPr>
          <p:cNvPr id="9" name="Picture 8">
            <a:extLst>
              <a:ext uri="{FF2B5EF4-FFF2-40B4-BE49-F238E27FC236}">
                <a16:creationId xmlns:a16="http://schemas.microsoft.com/office/drawing/2014/main" id="{EE9BFF3F-5081-1A4A-AFCC-5CEAA89523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763" y="5782200"/>
            <a:ext cx="1112483" cy="826101"/>
          </a:xfrm>
          <a:prstGeom prst="rect">
            <a:avLst/>
          </a:prstGeom>
        </p:spPr>
      </p:pic>
      <p:sp>
        <p:nvSpPr>
          <p:cNvPr id="10" name="TextBox 9">
            <a:extLst>
              <a:ext uri="{FF2B5EF4-FFF2-40B4-BE49-F238E27FC236}">
                <a16:creationId xmlns:a16="http://schemas.microsoft.com/office/drawing/2014/main" id="{C0722051-BCF8-9549-8E8A-65344532BBFE}"/>
              </a:ext>
            </a:extLst>
          </p:cNvPr>
          <p:cNvSpPr txBox="1"/>
          <p:nvPr/>
        </p:nvSpPr>
        <p:spPr>
          <a:xfrm>
            <a:off x="1089264" y="2276311"/>
            <a:ext cx="10013471" cy="1077218"/>
          </a:xfrm>
          <a:prstGeom prst="rect">
            <a:avLst/>
          </a:prstGeom>
          <a:noFill/>
        </p:spPr>
        <p:txBody>
          <a:bodyPr wrap="square" rtlCol="0">
            <a:spAutoFit/>
          </a:bodyPr>
          <a:lstStyle/>
          <a:p>
            <a:r>
              <a:rPr lang="en-US" sz="3200" dirty="0"/>
              <a:t>As she ran towards the house, she heard crunching footsteps behind her. </a:t>
            </a:r>
            <a:r>
              <a:rPr lang="en-US" sz="3200" u="sng" dirty="0">
                <a:solidFill>
                  <a:srgbClr val="0070C0"/>
                </a:solidFill>
              </a:rPr>
              <a:t>Unease slithered down her spine. </a:t>
            </a:r>
          </a:p>
        </p:txBody>
      </p:sp>
    </p:spTree>
    <p:extLst>
      <p:ext uri="{BB962C8B-B14F-4D97-AF65-F5344CB8AC3E}">
        <p14:creationId xmlns:p14="http://schemas.microsoft.com/office/powerpoint/2010/main" val="40687903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C8CC578-5176-9A4A-8C22-D31D6151C13B}"/>
              </a:ext>
            </a:extLst>
          </p:cNvPr>
          <p:cNvGrpSpPr/>
          <p:nvPr/>
        </p:nvGrpSpPr>
        <p:grpSpPr>
          <a:xfrm>
            <a:off x="106363" y="90488"/>
            <a:ext cx="11979275" cy="6648450"/>
            <a:chOff x="106363" y="90488"/>
            <a:chExt cx="11979275" cy="6648450"/>
          </a:xfrm>
        </p:grpSpPr>
        <p:sp>
          <p:nvSpPr>
            <p:cNvPr id="5" name="Rectangle 4">
              <a:extLst>
                <a:ext uri="{FF2B5EF4-FFF2-40B4-BE49-F238E27FC236}">
                  <a16:creationId xmlns:a16="http://schemas.microsoft.com/office/drawing/2014/main" id="{4D25D202-4B2A-DA4D-B3EE-4BB5540FC70D}"/>
                </a:ext>
              </a:extLst>
            </p:cNvPr>
            <p:cNvSpPr/>
            <p:nvPr/>
          </p:nvSpPr>
          <p:spPr>
            <a:xfrm>
              <a:off x="106363" y="90488"/>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pic>
          <p:nvPicPr>
            <p:cNvPr id="6" name="Picture 14">
              <a:extLst>
                <a:ext uri="{FF2B5EF4-FFF2-40B4-BE49-F238E27FC236}">
                  <a16:creationId xmlns:a16="http://schemas.microsoft.com/office/drawing/2014/main" id="{D24632B7-7BCC-C64A-9DDF-68B0F63F02F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TextBox 6">
            <a:extLst>
              <a:ext uri="{FF2B5EF4-FFF2-40B4-BE49-F238E27FC236}">
                <a16:creationId xmlns:a16="http://schemas.microsoft.com/office/drawing/2014/main" id="{9CEB74C3-E4C9-4A4B-B8A1-4684ED3D4287}"/>
              </a:ext>
            </a:extLst>
          </p:cNvPr>
          <p:cNvSpPr txBox="1"/>
          <p:nvPr/>
        </p:nvSpPr>
        <p:spPr>
          <a:xfrm>
            <a:off x="258763" y="399007"/>
            <a:ext cx="6444265" cy="646331"/>
          </a:xfrm>
          <a:prstGeom prst="rect">
            <a:avLst/>
          </a:prstGeom>
          <a:noFill/>
        </p:spPr>
        <p:txBody>
          <a:bodyPr wrap="none" rtlCol="0">
            <a:spAutoFit/>
          </a:bodyPr>
          <a:lstStyle/>
          <a:p>
            <a:r>
              <a:rPr lang="en-US" sz="3600"/>
              <a:t>Let’s write some show sentences.</a:t>
            </a:r>
          </a:p>
        </p:txBody>
      </p:sp>
      <p:pic>
        <p:nvPicPr>
          <p:cNvPr id="9" name="Picture 8">
            <a:extLst>
              <a:ext uri="{FF2B5EF4-FFF2-40B4-BE49-F238E27FC236}">
                <a16:creationId xmlns:a16="http://schemas.microsoft.com/office/drawing/2014/main" id="{EE9BFF3F-5081-1A4A-AFCC-5CEAA89523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763" y="5782200"/>
            <a:ext cx="1112483" cy="826101"/>
          </a:xfrm>
          <a:prstGeom prst="rect">
            <a:avLst/>
          </a:prstGeom>
        </p:spPr>
      </p:pic>
      <p:sp>
        <p:nvSpPr>
          <p:cNvPr id="10" name="TextBox 9">
            <a:extLst>
              <a:ext uri="{FF2B5EF4-FFF2-40B4-BE49-F238E27FC236}">
                <a16:creationId xmlns:a16="http://schemas.microsoft.com/office/drawing/2014/main" id="{C0722051-BCF8-9549-8E8A-65344532BBFE}"/>
              </a:ext>
            </a:extLst>
          </p:cNvPr>
          <p:cNvSpPr txBox="1"/>
          <p:nvPr/>
        </p:nvSpPr>
        <p:spPr>
          <a:xfrm>
            <a:off x="722671" y="2714038"/>
            <a:ext cx="10663084" cy="461665"/>
          </a:xfrm>
          <a:prstGeom prst="rect">
            <a:avLst/>
          </a:prstGeom>
          <a:noFill/>
        </p:spPr>
        <p:txBody>
          <a:bodyPr wrap="square" rtlCol="0">
            <a:spAutoFit/>
          </a:bodyPr>
          <a:lstStyle/>
          <a:p>
            <a:pPr algn="ctr"/>
            <a:r>
              <a:rPr lang="en-US" sz="2400" dirty="0"/>
              <a:t>As Holmes stepped into his office, </a:t>
            </a:r>
            <a:r>
              <a:rPr lang="en-US" sz="2400" dirty="0" smtClean="0"/>
              <a:t>_________________________________ .</a:t>
            </a:r>
            <a:endParaRPr lang="en-US" sz="2400" dirty="0"/>
          </a:p>
        </p:txBody>
      </p:sp>
      <p:sp>
        <p:nvSpPr>
          <p:cNvPr id="11" name="TextBox 10">
            <a:extLst>
              <a:ext uri="{FF2B5EF4-FFF2-40B4-BE49-F238E27FC236}">
                <a16:creationId xmlns:a16="http://schemas.microsoft.com/office/drawing/2014/main" id="{4C9F1A32-8499-E443-92E9-755426A6FDB0}"/>
              </a:ext>
            </a:extLst>
          </p:cNvPr>
          <p:cNvSpPr txBox="1"/>
          <p:nvPr/>
        </p:nvSpPr>
        <p:spPr>
          <a:xfrm>
            <a:off x="2582698" y="1518501"/>
            <a:ext cx="7026604" cy="523220"/>
          </a:xfrm>
          <a:prstGeom prst="rect">
            <a:avLst/>
          </a:prstGeom>
          <a:noFill/>
        </p:spPr>
        <p:txBody>
          <a:bodyPr wrap="none" rtlCol="0">
            <a:spAutoFit/>
          </a:bodyPr>
          <a:lstStyle/>
          <a:p>
            <a:r>
              <a:rPr lang="en-US" sz="2800">
                <a:solidFill>
                  <a:srgbClr val="0070C0"/>
                </a:solidFill>
              </a:rPr>
              <a:t>Finish the sentence showing Holmes was angry.</a:t>
            </a:r>
          </a:p>
        </p:txBody>
      </p:sp>
      <p:graphicFrame>
        <p:nvGraphicFramePr>
          <p:cNvPr id="13" name="Table 12">
            <a:extLst>
              <a:ext uri="{FF2B5EF4-FFF2-40B4-BE49-F238E27FC236}">
                <a16:creationId xmlns:a16="http://schemas.microsoft.com/office/drawing/2014/main" id="{E48CDA87-840C-9B4F-AF90-3757BC3E4E50}"/>
              </a:ext>
            </a:extLst>
          </p:cNvPr>
          <p:cNvGraphicFramePr>
            <a:graphicFrameLocks noGrp="1"/>
          </p:cNvGraphicFramePr>
          <p:nvPr>
            <p:extLst>
              <p:ext uri="{D42A27DB-BD31-4B8C-83A1-F6EECF244321}">
                <p14:modId xmlns:p14="http://schemas.microsoft.com/office/powerpoint/2010/main" val="3820385417"/>
              </p:ext>
            </p:extLst>
          </p:nvPr>
        </p:nvGraphicFramePr>
        <p:xfrm>
          <a:off x="5205067" y="4119372"/>
          <a:ext cx="1781866" cy="2075878"/>
        </p:xfrm>
        <a:graphic>
          <a:graphicData uri="http://schemas.openxmlformats.org/drawingml/2006/table">
            <a:tbl>
              <a:tblPr firstRow="1" bandRow="1">
                <a:tableStyleId>{5940675A-B579-460E-94D1-54222C63F5DA}</a:tableStyleId>
              </a:tblPr>
              <a:tblGrid>
                <a:gridCol w="1781866">
                  <a:extLst>
                    <a:ext uri="{9D8B030D-6E8A-4147-A177-3AD203B41FA5}">
                      <a16:colId xmlns:a16="http://schemas.microsoft.com/office/drawing/2014/main" val="1895758909"/>
                    </a:ext>
                  </a:extLst>
                </a:gridCol>
              </a:tblGrid>
              <a:tr h="365025">
                <a:tc>
                  <a:txBody>
                    <a:bodyPr/>
                    <a:lstStyle/>
                    <a:p>
                      <a:pPr algn="ctr"/>
                      <a:r>
                        <a:rPr lang="en-US"/>
                        <a:t>Angry</a:t>
                      </a:r>
                    </a:p>
                  </a:txBody>
                  <a:tcPr/>
                </a:tc>
                <a:extLst>
                  <a:ext uri="{0D108BD9-81ED-4DB2-BD59-A6C34878D82A}">
                    <a16:rowId xmlns:a16="http://schemas.microsoft.com/office/drawing/2014/main" val="3361027681"/>
                  </a:ext>
                </a:extLst>
              </a:tr>
              <a:tr h="1710118">
                <a:tc>
                  <a:txBody>
                    <a:bodyPr/>
                    <a:lstStyle/>
                    <a:p>
                      <a:pPr algn="ctr"/>
                      <a:r>
                        <a:rPr lang="en-US"/>
                        <a:t>Red in the face.</a:t>
                      </a:r>
                    </a:p>
                    <a:p>
                      <a:pPr algn="ctr"/>
                      <a:r>
                        <a:rPr lang="en-US"/>
                        <a:t>Hands on hips.</a:t>
                      </a:r>
                    </a:p>
                    <a:p>
                      <a:pPr algn="ctr"/>
                      <a:r>
                        <a:rPr lang="en-US"/>
                        <a:t>Jaw clenched.</a:t>
                      </a:r>
                    </a:p>
                    <a:p>
                      <a:pPr algn="ctr"/>
                      <a:r>
                        <a:rPr lang="en-US"/>
                        <a:t>Slamming door.</a:t>
                      </a:r>
                    </a:p>
                    <a:p>
                      <a:pPr algn="ctr"/>
                      <a:r>
                        <a:rPr lang="en-US"/>
                        <a:t>Gritting teeth</a:t>
                      </a:r>
                    </a:p>
                  </a:txBody>
                  <a:tcPr/>
                </a:tc>
                <a:extLst>
                  <a:ext uri="{0D108BD9-81ED-4DB2-BD59-A6C34878D82A}">
                    <a16:rowId xmlns:a16="http://schemas.microsoft.com/office/drawing/2014/main" val="2287488216"/>
                  </a:ext>
                </a:extLst>
              </a:tr>
            </a:tbl>
          </a:graphicData>
        </a:graphic>
      </p:graphicFrame>
    </p:spTree>
    <p:extLst>
      <p:ext uri="{BB962C8B-B14F-4D97-AF65-F5344CB8AC3E}">
        <p14:creationId xmlns:p14="http://schemas.microsoft.com/office/powerpoint/2010/main" val="7686002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C8CC578-5176-9A4A-8C22-D31D6151C13B}"/>
              </a:ext>
            </a:extLst>
          </p:cNvPr>
          <p:cNvGrpSpPr/>
          <p:nvPr/>
        </p:nvGrpSpPr>
        <p:grpSpPr>
          <a:xfrm>
            <a:off x="106363" y="90488"/>
            <a:ext cx="11979275" cy="6648450"/>
            <a:chOff x="106363" y="90488"/>
            <a:chExt cx="11979275" cy="6648450"/>
          </a:xfrm>
        </p:grpSpPr>
        <p:sp>
          <p:nvSpPr>
            <p:cNvPr id="5" name="Rectangle 4">
              <a:extLst>
                <a:ext uri="{FF2B5EF4-FFF2-40B4-BE49-F238E27FC236}">
                  <a16:creationId xmlns:a16="http://schemas.microsoft.com/office/drawing/2014/main" id="{4D25D202-4B2A-DA4D-B3EE-4BB5540FC70D}"/>
                </a:ext>
              </a:extLst>
            </p:cNvPr>
            <p:cNvSpPr/>
            <p:nvPr/>
          </p:nvSpPr>
          <p:spPr>
            <a:xfrm>
              <a:off x="106363" y="90488"/>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pic>
          <p:nvPicPr>
            <p:cNvPr id="6" name="Picture 14">
              <a:extLst>
                <a:ext uri="{FF2B5EF4-FFF2-40B4-BE49-F238E27FC236}">
                  <a16:creationId xmlns:a16="http://schemas.microsoft.com/office/drawing/2014/main" id="{D24632B7-7BCC-C64A-9DDF-68B0F63F02F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TextBox 6">
            <a:extLst>
              <a:ext uri="{FF2B5EF4-FFF2-40B4-BE49-F238E27FC236}">
                <a16:creationId xmlns:a16="http://schemas.microsoft.com/office/drawing/2014/main" id="{9CEB74C3-E4C9-4A4B-B8A1-4684ED3D4287}"/>
              </a:ext>
            </a:extLst>
          </p:cNvPr>
          <p:cNvSpPr txBox="1"/>
          <p:nvPr/>
        </p:nvSpPr>
        <p:spPr>
          <a:xfrm>
            <a:off x="258763" y="399007"/>
            <a:ext cx="6444265" cy="646331"/>
          </a:xfrm>
          <a:prstGeom prst="rect">
            <a:avLst/>
          </a:prstGeom>
          <a:noFill/>
        </p:spPr>
        <p:txBody>
          <a:bodyPr wrap="none" rtlCol="0">
            <a:spAutoFit/>
          </a:bodyPr>
          <a:lstStyle/>
          <a:p>
            <a:r>
              <a:rPr lang="en-US" sz="3600"/>
              <a:t>Let’s write some show sentences.</a:t>
            </a:r>
          </a:p>
        </p:txBody>
      </p:sp>
      <p:pic>
        <p:nvPicPr>
          <p:cNvPr id="9" name="Picture 8">
            <a:extLst>
              <a:ext uri="{FF2B5EF4-FFF2-40B4-BE49-F238E27FC236}">
                <a16:creationId xmlns:a16="http://schemas.microsoft.com/office/drawing/2014/main" id="{EE9BFF3F-5081-1A4A-AFCC-5CEAA89523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763" y="5782200"/>
            <a:ext cx="1112483" cy="826101"/>
          </a:xfrm>
          <a:prstGeom prst="rect">
            <a:avLst/>
          </a:prstGeom>
        </p:spPr>
      </p:pic>
      <p:sp>
        <p:nvSpPr>
          <p:cNvPr id="10" name="TextBox 9">
            <a:extLst>
              <a:ext uri="{FF2B5EF4-FFF2-40B4-BE49-F238E27FC236}">
                <a16:creationId xmlns:a16="http://schemas.microsoft.com/office/drawing/2014/main" id="{C0722051-BCF8-9549-8E8A-65344532BBFE}"/>
              </a:ext>
            </a:extLst>
          </p:cNvPr>
          <p:cNvSpPr txBox="1"/>
          <p:nvPr/>
        </p:nvSpPr>
        <p:spPr>
          <a:xfrm>
            <a:off x="1407364" y="2351782"/>
            <a:ext cx="10022636" cy="1077218"/>
          </a:xfrm>
          <a:prstGeom prst="rect">
            <a:avLst/>
          </a:prstGeom>
          <a:noFill/>
        </p:spPr>
        <p:txBody>
          <a:bodyPr wrap="square" rtlCol="0">
            <a:spAutoFit/>
          </a:bodyPr>
          <a:lstStyle/>
          <a:p>
            <a:r>
              <a:rPr lang="en-US" sz="3200" dirty="0"/>
              <a:t>As Holmes stepped into his office, </a:t>
            </a:r>
            <a:r>
              <a:rPr lang="en-US" sz="3200" u="sng" dirty="0">
                <a:solidFill>
                  <a:srgbClr val="0070C0"/>
                </a:solidFill>
              </a:rPr>
              <a:t>he slammed the door behind him. </a:t>
            </a:r>
          </a:p>
        </p:txBody>
      </p:sp>
    </p:spTree>
    <p:extLst>
      <p:ext uri="{BB962C8B-B14F-4D97-AF65-F5344CB8AC3E}">
        <p14:creationId xmlns:p14="http://schemas.microsoft.com/office/powerpoint/2010/main" val="7755097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B4BA7E2-6D0B-854C-A8F8-049D9FE0322E}"/>
              </a:ext>
            </a:extLst>
          </p:cNvPr>
          <p:cNvGrpSpPr/>
          <p:nvPr/>
        </p:nvGrpSpPr>
        <p:grpSpPr>
          <a:xfrm>
            <a:off x="106363" y="90488"/>
            <a:ext cx="11979275" cy="6648450"/>
            <a:chOff x="106363" y="90488"/>
            <a:chExt cx="11979275" cy="6648450"/>
          </a:xfrm>
        </p:grpSpPr>
        <p:sp>
          <p:nvSpPr>
            <p:cNvPr id="6" name="Rectangle 5">
              <a:extLst>
                <a:ext uri="{FF2B5EF4-FFF2-40B4-BE49-F238E27FC236}">
                  <a16:creationId xmlns:a16="http://schemas.microsoft.com/office/drawing/2014/main" id="{02115CB5-03C0-4D48-82DE-6BB2EDB91907}"/>
                </a:ext>
              </a:extLst>
            </p:cNvPr>
            <p:cNvSpPr/>
            <p:nvPr/>
          </p:nvSpPr>
          <p:spPr>
            <a:xfrm>
              <a:off x="106363" y="90488"/>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pic>
          <p:nvPicPr>
            <p:cNvPr id="7" name="Picture 14">
              <a:extLst>
                <a:ext uri="{FF2B5EF4-FFF2-40B4-BE49-F238E27FC236}">
                  <a16:creationId xmlns:a16="http://schemas.microsoft.com/office/drawing/2014/main" id="{B56F678B-50AA-3543-AE45-F6AB4B5F591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extBox 7">
            <a:extLst>
              <a:ext uri="{FF2B5EF4-FFF2-40B4-BE49-F238E27FC236}">
                <a16:creationId xmlns:a16="http://schemas.microsoft.com/office/drawing/2014/main" id="{6940ADAD-782E-A54E-A954-CD13B7289EBE}"/>
              </a:ext>
            </a:extLst>
          </p:cNvPr>
          <p:cNvSpPr txBox="1"/>
          <p:nvPr/>
        </p:nvSpPr>
        <p:spPr>
          <a:xfrm>
            <a:off x="258764" y="399007"/>
            <a:ext cx="10381528" cy="1569660"/>
          </a:xfrm>
          <a:prstGeom prst="rect">
            <a:avLst/>
          </a:prstGeom>
          <a:noFill/>
        </p:spPr>
        <p:txBody>
          <a:bodyPr wrap="square" rtlCol="0">
            <a:spAutoFit/>
          </a:bodyPr>
          <a:lstStyle/>
          <a:p>
            <a:r>
              <a:rPr lang="en-US" sz="3200" dirty="0"/>
              <a:t>Write </a:t>
            </a:r>
            <a:r>
              <a:rPr lang="en-US" sz="3200" dirty="0" smtClean="0"/>
              <a:t>two </a:t>
            </a:r>
            <a:r>
              <a:rPr lang="en-US" sz="3200" dirty="0" smtClean="0">
                <a:solidFill>
                  <a:srgbClr val="0070C0"/>
                </a:solidFill>
              </a:rPr>
              <a:t>show</a:t>
            </a:r>
            <a:r>
              <a:rPr lang="en-US" sz="3200" dirty="0" smtClean="0"/>
              <a:t> </a:t>
            </a:r>
            <a:r>
              <a:rPr lang="en-US" sz="3200" dirty="0"/>
              <a:t>sentences for </a:t>
            </a:r>
            <a:r>
              <a:rPr lang="en-US" sz="3200" dirty="0" smtClean="0"/>
              <a:t>each of the </a:t>
            </a:r>
            <a:r>
              <a:rPr lang="en-US" sz="3200" dirty="0"/>
              <a:t>following feelings. Use the phrase bank and examples from this lesson to help you.</a:t>
            </a:r>
          </a:p>
        </p:txBody>
      </p:sp>
      <p:pic>
        <p:nvPicPr>
          <p:cNvPr id="9" name="Picture 8">
            <a:extLst>
              <a:ext uri="{FF2B5EF4-FFF2-40B4-BE49-F238E27FC236}">
                <a16:creationId xmlns:a16="http://schemas.microsoft.com/office/drawing/2014/main" id="{9BFB090A-E87E-3848-B789-EFF055F0E5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794" y="5784820"/>
            <a:ext cx="1112484" cy="826102"/>
          </a:xfrm>
          <a:prstGeom prst="rect">
            <a:avLst/>
          </a:prstGeom>
        </p:spPr>
      </p:pic>
      <p:sp>
        <p:nvSpPr>
          <p:cNvPr id="11" name="TextBox 10">
            <a:extLst>
              <a:ext uri="{FF2B5EF4-FFF2-40B4-BE49-F238E27FC236}">
                <a16:creationId xmlns:a16="http://schemas.microsoft.com/office/drawing/2014/main" id="{09274947-3CBB-414E-AE64-358DF81A050A}"/>
              </a:ext>
            </a:extLst>
          </p:cNvPr>
          <p:cNvSpPr txBox="1"/>
          <p:nvPr/>
        </p:nvSpPr>
        <p:spPr>
          <a:xfrm>
            <a:off x="1693464" y="4288066"/>
            <a:ext cx="1443087" cy="369332"/>
          </a:xfrm>
          <a:prstGeom prst="rect">
            <a:avLst/>
          </a:prstGeom>
          <a:noFill/>
        </p:spPr>
        <p:txBody>
          <a:bodyPr wrap="none" rtlCol="0">
            <a:spAutoFit/>
          </a:bodyPr>
          <a:lstStyle/>
          <a:p>
            <a:r>
              <a:rPr lang="en-US" dirty="0"/>
              <a:t>Phrase bank: </a:t>
            </a:r>
          </a:p>
        </p:txBody>
      </p:sp>
      <p:graphicFrame>
        <p:nvGraphicFramePr>
          <p:cNvPr id="12" name="Table 11">
            <a:extLst>
              <a:ext uri="{FF2B5EF4-FFF2-40B4-BE49-F238E27FC236}">
                <a16:creationId xmlns:a16="http://schemas.microsoft.com/office/drawing/2014/main" id="{E27D67C4-C2FA-B549-A9AE-E04CB705BF9B}"/>
              </a:ext>
            </a:extLst>
          </p:cNvPr>
          <p:cNvGraphicFramePr>
            <a:graphicFrameLocks noGrp="1"/>
          </p:cNvGraphicFramePr>
          <p:nvPr>
            <p:extLst>
              <p:ext uri="{D42A27DB-BD31-4B8C-83A1-F6EECF244321}">
                <p14:modId xmlns:p14="http://schemas.microsoft.com/office/powerpoint/2010/main" val="444872934"/>
              </p:ext>
            </p:extLst>
          </p:nvPr>
        </p:nvGraphicFramePr>
        <p:xfrm>
          <a:off x="1923044" y="2214694"/>
          <a:ext cx="8909330" cy="579120"/>
        </p:xfrm>
        <a:graphic>
          <a:graphicData uri="http://schemas.openxmlformats.org/drawingml/2006/table">
            <a:tbl>
              <a:tblPr firstRow="1" bandRow="1">
                <a:tableStyleId>{2D5ABB26-0587-4C30-8999-92F81FD0307C}</a:tableStyleId>
              </a:tblPr>
              <a:tblGrid>
                <a:gridCol w="1781866">
                  <a:extLst>
                    <a:ext uri="{9D8B030D-6E8A-4147-A177-3AD203B41FA5}">
                      <a16:colId xmlns:a16="http://schemas.microsoft.com/office/drawing/2014/main" val="830643165"/>
                    </a:ext>
                  </a:extLst>
                </a:gridCol>
                <a:gridCol w="1781866">
                  <a:extLst>
                    <a:ext uri="{9D8B030D-6E8A-4147-A177-3AD203B41FA5}">
                      <a16:colId xmlns:a16="http://schemas.microsoft.com/office/drawing/2014/main" val="3861879249"/>
                    </a:ext>
                  </a:extLst>
                </a:gridCol>
                <a:gridCol w="1781866">
                  <a:extLst>
                    <a:ext uri="{9D8B030D-6E8A-4147-A177-3AD203B41FA5}">
                      <a16:colId xmlns:a16="http://schemas.microsoft.com/office/drawing/2014/main" val="3316125926"/>
                    </a:ext>
                  </a:extLst>
                </a:gridCol>
                <a:gridCol w="1781866">
                  <a:extLst>
                    <a:ext uri="{9D8B030D-6E8A-4147-A177-3AD203B41FA5}">
                      <a16:colId xmlns:a16="http://schemas.microsoft.com/office/drawing/2014/main" val="2917858470"/>
                    </a:ext>
                  </a:extLst>
                </a:gridCol>
                <a:gridCol w="1781866">
                  <a:extLst>
                    <a:ext uri="{9D8B030D-6E8A-4147-A177-3AD203B41FA5}">
                      <a16:colId xmlns:a16="http://schemas.microsoft.com/office/drawing/2014/main" val="3129843565"/>
                    </a:ext>
                  </a:extLst>
                </a:gridCol>
              </a:tblGrid>
              <a:tr h="365025">
                <a:tc>
                  <a:txBody>
                    <a:bodyPr/>
                    <a:lstStyle/>
                    <a:p>
                      <a:pPr algn="ctr"/>
                      <a:r>
                        <a:rPr lang="en-US" sz="3200">
                          <a:solidFill>
                            <a:srgbClr val="0070C0"/>
                          </a:solidFill>
                        </a:rPr>
                        <a:t>Afraid</a:t>
                      </a:r>
                    </a:p>
                  </a:txBody>
                  <a:tcPr/>
                </a:tc>
                <a:tc>
                  <a:txBody>
                    <a:bodyPr/>
                    <a:lstStyle/>
                    <a:p>
                      <a:pPr algn="ctr"/>
                      <a:r>
                        <a:rPr lang="en-US" sz="3200">
                          <a:solidFill>
                            <a:srgbClr val="0070C0"/>
                          </a:solidFill>
                        </a:rPr>
                        <a:t>Shocked</a:t>
                      </a:r>
                    </a:p>
                  </a:txBody>
                  <a:tcPr/>
                </a:tc>
                <a:tc>
                  <a:txBody>
                    <a:bodyPr/>
                    <a:lstStyle/>
                    <a:p>
                      <a:pPr algn="ctr"/>
                      <a:r>
                        <a:rPr lang="en-US" sz="3200">
                          <a:solidFill>
                            <a:srgbClr val="0070C0"/>
                          </a:solidFill>
                        </a:rPr>
                        <a:t>Angry</a:t>
                      </a:r>
                    </a:p>
                  </a:txBody>
                  <a:tcPr/>
                </a:tc>
                <a:tc>
                  <a:txBody>
                    <a:bodyPr/>
                    <a:lstStyle/>
                    <a:p>
                      <a:pPr algn="ctr"/>
                      <a:r>
                        <a:rPr lang="en-US" sz="3200" dirty="0" smtClean="0">
                          <a:solidFill>
                            <a:srgbClr val="0070C0"/>
                          </a:solidFill>
                        </a:rPr>
                        <a:t>Happy</a:t>
                      </a:r>
                      <a:endParaRPr lang="en-US" sz="3200" dirty="0">
                        <a:solidFill>
                          <a:srgbClr val="0070C0"/>
                        </a:solidFill>
                      </a:endParaRPr>
                    </a:p>
                  </a:txBody>
                  <a:tcPr/>
                </a:tc>
                <a:tc>
                  <a:txBody>
                    <a:bodyPr/>
                    <a:lstStyle/>
                    <a:p>
                      <a:pPr algn="ctr"/>
                      <a:endParaRPr lang="en-US" sz="3200" dirty="0">
                        <a:solidFill>
                          <a:srgbClr val="0070C0"/>
                        </a:solidFill>
                      </a:endParaRPr>
                    </a:p>
                  </a:txBody>
                  <a:tcPr/>
                </a:tc>
                <a:extLst>
                  <a:ext uri="{0D108BD9-81ED-4DB2-BD59-A6C34878D82A}">
                    <a16:rowId xmlns:a16="http://schemas.microsoft.com/office/drawing/2014/main" val="2466778537"/>
                  </a:ext>
                </a:extLst>
              </a:tr>
            </a:tbl>
          </a:graphicData>
        </a:graphic>
      </p:graphicFrame>
      <p:graphicFrame>
        <p:nvGraphicFramePr>
          <p:cNvPr id="10" name="Table 9">
            <a:extLst>
              <a:ext uri="{FF2B5EF4-FFF2-40B4-BE49-F238E27FC236}">
                <a16:creationId xmlns:a16="http://schemas.microsoft.com/office/drawing/2014/main" id="{4EC75180-BBD9-3943-8CB5-493F81132DF2}"/>
              </a:ext>
            </a:extLst>
          </p:cNvPr>
          <p:cNvGraphicFramePr>
            <a:graphicFrameLocks noGrp="1"/>
          </p:cNvGraphicFramePr>
          <p:nvPr>
            <p:extLst>
              <p:ext uri="{D42A27DB-BD31-4B8C-83A1-F6EECF244321}">
                <p14:modId xmlns:p14="http://schemas.microsoft.com/office/powerpoint/2010/main" val="4183745475"/>
              </p:ext>
            </p:extLst>
          </p:nvPr>
        </p:nvGraphicFramePr>
        <p:xfrm>
          <a:off x="1816793" y="4732523"/>
          <a:ext cx="10116444" cy="1912593"/>
        </p:xfrm>
        <a:graphic>
          <a:graphicData uri="http://schemas.openxmlformats.org/drawingml/2006/table">
            <a:tbl>
              <a:tblPr firstRow="1" bandRow="1">
                <a:tableStyleId>{5940675A-B579-460E-94D1-54222C63F5DA}</a:tableStyleId>
              </a:tblPr>
              <a:tblGrid>
                <a:gridCol w="2707249">
                  <a:extLst>
                    <a:ext uri="{9D8B030D-6E8A-4147-A177-3AD203B41FA5}">
                      <a16:colId xmlns:a16="http://schemas.microsoft.com/office/drawing/2014/main" val="3745775417"/>
                    </a:ext>
                  </a:extLst>
                </a:gridCol>
                <a:gridCol w="2567297">
                  <a:extLst>
                    <a:ext uri="{9D8B030D-6E8A-4147-A177-3AD203B41FA5}">
                      <a16:colId xmlns:a16="http://schemas.microsoft.com/office/drawing/2014/main" val="102659040"/>
                    </a:ext>
                  </a:extLst>
                </a:gridCol>
                <a:gridCol w="2420949">
                  <a:extLst>
                    <a:ext uri="{9D8B030D-6E8A-4147-A177-3AD203B41FA5}">
                      <a16:colId xmlns:a16="http://schemas.microsoft.com/office/drawing/2014/main" val="1895758909"/>
                    </a:ext>
                  </a:extLst>
                </a:gridCol>
                <a:gridCol w="2420949">
                  <a:extLst>
                    <a:ext uri="{9D8B030D-6E8A-4147-A177-3AD203B41FA5}">
                      <a16:colId xmlns:a16="http://schemas.microsoft.com/office/drawing/2014/main" val="740755270"/>
                    </a:ext>
                  </a:extLst>
                </a:gridCol>
              </a:tblGrid>
              <a:tr h="336432">
                <a:tc>
                  <a:txBody>
                    <a:bodyPr/>
                    <a:lstStyle/>
                    <a:p>
                      <a:pPr algn="ctr"/>
                      <a:r>
                        <a:rPr lang="en-US" sz="1600" dirty="0"/>
                        <a:t>Afraid</a:t>
                      </a:r>
                    </a:p>
                  </a:txBody>
                  <a:tcPr/>
                </a:tc>
                <a:tc>
                  <a:txBody>
                    <a:bodyPr/>
                    <a:lstStyle/>
                    <a:p>
                      <a:pPr algn="ctr"/>
                      <a:r>
                        <a:rPr lang="en-US" sz="1600"/>
                        <a:t>Shocked</a:t>
                      </a:r>
                    </a:p>
                  </a:txBody>
                  <a:tcPr/>
                </a:tc>
                <a:tc>
                  <a:txBody>
                    <a:bodyPr/>
                    <a:lstStyle/>
                    <a:p>
                      <a:pPr algn="ctr"/>
                      <a:r>
                        <a:rPr lang="en-US" sz="1600" dirty="0"/>
                        <a:t>Angry</a:t>
                      </a:r>
                    </a:p>
                  </a:txBody>
                  <a:tcPr/>
                </a:tc>
                <a:tc>
                  <a:txBody>
                    <a:bodyPr/>
                    <a:lstStyle/>
                    <a:p>
                      <a:pPr algn="ctr"/>
                      <a:r>
                        <a:rPr lang="en-US" sz="1600" dirty="0" smtClean="0"/>
                        <a:t>Happy </a:t>
                      </a:r>
                      <a:endParaRPr lang="en-US" sz="1600" dirty="0"/>
                    </a:p>
                  </a:txBody>
                  <a:tcPr/>
                </a:tc>
                <a:extLst>
                  <a:ext uri="{0D108BD9-81ED-4DB2-BD59-A6C34878D82A}">
                    <a16:rowId xmlns:a16="http://schemas.microsoft.com/office/drawing/2014/main" val="3361027681"/>
                  </a:ext>
                </a:extLst>
              </a:tr>
              <a:tr h="1576161">
                <a:tc>
                  <a:txBody>
                    <a:bodyPr/>
                    <a:lstStyle/>
                    <a:p>
                      <a:pPr algn="ctr"/>
                      <a:r>
                        <a:rPr lang="en-US" sz="1600" dirty="0"/>
                        <a:t>Hands </a:t>
                      </a:r>
                      <a:r>
                        <a:rPr lang="en-US" sz="1600" dirty="0" smtClean="0"/>
                        <a:t>shaking</a:t>
                      </a:r>
                      <a:endParaRPr lang="en-US" sz="1600" dirty="0"/>
                    </a:p>
                    <a:p>
                      <a:pPr algn="ctr"/>
                      <a:r>
                        <a:rPr lang="en-US" sz="1600" dirty="0"/>
                        <a:t>Knees like </a:t>
                      </a:r>
                      <a:r>
                        <a:rPr lang="en-US" sz="1600" dirty="0" smtClean="0"/>
                        <a:t>jelly</a:t>
                      </a:r>
                      <a:endParaRPr lang="en-US" sz="1600" dirty="0"/>
                    </a:p>
                    <a:p>
                      <a:pPr algn="ctr"/>
                      <a:r>
                        <a:rPr lang="en-US" sz="1600" dirty="0"/>
                        <a:t>Heart </a:t>
                      </a:r>
                      <a:r>
                        <a:rPr lang="en-US" sz="1600" dirty="0" smtClean="0"/>
                        <a:t>pounding</a:t>
                      </a:r>
                      <a:endParaRPr lang="en-US" sz="1600" dirty="0"/>
                    </a:p>
                    <a:p>
                      <a:pPr algn="ctr"/>
                      <a:r>
                        <a:rPr lang="en-US" sz="1600" dirty="0"/>
                        <a:t>Feeling sick to your </a:t>
                      </a:r>
                      <a:r>
                        <a:rPr lang="en-US" sz="1600" dirty="0" smtClean="0"/>
                        <a:t>stomach</a:t>
                      </a:r>
                      <a:endParaRPr lang="en-US" sz="16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Butterflies in my </a:t>
                      </a:r>
                      <a:r>
                        <a:rPr lang="en-US" sz="1600" dirty="0" smtClean="0"/>
                        <a:t>stomach</a:t>
                      </a:r>
                      <a:endParaRPr lang="en-US" sz="1600" dirty="0"/>
                    </a:p>
                    <a:p>
                      <a:pPr algn="ctr"/>
                      <a:endParaRPr lang="en-US" sz="1600" dirty="0"/>
                    </a:p>
                  </a:txBody>
                  <a:tcPr/>
                </a:tc>
                <a:tc>
                  <a:txBody>
                    <a:bodyPr/>
                    <a:lstStyle/>
                    <a:p>
                      <a:pPr algn="ctr"/>
                      <a:r>
                        <a:rPr lang="en-US" sz="1600" dirty="0"/>
                        <a:t>Jaw drops</a:t>
                      </a:r>
                    </a:p>
                    <a:p>
                      <a:pPr algn="ctr"/>
                      <a:r>
                        <a:rPr lang="en-US" sz="1600" dirty="0"/>
                        <a:t>Mouth wide </a:t>
                      </a:r>
                      <a:r>
                        <a:rPr lang="en-US" sz="1600" dirty="0" smtClean="0"/>
                        <a:t>open</a:t>
                      </a:r>
                      <a:endParaRPr lang="en-US" sz="1600" dirty="0"/>
                    </a:p>
                    <a:p>
                      <a:pPr algn="ctr"/>
                      <a:r>
                        <a:rPr lang="en-US" sz="1600" dirty="0" smtClean="0"/>
                        <a:t>Gasp</a:t>
                      </a:r>
                      <a:endParaRPr lang="en-US" sz="1600" dirty="0"/>
                    </a:p>
                    <a:p>
                      <a:pPr algn="ctr"/>
                      <a:r>
                        <a:rPr lang="en-US" sz="1600" dirty="0"/>
                        <a:t>Drop what you are </a:t>
                      </a:r>
                      <a:r>
                        <a:rPr lang="en-US" sz="1600" dirty="0" smtClean="0"/>
                        <a:t>holding</a:t>
                      </a:r>
                      <a:endParaRPr lang="en-US" sz="1600" dirty="0"/>
                    </a:p>
                    <a:p>
                      <a:pPr algn="ctr"/>
                      <a:r>
                        <a:rPr lang="en-US" sz="1600" dirty="0"/>
                        <a:t>Step </a:t>
                      </a:r>
                      <a:r>
                        <a:rPr lang="en-US" sz="1600" dirty="0" smtClean="0"/>
                        <a:t>back</a:t>
                      </a:r>
                      <a:endParaRPr lang="en-US" sz="1600" dirty="0"/>
                    </a:p>
                  </a:txBody>
                  <a:tcPr/>
                </a:tc>
                <a:tc>
                  <a:txBody>
                    <a:bodyPr/>
                    <a:lstStyle/>
                    <a:p>
                      <a:pPr algn="ctr"/>
                      <a:r>
                        <a:rPr lang="en-US" sz="1600" dirty="0"/>
                        <a:t>Red in the </a:t>
                      </a:r>
                      <a:r>
                        <a:rPr lang="en-US" sz="1600" dirty="0" smtClean="0"/>
                        <a:t>face</a:t>
                      </a:r>
                      <a:endParaRPr lang="en-US" sz="1600" dirty="0"/>
                    </a:p>
                    <a:p>
                      <a:pPr algn="ctr"/>
                      <a:r>
                        <a:rPr lang="en-US" sz="1600" dirty="0"/>
                        <a:t>Hands on </a:t>
                      </a:r>
                      <a:r>
                        <a:rPr lang="en-US" sz="1600" dirty="0" smtClean="0"/>
                        <a:t>hips</a:t>
                      </a:r>
                      <a:endParaRPr lang="en-US" sz="1600" dirty="0"/>
                    </a:p>
                    <a:p>
                      <a:pPr algn="ctr"/>
                      <a:r>
                        <a:rPr lang="en-US" sz="1600" dirty="0"/>
                        <a:t>Jaw </a:t>
                      </a:r>
                      <a:r>
                        <a:rPr lang="en-US" sz="1600" dirty="0" smtClean="0"/>
                        <a:t>clenched</a:t>
                      </a:r>
                      <a:endParaRPr lang="en-US" sz="1600" dirty="0"/>
                    </a:p>
                    <a:p>
                      <a:pPr algn="ctr"/>
                      <a:r>
                        <a:rPr lang="en-US" sz="1600" dirty="0"/>
                        <a:t>Slamming </a:t>
                      </a:r>
                      <a:r>
                        <a:rPr lang="en-US" sz="1600" dirty="0" smtClean="0"/>
                        <a:t>door</a:t>
                      </a:r>
                      <a:endParaRPr lang="en-US" sz="1600" dirty="0"/>
                    </a:p>
                    <a:p>
                      <a:pPr algn="ctr"/>
                      <a:r>
                        <a:rPr lang="en-US" sz="1600" dirty="0"/>
                        <a:t>Gritting teeth</a:t>
                      </a:r>
                    </a:p>
                    <a:p>
                      <a:pPr algn="ctr"/>
                      <a:endParaRPr lang="en-US" sz="1600" dirty="0"/>
                    </a:p>
                  </a:txBody>
                  <a:tcPr/>
                </a:tc>
                <a:tc>
                  <a:txBody>
                    <a:bodyPr/>
                    <a:lstStyle/>
                    <a:p>
                      <a:pPr algn="ctr"/>
                      <a:r>
                        <a:rPr lang="en-GB" sz="1600" dirty="0" smtClean="0"/>
                        <a:t>Smiling from eye to eye.</a:t>
                      </a:r>
                    </a:p>
                    <a:p>
                      <a:pPr algn="ctr"/>
                      <a:r>
                        <a:rPr lang="en-GB" sz="1600" dirty="0" smtClean="0"/>
                        <a:t>Jumping up and down.</a:t>
                      </a:r>
                    </a:p>
                    <a:p>
                      <a:pPr algn="ctr"/>
                      <a:r>
                        <a:rPr lang="en-GB" sz="1600" dirty="0" smtClean="0"/>
                        <a:t>Eye wide and bright.</a:t>
                      </a:r>
                      <a:r>
                        <a:rPr lang="en-GB" sz="1600" baseline="0" dirty="0" smtClean="0"/>
                        <a:t> </a:t>
                      </a:r>
                      <a:endParaRPr lang="en-GB" sz="1600" dirty="0"/>
                    </a:p>
                  </a:txBody>
                  <a:tcPr/>
                </a:tc>
                <a:extLst>
                  <a:ext uri="{0D108BD9-81ED-4DB2-BD59-A6C34878D82A}">
                    <a16:rowId xmlns:a16="http://schemas.microsoft.com/office/drawing/2014/main" val="2287488216"/>
                  </a:ext>
                </a:extLst>
              </a:tr>
            </a:tbl>
          </a:graphicData>
        </a:graphic>
      </p:graphicFrame>
    </p:spTree>
    <p:extLst>
      <p:ext uri="{BB962C8B-B14F-4D97-AF65-F5344CB8AC3E}">
        <p14:creationId xmlns:p14="http://schemas.microsoft.com/office/powerpoint/2010/main" val="28906209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8177"/>
            <a:ext cx="10515600" cy="1325563"/>
          </a:xfrm>
        </p:spPr>
        <p:txBody>
          <a:bodyPr/>
          <a:lstStyle/>
          <a:p>
            <a:r>
              <a:rPr lang="en-GB">
                <a:latin typeface="Calibri" panose="020F0502020204030204" pitchFamily="34" charset="0"/>
                <a:cs typeface="Calibri" panose="020F0502020204030204" pitchFamily="34" charset="0"/>
              </a:rPr>
              <a:t>Reading time</a:t>
            </a:r>
          </a:p>
        </p:txBody>
      </p:sp>
      <p:sp>
        <p:nvSpPr>
          <p:cNvPr id="3" name="Content Placeholder 2"/>
          <p:cNvSpPr>
            <a:spLocks noGrp="1"/>
          </p:cNvSpPr>
          <p:nvPr>
            <p:ph idx="1"/>
          </p:nvPr>
        </p:nvSpPr>
        <p:spPr>
          <a:xfrm>
            <a:off x="838200" y="1169511"/>
            <a:ext cx="10515600" cy="5476949"/>
          </a:xfrm>
        </p:spPr>
        <p:txBody>
          <a:bodyPr>
            <a:normAutofit fontScale="77500" lnSpcReduction="20000"/>
          </a:bodyPr>
          <a:lstStyle/>
          <a:p>
            <a:pPr marL="0" indent="0">
              <a:buNone/>
            </a:pPr>
            <a:r>
              <a:rPr lang="en-GB"/>
              <a:t>Now that you have finished your main task, please enjoy some reading time.</a:t>
            </a:r>
          </a:p>
          <a:p>
            <a:pPr marL="0" indent="0">
              <a:buNone/>
            </a:pPr>
            <a:r>
              <a:rPr lang="en-GB"/>
              <a:t>You can read to yourself, an adult or sibling. </a:t>
            </a:r>
          </a:p>
          <a:p>
            <a:pPr marL="0" indent="0">
              <a:buNone/>
            </a:pPr>
            <a:endParaRPr lang="en-GB"/>
          </a:p>
          <a:p>
            <a:pPr marL="0" indent="0">
              <a:lnSpc>
                <a:spcPct val="120000"/>
              </a:lnSpc>
              <a:buNone/>
            </a:pPr>
            <a:r>
              <a:rPr lang="en-GB"/>
              <a:t>This can be done by logging on to your myON account, picking a book or magazine and enjoying at least 15 minutes reading time.</a:t>
            </a:r>
          </a:p>
          <a:p>
            <a:endParaRPr lang="en-GB"/>
          </a:p>
          <a:p>
            <a:pPr marL="0" indent="0">
              <a:buNone/>
            </a:pPr>
            <a:r>
              <a:rPr lang="en-GB">
                <a:hlinkClick r:id="rId2"/>
              </a:rPr>
              <a:t>https://www.myon.co.uk/login/index.html</a:t>
            </a:r>
            <a:endParaRPr lang="en-GB"/>
          </a:p>
          <a:p>
            <a:endParaRPr lang="en-GB"/>
          </a:p>
          <a:p>
            <a:pPr marL="0" indent="0">
              <a:buNone/>
            </a:pPr>
            <a:r>
              <a:rPr lang="en-GB"/>
              <a:t>Remember that your login is your first name and first letter of your surname then password: </a:t>
            </a:r>
          </a:p>
          <a:p>
            <a:pPr marL="0" indent="0">
              <a:buNone/>
            </a:pPr>
            <a:r>
              <a:rPr lang="en-GB" err="1"/>
              <a:t>harryp</a:t>
            </a:r>
            <a:endParaRPr lang="en-GB"/>
          </a:p>
          <a:p>
            <a:pPr marL="0" indent="0">
              <a:buNone/>
            </a:pPr>
            <a:r>
              <a:rPr lang="en-GB"/>
              <a:t>password1</a:t>
            </a:r>
          </a:p>
          <a:p>
            <a:pPr marL="0" indent="0">
              <a:buNone/>
            </a:pPr>
            <a:endParaRPr lang="en-GB"/>
          </a:p>
          <a:p>
            <a:pPr marL="0" indent="0">
              <a:buNone/>
            </a:pPr>
            <a:r>
              <a:rPr lang="en-GB"/>
              <a:t>Please email </a:t>
            </a:r>
            <a:r>
              <a:rPr lang="en-GB" u="sng">
                <a:hlinkClick r:id="rId3"/>
              </a:rPr>
              <a:t>trailblazerspupils@gmail.com</a:t>
            </a:r>
            <a:r>
              <a:rPr lang="en-GB" u="sng"/>
              <a:t> </a:t>
            </a:r>
            <a:r>
              <a:rPr lang="en-GB"/>
              <a:t> if you have any login issues. </a:t>
            </a:r>
          </a:p>
          <a:p>
            <a:pPr marL="0" indent="0">
              <a:buNone/>
            </a:pPr>
            <a:r>
              <a:rPr lang="en-GB"/>
              <a:t> </a:t>
            </a:r>
          </a:p>
        </p:txBody>
      </p:sp>
      <p:pic>
        <p:nvPicPr>
          <p:cNvPr id="4" name="Picture 3"/>
          <p:cNvPicPr>
            <a:picLocks noChangeAspect="1"/>
          </p:cNvPicPr>
          <p:nvPr/>
        </p:nvPicPr>
        <p:blipFill>
          <a:blip r:embed="rId4"/>
          <a:stretch>
            <a:fillRect/>
          </a:stretch>
        </p:blipFill>
        <p:spPr>
          <a:xfrm>
            <a:off x="8810700" y="4609048"/>
            <a:ext cx="2543100" cy="1150892"/>
          </a:xfrm>
          <a:prstGeom prst="rect">
            <a:avLst/>
          </a:prstGeom>
        </p:spPr>
      </p:pic>
      <p:sp>
        <p:nvSpPr>
          <p:cNvPr id="5" name="Rectangle 4">
            <a:extLst>
              <a:ext uri="{FF2B5EF4-FFF2-40B4-BE49-F238E27FC236}">
                <a16:creationId xmlns:a16="http://schemas.microsoft.com/office/drawing/2014/main" id="{8839B227-CC4F-DF47-B4E6-A6A522BB9F6F}"/>
              </a:ext>
            </a:extLst>
          </p:cNvPr>
          <p:cNvSpPr/>
          <p:nvPr/>
        </p:nvSpPr>
        <p:spPr>
          <a:xfrm>
            <a:off x="106363" y="90488"/>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spTree>
    <p:extLst>
      <p:ext uri="{BB962C8B-B14F-4D97-AF65-F5344CB8AC3E}">
        <p14:creationId xmlns:p14="http://schemas.microsoft.com/office/powerpoint/2010/main" val="29834293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A431D56-1710-1A4D-B6F8-02ACF4F89631}"/>
              </a:ext>
            </a:extLst>
          </p:cNvPr>
          <p:cNvSpPr/>
          <p:nvPr/>
        </p:nvSpPr>
        <p:spPr>
          <a:xfrm>
            <a:off x="106363" y="90488"/>
            <a:ext cx="11979275" cy="6648450"/>
          </a:xfrm>
          <a:prstGeom prst="rect">
            <a:avLst/>
          </a:prstGeom>
          <a:solidFill>
            <a:srgbClr val="CC66FF"/>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3075" name="Picture 4">
            <a:extLst>
              <a:ext uri="{FF2B5EF4-FFF2-40B4-BE49-F238E27FC236}">
                <a16:creationId xmlns:a16="http://schemas.microsoft.com/office/drawing/2014/main" id="{7822C295-FC3F-7049-B387-E912819502F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6225" y="5986463"/>
            <a:ext cx="587375"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1C1977A2-79CA-EB48-99F6-916FBA4E1A2A}"/>
              </a:ext>
            </a:extLst>
          </p:cNvPr>
          <p:cNvSpPr/>
          <p:nvPr/>
        </p:nvSpPr>
        <p:spPr>
          <a:xfrm>
            <a:off x="188913" y="5905500"/>
            <a:ext cx="5473700" cy="738188"/>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3077" name="TextBox 6">
            <a:extLst>
              <a:ext uri="{FF2B5EF4-FFF2-40B4-BE49-F238E27FC236}">
                <a16:creationId xmlns:a16="http://schemas.microsoft.com/office/drawing/2014/main" id="{433A8B2D-4130-8541-95ED-7A2C2C263FDF}"/>
              </a:ext>
            </a:extLst>
          </p:cNvPr>
          <p:cNvSpPr txBox="1">
            <a:spLocks noChangeArrowheads="1"/>
          </p:cNvSpPr>
          <p:nvPr/>
        </p:nvSpPr>
        <p:spPr bwMode="auto">
          <a:xfrm>
            <a:off x="863600" y="6034088"/>
            <a:ext cx="40290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en-US" sz="2400" dirty="0">
                <a:solidFill>
                  <a:srgbClr val="000000"/>
                </a:solidFill>
              </a:rPr>
              <a:t>Subject</a:t>
            </a:r>
            <a:r>
              <a:rPr lang="en-GB" altLang="en-US" sz="1800" dirty="0">
                <a:solidFill>
                  <a:srgbClr val="000000"/>
                </a:solidFill>
              </a:rPr>
              <a:t>: </a:t>
            </a:r>
            <a:r>
              <a:rPr lang="en-GB" altLang="en-US" sz="2400" dirty="0">
                <a:solidFill>
                  <a:srgbClr val="000000"/>
                </a:solidFill>
              </a:rPr>
              <a:t>English </a:t>
            </a:r>
            <a:endParaRPr lang="en-GB" altLang="en-US" sz="1800" dirty="0">
              <a:solidFill>
                <a:srgbClr val="000000"/>
              </a:solidFill>
            </a:endParaRPr>
          </a:p>
        </p:txBody>
      </p:sp>
      <p:sp>
        <p:nvSpPr>
          <p:cNvPr id="8" name="Rectangle 7">
            <a:extLst>
              <a:ext uri="{FF2B5EF4-FFF2-40B4-BE49-F238E27FC236}">
                <a16:creationId xmlns:a16="http://schemas.microsoft.com/office/drawing/2014/main" id="{D8312AB6-38FB-654C-B399-336ACF8D6AB8}"/>
              </a:ext>
            </a:extLst>
          </p:cNvPr>
          <p:cNvSpPr/>
          <p:nvPr/>
        </p:nvSpPr>
        <p:spPr>
          <a:xfrm>
            <a:off x="188913" y="165100"/>
            <a:ext cx="7594600" cy="700088"/>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3079" name="TextBox 8">
            <a:extLst>
              <a:ext uri="{FF2B5EF4-FFF2-40B4-BE49-F238E27FC236}">
                <a16:creationId xmlns:a16="http://schemas.microsoft.com/office/drawing/2014/main" id="{0E665214-D9DC-DF46-AA28-D9472B881C77}"/>
              </a:ext>
            </a:extLst>
          </p:cNvPr>
          <p:cNvSpPr txBox="1">
            <a:spLocks noChangeArrowheads="1"/>
          </p:cNvSpPr>
          <p:nvPr/>
        </p:nvSpPr>
        <p:spPr bwMode="auto">
          <a:xfrm>
            <a:off x="273050" y="222250"/>
            <a:ext cx="74263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en-GB" altLang="en-US" sz="3200" dirty="0">
                <a:solidFill>
                  <a:srgbClr val="000000"/>
                </a:solidFill>
              </a:rPr>
              <a:t>Date: </a:t>
            </a:r>
            <a:r>
              <a:rPr lang="en-GB" sz="3200" u="sng" dirty="0">
                <a:solidFill>
                  <a:prstClr val="black"/>
                </a:solidFill>
                <a:latin typeface="Calibri" panose="020F0502020204030204"/>
              </a:rPr>
              <a:t>Monday 1</a:t>
            </a:r>
            <a:r>
              <a:rPr lang="en-GB" sz="3200" u="sng" baseline="30000" dirty="0">
                <a:solidFill>
                  <a:prstClr val="black"/>
                </a:solidFill>
                <a:latin typeface="Calibri" panose="020F0502020204030204"/>
              </a:rPr>
              <a:t>st</a:t>
            </a:r>
            <a:r>
              <a:rPr lang="en-GB" sz="3200" u="sng" dirty="0">
                <a:solidFill>
                  <a:prstClr val="black"/>
                </a:solidFill>
                <a:latin typeface="Calibri" panose="020F0502020204030204"/>
              </a:rPr>
              <a:t> </a:t>
            </a:r>
            <a:r>
              <a:rPr lang="en-GB" altLang="en-US" sz="3200" u="sng" dirty="0">
                <a:solidFill>
                  <a:srgbClr val="000000"/>
                </a:solidFill>
              </a:rPr>
              <a:t>March 2021</a:t>
            </a:r>
            <a:r>
              <a:rPr lang="en-GB" altLang="en-US" sz="3200" dirty="0">
                <a:solidFill>
                  <a:srgbClr val="000000"/>
                </a:solidFill>
              </a:rPr>
              <a:t>	</a:t>
            </a:r>
            <a:endParaRPr lang="en-GB" altLang="en-US" sz="1800" u="sng" dirty="0">
              <a:solidFill>
                <a:srgbClr val="000000"/>
              </a:solidFill>
            </a:endParaRPr>
          </a:p>
        </p:txBody>
      </p:sp>
      <p:pic>
        <p:nvPicPr>
          <p:cNvPr id="3080" name="Picture 9">
            <a:extLst>
              <a:ext uri="{FF2B5EF4-FFF2-40B4-BE49-F238E27FC236}">
                <a16:creationId xmlns:a16="http://schemas.microsoft.com/office/drawing/2014/main" id="{48DB0408-3FBE-4542-9E8E-D44B5268AD8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9275" y="1728788"/>
            <a:ext cx="2219325"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6C685BB1-0FDC-2C4E-88C4-758F9F85D7C3}"/>
              </a:ext>
            </a:extLst>
          </p:cNvPr>
          <p:cNvSpPr/>
          <p:nvPr/>
        </p:nvSpPr>
        <p:spPr>
          <a:xfrm>
            <a:off x="569913" y="2835275"/>
            <a:ext cx="10612437" cy="104457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12" name="TextBox 11">
            <a:extLst>
              <a:ext uri="{FF2B5EF4-FFF2-40B4-BE49-F238E27FC236}">
                <a16:creationId xmlns:a16="http://schemas.microsoft.com/office/drawing/2014/main" id="{E9789B41-3B2E-A14F-B21B-D71C1C1D0CEB}"/>
              </a:ext>
            </a:extLst>
          </p:cNvPr>
          <p:cNvSpPr txBox="1"/>
          <p:nvPr/>
        </p:nvSpPr>
        <p:spPr>
          <a:xfrm>
            <a:off x="569871" y="2854192"/>
            <a:ext cx="10612654" cy="707886"/>
          </a:xfrm>
          <a:prstGeom prst="rect">
            <a:avLst/>
          </a:prstGeom>
          <a:noFill/>
        </p:spPr>
        <p:txBody>
          <a:bodyPr>
            <a:spAutoFit/>
          </a:bodyPr>
          <a:lstStyle/>
          <a:p>
            <a:pPr>
              <a:defRPr/>
            </a:pPr>
            <a:r>
              <a:rPr lang="en-GB" sz="4000" u="sng" dirty="0">
                <a:solidFill>
                  <a:prstClr val="black"/>
                </a:solidFill>
                <a:latin typeface="Calibri" panose="020F0502020204030204"/>
              </a:rPr>
              <a:t>LO: To </a:t>
            </a:r>
            <a:r>
              <a:rPr lang="en-GB" sz="4000" u="sng" dirty="0">
                <a:solidFill>
                  <a:prstClr val="black"/>
                </a:solidFill>
              </a:rPr>
              <a:t>be able to use exciting synonyms. </a:t>
            </a:r>
            <a:endParaRPr lang="en-US" sz="4000" dirty="0">
              <a:ln>
                <a:solidFill>
                  <a:prstClr val="black"/>
                </a:solidFill>
              </a:ln>
              <a:solidFill>
                <a:srgbClr val="5B9BD5">
                  <a:lumMod val="50000"/>
                </a:srgbClr>
              </a:solidFill>
              <a:latin typeface="Calibri" panose="020F0502020204030204"/>
            </a:endParaRPr>
          </a:p>
        </p:txBody>
      </p:sp>
      <p:pic>
        <p:nvPicPr>
          <p:cNvPr id="3083" name="Picture 13">
            <a:extLst>
              <a:ext uri="{FF2B5EF4-FFF2-40B4-BE49-F238E27FC236}">
                <a16:creationId xmlns:a16="http://schemas.microsoft.com/office/drawing/2014/main" id="{19C9197C-26D6-EB44-86CA-9D132ABCC1D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46613" y="5962650"/>
            <a:ext cx="83343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4" name="Picture 14">
            <a:extLst>
              <a:ext uri="{FF2B5EF4-FFF2-40B4-BE49-F238E27FC236}">
                <a16:creationId xmlns:a16="http://schemas.microsoft.com/office/drawing/2014/main" id="{27DC183B-6D1A-AE4F-8FC5-AD92E926C1F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5588" y="5970588"/>
            <a:ext cx="588962"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24133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382F3D-5FBD-A341-BE1B-677523E93D7D}"/>
              </a:ext>
            </a:extLst>
          </p:cNvPr>
          <p:cNvSpPr txBox="1"/>
          <p:nvPr/>
        </p:nvSpPr>
        <p:spPr>
          <a:xfrm>
            <a:off x="4990569" y="2905780"/>
            <a:ext cx="2210862" cy="523220"/>
          </a:xfrm>
          <a:prstGeom prst="rect">
            <a:avLst/>
          </a:prstGeom>
          <a:noFill/>
        </p:spPr>
        <p:txBody>
          <a:bodyPr wrap="none" rtlCol="0">
            <a:spAutoFit/>
          </a:bodyPr>
          <a:lstStyle/>
          <a:p>
            <a:r>
              <a:rPr lang="en-US" sz="2800">
                <a:solidFill>
                  <a:schemeClr val="bg1"/>
                </a:solidFill>
              </a:rPr>
              <a:t>End of lesson.</a:t>
            </a:r>
          </a:p>
        </p:txBody>
      </p:sp>
    </p:spTree>
    <p:extLst>
      <p:ext uri="{BB962C8B-B14F-4D97-AF65-F5344CB8AC3E}">
        <p14:creationId xmlns:p14="http://schemas.microsoft.com/office/powerpoint/2010/main" val="35260126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471" y="864970"/>
            <a:ext cx="10515600" cy="1325563"/>
          </a:xfrm>
        </p:spPr>
        <p:txBody>
          <a:bodyPr/>
          <a:lstStyle/>
          <a:p>
            <a:r>
              <a:rPr lang="en-GB"/>
              <a:t>Read, copy, cover, spell this week’s spellings.</a:t>
            </a:r>
          </a:p>
        </p:txBody>
      </p:sp>
      <p:sp>
        <p:nvSpPr>
          <p:cNvPr id="7" name="Rectangle 6"/>
          <p:cNvSpPr/>
          <p:nvPr/>
        </p:nvSpPr>
        <p:spPr>
          <a:xfrm>
            <a:off x="189471" y="164755"/>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273361" y="222475"/>
            <a:ext cx="742633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prstClr val="black"/>
                </a:solidFill>
                <a:effectLst/>
                <a:uLnTx/>
                <a:uFillTx/>
                <a:latin typeface="Calibri" panose="020F0502020204030204"/>
                <a:ea typeface="+mn-ea"/>
                <a:cs typeface="+mn-cs"/>
              </a:rPr>
              <a:t>Date: Wednesday 3</a:t>
            </a:r>
            <a:r>
              <a:rPr kumimoji="0" lang="en-GB" sz="3200" b="0" i="0" u="none" strike="noStrike" kern="1200" cap="none" spc="0" normalizeH="0" baseline="30000" noProof="0">
                <a:ln>
                  <a:noFill/>
                </a:ln>
                <a:solidFill>
                  <a:prstClr val="black"/>
                </a:solidFill>
                <a:effectLst/>
                <a:uLnTx/>
                <a:uFillTx/>
                <a:latin typeface="Calibri" panose="020F0502020204030204"/>
                <a:ea typeface="+mn-ea"/>
                <a:cs typeface="+mn-cs"/>
              </a:rPr>
              <a:t>rd</a:t>
            </a:r>
            <a:r>
              <a:rPr kumimoji="0" lang="en-GB" sz="3200" b="0" i="0" u="none" strike="noStrike" kern="1200" cap="none" spc="0" normalizeH="0" baseline="0" noProof="0">
                <a:ln>
                  <a:noFill/>
                </a:ln>
                <a:solidFill>
                  <a:prstClr val="black"/>
                </a:solidFill>
                <a:effectLst/>
                <a:uLnTx/>
                <a:uFillTx/>
                <a:latin typeface="Calibri" panose="020F0502020204030204"/>
                <a:ea typeface="+mn-ea"/>
                <a:cs typeface="+mn-cs"/>
              </a:rPr>
              <a:t> March 2021 	</a:t>
            </a:r>
            <a:endParaRPr kumimoji="0" lang="en-GB" sz="1800" b="0" i="0" u="sng"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D22F0DB3-86D0-284B-9CC8-E9FE39373ED5}"/>
              </a:ext>
            </a:extLst>
          </p:cNvPr>
          <p:cNvSpPr/>
          <p:nvPr/>
        </p:nvSpPr>
        <p:spPr>
          <a:xfrm>
            <a:off x="106363" y="90488"/>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grpSp>
        <p:nvGrpSpPr>
          <p:cNvPr id="6" name="Group 5"/>
          <p:cNvGrpSpPr/>
          <p:nvPr/>
        </p:nvGrpSpPr>
        <p:grpSpPr>
          <a:xfrm>
            <a:off x="3048000" y="2260551"/>
            <a:ext cx="8357419" cy="1830169"/>
            <a:chOff x="3048000" y="2260551"/>
            <a:chExt cx="8357419" cy="1830169"/>
          </a:xfrm>
        </p:grpSpPr>
        <p:sp>
          <p:nvSpPr>
            <p:cNvPr id="10" name="Rectangle 9"/>
            <p:cNvSpPr/>
            <p:nvPr/>
          </p:nvSpPr>
          <p:spPr>
            <a:xfrm>
              <a:off x="3048000" y="2274838"/>
              <a:ext cx="6096000" cy="1815882"/>
            </a:xfrm>
            <a:prstGeom prst="rect">
              <a:avLst/>
            </a:prstGeom>
          </p:spPr>
          <p:txBody>
            <a:bodyPr>
              <a:spAutoFit/>
            </a:bodyPr>
            <a:lstStyle/>
            <a:p>
              <a:r>
                <a:rPr lang="en-GB" sz="2800" dirty="0" smtClean="0"/>
                <a:t>machine</a:t>
              </a:r>
              <a:endParaRPr lang="en-GB" sz="2800" dirty="0"/>
            </a:p>
            <a:p>
              <a:r>
                <a:rPr lang="en-GB" sz="2800" dirty="0"/>
                <a:t>brochure</a:t>
              </a:r>
            </a:p>
            <a:p>
              <a:r>
                <a:rPr lang="en-GB" sz="2800" dirty="0"/>
                <a:t>moustache</a:t>
              </a:r>
            </a:p>
            <a:p>
              <a:r>
                <a:rPr lang="en-GB" sz="2800" dirty="0" smtClean="0"/>
                <a:t>parachute</a:t>
              </a:r>
              <a:endParaRPr lang="en-GB" sz="2800" dirty="0"/>
            </a:p>
          </p:txBody>
        </p:sp>
        <p:sp>
          <p:nvSpPr>
            <p:cNvPr id="11" name="Rectangle 10"/>
            <p:cNvSpPr/>
            <p:nvPr/>
          </p:nvSpPr>
          <p:spPr>
            <a:xfrm>
              <a:off x="5309419" y="2260551"/>
              <a:ext cx="6096000" cy="1815882"/>
            </a:xfrm>
            <a:prstGeom prst="rect">
              <a:avLst/>
            </a:prstGeom>
          </p:spPr>
          <p:txBody>
            <a:bodyPr>
              <a:spAutoFit/>
            </a:bodyPr>
            <a:lstStyle/>
            <a:p>
              <a:r>
                <a:rPr lang="en-GB" sz="2800" dirty="0"/>
                <a:t>chef</a:t>
              </a:r>
            </a:p>
            <a:p>
              <a:r>
                <a:rPr lang="en-GB" sz="2800" dirty="0"/>
                <a:t>chalet</a:t>
              </a:r>
            </a:p>
            <a:p>
              <a:r>
                <a:rPr lang="en-GB" sz="2800" dirty="0"/>
                <a:t>chandelier</a:t>
              </a:r>
            </a:p>
            <a:p>
              <a:r>
                <a:rPr lang="en-GB" sz="2800" dirty="0" smtClean="0"/>
                <a:t>chute</a:t>
              </a:r>
              <a:endParaRPr lang="en-GB" sz="2800" dirty="0"/>
            </a:p>
          </p:txBody>
        </p:sp>
      </p:grpSp>
    </p:spTree>
    <p:extLst>
      <p:ext uri="{BB962C8B-B14F-4D97-AF65-F5344CB8AC3E}">
        <p14:creationId xmlns:p14="http://schemas.microsoft.com/office/powerpoint/2010/main" val="287381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A431D56-1710-1A4D-B6F8-02ACF4F89631}"/>
              </a:ext>
            </a:extLst>
          </p:cNvPr>
          <p:cNvSpPr/>
          <p:nvPr/>
        </p:nvSpPr>
        <p:spPr>
          <a:xfrm>
            <a:off x="106363" y="90488"/>
            <a:ext cx="11979275" cy="6648450"/>
          </a:xfrm>
          <a:prstGeom prst="rect">
            <a:avLst/>
          </a:prstGeom>
          <a:solidFill>
            <a:srgbClr val="CC66FF"/>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pic>
        <p:nvPicPr>
          <p:cNvPr id="3075" name="Picture 4">
            <a:extLst>
              <a:ext uri="{FF2B5EF4-FFF2-40B4-BE49-F238E27FC236}">
                <a16:creationId xmlns:a16="http://schemas.microsoft.com/office/drawing/2014/main" id="{7822C295-FC3F-7049-B387-E912819502F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6225" y="5986463"/>
            <a:ext cx="587375"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1C1977A2-79CA-EB48-99F6-916FBA4E1A2A}"/>
              </a:ext>
            </a:extLst>
          </p:cNvPr>
          <p:cNvSpPr/>
          <p:nvPr/>
        </p:nvSpPr>
        <p:spPr>
          <a:xfrm>
            <a:off x="188913" y="5905500"/>
            <a:ext cx="5473700" cy="738188"/>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sp>
        <p:nvSpPr>
          <p:cNvPr id="3077" name="TextBox 6">
            <a:extLst>
              <a:ext uri="{FF2B5EF4-FFF2-40B4-BE49-F238E27FC236}">
                <a16:creationId xmlns:a16="http://schemas.microsoft.com/office/drawing/2014/main" id="{433A8B2D-4130-8541-95ED-7A2C2C263FDF}"/>
              </a:ext>
            </a:extLst>
          </p:cNvPr>
          <p:cNvSpPr txBox="1">
            <a:spLocks noChangeArrowheads="1"/>
          </p:cNvSpPr>
          <p:nvPr/>
        </p:nvSpPr>
        <p:spPr bwMode="auto">
          <a:xfrm>
            <a:off x="863600" y="6034088"/>
            <a:ext cx="40290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en-US" sz="2400">
                <a:solidFill>
                  <a:srgbClr val="000000"/>
                </a:solidFill>
              </a:rPr>
              <a:t>Subject</a:t>
            </a:r>
            <a:r>
              <a:rPr lang="en-GB" altLang="en-US" sz="1800">
                <a:solidFill>
                  <a:srgbClr val="000000"/>
                </a:solidFill>
              </a:rPr>
              <a:t>: </a:t>
            </a:r>
            <a:r>
              <a:rPr lang="en-GB" altLang="en-US" sz="2400">
                <a:solidFill>
                  <a:srgbClr val="000000"/>
                </a:solidFill>
              </a:rPr>
              <a:t>English </a:t>
            </a:r>
            <a:endParaRPr lang="en-GB" altLang="en-US" sz="1800">
              <a:solidFill>
                <a:srgbClr val="000000"/>
              </a:solidFill>
            </a:endParaRPr>
          </a:p>
        </p:txBody>
      </p:sp>
      <p:sp>
        <p:nvSpPr>
          <p:cNvPr id="8" name="Rectangle 7">
            <a:extLst>
              <a:ext uri="{FF2B5EF4-FFF2-40B4-BE49-F238E27FC236}">
                <a16:creationId xmlns:a16="http://schemas.microsoft.com/office/drawing/2014/main" id="{D8312AB6-38FB-654C-B399-336ACF8D6AB8}"/>
              </a:ext>
            </a:extLst>
          </p:cNvPr>
          <p:cNvSpPr/>
          <p:nvPr/>
        </p:nvSpPr>
        <p:spPr>
          <a:xfrm>
            <a:off x="188913" y="165100"/>
            <a:ext cx="7594600" cy="700088"/>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sp>
        <p:nvSpPr>
          <p:cNvPr id="3079" name="TextBox 8">
            <a:extLst>
              <a:ext uri="{FF2B5EF4-FFF2-40B4-BE49-F238E27FC236}">
                <a16:creationId xmlns:a16="http://schemas.microsoft.com/office/drawing/2014/main" id="{0E665214-D9DC-DF46-AA28-D9472B881C77}"/>
              </a:ext>
            </a:extLst>
          </p:cNvPr>
          <p:cNvSpPr txBox="1">
            <a:spLocks noChangeArrowheads="1"/>
          </p:cNvSpPr>
          <p:nvPr/>
        </p:nvSpPr>
        <p:spPr bwMode="auto">
          <a:xfrm>
            <a:off x="273050" y="222250"/>
            <a:ext cx="74263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en-GB" altLang="en-US" sz="3200">
                <a:solidFill>
                  <a:srgbClr val="000000"/>
                </a:solidFill>
              </a:rPr>
              <a:t>Date: </a:t>
            </a:r>
            <a:r>
              <a:rPr lang="en-GB" sz="3200" u="sng">
                <a:solidFill>
                  <a:prstClr val="black"/>
                </a:solidFill>
                <a:latin typeface="Calibri" panose="020F0502020204030204"/>
              </a:rPr>
              <a:t>Wednesday 3</a:t>
            </a:r>
            <a:r>
              <a:rPr lang="en-GB" sz="3200" u="sng" baseline="30000">
                <a:solidFill>
                  <a:prstClr val="black"/>
                </a:solidFill>
                <a:latin typeface="Calibri" panose="020F0502020204030204"/>
              </a:rPr>
              <a:t>rd</a:t>
            </a:r>
            <a:r>
              <a:rPr lang="en-GB" sz="3200" u="sng">
                <a:solidFill>
                  <a:prstClr val="black"/>
                </a:solidFill>
                <a:latin typeface="Calibri" panose="020F0502020204030204"/>
              </a:rPr>
              <a:t> March </a:t>
            </a:r>
            <a:r>
              <a:rPr lang="en-GB" altLang="en-US" sz="3200" u="sng">
                <a:solidFill>
                  <a:srgbClr val="000000"/>
                </a:solidFill>
              </a:rPr>
              <a:t>2021</a:t>
            </a:r>
            <a:r>
              <a:rPr lang="en-GB" altLang="en-US" sz="3200">
                <a:solidFill>
                  <a:srgbClr val="000000"/>
                </a:solidFill>
              </a:rPr>
              <a:t>	</a:t>
            </a:r>
            <a:endParaRPr lang="en-GB" altLang="en-US" sz="1800">
              <a:solidFill>
                <a:srgbClr val="000000"/>
              </a:solidFill>
            </a:endParaRPr>
          </a:p>
        </p:txBody>
      </p:sp>
      <p:pic>
        <p:nvPicPr>
          <p:cNvPr id="3080" name="Picture 9">
            <a:extLst>
              <a:ext uri="{FF2B5EF4-FFF2-40B4-BE49-F238E27FC236}">
                <a16:creationId xmlns:a16="http://schemas.microsoft.com/office/drawing/2014/main" id="{48DB0408-3FBE-4542-9E8E-D44B5268AD8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9275" y="1728788"/>
            <a:ext cx="2219325"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6C685BB1-0FDC-2C4E-88C4-758F9F85D7C3}"/>
              </a:ext>
            </a:extLst>
          </p:cNvPr>
          <p:cNvSpPr/>
          <p:nvPr/>
        </p:nvSpPr>
        <p:spPr>
          <a:xfrm>
            <a:off x="569913" y="2835275"/>
            <a:ext cx="10612437" cy="104457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sp>
        <p:nvSpPr>
          <p:cNvPr id="12" name="TextBox 11">
            <a:extLst>
              <a:ext uri="{FF2B5EF4-FFF2-40B4-BE49-F238E27FC236}">
                <a16:creationId xmlns:a16="http://schemas.microsoft.com/office/drawing/2014/main" id="{E9789B41-3B2E-A14F-B21B-D71C1C1D0CEB}"/>
              </a:ext>
            </a:extLst>
          </p:cNvPr>
          <p:cNvSpPr txBox="1"/>
          <p:nvPr/>
        </p:nvSpPr>
        <p:spPr>
          <a:xfrm>
            <a:off x="569871" y="2854192"/>
            <a:ext cx="10612654" cy="707886"/>
          </a:xfrm>
          <a:prstGeom prst="rect">
            <a:avLst/>
          </a:prstGeom>
          <a:noFill/>
        </p:spPr>
        <p:txBody>
          <a:bodyPr>
            <a:spAutoFit/>
          </a:bodyPr>
          <a:lstStyle/>
          <a:p>
            <a:pPr>
              <a:defRPr/>
            </a:pPr>
            <a:r>
              <a:rPr lang="en-US" sz="4000" u="sng" dirty="0"/>
              <a:t>L.O. To be able to use clues to </a:t>
            </a:r>
            <a:r>
              <a:rPr lang="en-US" sz="4000" u="sng" dirty="0" err="1"/>
              <a:t>tantalise</a:t>
            </a:r>
            <a:r>
              <a:rPr lang="en-US" sz="4000" u="sng" dirty="0"/>
              <a:t> the reader.</a:t>
            </a:r>
            <a:endParaRPr lang="en-US" sz="4000" u="sng" dirty="0">
              <a:ln>
                <a:solidFill>
                  <a:prstClr val="black"/>
                </a:solidFill>
              </a:ln>
              <a:solidFill>
                <a:srgbClr val="FF0000"/>
              </a:solidFill>
              <a:latin typeface="Calibri" panose="020F0502020204030204"/>
            </a:endParaRPr>
          </a:p>
        </p:txBody>
      </p:sp>
      <p:pic>
        <p:nvPicPr>
          <p:cNvPr id="3083" name="Picture 13">
            <a:extLst>
              <a:ext uri="{FF2B5EF4-FFF2-40B4-BE49-F238E27FC236}">
                <a16:creationId xmlns:a16="http://schemas.microsoft.com/office/drawing/2014/main" id="{19C9197C-26D6-EB44-86CA-9D132ABCC1D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46613" y="5962650"/>
            <a:ext cx="83343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4" name="Picture 14">
            <a:extLst>
              <a:ext uri="{FF2B5EF4-FFF2-40B4-BE49-F238E27FC236}">
                <a16:creationId xmlns:a16="http://schemas.microsoft.com/office/drawing/2014/main" id="{27DC183B-6D1A-AE4F-8FC5-AD92E926C1F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5588" y="5970588"/>
            <a:ext cx="588962"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49841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DC3FA5F-A2D4-CB41-86BF-6C7299581F57}"/>
              </a:ext>
            </a:extLst>
          </p:cNvPr>
          <p:cNvGrpSpPr/>
          <p:nvPr/>
        </p:nvGrpSpPr>
        <p:grpSpPr>
          <a:xfrm>
            <a:off x="106363" y="90488"/>
            <a:ext cx="11979275" cy="6648450"/>
            <a:chOff x="106363" y="90488"/>
            <a:chExt cx="11979275" cy="6648450"/>
          </a:xfrm>
        </p:grpSpPr>
        <p:sp>
          <p:nvSpPr>
            <p:cNvPr id="4" name="Rectangle 3">
              <a:extLst>
                <a:ext uri="{FF2B5EF4-FFF2-40B4-BE49-F238E27FC236}">
                  <a16:creationId xmlns:a16="http://schemas.microsoft.com/office/drawing/2014/main" id="{0B119777-CCF1-8443-AA45-DC78279D15CE}"/>
                </a:ext>
              </a:extLst>
            </p:cNvPr>
            <p:cNvSpPr/>
            <p:nvPr/>
          </p:nvSpPr>
          <p:spPr>
            <a:xfrm>
              <a:off x="106363" y="90488"/>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pic>
          <p:nvPicPr>
            <p:cNvPr id="5" name="Picture 14">
              <a:extLst>
                <a:ext uri="{FF2B5EF4-FFF2-40B4-BE49-F238E27FC236}">
                  <a16:creationId xmlns:a16="http://schemas.microsoft.com/office/drawing/2014/main" id="{87B7D99F-C22A-B94C-A384-A589A90E02C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Title 1">
            <a:extLst>
              <a:ext uri="{FF2B5EF4-FFF2-40B4-BE49-F238E27FC236}">
                <a16:creationId xmlns:a16="http://schemas.microsoft.com/office/drawing/2014/main" id="{468E9ACF-0AAE-A84F-AF6C-D66A45CC731C}"/>
              </a:ext>
            </a:extLst>
          </p:cNvPr>
          <p:cNvSpPr>
            <a:spLocks noGrp="1"/>
          </p:cNvSpPr>
          <p:nvPr>
            <p:ph type="title"/>
          </p:nvPr>
        </p:nvSpPr>
        <p:spPr>
          <a:xfrm>
            <a:off x="777081" y="2594336"/>
            <a:ext cx="6705601" cy="1325563"/>
          </a:xfrm>
        </p:spPr>
        <p:txBody>
          <a:bodyPr>
            <a:normAutofit fontScale="90000"/>
          </a:bodyPr>
          <a:lstStyle/>
          <a:p>
            <a:pPr algn="ctr"/>
            <a:r>
              <a:rPr lang="en-US" sz="3200">
                <a:latin typeface="Calibri" panose="020F0502020204030204" pitchFamily="34" charset="0"/>
                <a:cs typeface="Calibri" panose="020F0502020204030204" pitchFamily="34" charset="0"/>
              </a:rPr>
              <a:t>In this image Holmes is confused. Write a sentence to </a:t>
            </a:r>
            <a:r>
              <a:rPr lang="en-US" sz="3200">
                <a:solidFill>
                  <a:srgbClr val="0070C0"/>
                </a:solidFill>
                <a:latin typeface="Calibri" panose="020F0502020204030204" pitchFamily="34" charset="0"/>
                <a:cs typeface="Calibri" panose="020F0502020204030204" pitchFamily="34" charset="0"/>
              </a:rPr>
              <a:t>show</a:t>
            </a:r>
            <a:r>
              <a:rPr lang="en-US" sz="3200">
                <a:latin typeface="Calibri" panose="020F0502020204030204" pitchFamily="34" charset="0"/>
                <a:cs typeface="Calibri" panose="020F0502020204030204" pitchFamily="34" charset="0"/>
              </a:rPr>
              <a:t> this feeling through actions.</a:t>
            </a:r>
          </a:p>
        </p:txBody>
      </p:sp>
      <p:sp>
        <p:nvSpPr>
          <p:cNvPr id="19" name="TextBox 18">
            <a:extLst>
              <a:ext uri="{FF2B5EF4-FFF2-40B4-BE49-F238E27FC236}">
                <a16:creationId xmlns:a16="http://schemas.microsoft.com/office/drawing/2014/main" id="{0B017461-1C26-8347-8320-274CD8AB3DD2}"/>
              </a:ext>
            </a:extLst>
          </p:cNvPr>
          <p:cNvSpPr txBox="1"/>
          <p:nvPr/>
        </p:nvSpPr>
        <p:spPr>
          <a:xfrm>
            <a:off x="258763" y="307789"/>
            <a:ext cx="1610762" cy="707886"/>
          </a:xfrm>
          <a:prstGeom prst="rect">
            <a:avLst/>
          </a:prstGeom>
          <a:noFill/>
        </p:spPr>
        <p:txBody>
          <a:bodyPr wrap="none" rtlCol="0">
            <a:spAutoFit/>
          </a:bodyPr>
          <a:lstStyle/>
          <a:p>
            <a:r>
              <a:rPr lang="en-US" sz="4000"/>
              <a:t>Starter</a:t>
            </a:r>
          </a:p>
        </p:txBody>
      </p:sp>
      <p:pic>
        <p:nvPicPr>
          <p:cNvPr id="8" name="Picture 7" descr="A picture containing person&#10;&#10;Description automatically generated">
            <a:extLst>
              <a:ext uri="{FF2B5EF4-FFF2-40B4-BE49-F238E27FC236}">
                <a16:creationId xmlns:a16="http://schemas.microsoft.com/office/drawing/2014/main" id="{F5BC2EC8-F254-0645-9838-D0F8BF8A7018}"/>
              </a:ext>
            </a:extLst>
          </p:cNvPr>
          <p:cNvPicPr>
            <a:picLocks noChangeAspect="1"/>
          </p:cNvPicPr>
          <p:nvPr/>
        </p:nvPicPr>
        <p:blipFill>
          <a:blip r:embed="rId3"/>
          <a:stretch>
            <a:fillRect/>
          </a:stretch>
        </p:blipFill>
        <p:spPr>
          <a:xfrm>
            <a:off x="7965307" y="1813413"/>
            <a:ext cx="3449612" cy="4212972"/>
          </a:xfrm>
          <a:prstGeom prst="rect">
            <a:avLst/>
          </a:prstGeom>
        </p:spPr>
      </p:pic>
    </p:spTree>
    <p:extLst>
      <p:ext uri="{BB962C8B-B14F-4D97-AF65-F5344CB8AC3E}">
        <p14:creationId xmlns:p14="http://schemas.microsoft.com/office/powerpoint/2010/main" val="24252164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2BDC006-4700-4644-B60C-E2D7C9F6E2FA}"/>
              </a:ext>
            </a:extLst>
          </p:cNvPr>
          <p:cNvGrpSpPr/>
          <p:nvPr/>
        </p:nvGrpSpPr>
        <p:grpSpPr>
          <a:xfrm>
            <a:off x="106363" y="126346"/>
            <a:ext cx="11979275" cy="6648450"/>
            <a:chOff x="106363" y="126346"/>
            <a:chExt cx="11979275" cy="6648450"/>
          </a:xfrm>
        </p:grpSpPr>
        <p:sp>
          <p:nvSpPr>
            <p:cNvPr id="5" name="Rectangle 4">
              <a:extLst>
                <a:ext uri="{FF2B5EF4-FFF2-40B4-BE49-F238E27FC236}">
                  <a16:creationId xmlns:a16="http://schemas.microsoft.com/office/drawing/2014/main" id="{0334484E-A425-B741-9117-977E65FB9794}"/>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pic>
          <p:nvPicPr>
            <p:cNvPr id="6" name="Picture 14">
              <a:extLst>
                <a:ext uri="{FF2B5EF4-FFF2-40B4-BE49-F238E27FC236}">
                  <a16:creationId xmlns:a16="http://schemas.microsoft.com/office/drawing/2014/main" id="{628665E1-A686-1144-AF7E-8692F798E03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6">
            <a:extLst>
              <a:ext uri="{FF2B5EF4-FFF2-40B4-BE49-F238E27FC236}">
                <a16:creationId xmlns:a16="http://schemas.microsoft.com/office/drawing/2014/main" id="{EF9C9158-CAA7-4F44-87BC-3D883AA404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763" y="5965185"/>
            <a:ext cx="896156" cy="665463"/>
          </a:xfrm>
          <a:prstGeom prst="rect">
            <a:avLst/>
          </a:prstGeom>
        </p:spPr>
      </p:pic>
      <p:sp>
        <p:nvSpPr>
          <p:cNvPr id="10" name="Content Placeholder 9">
            <a:extLst>
              <a:ext uri="{FF2B5EF4-FFF2-40B4-BE49-F238E27FC236}">
                <a16:creationId xmlns:a16="http://schemas.microsoft.com/office/drawing/2014/main" id="{B158608E-DA49-AF44-B186-DEEE0D58A2C7}"/>
              </a:ext>
            </a:extLst>
          </p:cNvPr>
          <p:cNvSpPr>
            <a:spLocks noGrp="1"/>
          </p:cNvSpPr>
          <p:nvPr>
            <p:ph idx="1"/>
          </p:nvPr>
        </p:nvSpPr>
        <p:spPr>
          <a:xfrm>
            <a:off x="838200" y="1825625"/>
            <a:ext cx="10515600" cy="1603375"/>
          </a:xfrm>
        </p:spPr>
        <p:txBody>
          <a:bodyPr>
            <a:normAutofit/>
          </a:bodyPr>
          <a:lstStyle/>
          <a:p>
            <a:pPr marL="0" indent="0" algn="ctr">
              <a:buNone/>
            </a:pPr>
            <a:r>
              <a:rPr lang="en-US" sz="3600" dirty="0"/>
              <a:t>Today we are going to think of clues to include in our mystery narrative to </a:t>
            </a:r>
            <a:r>
              <a:rPr lang="en-GB" sz="3600" dirty="0" smtClean="0"/>
              <a:t>tantalise</a:t>
            </a:r>
            <a:r>
              <a:rPr lang="en-US" sz="3600" dirty="0" smtClean="0"/>
              <a:t> </a:t>
            </a:r>
            <a:r>
              <a:rPr lang="en-US" sz="3600" dirty="0"/>
              <a:t>the reader.</a:t>
            </a:r>
          </a:p>
        </p:txBody>
      </p:sp>
      <p:sp>
        <p:nvSpPr>
          <p:cNvPr id="8" name="Cloud Callout 7">
            <a:extLst>
              <a:ext uri="{FF2B5EF4-FFF2-40B4-BE49-F238E27FC236}">
                <a16:creationId xmlns:a16="http://schemas.microsoft.com/office/drawing/2014/main" id="{8895578F-1DB6-1448-8363-82F9A295CBCA}"/>
              </a:ext>
            </a:extLst>
          </p:cNvPr>
          <p:cNvSpPr/>
          <p:nvPr/>
        </p:nvSpPr>
        <p:spPr>
          <a:xfrm>
            <a:off x="8067369" y="4482565"/>
            <a:ext cx="3928930" cy="2292231"/>
          </a:xfrm>
          <a:prstGeom prst="cloudCallout">
            <a:avLst>
              <a:gd name="adj1" fmla="val -70585"/>
              <a:gd name="adj2" fmla="val -36442"/>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To tantalise: </a:t>
            </a:r>
          </a:p>
          <a:p>
            <a:pPr algn="ctr"/>
            <a:r>
              <a:rPr lang="en-GB" dirty="0" smtClean="0">
                <a:solidFill>
                  <a:schemeClr val="tx1"/>
                </a:solidFill>
              </a:rPr>
              <a:t>This is means to fascinate the reader and make them what to read on to find out what happened.</a:t>
            </a:r>
            <a:endParaRPr lang="en-GB" dirty="0">
              <a:solidFill>
                <a:schemeClr val="tx1"/>
              </a:solidFill>
            </a:endParaRPr>
          </a:p>
        </p:txBody>
      </p:sp>
    </p:spTree>
    <p:extLst>
      <p:ext uri="{BB962C8B-B14F-4D97-AF65-F5344CB8AC3E}">
        <p14:creationId xmlns:p14="http://schemas.microsoft.com/office/powerpoint/2010/main" val="8122383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DC3FA5F-A2D4-CB41-86BF-6C7299581F57}"/>
              </a:ext>
            </a:extLst>
          </p:cNvPr>
          <p:cNvGrpSpPr/>
          <p:nvPr/>
        </p:nvGrpSpPr>
        <p:grpSpPr>
          <a:xfrm>
            <a:off x="106363" y="90488"/>
            <a:ext cx="11979275" cy="6648450"/>
            <a:chOff x="106363" y="90488"/>
            <a:chExt cx="11979275" cy="6648450"/>
          </a:xfrm>
        </p:grpSpPr>
        <p:sp>
          <p:nvSpPr>
            <p:cNvPr id="4" name="Rectangle 3">
              <a:extLst>
                <a:ext uri="{FF2B5EF4-FFF2-40B4-BE49-F238E27FC236}">
                  <a16:creationId xmlns:a16="http://schemas.microsoft.com/office/drawing/2014/main" id="{0B119777-CCF1-8443-AA45-DC78279D15CE}"/>
                </a:ext>
              </a:extLst>
            </p:cNvPr>
            <p:cNvSpPr/>
            <p:nvPr/>
          </p:nvSpPr>
          <p:spPr>
            <a:xfrm>
              <a:off x="106363" y="90488"/>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pic>
          <p:nvPicPr>
            <p:cNvPr id="5" name="Picture 14">
              <a:extLst>
                <a:ext uri="{FF2B5EF4-FFF2-40B4-BE49-F238E27FC236}">
                  <a16:creationId xmlns:a16="http://schemas.microsoft.com/office/drawing/2014/main" id="{87B7D99F-C22A-B94C-A384-A589A90E02C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6">
            <a:extLst>
              <a:ext uri="{FF2B5EF4-FFF2-40B4-BE49-F238E27FC236}">
                <a16:creationId xmlns:a16="http://schemas.microsoft.com/office/drawing/2014/main" id="{B0B8B130-A8A7-C942-84E8-A539FCF30C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763" y="5965185"/>
            <a:ext cx="896156" cy="665463"/>
          </a:xfrm>
          <a:prstGeom prst="rect">
            <a:avLst/>
          </a:prstGeom>
        </p:spPr>
      </p:pic>
      <p:sp>
        <p:nvSpPr>
          <p:cNvPr id="2" name="Rectangle 1">
            <a:extLst>
              <a:ext uri="{FF2B5EF4-FFF2-40B4-BE49-F238E27FC236}">
                <a16:creationId xmlns:a16="http://schemas.microsoft.com/office/drawing/2014/main" id="{7D8DA420-832B-704B-9140-F234227242F6}"/>
              </a:ext>
            </a:extLst>
          </p:cNvPr>
          <p:cNvSpPr/>
          <p:nvPr/>
        </p:nvSpPr>
        <p:spPr>
          <a:xfrm>
            <a:off x="1035400" y="2075885"/>
            <a:ext cx="10017352" cy="1569660"/>
          </a:xfrm>
          <a:prstGeom prst="rect">
            <a:avLst/>
          </a:prstGeom>
        </p:spPr>
        <p:txBody>
          <a:bodyPr wrap="square">
            <a:spAutoFit/>
          </a:bodyPr>
          <a:lstStyle/>
          <a:p>
            <a:pPr algn="ctr"/>
            <a:r>
              <a:rPr lang="en-GB" sz="3200">
                <a:solidFill>
                  <a:srgbClr val="000000"/>
                </a:solidFill>
                <a:latin typeface="Fort-Book"/>
              </a:rPr>
              <a:t>Clues are hints that can help the reader and the detective solve the mystery. They can be things people say or do, or objects found that provide important information.</a:t>
            </a:r>
            <a:endParaRPr lang="en-US" sz="3200"/>
          </a:p>
        </p:txBody>
      </p:sp>
    </p:spTree>
    <p:extLst>
      <p:ext uri="{BB962C8B-B14F-4D97-AF65-F5344CB8AC3E}">
        <p14:creationId xmlns:p14="http://schemas.microsoft.com/office/powerpoint/2010/main" val="38021911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8003C1D-D2BA-D145-BEB4-E66E96647D54}"/>
              </a:ext>
            </a:extLst>
          </p:cNvPr>
          <p:cNvGrpSpPr/>
          <p:nvPr/>
        </p:nvGrpSpPr>
        <p:grpSpPr>
          <a:xfrm>
            <a:off x="106363" y="90488"/>
            <a:ext cx="11979275" cy="6648450"/>
            <a:chOff x="106363" y="90488"/>
            <a:chExt cx="11979275" cy="6648450"/>
          </a:xfrm>
        </p:grpSpPr>
        <p:sp>
          <p:nvSpPr>
            <p:cNvPr id="5" name="Rectangle 4">
              <a:extLst>
                <a:ext uri="{FF2B5EF4-FFF2-40B4-BE49-F238E27FC236}">
                  <a16:creationId xmlns:a16="http://schemas.microsoft.com/office/drawing/2014/main" id="{1EECE287-5474-1440-B0D2-A7B4C5B2B3FC}"/>
                </a:ext>
              </a:extLst>
            </p:cNvPr>
            <p:cNvSpPr/>
            <p:nvPr/>
          </p:nvSpPr>
          <p:spPr>
            <a:xfrm>
              <a:off x="106363" y="90488"/>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pic>
          <p:nvPicPr>
            <p:cNvPr id="6" name="Picture 14">
              <a:extLst>
                <a:ext uri="{FF2B5EF4-FFF2-40B4-BE49-F238E27FC236}">
                  <a16:creationId xmlns:a16="http://schemas.microsoft.com/office/drawing/2014/main" id="{00D5C939-9E25-B14F-80D2-B9E0A01322C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6">
            <a:extLst>
              <a:ext uri="{FF2B5EF4-FFF2-40B4-BE49-F238E27FC236}">
                <a16:creationId xmlns:a16="http://schemas.microsoft.com/office/drawing/2014/main" id="{8999D864-1C84-C449-BD36-E6B855A168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763" y="5965185"/>
            <a:ext cx="896156" cy="665463"/>
          </a:xfrm>
          <a:prstGeom prst="rect">
            <a:avLst/>
          </a:prstGeom>
        </p:spPr>
      </p:pic>
      <p:sp>
        <p:nvSpPr>
          <p:cNvPr id="8" name="TextBox 7">
            <a:extLst>
              <a:ext uri="{FF2B5EF4-FFF2-40B4-BE49-F238E27FC236}">
                <a16:creationId xmlns:a16="http://schemas.microsoft.com/office/drawing/2014/main" id="{9EDAA3ED-1D98-9E40-B436-2D1D7685D6EA}"/>
              </a:ext>
            </a:extLst>
          </p:cNvPr>
          <p:cNvSpPr txBox="1"/>
          <p:nvPr/>
        </p:nvSpPr>
        <p:spPr>
          <a:xfrm>
            <a:off x="258763" y="399007"/>
            <a:ext cx="2856808" cy="523220"/>
          </a:xfrm>
          <a:prstGeom prst="rect">
            <a:avLst/>
          </a:prstGeom>
          <a:noFill/>
        </p:spPr>
        <p:txBody>
          <a:bodyPr wrap="none" rtlCol="0">
            <a:spAutoFit/>
          </a:bodyPr>
          <a:lstStyle/>
          <a:p>
            <a:r>
              <a:rPr lang="en-US" sz="2800"/>
              <a:t>Examples of clues:</a:t>
            </a:r>
          </a:p>
        </p:txBody>
      </p:sp>
      <p:sp>
        <p:nvSpPr>
          <p:cNvPr id="9" name="TextBox 8">
            <a:extLst>
              <a:ext uri="{FF2B5EF4-FFF2-40B4-BE49-F238E27FC236}">
                <a16:creationId xmlns:a16="http://schemas.microsoft.com/office/drawing/2014/main" id="{675E8A21-6528-5549-8F19-AB4C2E13226E}"/>
              </a:ext>
            </a:extLst>
          </p:cNvPr>
          <p:cNvSpPr txBox="1"/>
          <p:nvPr/>
        </p:nvSpPr>
        <p:spPr>
          <a:xfrm>
            <a:off x="706841" y="2392312"/>
            <a:ext cx="5410200" cy="1200329"/>
          </a:xfrm>
          <a:prstGeom prst="rect">
            <a:avLst/>
          </a:prstGeom>
          <a:noFill/>
        </p:spPr>
        <p:txBody>
          <a:bodyPr wrap="square" rtlCol="0">
            <a:spAutoFit/>
          </a:bodyPr>
          <a:lstStyle/>
          <a:p>
            <a:r>
              <a:rPr lang="en-US" sz="2400"/>
              <a:t>Peering into the hallway, Holmes saw a </a:t>
            </a:r>
            <a:r>
              <a:rPr lang="en-US" sz="2400">
                <a:solidFill>
                  <a:srgbClr val="FF0000"/>
                </a:solidFill>
              </a:rPr>
              <a:t>hunched silhouette </a:t>
            </a:r>
            <a:r>
              <a:rPr lang="en-US" sz="2400"/>
              <a:t>disappear into the darkness.</a:t>
            </a:r>
          </a:p>
        </p:txBody>
      </p:sp>
      <p:grpSp>
        <p:nvGrpSpPr>
          <p:cNvPr id="12" name="Group 11">
            <a:extLst>
              <a:ext uri="{FF2B5EF4-FFF2-40B4-BE49-F238E27FC236}">
                <a16:creationId xmlns:a16="http://schemas.microsoft.com/office/drawing/2014/main" id="{973A97D0-C807-6A42-869C-01F23BD648C4}"/>
              </a:ext>
            </a:extLst>
          </p:cNvPr>
          <p:cNvGrpSpPr/>
          <p:nvPr/>
        </p:nvGrpSpPr>
        <p:grpSpPr>
          <a:xfrm>
            <a:off x="6565119" y="1710460"/>
            <a:ext cx="5130170" cy="3983347"/>
            <a:chOff x="7707086" y="1934607"/>
            <a:chExt cx="3988203" cy="3149600"/>
          </a:xfrm>
        </p:grpSpPr>
        <p:pic>
          <p:nvPicPr>
            <p:cNvPr id="11" name="Picture 10">
              <a:extLst>
                <a:ext uri="{FF2B5EF4-FFF2-40B4-BE49-F238E27FC236}">
                  <a16:creationId xmlns:a16="http://schemas.microsoft.com/office/drawing/2014/main" id="{A4817F5D-97B1-9543-ADC8-E0E0EC12A9E4}"/>
                </a:ext>
              </a:extLst>
            </p:cNvPr>
            <p:cNvPicPr>
              <a:picLocks noChangeAspect="1"/>
            </p:cNvPicPr>
            <p:nvPr/>
          </p:nvPicPr>
          <p:blipFill rotWithShape="1">
            <a:blip r:embed="rId4"/>
            <a:srcRect l="28773"/>
            <a:stretch/>
          </p:blipFill>
          <p:spPr>
            <a:xfrm>
              <a:off x="7707086" y="1934607"/>
              <a:ext cx="3988203" cy="3149600"/>
            </a:xfrm>
            <a:prstGeom prst="rect">
              <a:avLst/>
            </a:prstGeom>
          </p:spPr>
        </p:pic>
        <p:pic>
          <p:nvPicPr>
            <p:cNvPr id="10" name="Picture 9">
              <a:extLst>
                <a:ext uri="{FF2B5EF4-FFF2-40B4-BE49-F238E27FC236}">
                  <a16:creationId xmlns:a16="http://schemas.microsoft.com/office/drawing/2014/main" id="{9FC86482-FFD8-D542-B4C9-058F3DFA9FB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667" b="89778" l="1333" r="98667">
                          <a14:foregroundMark x1="84792" y1="17339" x2="98000" y2="8000"/>
                          <a14:foregroundMark x1="76000" y1="23556" x2="84633" y2="17451"/>
                          <a14:foregroundMark x1="87333" y1="6222" x2="98667" y2="5333"/>
                          <a14:foregroundMark x1="84000" y1="4000" x2="79769" y2="3231"/>
                          <a14:foregroundMark x1="32000" y1="12889" x2="34442" y2="13333"/>
                          <a14:foregroundMark x1="12000" y1="73333" x2="1333" y2="84444"/>
                          <a14:foregroundMark x1="1333" y1="84444" x2="2000" y2="88889"/>
                          <a14:backgroundMark x1="26667" y1="11111" x2="28667" y2="12444"/>
                          <a14:backgroundMark x1="28000" y1="12000" x2="30000" y2="13333"/>
                          <a14:backgroundMark x1="30000" y1="12889" x2="29333" y2="13333"/>
                          <a14:backgroundMark x1="29333" y1="13333" x2="29333" y2="14667"/>
                          <a14:backgroundMark x1="29333" y1="14222" x2="30667" y2="17778"/>
                          <a14:backgroundMark x1="76667" y1="4000" x2="76000" y2="1778"/>
                          <a14:backgroundMark x1="77333" y1="1778" x2="77333" y2="1778"/>
                          <a14:backgroundMark x1="78000" y1="2222" x2="75333" y2="2667"/>
                          <a14:backgroundMark x1="80000" y1="3556" x2="76667" y2="2222"/>
                          <a14:backgroundMark x1="32667" y1="24000" x2="31333" y2="25333"/>
                          <a14:backgroundMark x1="24667" y1="32444" x2="26667" y2="32444"/>
                          <a14:backgroundMark x1="80667" y1="13778" x2="81333" y2="12889"/>
                          <a14:backgroundMark x1="82667" y1="13333" x2="82667" y2="12889"/>
                        </a14:backgroundRemoval>
                      </a14:imgEffect>
                    </a14:imgLayer>
                  </a14:imgProps>
                </a:ext>
              </a:extLst>
            </a:blip>
            <a:srcRect r="13019"/>
            <a:stretch/>
          </p:blipFill>
          <p:spPr>
            <a:xfrm>
              <a:off x="8777168" y="2760751"/>
              <a:ext cx="771274" cy="1324162"/>
            </a:xfrm>
            <a:prstGeom prst="rect">
              <a:avLst/>
            </a:prstGeom>
          </p:spPr>
        </p:pic>
      </p:grpSp>
      <p:sp>
        <p:nvSpPr>
          <p:cNvPr id="13" name="Cloud Callout 12">
            <a:extLst>
              <a:ext uri="{FF2B5EF4-FFF2-40B4-BE49-F238E27FC236}">
                <a16:creationId xmlns:a16="http://schemas.microsoft.com/office/drawing/2014/main" id="{8895578F-1DB6-1448-8363-82F9A295CBCA}"/>
              </a:ext>
            </a:extLst>
          </p:cNvPr>
          <p:cNvSpPr/>
          <p:nvPr/>
        </p:nvSpPr>
        <p:spPr>
          <a:xfrm>
            <a:off x="2531404" y="4307976"/>
            <a:ext cx="3928930" cy="2292231"/>
          </a:xfrm>
          <a:prstGeom prst="cloudCallout">
            <a:avLst>
              <a:gd name="adj1" fmla="val -70585"/>
              <a:gd name="adj2" fmla="val -36442"/>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What do we learn about the suspect here? Would this clue help us narrow down our search? </a:t>
            </a:r>
            <a:endParaRPr lang="en-GB" dirty="0">
              <a:solidFill>
                <a:schemeClr val="tx1"/>
              </a:solidFill>
            </a:endParaRPr>
          </a:p>
        </p:txBody>
      </p:sp>
    </p:spTree>
    <p:extLst>
      <p:ext uri="{BB962C8B-B14F-4D97-AF65-F5344CB8AC3E}">
        <p14:creationId xmlns:p14="http://schemas.microsoft.com/office/powerpoint/2010/main" val="11870396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8003C1D-D2BA-D145-BEB4-E66E96647D54}"/>
              </a:ext>
            </a:extLst>
          </p:cNvPr>
          <p:cNvGrpSpPr/>
          <p:nvPr/>
        </p:nvGrpSpPr>
        <p:grpSpPr>
          <a:xfrm>
            <a:off x="106363" y="90488"/>
            <a:ext cx="11979275" cy="6648450"/>
            <a:chOff x="106363" y="90488"/>
            <a:chExt cx="11979275" cy="6648450"/>
          </a:xfrm>
        </p:grpSpPr>
        <p:sp>
          <p:nvSpPr>
            <p:cNvPr id="5" name="Rectangle 4">
              <a:extLst>
                <a:ext uri="{FF2B5EF4-FFF2-40B4-BE49-F238E27FC236}">
                  <a16:creationId xmlns:a16="http://schemas.microsoft.com/office/drawing/2014/main" id="{1EECE287-5474-1440-B0D2-A7B4C5B2B3FC}"/>
                </a:ext>
              </a:extLst>
            </p:cNvPr>
            <p:cNvSpPr/>
            <p:nvPr/>
          </p:nvSpPr>
          <p:spPr>
            <a:xfrm>
              <a:off x="106363" y="90488"/>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pic>
          <p:nvPicPr>
            <p:cNvPr id="6" name="Picture 14">
              <a:extLst>
                <a:ext uri="{FF2B5EF4-FFF2-40B4-BE49-F238E27FC236}">
                  <a16:creationId xmlns:a16="http://schemas.microsoft.com/office/drawing/2014/main" id="{00D5C939-9E25-B14F-80D2-B9E0A01322C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6">
            <a:extLst>
              <a:ext uri="{FF2B5EF4-FFF2-40B4-BE49-F238E27FC236}">
                <a16:creationId xmlns:a16="http://schemas.microsoft.com/office/drawing/2014/main" id="{8999D864-1C84-C449-BD36-E6B855A168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763" y="5965185"/>
            <a:ext cx="896156" cy="665463"/>
          </a:xfrm>
          <a:prstGeom prst="rect">
            <a:avLst/>
          </a:prstGeom>
        </p:spPr>
      </p:pic>
      <p:sp>
        <p:nvSpPr>
          <p:cNvPr id="8" name="TextBox 7">
            <a:extLst>
              <a:ext uri="{FF2B5EF4-FFF2-40B4-BE49-F238E27FC236}">
                <a16:creationId xmlns:a16="http://schemas.microsoft.com/office/drawing/2014/main" id="{976BA6B9-3F9D-DB4B-A944-FE4B2305884B}"/>
              </a:ext>
            </a:extLst>
          </p:cNvPr>
          <p:cNvSpPr txBox="1"/>
          <p:nvPr/>
        </p:nvSpPr>
        <p:spPr>
          <a:xfrm>
            <a:off x="258763" y="399007"/>
            <a:ext cx="2856808" cy="523220"/>
          </a:xfrm>
          <a:prstGeom prst="rect">
            <a:avLst/>
          </a:prstGeom>
          <a:noFill/>
        </p:spPr>
        <p:txBody>
          <a:bodyPr wrap="none" rtlCol="0">
            <a:spAutoFit/>
          </a:bodyPr>
          <a:lstStyle/>
          <a:p>
            <a:r>
              <a:rPr lang="en-US" sz="2800"/>
              <a:t>Examples of clues:</a:t>
            </a:r>
          </a:p>
        </p:txBody>
      </p:sp>
      <p:sp>
        <p:nvSpPr>
          <p:cNvPr id="9" name="TextBox 8">
            <a:extLst>
              <a:ext uri="{FF2B5EF4-FFF2-40B4-BE49-F238E27FC236}">
                <a16:creationId xmlns:a16="http://schemas.microsoft.com/office/drawing/2014/main" id="{BD291C32-0AF0-B542-A9D5-C6BFBF3D0A6B}"/>
              </a:ext>
            </a:extLst>
          </p:cNvPr>
          <p:cNvSpPr txBox="1"/>
          <p:nvPr/>
        </p:nvSpPr>
        <p:spPr>
          <a:xfrm>
            <a:off x="706841" y="2392312"/>
            <a:ext cx="5410200" cy="1200329"/>
          </a:xfrm>
          <a:prstGeom prst="rect">
            <a:avLst/>
          </a:prstGeom>
          <a:noFill/>
        </p:spPr>
        <p:txBody>
          <a:bodyPr wrap="square" rtlCol="0">
            <a:spAutoFit/>
          </a:bodyPr>
          <a:lstStyle/>
          <a:p>
            <a:r>
              <a:rPr lang="en-US" sz="2400"/>
              <a:t>Examining the room, Holmes’ attention was drawn to a </a:t>
            </a:r>
            <a:r>
              <a:rPr lang="en-US" sz="2400">
                <a:solidFill>
                  <a:srgbClr val="FF0000"/>
                </a:solidFill>
              </a:rPr>
              <a:t>set of fingerprints </a:t>
            </a:r>
            <a:r>
              <a:rPr lang="en-US" sz="2400"/>
              <a:t>on the dusty cabinet. </a:t>
            </a:r>
          </a:p>
        </p:txBody>
      </p:sp>
      <p:pic>
        <p:nvPicPr>
          <p:cNvPr id="2" name="Picture 1">
            <a:extLst>
              <a:ext uri="{FF2B5EF4-FFF2-40B4-BE49-F238E27FC236}">
                <a16:creationId xmlns:a16="http://schemas.microsoft.com/office/drawing/2014/main" id="{3E225565-A274-6F4C-8FE3-1FA09CBFD766}"/>
              </a:ext>
            </a:extLst>
          </p:cNvPr>
          <p:cNvPicPr>
            <a:picLocks noChangeAspect="1"/>
          </p:cNvPicPr>
          <p:nvPr/>
        </p:nvPicPr>
        <p:blipFill>
          <a:blip r:embed="rId4"/>
          <a:stretch>
            <a:fillRect/>
          </a:stretch>
        </p:blipFill>
        <p:spPr>
          <a:xfrm>
            <a:off x="6932912" y="1958543"/>
            <a:ext cx="4336854" cy="2912340"/>
          </a:xfrm>
          <a:prstGeom prst="rect">
            <a:avLst/>
          </a:prstGeom>
        </p:spPr>
      </p:pic>
      <p:sp>
        <p:nvSpPr>
          <p:cNvPr id="10" name="Cloud Callout 9">
            <a:extLst>
              <a:ext uri="{FF2B5EF4-FFF2-40B4-BE49-F238E27FC236}">
                <a16:creationId xmlns:a16="http://schemas.microsoft.com/office/drawing/2014/main" id="{8895578F-1DB6-1448-8363-82F9A295CBCA}"/>
              </a:ext>
            </a:extLst>
          </p:cNvPr>
          <p:cNvSpPr/>
          <p:nvPr/>
        </p:nvSpPr>
        <p:spPr>
          <a:xfrm>
            <a:off x="2531404" y="4307976"/>
            <a:ext cx="3928930" cy="2292231"/>
          </a:xfrm>
          <a:prstGeom prst="cloudCallout">
            <a:avLst>
              <a:gd name="adj1" fmla="val -70585"/>
              <a:gd name="adj2" fmla="val -36442"/>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How could this help us solve the mystery? </a:t>
            </a:r>
            <a:endParaRPr lang="en-GB" dirty="0">
              <a:solidFill>
                <a:schemeClr val="tx1"/>
              </a:solidFill>
            </a:endParaRPr>
          </a:p>
        </p:txBody>
      </p:sp>
    </p:spTree>
    <p:extLst>
      <p:ext uri="{BB962C8B-B14F-4D97-AF65-F5344CB8AC3E}">
        <p14:creationId xmlns:p14="http://schemas.microsoft.com/office/powerpoint/2010/main" val="23679505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8003C1D-D2BA-D145-BEB4-E66E96647D54}"/>
              </a:ext>
            </a:extLst>
          </p:cNvPr>
          <p:cNvGrpSpPr/>
          <p:nvPr/>
        </p:nvGrpSpPr>
        <p:grpSpPr>
          <a:xfrm>
            <a:off x="106363" y="90488"/>
            <a:ext cx="11979275" cy="6648450"/>
            <a:chOff x="106363" y="90488"/>
            <a:chExt cx="11979275" cy="6648450"/>
          </a:xfrm>
        </p:grpSpPr>
        <p:sp>
          <p:nvSpPr>
            <p:cNvPr id="5" name="Rectangle 4">
              <a:extLst>
                <a:ext uri="{FF2B5EF4-FFF2-40B4-BE49-F238E27FC236}">
                  <a16:creationId xmlns:a16="http://schemas.microsoft.com/office/drawing/2014/main" id="{1EECE287-5474-1440-B0D2-A7B4C5B2B3FC}"/>
                </a:ext>
              </a:extLst>
            </p:cNvPr>
            <p:cNvSpPr/>
            <p:nvPr/>
          </p:nvSpPr>
          <p:spPr>
            <a:xfrm>
              <a:off x="106363" y="90488"/>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pic>
          <p:nvPicPr>
            <p:cNvPr id="6" name="Picture 14">
              <a:extLst>
                <a:ext uri="{FF2B5EF4-FFF2-40B4-BE49-F238E27FC236}">
                  <a16:creationId xmlns:a16="http://schemas.microsoft.com/office/drawing/2014/main" id="{00D5C939-9E25-B14F-80D2-B9E0A01322C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6">
            <a:extLst>
              <a:ext uri="{FF2B5EF4-FFF2-40B4-BE49-F238E27FC236}">
                <a16:creationId xmlns:a16="http://schemas.microsoft.com/office/drawing/2014/main" id="{8999D864-1C84-C449-BD36-E6B855A168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763" y="5965185"/>
            <a:ext cx="896156" cy="665463"/>
          </a:xfrm>
          <a:prstGeom prst="rect">
            <a:avLst/>
          </a:prstGeom>
        </p:spPr>
      </p:pic>
      <p:sp>
        <p:nvSpPr>
          <p:cNvPr id="8" name="TextBox 7">
            <a:extLst>
              <a:ext uri="{FF2B5EF4-FFF2-40B4-BE49-F238E27FC236}">
                <a16:creationId xmlns:a16="http://schemas.microsoft.com/office/drawing/2014/main" id="{D0A7100B-4A52-5C41-BD3E-6243DCF0A0E7}"/>
              </a:ext>
            </a:extLst>
          </p:cNvPr>
          <p:cNvSpPr txBox="1"/>
          <p:nvPr/>
        </p:nvSpPr>
        <p:spPr>
          <a:xfrm>
            <a:off x="258763" y="399007"/>
            <a:ext cx="2856808" cy="523220"/>
          </a:xfrm>
          <a:prstGeom prst="rect">
            <a:avLst/>
          </a:prstGeom>
          <a:noFill/>
        </p:spPr>
        <p:txBody>
          <a:bodyPr wrap="none" rtlCol="0">
            <a:spAutoFit/>
          </a:bodyPr>
          <a:lstStyle/>
          <a:p>
            <a:r>
              <a:rPr lang="en-US" sz="2800"/>
              <a:t>Examples of clues:</a:t>
            </a:r>
          </a:p>
        </p:txBody>
      </p:sp>
      <p:sp>
        <p:nvSpPr>
          <p:cNvPr id="9" name="TextBox 8">
            <a:extLst>
              <a:ext uri="{FF2B5EF4-FFF2-40B4-BE49-F238E27FC236}">
                <a16:creationId xmlns:a16="http://schemas.microsoft.com/office/drawing/2014/main" id="{89ADA714-2A10-E64F-BC44-7C9096F23AE8}"/>
              </a:ext>
            </a:extLst>
          </p:cNvPr>
          <p:cNvSpPr txBox="1"/>
          <p:nvPr/>
        </p:nvSpPr>
        <p:spPr>
          <a:xfrm>
            <a:off x="661365" y="2583716"/>
            <a:ext cx="5410200" cy="830997"/>
          </a:xfrm>
          <a:prstGeom prst="rect">
            <a:avLst/>
          </a:prstGeom>
          <a:noFill/>
        </p:spPr>
        <p:txBody>
          <a:bodyPr wrap="square" rtlCol="0">
            <a:spAutoFit/>
          </a:bodyPr>
          <a:lstStyle/>
          <a:p>
            <a:r>
              <a:rPr lang="en-US" sz="2400" dirty="0"/>
              <a:t>As the suspect told his story, Holmes realised </a:t>
            </a:r>
            <a:r>
              <a:rPr lang="en-US" sz="2400" dirty="0">
                <a:solidFill>
                  <a:srgbClr val="FF0000"/>
                </a:solidFill>
              </a:rPr>
              <a:t>he had no alibi</a:t>
            </a:r>
            <a:r>
              <a:rPr lang="en-US" sz="2400" dirty="0"/>
              <a:t>.  </a:t>
            </a:r>
          </a:p>
        </p:txBody>
      </p:sp>
      <p:pic>
        <p:nvPicPr>
          <p:cNvPr id="3" name="Picture 2" descr="A picture containing indoor, person&#10;&#10;Description automatically generated">
            <a:extLst>
              <a:ext uri="{FF2B5EF4-FFF2-40B4-BE49-F238E27FC236}">
                <a16:creationId xmlns:a16="http://schemas.microsoft.com/office/drawing/2014/main" id="{E54358F2-9022-E64C-B1BF-0EA80FCDA2D0}"/>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Lst>
          </a:blip>
          <a:stretch>
            <a:fillRect/>
          </a:stretch>
        </p:blipFill>
        <p:spPr>
          <a:xfrm>
            <a:off x="6071565" y="1522437"/>
            <a:ext cx="5421429" cy="3784552"/>
          </a:xfrm>
          <a:prstGeom prst="rect">
            <a:avLst/>
          </a:prstGeom>
        </p:spPr>
      </p:pic>
      <p:sp>
        <p:nvSpPr>
          <p:cNvPr id="10" name="Cloud Callout 9">
            <a:extLst>
              <a:ext uri="{FF2B5EF4-FFF2-40B4-BE49-F238E27FC236}">
                <a16:creationId xmlns:a16="http://schemas.microsoft.com/office/drawing/2014/main" id="{8895578F-1DB6-1448-8363-82F9A295CBCA}"/>
              </a:ext>
            </a:extLst>
          </p:cNvPr>
          <p:cNvSpPr/>
          <p:nvPr/>
        </p:nvSpPr>
        <p:spPr>
          <a:xfrm>
            <a:off x="1852979" y="4246730"/>
            <a:ext cx="3928930" cy="2292231"/>
          </a:xfrm>
          <a:prstGeom prst="cloudCallout">
            <a:avLst>
              <a:gd name="adj1" fmla="val -70585"/>
              <a:gd name="adj2" fmla="val -36442"/>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Why would this make us suspicious? What is an alibi?</a:t>
            </a:r>
            <a:endParaRPr lang="en-GB" dirty="0">
              <a:solidFill>
                <a:schemeClr val="tx1"/>
              </a:solidFill>
            </a:endParaRPr>
          </a:p>
        </p:txBody>
      </p:sp>
    </p:spTree>
    <p:extLst>
      <p:ext uri="{BB962C8B-B14F-4D97-AF65-F5344CB8AC3E}">
        <p14:creationId xmlns:p14="http://schemas.microsoft.com/office/powerpoint/2010/main" val="29223308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DC3FA5F-A2D4-CB41-86BF-6C7299581F57}"/>
              </a:ext>
            </a:extLst>
          </p:cNvPr>
          <p:cNvGrpSpPr/>
          <p:nvPr/>
        </p:nvGrpSpPr>
        <p:grpSpPr>
          <a:xfrm>
            <a:off x="106363" y="90488"/>
            <a:ext cx="11979275" cy="6648450"/>
            <a:chOff x="106363" y="90488"/>
            <a:chExt cx="11979275" cy="6648450"/>
          </a:xfrm>
        </p:grpSpPr>
        <p:sp>
          <p:nvSpPr>
            <p:cNvPr id="4" name="Rectangle 3">
              <a:extLst>
                <a:ext uri="{FF2B5EF4-FFF2-40B4-BE49-F238E27FC236}">
                  <a16:creationId xmlns:a16="http://schemas.microsoft.com/office/drawing/2014/main" id="{0B119777-CCF1-8443-AA45-DC78279D15CE}"/>
                </a:ext>
              </a:extLst>
            </p:cNvPr>
            <p:cNvSpPr/>
            <p:nvPr/>
          </p:nvSpPr>
          <p:spPr>
            <a:xfrm>
              <a:off x="106363" y="90488"/>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pic>
          <p:nvPicPr>
            <p:cNvPr id="5" name="Picture 14">
              <a:extLst>
                <a:ext uri="{FF2B5EF4-FFF2-40B4-BE49-F238E27FC236}">
                  <a16:creationId xmlns:a16="http://schemas.microsoft.com/office/drawing/2014/main" id="{87B7D99F-C22A-B94C-A384-A589A90E02C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angle 1">
            <a:extLst>
              <a:ext uri="{FF2B5EF4-FFF2-40B4-BE49-F238E27FC236}">
                <a16:creationId xmlns:a16="http://schemas.microsoft.com/office/drawing/2014/main" id="{7D8DA420-832B-704B-9140-F234227242F6}"/>
              </a:ext>
            </a:extLst>
          </p:cNvPr>
          <p:cNvSpPr/>
          <p:nvPr/>
        </p:nvSpPr>
        <p:spPr>
          <a:xfrm>
            <a:off x="1035400" y="1230747"/>
            <a:ext cx="10017352" cy="2062103"/>
          </a:xfrm>
          <a:prstGeom prst="rect">
            <a:avLst/>
          </a:prstGeom>
        </p:spPr>
        <p:txBody>
          <a:bodyPr wrap="square">
            <a:spAutoFit/>
          </a:bodyPr>
          <a:lstStyle/>
          <a:p>
            <a:pPr algn="ctr"/>
            <a:endParaRPr lang="en-GB" sz="3200" dirty="0">
              <a:solidFill>
                <a:srgbClr val="000000"/>
              </a:solidFill>
              <a:latin typeface="Fort-Book"/>
            </a:endParaRPr>
          </a:p>
          <a:p>
            <a:pPr algn="ctr"/>
            <a:r>
              <a:rPr lang="en-GB" sz="3200" dirty="0">
                <a:solidFill>
                  <a:srgbClr val="000000"/>
                </a:solidFill>
                <a:latin typeface="Fort-Book"/>
              </a:rPr>
              <a:t>Write 3 different clues you can think of. They can be things people say or do, or objects found that provide important information.</a:t>
            </a:r>
            <a:endParaRPr lang="en-US" sz="3200" dirty="0"/>
          </a:p>
        </p:txBody>
      </p:sp>
      <p:pic>
        <p:nvPicPr>
          <p:cNvPr id="8" name="Picture 7">
            <a:extLst>
              <a:ext uri="{FF2B5EF4-FFF2-40B4-BE49-F238E27FC236}">
                <a16:creationId xmlns:a16="http://schemas.microsoft.com/office/drawing/2014/main" id="{B51349C9-4DC2-2843-AE11-2F66B212AF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763" y="5782200"/>
            <a:ext cx="1112483" cy="826101"/>
          </a:xfrm>
          <a:prstGeom prst="rect">
            <a:avLst/>
          </a:prstGeom>
        </p:spPr>
      </p:pic>
      <p:pic>
        <p:nvPicPr>
          <p:cNvPr id="9" name="Picture 8">
            <a:extLst>
              <a:ext uri="{FF2B5EF4-FFF2-40B4-BE49-F238E27FC236}">
                <a16:creationId xmlns:a16="http://schemas.microsoft.com/office/drawing/2014/main" id="{BAA3A874-8C03-4D4D-A3E3-DFDB6150A684}"/>
              </a:ext>
            </a:extLst>
          </p:cNvPr>
          <p:cNvPicPr>
            <a:picLocks noChangeAspect="1"/>
          </p:cNvPicPr>
          <p:nvPr/>
        </p:nvPicPr>
        <p:blipFill>
          <a:blip r:embed="rId4">
            <a:duotone>
              <a:prstClr val="black"/>
              <a:srgbClr val="D9C3A5">
                <a:tint val="50000"/>
                <a:satMod val="180000"/>
              </a:srgbClr>
            </a:duotone>
            <a:extLst>
              <a:ext uri="{BEBA8EAE-BF5A-486C-A8C5-ECC9F3942E4B}">
                <a14:imgProps xmlns:a14="http://schemas.microsoft.com/office/drawing/2010/main">
                  <a14:imgLayer r:embed="rId5">
                    <a14:imgEffect>
                      <a14:brightnessContrast bright="-20000"/>
                    </a14:imgEffect>
                  </a14:imgLayer>
                </a14:imgProps>
              </a:ext>
            </a:extLst>
          </a:blip>
          <a:stretch>
            <a:fillRect/>
          </a:stretch>
        </p:blipFill>
        <p:spPr>
          <a:xfrm>
            <a:off x="4868850" y="3672077"/>
            <a:ext cx="1694992" cy="2259989"/>
          </a:xfrm>
          <a:prstGeom prst="rect">
            <a:avLst/>
          </a:prstGeom>
        </p:spPr>
      </p:pic>
      <p:pic>
        <p:nvPicPr>
          <p:cNvPr id="3" name="Picture 2">
            <a:extLst>
              <a:ext uri="{FF2B5EF4-FFF2-40B4-BE49-F238E27FC236}">
                <a16:creationId xmlns:a16="http://schemas.microsoft.com/office/drawing/2014/main" id="{0B45EB74-6EFC-9D47-B31A-F54F82C3B6D9}"/>
              </a:ext>
            </a:extLst>
          </p:cNvPr>
          <p:cNvPicPr>
            <a:picLocks noChangeAspect="1"/>
          </p:cNvPicPr>
          <p:nvPr/>
        </p:nvPicPr>
        <p:blipFill>
          <a:blip r:embed="rId6"/>
          <a:stretch>
            <a:fillRect/>
          </a:stretch>
        </p:blipFill>
        <p:spPr>
          <a:xfrm>
            <a:off x="6682643" y="3672078"/>
            <a:ext cx="3013319" cy="2259989"/>
          </a:xfrm>
          <a:prstGeom prst="rect">
            <a:avLst/>
          </a:prstGeom>
        </p:spPr>
      </p:pic>
      <p:pic>
        <p:nvPicPr>
          <p:cNvPr id="7" name="Picture 6"/>
          <p:cNvPicPr>
            <a:picLocks noChangeAspect="1"/>
          </p:cNvPicPr>
          <p:nvPr/>
        </p:nvPicPr>
        <p:blipFill rotWithShape="1">
          <a:blip r:embed="rId7"/>
          <a:srcRect l="21138"/>
          <a:stretch/>
        </p:blipFill>
        <p:spPr>
          <a:xfrm rot="16200000">
            <a:off x="2823204" y="3987259"/>
            <a:ext cx="2253489" cy="1600200"/>
          </a:xfrm>
          <a:prstGeom prst="rect">
            <a:avLst/>
          </a:prstGeom>
        </p:spPr>
      </p:pic>
    </p:spTree>
    <p:extLst>
      <p:ext uri="{BB962C8B-B14F-4D97-AF65-F5344CB8AC3E}">
        <p14:creationId xmlns:p14="http://schemas.microsoft.com/office/powerpoint/2010/main" val="14592216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DC3FA5F-A2D4-CB41-86BF-6C7299581F57}"/>
              </a:ext>
            </a:extLst>
          </p:cNvPr>
          <p:cNvGrpSpPr/>
          <p:nvPr/>
        </p:nvGrpSpPr>
        <p:grpSpPr>
          <a:xfrm>
            <a:off x="106363" y="90488"/>
            <a:ext cx="11979275" cy="6648450"/>
            <a:chOff x="106363" y="90488"/>
            <a:chExt cx="11979275" cy="6648450"/>
          </a:xfrm>
        </p:grpSpPr>
        <p:sp>
          <p:nvSpPr>
            <p:cNvPr id="4" name="Rectangle 3">
              <a:extLst>
                <a:ext uri="{FF2B5EF4-FFF2-40B4-BE49-F238E27FC236}">
                  <a16:creationId xmlns:a16="http://schemas.microsoft.com/office/drawing/2014/main" id="{0B119777-CCF1-8443-AA45-DC78279D15CE}"/>
                </a:ext>
              </a:extLst>
            </p:cNvPr>
            <p:cNvSpPr/>
            <p:nvPr/>
          </p:nvSpPr>
          <p:spPr>
            <a:xfrm>
              <a:off x="106363" y="90488"/>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5" name="Picture 14">
              <a:extLst>
                <a:ext uri="{FF2B5EF4-FFF2-40B4-BE49-F238E27FC236}">
                  <a16:creationId xmlns:a16="http://schemas.microsoft.com/office/drawing/2014/main" id="{87B7D99F-C22A-B94C-A384-A589A90E02C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Title 1">
            <a:extLst>
              <a:ext uri="{FF2B5EF4-FFF2-40B4-BE49-F238E27FC236}">
                <a16:creationId xmlns:a16="http://schemas.microsoft.com/office/drawing/2014/main" id="{468E9ACF-0AAE-A84F-AF6C-D66A45CC731C}"/>
              </a:ext>
            </a:extLst>
          </p:cNvPr>
          <p:cNvSpPr>
            <a:spLocks noGrp="1"/>
          </p:cNvSpPr>
          <p:nvPr>
            <p:ph type="title"/>
          </p:nvPr>
        </p:nvSpPr>
        <p:spPr>
          <a:xfrm>
            <a:off x="838200" y="807519"/>
            <a:ext cx="10515600" cy="1325563"/>
          </a:xfrm>
        </p:spPr>
        <p:txBody>
          <a:bodyPr>
            <a:normAutofit/>
          </a:bodyPr>
          <a:lstStyle/>
          <a:p>
            <a:pPr algn="ctr"/>
            <a:r>
              <a:rPr lang="en-US" sz="3600" dirty="0">
                <a:latin typeface="Calibri" panose="020F0502020204030204" pitchFamily="34" charset="0"/>
                <a:cs typeface="Calibri" panose="020F0502020204030204" pitchFamily="34" charset="0"/>
              </a:rPr>
              <a:t>What language did Arthur Conan Doyle use?</a:t>
            </a:r>
          </a:p>
        </p:txBody>
      </p:sp>
      <p:sp>
        <p:nvSpPr>
          <p:cNvPr id="11" name="Rounded Rectangle 10">
            <a:extLst>
              <a:ext uri="{FF2B5EF4-FFF2-40B4-BE49-F238E27FC236}">
                <a16:creationId xmlns:a16="http://schemas.microsoft.com/office/drawing/2014/main" id="{C80CF164-E557-D149-8197-9601C0E2938E}"/>
              </a:ext>
            </a:extLst>
          </p:cNvPr>
          <p:cNvSpPr/>
          <p:nvPr/>
        </p:nvSpPr>
        <p:spPr>
          <a:xfrm>
            <a:off x="5244660" y="3487071"/>
            <a:ext cx="1702675" cy="733097"/>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Language</a:t>
            </a:r>
          </a:p>
        </p:txBody>
      </p:sp>
      <p:cxnSp>
        <p:nvCxnSpPr>
          <p:cNvPr id="12" name="Curved Connector 11">
            <a:extLst>
              <a:ext uri="{FF2B5EF4-FFF2-40B4-BE49-F238E27FC236}">
                <a16:creationId xmlns:a16="http://schemas.microsoft.com/office/drawing/2014/main" id="{72F77FD9-DFE2-1442-8A41-217482B1ED16}"/>
              </a:ext>
            </a:extLst>
          </p:cNvPr>
          <p:cNvCxnSpPr>
            <a:cxnSpLocks/>
            <a:stCxn id="11" idx="0"/>
          </p:cNvCxnSpPr>
          <p:nvPr/>
        </p:nvCxnSpPr>
        <p:spPr>
          <a:xfrm rot="5400000" flipH="1" flipV="1">
            <a:off x="6097098" y="2397537"/>
            <a:ext cx="1088434" cy="1090634"/>
          </a:xfrm>
          <a:prstGeom prst="curved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13" name="Curved Connector 12">
            <a:extLst>
              <a:ext uri="{FF2B5EF4-FFF2-40B4-BE49-F238E27FC236}">
                <a16:creationId xmlns:a16="http://schemas.microsoft.com/office/drawing/2014/main" id="{DCA4FEA2-78D4-504B-88B0-7FD233BCD496}"/>
              </a:ext>
            </a:extLst>
          </p:cNvPr>
          <p:cNvCxnSpPr>
            <a:cxnSpLocks/>
            <a:stCxn id="11" idx="0"/>
          </p:cNvCxnSpPr>
          <p:nvPr/>
        </p:nvCxnSpPr>
        <p:spPr>
          <a:xfrm rot="16200000" flipV="1">
            <a:off x="4811158" y="2202230"/>
            <a:ext cx="908245" cy="1661437"/>
          </a:xfrm>
          <a:prstGeom prst="curved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14" name="Curved Connector 13">
            <a:extLst>
              <a:ext uri="{FF2B5EF4-FFF2-40B4-BE49-F238E27FC236}">
                <a16:creationId xmlns:a16="http://schemas.microsoft.com/office/drawing/2014/main" id="{76C5CCC1-139C-8841-AF86-5F37654CF107}"/>
              </a:ext>
            </a:extLst>
          </p:cNvPr>
          <p:cNvCxnSpPr>
            <a:cxnSpLocks/>
            <a:stCxn id="11" idx="0"/>
          </p:cNvCxnSpPr>
          <p:nvPr/>
        </p:nvCxnSpPr>
        <p:spPr>
          <a:xfrm rot="5400000" flipH="1" flipV="1">
            <a:off x="7080437" y="2180222"/>
            <a:ext cx="322410" cy="2291289"/>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15" name="Curved Connector 14">
            <a:extLst>
              <a:ext uri="{FF2B5EF4-FFF2-40B4-BE49-F238E27FC236}">
                <a16:creationId xmlns:a16="http://schemas.microsoft.com/office/drawing/2014/main" id="{1D594834-35FF-2B45-808E-1FD41F0948FE}"/>
              </a:ext>
            </a:extLst>
          </p:cNvPr>
          <p:cNvCxnSpPr>
            <a:cxnSpLocks/>
            <a:stCxn id="11" idx="0"/>
          </p:cNvCxnSpPr>
          <p:nvPr/>
        </p:nvCxnSpPr>
        <p:spPr>
          <a:xfrm rot="16200000" flipV="1">
            <a:off x="4902825" y="2293898"/>
            <a:ext cx="173246" cy="2213100"/>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16" name="Curved Connector 15">
            <a:extLst>
              <a:ext uri="{FF2B5EF4-FFF2-40B4-BE49-F238E27FC236}">
                <a16:creationId xmlns:a16="http://schemas.microsoft.com/office/drawing/2014/main" id="{F270F944-9B84-F244-8D70-B903E6E92D8F}"/>
              </a:ext>
            </a:extLst>
          </p:cNvPr>
          <p:cNvCxnSpPr>
            <a:cxnSpLocks/>
            <a:stCxn id="11" idx="2"/>
          </p:cNvCxnSpPr>
          <p:nvPr/>
        </p:nvCxnSpPr>
        <p:spPr>
          <a:xfrm rot="5400000">
            <a:off x="4788509" y="3609665"/>
            <a:ext cx="696986" cy="1917993"/>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17" name="Curved Connector 16">
            <a:extLst>
              <a:ext uri="{FF2B5EF4-FFF2-40B4-BE49-F238E27FC236}">
                <a16:creationId xmlns:a16="http://schemas.microsoft.com/office/drawing/2014/main" id="{3A000F01-7621-9E4C-BB3C-BFB5F116F31D}"/>
              </a:ext>
            </a:extLst>
          </p:cNvPr>
          <p:cNvCxnSpPr>
            <a:cxnSpLocks/>
            <a:stCxn id="11" idx="2"/>
          </p:cNvCxnSpPr>
          <p:nvPr/>
        </p:nvCxnSpPr>
        <p:spPr>
          <a:xfrm rot="16200000" flipH="1">
            <a:off x="5424075" y="4892090"/>
            <a:ext cx="1343847" cy="1"/>
          </a:xfrm>
          <a:prstGeom prst="curved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18" name="Curved Connector 17">
            <a:extLst>
              <a:ext uri="{FF2B5EF4-FFF2-40B4-BE49-F238E27FC236}">
                <a16:creationId xmlns:a16="http://schemas.microsoft.com/office/drawing/2014/main" id="{D381BB2A-2B5A-2D4C-9BDD-600F9BB1E2AC}"/>
              </a:ext>
            </a:extLst>
          </p:cNvPr>
          <p:cNvCxnSpPr>
            <a:cxnSpLocks/>
            <a:stCxn id="11" idx="2"/>
          </p:cNvCxnSpPr>
          <p:nvPr/>
        </p:nvCxnSpPr>
        <p:spPr>
          <a:xfrm rot="16200000" flipH="1">
            <a:off x="6654900" y="3661265"/>
            <a:ext cx="614992" cy="1732797"/>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sp>
        <p:nvSpPr>
          <p:cNvPr id="19" name="TextBox 18">
            <a:extLst>
              <a:ext uri="{FF2B5EF4-FFF2-40B4-BE49-F238E27FC236}">
                <a16:creationId xmlns:a16="http://schemas.microsoft.com/office/drawing/2014/main" id="{0B017461-1C26-8347-8320-274CD8AB3DD2}"/>
              </a:ext>
            </a:extLst>
          </p:cNvPr>
          <p:cNvSpPr txBox="1"/>
          <p:nvPr/>
        </p:nvSpPr>
        <p:spPr>
          <a:xfrm>
            <a:off x="258763" y="307789"/>
            <a:ext cx="1610762" cy="707886"/>
          </a:xfrm>
          <a:prstGeom prst="rect">
            <a:avLst/>
          </a:prstGeom>
          <a:noFill/>
        </p:spPr>
        <p:txBody>
          <a:bodyPr wrap="none" rtlCol="0">
            <a:spAutoFit/>
          </a:bodyPr>
          <a:lstStyle/>
          <a:p>
            <a:r>
              <a:rPr lang="en-US" sz="4000" dirty="0"/>
              <a:t>Starter</a:t>
            </a:r>
          </a:p>
        </p:txBody>
      </p:sp>
    </p:spTree>
    <p:extLst>
      <p:ext uri="{BB962C8B-B14F-4D97-AF65-F5344CB8AC3E}">
        <p14:creationId xmlns:p14="http://schemas.microsoft.com/office/powerpoint/2010/main" val="8547238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DC3FA5F-A2D4-CB41-86BF-6C7299581F57}"/>
              </a:ext>
            </a:extLst>
          </p:cNvPr>
          <p:cNvGrpSpPr/>
          <p:nvPr/>
        </p:nvGrpSpPr>
        <p:grpSpPr>
          <a:xfrm>
            <a:off x="106363" y="90488"/>
            <a:ext cx="11979275" cy="6648450"/>
            <a:chOff x="106363" y="90488"/>
            <a:chExt cx="11979275" cy="6648450"/>
          </a:xfrm>
        </p:grpSpPr>
        <p:sp>
          <p:nvSpPr>
            <p:cNvPr id="4" name="Rectangle 3">
              <a:extLst>
                <a:ext uri="{FF2B5EF4-FFF2-40B4-BE49-F238E27FC236}">
                  <a16:creationId xmlns:a16="http://schemas.microsoft.com/office/drawing/2014/main" id="{0B119777-CCF1-8443-AA45-DC78279D15CE}"/>
                </a:ext>
              </a:extLst>
            </p:cNvPr>
            <p:cNvSpPr/>
            <p:nvPr/>
          </p:nvSpPr>
          <p:spPr>
            <a:xfrm>
              <a:off x="106363" y="90488"/>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pic>
          <p:nvPicPr>
            <p:cNvPr id="5" name="Picture 14">
              <a:extLst>
                <a:ext uri="{FF2B5EF4-FFF2-40B4-BE49-F238E27FC236}">
                  <a16:creationId xmlns:a16="http://schemas.microsoft.com/office/drawing/2014/main" id="{87B7D99F-C22A-B94C-A384-A589A90E02C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angle 1">
            <a:extLst>
              <a:ext uri="{FF2B5EF4-FFF2-40B4-BE49-F238E27FC236}">
                <a16:creationId xmlns:a16="http://schemas.microsoft.com/office/drawing/2014/main" id="{7D8DA420-832B-704B-9140-F234227242F6}"/>
              </a:ext>
            </a:extLst>
          </p:cNvPr>
          <p:cNvSpPr/>
          <p:nvPr/>
        </p:nvSpPr>
        <p:spPr>
          <a:xfrm>
            <a:off x="1035400" y="220375"/>
            <a:ext cx="10017352" cy="1384995"/>
          </a:xfrm>
          <a:prstGeom prst="rect">
            <a:avLst/>
          </a:prstGeom>
        </p:spPr>
        <p:txBody>
          <a:bodyPr wrap="square">
            <a:spAutoFit/>
          </a:bodyPr>
          <a:lstStyle/>
          <a:p>
            <a:pPr algn="ctr"/>
            <a:r>
              <a:rPr lang="en-GB" sz="2800" dirty="0" smtClean="0">
                <a:solidFill>
                  <a:srgbClr val="000000"/>
                </a:solidFill>
                <a:latin typeface="Fort-Book"/>
              </a:rPr>
              <a:t>Clues </a:t>
            </a:r>
          </a:p>
          <a:p>
            <a:pPr algn="ctr"/>
            <a:r>
              <a:rPr lang="en-GB" sz="2800" dirty="0" smtClean="0">
                <a:solidFill>
                  <a:srgbClr val="000000"/>
                </a:solidFill>
                <a:latin typeface="Fort-Book"/>
              </a:rPr>
              <a:t>They </a:t>
            </a:r>
            <a:r>
              <a:rPr lang="en-GB" sz="2800" dirty="0">
                <a:solidFill>
                  <a:srgbClr val="000000"/>
                </a:solidFill>
                <a:latin typeface="Fort-Book"/>
              </a:rPr>
              <a:t>can be things people say or do, or objects found that provide important information.</a:t>
            </a:r>
            <a:endParaRPr lang="en-US" sz="2800" dirty="0"/>
          </a:p>
        </p:txBody>
      </p:sp>
      <p:sp>
        <p:nvSpPr>
          <p:cNvPr id="11" name="Content Placeholder 2">
            <a:extLst>
              <a:ext uri="{FF2B5EF4-FFF2-40B4-BE49-F238E27FC236}">
                <a16:creationId xmlns:a16="http://schemas.microsoft.com/office/drawing/2014/main" id="{9E9F5A96-3CA6-5241-A767-5D4ABDB85A91}"/>
              </a:ext>
            </a:extLst>
          </p:cNvPr>
          <p:cNvSpPr>
            <a:spLocks noGrp="1"/>
          </p:cNvSpPr>
          <p:nvPr>
            <p:ph idx="1"/>
          </p:nvPr>
        </p:nvSpPr>
        <p:spPr>
          <a:xfrm>
            <a:off x="838200" y="1825625"/>
            <a:ext cx="10515600" cy="4351338"/>
          </a:xfrm>
        </p:spPr>
        <p:txBody>
          <a:bodyPr>
            <a:normAutofit/>
          </a:bodyPr>
          <a:lstStyle/>
          <a:p>
            <a:pPr marL="0" indent="0">
              <a:buNone/>
            </a:pPr>
            <a:r>
              <a:rPr lang="en-US" dirty="0"/>
              <a:t>Examples:</a:t>
            </a:r>
          </a:p>
          <a:p>
            <a:pPr lvl="1"/>
            <a:r>
              <a:rPr lang="en-US" dirty="0"/>
              <a:t>Foot </a:t>
            </a:r>
            <a:r>
              <a:rPr lang="en-US" dirty="0" smtClean="0"/>
              <a:t>marks</a:t>
            </a:r>
          </a:p>
          <a:p>
            <a:pPr lvl="1"/>
            <a:r>
              <a:rPr lang="en-US" dirty="0" smtClean="0"/>
              <a:t>Distinctive features e.g. the foot print was worn on the heel so the suspect must drag their left foot. </a:t>
            </a:r>
            <a:endParaRPr lang="en-US" dirty="0"/>
          </a:p>
          <a:p>
            <a:pPr lvl="1"/>
            <a:r>
              <a:rPr lang="en-US" dirty="0"/>
              <a:t>Clothing left behind e</a:t>
            </a:r>
            <a:r>
              <a:rPr lang="en-US" dirty="0" smtClean="0"/>
              <a:t>.g</a:t>
            </a:r>
            <a:r>
              <a:rPr lang="en-US" dirty="0"/>
              <a:t>. a </a:t>
            </a:r>
            <a:r>
              <a:rPr lang="en-US" dirty="0" smtClean="0"/>
              <a:t>glove</a:t>
            </a:r>
            <a:r>
              <a:rPr lang="en-US" dirty="0"/>
              <a:t> </a:t>
            </a:r>
            <a:r>
              <a:rPr lang="en-US" dirty="0" smtClean="0"/>
              <a:t>that was likely to belong to a woman.</a:t>
            </a:r>
            <a:endParaRPr lang="en-US" dirty="0"/>
          </a:p>
          <a:p>
            <a:pPr marL="0" indent="0">
              <a:buNone/>
            </a:pPr>
            <a:r>
              <a:rPr lang="en-US" dirty="0"/>
              <a:t>There could be something suspicious about the setting: </a:t>
            </a:r>
          </a:p>
          <a:p>
            <a:pPr lvl="1"/>
            <a:r>
              <a:rPr lang="en-US" dirty="0" smtClean="0"/>
              <a:t>The lock is </a:t>
            </a:r>
            <a:r>
              <a:rPr lang="en-US" dirty="0"/>
              <a:t>on the outside of the </a:t>
            </a:r>
            <a:r>
              <a:rPr lang="en-US" dirty="0" smtClean="0"/>
              <a:t>door</a:t>
            </a:r>
            <a:endParaRPr lang="en-US" dirty="0"/>
          </a:p>
          <a:p>
            <a:pPr lvl="1"/>
            <a:r>
              <a:rPr lang="en-US" dirty="0" smtClean="0"/>
              <a:t>The windows </a:t>
            </a:r>
            <a:r>
              <a:rPr lang="en-US" dirty="0"/>
              <a:t>don’t </a:t>
            </a:r>
            <a:r>
              <a:rPr lang="en-US" dirty="0" smtClean="0"/>
              <a:t>open</a:t>
            </a:r>
            <a:endParaRPr lang="en-US" dirty="0"/>
          </a:p>
          <a:p>
            <a:pPr lvl="1"/>
            <a:r>
              <a:rPr lang="en-US" dirty="0"/>
              <a:t>Suspicious </a:t>
            </a:r>
            <a:r>
              <a:rPr lang="en-US" dirty="0" smtClean="0"/>
              <a:t>noises</a:t>
            </a:r>
          </a:p>
          <a:p>
            <a:pPr lvl="1"/>
            <a:r>
              <a:rPr lang="en-US" dirty="0" smtClean="0"/>
              <a:t>There was no sign of forced entry </a:t>
            </a:r>
            <a:endParaRPr lang="en-US" dirty="0"/>
          </a:p>
          <a:p>
            <a:pPr marL="0" indent="0">
              <a:buNone/>
            </a:pPr>
            <a:endParaRPr lang="en-US" dirty="0"/>
          </a:p>
          <a:p>
            <a:pPr marL="0" indent="0">
              <a:buNone/>
            </a:pPr>
            <a:endParaRPr lang="en-US" dirty="0"/>
          </a:p>
        </p:txBody>
      </p:sp>
      <p:pic>
        <p:nvPicPr>
          <p:cNvPr id="12" name="Picture 11">
            <a:extLst>
              <a:ext uri="{FF2B5EF4-FFF2-40B4-BE49-F238E27FC236}">
                <a16:creationId xmlns:a16="http://schemas.microsoft.com/office/drawing/2014/main" id="{78F525E5-8A16-BC4D-BB74-D0E40D10F7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763" y="5782200"/>
            <a:ext cx="1112483" cy="826101"/>
          </a:xfrm>
          <a:prstGeom prst="rect">
            <a:avLst/>
          </a:prstGeom>
        </p:spPr>
      </p:pic>
      <p:sp>
        <p:nvSpPr>
          <p:cNvPr id="3" name="Right Brace 2"/>
          <p:cNvSpPr/>
          <p:nvPr/>
        </p:nvSpPr>
        <p:spPr>
          <a:xfrm>
            <a:off x="6430297" y="4395019"/>
            <a:ext cx="1224116" cy="1387181"/>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 name="TextBox 6"/>
          <p:cNvSpPr txBox="1"/>
          <p:nvPr/>
        </p:nvSpPr>
        <p:spPr>
          <a:xfrm>
            <a:off x="7757652" y="4933024"/>
            <a:ext cx="2431948" cy="369332"/>
          </a:xfrm>
          <a:prstGeom prst="rect">
            <a:avLst/>
          </a:prstGeom>
          <a:noFill/>
        </p:spPr>
        <p:txBody>
          <a:bodyPr wrap="none" rtlCol="0">
            <a:spAutoFit/>
          </a:bodyPr>
          <a:lstStyle/>
          <a:p>
            <a:r>
              <a:rPr lang="en-GB" dirty="0" smtClean="0"/>
              <a:t>What could this tell us? </a:t>
            </a:r>
            <a:endParaRPr lang="en-GB" dirty="0"/>
          </a:p>
        </p:txBody>
      </p:sp>
    </p:spTree>
    <p:extLst>
      <p:ext uri="{BB962C8B-B14F-4D97-AF65-F5344CB8AC3E}">
        <p14:creationId xmlns:p14="http://schemas.microsoft.com/office/powerpoint/2010/main" val="10106123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8003C1D-D2BA-D145-BEB4-E66E96647D54}"/>
              </a:ext>
            </a:extLst>
          </p:cNvPr>
          <p:cNvGrpSpPr/>
          <p:nvPr/>
        </p:nvGrpSpPr>
        <p:grpSpPr>
          <a:xfrm>
            <a:off x="106363" y="90488"/>
            <a:ext cx="11979275" cy="6648450"/>
            <a:chOff x="106363" y="90488"/>
            <a:chExt cx="11979275" cy="6648450"/>
          </a:xfrm>
        </p:grpSpPr>
        <p:sp>
          <p:nvSpPr>
            <p:cNvPr id="5" name="Rectangle 4">
              <a:extLst>
                <a:ext uri="{FF2B5EF4-FFF2-40B4-BE49-F238E27FC236}">
                  <a16:creationId xmlns:a16="http://schemas.microsoft.com/office/drawing/2014/main" id="{1EECE287-5474-1440-B0D2-A7B4C5B2B3FC}"/>
                </a:ext>
              </a:extLst>
            </p:cNvPr>
            <p:cNvSpPr/>
            <p:nvPr/>
          </p:nvSpPr>
          <p:spPr>
            <a:xfrm>
              <a:off x="106363" y="90488"/>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pic>
          <p:nvPicPr>
            <p:cNvPr id="6" name="Picture 14">
              <a:extLst>
                <a:ext uri="{FF2B5EF4-FFF2-40B4-BE49-F238E27FC236}">
                  <a16:creationId xmlns:a16="http://schemas.microsoft.com/office/drawing/2014/main" id="{00D5C939-9E25-B14F-80D2-B9E0A01322C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Rectangle 9">
            <a:extLst>
              <a:ext uri="{FF2B5EF4-FFF2-40B4-BE49-F238E27FC236}">
                <a16:creationId xmlns:a16="http://schemas.microsoft.com/office/drawing/2014/main" id="{1F5AB61F-8B87-5841-B8A3-0AF64D6D81B2}"/>
              </a:ext>
            </a:extLst>
          </p:cNvPr>
          <p:cNvSpPr/>
          <p:nvPr/>
        </p:nvSpPr>
        <p:spPr>
          <a:xfrm>
            <a:off x="1012213" y="1409379"/>
            <a:ext cx="10167574" cy="3016210"/>
          </a:xfrm>
          <a:prstGeom prst="rect">
            <a:avLst/>
          </a:prstGeom>
        </p:spPr>
        <p:txBody>
          <a:bodyPr wrap="square">
            <a:spAutoFit/>
          </a:bodyPr>
          <a:lstStyle/>
          <a:p>
            <a:r>
              <a:rPr lang="en-GB" sz="2000" dirty="0"/>
              <a:t>“Where does that bell communicate with?” he asked at last pointing to a thick bell-rope which hung down beside the bed, the tassel actually lying upon the pillow. </a:t>
            </a:r>
          </a:p>
          <a:p>
            <a:pPr>
              <a:lnSpc>
                <a:spcPct val="150000"/>
              </a:lnSpc>
            </a:pPr>
            <a:r>
              <a:rPr lang="en-GB" sz="2000" dirty="0"/>
              <a:t>“It goes to the housekeeper’s room.” “It looks newer than the other things?” </a:t>
            </a:r>
          </a:p>
          <a:p>
            <a:pPr>
              <a:lnSpc>
                <a:spcPct val="150000"/>
              </a:lnSpc>
            </a:pPr>
            <a:r>
              <a:rPr lang="en-GB" sz="2000" dirty="0"/>
              <a:t>“Yes, it was only put there a couple of years ago.” </a:t>
            </a:r>
          </a:p>
          <a:p>
            <a:pPr>
              <a:lnSpc>
                <a:spcPct val="150000"/>
              </a:lnSpc>
            </a:pPr>
            <a:r>
              <a:rPr lang="en-GB" sz="2000" dirty="0"/>
              <a:t>“Your sister asked for it, I suppose?” </a:t>
            </a:r>
          </a:p>
          <a:p>
            <a:pPr>
              <a:lnSpc>
                <a:spcPct val="150000"/>
              </a:lnSpc>
            </a:pPr>
            <a:r>
              <a:rPr lang="en-GB" sz="2000" dirty="0"/>
              <a:t>“No, I never heard of her using it. We used always to get what we wanted for </a:t>
            </a:r>
            <a:r>
              <a:rPr lang="en-GB" sz="2000" dirty="0" smtClean="0"/>
              <a:t>ourselves.” </a:t>
            </a:r>
            <a:endParaRPr lang="en-GB" sz="2000" dirty="0"/>
          </a:p>
          <a:p>
            <a:pPr>
              <a:lnSpc>
                <a:spcPct val="150000"/>
              </a:lnSpc>
            </a:pPr>
            <a:r>
              <a:rPr lang="en-GB" sz="2000" dirty="0"/>
              <a:t>“Indeed, it seemed unnecessary to put so nice a bell-pull there.”</a:t>
            </a:r>
          </a:p>
        </p:txBody>
      </p:sp>
      <p:sp>
        <p:nvSpPr>
          <p:cNvPr id="11" name="TextBox 10">
            <a:extLst>
              <a:ext uri="{FF2B5EF4-FFF2-40B4-BE49-F238E27FC236}">
                <a16:creationId xmlns:a16="http://schemas.microsoft.com/office/drawing/2014/main" id="{82217045-B25B-7448-AD9D-8D3A2E518A16}"/>
              </a:ext>
            </a:extLst>
          </p:cNvPr>
          <p:cNvSpPr txBox="1"/>
          <p:nvPr/>
        </p:nvSpPr>
        <p:spPr>
          <a:xfrm>
            <a:off x="258763" y="399007"/>
            <a:ext cx="6526210" cy="523220"/>
          </a:xfrm>
          <a:prstGeom prst="rect">
            <a:avLst/>
          </a:prstGeom>
          <a:noFill/>
        </p:spPr>
        <p:txBody>
          <a:bodyPr wrap="none" rtlCol="0">
            <a:spAutoFit/>
          </a:bodyPr>
          <a:lstStyle/>
          <a:p>
            <a:r>
              <a:rPr lang="en-US" sz="2800"/>
              <a:t>There is one clue in this text. Write it down.</a:t>
            </a:r>
          </a:p>
        </p:txBody>
      </p:sp>
      <p:pic>
        <p:nvPicPr>
          <p:cNvPr id="12" name="Picture 11">
            <a:extLst>
              <a:ext uri="{FF2B5EF4-FFF2-40B4-BE49-F238E27FC236}">
                <a16:creationId xmlns:a16="http://schemas.microsoft.com/office/drawing/2014/main" id="{5D0238C3-85BC-6149-8055-919904B8B9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763" y="5782200"/>
            <a:ext cx="1112483" cy="826101"/>
          </a:xfrm>
          <a:prstGeom prst="rect">
            <a:avLst/>
          </a:prstGeom>
        </p:spPr>
      </p:pic>
    </p:spTree>
    <p:extLst>
      <p:ext uri="{BB962C8B-B14F-4D97-AF65-F5344CB8AC3E}">
        <p14:creationId xmlns:p14="http://schemas.microsoft.com/office/powerpoint/2010/main" val="19267965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8003C1D-D2BA-D145-BEB4-E66E96647D54}"/>
              </a:ext>
            </a:extLst>
          </p:cNvPr>
          <p:cNvGrpSpPr/>
          <p:nvPr/>
        </p:nvGrpSpPr>
        <p:grpSpPr>
          <a:xfrm>
            <a:off x="106363" y="90488"/>
            <a:ext cx="11979275" cy="6648450"/>
            <a:chOff x="106363" y="90488"/>
            <a:chExt cx="11979275" cy="6648450"/>
          </a:xfrm>
        </p:grpSpPr>
        <p:sp>
          <p:nvSpPr>
            <p:cNvPr id="5" name="Rectangle 4">
              <a:extLst>
                <a:ext uri="{FF2B5EF4-FFF2-40B4-BE49-F238E27FC236}">
                  <a16:creationId xmlns:a16="http://schemas.microsoft.com/office/drawing/2014/main" id="{1EECE287-5474-1440-B0D2-A7B4C5B2B3FC}"/>
                </a:ext>
              </a:extLst>
            </p:cNvPr>
            <p:cNvSpPr/>
            <p:nvPr/>
          </p:nvSpPr>
          <p:spPr>
            <a:xfrm>
              <a:off x="106363" y="90488"/>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pic>
          <p:nvPicPr>
            <p:cNvPr id="6" name="Picture 14">
              <a:extLst>
                <a:ext uri="{FF2B5EF4-FFF2-40B4-BE49-F238E27FC236}">
                  <a16:creationId xmlns:a16="http://schemas.microsoft.com/office/drawing/2014/main" id="{00D5C939-9E25-B14F-80D2-B9E0A01322C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Picture 7">
            <a:extLst>
              <a:ext uri="{FF2B5EF4-FFF2-40B4-BE49-F238E27FC236}">
                <a16:creationId xmlns:a16="http://schemas.microsoft.com/office/drawing/2014/main" id="{A9508CF5-0D52-8143-8CFD-64C761AE48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763" y="5782200"/>
            <a:ext cx="1112483" cy="826101"/>
          </a:xfrm>
          <a:prstGeom prst="rect">
            <a:avLst/>
          </a:prstGeom>
        </p:spPr>
      </p:pic>
      <p:sp>
        <p:nvSpPr>
          <p:cNvPr id="9" name="TextBox 8">
            <a:extLst>
              <a:ext uri="{FF2B5EF4-FFF2-40B4-BE49-F238E27FC236}">
                <a16:creationId xmlns:a16="http://schemas.microsoft.com/office/drawing/2014/main" id="{CE177E4A-4979-3D44-9225-63AE50688623}"/>
              </a:ext>
            </a:extLst>
          </p:cNvPr>
          <p:cNvSpPr txBox="1"/>
          <p:nvPr/>
        </p:nvSpPr>
        <p:spPr>
          <a:xfrm>
            <a:off x="258763" y="399007"/>
            <a:ext cx="6526210" cy="523220"/>
          </a:xfrm>
          <a:prstGeom prst="rect">
            <a:avLst/>
          </a:prstGeom>
          <a:noFill/>
        </p:spPr>
        <p:txBody>
          <a:bodyPr wrap="none" rtlCol="0">
            <a:spAutoFit/>
          </a:bodyPr>
          <a:lstStyle/>
          <a:p>
            <a:r>
              <a:rPr lang="en-US" sz="2800"/>
              <a:t>There is one clue in this text. Write it down.</a:t>
            </a:r>
          </a:p>
        </p:txBody>
      </p:sp>
      <p:sp>
        <p:nvSpPr>
          <p:cNvPr id="12" name="Rectangle 11">
            <a:extLst>
              <a:ext uri="{FF2B5EF4-FFF2-40B4-BE49-F238E27FC236}">
                <a16:creationId xmlns:a16="http://schemas.microsoft.com/office/drawing/2014/main" id="{7B2DCEC2-EAAF-A04F-9517-268BD8BDA43B}"/>
              </a:ext>
            </a:extLst>
          </p:cNvPr>
          <p:cNvSpPr/>
          <p:nvPr/>
        </p:nvSpPr>
        <p:spPr>
          <a:xfrm>
            <a:off x="1012213" y="1409379"/>
            <a:ext cx="10167574" cy="3016210"/>
          </a:xfrm>
          <a:prstGeom prst="rect">
            <a:avLst/>
          </a:prstGeom>
        </p:spPr>
        <p:txBody>
          <a:bodyPr wrap="square">
            <a:spAutoFit/>
          </a:bodyPr>
          <a:lstStyle/>
          <a:p>
            <a:r>
              <a:rPr lang="en-GB" sz="2000" dirty="0"/>
              <a:t>“Where does that bell communicate with?” he asked at last pointing to a thick bell-rope which hung down beside the bed, the tassel actually lying upon the pillow. </a:t>
            </a:r>
          </a:p>
          <a:p>
            <a:pPr>
              <a:lnSpc>
                <a:spcPct val="150000"/>
              </a:lnSpc>
            </a:pPr>
            <a:r>
              <a:rPr lang="en-GB" sz="2000" dirty="0"/>
              <a:t>“It goes to the housekeeper’s room.” “It looks newer than the other things?” </a:t>
            </a:r>
          </a:p>
          <a:p>
            <a:pPr>
              <a:lnSpc>
                <a:spcPct val="150000"/>
              </a:lnSpc>
            </a:pPr>
            <a:r>
              <a:rPr lang="en-GB" sz="2000" dirty="0"/>
              <a:t>“Yes, it was only put there a couple of years ago.” </a:t>
            </a:r>
          </a:p>
          <a:p>
            <a:pPr>
              <a:lnSpc>
                <a:spcPct val="150000"/>
              </a:lnSpc>
            </a:pPr>
            <a:r>
              <a:rPr lang="en-GB" sz="2000" dirty="0"/>
              <a:t>“Your sister asked for it, I suppose?” </a:t>
            </a:r>
          </a:p>
          <a:p>
            <a:pPr>
              <a:lnSpc>
                <a:spcPct val="150000"/>
              </a:lnSpc>
            </a:pPr>
            <a:r>
              <a:rPr lang="en-GB" sz="2000" dirty="0"/>
              <a:t>“No, I never heard of her using it. We used always to get what we wanted for </a:t>
            </a:r>
            <a:r>
              <a:rPr lang="en-GB" sz="2000" dirty="0" smtClean="0"/>
              <a:t>ourselves.” </a:t>
            </a:r>
            <a:endParaRPr lang="en-GB" sz="2000" dirty="0"/>
          </a:p>
          <a:p>
            <a:pPr>
              <a:lnSpc>
                <a:spcPct val="150000"/>
              </a:lnSpc>
            </a:pPr>
            <a:r>
              <a:rPr lang="en-GB" sz="2000" dirty="0"/>
              <a:t>“Indeed, </a:t>
            </a:r>
            <a:r>
              <a:rPr lang="en-GB" sz="2000" dirty="0">
                <a:highlight>
                  <a:srgbClr val="FFFF00"/>
                </a:highlight>
              </a:rPr>
              <a:t>it seemed unnecessary to put so nice a bell-pull there</a:t>
            </a:r>
            <a:r>
              <a:rPr lang="en-GB" sz="2000" dirty="0"/>
              <a:t>.”</a:t>
            </a:r>
          </a:p>
        </p:txBody>
      </p:sp>
      <p:sp>
        <p:nvSpPr>
          <p:cNvPr id="10" name="Cloud Callout 9">
            <a:extLst>
              <a:ext uri="{FF2B5EF4-FFF2-40B4-BE49-F238E27FC236}">
                <a16:creationId xmlns:a16="http://schemas.microsoft.com/office/drawing/2014/main" id="{8895578F-1DB6-1448-8363-82F9A295CBCA}"/>
              </a:ext>
            </a:extLst>
          </p:cNvPr>
          <p:cNvSpPr/>
          <p:nvPr/>
        </p:nvSpPr>
        <p:spPr>
          <a:xfrm>
            <a:off x="8004307" y="4361762"/>
            <a:ext cx="3928930" cy="2292231"/>
          </a:xfrm>
          <a:prstGeom prst="cloudCallout">
            <a:avLst>
              <a:gd name="adj1" fmla="val -70585"/>
              <a:gd name="adj2" fmla="val -36442"/>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Why might someone want to communicate secretly? </a:t>
            </a:r>
            <a:endParaRPr lang="en-GB" dirty="0">
              <a:solidFill>
                <a:schemeClr val="tx1"/>
              </a:solidFill>
            </a:endParaRPr>
          </a:p>
        </p:txBody>
      </p:sp>
    </p:spTree>
    <p:extLst>
      <p:ext uri="{BB962C8B-B14F-4D97-AF65-F5344CB8AC3E}">
        <p14:creationId xmlns:p14="http://schemas.microsoft.com/office/powerpoint/2010/main" val="19721479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8003C1D-D2BA-D145-BEB4-E66E96647D54}"/>
              </a:ext>
            </a:extLst>
          </p:cNvPr>
          <p:cNvGrpSpPr/>
          <p:nvPr/>
        </p:nvGrpSpPr>
        <p:grpSpPr>
          <a:xfrm>
            <a:off x="106363" y="90488"/>
            <a:ext cx="11979275" cy="6648450"/>
            <a:chOff x="106363" y="90488"/>
            <a:chExt cx="11979275" cy="6648450"/>
          </a:xfrm>
        </p:grpSpPr>
        <p:sp>
          <p:nvSpPr>
            <p:cNvPr id="5" name="Rectangle 4">
              <a:extLst>
                <a:ext uri="{FF2B5EF4-FFF2-40B4-BE49-F238E27FC236}">
                  <a16:creationId xmlns:a16="http://schemas.microsoft.com/office/drawing/2014/main" id="{1EECE287-5474-1440-B0D2-A7B4C5B2B3FC}"/>
                </a:ext>
              </a:extLst>
            </p:cNvPr>
            <p:cNvSpPr/>
            <p:nvPr/>
          </p:nvSpPr>
          <p:spPr>
            <a:xfrm>
              <a:off x="106363" y="90488"/>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pic>
          <p:nvPicPr>
            <p:cNvPr id="6" name="Picture 14">
              <a:extLst>
                <a:ext uri="{FF2B5EF4-FFF2-40B4-BE49-F238E27FC236}">
                  <a16:creationId xmlns:a16="http://schemas.microsoft.com/office/drawing/2014/main" id="{00D5C939-9E25-B14F-80D2-B9E0A01322C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Rectangle 7">
            <a:extLst>
              <a:ext uri="{FF2B5EF4-FFF2-40B4-BE49-F238E27FC236}">
                <a16:creationId xmlns:a16="http://schemas.microsoft.com/office/drawing/2014/main" id="{31EA5761-1CDB-F940-9FB6-CE3B608C91E6}"/>
              </a:ext>
            </a:extLst>
          </p:cNvPr>
          <p:cNvSpPr/>
          <p:nvPr/>
        </p:nvSpPr>
        <p:spPr>
          <a:xfrm>
            <a:off x="1123429" y="1758150"/>
            <a:ext cx="9945142" cy="2251065"/>
          </a:xfrm>
          <a:prstGeom prst="rect">
            <a:avLst/>
          </a:prstGeom>
        </p:spPr>
        <p:txBody>
          <a:bodyPr wrap="square">
            <a:spAutoFit/>
          </a:bodyPr>
          <a:lstStyle/>
          <a:p>
            <a:pPr>
              <a:lnSpc>
                <a:spcPct val="150000"/>
              </a:lnSpc>
            </a:pPr>
            <a:r>
              <a:rPr lang="en-GB" sz="2400" dirty="0"/>
              <a:t>“Did you observe anything very peculiar about that bed?” </a:t>
            </a:r>
          </a:p>
          <a:p>
            <a:pPr>
              <a:lnSpc>
                <a:spcPct val="150000"/>
              </a:lnSpc>
            </a:pPr>
            <a:r>
              <a:rPr lang="en-GB" sz="2400" dirty="0"/>
              <a:t>“No.” </a:t>
            </a:r>
          </a:p>
          <a:p>
            <a:pPr>
              <a:lnSpc>
                <a:spcPct val="150000"/>
              </a:lnSpc>
            </a:pPr>
            <a:r>
              <a:rPr lang="en-GB" sz="2400" dirty="0"/>
              <a:t>“It was clamped to the floor. Did you ever see a bed fastened like that before?”</a:t>
            </a:r>
          </a:p>
          <a:p>
            <a:pPr>
              <a:lnSpc>
                <a:spcPct val="150000"/>
              </a:lnSpc>
            </a:pPr>
            <a:r>
              <a:rPr lang="en-GB" sz="2400" dirty="0"/>
              <a:t>“I cannot say that I have.”</a:t>
            </a:r>
            <a:endParaRPr lang="en-US" sz="2400" dirty="0"/>
          </a:p>
        </p:txBody>
      </p:sp>
      <p:pic>
        <p:nvPicPr>
          <p:cNvPr id="12" name="Picture 11">
            <a:extLst>
              <a:ext uri="{FF2B5EF4-FFF2-40B4-BE49-F238E27FC236}">
                <a16:creationId xmlns:a16="http://schemas.microsoft.com/office/drawing/2014/main" id="{C631FF1C-AD83-054D-BC1C-A905493A64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763" y="5782200"/>
            <a:ext cx="1112483" cy="826101"/>
          </a:xfrm>
          <a:prstGeom prst="rect">
            <a:avLst/>
          </a:prstGeom>
        </p:spPr>
      </p:pic>
      <p:sp>
        <p:nvSpPr>
          <p:cNvPr id="13" name="TextBox 12">
            <a:extLst>
              <a:ext uri="{FF2B5EF4-FFF2-40B4-BE49-F238E27FC236}">
                <a16:creationId xmlns:a16="http://schemas.microsoft.com/office/drawing/2014/main" id="{3C1852EE-FFF8-D543-91C1-162B7C1C8EF8}"/>
              </a:ext>
            </a:extLst>
          </p:cNvPr>
          <p:cNvSpPr txBox="1"/>
          <p:nvPr/>
        </p:nvSpPr>
        <p:spPr>
          <a:xfrm>
            <a:off x="258763" y="399007"/>
            <a:ext cx="6526210" cy="523220"/>
          </a:xfrm>
          <a:prstGeom prst="rect">
            <a:avLst/>
          </a:prstGeom>
          <a:noFill/>
        </p:spPr>
        <p:txBody>
          <a:bodyPr wrap="none" rtlCol="0">
            <a:spAutoFit/>
          </a:bodyPr>
          <a:lstStyle/>
          <a:p>
            <a:r>
              <a:rPr lang="en-US" sz="2800"/>
              <a:t>There is one clue in this text. Write it down.</a:t>
            </a:r>
          </a:p>
        </p:txBody>
      </p:sp>
    </p:spTree>
    <p:extLst>
      <p:ext uri="{BB962C8B-B14F-4D97-AF65-F5344CB8AC3E}">
        <p14:creationId xmlns:p14="http://schemas.microsoft.com/office/powerpoint/2010/main" val="24287306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8003C1D-D2BA-D145-BEB4-E66E96647D54}"/>
              </a:ext>
            </a:extLst>
          </p:cNvPr>
          <p:cNvGrpSpPr/>
          <p:nvPr/>
        </p:nvGrpSpPr>
        <p:grpSpPr>
          <a:xfrm>
            <a:off x="106363" y="90488"/>
            <a:ext cx="11979275" cy="6648450"/>
            <a:chOff x="106363" y="90488"/>
            <a:chExt cx="11979275" cy="6648450"/>
          </a:xfrm>
        </p:grpSpPr>
        <p:sp>
          <p:nvSpPr>
            <p:cNvPr id="5" name="Rectangle 4">
              <a:extLst>
                <a:ext uri="{FF2B5EF4-FFF2-40B4-BE49-F238E27FC236}">
                  <a16:creationId xmlns:a16="http://schemas.microsoft.com/office/drawing/2014/main" id="{1EECE287-5474-1440-B0D2-A7B4C5B2B3FC}"/>
                </a:ext>
              </a:extLst>
            </p:cNvPr>
            <p:cNvSpPr/>
            <p:nvPr/>
          </p:nvSpPr>
          <p:spPr>
            <a:xfrm>
              <a:off x="106363" y="90488"/>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pic>
          <p:nvPicPr>
            <p:cNvPr id="6" name="Picture 14">
              <a:extLst>
                <a:ext uri="{FF2B5EF4-FFF2-40B4-BE49-F238E27FC236}">
                  <a16:creationId xmlns:a16="http://schemas.microsoft.com/office/drawing/2014/main" id="{00D5C939-9E25-B14F-80D2-B9E0A01322C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 name="Picture 8">
            <a:extLst>
              <a:ext uri="{FF2B5EF4-FFF2-40B4-BE49-F238E27FC236}">
                <a16:creationId xmlns:a16="http://schemas.microsoft.com/office/drawing/2014/main" id="{D504D4B9-AD47-744F-8814-880F2A4B31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763" y="5782200"/>
            <a:ext cx="1112483" cy="826101"/>
          </a:xfrm>
          <a:prstGeom prst="rect">
            <a:avLst/>
          </a:prstGeom>
        </p:spPr>
      </p:pic>
      <p:sp>
        <p:nvSpPr>
          <p:cNvPr id="10" name="TextBox 9">
            <a:extLst>
              <a:ext uri="{FF2B5EF4-FFF2-40B4-BE49-F238E27FC236}">
                <a16:creationId xmlns:a16="http://schemas.microsoft.com/office/drawing/2014/main" id="{653EEE2F-EC88-E146-8702-D897D36CD90D}"/>
              </a:ext>
            </a:extLst>
          </p:cNvPr>
          <p:cNvSpPr txBox="1"/>
          <p:nvPr/>
        </p:nvSpPr>
        <p:spPr>
          <a:xfrm>
            <a:off x="258763" y="399007"/>
            <a:ext cx="6526210" cy="523220"/>
          </a:xfrm>
          <a:prstGeom prst="rect">
            <a:avLst/>
          </a:prstGeom>
          <a:noFill/>
        </p:spPr>
        <p:txBody>
          <a:bodyPr wrap="none" rtlCol="0">
            <a:spAutoFit/>
          </a:bodyPr>
          <a:lstStyle/>
          <a:p>
            <a:r>
              <a:rPr lang="en-US" sz="2800"/>
              <a:t>There is one clue in this text. Write it down.</a:t>
            </a:r>
          </a:p>
        </p:txBody>
      </p:sp>
      <p:sp>
        <p:nvSpPr>
          <p:cNvPr id="12" name="Rectangle 11">
            <a:extLst>
              <a:ext uri="{FF2B5EF4-FFF2-40B4-BE49-F238E27FC236}">
                <a16:creationId xmlns:a16="http://schemas.microsoft.com/office/drawing/2014/main" id="{68499D53-17F8-3B4F-BED2-9B689EA36A44}"/>
              </a:ext>
            </a:extLst>
          </p:cNvPr>
          <p:cNvSpPr/>
          <p:nvPr/>
        </p:nvSpPr>
        <p:spPr>
          <a:xfrm>
            <a:off x="1123429" y="1758150"/>
            <a:ext cx="9945142" cy="2251065"/>
          </a:xfrm>
          <a:prstGeom prst="rect">
            <a:avLst/>
          </a:prstGeom>
        </p:spPr>
        <p:txBody>
          <a:bodyPr wrap="square">
            <a:spAutoFit/>
          </a:bodyPr>
          <a:lstStyle/>
          <a:p>
            <a:pPr>
              <a:lnSpc>
                <a:spcPct val="150000"/>
              </a:lnSpc>
            </a:pPr>
            <a:r>
              <a:rPr lang="en-GB" sz="2400" dirty="0"/>
              <a:t>“Did you observe anything very peculiar about that bed?” </a:t>
            </a:r>
          </a:p>
          <a:p>
            <a:pPr>
              <a:lnSpc>
                <a:spcPct val="150000"/>
              </a:lnSpc>
            </a:pPr>
            <a:r>
              <a:rPr lang="en-GB" sz="2400" dirty="0"/>
              <a:t>“No.” </a:t>
            </a:r>
          </a:p>
          <a:p>
            <a:pPr>
              <a:lnSpc>
                <a:spcPct val="150000"/>
              </a:lnSpc>
            </a:pPr>
            <a:r>
              <a:rPr lang="en-GB" sz="2400" dirty="0"/>
              <a:t>“</a:t>
            </a:r>
            <a:r>
              <a:rPr lang="en-GB" sz="2400" dirty="0">
                <a:highlight>
                  <a:srgbClr val="FFFF00"/>
                </a:highlight>
              </a:rPr>
              <a:t>It was clamped to the floor</a:t>
            </a:r>
            <a:r>
              <a:rPr lang="en-GB" sz="2400" dirty="0"/>
              <a:t>. Did you ever see a bed fastened like that before?”</a:t>
            </a:r>
          </a:p>
          <a:p>
            <a:pPr>
              <a:lnSpc>
                <a:spcPct val="150000"/>
              </a:lnSpc>
            </a:pPr>
            <a:r>
              <a:rPr lang="en-GB" sz="2400" dirty="0"/>
              <a:t>“I cannot say that I have.”</a:t>
            </a:r>
            <a:endParaRPr lang="en-US" sz="2400" dirty="0"/>
          </a:p>
        </p:txBody>
      </p:sp>
    </p:spTree>
    <p:extLst>
      <p:ext uri="{BB962C8B-B14F-4D97-AF65-F5344CB8AC3E}">
        <p14:creationId xmlns:p14="http://schemas.microsoft.com/office/powerpoint/2010/main" val="5823996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8003C1D-D2BA-D145-BEB4-E66E96647D54}"/>
              </a:ext>
            </a:extLst>
          </p:cNvPr>
          <p:cNvGrpSpPr/>
          <p:nvPr/>
        </p:nvGrpSpPr>
        <p:grpSpPr>
          <a:xfrm>
            <a:off x="106363" y="90488"/>
            <a:ext cx="11979275" cy="6648450"/>
            <a:chOff x="106363" y="90488"/>
            <a:chExt cx="11979275" cy="6648450"/>
          </a:xfrm>
        </p:grpSpPr>
        <p:sp>
          <p:nvSpPr>
            <p:cNvPr id="5" name="Rectangle 4">
              <a:extLst>
                <a:ext uri="{FF2B5EF4-FFF2-40B4-BE49-F238E27FC236}">
                  <a16:creationId xmlns:a16="http://schemas.microsoft.com/office/drawing/2014/main" id="{1EECE287-5474-1440-B0D2-A7B4C5B2B3FC}"/>
                </a:ext>
              </a:extLst>
            </p:cNvPr>
            <p:cNvSpPr/>
            <p:nvPr/>
          </p:nvSpPr>
          <p:spPr>
            <a:xfrm>
              <a:off x="106363" y="90488"/>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pic>
          <p:nvPicPr>
            <p:cNvPr id="6" name="Picture 14">
              <a:extLst>
                <a:ext uri="{FF2B5EF4-FFF2-40B4-BE49-F238E27FC236}">
                  <a16:creationId xmlns:a16="http://schemas.microsoft.com/office/drawing/2014/main" id="{00D5C939-9E25-B14F-80D2-B9E0A01322C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Rectangle 8">
            <a:extLst>
              <a:ext uri="{FF2B5EF4-FFF2-40B4-BE49-F238E27FC236}">
                <a16:creationId xmlns:a16="http://schemas.microsoft.com/office/drawing/2014/main" id="{DB4D2BB6-2AC0-D74D-9468-143C79824E03}"/>
              </a:ext>
            </a:extLst>
          </p:cNvPr>
          <p:cNvSpPr/>
          <p:nvPr/>
        </p:nvSpPr>
        <p:spPr>
          <a:xfrm>
            <a:off x="1661272" y="2644170"/>
            <a:ext cx="9391480" cy="1569660"/>
          </a:xfrm>
          <a:prstGeom prst="rect">
            <a:avLst/>
          </a:prstGeom>
        </p:spPr>
        <p:txBody>
          <a:bodyPr wrap="square">
            <a:spAutoFit/>
          </a:bodyPr>
          <a:lstStyle/>
          <a:p>
            <a:r>
              <a:rPr lang="en-GB" sz="2400" dirty="0"/>
              <a:t>“There are one or two very singular points about this room. For example, what a fool a builder must be to open a ventilator into another room, when, with the same trouble, he might have communicated with the outside air!”</a:t>
            </a:r>
            <a:endParaRPr lang="en-US" sz="2400" dirty="0"/>
          </a:p>
        </p:txBody>
      </p:sp>
      <p:pic>
        <p:nvPicPr>
          <p:cNvPr id="12" name="Picture 11">
            <a:extLst>
              <a:ext uri="{FF2B5EF4-FFF2-40B4-BE49-F238E27FC236}">
                <a16:creationId xmlns:a16="http://schemas.microsoft.com/office/drawing/2014/main" id="{7338782E-7259-3F40-984C-F6A2C0EDB3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763" y="5782200"/>
            <a:ext cx="1112483" cy="826101"/>
          </a:xfrm>
          <a:prstGeom prst="rect">
            <a:avLst/>
          </a:prstGeom>
        </p:spPr>
      </p:pic>
      <p:sp>
        <p:nvSpPr>
          <p:cNvPr id="13" name="TextBox 12">
            <a:extLst>
              <a:ext uri="{FF2B5EF4-FFF2-40B4-BE49-F238E27FC236}">
                <a16:creationId xmlns:a16="http://schemas.microsoft.com/office/drawing/2014/main" id="{2233D5FF-2606-8042-8655-887053AB2E55}"/>
              </a:ext>
            </a:extLst>
          </p:cNvPr>
          <p:cNvSpPr txBox="1"/>
          <p:nvPr/>
        </p:nvSpPr>
        <p:spPr>
          <a:xfrm>
            <a:off x="258763" y="399007"/>
            <a:ext cx="6526210" cy="523220"/>
          </a:xfrm>
          <a:prstGeom prst="rect">
            <a:avLst/>
          </a:prstGeom>
          <a:noFill/>
        </p:spPr>
        <p:txBody>
          <a:bodyPr wrap="none" rtlCol="0">
            <a:spAutoFit/>
          </a:bodyPr>
          <a:lstStyle/>
          <a:p>
            <a:r>
              <a:rPr lang="en-US" sz="2800"/>
              <a:t>There is one clue in this text. Write it down.</a:t>
            </a:r>
          </a:p>
        </p:txBody>
      </p:sp>
    </p:spTree>
    <p:extLst>
      <p:ext uri="{BB962C8B-B14F-4D97-AF65-F5344CB8AC3E}">
        <p14:creationId xmlns:p14="http://schemas.microsoft.com/office/powerpoint/2010/main" val="39829405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8003C1D-D2BA-D145-BEB4-E66E96647D54}"/>
              </a:ext>
            </a:extLst>
          </p:cNvPr>
          <p:cNvGrpSpPr/>
          <p:nvPr/>
        </p:nvGrpSpPr>
        <p:grpSpPr>
          <a:xfrm>
            <a:off x="106363" y="90488"/>
            <a:ext cx="11979275" cy="6648450"/>
            <a:chOff x="106363" y="90488"/>
            <a:chExt cx="11979275" cy="6648450"/>
          </a:xfrm>
        </p:grpSpPr>
        <p:sp>
          <p:nvSpPr>
            <p:cNvPr id="5" name="Rectangle 4">
              <a:extLst>
                <a:ext uri="{FF2B5EF4-FFF2-40B4-BE49-F238E27FC236}">
                  <a16:creationId xmlns:a16="http://schemas.microsoft.com/office/drawing/2014/main" id="{1EECE287-5474-1440-B0D2-A7B4C5B2B3FC}"/>
                </a:ext>
              </a:extLst>
            </p:cNvPr>
            <p:cNvSpPr/>
            <p:nvPr/>
          </p:nvSpPr>
          <p:spPr>
            <a:xfrm>
              <a:off x="106363" y="90488"/>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pic>
          <p:nvPicPr>
            <p:cNvPr id="6" name="Picture 14">
              <a:extLst>
                <a:ext uri="{FF2B5EF4-FFF2-40B4-BE49-F238E27FC236}">
                  <a16:creationId xmlns:a16="http://schemas.microsoft.com/office/drawing/2014/main" id="{00D5C939-9E25-B14F-80D2-B9E0A01322C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Picture 7">
            <a:extLst>
              <a:ext uri="{FF2B5EF4-FFF2-40B4-BE49-F238E27FC236}">
                <a16:creationId xmlns:a16="http://schemas.microsoft.com/office/drawing/2014/main" id="{7F6FBC6F-3374-E345-AF93-58AE699044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763" y="5782200"/>
            <a:ext cx="1112483" cy="826101"/>
          </a:xfrm>
          <a:prstGeom prst="rect">
            <a:avLst/>
          </a:prstGeom>
        </p:spPr>
      </p:pic>
      <p:sp>
        <p:nvSpPr>
          <p:cNvPr id="10" name="TextBox 9">
            <a:extLst>
              <a:ext uri="{FF2B5EF4-FFF2-40B4-BE49-F238E27FC236}">
                <a16:creationId xmlns:a16="http://schemas.microsoft.com/office/drawing/2014/main" id="{E335CDF8-812B-DE44-B50A-60C928ACD1F0}"/>
              </a:ext>
            </a:extLst>
          </p:cNvPr>
          <p:cNvSpPr txBox="1"/>
          <p:nvPr/>
        </p:nvSpPr>
        <p:spPr>
          <a:xfrm>
            <a:off x="258763" y="399007"/>
            <a:ext cx="6526210" cy="523220"/>
          </a:xfrm>
          <a:prstGeom prst="rect">
            <a:avLst/>
          </a:prstGeom>
          <a:noFill/>
        </p:spPr>
        <p:txBody>
          <a:bodyPr wrap="none" rtlCol="0">
            <a:spAutoFit/>
          </a:bodyPr>
          <a:lstStyle/>
          <a:p>
            <a:r>
              <a:rPr lang="en-US" sz="2800"/>
              <a:t>There is one clue in this text. Write it down.</a:t>
            </a:r>
          </a:p>
        </p:txBody>
      </p:sp>
      <p:sp>
        <p:nvSpPr>
          <p:cNvPr id="12" name="Rectangle 11">
            <a:extLst>
              <a:ext uri="{FF2B5EF4-FFF2-40B4-BE49-F238E27FC236}">
                <a16:creationId xmlns:a16="http://schemas.microsoft.com/office/drawing/2014/main" id="{F259A159-D422-254B-99DA-A5BD20E422EA}"/>
              </a:ext>
            </a:extLst>
          </p:cNvPr>
          <p:cNvSpPr/>
          <p:nvPr/>
        </p:nvSpPr>
        <p:spPr>
          <a:xfrm>
            <a:off x="1661272" y="2644170"/>
            <a:ext cx="9391480" cy="1569660"/>
          </a:xfrm>
          <a:prstGeom prst="rect">
            <a:avLst/>
          </a:prstGeom>
        </p:spPr>
        <p:txBody>
          <a:bodyPr wrap="square">
            <a:spAutoFit/>
          </a:bodyPr>
          <a:lstStyle/>
          <a:p>
            <a:r>
              <a:rPr lang="en-GB" sz="2400" dirty="0"/>
              <a:t>“There are one or two very singular points about this room. For example, what a fool a builder must be to </a:t>
            </a:r>
            <a:r>
              <a:rPr lang="en-GB" sz="2400" dirty="0">
                <a:highlight>
                  <a:srgbClr val="FFFF00"/>
                </a:highlight>
              </a:rPr>
              <a:t>open a ventilator into another room, </a:t>
            </a:r>
            <a:r>
              <a:rPr lang="en-GB" sz="2400" dirty="0"/>
              <a:t>when, with the same trouble, he might have communicated with the outside air!”</a:t>
            </a:r>
            <a:endParaRPr lang="en-US" sz="2400" dirty="0"/>
          </a:p>
        </p:txBody>
      </p:sp>
    </p:spTree>
    <p:extLst>
      <p:ext uri="{BB962C8B-B14F-4D97-AF65-F5344CB8AC3E}">
        <p14:creationId xmlns:p14="http://schemas.microsoft.com/office/powerpoint/2010/main" val="21072796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1737CA-3BA8-054B-B074-FA8B5051F986}"/>
              </a:ext>
            </a:extLst>
          </p:cNvPr>
          <p:cNvSpPr>
            <a:spLocks noGrp="1"/>
          </p:cNvSpPr>
          <p:nvPr>
            <p:ph idx="1"/>
          </p:nvPr>
        </p:nvSpPr>
        <p:spPr>
          <a:xfrm>
            <a:off x="838200" y="1300225"/>
            <a:ext cx="10515600" cy="4351338"/>
          </a:xfrm>
        </p:spPr>
        <p:txBody>
          <a:bodyPr/>
          <a:lstStyle/>
          <a:p>
            <a:pPr marL="0" indent="0">
              <a:buNone/>
            </a:pPr>
            <a:r>
              <a:rPr lang="en-GB" dirty="0"/>
              <a:t>“Tell me, Helen,” said she, ”have you ever heard anyone whistle in the dead of the night?”</a:t>
            </a:r>
          </a:p>
          <a:p>
            <a:pPr marL="0" indent="0">
              <a:buNone/>
            </a:pPr>
            <a:r>
              <a:rPr lang="en-GB" dirty="0"/>
              <a:t>“Never,” said I. “I suppose that you could not possibly whistle, yourself, in your sleep?”</a:t>
            </a:r>
          </a:p>
          <a:p>
            <a:pPr marL="0" indent="0">
              <a:buNone/>
            </a:pPr>
            <a:r>
              <a:rPr lang="en-GB" dirty="0"/>
              <a:t>“Certainly not. But why?”</a:t>
            </a:r>
          </a:p>
          <a:p>
            <a:pPr marL="0" indent="0">
              <a:buNone/>
            </a:pPr>
            <a:r>
              <a:rPr lang="en-GB" dirty="0"/>
              <a:t>“Because during the last few nights I have always, about three in the morning, heard a low, clear whistle. I am a light sleeper, and it has awakened me. I cannot tell where it came from— perhaps from the next room, perhaps from the lawn. I thought that I would just ask you whether you had heard it.”</a:t>
            </a:r>
            <a:endParaRPr lang="en-US" dirty="0"/>
          </a:p>
        </p:txBody>
      </p:sp>
      <p:grpSp>
        <p:nvGrpSpPr>
          <p:cNvPr id="4" name="Group 3">
            <a:extLst>
              <a:ext uri="{FF2B5EF4-FFF2-40B4-BE49-F238E27FC236}">
                <a16:creationId xmlns:a16="http://schemas.microsoft.com/office/drawing/2014/main" id="{A482C9C1-D3D8-F540-9184-6076D4216AF5}"/>
              </a:ext>
            </a:extLst>
          </p:cNvPr>
          <p:cNvGrpSpPr/>
          <p:nvPr/>
        </p:nvGrpSpPr>
        <p:grpSpPr>
          <a:xfrm>
            <a:off x="106363" y="90488"/>
            <a:ext cx="11979275" cy="6648450"/>
            <a:chOff x="106363" y="90488"/>
            <a:chExt cx="11979275" cy="6648450"/>
          </a:xfrm>
        </p:grpSpPr>
        <p:sp>
          <p:nvSpPr>
            <p:cNvPr id="5" name="Rectangle 4">
              <a:extLst>
                <a:ext uri="{FF2B5EF4-FFF2-40B4-BE49-F238E27FC236}">
                  <a16:creationId xmlns:a16="http://schemas.microsoft.com/office/drawing/2014/main" id="{BF2B2A07-1CEF-D046-89CE-302874128102}"/>
                </a:ext>
              </a:extLst>
            </p:cNvPr>
            <p:cNvSpPr/>
            <p:nvPr/>
          </p:nvSpPr>
          <p:spPr>
            <a:xfrm>
              <a:off x="106363" y="90488"/>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pic>
          <p:nvPicPr>
            <p:cNvPr id="6" name="Picture 14">
              <a:extLst>
                <a:ext uri="{FF2B5EF4-FFF2-40B4-BE49-F238E27FC236}">
                  <a16:creationId xmlns:a16="http://schemas.microsoft.com/office/drawing/2014/main" id="{324B1354-D3FE-6B4C-973E-64B38B2AFC9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6">
            <a:extLst>
              <a:ext uri="{FF2B5EF4-FFF2-40B4-BE49-F238E27FC236}">
                <a16:creationId xmlns:a16="http://schemas.microsoft.com/office/drawing/2014/main" id="{FCF6D300-9D43-DE41-B487-62CCEE5535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763" y="5782200"/>
            <a:ext cx="1112483" cy="826101"/>
          </a:xfrm>
          <a:prstGeom prst="rect">
            <a:avLst/>
          </a:prstGeom>
        </p:spPr>
      </p:pic>
      <p:sp>
        <p:nvSpPr>
          <p:cNvPr id="8" name="TextBox 7">
            <a:extLst>
              <a:ext uri="{FF2B5EF4-FFF2-40B4-BE49-F238E27FC236}">
                <a16:creationId xmlns:a16="http://schemas.microsoft.com/office/drawing/2014/main" id="{31097F5C-CFA0-9942-8657-571333F855BB}"/>
              </a:ext>
            </a:extLst>
          </p:cNvPr>
          <p:cNvSpPr txBox="1"/>
          <p:nvPr/>
        </p:nvSpPr>
        <p:spPr>
          <a:xfrm>
            <a:off x="258763" y="399007"/>
            <a:ext cx="6526210" cy="523220"/>
          </a:xfrm>
          <a:prstGeom prst="rect">
            <a:avLst/>
          </a:prstGeom>
          <a:noFill/>
        </p:spPr>
        <p:txBody>
          <a:bodyPr wrap="none" rtlCol="0">
            <a:spAutoFit/>
          </a:bodyPr>
          <a:lstStyle/>
          <a:p>
            <a:r>
              <a:rPr lang="en-US" sz="2800"/>
              <a:t>There is one clue in this text. Write it down.</a:t>
            </a:r>
          </a:p>
        </p:txBody>
      </p:sp>
    </p:spTree>
    <p:extLst>
      <p:ext uri="{BB962C8B-B14F-4D97-AF65-F5344CB8AC3E}">
        <p14:creationId xmlns:p14="http://schemas.microsoft.com/office/powerpoint/2010/main" val="38398777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482C9C1-D3D8-F540-9184-6076D4216AF5}"/>
              </a:ext>
            </a:extLst>
          </p:cNvPr>
          <p:cNvGrpSpPr/>
          <p:nvPr/>
        </p:nvGrpSpPr>
        <p:grpSpPr>
          <a:xfrm>
            <a:off x="106363" y="90488"/>
            <a:ext cx="11979275" cy="6648450"/>
            <a:chOff x="106363" y="90488"/>
            <a:chExt cx="11979275" cy="6648450"/>
          </a:xfrm>
        </p:grpSpPr>
        <p:sp>
          <p:nvSpPr>
            <p:cNvPr id="5" name="Rectangle 4">
              <a:extLst>
                <a:ext uri="{FF2B5EF4-FFF2-40B4-BE49-F238E27FC236}">
                  <a16:creationId xmlns:a16="http://schemas.microsoft.com/office/drawing/2014/main" id="{BF2B2A07-1CEF-D046-89CE-302874128102}"/>
                </a:ext>
              </a:extLst>
            </p:cNvPr>
            <p:cNvSpPr/>
            <p:nvPr/>
          </p:nvSpPr>
          <p:spPr>
            <a:xfrm>
              <a:off x="106363" y="90488"/>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pic>
          <p:nvPicPr>
            <p:cNvPr id="6" name="Picture 14">
              <a:extLst>
                <a:ext uri="{FF2B5EF4-FFF2-40B4-BE49-F238E27FC236}">
                  <a16:creationId xmlns:a16="http://schemas.microsoft.com/office/drawing/2014/main" id="{324B1354-D3FE-6B4C-973E-64B38B2AFC9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6">
            <a:extLst>
              <a:ext uri="{FF2B5EF4-FFF2-40B4-BE49-F238E27FC236}">
                <a16:creationId xmlns:a16="http://schemas.microsoft.com/office/drawing/2014/main" id="{FCF6D300-9D43-DE41-B487-62CCEE5535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763" y="5782200"/>
            <a:ext cx="1112483" cy="826101"/>
          </a:xfrm>
          <a:prstGeom prst="rect">
            <a:avLst/>
          </a:prstGeom>
        </p:spPr>
      </p:pic>
      <p:sp>
        <p:nvSpPr>
          <p:cNvPr id="8" name="TextBox 7">
            <a:extLst>
              <a:ext uri="{FF2B5EF4-FFF2-40B4-BE49-F238E27FC236}">
                <a16:creationId xmlns:a16="http://schemas.microsoft.com/office/drawing/2014/main" id="{31097F5C-CFA0-9942-8657-571333F855BB}"/>
              </a:ext>
            </a:extLst>
          </p:cNvPr>
          <p:cNvSpPr txBox="1"/>
          <p:nvPr/>
        </p:nvSpPr>
        <p:spPr>
          <a:xfrm>
            <a:off x="258763" y="399007"/>
            <a:ext cx="6526210" cy="523220"/>
          </a:xfrm>
          <a:prstGeom prst="rect">
            <a:avLst/>
          </a:prstGeom>
          <a:noFill/>
        </p:spPr>
        <p:txBody>
          <a:bodyPr wrap="none" rtlCol="0">
            <a:spAutoFit/>
          </a:bodyPr>
          <a:lstStyle/>
          <a:p>
            <a:r>
              <a:rPr lang="en-US" sz="2800"/>
              <a:t>There is one clue in this text. Write it down.</a:t>
            </a:r>
          </a:p>
        </p:txBody>
      </p:sp>
      <p:sp>
        <p:nvSpPr>
          <p:cNvPr id="9" name="Content Placeholder 2">
            <a:extLst>
              <a:ext uri="{FF2B5EF4-FFF2-40B4-BE49-F238E27FC236}">
                <a16:creationId xmlns:a16="http://schemas.microsoft.com/office/drawing/2014/main" id="{9A8A2D4E-8CCD-744B-97D3-7E2F14421884}"/>
              </a:ext>
            </a:extLst>
          </p:cNvPr>
          <p:cNvSpPr txBox="1">
            <a:spLocks/>
          </p:cNvSpPr>
          <p:nvPr/>
        </p:nvSpPr>
        <p:spPr>
          <a:xfrm>
            <a:off x="990600" y="1452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t>“Tell me, Helen,” said she, ”have you ever heard anyone </a:t>
            </a:r>
            <a:r>
              <a:rPr lang="en-GB" dirty="0">
                <a:highlight>
                  <a:srgbClr val="FFFF00"/>
                </a:highlight>
              </a:rPr>
              <a:t>whistle</a:t>
            </a:r>
            <a:r>
              <a:rPr lang="en-GB" dirty="0"/>
              <a:t> in the dead of the night?”</a:t>
            </a:r>
          </a:p>
          <a:p>
            <a:pPr marL="0" indent="0">
              <a:buFont typeface="Arial" panose="020B0604020202020204" pitchFamily="34" charset="0"/>
              <a:buNone/>
            </a:pPr>
            <a:r>
              <a:rPr lang="en-GB" dirty="0"/>
              <a:t>“Never,” said I. “I suppose that you could not possibly whistle, yourself, in your sleep?”</a:t>
            </a:r>
          </a:p>
          <a:p>
            <a:pPr marL="0" indent="0">
              <a:buFont typeface="Arial" panose="020B0604020202020204" pitchFamily="34" charset="0"/>
              <a:buNone/>
            </a:pPr>
            <a:r>
              <a:rPr lang="en-GB" dirty="0"/>
              <a:t>“Certainly not. But why?”</a:t>
            </a:r>
          </a:p>
          <a:p>
            <a:pPr marL="0" indent="0">
              <a:buFont typeface="Arial" panose="020B0604020202020204" pitchFamily="34" charset="0"/>
              <a:buNone/>
            </a:pPr>
            <a:r>
              <a:rPr lang="en-GB" dirty="0"/>
              <a:t>“Because during the last few nights I have always, about three in the morning, heard a low, clear whistle. I am a light sleeper, and it has awakened me. I cannot tell where it came from— perhaps from the next room, perhaps from the lawn. I thought that I would just ask you whether you had heard it.”</a:t>
            </a:r>
            <a:endParaRPr lang="en-US" dirty="0"/>
          </a:p>
        </p:txBody>
      </p:sp>
    </p:spTree>
    <p:extLst>
      <p:ext uri="{BB962C8B-B14F-4D97-AF65-F5344CB8AC3E}">
        <p14:creationId xmlns:p14="http://schemas.microsoft.com/office/powerpoint/2010/main" val="208637561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C2C78CF-DB47-9646-968F-CAF71F0BF066}"/>
              </a:ext>
            </a:extLst>
          </p:cNvPr>
          <p:cNvSpPr>
            <a:spLocks noGrp="1"/>
          </p:cNvSpPr>
          <p:nvPr>
            <p:ph idx="1"/>
          </p:nvPr>
        </p:nvSpPr>
        <p:spPr>
          <a:xfrm>
            <a:off x="838200" y="1843912"/>
            <a:ext cx="10515600" cy="4351338"/>
          </a:xfrm>
        </p:spPr>
        <p:txBody>
          <a:bodyPr/>
          <a:lstStyle/>
          <a:p>
            <a:pPr marL="0" indent="0" algn="ctr">
              <a:buNone/>
            </a:pPr>
            <a:r>
              <a:rPr lang="en-GB" dirty="0"/>
              <a:t>Holmes notices the ventilator between Helen's room and her stepfather </a:t>
            </a:r>
            <a:r>
              <a:rPr lang="en-GB" dirty="0" err="1"/>
              <a:t>Dr.</a:t>
            </a:r>
            <a:r>
              <a:rPr lang="en-GB" dirty="0"/>
              <a:t> Roylott's room directly next door. He also discovers that the bell-rope beside Helen's bed is a dummy and that the bed itself is fastened to the floor with clamps. By talking to Miss Roylott, he learns about the whistling noise. </a:t>
            </a:r>
            <a:endParaRPr lang="en-US" dirty="0"/>
          </a:p>
        </p:txBody>
      </p:sp>
      <p:grpSp>
        <p:nvGrpSpPr>
          <p:cNvPr id="4" name="Group 3">
            <a:extLst>
              <a:ext uri="{FF2B5EF4-FFF2-40B4-BE49-F238E27FC236}">
                <a16:creationId xmlns:a16="http://schemas.microsoft.com/office/drawing/2014/main" id="{346F0D8C-0CB9-9840-B4B3-5FCD1461DE4D}"/>
              </a:ext>
            </a:extLst>
          </p:cNvPr>
          <p:cNvGrpSpPr/>
          <p:nvPr/>
        </p:nvGrpSpPr>
        <p:grpSpPr>
          <a:xfrm>
            <a:off x="106363" y="90488"/>
            <a:ext cx="11979275" cy="6648450"/>
            <a:chOff x="106363" y="90488"/>
            <a:chExt cx="11979275" cy="6648450"/>
          </a:xfrm>
        </p:grpSpPr>
        <p:sp>
          <p:nvSpPr>
            <p:cNvPr id="5" name="Rectangle 4">
              <a:extLst>
                <a:ext uri="{FF2B5EF4-FFF2-40B4-BE49-F238E27FC236}">
                  <a16:creationId xmlns:a16="http://schemas.microsoft.com/office/drawing/2014/main" id="{ED0169B8-7568-FA4D-9CD5-D0B8E61009D5}"/>
                </a:ext>
              </a:extLst>
            </p:cNvPr>
            <p:cNvSpPr/>
            <p:nvPr/>
          </p:nvSpPr>
          <p:spPr>
            <a:xfrm>
              <a:off x="106363" y="90488"/>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pic>
          <p:nvPicPr>
            <p:cNvPr id="6" name="Picture 14">
              <a:extLst>
                <a:ext uri="{FF2B5EF4-FFF2-40B4-BE49-F238E27FC236}">
                  <a16:creationId xmlns:a16="http://schemas.microsoft.com/office/drawing/2014/main" id="{E58BB9B4-A591-164D-B913-2577815A15B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Picture 7">
            <a:extLst>
              <a:ext uri="{FF2B5EF4-FFF2-40B4-BE49-F238E27FC236}">
                <a16:creationId xmlns:a16="http://schemas.microsoft.com/office/drawing/2014/main" id="{C18337C9-28C4-6B4B-9C63-50D70150EB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763" y="5782200"/>
            <a:ext cx="1112483" cy="826101"/>
          </a:xfrm>
          <a:prstGeom prst="rect">
            <a:avLst/>
          </a:prstGeom>
        </p:spPr>
      </p:pic>
    </p:spTree>
    <p:extLst>
      <p:ext uri="{BB962C8B-B14F-4D97-AF65-F5344CB8AC3E}">
        <p14:creationId xmlns:p14="http://schemas.microsoft.com/office/powerpoint/2010/main" val="24888672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DC3FA5F-A2D4-CB41-86BF-6C7299581F57}"/>
              </a:ext>
            </a:extLst>
          </p:cNvPr>
          <p:cNvGrpSpPr/>
          <p:nvPr/>
        </p:nvGrpSpPr>
        <p:grpSpPr>
          <a:xfrm>
            <a:off x="106363" y="90488"/>
            <a:ext cx="11979275" cy="6648450"/>
            <a:chOff x="106363" y="90488"/>
            <a:chExt cx="11979275" cy="6648450"/>
          </a:xfrm>
        </p:grpSpPr>
        <p:sp>
          <p:nvSpPr>
            <p:cNvPr id="4" name="Rectangle 3">
              <a:extLst>
                <a:ext uri="{FF2B5EF4-FFF2-40B4-BE49-F238E27FC236}">
                  <a16:creationId xmlns:a16="http://schemas.microsoft.com/office/drawing/2014/main" id="{0B119777-CCF1-8443-AA45-DC78279D15CE}"/>
                </a:ext>
              </a:extLst>
            </p:cNvPr>
            <p:cNvSpPr/>
            <p:nvPr/>
          </p:nvSpPr>
          <p:spPr>
            <a:xfrm>
              <a:off x="106363" y="90488"/>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5" name="Picture 14">
              <a:extLst>
                <a:ext uri="{FF2B5EF4-FFF2-40B4-BE49-F238E27FC236}">
                  <a16:creationId xmlns:a16="http://schemas.microsoft.com/office/drawing/2014/main" id="{87B7D99F-C22A-B94C-A384-A589A90E02C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Title 1">
            <a:extLst>
              <a:ext uri="{FF2B5EF4-FFF2-40B4-BE49-F238E27FC236}">
                <a16:creationId xmlns:a16="http://schemas.microsoft.com/office/drawing/2014/main" id="{E7B001E5-FA48-1247-A368-7A91D0F67DBE}"/>
              </a:ext>
            </a:extLst>
          </p:cNvPr>
          <p:cNvSpPr>
            <a:spLocks noGrp="1"/>
          </p:cNvSpPr>
          <p:nvPr>
            <p:ph type="title"/>
          </p:nvPr>
        </p:nvSpPr>
        <p:spPr>
          <a:xfrm>
            <a:off x="838200" y="807519"/>
            <a:ext cx="10515600" cy="1325563"/>
          </a:xfrm>
        </p:spPr>
        <p:txBody>
          <a:bodyPr>
            <a:normAutofit/>
          </a:bodyPr>
          <a:lstStyle/>
          <a:p>
            <a:pPr algn="ctr"/>
            <a:r>
              <a:rPr lang="en-US" sz="3600" dirty="0">
                <a:latin typeface="Calibri" panose="020F0502020204030204" pitchFamily="34" charset="0"/>
                <a:cs typeface="Calibri" panose="020F0502020204030204" pitchFamily="34" charset="0"/>
              </a:rPr>
              <a:t>What language did Arthur Conan Doyle use?</a:t>
            </a:r>
          </a:p>
        </p:txBody>
      </p:sp>
      <p:sp>
        <p:nvSpPr>
          <p:cNvPr id="8" name="Rounded Rectangle 7">
            <a:extLst>
              <a:ext uri="{FF2B5EF4-FFF2-40B4-BE49-F238E27FC236}">
                <a16:creationId xmlns:a16="http://schemas.microsoft.com/office/drawing/2014/main" id="{F42A4520-08BB-0749-9D86-8CBB27EC2B21}"/>
              </a:ext>
            </a:extLst>
          </p:cNvPr>
          <p:cNvSpPr/>
          <p:nvPr/>
        </p:nvSpPr>
        <p:spPr>
          <a:xfrm>
            <a:off x="5244660" y="3487071"/>
            <a:ext cx="1702675" cy="733097"/>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Language</a:t>
            </a:r>
          </a:p>
        </p:txBody>
      </p:sp>
      <p:sp>
        <p:nvSpPr>
          <p:cNvPr id="9" name="Rectangle 8">
            <a:extLst>
              <a:ext uri="{FF2B5EF4-FFF2-40B4-BE49-F238E27FC236}">
                <a16:creationId xmlns:a16="http://schemas.microsoft.com/office/drawing/2014/main" id="{6F272BEC-875B-BA43-B5AB-D774B231A099}"/>
              </a:ext>
            </a:extLst>
          </p:cNvPr>
          <p:cNvSpPr/>
          <p:nvPr/>
        </p:nvSpPr>
        <p:spPr>
          <a:xfrm>
            <a:off x="6544469" y="1936972"/>
            <a:ext cx="1284326" cy="461665"/>
          </a:xfrm>
          <a:prstGeom prst="rect">
            <a:avLst/>
          </a:prstGeom>
        </p:spPr>
        <p:txBody>
          <a:bodyPr wrap="none">
            <a:spAutoFit/>
          </a:bodyPr>
          <a:lstStyle/>
          <a:p>
            <a:r>
              <a:rPr lang="en-US" sz="2400" dirty="0"/>
              <a:t>Dialogue</a:t>
            </a:r>
          </a:p>
        </p:txBody>
      </p:sp>
      <p:sp>
        <p:nvSpPr>
          <p:cNvPr id="10" name="Rectangle 9">
            <a:extLst>
              <a:ext uri="{FF2B5EF4-FFF2-40B4-BE49-F238E27FC236}">
                <a16:creationId xmlns:a16="http://schemas.microsoft.com/office/drawing/2014/main" id="{F5D52C45-D7C7-B54A-B629-9D0E66F220B1}"/>
              </a:ext>
            </a:extLst>
          </p:cNvPr>
          <p:cNvSpPr/>
          <p:nvPr/>
        </p:nvSpPr>
        <p:spPr>
          <a:xfrm>
            <a:off x="7828795" y="4604327"/>
            <a:ext cx="2634696" cy="461665"/>
          </a:xfrm>
          <a:prstGeom prst="rect">
            <a:avLst/>
          </a:prstGeom>
        </p:spPr>
        <p:txBody>
          <a:bodyPr wrap="none">
            <a:spAutoFit/>
          </a:bodyPr>
          <a:lstStyle/>
          <a:p>
            <a:r>
              <a:rPr lang="en-US" sz="2400" dirty="0"/>
              <a:t>Mystery vocabulary</a:t>
            </a:r>
          </a:p>
        </p:txBody>
      </p:sp>
      <p:sp>
        <p:nvSpPr>
          <p:cNvPr id="11" name="Rectangle 10">
            <a:extLst>
              <a:ext uri="{FF2B5EF4-FFF2-40B4-BE49-F238E27FC236}">
                <a16:creationId xmlns:a16="http://schemas.microsoft.com/office/drawing/2014/main" id="{4CDCD352-769C-434F-8C22-52D2B679D0C4}"/>
              </a:ext>
            </a:extLst>
          </p:cNvPr>
          <p:cNvSpPr/>
          <p:nvPr/>
        </p:nvSpPr>
        <p:spPr>
          <a:xfrm>
            <a:off x="2108849" y="4686321"/>
            <a:ext cx="2069156" cy="461665"/>
          </a:xfrm>
          <a:prstGeom prst="rect">
            <a:avLst/>
          </a:prstGeom>
        </p:spPr>
        <p:txBody>
          <a:bodyPr wrap="none">
            <a:spAutoFit/>
          </a:bodyPr>
          <a:lstStyle/>
          <a:p>
            <a:r>
              <a:rPr lang="en-US" sz="2400" dirty="0"/>
              <a:t>Narrative voice</a:t>
            </a:r>
          </a:p>
        </p:txBody>
      </p:sp>
      <p:sp>
        <p:nvSpPr>
          <p:cNvPr id="12" name="Rectangle 11">
            <a:extLst>
              <a:ext uri="{FF2B5EF4-FFF2-40B4-BE49-F238E27FC236}">
                <a16:creationId xmlns:a16="http://schemas.microsoft.com/office/drawing/2014/main" id="{A07C1550-70D9-7A48-B829-C3922D7EB01F}"/>
              </a:ext>
            </a:extLst>
          </p:cNvPr>
          <p:cNvSpPr/>
          <p:nvPr/>
        </p:nvSpPr>
        <p:spPr>
          <a:xfrm>
            <a:off x="3966323" y="2117161"/>
            <a:ext cx="936475" cy="461665"/>
          </a:xfrm>
          <a:prstGeom prst="rect">
            <a:avLst/>
          </a:prstGeom>
        </p:spPr>
        <p:txBody>
          <a:bodyPr wrap="none">
            <a:spAutoFit/>
          </a:bodyPr>
          <a:lstStyle/>
          <a:p>
            <a:r>
              <a:rPr lang="en-US" sz="2400" dirty="0"/>
              <a:t>Simile</a:t>
            </a:r>
          </a:p>
        </p:txBody>
      </p:sp>
      <p:sp>
        <p:nvSpPr>
          <p:cNvPr id="13" name="TextBox 12">
            <a:extLst>
              <a:ext uri="{FF2B5EF4-FFF2-40B4-BE49-F238E27FC236}">
                <a16:creationId xmlns:a16="http://schemas.microsoft.com/office/drawing/2014/main" id="{E112E833-C6D5-1F43-9A34-D142CB4F08CC}"/>
              </a:ext>
            </a:extLst>
          </p:cNvPr>
          <p:cNvSpPr txBox="1"/>
          <p:nvPr/>
        </p:nvSpPr>
        <p:spPr>
          <a:xfrm>
            <a:off x="5075142" y="5564015"/>
            <a:ext cx="2041713" cy="461665"/>
          </a:xfrm>
          <a:prstGeom prst="rect">
            <a:avLst/>
          </a:prstGeom>
          <a:noFill/>
        </p:spPr>
        <p:txBody>
          <a:bodyPr wrap="none" rtlCol="0">
            <a:spAutoFit/>
          </a:bodyPr>
          <a:lstStyle/>
          <a:p>
            <a:r>
              <a:rPr lang="en-US" sz="2400" dirty="0"/>
              <a:t>Personification</a:t>
            </a:r>
          </a:p>
        </p:txBody>
      </p:sp>
      <p:sp>
        <p:nvSpPr>
          <p:cNvPr id="14" name="TextBox 13">
            <a:extLst>
              <a:ext uri="{FF2B5EF4-FFF2-40B4-BE49-F238E27FC236}">
                <a16:creationId xmlns:a16="http://schemas.microsoft.com/office/drawing/2014/main" id="{0AD8694A-48F0-2042-9BFB-68C60432D426}"/>
              </a:ext>
            </a:extLst>
          </p:cNvPr>
          <p:cNvSpPr txBox="1"/>
          <p:nvPr/>
        </p:nvSpPr>
        <p:spPr>
          <a:xfrm>
            <a:off x="8387287" y="2933828"/>
            <a:ext cx="2252155" cy="461665"/>
          </a:xfrm>
          <a:prstGeom prst="rect">
            <a:avLst/>
          </a:prstGeom>
          <a:noFill/>
        </p:spPr>
        <p:txBody>
          <a:bodyPr wrap="none" rtlCol="0">
            <a:spAutoFit/>
          </a:bodyPr>
          <a:lstStyle/>
          <a:p>
            <a:r>
              <a:rPr lang="en-US" sz="2400" dirty="0"/>
              <a:t>Formal language</a:t>
            </a:r>
          </a:p>
        </p:txBody>
      </p:sp>
      <p:sp>
        <p:nvSpPr>
          <p:cNvPr id="15" name="TextBox 14">
            <a:extLst>
              <a:ext uri="{FF2B5EF4-FFF2-40B4-BE49-F238E27FC236}">
                <a16:creationId xmlns:a16="http://schemas.microsoft.com/office/drawing/2014/main" id="{8BFB717E-B462-624B-9410-8073141E9ABD}"/>
              </a:ext>
            </a:extLst>
          </p:cNvPr>
          <p:cNvSpPr txBox="1"/>
          <p:nvPr/>
        </p:nvSpPr>
        <p:spPr>
          <a:xfrm>
            <a:off x="1754880" y="3082992"/>
            <a:ext cx="2128018" cy="461665"/>
          </a:xfrm>
          <a:prstGeom prst="rect">
            <a:avLst/>
          </a:prstGeom>
          <a:noFill/>
        </p:spPr>
        <p:txBody>
          <a:bodyPr wrap="none" rtlCol="0">
            <a:spAutoFit/>
          </a:bodyPr>
          <a:lstStyle/>
          <a:p>
            <a:r>
              <a:rPr lang="en-US" sz="2400" dirty="0"/>
              <a:t>Onomatopoeia </a:t>
            </a:r>
          </a:p>
        </p:txBody>
      </p:sp>
      <p:cxnSp>
        <p:nvCxnSpPr>
          <p:cNvPr id="16" name="Curved Connector 15">
            <a:extLst>
              <a:ext uri="{FF2B5EF4-FFF2-40B4-BE49-F238E27FC236}">
                <a16:creationId xmlns:a16="http://schemas.microsoft.com/office/drawing/2014/main" id="{39FAD13A-6A21-A24E-9137-9E7A70616329}"/>
              </a:ext>
            </a:extLst>
          </p:cNvPr>
          <p:cNvCxnSpPr>
            <a:stCxn id="8" idx="0"/>
            <a:endCxn id="9" idx="2"/>
          </p:cNvCxnSpPr>
          <p:nvPr/>
        </p:nvCxnSpPr>
        <p:spPr>
          <a:xfrm rot="5400000" flipH="1" flipV="1">
            <a:off x="6097098" y="2397537"/>
            <a:ext cx="1088434" cy="1090634"/>
          </a:xfrm>
          <a:prstGeom prst="curved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17" name="Curved Connector 16">
            <a:extLst>
              <a:ext uri="{FF2B5EF4-FFF2-40B4-BE49-F238E27FC236}">
                <a16:creationId xmlns:a16="http://schemas.microsoft.com/office/drawing/2014/main" id="{41D040C9-C53F-CC49-B5EC-04A843410E50}"/>
              </a:ext>
            </a:extLst>
          </p:cNvPr>
          <p:cNvCxnSpPr>
            <a:stCxn id="8" idx="0"/>
            <a:endCxn id="12" idx="2"/>
          </p:cNvCxnSpPr>
          <p:nvPr/>
        </p:nvCxnSpPr>
        <p:spPr>
          <a:xfrm rot="16200000" flipV="1">
            <a:off x="4811158" y="2202230"/>
            <a:ext cx="908245" cy="1661437"/>
          </a:xfrm>
          <a:prstGeom prst="curved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18" name="Curved Connector 17">
            <a:extLst>
              <a:ext uri="{FF2B5EF4-FFF2-40B4-BE49-F238E27FC236}">
                <a16:creationId xmlns:a16="http://schemas.microsoft.com/office/drawing/2014/main" id="{79EFC7BF-F355-2E40-BC97-7AD27DD9115E}"/>
              </a:ext>
            </a:extLst>
          </p:cNvPr>
          <p:cNvCxnSpPr>
            <a:stCxn id="8" idx="0"/>
            <a:endCxn id="14" idx="1"/>
          </p:cNvCxnSpPr>
          <p:nvPr/>
        </p:nvCxnSpPr>
        <p:spPr>
          <a:xfrm rot="5400000" flipH="1" flipV="1">
            <a:off x="7080437" y="2180222"/>
            <a:ext cx="322410" cy="2291289"/>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19" name="Curved Connector 18">
            <a:extLst>
              <a:ext uri="{FF2B5EF4-FFF2-40B4-BE49-F238E27FC236}">
                <a16:creationId xmlns:a16="http://schemas.microsoft.com/office/drawing/2014/main" id="{AB68F3AC-5DBB-EF47-9DD0-874C76D3ECF9}"/>
              </a:ext>
            </a:extLst>
          </p:cNvPr>
          <p:cNvCxnSpPr>
            <a:stCxn id="8" idx="0"/>
            <a:endCxn id="15" idx="3"/>
          </p:cNvCxnSpPr>
          <p:nvPr/>
        </p:nvCxnSpPr>
        <p:spPr>
          <a:xfrm rot="16200000" flipV="1">
            <a:off x="4902825" y="2293898"/>
            <a:ext cx="173246" cy="2213100"/>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20" name="Curved Connector 19">
            <a:extLst>
              <a:ext uri="{FF2B5EF4-FFF2-40B4-BE49-F238E27FC236}">
                <a16:creationId xmlns:a16="http://schemas.microsoft.com/office/drawing/2014/main" id="{6FC8DD7C-53EA-6B46-8DEE-4756E9225A4E}"/>
              </a:ext>
            </a:extLst>
          </p:cNvPr>
          <p:cNvCxnSpPr>
            <a:stCxn id="8" idx="2"/>
            <a:endCxn id="11" idx="3"/>
          </p:cNvCxnSpPr>
          <p:nvPr/>
        </p:nvCxnSpPr>
        <p:spPr>
          <a:xfrm rot="5400000">
            <a:off x="4788509" y="3609665"/>
            <a:ext cx="696986" cy="1917993"/>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21" name="Curved Connector 20">
            <a:extLst>
              <a:ext uri="{FF2B5EF4-FFF2-40B4-BE49-F238E27FC236}">
                <a16:creationId xmlns:a16="http://schemas.microsoft.com/office/drawing/2014/main" id="{C45D45CB-2133-144C-909E-7C7D37874E2D}"/>
              </a:ext>
            </a:extLst>
          </p:cNvPr>
          <p:cNvCxnSpPr>
            <a:stCxn id="8" idx="2"/>
            <a:endCxn id="13" idx="0"/>
          </p:cNvCxnSpPr>
          <p:nvPr/>
        </p:nvCxnSpPr>
        <p:spPr>
          <a:xfrm rot="16200000" flipH="1">
            <a:off x="5424075" y="4892090"/>
            <a:ext cx="1343847" cy="1"/>
          </a:xfrm>
          <a:prstGeom prst="curved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22" name="Curved Connector 21">
            <a:extLst>
              <a:ext uri="{FF2B5EF4-FFF2-40B4-BE49-F238E27FC236}">
                <a16:creationId xmlns:a16="http://schemas.microsoft.com/office/drawing/2014/main" id="{4F3A4D75-3D87-864D-9A94-D005BDA86787}"/>
              </a:ext>
            </a:extLst>
          </p:cNvPr>
          <p:cNvCxnSpPr>
            <a:stCxn id="8" idx="2"/>
            <a:endCxn id="10" idx="1"/>
          </p:cNvCxnSpPr>
          <p:nvPr/>
        </p:nvCxnSpPr>
        <p:spPr>
          <a:xfrm rot="16200000" flipH="1">
            <a:off x="6654900" y="3661265"/>
            <a:ext cx="614992" cy="1732797"/>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sp>
        <p:nvSpPr>
          <p:cNvPr id="23" name="TextBox 22">
            <a:extLst>
              <a:ext uri="{FF2B5EF4-FFF2-40B4-BE49-F238E27FC236}">
                <a16:creationId xmlns:a16="http://schemas.microsoft.com/office/drawing/2014/main" id="{FE39C440-713C-E649-9CBA-1755D934DC08}"/>
              </a:ext>
            </a:extLst>
          </p:cNvPr>
          <p:cNvSpPr txBox="1"/>
          <p:nvPr/>
        </p:nvSpPr>
        <p:spPr>
          <a:xfrm>
            <a:off x="258763" y="307789"/>
            <a:ext cx="1610762" cy="707886"/>
          </a:xfrm>
          <a:prstGeom prst="rect">
            <a:avLst/>
          </a:prstGeom>
          <a:noFill/>
        </p:spPr>
        <p:txBody>
          <a:bodyPr wrap="none" rtlCol="0">
            <a:spAutoFit/>
          </a:bodyPr>
          <a:lstStyle/>
          <a:p>
            <a:r>
              <a:rPr lang="en-US" sz="4000" dirty="0"/>
              <a:t>Starter</a:t>
            </a:r>
          </a:p>
        </p:txBody>
      </p:sp>
    </p:spTree>
    <p:extLst>
      <p:ext uri="{BB962C8B-B14F-4D97-AF65-F5344CB8AC3E}">
        <p14:creationId xmlns:p14="http://schemas.microsoft.com/office/powerpoint/2010/main" val="407707391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46F0D8C-0CB9-9840-B4B3-5FCD1461DE4D}"/>
              </a:ext>
            </a:extLst>
          </p:cNvPr>
          <p:cNvGrpSpPr/>
          <p:nvPr/>
        </p:nvGrpSpPr>
        <p:grpSpPr>
          <a:xfrm>
            <a:off x="106363" y="90488"/>
            <a:ext cx="11979275" cy="6648450"/>
            <a:chOff x="106363" y="90488"/>
            <a:chExt cx="11979275" cy="6648450"/>
          </a:xfrm>
        </p:grpSpPr>
        <p:sp>
          <p:nvSpPr>
            <p:cNvPr id="5" name="Rectangle 4">
              <a:extLst>
                <a:ext uri="{FF2B5EF4-FFF2-40B4-BE49-F238E27FC236}">
                  <a16:creationId xmlns:a16="http://schemas.microsoft.com/office/drawing/2014/main" id="{ED0169B8-7568-FA4D-9CD5-D0B8E61009D5}"/>
                </a:ext>
              </a:extLst>
            </p:cNvPr>
            <p:cNvSpPr/>
            <p:nvPr/>
          </p:nvSpPr>
          <p:spPr>
            <a:xfrm>
              <a:off x="106363" y="90488"/>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pic>
          <p:nvPicPr>
            <p:cNvPr id="6" name="Picture 14">
              <a:extLst>
                <a:ext uri="{FF2B5EF4-FFF2-40B4-BE49-F238E27FC236}">
                  <a16:creationId xmlns:a16="http://schemas.microsoft.com/office/drawing/2014/main" id="{E58BB9B4-A591-164D-B913-2577815A15B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Picture 7">
            <a:extLst>
              <a:ext uri="{FF2B5EF4-FFF2-40B4-BE49-F238E27FC236}">
                <a16:creationId xmlns:a16="http://schemas.microsoft.com/office/drawing/2014/main" id="{C18337C9-28C4-6B4B-9C63-50D70150EB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763" y="5782200"/>
            <a:ext cx="1112483" cy="826101"/>
          </a:xfrm>
          <a:prstGeom prst="rect">
            <a:avLst/>
          </a:prstGeom>
        </p:spPr>
      </p:pic>
      <p:sp>
        <p:nvSpPr>
          <p:cNvPr id="2" name="Rectangle 1">
            <a:extLst>
              <a:ext uri="{FF2B5EF4-FFF2-40B4-BE49-F238E27FC236}">
                <a16:creationId xmlns:a16="http://schemas.microsoft.com/office/drawing/2014/main" id="{BF839D5F-8C79-0E4A-B313-838A5101328A}"/>
              </a:ext>
            </a:extLst>
          </p:cNvPr>
          <p:cNvSpPr/>
          <p:nvPr/>
        </p:nvSpPr>
        <p:spPr>
          <a:xfrm>
            <a:off x="1598428" y="1644998"/>
            <a:ext cx="9454324" cy="3539430"/>
          </a:xfrm>
          <a:prstGeom prst="rect">
            <a:avLst/>
          </a:prstGeom>
        </p:spPr>
        <p:txBody>
          <a:bodyPr wrap="square" lIns="91440" tIns="45720" rIns="91440" bIns="45720" anchor="t">
            <a:spAutoFit/>
          </a:bodyPr>
          <a:lstStyle/>
          <a:p>
            <a:pPr algn="ctr"/>
            <a:r>
              <a:rPr lang="en-GB" sz="2800" dirty="0">
                <a:solidFill>
                  <a:srgbClr val="282828"/>
                </a:solidFill>
                <a:latin typeface="Calibri"/>
                <a:cs typeface="Calibri"/>
              </a:rPr>
              <a:t>“My attention was speedily drawn to this </a:t>
            </a:r>
            <a:r>
              <a:rPr lang="en-GB" sz="2800" b="1" dirty="0">
                <a:solidFill>
                  <a:srgbClr val="282828"/>
                </a:solidFill>
                <a:highlight>
                  <a:srgbClr val="FFFF00"/>
                </a:highlight>
                <a:latin typeface="Calibri"/>
                <a:cs typeface="Calibri"/>
              </a:rPr>
              <a:t>ventilator</a:t>
            </a:r>
            <a:r>
              <a:rPr lang="en-GB" sz="2800" b="1" dirty="0">
                <a:solidFill>
                  <a:srgbClr val="282828"/>
                </a:solidFill>
                <a:latin typeface="Calibri"/>
                <a:cs typeface="Calibri"/>
              </a:rPr>
              <a:t>,</a:t>
            </a:r>
            <a:r>
              <a:rPr lang="en-GB" sz="2800" dirty="0">
                <a:solidFill>
                  <a:srgbClr val="282828"/>
                </a:solidFill>
                <a:latin typeface="Calibri"/>
                <a:cs typeface="Calibri"/>
              </a:rPr>
              <a:t> and to the </a:t>
            </a:r>
            <a:r>
              <a:rPr lang="en-GB" sz="2800" b="1" dirty="0">
                <a:solidFill>
                  <a:srgbClr val="282828"/>
                </a:solidFill>
                <a:highlight>
                  <a:srgbClr val="FFFF00"/>
                </a:highlight>
                <a:latin typeface="Calibri"/>
                <a:cs typeface="Calibri"/>
              </a:rPr>
              <a:t>bell-rope</a:t>
            </a:r>
            <a:r>
              <a:rPr lang="en-GB" sz="2800" dirty="0">
                <a:solidFill>
                  <a:srgbClr val="282828"/>
                </a:solidFill>
                <a:highlight>
                  <a:srgbClr val="FFFF00"/>
                </a:highlight>
                <a:latin typeface="Calibri"/>
                <a:cs typeface="Calibri"/>
              </a:rPr>
              <a:t> </a:t>
            </a:r>
            <a:r>
              <a:rPr lang="en-GB" sz="2800" dirty="0">
                <a:solidFill>
                  <a:srgbClr val="282828"/>
                </a:solidFill>
                <a:latin typeface="Calibri"/>
                <a:cs typeface="Calibri"/>
              </a:rPr>
              <a:t>which hung down to the bed. The discovery that this was a dummy, and that the </a:t>
            </a:r>
            <a:r>
              <a:rPr lang="en-GB" sz="2800" b="1" dirty="0">
                <a:solidFill>
                  <a:srgbClr val="282828"/>
                </a:solidFill>
                <a:highlight>
                  <a:srgbClr val="FFFF00"/>
                </a:highlight>
                <a:latin typeface="Calibri"/>
                <a:cs typeface="Calibri"/>
              </a:rPr>
              <a:t>bed was clamped to the floor</a:t>
            </a:r>
            <a:r>
              <a:rPr lang="en-GB" sz="2800" dirty="0">
                <a:solidFill>
                  <a:srgbClr val="282828"/>
                </a:solidFill>
                <a:latin typeface="Calibri"/>
                <a:cs typeface="Calibri"/>
              </a:rPr>
              <a:t>, instantly gave rise to the suspicion that the rope was there as a bridge for something passing through the hole and coming to the bed.</a:t>
            </a:r>
            <a:r>
              <a:rPr lang="en-GB" sz="2800" dirty="0"/>
              <a:t> The idea of a snake instantly occurred to me. Then I thought of the </a:t>
            </a:r>
            <a:r>
              <a:rPr lang="en-GB" sz="2800" b="1" dirty="0">
                <a:highlight>
                  <a:srgbClr val="FFFF00"/>
                </a:highlight>
              </a:rPr>
              <a:t>whistle</a:t>
            </a:r>
            <a:r>
              <a:rPr lang="en-GB" sz="2800" dirty="0"/>
              <a:t>. Of course, he must recall the snake before the morning light revealed it to the victim.”</a:t>
            </a:r>
            <a:endParaRPr lang="en-US" sz="2800">
              <a:cs typeface="Calibri"/>
            </a:endParaRPr>
          </a:p>
        </p:txBody>
      </p:sp>
    </p:spTree>
    <p:extLst>
      <p:ext uri="{BB962C8B-B14F-4D97-AF65-F5344CB8AC3E}">
        <p14:creationId xmlns:p14="http://schemas.microsoft.com/office/powerpoint/2010/main" val="158893408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C2C78CF-DB47-9646-968F-CAF71F0BF066}"/>
              </a:ext>
            </a:extLst>
          </p:cNvPr>
          <p:cNvSpPr>
            <a:spLocks noGrp="1"/>
          </p:cNvSpPr>
          <p:nvPr>
            <p:ph idx="1"/>
          </p:nvPr>
        </p:nvSpPr>
        <p:spPr>
          <a:xfrm>
            <a:off x="838200" y="605439"/>
            <a:ext cx="10515600" cy="2180102"/>
          </a:xfrm>
        </p:spPr>
        <p:txBody>
          <a:bodyPr/>
          <a:lstStyle/>
          <a:p>
            <a:pPr marL="0" indent="0" algn="ctr">
              <a:buNone/>
            </a:pPr>
            <a:r>
              <a:rPr lang="en-US" dirty="0"/>
              <a:t>Look at the setting description you wrote last week.</a:t>
            </a:r>
          </a:p>
          <a:p>
            <a:pPr marL="0" indent="0" algn="ctr">
              <a:buNone/>
            </a:pPr>
            <a:endParaRPr lang="en-US" dirty="0"/>
          </a:p>
          <a:p>
            <a:pPr marL="0" indent="0" algn="ctr">
              <a:buNone/>
            </a:pPr>
            <a:r>
              <a:rPr lang="en-US" dirty="0"/>
              <a:t>Write </a:t>
            </a:r>
            <a:r>
              <a:rPr lang="en-US" dirty="0" smtClean="0"/>
              <a:t>6 sentences to </a:t>
            </a:r>
            <a:r>
              <a:rPr lang="en-US" dirty="0"/>
              <a:t>show your detective examining the crime scene and finding clues that will help him/her solve the mystery.</a:t>
            </a:r>
          </a:p>
        </p:txBody>
      </p:sp>
      <p:grpSp>
        <p:nvGrpSpPr>
          <p:cNvPr id="4" name="Group 3">
            <a:extLst>
              <a:ext uri="{FF2B5EF4-FFF2-40B4-BE49-F238E27FC236}">
                <a16:creationId xmlns:a16="http://schemas.microsoft.com/office/drawing/2014/main" id="{346F0D8C-0CB9-9840-B4B3-5FCD1461DE4D}"/>
              </a:ext>
            </a:extLst>
          </p:cNvPr>
          <p:cNvGrpSpPr/>
          <p:nvPr/>
        </p:nvGrpSpPr>
        <p:grpSpPr>
          <a:xfrm>
            <a:off x="106363" y="90488"/>
            <a:ext cx="11979275" cy="6648450"/>
            <a:chOff x="106363" y="90488"/>
            <a:chExt cx="11979275" cy="6648450"/>
          </a:xfrm>
        </p:grpSpPr>
        <p:sp>
          <p:nvSpPr>
            <p:cNvPr id="5" name="Rectangle 4">
              <a:extLst>
                <a:ext uri="{FF2B5EF4-FFF2-40B4-BE49-F238E27FC236}">
                  <a16:creationId xmlns:a16="http://schemas.microsoft.com/office/drawing/2014/main" id="{ED0169B8-7568-FA4D-9CD5-D0B8E61009D5}"/>
                </a:ext>
              </a:extLst>
            </p:cNvPr>
            <p:cNvSpPr/>
            <p:nvPr/>
          </p:nvSpPr>
          <p:spPr>
            <a:xfrm>
              <a:off x="106363" y="90488"/>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pic>
          <p:nvPicPr>
            <p:cNvPr id="6" name="Picture 14">
              <a:extLst>
                <a:ext uri="{FF2B5EF4-FFF2-40B4-BE49-F238E27FC236}">
                  <a16:creationId xmlns:a16="http://schemas.microsoft.com/office/drawing/2014/main" id="{E58BB9B4-A591-164D-B913-2577815A15B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6">
            <a:extLst>
              <a:ext uri="{FF2B5EF4-FFF2-40B4-BE49-F238E27FC236}">
                <a16:creationId xmlns:a16="http://schemas.microsoft.com/office/drawing/2014/main" id="{CC2105A0-D076-6146-8266-34B00E7C2B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794" y="5784820"/>
            <a:ext cx="1112484" cy="826102"/>
          </a:xfrm>
          <a:prstGeom prst="rect">
            <a:avLst/>
          </a:prstGeom>
        </p:spPr>
      </p:pic>
      <p:pic>
        <p:nvPicPr>
          <p:cNvPr id="10" name="Picture 9">
            <a:extLst>
              <a:ext uri="{FF2B5EF4-FFF2-40B4-BE49-F238E27FC236}">
                <a16:creationId xmlns:a16="http://schemas.microsoft.com/office/drawing/2014/main" id="{16BB5102-E8EA-124B-826A-B07130BED1E7}"/>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20000"/>
                    </a14:imgEffect>
                  </a14:imgLayer>
                </a14:imgProps>
              </a:ext>
            </a:extLst>
          </a:blip>
          <a:srcRect t="18990"/>
          <a:stretch/>
        </p:blipFill>
        <p:spPr>
          <a:xfrm>
            <a:off x="1662000" y="2804503"/>
            <a:ext cx="3586018" cy="2241028"/>
          </a:xfrm>
          <a:prstGeom prst="rect">
            <a:avLst/>
          </a:prstGeom>
        </p:spPr>
      </p:pic>
      <p:pic>
        <p:nvPicPr>
          <p:cNvPr id="2" name="Picture 1">
            <a:extLst>
              <a:ext uri="{FF2B5EF4-FFF2-40B4-BE49-F238E27FC236}">
                <a16:creationId xmlns:a16="http://schemas.microsoft.com/office/drawing/2014/main" id="{893C5CF7-F599-1E4E-839C-3B3F93708799}"/>
              </a:ext>
            </a:extLst>
          </p:cNvPr>
          <p:cNvPicPr>
            <a:picLocks noChangeAspect="1"/>
          </p:cNvPicPr>
          <p:nvPr/>
        </p:nvPicPr>
        <p:blipFill>
          <a:blip r:embed="rId6"/>
          <a:stretch>
            <a:fillRect/>
          </a:stretch>
        </p:blipFill>
        <p:spPr>
          <a:xfrm>
            <a:off x="4319768" y="2799075"/>
            <a:ext cx="2906585" cy="2251884"/>
          </a:xfrm>
          <a:prstGeom prst="rect">
            <a:avLst/>
          </a:prstGeom>
        </p:spPr>
      </p:pic>
      <p:pic>
        <p:nvPicPr>
          <p:cNvPr id="11" name="Picture 10">
            <a:extLst>
              <a:ext uri="{FF2B5EF4-FFF2-40B4-BE49-F238E27FC236}">
                <a16:creationId xmlns:a16="http://schemas.microsoft.com/office/drawing/2014/main" id="{04B8DB77-1C09-634F-8C5B-A6D815D77313}"/>
              </a:ext>
            </a:extLst>
          </p:cNvPr>
          <p:cNvPicPr>
            <a:picLocks noChangeAspect="1"/>
          </p:cNvPicPr>
          <p:nvPr/>
        </p:nvPicPr>
        <p:blipFill rotWithShape="1">
          <a:blip r:embed="rId7"/>
          <a:srcRect r="39819"/>
          <a:stretch/>
        </p:blipFill>
        <p:spPr>
          <a:xfrm>
            <a:off x="6850637" y="2798877"/>
            <a:ext cx="2025349" cy="2259989"/>
          </a:xfrm>
          <a:prstGeom prst="rect">
            <a:avLst/>
          </a:prstGeom>
        </p:spPr>
      </p:pic>
      <p:pic>
        <p:nvPicPr>
          <p:cNvPr id="12" name="Picture 11">
            <a:extLst>
              <a:ext uri="{FF2B5EF4-FFF2-40B4-BE49-F238E27FC236}">
                <a16:creationId xmlns:a16="http://schemas.microsoft.com/office/drawing/2014/main" id="{4437F7B4-C14B-9E40-85B9-73BEBFA683E3}"/>
              </a:ext>
            </a:extLst>
          </p:cNvPr>
          <p:cNvPicPr>
            <a:picLocks noChangeAspect="1"/>
          </p:cNvPicPr>
          <p:nvPr/>
        </p:nvPicPr>
        <p:blipFill>
          <a:blip r:embed="rId8">
            <a:duotone>
              <a:prstClr val="black"/>
              <a:srgbClr val="D9C3A5">
                <a:tint val="50000"/>
                <a:satMod val="180000"/>
              </a:srgbClr>
            </a:duotone>
            <a:extLst>
              <a:ext uri="{BEBA8EAE-BF5A-486C-A8C5-ECC9F3942E4B}">
                <a14:imgProps xmlns:a14="http://schemas.microsoft.com/office/drawing/2010/main">
                  <a14:imgLayer r:embed="rId9">
                    <a14:imgEffect>
                      <a14:brightnessContrast bright="-20000"/>
                    </a14:imgEffect>
                  </a14:imgLayer>
                </a14:imgProps>
              </a:ext>
            </a:extLst>
          </a:blip>
          <a:stretch>
            <a:fillRect/>
          </a:stretch>
        </p:blipFill>
        <p:spPr>
          <a:xfrm>
            <a:off x="8875986" y="2785541"/>
            <a:ext cx="1694992" cy="2259989"/>
          </a:xfrm>
          <a:prstGeom prst="rect">
            <a:avLst/>
          </a:prstGeom>
        </p:spPr>
      </p:pic>
      <p:graphicFrame>
        <p:nvGraphicFramePr>
          <p:cNvPr id="13" name="Table 12"/>
          <p:cNvGraphicFramePr>
            <a:graphicFrameLocks noGrp="1"/>
          </p:cNvGraphicFramePr>
          <p:nvPr>
            <p:extLst>
              <p:ext uri="{D42A27DB-BD31-4B8C-83A1-F6EECF244321}">
                <p14:modId xmlns:p14="http://schemas.microsoft.com/office/powerpoint/2010/main" val="284669781"/>
              </p:ext>
            </p:extLst>
          </p:nvPr>
        </p:nvGraphicFramePr>
        <p:xfrm>
          <a:off x="6850637" y="5236337"/>
          <a:ext cx="5107535" cy="1446755"/>
        </p:xfrm>
        <a:graphic>
          <a:graphicData uri="http://schemas.openxmlformats.org/drawingml/2006/table">
            <a:tbl>
              <a:tblPr firstRow="1" bandRow="1">
                <a:tableStyleId>{5940675A-B579-460E-94D1-54222C63F5DA}</a:tableStyleId>
              </a:tblPr>
              <a:tblGrid>
                <a:gridCol w="5107535">
                  <a:extLst>
                    <a:ext uri="{9D8B030D-6E8A-4147-A177-3AD203B41FA5}">
                      <a16:colId xmlns:a16="http://schemas.microsoft.com/office/drawing/2014/main" val="4058604072"/>
                    </a:ext>
                  </a:extLst>
                </a:gridCol>
              </a:tblGrid>
              <a:tr h="796476">
                <a:tc>
                  <a:txBody>
                    <a:bodyPr/>
                    <a:lstStyle/>
                    <a:p>
                      <a:r>
                        <a:rPr lang="en-GB" sz="1600" dirty="0" smtClean="0"/>
                        <a:t>Fronted adverbial (manner)</a:t>
                      </a:r>
                      <a:r>
                        <a:rPr lang="en-GB" sz="1600" baseline="0" dirty="0" smtClean="0"/>
                        <a:t> </a:t>
                      </a:r>
                      <a:r>
                        <a:rPr lang="en-GB" sz="1600" dirty="0" smtClean="0"/>
                        <a:t> </a:t>
                      </a:r>
                    </a:p>
                    <a:p>
                      <a:r>
                        <a:rPr lang="en-GB" sz="1600" dirty="0" smtClean="0">
                          <a:solidFill>
                            <a:srgbClr val="FF0000"/>
                          </a:solidFill>
                        </a:rPr>
                        <a:t>Cautiously</a:t>
                      </a:r>
                      <a:r>
                        <a:rPr lang="en-GB" sz="1600" baseline="0" dirty="0" smtClean="0">
                          <a:solidFill>
                            <a:srgbClr val="FF0000"/>
                          </a:solidFill>
                        </a:rPr>
                        <a:t>, </a:t>
                      </a:r>
                      <a:r>
                        <a:rPr lang="en-GB" sz="1600" baseline="0" dirty="0" smtClean="0"/>
                        <a:t>Holmes investigated the foot print left beneath the window. </a:t>
                      </a:r>
                      <a:endParaRPr lang="en-GB" sz="1600" dirty="0"/>
                    </a:p>
                  </a:txBody>
                  <a:tcPr/>
                </a:tc>
                <a:extLst>
                  <a:ext uri="{0D108BD9-81ED-4DB2-BD59-A6C34878D82A}">
                    <a16:rowId xmlns:a16="http://schemas.microsoft.com/office/drawing/2014/main" val="2439089924"/>
                  </a:ext>
                </a:extLst>
              </a:tr>
              <a:tr h="623795">
                <a:tc>
                  <a:txBody>
                    <a:bodyPr/>
                    <a:lstStyle/>
                    <a:p>
                      <a:pPr algn="ctr"/>
                      <a:r>
                        <a:rPr lang="en-GB" sz="1600" dirty="0" smtClean="0">
                          <a:solidFill>
                            <a:srgbClr val="FF0000"/>
                          </a:solidFill>
                        </a:rPr>
                        <a:t>Bravely,          Cautiously,         Proudly,   </a:t>
                      </a:r>
                    </a:p>
                    <a:p>
                      <a:pPr algn="ctr"/>
                      <a:r>
                        <a:rPr lang="en-GB" sz="1600" dirty="0" smtClean="0">
                          <a:solidFill>
                            <a:srgbClr val="FF0000"/>
                          </a:solidFill>
                        </a:rPr>
                        <a:t>Anxiously,         Bleakly,      Desperately, </a:t>
                      </a:r>
                      <a:endParaRPr lang="en-GB" sz="1600" dirty="0">
                        <a:solidFill>
                          <a:srgbClr val="FF0000"/>
                        </a:solidFill>
                      </a:endParaRPr>
                    </a:p>
                  </a:txBody>
                  <a:tcPr anchor="ctr"/>
                </a:tc>
                <a:extLst>
                  <a:ext uri="{0D108BD9-81ED-4DB2-BD59-A6C34878D82A}">
                    <a16:rowId xmlns:a16="http://schemas.microsoft.com/office/drawing/2014/main" val="1402349300"/>
                  </a:ext>
                </a:extLst>
              </a:tr>
            </a:tbl>
          </a:graphicData>
        </a:graphic>
      </p:graphicFrame>
    </p:spTree>
    <p:extLst>
      <p:ext uri="{BB962C8B-B14F-4D97-AF65-F5344CB8AC3E}">
        <p14:creationId xmlns:p14="http://schemas.microsoft.com/office/powerpoint/2010/main" val="179261271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8177"/>
            <a:ext cx="10515600" cy="1325563"/>
          </a:xfrm>
        </p:spPr>
        <p:txBody>
          <a:bodyPr/>
          <a:lstStyle/>
          <a:p>
            <a:r>
              <a:rPr lang="en-GB"/>
              <a:t>Reading time</a:t>
            </a:r>
          </a:p>
        </p:txBody>
      </p:sp>
      <p:sp>
        <p:nvSpPr>
          <p:cNvPr id="3" name="Content Placeholder 2"/>
          <p:cNvSpPr>
            <a:spLocks noGrp="1"/>
          </p:cNvSpPr>
          <p:nvPr>
            <p:ph idx="1"/>
          </p:nvPr>
        </p:nvSpPr>
        <p:spPr>
          <a:xfrm>
            <a:off x="838200" y="1169511"/>
            <a:ext cx="10515600" cy="5476949"/>
          </a:xfrm>
        </p:spPr>
        <p:txBody>
          <a:bodyPr>
            <a:normAutofit fontScale="77500" lnSpcReduction="20000"/>
          </a:bodyPr>
          <a:lstStyle/>
          <a:p>
            <a:pPr marL="0" indent="0">
              <a:buNone/>
            </a:pPr>
            <a:r>
              <a:rPr lang="en-GB"/>
              <a:t>Now that you have finished your main task, please enjoy some reading time.</a:t>
            </a:r>
          </a:p>
          <a:p>
            <a:pPr marL="0" indent="0">
              <a:buNone/>
            </a:pPr>
            <a:r>
              <a:rPr lang="en-GB"/>
              <a:t>You can read to yourself, an adult or sibling. </a:t>
            </a:r>
          </a:p>
          <a:p>
            <a:pPr marL="0" indent="0">
              <a:buNone/>
            </a:pPr>
            <a:endParaRPr lang="en-GB"/>
          </a:p>
          <a:p>
            <a:pPr marL="0" indent="0">
              <a:lnSpc>
                <a:spcPct val="120000"/>
              </a:lnSpc>
              <a:buNone/>
            </a:pPr>
            <a:r>
              <a:rPr lang="en-GB"/>
              <a:t>This can be done by logging on to your myON account, picking a book or magazine and enjoying at least 15 minutes reading time.</a:t>
            </a:r>
          </a:p>
          <a:p>
            <a:endParaRPr lang="en-GB"/>
          </a:p>
          <a:p>
            <a:pPr marL="0" indent="0">
              <a:buNone/>
            </a:pPr>
            <a:r>
              <a:rPr lang="en-GB">
                <a:hlinkClick r:id="rId2"/>
              </a:rPr>
              <a:t>https://www.myon.co.uk/login/index.html</a:t>
            </a:r>
            <a:endParaRPr lang="en-GB"/>
          </a:p>
          <a:p>
            <a:endParaRPr lang="en-GB"/>
          </a:p>
          <a:p>
            <a:pPr marL="0" indent="0">
              <a:buNone/>
            </a:pPr>
            <a:r>
              <a:rPr lang="en-GB"/>
              <a:t>Remember that your login is your first name and first letter of your surname then password: </a:t>
            </a:r>
          </a:p>
          <a:p>
            <a:pPr marL="0" indent="0">
              <a:buNone/>
            </a:pPr>
            <a:r>
              <a:rPr lang="en-GB" err="1"/>
              <a:t>harryp</a:t>
            </a:r>
            <a:endParaRPr lang="en-GB"/>
          </a:p>
          <a:p>
            <a:pPr marL="0" indent="0">
              <a:buNone/>
            </a:pPr>
            <a:r>
              <a:rPr lang="en-GB"/>
              <a:t>password1</a:t>
            </a:r>
          </a:p>
          <a:p>
            <a:pPr marL="0" indent="0">
              <a:buNone/>
            </a:pPr>
            <a:endParaRPr lang="en-GB"/>
          </a:p>
          <a:p>
            <a:pPr marL="0" indent="0">
              <a:buNone/>
            </a:pPr>
            <a:r>
              <a:rPr lang="en-GB"/>
              <a:t>Please email </a:t>
            </a:r>
            <a:r>
              <a:rPr lang="en-GB" u="sng">
                <a:hlinkClick r:id="rId3"/>
              </a:rPr>
              <a:t>trailblazerspupils@gmail.com</a:t>
            </a:r>
            <a:r>
              <a:rPr lang="en-GB" u="sng"/>
              <a:t> </a:t>
            </a:r>
            <a:r>
              <a:rPr lang="en-GB"/>
              <a:t> if you have any login issues. </a:t>
            </a:r>
          </a:p>
          <a:p>
            <a:pPr marL="0" indent="0">
              <a:buNone/>
            </a:pPr>
            <a:r>
              <a:rPr lang="en-GB"/>
              <a:t> </a:t>
            </a:r>
          </a:p>
        </p:txBody>
      </p:sp>
      <p:pic>
        <p:nvPicPr>
          <p:cNvPr id="4" name="Picture 3"/>
          <p:cNvPicPr>
            <a:picLocks noChangeAspect="1"/>
          </p:cNvPicPr>
          <p:nvPr/>
        </p:nvPicPr>
        <p:blipFill>
          <a:blip r:embed="rId4"/>
          <a:stretch>
            <a:fillRect/>
          </a:stretch>
        </p:blipFill>
        <p:spPr>
          <a:xfrm>
            <a:off x="8810700" y="4609048"/>
            <a:ext cx="2543100" cy="1150892"/>
          </a:xfrm>
          <a:prstGeom prst="rect">
            <a:avLst/>
          </a:prstGeom>
        </p:spPr>
      </p:pic>
      <p:sp>
        <p:nvSpPr>
          <p:cNvPr id="5" name="Rectangle 4">
            <a:extLst>
              <a:ext uri="{FF2B5EF4-FFF2-40B4-BE49-F238E27FC236}">
                <a16:creationId xmlns:a16="http://schemas.microsoft.com/office/drawing/2014/main" id="{8839B227-CC4F-DF47-B4E6-A6A522BB9F6F}"/>
              </a:ext>
            </a:extLst>
          </p:cNvPr>
          <p:cNvSpPr/>
          <p:nvPr/>
        </p:nvSpPr>
        <p:spPr>
          <a:xfrm>
            <a:off x="106363" y="90488"/>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spTree>
    <p:extLst>
      <p:ext uri="{BB962C8B-B14F-4D97-AF65-F5344CB8AC3E}">
        <p14:creationId xmlns:p14="http://schemas.microsoft.com/office/powerpoint/2010/main" val="207285267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382F3D-5FBD-A341-BE1B-677523E93D7D}"/>
              </a:ext>
            </a:extLst>
          </p:cNvPr>
          <p:cNvSpPr txBox="1"/>
          <p:nvPr/>
        </p:nvSpPr>
        <p:spPr>
          <a:xfrm>
            <a:off x="4990569" y="2905780"/>
            <a:ext cx="2210862" cy="523220"/>
          </a:xfrm>
          <a:prstGeom prst="rect">
            <a:avLst/>
          </a:prstGeom>
          <a:noFill/>
        </p:spPr>
        <p:txBody>
          <a:bodyPr wrap="none" rtlCol="0">
            <a:spAutoFit/>
          </a:bodyPr>
          <a:lstStyle/>
          <a:p>
            <a:r>
              <a:rPr lang="en-US" sz="2800">
                <a:solidFill>
                  <a:schemeClr val="bg1"/>
                </a:solidFill>
              </a:rPr>
              <a:t>End of lesson.</a:t>
            </a:r>
          </a:p>
        </p:txBody>
      </p:sp>
    </p:spTree>
    <p:extLst>
      <p:ext uri="{BB962C8B-B14F-4D97-AF65-F5344CB8AC3E}">
        <p14:creationId xmlns:p14="http://schemas.microsoft.com/office/powerpoint/2010/main" val="187308772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471" y="864970"/>
            <a:ext cx="10515600" cy="1325563"/>
          </a:xfrm>
        </p:spPr>
        <p:txBody>
          <a:bodyPr/>
          <a:lstStyle/>
          <a:p>
            <a:r>
              <a:rPr lang="en-GB"/>
              <a:t>Read, copy, cover, spell this week’s spellings.</a:t>
            </a:r>
          </a:p>
        </p:txBody>
      </p:sp>
      <p:sp>
        <p:nvSpPr>
          <p:cNvPr id="7" name="Rectangle 6"/>
          <p:cNvSpPr/>
          <p:nvPr/>
        </p:nvSpPr>
        <p:spPr>
          <a:xfrm>
            <a:off x="189471" y="164755"/>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273361" y="222475"/>
            <a:ext cx="742633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prstClr val="black"/>
                </a:solidFill>
                <a:effectLst/>
                <a:uLnTx/>
                <a:uFillTx/>
                <a:latin typeface="Calibri" panose="020F0502020204030204"/>
                <a:ea typeface="+mn-ea"/>
                <a:cs typeface="+mn-cs"/>
              </a:rPr>
              <a:t>Date: Thursday 4</a:t>
            </a:r>
            <a:r>
              <a:rPr kumimoji="0" lang="en-GB" sz="3200" b="0" i="0" u="none" strike="noStrike" kern="1200" cap="none" spc="0" normalizeH="0" baseline="30000" noProof="0">
                <a:ln>
                  <a:noFill/>
                </a:ln>
                <a:solidFill>
                  <a:prstClr val="black"/>
                </a:solidFill>
                <a:effectLst/>
                <a:uLnTx/>
                <a:uFillTx/>
                <a:latin typeface="Calibri" panose="020F0502020204030204"/>
                <a:ea typeface="+mn-ea"/>
                <a:cs typeface="+mn-cs"/>
              </a:rPr>
              <a:t>th</a:t>
            </a:r>
            <a:r>
              <a:rPr kumimoji="0" lang="en-GB" sz="3200" b="0" i="0" u="none" strike="noStrike" kern="1200" cap="none" spc="0" normalizeH="0" baseline="0" noProof="0">
                <a:ln>
                  <a:noFill/>
                </a:ln>
                <a:solidFill>
                  <a:prstClr val="black"/>
                </a:solidFill>
                <a:effectLst/>
                <a:uLnTx/>
                <a:uFillTx/>
                <a:latin typeface="Calibri" panose="020F0502020204030204"/>
                <a:ea typeface="+mn-ea"/>
                <a:cs typeface="+mn-cs"/>
              </a:rPr>
              <a:t> March 2021 	</a:t>
            </a:r>
            <a:endParaRPr kumimoji="0" lang="en-GB" sz="1800" b="0" i="0" u="sng"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D22F0DB3-86D0-284B-9CC8-E9FE39373ED5}"/>
              </a:ext>
            </a:extLst>
          </p:cNvPr>
          <p:cNvSpPr/>
          <p:nvPr/>
        </p:nvSpPr>
        <p:spPr>
          <a:xfrm>
            <a:off x="106363" y="90488"/>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grpSp>
        <p:nvGrpSpPr>
          <p:cNvPr id="6" name="Group 5"/>
          <p:cNvGrpSpPr/>
          <p:nvPr/>
        </p:nvGrpSpPr>
        <p:grpSpPr>
          <a:xfrm>
            <a:off x="3048000" y="2260551"/>
            <a:ext cx="8357419" cy="1830169"/>
            <a:chOff x="3048000" y="2260551"/>
            <a:chExt cx="8357419" cy="1830169"/>
          </a:xfrm>
        </p:grpSpPr>
        <p:sp>
          <p:nvSpPr>
            <p:cNvPr id="10" name="Rectangle 9"/>
            <p:cNvSpPr/>
            <p:nvPr/>
          </p:nvSpPr>
          <p:spPr>
            <a:xfrm>
              <a:off x="3048000" y="2274838"/>
              <a:ext cx="6096000" cy="1815882"/>
            </a:xfrm>
            <a:prstGeom prst="rect">
              <a:avLst/>
            </a:prstGeom>
          </p:spPr>
          <p:txBody>
            <a:bodyPr>
              <a:spAutoFit/>
            </a:bodyPr>
            <a:lstStyle/>
            <a:p>
              <a:r>
                <a:rPr lang="en-GB" sz="2800" dirty="0" smtClean="0"/>
                <a:t>machine</a:t>
              </a:r>
              <a:endParaRPr lang="en-GB" sz="2800" dirty="0"/>
            </a:p>
            <a:p>
              <a:r>
                <a:rPr lang="en-GB" sz="2800" dirty="0"/>
                <a:t>brochure</a:t>
              </a:r>
            </a:p>
            <a:p>
              <a:r>
                <a:rPr lang="en-GB" sz="2800" dirty="0"/>
                <a:t>moustache</a:t>
              </a:r>
            </a:p>
            <a:p>
              <a:r>
                <a:rPr lang="en-GB" sz="2800" dirty="0" smtClean="0"/>
                <a:t>parachute</a:t>
              </a:r>
              <a:endParaRPr lang="en-GB" sz="2800" dirty="0"/>
            </a:p>
          </p:txBody>
        </p:sp>
        <p:sp>
          <p:nvSpPr>
            <p:cNvPr id="11" name="Rectangle 10"/>
            <p:cNvSpPr/>
            <p:nvPr/>
          </p:nvSpPr>
          <p:spPr>
            <a:xfrm>
              <a:off x="5309419" y="2260551"/>
              <a:ext cx="6096000" cy="1815882"/>
            </a:xfrm>
            <a:prstGeom prst="rect">
              <a:avLst/>
            </a:prstGeom>
          </p:spPr>
          <p:txBody>
            <a:bodyPr>
              <a:spAutoFit/>
            </a:bodyPr>
            <a:lstStyle/>
            <a:p>
              <a:r>
                <a:rPr lang="en-GB" sz="2800" dirty="0"/>
                <a:t>chef</a:t>
              </a:r>
            </a:p>
            <a:p>
              <a:r>
                <a:rPr lang="en-GB" sz="2800" dirty="0"/>
                <a:t>chalet</a:t>
              </a:r>
            </a:p>
            <a:p>
              <a:r>
                <a:rPr lang="en-GB" sz="2800" dirty="0"/>
                <a:t>chandelier</a:t>
              </a:r>
            </a:p>
            <a:p>
              <a:r>
                <a:rPr lang="en-GB" sz="2800" dirty="0" smtClean="0"/>
                <a:t>chute</a:t>
              </a:r>
              <a:endParaRPr lang="en-GB" sz="2800" dirty="0"/>
            </a:p>
          </p:txBody>
        </p:sp>
      </p:grpSp>
    </p:spTree>
    <p:extLst>
      <p:ext uri="{BB962C8B-B14F-4D97-AF65-F5344CB8AC3E}">
        <p14:creationId xmlns:p14="http://schemas.microsoft.com/office/powerpoint/2010/main" val="183019713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A431D56-1710-1A4D-B6F8-02ACF4F89631}"/>
              </a:ext>
            </a:extLst>
          </p:cNvPr>
          <p:cNvSpPr/>
          <p:nvPr/>
        </p:nvSpPr>
        <p:spPr>
          <a:xfrm>
            <a:off x="106363" y="90488"/>
            <a:ext cx="11979275" cy="6648450"/>
          </a:xfrm>
          <a:prstGeom prst="rect">
            <a:avLst/>
          </a:prstGeom>
          <a:solidFill>
            <a:srgbClr val="CC66FF"/>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pic>
        <p:nvPicPr>
          <p:cNvPr id="3075" name="Picture 4">
            <a:extLst>
              <a:ext uri="{FF2B5EF4-FFF2-40B4-BE49-F238E27FC236}">
                <a16:creationId xmlns:a16="http://schemas.microsoft.com/office/drawing/2014/main" id="{7822C295-FC3F-7049-B387-E912819502F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6225" y="5986463"/>
            <a:ext cx="587375"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1C1977A2-79CA-EB48-99F6-916FBA4E1A2A}"/>
              </a:ext>
            </a:extLst>
          </p:cNvPr>
          <p:cNvSpPr/>
          <p:nvPr/>
        </p:nvSpPr>
        <p:spPr>
          <a:xfrm>
            <a:off x="188913" y="5905500"/>
            <a:ext cx="5473700" cy="738188"/>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sp>
        <p:nvSpPr>
          <p:cNvPr id="3077" name="TextBox 6">
            <a:extLst>
              <a:ext uri="{FF2B5EF4-FFF2-40B4-BE49-F238E27FC236}">
                <a16:creationId xmlns:a16="http://schemas.microsoft.com/office/drawing/2014/main" id="{433A8B2D-4130-8541-95ED-7A2C2C263FDF}"/>
              </a:ext>
            </a:extLst>
          </p:cNvPr>
          <p:cNvSpPr txBox="1">
            <a:spLocks noChangeArrowheads="1"/>
          </p:cNvSpPr>
          <p:nvPr/>
        </p:nvSpPr>
        <p:spPr bwMode="auto">
          <a:xfrm>
            <a:off x="863600" y="6034088"/>
            <a:ext cx="40290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en-US" sz="2400">
                <a:solidFill>
                  <a:srgbClr val="000000"/>
                </a:solidFill>
              </a:rPr>
              <a:t>Subject</a:t>
            </a:r>
            <a:r>
              <a:rPr lang="en-GB" altLang="en-US" sz="1800">
                <a:solidFill>
                  <a:srgbClr val="000000"/>
                </a:solidFill>
              </a:rPr>
              <a:t>: </a:t>
            </a:r>
            <a:r>
              <a:rPr lang="en-GB" altLang="en-US" sz="2400">
                <a:solidFill>
                  <a:srgbClr val="000000"/>
                </a:solidFill>
              </a:rPr>
              <a:t>English </a:t>
            </a:r>
            <a:endParaRPr lang="en-GB" altLang="en-US" sz="1800">
              <a:solidFill>
                <a:srgbClr val="000000"/>
              </a:solidFill>
            </a:endParaRPr>
          </a:p>
        </p:txBody>
      </p:sp>
      <p:sp>
        <p:nvSpPr>
          <p:cNvPr id="8" name="Rectangle 7">
            <a:extLst>
              <a:ext uri="{FF2B5EF4-FFF2-40B4-BE49-F238E27FC236}">
                <a16:creationId xmlns:a16="http://schemas.microsoft.com/office/drawing/2014/main" id="{D8312AB6-38FB-654C-B399-336ACF8D6AB8}"/>
              </a:ext>
            </a:extLst>
          </p:cNvPr>
          <p:cNvSpPr/>
          <p:nvPr/>
        </p:nvSpPr>
        <p:spPr>
          <a:xfrm>
            <a:off x="188913" y="165100"/>
            <a:ext cx="7594600" cy="700088"/>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sp>
        <p:nvSpPr>
          <p:cNvPr id="3079" name="TextBox 8">
            <a:extLst>
              <a:ext uri="{FF2B5EF4-FFF2-40B4-BE49-F238E27FC236}">
                <a16:creationId xmlns:a16="http://schemas.microsoft.com/office/drawing/2014/main" id="{0E665214-D9DC-DF46-AA28-D9472B881C77}"/>
              </a:ext>
            </a:extLst>
          </p:cNvPr>
          <p:cNvSpPr txBox="1">
            <a:spLocks noChangeArrowheads="1"/>
          </p:cNvSpPr>
          <p:nvPr/>
        </p:nvSpPr>
        <p:spPr bwMode="auto">
          <a:xfrm>
            <a:off x="273050" y="222250"/>
            <a:ext cx="74263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en-GB" altLang="en-US" sz="3200">
                <a:solidFill>
                  <a:srgbClr val="000000"/>
                </a:solidFill>
              </a:rPr>
              <a:t>Date: </a:t>
            </a:r>
            <a:r>
              <a:rPr lang="en-GB" sz="3200" u="sng">
                <a:solidFill>
                  <a:prstClr val="black"/>
                </a:solidFill>
                <a:latin typeface="Calibri" panose="020F0502020204030204"/>
              </a:rPr>
              <a:t>Thursday 4</a:t>
            </a:r>
            <a:r>
              <a:rPr lang="en-GB" sz="3200" u="sng" baseline="30000">
                <a:solidFill>
                  <a:prstClr val="black"/>
                </a:solidFill>
                <a:latin typeface="Calibri" panose="020F0502020204030204"/>
              </a:rPr>
              <a:t>th</a:t>
            </a:r>
            <a:r>
              <a:rPr lang="en-GB" sz="3200" u="sng">
                <a:solidFill>
                  <a:prstClr val="black"/>
                </a:solidFill>
                <a:latin typeface="Calibri" panose="020F0502020204030204"/>
              </a:rPr>
              <a:t> March </a:t>
            </a:r>
            <a:r>
              <a:rPr lang="en-GB" altLang="en-US" sz="3200" u="sng">
                <a:solidFill>
                  <a:srgbClr val="000000"/>
                </a:solidFill>
              </a:rPr>
              <a:t>2021</a:t>
            </a:r>
            <a:r>
              <a:rPr lang="en-GB" altLang="en-US" sz="3200">
                <a:solidFill>
                  <a:srgbClr val="000000"/>
                </a:solidFill>
              </a:rPr>
              <a:t>	</a:t>
            </a:r>
            <a:endParaRPr lang="en-GB" altLang="en-US" sz="1800" u="sng">
              <a:solidFill>
                <a:srgbClr val="000000"/>
              </a:solidFill>
            </a:endParaRPr>
          </a:p>
        </p:txBody>
      </p:sp>
      <p:pic>
        <p:nvPicPr>
          <p:cNvPr id="3080" name="Picture 9">
            <a:extLst>
              <a:ext uri="{FF2B5EF4-FFF2-40B4-BE49-F238E27FC236}">
                <a16:creationId xmlns:a16="http://schemas.microsoft.com/office/drawing/2014/main" id="{48DB0408-3FBE-4542-9E8E-D44B5268AD8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9275" y="1728788"/>
            <a:ext cx="2219325"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6C685BB1-0FDC-2C4E-88C4-758F9F85D7C3}"/>
              </a:ext>
            </a:extLst>
          </p:cNvPr>
          <p:cNvSpPr/>
          <p:nvPr/>
        </p:nvSpPr>
        <p:spPr>
          <a:xfrm>
            <a:off x="569913" y="2835275"/>
            <a:ext cx="10612437" cy="104457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sp>
        <p:nvSpPr>
          <p:cNvPr id="12" name="TextBox 11">
            <a:extLst>
              <a:ext uri="{FF2B5EF4-FFF2-40B4-BE49-F238E27FC236}">
                <a16:creationId xmlns:a16="http://schemas.microsoft.com/office/drawing/2014/main" id="{E9789B41-3B2E-A14F-B21B-D71C1C1D0CEB}"/>
              </a:ext>
            </a:extLst>
          </p:cNvPr>
          <p:cNvSpPr txBox="1"/>
          <p:nvPr/>
        </p:nvSpPr>
        <p:spPr>
          <a:xfrm>
            <a:off x="569871" y="2854192"/>
            <a:ext cx="10612654" cy="707886"/>
          </a:xfrm>
          <a:prstGeom prst="rect">
            <a:avLst/>
          </a:prstGeom>
          <a:noFill/>
        </p:spPr>
        <p:txBody>
          <a:bodyPr>
            <a:spAutoFit/>
          </a:bodyPr>
          <a:lstStyle/>
          <a:p>
            <a:pPr>
              <a:defRPr/>
            </a:pPr>
            <a:r>
              <a:rPr lang="en-US" sz="4000" u="sng" dirty="0"/>
              <a:t>L.O. To be able to use </a:t>
            </a:r>
            <a:r>
              <a:rPr lang="en-US" sz="4000" u="sng" dirty="0" smtClean="0"/>
              <a:t>relative </a:t>
            </a:r>
            <a:r>
              <a:rPr lang="en-US" sz="4000" u="sng" dirty="0"/>
              <a:t>clauses. </a:t>
            </a:r>
            <a:endParaRPr lang="en-US" sz="4000" u="sng" dirty="0">
              <a:ln>
                <a:solidFill>
                  <a:prstClr val="black"/>
                </a:solidFill>
              </a:ln>
              <a:solidFill>
                <a:srgbClr val="FF0000"/>
              </a:solidFill>
              <a:latin typeface="Calibri" panose="020F0502020204030204"/>
            </a:endParaRPr>
          </a:p>
        </p:txBody>
      </p:sp>
      <p:pic>
        <p:nvPicPr>
          <p:cNvPr id="3083" name="Picture 13">
            <a:extLst>
              <a:ext uri="{FF2B5EF4-FFF2-40B4-BE49-F238E27FC236}">
                <a16:creationId xmlns:a16="http://schemas.microsoft.com/office/drawing/2014/main" id="{19C9197C-26D6-EB44-86CA-9D132ABCC1D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46613" y="5962650"/>
            <a:ext cx="83343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4" name="Picture 14">
            <a:extLst>
              <a:ext uri="{FF2B5EF4-FFF2-40B4-BE49-F238E27FC236}">
                <a16:creationId xmlns:a16="http://schemas.microsoft.com/office/drawing/2014/main" id="{27DC183B-6D1A-AE4F-8FC5-AD92E926C1F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5588" y="5970588"/>
            <a:ext cx="588962"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072988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864320" y="100310"/>
            <a:ext cx="6482417"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ysClr val="windowText" lastClr="000000"/>
                </a:solidFill>
                <a:effectLst>
                  <a:outerShdw blurRad="38100" dist="19050" dir="2700000" algn="tl" rotWithShape="0">
                    <a:prstClr val="black">
                      <a:alpha val="40000"/>
                    </a:prstClr>
                  </a:outerShdw>
                </a:effectLst>
                <a:uLnTx/>
                <a:uFillTx/>
                <a:latin typeface="Calibri" panose="020F0502020204030204"/>
                <a:ea typeface="+mn-ea"/>
                <a:cs typeface="+mn-cs"/>
              </a:rPr>
              <a:t>Pre-recorded Teaching</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4862" y="3318918"/>
            <a:ext cx="4098916" cy="2224735"/>
          </a:xfrm>
          <a:prstGeom prst="rect">
            <a:avLst/>
          </a:prstGeom>
        </p:spPr>
      </p:pic>
      <p:sp>
        <p:nvSpPr>
          <p:cNvPr id="8" name="TextBox 7"/>
          <p:cNvSpPr txBox="1"/>
          <p:nvPr/>
        </p:nvSpPr>
        <p:spPr>
          <a:xfrm>
            <a:off x="1123950" y="1201783"/>
            <a:ext cx="9953353"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Access the online teaching video below that will support you to complete the work in this lesson. This video will act as a support but all of the work can still be successfully understood &amp; completed using paper-based versions of this pack. If you need further support to understand / complete work then please contact school via e-mail or telephone.</a:t>
            </a:r>
            <a:endParaRPr kumimoji="0" lang="en-GB"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9" name="Rectangle 8">
            <a:hlinkClick r:id="rId3"/>
          </p:cNvPr>
          <p:cNvSpPr/>
          <p:nvPr/>
        </p:nvSpPr>
        <p:spPr>
          <a:xfrm>
            <a:off x="6217920" y="3779520"/>
            <a:ext cx="4415246" cy="1410789"/>
          </a:xfrm>
          <a:prstGeom prst="rect">
            <a:avLst/>
          </a:prstGeom>
          <a:solidFill>
            <a:schemeClr val="accent1">
              <a:lumMod val="50000"/>
            </a:schemeClr>
          </a:solidFill>
          <a:ln>
            <a:solidFill>
              <a:schemeClr val="accent1">
                <a:lumMod val="60000"/>
                <a:lumOff val="40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Play Video</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207132" y="5751511"/>
            <a:ext cx="11756268" cy="61555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You can also copy and paste this link if you would prefer:</a:t>
            </a:r>
            <a:endPar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hlinkClick r:id="rId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a:t>
            </a:r>
            <a:r>
              <a:rPr kumimoji="0" lang="en-GB" sz="1600" b="0" i="0" u="none" strike="noStrike" kern="1200" cap="none" spc="0" normalizeH="0" baseline="0" noProof="0" dirty="0" smtClean="0">
                <a:ln>
                  <a:noFill/>
                </a:ln>
                <a:solidFill>
                  <a:prstClr val="black"/>
                </a:solidFill>
                <a:effectLst/>
                <a:uLnTx/>
                <a:uFillTx/>
                <a:latin typeface="Calibri" panose="020F0502020204030204"/>
                <a:ea typeface="+mn-ea"/>
                <a:cs typeface="+mn-cs"/>
                <a:hlinkClick r:id="rId3"/>
              </a:rPr>
              <a:t>teachers.thenational.academy/lessons/to-explore-relative-clauses-6xjp4c?from_query=relative+clauses</a:t>
            </a:r>
            <a:r>
              <a:rPr kumimoji="0" lang="en-GB" sz="16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697426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DC3FA5F-A2D4-CB41-86BF-6C7299581F57}"/>
              </a:ext>
            </a:extLst>
          </p:cNvPr>
          <p:cNvGrpSpPr/>
          <p:nvPr/>
        </p:nvGrpSpPr>
        <p:grpSpPr>
          <a:xfrm>
            <a:off x="106363" y="90488"/>
            <a:ext cx="11979275" cy="6648450"/>
            <a:chOff x="106363" y="90488"/>
            <a:chExt cx="11979275" cy="6648450"/>
          </a:xfrm>
        </p:grpSpPr>
        <p:sp>
          <p:nvSpPr>
            <p:cNvPr id="4" name="Rectangle 3">
              <a:extLst>
                <a:ext uri="{FF2B5EF4-FFF2-40B4-BE49-F238E27FC236}">
                  <a16:creationId xmlns:a16="http://schemas.microsoft.com/office/drawing/2014/main" id="{0B119777-CCF1-8443-AA45-DC78279D15CE}"/>
                </a:ext>
              </a:extLst>
            </p:cNvPr>
            <p:cNvSpPr/>
            <p:nvPr/>
          </p:nvSpPr>
          <p:spPr>
            <a:xfrm>
              <a:off x="106363" y="90488"/>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pic>
          <p:nvPicPr>
            <p:cNvPr id="5" name="Picture 14">
              <a:extLst>
                <a:ext uri="{FF2B5EF4-FFF2-40B4-BE49-F238E27FC236}">
                  <a16:creationId xmlns:a16="http://schemas.microsoft.com/office/drawing/2014/main" id="{87B7D99F-C22A-B94C-A384-A589A90E02C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extBox 7">
            <a:extLst>
              <a:ext uri="{FF2B5EF4-FFF2-40B4-BE49-F238E27FC236}">
                <a16:creationId xmlns:a16="http://schemas.microsoft.com/office/drawing/2014/main" id="{5816E862-B8BB-0C4C-A6B3-497B28C2D594}"/>
              </a:ext>
            </a:extLst>
          </p:cNvPr>
          <p:cNvSpPr txBox="1"/>
          <p:nvPr/>
        </p:nvSpPr>
        <p:spPr>
          <a:xfrm>
            <a:off x="1130356" y="1527911"/>
            <a:ext cx="9931285" cy="1077218"/>
          </a:xfrm>
          <a:prstGeom prst="rect">
            <a:avLst/>
          </a:prstGeom>
          <a:noFill/>
        </p:spPr>
        <p:txBody>
          <a:bodyPr wrap="square" rtlCol="0">
            <a:spAutoFit/>
          </a:bodyPr>
          <a:lstStyle/>
          <a:p>
            <a:pPr algn="ctr"/>
            <a:r>
              <a:rPr lang="en-US" sz="3200" dirty="0"/>
              <a:t>A relative clause adds more information </a:t>
            </a:r>
            <a:r>
              <a:rPr lang="en-US" sz="3200" dirty="0" smtClean="0"/>
              <a:t>about a noun using </a:t>
            </a:r>
            <a:r>
              <a:rPr lang="en-US" sz="3200" dirty="0"/>
              <a:t>a </a:t>
            </a:r>
            <a:r>
              <a:rPr lang="en-US" sz="3200" dirty="0" smtClean="0"/>
              <a:t>relative pronoun</a:t>
            </a:r>
            <a:r>
              <a:rPr lang="en-US" sz="3200" dirty="0"/>
              <a:t>.</a:t>
            </a:r>
          </a:p>
        </p:txBody>
      </p:sp>
      <p:pic>
        <p:nvPicPr>
          <p:cNvPr id="11" name="Picture 10">
            <a:extLst>
              <a:ext uri="{FF2B5EF4-FFF2-40B4-BE49-F238E27FC236}">
                <a16:creationId xmlns:a16="http://schemas.microsoft.com/office/drawing/2014/main" id="{5119F1E7-D872-7F42-951C-04CFC14FE8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59" y="5763912"/>
            <a:ext cx="1112482" cy="826101"/>
          </a:xfrm>
          <a:prstGeom prst="rect">
            <a:avLst/>
          </a:prstGeom>
        </p:spPr>
      </p:pic>
      <p:sp>
        <p:nvSpPr>
          <p:cNvPr id="13" name="TextBox 12">
            <a:extLst>
              <a:ext uri="{FF2B5EF4-FFF2-40B4-BE49-F238E27FC236}">
                <a16:creationId xmlns:a16="http://schemas.microsoft.com/office/drawing/2014/main" id="{02BE2BCB-EE02-814F-A466-3D01842DE697}"/>
              </a:ext>
            </a:extLst>
          </p:cNvPr>
          <p:cNvSpPr txBox="1"/>
          <p:nvPr/>
        </p:nvSpPr>
        <p:spPr>
          <a:xfrm>
            <a:off x="8346207" y="5705968"/>
            <a:ext cx="3587030" cy="830997"/>
          </a:xfrm>
          <a:prstGeom prst="rect">
            <a:avLst/>
          </a:prstGeom>
          <a:noFill/>
        </p:spPr>
        <p:txBody>
          <a:bodyPr wrap="square" rtlCol="0">
            <a:spAutoFit/>
          </a:bodyPr>
          <a:lstStyle/>
          <a:p>
            <a:pPr algn="ctr"/>
            <a:r>
              <a:rPr lang="en-US" sz="2400" dirty="0">
                <a:solidFill>
                  <a:srgbClr val="FF0000"/>
                </a:solidFill>
              </a:rPr>
              <a:t>That    Which    Who</a:t>
            </a:r>
          </a:p>
          <a:p>
            <a:pPr algn="ctr"/>
            <a:r>
              <a:rPr lang="en-US" sz="2400" dirty="0">
                <a:solidFill>
                  <a:srgbClr val="FF0000"/>
                </a:solidFill>
              </a:rPr>
              <a:t>Whose    Where    When</a:t>
            </a:r>
          </a:p>
        </p:txBody>
      </p:sp>
      <p:sp>
        <p:nvSpPr>
          <p:cNvPr id="14" name="TextBox 13">
            <a:extLst>
              <a:ext uri="{FF2B5EF4-FFF2-40B4-BE49-F238E27FC236}">
                <a16:creationId xmlns:a16="http://schemas.microsoft.com/office/drawing/2014/main" id="{5192D0CB-8C4D-6445-8E6F-454C485608AC}"/>
              </a:ext>
            </a:extLst>
          </p:cNvPr>
          <p:cNvSpPr txBox="1"/>
          <p:nvPr/>
        </p:nvSpPr>
        <p:spPr>
          <a:xfrm>
            <a:off x="8285315" y="5302247"/>
            <a:ext cx="3647922" cy="461665"/>
          </a:xfrm>
          <a:prstGeom prst="rect">
            <a:avLst/>
          </a:prstGeom>
          <a:noFill/>
        </p:spPr>
        <p:txBody>
          <a:bodyPr wrap="none" rtlCol="0">
            <a:spAutoFit/>
          </a:bodyPr>
          <a:lstStyle/>
          <a:p>
            <a:r>
              <a:rPr lang="en-US" sz="2400" dirty="0" smtClean="0"/>
              <a:t>Relative pronoun </a:t>
            </a:r>
            <a:r>
              <a:rPr lang="en-US" sz="2400" dirty="0"/>
              <a:t>examples:</a:t>
            </a:r>
          </a:p>
        </p:txBody>
      </p:sp>
      <p:sp>
        <p:nvSpPr>
          <p:cNvPr id="15" name="TextBox 14">
            <a:extLst>
              <a:ext uri="{FF2B5EF4-FFF2-40B4-BE49-F238E27FC236}">
                <a16:creationId xmlns:a16="http://schemas.microsoft.com/office/drawing/2014/main" id="{F2CEEB3A-CE4E-D74C-9BBD-B3F5CAB57861}"/>
              </a:ext>
            </a:extLst>
          </p:cNvPr>
          <p:cNvSpPr txBox="1"/>
          <p:nvPr/>
        </p:nvSpPr>
        <p:spPr>
          <a:xfrm>
            <a:off x="258763" y="285237"/>
            <a:ext cx="3869457" cy="523220"/>
          </a:xfrm>
          <a:prstGeom prst="rect">
            <a:avLst/>
          </a:prstGeom>
          <a:noFill/>
        </p:spPr>
        <p:txBody>
          <a:bodyPr wrap="none" rtlCol="0">
            <a:spAutoFit/>
          </a:bodyPr>
          <a:lstStyle/>
          <a:p>
            <a:r>
              <a:rPr lang="en-US" sz="2800"/>
              <a:t>What is a relative clause?</a:t>
            </a:r>
          </a:p>
        </p:txBody>
      </p:sp>
      <p:sp>
        <p:nvSpPr>
          <p:cNvPr id="16" name="TextBox 15">
            <a:extLst>
              <a:ext uri="{FF2B5EF4-FFF2-40B4-BE49-F238E27FC236}">
                <a16:creationId xmlns:a16="http://schemas.microsoft.com/office/drawing/2014/main" id="{9405C0EA-D63A-0E4D-BFB5-23B5DCD50EF5}"/>
              </a:ext>
            </a:extLst>
          </p:cNvPr>
          <p:cNvSpPr txBox="1"/>
          <p:nvPr/>
        </p:nvSpPr>
        <p:spPr>
          <a:xfrm>
            <a:off x="3488971" y="3414713"/>
            <a:ext cx="5395195" cy="523220"/>
          </a:xfrm>
          <a:prstGeom prst="rect">
            <a:avLst/>
          </a:prstGeom>
          <a:noFill/>
        </p:spPr>
        <p:txBody>
          <a:bodyPr wrap="none" rtlCol="0">
            <a:spAutoFit/>
          </a:bodyPr>
          <a:lstStyle/>
          <a:p>
            <a:r>
              <a:rPr lang="en-US" sz="2800" dirty="0"/>
              <a:t>This is the </a:t>
            </a:r>
            <a:r>
              <a:rPr lang="en-US" sz="2800" dirty="0" smtClean="0"/>
              <a:t>man, </a:t>
            </a:r>
            <a:r>
              <a:rPr lang="en-US" sz="2800" dirty="0">
                <a:solidFill>
                  <a:srgbClr val="FF0000"/>
                </a:solidFill>
              </a:rPr>
              <a:t>who saw the crime.</a:t>
            </a:r>
          </a:p>
        </p:txBody>
      </p:sp>
      <p:sp>
        <p:nvSpPr>
          <p:cNvPr id="17" name="TextBox 16">
            <a:extLst>
              <a:ext uri="{FF2B5EF4-FFF2-40B4-BE49-F238E27FC236}">
                <a16:creationId xmlns:a16="http://schemas.microsoft.com/office/drawing/2014/main" id="{334BAF0E-1230-6D4A-AB0D-A7E4E2730B4D}"/>
              </a:ext>
            </a:extLst>
          </p:cNvPr>
          <p:cNvSpPr txBox="1"/>
          <p:nvPr/>
        </p:nvSpPr>
        <p:spPr>
          <a:xfrm>
            <a:off x="2193491" y="3032757"/>
            <a:ext cx="1323632" cy="461665"/>
          </a:xfrm>
          <a:prstGeom prst="rect">
            <a:avLst/>
          </a:prstGeom>
          <a:noFill/>
        </p:spPr>
        <p:txBody>
          <a:bodyPr wrap="none" rtlCol="0">
            <a:spAutoFit/>
          </a:bodyPr>
          <a:lstStyle/>
          <a:p>
            <a:r>
              <a:rPr lang="en-US" sz="2400"/>
              <a:t>Example:</a:t>
            </a:r>
          </a:p>
        </p:txBody>
      </p:sp>
      <p:cxnSp>
        <p:nvCxnSpPr>
          <p:cNvPr id="9" name="Straight Arrow Connector 8"/>
          <p:cNvCxnSpPr/>
          <p:nvPr/>
        </p:nvCxnSpPr>
        <p:spPr>
          <a:xfrm flipV="1">
            <a:off x="4748981" y="3937933"/>
            <a:ext cx="457200" cy="76680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5192D0CB-8C4D-6445-8E6F-454C485608AC}"/>
              </a:ext>
            </a:extLst>
          </p:cNvPr>
          <p:cNvSpPr txBox="1"/>
          <p:nvPr/>
        </p:nvSpPr>
        <p:spPr>
          <a:xfrm>
            <a:off x="4332841" y="4645938"/>
            <a:ext cx="832279" cy="461665"/>
          </a:xfrm>
          <a:prstGeom prst="rect">
            <a:avLst/>
          </a:prstGeom>
          <a:noFill/>
        </p:spPr>
        <p:txBody>
          <a:bodyPr wrap="none" rtlCol="0">
            <a:spAutoFit/>
          </a:bodyPr>
          <a:lstStyle/>
          <a:p>
            <a:r>
              <a:rPr lang="en-US" sz="2400" dirty="0" smtClean="0"/>
              <a:t>noun</a:t>
            </a:r>
            <a:endParaRPr lang="en-US" sz="2400" dirty="0"/>
          </a:p>
        </p:txBody>
      </p:sp>
      <p:cxnSp>
        <p:nvCxnSpPr>
          <p:cNvPr id="19" name="Straight Arrow Connector 18"/>
          <p:cNvCxnSpPr/>
          <p:nvPr/>
        </p:nvCxnSpPr>
        <p:spPr>
          <a:xfrm flipH="1" flipV="1">
            <a:off x="7496592" y="3996730"/>
            <a:ext cx="364298" cy="64920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5192D0CB-8C4D-6445-8E6F-454C485608AC}"/>
              </a:ext>
            </a:extLst>
          </p:cNvPr>
          <p:cNvSpPr txBox="1"/>
          <p:nvPr/>
        </p:nvSpPr>
        <p:spPr>
          <a:xfrm>
            <a:off x="7455531" y="4570799"/>
            <a:ext cx="4495974" cy="461665"/>
          </a:xfrm>
          <a:prstGeom prst="rect">
            <a:avLst/>
          </a:prstGeom>
          <a:noFill/>
        </p:spPr>
        <p:txBody>
          <a:bodyPr wrap="none" rtlCol="0">
            <a:spAutoFit/>
          </a:bodyPr>
          <a:lstStyle/>
          <a:p>
            <a:r>
              <a:rPr lang="en-US" sz="2400" dirty="0" smtClean="0"/>
              <a:t>More information about the noun.</a:t>
            </a:r>
            <a:endParaRPr lang="en-US" sz="2400" dirty="0"/>
          </a:p>
        </p:txBody>
      </p:sp>
      <p:sp>
        <p:nvSpPr>
          <p:cNvPr id="12" name="Cloud Callout 11"/>
          <p:cNvSpPr/>
          <p:nvPr/>
        </p:nvSpPr>
        <p:spPr>
          <a:xfrm>
            <a:off x="1537942" y="5174173"/>
            <a:ext cx="2590277" cy="1244696"/>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What punctuation do you notice?</a:t>
            </a:r>
            <a:endParaRPr lang="en-GB" dirty="0">
              <a:solidFill>
                <a:schemeClr val="tx1"/>
              </a:solidFill>
            </a:endParaRPr>
          </a:p>
        </p:txBody>
      </p:sp>
    </p:spTree>
    <p:extLst>
      <p:ext uri="{BB962C8B-B14F-4D97-AF65-F5344CB8AC3E}">
        <p14:creationId xmlns:p14="http://schemas.microsoft.com/office/powerpoint/2010/main" val="62482215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DC3FA5F-A2D4-CB41-86BF-6C7299581F57}"/>
              </a:ext>
            </a:extLst>
          </p:cNvPr>
          <p:cNvGrpSpPr/>
          <p:nvPr/>
        </p:nvGrpSpPr>
        <p:grpSpPr>
          <a:xfrm>
            <a:off x="106363" y="90488"/>
            <a:ext cx="11979275" cy="6648450"/>
            <a:chOff x="106363" y="90488"/>
            <a:chExt cx="11979275" cy="6648450"/>
          </a:xfrm>
        </p:grpSpPr>
        <p:sp>
          <p:nvSpPr>
            <p:cNvPr id="4" name="Rectangle 3">
              <a:extLst>
                <a:ext uri="{FF2B5EF4-FFF2-40B4-BE49-F238E27FC236}">
                  <a16:creationId xmlns:a16="http://schemas.microsoft.com/office/drawing/2014/main" id="{0B119777-CCF1-8443-AA45-DC78279D15CE}"/>
                </a:ext>
              </a:extLst>
            </p:cNvPr>
            <p:cNvSpPr/>
            <p:nvPr/>
          </p:nvSpPr>
          <p:spPr>
            <a:xfrm>
              <a:off x="106363" y="90488"/>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pic>
          <p:nvPicPr>
            <p:cNvPr id="5" name="Picture 14">
              <a:extLst>
                <a:ext uri="{FF2B5EF4-FFF2-40B4-BE49-F238E27FC236}">
                  <a16:creationId xmlns:a16="http://schemas.microsoft.com/office/drawing/2014/main" id="{87B7D99F-C22A-B94C-A384-A589A90E02C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extBox 1">
            <a:extLst>
              <a:ext uri="{FF2B5EF4-FFF2-40B4-BE49-F238E27FC236}">
                <a16:creationId xmlns:a16="http://schemas.microsoft.com/office/drawing/2014/main" id="{EEDCCEAD-2466-DC45-ABE2-3C910ACF2AB8}"/>
              </a:ext>
            </a:extLst>
          </p:cNvPr>
          <p:cNvSpPr txBox="1"/>
          <p:nvPr/>
        </p:nvSpPr>
        <p:spPr>
          <a:xfrm>
            <a:off x="526473" y="332509"/>
            <a:ext cx="1756186" cy="584775"/>
          </a:xfrm>
          <a:prstGeom prst="rect">
            <a:avLst/>
          </a:prstGeom>
          <a:noFill/>
        </p:spPr>
        <p:txBody>
          <a:bodyPr wrap="none" rtlCol="0">
            <a:spAutoFit/>
          </a:bodyPr>
          <a:lstStyle/>
          <a:p>
            <a:r>
              <a:rPr lang="en-US" sz="3200"/>
              <a:t>Examples</a:t>
            </a:r>
          </a:p>
        </p:txBody>
      </p:sp>
      <p:pic>
        <p:nvPicPr>
          <p:cNvPr id="7" name="Picture 6">
            <a:extLst>
              <a:ext uri="{FF2B5EF4-FFF2-40B4-BE49-F238E27FC236}">
                <a16:creationId xmlns:a16="http://schemas.microsoft.com/office/drawing/2014/main" id="{C38AC151-2AC8-904A-99CF-451D943715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59" y="5763912"/>
            <a:ext cx="1112482" cy="826101"/>
          </a:xfrm>
          <a:prstGeom prst="rect">
            <a:avLst/>
          </a:prstGeom>
        </p:spPr>
      </p:pic>
      <p:sp>
        <p:nvSpPr>
          <p:cNvPr id="3" name="TextBox 2">
            <a:extLst>
              <a:ext uri="{FF2B5EF4-FFF2-40B4-BE49-F238E27FC236}">
                <a16:creationId xmlns:a16="http://schemas.microsoft.com/office/drawing/2014/main" id="{A2D35820-E11E-9A49-B191-97F817A91E9B}"/>
              </a:ext>
            </a:extLst>
          </p:cNvPr>
          <p:cNvSpPr txBox="1"/>
          <p:nvPr/>
        </p:nvSpPr>
        <p:spPr>
          <a:xfrm>
            <a:off x="1267883" y="2142370"/>
            <a:ext cx="9548768" cy="523220"/>
          </a:xfrm>
          <a:prstGeom prst="rect">
            <a:avLst/>
          </a:prstGeom>
          <a:noFill/>
        </p:spPr>
        <p:txBody>
          <a:bodyPr wrap="none" rtlCol="0">
            <a:spAutoFit/>
          </a:bodyPr>
          <a:lstStyle/>
          <a:p>
            <a:r>
              <a:rPr lang="en-US" sz="2800" dirty="0" smtClean="0"/>
              <a:t>Holmes walked towards the </a:t>
            </a:r>
            <a:r>
              <a:rPr lang="en-US" sz="2800" dirty="0"/>
              <a:t>woman, </a:t>
            </a:r>
            <a:r>
              <a:rPr lang="en-US" sz="2800" dirty="0">
                <a:solidFill>
                  <a:srgbClr val="FF0000"/>
                </a:solidFill>
              </a:rPr>
              <a:t>who was shaking like a </a:t>
            </a:r>
            <a:r>
              <a:rPr lang="en-US" sz="2800" dirty="0" smtClean="0">
                <a:solidFill>
                  <a:srgbClr val="FF0000"/>
                </a:solidFill>
              </a:rPr>
              <a:t>leaf</a:t>
            </a:r>
            <a:r>
              <a:rPr lang="en-US" sz="2800" dirty="0" smtClean="0"/>
              <a:t>.</a:t>
            </a:r>
            <a:endParaRPr lang="en-US" sz="2800" dirty="0"/>
          </a:p>
        </p:txBody>
      </p:sp>
      <p:sp>
        <p:nvSpPr>
          <p:cNvPr id="12" name="Cloud Callout 11"/>
          <p:cNvSpPr/>
          <p:nvPr/>
        </p:nvSpPr>
        <p:spPr>
          <a:xfrm>
            <a:off x="4317938" y="3890676"/>
            <a:ext cx="7494192" cy="1873236"/>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Which part of the sentence is the main clause? </a:t>
            </a:r>
          </a:p>
          <a:p>
            <a:pPr algn="ctr"/>
            <a:r>
              <a:rPr lang="en-GB" dirty="0" smtClean="0">
                <a:solidFill>
                  <a:schemeClr val="tx1"/>
                </a:solidFill>
              </a:rPr>
              <a:t>Which part of the sentence is the relative clause? </a:t>
            </a:r>
          </a:p>
          <a:p>
            <a:pPr algn="ctr"/>
            <a:r>
              <a:rPr lang="en-GB" dirty="0" smtClean="0">
                <a:solidFill>
                  <a:schemeClr val="tx1"/>
                </a:solidFill>
              </a:rPr>
              <a:t>What punctuation has been used? </a:t>
            </a:r>
          </a:p>
          <a:p>
            <a:pPr algn="ctr"/>
            <a:r>
              <a:rPr lang="en-GB" dirty="0" smtClean="0">
                <a:solidFill>
                  <a:schemeClr val="tx1"/>
                </a:solidFill>
              </a:rPr>
              <a:t>Which relative pronoun has been used? </a:t>
            </a:r>
            <a:endParaRPr lang="en-GB" dirty="0">
              <a:solidFill>
                <a:schemeClr val="tx1"/>
              </a:solidFill>
            </a:endParaRPr>
          </a:p>
        </p:txBody>
      </p:sp>
    </p:spTree>
    <p:extLst>
      <p:ext uri="{BB962C8B-B14F-4D97-AF65-F5344CB8AC3E}">
        <p14:creationId xmlns:p14="http://schemas.microsoft.com/office/powerpoint/2010/main" val="424878380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DC3FA5F-A2D4-CB41-86BF-6C7299581F57}"/>
              </a:ext>
            </a:extLst>
          </p:cNvPr>
          <p:cNvGrpSpPr/>
          <p:nvPr/>
        </p:nvGrpSpPr>
        <p:grpSpPr>
          <a:xfrm>
            <a:off x="106363" y="90488"/>
            <a:ext cx="11979275" cy="6648450"/>
            <a:chOff x="106363" y="90488"/>
            <a:chExt cx="11979275" cy="6648450"/>
          </a:xfrm>
        </p:grpSpPr>
        <p:sp>
          <p:nvSpPr>
            <p:cNvPr id="4" name="Rectangle 3">
              <a:extLst>
                <a:ext uri="{FF2B5EF4-FFF2-40B4-BE49-F238E27FC236}">
                  <a16:creationId xmlns:a16="http://schemas.microsoft.com/office/drawing/2014/main" id="{0B119777-CCF1-8443-AA45-DC78279D15CE}"/>
                </a:ext>
              </a:extLst>
            </p:cNvPr>
            <p:cNvSpPr/>
            <p:nvPr/>
          </p:nvSpPr>
          <p:spPr>
            <a:xfrm>
              <a:off x="106363" y="90488"/>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pic>
          <p:nvPicPr>
            <p:cNvPr id="5" name="Picture 14">
              <a:extLst>
                <a:ext uri="{FF2B5EF4-FFF2-40B4-BE49-F238E27FC236}">
                  <a16:creationId xmlns:a16="http://schemas.microsoft.com/office/drawing/2014/main" id="{87B7D99F-C22A-B94C-A384-A589A90E02C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extBox 1">
            <a:extLst>
              <a:ext uri="{FF2B5EF4-FFF2-40B4-BE49-F238E27FC236}">
                <a16:creationId xmlns:a16="http://schemas.microsoft.com/office/drawing/2014/main" id="{EEDCCEAD-2466-DC45-ABE2-3C910ACF2AB8}"/>
              </a:ext>
            </a:extLst>
          </p:cNvPr>
          <p:cNvSpPr txBox="1"/>
          <p:nvPr/>
        </p:nvSpPr>
        <p:spPr>
          <a:xfrm>
            <a:off x="526473" y="332509"/>
            <a:ext cx="1756186" cy="584775"/>
          </a:xfrm>
          <a:prstGeom prst="rect">
            <a:avLst/>
          </a:prstGeom>
          <a:noFill/>
        </p:spPr>
        <p:txBody>
          <a:bodyPr wrap="none" rtlCol="0">
            <a:spAutoFit/>
          </a:bodyPr>
          <a:lstStyle/>
          <a:p>
            <a:r>
              <a:rPr lang="en-US" sz="3200"/>
              <a:t>Examples</a:t>
            </a:r>
          </a:p>
        </p:txBody>
      </p:sp>
      <p:pic>
        <p:nvPicPr>
          <p:cNvPr id="7" name="Picture 6">
            <a:extLst>
              <a:ext uri="{FF2B5EF4-FFF2-40B4-BE49-F238E27FC236}">
                <a16:creationId xmlns:a16="http://schemas.microsoft.com/office/drawing/2014/main" id="{C38AC151-2AC8-904A-99CF-451D943715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59" y="5763912"/>
            <a:ext cx="1112482" cy="826101"/>
          </a:xfrm>
          <a:prstGeom prst="rect">
            <a:avLst/>
          </a:prstGeom>
        </p:spPr>
      </p:pic>
      <p:sp>
        <p:nvSpPr>
          <p:cNvPr id="3" name="TextBox 2">
            <a:extLst>
              <a:ext uri="{FF2B5EF4-FFF2-40B4-BE49-F238E27FC236}">
                <a16:creationId xmlns:a16="http://schemas.microsoft.com/office/drawing/2014/main" id="{2AC973C6-59D0-3C4A-8F60-FED8B6B0762D}"/>
              </a:ext>
            </a:extLst>
          </p:cNvPr>
          <p:cNvSpPr txBox="1"/>
          <p:nvPr/>
        </p:nvSpPr>
        <p:spPr>
          <a:xfrm>
            <a:off x="281959" y="1702581"/>
            <a:ext cx="11177291" cy="461665"/>
          </a:xfrm>
          <a:prstGeom prst="rect">
            <a:avLst/>
          </a:prstGeom>
          <a:noFill/>
        </p:spPr>
        <p:txBody>
          <a:bodyPr wrap="none" rtlCol="0">
            <a:spAutoFit/>
          </a:bodyPr>
          <a:lstStyle/>
          <a:p>
            <a:r>
              <a:rPr lang="en-US" sz="2400" dirty="0" smtClean="0"/>
              <a:t>The events were retold by the grounds man, </a:t>
            </a:r>
            <a:r>
              <a:rPr lang="en-US" sz="2400" dirty="0">
                <a:solidFill>
                  <a:srgbClr val="FF0000"/>
                </a:solidFill>
              </a:rPr>
              <a:t>who </a:t>
            </a:r>
            <a:r>
              <a:rPr lang="en-US" sz="2400" dirty="0" smtClean="0">
                <a:solidFill>
                  <a:srgbClr val="FF0000"/>
                </a:solidFill>
              </a:rPr>
              <a:t>heard the noises and called the police</a:t>
            </a:r>
            <a:r>
              <a:rPr lang="en-US" sz="2400" dirty="0" smtClean="0"/>
              <a:t>.</a:t>
            </a:r>
            <a:endParaRPr lang="en-US" sz="2400" dirty="0"/>
          </a:p>
        </p:txBody>
      </p:sp>
      <p:sp>
        <p:nvSpPr>
          <p:cNvPr id="14" name="Cloud Callout 13"/>
          <p:cNvSpPr/>
          <p:nvPr/>
        </p:nvSpPr>
        <p:spPr>
          <a:xfrm>
            <a:off x="4317938" y="3890676"/>
            <a:ext cx="7494192" cy="1873236"/>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Which part of the sentence is the main clause? </a:t>
            </a:r>
          </a:p>
          <a:p>
            <a:pPr algn="ctr"/>
            <a:r>
              <a:rPr lang="en-GB" dirty="0" smtClean="0">
                <a:solidFill>
                  <a:schemeClr val="tx1"/>
                </a:solidFill>
              </a:rPr>
              <a:t>Which part of the sentence is the relative clause? </a:t>
            </a:r>
          </a:p>
          <a:p>
            <a:pPr algn="ctr"/>
            <a:r>
              <a:rPr lang="en-GB" dirty="0" smtClean="0">
                <a:solidFill>
                  <a:schemeClr val="tx1"/>
                </a:solidFill>
              </a:rPr>
              <a:t>What punctuation has been used? </a:t>
            </a:r>
          </a:p>
          <a:p>
            <a:pPr algn="ctr"/>
            <a:r>
              <a:rPr lang="en-GB" dirty="0" smtClean="0">
                <a:solidFill>
                  <a:schemeClr val="tx1"/>
                </a:solidFill>
              </a:rPr>
              <a:t>Which relative pronoun has been used? </a:t>
            </a:r>
            <a:endParaRPr lang="en-GB" dirty="0">
              <a:solidFill>
                <a:schemeClr val="tx1"/>
              </a:solidFill>
            </a:endParaRPr>
          </a:p>
        </p:txBody>
      </p:sp>
    </p:spTree>
    <p:extLst>
      <p:ext uri="{BB962C8B-B14F-4D97-AF65-F5344CB8AC3E}">
        <p14:creationId xmlns:p14="http://schemas.microsoft.com/office/powerpoint/2010/main" val="34640777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DC3FA5F-A2D4-CB41-86BF-6C7299581F57}"/>
              </a:ext>
            </a:extLst>
          </p:cNvPr>
          <p:cNvGrpSpPr/>
          <p:nvPr/>
        </p:nvGrpSpPr>
        <p:grpSpPr>
          <a:xfrm>
            <a:off x="106363" y="90488"/>
            <a:ext cx="11979275" cy="6648450"/>
            <a:chOff x="106363" y="90488"/>
            <a:chExt cx="11979275" cy="6648450"/>
          </a:xfrm>
        </p:grpSpPr>
        <p:sp>
          <p:nvSpPr>
            <p:cNvPr id="4" name="Rectangle 3">
              <a:extLst>
                <a:ext uri="{FF2B5EF4-FFF2-40B4-BE49-F238E27FC236}">
                  <a16:creationId xmlns:a16="http://schemas.microsoft.com/office/drawing/2014/main" id="{0B119777-CCF1-8443-AA45-DC78279D15CE}"/>
                </a:ext>
              </a:extLst>
            </p:cNvPr>
            <p:cNvSpPr/>
            <p:nvPr/>
          </p:nvSpPr>
          <p:spPr>
            <a:xfrm>
              <a:off x="106363" y="90488"/>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5" name="Picture 14">
              <a:extLst>
                <a:ext uri="{FF2B5EF4-FFF2-40B4-BE49-F238E27FC236}">
                  <a16:creationId xmlns:a16="http://schemas.microsoft.com/office/drawing/2014/main" id="{87B7D99F-C22A-B94C-A384-A589A90E02C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extBox 1">
            <a:extLst>
              <a:ext uri="{FF2B5EF4-FFF2-40B4-BE49-F238E27FC236}">
                <a16:creationId xmlns:a16="http://schemas.microsoft.com/office/drawing/2014/main" id="{F6D4E9A7-D86B-D140-8393-4093B2E88D27}"/>
              </a:ext>
            </a:extLst>
          </p:cNvPr>
          <p:cNvSpPr txBox="1"/>
          <p:nvPr/>
        </p:nvSpPr>
        <p:spPr>
          <a:xfrm>
            <a:off x="258763" y="399007"/>
            <a:ext cx="3919278" cy="646331"/>
          </a:xfrm>
          <a:prstGeom prst="rect">
            <a:avLst/>
          </a:prstGeom>
          <a:noFill/>
        </p:spPr>
        <p:txBody>
          <a:bodyPr wrap="none" rtlCol="0">
            <a:spAutoFit/>
          </a:bodyPr>
          <a:lstStyle/>
          <a:p>
            <a:r>
              <a:rPr lang="en-US" sz="3600" dirty="0"/>
              <a:t>What is a synonym?</a:t>
            </a:r>
          </a:p>
        </p:txBody>
      </p:sp>
      <p:sp>
        <p:nvSpPr>
          <p:cNvPr id="3" name="TextBox 2">
            <a:extLst>
              <a:ext uri="{FF2B5EF4-FFF2-40B4-BE49-F238E27FC236}">
                <a16:creationId xmlns:a16="http://schemas.microsoft.com/office/drawing/2014/main" id="{B4B0F966-A4BA-5445-97BE-85A0A6404AA2}"/>
              </a:ext>
            </a:extLst>
          </p:cNvPr>
          <p:cNvSpPr txBox="1"/>
          <p:nvPr/>
        </p:nvSpPr>
        <p:spPr>
          <a:xfrm>
            <a:off x="1762539" y="1999373"/>
            <a:ext cx="8666922" cy="954107"/>
          </a:xfrm>
          <a:prstGeom prst="rect">
            <a:avLst/>
          </a:prstGeom>
          <a:noFill/>
        </p:spPr>
        <p:txBody>
          <a:bodyPr wrap="square" rtlCol="0">
            <a:spAutoFit/>
          </a:bodyPr>
          <a:lstStyle/>
          <a:p>
            <a:pPr algn="ctr"/>
            <a:r>
              <a:rPr lang="en-US" sz="2800" dirty="0"/>
              <a:t>A synonym is a word that means exactly or nearly the same as another word.</a:t>
            </a:r>
          </a:p>
        </p:txBody>
      </p:sp>
      <p:pic>
        <p:nvPicPr>
          <p:cNvPr id="7" name="Picture 6">
            <a:extLst>
              <a:ext uri="{FF2B5EF4-FFF2-40B4-BE49-F238E27FC236}">
                <a16:creationId xmlns:a16="http://schemas.microsoft.com/office/drawing/2014/main" id="{DC10C9F3-538B-2645-B3C2-9C066AF545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59" y="5763912"/>
            <a:ext cx="1112482" cy="826101"/>
          </a:xfrm>
          <a:prstGeom prst="rect">
            <a:avLst/>
          </a:prstGeom>
        </p:spPr>
      </p:pic>
    </p:spTree>
    <p:extLst>
      <p:ext uri="{BB962C8B-B14F-4D97-AF65-F5344CB8AC3E}">
        <p14:creationId xmlns:p14="http://schemas.microsoft.com/office/powerpoint/2010/main" val="88845887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DC3FA5F-A2D4-CB41-86BF-6C7299581F57}"/>
              </a:ext>
            </a:extLst>
          </p:cNvPr>
          <p:cNvGrpSpPr/>
          <p:nvPr/>
        </p:nvGrpSpPr>
        <p:grpSpPr>
          <a:xfrm>
            <a:off x="106363" y="90488"/>
            <a:ext cx="11979275" cy="6648450"/>
            <a:chOff x="106363" y="90488"/>
            <a:chExt cx="11979275" cy="6648450"/>
          </a:xfrm>
        </p:grpSpPr>
        <p:sp>
          <p:nvSpPr>
            <p:cNvPr id="4" name="Rectangle 3">
              <a:extLst>
                <a:ext uri="{FF2B5EF4-FFF2-40B4-BE49-F238E27FC236}">
                  <a16:creationId xmlns:a16="http://schemas.microsoft.com/office/drawing/2014/main" id="{0B119777-CCF1-8443-AA45-DC78279D15CE}"/>
                </a:ext>
              </a:extLst>
            </p:cNvPr>
            <p:cNvSpPr/>
            <p:nvPr/>
          </p:nvSpPr>
          <p:spPr>
            <a:xfrm>
              <a:off x="106363" y="90488"/>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pic>
          <p:nvPicPr>
            <p:cNvPr id="5" name="Picture 14">
              <a:extLst>
                <a:ext uri="{FF2B5EF4-FFF2-40B4-BE49-F238E27FC236}">
                  <a16:creationId xmlns:a16="http://schemas.microsoft.com/office/drawing/2014/main" id="{87B7D99F-C22A-B94C-A384-A589A90E02C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Title 1">
            <a:extLst>
              <a:ext uri="{FF2B5EF4-FFF2-40B4-BE49-F238E27FC236}">
                <a16:creationId xmlns:a16="http://schemas.microsoft.com/office/drawing/2014/main" id="{FB48A398-1393-C840-877B-7F745ABD6ABB}"/>
              </a:ext>
            </a:extLst>
          </p:cNvPr>
          <p:cNvSpPr>
            <a:spLocks noGrp="1"/>
          </p:cNvSpPr>
          <p:nvPr>
            <p:ph type="title"/>
          </p:nvPr>
        </p:nvSpPr>
        <p:spPr>
          <a:xfrm>
            <a:off x="258763" y="121086"/>
            <a:ext cx="11353800" cy="1325563"/>
          </a:xfrm>
        </p:spPr>
        <p:txBody>
          <a:bodyPr>
            <a:normAutofit/>
          </a:bodyPr>
          <a:lstStyle/>
          <a:p>
            <a:r>
              <a:rPr lang="en-US" sz="3200">
                <a:latin typeface="Calibri" panose="020F0502020204030204" pitchFamily="34" charset="0"/>
                <a:cs typeface="Calibri" panose="020F0502020204030204" pitchFamily="34" charset="0"/>
              </a:rPr>
              <a:t>Add a relative clause to the sentence.</a:t>
            </a:r>
          </a:p>
        </p:txBody>
      </p:sp>
      <p:sp>
        <p:nvSpPr>
          <p:cNvPr id="8" name="Title 1">
            <a:extLst>
              <a:ext uri="{FF2B5EF4-FFF2-40B4-BE49-F238E27FC236}">
                <a16:creationId xmlns:a16="http://schemas.microsoft.com/office/drawing/2014/main" id="{8024EB72-B223-2440-8538-2F09004755DA}"/>
              </a:ext>
            </a:extLst>
          </p:cNvPr>
          <p:cNvSpPr txBox="1">
            <a:spLocks/>
          </p:cNvSpPr>
          <p:nvPr/>
        </p:nvSpPr>
        <p:spPr>
          <a:xfrm>
            <a:off x="579437" y="804116"/>
            <a:ext cx="11353800" cy="59455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atin typeface="Calibri" panose="020F0502020204030204" pitchFamily="34" charset="0"/>
                <a:cs typeface="Calibri" panose="020F0502020204030204" pitchFamily="34" charset="0"/>
              </a:rPr>
              <a:t>Sherlock </a:t>
            </a:r>
            <a:r>
              <a:rPr lang="en-US" sz="2800" dirty="0" smtClean="0">
                <a:latin typeface="Calibri" panose="020F0502020204030204" pitchFamily="34" charset="0"/>
                <a:cs typeface="Calibri" panose="020F0502020204030204" pitchFamily="34" charset="0"/>
              </a:rPr>
              <a:t>Holmes arrived </a:t>
            </a:r>
            <a:r>
              <a:rPr lang="en-US" sz="2800" dirty="0">
                <a:latin typeface="Calibri" panose="020F0502020204030204" pitchFamily="34" charset="0"/>
                <a:cs typeface="Calibri" panose="020F0502020204030204" pitchFamily="34" charset="0"/>
              </a:rPr>
              <a:t>at the crime </a:t>
            </a:r>
            <a:r>
              <a:rPr lang="en-US" sz="2800" dirty="0" smtClean="0">
                <a:latin typeface="Calibri" panose="020F0502020204030204" pitchFamily="34" charset="0"/>
                <a:cs typeface="Calibri" panose="020F0502020204030204" pitchFamily="34" charset="0"/>
              </a:rPr>
              <a:t>scene, </a:t>
            </a:r>
            <a:r>
              <a:rPr lang="en-US" sz="2800" u="sng" dirty="0" smtClean="0">
                <a:solidFill>
                  <a:srgbClr val="FF0000"/>
                </a:solidFill>
                <a:latin typeface="Calibri" panose="020F0502020204030204" pitchFamily="34" charset="0"/>
                <a:cs typeface="Calibri" panose="020F0502020204030204" pitchFamily="34" charset="0"/>
              </a:rPr>
              <a:t>which</a:t>
            </a:r>
            <a:r>
              <a:rPr lang="en-US" sz="2800" b="1" dirty="0" smtClean="0">
                <a:solidFill>
                  <a:srgbClr val="FF0000"/>
                </a:solidFill>
                <a:latin typeface="Calibri" panose="020F0502020204030204" pitchFamily="34" charset="0"/>
                <a:cs typeface="Calibri" panose="020F0502020204030204" pitchFamily="34" charset="0"/>
              </a:rPr>
              <a:t>___________________</a:t>
            </a:r>
            <a:r>
              <a:rPr lang="en-US" sz="2800" dirty="0" smtClean="0">
                <a:solidFill>
                  <a:srgbClr val="FF0000"/>
                </a:solidFill>
                <a:latin typeface="Calibri" panose="020F0502020204030204" pitchFamily="34" charset="0"/>
                <a:cs typeface="Calibri" panose="020F0502020204030204" pitchFamily="34" charset="0"/>
              </a:rPr>
              <a:t>. </a:t>
            </a:r>
            <a:endParaRPr lang="en-US" sz="2800" dirty="0">
              <a:solidFill>
                <a:srgbClr val="FF0000"/>
              </a:solidFill>
              <a:latin typeface="Calibri" panose="020F0502020204030204" pitchFamily="34" charset="0"/>
              <a:cs typeface="Calibri" panose="020F0502020204030204" pitchFamily="34" charset="0"/>
            </a:endParaRPr>
          </a:p>
          <a:p>
            <a:endParaRPr lang="en-US" sz="2800" dirty="0">
              <a:latin typeface="Calibri" panose="020F0502020204030204" pitchFamily="34" charset="0"/>
              <a:cs typeface="Calibri" panose="020F0502020204030204" pitchFamily="34" charset="0"/>
            </a:endParaRPr>
          </a:p>
          <a:p>
            <a:endParaRPr lang="en-US" sz="2800" dirty="0">
              <a:latin typeface="Calibri" panose="020F0502020204030204" pitchFamily="34" charset="0"/>
              <a:cs typeface="Calibri" panose="020F0502020204030204" pitchFamily="34" charset="0"/>
            </a:endParaRPr>
          </a:p>
          <a:p>
            <a:r>
              <a:rPr lang="en-US" sz="2800" dirty="0" smtClean="0">
                <a:latin typeface="Calibri" panose="020F0502020204030204" pitchFamily="34" charset="0"/>
                <a:cs typeface="Calibri" panose="020F0502020204030204" pitchFamily="34" charset="0"/>
              </a:rPr>
              <a:t>Holmes of suspicious of the maid, </a:t>
            </a:r>
            <a:r>
              <a:rPr lang="en-US" sz="2800" u="sng" dirty="0" smtClean="0">
                <a:solidFill>
                  <a:srgbClr val="FF0000"/>
                </a:solidFill>
                <a:latin typeface="Calibri" panose="020F0502020204030204" pitchFamily="34" charset="0"/>
                <a:cs typeface="Calibri" panose="020F0502020204030204" pitchFamily="34" charset="0"/>
              </a:rPr>
              <a:t>who</a:t>
            </a:r>
            <a:r>
              <a:rPr lang="en-US" sz="2800" b="1" dirty="0">
                <a:solidFill>
                  <a:srgbClr val="FF0000"/>
                </a:solidFill>
                <a:latin typeface="Calibri" panose="020F0502020204030204" pitchFamily="34" charset="0"/>
                <a:cs typeface="Calibri" panose="020F0502020204030204" pitchFamily="34" charset="0"/>
              </a:rPr>
              <a:t>___________________</a:t>
            </a:r>
            <a:r>
              <a:rPr lang="en-US" sz="2800" dirty="0">
                <a:solidFill>
                  <a:srgbClr val="FF0000"/>
                </a:solidFill>
                <a:latin typeface="Calibri" panose="020F0502020204030204" pitchFamily="34" charset="0"/>
                <a:cs typeface="Calibri" panose="020F0502020204030204" pitchFamily="34" charset="0"/>
              </a:rPr>
              <a:t>. </a:t>
            </a:r>
            <a:endParaRPr lang="en-US" sz="2800" dirty="0">
              <a:latin typeface="Calibri" panose="020F0502020204030204" pitchFamily="34" charset="0"/>
              <a:cs typeface="Calibri" panose="020F0502020204030204" pitchFamily="34" charset="0"/>
            </a:endParaRPr>
          </a:p>
          <a:p>
            <a:endParaRPr lang="en-US" sz="2800" dirty="0">
              <a:latin typeface="Calibri" panose="020F0502020204030204" pitchFamily="34" charset="0"/>
              <a:cs typeface="Calibri" panose="020F0502020204030204" pitchFamily="34" charset="0"/>
            </a:endParaRPr>
          </a:p>
          <a:p>
            <a:endParaRPr lang="en-US" sz="2800" dirty="0">
              <a:latin typeface="Calibri" panose="020F0502020204030204" pitchFamily="34" charset="0"/>
              <a:cs typeface="Calibri" panose="020F0502020204030204" pitchFamily="34" charset="0"/>
            </a:endParaRPr>
          </a:p>
          <a:p>
            <a:r>
              <a:rPr lang="en-US" sz="2800" dirty="0" smtClean="0">
                <a:latin typeface="Calibri" panose="020F0502020204030204" pitchFamily="34" charset="0"/>
                <a:cs typeface="Calibri" panose="020F0502020204030204" pitchFamily="34" charset="0"/>
              </a:rPr>
              <a:t>The crime must have taken place in the cellar, </a:t>
            </a:r>
            <a:r>
              <a:rPr lang="en-US" sz="2800" b="1" dirty="0">
                <a:solidFill>
                  <a:srgbClr val="FF0000"/>
                </a:solidFill>
                <a:latin typeface="Calibri" panose="020F0502020204030204" pitchFamily="34" charset="0"/>
                <a:cs typeface="Calibri" panose="020F0502020204030204" pitchFamily="34" charset="0"/>
              </a:rPr>
              <a:t>___________________</a:t>
            </a:r>
            <a:r>
              <a:rPr lang="en-US" sz="2800" dirty="0">
                <a:solidFill>
                  <a:srgbClr val="FF0000"/>
                </a:solidFill>
                <a:latin typeface="Calibri" panose="020F0502020204030204" pitchFamily="34" charset="0"/>
                <a:cs typeface="Calibri" panose="020F0502020204030204" pitchFamily="34" charset="0"/>
              </a:rPr>
              <a:t>. </a:t>
            </a:r>
            <a:endParaRPr lang="en-US" sz="2800" dirty="0">
              <a:latin typeface="Calibri" panose="020F0502020204030204" pitchFamily="34" charset="0"/>
              <a:cs typeface="Calibri" panose="020F0502020204030204" pitchFamily="34" charset="0"/>
            </a:endParaRPr>
          </a:p>
          <a:p>
            <a:endParaRPr lang="en-US" sz="2800" dirty="0">
              <a:latin typeface="Calibri" panose="020F0502020204030204" pitchFamily="34" charset="0"/>
              <a:cs typeface="Calibri" panose="020F0502020204030204" pitchFamily="34" charset="0"/>
            </a:endParaRPr>
          </a:p>
          <a:p>
            <a:endParaRPr lang="en-US" sz="2800" dirty="0">
              <a:latin typeface="Calibri" panose="020F0502020204030204" pitchFamily="34" charset="0"/>
              <a:cs typeface="Calibri" panose="020F0502020204030204" pitchFamily="34" charset="0"/>
            </a:endParaRPr>
          </a:p>
          <a:p>
            <a:endParaRPr lang="en-US" sz="2800" dirty="0">
              <a:latin typeface="Calibri" panose="020F0502020204030204" pitchFamily="34" charset="0"/>
              <a:cs typeface="Calibri" panose="020F0502020204030204" pitchFamily="34" charset="0"/>
            </a:endParaRPr>
          </a:p>
          <a:p>
            <a:endParaRPr lang="en-US" sz="2800" dirty="0">
              <a:latin typeface="Calibri" panose="020F0502020204030204" pitchFamily="34" charset="0"/>
              <a:cs typeface="Calibri" panose="020F0502020204030204" pitchFamily="34" charset="0"/>
            </a:endParaRPr>
          </a:p>
          <a:p>
            <a:endParaRPr lang="en-US" sz="2800" dirty="0">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50AF9197-D8FE-3740-9375-541EF2F68D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763" y="5782200"/>
            <a:ext cx="1112483" cy="826101"/>
          </a:xfrm>
          <a:prstGeom prst="rect">
            <a:avLst/>
          </a:prstGeom>
        </p:spPr>
      </p:pic>
      <p:pic>
        <p:nvPicPr>
          <p:cNvPr id="2" name="Picture 1">
            <a:extLst>
              <a:ext uri="{FF2B5EF4-FFF2-40B4-BE49-F238E27FC236}">
                <a16:creationId xmlns:a16="http://schemas.microsoft.com/office/drawing/2014/main" id="{CFE0A2CA-AEE1-A24D-A811-D3DDC68853A4}"/>
              </a:ext>
            </a:extLst>
          </p:cNvPr>
          <p:cNvPicPr>
            <a:picLocks noChangeAspect="1"/>
          </p:cNvPicPr>
          <p:nvPr/>
        </p:nvPicPr>
        <p:blipFill>
          <a:blip r:embed="rId4"/>
          <a:stretch>
            <a:fillRect/>
          </a:stretch>
        </p:blipFill>
        <p:spPr>
          <a:xfrm>
            <a:off x="8496436" y="4297619"/>
            <a:ext cx="1733012" cy="2310682"/>
          </a:xfrm>
          <a:prstGeom prst="rect">
            <a:avLst/>
          </a:prstGeom>
        </p:spPr>
      </p:pic>
      <p:pic>
        <p:nvPicPr>
          <p:cNvPr id="3" name="Picture 2">
            <a:extLst>
              <a:ext uri="{FF2B5EF4-FFF2-40B4-BE49-F238E27FC236}">
                <a16:creationId xmlns:a16="http://schemas.microsoft.com/office/drawing/2014/main" id="{764FCC11-A707-124F-B2DC-FFF98EB8036D}"/>
              </a:ext>
            </a:extLst>
          </p:cNvPr>
          <p:cNvPicPr>
            <a:picLocks noChangeAspect="1"/>
          </p:cNvPicPr>
          <p:nvPr/>
        </p:nvPicPr>
        <p:blipFill>
          <a:blip r:embed="rId5"/>
          <a:stretch>
            <a:fillRect/>
          </a:stretch>
        </p:blipFill>
        <p:spPr>
          <a:xfrm>
            <a:off x="10215614" y="4297619"/>
            <a:ext cx="1540454" cy="2310681"/>
          </a:xfrm>
          <a:prstGeom prst="rect">
            <a:avLst/>
          </a:prstGeom>
        </p:spPr>
      </p:pic>
      <p:grpSp>
        <p:nvGrpSpPr>
          <p:cNvPr id="13" name="Group 12">
            <a:extLst>
              <a:ext uri="{FF2B5EF4-FFF2-40B4-BE49-F238E27FC236}">
                <a16:creationId xmlns:a16="http://schemas.microsoft.com/office/drawing/2014/main" id="{3A8B9DFA-1BFC-3041-A54C-53CA79C4F3EB}"/>
              </a:ext>
            </a:extLst>
          </p:cNvPr>
          <p:cNvGrpSpPr/>
          <p:nvPr/>
        </p:nvGrpSpPr>
        <p:grpSpPr>
          <a:xfrm>
            <a:off x="4142148" y="5345903"/>
            <a:ext cx="3587030" cy="1262397"/>
            <a:chOff x="4142148" y="5345903"/>
            <a:chExt cx="3587030" cy="1262397"/>
          </a:xfrm>
        </p:grpSpPr>
        <p:sp>
          <p:nvSpPr>
            <p:cNvPr id="10" name="TextBox 9">
              <a:extLst>
                <a:ext uri="{FF2B5EF4-FFF2-40B4-BE49-F238E27FC236}">
                  <a16:creationId xmlns:a16="http://schemas.microsoft.com/office/drawing/2014/main" id="{F08F22A4-F317-8F47-B04E-ED52044F80E8}"/>
                </a:ext>
              </a:extLst>
            </p:cNvPr>
            <p:cNvSpPr txBox="1"/>
            <p:nvPr/>
          </p:nvSpPr>
          <p:spPr>
            <a:xfrm>
              <a:off x="4142148" y="5872084"/>
              <a:ext cx="3587030" cy="646331"/>
            </a:xfrm>
            <a:prstGeom prst="rect">
              <a:avLst/>
            </a:prstGeom>
            <a:noFill/>
          </p:spPr>
          <p:txBody>
            <a:bodyPr wrap="square" rtlCol="0">
              <a:spAutoFit/>
            </a:bodyPr>
            <a:lstStyle/>
            <a:p>
              <a:pPr algn="ctr"/>
              <a:r>
                <a:rPr lang="en-US" dirty="0"/>
                <a:t>That    Which    Who</a:t>
              </a:r>
            </a:p>
            <a:p>
              <a:pPr algn="ctr"/>
              <a:r>
                <a:rPr lang="en-US" dirty="0"/>
                <a:t>Whose    Where    When</a:t>
              </a:r>
            </a:p>
          </p:txBody>
        </p:sp>
        <p:sp>
          <p:nvSpPr>
            <p:cNvPr id="11" name="TextBox 10">
              <a:extLst>
                <a:ext uri="{FF2B5EF4-FFF2-40B4-BE49-F238E27FC236}">
                  <a16:creationId xmlns:a16="http://schemas.microsoft.com/office/drawing/2014/main" id="{5D174C05-1253-EF49-B30B-8A945FAE5B3B}"/>
                </a:ext>
              </a:extLst>
            </p:cNvPr>
            <p:cNvSpPr txBox="1"/>
            <p:nvPr/>
          </p:nvSpPr>
          <p:spPr>
            <a:xfrm>
              <a:off x="4942506" y="5452959"/>
              <a:ext cx="1986313" cy="369332"/>
            </a:xfrm>
            <a:prstGeom prst="rect">
              <a:avLst/>
            </a:prstGeom>
            <a:noFill/>
          </p:spPr>
          <p:txBody>
            <a:bodyPr wrap="none" rtlCol="0">
              <a:spAutoFit/>
            </a:bodyPr>
            <a:lstStyle/>
            <a:p>
              <a:r>
                <a:rPr lang="en-US" dirty="0"/>
                <a:t>Pronoun examples:</a:t>
              </a:r>
            </a:p>
          </p:txBody>
        </p:sp>
        <p:sp>
          <p:nvSpPr>
            <p:cNvPr id="12" name="Rectangle 11">
              <a:extLst>
                <a:ext uri="{FF2B5EF4-FFF2-40B4-BE49-F238E27FC236}">
                  <a16:creationId xmlns:a16="http://schemas.microsoft.com/office/drawing/2014/main" id="{55AC3E1F-0C0A-E44A-84D2-8B11B1B299FA}"/>
                </a:ext>
              </a:extLst>
            </p:cNvPr>
            <p:cNvSpPr/>
            <p:nvPr/>
          </p:nvSpPr>
          <p:spPr>
            <a:xfrm>
              <a:off x="4611189" y="5345903"/>
              <a:ext cx="2655554" cy="126239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5674546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1F46B15-2288-D540-A3EA-3640728C6A38}"/>
              </a:ext>
            </a:extLst>
          </p:cNvPr>
          <p:cNvGrpSpPr/>
          <p:nvPr/>
        </p:nvGrpSpPr>
        <p:grpSpPr>
          <a:xfrm>
            <a:off x="106363" y="90488"/>
            <a:ext cx="11979275" cy="6648450"/>
            <a:chOff x="106363" y="90488"/>
            <a:chExt cx="11979275" cy="6648450"/>
          </a:xfrm>
        </p:grpSpPr>
        <p:sp>
          <p:nvSpPr>
            <p:cNvPr id="5" name="Rectangle 4">
              <a:extLst>
                <a:ext uri="{FF2B5EF4-FFF2-40B4-BE49-F238E27FC236}">
                  <a16:creationId xmlns:a16="http://schemas.microsoft.com/office/drawing/2014/main" id="{4D8D5859-8336-1E4C-B6BB-C9E1BF567684}"/>
                </a:ext>
              </a:extLst>
            </p:cNvPr>
            <p:cNvSpPr/>
            <p:nvPr/>
          </p:nvSpPr>
          <p:spPr>
            <a:xfrm>
              <a:off x="106363" y="90488"/>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6" name="Picture 14">
              <a:extLst>
                <a:ext uri="{FF2B5EF4-FFF2-40B4-BE49-F238E27FC236}">
                  <a16:creationId xmlns:a16="http://schemas.microsoft.com/office/drawing/2014/main" id="{610844F3-3CE6-7344-BA2B-647C1A09812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TextBox 6">
            <a:extLst>
              <a:ext uri="{FF2B5EF4-FFF2-40B4-BE49-F238E27FC236}">
                <a16:creationId xmlns:a16="http://schemas.microsoft.com/office/drawing/2014/main" id="{66DCF490-1FB3-754B-80FE-BF4A9DA90872}"/>
              </a:ext>
            </a:extLst>
          </p:cNvPr>
          <p:cNvSpPr txBox="1"/>
          <p:nvPr/>
        </p:nvSpPr>
        <p:spPr>
          <a:xfrm>
            <a:off x="106363" y="447448"/>
            <a:ext cx="10793988" cy="1077218"/>
          </a:xfrm>
          <a:prstGeom prst="rect">
            <a:avLst/>
          </a:prstGeom>
          <a:noFill/>
        </p:spPr>
        <p:txBody>
          <a:bodyPr wrap="square" rtlCol="0">
            <a:spAutoFit/>
          </a:bodyPr>
          <a:lstStyle/>
          <a:p>
            <a:pPr algn="ctr"/>
            <a:r>
              <a:rPr lang="en-US" sz="3200" dirty="0"/>
              <a:t>Write </a:t>
            </a:r>
            <a:r>
              <a:rPr lang="en-US" sz="3200" dirty="0" smtClean="0"/>
              <a:t>6 sentences and extend them using a  </a:t>
            </a:r>
            <a:r>
              <a:rPr lang="en-US" sz="3200" dirty="0"/>
              <a:t>relative </a:t>
            </a:r>
            <a:r>
              <a:rPr lang="en-US" sz="3200" dirty="0" smtClean="0"/>
              <a:t>clause. </a:t>
            </a:r>
            <a:r>
              <a:rPr lang="en-US" sz="3200" dirty="0"/>
              <a:t>Use the images </a:t>
            </a:r>
            <a:r>
              <a:rPr lang="en-US" sz="3200" dirty="0" smtClean="0"/>
              <a:t>to help you.</a:t>
            </a:r>
            <a:endParaRPr lang="en-US" sz="3200" dirty="0"/>
          </a:p>
        </p:txBody>
      </p:sp>
      <p:pic>
        <p:nvPicPr>
          <p:cNvPr id="9" name="Picture 8">
            <a:extLst>
              <a:ext uri="{FF2B5EF4-FFF2-40B4-BE49-F238E27FC236}">
                <a16:creationId xmlns:a16="http://schemas.microsoft.com/office/drawing/2014/main" id="{583E26F3-63B4-0F49-9BF3-1B9B680F56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794" y="5784820"/>
            <a:ext cx="1112484" cy="826102"/>
          </a:xfrm>
          <a:prstGeom prst="rect">
            <a:avLst/>
          </a:prstGeom>
        </p:spPr>
      </p:pic>
      <p:pic>
        <p:nvPicPr>
          <p:cNvPr id="8" name="Picture 7">
            <a:extLst>
              <a:ext uri="{FF2B5EF4-FFF2-40B4-BE49-F238E27FC236}">
                <a16:creationId xmlns:a16="http://schemas.microsoft.com/office/drawing/2014/main" id="{4EF3F3B7-9D9B-3C43-9C35-11B252B8A8DD}"/>
              </a:ext>
            </a:extLst>
          </p:cNvPr>
          <p:cNvPicPr>
            <a:picLocks noChangeAspect="1"/>
          </p:cNvPicPr>
          <p:nvPr/>
        </p:nvPicPr>
        <p:blipFill rotWithShape="1">
          <a:blip r:embed="rId4"/>
          <a:srcRect b="9310"/>
          <a:stretch/>
        </p:blipFill>
        <p:spPr>
          <a:xfrm>
            <a:off x="1652244" y="1526547"/>
            <a:ext cx="3833688" cy="2102878"/>
          </a:xfrm>
          <a:prstGeom prst="rect">
            <a:avLst/>
          </a:prstGeom>
        </p:spPr>
      </p:pic>
      <p:pic>
        <p:nvPicPr>
          <p:cNvPr id="10" name="Picture 9">
            <a:extLst>
              <a:ext uri="{FF2B5EF4-FFF2-40B4-BE49-F238E27FC236}">
                <a16:creationId xmlns:a16="http://schemas.microsoft.com/office/drawing/2014/main" id="{74C6585D-C365-FC46-B8BA-F9E9DDF5AC01}"/>
              </a:ext>
            </a:extLst>
          </p:cNvPr>
          <p:cNvPicPr>
            <a:picLocks noChangeAspect="1"/>
          </p:cNvPicPr>
          <p:nvPr/>
        </p:nvPicPr>
        <p:blipFill>
          <a:blip r:embed="rId5"/>
          <a:stretch>
            <a:fillRect/>
          </a:stretch>
        </p:blipFill>
        <p:spPr>
          <a:xfrm>
            <a:off x="5261709" y="1524666"/>
            <a:ext cx="3005311" cy="2103718"/>
          </a:xfrm>
          <a:prstGeom prst="rect">
            <a:avLst/>
          </a:prstGeom>
        </p:spPr>
      </p:pic>
      <p:pic>
        <p:nvPicPr>
          <p:cNvPr id="11" name="Picture 10">
            <a:extLst>
              <a:ext uri="{FF2B5EF4-FFF2-40B4-BE49-F238E27FC236}">
                <a16:creationId xmlns:a16="http://schemas.microsoft.com/office/drawing/2014/main" id="{3BF7580D-315B-4144-963C-5F7C18C1AEEF}"/>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200000"/>
                    </a14:imgEffect>
                  </a14:imgLayer>
                </a14:imgProps>
              </a:ext>
            </a:extLst>
          </a:blip>
          <a:srcRect l="11377" t="16859" r="10258" b="9333"/>
          <a:stretch/>
        </p:blipFill>
        <p:spPr>
          <a:xfrm>
            <a:off x="5238263" y="3629424"/>
            <a:ext cx="3005311" cy="2241027"/>
          </a:xfrm>
          <a:prstGeom prst="rect">
            <a:avLst/>
          </a:prstGeom>
        </p:spPr>
      </p:pic>
      <p:pic>
        <p:nvPicPr>
          <p:cNvPr id="3" name="Picture 2">
            <a:extLst>
              <a:ext uri="{FF2B5EF4-FFF2-40B4-BE49-F238E27FC236}">
                <a16:creationId xmlns:a16="http://schemas.microsoft.com/office/drawing/2014/main" id="{6B865941-4E50-D44A-8232-6FD7C4E72420}"/>
              </a:ext>
            </a:extLst>
          </p:cNvPr>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20000" contrast="20000"/>
                    </a14:imgEffect>
                  </a14:imgLayer>
                </a14:imgProps>
              </a:ext>
            </a:extLst>
          </a:blip>
          <a:srcRect t="18990"/>
          <a:stretch/>
        </p:blipFill>
        <p:spPr>
          <a:xfrm>
            <a:off x="1652245" y="3629426"/>
            <a:ext cx="3586018" cy="2241028"/>
          </a:xfrm>
          <a:prstGeom prst="rect">
            <a:avLst/>
          </a:prstGeom>
        </p:spPr>
      </p:pic>
      <p:grpSp>
        <p:nvGrpSpPr>
          <p:cNvPr id="13" name="Group 12">
            <a:extLst>
              <a:ext uri="{FF2B5EF4-FFF2-40B4-BE49-F238E27FC236}">
                <a16:creationId xmlns:a16="http://schemas.microsoft.com/office/drawing/2014/main" id="{EF63EC93-C6C2-2D4A-9280-E3384D54B4B0}"/>
              </a:ext>
            </a:extLst>
          </p:cNvPr>
          <p:cNvGrpSpPr/>
          <p:nvPr/>
        </p:nvGrpSpPr>
        <p:grpSpPr>
          <a:xfrm>
            <a:off x="8746241" y="1968539"/>
            <a:ext cx="3587030" cy="1262397"/>
            <a:chOff x="4142148" y="5345903"/>
            <a:chExt cx="3587030" cy="1262397"/>
          </a:xfrm>
        </p:grpSpPr>
        <p:sp>
          <p:nvSpPr>
            <p:cNvPr id="14" name="TextBox 13">
              <a:extLst>
                <a:ext uri="{FF2B5EF4-FFF2-40B4-BE49-F238E27FC236}">
                  <a16:creationId xmlns:a16="http://schemas.microsoft.com/office/drawing/2014/main" id="{F4DE757D-0720-6349-AD4D-C2ED18D33AEF}"/>
                </a:ext>
              </a:extLst>
            </p:cNvPr>
            <p:cNvSpPr txBox="1"/>
            <p:nvPr/>
          </p:nvSpPr>
          <p:spPr>
            <a:xfrm>
              <a:off x="4142148" y="5872084"/>
              <a:ext cx="3587030" cy="646331"/>
            </a:xfrm>
            <a:prstGeom prst="rect">
              <a:avLst/>
            </a:prstGeom>
            <a:noFill/>
          </p:spPr>
          <p:txBody>
            <a:bodyPr wrap="square" rtlCol="0">
              <a:spAutoFit/>
            </a:bodyPr>
            <a:lstStyle/>
            <a:p>
              <a:pPr algn="ctr"/>
              <a:r>
                <a:rPr lang="en-US" dirty="0"/>
                <a:t>That    Which    Who</a:t>
              </a:r>
            </a:p>
            <a:p>
              <a:pPr algn="ctr"/>
              <a:r>
                <a:rPr lang="en-US" dirty="0"/>
                <a:t>Whose    Where    When</a:t>
              </a:r>
            </a:p>
          </p:txBody>
        </p:sp>
        <p:sp>
          <p:nvSpPr>
            <p:cNvPr id="15" name="TextBox 14">
              <a:extLst>
                <a:ext uri="{FF2B5EF4-FFF2-40B4-BE49-F238E27FC236}">
                  <a16:creationId xmlns:a16="http://schemas.microsoft.com/office/drawing/2014/main" id="{E2553099-FF9E-F149-8880-7D877E7EAD52}"/>
                </a:ext>
              </a:extLst>
            </p:cNvPr>
            <p:cNvSpPr txBox="1"/>
            <p:nvPr/>
          </p:nvSpPr>
          <p:spPr>
            <a:xfrm>
              <a:off x="4942506" y="5452959"/>
              <a:ext cx="1986313" cy="369332"/>
            </a:xfrm>
            <a:prstGeom prst="rect">
              <a:avLst/>
            </a:prstGeom>
            <a:noFill/>
          </p:spPr>
          <p:txBody>
            <a:bodyPr wrap="none" rtlCol="0">
              <a:spAutoFit/>
            </a:bodyPr>
            <a:lstStyle/>
            <a:p>
              <a:r>
                <a:rPr lang="en-US" dirty="0"/>
                <a:t>Pronoun examples:</a:t>
              </a:r>
            </a:p>
          </p:txBody>
        </p:sp>
        <p:sp>
          <p:nvSpPr>
            <p:cNvPr id="16" name="Rectangle 15">
              <a:extLst>
                <a:ext uri="{FF2B5EF4-FFF2-40B4-BE49-F238E27FC236}">
                  <a16:creationId xmlns:a16="http://schemas.microsoft.com/office/drawing/2014/main" id="{0378018A-5EB1-CD42-8A3F-57BE79894C8D}"/>
                </a:ext>
              </a:extLst>
            </p:cNvPr>
            <p:cNvSpPr/>
            <p:nvPr/>
          </p:nvSpPr>
          <p:spPr>
            <a:xfrm>
              <a:off x="4611189" y="5345903"/>
              <a:ext cx="2655554" cy="126239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5408423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8177"/>
            <a:ext cx="10515600" cy="1325563"/>
          </a:xfrm>
        </p:spPr>
        <p:txBody>
          <a:bodyPr/>
          <a:lstStyle/>
          <a:p>
            <a:r>
              <a:rPr lang="en-GB" dirty="0"/>
              <a:t>Reading time</a:t>
            </a:r>
          </a:p>
        </p:txBody>
      </p:sp>
      <p:sp>
        <p:nvSpPr>
          <p:cNvPr id="3" name="Content Placeholder 2"/>
          <p:cNvSpPr>
            <a:spLocks noGrp="1"/>
          </p:cNvSpPr>
          <p:nvPr>
            <p:ph idx="1"/>
          </p:nvPr>
        </p:nvSpPr>
        <p:spPr>
          <a:xfrm>
            <a:off x="838200" y="1169511"/>
            <a:ext cx="10515600" cy="5476949"/>
          </a:xfrm>
        </p:spPr>
        <p:txBody>
          <a:bodyPr>
            <a:normAutofit fontScale="77500" lnSpcReduction="20000"/>
          </a:bodyPr>
          <a:lstStyle/>
          <a:p>
            <a:pPr marL="0" indent="0">
              <a:buNone/>
            </a:pPr>
            <a:r>
              <a:rPr lang="en-GB" dirty="0"/>
              <a:t>Now that you have finished your main task, please enjoy some reading time.</a:t>
            </a:r>
          </a:p>
          <a:p>
            <a:pPr marL="0" indent="0">
              <a:buNone/>
            </a:pPr>
            <a:r>
              <a:rPr lang="en-GB" dirty="0"/>
              <a:t>You can read to yourself, an adult or sibling. </a:t>
            </a:r>
          </a:p>
          <a:p>
            <a:pPr marL="0" indent="0">
              <a:buNone/>
            </a:pPr>
            <a:endParaRPr lang="en-GB" dirty="0"/>
          </a:p>
          <a:p>
            <a:pPr marL="0" indent="0">
              <a:lnSpc>
                <a:spcPct val="120000"/>
              </a:lnSpc>
              <a:buNone/>
            </a:pPr>
            <a:r>
              <a:rPr lang="en-GB" dirty="0"/>
              <a:t>This can be done by logging on to your myON account, picking a book or magazine and enjoying at least 15 minutes reading time.</a:t>
            </a:r>
          </a:p>
          <a:p>
            <a:endParaRPr lang="en-GB" dirty="0"/>
          </a:p>
          <a:p>
            <a:pPr marL="0" indent="0">
              <a:buNone/>
            </a:pPr>
            <a:r>
              <a:rPr lang="en-GB" dirty="0">
                <a:hlinkClick r:id="rId2"/>
              </a:rPr>
              <a:t>https://www.myon.co.uk/login/index.html</a:t>
            </a:r>
            <a:endParaRPr lang="en-GB" dirty="0"/>
          </a:p>
          <a:p>
            <a:endParaRPr lang="en-GB" dirty="0"/>
          </a:p>
          <a:p>
            <a:pPr marL="0" indent="0">
              <a:buNone/>
            </a:pPr>
            <a:r>
              <a:rPr lang="en-GB" dirty="0"/>
              <a:t>Remember that your login is your first name and first letter of your surname then password: </a:t>
            </a:r>
          </a:p>
          <a:p>
            <a:pPr marL="0" indent="0">
              <a:buNone/>
            </a:pPr>
            <a:r>
              <a:rPr lang="en-GB" dirty="0"/>
              <a:t>harryp</a:t>
            </a:r>
          </a:p>
          <a:p>
            <a:pPr marL="0" indent="0">
              <a:buNone/>
            </a:pPr>
            <a:r>
              <a:rPr lang="en-GB" dirty="0"/>
              <a:t>password1</a:t>
            </a:r>
          </a:p>
          <a:p>
            <a:pPr marL="0" indent="0">
              <a:buNone/>
            </a:pPr>
            <a:endParaRPr lang="en-GB" dirty="0"/>
          </a:p>
          <a:p>
            <a:pPr marL="0" indent="0">
              <a:buNone/>
            </a:pPr>
            <a:r>
              <a:rPr lang="en-GB" dirty="0"/>
              <a:t>Please email </a:t>
            </a:r>
            <a:r>
              <a:rPr lang="en-GB" u="sng" dirty="0">
                <a:hlinkClick r:id="rId3"/>
              </a:rPr>
              <a:t>trailblazerspupils@gmail.com</a:t>
            </a:r>
            <a:r>
              <a:rPr lang="en-GB" u="sng" dirty="0"/>
              <a:t> </a:t>
            </a:r>
            <a:r>
              <a:rPr lang="en-GB" dirty="0"/>
              <a:t> if you have any login issues. </a:t>
            </a:r>
          </a:p>
          <a:p>
            <a:pPr marL="0" indent="0">
              <a:buNone/>
            </a:pPr>
            <a:r>
              <a:rPr lang="en-GB" dirty="0"/>
              <a:t> </a:t>
            </a:r>
          </a:p>
        </p:txBody>
      </p:sp>
      <p:pic>
        <p:nvPicPr>
          <p:cNvPr id="4" name="Picture 3"/>
          <p:cNvPicPr>
            <a:picLocks noChangeAspect="1"/>
          </p:cNvPicPr>
          <p:nvPr/>
        </p:nvPicPr>
        <p:blipFill>
          <a:blip r:embed="rId4"/>
          <a:stretch>
            <a:fillRect/>
          </a:stretch>
        </p:blipFill>
        <p:spPr>
          <a:xfrm>
            <a:off x="8810700" y="4609048"/>
            <a:ext cx="2543100" cy="1150892"/>
          </a:xfrm>
          <a:prstGeom prst="rect">
            <a:avLst/>
          </a:prstGeom>
        </p:spPr>
      </p:pic>
      <p:sp>
        <p:nvSpPr>
          <p:cNvPr id="5" name="Rectangle 4">
            <a:extLst>
              <a:ext uri="{FF2B5EF4-FFF2-40B4-BE49-F238E27FC236}">
                <a16:creationId xmlns:a16="http://schemas.microsoft.com/office/drawing/2014/main" id="{8839B227-CC4F-DF47-B4E6-A6A522BB9F6F}"/>
              </a:ext>
            </a:extLst>
          </p:cNvPr>
          <p:cNvSpPr/>
          <p:nvPr/>
        </p:nvSpPr>
        <p:spPr>
          <a:xfrm>
            <a:off x="106363" y="90488"/>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Tree>
    <p:extLst>
      <p:ext uri="{BB962C8B-B14F-4D97-AF65-F5344CB8AC3E}">
        <p14:creationId xmlns:p14="http://schemas.microsoft.com/office/powerpoint/2010/main" val="320718696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382F3D-5FBD-A341-BE1B-677523E93D7D}"/>
              </a:ext>
            </a:extLst>
          </p:cNvPr>
          <p:cNvSpPr txBox="1"/>
          <p:nvPr/>
        </p:nvSpPr>
        <p:spPr>
          <a:xfrm>
            <a:off x="4990569" y="2905780"/>
            <a:ext cx="2210862" cy="523220"/>
          </a:xfrm>
          <a:prstGeom prst="rect">
            <a:avLst/>
          </a:prstGeom>
          <a:noFill/>
        </p:spPr>
        <p:txBody>
          <a:bodyPr wrap="none" rtlCol="0">
            <a:spAutoFit/>
          </a:bodyPr>
          <a:lstStyle/>
          <a:p>
            <a:r>
              <a:rPr lang="en-US" sz="2800" dirty="0">
                <a:solidFill>
                  <a:schemeClr val="bg1"/>
                </a:solidFill>
              </a:rPr>
              <a:t>End of lesson.</a:t>
            </a:r>
          </a:p>
        </p:txBody>
      </p:sp>
    </p:spTree>
    <p:extLst>
      <p:ext uri="{BB962C8B-B14F-4D97-AF65-F5344CB8AC3E}">
        <p14:creationId xmlns:p14="http://schemas.microsoft.com/office/powerpoint/2010/main" val="395347621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471" y="864970"/>
            <a:ext cx="10515600" cy="1325563"/>
          </a:xfrm>
        </p:spPr>
        <p:txBody>
          <a:bodyPr/>
          <a:lstStyle/>
          <a:p>
            <a:r>
              <a:rPr lang="en-GB" dirty="0"/>
              <a:t>Read, copy, cover, spell this week’s spellings.</a:t>
            </a:r>
          </a:p>
        </p:txBody>
      </p:sp>
      <p:sp>
        <p:nvSpPr>
          <p:cNvPr id="7" name="Rectangle 6"/>
          <p:cNvSpPr/>
          <p:nvPr/>
        </p:nvSpPr>
        <p:spPr>
          <a:xfrm>
            <a:off x="189471" y="164755"/>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273361" y="222475"/>
            <a:ext cx="7426334" cy="584775"/>
          </a:xfrm>
          <a:prstGeom prst="rect">
            <a:avLst/>
          </a:prstGeom>
          <a:noFill/>
        </p:spPr>
        <p:txBody>
          <a:bodyPr wrap="square" rtlCol="0">
            <a:spAutoFit/>
          </a:bodyPr>
          <a:lstStyle/>
          <a:p>
            <a:pPr lvl="0">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Date: </a:t>
            </a:r>
            <a:r>
              <a:rPr lang="en-GB" sz="3200" dirty="0">
                <a:solidFill>
                  <a:prstClr val="black"/>
                </a:solidFill>
              </a:rPr>
              <a:t>Friday 5</a:t>
            </a:r>
            <a:r>
              <a:rPr lang="en-GB" sz="3200" baseline="30000" dirty="0">
                <a:solidFill>
                  <a:prstClr val="black"/>
                </a:solidFill>
              </a:rPr>
              <a:t>th</a:t>
            </a:r>
            <a:r>
              <a:rPr lang="en-GB" sz="3200" dirty="0">
                <a:solidFill>
                  <a:prstClr val="black"/>
                </a:solidFill>
              </a:rPr>
              <a:t> March </a:t>
            </a: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2021 	</a:t>
            </a:r>
            <a:endParaRPr kumimoji="0" lang="en-GB" sz="1800" b="0" i="0" u="sng"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D22F0DB3-86D0-284B-9CC8-E9FE39373ED5}"/>
              </a:ext>
            </a:extLst>
          </p:cNvPr>
          <p:cNvSpPr/>
          <p:nvPr/>
        </p:nvSpPr>
        <p:spPr>
          <a:xfrm>
            <a:off x="106363" y="90488"/>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grpSp>
        <p:nvGrpSpPr>
          <p:cNvPr id="6" name="Group 5"/>
          <p:cNvGrpSpPr/>
          <p:nvPr/>
        </p:nvGrpSpPr>
        <p:grpSpPr>
          <a:xfrm>
            <a:off x="3048000" y="2260551"/>
            <a:ext cx="8357419" cy="1830169"/>
            <a:chOff x="3048000" y="2260551"/>
            <a:chExt cx="8357419" cy="1830169"/>
          </a:xfrm>
        </p:grpSpPr>
        <p:sp>
          <p:nvSpPr>
            <p:cNvPr id="10" name="Rectangle 9"/>
            <p:cNvSpPr/>
            <p:nvPr/>
          </p:nvSpPr>
          <p:spPr>
            <a:xfrm>
              <a:off x="3048000" y="2274838"/>
              <a:ext cx="6096000" cy="1815882"/>
            </a:xfrm>
            <a:prstGeom prst="rect">
              <a:avLst/>
            </a:prstGeom>
          </p:spPr>
          <p:txBody>
            <a:bodyPr>
              <a:spAutoFit/>
            </a:bodyPr>
            <a:lstStyle/>
            <a:p>
              <a:r>
                <a:rPr lang="en-GB" sz="2800" dirty="0" smtClean="0"/>
                <a:t>machine</a:t>
              </a:r>
              <a:endParaRPr lang="en-GB" sz="2800" dirty="0"/>
            </a:p>
            <a:p>
              <a:r>
                <a:rPr lang="en-GB" sz="2800" dirty="0"/>
                <a:t>brochure</a:t>
              </a:r>
            </a:p>
            <a:p>
              <a:r>
                <a:rPr lang="en-GB" sz="2800" dirty="0"/>
                <a:t>moustache</a:t>
              </a:r>
            </a:p>
            <a:p>
              <a:r>
                <a:rPr lang="en-GB" sz="2800" dirty="0" smtClean="0"/>
                <a:t>parachute</a:t>
              </a:r>
              <a:endParaRPr lang="en-GB" sz="2800" dirty="0"/>
            </a:p>
          </p:txBody>
        </p:sp>
        <p:sp>
          <p:nvSpPr>
            <p:cNvPr id="11" name="Rectangle 10"/>
            <p:cNvSpPr/>
            <p:nvPr/>
          </p:nvSpPr>
          <p:spPr>
            <a:xfrm>
              <a:off x="5309419" y="2260551"/>
              <a:ext cx="6096000" cy="1815882"/>
            </a:xfrm>
            <a:prstGeom prst="rect">
              <a:avLst/>
            </a:prstGeom>
          </p:spPr>
          <p:txBody>
            <a:bodyPr>
              <a:spAutoFit/>
            </a:bodyPr>
            <a:lstStyle/>
            <a:p>
              <a:r>
                <a:rPr lang="en-GB" sz="2800" dirty="0"/>
                <a:t>chef</a:t>
              </a:r>
            </a:p>
            <a:p>
              <a:r>
                <a:rPr lang="en-GB" sz="2800" dirty="0"/>
                <a:t>chalet</a:t>
              </a:r>
            </a:p>
            <a:p>
              <a:r>
                <a:rPr lang="en-GB" sz="2800" dirty="0"/>
                <a:t>chandelier</a:t>
              </a:r>
            </a:p>
            <a:p>
              <a:r>
                <a:rPr lang="en-GB" sz="2800" dirty="0" smtClean="0"/>
                <a:t>chute</a:t>
              </a:r>
              <a:endParaRPr lang="en-GB" sz="2800" dirty="0"/>
            </a:p>
          </p:txBody>
        </p:sp>
      </p:grpSp>
    </p:spTree>
    <p:extLst>
      <p:ext uri="{BB962C8B-B14F-4D97-AF65-F5344CB8AC3E}">
        <p14:creationId xmlns:p14="http://schemas.microsoft.com/office/powerpoint/2010/main" val="361028690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A431D56-1710-1A4D-B6F8-02ACF4F89631}"/>
              </a:ext>
            </a:extLst>
          </p:cNvPr>
          <p:cNvSpPr/>
          <p:nvPr/>
        </p:nvSpPr>
        <p:spPr>
          <a:xfrm>
            <a:off x="106363" y="90488"/>
            <a:ext cx="11979275" cy="6648450"/>
          </a:xfrm>
          <a:prstGeom prst="rect">
            <a:avLst/>
          </a:prstGeom>
          <a:solidFill>
            <a:srgbClr val="CC66FF"/>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3075" name="Picture 4">
            <a:extLst>
              <a:ext uri="{FF2B5EF4-FFF2-40B4-BE49-F238E27FC236}">
                <a16:creationId xmlns:a16="http://schemas.microsoft.com/office/drawing/2014/main" id="{7822C295-FC3F-7049-B387-E912819502F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6225" y="5986463"/>
            <a:ext cx="587375"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1C1977A2-79CA-EB48-99F6-916FBA4E1A2A}"/>
              </a:ext>
            </a:extLst>
          </p:cNvPr>
          <p:cNvSpPr/>
          <p:nvPr/>
        </p:nvSpPr>
        <p:spPr>
          <a:xfrm>
            <a:off x="188913" y="5905500"/>
            <a:ext cx="5473700" cy="738188"/>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3077" name="TextBox 6">
            <a:extLst>
              <a:ext uri="{FF2B5EF4-FFF2-40B4-BE49-F238E27FC236}">
                <a16:creationId xmlns:a16="http://schemas.microsoft.com/office/drawing/2014/main" id="{433A8B2D-4130-8541-95ED-7A2C2C263FDF}"/>
              </a:ext>
            </a:extLst>
          </p:cNvPr>
          <p:cNvSpPr txBox="1">
            <a:spLocks noChangeArrowheads="1"/>
          </p:cNvSpPr>
          <p:nvPr/>
        </p:nvSpPr>
        <p:spPr bwMode="auto">
          <a:xfrm>
            <a:off x="863600" y="6034088"/>
            <a:ext cx="40290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en-US" sz="2400" dirty="0">
                <a:solidFill>
                  <a:srgbClr val="000000"/>
                </a:solidFill>
              </a:rPr>
              <a:t>Subject</a:t>
            </a:r>
            <a:r>
              <a:rPr lang="en-GB" altLang="en-US" sz="1800" dirty="0">
                <a:solidFill>
                  <a:srgbClr val="000000"/>
                </a:solidFill>
              </a:rPr>
              <a:t>: </a:t>
            </a:r>
            <a:r>
              <a:rPr lang="en-GB" altLang="en-US" sz="2400" dirty="0">
                <a:solidFill>
                  <a:srgbClr val="000000"/>
                </a:solidFill>
              </a:rPr>
              <a:t>English </a:t>
            </a:r>
            <a:endParaRPr lang="en-GB" altLang="en-US" sz="1800" dirty="0">
              <a:solidFill>
                <a:srgbClr val="000000"/>
              </a:solidFill>
            </a:endParaRPr>
          </a:p>
        </p:txBody>
      </p:sp>
      <p:sp>
        <p:nvSpPr>
          <p:cNvPr id="8" name="Rectangle 7">
            <a:extLst>
              <a:ext uri="{FF2B5EF4-FFF2-40B4-BE49-F238E27FC236}">
                <a16:creationId xmlns:a16="http://schemas.microsoft.com/office/drawing/2014/main" id="{D8312AB6-38FB-654C-B399-336ACF8D6AB8}"/>
              </a:ext>
            </a:extLst>
          </p:cNvPr>
          <p:cNvSpPr/>
          <p:nvPr/>
        </p:nvSpPr>
        <p:spPr>
          <a:xfrm>
            <a:off x="188913" y="165100"/>
            <a:ext cx="7594600" cy="700088"/>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3079" name="TextBox 8">
            <a:extLst>
              <a:ext uri="{FF2B5EF4-FFF2-40B4-BE49-F238E27FC236}">
                <a16:creationId xmlns:a16="http://schemas.microsoft.com/office/drawing/2014/main" id="{0E665214-D9DC-DF46-AA28-D9472B881C77}"/>
              </a:ext>
            </a:extLst>
          </p:cNvPr>
          <p:cNvSpPr txBox="1">
            <a:spLocks noChangeArrowheads="1"/>
          </p:cNvSpPr>
          <p:nvPr/>
        </p:nvSpPr>
        <p:spPr bwMode="auto">
          <a:xfrm>
            <a:off x="273050" y="222250"/>
            <a:ext cx="74263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en-GB" altLang="en-US" sz="3200" dirty="0">
                <a:solidFill>
                  <a:srgbClr val="000000"/>
                </a:solidFill>
              </a:rPr>
              <a:t>Date: </a:t>
            </a:r>
            <a:r>
              <a:rPr lang="en-GB" sz="3200" u="sng" dirty="0">
                <a:solidFill>
                  <a:prstClr val="black"/>
                </a:solidFill>
                <a:latin typeface="Calibri" panose="020F0502020204030204"/>
              </a:rPr>
              <a:t>Friday 5</a:t>
            </a:r>
            <a:r>
              <a:rPr lang="en-GB" sz="3200" u="sng" baseline="30000" dirty="0">
                <a:solidFill>
                  <a:prstClr val="black"/>
                </a:solidFill>
                <a:latin typeface="Calibri" panose="020F0502020204030204"/>
              </a:rPr>
              <a:t>th</a:t>
            </a:r>
            <a:r>
              <a:rPr lang="en-GB" sz="3200" u="sng" dirty="0">
                <a:solidFill>
                  <a:prstClr val="black"/>
                </a:solidFill>
                <a:latin typeface="Calibri" panose="020F0502020204030204"/>
              </a:rPr>
              <a:t> March </a:t>
            </a:r>
            <a:r>
              <a:rPr lang="en-GB" altLang="en-US" sz="3200" u="sng" dirty="0">
                <a:solidFill>
                  <a:srgbClr val="000000"/>
                </a:solidFill>
              </a:rPr>
              <a:t>2021</a:t>
            </a:r>
            <a:r>
              <a:rPr lang="en-GB" altLang="en-US" sz="3200" dirty="0">
                <a:solidFill>
                  <a:srgbClr val="000000"/>
                </a:solidFill>
              </a:rPr>
              <a:t>	</a:t>
            </a:r>
            <a:endParaRPr lang="en-GB" altLang="en-US" sz="1800" u="sng" dirty="0">
              <a:solidFill>
                <a:srgbClr val="000000"/>
              </a:solidFill>
            </a:endParaRPr>
          </a:p>
        </p:txBody>
      </p:sp>
      <p:pic>
        <p:nvPicPr>
          <p:cNvPr id="3080" name="Picture 9">
            <a:extLst>
              <a:ext uri="{FF2B5EF4-FFF2-40B4-BE49-F238E27FC236}">
                <a16:creationId xmlns:a16="http://schemas.microsoft.com/office/drawing/2014/main" id="{48DB0408-3FBE-4542-9E8E-D44B5268AD8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9275" y="1728788"/>
            <a:ext cx="2219325"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6C685BB1-0FDC-2C4E-88C4-758F9F85D7C3}"/>
              </a:ext>
            </a:extLst>
          </p:cNvPr>
          <p:cNvSpPr/>
          <p:nvPr/>
        </p:nvSpPr>
        <p:spPr>
          <a:xfrm>
            <a:off x="569913" y="2835275"/>
            <a:ext cx="10612437" cy="104457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12" name="TextBox 11">
            <a:extLst>
              <a:ext uri="{FF2B5EF4-FFF2-40B4-BE49-F238E27FC236}">
                <a16:creationId xmlns:a16="http://schemas.microsoft.com/office/drawing/2014/main" id="{E9789B41-3B2E-A14F-B21B-D71C1C1D0CEB}"/>
              </a:ext>
            </a:extLst>
          </p:cNvPr>
          <p:cNvSpPr txBox="1"/>
          <p:nvPr/>
        </p:nvSpPr>
        <p:spPr>
          <a:xfrm>
            <a:off x="569871" y="2854192"/>
            <a:ext cx="10612654" cy="707886"/>
          </a:xfrm>
          <a:prstGeom prst="rect">
            <a:avLst/>
          </a:prstGeom>
          <a:noFill/>
        </p:spPr>
        <p:txBody>
          <a:bodyPr>
            <a:spAutoFit/>
          </a:bodyPr>
          <a:lstStyle/>
          <a:p>
            <a:pPr>
              <a:defRPr/>
            </a:pPr>
            <a:r>
              <a:rPr lang="en-US" sz="4000" u="sng" dirty="0"/>
              <a:t>L.O. To be able to write a mystery narrative. </a:t>
            </a:r>
            <a:endParaRPr lang="en-US" sz="4000" u="sng" dirty="0">
              <a:ln>
                <a:solidFill>
                  <a:prstClr val="black"/>
                </a:solidFill>
              </a:ln>
              <a:solidFill>
                <a:srgbClr val="FF0000"/>
              </a:solidFill>
              <a:latin typeface="Calibri" panose="020F0502020204030204"/>
            </a:endParaRPr>
          </a:p>
        </p:txBody>
      </p:sp>
      <p:pic>
        <p:nvPicPr>
          <p:cNvPr id="3083" name="Picture 13">
            <a:extLst>
              <a:ext uri="{FF2B5EF4-FFF2-40B4-BE49-F238E27FC236}">
                <a16:creationId xmlns:a16="http://schemas.microsoft.com/office/drawing/2014/main" id="{19C9197C-26D6-EB44-86CA-9D132ABCC1D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46613" y="5962650"/>
            <a:ext cx="83343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4" name="Picture 14">
            <a:extLst>
              <a:ext uri="{FF2B5EF4-FFF2-40B4-BE49-F238E27FC236}">
                <a16:creationId xmlns:a16="http://schemas.microsoft.com/office/drawing/2014/main" id="{27DC183B-6D1A-AE4F-8FC5-AD92E926C1F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5588" y="5970588"/>
            <a:ext cx="588962"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423151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DC3FA5F-A2D4-CB41-86BF-6C7299581F57}"/>
              </a:ext>
            </a:extLst>
          </p:cNvPr>
          <p:cNvGrpSpPr/>
          <p:nvPr/>
        </p:nvGrpSpPr>
        <p:grpSpPr>
          <a:xfrm>
            <a:off x="106363" y="90488"/>
            <a:ext cx="11979275" cy="6648450"/>
            <a:chOff x="106363" y="90488"/>
            <a:chExt cx="11979275" cy="6648450"/>
          </a:xfrm>
        </p:grpSpPr>
        <p:sp>
          <p:nvSpPr>
            <p:cNvPr id="4" name="Rectangle 3">
              <a:extLst>
                <a:ext uri="{FF2B5EF4-FFF2-40B4-BE49-F238E27FC236}">
                  <a16:creationId xmlns:a16="http://schemas.microsoft.com/office/drawing/2014/main" id="{0B119777-CCF1-8443-AA45-DC78279D15CE}"/>
                </a:ext>
              </a:extLst>
            </p:cNvPr>
            <p:cNvSpPr/>
            <p:nvPr/>
          </p:nvSpPr>
          <p:spPr>
            <a:xfrm>
              <a:off x="106363" y="90488"/>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5" name="Picture 14">
              <a:extLst>
                <a:ext uri="{FF2B5EF4-FFF2-40B4-BE49-F238E27FC236}">
                  <a16:creationId xmlns:a16="http://schemas.microsoft.com/office/drawing/2014/main" id="{87B7D99F-C22A-B94C-A384-A589A90E02C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Title 1">
            <a:extLst>
              <a:ext uri="{FF2B5EF4-FFF2-40B4-BE49-F238E27FC236}">
                <a16:creationId xmlns:a16="http://schemas.microsoft.com/office/drawing/2014/main" id="{468E9ACF-0AAE-A84F-AF6C-D66A45CC731C}"/>
              </a:ext>
            </a:extLst>
          </p:cNvPr>
          <p:cNvSpPr>
            <a:spLocks noGrp="1"/>
          </p:cNvSpPr>
          <p:nvPr>
            <p:ph type="title"/>
          </p:nvPr>
        </p:nvSpPr>
        <p:spPr>
          <a:xfrm>
            <a:off x="838200" y="807519"/>
            <a:ext cx="10515600" cy="1325563"/>
          </a:xfrm>
        </p:spPr>
        <p:txBody>
          <a:bodyPr>
            <a:normAutofit/>
          </a:bodyPr>
          <a:lstStyle/>
          <a:p>
            <a:pPr algn="ctr"/>
            <a:r>
              <a:rPr lang="en-US" sz="3600" dirty="0">
                <a:latin typeface="Calibri" panose="020F0502020204030204" pitchFamily="34" charset="0"/>
                <a:cs typeface="Calibri" panose="020F0502020204030204" pitchFamily="34" charset="0"/>
              </a:rPr>
              <a:t>What language did Arthur Conan Doyle use?</a:t>
            </a:r>
          </a:p>
        </p:txBody>
      </p:sp>
      <p:sp>
        <p:nvSpPr>
          <p:cNvPr id="11" name="Rounded Rectangle 10">
            <a:extLst>
              <a:ext uri="{FF2B5EF4-FFF2-40B4-BE49-F238E27FC236}">
                <a16:creationId xmlns:a16="http://schemas.microsoft.com/office/drawing/2014/main" id="{C80CF164-E557-D149-8197-9601C0E2938E}"/>
              </a:ext>
            </a:extLst>
          </p:cNvPr>
          <p:cNvSpPr/>
          <p:nvPr/>
        </p:nvSpPr>
        <p:spPr>
          <a:xfrm>
            <a:off x="5244660" y="3487071"/>
            <a:ext cx="1702675" cy="733097"/>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Language</a:t>
            </a:r>
          </a:p>
        </p:txBody>
      </p:sp>
      <p:cxnSp>
        <p:nvCxnSpPr>
          <p:cNvPr id="12" name="Curved Connector 11">
            <a:extLst>
              <a:ext uri="{FF2B5EF4-FFF2-40B4-BE49-F238E27FC236}">
                <a16:creationId xmlns:a16="http://schemas.microsoft.com/office/drawing/2014/main" id="{72F77FD9-DFE2-1442-8A41-217482B1ED16}"/>
              </a:ext>
            </a:extLst>
          </p:cNvPr>
          <p:cNvCxnSpPr>
            <a:cxnSpLocks/>
            <a:stCxn id="11" idx="0"/>
          </p:cNvCxnSpPr>
          <p:nvPr/>
        </p:nvCxnSpPr>
        <p:spPr>
          <a:xfrm rot="5400000" flipH="1" flipV="1">
            <a:off x="6097098" y="2397537"/>
            <a:ext cx="1088434" cy="1090634"/>
          </a:xfrm>
          <a:prstGeom prst="curved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13" name="Curved Connector 12">
            <a:extLst>
              <a:ext uri="{FF2B5EF4-FFF2-40B4-BE49-F238E27FC236}">
                <a16:creationId xmlns:a16="http://schemas.microsoft.com/office/drawing/2014/main" id="{DCA4FEA2-78D4-504B-88B0-7FD233BCD496}"/>
              </a:ext>
            </a:extLst>
          </p:cNvPr>
          <p:cNvCxnSpPr>
            <a:cxnSpLocks/>
            <a:stCxn id="11" idx="0"/>
          </p:cNvCxnSpPr>
          <p:nvPr/>
        </p:nvCxnSpPr>
        <p:spPr>
          <a:xfrm rot="16200000" flipV="1">
            <a:off x="4811158" y="2202230"/>
            <a:ext cx="908245" cy="1661437"/>
          </a:xfrm>
          <a:prstGeom prst="curved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14" name="Curved Connector 13">
            <a:extLst>
              <a:ext uri="{FF2B5EF4-FFF2-40B4-BE49-F238E27FC236}">
                <a16:creationId xmlns:a16="http://schemas.microsoft.com/office/drawing/2014/main" id="{76C5CCC1-139C-8841-AF86-5F37654CF107}"/>
              </a:ext>
            </a:extLst>
          </p:cNvPr>
          <p:cNvCxnSpPr>
            <a:cxnSpLocks/>
            <a:stCxn id="11" idx="0"/>
          </p:cNvCxnSpPr>
          <p:nvPr/>
        </p:nvCxnSpPr>
        <p:spPr>
          <a:xfrm rot="5400000" flipH="1" flipV="1">
            <a:off x="7080437" y="2180222"/>
            <a:ext cx="322410" cy="2291289"/>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15" name="Curved Connector 14">
            <a:extLst>
              <a:ext uri="{FF2B5EF4-FFF2-40B4-BE49-F238E27FC236}">
                <a16:creationId xmlns:a16="http://schemas.microsoft.com/office/drawing/2014/main" id="{1D594834-35FF-2B45-808E-1FD41F0948FE}"/>
              </a:ext>
            </a:extLst>
          </p:cNvPr>
          <p:cNvCxnSpPr>
            <a:cxnSpLocks/>
            <a:stCxn id="11" idx="0"/>
          </p:cNvCxnSpPr>
          <p:nvPr/>
        </p:nvCxnSpPr>
        <p:spPr>
          <a:xfrm rot="16200000" flipV="1">
            <a:off x="4902825" y="2293898"/>
            <a:ext cx="173246" cy="2213100"/>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16" name="Curved Connector 15">
            <a:extLst>
              <a:ext uri="{FF2B5EF4-FFF2-40B4-BE49-F238E27FC236}">
                <a16:creationId xmlns:a16="http://schemas.microsoft.com/office/drawing/2014/main" id="{F270F944-9B84-F244-8D70-B903E6E92D8F}"/>
              </a:ext>
            </a:extLst>
          </p:cNvPr>
          <p:cNvCxnSpPr>
            <a:cxnSpLocks/>
            <a:stCxn id="11" idx="2"/>
          </p:cNvCxnSpPr>
          <p:nvPr/>
        </p:nvCxnSpPr>
        <p:spPr>
          <a:xfrm rot="5400000">
            <a:off x="4788509" y="3609665"/>
            <a:ext cx="696986" cy="1917993"/>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17" name="Curved Connector 16">
            <a:extLst>
              <a:ext uri="{FF2B5EF4-FFF2-40B4-BE49-F238E27FC236}">
                <a16:creationId xmlns:a16="http://schemas.microsoft.com/office/drawing/2014/main" id="{3A000F01-7621-9E4C-BB3C-BFB5F116F31D}"/>
              </a:ext>
            </a:extLst>
          </p:cNvPr>
          <p:cNvCxnSpPr>
            <a:cxnSpLocks/>
            <a:stCxn id="11" idx="2"/>
          </p:cNvCxnSpPr>
          <p:nvPr/>
        </p:nvCxnSpPr>
        <p:spPr>
          <a:xfrm rot="16200000" flipH="1">
            <a:off x="5424075" y="4892090"/>
            <a:ext cx="1343847" cy="1"/>
          </a:xfrm>
          <a:prstGeom prst="curved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18" name="Curved Connector 17">
            <a:extLst>
              <a:ext uri="{FF2B5EF4-FFF2-40B4-BE49-F238E27FC236}">
                <a16:creationId xmlns:a16="http://schemas.microsoft.com/office/drawing/2014/main" id="{D381BB2A-2B5A-2D4C-9BDD-600F9BB1E2AC}"/>
              </a:ext>
            </a:extLst>
          </p:cNvPr>
          <p:cNvCxnSpPr>
            <a:cxnSpLocks/>
            <a:stCxn id="11" idx="2"/>
          </p:cNvCxnSpPr>
          <p:nvPr/>
        </p:nvCxnSpPr>
        <p:spPr>
          <a:xfrm rot="16200000" flipH="1">
            <a:off x="6654900" y="3661265"/>
            <a:ext cx="614992" cy="1732797"/>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sp>
        <p:nvSpPr>
          <p:cNvPr id="19" name="TextBox 18">
            <a:extLst>
              <a:ext uri="{FF2B5EF4-FFF2-40B4-BE49-F238E27FC236}">
                <a16:creationId xmlns:a16="http://schemas.microsoft.com/office/drawing/2014/main" id="{0B017461-1C26-8347-8320-274CD8AB3DD2}"/>
              </a:ext>
            </a:extLst>
          </p:cNvPr>
          <p:cNvSpPr txBox="1"/>
          <p:nvPr/>
        </p:nvSpPr>
        <p:spPr>
          <a:xfrm>
            <a:off x="258763" y="307789"/>
            <a:ext cx="1610762" cy="707886"/>
          </a:xfrm>
          <a:prstGeom prst="rect">
            <a:avLst/>
          </a:prstGeom>
          <a:noFill/>
        </p:spPr>
        <p:txBody>
          <a:bodyPr wrap="none" rtlCol="0">
            <a:spAutoFit/>
          </a:bodyPr>
          <a:lstStyle/>
          <a:p>
            <a:r>
              <a:rPr lang="en-US" sz="4000" dirty="0"/>
              <a:t>Starter</a:t>
            </a:r>
          </a:p>
        </p:txBody>
      </p:sp>
    </p:spTree>
    <p:extLst>
      <p:ext uri="{BB962C8B-B14F-4D97-AF65-F5344CB8AC3E}">
        <p14:creationId xmlns:p14="http://schemas.microsoft.com/office/powerpoint/2010/main" val="351340144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DC3FA5F-A2D4-CB41-86BF-6C7299581F57}"/>
              </a:ext>
            </a:extLst>
          </p:cNvPr>
          <p:cNvGrpSpPr/>
          <p:nvPr/>
        </p:nvGrpSpPr>
        <p:grpSpPr>
          <a:xfrm>
            <a:off x="106363" y="90488"/>
            <a:ext cx="11979275" cy="6648450"/>
            <a:chOff x="106363" y="90488"/>
            <a:chExt cx="11979275" cy="6648450"/>
          </a:xfrm>
        </p:grpSpPr>
        <p:sp>
          <p:nvSpPr>
            <p:cNvPr id="4" name="Rectangle 3">
              <a:extLst>
                <a:ext uri="{FF2B5EF4-FFF2-40B4-BE49-F238E27FC236}">
                  <a16:creationId xmlns:a16="http://schemas.microsoft.com/office/drawing/2014/main" id="{0B119777-CCF1-8443-AA45-DC78279D15CE}"/>
                </a:ext>
              </a:extLst>
            </p:cNvPr>
            <p:cNvSpPr/>
            <p:nvPr/>
          </p:nvSpPr>
          <p:spPr>
            <a:xfrm>
              <a:off x="106363" y="90488"/>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5" name="Picture 14">
              <a:extLst>
                <a:ext uri="{FF2B5EF4-FFF2-40B4-BE49-F238E27FC236}">
                  <a16:creationId xmlns:a16="http://schemas.microsoft.com/office/drawing/2014/main" id="{87B7D99F-C22A-B94C-A384-A589A90E02C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Title 1">
            <a:extLst>
              <a:ext uri="{FF2B5EF4-FFF2-40B4-BE49-F238E27FC236}">
                <a16:creationId xmlns:a16="http://schemas.microsoft.com/office/drawing/2014/main" id="{E7B001E5-FA48-1247-A368-7A91D0F67DBE}"/>
              </a:ext>
            </a:extLst>
          </p:cNvPr>
          <p:cNvSpPr>
            <a:spLocks noGrp="1"/>
          </p:cNvSpPr>
          <p:nvPr>
            <p:ph type="title"/>
          </p:nvPr>
        </p:nvSpPr>
        <p:spPr>
          <a:xfrm>
            <a:off x="838200" y="807519"/>
            <a:ext cx="10515600" cy="1325563"/>
          </a:xfrm>
        </p:spPr>
        <p:txBody>
          <a:bodyPr>
            <a:normAutofit/>
          </a:bodyPr>
          <a:lstStyle/>
          <a:p>
            <a:pPr algn="ctr"/>
            <a:r>
              <a:rPr lang="en-US" sz="3600" dirty="0">
                <a:latin typeface="Calibri" panose="020F0502020204030204" pitchFamily="34" charset="0"/>
                <a:cs typeface="Calibri" panose="020F0502020204030204" pitchFamily="34" charset="0"/>
              </a:rPr>
              <a:t>What language did Arthur Conan Doyle use?</a:t>
            </a:r>
          </a:p>
        </p:txBody>
      </p:sp>
      <p:sp>
        <p:nvSpPr>
          <p:cNvPr id="8" name="Rounded Rectangle 7">
            <a:extLst>
              <a:ext uri="{FF2B5EF4-FFF2-40B4-BE49-F238E27FC236}">
                <a16:creationId xmlns:a16="http://schemas.microsoft.com/office/drawing/2014/main" id="{F42A4520-08BB-0749-9D86-8CBB27EC2B21}"/>
              </a:ext>
            </a:extLst>
          </p:cNvPr>
          <p:cNvSpPr/>
          <p:nvPr/>
        </p:nvSpPr>
        <p:spPr>
          <a:xfrm>
            <a:off x="5244660" y="3487071"/>
            <a:ext cx="1702675" cy="733097"/>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Language</a:t>
            </a:r>
          </a:p>
        </p:txBody>
      </p:sp>
      <p:sp>
        <p:nvSpPr>
          <p:cNvPr id="9" name="Rectangle 8">
            <a:extLst>
              <a:ext uri="{FF2B5EF4-FFF2-40B4-BE49-F238E27FC236}">
                <a16:creationId xmlns:a16="http://schemas.microsoft.com/office/drawing/2014/main" id="{6F272BEC-875B-BA43-B5AB-D774B231A099}"/>
              </a:ext>
            </a:extLst>
          </p:cNvPr>
          <p:cNvSpPr/>
          <p:nvPr/>
        </p:nvSpPr>
        <p:spPr>
          <a:xfrm>
            <a:off x="6544469" y="1936972"/>
            <a:ext cx="1284326" cy="461665"/>
          </a:xfrm>
          <a:prstGeom prst="rect">
            <a:avLst/>
          </a:prstGeom>
        </p:spPr>
        <p:txBody>
          <a:bodyPr wrap="none">
            <a:spAutoFit/>
          </a:bodyPr>
          <a:lstStyle/>
          <a:p>
            <a:r>
              <a:rPr lang="en-US" sz="2400" dirty="0"/>
              <a:t>Dialogue</a:t>
            </a:r>
          </a:p>
        </p:txBody>
      </p:sp>
      <p:sp>
        <p:nvSpPr>
          <p:cNvPr id="10" name="Rectangle 9">
            <a:extLst>
              <a:ext uri="{FF2B5EF4-FFF2-40B4-BE49-F238E27FC236}">
                <a16:creationId xmlns:a16="http://schemas.microsoft.com/office/drawing/2014/main" id="{F5D52C45-D7C7-B54A-B629-9D0E66F220B1}"/>
              </a:ext>
            </a:extLst>
          </p:cNvPr>
          <p:cNvSpPr/>
          <p:nvPr/>
        </p:nvSpPr>
        <p:spPr>
          <a:xfrm>
            <a:off x="7828795" y="4604327"/>
            <a:ext cx="2634696" cy="461665"/>
          </a:xfrm>
          <a:prstGeom prst="rect">
            <a:avLst/>
          </a:prstGeom>
        </p:spPr>
        <p:txBody>
          <a:bodyPr wrap="none">
            <a:spAutoFit/>
          </a:bodyPr>
          <a:lstStyle/>
          <a:p>
            <a:r>
              <a:rPr lang="en-US" sz="2400" dirty="0"/>
              <a:t>Mystery vocabulary</a:t>
            </a:r>
          </a:p>
        </p:txBody>
      </p:sp>
      <p:sp>
        <p:nvSpPr>
          <p:cNvPr id="11" name="Rectangle 10">
            <a:extLst>
              <a:ext uri="{FF2B5EF4-FFF2-40B4-BE49-F238E27FC236}">
                <a16:creationId xmlns:a16="http://schemas.microsoft.com/office/drawing/2014/main" id="{4CDCD352-769C-434F-8C22-52D2B679D0C4}"/>
              </a:ext>
            </a:extLst>
          </p:cNvPr>
          <p:cNvSpPr/>
          <p:nvPr/>
        </p:nvSpPr>
        <p:spPr>
          <a:xfrm>
            <a:off x="2108849" y="4686321"/>
            <a:ext cx="2069156" cy="461665"/>
          </a:xfrm>
          <a:prstGeom prst="rect">
            <a:avLst/>
          </a:prstGeom>
        </p:spPr>
        <p:txBody>
          <a:bodyPr wrap="none">
            <a:spAutoFit/>
          </a:bodyPr>
          <a:lstStyle/>
          <a:p>
            <a:r>
              <a:rPr lang="en-US" sz="2400" dirty="0"/>
              <a:t>Narrative voice</a:t>
            </a:r>
          </a:p>
        </p:txBody>
      </p:sp>
      <p:sp>
        <p:nvSpPr>
          <p:cNvPr id="12" name="Rectangle 11">
            <a:extLst>
              <a:ext uri="{FF2B5EF4-FFF2-40B4-BE49-F238E27FC236}">
                <a16:creationId xmlns:a16="http://schemas.microsoft.com/office/drawing/2014/main" id="{A07C1550-70D9-7A48-B829-C3922D7EB01F}"/>
              </a:ext>
            </a:extLst>
          </p:cNvPr>
          <p:cNvSpPr/>
          <p:nvPr/>
        </p:nvSpPr>
        <p:spPr>
          <a:xfrm>
            <a:off x="3966323" y="2117161"/>
            <a:ext cx="936475" cy="461665"/>
          </a:xfrm>
          <a:prstGeom prst="rect">
            <a:avLst/>
          </a:prstGeom>
        </p:spPr>
        <p:txBody>
          <a:bodyPr wrap="none">
            <a:spAutoFit/>
          </a:bodyPr>
          <a:lstStyle/>
          <a:p>
            <a:r>
              <a:rPr lang="en-US" sz="2400" dirty="0"/>
              <a:t>Simile</a:t>
            </a:r>
          </a:p>
        </p:txBody>
      </p:sp>
      <p:sp>
        <p:nvSpPr>
          <p:cNvPr id="13" name="TextBox 12">
            <a:extLst>
              <a:ext uri="{FF2B5EF4-FFF2-40B4-BE49-F238E27FC236}">
                <a16:creationId xmlns:a16="http://schemas.microsoft.com/office/drawing/2014/main" id="{E112E833-C6D5-1F43-9A34-D142CB4F08CC}"/>
              </a:ext>
            </a:extLst>
          </p:cNvPr>
          <p:cNvSpPr txBox="1"/>
          <p:nvPr/>
        </p:nvSpPr>
        <p:spPr>
          <a:xfrm>
            <a:off x="5075142" y="5564015"/>
            <a:ext cx="2041713" cy="461665"/>
          </a:xfrm>
          <a:prstGeom prst="rect">
            <a:avLst/>
          </a:prstGeom>
          <a:noFill/>
        </p:spPr>
        <p:txBody>
          <a:bodyPr wrap="none" rtlCol="0">
            <a:spAutoFit/>
          </a:bodyPr>
          <a:lstStyle/>
          <a:p>
            <a:r>
              <a:rPr lang="en-US" sz="2400" dirty="0"/>
              <a:t>Personification</a:t>
            </a:r>
          </a:p>
        </p:txBody>
      </p:sp>
      <p:sp>
        <p:nvSpPr>
          <p:cNvPr id="14" name="TextBox 13">
            <a:extLst>
              <a:ext uri="{FF2B5EF4-FFF2-40B4-BE49-F238E27FC236}">
                <a16:creationId xmlns:a16="http://schemas.microsoft.com/office/drawing/2014/main" id="{0AD8694A-48F0-2042-9BFB-68C60432D426}"/>
              </a:ext>
            </a:extLst>
          </p:cNvPr>
          <p:cNvSpPr txBox="1"/>
          <p:nvPr/>
        </p:nvSpPr>
        <p:spPr>
          <a:xfrm>
            <a:off x="8387287" y="2933828"/>
            <a:ext cx="2252155" cy="461665"/>
          </a:xfrm>
          <a:prstGeom prst="rect">
            <a:avLst/>
          </a:prstGeom>
          <a:noFill/>
        </p:spPr>
        <p:txBody>
          <a:bodyPr wrap="none" rtlCol="0">
            <a:spAutoFit/>
          </a:bodyPr>
          <a:lstStyle/>
          <a:p>
            <a:r>
              <a:rPr lang="en-US" sz="2400" dirty="0"/>
              <a:t>Formal language</a:t>
            </a:r>
          </a:p>
        </p:txBody>
      </p:sp>
      <p:sp>
        <p:nvSpPr>
          <p:cNvPr id="15" name="TextBox 14">
            <a:extLst>
              <a:ext uri="{FF2B5EF4-FFF2-40B4-BE49-F238E27FC236}">
                <a16:creationId xmlns:a16="http://schemas.microsoft.com/office/drawing/2014/main" id="{8BFB717E-B462-624B-9410-8073141E9ABD}"/>
              </a:ext>
            </a:extLst>
          </p:cNvPr>
          <p:cNvSpPr txBox="1"/>
          <p:nvPr/>
        </p:nvSpPr>
        <p:spPr>
          <a:xfrm>
            <a:off x="1754880" y="3082992"/>
            <a:ext cx="2128018" cy="461665"/>
          </a:xfrm>
          <a:prstGeom prst="rect">
            <a:avLst/>
          </a:prstGeom>
          <a:noFill/>
        </p:spPr>
        <p:txBody>
          <a:bodyPr wrap="none" rtlCol="0">
            <a:spAutoFit/>
          </a:bodyPr>
          <a:lstStyle/>
          <a:p>
            <a:r>
              <a:rPr lang="en-US" sz="2400" dirty="0"/>
              <a:t>Onomatopoeia </a:t>
            </a:r>
          </a:p>
        </p:txBody>
      </p:sp>
      <p:cxnSp>
        <p:nvCxnSpPr>
          <p:cNvPr id="16" name="Curved Connector 15">
            <a:extLst>
              <a:ext uri="{FF2B5EF4-FFF2-40B4-BE49-F238E27FC236}">
                <a16:creationId xmlns:a16="http://schemas.microsoft.com/office/drawing/2014/main" id="{39FAD13A-6A21-A24E-9137-9E7A70616329}"/>
              </a:ext>
            </a:extLst>
          </p:cNvPr>
          <p:cNvCxnSpPr>
            <a:stCxn id="8" idx="0"/>
            <a:endCxn id="9" idx="2"/>
          </p:cNvCxnSpPr>
          <p:nvPr/>
        </p:nvCxnSpPr>
        <p:spPr>
          <a:xfrm rot="5400000" flipH="1" flipV="1">
            <a:off x="6097098" y="2397537"/>
            <a:ext cx="1088434" cy="1090634"/>
          </a:xfrm>
          <a:prstGeom prst="curved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17" name="Curved Connector 16">
            <a:extLst>
              <a:ext uri="{FF2B5EF4-FFF2-40B4-BE49-F238E27FC236}">
                <a16:creationId xmlns:a16="http://schemas.microsoft.com/office/drawing/2014/main" id="{41D040C9-C53F-CC49-B5EC-04A843410E50}"/>
              </a:ext>
            </a:extLst>
          </p:cNvPr>
          <p:cNvCxnSpPr>
            <a:stCxn id="8" idx="0"/>
            <a:endCxn id="12" idx="2"/>
          </p:cNvCxnSpPr>
          <p:nvPr/>
        </p:nvCxnSpPr>
        <p:spPr>
          <a:xfrm rot="16200000" flipV="1">
            <a:off x="4811158" y="2202230"/>
            <a:ext cx="908245" cy="1661437"/>
          </a:xfrm>
          <a:prstGeom prst="curved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18" name="Curved Connector 17">
            <a:extLst>
              <a:ext uri="{FF2B5EF4-FFF2-40B4-BE49-F238E27FC236}">
                <a16:creationId xmlns:a16="http://schemas.microsoft.com/office/drawing/2014/main" id="{79EFC7BF-F355-2E40-BC97-7AD27DD9115E}"/>
              </a:ext>
            </a:extLst>
          </p:cNvPr>
          <p:cNvCxnSpPr>
            <a:stCxn id="8" idx="0"/>
            <a:endCxn id="14" idx="1"/>
          </p:cNvCxnSpPr>
          <p:nvPr/>
        </p:nvCxnSpPr>
        <p:spPr>
          <a:xfrm rot="5400000" flipH="1" flipV="1">
            <a:off x="7080437" y="2180222"/>
            <a:ext cx="322410" cy="2291289"/>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19" name="Curved Connector 18">
            <a:extLst>
              <a:ext uri="{FF2B5EF4-FFF2-40B4-BE49-F238E27FC236}">
                <a16:creationId xmlns:a16="http://schemas.microsoft.com/office/drawing/2014/main" id="{AB68F3AC-5DBB-EF47-9DD0-874C76D3ECF9}"/>
              </a:ext>
            </a:extLst>
          </p:cNvPr>
          <p:cNvCxnSpPr>
            <a:stCxn id="8" idx="0"/>
            <a:endCxn id="15" idx="3"/>
          </p:cNvCxnSpPr>
          <p:nvPr/>
        </p:nvCxnSpPr>
        <p:spPr>
          <a:xfrm rot="16200000" flipV="1">
            <a:off x="4902825" y="2293898"/>
            <a:ext cx="173246" cy="2213100"/>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20" name="Curved Connector 19">
            <a:extLst>
              <a:ext uri="{FF2B5EF4-FFF2-40B4-BE49-F238E27FC236}">
                <a16:creationId xmlns:a16="http://schemas.microsoft.com/office/drawing/2014/main" id="{6FC8DD7C-53EA-6B46-8DEE-4756E9225A4E}"/>
              </a:ext>
            </a:extLst>
          </p:cNvPr>
          <p:cNvCxnSpPr>
            <a:stCxn id="8" idx="2"/>
            <a:endCxn id="11" idx="3"/>
          </p:cNvCxnSpPr>
          <p:nvPr/>
        </p:nvCxnSpPr>
        <p:spPr>
          <a:xfrm rot="5400000">
            <a:off x="4788509" y="3609665"/>
            <a:ext cx="696986" cy="1917993"/>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21" name="Curved Connector 20">
            <a:extLst>
              <a:ext uri="{FF2B5EF4-FFF2-40B4-BE49-F238E27FC236}">
                <a16:creationId xmlns:a16="http://schemas.microsoft.com/office/drawing/2014/main" id="{C45D45CB-2133-144C-909E-7C7D37874E2D}"/>
              </a:ext>
            </a:extLst>
          </p:cNvPr>
          <p:cNvCxnSpPr>
            <a:stCxn id="8" idx="2"/>
            <a:endCxn id="13" idx="0"/>
          </p:cNvCxnSpPr>
          <p:nvPr/>
        </p:nvCxnSpPr>
        <p:spPr>
          <a:xfrm rot="16200000" flipH="1">
            <a:off x="5424075" y="4892090"/>
            <a:ext cx="1343847" cy="1"/>
          </a:xfrm>
          <a:prstGeom prst="curved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22" name="Curved Connector 21">
            <a:extLst>
              <a:ext uri="{FF2B5EF4-FFF2-40B4-BE49-F238E27FC236}">
                <a16:creationId xmlns:a16="http://schemas.microsoft.com/office/drawing/2014/main" id="{4F3A4D75-3D87-864D-9A94-D005BDA86787}"/>
              </a:ext>
            </a:extLst>
          </p:cNvPr>
          <p:cNvCxnSpPr>
            <a:stCxn id="8" idx="2"/>
            <a:endCxn id="10" idx="1"/>
          </p:cNvCxnSpPr>
          <p:nvPr/>
        </p:nvCxnSpPr>
        <p:spPr>
          <a:xfrm rot="16200000" flipH="1">
            <a:off x="6654900" y="3661265"/>
            <a:ext cx="614992" cy="1732797"/>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sp>
        <p:nvSpPr>
          <p:cNvPr id="23" name="TextBox 22">
            <a:extLst>
              <a:ext uri="{FF2B5EF4-FFF2-40B4-BE49-F238E27FC236}">
                <a16:creationId xmlns:a16="http://schemas.microsoft.com/office/drawing/2014/main" id="{FE39C440-713C-E649-9CBA-1755D934DC08}"/>
              </a:ext>
            </a:extLst>
          </p:cNvPr>
          <p:cNvSpPr txBox="1"/>
          <p:nvPr/>
        </p:nvSpPr>
        <p:spPr>
          <a:xfrm>
            <a:off x="258763" y="307789"/>
            <a:ext cx="1610762" cy="707886"/>
          </a:xfrm>
          <a:prstGeom prst="rect">
            <a:avLst/>
          </a:prstGeom>
          <a:noFill/>
        </p:spPr>
        <p:txBody>
          <a:bodyPr wrap="none" rtlCol="0">
            <a:spAutoFit/>
          </a:bodyPr>
          <a:lstStyle/>
          <a:p>
            <a:r>
              <a:rPr lang="en-US" sz="4000" dirty="0"/>
              <a:t>Starter</a:t>
            </a:r>
          </a:p>
        </p:txBody>
      </p:sp>
    </p:spTree>
    <p:extLst>
      <p:ext uri="{BB962C8B-B14F-4D97-AF65-F5344CB8AC3E}">
        <p14:creationId xmlns:p14="http://schemas.microsoft.com/office/powerpoint/2010/main" val="369689279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2BDC006-4700-4644-B60C-E2D7C9F6E2FA}"/>
              </a:ext>
            </a:extLst>
          </p:cNvPr>
          <p:cNvGrpSpPr/>
          <p:nvPr/>
        </p:nvGrpSpPr>
        <p:grpSpPr>
          <a:xfrm>
            <a:off x="106363" y="126346"/>
            <a:ext cx="11979275" cy="6648450"/>
            <a:chOff x="106363" y="126346"/>
            <a:chExt cx="11979275" cy="6648450"/>
          </a:xfrm>
        </p:grpSpPr>
        <p:sp>
          <p:nvSpPr>
            <p:cNvPr id="5" name="Rectangle 4">
              <a:extLst>
                <a:ext uri="{FF2B5EF4-FFF2-40B4-BE49-F238E27FC236}">
                  <a16:creationId xmlns:a16="http://schemas.microsoft.com/office/drawing/2014/main" id="{0334484E-A425-B741-9117-977E65FB9794}"/>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6" name="Picture 14">
              <a:extLst>
                <a:ext uri="{FF2B5EF4-FFF2-40B4-BE49-F238E27FC236}">
                  <a16:creationId xmlns:a16="http://schemas.microsoft.com/office/drawing/2014/main" id="{628665E1-A686-1144-AF7E-8692F798E03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6">
            <a:extLst>
              <a:ext uri="{FF2B5EF4-FFF2-40B4-BE49-F238E27FC236}">
                <a16:creationId xmlns:a16="http://schemas.microsoft.com/office/drawing/2014/main" id="{EF9C9158-CAA7-4F44-87BC-3D883AA404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763" y="5965185"/>
            <a:ext cx="896156" cy="665463"/>
          </a:xfrm>
          <a:prstGeom prst="rect">
            <a:avLst/>
          </a:prstGeom>
        </p:spPr>
      </p:pic>
      <p:sp>
        <p:nvSpPr>
          <p:cNvPr id="10" name="Content Placeholder 9">
            <a:extLst>
              <a:ext uri="{FF2B5EF4-FFF2-40B4-BE49-F238E27FC236}">
                <a16:creationId xmlns:a16="http://schemas.microsoft.com/office/drawing/2014/main" id="{B158608E-DA49-AF44-B186-DEEE0D58A2C7}"/>
              </a:ext>
            </a:extLst>
          </p:cNvPr>
          <p:cNvSpPr>
            <a:spLocks noGrp="1"/>
          </p:cNvSpPr>
          <p:nvPr>
            <p:ph idx="1"/>
          </p:nvPr>
        </p:nvSpPr>
        <p:spPr/>
        <p:txBody>
          <a:bodyPr>
            <a:normAutofit/>
          </a:bodyPr>
          <a:lstStyle/>
          <a:p>
            <a:pPr marL="0" indent="0" algn="ctr">
              <a:buNone/>
            </a:pPr>
            <a:r>
              <a:rPr lang="en-US" sz="3600" dirty="0"/>
              <a:t>Today we are writing a mystery narrative that builds on from your setting description last week.</a:t>
            </a:r>
          </a:p>
        </p:txBody>
      </p:sp>
    </p:spTree>
    <p:extLst>
      <p:ext uri="{BB962C8B-B14F-4D97-AF65-F5344CB8AC3E}">
        <p14:creationId xmlns:p14="http://schemas.microsoft.com/office/powerpoint/2010/main" val="271855391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2EE76-4A07-BA41-A340-5BAFE2B03FCE}"/>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The Adventure of the Speckled Band.</a:t>
            </a:r>
          </a:p>
        </p:txBody>
      </p:sp>
      <p:sp>
        <p:nvSpPr>
          <p:cNvPr id="3" name="Content Placeholder 2">
            <a:extLst>
              <a:ext uri="{FF2B5EF4-FFF2-40B4-BE49-F238E27FC236}">
                <a16:creationId xmlns:a16="http://schemas.microsoft.com/office/drawing/2014/main" id="{6E53C1D4-0BD5-0A49-8F68-A66813FF320B}"/>
              </a:ext>
            </a:extLst>
          </p:cNvPr>
          <p:cNvSpPr>
            <a:spLocks noGrp="1"/>
          </p:cNvSpPr>
          <p:nvPr>
            <p:ph idx="1"/>
          </p:nvPr>
        </p:nvSpPr>
        <p:spPr/>
        <p:txBody>
          <a:bodyPr/>
          <a:lstStyle/>
          <a:p>
            <a:pPr marL="0" indent="0" algn="ctr">
              <a:buNone/>
            </a:pPr>
            <a:r>
              <a:rPr lang="en-US" dirty="0"/>
              <a:t>A young woman named Helen Stoner contacts Sherlock Holmes and Dr. Watson after the mysterious death of her sister Julia.  Helen seeks aid in stopping the villainous plans of her stepfather, Grimesby Roylott. </a:t>
            </a:r>
          </a:p>
        </p:txBody>
      </p:sp>
      <p:grpSp>
        <p:nvGrpSpPr>
          <p:cNvPr id="4" name="Group 3">
            <a:extLst>
              <a:ext uri="{FF2B5EF4-FFF2-40B4-BE49-F238E27FC236}">
                <a16:creationId xmlns:a16="http://schemas.microsoft.com/office/drawing/2014/main" id="{6E63AD9E-7505-F143-BF1A-908C3913A321}"/>
              </a:ext>
            </a:extLst>
          </p:cNvPr>
          <p:cNvGrpSpPr/>
          <p:nvPr/>
        </p:nvGrpSpPr>
        <p:grpSpPr>
          <a:xfrm>
            <a:off x="106363" y="126346"/>
            <a:ext cx="11979275" cy="6648450"/>
            <a:chOff x="106363" y="126346"/>
            <a:chExt cx="11979275" cy="6648450"/>
          </a:xfrm>
        </p:grpSpPr>
        <p:sp>
          <p:nvSpPr>
            <p:cNvPr id="5" name="Rectangle 4">
              <a:extLst>
                <a:ext uri="{FF2B5EF4-FFF2-40B4-BE49-F238E27FC236}">
                  <a16:creationId xmlns:a16="http://schemas.microsoft.com/office/drawing/2014/main" id="{FB6E7DAE-6539-EE4E-9B44-BD13F1B891EF}"/>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6" name="Picture 14">
              <a:extLst>
                <a:ext uri="{FF2B5EF4-FFF2-40B4-BE49-F238E27FC236}">
                  <a16:creationId xmlns:a16="http://schemas.microsoft.com/office/drawing/2014/main" id="{E10113C5-0FB1-F242-A0FC-38C8838CDDB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Picture 7">
            <a:extLst>
              <a:ext uri="{FF2B5EF4-FFF2-40B4-BE49-F238E27FC236}">
                <a16:creationId xmlns:a16="http://schemas.microsoft.com/office/drawing/2014/main" id="{9AF8B68D-CDEF-E64F-8C4C-284EEEC233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763" y="5965185"/>
            <a:ext cx="896156" cy="665463"/>
          </a:xfrm>
          <a:prstGeom prst="rect">
            <a:avLst/>
          </a:prstGeom>
        </p:spPr>
      </p:pic>
    </p:spTree>
    <p:extLst>
      <p:ext uri="{BB962C8B-B14F-4D97-AF65-F5344CB8AC3E}">
        <p14:creationId xmlns:p14="http://schemas.microsoft.com/office/powerpoint/2010/main" val="25109523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1F46B15-2288-D540-A3EA-3640728C6A38}"/>
              </a:ext>
            </a:extLst>
          </p:cNvPr>
          <p:cNvGrpSpPr/>
          <p:nvPr/>
        </p:nvGrpSpPr>
        <p:grpSpPr>
          <a:xfrm>
            <a:off x="106363" y="90488"/>
            <a:ext cx="11979275" cy="6648450"/>
            <a:chOff x="106363" y="90488"/>
            <a:chExt cx="11979275" cy="6648450"/>
          </a:xfrm>
        </p:grpSpPr>
        <p:sp>
          <p:nvSpPr>
            <p:cNvPr id="5" name="Rectangle 4">
              <a:extLst>
                <a:ext uri="{FF2B5EF4-FFF2-40B4-BE49-F238E27FC236}">
                  <a16:creationId xmlns:a16="http://schemas.microsoft.com/office/drawing/2014/main" id="{4D8D5859-8336-1E4C-B6BB-C9E1BF567684}"/>
                </a:ext>
              </a:extLst>
            </p:cNvPr>
            <p:cNvSpPr/>
            <p:nvPr/>
          </p:nvSpPr>
          <p:spPr>
            <a:xfrm>
              <a:off x="106363" y="90488"/>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6" name="Picture 14">
              <a:extLst>
                <a:ext uri="{FF2B5EF4-FFF2-40B4-BE49-F238E27FC236}">
                  <a16:creationId xmlns:a16="http://schemas.microsoft.com/office/drawing/2014/main" id="{610844F3-3CE6-7344-BA2B-647C1A09812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TextBox 6">
            <a:extLst>
              <a:ext uri="{FF2B5EF4-FFF2-40B4-BE49-F238E27FC236}">
                <a16:creationId xmlns:a16="http://schemas.microsoft.com/office/drawing/2014/main" id="{66DCF490-1FB3-754B-80FE-BF4A9DA90872}"/>
              </a:ext>
            </a:extLst>
          </p:cNvPr>
          <p:cNvSpPr txBox="1"/>
          <p:nvPr/>
        </p:nvSpPr>
        <p:spPr>
          <a:xfrm>
            <a:off x="258763" y="399007"/>
            <a:ext cx="1950855" cy="646331"/>
          </a:xfrm>
          <a:prstGeom prst="rect">
            <a:avLst/>
          </a:prstGeom>
          <a:noFill/>
        </p:spPr>
        <p:txBody>
          <a:bodyPr wrap="none" rtlCol="0">
            <a:spAutoFit/>
          </a:bodyPr>
          <a:lstStyle/>
          <a:p>
            <a:r>
              <a:rPr lang="en-US" sz="3600" dirty="0"/>
              <a:t>Examples</a:t>
            </a:r>
          </a:p>
        </p:txBody>
      </p:sp>
      <p:pic>
        <p:nvPicPr>
          <p:cNvPr id="8" name="Picture 7">
            <a:extLst>
              <a:ext uri="{FF2B5EF4-FFF2-40B4-BE49-F238E27FC236}">
                <a16:creationId xmlns:a16="http://schemas.microsoft.com/office/drawing/2014/main" id="{8C1D282A-1CB4-5D42-9A4E-714CFDAEA3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959" y="5763912"/>
            <a:ext cx="1112482" cy="826101"/>
          </a:xfrm>
          <a:prstGeom prst="rect">
            <a:avLst/>
          </a:prstGeom>
        </p:spPr>
      </p:pic>
      <p:sp>
        <p:nvSpPr>
          <p:cNvPr id="9" name="TextBox 8">
            <a:extLst>
              <a:ext uri="{FF2B5EF4-FFF2-40B4-BE49-F238E27FC236}">
                <a16:creationId xmlns:a16="http://schemas.microsoft.com/office/drawing/2014/main" id="{053C2BC0-0616-114B-BF87-5BB37BAD5396}"/>
              </a:ext>
            </a:extLst>
          </p:cNvPr>
          <p:cNvSpPr txBox="1"/>
          <p:nvPr/>
        </p:nvSpPr>
        <p:spPr>
          <a:xfrm>
            <a:off x="1762539" y="1100860"/>
            <a:ext cx="8666922" cy="523220"/>
          </a:xfrm>
          <a:prstGeom prst="rect">
            <a:avLst/>
          </a:prstGeom>
          <a:noFill/>
        </p:spPr>
        <p:txBody>
          <a:bodyPr wrap="square" rtlCol="0">
            <a:spAutoFit/>
          </a:bodyPr>
          <a:lstStyle/>
          <a:p>
            <a:pPr algn="ctr"/>
            <a:r>
              <a:rPr lang="en-US" sz="2800" dirty="0"/>
              <a:t>Synonyms for </a:t>
            </a:r>
            <a:r>
              <a:rPr lang="en-US" sz="2800" dirty="0" smtClean="0">
                <a:solidFill>
                  <a:srgbClr val="FF0000"/>
                </a:solidFill>
              </a:rPr>
              <a:t>strange</a:t>
            </a:r>
            <a:endParaRPr lang="en-US" sz="2800" dirty="0">
              <a:solidFill>
                <a:srgbClr val="FF0000"/>
              </a:solidFill>
            </a:endParaRPr>
          </a:p>
        </p:txBody>
      </p:sp>
      <p:sp>
        <p:nvSpPr>
          <p:cNvPr id="2" name="TextBox 1">
            <a:extLst>
              <a:ext uri="{FF2B5EF4-FFF2-40B4-BE49-F238E27FC236}">
                <a16:creationId xmlns:a16="http://schemas.microsoft.com/office/drawing/2014/main" id="{8C882ADD-F651-8643-84C6-F79385CC30C3}"/>
              </a:ext>
            </a:extLst>
          </p:cNvPr>
          <p:cNvSpPr txBox="1"/>
          <p:nvPr/>
        </p:nvSpPr>
        <p:spPr>
          <a:xfrm>
            <a:off x="5116982" y="2090172"/>
            <a:ext cx="1958037" cy="3108543"/>
          </a:xfrm>
          <a:prstGeom prst="rect">
            <a:avLst/>
          </a:prstGeom>
          <a:noFill/>
        </p:spPr>
        <p:txBody>
          <a:bodyPr wrap="none" rtlCol="0">
            <a:spAutoFit/>
          </a:bodyPr>
          <a:lstStyle/>
          <a:p>
            <a:pPr algn="ctr"/>
            <a:r>
              <a:rPr lang="en-US" sz="2800" dirty="0" smtClean="0"/>
              <a:t>Perplexing </a:t>
            </a:r>
            <a:endParaRPr lang="en-US" sz="2800" dirty="0"/>
          </a:p>
          <a:p>
            <a:pPr algn="ctr"/>
            <a:r>
              <a:rPr lang="en-US" sz="2800" dirty="0" smtClean="0"/>
              <a:t>Bizarre  </a:t>
            </a:r>
            <a:endParaRPr lang="en-US" sz="2800" dirty="0"/>
          </a:p>
          <a:p>
            <a:pPr algn="ctr"/>
            <a:r>
              <a:rPr lang="en-US" sz="2800" dirty="0" smtClean="0"/>
              <a:t>Curious </a:t>
            </a:r>
            <a:endParaRPr lang="en-US" sz="2800" dirty="0"/>
          </a:p>
          <a:p>
            <a:pPr algn="ctr"/>
            <a:r>
              <a:rPr lang="en-US" sz="2800" dirty="0" smtClean="0"/>
              <a:t>Astonishing </a:t>
            </a:r>
            <a:endParaRPr lang="en-US" sz="2800" dirty="0"/>
          </a:p>
          <a:p>
            <a:pPr algn="ctr"/>
            <a:r>
              <a:rPr lang="en-US" sz="2800" dirty="0" smtClean="0"/>
              <a:t>Peculiar </a:t>
            </a:r>
            <a:endParaRPr lang="en-US" sz="2800" dirty="0"/>
          </a:p>
          <a:p>
            <a:pPr algn="ctr"/>
            <a:r>
              <a:rPr lang="en-US" sz="2800" dirty="0" smtClean="0"/>
              <a:t>Unusual </a:t>
            </a:r>
            <a:endParaRPr lang="en-US" sz="2800" dirty="0"/>
          </a:p>
          <a:p>
            <a:pPr algn="ctr"/>
            <a:r>
              <a:rPr lang="en-US" sz="2800" dirty="0" smtClean="0"/>
              <a:t>Mystifying</a:t>
            </a:r>
            <a:endParaRPr lang="en-US" sz="2800" dirty="0"/>
          </a:p>
        </p:txBody>
      </p:sp>
    </p:spTree>
    <p:extLst>
      <p:ext uri="{BB962C8B-B14F-4D97-AF65-F5344CB8AC3E}">
        <p14:creationId xmlns:p14="http://schemas.microsoft.com/office/powerpoint/2010/main" val="377331563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DC3FA5F-A2D4-CB41-86BF-6C7299581F57}"/>
              </a:ext>
            </a:extLst>
          </p:cNvPr>
          <p:cNvGrpSpPr/>
          <p:nvPr/>
        </p:nvGrpSpPr>
        <p:grpSpPr>
          <a:xfrm>
            <a:off x="106363" y="90488"/>
            <a:ext cx="11979275" cy="6648450"/>
            <a:chOff x="106363" y="90488"/>
            <a:chExt cx="11979275" cy="6648450"/>
          </a:xfrm>
        </p:grpSpPr>
        <p:sp>
          <p:nvSpPr>
            <p:cNvPr id="4" name="Rectangle 3">
              <a:extLst>
                <a:ext uri="{FF2B5EF4-FFF2-40B4-BE49-F238E27FC236}">
                  <a16:creationId xmlns:a16="http://schemas.microsoft.com/office/drawing/2014/main" id="{0B119777-CCF1-8443-AA45-DC78279D15CE}"/>
                </a:ext>
              </a:extLst>
            </p:cNvPr>
            <p:cNvSpPr/>
            <p:nvPr/>
          </p:nvSpPr>
          <p:spPr>
            <a:xfrm>
              <a:off x="106363" y="90488"/>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5" name="Picture 14">
              <a:extLst>
                <a:ext uri="{FF2B5EF4-FFF2-40B4-BE49-F238E27FC236}">
                  <a16:creationId xmlns:a16="http://schemas.microsoft.com/office/drawing/2014/main" id="{87B7D99F-C22A-B94C-A384-A589A90E02C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Content Placeholder 2">
            <a:extLst>
              <a:ext uri="{FF2B5EF4-FFF2-40B4-BE49-F238E27FC236}">
                <a16:creationId xmlns:a16="http://schemas.microsoft.com/office/drawing/2014/main" id="{EEF52534-EDF7-604B-9E99-DAECD8B3CB5D}"/>
              </a:ext>
            </a:extLst>
          </p:cNvPr>
          <p:cNvSpPr>
            <a:spLocks noGrp="1"/>
          </p:cNvSpPr>
          <p:nvPr>
            <p:ph idx="1"/>
          </p:nvPr>
        </p:nvSpPr>
        <p:spPr>
          <a:xfrm>
            <a:off x="838200" y="1666958"/>
            <a:ext cx="10515600" cy="3661787"/>
          </a:xfrm>
        </p:spPr>
        <p:txBody>
          <a:bodyPr>
            <a:normAutofit fontScale="92500" lnSpcReduction="10000"/>
          </a:bodyPr>
          <a:lstStyle/>
          <a:p>
            <a:pPr marL="0" indent="0" algn="just">
              <a:buNone/>
            </a:pPr>
            <a:r>
              <a:rPr lang="en-GB" dirty="0"/>
              <a:t>The building was of grey, lichen-blotched stone, with a high central portion and two curving wings, like the claws of a crab, thrown out on each side. In one of these wings the windows were broken and blocked with wooden boards, while the roof was partly caved in, a picture of ruin. The central portion was in little better repair, but the right-hand block was comparatively modern, and the blinds in the windows, with the blue smoke curling up from the chimneys, showed that this was where the family resided. Some scaffolding had been erected against the end wall, and the stone-work had been broken into, but there were no signs of any workmen at the moment of our visit. Holmes walked slowly up and down the ill-trimmed lawn and examined with deep attention the outsides of the windows.</a:t>
            </a:r>
          </a:p>
          <a:p>
            <a:pPr marL="0" indent="0" algn="just">
              <a:buNone/>
            </a:pPr>
            <a:endParaRPr lang="en-US" dirty="0"/>
          </a:p>
        </p:txBody>
      </p:sp>
      <p:sp>
        <p:nvSpPr>
          <p:cNvPr id="8" name="TextBox 7">
            <a:extLst>
              <a:ext uri="{FF2B5EF4-FFF2-40B4-BE49-F238E27FC236}">
                <a16:creationId xmlns:a16="http://schemas.microsoft.com/office/drawing/2014/main" id="{6801F901-4388-3840-8DFC-AA590887F83B}"/>
              </a:ext>
            </a:extLst>
          </p:cNvPr>
          <p:cNvSpPr txBox="1"/>
          <p:nvPr/>
        </p:nvSpPr>
        <p:spPr>
          <a:xfrm>
            <a:off x="838200" y="697787"/>
            <a:ext cx="4963923" cy="523220"/>
          </a:xfrm>
          <a:prstGeom prst="rect">
            <a:avLst/>
          </a:prstGeom>
          <a:noFill/>
        </p:spPr>
        <p:txBody>
          <a:bodyPr wrap="none" rtlCol="0">
            <a:spAutoFit/>
          </a:bodyPr>
          <a:lstStyle/>
          <a:p>
            <a:r>
              <a:rPr lang="en-US" sz="2800" b="1" dirty="0"/>
              <a:t>Paragraph 1</a:t>
            </a:r>
            <a:r>
              <a:rPr lang="en-US" sz="2800" dirty="0"/>
              <a:t>: Setting description.</a:t>
            </a:r>
          </a:p>
        </p:txBody>
      </p:sp>
      <p:pic>
        <p:nvPicPr>
          <p:cNvPr id="9" name="Picture 8">
            <a:extLst>
              <a:ext uri="{FF2B5EF4-FFF2-40B4-BE49-F238E27FC236}">
                <a16:creationId xmlns:a16="http://schemas.microsoft.com/office/drawing/2014/main" id="{0E26E925-2BB2-5F42-B81F-FD6324005B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763" y="5965185"/>
            <a:ext cx="896156" cy="665463"/>
          </a:xfrm>
          <a:prstGeom prst="rect">
            <a:avLst/>
          </a:prstGeom>
        </p:spPr>
      </p:pic>
      <p:sp>
        <p:nvSpPr>
          <p:cNvPr id="10" name="TextBox 9">
            <a:extLst>
              <a:ext uri="{FF2B5EF4-FFF2-40B4-BE49-F238E27FC236}">
                <a16:creationId xmlns:a16="http://schemas.microsoft.com/office/drawing/2014/main" id="{B5982586-0542-D34F-818C-6F23656875A1}"/>
              </a:ext>
            </a:extLst>
          </p:cNvPr>
          <p:cNvSpPr txBox="1"/>
          <p:nvPr/>
        </p:nvSpPr>
        <p:spPr>
          <a:xfrm>
            <a:off x="6912332" y="6297916"/>
            <a:ext cx="5177058" cy="369332"/>
          </a:xfrm>
          <a:prstGeom prst="rect">
            <a:avLst/>
          </a:prstGeom>
          <a:noFill/>
        </p:spPr>
        <p:txBody>
          <a:bodyPr wrap="none" rtlCol="0">
            <a:spAutoFit/>
          </a:bodyPr>
          <a:lstStyle/>
          <a:p>
            <a:r>
              <a:rPr lang="en-US" dirty="0"/>
              <a:t>An extract from The Adventure of the Speckled Band.</a:t>
            </a:r>
          </a:p>
        </p:txBody>
      </p:sp>
    </p:spTree>
    <p:extLst>
      <p:ext uri="{BB962C8B-B14F-4D97-AF65-F5344CB8AC3E}">
        <p14:creationId xmlns:p14="http://schemas.microsoft.com/office/powerpoint/2010/main" val="425257730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DC3FA5F-A2D4-CB41-86BF-6C7299581F57}"/>
              </a:ext>
            </a:extLst>
          </p:cNvPr>
          <p:cNvGrpSpPr/>
          <p:nvPr/>
        </p:nvGrpSpPr>
        <p:grpSpPr>
          <a:xfrm>
            <a:off x="106363" y="90488"/>
            <a:ext cx="11979275" cy="6648450"/>
            <a:chOff x="106363" y="90488"/>
            <a:chExt cx="11979275" cy="6648450"/>
          </a:xfrm>
        </p:grpSpPr>
        <p:sp>
          <p:nvSpPr>
            <p:cNvPr id="4" name="Rectangle 3">
              <a:extLst>
                <a:ext uri="{FF2B5EF4-FFF2-40B4-BE49-F238E27FC236}">
                  <a16:creationId xmlns:a16="http://schemas.microsoft.com/office/drawing/2014/main" id="{0B119777-CCF1-8443-AA45-DC78279D15CE}"/>
                </a:ext>
              </a:extLst>
            </p:cNvPr>
            <p:cNvSpPr/>
            <p:nvPr/>
          </p:nvSpPr>
          <p:spPr>
            <a:xfrm>
              <a:off x="106363" y="90488"/>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5" name="Picture 14">
              <a:extLst>
                <a:ext uri="{FF2B5EF4-FFF2-40B4-BE49-F238E27FC236}">
                  <a16:creationId xmlns:a16="http://schemas.microsoft.com/office/drawing/2014/main" id="{87B7D99F-C22A-B94C-A384-A589A90E02C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Content Placeholder 2">
            <a:extLst>
              <a:ext uri="{FF2B5EF4-FFF2-40B4-BE49-F238E27FC236}">
                <a16:creationId xmlns:a16="http://schemas.microsoft.com/office/drawing/2014/main" id="{5FDE2093-22E7-E14A-96AD-FEED6A574F9E}"/>
              </a:ext>
            </a:extLst>
          </p:cNvPr>
          <p:cNvSpPr>
            <a:spLocks noGrp="1"/>
          </p:cNvSpPr>
          <p:nvPr>
            <p:ph idx="1"/>
          </p:nvPr>
        </p:nvSpPr>
        <p:spPr>
          <a:xfrm>
            <a:off x="838200" y="1253331"/>
            <a:ext cx="10515600" cy="4351338"/>
          </a:xfrm>
        </p:spPr>
        <p:txBody>
          <a:bodyPr>
            <a:normAutofit fontScale="92500" lnSpcReduction="20000"/>
          </a:bodyPr>
          <a:lstStyle/>
          <a:p>
            <a:pPr marL="0" indent="0">
              <a:buNone/>
            </a:pPr>
            <a:r>
              <a:rPr lang="en-GB" dirty="0"/>
              <a:t>A small side door led into the whitewashed corridor from which the three bedrooms opened. Holmes refused to examine the third chamber, so we passed at once to the second in which Julia met with her fate. </a:t>
            </a:r>
          </a:p>
          <a:p>
            <a:pPr marL="0" indent="0">
              <a:buNone/>
            </a:pPr>
            <a:r>
              <a:rPr lang="en-GB" dirty="0"/>
              <a:t>“There are one or two very singular points about this room. For example, what a fool a builder must be to open a ventilator into another room, when, with the same trouble, he might have communicated with the outside air!” exclaimed Holmes.  </a:t>
            </a:r>
            <a:endParaRPr lang="en-US" dirty="0"/>
          </a:p>
          <a:p>
            <a:pPr marL="0" indent="0">
              <a:buNone/>
            </a:pPr>
            <a:r>
              <a:rPr lang="en-GB" dirty="0"/>
              <a:t>“Did you observe anything very peculiar about that bed?” asked Holmes.</a:t>
            </a:r>
          </a:p>
          <a:p>
            <a:pPr marL="0" indent="0">
              <a:buNone/>
            </a:pPr>
            <a:r>
              <a:rPr lang="en-GB" dirty="0"/>
              <a:t>“No,” I replied. </a:t>
            </a:r>
          </a:p>
          <a:p>
            <a:pPr marL="0" indent="0">
              <a:buNone/>
            </a:pPr>
            <a:r>
              <a:rPr lang="en-GB" dirty="0"/>
              <a:t>“It was clamped to the floor. Did you ever see a bed fastened like that before?” questioned Holmes.</a:t>
            </a:r>
          </a:p>
          <a:p>
            <a:pPr marL="0" indent="0">
              <a:buNone/>
            </a:pPr>
            <a:r>
              <a:rPr lang="en-GB" dirty="0"/>
              <a:t>“I cannot say that I have.” </a:t>
            </a:r>
          </a:p>
          <a:p>
            <a:pPr marL="0" indent="0">
              <a:buNone/>
            </a:pPr>
            <a:endParaRPr lang="en-US" dirty="0"/>
          </a:p>
          <a:p>
            <a:endParaRPr lang="en-US" dirty="0"/>
          </a:p>
        </p:txBody>
      </p:sp>
      <p:sp>
        <p:nvSpPr>
          <p:cNvPr id="9" name="TextBox 8">
            <a:extLst>
              <a:ext uri="{FF2B5EF4-FFF2-40B4-BE49-F238E27FC236}">
                <a16:creationId xmlns:a16="http://schemas.microsoft.com/office/drawing/2014/main" id="{7DFEF59D-1443-BA4E-8019-E38E0248EC92}"/>
              </a:ext>
            </a:extLst>
          </p:cNvPr>
          <p:cNvSpPr txBox="1"/>
          <p:nvPr/>
        </p:nvSpPr>
        <p:spPr>
          <a:xfrm>
            <a:off x="706841" y="429784"/>
            <a:ext cx="4185505" cy="461665"/>
          </a:xfrm>
          <a:prstGeom prst="rect">
            <a:avLst/>
          </a:prstGeom>
          <a:noFill/>
        </p:spPr>
        <p:txBody>
          <a:bodyPr wrap="none" rtlCol="0">
            <a:spAutoFit/>
          </a:bodyPr>
          <a:lstStyle/>
          <a:p>
            <a:r>
              <a:rPr lang="en-US" sz="2400" b="1" dirty="0"/>
              <a:t>Paragraph 2: </a:t>
            </a:r>
            <a:r>
              <a:rPr lang="en-US" sz="2400" dirty="0"/>
              <a:t>Holmes finds clues</a:t>
            </a:r>
            <a:endParaRPr lang="en-US" sz="2400" dirty="0">
              <a:solidFill>
                <a:srgbClr val="FF0000"/>
              </a:solidFill>
            </a:endParaRPr>
          </a:p>
        </p:txBody>
      </p:sp>
      <p:pic>
        <p:nvPicPr>
          <p:cNvPr id="10" name="Picture 9">
            <a:extLst>
              <a:ext uri="{FF2B5EF4-FFF2-40B4-BE49-F238E27FC236}">
                <a16:creationId xmlns:a16="http://schemas.microsoft.com/office/drawing/2014/main" id="{097DDC6B-B0E4-0C4D-9D48-565437AB06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763" y="5965185"/>
            <a:ext cx="896156" cy="665463"/>
          </a:xfrm>
          <a:prstGeom prst="rect">
            <a:avLst/>
          </a:prstGeom>
        </p:spPr>
      </p:pic>
      <p:sp>
        <p:nvSpPr>
          <p:cNvPr id="11" name="TextBox 10">
            <a:extLst>
              <a:ext uri="{FF2B5EF4-FFF2-40B4-BE49-F238E27FC236}">
                <a16:creationId xmlns:a16="http://schemas.microsoft.com/office/drawing/2014/main" id="{040A67E5-91B7-1C45-A953-074E8C8C98D5}"/>
              </a:ext>
            </a:extLst>
          </p:cNvPr>
          <p:cNvSpPr txBox="1"/>
          <p:nvPr/>
        </p:nvSpPr>
        <p:spPr>
          <a:xfrm>
            <a:off x="6912332" y="6297916"/>
            <a:ext cx="5177058" cy="369332"/>
          </a:xfrm>
          <a:prstGeom prst="rect">
            <a:avLst/>
          </a:prstGeom>
          <a:noFill/>
        </p:spPr>
        <p:txBody>
          <a:bodyPr wrap="none" rtlCol="0">
            <a:spAutoFit/>
          </a:bodyPr>
          <a:lstStyle/>
          <a:p>
            <a:r>
              <a:rPr lang="en-US" dirty="0"/>
              <a:t>An extract from The Adventure of the Speckled Band.</a:t>
            </a:r>
          </a:p>
        </p:txBody>
      </p:sp>
    </p:spTree>
    <p:extLst>
      <p:ext uri="{BB962C8B-B14F-4D97-AF65-F5344CB8AC3E}">
        <p14:creationId xmlns:p14="http://schemas.microsoft.com/office/powerpoint/2010/main" val="84825918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DC3FA5F-A2D4-CB41-86BF-6C7299581F57}"/>
              </a:ext>
            </a:extLst>
          </p:cNvPr>
          <p:cNvGrpSpPr/>
          <p:nvPr/>
        </p:nvGrpSpPr>
        <p:grpSpPr>
          <a:xfrm>
            <a:off x="106363" y="90488"/>
            <a:ext cx="11979275" cy="6648450"/>
            <a:chOff x="106363" y="90488"/>
            <a:chExt cx="11979275" cy="6648450"/>
          </a:xfrm>
        </p:grpSpPr>
        <p:sp>
          <p:nvSpPr>
            <p:cNvPr id="4" name="Rectangle 3">
              <a:extLst>
                <a:ext uri="{FF2B5EF4-FFF2-40B4-BE49-F238E27FC236}">
                  <a16:creationId xmlns:a16="http://schemas.microsoft.com/office/drawing/2014/main" id="{0B119777-CCF1-8443-AA45-DC78279D15CE}"/>
                </a:ext>
              </a:extLst>
            </p:cNvPr>
            <p:cNvSpPr/>
            <p:nvPr/>
          </p:nvSpPr>
          <p:spPr>
            <a:xfrm>
              <a:off x="106363" y="90488"/>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5" name="Picture 14">
              <a:extLst>
                <a:ext uri="{FF2B5EF4-FFF2-40B4-BE49-F238E27FC236}">
                  <a16:creationId xmlns:a16="http://schemas.microsoft.com/office/drawing/2014/main" id="{87B7D99F-C22A-B94C-A384-A589A90E02C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Content Placeholder 2">
            <a:extLst>
              <a:ext uri="{FF2B5EF4-FFF2-40B4-BE49-F238E27FC236}">
                <a16:creationId xmlns:a16="http://schemas.microsoft.com/office/drawing/2014/main" id="{5FDE2093-22E7-E14A-96AD-FEED6A574F9E}"/>
              </a:ext>
            </a:extLst>
          </p:cNvPr>
          <p:cNvSpPr>
            <a:spLocks noGrp="1"/>
          </p:cNvSpPr>
          <p:nvPr>
            <p:ph idx="1"/>
          </p:nvPr>
        </p:nvSpPr>
        <p:spPr>
          <a:xfrm>
            <a:off x="838200" y="1487577"/>
            <a:ext cx="10515600" cy="4946216"/>
          </a:xfrm>
        </p:spPr>
        <p:txBody>
          <a:bodyPr>
            <a:normAutofit/>
          </a:bodyPr>
          <a:lstStyle/>
          <a:p>
            <a:pPr marL="0" indent="0">
              <a:buNone/>
            </a:pPr>
            <a:r>
              <a:rPr lang="en-GB" dirty="0"/>
              <a:t>As Holmes contemplated the evidence, our door suddenly dashed open, and a huge man had framed himself in.</a:t>
            </a:r>
          </a:p>
          <a:p>
            <a:pPr marL="0" indent="0">
              <a:buNone/>
            </a:pPr>
            <a:r>
              <a:rPr lang="en-GB" dirty="0"/>
              <a:t>“I am Dr. Grimesby Roylott, of Stoke Moran.” </a:t>
            </a:r>
          </a:p>
          <a:p>
            <a:pPr marL="0" indent="0">
              <a:buNone/>
            </a:pPr>
            <a:r>
              <a:rPr lang="en-GB" dirty="0"/>
              <a:t>“Indeed, Doctor,” said Holmes blandly. “Pray take a seat.” </a:t>
            </a:r>
          </a:p>
          <a:p>
            <a:pPr marL="0" indent="0">
              <a:buNone/>
            </a:pPr>
            <a:r>
              <a:rPr lang="en-GB" dirty="0"/>
              <a:t>“I will do nothing of the kind. What has my step-daughter been saying to you? Don’t you dare to meddle with my affairs. I am a dangerous man to fall foul of! See here. See that you keep yourself out of my grip,” he snarled, and hurling the twisted poker into the fireplace he strode out of the room.</a:t>
            </a:r>
            <a:endParaRPr lang="en-US" dirty="0"/>
          </a:p>
        </p:txBody>
      </p:sp>
      <p:sp>
        <p:nvSpPr>
          <p:cNvPr id="7" name="TextBox 6">
            <a:extLst>
              <a:ext uri="{FF2B5EF4-FFF2-40B4-BE49-F238E27FC236}">
                <a16:creationId xmlns:a16="http://schemas.microsoft.com/office/drawing/2014/main" id="{CA4A2C46-AF93-A94A-A039-B2AC5DCDB817}"/>
              </a:ext>
            </a:extLst>
          </p:cNvPr>
          <p:cNvSpPr txBox="1"/>
          <p:nvPr/>
        </p:nvSpPr>
        <p:spPr>
          <a:xfrm>
            <a:off x="258763" y="509389"/>
            <a:ext cx="10064229" cy="523220"/>
          </a:xfrm>
          <a:prstGeom prst="rect">
            <a:avLst/>
          </a:prstGeom>
          <a:noFill/>
        </p:spPr>
        <p:txBody>
          <a:bodyPr wrap="square" rtlCol="0">
            <a:spAutoFit/>
          </a:bodyPr>
          <a:lstStyle/>
          <a:p>
            <a:pPr algn="ctr"/>
            <a:r>
              <a:rPr lang="en-US" sz="2800" b="1" dirty="0"/>
              <a:t>Paragraph 3: </a:t>
            </a:r>
            <a:r>
              <a:rPr lang="en-US" sz="2800" dirty="0"/>
              <a:t>Holmes talks to Dr Grimesby Roylott, the suspect.</a:t>
            </a:r>
            <a:endParaRPr lang="en-US" sz="2800" dirty="0">
              <a:solidFill>
                <a:srgbClr val="FF0000"/>
              </a:solidFill>
            </a:endParaRPr>
          </a:p>
        </p:txBody>
      </p:sp>
      <p:pic>
        <p:nvPicPr>
          <p:cNvPr id="8" name="Picture 7">
            <a:extLst>
              <a:ext uri="{FF2B5EF4-FFF2-40B4-BE49-F238E27FC236}">
                <a16:creationId xmlns:a16="http://schemas.microsoft.com/office/drawing/2014/main" id="{435EF213-9876-EE4B-9B4A-2D4AB3E715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763" y="5965185"/>
            <a:ext cx="896156" cy="665463"/>
          </a:xfrm>
          <a:prstGeom prst="rect">
            <a:avLst/>
          </a:prstGeom>
        </p:spPr>
      </p:pic>
      <p:sp>
        <p:nvSpPr>
          <p:cNvPr id="9" name="TextBox 8">
            <a:extLst>
              <a:ext uri="{FF2B5EF4-FFF2-40B4-BE49-F238E27FC236}">
                <a16:creationId xmlns:a16="http://schemas.microsoft.com/office/drawing/2014/main" id="{CED4DB71-909F-FB47-87E5-D8B6558C07BF}"/>
              </a:ext>
            </a:extLst>
          </p:cNvPr>
          <p:cNvSpPr txBox="1"/>
          <p:nvPr/>
        </p:nvSpPr>
        <p:spPr>
          <a:xfrm>
            <a:off x="6912332" y="6297916"/>
            <a:ext cx="5177058" cy="369332"/>
          </a:xfrm>
          <a:prstGeom prst="rect">
            <a:avLst/>
          </a:prstGeom>
          <a:noFill/>
        </p:spPr>
        <p:txBody>
          <a:bodyPr wrap="none" rtlCol="0">
            <a:spAutoFit/>
          </a:bodyPr>
          <a:lstStyle/>
          <a:p>
            <a:r>
              <a:rPr lang="en-US" dirty="0"/>
              <a:t>An extract from The Adventure of the Speckled Band.</a:t>
            </a:r>
          </a:p>
        </p:txBody>
      </p:sp>
    </p:spTree>
    <p:extLst>
      <p:ext uri="{BB962C8B-B14F-4D97-AF65-F5344CB8AC3E}">
        <p14:creationId xmlns:p14="http://schemas.microsoft.com/office/powerpoint/2010/main" val="185761619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DC3FA5F-A2D4-CB41-86BF-6C7299581F57}"/>
              </a:ext>
            </a:extLst>
          </p:cNvPr>
          <p:cNvGrpSpPr/>
          <p:nvPr/>
        </p:nvGrpSpPr>
        <p:grpSpPr>
          <a:xfrm>
            <a:off x="106363" y="90488"/>
            <a:ext cx="11979275" cy="6648450"/>
            <a:chOff x="106363" y="90488"/>
            <a:chExt cx="11979275" cy="6648450"/>
          </a:xfrm>
        </p:grpSpPr>
        <p:sp>
          <p:nvSpPr>
            <p:cNvPr id="4" name="Rectangle 3">
              <a:extLst>
                <a:ext uri="{FF2B5EF4-FFF2-40B4-BE49-F238E27FC236}">
                  <a16:creationId xmlns:a16="http://schemas.microsoft.com/office/drawing/2014/main" id="{0B119777-CCF1-8443-AA45-DC78279D15CE}"/>
                </a:ext>
              </a:extLst>
            </p:cNvPr>
            <p:cNvSpPr/>
            <p:nvPr/>
          </p:nvSpPr>
          <p:spPr>
            <a:xfrm>
              <a:off x="106363" y="90488"/>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5" name="Picture 14">
              <a:extLst>
                <a:ext uri="{FF2B5EF4-FFF2-40B4-BE49-F238E27FC236}">
                  <a16:creationId xmlns:a16="http://schemas.microsoft.com/office/drawing/2014/main" id="{87B7D99F-C22A-B94C-A384-A589A90E02C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Content Placeholder 2">
            <a:extLst>
              <a:ext uri="{FF2B5EF4-FFF2-40B4-BE49-F238E27FC236}">
                <a16:creationId xmlns:a16="http://schemas.microsoft.com/office/drawing/2014/main" id="{5FDE2093-22E7-E14A-96AD-FEED6A574F9E}"/>
              </a:ext>
            </a:extLst>
          </p:cNvPr>
          <p:cNvSpPr>
            <a:spLocks noGrp="1"/>
          </p:cNvSpPr>
          <p:nvPr>
            <p:ph idx="1"/>
          </p:nvPr>
        </p:nvSpPr>
        <p:spPr>
          <a:xfrm>
            <a:off x="838200" y="1487577"/>
            <a:ext cx="10515600" cy="4946216"/>
          </a:xfrm>
        </p:spPr>
        <p:txBody>
          <a:bodyPr>
            <a:normAutofit fontScale="85000" lnSpcReduction="20000"/>
          </a:bodyPr>
          <a:lstStyle/>
          <a:p>
            <a:pPr marL="0" indent="0">
              <a:buNone/>
            </a:pPr>
            <a:r>
              <a:rPr lang="en-GB" dirty="0"/>
              <a:t>Suddenly there was the momentary gleam of a light up in the direction of the ventilator, which vanished immediately. Someone in the next room had lit a dark-lantern. I heard a gentle sound of movement, and then all was silent once more. Then suddenly another sound became audible—a very gentle, soothing sound, like that of a small jet of steam escaping continually from a kettle. The instant that we heard it, Holmes sprang from the bed, struck a match, and lashed furiously with his cane at the bell-pull.</a:t>
            </a:r>
          </a:p>
          <a:p>
            <a:pPr marL="0" indent="0">
              <a:buNone/>
            </a:pPr>
            <a:r>
              <a:rPr lang="en-GB" dirty="0"/>
              <a:t>“You see it, Watson?” he yelled. “You see it?”</a:t>
            </a:r>
          </a:p>
          <a:p>
            <a:pPr marL="0" indent="0">
              <a:buNone/>
            </a:pPr>
            <a:r>
              <a:rPr lang="en-GB" dirty="0"/>
              <a:t>But I saw nothing. At the moment when Holmes struck the light I heard a low, clear whistle, but the sudden glare flashing into my weary eyes made it impossible for me to tell what it was at which my friend lashed so savagely. He had ceased to strike and was gazing up at the ventilator when suddenly there broke from the silence of the night the most horrible cry to which I have ever listened. </a:t>
            </a:r>
          </a:p>
          <a:p>
            <a:pPr marL="0" indent="0">
              <a:buNone/>
            </a:pPr>
            <a:r>
              <a:rPr lang="en-GB" dirty="0"/>
              <a:t>“What can it mean?” I gasped. </a:t>
            </a:r>
          </a:p>
          <a:p>
            <a:pPr marL="0" indent="0">
              <a:buNone/>
            </a:pPr>
            <a:r>
              <a:rPr lang="en-GB" dirty="0"/>
              <a:t>“It means that it is all over,” Holmes answered.</a:t>
            </a:r>
            <a:endParaRPr lang="en-US" dirty="0"/>
          </a:p>
        </p:txBody>
      </p:sp>
      <p:sp>
        <p:nvSpPr>
          <p:cNvPr id="7" name="TextBox 6">
            <a:extLst>
              <a:ext uri="{FF2B5EF4-FFF2-40B4-BE49-F238E27FC236}">
                <a16:creationId xmlns:a16="http://schemas.microsoft.com/office/drawing/2014/main" id="{CA4A2C46-AF93-A94A-A039-B2AC5DCDB817}"/>
              </a:ext>
            </a:extLst>
          </p:cNvPr>
          <p:cNvSpPr txBox="1"/>
          <p:nvPr/>
        </p:nvSpPr>
        <p:spPr>
          <a:xfrm>
            <a:off x="836122" y="435754"/>
            <a:ext cx="10064229" cy="954107"/>
          </a:xfrm>
          <a:prstGeom prst="rect">
            <a:avLst/>
          </a:prstGeom>
          <a:noFill/>
        </p:spPr>
        <p:txBody>
          <a:bodyPr wrap="square" rtlCol="0">
            <a:spAutoFit/>
          </a:bodyPr>
          <a:lstStyle/>
          <a:p>
            <a:pPr algn="ctr"/>
            <a:r>
              <a:rPr lang="en-US" sz="2800" b="1" dirty="0"/>
              <a:t>Paragraph 3: </a:t>
            </a:r>
            <a:r>
              <a:rPr lang="en-US" sz="2800" dirty="0"/>
              <a:t>Holmes uses his theory gained from the clues and stays the night in Helens room.</a:t>
            </a:r>
            <a:endParaRPr lang="en-US" sz="2800" dirty="0">
              <a:solidFill>
                <a:srgbClr val="FF0000"/>
              </a:solidFill>
            </a:endParaRPr>
          </a:p>
        </p:txBody>
      </p:sp>
      <p:pic>
        <p:nvPicPr>
          <p:cNvPr id="8" name="Picture 7">
            <a:extLst>
              <a:ext uri="{FF2B5EF4-FFF2-40B4-BE49-F238E27FC236}">
                <a16:creationId xmlns:a16="http://schemas.microsoft.com/office/drawing/2014/main" id="{435EF213-9876-EE4B-9B4A-2D4AB3E715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763" y="5965185"/>
            <a:ext cx="896156" cy="665463"/>
          </a:xfrm>
          <a:prstGeom prst="rect">
            <a:avLst/>
          </a:prstGeom>
        </p:spPr>
      </p:pic>
      <p:sp>
        <p:nvSpPr>
          <p:cNvPr id="10" name="TextBox 9">
            <a:extLst>
              <a:ext uri="{FF2B5EF4-FFF2-40B4-BE49-F238E27FC236}">
                <a16:creationId xmlns:a16="http://schemas.microsoft.com/office/drawing/2014/main" id="{84872BAB-CB66-A44E-BE49-931C83A8DDEF}"/>
              </a:ext>
            </a:extLst>
          </p:cNvPr>
          <p:cNvSpPr txBox="1"/>
          <p:nvPr/>
        </p:nvSpPr>
        <p:spPr>
          <a:xfrm>
            <a:off x="6912332" y="6297916"/>
            <a:ext cx="5177058" cy="369332"/>
          </a:xfrm>
          <a:prstGeom prst="rect">
            <a:avLst/>
          </a:prstGeom>
          <a:noFill/>
        </p:spPr>
        <p:txBody>
          <a:bodyPr wrap="none" rtlCol="0">
            <a:spAutoFit/>
          </a:bodyPr>
          <a:lstStyle/>
          <a:p>
            <a:r>
              <a:rPr lang="en-US" dirty="0"/>
              <a:t>An extract from The Adventure of the Speckled Band.</a:t>
            </a:r>
          </a:p>
        </p:txBody>
      </p:sp>
    </p:spTree>
    <p:extLst>
      <p:ext uri="{BB962C8B-B14F-4D97-AF65-F5344CB8AC3E}">
        <p14:creationId xmlns:p14="http://schemas.microsoft.com/office/powerpoint/2010/main" val="161589884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2BDC006-4700-4644-B60C-E2D7C9F6E2FA}"/>
              </a:ext>
            </a:extLst>
          </p:cNvPr>
          <p:cNvGrpSpPr/>
          <p:nvPr/>
        </p:nvGrpSpPr>
        <p:grpSpPr>
          <a:xfrm>
            <a:off x="106363" y="126346"/>
            <a:ext cx="11979275" cy="6648450"/>
            <a:chOff x="106363" y="126346"/>
            <a:chExt cx="11979275" cy="6648450"/>
          </a:xfrm>
        </p:grpSpPr>
        <p:sp>
          <p:nvSpPr>
            <p:cNvPr id="5" name="Rectangle 4">
              <a:extLst>
                <a:ext uri="{FF2B5EF4-FFF2-40B4-BE49-F238E27FC236}">
                  <a16:creationId xmlns:a16="http://schemas.microsoft.com/office/drawing/2014/main" id="{0334484E-A425-B741-9117-977E65FB9794}"/>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6" name="Picture 14">
              <a:extLst>
                <a:ext uri="{FF2B5EF4-FFF2-40B4-BE49-F238E27FC236}">
                  <a16:creationId xmlns:a16="http://schemas.microsoft.com/office/drawing/2014/main" id="{628665E1-A686-1144-AF7E-8692F798E03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Content Placeholder 9">
            <a:extLst>
              <a:ext uri="{FF2B5EF4-FFF2-40B4-BE49-F238E27FC236}">
                <a16:creationId xmlns:a16="http://schemas.microsoft.com/office/drawing/2014/main" id="{B158608E-DA49-AF44-B186-DEEE0D58A2C7}"/>
              </a:ext>
            </a:extLst>
          </p:cNvPr>
          <p:cNvSpPr>
            <a:spLocks noGrp="1"/>
          </p:cNvSpPr>
          <p:nvPr>
            <p:ph idx="1"/>
          </p:nvPr>
        </p:nvSpPr>
        <p:spPr>
          <a:xfrm>
            <a:off x="-32183" y="365897"/>
            <a:ext cx="2570018" cy="880485"/>
          </a:xfrm>
        </p:spPr>
        <p:txBody>
          <a:bodyPr>
            <a:normAutofit/>
          </a:bodyPr>
          <a:lstStyle/>
          <a:p>
            <a:pPr marL="0" indent="0" algn="ctr">
              <a:buNone/>
            </a:pPr>
            <a:r>
              <a:rPr lang="en-US" sz="3600" dirty="0"/>
              <a:t>Let’s plan</a:t>
            </a:r>
          </a:p>
        </p:txBody>
      </p:sp>
      <p:sp>
        <p:nvSpPr>
          <p:cNvPr id="2" name="TextBox 1">
            <a:extLst>
              <a:ext uri="{FF2B5EF4-FFF2-40B4-BE49-F238E27FC236}">
                <a16:creationId xmlns:a16="http://schemas.microsoft.com/office/drawing/2014/main" id="{2F09B5A4-ED1B-D148-B566-0C221400BD17}"/>
              </a:ext>
            </a:extLst>
          </p:cNvPr>
          <p:cNvSpPr txBox="1"/>
          <p:nvPr/>
        </p:nvSpPr>
        <p:spPr>
          <a:xfrm>
            <a:off x="1404119" y="1526604"/>
            <a:ext cx="5126180" cy="523220"/>
          </a:xfrm>
          <a:prstGeom prst="rect">
            <a:avLst/>
          </a:prstGeom>
          <a:noFill/>
        </p:spPr>
        <p:txBody>
          <a:bodyPr wrap="square" rtlCol="0">
            <a:spAutoFit/>
          </a:bodyPr>
          <a:lstStyle/>
          <a:p>
            <a:r>
              <a:rPr lang="en-US" sz="2800" b="1" dirty="0"/>
              <a:t>Paragraph 1</a:t>
            </a:r>
            <a:r>
              <a:rPr lang="en-US" sz="2800" dirty="0"/>
              <a:t>: Setting description.</a:t>
            </a:r>
          </a:p>
        </p:txBody>
      </p:sp>
      <p:sp>
        <p:nvSpPr>
          <p:cNvPr id="8" name="TextBox 7">
            <a:extLst>
              <a:ext uri="{FF2B5EF4-FFF2-40B4-BE49-F238E27FC236}">
                <a16:creationId xmlns:a16="http://schemas.microsoft.com/office/drawing/2014/main" id="{0033B6DD-B152-E648-9C66-10DF472B64D9}"/>
              </a:ext>
            </a:extLst>
          </p:cNvPr>
          <p:cNvSpPr txBox="1"/>
          <p:nvPr/>
        </p:nvSpPr>
        <p:spPr>
          <a:xfrm>
            <a:off x="1404120" y="2605969"/>
            <a:ext cx="9637231" cy="523220"/>
          </a:xfrm>
          <a:prstGeom prst="rect">
            <a:avLst/>
          </a:prstGeom>
          <a:noFill/>
        </p:spPr>
        <p:txBody>
          <a:bodyPr wrap="square" rtlCol="0">
            <a:spAutoFit/>
          </a:bodyPr>
          <a:lstStyle/>
          <a:p>
            <a:r>
              <a:rPr lang="en-US" sz="2800" b="1" dirty="0"/>
              <a:t>Paragraph 2: </a:t>
            </a:r>
            <a:r>
              <a:rPr lang="en-US" sz="2800" dirty="0"/>
              <a:t>Your detective will find clues. </a:t>
            </a:r>
          </a:p>
        </p:txBody>
      </p:sp>
      <p:sp>
        <p:nvSpPr>
          <p:cNvPr id="9" name="TextBox 8">
            <a:extLst>
              <a:ext uri="{FF2B5EF4-FFF2-40B4-BE49-F238E27FC236}">
                <a16:creationId xmlns:a16="http://schemas.microsoft.com/office/drawing/2014/main" id="{E3FE6077-AE9D-2B4A-9C8B-45BD33CD5E4A}"/>
              </a:ext>
            </a:extLst>
          </p:cNvPr>
          <p:cNvSpPr txBox="1"/>
          <p:nvPr/>
        </p:nvSpPr>
        <p:spPr>
          <a:xfrm>
            <a:off x="1404119" y="3685334"/>
            <a:ext cx="9637231" cy="523220"/>
          </a:xfrm>
          <a:prstGeom prst="rect">
            <a:avLst/>
          </a:prstGeom>
          <a:noFill/>
        </p:spPr>
        <p:txBody>
          <a:bodyPr wrap="square" rtlCol="0">
            <a:spAutoFit/>
          </a:bodyPr>
          <a:lstStyle/>
          <a:p>
            <a:r>
              <a:rPr lang="en-US" sz="2800" b="1" dirty="0"/>
              <a:t>Paragraph 3: </a:t>
            </a:r>
            <a:r>
              <a:rPr lang="en-US" sz="2800" dirty="0"/>
              <a:t>The topic of this paragraph is your choice.</a:t>
            </a:r>
          </a:p>
        </p:txBody>
      </p:sp>
      <p:pic>
        <p:nvPicPr>
          <p:cNvPr id="12" name="Picture 11">
            <a:extLst>
              <a:ext uri="{FF2B5EF4-FFF2-40B4-BE49-F238E27FC236}">
                <a16:creationId xmlns:a16="http://schemas.microsoft.com/office/drawing/2014/main" id="{AC99D2C9-CC6A-654B-8B59-2CDD49F1B8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763" y="5782200"/>
            <a:ext cx="1112483" cy="826101"/>
          </a:xfrm>
          <a:prstGeom prst="rect">
            <a:avLst/>
          </a:prstGeom>
        </p:spPr>
      </p:pic>
    </p:spTree>
    <p:extLst>
      <p:ext uri="{BB962C8B-B14F-4D97-AF65-F5344CB8AC3E}">
        <p14:creationId xmlns:p14="http://schemas.microsoft.com/office/powerpoint/2010/main" val="139334921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2BDC006-4700-4644-B60C-E2D7C9F6E2FA}"/>
              </a:ext>
            </a:extLst>
          </p:cNvPr>
          <p:cNvGrpSpPr/>
          <p:nvPr/>
        </p:nvGrpSpPr>
        <p:grpSpPr>
          <a:xfrm>
            <a:off x="106363" y="126346"/>
            <a:ext cx="11979275" cy="6648450"/>
            <a:chOff x="106363" y="126346"/>
            <a:chExt cx="11979275" cy="6648450"/>
          </a:xfrm>
        </p:grpSpPr>
        <p:sp>
          <p:nvSpPr>
            <p:cNvPr id="5" name="Rectangle 4">
              <a:extLst>
                <a:ext uri="{FF2B5EF4-FFF2-40B4-BE49-F238E27FC236}">
                  <a16:creationId xmlns:a16="http://schemas.microsoft.com/office/drawing/2014/main" id="{0334484E-A425-B741-9117-977E65FB9794}"/>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6" name="Picture 14">
              <a:extLst>
                <a:ext uri="{FF2B5EF4-FFF2-40B4-BE49-F238E27FC236}">
                  <a16:creationId xmlns:a16="http://schemas.microsoft.com/office/drawing/2014/main" id="{628665E1-A686-1144-AF7E-8692F798E03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Content Placeholder 9">
            <a:extLst>
              <a:ext uri="{FF2B5EF4-FFF2-40B4-BE49-F238E27FC236}">
                <a16:creationId xmlns:a16="http://schemas.microsoft.com/office/drawing/2014/main" id="{B158608E-DA49-AF44-B186-DEEE0D58A2C7}"/>
              </a:ext>
            </a:extLst>
          </p:cNvPr>
          <p:cNvSpPr>
            <a:spLocks noGrp="1"/>
          </p:cNvSpPr>
          <p:nvPr>
            <p:ph idx="1"/>
          </p:nvPr>
        </p:nvSpPr>
        <p:spPr>
          <a:xfrm>
            <a:off x="-32183" y="365897"/>
            <a:ext cx="2570018" cy="880485"/>
          </a:xfrm>
        </p:spPr>
        <p:txBody>
          <a:bodyPr>
            <a:normAutofit/>
          </a:bodyPr>
          <a:lstStyle/>
          <a:p>
            <a:pPr marL="0" indent="0" algn="ctr">
              <a:buNone/>
            </a:pPr>
            <a:r>
              <a:rPr lang="en-US" sz="3600" dirty="0"/>
              <a:t>Let’s plan</a:t>
            </a:r>
          </a:p>
        </p:txBody>
      </p:sp>
      <p:sp>
        <p:nvSpPr>
          <p:cNvPr id="2" name="TextBox 1">
            <a:extLst>
              <a:ext uri="{FF2B5EF4-FFF2-40B4-BE49-F238E27FC236}">
                <a16:creationId xmlns:a16="http://schemas.microsoft.com/office/drawing/2014/main" id="{2F09B5A4-ED1B-D148-B566-0C221400BD17}"/>
              </a:ext>
            </a:extLst>
          </p:cNvPr>
          <p:cNvSpPr txBox="1"/>
          <p:nvPr/>
        </p:nvSpPr>
        <p:spPr>
          <a:xfrm>
            <a:off x="1415521" y="1319818"/>
            <a:ext cx="5126180" cy="523220"/>
          </a:xfrm>
          <a:prstGeom prst="rect">
            <a:avLst/>
          </a:prstGeom>
          <a:noFill/>
        </p:spPr>
        <p:txBody>
          <a:bodyPr wrap="square" rtlCol="0">
            <a:spAutoFit/>
          </a:bodyPr>
          <a:lstStyle/>
          <a:p>
            <a:r>
              <a:rPr lang="en-US" sz="2800" b="1" dirty="0"/>
              <a:t>Paragraph 1</a:t>
            </a:r>
            <a:r>
              <a:rPr lang="en-US" sz="2800" dirty="0"/>
              <a:t>: Setting description.</a:t>
            </a:r>
          </a:p>
        </p:txBody>
      </p:sp>
      <p:sp>
        <p:nvSpPr>
          <p:cNvPr id="8" name="TextBox 7">
            <a:extLst>
              <a:ext uri="{FF2B5EF4-FFF2-40B4-BE49-F238E27FC236}">
                <a16:creationId xmlns:a16="http://schemas.microsoft.com/office/drawing/2014/main" id="{0033B6DD-B152-E648-9C66-10DF472B64D9}"/>
              </a:ext>
            </a:extLst>
          </p:cNvPr>
          <p:cNvSpPr txBox="1"/>
          <p:nvPr/>
        </p:nvSpPr>
        <p:spPr>
          <a:xfrm>
            <a:off x="1415521" y="2213437"/>
            <a:ext cx="9637231" cy="523220"/>
          </a:xfrm>
          <a:prstGeom prst="rect">
            <a:avLst/>
          </a:prstGeom>
          <a:noFill/>
        </p:spPr>
        <p:txBody>
          <a:bodyPr wrap="square" rtlCol="0">
            <a:spAutoFit/>
          </a:bodyPr>
          <a:lstStyle/>
          <a:p>
            <a:r>
              <a:rPr lang="en-US" sz="2800" b="1" dirty="0"/>
              <a:t>Paragraph 2: </a:t>
            </a:r>
            <a:r>
              <a:rPr lang="en-US" sz="2800" dirty="0"/>
              <a:t>Your detective will find clues.  </a:t>
            </a:r>
          </a:p>
        </p:txBody>
      </p:sp>
      <p:sp>
        <p:nvSpPr>
          <p:cNvPr id="9" name="TextBox 8">
            <a:extLst>
              <a:ext uri="{FF2B5EF4-FFF2-40B4-BE49-F238E27FC236}">
                <a16:creationId xmlns:a16="http://schemas.microsoft.com/office/drawing/2014/main" id="{E3FE6077-AE9D-2B4A-9C8B-45BD33CD5E4A}"/>
              </a:ext>
            </a:extLst>
          </p:cNvPr>
          <p:cNvSpPr txBox="1"/>
          <p:nvPr/>
        </p:nvSpPr>
        <p:spPr>
          <a:xfrm>
            <a:off x="1415520" y="3191787"/>
            <a:ext cx="9637231" cy="2246769"/>
          </a:xfrm>
          <a:prstGeom prst="rect">
            <a:avLst/>
          </a:prstGeom>
          <a:noFill/>
        </p:spPr>
        <p:txBody>
          <a:bodyPr wrap="square" rtlCol="0">
            <a:spAutoFit/>
          </a:bodyPr>
          <a:lstStyle/>
          <a:p>
            <a:r>
              <a:rPr lang="en-US" sz="2800" b="1" dirty="0"/>
              <a:t>Paragraph 3: </a:t>
            </a:r>
            <a:r>
              <a:rPr lang="en-US" sz="2800" dirty="0">
                <a:solidFill>
                  <a:srgbClr val="FF0000"/>
                </a:solidFill>
              </a:rPr>
              <a:t>Your detective could interview spectators at the crime scene. A victim could retell the story of what happened. Your detective could interview a suspect. You could stay the night at the crime, and something could happen. The villain could be revealed.</a:t>
            </a:r>
          </a:p>
        </p:txBody>
      </p:sp>
      <p:pic>
        <p:nvPicPr>
          <p:cNvPr id="12" name="Picture 11">
            <a:extLst>
              <a:ext uri="{FF2B5EF4-FFF2-40B4-BE49-F238E27FC236}">
                <a16:creationId xmlns:a16="http://schemas.microsoft.com/office/drawing/2014/main" id="{B104DE0C-90EE-794A-93DB-2884E46988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763" y="5782200"/>
            <a:ext cx="1112483" cy="826101"/>
          </a:xfrm>
          <a:prstGeom prst="rect">
            <a:avLst/>
          </a:prstGeom>
        </p:spPr>
      </p:pic>
    </p:spTree>
    <p:extLst>
      <p:ext uri="{BB962C8B-B14F-4D97-AF65-F5344CB8AC3E}">
        <p14:creationId xmlns:p14="http://schemas.microsoft.com/office/powerpoint/2010/main" val="102314113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2BDC006-4700-4644-B60C-E2D7C9F6E2FA}"/>
              </a:ext>
            </a:extLst>
          </p:cNvPr>
          <p:cNvGrpSpPr/>
          <p:nvPr/>
        </p:nvGrpSpPr>
        <p:grpSpPr>
          <a:xfrm>
            <a:off x="106363" y="126346"/>
            <a:ext cx="11979275" cy="6648450"/>
            <a:chOff x="106363" y="126346"/>
            <a:chExt cx="11979275" cy="6648450"/>
          </a:xfrm>
        </p:grpSpPr>
        <p:sp>
          <p:nvSpPr>
            <p:cNvPr id="5" name="Rectangle 4">
              <a:extLst>
                <a:ext uri="{FF2B5EF4-FFF2-40B4-BE49-F238E27FC236}">
                  <a16:creationId xmlns:a16="http://schemas.microsoft.com/office/drawing/2014/main" id="{0334484E-A425-B741-9117-977E65FB9794}"/>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6" name="Picture 14">
              <a:extLst>
                <a:ext uri="{FF2B5EF4-FFF2-40B4-BE49-F238E27FC236}">
                  <a16:creationId xmlns:a16="http://schemas.microsoft.com/office/drawing/2014/main" id="{628665E1-A686-1144-AF7E-8692F798E03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Content Placeholder 9">
            <a:extLst>
              <a:ext uri="{FF2B5EF4-FFF2-40B4-BE49-F238E27FC236}">
                <a16:creationId xmlns:a16="http://schemas.microsoft.com/office/drawing/2014/main" id="{B158608E-DA49-AF44-B186-DEEE0D58A2C7}"/>
              </a:ext>
            </a:extLst>
          </p:cNvPr>
          <p:cNvSpPr>
            <a:spLocks noGrp="1"/>
          </p:cNvSpPr>
          <p:nvPr>
            <p:ph idx="1"/>
          </p:nvPr>
        </p:nvSpPr>
        <p:spPr>
          <a:xfrm>
            <a:off x="258763" y="279460"/>
            <a:ext cx="10371138" cy="1341397"/>
          </a:xfrm>
        </p:spPr>
        <p:txBody>
          <a:bodyPr>
            <a:normAutofit/>
          </a:bodyPr>
          <a:lstStyle/>
          <a:p>
            <a:pPr marL="0" indent="0">
              <a:buNone/>
            </a:pPr>
            <a:r>
              <a:rPr lang="en-US" dirty="0"/>
              <a:t>Use this template to plan your ideas for each paragraph. Think about the ideas we have been through this week and the extracts from The Adventure of the Speckled Band.</a:t>
            </a:r>
          </a:p>
        </p:txBody>
      </p:sp>
      <p:sp>
        <p:nvSpPr>
          <p:cNvPr id="2" name="TextBox 1">
            <a:extLst>
              <a:ext uri="{FF2B5EF4-FFF2-40B4-BE49-F238E27FC236}">
                <a16:creationId xmlns:a16="http://schemas.microsoft.com/office/drawing/2014/main" id="{2F09B5A4-ED1B-D148-B566-0C221400BD17}"/>
              </a:ext>
            </a:extLst>
          </p:cNvPr>
          <p:cNvSpPr txBox="1"/>
          <p:nvPr/>
        </p:nvSpPr>
        <p:spPr>
          <a:xfrm>
            <a:off x="645381" y="1740722"/>
            <a:ext cx="5126180" cy="307777"/>
          </a:xfrm>
          <a:prstGeom prst="rect">
            <a:avLst/>
          </a:prstGeom>
          <a:noFill/>
        </p:spPr>
        <p:txBody>
          <a:bodyPr wrap="square" rtlCol="0">
            <a:spAutoFit/>
          </a:bodyPr>
          <a:lstStyle/>
          <a:p>
            <a:r>
              <a:rPr lang="en-US" sz="1400" b="1" dirty="0"/>
              <a:t>Paragraph 1</a:t>
            </a:r>
            <a:r>
              <a:rPr lang="en-US" sz="1400" dirty="0"/>
              <a:t>: Setting description.</a:t>
            </a:r>
          </a:p>
        </p:txBody>
      </p:sp>
      <p:sp>
        <p:nvSpPr>
          <p:cNvPr id="8" name="TextBox 7">
            <a:extLst>
              <a:ext uri="{FF2B5EF4-FFF2-40B4-BE49-F238E27FC236}">
                <a16:creationId xmlns:a16="http://schemas.microsoft.com/office/drawing/2014/main" id="{0033B6DD-B152-E648-9C66-10DF472B64D9}"/>
              </a:ext>
            </a:extLst>
          </p:cNvPr>
          <p:cNvSpPr txBox="1"/>
          <p:nvPr/>
        </p:nvSpPr>
        <p:spPr>
          <a:xfrm>
            <a:off x="4758763" y="1756110"/>
            <a:ext cx="4471722" cy="276999"/>
          </a:xfrm>
          <a:prstGeom prst="rect">
            <a:avLst/>
          </a:prstGeom>
          <a:noFill/>
        </p:spPr>
        <p:txBody>
          <a:bodyPr wrap="square" rtlCol="0">
            <a:spAutoFit/>
          </a:bodyPr>
          <a:lstStyle/>
          <a:p>
            <a:r>
              <a:rPr lang="en-US" sz="1200" b="1" dirty="0"/>
              <a:t>Paragraph 2: </a:t>
            </a:r>
            <a:r>
              <a:rPr lang="en-US" sz="1200" dirty="0"/>
              <a:t>Your detective will find clues. </a:t>
            </a:r>
          </a:p>
        </p:txBody>
      </p:sp>
      <p:sp>
        <p:nvSpPr>
          <p:cNvPr id="9" name="TextBox 8">
            <a:extLst>
              <a:ext uri="{FF2B5EF4-FFF2-40B4-BE49-F238E27FC236}">
                <a16:creationId xmlns:a16="http://schemas.microsoft.com/office/drawing/2014/main" id="{E3FE6077-AE9D-2B4A-9C8B-45BD33CD5E4A}"/>
              </a:ext>
            </a:extLst>
          </p:cNvPr>
          <p:cNvSpPr txBox="1"/>
          <p:nvPr/>
        </p:nvSpPr>
        <p:spPr>
          <a:xfrm>
            <a:off x="8903447" y="1740722"/>
            <a:ext cx="2643171" cy="307777"/>
          </a:xfrm>
          <a:prstGeom prst="rect">
            <a:avLst/>
          </a:prstGeom>
          <a:noFill/>
        </p:spPr>
        <p:txBody>
          <a:bodyPr wrap="square" rtlCol="0">
            <a:spAutoFit/>
          </a:bodyPr>
          <a:lstStyle/>
          <a:p>
            <a:r>
              <a:rPr lang="en-US" sz="1400" b="1" dirty="0"/>
              <a:t>Paragraph 3: Y</a:t>
            </a:r>
            <a:r>
              <a:rPr lang="en-US" sz="1400" dirty="0"/>
              <a:t>our choice</a:t>
            </a:r>
          </a:p>
        </p:txBody>
      </p:sp>
      <p:sp>
        <p:nvSpPr>
          <p:cNvPr id="13" name="Rounded Rectangle 12">
            <a:extLst>
              <a:ext uri="{FF2B5EF4-FFF2-40B4-BE49-F238E27FC236}">
                <a16:creationId xmlns:a16="http://schemas.microsoft.com/office/drawing/2014/main" id="{D7B31479-B5D9-2746-B32F-1810E4F7F49E}"/>
              </a:ext>
            </a:extLst>
          </p:cNvPr>
          <p:cNvSpPr/>
          <p:nvPr/>
        </p:nvSpPr>
        <p:spPr>
          <a:xfrm>
            <a:off x="8694015" y="1634608"/>
            <a:ext cx="3069944" cy="442618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p:txBody>
      </p:sp>
      <p:sp>
        <p:nvSpPr>
          <p:cNvPr id="28" name="Rounded Rectangle 27">
            <a:extLst>
              <a:ext uri="{FF2B5EF4-FFF2-40B4-BE49-F238E27FC236}">
                <a16:creationId xmlns:a16="http://schemas.microsoft.com/office/drawing/2014/main" id="{31AAD37F-6E07-A041-A226-FAC4DBC902E9}"/>
              </a:ext>
            </a:extLst>
          </p:cNvPr>
          <p:cNvSpPr/>
          <p:nvPr/>
        </p:nvSpPr>
        <p:spPr>
          <a:xfrm>
            <a:off x="4561028" y="1634608"/>
            <a:ext cx="3069944" cy="442618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p:txBody>
      </p:sp>
      <p:sp>
        <p:nvSpPr>
          <p:cNvPr id="29" name="Rounded Rectangle 28">
            <a:extLst>
              <a:ext uri="{FF2B5EF4-FFF2-40B4-BE49-F238E27FC236}">
                <a16:creationId xmlns:a16="http://schemas.microsoft.com/office/drawing/2014/main" id="{1D28F24C-BA72-3246-A02E-27760F23BC42}"/>
              </a:ext>
            </a:extLst>
          </p:cNvPr>
          <p:cNvSpPr/>
          <p:nvPr/>
        </p:nvSpPr>
        <p:spPr>
          <a:xfrm>
            <a:off x="428041" y="1634608"/>
            <a:ext cx="3069944" cy="442618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p:txBody>
      </p:sp>
      <p:cxnSp>
        <p:nvCxnSpPr>
          <p:cNvPr id="31" name="Straight Arrow Connector 30">
            <a:extLst>
              <a:ext uri="{FF2B5EF4-FFF2-40B4-BE49-F238E27FC236}">
                <a16:creationId xmlns:a16="http://schemas.microsoft.com/office/drawing/2014/main" id="{21AD66BD-D267-1744-8EDD-65C074053A73}"/>
              </a:ext>
            </a:extLst>
          </p:cNvPr>
          <p:cNvCxnSpPr>
            <a:stCxn id="29" idx="3"/>
            <a:endCxn id="28" idx="1"/>
          </p:cNvCxnSpPr>
          <p:nvPr/>
        </p:nvCxnSpPr>
        <p:spPr>
          <a:xfrm>
            <a:off x="3497985" y="3847701"/>
            <a:ext cx="106304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2" name="Straight Arrow Connector 31">
            <a:extLst>
              <a:ext uri="{FF2B5EF4-FFF2-40B4-BE49-F238E27FC236}">
                <a16:creationId xmlns:a16="http://schemas.microsoft.com/office/drawing/2014/main" id="{D80CFE73-8DE1-5C43-9B5E-B75744C41A41}"/>
              </a:ext>
            </a:extLst>
          </p:cNvPr>
          <p:cNvCxnSpPr>
            <a:cxnSpLocks/>
            <a:stCxn id="28" idx="3"/>
            <a:endCxn id="13" idx="1"/>
          </p:cNvCxnSpPr>
          <p:nvPr/>
        </p:nvCxnSpPr>
        <p:spPr>
          <a:xfrm>
            <a:off x="7630972" y="3847701"/>
            <a:ext cx="106304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25" name="Picture 24">
            <a:extLst>
              <a:ext uri="{FF2B5EF4-FFF2-40B4-BE49-F238E27FC236}">
                <a16:creationId xmlns:a16="http://schemas.microsoft.com/office/drawing/2014/main" id="{4E8179CB-BD5E-214B-8B4F-A077FC35D7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763" y="5782200"/>
            <a:ext cx="1112483" cy="826101"/>
          </a:xfrm>
          <a:prstGeom prst="rect">
            <a:avLst/>
          </a:prstGeom>
        </p:spPr>
      </p:pic>
    </p:spTree>
    <p:extLst>
      <p:ext uri="{BB962C8B-B14F-4D97-AF65-F5344CB8AC3E}">
        <p14:creationId xmlns:p14="http://schemas.microsoft.com/office/powerpoint/2010/main" val="71586855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DC3FA5F-A2D4-CB41-86BF-6C7299581F57}"/>
              </a:ext>
            </a:extLst>
          </p:cNvPr>
          <p:cNvGrpSpPr/>
          <p:nvPr/>
        </p:nvGrpSpPr>
        <p:grpSpPr>
          <a:xfrm>
            <a:off x="106363" y="90488"/>
            <a:ext cx="11979275" cy="6648450"/>
            <a:chOff x="106363" y="90488"/>
            <a:chExt cx="11979275" cy="6648450"/>
          </a:xfrm>
        </p:grpSpPr>
        <p:sp>
          <p:nvSpPr>
            <p:cNvPr id="4" name="Rectangle 3">
              <a:extLst>
                <a:ext uri="{FF2B5EF4-FFF2-40B4-BE49-F238E27FC236}">
                  <a16:creationId xmlns:a16="http://schemas.microsoft.com/office/drawing/2014/main" id="{0B119777-CCF1-8443-AA45-DC78279D15CE}"/>
                </a:ext>
              </a:extLst>
            </p:cNvPr>
            <p:cNvSpPr/>
            <p:nvPr/>
          </p:nvSpPr>
          <p:spPr>
            <a:xfrm>
              <a:off x="106363" y="90488"/>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5" name="Picture 14">
              <a:extLst>
                <a:ext uri="{FF2B5EF4-FFF2-40B4-BE49-F238E27FC236}">
                  <a16:creationId xmlns:a16="http://schemas.microsoft.com/office/drawing/2014/main" id="{87B7D99F-C22A-B94C-A384-A589A90E02C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extBox 1">
            <a:extLst>
              <a:ext uri="{FF2B5EF4-FFF2-40B4-BE49-F238E27FC236}">
                <a16:creationId xmlns:a16="http://schemas.microsoft.com/office/drawing/2014/main" id="{05D51778-2240-2A44-A829-7753228CCB96}"/>
              </a:ext>
            </a:extLst>
          </p:cNvPr>
          <p:cNvSpPr txBox="1"/>
          <p:nvPr/>
        </p:nvSpPr>
        <p:spPr>
          <a:xfrm>
            <a:off x="3623854" y="2025388"/>
            <a:ext cx="4944292" cy="415498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400" dirty="0" smtClean="0"/>
              <a:t>My work is finished when:</a:t>
            </a:r>
            <a:endParaRPr lang="en-US" sz="2400" dirty="0"/>
          </a:p>
          <a:p>
            <a:pPr marL="285750" indent="-285750">
              <a:buFont typeface="Arial" panose="020B0604020202020204" pitchFamily="34" charset="0"/>
              <a:buChar char="•"/>
            </a:pPr>
            <a:r>
              <a:rPr lang="en-US" sz="2400" dirty="0"/>
              <a:t>Mystery vocabulary</a:t>
            </a:r>
          </a:p>
          <a:p>
            <a:pPr marL="285750" indent="-285750">
              <a:buFont typeface="Arial" panose="020B0604020202020204" pitchFamily="34" charset="0"/>
              <a:buChar char="•"/>
            </a:pPr>
            <a:r>
              <a:rPr lang="en-US" sz="2400" dirty="0"/>
              <a:t>Narrative voice </a:t>
            </a:r>
          </a:p>
          <a:p>
            <a:pPr marL="285750" indent="-285750">
              <a:buFont typeface="Arial" panose="020B0604020202020204" pitchFamily="34" charset="0"/>
              <a:buChar char="•"/>
            </a:pPr>
            <a:r>
              <a:rPr lang="en-US" sz="2400" dirty="0"/>
              <a:t>Dialogue</a:t>
            </a:r>
          </a:p>
          <a:p>
            <a:pPr marL="285750" indent="-285750">
              <a:buFont typeface="Arial" panose="020B0604020202020204" pitchFamily="34" charset="0"/>
              <a:buChar char="•"/>
            </a:pPr>
            <a:r>
              <a:rPr lang="en-US" sz="2400" dirty="0"/>
              <a:t>Descriptive language (similes, metaphor, onomatopoeia, personification)</a:t>
            </a:r>
          </a:p>
          <a:p>
            <a:pPr marL="285750" indent="-285750">
              <a:buFont typeface="Arial" panose="020B0604020202020204" pitchFamily="34" charset="0"/>
              <a:buChar char="•"/>
            </a:pPr>
            <a:r>
              <a:rPr lang="en-US" sz="2400" dirty="0"/>
              <a:t>Show not tell</a:t>
            </a:r>
          </a:p>
          <a:p>
            <a:pPr marL="285750" indent="-285750">
              <a:buFont typeface="Arial" panose="020B0604020202020204" pitchFamily="34" charset="0"/>
              <a:buChar char="•"/>
            </a:pPr>
            <a:r>
              <a:rPr lang="en-US" sz="2400" dirty="0" smtClean="0"/>
              <a:t>Relative clauses</a:t>
            </a:r>
            <a:endParaRPr lang="en-US" sz="2400" dirty="0"/>
          </a:p>
          <a:p>
            <a:pPr marL="285750" indent="-285750">
              <a:buFont typeface="Arial" panose="020B0604020202020204" pitchFamily="34" charset="0"/>
              <a:buChar char="•"/>
            </a:pPr>
            <a:r>
              <a:rPr lang="en-US" sz="2400" dirty="0"/>
              <a:t>Exciting synonyms </a:t>
            </a:r>
          </a:p>
          <a:p>
            <a:pPr marL="285750" indent="-285750">
              <a:buFont typeface="Arial" panose="020B0604020202020204" pitchFamily="34" charset="0"/>
              <a:buChar char="•"/>
            </a:pPr>
            <a:r>
              <a:rPr lang="en-US" sz="2400" dirty="0"/>
              <a:t>Clues</a:t>
            </a:r>
          </a:p>
        </p:txBody>
      </p:sp>
      <p:sp>
        <p:nvSpPr>
          <p:cNvPr id="7" name="TextBox 6">
            <a:extLst>
              <a:ext uri="{FF2B5EF4-FFF2-40B4-BE49-F238E27FC236}">
                <a16:creationId xmlns:a16="http://schemas.microsoft.com/office/drawing/2014/main" id="{2CFDF2F6-76D8-1546-9C75-377A47BAF694}"/>
              </a:ext>
            </a:extLst>
          </p:cNvPr>
          <p:cNvSpPr txBox="1"/>
          <p:nvPr/>
        </p:nvSpPr>
        <p:spPr>
          <a:xfrm>
            <a:off x="1235319" y="677628"/>
            <a:ext cx="9665032" cy="954107"/>
          </a:xfrm>
          <a:prstGeom prst="rect">
            <a:avLst/>
          </a:prstGeom>
          <a:noFill/>
        </p:spPr>
        <p:txBody>
          <a:bodyPr wrap="square" rtlCol="0">
            <a:spAutoFit/>
          </a:bodyPr>
          <a:lstStyle/>
          <a:p>
            <a:pPr algn="ctr"/>
            <a:r>
              <a:rPr lang="en-US" sz="2800" b="1" dirty="0"/>
              <a:t>Over to you! </a:t>
            </a:r>
            <a:r>
              <a:rPr lang="en-US" sz="2800" dirty="0"/>
              <a:t>Its now time to write your mystery narrative. Use your plan, the checklist and examples to help you.</a:t>
            </a:r>
          </a:p>
        </p:txBody>
      </p:sp>
      <p:pic>
        <p:nvPicPr>
          <p:cNvPr id="8" name="Picture 7">
            <a:extLst>
              <a:ext uri="{FF2B5EF4-FFF2-40B4-BE49-F238E27FC236}">
                <a16:creationId xmlns:a16="http://schemas.microsoft.com/office/drawing/2014/main" id="{E6AFB870-3D94-914D-9679-CDF5CB6EA4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794" y="5784820"/>
            <a:ext cx="1112484" cy="826102"/>
          </a:xfrm>
          <a:prstGeom prst="rect">
            <a:avLst/>
          </a:prstGeom>
        </p:spPr>
      </p:pic>
    </p:spTree>
    <p:extLst>
      <p:ext uri="{BB962C8B-B14F-4D97-AF65-F5344CB8AC3E}">
        <p14:creationId xmlns:p14="http://schemas.microsoft.com/office/powerpoint/2010/main" val="17805069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8177"/>
            <a:ext cx="10515600" cy="1325563"/>
          </a:xfrm>
        </p:spPr>
        <p:txBody>
          <a:bodyPr/>
          <a:lstStyle/>
          <a:p>
            <a:r>
              <a:rPr lang="en-GB" dirty="0"/>
              <a:t>Reading time</a:t>
            </a:r>
          </a:p>
        </p:txBody>
      </p:sp>
      <p:sp>
        <p:nvSpPr>
          <p:cNvPr id="3" name="Content Placeholder 2"/>
          <p:cNvSpPr>
            <a:spLocks noGrp="1"/>
          </p:cNvSpPr>
          <p:nvPr>
            <p:ph idx="1"/>
          </p:nvPr>
        </p:nvSpPr>
        <p:spPr>
          <a:xfrm>
            <a:off x="838200" y="1169511"/>
            <a:ext cx="10515600" cy="5476949"/>
          </a:xfrm>
        </p:spPr>
        <p:txBody>
          <a:bodyPr>
            <a:normAutofit fontScale="77500" lnSpcReduction="20000"/>
          </a:bodyPr>
          <a:lstStyle/>
          <a:p>
            <a:pPr marL="0" indent="0">
              <a:buNone/>
            </a:pPr>
            <a:r>
              <a:rPr lang="en-GB" dirty="0"/>
              <a:t>Now that you have finished your main task, please enjoy some reading time.</a:t>
            </a:r>
          </a:p>
          <a:p>
            <a:pPr marL="0" indent="0">
              <a:buNone/>
            </a:pPr>
            <a:r>
              <a:rPr lang="en-GB" dirty="0"/>
              <a:t>You can read to yourself, an adult or sibling. </a:t>
            </a:r>
          </a:p>
          <a:p>
            <a:pPr marL="0" indent="0">
              <a:buNone/>
            </a:pPr>
            <a:endParaRPr lang="en-GB" dirty="0"/>
          </a:p>
          <a:p>
            <a:pPr marL="0" indent="0">
              <a:lnSpc>
                <a:spcPct val="120000"/>
              </a:lnSpc>
              <a:buNone/>
            </a:pPr>
            <a:r>
              <a:rPr lang="en-GB" dirty="0"/>
              <a:t>This can be done by logging on to your myON account, picking a book or magazine and enjoying at least 15 minutes reading time.</a:t>
            </a:r>
          </a:p>
          <a:p>
            <a:endParaRPr lang="en-GB" dirty="0"/>
          </a:p>
          <a:p>
            <a:pPr marL="0" indent="0">
              <a:buNone/>
            </a:pPr>
            <a:r>
              <a:rPr lang="en-GB" dirty="0">
                <a:hlinkClick r:id="rId2"/>
              </a:rPr>
              <a:t>https://www.myon.co.uk/login/index.html</a:t>
            </a:r>
            <a:endParaRPr lang="en-GB" dirty="0"/>
          </a:p>
          <a:p>
            <a:endParaRPr lang="en-GB" dirty="0"/>
          </a:p>
          <a:p>
            <a:pPr marL="0" indent="0">
              <a:buNone/>
            </a:pPr>
            <a:r>
              <a:rPr lang="en-GB" dirty="0"/>
              <a:t>Remember that your login is your first name and first letter of your surname then password: </a:t>
            </a:r>
          </a:p>
          <a:p>
            <a:pPr marL="0" indent="0">
              <a:buNone/>
            </a:pPr>
            <a:r>
              <a:rPr lang="en-GB" dirty="0"/>
              <a:t>harryp</a:t>
            </a:r>
          </a:p>
          <a:p>
            <a:pPr marL="0" indent="0">
              <a:buNone/>
            </a:pPr>
            <a:r>
              <a:rPr lang="en-GB" dirty="0"/>
              <a:t>password1</a:t>
            </a:r>
          </a:p>
          <a:p>
            <a:pPr marL="0" indent="0">
              <a:buNone/>
            </a:pPr>
            <a:endParaRPr lang="en-GB" dirty="0"/>
          </a:p>
          <a:p>
            <a:pPr marL="0" indent="0">
              <a:buNone/>
            </a:pPr>
            <a:r>
              <a:rPr lang="en-GB" dirty="0"/>
              <a:t>Please email </a:t>
            </a:r>
            <a:r>
              <a:rPr lang="en-GB" u="sng" dirty="0">
                <a:hlinkClick r:id="rId3"/>
              </a:rPr>
              <a:t>trailblazerspupils@gmail.com</a:t>
            </a:r>
            <a:r>
              <a:rPr lang="en-GB" u="sng" dirty="0"/>
              <a:t> </a:t>
            </a:r>
            <a:r>
              <a:rPr lang="en-GB" dirty="0"/>
              <a:t> if you have any login issues. </a:t>
            </a:r>
          </a:p>
          <a:p>
            <a:pPr marL="0" indent="0">
              <a:buNone/>
            </a:pPr>
            <a:r>
              <a:rPr lang="en-GB" dirty="0"/>
              <a:t> </a:t>
            </a:r>
          </a:p>
        </p:txBody>
      </p:sp>
      <p:pic>
        <p:nvPicPr>
          <p:cNvPr id="4" name="Picture 3"/>
          <p:cNvPicPr>
            <a:picLocks noChangeAspect="1"/>
          </p:cNvPicPr>
          <p:nvPr/>
        </p:nvPicPr>
        <p:blipFill>
          <a:blip r:embed="rId4"/>
          <a:stretch>
            <a:fillRect/>
          </a:stretch>
        </p:blipFill>
        <p:spPr>
          <a:xfrm>
            <a:off x="8810700" y="4609048"/>
            <a:ext cx="2543100" cy="1150892"/>
          </a:xfrm>
          <a:prstGeom prst="rect">
            <a:avLst/>
          </a:prstGeom>
        </p:spPr>
      </p:pic>
      <p:sp>
        <p:nvSpPr>
          <p:cNvPr id="5" name="Rectangle 4">
            <a:extLst>
              <a:ext uri="{FF2B5EF4-FFF2-40B4-BE49-F238E27FC236}">
                <a16:creationId xmlns:a16="http://schemas.microsoft.com/office/drawing/2014/main" id="{8839B227-CC4F-DF47-B4E6-A6A522BB9F6F}"/>
              </a:ext>
            </a:extLst>
          </p:cNvPr>
          <p:cNvSpPr/>
          <p:nvPr/>
        </p:nvSpPr>
        <p:spPr>
          <a:xfrm>
            <a:off x="106363" y="90488"/>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Tree>
    <p:extLst>
      <p:ext uri="{BB962C8B-B14F-4D97-AF65-F5344CB8AC3E}">
        <p14:creationId xmlns:p14="http://schemas.microsoft.com/office/powerpoint/2010/main" val="327751322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382F3D-5FBD-A341-BE1B-677523E93D7D}"/>
              </a:ext>
            </a:extLst>
          </p:cNvPr>
          <p:cNvSpPr txBox="1"/>
          <p:nvPr/>
        </p:nvSpPr>
        <p:spPr>
          <a:xfrm>
            <a:off x="4990569" y="2905780"/>
            <a:ext cx="2210862" cy="523220"/>
          </a:xfrm>
          <a:prstGeom prst="rect">
            <a:avLst/>
          </a:prstGeom>
          <a:noFill/>
        </p:spPr>
        <p:txBody>
          <a:bodyPr wrap="none" rtlCol="0">
            <a:spAutoFit/>
          </a:bodyPr>
          <a:lstStyle/>
          <a:p>
            <a:r>
              <a:rPr lang="en-US" sz="2800" dirty="0">
                <a:solidFill>
                  <a:schemeClr val="bg1"/>
                </a:solidFill>
              </a:rPr>
              <a:t>End of lesson.</a:t>
            </a:r>
          </a:p>
        </p:txBody>
      </p:sp>
    </p:spTree>
    <p:extLst>
      <p:ext uri="{BB962C8B-B14F-4D97-AF65-F5344CB8AC3E}">
        <p14:creationId xmlns:p14="http://schemas.microsoft.com/office/powerpoint/2010/main" val="11933378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1F46B15-2288-D540-A3EA-3640728C6A38}"/>
              </a:ext>
            </a:extLst>
          </p:cNvPr>
          <p:cNvGrpSpPr/>
          <p:nvPr/>
        </p:nvGrpSpPr>
        <p:grpSpPr>
          <a:xfrm>
            <a:off x="106363" y="90488"/>
            <a:ext cx="11979275" cy="6648450"/>
            <a:chOff x="106363" y="90488"/>
            <a:chExt cx="11979275" cy="6648450"/>
          </a:xfrm>
        </p:grpSpPr>
        <p:sp>
          <p:nvSpPr>
            <p:cNvPr id="5" name="Rectangle 4">
              <a:extLst>
                <a:ext uri="{FF2B5EF4-FFF2-40B4-BE49-F238E27FC236}">
                  <a16:creationId xmlns:a16="http://schemas.microsoft.com/office/drawing/2014/main" id="{4D8D5859-8336-1E4C-B6BB-C9E1BF567684}"/>
                </a:ext>
              </a:extLst>
            </p:cNvPr>
            <p:cNvSpPr/>
            <p:nvPr/>
          </p:nvSpPr>
          <p:spPr>
            <a:xfrm>
              <a:off x="106363" y="90488"/>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6" name="Picture 14">
              <a:extLst>
                <a:ext uri="{FF2B5EF4-FFF2-40B4-BE49-F238E27FC236}">
                  <a16:creationId xmlns:a16="http://schemas.microsoft.com/office/drawing/2014/main" id="{610844F3-3CE6-7344-BA2B-647C1A09812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TextBox 6">
            <a:extLst>
              <a:ext uri="{FF2B5EF4-FFF2-40B4-BE49-F238E27FC236}">
                <a16:creationId xmlns:a16="http://schemas.microsoft.com/office/drawing/2014/main" id="{66DCF490-1FB3-754B-80FE-BF4A9DA90872}"/>
              </a:ext>
            </a:extLst>
          </p:cNvPr>
          <p:cNvSpPr txBox="1"/>
          <p:nvPr/>
        </p:nvSpPr>
        <p:spPr>
          <a:xfrm>
            <a:off x="258763" y="399007"/>
            <a:ext cx="1950855" cy="646331"/>
          </a:xfrm>
          <a:prstGeom prst="rect">
            <a:avLst/>
          </a:prstGeom>
          <a:noFill/>
        </p:spPr>
        <p:txBody>
          <a:bodyPr wrap="none" rtlCol="0">
            <a:spAutoFit/>
          </a:bodyPr>
          <a:lstStyle/>
          <a:p>
            <a:r>
              <a:rPr lang="en-US" sz="3600" dirty="0"/>
              <a:t>Examples</a:t>
            </a:r>
          </a:p>
        </p:txBody>
      </p:sp>
      <p:pic>
        <p:nvPicPr>
          <p:cNvPr id="8" name="Picture 7">
            <a:extLst>
              <a:ext uri="{FF2B5EF4-FFF2-40B4-BE49-F238E27FC236}">
                <a16:creationId xmlns:a16="http://schemas.microsoft.com/office/drawing/2014/main" id="{3D1E94B9-04E1-CE47-867E-046B7A617C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59" y="5763912"/>
            <a:ext cx="1112482" cy="826101"/>
          </a:xfrm>
          <a:prstGeom prst="rect">
            <a:avLst/>
          </a:prstGeom>
        </p:spPr>
      </p:pic>
      <p:sp>
        <p:nvSpPr>
          <p:cNvPr id="9" name="TextBox 8">
            <a:extLst>
              <a:ext uri="{FF2B5EF4-FFF2-40B4-BE49-F238E27FC236}">
                <a16:creationId xmlns:a16="http://schemas.microsoft.com/office/drawing/2014/main" id="{46590A6F-E72B-9940-B13B-B04B4EB6F2C4}"/>
              </a:ext>
            </a:extLst>
          </p:cNvPr>
          <p:cNvSpPr txBox="1"/>
          <p:nvPr/>
        </p:nvSpPr>
        <p:spPr>
          <a:xfrm>
            <a:off x="1762539" y="1100860"/>
            <a:ext cx="8666922" cy="523220"/>
          </a:xfrm>
          <a:prstGeom prst="rect">
            <a:avLst/>
          </a:prstGeom>
          <a:noFill/>
        </p:spPr>
        <p:txBody>
          <a:bodyPr wrap="square" rtlCol="0">
            <a:spAutoFit/>
          </a:bodyPr>
          <a:lstStyle/>
          <a:p>
            <a:pPr algn="ctr"/>
            <a:r>
              <a:rPr lang="en-US" sz="2800" dirty="0"/>
              <a:t>Synonyms for </a:t>
            </a:r>
            <a:r>
              <a:rPr lang="en-US" sz="2800" dirty="0">
                <a:solidFill>
                  <a:srgbClr val="FF0000"/>
                </a:solidFill>
              </a:rPr>
              <a:t>scary</a:t>
            </a:r>
          </a:p>
        </p:txBody>
      </p:sp>
      <p:sp>
        <p:nvSpPr>
          <p:cNvPr id="10" name="TextBox 9">
            <a:extLst>
              <a:ext uri="{FF2B5EF4-FFF2-40B4-BE49-F238E27FC236}">
                <a16:creationId xmlns:a16="http://schemas.microsoft.com/office/drawing/2014/main" id="{934FD72E-C597-3341-91AD-D8E9C275584D}"/>
              </a:ext>
            </a:extLst>
          </p:cNvPr>
          <p:cNvSpPr txBox="1"/>
          <p:nvPr/>
        </p:nvSpPr>
        <p:spPr>
          <a:xfrm>
            <a:off x="5176647" y="2090172"/>
            <a:ext cx="1838708" cy="3108543"/>
          </a:xfrm>
          <a:prstGeom prst="rect">
            <a:avLst/>
          </a:prstGeom>
          <a:noFill/>
        </p:spPr>
        <p:txBody>
          <a:bodyPr wrap="none" rtlCol="0">
            <a:spAutoFit/>
          </a:bodyPr>
          <a:lstStyle/>
          <a:p>
            <a:pPr algn="ctr"/>
            <a:r>
              <a:rPr lang="en-US" sz="2800" dirty="0"/>
              <a:t>Frightening</a:t>
            </a:r>
          </a:p>
          <a:p>
            <a:pPr algn="ctr"/>
            <a:r>
              <a:rPr lang="en-US" sz="2800" dirty="0"/>
              <a:t>Hair-raising</a:t>
            </a:r>
          </a:p>
          <a:p>
            <a:pPr algn="ctr"/>
            <a:r>
              <a:rPr lang="en-US" sz="2800" dirty="0"/>
              <a:t>Terrifying</a:t>
            </a:r>
          </a:p>
          <a:p>
            <a:pPr algn="ctr"/>
            <a:r>
              <a:rPr lang="en-US" sz="2800" dirty="0"/>
              <a:t>Petrifying</a:t>
            </a:r>
          </a:p>
          <a:p>
            <a:pPr algn="ctr"/>
            <a:r>
              <a:rPr lang="en-US" sz="2800" dirty="0"/>
              <a:t>Alarming</a:t>
            </a:r>
          </a:p>
          <a:p>
            <a:pPr algn="ctr"/>
            <a:r>
              <a:rPr lang="en-US" sz="2800" dirty="0"/>
              <a:t>Daunting</a:t>
            </a:r>
          </a:p>
          <a:p>
            <a:pPr algn="ctr"/>
            <a:r>
              <a:rPr lang="en-US" sz="2800" dirty="0"/>
              <a:t>Eerie</a:t>
            </a:r>
          </a:p>
        </p:txBody>
      </p:sp>
    </p:spTree>
    <p:extLst>
      <p:ext uri="{BB962C8B-B14F-4D97-AF65-F5344CB8AC3E}">
        <p14:creationId xmlns:p14="http://schemas.microsoft.com/office/powerpoint/2010/main" val="2690756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2306</TotalTime>
  <Words>4373</Words>
  <Application>Microsoft Office PowerPoint</Application>
  <PresentationFormat>Widescreen</PresentationFormat>
  <Paragraphs>580</Paragraphs>
  <Slides>89</Slides>
  <Notes>9</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89</vt:i4>
      </vt:variant>
    </vt:vector>
  </HeadingPairs>
  <TitlesOfParts>
    <vt:vector size="99" baseType="lpstr">
      <vt:lpstr>Arial</vt:lpstr>
      <vt:lpstr>Calibri</vt:lpstr>
      <vt:lpstr>Calibri Light</vt:lpstr>
      <vt:lpstr>Fort-Book</vt:lpstr>
      <vt:lpstr>Times New Roman</vt:lpstr>
      <vt:lpstr>Twinkl</vt:lpstr>
      <vt:lpstr>Twinkl SemiBold</vt:lpstr>
      <vt:lpstr>Office Theme</vt:lpstr>
      <vt:lpstr>1_Office Theme</vt:lpstr>
      <vt:lpstr>2_Office Theme</vt:lpstr>
      <vt:lpstr>PowerPoint Presentation</vt:lpstr>
      <vt:lpstr>PowerPoint Presentation</vt:lpstr>
      <vt:lpstr>Read, copy, cover, spell this week’s spellings.</vt:lpstr>
      <vt:lpstr>PowerPoint Presentation</vt:lpstr>
      <vt:lpstr>What language did Arthur Conan Doyle use?</vt:lpstr>
      <vt:lpstr>What language did Arthur Conan Doyle use?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Reading time</vt:lpstr>
      <vt:lpstr>PowerPoint Presentation</vt:lpstr>
      <vt:lpstr>Read, copy, cover, spell this week’s spellings.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Reading time</vt:lpstr>
      <vt:lpstr>PowerPoint Presentation</vt:lpstr>
      <vt:lpstr>Read, copy, cover, spell this week’s spellings.</vt:lpstr>
      <vt:lpstr>PowerPoint Presentation</vt:lpstr>
      <vt:lpstr>In this image Holmes is confused. Write a sentence to show this feeling through actions.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Reading time</vt:lpstr>
      <vt:lpstr>PowerPoint Presentation</vt:lpstr>
      <vt:lpstr>Read, copy, cover, spell this week’s spellings.</vt:lpstr>
      <vt:lpstr>PowerPoint Presentation</vt:lpstr>
      <vt:lpstr>PowerPoint Presentation</vt:lpstr>
      <vt:lpstr>PowerPoint Presentation</vt:lpstr>
      <vt:lpstr>PowerPoint Presentation</vt:lpstr>
      <vt:lpstr>PowerPoint Presentation</vt:lpstr>
      <vt:lpstr>Add a relative clause to the sentence.</vt:lpstr>
      <vt:lpstr>PowerPoint Presentation</vt:lpstr>
      <vt:lpstr>Reading time</vt:lpstr>
      <vt:lpstr>PowerPoint Presentation</vt:lpstr>
      <vt:lpstr>Read, copy, cover, spell this week’s spellings.</vt:lpstr>
      <vt:lpstr>PowerPoint Presentation</vt:lpstr>
      <vt:lpstr>What language did Arthur Conan Doyle use?</vt:lpstr>
      <vt:lpstr>What language did Arthur Conan Doyle use?</vt:lpstr>
      <vt:lpstr>PowerPoint Presentation</vt:lpstr>
      <vt:lpstr>The Adventure of the Speckled Band.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Reading time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 to be able to identify common language used by</dc:title>
  <dc:creator>Susan Eyre</dc:creator>
  <cp:lastModifiedBy>Paul Gingell</cp:lastModifiedBy>
  <cp:revision>214</cp:revision>
  <dcterms:created xsi:type="dcterms:W3CDTF">2021-02-08T19:24:48Z</dcterms:created>
  <dcterms:modified xsi:type="dcterms:W3CDTF">2021-02-26T14:27:58Z</dcterms:modified>
</cp:coreProperties>
</file>