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4" r:id="rId2"/>
    <p:sldId id="297" r:id="rId3"/>
    <p:sldId id="325" r:id="rId4"/>
    <p:sldId id="339" r:id="rId5"/>
    <p:sldId id="338" r:id="rId6"/>
    <p:sldId id="340" r:id="rId7"/>
    <p:sldId id="341" r:id="rId8"/>
    <p:sldId id="304" r:id="rId9"/>
    <p:sldId id="327" r:id="rId10"/>
    <p:sldId id="334" r:id="rId11"/>
    <p:sldId id="335" r:id="rId12"/>
    <p:sldId id="336" r:id="rId13"/>
    <p:sldId id="337" r:id="rId14"/>
    <p:sldId id="307" r:id="rId15"/>
    <p:sldId id="333" r:id="rId16"/>
    <p:sldId id="343" r:id="rId17"/>
    <p:sldId id="342" r:id="rId18"/>
    <p:sldId id="345" r:id="rId19"/>
    <p:sldId id="344" r:id="rId20"/>
    <p:sldId id="305" r:id="rId21"/>
    <p:sldId id="331" r:id="rId22"/>
    <p:sldId id="348" r:id="rId23"/>
    <p:sldId id="349" r:id="rId24"/>
    <p:sldId id="350" r:id="rId25"/>
    <p:sldId id="351" r:id="rId26"/>
    <p:sldId id="306" r:id="rId27"/>
    <p:sldId id="346" r:id="rId28"/>
    <p:sldId id="347" r:id="rId29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E6E6E6"/>
    <a:srgbClr val="96969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1" autoAdjust="0"/>
    <p:restoredTop sz="89796" autoAdjust="0"/>
  </p:normalViewPr>
  <p:slideViewPr>
    <p:cSldViewPr snapToGrid="0">
      <p:cViewPr varScale="1">
        <p:scale>
          <a:sx n="79" d="100"/>
          <a:sy n="79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06F5B41-6204-4DEF-BFC0-023CC3B991F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23BE267-6772-4CA7-A47F-FD03D7D88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8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5E7DBF01-2E21-4778-B3AE-9CE212D2F467}" type="slidenum">
              <a:rPr lang="en-GB" sz="800">
                <a:solidFill>
                  <a:prstClr val="black"/>
                </a:solidFill>
                <a:latin typeface="Calibri" panose="020F0502020204030204"/>
              </a:rPr>
              <a:pPr defTabSz="966155">
                <a:defRPr/>
              </a:pPr>
              <a:t>2</a:t>
            </a:fld>
            <a:endParaRPr lang="en-GB" sz="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7768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5E7DBF01-2E21-4778-B3AE-9CE212D2F467}" type="slidenum">
              <a:rPr lang="en-GB" sz="800">
                <a:solidFill>
                  <a:prstClr val="black"/>
                </a:solidFill>
                <a:latin typeface="Calibri" panose="020F0502020204030204"/>
              </a:rPr>
              <a:pPr defTabSz="966155">
                <a:defRPr/>
              </a:pPr>
              <a:t>26</a:t>
            </a:fld>
            <a:endParaRPr lang="en-GB" sz="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501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E267-6772-4CA7-A47F-FD03D7D88F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0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5E7DBF01-2E21-4778-B3AE-9CE212D2F467}" type="slidenum">
              <a:rPr lang="en-GB" sz="800">
                <a:solidFill>
                  <a:prstClr val="black"/>
                </a:solidFill>
                <a:latin typeface="Calibri" panose="020F0502020204030204"/>
              </a:rPr>
              <a:pPr defTabSz="966155">
                <a:defRPr/>
              </a:pPr>
              <a:t>8</a:t>
            </a:fld>
            <a:endParaRPr lang="en-GB" sz="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996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E267-6772-4CA7-A47F-FD03D7D88F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E267-6772-4CA7-A47F-FD03D7D88F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1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5E7DBF01-2E21-4778-B3AE-9CE212D2F467}" type="slidenum">
              <a:rPr lang="en-GB" sz="800">
                <a:solidFill>
                  <a:prstClr val="black"/>
                </a:solidFill>
                <a:latin typeface="Calibri" panose="020F0502020204030204"/>
              </a:rPr>
              <a:pPr defTabSz="966155">
                <a:defRPr/>
              </a:pPr>
              <a:t>14</a:t>
            </a:fld>
            <a:endParaRPr lang="en-GB" sz="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3274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5E7DBF01-2E21-4778-B3AE-9CE212D2F467}" type="slidenum">
              <a:rPr lang="en-GB" sz="800">
                <a:solidFill>
                  <a:prstClr val="black"/>
                </a:solidFill>
                <a:latin typeface="Calibri" panose="020F0502020204030204"/>
              </a:rPr>
              <a:pPr defTabSz="966155">
                <a:defRPr/>
              </a:pPr>
              <a:t>20</a:t>
            </a:fld>
            <a:endParaRPr lang="en-GB" sz="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25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E267-6772-4CA7-A47F-FD03D7D88FD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51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E267-6772-4CA7-A47F-FD03D7D88FD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9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B100-E625-4DC5-AB4C-6B069398D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619B6-4FF8-4E37-A782-E96E494F4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085F4-1AA2-4D02-8A21-748FAE5C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DD36E-275C-425D-B9CA-1FC5479E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56249-AADF-423C-B553-CE6D11A7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4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DA7F2-F2CD-4F7C-9A86-40A69423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740FF-6A39-483A-8B42-754A77BA5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2DDE0-EF12-4FE9-9861-0FBA964A9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11EA0-9708-49B1-BEFA-07224B32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31E19-0A8B-46DE-A540-11DC9659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1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DFF8D-5CF5-44DA-B7D1-D6A8A73F8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C46A1-9A39-4B43-B0A1-E791DE9B2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E0846-8810-46AC-9AE8-1D1C5FADA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05109-639E-40DB-ADE0-4F4B154D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7BC55-90FB-4F3B-82E9-015B57DD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6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10F9-373F-45E2-AC9C-1FCF57FD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BC28B-309C-4CFD-9DD7-FC8B7E4ED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A0D40-229E-439B-8796-704EBFAA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28B5C-4F34-4912-A29A-15D10C65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FC5A-7EA0-464A-B150-738F5A19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2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B696-B3C1-4B9F-95C3-FD14BEEC4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40692-398C-46EB-8405-D74518EB2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3F959-C1A1-440C-9194-32298110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BA58C-D053-4C21-866E-A75C7086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D9BEF-B038-43D8-B351-DB2B69A8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02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4E157-F32E-45FD-8973-748A4519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FB65-0587-47D2-BAA8-1E7254BF2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DECDD-DAFA-43B6-96B7-171FC600B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FEC1F-F5A1-4F8C-A1F6-7C40FAE8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C380D-9240-4815-BD93-0177C5EE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0D60D-30D0-4282-A855-32F75DAA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0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B8B6-1F6F-4817-9149-2185C111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C9A84-096E-4C8D-A3E4-F3301B28C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733EA-8A91-4D55-B1D2-F84928EED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411BE-10C1-43BD-A24B-70DD7ACC2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A6A77-8D80-41D9-986D-EB05B8E3B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CA52F2-67C8-435B-9A2B-B877D04F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834D6-8E42-40D1-8CD2-EAFB65DF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4FBEA-2E13-4575-BF5D-2AF3AE6E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12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10E0-62B8-4E99-B275-BAF30215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80457-2012-43EB-AAF9-DB4565C6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75C07-BB75-4016-9381-5BCB71F2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6FE80-779A-4725-AD79-3AE05CE8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7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0F2CC-88D6-4394-B906-3837C7D8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CAEBD-A138-4CB6-8439-5A1A1CDD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9930D-6099-482D-B2C2-7144BE27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37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276A-0055-42B0-AD75-397CD577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0A5AF-F48C-4D2C-B7AF-058118F3F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2E3B6-C4DB-4F28-B3DD-4A4DC2061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F17F6-2D90-48AF-969D-07A15AB3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273A2-D8A0-4970-978D-BE793F90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81F0D-003E-476F-9C8F-71E3534E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37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55B4A-A782-4C07-B500-47EC4BE1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E3003-8512-4A66-8715-065ED195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95E1-5913-4690-A398-8EF6E373D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F81EC-9721-4DB1-B54B-9EF6A1C6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70ABC-989B-41BA-B10A-3886622D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8DFF9-D51E-4D85-85E0-3551FEA3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40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D89E5-70AD-4182-A408-02FFDB6A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EA7A9-7B5D-40A5-A7B1-2028AB4C8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5A95-E660-44CE-9084-AFB9A2F24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D5DAD-B254-4DDF-B719-5288E6DC465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07431-F4D8-4282-B1F9-BC48ED49E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656AC-39FF-4A58-AE63-AF05DDAEC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9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limbpupils@gmail.com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bbc.co.uk/bitesize/articles/z4rbgw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1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092" y="51705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183" y="365125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W.B. Monday 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/>
              </a:rPr>
              <a:t>25</a:t>
            </a:r>
            <a:r>
              <a:rPr kumimoji="0" lang="en-GB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4C0E2E-2F1B-493B-9BDA-0143F33A2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61" y="186086"/>
            <a:ext cx="1242328" cy="1242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16" y="1251635"/>
            <a:ext cx="5593766" cy="42136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48510" y="2010685"/>
            <a:ext cx="5405818" cy="253655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Hello Base 5! </a:t>
            </a:r>
            <a:r>
              <a:rPr lang="en-GB" dirty="0">
                <a:solidFill>
                  <a:schemeClr val="tx1"/>
                </a:solidFill>
                <a:latin typeface="Calibri" panose="020F0502020204030204"/>
              </a:rPr>
              <a:t>In English over the next few weeks, we will be looking at Historical Narratives. I have chosen the book ‘Escape from Pompeii’ to look at, as this links to our new topic – The Romans. On this PowerPoint, you will find this weeks’ English lessons, and some tasks to complete. Once complete, please email your work to </a:t>
            </a:r>
            <a:r>
              <a:rPr lang="en-GB" dirty="0">
                <a:solidFill>
                  <a:schemeClr val="tx1"/>
                </a:solidFill>
                <a:latin typeface="Calibri" panose="020F0502020204030204"/>
                <a:hlinkClick r:id="rId5"/>
              </a:rPr>
              <a:t>climbpupils@gmail.com</a:t>
            </a:r>
            <a:r>
              <a:rPr lang="en-GB" dirty="0">
                <a:solidFill>
                  <a:schemeClr val="tx1"/>
                </a:solidFill>
                <a:latin typeface="Calibri" panose="020F0502020204030204"/>
              </a:rPr>
              <a:t> or ask an adult to drop it off at school. I am looking forward to seeing your amazing work!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8510" y="5554494"/>
            <a:ext cx="5405818" cy="104874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  <a:latin typeface="Calibri" panose="020F0502020204030204"/>
              </a:rPr>
              <a:t>Word of the week</a:t>
            </a:r>
            <a:r>
              <a:rPr lang="en-GB" dirty="0" smtClean="0">
                <a:solidFill>
                  <a:schemeClr val="tx1"/>
                </a:solidFill>
                <a:latin typeface="Calibri" panose="020F0502020204030204"/>
              </a:rPr>
              <a:t>…</a:t>
            </a:r>
          </a:p>
          <a:p>
            <a:pPr lvl="0" algn="ctr">
              <a:defRPr/>
            </a:pPr>
            <a:r>
              <a:rPr lang="en-GB" u="sng" dirty="0" smtClean="0">
                <a:solidFill>
                  <a:schemeClr val="tx1"/>
                </a:solidFill>
              </a:rPr>
              <a:t>Serene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calm, peaceful, and </a:t>
            </a:r>
            <a:r>
              <a:rPr lang="en-GB" dirty="0" smtClean="0">
                <a:solidFill>
                  <a:schemeClr val="tx1"/>
                </a:solidFill>
              </a:rPr>
              <a:t>untroubled</a:t>
            </a:r>
            <a:endParaRPr lang="en-GB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2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092" y="51705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906" y="202045"/>
            <a:ext cx="3638144" cy="278434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Think</a:t>
            </a:r>
            <a:r>
              <a:rPr lang="en-GB" dirty="0" smtClean="0"/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about the story setting </a:t>
            </a:r>
            <a:r>
              <a:rPr lang="en-GB" sz="2800" u="sng" dirty="0" smtClean="0">
                <a:solidFill>
                  <a:schemeClr val="tx1"/>
                </a:solidFill>
              </a:rPr>
              <a:t>before</a:t>
            </a:r>
            <a:r>
              <a:rPr lang="en-GB" sz="2800" dirty="0" smtClean="0">
                <a:solidFill>
                  <a:schemeClr val="tx1"/>
                </a:solidFill>
              </a:rPr>
              <a:t> Mount Vesuvius erupted. 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What might you…</a:t>
            </a:r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79332"/>
              </p:ext>
            </p:extLst>
          </p:nvPr>
        </p:nvGraphicFramePr>
        <p:xfrm>
          <a:off x="5041153" y="621071"/>
          <a:ext cx="5703707" cy="4455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707">
                  <a:extLst>
                    <a:ext uri="{9D8B030D-6E8A-4147-A177-3AD203B41FA5}">
                      <a16:colId xmlns:a16="http://schemas.microsoft.com/office/drawing/2014/main" val="1865691648"/>
                    </a:ext>
                  </a:extLst>
                </a:gridCol>
                <a:gridCol w="3816000">
                  <a:extLst>
                    <a:ext uri="{9D8B030D-6E8A-4147-A177-3AD203B41FA5}">
                      <a16:colId xmlns:a16="http://schemas.microsoft.com/office/drawing/2014/main" val="1143350234"/>
                    </a:ext>
                  </a:extLst>
                </a:gridCol>
              </a:tblGrid>
              <a:tr h="8755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Ground shaking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503305"/>
                  </a:ext>
                </a:extLst>
              </a:tr>
              <a:tr h="87552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Boats on the harbour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Children</a:t>
                      </a:r>
                      <a:r>
                        <a:rPr lang="en-GB" baseline="0" dirty="0" smtClean="0"/>
                        <a:t> playing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Actors performing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311942"/>
                  </a:ext>
                </a:extLst>
              </a:tr>
              <a:tr h="8755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Fresh bread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Fish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01976"/>
                  </a:ext>
                </a:extLst>
              </a:tr>
              <a:tr h="87552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People laughing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Dogs barking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003657"/>
                  </a:ext>
                </a:extLst>
              </a:tr>
              <a:tr h="87552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Bread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Fish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875206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47" y="4262684"/>
            <a:ext cx="561905" cy="59047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62" y="800819"/>
            <a:ext cx="561905" cy="59047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61" y="2561745"/>
            <a:ext cx="561905" cy="733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60" y="1692234"/>
            <a:ext cx="561905" cy="666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61" y="3372815"/>
            <a:ext cx="561905" cy="5904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9976" y="3551115"/>
            <a:ext cx="2389257" cy="227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092" y="51705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1" y="1619216"/>
            <a:ext cx="8771428" cy="3428571"/>
          </a:xfrm>
        </p:spPr>
      </p:pic>
      <p:sp>
        <p:nvSpPr>
          <p:cNvPr id="12" name="Rectangle 11"/>
          <p:cNvSpPr/>
          <p:nvPr/>
        </p:nvSpPr>
        <p:spPr>
          <a:xfrm>
            <a:off x="2893708" y="291031"/>
            <a:ext cx="8944854" cy="1076703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Complete the 3 </a:t>
            </a:r>
            <a:r>
              <a:rPr lang="en-GB" sz="2800" dirty="0" smtClean="0">
                <a:solidFill>
                  <a:schemeClr val="tx1"/>
                </a:solidFill>
              </a:rPr>
              <a:t>sentences…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Drag and drop the correct word into the sentences.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0" y="5638634"/>
            <a:ext cx="1085714" cy="809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94" y="5650944"/>
            <a:ext cx="1085714" cy="809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28" y="5662503"/>
            <a:ext cx="1085714" cy="80952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4309353" y="2295728"/>
            <a:ext cx="1206230" cy="97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18113" y="3479260"/>
            <a:ext cx="1206230" cy="97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00712" y="4646579"/>
            <a:ext cx="1206230" cy="97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0049" y="230188"/>
            <a:ext cx="2190506" cy="59418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Your turn…</a:t>
            </a:r>
          </a:p>
        </p:txBody>
      </p:sp>
    </p:spTree>
    <p:extLst>
      <p:ext uri="{BB962C8B-B14F-4D97-AF65-F5344CB8AC3E}">
        <p14:creationId xmlns:p14="http://schemas.microsoft.com/office/powerpoint/2010/main" val="14178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092" y="51705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049" y="1116219"/>
            <a:ext cx="4192622" cy="574469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Complete the sentences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7"/>
          <a:stretch/>
        </p:blipFill>
        <p:spPr>
          <a:xfrm>
            <a:off x="4769795" y="558842"/>
            <a:ext cx="2266667" cy="576351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296555" y="1251263"/>
            <a:ext cx="4402610" cy="97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283031" y="2450821"/>
            <a:ext cx="4402610" cy="97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359380" y="3682069"/>
            <a:ext cx="4402610" cy="97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359380" y="4973714"/>
            <a:ext cx="4402610" cy="97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283031" y="6297049"/>
            <a:ext cx="4402610" cy="97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57" y="2004108"/>
            <a:ext cx="2874403" cy="273693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0049" y="230188"/>
            <a:ext cx="2190506" cy="59418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Your turn…</a:t>
            </a:r>
          </a:p>
        </p:txBody>
      </p:sp>
    </p:spTree>
    <p:extLst>
      <p:ext uri="{BB962C8B-B14F-4D97-AF65-F5344CB8AC3E}">
        <p14:creationId xmlns:p14="http://schemas.microsoft.com/office/powerpoint/2010/main" val="34173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092" y="51705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3512" y="226245"/>
            <a:ext cx="9303130" cy="1446831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Write 5 sentences about the setting </a:t>
            </a:r>
            <a:r>
              <a:rPr lang="en-GB" sz="2800" u="sng" dirty="0" smtClean="0">
                <a:solidFill>
                  <a:schemeClr val="tx1"/>
                </a:solidFill>
              </a:rPr>
              <a:t>before</a:t>
            </a:r>
            <a:r>
              <a:rPr lang="en-GB" sz="2800" dirty="0" smtClean="0">
                <a:solidFill>
                  <a:schemeClr val="tx1"/>
                </a:solidFill>
              </a:rPr>
              <a:t> Mount  Vesuvius erupted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u="sng" dirty="0" smtClean="0">
                <a:solidFill>
                  <a:schemeClr val="tx1"/>
                </a:solidFill>
              </a:rPr>
              <a:t>serene</a:t>
            </a:r>
            <a:r>
              <a:rPr lang="en-GB" dirty="0" smtClean="0">
                <a:solidFill>
                  <a:schemeClr val="tx1"/>
                </a:solidFill>
              </a:rPr>
              <a:t> city of Pompeii </a:t>
            </a:r>
            <a:r>
              <a:rPr lang="en-GB" u="sng" dirty="0" smtClean="0">
                <a:solidFill>
                  <a:schemeClr val="tx1"/>
                </a:solidFill>
              </a:rPr>
              <a:t>glimmered</a:t>
            </a:r>
            <a:r>
              <a:rPr lang="en-GB" dirty="0" smtClean="0">
                <a:solidFill>
                  <a:schemeClr val="tx1"/>
                </a:solidFill>
              </a:rPr>
              <a:t> in the sun.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93042"/>
              </p:ext>
            </p:extLst>
          </p:nvPr>
        </p:nvGraphicFramePr>
        <p:xfrm>
          <a:off x="327383" y="3171210"/>
          <a:ext cx="1153723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1.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3.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4.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05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5.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688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97" y="1703776"/>
            <a:ext cx="561905" cy="590476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67" y="1713538"/>
            <a:ext cx="561905" cy="590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65" y="1658702"/>
            <a:ext cx="561905" cy="7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78" y="1686164"/>
            <a:ext cx="561905" cy="66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329" y="1724260"/>
            <a:ext cx="561905" cy="590476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985" y="1114613"/>
            <a:ext cx="2133976" cy="1357631"/>
          </a:xfrm>
          <a:prstGeom prst="cloudCallout">
            <a:avLst>
              <a:gd name="adj1" fmla="val 63499"/>
              <a:gd name="adj2" fmla="val 2954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Think about what you might…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049" y="230188"/>
            <a:ext cx="2190506" cy="59418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Your turn…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63512" y="187334"/>
            <a:ext cx="9303130" cy="1446831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Write 5 sentences about the setting </a:t>
            </a:r>
            <a:r>
              <a:rPr lang="en-GB" sz="2800" u="sng" dirty="0" smtClean="0">
                <a:solidFill>
                  <a:schemeClr val="tx1"/>
                </a:solidFill>
              </a:rPr>
              <a:t>before</a:t>
            </a:r>
            <a:r>
              <a:rPr lang="en-GB" sz="2800" dirty="0" smtClean="0">
                <a:solidFill>
                  <a:schemeClr val="tx1"/>
                </a:solidFill>
              </a:rPr>
              <a:t> Mount  Vesuvius erupted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u="sng" dirty="0" smtClean="0">
                <a:solidFill>
                  <a:schemeClr val="tx1"/>
                </a:solidFill>
              </a:rPr>
              <a:t>serene</a:t>
            </a:r>
            <a:r>
              <a:rPr lang="en-GB" dirty="0" smtClean="0">
                <a:solidFill>
                  <a:schemeClr val="tx1"/>
                </a:solidFill>
              </a:rPr>
              <a:t> city of Pompeii </a:t>
            </a:r>
            <a:r>
              <a:rPr lang="en-GB" u="sng" dirty="0" smtClean="0">
                <a:solidFill>
                  <a:schemeClr val="tx1"/>
                </a:solidFill>
              </a:rPr>
              <a:t>glimmered</a:t>
            </a:r>
            <a:r>
              <a:rPr lang="en-GB" dirty="0" smtClean="0">
                <a:solidFill>
                  <a:schemeClr val="tx1"/>
                </a:solidFill>
              </a:rPr>
              <a:t> in the sun.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5040" y="628404"/>
            <a:ext cx="636276" cy="4862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0481" y="628402"/>
            <a:ext cx="636276" cy="4862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0831" y="628402"/>
            <a:ext cx="636276" cy="4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Wednesday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27</a:t>
            </a:r>
            <a:r>
              <a:rPr kumimoji="0" lang="en-GB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endParaRPr kumimoji="0" lang="en-GB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594" t="3909" r="3477" b="4191"/>
          <a:stretch/>
        </p:blipFill>
        <p:spPr>
          <a:xfrm>
            <a:off x="594769" y="1796650"/>
            <a:ext cx="2084576" cy="1015405"/>
          </a:xfrm>
          <a:prstGeom prst="rect">
            <a:avLst/>
          </a:prstGeom>
          <a:ln w="38100">
            <a:solidFill>
              <a:srgbClr val="9900C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78580" y="2835982"/>
            <a:ext cx="10612654" cy="175279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1" y="2854192"/>
            <a:ext cx="1061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dirty="0">
                <a:solidFill>
                  <a:prstClr val="black"/>
                </a:solidFill>
              </a:rPr>
              <a:t>LO</a:t>
            </a:r>
            <a:r>
              <a:rPr lang="en-GB" sz="4000" dirty="0" smtClean="0">
                <a:solidFill>
                  <a:prstClr val="black"/>
                </a:solidFill>
              </a:rPr>
              <a:t>: To be able to explore character </a:t>
            </a:r>
            <a:r>
              <a:rPr lang="en-GB" sz="4000" dirty="0" smtClean="0">
                <a:solidFill>
                  <a:prstClr val="black"/>
                </a:solidFill>
              </a:rPr>
              <a:t>speech.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C0E2E-2F1B-493B-9BDA-0143F33A2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61" y="186086"/>
            <a:ext cx="1242328" cy="12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Wednesday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27</a:t>
            </a:r>
            <a:r>
              <a:rPr kumimoji="0" lang="en-GB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endParaRPr kumimoji="0" lang="en-GB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663094"/>
              </p:ext>
            </p:extLst>
          </p:nvPr>
        </p:nvGraphicFramePr>
        <p:xfrm>
          <a:off x="376125" y="1541403"/>
          <a:ext cx="10415036" cy="4508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984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Work?</a:t>
                      </a: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prstClr val="black"/>
                          </a:solidFill>
                        </a:rPr>
                        <a:t>L.O</a:t>
                      </a:r>
                      <a:r>
                        <a:rPr lang="en-GB" sz="2400" dirty="0" smtClean="0">
                          <a:solidFill>
                            <a:prstClr val="black"/>
                          </a:solidFill>
                        </a:rPr>
                        <a:t>. To</a:t>
                      </a:r>
                      <a:r>
                        <a:rPr lang="en-GB" sz="2400" baseline="0" dirty="0" smtClean="0">
                          <a:solidFill>
                            <a:prstClr val="black"/>
                          </a:solidFill>
                        </a:rPr>
                        <a:t> be able to  explore character speech</a:t>
                      </a:r>
                      <a:r>
                        <a:rPr lang="en-GB" sz="240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endParaRPr lang="en-US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Much Work</a:t>
                      </a: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9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 work is Finished when...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Next?</a:t>
                      </a: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37" y="3375672"/>
            <a:ext cx="1009650" cy="771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78" y="3375670"/>
            <a:ext cx="1009650" cy="771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628" y="3375670"/>
            <a:ext cx="1009650" cy="771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549" y="5110558"/>
            <a:ext cx="962025" cy="742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753" y="5110558"/>
            <a:ext cx="962025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6778" y="5110558"/>
            <a:ext cx="962025" cy="742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8215" y="2340355"/>
            <a:ext cx="20288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48A5A-E570-4C54-AD7B-4C94BE354018}"/>
              </a:ext>
            </a:extLst>
          </p:cNvPr>
          <p:cNvSpPr/>
          <p:nvPr/>
        </p:nvSpPr>
        <p:spPr>
          <a:xfrm>
            <a:off x="107091" y="110280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9626" y="433951"/>
            <a:ext cx="8152747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we know if a character is speaking?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041" y="1220302"/>
            <a:ext cx="407380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hlinkClick r:id="rId2"/>
              </a:rPr>
              <a:t>Click here and watch the video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2794092" y="2019050"/>
            <a:ext cx="5887621" cy="2293183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31F20"/>
                </a:solidFill>
              </a:rPr>
              <a:t>When you are </a:t>
            </a:r>
            <a:r>
              <a:rPr lang="en-GB" sz="2400" dirty="0" smtClean="0">
                <a:solidFill>
                  <a:srgbClr val="231F20"/>
                </a:solidFill>
              </a:rPr>
              <a:t>writing</a:t>
            </a:r>
            <a:r>
              <a:rPr lang="en-GB" sz="2400" dirty="0">
                <a:solidFill>
                  <a:srgbClr val="231F20"/>
                </a:solidFill>
              </a:rPr>
              <a:t> </a:t>
            </a:r>
            <a:r>
              <a:rPr lang="en-GB" sz="2400" dirty="0" smtClean="0">
                <a:solidFill>
                  <a:srgbClr val="231F20"/>
                </a:solidFill>
              </a:rPr>
              <a:t>speech marks go </a:t>
            </a:r>
            <a:r>
              <a:rPr lang="en-GB" sz="2400" dirty="0">
                <a:solidFill>
                  <a:srgbClr val="231F20"/>
                </a:solidFill>
              </a:rPr>
              <a:t>before and after any words that a character says.</a:t>
            </a:r>
          </a:p>
          <a:p>
            <a:r>
              <a:rPr lang="en-GB" sz="2400" b="1" dirty="0">
                <a:solidFill>
                  <a:srgbClr val="231F20"/>
                </a:solidFill>
              </a:rPr>
              <a:t>For example:</a:t>
            </a:r>
            <a:r>
              <a:rPr lang="en-GB" sz="2400" dirty="0">
                <a:solidFill>
                  <a:srgbClr val="231F20"/>
                </a:solidFill>
              </a:rPr>
              <a:t> </a:t>
            </a:r>
            <a:r>
              <a:rPr lang="en-GB" sz="2400" dirty="0" smtClean="0">
                <a:solidFill>
                  <a:srgbClr val="231F20"/>
                </a:solidFill>
              </a:rPr>
              <a:t>“Come on, Livia!” called </a:t>
            </a:r>
            <a:r>
              <a:rPr lang="en-GB" sz="2400" dirty="0" err="1" smtClean="0">
                <a:solidFill>
                  <a:srgbClr val="231F20"/>
                </a:solidFill>
              </a:rPr>
              <a:t>Tranio</a:t>
            </a:r>
            <a:r>
              <a:rPr lang="en-GB" sz="2400" dirty="0" smtClean="0">
                <a:solidFill>
                  <a:srgbClr val="231F20"/>
                </a:solidFill>
              </a:rPr>
              <a:t>.</a:t>
            </a:r>
            <a:endParaRPr lang="en-GB" sz="2400" dirty="0">
              <a:solidFill>
                <a:srgbClr val="231F20"/>
              </a:solidFill>
            </a:endParaRPr>
          </a:p>
          <a:p>
            <a:r>
              <a:rPr lang="en-GB" sz="2400" dirty="0" smtClean="0">
                <a:solidFill>
                  <a:srgbClr val="231F20"/>
                </a:solidFill>
              </a:rPr>
              <a:t>‘Come on, Livia’ </a:t>
            </a:r>
            <a:r>
              <a:rPr lang="en-GB" sz="2400" dirty="0">
                <a:solidFill>
                  <a:srgbClr val="231F20"/>
                </a:solidFill>
              </a:rPr>
              <a:t>are the words that </a:t>
            </a:r>
            <a:r>
              <a:rPr lang="en-GB" sz="2400" dirty="0" err="1" smtClean="0">
                <a:solidFill>
                  <a:srgbClr val="231F20"/>
                </a:solidFill>
              </a:rPr>
              <a:t>Tranio</a:t>
            </a:r>
            <a:r>
              <a:rPr lang="en-GB" sz="2400" dirty="0" smtClean="0">
                <a:solidFill>
                  <a:srgbClr val="231F20"/>
                </a:solidFill>
              </a:rPr>
              <a:t> </a:t>
            </a:r>
            <a:r>
              <a:rPr lang="en-GB" sz="2400" dirty="0">
                <a:solidFill>
                  <a:srgbClr val="231F20"/>
                </a:solidFill>
              </a:rPr>
              <a:t>says out </a:t>
            </a:r>
            <a:r>
              <a:rPr lang="en-GB" sz="2400" dirty="0" smtClean="0">
                <a:solidFill>
                  <a:srgbClr val="231F20"/>
                </a:solidFill>
              </a:rPr>
              <a:t>loud, so </a:t>
            </a:r>
            <a:r>
              <a:rPr lang="en-GB" sz="2400" dirty="0">
                <a:solidFill>
                  <a:srgbClr val="231F20"/>
                </a:solidFill>
              </a:rPr>
              <a:t>the </a:t>
            </a:r>
            <a:r>
              <a:rPr lang="en-GB" sz="2400" dirty="0" smtClean="0">
                <a:solidFill>
                  <a:srgbClr val="231F20"/>
                </a:solidFill>
              </a:rPr>
              <a:t>speech marks go at the</a:t>
            </a:r>
            <a:r>
              <a:rPr lang="en-GB" sz="2400" dirty="0">
                <a:solidFill>
                  <a:srgbClr val="231F20"/>
                </a:solidFill>
              </a:rPr>
              <a:t> </a:t>
            </a:r>
            <a:r>
              <a:rPr lang="en-GB" sz="2400" b="1" dirty="0">
                <a:solidFill>
                  <a:srgbClr val="231F20"/>
                </a:solidFill>
              </a:rPr>
              <a:t>start</a:t>
            </a:r>
            <a:r>
              <a:rPr lang="en-GB" sz="2400" dirty="0">
                <a:solidFill>
                  <a:srgbClr val="231F20"/>
                </a:solidFill>
              </a:rPr>
              <a:t> and </a:t>
            </a:r>
            <a:r>
              <a:rPr lang="en-GB" sz="2400" b="1" dirty="0">
                <a:solidFill>
                  <a:srgbClr val="231F20"/>
                </a:solidFill>
              </a:rPr>
              <a:t>end</a:t>
            </a:r>
            <a:r>
              <a:rPr lang="en-GB" sz="2400" dirty="0">
                <a:solidFill>
                  <a:srgbClr val="231F20"/>
                </a:solidFill>
              </a:rPr>
              <a:t> of those words.</a:t>
            </a:r>
            <a:endParaRPr lang="en-GB" sz="2400" b="0" i="0" dirty="0">
              <a:solidFill>
                <a:srgbClr val="231F20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007" y="1477674"/>
            <a:ext cx="2463708" cy="98255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84" y="5762031"/>
            <a:ext cx="5171429" cy="1380952"/>
          </a:xfrm>
        </p:spPr>
      </p:pic>
      <p:sp>
        <p:nvSpPr>
          <p:cNvPr id="11" name="Rectangle 10"/>
          <p:cNvSpPr/>
          <p:nvPr/>
        </p:nvSpPr>
        <p:spPr>
          <a:xfrm>
            <a:off x="2804751" y="4499355"/>
            <a:ext cx="5876962" cy="1071212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circle the punctuation that shows a character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speaking?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2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48A5A-E570-4C54-AD7B-4C94BE354018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7394" y="1032464"/>
            <a:ext cx="8477212" cy="932733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</a:t>
            </a:r>
            <a:r>
              <a:rPr kumimoji="0" lang="en-GB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underline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words the characters are saying? How do you know those words are spoken?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049" y="230188"/>
            <a:ext cx="2190506" cy="59418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Your turn…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55" y="2662238"/>
            <a:ext cx="5952381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148A5A-E570-4C54-AD7B-4C94BE354018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049" y="230188"/>
            <a:ext cx="2190506" cy="59418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Your turn…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9" y="2107251"/>
            <a:ext cx="8019048" cy="317142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34012" y="3214641"/>
            <a:ext cx="36930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4012" y="4242112"/>
            <a:ext cx="36930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4012" y="5200758"/>
            <a:ext cx="36930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0049" y="1032464"/>
            <a:ext cx="11430003" cy="932733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about what the characters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might say and complete the sentences.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8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48A5A-E570-4C54-AD7B-4C94BE354018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17763"/>
              </p:ext>
            </p:extLst>
          </p:nvPr>
        </p:nvGraphicFramePr>
        <p:xfrm>
          <a:off x="327384" y="4232717"/>
          <a:ext cx="1153723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1.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3.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0049" y="230188"/>
            <a:ext cx="2190506" cy="59418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Your turn…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7404" y="1431713"/>
            <a:ext cx="8477212" cy="191891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write 3 sentences using speech? Think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about what </a:t>
            </a:r>
            <a:r>
              <a:rPr kumimoji="0" lang="en-GB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Tranio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Livia might say.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aseline="0" dirty="0">
              <a:solidFill>
                <a:schemeClr val="tx1"/>
              </a:solidFill>
              <a:latin typeface="Calibri" panose="020F0502020204030204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“We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escaped just in time!” </a:t>
            </a:r>
            <a:r>
              <a:rPr kumimoji="0" lang="en-GB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Tranio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said to Livia.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32" y="143171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820" y="164755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231364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60951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Monday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endParaRPr kumimoji="0" lang="en-GB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594" t="3909" r="3477" b="4191"/>
          <a:stretch/>
        </p:blipFill>
        <p:spPr>
          <a:xfrm>
            <a:off x="594769" y="1796650"/>
            <a:ext cx="2084576" cy="1015405"/>
          </a:xfrm>
          <a:prstGeom prst="rect">
            <a:avLst/>
          </a:prstGeom>
          <a:ln w="38100">
            <a:solidFill>
              <a:srgbClr val="9900C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1" y="2854192"/>
            <a:ext cx="1061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dirty="0">
                <a:solidFill>
                  <a:prstClr val="black"/>
                </a:solidFill>
              </a:rPr>
              <a:t>L.O</a:t>
            </a:r>
            <a:r>
              <a:rPr lang="en-GB" sz="4000" dirty="0" smtClean="0">
                <a:solidFill>
                  <a:prstClr val="black"/>
                </a:solidFill>
              </a:rPr>
              <a:t>. To be able to write a character description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C0E2E-2F1B-493B-9BDA-0143F33A2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61" y="186086"/>
            <a:ext cx="1242328" cy="12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Thursday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28</a:t>
            </a:r>
            <a:r>
              <a:rPr lang="en-GB" sz="3200" baseline="30000" dirty="0" smtClean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endParaRPr kumimoji="0" lang="en-GB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594" t="3909" r="3477" b="4191"/>
          <a:stretch/>
        </p:blipFill>
        <p:spPr>
          <a:xfrm>
            <a:off x="594769" y="1796650"/>
            <a:ext cx="2084576" cy="1015405"/>
          </a:xfrm>
          <a:prstGeom prst="rect">
            <a:avLst/>
          </a:prstGeom>
          <a:ln w="38100">
            <a:solidFill>
              <a:srgbClr val="9900C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1" y="2854192"/>
            <a:ext cx="1061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dirty="0">
                <a:solidFill>
                  <a:prstClr val="black"/>
                </a:solidFill>
              </a:rPr>
              <a:t>LO: </a:t>
            </a:r>
            <a:r>
              <a:rPr lang="en-GB" sz="4000" dirty="0" smtClean="0">
                <a:solidFill>
                  <a:prstClr val="black"/>
                </a:solidFill>
              </a:rPr>
              <a:t>To identify and use time conjunctions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C0E2E-2F1B-493B-9BDA-0143F33A2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61" y="186086"/>
            <a:ext cx="1242328" cy="12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48A5A-E570-4C54-AD7B-4C94BE354018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06356"/>
              </p:ext>
            </p:extLst>
          </p:nvPr>
        </p:nvGraphicFramePr>
        <p:xfrm>
          <a:off x="376125" y="1541403"/>
          <a:ext cx="10415036" cy="4508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984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Work?</a:t>
                      </a: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prstClr val="black"/>
                          </a:solidFill>
                        </a:rPr>
                        <a:t>L.O</a:t>
                      </a:r>
                      <a:r>
                        <a:rPr lang="en-GB" sz="2400" dirty="0" smtClean="0">
                          <a:solidFill>
                            <a:prstClr val="black"/>
                          </a:solidFill>
                        </a:rPr>
                        <a:t>. To identify</a:t>
                      </a:r>
                      <a:r>
                        <a:rPr lang="en-GB" sz="2400" baseline="0" dirty="0" smtClean="0">
                          <a:solidFill>
                            <a:prstClr val="black"/>
                          </a:solidFill>
                        </a:rPr>
                        <a:t> and use time conjunctions</a:t>
                      </a:r>
                      <a:r>
                        <a:rPr lang="en-GB" sz="240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endParaRPr lang="en-US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Much Work</a:t>
                      </a: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9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 work is Finished when...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Next?</a:t>
                      </a: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37" y="3375672"/>
            <a:ext cx="1009650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78" y="3375670"/>
            <a:ext cx="1009650" cy="77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628" y="3375670"/>
            <a:ext cx="1009650" cy="771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837" y="4194571"/>
            <a:ext cx="1028700" cy="781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549" y="5110558"/>
            <a:ext cx="962025" cy="742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4753" y="5110558"/>
            <a:ext cx="962025" cy="742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6778" y="5110558"/>
            <a:ext cx="962025" cy="7429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Thursday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28th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endParaRPr kumimoji="0" lang="en-GB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8215" y="2340355"/>
            <a:ext cx="2028825" cy="771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9115" y="2340355"/>
            <a:ext cx="2047875" cy="76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64755" y="252465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7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48A5A-E570-4C54-AD7B-4C94BE354018}"/>
              </a:ext>
            </a:extLst>
          </p:cNvPr>
          <p:cNvSpPr/>
          <p:nvPr/>
        </p:nvSpPr>
        <p:spPr>
          <a:xfrm>
            <a:off x="107092" y="72413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8943" y="677798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time conjunctions?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606244"/>
            <a:ext cx="8229600" cy="4801314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Time </a:t>
            </a:r>
            <a:r>
              <a:rPr lang="en-GB" sz="2800" dirty="0" smtClean="0"/>
              <a:t>conjunctions</a:t>
            </a:r>
            <a:r>
              <a:rPr lang="en-GB" sz="2800" dirty="0"/>
              <a:t> are words or phrases which are used to tell </a:t>
            </a:r>
            <a:r>
              <a:rPr lang="en-GB" sz="2800" dirty="0" smtClean="0"/>
              <a:t>us </a:t>
            </a:r>
            <a:r>
              <a:rPr lang="en-GB" sz="2800" dirty="0" smtClean="0">
                <a:solidFill>
                  <a:srgbClr val="FF0000"/>
                </a:solidFill>
              </a:rPr>
              <a:t>WHEN</a:t>
            </a:r>
            <a:r>
              <a:rPr lang="en-GB" sz="2800" dirty="0" smtClean="0"/>
              <a:t> </a:t>
            </a:r>
            <a:r>
              <a:rPr lang="en-GB" sz="2800" dirty="0"/>
              <a:t>something is happening. </a:t>
            </a:r>
            <a:br>
              <a:rPr lang="en-GB" sz="2800" dirty="0"/>
            </a:br>
            <a:r>
              <a:rPr lang="en-GB" sz="2800" dirty="0"/>
              <a:t>For example:</a:t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Underline the time conjunction in the sentence above.</a:t>
            </a:r>
          </a:p>
          <a:p>
            <a:endParaRPr lang="en-GB" sz="2800" dirty="0" smtClean="0"/>
          </a:p>
          <a:p>
            <a:r>
              <a:rPr lang="en-GB" dirty="0"/>
              <a:t>Other time </a:t>
            </a:r>
            <a:r>
              <a:rPr lang="en-GB" dirty="0" smtClean="0"/>
              <a:t>conjunctions include: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first</a:t>
            </a:r>
            <a:r>
              <a:rPr lang="en-GB" dirty="0"/>
              <a:t>, last, next, then, finally, eventually, this evening, last week, after a while, soon afterwards, </a:t>
            </a:r>
            <a:r>
              <a:rPr lang="en-GB" dirty="0" smtClean="0"/>
              <a:t>meanwhile</a:t>
            </a:r>
            <a:endParaRPr lang="en-GB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6"/>
          <a:stretch/>
        </p:blipFill>
        <p:spPr>
          <a:xfrm>
            <a:off x="2200062" y="3322084"/>
            <a:ext cx="2523809" cy="120727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70" y="3259773"/>
            <a:ext cx="1278194" cy="1331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09" y="3259773"/>
            <a:ext cx="1133333" cy="1180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33" y="3282089"/>
            <a:ext cx="2390476" cy="1057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96" y="861369"/>
            <a:ext cx="695238" cy="6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09" y="829177"/>
            <a:ext cx="695238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48A5A-E570-4C54-AD7B-4C94BE354018}"/>
              </a:ext>
            </a:extLst>
          </p:cNvPr>
          <p:cNvSpPr/>
          <p:nvPr/>
        </p:nvSpPr>
        <p:spPr>
          <a:xfrm>
            <a:off x="77595" y="92078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271" y="3067665"/>
            <a:ext cx="8396748" cy="3097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6" y="3119492"/>
            <a:ext cx="8019048" cy="2923809"/>
          </a:xfrm>
        </p:spPr>
      </p:pic>
      <p:sp>
        <p:nvSpPr>
          <p:cNvPr id="5" name="Rectangle 4"/>
          <p:cNvSpPr/>
          <p:nvPr/>
        </p:nvSpPr>
        <p:spPr>
          <a:xfrm>
            <a:off x="290049" y="230188"/>
            <a:ext cx="2190506" cy="59418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Your turn…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03119" y="1963735"/>
            <a:ext cx="10205887" cy="600302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Identify the time conjunctions and </a:t>
            </a:r>
            <a:r>
              <a:rPr lang="en-GB" sz="2800" u="sng" dirty="0" smtClean="0">
                <a:solidFill>
                  <a:schemeClr val="tx1"/>
                </a:solidFill>
              </a:rPr>
              <a:t>underline</a:t>
            </a:r>
            <a:r>
              <a:rPr lang="en-GB" sz="2800" dirty="0" smtClean="0">
                <a:solidFill>
                  <a:schemeClr val="tx1"/>
                </a:solidFill>
              </a:rPr>
              <a:t> them.</a:t>
            </a:r>
          </a:p>
        </p:txBody>
      </p:sp>
    </p:spTree>
    <p:extLst>
      <p:ext uri="{BB962C8B-B14F-4D97-AF65-F5344CB8AC3E}">
        <p14:creationId xmlns:p14="http://schemas.microsoft.com/office/powerpoint/2010/main" val="40680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48A5A-E570-4C54-AD7B-4C94BE354018}"/>
              </a:ext>
            </a:extLst>
          </p:cNvPr>
          <p:cNvSpPr/>
          <p:nvPr/>
        </p:nvSpPr>
        <p:spPr>
          <a:xfrm>
            <a:off x="77595" y="92078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049" y="230188"/>
            <a:ext cx="2190506" cy="59418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Your turn…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049" y="1024962"/>
            <a:ext cx="6076338" cy="729123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Complete the sentences about the story.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756004" y="2919848"/>
            <a:ext cx="4402610" cy="97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1" y="2350525"/>
            <a:ext cx="2009524" cy="72381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5" y="5256470"/>
            <a:ext cx="2009524" cy="82857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56004" y="4389163"/>
            <a:ext cx="4402610" cy="97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56004" y="5983660"/>
            <a:ext cx="4402610" cy="97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1" y="3755102"/>
            <a:ext cx="2009524" cy="7904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49265" y="3039273"/>
            <a:ext cx="3104535" cy="2352154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Challenge – can you write your own sentence, using a time conjunction?</a:t>
            </a:r>
          </a:p>
        </p:txBody>
      </p:sp>
    </p:spTree>
    <p:extLst>
      <p:ext uri="{BB962C8B-B14F-4D97-AF65-F5344CB8AC3E}">
        <p14:creationId xmlns:p14="http://schemas.microsoft.com/office/powerpoint/2010/main" val="40979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48A5A-E570-4C54-AD7B-4C94BE354018}"/>
              </a:ext>
            </a:extLst>
          </p:cNvPr>
          <p:cNvSpPr/>
          <p:nvPr/>
        </p:nvSpPr>
        <p:spPr>
          <a:xfrm>
            <a:off x="77595" y="92078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049" y="230188"/>
            <a:ext cx="2190506" cy="59418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Your turn…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200554"/>
              </p:ext>
            </p:extLst>
          </p:nvPr>
        </p:nvGraphicFramePr>
        <p:xfrm>
          <a:off x="327383" y="3171210"/>
          <a:ext cx="1153723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1.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3.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4.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05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5.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688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0048" y="1024962"/>
            <a:ext cx="8028041" cy="141343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Write 5 sentences about the story, using a different time conjunction in each sentence.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454" y="62228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Spellings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Friday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29</a:t>
            </a:r>
            <a:r>
              <a:rPr lang="en-GB" sz="3200" baseline="30000" noProof="0" dirty="0" err="1" smtClean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GB" sz="3200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endParaRPr kumimoji="0" lang="en-GB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594" t="3909" r="3477" b="4191"/>
          <a:stretch/>
        </p:blipFill>
        <p:spPr>
          <a:xfrm>
            <a:off x="594769" y="1796650"/>
            <a:ext cx="2084576" cy="1015405"/>
          </a:xfrm>
          <a:prstGeom prst="rect">
            <a:avLst/>
          </a:prstGeom>
          <a:ln w="38100">
            <a:solidFill>
              <a:srgbClr val="9900C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1" y="2854192"/>
            <a:ext cx="1061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dirty="0">
                <a:solidFill>
                  <a:prstClr val="black"/>
                </a:solidFill>
              </a:rPr>
              <a:t>LO</a:t>
            </a:r>
            <a:r>
              <a:rPr lang="en-GB" sz="4000" dirty="0" smtClean="0">
                <a:solidFill>
                  <a:prstClr val="black"/>
                </a:solidFill>
              </a:rPr>
              <a:t>: To spell words with the prefix ‘in’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C0E2E-2F1B-493B-9BDA-0143F33A2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61" y="186086"/>
            <a:ext cx="1242328" cy="12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7626" y="3189534"/>
            <a:ext cx="5673613" cy="312236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chemeClr val="tx1"/>
                </a:solidFill>
                <a:latin typeface="CCW Cursive Writing 4" panose="03050602040000000000" pitchFamily="66" charset="0"/>
              </a:rPr>
              <a:t>incorrect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chemeClr val="tx1"/>
                </a:solidFill>
                <a:latin typeface="CCW Cursive Writing 4" panose="03050602040000000000" pitchFamily="66" charset="0"/>
              </a:rPr>
              <a:t>incredible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chemeClr val="tx1"/>
                </a:solidFill>
                <a:latin typeface="CCW Cursive Writing 4" panose="03050602040000000000" pitchFamily="66" charset="0"/>
              </a:rPr>
              <a:t>independent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chemeClr val="tx1"/>
                </a:solidFill>
                <a:latin typeface="CCW Cursive Writing 4" panose="03050602040000000000" pitchFamily="66" charset="0"/>
              </a:rPr>
              <a:t>inconsiderate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chemeClr val="tx1"/>
                </a:solidFill>
                <a:latin typeface="CCW Cursive Writing 4" panose="03050602040000000000" pitchFamily="66" charset="0"/>
              </a:rPr>
              <a:t>income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3173E-8280-469B-BE5F-45EE24744F9C}"/>
              </a:ext>
            </a:extLst>
          </p:cNvPr>
          <p:cNvSpPr/>
          <p:nvPr/>
        </p:nvSpPr>
        <p:spPr>
          <a:xfrm>
            <a:off x="855006" y="565444"/>
            <a:ext cx="6538852" cy="2250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1: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 are your spellings this week.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tx1"/>
                </a:solidFill>
                <a:latin typeface="Calibri" panose="020F0502020204030204"/>
              </a:rPr>
              <a:t>Look, say, cover, write, check.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06C7D-4C56-4776-96FC-CA030E0AB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152" y="804110"/>
            <a:ext cx="18954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84169-8B3C-4766-9874-9A6A19C9F7D3}"/>
              </a:ext>
            </a:extLst>
          </p:cNvPr>
          <p:cNvSpPr txBox="1"/>
          <p:nvPr/>
        </p:nvSpPr>
        <p:spPr>
          <a:xfrm>
            <a:off x="2435327" y="365125"/>
            <a:ext cx="7321345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9900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2: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Choose 3 of your spellings and include them in a sentence, ensuring you use the correct punctuation.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latin typeface="Calibri" panose="020F0502020204030204"/>
              </a:rPr>
              <a:t>My turn: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400" noProof="0" dirty="0" smtClean="0">
                <a:latin typeface="Calibri" panose="020F0502020204030204"/>
              </a:rPr>
              <a:t>Mount Vesuvius was an </a:t>
            </a:r>
            <a:r>
              <a:rPr lang="en-GB" sz="2400" u="sng" noProof="0" dirty="0" smtClean="0">
                <a:latin typeface="Calibri" panose="020F0502020204030204"/>
              </a:rPr>
              <a:t>incredible</a:t>
            </a:r>
            <a:r>
              <a:rPr lang="en-GB" sz="2400" noProof="0" dirty="0" smtClean="0">
                <a:latin typeface="Calibri" panose="020F0502020204030204"/>
              </a:rPr>
              <a:t> sight.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CDFE3E6A-68AD-40C6-B46A-79B28ED54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373169"/>
              </p:ext>
            </p:extLst>
          </p:nvPr>
        </p:nvGraphicFramePr>
        <p:xfrm>
          <a:off x="459893" y="2794684"/>
          <a:ext cx="10893907" cy="3207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3907">
                  <a:extLst>
                    <a:ext uri="{9D8B030D-6E8A-4147-A177-3AD203B41FA5}">
                      <a16:colId xmlns:a16="http://schemas.microsoft.com/office/drawing/2014/main" val="2482161608"/>
                    </a:ext>
                  </a:extLst>
                </a:gridCol>
              </a:tblGrid>
              <a:tr h="458273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Your turn: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02360"/>
                  </a:ext>
                </a:extLst>
              </a:tr>
              <a:tr h="458273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550702"/>
                  </a:ext>
                </a:extLst>
              </a:tr>
              <a:tr h="4582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799"/>
                  </a:ext>
                </a:extLst>
              </a:tr>
              <a:tr h="458273">
                <a:tc>
                  <a:txBody>
                    <a:bodyPr/>
                    <a:lstStyle/>
                    <a:p>
                      <a:r>
                        <a:rPr lang="en-GB" b="1" dirty="0"/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001749"/>
                  </a:ext>
                </a:extLst>
              </a:tr>
              <a:tr h="458273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718636"/>
                  </a:ext>
                </a:extLst>
              </a:tr>
              <a:tr h="458273">
                <a:tc>
                  <a:txBody>
                    <a:bodyPr/>
                    <a:lstStyle/>
                    <a:p>
                      <a:r>
                        <a:rPr lang="en-GB" b="1" dirty="0"/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003032"/>
                  </a:ext>
                </a:extLst>
              </a:tr>
              <a:tr h="458273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60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0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7092" y="51705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878272"/>
              </p:ext>
            </p:extLst>
          </p:nvPr>
        </p:nvGraphicFramePr>
        <p:xfrm>
          <a:off x="376125" y="1541403"/>
          <a:ext cx="10415036" cy="4508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984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Work?</a:t>
                      </a: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prstClr val="black"/>
                          </a:solidFill>
                        </a:rPr>
                        <a:t>L.O</a:t>
                      </a:r>
                      <a:r>
                        <a:rPr lang="en-GB" sz="2400" dirty="0" smtClean="0">
                          <a:solidFill>
                            <a:prstClr val="black"/>
                          </a:solidFill>
                        </a:rPr>
                        <a:t>. To be able to write a character description </a:t>
                      </a:r>
                      <a:endParaRPr lang="en-US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Much Work</a:t>
                      </a: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9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 work is Finished when...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Next?</a:t>
                      </a: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44C0E2E-2F1B-493B-9BDA-0143F33A2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47" y="230188"/>
            <a:ext cx="1242328" cy="1242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837" y="3375672"/>
            <a:ext cx="1009650" cy="77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278" y="3375670"/>
            <a:ext cx="1009650" cy="771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2628" y="3375670"/>
            <a:ext cx="1009650" cy="771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549" y="5110558"/>
            <a:ext cx="962025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4753" y="5110558"/>
            <a:ext cx="962025" cy="742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6778" y="5110558"/>
            <a:ext cx="962025" cy="7429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Monday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25</a:t>
            </a:r>
            <a:r>
              <a:rPr lang="en-GB" sz="3200" baseline="30000" dirty="0" smtClean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endParaRPr kumimoji="0" lang="en-GB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8215" y="2340355"/>
            <a:ext cx="2028825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9115" y="2340355"/>
            <a:ext cx="2047875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64755" y="252465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5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092" y="140195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769" y="2712190"/>
            <a:ext cx="2190506" cy="59418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My turn…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9" y="3569331"/>
            <a:ext cx="4047619" cy="85714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70" y="3669330"/>
            <a:ext cx="714286" cy="6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07"/>
          <a:stretch/>
        </p:blipFill>
        <p:spPr>
          <a:xfrm>
            <a:off x="290049" y="4879269"/>
            <a:ext cx="1226140" cy="85714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99146" y="5686810"/>
            <a:ext cx="47276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9146" y="5046231"/>
            <a:ext cx="2232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</a:t>
            </a:r>
            <a:r>
              <a:rPr lang="en-GB" sz="2800" dirty="0" smtClean="0"/>
              <a:t>urly, red hair.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0049" y="6049932"/>
            <a:ext cx="431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Tranio</a:t>
            </a:r>
            <a:r>
              <a:rPr lang="en-GB" sz="2800" dirty="0" smtClean="0"/>
              <a:t> has shiny, green eyes.</a:t>
            </a:r>
            <a:endParaRPr lang="en-GB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7769" y="6573152"/>
            <a:ext cx="47276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82"/>
          <a:stretch/>
        </p:blipFill>
        <p:spPr>
          <a:xfrm>
            <a:off x="290050" y="265124"/>
            <a:ext cx="1745228" cy="8571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41456" y="365125"/>
            <a:ext cx="8724353" cy="227089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How do we </a:t>
            </a:r>
            <a:r>
              <a:rPr lang="en-GB" sz="2800" u="sng" dirty="0" smtClean="0">
                <a:solidFill>
                  <a:schemeClr val="tx1"/>
                </a:solidFill>
              </a:rPr>
              <a:t>describe</a:t>
            </a:r>
            <a:r>
              <a:rPr lang="en-GB" sz="2800" dirty="0" smtClean="0">
                <a:solidFill>
                  <a:schemeClr val="tx1"/>
                </a:solidFill>
              </a:rPr>
              <a:t> something?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We use adjectives! </a:t>
            </a:r>
            <a:r>
              <a:rPr lang="en-GB" sz="2800" u="sng" dirty="0" smtClean="0">
                <a:solidFill>
                  <a:schemeClr val="tx1"/>
                </a:solidFill>
              </a:rPr>
              <a:t>Adjectives</a:t>
            </a:r>
            <a:r>
              <a:rPr lang="en-GB" sz="2800" dirty="0" smtClean="0">
                <a:solidFill>
                  <a:schemeClr val="tx1"/>
                </a:solidFill>
              </a:rPr>
              <a:t> are describing words – they describe a noun. Can you think of an adjective to describe yourself?</a:t>
            </a:r>
          </a:p>
        </p:txBody>
      </p:sp>
    </p:spTree>
    <p:extLst>
      <p:ext uri="{BB962C8B-B14F-4D97-AF65-F5344CB8AC3E}">
        <p14:creationId xmlns:p14="http://schemas.microsoft.com/office/powerpoint/2010/main" val="29139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092" y="51705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8" y="2378019"/>
            <a:ext cx="4047619" cy="2857143"/>
          </a:xfrm>
        </p:spPr>
      </p:pic>
      <p:sp>
        <p:nvSpPr>
          <p:cNvPr id="8" name="Rectangle 7"/>
          <p:cNvSpPr/>
          <p:nvPr/>
        </p:nvSpPr>
        <p:spPr>
          <a:xfrm>
            <a:off x="2947481" y="291031"/>
            <a:ext cx="8891081" cy="139965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Complete the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3 sentences…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Drag and drop the correct word into the </a:t>
            </a:r>
            <a:r>
              <a:rPr lang="en-GB" sz="2800" dirty="0" smtClean="0">
                <a:solidFill>
                  <a:schemeClr val="tx1"/>
                </a:solidFill>
              </a:rPr>
              <a:t>sentences and then write them underneath.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2" y="3728896"/>
            <a:ext cx="714286" cy="676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63" y="2640648"/>
            <a:ext cx="714286" cy="6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41" y="3728896"/>
            <a:ext cx="714286" cy="6571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60" y="2642338"/>
            <a:ext cx="723810" cy="7333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0049" y="230188"/>
            <a:ext cx="2190506" cy="59418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Your turn…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07"/>
          <a:stretch/>
        </p:blipFill>
        <p:spPr>
          <a:xfrm>
            <a:off x="353438" y="986334"/>
            <a:ext cx="1707823" cy="85714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53438" y="5695021"/>
            <a:ext cx="11348936" cy="746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3438" y="6197330"/>
            <a:ext cx="11348936" cy="746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4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092" y="51705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28"/>
          <a:stretch/>
        </p:blipFill>
        <p:spPr>
          <a:xfrm>
            <a:off x="456745" y="2971558"/>
            <a:ext cx="1755513" cy="2600000"/>
          </a:xfrm>
        </p:spPr>
      </p:pic>
      <p:sp>
        <p:nvSpPr>
          <p:cNvPr id="5" name="Rectangle 4"/>
          <p:cNvSpPr/>
          <p:nvPr/>
        </p:nvSpPr>
        <p:spPr>
          <a:xfrm>
            <a:off x="3180945" y="291031"/>
            <a:ext cx="8657617" cy="1076703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Complete the sentences…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049" y="230188"/>
            <a:ext cx="2190506" cy="59418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Your turn…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07"/>
          <a:stretch/>
        </p:blipFill>
        <p:spPr>
          <a:xfrm>
            <a:off x="353438" y="986334"/>
            <a:ext cx="1707823" cy="8571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318578" y="3602372"/>
            <a:ext cx="47276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18578" y="4521688"/>
            <a:ext cx="47276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18578" y="5485249"/>
            <a:ext cx="47276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538" y="1696951"/>
            <a:ext cx="4048024" cy="21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7092" y="51705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07"/>
          <a:stretch/>
        </p:blipFill>
        <p:spPr>
          <a:xfrm>
            <a:off x="353438" y="986334"/>
            <a:ext cx="1707823" cy="857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0945" y="291031"/>
            <a:ext cx="8657617" cy="1076703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Write 5 sentences, don’t forget to include the correct punctuation…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049" y="230188"/>
            <a:ext cx="2190506" cy="59418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Your turn…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281108"/>
              </p:ext>
            </p:extLst>
          </p:nvPr>
        </p:nvGraphicFramePr>
        <p:xfrm>
          <a:off x="327383" y="3171210"/>
          <a:ext cx="1153723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1.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3.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4.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05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5.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688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700" y="1457714"/>
            <a:ext cx="1009650" cy="771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141" y="1457712"/>
            <a:ext cx="1009650" cy="771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491" y="1457712"/>
            <a:ext cx="10096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Tuesday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26</a:t>
            </a:r>
            <a:r>
              <a:rPr kumimoji="0" lang="en-GB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endParaRPr kumimoji="0" lang="en-GB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594" t="3909" r="3477" b="4191"/>
          <a:stretch/>
        </p:blipFill>
        <p:spPr>
          <a:xfrm>
            <a:off x="594769" y="1796650"/>
            <a:ext cx="2084576" cy="1015405"/>
          </a:xfrm>
          <a:prstGeom prst="rect">
            <a:avLst/>
          </a:prstGeom>
          <a:ln w="38100">
            <a:solidFill>
              <a:srgbClr val="9900C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1" y="2854192"/>
            <a:ext cx="1061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dirty="0">
                <a:solidFill>
                  <a:prstClr val="black"/>
                </a:solidFill>
              </a:rPr>
              <a:t>LO</a:t>
            </a:r>
            <a:r>
              <a:rPr lang="en-GB" sz="4000" dirty="0" smtClean="0">
                <a:solidFill>
                  <a:prstClr val="black"/>
                </a:solidFill>
              </a:rPr>
              <a:t>: To be able to describe a story setting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C0E2E-2F1B-493B-9BDA-0143F33A2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61" y="186086"/>
            <a:ext cx="1242328" cy="12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7092" y="51705"/>
            <a:ext cx="11977816" cy="6647935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10032"/>
              </p:ext>
            </p:extLst>
          </p:nvPr>
        </p:nvGraphicFramePr>
        <p:xfrm>
          <a:off x="376125" y="1541403"/>
          <a:ext cx="10415036" cy="4508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984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Work?</a:t>
                      </a: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prstClr val="black"/>
                          </a:solidFill>
                        </a:rPr>
                        <a:t>L.O</a:t>
                      </a:r>
                      <a:r>
                        <a:rPr lang="en-GB" sz="2400" dirty="0" smtClean="0">
                          <a:solidFill>
                            <a:prstClr val="black"/>
                          </a:solidFill>
                        </a:rPr>
                        <a:t>. To be able to describe</a:t>
                      </a:r>
                      <a:r>
                        <a:rPr lang="en-GB" sz="2400" baseline="0" dirty="0" smtClean="0">
                          <a:solidFill>
                            <a:prstClr val="black"/>
                          </a:solidFill>
                        </a:rPr>
                        <a:t> a story setting</a:t>
                      </a:r>
                      <a:r>
                        <a:rPr lang="en-GB" sz="240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endParaRPr lang="en-US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Much Work</a:t>
                      </a: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9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 work is Finished when...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Next?</a:t>
                      </a: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44C0E2E-2F1B-493B-9BDA-0143F33A2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47" y="230188"/>
            <a:ext cx="1242328" cy="1242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837" y="3375672"/>
            <a:ext cx="1009650" cy="77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278" y="3375670"/>
            <a:ext cx="1009650" cy="771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2628" y="3375670"/>
            <a:ext cx="1009650" cy="771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549" y="5110558"/>
            <a:ext cx="962025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4753" y="5110558"/>
            <a:ext cx="962025" cy="742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6778" y="5110558"/>
            <a:ext cx="962025" cy="7429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Tuesday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26</a:t>
            </a:r>
            <a:r>
              <a:rPr kumimoji="0" lang="en-GB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endParaRPr kumimoji="0" lang="en-GB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8215" y="2340355"/>
            <a:ext cx="2028825" cy="771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9115" y="2340355"/>
            <a:ext cx="2047875" cy="76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64755" y="252465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1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937</Words>
  <Application>Microsoft Office PowerPoint</Application>
  <PresentationFormat>Widescreen</PresentationFormat>
  <Paragraphs>177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CCW Cursive Writing 4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M.Bonas [ Wheatley Hill Community Primary School ]</dc:creator>
  <cp:lastModifiedBy>Kimberley Graham</cp:lastModifiedBy>
  <cp:revision>93</cp:revision>
  <cp:lastPrinted>2021-01-16T16:16:34Z</cp:lastPrinted>
  <dcterms:created xsi:type="dcterms:W3CDTF">2021-01-08T12:59:24Z</dcterms:created>
  <dcterms:modified xsi:type="dcterms:W3CDTF">2021-01-22T16:05:41Z</dcterms:modified>
</cp:coreProperties>
</file>