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8" r:id="rId2"/>
  </p:sldMasterIdLst>
  <p:notesMasterIdLst>
    <p:notesMasterId r:id="rId72"/>
  </p:notesMasterIdLst>
  <p:sldIdLst>
    <p:sldId id="404" r:id="rId3"/>
    <p:sldId id="405" r:id="rId4"/>
    <p:sldId id="406" r:id="rId5"/>
    <p:sldId id="407" r:id="rId6"/>
    <p:sldId id="408" r:id="rId7"/>
    <p:sldId id="409" r:id="rId8"/>
    <p:sldId id="410" r:id="rId9"/>
    <p:sldId id="413" r:id="rId10"/>
    <p:sldId id="414" r:id="rId11"/>
    <p:sldId id="476" r:id="rId12"/>
    <p:sldId id="460"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77" r:id="rId27"/>
    <p:sldId id="462" r:id="rId28"/>
    <p:sldId id="463" r:id="rId29"/>
    <p:sldId id="464" r:id="rId30"/>
    <p:sldId id="465" r:id="rId31"/>
    <p:sldId id="466" r:id="rId32"/>
    <p:sldId id="467" r:id="rId33"/>
    <p:sldId id="468" r:id="rId34"/>
    <p:sldId id="469" r:id="rId35"/>
    <p:sldId id="470" r:id="rId36"/>
    <p:sldId id="471" r:id="rId37"/>
    <p:sldId id="472" r:id="rId38"/>
    <p:sldId id="473" r:id="rId39"/>
    <p:sldId id="474" r:id="rId40"/>
    <p:sldId id="475" r:id="rId41"/>
    <p:sldId id="478" r:id="rId42"/>
    <p:sldId id="415" r:id="rId43"/>
    <p:sldId id="448" r:id="rId44"/>
    <p:sldId id="449" r:id="rId45"/>
    <p:sldId id="450" r:id="rId46"/>
    <p:sldId id="451" r:id="rId47"/>
    <p:sldId id="452" r:id="rId48"/>
    <p:sldId id="453" r:id="rId49"/>
    <p:sldId id="454" r:id="rId50"/>
    <p:sldId id="455" r:id="rId51"/>
    <p:sldId id="456" r:id="rId52"/>
    <p:sldId id="457" r:id="rId53"/>
    <p:sldId id="431" r:id="rId54"/>
    <p:sldId id="446" r:id="rId55"/>
    <p:sldId id="459" r:id="rId56"/>
    <p:sldId id="479" r:id="rId57"/>
    <p:sldId id="461" r:id="rId58"/>
    <p:sldId id="433" r:id="rId59"/>
    <p:sldId id="434" r:id="rId60"/>
    <p:sldId id="435" r:id="rId61"/>
    <p:sldId id="436" r:id="rId62"/>
    <p:sldId id="437" r:id="rId63"/>
    <p:sldId id="438" r:id="rId64"/>
    <p:sldId id="439" r:id="rId65"/>
    <p:sldId id="440" r:id="rId66"/>
    <p:sldId id="441" r:id="rId67"/>
    <p:sldId id="442" r:id="rId68"/>
    <p:sldId id="443" r:id="rId69"/>
    <p:sldId id="444" r:id="rId70"/>
    <p:sldId id="43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52A98"/>
    <a:srgbClr val="CCCCFF"/>
    <a:srgbClr val="417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CC282-7D90-3982-E67A-9423C8CF0491}" v="41" dt="2021-06-25T15:51:36.130"/>
    <p1510:client id="{F9DA0BA5-8EBC-F3AF-E74F-E29D42812092}" v="24" dt="2021-06-25T13:37:25.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24" autoAdjust="0"/>
    <p:restoredTop sz="94660"/>
  </p:normalViewPr>
  <p:slideViewPr>
    <p:cSldViewPr snapToGrid="0">
      <p:cViewPr varScale="1">
        <p:scale>
          <a:sx n="88" d="100"/>
          <a:sy n="88" d="100"/>
        </p:scale>
        <p:origin x="43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76FEF-92B3-4ACA-84F8-D667E2DFAE86}" type="datetimeFigureOut">
              <a:rPr lang="en-US" smtClean="0"/>
              <a:t>6/27/2021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95DD0-B432-4415-AECA-EA2B425BBA77}" type="slidenum">
              <a:rPr lang="en-US" smtClean="0"/>
              <a:t>‹#›</a:t>
            </a:fld>
            <a:endParaRPr lang="en-US"/>
          </a:p>
        </p:txBody>
      </p:sp>
    </p:spTree>
    <p:extLst>
      <p:ext uri="{BB962C8B-B14F-4D97-AF65-F5344CB8AC3E}">
        <p14:creationId xmlns:p14="http://schemas.microsoft.com/office/powerpoint/2010/main" val="176974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31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08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500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61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472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475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4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918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563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5878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28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398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947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4875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37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787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30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69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32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75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214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295DD0-B432-4415-AECA-EA2B425BB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113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94382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42120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43125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501672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230521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69191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742460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402249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875310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206869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2098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684472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03769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60279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36608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39139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45444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81735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111945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48281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01642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23195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5578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27/06/2021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18150074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27/06/2021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35008870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9.jpeg"/><Relationship Id="rId7" Type="http://schemas.openxmlformats.org/officeDocument/2006/relationships/image" Target="../media/image1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7.jpeg"/><Relationship Id="rId10" Type="http://schemas.openxmlformats.org/officeDocument/2006/relationships/image" Target="../media/image13.jpeg"/><Relationship Id="rId4" Type="http://schemas.openxmlformats.org/officeDocument/2006/relationships/image" Target="../media/image18.jpeg"/><Relationship Id="rId9"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6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Geography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sng" strike="noStrike" kern="1200" cap="none" spc="0" normalizeH="0" baseline="0" noProof="0" dirty="0" smtClean="0">
                <a:ln>
                  <a:noFill/>
                </a:ln>
                <a:solidFill>
                  <a:prstClr val="black"/>
                </a:solidFill>
                <a:effectLst/>
                <a:uLnTx/>
                <a:uFillTx/>
                <a:latin typeface="Calibri" panose="020F0502020204030204"/>
                <a:ea typeface="+mn-ea"/>
                <a:cs typeface="+mn-cs"/>
              </a:rPr>
              <a:t>Monday</a:t>
            </a:r>
            <a:r>
              <a:rPr kumimoji="0" lang="en-GB" sz="3200" b="0" i="0" u="sng" strike="noStrike" kern="1200" cap="none" spc="0" normalizeH="0" noProof="0" dirty="0" smtClean="0">
                <a:ln>
                  <a:noFill/>
                </a:ln>
                <a:solidFill>
                  <a:prstClr val="black"/>
                </a:solidFill>
                <a:effectLst/>
                <a:uLnTx/>
                <a:uFillTx/>
                <a:latin typeface="Calibri" panose="020F0502020204030204"/>
                <a:ea typeface="+mn-ea"/>
                <a:cs typeface="+mn-cs"/>
              </a:rPr>
              <a:t> 28</a:t>
            </a:r>
            <a:r>
              <a:rPr kumimoji="0" lang="en-GB" sz="3200" b="0" i="0" u="sng"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sng" strike="noStrike" kern="1200" cap="none" spc="0" normalizeH="0" noProof="0" dirty="0" smtClean="0">
                <a:ln>
                  <a:noFill/>
                </a:ln>
                <a:solidFill>
                  <a:prstClr val="black"/>
                </a:solidFill>
                <a:effectLst/>
                <a:uLnTx/>
                <a:uFillTx/>
                <a:latin typeface="Calibri" panose="020F0502020204030204"/>
                <a:ea typeface="+mn-ea"/>
                <a:cs typeface="+mn-cs"/>
              </a:rPr>
              <a:t> June 2021</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938992"/>
          </a:xfrm>
          <a:prstGeom prst="rect">
            <a:avLst/>
          </a:prstGeom>
          <a:noFill/>
        </p:spPr>
        <p:txBody>
          <a:bodyPr wrap="square" lIns="91440" tIns="45720" rIns="91440" bIns="45720" rtlCol="0" anchor="t">
            <a:spAutoFit/>
          </a:bodyPr>
          <a:lstStyle/>
          <a:p>
            <a:pPr>
              <a:defRPr/>
            </a:pPr>
            <a:r>
              <a:rPr kumimoji="0" lang="en-GB" sz="4000" b="0" i="0" u="sng" strike="noStrike" kern="1200" cap="none" spc="0" normalizeH="0" baseline="0" noProof="0" dirty="0">
                <a:ln>
                  <a:noFill/>
                </a:ln>
                <a:effectLst/>
                <a:uLnTx/>
                <a:uFillTx/>
                <a:latin typeface="Calibri" panose="020F0502020204030204"/>
              </a:rPr>
              <a:t>LO: To</a:t>
            </a:r>
            <a:r>
              <a:rPr lang="en-GB" sz="4000" u="sng" dirty="0">
                <a:latin typeface="Calibri" panose="020F0502020204030204"/>
              </a:rPr>
              <a:t> </a:t>
            </a:r>
            <a:r>
              <a:rPr lang="en-GB" sz="4000" u="sng" dirty="0">
                <a:ea typeface="+mn-lt"/>
                <a:cs typeface="+mn-lt"/>
              </a:rPr>
              <a:t>be able to explain the UK’s trade links with other countries.</a:t>
            </a:r>
            <a:endParaRPr lang="en-GB" sz="4000" u="sng" dirty="0">
              <a:latin typeface="Calibri" panose="020F0502020204030204"/>
            </a:endParaRPr>
          </a:p>
          <a:p>
            <a:pPr>
              <a:defRPr/>
            </a:pPr>
            <a:endParaRPr lang="en-GB" sz="4000" b="0" i="0" u="none" strike="noStrike" kern="1200" cap="none" spc="0" normalizeH="0" baseline="0" noProof="0" dirty="0">
              <a:ln>
                <a:noFill/>
              </a:ln>
              <a:effectLst/>
              <a:uLnTx/>
              <a:uFillTx/>
              <a:latin typeface="Calibri" panose="020F0502020204030204"/>
              <a:cs typeface="Calibri"/>
            </a:endParaRPr>
          </a:p>
        </p:txBody>
      </p:sp>
      <p:pic>
        <p:nvPicPr>
          <p:cNvPr id="2" name="Picture 1"/>
          <p:cNvPicPr>
            <a:picLocks noChangeAspect="1"/>
          </p:cNvPicPr>
          <p:nvPr/>
        </p:nvPicPr>
        <p:blipFill>
          <a:blip r:embed="rId4"/>
          <a:stretch>
            <a:fillRect/>
          </a:stretch>
        </p:blipFill>
        <p:spPr>
          <a:xfrm>
            <a:off x="4885446" y="5987219"/>
            <a:ext cx="595312" cy="588390"/>
          </a:xfrm>
          <a:prstGeom prst="rect">
            <a:avLst/>
          </a:prstGeom>
        </p:spPr>
      </p:pic>
    </p:spTree>
    <p:extLst>
      <p:ext uri="{BB962C8B-B14F-4D97-AF65-F5344CB8AC3E}">
        <p14:creationId xmlns:p14="http://schemas.microsoft.com/office/powerpoint/2010/main" val="209219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End of Lesson</a:t>
            </a:r>
            <a:endParaRPr lang="en-GB" dirty="0"/>
          </a:p>
        </p:txBody>
      </p:sp>
    </p:spTree>
    <p:extLst>
      <p:ext uri="{BB962C8B-B14F-4D97-AF65-F5344CB8AC3E}">
        <p14:creationId xmlns:p14="http://schemas.microsoft.com/office/powerpoint/2010/main" val="2250441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Geography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sng" strike="noStrike" kern="1200" cap="none" spc="0" normalizeH="0" baseline="0" noProof="0" dirty="0" smtClean="0">
                <a:ln>
                  <a:noFill/>
                </a:ln>
                <a:solidFill>
                  <a:prstClr val="black"/>
                </a:solidFill>
                <a:effectLst/>
                <a:uLnTx/>
                <a:uFillTx/>
                <a:latin typeface="Calibri" panose="020F0502020204030204"/>
                <a:ea typeface="+mn-ea"/>
                <a:cs typeface="+mn-cs"/>
              </a:rPr>
              <a:t>Tuesday 29</a:t>
            </a:r>
            <a:r>
              <a:rPr kumimoji="0" lang="en-GB" sz="3200" b="0" i="0" u="sng"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sng" strike="noStrike" kern="1200" cap="none" spc="0" normalizeH="0" baseline="0" noProof="0" dirty="0" smtClean="0">
                <a:ln>
                  <a:noFill/>
                </a:ln>
                <a:solidFill>
                  <a:prstClr val="black"/>
                </a:solidFill>
                <a:effectLst/>
                <a:uLnTx/>
                <a:uFillTx/>
                <a:latin typeface="Calibri" panose="020F0502020204030204"/>
                <a:ea typeface="+mn-ea"/>
                <a:cs typeface="+mn-cs"/>
              </a:rPr>
              <a:t> June 2021</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938992"/>
          </a:xfrm>
          <a:prstGeom prst="rect">
            <a:avLst/>
          </a:prstGeom>
          <a:noFill/>
        </p:spPr>
        <p:txBody>
          <a:bodyPr wrap="square" lIns="91440" tIns="45720" rIns="91440" bIns="45720" rtlCol="0" anchor="t">
            <a:spAutoFit/>
          </a:bodyPr>
          <a:lstStyle/>
          <a:p>
            <a:pPr>
              <a:defRPr/>
            </a:pPr>
            <a:r>
              <a:rPr lang="en-GB" altLang="en-US" sz="4000" u="sng" dirty="0" smtClean="0">
                <a:solidFill>
                  <a:srgbClr val="000000"/>
                </a:solidFill>
                <a:latin typeface="Calibri" panose="020F0502020204030204" pitchFamily="34" charset="0"/>
              </a:rPr>
              <a:t>LO: </a:t>
            </a:r>
            <a:r>
              <a:rPr lang="en-GB" altLang="en-US" sz="4000" u="sng" dirty="0">
                <a:solidFill>
                  <a:srgbClr val="000000"/>
                </a:solidFill>
                <a:latin typeface="Calibri" panose="020F0502020204030204" pitchFamily="34" charset="0"/>
              </a:rPr>
              <a:t>To be able to explain what the UK lead in </a:t>
            </a:r>
            <a:r>
              <a:rPr lang="en-GB" altLang="en-US" sz="4000" u="sng" dirty="0" smtClean="0">
                <a:solidFill>
                  <a:srgbClr val="000000"/>
                </a:solidFill>
                <a:latin typeface="Calibri" panose="020F0502020204030204" pitchFamily="34" charset="0"/>
              </a:rPr>
              <a:t>industry</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lt"/>
                <a:cs typeface="Calibri" panose="020F0502020204030204"/>
              </a:rPr>
              <a:t>.</a:t>
            </a:r>
            <a:endParaRPr kumimoji="0" lang="en-GB" sz="4000" b="0" i="0" u="sng"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2" name="Picture 1"/>
          <p:cNvPicPr>
            <a:picLocks noChangeAspect="1"/>
          </p:cNvPicPr>
          <p:nvPr/>
        </p:nvPicPr>
        <p:blipFill>
          <a:blip r:embed="rId4"/>
          <a:stretch>
            <a:fillRect/>
          </a:stretch>
        </p:blipFill>
        <p:spPr>
          <a:xfrm>
            <a:off x="4885446" y="5987219"/>
            <a:ext cx="595312" cy="588390"/>
          </a:xfrm>
          <a:prstGeom prst="rect">
            <a:avLst/>
          </a:prstGeom>
        </p:spPr>
      </p:pic>
    </p:spTree>
    <p:extLst>
      <p:ext uri="{BB962C8B-B14F-4D97-AF65-F5344CB8AC3E}">
        <p14:creationId xmlns:p14="http://schemas.microsoft.com/office/powerpoint/2010/main" val="381244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889126" y="1368426"/>
            <a:ext cx="8448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endParaRPr lang="en-GB" altLang="en-US" sz="2400">
              <a:solidFill>
                <a:prstClr val="black"/>
              </a:solidFill>
            </a:endParaRPr>
          </a:p>
        </p:txBody>
      </p:sp>
      <p:sp>
        <p:nvSpPr>
          <p:cNvPr id="3" name="Rectangle 2"/>
          <p:cNvSpPr/>
          <p:nvPr/>
        </p:nvSpPr>
        <p:spPr>
          <a:xfrm>
            <a:off x="389972" y="1316836"/>
            <a:ext cx="5372100" cy="4340225"/>
          </a:xfrm>
          <a:prstGeom prst="rect">
            <a:avLst/>
          </a:prstGeom>
        </p:spPr>
        <p:txBody>
          <a:bodyPr>
            <a:spAutoFit/>
          </a:bodyPr>
          <a:lstStyle/>
          <a:p>
            <a:pPr eaLnBrk="0" fontAlgn="base" hangingPunct="0">
              <a:spcBef>
                <a:spcPct val="0"/>
              </a:spcBef>
              <a:spcAft>
                <a:spcPct val="0"/>
              </a:spcAft>
              <a:defRPr/>
            </a:pPr>
            <a:r>
              <a:rPr lang="en-GB" sz="2800" dirty="0">
                <a:solidFill>
                  <a:srgbClr val="2B2B2B"/>
                </a:solidFill>
                <a:latin typeface="Calibri" panose="020F0502020204030204"/>
              </a:rPr>
              <a:t>For the </a:t>
            </a:r>
            <a:r>
              <a:rPr lang="en-GB" sz="2800" dirty="0" smtClean="0">
                <a:solidFill>
                  <a:srgbClr val="2B2B2B"/>
                </a:solidFill>
                <a:latin typeface="Calibri" panose="020F0502020204030204"/>
              </a:rPr>
              <a:t>Middle East </a:t>
            </a:r>
            <a:r>
              <a:rPr lang="en-GB" sz="2800" dirty="0" smtClean="0">
                <a:solidFill>
                  <a:srgbClr val="2B2B2B"/>
                </a:solidFill>
                <a:latin typeface="Calibri" panose="020F0502020204030204"/>
              </a:rPr>
              <a:t>it’s </a:t>
            </a:r>
            <a:r>
              <a:rPr lang="en-GB" sz="2800" dirty="0">
                <a:solidFill>
                  <a:srgbClr val="2B2B2B"/>
                </a:solidFill>
                <a:latin typeface="Calibri" panose="020F0502020204030204"/>
              </a:rPr>
              <a:t>oil. </a:t>
            </a:r>
          </a:p>
          <a:p>
            <a:pPr eaLnBrk="0" fontAlgn="base" hangingPunct="0">
              <a:spcBef>
                <a:spcPct val="0"/>
              </a:spcBef>
              <a:spcAft>
                <a:spcPct val="0"/>
              </a:spcAft>
              <a:defRPr/>
            </a:pPr>
            <a:endParaRPr lang="en-GB" sz="2800" dirty="0">
              <a:solidFill>
                <a:srgbClr val="2B2B2B"/>
              </a:solidFill>
              <a:latin typeface="Calibri" panose="020F0502020204030204"/>
            </a:endParaRPr>
          </a:p>
          <a:p>
            <a:pPr eaLnBrk="0" fontAlgn="base" hangingPunct="0">
              <a:spcBef>
                <a:spcPct val="0"/>
              </a:spcBef>
              <a:spcAft>
                <a:spcPct val="0"/>
              </a:spcAft>
              <a:defRPr/>
            </a:pPr>
            <a:r>
              <a:rPr lang="en-GB" sz="2800" dirty="0">
                <a:solidFill>
                  <a:srgbClr val="2B2B2B"/>
                </a:solidFill>
                <a:latin typeface="Calibri" panose="020F0502020204030204"/>
              </a:rPr>
              <a:t>For Japan it’s electronics. </a:t>
            </a:r>
          </a:p>
          <a:p>
            <a:pPr eaLnBrk="0" fontAlgn="base" hangingPunct="0">
              <a:spcBef>
                <a:spcPct val="0"/>
              </a:spcBef>
              <a:spcAft>
                <a:spcPct val="0"/>
              </a:spcAft>
              <a:defRPr/>
            </a:pPr>
            <a:endParaRPr lang="en-GB" sz="2800" dirty="0">
              <a:solidFill>
                <a:srgbClr val="2B2B2B"/>
              </a:solidFill>
              <a:latin typeface="Calibri" panose="020F0502020204030204"/>
            </a:endParaRPr>
          </a:p>
          <a:p>
            <a:pPr eaLnBrk="0" fontAlgn="base" hangingPunct="0">
              <a:spcBef>
                <a:spcPct val="0"/>
              </a:spcBef>
              <a:spcAft>
                <a:spcPct val="0"/>
              </a:spcAft>
              <a:defRPr/>
            </a:pPr>
            <a:r>
              <a:rPr lang="en-GB" sz="2800" dirty="0">
                <a:solidFill>
                  <a:srgbClr val="2B2B2B"/>
                </a:solidFill>
                <a:latin typeface="Calibri" panose="020F0502020204030204"/>
              </a:rPr>
              <a:t>For Germany it’s luxury cars. </a:t>
            </a:r>
          </a:p>
          <a:p>
            <a:pPr eaLnBrk="0" fontAlgn="base" hangingPunct="0">
              <a:spcBef>
                <a:spcPct val="0"/>
              </a:spcBef>
              <a:spcAft>
                <a:spcPct val="0"/>
              </a:spcAft>
              <a:defRPr/>
            </a:pPr>
            <a:endParaRPr lang="en-GB" sz="2800" dirty="0">
              <a:solidFill>
                <a:srgbClr val="2B2B2B"/>
              </a:solidFill>
              <a:latin typeface="Calibri" panose="020F0502020204030204"/>
            </a:endParaRPr>
          </a:p>
          <a:p>
            <a:pPr eaLnBrk="0" fontAlgn="base" hangingPunct="0">
              <a:spcBef>
                <a:spcPct val="0"/>
              </a:spcBef>
              <a:spcAft>
                <a:spcPct val="0"/>
              </a:spcAft>
              <a:defRPr/>
            </a:pPr>
            <a:r>
              <a:rPr lang="en-GB" sz="2800" dirty="0">
                <a:solidFill>
                  <a:srgbClr val="2B2B2B"/>
                </a:solidFill>
                <a:latin typeface="Calibri" panose="020F0502020204030204"/>
              </a:rPr>
              <a:t>For France it’s cheese or wine.</a:t>
            </a:r>
          </a:p>
          <a:p>
            <a:pPr eaLnBrk="0" fontAlgn="base" hangingPunct="0">
              <a:spcBef>
                <a:spcPct val="0"/>
              </a:spcBef>
              <a:spcAft>
                <a:spcPct val="0"/>
              </a:spcAft>
              <a:defRPr/>
            </a:pPr>
            <a:r>
              <a:rPr lang="en-GB" sz="2800" dirty="0">
                <a:solidFill>
                  <a:srgbClr val="2B2B2B"/>
                </a:solidFill>
                <a:latin typeface="Calibri" panose="020F0502020204030204"/>
              </a:rPr>
              <a:t> </a:t>
            </a:r>
          </a:p>
          <a:p>
            <a:pPr eaLnBrk="0" fontAlgn="base" hangingPunct="0">
              <a:spcBef>
                <a:spcPct val="0"/>
              </a:spcBef>
              <a:spcAft>
                <a:spcPct val="0"/>
              </a:spcAft>
              <a:defRPr/>
            </a:pPr>
            <a:r>
              <a:rPr lang="en-GB" sz="2800" dirty="0">
                <a:solidFill>
                  <a:srgbClr val="2B2B2B"/>
                </a:solidFill>
                <a:latin typeface="Calibri" panose="020F0502020204030204"/>
              </a:rPr>
              <a:t>For Belgium it’s chocolate. </a:t>
            </a:r>
            <a:r>
              <a:rPr lang="en-GB" sz="2400" dirty="0">
                <a:solidFill>
                  <a:prstClr val="black"/>
                </a:solidFill>
                <a:latin typeface="Calibri" panose="020F0502020204030204"/>
              </a:rPr>
              <a:t/>
            </a:r>
            <a:br>
              <a:rPr lang="en-GB" sz="2400" dirty="0">
                <a:solidFill>
                  <a:prstClr val="black"/>
                </a:solidFill>
                <a:latin typeface="Calibri" panose="020F0502020204030204"/>
              </a:rPr>
            </a:br>
            <a:endParaRPr lang="en-GB" sz="2400" dirty="0">
              <a:solidFill>
                <a:prstClr val="black"/>
              </a:solidFill>
              <a:latin typeface="Calibri" panose="020F0502020204030204"/>
            </a:endParaRPr>
          </a:p>
        </p:txBody>
      </p:sp>
      <p:sp>
        <p:nvSpPr>
          <p:cNvPr id="4" name="Rectangle 3"/>
          <p:cNvSpPr/>
          <p:nvPr/>
        </p:nvSpPr>
        <p:spPr>
          <a:xfrm>
            <a:off x="2835275" y="5938839"/>
            <a:ext cx="7118350" cy="522287"/>
          </a:xfrm>
          <a:prstGeom prst="rect">
            <a:avLst/>
          </a:prstGeom>
        </p:spPr>
        <p:txBody>
          <a:bodyPr wrap="none">
            <a:spAutoFit/>
          </a:bodyPr>
          <a:lstStyle/>
          <a:p>
            <a:pPr eaLnBrk="0" fontAlgn="base" hangingPunct="0">
              <a:spcBef>
                <a:spcPct val="0"/>
              </a:spcBef>
              <a:spcAft>
                <a:spcPct val="0"/>
              </a:spcAft>
              <a:defRPr/>
            </a:pPr>
            <a:r>
              <a:rPr lang="en-GB" sz="2800" dirty="0">
                <a:solidFill>
                  <a:srgbClr val="2B2B2B"/>
                </a:solidFill>
                <a:latin typeface="Calibri" panose="020F0502020204030204"/>
              </a:rPr>
              <a:t>What Britain exports is a bit more mysterious... </a:t>
            </a:r>
            <a:endParaRPr lang="en-GB" sz="2800" dirty="0">
              <a:solidFill>
                <a:prstClr val="black"/>
              </a:solidFill>
              <a:latin typeface="Calibri" panose="020F0502020204030204"/>
            </a:endParaRPr>
          </a:p>
        </p:txBody>
      </p:sp>
      <p:pic>
        <p:nvPicPr>
          <p:cNvPr id="1026" name="Picture 2" descr="Sometimes it's best to keep a mystery, like David Bowie's song lyrics,  Jennifer Tseng's story of love or Noam Chomsky's theory about language,  mysterio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89797">
            <a:off x="5956663" y="2027747"/>
            <a:ext cx="5179060" cy="29184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73276" y="258041"/>
            <a:ext cx="6783395" cy="646331"/>
          </a:xfrm>
          <a:prstGeom prst="rect">
            <a:avLst/>
          </a:prstGeom>
        </p:spPr>
        <p:txBody>
          <a:bodyPr wrap="none">
            <a:spAutoFit/>
          </a:bodyPr>
          <a:lstStyle/>
          <a:p>
            <a:pPr eaLnBrk="0" fontAlgn="base" hangingPunct="0">
              <a:spcBef>
                <a:spcPct val="0"/>
              </a:spcBef>
              <a:spcAft>
                <a:spcPct val="0"/>
              </a:spcAft>
              <a:defRPr/>
            </a:pPr>
            <a:r>
              <a:rPr lang="en-GB" sz="3600" dirty="0" smtClean="0">
                <a:solidFill>
                  <a:schemeClr val="accent5">
                    <a:lumMod val="50000"/>
                  </a:schemeClr>
                </a:solidFill>
                <a:latin typeface="Calibri" panose="020F0502020204030204"/>
              </a:rPr>
              <a:t>What industry does the UK lead in?</a:t>
            </a:r>
            <a:endParaRPr lang="en-GB" sz="3600" dirty="0">
              <a:solidFill>
                <a:schemeClr val="accent5">
                  <a:lumMod val="50000"/>
                </a:schemeClr>
              </a:solidFill>
              <a:latin typeface="Calibri" panose="020F0502020204030204"/>
            </a:endParaRPr>
          </a:p>
        </p:txBody>
      </p:sp>
    </p:spTree>
    <p:extLst>
      <p:ext uri="{BB962C8B-B14F-4D97-AF65-F5344CB8AC3E}">
        <p14:creationId xmlns:p14="http://schemas.microsoft.com/office/powerpoint/2010/main" val="149939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4176" y="431801"/>
            <a:ext cx="8778875" cy="2678113"/>
          </a:xfrm>
          <a:prstGeom prst="rect">
            <a:avLst/>
          </a:prstGeom>
        </p:spPr>
        <p:txBody>
          <a:bodyPr>
            <a:spAutoFit/>
          </a:bodyPr>
          <a:lstStyle/>
          <a:p>
            <a:pPr eaLnBrk="0" fontAlgn="base" hangingPunct="0">
              <a:spcBef>
                <a:spcPct val="0"/>
              </a:spcBef>
              <a:spcAft>
                <a:spcPct val="0"/>
              </a:spcAft>
              <a:defRPr/>
            </a:pPr>
            <a:r>
              <a:rPr lang="en-GB" sz="2400" dirty="0">
                <a:solidFill>
                  <a:srgbClr val="2B2B2B"/>
                </a:solidFill>
                <a:latin typeface="Calibri" panose="020F0502020204030204"/>
              </a:rPr>
              <a:t>There are plenty of British brands with worldwide name recognition, from Burberry to Land Rover, but no one would describe Britain as a country particularly known for the production of clothing or cars; that particular combination clearly belongs to Italy. </a:t>
            </a:r>
          </a:p>
          <a:p>
            <a:pPr eaLnBrk="0" fontAlgn="base" hangingPunct="0">
              <a:spcBef>
                <a:spcPct val="0"/>
              </a:spcBef>
              <a:spcAft>
                <a:spcPct val="0"/>
              </a:spcAft>
              <a:defRPr/>
            </a:pPr>
            <a:endParaRPr lang="en-GB" sz="2400" dirty="0">
              <a:solidFill>
                <a:srgbClr val="2B2B2B"/>
              </a:solidFill>
              <a:latin typeface="Calibri" panose="020F0502020204030204"/>
            </a:endParaRPr>
          </a:p>
          <a:p>
            <a:pPr eaLnBrk="0" fontAlgn="base" hangingPunct="0">
              <a:spcBef>
                <a:spcPct val="0"/>
              </a:spcBef>
              <a:spcAft>
                <a:spcPct val="0"/>
              </a:spcAft>
              <a:defRPr/>
            </a:pPr>
            <a:r>
              <a:rPr lang="en-GB" sz="2400" dirty="0">
                <a:solidFill>
                  <a:srgbClr val="2B2B2B"/>
                </a:solidFill>
                <a:latin typeface="Calibri" panose="020F0502020204030204"/>
              </a:rPr>
              <a:t>Yet Britain has one of the largest economies in the world, so we must be making something good. </a:t>
            </a:r>
            <a:endParaRPr lang="en-GB" sz="2400" dirty="0">
              <a:solidFill>
                <a:prstClr val="black"/>
              </a:solidFill>
              <a:latin typeface="Calibri" panose="020F0502020204030204"/>
            </a:endParaRPr>
          </a:p>
        </p:txBody>
      </p:sp>
      <p:pic>
        <p:nvPicPr>
          <p:cNvPr id="29699" name="Picture 4" descr="Rule, Britannia! - IKGY 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764" y="3668714"/>
            <a:ext cx="70008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23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7050" y="357885"/>
            <a:ext cx="8004175" cy="584775"/>
          </a:xfrm>
          <a:prstGeom prst="rect">
            <a:avLst/>
          </a:prstGeom>
          <a:noFill/>
        </p:spPr>
        <p:txBody>
          <a:bodyPr>
            <a:spAutoFit/>
          </a:bodyPr>
          <a:lstStyle/>
          <a:p>
            <a:pPr eaLnBrk="0" fontAlgn="base" hangingPunct="0">
              <a:spcBef>
                <a:spcPct val="0"/>
              </a:spcBef>
              <a:spcAft>
                <a:spcPct val="0"/>
              </a:spcAft>
              <a:defRPr/>
            </a:pPr>
            <a:r>
              <a:rPr lang="en-GB" sz="3200" dirty="0">
                <a:solidFill>
                  <a:prstClr val="black"/>
                </a:solidFill>
                <a:latin typeface="Calibri" panose="020F0502020204030204"/>
              </a:rPr>
              <a:t>Let’s see what that something is..</a:t>
            </a:r>
          </a:p>
        </p:txBody>
      </p:sp>
      <p:sp>
        <p:nvSpPr>
          <p:cNvPr id="30723" name="Rectangle 4"/>
          <p:cNvSpPr>
            <a:spLocks noChangeArrowheads="1"/>
          </p:cNvSpPr>
          <p:nvPr/>
        </p:nvSpPr>
        <p:spPr bwMode="auto">
          <a:xfrm>
            <a:off x="337232" y="3060790"/>
            <a:ext cx="865187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dirty="0">
                <a:solidFill>
                  <a:srgbClr val="2B2B2B"/>
                </a:solidFill>
                <a:latin typeface="+mn-lt"/>
              </a:rPr>
              <a:t>Only seven bands and artists have ever sold more than a quarter of a billion records. They are the Beatles, Elvis Presley, Michael Jackson, Madonna, Elton John, Led Zeppelin and Pink Floyd – and of that list of seven, a full four are British, while the other three are American. Given that the US population is five times that of Britain, it’s clear that the UK punches significantly above its weight when it comes to producing musicians. </a:t>
            </a:r>
          </a:p>
        </p:txBody>
      </p:sp>
      <p:pic>
        <p:nvPicPr>
          <p:cNvPr id="30724" name="Picture 4" descr="guitar-1180744_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9209">
            <a:off x="8092917" y="1037869"/>
            <a:ext cx="3487908" cy="232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418012" y="1740630"/>
            <a:ext cx="6617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400" i="1" dirty="0">
                <a:solidFill>
                  <a:srgbClr val="0070C0"/>
                </a:solidFill>
                <a:latin typeface="+mn-lt"/>
              </a:rPr>
              <a:t>Britain consistently punches above its weight on the international music scene</a:t>
            </a:r>
            <a:r>
              <a:rPr lang="en-GB" altLang="en-US" i="1" dirty="0">
                <a:solidFill>
                  <a:srgbClr val="0070C0"/>
                </a:solidFill>
                <a:latin typeface="Arial" panose="020B0604020202020204" pitchFamily="34" charset="0"/>
              </a:rPr>
              <a:t>.</a:t>
            </a:r>
            <a:endParaRPr lang="en-GB" altLang="en-US" i="1" dirty="0">
              <a:solidFill>
                <a:srgbClr val="0070C0"/>
              </a:solidFill>
            </a:endParaRPr>
          </a:p>
        </p:txBody>
      </p:sp>
      <p:sp>
        <p:nvSpPr>
          <p:cNvPr id="30726" name="Rectangle 6"/>
          <p:cNvSpPr>
            <a:spLocks noChangeArrowheads="1"/>
          </p:cNvSpPr>
          <p:nvPr/>
        </p:nvSpPr>
        <p:spPr bwMode="auto">
          <a:xfrm>
            <a:off x="527050" y="1116296"/>
            <a:ext cx="10727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b="1" dirty="0">
                <a:solidFill>
                  <a:srgbClr val="2B2B2B"/>
                </a:solidFill>
                <a:latin typeface="+mn-lt"/>
              </a:rPr>
              <a:t>Music</a:t>
            </a:r>
          </a:p>
        </p:txBody>
      </p:sp>
    </p:spTree>
    <p:extLst>
      <p:ext uri="{BB962C8B-B14F-4D97-AF65-F5344CB8AC3E}">
        <p14:creationId xmlns:p14="http://schemas.microsoft.com/office/powerpoint/2010/main" val="54315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875212" y="509633"/>
            <a:ext cx="5741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b="1" dirty="0">
                <a:solidFill>
                  <a:srgbClr val="2B2B2B"/>
                </a:solidFill>
                <a:latin typeface="Calibri" panose="020F0502020204030204" pitchFamily="34" charset="0"/>
                <a:cs typeface="Calibri" panose="020F0502020204030204" pitchFamily="34" charset="0"/>
              </a:rPr>
              <a:t>TV</a:t>
            </a:r>
          </a:p>
        </p:txBody>
      </p:sp>
      <p:pic>
        <p:nvPicPr>
          <p:cNvPr id="31747" name="Picture 2" descr="British children's shows such as Peppa Pig have wide international app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71894">
            <a:off x="549124" y="1147224"/>
            <a:ext cx="3366278" cy="224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ChangeArrowheads="1"/>
          </p:cNvSpPr>
          <p:nvPr/>
        </p:nvSpPr>
        <p:spPr bwMode="auto">
          <a:xfrm>
            <a:off x="4450080" y="1416051"/>
            <a:ext cx="533368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i="1" dirty="0">
                <a:solidFill>
                  <a:srgbClr val="0070C0"/>
                </a:solidFill>
                <a:latin typeface="+mn-lt"/>
              </a:rPr>
              <a:t>British children’s shows such as </a:t>
            </a:r>
            <a:r>
              <a:rPr lang="en-GB" altLang="en-US" sz="2800" i="1" dirty="0" err="1">
                <a:solidFill>
                  <a:srgbClr val="0070C0"/>
                </a:solidFill>
                <a:latin typeface="+mn-lt"/>
              </a:rPr>
              <a:t>Peppa</a:t>
            </a:r>
            <a:r>
              <a:rPr lang="en-GB" altLang="en-US" sz="2800" i="1" dirty="0">
                <a:solidFill>
                  <a:srgbClr val="0070C0"/>
                </a:solidFill>
                <a:latin typeface="+mn-lt"/>
              </a:rPr>
              <a:t> Pig have wide international appeal.</a:t>
            </a:r>
          </a:p>
        </p:txBody>
      </p:sp>
      <p:sp>
        <p:nvSpPr>
          <p:cNvPr id="31749" name="Rectangle 3"/>
          <p:cNvSpPr>
            <a:spLocks noChangeArrowheads="1"/>
          </p:cNvSpPr>
          <p:nvPr/>
        </p:nvSpPr>
        <p:spPr bwMode="auto">
          <a:xfrm>
            <a:off x="441282" y="3916908"/>
            <a:ext cx="1152429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400" dirty="0">
                <a:solidFill>
                  <a:srgbClr val="2B2B2B"/>
                </a:solidFill>
                <a:latin typeface="+mn-lt"/>
              </a:rPr>
              <a:t>The story of Britain’s TV is pretty similar to the story of its music. TV ratings have shifted dramatically over the past few decades, and the most-watched shows of different countries are dominated by sports and programmes shown on public holidays. But British TV exports were worth £1.28 billion last year, which gives some indication of how popular British TV is around the world. An mix of programmes – </a:t>
            </a:r>
            <a:r>
              <a:rPr lang="en-GB" altLang="en-US" sz="2400" dirty="0" err="1">
                <a:solidFill>
                  <a:srgbClr val="2B2B2B"/>
                </a:solidFill>
                <a:latin typeface="+mn-lt"/>
              </a:rPr>
              <a:t>Peppa</a:t>
            </a:r>
            <a:r>
              <a:rPr lang="en-GB" altLang="en-US" sz="2400" dirty="0">
                <a:solidFill>
                  <a:srgbClr val="2B2B2B"/>
                </a:solidFill>
                <a:latin typeface="+mn-lt"/>
              </a:rPr>
              <a:t> Pig, Doctor Who, Downtown Abbey, Who Wants to Be a Millionaire?, Top Gear and the Great British Bake Off – are sold or have their format licensed in a remarkable number of countries.</a:t>
            </a:r>
            <a:endParaRPr lang="en-GB" altLang="en-US" sz="2400" dirty="0">
              <a:solidFill>
                <a:prstClr val="black"/>
              </a:solidFill>
              <a:latin typeface="+mn-lt"/>
            </a:endParaRPr>
          </a:p>
        </p:txBody>
      </p:sp>
    </p:spTree>
    <p:extLst>
      <p:ext uri="{BB962C8B-B14F-4D97-AF65-F5344CB8AC3E}">
        <p14:creationId xmlns:p14="http://schemas.microsoft.com/office/powerpoint/2010/main" val="98226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671645" y="618520"/>
            <a:ext cx="27302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b="1" dirty="0">
                <a:solidFill>
                  <a:srgbClr val="2B2B2B"/>
                </a:solidFill>
                <a:latin typeface="Calibri" panose="020F0502020204030204" pitchFamily="34" charset="0"/>
                <a:cs typeface="Calibri" panose="020F0502020204030204" pitchFamily="34" charset="0"/>
              </a:rPr>
              <a:t>Medical research</a:t>
            </a:r>
          </a:p>
        </p:txBody>
      </p:sp>
      <p:pic>
        <p:nvPicPr>
          <p:cNvPr id="32771" name="Picture 2" descr="Britain consistently leads the world in medical develop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31" y="1454149"/>
            <a:ext cx="3788501" cy="252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ChangeArrowheads="1"/>
          </p:cNvSpPr>
          <p:nvPr/>
        </p:nvSpPr>
        <p:spPr bwMode="auto">
          <a:xfrm>
            <a:off x="4690109" y="772021"/>
            <a:ext cx="70577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i="1" dirty="0">
                <a:solidFill>
                  <a:srgbClr val="0070C0"/>
                </a:solidFill>
                <a:latin typeface="+mn-lt"/>
              </a:rPr>
              <a:t>The UK consistently leads the world in medical developments.</a:t>
            </a:r>
          </a:p>
        </p:txBody>
      </p:sp>
      <p:sp>
        <p:nvSpPr>
          <p:cNvPr id="32773" name="Rectangle 3"/>
          <p:cNvSpPr>
            <a:spLocks noChangeArrowheads="1"/>
          </p:cNvSpPr>
          <p:nvPr/>
        </p:nvSpPr>
        <p:spPr bwMode="auto">
          <a:xfrm>
            <a:off x="4724944" y="2264276"/>
            <a:ext cx="62092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dirty="0">
                <a:solidFill>
                  <a:srgbClr val="2B2B2B"/>
                </a:solidFill>
                <a:latin typeface="Calibri" panose="020F0502020204030204" pitchFamily="34" charset="0"/>
                <a:cs typeface="Calibri" panose="020F0502020204030204" pitchFamily="34" charset="0"/>
              </a:rPr>
              <a:t>Scientific research, particularly medical research, is another area where the UK punches significantly above its weight. In terms of citations for research papers.</a:t>
            </a:r>
            <a:endParaRPr lang="en-GB" altLang="en-US" sz="2800" dirty="0">
              <a:solidFill>
                <a:prstClr val="black"/>
              </a:solidFill>
              <a:latin typeface="Calibri" panose="020F0502020204030204" pitchFamily="34" charset="0"/>
              <a:cs typeface="Calibri" panose="020F0502020204030204" pitchFamily="34" charset="0"/>
            </a:endParaRPr>
          </a:p>
        </p:txBody>
      </p:sp>
      <p:sp>
        <p:nvSpPr>
          <p:cNvPr id="32774" name="Rectangle 4"/>
          <p:cNvSpPr>
            <a:spLocks noChangeArrowheads="1"/>
          </p:cNvSpPr>
          <p:nvPr/>
        </p:nvSpPr>
        <p:spPr bwMode="auto">
          <a:xfrm>
            <a:off x="304800" y="4389211"/>
            <a:ext cx="111121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dirty="0">
                <a:solidFill>
                  <a:srgbClr val="2B2B2B"/>
                </a:solidFill>
                <a:latin typeface="+mn-lt"/>
              </a:rPr>
              <a:t>The success stories of British medical research range from DNA fingerprinting to the first draft of the complete human genome sequence.</a:t>
            </a:r>
            <a:endParaRPr lang="en-GB" altLang="en-US" sz="2800" dirty="0">
              <a:solidFill>
                <a:prstClr val="black"/>
              </a:solidFill>
              <a:latin typeface="+mn-lt"/>
            </a:endParaRPr>
          </a:p>
        </p:txBody>
      </p:sp>
      <p:sp>
        <p:nvSpPr>
          <p:cNvPr id="32775" name="Rectangle 5"/>
          <p:cNvSpPr>
            <a:spLocks noChangeArrowheads="1"/>
          </p:cNvSpPr>
          <p:nvPr/>
        </p:nvSpPr>
        <p:spPr bwMode="auto">
          <a:xfrm>
            <a:off x="304800" y="5557838"/>
            <a:ext cx="11556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dirty="0">
                <a:solidFill>
                  <a:srgbClr val="2B2B2B"/>
                </a:solidFill>
                <a:latin typeface="+mn-lt"/>
              </a:rPr>
              <a:t>Britain’s leading role in medical research is aided by outstanding universities that attract top students and researchers from all over the world.</a:t>
            </a:r>
            <a:endParaRPr lang="en-GB" altLang="en-US" sz="2800" dirty="0">
              <a:solidFill>
                <a:prstClr val="black"/>
              </a:solidFill>
              <a:latin typeface="+mn-lt"/>
            </a:endParaRPr>
          </a:p>
        </p:txBody>
      </p:sp>
    </p:spTree>
    <p:extLst>
      <p:ext uri="{BB962C8B-B14F-4D97-AF65-F5344CB8AC3E}">
        <p14:creationId xmlns:p14="http://schemas.microsoft.com/office/powerpoint/2010/main" val="3681452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471206" y="1397675"/>
            <a:ext cx="516324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dirty="0">
                <a:solidFill>
                  <a:srgbClr val="2B2B2B"/>
                </a:solidFill>
                <a:latin typeface="+mn-lt"/>
              </a:rPr>
              <a:t>Financial services in the UK play a massive role in the economy. Britain is the world’s largest exporter of financial services.</a:t>
            </a:r>
          </a:p>
        </p:txBody>
      </p:sp>
      <p:pic>
        <p:nvPicPr>
          <p:cNvPr id="33795" name="Picture 2" descr="The UK's multiculturalism enables its financial services to diversif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455942"/>
            <a:ext cx="4214949" cy="280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ChangeArrowheads="1"/>
          </p:cNvSpPr>
          <p:nvPr/>
        </p:nvSpPr>
        <p:spPr bwMode="auto">
          <a:xfrm>
            <a:off x="7620000" y="1765637"/>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i="1" dirty="0">
                <a:solidFill>
                  <a:srgbClr val="0070C0"/>
                </a:solidFill>
                <a:latin typeface="Calibri" panose="020F0502020204030204" pitchFamily="34" charset="0"/>
                <a:cs typeface="Calibri" panose="020F0502020204030204" pitchFamily="34" charset="0"/>
              </a:rPr>
              <a:t>The UK’s multiculturalism enables its financial services to diversify.</a:t>
            </a:r>
          </a:p>
        </p:txBody>
      </p:sp>
      <p:sp>
        <p:nvSpPr>
          <p:cNvPr id="33797" name="Rectangle 3"/>
          <p:cNvSpPr>
            <a:spLocks noChangeArrowheads="1"/>
          </p:cNvSpPr>
          <p:nvPr/>
        </p:nvSpPr>
        <p:spPr bwMode="auto">
          <a:xfrm>
            <a:off x="471206" y="3831227"/>
            <a:ext cx="644887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dirty="0">
                <a:solidFill>
                  <a:srgbClr val="2B2B2B"/>
                </a:solidFill>
                <a:latin typeface="+mn-lt"/>
              </a:rPr>
              <a:t>High levels of immigration within a thriving multicultural society also means that Britain is able to offer financial products that are not available in many other countries, such as Islamic finance. </a:t>
            </a:r>
            <a:endParaRPr lang="en-GB" altLang="en-US" sz="2800" dirty="0">
              <a:solidFill>
                <a:prstClr val="black"/>
              </a:solidFill>
              <a:latin typeface="+mn-lt"/>
            </a:endParaRPr>
          </a:p>
        </p:txBody>
      </p:sp>
      <p:sp>
        <p:nvSpPr>
          <p:cNvPr id="2" name="Rectangle 1"/>
          <p:cNvSpPr/>
          <p:nvPr/>
        </p:nvSpPr>
        <p:spPr>
          <a:xfrm>
            <a:off x="471206" y="481014"/>
            <a:ext cx="2775055" cy="523220"/>
          </a:xfrm>
          <a:prstGeom prst="rect">
            <a:avLst/>
          </a:prstGeom>
        </p:spPr>
        <p:txBody>
          <a:bodyPr wrap="none">
            <a:spAutoFit/>
          </a:bodyPr>
          <a:lstStyle/>
          <a:p>
            <a:pPr eaLnBrk="0" fontAlgn="base" hangingPunct="0">
              <a:spcBef>
                <a:spcPct val="0"/>
              </a:spcBef>
              <a:spcAft>
                <a:spcPct val="0"/>
              </a:spcAft>
            </a:pPr>
            <a:r>
              <a:rPr lang="en-GB" altLang="en-US" sz="2800" b="1" dirty="0">
                <a:solidFill>
                  <a:srgbClr val="2B2B2B"/>
                </a:solidFill>
                <a:latin typeface="Calibri" panose="020F0502020204030204" pitchFamily="34" charset="0"/>
                <a:cs typeface="Calibri" panose="020F0502020204030204" pitchFamily="34" charset="0"/>
              </a:rPr>
              <a:t>Financial services</a:t>
            </a:r>
          </a:p>
        </p:txBody>
      </p:sp>
    </p:spTree>
    <p:extLst>
      <p:ext uri="{BB962C8B-B14F-4D97-AF65-F5344CB8AC3E}">
        <p14:creationId xmlns:p14="http://schemas.microsoft.com/office/powerpoint/2010/main" val="98479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4952183" y="1408225"/>
            <a:ext cx="664028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i="1" dirty="0">
                <a:solidFill>
                  <a:srgbClr val="0070C0"/>
                </a:solidFill>
                <a:latin typeface="+mn-lt"/>
              </a:rPr>
              <a:t>The British aerospace industry is the second or third largest in the world</a:t>
            </a:r>
            <a:r>
              <a:rPr lang="en-GB" altLang="en-US" sz="2800" dirty="0">
                <a:solidFill>
                  <a:srgbClr val="2B2B2B"/>
                </a:solidFill>
                <a:latin typeface="+mn-lt"/>
              </a:rPr>
              <a:t>, covering companies such as Rolls-Royce. </a:t>
            </a:r>
          </a:p>
          <a:p>
            <a:pPr eaLnBrk="0" fontAlgn="base" hangingPunct="0">
              <a:spcBef>
                <a:spcPct val="0"/>
              </a:spcBef>
              <a:spcAft>
                <a:spcPct val="0"/>
              </a:spcAft>
            </a:pPr>
            <a:r>
              <a:rPr lang="en-GB" altLang="en-US" sz="2800" dirty="0">
                <a:solidFill>
                  <a:srgbClr val="2B2B2B"/>
                </a:solidFill>
                <a:latin typeface="+mn-lt"/>
              </a:rPr>
              <a:t>Aerospace technology covers aircraft and spacecraft, and Britain’s contributions range from aircraft, to satellites, to missiles, to exciting new ideas such as the </a:t>
            </a:r>
            <a:r>
              <a:rPr lang="en-GB" altLang="en-US" sz="2800" dirty="0" err="1">
                <a:solidFill>
                  <a:srgbClr val="2B2B2B"/>
                </a:solidFill>
                <a:latin typeface="+mn-lt"/>
              </a:rPr>
              <a:t>Skylon</a:t>
            </a:r>
            <a:r>
              <a:rPr lang="en-GB" altLang="en-US" sz="2800" dirty="0">
                <a:solidFill>
                  <a:srgbClr val="2B2B2B"/>
                </a:solidFill>
                <a:latin typeface="+mn-lt"/>
              </a:rPr>
              <a:t> spaceplane, which could theoretically travel from London to Sydney in four hours, and which should have its first test flights within a decade.</a:t>
            </a:r>
            <a:endParaRPr lang="en-GB" altLang="en-US" sz="2800" dirty="0">
              <a:solidFill>
                <a:prstClr val="black"/>
              </a:solidFill>
              <a:latin typeface="+mn-lt"/>
            </a:endParaRPr>
          </a:p>
        </p:txBody>
      </p:sp>
      <p:pic>
        <p:nvPicPr>
          <p:cNvPr id="34819" name="Picture 2" descr="Whilst more popularly known for its luxury cars, Rolls-Royce is a world-renowned producer of aircraft eng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24" y="2142308"/>
            <a:ext cx="4241552" cy="282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464821" y="608668"/>
            <a:ext cx="3476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b="1" dirty="0">
                <a:solidFill>
                  <a:srgbClr val="2B2B2B"/>
                </a:solidFill>
                <a:latin typeface="Calibri" panose="020F0502020204030204" pitchFamily="34" charset="0"/>
                <a:cs typeface="Calibri" panose="020F0502020204030204" pitchFamily="34" charset="0"/>
              </a:rPr>
              <a:t>Aerospace technology</a:t>
            </a:r>
          </a:p>
        </p:txBody>
      </p:sp>
    </p:spTree>
    <p:extLst>
      <p:ext uri="{BB962C8B-B14F-4D97-AF65-F5344CB8AC3E}">
        <p14:creationId xmlns:p14="http://schemas.microsoft.com/office/powerpoint/2010/main" val="2958451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566058" y="764857"/>
            <a:ext cx="16599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b="1" dirty="0">
                <a:solidFill>
                  <a:srgbClr val="2B2B2B"/>
                </a:solidFill>
                <a:latin typeface="Calibri" panose="020F0502020204030204" pitchFamily="34" charset="0"/>
                <a:cs typeface="Calibri" panose="020F0502020204030204" pitchFamily="34" charset="0"/>
              </a:rPr>
              <a:t>Education</a:t>
            </a:r>
          </a:p>
        </p:txBody>
      </p:sp>
      <p:pic>
        <p:nvPicPr>
          <p:cNvPr id="35843" name="Picture 2" descr="UK universities remain desirable places to 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2238">
            <a:off x="6141643" y="770557"/>
            <a:ext cx="4089585" cy="272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ChangeArrowheads="1"/>
          </p:cNvSpPr>
          <p:nvPr/>
        </p:nvSpPr>
        <p:spPr bwMode="auto">
          <a:xfrm>
            <a:off x="566058" y="1767537"/>
            <a:ext cx="52910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i="1" dirty="0">
                <a:solidFill>
                  <a:srgbClr val="0070C0"/>
                </a:solidFill>
                <a:latin typeface="+mn-lt"/>
              </a:rPr>
              <a:t>UK universities remain desirable places to study</a:t>
            </a:r>
            <a:r>
              <a:rPr lang="en-GB" altLang="en-US" sz="2800" i="1" dirty="0">
                <a:solidFill>
                  <a:srgbClr val="2B2B2B"/>
                </a:solidFill>
                <a:latin typeface="+mn-lt"/>
              </a:rPr>
              <a:t>.</a:t>
            </a:r>
            <a:endParaRPr lang="en-GB" altLang="en-US" sz="2800" i="1" dirty="0">
              <a:solidFill>
                <a:prstClr val="black"/>
              </a:solidFill>
              <a:latin typeface="+mn-lt"/>
            </a:endParaRPr>
          </a:p>
        </p:txBody>
      </p:sp>
      <p:sp>
        <p:nvSpPr>
          <p:cNvPr id="35845" name="Rectangle 3"/>
          <p:cNvSpPr>
            <a:spLocks noChangeArrowheads="1"/>
          </p:cNvSpPr>
          <p:nvPr/>
        </p:nvSpPr>
        <p:spPr bwMode="auto">
          <a:xfrm>
            <a:off x="415211" y="3885346"/>
            <a:ext cx="1116255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dirty="0">
                <a:solidFill>
                  <a:srgbClr val="2B2B2B"/>
                </a:solidFill>
                <a:latin typeface="+mn-lt"/>
              </a:rPr>
              <a:t>The UK usually comes in the top handful of international league tables for education. When it comes to primary and secondary education, countries such as Finland, Singapore and South Korea usually do better, just ahead of British universities when higher education is compared. That said, the UK is unusual in coming out well in education across the board; UK state schools, private schools, summer schools and universities all rank highly.</a:t>
            </a:r>
            <a:endParaRPr lang="en-GB" altLang="en-US" sz="2800" dirty="0">
              <a:solidFill>
                <a:prstClr val="black"/>
              </a:solidFill>
              <a:latin typeface="+mn-lt"/>
            </a:endParaRPr>
          </a:p>
        </p:txBody>
      </p:sp>
    </p:spTree>
    <p:extLst>
      <p:ext uri="{BB962C8B-B14F-4D97-AF65-F5344CB8AC3E}">
        <p14:creationId xmlns:p14="http://schemas.microsoft.com/office/powerpoint/2010/main" val="3140186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447341" y="535577"/>
            <a:ext cx="10042133" cy="5509160"/>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0" i="0" u="none" strike="noStrike" cap="none" dirty="0">
                <a:solidFill>
                  <a:srgbClr val="231F20"/>
                </a:solidFill>
                <a:latin typeface="Calibri"/>
                <a:ea typeface="Calibri"/>
                <a:cs typeface="Calibri"/>
                <a:sym typeface="Calibri"/>
              </a:rPr>
              <a:t>What is trade?</a:t>
            </a:r>
            <a:endParaRPr dirty="0"/>
          </a:p>
          <a:p>
            <a:pPr marL="0" marR="0" lvl="0" indent="0" algn="l" rtl="0">
              <a:spcBef>
                <a:spcPts val="0"/>
              </a:spcBef>
              <a:spcAft>
                <a:spcPts val="0"/>
              </a:spcAft>
              <a:buNone/>
            </a:pPr>
            <a:endParaRPr sz="2800" b="0" i="0" u="none" strike="noStrike" cap="none" dirty="0">
              <a:solidFill>
                <a:srgbClr val="231F20"/>
              </a:solidFill>
              <a:latin typeface="Calibri"/>
              <a:ea typeface="Calibri"/>
              <a:cs typeface="Calibri"/>
              <a:sym typeface="Calibri"/>
            </a:endParaRPr>
          </a:p>
          <a:p>
            <a:pPr marL="0" marR="0" lvl="0" indent="0" algn="l" rtl="0">
              <a:spcBef>
                <a:spcPts val="0"/>
              </a:spcBef>
              <a:spcAft>
                <a:spcPts val="0"/>
              </a:spcAft>
              <a:buNone/>
            </a:pPr>
            <a:r>
              <a:rPr lang="en-GB" sz="3600" b="0" i="0" u="none" strike="noStrike" cap="none" dirty="0">
                <a:solidFill>
                  <a:srgbClr val="231F20"/>
                </a:solidFill>
                <a:latin typeface="Calibri"/>
                <a:ea typeface="Calibri"/>
                <a:cs typeface="Calibri"/>
                <a:sym typeface="Calibri"/>
              </a:rPr>
              <a:t>Buying and selling things is called trade.</a:t>
            </a:r>
            <a:endParaRPr sz="3600" b="0" i="0" u="none" strike="noStrike" cap="none" dirty="0">
              <a:solidFill>
                <a:srgbClr val="231F20"/>
              </a:solidFill>
              <a:latin typeface="Calibri"/>
              <a:ea typeface="Calibri"/>
              <a:cs typeface="Calibri"/>
              <a:sym typeface="Calibri"/>
            </a:endParaRPr>
          </a:p>
          <a:p>
            <a:pPr marL="0" marR="0" lvl="0" indent="0" algn="l" rtl="0">
              <a:spcBef>
                <a:spcPts val="0"/>
              </a:spcBef>
              <a:spcAft>
                <a:spcPts val="0"/>
              </a:spcAft>
              <a:buNone/>
            </a:pPr>
            <a:r>
              <a:rPr lang="en-GB" sz="3600" b="0" i="0" u="none" strike="noStrike" cap="none" dirty="0">
                <a:solidFill>
                  <a:srgbClr val="231F20"/>
                </a:solidFill>
                <a:latin typeface="Calibri"/>
                <a:ea typeface="Calibri"/>
                <a:cs typeface="Calibri"/>
                <a:sym typeface="Calibri"/>
              </a:rPr>
              <a:t>Trade is an important way for countries to make money and has been happening across the world for hundreds of years.</a:t>
            </a:r>
            <a:endParaRPr sz="3600" b="0" i="0" u="none" strike="noStrike" cap="none" dirty="0">
              <a:solidFill>
                <a:srgbClr val="231F20"/>
              </a:solidFill>
              <a:latin typeface="Calibri"/>
              <a:ea typeface="Calibri"/>
              <a:cs typeface="Calibri"/>
              <a:sym typeface="Calibri"/>
            </a:endParaRPr>
          </a:p>
          <a:p>
            <a:pPr marL="0" marR="0" lvl="0" indent="0" algn="l" rtl="0">
              <a:spcBef>
                <a:spcPts val="0"/>
              </a:spcBef>
              <a:spcAft>
                <a:spcPts val="0"/>
              </a:spcAft>
              <a:buNone/>
            </a:pPr>
            <a:r>
              <a:rPr lang="en-GB" sz="3600" b="0" i="0" u="none" strike="noStrike" cap="none" dirty="0">
                <a:solidFill>
                  <a:srgbClr val="231F20"/>
                </a:solidFill>
                <a:latin typeface="Calibri"/>
                <a:ea typeface="Calibri"/>
                <a:cs typeface="Calibri"/>
                <a:sym typeface="Calibri"/>
              </a:rPr>
              <a:t>Today, goods are carried around </a:t>
            </a:r>
            <a:endParaRPr dirty="0"/>
          </a:p>
          <a:p>
            <a:pPr marL="0" marR="0" lvl="0" indent="0" algn="l" rtl="0">
              <a:spcBef>
                <a:spcPts val="0"/>
              </a:spcBef>
              <a:spcAft>
                <a:spcPts val="0"/>
              </a:spcAft>
              <a:buNone/>
            </a:pPr>
            <a:r>
              <a:rPr lang="en-GB" sz="3600" b="0" i="0" u="none" strike="noStrike" cap="none" dirty="0">
                <a:solidFill>
                  <a:srgbClr val="231F20"/>
                </a:solidFill>
                <a:latin typeface="Calibri"/>
                <a:ea typeface="Calibri"/>
                <a:cs typeface="Calibri"/>
                <a:sym typeface="Calibri"/>
              </a:rPr>
              <a:t>the world in container ships </a:t>
            </a:r>
            <a:endParaRPr sz="3600" b="0" i="0" u="none" strike="noStrike" cap="none" dirty="0">
              <a:solidFill>
                <a:srgbClr val="231F20"/>
              </a:solidFill>
              <a:latin typeface="Calibri"/>
              <a:ea typeface="Calibri"/>
              <a:cs typeface="Calibri"/>
              <a:sym typeface="Calibri"/>
            </a:endParaRPr>
          </a:p>
          <a:p>
            <a:pPr marL="0" marR="0" lvl="0" indent="0" algn="l" rtl="0">
              <a:spcBef>
                <a:spcPts val="0"/>
              </a:spcBef>
              <a:spcAft>
                <a:spcPts val="0"/>
              </a:spcAft>
              <a:buNone/>
            </a:pPr>
            <a:r>
              <a:rPr lang="en-GB" sz="3600" b="0" i="0" u="none" strike="noStrike" cap="none" dirty="0">
                <a:solidFill>
                  <a:srgbClr val="231F20"/>
                </a:solidFill>
                <a:latin typeface="Calibri"/>
                <a:ea typeface="Calibri"/>
                <a:cs typeface="Calibri"/>
                <a:sym typeface="Calibri"/>
              </a:rPr>
              <a:t>from port to port and by </a:t>
            </a:r>
            <a:endParaRPr dirty="0"/>
          </a:p>
          <a:p>
            <a:pPr marL="0" marR="0" lvl="0" indent="0" algn="l" rtl="0">
              <a:spcBef>
                <a:spcPts val="0"/>
              </a:spcBef>
              <a:spcAft>
                <a:spcPts val="0"/>
              </a:spcAft>
              <a:buNone/>
            </a:pPr>
            <a:r>
              <a:rPr lang="en-GB" sz="3600" b="0" i="0" u="none" strike="noStrike" cap="none" dirty="0">
                <a:solidFill>
                  <a:srgbClr val="231F20"/>
                </a:solidFill>
                <a:latin typeface="Calibri"/>
                <a:ea typeface="Calibri"/>
                <a:cs typeface="Calibri"/>
                <a:sym typeface="Calibri"/>
              </a:rPr>
              <a:t>aeroplane.</a:t>
            </a:r>
            <a:endParaRPr sz="3600" b="0" i="0" u="none" strike="noStrike" cap="none" dirty="0">
              <a:solidFill>
                <a:srgbClr val="231F20"/>
              </a:solidFill>
              <a:latin typeface="Calibri"/>
              <a:ea typeface="Calibri"/>
              <a:cs typeface="Calibri"/>
              <a:sym typeface="Calibri"/>
            </a:endParaRPr>
          </a:p>
        </p:txBody>
      </p:sp>
      <p:pic>
        <p:nvPicPr>
          <p:cNvPr id="99" name="Google Shape;99;p2" descr="Container ships are used to transport trade goods all around the world."/>
          <p:cNvPicPr preferRelativeResize="0"/>
          <p:nvPr/>
        </p:nvPicPr>
        <p:blipFill rotWithShape="1">
          <a:blip r:embed="rId3">
            <a:alphaModFix/>
          </a:blip>
          <a:srcRect/>
          <a:stretch/>
        </p:blipFill>
        <p:spPr>
          <a:xfrm>
            <a:off x="6599406" y="3651082"/>
            <a:ext cx="5360987" cy="3016250"/>
          </a:xfrm>
          <a:prstGeom prst="rect">
            <a:avLst/>
          </a:prstGeom>
          <a:noFill/>
          <a:ln>
            <a:noFill/>
          </a:ln>
        </p:spPr>
      </p:pic>
    </p:spTree>
    <p:extLst>
      <p:ext uri="{BB962C8B-B14F-4D97-AF65-F5344CB8AC3E}">
        <p14:creationId xmlns:p14="http://schemas.microsoft.com/office/powerpoint/2010/main" val="3958278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5055325" y="2395205"/>
            <a:ext cx="685799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dirty="0">
                <a:solidFill>
                  <a:srgbClr val="2B2B2B"/>
                </a:solidFill>
                <a:latin typeface="+mn-lt"/>
              </a:rPr>
              <a:t>This one might come as a surprise. Surely all artificial intelligence research is happening in Silicon Valley, or perhaps in Beijing, where Baidu is based? Certainly a great deal is happening in those places. But one of the world’s leading artificial intelligence companies, Google DeepMind, is based in the UK, in London.</a:t>
            </a:r>
            <a:endParaRPr lang="en-GB" altLang="en-US" sz="2800" dirty="0">
              <a:solidFill>
                <a:prstClr val="black"/>
              </a:solidFill>
              <a:latin typeface="+mn-lt"/>
            </a:endParaRPr>
          </a:p>
        </p:txBody>
      </p:sp>
      <p:pic>
        <p:nvPicPr>
          <p:cNvPr id="36867" name="Picture 2" descr="It is more common to look to the US and the Far East for developments in AI, but the United Kingdom certainly holds its 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4674">
            <a:off x="617787" y="2148946"/>
            <a:ext cx="3722732" cy="248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18639" y="588447"/>
            <a:ext cx="3329438" cy="523220"/>
          </a:xfrm>
          <a:prstGeom prst="rect">
            <a:avLst/>
          </a:prstGeom>
        </p:spPr>
        <p:txBody>
          <a:bodyPr wrap="none">
            <a:spAutoFit/>
          </a:bodyPr>
          <a:lstStyle/>
          <a:p>
            <a:r>
              <a:rPr lang="en-GB" altLang="en-US" sz="2800" b="1" dirty="0">
                <a:solidFill>
                  <a:srgbClr val="2B2B2B"/>
                </a:solidFill>
              </a:rPr>
              <a:t>Artificial intelligence </a:t>
            </a:r>
            <a:endParaRPr lang="en-GB" sz="2800" b="1" dirty="0"/>
          </a:p>
        </p:txBody>
      </p:sp>
      <p:sp>
        <p:nvSpPr>
          <p:cNvPr id="3" name="Rectangle 2"/>
          <p:cNvSpPr/>
          <p:nvPr/>
        </p:nvSpPr>
        <p:spPr>
          <a:xfrm>
            <a:off x="5168536" y="850057"/>
            <a:ext cx="6096000" cy="954107"/>
          </a:xfrm>
          <a:prstGeom prst="rect">
            <a:avLst/>
          </a:prstGeom>
        </p:spPr>
        <p:txBody>
          <a:bodyPr>
            <a:spAutoFit/>
          </a:bodyPr>
          <a:lstStyle/>
          <a:p>
            <a:pPr eaLnBrk="0" fontAlgn="base" hangingPunct="0">
              <a:spcBef>
                <a:spcPct val="0"/>
              </a:spcBef>
              <a:spcAft>
                <a:spcPct val="0"/>
              </a:spcAft>
            </a:pPr>
            <a:r>
              <a:rPr lang="en-GB" altLang="en-US" sz="2800" i="1" dirty="0">
                <a:solidFill>
                  <a:srgbClr val="0070C0"/>
                </a:solidFill>
              </a:rPr>
              <a:t>One of the world’s leading artificial intelligence companies is in London.</a:t>
            </a:r>
          </a:p>
        </p:txBody>
      </p:sp>
    </p:spTree>
    <p:extLst>
      <p:ext uri="{BB962C8B-B14F-4D97-AF65-F5344CB8AC3E}">
        <p14:creationId xmlns:p14="http://schemas.microsoft.com/office/powerpoint/2010/main" val="3489458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635091" y="457156"/>
            <a:ext cx="29132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b="1" dirty="0">
                <a:solidFill>
                  <a:srgbClr val="2B2B2B"/>
                </a:solidFill>
                <a:latin typeface="Calibri" panose="020F0502020204030204" pitchFamily="34" charset="0"/>
                <a:cs typeface="Calibri" panose="020F0502020204030204" pitchFamily="34" charset="0"/>
              </a:rPr>
              <a:t>Electronic systems</a:t>
            </a:r>
          </a:p>
        </p:txBody>
      </p:sp>
      <p:pic>
        <p:nvPicPr>
          <p:cNvPr id="37891" name="Picture 2" descr="Buying a Raspberry Pi is an inexpensive introduction to practical computer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455" y="476524"/>
            <a:ext cx="5085122" cy="339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ChangeArrowheads="1"/>
          </p:cNvSpPr>
          <p:nvPr/>
        </p:nvSpPr>
        <p:spPr bwMode="auto">
          <a:xfrm>
            <a:off x="635090" y="4060146"/>
            <a:ext cx="1094730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i="1" dirty="0">
                <a:solidFill>
                  <a:srgbClr val="0070C0"/>
                </a:solidFill>
                <a:latin typeface="+mn-lt"/>
              </a:rPr>
              <a:t>Electronics is another area in which the UK does remarkably well</a:t>
            </a:r>
            <a:r>
              <a:rPr lang="en-GB" altLang="en-US" sz="2800" dirty="0">
                <a:solidFill>
                  <a:srgbClr val="0070C0"/>
                </a:solidFill>
                <a:latin typeface="+mn-lt"/>
              </a:rPr>
              <a:t>, </a:t>
            </a:r>
            <a:r>
              <a:rPr lang="en-GB" altLang="en-US" sz="2800" dirty="0">
                <a:solidFill>
                  <a:srgbClr val="2B2B2B"/>
                </a:solidFill>
                <a:latin typeface="+mn-lt"/>
              </a:rPr>
              <a:t>particularly in niche areas. British labour is both skilled and expensive, so mass production of parts is done more effectively by other countries, but small-scale production of electronic components is better suited to the British skillset.</a:t>
            </a:r>
            <a:endParaRPr lang="en-GB" altLang="en-US" sz="2800" dirty="0">
              <a:solidFill>
                <a:prstClr val="black"/>
              </a:solidFill>
              <a:latin typeface="+mn-lt"/>
            </a:endParaRPr>
          </a:p>
        </p:txBody>
      </p:sp>
    </p:spTree>
    <p:extLst>
      <p:ext uri="{BB962C8B-B14F-4D97-AF65-F5344CB8AC3E}">
        <p14:creationId xmlns:p14="http://schemas.microsoft.com/office/powerpoint/2010/main" val="1177281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701691" y="774562"/>
            <a:ext cx="1644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b="1" dirty="0">
                <a:solidFill>
                  <a:srgbClr val="2B2B2B"/>
                </a:solidFill>
                <a:latin typeface="Calibri" panose="020F0502020204030204" pitchFamily="34" charset="0"/>
                <a:cs typeface="Calibri" panose="020F0502020204030204" pitchFamily="34" charset="0"/>
              </a:rPr>
              <a:t>Literature</a:t>
            </a:r>
          </a:p>
        </p:txBody>
      </p:sp>
      <p:sp>
        <p:nvSpPr>
          <p:cNvPr id="38915" name="Rectangle 2"/>
          <p:cNvSpPr>
            <a:spLocks noChangeArrowheads="1"/>
          </p:cNvSpPr>
          <p:nvPr/>
        </p:nvSpPr>
        <p:spPr bwMode="auto">
          <a:xfrm>
            <a:off x="5263964" y="1787510"/>
            <a:ext cx="6858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dirty="0">
                <a:solidFill>
                  <a:srgbClr val="2B2B2B"/>
                </a:solidFill>
                <a:latin typeface="Calibri" panose="020F0502020204030204" pitchFamily="34" charset="0"/>
                <a:cs typeface="Calibri" panose="020F0502020204030204" pitchFamily="34" charset="0"/>
              </a:rPr>
              <a:t>We don’t normally think of literature as an export that gets manufactured like chairs, pencil cases or </a:t>
            </a:r>
            <a:r>
              <a:rPr lang="en-GB" altLang="en-US" sz="2800" dirty="0" err="1">
                <a:solidFill>
                  <a:srgbClr val="2B2B2B"/>
                </a:solidFill>
                <a:latin typeface="Calibri" panose="020F0502020204030204" pitchFamily="34" charset="0"/>
                <a:cs typeface="Calibri" panose="020F0502020204030204" pitchFamily="34" charset="0"/>
              </a:rPr>
              <a:t>Westlife</a:t>
            </a:r>
            <a:r>
              <a:rPr lang="en-GB" altLang="en-US" sz="2800" dirty="0">
                <a:solidFill>
                  <a:srgbClr val="2B2B2B"/>
                </a:solidFill>
                <a:latin typeface="Calibri" panose="020F0502020204030204" pitchFamily="34" charset="0"/>
                <a:cs typeface="Calibri" panose="020F0502020204030204" pitchFamily="34" charset="0"/>
              </a:rPr>
              <a:t>, but it’s another area where Britain makes a supersized contribution to the world. </a:t>
            </a:r>
          </a:p>
          <a:p>
            <a:pPr eaLnBrk="0" fontAlgn="base" hangingPunct="0">
              <a:spcBef>
                <a:spcPct val="0"/>
              </a:spcBef>
              <a:spcAft>
                <a:spcPct val="0"/>
              </a:spcAft>
            </a:pPr>
            <a:endParaRPr lang="en-GB" altLang="en-US" sz="2800" dirty="0">
              <a:solidFill>
                <a:srgbClr val="2B2B2B"/>
              </a:solidFill>
              <a:latin typeface="Calibri" panose="020F0502020204030204" pitchFamily="34" charset="0"/>
              <a:cs typeface="Calibri" panose="020F0502020204030204" pitchFamily="34" charset="0"/>
            </a:endParaRPr>
          </a:p>
        </p:txBody>
      </p:sp>
      <p:pic>
        <p:nvPicPr>
          <p:cNvPr id="38916" name="Picture 2" descr="Harry Potter defined a generation of childhoods worldw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87" y="2174876"/>
            <a:ext cx="3860039" cy="257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3"/>
          <p:cNvSpPr>
            <a:spLocks noChangeArrowheads="1"/>
          </p:cNvSpPr>
          <p:nvPr/>
        </p:nvSpPr>
        <p:spPr bwMode="auto">
          <a:xfrm>
            <a:off x="414308" y="5337107"/>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400" i="1" dirty="0">
                <a:solidFill>
                  <a:srgbClr val="0070C0"/>
                </a:solidFill>
                <a:latin typeface="+mn-lt"/>
              </a:rPr>
              <a:t>Harry Potter defined a generation of childhoods worldwide.</a:t>
            </a:r>
          </a:p>
        </p:txBody>
      </p:sp>
      <p:sp>
        <p:nvSpPr>
          <p:cNvPr id="38918" name="Rectangle 4"/>
          <p:cNvSpPr>
            <a:spLocks noChangeArrowheads="1"/>
          </p:cNvSpPr>
          <p:nvPr/>
        </p:nvSpPr>
        <p:spPr bwMode="auto">
          <a:xfrm>
            <a:off x="5263964" y="4068790"/>
            <a:ext cx="603475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800" dirty="0">
                <a:solidFill>
                  <a:srgbClr val="2B2B2B"/>
                </a:solidFill>
                <a:latin typeface="Calibri" panose="020F0502020204030204" pitchFamily="34" charset="0"/>
                <a:cs typeface="Calibri" panose="020F0502020204030204" pitchFamily="34" charset="0"/>
              </a:rPr>
              <a:t>This is particularly the case among children’s books – it’s not just Rowling, but also CS Lewis, Enid Blyton and Beatrix Potter who have sold vast numbers of books. </a:t>
            </a:r>
            <a:endParaRPr lang="en-GB" altLang="en-US"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076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249" y="170209"/>
            <a:ext cx="9961830" cy="461665"/>
          </a:xfrm>
          <a:prstGeom prst="rect">
            <a:avLst/>
          </a:prstGeom>
        </p:spPr>
        <p:txBody>
          <a:bodyPr wrap="none">
            <a:spAutoFit/>
          </a:bodyPr>
          <a:lstStyle/>
          <a:p>
            <a:r>
              <a:rPr lang="en-GB" sz="2400" dirty="0" smtClean="0">
                <a:solidFill>
                  <a:srgbClr val="C00000"/>
                </a:solidFill>
              </a:rPr>
              <a:t>Task</a:t>
            </a:r>
            <a:r>
              <a:rPr lang="en-GB" sz="2400" dirty="0" smtClean="0"/>
              <a:t>: Choose </a:t>
            </a:r>
            <a:r>
              <a:rPr lang="en-GB" sz="2400" dirty="0"/>
              <a:t>six areas the UK lead in and write a short summary for each one. </a:t>
            </a:r>
            <a:endParaRPr lang="en-GB" sz="2400" dirty="0"/>
          </a:p>
        </p:txBody>
      </p:sp>
      <p:pic>
        <p:nvPicPr>
          <p:cNvPr id="6" name="Picture 2" descr="Harry Potter defined a generation of childhoods worldw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62" y="949330"/>
            <a:ext cx="1870801" cy="124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uying a Raspberry Pi is an inexpensive introduction to practical computer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118" y="5250942"/>
            <a:ext cx="1789409" cy="119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t is more common to look to the US and the Far East for developments in AI, but the United Kingdom certainly holds its ow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153" y="3973183"/>
            <a:ext cx="1495922" cy="99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UK universities remain desirable places to stud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5134" y="4976835"/>
            <a:ext cx="1678764" cy="11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Whilst more popularly known for its luxury cars, Rolls-Royce is a world-renowned producer of aircraft engi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227" y="2508438"/>
            <a:ext cx="1855320" cy="123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The UK's multiculturalism enables its financial services to diversif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3107" y="2567040"/>
            <a:ext cx="1647746" cy="109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Britain consistently leads the world in medical developmen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2482" y="804916"/>
            <a:ext cx="175432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guitar-1180744_6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4606" y="3858819"/>
            <a:ext cx="1631791" cy="108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British children's shows such as Peppa Pig have wide international appe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56813" y="707167"/>
            <a:ext cx="1636397" cy="10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H="1" flipV="1">
            <a:off x="4412393" y="1942241"/>
            <a:ext cx="591423" cy="752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505303" y="3446404"/>
            <a:ext cx="1109935" cy="170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36229" y="4258237"/>
            <a:ext cx="906878" cy="21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231372" y="4568107"/>
            <a:ext cx="656112" cy="394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895352" y="3312906"/>
            <a:ext cx="1134433" cy="63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12443" y="4027500"/>
            <a:ext cx="414836" cy="128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619835" y="4840789"/>
            <a:ext cx="35517" cy="226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881257" y="1974467"/>
            <a:ext cx="11954" cy="533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955" y="6114144"/>
            <a:ext cx="11815787" cy="646331"/>
          </a:xfrm>
          <a:prstGeom prst="rect">
            <a:avLst/>
          </a:prstGeom>
          <a:noFill/>
        </p:spPr>
        <p:txBody>
          <a:bodyPr wrap="square" rtlCol="0">
            <a:spAutoFit/>
          </a:bodyPr>
          <a:lstStyle/>
          <a:p>
            <a:r>
              <a:rPr lang="en-GB" dirty="0" smtClean="0"/>
              <a:t>Delete on the ones, you don’t use. OR for a challenge, try and complete them all!</a:t>
            </a:r>
          </a:p>
          <a:p>
            <a:r>
              <a:rPr lang="en-GB" dirty="0" smtClean="0"/>
              <a:t>There’s some help on the next slide.</a:t>
            </a:r>
            <a:endParaRPr lang="en-GB" dirty="0"/>
          </a:p>
        </p:txBody>
      </p:sp>
      <p:pic>
        <p:nvPicPr>
          <p:cNvPr id="3" name="Picture 2"/>
          <p:cNvPicPr>
            <a:picLocks noChangeAspect="1"/>
          </p:cNvPicPr>
          <p:nvPr/>
        </p:nvPicPr>
        <p:blipFill>
          <a:blip r:embed="rId11"/>
          <a:stretch>
            <a:fillRect/>
          </a:stretch>
        </p:blipFill>
        <p:spPr>
          <a:xfrm rot="5400000">
            <a:off x="4886069" y="2300290"/>
            <a:ext cx="2089300" cy="2890057"/>
          </a:xfrm>
          <a:prstGeom prst="rect">
            <a:avLst/>
          </a:prstGeom>
        </p:spPr>
      </p:pic>
      <p:sp>
        <p:nvSpPr>
          <p:cNvPr id="5" name="TextBox 4"/>
          <p:cNvSpPr txBox="1"/>
          <p:nvPr/>
        </p:nvSpPr>
        <p:spPr>
          <a:xfrm>
            <a:off x="2352963" y="953747"/>
            <a:ext cx="1861850" cy="1169551"/>
          </a:xfrm>
          <a:prstGeom prst="rect">
            <a:avLst/>
          </a:prstGeom>
          <a:noFill/>
          <a:ln>
            <a:solidFill>
              <a:schemeClr val="accent1"/>
            </a:solidFill>
          </a:ln>
        </p:spPr>
        <p:txBody>
          <a:bodyPr wrap="square" rtlCol="0">
            <a:spAutoFit/>
          </a:bodyPr>
          <a:lstStyle/>
          <a:p>
            <a:r>
              <a:rPr lang="en-GB" sz="1400" dirty="0"/>
              <a:t>Add text</a:t>
            </a:r>
          </a:p>
          <a:p>
            <a:endParaRPr lang="en-GB" dirty="0"/>
          </a:p>
          <a:p>
            <a:endParaRPr lang="en-GB" dirty="0"/>
          </a:p>
          <a:p>
            <a:endParaRPr lang="en-GB" dirty="0"/>
          </a:p>
        </p:txBody>
      </p:sp>
      <p:sp>
        <p:nvSpPr>
          <p:cNvPr id="28" name="TextBox 27"/>
          <p:cNvSpPr txBox="1"/>
          <p:nvPr/>
        </p:nvSpPr>
        <p:spPr>
          <a:xfrm>
            <a:off x="2118693" y="2522212"/>
            <a:ext cx="1861850" cy="1169551"/>
          </a:xfrm>
          <a:prstGeom prst="rect">
            <a:avLst/>
          </a:prstGeom>
          <a:noFill/>
          <a:ln>
            <a:solidFill>
              <a:schemeClr val="accent1"/>
            </a:solidFill>
          </a:ln>
        </p:spPr>
        <p:txBody>
          <a:bodyPr wrap="square" rtlCol="0">
            <a:spAutoFit/>
          </a:bodyPr>
          <a:lstStyle/>
          <a:p>
            <a:r>
              <a:rPr lang="en-GB" sz="1400" dirty="0"/>
              <a:t>Add text</a:t>
            </a:r>
          </a:p>
          <a:p>
            <a:endParaRPr lang="en-GB" dirty="0"/>
          </a:p>
          <a:p>
            <a:endParaRPr lang="en-GB" dirty="0"/>
          </a:p>
          <a:p>
            <a:endParaRPr lang="en-GB" dirty="0"/>
          </a:p>
        </p:txBody>
      </p:sp>
      <p:sp>
        <p:nvSpPr>
          <p:cNvPr id="31" name="TextBox 30"/>
          <p:cNvSpPr txBox="1"/>
          <p:nvPr/>
        </p:nvSpPr>
        <p:spPr>
          <a:xfrm>
            <a:off x="1962989" y="3908320"/>
            <a:ext cx="1861850" cy="1169551"/>
          </a:xfrm>
          <a:prstGeom prst="rect">
            <a:avLst/>
          </a:prstGeom>
          <a:noFill/>
          <a:ln>
            <a:solidFill>
              <a:schemeClr val="accent1"/>
            </a:solidFill>
          </a:ln>
        </p:spPr>
        <p:txBody>
          <a:bodyPr wrap="square" rtlCol="0">
            <a:spAutoFit/>
          </a:bodyPr>
          <a:lstStyle/>
          <a:p>
            <a:r>
              <a:rPr lang="en-GB" sz="1400" dirty="0"/>
              <a:t>Add text</a:t>
            </a:r>
          </a:p>
          <a:p>
            <a:endParaRPr lang="en-GB" dirty="0"/>
          </a:p>
          <a:p>
            <a:endParaRPr lang="en-GB" dirty="0"/>
          </a:p>
          <a:p>
            <a:endParaRPr lang="en-GB" dirty="0"/>
          </a:p>
        </p:txBody>
      </p:sp>
      <p:sp>
        <p:nvSpPr>
          <p:cNvPr id="32" name="TextBox 31"/>
          <p:cNvSpPr txBox="1"/>
          <p:nvPr/>
        </p:nvSpPr>
        <p:spPr>
          <a:xfrm>
            <a:off x="5513898" y="5006762"/>
            <a:ext cx="1861850" cy="1169551"/>
          </a:xfrm>
          <a:prstGeom prst="rect">
            <a:avLst/>
          </a:prstGeom>
          <a:noFill/>
          <a:ln>
            <a:solidFill>
              <a:schemeClr val="accent1"/>
            </a:solidFill>
          </a:ln>
        </p:spPr>
        <p:txBody>
          <a:bodyPr wrap="square" rtlCol="0">
            <a:spAutoFit/>
          </a:bodyPr>
          <a:lstStyle/>
          <a:p>
            <a:r>
              <a:rPr lang="en-GB" sz="1400" dirty="0"/>
              <a:t>Add text</a:t>
            </a:r>
          </a:p>
          <a:p>
            <a:endParaRPr lang="en-GB" dirty="0"/>
          </a:p>
          <a:p>
            <a:endParaRPr lang="en-GB" dirty="0"/>
          </a:p>
          <a:p>
            <a:endParaRPr lang="en-GB" dirty="0"/>
          </a:p>
        </p:txBody>
      </p:sp>
      <p:sp>
        <p:nvSpPr>
          <p:cNvPr id="33" name="TextBox 32"/>
          <p:cNvSpPr txBox="1"/>
          <p:nvPr/>
        </p:nvSpPr>
        <p:spPr>
          <a:xfrm>
            <a:off x="5881257" y="719860"/>
            <a:ext cx="1861850" cy="1169551"/>
          </a:xfrm>
          <a:prstGeom prst="rect">
            <a:avLst/>
          </a:prstGeom>
          <a:noFill/>
          <a:ln>
            <a:solidFill>
              <a:schemeClr val="accent1"/>
            </a:solidFill>
          </a:ln>
        </p:spPr>
        <p:txBody>
          <a:bodyPr wrap="square" rtlCol="0">
            <a:spAutoFit/>
          </a:bodyPr>
          <a:lstStyle/>
          <a:p>
            <a:r>
              <a:rPr lang="en-GB" sz="1400" dirty="0"/>
              <a:t>Add text</a:t>
            </a:r>
          </a:p>
          <a:p>
            <a:endParaRPr lang="en-GB" dirty="0"/>
          </a:p>
          <a:p>
            <a:endParaRPr lang="en-GB" dirty="0"/>
          </a:p>
          <a:p>
            <a:endParaRPr lang="en-GB" dirty="0"/>
          </a:p>
        </p:txBody>
      </p:sp>
      <p:sp>
        <p:nvSpPr>
          <p:cNvPr id="34" name="TextBox 33"/>
          <p:cNvSpPr txBox="1"/>
          <p:nvPr/>
        </p:nvSpPr>
        <p:spPr>
          <a:xfrm>
            <a:off x="9489175" y="804916"/>
            <a:ext cx="1861850" cy="1169551"/>
          </a:xfrm>
          <a:prstGeom prst="rect">
            <a:avLst/>
          </a:prstGeom>
          <a:noFill/>
          <a:ln>
            <a:solidFill>
              <a:schemeClr val="accent1"/>
            </a:solidFill>
          </a:ln>
        </p:spPr>
        <p:txBody>
          <a:bodyPr wrap="square" rtlCol="0">
            <a:spAutoFit/>
          </a:bodyPr>
          <a:lstStyle/>
          <a:p>
            <a:r>
              <a:rPr lang="en-GB" sz="1400" dirty="0"/>
              <a:t>Add text</a:t>
            </a:r>
          </a:p>
          <a:p>
            <a:endParaRPr lang="en-GB" dirty="0"/>
          </a:p>
          <a:p>
            <a:endParaRPr lang="en-GB" dirty="0"/>
          </a:p>
          <a:p>
            <a:endParaRPr lang="en-GB" dirty="0"/>
          </a:p>
        </p:txBody>
      </p:sp>
      <p:sp>
        <p:nvSpPr>
          <p:cNvPr id="36" name="TextBox 35"/>
          <p:cNvSpPr txBox="1"/>
          <p:nvPr/>
        </p:nvSpPr>
        <p:spPr>
          <a:xfrm>
            <a:off x="9423604" y="2542102"/>
            <a:ext cx="1861850" cy="1169551"/>
          </a:xfrm>
          <a:prstGeom prst="rect">
            <a:avLst/>
          </a:prstGeom>
          <a:noFill/>
          <a:ln>
            <a:solidFill>
              <a:schemeClr val="accent1"/>
            </a:solidFill>
          </a:ln>
        </p:spPr>
        <p:txBody>
          <a:bodyPr wrap="square" rtlCol="0">
            <a:spAutoFit/>
          </a:bodyPr>
          <a:lstStyle/>
          <a:p>
            <a:r>
              <a:rPr lang="en-GB" sz="1400" dirty="0"/>
              <a:t>Add text</a:t>
            </a:r>
          </a:p>
          <a:p>
            <a:endParaRPr lang="en-GB" dirty="0"/>
          </a:p>
          <a:p>
            <a:endParaRPr lang="en-GB" dirty="0"/>
          </a:p>
          <a:p>
            <a:endParaRPr lang="en-GB" dirty="0"/>
          </a:p>
        </p:txBody>
      </p:sp>
      <p:sp>
        <p:nvSpPr>
          <p:cNvPr id="38" name="TextBox 37"/>
          <p:cNvSpPr txBox="1"/>
          <p:nvPr/>
        </p:nvSpPr>
        <p:spPr>
          <a:xfrm>
            <a:off x="9533519" y="3831586"/>
            <a:ext cx="1861850" cy="1169551"/>
          </a:xfrm>
          <a:prstGeom prst="rect">
            <a:avLst/>
          </a:prstGeom>
          <a:noFill/>
          <a:ln>
            <a:solidFill>
              <a:schemeClr val="accent1"/>
            </a:solidFill>
          </a:ln>
        </p:spPr>
        <p:txBody>
          <a:bodyPr wrap="square" rtlCol="0">
            <a:spAutoFit/>
          </a:bodyPr>
          <a:lstStyle/>
          <a:p>
            <a:r>
              <a:rPr lang="en-GB" sz="1400" dirty="0"/>
              <a:t>Add text</a:t>
            </a:r>
          </a:p>
          <a:p>
            <a:endParaRPr lang="en-GB" dirty="0"/>
          </a:p>
          <a:p>
            <a:endParaRPr lang="en-GB" dirty="0"/>
          </a:p>
          <a:p>
            <a:endParaRPr lang="en-GB" dirty="0"/>
          </a:p>
        </p:txBody>
      </p:sp>
      <p:sp>
        <p:nvSpPr>
          <p:cNvPr id="39" name="TextBox 38"/>
          <p:cNvSpPr txBox="1"/>
          <p:nvPr/>
        </p:nvSpPr>
        <p:spPr>
          <a:xfrm>
            <a:off x="9616042" y="5262636"/>
            <a:ext cx="1861850" cy="1169551"/>
          </a:xfrm>
          <a:prstGeom prst="rect">
            <a:avLst/>
          </a:prstGeom>
          <a:noFill/>
          <a:ln>
            <a:solidFill>
              <a:schemeClr val="accent1"/>
            </a:solidFill>
          </a:ln>
        </p:spPr>
        <p:txBody>
          <a:bodyPr wrap="square" rtlCol="0">
            <a:spAutoFit/>
          </a:bodyPr>
          <a:lstStyle/>
          <a:p>
            <a:r>
              <a:rPr lang="en-GB" sz="1400" dirty="0"/>
              <a:t>Add text</a:t>
            </a:r>
          </a:p>
          <a:p>
            <a:endParaRPr lang="en-GB" dirty="0"/>
          </a:p>
          <a:p>
            <a:endParaRPr lang="en-GB" dirty="0"/>
          </a:p>
          <a:p>
            <a:endParaRPr lang="en-GB" dirty="0"/>
          </a:p>
        </p:txBody>
      </p:sp>
    </p:spTree>
    <p:extLst>
      <p:ext uri="{BB962C8B-B14F-4D97-AF65-F5344CB8AC3E}">
        <p14:creationId xmlns:p14="http://schemas.microsoft.com/office/powerpoint/2010/main" val="329279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319815" y="510063"/>
            <a:ext cx="326811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dirty="0">
                <a:solidFill>
                  <a:srgbClr val="2B2B2B"/>
                </a:solidFill>
                <a:latin typeface="+mn-lt"/>
              </a:rPr>
              <a:t>Seven bands have ever sold more than a quarter of a billion records. They are the Beatles, Elvis Presley, Michael Jackson, Madonna, Elton John, Led Zeppelin and Pink Floyd, four are British. </a:t>
            </a:r>
          </a:p>
        </p:txBody>
      </p:sp>
      <p:sp>
        <p:nvSpPr>
          <p:cNvPr id="30726" name="Rectangle 6"/>
          <p:cNvSpPr>
            <a:spLocks noChangeArrowheads="1"/>
          </p:cNvSpPr>
          <p:nvPr/>
        </p:nvSpPr>
        <p:spPr bwMode="auto">
          <a:xfrm>
            <a:off x="349973" y="259967"/>
            <a:ext cx="946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400" b="1" dirty="0">
                <a:solidFill>
                  <a:srgbClr val="2B2B2B"/>
                </a:solidFill>
                <a:latin typeface="+mn-lt"/>
              </a:rPr>
              <a:t>Music</a:t>
            </a:r>
          </a:p>
        </p:txBody>
      </p:sp>
      <p:sp>
        <p:nvSpPr>
          <p:cNvPr id="7" name="Rectangle 3"/>
          <p:cNvSpPr>
            <a:spLocks noChangeArrowheads="1"/>
          </p:cNvSpPr>
          <p:nvPr/>
        </p:nvSpPr>
        <p:spPr bwMode="auto">
          <a:xfrm>
            <a:off x="3765354" y="884685"/>
            <a:ext cx="36082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dirty="0">
                <a:solidFill>
                  <a:srgbClr val="2B2B2B"/>
                </a:solidFill>
                <a:latin typeface="+mn-lt"/>
              </a:rPr>
              <a:t>British TV exports were worth £1.28 billion last year. </a:t>
            </a:r>
            <a:r>
              <a:rPr lang="en-GB" altLang="en-US" dirty="0" err="1">
                <a:solidFill>
                  <a:srgbClr val="2B2B2B"/>
                </a:solidFill>
                <a:latin typeface="+mn-lt"/>
              </a:rPr>
              <a:t>Peppa</a:t>
            </a:r>
            <a:r>
              <a:rPr lang="en-GB" altLang="en-US" dirty="0">
                <a:solidFill>
                  <a:srgbClr val="2B2B2B"/>
                </a:solidFill>
                <a:latin typeface="+mn-lt"/>
              </a:rPr>
              <a:t> Pig and Doctor Who are sold in a number of countries.</a:t>
            </a:r>
            <a:endParaRPr lang="en-GB" altLang="en-US" dirty="0">
              <a:solidFill>
                <a:prstClr val="black"/>
              </a:solidFill>
              <a:latin typeface="+mn-lt"/>
            </a:endParaRPr>
          </a:p>
        </p:txBody>
      </p:sp>
      <p:sp>
        <p:nvSpPr>
          <p:cNvPr id="8" name="Rectangle 6"/>
          <p:cNvSpPr>
            <a:spLocks noChangeArrowheads="1"/>
          </p:cNvSpPr>
          <p:nvPr/>
        </p:nvSpPr>
        <p:spPr bwMode="auto">
          <a:xfrm>
            <a:off x="3765354" y="393158"/>
            <a:ext cx="5196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400" b="1" dirty="0">
                <a:solidFill>
                  <a:srgbClr val="2B2B2B"/>
                </a:solidFill>
                <a:latin typeface="+mn-lt"/>
              </a:rPr>
              <a:t>TV</a:t>
            </a:r>
          </a:p>
        </p:txBody>
      </p:sp>
      <p:sp>
        <p:nvSpPr>
          <p:cNvPr id="10" name="Rectangle 5"/>
          <p:cNvSpPr>
            <a:spLocks noChangeArrowheads="1"/>
          </p:cNvSpPr>
          <p:nvPr/>
        </p:nvSpPr>
        <p:spPr bwMode="auto">
          <a:xfrm>
            <a:off x="7396154" y="1407102"/>
            <a:ext cx="45611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dirty="0">
                <a:solidFill>
                  <a:srgbClr val="2B2B2B"/>
                </a:solidFill>
                <a:latin typeface="+mn-lt"/>
              </a:rPr>
              <a:t>England has outstanding universities that attract top students from all over the world.</a:t>
            </a:r>
            <a:endParaRPr lang="en-GB" altLang="en-US" dirty="0">
              <a:solidFill>
                <a:prstClr val="black"/>
              </a:solidFill>
              <a:latin typeface="+mn-lt"/>
            </a:endParaRPr>
          </a:p>
        </p:txBody>
      </p:sp>
      <p:sp>
        <p:nvSpPr>
          <p:cNvPr id="11" name="Rectangle 1"/>
          <p:cNvSpPr>
            <a:spLocks noChangeArrowheads="1"/>
          </p:cNvSpPr>
          <p:nvPr/>
        </p:nvSpPr>
        <p:spPr bwMode="auto">
          <a:xfrm>
            <a:off x="7580414" y="637815"/>
            <a:ext cx="23631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400" b="1" dirty="0">
                <a:solidFill>
                  <a:srgbClr val="2B2B2B"/>
                </a:solidFill>
                <a:latin typeface="Calibri" panose="020F0502020204030204" pitchFamily="34" charset="0"/>
                <a:cs typeface="Calibri" panose="020F0502020204030204" pitchFamily="34" charset="0"/>
              </a:rPr>
              <a:t>Medical research</a:t>
            </a:r>
          </a:p>
        </p:txBody>
      </p:sp>
      <p:sp>
        <p:nvSpPr>
          <p:cNvPr id="12" name="Rectangle 1"/>
          <p:cNvSpPr>
            <a:spLocks noChangeArrowheads="1"/>
          </p:cNvSpPr>
          <p:nvPr/>
        </p:nvSpPr>
        <p:spPr bwMode="auto">
          <a:xfrm>
            <a:off x="319815" y="3072114"/>
            <a:ext cx="28903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dirty="0">
                <a:solidFill>
                  <a:srgbClr val="2B2B2B"/>
                </a:solidFill>
                <a:latin typeface="+mn-lt"/>
              </a:rPr>
              <a:t>Britain is the world’s largest exporter of financial services.</a:t>
            </a:r>
          </a:p>
        </p:txBody>
      </p:sp>
      <p:sp>
        <p:nvSpPr>
          <p:cNvPr id="14" name="Rectangle 13"/>
          <p:cNvSpPr/>
          <p:nvPr/>
        </p:nvSpPr>
        <p:spPr>
          <a:xfrm>
            <a:off x="319815" y="2540642"/>
            <a:ext cx="2402709" cy="461665"/>
          </a:xfrm>
          <a:prstGeom prst="rect">
            <a:avLst/>
          </a:prstGeom>
        </p:spPr>
        <p:txBody>
          <a:bodyPr wrap="none">
            <a:spAutoFit/>
          </a:bodyPr>
          <a:lstStyle/>
          <a:p>
            <a:pPr eaLnBrk="0" fontAlgn="base" hangingPunct="0">
              <a:spcBef>
                <a:spcPct val="0"/>
              </a:spcBef>
              <a:spcAft>
                <a:spcPct val="0"/>
              </a:spcAft>
            </a:pPr>
            <a:r>
              <a:rPr lang="en-GB" altLang="en-US" sz="2400" b="1" dirty="0">
                <a:solidFill>
                  <a:srgbClr val="2B2B2B"/>
                </a:solidFill>
                <a:latin typeface="Calibri" panose="020F0502020204030204" pitchFamily="34" charset="0"/>
                <a:cs typeface="Calibri" panose="020F0502020204030204" pitchFamily="34" charset="0"/>
              </a:rPr>
              <a:t>Financial services</a:t>
            </a:r>
          </a:p>
        </p:txBody>
      </p:sp>
      <p:sp>
        <p:nvSpPr>
          <p:cNvPr id="15" name="Rectangle 2"/>
          <p:cNvSpPr>
            <a:spLocks noChangeArrowheads="1"/>
          </p:cNvSpPr>
          <p:nvPr/>
        </p:nvSpPr>
        <p:spPr bwMode="auto">
          <a:xfrm>
            <a:off x="3729905" y="2540641"/>
            <a:ext cx="30047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400" b="1" dirty="0">
                <a:solidFill>
                  <a:srgbClr val="2B2B2B"/>
                </a:solidFill>
                <a:latin typeface="Calibri" panose="020F0502020204030204" pitchFamily="34" charset="0"/>
                <a:cs typeface="Calibri" panose="020F0502020204030204" pitchFamily="34" charset="0"/>
              </a:rPr>
              <a:t>Aerospace technology</a:t>
            </a:r>
          </a:p>
        </p:txBody>
      </p:sp>
      <p:sp>
        <p:nvSpPr>
          <p:cNvPr id="16" name="Rectangle 1"/>
          <p:cNvSpPr>
            <a:spLocks noChangeArrowheads="1"/>
          </p:cNvSpPr>
          <p:nvPr/>
        </p:nvSpPr>
        <p:spPr bwMode="auto">
          <a:xfrm>
            <a:off x="3765354" y="3116720"/>
            <a:ext cx="38747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dirty="0">
                <a:latin typeface="+mn-lt"/>
              </a:rPr>
              <a:t>The British industry is the second largest in the world. </a:t>
            </a:r>
          </a:p>
        </p:txBody>
      </p:sp>
      <p:sp>
        <p:nvSpPr>
          <p:cNvPr id="17" name="Rectangle 1"/>
          <p:cNvSpPr>
            <a:spLocks noChangeArrowheads="1"/>
          </p:cNvSpPr>
          <p:nvPr/>
        </p:nvSpPr>
        <p:spPr bwMode="auto">
          <a:xfrm>
            <a:off x="7878470" y="2565843"/>
            <a:ext cx="14498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400" b="1" dirty="0">
                <a:solidFill>
                  <a:srgbClr val="2B2B2B"/>
                </a:solidFill>
                <a:latin typeface="Calibri" panose="020F0502020204030204" pitchFamily="34" charset="0"/>
                <a:cs typeface="Calibri" panose="020F0502020204030204" pitchFamily="34" charset="0"/>
              </a:rPr>
              <a:t>Education</a:t>
            </a:r>
          </a:p>
        </p:txBody>
      </p:sp>
      <p:sp>
        <p:nvSpPr>
          <p:cNvPr id="4" name="Rectangle 3"/>
          <p:cNvSpPr/>
          <p:nvPr/>
        </p:nvSpPr>
        <p:spPr>
          <a:xfrm>
            <a:off x="7580414" y="3072114"/>
            <a:ext cx="4192634" cy="646331"/>
          </a:xfrm>
          <a:prstGeom prst="rect">
            <a:avLst/>
          </a:prstGeom>
        </p:spPr>
        <p:txBody>
          <a:bodyPr wrap="square">
            <a:spAutoFit/>
          </a:bodyPr>
          <a:lstStyle/>
          <a:p>
            <a:pPr eaLnBrk="0" fontAlgn="base" hangingPunct="0">
              <a:spcBef>
                <a:spcPct val="0"/>
              </a:spcBef>
              <a:spcAft>
                <a:spcPct val="0"/>
              </a:spcAft>
            </a:pPr>
            <a:r>
              <a:rPr lang="en-GB" altLang="en-US" dirty="0">
                <a:solidFill>
                  <a:srgbClr val="2B2B2B"/>
                </a:solidFill>
              </a:rPr>
              <a:t>The UK usually comes in the top handful of international league tables for education. </a:t>
            </a:r>
            <a:endParaRPr lang="en-GB" altLang="en-US" dirty="0">
              <a:solidFill>
                <a:prstClr val="black"/>
              </a:solidFill>
            </a:endParaRPr>
          </a:p>
        </p:txBody>
      </p:sp>
      <p:sp>
        <p:nvSpPr>
          <p:cNvPr id="18" name="Rectangle 17"/>
          <p:cNvSpPr/>
          <p:nvPr/>
        </p:nvSpPr>
        <p:spPr>
          <a:xfrm>
            <a:off x="319815" y="4275461"/>
            <a:ext cx="2874120" cy="461665"/>
          </a:xfrm>
          <a:prstGeom prst="rect">
            <a:avLst/>
          </a:prstGeom>
        </p:spPr>
        <p:txBody>
          <a:bodyPr wrap="none">
            <a:spAutoFit/>
          </a:bodyPr>
          <a:lstStyle/>
          <a:p>
            <a:r>
              <a:rPr lang="en-GB" altLang="en-US" sz="2400" b="1" dirty="0">
                <a:solidFill>
                  <a:srgbClr val="2B2B2B"/>
                </a:solidFill>
              </a:rPr>
              <a:t>Artificial intelligence </a:t>
            </a:r>
            <a:endParaRPr lang="en-GB" sz="2400" b="1" dirty="0"/>
          </a:p>
        </p:txBody>
      </p:sp>
      <p:sp>
        <p:nvSpPr>
          <p:cNvPr id="19" name="Rectangle 18"/>
          <p:cNvSpPr/>
          <p:nvPr/>
        </p:nvSpPr>
        <p:spPr>
          <a:xfrm>
            <a:off x="230213" y="4807356"/>
            <a:ext cx="2979903" cy="1477328"/>
          </a:xfrm>
          <a:prstGeom prst="rect">
            <a:avLst/>
          </a:prstGeom>
        </p:spPr>
        <p:txBody>
          <a:bodyPr wrap="square">
            <a:spAutoFit/>
          </a:bodyPr>
          <a:lstStyle/>
          <a:p>
            <a:pPr eaLnBrk="0" fontAlgn="base" hangingPunct="0">
              <a:spcBef>
                <a:spcPct val="0"/>
              </a:spcBef>
              <a:spcAft>
                <a:spcPct val="0"/>
              </a:spcAft>
            </a:pPr>
            <a:r>
              <a:rPr lang="en-GB" altLang="en-US" dirty="0">
                <a:solidFill>
                  <a:srgbClr val="2B2B2B"/>
                </a:solidFill>
              </a:rPr>
              <a:t>One of the world’s leading artificial intelligence companies, Google DeepMind, is based in the UK, in London.</a:t>
            </a:r>
            <a:endParaRPr lang="en-GB" altLang="en-US" dirty="0">
              <a:solidFill>
                <a:prstClr val="black"/>
              </a:solidFill>
            </a:endParaRPr>
          </a:p>
        </p:txBody>
      </p:sp>
      <p:sp>
        <p:nvSpPr>
          <p:cNvPr id="20" name="Rectangle 1"/>
          <p:cNvSpPr>
            <a:spLocks noChangeArrowheads="1"/>
          </p:cNvSpPr>
          <p:nvPr/>
        </p:nvSpPr>
        <p:spPr bwMode="auto">
          <a:xfrm>
            <a:off x="3729905" y="4275461"/>
            <a:ext cx="252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400" b="1" dirty="0">
                <a:solidFill>
                  <a:srgbClr val="2B2B2B"/>
                </a:solidFill>
                <a:latin typeface="Calibri" panose="020F0502020204030204" pitchFamily="34" charset="0"/>
                <a:cs typeface="Calibri" panose="020F0502020204030204" pitchFamily="34" charset="0"/>
              </a:rPr>
              <a:t>Electronic systems</a:t>
            </a:r>
          </a:p>
        </p:txBody>
      </p:sp>
      <p:sp>
        <p:nvSpPr>
          <p:cNvPr id="21" name="Rectangle 1"/>
          <p:cNvSpPr>
            <a:spLocks noChangeArrowheads="1"/>
          </p:cNvSpPr>
          <p:nvPr/>
        </p:nvSpPr>
        <p:spPr bwMode="auto">
          <a:xfrm>
            <a:off x="8125633" y="4209972"/>
            <a:ext cx="1434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0" fontAlgn="base" hangingPunct="0">
              <a:spcBef>
                <a:spcPct val="0"/>
              </a:spcBef>
              <a:spcAft>
                <a:spcPct val="0"/>
              </a:spcAft>
            </a:pPr>
            <a:r>
              <a:rPr lang="en-GB" altLang="en-US" sz="2400" b="1" dirty="0">
                <a:solidFill>
                  <a:srgbClr val="2B2B2B"/>
                </a:solidFill>
                <a:latin typeface="Calibri" panose="020F0502020204030204" pitchFamily="34" charset="0"/>
                <a:cs typeface="Calibri" panose="020F0502020204030204" pitchFamily="34" charset="0"/>
              </a:rPr>
              <a:t>Literature</a:t>
            </a:r>
          </a:p>
        </p:txBody>
      </p:sp>
      <p:sp>
        <p:nvSpPr>
          <p:cNvPr id="22" name="Rectangle 21"/>
          <p:cNvSpPr/>
          <p:nvPr/>
        </p:nvSpPr>
        <p:spPr>
          <a:xfrm>
            <a:off x="3657601" y="4945855"/>
            <a:ext cx="4023360" cy="923330"/>
          </a:xfrm>
          <a:prstGeom prst="rect">
            <a:avLst/>
          </a:prstGeom>
        </p:spPr>
        <p:txBody>
          <a:bodyPr wrap="square">
            <a:spAutoFit/>
          </a:bodyPr>
          <a:lstStyle/>
          <a:p>
            <a:pPr eaLnBrk="0" fontAlgn="base" hangingPunct="0">
              <a:spcBef>
                <a:spcPct val="0"/>
              </a:spcBef>
              <a:spcAft>
                <a:spcPct val="0"/>
              </a:spcAft>
            </a:pPr>
            <a:r>
              <a:rPr lang="en-GB" altLang="en-US" dirty="0"/>
              <a:t>British labour is both skilled but expensive, so electronic components is better suited to the British skillset</a:t>
            </a:r>
            <a:r>
              <a:rPr lang="en-GB" altLang="en-US" dirty="0">
                <a:solidFill>
                  <a:srgbClr val="2B2B2B"/>
                </a:solidFill>
              </a:rPr>
              <a:t>.</a:t>
            </a:r>
            <a:endParaRPr lang="en-GB" altLang="en-US" dirty="0">
              <a:solidFill>
                <a:prstClr val="black"/>
              </a:solidFill>
            </a:endParaRPr>
          </a:p>
        </p:txBody>
      </p:sp>
      <p:sp>
        <p:nvSpPr>
          <p:cNvPr id="23" name="Rectangle 22"/>
          <p:cNvSpPr/>
          <p:nvPr/>
        </p:nvSpPr>
        <p:spPr>
          <a:xfrm>
            <a:off x="7680961" y="4975717"/>
            <a:ext cx="4650377" cy="923330"/>
          </a:xfrm>
          <a:prstGeom prst="rect">
            <a:avLst/>
          </a:prstGeom>
        </p:spPr>
        <p:txBody>
          <a:bodyPr wrap="square">
            <a:spAutoFit/>
          </a:bodyPr>
          <a:lstStyle/>
          <a:p>
            <a:pPr eaLnBrk="0" fontAlgn="base" hangingPunct="0">
              <a:spcBef>
                <a:spcPct val="0"/>
              </a:spcBef>
              <a:spcAft>
                <a:spcPct val="0"/>
              </a:spcAft>
            </a:pPr>
            <a:r>
              <a:rPr lang="en-GB" altLang="en-US" dirty="0">
                <a:solidFill>
                  <a:srgbClr val="2B2B2B"/>
                </a:solidFill>
                <a:latin typeface="Calibri" panose="020F0502020204030204" pitchFamily="34" charset="0"/>
                <a:cs typeface="Calibri" panose="020F0502020204030204" pitchFamily="34" charset="0"/>
              </a:rPr>
              <a:t>This is among children’s books – it’s not just Rowling, but also CS Lewis, Enid Blyton and Beatrix Potter.</a:t>
            </a:r>
            <a:endParaRPr lang="en-GB" altLang="en-US"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472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End of Lesson</a:t>
            </a:r>
            <a:endParaRPr lang="en-GB" dirty="0"/>
          </a:p>
        </p:txBody>
      </p:sp>
    </p:spTree>
    <p:extLst>
      <p:ext uri="{BB962C8B-B14F-4D97-AF65-F5344CB8AC3E}">
        <p14:creationId xmlns:p14="http://schemas.microsoft.com/office/powerpoint/2010/main" val="3016386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chemeClr val="accent5">
              <a:lumMod val="60000"/>
              <a:lumOff val="4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sng" strike="noStrike" kern="1200" cap="none" spc="0" normalizeH="0" baseline="0" noProof="0" dirty="0" smtClean="0">
                <a:ln>
                  <a:noFill/>
                </a:ln>
                <a:solidFill>
                  <a:prstClr val="black"/>
                </a:solidFill>
                <a:effectLst/>
                <a:uLnTx/>
                <a:uFillTx/>
                <a:latin typeface="Calibri" panose="020F0502020204030204"/>
                <a:ea typeface="+mn-ea"/>
                <a:cs typeface="+mn-cs"/>
              </a:rPr>
              <a:t>30.06.2021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complete a circuit of exercises and beat my personal best.</a:t>
            </a:r>
            <a:endPar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228531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
          <p:cNvSpPr txBox="1">
            <a:spLocks noGrp="1"/>
          </p:cNvSpPr>
          <p:nvPr>
            <p:ph type="title"/>
          </p:nvPr>
        </p:nvSpPr>
        <p:spPr>
          <a:xfrm>
            <a:off x="451721" y="384928"/>
            <a:ext cx="9613861" cy="10809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3600"/>
              <a:buFont typeface="Trebuchet MS"/>
              <a:buNone/>
            </a:pPr>
            <a:r>
              <a:rPr lang="en-GB" dirty="0" smtClean="0"/>
              <a:t>Today, we are going to complete an at-home P.E lesson.</a:t>
            </a:r>
            <a:endParaRPr dirty="0"/>
          </a:p>
        </p:txBody>
      </p:sp>
      <p:sp>
        <p:nvSpPr>
          <p:cNvPr id="4" name="Google Shape;208;p2"/>
          <p:cNvSpPr txBox="1">
            <a:spLocks/>
          </p:cNvSpPr>
          <p:nvPr/>
        </p:nvSpPr>
        <p:spPr>
          <a:xfrm>
            <a:off x="451721" y="1594977"/>
            <a:ext cx="11295779" cy="1046624"/>
          </a:xfrm>
          <a:prstGeom prst="rect">
            <a:avLst/>
          </a:prstGeom>
          <a:solidFill>
            <a:schemeClr val="accent2"/>
          </a:solidFill>
          <a:ln>
            <a:solidFill>
              <a:schemeClr val="tx1"/>
            </a:solidFill>
          </a:ln>
        </p:spPr>
        <p:txBody>
          <a:bodyPr spcFirstLastPara="1" vert="horz" wrap="square" lIns="91425" tIns="45700" rIns="91425" bIns="45700" rtlCol="0" anchor="t" anchorCtr="0">
            <a:norm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90000"/>
              </a:lnSpc>
              <a:spcBef>
                <a:spcPts val="0"/>
              </a:spcBef>
              <a:spcAft>
                <a:spcPts val="0"/>
              </a:spcAft>
              <a:buClr>
                <a:prstClr val="white"/>
              </a:buClr>
              <a:buSzPts val="3600"/>
              <a:buFont typeface="Trebuchet MS"/>
              <a:buNone/>
              <a:tabLst/>
              <a:defRPr/>
            </a:pPr>
            <a:r>
              <a:rPr kumimoji="0" lang="en-GB" sz="2400" b="0" i="0" u="none" strike="noStrike" kern="1200" cap="none" spc="0" normalizeH="0" baseline="0" noProof="0" dirty="0" smtClean="0">
                <a:ln>
                  <a:noFill/>
                </a:ln>
                <a:solidFill>
                  <a:prstClr val="white"/>
                </a:solidFill>
                <a:effectLst/>
                <a:uLnTx/>
                <a:uFillTx/>
                <a:latin typeface="Calibri" panose="020F0502020204030204" pitchFamily="34" charset="0"/>
                <a:ea typeface="+mj-ea"/>
                <a:cs typeface="+mj-cs"/>
              </a:rPr>
              <a:t>The aim of this lesson is to improve our fitness, our flexibility, coordination and most importantly… to have some fun.</a:t>
            </a:r>
          </a:p>
          <a:p>
            <a:pPr marL="0" marR="0" lvl="0" indent="0" algn="l" defTabSz="914400" rtl="0" eaLnBrk="1" fontAlgn="auto" latinLnBrk="0" hangingPunct="1">
              <a:lnSpc>
                <a:spcPct val="90000"/>
              </a:lnSpc>
              <a:spcBef>
                <a:spcPts val="0"/>
              </a:spcBef>
              <a:spcAft>
                <a:spcPts val="0"/>
              </a:spcAft>
              <a:buClr>
                <a:prstClr val="white"/>
              </a:buClr>
              <a:buSzPts val="3600"/>
              <a:buFont typeface="Trebuchet MS"/>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endParaRPr>
          </a:p>
          <a:p>
            <a:pPr marL="0" marR="0" lvl="0" indent="0" algn="l" defTabSz="914400" rtl="0" eaLnBrk="1" fontAlgn="auto" latinLnBrk="0" hangingPunct="1">
              <a:lnSpc>
                <a:spcPct val="90000"/>
              </a:lnSpc>
              <a:spcBef>
                <a:spcPts val="0"/>
              </a:spcBef>
              <a:spcAft>
                <a:spcPts val="0"/>
              </a:spcAft>
              <a:buClr>
                <a:prstClr val="white"/>
              </a:buClr>
              <a:buSzPts val="3600"/>
              <a:buFont typeface="Trebuchet MS"/>
              <a:buNone/>
              <a:tabLst/>
              <a:defRPr/>
            </a:pP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mj-ea"/>
              <a:cs typeface="+mj-cs"/>
            </a:endParaRPr>
          </a:p>
        </p:txBody>
      </p:sp>
      <p:sp>
        <p:nvSpPr>
          <p:cNvPr id="209" name="Google Shape;209;p2"/>
          <p:cNvSpPr txBox="1">
            <a:spLocks noGrp="1"/>
          </p:cNvSpPr>
          <p:nvPr>
            <p:ph idx="1"/>
          </p:nvPr>
        </p:nvSpPr>
        <p:spPr>
          <a:xfrm>
            <a:off x="285749" y="2641601"/>
            <a:ext cx="11627721" cy="3987799"/>
          </a:xfrm>
          <a:prstGeom prst="rect">
            <a:avLst/>
          </a:prstGeom>
          <a:solidFill>
            <a:schemeClr val="bg1"/>
          </a:solidFill>
          <a:ln>
            <a:noFill/>
          </a:ln>
        </p:spPr>
        <p:txBody>
          <a:bodyPr spcFirstLastPara="1" wrap="square" lIns="91425" tIns="45700" rIns="91425" bIns="45700" anchor="t" anchorCtr="0">
            <a:normAutofit/>
          </a:bodyPr>
          <a:lstStyle/>
          <a:p>
            <a:pPr marL="228600" lvl="0" indent="-228600" algn="l" rtl="0">
              <a:lnSpc>
                <a:spcPct val="70000"/>
              </a:lnSpc>
              <a:spcBef>
                <a:spcPts val="1000"/>
              </a:spcBef>
              <a:spcAft>
                <a:spcPts val="600"/>
              </a:spcAft>
              <a:buClr>
                <a:schemeClr val="lt1"/>
              </a:buClr>
              <a:buSzPts val="1665"/>
              <a:buChar char="•"/>
            </a:pPr>
            <a:r>
              <a:rPr lang="en-GB" sz="2000" dirty="0" smtClean="0"/>
              <a:t>The </a:t>
            </a:r>
            <a:r>
              <a:rPr lang="en-GB" sz="2000" dirty="0"/>
              <a:t>following slides show the whole workout and instructions on how to complete each </a:t>
            </a:r>
            <a:r>
              <a:rPr lang="en-GB" sz="2000" dirty="0" smtClean="0"/>
              <a:t>exercise.</a:t>
            </a:r>
          </a:p>
          <a:p>
            <a:pPr marL="228600" lvl="0" indent="-228600" algn="l" rtl="0">
              <a:lnSpc>
                <a:spcPct val="70000"/>
              </a:lnSpc>
              <a:spcBef>
                <a:spcPts val="1000"/>
              </a:spcBef>
              <a:spcAft>
                <a:spcPts val="600"/>
              </a:spcAft>
              <a:buClr>
                <a:schemeClr val="lt1"/>
              </a:buClr>
              <a:buSzPts val="1665"/>
              <a:buChar char="•"/>
            </a:pPr>
            <a:r>
              <a:rPr lang="en-GB" sz="2000" dirty="0" smtClean="0"/>
              <a:t>The </a:t>
            </a:r>
            <a:r>
              <a:rPr lang="en-GB" sz="2000" dirty="0"/>
              <a:t>exercises have advice on how to make them easier or harder and you can complete the circuit as many times as you </a:t>
            </a:r>
            <a:r>
              <a:rPr lang="en-GB" sz="2000" dirty="0" smtClean="0"/>
              <a:t>wish. If possible, however, try and complete this circuit at least 3 times, between now and next Wednesday.</a:t>
            </a:r>
          </a:p>
          <a:p>
            <a:pPr>
              <a:lnSpc>
                <a:spcPct val="70000"/>
              </a:lnSpc>
              <a:spcAft>
                <a:spcPts val="600"/>
              </a:spcAft>
              <a:buClr>
                <a:schemeClr val="lt1"/>
              </a:buClr>
              <a:buSzPts val="1665"/>
            </a:pPr>
            <a:r>
              <a:rPr lang="en-GB" sz="2000" dirty="0"/>
              <a:t>One circuit </a:t>
            </a:r>
            <a:r>
              <a:rPr lang="en-GB" sz="2000" dirty="0" smtClean="0"/>
              <a:t>takes 15 minutes with 30 second breaks between each exercise (however you can lengthen or shorten your rest, depending on how you feel or shorten the exercise down to 30 seconds – remember you are competing against yourself and no one else).</a:t>
            </a:r>
          </a:p>
          <a:p>
            <a:pPr>
              <a:lnSpc>
                <a:spcPct val="70000"/>
              </a:lnSpc>
              <a:spcAft>
                <a:spcPts val="600"/>
              </a:spcAft>
              <a:buClr>
                <a:schemeClr val="lt1"/>
              </a:buClr>
              <a:buSzPts val="1665"/>
            </a:pPr>
            <a:r>
              <a:rPr lang="en-GB" sz="2000" dirty="0" smtClean="0"/>
              <a:t>You should be able to complete this workout with very little equipment. Something small for the last exercise, so you can touch your toe on it and a soft enough floor will be all you need.</a:t>
            </a:r>
            <a:endParaRPr lang="en-GB" sz="2000" dirty="0"/>
          </a:p>
          <a:p>
            <a:pPr marL="228600" lvl="0" indent="-228600" algn="l" rtl="0">
              <a:lnSpc>
                <a:spcPct val="70000"/>
              </a:lnSpc>
              <a:spcBef>
                <a:spcPts val="1000"/>
              </a:spcBef>
              <a:spcAft>
                <a:spcPts val="600"/>
              </a:spcAft>
              <a:buClr>
                <a:schemeClr val="lt1"/>
              </a:buClr>
              <a:buSzPts val="1665"/>
              <a:buChar char="•"/>
            </a:pPr>
            <a:r>
              <a:rPr lang="en-GB" sz="2000" dirty="0" smtClean="0"/>
              <a:t>Included </a:t>
            </a:r>
            <a:r>
              <a:rPr lang="en-GB" sz="2000" dirty="0"/>
              <a:t>at the end of this presentation is a table for you to record how many of each exercise you managed to do within the minute. </a:t>
            </a:r>
            <a:endParaRPr lang="en-GB" sz="2000" dirty="0" smtClean="0"/>
          </a:p>
          <a:p>
            <a:pPr marL="228600" lvl="0" indent="-228600" algn="ctr" rtl="0">
              <a:lnSpc>
                <a:spcPct val="70000"/>
              </a:lnSpc>
              <a:spcBef>
                <a:spcPts val="1000"/>
              </a:spcBef>
              <a:spcAft>
                <a:spcPts val="600"/>
              </a:spcAft>
              <a:buClr>
                <a:schemeClr val="lt1"/>
              </a:buClr>
              <a:buSzPts val="1665"/>
              <a:buChar char="•"/>
            </a:pPr>
            <a:r>
              <a:rPr lang="en-GB" sz="2000" dirty="0" smtClean="0"/>
              <a:t>Have fun!</a:t>
            </a:r>
          </a:p>
          <a:p>
            <a:pPr marL="0" lvl="0" indent="0" algn="l" rtl="0">
              <a:lnSpc>
                <a:spcPct val="70000"/>
              </a:lnSpc>
              <a:spcBef>
                <a:spcPts val="1000"/>
              </a:spcBef>
              <a:spcAft>
                <a:spcPts val="0"/>
              </a:spcAft>
              <a:buClr>
                <a:schemeClr val="lt1"/>
              </a:buClr>
              <a:buSzPts val="1665"/>
              <a:buNone/>
            </a:pPr>
            <a:endParaRPr lang="en-GB" sz="1665" dirty="0" smtClean="0"/>
          </a:p>
        </p:txBody>
      </p:sp>
    </p:spTree>
    <p:extLst>
      <p:ext uri="{BB962C8B-B14F-4D97-AF65-F5344CB8AC3E}">
        <p14:creationId xmlns:p14="http://schemas.microsoft.com/office/powerpoint/2010/main" val="1243451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oogle Shape;225;p3"/>
          <p:cNvPicPr preferRelativeResize="0">
            <a:picLocks/>
          </p:cNvPicPr>
          <p:nvPr/>
        </p:nvPicPr>
        <p:blipFill rotWithShape="1">
          <a:blip r:embed="rId3">
            <a:alphaModFix/>
          </a:blip>
          <a:srcRect/>
          <a:stretch/>
        </p:blipFill>
        <p:spPr>
          <a:xfrm>
            <a:off x="5960124" y="190500"/>
            <a:ext cx="5647676" cy="6477000"/>
          </a:xfrm>
          <a:prstGeom prst="rect">
            <a:avLst/>
          </a:prstGeom>
          <a:noFill/>
          <a:ln>
            <a:noFill/>
          </a:ln>
          <a:effectLst>
            <a:outerShdw blurRad="76200" dist="63500" dir="5040000" algn="tl" rotWithShape="0">
              <a:srgbClr val="000000">
                <a:alpha val="40784"/>
              </a:srgbClr>
            </a:outerShdw>
          </a:effectLst>
        </p:spPr>
      </p:pic>
      <p:sp>
        <p:nvSpPr>
          <p:cNvPr id="5" name="Rectangle 4"/>
          <p:cNvSpPr/>
          <p:nvPr/>
        </p:nvSpPr>
        <p:spPr>
          <a:xfrm>
            <a:off x="11493500" y="190500"/>
            <a:ext cx="5207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991043"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rebuchet MS"/>
              <a:buNone/>
            </a:pPr>
            <a:r>
              <a:rPr lang="en-GB" dirty="0" smtClean="0">
                <a:solidFill>
                  <a:schemeClr val="bg1"/>
                </a:solidFill>
              </a:rPr>
              <a:t>The workout</a:t>
            </a:r>
            <a:endParaRPr dirty="0">
              <a:solidFill>
                <a:schemeClr val="bg1"/>
              </a:solidFill>
            </a:endParaRPr>
          </a:p>
        </p:txBody>
      </p:sp>
      <p:sp>
        <p:nvSpPr>
          <p:cNvPr id="10" name="TextBox 9"/>
          <p:cNvSpPr txBox="1"/>
          <p:nvPr/>
        </p:nvSpPr>
        <p:spPr>
          <a:xfrm>
            <a:off x="8662134" y="314639"/>
            <a:ext cx="2494696"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A5A5A5">
                    <a:lumMod val="50000"/>
                  </a:srgbClr>
                </a:solidFill>
                <a:effectLst/>
                <a:uLnTx/>
                <a:uFillTx/>
                <a:latin typeface="Calibri" panose="020F0502020204030204"/>
                <a:ea typeface="+mn-ea"/>
                <a:cs typeface="+mn-cs"/>
              </a:rPr>
              <a:t>30secs rest between exercises</a:t>
            </a:r>
            <a:endParaRPr kumimoji="0" lang="en-GB" sz="1400" b="0"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645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241;p4"/>
          <p:cNvPicPr preferRelativeResize="0"/>
          <p:nvPr/>
        </p:nvPicPr>
        <p:blipFill rotWithShape="1">
          <a:blip r:embed="rId3">
            <a:alphaModFix/>
          </a:blip>
          <a:srcRect t="19168"/>
          <a:stretch/>
        </p:blipFill>
        <p:spPr>
          <a:xfrm>
            <a:off x="5422900" y="190501"/>
            <a:ext cx="6070600" cy="6477000"/>
          </a:xfrm>
          <a:prstGeom prst="rect">
            <a:avLst/>
          </a:prstGeom>
          <a:noFill/>
          <a:ln>
            <a:noFill/>
          </a:ln>
          <a:effectLst>
            <a:outerShdw blurRad="76200" dist="63500" dir="5040000" algn="tl" rotWithShape="0">
              <a:srgbClr val="000000">
                <a:alpha val="40784"/>
              </a:srgbClr>
            </a:outerShdw>
          </a:effectLst>
        </p:spPr>
      </p:pic>
      <p:sp>
        <p:nvSpPr>
          <p:cNvPr id="5" name="Rectangle 4"/>
          <p:cNvSpPr/>
          <p:nvPr/>
        </p:nvSpPr>
        <p:spPr>
          <a:xfrm>
            <a:off x="11493500" y="190500"/>
            <a:ext cx="5207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746361"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lvl="0" algn="ctr">
              <a:spcBef>
                <a:spcPts val="0"/>
              </a:spcBef>
              <a:buClr>
                <a:schemeClr val="lt1"/>
              </a:buClr>
              <a:buSzPts val="3600"/>
            </a:pPr>
            <a:r>
              <a:rPr lang="en-GB" dirty="0">
                <a:solidFill>
                  <a:schemeClr val="bg1"/>
                </a:solidFill>
              </a:rPr>
              <a:t>Front and Back Jump Squats</a:t>
            </a:r>
            <a:endParaRPr dirty="0">
              <a:solidFill>
                <a:schemeClr val="bg1"/>
              </a:solidFill>
            </a:endParaRPr>
          </a:p>
        </p:txBody>
      </p:sp>
    </p:spTree>
    <p:extLst>
      <p:ext uri="{BB962C8B-B14F-4D97-AF65-F5344CB8AC3E}">
        <p14:creationId xmlns:p14="http://schemas.microsoft.com/office/powerpoint/2010/main" val="19326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descr="https://ichef.bbci.co.uk/images/ic/800xn/p070zbhn.jpg"/>
          <p:cNvPicPr preferRelativeResize="0"/>
          <p:nvPr/>
        </p:nvPicPr>
        <p:blipFill rotWithShape="1">
          <a:blip r:embed="rId3">
            <a:alphaModFix/>
          </a:blip>
          <a:srcRect/>
          <a:stretch/>
        </p:blipFill>
        <p:spPr>
          <a:xfrm>
            <a:off x="468914" y="2431637"/>
            <a:ext cx="5056187" cy="2843212"/>
          </a:xfrm>
          <a:prstGeom prst="rect">
            <a:avLst/>
          </a:prstGeom>
          <a:noFill/>
          <a:ln>
            <a:noFill/>
          </a:ln>
        </p:spPr>
      </p:pic>
      <p:sp>
        <p:nvSpPr>
          <p:cNvPr id="105" name="Google Shape;105;p3"/>
          <p:cNvSpPr/>
          <p:nvPr/>
        </p:nvSpPr>
        <p:spPr>
          <a:xfrm>
            <a:off x="264291" y="5477315"/>
            <a:ext cx="10066767" cy="646331"/>
          </a:xfrm>
          <a:prstGeom prst="rect">
            <a:avLst/>
          </a:prstGeom>
          <a:solidFill>
            <a:srgbClr val="BBD6E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0" i="0" u="none" strike="noStrike" cap="none">
                <a:solidFill>
                  <a:schemeClr val="dk1"/>
                </a:solidFill>
                <a:latin typeface="Calibri"/>
                <a:ea typeface="Calibri"/>
                <a:cs typeface="Calibri"/>
                <a:sym typeface="Calibri"/>
              </a:rPr>
              <a:t>Why do we import produce from other countries?</a:t>
            </a:r>
            <a:endParaRPr/>
          </a:p>
        </p:txBody>
      </p:sp>
      <p:sp>
        <p:nvSpPr>
          <p:cNvPr id="106" name="Google Shape;106;p3"/>
          <p:cNvSpPr/>
          <p:nvPr/>
        </p:nvSpPr>
        <p:spPr>
          <a:xfrm>
            <a:off x="426720" y="333451"/>
            <a:ext cx="35990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a:solidFill>
                  <a:srgbClr val="231F20"/>
                </a:solidFill>
                <a:latin typeface="Calibri"/>
                <a:ea typeface="Calibri"/>
                <a:cs typeface="Calibri"/>
                <a:sym typeface="Calibri"/>
              </a:rPr>
              <a:t>Export and import</a:t>
            </a:r>
            <a:endParaRPr/>
          </a:p>
        </p:txBody>
      </p:sp>
      <p:sp>
        <p:nvSpPr>
          <p:cNvPr id="107" name="Google Shape;107;p3"/>
          <p:cNvSpPr/>
          <p:nvPr/>
        </p:nvSpPr>
        <p:spPr>
          <a:xfrm>
            <a:off x="376588" y="1151953"/>
            <a:ext cx="10297026" cy="1077218"/>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rgbClr val="231F20"/>
                </a:solidFill>
                <a:latin typeface="Calibri"/>
                <a:ea typeface="Calibri"/>
                <a:cs typeface="Calibri"/>
                <a:sym typeface="Calibri"/>
              </a:rPr>
              <a:t>People in the UK can </a:t>
            </a:r>
            <a:r>
              <a:rPr lang="en-GB" sz="3200" b="1">
                <a:solidFill>
                  <a:srgbClr val="231F20"/>
                </a:solidFill>
                <a:latin typeface="Calibri"/>
                <a:ea typeface="Calibri"/>
                <a:cs typeface="Calibri"/>
                <a:sym typeface="Calibri"/>
              </a:rPr>
              <a:t>sell</a:t>
            </a:r>
            <a:r>
              <a:rPr lang="en-GB" sz="3200">
                <a:solidFill>
                  <a:srgbClr val="231F20"/>
                </a:solidFill>
                <a:latin typeface="Calibri"/>
                <a:ea typeface="Calibri"/>
                <a:cs typeface="Calibri"/>
                <a:sym typeface="Calibri"/>
              </a:rPr>
              <a:t> things they make when people in other countries want them</a:t>
            </a:r>
            <a:r>
              <a:rPr lang="en-GB" sz="2800">
                <a:solidFill>
                  <a:srgbClr val="231F20"/>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3290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1493500" y="190500"/>
            <a:ext cx="5207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oogle Shape;257;p5"/>
          <p:cNvPicPr preferRelativeResize="0"/>
          <p:nvPr/>
        </p:nvPicPr>
        <p:blipFill rotWithShape="1">
          <a:blip r:embed="rId3">
            <a:alphaModFix/>
          </a:blip>
          <a:srcRect t="26919" b="19384"/>
          <a:stretch/>
        </p:blipFill>
        <p:spPr>
          <a:xfrm>
            <a:off x="4889964" y="190501"/>
            <a:ext cx="7124236" cy="6477000"/>
          </a:xfrm>
          <a:prstGeom prst="rect">
            <a:avLst/>
          </a:prstGeom>
          <a:noFill/>
          <a:ln>
            <a:noFill/>
          </a:ln>
          <a:effectLst>
            <a:outerShdw blurRad="76200" dist="63500" dir="5040000" algn="tl" rotWithShape="0">
              <a:srgbClr val="000000">
                <a:alpha val="40784"/>
              </a:srgbClr>
            </a:outerShdw>
          </a:effectLst>
        </p:spPr>
      </p:pic>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455963"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lvl="0" algn="ctr">
              <a:spcBef>
                <a:spcPts val="0"/>
              </a:spcBef>
              <a:buClr>
                <a:schemeClr val="lt1"/>
              </a:buClr>
              <a:buSzPts val="3600"/>
            </a:pPr>
            <a:r>
              <a:rPr lang="en-GB" dirty="0" smtClean="0">
                <a:solidFill>
                  <a:schemeClr val="bg1"/>
                </a:solidFill>
              </a:rPr>
              <a:t>Plank Jacks</a:t>
            </a:r>
            <a:endParaRPr dirty="0">
              <a:solidFill>
                <a:schemeClr val="bg1"/>
              </a:solidFill>
            </a:endParaRPr>
          </a:p>
        </p:txBody>
      </p:sp>
    </p:spTree>
    <p:extLst>
      <p:ext uri="{BB962C8B-B14F-4D97-AF65-F5344CB8AC3E}">
        <p14:creationId xmlns:p14="http://schemas.microsoft.com/office/powerpoint/2010/main" val="2132034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273;p6"/>
          <p:cNvPicPr preferRelativeResize="0"/>
          <p:nvPr/>
        </p:nvPicPr>
        <p:blipFill rotWithShape="1">
          <a:blip r:embed="rId3">
            <a:alphaModFix/>
          </a:blip>
          <a:srcRect t="22589" b="19144"/>
          <a:stretch/>
        </p:blipFill>
        <p:spPr>
          <a:xfrm>
            <a:off x="4912716" y="190500"/>
            <a:ext cx="6786453" cy="6477000"/>
          </a:xfrm>
          <a:prstGeom prst="rect">
            <a:avLst/>
          </a:prstGeom>
          <a:noFill/>
          <a:ln>
            <a:noFill/>
          </a:ln>
          <a:effectLst>
            <a:outerShdw blurRad="76200" dist="63500" dir="5040000" algn="tl" rotWithShape="0">
              <a:srgbClr val="000000">
                <a:alpha val="40784"/>
              </a:srgbClr>
            </a:outerShdw>
          </a:effectLst>
        </p:spPr>
      </p:pic>
      <p:sp>
        <p:nvSpPr>
          <p:cNvPr id="5" name="Rectangle 4"/>
          <p:cNvSpPr/>
          <p:nvPr/>
        </p:nvSpPr>
        <p:spPr>
          <a:xfrm>
            <a:off x="11493500" y="190500"/>
            <a:ext cx="5207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455963"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lvl="0" algn="ctr">
              <a:spcBef>
                <a:spcPts val="0"/>
              </a:spcBef>
              <a:buClr>
                <a:schemeClr val="lt1"/>
              </a:buClr>
              <a:buSzPts val="3600"/>
            </a:pPr>
            <a:r>
              <a:rPr lang="en-GB" dirty="0">
                <a:solidFill>
                  <a:schemeClr val="bg1"/>
                </a:solidFill>
              </a:rPr>
              <a:t>Speed Skaters</a:t>
            </a:r>
            <a:endParaRPr dirty="0">
              <a:solidFill>
                <a:schemeClr val="bg1"/>
              </a:solidFill>
            </a:endParaRPr>
          </a:p>
        </p:txBody>
      </p:sp>
    </p:spTree>
    <p:extLst>
      <p:ext uri="{BB962C8B-B14F-4D97-AF65-F5344CB8AC3E}">
        <p14:creationId xmlns:p14="http://schemas.microsoft.com/office/powerpoint/2010/main" val="398112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oogle Shape;289;p7"/>
          <p:cNvPicPr preferRelativeResize="0"/>
          <p:nvPr/>
        </p:nvPicPr>
        <p:blipFill rotWithShape="1">
          <a:blip r:embed="rId3">
            <a:alphaModFix/>
          </a:blip>
          <a:srcRect t="20308" b="25246"/>
          <a:stretch/>
        </p:blipFill>
        <p:spPr>
          <a:xfrm>
            <a:off x="4806377" y="190500"/>
            <a:ext cx="7207823" cy="6477000"/>
          </a:xfrm>
          <a:prstGeom prst="rect">
            <a:avLst/>
          </a:prstGeom>
          <a:noFill/>
          <a:ln>
            <a:noFill/>
          </a:ln>
          <a:effectLst>
            <a:outerShdw blurRad="76200" dist="63500" dir="5040000" algn="tl" rotWithShape="0">
              <a:srgbClr val="000000">
                <a:alpha val="40784"/>
              </a:srgbClr>
            </a:outerShdw>
          </a:effectLst>
        </p:spPr>
      </p:pic>
      <p:sp>
        <p:nvSpPr>
          <p:cNvPr id="5" name="Rectangle 4"/>
          <p:cNvSpPr/>
          <p:nvPr/>
        </p:nvSpPr>
        <p:spPr>
          <a:xfrm>
            <a:off x="11493500" y="190500"/>
            <a:ext cx="5207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414169"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lvl="0" algn="ctr">
              <a:spcBef>
                <a:spcPts val="0"/>
              </a:spcBef>
              <a:buClr>
                <a:schemeClr val="lt1"/>
              </a:buClr>
              <a:buSzPts val="3600"/>
            </a:pPr>
            <a:r>
              <a:rPr lang="en-GB" dirty="0" smtClean="0">
                <a:solidFill>
                  <a:schemeClr val="bg1"/>
                </a:solidFill>
              </a:rPr>
              <a:t>Burpees</a:t>
            </a:r>
            <a:endParaRPr dirty="0">
              <a:solidFill>
                <a:schemeClr val="bg1"/>
              </a:solidFill>
            </a:endParaRPr>
          </a:p>
        </p:txBody>
      </p:sp>
    </p:spTree>
    <p:extLst>
      <p:ext uri="{BB962C8B-B14F-4D97-AF65-F5344CB8AC3E}">
        <p14:creationId xmlns:p14="http://schemas.microsoft.com/office/powerpoint/2010/main" val="2916244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305;p8"/>
          <p:cNvPicPr preferRelativeResize="0"/>
          <p:nvPr/>
        </p:nvPicPr>
        <p:blipFill rotWithShape="1">
          <a:blip r:embed="rId3">
            <a:alphaModFix/>
          </a:blip>
          <a:srcRect t="27006" r="5323" b="16980"/>
          <a:stretch/>
        </p:blipFill>
        <p:spPr>
          <a:xfrm>
            <a:off x="5093555" y="190500"/>
            <a:ext cx="6603145" cy="6455635"/>
          </a:xfrm>
          <a:prstGeom prst="rect">
            <a:avLst/>
          </a:prstGeom>
          <a:noFill/>
          <a:ln>
            <a:noFill/>
          </a:ln>
          <a:effectLst>
            <a:outerShdw blurRad="76200" dist="63500" dir="5040000" algn="tl" rotWithShape="0">
              <a:srgbClr val="000000">
                <a:alpha val="40784"/>
              </a:srgbClr>
            </a:outerShdw>
          </a:effectLst>
        </p:spPr>
      </p:pic>
      <p:sp>
        <p:nvSpPr>
          <p:cNvPr id="5" name="Rectangle 4"/>
          <p:cNvSpPr/>
          <p:nvPr/>
        </p:nvSpPr>
        <p:spPr>
          <a:xfrm>
            <a:off x="11595100" y="190500"/>
            <a:ext cx="4191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455963"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lvl="0" algn="ctr">
              <a:spcBef>
                <a:spcPts val="0"/>
              </a:spcBef>
              <a:buClr>
                <a:schemeClr val="lt1"/>
              </a:buClr>
              <a:buSzPts val="3600"/>
            </a:pPr>
            <a:r>
              <a:rPr lang="en-GB" dirty="0">
                <a:solidFill>
                  <a:schemeClr val="bg1"/>
                </a:solidFill>
              </a:rPr>
              <a:t>Skier Hops</a:t>
            </a:r>
            <a:endParaRPr dirty="0">
              <a:solidFill>
                <a:schemeClr val="bg1"/>
              </a:solidFill>
            </a:endParaRPr>
          </a:p>
        </p:txBody>
      </p:sp>
      <p:sp>
        <p:nvSpPr>
          <p:cNvPr id="9" name="Rectangle 8"/>
          <p:cNvSpPr/>
          <p:nvPr/>
        </p:nvSpPr>
        <p:spPr>
          <a:xfrm>
            <a:off x="11375965" y="1028817"/>
            <a:ext cx="419100" cy="5332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79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oogle Shape;321;p9"/>
          <p:cNvPicPr preferRelativeResize="0"/>
          <p:nvPr/>
        </p:nvPicPr>
        <p:blipFill rotWithShape="1">
          <a:blip r:embed="rId3">
            <a:alphaModFix/>
          </a:blip>
          <a:srcRect t="19310" b="21726"/>
          <a:stretch/>
        </p:blipFill>
        <p:spPr>
          <a:xfrm>
            <a:off x="5187618" y="190501"/>
            <a:ext cx="6777527" cy="6477000"/>
          </a:xfrm>
          <a:prstGeom prst="rect">
            <a:avLst/>
          </a:prstGeom>
          <a:noFill/>
          <a:ln>
            <a:noFill/>
          </a:ln>
          <a:effectLst>
            <a:outerShdw blurRad="76200" dist="63500" dir="5040000" algn="tl" rotWithShape="0">
              <a:srgbClr val="000000">
                <a:alpha val="40784"/>
              </a:srgbClr>
            </a:outerShdw>
          </a:effectLst>
        </p:spPr>
      </p:pic>
      <p:sp>
        <p:nvSpPr>
          <p:cNvPr id="5" name="Rectangle 4"/>
          <p:cNvSpPr/>
          <p:nvPr/>
        </p:nvSpPr>
        <p:spPr>
          <a:xfrm>
            <a:off x="11595100" y="190500"/>
            <a:ext cx="4191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455963"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lvl="0" algn="ctr">
              <a:spcBef>
                <a:spcPts val="0"/>
              </a:spcBef>
              <a:buClr>
                <a:schemeClr val="lt1"/>
              </a:buClr>
              <a:buSzPts val="3600"/>
            </a:pPr>
            <a:r>
              <a:rPr lang="en-GB" dirty="0">
                <a:solidFill>
                  <a:schemeClr val="bg1"/>
                </a:solidFill>
              </a:rPr>
              <a:t>High Knees</a:t>
            </a:r>
            <a:endParaRPr dirty="0">
              <a:solidFill>
                <a:schemeClr val="bg1"/>
              </a:solidFill>
            </a:endParaRPr>
          </a:p>
        </p:txBody>
      </p:sp>
    </p:spTree>
    <p:extLst>
      <p:ext uri="{BB962C8B-B14F-4D97-AF65-F5344CB8AC3E}">
        <p14:creationId xmlns:p14="http://schemas.microsoft.com/office/powerpoint/2010/main" val="1081935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337;p10"/>
          <p:cNvPicPr preferRelativeResize="0"/>
          <p:nvPr/>
        </p:nvPicPr>
        <p:blipFill rotWithShape="1">
          <a:blip r:embed="rId3">
            <a:alphaModFix/>
          </a:blip>
          <a:srcRect t="12042" b="29095"/>
          <a:stretch/>
        </p:blipFill>
        <p:spPr>
          <a:xfrm>
            <a:off x="5189493" y="190500"/>
            <a:ext cx="6727440" cy="6477000"/>
          </a:xfrm>
          <a:prstGeom prst="rect">
            <a:avLst/>
          </a:prstGeom>
          <a:noFill/>
          <a:ln>
            <a:noFill/>
          </a:ln>
          <a:effectLst>
            <a:outerShdw blurRad="76200" dist="63500" dir="5040000" algn="tl" rotWithShape="0">
              <a:srgbClr val="000000">
                <a:alpha val="40784"/>
              </a:srgbClr>
            </a:outerShdw>
          </a:effectLst>
        </p:spPr>
      </p:pic>
      <p:sp>
        <p:nvSpPr>
          <p:cNvPr id="5" name="Rectangle 4"/>
          <p:cNvSpPr/>
          <p:nvPr/>
        </p:nvSpPr>
        <p:spPr>
          <a:xfrm>
            <a:off x="11595100" y="190500"/>
            <a:ext cx="4191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455963"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lvl="0" algn="ctr">
              <a:spcBef>
                <a:spcPts val="0"/>
              </a:spcBef>
              <a:buClr>
                <a:schemeClr val="lt1"/>
              </a:buClr>
              <a:buSzPts val="3600"/>
            </a:pPr>
            <a:r>
              <a:rPr lang="en-GB" dirty="0">
                <a:solidFill>
                  <a:schemeClr val="bg1"/>
                </a:solidFill>
              </a:rPr>
              <a:t>Butt Kicker Run</a:t>
            </a:r>
            <a:endParaRPr dirty="0">
              <a:solidFill>
                <a:schemeClr val="bg1"/>
              </a:solidFill>
            </a:endParaRPr>
          </a:p>
        </p:txBody>
      </p:sp>
      <p:sp>
        <p:nvSpPr>
          <p:cNvPr id="9" name="Rectangle 8"/>
          <p:cNvSpPr/>
          <p:nvPr/>
        </p:nvSpPr>
        <p:spPr>
          <a:xfrm>
            <a:off x="11375965" y="1028817"/>
            <a:ext cx="419100" cy="5332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37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oogle Shape;353;p11"/>
          <p:cNvPicPr preferRelativeResize="0"/>
          <p:nvPr/>
        </p:nvPicPr>
        <p:blipFill rotWithShape="1">
          <a:blip r:embed="rId3">
            <a:alphaModFix/>
          </a:blip>
          <a:srcRect t="17743" b="25237"/>
          <a:stretch/>
        </p:blipFill>
        <p:spPr>
          <a:xfrm>
            <a:off x="5152302" y="190500"/>
            <a:ext cx="6901481" cy="6487434"/>
          </a:xfrm>
          <a:prstGeom prst="rect">
            <a:avLst/>
          </a:prstGeom>
          <a:noFill/>
          <a:ln>
            <a:noFill/>
          </a:ln>
          <a:effectLst>
            <a:outerShdw blurRad="76200" dist="63500" dir="5040000" algn="tl" rotWithShape="0">
              <a:srgbClr val="000000">
                <a:alpha val="40784"/>
              </a:srgbClr>
            </a:outerShdw>
          </a:effectLst>
        </p:spPr>
      </p:pic>
      <p:sp>
        <p:nvSpPr>
          <p:cNvPr id="5" name="Rectangle 4"/>
          <p:cNvSpPr/>
          <p:nvPr/>
        </p:nvSpPr>
        <p:spPr>
          <a:xfrm>
            <a:off x="11595100" y="190500"/>
            <a:ext cx="4191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455963"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lvl="0" algn="ctr">
              <a:spcBef>
                <a:spcPts val="0"/>
              </a:spcBef>
              <a:buClr>
                <a:schemeClr val="lt1"/>
              </a:buClr>
              <a:buSzPts val="3600"/>
            </a:pPr>
            <a:r>
              <a:rPr lang="en-GB" dirty="0">
                <a:solidFill>
                  <a:schemeClr val="bg1"/>
                </a:solidFill>
              </a:rPr>
              <a:t>Rabbit Hops</a:t>
            </a:r>
            <a:endParaRPr dirty="0">
              <a:solidFill>
                <a:schemeClr val="bg1"/>
              </a:solidFill>
            </a:endParaRPr>
          </a:p>
        </p:txBody>
      </p:sp>
      <p:sp>
        <p:nvSpPr>
          <p:cNvPr id="9" name="Rectangle 8"/>
          <p:cNvSpPr/>
          <p:nvPr/>
        </p:nvSpPr>
        <p:spPr>
          <a:xfrm>
            <a:off x="11375965" y="1028817"/>
            <a:ext cx="419100" cy="5332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198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369;p12"/>
          <p:cNvPicPr preferRelativeResize="0"/>
          <p:nvPr/>
        </p:nvPicPr>
        <p:blipFill rotWithShape="1">
          <a:blip r:embed="rId3">
            <a:alphaModFix/>
          </a:blip>
          <a:srcRect t="21490" b="23678"/>
          <a:stretch/>
        </p:blipFill>
        <p:spPr>
          <a:xfrm>
            <a:off x="5038555" y="204756"/>
            <a:ext cx="7056390" cy="6448487"/>
          </a:xfrm>
          <a:prstGeom prst="rect">
            <a:avLst/>
          </a:prstGeom>
          <a:noFill/>
          <a:ln>
            <a:noFill/>
          </a:ln>
          <a:effectLst>
            <a:outerShdw blurRad="76200" dist="63500" dir="5040000" algn="tl" rotWithShape="0">
              <a:srgbClr val="000000">
                <a:alpha val="40784"/>
              </a:srgbClr>
            </a:outerShdw>
          </a:effectLst>
        </p:spPr>
      </p:pic>
      <p:sp>
        <p:nvSpPr>
          <p:cNvPr id="5" name="Rectangle 4"/>
          <p:cNvSpPr/>
          <p:nvPr/>
        </p:nvSpPr>
        <p:spPr>
          <a:xfrm>
            <a:off x="11595100" y="190500"/>
            <a:ext cx="4191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455963"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lvl="0" algn="ctr">
              <a:spcBef>
                <a:spcPts val="0"/>
              </a:spcBef>
              <a:buClr>
                <a:schemeClr val="lt1"/>
              </a:buClr>
              <a:buSzPts val="3600"/>
            </a:pPr>
            <a:r>
              <a:rPr lang="en-GB" dirty="0">
                <a:solidFill>
                  <a:schemeClr val="bg1"/>
                </a:solidFill>
              </a:rPr>
              <a:t>Crab Walks</a:t>
            </a:r>
            <a:endParaRPr dirty="0">
              <a:solidFill>
                <a:schemeClr val="bg1"/>
              </a:solidFill>
            </a:endParaRPr>
          </a:p>
        </p:txBody>
      </p:sp>
    </p:spTree>
    <p:extLst>
      <p:ext uri="{BB962C8B-B14F-4D97-AF65-F5344CB8AC3E}">
        <p14:creationId xmlns:p14="http://schemas.microsoft.com/office/powerpoint/2010/main" val="4108502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Rectangle 3"/>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oogle Shape;385;p13"/>
          <p:cNvPicPr preferRelativeResize="0"/>
          <p:nvPr/>
        </p:nvPicPr>
        <p:blipFill rotWithShape="1">
          <a:blip r:embed="rId3">
            <a:alphaModFix/>
          </a:blip>
          <a:srcRect t="19024" r="4954" b="23956"/>
          <a:stretch/>
        </p:blipFill>
        <p:spPr>
          <a:xfrm>
            <a:off x="5189493" y="190500"/>
            <a:ext cx="6583407" cy="6477000"/>
          </a:xfrm>
          <a:prstGeom prst="rect">
            <a:avLst/>
          </a:prstGeom>
          <a:noFill/>
          <a:ln>
            <a:noFill/>
          </a:ln>
          <a:effectLst>
            <a:outerShdw blurRad="76200" dist="63500" dir="5040000" algn="tl" rotWithShape="0">
              <a:srgbClr val="000000">
                <a:alpha val="40784"/>
              </a:srgbClr>
            </a:outerShdw>
          </a:effectLst>
        </p:spPr>
      </p:pic>
      <p:sp>
        <p:nvSpPr>
          <p:cNvPr id="5" name="Rectangle 4"/>
          <p:cNvSpPr/>
          <p:nvPr/>
        </p:nvSpPr>
        <p:spPr>
          <a:xfrm>
            <a:off x="11595100" y="190500"/>
            <a:ext cx="419100" cy="647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11156830" y="190500"/>
            <a:ext cx="857370" cy="838317"/>
          </a:xfrm>
          <a:prstGeom prst="rect">
            <a:avLst/>
          </a:prstGeom>
        </p:spPr>
      </p:pic>
      <p:sp>
        <p:nvSpPr>
          <p:cNvPr id="208" name="Google Shape;208;p2"/>
          <p:cNvSpPr txBox="1">
            <a:spLocks noGrp="1"/>
          </p:cNvSpPr>
          <p:nvPr>
            <p:ph type="title"/>
          </p:nvPr>
        </p:nvSpPr>
        <p:spPr>
          <a:xfrm>
            <a:off x="455963" y="2598277"/>
            <a:ext cx="4155839" cy="1661446"/>
          </a:xfrm>
          <a:prstGeom prst="rect">
            <a:avLst/>
          </a:prstGeom>
          <a:solidFill>
            <a:schemeClr val="accent2"/>
          </a:solidFill>
          <a:ln>
            <a:solidFill>
              <a:schemeClr val="tx1"/>
            </a:solidFill>
          </a:ln>
        </p:spPr>
        <p:txBody>
          <a:bodyPr spcFirstLastPara="1" wrap="square" lIns="91425" tIns="45700" rIns="91425" bIns="45700" anchor="ctr" anchorCtr="0">
            <a:normAutofit/>
          </a:bodyPr>
          <a:lstStyle/>
          <a:p>
            <a:pPr lvl="0" algn="ctr">
              <a:spcBef>
                <a:spcPts val="0"/>
              </a:spcBef>
              <a:buClr>
                <a:schemeClr val="lt1"/>
              </a:buClr>
              <a:buSzPts val="3600"/>
            </a:pPr>
            <a:r>
              <a:rPr lang="en-GB" dirty="0">
                <a:solidFill>
                  <a:schemeClr val="bg1"/>
                </a:solidFill>
              </a:rPr>
              <a:t>Box Toe Touches</a:t>
            </a:r>
            <a:endParaRPr dirty="0">
              <a:solidFill>
                <a:schemeClr val="bg1"/>
              </a:solidFill>
            </a:endParaRPr>
          </a:p>
        </p:txBody>
      </p:sp>
      <p:sp>
        <p:nvSpPr>
          <p:cNvPr id="9" name="Rectangle 8"/>
          <p:cNvSpPr/>
          <p:nvPr/>
        </p:nvSpPr>
        <p:spPr>
          <a:xfrm>
            <a:off x="11264900" y="3352975"/>
            <a:ext cx="419100" cy="5332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316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5" name="Rectangle 4"/>
          <p:cNvSpPr/>
          <p:nvPr/>
        </p:nvSpPr>
        <p:spPr>
          <a:xfrm>
            <a:off x="177800" y="190500"/>
            <a:ext cx="11836400" cy="647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90" name="Google Shape;390;p14"/>
          <p:cNvGraphicFramePr/>
          <p:nvPr>
            <p:extLst/>
          </p:nvPr>
        </p:nvGraphicFramePr>
        <p:xfrm>
          <a:off x="956717" y="1490028"/>
          <a:ext cx="9897566" cy="5044050"/>
        </p:xfrm>
        <a:graphic>
          <a:graphicData uri="http://schemas.openxmlformats.org/drawingml/2006/table">
            <a:tbl>
              <a:tblPr firstRow="1" bandRow="1">
                <a:tableStyleId>{21E4AEA4-8DFA-4A89-87EB-49C32662AFE0}</a:tableStyleId>
              </a:tblPr>
              <a:tblGrid>
                <a:gridCol w="2525606">
                  <a:extLst>
                    <a:ext uri="{9D8B030D-6E8A-4147-A177-3AD203B41FA5}">
                      <a16:colId xmlns:a16="http://schemas.microsoft.com/office/drawing/2014/main" val="20000"/>
                    </a:ext>
                  </a:extLst>
                </a:gridCol>
                <a:gridCol w="1842990">
                  <a:extLst>
                    <a:ext uri="{9D8B030D-6E8A-4147-A177-3AD203B41FA5}">
                      <a16:colId xmlns:a16="http://schemas.microsoft.com/office/drawing/2014/main" val="612174158"/>
                    </a:ext>
                  </a:extLst>
                </a:gridCol>
                <a:gridCol w="1842990">
                  <a:extLst>
                    <a:ext uri="{9D8B030D-6E8A-4147-A177-3AD203B41FA5}">
                      <a16:colId xmlns:a16="http://schemas.microsoft.com/office/drawing/2014/main" val="20001"/>
                    </a:ext>
                  </a:extLst>
                </a:gridCol>
                <a:gridCol w="1842990">
                  <a:extLst>
                    <a:ext uri="{9D8B030D-6E8A-4147-A177-3AD203B41FA5}">
                      <a16:colId xmlns:a16="http://schemas.microsoft.com/office/drawing/2014/main" val="20002"/>
                    </a:ext>
                  </a:extLst>
                </a:gridCol>
                <a:gridCol w="1842990">
                  <a:extLst>
                    <a:ext uri="{9D8B030D-6E8A-4147-A177-3AD203B41FA5}">
                      <a16:colId xmlns:a16="http://schemas.microsoft.com/office/drawing/2014/main" val="20003"/>
                    </a:ext>
                  </a:extLst>
                </a:gridCol>
              </a:tblGrid>
              <a:tr h="458550">
                <a:tc>
                  <a:txBody>
                    <a:bodyPr/>
                    <a:lstStyle/>
                    <a:p>
                      <a:pPr marL="0" marR="0" lvl="0" indent="0" algn="l" rtl="0">
                        <a:spcBef>
                          <a:spcPts val="0"/>
                        </a:spcBef>
                        <a:spcAft>
                          <a:spcPts val="0"/>
                        </a:spcAft>
                        <a:buNone/>
                      </a:pPr>
                      <a:r>
                        <a:rPr lang="en-GB" sz="1800" u="none" strike="noStrike" cap="none" dirty="0"/>
                        <a:t>Exercise</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smtClean="0"/>
                        <a:t>Example</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a:t>Attempt 1</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a:t>Attempt 2</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a:t>Attempt 3</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8550">
                <a:tc>
                  <a:txBody>
                    <a:bodyPr/>
                    <a:lstStyle/>
                    <a:p>
                      <a:pPr marL="0" marR="0" lvl="0" indent="0" algn="l" rtl="0">
                        <a:spcBef>
                          <a:spcPts val="0"/>
                        </a:spcBef>
                        <a:spcAft>
                          <a:spcPts val="0"/>
                        </a:spcAft>
                        <a:buNone/>
                      </a:pPr>
                      <a:r>
                        <a:rPr lang="en-GB" sz="1800" dirty="0"/>
                        <a:t>Front &amp; Back Squats</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smtClean="0"/>
                        <a:t>22</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8550">
                <a:tc>
                  <a:txBody>
                    <a:bodyPr/>
                    <a:lstStyle/>
                    <a:p>
                      <a:pPr marL="0" marR="0" lvl="0" indent="0" algn="l" rtl="0">
                        <a:spcBef>
                          <a:spcPts val="0"/>
                        </a:spcBef>
                        <a:spcAft>
                          <a:spcPts val="0"/>
                        </a:spcAft>
                        <a:buNone/>
                      </a:pPr>
                      <a:r>
                        <a:rPr lang="en-GB" sz="1800"/>
                        <a:t>Plank Jacks</a:t>
                      </a: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smtClean="0"/>
                        <a:t>35</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8550">
                <a:tc>
                  <a:txBody>
                    <a:bodyPr/>
                    <a:lstStyle/>
                    <a:p>
                      <a:pPr marL="0" marR="0" lvl="0" indent="0" algn="l" rtl="0">
                        <a:spcBef>
                          <a:spcPts val="0"/>
                        </a:spcBef>
                        <a:spcAft>
                          <a:spcPts val="0"/>
                        </a:spcAft>
                        <a:buNone/>
                      </a:pPr>
                      <a:r>
                        <a:rPr lang="en-GB" sz="1800"/>
                        <a:t>Speed Skaters</a:t>
                      </a: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smtClean="0"/>
                        <a:t>62</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8550">
                <a:tc>
                  <a:txBody>
                    <a:bodyPr/>
                    <a:lstStyle/>
                    <a:p>
                      <a:pPr marL="0" marR="0" lvl="0" indent="0" algn="l" rtl="0">
                        <a:spcBef>
                          <a:spcPts val="0"/>
                        </a:spcBef>
                        <a:spcAft>
                          <a:spcPts val="0"/>
                        </a:spcAft>
                        <a:buNone/>
                      </a:pPr>
                      <a:r>
                        <a:rPr lang="en-GB" sz="1800"/>
                        <a:t>Burpees</a:t>
                      </a: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smtClean="0"/>
                        <a:t>10</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8550">
                <a:tc>
                  <a:txBody>
                    <a:bodyPr/>
                    <a:lstStyle/>
                    <a:p>
                      <a:pPr marL="0" marR="0" lvl="0" indent="0" algn="l" rtl="0">
                        <a:spcBef>
                          <a:spcPts val="0"/>
                        </a:spcBef>
                        <a:spcAft>
                          <a:spcPts val="0"/>
                        </a:spcAft>
                        <a:buNone/>
                      </a:pPr>
                      <a:r>
                        <a:rPr lang="en-GB" sz="1800"/>
                        <a:t>Skier Hops</a:t>
                      </a: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smtClean="0"/>
                        <a:t>90</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8550">
                <a:tc>
                  <a:txBody>
                    <a:bodyPr/>
                    <a:lstStyle/>
                    <a:p>
                      <a:pPr marL="0" marR="0" lvl="0" indent="0" algn="l" rtl="0">
                        <a:spcBef>
                          <a:spcPts val="0"/>
                        </a:spcBef>
                        <a:spcAft>
                          <a:spcPts val="0"/>
                        </a:spcAft>
                        <a:buNone/>
                      </a:pPr>
                      <a:r>
                        <a:rPr lang="en-GB" sz="1800"/>
                        <a:t>High Knees</a:t>
                      </a: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smtClean="0"/>
                        <a:t>115</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58550">
                <a:tc>
                  <a:txBody>
                    <a:bodyPr/>
                    <a:lstStyle/>
                    <a:p>
                      <a:pPr marL="0" marR="0" lvl="0" indent="0" algn="l" rtl="0">
                        <a:spcBef>
                          <a:spcPts val="0"/>
                        </a:spcBef>
                        <a:spcAft>
                          <a:spcPts val="0"/>
                        </a:spcAft>
                        <a:buNone/>
                      </a:pPr>
                      <a:r>
                        <a:rPr lang="en-GB" sz="1800"/>
                        <a:t>Butt Kicker Run</a:t>
                      </a: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smtClean="0"/>
                        <a:t>92</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8550">
                <a:tc>
                  <a:txBody>
                    <a:bodyPr/>
                    <a:lstStyle/>
                    <a:p>
                      <a:pPr marL="0" marR="0" lvl="0" indent="0" algn="l" rtl="0">
                        <a:spcBef>
                          <a:spcPts val="0"/>
                        </a:spcBef>
                        <a:spcAft>
                          <a:spcPts val="0"/>
                        </a:spcAft>
                        <a:buNone/>
                      </a:pPr>
                      <a:r>
                        <a:rPr lang="en-GB" sz="1800"/>
                        <a:t>Rabbit Hops</a:t>
                      </a: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GB" sz="1800" dirty="0" smtClean="0"/>
                        <a:t>6</a:t>
                      </a: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58550">
                <a:tc>
                  <a:txBody>
                    <a:bodyPr/>
                    <a:lstStyle/>
                    <a:p>
                      <a:pPr marL="0" marR="0" lvl="0" indent="0" algn="l" rtl="0">
                        <a:spcBef>
                          <a:spcPts val="0"/>
                        </a:spcBef>
                        <a:spcAft>
                          <a:spcPts val="0"/>
                        </a:spcAft>
                        <a:buNone/>
                      </a:pPr>
                      <a:r>
                        <a:rPr lang="en-GB" sz="1800"/>
                        <a:t>Crab Walks</a:t>
                      </a: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58550">
                <a:tc>
                  <a:txBody>
                    <a:bodyPr/>
                    <a:lstStyle/>
                    <a:p>
                      <a:pPr marL="0" marR="0" lvl="0" indent="0" algn="l" rtl="0">
                        <a:spcBef>
                          <a:spcPts val="0"/>
                        </a:spcBef>
                        <a:spcAft>
                          <a:spcPts val="0"/>
                        </a:spcAft>
                        <a:buNone/>
                      </a:pPr>
                      <a:r>
                        <a:rPr lang="en-GB" sz="1800"/>
                        <a:t>Box Toe Touches</a:t>
                      </a: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endParaRPr sz="1800"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91" name="Google Shape;391;p14"/>
          <p:cNvSpPr txBox="1">
            <a:spLocks noGrp="1"/>
          </p:cNvSpPr>
          <p:nvPr>
            <p:ph type="title"/>
          </p:nvPr>
        </p:nvSpPr>
        <p:spPr>
          <a:xfrm>
            <a:off x="177800" y="190500"/>
            <a:ext cx="9613861" cy="108093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3600"/>
              <a:buFont typeface="Trebuchet MS"/>
              <a:buNone/>
            </a:pPr>
            <a:r>
              <a:rPr lang="en-GB" dirty="0"/>
              <a:t>Personal Best </a:t>
            </a:r>
            <a:r>
              <a:rPr lang="en-GB" dirty="0" smtClean="0"/>
              <a:t>Chart</a:t>
            </a:r>
            <a:br>
              <a:rPr lang="en-GB" dirty="0" smtClean="0"/>
            </a:br>
            <a:r>
              <a:rPr lang="en-GB" sz="3100" dirty="0" smtClean="0"/>
              <a:t>Name: ________________________________</a:t>
            </a:r>
            <a:endParaRPr sz="3100" dirty="0"/>
          </a:p>
        </p:txBody>
      </p:sp>
      <p:sp>
        <p:nvSpPr>
          <p:cNvPr id="392" name="Google Shape;392;p14"/>
          <p:cNvSpPr txBox="1"/>
          <p:nvPr/>
        </p:nvSpPr>
        <p:spPr>
          <a:xfrm>
            <a:off x="3346100" y="2411600"/>
            <a:ext cx="8681700" cy="1012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Tree>
    <p:extLst>
      <p:ext uri="{BB962C8B-B14F-4D97-AF65-F5344CB8AC3E}">
        <p14:creationId xmlns:p14="http://schemas.microsoft.com/office/powerpoint/2010/main" val="154664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772826" y="540862"/>
            <a:ext cx="10017094" cy="1569660"/>
          </a:xfrm>
          <a:prstGeom prst="rect">
            <a:avLst/>
          </a:prstGeom>
          <a:solidFill>
            <a:schemeClr val="accent1"/>
          </a:solidFill>
          <a:ln w="9525"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rgbClr val="231F20"/>
                </a:solidFill>
                <a:latin typeface="Calibri"/>
                <a:ea typeface="Calibri"/>
                <a:cs typeface="Calibri"/>
                <a:sym typeface="Calibri"/>
              </a:rPr>
              <a:t>This might be because they can’t make them themselves or because they are cheaper or better quality.</a:t>
            </a:r>
            <a:endParaRPr sz="3200" dirty="0">
              <a:solidFill>
                <a:srgbClr val="231F20"/>
              </a:solidFill>
              <a:latin typeface="Calibri"/>
              <a:ea typeface="Calibri"/>
              <a:cs typeface="Calibri"/>
              <a:sym typeface="Calibri"/>
            </a:endParaRPr>
          </a:p>
          <a:p>
            <a:pPr marL="0" marR="0" lvl="0" indent="0" algn="l" rtl="0">
              <a:spcBef>
                <a:spcPts val="0"/>
              </a:spcBef>
              <a:spcAft>
                <a:spcPts val="0"/>
              </a:spcAft>
              <a:buNone/>
            </a:pPr>
            <a:r>
              <a:rPr lang="en-GB" sz="3200" dirty="0">
                <a:solidFill>
                  <a:srgbClr val="231F20"/>
                </a:solidFill>
                <a:latin typeface="Calibri"/>
                <a:ea typeface="Calibri"/>
                <a:cs typeface="Calibri"/>
                <a:sym typeface="Calibri"/>
              </a:rPr>
              <a:t>Sending </a:t>
            </a:r>
            <a:r>
              <a:rPr lang="en-GB" sz="3200" b="1" dirty="0">
                <a:solidFill>
                  <a:srgbClr val="231F20"/>
                </a:solidFill>
                <a:latin typeface="Calibri"/>
                <a:ea typeface="Calibri"/>
                <a:cs typeface="Calibri"/>
                <a:sym typeface="Calibri"/>
              </a:rPr>
              <a:t>goods</a:t>
            </a:r>
            <a:r>
              <a:rPr lang="en-GB" sz="3200" dirty="0">
                <a:solidFill>
                  <a:srgbClr val="231F20"/>
                </a:solidFill>
                <a:latin typeface="Calibri"/>
                <a:ea typeface="Calibri"/>
                <a:cs typeface="Calibri"/>
                <a:sym typeface="Calibri"/>
              </a:rPr>
              <a:t> like this to other countries is called </a:t>
            </a:r>
            <a:r>
              <a:rPr lang="en-GB" sz="3200" b="1" dirty="0">
                <a:solidFill>
                  <a:srgbClr val="231F20"/>
                </a:solidFill>
                <a:latin typeface="Calibri"/>
                <a:ea typeface="Calibri"/>
                <a:cs typeface="Calibri"/>
                <a:sym typeface="Calibri"/>
              </a:rPr>
              <a:t>export</a:t>
            </a:r>
            <a:r>
              <a:rPr lang="en-GB" sz="3200" dirty="0">
                <a:solidFill>
                  <a:srgbClr val="231F20"/>
                </a:solidFill>
                <a:latin typeface="Calibri"/>
                <a:ea typeface="Calibri"/>
                <a:cs typeface="Calibri"/>
                <a:sym typeface="Calibri"/>
              </a:rPr>
              <a:t>.</a:t>
            </a:r>
            <a:endParaRPr sz="3200" dirty="0">
              <a:solidFill>
                <a:srgbClr val="231F20"/>
              </a:solidFill>
              <a:latin typeface="Calibri"/>
              <a:ea typeface="Calibri"/>
              <a:cs typeface="Calibri"/>
              <a:sym typeface="Calibri"/>
            </a:endParaRPr>
          </a:p>
        </p:txBody>
      </p:sp>
      <p:sp>
        <p:nvSpPr>
          <p:cNvPr id="113" name="Google Shape;113;p4"/>
          <p:cNvSpPr/>
          <p:nvPr/>
        </p:nvSpPr>
        <p:spPr>
          <a:xfrm>
            <a:off x="772826" y="2481878"/>
            <a:ext cx="11041554" cy="1569660"/>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rgbClr val="231F20"/>
                </a:solidFill>
                <a:latin typeface="Calibri"/>
                <a:ea typeface="Calibri"/>
                <a:cs typeface="Calibri"/>
                <a:sym typeface="Calibri"/>
              </a:rPr>
              <a:t>There are also things, such as bananas, that are hard to grow in the UK and we have to </a:t>
            </a:r>
            <a:r>
              <a:rPr lang="en-GB" sz="3200" b="1">
                <a:solidFill>
                  <a:srgbClr val="231F20"/>
                </a:solidFill>
                <a:latin typeface="Calibri"/>
                <a:ea typeface="Calibri"/>
                <a:cs typeface="Calibri"/>
                <a:sym typeface="Calibri"/>
              </a:rPr>
              <a:t>buy</a:t>
            </a:r>
            <a:r>
              <a:rPr lang="en-GB" sz="3200">
                <a:solidFill>
                  <a:srgbClr val="231F20"/>
                </a:solidFill>
                <a:latin typeface="Calibri"/>
                <a:ea typeface="Calibri"/>
                <a:cs typeface="Calibri"/>
                <a:sym typeface="Calibri"/>
              </a:rPr>
              <a:t> these things from abroad.</a:t>
            </a:r>
            <a:endParaRPr sz="3200">
              <a:solidFill>
                <a:srgbClr val="231F20"/>
              </a:solidFill>
              <a:latin typeface="Calibri"/>
              <a:ea typeface="Calibri"/>
              <a:cs typeface="Calibri"/>
              <a:sym typeface="Calibri"/>
            </a:endParaRPr>
          </a:p>
          <a:p>
            <a:pPr marL="0" marR="0" lvl="0" indent="0" algn="l" rtl="0">
              <a:spcBef>
                <a:spcPts val="0"/>
              </a:spcBef>
              <a:spcAft>
                <a:spcPts val="0"/>
              </a:spcAft>
              <a:buNone/>
            </a:pPr>
            <a:r>
              <a:rPr lang="en-GB" sz="3200">
                <a:solidFill>
                  <a:srgbClr val="231F20"/>
                </a:solidFill>
                <a:latin typeface="Calibri"/>
                <a:ea typeface="Calibri"/>
                <a:cs typeface="Calibri"/>
                <a:sym typeface="Calibri"/>
              </a:rPr>
              <a:t>This is called </a:t>
            </a:r>
            <a:r>
              <a:rPr lang="en-GB" sz="3200" b="1">
                <a:solidFill>
                  <a:srgbClr val="231F20"/>
                </a:solidFill>
                <a:latin typeface="Calibri"/>
                <a:ea typeface="Calibri"/>
                <a:cs typeface="Calibri"/>
                <a:sym typeface="Calibri"/>
              </a:rPr>
              <a:t>import</a:t>
            </a:r>
            <a:r>
              <a:rPr lang="en-GB" sz="3200">
                <a:solidFill>
                  <a:srgbClr val="231F20"/>
                </a:solidFill>
                <a:latin typeface="Calibri"/>
                <a:ea typeface="Calibri"/>
                <a:cs typeface="Calibri"/>
                <a:sym typeface="Calibri"/>
              </a:rPr>
              <a:t>.</a:t>
            </a:r>
            <a:endParaRPr sz="3200">
              <a:solidFill>
                <a:srgbClr val="231F20"/>
              </a:solidFill>
              <a:latin typeface="Calibri"/>
              <a:ea typeface="Calibri"/>
              <a:cs typeface="Calibri"/>
              <a:sym typeface="Calibri"/>
            </a:endParaRPr>
          </a:p>
        </p:txBody>
      </p:sp>
      <p:sp>
        <p:nvSpPr>
          <p:cNvPr id="114" name="Google Shape;114;p4"/>
          <p:cNvSpPr/>
          <p:nvPr/>
        </p:nvSpPr>
        <p:spPr>
          <a:xfrm>
            <a:off x="772826" y="4464642"/>
            <a:ext cx="11041325" cy="2062103"/>
          </a:xfrm>
          <a:prstGeom prst="rect">
            <a:avLst/>
          </a:prstGeom>
          <a:solidFill>
            <a:srgbClr val="D5DBE5"/>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For example, certain fruits and vegetables need specific climates in which to grow, so countries sell surplus produce to other countries and buy in items they cannot grow or produce themselves. </a:t>
            </a:r>
            <a:endParaRPr/>
          </a:p>
        </p:txBody>
      </p:sp>
    </p:spTree>
    <p:extLst>
      <p:ext uri="{BB962C8B-B14F-4D97-AF65-F5344CB8AC3E}">
        <p14:creationId xmlns:p14="http://schemas.microsoft.com/office/powerpoint/2010/main" val="114121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End of Lesson</a:t>
            </a:r>
            <a:endParaRPr lang="en-GB" dirty="0"/>
          </a:p>
        </p:txBody>
      </p:sp>
    </p:spTree>
    <p:extLst>
      <p:ext uri="{BB962C8B-B14F-4D97-AF65-F5344CB8AC3E}">
        <p14:creationId xmlns:p14="http://schemas.microsoft.com/office/powerpoint/2010/main" val="3964002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Geography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sng" strike="noStrike" kern="1200" cap="none" spc="0" normalizeH="0" baseline="0" noProof="0" dirty="0" smtClean="0">
                <a:ln>
                  <a:noFill/>
                </a:ln>
                <a:solidFill>
                  <a:prstClr val="black"/>
                </a:solidFill>
                <a:effectLst/>
                <a:uLnTx/>
                <a:uFillTx/>
                <a:latin typeface="Calibri" panose="020F0502020204030204"/>
                <a:ea typeface="+mn-ea"/>
                <a:cs typeface="+mn-cs"/>
              </a:rPr>
              <a:t>Thursday 1</a:t>
            </a:r>
            <a:r>
              <a:rPr kumimoji="0" lang="en-GB" sz="3200" b="0" i="0" u="sng" strike="noStrike" kern="1200" cap="none" spc="0" normalizeH="0" baseline="30000" noProof="0" dirty="0" smtClean="0">
                <a:ln>
                  <a:noFill/>
                </a:ln>
                <a:solidFill>
                  <a:prstClr val="black"/>
                </a:solidFill>
                <a:effectLst/>
                <a:uLnTx/>
                <a:uFillTx/>
                <a:latin typeface="Calibri" panose="020F0502020204030204"/>
                <a:ea typeface="+mn-ea"/>
                <a:cs typeface="+mn-cs"/>
              </a:rPr>
              <a:t>st</a:t>
            </a:r>
            <a:r>
              <a:rPr kumimoji="0" lang="en-GB" sz="3200" b="0" i="0" u="sng" strike="noStrike" kern="1200" cap="none" spc="0" normalizeH="0" baseline="0" noProof="0" dirty="0" smtClean="0">
                <a:ln>
                  <a:noFill/>
                </a:ln>
                <a:solidFill>
                  <a:prstClr val="black"/>
                </a:solidFill>
                <a:effectLst/>
                <a:uLnTx/>
                <a:uFillTx/>
                <a:latin typeface="Calibri" panose="020F0502020204030204"/>
                <a:ea typeface="+mn-ea"/>
                <a:cs typeface="+mn-cs"/>
              </a:rPr>
              <a:t> July 2021</a:t>
            </a:r>
            <a:r>
              <a:rPr kumimoji="0" lang="en-GB" sz="1800" b="0" i="0" u="sng"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938992"/>
          </a:xfrm>
          <a:prstGeom prst="rect">
            <a:avLst/>
          </a:prstGeom>
          <a:noFill/>
        </p:spPr>
        <p:txBody>
          <a:bodyPr wrap="square" lIns="91440" tIns="45720" rIns="91440" bIns="45720" rtlCol="0" anchor="t">
            <a:spAutoFit/>
          </a:bodyPr>
          <a:lstStyle/>
          <a:p>
            <a:pPr lvl="0">
              <a:defRPr/>
            </a:pPr>
            <a:r>
              <a:rPr lang="en-GB" sz="4000" u="sng" dirty="0" smtClean="0">
                <a:solidFill>
                  <a:prstClr val="black"/>
                </a:solidFill>
              </a:rPr>
              <a:t>LO: </a:t>
            </a:r>
            <a:r>
              <a:rPr lang="en-GB" sz="4000" u="sng" dirty="0">
                <a:solidFill>
                  <a:prstClr val="black"/>
                </a:solidFill>
              </a:rPr>
              <a:t>To be able  to use maps to show identify countries the UK’s trade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2" name="Picture 1"/>
          <p:cNvPicPr>
            <a:picLocks noChangeAspect="1"/>
          </p:cNvPicPr>
          <p:nvPr/>
        </p:nvPicPr>
        <p:blipFill>
          <a:blip r:embed="rId4"/>
          <a:stretch>
            <a:fillRect/>
          </a:stretch>
        </p:blipFill>
        <p:spPr>
          <a:xfrm>
            <a:off x="4885446" y="5987219"/>
            <a:ext cx="595312" cy="588390"/>
          </a:xfrm>
          <a:prstGeom prst="rect">
            <a:avLst/>
          </a:prstGeom>
        </p:spPr>
      </p:pic>
    </p:spTree>
    <p:extLst>
      <p:ext uri="{BB962C8B-B14F-4D97-AF65-F5344CB8AC3E}">
        <p14:creationId xmlns:p14="http://schemas.microsoft.com/office/powerpoint/2010/main" val="4012388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3564" y="1852614"/>
            <a:ext cx="8834437" cy="460375"/>
          </a:xfrm>
          <a:prstGeom prst="rect">
            <a:avLst/>
          </a:prstGeom>
        </p:spPr>
        <p:txBody>
          <a:bodyPr>
            <a:spAutoFit/>
          </a:bodyPr>
          <a:lstStyle/>
          <a:p>
            <a:pPr algn="ctr">
              <a:defRPr/>
            </a:pPr>
            <a:r>
              <a:rPr lang="en-GB" sz="2400" dirty="0">
                <a:solidFill>
                  <a:prstClr val="black"/>
                </a:solidFill>
                <a:latin typeface="Calibri" panose="020F0502020204030204"/>
              </a:rPr>
              <a:t>Which are both imported and exported?</a:t>
            </a:r>
          </a:p>
        </p:txBody>
      </p:sp>
      <p:sp>
        <p:nvSpPr>
          <p:cNvPr id="6" name="Rectangle 5"/>
          <p:cNvSpPr/>
          <p:nvPr/>
        </p:nvSpPr>
        <p:spPr>
          <a:xfrm>
            <a:off x="2633754" y="232639"/>
            <a:ext cx="6737350" cy="1200329"/>
          </a:xfrm>
          <a:prstGeom prst="rect">
            <a:avLst/>
          </a:prstGeom>
        </p:spPr>
        <p:txBody>
          <a:bodyPr>
            <a:spAutoFit/>
          </a:bodyPr>
          <a:lstStyle/>
          <a:p>
            <a:pPr algn="ctr">
              <a:defRPr/>
            </a:pPr>
            <a:r>
              <a:rPr lang="en-GB" sz="3600" dirty="0">
                <a:solidFill>
                  <a:schemeClr val="accent5">
                    <a:lumMod val="50000"/>
                  </a:schemeClr>
                </a:solidFill>
                <a:latin typeface="Calibri" panose="020F0502020204030204"/>
              </a:rPr>
              <a:t>Can you remember which items and imported and exported?</a:t>
            </a:r>
          </a:p>
        </p:txBody>
      </p:sp>
      <p:pic>
        <p:nvPicPr>
          <p:cNvPr id="14340" name="Picture 2" descr="Mexico Import Export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388" y="2987676"/>
            <a:ext cx="61912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624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MPORTED"/>
          <p:cNvSpPr/>
          <p:nvPr/>
        </p:nvSpPr>
        <p:spPr>
          <a:xfrm>
            <a:off x="7419976" y="3754439"/>
            <a:ext cx="2492375" cy="854075"/>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t>
            </a:r>
          </a:p>
        </p:txBody>
      </p:sp>
      <p:sp>
        <p:nvSpPr>
          <p:cNvPr id="8" name="EXPORTED"/>
          <p:cNvSpPr/>
          <p:nvPr/>
        </p:nvSpPr>
        <p:spPr>
          <a:xfrm>
            <a:off x="7419976" y="4765676"/>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Exported</a:t>
            </a:r>
          </a:p>
        </p:txBody>
      </p:sp>
      <p:sp>
        <p:nvSpPr>
          <p:cNvPr id="9" name="BOTH"/>
          <p:cNvSpPr/>
          <p:nvPr/>
        </p:nvSpPr>
        <p:spPr>
          <a:xfrm>
            <a:off x="7419976" y="5778501"/>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and exported</a:t>
            </a:r>
          </a:p>
        </p:txBody>
      </p:sp>
      <p:pic>
        <p:nvPicPr>
          <p:cNvPr id="15365"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039" y="296864"/>
            <a:ext cx="33559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IMPORTED"/>
          <p:cNvSpPr/>
          <p:nvPr/>
        </p:nvSpPr>
        <p:spPr>
          <a:xfrm>
            <a:off x="7419976" y="547689"/>
            <a:ext cx="2492375" cy="854075"/>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t>
            </a:r>
          </a:p>
        </p:txBody>
      </p:sp>
      <p:sp>
        <p:nvSpPr>
          <p:cNvPr id="14" name="EXPORTED"/>
          <p:cNvSpPr/>
          <p:nvPr/>
        </p:nvSpPr>
        <p:spPr>
          <a:xfrm>
            <a:off x="7419976" y="1490663"/>
            <a:ext cx="2492375" cy="855662"/>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Exported</a:t>
            </a:r>
          </a:p>
        </p:txBody>
      </p:sp>
      <p:sp>
        <p:nvSpPr>
          <p:cNvPr id="15" name="BOTH"/>
          <p:cNvSpPr/>
          <p:nvPr/>
        </p:nvSpPr>
        <p:spPr>
          <a:xfrm>
            <a:off x="7419976" y="2433638"/>
            <a:ext cx="2492375" cy="855662"/>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and exported</a:t>
            </a:r>
          </a:p>
        </p:txBody>
      </p:sp>
      <p:pic>
        <p:nvPicPr>
          <p:cNvPr id="15369" name="Picture 15" descr="C:\Users\janro\OneDrive\Documents\Y6\Trade\Trade and Economics Photo Clip Art Pack\Coffee B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163" y="3938588"/>
            <a:ext cx="40767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KS1 Tick Symbol Black and White Illustration - Twink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1" r="23935"/>
          <a:stretch/>
        </p:blipFill>
        <p:spPr bwMode="auto">
          <a:xfrm>
            <a:off x="10373406" y="2486161"/>
            <a:ext cx="771245" cy="7506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KS1 Tick Symbol Black and White Illustration - Twink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1" r="23935"/>
          <a:stretch/>
        </p:blipFill>
        <p:spPr bwMode="auto">
          <a:xfrm>
            <a:off x="10373405" y="3806168"/>
            <a:ext cx="771245" cy="75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70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mph" presetSubtype="2" fill="hold" nodeType="clickEffect">
                                  <p:stCondLst>
                                    <p:cond delay="0"/>
                                  </p:stCondLst>
                                  <p:childTnLst>
                                    <p:animClr clrSpc="rgb" dir="cw">
                                      <p:cBhvr>
                                        <p:cTn id="21" dur="2000" fill="hold"/>
                                        <p:tgtEl>
                                          <p:spTgt spid="5"/>
                                        </p:tgtEl>
                                        <p:attrNameLst>
                                          <p:attrName>fillcolor</p:attrName>
                                        </p:attrNameLst>
                                      </p:cBhvr>
                                      <p:to>
                                        <a:srgbClr val="92D050"/>
                                      </p:to>
                                    </p:animClr>
                                    <p:set>
                                      <p:cBhvr>
                                        <p:cTn id="22" dur="2000" fill="hold"/>
                                        <p:tgtEl>
                                          <p:spTgt spid="5"/>
                                        </p:tgtEl>
                                        <p:attrNameLst>
                                          <p:attrName>fill.type</p:attrName>
                                        </p:attrNameLst>
                                      </p:cBhvr>
                                      <p:to>
                                        <p:strVal val="solid"/>
                                      </p:to>
                                    </p:set>
                                    <p:set>
                                      <p:cBhvr>
                                        <p:cTn id="23"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emph" presetSubtype="2" fill="hold" nodeType="clickEffect">
                                  <p:stCondLst>
                                    <p:cond delay="0"/>
                                  </p:stCondLst>
                                  <p:childTnLst>
                                    <p:animClr clrSpc="rgb" dir="cw">
                                      <p:cBhvr>
                                        <p:cTn id="28" dur="2000" fill="hold"/>
                                        <p:tgtEl>
                                          <p:spTgt spid="8"/>
                                        </p:tgtEl>
                                        <p:attrNameLst>
                                          <p:attrName>fillcolor</p:attrName>
                                        </p:attrNameLst>
                                      </p:cBhvr>
                                      <p:to>
                                        <a:srgbClr val="C00000"/>
                                      </p:to>
                                    </p:animClr>
                                    <p:set>
                                      <p:cBhvr>
                                        <p:cTn id="29" dur="2000" fill="hold"/>
                                        <p:tgtEl>
                                          <p:spTgt spid="8"/>
                                        </p:tgtEl>
                                        <p:attrNameLst>
                                          <p:attrName>fill.type</p:attrName>
                                        </p:attrNameLst>
                                      </p:cBhvr>
                                      <p:to>
                                        <p:strVal val="solid"/>
                                      </p:to>
                                    </p:set>
                                    <p:set>
                                      <p:cBhvr>
                                        <p:cTn id="30"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mph" presetSubtype="2" fill="hold" nodeType="clickEffect">
                                  <p:stCondLst>
                                    <p:cond delay="0"/>
                                  </p:stCondLst>
                                  <p:childTnLst>
                                    <p:animClr clrSpc="rgb" dir="cw">
                                      <p:cBhvr>
                                        <p:cTn id="35" dur="2000" fill="hold"/>
                                        <p:tgtEl>
                                          <p:spTgt spid="9"/>
                                        </p:tgtEl>
                                        <p:attrNameLst>
                                          <p:attrName>fillcolor</p:attrName>
                                        </p:attrNameLst>
                                      </p:cBhvr>
                                      <p:to>
                                        <a:srgbClr val="C00000"/>
                                      </p:to>
                                    </p:animClr>
                                    <p:set>
                                      <p:cBhvr>
                                        <p:cTn id="36" dur="2000" fill="hold"/>
                                        <p:tgtEl>
                                          <p:spTgt spid="9"/>
                                        </p:tgtEl>
                                        <p:attrNameLst>
                                          <p:attrName>fill.type</p:attrName>
                                        </p:attrNameLst>
                                      </p:cBhvr>
                                      <p:to>
                                        <p:strVal val="solid"/>
                                      </p:to>
                                    </p:set>
                                    <p:set>
                                      <p:cBhvr>
                                        <p:cTn id="37"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mph" presetSubtype="2" fill="hold" nodeType="clickEffect">
                                  <p:stCondLst>
                                    <p:cond delay="0"/>
                                  </p:stCondLst>
                                  <p:childTnLst>
                                    <p:animClr clrSpc="rgb" dir="cw">
                                      <p:cBhvr>
                                        <p:cTn id="42" dur="2000" fill="hold"/>
                                        <p:tgtEl>
                                          <p:spTgt spid="13"/>
                                        </p:tgtEl>
                                        <p:attrNameLst>
                                          <p:attrName>fillcolor</p:attrName>
                                        </p:attrNameLst>
                                      </p:cBhvr>
                                      <p:to>
                                        <a:srgbClr val="C00000"/>
                                      </p:to>
                                    </p:animClr>
                                    <p:set>
                                      <p:cBhvr>
                                        <p:cTn id="43" dur="2000" fill="hold"/>
                                        <p:tgtEl>
                                          <p:spTgt spid="13"/>
                                        </p:tgtEl>
                                        <p:attrNameLst>
                                          <p:attrName>fill.type</p:attrName>
                                        </p:attrNameLst>
                                      </p:cBhvr>
                                      <p:to>
                                        <p:strVal val="solid"/>
                                      </p:to>
                                    </p:set>
                                    <p:set>
                                      <p:cBhvr>
                                        <p:cTn id="44"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000" fill="hold"/>
                                        <p:tgtEl>
                                          <p:spTgt spid="14"/>
                                        </p:tgtEl>
                                        <p:attrNameLst>
                                          <p:attrName>fillcolor</p:attrName>
                                        </p:attrNameLst>
                                      </p:cBhvr>
                                      <p:to>
                                        <a:srgbClr val="C00000"/>
                                      </p:to>
                                    </p:animClr>
                                    <p:set>
                                      <p:cBhvr>
                                        <p:cTn id="50" dur="2000" fill="hold"/>
                                        <p:tgtEl>
                                          <p:spTgt spid="14"/>
                                        </p:tgtEl>
                                        <p:attrNameLst>
                                          <p:attrName>fill.type</p:attrName>
                                        </p:attrNameLst>
                                      </p:cBhvr>
                                      <p:to>
                                        <p:strVal val="solid"/>
                                      </p:to>
                                    </p:set>
                                    <p:set>
                                      <p:cBhvr>
                                        <p:cTn id="51"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emph" presetSubtype="2" fill="hold" nodeType="clickEffect">
                                  <p:stCondLst>
                                    <p:cond delay="0"/>
                                  </p:stCondLst>
                                  <p:childTnLst>
                                    <p:animClr clrSpc="rgb" dir="cw">
                                      <p:cBhvr>
                                        <p:cTn id="56" dur="2000" fill="hold"/>
                                        <p:tgtEl>
                                          <p:spTgt spid="15"/>
                                        </p:tgtEl>
                                        <p:attrNameLst>
                                          <p:attrName>fillcolor</p:attrName>
                                        </p:attrNameLst>
                                      </p:cBhvr>
                                      <p:to>
                                        <a:srgbClr val="92D050"/>
                                      </p:to>
                                    </p:animClr>
                                    <p:set>
                                      <p:cBhvr>
                                        <p:cTn id="57" dur="2000" fill="hold"/>
                                        <p:tgtEl>
                                          <p:spTgt spid="15"/>
                                        </p:tgtEl>
                                        <p:attrNameLst>
                                          <p:attrName>fill.type</p:attrName>
                                        </p:attrNameLst>
                                      </p:cBhvr>
                                      <p:to>
                                        <p:strVal val="solid"/>
                                      </p:to>
                                    </p:set>
                                    <p:set>
                                      <p:cBhvr>
                                        <p:cTn id="5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MPORTED"/>
          <p:cNvSpPr/>
          <p:nvPr/>
        </p:nvSpPr>
        <p:spPr>
          <a:xfrm>
            <a:off x="7419976" y="3354389"/>
            <a:ext cx="2492375" cy="854075"/>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t>
            </a:r>
          </a:p>
        </p:txBody>
      </p:sp>
      <p:sp>
        <p:nvSpPr>
          <p:cNvPr id="8" name="EXPORTED"/>
          <p:cNvSpPr/>
          <p:nvPr/>
        </p:nvSpPr>
        <p:spPr>
          <a:xfrm>
            <a:off x="7419976" y="4373563"/>
            <a:ext cx="2492375" cy="855662"/>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Exported</a:t>
            </a:r>
          </a:p>
        </p:txBody>
      </p:sp>
      <p:sp>
        <p:nvSpPr>
          <p:cNvPr id="9" name="BOTH"/>
          <p:cNvSpPr/>
          <p:nvPr/>
        </p:nvSpPr>
        <p:spPr>
          <a:xfrm>
            <a:off x="7419976" y="5394326"/>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and exported</a:t>
            </a:r>
          </a:p>
        </p:txBody>
      </p:sp>
      <p:pic>
        <p:nvPicPr>
          <p:cNvPr id="16389" name="Picture 10" descr="C:\Users\janro\OneDrive\Documents\Y6\Trade\Trade and Economics Photo Clip Art Pack\Aircraft Pa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775" y="3481388"/>
            <a:ext cx="43370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IMPORTED"/>
          <p:cNvSpPr/>
          <p:nvPr/>
        </p:nvSpPr>
        <p:spPr>
          <a:xfrm>
            <a:off x="7419976" y="238126"/>
            <a:ext cx="2492375" cy="854075"/>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t>
            </a:r>
          </a:p>
        </p:txBody>
      </p:sp>
      <p:sp>
        <p:nvSpPr>
          <p:cNvPr id="14" name="EXPORTED"/>
          <p:cNvSpPr/>
          <p:nvPr/>
        </p:nvSpPr>
        <p:spPr>
          <a:xfrm>
            <a:off x="7419976" y="1181101"/>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Exported</a:t>
            </a:r>
          </a:p>
        </p:txBody>
      </p:sp>
      <p:sp>
        <p:nvSpPr>
          <p:cNvPr id="15" name="BOTH"/>
          <p:cNvSpPr/>
          <p:nvPr/>
        </p:nvSpPr>
        <p:spPr>
          <a:xfrm>
            <a:off x="7419976" y="2124076"/>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and exported</a:t>
            </a:r>
          </a:p>
        </p:txBody>
      </p:sp>
      <p:pic>
        <p:nvPicPr>
          <p:cNvPr id="16393" name="Picture 15" descr="C:\Users\janro\OneDrive\Documents\Y6\Trade\Trade and Economics Photo Clip Art Pack\Scrap I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775" y="371476"/>
            <a:ext cx="433705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KS1 Tick Symbol Black and White Illustration - Twink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1" r="23935"/>
          <a:stretch/>
        </p:blipFill>
        <p:spPr bwMode="auto">
          <a:xfrm>
            <a:off x="10219193" y="1181101"/>
            <a:ext cx="771245" cy="7506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S1 Tick Symbol Black and White Illustration - Twink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1" r="23935"/>
          <a:stretch/>
        </p:blipFill>
        <p:spPr bwMode="auto">
          <a:xfrm>
            <a:off x="10219192" y="5394326"/>
            <a:ext cx="771245" cy="75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mph" presetSubtype="2" fill="hold" nodeType="clickEffect">
                                  <p:stCondLst>
                                    <p:cond delay="0"/>
                                  </p:stCondLst>
                                  <p:childTnLst>
                                    <p:animClr clrSpc="rgb" dir="cw">
                                      <p:cBhvr>
                                        <p:cTn id="21" dur="2000" fill="hold"/>
                                        <p:tgtEl>
                                          <p:spTgt spid="5"/>
                                        </p:tgtEl>
                                        <p:attrNameLst>
                                          <p:attrName>fillcolor</p:attrName>
                                        </p:attrNameLst>
                                      </p:cBhvr>
                                      <p:to>
                                        <a:srgbClr val="C00000"/>
                                      </p:to>
                                    </p:animClr>
                                    <p:set>
                                      <p:cBhvr>
                                        <p:cTn id="22" dur="2000" fill="hold"/>
                                        <p:tgtEl>
                                          <p:spTgt spid="5"/>
                                        </p:tgtEl>
                                        <p:attrNameLst>
                                          <p:attrName>fill.type</p:attrName>
                                        </p:attrNameLst>
                                      </p:cBhvr>
                                      <p:to>
                                        <p:strVal val="solid"/>
                                      </p:to>
                                    </p:set>
                                    <p:set>
                                      <p:cBhvr>
                                        <p:cTn id="23"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emph" presetSubtype="2" fill="hold" nodeType="clickEffect">
                                  <p:stCondLst>
                                    <p:cond delay="0"/>
                                  </p:stCondLst>
                                  <p:childTnLst>
                                    <p:animClr clrSpc="rgb" dir="cw">
                                      <p:cBhvr>
                                        <p:cTn id="28" dur="2000" fill="hold"/>
                                        <p:tgtEl>
                                          <p:spTgt spid="8"/>
                                        </p:tgtEl>
                                        <p:attrNameLst>
                                          <p:attrName>fillcolor</p:attrName>
                                        </p:attrNameLst>
                                      </p:cBhvr>
                                      <p:to>
                                        <a:srgbClr val="C00000"/>
                                      </p:to>
                                    </p:animClr>
                                    <p:set>
                                      <p:cBhvr>
                                        <p:cTn id="29" dur="2000" fill="hold"/>
                                        <p:tgtEl>
                                          <p:spTgt spid="8"/>
                                        </p:tgtEl>
                                        <p:attrNameLst>
                                          <p:attrName>fill.type</p:attrName>
                                        </p:attrNameLst>
                                      </p:cBhvr>
                                      <p:to>
                                        <p:strVal val="solid"/>
                                      </p:to>
                                    </p:set>
                                    <p:set>
                                      <p:cBhvr>
                                        <p:cTn id="30"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mph" presetSubtype="2" fill="hold" nodeType="clickEffect">
                                  <p:stCondLst>
                                    <p:cond delay="0"/>
                                  </p:stCondLst>
                                  <p:childTnLst>
                                    <p:animClr clrSpc="rgb" dir="cw">
                                      <p:cBhvr>
                                        <p:cTn id="35" dur="2000" fill="hold"/>
                                        <p:tgtEl>
                                          <p:spTgt spid="9"/>
                                        </p:tgtEl>
                                        <p:attrNameLst>
                                          <p:attrName>fillcolor</p:attrName>
                                        </p:attrNameLst>
                                      </p:cBhvr>
                                      <p:to>
                                        <a:srgbClr val="92D050"/>
                                      </p:to>
                                    </p:animClr>
                                    <p:set>
                                      <p:cBhvr>
                                        <p:cTn id="36" dur="2000" fill="hold"/>
                                        <p:tgtEl>
                                          <p:spTgt spid="9"/>
                                        </p:tgtEl>
                                        <p:attrNameLst>
                                          <p:attrName>fill.type</p:attrName>
                                        </p:attrNameLst>
                                      </p:cBhvr>
                                      <p:to>
                                        <p:strVal val="solid"/>
                                      </p:to>
                                    </p:set>
                                    <p:set>
                                      <p:cBhvr>
                                        <p:cTn id="37"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mph" presetSubtype="2" fill="hold" nodeType="clickEffect">
                                  <p:stCondLst>
                                    <p:cond delay="0"/>
                                  </p:stCondLst>
                                  <p:childTnLst>
                                    <p:animClr clrSpc="rgb" dir="cw">
                                      <p:cBhvr>
                                        <p:cTn id="42" dur="2000" fill="hold"/>
                                        <p:tgtEl>
                                          <p:spTgt spid="13"/>
                                        </p:tgtEl>
                                        <p:attrNameLst>
                                          <p:attrName>fillcolor</p:attrName>
                                        </p:attrNameLst>
                                      </p:cBhvr>
                                      <p:to>
                                        <a:srgbClr val="C00000"/>
                                      </p:to>
                                    </p:animClr>
                                    <p:set>
                                      <p:cBhvr>
                                        <p:cTn id="43" dur="2000" fill="hold"/>
                                        <p:tgtEl>
                                          <p:spTgt spid="13"/>
                                        </p:tgtEl>
                                        <p:attrNameLst>
                                          <p:attrName>fill.type</p:attrName>
                                        </p:attrNameLst>
                                      </p:cBhvr>
                                      <p:to>
                                        <p:strVal val="solid"/>
                                      </p:to>
                                    </p:set>
                                    <p:set>
                                      <p:cBhvr>
                                        <p:cTn id="44"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000" fill="hold"/>
                                        <p:tgtEl>
                                          <p:spTgt spid="14"/>
                                        </p:tgtEl>
                                        <p:attrNameLst>
                                          <p:attrName>fillcolor</p:attrName>
                                        </p:attrNameLst>
                                      </p:cBhvr>
                                      <p:to>
                                        <a:srgbClr val="92D050"/>
                                      </p:to>
                                    </p:animClr>
                                    <p:set>
                                      <p:cBhvr>
                                        <p:cTn id="50" dur="2000" fill="hold"/>
                                        <p:tgtEl>
                                          <p:spTgt spid="14"/>
                                        </p:tgtEl>
                                        <p:attrNameLst>
                                          <p:attrName>fill.type</p:attrName>
                                        </p:attrNameLst>
                                      </p:cBhvr>
                                      <p:to>
                                        <p:strVal val="solid"/>
                                      </p:to>
                                    </p:set>
                                    <p:set>
                                      <p:cBhvr>
                                        <p:cTn id="51"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emph" presetSubtype="2" fill="hold" nodeType="clickEffect">
                                  <p:stCondLst>
                                    <p:cond delay="0"/>
                                  </p:stCondLst>
                                  <p:childTnLst>
                                    <p:animClr clrSpc="rgb" dir="cw">
                                      <p:cBhvr>
                                        <p:cTn id="56" dur="2000" fill="hold"/>
                                        <p:tgtEl>
                                          <p:spTgt spid="15"/>
                                        </p:tgtEl>
                                        <p:attrNameLst>
                                          <p:attrName>fillcolor</p:attrName>
                                        </p:attrNameLst>
                                      </p:cBhvr>
                                      <p:to>
                                        <a:srgbClr val="C00000"/>
                                      </p:to>
                                    </p:animClr>
                                    <p:set>
                                      <p:cBhvr>
                                        <p:cTn id="57" dur="2000" fill="hold"/>
                                        <p:tgtEl>
                                          <p:spTgt spid="15"/>
                                        </p:tgtEl>
                                        <p:attrNameLst>
                                          <p:attrName>fill.type</p:attrName>
                                        </p:attrNameLst>
                                      </p:cBhvr>
                                      <p:to>
                                        <p:strVal val="solid"/>
                                      </p:to>
                                    </p:set>
                                    <p:set>
                                      <p:cBhvr>
                                        <p:cTn id="5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MPORTED"/>
          <p:cNvSpPr/>
          <p:nvPr/>
        </p:nvSpPr>
        <p:spPr>
          <a:xfrm>
            <a:off x="7419976" y="3640139"/>
            <a:ext cx="2492375" cy="854075"/>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t>
            </a:r>
          </a:p>
        </p:txBody>
      </p:sp>
      <p:sp>
        <p:nvSpPr>
          <p:cNvPr id="8" name="EXPORTED"/>
          <p:cNvSpPr/>
          <p:nvPr/>
        </p:nvSpPr>
        <p:spPr>
          <a:xfrm>
            <a:off x="7419976" y="4614863"/>
            <a:ext cx="2492375" cy="855662"/>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Exported</a:t>
            </a:r>
          </a:p>
        </p:txBody>
      </p:sp>
      <p:sp>
        <p:nvSpPr>
          <p:cNvPr id="9" name="BOTH"/>
          <p:cNvSpPr/>
          <p:nvPr/>
        </p:nvSpPr>
        <p:spPr>
          <a:xfrm>
            <a:off x="7419976" y="5588001"/>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and exported</a:t>
            </a:r>
          </a:p>
        </p:txBody>
      </p:sp>
      <p:pic>
        <p:nvPicPr>
          <p:cNvPr id="17413" name="Picture 10" descr="C:\Users\janro\OneDrive\Documents\Y6\Trade\Trade and Economics Photo Clip Art Pack\Bana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3640139"/>
            <a:ext cx="44973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MPORTED"/>
          <p:cNvSpPr/>
          <p:nvPr/>
        </p:nvSpPr>
        <p:spPr>
          <a:xfrm>
            <a:off x="7419976" y="269876"/>
            <a:ext cx="2492375" cy="854075"/>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t>
            </a:r>
          </a:p>
        </p:txBody>
      </p:sp>
      <p:sp>
        <p:nvSpPr>
          <p:cNvPr id="13" name="EXPORTED"/>
          <p:cNvSpPr/>
          <p:nvPr/>
        </p:nvSpPr>
        <p:spPr>
          <a:xfrm>
            <a:off x="7419976" y="1212851"/>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Exported</a:t>
            </a:r>
          </a:p>
        </p:txBody>
      </p:sp>
      <p:sp>
        <p:nvSpPr>
          <p:cNvPr id="14" name="BOTH"/>
          <p:cNvSpPr/>
          <p:nvPr/>
        </p:nvSpPr>
        <p:spPr>
          <a:xfrm>
            <a:off x="7419976" y="2155826"/>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and exported</a:t>
            </a:r>
          </a:p>
        </p:txBody>
      </p:sp>
      <p:pic>
        <p:nvPicPr>
          <p:cNvPr id="17417" name="Picture 14" descr="C:\Users\janro\OneDrive\Documents\Y6\Trade\Trade and Economics Photo Clip Art Pack\W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76" y="350838"/>
            <a:ext cx="435292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KS1 Tick Symbol Black and White Illustration - Twink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1" r="23935"/>
          <a:stretch/>
        </p:blipFill>
        <p:spPr bwMode="auto">
          <a:xfrm>
            <a:off x="10249181" y="1212851"/>
            <a:ext cx="771245" cy="7506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S1 Tick Symbol Black and White Illustration - Twink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1" r="23935"/>
          <a:stretch/>
        </p:blipFill>
        <p:spPr bwMode="auto">
          <a:xfrm>
            <a:off x="10408240" y="3762514"/>
            <a:ext cx="771245" cy="75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mph" presetSubtype="2" fill="hold" nodeType="clickEffect">
                                  <p:stCondLst>
                                    <p:cond delay="0"/>
                                  </p:stCondLst>
                                  <p:childTnLst>
                                    <p:animClr clrSpc="rgb" dir="cw">
                                      <p:cBhvr>
                                        <p:cTn id="21" dur="2000" fill="hold"/>
                                        <p:tgtEl>
                                          <p:spTgt spid="5"/>
                                        </p:tgtEl>
                                        <p:attrNameLst>
                                          <p:attrName>fillcolor</p:attrName>
                                        </p:attrNameLst>
                                      </p:cBhvr>
                                      <p:to>
                                        <a:srgbClr val="92D050"/>
                                      </p:to>
                                    </p:animClr>
                                    <p:set>
                                      <p:cBhvr>
                                        <p:cTn id="22" dur="2000" fill="hold"/>
                                        <p:tgtEl>
                                          <p:spTgt spid="5"/>
                                        </p:tgtEl>
                                        <p:attrNameLst>
                                          <p:attrName>fill.type</p:attrName>
                                        </p:attrNameLst>
                                      </p:cBhvr>
                                      <p:to>
                                        <p:strVal val="solid"/>
                                      </p:to>
                                    </p:set>
                                    <p:set>
                                      <p:cBhvr>
                                        <p:cTn id="23"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emph" presetSubtype="2" fill="hold" nodeType="clickEffect">
                                  <p:stCondLst>
                                    <p:cond delay="0"/>
                                  </p:stCondLst>
                                  <p:childTnLst>
                                    <p:animClr clrSpc="rgb" dir="cw">
                                      <p:cBhvr>
                                        <p:cTn id="28" dur="2000" fill="hold"/>
                                        <p:tgtEl>
                                          <p:spTgt spid="8"/>
                                        </p:tgtEl>
                                        <p:attrNameLst>
                                          <p:attrName>fillcolor</p:attrName>
                                        </p:attrNameLst>
                                      </p:cBhvr>
                                      <p:to>
                                        <a:srgbClr val="C00000"/>
                                      </p:to>
                                    </p:animClr>
                                    <p:set>
                                      <p:cBhvr>
                                        <p:cTn id="29" dur="2000" fill="hold"/>
                                        <p:tgtEl>
                                          <p:spTgt spid="8"/>
                                        </p:tgtEl>
                                        <p:attrNameLst>
                                          <p:attrName>fill.type</p:attrName>
                                        </p:attrNameLst>
                                      </p:cBhvr>
                                      <p:to>
                                        <p:strVal val="solid"/>
                                      </p:to>
                                    </p:set>
                                    <p:set>
                                      <p:cBhvr>
                                        <p:cTn id="30"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mph" presetSubtype="2" fill="hold" nodeType="clickEffect">
                                  <p:stCondLst>
                                    <p:cond delay="0"/>
                                  </p:stCondLst>
                                  <p:childTnLst>
                                    <p:animClr clrSpc="rgb" dir="cw">
                                      <p:cBhvr>
                                        <p:cTn id="35" dur="2000" fill="hold"/>
                                        <p:tgtEl>
                                          <p:spTgt spid="9"/>
                                        </p:tgtEl>
                                        <p:attrNameLst>
                                          <p:attrName>fillcolor</p:attrName>
                                        </p:attrNameLst>
                                      </p:cBhvr>
                                      <p:to>
                                        <a:srgbClr val="C00000"/>
                                      </p:to>
                                    </p:animClr>
                                    <p:set>
                                      <p:cBhvr>
                                        <p:cTn id="36" dur="2000" fill="hold"/>
                                        <p:tgtEl>
                                          <p:spTgt spid="9"/>
                                        </p:tgtEl>
                                        <p:attrNameLst>
                                          <p:attrName>fill.type</p:attrName>
                                        </p:attrNameLst>
                                      </p:cBhvr>
                                      <p:to>
                                        <p:strVal val="solid"/>
                                      </p:to>
                                    </p:set>
                                    <p:set>
                                      <p:cBhvr>
                                        <p:cTn id="37"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mph" presetSubtype="2" fill="hold" nodeType="clickEffect">
                                  <p:stCondLst>
                                    <p:cond delay="0"/>
                                  </p:stCondLst>
                                  <p:childTnLst>
                                    <p:animClr clrSpc="rgb" dir="cw">
                                      <p:cBhvr>
                                        <p:cTn id="42" dur="2000" fill="hold"/>
                                        <p:tgtEl>
                                          <p:spTgt spid="12"/>
                                        </p:tgtEl>
                                        <p:attrNameLst>
                                          <p:attrName>fillcolor</p:attrName>
                                        </p:attrNameLst>
                                      </p:cBhvr>
                                      <p:to>
                                        <a:srgbClr val="C00000"/>
                                      </p:to>
                                    </p:animClr>
                                    <p:set>
                                      <p:cBhvr>
                                        <p:cTn id="43" dur="2000" fill="hold"/>
                                        <p:tgtEl>
                                          <p:spTgt spid="12"/>
                                        </p:tgtEl>
                                        <p:attrNameLst>
                                          <p:attrName>fill.type</p:attrName>
                                        </p:attrNameLst>
                                      </p:cBhvr>
                                      <p:to>
                                        <p:strVal val="solid"/>
                                      </p:to>
                                    </p:set>
                                    <p:set>
                                      <p:cBhvr>
                                        <p:cTn id="44"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000" fill="hold"/>
                                        <p:tgtEl>
                                          <p:spTgt spid="13"/>
                                        </p:tgtEl>
                                        <p:attrNameLst>
                                          <p:attrName>fillcolor</p:attrName>
                                        </p:attrNameLst>
                                      </p:cBhvr>
                                      <p:to>
                                        <a:srgbClr val="92D050"/>
                                      </p:to>
                                    </p:animClr>
                                    <p:set>
                                      <p:cBhvr>
                                        <p:cTn id="50" dur="2000" fill="hold"/>
                                        <p:tgtEl>
                                          <p:spTgt spid="13"/>
                                        </p:tgtEl>
                                        <p:attrNameLst>
                                          <p:attrName>fill.type</p:attrName>
                                        </p:attrNameLst>
                                      </p:cBhvr>
                                      <p:to>
                                        <p:strVal val="solid"/>
                                      </p:to>
                                    </p:set>
                                    <p:set>
                                      <p:cBhvr>
                                        <p:cTn id="51"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C00000"/>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MPORTED"/>
          <p:cNvSpPr/>
          <p:nvPr/>
        </p:nvSpPr>
        <p:spPr>
          <a:xfrm>
            <a:off x="7419976" y="3467101"/>
            <a:ext cx="2492375" cy="854075"/>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t>
            </a:r>
          </a:p>
        </p:txBody>
      </p:sp>
      <p:sp>
        <p:nvSpPr>
          <p:cNvPr id="8" name="EXPORTED"/>
          <p:cNvSpPr/>
          <p:nvPr/>
        </p:nvSpPr>
        <p:spPr>
          <a:xfrm>
            <a:off x="7419976" y="4408488"/>
            <a:ext cx="2492375" cy="855662"/>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Exported</a:t>
            </a:r>
          </a:p>
        </p:txBody>
      </p:sp>
      <p:sp>
        <p:nvSpPr>
          <p:cNvPr id="9" name="BOTH"/>
          <p:cNvSpPr/>
          <p:nvPr/>
        </p:nvSpPr>
        <p:spPr>
          <a:xfrm>
            <a:off x="7419976" y="5438776"/>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and exported</a:t>
            </a:r>
          </a:p>
        </p:txBody>
      </p:sp>
      <p:pic>
        <p:nvPicPr>
          <p:cNvPr id="18437" name="Picture 10" descr="C:\Users\janro\OneDrive\Documents\Y6\Trade\Trade and Economics Photo Clip Art Pack\C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889" y="3544889"/>
            <a:ext cx="4681537"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1" descr="C:\Users\janro\OneDrive\Documents\Y6\Trade\Trade and Economics Photo Clip Art Pack\Oil and G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27039"/>
            <a:ext cx="45783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IMPORTED"/>
          <p:cNvSpPr/>
          <p:nvPr/>
        </p:nvSpPr>
        <p:spPr>
          <a:xfrm>
            <a:off x="7419976" y="479426"/>
            <a:ext cx="2492375" cy="854075"/>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t>
            </a:r>
          </a:p>
        </p:txBody>
      </p:sp>
      <p:sp>
        <p:nvSpPr>
          <p:cNvPr id="14" name="EXPORTED"/>
          <p:cNvSpPr/>
          <p:nvPr/>
        </p:nvSpPr>
        <p:spPr>
          <a:xfrm>
            <a:off x="7419976" y="1422401"/>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Exported</a:t>
            </a:r>
          </a:p>
        </p:txBody>
      </p:sp>
      <p:sp>
        <p:nvSpPr>
          <p:cNvPr id="15" name="BOTH"/>
          <p:cNvSpPr/>
          <p:nvPr/>
        </p:nvSpPr>
        <p:spPr>
          <a:xfrm>
            <a:off x="7419976" y="2365376"/>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and exported</a:t>
            </a:r>
          </a:p>
        </p:txBody>
      </p:sp>
      <p:pic>
        <p:nvPicPr>
          <p:cNvPr id="10" name="Picture 4" descr="KS1 Tick Symbol Black and White Illustration - Twink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1" r="23935"/>
          <a:stretch/>
        </p:blipFill>
        <p:spPr bwMode="auto">
          <a:xfrm>
            <a:off x="10382114" y="2365376"/>
            <a:ext cx="771245" cy="7506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S1 Tick Symbol Black and White Illustration - Twink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1" r="23935"/>
          <a:stretch/>
        </p:blipFill>
        <p:spPr bwMode="auto">
          <a:xfrm>
            <a:off x="10312445" y="5491299"/>
            <a:ext cx="771245" cy="75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7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mph" presetSubtype="2" fill="hold" nodeType="clickEffect">
                                  <p:stCondLst>
                                    <p:cond delay="0"/>
                                  </p:stCondLst>
                                  <p:childTnLst>
                                    <p:animClr clrSpc="rgb" dir="cw">
                                      <p:cBhvr>
                                        <p:cTn id="21" dur="2000" fill="hold"/>
                                        <p:tgtEl>
                                          <p:spTgt spid="5"/>
                                        </p:tgtEl>
                                        <p:attrNameLst>
                                          <p:attrName>fillcolor</p:attrName>
                                        </p:attrNameLst>
                                      </p:cBhvr>
                                      <p:to>
                                        <a:srgbClr val="C00000"/>
                                      </p:to>
                                    </p:animClr>
                                    <p:set>
                                      <p:cBhvr>
                                        <p:cTn id="22" dur="2000" fill="hold"/>
                                        <p:tgtEl>
                                          <p:spTgt spid="5"/>
                                        </p:tgtEl>
                                        <p:attrNameLst>
                                          <p:attrName>fill.type</p:attrName>
                                        </p:attrNameLst>
                                      </p:cBhvr>
                                      <p:to>
                                        <p:strVal val="solid"/>
                                      </p:to>
                                    </p:set>
                                    <p:set>
                                      <p:cBhvr>
                                        <p:cTn id="23"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emph" presetSubtype="2" fill="hold" nodeType="clickEffect">
                                  <p:stCondLst>
                                    <p:cond delay="0"/>
                                  </p:stCondLst>
                                  <p:childTnLst>
                                    <p:animClr clrSpc="rgb" dir="cw">
                                      <p:cBhvr>
                                        <p:cTn id="28" dur="2000" fill="hold"/>
                                        <p:tgtEl>
                                          <p:spTgt spid="8"/>
                                        </p:tgtEl>
                                        <p:attrNameLst>
                                          <p:attrName>fillcolor</p:attrName>
                                        </p:attrNameLst>
                                      </p:cBhvr>
                                      <p:to>
                                        <a:srgbClr val="C00000"/>
                                      </p:to>
                                    </p:animClr>
                                    <p:set>
                                      <p:cBhvr>
                                        <p:cTn id="29" dur="2000" fill="hold"/>
                                        <p:tgtEl>
                                          <p:spTgt spid="8"/>
                                        </p:tgtEl>
                                        <p:attrNameLst>
                                          <p:attrName>fill.type</p:attrName>
                                        </p:attrNameLst>
                                      </p:cBhvr>
                                      <p:to>
                                        <p:strVal val="solid"/>
                                      </p:to>
                                    </p:set>
                                    <p:set>
                                      <p:cBhvr>
                                        <p:cTn id="30"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mph" presetSubtype="2" fill="hold" nodeType="clickEffect">
                                  <p:stCondLst>
                                    <p:cond delay="0"/>
                                  </p:stCondLst>
                                  <p:childTnLst>
                                    <p:animClr clrSpc="rgb" dir="cw">
                                      <p:cBhvr>
                                        <p:cTn id="35" dur="2000" fill="hold"/>
                                        <p:tgtEl>
                                          <p:spTgt spid="9"/>
                                        </p:tgtEl>
                                        <p:attrNameLst>
                                          <p:attrName>fillcolor</p:attrName>
                                        </p:attrNameLst>
                                      </p:cBhvr>
                                      <p:to>
                                        <a:srgbClr val="92D050"/>
                                      </p:to>
                                    </p:animClr>
                                    <p:set>
                                      <p:cBhvr>
                                        <p:cTn id="36" dur="2000" fill="hold"/>
                                        <p:tgtEl>
                                          <p:spTgt spid="9"/>
                                        </p:tgtEl>
                                        <p:attrNameLst>
                                          <p:attrName>fill.type</p:attrName>
                                        </p:attrNameLst>
                                      </p:cBhvr>
                                      <p:to>
                                        <p:strVal val="solid"/>
                                      </p:to>
                                    </p:set>
                                    <p:set>
                                      <p:cBhvr>
                                        <p:cTn id="37"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mph" presetSubtype="2" fill="hold" nodeType="clickEffect">
                                  <p:stCondLst>
                                    <p:cond delay="0"/>
                                  </p:stCondLst>
                                  <p:childTnLst>
                                    <p:animClr clrSpc="rgb" dir="cw">
                                      <p:cBhvr>
                                        <p:cTn id="42" dur="2000" fill="hold"/>
                                        <p:tgtEl>
                                          <p:spTgt spid="13"/>
                                        </p:tgtEl>
                                        <p:attrNameLst>
                                          <p:attrName>fillcolor</p:attrName>
                                        </p:attrNameLst>
                                      </p:cBhvr>
                                      <p:to>
                                        <a:srgbClr val="C00000"/>
                                      </p:to>
                                    </p:animClr>
                                    <p:set>
                                      <p:cBhvr>
                                        <p:cTn id="43" dur="2000" fill="hold"/>
                                        <p:tgtEl>
                                          <p:spTgt spid="13"/>
                                        </p:tgtEl>
                                        <p:attrNameLst>
                                          <p:attrName>fill.type</p:attrName>
                                        </p:attrNameLst>
                                      </p:cBhvr>
                                      <p:to>
                                        <p:strVal val="solid"/>
                                      </p:to>
                                    </p:set>
                                    <p:set>
                                      <p:cBhvr>
                                        <p:cTn id="44"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000" fill="hold"/>
                                        <p:tgtEl>
                                          <p:spTgt spid="14"/>
                                        </p:tgtEl>
                                        <p:attrNameLst>
                                          <p:attrName>fillcolor</p:attrName>
                                        </p:attrNameLst>
                                      </p:cBhvr>
                                      <p:to>
                                        <a:srgbClr val="C00000"/>
                                      </p:to>
                                    </p:animClr>
                                    <p:set>
                                      <p:cBhvr>
                                        <p:cTn id="50" dur="2000" fill="hold"/>
                                        <p:tgtEl>
                                          <p:spTgt spid="14"/>
                                        </p:tgtEl>
                                        <p:attrNameLst>
                                          <p:attrName>fill.type</p:attrName>
                                        </p:attrNameLst>
                                      </p:cBhvr>
                                      <p:to>
                                        <p:strVal val="solid"/>
                                      </p:to>
                                    </p:set>
                                    <p:set>
                                      <p:cBhvr>
                                        <p:cTn id="51"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52" restart="whenNotActive" fill="hold" evtFilter="cancelBubble" nodeType="interactiveSeq">
                <p:stCondLst>
                  <p:cond evt="onClick" delay="0">
                    <p:tgtEl>
                      <p:spTgt spid="15"/>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emph" presetSubtype="2" fill="hold" nodeType="clickEffect">
                                  <p:stCondLst>
                                    <p:cond delay="0"/>
                                  </p:stCondLst>
                                  <p:childTnLst>
                                    <p:animClr clrSpc="rgb" dir="cw">
                                      <p:cBhvr>
                                        <p:cTn id="56" dur="2000" fill="hold"/>
                                        <p:tgtEl>
                                          <p:spTgt spid="15"/>
                                        </p:tgtEl>
                                        <p:attrNameLst>
                                          <p:attrName>fillcolor</p:attrName>
                                        </p:attrNameLst>
                                      </p:cBhvr>
                                      <p:to>
                                        <a:srgbClr val="92D050"/>
                                      </p:to>
                                    </p:animClr>
                                    <p:set>
                                      <p:cBhvr>
                                        <p:cTn id="57" dur="2000" fill="hold"/>
                                        <p:tgtEl>
                                          <p:spTgt spid="15"/>
                                        </p:tgtEl>
                                        <p:attrNameLst>
                                          <p:attrName>fill.type</p:attrName>
                                        </p:attrNameLst>
                                      </p:cBhvr>
                                      <p:to>
                                        <p:strVal val="solid"/>
                                      </p:to>
                                    </p:set>
                                    <p:set>
                                      <p:cBhvr>
                                        <p:cTn id="5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MPORTED"/>
          <p:cNvSpPr/>
          <p:nvPr/>
        </p:nvSpPr>
        <p:spPr>
          <a:xfrm>
            <a:off x="7342189" y="3754439"/>
            <a:ext cx="2492375" cy="854075"/>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t>
            </a:r>
          </a:p>
        </p:txBody>
      </p:sp>
      <p:sp>
        <p:nvSpPr>
          <p:cNvPr id="8" name="EXPORTED"/>
          <p:cNvSpPr/>
          <p:nvPr/>
        </p:nvSpPr>
        <p:spPr>
          <a:xfrm>
            <a:off x="7342189" y="4737101"/>
            <a:ext cx="2492375" cy="855663"/>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Exported</a:t>
            </a:r>
          </a:p>
        </p:txBody>
      </p:sp>
      <p:sp>
        <p:nvSpPr>
          <p:cNvPr id="9" name="BOTH"/>
          <p:cNvSpPr/>
          <p:nvPr/>
        </p:nvSpPr>
        <p:spPr>
          <a:xfrm>
            <a:off x="7342189" y="5719763"/>
            <a:ext cx="2492375" cy="855662"/>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and exported</a:t>
            </a:r>
          </a:p>
        </p:txBody>
      </p:sp>
      <p:pic>
        <p:nvPicPr>
          <p:cNvPr id="19461" name="Picture 10" descr="C:\Users\janro\OneDrive\Documents\Y6\Trade\Trade and Economics Photo Clip Art Pack\Compu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739" y="3752851"/>
            <a:ext cx="383222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MPORTED"/>
          <p:cNvSpPr/>
          <p:nvPr/>
        </p:nvSpPr>
        <p:spPr>
          <a:xfrm>
            <a:off x="7342189" y="452439"/>
            <a:ext cx="2492375" cy="854075"/>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t>
            </a:r>
          </a:p>
        </p:txBody>
      </p:sp>
      <p:sp>
        <p:nvSpPr>
          <p:cNvPr id="13" name="EXPORTED"/>
          <p:cNvSpPr/>
          <p:nvPr/>
        </p:nvSpPr>
        <p:spPr>
          <a:xfrm>
            <a:off x="7342189" y="1395413"/>
            <a:ext cx="2492375" cy="855662"/>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Exported</a:t>
            </a:r>
          </a:p>
        </p:txBody>
      </p:sp>
      <p:sp>
        <p:nvSpPr>
          <p:cNvPr id="14" name="BOTH"/>
          <p:cNvSpPr/>
          <p:nvPr/>
        </p:nvSpPr>
        <p:spPr>
          <a:xfrm>
            <a:off x="7342189" y="2338388"/>
            <a:ext cx="2492375" cy="855662"/>
          </a:xfrm>
          <a:prstGeom prst="rect">
            <a:avLst/>
          </a:prstGeom>
          <a:solidFill>
            <a:srgbClr val="95B6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latin typeface="Twinkl" pitchFamily="2" charset="0"/>
              </a:rPr>
              <a:t>Imported and exported</a:t>
            </a:r>
          </a:p>
        </p:txBody>
      </p:sp>
      <p:pic>
        <p:nvPicPr>
          <p:cNvPr id="19465" name="Picture 14" descr="C:\Users\janro\OneDrive\Documents\Y6\Trade\Trade and Economics Photo Clip Art Pack\Tart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452438"/>
            <a:ext cx="375285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KS1 Tick Symbol Black and White Illustration - Twink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1" r="23935"/>
          <a:stretch/>
        </p:blipFill>
        <p:spPr bwMode="auto">
          <a:xfrm>
            <a:off x="10390822" y="1447936"/>
            <a:ext cx="771245" cy="7506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S1 Tick Symbol Black and White Illustration - Twink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91" r="23935"/>
          <a:stretch/>
        </p:blipFill>
        <p:spPr bwMode="auto">
          <a:xfrm>
            <a:off x="10242777" y="5719763"/>
            <a:ext cx="771245" cy="75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60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emph" presetSubtype="2" fill="hold" nodeType="clickEffect">
                                  <p:stCondLst>
                                    <p:cond delay="0"/>
                                  </p:stCondLst>
                                  <p:childTnLst>
                                    <p:animClr clrSpc="rgb" dir="cw">
                                      <p:cBhvr>
                                        <p:cTn id="21" dur="2000" fill="hold"/>
                                        <p:tgtEl>
                                          <p:spTgt spid="5"/>
                                        </p:tgtEl>
                                        <p:attrNameLst>
                                          <p:attrName>fillcolor</p:attrName>
                                        </p:attrNameLst>
                                      </p:cBhvr>
                                      <p:to>
                                        <a:srgbClr val="C00000"/>
                                      </p:to>
                                    </p:animClr>
                                    <p:set>
                                      <p:cBhvr>
                                        <p:cTn id="22" dur="2000" fill="hold"/>
                                        <p:tgtEl>
                                          <p:spTgt spid="5"/>
                                        </p:tgtEl>
                                        <p:attrNameLst>
                                          <p:attrName>fill.type</p:attrName>
                                        </p:attrNameLst>
                                      </p:cBhvr>
                                      <p:to>
                                        <p:strVal val="solid"/>
                                      </p:to>
                                    </p:set>
                                    <p:set>
                                      <p:cBhvr>
                                        <p:cTn id="23"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 presetClass="emph" presetSubtype="2" fill="hold" nodeType="clickEffect">
                                  <p:stCondLst>
                                    <p:cond delay="0"/>
                                  </p:stCondLst>
                                  <p:childTnLst>
                                    <p:animClr clrSpc="rgb" dir="cw">
                                      <p:cBhvr>
                                        <p:cTn id="28" dur="2000" fill="hold"/>
                                        <p:tgtEl>
                                          <p:spTgt spid="8"/>
                                        </p:tgtEl>
                                        <p:attrNameLst>
                                          <p:attrName>fillcolor</p:attrName>
                                        </p:attrNameLst>
                                      </p:cBhvr>
                                      <p:to>
                                        <a:srgbClr val="C00000"/>
                                      </p:to>
                                    </p:animClr>
                                    <p:set>
                                      <p:cBhvr>
                                        <p:cTn id="29" dur="2000" fill="hold"/>
                                        <p:tgtEl>
                                          <p:spTgt spid="8"/>
                                        </p:tgtEl>
                                        <p:attrNameLst>
                                          <p:attrName>fill.type</p:attrName>
                                        </p:attrNameLst>
                                      </p:cBhvr>
                                      <p:to>
                                        <p:strVal val="solid"/>
                                      </p:to>
                                    </p:set>
                                    <p:set>
                                      <p:cBhvr>
                                        <p:cTn id="30"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mph" presetSubtype="2" fill="hold" nodeType="clickEffect">
                                  <p:stCondLst>
                                    <p:cond delay="0"/>
                                  </p:stCondLst>
                                  <p:childTnLst>
                                    <p:animClr clrSpc="rgb" dir="cw">
                                      <p:cBhvr>
                                        <p:cTn id="35" dur="2000" fill="hold"/>
                                        <p:tgtEl>
                                          <p:spTgt spid="9"/>
                                        </p:tgtEl>
                                        <p:attrNameLst>
                                          <p:attrName>fillcolor</p:attrName>
                                        </p:attrNameLst>
                                      </p:cBhvr>
                                      <p:to>
                                        <a:srgbClr val="92D050"/>
                                      </p:to>
                                    </p:animClr>
                                    <p:set>
                                      <p:cBhvr>
                                        <p:cTn id="36" dur="2000" fill="hold"/>
                                        <p:tgtEl>
                                          <p:spTgt spid="9"/>
                                        </p:tgtEl>
                                        <p:attrNameLst>
                                          <p:attrName>fill.type</p:attrName>
                                        </p:attrNameLst>
                                      </p:cBhvr>
                                      <p:to>
                                        <p:strVal val="solid"/>
                                      </p:to>
                                    </p:set>
                                    <p:set>
                                      <p:cBhvr>
                                        <p:cTn id="37"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emph" presetSubtype="2" fill="hold" nodeType="clickEffect">
                                  <p:stCondLst>
                                    <p:cond delay="0"/>
                                  </p:stCondLst>
                                  <p:childTnLst>
                                    <p:animClr clrSpc="rgb" dir="cw">
                                      <p:cBhvr>
                                        <p:cTn id="42" dur="2000" fill="hold"/>
                                        <p:tgtEl>
                                          <p:spTgt spid="12"/>
                                        </p:tgtEl>
                                        <p:attrNameLst>
                                          <p:attrName>fillcolor</p:attrName>
                                        </p:attrNameLst>
                                      </p:cBhvr>
                                      <p:to>
                                        <a:srgbClr val="C00000"/>
                                      </p:to>
                                    </p:animClr>
                                    <p:set>
                                      <p:cBhvr>
                                        <p:cTn id="43" dur="2000" fill="hold"/>
                                        <p:tgtEl>
                                          <p:spTgt spid="12"/>
                                        </p:tgtEl>
                                        <p:attrNameLst>
                                          <p:attrName>fill.type</p:attrName>
                                        </p:attrNameLst>
                                      </p:cBhvr>
                                      <p:to>
                                        <p:strVal val="solid"/>
                                      </p:to>
                                    </p:set>
                                    <p:set>
                                      <p:cBhvr>
                                        <p:cTn id="44"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emph" presetSubtype="2" fill="hold" nodeType="clickEffect">
                                  <p:stCondLst>
                                    <p:cond delay="0"/>
                                  </p:stCondLst>
                                  <p:childTnLst>
                                    <p:animClr clrSpc="rgb" dir="cw">
                                      <p:cBhvr>
                                        <p:cTn id="49" dur="2000" fill="hold"/>
                                        <p:tgtEl>
                                          <p:spTgt spid="13"/>
                                        </p:tgtEl>
                                        <p:attrNameLst>
                                          <p:attrName>fillcolor</p:attrName>
                                        </p:attrNameLst>
                                      </p:cBhvr>
                                      <p:to>
                                        <a:srgbClr val="92D050"/>
                                      </p:to>
                                    </p:animClr>
                                    <p:set>
                                      <p:cBhvr>
                                        <p:cTn id="50" dur="2000" fill="hold"/>
                                        <p:tgtEl>
                                          <p:spTgt spid="13"/>
                                        </p:tgtEl>
                                        <p:attrNameLst>
                                          <p:attrName>fill.type</p:attrName>
                                        </p:attrNameLst>
                                      </p:cBhvr>
                                      <p:to>
                                        <p:strVal val="solid"/>
                                      </p:to>
                                    </p:set>
                                    <p:set>
                                      <p:cBhvr>
                                        <p:cTn id="51"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C00000"/>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7588" y="2830513"/>
            <a:ext cx="75374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30899" y="352621"/>
            <a:ext cx="10050827" cy="584775"/>
          </a:xfrm>
          <a:prstGeom prst="rect">
            <a:avLst/>
          </a:prstGeom>
          <a:noFill/>
        </p:spPr>
        <p:txBody>
          <a:bodyPr wrap="square">
            <a:spAutoFit/>
          </a:bodyPr>
          <a:lstStyle/>
          <a:p>
            <a:pPr eaLnBrk="0" fontAlgn="base" hangingPunct="0">
              <a:spcBef>
                <a:spcPct val="0"/>
              </a:spcBef>
              <a:spcAft>
                <a:spcPct val="0"/>
              </a:spcAft>
              <a:defRPr/>
            </a:pPr>
            <a:r>
              <a:rPr lang="en-GB" sz="3200" dirty="0">
                <a:solidFill>
                  <a:schemeClr val="accent5">
                    <a:lumMod val="50000"/>
                  </a:schemeClr>
                </a:solidFill>
                <a:latin typeface="Calibri" panose="020F0502020204030204"/>
              </a:rPr>
              <a:t>Which country do you think each item is imported from? </a:t>
            </a:r>
          </a:p>
        </p:txBody>
      </p:sp>
      <p:sp>
        <p:nvSpPr>
          <p:cNvPr id="5" name="TextBox 4"/>
          <p:cNvSpPr txBox="1"/>
          <p:nvPr/>
        </p:nvSpPr>
        <p:spPr>
          <a:xfrm rot="405577">
            <a:off x="6586538" y="6076951"/>
            <a:ext cx="989012"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China</a:t>
            </a:r>
          </a:p>
        </p:txBody>
      </p:sp>
      <p:sp>
        <p:nvSpPr>
          <p:cNvPr id="6" name="TextBox 5"/>
          <p:cNvSpPr txBox="1"/>
          <p:nvPr/>
        </p:nvSpPr>
        <p:spPr>
          <a:xfrm rot="20839262">
            <a:off x="4252913" y="6097588"/>
            <a:ext cx="989012"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USA</a:t>
            </a:r>
          </a:p>
        </p:txBody>
      </p:sp>
      <p:sp>
        <p:nvSpPr>
          <p:cNvPr id="7" name="TextBox 6"/>
          <p:cNvSpPr txBox="1"/>
          <p:nvPr/>
        </p:nvSpPr>
        <p:spPr>
          <a:xfrm rot="21245384">
            <a:off x="7731126" y="6061076"/>
            <a:ext cx="1349375"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Ireland </a:t>
            </a:r>
          </a:p>
        </p:txBody>
      </p:sp>
      <p:sp>
        <p:nvSpPr>
          <p:cNvPr id="8" name="TextBox 7"/>
          <p:cNvSpPr txBox="1"/>
          <p:nvPr/>
        </p:nvSpPr>
        <p:spPr>
          <a:xfrm>
            <a:off x="5408614" y="6076951"/>
            <a:ext cx="1296987"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France</a:t>
            </a:r>
          </a:p>
        </p:txBody>
      </p:sp>
      <p:sp>
        <p:nvSpPr>
          <p:cNvPr id="9" name="TextBox 8"/>
          <p:cNvSpPr txBox="1"/>
          <p:nvPr/>
        </p:nvSpPr>
        <p:spPr>
          <a:xfrm>
            <a:off x="9032876" y="6076951"/>
            <a:ext cx="989013"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Italy</a:t>
            </a:r>
          </a:p>
        </p:txBody>
      </p:sp>
      <p:sp>
        <p:nvSpPr>
          <p:cNvPr id="10" name="TextBox 9"/>
          <p:cNvSpPr txBox="1"/>
          <p:nvPr/>
        </p:nvSpPr>
        <p:spPr>
          <a:xfrm>
            <a:off x="2547938" y="6129338"/>
            <a:ext cx="1319212"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Germany</a:t>
            </a:r>
          </a:p>
        </p:txBody>
      </p:sp>
      <p:sp>
        <p:nvSpPr>
          <p:cNvPr id="11" name="TextBox 10"/>
          <p:cNvSpPr txBox="1"/>
          <p:nvPr/>
        </p:nvSpPr>
        <p:spPr>
          <a:xfrm>
            <a:off x="2249489" y="1625600"/>
            <a:ext cx="1730375" cy="522288"/>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p:txBody>
      </p:sp>
      <p:sp>
        <p:nvSpPr>
          <p:cNvPr id="12" name="TextBox 11"/>
          <p:cNvSpPr txBox="1"/>
          <p:nvPr/>
        </p:nvSpPr>
        <p:spPr>
          <a:xfrm>
            <a:off x="4383088" y="1104900"/>
            <a:ext cx="1568450" cy="1384300"/>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France</a:t>
            </a:r>
          </a:p>
          <a:p>
            <a:pPr eaLnBrk="0" fontAlgn="base" hangingPunct="0">
              <a:spcBef>
                <a:spcPct val="0"/>
              </a:spcBef>
              <a:spcAft>
                <a:spcPct val="0"/>
              </a:spcAft>
              <a:defRPr/>
            </a:pPr>
            <a:r>
              <a:rPr lang="en-GB" sz="2800" dirty="0">
                <a:solidFill>
                  <a:prstClr val="black"/>
                </a:solidFill>
                <a:latin typeface="Calibri" panose="020F0502020204030204"/>
              </a:rPr>
              <a:t>Italy</a:t>
            </a:r>
          </a:p>
        </p:txBody>
      </p:sp>
      <p:sp>
        <p:nvSpPr>
          <p:cNvPr id="13" name="TextBox 12"/>
          <p:cNvSpPr txBox="1"/>
          <p:nvPr/>
        </p:nvSpPr>
        <p:spPr>
          <a:xfrm>
            <a:off x="6288088" y="1270000"/>
            <a:ext cx="1820862" cy="954088"/>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China</a:t>
            </a:r>
          </a:p>
        </p:txBody>
      </p:sp>
      <p:sp>
        <p:nvSpPr>
          <p:cNvPr id="14" name="TextBox 13"/>
          <p:cNvSpPr txBox="1"/>
          <p:nvPr/>
        </p:nvSpPr>
        <p:spPr>
          <a:xfrm>
            <a:off x="8169275" y="1020763"/>
            <a:ext cx="1727200" cy="1384300"/>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Ireland</a:t>
            </a:r>
          </a:p>
          <a:p>
            <a:pPr eaLnBrk="0" fontAlgn="base" hangingPunct="0">
              <a:spcBef>
                <a:spcPct val="0"/>
              </a:spcBef>
              <a:spcAft>
                <a:spcPct val="0"/>
              </a:spcAft>
              <a:defRPr/>
            </a:pPr>
            <a:r>
              <a:rPr lang="en-GB" sz="2800" dirty="0">
                <a:solidFill>
                  <a:prstClr val="black"/>
                </a:solidFill>
                <a:latin typeface="Calibri" panose="020F0502020204030204"/>
              </a:rPr>
              <a:t>Italy</a:t>
            </a:r>
          </a:p>
        </p:txBody>
      </p:sp>
    </p:spTree>
    <p:extLst>
      <p:ext uri="{BB962C8B-B14F-4D97-AF65-F5344CB8AC3E}">
        <p14:creationId xmlns:p14="http://schemas.microsoft.com/office/powerpoint/2010/main" val="1717126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1304926"/>
            <a:ext cx="73533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857501" y="4211639"/>
            <a:ext cx="1317625" cy="523875"/>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USA</a:t>
            </a:r>
          </a:p>
        </p:txBody>
      </p:sp>
      <p:sp>
        <p:nvSpPr>
          <p:cNvPr id="4" name="TextBox 3"/>
          <p:cNvSpPr txBox="1"/>
          <p:nvPr/>
        </p:nvSpPr>
        <p:spPr>
          <a:xfrm>
            <a:off x="4452939" y="4043363"/>
            <a:ext cx="1603375" cy="1384300"/>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France</a:t>
            </a:r>
          </a:p>
          <a:p>
            <a:pPr eaLnBrk="0" fontAlgn="base" hangingPunct="0">
              <a:spcBef>
                <a:spcPct val="0"/>
              </a:spcBef>
              <a:spcAft>
                <a:spcPct val="0"/>
              </a:spcAft>
              <a:defRPr/>
            </a:pPr>
            <a:r>
              <a:rPr lang="en-GB" sz="2800" dirty="0">
                <a:solidFill>
                  <a:prstClr val="black"/>
                </a:solidFill>
                <a:latin typeface="Calibri" panose="020F0502020204030204"/>
              </a:rPr>
              <a:t>Italy</a:t>
            </a:r>
          </a:p>
        </p:txBody>
      </p:sp>
      <p:sp>
        <p:nvSpPr>
          <p:cNvPr id="5" name="TextBox 4"/>
          <p:cNvSpPr txBox="1"/>
          <p:nvPr/>
        </p:nvSpPr>
        <p:spPr>
          <a:xfrm>
            <a:off x="6351588" y="3827463"/>
            <a:ext cx="1511300" cy="1816100"/>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France</a:t>
            </a:r>
          </a:p>
          <a:p>
            <a:pPr eaLnBrk="0" fontAlgn="base" hangingPunct="0">
              <a:spcBef>
                <a:spcPct val="0"/>
              </a:spcBef>
              <a:spcAft>
                <a:spcPct val="0"/>
              </a:spcAft>
              <a:defRPr/>
            </a:pPr>
            <a:r>
              <a:rPr lang="en-GB" sz="2800" dirty="0">
                <a:solidFill>
                  <a:prstClr val="black"/>
                </a:solidFill>
                <a:latin typeface="Calibri" panose="020F0502020204030204"/>
              </a:rPr>
              <a:t>Italy</a:t>
            </a:r>
          </a:p>
          <a:p>
            <a:pPr eaLnBrk="0" fontAlgn="base" hangingPunct="0">
              <a:spcBef>
                <a:spcPct val="0"/>
              </a:spcBef>
              <a:spcAft>
                <a:spcPct val="0"/>
              </a:spcAft>
              <a:defRPr/>
            </a:pPr>
            <a:r>
              <a:rPr lang="en-GB" sz="2800" dirty="0">
                <a:solidFill>
                  <a:prstClr val="black"/>
                </a:solidFill>
                <a:latin typeface="Calibri" panose="020F0502020204030204"/>
              </a:rPr>
              <a:t>USA</a:t>
            </a:r>
          </a:p>
        </p:txBody>
      </p:sp>
      <p:sp>
        <p:nvSpPr>
          <p:cNvPr id="6" name="TextBox 5"/>
          <p:cNvSpPr txBox="1"/>
          <p:nvPr/>
        </p:nvSpPr>
        <p:spPr>
          <a:xfrm>
            <a:off x="8156576" y="4043363"/>
            <a:ext cx="1674813" cy="1384300"/>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France</a:t>
            </a:r>
          </a:p>
          <a:p>
            <a:pPr eaLnBrk="0" fontAlgn="base" hangingPunct="0">
              <a:spcBef>
                <a:spcPct val="0"/>
              </a:spcBef>
              <a:spcAft>
                <a:spcPct val="0"/>
              </a:spcAft>
              <a:defRPr/>
            </a:pPr>
            <a:r>
              <a:rPr lang="en-GB" sz="2800" dirty="0">
                <a:solidFill>
                  <a:prstClr val="black"/>
                </a:solidFill>
                <a:latin typeface="Calibri" panose="020F0502020204030204"/>
              </a:rPr>
              <a:t>Ireland</a:t>
            </a:r>
          </a:p>
        </p:txBody>
      </p:sp>
      <p:sp>
        <p:nvSpPr>
          <p:cNvPr id="7" name="TextBox 6"/>
          <p:cNvSpPr txBox="1"/>
          <p:nvPr/>
        </p:nvSpPr>
        <p:spPr>
          <a:xfrm rot="378112">
            <a:off x="6118226" y="468313"/>
            <a:ext cx="989013"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China</a:t>
            </a:r>
          </a:p>
        </p:txBody>
      </p:sp>
      <p:sp>
        <p:nvSpPr>
          <p:cNvPr id="8" name="TextBox 7"/>
          <p:cNvSpPr txBox="1"/>
          <p:nvPr/>
        </p:nvSpPr>
        <p:spPr>
          <a:xfrm>
            <a:off x="5054601" y="395288"/>
            <a:ext cx="987425"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USA</a:t>
            </a:r>
          </a:p>
        </p:txBody>
      </p:sp>
      <p:sp>
        <p:nvSpPr>
          <p:cNvPr id="9" name="TextBox 8"/>
          <p:cNvSpPr txBox="1"/>
          <p:nvPr/>
        </p:nvSpPr>
        <p:spPr>
          <a:xfrm>
            <a:off x="7299325" y="560388"/>
            <a:ext cx="1347788"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Ireland </a:t>
            </a:r>
          </a:p>
        </p:txBody>
      </p:sp>
      <p:sp>
        <p:nvSpPr>
          <p:cNvPr id="10" name="TextBox 9"/>
          <p:cNvSpPr txBox="1"/>
          <p:nvPr/>
        </p:nvSpPr>
        <p:spPr>
          <a:xfrm>
            <a:off x="1828800" y="522289"/>
            <a:ext cx="1296988" cy="460375"/>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France</a:t>
            </a:r>
          </a:p>
        </p:txBody>
      </p:sp>
      <p:sp>
        <p:nvSpPr>
          <p:cNvPr id="11" name="TextBox 10"/>
          <p:cNvSpPr txBox="1"/>
          <p:nvPr/>
        </p:nvSpPr>
        <p:spPr>
          <a:xfrm rot="21341182">
            <a:off x="8843964" y="520701"/>
            <a:ext cx="987425"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Italy</a:t>
            </a:r>
          </a:p>
        </p:txBody>
      </p:sp>
      <p:sp>
        <p:nvSpPr>
          <p:cNvPr id="12" name="TextBox 11"/>
          <p:cNvSpPr txBox="1"/>
          <p:nvPr/>
        </p:nvSpPr>
        <p:spPr>
          <a:xfrm rot="21069880">
            <a:off x="3316289" y="542926"/>
            <a:ext cx="1317625"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Germany</a:t>
            </a:r>
          </a:p>
        </p:txBody>
      </p:sp>
      <p:sp>
        <p:nvSpPr>
          <p:cNvPr id="13" name="TextBox 12"/>
          <p:cNvSpPr txBox="1"/>
          <p:nvPr/>
        </p:nvSpPr>
        <p:spPr>
          <a:xfrm>
            <a:off x="5054601" y="377826"/>
            <a:ext cx="987425"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USA</a:t>
            </a:r>
          </a:p>
        </p:txBody>
      </p:sp>
      <p:sp>
        <p:nvSpPr>
          <p:cNvPr id="14" name="TextBox 13"/>
          <p:cNvSpPr txBox="1"/>
          <p:nvPr/>
        </p:nvSpPr>
        <p:spPr>
          <a:xfrm>
            <a:off x="1828800" y="504826"/>
            <a:ext cx="1296988" cy="460375"/>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France</a:t>
            </a:r>
          </a:p>
        </p:txBody>
      </p:sp>
      <p:sp>
        <p:nvSpPr>
          <p:cNvPr id="15" name="TextBox 14"/>
          <p:cNvSpPr txBox="1"/>
          <p:nvPr/>
        </p:nvSpPr>
        <p:spPr>
          <a:xfrm rot="21069880">
            <a:off x="3316289" y="525463"/>
            <a:ext cx="1317625"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Germany</a:t>
            </a:r>
          </a:p>
        </p:txBody>
      </p:sp>
    </p:spTree>
    <p:extLst>
      <p:ext uri="{BB962C8B-B14F-4D97-AF65-F5344CB8AC3E}">
        <p14:creationId xmlns:p14="http://schemas.microsoft.com/office/powerpoint/2010/main" val="2227409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p:nvPr/>
        </p:nvSpPr>
        <p:spPr>
          <a:xfrm>
            <a:off x="705394" y="263526"/>
            <a:ext cx="8481469" cy="3477875"/>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rgbClr val="231F20"/>
                </a:solidFill>
                <a:latin typeface="Calibri"/>
                <a:ea typeface="Calibri"/>
                <a:cs typeface="Calibri"/>
                <a:sym typeface="Calibri"/>
              </a:rPr>
              <a:t>Sometimes countries need experts from abroad such as engineers, scientists or teachers. These experts can sell their </a:t>
            </a:r>
            <a:r>
              <a:rPr lang="en-GB" sz="2800" b="1" dirty="0">
                <a:solidFill>
                  <a:srgbClr val="231F20"/>
                </a:solidFill>
                <a:latin typeface="Calibri"/>
                <a:ea typeface="Calibri"/>
                <a:cs typeface="Calibri"/>
                <a:sym typeface="Calibri"/>
              </a:rPr>
              <a:t>services</a:t>
            </a:r>
            <a:r>
              <a:rPr lang="en-GB" sz="2800" dirty="0">
                <a:solidFill>
                  <a:srgbClr val="231F20"/>
                </a:solidFill>
                <a:latin typeface="Calibri"/>
                <a:ea typeface="Calibri"/>
                <a:cs typeface="Calibri"/>
                <a:sym typeface="Calibri"/>
              </a:rPr>
              <a:t> to people around the world and this is called a </a:t>
            </a:r>
            <a:r>
              <a:rPr lang="en-GB" sz="2800" b="1" dirty="0">
                <a:solidFill>
                  <a:srgbClr val="231F20"/>
                </a:solidFill>
                <a:latin typeface="Calibri"/>
                <a:ea typeface="Calibri"/>
                <a:cs typeface="Calibri"/>
                <a:sym typeface="Calibri"/>
              </a:rPr>
              <a:t>service industry</a:t>
            </a:r>
            <a:r>
              <a:rPr lang="en-GB" sz="2800" dirty="0">
                <a:solidFill>
                  <a:srgbClr val="231F20"/>
                </a:solidFill>
                <a:latin typeface="Calibri"/>
                <a:ea typeface="Calibri"/>
                <a:cs typeface="Calibri"/>
                <a:sym typeface="Calibri"/>
              </a:rPr>
              <a:t>.</a:t>
            </a:r>
            <a:endParaRPr dirty="0"/>
          </a:p>
          <a:p>
            <a:pPr marL="0" marR="0" lvl="0" indent="0" algn="l" rtl="0">
              <a:spcBef>
                <a:spcPts val="0"/>
              </a:spcBef>
              <a:spcAft>
                <a:spcPts val="0"/>
              </a:spcAft>
              <a:buNone/>
            </a:pPr>
            <a:endParaRPr sz="2400" dirty="0">
              <a:solidFill>
                <a:srgbClr val="231F20"/>
              </a:solidFill>
              <a:latin typeface="Calibri"/>
              <a:ea typeface="Calibri"/>
              <a:cs typeface="Calibri"/>
              <a:sym typeface="Calibri"/>
            </a:endParaRPr>
          </a:p>
          <a:p>
            <a:pPr marL="0" marR="0" lvl="0" indent="0" algn="l" rtl="0">
              <a:spcBef>
                <a:spcPts val="0"/>
              </a:spcBef>
              <a:spcAft>
                <a:spcPts val="0"/>
              </a:spcAft>
              <a:buNone/>
            </a:pPr>
            <a:r>
              <a:rPr lang="en-GB" sz="2800" dirty="0">
                <a:solidFill>
                  <a:srgbClr val="231F20"/>
                </a:solidFill>
                <a:latin typeface="Calibri"/>
                <a:ea typeface="Calibri"/>
                <a:cs typeface="Calibri"/>
                <a:sym typeface="Calibri"/>
              </a:rPr>
              <a:t>The service industry is the UK's main </a:t>
            </a:r>
            <a:endParaRPr dirty="0"/>
          </a:p>
          <a:p>
            <a:pPr marL="0" marR="0" lvl="0" indent="0" algn="l" rtl="0">
              <a:spcBef>
                <a:spcPts val="0"/>
              </a:spcBef>
              <a:spcAft>
                <a:spcPts val="0"/>
              </a:spcAft>
              <a:buNone/>
            </a:pPr>
            <a:r>
              <a:rPr lang="en-GB" sz="2800" dirty="0">
                <a:solidFill>
                  <a:srgbClr val="231F20"/>
                </a:solidFill>
                <a:latin typeface="Calibri"/>
                <a:ea typeface="Calibri"/>
                <a:cs typeface="Calibri"/>
                <a:sym typeface="Calibri"/>
              </a:rPr>
              <a:t>industry today and we import more goods </a:t>
            </a:r>
            <a:endParaRPr sz="2800" dirty="0">
              <a:solidFill>
                <a:srgbClr val="231F20"/>
              </a:solidFill>
              <a:latin typeface="Calibri"/>
              <a:ea typeface="Calibri"/>
              <a:cs typeface="Calibri"/>
              <a:sym typeface="Calibri"/>
            </a:endParaRPr>
          </a:p>
          <a:p>
            <a:pPr marL="0" marR="0" lvl="0" indent="0" algn="l" rtl="0">
              <a:spcBef>
                <a:spcPts val="0"/>
              </a:spcBef>
              <a:spcAft>
                <a:spcPts val="0"/>
              </a:spcAft>
              <a:buNone/>
            </a:pPr>
            <a:r>
              <a:rPr lang="en-GB" sz="2800" dirty="0">
                <a:solidFill>
                  <a:srgbClr val="231F20"/>
                </a:solidFill>
                <a:latin typeface="Calibri"/>
                <a:ea typeface="Calibri"/>
                <a:cs typeface="Calibri"/>
                <a:sym typeface="Calibri"/>
              </a:rPr>
              <a:t>than we export.</a:t>
            </a:r>
            <a:endParaRPr sz="2800" dirty="0">
              <a:solidFill>
                <a:srgbClr val="231F20"/>
              </a:solidFill>
              <a:latin typeface="Calibri"/>
              <a:ea typeface="Calibri"/>
              <a:cs typeface="Calibri"/>
              <a:sym typeface="Calibri"/>
            </a:endParaRPr>
          </a:p>
        </p:txBody>
      </p:sp>
      <p:pic>
        <p:nvPicPr>
          <p:cNvPr id="120" name="Google Shape;120;p5" descr="Civil Engineer, Architect And Construction Workers Group. Workers People  Stock Vector - Illustration of commercial, architect: 71144513"/>
          <p:cNvPicPr preferRelativeResize="0"/>
          <p:nvPr/>
        </p:nvPicPr>
        <p:blipFill rotWithShape="1">
          <a:blip r:embed="rId3">
            <a:alphaModFix/>
          </a:blip>
          <a:srcRect/>
          <a:stretch/>
        </p:blipFill>
        <p:spPr>
          <a:xfrm>
            <a:off x="7336097" y="2421629"/>
            <a:ext cx="4240574" cy="4242433"/>
          </a:xfrm>
          <a:prstGeom prst="rect">
            <a:avLst/>
          </a:prstGeom>
          <a:noFill/>
          <a:ln>
            <a:noFill/>
          </a:ln>
        </p:spPr>
      </p:pic>
    </p:spTree>
    <p:extLst>
      <p:ext uri="{BB962C8B-B14F-4D97-AF65-F5344CB8AC3E}">
        <p14:creationId xmlns:p14="http://schemas.microsoft.com/office/powerpoint/2010/main" val="1243342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9426" y="1779589"/>
            <a:ext cx="63277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195638" y="4945064"/>
            <a:ext cx="2273300" cy="954087"/>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USA</a:t>
            </a:r>
          </a:p>
        </p:txBody>
      </p:sp>
      <p:sp>
        <p:nvSpPr>
          <p:cNvPr id="11" name="TextBox 10"/>
          <p:cNvSpPr txBox="1"/>
          <p:nvPr/>
        </p:nvSpPr>
        <p:spPr>
          <a:xfrm>
            <a:off x="5468939" y="4799013"/>
            <a:ext cx="1762125" cy="1384300"/>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France</a:t>
            </a:r>
          </a:p>
          <a:p>
            <a:pPr eaLnBrk="0" fontAlgn="base" hangingPunct="0">
              <a:spcBef>
                <a:spcPct val="0"/>
              </a:spcBef>
              <a:spcAft>
                <a:spcPct val="0"/>
              </a:spcAft>
              <a:defRPr/>
            </a:pPr>
            <a:r>
              <a:rPr lang="en-GB" sz="2800" dirty="0">
                <a:solidFill>
                  <a:prstClr val="black"/>
                </a:solidFill>
                <a:latin typeface="Calibri" panose="020F0502020204030204"/>
              </a:rPr>
              <a:t>Ireland</a:t>
            </a:r>
          </a:p>
        </p:txBody>
      </p:sp>
      <p:sp>
        <p:nvSpPr>
          <p:cNvPr id="12" name="TextBox 11"/>
          <p:cNvSpPr txBox="1"/>
          <p:nvPr/>
        </p:nvSpPr>
        <p:spPr>
          <a:xfrm>
            <a:off x="7797800" y="4799013"/>
            <a:ext cx="1752600" cy="1384300"/>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France</a:t>
            </a:r>
          </a:p>
          <a:p>
            <a:pPr eaLnBrk="0" fontAlgn="base" hangingPunct="0">
              <a:spcBef>
                <a:spcPct val="0"/>
              </a:spcBef>
              <a:spcAft>
                <a:spcPct val="0"/>
              </a:spcAft>
              <a:defRPr/>
            </a:pPr>
            <a:r>
              <a:rPr lang="en-GB" sz="2800" dirty="0">
                <a:solidFill>
                  <a:prstClr val="black"/>
                </a:solidFill>
                <a:latin typeface="Calibri" panose="020F0502020204030204"/>
              </a:rPr>
              <a:t>Italy</a:t>
            </a:r>
          </a:p>
        </p:txBody>
      </p:sp>
      <p:sp>
        <p:nvSpPr>
          <p:cNvPr id="16" name="TextBox 15"/>
          <p:cNvSpPr txBox="1"/>
          <p:nvPr/>
        </p:nvSpPr>
        <p:spPr>
          <a:xfrm rot="378112">
            <a:off x="6118226" y="468313"/>
            <a:ext cx="989013"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China</a:t>
            </a:r>
          </a:p>
        </p:txBody>
      </p:sp>
      <p:sp>
        <p:nvSpPr>
          <p:cNvPr id="17" name="TextBox 16"/>
          <p:cNvSpPr txBox="1"/>
          <p:nvPr/>
        </p:nvSpPr>
        <p:spPr>
          <a:xfrm>
            <a:off x="7299325" y="560388"/>
            <a:ext cx="1347788"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Ireland </a:t>
            </a:r>
          </a:p>
        </p:txBody>
      </p:sp>
      <p:sp>
        <p:nvSpPr>
          <p:cNvPr id="18" name="TextBox 17"/>
          <p:cNvSpPr txBox="1"/>
          <p:nvPr/>
        </p:nvSpPr>
        <p:spPr>
          <a:xfrm rot="21341182">
            <a:off x="8843964" y="520701"/>
            <a:ext cx="987425"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Italy</a:t>
            </a:r>
          </a:p>
        </p:txBody>
      </p:sp>
      <p:sp>
        <p:nvSpPr>
          <p:cNvPr id="19" name="TextBox 18"/>
          <p:cNvSpPr txBox="1"/>
          <p:nvPr/>
        </p:nvSpPr>
        <p:spPr>
          <a:xfrm>
            <a:off x="5054601" y="377826"/>
            <a:ext cx="987425"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USA</a:t>
            </a:r>
          </a:p>
        </p:txBody>
      </p:sp>
      <p:sp>
        <p:nvSpPr>
          <p:cNvPr id="20" name="TextBox 19"/>
          <p:cNvSpPr txBox="1"/>
          <p:nvPr/>
        </p:nvSpPr>
        <p:spPr>
          <a:xfrm>
            <a:off x="1828800" y="504826"/>
            <a:ext cx="1296988" cy="460375"/>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France</a:t>
            </a:r>
          </a:p>
        </p:txBody>
      </p:sp>
      <p:sp>
        <p:nvSpPr>
          <p:cNvPr id="21" name="TextBox 20"/>
          <p:cNvSpPr txBox="1"/>
          <p:nvPr/>
        </p:nvSpPr>
        <p:spPr>
          <a:xfrm rot="21069880">
            <a:off x="3316289" y="525463"/>
            <a:ext cx="1317625"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Germany</a:t>
            </a:r>
          </a:p>
        </p:txBody>
      </p:sp>
    </p:spTree>
    <p:extLst>
      <p:ext uri="{BB962C8B-B14F-4D97-AF65-F5344CB8AC3E}">
        <p14:creationId xmlns:p14="http://schemas.microsoft.com/office/powerpoint/2010/main" val="282145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1581150"/>
            <a:ext cx="615315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89301" y="4543426"/>
            <a:ext cx="1935163" cy="2246313"/>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France</a:t>
            </a:r>
          </a:p>
          <a:p>
            <a:pPr eaLnBrk="0" fontAlgn="base" hangingPunct="0">
              <a:spcBef>
                <a:spcPct val="0"/>
              </a:spcBef>
              <a:spcAft>
                <a:spcPct val="0"/>
              </a:spcAft>
              <a:defRPr/>
            </a:pPr>
            <a:r>
              <a:rPr lang="en-GB" sz="2800" dirty="0">
                <a:solidFill>
                  <a:prstClr val="black"/>
                </a:solidFill>
                <a:latin typeface="Calibri" panose="020F0502020204030204"/>
              </a:rPr>
              <a:t>USA</a:t>
            </a:r>
          </a:p>
          <a:p>
            <a:pPr eaLnBrk="0" fontAlgn="base" hangingPunct="0">
              <a:spcBef>
                <a:spcPct val="0"/>
              </a:spcBef>
              <a:spcAft>
                <a:spcPct val="0"/>
              </a:spcAft>
              <a:defRPr/>
            </a:pPr>
            <a:r>
              <a:rPr lang="en-GB" sz="2800" dirty="0">
                <a:solidFill>
                  <a:prstClr val="black"/>
                </a:solidFill>
                <a:latin typeface="Calibri" panose="020F0502020204030204"/>
              </a:rPr>
              <a:t>China</a:t>
            </a:r>
          </a:p>
          <a:p>
            <a:pPr eaLnBrk="0" fontAlgn="base" hangingPunct="0">
              <a:spcBef>
                <a:spcPct val="0"/>
              </a:spcBef>
              <a:spcAft>
                <a:spcPct val="0"/>
              </a:spcAft>
              <a:defRPr/>
            </a:pPr>
            <a:r>
              <a:rPr lang="en-GB" sz="2800" dirty="0">
                <a:solidFill>
                  <a:prstClr val="black"/>
                </a:solidFill>
                <a:latin typeface="Calibri" panose="020F0502020204030204"/>
              </a:rPr>
              <a:t>Italy</a:t>
            </a:r>
          </a:p>
        </p:txBody>
      </p:sp>
      <p:sp>
        <p:nvSpPr>
          <p:cNvPr id="4" name="TextBox 3"/>
          <p:cNvSpPr txBox="1"/>
          <p:nvPr/>
        </p:nvSpPr>
        <p:spPr>
          <a:xfrm>
            <a:off x="5375276" y="4808538"/>
            <a:ext cx="1617663" cy="1384300"/>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China</a:t>
            </a:r>
          </a:p>
          <a:p>
            <a:pPr eaLnBrk="0" fontAlgn="base" hangingPunct="0">
              <a:spcBef>
                <a:spcPct val="0"/>
              </a:spcBef>
              <a:spcAft>
                <a:spcPct val="0"/>
              </a:spcAft>
              <a:defRPr/>
            </a:pPr>
            <a:r>
              <a:rPr lang="en-GB" sz="2800" dirty="0">
                <a:solidFill>
                  <a:prstClr val="black"/>
                </a:solidFill>
                <a:latin typeface="Calibri" panose="020F0502020204030204"/>
              </a:rPr>
              <a:t>Ireland</a:t>
            </a:r>
          </a:p>
        </p:txBody>
      </p:sp>
      <p:sp>
        <p:nvSpPr>
          <p:cNvPr id="5" name="TextBox 4"/>
          <p:cNvSpPr txBox="1"/>
          <p:nvPr/>
        </p:nvSpPr>
        <p:spPr>
          <a:xfrm>
            <a:off x="7299326" y="4808538"/>
            <a:ext cx="1890713" cy="1384300"/>
          </a:xfrm>
          <a:prstGeom prst="rect">
            <a:avLst/>
          </a:prstGeom>
          <a:noFill/>
        </p:spPr>
        <p:txBody>
          <a:bodyPr>
            <a:spAutoFit/>
          </a:bodyPr>
          <a:lstStyle/>
          <a:p>
            <a:pPr eaLnBrk="0" fontAlgn="base" hangingPunct="0">
              <a:spcBef>
                <a:spcPct val="0"/>
              </a:spcBef>
              <a:spcAft>
                <a:spcPct val="0"/>
              </a:spcAft>
              <a:defRPr/>
            </a:pPr>
            <a:r>
              <a:rPr lang="en-GB" sz="2800" dirty="0">
                <a:solidFill>
                  <a:prstClr val="black"/>
                </a:solidFill>
                <a:latin typeface="Calibri" panose="020F0502020204030204"/>
              </a:rPr>
              <a:t>Germany</a:t>
            </a:r>
          </a:p>
          <a:p>
            <a:pPr eaLnBrk="0" fontAlgn="base" hangingPunct="0">
              <a:spcBef>
                <a:spcPct val="0"/>
              </a:spcBef>
              <a:spcAft>
                <a:spcPct val="0"/>
              </a:spcAft>
              <a:defRPr/>
            </a:pPr>
            <a:r>
              <a:rPr lang="en-GB" sz="2800" dirty="0">
                <a:solidFill>
                  <a:prstClr val="black"/>
                </a:solidFill>
                <a:latin typeface="Calibri" panose="020F0502020204030204"/>
              </a:rPr>
              <a:t>China</a:t>
            </a:r>
          </a:p>
          <a:p>
            <a:pPr eaLnBrk="0" fontAlgn="base" hangingPunct="0">
              <a:spcBef>
                <a:spcPct val="0"/>
              </a:spcBef>
              <a:spcAft>
                <a:spcPct val="0"/>
              </a:spcAft>
              <a:defRPr/>
            </a:pPr>
            <a:r>
              <a:rPr lang="en-GB" sz="2800" dirty="0">
                <a:solidFill>
                  <a:prstClr val="black"/>
                </a:solidFill>
                <a:latin typeface="Calibri" panose="020F0502020204030204"/>
              </a:rPr>
              <a:t>Italy</a:t>
            </a:r>
          </a:p>
        </p:txBody>
      </p:sp>
      <p:sp>
        <p:nvSpPr>
          <p:cNvPr id="6" name="TextBox 5"/>
          <p:cNvSpPr txBox="1"/>
          <p:nvPr/>
        </p:nvSpPr>
        <p:spPr>
          <a:xfrm rot="378112">
            <a:off x="6118226" y="468313"/>
            <a:ext cx="989013"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China</a:t>
            </a:r>
          </a:p>
        </p:txBody>
      </p:sp>
      <p:sp>
        <p:nvSpPr>
          <p:cNvPr id="7" name="TextBox 6"/>
          <p:cNvSpPr txBox="1"/>
          <p:nvPr/>
        </p:nvSpPr>
        <p:spPr>
          <a:xfrm>
            <a:off x="7299325" y="560388"/>
            <a:ext cx="1347788"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Ireland </a:t>
            </a:r>
          </a:p>
        </p:txBody>
      </p:sp>
      <p:sp>
        <p:nvSpPr>
          <p:cNvPr id="8" name="TextBox 7"/>
          <p:cNvSpPr txBox="1"/>
          <p:nvPr/>
        </p:nvSpPr>
        <p:spPr>
          <a:xfrm rot="21341182">
            <a:off x="8843964" y="520701"/>
            <a:ext cx="987425"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Italy</a:t>
            </a:r>
          </a:p>
        </p:txBody>
      </p:sp>
      <p:sp>
        <p:nvSpPr>
          <p:cNvPr id="9" name="TextBox 8"/>
          <p:cNvSpPr txBox="1"/>
          <p:nvPr/>
        </p:nvSpPr>
        <p:spPr>
          <a:xfrm>
            <a:off x="5054601" y="377826"/>
            <a:ext cx="987425" cy="461963"/>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USA</a:t>
            </a:r>
          </a:p>
        </p:txBody>
      </p:sp>
      <p:sp>
        <p:nvSpPr>
          <p:cNvPr id="10" name="TextBox 9"/>
          <p:cNvSpPr txBox="1"/>
          <p:nvPr/>
        </p:nvSpPr>
        <p:spPr>
          <a:xfrm>
            <a:off x="1828800" y="504826"/>
            <a:ext cx="1296988" cy="460375"/>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France</a:t>
            </a:r>
          </a:p>
        </p:txBody>
      </p:sp>
      <p:sp>
        <p:nvSpPr>
          <p:cNvPr id="11" name="TextBox 10"/>
          <p:cNvSpPr txBox="1"/>
          <p:nvPr/>
        </p:nvSpPr>
        <p:spPr>
          <a:xfrm rot="21069880">
            <a:off x="3316289" y="525463"/>
            <a:ext cx="1317625" cy="461962"/>
          </a:xfrm>
          <a:prstGeom prst="rect">
            <a:avLst/>
          </a:prstGeom>
          <a:noFill/>
        </p:spPr>
        <p:txBody>
          <a:bodyPr>
            <a:spAutoFit/>
          </a:bodyPr>
          <a:lstStyle/>
          <a:p>
            <a:pPr eaLnBrk="0" fontAlgn="base" hangingPunct="0">
              <a:spcBef>
                <a:spcPct val="0"/>
              </a:spcBef>
              <a:spcAft>
                <a:spcPct val="0"/>
              </a:spcAft>
              <a:defRPr/>
            </a:pPr>
            <a:r>
              <a:rPr lang="en-GB" sz="2400" dirty="0">
                <a:solidFill>
                  <a:prstClr val="black"/>
                </a:solidFill>
                <a:latin typeface="Calibri" panose="020F0502020204030204"/>
              </a:rPr>
              <a:t>Germany</a:t>
            </a:r>
          </a:p>
        </p:txBody>
      </p:sp>
    </p:spTree>
    <p:extLst>
      <p:ext uri="{BB962C8B-B14F-4D97-AF65-F5344CB8AC3E}">
        <p14:creationId xmlns:p14="http://schemas.microsoft.com/office/powerpoint/2010/main" val="3991690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50255" t="12780"/>
          <a:stretch/>
        </p:blipFill>
        <p:spPr bwMode="auto">
          <a:xfrm>
            <a:off x="482556" y="862149"/>
            <a:ext cx="4820012" cy="5695950"/>
          </a:xfrm>
          <a:prstGeom prst="rect">
            <a:avLst/>
          </a:prstGeom>
          <a:ln>
            <a:noFill/>
          </a:ln>
          <a:extLst>
            <a:ext uri="{53640926-AAD7-44D8-BBD7-CCE9431645EC}">
              <a14:shadowObscured xmlns:a14="http://schemas.microsoft.com/office/drawing/2010/main"/>
            </a:ext>
          </a:extLst>
        </p:spPr>
      </p:pic>
      <p:sp>
        <p:nvSpPr>
          <p:cNvPr id="4" name="Text Box 4"/>
          <p:cNvSpPr txBox="1"/>
          <p:nvPr/>
        </p:nvSpPr>
        <p:spPr>
          <a:xfrm>
            <a:off x="352234" y="280299"/>
            <a:ext cx="6558325" cy="43217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Task</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dirty="0" smtClean="0"/>
              <a:t>Place the labels on the map to show UK export countries</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utoShape 2" descr="Free printable maps of Euro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5602468" y="1376499"/>
            <a:ext cx="6029325" cy="4914900"/>
          </a:xfrm>
          <a:prstGeom prst="rect">
            <a:avLst/>
          </a:prstGeom>
        </p:spPr>
      </p:pic>
      <p:sp>
        <p:nvSpPr>
          <p:cNvPr id="11" name="TextBox 10"/>
          <p:cNvSpPr txBox="1"/>
          <p:nvPr/>
        </p:nvSpPr>
        <p:spPr>
          <a:xfrm>
            <a:off x="1280161" y="2756532"/>
            <a:ext cx="603068" cy="246221"/>
          </a:xfrm>
          <a:prstGeom prst="rect">
            <a:avLst/>
          </a:prstGeom>
          <a:solidFill>
            <a:srgbClr val="92D050"/>
          </a:solidFill>
        </p:spPr>
        <p:txBody>
          <a:bodyPr wrap="square" rtlCol="0">
            <a:spAutoFit/>
          </a:bodyPr>
          <a:lstStyle/>
          <a:p>
            <a:r>
              <a:rPr lang="en-GB" sz="1000" dirty="0"/>
              <a:t>Ireland</a:t>
            </a:r>
          </a:p>
        </p:txBody>
      </p:sp>
      <p:sp>
        <p:nvSpPr>
          <p:cNvPr id="17" name="TextBox 16"/>
          <p:cNvSpPr txBox="1"/>
          <p:nvPr/>
        </p:nvSpPr>
        <p:spPr>
          <a:xfrm rot="10800000" flipH="1" flipV="1">
            <a:off x="482555" y="5468983"/>
            <a:ext cx="4725579" cy="980661"/>
          </a:xfrm>
          <a:prstGeom prst="rect">
            <a:avLst/>
          </a:prstGeom>
          <a:solidFill>
            <a:schemeClr val="bg1"/>
          </a:solidFill>
          <a:ln>
            <a:solidFill>
              <a:schemeClr val="tx1"/>
            </a:solidFill>
          </a:ln>
        </p:spPr>
        <p:txBody>
          <a:bodyPr wrap="square" rtlCol="0">
            <a:spAutoFit/>
          </a:bodyPr>
          <a:lstStyle/>
          <a:p>
            <a:endParaRPr lang="en-GB"/>
          </a:p>
        </p:txBody>
      </p:sp>
      <p:sp>
        <p:nvSpPr>
          <p:cNvPr id="7" name="TextBox 6"/>
          <p:cNvSpPr txBox="1"/>
          <p:nvPr/>
        </p:nvSpPr>
        <p:spPr>
          <a:xfrm>
            <a:off x="757034" y="5745611"/>
            <a:ext cx="709751" cy="246221"/>
          </a:xfrm>
          <a:prstGeom prst="rect">
            <a:avLst/>
          </a:prstGeom>
          <a:solidFill>
            <a:srgbClr val="92D050"/>
          </a:solidFill>
        </p:spPr>
        <p:txBody>
          <a:bodyPr wrap="square" rtlCol="0">
            <a:spAutoFit/>
          </a:bodyPr>
          <a:lstStyle/>
          <a:p>
            <a:r>
              <a:rPr lang="en-GB" sz="1000" dirty="0"/>
              <a:t>Germany</a:t>
            </a:r>
          </a:p>
        </p:txBody>
      </p:sp>
      <p:sp>
        <p:nvSpPr>
          <p:cNvPr id="8" name="TextBox 7"/>
          <p:cNvSpPr txBox="1"/>
          <p:nvPr/>
        </p:nvSpPr>
        <p:spPr>
          <a:xfrm>
            <a:off x="796223" y="6114943"/>
            <a:ext cx="587830" cy="246221"/>
          </a:xfrm>
          <a:prstGeom prst="rect">
            <a:avLst/>
          </a:prstGeom>
          <a:solidFill>
            <a:srgbClr val="92D050"/>
          </a:solidFill>
        </p:spPr>
        <p:txBody>
          <a:bodyPr wrap="square" rtlCol="0">
            <a:spAutoFit/>
          </a:bodyPr>
          <a:lstStyle/>
          <a:p>
            <a:r>
              <a:rPr lang="en-GB" sz="1000" dirty="0"/>
              <a:t>France</a:t>
            </a:r>
          </a:p>
        </p:txBody>
      </p:sp>
      <p:sp>
        <p:nvSpPr>
          <p:cNvPr id="9" name="TextBox 8"/>
          <p:cNvSpPr txBox="1"/>
          <p:nvPr/>
        </p:nvSpPr>
        <p:spPr>
          <a:xfrm>
            <a:off x="4079354" y="5674888"/>
            <a:ext cx="870858" cy="246221"/>
          </a:xfrm>
          <a:prstGeom prst="rect">
            <a:avLst/>
          </a:prstGeom>
          <a:solidFill>
            <a:srgbClr val="92D050"/>
          </a:solidFill>
        </p:spPr>
        <p:txBody>
          <a:bodyPr wrap="square" rtlCol="0">
            <a:spAutoFit/>
          </a:bodyPr>
          <a:lstStyle/>
          <a:p>
            <a:r>
              <a:rPr lang="en-GB" sz="1000" dirty="0"/>
              <a:t>Netherlands</a:t>
            </a:r>
          </a:p>
        </p:txBody>
      </p:sp>
      <p:sp>
        <p:nvSpPr>
          <p:cNvPr id="10" name="TextBox 9"/>
          <p:cNvSpPr txBox="1"/>
          <p:nvPr/>
        </p:nvSpPr>
        <p:spPr>
          <a:xfrm>
            <a:off x="4079353" y="6079463"/>
            <a:ext cx="870859" cy="246221"/>
          </a:xfrm>
          <a:prstGeom prst="rect">
            <a:avLst/>
          </a:prstGeom>
          <a:solidFill>
            <a:srgbClr val="92D050"/>
          </a:solidFill>
        </p:spPr>
        <p:txBody>
          <a:bodyPr wrap="square" rtlCol="0">
            <a:spAutoFit/>
          </a:bodyPr>
          <a:lstStyle/>
          <a:p>
            <a:r>
              <a:rPr lang="en-GB" sz="1000" dirty="0"/>
              <a:t>Switzerland</a:t>
            </a:r>
          </a:p>
        </p:txBody>
      </p:sp>
      <p:sp>
        <p:nvSpPr>
          <p:cNvPr id="12" name="TextBox 11"/>
          <p:cNvSpPr txBox="1"/>
          <p:nvPr/>
        </p:nvSpPr>
        <p:spPr>
          <a:xfrm>
            <a:off x="1799886" y="6092218"/>
            <a:ext cx="744583" cy="246221"/>
          </a:xfrm>
          <a:prstGeom prst="rect">
            <a:avLst/>
          </a:prstGeom>
          <a:solidFill>
            <a:srgbClr val="92D050"/>
          </a:solidFill>
        </p:spPr>
        <p:txBody>
          <a:bodyPr wrap="square" rtlCol="0">
            <a:spAutoFit/>
          </a:bodyPr>
          <a:lstStyle/>
          <a:p>
            <a:r>
              <a:rPr lang="en-GB" sz="1000" dirty="0"/>
              <a:t>Belgium</a:t>
            </a:r>
          </a:p>
        </p:txBody>
      </p:sp>
      <p:sp>
        <p:nvSpPr>
          <p:cNvPr id="13" name="TextBox 12"/>
          <p:cNvSpPr txBox="1"/>
          <p:nvPr/>
        </p:nvSpPr>
        <p:spPr>
          <a:xfrm>
            <a:off x="3107120" y="6024285"/>
            <a:ext cx="497617" cy="246221"/>
          </a:xfrm>
          <a:prstGeom prst="rect">
            <a:avLst/>
          </a:prstGeom>
          <a:solidFill>
            <a:srgbClr val="92D050"/>
          </a:solidFill>
        </p:spPr>
        <p:txBody>
          <a:bodyPr wrap="square" rtlCol="0">
            <a:spAutoFit/>
          </a:bodyPr>
          <a:lstStyle/>
          <a:p>
            <a:r>
              <a:rPr lang="en-GB" sz="1000" dirty="0"/>
              <a:t>Spain</a:t>
            </a:r>
          </a:p>
        </p:txBody>
      </p:sp>
      <p:sp>
        <p:nvSpPr>
          <p:cNvPr id="14" name="TextBox 13"/>
          <p:cNvSpPr txBox="1"/>
          <p:nvPr/>
        </p:nvSpPr>
        <p:spPr>
          <a:xfrm>
            <a:off x="2560199" y="5713093"/>
            <a:ext cx="511629" cy="246221"/>
          </a:xfrm>
          <a:prstGeom prst="rect">
            <a:avLst/>
          </a:prstGeom>
          <a:solidFill>
            <a:srgbClr val="92D050"/>
          </a:solidFill>
        </p:spPr>
        <p:txBody>
          <a:bodyPr wrap="square" rtlCol="0">
            <a:spAutoFit/>
          </a:bodyPr>
          <a:lstStyle/>
          <a:p>
            <a:r>
              <a:rPr lang="en-GB" sz="1000" dirty="0"/>
              <a:t>Italy</a:t>
            </a:r>
          </a:p>
        </p:txBody>
      </p:sp>
      <p:sp>
        <p:nvSpPr>
          <p:cNvPr id="15" name="TextBox 14"/>
          <p:cNvSpPr txBox="1"/>
          <p:nvPr/>
        </p:nvSpPr>
        <p:spPr>
          <a:xfrm>
            <a:off x="1656195" y="5753552"/>
            <a:ext cx="744583" cy="246221"/>
          </a:xfrm>
          <a:prstGeom prst="rect">
            <a:avLst/>
          </a:prstGeom>
          <a:solidFill>
            <a:srgbClr val="92D050"/>
          </a:solidFill>
        </p:spPr>
        <p:txBody>
          <a:bodyPr wrap="square" rtlCol="0">
            <a:spAutoFit/>
          </a:bodyPr>
          <a:lstStyle/>
          <a:p>
            <a:r>
              <a:rPr lang="en-GB" sz="1000" dirty="0"/>
              <a:t>Sweden</a:t>
            </a:r>
          </a:p>
        </p:txBody>
      </p:sp>
      <p:sp>
        <p:nvSpPr>
          <p:cNvPr id="16" name="TextBox 15"/>
          <p:cNvSpPr txBox="1"/>
          <p:nvPr/>
        </p:nvSpPr>
        <p:spPr>
          <a:xfrm>
            <a:off x="3231249" y="5674887"/>
            <a:ext cx="744583" cy="246221"/>
          </a:xfrm>
          <a:prstGeom prst="rect">
            <a:avLst/>
          </a:prstGeom>
          <a:solidFill>
            <a:srgbClr val="92D050"/>
          </a:solidFill>
        </p:spPr>
        <p:txBody>
          <a:bodyPr wrap="square" rtlCol="0">
            <a:spAutoFit/>
          </a:bodyPr>
          <a:lstStyle/>
          <a:p>
            <a:r>
              <a:rPr lang="en-GB" sz="1000" dirty="0"/>
              <a:t>Russia</a:t>
            </a:r>
          </a:p>
        </p:txBody>
      </p:sp>
    </p:spTree>
    <p:extLst>
      <p:ext uri="{BB962C8B-B14F-4D97-AF65-F5344CB8AC3E}">
        <p14:creationId xmlns:p14="http://schemas.microsoft.com/office/powerpoint/2010/main" val="9875925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50255" t="12780"/>
          <a:stretch/>
        </p:blipFill>
        <p:spPr bwMode="auto">
          <a:xfrm>
            <a:off x="482556" y="862149"/>
            <a:ext cx="4820012" cy="5695950"/>
          </a:xfrm>
          <a:prstGeom prst="rect">
            <a:avLst/>
          </a:prstGeom>
          <a:ln>
            <a:noFill/>
          </a:ln>
          <a:extLst>
            <a:ext uri="{53640926-AAD7-44D8-BBD7-CCE9431645EC}">
              <a14:shadowObscured xmlns:a14="http://schemas.microsoft.com/office/drawing/2010/main"/>
            </a:ext>
          </a:extLst>
        </p:spPr>
      </p:pic>
      <p:sp>
        <p:nvSpPr>
          <p:cNvPr id="4" name="Text Box 4"/>
          <p:cNvSpPr txBox="1"/>
          <p:nvPr/>
        </p:nvSpPr>
        <p:spPr>
          <a:xfrm>
            <a:off x="482555" y="393791"/>
            <a:ext cx="6558325" cy="102598"/>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u="sng" dirty="0">
                <a:effectLst/>
                <a:latin typeface="Calibri" panose="020F0502020204030204" pitchFamily="34" charset="0"/>
                <a:ea typeface="Calibri" panose="020F0502020204030204" pitchFamily="34" charset="0"/>
                <a:cs typeface="Times New Roman" panose="02020603050405020304" pitchFamily="18" charset="0"/>
              </a:rPr>
              <a:t>LO To be able to find the main countries the UK import and export from</a:t>
            </a:r>
            <a:r>
              <a:rPr lang="en-GB" sz="1100" u="sng" dirty="0">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utoShape 2" descr="Free printable maps of Euro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5602468" y="1376499"/>
            <a:ext cx="6029325" cy="4914900"/>
          </a:xfrm>
          <a:prstGeom prst="rect">
            <a:avLst/>
          </a:prstGeom>
        </p:spPr>
      </p:pic>
      <p:sp>
        <p:nvSpPr>
          <p:cNvPr id="11" name="TextBox 10"/>
          <p:cNvSpPr txBox="1"/>
          <p:nvPr/>
        </p:nvSpPr>
        <p:spPr>
          <a:xfrm>
            <a:off x="1219201" y="2834775"/>
            <a:ext cx="603068" cy="246221"/>
          </a:xfrm>
          <a:prstGeom prst="rect">
            <a:avLst/>
          </a:prstGeom>
          <a:solidFill>
            <a:srgbClr val="FFC000"/>
          </a:solidFill>
        </p:spPr>
        <p:txBody>
          <a:bodyPr wrap="square" rtlCol="0">
            <a:spAutoFit/>
          </a:bodyPr>
          <a:lstStyle/>
          <a:p>
            <a:r>
              <a:rPr lang="en-GB" sz="1000" dirty="0"/>
              <a:t>Ireland</a:t>
            </a:r>
          </a:p>
        </p:txBody>
      </p:sp>
      <p:sp>
        <p:nvSpPr>
          <p:cNvPr id="17" name="TextBox 16"/>
          <p:cNvSpPr txBox="1"/>
          <p:nvPr/>
        </p:nvSpPr>
        <p:spPr>
          <a:xfrm rot="10800000" flipH="1" flipV="1">
            <a:off x="482555" y="5441576"/>
            <a:ext cx="4725579" cy="1002115"/>
          </a:xfrm>
          <a:prstGeom prst="rect">
            <a:avLst/>
          </a:prstGeom>
          <a:solidFill>
            <a:schemeClr val="bg1"/>
          </a:solidFill>
          <a:ln>
            <a:solidFill>
              <a:schemeClr val="tx1"/>
            </a:solidFill>
          </a:ln>
        </p:spPr>
        <p:txBody>
          <a:bodyPr wrap="square" rtlCol="0">
            <a:spAutoFit/>
          </a:bodyPr>
          <a:lstStyle/>
          <a:p>
            <a:endParaRPr lang="en-GB"/>
          </a:p>
        </p:txBody>
      </p:sp>
      <p:sp>
        <p:nvSpPr>
          <p:cNvPr id="18" name="Text Box 4"/>
          <p:cNvSpPr txBox="1"/>
          <p:nvPr/>
        </p:nvSpPr>
        <p:spPr>
          <a:xfrm>
            <a:off x="352234" y="280299"/>
            <a:ext cx="6558325" cy="432179"/>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Task</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dirty="0" smtClean="0"/>
              <a:t>Place the labels on the map to show UK export countries</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728085" y="5834092"/>
            <a:ext cx="709751" cy="246221"/>
          </a:xfrm>
          <a:prstGeom prst="rect">
            <a:avLst/>
          </a:prstGeom>
          <a:solidFill>
            <a:srgbClr val="FFC000"/>
          </a:solidFill>
        </p:spPr>
        <p:txBody>
          <a:bodyPr wrap="square" rtlCol="0">
            <a:spAutoFit/>
          </a:bodyPr>
          <a:lstStyle/>
          <a:p>
            <a:r>
              <a:rPr lang="en-GB" sz="1000" dirty="0"/>
              <a:t>Germany</a:t>
            </a:r>
          </a:p>
        </p:txBody>
      </p:sp>
      <p:sp>
        <p:nvSpPr>
          <p:cNvPr id="8" name="TextBox 7"/>
          <p:cNvSpPr txBox="1"/>
          <p:nvPr/>
        </p:nvSpPr>
        <p:spPr>
          <a:xfrm>
            <a:off x="767274" y="6203424"/>
            <a:ext cx="587830" cy="246221"/>
          </a:xfrm>
          <a:prstGeom prst="rect">
            <a:avLst/>
          </a:prstGeom>
          <a:solidFill>
            <a:srgbClr val="FFC000"/>
          </a:solidFill>
        </p:spPr>
        <p:txBody>
          <a:bodyPr wrap="square" rtlCol="0">
            <a:spAutoFit/>
          </a:bodyPr>
          <a:lstStyle/>
          <a:p>
            <a:r>
              <a:rPr lang="en-GB" sz="1000" dirty="0"/>
              <a:t>France</a:t>
            </a:r>
          </a:p>
        </p:txBody>
      </p:sp>
      <p:sp>
        <p:nvSpPr>
          <p:cNvPr id="9" name="TextBox 8"/>
          <p:cNvSpPr txBox="1"/>
          <p:nvPr/>
        </p:nvSpPr>
        <p:spPr>
          <a:xfrm>
            <a:off x="4050405" y="5763369"/>
            <a:ext cx="870858" cy="246221"/>
          </a:xfrm>
          <a:prstGeom prst="rect">
            <a:avLst/>
          </a:prstGeom>
          <a:solidFill>
            <a:srgbClr val="FFC000"/>
          </a:solidFill>
        </p:spPr>
        <p:txBody>
          <a:bodyPr wrap="square" rtlCol="0">
            <a:spAutoFit/>
          </a:bodyPr>
          <a:lstStyle/>
          <a:p>
            <a:r>
              <a:rPr lang="en-GB" sz="1000" dirty="0"/>
              <a:t>Netherlands</a:t>
            </a:r>
          </a:p>
        </p:txBody>
      </p:sp>
      <p:sp>
        <p:nvSpPr>
          <p:cNvPr id="10" name="TextBox 9"/>
          <p:cNvSpPr txBox="1"/>
          <p:nvPr/>
        </p:nvSpPr>
        <p:spPr>
          <a:xfrm>
            <a:off x="4050405" y="6167944"/>
            <a:ext cx="714104" cy="246221"/>
          </a:xfrm>
          <a:prstGeom prst="rect">
            <a:avLst/>
          </a:prstGeom>
          <a:solidFill>
            <a:srgbClr val="FFC000"/>
          </a:solidFill>
        </p:spPr>
        <p:txBody>
          <a:bodyPr wrap="square" rtlCol="0">
            <a:spAutoFit/>
          </a:bodyPr>
          <a:lstStyle/>
          <a:p>
            <a:r>
              <a:rPr lang="en-GB" sz="1000" dirty="0"/>
              <a:t>Norway</a:t>
            </a:r>
          </a:p>
        </p:txBody>
      </p:sp>
      <p:sp>
        <p:nvSpPr>
          <p:cNvPr id="12" name="TextBox 11"/>
          <p:cNvSpPr txBox="1"/>
          <p:nvPr/>
        </p:nvSpPr>
        <p:spPr>
          <a:xfrm>
            <a:off x="1770937" y="6180699"/>
            <a:ext cx="744583" cy="246221"/>
          </a:xfrm>
          <a:prstGeom prst="rect">
            <a:avLst/>
          </a:prstGeom>
          <a:solidFill>
            <a:srgbClr val="FFC000"/>
          </a:solidFill>
        </p:spPr>
        <p:txBody>
          <a:bodyPr wrap="square" rtlCol="0">
            <a:spAutoFit/>
          </a:bodyPr>
          <a:lstStyle/>
          <a:p>
            <a:r>
              <a:rPr lang="en-GB" sz="1000" dirty="0"/>
              <a:t>Belgium</a:t>
            </a:r>
          </a:p>
        </p:txBody>
      </p:sp>
      <p:sp>
        <p:nvSpPr>
          <p:cNvPr id="13" name="TextBox 12"/>
          <p:cNvSpPr txBox="1"/>
          <p:nvPr/>
        </p:nvSpPr>
        <p:spPr>
          <a:xfrm>
            <a:off x="3080027" y="6155420"/>
            <a:ext cx="497617" cy="246221"/>
          </a:xfrm>
          <a:prstGeom prst="rect">
            <a:avLst/>
          </a:prstGeom>
          <a:solidFill>
            <a:srgbClr val="FFC000"/>
          </a:solidFill>
        </p:spPr>
        <p:txBody>
          <a:bodyPr wrap="square" rtlCol="0">
            <a:spAutoFit/>
          </a:bodyPr>
          <a:lstStyle/>
          <a:p>
            <a:r>
              <a:rPr lang="en-GB" sz="1000" dirty="0"/>
              <a:t>Spain</a:t>
            </a:r>
          </a:p>
        </p:txBody>
      </p:sp>
      <p:sp>
        <p:nvSpPr>
          <p:cNvPr id="14" name="TextBox 13"/>
          <p:cNvSpPr txBox="1"/>
          <p:nvPr/>
        </p:nvSpPr>
        <p:spPr>
          <a:xfrm>
            <a:off x="2411061" y="5839226"/>
            <a:ext cx="511629" cy="246221"/>
          </a:xfrm>
          <a:prstGeom prst="rect">
            <a:avLst/>
          </a:prstGeom>
          <a:solidFill>
            <a:srgbClr val="FFC000"/>
          </a:solidFill>
        </p:spPr>
        <p:txBody>
          <a:bodyPr wrap="square" rtlCol="0">
            <a:spAutoFit/>
          </a:bodyPr>
          <a:lstStyle/>
          <a:p>
            <a:r>
              <a:rPr lang="en-GB" sz="1000" dirty="0"/>
              <a:t>Italy</a:t>
            </a:r>
          </a:p>
        </p:txBody>
      </p:sp>
      <p:sp>
        <p:nvSpPr>
          <p:cNvPr id="15" name="TextBox 14"/>
          <p:cNvSpPr txBox="1"/>
          <p:nvPr/>
        </p:nvSpPr>
        <p:spPr>
          <a:xfrm>
            <a:off x="1493842" y="5826024"/>
            <a:ext cx="744583" cy="246221"/>
          </a:xfrm>
          <a:prstGeom prst="rect">
            <a:avLst/>
          </a:prstGeom>
          <a:solidFill>
            <a:srgbClr val="FFC000"/>
          </a:solidFill>
        </p:spPr>
        <p:txBody>
          <a:bodyPr wrap="square" rtlCol="0">
            <a:spAutoFit/>
          </a:bodyPr>
          <a:lstStyle/>
          <a:p>
            <a:r>
              <a:rPr lang="en-GB" sz="1000" dirty="0"/>
              <a:t>Sweden</a:t>
            </a:r>
          </a:p>
        </p:txBody>
      </p:sp>
      <p:sp>
        <p:nvSpPr>
          <p:cNvPr id="16" name="TextBox 15"/>
          <p:cNvSpPr txBox="1"/>
          <p:nvPr/>
        </p:nvSpPr>
        <p:spPr>
          <a:xfrm>
            <a:off x="3105134" y="5830759"/>
            <a:ext cx="557962" cy="246221"/>
          </a:xfrm>
          <a:prstGeom prst="rect">
            <a:avLst/>
          </a:prstGeom>
          <a:solidFill>
            <a:srgbClr val="FFC000"/>
          </a:solidFill>
        </p:spPr>
        <p:txBody>
          <a:bodyPr wrap="square" rtlCol="0">
            <a:spAutoFit/>
          </a:bodyPr>
          <a:lstStyle/>
          <a:p>
            <a:r>
              <a:rPr lang="en-GB" sz="1000" dirty="0"/>
              <a:t>Poland</a:t>
            </a:r>
          </a:p>
        </p:txBody>
      </p:sp>
    </p:spTree>
    <p:extLst>
      <p:ext uri="{BB962C8B-B14F-4D97-AF65-F5344CB8AC3E}">
        <p14:creationId xmlns:p14="http://schemas.microsoft.com/office/powerpoint/2010/main" val="2932792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Flag of the United States of America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54" y="1111261"/>
            <a:ext cx="1979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https://encrypted-tbn0.gstatic.com/images?q=tbn:ANd9GcTTy50IhPu_NR-cNJxqYNkSwwlWqIRdYLRb7jwPrHstYB_0vSQhMGN64T_Ufm5amg9vv4D2ANE&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60" y="3077102"/>
            <a:ext cx="20002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Anley Fly Breeze 3x5 Foot (90 X 150cm) Germany Flag - Vivid Color and UV  Fade Resistant - Canvas Header and Double Stitched - German Flags Polyester  with Brass Grommets: Amazon.co.uk: Gar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54" y="5079717"/>
            <a:ext cx="203676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bigstock-China-Flag-610385 - Second Line of Def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2194" y="1065552"/>
            <a:ext cx="1976954" cy="1243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French Flags (France) from The World Flag Data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7894" y="3077102"/>
            <a:ext cx="20224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descr="Flag of Italy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2194" y="5079717"/>
            <a:ext cx="2066925"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3210" y="233149"/>
            <a:ext cx="11260183" cy="369332"/>
          </a:xfrm>
          <a:prstGeom prst="rect">
            <a:avLst/>
          </a:prstGeom>
          <a:noFill/>
        </p:spPr>
        <p:txBody>
          <a:bodyPr wrap="square" rtlCol="0">
            <a:spAutoFit/>
          </a:bodyPr>
          <a:lstStyle/>
          <a:p>
            <a:r>
              <a:rPr lang="en-GB" dirty="0"/>
              <a:t>Using the information from the slides, fill in the boxes to show what products are imported from different countries.</a:t>
            </a:r>
          </a:p>
        </p:txBody>
      </p:sp>
      <p:sp>
        <p:nvSpPr>
          <p:cNvPr id="3" name="TextBox 2"/>
          <p:cNvSpPr txBox="1"/>
          <p:nvPr/>
        </p:nvSpPr>
        <p:spPr>
          <a:xfrm>
            <a:off x="1073889" y="748106"/>
            <a:ext cx="966652" cy="369332"/>
          </a:xfrm>
          <a:prstGeom prst="rect">
            <a:avLst/>
          </a:prstGeom>
          <a:noFill/>
        </p:spPr>
        <p:txBody>
          <a:bodyPr wrap="square" rtlCol="0">
            <a:spAutoFit/>
          </a:bodyPr>
          <a:lstStyle/>
          <a:p>
            <a:r>
              <a:rPr lang="en-GB" dirty="0"/>
              <a:t>USA</a:t>
            </a:r>
          </a:p>
        </p:txBody>
      </p:sp>
      <p:sp>
        <p:nvSpPr>
          <p:cNvPr id="11" name="TextBox 10"/>
          <p:cNvSpPr txBox="1"/>
          <p:nvPr/>
        </p:nvSpPr>
        <p:spPr>
          <a:xfrm>
            <a:off x="1002044" y="2707770"/>
            <a:ext cx="966652" cy="369332"/>
          </a:xfrm>
          <a:prstGeom prst="rect">
            <a:avLst/>
          </a:prstGeom>
          <a:noFill/>
        </p:spPr>
        <p:txBody>
          <a:bodyPr wrap="square" rtlCol="0">
            <a:spAutoFit/>
          </a:bodyPr>
          <a:lstStyle/>
          <a:p>
            <a:r>
              <a:rPr lang="en-GB" dirty="0"/>
              <a:t>Ireland</a:t>
            </a:r>
          </a:p>
        </p:txBody>
      </p:sp>
      <p:sp>
        <p:nvSpPr>
          <p:cNvPr id="12" name="TextBox 11"/>
          <p:cNvSpPr txBox="1"/>
          <p:nvPr/>
        </p:nvSpPr>
        <p:spPr>
          <a:xfrm>
            <a:off x="930198" y="4710385"/>
            <a:ext cx="1110343" cy="369332"/>
          </a:xfrm>
          <a:prstGeom prst="rect">
            <a:avLst/>
          </a:prstGeom>
          <a:noFill/>
        </p:spPr>
        <p:txBody>
          <a:bodyPr wrap="square" rtlCol="0">
            <a:spAutoFit/>
          </a:bodyPr>
          <a:lstStyle/>
          <a:p>
            <a:r>
              <a:rPr lang="en-GB" dirty="0"/>
              <a:t>Germany</a:t>
            </a:r>
          </a:p>
        </p:txBody>
      </p:sp>
      <p:sp>
        <p:nvSpPr>
          <p:cNvPr id="4" name="TextBox 3"/>
          <p:cNvSpPr txBox="1"/>
          <p:nvPr/>
        </p:nvSpPr>
        <p:spPr>
          <a:xfrm>
            <a:off x="2518818" y="1117867"/>
            <a:ext cx="2936350" cy="1138773"/>
          </a:xfrm>
          <a:prstGeom prst="rect">
            <a:avLst/>
          </a:prstGeom>
          <a:noFill/>
          <a:ln>
            <a:solidFill>
              <a:srgbClr val="0070C0"/>
            </a:solidFill>
          </a:ln>
        </p:spPr>
        <p:txBody>
          <a:bodyPr wrap="square" rtlCol="0">
            <a:spAutoFit/>
          </a:bodyPr>
          <a:lstStyle/>
          <a:p>
            <a:r>
              <a:rPr lang="en-GB" sz="1200" dirty="0"/>
              <a:t>Add text</a:t>
            </a:r>
          </a:p>
          <a:p>
            <a:endParaRPr lang="en-GB" dirty="0"/>
          </a:p>
          <a:p>
            <a:endParaRPr lang="en-GB" dirty="0"/>
          </a:p>
          <a:p>
            <a:endParaRPr lang="en-GB" dirty="0"/>
          </a:p>
        </p:txBody>
      </p:sp>
      <p:sp>
        <p:nvSpPr>
          <p:cNvPr id="14" name="TextBox 13"/>
          <p:cNvSpPr txBox="1"/>
          <p:nvPr/>
        </p:nvSpPr>
        <p:spPr>
          <a:xfrm>
            <a:off x="2591427" y="3077102"/>
            <a:ext cx="2936350" cy="1138773"/>
          </a:xfrm>
          <a:prstGeom prst="rect">
            <a:avLst/>
          </a:prstGeom>
          <a:noFill/>
          <a:ln>
            <a:solidFill>
              <a:srgbClr val="0070C0"/>
            </a:solidFill>
          </a:ln>
        </p:spPr>
        <p:txBody>
          <a:bodyPr wrap="square" rtlCol="0">
            <a:spAutoFit/>
          </a:bodyPr>
          <a:lstStyle/>
          <a:p>
            <a:r>
              <a:rPr lang="en-GB" sz="1200" dirty="0"/>
              <a:t>Add text</a:t>
            </a:r>
          </a:p>
          <a:p>
            <a:endParaRPr lang="en-GB" dirty="0"/>
          </a:p>
          <a:p>
            <a:endParaRPr lang="en-GB" dirty="0"/>
          </a:p>
          <a:p>
            <a:endParaRPr lang="en-GB" dirty="0"/>
          </a:p>
        </p:txBody>
      </p:sp>
      <p:sp>
        <p:nvSpPr>
          <p:cNvPr id="15" name="TextBox 14"/>
          <p:cNvSpPr txBox="1"/>
          <p:nvPr/>
        </p:nvSpPr>
        <p:spPr>
          <a:xfrm>
            <a:off x="7806174" y="1117833"/>
            <a:ext cx="2936350" cy="1138773"/>
          </a:xfrm>
          <a:prstGeom prst="rect">
            <a:avLst/>
          </a:prstGeom>
          <a:noFill/>
          <a:ln>
            <a:solidFill>
              <a:srgbClr val="0070C0"/>
            </a:solidFill>
          </a:ln>
        </p:spPr>
        <p:txBody>
          <a:bodyPr wrap="square" rtlCol="0">
            <a:spAutoFit/>
          </a:bodyPr>
          <a:lstStyle/>
          <a:p>
            <a:r>
              <a:rPr lang="en-GB" sz="1200" dirty="0"/>
              <a:t>Add text</a:t>
            </a:r>
          </a:p>
          <a:p>
            <a:endParaRPr lang="en-GB" dirty="0"/>
          </a:p>
          <a:p>
            <a:endParaRPr lang="en-GB" dirty="0"/>
          </a:p>
          <a:p>
            <a:endParaRPr lang="en-GB" dirty="0"/>
          </a:p>
        </p:txBody>
      </p:sp>
      <p:sp>
        <p:nvSpPr>
          <p:cNvPr id="16" name="TextBox 15"/>
          <p:cNvSpPr txBox="1"/>
          <p:nvPr/>
        </p:nvSpPr>
        <p:spPr>
          <a:xfrm>
            <a:off x="6320803" y="698084"/>
            <a:ext cx="966652" cy="369332"/>
          </a:xfrm>
          <a:prstGeom prst="rect">
            <a:avLst/>
          </a:prstGeom>
          <a:noFill/>
        </p:spPr>
        <p:txBody>
          <a:bodyPr wrap="square" rtlCol="0">
            <a:spAutoFit/>
          </a:bodyPr>
          <a:lstStyle/>
          <a:p>
            <a:r>
              <a:rPr lang="en-GB" dirty="0"/>
              <a:t>China</a:t>
            </a:r>
          </a:p>
        </p:txBody>
      </p:sp>
      <p:sp>
        <p:nvSpPr>
          <p:cNvPr id="17" name="TextBox 16"/>
          <p:cNvSpPr txBox="1"/>
          <p:nvPr/>
        </p:nvSpPr>
        <p:spPr>
          <a:xfrm>
            <a:off x="6422652" y="4710385"/>
            <a:ext cx="966652" cy="369332"/>
          </a:xfrm>
          <a:prstGeom prst="rect">
            <a:avLst/>
          </a:prstGeom>
          <a:noFill/>
        </p:spPr>
        <p:txBody>
          <a:bodyPr wrap="square" rtlCol="0">
            <a:spAutoFit/>
          </a:bodyPr>
          <a:lstStyle/>
          <a:p>
            <a:r>
              <a:rPr lang="en-GB" dirty="0"/>
              <a:t>Italy</a:t>
            </a:r>
          </a:p>
        </p:txBody>
      </p:sp>
      <p:sp>
        <p:nvSpPr>
          <p:cNvPr id="18" name="TextBox 17"/>
          <p:cNvSpPr txBox="1"/>
          <p:nvPr/>
        </p:nvSpPr>
        <p:spPr>
          <a:xfrm>
            <a:off x="6320803" y="2693958"/>
            <a:ext cx="966652" cy="369332"/>
          </a:xfrm>
          <a:prstGeom prst="rect">
            <a:avLst/>
          </a:prstGeom>
          <a:noFill/>
        </p:spPr>
        <p:txBody>
          <a:bodyPr wrap="square" rtlCol="0">
            <a:spAutoFit/>
          </a:bodyPr>
          <a:lstStyle/>
          <a:p>
            <a:r>
              <a:rPr lang="en-GB" dirty="0"/>
              <a:t>France</a:t>
            </a:r>
          </a:p>
        </p:txBody>
      </p:sp>
      <p:sp>
        <p:nvSpPr>
          <p:cNvPr id="19" name="TextBox 18"/>
          <p:cNvSpPr txBox="1"/>
          <p:nvPr/>
        </p:nvSpPr>
        <p:spPr>
          <a:xfrm>
            <a:off x="7806174" y="3141127"/>
            <a:ext cx="2936350" cy="1138773"/>
          </a:xfrm>
          <a:prstGeom prst="rect">
            <a:avLst/>
          </a:prstGeom>
          <a:noFill/>
          <a:ln>
            <a:solidFill>
              <a:srgbClr val="0070C0"/>
            </a:solidFill>
          </a:ln>
        </p:spPr>
        <p:txBody>
          <a:bodyPr wrap="square" rtlCol="0">
            <a:spAutoFit/>
          </a:bodyPr>
          <a:lstStyle/>
          <a:p>
            <a:r>
              <a:rPr lang="en-GB" sz="1200" dirty="0"/>
              <a:t>Add text</a:t>
            </a:r>
          </a:p>
          <a:p>
            <a:endParaRPr lang="en-GB" dirty="0"/>
          </a:p>
          <a:p>
            <a:endParaRPr lang="en-GB" dirty="0"/>
          </a:p>
          <a:p>
            <a:endParaRPr lang="en-GB" dirty="0"/>
          </a:p>
        </p:txBody>
      </p:sp>
      <p:sp>
        <p:nvSpPr>
          <p:cNvPr id="20" name="TextBox 19"/>
          <p:cNvSpPr txBox="1"/>
          <p:nvPr/>
        </p:nvSpPr>
        <p:spPr>
          <a:xfrm>
            <a:off x="2586630" y="5198511"/>
            <a:ext cx="2936350" cy="1138773"/>
          </a:xfrm>
          <a:prstGeom prst="rect">
            <a:avLst/>
          </a:prstGeom>
          <a:noFill/>
          <a:ln>
            <a:solidFill>
              <a:srgbClr val="0070C0"/>
            </a:solidFill>
          </a:ln>
        </p:spPr>
        <p:txBody>
          <a:bodyPr wrap="square" rtlCol="0">
            <a:spAutoFit/>
          </a:bodyPr>
          <a:lstStyle/>
          <a:p>
            <a:r>
              <a:rPr lang="en-GB" sz="1200" dirty="0"/>
              <a:t>Add text</a:t>
            </a:r>
          </a:p>
          <a:p>
            <a:endParaRPr lang="en-GB" dirty="0"/>
          </a:p>
          <a:p>
            <a:endParaRPr lang="en-GB" dirty="0"/>
          </a:p>
          <a:p>
            <a:endParaRPr lang="en-GB" dirty="0"/>
          </a:p>
        </p:txBody>
      </p:sp>
      <p:sp>
        <p:nvSpPr>
          <p:cNvPr id="21" name="TextBox 20"/>
          <p:cNvSpPr txBox="1"/>
          <p:nvPr/>
        </p:nvSpPr>
        <p:spPr>
          <a:xfrm>
            <a:off x="7828333" y="5198511"/>
            <a:ext cx="2936350" cy="1138773"/>
          </a:xfrm>
          <a:prstGeom prst="rect">
            <a:avLst/>
          </a:prstGeom>
          <a:noFill/>
          <a:ln>
            <a:solidFill>
              <a:srgbClr val="0070C0"/>
            </a:solidFill>
          </a:ln>
        </p:spPr>
        <p:txBody>
          <a:bodyPr wrap="square" rtlCol="0">
            <a:spAutoFit/>
          </a:bodyPr>
          <a:lstStyle/>
          <a:p>
            <a:r>
              <a:rPr lang="en-GB" sz="1200" dirty="0"/>
              <a:t>Add text</a:t>
            </a:r>
          </a:p>
          <a:p>
            <a:endParaRPr lang="en-GB" dirty="0"/>
          </a:p>
          <a:p>
            <a:endParaRPr lang="en-GB" dirty="0"/>
          </a:p>
          <a:p>
            <a:endParaRPr lang="en-GB" dirty="0"/>
          </a:p>
        </p:txBody>
      </p:sp>
    </p:spTree>
    <p:extLst>
      <p:ext uri="{BB962C8B-B14F-4D97-AF65-F5344CB8AC3E}">
        <p14:creationId xmlns:p14="http://schemas.microsoft.com/office/powerpoint/2010/main" val="190168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End of Lesson</a:t>
            </a:r>
            <a:endParaRPr lang="en-GB" dirty="0"/>
          </a:p>
        </p:txBody>
      </p:sp>
    </p:spTree>
    <p:extLst>
      <p:ext uri="{BB962C8B-B14F-4D97-AF65-F5344CB8AC3E}">
        <p14:creationId xmlns:p14="http://schemas.microsoft.com/office/powerpoint/2010/main" val="1871794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Geography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sng" strike="noStrike" kern="1200" cap="none" spc="0" normalizeH="0" baseline="0" noProof="0" dirty="0" smtClean="0">
                <a:ln>
                  <a:noFill/>
                </a:ln>
                <a:solidFill>
                  <a:prstClr val="black"/>
                </a:solidFill>
                <a:effectLst/>
                <a:uLnTx/>
                <a:uFillTx/>
                <a:latin typeface="Calibri" panose="020F0502020204030204"/>
                <a:ea typeface="+mn-ea"/>
                <a:cs typeface="+mn-cs"/>
              </a:rPr>
              <a:t>Friday 2</a:t>
            </a:r>
            <a:r>
              <a:rPr kumimoji="0" lang="en-GB" sz="3200" b="0" i="0" u="sng" strike="noStrike" kern="1200" cap="none" spc="0" normalizeH="0" baseline="30000" noProof="0" dirty="0" smtClean="0">
                <a:ln>
                  <a:noFill/>
                </a:ln>
                <a:solidFill>
                  <a:prstClr val="black"/>
                </a:solidFill>
                <a:effectLst/>
                <a:uLnTx/>
                <a:uFillTx/>
                <a:latin typeface="Calibri" panose="020F0502020204030204"/>
                <a:ea typeface="+mn-ea"/>
                <a:cs typeface="+mn-cs"/>
              </a:rPr>
              <a:t>nd</a:t>
            </a:r>
            <a:r>
              <a:rPr kumimoji="0" lang="en-GB" sz="3200" b="0" i="0" u="sng" strike="noStrike" kern="1200" cap="none" spc="0" normalizeH="0" baseline="0" noProof="0" dirty="0" smtClean="0">
                <a:ln>
                  <a:noFill/>
                </a:ln>
                <a:solidFill>
                  <a:prstClr val="black"/>
                </a:solidFill>
                <a:effectLst/>
                <a:uLnTx/>
                <a:uFillTx/>
                <a:latin typeface="Calibri" panose="020F0502020204030204"/>
                <a:ea typeface="+mn-ea"/>
                <a:cs typeface="+mn-cs"/>
              </a:rPr>
              <a:t> July 2021</a:t>
            </a:r>
            <a:r>
              <a:rPr kumimoji="0" lang="en-GB" sz="1800" b="0" i="0" u="sng"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938992"/>
          </a:xfrm>
          <a:prstGeom prst="rect">
            <a:avLst/>
          </a:prstGeom>
          <a:noFill/>
        </p:spPr>
        <p:txBody>
          <a:bodyPr wrap="square" lIns="91440" tIns="45720" rIns="91440" bIns="45720" rtlCol="0" anchor="t">
            <a:spAutoFit/>
          </a:bodyPr>
          <a:lstStyle/>
          <a:p>
            <a:pPr lvl="0" defTabSz="685800" fontAlgn="base">
              <a:spcBef>
                <a:spcPct val="0"/>
              </a:spcBef>
              <a:spcAft>
                <a:spcPct val="0"/>
              </a:spcAft>
              <a:defRPr/>
            </a:pPr>
            <a:r>
              <a:rPr lang="en-GB" altLang="en-US" sz="4000" u="sng" dirty="0" smtClean="0">
                <a:solidFill>
                  <a:srgbClr val="000000"/>
                </a:solidFill>
                <a:latin typeface="Calibri" panose="020F0502020204030204" pitchFamily="34" charset="0"/>
              </a:rPr>
              <a:t>LO: </a:t>
            </a:r>
            <a:r>
              <a:rPr lang="en-GB" altLang="en-US" sz="4000" u="sng" dirty="0">
                <a:solidFill>
                  <a:srgbClr val="000000"/>
                </a:solidFill>
                <a:latin typeface="Calibri" panose="020F0502020204030204" pitchFamily="34" charset="0"/>
              </a:rPr>
              <a:t>To be able to recognise the benefits of Fairtrade</a:t>
            </a:r>
            <a:r>
              <a:rPr lang="en-GB" altLang="en-US" sz="3600" u="sng" dirty="0">
                <a:solidFill>
                  <a:srgbClr val="000000"/>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2" name="Picture 1"/>
          <p:cNvPicPr>
            <a:picLocks noChangeAspect="1"/>
          </p:cNvPicPr>
          <p:nvPr/>
        </p:nvPicPr>
        <p:blipFill>
          <a:blip r:embed="rId4"/>
          <a:stretch>
            <a:fillRect/>
          </a:stretch>
        </p:blipFill>
        <p:spPr>
          <a:xfrm>
            <a:off x="4885446" y="5987219"/>
            <a:ext cx="595312" cy="588390"/>
          </a:xfrm>
          <a:prstGeom prst="rect">
            <a:avLst/>
          </a:prstGeom>
        </p:spPr>
      </p:pic>
    </p:spTree>
    <p:extLst>
      <p:ext uri="{BB962C8B-B14F-4D97-AF65-F5344CB8AC3E}">
        <p14:creationId xmlns:p14="http://schemas.microsoft.com/office/powerpoint/2010/main" val="32628217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52698" y="279129"/>
            <a:ext cx="8220075" cy="993775"/>
          </a:xfrm>
        </p:spPr>
        <p:txBody>
          <a:bodyPr rtlCol="0"/>
          <a:lstStyle/>
          <a:p>
            <a:pPr fontAlgn="auto">
              <a:spcAft>
                <a:spcPts val="0"/>
              </a:spcAft>
              <a:defRPr/>
            </a:pPr>
            <a:r>
              <a:rPr lang="en-GB" altLang="en-US" sz="3600" dirty="0" smtClean="0">
                <a:solidFill>
                  <a:schemeClr val="accent5">
                    <a:lumMod val="50000"/>
                  </a:schemeClr>
                </a:solidFill>
                <a:latin typeface="+mn-lt"/>
              </a:rPr>
              <a:t>Is all trading fair</a:t>
            </a:r>
            <a:r>
              <a:rPr lang="en-GB" altLang="en-US" sz="3600" dirty="0" smtClean="0">
                <a:latin typeface="+mn-lt"/>
              </a:rPr>
              <a:t>?</a:t>
            </a:r>
            <a:endParaRPr lang="en-GB" sz="3600" dirty="0">
              <a:latin typeface="+mn-lt"/>
            </a:endParaRPr>
          </a:p>
        </p:txBody>
      </p:sp>
      <p:sp>
        <p:nvSpPr>
          <p:cNvPr id="20483" name="Rectangle 4"/>
          <p:cNvSpPr>
            <a:spLocks noChangeArrowheads="1"/>
          </p:cNvSpPr>
          <p:nvPr/>
        </p:nvSpPr>
        <p:spPr bwMode="auto">
          <a:xfrm>
            <a:off x="352698" y="1351281"/>
            <a:ext cx="1119051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1" hangingPunct="1">
              <a:buFont typeface="Arial" panose="020B0604020202020204" pitchFamily="34" charset="0"/>
              <a:buNone/>
            </a:pPr>
            <a:r>
              <a:rPr lang="en-GB" altLang="en-US" sz="2800" dirty="0">
                <a:solidFill>
                  <a:srgbClr val="1C1C1C"/>
                </a:solidFill>
                <a:latin typeface="Calibri" panose="020F0502020204030204" pitchFamily="34" charset="0"/>
                <a:cs typeface="Sassoon Infant Rg" pitchFamily="50" charset="0"/>
              </a:rPr>
              <a:t>Unfortunately not, because not everyone benefits equally from trading.  There are international rules which govern trade however, many people believe that </a:t>
            </a:r>
            <a:r>
              <a:rPr lang="en-GB" altLang="en-US" sz="2800" dirty="0">
                <a:solidFill>
                  <a:srgbClr val="1C1C1C"/>
                </a:solidFill>
                <a:latin typeface="Calibri" panose="020F0502020204030204" pitchFamily="34" charset="0"/>
              </a:rPr>
              <a:t>these rules are fairer for the richer countries but make poor people even poorer.</a:t>
            </a:r>
            <a:endParaRPr lang="en-GB" altLang="en-US" sz="2800" dirty="0">
              <a:solidFill>
                <a:srgbClr val="1C1C1C"/>
              </a:solidFill>
              <a:latin typeface="Calibri" panose="020F0502020204030204" pitchFamily="34" charset="0"/>
              <a:cs typeface="Sassoon Infant Rg" pitchFamily="50" charset="0"/>
            </a:endParaRPr>
          </a:p>
          <a:p>
            <a:pPr algn="ctr" eaLnBrk="1" hangingPunct="1">
              <a:buFont typeface="Arial" panose="020B0604020202020204" pitchFamily="34" charset="0"/>
              <a:buNone/>
            </a:pPr>
            <a:endParaRPr lang="en-GB" altLang="en-US" dirty="0">
              <a:solidFill>
                <a:srgbClr val="1C1C1C"/>
              </a:solidFill>
              <a:cs typeface="Sassoon Infant Rg" pitchFamily="50" charset="0"/>
            </a:endParaRPr>
          </a:p>
          <a:p>
            <a:pPr algn="ctr" eaLnBrk="1" hangingPunct="1">
              <a:buFont typeface="Arial" panose="020B0604020202020204" pitchFamily="34" charset="0"/>
              <a:buNone/>
            </a:pPr>
            <a:endParaRPr lang="en-GB" altLang="en-US" dirty="0">
              <a:solidFill>
                <a:srgbClr val="1C1C1C"/>
              </a:solidFill>
              <a:latin typeface="Calibri" panose="020F0502020204030204" pitchFamily="34" charset="0"/>
              <a:cs typeface="Sassoon Infant Rg" pitchFamily="50" charset="0"/>
            </a:endParaRPr>
          </a:p>
          <a:p>
            <a:pPr algn="ctr" eaLnBrk="1" hangingPunct="1">
              <a:buFont typeface="Arial" panose="020B0604020202020204" pitchFamily="34" charset="0"/>
              <a:buNone/>
            </a:pPr>
            <a:endParaRPr lang="en-GB" altLang="en-US" b="1" dirty="0">
              <a:solidFill>
                <a:srgbClr val="1C1C1C"/>
              </a:solidFill>
              <a:latin typeface="Calibri" panose="020F0502020204030204" pitchFamily="34" charset="0"/>
              <a:cs typeface="Sassoon Infant Rg" pitchFamily="50" charset="0"/>
            </a:endParaRPr>
          </a:p>
        </p:txBody>
      </p:sp>
      <p:pic>
        <p:nvPicPr>
          <p:cNvPr id="1026" name="Picture 2" descr="Fair Trade - Our philosophy"/>
          <p:cNvPicPr>
            <a:picLocks noChangeAspect="1" noChangeArrowheads="1"/>
          </p:cNvPicPr>
          <p:nvPr/>
        </p:nvPicPr>
        <p:blipFill rotWithShape="1">
          <a:blip r:embed="rId2">
            <a:extLst>
              <a:ext uri="{28A0092B-C50C-407E-A947-70E740481C1C}">
                <a14:useLocalDpi xmlns:a14="http://schemas.microsoft.com/office/drawing/2010/main" val="0"/>
              </a:ext>
            </a:extLst>
          </a:blip>
          <a:srcRect l="-7657" t="-17006" r="7657" b="17006"/>
          <a:stretch/>
        </p:blipFill>
        <p:spPr bwMode="auto">
          <a:xfrm>
            <a:off x="1593193" y="1657079"/>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88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Rounded 13">
            <a:extLst>
              <a:ext uri="{FF2B5EF4-FFF2-40B4-BE49-F238E27FC236}">
                <a16:creationId xmlns:a16="http://schemas.microsoft.com/office/drawing/2014/main" id="{C9221FF7-4DEE-43D8-84E6-FF2B955921B6}"/>
              </a:ext>
            </a:extLst>
          </p:cNvPr>
          <p:cNvSpPr/>
          <p:nvPr/>
        </p:nvSpPr>
        <p:spPr>
          <a:xfrm rot="10800000">
            <a:off x="1973263" y="4689475"/>
            <a:ext cx="8255000" cy="1716088"/>
          </a:xfrm>
          <a:prstGeom prst="round2SameRect">
            <a:avLst>
              <a:gd name="adj1" fmla="val 8296"/>
              <a:gd name="adj2" fmla="val 0"/>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b="1" dirty="0">
              <a:solidFill>
                <a:srgbClr val="18A0DB"/>
              </a:solidFill>
              <a:ea typeface="Sassoon Infant Rg" panose="02000503030000020003" pitchFamily="50" charset="0"/>
              <a:cs typeface="Sassoon Infant Rg" panose="02000503030000020003" pitchFamily="50" charset="0"/>
            </a:endParaRPr>
          </a:p>
        </p:txBody>
      </p:sp>
      <p:pic>
        <p:nvPicPr>
          <p:cNvPr id="24579"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5914" y="3405186"/>
            <a:ext cx="18526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3475" y="3563938"/>
            <a:ext cx="11445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20"/>
          <p:cNvSpPr>
            <a:spLocks noGrp="1"/>
          </p:cNvSpPr>
          <p:nvPr>
            <p:ph type="title"/>
          </p:nvPr>
        </p:nvSpPr>
        <p:spPr>
          <a:xfrm>
            <a:off x="1101635" y="88416"/>
            <a:ext cx="8220075" cy="993775"/>
          </a:xfrm>
        </p:spPr>
        <p:txBody>
          <a:bodyPr rtlCol="0"/>
          <a:lstStyle/>
          <a:p>
            <a:pPr fontAlgn="auto">
              <a:spcAft>
                <a:spcPts val="0"/>
              </a:spcAft>
              <a:defRPr/>
            </a:pPr>
            <a:r>
              <a:rPr lang="en-GB" altLang="en-US" sz="3200" dirty="0">
                <a:latin typeface="+mn-lt"/>
              </a:rPr>
              <a:t>Fairtrade</a:t>
            </a:r>
            <a:endParaRPr lang="en-GB" sz="3200" dirty="0">
              <a:latin typeface="+mn-lt"/>
            </a:endParaRPr>
          </a:p>
        </p:txBody>
      </p:sp>
      <p:sp>
        <p:nvSpPr>
          <p:cNvPr id="24582" name="Rectangle 3"/>
          <p:cNvSpPr>
            <a:spLocks noChangeArrowheads="1"/>
          </p:cNvSpPr>
          <p:nvPr/>
        </p:nvSpPr>
        <p:spPr bwMode="auto">
          <a:xfrm>
            <a:off x="1211218" y="929617"/>
            <a:ext cx="1006638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1" hangingPunct="1"/>
            <a:r>
              <a:rPr lang="en-GB" altLang="en-US" sz="2400" dirty="0">
                <a:solidFill>
                  <a:srgbClr val="1C1C1C"/>
                </a:solidFill>
                <a:latin typeface="Calibri" panose="020F0502020204030204" pitchFamily="34" charset="0"/>
                <a:cs typeface="Calibri" panose="020F0502020204030204" pitchFamily="34" charset="0"/>
              </a:rPr>
              <a:t>Fairtrade is there to help the producer receive a guaranteed fair price for whatever he or she is selling meaning their quality of life should improve.  You may have seen the Fairtrade logo on products at the supermarket.  These products cost a little more but many people think this is a small price to pay to help people all over the world live a better life.  Fairtrade also sets minimum standards for pay and work conditions. Products include tea, coffee, chocolate and sugar.  </a:t>
            </a:r>
          </a:p>
          <a:p>
            <a:pPr algn="ctr" eaLnBrk="1" hangingPunct="1">
              <a:buFont typeface="Arial" panose="020B0604020202020204" pitchFamily="34" charset="0"/>
              <a:buNone/>
            </a:pPr>
            <a:endParaRPr lang="en-GB" altLang="en-US" dirty="0">
              <a:solidFill>
                <a:srgbClr val="1C1C1C"/>
              </a:solidFill>
              <a:latin typeface="Calibri" panose="020F0502020204030204" pitchFamily="34" charset="0"/>
              <a:cs typeface="Sassoon Infant Rg" pitchFamily="50" charset="0"/>
            </a:endParaRPr>
          </a:p>
          <a:p>
            <a:pPr algn="ctr" eaLnBrk="1" hangingPunct="1">
              <a:buFont typeface="Arial" panose="020B0604020202020204" pitchFamily="34" charset="0"/>
              <a:buNone/>
            </a:pPr>
            <a:endParaRPr lang="en-GB" altLang="en-US" b="1" dirty="0">
              <a:solidFill>
                <a:srgbClr val="1C1C1C"/>
              </a:solidFill>
              <a:latin typeface="Calibri" panose="020F0502020204030204" pitchFamily="34" charset="0"/>
              <a:cs typeface="Sassoon Infant Rg" pitchFamily="50" charset="0"/>
            </a:endParaRPr>
          </a:p>
        </p:txBody>
      </p:sp>
      <p:pic>
        <p:nvPicPr>
          <p:cNvPr id="245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3825" y="4413251"/>
            <a:ext cx="21732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3748089"/>
            <a:ext cx="18859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423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0004" y="426721"/>
            <a:ext cx="9144000" cy="1200329"/>
          </a:xfrm>
          <a:prstGeom prst="rect">
            <a:avLst/>
          </a:prstGeom>
          <a:solidFill>
            <a:srgbClr val="92D050"/>
          </a:solidFill>
        </p:spPr>
        <p:txBody>
          <a:bodyPr wrap="square" rtlCol="0">
            <a:spAutoFit/>
          </a:bodyPr>
          <a:lstStyle/>
          <a:p>
            <a:pPr algn="ctr"/>
            <a:r>
              <a:rPr lang="en-GB" sz="3600" dirty="0">
                <a:latin typeface="Calibri" pitchFamily="34" charset="0"/>
              </a:rPr>
              <a:t>How does a </a:t>
            </a:r>
            <a:r>
              <a:rPr lang="en-GB" sz="3600" b="1" dirty="0">
                <a:solidFill>
                  <a:srgbClr val="FFFF00"/>
                </a:solidFill>
                <a:latin typeface="Calibri" pitchFamily="34" charset="0"/>
              </a:rPr>
              <a:t>banana</a:t>
            </a:r>
            <a:r>
              <a:rPr lang="en-GB" sz="3600" dirty="0">
                <a:latin typeface="Calibri" pitchFamily="34" charset="0"/>
              </a:rPr>
              <a:t> get from the tree in Ghana, to your house?</a:t>
            </a:r>
          </a:p>
        </p:txBody>
      </p:sp>
      <p:sp>
        <p:nvSpPr>
          <p:cNvPr id="3" name="TextBox 2"/>
          <p:cNvSpPr txBox="1"/>
          <p:nvPr/>
        </p:nvSpPr>
        <p:spPr>
          <a:xfrm>
            <a:off x="1481768" y="1792830"/>
            <a:ext cx="9334278" cy="830997"/>
          </a:xfrm>
          <a:prstGeom prst="rect">
            <a:avLst/>
          </a:prstGeom>
          <a:noFill/>
        </p:spPr>
        <p:txBody>
          <a:bodyPr wrap="square" rtlCol="0">
            <a:spAutoFit/>
          </a:bodyPr>
          <a:lstStyle/>
          <a:p>
            <a:r>
              <a:rPr lang="en-GB" sz="2400" dirty="0">
                <a:latin typeface="Calibri" pitchFamily="34" charset="0"/>
              </a:rPr>
              <a:t>Can you organise the cards into the correct order, showing how the bananas get from the tree to the shelf in the supermarket?</a:t>
            </a:r>
          </a:p>
        </p:txBody>
      </p:sp>
      <p:sp>
        <p:nvSpPr>
          <p:cNvPr id="15" name="TextBox 14"/>
          <p:cNvSpPr txBox="1"/>
          <p:nvPr/>
        </p:nvSpPr>
        <p:spPr>
          <a:xfrm>
            <a:off x="1010194" y="6162511"/>
            <a:ext cx="471574" cy="369332"/>
          </a:xfrm>
          <a:prstGeom prst="rect">
            <a:avLst/>
          </a:prstGeom>
          <a:noFill/>
        </p:spPr>
        <p:txBody>
          <a:bodyPr wrap="square" rtlCol="0">
            <a:spAutoFit/>
          </a:bodyPr>
          <a:lstStyle/>
          <a:p>
            <a:r>
              <a:rPr lang="en-GB" dirty="0"/>
              <a:t>1</a:t>
            </a:r>
          </a:p>
        </p:txBody>
      </p:sp>
      <p:sp>
        <p:nvSpPr>
          <p:cNvPr id="16" name="TextBox 15"/>
          <p:cNvSpPr txBox="1"/>
          <p:nvPr/>
        </p:nvSpPr>
        <p:spPr>
          <a:xfrm>
            <a:off x="3488979" y="6195166"/>
            <a:ext cx="471574" cy="369332"/>
          </a:xfrm>
          <a:prstGeom prst="rect">
            <a:avLst/>
          </a:prstGeom>
          <a:noFill/>
        </p:spPr>
        <p:txBody>
          <a:bodyPr wrap="square" rtlCol="0">
            <a:spAutoFit/>
          </a:bodyPr>
          <a:lstStyle/>
          <a:p>
            <a:r>
              <a:rPr lang="en-GB" dirty="0"/>
              <a:t>2</a:t>
            </a:r>
          </a:p>
        </p:txBody>
      </p:sp>
      <p:sp>
        <p:nvSpPr>
          <p:cNvPr id="17" name="TextBox 16"/>
          <p:cNvSpPr txBox="1"/>
          <p:nvPr/>
        </p:nvSpPr>
        <p:spPr>
          <a:xfrm>
            <a:off x="5464899" y="6347177"/>
            <a:ext cx="471574" cy="369332"/>
          </a:xfrm>
          <a:prstGeom prst="rect">
            <a:avLst/>
          </a:prstGeom>
          <a:noFill/>
        </p:spPr>
        <p:txBody>
          <a:bodyPr wrap="square" rtlCol="0">
            <a:spAutoFit/>
          </a:bodyPr>
          <a:lstStyle/>
          <a:p>
            <a:r>
              <a:rPr lang="en-GB" dirty="0"/>
              <a:t>3</a:t>
            </a:r>
          </a:p>
        </p:txBody>
      </p:sp>
      <p:sp>
        <p:nvSpPr>
          <p:cNvPr id="18" name="TextBox 17"/>
          <p:cNvSpPr txBox="1"/>
          <p:nvPr/>
        </p:nvSpPr>
        <p:spPr>
          <a:xfrm>
            <a:off x="7673383" y="6267057"/>
            <a:ext cx="471574" cy="369332"/>
          </a:xfrm>
          <a:prstGeom prst="rect">
            <a:avLst/>
          </a:prstGeom>
          <a:noFill/>
        </p:spPr>
        <p:txBody>
          <a:bodyPr wrap="square" rtlCol="0">
            <a:spAutoFit/>
          </a:bodyPr>
          <a:lstStyle/>
          <a:p>
            <a:r>
              <a:rPr lang="en-GB" dirty="0"/>
              <a:t>4</a:t>
            </a:r>
          </a:p>
        </p:txBody>
      </p:sp>
      <p:sp>
        <p:nvSpPr>
          <p:cNvPr id="19" name="TextBox 18"/>
          <p:cNvSpPr txBox="1"/>
          <p:nvPr/>
        </p:nvSpPr>
        <p:spPr>
          <a:xfrm>
            <a:off x="10232430" y="6267057"/>
            <a:ext cx="471574" cy="369332"/>
          </a:xfrm>
          <a:prstGeom prst="rect">
            <a:avLst/>
          </a:prstGeom>
          <a:noFill/>
        </p:spPr>
        <p:txBody>
          <a:bodyPr wrap="square" rtlCol="0">
            <a:spAutoFit/>
          </a:bodyPr>
          <a:lstStyle/>
          <a:p>
            <a:r>
              <a:rPr lang="en-GB" dirty="0"/>
              <a:t>5</a:t>
            </a:r>
          </a:p>
        </p:txBody>
      </p:sp>
      <p:pic>
        <p:nvPicPr>
          <p:cNvPr id="4" name="Picture 3"/>
          <p:cNvPicPr>
            <a:picLocks noChangeAspect="1"/>
          </p:cNvPicPr>
          <p:nvPr/>
        </p:nvPicPr>
        <p:blipFill>
          <a:blip r:embed="rId2"/>
          <a:stretch>
            <a:fillRect/>
          </a:stretch>
        </p:blipFill>
        <p:spPr>
          <a:xfrm>
            <a:off x="5464899" y="2952877"/>
            <a:ext cx="1778197" cy="1947013"/>
          </a:xfrm>
          <a:prstGeom prst="rect">
            <a:avLst/>
          </a:prstGeom>
        </p:spPr>
      </p:pic>
      <p:pic>
        <p:nvPicPr>
          <p:cNvPr id="20" name="Picture 19"/>
          <p:cNvPicPr>
            <a:picLocks noChangeAspect="1"/>
          </p:cNvPicPr>
          <p:nvPr/>
        </p:nvPicPr>
        <p:blipFill>
          <a:blip r:embed="rId3"/>
          <a:stretch>
            <a:fillRect/>
          </a:stretch>
        </p:blipFill>
        <p:spPr>
          <a:xfrm>
            <a:off x="3203827" y="2732928"/>
            <a:ext cx="1696786" cy="1906130"/>
          </a:xfrm>
          <a:prstGeom prst="rect">
            <a:avLst/>
          </a:prstGeom>
        </p:spPr>
      </p:pic>
      <p:pic>
        <p:nvPicPr>
          <p:cNvPr id="21" name="Picture 20"/>
          <p:cNvPicPr>
            <a:picLocks noChangeAspect="1"/>
          </p:cNvPicPr>
          <p:nvPr/>
        </p:nvPicPr>
        <p:blipFill>
          <a:blip r:embed="rId4"/>
          <a:stretch>
            <a:fillRect/>
          </a:stretch>
        </p:blipFill>
        <p:spPr>
          <a:xfrm>
            <a:off x="7673383" y="2660626"/>
            <a:ext cx="1614488" cy="2531517"/>
          </a:xfrm>
          <a:prstGeom prst="rect">
            <a:avLst/>
          </a:prstGeom>
        </p:spPr>
      </p:pic>
      <p:pic>
        <p:nvPicPr>
          <p:cNvPr id="22" name="Picture 21"/>
          <p:cNvPicPr>
            <a:picLocks noChangeAspect="1"/>
          </p:cNvPicPr>
          <p:nvPr/>
        </p:nvPicPr>
        <p:blipFill>
          <a:blip r:embed="rId5"/>
          <a:stretch>
            <a:fillRect/>
          </a:stretch>
        </p:blipFill>
        <p:spPr>
          <a:xfrm>
            <a:off x="9529763" y="2175836"/>
            <a:ext cx="1864803" cy="2366371"/>
          </a:xfrm>
          <a:prstGeom prst="rect">
            <a:avLst/>
          </a:prstGeom>
        </p:spPr>
      </p:pic>
      <p:pic>
        <p:nvPicPr>
          <p:cNvPr id="23" name="Picture 22"/>
          <p:cNvPicPr>
            <a:picLocks noChangeAspect="1"/>
          </p:cNvPicPr>
          <p:nvPr/>
        </p:nvPicPr>
        <p:blipFill>
          <a:blip r:embed="rId6"/>
          <a:stretch>
            <a:fillRect/>
          </a:stretch>
        </p:blipFill>
        <p:spPr>
          <a:xfrm>
            <a:off x="1053816" y="2623827"/>
            <a:ext cx="1882210" cy="1961105"/>
          </a:xfrm>
          <a:prstGeom prst="rect">
            <a:avLst/>
          </a:prstGeom>
        </p:spPr>
      </p:pic>
    </p:spTree>
    <p:extLst>
      <p:ext uri="{BB962C8B-B14F-4D97-AF65-F5344CB8AC3E}">
        <p14:creationId xmlns:p14="http://schemas.microsoft.com/office/powerpoint/2010/main" val="338475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p:nvPr/>
        </p:nvSpPr>
        <p:spPr>
          <a:xfrm>
            <a:off x="6818811" y="1423851"/>
            <a:ext cx="5041290" cy="4071257"/>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6"/>
          <p:cNvSpPr txBox="1"/>
          <p:nvPr/>
        </p:nvSpPr>
        <p:spPr>
          <a:xfrm>
            <a:off x="7046219" y="1759369"/>
            <a:ext cx="453762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FF0000"/>
                </a:solidFill>
                <a:latin typeface="Calibri"/>
                <a:ea typeface="Calibri"/>
                <a:cs typeface="Calibri"/>
                <a:sym typeface="Calibri"/>
              </a:rPr>
              <a:t>Which items do you think </a:t>
            </a:r>
            <a:endParaRPr sz="2000" dirty="0">
              <a:solidFill>
                <a:srgbClr val="FF0000"/>
              </a:solidFill>
              <a:latin typeface="Calibri"/>
              <a:ea typeface="Calibri"/>
              <a:cs typeface="Calibri"/>
              <a:sym typeface="Calibri"/>
            </a:endParaRPr>
          </a:p>
          <a:p>
            <a:pPr marL="0" marR="0" lvl="0" indent="0" algn="l" rtl="0">
              <a:spcBef>
                <a:spcPts val="0"/>
              </a:spcBef>
              <a:spcAft>
                <a:spcPts val="0"/>
              </a:spcAft>
              <a:buNone/>
            </a:pPr>
            <a:r>
              <a:rPr lang="en-GB" sz="2000" dirty="0">
                <a:solidFill>
                  <a:srgbClr val="FF0000"/>
                </a:solidFill>
                <a:latin typeface="Calibri"/>
                <a:ea typeface="Calibri"/>
                <a:cs typeface="Calibri"/>
                <a:sym typeface="Calibri"/>
              </a:rPr>
              <a:t>are exported from the UK?</a:t>
            </a:r>
            <a:endParaRPr sz="2000" dirty="0">
              <a:solidFill>
                <a:srgbClr val="FF0000"/>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7" name="Google Shape;127;p6"/>
          <p:cNvSpPr/>
          <p:nvPr/>
        </p:nvSpPr>
        <p:spPr>
          <a:xfrm>
            <a:off x="7046219" y="2476842"/>
            <a:ext cx="453842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FF0000"/>
                </a:solidFill>
                <a:latin typeface="Calibri"/>
                <a:ea typeface="Calibri"/>
                <a:cs typeface="Calibri"/>
                <a:sym typeface="Calibri"/>
              </a:rPr>
              <a:t>Which items do you think are </a:t>
            </a:r>
            <a:endParaRPr sz="2000" dirty="0">
              <a:solidFill>
                <a:srgbClr val="FF0000"/>
              </a:solidFill>
              <a:latin typeface="Calibri"/>
              <a:ea typeface="Calibri"/>
              <a:cs typeface="Calibri"/>
              <a:sym typeface="Calibri"/>
            </a:endParaRPr>
          </a:p>
          <a:p>
            <a:pPr marL="0" marR="0" lvl="0" indent="0" algn="l" rtl="0">
              <a:spcBef>
                <a:spcPts val="0"/>
              </a:spcBef>
              <a:spcAft>
                <a:spcPts val="0"/>
              </a:spcAft>
              <a:buNone/>
            </a:pPr>
            <a:r>
              <a:rPr lang="en-GB" sz="2000" dirty="0">
                <a:solidFill>
                  <a:srgbClr val="FF0000"/>
                </a:solidFill>
                <a:latin typeface="Calibri"/>
                <a:ea typeface="Calibri"/>
                <a:cs typeface="Calibri"/>
                <a:sym typeface="Calibri"/>
              </a:rPr>
              <a:t>imported from the UK?</a:t>
            </a:r>
            <a:endParaRPr sz="2000" dirty="0">
              <a:solidFill>
                <a:srgbClr val="FF0000"/>
              </a:solidFill>
              <a:latin typeface="Calibri"/>
              <a:ea typeface="Calibri"/>
              <a:cs typeface="Calibri"/>
              <a:sym typeface="Calibri"/>
            </a:endParaRPr>
          </a:p>
        </p:txBody>
      </p:sp>
      <p:sp>
        <p:nvSpPr>
          <p:cNvPr id="128" name="Google Shape;128;p6"/>
          <p:cNvSpPr/>
          <p:nvPr/>
        </p:nvSpPr>
        <p:spPr>
          <a:xfrm>
            <a:off x="7046219" y="3253762"/>
            <a:ext cx="4538422"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FF0000"/>
                </a:solidFill>
                <a:latin typeface="Calibri"/>
                <a:ea typeface="Calibri"/>
                <a:cs typeface="Calibri"/>
                <a:sym typeface="Calibri"/>
              </a:rPr>
              <a:t>Which items do you think are </a:t>
            </a:r>
            <a:endParaRPr sz="2000" dirty="0">
              <a:solidFill>
                <a:srgbClr val="FF0000"/>
              </a:solidFill>
              <a:latin typeface="Calibri"/>
              <a:ea typeface="Calibri"/>
              <a:cs typeface="Calibri"/>
              <a:sym typeface="Calibri"/>
            </a:endParaRPr>
          </a:p>
          <a:p>
            <a:pPr marL="0" marR="0" lvl="0" indent="0" algn="l" rtl="0">
              <a:spcBef>
                <a:spcPts val="0"/>
              </a:spcBef>
              <a:spcAft>
                <a:spcPts val="0"/>
              </a:spcAft>
              <a:buNone/>
            </a:pPr>
            <a:r>
              <a:rPr lang="en-GB" sz="2000" dirty="0">
                <a:solidFill>
                  <a:srgbClr val="FF0000"/>
                </a:solidFill>
                <a:latin typeface="Calibri"/>
                <a:ea typeface="Calibri"/>
                <a:cs typeface="Calibri"/>
                <a:sym typeface="Calibri"/>
              </a:rPr>
              <a:t>exported and imported from </a:t>
            </a:r>
            <a:endParaRPr sz="1400" dirty="0">
              <a:solidFill>
                <a:srgbClr val="FF0000"/>
              </a:solidFill>
            </a:endParaRPr>
          </a:p>
          <a:p>
            <a:pPr marL="0" marR="0" lvl="0" indent="0" algn="l" rtl="0">
              <a:spcBef>
                <a:spcPts val="0"/>
              </a:spcBef>
              <a:spcAft>
                <a:spcPts val="0"/>
              </a:spcAft>
              <a:buNone/>
            </a:pPr>
            <a:r>
              <a:rPr lang="en-GB" sz="2000" dirty="0">
                <a:solidFill>
                  <a:srgbClr val="FF0000"/>
                </a:solidFill>
                <a:latin typeface="Calibri"/>
                <a:ea typeface="Calibri"/>
                <a:cs typeface="Calibri"/>
                <a:sym typeface="Calibri"/>
              </a:rPr>
              <a:t>the UK?</a:t>
            </a:r>
            <a:endParaRPr sz="2000" dirty="0">
              <a:solidFill>
                <a:srgbClr val="FF0000"/>
              </a:solidFill>
              <a:latin typeface="Calibri"/>
              <a:ea typeface="Calibri"/>
              <a:cs typeface="Calibri"/>
              <a:sym typeface="Calibri"/>
            </a:endParaRPr>
          </a:p>
        </p:txBody>
      </p:sp>
      <p:graphicFrame>
        <p:nvGraphicFramePr>
          <p:cNvPr id="129" name="Google Shape;129;p6"/>
          <p:cNvGraphicFramePr/>
          <p:nvPr>
            <p:extLst>
              <p:ext uri="{D42A27DB-BD31-4B8C-83A1-F6EECF244321}">
                <p14:modId xmlns:p14="http://schemas.microsoft.com/office/powerpoint/2010/main" val="3804958682"/>
              </p:ext>
            </p:extLst>
          </p:nvPr>
        </p:nvGraphicFramePr>
        <p:xfrm>
          <a:off x="490582" y="5802498"/>
          <a:ext cx="11424375" cy="914420"/>
        </p:xfrm>
        <a:graphic>
          <a:graphicData uri="http://schemas.openxmlformats.org/drawingml/2006/table">
            <a:tbl>
              <a:tblPr firstRow="1" bandRow="1">
                <a:noFill/>
              </a:tblPr>
              <a:tblGrid>
                <a:gridCol w="2284875">
                  <a:extLst>
                    <a:ext uri="{9D8B030D-6E8A-4147-A177-3AD203B41FA5}">
                      <a16:colId xmlns:a16="http://schemas.microsoft.com/office/drawing/2014/main" val="20000"/>
                    </a:ext>
                  </a:extLst>
                </a:gridCol>
                <a:gridCol w="2284875">
                  <a:extLst>
                    <a:ext uri="{9D8B030D-6E8A-4147-A177-3AD203B41FA5}">
                      <a16:colId xmlns:a16="http://schemas.microsoft.com/office/drawing/2014/main" val="20001"/>
                    </a:ext>
                  </a:extLst>
                </a:gridCol>
                <a:gridCol w="2284875">
                  <a:extLst>
                    <a:ext uri="{9D8B030D-6E8A-4147-A177-3AD203B41FA5}">
                      <a16:colId xmlns:a16="http://schemas.microsoft.com/office/drawing/2014/main" val="20002"/>
                    </a:ext>
                  </a:extLst>
                </a:gridCol>
                <a:gridCol w="2284875">
                  <a:extLst>
                    <a:ext uri="{9D8B030D-6E8A-4147-A177-3AD203B41FA5}">
                      <a16:colId xmlns:a16="http://schemas.microsoft.com/office/drawing/2014/main" val="20003"/>
                    </a:ext>
                  </a:extLst>
                </a:gridCol>
                <a:gridCol w="228487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GB" sz="2400" u="none" strike="noStrike" cap="none" dirty="0">
                          <a:solidFill>
                            <a:schemeClr val="lt1"/>
                          </a:solidFill>
                        </a:rPr>
                        <a:t>Coffee beans </a:t>
                      </a:r>
                      <a:endParaRPr dirty="0"/>
                    </a:p>
                  </a:txBody>
                  <a:tcPr marL="91450" marR="91450" marT="45725" marB="45725">
                    <a:solidFill>
                      <a:srgbClr val="002060"/>
                    </a:solidFill>
                  </a:tcPr>
                </a:tc>
                <a:tc>
                  <a:txBody>
                    <a:bodyPr/>
                    <a:lstStyle/>
                    <a:p>
                      <a:pPr marL="0" marR="0" lvl="0" indent="0" algn="l" rtl="0">
                        <a:spcBef>
                          <a:spcPts val="0"/>
                        </a:spcBef>
                        <a:spcAft>
                          <a:spcPts val="0"/>
                        </a:spcAft>
                        <a:buNone/>
                      </a:pPr>
                      <a:r>
                        <a:rPr lang="en-GB" sz="2400" dirty="0">
                          <a:solidFill>
                            <a:schemeClr val="lt1"/>
                          </a:solidFill>
                        </a:rPr>
                        <a:t>Aircraft parts</a:t>
                      </a:r>
                      <a:endParaRPr dirty="0"/>
                    </a:p>
                  </a:txBody>
                  <a:tcPr marL="91450" marR="91450" marT="45725" marB="45725">
                    <a:solidFill>
                      <a:srgbClr val="002060"/>
                    </a:solidFill>
                  </a:tcPr>
                </a:tc>
                <a:tc>
                  <a:txBody>
                    <a:bodyPr/>
                    <a:lstStyle/>
                    <a:p>
                      <a:pPr marL="0" marR="0" lvl="0" indent="0" algn="l" rtl="0">
                        <a:spcBef>
                          <a:spcPts val="0"/>
                        </a:spcBef>
                        <a:spcAft>
                          <a:spcPts val="0"/>
                        </a:spcAft>
                        <a:buNone/>
                      </a:pPr>
                      <a:r>
                        <a:rPr lang="en-GB" sz="2400" dirty="0">
                          <a:solidFill>
                            <a:schemeClr val="lt1"/>
                          </a:solidFill>
                        </a:rPr>
                        <a:t>Bananas</a:t>
                      </a:r>
                      <a:endParaRPr dirty="0"/>
                    </a:p>
                  </a:txBody>
                  <a:tcPr marL="91450" marR="91450" marT="45725" marB="45725">
                    <a:solidFill>
                      <a:srgbClr val="002060"/>
                    </a:solidFill>
                  </a:tcPr>
                </a:tc>
                <a:tc>
                  <a:txBody>
                    <a:bodyPr/>
                    <a:lstStyle/>
                    <a:p>
                      <a:pPr marL="0" marR="0" lvl="0" indent="0" algn="l" rtl="0">
                        <a:spcBef>
                          <a:spcPts val="0"/>
                        </a:spcBef>
                        <a:spcAft>
                          <a:spcPts val="0"/>
                        </a:spcAft>
                        <a:buNone/>
                      </a:pPr>
                      <a:r>
                        <a:rPr lang="en-GB" sz="2400" dirty="0">
                          <a:solidFill>
                            <a:schemeClr val="lt1"/>
                          </a:solidFill>
                        </a:rPr>
                        <a:t>Cars</a:t>
                      </a:r>
                      <a:endParaRPr dirty="0"/>
                    </a:p>
                  </a:txBody>
                  <a:tcPr marL="91450" marR="91450" marT="45725" marB="45725">
                    <a:solidFill>
                      <a:srgbClr val="002060"/>
                    </a:solidFill>
                  </a:tcPr>
                </a:tc>
                <a:tc>
                  <a:txBody>
                    <a:bodyPr/>
                    <a:lstStyle/>
                    <a:p>
                      <a:pPr marL="0" marR="0" lvl="0" indent="0" algn="l" rtl="0">
                        <a:spcBef>
                          <a:spcPts val="0"/>
                        </a:spcBef>
                        <a:spcAft>
                          <a:spcPts val="0"/>
                        </a:spcAft>
                        <a:buNone/>
                      </a:pPr>
                      <a:r>
                        <a:rPr lang="en-GB" sz="2400" dirty="0">
                          <a:solidFill>
                            <a:schemeClr val="lt1"/>
                          </a:solidFill>
                        </a:rPr>
                        <a:t>Computers</a:t>
                      </a:r>
                      <a:endParaRPr dirty="0"/>
                    </a:p>
                  </a:txBody>
                  <a:tcPr marL="91450" marR="91450" marT="45725" marB="45725">
                    <a:solidFill>
                      <a:srgbClr val="002060"/>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2400" dirty="0">
                          <a:solidFill>
                            <a:schemeClr val="lt1"/>
                          </a:solidFill>
                        </a:rPr>
                        <a:t>Medicines</a:t>
                      </a:r>
                      <a:endParaRPr dirty="0"/>
                    </a:p>
                  </a:txBody>
                  <a:tcPr marL="91450" marR="91450" marT="45725" marB="45725">
                    <a:solidFill>
                      <a:srgbClr val="002060"/>
                    </a:solidFill>
                  </a:tcPr>
                </a:tc>
                <a:tc>
                  <a:txBody>
                    <a:bodyPr/>
                    <a:lstStyle/>
                    <a:p>
                      <a:pPr marL="0" marR="0" lvl="0" indent="0" algn="l" rtl="0">
                        <a:spcBef>
                          <a:spcPts val="0"/>
                        </a:spcBef>
                        <a:spcAft>
                          <a:spcPts val="0"/>
                        </a:spcAft>
                        <a:buNone/>
                      </a:pPr>
                      <a:r>
                        <a:rPr lang="en-GB" sz="2400" dirty="0">
                          <a:solidFill>
                            <a:schemeClr val="lt1"/>
                          </a:solidFill>
                        </a:rPr>
                        <a:t>Scrap iron</a:t>
                      </a:r>
                      <a:endParaRPr dirty="0"/>
                    </a:p>
                  </a:txBody>
                  <a:tcPr marL="91450" marR="91450" marT="45725" marB="45725">
                    <a:solidFill>
                      <a:srgbClr val="002060"/>
                    </a:solidFill>
                  </a:tcPr>
                </a:tc>
                <a:tc>
                  <a:txBody>
                    <a:bodyPr/>
                    <a:lstStyle/>
                    <a:p>
                      <a:pPr marL="0" marR="0" lvl="0" indent="0" algn="l" rtl="0">
                        <a:spcBef>
                          <a:spcPts val="0"/>
                        </a:spcBef>
                        <a:spcAft>
                          <a:spcPts val="0"/>
                        </a:spcAft>
                        <a:buNone/>
                      </a:pPr>
                      <a:r>
                        <a:rPr lang="en-GB" sz="2400" dirty="0">
                          <a:solidFill>
                            <a:schemeClr val="lt1"/>
                          </a:solidFill>
                        </a:rPr>
                        <a:t>Whisky</a:t>
                      </a:r>
                      <a:endParaRPr dirty="0"/>
                    </a:p>
                  </a:txBody>
                  <a:tcPr marL="91450" marR="91450" marT="45725" marB="45725">
                    <a:solidFill>
                      <a:srgbClr val="002060"/>
                    </a:solidFill>
                  </a:tcPr>
                </a:tc>
                <a:tc>
                  <a:txBody>
                    <a:bodyPr/>
                    <a:lstStyle/>
                    <a:p>
                      <a:pPr marL="0" marR="0" lvl="0" indent="0" algn="l" rtl="0">
                        <a:spcBef>
                          <a:spcPts val="0"/>
                        </a:spcBef>
                        <a:spcAft>
                          <a:spcPts val="0"/>
                        </a:spcAft>
                        <a:buNone/>
                      </a:pPr>
                      <a:r>
                        <a:rPr lang="en-GB" sz="2400" dirty="0">
                          <a:solidFill>
                            <a:schemeClr val="lt1"/>
                          </a:solidFill>
                        </a:rPr>
                        <a:t>Oil and gas</a:t>
                      </a:r>
                      <a:endParaRPr dirty="0"/>
                    </a:p>
                  </a:txBody>
                  <a:tcPr marL="91450" marR="91450" marT="45725" marB="45725">
                    <a:solidFill>
                      <a:srgbClr val="002060"/>
                    </a:solidFill>
                  </a:tcPr>
                </a:tc>
                <a:tc>
                  <a:txBody>
                    <a:bodyPr/>
                    <a:lstStyle/>
                    <a:p>
                      <a:pPr marL="0" marR="0" lvl="0" indent="0" algn="l" rtl="0">
                        <a:spcBef>
                          <a:spcPts val="0"/>
                        </a:spcBef>
                        <a:spcAft>
                          <a:spcPts val="0"/>
                        </a:spcAft>
                        <a:buNone/>
                      </a:pPr>
                      <a:r>
                        <a:rPr lang="en-GB" sz="2400" dirty="0">
                          <a:solidFill>
                            <a:schemeClr val="lt1"/>
                          </a:solidFill>
                        </a:rPr>
                        <a:t>Tartan</a:t>
                      </a:r>
                      <a:endParaRPr dirty="0"/>
                    </a:p>
                  </a:txBody>
                  <a:tcPr marL="91450" marR="91450" marT="45725" marB="45725">
                    <a:solidFill>
                      <a:srgbClr val="002060"/>
                    </a:solidFill>
                  </a:tcPr>
                </a:tc>
                <a:extLst>
                  <a:ext uri="{0D108BD9-81ED-4DB2-BD59-A6C34878D82A}">
                    <a16:rowId xmlns:a16="http://schemas.microsoft.com/office/drawing/2014/main" val="10001"/>
                  </a:ext>
                </a:extLst>
              </a:tr>
            </a:tbl>
          </a:graphicData>
        </a:graphic>
      </p:graphicFrame>
      <p:graphicFrame>
        <p:nvGraphicFramePr>
          <p:cNvPr id="130" name="Google Shape;130;p6"/>
          <p:cNvGraphicFramePr/>
          <p:nvPr>
            <p:extLst>
              <p:ext uri="{D42A27DB-BD31-4B8C-83A1-F6EECF244321}">
                <p14:modId xmlns:p14="http://schemas.microsoft.com/office/powerpoint/2010/main" val="3051929757"/>
              </p:ext>
            </p:extLst>
          </p:nvPr>
        </p:nvGraphicFramePr>
        <p:xfrm>
          <a:off x="490582" y="714104"/>
          <a:ext cx="6032175" cy="4781000"/>
        </p:xfrm>
        <a:graphic>
          <a:graphicData uri="http://schemas.openxmlformats.org/drawingml/2006/table">
            <a:tbl>
              <a:tblPr firstRow="1" bandRow="1">
                <a:noFill/>
              </a:tblPr>
              <a:tblGrid>
                <a:gridCol w="2010725">
                  <a:extLst>
                    <a:ext uri="{9D8B030D-6E8A-4147-A177-3AD203B41FA5}">
                      <a16:colId xmlns:a16="http://schemas.microsoft.com/office/drawing/2014/main" val="20000"/>
                    </a:ext>
                  </a:extLst>
                </a:gridCol>
                <a:gridCol w="2010725">
                  <a:extLst>
                    <a:ext uri="{9D8B030D-6E8A-4147-A177-3AD203B41FA5}">
                      <a16:colId xmlns:a16="http://schemas.microsoft.com/office/drawing/2014/main" val="20001"/>
                    </a:ext>
                  </a:extLst>
                </a:gridCol>
                <a:gridCol w="2010725">
                  <a:extLst>
                    <a:ext uri="{9D8B030D-6E8A-4147-A177-3AD203B41FA5}">
                      <a16:colId xmlns:a16="http://schemas.microsoft.com/office/drawing/2014/main" val="20002"/>
                    </a:ext>
                  </a:extLst>
                </a:gridCol>
              </a:tblGrid>
              <a:tr h="889075">
                <a:tc>
                  <a:txBody>
                    <a:bodyPr/>
                    <a:lstStyle/>
                    <a:p>
                      <a:pPr marL="0" marR="0" lvl="0" indent="0" algn="l" rtl="0">
                        <a:spcBef>
                          <a:spcPts val="0"/>
                        </a:spcBef>
                        <a:spcAft>
                          <a:spcPts val="0"/>
                        </a:spcAft>
                        <a:buNone/>
                      </a:pPr>
                      <a:r>
                        <a:rPr lang="en-GB" sz="2800" dirty="0"/>
                        <a:t>Imported</a:t>
                      </a:r>
                      <a:endParaRPr dirty="0"/>
                    </a:p>
                  </a:txBody>
                  <a:tcPr marL="91450" marR="91450" marT="45725" marB="45725">
                    <a:solidFill>
                      <a:srgbClr val="D8E2F3"/>
                    </a:solidFill>
                  </a:tcPr>
                </a:tc>
                <a:tc>
                  <a:txBody>
                    <a:bodyPr/>
                    <a:lstStyle/>
                    <a:p>
                      <a:pPr marL="0" marR="0" lvl="0" indent="0" algn="l" rtl="0">
                        <a:spcBef>
                          <a:spcPts val="0"/>
                        </a:spcBef>
                        <a:spcAft>
                          <a:spcPts val="0"/>
                        </a:spcAft>
                        <a:buNone/>
                      </a:pPr>
                      <a:r>
                        <a:rPr lang="en-GB" sz="2800" dirty="0"/>
                        <a:t>Exported</a:t>
                      </a:r>
                      <a:endParaRPr dirty="0"/>
                    </a:p>
                  </a:txBody>
                  <a:tcPr marL="91450" marR="91450" marT="45725" marB="45725">
                    <a:solidFill>
                      <a:srgbClr val="D8E2F3"/>
                    </a:solidFill>
                  </a:tcPr>
                </a:tc>
                <a:tc>
                  <a:txBody>
                    <a:bodyPr/>
                    <a:lstStyle/>
                    <a:p>
                      <a:pPr marL="0" marR="0" lvl="0" indent="0" algn="l" rtl="0">
                        <a:spcBef>
                          <a:spcPts val="0"/>
                        </a:spcBef>
                        <a:spcAft>
                          <a:spcPts val="0"/>
                        </a:spcAft>
                        <a:buNone/>
                      </a:pPr>
                      <a:r>
                        <a:rPr lang="en-GB" sz="2800" dirty="0"/>
                        <a:t>Both</a:t>
                      </a:r>
                      <a:endParaRPr dirty="0"/>
                    </a:p>
                  </a:txBody>
                  <a:tcPr marL="91450" marR="91450" marT="45725" marB="45725">
                    <a:solidFill>
                      <a:srgbClr val="D8E2F3"/>
                    </a:solidFill>
                  </a:tcPr>
                </a:tc>
                <a:extLst>
                  <a:ext uri="{0D108BD9-81ED-4DB2-BD59-A6C34878D82A}">
                    <a16:rowId xmlns:a16="http://schemas.microsoft.com/office/drawing/2014/main" val="10000"/>
                  </a:ext>
                </a:extLst>
              </a:tr>
              <a:tr h="3891925">
                <a:tc>
                  <a:txBody>
                    <a:bodyPr/>
                    <a:lstStyle/>
                    <a:p>
                      <a:pPr marL="0" marR="0" lvl="0" indent="0" algn="l" rtl="0">
                        <a:spcBef>
                          <a:spcPts val="0"/>
                        </a:spcBef>
                        <a:spcAft>
                          <a:spcPts val="0"/>
                        </a:spcAft>
                        <a:buNone/>
                      </a:pPr>
                      <a:endParaRPr sz="1350"/>
                    </a:p>
                  </a:txBody>
                  <a:tcPr marL="91450" marR="91450" marT="45725" marB="45725">
                    <a:solidFill>
                      <a:srgbClr val="D8E2F3"/>
                    </a:solidFill>
                  </a:tcPr>
                </a:tc>
                <a:tc>
                  <a:txBody>
                    <a:bodyPr/>
                    <a:lstStyle/>
                    <a:p>
                      <a:pPr marL="0" marR="0" lvl="0" indent="0" algn="l" rtl="0">
                        <a:spcBef>
                          <a:spcPts val="0"/>
                        </a:spcBef>
                        <a:spcAft>
                          <a:spcPts val="0"/>
                        </a:spcAft>
                        <a:buNone/>
                      </a:pPr>
                      <a:endParaRPr sz="1400"/>
                    </a:p>
                  </a:txBody>
                  <a:tcPr marL="91450" marR="91450" marT="45725" marB="45725">
                    <a:solidFill>
                      <a:srgbClr val="D8E2F3"/>
                    </a:solidFill>
                  </a:tcPr>
                </a:tc>
                <a:tc>
                  <a:txBody>
                    <a:bodyPr/>
                    <a:lstStyle/>
                    <a:p>
                      <a:pPr marL="0" marR="0" lvl="0" indent="0" algn="l" rtl="0">
                        <a:spcBef>
                          <a:spcPts val="0"/>
                        </a:spcBef>
                        <a:spcAft>
                          <a:spcPts val="0"/>
                        </a:spcAft>
                        <a:buNone/>
                      </a:pPr>
                      <a:endParaRPr sz="1350"/>
                    </a:p>
                  </a:txBody>
                  <a:tcPr marL="91450" marR="91450" marT="45725" marB="45725">
                    <a:solidFill>
                      <a:srgbClr val="D8E2F3"/>
                    </a:solidFill>
                  </a:tcPr>
                </a:tc>
                <a:extLst>
                  <a:ext uri="{0D108BD9-81ED-4DB2-BD59-A6C34878D82A}">
                    <a16:rowId xmlns:a16="http://schemas.microsoft.com/office/drawing/2014/main" val="10001"/>
                  </a:ext>
                </a:extLst>
              </a:tr>
            </a:tbl>
          </a:graphicData>
        </a:graphic>
      </p:graphicFrame>
      <p:sp>
        <p:nvSpPr>
          <p:cNvPr id="131" name="Google Shape;131;p6"/>
          <p:cNvSpPr txBox="1"/>
          <p:nvPr/>
        </p:nvSpPr>
        <p:spPr>
          <a:xfrm>
            <a:off x="7046219" y="4591457"/>
            <a:ext cx="47075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rgbClr val="FFD966"/>
                </a:solidFill>
                <a:latin typeface="Calibri"/>
                <a:ea typeface="Calibri"/>
                <a:cs typeface="Calibri"/>
                <a:sym typeface="Calibri"/>
              </a:rPr>
              <a:t>For what reason?</a:t>
            </a:r>
            <a:endParaRPr dirty="0"/>
          </a:p>
        </p:txBody>
      </p:sp>
      <p:sp>
        <p:nvSpPr>
          <p:cNvPr id="132" name="Google Shape;132;p6"/>
          <p:cNvSpPr/>
          <p:nvPr/>
        </p:nvSpPr>
        <p:spPr>
          <a:xfrm>
            <a:off x="2965166" y="4106453"/>
            <a:ext cx="974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Tartan</a:t>
            </a:r>
            <a:endParaRPr dirty="0"/>
          </a:p>
        </p:txBody>
      </p:sp>
      <p:sp>
        <p:nvSpPr>
          <p:cNvPr id="133" name="Google Shape;133;p6"/>
          <p:cNvSpPr/>
          <p:nvPr/>
        </p:nvSpPr>
        <p:spPr>
          <a:xfrm>
            <a:off x="4580332" y="4908581"/>
            <a:ext cx="1544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Oil and gas</a:t>
            </a:r>
            <a:endParaRPr dirty="0"/>
          </a:p>
        </p:txBody>
      </p:sp>
      <p:sp>
        <p:nvSpPr>
          <p:cNvPr id="134" name="Google Shape;134;p6"/>
          <p:cNvSpPr/>
          <p:nvPr/>
        </p:nvSpPr>
        <p:spPr>
          <a:xfrm>
            <a:off x="2965166" y="3247889"/>
            <a:ext cx="10903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Whisky</a:t>
            </a:r>
            <a:endParaRPr dirty="0"/>
          </a:p>
        </p:txBody>
      </p:sp>
      <p:sp>
        <p:nvSpPr>
          <p:cNvPr id="135" name="Google Shape;135;p6"/>
          <p:cNvSpPr/>
          <p:nvPr/>
        </p:nvSpPr>
        <p:spPr>
          <a:xfrm>
            <a:off x="2866542" y="2238613"/>
            <a:ext cx="143180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Scrap iron</a:t>
            </a:r>
            <a:endParaRPr dirty="0"/>
          </a:p>
        </p:txBody>
      </p:sp>
      <p:sp>
        <p:nvSpPr>
          <p:cNvPr id="136" name="Google Shape;136;p6"/>
          <p:cNvSpPr/>
          <p:nvPr/>
        </p:nvSpPr>
        <p:spPr>
          <a:xfrm>
            <a:off x="4654882" y="4176362"/>
            <a:ext cx="14702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Medicines</a:t>
            </a:r>
            <a:endParaRPr dirty="0"/>
          </a:p>
        </p:txBody>
      </p:sp>
      <p:sp>
        <p:nvSpPr>
          <p:cNvPr id="137" name="Google Shape;137;p6"/>
          <p:cNvSpPr/>
          <p:nvPr/>
        </p:nvSpPr>
        <p:spPr>
          <a:xfrm>
            <a:off x="4657629" y="3411826"/>
            <a:ext cx="155465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Computers</a:t>
            </a:r>
            <a:endParaRPr dirty="0"/>
          </a:p>
        </p:txBody>
      </p:sp>
      <p:sp>
        <p:nvSpPr>
          <p:cNvPr id="138" name="Google Shape;138;p6"/>
          <p:cNvSpPr/>
          <p:nvPr/>
        </p:nvSpPr>
        <p:spPr>
          <a:xfrm>
            <a:off x="4701627" y="2476842"/>
            <a:ext cx="7180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Cars</a:t>
            </a:r>
            <a:endParaRPr dirty="0"/>
          </a:p>
        </p:txBody>
      </p:sp>
      <p:sp>
        <p:nvSpPr>
          <p:cNvPr id="139" name="Google Shape;139;p6"/>
          <p:cNvSpPr/>
          <p:nvPr/>
        </p:nvSpPr>
        <p:spPr>
          <a:xfrm>
            <a:off x="904610" y="3219040"/>
            <a:ext cx="12378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Bananas</a:t>
            </a:r>
            <a:endParaRPr dirty="0"/>
          </a:p>
        </p:txBody>
      </p:sp>
      <p:sp>
        <p:nvSpPr>
          <p:cNvPr id="140" name="Google Shape;140;p6"/>
          <p:cNvSpPr/>
          <p:nvPr/>
        </p:nvSpPr>
        <p:spPr>
          <a:xfrm>
            <a:off x="4657629" y="1880420"/>
            <a:ext cx="181838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Aircraft parts</a:t>
            </a:r>
            <a:endParaRPr dirty="0"/>
          </a:p>
        </p:txBody>
      </p:sp>
      <p:sp>
        <p:nvSpPr>
          <p:cNvPr id="141" name="Google Shape;141;p6"/>
          <p:cNvSpPr/>
          <p:nvPr/>
        </p:nvSpPr>
        <p:spPr>
          <a:xfrm>
            <a:off x="738376" y="2249752"/>
            <a:ext cx="18635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dk1"/>
                </a:solidFill>
                <a:latin typeface="Calibri"/>
                <a:ea typeface="Calibri"/>
                <a:cs typeface="Calibri"/>
                <a:sym typeface="Calibri"/>
              </a:rPr>
              <a:t>Coffee beans</a:t>
            </a:r>
            <a:r>
              <a:rPr lang="en-GB" sz="1800" dirty="0">
                <a:solidFill>
                  <a:schemeClr val="dk1"/>
                </a:solidFill>
                <a:latin typeface="Calibri"/>
                <a:ea typeface="Calibri"/>
                <a:cs typeface="Calibri"/>
                <a:sym typeface="Calibri"/>
              </a:rPr>
              <a:t> </a:t>
            </a:r>
            <a:endParaRPr dirty="0"/>
          </a:p>
        </p:txBody>
      </p:sp>
    </p:spTree>
    <p:extLst>
      <p:ext uri="{BB962C8B-B14F-4D97-AF65-F5344CB8AC3E}">
        <p14:creationId xmlns:p14="http://schemas.microsoft.com/office/powerpoint/2010/main" val="45099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500"/>
                                        <p:tgtEl>
                                          <p:spTgt spid="1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500"/>
                                        <p:tgtEl>
                                          <p:spTgt spid="1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500"/>
                                        <p:tgtEl>
                                          <p:spTgt spid="1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500"/>
                                        <p:tgtEl>
                                          <p:spTgt spid="1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4"/>
                                        </p:tgtEl>
                                        <p:attrNameLst>
                                          <p:attrName>style.visibility</p:attrName>
                                        </p:attrNameLst>
                                      </p:cBhvr>
                                      <p:to>
                                        <p:strVal val="visible"/>
                                      </p:to>
                                    </p:set>
                                    <p:animEffect transition="in" filter="fade">
                                      <p:cBhvr>
                                        <p:cTn id="42" dur="500"/>
                                        <p:tgtEl>
                                          <p:spTgt spid="1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fade">
                                      <p:cBhvr>
                                        <p:cTn id="47" dur="500"/>
                                        <p:tgtEl>
                                          <p:spTgt spid="1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2"/>
                                        </p:tgtEl>
                                        <p:attrNameLst>
                                          <p:attrName>style.visibility</p:attrName>
                                        </p:attrNameLst>
                                      </p:cBhvr>
                                      <p:to>
                                        <p:strVal val="visible"/>
                                      </p:to>
                                    </p:set>
                                    <p:animEffect transition="in" filter="fade">
                                      <p:cBhvr>
                                        <p:cTn id="5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r%20banana%20plan"/>
          <p:cNvPicPr>
            <a:picLocks noChangeAspect="1" noChangeArrowheads="1"/>
          </p:cNvPicPr>
          <p:nvPr/>
        </p:nvPicPr>
        <p:blipFill>
          <a:blip r:embed="rId2" cstate="print"/>
          <a:srcRect/>
          <a:stretch>
            <a:fillRect/>
          </a:stretch>
        </p:blipFill>
        <p:spPr bwMode="auto">
          <a:xfrm rot="645428">
            <a:off x="8302048" y="1602376"/>
            <a:ext cx="3153361" cy="4536165"/>
          </a:xfrm>
          <a:prstGeom prst="rect">
            <a:avLst/>
          </a:prstGeom>
          <a:noFill/>
          <a:ln w="25400">
            <a:solidFill>
              <a:schemeClr val="tx1"/>
            </a:solidFill>
            <a:miter lim="800000"/>
            <a:headEnd/>
            <a:tailEnd/>
          </a:ln>
        </p:spPr>
      </p:pic>
      <p:sp>
        <p:nvSpPr>
          <p:cNvPr id="6147" name="Text Box 5"/>
          <p:cNvSpPr txBox="1">
            <a:spLocks noChangeArrowheads="1"/>
          </p:cNvSpPr>
          <p:nvPr/>
        </p:nvSpPr>
        <p:spPr bwMode="auto">
          <a:xfrm>
            <a:off x="1524000" y="270732"/>
            <a:ext cx="9144000" cy="1077218"/>
          </a:xfrm>
          <a:prstGeom prst="rect">
            <a:avLst/>
          </a:prstGeom>
          <a:solidFill>
            <a:srgbClr val="92D050"/>
          </a:solidFill>
          <a:ln w="9525">
            <a:noFill/>
            <a:miter lim="800000"/>
            <a:headEnd/>
            <a:tailEnd/>
          </a:ln>
        </p:spPr>
        <p:txBody>
          <a:bodyPr wrap="square">
            <a:spAutoFit/>
          </a:bodyPr>
          <a:lstStyle/>
          <a:p>
            <a:pPr algn="ctr">
              <a:spcBef>
                <a:spcPct val="50000"/>
              </a:spcBef>
            </a:pPr>
            <a:r>
              <a:rPr lang="en-GB" sz="3200" b="1" dirty="0">
                <a:solidFill>
                  <a:srgbClr val="FFFF00"/>
                </a:solidFill>
                <a:latin typeface="Calibri" pitchFamily="34" charset="0"/>
              </a:rPr>
              <a:t>Banana</a:t>
            </a:r>
            <a:r>
              <a:rPr lang="en-GB" sz="3200" dirty="0">
                <a:latin typeface="Calibri" pitchFamily="34" charset="0"/>
              </a:rPr>
              <a:t> plantation worker (Ghana) – what might they do in the process of trading? </a:t>
            </a:r>
          </a:p>
        </p:txBody>
      </p:sp>
      <p:pic>
        <p:nvPicPr>
          <p:cNvPr id="5" name="Picture 2"/>
          <p:cNvPicPr>
            <a:picLocks noChangeAspect="1" noChangeArrowheads="1"/>
          </p:cNvPicPr>
          <p:nvPr/>
        </p:nvPicPr>
        <p:blipFill>
          <a:blip r:embed="rId3" cstate="print"/>
          <a:srcRect/>
          <a:stretch>
            <a:fillRect/>
          </a:stretch>
        </p:blipFill>
        <p:spPr bwMode="auto">
          <a:xfrm>
            <a:off x="637037" y="1831994"/>
            <a:ext cx="2332586" cy="2803589"/>
          </a:xfrm>
          <a:prstGeom prst="rect">
            <a:avLst/>
          </a:prstGeom>
          <a:noFill/>
          <a:ln w="25400">
            <a:solidFill>
              <a:schemeClr val="tx1"/>
            </a:solidFill>
            <a:miter lim="800000"/>
            <a:headEnd/>
            <a:tailEnd/>
          </a:ln>
          <a:effectLst/>
        </p:spPr>
      </p:pic>
      <p:sp>
        <p:nvSpPr>
          <p:cNvPr id="6" name="TextBox 5"/>
          <p:cNvSpPr txBox="1"/>
          <p:nvPr/>
        </p:nvSpPr>
        <p:spPr>
          <a:xfrm>
            <a:off x="3497478" y="1831994"/>
            <a:ext cx="4176464" cy="4462760"/>
          </a:xfrm>
          <a:prstGeom prst="rect">
            <a:avLst/>
          </a:prstGeom>
          <a:noFill/>
          <a:ln w="25400">
            <a:solidFill>
              <a:schemeClr val="tx1"/>
            </a:solidFill>
          </a:ln>
        </p:spPr>
        <p:txBody>
          <a:bodyPr wrap="square" rtlCol="0">
            <a:spAutoFit/>
          </a:bodyPr>
          <a:lstStyle/>
          <a:p>
            <a:pPr algn="ctr"/>
            <a:r>
              <a:rPr lang="en-GB" sz="2800" u="sng" dirty="0">
                <a:latin typeface="Calibri" pitchFamily="34" charset="0"/>
              </a:rPr>
              <a:t>Plantation Worker</a:t>
            </a:r>
          </a:p>
          <a:p>
            <a:pPr algn="ctr"/>
            <a:endParaRPr lang="en-GB" sz="2800" u="sng" dirty="0">
              <a:latin typeface="Calibri" pitchFamily="34" charset="0"/>
            </a:endParaRPr>
          </a:p>
          <a:p>
            <a:pPr algn="ctr"/>
            <a:r>
              <a:rPr lang="en-GB" sz="2000" dirty="0">
                <a:latin typeface="Calibri" pitchFamily="34" charset="0"/>
              </a:rPr>
              <a:t>You work for 14 hours a day in very hot conditions.</a:t>
            </a:r>
          </a:p>
          <a:p>
            <a:pPr algn="ctr"/>
            <a:endParaRPr lang="en-GB" sz="2000" dirty="0">
              <a:latin typeface="Calibri" pitchFamily="34" charset="0"/>
            </a:endParaRPr>
          </a:p>
          <a:p>
            <a:pPr algn="ctr"/>
            <a:r>
              <a:rPr lang="en-GB" sz="2000" dirty="0">
                <a:latin typeface="Calibri" pitchFamily="34" charset="0"/>
              </a:rPr>
              <a:t>You look after the bananas and cut them down when they are ripe.</a:t>
            </a:r>
          </a:p>
          <a:p>
            <a:pPr algn="ctr"/>
            <a:endParaRPr lang="en-GB" sz="2000" dirty="0">
              <a:latin typeface="Calibri" pitchFamily="34" charset="0"/>
            </a:endParaRPr>
          </a:p>
          <a:p>
            <a:pPr algn="ctr"/>
            <a:r>
              <a:rPr lang="en-GB" sz="2000" dirty="0">
                <a:latin typeface="Calibri" pitchFamily="34" charset="0"/>
              </a:rPr>
              <a:t>You carry heavy loads of the bananas to the washing area.</a:t>
            </a:r>
          </a:p>
          <a:p>
            <a:pPr algn="ctr"/>
            <a:endParaRPr lang="en-GB" sz="2000" dirty="0">
              <a:latin typeface="Calibri" pitchFamily="34" charset="0"/>
            </a:endParaRPr>
          </a:p>
          <a:p>
            <a:pPr algn="ctr"/>
            <a:r>
              <a:rPr lang="en-GB" sz="2000" dirty="0">
                <a:latin typeface="Calibri" pitchFamily="34" charset="0"/>
              </a:rPr>
              <a:t>You have poor working conditions.</a:t>
            </a:r>
          </a:p>
          <a:p>
            <a:pPr algn="ctr"/>
            <a:endParaRPr lang="en-GB" sz="2800" dirty="0">
              <a:latin typeface="Calibri" pitchFamily="34" charset="0"/>
            </a:endParaRPr>
          </a:p>
        </p:txBody>
      </p:sp>
    </p:spTree>
    <p:extLst>
      <p:ext uri="{BB962C8B-B14F-4D97-AF65-F5344CB8AC3E}">
        <p14:creationId xmlns:p14="http://schemas.microsoft.com/office/powerpoint/2010/main" val="1496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train2"/>
          <p:cNvPicPr>
            <a:picLocks noChangeAspect="1" noChangeArrowheads="1"/>
          </p:cNvPicPr>
          <p:nvPr/>
        </p:nvPicPr>
        <p:blipFill>
          <a:blip r:embed="rId2" cstate="print"/>
          <a:srcRect/>
          <a:stretch>
            <a:fillRect/>
          </a:stretch>
        </p:blipFill>
        <p:spPr bwMode="auto">
          <a:xfrm rot="20920877">
            <a:off x="652114" y="2055609"/>
            <a:ext cx="2892274" cy="2669792"/>
          </a:xfrm>
          <a:prstGeom prst="rect">
            <a:avLst/>
          </a:prstGeom>
          <a:noFill/>
          <a:ln w="25400">
            <a:solidFill>
              <a:schemeClr val="tx1"/>
            </a:solidFill>
            <a:miter lim="800000"/>
            <a:headEnd/>
            <a:tailEnd/>
          </a:ln>
        </p:spPr>
      </p:pic>
      <p:sp>
        <p:nvSpPr>
          <p:cNvPr id="7171" name="Text Box 3"/>
          <p:cNvSpPr txBox="1">
            <a:spLocks noChangeArrowheads="1"/>
          </p:cNvSpPr>
          <p:nvPr/>
        </p:nvSpPr>
        <p:spPr bwMode="auto">
          <a:xfrm>
            <a:off x="1584960" y="296092"/>
            <a:ext cx="9144000" cy="584775"/>
          </a:xfrm>
          <a:prstGeom prst="rect">
            <a:avLst/>
          </a:prstGeom>
          <a:solidFill>
            <a:srgbClr val="92D050"/>
          </a:solidFill>
          <a:ln w="9525">
            <a:noFill/>
            <a:miter lim="800000"/>
            <a:headEnd/>
            <a:tailEnd/>
          </a:ln>
        </p:spPr>
        <p:txBody>
          <a:bodyPr wrap="square">
            <a:spAutoFit/>
          </a:bodyPr>
          <a:lstStyle/>
          <a:p>
            <a:pPr algn="ctr">
              <a:spcBef>
                <a:spcPct val="50000"/>
              </a:spcBef>
            </a:pPr>
            <a:r>
              <a:rPr lang="en-GB" sz="3200" dirty="0">
                <a:latin typeface="Calibri" pitchFamily="34" charset="0"/>
              </a:rPr>
              <a:t>Plantation owner (Ghana) – what might they do? </a:t>
            </a:r>
          </a:p>
        </p:txBody>
      </p:sp>
      <p:pic>
        <p:nvPicPr>
          <p:cNvPr id="4" name="Picture 2"/>
          <p:cNvPicPr>
            <a:picLocks noChangeAspect="1" noChangeArrowheads="1"/>
          </p:cNvPicPr>
          <p:nvPr/>
        </p:nvPicPr>
        <p:blipFill>
          <a:blip r:embed="rId3" cstate="print"/>
          <a:srcRect r="26004"/>
          <a:stretch>
            <a:fillRect/>
          </a:stretch>
        </p:blipFill>
        <p:spPr bwMode="auto">
          <a:xfrm>
            <a:off x="8249179" y="3424825"/>
            <a:ext cx="3305785" cy="3116883"/>
          </a:xfrm>
          <a:prstGeom prst="rect">
            <a:avLst/>
          </a:prstGeom>
          <a:noFill/>
          <a:ln w="25400">
            <a:solidFill>
              <a:schemeClr val="tx1"/>
            </a:solidFill>
            <a:miter lim="800000"/>
            <a:headEnd/>
            <a:tailEnd/>
          </a:ln>
          <a:effectLst/>
        </p:spPr>
      </p:pic>
      <p:sp>
        <p:nvSpPr>
          <p:cNvPr id="5" name="TextBox 4"/>
          <p:cNvSpPr txBox="1"/>
          <p:nvPr/>
        </p:nvSpPr>
        <p:spPr>
          <a:xfrm>
            <a:off x="4014652" y="1172708"/>
            <a:ext cx="3677784" cy="5509200"/>
          </a:xfrm>
          <a:prstGeom prst="rect">
            <a:avLst/>
          </a:prstGeom>
          <a:noFill/>
          <a:ln w="25400">
            <a:solidFill>
              <a:schemeClr val="tx1"/>
            </a:solidFill>
          </a:ln>
        </p:spPr>
        <p:txBody>
          <a:bodyPr wrap="square" rtlCol="0">
            <a:spAutoFit/>
          </a:bodyPr>
          <a:lstStyle/>
          <a:p>
            <a:pPr algn="ctr"/>
            <a:r>
              <a:rPr lang="en-GB" sz="2800" u="sng" dirty="0">
                <a:latin typeface="Calibri" pitchFamily="34" charset="0"/>
              </a:rPr>
              <a:t>Plantation Owner</a:t>
            </a:r>
          </a:p>
          <a:p>
            <a:pPr algn="ctr"/>
            <a:endParaRPr lang="en-GB" sz="3200" u="sng" dirty="0">
              <a:latin typeface="Calibri" pitchFamily="34" charset="0"/>
            </a:endParaRPr>
          </a:p>
          <a:p>
            <a:pPr algn="ctr"/>
            <a:r>
              <a:rPr lang="en-GB" sz="2400" dirty="0">
                <a:latin typeface="Calibri" pitchFamily="34" charset="0"/>
              </a:rPr>
              <a:t>You provide all the tools and equipment for your workers.</a:t>
            </a:r>
          </a:p>
          <a:p>
            <a:pPr algn="ctr"/>
            <a:endParaRPr lang="en-GB" sz="2400" dirty="0">
              <a:latin typeface="Calibri" pitchFamily="34" charset="0"/>
            </a:endParaRPr>
          </a:p>
          <a:p>
            <a:pPr algn="ctr"/>
            <a:r>
              <a:rPr lang="en-GB" sz="2400" dirty="0">
                <a:latin typeface="Calibri" pitchFamily="34" charset="0"/>
              </a:rPr>
              <a:t>You have to pay the wages of all your workers.</a:t>
            </a:r>
          </a:p>
          <a:p>
            <a:pPr algn="ctr"/>
            <a:endParaRPr lang="en-GB" sz="2400" dirty="0">
              <a:latin typeface="Calibri" pitchFamily="34" charset="0"/>
            </a:endParaRPr>
          </a:p>
          <a:p>
            <a:pPr algn="ctr"/>
            <a:r>
              <a:rPr lang="en-GB" sz="2400" dirty="0">
                <a:latin typeface="Calibri" pitchFamily="34" charset="0"/>
              </a:rPr>
              <a:t>Each year you have to buy more fertiliser to keep the soil fertile and healthy, which can be expensive.</a:t>
            </a:r>
            <a:endParaRPr lang="en-GB" sz="3200" dirty="0">
              <a:latin typeface="Calibri" pitchFamily="34" charset="0"/>
            </a:endParaRPr>
          </a:p>
          <a:p>
            <a:pPr algn="ctr"/>
            <a:endParaRPr lang="en-GB" sz="2800" dirty="0">
              <a:latin typeface="Calibri" pitchFamily="34" charset="0"/>
            </a:endParaRPr>
          </a:p>
        </p:txBody>
      </p:sp>
    </p:spTree>
    <p:extLst>
      <p:ext uri="{BB962C8B-B14F-4D97-AF65-F5344CB8AC3E}">
        <p14:creationId xmlns:p14="http://schemas.microsoft.com/office/powerpoint/2010/main" val="59501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inley_ship-lrg"/>
          <p:cNvPicPr>
            <a:picLocks noChangeAspect="1" noChangeArrowheads="1"/>
          </p:cNvPicPr>
          <p:nvPr/>
        </p:nvPicPr>
        <p:blipFill>
          <a:blip r:embed="rId2" cstate="print"/>
          <a:srcRect/>
          <a:stretch>
            <a:fillRect/>
          </a:stretch>
        </p:blipFill>
        <p:spPr bwMode="auto">
          <a:xfrm rot="739286">
            <a:off x="6601852" y="2617232"/>
            <a:ext cx="4759263" cy="3116037"/>
          </a:xfrm>
          <a:prstGeom prst="rect">
            <a:avLst/>
          </a:prstGeom>
          <a:noFill/>
          <a:ln w="25400">
            <a:solidFill>
              <a:schemeClr val="tx1"/>
            </a:solidFill>
            <a:miter lim="800000"/>
            <a:headEnd/>
            <a:tailEnd/>
          </a:ln>
        </p:spPr>
      </p:pic>
      <p:sp>
        <p:nvSpPr>
          <p:cNvPr id="8195" name="Text Box 3"/>
          <p:cNvSpPr txBox="1">
            <a:spLocks noChangeArrowheads="1"/>
          </p:cNvSpPr>
          <p:nvPr/>
        </p:nvSpPr>
        <p:spPr bwMode="auto">
          <a:xfrm>
            <a:off x="1524000" y="243840"/>
            <a:ext cx="9144000" cy="584775"/>
          </a:xfrm>
          <a:prstGeom prst="rect">
            <a:avLst/>
          </a:prstGeom>
          <a:solidFill>
            <a:srgbClr val="92D050"/>
          </a:solidFill>
          <a:ln w="9525">
            <a:noFill/>
            <a:miter lim="800000"/>
            <a:headEnd/>
            <a:tailEnd/>
          </a:ln>
        </p:spPr>
        <p:txBody>
          <a:bodyPr wrap="square">
            <a:spAutoFit/>
          </a:bodyPr>
          <a:lstStyle/>
          <a:p>
            <a:pPr algn="ctr">
              <a:spcBef>
                <a:spcPct val="50000"/>
              </a:spcBef>
            </a:pPr>
            <a:r>
              <a:rPr lang="en-GB" sz="3200" u="sng" dirty="0">
                <a:latin typeface="Calibri" pitchFamily="34" charset="0"/>
              </a:rPr>
              <a:t>Shipper</a:t>
            </a:r>
            <a:r>
              <a:rPr lang="en-GB" sz="3200" dirty="0">
                <a:latin typeface="Calibri" pitchFamily="34" charset="0"/>
              </a:rPr>
              <a:t> (UK) - What might they do?</a:t>
            </a:r>
            <a:endParaRPr lang="en-US" sz="3200" dirty="0">
              <a:latin typeface="Calibri" pitchFamily="34" charset="0"/>
            </a:endParaRPr>
          </a:p>
        </p:txBody>
      </p:sp>
      <p:sp>
        <p:nvSpPr>
          <p:cNvPr id="4" name="TextBox 3"/>
          <p:cNvSpPr txBox="1"/>
          <p:nvPr/>
        </p:nvSpPr>
        <p:spPr>
          <a:xfrm>
            <a:off x="1613424" y="1121186"/>
            <a:ext cx="4176464" cy="5386090"/>
          </a:xfrm>
          <a:prstGeom prst="rect">
            <a:avLst/>
          </a:prstGeom>
          <a:noFill/>
          <a:ln w="25400">
            <a:solidFill>
              <a:schemeClr val="tx1"/>
            </a:solidFill>
          </a:ln>
        </p:spPr>
        <p:txBody>
          <a:bodyPr wrap="square" rtlCol="0">
            <a:spAutoFit/>
          </a:bodyPr>
          <a:lstStyle/>
          <a:p>
            <a:pPr algn="ctr"/>
            <a:r>
              <a:rPr lang="en-GB" sz="2800" u="sng" dirty="0">
                <a:latin typeface="Calibri" pitchFamily="34" charset="0"/>
              </a:rPr>
              <a:t>Shipper</a:t>
            </a:r>
          </a:p>
          <a:p>
            <a:pPr algn="ctr"/>
            <a:endParaRPr lang="en-GB" sz="2800" u="sng" dirty="0">
              <a:latin typeface="Calibri" pitchFamily="34" charset="0"/>
            </a:endParaRPr>
          </a:p>
          <a:p>
            <a:pPr algn="ctr"/>
            <a:r>
              <a:rPr lang="en-GB" sz="2400" dirty="0">
                <a:latin typeface="Calibri" pitchFamily="34" charset="0"/>
              </a:rPr>
              <a:t>You have to buy very expensive cargo ships and maintain them.</a:t>
            </a:r>
          </a:p>
          <a:p>
            <a:pPr algn="ctr"/>
            <a:endParaRPr lang="en-GB" sz="2400" dirty="0">
              <a:latin typeface="Calibri" pitchFamily="34" charset="0"/>
            </a:endParaRPr>
          </a:p>
          <a:p>
            <a:pPr algn="ctr"/>
            <a:r>
              <a:rPr lang="en-GB" sz="2400" dirty="0">
                <a:latin typeface="Calibri" pitchFamily="34" charset="0"/>
              </a:rPr>
              <a:t>You have to pay shipyards to dock your ship there.</a:t>
            </a:r>
          </a:p>
          <a:p>
            <a:pPr algn="ctr"/>
            <a:endParaRPr lang="en-GB" sz="2400" dirty="0">
              <a:latin typeface="Calibri" pitchFamily="34" charset="0"/>
            </a:endParaRPr>
          </a:p>
          <a:p>
            <a:pPr algn="ctr"/>
            <a:r>
              <a:rPr lang="en-GB" sz="2400" dirty="0">
                <a:latin typeface="Calibri" pitchFamily="34" charset="0"/>
              </a:rPr>
              <a:t>You mist buy massive refrigerators to keep the bananas from ripening early.</a:t>
            </a:r>
          </a:p>
          <a:p>
            <a:pPr algn="ctr"/>
            <a:endParaRPr lang="en-GB" sz="2400" dirty="0">
              <a:latin typeface="Calibri" pitchFamily="34" charset="0"/>
            </a:endParaRPr>
          </a:p>
          <a:p>
            <a:pPr algn="ctr"/>
            <a:r>
              <a:rPr lang="en-GB" sz="2400" dirty="0">
                <a:latin typeface="Calibri" pitchFamily="34" charset="0"/>
              </a:rPr>
              <a:t>You must buy fuel for your ships.</a:t>
            </a:r>
            <a:endParaRPr lang="en-GB" sz="2000" dirty="0">
              <a:latin typeface="Calibri" pitchFamily="34" charset="0"/>
            </a:endParaRPr>
          </a:p>
        </p:txBody>
      </p:sp>
    </p:spTree>
    <p:extLst>
      <p:ext uri="{BB962C8B-B14F-4D97-AF65-F5344CB8AC3E}">
        <p14:creationId xmlns:p14="http://schemas.microsoft.com/office/powerpoint/2010/main" val="2579426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mp;S-Lorry-5732"/>
          <p:cNvPicPr>
            <a:picLocks noChangeAspect="1" noChangeArrowheads="1"/>
          </p:cNvPicPr>
          <p:nvPr/>
        </p:nvPicPr>
        <p:blipFill>
          <a:blip r:embed="rId2" cstate="print"/>
          <a:srcRect/>
          <a:stretch>
            <a:fillRect/>
          </a:stretch>
        </p:blipFill>
        <p:spPr bwMode="auto">
          <a:xfrm rot="21186224">
            <a:off x="845001" y="2463109"/>
            <a:ext cx="5285833" cy="3355929"/>
          </a:xfrm>
          <a:prstGeom prst="rect">
            <a:avLst/>
          </a:prstGeom>
          <a:noFill/>
          <a:ln w="25400">
            <a:solidFill>
              <a:schemeClr val="tx1"/>
            </a:solidFill>
            <a:miter lim="800000"/>
            <a:headEnd/>
            <a:tailEnd/>
          </a:ln>
        </p:spPr>
      </p:pic>
      <p:sp>
        <p:nvSpPr>
          <p:cNvPr id="9219" name="Text Box 3"/>
          <p:cNvSpPr txBox="1">
            <a:spLocks noChangeArrowheads="1"/>
          </p:cNvSpPr>
          <p:nvPr/>
        </p:nvSpPr>
        <p:spPr bwMode="auto">
          <a:xfrm>
            <a:off x="1558834" y="426720"/>
            <a:ext cx="9144000" cy="584775"/>
          </a:xfrm>
          <a:prstGeom prst="rect">
            <a:avLst/>
          </a:prstGeom>
          <a:solidFill>
            <a:srgbClr val="92D050"/>
          </a:solidFill>
          <a:ln w="9525">
            <a:noFill/>
            <a:miter lim="800000"/>
            <a:headEnd/>
            <a:tailEnd/>
          </a:ln>
        </p:spPr>
        <p:txBody>
          <a:bodyPr wrap="square">
            <a:spAutoFit/>
          </a:bodyPr>
          <a:lstStyle/>
          <a:p>
            <a:pPr algn="ctr">
              <a:spcBef>
                <a:spcPct val="50000"/>
              </a:spcBef>
            </a:pPr>
            <a:r>
              <a:rPr lang="en-GB" sz="3200" u="sng" dirty="0">
                <a:latin typeface="Calibri" pitchFamily="34" charset="0"/>
              </a:rPr>
              <a:t>Importer </a:t>
            </a:r>
            <a:r>
              <a:rPr lang="en-GB" sz="3200" dirty="0">
                <a:latin typeface="Calibri" pitchFamily="34" charset="0"/>
              </a:rPr>
              <a:t>(UK)  - What might they do?</a:t>
            </a:r>
            <a:endParaRPr lang="en-US" sz="1400" dirty="0">
              <a:latin typeface="Arial Rounded MT Bold" pitchFamily="34" charset="0"/>
            </a:endParaRPr>
          </a:p>
        </p:txBody>
      </p:sp>
      <p:sp>
        <p:nvSpPr>
          <p:cNvPr id="4" name="TextBox 3"/>
          <p:cNvSpPr txBox="1"/>
          <p:nvPr/>
        </p:nvSpPr>
        <p:spPr>
          <a:xfrm>
            <a:off x="6771900" y="1146584"/>
            <a:ext cx="4176464" cy="5509200"/>
          </a:xfrm>
          <a:prstGeom prst="rect">
            <a:avLst/>
          </a:prstGeom>
          <a:noFill/>
          <a:ln w="25400">
            <a:solidFill>
              <a:schemeClr val="tx1"/>
            </a:solidFill>
          </a:ln>
        </p:spPr>
        <p:txBody>
          <a:bodyPr wrap="square" rtlCol="0">
            <a:spAutoFit/>
          </a:bodyPr>
          <a:lstStyle/>
          <a:p>
            <a:pPr algn="ctr"/>
            <a:r>
              <a:rPr lang="en-GB" sz="2800" u="sng" dirty="0">
                <a:latin typeface="Calibri" pitchFamily="34" charset="0"/>
              </a:rPr>
              <a:t>Importer</a:t>
            </a:r>
          </a:p>
          <a:p>
            <a:pPr algn="ctr"/>
            <a:endParaRPr lang="en-GB" sz="3200" u="sng" dirty="0">
              <a:latin typeface="Calibri" pitchFamily="34" charset="0"/>
            </a:endParaRPr>
          </a:p>
          <a:p>
            <a:pPr algn="ctr"/>
            <a:r>
              <a:rPr lang="en-GB" sz="2400" dirty="0">
                <a:latin typeface="Calibri" pitchFamily="34" charset="0"/>
              </a:rPr>
              <a:t>You have to buy massive warehouse to store the bananas when they arrive in the UK.</a:t>
            </a:r>
          </a:p>
          <a:p>
            <a:pPr algn="ctr"/>
            <a:endParaRPr lang="en-GB" sz="2400" dirty="0">
              <a:latin typeface="Calibri" pitchFamily="34" charset="0"/>
            </a:endParaRPr>
          </a:p>
          <a:p>
            <a:pPr algn="ctr"/>
            <a:r>
              <a:rPr lang="en-GB" sz="2400" dirty="0">
                <a:latin typeface="Calibri" pitchFamily="34" charset="0"/>
              </a:rPr>
              <a:t>You have to pay companies to transport the bananas to and from where you want them.</a:t>
            </a:r>
          </a:p>
          <a:p>
            <a:pPr algn="ctr"/>
            <a:endParaRPr lang="en-GB" sz="2400" dirty="0">
              <a:latin typeface="Calibri" pitchFamily="34" charset="0"/>
            </a:endParaRPr>
          </a:p>
          <a:p>
            <a:pPr algn="ctr"/>
            <a:r>
              <a:rPr lang="en-GB" sz="2400" dirty="0">
                <a:latin typeface="Calibri" pitchFamily="34" charset="0"/>
              </a:rPr>
              <a:t>You have to pay tax to the government for bringing the bananas into the country.</a:t>
            </a:r>
            <a:endParaRPr lang="en-GB" sz="2800" dirty="0">
              <a:latin typeface="Calibri" pitchFamily="34" charset="0"/>
            </a:endParaRPr>
          </a:p>
          <a:p>
            <a:pPr algn="ctr"/>
            <a:endParaRPr lang="en-GB" sz="2800" dirty="0">
              <a:latin typeface="Calibri" pitchFamily="34" charset="0"/>
            </a:endParaRPr>
          </a:p>
        </p:txBody>
      </p:sp>
    </p:spTree>
    <p:extLst>
      <p:ext uri="{BB962C8B-B14F-4D97-AF65-F5344CB8AC3E}">
        <p14:creationId xmlns:p14="http://schemas.microsoft.com/office/powerpoint/2010/main" val="36094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1550126" y="269967"/>
            <a:ext cx="9144000" cy="584775"/>
          </a:xfrm>
          <a:prstGeom prst="rect">
            <a:avLst/>
          </a:prstGeom>
          <a:solidFill>
            <a:srgbClr val="92D050"/>
          </a:solidFill>
          <a:ln w="9525">
            <a:noFill/>
            <a:miter lim="800000"/>
            <a:headEnd/>
            <a:tailEnd/>
          </a:ln>
        </p:spPr>
        <p:txBody>
          <a:bodyPr wrap="square">
            <a:spAutoFit/>
          </a:bodyPr>
          <a:lstStyle/>
          <a:p>
            <a:pPr algn="ctr">
              <a:spcBef>
                <a:spcPct val="50000"/>
              </a:spcBef>
            </a:pPr>
            <a:r>
              <a:rPr lang="en-GB" sz="3200" u="sng" dirty="0">
                <a:latin typeface="Calibri" pitchFamily="34" charset="0"/>
              </a:rPr>
              <a:t>Supermarket</a:t>
            </a:r>
            <a:r>
              <a:rPr lang="en-GB" sz="3200" dirty="0">
                <a:latin typeface="Calibri" pitchFamily="34" charset="0"/>
              </a:rPr>
              <a:t>   - What job might they do?</a:t>
            </a:r>
            <a:endParaRPr lang="en-US" sz="3200" dirty="0">
              <a:latin typeface="Calibri" pitchFamily="34" charset="0"/>
            </a:endParaRPr>
          </a:p>
        </p:txBody>
      </p:sp>
      <p:pic>
        <p:nvPicPr>
          <p:cNvPr id="2" name="Picture 2" descr="http://s3.amazonaws.com/ldc/large/2117/21178048.jpg"/>
          <p:cNvPicPr>
            <a:picLocks noChangeAspect="1" noChangeArrowheads="1"/>
          </p:cNvPicPr>
          <p:nvPr/>
        </p:nvPicPr>
        <p:blipFill>
          <a:blip r:embed="rId2" cstate="print"/>
          <a:srcRect/>
          <a:stretch>
            <a:fillRect/>
          </a:stretch>
        </p:blipFill>
        <p:spPr bwMode="auto">
          <a:xfrm>
            <a:off x="330154" y="1686515"/>
            <a:ext cx="6408712" cy="4806534"/>
          </a:xfrm>
          <a:prstGeom prst="rect">
            <a:avLst/>
          </a:prstGeom>
          <a:noFill/>
          <a:ln w="25400">
            <a:solidFill>
              <a:schemeClr val="tx1"/>
            </a:solidFill>
          </a:ln>
        </p:spPr>
      </p:pic>
      <p:sp>
        <p:nvSpPr>
          <p:cNvPr id="4" name="TextBox 3"/>
          <p:cNvSpPr txBox="1"/>
          <p:nvPr/>
        </p:nvSpPr>
        <p:spPr>
          <a:xfrm>
            <a:off x="7306748" y="937579"/>
            <a:ext cx="4176464" cy="5816977"/>
          </a:xfrm>
          <a:prstGeom prst="rect">
            <a:avLst/>
          </a:prstGeom>
          <a:noFill/>
          <a:ln w="25400">
            <a:solidFill>
              <a:schemeClr val="tx1"/>
            </a:solidFill>
          </a:ln>
        </p:spPr>
        <p:txBody>
          <a:bodyPr wrap="square" rtlCol="0">
            <a:spAutoFit/>
          </a:bodyPr>
          <a:lstStyle/>
          <a:p>
            <a:pPr algn="ctr"/>
            <a:r>
              <a:rPr lang="en-GB" sz="2800" u="sng" dirty="0">
                <a:latin typeface="Calibri" pitchFamily="34" charset="0"/>
              </a:rPr>
              <a:t>The Supermarket</a:t>
            </a:r>
          </a:p>
          <a:p>
            <a:pPr algn="ctr"/>
            <a:endParaRPr lang="en-GB" sz="3200" u="sng" dirty="0">
              <a:latin typeface="Calibri" pitchFamily="34" charset="0"/>
            </a:endParaRPr>
          </a:p>
          <a:p>
            <a:pPr algn="ctr"/>
            <a:r>
              <a:rPr lang="en-GB" sz="2400" dirty="0">
                <a:latin typeface="Calibri" pitchFamily="34" charset="0"/>
              </a:rPr>
              <a:t>You have to pay people to stack the shelves and serve on the tills.</a:t>
            </a:r>
          </a:p>
          <a:p>
            <a:pPr algn="ctr"/>
            <a:endParaRPr lang="en-GB" sz="2400" dirty="0">
              <a:latin typeface="Calibri" pitchFamily="34" charset="0"/>
            </a:endParaRPr>
          </a:p>
          <a:p>
            <a:pPr algn="ctr"/>
            <a:r>
              <a:rPr lang="en-GB" sz="2400" dirty="0">
                <a:latin typeface="Calibri" pitchFamily="34" charset="0"/>
              </a:rPr>
              <a:t>You have to buy lorries to move the products.</a:t>
            </a:r>
          </a:p>
          <a:p>
            <a:pPr algn="ctr"/>
            <a:endParaRPr lang="en-GB" sz="2400" dirty="0">
              <a:latin typeface="Calibri" pitchFamily="34" charset="0"/>
            </a:endParaRPr>
          </a:p>
          <a:p>
            <a:pPr algn="ctr"/>
            <a:r>
              <a:rPr lang="en-GB" sz="2400" dirty="0">
                <a:latin typeface="Calibri" pitchFamily="34" charset="0"/>
              </a:rPr>
              <a:t>You pay electricity for your shop as well as pay for carrier bags and tools.</a:t>
            </a:r>
          </a:p>
          <a:p>
            <a:pPr algn="ctr"/>
            <a:endParaRPr lang="en-GB" sz="2400" dirty="0">
              <a:latin typeface="Calibri" pitchFamily="34" charset="0"/>
            </a:endParaRPr>
          </a:p>
          <a:p>
            <a:pPr algn="ctr"/>
            <a:r>
              <a:rPr lang="en-GB" sz="2400" dirty="0">
                <a:latin typeface="Calibri" pitchFamily="34" charset="0"/>
              </a:rPr>
              <a:t>You have to make a profit on what you sell.</a:t>
            </a:r>
            <a:endParaRPr lang="en-GB" sz="3200" dirty="0">
              <a:latin typeface="Calibri" pitchFamily="34" charset="0"/>
            </a:endParaRPr>
          </a:p>
        </p:txBody>
      </p:sp>
    </p:spTree>
    <p:extLst>
      <p:ext uri="{BB962C8B-B14F-4D97-AF65-F5344CB8AC3E}">
        <p14:creationId xmlns:p14="http://schemas.microsoft.com/office/powerpoint/2010/main" val="3986228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4096" y="201748"/>
            <a:ext cx="9144000" cy="646331"/>
          </a:xfrm>
          <a:prstGeom prst="rect">
            <a:avLst/>
          </a:prstGeom>
          <a:solidFill>
            <a:srgbClr val="FFC000"/>
          </a:solidFill>
        </p:spPr>
        <p:txBody>
          <a:bodyPr wrap="square" rtlCol="0">
            <a:spAutoFit/>
          </a:bodyPr>
          <a:lstStyle/>
          <a:p>
            <a:pPr algn="ctr"/>
            <a:r>
              <a:rPr lang="en-GB" sz="3600" dirty="0">
                <a:latin typeface="Calibri" pitchFamily="34" charset="0"/>
              </a:rPr>
              <a:t>How much from £1 do they actually get?</a:t>
            </a:r>
          </a:p>
        </p:txBody>
      </p:sp>
      <p:graphicFrame>
        <p:nvGraphicFramePr>
          <p:cNvPr id="7" name="Table 6"/>
          <p:cNvGraphicFramePr>
            <a:graphicFrameLocks noGrp="1"/>
          </p:cNvGraphicFramePr>
          <p:nvPr/>
        </p:nvGraphicFramePr>
        <p:xfrm>
          <a:off x="864096" y="1049582"/>
          <a:ext cx="6096000" cy="38709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GB" sz="3200" dirty="0">
                          <a:latin typeface="Calibri" pitchFamily="34" charset="0"/>
                        </a:rPr>
                        <a:t>Plantation Worker</a:t>
                      </a:r>
                    </a:p>
                  </a:txBody>
                  <a:tcPr/>
                </a:tc>
                <a:tc>
                  <a:txBody>
                    <a:bodyPr/>
                    <a:lstStyle/>
                    <a:p>
                      <a:pPr algn="ctr"/>
                      <a:endParaRPr lang="en-GB" sz="4000" dirty="0">
                        <a:latin typeface="Calibri" pitchFamily="34" charset="0"/>
                      </a:endParaRPr>
                    </a:p>
                  </a:txBody>
                  <a:tcPr/>
                </a:tc>
                <a:extLst>
                  <a:ext uri="{0D108BD9-81ED-4DB2-BD59-A6C34878D82A}">
                    <a16:rowId xmlns:a16="http://schemas.microsoft.com/office/drawing/2014/main" val="10000"/>
                  </a:ext>
                </a:extLst>
              </a:tr>
              <a:tr h="370840">
                <a:tc>
                  <a:txBody>
                    <a:bodyPr/>
                    <a:lstStyle/>
                    <a:p>
                      <a:pPr algn="ctr"/>
                      <a:r>
                        <a:rPr lang="en-GB" sz="3200" dirty="0">
                          <a:latin typeface="Calibri" pitchFamily="34" charset="0"/>
                        </a:rPr>
                        <a:t>Plantation</a:t>
                      </a:r>
                      <a:r>
                        <a:rPr lang="en-GB" sz="3200" baseline="0" dirty="0">
                          <a:latin typeface="Calibri" pitchFamily="34" charset="0"/>
                        </a:rPr>
                        <a:t> owner</a:t>
                      </a:r>
                      <a:endParaRPr lang="en-GB" sz="3200" dirty="0">
                        <a:latin typeface="Calibri" pitchFamily="34" charset="0"/>
                      </a:endParaRPr>
                    </a:p>
                  </a:txBody>
                  <a:tcPr/>
                </a:tc>
                <a:tc>
                  <a:txBody>
                    <a:bodyPr/>
                    <a:lstStyle/>
                    <a:p>
                      <a:pPr algn="ctr"/>
                      <a:endParaRPr lang="en-GB" sz="4000" dirty="0">
                        <a:latin typeface="Calibri" pitchFamily="34" charset="0"/>
                      </a:endParaRPr>
                    </a:p>
                  </a:txBody>
                  <a:tcPr/>
                </a:tc>
                <a:extLst>
                  <a:ext uri="{0D108BD9-81ED-4DB2-BD59-A6C34878D82A}">
                    <a16:rowId xmlns:a16="http://schemas.microsoft.com/office/drawing/2014/main" val="10001"/>
                  </a:ext>
                </a:extLst>
              </a:tr>
              <a:tr h="370840">
                <a:tc>
                  <a:txBody>
                    <a:bodyPr/>
                    <a:lstStyle/>
                    <a:p>
                      <a:pPr algn="ctr"/>
                      <a:r>
                        <a:rPr lang="en-GB" sz="3200" dirty="0">
                          <a:latin typeface="Calibri" pitchFamily="34" charset="0"/>
                        </a:rPr>
                        <a:t>Shipper</a:t>
                      </a:r>
                    </a:p>
                  </a:txBody>
                  <a:tcPr/>
                </a:tc>
                <a:tc>
                  <a:txBody>
                    <a:bodyPr/>
                    <a:lstStyle/>
                    <a:p>
                      <a:pPr algn="ctr"/>
                      <a:endParaRPr lang="en-GB" sz="4000" dirty="0">
                        <a:latin typeface="Calibri" pitchFamily="34" charset="0"/>
                      </a:endParaRPr>
                    </a:p>
                  </a:txBody>
                  <a:tcPr/>
                </a:tc>
                <a:extLst>
                  <a:ext uri="{0D108BD9-81ED-4DB2-BD59-A6C34878D82A}">
                    <a16:rowId xmlns:a16="http://schemas.microsoft.com/office/drawing/2014/main" val="10002"/>
                  </a:ext>
                </a:extLst>
              </a:tr>
              <a:tr h="370840">
                <a:tc>
                  <a:txBody>
                    <a:bodyPr/>
                    <a:lstStyle/>
                    <a:p>
                      <a:pPr algn="ctr"/>
                      <a:r>
                        <a:rPr lang="en-GB" sz="3200" dirty="0">
                          <a:latin typeface="Calibri" pitchFamily="34" charset="0"/>
                        </a:rPr>
                        <a:t>Importer</a:t>
                      </a:r>
                    </a:p>
                  </a:txBody>
                  <a:tcPr/>
                </a:tc>
                <a:tc>
                  <a:txBody>
                    <a:bodyPr/>
                    <a:lstStyle/>
                    <a:p>
                      <a:pPr algn="ctr"/>
                      <a:endParaRPr lang="en-GB" sz="4000" dirty="0">
                        <a:latin typeface="Calibri" pitchFamily="34" charset="0"/>
                      </a:endParaRPr>
                    </a:p>
                  </a:txBody>
                  <a:tcPr/>
                </a:tc>
                <a:extLst>
                  <a:ext uri="{0D108BD9-81ED-4DB2-BD59-A6C34878D82A}">
                    <a16:rowId xmlns:a16="http://schemas.microsoft.com/office/drawing/2014/main" val="10003"/>
                  </a:ext>
                </a:extLst>
              </a:tr>
              <a:tr h="370840">
                <a:tc>
                  <a:txBody>
                    <a:bodyPr/>
                    <a:lstStyle/>
                    <a:p>
                      <a:pPr algn="ctr"/>
                      <a:r>
                        <a:rPr lang="en-GB" sz="3200" dirty="0">
                          <a:latin typeface="Calibri" pitchFamily="34" charset="0"/>
                        </a:rPr>
                        <a:t>Supermarket</a:t>
                      </a:r>
                    </a:p>
                  </a:txBody>
                  <a:tcPr/>
                </a:tc>
                <a:tc>
                  <a:txBody>
                    <a:bodyPr/>
                    <a:lstStyle/>
                    <a:p>
                      <a:pPr algn="ctr"/>
                      <a:endParaRPr lang="en-GB" sz="4000" dirty="0">
                        <a:latin typeface="Calibri" pitchFamily="34" charset="0"/>
                      </a:endParaRPr>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864096" y="5075697"/>
          <a:ext cx="6947493" cy="1280160"/>
        </p:xfrm>
        <a:graphic>
          <a:graphicData uri="http://schemas.openxmlformats.org/drawingml/2006/table">
            <a:tbl>
              <a:tblPr firstRow="1" bandRow="1">
                <a:tableStyleId>{5940675A-B579-460E-94D1-54222C63F5DA}</a:tableStyleId>
              </a:tblPr>
              <a:tblGrid>
                <a:gridCol w="4212468">
                  <a:extLst>
                    <a:ext uri="{9D8B030D-6E8A-4147-A177-3AD203B41FA5}">
                      <a16:colId xmlns:a16="http://schemas.microsoft.com/office/drawing/2014/main" val="20000"/>
                    </a:ext>
                  </a:extLst>
                </a:gridCol>
                <a:gridCol w="2735025">
                  <a:extLst>
                    <a:ext uri="{9D8B030D-6E8A-4147-A177-3AD203B41FA5}">
                      <a16:colId xmlns:a16="http://schemas.microsoft.com/office/drawing/2014/main" val="20001"/>
                    </a:ext>
                  </a:extLst>
                </a:gridCol>
              </a:tblGrid>
              <a:tr h="370840">
                <a:tc>
                  <a:txBody>
                    <a:bodyPr/>
                    <a:lstStyle/>
                    <a:p>
                      <a:pPr algn="ctr"/>
                      <a:r>
                        <a:rPr lang="en-GB" sz="3600" dirty="0">
                          <a:latin typeface="Calibri" pitchFamily="34" charset="0"/>
                        </a:rPr>
                        <a:t>LEDC (Poor)</a:t>
                      </a:r>
                      <a:endParaRPr lang="en-GB" sz="3600" dirty="0">
                        <a:solidFill>
                          <a:schemeClr val="tx1"/>
                        </a:solidFill>
                        <a:latin typeface="Calibri" pitchFamily="34" charset="0"/>
                      </a:endParaRPr>
                    </a:p>
                  </a:txBody>
                  <a:tcPr/>
                </a:tc>
                <a:tc>
                  <a:txBody>
                    <a:bodyPr/>
                    <a:lstStyle/>
                    <a:p>
                      <a:pPr algn="ctr"/>
                      <a:endParaRPr lang="en-GB" sz="3600" dirty="0">
                        <a:solidFill>
                          <a:schemeClr val="tx1"/>
                        </a:solidFill>
                        <a:latin typeface="Calibri" pitchFamily="34" charset="0"/>
                      </a:endParaRPr>
                    </a:p>
                  </a:txBody>
                  <a:tcPr/>
                </a:tc>
                <a:extLst>
                  <a:ext uri="{0D108BD9-81ED-4DB2-BD59-A6C34878D82A}">
                    <a16:rowId xmlns:a16="http://schemas.microsoft.com/office/drawing/2014/main" val="10000"/>
                  </a:ext>
                </a:extLst>
              </a:tr>
              <a:tr h="370840">
                <a:tc>
                  <a:txBody>
                    <a:bodyPr/>
                    <a:lstStyle/>
                    <a:p>
                      <a:pPr algn="ctr"/>
                      <a:r>
                        <a:rPr lang="en-GB" sz="3600" dirty="0">
                          <a:latin typeface="Calibri" pitchFamily="34" charset="0"/>
                        </a:rPr>
                        <a:t>MEDC (Rich)</a:t>
                      </a:r>
                      <a:endParaRPr lang="en-GB" sz="3600" dirty="0">
                        <a:solidFill>
                          <a:schemeClr val="tx1"/>
                        </a:solidFill>
                        <a:latin typeface="Calibri" pitchFamily="34" charset="0"/>
                      </a:endParaRPr>
                    </a:p>
                  </a:txBody>
                  <a:tcPr/>
                </a:tc>
                <a:tc>
                  <a:txBody>
                    <a:bodyPr/>
                    <a:lstStyle/>
                    <a:p>
                      <a:pPr algn="ctr"/>
                      <a:endParaRPr lang="en-GB" sz="3600" dirty="0">
                        <a:solidFill>
                          <a:schemeClr val="tx1"/>
                        </a:solidFill>
                        <a:latin typeface="Calibri" pitchFamily="34" charset="0"/>
                      </a:endParaRPr>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4745780" y="1204470"/>
            <a:ext cx="1656184" cy="584775"/>
          </a:xfrm>
          <a:prstGeom prst="rect">
            <a:avLst/>
          </a:prstGeom>
          <a:solidFill>
            <a:schemeClr val="bg1"/>
          </a:solidFill>
        </p:spPr>
        <p:txBody>
          <a:bodyPr wrap="square" rtlCol="0">
            <a:spAutoFit/>
          </a:bodyPr>
          <a:lstStyle/>
          <a:p>
            <a:pPr algn="ctr"/>
            <a:r>
              <a:rPr lang="en-GB" sz="3200" dirty="0">
                <a:latin typeface="Calibri" pitchFamily="34" charset="0"/>
              </a:rPr>
              <a:t>1p</a:t>
            </a:r>
          </a:p>
        </p:txBody>
      </p:sp>
      <p:sp>
        <p:nvSpPr>
          <p:cNvPr id="11" name="TextBox 10"/>
          <p:cNvSpPr txBox="1"/>
          <p:nvPr/>
        </p:nvSpPr>
        <p:spPr>
          <a:xfrm>
            <a:off x="4745780" y="2145824"/>
            <a:ext cx="1512168" cy="584775"/>
          </a:xfrm>
          <a:prstGeom prst="rect">
            <a:avLst/>
          </a:prstGeom>
          <a:solidFill>
            <a:schemeClr val="bg1"/>
          </a:solidFill>
        </p:spPr>
        <p:txBody>
          <a:bodyPr wrap="square" rtlCol="0">
            <a:spAutoFit/>
          </a:bodyPr>
          <a:lstStyle/>
          <a:p>
            <a:pPr algn="ctr"/>
            <a:r>
              <a:rPr lang="en-GB" sz="3200" dirty="0">
                <a:latin typeface="Calibri" pitchFamily="34" charset="0"/>
              </a:rPr>
              <a:t>5p</a:t>
            </a:r>
          </a:p>
        </p:txBody>
      </p:sp>
      <p:sp>
        <p:nvSpPr>
          <p:cNvPr id="12" name="TextBox 11"/>
          <p:cNvSpPr txBox="1"/>
          <p:nvPr/>
        </p:nvSpPr>
        <p:spPr>
          <a:xfrm>
            <a:off x="4744347" y="2908969"/>
            <a:ext cx="1656184" cy="584775"/>
          </a:xfrm>
          <a:prstGeom prst="rect">
            <a:avLst/>
          </a:prstGeom>
          <a:solidFill>
            <a:schemeClr val="bg1"/>
          </a:solidFill>
        </p:spPr>
        <p:txBody>
          <a:bodyPr wrap="square" rtlCol="0">
            <a:spAutoFit/>
          </a:bodyPr>
          <a:lstStyle/>
          <a:p>
            <a:pPr algn="ctr"/>
            <a:r>
              <a:rPr lang="en-GB" sz="3200" dirty="0">
                <a:latin typeface="Calibri" pitchFamily="34" charset="0"/>
              </a:rPr>
              <a:t>15p</a:t>
            </a:r>
          </a:p>
        </p:txBody>
      </p:sp>
      <p:sp>
        <p:nvSpPr>
          <p:cNvPr id="13" name="TextBox 12"/>
          <p:cNvSpPr txBox="1"/>
          <p:nvPr/>
        </p:nvSpPr>
        <p:spPr>
          <a:xfrm>
            <a:off x="4744347" y="3622367"/>
            <a:ext cx="1656184" cy="584775"/>
          </a:xfrm>
          <a:prstGeom prst="rect">
            <a:avLst/>
          </a:prstGeom>
          <a:solidFill>
            <a:schemeClr val="bg1"/>
          </a:solidFill>
        </p:spPr>
        <p:txBody>
          <a:bodyPr wrap="square" rtlCol="0">
            <a:spAutoFit/>
          </a:bodyPr>
          <a:lstStyle/>
          <a:p>
            <a:pPr algn="ctr"/>
            <a:r>
              <a:rPr lang="en-GB" sz="3200" dirty="0">
                <a:latin typeface="Calibri" pitchFamily="34" charset="0"/>
              </a:rPr>
              <a:t>35p</a:t>
            </a:r>
          </a:p>
        </p:txBody>
      </p:sp>
      <p:sp>
        <p:nvSpPr>
          <p:cNvPr id="14" name="TextBox 13"/>
          <p:cNvSpPr txBox="1"/>
          <p:nvPr/>
        </p:nvSpPr>
        <p:spPr>
          <a:xfrm>
            <a:off x="4744347" y="4335765"/>
            <a:ext cx="1656184" cy="584775"/>
          </a:xfrm>
          <a:prstGeom prst="rect">
            <a:avLst/>
          </a:prstGeom>
          <a:solidFill>
            <a:schemeClr val="bg1"/>
          </a:solidFill>
        </p:spPr>
        <p:txBody>
          <a:bodyPr wrap="square" rtlCol="0">
            <a:spAutoFit/>
          </a:bodyPr>
          <a:lstStyle/>
          <a:p>
            <a:pPr algn="ctr"/>
            <a:r>
              <a:rPr lang="en-GB" sz="3200" dirty="0">
                <a:latin typeface="Calibri" pitchFamily="34" charset="0"/>
              </a:rPr>
              <a:t>44p</a:t>
            </a:r>
          </a:p>
        </p:txBody>
      </p:sp>
      <p:sp>
        <p:nvSpPr>
          <p:cNvPr id="15" name="TextBox 14"/>
          <p:cNvSpPr txBox="1"/>
          <p:nvPr/>
        </p:nvSpPr>
        <p:spPr>
          <a:xfrm>
            <a:off x="5807968" y="5159717"/>
            <a:ext cx="1656184" cy="523220"/>
          </a:xfrm>
          <a:prstGeom prst="rect">
            <a:avLst/>
          </a:prstGeom>
          <a:solidFill>
            <a:schemeClr val="bg1"/>
          </a:solidFill>
        </p:spPr>
        <p:txBody>
          <a:bodyPr wrap="square" rtlCol="0">
            <a:spAutoFit/>
          </a:bodyPr>
          <a:lstStyle/>
          <a:p>
            <a:pPr algn="ctr"/>
            <a:r>
              <a:rPr lang="en-GB" sz="2800" dirty="0">
                <a:latin typeface="Calibri" pitchFamily="34" charset="0"/>
              </a:rPr>
              <a:t>6p</a:t>
            </a:r>
          </a:p>
        </p:txBody>
      </p:sp>
      <p:sp>
        <p:nvSpPr>
          <p:cNvPr id="16" name="TextBox 15"/>
          <p:cNvSpPr txBox="1"/>
          <p:nvPr/>
        </p:nvSpPr>
        <p:spPr>
          <a:xfrm>
            <a:off x="5807968" y="5766957"/>
            <a:ext cx="1656184" cy="523220"/>
          </a:xfrm>
          <a:prstGeom prst="rect">
            <a:avLst/>
          </a:prstGeom>
          <a:solidFill>
            <a:schemeClr val="bg1"/>
          </a:solidFill>
        </p:spPr>
        <p:txBody>
          <a:bodyPr wrap="square" rtlCol="0">
            <a:spAutoFit/>
          </a:bodyPr>
          <a:lstStyle/>
          <a:p>
            <a:pPr algn="ctr"/>
            <a:r>
              <a:rPr lang="en-GB" sz="2800" dirty="0">
                <a:latin typeface="Calibri" pitchFamily="34" charset="0"/>
              </a:rPr>
              <a:t>94p</a:t>
            </a:r>
          </a:p>
        </p:txBody>
      </p:sp>
      <p:sp>
        <p:nvSpPr>
          <p:cNvPr id="6" name="TextBox 5"/>
          <p:cNvSpPr txBox="1"/>
          <p:nvPr/>
        </p:nvSpPr>
        <p:spPr>
          <a:xfrm>
            <a:off x="6960096" y="1031531"/>
            <a:ext cx="3698379" cy="2123658"/>
          </a:xfrm>
          <a:prstGeom prst="rect">
            <a:avLst/>
          </a:prstGeom>
          <a:solidFill>
            <a:schemeClr val="accent2"/>
          </a:solidFill>
        </p:spPr>
        <p:txBody>
          <a:bodyPr wrap="square" rtlCol="0" anchor="ctr">
            <a:spAutoFit/>
          </a:bodyPr>
          <a:lstStyle/>
          <a:p>
            <a:pPr algn="ctr"/>
            <a:endParaRPr lang="en-GB" sz="4400" dirty="0" smtClean="0">
              <a:latin typeface="Calibri" pitchFamily="34" charset="0"/>
            </a:endParaRPr>
          </a:p>
          <a:p>
            <a:pPr algn="ctr"/>
            <a:r>
              <a:rPr lang="en-GB" sz="4400" dirty="0" smtClean="0">
                <a:latin typeface="Calibri" pitchFamily="34" charset="0"/>
              </a:rPr>
              <a:t>Is this fair?</a:t>
            </a:r>
          </a:p>
          <a:p>
            <a:pPr algn="ctr"/>
            <a:endParaRPr lang="en-GB" sz="4400" dirty="0">
              <a:latin typeface="Calibri" pitchFamily="34" charset="0"/>
            </a:endParaRPr>
          </a:p>
        </p:txBody>
      </p:sp>
      <p:sp>
        <p:nvSpPr>
          <p:cNvPr id="2" name="Rectangle 1"/>
          <p:cNvSpPr/>
          <p:nvPr/>
        </p:nvSpPr>
        <p:spPr>
          <a:xfrm>
            <a:off x="7811589" y="5236661"/>
            <a:ext cx="4077463" cy="400110"/>
          </a:xfrm>
          <a:prstGeom prst="rect">
            <a:avLst/>
          </a:prstGeom>
        </p:spPr>
        <p:txBody>
          <a:bodyPr wrap="none">
            <a:spAutoFit/>
          </a:bodyPr>
          <a:lstStyle/>
          <a:p>
            <a:r>
              <a:rPr lang="en-GB" sz="2000" dirty="0">
                <a:solidFill>
                  <a:srgbClr val="202124"/>
                </a:solidFill>
              </a:rPr>
              <a:t>Less economically developed </a:t>
            </a:r>
            <a:r>
              <a:rPr lang="en-GB" sz="2000" b="1" dirty="0">
                <a:solidFill>
                  <a:srgbClr val="202124"/>
                </a:solidFill>
              </a:rPr>
              <a:t>country</a:t>
            </a:r>
            <a:endParaRPr lang="en-GB" sz="2000" dirty="0"/>
          </a:p>
        </p:txBody>
      </p:sp>
      <p:sp>
        <p:nvSpPr>
          <p:cNvPr id="17" name="Rectangle 16"/>
          <p:cNvSpPr/>
          <p:nvPr/>
        </p:nvSpPr>
        <p:spPr>
          <a:xfrm>
            <a:off x="7811589" y="5766957"/>
            <a:ext cx="4208716" cy="400110"/>
          </a:xfrm>
          <a:prstGeom prst="rect">
            <a:avLst/>
          </a:prstGeom>
        </p:spPr>
        <p:txBody>
          <a:bodyPr wrap="none">
            <a:spAutoFit/>
          </a:bodyPr>
          <a:lstStyle/>
          <a:p>
            <a:r>
              <a:rPr lang="en-GB" sz="2000" dirty="0">
                <a:solidFill>
                  <a:srgbClr val="202124"/>
                </a:solidFill>
              </a:rPr>
              <a:t>More economically developed </a:t>
            </a:r>
            <a:r>
              <a:rPr lang="en-GB" sz="2000" b="1" dirty="0">
                <a:solidFill>
                  <a:srgbClr val="202124"/>
                </a:solidFill>
              </a:rPr>
              <a:t>country</a:t>
            </a:r>
            <a:endParaRPr lang="en-GB" sz="2000" dirty="0"/>
          </a:p>
        </p:txBody>
      </p:sp>
      <p:sp>
        <p:nvSpPr>
          <p:cNvPr id="3" name="TextBox 2"/>
          <p:cNvSpPr txBox="1"/>
          <p:nvPr/>
        </p:nvSpPr>
        <p:spPr>
          <a:xfrm>
            <a:off x="6960096" y="3173240"/>
            <a:ext cx="3698379" cy="1754326"/>
          </a:xfrm>
          <a:prstGeom prst="rect">
            <a:avLst/>
          </a:prstGeom>
          <a:noFill/>
          <a:ln>
            <a:solidFill>
              <a:schemeClr val="accent1"/>
            </a:solidFill>
          </a:ln>
        </p:spPr>
        <p:txBody>
          <a:bodyPr wrap="square" rtlCol="0">
            <a:spAutoFit/>
          </a:bodyPr>
          <a:lstStyle/>
          <a:p>
            <a:r>
              <a:rPr lang="en-GB" dirty="0" smtClean="0">
                <a:solidFill>
                  <a:srgbClr val="FF0000"/>
                </a:solidFill>
              </a:rPr>
              <a:t>Write here, why you think this is fair or unfair.</a:t>
            </a: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99115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greenham.com/images/products/764672.jpg"/>
          <p:cNvPicPr>
            <a:picLocks noChangeAspect="1" noChangeArrowheads="1"/>
          </p:cNvPicPr>
          <p:nvPr/>
        </p:nvPicPr>
        <p:blipFill>
          <a:blip r:embed="rId2" cstate="print"/>
          <a:srcRect l="12992" t="9497" r="8981" b="8825"/>
          <a:stretch>
            <a:fillRect/>
          </a:stretch>
        </p:blipFill>
        <p:spPr bwMode="auto">
          <a:xfrm>
            <a:off x="256395" y="4985383"/>
            <a:ext cx="1353154" cy="1293014"/>
          </a:xfrm>
          <a:prstGeom prst="rect">
            <a:avLst/>
          </a:prstGeom>
          <a:noFill/>
        </p:spPr>
      </p:pic>
      <p:sp>
        <p:nvSpPr>
          <p:cNvPr id="2" name="Title 1"/>
          <p:cNvSpPr>
            <a:spLocks noGrp="1"/>
          </p:cNvSpPr>
          <p:nvPr>
            <p:ph type="title"/>
          </p:nvPr>
        </p:nvSpPr>
        <p:spPr>
          <a:xfrm>
            <a:off x="4446495" y="281957"/>
            <a:ext cx="2617693" cy="1143000"/>
          </a:xfrm>
          <a:solidFill>
            <a:srgbClr val="FFC000"/>
          </a:solidFill>
        </p:spPr>
        <p:txBody>
          <a:bodyPr/>
          <a:lstStyle/>
          <a:p>
            <a:pPr algn="ctr"/>
            <a:r>
              <a:rPr lang="en-GB" sz="3600" dirty="0">
                <a:latin typeface="Calibri" pitchFamily="34" charset="0"/>
              </a:rPr>
              <a:t>Fair trade</a:t>
            </a:r>
          </a:p>
        </p:txBody>
      </p:sp>
      <p:sp>
        <p:nvSpPr>
          <p:cNvPr id="3" name="Content Placeholder 2"/>
          <p:cNvSpPr>
            <a:spLocks noGrp="1"/>
          </p:cNvSpPr>
          <p:nvPr>
            <p:ph idx="1"/>
          </p:nvPr>
        </p:nvSpPr>
        <p:spPr>
          <a:xfrm>
            <a:off x="1524000" y="1794277"/>
            <a:ext cx="9144000" cy="4114800"/>
          </a:xfrm>
        </p:spPr>
        <p:txBody>
          <a:bodyPr>
            <a:normAutofit lnSpcReduction="10000"/>
          </a:bodyPr>
          <a:lstStyle/>
          <a:p>
            <a:pPr>
              <a:buNone/>
            </a:pPr>
            <a:r>
              <a:rPr lang="en-GB" sz="2800" dirty="0">
                <a:latin typeface="Calibri" pitchFamily="34" charset="0"/>
              </a:rPr>
              <a:t>Fair trade aims to help producers in poorer countries make</a:t>
            </a:r>
          </a:p>
          <a:p>
            <a:pPr>
              <a:buNone/>
            </a:pPr>
            <a:r>
              <a:rPr lang="en-GB" sz="2800" dirty="0">
                <a:latin typeface="Calibri" pitchFamily="34" charset="0"/>
              </a:rPr>
              <a:t>better trading conditions, in order to receiver a better</a:t>
            </a:r>
          </a:p>
          <a:p>
            <a:pPr>
              <a:buNone/>
            </a:pPr>
            <a:r>
              <a:rPr lang="en-GB" sz="2800" dirty="0">
                <a:latin typeface="Calibri" pitchFamily="34" charset="0"/>
              </a:rPr>
              <a:t>percentage of the money you pay for products.</a:t>
            </a:r>
          </a:p>
          <a:p>
            <a:pPr>
              <a:buNone/>
            </a:pPr>
            <a:endParaRPr lang="en-GB" sz="2800" dirty="0">
              <a:latin typeface="Calibri" pitchFamily="34" charset="0"/>
            </a:endParaRPr>
          </a:p>
          <a:p>
            <a:pPr>
              <a:buNone/>
            </a:pPr>
            <a:r>
              <a:rPr lang="en-GB" sz="2800" dirty="0">
                <a:latin typeface="Calibri" pitchFamily="34" charset="0"/>
              </a:rPr>
              <a:t>It promotes equality.</a:t>
            </a:r>
          </a:p>
          <a:p>
            <a:pPr>
              <a:buNone/>
            </a:pPr>
            <a:endParaRPr lang="en-GB" sz="2800" dirty="0">
              <a:latin typeface="Calibri" pitchFamily="34" charset="0"/>
            </a:endParaRPr>
          </a:p>
          <a:p>
            <a:pPr>
              <a:buNone/>
            </a:pPr>
            <a:r>
              <a:rPr lang="en-GB" sz="2800" dirty="0">
                <a:latin typeface="Calibri" pitchFamily="34" charset="0"/>
              </a:rPr>
              <a:t>Fair trade is about better prices, decent working conditions, local sustainability, and fair terms of trade for farmers and workers in the developing world.</a:t>
            </a:r>
          </a:p>
          <a:p>
            <a:pPr algn="ctr">
              <a:buNone/>
            </a:pPr>
            <a:endParaRPr lang="en-GB" dirty="0">
              <a:latin typeface="Calibri" pitchFamily="34" charset="0"/>
            </a:endParaRPr>
          </a:p>
          <a:p>
            <a:pPr>
              <a:buNone/>
            </a:pPr>
            <a:endParaRPr lang="en-GB" dirty="0">
              <a:latin typeface="Calibri" pitchFamily="34" charset="0"/>
            </a:endParaRPr>
          </a:p>
          <a:p>
            <a:pPr>
              <a:buNone/>
            </a:pPr>
            <a:endParaRPr lang="en-GB" dirty="0">
              <a:latin typeface="Calibri" pitchFamily="34" charset="0"/>
            </a:endParaRPr>
          </a:p>
        </p:txBody>
      </p:sp>
      <p:pic>
        <p:nvPicPr>
          <p:cNvPr id="2050" name="Picture 2" descr="http://www.fairtrade.org.uk/images/homepage_new/images/logo.gif"/>
          <p:cNvPicPr>
            <a:picLocks noChangeAspect="1" noChangeArrowheads="1"/>
          </p:cNvPicPr>
          <p:nvPr/>
        </p:nvPicPr>
        <p:blipFill>
          <a:blip r:embed="rId3" cstate="print"/>
          <a:srcRect/>
          <a:stretch>
            <a:fillRect/>
          </a:stretch>
        </p:blipFill>
        <p:spPr bwMode="auto">
          <a:xfrm>
            <a:off x="2845173" y="281957"/>
            <a:ext cx="1009650" cy="1196752"/>
          </a:xfrm>
          <a:prstGeom prst="rect">
            <a:avLst/>
          </a:prstGeom>
          <a:noFill/>
        </p:spPr>
      </p:pic>
      <p:pic>
        <p:nvPicPr>
          <p:cNvPr id="2052" name="Picture 4" descr="http://www.fairtrade.org.uk/images/homepage_new/images/logo.gif"/>
          <p:cNvPicPr>
            <a:picLocks noChangeAspect="1" noChangeArrowheads="1"/>
          </p:cNvPicPr>
          <p:nvPr/>
        </p:nvPicPr>
        <p:blipFill>
          <a:blip r:embed="rId3" cstate="print"/>
          <a:srcRect/>
          <a:stretch>
            <a:fillRect/>
          </a:stretch>
        </p:blipFill>
        <p:spPr bwMode="auto">
          <a:xfrm>
            <a:off x="7896201" y="281957"/>
            <a:ext cx="1009650" cy="1152526"/>
          </a:xfrm>
          <a:prstGeom prst="rect">
            <a:avLst/>
          </a:prstGeom>
          <a:noFill/>
        </p:spPr>
      </p:pic>
      <p:pic>
        <p:nvPicPr>
          <p:cNvPr id="2056" name="Picture 8" descr="http://images2.mysupermarket.co.uk/Products_1000/7/096907.jpg?v=4"/>
          <p:cNvPicPr>
            <a:picLocks noChangeAspect="1" noChangeArrowheads="1"/>
          </p:cNvPicPr>
          <p:nvPr/>
        </p:nvPicPr>
        <p:blipFill>
          <a:blip r:embed="rId4" cstate="print"/>
          <a:srcRect/>
          <a:stretch>
            <a:fillRect/>
          </a:stretch>
        </p:blipFill>
        <p:spPr bwMode="auto">
          <a:xfrm>
            <a:off x="10300780" y="5130572"/>
            <a:ext cx="1024823" cy="1237571"/>
          </a:xfrm>
          <a:prstGeom prst="rect">
            <a:avLst/>
          </a:prstGeom>
          <a:noFill/>
        </p:spPr>
      </p:pic>
    </p:spTree>
    <p:extLst>
      <p:ext uri="{BB962C8B-B14F-4D97-AF65-F5344CB8AC3E}">
        <p14:creationId xmlns:p14="http://schemas.microsoft.com/office/powerpoint/2010/main" val="2829788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24471" t="29454" r="24602" b="34078"/>
          <a:stretch>
            <a:fillRect/>
          </a:stretch>
        </p:blipFill>
        <p:spPr bwMode="auto">
          <a:xfrm>
            <a:off x="2551494" y="1228725"/>
            <a:ext cx="9466336" cy="4220921"/>
          </a:xfrm>
          <a:prstGeom prst="rect">
            <a:avLst/>
          </a:prstGeom>
          <a:noFill/>
          <a:ln w="9525">
            <a:noFill/>
            <a:miter lim="800000"/>
            <a:headEnd/>
            <a:tailEnd/>
          </a:ln>
        </p:spPr>
      </p:pic>
    </p:spTree>
    <p:extLst>
      <p:ext uri="{BB962C8B-B14F-4D97-AF65-F5344CB8AC3E}">
        <p14:creationId xmlns:p14="http://schemas.microsoft.com/office/powerpoint/2010/main" val="20823507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17" t="14325" r="83683" b="75867"/>
          <a:stretch/>
        </p:blipFill>
        <p:spPr>
          <a:xfrm>
            <a:off x="1280161" y="2472467"/>
            <a:ext cx="905692" cy="936208"/>
          </a:xfrm>
          <a:prstGeom prst="rect">
            <a:avLst/>
          </a:prstGeom>
        </p:spPr>
      </p:pic>
      <p:pic>
        <p:nvPicPr>
          <p:cNvPr id="3" name="Picture 2"/>
          <p:cNvPicPr>
            <a:picLocks noChangeAspect="1"/>
          </p:cNvPicPr>
          <p:nvPr/>
        </p:nvPicPr>
        <p:blipFill rotWithShape="1">
          <a:blip r:embed="rId2"/>
          <a:srcRect l="5226" t="90165" r="84889" b="1535"/>
          <a:stretch/>
        </p:blipFill>
        <p:spPr>
          <a:xfrm>
            <a:off x="6331131" y="5358855"/>
            <a:ext cx="956533" cy="948002"/>
          </a:xfrm>
          <a:prstGeom prst="rect">
            <a:avLst/>
          </a:prstGeom>
        </p:spPr>
      </p:pic>
      <p:pic>
        <p:nvPicPr>
          <p:cNvPr id="4" name="Picture 3"/>
          <p:cNvPicPr>
            <a:picLocks noChangeAspect="1"/>
          </p:cNvPicPr>
          <p:nvPr/>
        </p:nvPicPr>
        <p:blipFill rotWithShape="1">
          <a:blip r:embed="rId2"/>
          <a:srcRect l="2503" t="81869" r="83053" b="9758"/>
          <a:stretch/>
        </p:blipFill>
        <p:spPr>
          <a:xfrm>
            <a:off x="6264447" y="3900619"/>
            <a:ext cx="1088864" cy="931215"/>
          </a:xfrm>
          <a:prstGeom prst="rect">
            <a:avLst/>
          </a:prstGeom>
        </p:spPr>
      </p:pic>
      <p:pic>
        <p:nvPicPr>
          <p:cNvPr id="5" name="Picture 4"/>
          <p:cNvPicPr>
            <a:picLocks noChangeAspect="1"/>
          </p:cNvPicPr>
          <p:nvPr/>
        </p:nvPicPr>
        <p:blipFill rotWithShape="1">
          <a:blip r:embed="rId2"/>
          <a:srcRect l="3018" t="72488" r="83475" b="17947"/>
          <a:stretch/>
        </p:blipFill>
        <p:spPr>
          <a:xfrm>
            <a:off x="1280162" y="1110034"/>
            <a:ext cx="905692" cy="946272"/>
          </a:xfrm>
          <a:prstGeom prst="rect">
            <a:avLst/>
          </a:prstGeom>
        </p:spPr>
      </p:pic>
      <p:pic>
        <p:nvPicPr>
          <p:cNvPr id="6" name="Picture 5"/>
          <p:cNvPicPr>
            <a:picLocks noChangeAspect="1"/>
          </p:cNvPicPr>
          <p:nvPr/>
        </p:nvPicPr>
        <p:blipFill rotWithShape="1">
          <a:blip r:embed="rId2"/>
          <a:srcRect l="4477" t="60054" r="82942" b="29253"/>
          <a:stretch/>
        </p:blipFill>
        <p:spPr>
          <a:xfrm>
            <a:off x="1219201" y="5323781"/>
            <a:ext cx="949234" cy="1190230"/>
          </a:xfrm>
          <a:prstGeom prst="rect">
            <a:avLst/>
          </a:prstGeom>
        </p:spPr>
      </p:pic>
      <p:pic>
        <p:nvPicPr>
          <p:cNvPr id="7" name="Picture 6"/>
          <p:cNvPicPr>
            <a:picLocks noChangeAspect="1"/>
          </p:cNvPicPr>
          <p:nvPr/>
        </p:nvPicPr>
        <p:blipFill rotWithShape="1">
          <a:blip r:embed="rId2"/>
          <a:srcRect l="2806" t="50394" r="83636" b="40707"/>
          <a:stretch/>
        </p:blipFill>
        <p:spPr>
          <a:xfrm>
            <a:off x="6310457" y="2472467"/>
            <a:ext cx="930606" cy="901131"/>
          </a:xfrm>
          <a:prstGeom prst="rect">
            <a:avLst/>
          </a:prstGeom>
        </p:spPr>
      </p:pic>
      <p:pic>
        <p:nvPicPr>
          <p:cNvPr id="8" name="Picture 7"/>
          <p:cNvPicPr>
            <a:picLocks noChangeAspect="1"/>
          </p:cNvPicPr>
          <p:nvPr/>
        </p:nvPicPr>
        <p:blipFill rotWithShape="1">
          <a:blip r:embed="rId2"/>
          <a:srcRect l="2269" t="32347" r="84867" b="57845"/>
          <a:stretch/>
        </p:blipFill>
        <p:spPr>
          <a:xfrm>
            <a:off x="6331131" y="1163550"/>
            <a:ext cx="850209" cy="956377"/>
          </a:xfrm>
          <a:prstGeom prst="rect">
            <a:avLst/>
          </a:prstGeom>
        </p:spPr>
      </p:pic>
      <p:pic>
        <p:nvPicPr>
          <p:cNvPr id="9" name="Picture 8"/>
          <p:cNvPicPr>
            <a:picLocks noChangeAspect="1"/>
          </p:cNvPicPr>
          <p:nvPr/>
        </p:nvPicPr>
        <p:blipFill rotWithShape="1">
          <a:blip r:embed="rId2"/>
          <a:srcRect l="2637" t="41394" r="85327" b="50203"/>
          <a:stretch/>
        </p:blipFill>
        <p:spPr>
          <a:xfrm>
            <a:off x="1280161" y="3917736"/>
            <a:ext cx="870857" cy="896983"/>
          </a:xfrm>
          <a:prstGeom prst="rect">
            <a:avLst/>
          </a:prstGeom>
        </p:spPr>
      </p:pic>
      <p:sp>
        <p:nvSpPr>
          <p:cNvPr id="11" name="TextBox 10"/>
          <p:cNvSpPr txBox="1"/>
          <p:nvPr/>
        </p:nvSpPr>
        <p:spPr>
          <a:xfrm>
            <a:off x="1280161" y="287790"/>
            <a:ext cx="7875976" cy="523220"/>
          </a:xfrm>
          <a:prstGeom prst="rect">
            <a:avLst/>
          </a:prstGeom>
          <a:noFill/>
        </p:spPr>
        <p:txBody>
          <a:bodyPr vert="horz" wrap="square" rtlCol="0" anchor="ctr">
            <a:spAutoFit/>
          </a:bodyPr>
          <a:lstStyle/>
          <a:p>
            <a:pPr algn="ctr"/>
            <a:r>
              <a:rPr lang="en-GB" sz="2800" b="1" dirty="0" smtClean="0"/>
              <a:t>Benefits of Fair Trade</a:t>
            </a:r>
            <a:endParaRPr lang="en-GB" sz="2800" b="1" dirty="0"/>
          </a:p>
        </p:txBody>
      </p:sp>
      <p:sp>
        <p:nvSpPr>
          <p:cNvPr id="10" name="TextBox 9"/>
          <p:cNvSpPr txBox="1"/>
          <p:nvPr/>
        </p:nvSpPr>
        <p:spPr>
          <a:xfrm>
            <a:off x="2185853" y="2472467"/>
            <a:ext cx="2810842" cy="923330"/>
          </a:xfrm>
          <a:prstGeom prst="rect">
            <a:avLst/>
          </a:prstGeom>
          <a:solidFill>
            <a:srgbClr val="FFFF99"/>
          </a:solidFill>
          <a:ln>
            <a:solidFill>
              <a:srgbClr val="FFFF99"/>
            </a:solidFill>
          </a:ln>
        </p:spPr>
        <p:txBody>
          <a:bodyPr wrap="square" rtlCol="0">
            <a:spAutoFit/>
          </a:bodyPr>
          <a:lstStyle/>
          <a:p>
            <a:r>
              <a:rPr lang="en-GB" dirty="0"/>
              <a:t>There is an excellent </a:t>
            </a:r>
          </a:p>
          <a:p>
            <a:r>
              <a:rPr lang="en-GB" dirty="0"/>
              <a:t>Wage system in place.</a:t>
            </a:r>
          </a:p>
          <a:p>
            <a:endParaRPr lang="en-GB" dirty="0"/>
          </a:p>
        </p:txBody>
      </p:sp>
      <p:sp>
        <p:nvSpPr>
          <p:cNvPr id="13" name="TextBox 12"/>
          <p:cNvSpPr txBox="1"/>
          <p:nvPr/>
        </p:nvSpPr>
        <p:spPr>
          <a:xfrm>
            <a:off x="2185853" y="1105372"/>
            <a:ext cx="2810842" cy="923330"/>
          </a:xfrm>
          <a:prstGeom prst="rect">
            <a:avLst/>
          </a:prstGeom>
          <a:solidFill>
            <a:srgbClr val="FFFF99"/>
          </a:solidFill>
          <a:ln>
            <a:solidFill>
              <a:srgbClr val="FFFF99"/>
            </a:solidFill>
          </a:ln>
        </p:spPr>
        <p:txBody>
          <a:bodyPr wrap="square" rtlCol="0">
            <a:spAutoFit/>
          </a:bodyPr>
          <a:lstStyle/>
          <a:p>
            <a:r>
              <a:rPr lang="en-GB" dirty="0"/>
              <a:t>Organic techniques are used to create their products.</a:t>
            </a:r>
          </a:p>
        </p:txBody>
      </p:sp>
      <p:sp>
        <p:nvSpPr>
          <p:cNvPr id="14" name="TextBox 13"/>
          <p:cNvSpPr txBox="1"/>
          <p:nvPr/>
        </p:nvSpPr>
        <p:spPr>
          <a:xfrm>
            <a:off x="2138157" y="3922764"/>
            <a:ext cx="2858538" cy="923330"/>
          </a:xfrm>
          <a:prstGeom prst="rect">
            <a:avLst/>
          </a:prstGeom>
          <a:solidFill>
            <a:srgbClr val="FFFF99"/>
          </a:solidFill>
          <a:ln>
            <a:solidFill>
              <a:srgbClr val="FFFF99"/>
            </a:solidFill>
          </a:ln>
        </p:spPr>
        <p:txBody>
          <a:bodyPr wrap="square" rtlCol="0">
            <a:spAutoFit/>
          </a:bodyPr>
          <a:lstStyle/>
          <a:p>
            <a:r>
              <a:rPr lang="en-GB" dirty="0"/>
              <a:t>Child labour is reduced.</a:t>
            </a:r>
          </a:p>
          <a:p>
            <a:endParaRPr lang="en-GB" dirty="0"/>
          </a:p>
          <a:p>
            <a:endParaRPr lang="en-GB" dirty="0"/>
          </a:p>
        </p:txBody>
      </p:sp>
      <p:sp>
        <p:nvSpPr>
          <p:cNvPr id="15" name="TextBox 14"/>
          <p:cNvSpPr txBox="1"/>
          <p:nvPr/>
        </p:nvSpPr>
        <p:spPr>
          <a:xfrm>
            <a:off x="2185853" y="5323780"/>
            <a:ext cx="2810842" cy="1200329"/>
          </a:xfrm>
          <a:prstGeom prst="rect">
            <a:avLst/>
          </a:prstGeom>
          <a:solidFill>
            <a:srgbClr val="FFFF99"/>
          </a:solidFill>
          <a:ln>
            <a:solidFill>
              <a:srgbClr val="FFFF99"/>
            </a:solidFill>
          </a:ln>
        </p:spPr>
        <p:txBody>
          <a:bodyPr wrap="square" rtlCol="0">
            <a:spAutoFit/>
          </a:bodyPr>
          <a:lstStyle/>
          <a:p>
            <a:r>
              <a:rPr lang="en-GB" dirty="0"/>
              <a:t>It allows small business owners to become internationally competitive.</a:t>
            </a:r>
          </a:p>
          <a:p>
            <a:endParaRPr lang="en-GB" dirty="0"/>
          </a:p>
        </p:txBody>
      </p:sp>
      <p:sp>
        <p:nvSpPr>
          <p:cNvPr id="16" name="TextBox 15"/>
          <p:cNvSpPr txBox="1"/>
          <p:nvPr/>
        </p:nvSpPr>
        <p:spPr>
          <a:xfrm>
            <a:off x="7212413" y="1196597"/>
            <a:ext cx="2701632" cy="923330"/>
          </a:xfrm>
          <a:prstGeom prst="rect">
            <a:avLst/>
          </a:prstGeom>
          <a:solidFill>
            <a:srgbClr val="FFFF99"/>
          </a:solidFill>
          <a:ln>
            <a:solidFill>
              <a:srgbClr val="FFFF99"/>
            </a:solidFill>
          </a:ln>
        </p:spPr>
        <p:txBody>
          <a:bodyPr wrap="square" rtlCol="0">
            <a:spAutoFit/>
          </a:bodyPr>
          <a:lstStyle/>
          <a:p>
            <a:r>
              <a:rPr lang="en-GB" dirty="0"/>
              <a:t>Discrimination is not allowed.</a:t>
            </a:r>
          </a:p>
          <a:p>
            <a:endParaRPr lang="en-GB" dirty="0"/>
          </a:p>
        </p:txBody>
      </p:sp>
      <p:sp>
        <p:nvSpPr>
          <p:cNvPr id="17" name="TextBox 16"/>
          <p:cNvSpPr txBox="1"/>
          <p:nvPr/>
        </p:nvSpPr>
        <p:spPr>
          <a:xfrm>
            <a:off x="7224790" y="2472467"/>
            <a:ext cx="2701632" cy="923330"/>
          </a:xfrm>
          <a:prstGeom prst="rect">
            <a:avLst/>
          </a:prstGeom>
          <a:solidFill>
            <a:srgbClr val="FFFF99"/>
          </a:solidFill>
          <a:ln>
            <a:solidFill>
              <a:srgbClr val="FFFF99"/>
            </a:solidFill>
          </a:ln>
        </p:spPr>
        <p:txBody>
          <a:bodyPr wrap="square" rtlCol="0">
            <a:spAutoFit/>
          </a:bodyPr>
          <a:lstStyle/>
          <a:p>
            <a:r>
              <a:rPr lang="en-GB" dirty="0"/>
              <a:t>Social conditions improve.</a:t>
            </a:r>
          </a:p>
          <a:p>
            <a:endParaRPr lang="en-GB" dirty="0"/>
          </a:p>
          <a:p>
            <a:endParaRPr lang="en-GB" dirty="0"/>
          </a:p>
        </p:txBody>
      </p:sp>
      <p:sp>
        <p:nvSpPr>
          <p:cNvPr id="18" name="TextBox 17"/>
          <p:cNvSpPr txBox="1"/>
          <p:nvPr/>
        </p:nvSpPr>
        <p:spPr>
          <a:xfrm>
            <a:off x="7270247" y="3900619"/>
            <a:ext cx="2701632" cy="923330"/>
          </a:xfrm>
          <a:prstGeom prst="rect">
            <a:avLst/>
          </a:prstGeom>
          <a:solidFill>
            <a:srgbClr val="FFFF99"/>
          </a:solidFill>
          <a:ln>
            <a:solidFill>
              <a:srgbClr val="FFFF99"/>
            </a:solidFill>
          </a:ln>
        </p:spPr>
        <p:txBody>
          <a:bodyPr wrap="square" rtlCol="0">
            <a:spAutoFit/>
          </a:bodyPr>
          <a:lstStyle/>
          <a:p>
            <a:r>
              <a:rPr lang="en-GB" dirty="0"/>
              <a:t>Producers are assured a minimum price.</a:t>
            </a:r>
          </a:p>
          <a:p>
            <a:endParaRPr lang="en-GB" dirty="0"/>
          </a:p>
        </p:txBody>
      </p:sp>
      <p:sp>
        <p:nvSpPr>
          <p:cNvPr id="19" name="TextBox 18"/>
          <p:cNvSpPr txBox="1"/>
          <p:nvPr/>
        </p:nvSpPr>
        <p:spPr>
          <a:xfrm>
            <a:off x="7287664" y="5324682"/>
            <a:ext cx="2701632" cy="923330"/>
          </a:xfrm>
          <a:prstGeom prst="rect">
            <a:avLst/>
          </a:prstGeom>
          <a:solidFill>
            <a:srgbClr val="FFFF99"/>
          </a:solidFill>
          <a:ln>
            <a:solidFill>
              <a:srgbClr val="FFFF99"/>
            </a:solidFill>
          </a:ln>
        </p:spPr>
        <p:txBody>
          <a:bodyPr wrap="square" rtlCol="0">
            <a:spAutoFit/>
          </a:bodyPr>
          <a:lstStyle/>
          <a:p>
            <a:r>
              <a:rPr lang="en-GB" dirty="0"/>
              <a:t>More products are available.</a:t>
            </a:r>
          </a:p>
          <a:p>
            <a:endParaRPr lang="en-GB" dirty="0"/>
          </a:p>
        </p:txBody>
      </p:sp>
    </p:spTree>
    <p:extLst>
      <p:ext uri="{BB962C8B-B14F-4D97-AF65-F5344CB8AC3E}">
        <p14:creationId xmlns:p14="http://schemas.microsoft.com/office/powerpoint/2010/main" val="8012707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extLst>
              <a:ext uri="{28A0092B-C50C-407E-A947-70E740481C1C}">
                <a14:useLocalDpi xmlns:a14="http://schemas.microsoft.com/office/drawing/2010/main" val="0"/>
              </a:ext>
            </a:extLst>
          </a:blip>
          <a:srcRect t="13823" r="82746"/>
          <a:stretch/>
        </p:blipFill>
        <p:spPr bwMode="auto">
          <a:xfrm>
            <a:off x="11000106" y="1400176"/>
            <a:ext cx="744220" cy="5243512"/>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12296" y="1621275"/>
            <a:ext cx="10346192" cy="2585323"/>
          </a:xfrm>
          <a:prstGeom prst="rect">
            <a:avLst/>
          </a:prstGeom>
          <a:noFill/>
          <a:ln>
            <a:solidFill>
              <a:schemeClr val="accent1"/>
            </a:solidFill>
          </a:ln>
        </p:spPr>
        <p:txBody>
          <a:bodyPr wrap="square" rtlCol="0">
            <a:spAutoFit/>
          </a:bodyPr>
          <a:lstStyle/>
          <a:p>
            <a:r>
              <a:rPr lang="en-GB" dirty="0" smtClean="0"/>
              <a:t>Benefit 1:</a:t>
            </a:r>
            <a:endParaRPr lang="en-GB" dirty="0"/>
          </a:p>
          <a:p>
            <a:endParaRPr lang="en-GB" dirty="0"/>
          </a:p>
          <a:p>
            <a:r>
              <a:rPr lang="en-GB" dirty="0" smtClean="0"/>
              <a:t>Benefit 2:</a:t>
            </a:r>
          </a:p>
          <a:p>
            <a:endParaRPr lang="en-GB" dirty="0"/>
          </a:p>
          <a:p>
            <a:r>
              <a:rPr lang="en-GB" dirty="0" smtClean="0"/>
              <a:t>Benefit 3:</a:t>
            </a:r>
          </a:p>
          <a:p>
            <a:endParaRPr lang="en-GB" dirty="0"/>
          </a:p>
          <a:p>
            <a:r>
              <a:rPr lang="en-GB" dirty="0" smtClean="0"/>
              <a:t>Benefit 4:</a:t>
            </a:r>
          </a:p>
          <a:p>
            <a:endParaRPr lang="en-GB" dirty="0"/>
          </a:p>
          <a:p>
            <a:r>
              <a:rPr lang="en-GB" dirty="0" smtClean="0"/>
              <a:t>Benefit 5:</a:t>
            </a:r>
            <a:endParaRPr lang="en-GB" dirty="0" smtClean="0"/>
          </a:p>
        </p:txBody>
      </p:sp>
      <p:sp>
        <p:nvSpPr>
          <p:cNvPr id="7" name="TextBox 6"/>
          <p:cNvSpPr txBox="1"/>
          <p:nvPr/>
        </p:nvSpPr>
        <p:spPr>
          <a:xfrm>
            <a:off x="412296" y="332286"/>
            <a:ext cx="10089017" cy="954107"/>
          </a:xfrm>
          <a:prstGeom prst="rect">
            <a:avLst/>
          </a:prstGeom>
          <a:noFill/>
        </p:spPr>
        <p:txBody>
          <a:bodyPr wrap="square" rtlCol="0">
            <a:spAutoFit/>
          </a:bodyPr>
          <a:lstStyle/>
          <a:p>
            <a:r>
              <a:rPr lang="en-GB" sz="2800" dirty="0" smtClean="0">
                <a:solidFill>
                  <a:srgbClr val="C00000"/>
                </a:solidFill>
              </a:rPr>
              <a:t>Task</a:t>
            </a:r>
            <a:r>
              <a:rPr lang="en-GB" sz="2800" dirty="0" smtClean="0"/>
              <a:t>: Using </a:t>
            </a:r>
            <a:r>
              <a:rPr lang="en-GB" sz="2800" dirty="0"/>
              <a:t>the information you have read, write a  summary of </a:t>
            </a:r>
            <a:r>
              <a:rPr lang="en-GB" sz="2800" dirty="0" smtClean="0"/>
              <a:t>what you think are the 5 most important benefits of Fairtrade.</a:t>
            </a:r>
            <a:endParaRPr lang="en-GB" sz="2800" dirty="0"/>
          </a:p>
        </p:txBody>
      </p:sp>
    </p:spTree>
    <p:extLst>
      <p:ext uri="{BB962C8B-B14F-4D97-AF65-F5344CB8AC3E}">
        <p14:creationId xmlns:p14="http://schemas.microsoft.com/office/powerpoint/2010/main" val="385340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7"/>
          <p:cNvPicPr preferRelativeResize="0"/>
          <p:nvPr/>
        </p:nvPicPr>
        <p:blipFill rotWithShape="1">
          <a:blip r:embed="rId3">
            <a:alphaModFix/>
          </a:blip>
          <a:srcRect/>
          <a:stretch/>
        </p:blipFill>
        <p:spPr>
          <a:xfrm>
            <a:off x="1819821" y="1308920"/>
            <a:ext cx="8774499" cy="5236609"/>
          </a:xfrm>
          <a:prstGeom prst="rect">
            <a:avLst/>
          </a:prstGeom>
          <a:noFill/>
          <a:ln>
            <a:noFill/>
          </a:ln>
        </p:spPr>
      </p:pic>
      <p:sp>
        <p:nvSpPr>
          <p:cNvPr id="147" name="Google Shape;147;p7"/>
          <p:cNvSpPr txBox="1"/>
          <p:nvPr/>
        </p:nvSpPr>
        <p:spPr>
          <a:xfrm>
            <a:off x="1819821" y="524405"/>
            <a:ext cx="923571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dirty="0">
                <a:solidFill>
                  <a:schemeClr val="dk1"/>
                </a:solidFill>
                <a:latin typeface="Calibri"/>
                <a:ea typeface="Calibri"/>
                <a:cs typeface="Calibri"/>
                <a:sym typeface="Calibri"/>
              </a:rPr>
              <a:t>Data to show the value of import and export items</a:t>
            </a:r>
            <a:endParaRPr dirty="0"/>
          </a:p>
        </p:txBody>
      </p:sp>
    </p:spTree>
    <p:extLst>
      <p:ext uri="{BB962C8B-B14F-4D97-AF65-F5344CB8AC3E}">
        <p14:creationId xmlns:p14="http://schemas.microsoft.com/office/powerpoint/2010/main" val="132121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75973" y="1149532"/>
            <a:ext cx="7075717" cy="4947966"/>
          </a:xfrm>
          <a:prstGeom prst="rect">
            <a:avLst/>
          </a:prstGeom>
        </p:spPr>
      </p:pic>
      <p:sp>
        <p:nvSpPr>
          <p:cNvPr id="3" name="Rectangle 2"/>
          <p:cNvSpPr/>
          <p:nvPr/>
        </p:nvSpPr>
        <p:spPr>
          <a:xfrm>
            <a:off x="6385641" y="1079385"/>
            <a:ext cx="977704" cy="369332"/>
          </a:xfrm>
          <a:prstGeom prst="rect">
            <a:avLst/>
          </a:prstGeom>
        </p:spPr>
        <p:txBody>
          <a:bodyPr wrap="none">
            <a:spAutoFit/>
          </a:bodyPr>
          <a:lstStyle/>
          <a:p>
            <a:r>
              <a:rPr lang="en-GB" dirty="0">
                <a:solidFill>
                  <a:schemeClr val="dk1"/>
                </a:solidFill>
                <a:ea typeface="Calibri"/>
                <a:cs typeface="Calibri"/>
                <a:sym typeface="Calibri"/>
              </a:rPr>
              <a:t>Add text</a:t>
            </a:r>
            <a:endParaRPr lang="en-GB" dirty="0"/>
          </a:p>
        </p:txBody>
      </p:sp>
      <p:sp>
        <p:nvSpPr>
          <p:cNvPr id="5" name="Rectangle 4"/>
          <p:cNvSpPr/>
          <p:nvPr/>
        </p:nvSpPr>
        <p:spPr>
          <a:xfrm>
            <a:off x="1150597" y="2818106"/>
            <a:ext cx="338190" cy="2228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5611" y="5924777"/>
            <a:ext cx="4695463" cy="646331"/>
          </a:xfrm>
          <a:prstGeom prst="rect">
            <a:avLst/>
          </a:prstGeom>
          <a:noFill/>
        </p:spPr>
        <p:txBody>
          <a:bodyPr wrap="square" rtlCol="0">
            <a:spAutoFit/>
          </a:bodyPr>
          <a:lstStyle/>
          <a:p>
            <a:r>
              <a:rPr lang="en-GB" dirty="0"/>
              <a:t>Resize and change the colour of </a:t>
            </a:r>
          </a:p>
          <a:p>
            <a:r>
              <a:rPr lang="en-GB" dirty="0"/>
              <a:t>the shapes to add on to your bar graph.</a:t>
            </a:r>
          </a:p>
        </p:txBody>
      </p:sp>
      <p:sp>
        <p:nvSpPr>
          <p:cNvPr id="7" name="Rectangle 6"/>
          <p:cNvSpPr/>
          <p:nvPr/>
        </p:nvSpPr>
        <p:spPr>
          <a:xfrm>
            <a:off x="3827896" y="4660978"/>
            <a:ext cx="512923" cy="161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86441" y="2818106"/>
            <a:ext cx="339635" cy="2228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063759" y="2818106"/>
            <a:ext cx="339635" cy="2228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684709" y="936952"/>
            <a:ext cx="339635" cy="1455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64000" y="2818106"/>
            <a:ext cx="339635" cy="2228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92335" y="936952"/>
            <a:ext cx="339635" cy="141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239061" y="936952"/>
            <a:ext cx="339635" cy="141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62458" y="2810288"/>
            <a:ext cx="296367" cy="2236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130357" y="991344"/>
            <a:ext cx="339635" cy="1401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a:p>
        </p:txBody>
      </p:sp>
      <p:sp>
        <p:nvSpPr>
          <p:cNvPr id="9" name="TextBox 8"/>
          <p:cNvSpPr txBox="1"/>
          <p:nvPr/>
        </p:nvSpPr>
        <p:spPr>
          <a:xfrm>
            <a:off x="4514480"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2" name="TextBox 21"/>
          <p:cNvSpPr txBox="1"/>
          <p:nvPr/>
        </p:nvSpPr>
        <p:spPr>
          <a:xfrm>
            <a:off x="8175457"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3" name="TextBox 22"/>
          <p:cNvSpPr txBox="1"/>
          <p:nvPr/>
        </p:nvSpPr>
        <p:spPr>
          <a:xfrm>
            <a:off x="8803150"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4" name="TextBox 23"/>
          <p:cNvSpPr txBox="1"/>
          <p:nvPr/>
        </p:nvSpPr>
        <p:spPr>
          <a:xfrm>
            <a:off x="9343103"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5" name="TextBox 24"/>
          <p:cNvSpPr txBox="1"/>
          <p:nvPr/>
        </p:nvSpPr>
        <p:spPr>
          <a:xfrm>
            <a:off x="3879154" y="4953757"/>
            <a:ext cx="461665" cy="1012652"/>
          </a:xfrm>
          <a:prstGeom prst="rect">
            <a:avLst/>
          </a:prstGeom>
          <a:noFill/>
          <a:ln>
            <a:solidFill>
              <a:srgbClr val="0070C0"/>
            </a:solidFill>
          </a:ln>
        </p:spPr>
        <p:txBody>
          <a:bodyPr vert="vert270" wrap="square" rtlCol="0">
            <a:spAutoFit/>
          </a:bodyPr>
          <a:lstStyle/>
          <a:p>
            <a:r>
              <a:rPr lang="en-GB" dirty="0"/>
              <a:t>Coffee</a:t>
            </a:r>
          </a:p>
        </p:txBody>
      </p:sp>
      <p:sp>
        <p:nvSpPr>
          <p:cNvPr id="26" name="TextBox 25"/>
          <p:cNvSpPr txBox="1"/>
          <p:nvPr/>
        </p:nvSpPr>
        <p:spPr>
          <a:xfrm>
            <a:off x="6925560"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7" name="TextBox 26"/>
          <p:cNvSpPr txBox="1"/>
          <p:nvPr/>
        </p:nvSpPr>
        <p:spPr>
          <a:xfrm>
            <a:off x="7568906"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8" name="TextBox 27"/>
          <p:cNvSpPr txBox="1"/>
          <p:nvPr/>
        </p:nvSpPr>
        <p:spPr>
          <a:xfrm>
            <a:off x="2814531" y="2620016"/>
            <a:ext cx="461665" cy="1612681"/>
          </a:xfrm>
          <a:prstGeom prst="rect">
            <a:avLst/>
          </a:prstGeom>
          <a:noFill/>
          <a:ln>
            <a:solidFill>
              <a:srgbClr val="0070C0"/>
            </a:solidFill>
          </a:ln>
        </p:spPr>
        <p:txBody>
          <a:bodyPr vert="vert270" wrap="square" rtlCol="0">
            <a:spAutoFit/>
          </a:bodyPr>
          <a:lstStyle/>
          <a:p>
            <a:r>
              <a:rPr lang="en-GB" dirty="0"/>
              <a:t>Add text  here</a:t>
            </a:r>
          </a:p>
        </p:txBody>
      </p:sp>
      <p:sp>
        <p:nvSpPr>
          <p:cNvPr id="29" name="TextBox 28"/>
          <p:cNvSpPr txBox="1"/>
          <p:nvPr/>
        </p:nvSpPr>
        <p:spPr>
          <a:xfrm>
            <a:off x="5127317"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30" name="TextBox 29"/>
          <p:cNvSpPr txBox="1"/>
          <p:nvPr/>
        </p:nvSpPr>
        <p:spPr>
          <a:xfrm>
            <a:off x="5748724"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31" name="TextBox 30"/>
          <p:cNvSpPr txBox="1"/>
          <p:nvPr/>
        </p:nvSpPr>
        <p:spPr>
          <a:xfrm>
            <a:off x="6359356"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32" name="TextBox 31"/>
          <p:cNvSpPr txBox="1"/>
          <p:nvPr/>
        </p:nvSpPr>
        <p:spPr>
          <a:xfrm>
            <a:off x="3375102" y="4682754"/>
            <a:ext cx="461665" cy="271003"/>
          </a:xfrm>
          <a:prstGeom prst="rect">
            <a:avLst/>
          </a:prstGeom>
          <a:noFill/>
          <a:ln>
            <a:solidFill>
              <a:srgbClr val="0070C0"/>
            </a:solidFill>
          </a:ln>
        </p:spPr>
        <p:txBody>
          <a:bodyPr vert="vert270" wrap="square" rtlCol="0">
            <a:spAutoFit/>
          </a:bodyPr>
          <a:lstStyle/>
          <a:p>
            <a:r>
              <a:rPr lang="en-GB" dirty="0"/>
              <a:t>0</a:t>
            </a:r>
          </a:p>
        </p:txBody>
      </p:sp>
      <p:sp>
        <p:nvSpPr>
          <p:cNvPr id="33" name="TextBox 32"/>
          <p:cNvSpPr txBox="1"/>
          <p:nvPr/>
        </p:nvSpPr>
        <p:spPr>
          <a:xfrm>
            <a:off x="3375102" y="4389975"/>
            <a:ext cx="461665" cy="271003"/>
          </a:xfrm>
          <a:prstGeom prst="rect">
            <a:avLst/>
          </a:prstGeom>
          <a:noFill/>
          <a:ln>
            <a:solidFill>
              <a:srgbClr val="0070C0"/>
            </a:solidFill>
          </a:ln>
        </p:spPr>
        <p:txBody>
          <a:bodyPr vert="vert270" wrap="square" rtlCol="0">
            <a:spAutoFit/>
          </a:bodyPr>
          <a:lstStyle/>
          <a:p>
            <a:r>
              <a:rPr lang="en-GB" dirty="0"/>
              <a:t>5</a:t>
            </a:r>
          </a:p>
        </p:txBody>
      </p:sp>
      <p:sp>
        <p:nvSpPr>
          <p:cNvPr id="34" name="TextBox 33"/>
          <p:cNvSpPr txBox="1"/>
          <p:nvPr/>
        </p:nvSpPr>
        <p:spPr>
          <a:xfrm>
            <a:off x="3366231" y="4097196"/>
            <a:ext cx="461665" cy="271003"/>
          </a:xfrm>
          <a:prstGeom prst="rect">
            <a:avLst/>
          </a:prstGeom>
          <a:noFill/>
          <a:ln>
            <a:solidFill>
              <a:srgbClr val="0070C0"/>
            </a:solidFill>
          </a:ln>
        </p:spPr>
        <p:txBody>
          <a:bodyPr vert="vert270" wrap="square" rtlCol="0">
            <a:spAutoFit/>
          </a:bodyPr>
          <a:lstStyle/>
          <a:p>
            <a:endParaRPr lang="en-GB" dirty="0"/>
          </a:p>
        </p:txBody>
      </p:sp>
      <p:sp>
        <p:nvSpPr>
          <p:cNvPr id="35" name="TextBox 34"/>
          <p:cNvSpPr txBox="1"/>
          <p:nvPr/>
        </p:nvSpPr>
        <p:spPr>
          <a:xfrm>
            <a:off x="3350726" y="3831367"/>
            <a:ext cx="461665" cy="271003"/>
          </a:xfrm>
          <a:prstGeom prst="rect">
            <a:avLst/>
          </a:prstGeom>
          <a:noFill/>
          <a:ln>
            <a:solidFill>
              <a:srgbClr val="0070C0"/>
            </a:solidFill>
          </a:ln>
        </p:spPr>
        <p:txBody>
          <a:bodyPr vert="vert270" wrap="square" rtlCol="0">
            <a:spAutoFit/>
          </a:bodyPr>
          <a:lstStyle/>
          <a:p>
            <a:endParaRPr lang="en-GB" dirty="0"/>
          </a:p>
        </p:txBody>
      </p:sp>
      <p:sp>
        <p:nvSpPr>
          <p:cNvPr id="36" name="TextBox 35"/>
          <p:cNvSpPr txBox="1"/>
          <p:nvPr/>
        </p:nvSpPr>
        <p:spPr>
          <a:xfrm>
            <a:off x="3350725" y="3502333"/>
            <a:ext cx="461665" cy="271003"/>
          </a:xfrm>
          <a:prstGeom prst="rect">
            <a:avLst/>
          </a:prstGeom>
          <a:noFill/>
          <a:ln>
            <a:solidFill>
              <a:srgbClr val="0070C0"/>
            </a:solidFill>
          </a:ln>
        </p:spPr>
        <p:txBody>
          <a:bodyPr vert="vert270" wrap="square" rtlCol="0">
            <a:spAutoFit/>
          </a:bodyPr>
          <a:lstStyle/>
          <a:p>
            <a:endParaRPr lang="en-GB" dirty="0"/>
          </a:p>
        </p:txBody>
      </p:sp>
      <p:sp>
        <p:nvSpPr>
          <p:cNvPr id="37" name="TextBox 36"/>
          <p:cNvSpPr txBox="1"/>
          <p:nvPr/>
        </p:nvSpPr>
        <p:spPr>
          <a:xfrm>
            <a:off x="3350724" y="3171220"/>
            <a:ext cx="461665" cy="271003"/>
          </a:xfrm>
          <a:prstGeom prst="rect">
            <a:avLst/>
          </a:prstGeom>
          <a:noFill/>
          <a:ln>
            <a:solidFill>
              <a:srgbClr val="0070C0"/>
            </a:solidFill>
          </a:ln>
        </p:spPr>
        <p:txBody>
          <a:bodyPr vert="vert270" wrap="square" rtlCol="0">
            <a:spAutoFit/>
          </a:bodyPr>
          <a:lstStyle/>
          <a:p>
            <a:endParaRPr lang="en-GB" dirty="0"/>
          </a:p>
        </p:txBody>
      </p:sp>
      <p:sp>
        <p:nvSpPr>
          <p:cNvPr id="38" name="TextBox 37"/>
          <p:cNvSpPr txBox="1"/>
          <p:nvPr/>
        </p:nvSpPr>
        <p:spPr>
          <a:xfrm>
            <a:off x="3350723" y="2878441"/>
            <a:ext cx="461665" cy="271003"/>
          </a:xfrm>
          <a:prstGeom prst="rect">
            <a:avLst/>
          </a:prstGeom>
          <a:noFill/>
          <a:ln>
            <a:solidFill>
              <a:srgbClr val="0070C0"/>
            </a:solidFill>
          </a:ln>
        </p:spPr>
        <p:txBody>
          <a:bodyPr vert="vert270" wrap="square" rtlCol="0">
            <a:spAutoFit/>
          </a:bodyPr>
          <a:lstStyle/>
          <a:p>
            <a:endParaRPr lang="en-GB" dirty="0"/>
          </a:p>
        </p:txBody>
      </p:sp>
      <p:sp>
        <p:nvSpPr>
          <p:cNvPr id="39" name="TextBox 38"/>
          <p:cNvSpPr txBox="1"/>
          <p:nvPr/>
        </p:nvSpPr>
        <p:spPr>
          <a:xfrm>
            <a:off x="3350722" y="2538838"/>
            <a:ext cx="461665" cy="271003"/>
          </a:xfrm>
          <a:prstGeom prst="rect">
            <a:avLst/>
          </a:prstGeom>
          <a:noFill/>
          <a:ln>
            <a:solidFill>
              <a:srgbClr val="0070C0"/>
            </a:solidFill>
          </a:ln>
        </p:spPr>
        <p:txBody>
          <a:bodyPr vert="vert270" wrap="square" rtlCol="0">
            <a:spAutoFit/>
          </a:bodyPr>
          <a:lstStyle/>
          <a:p>
            <a:endParaRPr lang="en-GB" dirty="0"/>
          </a:p>
        </p:txBody>
      </p:sp>
      <p:sp>
        <p:nvSpPr>
          <p:cNvPr id="40" name="TextBox 39"/>
          <p:cNvSpPr txBox="1"/>
          <p:nvPr/>
        </p:nvSpPr>
        <p:spPr>
          <a:xfrm>
            <a:off x="3350721" y="2253953"/>
            <a:ext cx="461665" cy="271003"/>
          </a:xfrm>
          <a:prstGeom prst="rect">
            <a:avLst/>
          </a:prstGeom>
          <a:noFill/>
          <a:ln>
            <a:solidFill>
              <a:srgbClr val="0070C0"/>
            </a:solidFill>
          </a:ln>
        </p:spPr>
        <p:txBody>
          <a:bodyPr vert="vert270" wrap="square" rtlCol="0">
            <a:spAutoFit/>
          </a:bodyPr>
          <a:lstStyle/>
          <a:p>
            <a:endParaRPr lang="en-GB" dirty="0"/>
          </a:p>
        </p:txBody>
      </p:sp>
      <p:sp>
        <p:nvSpPr>
          <p:cNvPr id="41" name="TextBox 40"/>
          <p:cNvSpPr txBox="1"/>
          <p:nvPr/>
        </p:nvSpPr>
        <p:spPr>
          <a:xfrm>
            <a:off x="3350720" y="1951031"/>
            <a:ext cx="461665" cy="271003"/>
          </a:xfrm>
          <a:prstGeom prst="rect">
            <a:avLst/>
          </a:prstGeom>
          <a:noFill/>
          <a:ln>
            <a:solidFill>
              <a:srgbClr val="0070C0"/>
            </a:solidFill>
          </a:ln>
        </p:spPr>
        <p:txBody>
          <a:bodyPr vert="vert270" wrap="square" rtlCol="0">
            <a:spAutoFit/>
          </a:bodyPr>
          <a:lstStyle/>
          <a:p>
            <a:endParaRPr lang="en-GB" dirty="0"/>
          </a:p>
        </p:txBody>
      </p:sp>
      <p:sp>
        <p:nvSpPr>
          <p:cNvPr id="43" name="Google Shape;155;p8"/>
          <p:cNvSpPr txBox="1"/>
          <p:nvPr/>
        </p:nvSpPr>
        <p:spPr>
          <a:xfrm>
            <a:off x="185611" y="207330"/>
            <a:ext cx="1150260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smtClean="0">
                <a:solidFill>
                  <a:srgbClr val="C00000"/>
                </a:solidFill>
                <a:latin typeface="Calibri"/>
                <a:ea typeface="Calibri"/>
                <a:cs typeface="Calibri"/>
                <a:sym typeface="Calibri"/>
              </a:rPr>
              <a:t>Task</a:t>
            </a:r>
            <a:r>
              <a:rPr lang="en-GB" sz="2000" dirty="0" smtClean="0">
                <a:solidFill>
                  <a:schemeClr val="dk1"/>
                </a:solidFill>
                <a:latin typeface="Calibri"/>
                <a:ea typeface="Calibri"/>
                <a:cs typeface="Calibri"/>
                <a:sym typeface="Calibri"/>
              </a:rPr>
              <a:t>: Use </a:t>
            </a:r>
            <a:r>
              <a:rPr lang="en-GB" sz="2000" dirty="0">
                <a:solidFill>
                  <a:schemeClr val="dk1"/>
                </a:solidFill>
                <a:latin typeface="Calibri"/>
                <a:ea typeface="Calibri"/>
                <a:cs typeface="Calibri"/>
                <a:sym typeface="Calibri"/>
              </a:rPr>
              <a:t>the data for the UK trade links to produce a bar chart to show </a:t>
            </a:r>
            <a:r>
              <a:rPr lang="en-GB" sz="2000" dirty="0">
                <a:solidFill>
                  <a:srgbClr val="FF0000"/>
                </a:solidFill>
                <a:latin typeface="Calibri"/>
                <a:ea typeface="Calibri"/>
                <a:cs typeface="Calibri"/>
                <a:sym typeface="Calibri"/>
              </a:rPr>
              <a:t>British imports</a:t>
            </a:r>
            <a:r>
              <a:rPr lang="en-GB" sz="2000" dirty="0">
                <a:solidFill>
                  <a:schemeClr val="dk1"/>
                </a:solidFill>
                <a:latin typeface="Calibri"/>
                <a:ea typeface="Calibri"/>
                <a:cs typeface="Calibri"/>
                <a:sym typeface="Calibri"/>
              </a:rPr>
              <a:t> and a bar cart to </a:t>
            </a:r>
          </a:p>
          <a:p>
            <a:pPr marL="0" marR="0" lvl="0" indent="0" algn="l" rtl="0">
              <a:spcBef>
                <a:spcPts val="0"/>
              </a:spcBef>
              <a:spcAft>
                <a:spcPts val="0"/>
              </a:spcAft>
              <a:buNone/>
            </a:pPr>
            <a:r>
              <a:rPr lang="en-GB" sz="2000" dirty="0">
                <a:solidFill>
                  <a:schemeClr val="dk1"/>
                </a:solidFill>
                <a:latin typeface="Calibri"/>
                <a:ea typeface="Calibri"/>
                <a:cs typeface="Calibri"/>
                <a:sym typeface="Calibri"/>
              </a:rPr>
              <a:t>show </a:t>
            </a:r>
            <a:r>
              <a:rPr lang="en-GB" sz="2000" dirty="0">
                <a:solidFill>
                  <a:srgbClr val="FF0000"/>
                </a:solidFill>
                <a:latin typeface="Calibri"/>
                <a:ea typeface="Calibri"/>
                <a:cs typeface="Calibri"/>
                <a:sym typeface="Calibri"/>
              </a:rPr>
              <a:t>British exports</a:t>
            </a:r>
            <a:r>
              <a:rPr lang="en-GB" sz="2000" dirty="0">
                <a:solidFill>
                  <a:schemeClr val="dk1"/>
                </a:solidFill>
                <a:latin typeface="Calibri"/>
                <a:ea typeface="Calibri"/>
                <a:cs typeface="Calibri"/>
                <a:sym typeface="Calibri"/>
              </a:rPr>
              <a:t>.</a:t>
            </a:r>
            <a:endParaRPr sz="1400" dirty="0"/>
          </a:p>
        </p:txBody>
      </p:sp>
    </p:spTree>
    <p:extLst>
      <p:ext uri="{BB962C8B-B14F-4D97-AF65-F5344CB8AC3E}">
        <p14:creationId xmlns:p14="http://schemas.microsoft.com/office/powerpoint/2010/main" val="462764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75973" y="1149532"/>
            <a:ext cx="7075717" cy="4947966"/>
          </a:xfrm>
          <a:prstGeom prst="rect">
            <a:avLst/>
          </a:prstGeom>
        </p:spPr>
      </p:pic>
      <p:sp>
        <p:nvSpPr>
          <p:cNvPr id="3" name="Rectangle 2"/>
          <p:cNvSpPr/>
          <p:nvPr/>
        </p:nvSpPr>
        <p:spPr>
          <a:xfrm>
            <a:off x="6824219" y="2169506"/>
            <a:ext cx="977704" cy="369332"/>
          </a:xfrm>
          <a:prstGeom prst="rect">
            <a:avLst/>
          </a:prstGeom>
        </p:spPr>
        <p:txBody>
          <a:bodyPr wrap="none">
            <a:spAutoFit/>
          </a:bodyPr>
          <a:lstStyle/>
          <a:p>
            <a:r>
              <a:rPr lang="en-GB" dirty="0">
                <a:solidFill>
                  <a:schemeClr val="dk1"/>
                </a:solidFill>
                <a:ea typeface="Calibri"/>
                <a:cs typeface="Calibri"/>
                <a:sym typeface="Calibri"/>
              </a:rPr>
              <a:t>Add text</a:t>
            </a:r>
            <a:endParaRPr lang="en-GB" dirty="0"/>
          </a:p>
        </p:txBody>
      </p:sp>
      <p:sp>
        <p:nvSpPr>
          <p:cNvPr id="5" name="Rectangle 4"/>
          <p:cNvSpPr/>
          <p:nvPr/>
        </p:nvSpPr>
        <p:spPr>
          <a:xfrm>
            <a:off x="1150597" y="2818106"/>
            <a:ext cx="338190" cy="2228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64000" y="242545"/>
            <a:ext cx="4695463" cy="646331"/>
          </a:xfrm>
          <a:prstGeom prst="rect">
            <a:avLst/>
          </a:prstGeom>
          <a:noFill/>
        </p:spPr>
        <p:txBody>
          <a:bodyPr wrap="square" rtlCol="0">
            <a:spAutoFit/>
          </a:bodyPr>
          <a:lstStyle/>
          <a:p>
            <a:r>
              <a:rPr lang="en-GB" dirty="0"/>
              <a:t>Resize and change the colour of </a:t>
            </a:r>
          </a:p>
          <a:p>
            <a:r>
              <a:rPr lang="en-GB" dirty="0"/>
              <a:t>the shapes to add on to your bar graph.</a:t>
            </a:r>
          </a:p>
        </p:txBody>
      </p:sp>
      <p:sp>
        <p:nvSpPr>
          <p:cNvPr id="7" name="Rectangle 6"/>
          <p:cNvSpPr/>
          <p:nvPr/>
        </p:nvSpPr>
        <p:spPr>
          <a:xfrm>
            <a:off x="364000" y="936952"/>
            <a:ext cx="339635" cy="141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86441" y="2818106"/>
            <a:ext cx="339635" cy="2228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063759" y="2818106"/>
            <a:ext cx="339635" cy="2228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684709" y="936952"/>
            <a:ext cx="339635" cy="1455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64000" y="2818106"/>
            <a:ext cx="339635" cy="2228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92335" y="936952"/>
            <a:ext cx="339635" cy="141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1239061" y="936952"/>
            <a:ext cx="339635" cy="141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62458" y="2810288"/>
            <a:ext cx="296367" cy="2236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130357" y="991344"/>
            <a:ext cx="339635" cy="1401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a:p>
        </p:txBody>
      </p:sp>
      <p:sp>
        <p:nvSpPr>
          <p:cNvPr id="9" name="TextBox 8"/>
          <p:cNvSpPr txBox="1"/>
          <p:nvPr/>
        </p:nvSpPr>
        <p:spPr>
          <a:xfrm>
            <a:off x="4514480"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2" name="TextBox 21"/>
          <p:cNvSpPr txBox="1"/>
          <p:nvPr/>
        </p:nvSpPr>
        <p:spPr>
          <a:xfrm>
            <a:off x="8175457"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3" name="TextBox 22"/>
          <p:cNvSpPr txBox="1"/>
          <p:nvPr/>
        </p:nvSpPr>
        <p:spPr>
          <a:xfrm>
            <a:off x="8803150"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4" name="TextBox 23"/>
          <p:cNvSpPr txBox="1"/>
          <p:nvPr/>
        </p:nvSpPr>
        <p:spPr>
          <a:xfrm>
            <a:off x="9343103"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5" name="TextBox 24"/>
          <p:cNvSpPr txBox="1"/>
          <p:nvPr/>
        </p:nvSpPr>
        <p:spPr>
          <a:xfrm>
            <a:off x="3879154"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6" name="TextBox 25"/>
          <p:cNvSpPr txBox="1"/>
          <p:nvPr/>
        </p:nvSpPr>
        <p:spPr>
          <a:xfrm>
            <a:off x="6925560"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7" name="TextBox 26"/>
          <p:cNvSpPr txBox="1"/>
          <p:nvPr/>
        </p:nvSpPr>
        <p:spPr>
          <a:xfrm>
            <a:off x="7568906"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28" name="TextBox 27"/>
          <p:cNvSpPr txBox="1"/>
          <p:nvPr/>
        </p:nvSpPr>
        <p:spPr>
          <a:xfrm>
            <a:off x="2814531" y="2620016"/>
            <a:ext cx="461665" cy="1612681"/>
          </a:xfrm>
          <a:prstGeom prst="rect">
            <a:avLst/>
          </a:prstGeom>
          <a:noFill/>
          <a:ln>
            <a:solidFill>
              <a:srgbClr val="0070C0"/>
            </a:solidFill>
          </a:ln>
        </p:spPr>
        <p:txBody>
          <a:bodyPr vert="vert270" wrap="square" rtlCol="0">
            <a:spAutoFit/>
          </a:bodyPr>
          <a:lstStyle/>
          <a:p>
            <a:r>
              <a:rPr lang="en-GB" dirty="0"/>
              <a:t>Add text  here</a:t>
            </a:r>
          </a:p>
        </p:txBody>
      </p:sp>
      <p:sp>
        <p:nvSpPr>
          <p:cNvPr id="29" name="TextBox 28"/>
          <p:cNvSpPr txBox="1"/>
          <p:nvPr/>
        </p:nvSpPr>
        <p:spPr>
          <a:xfrm>
            <a:off x="5127317"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30" name="TextBox 29"/>
          <p:cNvSpPr txBox="1"/>
          <p:nvPr/>
        </p:nvSpPr>
        <p:spPr>
          <a:xfrm>
            <a:off x="5748724"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31" name="TextBox 30"/>
          <p:cNvSpPr txBox="1"/>
          <p:nvPr/>
        </p:nvSpPr>
        <p:spPr>
          <a:xfrm>
            <a:off x="6359356" y="4953757"/>
            <a:ext cx="461665" cy="1012652"/>
          </a:xfrm>
          <a:prstGeom prst="rect">
            <a:avLst/>
          </a:prstGeom>
          <a:noFill/>
          <a:ln>
            <a:solidFill>
              <a:srgbClr val="0070C0"/>
            </a:solidFill>
          </a:ln>
        </p:spPr>
        <p:txBody>
          <a:bodyPr vert="vert270" wrap="square" rtlCol="0">
            <a:spAutoFit/>
          </a:bodyPr>
          <a:lstStyle/>
          <a:p>
            <a:r>
              <a:rPr lang="en-GB" dirty="0"/>
              <a:t>Add here</a:t>
            </a:r>
          </a:p>
        </p:txBody>
      </p:sp>
      <p:sp>
        <p:nvSpPr>
          <p:cNvPr id="32" name="TextBox 31"/>
          <p:cNvSpPr txBox="1"/>
          <p:nvPr/>
        </p:nvSpPr>
        <p:spPr>
          <a:xfrm>
            <a:off x="3375102" y="4682754"/>
            <a:ext cx="461665" cy="271003"/>
          </a:xfrm>
          <a:prstGeom prst="rect">
            <a:avLst/>
          </a:prstGeom>
          <a:noFill/>
          <a:ln>
            <a:solidFill>
              <a:srgbClr val="0070C0"/>
            </a:solidFill>
          </a:ln>
        </p:spPr>
        <p:txBody>
          <a:bodyPr vert="vert270" wrap="square" rtlCol="0">
            <a:spAutoFit/>
          </a:bodyPr>
          <a:lstStyle/>
          <a:p>
            <a:r>
              <a:rPr lang="en-GB" dirty="0"/>
              <a:t>0</a:t>
            </a:r>
          </a:p>
        </p:txBody>
      </p:sp>
      <p:sp>
        <p:nvSpPr>
          <p:cNvPr id="33" name="TextBox 32"/>
          <p:cNvSpPr txBox="1"/>
          <p:nvPr/>
        </p:nvSpPr>
        <p:spPr>
          <a:xfrm>
            <a:off x="3375102" y="4389975"/>
            <a:ext cx="461665" cy="271003"/>
          </a:xfrm>
          <a:prstGeom prst="rect">
            <a:avLst/>
          </a:prstGeom>
          <a:noFill/>
          <a:ln>
            <a:solidFill>
              <a:srgbClr val="0070C0"/>
            </a:solidFill>
          </a:ln>
        </p:spPr>
        <p:txBody>
          <a:bodyPr vert="vert270" wrap="square" rtlCol="0">
            <a:spAutoFit/>
          </a:bodyPr>
          <a:lstStyle/>
          <a:p>
            <a:r>
              <a:rPr lang="en-GB" dirty="0"/>
              <a:t>5</a:t>
            </a:r>
          </a:p>
        </p:txBody>
      </p:sp>
      <p:sp>
        <p:nvSpPr>
          <p:cNvPr id="34" name="TextBox 33"/>
          <p:cNvSpPr txBox="1"/>
          <p:nvPr/>
        </p:nvSpPr>
        <p:spPr>
          <a:xfrm>
            <a:off x="3366231" y="4097196"/>
            <a:ext cx="461665" cy="271003"/>
          </a:xfrm>
          <a:prstGeom prst="rect">
            <a:avLst/>
          </a:prstGeom>
          <a:noFill/>
          <a:ln>
            <a:solidFill>
              <a:srgbClr val="0070C0"/>
            </a:solidFill>
          </a:ln>
        </p:spPr>
        <p:txBody>
          <a:bodyPr vert="vert270" wrap="square" rtlCol="0">
            <a:spAutoFit/>
          </a:bodyPr>
          <a:lstStyle/>
          <a:p>
            <a:endParaRPr lang="en-GB" dirty="0"/>
          </a:p>
        </p:txBody>
      </p:sp>
      <p:sp>
        <p:nvSpPr>
          <p:cNvPr id="35" name="TextBox 34"/>
          <p:cNvSpPr txBox="1"/>
          <p:nvPr/>
        </p:nvSpPr>
        <p:spPr>
          <a:xfrm>
            <a:off x="3350726" y="3831367"/>
            <a:ext cx="461665" cy="271003"/>
          </a:xfrm>
          <a:prstGeom prst="rect">
            <a:avLst/>
          </a:prstGeom>
          <a:noFill/>
          <a:ln>
            <a:solidFill>
              <a:srgbClr val="0070C0"/>
            </a:solidFill>
          </a:ln>
        </p:spPr>
        <p:txBody>
          <a:bodyPr vert="vert270" wrap="square" rtlCol="0">
            <a:spAutoFit/>
          </a:bodyPr>
          <a:lstStyle/>
          <a:p>
            <a:endParaRPr lang="en-GB" dirty="0"/>
          </a:p>
        </p:txBody>
      </p:sp>
      <p:sp>
        <p:nvSpPr>
          <p:cNvPr id="36" name="TextBox 35"/>
          <p:cNvSpPr txBox="1"/>
          <p:nvPr/>
        </p:nvSpPr>
        <p:spPr>
          <a:xfrm>
            <a:off x="3350725" y="3502333"/>
            <a:ext cx="461665" cy="271003"/>
          </a:xfrm>
          <a:prstGeom prst="rect">
            <a:avLst/>
          </a:prstGeom>
          <a:noFill/>
          <a:ln>
            <a:solidFill>
              <a:srgbClr val="0070C0"/>
            </a:solidFill>
          </a:ln>
        </p:spPr>
        <p:txBody>
          <a:bodyPr vert="vert270" wrap="square" rtlCol="0">
            <a:spAutoFit/>
          </a:bodyPr>
          <a:lstStyle/>
          <a:p>
            <a:endParaRPr lang="en-GB" dirty="0"/>
          </a:p>
        </p:txBody>
      </p:sp>
      <p:sp>
        <p:nvSpPr>
          <p:cNvPr id="37" name="TextBox 36"/>
          <p:cNvSpPr txBox="1"/>
          <p:nvPr/>
        </p:nvSpPr>
        <p:spPr>
          <a:xfrm>
            <a:off x="3350724" y="3171220"/>
            <a:ext cx="461665" cy="271003"/>
          </a:xfrm>
          <a:prstGeom prst="rect">
            <a:avLst/>
          </a:prstGeom>
          <a:noFill/>
          <a:ln>
            <a:solidFill>
              <a:srgbClr val="0070C0"/>
            </a:solidFill>
          </a:ln>
        </p:spPr>
        <p:txBody>
          <a:bodyPr vert="vert270" wrap="square" rtlCol="0">
            <a:spAutoFit/>
          </a:bodyPr>
          <a:lstStyle/>
          <a:p>
            <a:endParaRPr lang="en-GB" dirty="0"/>
          </a:p>
        </p:txBody>
      </p:sp>
      <p:sp>
        <p:nvSpPr>
          <p:cNvPr id="38" name="TextBox 37"/>
          <p:cNvSpPr txBox="1"/>
          <p:nvPr/>
        </p:nvSpPr>
        <p:spPr>
          <a:xfrm>
            <a:off x="3350723" y="2878441"/>
            <a:ext cx="461665" cy="271003"/>
          </a:xfrm>
          <a:prstGeom prst="rect">
            <a:avLst/>
          </a:prstGeom>
          <a:noFill/>
          <a:ln>
            <a:solidFill>
              <a:srgbClr val="0070C0"/>
            </a:solidFill>
          </a:ln>
        </p:spPr>
        <p:txBody>
          <a:bodyPr vert="vert270" wrap="square" rtlCol="0">
            <a:spAutoFit/>
          </a:bodyPr>
          <a:lstStyle/>
          <a:p>
            <a:endParaRPr lang="en-GB" dirty="0"/>
          </a:p>
        </p:txBody>
      </p:sp>
      <p:sp>
        <p:nvSpPr>
          <p:cNvPr id="39" name="TextBox 38"/>
          <p:cNvSpPr txBox="1"/>
          <p:nvPr/>
        </p:nvSpPr>
        <p:spPr>
          <a:xfrm>
            <a:off x="3350722" y="2538838"/>
            <a:ext cx="461665" cy="271003"/>
          </a:xfrm>
          <a:prstGeom prst="rect">
            <a:avLst/>
          </a:prstGeom>
          <a:noFill/>
          <a:ln>
            <a:solidFill>
              <a:srgbClr val="0070C0"/>
            </a:solidFill>
          </a:ln>
        </p:spPr>
        <p:txBody>
          <a:bodyPr vert="vert270" wrap="square" rtlCol="0">
            <a:spAutoFit/>
          </a:bodyPr>
          <a:lstStyle/>
          <a:p>
            <a:endParaRPr lang="en-GB" dirty="0"/>
          </a:p>
        </p:txBody>
      </p:sp>
      <p:sp>
        <p:nvSpPr>
          <p:cNvPr id="40" name="TextBox 39"/>
          <p:cNvSpPr txBox="1"/>
          <p:nvPr/>
        </p:nvSpPr>
        <p:spPr>
          <a:xfrm>
            <a:off x="3350721" y="2253953"/>
            <a:ext cx="461665" cy="271003"/>
          </a:xfrm>
          <a:prstGeom prst="rect">
            <a:avLst/>
          </a:prstGeom>
          <a:noFill/>
          <a:ln>
            <a:solidFill>
              <a:srgbClr val="0070C0"/>
            </a:solidFill>
          </a:ln>
        </p:spPr>
        <p:txBody>
          <a:bodyPr vert="vert270" wrap="square" rtlCol="0">
            <a:spAutoFit/>
          </a:bodyPr>
          <a:lstStyle/>
          <a:p>
            <a:endParaRPr lang="en-GB" dirty="0"/>
          </a:p>
        </p:txBody>
      </p:sp>
      <p:sp>
        <p:nvSpPr>
          <p:cNvPr id="41" name="TextBox 40"/>
          <p:cNvSpPr txBox="1"/>
          <p:nvPr/>
        </p:nvSpPr>
        <p:spPr>
          <a:xfrm>
            <a:off x="3350720" y="1951031"/>
            <a:ext cx="461665" cy="271003"/>
          </a:xfrm>
          <a:prstGeom prst="rect">
            <a:avLst/>
          </a:prstGeom>
          <a:noFill/>
          <a:ln>
            <a:solidFill>
              <a:srgbClr val="0070C0"/>
            </a:solidFill>
          </a:ln>
        </p:spPr>
        <p:txBody>
          <a:bodyPr vert="vert270" wrap="square" rtlCol="0">
            <a:spAutoFit/>
          </a:bodyPr>
          <a:lstStyle/>
          <a:p>
            <a:endParaRPr lang="en-GB" dirty="0"/>
          </a:p>
        </p:txBody>
      </p:sp>
    </p:spTree>
    <p:extLst>
      <p:ext uri="{BB962C8B-B14F-4D97-AF65-F5344CB8AC3E}">
        <p14:creationId xmlns:p14="http://schemas.microsoft.com/office/powerpoint/2010/main" val="951763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2933</Words>
  <Application>Microsoft Office PowerPoint</Application>
  <PresentationFormat>Widescreen</PresentationFormat>
  <Paragraphs>485</Paragraphs>
  <Slides>69</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69</vt:i4>
      </vt:variant>
    </vt:vector>
  </HeadingPairs>
  <TitlesOfParts>
    <vt:vector size="79" baseType="lpstr">
      <vt:lpstr>Arial</vt:lpstr>
      <vt:lpstr>Arial Rounded MT Bold</vt:lpstr>
      <vt:lpstr>Calibri</vt:lpstr>
      <vt:lpstr>Calibri Light</vt:lpstr>
      <vt:lpstr>Sassoon Infant Rg</vt:lpstr>
      <vt:lpstr>Times New Roman</vt:lpstr>
      <vt:lpstr>Trebuchet MS</vt:lpstr>
      <vt:lpstr>Twinkl</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 we are going to complete an at-home P.E lesson.</vt:lpstr>
      <vt:lpstr>The workout</vt:lpstr>
      <vt:lpstr>Front and Back Jump Squats</vt:lpstr>
      <vt:lpstr>Plank Jacks</vt:lpstr>
      <vt:lpstr>Speed Skaters</vt:lpstr>
      <vt:lpstr>Burpees</vt:lpstr>
      <vt:lpstr>Skier Hops</vt:lpstr>
      <vt:lpstr>High Knees</vt:lpstr>
      <vt:lpstr>Butt Kicker Run</vt:lpstr>
      <vt:lpstr>Rabbit Hops</vt:lpstr>
      <vt:lpstr>Crab Walks</vt:lpstr>
      <vt:lpstr>Box Toe Touches</vt:lpstr>
      <vt:lpstr>Personal Best Chart Name: ________________________________</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all trading fair?</vt:lpstr>
      <vt:lpstr>Fairtrade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Fair trade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Palmer</dc:creator>
  <cp:lastModifiedBy>staff</cp:lastModifiedBy>
  <cp:revision>90</cp:revision>
  <dcterms:created xsi:type="dcterms:W3CDTF">2020-08-27T09:09:54Z</dcterms:created>
  <dcterms:modified xsi:type="dcterms:W3CDTF">2021-06-27T13:29:39Z</dcterms:modified>
</cp:coreProperties>
</file>