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5" r:id="rId5"/>
    <p:sldId id="259" r:id="rId6"/>
    <p:sldId id="260" r:id="rId7"/>
    <p:sldId id="261" r:id="rId8"/>
    <p:sldId id="262" r:id="rId9"/>
    <p:sldId id="276" r:id="rId10"/>
    <p:sldId id="264" r:id="rId11"/>
    <p:sldId id="265" r:id="rId12"/>
    <p:sldId id="266" r:id="rId13"/>
    <p:sldId id="267" r:id="rId14"/>
    <p:sldId id="268" r:id="rId15"/>
    <p:sldId id="270" r:id="rId16"/>
    <p:sldId id="274" r:id="rId17"/>
    <p:sldId id="288" r:id="rId18"/>
    <p:sldId id="271" r:id="rId19"/>
    <p:sldId id="277" r:id="rId20"/>
    <p:sldId id="278" r:id="rId21"/>
    <p:sldId id="281" r:id="rId22"/>
    <p:sldId id="282" r:id="rId23"/>
    <p:sldId id="280" r:id="rId24"/>
    <p:sldId id="279" r:id="rId25"/>
    <p:sldId id="283" r:id="rId26"/>
    <p:sldId id="272" r:id="rId27"/>
    <p:sldId id="286" r:id="rId28"/>
    <p:sldId id="284" r:id="rId29"/>
    <p:sldId id="285" r:id="rId30"/>
    <p:sldId id="287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9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7B99-803F-444C-A355-9096E5D0CCB6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D3BF1-9EB3-4F2D-91E1-63A7520C02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9269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7B99-803F-444C-A355-9096E5D0CCB6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D3BF1-9EB3-4F2D-91E1-63A7520C02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712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7B99-803F-444C-A355-9096E5D0CCB6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D3BF1-9EB3-4F2D-91E1-63A7520C02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8559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7B99-803F-444C-A355-9096E5D0CCB6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D3BF1-9EB3-4F2D-91E1-63A7520C02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8843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7B99-803F-444C-A355-9096E5D0CCB6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D3BF1-9EB3-4F2D-91E1-63A7520C02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6072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7B99-803F-444C-A355-9096E5D0CCB6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D3BF1-9EB3-4F2D-91E1-63A7520C02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183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7B99-803F-444C-A355-9096E5D0CCB6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D3BF1-9EB3-4F2D-91E1-63A7520C02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0481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7B99-803F-444C-A355-9096E5D0CCB6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D3BF1-9EB3-4F2D-91E1-63A7520C02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49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7B99-803F-444C-A355-9096E5D0CCB6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D3BF1-9EB3-4F2D-91E1-63A7520C02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7020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7B99-803F-444C-A355-9096E5D0CCB6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D3BF1-9EB3-4F2D-91E1-63A7520C02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6799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7B99-803F-444C-A355-9096E5D0CCB6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D3BF1-9EB3-4F2D-91E1-63A7520C02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708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27B99-803F-444C-A355-9096E5D0CCB6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DD3BF1-9EB3-4F2D-91E1-63A7520C02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9488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23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23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4.pn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slide" Target="slide14.xml"/><Relationship Id="rId7" Type="http://schemas.openxmlformats.org/officeDocument/2006/relationships/slide" Target="slide2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8.xml"/><Relationship Id="rId5" Type="http://schemas.openxmlformats.org/officeDocument/2006/relationships/slide" Target="slide4.xml"/><Relationship Id="rId4" Type="http://schemas.openxmlformats.org/officeDocument/2006/relationships/slide" Target="slid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slide" Target="slide14.xml"/><Relationship Id="rId7" Type="http://schemas.openxmlformats.org/officeDocument/2006/relationships/slide" Target="slide2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8.xml"/><Relationship Id="rId5" Type="http://schemas.openxmlformats.org/officeDocument/2006/relationships/slide" Target="slide4.xml"/><Relationship Id="rId4" Type="http://schemas.openxmlformats.org/officeDocument/2006/relationships/slide" Target="slide15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slide" Target="slide14.xml"/><Relationship Id="rId7" Type="http://schemas.openxmlformats.org/officeDocument/2006/relationships/slide" Target="slide2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8.xml"/><Relationship Id="rId5" Type="http://schemas.openxmlformats.org/officeDocument/2006/relationships/slide" Target="slide4.xml"/><Relationship Id="rId4" Type="http://schemas.openxmlformats.org/officeDocument/2006/relationships/slide" Target="slide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slide" Target="slide15.xml"/><Relationship Id="rId4" Type="http://schemas.openxmlformats.org/officeDocument/2006/relationships/slide" Target="slide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hiterosemaths.com/homelearning/early-years/growing-6-7-8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slide" Target="slide15.xml"/><Relationship Id="rId4" Type="http://schemas.openxmlformats.org/officeDocument/2006/relationships/slide" Target="slide2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0" y="0"/>
            <a:ext cx="12167287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/>
              <a:t>Maths Lessons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WC 25/01/21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330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2394F-A873-42DB-B467-C1DAED12EA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DD90B2-93BF-4E4C-84B7-170C7F4893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0" y="0"/>
            <a:ext cx="12167287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50D494-36E0-4CAA-BDF2-DF4F969B893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EC816-606F-4CDF-83B9-8B00337F4F5F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/>
              <a:t>Subject</a:t>
            </a:r>
            <a:r>
              <a:rPr lang="en-GB"/>
              <a:t>: </a:t>
            </a:r>
            <a:r>
              <a:rPr lang="en-GB" sz="2400"/>
              <a:t>Maths </a:t>
            </a: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189471" y="143173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FBEB69-A9BA-4EB5-B669-DDFA76D48D5E}"/>
              </a:ext>
            </a:extLst>
          </p:cNvPr>
          <p:cNvSpPr txBox="1"/>
          <p:nvPr/>
        </p:nvSpPr>
        <p:spPr>
          <a:xfrm>
            <a:off x="273361" y="200893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   </a:t>
            </a:r>
            <a:r>
              <a:rPr lang="en-GB" sz="3200" dirty="0"/>
              <a:t>27.1.2021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C8183C-BAA0-4C94-A4F0-AFCA7679A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21B0E8B-34D4-4ABF-AA83-725EE25D968F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9A686-26E2-40E6-A962-30D462E7E297}"/>
              </a:ext>
            </a:extLst>
          </p:cNvPr>
          <p:cNvSpPr txBox="1"/>
          <p:nvPr/>
        </p:nvSpPr>
        <p:spPr>
          <a:xfrm>
            <a:off x="569871" y="2789668"/>
            <a:ext cx="104295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LO. To </a:t>
            </a:r>
            <a:r>
              <a:rPr lang="en-GB" sz="4000" dirty="0" smtClean="0"/>
              <a:t>find the missing number in compositions of 7. </a:t>
            </a:r>
            <a:endParaRPr lang="en-GB" sz="40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B384053-BE67-4253-98E6-4691BA8BA0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DAC161A-AE73-4E23-8983-5A4292BB48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313" y="5942319"/>
            <a:ext cx="621052" cy="557680"/>
          </a:xfrm>
          <a:prstGeom prst="rect">
            <a:avLst/>
          </a:prstGeom>
        </p:spPr>
      </p:pic>
      <p:pic>
        <p:nvPicPr>
          <p:cNvPr id="16" name="Picture 2" descr="Origina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303" y="-30426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8541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24713" y="0"/>
            <a:ext cx="12167287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2" descr="Origin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303" y="-30426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7" name="Title 20"/>
          <p:cNvSpPr txBox="1">
            <a:spLocks/>
          </p:cNvSpPr>
          <p:nvPr/>
        </p:nvSpPr>
        <p:spPr>
          <a:xfrm>
            <a:off x="1981199" y="376309"/>
            <a:ext cx="8220075" cy="9943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u="sng">
                <a:latin typeface="+mn-lt"/>
              </a:rPr>
              <a:t>Instructions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5FFA45E-0CC9-4436-9AA9-2B723DDDD573}"/>
              </a:ext>
            </a:extLst>
          </p:cNvPr>
          <p:cNvGrpSpPr/>
          <p:nvPr/>
        </p:nvGrpSpPr>
        <p:grpSpPr>
          <a:xfrm>
            <a:off x="4070259" y="3448574"/>
            <a:ext cx="3816350" cy="2983395"/>
            <a:chOff x="755650" y="1414732"/>
            <a:chExt cx="5984204" cy="4678094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D621411-B3AF-47D5-A517-366798B629A9}"/>
                </a:ext>
              </a:extLst>
            </p:cNvPr>
            <p:cNvCxnSpPr/>
            <p:nvPr/>
          </p:nvCxnSpPr>
          <p:spPr>
            <a:xfrm flipV="1">
              <a:off x="2142262" y="3653151"/>
              <a:ext cx="733809" cy="785145"/>
            </a:xfrm>
            <a:prstGeom prst="line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B05CE4D-76C8-41A8-A6AB-F08F7F97C197}"/>
                </a:ext>
              </a:extLst>
            </p:cNvPr>
            <p:cNvSpPr/>
            <p:nvPr/>
          </p:nvSpPr>
          <p:spPr>
            <a:xfrm>
              <a:off x="755650" y="4028426"/>
              <a:ext cx="2064400" cy="2064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6398B9F-67A8-445D-B55C-4502E952CBD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19435" y="3683034"/>
              <a:ext cx="733809" cy="785145"/>
            </a:xfrm>
            <a:prstGeom prst="line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A20C3D3-4C72-4EB7-AD68-B743151779A2}"/>
                </a:ext>
              </a:extLst>
            </p:cNvPr>
            <p:cNvSpPr/>
            <p:nvPr/>
          </p:nvSpPr>
          <p:spPr>
            <a:xfrm>
              <a:off x="4675454" y="4028426"/>
              <a:ext cx="2064400" cy="2064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3735F63-D08D-4B15-8E2E-36A7086FD949}"/>
                </a:ext>
              </a:extLst>
            </p:cNvPr>
            <p:cNvSpPr/>
            <p:nvPr/>
          </p:nvSpPr>
          <p:spPr>
            <a:xfrm>
              <a:off x="2388469" y="1414732"/>
              <a:ext cx="2718566" cy="271856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D25FA9A4-4D03-42F0-9EDB-DB069034C9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300" y="5395871"/>
            <a:ext cx="686611" cy="68775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734291" y="1311601"/>
            <a:ext cx="10737273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114300" algn="ctr">
              <a:spcBef>
                <a:spcPts val="0"/>
              </a:spcBef>
              <a:buNone/>
            </a:pPr>
            <a:r>
              <a:rPr lang="en-US" dirty="0"/>
              <a:t>Each slide shows a part-whole model with the ‘whole’ number and one ‘part’ number.</a:t>
            </a:r>
          </a:p>
          <a:p>
            <a:pPr marL="228600" indent="-114300" algn="ctr">
              <a:spcBef>
                <a:spcPts val="0"/>
              </a:spcBef>
              <a:buNone/>
            </a:pPr>
            <a:r>
              <a:rPr lang="en-US" dirty="0"/>
              <a:t>The ‘whole’ number will always be the number 7. </a:t>
            </a:r>
          </a:p>
          <a:p>
            <a:pPr marL="228600" indent="-114300" algn="ctr"/>
            <a:r>
              <a:rPr lang="en-US" dirty="0"/>
              <a:t>One of the parts will be given to you and </a:t>
            </a:r>
            <a:r>
              <a:rPr lang="en-US" dirty="0" smtClean="0"/>
              <a:t>your </a:t>
            </a:r>
            <a:r>
              <a:rPr lang="en-US" dirty="0"/>
              <a:t>job is to work out what number </a:t>
            </a:r>
            <a:r>
              <a:rPr lang="en-US" dirty="0" smtClean="0"/>
              <a:t>needs </a:t>
            </a:r>
            <a:r>
              <a:rPr lang="en-US" dirty="0"/>
              <a:t>to be added to get to 7. </a:t>
            </a:r>
          </a:p>
          <a:p>
            <a:pPr marL="228600" indent="-114300" algn="ctr"/>
            <a:r>
              <a:rPr lang="en-US" dirty="0"/>
              <a:t>Can you work out the missing ‘part’ number?</a:t>
            </a:r>
          </a:p>
          <a:p>
            <a:pPr marL="228600" indent="-114300" algn="ctr">
              <a:spcBef>
                <a:spcPts val="0"/>
              </a:spcBef>
              <a:buNone/>
            </a:pPr>
            <a:r>
              <a:rPr lang="en-US" dirty="0"/>
              <a:t>Can you say the equation? ‘Four add three equals seven.’ </a:t>
            </a:r>
          </a:p>
          <a:p>
            <a:pPr marL="228600" indent="-114300" algn="ctr">
              <a:spcBef>
                <a:spcPts val="0"/>
              </a:spcBef>
              <a:spcAft>
                <a:spcPts val="600"/>
              </a:spcAft>
              <a:buNone/>
            </a:pPr>
            <a:endParaRPr lang="en-US" dirty="0">
              <a:sym typeface="NTR"/>
            </a:endParaRPr>
          </a:p>
          <a:p>
            <a:pPr marL="228600" indent="-114300" algn="ctr">
              <a:spcBef>
                <a:spcPts val="0"/>
              </a:spcBef>
              <a:buNone/>
            </a:pPr>
            <a:r>
              <a:rPr lang="en-US" dirty="0"/>
              <a:t>Choose the correct number shape to complete the </a:t>
            </a:r>
            <a:r>
              <a:rPr lang="en-US" dirty="0" smtClean="0"/>
              <a:t>part-part-whole </a:t>
            </a:r>
            <a:r>
              <a:rPr lang="en-US" dirty="0"/>
              <a:t>model. </a:t>
            </a:r>
            <a:endParaRPr lang="en-US" dirty="0">
              <a:sym typeface="NTR"/>
            </a:endParaRPr>
          </a:p>
          <a:p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50029D6-8A91-2D4B-82D3-336347ACEB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2336" y="3623408"/>
            <a:ext cx="681825" cy="134349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63BCEDC-121F-7F4B-BE42-31B5922CBF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4847" y="5407239"/>
            <a:ext cx="756722" cy="76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013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24713" y="0"/>
            <a:ext cx="12167287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2" descr="Origin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303" y="-30426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55FFA45E-0CC9-4436-9AA9-2B723DDDD573}"/>
              </a:ext>
            </a:extLst>
          </p:cNvPr>
          <p:cNvGrpSpPr/>
          <p:nvPr/>
        </p:nvGrpSpPr>
        <p:grpSpPr>
          <a:xfrm>
            <a:off x="3135742" y="1084271"/>
            <a:ext cx="5692049" cy="4720735"/>
            <a:chOff x="755650" y="1414732"/>
            <a:chExt cx="5984204" cy="4678094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D621411-B3AF-47D5-A517-366798B629A9}"/>
                </a:ext>
              </a:extLst>
            </p:cNvPr>
            <p:cNvCxnSpPr/>
            <p:nvPr/>
          </p:nvCxnSpPr>
          <p:spPr>
            <a:xfrm flipV="1">
              <a:off x="2142262" y="3653151"/>
              <a:ext cx="733809" cy="785145"/>
            </a:xfrm>
            <a:prstGeom prst="line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B05CE4D-76C8-41A8-A6AB-F08F7F97C197}"/>
                </a:ext>
              </a:extLst>
            </p:cNvPr>
            <p:cNvSpPr/>
            <p:nvPr/>
          </p:nvSpPr>
          <p:spPr>
            <a:xfrm>
              <a:off x="755650" y="4028426"/>
              <a:ext cx="2064400" cy="2064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6398B9F-67A8-445D-B55C-4502E952CBD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19435" y="3683034"/>
              <a:ext cx="733809" cy="785145"/>
            </a:xfrm>
            <a:prstGeom prst="line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A20C3D3-4C72-4EB7-AD68-B743151779A2}"/>
                </a:ext>
              </a:extLst>
            </p:cNvPr>
            <p:cNvSpPr/>
            <p:nvPr/>
          </p:nvSpPr>
          <p:spPr>
            <a:xfrm>
              <a:off x="4675454" y="4028426"/>
              <a:ext cx="2064400" cy="2064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3735F63-D08D-4B15-8E2E-36A7086FD949}"/>
                </a:ext>
              </a:extLst>
            </p:cNvPr>
            <p:cNvSpPr/>
            <p:nvPr/>
          </p:nvSpPr>
          <p:spPr>
            <a:xfrm>
              <a:off x="2388469" y="1414732"/>
              <a:ext cx="2718566" cy="271856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230" y="1380566"/>
            <a:ext cx="1188457" cy="11484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9761" y="4092974"/>
            <a:ext cx="900984" cy="13424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4BEF292-C141-5B41-8940-F1AEB083FC7E}"/>
              </a:ext>
            </a:extLst>
          </p:cNvPr>
          <p:cNvSpPr txBox="1"/>
          <p:nvPr/>
        </p:nvSpPr>
        <p:spPr>
          <a:xfrm>
            <a:off x="733702" y="217439"/>
            <a:ext cx="8424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Find the correct Numicon piece that shows the answer and drag it into the ‘whole’ circle. (Draw the correct number of circles if you are working on paper. 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0637191-6212-1D4F-A25C-3676D56045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1108" y="1270433"/>
            <a:ext cx="1076072" cy="212034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230" y="2894094"/>
            <a:ext cx="1188457" cy="11943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3702" y="4612121"/>
            <a:ext cx="1508204" cy="82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812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24713" y="0"/>
            <a:ext cx="12167287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2" descr="Origin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303" y="-30426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55FFA45E-0CC9-4436-9AA9-2B723DDDD573}"/>
              </a:ext>
            </a:extLst>
          </p:cNvPr>
          <p:cNvGrpSpPr/>
          <p:nvPr/>
        </p:nvGrpSpPr>
        <p:grpSpPr>
          <a:xfrm>
            <a:off x="3135742" y="1084271"/>
            <a:ext cx="5692049" cy="4720735"/>
            <a:chOff x="755650" y="1414732"/>
            <a:chExt cx="5984204" cy="4678094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D621411-B3AF-47D5-A517-366798B629A9}"/>
                </a:ext>
              </a:extLst>
            </p:cNvPr>
            <p:cNvCxnSpPr/>
            <p:nvPr/>
          </p:nvCxnSpPr>
          <p:spPr>
            <a:xfrm flipV="1">
              <a:off x="2142262" y="3653151"/>
              <a:ext cx="733809" cy="785145"/>
            </a:xfrm>
            <a:prstGeom prst="line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B05CE4D-76C8-41A8-A6AB-F08F7F97C197}"/>
                </a:ext>
              </a:extLst>
            </p:cNvPr>
            <p:cNvSpPr/>
            <p:nvPr/>
          </p:nvSpPr>
          <p:spPr>
            <a:xfrm>
              <a:off x="755650" y="4028426"/>
              <a:ext cx="2064400" cy="2064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6398B9F-67A8-445D-B55C-4502E952CBD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19435" y="3683034"/>
              <a:ext cx="733809" cy="785145"/>
            </a:xfrm>
            <a:prstGeom prst="line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A20C3D3-4C72-4EB7-AD68-B743151779A2}"/>
                </a:ext>
              </a:extLst>
            </p:cNvPr>
            <p:cNvSpPr/>
            <p:nvPr/>
          </p:nvSpPr>
          <p:spPr>
            <a:xfrm>
              <a:off x="4675454" y="4028426"/>
              <a:ext cx="2064400" cy="2064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3735F63-D08D-4B15-8E2E-36A7086FD949}"/>
                </a:ext>
              </a:extLst>
            </p:cNvPr>
            <p:cNvSpPr/>
            <p:nvPr/>
          </p:nvSpPr>
          <p:spPr>
            <a:xfrm>
              <a:off x="2388469" y="1414732"/>
              <a:ext cx="2718566" cy="271856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8877" y="4432476"/>
            <a:ext cx="734518" cy="7210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316" y="2744937"/>
            <a:ext cx="995580" cy="10005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315" y="999037"/>
            <a:ext cx="995580" cy="149084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73B96A5-5207-E44D-BBA7-D8CA796F161F}"/>
              </a:ext>
            </a:extLst>
          </p:cNvPr>
          <p:cNvSpPr txBox="1"/>
          <p:nvPr/>
        </p:nvSpPr>
        <p:spPr>
          <a:xfrm>
            <a:off x="2074687" y="203756"/>
            <a:ext cx="8424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Find the correct Numicon piece that shows the answer and drag it into the ‘whole’ circle. (Draw the correct number of circles if you are working on paper. 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3DFF834-4D74-A34E-AAAC-678351D152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1108" y="1270433"/>
            <a:ext cx="1076072" cy="212034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1315" y="4135395"/>
            <a:ext cx="1193144" cy="115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834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24713" y="0"/>
            <a:ext cx="12167287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2" descr="Origin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303" y="-30426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55FFA45E-0CC9-4436-9AA9-2B723DDDD573}"/>
              </a:ext>
            </a:extLst>
          </p:cNvPr>
          <p:cNvGrpSpPr/>
          <p:nvPr/>
        </p:nvGrpSpPr>
        <p:grpSpPr>
          <a:xfrm>
            <a:off x="3135742" y="1084271"/>
            <a:ext cx="5692049" cy="4720735"/>
            <a:chOff x="755650" y="1414732"/>
            <a:chExt cx="5984204" cy="4678094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D621411-B3AF-47D5-A517-366798B629A9}"/>
                </a:ext>
              </a:extLst>
            </p:cNvPr>
            <p:cNvCxnSpPr/>
            <p:nvPr/>
          </p:nvCxnSpPr>
          <p:spPr>
            <a:xfrm flipV="1">
              <a:off x="2142262" y="3653151"/>
              <a:ext cx="733809" cy="785145"/>
            </a:xfrm>
            <a:prstGeom prst="line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B05CE4D-76C8-41A8-A6AB-F08F7F97C197}"/>
                </a:ext>
              </a:extLst>
            </p:cNvPr>
            <p:cNvSpPr/>
            <p:nvPr/>
          </p:nvSpPr>
          <p:spPr>
            <a:xfrm>
              <a:off x="755650" y="4028426"/>
              <a:ext cx="2064400" cy="2064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6398B9F-67A8-445D-B55C-4502E952CBD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19435" y="3683034"/>
              <a:ext cx="733809" cy="785145"/>
            </a:xfrm>
            <a:prstGeom prst="line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A20C3D3-4C72-4EB7-AD68-B743151779A2}"/>
                </a:ext>
              </a:extLst>
            </p:cNvPr>
            <p:cNvSpPr/>
            <p:nvPr/>
          </p:nvSpPr>
          <p:spPr>
            <a:xfrm>
              <a:off x="4675454" y="4028426"/>
              <a:ext cx="2064400" cy="2064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3735F63-D08D-4B15-8E2E-36A7086FD949}"/>
                </a:ext>
              </a:extLst>
            </p:cNvPr>
            <p:cNvSpPr/>
            <p:nvPr/>
          </p:nvSpPr>
          <p:spPr>
            <a:xfrm>
              <a:off x="2388469" y="1414732"/>
              <a:ext cx="2718566" cy="271856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4688" y="4195977"/>
            <a:ext cx="983123" cy="9500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782" y="1561570"/>
            <a:ext cx="948033" cy="14125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0782" y="3334843"/>
            <a:ext cx="906846" cy="135448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DB24CD7-B48F-CA4A-B416-DB922C8C1924}"/>
              </a:ext>
            </a:extLst>
          </p:cNvPr>
          <p:cNvSpPr txBox="1"/>
          <p:nvPr/>
        </p:nvSpPr>
        <p:spPr>
          <a:xfrm>
            <a:off x="733702" y="217439"/>
            <a:ext cx="8424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Find the correct Numicon piece that shows the answer and drag it into the ‘whole’ circle. (Draw the correct number of circles if you are working on paper. 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78CC28B-2D96-A340-AD6B-001ECCE2F8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1108" y="1270433"/>
            <a:ext cx="1076072" cy="212034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1732" y="5050036"/>
            <a:ext cx="995580" cy="100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6366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24713" y="0"/>
            <a:ext cx="12167287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2" descr="Origin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303" y="-30426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55FFA45E-0CC9-4436-9AA9-2B723DDDD573}"/>
              </a:ext>
            </a:extLst>
          </p:cNvPr>
          <p:cNvGrpSpPr/>
          <p:nvPr/>
        </p:nvGrpSpPr>
        <p:grpSpPr>
          <a:xfrm>
            <a:off x="3135742" y="1084271"/>
            <a:ext cx="5692049" cy="4720735"/>
            <a:chOff x="755650" y="1414732"/>
            <a:chExt cx="5984204" cy="4678094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D621411-B3AF-47D5-A517-366798B629A9}"/>
                </a:ext>
              </a:extLst>
            </p:cNvPr>
            <p:cNvCxnSpPr/>
            <p:nvPr/>
          </p:nvCxnSpPr>
          <p:spPr>
            <a:xfrm flipV="1">
              <a:off x="2142262" y="3653151"/>
              <a:ext cx="733809" cy="785145"/>
            </a:xfrm>
            <a:prstGeom prst="line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B05CE4D-76C8-41A8-A6AB-F08F7F97C197}"/>
                </a:ext>
              </a:extLst>
            </p:cNvPr>
            <p:cNvSpPr/>
            <p:nvPr/>
          </p:nvSpPr>
          <p:spPr>
            <a:xfrm>
              <a:off x="755650" y="4028426"/>
              <a:ext cx="2064400" cy="2064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6398B9F-67A8-445D-B55C-4502E952CBD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19435" y="3683034"/>
              <a:ext cx="733809" cy="785145"/>
            </a:xfrm>
            <a:prstGeom prst="line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A20C3D3-4C72-4EB7-AD68-B743151779A2}"/>
                </a:ext>
              </a:extLst>
            </p:cNvPr>
            <p:cNvSpPr/>
            <p:nvPr/>
          </p:nvSpPr>
          <p:spPr>
            <a:xfrm>
              <a:off x="4675454" y="4028426"/>
              <a:ext cx="2064400" cy="2064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3735F63-D08D-4B15-8E2E-36A7086FD949}"/>
                </a:ext>
              </a:extLst>
            </p:cNvPr>
            <p:cNvSpPr/>
            <p:nvPr/>
          </p:nvSpPr>
          <p:spPr>
            <a:xfrm>
              <a:off x="2388469" y="1414732"/>
              <a:ext cx="2718566" cy="271856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86205DA4-BD44-654C-B809-52B50A834B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1108" y="1270433"/>
            <a:ext cx="1076072" cy="2120341"/>
          </a:xfrm>
          <a:prstGeom prst="rect">
            <a:avLst/>
          </a:prstGeom>
        </p:spPr>
      </p:pic>
      <p:sp>
        <p:nvSpPr>
          <p:cNvPr id="2" name="Explosion 1 1"/>
          <p:cNvSpPr/>
          <p:nvPr/>
        </p:nvSpPr>
        <p:spPr>
          <a:xfrm>
            <a:off x="165129" y="218970"/>
            <a:ext cx="2621392" cy="2296999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CHALLENGE</a:t>
            </a:r>
          </a:p>
        </p:txBody>
      </p:sp>
      <p:sp>
        <p:nvSpPr>
          <p:cNvPr id="3" name="Rectangle 2"/>
          <p:cNvSpPr/>
          <p:nvPr/>
        </p:nvSpPr>
        <p:spPr>
          <a:xfrm>
            <a:off x="7876136" y="1084271"/>
            <a:ext cx="3553864" cy="143169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If I have 7 in one of my parts, what would I have in the other part?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Talk about this with your adult.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6205DA4-BD44-654C-B809-52B50A834B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1039" y="4065637"/>
            <a:ext cx="673697" cy="13274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62" b="97403" l="9957" r="89827">
                        <a14:foregroundMark x1="31602" y1="72727" x2="38528" y2="72727"/>
                        <a14:foregroundMark x1="66017" y1="27489" x2="67749" y2="30519"/>
                        <a14:backgroundMark x1="61905" y1="83550" x2="61905" y2="835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0822" y="2894331"/>
            <a:ext cx="3780790" cy="378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0125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24713" y="0"/>
            <a:ext cx="12167287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2" descr="Origin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303" y="-30426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55FFA45E-0CC9-4436-9AA9-2B723DDDD573}"/>
              </a:ext>
            </a:extLst>
          </p:cNvPr>
          <p:cNvGrpSpPr/>
          <p:nvPr/>
        </p:nvGrpSpPr>
        <p:grpSpPr>
          <a:xfrm>
            <a:off x="294460" y="703271"/>
            <a:ext cx="3448594" cy="3135031"/>
            <a:chOff x="755650" y="1414732"/>
            <a:chExt cx="5984204" cy="4678094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D621411-B3AF-47D5-A517-366798B629A9}"/>
                </a:ext>
              </a:extLst>
            </p:cNvPr>
            <p:cNvCxnSpPr/>
            <p:nvPr/>
          </p:nvCxnSpPr>
          <p:spPr>
            <a:xfrm flipV="1">
              <a:off x="2142262" y="3653151"/>
              <a:ext cx="733809" cy="785145"/>
            </a:xfrm>
            <a:prstGeom prst="line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B05CE4D-76C8-41A8-A6AB-F08F7F97C197}"/>
                </a:ext>
              </a:extLst>
            </p:cNvPr>
            <p:cNvSpPr/>
            <p:nvPr/>
          </p:nvSpPr>
          <p:spPr>
            <a:xfrm>
              <a:off x="755650" y="4028426"/>
              <a:ext cx="2064400" cy="2064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6398B9F-67A8-445D-B55C-4502E952CBD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19435" y="3683034"/>
              <a:ext cx="733809" cy="785145"/>
            </a:xfrm>
            <a:prstGeom prst="line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A20C3D3-4C72-4EB7-AD68-B743151779A2}"/>
                </a:ext>
              </a:extLst>
            </p:cNvPr>
            <p:cNvSpPr/>
            <p:nvPr/>
          </p:nvSpPr>
          <p:spPr>
            <a:xfrm>
              <a:off x="4675454" y="4028426"/>
              <a:ext cx="2064400" cy="2064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3735F63-D08D-4B15-8E2E-36A7086FD949}"/>
                </a:ext>
              </a:extLst>
            </p:cNvPr>
            <p:cNvSpPr/>
            <p:nvPr/>
          </p:nvSpPr>
          <p:spPr>
            <a:xfrm>
              <a:off x="2388469" y="1414732"/>
              <a:ext cx="2718566" cy="271856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450" y="1051540"/>
            <a:ext cx="582360" cy="114750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A8C41C8-E645-6E41-BE1E-39EDE4BD8C7D}"/>
              </a:ext>
            </a:extLst>
          </p:cNvPr>
          <p:cNvSpPr txBox="1"/>
          <p:nvPr/>
        </p:nvSpPr>
        <p:spPr>
          <a:xfrm>
            <a:off x="381000" y="161820"/>
            <a:ext cx="10149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Here we are going to write down all of the different ways in which we can make the number 7.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362950" y="1084271"/>
            <a:ext cx="3655318" cy="552607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Using 7 objects and the part-part-whole how many more ways can you make the number 7? 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Write a list below.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5FFA45E-0CC9-4436-9AA9-2B723DDDD573}"/>
              </a:ext>
            </a:extLst>
          </p:cNvPr>
          <p:cNvGrpSpPr/>
          <p:nvPr/>
        </p:nvGrpSpPr>
        <p:grpSpPr>
          <a:xfrm>
            <a:off x="3971654" y="804644"/>
            <a:ext cx="4166780" cy="3862606"/>
            <a:chOff x="755650" y="1414732"/>
            <a:chExt cx="5984204" cy="4678094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D621411-B3AF-47D5-A517-366798B629A9}"/>
                </a:ext>
              </a:extLst>
            </p:cNvPr>
            <p:cNvCxnSpPr/>
            <p:nvPr/>
          </p:nvCxnSpPr>
          <p:spPr>
            <a:xfrm flipV="1">
              <a:off x="2142262" y="3653151"/>
              <a:ext cx="733809" cy="785145"/>
            </a:xfrm>
            <a:prstGeom prst="line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B05CE4D-76C8-41A8-A6AB-F08F7F97C197}"/>
                </a:ext>
              </a:extLst>
            </p:cNvPr>
            <p:cNvSpPr/>
            <p:nvPr/>
          </p:nvSpPr>
          <p:spPr>
            <a:xfrm>
              <a:off x="755650" y="4028426"/>
              <a:ext cx="2064400" cy="2064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6398B9F-67A8-445D-B55C-4502E952CBD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19435" y="3683034"/>
              <a:ext cx="733809" cy="785145"/>
            </a:xfrm>
            <a:prstGeom prst="line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CA20C3D3-4C72-4EB7-AD68-B743151779A2}"/>
                </a:ext>
              </a:extLst>
            </p:cNvPr>
            <p:cNvSpPr/>
            <p:nvPr/>
          </p:nvSpPr>
          <p:spPr>
            <a:xfrm>
              <a:off x="4675454" y="4028426"/>
              <a:ext cx="2064400" cy="2064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33735F63-D08D-4B15-8E2E-36A7086FD949}"/>
                </a:ext>
              </a:extLst>
            </p:cNvPr>
            <p:cNvSpPr/>
            <p:nvPr/>
          </p:nvSpPr>
          <p:spPr>
            <a:xfrm>
              <a:off x="2388469" y="1414732"/>
              <a:ext cx="2718566" cy="271856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7" name="Rectangle 36"/>
          <p:cNvSpPr/>
          <p:nvPr/>
        </p:nvSpPr>
        <p:spPr>
          <a:xfrm>
            <a:off x="158971" y="3940216"/>
            <a:ext cx="3655318" cy="278443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I used the part-part-whole model and my </a:t>
            </a:r>
            <a:r>
              <a:rPr lang="en-GB" sz="2400" dirty="0" err="1">
                <a:solidFill>
                  <a:schemeClr val="tx1"/>
                </a:solidFill>
              </a:rPr>
              <a:t>numicon</a:t>
            </a:r>
            <a:r>
              <a:rPr lang="en-GB" sz="2400" dirty="0">
                <a:solidFill>
                  <a:schemeClr val="tx1"/>
                </a:solidFill>
              </a:rPr>
              <a:t> and found that:</a:t>
            </a:r>
          </a:p>
          <a:p>
            <a:pPr algn="ctr"/>
            <a:endParaRPr lang="en-GB" sz="2400" dirty="0">
              <a:solidFill>
                <a:schemeClr val="tx1"/>
              </a:solidFill>
            </a:endParaRPr>
          </a:p>
          <a:p>
            <a:pPr algn="ctr"/>
            <a:r>
              <a:rPr lang="en-GB" sz="2400" dirty="0">
                <a:solidFill>
                  <a:schemeClr val="tx1"/>
                </a:solidFill>
              </a:rPr>
              <a:t>2 + 5 = 7</a:t>
            </a:r>
          </a:p>
          <a:p>
            <a:pPr algn="ctr"/>
            <a:endParaRPr lang="en-GB" sz="2400" dirty="0">
              <a:solidFill>
                <a:schemeClr val="tx1"/>
              </a:solidFill>
            </a:endParaRPr>
          </a:p>
          <a:p>
            <a:pPr algn="ctr"/>
            <a:r>
              <a:rPr lang="en-GB" sz="2400" dirty="0">
                <a:solidFill>
                  <a:schemeClr val="tx1"/>
                </a:solidFill>
              </a:rPr>
              <a:t>6 + 1 = 7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219" y="2985994"/>
            <a:ext cx="720245" cy="39317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4802" y="2726524"/>
            <a:ext cx="548855" cy="817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6573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11650" y="0"/>
            <a:ext cx="12167287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2" descr="Origin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303" y="-30426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A8C41C8-E645-6E41-BE1E-39EDE4BD8C7D}"/>
              </a:ext>
            </a:extLst>
          </p:cNvPr>
          <p:cNvSpPr txBox="1"/>
          <p:nvPr/>
        </p:nvSpPr>
        <p:spPr>
          <a:xfrm>
            <a:off x="381000" y="161820"/>
            <a:ext cx="101496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Here are some compositions of the number 7. Can you work out each one and put a circle around the compositions that equal 7. 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2817" y="716869"/>
            <a:ext cx="958646" cy="19054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1492" y="716869"/>
            <a:ext cx="930454" cy="19054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524503" y="1284853"/>
            <a:ext cx="7576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+</a:t>
            </a:r>
            <a:endParaRPr lang="en-GB" sz="4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445" y="4885576"/>
            <a:ext cx="1078670" cy="16112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2268" y="4885576"/>
            <a:ext cx="1078670" cy="161122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22960" y="5306465"/>
            <a:ext cx="7576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+</a:t>
            </a:r>
            <a:endParaRPr lang="en-GB" sz="4400" dirty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968" y="5691185"/>
            <a:ext cx="1305043" cy="698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9250353" y="5655487"/>
            <a:ext cx="7576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+</a:t>
            </a:r>
            <a:endParaRPr lang="en-GB" sz="4400" dirty="0"/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9186" y="5485806"/>
            <a:ext cx="675345" cy="110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43" y="1570965"/>
            <a:ext cx="864734" cy="865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823939" y="1624871"/>
            <a:ext cx="7576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+</a:t>
            </a:r>
            <a:endParaRPr lang="en-GB" sz="4400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062" y="1570969"/>
            <a:ext cx="864734" cy="865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132" y="3353568"/>
            <a:ext cx="890222" cy="94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4698174" y="3439915"/>
            <a:ext cx="7576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+</a:t>
            </a:r>
            <a:endParaRPr lang="en-GB" sz="4400" dirty="0"/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060" y="3353567"/>
            <a:ext cx="887641" cy="94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384" y="3779234"/>
            <a:ext cx="859606" cy="860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8957934" y="3824635"/>
            <a:ext cx="7576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+</a:t>
            </a:r>
            <a:endParaRPr lang="en-GB" sz="4400" dirty="0"/>
          </a:p>
        </p:txBody>
      </p:sp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6721" y="3783158"/>
            <a:ext cx="859606" cy="860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5400000">
            <a:off x="5089764" y="1491229"/>
            <a:ext cx="885307" cy="13345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16200000">
            <a:off x="4950646" y="5100151"/>
            <a:ext cx="907823" cy="138147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5400000">
            <a:off x="1194550" y="2947909"/>
            <a:ext cx="945934" cy="142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986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2394F-A873-42DB-B467-C1DAED12EA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DD90B2-93BF-4E4C-84B7-170C7F4893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0" y="0"/>
            <a:ext cx="12167287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50D494-36E0-4CAA-BDF2-DF4F969B893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EC816-606F-4CDF-83B9-8B00337F4F5F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/>
              <a:t>Subject</a:t>
            </a:r>
            <a:r>
              <a:rPr lang="en-GB"/>
              <a:t>: </a:t>
            </a:r>
            <a:r>
              <a:rPr lang="en-GB" sz="2400"/>
              <a:t>Maths </a:t>
            </a: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189471" y="143173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FBEB69-A9BA-4EB5-B669-DDFA76D48D5E}"/>
              </a:ext>
            </a:extLst>
          </p:cNvPr>
          <p:cNvSpPr txBox="1"/>
          <p:nvPr/>
        </p:nvSpPr>
        <p:spPr>
          <a:xfrm>
            <a:off x="273361" y="200893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   </a:t>
            </a:r>
            <a:r>
              <a:rPr lang="en-GB" sz="3200" dirty="0"/>
              <a:t>28.1.2021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C8183C-BAA0-4C94-A4F0-AFCA7679A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21B0E8B-34D4-4ABF-AA83-725EE25D968F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9A686-26E2-40E6-A962-30D462E7E297}"/>
              </a:ext>
            </a:extLst>
          </p:cNvPr>
          <p:cNvSpPr txBox="1"/>
          <p:nvPr/>
        </p:nvSpPr>
        <p:spPr>
          <a:xfrm>
            <a:off x="569871" y="2789668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LO. To be able </a:t>
            </a:r>
            <a:r>
              <a:rPr lang="en-GB" sz="4000" dirty="0" smtClean="0"/>
              <a:t>to name a 2D shape.</a:t>
            </a:r>
            <a:endParaRPr lang="en-GB" sz="40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B384053-BE67-4253-98E6-4691BA8BA0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DAC161A-AE73-4E23-8983-5A4292BB48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972" y="5940593"/>
            <a:ext cx="647177" cy="581139"/>
          </a:xfrm>
          <a:prstGeom prst="rect">
            <a:avLst/>
          </a:prstGeom>
        </p:spPr>
      </p:pic>
      <p:pic>
        <p:nvPicPr>
          <p:cNvPr id="16" name="Picture 2" descr="Origina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303" y="-30426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61436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0" y="0"/>
            <a:ext cx="12167287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2" descr="Origin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303" y="-30426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7" name="Oval 16">
            <a:hlinkClick r:id="rId3" action="ppaction://hlinksldjump"/>
            <a:extLst>
              <a:ext uri="{FF2B5EF4-FFF2-40B4-BE49-F238E27FC236}">
                <a16:creationId xmlns:a16="http://schemas.microsoft.com/office/drawing/2014/main" id="{F8EAAE1D-59E6-4693-9A99-D374C3B22B4C}"/>
              </a:ext>
            </a:extLst>
          </p:cNvPr>
          <p:cNvSpPr/>
          <p:nvPr/>
        </p:nvSpPr>
        <p:spPr>
          <a:xfrm>
            <a:off x="584212" y="1192732"/>
            <a:ext cx="1998662" cy="1849438"/>
          </a:xfrm>
          <a:prstGeom prst="ellipse">
            <a:avLst/>
          </a:prstGeom>
          <a:solidFill>
            <a:srgbClr val="EF342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8" name="Rectangle 17">
            <a:hlinkClick r:id="rId4" action="ppaction://hlinksldjump"/>
            <a:extLst>
              <a:ext uri="{FF2B5EF4-FFF2-40B4-BE49-F238E27FC236}">
                <a16:creationId xmlns:a16="http://schemas.microsoft.com/office/drawing/2014/main" id="{F438195F-C0DA-4612-91A9-ECA39E6D6E10}"/>
              </a:ext>
            </a:extLst>
          </p:cNvPr>
          <p:cNvSpPr/>
          <p:nvPr/>
        </p:nvSpPr>
        <p:spPr>
          <a:xfrm>
            <a:off x="9507538" y="1457891"/>
            <a:ext cx="1798031" cy="1662019"/>
          </a:xfrm>
          <a:prstGeom prst="rect">
            <a:avLst/>
          </a:prstGeom>
          <a:solidFill>
            <a:srgbClr val="18A0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9" name="Rectangle 18">
            <a:hlinkClick r:id="rId5" action="ppaction://hlinksldjump"/>
            <a:extLst>
              <a:ext uri="{FF2B5EF4-FFF2-40B4-BE49-F238E27FC236}">
                <a16:creationId xmlns:a16="http://schemas.microsoft.com/office/drawing/2014/main" id="{D5EC8813-FF64-4976-B561-08C0237FF4BD}"/>
              </a:ext>
            </a:extLst>
          </p:cNvPr>
          <p:cNvSpPr/>
          <p:nvPr/>
        </p:nvSpPr>
        <p:spPr>
          <a:xfrm>
            <a:off x="339022" y="4640294"/>
            <a:ext cx="2554696" cy="1036110"/>
          </a:xfrm>
          <a:prstGeom prst="rect">
            <a:avLst/>
          </a:prstGeom>
          <a:solidFill>
            <a:srgbClr val="FFE1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0" name="Oval 19">
            <a:hlinkClick r:id="rId6" action="ppaction://hlinksldjump"/>
            <a:extLst>
              <a:ext uri="{FF2B5EF4-FFF2-40B4-BE49-F238E27FC236}">
                <a16:creationId xmlns:a16="http://schemas.microsoft.com/office/drawing/2014/main" id="{3163DAE0-42BB-4E83-B53E-4D1CC48F49B4}"/>
              </a:ext>
            </a:extLst>
          </p:cNvPr>
          <p:cNvSpPr/>
          <p:nvPr/>
        </p:nvSpPr>
        <p:spPr>
          <a:xfrm>
            <a:off x="3381406" y="1517301"/>
            <a:ext cx="2182096" cy="1373817"/>
          </a:xfrm>
          <a:prstGeom prst="ellipse">
            <a:avLst/>
          </a:prstGeom>
          <a:solidFill>
            <a:srgbClr val="883E9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1" name="Isosceles Triangle 20">
            <a:hlinkClick r:id="rId7" action="ppaction://hlinksldjump"/>
            <a:extLst>
              <a:ext uri="{FF2B5EF4-FFF2-40B4-BE49-F238E27FC236}">
                <a16:creationId xmlns:a16="http://schemas.microsoft.com/office/drawing/2014/main" id="{E54463F9-331A-4C5F-BB86-B74D2B8E33E7}"/>
              </a:ext>
            </a:extLst>
          </p:cNvPr>
          <p:cNvSpPr/>
          <p:nvPr/>
        </p:nvSpPr>
        <p:spPr>
          <a:xfrm>
            <a:off x="6076124" y="1138730"/>
            <a:ext cx="2388458" cy="1906017"/>
          </a:xfrm>
          <a:prstGeom prst="triangle">
            <a:avLst/>
          </a:prstGeom>
          <a:solidFill>
            <a:srgbClr val="F5862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A8C41C8-E645-6E41-BE1E-39EDE4BD8C7D}"/>
              </a:ext>
            </a:extLst>
          </p:cNvPr>
          <p:cNvSpPr txBox="1"/>
          <p:nvPr/>
        </p:nvSpPr>
        <p:spPr>
          <a:xfrm>
            <a:off x="152400" y="161820"/>
            <a:ext cx="10900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Today we are going to have a look at 2D shapes. A 2D shape is a flat shape that has sides and corners. Lets take a look at some of the names for these shapes: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13291" y="3105150"/>
            <a:ext cx="2087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circle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70391" y="5803148"/>
            <a:ext cx="2087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rectangle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700091" y="3219450"/>
            <a:ext cx="2087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square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504738" y="2993529"/>
            <a:ext cx="2087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triangle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958275" y="2954902"/>
            <a:ext cx="2087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oval</a:t>
            </a:r>
          </a:p>
        </p:txBody>
      </p:sp>
      <p:sp>
        <p:nvSpPr>
          <p:cNvPr id="27" name="Regular Pentagon 26"/>
          <p:cNvSpPr/>
          <p:nvPr/>
        </p:nvSpPr>
        <p:spPr>
          <a:xfrm>
            <a:off x="3677607" y="3769741"/>
            <a:ext cx="2115191" cy="2019510"/>
          </a:xfrm>
          <a:prstGeom prst="pentagon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3788354" y="5829827"/>
            <a:ext cx="2087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pentagon</a:t>
            </a:r>
          </a:p>
        </p:txBody>
      </p:sp>
      <p:sp>
        <p:nvSpPr>
          <p:cNvPr id="29" name="Hexagon 28"/>
          <p:cNvSpPr/>
          <p:nvPr/>
        </p:nvSpPr>
        <p:spPr>
          <a:xfrm>
            <a:off x="6343650" y="4000500"/>
            <a:ext cx="2190750" cy="1790700"/>
          </a:xfrm>
          <a:prstGeom prst="hexagon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6588704" y="5848877"/>
            <a:ext cx="2087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hexagon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0458" y="3831440"/>
            <a:ext cx="2069167" cy="2017438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9446204" y="5944127"/>
            <a:ext cx="2087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heptagon</a:t>
            </a:r>
          </a:p>
        </p:txBody>
      </p:sp>
    </p:spTree>
    <p:extLst>
      <p:ext uri="{BB962C8B-B14F-4D97-AF65-F5344CB8AC3E}">
        <p14:creationId xmlns:p14="http://schemas.microsoft.com/office/powerpoint/2010/main" val="2425227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2394F-A873-42DB-B467-C1DAED12EA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DD90B2-93BF-4E4C-84B7-170C7F4893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0" y="0"/>
            <a:ext cx="12167287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50D494-36E0-4CAA-BDF2-DF4F969B893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EC816-606F-4CDF-83B9-8B00337F4F5F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/>
              <a:t>Subject</a:t>
            </a:r>
            <a:r>
              <a:rPr lang="en-GB"/>
              <a:t>: </a:t>
            </a:r>
            <a:r>
              <a:rPr lang="en-GB" sz="2400"/>
              <a:t>Maths </a:t>
            </a: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189471" y="143173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FBEB69-A9BA-4EB5-B669-DDFA76D48D5E}"/>
              </a:ext>
            </a:extLst>
          </p:cNvPr>
          <p:cNvSpPr txBox="1"/>
          <p:nvPr/>
        </p:nvSpPr>
        <p:spPr>
          <a:xfrm>
            <a:off x="273361" y="200893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   </a:t>
            </a:r>
            <a:r>
              <a:rPr lang="en-GB" sz="3200" dirty="0"/>
              <a:t>25.1.2021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C8183C-BAA0-4C94-A4F0-AFCA7679A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21B0E8B-34D4-4ABF-AA83-725EE25D968F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9A686-26E2-40E6-A962-30D462E7E297}"/>
              </a:ext>
            </a:extLst>
          </p:cNvPr>
          <p:cNvSpPr txBox="1"/>
          <p:nvPr/>
        </p:nvSpPr>
        <p:spPr>
          <a:xfrm>
            <a:off x="569871" y="2789668"/>
            <a:ext cx="104295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LO. To develop an understanding of the different compositions of 7.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B384053-BE67-4253-98E6-4691BA8BA0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DAC161A-AE73-4E23-8983-5A4292BB48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657" y="5940593"/>
            <a:ext cx="673303" cy="604599"/>
          </a:xfrm>
          <a:prstGeom prst="rect">
            <a:avLst/>
          </a:prstGeom>
        </p:spPr>
      </p:pic>
      <p:pic>
        <p:nvPicPr>
          <p:cNvPr id="16" name="Picture 2" descr="Origina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303" y="-30426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49036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0" y="0"/>
            <a:ext cx="12167287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2" descr="Origin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303" y="-30426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5" name="Title 1"/>
          <p:cNvSpPr txBox="1">
            <a:spLocks noChangeArrowheads="1"/>
          </p:cNvSpPr>
          <p:nvPr/>
        </p:nvSpPr>
        <p:spPr>
          <a:xfrm>
            <a:off x="1847850" y="1541463"/>
            <a:ext cx="8220075" cy="99377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8600" dirty="0"/>
              <a:t>circle</a:t>
            </a:r>
            <a:endParaRPr lang="en-GB" altLang="en-US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654DA16-B40D-4770-AE31-7414E9B1A515}"/>
              </a:ext>
            </a:extLst>
          </p:cNvPr>
          <p:cNvSpPr/>
          <p:nvPr/>
        </p:nvSpPr>
        <p:spPr>
          <a:xfrm>
            <a:off x="8591551" y="1236663"/>
            <a:ext cx="1647825" cy="1765300"/>
          </a:xfrm>
          <a:prstGeom prst="ellipse">
            <a:avLst/>
          </a:prstGeom>
          <a:solidFill>
            <a:srgbClr val="EF342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8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363" y="3325813"/>
            <a:ext cx="2790825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850" y="3325813"/>
            <a:ext cx="2751138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C6E2F9D9-1E63-49B9-90D3-99B210945A16}"/>
              </a:ext>
            </a:extLst>
          </p:cNvPr>
          <p:cNvSpPr txBox="1">
            <a:spLocks/>
          </p:cNvSpPr>
          <p:nvPr/>
        </p:nvSpPr>
        <p:spPr>
          <a:xfrm>
            <a:off x="3201988" y="6272213"/>
            <a:ext cx="2047875" cy="296862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lIns="252000" tIns="252000" rIns="252000" bIns="25200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2800" b="0" dirty="0">
                <a:latin typeface="+mn-lt"/>
              </a:rPr>
              <a:t>disks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C2917C5E-2B43-4F9C-8EC3-D04DEA3E4C1D}"/>
              </a:ext>
            </a:extLst>
          </p:cNvPr>
          <p:cNvSpPr txBox="1">
            <a:spLocks/>
          </p:cNvSpPr>
          <p:nvPr/>
        </p:nvSpPr>
        <p:spPr>
          <a:xfrm>
            <a:off x="6518275" y="6246813"/>
            <a:ext cx="2047875" cy="296862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lIns="252000" tIns="252000" rIns="252000" bIns="25200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2800" b="0" dirty="0">
                <a:latin typeface="+mn-lt"/>
              </a:rPr>
              <a:t>clock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6700" y="171450"/>
            <a:ext cx="10115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Soon we are going to have a look for some shapes around our house. But first lets have a look at some examples of our shapes. </a:t>
            </a:r>
          </a:p>
        </p:txBody>
      </p:sp>
    </p:spTree>
    <p:extLst>
      <p:ext uri="{BB962C8B-B14F-4D97-AF65-F5344CB8AC3E}">
        <p14:creationId xmlns:p14="http://schemas.microsoft.com/office/powerpoint/2010/main" val="15470612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0" y="0"/>
            <a:ext cx="12167287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2" descr="Origin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303" y="-30426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 noChangeArrowheads="1"/>
          </p:cNvSpPr>
          <p:nvPr/>
        </p:nvSpPr>
        <p:spPr>
          <a:xfrm>
            <a:off x="2038350" y="874713"/>
            <a:ext cx="8220075" cy="99377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8600" dirty="0"/>
              <a:t>oval</a:t>
            </a:r>
            <a:endParaRPr lang="en-GB" alt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841467F-2B37-4287-94AF-99EAE19A34A3}"/>
              </a:ext>
            </a:extLst>
          </p:cNvPr>
          <p:cNvSpPr txBox="1">
            <a:spLocks/>
          </p:cNvSpPr>
          <p:nvPr/>
        </p:nvSpPr>
        <p:spPr>
          <a:xfrm>
            <a:off x="3184525" y="5419725"/>
            <a:ext cx="2046288" cy="296863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lIns="252000" tIns="252000" rIns="252000" bIns="25200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2800" b="0" dirty="0">
                <a:latin typeface="+mn-lt"/>
              </a:rPr>
              <a:t>mirror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953335C-25A4-4D88-B177-ECA690C4B9CB}"/>
              </a:ext>
            </a:extLst>
          </p:cNvPr>
          <p:cNvSpPr txBox="1">
            <a:spLocks/>
          </p:cNvSpPr>
          <p:nvPr/>
        </p:nvSpPr>
        <p:spPr>
          <a:xfrm>
            <a:off x="6913563" y="4595813"/>
            <a:ext cx="2046287" cy="296862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lIns="252000" tIns="252000" rIns="252000" bIns="25200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2800" b="0" dirty="0">
                <a:latin typeface="+mn-lt"/>
              </a:rPr>
              <a:t>jewel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6E1897E-A017-4651-96F1-5C1FC91008BC}"/>
              </a:ext>
            </a:extLst>
          </p:cNvPr>
          <p:cNvSpPr/>
          <p:nvPr/>
        </p:nvSpPr>
        <p:spPr>
          <a:xfrm>
            <a:off x="8261350" y="755650"/>
            <a:ext cx="1812925" cy="1233488"/>
          </a:xfrm>
          <a:prstGeom prst="ellipse">
            <a:avLst/>
          </a:prstGeom>
          <a:solidFill>
            <a:srgbClr val="883E9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88" y="1600200"/>
            <a:ext cx="1909762" cy="360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514600"/>
            <a:ext cx="2462213" cy="168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27992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0" y="0"/>
            <a:ext cx="12167287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2" descr="Origin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303" y="-30426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 noChangeArrowheads="1"/>
          </p:cNvSpPr>
          <p:nvPr/>
        </p:nvSpPr>
        <p:spPr>
          <a:xfrm>
            <a:off x="2171700" y="1008063"/>
            <a:ext cx="8220075" cy="9937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8000" dirty="0"/>
              <a:t>triangle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8E1FFA3-1886-4A29-81C3-D5B8A777C2FC}"/>
              </a:ext>
            </a:extLst>
          </p:cNvPr>
          <p:cNvSpPr txBox="1">
            <a:spLocks/>
          </p:cNvSpPr>
          <p:nvPr/>
        </p:nvSpPr>
        <p:spPr>
          <a:xfrm>
            <a:off x="3124200" y="4405312"/>
            <a:ext cx="2600325" cy="560387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lIns="252000" tIns="252000" rIns="252000" bIns="25200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2800" b="0" dirty="0">
                <a:latin typeface="+mn-lt"/>
              </a:rPr>
              <a:t>coat hanger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EF3A486-82A7-449E-94EF-9AB41248AEAC}"/>
              </a:ext>
            </a:extLst>
          </p:cNvPr>
          <p:cNvSpPr txBox="1">
            <a:spLocks/>
          </p:cNvSpPr>
          <p:nvPr/>
        </p:nvSpPr>
        <p:spPr>
          <a:xfrm>
            <a:off x="7758113" y="5754688"/>
            <a:ext cx="2044700" cy="295275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lIns="252000" tIns="252000" rIns="252000" bIns="25200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2800" b="0" dirty="0">
                <a:latin typeface="+mn-lt"/>
              </a:rPr>
              <a:t>triangle</a:t>
            </a:r>
            <a:endParaRPr lang="en-GB" sz="1800" b="0" dirty="0">
              <a:latin typeface="+mn-lt"/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10C33BB6-7CD7-40B1-BA72-A44FA41CA2AA}"/>
              </a:ext>
            </a:extLst>
          </p:cNvPr>
          <p:cNvSpPr/>
          <p:nvPr/>
        </p:nvSpPr>
        <p:spPr>
          <a:xfrm>
            <a:off x="8450263" y="666750"/>
            <a:ext cx="1722437" cy="1512888"/>
          </a:xfrm>
          <a:prstGeom prst="triangle">
            <a:avLst/>
          </a:prstGeom>
          <a:solidFill>
            <a:srgbClr val="F5862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913" y="2495550"/>
            <a:ext cx="1689100" cy="308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775" y="2570163"/>
            <a:ext cx="370205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163AB04-A875-4F08-A0A8-3001E98C462A}"/>
              </a:ext>
            </a:extLst>
          </p:cNvPr>
          <p:cNvCxnSpPr>
            <a:cxnSpLocks/>
          </p:cNvCxnSpPr>
          <p:nvPr/>
        </p:nvCxnSpPr>
        <p:spPr>
          <a:xfrm>
            <a:off x="4494213" y="3279775"/>
            <a:ext cx="2484437" cy="976313"/>
          </a:xfrm>
          <a:prstGeom prst="line">
            <a:avLst/>
          </a:prstGeom>
          <a:ln w="38100">
            <a:solidFill>
              <a:srgbClr val="FFE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50F2406-0E9E-45A9-8098-645167F07182}"/>
              </a:ext>
            </a:extLst>
          </p:cNvPr>
          <p:cNvCxnSpPr>
            <a:cxnSpLocks/>
          </p:cNvCxnSpPr>
          <p:nvPr/>
        </p:nvCxnSpPr>
        <p:spPr>
          <a:xfrm flipH="1">
            <a:off x="7826375" y="3314700"/>
            <a:ext cx="1058863" cy="1684338"/>
          </a:xfrm>
          <a:prstGeom prst="line">
            <a:avLst/>
          </a:prstGeom>
          <a:ln w="38100">
            <a:solidFill>
              <a:srgbClr val="FFE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E9F1EE8-9781-4C14-B39A-F55640677476}"/>
              </a:ext>
            </a:extLst>
          </p:cNvPr>
          <p:cNvCxnSpPr>
            <a:cxnSpLocks/>
          </p:cNvCxnSpPr>
          <p:nvPr/>
        </p:nvCxnSpPr>
        <p:spPr>
          <a:xfrm flipH="1">
            <a:off x="1901825" y="3279775"/>
            <a:ext cx="2601913" cy="976313"/>
          </a:xfrm>
          <a:prstGeom prst="line">
            <a:avLst/>
          </a:prstGeom>
          <a:ln w="38100">
            <a:solidFill>
              <a:srgbClr val="FFE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92F3AD6-6422-49D4-ADE5-D452224AEB26}"/>
              </a:ext>
            </a:extLst>
          </p:cNvPr>
          <p:cNvCxnSpPr>
            <a:cxnSpLocks/>
          </p:cNvCxnSpPr>
          <p:nvPr/>
        </p:nvCxnSpPr>
        <p:spPr>
          <a:xfrm>
            <a:off x="1901825" y="4256088"/>
            <a:ext cx="5057775" cy="0"/>
          </a:xfrm>
          <a:prstGeom prst="line">
            <a:avLst/>
          </a:prstGeom>
          <a:ln w="38100">
            <a:solidFill>
              <a:srgbClr val="FFE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AC718AD-A9EF-4CF0-B491-1B51FECC3F15}"/>
              </a:ext>
            </a:extLst>
          </p:cNvPr>
          <p:cNvCxnSpPr>
            <a:cxnSpLocks/>
          </p:cNvCxnSpPr>
          <p:nvPr/>
        </p:nvCxnSpPr>
        <p:spPr>
          <a:xfrm>
            <a:off x="8866188" y="3314700"/>
            <a:ext cx="884237" cy="1700213"/>
          </a:xfrm>
          <a:prstGeom prst="line">
            <a:avLst/>
          </a:prstGeom>
          <a:ln w="38100">
            <a:solidFill>
              <a:srgbClr val="FFE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F3165E0-DA5B-4B84-B50C-E10C2BB91CE6}"/>
              </a:ext>
            </a:extLst>
          </p:cNvPr>
          <p:cNvCxnSpPr>
            <a:cxnSpLocks/>
          </p:cNvCxnSpPr>
          <p:nvPr/>
        </p:nvCxnSpPr>
        <p:spPr>
          <a:xfrm flipH="1">
            <a:off x="7807325" y="5018088"/>
            <a:ext cx="1943100" cy="0"/>
          </a:xfrm>
          <a:prstGeom prst="line">
            <a:avLst/>
          </a:prstGeom>
          <a:ln w="38100">
            <a:solidFill>
              <a:srgbClr val="FFE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88485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0" y="0"/>
            <a:ext cx="12167287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2" descr="Origin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303" y="-30426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 noChangeArrowheads="1"/>
          </p:cNvSpPr>
          <p:nvPr/>
        </p:nvSpPr>
        <p:spPr>
          <a:xfrm>
            <a:off x="2038350" y="912813"/>
            <a:ext cx="8220075" cy="9937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8000" dirty="0"/>
              <a:t>square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7299D73-91AB-4647-BC22-244953497ABA}"/>
              </a:ext>
            </a:extLst>
          </p:cNvPr>
          <p:cNvSpPr txBox="1">
            <a:spLocks/>
          </p:cNvSpPr>
          <p:nvPr/>
        </p:nvSpPr>
        <p:spPr>
          <a:xfrm>
            <a:off x="3392488" y="5319713"/>
            <a:ext cx="2047875" cy="296862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lIns="252000" tIns="252000" rIns="252000" bIns="25200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2800" b="0" dirty="0">
                <a:latin typeface="+mn-lt"/>
              </a:rPr>
              <a:t>chocolate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2FE653A-BFB6-4F5B-9569-750CCF3ED07A}"/>
              </a:ext>
            </a:extLst>
          </p:cNvPr>
          <p:cNvSpPr txBox="1">
            <a:spLocks/>
          </p:cNvSpPr>
          <p:nvPr/>
        </p:nvSpPr>
        <p:spPr>
          <a:xfrm>
            <a:off x="7121525" y="5319713"/>
            <a:ext cx="2046288" cy="296862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lIns="252000" tIns="252000" rIns="252000" bIns="25200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2800" b="0" dirty="0">
                <a:latin typeface="+mn-lt"/>
              </a:rPr>
              <a:t>windows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04367E-1848-4445-B5C4-19141FAFC6BB}"/>
              </a:ext>
            </a:extLst>
          </p:cNvPr>
          <p:cNvSpPr/>
          <p:nvPr/>
        </p:nvSpPr>
        <p:spPr>
          <a:xfrm>
            <a:off x="8878888" y="762000"/>
            <a:ext cx="1379537" cy="1254125"/>
          </a:xfrm>
          <a:prstGeom prst="rect">
            <a:avLst/>
          </a:prstGeom>
          <a:solidFill>
            <a:srgbClr val="18A0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2320925"/>
            <a:ext cx="2865438" cy="2765425"/>
          </a:xfrm>
          <a:prstGeom prst="rect">
            <a:avLst/>
          </a:prstGeom>
          <a:noFill/>
          <a:ln w="57150">
            <a:solidFill>
              <a:srgbClr val="FFE1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100" y="2247900"/>
            <a:ext cx="3286125" cy="277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98049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0" y="0"/>
            <a:ext cx="12167287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2" descr="Origin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303" y="-30426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 noChangeArrowheads="1"/>
          </p:cNvSpPr>
          <p:nvPr/>
        </p:nvSpPr>
        <p:spPr>
          <a:xfrm>
            <a:off x="1866900" y="1084271"/>
            <a:ext cx="8220075" cy="9937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8000" dirty="0"/>
              <a:t>rectangle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E2CF99D-6CCC-468E-9706-B2A890CC4D3B}"/>
              </a:ext>
            </a:extLst>
          </p:cNvPr>
          <p:cNvSpPr txBox="1">
            <a:spLocks/>
          </p:cNvSpPr>
          <p:nvPr/>
        </p:nvSpPr>
        <p:spPr>
          <a:xfrm>
            <a:off x="3449638" y="4710121"/>
            <a:ext cx="2047875" cy="296862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lIns="252000" tIns="252000" rIns="252000" bIns="25200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2800" b="0" dirty="0">
                <a:latin typeface="+mn-lt"/>
              </a:rPr>
              <a:t>rulers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3D9CF8F-2E83-4DE8-9F0A-A705B7450A16}"/>
              </a:ext>
            </a:extLst>
          </p:cNvPr>
          <p:cNvSpPr txBox="1">
            <a:spLocks/>
          </p:cNvSpPr>
          <p:nvPr/>
        </p:nvSpPr>
        <p:spPr>
          <a:xfrm>
            <a:off x="7178675" y="5129221"/>
            <a:ext cx="2046288" cy="296862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lIns="252000" tIns="252000" rIns="252000" bIns="25200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2800" b="0" dirty="0">
                <a:latin typeface="+mn-lt"/>
              </a:rPr>
              <a:t>envelopes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DBB363-039E-469D-BF5D-779D85468263}"/>
              </a:ext>
            </a:extLst>
          </p:cNvPr>
          <p:cNvSpPr/>
          <p:nvPr/>
        </p:nvSpPr>
        <p:spPr>
          <a:xfrm>
            <a:off x="8902700" y="1084271"/>
            <a:ext cx="2108200" cy="830262"/>
          </a:xfrm>
          <a:prstGeom prst="rect">
            <a:avLst/>
          </a:prstGeom>
          <a:solidFill>
            <a:srgbClr val="FFE1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425" y="3344871"/>
            <a:ext cx="41021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2881321"/>
            <a:ext cx="2430463" cy="169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81248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0" y="0"/>
            <a:ext cx="12167287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2" descr="Origin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303" y="-30426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0500" y="152400"/>
            <a:ext cx="10134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Shape Hunt </a:t>
            </a:r>
          </a:p>
          <a:p>
            <a:endParaRPr lang="en-GB" sz="2000" dirty="0"/>
          </a:p>
          <a:p>
            <a:r>
              <a:rPr lang="en-GB" sz="2000" dirty="0"/>
              <a:t>It’s time to see how many of our shapes we can find in our house.</a:t>
            </a:r>
          </a:p>
          <a:p>
            <a:endParaRPr lang="en-GB" sz="2000" dirty="0"/>
          </a:p>
          <a:p>
            <a:r>
              <a:rPr lang="en-GB" sz="2000" dirty="0"/>
              <a:t>You have 10 minutes to find as many circles, triangles, squares  and rectangles as you can. Write what you find in the </a:t>
            </a:r>
            <a:r>
              <a:rPr lang="en-GB" sz="2000" dirty="0" smtClean="0"/>
              <a:t>correct </a:t>
            </a:r>
            <a:r>
              <a:rPr lang="en-GB" sz="2000" dirty="0"/>
              <a:t>column below.   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2717161"/>
              </p:ext>
            </p:extLst>
          </p:nvPr>
        </p:nvGraphicFramePr>
        <p:xfrm>
          <a:off x="209550" y="2236118"/>
          <a:ext cx="11791952" cy="44504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7988">
                  <a:extLst>
                    <a:ext uri="{9D8B030D-6E8A-4147-A177-3AD203B41FA5}">
                      <a16:colId xmlns:a16="http://schemas.microsoft.com/office/drawing/2014/main" val="3716930378"/>
                    </a:ext>
                  </a:extLst>
                </a:gridCol>
                <a:gridCol w="2947988">
                  <a:extLst>
                    <a:ext uri="{9D8B030D-6E8A-4147-A177-3AD203B41FA5}">
                      <a16:colId xmlns:a16="http://schemas.microsoft.com/office/drawing/2014/main" val="2462536658"/>
                    </a:ext>
                  </a:extLst>
                </a:gridCol>
                <a:gridCol w="2947988">
                  <a:extLst>
                    <a:ext uri="{9D8B030D-6E8A-4147-A177-3AD203B41FA5}">
                      <a16:colId xmlns:a16="http://schemas.microsoft.com/office/drawing/2014/main" val="1345529445"/>
                    </a:ext>
                  </a:extLst>
                </a:gridCol>
                <a:gridCol w="2947988">
                  <a:extLst>
                    <a:ext uri="{9D8B030D-6E8A-4147-A177-3AD203B41FA5}">
                      <a16:colId xmlns:a16="http://schemas.microsoft.com/office/drawing/2014/main" val="260883073"/>
                    </a:ext>
                  </a:extLst>
                </a:gridCol>
              </a:tblGrid>
              <a:tr h="94132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1718036"/>
                  </a:ext>
                </a:extLst>
              </a:tr>
              <a:tr h="350910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1016201"/>
                  </a:ext>
                </a:extLst>
              </a:tr>
            </a:tbl>
          </a:graphicData>
        </a:graphic>
      </p:graphicFrame>
      <p:sp>
        <p:nvSpPr>
          <p:cNvPr id="19" name="Oval 18">
            <a:extLst>
              <a:ext uri="{FF2B5EF4-FFF2-40B4-BE49-F238E27FC236}">
                <a16:creationId xmlns:a16="http://schemas.microsoft.com/office/drawing/2014/main" id="{C654DA16-B40D-4770-AE31-7414E9B1A515}"/>
              </a:ext>
            </a:extLst>
          </p:cNvPr>
          <p:cNvSpPr/>
          <p:nvPr/>
        </p:nvSpPr>
        <p:spPr>
          <a:xfrm>
            <a:off x="1238250" y="2289829"/>
            <a:ext cx="923926" cy="796271"/>
          </a:xfrm>
          <a:prstGeom prst="ellipse">
            <a:avLst/>
          </a:prstGeom>
          <a:solidFill>
            <a:srgbClr val="EF342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10C33BB6-7CD7-40B1-BA72-A44FA41CA2AA}"/>
              </a:ext>
            </a:extLst>
          </p:cNvPr>
          <p:cNvSpPr/>
          <p:nvPr/>
        </p:nvSpPr>
        <p:spPr>
          <a:xfrm>
            <a:off x="4229100" y="2316162"/>
            <a:ext cx="876300" cy="769938"/>
          </a:xfrm>
          <a:prstGeom prst="triangle">
            <a:avLst/>
          </a:prstGeom>
          <a:solidFill>
            <a:srgbClr val="F5862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C04367E-1848-4445-B5C4-19141FAFC6BB}"/>
              </a:ext>
            </a:extLst>
          </p:cNvPr>
          <p:cNvSpPr/>
          <p:nvPr/>
        </p:nvSpPr>
        <p:spPr>
          <a:xfrm>
            <a:off x="7172324" y="2327275"/>
            <a:ext cx="866775" cy="758825"/>
          </a:xfrm>
          <a:prstGeom prst="rect">
            <a:avLst/>
          </a:prstGeom>
          <a:solidFill>
            <a:srgbClr val="18A0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8DBB363-039E-469D-BF5D-779D85468263}"/>
              </a:ext>
            </a:extLst>
          </p:cNvPr>
          <p:cNvSpPr/>
          <p:nvPr/>
        </p:nvSpPr>
        <p:spPr>
          <a:xfrm>
            <a:off x="9703144" y="2395541"/>
            <a:ext cx="1651000" cy="611179"/>
          </a:xfrm>
          <a:prstGeom prst="rect">
            <a:avLst/>
          </a:prstGeom>
          <a:solidFill>
            <a:srgbClr val="FFE1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8039099" y="95250"/>
            <a:ext cx="2724151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It would be great to see some photos of you with your shapes. </a:t>
            </a:r>
          </a:p>
        </p:txBody>
      </p:sp>
    </p:spTree>
    <p:extLst>
      <p:ext uri="{BB962C8B-B14F-4D97-AF65-F5344CB8AC3E}">
        <p14:creationId xmlns:p14="http://schemas.microsoft.com/office/powerpoint/2010/main" val="3009609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2394F-A873-42DB-B467-C1DAED12EA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DD90B2-93BF-4E4C-84B7-170C7F4893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0" y="0"/>
            <a:ext cx="12167287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50D494-36E0-4CAA-BDF2-DF4F969B893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EC816-606F-4CDF-83B9-8B00337F4F5F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/>
              <a:t>Subject</a:t>
            </a:r>
            <a:r>
              <a:rPr lang="en-GB"/>
              <a:t>: </a:t>
            </a:r>
            <a:r>
              <a:rPr lang="en-GB" sz="2400"/>
              <a:t>Maths </a:t>
            </a: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189471" y="143173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FBEB69-A9BA-4EB5-B669-DDFA76D48D5E}"/>
              </a:ext>
            </a:extLst>
          </p:cNvPr>
          <p:cNvSpPr txBox="1"/>
          <p:nvPr/>
        </p:nvSpPr>
        <p:spPr>
          <a:xfrm>
            <a:off x="273361" y="200893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   </a:t>
            </a:r>
            <a:r>
              <a:rPr lang="en-GB" sz="3200" dirty="0"/>
              <a:t>29.1.2021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C8183C-BAA0-4C94-A4F0-AFCA7679A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21B0E8B-34D4-4ABF-AA83-725EE25D968F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9A686-26E2-40E6-A962-30D462E7E297}"/>
              </a:ext>
            </a:extLst>
          </p:cNvPr>
          <p:cNvSpPr txBox="1"/>
          <p:nvPr/>
        </p:nvSpPr>
        <p:spPr>
          <a:xfrm>
            <a:off x="569871" y="2789668"/>
            <a:ext cx="104295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LO. To be able to </a:t>
            </a:r>
            <a:r>
              <a:rPr lang="en-GB" sz="4000" dirty="0" smtClean="0"/>
              <a:t>describe the properties of 2D shapes.</a:t>
            </a:r>
            <a:endParaRPr lang="en-GB" sz="40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B384053-BE67-4253-98E6-4691BA8BA0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DAC161A-AE73-4E23-8983-5A4292BB48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972" y="5940593"/>
            <a:ext cx="647177" cy="581139"/>
          </a:xfrm>
          <a:prstGeom prst="rect">
            <a:avLst/>
          </a:prstGeom>
        </p:spPr>
      </p:pic>
      <p:pic>
        <p:nvPicPr>
          <p:cNvPr id="16" name="Picture 2" descr="Origina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303" y="-30426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32107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0" y="0"/>
            <a:ext cx="12167287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2" descr="Origin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303" y="-30426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7" name="Oval 16">
            <a:hlinkClick r:id="rId3" action="ppaction://hlinksldjump"/>
            <a:extLst>
              <a:ext uri="{FF2B5EF4-FFF2-40B4-BE49-F238E27FC236}">
                <a16:creationId xmlns:a16="http://schemas.microsoft.com/office/drawing/2014/main" id="{F8EAAE1D-59E6-4693-9A99-D374C3B22B4C}"/>
              </a:ext>
            </a:extLst>
          </p:cNvPr>
          <p:cNvSpPr/>
          <p:nvPr/>
        </p:nvSpPr>
        <p:spPr>
          <a:xfrm>
            <a:off x="584212" y="1287982"/>
            <a:ext cx="1998662" cy="1849438"/>
          </a:xfrm>
          <a:prstGeom prst="ellipse">
            <a:avLst/>
          </a:prstGeom>
          <a:solidFill>
            <a:srgbClr val="EF342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8" name="Rectangle 17">
            <a:hlinkClick r:id="rId4" action="ppaction://hlinksldjump"/>
            <a:extLst>
              <a:ext uri="{FF2B5EF4-FFF2-40B4-BE49-F238E27FC236}">
                <a16:creationId xmlns:a16="http://schemas.microsoft.com/office/drawing/2014/main" id="{F438195F-C0DA-4612-91A9-ECA39E6D6E10}"/>
              </a:ext>
            </a:extLst>
          </p:cNvPr>
          <p:cNvSpPr/>
          <p:nvPr/>
        </p:nvSpPr>
        <p:spPr>
          <a:xfrm>
            <a:off x="9507538" y="1553141"/>
            <a:ext cx="1798031" cy="1662019"/>
          </a:xfrm>
          <a:prstGeom prst="rect">
            <a:avLst/>
          </a:prstGeom>
          <a:solidFill>
            <a:srgbClr val="18A0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9" name="Rectangle 18">
            <a:hlinkClick r:id="rId5" action="ppaction://hlinksldjump"/>
            <a:extLst>
              <a:ext uri="{FF2B5EF4-FFF2-40B4-BE49-F238E27FC236}">
                <a16:creationId xmlns:a16="http://schemas.microsoft.com/office/drawing/2014/main" id="{D5EC8813-FF64-4976-B561-08C0237FF4BD}"/>
              </a:ext>
            </a:extLst>
          </p:cNvPr>
          <p:cNvSpPr/>
          <p:nvPr/>
        </p:nvSpPr>
        <p:spPr>
          <a:xfrm>
            <a:off x="339022" y="4735544"/>
            <a:ext cx="2554696" cy="1036110"/>
          </a:xfrm>
          <a:prstGeom prst="rect">
            <a:avLst/>
          </a:prstGeom>
          <a:solidFill>
            <a:srgbClr val="FFE1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0" name="Oval 19">
            <a:hlinkClick r:id="rId6" action="ppaction://hlinksldjump"/>
            <a:extLst>
              <a:ext uri="{FF2B5EF4-FFF2-40B4-BE49-F238E27FC236}">
                <a16:creationId xmlns:a16="http://schemas.microsoft.com/office/drawing/2014/main" id="{3163DAE0-42BB-4E83-B53E-4D1CC48F49B4}"/>
              </a:ext>
            </a:extLst>
          </p:cNvPr>
          <p:cNvSpPr/>
          <p:nvPr/>
        </p:nvSpPr>
        <p:spPr>
          <a:xfrm>
            <a:off x="3381406" y="1612551"/>
            <a:ext cx="2182096" cy="1373817"/>
          </a:xfrm>
          <a:prstGeom prst="ellipse">
            <a:avLst/>
          </a:prstGeom>
          <a:solidFill>
            <a:srgbClr val="883E9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1" name="Isosceles Triangle 20">
            <a:hlinkClick r:id="rId7" action="ppaction://hlinksldjump"/>
            <a:extLst>
              <a:ext uri="{FF2B5EF4-FFF2-40B4-BE49-F238E27FC236}">
                <a16:creationId xmlns:a16="http://schemas.microsoft.com/office/drawing/2014/main" id="{E54463F9-331A-4C5F-BB86-B74D2B8E33E7}"/>
              </a:ext>
            </a:extLst>
          </p:cNvPr>
          <p:cNvSpPr/>
          <p:nvPr/>
        </p:nvSpPr>
        <p:spPr>
          <a:xfrm>
            <a:off x="6076124" y="1233980"/>
            <a:ext cx="2388458" cy="1906017"/>
          </a:xfrm>
          <a:prstGeom prst="triangle">
            <a:avLst/>
          </a:prstGeom>
          <a:solidFill>
            <a:srgbClr val="F5862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A8C41C8-E645-6E41-BE1E-39EDE4BD8C7D}"/>
              </a:ext>
            </a:extLst>
          </p:cNvPr>
          <p:cNvSpPr txBox="1"/>
          <p:nvPr/>
        </p:nvSpPr>
        <p:spPr>
          <a:xfrm>
            <a:off x="152400" y="161820"/>
            <a:ext cx="109001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Yesterday we had a look at these 2D shapes and what their names were. Today we are going to find out how many sides and corners each shape has. Before we get </a:t>
            </a:r>
            <a:r>
              <a:rPr lang="en-US" sz="2200" dirty="0" smtClean="0"/>
              <a:t>started, </a:t>
            </a:r>
            <a:r>
              <a:rPr lang="en-US" sz="2200" dirty="0"/>
              <a:t>you can read the names of the shapes with your adult to refresh your memory.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13291" y="3200400"/>
            <a:ext cx="2087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circle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70391" y="5898398"/>
            <a:ext cx="2087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rectangle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700091" y="3314700"/>
            <a:ext cx="2087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square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504738" y="3088779"/>
            <a:ext cx="2087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triangle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958275" y="3050152"/>
            <a:ext cx="2087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oval</a:t>
            </a:r>
          </a:p>
        </p:txBody>
      </p:sp>
      <p:sp>
        <p:nvSpPr>
          <p:cNvPr id="27" name="Regular Pentagon 26"/>
          <p:cNvSpPr/>
          <p:nvPr/>
        </p:nvSpPr>
        <p:spPr>
          <a:xfrm>
            <a:off x="3677607" y="3864991"/>
            <a:ext cx="2115191" cy="2019510"/>
          </a:xfrm>
          <a:prstGeom prst="pentagon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3788354" y="5925077"/>
            <a:ext cx="2087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pentagon</a:t>
            </a:r>
          </a:p>
        </p:txBody>
      </p:sp>
      <p:sp>
        <p:nvSpPr>
          <p:cNvPr id="29" name="Hexagon 28"/>
          <p:cNvSpPr/>
          <p:nvPr/>
        </p:nvSpPr>
        <p:spPr>
          <a:xfrm>
            <a:off x="6343650" y="4095750"/>
            <a:ext cx="2190750" cy="1790700"/>
          </a:xfrm>
          <a:prstGeom prst="hexagon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6588704" y="5944127"/>
            <a:ext cx="2087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hexagon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0458" y="3926690"/>
            <a:ext cx="2069167" cy="2017438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9446204" y="6039377"/>
            <a:ext cx="2087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heptagon</a:t>
            </a:r>
          </a:p>
        </p:txBody>
      </p:sp>
    </p:spTree>
    <p:extLst>
      <p:ext uri="{BB962C8B-B14F-4D97-AF65-F5344CB8AC3E}">
        <p14:creationId xmlns:p14="http://schemas.microsoft.com/office/powerpoint/2010/main" val="39920755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0" y="0"/>
            <a:ext cx="12167287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2" descr="Origin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303" y="-30426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2494429"/>
              </p:ext>
            </p:extLst>
          </p:nvPr>
        </p:nvGraphicFramePr>
        <p:xfrm>
          <a:off x="266699" y="1114696"/>
          <a:ext cx="11410950" cy="5609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2501">
                  <a:extLst>
                    <a:ext uri="{9D8B030D-6E8A-4147-A177-3AD203B41FA5}">
                      <a16:colId xmlns:a16="http://schemas.microsoft.com/office/drawing/2014/main" val="3059410262"/>
                    </a:ext>
                  </a:extLst>
                </a:gridCol>
                <a:gridCol w="3467100">
                  <a:extLst>
                    <a:ext uri="{9D8B030D-6E8A-4147-A177-3AD203B41FA5}">
                      <a16:colId xmlns:a16="http://schemas.microsoft.com/office/drawing/2014/main" val="314736550"/>
                    </a:ext>
                  </a:extLst>
                </a:gridCol>
                <a:gridCol w="3181349">
                  <a:extLst>
                    <a:ext uri="{9D8B030D-6E8A-4147-A177-3AD203B41FA5}">
                      <a16:colId xmlns:a16="http://schemas.microsoft.com/office/drawing/2014/main" val="88910987"/>
                    </a:ext>
                  </a:extLst>
                </a:gridCol>
              </a:tblGrid>
              <a:tr h="623328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Name</a:t>
                      </a:r>
                      <a:r>
                        <a:rPr lang="en-GB" sz="2800" baseline="0" dirty="0"/>
                        <a:t> 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Sides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Corners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4336727"/>
                  </a:ext>
                </a:extLst>
              </a:tr>
              <a:tr h="623328">
                <a:tc>
                  <a:txBody>
                    <a:bodyPr/>
                    <a:lstStyle/>
                    <a:p>
                      <a:pPr algn="l"/>
                      <a:r>
                        <a:rPr lang="en-GB" sz="3200" dirty="0"/>
                        <a:t>Circle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5395916"/>
                  </a:ext>
                </a:extLst>
              </a:tr>
              <a:tr h="623328">
                <a:tc>
                  <a:txBody>
                    <a:bodyPr/>
                    <a:lstStyle/>
                    <a:p>
                      <a:pPr algn="l"/>
                      <a:r>
                        <a:rPr lang="en-GB" sz="3200" dirty="0"/>
                        <a:t>Oval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0632934"/>
                  </a:ext>
                </a:extLst>
              </a:tr>
              <a:tr h="623328">
                <a:tc>
                  <a:txBody>
                    <a:bodyPr/>
                    <a:lstStyle/>
                    <a:p>
                      <a:pPr algn="l"/>
                      <a:r>
                        <a:rPr lang="en-GB" sz="3200" dirty="0"/>
                        <a:t>Triangle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1775078"/>
                  </a:ext>
                </a:extLst>
              </a:tr>
              <a:tr h="623328">
                <a:tc>
                  <a:txBody>
                    <a:bodyPr/>
                    <a:lstStyle/>
                    <a:p>
                      <a:pPr algn="l"/>
                      <a:r>
                        <a:rPr lang="en-GB" sz="3200" dirty="0"/>
                        <a:t>Square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3945977"/>
                  </a:ext>
                </a:extLst>
              </a:tr>
              <a:tr h="623328">
                <a:tc>
                  <a:txBody>
                    <a:bodyPr/>
                    <a:lstStyle/>
                    <a:p>
                      <a:pPr algn="l"/>
                      <a:r>
                        <a:rPr lang="en-GB" sz="3200" dirty="0"/>
                        <a:t>Rectangle</a:t>
                      </a:r>
                      <a:r>
                        <a:rPr lang="en-GB" sz="3200" baseline="0" dirty="0"/>
                        <a:t> </a:t>
                      </a:r>
                      <a:endParaRPr lang="en-GB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0900206"/>
                  </a:ext>
                </a:extLst>
              </a:tr>
              <a:tr h="623328">
                <a:tc>
                  <a:txBody>
                    <a:bodyPr/>
                    <a:lstStyle/>
                    <a:p>
                      <a:pPr algn="l"/>
                      <a:r>
                        <a:rPr lang="en-GB" sz="3200" dirty="0"/>
                        <a:t>Pentagon</a:t>
                      </a:r>
                      <a:r>
                        <a:rPr lang="en-GB" sz="3200" baseline="0" dirty="0"/>
                        <a:t> </a:t>
                      </a:r>
                      <a:endParaRPr lang="en-GB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9876888"/>
                  </a:ext>
                </a:extLst>
              </a:tr>
              <a:tr h="623328">
                <a:tc>
                  <a:txBody>
                    <a:bodyPr/>
                    <a:lstStyle/>
                    <a:p>
                      <a:pPr algn="l"/>
                      <a:r>
                        <a:rPr lang="en-GB" sz="3200" dirty="0"/>
                        <a:t>Hexagon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1988092"/>
                  </a:ext>
                </a:extLst>
              </a:tr>
              <a:tr h="623328">
                <a:tc>
                  <a:txBody>
                    <a:bodyPr/>
                    <a:lstStyle/>
                    <a:p>
                      <a:pPr algn="l"/>
                      <a:r>
                        <a:rPr lang="en-GB" sz="3200" dirty="0"/>
                        <a:t>Heptagon</a:t>
                      </a:r>
                      <a:r>
                        <a:rPr lang="en-GB" sz="3200" baseline="0" dirty="0"/>
                        <a:t> </a:t>
                      </a:r>
                      <a:endParaRPr lang="en-GB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3264474"/>
                  </a:ext>
                </a:extLst>
              </a:tr>
            </a:tbl>
          </a:graphicData>
        </a:graphic>
      </p:graphicFrame>
      <p:sp>
        <p:nvSpPr>
          <p:cNvPr id="17" name="Oval 16">
            <a:hlinkClick r:id="rId3" action="ppaction://hlinksldjump"/>
            <a:extLst>
              <a:ext uri="{FF2B5EF4-FFF2-40B4-BE49-F238E27FC236}">
                <a16:creationId xmlns:a16="http://schemas.microsoft.com/office/drawing/2014/main" id="{F8EAAE1D-59E6-4693-9A99-D374C3B22B4C}"/>
              </a:ext>
            </a:extLst>
          </p:cNvPr>
          <p:cNvSpPr/>
          <p:nvPr/>
        </p:nvSpPr>
        <p:spPr>
          <a:xfrm>
            <a:off x="2821675" y="1754260"/>
            <a:ext cx="563574" cy="546620"/>
          </a:xfrm>
          <a:prstGeom prst="ellipse">
            <a:avLst/>
          </a:prstGeom>
          <a:solidFill>
            <a:srgbClr val="EF342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8" name="Rectangle 17">
            <a:hlinkClick r:id="rId4" action="ppaction://hlinksldjump"/>
            <a:extLst>
              <a:ext uri="{FF2B5EF4-FFF2-40B4-BE49-F238E27FC236}">
                <a16:creationId xmlns:a16="http://schemas.microsoft.com/office/drawing/2014/main" id="{F438195F-C0DA-4612-91A9-ECA39E6D6E10}"/>
              </a:ext>
            </a:extLst>
          </p:cNvPr>
          <p:cNvSpPr/>
          <p:nvPr/>
        </p:nvSpPr>
        <p:spPr>
          <a:xfrm>
            <a:off x="2878248" y="3693109"/>
            <a:ext cx="507001" cy="491226"/>
          </a:xfrm>
          <a:prstGeom prst="rect">
            <a:avLst/>
          </a:prstGeom>
          <a:solidFill>
            <a:srgbClr val="18A0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9" name="Rectangle 18">
            <a:hlinkClick r:id="rId5" action="ppaction://hlinksldjump"/>
            <a:extLst>
              <a:ext uri="{FF2B5EF4-FFF2-40B4-BE49-F238E27FC236}">
                <a16:creationId xmlns:a16="http://schemas.microsoft.com/office/drawing/2014/main" id="{D5EC8813-FF64-4976-B561-08C0237FF4BD}"/>
              </a:ext>
            </a:extLst>
          </p:cNvPr>
          <p:cNvSpPr/>
          <p:nvPr/>
        </p:nvSpPr>
        <p:spPr>
          <a:xfrm>
            <a:off x="2743281" y="4379207"/>
            <a:ext cx="720362" cy="306233"/>
          </a:xfrm>
          <a:prstGeom prst="rect">
            <a:avLst/>
          </a:prstGeom>
          <a:solidFill>
            <a:srgbClr val="FFE1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0" name="Oval 19">
            <a:hlinkClick r:id="rId6" action="ppaction://hlinksldjump"/>
            <a:extLst>
              <a:ext uri="{FF2B5EF4-FFF2-40B4-BE49-F238E27FC236}">
                <a16:creationId xmlns:a16="http://schemas.microsoft.com/office/drawing/2014/main" id="{3163DAE0-42BB-4E83-B53E-4D1CC48F49B4}"/>
              </a:ext>
            </a:extLst>
          </p:cNvPr>
          <p:cNvSpPr/>
          <p:nvPr/>
        </p:nvSpPr>
        <p:spPr>
          <a:xfrm>
            <a:off x="2800616" y="2465743"/>
            <a:ext cx="615298" cy="406045"/>
          </a:xfrm>
          <a:prstGeom prst="ellipse">
            <a:avLst/>
          </a:prstGeom>
          <a:solidFill>
            <a:srgbClr val="883E9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1" name="Isosceles Triangle 20">
            <a:hlinkClick r:id="rId7" action="ppaction://hlinksldjump"/>
            <a:extLst>
              <a:ext uri="{FF2B5EF4-FFF2-40B4-BE49-F238E27FC236}">
                <a16:creationId xmlns:a16="http://schemas.microsoft.com/office/drawing/2014/main" id="{E54463F9-331A-4C5F-BB86-B74D2B8E33E7}"/>
              </a:ext>
            </a:extLst>
          </p:cNvPr>
          <p:cNvSpPr/>
          <p:nvPr/>
        </p:nvSpPr>
        <p:spPr>
          <a:xfrm>
            <a:off x="2779337" y="3017601"/>
            <a:ext cx="673487" cy="563342"/>
          </a:xfrm>
          <a:prstGeom prst="triangle">
            <a:avLst/>
          </a:prstGeom>
          <a:solidFill>
            <a:srgbClr val="F5862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2" name="Regular Pentagon 21"/>
          <p:cNvSpPr/>
          <p:nvPr/>
        </p:nvSpPr>
        <p:spPr>
          <a:xfrm>
            <a:off x="2817864" y="4842212"/>
            <a:ext cx="596432" cy="596886"/>
          </a:xfrm>
          <a:prstGeom prst="pentagon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Hexagon 22"/>
          <p:cNvSpPr/>
          <p:nvPr/>
        </p:nvSpPr>
        <p:spPr>
          <a:xfrm>
            <a:off x="2794593" y="5543960"/>
            <a:ext cx="617738" cy="529259"/>
          </a:xfrm>
          <a:prstGeom prst="hexagon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684" y="6154005"/>
            <a:ext cx="611563" cy="59627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5603" y="64764"/>
            <a:ext cx="30044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Mrs Simpson has made this chart of how many sides and corners each shape has. 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910030" y="-14163"/>
            <a:ext cx="74588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Can you name the shapes that have one side?</a:t>
            </a:r>
          </a:p>
          <a:p>
            <a:r>
              <a:rPr lang="en-GB" dirty="0" smtClean="0"/>
              <a:t>There is one shape that has three corners and three sides, which shape is it?</a:t>
            </a:r>
          </a:p>
          <a:p>
            <a:r>
              <a:rPr lang="en-GB" dirty="0" smtClean="0"/>
              <a:t>Look at all of the shapes, which one has the most sides? </a:t>
            </a:r>
          </a:p>
          <a:p>
            <a:r>
              <a:rPr lang="en-GB" dirty="0" smtClean="0"/>
              <a:t>Which one has 5 corners?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61532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0" y="0"/>
            <a:ext cx="12167287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2" descr="Origin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303" y="-30426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3127272"/>
              </p:ext>
            </p:extLst>
          </p:nvPr>
        </p:nvGraphicFramePr>
        <p:xfrm>
          <a:off x="381001" y="1114694"/>
          <a:ext cx="11334750" cy="55885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8250">
                  <a:extLst>
                    <a:ext uri="{9D8B030D-6E8A-4147-A177-3AD203B41FA5}">
                      <a16:colId xmlns:a16="http://schemas.microsoft.com/office/drawing/2014/main" val="608481040"/>
                    </a:ext>
                  </a:extLst>
                </a:gridCol>
                <a:gridCol w="3778250">
                  <a:extLst>
                    <a:ext uri="{9D8B030D-6E8A-4147-A177-3AD203B41FA5}">
                      <a16:colId xmlns:a16="http://schemas.microsoft.com/office/drawing/2014/main" val="3888314820"/>
                    </a:ext>
                  </a:extLst>
                </a:gridCol>
                <a:gridCol w="3778250">
                  <a:extLst>
                    <a:ext uri="{9D8B030D-6E8A-4147-A177-3AD203B41FA5}">
                      <a16:colId xmlns:a16="http://schemas.microsoft.com/office/drawing/2014/main" val="3011889191"/>
                    </a:ext>
                  </a:extLst>
                </a:gridCol>
              </a:tblGrid>
              <a:tr h="599806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Sides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Corners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1801654"/>
                  </a:ext>
                </a:extLst>
              </a:tr>
              <a:tr h="997756">
                <a:tc>
                  <a:txBody>
                    <a:bodyPr/>
                    <a:lstStyle/>
                    <a:p>
                      <a:r>
                        <a:rPr lang="en-GB" sz="3600" dirty="0"/>
                        <a:t>Circle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6113114"/>
                  </a:ext>
                </a:extLst>
              </a:tr>
              <a:tr h="997756">
                <a:tc>
                  <a:txBody>
                    <a:bodyPr/>
                    <a:lstStyle/>
                    <a:p>
                      <a:r>
                        <a:rPr lang="en-GB" sz="3600" dirty="0"/>
                        <a:t>Triangle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5101946"/>
                  </a:ext>
                </a:extLst>
              </a:tr>
              <a:tr h="997756">
                <a:tc>
                  <a:txBody>
                    <a:bodyPr/>
                    <a:lstStyle/>
                    <a:p>
                      <a:r>
                        <a:rPr lang="en-GB" sz="3600" dirty="0"/>
                        <a:t>Square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5200507"/>
                  </a:ext>
                </a:extLst>
              </a:tr>
              <a:tr h="997756">
                <a:tc>
                  <a:txBody>
                    <a:bodyPr/>
                    <a:lstStyle/>
                    <a:p>
                      <a:r>
                        <a:rPr lang="en-GB" sz="3600" dirty="0"/>
                        <a:t>Pentagon</a:t>
                      </a:r>
                      <a:r>
                        <a:rPr lang="en-GB" sz="3600" baseline="0" dirty="0"/>
                        <a:t> </a:t>
                      </a:r>
                      <a:endParaRPr lang="en-GB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256059"/>
                  </a:ext>
                </a:extLst>
              </a:tr>
              <a:tr h="997756">
                <a:tc>
                  <a:txBody>
                    <a:bodyPr/>
                    <a:lstStyle/>
                    <a:p>
                      <a:r>
                        <a:rPr lang="en-GB" sz="3600" dirty="0"/>
                        <a:t>Heptagon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1888771"/>
                  </a:ext>
                </a:extLst>
              </a:tr>
            </a:tbl>
          </a:graphicData>
        </a:graphic>
      </p:graphicFrame>
      <p:sp>
        <p:nvSpPr>
          <p:cNvPr id="6" name="Oval 5">
            <a:hlinkClick r:id="rId3" action="ppaction://hlinksldjump"/>
            <a:extLst>
              <a:ext uri="{FF2B5EF4-FFF2-40B4-BE49-F238E27FC236}">
                <a16:creationId xmlns:a16="http://schemas.microsoft.com/office/drawing/2014/main" id="{F8EAAE1D-59E6-4693-9A99-D374C3B22B4C}"/>
              </a:ext>
            </a:extLst>
          </p:cNvPr>
          <p:cNvSpPr/>
          <p:nvPr/>
        </p:nvSpPr>
        <p:spPr>
          <a:xfrm>
            <a:off x="2821674" y="1754260"/>
            <a:ext cx="797825" cy="817490"/>
          </a:xfrm>
          <a:prstGeom prst="ellipse">
            <a:avLst/>
          </a:prstGeom>
          <a:solidFill>
            <a:srgbClr val="EF342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Isosceles Triangle 6">
            <a:hlinkClick r:id="rId4" action="ppaction://hlinksldjump"/>
            <a:extLst>
              <a:ext uri="{FF2B5EF4-FFF2-40B4-BE49-F238E27FC236}">
                <a16:creationId xmlns:a16="http://schemas.microsoft.com/office/drawing/2014/main" id="{E54463F9-331A-4C5F-BB86-B74D2B8E33E7}"/>
              </a:ext>
            </a:extLst>
          </p:cNvPr>
          <p:cNvSpPr/>
          <p:nvPr/>
        </p:nvSpPr>
        <p:spPr>
          <a:xfrm>
            <a:off x="2819401" y="2838450"/>
            <a:ext cx="766774" cy="742493"/>
          </a:xfrm>
          <a:prstGeom prst="triangle">
            <a:avLst/>
          </a:prstGeom>
          <a:solidFill>
            <a:srgbClr val="F5862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Rectangle 7">
            <a:hlinkClick r:id="rId5" action="ppaction://hlinksldjump"/>
            <a:extLst>
              <a:ext uri="{FF2B5EF4-FFF2-40B4-BE49-F238E27FC236}">
                <a16:creationId xmlns:a16="http://schemas.microsoft.com/office/drawing/2014/main" id="{F438195F-C0DA-4612-91A9-ECA39E6D6E10}"/>
              </a:ext>
            </a:extLst>
          </p:cNvPr>
          <p:cNvSpPr/>
          <p:nvPr/>
        </p:nvSpPr>
        <p:spPr>
          <a:xfrm>
            <a:off x="2840148" y="3883608"/>
            <a:ext cx="707927" cy="602397"/>
          </a:xfrm>
          <a:prstGeom prst="rect">
            <a:avLst/>
          </a:prstGeom>
          <a:solidFill>
            <a:srgbClr val="18A0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" name="Regular Pentagon 8"/>
          <p:cNvSpPr/>
          <p:nvPr/>
        </p:nvSpPr>
        <p:spPr>
          <a:xfrm>
            <a:off x="2836913" y="4804111"/>
            <a:ext cx="730211" cy="758487"/>
          </a:xfrm>
          <a:prstGeom prst="pentagon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684" y="5785454"/>
            <a:ext cx="891872" cy="8695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224" y="-4630"/>
            <a:ext cx="1120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Mr Pennal has accidently deleted the numbers for the sides and corners. Can you help him by counting how many sides and corners each shape has got </a:t>
            </a:r>
            <a:r>
              <a:rPr lang="en-GB" sz="2400" dirty="0" smtClean="0"/>
              <a:t>and </a:t>
            </a:r>
            <a:r>
              <a:rPr lang="en-GB" sz="2400" dirty="0"/>
              <a:t>write </a:t>
            </a:r>
            <a:r>
              <a:rPr lang="en-GB" sz="2400" dirty="0" smtClean="0"/>
              <a:t>your answers </a:t>
            </a:r>
            <a:r>
              <a:rPr lang="en-GB" sz="2400" dirty="0"/>
              <a:t>into the table. </a:t>
            </a:r>
          </a:p>
        </p:txBody>
      </p:sp>
    </p:spTree>
    <p:extLst>
      <p:ext uri="{BB962C8B-B14F-4D97-AF65-F5344CB8AC3E}">
        <p14:creationId xmlns:p14="http://schemas.microsoft.com/office/powerpoint/2010/main" val="2063800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0" y="0"/>
            <a:ext cx="12167287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2" descr="Origin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303" y="-30426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51AA1B7-0E81-844F-89F1-D173204F8DCA}"/>
              </a:ext>
            </a:extLst>
          </p:cNvPr>
          <p:cNvSpPr txBox="1"/>
          <p:nvPr/>
        </p:nvSpPr>
        <p:spPr>
          <a:xfrm>
            <a:off x="258089" y="266799"/>
            <a:ext cx="1115884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week were are going to learn about the number 7 and different ways we can make it.</a:t>
            </a:r>
          </a:p>
          <a:p>
            <a:endParaRPr lang="en-US" dirty="0"/>
          </a:p>
          <a:p>
            <a:r>
              <a:rPr lang="en-US" dirty="0" smtClean="0"/>
              <a:t>Lets start by watching this video, make sure you watch </a:t>
            </a:r>
            <a:r>
              <a:rPr lang="en-US" sz="2400" b="1" u="sng" dirty="0" smtClean="0"/>
              <a:t>Session 2 – Sorting 6, 7 &amp; 8 Composition of 7.  </a:t>
            </a:r>
            <a:endParaRPr lang="en-US" sz="2400" b="1" u="sng" dirty="0"/>
          </a:p>
          <a:p>
            <a:endParaRPr lang="en-US" sz="2400" b="1" u="sng" dirty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31272" y="6069397"/>
            <a:ext cx="4392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3"/>
              </a:rPr>
              <a:t>https://whiterosemaths.com/homelearning/early-years/growing-6-7-8</a:t>
            </a:r>
            <a:r>
              <a:rPr lang="en-GB" dirty="0" smtClean="0">
                <a:hlinkClick r:id="rId3"/>
              </a:rPr>
              <a:t>/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9BD3E7-9312-ED40-AF13-0D1EBE3C3844}"/>
              </a:ext>
            </a:extLst>
          </p:cNvPr>
          <p:cNvSpPr txBox="1"/>
          <p:nvPr/>
        </p:nvSpPr>
        <p:spPr>
          <a:xfrm>
            <a:off x="6458285" y="6045687"/>
            <a:ext cx="5539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Copy and paste the link to watch the video of The Elves &amp; The Shoemaker. </a:t>
            </a:r>
          </a:p>
        </p:txBody>
      </p:sp>
      <p:sp>
        <p:nvSpPr>
          <p:cNvPr id="7" name="Left Arrow 6">
            <a:extLst>
              <a:ext uri="{FF2B5EF4-FFF2-40B4-BE49-F238E27FC236}">
                <a16:creationId xmlns:a16="http://schemas.microsoft.com/office/drawing/2014/main" id="{E9E93DE2-AEBF-4B4C-A2CC-C98B4AE66D45}"/>
              </a:ext>
            </a:extLst>
          </p:cNvPr>
          <p:cNvSpPr/>
          <p:nvPr/>
        </p:nvSpPr>
        <p:spPr>
          <a:xfrm>
            <a:off x="5530957" y="6196653"/>
            <a:ext cx="880444" cy="323165"/>
          </a:xfrm>
          <a:prstGeom prst="lef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0137" y="1428214"/>
            <a:ext cx="6225151" cy="451601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20CCFA2-024E-4642-ACA9-20970AE2E5A7}"/>
              </a:ext>
            </a:extLst>
          </p:cNvPr>
          <p:cNvSpPr/>
          <p:nvPr/>
        </p:nvSpPr>
        <p:spPr>
          <a:xfrm>
            <a:off x="8680876" y="2603832"/>
            <a:ext cx="2480750" cy="9424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DB02E1-8F28-9245-89BC-0027834E5470}"/>
              </a:ext>
            </a:extLst>
          </p:cNvPr>
          <p:cNvSpPr txBox="1"/>
          <p:nvPr/>
        </p:nvSpPr>
        <p:spPr>
          <a:xfrm>
            <a:off x="9403251" y="2721114"/>
            <a:ext cx="1653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12523842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0" y="0"/>
            <a:ext cx="12167287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2" descr="Origin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303" y="-30426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6" name="Oval 5">
            <a:hlinkClick r:id="rId3" action="ppaction://hlinksldjump"/>
            <a:extLst>
              <a:ext uri="{FF2B5EF4-FFF2-40B4-BE49-F238E27FC236}">
                <a16:creationId xmlns:a16="http://schemas.microsoft.com/office/drawing/2014/main" id="{F8EAAE1D-59E6-4693-9A99-D374C3B22B4C}"/>
              </a:ext>
            </a:extLst>
          </p:cNvPr>
          <p:cNvSpPr/>
          <p:nvPr/>
        </p:nvSpPr>
        <p:spPr>
          <a:xfrm>
            <a:off x="2173974" y="1811410"/>
            <a:ext cx="797825" cy="817490"/>
          </a:xfrm>
          <a:prstGeom prst="ellipse">
            <a:avLst/>
          </a:prstGeom>
          <a:solidFill>
            <a:srgbClr val="EF342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Isosceles Triangle 6">
            <a:hlinkClick r:id="rId4" action="ppaction://hlinksldjump"/>
            <a:extLst>
              <a:ext uri="{FF2B5EF4-FFF2-40B4-BE49-F238E27FC236}">
                <a16:creationId xmlns:a16="http://schemas.microsoft.com/office/drawing/2014/main" id="{E54463F9-331A-4C5F-BB86-B74D2B8E33E7}"/>
              </a:ext>
            </a:extLst>
          </p:cNvPr>
          <p:cNvSpPr/>
          <p:nvPr/>
        </p:nvSpPr>
        <p:spPr>
          <a:xfrm>
            <a:off x="2171701" y="2895600"/>
            <a:ext cx="766774" cy="742493"/>
          </a:xfrm>
          <a:prstGeom prst="triangle">
            <a:avLst/>
          </a:prstGeom>
          <a:solidFill>
            <a:srgbClr val="F5862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Rectangle 7">
            <a:hlinkClick r:id="rId5" action="ppaction://hlinksldjump"/>
            <a:extLst>
              <a:ext uri="{FF2B5EF4-FFF2-40B4-BE49-F238E27FC236}">
                <a16:creationId xmlns:a16="http://schemas.microsoft.com/office/drawing/2014/main" id="{F438195F-C0DA-4612-91A9-ECA39E6D6E10}"/>
              </a:ext>
            </a:extLst>
          </p:cNvPr>
          <p:cNvSpPr/>
          <p:nvPr/>
        </p:nvSpPr>
        <p:spPr>
          <a:xfrm>
            <a:off x="2192448" y="3940758"/>
            <a:ext cx="707927" cy="602397"/>
          </a:xfrm>
          <a:prstGeom prst="rect">
            <a:avLst/>
          </a:prstGeom>
          <a:solidFill>
            <a:srgbClr val="18A0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" name="Regular Pentagon 8"/>
          <p:cNvSpPr/>
          <p:nvPr/>
        </p:nvSpPr>
        <p:spPr>
          <a:xfrm>
            <a:off x="2189213" y="4861261"/>
            <a:ext cx="730211" cy="758487"/>
          </a:xfrm>
          <a:prstGeom prst="pentagon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984" y="5842604"/>
            <a:ext cx="891872" cy="8695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8133" y="113502"/>
            <a:ext cx="1120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You did a super job at writing the number of sides and corners each shape </a:t>
            </a:r>
            <a:r>
              <a:rPr lang="en-GB" sz="2400" dirty="0" smtClean="0"/>
              <a:t>has.</a:t>
            </a:r>
            <a:endParaRPr lang="en-GB" sz="2400" dirty="0"/>
          </a:p>
          <a:p>
            <a:r>
              <a:rPr lang="en-GB" sz="2400" dirty="0"/>
              <a:t>But </a:t>
            </a:r>
            <a:r>
              <a:rPr lang="en-GB" sz="2400" dirty="0" smtClean="0"/>
              <a:t>Mrs </a:t>
            </a:r>
            <a:r>
              <a:rPr lang="en-GB" sz="2400" dirty="0"/>
              <a:t>Simpson has jumbled up the numbers you wrote. Can you draw a line to match the shape to the correct number of sides and corners? </a:t>
            </a:r>
          </a:p>
        </p:txBody>
      </p:sp>
      <p:sp>
        <p:nvSpPr>
          <p:cNvPr id="4" name="Rectangle 3"/>
          <p:cNvSpPr/>
          <p:nvPr/>
        </p:nvSpPr>
        <p:spPr>
          <a:xfrm>
            <a:off x="5448300" y="1811410"/>
            <a:ext cx="704850" cy="646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448300" y="2877778"/>
            <a:ext cx="704850" cy="646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435943" y="3944146"/>
            <a:ext cx="704850" cy="646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406408" y="4952067"/>
            <a:ext cx="704850" cy="646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448300" y="5952314"/>
            <a:ext cx="704850" cy="646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598243" y="3942244"/>
            <a:ext cx="704850" cy="646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598243" y="4952067"/>
            <a:ext cx="704850" cy="646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598243" y="5952314"/>
            <a:ext cx="704850" cy="646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560143" y="2763080"/>
            <a:ext cx="704850" cy="646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598243" y="1811410"/>
            <a:ext cx="704850" cy="646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867070" y="1352728"/>
            <a:ext cx="1600030" cy="3959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shape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958818" y="1352728"/>
            <a:ext cx="1600030" cy="3959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sides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8050566" y="1352728"/>
            <a:ext cx="1600030" cy="3959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corners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3017856" y="3266846"/>
            <a:ext cx="2388552" cy="97511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9" idx="1"/>
            <a:endCxn id="13" idx="3"/>
          </p:cNvCxnSpPr>
          <p:nvPr/>
        </p:nvCxnSpPr>
        <p:spPr>
          <a:xfrm flipH="1" flipV="1">
            <a:off x="6140793" y="4267166"/>
            <a:ext cx="2457450" cy="200816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1155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0" y="0"/>
            <a:ext cx="12167287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2" descr="Origin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303" y="-30426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51AA1B7-0E81-844F-89F1-D173204F8DCA}"/>
              </a:ext>
            </a:extLst>
          </p:cNvPr>
          <p:cNvSpPr txBox="1"/>
          <p:nvPr/>
        </p:nvSpPr>
        <p:spPr>
          <a:xfrm>
            <a:off x="218901" y="164567"/>
            <a:ext cx="5985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Here you can see different representations of some numbers. Can you circle the representation of the number 7?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361" y="2348018"/>
            <a:ext cx="1188457" cy="11484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5668" y="4954824"/>
            <a:ext cx="1040240" cy="15499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0637191-6212-1D4F-A25C-3676D56045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6194" y="376665"/>
            <a:ext cx="1076072" cy="21203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7071" y="1351028"/>
            <a:ext cx="1622292" cy="14788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4338" y="4681696"/>
            <a:ext cx="1690959" cy="15095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88149" y="4856139"/>
            <a:ext cx="1457325" cy="15049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02158" y="3201889"/>
            <a:ext cx="2533650" cy="13430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25376" y="2915452"/>
            <a:ext cx="2867025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220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0" y="0"/>
            <a:ext cx="12167287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2" descr="Origin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303" y="-30426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8823" y="143691"/>
            <a:ext cx="103980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LET’S </a:t>
            </a:r>
            <a:r>
              <a:rPr lang="en-GB" sz="2400" dirty="0"/>
              <a:t>GO ON A SCAVENGER HUNT!!! Now you know about the number 7 lets go on a scavenger hunt around your house. LETS GO!!!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8823" y="2173419"/>
            <a:ext cx="1039803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Can you find 7 socks? </a:t>
            </a:r>
          </a:p>
          <a:p>
            <a:endParaRPr lang="en-GB" sz="2400" dirty="0"/>
          </a:p>
          <a:p>
            <a:r>
              <a:rPr lang="en-GB" sz="2400" dirty="0"/>
              <a:t>Can you find 7 cups?</a:t>
            </a:r>
          </a:p>
          <a:p>
            <a:endParaRPr lang="en-GB" sz="2400" dirty="0"/>
          </a:p>
          <a:p>
            <a:r>
              <a:rPr lang="en-GB" sz="2400" dirty="0"/>
              <a:t>Can you find 7 shoes?</a:t>
            </a:r>
          </a:p>
          <a:p>
            <a:endParaRPr lang="en-GB" sz="2400" dirty="0"/>
          </a:p>
          <a:p>
            <a:r>
              <a:rPr lang="en-GB" sz="2400" dirty="0"/>
              <a:t>Can you find 7 </a:t>
            </a:r>
            <a:r>
              <a:rPr lang="en-GB" sz="2400" dirty="0" smtClean="0"/>
              <a:t>toilet rolls?</a:t>
            </a:r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Can you find 7 toys</a:t>
            </a:r>
            <a:r>
              <a:rPr lang="en-GB" sz="2400" dirty="0" smtClean="0"/>
              <a:t>?</a:t>
            </a:r>
          </a:p>
          <a:p>
            <a:endParaRPr lang="en-GB" sz="2400" dirty="0"/>
          </a:p>
          <a:p>
            <a:r>
              <a:rPr lang="en-GB" sz="2400" dirty="0" smtClean="0"/>
              <a:t>Can you find 7 of something else in your house? Surprise us with your choices.</a:t>
            </a:r>
            <a:endParaRPr lang="en-GB" sz="2400" dirty="0"/>
          </a:p>
          <a:p>
            <a:endParaRPr lang="en-GB" sz="2400" dirty="0"/>
          </a:p>
          <a:p>
            <a:endParaRPr lang="en-GB" sz="2400" dirty="0"/>
          </a:p>
        </p:txBody>
      </p:sp>
      <p:sp>
        <p:nvSpPr>
          <p:cNvPr id="3" name="Rectangle 2"/>
          <p:cNvSpPr/>
          <p:nvPr/>
        </p:nvSpPr>
        <p:spPr>
          <a:xfrm>
            <a:off x="6597534" y="804356"/>
            <a:ext cx="4558146" cy="97852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r>
              <a:rPr lang="en-GB" dirty="0">
                <a:solidFill>
                  <a:schemeClr val="tx1"/>
                </a:solidFill>
              </a:rPr>
              <a:t>Adults, it would be great if you could take a photo of your child with the items and send them into us.</a:t>
            </a:r>
          </a:p>
          <a:p>
            <a:pPr algn="ctr"/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218" y="1782882"/>
            <a:ext cx="811170" cy="12025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67" b="100000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211" y="2762815"/>
            <a:ext cx="1840774" cy="13323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524" b="100000" l="5833" r="90000">
                        <a14:foregroundMark x1="47143" y1="24074" x2="47143" y2="24074"/>
                        <a14:foregroundMark x1="52857" y1="33069" x2="52857" y2="33069"/>
                        <a14:foregroundMark x1="62619" y1="36772" x2="62619" y2="36772"/>
                        <a14:foregroundMark x1="45833" y1="79630" x2="45833" y2="79630"/>
                        <a14:foregroundMark x1="45833" y1="79630" x2="15476" y2="74603"/>
                        <a14:foregroundMark x1="45119" y1="81481" x2="77500" y2="78042"/>
                        <a14:foregroundMark x1="55952" y1="30952" x2="55952" y2="309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869" y="4438633"/>
            <a:ext cx="3068683" cy="13809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300" y="4198235"/>
            <a:ext cx="2567913" cy="180976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796" y="2286641"/>
            <a:ext cx="2022184" cy="161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386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2394F-A873-42DB-B467-C1DAED12EA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DD90B2-93BF-4E4C-84B7-170C7F4893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0" y="0"/>
            <a:ext cx="12167287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50D494-36E0-4CAA-BDF2-DF4F969B893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EC816-606F-4CDF-83B9-8B00337F4F5F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/>
              <a:t>Subject</a:t>
            </a:r>
            <a:r>
              <a:rPr lang="en-GB"/>
              <a:t>: </a:t>
            </a:r>
            <a:r>
              <a:rPr lang="en-GB" sz="2400"/>
              <a:t>Maths </a:t>
            </a: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189471" y="143173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FBEB69-A9BA-4EB5-B669-DDFA76D48D5E}"/>
              </a:ext>
            </a:extLst>
          </p:cNvPr>
          <p:cNvSpPr txBox="1"/>
          <p:nvPr/>
        </p:nvSpPr>
        <p:spPr>
          <a:xfrm>
            <a:off x="273361" y="200893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   </a:t>
            </a:r>
            <a:r>
              <a:rPr lang="en-GB" sz="3200" dirty="0"/>
              <a:t>26.1.2021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C8183C-BAA0-4C94-A4F0-AFCA7679A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21B0E8B-34D4-4ABF-AA83-725EE25D968F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9A686-26E2-40E6-A962-30D462E7E297}"/>
              </a:ext>
            </a:extLst>
          </p:cNvPr>
          <p:cNvSpPr txBox="1"/>
          <p:nvPr/>
        </p:nvSpPr>
        <p:spPr>
          <a:xfrm>
            <a:off x="569871" y="2789668"/>
            <a:ext cx="104295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LO. To develop an understanding of the different compositions of 7.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B384053-BE67-4253-98E6-4691BA8BA0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DAC161A-AE73-4E23-8983-5A4292BB48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972" y="5940593"/>
            <a:ext cx="647177" cy="581139"/>
          </a:xfrm>
          <a:prstGeom prst="rect">
            <a:avLst/>
          </a:prstGeom>
        </p:spPr>
      </p:pic>
      <p:pic>
        <p:nvPicPr>
          <p:cNvPr id="16" name="Picture 2" descr="Origina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303" y="-30426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8756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0" y="0"/>
            <a:ext cx="12167287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16" name="Picture 2" descr="Origin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303" y="-30426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18584" y="298548"/>
            <a:ext cx="1044013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are learning that all numbers are made up of smaller numbers. Today we will explore this further and notice the different compositions of </a:t>
            </a:r>
            <a:r>
              <a:rPr lang="en-GB" sz="2400" dirty="0" smtClean="0"/>
              <a:t>7. </a:t>
            </a:r>
            <a:endParaRPr lang="en-GB" sz="2400" dirty="0"/>
          </a:p>
          <a:p>
            <a:endParaRPr lang="en-GB" sz="2400" dirty="0"/>
          </a:p>
          <a:p>
            <a:r>
              <a:rPr lang="en-GB" sz="2800" dirty="0"/>
              <a:t>Here are some example of different ways we can make the number 7.</a:t>
            </a:r>
            <a:endParaRPr lang="en-GB" sz="28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8480642" y="3043874"/>
            <a:ext cx="2995756" cy="224676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 dirty="0">
                <a:cs typeface="Calibri"/>
              </a:rPr>
              <a:t>Can you count the total number of spots in the sum and write the answer in the box?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482DA6-CA18-4852-810C-0B03C02C80C8}"/>
              </a:ext>
            </a:extLst>
          </p:cNvPr>
          <p:cNvSpPr txBox="1"/>
          <p:nvPr/>
        </p:nvSpPr>
        <p:spPr>
          <a:xfrm>
            <a:off x="5754477" y="2838561"/>
            <a:ext cx="1334219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68581" y="2926499"/>
            <a:ext cx="637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+</a:t>
            </a:r>
          </a:p>
        </p:txBody>
      </p:sp>
      <p:sp>
        <p:nvSpPr>
          <p:cNvPr id="25" name="Oval 24"/>
          <p:cNvSpPr/>
          <p:nvPr/>
        </p:nvSpPr>
        <p:spPr>
          <a:xfrm>
            <a:off x="318584" y="2246179"/>
            <a:ext cx="2006220" cy="198661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833462" y="2726519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1465267" y="2804753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903564" y="3392586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1530578" y="3379525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3044749" y="2228312"/>
            <a:ext cx="2006220" cy="198661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3951506" y="2695591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3629729" y="3374719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4256743" y="3361658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TextBox 44"/>
          <p:cNvSpPr txBox="1"/>
          <p:nvPr/>
        </p:nvSpPr>
        <p:spPr>
          <a:xfrm>
            <a:off x="2468581" y="5351009"/>
            <a:ext cx="637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+</a:t>
            </a:r>
          </a:p>
        </p:txBody>
      </p:sp>
      <p:sp>
        <p:nvSpPr>
          <p:cNvPr id="47" name="Oval 46"/>
          <p:cNvSpPr/>
          <p:nvPr/>
        </p:nvSpPr>
        <p:spPr>
          <a:xfrm>
            <a:off x="318584" y="4670689"/>
            <a:ext cx="2006220" cy="198661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Oval 61"/>
          <p:cNvSpPr/>
          <p:nvPr/>
        </p:nvSpPr>
        <p:spPr>
          <a:xfrm>
            <a:off x="833462" y="5151029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Oval 62"/>
          <p:cNvSpPr/>
          <p:nvPr/>
        </p:nvSpPr>
        <p:spPr>
          <a:xfrm>
            <a:off x="1465267" y="5229263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Oval 63"/>
          <p:cNvSpPr/>
          <p:nvPr/>
        </p:nvSpPr>
        <p:spPr>
          <a:xfrm>
            <a:off x="903564" y="5817096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Oval 64"/>
          <p:cNvSpPr/>
          <p:nvPr/>
        </p:nvSpPr>
        <p:spPr>
          <a:xfrm>
            <a:off x="1530578" y="5804035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Oval 65"/>
          <p:cNvSpPr/>
          <p:nvPr/>
        </p:nvSpPr>
        <p:spPr>
          <a:xfrm>
            <a:off x="3044749" y="4652822"/>
            <a:ext cx="2006220" cy="198661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Oval 66"/>
          <p:cNvSpPr/>
          <p:nvPr/>
        </p:nvSpPr>
        <p:spPr>
          <a:xfrm>
            <a:off x="3948313" y="5625417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Oval 69"/>
          <p:cNvSpPr/>
          <p:nvPr/>
        </p:nvSpPr>
        <p:spPr>
          <a:xfrm>
            <a:off x="516880" y="5529738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Oval 70"/>
          <p:cNvSpPr/>
          <p:nvPr/>
        </p:nvSpPr>
        <p:spPr>
          <a:xfrm>
            <a:off x="1263536" y="6147512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E482DA6-CA18-4852-810C-0B03C02C80C8}"/>
              </a:ext>
            </a:extLst>
          </p:cNvPr>
          <p:cNvSpPr txBox="1"/>
          <p:nvPr/>
        </p:nvSpPr>
        <p:spPr>
          <a:xfrm>
            <a:off x="5752510" y="5224182"/>
            <a:ext cx="1334219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8072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6350" y="0"/>
            <a:ext cx="12167287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16" name="Picture 2" descr="Origin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303" y="-30426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70574" y="93803"/>
            <a:ext cx="5918329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/>
              <a:t>Now look at these different compositions of 7.</a:t>
            </a:r>
            <a:endParaRPr lang="en-GB" dirty="0">
              <a:cs typeface="Calibri"/>
            </a:endParaRPr>
          </a:p>
          <a:p>
            <a:r>
              <a:rPr lang="en-GB" dirty="0"/>
              <a:t>For example, 7 can be made from 4 and 3.</a:t>
            </a:r>
          </a:p>
          <a:p>
            <a:r>
              <a:rPr lang="en-GB" dirty="0">
                <a:cs typeface="Calibri" panose="020F0502020204030204"/>
              </a:rPr>
              <a:t>Can you fill in the white circles with the correct number of dots to make 7, you can either move the dots or draw them in.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93560" y="2011718"/>
            <a:ext cx="637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+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080712" y="1956348"/>
            <a:ext cx="15188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= 7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A19881-6B54-4622-9363-D345809AB7ED}"/>
              </a:ext>
            </a:extLst>
          </p:cNvPr>
          <p:cNvSpPr/>
          <p:nvPr/>
        </p:nvSpPr>
        <p:spPr>
          <a:xfrm>
            <a:off x="6113616" y="2319"/>
            <a:ext cx="201283" cy="685799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367925" y="1436444"/>
            <a:ext cx="1725097" cy="180925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/>
          <p:cNvSpPr/>
          <p:nvPr/>
        </p:nvSpPr>
        <p:spPr>
          <a:xfrm>
            <a:off x="721763" y="1916784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Oval 59"/>
          <p:cNvSpPr/>
          <p:nvPr/>
        </p:nvSpPr>
        <p:spPr>
          <a:xfrm>
            <a:off x="1353568" y="1995018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Oval 62"/>
          <p:cNvSpPr/>
          <p:nvPr/>
        </p:nvSpPr>
        <p:spPr>
          <a:xfrm>
            <a:off x="791865" y="2582851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Oval 63"/>
          <p:cNvSpPr/>
          <p:nvPr/>
        </p:nvSpPr>
        <p:spPr>
          <a:xfrm>
            <a:off x="1418879" y="2569790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6418510" y="144412"/>
            <a:ext cx="4548860" cy="914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4" name="Oval 143"/>
          <p:cNvSpPr/>
          <p:nvPr/>
        </p:nvSpPr>
        <p:spPr>
          <a:xfrm>
            <a:off x="7449530" y="616673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5" name="Oval 144"/>
          <p:cNvSpPr/>
          <p:nvPr/>
        </p:nvSpPr>
        <p:spPr>
          <a:xfrm>
            <a:off x="7902374" y="612317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6" name="Oval 145"/>
          <p:cNvSpPr/>
          <p:nvPr/>
        </p:nvSpPr>
        <p:spPr>
          <a:xfrm>
            <a:off x="7449530" y="196304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7" name="Oval 146"/>
          <p:cNvSpPr/>
          <p:nvPr/>
        </p:nvSpPr>
        <p:spPr>
          <a:xfrm>
            <a:off x="7902374" y="191948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8" name="Oval 147"/>
          <p:cNvSpPr/>
          <p:nvPr/>
        </p:nvSpPr>
        <p:spPr>
          <a:xfrm>
            <a:off x="8372637" y="612318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Oval 148"/>
          <p:cNvSpPr/>
          <p:nvPr/>
        </p:nvSpPr>
        <p:spPr>
          <a:xfrm>
            <a:off x="8825481" y="607962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0" name="Oval 149"/>
          <p:cNvSpPr/>
          <p:nvPr/>
        </p:nvSpPr>
        <p:spPr>
          <a:xfrm>
            <a:off x="8372637" y="191949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1" name="Oval 150"/>
          <p:cNvSpPr/>
          <p:nvPr/>
        </p:nvSpPr>
        <p:spPr>
          <a:xfrm>
            <a:off x="8825481" y="187593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2" name="Oval 151"/>
          <p:cNvSpPr/>
          <p:nvPr/>
        </p:nvSpPr>
        <p:spPr>
          <a:xfrm>
            <a:off x="9326228" y="612318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3" name="Oval 152"/>
          <p:cNvSpPr/>
          <p:nvPr/>
        </p:nvSpPr>
        <p:spPr>
          <a:xfrm>
            <a:off x="9779072" y="607962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4" name="Oval 153"/>
          <p:cNvSpPr/>
          <p:nvPr/>
        </p:nvSpPr>
        <p:spPr>
          <a:xfrm>
            <a:off x="9326228" y="191949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5" name="Oval 154"/>
          <p:cNvSpPr/>
          <p:nvPr/>
        </p:nvSpPr>
        <p:spPr>
          <a:xfrm>
            <a:off x="9779072" y="187593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1" name="Oval 160"/>
          <p:cNvSpPr/>
          <p:nvPr/>
        </p:nvSpPr>
        <p:spPr>
          <a:xfrm>
            <a:off x="10263069" y="619035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3" name="Oval 162"/>
          <p:cNvSpPr/>
          <p:nvPr/>
        </p:nvSpPr>
        <p:spPr>
          <a:xfrm>
            <a:off x="10263069" y="198666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6395156" y="393522"/>
            <a:ext cx="1036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Dot Bank</a:t>
            </a:r>
          </a:p>
        </p:txBody>
      </p:sp>
      <p:sp>
        <p:nvSpPr>
          <p:cNvPr id="164" name="Oval 163"/>
          <p:cNvSpPr/>
          <p:nvPr/>
        </p:nvSpPr>
        <p:spPr>
          <a:xfrm>
            <a:off x="3147069" y="1436444"/>
            <a:ext cx="1725097" cy="180925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Oval 69"/>
          <p:cNvSpPr/>
          <p:nvPr/>
        </p:nvSpPr>
        <p:spPr>
          <a:xfrm>
            <a:off x="3839807" y="1885856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Oval 84"/>
          <p:cNvSpPr/>
          <p:nvPr/>
        </p:nvSpPr>
        <p:spPr>
          <a:xfrm>
            <a:off x="3518222" y="2470657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Oval 85"/>
          <p:cNvSpPr/>
          <p:nvPr/>
        </p:nvSpPr>
        <p:spPr>
          <a:xfrm>
            <a:off x="4145236" y="2458048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560FA6AB-AAC2-47F4-95E6-AE910CA3D03A}"/>
              </a:ext>
            </a:extLst>
          </p:cNvPr>
          <p:cNvSpPr txBox="1"/>
          <p:nvPr/>
        </p:nvSpPr>
        <p:spPr>
          <a:xfrm>
            <a:off x="490270" y="3307745"/>
            <a:ext cx="549819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en-GB" sz="3600" dirty="0"/>
              <a:t>     </a:t>
            </a:r>
            <a:r>
              <a:rPr lang="en-GB" sz="2800" dirty="0"/>
              <a:t>4                +               3              = 7  </a:t>
            </a:r>
            <a:endParaRPr lang="en-GB" sz="2800" dirty="0">
              <a:cs typeface="Calibri"/>
            </a:endParaRPr>
          </a:p>
        </p:txBody>
      </p:sp>
      <p:sp>
        <p:nvSpPr>
          <p:cNvPr id="188" name="TextBox 187"/>
          <p:cNvSpPr txBox="1"/>
          <p:nvPr/>
        </p:nvSpPr>
        <p:spPr>
          <a:xfrm>
            <a:off x="2271215" y="4735238"/>
            <a:ext cx="637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+</a:t>
            </a:r>
          </a:p>
        </p:txBody>
      </p:sp>
      <p:sp>
        <p:nvSpPr>
          <p:cNvPr id="189" name="TextBox 188"/>
          <p:cNvSpPr txBox="1"/>
          <p:nvPr/>
        </p:nvSpPr>
        <p:spPr>
          <a:xfrm>
            <a:off x="4958367" y="4679868"/>
            <a:ext cx="15188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= 7</a:t>
            </a:r>
          </a:p>
        </p:txBody>
      </p:sp>
      <p:sp>
        <p:nvSpPr>
          <p:cNvPr id="190" name="Oval 189"/>
          <p:cNvSpPr/>
          <p:nvPr/>
        </p:nvSpPr>
        <p:spPr>
          <a:xfrm>
            <a:off x="245580" y="4159964"/>
            <a:ext cx="1725097" cy="180925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1" name="Oval 190"/>
          <p:cNvSpPr/>
          <p:nvPr/>
        </p:nvSpPr>
        <p:spPr>
          <a:xfrm>
            <a:off x="599418" y="4640304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2" name="Oval 191"/>
          <p:cNvSpPr/>
          <p:nvPr/>
        </p:nvSpPr>
        <p:spPr>
          <a:xfrm>
            <a:off x="1231223" y="4718538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3" name="Oval 192"/>
          <p:cNvSpPr/>
          <p:nvPr/>
        </p:nvSpPr>
        <p:spPr>
          <a:xfrm>
            <a:off x="669520" y="5306371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4" name="Oval 193"/>
          <p:cNvSpPr/>
          <p:nvPr/>
        </p:nvSpPr>
        <p:spPr>
          <a:xfrm>
            <a:off x="1296534" y="5293310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5" name="Oval 194"/>
          <p:cNvSpPr/>
          <p:nvPr/>
        </p:nvSpPr>
        <p:spPr>
          <a:xfrm>
            <a:off x="3024724" y="4159964"/>
            <a:ext cx="1725097" cy="180925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6" name="Oval 195"/>
          <p:cNvSpPr/>
          <p:nvPr/>
        </p:nvSpPr>
        <p:spPr>
          <a:xfrm>
            <a:off x="937408" y="4285758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id="{560FA6AB-AAC2-47F4-95E6-AE910CA3D03A}"/>
              </a:ext>
            </a:extLst>
          </p:cNvPr>
          <p:cNvSpPr txBox="1"/>
          <p:nvPr/>
        </p:nvSpPr>
        <p:spPr>
          <a:xfrm>
            <a:off x="367925" y="6031265"/>
            <a:ext cx="549819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en-GB" sz="3600" dirty="0"/>
              <a:t>     </a:t>
            </a:r>
            <a:r>
              <a:rPr lang="en-GB" sz="2800" dirty="0"/>
              <a:t>5                +                              = 7  </a:t>
            </a:r>
            <a:endParaRPr lang="en-GB" sz="2800" dirty="0">
              <a:cs typeface="Calibri"/>
            </a:endParaRPr>
          </a:p>
        </p:txBody>
      </p:sp>
      <p:sp>
        <p:nvSpPr>
          <p:cNvPr id="203" name="TextBox 202"/>
          <p:cNvSpPr txBox="1"/>
          <p:nvPr/>
        </p:nvSpPr>
        <p:spPr>
          <a:xfrm>
            <a:off x="8488764" y="2011718"/>
            <a:ext cx="637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+</a:t>
            </a:r>
          </a:p>
        </p:txBody>
      </p:sp>
      <p:sp>
        <p:nvSpPr>
          <p:cNvPr id="204" name="TextBox 203"/>
          <p:cNvSpPr txBox="1"/>
          <p:nvPr/>
        </p:nvSpPr>
        <p:spPr>
          <a:xfrm>
            <a:off x="11175916" y="1956348"/>
            <a:ext cx="15188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= 7</a:t>
            </a:r>
          </a:p>
        </p:txBody>
      </p:sp>
      <p:sp>
        <p:nvSpPr>
          <p:cNvPr id="205" name="Oval 204"/>
          <p:cNvSpPr/>
          <p:nvPr/>
        </p:nvSpPr>
        <p:spPr>
          <a:xfrm>
            <a:off x="6463129" y="1436444"/>
            <a:ext cx="1725097" cy="180925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0" name="Oval 209"/>
          <p:cNvSpPr/>
          <p:nvPr/>
        </p:nvSpPr>
        <p:spPr>
          <a:xfrm>
            <a:off x="9242273" y="1436444"/>
            <a:ext cx="1725097" cy="180925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1" name="Oval 210"/>
          <p:cNvSpPr/>
          <p:nvPr/>
        </p:nvSpPr>
        <p:spPr>
          <a:xfrm>
            <a:off x="9935011" y="1885856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560FA6AB-AAC2-47F4-95E6-AE910CA3D03A}"/>
              </a:ext>
            </a:extLst>
          </p:cNvPr>
          <p:cNvSpPr txBox="1"/>
          <p:nvPr/>
        </p:nvSpPr>
        <p:spPr>
          <a:xfrm>
            <a:off x="6585474" y="3307745"/>
            <a:ext cx="549819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en-GB" sz="3600" dirty="0"/>
              <a:t>     </a:t>
            </a:r>
            <a:r>
              <a:rPr lang="en-GB" sz="2800" dirty="0"/>
              <a:t>                +                 1              = 7  </a:t>
            </a:r>
            <a:endParaRPr lang="en-GB" sz="2800" dirty="0">
              <a:cs typeface="Calibri"/>
            </a:endParaRPr>
          </a:p>
        </p:txBody>
      </p:sp>
      <p:sp>
        <p:nvSpPr>
          <p:cNvPr id="215" name="TextBox 214"/>
          <p:cNvSpPr txBox="1"/>
          <p:nvPr/>
        </p:nvSpPr>
        <p:spPr>
          <a:xfrm>
            <a:off x="8366419" y="4735238"/>
            <a:ext cx="637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+</a:t>
            </a:r>
          </a:p>
        </p:txBody>
      </p:sp>
      <p:sp>
        <p:nvSpPr>
          <p:cNvPr id="216" name="TextBox 215"/>
          <p:cNvSpPr txBox="1"/>
          <p:nvPr/>
        </p:nvSpPr>
        <p:spPr>
          <a:xfrm>
            <a:off x="11053571" y="4679868"/>
            <a:ext cx="15188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= 7</a:t>
            </a:r>
          </a:p>
        </p:txBody>
      </p:sp>
      <p:sp>
        <p:nvSpPr>
          <p:cNvPr id="217" name="Oval 216"/>
          <p:cNvSpPr/>
          <p:nvPr/>
        </p:nvSpPr>
        <p:spPr>
          <a:xfrm>
            <a:off x="6340784" y="4159964"/>
            <a:ext cx="1725097" cy="180925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9" name="Oval 218"/>
          <p:cNvSpPr/>
          <p:nvPr/>
        </p:nvSpPr>
        <p:spPr>
          <a:xfrm>
            <a:off x="7096473" y="4545965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0" name="Oval 219"/>
          <p:cNvSpPr/>
          <p:nvPr/>
        </p:nvSpPr>
        <p:spPr>
          <a:xfrm>
            <a:off x="6825228" y="5170500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1" name="Oval 220"/>
          <p:cNvSpPr/>
          <p:nvPr/>
        </p:nvSpPr>
        <p:spPr>
          <a:xfrm>
            <a:off x="7449530" y="5170500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2" name="Oval 221"/>
          <p:cNvSpPr/>
          <p:nvPr/>
        </p:nvSpPr>
        <p:spPr>
          <a:xfrm>
            <a:off x="9119928" y="4159964"/>
            <a:ext cx="1725097" cy="180925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560FA6AB-AAC2-47F4-95E6-AE910CA3D03A}"/>
              </a:ext>
            </a:extLst>
          </p:cNvPr>
          <p:cNvSpPr txBox="1"/>
          <p:nvPr/>
        </p:nvSpPr>
        <p:spPr>
          <a:xfrm>
            <a:off x="6463129" y="6031265"/>
            <a:ext cx="549819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en-GB" sz="3600" dirty="0"/>
              <a:t>      </a:t>
            </a:r>
            <a:r>
              <a:rPr lang="en-GB" sz="2800" dirty="0"/>
              <a:t>3              +                                = 7  </a:t>
            </a:r>
            <a:endParaRPr lang="en-GB" sz="2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5288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-2025" y="0"/>
            <a:ext cx="12167287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16" name="Picture 2" descr="Origin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303" y="-30426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87648" y="5860117"/>
            <a:ext cx="5574430" cy="914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2" name="Oval 141"/>
          <p:cNvSpPr/>
          <p:nvPr/>
        </p:nvSpPr>
        <p:spPr>
          <a:xfrm>
            <a:off x="299479" y="6336734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3" name="Oval 142"/>
          <p:cNvSpPr/>
          <p:nvPr/>
        </p:nvSpPr>
        <p:spPr>
          <a:xfrm>
            <a:off x="752323" y="6332378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4" name="Oval 143"/>
          <p:cNvSpPr/>
          <p:nvPr/>
        </p:nvSpPr>
        <p:spPr>
          <a:xfrm>
            <a:off x="1218668" y="6332378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5" name="Oval 144"/>
          <p:cNvSpPr/>
          <p:nvPr/>
        </p:nvSpPr>
        <p:spPr>
          <a:xfrm>
            <a:off x="1671512" y="6328022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6" name="Oval 145"/>
          <p:cNvSpPr/>
          <p:nvPr/>
        </p:nvSpPr>
        <p:spPr>
          <a:xfrm>
            <a:off x="1218668" y="5912009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7" name="Oval 146"/>
          <p:cNvSpPr/>
          <p:nvPr/>
        </p:nvSpPr>
        <p:spPr>
          <a:xfrm>
            <a:off x="1671512" y="5907653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8" name="Oval 147"/>
          <p:cNvSpPr/>
          <p:nvPr/>
        </p:nvSpPr>
        <p:spPr>
          <a:xfrm>
            <a:off x="2141775" y="6328023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Oval 148"/>
          <p:cNvSpPr/>
          <p:nvPr/>
        </p:nvSpPr>
        <p:spPr>
          <a:xfrm>
            <a:off x="2594619" y="6323667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0" name="Oval 149"/>
          <p:cNvSpPr/>
          <p:nvPr/>
        </p:nvSpPr>
        <p:spPr>
          <a:xfrm>
            <a:off x="2141775" y="5907654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1" name="Oval 150"/>
          <p:cNvSpPr/>
          <p:nvPr/>
        </p:nvSpPr>
        <p:spPr>
          <a:xfrm>
            <a:off x="2594619" y="5903298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2" name="Oval 151"/>
          <p:cNvSpPr/>
          <p:nvPr/>
        </p:nvSpPr>
        <p:spPr>
          <a:xfrm>
            <a:off x="3095366" y="6328023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3" name="Oval 152"/>
          <p:cNvSpPr/>
          <p:nvPr/>
        </p:nvSpPr>
        <p:spPr>
          <a:xfrm>
            <a:off x="3548210" y="6323667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4" name="Oval 153"/>
          <p:cNvSpPr/>
          <p:nvPr/>
        </p:nvSpPr>
        <p:spPr>
          <a:xfrm>
            <a:off x="3095366" y="5907654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5" name="Oval 154"/>
          <p:cNvSpPr/>
          <p:nvPr/>
        </p:nvSpPr>
        <p:spPr>
          <a:xfrm>
            <a:off x="3548210" y="5903298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6" name="Oval 155"/>
          <p:cNvSpPr/>
          <p:nvPr/>
        </p:nvSpPr>
        <p:spPr>
          <a:xfrm>
            <a:off x="4035895" y="6328023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7" name="Oval 156"/>
          <p:cNvSpPr/>
          <p:nvPr/>
        </p:nvSpPr>
        <p:spPr>
          <a:xfrm>
            <a:off x="4488739" y="6323667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8" name="Oval 157"/>
          <p:cNvSpPr/>
          <p:nvPr/>
        </p:nvSpPr>
        <p:spPr>
          <a:xfrm>
            <a:off x="4035895" y="5907654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9" name="Oval 158"/>
          <p:cNvSpPr/>
          <p:nvPr/>
        </p:nvSpPr>
        <p:spPr>
          <a:xfrm>
            <a:off x="4488739" y="5903298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0" name="Oval 159"/>
          <p:cNvSpPr/>
          <p:nvPr/>
        </p:nvSpPr>
        <p:spPr>
          <a:xfrm>
            <a:off x="4912863" y="6339096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1" name="Oval 160"/>
          <p:cNvSpPr/>
          <p:nvPr/>
        </p:nvSpPr>
        <p:spPr>
          <a:xfrm>
            <a:off x="5365707" y="6334740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2" name="Oval 161"/>
          <p:cNvSpPr/>
          <p:nvPr/>
        </p:nvSpPr>
        <p:spPr>
          <a:xfrm>
            <a:off x="4912863" y="5918727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3" name="Oval 162"/>
          <p:cNvSpPr/>
          <p:nvPr/>
        </p:nvSpPr>
        <p:spPr>
          <a:xfrm>
            <a:off x="5365707" y="5914371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64294" y="5918727"/>
            <a:ext cx="1036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Dot Bank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448251" y="1968865"/>
            <a:ext cx="5702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+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5205023" y="1968865"/>
            <a:ext cx="13590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= 7</a:t>
            </a:r>
          </a:p>
        </p:txBody>
      </p:sp>
      <p:sp>
        <p:nvSpPr>
          <p:cNvPr id="79" name="Oval 78"/>
          <p:cNvSpPr/>
          <p:nvPr/>
        </p:nvSpPr>
        <p:spPr>
          <a:xfrm>
            <a:off x="46580" y="1750815"/>
            <a:ext cx="1341860" cy="119142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Oval 79"/>
          <p:cNvSpPr/>
          <p:nvPr/>
        </p:nvSpPr>
        <p:spPr>
          <a:xfrm>
            <a:off x="1946700" y="1762816"/>
            <a:ext cx="1341860" cy="119142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TextBox 80"/>
          <p:cNvSpPr txBox="1"/>
          <p:nvPr/>
        </p:nvSpPr>
        <p:spPr>
          <a:xfrm>
            <a:off x="3322439" y="1955561"/>
            <a:ext cx="5702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+</a:t>
            </a:r>
          </a:p>
        </p:txBody>
      </p:sp>
      <p:sp>
        <p:nvSpPr>
          <p:cNvPr id="82" name="Oval 81"/>
          <p:cNvSpPr/>
          <p:nvPr/>
        </p:nvSpPr>
        <p:spPr>
          <a:xfrm>
            <a:off x="3819172" y="1773334"/>
            <a:ext cx="1341860" cy="119142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5" name="TextBox 164"/>
          <p:cNvSpPr txBox="1"/>
          <p:nvPr/>
        </p:nvSpPr>
        <p:spPr>
          <a:xfrm>
            <a:off x="7705866" y="1087017"/>
            <a:ext cx="5702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+</a:t>
            </a:r>
          </a:p>
        </p:txBody>
      </p:sp>
      <p:sp>
        <p:nvSpPr>
          <p:cNvPr id="166" name="TextBox 165"/>
          <p:cNvSpPr txBox="1"/>
          <p:nvPr/>
        </p:nvSpPr>
        <p:spPr>
          <a:xfrm>
            <a:off x="11326419" y="1119776"/>
            <a:ext cx="13590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= 7</a:t>
            </a:r>
          </a:p>
        </p:txBody>
      </p:sp>
      <p:sp>
        <p:nvSpPr>
          <p:cNvPr id="167" name="Oval 166"/>
          <p:cNvSpPr/>
          <p:nvPr/>
        </p:nvSpPr>
        <p:spPr>
          <a:xfrm>
            <a:off x="6359260" y="876026"/>
            <a:ext cx="1341860" cy="119142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8" name="Oval 167"/>
          <p:cNvSpPr/>
          <p:nvPr/>
        </p:nvSpPr>
        <p:spPr>
          <a:xfrm>
            <a:off x="8203527" y="901726"/>
            <a:ext cx="1341860" cy="119142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9" name="TextBox 168"/>
          <p:cNvSpPr txBox="1"/>
          <p:nvPr/>
        </p:nvSpPr>
        <p:spPr>
          <a:xfrm>
            <a:off x="9566297" y="1119776"/>
            <a:ext cx="5702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+</a:t>
            </a:r>
          </a:p>
        </p:txBody>
      </p:sp>
      <p:sp>
        <p:nvSpPr>
          <p:cNvPr id="170" name="Oval 169"/>
          <p:cNvSpPr/>
          <p:nvPr/>
        </p:nvSpPr>
        <p:spPr>
          <a:xfrm>
            <a:off x="10041522" y="876024"/>
            <a:ext cx="1341860" cy="119142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560FA6AB-AAC2-47F4-95E6-AE910CA3D03A}"/>
              </a:ext>
            </a:extLst>
          </p:cNvPr>
          <p:cNvSpPr txBox="1"/>
          <p:nvPr/>
        </p:nvSpPr>
        <p:spPr>
          <a:xfrm>
            <a:off x="174027" y="3082396"/>
            <a:ext cx="5744291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en-GB" sz="2800" dirty="0"/>
              <a:t>   2          +          2        +                     = 7  </a:t>
            </a:r>
            <a:endParaRPr lang="en-GB" sz="2800" dirty="0">
              <a:cs typeface="Calibri"/>
            </a:endParaRPr>
          </a:p>
        </p:txBody>
      </p:sp>
      <p:sp>
        <p:nvSpPr>
          <p:cNvPr id="194" name="TextBox 193"/>
          <p:cNvSpPr txBox="1"/>
          <p:nvPr/>
        </p:nvSpPr>
        <p:spPr>
          <a:xfrm>
            <a:off x="1448251" y="4007215"/>
            <a:ext cx="5702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+</a:t>
            </a:r>
          </a:p>
        </p:txBody>
      </p:sp>
      <p:sp>
        <p:nvSpPr>
          <p:cNvPr id="195" name="TextBox 194"/>
          <p:cNvSpPr txBox="1"/>
          <p:nvPr/>
        </p:nvSpPr>
        <p:spPr>
          <a:xfrm>
            <a:off x="5205023" y="4007215"/>
            <a:ext cx="13590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= 7</a:t>
            </a:r>
          </a:p>
        </p:txBody>
      </p:sp>
      <p:sp>
        <p:nvSpPr>
          <p:cNvPr id="196" name="Oval 195"/>
          <p:cNvSpPr/>
          <p:nvPr/>
        </p:nvSpPr>
        <p:spPr>
          <a:xfrm>
            <a:off x="46580" y="3789165"/>
            <a:ext cx="1341860" cy="119142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7" name="Oval 196"/>
          <p:cNvSpPr/>
          <p:nvPr/>
        </p:nvSpPr>
        <p:spPr>
          <a:xfrm>
            <a:off x="1946700" y="3801166"/>
            <a:ext cx="1341860" cy="119142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8" name="TextBox 197"/>
          <p:cNvSpPr txBox="1"/>
          <p:nvPr/>
        </p:nvSpPr>
        <p:spPr>
          <a:xfrm>
            <a:off x="3322439" y="3993911"/>
            <a:ext cx="5702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+</a:t>
            </a:r>
          </a:p>
        </p:txBody>
      </p:sp>
      <p:sp>
        <p:nvSpPr>
          <p:cNvPr id="199" name="Oval 198"/>
          <p:cNvSpPr/>
          <p:nvPr/>
        </p:nvSpPr>
        <p:spPr>
          <a:xfrm>
            <a:off x="3819172" y="3811684"/>
            <a:ext cx="1341860" cy="119142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0" name="TextBox 199"/>
          <p:cNvSpPr txBox="1"/>
          <p:nvPr/>
        </p:nvSpPr>
        <p:spPr>
          <a:xfrm>
            <a:off x="7705866" y="3125367"/>
            <a:ext cx="5702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+</a:t>
            </a:r>
          </a:p>
        </p:txBody>
      </p:sp>
      <p:sp>
        <p:nvSpPr>
          <p:cNvPr id="201" name="TextBox 200"/>
          <p:cNvSpPr txBox="1"/>
          <p:nvPr/>
        </p:nvSpPr>
        <p:spPr>
          <a:xfrm>
            <a:off x="11326419" y="3158126"/>
            <a:ext cx="13590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= 7</a:t>
            </a:r>
          </a:p>
        </p:txBody>
      </p:sp>
      <p:sp>
        <p:nvSpPr>
          <p:cNvPr id="202" name="Oval 201"/>
          <p:cNvSpPr/>
          <p:nvPr/>
        </p:nvSpPr>
        <p:spPr>
          <a:xfrm>
            <a:off x="6359260" y="2914376"/>
            <a:ext cx="1341860" cy="119142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3" name="Oval 202"/>
          <p:cNvSpPr/>
          <p:nvPr/>
        </p:nvSpPr>
        <p:spPr>
          <a:xfrm>
            <a:off x="8203527" y="2940076"/>
            <a:ext cx="1341860" cy="119142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4" name="TextBox 203"/>
          <p:cNvSpPr txBox="1"/>
          <p:nvPr/>
        </p:nvSpPr>
        <p:spPr>
          <a:xfrm>
            <a:off x="9566297" y="3158126"/>
            <a:ext cx="5702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+</a:t>
            </a:r>
          </a:p>
        </p:txBody>
      </p:sp>
      <p:sp>
        <p:nvSpPr>
          <p:cNvPr id="205" name="Oval 204"/>
          <p:cNvSpPr/>
          <p:nvPr/>
        </p:nvSpPr>
        <p:spPr>
          <a:xfrm>
            <a:off x="10041522" y="2914374"/>
            <a:ext cx="1341860" cy="119142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5" name="Oval 214"/>
          <p:cNvSpPr/>
          <p:nvPr/>
        </p:nvSpPr>
        <p:spPr>
          <a:xfrm>
            <a:off x="305578" y="1968865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6" name="Oval 215"/>
          <p:cNvSpPr/>
          <p:nvPr/>
        </p:nvSpPr>
        <p:spPr>
          <a:xfrm>
            <a:off x="779969" y="2406936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7" name="Oval 216"/>
          <p:cNvSpPr/>
          <p:nvPr/>
        </p:nvSpPr>
        <p:spPr>
          <a:xfrm>
            <a:off x="2324921" y="2006154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8" name="Oval 217"/>
          <p:cNvSpPr/>
          <p:nvPr/>
        </p:nvSpPr>
        <p:spPr>
          <a:xfrm>
            <a:off x="2629721" y="2387154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9" name="Oval 218"/>
          <p:cNvSpPr/>
          <p:nvPr/>
        </p:nvSpPr>
        <p:spPr>
          <a:xfrm>
            <a:off x="6629102" y="3133892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0" name="Oval 219"/>
          <p:cNvSpPr/>
          <p:nvPr/>
        </p:nvSpPr>
        <p:spPr>
          <a:xfrm>
            <a:off x="7086302" y="3152942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1" name="Oval 220"/>
          <p:cNvSpPr/>
          <p:nvPr/>
        </p:nvSpPr>
        <p:spPr>
          <a:xfrm>
            <a:off x="6648152" y="3552992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2" name="Oval 221"/>
          <p:cNvSpPr/>
          <p:nvPr/>
        </p:nvSpPr>
        <p:spPr>
          <a:xfrm>
            <a:off x="7086302" y="3591092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3" name="Oval 222"/>
          <p:cNvSpPr/>
          <p:nvPr/>
        </p:nvSpPr>
        <p:spPr>
          <a:xfrm>
            <a:off x="6800552" y="1095542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4" name="Oval 223"/>
          <p:cNvSpPr/>
          <p:nvPr/>
        </p:nvSpPr>
        <p:spPr>
          <a:xfrm>
            <a:off x="7029152" y="1514642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5" name="Oval 224"/>
          <p:cNvSpPr/>
          <p:nvPr/>
        </p:nvSpPr>
        <p:spPr>
          <a:xfrm>
            <a:off x="6648152" y="1552742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6" name="Oval 225"/>
          <p:cNvSpPr/>
          <p:nvPr/>
        </p:nvSpPr>
        <p:spPr>
          <a:xfrm>
            <a:off x="419878" y="4045315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7" name="Oval 226"/>
          <p:cNvSpPr/>
          <p:nvPr/>
        </p:nvSpPr>
        <p:spPr>
          <a:xfrm>
            <a:off x="2267728" y="3988165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8" name="Oval 227"/>
          <p:cNvSpPr/>
          <p:nvPr/>
        </p:nvSpPr>
        <p:spPr>
          <a:xfrm>
            <a:off x="2572528" y="4407265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id="{560FA6AB-AAC2-47F4-95E6-AE910CA3D03A}"/>
              </a:ext>
            </a:extLst>
          </p:cNvPr>
          <p:cNvSpPr txBox="1"/>
          <p:nvPr/>
        </p:nvSpPr>
        <p:spPr>
          <a:xfrm>
            <a:off x="6381015" y="2233140"/>
            <a:ext cx="5744291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en-GB" sz="2800" dirty="0"/>
              <a:t>      3        +                     +                   = 7  </a:t>
            </a:r>
            <a:endParaRPr lang="en-GB" sz="2800" dirty="0">
              <a:cs typeface="Calibri"/>
            </a:endParaRPr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id="{560FA6AB-AAC2-47F4-95E6-AE910CA3D03A}"/>
              </a:ext>
            </a:extLst>
          </p:cNvPr>
          <p:cNvSpPr txBox="1"/>
          <p:nvPr/>
        </p:nvSpPr>
        <p:spPr>
          <a:xfrm>
            <a:off x="6356879" y="4251800"/>
            <a:ext cx="5744291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en-GB" sz="2800" dirty="0"/>
              <a:t>      4        +                     +                   = 7  </a:t>
            </a:r>
            <a:endParaRPr lang="en-GB" sz="2800" dirty="0">
              <a:cs typeface="Calibri"/>
            </a:endParaRPr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560FA6AB-AAC2-47F4-95E6-AE910CA3D03A}"/>
              </a:ext>
            </a:extLst>
          </p:cNvPr>
          <p:cNvSpPr txBox="1"/>
          <p:nvPr/>
        </p:nvSpPr>
        <p:spPr>
          <a:xfrm>
            <a:off x="143674" y="5100889"/>
            <a:ext cx="5744291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en-GB" sz="2800" dirty="0"/>
              <a:t>     1        +           2         +                   = 7  </a:t>
            </a:r>
            <a:endParaRPr lang="en-GB" sz="2800" dirty="0">
              <a:cs typeface="Calibri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70574" y="93803"/>
            <a:ext cx="10514843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 dirty="0" smtClean="0"/>
              <a:t>The number 7 is made up of groups of smaller numbers. Here the number is 7 split up into 3 parts, can you work out how many spots need to go into the empty circles to make 7. </a:t>
            </a:r>
            <a:endParaRPr lang="en-GB" sz="2000" dirty="0">
              <a:cs typeface="Calibri" panose="020F0502020204030204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CAA19881-6B54-4622-9363-D345809AB7ED}"/>
              </a:ext>
            </a:extLst>
          </p:cNvPr>
          <p:cNvSpPr/>
          <p:nvPr/>
        </p:nvSpPr>
        <p:spPr>
          <a:xfrm>
            <a:off x="6081307" y="1267097"/>
            <a:ext cx="220529" cy="559322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7712942" y="5104245"/>
            <a:ext cx="5702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+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1333495" y="5137004"/>
            <a:ext cx="13590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= 7</a:t>
            </a:r>
          </a:p>
        </p:txBody>
      </p:sp>
      <p:sp>
        <p:nvSpPr>
          <p:cNvPr id="74" name="Oval 73"/>
          <p:cNvSpPr/>
          <p:nvPr/>
        </p:nvSpPr>
        <p:spPr>
          <a:xfrm>
            <a:off x="6366336" y="4893254"/>
            <a:ext cx="1341860" cy="119142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Oval 74"/>
          <p:cNvSpPr/>
          <p:nvPr/>
        </p:nvSpPr>
        <p:spPr>
          <a:xfrm>
            <a:off x="8210603" y="4918954"/>
            <a:ext cx="1341860" cy="119142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TextBox 75"/>
          <p:cNvSpPr txBox="1"/>
          <p:nvPr/>
        </p:nvSpPr>
        <p:spPr>
          <a:xfrm>
            <a:off x="9573373" y="5137004"/>
            <a:ext cx="5702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+</a:t>
            </a:r>
          </a:p>
        </p:txBody>
      </p:sp>
      <p:sp>
        <p:nvSpPr>
          <p:cNvPr id="83" name="Oval 82"/>
          <p:cNvSpPr/>
          <p:nvPr/>
        </p:nvSpPr>
        <p:spPr>
          <a:xfrm>
            <a:off x="10048598" y="4893252"/>
            <a:ext cx="1341860" cy="119142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560FA6AB-AAC2-47F4-95E6-AE910CA3D03A}"/>
              </a:ext>
            </a:extLst>
          </p:cNvPr>
          <p:cNvSpPr txBox="1"/>
          <p:nvPr/>
        </p:nvSpPr>
        <p:spPr>
          <a:xfrm>
            <a:off x="6363955" y="6230678"/>
            <a:ext cx="5744291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en-GB" sz="2800" dirty="0"/>
              <a:t>      </a:t>
            </a:r>
            <a:r>
              <a:rPr lang="en-GB" sz="2800" dirty="0" smtClean="0"/>
              <a:t>          </a:t>
            </a:r>
            <a:r>
              <a:rPr lang="en-GB" sz="2800" dirty="0"/>
              <a:t>+                     +                   = 7  </a:t>
            </a:r>
            <a:endParaRPr lang="en-GB" sz="2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78911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1280</Words>
  <Application>Microsoft Office PowerPoint</Application>
  <PresentationFormat>Widescreen</PresentationFormat>
  <Paragraphs>212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NTR</vt:lpstr>
      <vt:lpstr>Office Theme</vt:lpstr>
      <vt:lpstr>Maths Lessons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Whprimary7@outlook.com</dc:creator>
  <cp:lastModifiedBy>R. Levington [ Wheatley Hill Primary School ]</cp:lastModifiedBy>
  <cp:revision>43</cp:revision>
  <dcterms:created xsi:type="dcterms:W3CDTF">2021-01-18T12:42:37Z</dcterms:created>
  <dcterms:modified xsi:type="dcterms:W3CDTF">2021-01-22T12:42:20Z</dcterms:modified>
</cp:coreProperties>
</file>