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536" r:id="rId2"/>
    <p:sldId id="257" r:id="rId3"/>
    <p:sldId id="401" r:id="rId4"/>
    <p:sldId id="545" r:id="rId5"/>
    <p:sldId id="546" r:id="rId6"/>
    <p:sldId id="547" r:id="rId7"/>
    <p:sldId id="552" r:id="rId8"/>
    <p:sldId id="550" r:id="rId9"/>
    <p:sldId id="549" r:id="rId10"/>
    <p:sldId id="548" r:id="rId11"/>
    <p:sldId id="553" r:id="rId12"/>
    <p:sldId id="554" r:id="rId13"/>
    <p:sldId id="555" r:id="rId14"/>
    <p:sldId id="556" r:id="rId15"/>
    <p:sldId id="557" r:id="rId16"/>
    <p:sldId id="300" r:id="rId17"/>
    <p:sldId id="480" r:id="rId18"/>
    <p:sldId id="294" r:id="rId19"/>
    <p:sldId id="402" r:id="rId20"/>
    <p:sldId id="558" r:id="rId21"/>
    <p:sldId id="559" r:id="rId22"/>
    <p:sldId id="560" r:id="rId23"/>
    <p:sldId id="561" r:id="rId24"/>
    <p:sldId id="562" r:id="rId25"/>
    <p:sldId id="564" r:id="rId26"/>
    <p:sldId id="565" r:id="rId27"/>
    <p:sldId id="566" r:id="rId28"/>
    <p:sldId id="567" r:id="rId29"/>
    <p:sldId id="568" r:id="rId30"/>
    <p:sldId id="445" r:id="rId31"/>
    <p:sldId id="479" r:id="rId32"/>
    <p:sldId id="583" r:id="rId33"/>
    <p:sldId id="584" r:id="rId34"/>
    <p:sldId id="585" r:id="rId35"/>
    <p:sldId id="586" r:id="rId36"/>
    <p:sldId id="587" r:id="rId37"/>
    <p:sldId id="589" r:id="rId38"/>
    <p:sldId id="590" r:id="rId39"/>
    <p:sldId id="591" r:id="rId40"/>
    <p:sldId id="596" r:id="rId41"/>
    <p:sldId id="592" r:id="rId42"/>
    <p:sldId id="593" r:id="rId43"/>
    <p:sldId id="594" r:id="rId44"/>
    <p:sldId id="597" r:id="rId45"/>
    <p:sldId id="595" r:id="rId46"/>
    <p:sldId id="478" r:id="rId47"/>
    <p:sldId id="282" r:id="rId48"/>
    <p:sldId id="404" r:id="rId49"/>
    <p:sldId id="598" r:id="rId50"/>
    <p:sldId id="571" r:id="rId51"/>
    <p:sldId id="572" r:id="rId52"/>
    <p:sldId id="570" r:id="rId53"/>
    <p:sldId id="575" r:id="rId54"/>
    <p:sldId id="574" r:id="rId55"/>
    <p:sldId id="576" r:id="rId56"/>
    <p:sldId id="577" r:id="rId57"/>
    <p:sldId id="578" r:id="rId58"/>
    <p:sldId id="579" r:id="rId59"/>
    <p:sldId id="580" r:id="rId60"/>
    <p:sldId id="581" r:id="rId61"/>
    <p:sldId id="582" r:id="rId62"/>
    <p:sldId id="287" r:id="rId63"/>
    <p:sldId id="477" r:id="rId64"/>
    <p:sldId id="349" r:id="rId65"/>
    <p:sldId id="600" r:id="rId66"/>
    <p:sldId id="606" r:id="rId67"/>
    <p:sldId id="601" r:id="rId68"/>
    <p:sldId id="602" r:id="rId69"/>
    <p:sldId id="603" r:id="rId70"/>
    <p:sldId id="604" r:id="rId71"/>
    <p:sldId id="605" r:id="rId72"/>
    <p:sldId id="542" r:id="rId73"/>
    <p:sldId id="543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.McCartney [ Wheatley Hill Community Primary School ]" initials="R[WHCPS]" lastIdx="1" clrIdx="0">
    <p:extLst>
      <p:ext uri="{19B8F6BF-5375-455C-9EA6-DF929625EA0E}">
        <p15:presenceInfo xmlns:p15="http://schemas.microsoft.com/office/powerpoint/2012/main" userId="R.McCartney [ Wheatley Hill Community Primary School ]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A6C"/>
    <a:srgbClr val="FBCC05"/>
    <a:srgbClr val="E40CE4"/>
    <a:srgbClr val="FF5050"/>
    <a:srgbClr val="FFFF66"/>
    <a:srgbClr val="FF6600"/>
    <a:srgbClr val="005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822BB-0136-2F8D-8A54-C92D07D617E6}" v="42" dt="2021-02-20T15:36:20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2" autoAdjust="0"/>
    <p:restoredTop sz="95332" autoAdjust="0"/>
  </p:normalViewPr>
  <p:slideViewPr>
    <p:cSldViewPr snapToGrid="0">
      <p:cViewPr varScale="1">
        <p:scale>
          <a:sx n="70" d="100"/>
          <a:sy n="70" d="100"/>
        </p:scale>
        <p:origin x="522" y="54"/>
      </p:cViewPr>
      <p:guideLst/>
    </p:cSldViewPr>
  </p:slideViewPr>
  <p:outlineViewPr>
    <p:cViewPr>
      <p:scale>
        <a:sx n="33" d="100"/>
        <a:sy n="33" d="100"/>
      </p:scale>
      <p:origin x="0" y="-21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. Stanners [ Wheatley Hill Primary School ]" userId="S::j.stanners300@whprimary.com::95d13023-5fe8-4aa6-af64-49ca2f97d09d" providerId="AD" clId="Web-{C6F822BB-0136-2F8D-8A54-C92D07D617E6}"/>
    <pc:docChg chg="addSld modSld sldOrd">
      <pc:chgData name="J. Stanners [ Wheatley Hill Primary School ]" userId="S::j.stanners300@whprimary.com::95d13023-5fe8-4aa6-af64-49ca2f97d09d" providerId="AD" clId="Web-{C6F822BB-0136-2F8D-8A54-C92D07D617E6}" dt="2021-02-20T15:36:20.836" v="32" actId="1076"/>
      <pc:docMkLst>
        <pc:docMk/>
      </pc:docMkLst>
      <pc:sldChg chg="addSp delSp modSp add ord replId">
        <pc:chgData name="J. Stanners [ Wheatley Hill Primary School ]" userId="S::j.stanners300@whprimary.com::95d13023-5fe8-4aa6-af64-49ca2f97d09d" providerId="AD" clId="Web-{C6F822BB-0136-2F8D-8A54-C92D07D617E6}" dt="2021-02-20T15:36:20.836" v="32" actId="1076"/>
        <pc:sldMkLst>
          <pc:docMk/>
          <pc:sldMk cId="1209514690" sldId="606"/>
        </pc:sldMkLst>
        <pc:spChg chg="mod">
          <ac:chgData name="J. Stanners [ Wheatley Hill Primary School ]" userId="S::j.stanners300@whprimary.com::95d13023-5fe8-4aa6-af64-49ca2f97d09d" providerId="AD" clId="Web-{C6F822BB-0136-2F8D-8A54-C92D07D617E6}" dt="2021-02-20T15:35:10.428" v="17" actId="20577"/>
          <ac:spMkLst>
            <pc:docMk/>
            <pc:sldMk cId="1209514690" sldId="606"/>
            <ac:spMk id="3" creationId="{00000000-0000-0000-0000-000000000000}"/>
          </ac:spMkLst>
        </pc:spChg>
        <pc:spChg chg="mod">
          <ac:chgData name="J. Stanners [ Wheatley Hill Primary School ]" userId="S::j.stanners300@whprimary.com::95d13023-5fe8-4aa6-af64-49ca2f97d09d" providerId="AD" clId="Web-{C6F822BB-0136-2F8D-8A54-C92D07D617E6}" dt="2021-02-20T15:36:20.836" v="32" actId="1076"/>
          <ac:spMkLst>
            <pc:docMk/>
            <pc:sldMk cId="1209514690" sldId="606"/>
            <ac:spMk id="5" creationId="{00000000-0000-0000-0000-000000000000}"/>
          </ac:spMkLst>
        </pc:spChg>
        <pc:spChg chg="mod">
          <ac:chgData name="J. Stanners [ Wheatley Hill Primary School ]" userId="S::j.stanners300@whprimary.com::95d13023-5fe8-4aa6-af64-49ca2f97d09d" providerId="AD" clId="Web-{C6F822BB-0136-2F8D-8A54-C92D07D617E6}" dt="2021-02-20T15:34:55.709" v="5" actId="1076"/>
          <ac:spMkLst>
            <pc:docMk/>
            <pc:sldMk cId="1209514690" sldId="606"/>
            <ac:spMk id="7" creationId="{00000000-0000-0000-0000-000000000000}"/>
          </ac:spMkLst>
        </pc:spChg>
        <pc:spChg chg="del">
          <ac:chgData name="J. Stanners [ Wheatley Hill Primary School ]" userId="S::j.stanners300@whprimary.com::95d13023-5fe8-4aa6-af64-49ca2f97d09d" providerId="AD" clId="Web-{C6F822BB-0136-2F8D-8A54-C92D07D617E6}" dt="2021-02-20T15:34:07.958" v="4"/>
          <ac:spMkLst>
            <pc:docMk/>
            <pc:sldMk cId="1209514690" sldId="606"/>
            <ac:spMk id="8" creationId="{00000000-0000-0000-0000-000000000000}"/>
          </ac:spMkLst>
        </pc:spChg>
        <pc:spChg chg="del">
          <ac:chgData name="J. Stanners [ Wheatley Hill Primary School ]" userId="S::j.stanners300@whprimary.com::95d13023-5fe8-4aa6-af64-49ca2f97d09d" providerId="AD" clId="Web-{C6F822BB-0136-2F8D-8A54-C92D07D617E6}" dt="2021-02-20T15:34:05.802" v="3"/>
          <ac:spMkLst>
            <pc:docMk/>
            <pc:sldMk cId="1209514690" sldId="606"/>
            <ac:spMk id="9" creationId="{00000000-0000-0000-0000-000000000000}"/>
          </ac:spMkLst>
        </pc:spChg>
        <pc:picChg chg="del">
          <ac:chgData name="J. Stanners [ Wheatley Hill Primary School ]" userId="S::j.stanners300@whprimary.com::95d13023-5fe8-4aa6-af64-49ca2f97d09d" providerId="AD" clId="Web-{C6F822BB-0136-2F8D-8A54-C92D07D617E6}" dt="2021-02-20T15:34:02.505" v="2"/>
          <ac:picMkLst>
            <pc:docMk/>
            <pc:sldMk cId="1209514690" sldId="606"/>
            <ac:picMk id="2" creationId="{00000000-0000-0000-0000-000000000000}"/>
          </ac:picMkLst>
        </pc:picChg>
        <pc:picChg chg="add mod">
          <ac:chgData name="J. Stanners [ Wheatley Hill Primary School ]" userId="S::j.stanners300@whprimary.com::95d13023-5fe8-4aa6-af64-49ca2f97d09d" providerId="AD" clId="Web-{C6F822BB-0136-2F8D-8A54-C92D07D617E6}" dt="2021-02-20T15:36:18.242" v="31" actId="1076"/>
          <ac:picMkLst>
            <pc:docMk/>
            <pc:sldMk cId="1209514690" sldId="606"/>
            <ac:picMk id="10" creationId="{A750596B-5EBF-4EDE-A32A-15ABFC8F09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E92BF-6D48-41B0-A49B-B7D86EBF0B7E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C7FE5-BBF7-42AB-8324-F736AB7ED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C7FE5-BBF7-42AB-8324-F736AB7EDDF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7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727A-AC5A-4337-A144-CC643A89E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26EF0-A477-42C4-AFF5-E9A57E7C1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2D24-609E-4DE8-9D87-B430996B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F1F07-5932-456E-8C24-FE5E5A43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859B4-3008-4CC5-9450-536D4C1C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57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79DC-4BCD-42FF-BA4F-9491DF55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85186-84F9-4099-8C84-F46D6A900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91FD3-950D-4313-BC13-966EAF2B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BE33A-D07B-4FD7-A666-5B1AF7E7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24AA6-C74F-4CCA-9CC0-25122ADC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8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199B8-5C8A-4577-BBD1-40A66ED74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7724D-20B6-4E1A-B7B6-D7203EEB8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C7087-7DE4-4BBD-B5FE-9AC2EA0D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C1DA2-6E5E-485D-8E68-4069B2BB6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07B73-078B-4247-B7EF-E8D3779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61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0E65-328A-47B9-8FC1-CDDF392C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B37A0-9658-4506-93A4-1B321EB6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21CA6-CE3E-4F55-AE92-49C2DF24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EE0B-8E7A-4915-96D9-D6D792D3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C3238-DDF4-48A6-8A0D-9C3B3F67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74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5CE7-26A0-4089-96AD-098D850B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9C76-531D-48B1-8F8B-13D944063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306ED-5D61-4F23-B1D4-F3CA13F1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74D7C-7BAF-46B1-865D-ED45BDEE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742DA-7D3C-45CF-B459-FAC43E12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7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0789-77BA-44E5-9646-D09A1E97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2956-ECAC-4DDD-A789-68AD35663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C45EF-D86F-4BAF-B171-6EE50699B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5BE65-1BEF-465B-A8A3-FE467005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9A087-FC7B-492E-9383-AB76A530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F4CFD-5D3E-441F-BF46-3120B575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42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C067-FA36-4587-9951-9E9C41ED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ADD8-ABB2-4672-A7B9-A145AA2D6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BFD2B-E9CF-4932-88DC-5D11616CC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BD8D5-1893-4903-81D5-28F26CC15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5D84A-5233-44C0-9082-6EEB8E446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D6B76-F538-48C7-8268-5BBCC8AF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8C1BB-79FC-465C-B6CB-84EDC79B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70F9F-E399-4FEF-8ADB-B924E242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2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8AFB-B792-4CAE-89C6-CF88706C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73AEB-430B-43C2-8CDA-FEA095F6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F9A1-09F2-41C6-9F80-01ED2EB2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FFF6B-7ABA-4E56-A6EA-091F4D62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37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A4242-2B2F-4109-B918-913F8DE5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6AA75-9A2E-407A-968A-F629BFCE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ABB01-B743-468F-822E-4BE16B18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9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F3B3-E7F3-4405-845E-2FC3558F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5FD3-E700-4387-8A18-1E6512A75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77DDE-006B-4946-88E7-5DEB9B653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9443D-2F45-4438-A616-0E4EAD1E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43C37-67A3-4C06-8D2E-1C97DC61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FD211-7805-4C4A-8F99-FA6082DD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97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CF8B-7314-41B4-82E2-7516C632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28645-0261-4476-ACEF-8FFC7D451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13399-A961-4356-9003-873E99C52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182AA-1B90-4525-BE34-0E1521B8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96368-D3AA-4019-A0EC-F3BD6237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A4136-F43D-4DD6-8743-61BEF59A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5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C3E0C-B04B-4823-9694-790B67BE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925F6-B705-4B10-9D64-49BB31B7D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930EC-E575-44FE-B8B2-4C0941FE3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6B88B-5340-4AE3-A0DB-C3E372B3DDC9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9BC33-23DF-4C4B-B576-E41920159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CB1A-890F-4688-AB63-F7DD4855B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5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comparing-capacity-measures-60tp4d?step=2&amp;activity=vide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comparing-capacity-70v68t?step=1&amp;activity=vide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lassroom.thenational.academy/lessons/comparing-volume-6rw38t" TargetMode="Externa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standard-units-of-measure-cct6cd?step=2&amp;activity=video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thenational.academy/lessons/standard-units-of-measure-cct6cd?step=2&amp;activity=video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C308925-EE81-42EC-A228-701EA7556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928" y="-112302"/>
            <a:ext cx="7085161" cy="71832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3ED78B-C069-43DB-AC2E-4B0BF6D9D0FD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550D1-5A6A-4337-87C6-201A095EC5DB}"/>
              </a:ext>
            </a:extLst>
          </p:cNvPr>
          <p:cNvSpPr txBox="1"/>
          <p:nvPr/>
        </p:nvSpPr>
        <p:spPr>
          <a:xfrm>
            <a:off x="402757" y="222475"/>
            <a:ext cx="74263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/>
              <a:t>Subject: Maths</a:t>
            </a:r>
            <a:r>
              <a:rPr lang="en-GB" sz="3600" dirty="0"/>
              <a:t> </a:t>
            </a:r>
            <a:endParaRPr lang="en-GB" sz="36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DBBC5-CFAA-4EBA-B9EC-2950B81BF74F}"/>
              </a:ext>
            </a:extLst>
          </p:cNvPr>
          <p:cNvSpPr txBox="1"/>
          <p:nvPr/>
        </p:nvSpPr>
        <p:spPr>
          <a:xfrm>
            <a:off x="963473" y="6074059"/>
            <a:ext cx="742633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Pack: B</a:t>
            </a:r>
            <a:r>
              <a:rPr lang="en-GB" sz="2800" dirty="0"/>
              <a:t> </a:t>
            </a:r>
            <a:endParaRPr lang="en-GB" sz="28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AF6DA-BD7C-4C96-AC64-743BA9EEA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FD249-C570-4775-AE55-0E4823F08B62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E92D6-80CF-45AC-BB0A-6AE725F59D26}"/>
              </a:ext>
            </a:extLst>
          </p:cNvPr>
          <p:cNvSpPr txBox="1"/>
          <p:nvPr/>
        </p:nvSpPr>
        <p:spPr>
          <a:xfrm>
            <a:off x="139499" y="923330"/>
            <a:ext cx="113306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b="1" dirty="0"/>
              <a:t>Task 4: </a:t>
            </a:r>
            <a:r>
              <a:rPr lang="en-GB" sz="2200" dirty="0"/>
              <a:t>Find two containers in your house. Compare which container has the greater capacity.</a:t>
            </a:r>
          </a:p>
          <a:p>
            <a:r>
              <a:rPr lang="en-GB" sz="2200" dirty="0"/>
              <a:t>If you are not sure which container has the greater capacity, try the test explained on the previous slide! </a:t>
            </a:r>
          </a:p>
          <a:p>
            <a:endParaRPr lang="en-GB" sz="2200" dirty="0"/>
          </a:p>
          <a:p>
            <a:r>
              <a:rPr lang="en-GB" sz="2200" dirty="0"/>
              <a:t>Complete the below sentences.</a:t>
            </a:r>
          </a:p>
          <a:p>
            <a:endParaRPr lang="en-GB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C9B6DF-C719-454D-A129-5983B187241E}"/>
              </a:ext>
            </a:extLst>
          </p:cNvPr>
          <p:cNvSpPr/>
          <p:nvPr/>
        </p:nvSpPr>
        <p:spPr>
          <a:xfrm>
            <a:off x="9504234" y="3886152"/>
            <a:ext cx="248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5384E-A9E6-4700-AF6D-1F5085FFC861}"/>
              </a:ext>
            </a:extLst>
          </p:cNvPr>
          <p:cNvSpPr txBox="1"/>
          <p:nvPr/>
        </p:nvSpPr>
        <p:spPr>
          <a:xfrm>
            <a:off x="9504234" y="3886152"/>
            <a:ext cx="248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Greater</a:t>
            </a:r>
            <a:r>
              <a:rPr lang="en-GB" dirty="0"/>
              <a:t> is another word for </a:t>
            </a:r>
            <a:r>
              <a:rPr lang="en-GB" b="1" dirty="0"/>
              <a:t>bigger</a:t>
            </a:r>
            <a:r>
              <a:rPr lang="en-GB" dirty="0"/>
              <a:t> – this means the container would hold the </a:t>
            </a:r>
            <a:r>
              <a:rPr lang="en-GB" b="1" dirty="0"/>
              <a:t>most.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316B9-80EA-42EA-A0AB-A0D21735847D}"/>
              </a:ext>
            </a:extLst>
          </p:cNvPr>
          <p:cNvSpPr/>
          <p:nvPr/>
        </p:nvSpPr>
        <p:spPr>
          <a:xfrm>
            <a:off x="9504234" y="2860032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31650-98A1-4EBF-8FEB-2FBBA1340D8E}"/>
              </a:ext>
            </a:extLst>
          </p:cNvPr>
          <p:cNvSpPr txBox="1"/>
          <p:nvPr/>
        </p:nvSpPr>
        <p:spPr>
          <a:xfrm>
            <a:off x="9504234" y="2860032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F4603-A3F0-4CF9-8C2E-B2762532ED96}"/>
              </a:ext>
            </a:extLst>
          </p:cNvPr>
          <p:cNvSpPr txBox="1"/>
          <p:nvPr/>
        </p:nvSpPr>
        <p:spPr>
          <a:xfrm>
            <a:off x="205952" y="4225497"/>
            <a:ext cx="11330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________ has a ____________ capacity than the __________. </a:t>
            </a:r>
          </a:p>
          <a:p>
            <a:endParaRPr lang="en-GB" sz="2200" dirty="0"/>
          </a:p>
          <a:p>
            <a:r>
              <a:rPr lang="en-GB" sz="2200" dirty="0"/>
              <a:t>The ________ has a ____________ capacity than the __________. </a:t>
            </a:r>
          </a:p>
          <a:p>
            <a:endParaRPr lang="en-GB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D7167-113E-42DD-9CF2-DA22AB709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pic>
        <p:nvPicPr>
          <p:cNvPr id="10" name="Picture 2" descr="Image result for camera clipart">
            <a:extLst>
              <a:ext uri="{FF2B5EF4-FFF2-40B4-BE49-F238E27FC236}">
                <a16:creationId xmlns:a16="http://schemas.microsoft.com/office/drawing/2014/main" id="{48701EF8-3F3D-4F47-BB5C-62DC65153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5920125"/>
            <a:ext cx="1185718" cy="8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C79664-74E1-46B8-9C8D-821C12CA06BA}"/>
              </a:ext>
            </a:extLst>
          </p:cNvPr>
          <p:cNvSpPr txBox="1"/>
          <p:nvPr/>
        </p:nvSpPr>
        <p:spPr>
          <a:xfrm>
            <a:off x="1371600" y="6052384"/>
            <a:ext cx="11330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Send a picture of you comparing the capacity of two containers to our email Pioneerspupils@gmail.com</a:t>
            </a:r>
          </a:p>
        </p:txBody>
      </p:sp>
    </p:spTree>
    <p:extLst>
      <p:ext uri="{BB962C8B-B14F-4D97-AF65-F5344CB8AC3E}">
        <p14:creationId xmlns:p14="http://schemas.microsoft.com/office/powerpoint/2010/main" val="3896346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607E8-A256-4D88-869E-5AFD0BF5B679}"/>
              </a:ext>
            </a:extLst>
          </p:cNvPr>
          <p:cNvSpPr/>
          <p:nvPr/>
        </p:nvSpPr>
        <p:spPr>
          <a:xfrm>
            <a:off x="9617881" y="2001635"/>
            <a:ext cx="2481796" cy="2505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D53C8-8420-42DA-8369-28073A08DEC7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68B1-325F-4457-94EB-0232E2339F29}"/>
              </a:ext>
            </a:extLst>
          </p:cNvPr>
          <p:cNvSpPr txBox="1"/>
          <p:nvPr/>
        </p:nvSpPr>
        <p:spPr>
          <a:xfrm>
            <a:off x="46734" y="797918"/>
            <a:ext cx="9209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We are still comparing containers to find out which one has a greater capacity, but this time we are using the symbols &lt; &gt;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B6D72-8B95-4F49-82AB-3D3998CE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1" y="92951"/>
            <a:ext cx="1629315" cy="1209888"/>
          </a:xfrm>
          <a:prstGeom prst="rect">
            <a:avLst/>
          </a:prstGeom>
        </p:spPr>
      </p:pic>
      <p:pic>
        <p:nvPicPr>
          <p:cNvPr id="1026" name="Picture 2" descr="Image result for jug of water">
            <a:extLst>
              <a:ext uri="{FF2B5EF4-FFF2-40B4-BE49-F238E27FC236}">
                <a16:creationId xmlns:a16="http://schemas.microsoft.com/office/drawing/2014/main" id="{6E08C505-EA3E-477E-955D-6F940573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26" y="2445128"/>
            <a:ext cx="2481814" cy="23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lass for water">
            <a:extLst>
              <a:ext uri="{FF2B5EF4-FFF2-40B4-BE49-F238E27FC236}">
                <a16:creationId xmlns:a16="http://schemas.microsoft.com/office/drawing/2014/main" id="{57A51A6F-C1CC-4588-B2EA-5E6A0FB8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92" y="2858715"/>
            <a:ext cx="1696071" cy="225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EE2F7-FE99-4499-B9BA-E98CC362DDE2}"/>
              </a:ext>
            </a:extLst>
          </p:cNvPr>
          <p:cNvSpPr txBox="1"/>
          <p:nvPr/>
        </p:nvSpPr>
        <p:spPr>
          <a:xfrm>
            <a:off x="3502648" y="6147498"/>
            <a:ext cx="323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jug is &gt; the cup.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C35017-9E02-40BE-B270-75E397AA864A}"/>
              </a:ext>
            </a:extLst>
          </p:cNvPr>
          <p:cNvCxnSpPr/>
          <p:nvPr/>
        </p:nvCxnSpPr>
        <p:spPr>
          <a:xfrm>
            <a:off x="4446401" y="4866375"/>
            <a:ext cx="9011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51A432-5B85-4EFB-BA33-868D1EE0342D}"/>
              </a:ext>
            </a:extLst>
          </p:cNvPr>
          <p:cNvCxnSpPr>
            <a:cxnSpLocks/>
          </p:cNvCxnSpPr>
          <p:nvPr/>
        </p:nvCxnSpPr>
        <p:spPr>
          <a:xfrm>
            <a:off x="4134976" y="2445128"/>
            <a:ext cx="0" cy="24212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1F0B76-9300-4A64-B0C5-F956E0663DF5}"/>
              </a:ext>
            </a:extLst>
          </p:cNvPr>
          <p:cNvSpPr txBox="1"/>
          <p:nvPr/>
        </p:nvSpPr>
        <p:spPr>
          <a:xfrm>
            <a:off x="2319866" y="2917842"/>
            <a:ext cx="1758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jug is taller and wider. This means it can contain more water.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1D88D-1000-4638-82F0-4026DFF1606A}"/>
              </a:ext>
            </a:extLst>
          </p:cNvPr>
          <p:cNvSpPr txBox="1"/>
          <p:nvPr/>
        </p:nvSpPr>
        <p:spPr>
          <a:xfrm>
            <a:off x="9617863" y="1975210"/>
            <a:ext cx="24818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Remember:</a:t>
            </a:r>
          </a:p>
          <a:p>
            <a:r>
              <a:rPr lang="en-GB" dirty="0"/>
              <a:t>The crocodile eats the bigger object. So this time it will be eating the container which holds the most water!</a:t>
            </a:r>
          </a:p>
          <a:p>
            <a:endParaRPr lang="en-GB" dirty="0"/>
          </a:p>
          <a:p>
            <a:r>
              <a:rPr lang="en-GB" dirty="0"/>
              <a:t>If they are the same it will be =.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EFDE8C-A3A8-4157-AE1B-6AD228274E12}"/>
              </a:ext>
            </a:extLst>
          </p:cNvPr>
          <p:cNvSpPr txBox="1"/>
          <p:nvPr/>
        </p:nvSpPr>
        <p:spPr>
          <a:xfrm>
            <a:off x="4515423" y="5018050"/>
            <a:ext cx="193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6495C-89D1-4FE6-891D-C4F57209798C}"/>
              </a:ext>
            </a:extLst>
          </p:cNvPr>
          <p:cNvSpPr txBox="1"/>
          <p:nvPr/>
        </p:nvSpPr>
        <p:spPr>
          <a:xfrm>
            <a:off x="7036905" y="5018050"/>
            <a:ext cx="70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Cup</a:t>
            </a:r>
          </a:p>
        </p:txBody>
      </p:sp>
    </p:spTree>
    <p:extLst>
      <p:ext uri="{BB962C8B-B14F-4D97-AF65-F5344CB8AC3E}">
        <p14:creationId xmlns:p14="http://schemas.microsoft.com/office/powerpoint/2010/main" val="348183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43C51D-A0D0-465C-8BAE-C43270FCB15F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F79CA-2E64-4824-8467-7B2E1B35F38F}"/>
              </a:ext>
            </a:extLst>
          </p:cNvPr>
          <p:cNvSpPr txBox="1"/>
          <p:nvPr/>
        </p:nvSpPr>
        <p:spPr>
          <a:xfrm>
            <a:off x="46734" y="758627"/>
            <a:ext cx="113306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  <a:p>
            <a:r>
              <a:rPr lang="en-GB" sz="2200" dirty="0"/>
              <a:t>Together, we will compare containers to find out which one can hold the </a:t>
            </a:r>
            <a:r>
              <a:rPr lang="en-GB" sz="2200" b="1" dirty="0"/>
              <a:t>most</a:t>
            </a:r>
            <a:r>
              <a:rPr lang="en-GB" sz="2200" dirty="0"/>
              <a:t> or </a:t>
            </a:r>
            <a:r>
              <a:rPr lang="en-GB" sz="2200" b="1" dirty="0"/>
              <a:t>least</a:t>
            </a:r>
            <a:r>
              <a:rPr lang="en-GB" sz="2200" dirty="0"/>
              <a:t> water. </a:t>
            </a:r>
          </a:p>
          <a:p>
            <a:r>
              <a:rPr lang="en-GB" sz="2200" b="1" dirty="0"/>
              <a:t>Task 5: </a:t>
            </a:r>
            <a:r>
              <a:rPr lang="en-GB" sz="2200" dirty="0"/>
              <a:t>Complete the sentence by using the correct symbol. </a:t>
            </a:r>
          </a:p>
          <a:p>
            <a:endParaRPr lang="en-GB" sz="2200" b="1" dirty="0"/>
          </a:p>
          <a:p>
            <a:r>
              <a:rPr lang="en-GB" sz="2200" b="1" dirty="0"/>
              <a:t>Choose from &lt;    &gt;  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28CB5-083C-4B0D-B3B6-C24D4F941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65" y="38288"/>
            <a:ext cx="1492101" cy="11079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9061E5-DB3D-4994-8C07-67452D3D02CC}"/>
              </a:ext>
            </a:extLst>
          </p:cNvPr>
          <p:cNvCxnSpPr>
            <a:cxnSpLocks/>
          </p:cNvCxnSpPr>
          <p:nvPr/>
        </p:nvCxnSpPr>
        <p:spPr>
          <a:xfrm>
            <a:off x="3999260" y="5557314"/>
            <a:ext cx="14730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2083D2-26D3-48D4-92B1-EEE341B702C8}"/>
              </a:ext>
            </a:extLst>
          </p:cNvPr>
          <p:cNvCxnSpPr>
            <a:cxnSpLocks/>
          </p:cNvCxnSpPr>
          <p:nvPr/>
        </p:nvCxnSpPr>
        <p:spPr>
          <a:xfrm>
            <a:off x="2234464" y="2823659"/>
            <a:ext cx="0" cy="25949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C60B53-AD71-4F4F-BE85-9924781140AC}"/>
              </a:ext>
            </a:extLst>
          </p:cNvPr>
          <p:cNvSpPr txBox="1"/>
          <p:nvPr/>
        </p:nvSpPr>
        <p:spPr>
          <a:xfrm>
            <a:off x="88205" y="3669504"/>
            <a:ext cx="2096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watering can is taller and wider. This means it can contain more water.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054032-E94F-4211-B572-58BC443B4C87}"/>
              </a:ext>
            </a:extLst>
          </p:cNvPr>
          <p:cNvSpPr txBox="1"/>
          <p:nvPr/>
        </p:nvSpPr>
        <p:spPr>
          <a:xfrm>
            <a:off x="2601643" y="6334780"/>
            <a:ext cx="6127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watering can is ________ the mug.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D9B26-EA15-481C-932A-1F7D27273AEA}"/>
              </a:ext>
            </a:extLst>
          </p:cNvPr>
          <p:cNvSpPr txBox="1"/>
          <p:nvPr/>
        </p:nvSpPr>
        <p:spPr>
          <a:xfrm>
            <a:off x="3999260" y="5578955"/>
            <a:ext cx="193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Watering 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5B022B-F2F0-4C26-9D7B-EA93EE408A40}"/>
              </a:ext>
            </a:extLst>
          </p:cNvPr>
          <p:cNvSpPr txBox="1"/>
          <p:nvPr/>
        </p:nvSpPr>
        <p:spPr>
          <a:xfrm>
            <a:off x="6558019" y="5589408"/>
            <a:ext cx="70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D80334-0E26-4A8F-8FCE-AF7FB5590D67}"/>
              </a:ext>
            </a:extLst>
          </p:cNvPr>
          <p:cNvSpPr/>
          <p:nvPr/>
        </p:nvSpPr>
        <p:spPr>
          <a:xfrm>
            <a:off x="9610667" y="2570156"/>
            <a:ext cx="2481796" cy="2505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6F2B94-89B9-41CB-B7EB-B63FC696E365}"/>
              </a:ext>
            </a:extLst>
          </p:cNvPr>
          <p:cNvSpPr txBox="1"/>
          <p:nvPr/>
        </p:nvSpPr>
        <p:spPr>
          <a:xfrm>
            <a:off x="9610649" y="2543731"/>
            <a:ext cx="24818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Remember:</a:t>
            </a:r>
          </a:p>
          <a:p>
            <a:r>
              <a:rPr lang="en-GB" dirty="0"/>
              <a:t>The crocodile eats the bigger object. So this time it will be eating the container which holds the most water!</a:t>
            </a:r>
          </a:p>
          <a:p>
            <a:endParaRPr lang="en-GB" dirty="0"/>
          </a:p>
          <a:p>
            <a:r>
              <a:rPr lang="en-GB" dirty="0"/>
              <a:t>If they are the same it will be =.</a:t>
            </a:r>
          </a:p>
        </p:txBody>
      </p:sp>
      <p:pic>
        <p:nvPicPr>
          <p:cNvPr id="8194" name="Picture 2" descr="Image result for watering can">
            <a:extLst>
              <a:ext uri="{FF2B5EF4-FFF2-40B4-BE49-F238E27FC236}">
                <a16:creationId xmlns:a16="http://schemas.microsoft.com/office/drawing/2014/main" id="{491105D9-ED78-4676-8EFA-B80BE8993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292" y="2701489"/>
            <a:ext cx="3918826" cy="28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mug">
            <a:extLst>
              <a:ext uri="{FF2B5EF4-FFF2-40B4-BE49-F238E27FC236}">
                <a16:creationId xmlns:a16="http://schemas.microsoft.com/office/drawing/2014/main" id="{D0D07B48-AF71-4514-8BEA-1514390A7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12985" r="18900" b="12285"/>
          <a:stretch/>
        </p:blipFill>
        <p:spPr bwMode="auto">
          <a:xfrm>
            <a:off x="6294048" y="4182353"/>
            <a:ext cx="1485714" cy="13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046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AA3CF-1457-4410-8A93-B5C5BFC935B3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E3763-030C-488E-901E-CAA160E28076}"/>
              </a:ext>
            </a:extLst>
          </p:cNvPr>
          <p:cNvSpPr txBox="1"/>
          <p:nvPr/>
        </p:nvSpPr>
        <p:spPr>
          <a:xfrm>
            <a:off x="139499" y="923330"/>
            <a:ext cx="11330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b="1" dirty="0"/>
              <a:t>Task 6: </a:t>
            </a:r>
            <a:r>
              <a:rPr lang="en-GB" sz="2200" dirty="0"/>
              <a:t>Complete the sentence by using the correct symbol. </a:t>
            </a:r>
          </a:p>
          <a:p>
            <a:endParaRPr lang="en-GB" sz="2200" b="1" dirty="0"/>
          </a:p>
          <a:p>
            <a:r>
              <a:rPr lang="en-GB" sz="2200" b="1" dirty="0"/>
              <a:t>Choose from &lt;    &gt;    =</a:t>
            </a:r>
          </a:p>
          <a:p>
            <a:endParaRPr lang="en-GB" sz="2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953DBF-A857-4859-A303-F962A6A2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844DA3-2280-4797-B37B-96A84CD705A9}"/>
              </a:ext>
            </a:extLst>
          </p:cNvPr>
          <p:cNvSpPr txBox="1"/>
          <p:nvPr/>
        </p:nvSpPr>
        <p:spPr>
          <a:xfrm>
            <a:off x="3143690" y="5108681"/>
            <a:ext cx="9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8CA71-B788-4792-9113-87A25922AAE4}"/>
              </a:ext>
            </a:extLst>
          </p:cNvPr>
          <p:cNvSpPr txBox="1"/>
          <p:nvPr/>
        </p:nvSpPr>
        <p:spPr>
          <a:xfrm>
            <a:off x="5607974" y="5092162"/>
            <a:ext cx="123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Jar</a:t>
            </a:r>
          </a:p>
        </p:txBody>
      </p:sp>
      <p:pic>
        <p:nvPicPr>
          <p:cNvPr id="10242" name="Picture 2" descr="Image result for jar">
            <a:extLst>
              <a:ext uri="{FF2B5EF4-FFF2-40B4-BE49-F238E27FC236}">
                <a16:creationId xmlns:a16="http://schemas.microsoft.com/office/drawing/2014/main" id="{C2B2E11C-4CD8-41B2-A77B-AC0E04DB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15" y="2299561"/>
            <a:ext cx="1975561" cy="297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glass for water">
            <a:extLst>
              <a:ext uri="{FF2B5EF4-FFF2-40B4-BE49-F238E27FC236}">
                <a16:creationId xmlns:a16="http://schemas.microsoft.com/office/drawing/2014/main" id="{BEE02047-8C26-4F12-BDC0-158F9AA99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8"/>
          <a:stretch/>
        </p:blipFill>
        <p:spPr bwMode="auto">
          <a:xfrm>
            <a:off x="2597634" y="3337722"/>
            <a:ext cx="1696071" cy="17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9377E4-857A-45D8-87E8-9DD20D54C1BC}"/>
              </a:ext>
            </a:extLst>
          </p:cNvPr>
          <p:cNvSpPr/>
          <p:nvPr/>
        </p:nvSpPr>
        <p:spPr>
          <a:xfrm>
            <a:off x="9610667" y="2570156"/>
            <a:ext cx="2481796" cy="2505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3A0DC9-9A20-4F56-9BD3-5C18B96BDDF2}"/>
              </a:ext>
            </a:extLst>
          </p:cNvPr>
          <p:cNvSpPr txBox="1"/>
          <p:nvPr/>
        </p:nvSpPr>
        <p:spPr>
          <a:xfrm>
            <a:off x="9610649" y="2543731"/>
            <a:ext cx="24818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Remember:</a:t>
            </a:r>
          </a:p>
          <a:p>
            <a:r>
              <a:rPr lang="en-GB" dirty="0"/>
              <a:t>The crocodile eats the bigger object. So this time it will be eating the container which holds the most water!</a:t>
            </a:r>
          </a:p>
          <a:p>
            <a:endParaRPr lang="en-GB" dirty="0"/>
          </a:p>
          <a:p>
            <a:r>
              <a:rPr lang="en-GB" dirty="0"/>
              <a:t>If they are the same it will be =.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77215-A4C1-44CA-9788-B5728154888A}"/>
              </a:ext>
            </a:extLst>
          </p:cNvPr>
          <p:cNvSpPr txBox="1"/>
          <p:nvPr/>
        </p:nvSpPr>
        <p:spPr>
          <a:xfrm>
            <a:off x="2601643" y="6334780"/>
            <a:ext cx="6127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cup is ________ the jar.</a:t>
            </a:r>
          </a:p>
        </p:txBody>
      </p:sp>
    </p:spTree>
    <p:extLst>
      <p:ext uri="{BB962C8B-B14F-4D97-AF65-F5344CB8AC3E}">
        <p14:creationId xmlns:p14="http://schemas.microsoft.com/office/powerpoint/2010/main" val="54714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AA3CF-1457-4410-8A93-B5C5BFC935B3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E3763-030C-488E-901E-CAA160E28076}"/>
              </a:ext>
            </a:extLst>
          </p:cNvPr>
          <p:cNvSpPr txBox="1"/>
          <p:nvPr/>
        </p:nvSpPr>
        <p:spPr>
          <a:xfrm>
            <a:off x="139499" y="923330"/>
            <a:ext cx="11330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b="1" dirty="0"/>
              <a:t>Task 7: </a:t>
            </a:r>
            <a:r>
              <a:rPr lang="en-GB" sz="2200" dirty="0"/>
              <a:t>Complete the sentence by using the correct symbol. </a:t>
            </a:r>
          </a:p>
          <a:p>
            <a:endParaRPr lang="en-GB" sz="2200" b="1" dirty="0"/>
          </a:p>
          <a:p>
            <a:r>
              <a:rPr lang="en-GB" sz="2200" b="1" dirty="0"/>
              <a:t>Choose from &lt;    &gt;    =</a:t>
            </a:r>
          </a:p>
          <a:p>
            <a:endParaRPr lang="en-GB" sz="2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953DBF-A857-4859-A303-F962A6A2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844DA3-2280-4797-B37B-96A84CD705A9}"/>
              </a:ext>
            </a:extLst>
          </p:cNvPr>
          <p:cNvSpPr txBox="1"/>
          <p:nvPr/>
        </p:nvSpPr>
        <p:spPr>
          <a:xfrm>
            <a:off x="3382604" y="5129054"/>
            <a:ext cx="9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8CA71-B788-4792-9113-87A25922AAE4}"/>
              </a:ext>
            </a:extLst>
          </p:cNvPr>
          <p:cNvSpPr txBox="1"/>
          <p:nvPr/>
        </p:nvSpPr>
        <p:spPr>
          <a:xfrm>
            <a:off x="5804803" y="5170416"/>
            <a:ext cx="123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9377E4-857A-45D8-87E8-9DD20D54C1BC}"/>
              </a:ext>
            </a:extLst>
          </p:cNvPr>
          <p:cNvSpPr/>
          <p:nvPr/>
        </p:nvSpPr>
        <p:spPr>
          <a:xfrm>
            <a:off x="9610667" y="2570156"/>
            <a:ext cx="2481796" cy="2505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3A0DC9-9A20-4F56-9BD3-5C18B96BDDF2}"/>
              </a:ext>
            </a:extLst>
          </p:cNvPr>
          <p:cNvSpPr txBox="1"/>
          <p:nvPr/>
        </p:nvSpPr>
        <p:spPr>
          <a:xfrm>
            <a:off x="9610649" y="2543731"/>
            <a:ext cx="24818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Remember:</a:t>
            </a:r>
          </a:p>
          <a:p>
            <a:r>
              <a:rPr lang="en-GB" dirty="0"/>
              <a:t>The crocodile eats the bigger object. So this time it will be eating the container which holds the most water!</a:t>
            </a:r>
          </a:p>
          <a:p>
            <a:endParaRPr lang="en-GB" dirty="0"/>
          </a:p>
          <a:p>
            <a:r>
              <a:rPr lang="en-GB" dirty="0"/>
              <a:t>If they are the same it will be =.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77215-A4C1-44CA-9788-B5728154888A}"/>
              </a:ext>
            </a:extLst>
          </p:cNvPr>
          <p:cNvSpPr txBox="1"/>
          <p:nvPr/>
        </p:nvSpPr>
        <p:spPr>
          <a:xfrm>
            <a:off x="2601643" y="6334780"/>
            <a:ext cx="6127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cup is ________ the cup.</a:t>
            </a:r>
          </a:p>
        </p:txBody>
      </p:sp>
      <p:pic>
        <p:nvPicPr>
          <p:cNvPr id="12" name="Picture 2" descr="Image result for tall glass cup">
            <a:extLst>
              <a:ext uri="{FF2B5EF4-FFF2-40B4-BE49-F238E27FC236}">
                <a16:creationId xmlns:a16="http://schemas.microsoft.com/office/drawing/2014/main" id="{5982A5F4-21BE-4E63-9E2A-755E7C71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26" y="2642396"/>
            <a:ext cx="2555755" cy="25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all glass cup">
            <a:extLst>
              <a:ext uri="{FF2B5EF4-FFF2-40B4-BE49-F238E27FC236}">
                <a16:creationId xmlns:a16="http://schemas.microsoft.com/office/drawing/2014/main" id="{92109EE9-DBB0-4A64-8E44-0C8591A8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59" y="2642395"/>
            <a:ext cx="2555755" cy="25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5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FD249-C570-4775-AE55-0E4823F08B62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E92D6-80CF-45AC-BB0A-6AE725F59D26}"/>
              </a:ext>
            </a:extLst>
          </p:cNvPr>
          <p:cNvSpPr txBox="1"/>
          <p:nvPr/>
        </p:nvSpPr>
        <p:spPr>
          <a:xfrm>
            <a:off x="139499" y="923330"/>
            <a:ext cx="11330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8: </a:t>
            </a:r>
            <a:r>
              <a:rPr lang="en-GB" sz="2200" dirty="0"/>
              <a:t>Find another two containers in your house. Compare which container has the greater capacity.</a:t>
            </a:r>
          </a:p>
          <a:p>
            <a:r>
              <a:rPr lang="en-GB" sz="2200" dirty="0"/>
              <a:t>If you are not sure which container has the greater capacity, try the test!</a:t>
            </a:r>
          </a:p>
          <a:p>
            <a:endParaRPr lang="en-GB" sz="2200" b="1" dirty="0"/>
          </a:p>
          <a:p>
            <a:r>
              <a:rPr lang="en-GB" sz="2200" b="1" dirty="0"/>
              <a:t>Complete the sentence using the correct symbol &lt; &gt; =.</a:t>
            </a:r>
          </a:p>
          <a:p>
            <a:endParaRPr lang="en-GB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F4603-A3F0-4CF9-8C2E-B2762532ED96}"/>
              </a:ext>
            </a:extLst>
          </p:cNvPr>
          <p:cNvSpPr txBox="1"/>
          <p:nvPr/>
        </p:nvSpPr>
        <p:spPr>
          <a:xfrm>
            <a:off x="1120352" y="3970318"/>
            <a:ext cx="1133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___________ is ________ the ___________.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D7167-113E-42DD-9CF2-DA22AB709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845" y="47651"/>
            <a:ext cx="1352656" cy="10044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5DEAEB-EFF4-49D7-BEF4-85A4A581AF49}"/>
              </a:ext>
            </a:extLst>
          </p:cNvPr>
          <p:cNvSpPr/>
          <p:nvPr/>
        </p:nvSpPr>
        <p:spPr>
          <a:xfrm>
            <a:off x="9610667" y="2570156"/>
            <a:ext cx="2481796" cy="2505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313E0-46C0-4BBD-A0D6-9B8FC274D529}"/>
              </a:ext>
            </a:extLst>
          </p:cNvPr>
          <p:cNvSpPr txBox="1"/>
          <p:nvPr/>
        </p:nvSpPr>
        <p:spPr>
          <a:xfrm>
            <a:off x="9610649" y="2543731"/>
            <a:ext cx="24818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Remember:</a:t>
            </a:r>
          </a:p>
          <a:p>
            <a:r>
              <a:rPr lang="en-GB" dirty="0"/>
              <a:t>The crocodile eats the bigger object. So this time it will be eating the container which holds the most water!</a:t>
            </a:r>
          </a:p>
          <a:p>
            <a:endParaRPr lang="en-GB" dirty="0"/>
          </a:p>
          <a:p>
            <a:r>
              <a:rPr lang="en-GB" dirty="0"/>
              <a:t>If they are the same it will be =.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40E47-52A8-451C-957B-81B6697F2993}"/>
              </a:ext>
            </a:extLst>
          </p:cNvPr>
          <p:cNvSpPr txBox="1"/>
          <p:nvPr/>
        </p:nvSpPr>
        <p:spPr>
          <a:xfrm>
            <a:off x="2266122" y="4371488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object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49002-3902-4884-AC41-5756D69B740B}"/>
              </a:ext>
            </a:extLst>
          </p:cNvPr>
          <p:cNvSpPr txBox="1"/>
          <p:nvPr/>
        </p:nvSpPr>
        <p:spPr>
          <a:xfrm>
            <a:off x="6785656" y="4373217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object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44E19A-7096-4EF1-B37C-F2D8EB143DC3}"/>
              </a:ext>
            </a:extLst>
          </p:cNvPr>
          <p:cNvSpPr txBox="1"/>
          <p:nvPr/>
        </p:nvSpPr>
        <p:spPr>
          <a:xfrm>
            <a:off x="4415254" y="4371488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symbol</a:t>
            </a:r>
          </a:p>
        </p:txBody>
      </p:sp>
      <p:pic>
        <p:nvPicPr>
          <p:cNvPr id="11266" name="Picture 2" descr="Image result for camera clipart">
            <a:extLst>
              <a:ext uri="{FF2B5EF4-FFF2-40B4-BE49-F238E27FC236}">
                <a16:creationId xmlns:a16="http://schemas.microsoft.com/office/drawing/2014/main" id="{91175D37-9EA6-47B9-9AE7-1C06051F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5920125"/>
            <a:ext cx="1185718" cy="8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46D832-E121-4DD6-ABBE-1067CCC838E7}"/>
              </a:ext>
            </a:extLst>
          </p:cNvPr>
          <p:cNvSpPr txBox="1"/>
          <p:nvPr/>
        </p:nvSpPr>
        <p:spPr>
          <a:xfrm>
            <a:off x="1371600" y="6052384"/>
            <a:ext cx="11330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Send a picture of you comparing the capacity of two containers to our email Pioneerspupils@gmail.com</a:t>
            </a:r>
          </a:p>
        </p:txBody>
      </p:sp>
    </p:spTree>
    <p:extLst>
      <p:ext uri="{BB962C8B-B14F-4D97-AF65-F5344CB8AC3E}">
        <p14:creationId xmlns:p14="http://schemas.microsoft.com/office/powerpoint/2010/main" val="289602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963B53-BF59-4785-9027-4F9A7E29BDE2}"/>
              </a:ext>
            </a:extLst>
          </p:cNvPr>
          <p:cNvCxnSpPr>
            <a:cxnSpLocks/>
          </p:cNvCxnSpPr>
          <p:nvPr/>
        </p:nvCxnSpPr>
        <p:spPr>
          <a:xfrm>
            <a:off x="8313701" y="5024537"/>
            <a:ext cx="3878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346898" y="185298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2" y="1946365"/>
            <a:ext cx="2785402" cy="352250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40472" y="185298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AF2D15-2B1C-4D8F-897D-AE4A6BEAB451}"/>
              </a:ext>
            </a:extLst>
          </p:cNvPr>
          <p:cNvCxnSpPr>
            <a:cxnSpLocks/>
          </p:cNvCxnSpPr>
          <p:nvPr/>
        </p:nvCxnSpPr>
        <p:spPr>
          <a:xfrm>
            <a:off x="8313701" y="3573424"/>
            <a:ext cx="38782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031A2-4470-4E32-BA50-196CAC019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110" y="1584584"/>
            <a:ext cx="5109541" cy="3977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E61C8-0341-4277-9087-70BF63392917}"/>
              </a:ext>
            </a:extLst>
          </p:cNvPr>
          <p:cNvSpPr txBox="1"/>
          <p:nvPr/>
        </p:nvSpPr>
        <p:spPr>
          <a:xfrm>
            <a:off x="3061252" y="5950226"/>
            <a:ext cx="992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Answer always, sometimes or never for each statement. </a:t>
            </a:r>
          </a:p>
          <a:p>
            <a:r>
              <a:rPr lang="en-GB" sz="2000" dirty="0"/>
              <a:t>Test it out at home with containers!</a:t>
            </a:r>
          </a:p>
        </p:txBody>
      </p:sp>
    </p:spTree>
    <p:extLst>
      <p:ext uri="{BB962C8B-B14F-4D97-AF65-F5344CB8AC3E}">
        <p14:creationId xmlns:p14="http://schemas.microsoft.com/office/powerpoint/2010/main" val="446916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7A6C7-372F-40F1-B98F-29ED30462BA9}"/>
              </a:ext>
            </a:extLst>
          </p:cNvPr>
          <p:cNvSpPr/>
          <p:nvPr/>
        </p:nvSpPr>
        <p:spPr>
          <a:xfrm>
            <a:off x="1141122" y="556591"/>
            <a:ext cx="101861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 done for your hard work today!</a:t>
            </a: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24485AA-765F-45AF-9367-E143BBEF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30" y="1922827"/>
            <a:ext cx="1838739" cy="18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A034D-D00C-4536-8B51-C6434F7FE87D}"/>
              </a:ext>
            </a:extLst>
          </p:cNvPr>
          <p:cNvSpPr txBox="1"/>
          <p:nvPr/>
        </p:nvSpPr>
        <p:spPr>
          <a:xfrm>
            <a:off x="1141122" y="4498609"/>
            <a:ext cx="9674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Could any completed work / photographic evidence of completed work please be sent to </a:t>
            </a:r>
            <a:r>
              <a:rPr lang="en-GB" sz="2400" dirty="0">
                <a:hlinkClick r:id="rId3"/>
              </a:rPr>
              <a:t>Pioneerspupils@gmail.com</a:t>
            </a:r>
            <a:r>
              <a:rPr lang="en-GB" sz="2400" dirty="0"/>
              <a:t> or submitted into the drop box at school.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0162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/>
              <a:t>23.02.2021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to measure capacity using non-standard units of measure.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Pre-recorded Teaching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226203" y="3299574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Video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3491" y="55436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https://classroom.thenational.academy/lessons/comparing-capacity-measures-60tp4d?step=2&amp;activity=video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0322" y="5034478"/>
            <a:ext cx="331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 copy and paste the below link</a:t>
            </a:r>
          </a:p>
        </p:txBody>
      </p:sp>
    </p:spTree>
    <p:extLst>
      <p:ext uri="{BB962C8B-B14F-4D97-AF65-F5344CB8AC3E}">
        <p14:creationId xmlns:p14="http://schemas.microsoft.com/office/powerpoint/2010/main" val="99276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/>
              <a:t>22.02.2021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69871" y="2903777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to compare capacity.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69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7212A-0DB1-46F8-86CD-32333E2A4784}"/>
              </a:ext>
            </a:extLst>
          </p:cNvPr>
          <p:cNvSpPr txBox="1"/>
          <p:nvPr/>
        </p:nvSpPr>
        <p:spPr>
          <a:xfrm>
            <a:off x="3472069" y="-92765"/>
            <a:ext cx="489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Recap: 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B7225E-0586-4EC4-B53E-37FEB809F568}"/>
              </a:ext>
            </a:extLst>
          </p:cNvPr>
          <p:cNvSpPr txBox="1"/>
          <p:nvPr/>
        </p:nvSpPr>
        <p:spPr>
          <a:xfrm>
            <a:off x="139499" y="923330"/>
            <a:ext cx="11330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b="1" dirty="0"/>
              <a:t>Task 1: </a:t>
            </a:r>
            <a:r>
              <a:rPr lang="en-GB" sz="2200" dirty="0"/>
              <a:t>Fill in the blanks to complete the sentences to compare the capacity of the two containers.</a:t>
            </a:r>
            <a:endParaRPr lang="en-GB" sz="2200" b="1" dirty="0"/>
          </a:p>
          <a:p>
            <a:endParaRPr lang="en-GB" sz="2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0E0DB-5232-4232-8FAD-90E6610DA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pic>
        <p:nvPicPr>
          <p:cNvPr id="5" name="Picture 2" descr="Image result for jug of water">
            <a:extLst>
              <a:ext uri="{FF2B5EF4-FFF2-40B4-BE49-F238E27FC236}">
                <a16:creationId xmlns:a16="http://schemas.microsoft.com/office/drawing/2014/main" id="{BA1EAA5A-8EBC-4F83-BFFE-A6456D50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86" y="2369880"/>
            <a:ext cx="2481814" cy="23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glass for water">
            <a:extLst>
              <a:ext uri="{FF2B5EF4-FFF2-40B4-BE49-F238E27FC236}">
                <a16:creationId xmlns:a16="http://schemas.microsoft.com/office/drawing/2014/main" id="{0503019B-28A9-4B86-B72C-70DE788B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52" y="2783467"/>
            <a:ext cx="1696071" cy="225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B4E555-DC99-42F3-8021-89529894BAE7}"/>
              </a:ext>
            </a:extLst>
          </p:cNvPr>
          <p:cNvSpPr txBox="1"/>
          <p:nvPr/>
        </p:nvSpPr>
        <p:spPr>
          <a:xfrm>
            <a:off x="4250083" y="4942802"/>
            <a:ext cx="193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Jug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E0F66-5298-4514-BA93-2E2B2862BBB5}"/>
              </a:ext>
            </a:extLst>
          </p:cNvPr>
          <p:cNvSpPr txBox="1"/>
          <p:nvPr/>
        </p:nvSpPr>
        <p:spPr>
          <a:xfrm>
            <a:off x="6771565" y="4942802"/>
            <a:ext cx="70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FF32D-BD5A-4B3E-A050-E3F59848A287}"/>
              </a:ext>
            </a:extLst>
          </p:cNvPr>
          <p:cNvSpPr/>
          <p:nvPr/>
        </p:nvSpPr>
        <p:spPr>
          <a:xfrm>
            <a:off x="9504234" y="3886152"/>
            <a:ext cx="248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33247-02C4-424D-BC22-4C69A30FAF42}"/>
              </a:ext>
            </a:extLst>
          </p:cNvPr>
          <p:cNvSpPr txBox="1"/>
          <p:nvPr/>
        </p:nvSpPr>
        <p:spPr>
          <a:xfrm>
            <a:off x="9504234" y="3886152"/>
            <a:ext cx="248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Greater</a:t>
            </a:r>
            <a:r>
              <a:rPr lang="en-GB" dirty="0"/>
              <a:t> is another word for </a:t>
            </a:r>
            <a:r>
              <a:rPr lang="en-GB" b="1" dirty="0"/>
              <a:t>bigger</a:t>
            </a:r>
            <a:r>
              <a:rPr lang="en-GB" dirty="0"/>
              <a:t> – this means the container would hold the </a:t>
            </a:r>
            <a:r>
              <a:rPr lang="en-GB" b="1" dirty="0"/>
              <a:t>most.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10AAD-926A-45B5-A4EE-0FC7D76EC1C5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A42C6B-F717-4489-B06E-33B5D1769227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F36D46-B1C1-4DBD-A7A1-F6505F6C2D7E}"/>
              </a:ext>
            </a:extLst>
          </p:cNvPr>
          <p:cNvSpPr txBox="1"/>
          <p:nvPr/>
        </p:nvSpPr>
        <p:spPr>
          <a:xfrm>
            <a:off x="38170" y="5794034"/>
            <a:ext cx="1133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jug has a ____________ capacity than the cup. </a:t>
            </a:r>
          </a:p>
          <a:p>
            <a:endParaRPr lang="en-GB" sz="2200" dirty="0"/>
          </a:p>
          <a:p>
            <a:r>
              <a:rPr lang="en-GB" sz="2200" dirty="0"/>
              <a:t>The cup has a _____________ capacity than the jug.</a:t>
            </a:r>
          </a:p>
        </p:txBody>
      </p:sp>
    </p:spTree>
    <p:extLst>
      <p:ext uri="{BB962C8B-B14F-4D97-AF65-F5344CB8AC3E}">
        <p14:creationId xmlns:p14="http://schemas.microsoft.com/office/powerpoint/2010/main" val="2455523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30F61-7D6D-4AD6-9247-B3196712A8B2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43B88-D13F-4886-851C-94009D5FB34E}"/>
              </a:ext>
            </a:extLst>
          </p:cNvPr>
          <p:cNvSpPr txBox="1"/>
          <p:nvPr/>
        </p:nvSpPr>
        <p:spPr>
          <a:xfrm>
            <a:off x="46734" y="918118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Today we are going to measure capacity. This means we are going to find out </a:t>
            </a:r>
            <a:r>
              <a:rPr lang="en-GB" sz="2200" b="1" dirty="0"/>
              <a:t>how much</a:t>
            </a:r>
            <a:r>
              <a:rPr lang="en-GB" sz="2200" dirty="0"/>
              <a:t> the container can hold.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34A9F-A8B8-4BB2-8816-B69CCEAF8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1" y="92951"/>
            <a:ext cx="1629315" cy="1209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C70DD-D5E9-4F53-81F2-7DC04DDF1AF5}"/>
              </a:ext>
            </a:extLst>
          </p:cNvPr>
          <p:cNvSpPr txBox="1"/>
          <p:nvPr/>
        </p:nvSpPr>
        <p:spPr>
          <a:xfrm>
            <a:off x="46734" y="1841448"/>
            <a:ext cx="10144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We are going to use other containers to measure this.</a:t>
            </a:r>
          </a:p>
          <a:p>
            <a:endParaRPr lang="en-GB" sz="2200" dirty="0"/>
          </a:p>
          <a:p>
            <a:r>
              <a:rPr lang="en-GB" sz="2200" dirty="0"/>
              <a:t>For example:</a:t>
            </a:r>
          </a:p>
        </p:txBody>
      </p:sp>
      <p:pic>
        <p:nvPicPr>
          <p:cNvPr id="1026" name="Picture 2" descr="Image result for jug of water">
            <a:extLst>
              <a:ext uri="{FF2B5EF4-FFF2-40B4-BE49-F238E27FC236}">
                <a16:creationId xmlns:a16="http://schemas.microsoft.com/office/drawing/2014/main" id="{5FE7383D-C04D-4099-8990-3E7CC91C7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5107" flipH="1">
            <a:off x="1675914" y="2228678"/>
            <a:ext cx="2687189" cy="26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lastic water bottle">
            <a:extLst>
              <a:ext uri="{FF2B5EF4-FFF2-40B4-BE49-F238E27FC236}">
                <a16:creationId xmlns:a16="http://schemas.microsoft.com/office/drawing/2014/main" id="{7A43F671-40FF-4C17-A7DA-A7569BD21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77" y="3548509"/>
            <a:ext cx="1834404" cy="232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plastic water bottle">
            <a:extLst>
              <a:ext uri="{FF2B5EF4-FFF2-40B4-BE49-F238E27FC236}">
                <a16:creationId xmlns:a16="http://schemas.microsoft.com/office/drawing/2014/main" id="{39A96FEE-6A21-428D-B6CC-58152D5A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58" y="3548509"/>
            <a:ext cx="1890403" cy="239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6F7915-3CC1-4347-8D63-C40BBD85D249}"/>
              </a:ext>
            </a:extLst>
          </p:cNvPr>
          <p:cNvSpPr txBox="1"/>
          <p:nvPr/>
        </p:nvSpPr>
        <p:spPr>
          <a:xfrm>
            <a:off x="7448072" y="3103333"/>
            <a:ext cx="4372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have poured the jug of water into bottles until there was no water left.</a:t>
            </a:r>
          </a:p>
          <a:p>
            <a:endParaRPr lang="en-GB" sz="2200" dirty="0"/>
          </a:p>
          <a:p>
            <a:r>
              <a:rPr lang="en-GB" sz="2200" dirty="0"/>
              <a:t> I could fill up 2 water bottles.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57E86-5BD8-4417-B545-A3AE8A956C14}"/>
              </a:ext>
            </a:extLst>
          </p:cNvPr>
          <p:cNvSpPr txBox="1"/>
          <p:nvPr/>
        </p:nvSpPr>
        <p:spPr>
          <a:xfrm>
            <a:off x="193177" y="6292214"/>
            <a:ext cx="877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This means the capacity of the jug is </a:t>
            </a:r>
            <a:r>
              <a:rPr lang="en-GB" sz="2800" b="1" dirty="0"/>
              <a:t>2</a:t>
            </a:r>
            <a:r>
              <a:rPr lang="en-GB" sz="2800" dirty="0"/>
              <a:t> water bottles.</a:t>
            </a:r>
          </a:p>
        </p:txBody>
      </p:sp>
    </p:spTree>
    <p:extLst>
      <p:ext uri="{BB962C8B-B14F-4D97-AF65-F5344CB8AC3E}">
        <p14:creationId xmlns:p14="http://schemas.microsoft.com/office/powerpoint/2010/main" val="2726505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44820-C016-4DE7-B6FD-3F094FD3A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18" y="102737"/>
            <a:ext cx="1629315" cy="1209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35AEC-6B9A-4C8A-9391-EFF916BD8527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0BA99-08D6-477D-9B21-128503273FAF}"/>
              </a:ext>
            </a:extLst>
          </p:cNvPr>
          <p:cNvSpPr txBox="1"/>
          <p:nvPr/>
        </p:nvSpPr>
        <p:spPr>
          <a:xfrm>
            <a:off x="93467" y="1097181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2: </a:t>
            </a:r>
            <a:r>
              <a:rPr lang="en-GB" sz="2200" dirty="0"/>
              <a:t>This time lets use cups. Together lets find out the capacity of the jug. Complete the sentence.</a:t>
            </a:r>
          </a:p>
        </p:txBody>
      </p:sp>
      <p:pic>
        <p:nvPicPr>
          <p:cNvPr id="2052" name="Picture 4" descr="Image result for jug of water">
            <a:extLst>
              <a:ext uri="{FF2B5EF4-FFF2-40B4-BE49-F238E27FC236}">
                <a16:creationId xmlns:a16="http://schemas.microsoft.com/office/drawing/2014/main" id="{CF3F5BCD-6760-459F-9E59-71D11896A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9893">
            <a:off x="850690" y="1325046"/>
            <a:ext cx="3057459" cy="31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0284B-0BB8-425B-B9A8-BCA4F2C78A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3989" y="4095230"/>
            <a:ext cx="1113784" cy="1457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05F3F-71E3-4D87-8DB5-6132B36032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9571" y="4095229"/>
            <a:ext cx="1113784" cy="1457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2A07B2-ADE8-4E2D-8D28-026A691047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4910" y="4095229"/>
            <a:ext cx="1113784" cy="1457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266897-E04F-4DBA-A366-44E9830484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0249" y="4095228"/>
            <a:ext cx="1113784" cy="14574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7DC08D-A334-4F35-89AE-D5CCDB38CC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3871" y="4095227"/>
            <a:ext cx="1113784" cy="1457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E3DF63-A693-4B05-ADF2-00720AE563D3}"/>
              </a:ext>
            </a:extLst>
          </p:cNvPr>
          <p:cNvSpPr txBox="1"/>
          <p:nvPr/>
        </p:nvSpPr>
        <p:spPr>
          <a:xfrm>
            <a:off x="7779122" y="1700943"/>
            <a:ext cx="4372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have poured the jug of water into cups until there was no water left.</a:t>
            </a:r>
          </a:p>
          <a:p>
            <a:endParaRPr lang="en-GB" sz="2200" dirty="0"/>
          </a:p>
          <a:p>
            <a:r>
              <a:rPr lang="en-GB" sz="2200" dirty="0"/>
              <a:t>I filled 5 cups with water.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7E66C4-FC09-4340-8616-F8431A94BDC5}"/>
              </a:ext>
            </a:extLst>
          </p:cNvPr>
          <p:cNvSpPr txBox="1"/>
          <p:nvPr/>
        </p:nvSpPr>
        <p:spPr>
          <a:xfrm>
            <a:off x="93467" y="6296012"/>
            <a:ext cx="631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capacity of the jug is _______ cups.</a:t>
            </a:r>
          </a:p>
        </p:txBody>
      </p:sp>
    </p:spTree>
    <p:extLst>
      <p:ext uri="{BB962C8B-B14F-4D97-AF65-F5344CB8AC3E}">
        <p14:creationId xmlns:p14="http://schemas.microsoft.com/office/powerpoint/2010/main" val="2846353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B35AEC-6B9A-4C8A-9391-EFF916BD8527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0BA99-08D6-477D-9B21-128503273FAF}"/>
              </a:ext>
            </a:extLst>
          </p:cNvPr>
          <p:cNvSpPr txBox="1"/>
          <p:nvPr/>
        </p:nvSpPr>
        <p:spPr>
          <a:xfrm>
            <a:off x="93467" y="1097181"/>
            <a:ext cx="10144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3: </a:t>
            </a:r>
            <a:r>
              <a:rPr lang="en-GB" sz="2200" dirty="0"/>
              <a:t>Complete the sentence to explain the capacity of the watering can.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E0284B-0BB8-425B-B9A8-BCA4F2C7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3171" y="4180214"/>
            <a:ext cx="949142" cy="1241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7E66C4-FC09-4340-8616-F8431A94BDC5}"/>
              </a:ext>
            </a:extLst>
          </p:cNvPr>
          <p:cNvSpPr txBox="1"/>
          <p:nvPr/>
        </p:nvSpPr>
        <p:spPr>
          <a:xfrm>
            <a:off x="93467" y="6296012"/>
            <a:ext cx="850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capacity of the watering can is _______ cups.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65C997-35E8-4F49-97DD-0BE4E455A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pic>
        <p:nvPicPr>
          <p:cNvPr id="18" name="Picture 2" descr="Image result for watering can">
            <a:extLst>
              <a:ext uri="{FF2B5EF4-FFF2-40B4-BE49-F238E27FC236}">
                <a16:creationId xmlns:a16="http://schemas.microsoft.com/office/drawing/2014/main" id="{0E780DA6-3CBA-4E5A-9FDA-144747C5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3928" flipH="1">
            <a:off x="-178369" y="1823124"/>
            <a:ext cx="3803374" cy="26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8777A4-3DD2-4C12-849F-2D321FDC2E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9418" y="4180214"/>
            <a:ext cx="949142" cy="1241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2EE705-11BE-4244-865A-792E281316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5665" y="4175734"/>
            <a:ext cx="949142" cy="1241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CA31F8-B1C4-4C5E-AB80-5AEB21DAFD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305" y="4175734"/>
            <a:ext cx="949142" cy="12419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566B13-0C62-4C6A-B732-4035815F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4945" y="4175734"/>
            <a:ext cx="949142" cy="12419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AB89D0-89D0-4612-B46A-EA7612FD98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4585" y="4175734"/>
            <a:ext cx="949142" cy="1241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93AB94-4CDD-40AB-8A88-2812E0FAC2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4225" y="4175734"/>
            <a:ext cx="949142" cy="12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00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B35AEC-6B9A-4C8A-9391-EFF916BD8527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0BA99-08D6-477D-9B21-128503273FAF}"/>
              </a:ext>
            </a:extLst>
          </p:cNvPr>
          <p:cNvSpPr txBox="1"/>
          <p:nvPr/>
        </p:nvSpPr>
        <p:spPr>
          <a:xfrm>
            <a:off x="93467" y="1097181"/>
            <a:ext cx="101441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4: </a:t>
            </a:r>
            <a:r>
              <a:rPr lang="en-GB" sz="2200" dirty="0"/>
              <a:t>Find out the capacity of a container in your house.</a:t>
            </a:r>
          </a:p>
          <a:p>
            <a:endParaRPr lang="en-GB" sz="2200" dirty="0"/>
          </a:p>
          <a:p>
            <a:r>
              <a:rPr lang="en-GB" sz="2200" dirty="0"/>
              <a:t>Use a big container and fill it with water. Then, find a smaller container which you have more than one of (same sized cups, same sized water bottles, etc)</a:t>
            </a:r>
          </a:p>
          <a:p>
            <a:endParaRPr lang="en-GB" sz="2200" dirty="0"/>
          </a:p>
          <a:p>
            <a:r>
              <a:rPr lang="en-GB" sz="2200" dirty="0"/>
              <a:t>Find out how many times you can fill the small containers until there is no water left in the big container. This will tell you the capacity.</a:t>
            </a:r>
          </a:p>
          <a:p>
            <a:endParaRPr lang="en-GB" sz="2200" dirty="0"/>
          </a:p>
          <a:p>
            <a:r>
              <a:rPr lang="en-GB" sz="2200" dirty="0"/>
              <a:t>Complete the sentence below.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7E66C4-FC09-4340-8616-F8431A94BDC5}"/>
              </a:ext>
            </a:extLst>
          </p:cNvPr>
          <p:cNvSpPr txBox="1"/>
          <p:nvPr/>
        </p:nvSpPr>
        <p:spPr>
          <a:xfrm>
            <a:off x="159729" y="4937370"/>
            <a:ext cx="850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capacity of the ________ is ____ ________.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65C997-35E8-4F49-97DD-0BE4E455A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pic>
        <p:nvPicPr>
          <p:cNvPr id="14" name="Picture 4" descr="Image result for jug of water">
            <a:extLst>
              <a:ext uri="{FF2B5EF4-FFF2-40B4-BE49-F238E27FC236}">
                <a16:creationId xmlns:a16="http://schemas.microsoft.com/office/drawing/2014/main" id="{61C5ABE1-C27C-4DFA-AE96-BB5DCBBB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9893">
            <a:off x="7875657" y="3092562"/>
            <a:ext cx="1582532" cy="163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EBADA-1C58-42AE-924A-051F69CA1A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9430" y="4401047"/>
            <a:ext cx="576492" cy="754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EE1D4E-0661-4C7D-AD31-26103EE8F7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383" y="4401047"/>
            <a:ext cx="576492" cy="754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8D0762-4EF9-49CB-9EF6-F34B295007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3652" y="4401047"/>
            <a:ext cx="576492" cy="754362"/>
          </a:xfrm>
          <a:prstGeom prst="rect">
            <a:avLst/>
          </a:prstGeom>
        </p:spPr>
      </p:pic>
      <p:pic>
        <p:nvPicPr>
          <p:cNvPr id="29" name="Picture 2" descr="Image result for camera clipart">
            <a:extLst>
              <a:ext uri="{FF2B5EF4-FFF2-40B4-BE49-F238E27FC236}">
                <a16:creationId xmlns:a16="http://schemas.microsoft.com/office/drawing/2014/main" id="{61C2B621-199C-4F77-A182-8A9016C4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5920125"/>
            <a:ext cx="1185718" cy="8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F0CA953-E078-401E-AF71-AAB2BE216A78}"/>
              </a:ext>
            </a:extLst>
          </p:cNvPr>
          <p:cNvSpPr txBox="1"/>
          <p:nvPr/>
        </p:nvSpPr>
        <p:spPr>
          <a:xfrm>
            <a:off x="1371600" y="6052384"/>
            <a:ext cx="11330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Send a picture of you comparing the capacity of two containers to our email Pioneerspupils@gmail.com</a:t>
            </a:r>
          </a:p>
        </p:txBody>
      </p:sp>
    </p:spTree>
    <p:extLst>
      <p:ext uri="{BB962C8B-B14F-4D97-AF65-F5344CB8AC3E}">
        <p14:creationId xmlns:p14="http://schemas.microsoft.com/office/powerpoint/2010/main" val="3767821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30F61-7D6D-4AD6-9247-B3196712A8B2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43B88-D13F-4886-851C-94009D5FB34E}"/>
              </a:ext>
            </a:extLst>
          </p:cNvPr>
          <p:cNvSpPr txBox="1"/>
          <p:nvPr/>
        </p:nvSpPr>
        <p:spPr>
          <a:xfrm>
            <a:off x="46734" y="843362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Now we are going to compare which container has the </a:t>
            </a:r>
            <a:r>
              <a:rPr lang="en-GB" sz="2200" b="1" dirty="0"/>
              <a:t>greatest capacity </a:t>
            </a:r>
            <a:r>
              <a:rPr lang="en-GB" sz="2200" dirty="0"/>
              <a:t>by measuring the capacity of each container.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34A9F-A8B8-4BB2-8816-B69CCEAF8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1" y="92951"/>
            <a:ext cx="1629315" cy="1209888"/>
          </a:xfrm>
          <a:prstGeom prst="rect">
            <a:avLst/>
          </a:prstGeom>
        </p:spPr>
      </p:pic>
      <p:pic>
        <p:nvPicPr>
          <p:cNvPr id="1026" name="Picture 2" descr="Image result for jug of water">
            <a:extLst>
              <a:ext uri="{FF2B5EF4-FFF2-40B4-BE49-F238E27FC236}">
                <a16:creationId xmlns:a16="http://schemas.microsoft.com/office/drawing/2014/main" id="{5FE7383D-C04D-4099-8990-3E7CC91C7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66692"/>
            <a:ext cx="1671291" cy="1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lastic water bottle">
            <a:extLst>
              <a:ext uri="{FF2B5EF4-FFF2-40B4-BE49-F238E27FC236}">
                <a16:creationId xmlns:a16="http://schemas.microsoft.com/office/drawing/2014/main" id="{7A43F671-40FF-4C17-A7DA-A7569BD21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15" y="2220918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plastic water bottle">
            <a:extLst>
              <a:ext uri="{FF2B5EF4-FFF2-40B4-BE49-F238E27FC236}">
                <a16:creationId xmlns:a16="http://schemas.microsoft.com/office/drawing/2014/main" id="{2F2193EF-E2DD-4F93-90C6-AA89B71A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205" y="2215194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plastic water bottle">
            <a:extLst>
              <a:ext uri="{FF2B5EF4-FFF2-40B4-BE49-F238E27FC236}">
                <a16:creationId xmlns:a16="http://schemas.microsoft.com/office/drawing/2014/main" id="{B4B49139-1148-4F34-ABD1-79E3FCFF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71" y="2220918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plastic water bottle">
            <a:extLst>
              <a:ext uri="{FF2B5EF4-FFF2-40B4-BE49-F238E27FC236}">
                <a16:creationId xmlns:a16="http://schemas.microsoft.com/office/drawing/2014/main" id="{22A84532-DFD2-48D7-A696-C1BC8E0E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61" y="2215194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plastic water bottle">
            <a:extLst>
              <a:ext uri="{FF2B5EF4-FFF2-40B4-BE49-F238E27FC236}">
                <a16:creationId xmlns:a16="http://schemas.microsoft.com/office/drawing/2014/main" id="{AC63921C-8E7C-4E69-8BC0-E0D9D631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15" y="4187017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plastic water bottle">
            <a:extLst>
              <a:ext uri="{FF2B5EF4-FFF2-40B4-BE49-F238E27FC236}">
                <a16:creationId xmlns:a16="http://schemas.microsoft.com/office/drawing/2014/main" id="{06B67293-5DF5-4A1F-AE3B-02E6D1293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81" y="4192741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plastic water bottle">
            <a:extLst>
              <a:ext uri="{FF2B5EF4-FFF2-40B4-BE49-F238E27FC236}">
                <a16:creationId xmlns:a16="http://schemas.microsoft.com/office/drawing/2014/main" id="{5F5B125B-94ED-4489-B898-B7BE33293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71" y="4187017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plastic water bottle">
            <a:extLst>
              <a:ext uri="{FF2B5EF4-FFF2-40B4-BE49-F238E27FC236}">
                <a16:creationId xmlns:a16="http://schemas.microsoft.com/office/drawing/2014/main" id="{A3F4EC89-B784-4DB4-BB10-680B86A4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37" y="4196420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plastic water bottle">
            <a:extLst>
              <a:ext uri="{FF2B5EF4-FFF2-40B4-BE49-F238E27FC236}">
                <a16:creationId xmlns:a16="http://schemas.microsoft.com/office/drawing/2014/main" id="{383E5C09-2748-4338-83B6-67C7289F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03" y="4202144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plastic water bottle">
            <a:extLst>
              <a:ext uri="{FF2B5EF4-FFF2-40B4-BE49-F238E27FC236}">
                <a16:creationId xmlns:a16="http://schemas.microsoft.com/office/drawing/2014/main" id="{8C8E744C-F52A-4BD4-AB68-98731A5CD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93" y="4196420"/>
            <a:ext cx="1067332" cy="1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large glass jar">
            <a:extLst>
              <a:ext uri="{FF2B5EF4-FFF2-40B4-BE49-F238E27FC236}">
                <a16:creationId xmlns:a16="http://schemas.microsoft.com/office/drawing/2014/main" id="{B736B54F-D60E-4F8E-BD06-9DC22C3EA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0435"/>
          <a:stretch/>
        </p:blipFill>
        <p:spPr bwMode="auto">
          <a:xfrm>
            <a:off x="130348" y="3470171"/>
            <a:ext cx="1645897" cy="21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45306F-98A9-45C3-8034-D03B90EAED3A}"/>
              </a:ext>
            </a:extLst>
          </p:cNvPr>
          <p:cNvSpPr txBox="1"/>
          <p:nvPr/>
        </p:nvSpPr>
        <p:spPr>
          <a:xfrm>
            <a:off x="4437814" y="2661580"/>
            <a:ext cx="41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capacity of the jug is 4 bottles.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E0BD26-92E0-4821-BB82-F45532A73A93}"/>
              </a:ext>
            </a:extLst>
          </p:cNvPr>
          <p:cNvSpPr txBox="1"/>
          <p:nvPr/>
        </p:nvSpPr>
        <p:spPr>
          <a:xfrm>
            <a:off x="5378892" y="4646664"/>
            <a:ext cx="41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capacity of the jar is 6 bottles.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9FCAC1-2627-4213-868A-75E777500F9D}"/>
              </a:ext>
            </a:extLst>
          </p:cNvPr>
          <p:cNvSpPr txBox="1"/>
          <p:nvPr/>
        </p:nvSpPr>
        <p:spPr>
          <a:xfrm>
            <a:off x="9566228" y="3565377"/>
            <a:ext cx="41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6 is </a:t>
            </a:r>
            <a:r>
              <a:rPr lang="en-GB" sz="2200" b="1" dirty="0"/>
              <a:t>greater </a:t>
            </a:r>
            <a:r>
              <a:rPr lang="en-GB" sz="2200" dirty="0"/>
              <a:t>than 4.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6F9E20-124E-4DC3-AD48-5C88FCBF718D}"/>
              </a:ext>
            </a:extLst>
          </p:cNvPr>
          <p:cNvSpPr txBox="1"/>
          <p:nvPr/>
        </p:nvSpPr>
        <p:spPr>
          <a:xfrm>
            <a:off x="46734" y="5686017"/>
            <a:ext cx="6142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jar has a </a:t>
            </a:r>
            <a:r>
              <a:rPr lang="en-GB" sz="2400" b="1" dirty="0"/>
              <a:t>greater </a:t>
            </a:r>
            <a:r>
              <a:rPr lang="en-GB" sz="2400" dirty="0"/>
              <a:t>capacity than the jug.</a:t>
            </a:r>
          </a:p>
          <a:p>
            <a:endParaRPr lang="en-GB" sz="2400" dirty="0"/>
          </a:p>
          <a:p>
            <a:r>
              <a:rPr lang="en-GB" sz="2400" dirty="0"/>
              <a:t>The jug has a </a:t>
            </a:r>
            <a:r>
              <a:rPr lang="en-GB" sz="2400" b="1" dirty="0"/>
              <a:t>smaller</a:t>
            </a:r>
            <a:r>
              <a:rPr lang="en-GB" sz="2400" dirty="0"/>
              <a:t> capacity than the jar.</a:t>
            </a:r>
          </a:p>
        </p:txBody>
      </p:sp>
    </p:spTree>
    <p:extLst>
      <p:ext uri="{BB962C8B-B14F-4D97-AF65-F5344CB8AC3E}">
        <p14:creationId xmlns:p14="http://schemas.microsoft.com/office/powerpoint/2010/main" val="454135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30F61-7D6D-4AD6-9247-B3196712A8B2}"/>
              </a:ext>
            </a:extLst>
          </p:cNvPr>
          <p:cNvSpPr txBox="1"/>
          <p:nvPr/>
        </p:nvSpPr>
        <p:spPr>
          <a:xfrm>
            <a:off x="4423439" y="-129213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45306F-98A9-45C3-8034-D03B90EAED3A}"/>
              </a:ext>
            </a:extLst>
          </p:cNvPr>
          <p:cNvSpPr txBox="1"/>
          <p:nvPr/>
        </p:nvSpPr>
        <p:spPr>
          <a:xfrm>
            <a:off x="2877400" y="2603680"/>
            <a:ext cx="5586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capacity of the water bottle is 2 cups.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E0BD26-92E0-4821-BB82-F45532A73A93}"/>
              </a:ext>
            </a:extLst>
          </p:cNvPr>
          <p:cNvSpPr txBox="1"/>
          <p:nvPr/>
        </p:nvSpPr>
        <p:spPr>
          <a:xfrm>
            <a:off x="4989621" y="4756557"/>
            <a:ext cx="5128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capacity of the milk bottle is 5 cups.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9FCAC1-2627-4213-868A-75E777500F9D}"/>
              </a:ext>
            </a:extLst>
          </p:cNvPr>
          <p:cNvSpPr txBox="1"/>
          <p:nvPr/>
        </p:nvSpPr>
        <p:spPr>
          <a:xfrm>
            <a:off x="9526472" y="3781947"/>
            <a:ext cx="41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5 is </a:t>
            </a:r>
            <a:r>
              <a:rPr lang="en-GB" sz="2200" b="1" dirty="0"/>
              <a:t>greater </a:t>
            </a:r>
            <a:r>
              <a:rPr lang="en-GB" sz="2200" dirty="0"/>
              <a:t>than 2.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6F9E20-124E-4DC3-AD48-5C88FCBF718D}"/>
              </a:ext>
            </a:extLst>
          </p:cNvPr>
          <p:cNvSpPr txBox="1"/>
          <p:nvPr/>
        </p:nvSpPr>
        <p:spPr>
          <a:xfrm>
            <a:off x="0" y="5660704"/>
            <a:ext cx="12457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water bottle has a </a:t>
            </a:r>
            <a:r>
              <a:rPr lang="en-GB" sz="2400" b="1" dirty="0"/>
              <a:t>_____________ </a:t>
            </a:r>
            <a:r>
              <a:rPr lang="en-GB" sz="2400" dirty="0"/>
              <a:t>capacity than the milk bottle.</a:t>
            </a:r>
          </a:p>
          <a:p>
            <a:endParaRPr lang="en-GB" sz="2400" dirty="0"/>
          </a:p>
          <a:p>
            <a:r>
              <a:rPr lang="en-GB" sz="2400" dirty="0"/>
              <a:t>The milk bottle has a ____________ capacity than the water bottle.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CCA27C-D6A4-4CD4-8DE2-93A0CE0A3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18" y="37822"/>
            <a:ext cx="1629315" cy="12098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A04839-B1D2-4C47-A27B-E000FCD81F5F}"/>
              </a:ext>
            </a:extLst>
          </p:cNvPr>
          <p:cNvSpPr txBox="1"/>
          <p:nvPr/>
        </p:nvSpPr>
        <p:spPr>
          <a:xfrm>
            <a:off x="93467" y="644184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5: </a:t>
            </a:r>
            <a:r>
              <a:rPr lang="en-GB" sz="2200" dirty="0"/>
              <a:t>Together, lets find out the capacity for each container and find out which one is the greatest. Complete the sentences.</a:t>
            </a:r>
          </a:p>
        </p:txBody>
      </p:sp>
      <p:pic>
        <p:nvPicPr>
          <p:cNvPr id="6146" name="Picture 2" descr="Image result for milk bottle">
            <a:extLst>
              <a:ext uri="{FF2B5EF4-FFF2-40B4-BE49-F238E27FC236}">
                <a16:creationId xmlns:a16="http://schemas.microsoft.com/office/drawing/2014/main" id="{3BA6DDFF-75BB-4081-9128-D3E4B790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175" y="3319939"/>
            <a:ext cx="2527901" cy="25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plastic water bottle">
            <a:extLst>
              <a:ext uri="{FF2B5EF4-FFF2-40B4-BE49-F238E27FC236}">
                <a16:creationId xmlns:a16="http://schemas.microsoft.com/office/drawing/2014/main" id="{56F52643-BF85-40C4-A64D-FA98AE78E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r="34893"/>
          <a:stretch/>
        </p:blipFill>
        <p:spPr bwMode="auto">
          <a:xfrm>
            <a:off x="660217" y="1275802"/>
            <a:ext cx="783803" cy="21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E543101-AD9C-4990-9CF5-794B4636F1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4507" y="2464078"/>
            <a:ext cx="632742" cy="8279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287BD8-FB4D-4187-8C0A-E5AC24D13F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658" y="2471753"/>
            <a:ext cx="632742" cy="8279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FB7F1B-71C9-463C-9B9E-5BFE32E6D8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1388" y="4696539"/>
            <a:ext cx="632742" cy="8279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678554-7AC4-46AC-A7F2-1E24634BC7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3138" y="4696539"/>
            <a:ext cx="632742" cy="8279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3EF1B9-B46B-4E03-9370-F2C7B7B0DB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5643" y="4686544"/>
            <a:ext cx="632742" cy="8279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9179CFD-EC32-4858-8A55-01FB412BAE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440" y="4686543"/>
            <a:ext cx="632742" cy="8279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7007D8E-9D82-4033-826B-7C43F2E64F1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1237" y="4671912"/>
            <a:ext cx="632742" cy="82796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3C57F55-D3B1-4B4F-9F7A-6F2503026191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9C268E-1EA7-4860-90B1-1667F5D3D61C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4198027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30F61-7D6D-4AD6-9247-B3196712A8B2}"/>
              </a:ext>
            </a:extLst>
          </p:cNvPr>
          <p:cNvSpPr txBox="1"/>
          <p:nvPr/>
        </p:nvSpPr>
        <p:spPr>
          <a:xfrm>
            <a:off x="4423439" y="-129213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6F9E20-124E-4DC3-AD48-5C88FCBF718D}"/>
              </a:ext>
            </a:extLst>
          </p:cNvPr>
          <p:cNvSpPr txBox="1"/>
          <p:nvPr/>
        </p:nvSpPr>
        <p:spPr>
          <a:xfrm>
            <a:off x="0" y="5572450"/>
            <a:ext cx="12457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watering can has a </a:t>
            </a:r>
            <a:r>
              <a:rPr lang="en-GB" sz="2400" b="1" dirty="0"/>
              <a:t>_____________ </a:t>
            </a:r>
            <a:r>
              <a:rPr lang="en-GB" sz="2400" dirty="0"/>
              <a:t>capacity than the jug.</a:t>
            </a:r>
          </a:p>
          <a:p>
            <a:endParaRPr lang="en-GB" sz="2400" dirty="0"/>
          </a:p>
          <a:p>
            <a:r>
              <a:rPr lang="en-GB" sz="2400" dirty="0"/>
              <a:t>The jug has a ___________ capacity than the watering can.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04839-B1D2-4C47-A27B-E000FCD81F5F}"/>
              </a:ext>
            </a:extLst>
          </p:cNvPr>
          <p:cNvSpPr txBox="1"/>
          <p:nvPr/>
        </p:nvSpPr>
        <p:spPr>
          <a:xfrm>
            <a:off x="93467" y="637907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6: </a:t>
            </a:r>
            <a:r>
              <a:rPr lang="en-GB" sz="2200" dirty="0"/>
              <a:t>Find out the capacity for each container and find out which one is the greatest. Complete the sentence.</a:t>
            </a:r>
          </a:p>
        </p:txBody>
      </p:sp>
      <p:pic>
        <p:nvPicPr>
          <p:cNvPr id="18" name="Picture 2" descr="Image result for watering can">
            <a:extLst>
              <a:ext uri="{FF2B5EF4-FFF2-40B4-BE49-F238E27FC236}">
                <a16:creationId xmlns:a16="http://schemas.microsoft.com/office/drawing/2014/main" id="{E9C5C0E7-F240-43CC-A8BF-D3D636C4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037" y="1524000"/>
            <a:ext cx="2924653" cy="20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plastic water bottle">
            <a:extLst>
              <a:ext uri="{FF2B5EF4-FFF2-40B4-BE49-F238E27FC236}">
                <a16:creationId xmlns:a16="http://schemas.microsoft.com/office/drawing/2014/main" id="{D7E53367-D76E-4F66-B1D7-7F8C8A2A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67" y="2053642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plastic water bottle">
            <a:extLst>
              <a:ext uri="{FF2B5EF4-FFF2-40B4-BE49-F238E27FC236}">
                <a16:creationId xmlns:a16="http://schemas.microsoft.com/office/drawing/2014/main" id="{389DAF4F-F9E8-40CB-8FF3-5CB9CDF78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76" y="2053642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plastic water bottle">
            <a:extLst>
              <a:ext uri="{FF2B5EF4-FFF2-40B4-BE49-F238E27FC236}">
                <a16:creationId xmlns:a16="http://schemas.microsoft.com/office/drawing/2014/main" id="{3E5A44F5-B875-4A70-8323-9322715F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09" y="2083575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plastic water bottle">
            <a:extLst>
              <a:ext uri="{FF2B5EF4-FFF2-40B4-BE49-F238E27FC236}">
                <a16:creationId xmlns:a16="http://schemas.microsoft.com/office/drawing/2014/main" id="{BD398D7D-250C-487E-BAF4-9DD34827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06" y="2093398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jug of water">
            <a:extLst>
              <a:ext uri="{FF2B5EF4-FFF2-40B4-BE49-F238E27FC236}">
                <a16:creationId xmlns:a16="http://schemas.microsoft.com/office/drawing/2014/main" id="{01F0374E-2878-49A3-9F8C-92AB6B4A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713" y="3560780"/>
            <a:ext cx="1345179" cy="20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plastic water bottle">
            <a:extLst>
              <a:ext uri="{FF2B5EF4-FFF2-40B4-BE49-F238E27FC236}">
                <a16:creationId xmlns:a16="http://schemas.microsoft.com/office/drawing/2014/main" id="{6546EFF5-EFC1-4235-BA63-73B3F63D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03" y="2110342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age result for plastic water bottle">
            <a:extLst>
              <a:ext uri="{FF2B5EF4-FFF2-40B4-BE49-F238E27FC236}">
                <a16:creationId xmlns:a16="http://schemas.microsoft.com/office/drawing/2014/main" id="{F665AA95-B49F-460C-AD3A-4602F71C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67" y="3976952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Image result for plastic water bottle">
            <a:extLst>
              <a:ext uri="{FF2B5EF4-FFF2-40B4-BE49-F238E27FC236}">
                <a16:creationId xmlns:a16="http://schemas.microsoft.com/office/drawing/2014/main" id="{1260F23A-252B-46EA-8E45-2E11166E5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76" y="3976952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Image result for plastic water bottle">
            <a:extLst>
              <a:ext uri="{FF2B5EF4-FFF2-40B4-BE49-F238E27FC236}">
                <a16:creationId xmlns:a16="http://schemas.microsoft.com/office/drawing/2014/main" id="{C82F32A2-C5C6-4A7A-BD0D-F71022248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58" y="3986775"/>
            <a:ext cx="1191406" cy="15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E609A62-F2D7-43E0-8D2F-3CFFB0F4C990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30797C-3D81-4248-80EA-535B3DDF3F4F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DEEFA24-8936-4C83-B146-A70DEE4A3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3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30F61-7D6D-4AD6-9247-B3196712A8B2}"/>
              </a:ext>
            </a:extLst>
          </p:cNvPr>
          <p:cNvSpPr txBox="1"/>
          <p:nvPr/>
        </p:nvSpPr>
        <p:spPr>
          <a:xfrm>
            <a:off x="4423439" y="-129213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6F9E20-124E-4DC3-AD48-5C88FCBF718D}"/>
              </a:ext>
            </a:extLst>
          </p:cNvPr>
          <p:cNvSpPr txBox="1"/>
          <p:nvPr/>
        </p:nvSpPr>
        <p:spPr>
          <a:xfrm>
            <a:off x="0" y="5572450"/>
            <a:ext cx="12457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mug has a </a:t>
            </a:r>
            <a:r>
              <a:rPr lang="en-GB" sz="2400" b="1" dirty="0"/>
              <a:t>_____________ </a:t>
            </a:r>
            <a:r>
              <a:rPr lang="en-GB" sz="2400" dirty="0"/>
              <a:t>capacity than the cup.</a:t>
            </a:r>
          </a:p>
          <a:p>
            <a:endParaRPr lang="en-GB" sz="2400" dirty="0"/>
          </a:p>
          <a:p>
            <a:r>
              <a:rPr lang="en-GB" sz="2400" dirty="0"/>
              <a:t>The cup has a ___________ capacity than the mug.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04839-B1D2-4C47-A27B-E000FCD81F5F}"/>
              </a:ext>
            </a:extLst>
          </p:cNvPr>
          <p:cNvSpPr txBox="1"/>
          <p:nvPr/>
        </p:nvSpPr>
        <p:spPr>
          <a:xfrm>
            <a:off x="93467" y="637907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7: </a:t>
            </a:r>
            <a:r>
              <a:rPr lang="en-GB" sz="2200" dirty="0"/>
              <a:t>Find out the capacity for each container and find out which one is the greatest. Complete the sentence.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609A62-F2D7-43E0-8D2F-3CFFB0F4C990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30797C-3D81-4248-80EA-535B3DDF3F4F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DEEFA24-8936-4C83-B146-A70DEE4A3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pic>
        <p:nvPicPr>
          <p:cNvPr id="23" name="Picture 2" descr="Image result for tall glass cup">
            <a:extLst>
              <a:ext uri="{FF2B5EF4-FFF2-40B4-BE49-F238E27FC236}">
                <a16:creationId xmlns:a16="http://schemas.microsoft.com/office/drawing/2014/main" id="{784EB634-5920-478C-8609-449E9CFA3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7" y="3185274"/>
            <a:ext cx="1895018" cy="18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mug">
            <a:extLst>
              <a:ext uri="{FF2B5EF4-FFF2-40B4-BE49-F238E27FC236}">
                <a16:creationId xmlns:a16="http://schemas.microsoft.com/office/drawing/2014/main" id="{75856687-4B61-4D04-90EA-E63F128A6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12985" r="18900" b="12285"/>
          <a:stretch/>
        </p:blipFill>
        <p:spPr bwMode="auto">
          <a:xfrm>
            <a:off x="1027505" y="1868556"/>
            <a:ext cx="1057274" cy="97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FB8F61-FD9F-4CFD-A778-F8F653F3ED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0805" y="1943801"/>
            <a:ext cx="632742" cy="8279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EFF01F-A3A3-4ECD-9B6C-F26F0C8A10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772" y="4193675"/>
            <a:ext cx="632742" cy="8279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3B3904-E315-4929-A080-341952FBA6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7514" y="4193675"/>
            <a:ext cx="632742" cy="8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82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B35AEC-6B9A-4C8A-9391-EFF916BD8527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0BA99-08D6-477D-9B21-128503273FAF}"/>
              </a:ext>
            </a:extLst>
          </p:cNvPr>
          <p:cNvSpPr txBox="1"/>
          <p:nvPr/>
        </p:nvSpPr>
        <p:spPr>
          <a:xfrm>
            <a:off x="93467" y="1097181"/>
            <a:ext cx="101441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8: </a:t>
            </a:r>
            <a:r>
              <a:rPr lang="en-GB" sz="2200" dirty="0"/>
              <a:t>Can you find out the capacity of 2 containers in your house?</a:t>
            </a:r>
          </a:p>
          <a:p>
            <a:endParaRPr lang="en-GB" sz="2200" dirty="0"/>
          </a:p>
          <a:p>
            <a:r>
              <a:rPr lang="en-GB" sz="2200" dirty="0"/>
              <a:t>Just like I have in the previous slides, measure the capacity of each container.</a:t>
            </a:r>
          </a:p>
          <a:p>
            <a:endParaRPr lang="en-GB" sz="2200" dirty="0"/>
          </a:p>
          <a:p>
            <a:r>
              <a:rPr lang="en-GB" sz="2200" dirty="0"/>
              <a:t>Then, compare which container has the greatest or smallest capacity, or if they are the same! </a:t>
            </a:r>
          </a:p>
          <a:p>
            <a:endParaRPr lang="en-GB" sz="2200" dirty="0"/>
          </a:p>
          <a:p>
            <a:r>
              <a:rPr lang="en-GB" sz="2200" dirty="0"/>
              <a:t>Complete the below sentence.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7E66C4-FC09-4340-8616-F8431A94BDC5}"/>
              </a:ext>
            </a:extLst>
          </p:cNvPr>
          <p:cNvSpPr txBox="1"/>
          <p:nvPr/>
        </p:nvSpPr>
        <p:spPr>
          <a:xfrm>
            <a:off x="93467" y="4603336"/>
            <a:ext cx="9116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_______ has a ________ capacity than the ________.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65C997-35E8-4F49-97DD-0BE4E455A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pic>
        <p:nvPicPr>
          <p:cNvPr id="14" name="Picture 4" descr="Image result for jug of water">
            <a:extLst>
              <a:ext uri="{FF2B5EF4-FFF2-40B4-BE49-F238E27FC236}">
                <a16:creationId xmlns:a16="http://schemas.microsoft.com/office/drawing/2014/main" id="{61C5ABE1-C27C-4DFA-AE96-BB5DCBBB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9893">
            <a:off x="8736222" y="2933420"/>
            <a:ext cx="1582532" cy="163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EBADA-1C58-42AE-924A-051F69CA1A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1648" y="4401047"/>
            <a:ext cx="576492" cy="754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EE1D4E-0661-4C7D-AD31-26103EE8F7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8822" y="4401047"/>
            <a:ext cx="576492" cy="754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8D0762-4EF9-49CB-9EF6-F34B295007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15996" y="4401047"/>
            <a:ext cx="576492" cy="754362"/>
          </a:xfrm>
          <a:prstGeom prst="rect">
            <a:avLst/>
          </a:prstGeom>
        </p:spPr>
      </p:pic>
      <p:pic>
        <p:nvPicPr>
          <p:cNvPr id="10" name="Picture 2" descr="Image result for tall glass cup">
            <a:extLst>
              <a:ext uri="{FF2B5EF4-FFF2-40B4-BE49-F238E27FC236}">
                <a16:creationId xmlns:a16="http://schemas.microsoft.com/office/drawing/2014/main" id="{0E759CB6-812A-46C9-82A3-B84D3E05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247" y="4511822"/>
            <a:ext cx="1569415" cy="156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765A4-07CF-47F3-9242-1C6B87CD88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0305" y="5344896"/>
            <a:ext cx="576492" cy="754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DC0B41-75BE-4E68-9487-9EF3507FC6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5291" y="5344895"/>
            <a:ext cx="576492" cy="754361"/>
          </a:xfrm>
          <a:prstGeom prst="rect">
            <a:avLst/>
          </a:prstGeom>
        </p:spPr>
      </p:pic>
      <p:pic>
        <p:nvPicPr>
          <p:cNvPr id="13" name="Picture 2" descr="Image result for camera clipart">
            <a:extLst>
              <a:ext uri="{FF2B5EF4-FFF2-40B4-BE49-F238E27FC236}">
                <a16:creationId xmlns:a16="http://schemas.microsoft.com/office/drawing/2014/main" id="{209A7D8D-5A9C-4D14-A24D-5F4C3F9D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5920125"/>
            <a:ext cx="1185718" cy="8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5288CB-9BCD-4320-AA28-245CE61D8FB4}"/>
              </a:ext>
            </a:extLst>
          </p:cNvPr>
          <p:cNvSpPr txBox="1"/>
          <p:nvPr/>
        </p:nvSpPr>
        <p:spPr>
          <a:xfrm>
            <a:off x="1371600" y="6052384"/>
            <a:ext cx="11330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Send a picture of you comparing the capacity of two containers to our email Pioneerspupils@gmail.com</a:t>
            </a:r>
          </a:p>
        </p:txBody>
      </p:sp>
    </p:spTree>
    <p:extLst>
      <p:ext uri="{BB962C8B-B14F-4D97-AF65-F5344CB8AC3E}">
        <p14:creationId xmlns:p14="http://schemas.microsoft.com/office/powerpoint/2010/main" val="186236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570" y="20002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Pre-recorded Teaching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100626" y="3318918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 Video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77543" y="56383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https://classroom.thenational.academy/lessons/comparing-capacity-70v68t?step=1&amp;activity=video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0322" y="5034478"/>
            <a:ext cx="331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 copy and paste the below link</a:t>
            </a:r>
          </a:p>
        </p:txBody>
      </p:sp>
    </p:spTree>
    <p:extLst>
      <p:ext uri="{BB962C8B-B14F-4D97-AF65-F5344CB8AC3E}">
        <p14:creationId xmlns:p14="http://schemas.microsoft.com/office/powerpoint/2010/main" val="1238650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5D847F-5F0F-4869-B7AC-49C3953088A6}"/>
              </a:ext>
            </a:extLst>
          </p:cNvPr>
          <p:cNvSpPr txBox="1"/>
          <p:nvPr/>
        </p:nvSpPr>
        <p:spPr>
          <a:xfrm>
            <a:off x="0" y="0"/>
            <a:ext cx="361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Challenge!</a:t>
            </a:r>
          </a:p>
        </p:txBody>
      </p:sp>
      <p:pic>
        <p:nvPicPr>
          <p:cNvPr id="7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671E78DA-444E-4A61-9926-B13B1E87D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0" y="2310078"/>
            <a:ext cx="1944687" cy="2237843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9D4DC-D6AE-4B39-9D3D-1753C018D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14" y="1278249"/>
            <a:ext cx="8452196" cy="48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1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7A6C7-372F-40F1-B98F-29ED30462BA9}"/>
              </a:ext>
            </a:extLst>
          </p:cNvPr>
          <p:cNvSpPr/>
          <p:nvPr/>
        </p:nvSpPr>
        <p:spPr>
          <a:xfrm>
            <a:off x="1141122" y="556591"/>
            <a:ext cx="101861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 done for your hard work today!</a:t>
            </a: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24485AA-765F-45AF-9367-E143BBEF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30" y="1922827"/>
            <a:ext cx="1838739" cy="18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A034D-D00C-4536-8B51-C6434F7FE87D}"/>
              </a:ext>
            </a:extLst>
          </p:cNvPr>
          <p:cNvSpPr txBox="1"/>
          <p:nvPr/>
        </p:nvSpPr>
        <p:spPr>
          <a:xfrm>
            <a:off x="1141122" y="4498609"/>
            <a:ext cx="9674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Could any completed work / photographic evidence of completed work please be sent to </a:t>
            </a:r>
            <a:r>
              <a:rPr lang="en-GB" sz="2400" dirty="0">
                <a:hlinkClick r:id="rId3"/>
              </a:rPr>
              <a:t>Pioneerspupils@gmail.com</a:t>
            </a:r>
            <a:r>
              <a:rPr lang="en-GB" sz="2400" dirty="0"/>
              <a:t> or submitted into the drop box at school.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81052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/>
              <a:t>24.02.2021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to compare volume.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5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Pre-recorded Teaching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6226203" y="3020496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Video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9600" y="5497883"/>
            <a:ext cx="599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https://classroom.thenational.academy/lessons/comparing-volume-6rw38t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0322" y="5034478"/>
            <a:ext cx="331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 copy and paste the below link</a:t>
            </a:r>
          </a:p>
        </p:txBody>
      </p:sp>
    </p:spTree>
    <p:extLst>
      <p:ext uri="{BB962C8B-B14F-4D97-AF65-F5344CB8AC3E}">
        <p14:creationId xmlns:p14="http://schemas.microsoft.com/office/powerpoint/2010/main" val="638075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7F42FF-5482-3249-AC64-DD94D8C83D68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13A59-4C7E-A945-A2A1-EB945EB9AAC3}"/>
              </a:ext>
            </a:extLst>
          </p:cNvPr>
          <p:cNvSpPr txBox="1"/>
          <p:nvPr/>
        </p:nvSpPr>
        <p:spPr>
          <a:xfrm>
            <a:off x="286132" y="1437105"/>
            <a:ext cx="117064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Volume is how much liquid is in a container. </a:t>
            </a:r>
          </a:p>
          <a:p>
            <a:endParaRPr lang="en-US" sz="2800" dirty="0"/>
          </a:p>
          <a:p>
            <a:r>
              <a:rPr lang="en-US" sz="2800" dirty="0"/>
              <a:t>Today, I am going to show you how I would describe the volume in each container. 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2AF6D1-B2C6-2F4F-BC36-88635DF61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8" t="9441" r="2281"/>
          <a:stretch/>
        </p:blipFill>
        <p:spPr>
          <a:xfrm>
            <a:off x="2923823" y="3429000"/>
            <a:ext cx="1549400" cy="1322614"/>
          </a:xfrm>
          <a:prstGeom prst="rect">
            <a:avLst/>
          </a:prstGeom>
        </p:spPr>
      </p:pic>
      <p:pic>
        <p:nvPicPr>
          <p:cNvPr id="12" name="Picture 11" descr="Shape, polygon&#10;&#10;Description automatically generated">
            <a:extLst>
              <a:ext uri="{FF2B5EF4-FFF2-40B4-BE49-F238E27FC236}">
                <a16:creationId xmlns:a16="http://schemas.microsoft.com/office/drawing/2014/main" id="{8E87D5B0-2CBF-2F49-BE0D-79EA510A4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48" r="-820" b="1695"/>
          <a:stretch/>
        </p:blipFill>
        <p:spPr>
          <a:xfrm>
            <a:off x="458812" y="3429000"/>
            <a:ext cx="1562100" cy="13226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3C8908-359B-B540-8E1E-721250FB7557}"/>
              </a:ext>
            </a:extLst>
          </p:cNvPr>
          <p:cNvSpPr txBox="1"/>
          <p:nvPr/>
        </p:nvSpPr>
        <p:spPr>
          <a:xfrm>
            <a:off x="386843" y="507558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Empty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11DB63-7157-6144-B581-259317604372}"/>
              </a:ext>
            </a:extLst>
          </p:cNvPr>
          <p:cNvSpPr txBox="1"/>
          <p:nvPr/>
        </p:nvSpPr>
        <p:spPr>
          <a:xfrm>
            <a:off x="2911123" y="5075580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Nearly empty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0754C4-3DE4-8646-AD6D-25A032413EC5}"/>
              </a:ext>
            </a:extLst>
          </p:cNvPr>
          <p:cNvSpPr txBox="1"/>
          <p:nvPr/>
        </p:nvSpPr>
        <p:spPr>
          <a:xfrm>
            <a:off x="5409092" y="5089763"/>
            <a:ext cx="137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010C24-7D66-A848-86FB-24456D264982}"/>
              </a:ext>
            </a:extLst>
          </p:cNvPr>
          <p:cNvSpPr txBox="1"/>
          <p:nvPr/>
        </p:nvSpPr>
        <p:spPr>
          <a:xfrm>
            <a:off x="7885695" y="5089763"/>
            <a:ext cx="138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Nearly full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2D49C-015F-204D-B69C-952A3527F6D4}"/>
              </a:ext>
            </a:extLst>
          </p:cNvPr>
          <p:cNvSpPr txBox="1"/>
          <p:nvPr/>
        </p:nvSpPr>
        <p:spPr>
          <a:xfrm>
            <a:off x="10537734" y="5089763"/>
            <a:ext cx="124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76F202-0C0F-7E49-9FDD-7D24897BB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1" y="203200"/>
            <a:ext cx="1629315" cy="1209888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9BD3B82-02F0-C34A-8EA1-F495DC0FF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61" y="3400539"/>
            <a:ext cx="1473200" cy="1322614"/>
          </a:xfrm>
          <a:prstGeom prst="rect">
            <a:avLst/>
          </a:prstGeom>
        </p:spPr>
      </p:pic>
      <p:pic>
        <p:nvPicPr>
          <p:cNvPr id="26" name="Picture 25" descr="Shape, polygon&#10;&#10;Description automatically generated">
            <a:extLst>
              <a:ext uri="{FF2B5EF4-FFF2-40B4-BE49-F238E27FC236}">
                <a16:creationId xmlns:a16="http://schemas.microsoft.com/office/drawing/2014/main" id="{6BF14B2F-A114-BE41-91D0-010000EF9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62" y="3416300"/>
            <a:ext cx="1447800" cy="1308100"/>
          </a:xfrm>
          <a:prstGeom prst="rect">
            <a:avLst/>
          </a:prstGeom>
        </p:spPr>
      </p:pic>
      <p:pic>
        <p:nvPicPr>
          <p:cNvPr id="28" name="Picture 27" descr="Chart, shape, funnel chart&#10;&#10;Description automatically generated">
            <a:extLst>
              <a:ext uri="{FF2B5EF4-FFF2-40B4-BE49-F238E27FC236}">
                <a16:creationId xmlns:a16="http://schemas.microsoft.com/office/drawing/2014/main" id="{82377476-E8AB-F24A-8329-80EE05C00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92" y="3429000"/>
            <a:ext cx="14605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7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B1B9D-5689-7940-A098-E989917C2FA6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0D05-4FBC-454A-95C3-819242DF7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5DFFFD-E65F-5E4D-B43B-FB0AE6FF12A1}"/>
              </a:ext>
            </a:extLst>
          </p:cNvPr>
          <p:cNvSpPr txBox="1"/>
          <p:nvPr/>
        </p:nvSpPr>
        <p:spPr>
          <a:xfrm>
            <a:off x="537273" y="1394346"/>
            <a:ext cx="1077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Task 1: </a:t>
            </a:r>
            <a:r>
              <a:rPr lang="en-US" sz="2400" dirty="0"/>
              <a:t>Can you put the jugs in order starting with the least amount of volume to the greatest amount of volume?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2D995F-DC62-D446-9B6F-C68F9124BC35}"/>
              </a:ext>
            </a:extLst>
          </p:cNvPr>
          <p:cNvSpPr txBox="1"/>
          <p:nvPr/>
        </p:nvSpPr>
        <p:spPr>
          <a:xfrm>
            <a:off x="984473" y="4871908"/>
            <a:ext cx="61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D81822-682A-8247-808E-5A7C875070F1}"/>
              </a:ext>
            </a:extLst>
          </p:cNvPr>
          <p:cNvSpPr txBox="1"/>
          <p:nvPr/>
        </p:nvSpPr>
        <p:spPr>
          <a:xfrm>
            <a:off x="3245952" y="4871908"/>
            <a:ext cx="57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A28A41-06B3-7745-824E-866079F76460}"/>
              </a:ext>
            </a:extLst>
          </p:cNvPr>
          <p:cNvSpPr txBox="1"/>
          <p:nvPr/>
        </p:nvSpPr>
        <p:spPr>
          <a:xfrm>
            <a:off x="5791003" y="4871908"/>
            <a:ext cx="4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132134-35C5-0545-AF7B-1A17D758CB31}"/>
              </a:ext>
            </a:extLst>
          </p:cNvPr>
          <p:cNvSpPr txBox="1"/>
          <p:nvPr/>
        </p:nvSpPr>
        <p:spPr>
          <a:xfrm>
            <a:off x="8244794" y="4871908"/>
            <a:ext cx="25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5A23C0-139A-BF4E-BBF9-7FE3A2AF415D}"/>
              </a:ext>
            </a:extLst>
          </p:cNvPr>
          <p:cNvSpPr txBox="1"/>
          <p:nvPr/>
        </p:nvSpPr>
        <p:spPr>
          <a:xfrm>
            <a:off x="10629176" y="4884786"/>
            <a:ext cx="27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A0E3ED-8AE9-364C-A461-FDC64B9B824C}"/>
              </a:ext>
            </a:extLst>
          </p:cNvPr>
          <p:cNvSpPr/>
          <p:nvPr/>
        </p:nvSpPr>
        <p:spPr>
          <a:xfrm>
            <a:off x="9439430" y="5622929"/>
            <a:ext cx="2323281" cy="66160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A1F90F-79EF-E343-81D5-5343EB3AB1CA}"/>
              </a:ext>
            </a:extLst>
          </p:cNvPr>
          <p:cNvSpPr txBox="1"/>
          <p:nvPr/>
        </p:nvSpPr>
        <p:spPr>
          <a:xfrm>
            <a:off x="9468259" y="5608503"/>
            <a:ext cx="249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least is less and greatest is more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8D4E52EA-F7DB-EB4D-9889-29A92D941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9" y="2837916"/>
            <a:ext cx="2142018" cy="182389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6236839-D91F-C046-BB1F-66B7707B59EB}"/>
              </a:ext>
            </a:extLst>
          </p:cNvPr>
          <p:cNvSpPr/>
          <p:nvPr/>
        </p:nvSpPr>
        <p:spPr>
          <a:xfrm>
            <a:off x="621957" y="4098500"/>
            <a:ext cx="1155328" cy="462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C5B2C1A4-7C0B-E142-8A51-CFC5A04C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68" y="2837914"/>
            <a:ext cx="2142018" cy="1823897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8305A348-2FBA-E24C-A766-1809448D8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11" y="2837914"/>
            <a:ext cx="2142018" cy="1823897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DE884E15-0A31-994C-BC4B-8AA4E10D6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87" y="2837915"/>
            <a:ext cx="2142018" cy="1823897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58BCA73E-13DF-E546-A96F-4B7C35181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63" y="2837916"/>
            <a:ext cx="2293016" cy="182389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661A1EC-56D8-1A49-848C-15FA7D9A8E86}"/>
              </a:ext>
            </a:extLst>
          </p:cNvPr>
          <p:cNvSpPr/>
          <p:nvPr/>
        </p:nvSpPr>
        <p:spPr>
          <a:xfrm>
            <a:off x="2975020" y="2936383"/>
            <a:ext cx="1171977" cy="162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5FF1B11-B5C6-BD4D-A94E-8DAC113A43C7}"/>
              </a:ext>
            </a:extLst>
          </p:cNvPr>
          <p:cNvSpPr/>
          <p:nvPr/>
        </p:nvSpPr>
        <p:spPr>
          <a:xfrm>
            <a:off x="5344732" y="3748814"/>
            <a:ext cx="1159099" cy="812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7B2C7C5-1CD2-8345-B19B-33F9C829E685}"/>
              </a:ext>
            </a:extLst>
          </p:cNvPr>
          <p:cNvSpPr/>
          <p:nvPr/>
        </p:nvSpPr>
        <p:spPr>
          <a:xfrm>
            <a:off x="10225825" y="3429000"/>
            <a:ext cx="1257183" cy="1132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C76BA2-5215-DB49-9518-FEC949C6C1D9}"/>
              </a:ext>
            </a:extLst>
          </p:cNvPr>
          <p:cNvSpPr/>
          <p:nvPr/>
        </p:nvSpPr>
        <p:spPr>
          <a:xfrm>
            <a:off x="2362637" y="5743977"/>
            <a:ext cx="496473" cy="489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953A342-5E4A-AE4F-BFFF-74E344C4D467}"/>
              </a:ext>
            </a:extLst>
          </p:cNvPr>
          <p:cNvSpPr/>
          <p:nvPr/>
        </p:nvSpPr>
        <p:spPr>
          <a:xfrm>
            <a:off x="3747311" y="5743977"/>
            <a:ext cx="496473" cy="489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DD47B2F-DF9D-F449-8833-E5E6B42BE195}"/>
              </a:ext>
            </a:extLst>
          </p:cNvPr>
          <p:cNvSpPr/>
          <p:nvPr/>
        </p:nvSpPr>
        <p:spPr>
          <a:xfrm>
            <a:off x="5117092" y="5743977"/>
            <a:ext cx="603011" cy="489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9683C0-47AC-E54A-AE31-146DFAAEA489}"/>
              </a:ext>
            </a:extLst>
          </p:cNvPr>
          <p:cNvSpPr/>
          <p:nvPr/>
        </p:nvSpPr>
        <p:spPr>
          <a:xfrm>
            <a:off x="6578437" y="5743977"/>
            <a:ext cx="603011" cy="4979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8D7E9BF-F005-D84A-BD64-137556C35539}"/>
              </a:ext>
            </a:extLst>
          </p:cNvPr>
          <p:cNvSpPr/>
          <p:nvPr/>
        </p:nvSpPr>
        <p:spPr>
          <a:xfrm>
            <a:off x="7948218" y="5743977"/>
            <a:ext cx="603011" cy="489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0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E77C5-5FE9-D449-9CE0-05A3FC5C09FD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4" name="Picture 3" descr="A picture containing vessel, bottle&#10;&#10;Description automatically generated">
            <a:extLst>
              <a:ext uri="{FF2B5EF4-FFF2-40B4-BE49-F238E27FC236}">
                <a16:creationId xmlns:a16="http://schemas.microsoft.com/office/drawing/2014/main" id="{DE53654C-9CCF-064A-9825-AE5399483B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6" y="2383171"/>
            <a:ext cx="6491514" cy="2748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78106-0FE5-E34C-8433-F52A9AA1764C}"/>
              </a:ext>
            </a:extLst>
          </p:cNvPr>
          <p:cNvSpPr txBox="1"/>
          <p:nvPr/>
        </p:nvSpPr>
        <p:spPr>
          <a:xfrm>
            <a:off x="2765119" y="5176376"/>
            <a:ext cx="76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9E38D-5E6F-2844-AF2A-F574B13B64A9}"/>
              </a:ext>
            </a:extLst>
          </p:cNvPr>
          <p:cNvSpPr txBox="1"/>
          <p:nvPr/>
        </p:nvSpPr>
        <p:spPr>
          <a:xfrm>
            <a:off x="3933371" y="51302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CAE90-1CC8-294D-9E69-780825F81710}"/>
              </a:ext>
            </a:extLst>
          </p:cNvPr>
          <p:cNvSpPr txBox="1"/>
          <p:nvPr/>
        </p:nvSpPr>
        <p:spPr>
          <a:xfrm>
            <a:off x="5399314" y="5130210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7C427-E24B-2B47-A00A-24F79DF028D1}"/>
              </a:ext>
            </a:extLst>
          </p:cNvPr>
          <p:cNvSpPr txBox="1"/>
          <p:nvPr/>
        </p:nvSpPr>
        <p:spPr>
          <a:xfrm>
            <a:off x="6734628" y="5140295"/>
            <a:ext cx="89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565E4-9D29-C64F-B8A2-C85D6271824E}"/>
              </a:ext>
            </a:extLst>
          </p:cNvPr>
          <p:cNvSpPr txBox="1"/>
          <p:nvPr/>
        </p:nvSpPr>
        <p:spPr>
          <a:xfrm>
            <a:off x="8082845" y="5140295"/>
            <a:ext cx="79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7B5D68-03DB-8944-82F9-D8ED914D53DE}"/>
              </a:ext>
            </a:extLst>
          </p:cNvPr>
          <p:cNvSpPr txBox="1"/>
          <p:nvPr/>
        </p:nvSpPr>
        <p:spPr>
          <a:xfrm>
            <a:off x="1569157" y="6078670"/>
            <a:ext cx="120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Empty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A893C-726D-6F43-8E6E-BF9C9667BE37}"/>
              </a:ext>
            </a:extLst>
          </p:cNvPr>
          <p:cNvSpPr txBox="1"/>
          <p:nvPr/>
        </p:nvSpPr>
        <p:spPr>
          <a:xfrm>
            <a:off x="3331835" y="6078670"/>
            <a:ext cx="120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Half full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35EED-72BD-5B45-8401-4BE0684B820F}"/>
              </a:ext>
            </a:extLst>
          </p:cNvPr>
          <p:cNvSpPr txBox="1"/>
          <p:nvPr/>
        </p:nvSpPr>
        <p:spPr>
          <a:xfrm>
            <a:off x="5094513" y="6078669"/>
            <a:ext cx="84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9AB82-1194-C94E-9EA0-4EAA7A2B2D68}"/>
              </a:ext>
            </a:extLst>
          </p:cNvPr>
          <p:cNvSpPr txBox="1"/>
          <p:nvPr/>
        </p:nvSpPr>
        <p:spPr>
          <a:xfrm>
            <a:off x="6394349" y="6078669"/>
            <a:ext cx="158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Nearly full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69567B-B3B6-CE47-AC09-82F5A68F6F2E}"/>
              </a:ext>
            </a:extLst>
          </p:cNvPr>
          <p:cNvSpPr txBox="1"/>
          <p:nvPr/>
        </p:nvSpPr>
        <p:spPr>
          <a:xfrm>
            <a:off x="8431321" y="6077261"/>
            <a:ext cx="186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Nearly empty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8D9414-1DBC-234F-BF72-2A6848CF2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74" y="203200"/>
            <a:ext cx="1629315" cy="1209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E98052-2DAA-8D4A-817A-0855C03272B2}"/>
              </a:ext>
            </a:extLst>
          </p:cNvPr>
          <p:cNvSpPr txBox="1"/>
          <p:nvPr/>
        </p:nvSpPr>
        <p:spPr>
          <a:xfrm>
            <a:off x="399599" y="1496944"/>
            <a:ext cx="116927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Task 2: </a:t>
            </a:r>
            <a:r>
              <a:rPr lang="en-US" sz="2600" dirty="0"/>
              <a:t>Look at the bottles below and match the correct words to the correct bottles. Draw a line. I have done the first one for you. 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7167154" y="5494642"/>
            <a:ext cx="17417" cy="5927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738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BB1B9D-5689-7940-A098-E989917C2FA6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0D05-4FBC-454A-95C3-819242DF7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C393BA-8F46-C348-9EEB-0E180C707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49" y="2272466"/>
            <a:ext cx="1841500" cy="3251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17F4E4-EEA9-1345-88C5-929B2695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316" y="2272466"/>
            <a:ext cx="1841500" cy="3251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A5EA6-889A-1240-8327-81EC5195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029" y="2272466"/>
            <a:ext cx="1841500" cy="3251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12BF2A-05E7-D549-94A7-0E8D1B65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92" y="2274166"/>
            <a:ext cx="1841500" cy="3251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44FD6C-E040-F14D-8A16-977F0935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905" y="2272466"/>
            <a:ext cx="1841500" cy="3251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5DFFFD-E65F-5E4D-B43B-FB0AE6FF12A1}"/>
              </a:ext>
            </a:extLst>
          </p:cNvPr>
          <p:cNvSpPr txBox="1"/>
          <p:nvPr/>
        </p:nvSpPr>
        <p:spPr>
          <a:xfrm>
            <a:off x="421125" y="1034774"/>
            <a:ext cx="1077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Task 3: </a:t>
            </a:r>
            <a:r>
              <a:rPr lang="en-US" sz="2400" dirty="0"/>
              <a:t>Using the glasses above can you draw a line or </a:t>
            </a:r>
            <a:r>
              <a:rPr lang="en-US" sz="2400" dirty="0" err="1"/>
              <a:t>colour</a:t>
            </a:r>
            <a:r>
              <a:rPr lang="en-US" sz="2400" dirty="0"/>
              <a:t> them to show the correct volume.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6EB6DF-F96A-CB4B-956A-ECE97DA429AD}"/>
              </a:ext>
            </a:extLst>
          </p:cNvPr>
          <p:cNvSpPr txBox="1"/>
          <p:nvPr/>
        </p:nvSpPr>
        <p:spPr>
          <a:xfrm>
            <a:off x="1170395" y="5933761"/>
            <a:ext cx="91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CBB65C-20C0-504A-90F6-4D8D7708047E}"/>
              </a:ext>
            </a:extLst>
          </p:cNvPr>
          <p:cNvSpPr txBox="1"/>
          <p:nvPr/>
        </p:nvSpPr>
        <p:spPr>
          <a:xfrm>
            <a:off x="3142049" y="5930362"/>
            <a:ext cx="145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Nearly empty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1FC469-0579-D44A-8093-A2FEC1F3D4DD}"/>
              </a:ext>
            </a:extLst>
          </p:cNvPr>
          <p:cNvSpPr txBox="1"/>
          <p:nvPr/>
        </p:nvSpPr>
        <p:spPr>
          <a:xfrm>
            <a:off x="5636653" y="5930362"/>
            <a:ext cx="91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Half full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C13F08-9655-9A4F-986E-66334A44A6EF}"/>
              </a:ext>
            </a:extLst>
          </p:cNvPr>
          <p:cNvSpPr txBox="1"/>
          <p:nvPr/>
        </p:nvSpPr>
        <p:spPr>
          <a:xfrm>
            <a:off x="7648389" y="5930362"/>
            <a:ext cx="134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Nearly full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7C0B83-0736-4F45-AEC9-59C0C70D7024}"/>
              </a:ext>
            </a:extLst>
          </p:cNvPr>
          <p:cNvSpPr txBox="1"/>
          <p:nvPr/>
        </p:nvSpPr>
        <p:spPr>
          <a:xfrm>
            <a:off x="10195210" y="5930362"/>
            <a:ext cx="73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</a:t>
            </a:r>
          </a:p>
        </p:txBody>
      </p:sp>
    </p:spTree>
    <p:extLst>
      <p:ext uri="{BB962C8B-B14F-4D97-AF65-F5344CB8AC3E}">
        <p14:creationId xmlns:p14="http://schemas.microsoft.com/office/powerpoint/2010/main" val="4094751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jug of water">
            <a:extLst>
              <a:ext uri="{FF2B5EF4-FFF2-40B4-BE49-F238E27FC236}">
                <a16:creationId xmlns:a16="http://schemas.microsoft.com/office/drawing/2014/main" id="{A89AEF2D-E6C4-3B4D-B2B2-18A2AD402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22429"/>
          <a:stretch/>
        </p:blipFill>
        <p:spPr bwMode="auto">
          <a:xfrm>
            <a:off x="307751" y="1991620"/>
            <a:ext cx="4494079" cy="37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E1696-9AD3-B947-8C32-FF7B97518E5B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E19D5-D90A-154E-8F14-28486EEA8136}"/>
              </a:ext>
            </a:extLst>
          </p:cNvPr>
          <p:cNvSpPr txBox="1"/>
          <p:nvPr/>
        </p:nvSpPr>
        <p:spPr>
          <a:xfrm>
            <a:off x="1572076" y="5923458"/>
            <a:ext cx="264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Jug A is </a:t>
            </a:r>
            <a:r>
              <a:rPr lang="en-US" sz="2400" b="1" dirty="0"/>
              <a:t>half full</a:t>
            </a:r>
          </a:p>
        </p:txBody>
      </p:sp>
      <p:pic>
        <p:nvPicPr>
          <p:cNvPr id="8196" name="Picture 4" descr="Image result for jug of water">
            <a:extLst>
              <a:ext uri="{FF2B5EF4-FFF2-40B4-BE49-F238E27FC236}">
                <a16:creationId xmlns:a16="http://schemas.microsoft.com/office/drawing/2014/main" id="{8F8E3E2E-7CDF-884E-98F3-A124C9E6B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-1270" r="22042" b="1270"/>
          <a:stretch/>
        </p:blipFill>
        <p:spPr bwMode="auto">
          <a:xfrm>
            <a:off x="6304098" y="1991618"/>
            <a:ext cx="4494080" cy="37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30034-F5BD-AE41-A1E6-AD9EBCA87549}"/>
              </a:ext>
            </a:extLst>
          </p:cNvPr>
          <p:cNvSpPr txBox="1"/>
          <p:nvPr/>
        </p:nvSpPr>
        <p:spPr>
          <a:xfrm>
            <a:off x="7412889" y="5923457"/>
            <a:ext cx="264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Jug B is </a:t>
            </a:r>
            <a:r>
              <a:rPr lang="en-US" sz="2400" b="1" dirty="0"/>
              <a:t>nearly full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924AE1-3DE5-3C46-894B-25B8B097F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1" y="203200"/>
            <a:ext cx="1629315" cy="12098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C5F492-B24A-DF49-829B-6529A42F0F1F}"/>
              </a:ext>
            </a:extLst>
          </p:cNvPr>
          <p:cNvSpPr/>
          <p:nvPr/>
        </p:nvSpPr>
        <p:spPr>
          <a:xfrm>
            <a:off x="4641839" y="5048517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593EF-5DA9-D440-8276-0EC1FA7BB399}"/>
              </a:ext>
            </a:extLst>
          </p:cNvPr>
          <p:cNvSpPr/>
          <p:nvPr/>
        </p:nvSpPr>
        <p:spPr>
          <a:xfrm>
            <a:off x="10572797" y="5048517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998A4-8ADB-074F-B265-C37BEB59E64F}"/>
              </a:ext>
            </a:extLst>
          </p:cNvPr>
          <p:cNvSpPr txBox="1"/>
          <p:nvPr/>
        </p:nvSpPr>
        <p:spPr>
          <a:xfrm>
            <a:off x="2074151" y="1046990"/>
            <a:ext cx="746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am going to look at the volume of each of these jugs.</a:t>
            </a:r>
          </a:p>
        </p:txBody>
      </p:sp>
    </p:spTree>
    <p:extLst>
      <p:ext uri="{BB962C8B-B14F-4D97-AF65-F5344CB8AC3E}">
        <p14:creationId xmlns:p14="http://schemas.microsoft.com/office/powerpoint/2010/main" val="4122578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6C550A4-B262-D341-BEDB-8CB21CF1E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14" y="2305050"/>
            <a:ext cx="7122372" cy="306705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473B95-8D0E-0442-8548-CDB24005DB55}"/>
              </a:ext>
            </a:extLst>
          </p:cNvPr>
          <p:cNvSpPr/>
          <p:nvPr/>
        </p:nvSpPr>
        <p:spPr>
          <a:xfrm>
            <a:off x="3143250" y="4591050"/>
            <a:ext cx="1866900" cy="571500"/>
          </a:xfrm>
          <a:prstGeom prst="roundRect">
            <a:avLst/>
          </a:prstGeom>
          <a:solidFill>
            <a:srgbClr val="95DA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50497-9520-A145-A029-309AF50459F7}"/>
              </a:ext>
            </a:extLst>
          </p:cNvPr>
          <p:cNvSpPr/>
          <p:nvPr/>
        </p:nvSpPr>
        <p:spPr>
          <a:xfrm>
            <a:off x="6800045" y="2550017"/>
            <a:ext cx="1918952" cy="2612533"/>
          </a:xfrm>
          <a:prstGeom prst="rect">
            <a:avLst/>
          </a:prstGeom>
          <a:solidFill>
            <a:srgbClr val="95DA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6CCA78-512D-784C-BBFA-71B34454E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2A3A42-F311-964D-83BE-6241F34F9999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D64C1-4C3B-ED4C-99C9-88F87D22C668}"/>
              </a:ext>
            </a:extLst>
          </p:cNvPr>
          <p:cNvSpPr txBox="1"/>
          <p:nvPr/>
        </p:nvSpPr>
        <p:spPr>
          <a:xfrm>
            <a:off x="206061" y="1116568"/>
            <a:ext cx="11410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Task 4: </a:t>
            </a:r>
            <a:r>
              <a:rPr lang="en-US" sz="2400" dirty="0"/>
              <a:t>Complete the sentence below.  Remember to use the words empty, nearly empty, half full, nearly full or full.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D7CB5-2F21-5441-B778-3434EE1E4020}"/>
              </a:ext>
            </a:extLst>
          </p:cNvPr>
          <p:cNvSpPr txBox="1"/>
          <p:nvPr/>
        </p:nvSpPr>
        <p:spPr>
          <a:xfrm>
            <a:off x="2534814" y="5729585"/>
            <a:ext cx="335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Jug A is __________________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46E3B-1889-0F49-8502-AC50D0CED2B5}"/>
              </a:ext>
            </a:extLst>
          </p:cNvPr>
          <p:cNvSpPr txBox="1"/>
          <p:nvPr/>
        </p:nvSpPr>
        <p:spPr>
          <a:xfrm>
            <a:off x="6482544" y="5729585"/>
            <a:ext cx="325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Jug B is _________________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F189E3-A767-B145-98BF-C67AD2F38846}"/>
              </a:ext>
            </a:extLst>
          </p:cNvPr>
          <p:cNvSpPr/>
          <p:nvPr/>
        </p:nvSpPr>
        <p:spPr>
          <a:xfrm>
            <a:off x="5280338" y="4778062"/>
            <a:ext cx="338248" cy="38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0B0482-9393-B943-9A7F-C79639F2EF40}"/>
              </a:ext>
            </a:extLst>
          </p:cNvPr>
          <p:cNvSpPr/>
          <p:nvPr/>
        </p:nvSpPr>
        <p:spPr>
          <a:xfrm>
            <a:off x="9018967" y="4778062"/>
            <a:ext cx="338248" cy="38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5183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4607E8-A256-4D88-869E-5AFD0BF5B679}"/>
              </a:ext>
            </a:extLst>
          </p:cNvPr>
          <p:cNvSpPr/>
          <p:nvPr/>
        </p:nvSpPr>
        <p:spPr>
          <a:xfrm>
            <a:off x="9477730" y="2677605"/>
            <a:ext cx="248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D53C8-8420-42DA-8369-28073A08DEC7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68B1-325F-4457-94EB-0232E2339F29}"/>
              </a:ext>
            </a:extLst>
          </p:cNvPr>
          <p:cNvSpPr txBox="1"/>
          <p:nvPr/>
        </p:nvSpPr>
        <p:spPr>
          <a:xfrm>
            <a:off x="46734" y="758627"/>
            <a:ext cx="11330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dirty="0"/>
              <a:t>Today we are going to compare the capacity of different containers. We will find out which container can hold more water and which can hold less.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B6D72-8B95-4F49-82AB-3D3998CE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1" y="92951"/>
            <a:ext cx="1629315" cy="1209888"/>
          </a:xfrm>
          <a:prstGeom prst="rect">
            <a:avLst/>
          </a:prstGeom>
        </p:spPr>
      </p:pic>
      <p:pic>
        <p:nvPicPr>
          <p:cNvPr id="1026" name="Picture 2" descr="Image result for jug of water">
            <a:extLst>
              <a:ext uri="{FF2B5EF4-FFF2-40B4-BE49-F238E27FC236}">
                <a16:creationId xmlns:a16="http://schemas.microsoft.com/office/drawing/2014/main" id="{6E08C505-EA3E-477E-955D-6F940573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26" y="3194883"/>
            <a:ext cx="2481814" cy="23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lass for water">
            <a:extLst>
              <a:ext uri="{FF2B5EF4-FFF2-40B4-BE49-F238E27FC236}">
                <a16:creationId xmlns:a16="http://schemas.microsoft.com/office/drawing/2014/main" id="{57A51A6F-C1CC-4588-B2EA-5E6A0FB8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92" y="3608470"/>
            <a:ext cx="1696071" cy="225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EE2F7-FE99-4499-B9BA-E98CC362DDE2}"/>
              </a:ext>
            </a:extLst>
          </p:cNvPr>
          <p:cNvSpPr txBox="1"/>
          <p:nvPr/>
        </p:nvSpPr>
        <p:spPr>
          <a:xfrm>
            <a:off x="0" y="6088559"/>
            <a:ext cx="11330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If I poured water into the jug and into the cup, I know that the jug could contain </a:t>
            </a:r>
            <a:r>
              <a:rPr lang="en-GB" sz="2200" b="1" dirty="0"/>
              <a:t>more</a:t>
            </a:r>
            <a:r>
              <a:rPr lang="en-GB" sz="2200" dirty="0"/>
              <a:t> water. This means the jug has a </a:t>
            </a:r>
            <a:r>
              <a:rPr lang="en-GB" sz="2200" b="1" dirty="0"/>
              <a:t>greater capacity</a:t>
            </a:r>
            <a:r>
              <a:rPr lang="en-GB" sz="2200" dirty="0"/>
              <a:t> than the cup. The cup has a </a:t>
            </a:r>
            <a:r>
              <a:rPr lang="en-GB" sz="2200" b="1" dirty="0"/>
              <a:t>smaller capacity</a:t>
            </a:r>
            <a:r>
              <a:rPr lang="en-GB" sz="2200" dirty="0"/>
              <a:t> than the jug.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C35017-9E02-40BE-B270-75E397AA864A}"/>
              </a:ext>
            </a:extLst>
          </p:cNvPr>
          <p:cNvCxnSpPr/>
          <p:nvPr/>
        </p:nvCxnSpPr>
        <p:spPr>
          <a:xfrm>
            <a:off x="4446401" y="5616130"/>
            <a:ext cx="9011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51A432-5B85-4EFB-BA33-868D1EE0342D}"/>
              </a:ext>
            </a:extLst>
          </p:cNvPr>
          <p:cNvCxnSpPr>
            <a:cxnSpLocks/>
          </p:cNvCxnSpPr>
          <p:nvPr/>
        </p:nvCxnSpPr>
        <p:spPr>
          <a:xfrm>
            <a:off x="4134976" y="3194883"/>
            <a:ext cx="0" cy="24212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1F0B76-9300-4A64-B0C5-F956E0663DF5}"/>
              </a:ext>
            </a:extLst>
          </p:cNvPr>
          <p:cNvSpPr txBox="1"/>
          <p:nvPr/>
        </p:nvSpPr>
        <p:spPr>
          <a:xfrm>
            <a:off x="2319866" y="3667597"/>
            <a:ext cx="1758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jug is taller and wider. This means it can contain more water.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C4B00-7EBA-4ABF-9E78-6710F7B198E3}"/>
              </a:ext>
            </a:extLst>
          </p:cNvPr>
          <p:cNvSpPr txBox="1"/>
          <p:nvPr/>
        </p:nvSpPr>
        <p:spPr>
          <a:xfrm>
            <a:off x="3126420" y="2542944"/>
            <a:ext cx="4791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Let’s compare the jug and the cup.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E1D88D-1000-4638-82F0-4026DFF1606A}"/>
              </a:ext>
            </a:extLst>
          </p:cNvPr>
          <p:cNvSpPr txBox="1"/>
          <p:nvPr/>
        </p:nvSpPr>
        <p:spPr>
          <a:xfrm>
            <a:off x="9477730" y="2677605"/>
            <a:ext cx="248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Greater</a:t>
            </a:r>
            <a:r>
              <a:rPr lang="en-GB" dirty="0"/>
              <a:t> is another word for </a:t>
            </a:r>
            <a:r>
              <a:rPr lang="en-GB" b="1" dirty="0"/>
              <a:t>bigger</a:t>
            </a:r>
            <a:r>
              <a:rPr lang="en-GB" dirty="0"/>
              <a:t> – this means the container would hold the </a:t>
            </a:r>
            <a:r>
              <a:rPr lang="en-GB" b="1" dirty="0"/>
              <a:t>most.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690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9E1696-9AD3-B947-8C32-FF7B97518E5B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CCA78-512D-784C-BBFA-71B34454E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6C550A4-B262-D341-BEDB-8CB21CF1E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14" y="2305050"/>
            <a:ext cx="7122372" cy="306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3793" y="3779520"/>
            <a:ext cx="1872343" cy="1367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827519" y="3013166"/>
            <a:ext cx="1881051" cy="2194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189E3-A767-B145-98BF-C67AD2F38846}"/>
              </a:ext>
            </a:extLst>
          </p:cNvPr>
          <p:cNvSpPr/>
          <p:nvPr/>
        </p:nvSpPr>
        <p:spPr>
          <a:xfrm>
            <a:off x="5280338" y="4778062"/>
            <a:ext cx="338248" cy="38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F189E3-A767-B145-98BF-C67AD2F38846}"/>
              </a:ext>
            </a:extLst>
          </p:cNvPr>
          <p:cNvSpPr/>
          <p:nvPr/>
        </p:nvSpPr>
        <p:spPr>
          <a:xfrm>
            <a:off x="9013754" y="4762278"/>
            <a:ext cx="338248" cy="384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D64C1-4C3B-ED4C-99C9-88F87D22C668}"/>
              </a:ext>
            </a:extLst>
          </p:cNvPr>
          <p:cNvSpPr txBox="1"/>
          <p:nvPr/>
        </p:nvSpPr>
        <p:spPr>
          <a:xfrm>
            <a:off x="1487209" y="1106150"/>
            <a:ext cx="864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Task 5: </a:t>
            </a:r>
            <a:r>
              <a:rPr lang="en-US" sz="2400" dirty="0"/>
              <a:t>Let’s take another look and complete the sentence below.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29057" y="2902357"/>
            <a:ext cx="1602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Remember to use the words empty, nearly empty, half full, nearly full or full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D7CB5-2F21-5441-B778-3434EE1E4020}"/>
              </a:ext>
            </a:extLst>
          </p:cNvPr>
          <p:cNvSpPr txBox="1"/>
          <p:nvPr/>
        </p:nvSpPr>
        <p:spPr>
          <a:xfrm>
            <a:off x="2534814" y="5729585"/>
            <a:ext cx="335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Jug A is 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46E3B-1889-0F49-8502-AC50D0CED2B5}"/>
              </a:ext>
            </a:extLst>
          </p:cNvPr>
          <p:cNvSpPr txBox="1"/>
          <p:nvPr/>
        </p:nvSpPr>
        <p:spPr>
          <a:xfrm>
            <a:off x="6482544" y="5729585"/>
            <a:ext cx="325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Jug B is 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942589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392964-7CA7-7348-9CB7-C4B4069D0EB2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0260A-22FC-5247-BBB4-D31517346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91" y="203200"/>
            <a:ext cx="1629315" cy="1209888"/>
          </a:xfrm>
          <a:prstGeom prst="rect">
            <a:avLst/>
          </a:prstGeom>
        </p:spPr>
      </p:pic>
      <p:pic>
        <p:nvPicPr>
          <p:cNvPr id="4" name="Picture 2" descr="Image result for jug of water">
            <a:extLst>
              <a:ext uri="{FF2B5EF4-FFF2-40B4-BE49-F238E27FC236}">
                <a16:creationId xmlns:a16="http://schemas.microsoft.com/office/drawing/2014/main" id="{D6A146C8-30A1-6040-9B42-019F23FEF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22429"/>
          <a:stretch/>
        </p:blipFill>
        <p:spPr bwMode="auto">
          <a:xfrm>
            <a:off x="307751" y="1692126"/>
            <a:ext cx="4857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jug of water">
            <a:extLst>
              <a:ext uri="{FF2B5EF4-FFF2-40B4-BE49-F238E27FC236}">
                <a16:creationId xmlns:a16="http://schemas.microsoft.com/office/drawing/2014/main" id="{6EDA7AC6-3C96-8240-BB44-CE2F30274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-1270" r="22042" b="1270"/>
          <a:stretch/>
        </p:blipFill>
        <p:spPr bwMode="auto">
          <a:xfrm>
            <a:off x="6304098" y="1692126"/>
            <a:ext cx="4857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1CD1E-E2C8-E845-A787-08CE03EF59E4}"/>
              </a:ext>
            </a:extLst>
          </p:cNvPr>
          <p:cNvSpPr txBox="1"/>
          <p:nvPr/>
        </p:nvSpPr>
        <p:spPr>
          <a:xfrm>
            <a:off x="2987788" y="5731470"/>
            <a:ext cx="663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volume of jug A is </a:t>
            </a:r>
            <a:r>
              <a:rPr lang="en-US" b="1" dirty="0"/>
              <a:t>less than </a:t>
            </a:r>
            <a:r>
              <a:rPr lang="en-US" dirty="0"/>
              <a:t>the volume of jug B.</a:t>
            </a:r>
          </a:p>
          <a:p>
            <a:endParaRPr lang="en-US" dirty="0"/>
          </a:p>
          <a:p>
            <a:r>
              <a:rPr lang="en-US" dirty="0"/>
              <a:t>The volume of jug B is </a:t>
            </a:r>
            <a:r>
              <a:rPr lang="en-US" b="1" dirty="0"/>
              <a:t>greater than </a:t>
            </a:r>
            <a:r>
              <a:rPr lang="en-US" dirty="0"/>
              <a:t>the volume of jug 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79D5C-6C3B-934C-859E-BB601A7219C7}"/>
              </a:ext>
            </a:extLst>
          </p:cNvPr>
          <p:cNvSpPr/>
          <p:nvPr/>
        </p:nvSpPr>
        <p:spPr>
          <a:xfrm>
            <a:off x="4026396" y="4977953"/>
            <a:ext cx="566670" cy="48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5DB5AB-32EC-3743-8DE1-2FDC9854333A}"/>
              </a:ext>
            </a:extLst>
          </p:cNvPr>
          <p:cNvSpPr/>
          <p:nvPr/>
        </p:nvSpPr>
        <p:spPr>
          <a:xfrm>
            <a:off x="10063856" y="4901918"/>
            <a:ext cx="566670" cy="48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0A36E-A376-8F42-81AF-C4F503E5D528}"/>
              </a:ext>
            </a:extLst>
          </p:cNvPr>
          <p:cNvSpPr txBox="1"/>
          <p:nvPr/>
        </p:nvSpPr>
        <p:spPr>
          <a:xfrm>
            <a:off x="301764" y="897736"/>
            <a:ext cx="972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Now, I am going to compare volume using less than and greater than. This is to find out which jug has the most liquid inside.</a:t>
            </a:r>
          </a:p>
        </p:txBody>
      </p:sp>
    </p:spTree>
    <p:extLst>
      <p:ext uri="{BB962C8B-B14F-4D97-AF65-F5344CB8AC3E}">
        <p14:creationId xmlns:p14="http://schemas.microsoft.com/office/powerpoint/2010/main" val="1296494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A01DC48-8F79-A842-8F4F-E28853C726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57" y="2093193"/>
            <a:ext cx="2728265" cy="2242605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C5BE57C3-6D5F-B742-BF0B-782AC1B19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13" y="2093193"/>
            <a:ext cx="2819400" cy="2242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CE570-1563-7D42-8BBA-A98AE298F452}"/>
              </a:ext>
            </a:extLst>
          </p:cNvPr>
          <p:cNvSpPr txBox="1"/>
          <p:nvPr/>
        </p:nvSpPr>
        <p:spPr>
          <a:xfrm>
            <a:off x="2305318" y="4945487"/>
            <a:ext cx="727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volume of jug A is _______________ than jug B.</a:t>
            </a:r>
          </a:p>
          <a:p>
            <a:endParaRPr lang="en-US" sz="2400" dirty="0"/>
          </a:p>
          <a:p>
            <a:r>
              <a:rPr lang="en-US" sz="2400" dirty="0"/>
              <a:t>The volume in jug B is _______________ than jug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74A03-EA7B-8C4C-A697-DC8CB41764EB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546850-A913-8149-8CBF-ADE8AE3D1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FE460D-47FD-D148-B0CF-0B681105FF99}"/>
              </a:ext>
            </a:extLst>
          </p:cNvPr>
          <p:cNvSpPr/>
          <p:nvPr/>
        </p:nvSpPr>
        <p:spPr>
          <a:xfrm>
            <a:off x="9131121" y="5492787"/>
            <a:ext cx="2911289" cy="1146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Remember to use the words less than, greater than or equal 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A07CD8-84B6-7044-8768-45E6248F9065}"/>
              </a:ext>
            </a:extLst>
          </p:cNvPr>
          <p:cNvSpPr txBox="1"/>
          <p:nvPr/>
        </p:nvSpPr>
        <p:spPr>
          <a:xfrm>
            <a:off x="669700" y="1169433"/>
            <a:ext cx="866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Task 6: </a:t>
            </a:r>
            <a:r>
              <a:rPr lang="en-US" sz="2800" dirty="0"/>
              <a:t>Complete the sentence below to compare volume.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51A2AD-509F-C940-88C4-8781D45ACB37}"/>
              </a:ext>
            </a:extLst>
          </p:cNvPr>
          <p:cNvSpPr/>
          <p:nvPr/>
        </p:nvSpPr>
        <p:spPr>
          <a:xfrm>
            <a:off x="4778061" y="3906329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BC8922-2896-C141-B1A7-2829CB9D49F1}"/>
              </a:ext>
            </a:extLst>
          </p:cNvPr>
          <p:cNvSpPr/>
          <p:nvPr/>
        </p:nvSpPr>
        <p:spPr>
          <a:xfrm>
            <a:off x="9424652" y="3906329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98158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2ABD6-94D6-D841-8951-B810E85A9BA9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3DCC2-E0CF-C240-98E3-4B12383AF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D715B69-212A-9E45-AAFD-97C3EB6BB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82" y="2272009"/>
            <a:ext cx="2730500" cy="23495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5D64446-657D-D54A-810D-5B7C9B867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42" y="2272009"/>
            <a:ext cx="2730499" cy="2313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DBC66A-0AE3-0645-8788-27030C2880E5}"/>
              </a:ext>
            </a:extLst>
          </p:cNvPr>
          <p:cNvSpPr txBox="1"/>
          <p:nvPr/>
        </p:nvSpPr>
        <p:spPr>
          <a:xfrm>
            <a:off x="669700" y="1169433"/>
            <a:ext cx="866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Task 7</a:t>
            </a:r>
            <a:r>
              <a:rPr lang="en-US" sz="2800" dirty="0"/>
              <a:t>: Complete the sentence below to compare volume.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6D756C-3A27-4A4B-8EFA-5221F1463E39}"/>
              </a:ext>
            </a:extLst>
          </p:cNvPr>
          <p:cNvSpPr txBox="1"/>
          <p:nvPr/>
        </p:nvSpPr>
        <p:spPr>
          <a:xfrm>
            <a:off x="2305318" y="4945487"/>
            <a:ext cx="727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volume of jug A is _______________ than jug B.</a:t>
            </a:r>
          </a:p>
          <a:p>
            <a:endParaRPr lang="en-US" sz="2400" dirty="0"/>
          </a:p>
          <a:p>
            <a:r>
              <a:rPr lang="en-US" sz="2400" dirty="0"/>
              <a:t>The volume in jug B is _______________ than jug 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5BB28C-9581-6248-A2BE-43CE6E134694}"/>
              </a:ext>
            </a:extLst>
          </p:cNvPr>
          <p:cNvSpPr/>
          <p:nvPr/>
        </p:nvSpPr>
        <p:spPr>
          <a:xfrm>
            <a:off x="9131121" y="5492787"/>
            <a:ext cx="2911289" cy="1146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Remember to use the words less than, greater than or equal to.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D7E79-D27E-7F46-93DF-A9C4F7DF2618}"/>
              </a:ext>
            </a:extLst>
          </p:cNvPr>
          <p:cNvSpPr/>
          <p:nvPr/>
        </p:nvSpPr>
        <p:spPr>
          <a:xfrm>
            <a:off x="4552680" y="4128235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60C7E-EF8F-FF4D-8916-DE83A675F851}"/>
              </a:ext>
            </a:extLst>
          </p:cNvPr>
          <p:cNvSpPr/>
          <p:nvPr/>
        </p:nvSpPr>
        <p:spPr>
          <a:xfrm>
            <a:off x="8886421" y="4160988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55383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99" y="2123540"/>
            <a:ext cx="2802301" cy="2538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450" y="2123540"/>
            <a:ext cx="2801190" cy="2538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F2ABD6-94D6-D841-8951-B810E85A9BA9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Comparing Volume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3DCC2-E0CF-C240-98E3-4B12383AF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DBC66A-0AE3-0645-8788-27030C2880E5}"/>
              </a:ext>
            </a:extLst>
          </p:cNvPr>
          <p:cNvSpPr txBox="1"/>
          <p:nvPr/>
        </p:nvSpPr>
        <p:spPr>
          <a:xfrm>
            <a:off x="669700" y="1078610"/>
            <a:ext cx="10973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Task 8</a:t>
            </a:r>
            <a:r>
              <a:rPr lang="en-US" sz="2800" dirty="0"/>
              <a:t>: Let’s have another go and complete the sentence below to compare volume.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D756C-3A27-4A4B-8EFA-5221F1463E39}"/>
              </a:ext>
            </a:extLst>
          </p:cNvPr>
          <p:cNvSpPr txBox="1"/>
          <p:nvPr/>
        </p:nvSpPr>
        <p:spPr>
          <a:xfrm>
            <a:off x="2305318" y="4945487"/>
            <a:ext cx="727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volume of jug A is _______________ than jug B.</a:t>
            </a:r>
          </a:p>
          <a:p>
            <a:endParaRPr lang="en-US" sz="2400" dirty="0"/>
          </a:p>
          <a:p>
            <a:r>
              <a:rPr lang="en-US" sz="2400" dirty="0"/>
              <a:t>The volume in jug B is _______________ than jug 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5BB28C-9581-6248-A2BE-43CE6E134694}"/>
              </a:ext>
            </a:extLst>
          </p:cNvPr>
          <p:cNvSpPr/>
          <p:nvPr/>
        </p:nvSpPr>
        <p:spPr>
          <a:xfrm>
            <a:off x="9131121" y="5492787"/>
            <a:ext cx="2911289" cy="1146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Remember to use the words less than, equal to or greater than.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1A2AD-509F-C940-88C4-8781D45ACB37}"/>
              </a:ext>
            </a:extLst>
          </p:cNvPr>
          <p:cNvSpPr/>
          <p:nvPr/>
        </p:nvSpPr>
        <p:spPr>
          <a:xfrm>
            <a:off x="4859341" y="4145924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1A2AD-509F-C940-88C4-8781D45ACB37}"/>
              </a:ext>
            </a:extLst>
          </p:cNvPr>
          <p:cNvSpPr/>
          <p:nvPr/>
        </p:nvSpPr>
        <p:spPr>
          <a:xfrm>
            <a:off x="9131121" y="4104965"/>
            <a:ext cx="450761" cy="425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54573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5D847F-5F0F-4869-B7AC-49C3953088A6}"/>
              </a:ext>
            </a:extLst>
          </p:cNvPr>
          <p:cNvSpPr txBox="1"/>
          <p:nvPr/>
        </p:nvSpPr>
        <p:spPr>
          <a:xfrm>
            <a:off x="0" y="0"/>
            <a:ext cx="3841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Challenge!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703693" y="5854843"/>
            <a:ext cx="11211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77799-A1EB-4429-8416-CA55843374BB}"/>
              </a:ext>
            </a:extLst>
          </p:cNvPr>
          <p:cNvCxnSpPr>
            <a:cxnSpLocks/>
          </p:cNvCxnSpPr>
          <p:nvPr/>
        </p:nvCxnSpPr>
        <p:spPr>
          <a:xfrm>
            <a:off x="703693" y="6401138"/>
            <a:ext cx="11211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01A3FE26-0166-46D3-83E5-085878B43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0" y="1515544"/>
            <a:ext cx="3305906" cy="378984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75F342-9B39-8440-8F48-921B7245F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70" y="70210"/>
            <a:ext cx="3938327" cy="56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70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7A6C7-372F-40F1-B98F-29ED30462BA9}"/>
              </a:ext>
            </a:extLst>
          </p:cNvPr>
          <p:cNvSpPr/>
          <p:nvPr/>
        </p:nvSpPr>
        <p:spPr>
          <a:xfrm>
            <a:off x="1141122" y="556591"/>
            <a:ext cx="101861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 done for your hard work today!</a:t>
            </a: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24485AA-765F-45AF-9367-E143BBEF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30" y="1922827"/>
            <a:ext cx="1838739" cy="18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A034D-D00C-4536-8B51-C6434F7FE87D}"/>
              </a:ext>
            </a:extLst>
          </p:cNvPr>
          <p:cNvSpPr txBox="1"/>
          <p:nvPr/>
        </p:nvSpPr>
        <p:spPr>
          <a:xfrm>
            <a:off x="1141122" y="4498609"/>
            <a:ext cx="9674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Could any completed work / photographic evidence of completed work please be sent to </a:t>
            </a:r>
            <a:r>
              <a:rPr lang="en-GB" sz="2400" dirty="0">
                <a:hlinkClick r:id="rId3"/>
              </a:rPr>
              <a:t>Pioneerspupils@gmail.com</a:t>
            </a:r>
            <a:r>
              <a:rPr lang="en-GB" sz="2400" dirty="0"/>
              <a:t> or submitted into the drop box at school.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30630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25.02.2021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to experience measuring 1 litre.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0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Pre-recorded Teaching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Video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7542" y="5819762"/>
            <a:ext cx="6326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https://classroom.thenational.academy/lessons/standard-units-of-measure-cct6cd?step=2&amp;activity=video</a:t>
            </a:r>
          </a:p>
        </p:txBody>
      </p:sp>
      <p:sp>
        <p:nvSpPr>
          <p:cNvPr id="9" name="Rectangle 8"/>
          <p:cNvSpPr/>
          <p:nvPr/>
        </p:nvSpPr>
        <p:spPr>
          <a:xfrm>
            <a:off x="6986145" y="52526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Or copy and paste the below link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377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E77C5-5FE9-D449-9CE0-05A3FC5C09FD}"/>
              </a:ext>
            </a:extLst>
          </p:cNvPr>
          <p:cNvSpPr txBox="1"/>
          <p:nvPr/>
        </p:nvSpPr>
        <p:spPr>
          <a:xfrm>
            <a:off x="3533422" y="203200"/>
            <a:ext cx="4549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Recap: Volume</a:t>
            </a:r>
          </a:p>
        </p:txBody>
      </p:sp>
      <p:pic>
        <p:nvPicPr>
          <p:cNvPr id="4" name="Picture 3" descr="A picture containing vessel, bottle&#10;&#10;Description automatically generated">
            <a:extLst>
              <a:ext uri="{FF2B5EF4-FFF2-40B4-BE49-F238E27FC236}">
                <a16:creationId xmlns:a16="http://schemas.microsoft.com/office/drawing/2014/main" id="{DE53654C-9CCF-064A-9825-AE5399483B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76" y="2383171"/>
            <a:ext cx="6491514" cy="2748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78106-0FE5-E34C-8433-F52A9AA1764C}"/>
              </a:ext>
            </a:extLst>
          </p:cNvPr>
          <p:cNvSpPr txBox="1"/>
          <p:nvPr/>
        </p:nvSpPr>
        <p:spPr>
          <a:xfrm>
            <a:off x="2765119" y="5176376"/>
            <a:ext cx="761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9E38D-5E6F-2844-AF2A-F574B13B64A9}"/>
              </a:ext>
            </a:extLst>
          </p:cNvPr>
          <p:cNvSpPr txBox="1"/>
          <p:nvPr/>
        </p:nvSpPr>
        <p:spPr>
          <a:xfrm>
            <a:off x="3933371" y="51302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CAE90-1CC8-294D-9E69-780825F81710}"/>
              </a:ext>
            </a:extLst>
          </p:cNvPr>
          <p:cNvSpPr txBox="1"/>
          <p:nvPr/>
        </p:nvSpPr>
        <p:spPr>
          <a:xfrm>
            <a:off x="5399314" y="5130210"/>
            <a:ext cx="69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7C427-E24B-2B47-A00A-24F79DF028D1}"/>
              </a:ext>
            </a:extLst>
          </p:cNvPr>
          <p:cNvSpPr txBox="1"/>
          <p:nvPr/>
        </p:nvSpPr>
        <p:spPr>
          <a:xfrm>
            <a:off x="6734628" y="5140295"/>
            <a:ext cx="89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565E4-9D29-C64F-B8A2-C85D6271824E}"/>
              </a:ext>
            </a:extLst>
          </p:cNvPr>
          <p:cNvSpPr txBox="1"/>
          <p:nvPr/>
        </p:nvSpPr>
        <p:spPr>
          <a:xfrm>
            <a:off x="8082845" y="5140295"/>
            <a:ext cx="79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7B5D68-03DB-8944-82F9-D8ED914D53DE}"/>
              </a:ext>
            </a:extLst>
          </p:cNvPr>
          <p:cNvSpPr txBox="1"/>
          <p:nvPr/>
        </p:nvSpPr>
        <p:spPr>
          <a:xfrm>
            <a:off x="1569157" y="6078670"/>
            <a:ext cx="120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Empty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4A893C-726D-6F43-8E6E-BF9C9667BE37}"/>
              </a:ext>
            </a:extLst>
          </p:cNvPr>
          <p:cNvSpPr txBox="1"/>
          <p:nvPr/>
        </p:nvSpPr>
        <p:spPr>
          <a:xfrm>
            <a:off x="3331835" y="6078670"/>
            <a:ext cx="120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Half full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35EED-72BD-5B45-8401-4BE0684B820F}"/>
              </a:ext>
            </a:extLst>
          </p:cNvPr>
          <p:cNvSpPr txBox="1"/>
          <p:nvPr/>
        </p:nvSpPr>
        <p:spPr>
          <a:xfrm>
            <a:off x="5094513" y="6078669"/>
            <a:ext cx="84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9AB82-1194-C94E-9EA0-4EAA7A2B2D68}"/>
              </a:ext>
            </a:extLst>
          </p:cNvPr>
          <p:cNvSpPr txBox="1"/>
          <p:nvPr/>
        </p:nvSpPr>
        <p:spPr>
          <a:xfrm>
            <a:off x="6394349" y="6078669"/>
            <a:ext cx="158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Nearly full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69567B-B3B6-CE47-AC09-82F5A68F6F2E}"/>
              </a:ext>
            </a:extLst>
          </p:cNvPr>
          <p:cNvSpPr txBox="1"/>
          <p:nvPr/>
        </p:nvSpPr>
        <p:spPr>
          <a:xfrm>
            <a:off x="8431321" y="6077261"/>
            <a:ext cx="186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Nearly empty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E98052-2DAA-8D4A-817A-0855C03272B2}"/>
              </a:ext>
            </a:extLst>
          </p:cNvPr>
          <p:cNvSpPr txBox="1"/>
          <p:nvPr/>
        </p:nvSpPr>
        <p:spPr>
          <a:xfrm>
            <a:off x="399599" y="1496944"/>
            <a:ext cx="116927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Task 1: </a:t>
            </a:r>
            <a:r>
              <a:rPr lang="en-US" sz="2600" dirty="0"/>
              <a:t>Match the bottles to the correct volume.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8F6534-DB49-4D62-A157-9C1BAC912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3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lass vase">
            <a:extLst>
              <a:ext uri="{FF2B5EF4-FFF2-40B4-BE49-F238E27FC236}">
                <a16:creationId xmlns:a16="http://schemas.microsoft.com/office/drawing/2014/main" id="{11FB5CE8-D47E-47BC-8DE4-1BF59381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42" y="1976287"/>
            <a:ext cx="2481333" cy="330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3C51D-A0D0-465C-8BAE-C43270FCB15F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F79CA-2E64-4824-8467-7B2E1B35F38F}"/>
              </a:ext>
            </a:extLst>
          </p:cNvPr>
          <p:cNvSpPr txBox="1"/>
          <p:nvPr/>
        </p:nvSpPr>
        <p:spPr>
          <a:xfrm>
            <a:off x="46734" y="758627"/>
            <a:ext cx="113306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dirty="0"/>
              <a:t>Together, we will compare containers to find out which one can hold the </a:t>
            </a:r>
            <a:r>
              <a:rPr lang="en-GB" sz="2200" b="1" dirty="0"/>
              <a:t>most</a:t>
            </a:r>
            <a:r>
              <a:rPr lang="en-GB" sz="2200" dirty="0"/>
              <a:t> or </a:t>
            </a:r>
            <a:r>
              <a:rPr lang="en-GB" sz="2200" b="1" dirty="0"/>
              <a:t>least</a:t>
            </a:r>
            <a:r>
              <a:rPr lang="en-GB" sz="2200" dirty="0"/>
              <a:t> water. </a:t>
            </a:r>
          </a:p>
          <a:p>
            <a:r>
              <a:rPr lang="en-GB" sz="2200" b="1" dirty="0"/>
              <a:t>Task 1: </a:t>
            </a:r>
            <a:r>
              <a:rPr lang="en-GB" sz="2200" dirty="0"/>
              <a:t>Fill in the blanks to complete the sentences.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28CB5-083C-4B0D-B3B6-C24D4F941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18" y="102737"/>
            <a:ext cx="1629315" cy="1209888"/>
          </a:xfrm>
          <a:prstGeom prst="rect">
            <a:avLst/>
          </a:prstGeom>
        </p:spPr>
      </p:pic>
      <p:pic>
        <p:nvPicPr>
          <p:cNvPr id="2052" name="Picture 4" descr="Image result for glass cup">
            <a:extLst>
              <a:ext uri="{FF2B5EF4-FFF2-40B4-BE49-F238E27FC236}">
                <a16:creationId xmlns:a16="http://schemas.microsoft.com/office/drawing/2014/main" id="{5D16A12D-E4BA-4547-AE50-D2D93AB0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81" y="3681609"/>
            <a:ext cx="1378221" cy="142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9061E5-DB3D-4994-8C07-67452D3D02CC}"/>
              </a:ext>
            </a:extLst>
          </p:cNvPr>
          <p:cNvCxnSpPr/>
          <p:nvPr/>
        </p:nvCxnSpPr>
        <p:spPr>
          <a:xfrm>
            <a:off x="3843131" y="5103449"/>
            <a:ext cx="9011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2083D2-26D3-48D4-92B1-EEE341B702C8}"/>
              </a:ext>
            </a:extLst>
          </p:cNvPr>
          <p:cNvCxnSpPr>
            <a:cxnSpLocks/>
          </p:cNvCxnSpPr>
          <p:nvPr/>
        </p:nvCxnSpPr>
        <p:spPr>
          <a:xfrm>
            <a:off x="3521959" y="2334908"/>
            <a:ext cx="0" cy="25949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C60B53-AD71-4F4F-BE85-9924781140AC}"/>
              </a:ext>
            </a:extLst>
          </p:cNvPr>
          <p:cNvSpPr txBox="1"/>
          <p:nvPr/>
        </p:nvSpPr>
        <p:spPr>
          <a:xfrm>
            <a:off x="1340444" y="3429000"/>
            <a:ext cx="2096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vase is taller and wider. This means it can contain more water.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E550A8-9775-42EF-AC36-4AD36170B0B7}"/>
              </a:ext>
            </a:extLst>
          </p:cNvPr>
          <p:cNvSpPr/>
          <p:nvPr/>
        </p:nvSpPr>
        <p:spPr>
          <a:xfrm>
            <a:off x="9504234" y="3886152"/>
            <a:ext cx="248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0BBB3-61B4-440C-AF56-1D8CDFF9A589}"/>
              </a:ext>
            </a:extLst>
          </p:cNvPr>
          <p:cNvSpPr txBox="1"/>
          <p:nvPr/>
        </p:nvSpPr>
        <p:spPr>
          <a:xfrm>
            <a:off x="9504234" y="3886152"/>
            <a:ext cx="248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Greater</a:t>
            </a:r>
            <a:r>
              <a:rPr lang="en-GB" dirty="0"/>
              <a:t> is another word for </a:t>
            </a:r>
            <a:r>
              <a:rPr lang="en-GB" b="1" dirty="0"/>
              <a:t>bigger</a:t>
            </a:r>
            <a:r>
              <a:rPr lang="en-GB" dirty="0"/>
              <a:t> – this means the container would hold the </a:t>
            </a:r>
            <a:r>
              <a:rPr lang="en-GB" b="1" dirty="0"/>
              <a:t>most.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054032-E94F-4211-B572-58BC443B4C87}"/>
              </a:ext>
            </a:extLst>
          </p:cNvPr>
          <p:cNvSpPr txBox="1"/>
          <p:nvPr/>
        </p:nvSpPr>
        <p:spPr>
          <a:xfrm>
            <a:off x="38170" y="5794034"/>
            <a:ext cx="1133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vase has a ____________ capacity than the cup. </a:t>
            </a:r>
          </a:p>
          <a:p>
            <a:endParaRPr lang="en-GB" sz="2200" dirty="0"/>
          </a:p>
          <a:p>
            <a:r>
              <a:rPr lang="en-GB" sz="2200" dirty="0"/>
              <a:t>The cup has a _____________ capacity than the vase.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D9B26-EA15-481C-932A-1F7D27273AEA}"/>
              </a:ext>
            </a:extLst>
          </p:cNvPr>
          <p:cNvSpPr txBox="1"/>
          <p:nvPr/>
        </p:nvSpPr>
        <p:spPr>
          <a:xfrm>
            <a:off x="4039122" y="5174278"/>
            <a:ext cx="70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5B022B-F2F0-4C26-9D7B-EA93EE408A40}"/>
              </a:ext>
            </a:extLst>
          </p:cNvPr>
          <p:cNvSpPr txBox="1"/>
          <p:nvPr/>
        </p:nvSpPr>
        <p:spPr>
          <a:xfrm>
            <a:off x="5703475" y="5154033"/>
            <a:ext cx="70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2B1DF-4650-41CB-96E7-98F122673D9E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316B2A-5BEB-44F9-8C07-37BC6C2D9AFA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856232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4725138-86E3-4F38-9358-B248C64CA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494" y="2729948"/>
            <a:ext cx="4056733" cy="4035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2D66C-5CD2-4A21-BEBF-D05D3CDD681C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Measuring in litres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3F0F1-790A-44CF-B47B-7F51AF6F3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0" y="53195"/>
            <a:ext cx="1629315" cy="120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06A48-1C45-4176-908C-487FBE526FEC}"/>
              </a:ext>
            </a:extLst>
          </p:cNvPr>
          <p:cNvSpPr txBox="1"/>
          <p:nvPr/>
        </p:nvSpPr>
        <p:spPr>
          <a:xfrm>
            <a:off x="46735" y="951407"/>
            <a:ext cx="101441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Today we are going to measure capacity in a different way.</a:t>
            </a:r>
          </a:p>
          <a:p>
            <a:endParaRPr lang="en-GB" sz="2200" dirty="0"/>
          </a:p>
          <a:p>
            <a:r>
              <a:rPr lang="en-GB" sz="2200" dirty="0"/>
              <a:t>So far we have measured length in </a:t>
            </a:r>
            <a:r>
              <a:rPr lang="en-GB" sz="2200" b="1" dirty="0"/>
              <a:t>cm’s</a:t>
            </a:r>
            <a:r>
              <a:rPr lang="en-GB" sz="2200" dirty="0"/>
              <a:t>, measured mass in </a:t>
            </a:r>
            <a:r>
              <a:rPr lang="en-GB" sz="2200" b="1" dirty="0"/>
              <a:t>kg’s</a:t>
            </a:r>
            <a:r>
              <a:rPr lang="en-GB" sz="2200" dirty="0"/>
              <a:t> and now we are going to measure capacity (liquid) in </a:t>
            </a:r>
            <a:r>
              <a:rPr lang="en-GB" sz="2200" b="1" dirty="0"/>
              <a:t>litres.</a:t>
            </a:r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000" dirty="0"/>
              <a:t>If you have a jug or kettle in your house, go and get it and have a look. </a:t>
            </a:r>
          </a:p>
          <a:p>
            <a:endParaRPr lang="en-GB" sz="2000" dirty="0"/>
          </a:p>
          <a:p>
            <a:r>
              <a:rPr lang="en-GB" sz="2000" dirty="0"/>
              <a:t>You might be able to see ‘1L’ or ‘1 Litre’ on it, just like this…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6A15DA-A160-45D5-ABB8-4A4434FB52F3}"/>
              </a:ext>
            </a:extLst>
          </p:cNvPr>
          <p:cNvCxnSpPr>
            <a:cxnSpLocks/>
          </p:cNvCxnSpPr>
          <p:nvPr/>
        </p:nvCxnSpPr>
        <p:spPr>
          <a:xfrm>
            <a:off x="8974751" y="5931899"/>
            <a:ext cx="12294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21593-AF3D-4B6F-80D5-BAC35F210905}"/>
              </a:ext>
            </a:extLst>
          </p:cNvPr>
          <p:cNvCxnSpPr>
            <a:cxnSpLocks/>
          </p:cNvCxnSpPr>
          <p:nvPr/>
        </p:nvCxnSpPr>
        <p:spPr>
          <a:xfrm>
            <a:off x="8927491" y="5328926"/>
            <a:ext cx="12766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134F8C-1C81-40FB-84D6-FDA4A01F4019}"/>
              </a:ext>
            </a:extLst>
          </p:cNvPr>
          <p:cNvCxnSpPr>
            <a:cxnSpLocks/>
          </p:cNvCxnSpPr>
          <p:nvPr/>
        </p:nvCxnSpPr>
        <p:spPr>
          <a:xfrm>
            <a:off x="8927491" y="4709386"/>
            <a:ext cx="132394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FF970-AC7C-49B5-8699-78E0F6229CEA}"/>
              </a:ext>
            </a:extLst>
          </p:cNvPr>
          <p:cNvCxnSpPr>
            <a:cxnSpLocks/>
          </p:cNvCxnSpPr>
          <p:nvPr/>
        </p:nvCxnSpPr>
        <p:spPr>
          <a:xfrm>
            <a:off x="8974751" y="4109726"/>
            <a:ext cx="12766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B2B9D5-CA6E-4027-BDF7-08A1A3737881}"/>
              </a:ext>
            </a:extLst>
          </p:cNvPr>
          <p:cNvCxnSpPr>
            <a:cxnSpLocks/>
          </p:cNvCxnSpPr>
          <p:nvPr/>
        </p:nvCxnSpPr>
        <p:spPr>
          <a:xfrm>
            <a:off x="8974751" y="3466995"/>
            <a:ext cx="12766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C236D6F-D14B-4AEC-B705-11718A59FE0F}"/>
              </a:ext>
            </a:extLst>
          </p:cNvPr>
          <p:cNvSpPr txBox="1"/>
          <p:nvPr/>
        </p:nvSpPr>
        <p:spPr>
          <a:xfrm>
            <a:off x="8927491" y="3782800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7E288EF-BF01-4F04-A95D-3969D8194A81}"/>
              </a:ext>
            </a:extLst>
          </p:cNvPr>
          <p:cNvCxnSpPr>
            <a:cxnSpLocks/>
          </p:cNvCxnSpPr>
          <p:nvPr/>
        </p:nvCxnSpPr>
        <p:spPr>
          <a:xfrm flipV="1">
            <a:off x="6626087" y="4109726"/>
            <a:ext cx="2107096" cy="12890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9617F5D-186B-4D86-BC97-9334F0617C9A}"/>
              </a:ext>
            </a:extLst>
          </p:cNvPr>
          <p:cNvSpPr txBox="1"/>
          <p:nvPr/>
        </p:nvSpPr>
        <p:spPr>
          <a:xfrm>
            <a:off x="2359511" y="5398761"/>
            <a:ext cx="4704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 know there is 1 litre of water in this jug because the water stops where it says 1 litre.</a:t>
            </a:r>
          </a:p>
        </p:txBody>
      </p:sp>
    </p:spTree>
    <p:extLst>
      <p:ext uri="{BB962C8B-B14F-4D97-AF65-F5344CB8AC3E}">
        <p14:creationId xmlns:p14="http://schemas.microsoft.com/office/powerpoint/2010/main" val="403181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53D3B0-1D19-4253-8567-5B63055EB798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Measuring in litres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5E497-4B60-464C-8FDF-32F31967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0" y="53195"/>
            <a:ext cx="1629315" cy="120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6BCC38-8460-4252-AE36-5CD0C0913182}"/>
              </a:ext>
            </a:extLst>
          </p:cNvPr>
          <p:cNvSpPr txBox="1"/>
          <p:nvPr/>
        </p:nvSpPr>
        <p:spPr>
          <a:xfrm>
            <a:off x="46735" y="951407"/>
            <a:ext cx="10144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am going to describe the volume of the jugs, comparing it with 1 litre.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DB1AE-F1AE-4FE8-A8E5-7CD044F48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5670"/>
            <a:ext cx="3002870" cy="321736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E5C5C8-53C6-48CD-931E-64FB8E20D91D}"/>
              </a:ext>
            </a:extLst>
          </p:cNvPr>
          <p:cNvCxnSpPr/>
          <p:nvPr/>
        </p:nvCxnSpPr>
        <p:spPr>
          <a:xfrm>
            <a:off x="1045028" y="425932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73B79B-1475-401E-8948-71DF4C40BD04}"/>
              </a:ext>
            </a:extLst>
          </p:cNvPr>
          <p:cNvCxnSpPr/>
          <p:nvPr/>
        </p:nvCxnSpPr>
        <p:spPr>
          <a:xfrm>
            <a:off x="1045028" y="385513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3DD7E9-EEED-44C5-A9C6-7C186557DD5D}"/>
              </a:ext>
            </a:extLst>
          </p:cNvPr>
          <p:cNvCxnSpPr/>
          <p:nvPr/>
        </p:nvCxnSpPr>
        <p:spPr>
          <a:xfrm>
            <a:off x="1045028" y="3434374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4D1C93-1BF0-4E1E-BFF8-E052476A474B}"/>
              </a:ext>
            </a:extLst>
          </p:cNvPr>
          <p:cNvCxnSpPr/>
          <p:nvPr/>
        </p:nvCxnSpPr>
        <p:spPr>
          <a:xfrm>
            <a:off x="1045028" y="298048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E5D70-22A8-4125-A2AD-889350821A47}"/>
              </a:ext>
            </a:extLst>
          </p:cNvPr>
          <p:cNvCxnSpPr/>
          <p:nvPr/>
        </p:nvCxnSpPr>
        <p:spPr>
          <a:xfrm>
            <a:off x="1045028" y="252328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4D647-E940-46BC-BAF4-3F65CBC0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115" y="1832891"/>
            <a:ext cx="2911420" cy="3192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AF5D7D-0BDA-41B4-B4F6-21D5B2386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978" y="1845670"/>
            <a:ext cx="3016580" cy="316665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6241D2-D265-42C7-BD5A-6846D3BC6D96}"/>
              </a:ext>
            </a:extLst>
          </p:cNvPr>
          <p:cNvCxnSpPr/>
          <p:nvPr/>
        </p:nvCxnSpPr>
        <p:spPr>
          <a:xfrm>
            <a:off x="7078076" y="4280620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5F7BF8-ECC1-4067-8049-CFF6917DA608}"/>
              </a:ext>
            </a:extLst>
          </p:cNvPr>
          <p:cNvCxnSpPr/>
          <p:nvPr/>
        </p:nvCxnSpPr>
        <p:spPr>
          <a:xfrm>
            <a:off x="7078076" y="3876429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5D53C8-2D7C-4860-A80B-7848BB2CFD81}"/>
              </a:ext>
            </a:extLst>
          </p:cNvPr>
          <p:cNvCxnSpPr/>
          <p:nvPr/>
        </p:nvCxnSpPr>
        <p:spPr>
          <a:xfrm>
            <a:off x="7078076" y="345567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0E7B1-7993-4B3B-AB87-E771B6F306CA}"/>
              </a:ext>
            </a:extLst>
          </p:cNvPr>
          <p:cNvCxnSpPr/>
          <p:nvPr/>
        </p:nvCxnSpPr>
        <p:spPr>
          <a:xfrm>
            <a:off x="7078076" y="3001785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DCE5B8-E464-4E14-9B1B-803EAF107EF5}"/>
              </a:ext>
            </a:extLst>
          </p:cNvPr>
          <p:cNvCxnSpPr/>
          <p:nvPr/>
        </p:nvCxnSpPr>
        <p:spPr>
          <a:xfrm>
            <a:off x="4076087" y="4232818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D114BF-26FE-4DDB-8044-42C030F233A5}"/>
              </a:ext>
            </a:extLst>
          </p:cNvPr>
          <p:cNvCxnSpPr/>
          <p:nvPr/>
        </p:nvCxnSpPr>
        <p:spPr>
          <a:xfrm>
            <a:off x="4076087" y="382862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B32C17-DC12-419B-9129-44D4E1F7BD91}"/>
              </a:ext>
            </a:extLst>
          </p:cNvPr>
          <p:cNvCxnSpPr/>
          <p:nvPr/>
        </p:nvCxnSpPr>
        <p:spPr>
          <a:xfrm>
            <a:off x="4076087" y="3407870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21F6FF-3021-4775-BB3F-61D2B1D83370}"/>
              </a:ext>
            </a:extLst>
          </p:cNvPr>
          <p:cNvCxnSpPr/>
          <p:nvPr/>
        </p:nvCxnSpPr>
        <p:spPr>
          <a:xfrm>
            <a:off x="4076087" y="2953983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2DC7B3-0A99-4D68-86A8-3E8564314F4B}"/>
              </a:ext>
            </a:extLst>
          </p:cNvPr>
          <p:cNvCxnSpPr/>
          <p:nvPr/>
        </p:nvCxnSpPr>
        <p:spPr>
          <a:xfrm>
            <a:off x="4076087" y="2496783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AA6CE-8AD9-45D7-9A23-AE5F678F4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138" y="1862235"/>
            <a:ext cx="2695754" cy="315009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B7F0BC-5624-4871-BFAA-D9D8877FD37C}"/>
              </a:ext>
            </a:extLst>
          </p:cNvPr>
          <p:cNvCxnSpPr/>
          <p:nvPr/>
        </p:nvCxnSpPr>
        <p:spPr>
          <a:xfrm>
            <a:off x="10039468" y="430871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3A82C2-6A3A-43B3-B854-2DB3441C1FC2}"/>
              </a:ext>
            </a:extLst>
          </p:cNvPr>
          <p:cNvCxnSpPr/>
          <p:nvPr/>
        </p:nvCxnSpPr>
        <p:spPr>
          <a:xfrm>
            <a:off x="10039468" y="390452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56908B-8185-4201-B103-8835712FFC22}"/>
              </a:ext>
            </a:extLst>
          </p:cNvPr>
          <p:cNvCxnSpPr/>
          <p:nvPr/>
        </p:nvCxnSpPr>
        <p:spPr>
          <a:xfrm>
            <a:off x="10039468" y="3483764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34EE5F-DBE8-46E8-B216-2274D8DC1B4C}"/>
              </a:ext>
            </a:extLst>
          </p:cNvPr>
          <p:cNvCxnSpPr/>
          <p:nvPr/>
        </p:nvCxnSpPr>
        <p:spPr>
          <a:xfrm>
            <a:off x="10039468" y="302987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B08B13-331E-4DF3-BA91-0427C84E48F7}"/>
              </a:ext>
            </a:extLst>
          </p:cNvPr>
          <p:cNvCxnSpPr/>
          <p:nvPr/>
        </p:nvCxnSpPr>
        <p:spPr>
          <a:xfrm>
            <a:off x="10039468" y="257267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B0D63F-489A-440B-8ADB-8B16CF88FFB3}"/>
              </a:ext>
            </a:extLst>
          </p:cNvPr>
          <p:cNvSpPr txBox="1"/>
          <p:nvPr/>
        </p:nvSpPr>
        <p:spPr>
          <a:xfrm>
            <a:off x="986283" y="2653433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CB8D16-6AA7-4388-96EF-7C9994B01219}"/>
              </a:ext>
            </a:extLst>
          </p:cNvPr>
          <p:cNvSpPr txBox="1"/>
          <p:nvPr/>
        </p:nvSpPr>
        <p:spPr>
          <a:xfrm>
            <a:off x="3976787" y="2634348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8D05C9-F3E2-47F3-8A36-BF46D46B2CA9}"/>
              </a:ext>
            </a:extLst>
          </p:cNvPr>
          <p:cNvSpPr txBox="1"/>
          <p:nvPr/>
        </p:nvSpPr>
        <p:spPr>
          <a:xfrm>
            <a:off x="6993367" y="2653433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1FF7DB-0915-4ED2-B018-25DF3B56184B}"/>
              </a:ext>
            </a:extLst>
          </p:cNvPr>
          <p:cNvSpPr txBox="1"/>
          <p:nvPr/>
        </p:nvSpPr>
        <p:spPr>
          <a:xfrm>
            <a:off x="9980723" y="2727671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1DE902-7EEC-4DF1-905C-63AED9214558}"/>
              </a:ext>
            </a:extLst>
          </p:cNvPr>
          <p:cNvCxnSpPr/>
          <p:nvPr/>
        </p:nvCxnSpPr>
        <p:spPr>
          <a:xfrm>
            <a:off x="7016897" y="255327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B9D1E98-E3C6-4FFF-A65F-39148DEB5E37}"/>
              </a:ext>
            </a:extLst>
          </p:cNvPr>
          <p:cNvSpPr txBox="1"/>
          <p:nvPr/>
        </p:nvSpPr>
        <p:spPr>
          <a:xfrm>
            <a:off x="225911" y="5190030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greater</a:t>
            </a:r>
            <a:r>
              <a:rPr lang="en-GB" sz="2000" dirty="0"/>
              <a:t> than 1 litre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844E0-B381-478F-AF1B-29EC76823473}"/>
              </a:ext>
            </a:extLst>
          </p:cNvPr>
          <p:cNvSpPr txBox="1"/>
          <p:nvPr/>
        </p:nvSpPr>
        <p:spPr>
          <a:xfrm>
            <a:off x="3356483" y="5149893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equal to</a:t>
            </a:r>
            <a:r>
              <a:rPr lang="en-GB" sz="2000" dirty="0"/>
              <a:t> 1 litre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1D5578-A086-46FB-8229-FCE01E2E58DC}"/>
              </a:ext>
            </a:extLst>
          </p:cNvPr>
          <p:cNvSpPr txBox="1"/>
          <p:nvPr/>
        </p:nvSpPr>
        <p:spPr>
          <a:xfrm>
            <a:off x="6394756" y="5149893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less </a:t>
            </a:r>
            <a:r>
              <a:rPr lang="en-GB" sz="2000" dirty="0"/>
              <a:t>than 1 litre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90E881-325A-46B6-9FC3-7F2E20D42955}"/>
              </a:ext>
            </a:extLst>
          </p:cNvPr>
          <p:cNvSpPr txBox="1"/>
          <p:nvPr/>
        </p:nvSpPr>
        <p:spPr>
          <a:xfrm>
            <a:off x="9389792" y="5149893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less </a:t>
            </a:r>
            <a:r>
              <a:rPr lang="en-GB" sz="2000" dirty="0"/>
              <a:t>than 1 litre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85F81A8-B5FB-4BFE-A092-2F48FC6E20BC}"/>
              </a:ext>
            </a:extLst>
          </p:cNvPr>
          <p:cNvCxnSpPr/>
          <p:nvPr/>
        </p:nvCxnSpPr>
        <p:spPr>
          <a:xfrm flipV="1">
            <a:off x="1971418" y="2523287"/>
            <a:ext cx="0" cy="430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4C2DFFE-FAD6-46B1-A6A0-D55B0169326A}"/>
              </a:ext>
            </a:extLst>
          </p:cNvPr>
          <p:cNvCxnSpPr>
            <a:cxnSpLocks/>
          </p:cNvCxnSpPr>
          <p:nvPr/>
        </p:nvCxnSpPr>
        <p:spPr>
          <a:xfrm>
            <a:off x="8074044" y="2980487"/>
            <a:ext cx="0" cy="399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139A44-3628-43C6-810C-914A76EC14D3}"/>
              </a:ext>
            </a:extLst>
          </p:cNvPr>
          <p:cNvCxnSpPr>
            <a:cxnSpLocks/>
          </p:cNvCxnSpPr>
          <p:nvPr/>
        </p:nvCxnSpPr>
        <p:spPr>
          <a:xfrm>
            <a:off x="11049157" y="3056549"/>
            <a:ext cx="0" cy="9986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06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0ABABB-E051-4EC4-8446-8F837C8722F8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Measuring in litres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1739F8-25A3-4C55-B0EA-DBD3A2E8CBED}"/>
              </a:ext>
            </a:extLst>
          </p:cNvPr>
          <p:cNvSpPr txBox="1"/>
          <p:nvPr/>
        </p:nvSpPr>
        <p:spPr>
          <a:xfrm>
            <a:off x="46735" y="951407"/>
            <a:ext cx="10144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2: </a:t>
            </a:r>
            <a:r>
              <a:rPr lang="en-GB" sz="2200" dirty="0"/>
              <a:t>Together, can we match the volume of jugs with the pictures? Draw lines. </a:t>
            </a:r>
            <a:endParaRPr lang="en-GB" sz="2200" b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A7AB1B9-B90A-4E29-A0E0-57046DA84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18" y="102737"/>
            <a:ext cx="1629315" cy="120988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88524C0-F0A4-43B1-875D-7AD6181F54F5}"/>
              </a:ext>
            </a:extLst>
          </p:cNvPr>
          <p:cNvSpPr txBox="1"/>
          <p:nvPr/>
        </p:nvSpPr>
        <p:spPr>
          <a:xfrm>
            <a:off x="9512218" y="6015206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greater</a:t>
            </a:r>
            <a:r>
              <a:rPr lang="en-GB" sz="2000" dirty="0"/>
              <a:t> than 1 litre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9ABC99-5BF5-4409-A743-8F754C58FF57}"/>
              </a:ext>
            </a:extLst>
          </p:cNvPr>
          <p:cNvSpPr txBox="1"/>
          <p:nvPr/>
        </p:nvSpPr>
        <p:spPr>
          <a:xfrm>
            <a:off x="6560451" y="6029542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equal to</a:t>
            </a:r>
            <a:r>
              <a:rPr lang="en-GB" sz="2000" dirty="0"/>
              <a:t> 1 litre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27135E-C16E-4FDC-81FA-EC7CF290D6A6}"/>
              </a:ext>
            </a:extLst>
          </p:cNvPr>
          <p:cNvSpPr txBox="1"/>
          <p:nvPr/>
        </p:nvSpPr>
        <p:spPr>
          <a:xfrm>
            <a:off x="379246" y="6015206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less </a:t>
            </a:r>
            <a:r>
              <a:rPr lang="en-GB" sz="2000" dirty="0"/>
              <a:t>than 1 litre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5422DB-A1DE-46A8-AF1C-109A0759699C}"/>
              </a:ext>
            </a:extLst>
          </p:cNvPr>
          <p:cNvSpPr txBox="1"/>
          <p:nvPr/>
        </p:nvSpPr>
        <p:spPr>
          <a:xfrm>
            <a:off x="3678102" y="6029542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less </a:t>
            </a:r>
            <a:r>
              <a:rPr lang="en-GB" sz="2000" dirty="0"/>
              <a:t>than 1 litre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585FBD1-3420-4A48-94EB-22DAC6B9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5670"/>
            <a:ext cx="3002870" cy="3217361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2B6BA6-A93B-4FB7-8906-B76F3BBA0FE4}"/>
              </a:ext>
            </a:extLst>
          </p:cNvPr>
          <p:cNvCxnSpPr/>
          <p:nvPr/>
        </p:nvCxnSpPr>
        <p:spPr>
          <a:xfrm>
            <a:off x="1045028" y="425932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B8B225C-5539-484D-BF1A-2BEA3B5B8A56}"/>
              </a:ext>
            </a:extLst>
          </p:cNvPr>
          <p:cNvCxnSpPr/>
          <p:nvPr/>
        </p:nvCxnSpPr>
        <p:spPr>
          <a:xfrm>
            <a:off x="1045028" y="385513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5739F7-4BA4-4D72-9F46-EC267D045BD2}"/>
              </a:ext>
            </a:extLst>
          </p:cNvPr>
          <p:cNvCxnSpPr/>
          <p:nvPr/>
        </p:nvCxnSpPr>
        <p:spPr>
          <a:xfrm>
            <a:off x="1045028" y="3434374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CE7A42-8485-4F85-95E8-CC98439FCE57}"/>
              </a:ext>
            </a:extLst>
          </p:cNvPr>
          <p:cNvCxnSpPr/>
          <p:nvPr/>
        </p:nvCxnSpPr>
        <p:spPr>
          <a:xfrm>
            <a:off x="1045028" y="298048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1944B2E-D52B-4C28-B773-A389BB3ACABA}"/>
              </a:ext>
            </a:extLst>
          </p:cNvPr>
          <p:cNvCxnSpPr/>
          <p:nvPr/>
        </p:nvCxnSpPr>
        <p:spPr>
          <a:xfrm>
            <a:off x="1045028" y="252328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203D466A-24F3-4059-8154-5D9193C46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115" y="1832891"/>
            <a:ext cx="2911420" cy="31922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2628A1F-B095-4445-91D3-7651EBC42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978" y="1845670"/>
            <a:ext cx="3016580" cy="3166659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CA422B5-CF77-4650-BB56-80D19487B87B}"/>
              </a:ext>
            </a:extLst>
          </p:cNvPr>
          <p:cNvCxnSpPr/>
          <p:nvPr/>
        </p:nvCxnSpPr>
        <p:spPr>
          <a:xfrm>
            <a:off x="7078076" y="4280620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F72C7C6-AB39-47A6-B04E-FAA30EA94235}"/>
              </a:ext>
            </a:extLst>
          </p:cNvPr>
          <p:cNvCxnSpPr/>
          <p:nvPr/>
        </p:nvCxnSpPr>
        <p:spPr>
          <a:xfrm>
            <a:off x="7078076" y="3876429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DBD3DB-204E-40A1-8B30-5FD03AC2694C}"/>
              </a:ext>
            </a:extLst>
          </p:cNvPr>
          <p:cNvCxnSpPr/>
          <p:nvPr/>
        </p:nvCxnSpPr>
        <p:spPr>
          <a:xfrm>
            <a:off x="7078076" y="345567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9F976E8-4897-47E3-9840-E610C92AB9D2}"/>
              </a:ext>
            </a:extLst>
          </p:cNvPr>
          <p:cNvCxnSpPr/>
          <p:nvPr/>
        </p:nvCxnSpPr>
        <p:spPr>
          <a:xfrm>
            <a:off x="7078076" y="3001785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D8932E6-B506-4221-9389-D46006224105}"/>
              </a:ext>
            </a:extLst>
          </p:cNvPr>
          <p:cNvCxnSpPr/>
          <p:nvPr/>
        </p:nvCxnSpPr>
        <p:spPr>
          <a:xfrm>
            <a:off x="4457224" y="477902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9A65A64-BDDD-4D3F-8DF8-8EA923438F2B}"/>
              </a:ext>
            </a:extLst>
          </p:cNvPr>
          <p:cNvCxnSpPr/>
          <p:nvPr/>
        </p:nvCxnSpPr>
        <p:spPr>
          <a:xfrm>
            <a:off x="4076087" y="4232818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E125272-77CE-4D88-8F1B-F7D66D741899}"/>
              </a:ext>
            </a:extLst>
          </p:cNvPr>
          <p:cNvCxnSpPr/>
          <p:nvPr/>
        </p:nvCxnSpPr>
        <p:spPr>
          <a:xfrm>
            <a:off x="4076087" y="382862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9BA337-621D-48AC-B0D8-B87391109A48}"/>
              </a:ext>
            </a:extLst>
          </p:cNvPr>
          <p:cNvCxnSpPr/>
          <p:nvPr/>
        </p:nvCxnSpPr>
        <p:spPr>
          <a:xfrm>
            <a:off x="4076087" y="3407870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B26ECB9-B819-4070-90D8-4E1CED78E968}"/>
              </a:ext>
            </a:extLst>
          </p:cNvPr>
          <p:cNvCxnSpPr/>
          <p:nvPr/>
        </p:nvCxnSpPr>
        <p:spPr>
          <a:xfrm>
            <a:off x="4076087" y="2953983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DC61807-54F5-4BAA-8167-EC231A8EB9AB}"/>
              </a:ext>
            </a:extLst>
          </p:cNvPr>
          <p:cNvCxnSpPr/>
          <p:nvPr/>
        </p:nvCxnSpPr>
        <p:spPr>
          <a:xfrm>
            <a:off x="4076087" y="2496783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D5FAF747-A71D-4395-80C6-28F25B4F6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138" y="1862235"/>
            <a:ext cx="2695754" cy="3150094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60156E9-271A-4615-846B-5DC35B134610}"/>
              </a:ext>
            </a:extLst>
          </p:cNvPr>
          <p:cNvCxnSpPr/>
          <p:nvPr/>
        </p:nvCxnSpPr>
        <p:spPr>
          <a:xfrm>
            <a:off x="10039468" y="430871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22CC5AA-E07A-4AF6-9549-A0F9410CE8FE}"/>
              </a:ext>
            </a:extLst>
          </p:cNvPr>
          <p:cNvCxnSpPr/>
          <p:nvPr/>
        </p:nvCxnSpPr>
        <p:spPr>
          <a:xfrm>
            <a:off x="10039468" y="390452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6CD3938-E359-4A83-A43D-62DC4DE48DF2}"/>
              </a:ext>
            </a:extLst>
          </p:cNvPr>
          <p:cNvCxnSpPr/>
          <p:nvPr/>
        </p:nvCxnSpPr>
        <p:spPr>
          <a:xfrm>
            <a:off x="10039468" y="3483764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D3121DC-D068-443A-A55D-AC99D02F1B59}"/>
              </a:ext>
            </a:extLst>
          </p:cNvPr>
          <p:cNvCxnSpPr/>
          <p:nvPr/>
        </p:nvCxnSpPr>
        <p:spPr>
          <a:xfrm>
            <a:off x="10039468" y="302987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22D6EA7-220C-4B54-985F-A40FEAFD91EF}"/>
              </a:ext>
            </a:extLst>
          </p:cNvPr>
          <p:cNvCxnSpPr/>
          <p:nvPr/>
        </p:nvCxnSpPr>
        <p:spPr>
          <a:xfrm>
            <a:off x="10039468" y="257267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3CCC4E6-4268-4299-AA4B-0ED029BF3223}"/>
              </a:ext>
            </a:extLst>
          </p:cNvPr>
          <p:cNvSpPr txBox="1"/>
          <p:nvPr/>
        </p:nvSpPr>
        <p:spPr>
          <a:xfrm>
            <a:off x="986283" y="2653433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6702A86-846B-4C7C-9F20-C4E319F5170C}"/>
              </a:ext>
            </a:extLst>
          </p:cNvPr>
          <p:cNvSpPr txBox="1"/>
          <p:nvPr/>
        </p:nvSpPr>
        <p:spPr>
          <a:xfrm>
            <a:off x="3976787" y="2634348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9DEE74-B385-49F1-A093-99C70CC42410}"/>
              </a:ext>
            </a:extLst>
          </p:cNvPr>
          <p:cNvSpPr txBox="1"/>
          <p:nvPr/>
        </p:nvSpPr>
        <p:spPr>
          <a:xfrm>
            <a:off x="6993367" y="2653433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FE07470-A9C1-44AC-8535-DFE831A8D17A}"/>
              </a:ext>
            </a:extLst>
          </p:cNvPr>
          <p:cNvSpPr txBox="1"/>
          <p:nvPr/>
        </p:nvSpPr>
        <p:spPr>
          <a:xfrm>
            <a:off x="9980723" y="2727671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7A92BA7-F61B-4518-928C-A4473834D99A}"/>
              </a:ext>
            </a:extLst>
          </p:cNvPr>
          <p:cNvCxnSpPr/>
          <p:nvPr/>
        </p:nvCxnSpPr>
        <p:spPr>
          <a:xfrm>
            <a:off x="7016897" y="255327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2A950D-FC96-4BF3-8DB2-D0963113A824}"/>
              </a:ext>
            </a:extLst>
          </p:cNvPr>
          <p:cNvCxnSpPr>
            <a:cxnSpLocks/>
          </p:cNvCxnSpPr>
          <p:nvPr/>
        </p:nvCxnSpPr>
        <p:spPr>
          <a:xfrm flipV="1">
            <a:off x="4571268" y="5103590"/>
            <a:ext cx="5725671" cy="10020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503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4F63D940-1ECC-4320-A1E4-585000FF3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7" r="6383"/>
          <a:stretch/>
        </p:blipFill>
        <p:spPr>
          <a:xfrm>
            <a:off x="3149025" y="1700645"/>
            <a:ext cx="2653582" cy="33300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22DD502-9DBB-48B4-9D9A-2A26CF094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7" r="6383"/>
          <a:stretch/>
        </p:blipFill>
        <p:spPr>
          <a:xfrm>
            <a:off x="5929742" y="1700645"/>
            <a:ext cx="2653582" cy="333003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EF527AA-7339-487C-A234-D0652285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7" r="6383"/>
          <a:stretch/>
        </p:blipFill>
        <p:spPr>
          <a:xfrm>
            <a:off x="8690566" y="1700645"/>
            <a:ext cx="2653582" cy="33300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C1EAF1-5B0D-49C7-B4A7-D62B68DB5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7" r="6383"/>
          <a:stretch/>
        </p:blipFill>
        <p:spPr>
          <a:xfrm>
            <a:off x="384696" y="1700645"/>
            <a:ext cx="2653582" cy="3330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53D3B0-1D19-4253-8567-5B63055EB798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Measuring in litres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BCC38-8460-4252-AE36-5CD0C0913182}"/>
              </a:ext>
            </a:extLst>
          </p:cNvPr>
          <p:cNvSpPr txBox="1"/>
          <p:nvPr/>
        </p:nvSpPr>
        <p:spPr>
          <a:xfrm>
            <a:off x="46735" y="951407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3: </a:t>
            </a:r>
            <a:r>
              <a:rPr lang="en-GB" sz="2200" dirty="0"/>
              <a:t>Can you draw / colour in where the water could be up to in the jug after reading my description?</a:t>
            </a:r>
            <a:endParaRPr lang="en-GB" sz="22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E5C5C8-53C6-48CD-931E-64FB8E20D91D}"/>
              </a:ext>
            </a:extLst>
          </p:cNvPr>
          <p:cNvCxnSpPr/>
          <p:nvPr/>
        </p:nvCxnSpPr>
        <p:spPr>
          <a:xfrm>
            <a:off x="1177852" y="4217116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73B79B-1475-401E-8948-71DF4C40BD04}"/>
              </a:ext>
            </a:extLst>
          </p:cNvPr>
          <p:cNvCxnSpPr/>
          <p:nvPr/>
        </p:nvCxnSpPr>
        <p:spPr>
          <a:xfrm>
            <a:off x="1177852" y="3812925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3DD7E9-EEED-44C5-A9C6-7C186557DD5D}"/>
              </a:ext>
            </a:extLst>
          </p:cNvPr>
          <p:cNvCxnSpPr/>
          <p:nvPr/>
        </p:nvCxnSpPr>
        <p:spPr>
          <a:xfrm>
            <a:off x="1177852" y="3392168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4D1C93-1BF0-4E1E-BFF8-E052476A474B}"/>
              </a:ext>
            </a:extLst>
          </p:cNvPr>
          <p:cNvCxnSpPr/>
          <p:nvPr/>
        </p:nvCxnSpPr>
        <p:spPr>
          <a:xfrm>
            <a:off x="1204358" y="293828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E5D70-22A8-4125-A2AD-889350821A47}"/>
              </a:ext>
            </a:extLst>
          </p:cNvPr>
          <p:cNvCxnSpPr/>
          <p:nvPr/>
        </p:nvCxnSpPr>
        <p:spPr>
          <a:xfrm>
            <a:off x="1177852" y="248108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6241D2-D265-42C7-BD5A-6846D3BC6D96}"/>
              </a:ext>
            </a:extLst>
          </p:cNvPr>
          <p:cNvCxnSpPr/>
          <p:nvPr/>
        </p:nvCxnSpPr>
        <p:spPr>
          <a:xfrm>
            <a:off x="6760325" y="4238414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5F7BF8-ECC1-4067-8049-CFF6917DA608}"/>
              </a:ext>
            </a:extLst>
          </p:cNvPr>
          <p:cNvCxnSpPr/>
          <p:nvPr/>
        </p:nvCxnSpPr>
        <p:spPr>
          <a:xfrm>
            <a:off x="6760325" y="3834223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5D53C8-2D7C-4860-A80B-7848BB2CFD81}"/>
              </a:ext>
            </a:extLst>
          </p:cNvPr>
          <p:cNvCxnSpPr/>
          <p:nvPr/>
        </p:nvCxnSpPr>
        <p:spPr>
          <a:xfrm>
            <a:off x="6760325" y="3413466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0E7B1-7993-4B3B-AB87-E771B6F306CA}"/>
              </a:ext>
            </a:extLst>
          </p:cNvPr>
          <p:cNvCxnSpPr/>
          <p:nvPr/>
        </p:nvCxnSpPr>
        <p:spPr>
          <a:xfrm>
            <a:off x="6760325" y="298767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DCE5B8-E464-4E14-9B1B-803EAF107EF5}"/>
              </a:ext>
            </a:extLst>
          </p:cNvPr>
          <p:cNvCxnSpPr/>
          <p:nvPr/>
        </p:nvCxnSpPr>
        <p:spPr>
          <a:xfrm>
            <a:off x="4010129" y="419061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D114BF-26FE-4DDB-8044-42C030F233A5}"/>
              </a:ext>
            </a:extLst>
          </p:cNvPr>
          <p:cNvCxnSpPr/>
          <p:nvPr/>
        </p:nvCxnSpPr>
        <p:spPr>
          <a:xfrm>
            <a:off x="4010129" y="378642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B32C17-DC12-419B-9129-44D4E1F7BD91}"/>
              </a:ext>
            </a:extLst>
          </p:cNvPr>
          <p:cNvCxnSpPr/>
          <p:nvPr/>
        </p:nvCxnSpPr>
        <p:spPr>
          <a:xfrm>
            <a:off x="4010129" y="3365664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21F6FF-3021-4775-BB3F-61D2B1D83370}"/>
              </a:ext>
            </a:extLst>
          </p:cNvPr>
          <p:cNvCxnSpPr/>
          <p:nvPr/>
        </p:nvCxnSpPr>
        <p:spPr>
          <a:xfrm>
            <a:off x="3969574" y="2944213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2DC7B3-0A99-4D68-86A8-3E8564314F4B}"/>
              </a:ext>
            </a:extLst>
          </p:cNvPr>
          <p:cNvCxnSpPr/>
          <p:nvPr/>
        </p:nvCxnSpPr>
        <p:spPr>
          <a:xfrm>
            <a:off x="4010129" y="2454577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B7F0BC-5624-4871-BFAA-D9D8877FD37C}"/>
              </a:ext>
            </a:extLst>
          </p:cNvPr>
          <p:cNvCxnSpPr/>
          <p:nvPr/>
        </p:nvCxnSpPr>
        <p:spPr>
          <a:xfrm>
            <a:off x="9530779" y="4238414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3A82C2-6A3A-43B3-B854-2DB3441C1FC2}"/>
              </a:ext>
            </a:extLst>
          </p:cNvPr>
          <p:cNvCxnSpPr/>
          <p:nvPr/>
        </p:nvCxnSpPr>
        <p:spPr>
          <a:xfrm>
            <a:off x="9530779" y="3853408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56908B-8185-4201-B103-8835712FFC22}"/>
              </a:ext>
            </a:extLst>
          </p:cNvPr>
          <p:cNvCxnSpPr/>
          <p:nvPr/>
        </p:nvCxnSpPr>
        <p:spPr>
          <a:xfrm>
            <a:off x="9530779" y="3413466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34EE5F-DBE8-46E8-B216-2274D8DC1B4C}"/>
              </a:ext>
            </a:extLst>
          </p:cNvPr>
          <p:cNvCxnSpPr/>
          <p:nvPr/>
        </p:nvCxnSpPr>
        <p:spPr>
          <a:xfrm>
            <a:off x="9567414" y="298767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B08B13-331E-4DF3-BA91-0427C84E48F7}"/>
              </a:ext>
            </a:extLst>
          </p:cNvPr>
          <p:cNvCxnSpPr/>
          <p:nvPr/>
        </p:nvCxnSpPr>
        <p:spPr>
          <a:xfrm>
            <a:off x="9567414" y="2511066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3B0D63F-489A-440B-8ADB-8B16CF88FFB3}"/>
              </a:ext>
            </a:extLst>
          </p:cNvPr>
          <p:cNvSpPr txBox="1"/>
          <p:nvPr/>
        </p:nvSpPr>
        <p:spPr>
          <a:xfrm>
            <a:off x="1119107" y="2611227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CB8D16-6AA7-4388-96EF-7C9994B01219}"/>
              </a:ext>
            </a:extLst>
          </p:cNvPr>
          <p:cNvSpPr txBox="1"/>
          <p:nvPr/>
        </p:nvSpPr>
        <p:spPr>
          <a:xfrm>
            <a:off x="3910829" y="2592142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8D05C9-F3E2-47F3-8A36-BF46D46B2CA9}"/>
              </a:ext>
            </a:extLst>
          </p:cNvPr>
          <p:cNvSpPr txBox="1"/>
          <p:nvPr/>
        </p:nvSpPr>
        <p:spPr>
          <a:xfrm>
            <a:off x="6675616" y="2611227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1FF7DB-0915-4ED2-B018-25DF3B56184B}"/>
              </a:ext>
            </a:extLst>
          </p:cNvPr>
          <p:cNvSpPr txBox="1"/>
          <p:nvPr/>
        </p:nvSpPr>
        <p:spPr>
          <a:xfrm>
            <a:off x="9530779" y="2618339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1DE902-7EEC-4DF1-905C-63AED9214558}"/>
              </a:ext>
            </a:extLst>
          </p:cNvPr>
          <p:cNvCxnSpPr/>
          <p:nvPr/>
        </p:nvCxnSpPr>
        <p:spPr>
          <a:xfrm>
            <a:off x="6699146" y="2511066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B9D1E98-E3C6-4FFF-A65F-39148DEB5E37}"/>
              </a:ext>
            </a:extLst>
          </p:cNvPr>
          <p:cNvSpPr txBox="1"/>
          <p:nvPr/>
        </p:nvSpPr>
        <p:spPr>
          <a:xfrm>
            <a:off x="3319898" y="5451438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greater</a:t>
            </a:r>
            <a:r>
              <a:rPr lang="en-GB" sz="2000" dirty="0"/>
              <a:t> than 1 litre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2844E0-B381-478F-AF1B-29EC76823473}"/>
              </a:ext>
            </a:extLst>
          </p:cNvPr>
          <p:cNvSpPr txBox="1"/>
          <p:nvPr/>
        </p:nvSpPr>
        <p:spPr>
          <a:xfrm>
            <a:off x="554682" y="5451438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equal to</a:t>
            </a:r>
            <a:r>
              <a:rPr lang="en-GB" sz="2000" dirty="0"/>
              <a:t> 1 litre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1D5578-A086-46FB-8229-FCE01E2E58DC}"/>
              </a:ext>
            </a:extLst>
          </p:cNvPr>
          <p:cNvSpPr txBox="1"/>
          <p:nvPr/>
        </p:nvSpPr>
        <p:spPr>
          <a:xfrm>
            <a:off x="6354845" y="5447561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less </a:t>
            </a:r>
            <a:r>
              <a:rPr lang="en-GB" sz="2000" dirty="0"/>
              <a:t>than 1 litre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90E881-325A-46B6-9FC3-7F2E20D42955}"/>
              </a:ext>
            </a:extLst>
          </p:cNvPr>
          <p:cNvSpPr txBox="1"/>
          <p:nvPr/>
        </p:nvSpPr>
        <p:spPr>
          <a:xfrm>
            <a:off x="9065766" y="5443684"/>
            <a:ext cx="2199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water is </a:t>
            </a:r>
            <a:r>
              <a:rPr lang="en-GB" sz="2000" b="1" dirty="0"/>
              <a:t>less </a:t>
            </a:r>
            <a:r>
              <a:rPr lang="en-GB" sz="2000" dirty="0"/>
              <a:t>than 1 litre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48F6534-DB49-4D62-A157-9C1BAC912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08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47D16-A593-4285-BB4D-D221663ED572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Measuring in litres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9F74D-BFA8-4510-9752-B08BA117D141}"/>
              </a:ext>
            </a:extLst>
          </p:cNvPr>
          <p:cNvSpPr txBox="1"/>
          <p:nvPr/>
        </p:nvSpPr>
        <p:spPr>
          <a:xfrm>
            <a:off x="46735" y="951407"/>
            <a:ext cx="1014418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4: </a:t>
            </a:r>
            <a:r>
              <a:rPr lang="en-GB" sz="2200" dirty="0"/>
              <a:t>Use a container in your house which has ‘1 litre’ marked on it. Can you measure 1 litre of water? Pour in water and stop when you get to 1 litre!</a:t>
            </a:r>
          </a:p>
          <a:p>
            <a:endParaRPr lang="en-GB" sz="2200" dirty="0"/>
          </a:p>
          <a:p>
            <a:r>
              <a:rPr lang="en-GB" sz="2200" dirty="0"/>
              <a:t>For example:</a:t>
            </a:r>
          </a:p>
          <a:p>
            <a:endParaRPr lang="en-GB" sz="2200" dirty="0"/>
          </a:p>
          <a:p>
            <a:r>
              <a:rPr lang="en-GB" sz="2200" dirty="0"/>
              <a:t>A jug or kettle which has 1 litre written on it</a:t>
            </a:r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/>
              <a:t>If you do not have a container which you can use to measure 1 litre, can you use an empty bottle of milk or bottle of coke which is 1 litre? Fill it to the top to understand how much water 1 litre 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3E2B2-D3E5-4B9B-8B66-291475B39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  <p:pic>
        <p:nvPicPr>
          <p:cNvPr id="2054" name="Picture 6" descr="Image result for kettle">
            <a:extLst>
              <a:ext uri="{FF2B5EF4-FFF2-40B4-BE49-F238E27FC236}">
                <a16:creationId xmlns:a16="http://schemas.microsoft.com/office/drawing/2014/main" id="{8F56F1CB-46A4-4B25-9ACA-2499FBCC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1" y="2025233"/>
            <a:ext cx="1568867" cy="15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camera clipart">
            <a:extLst>
              <a:ext uri="{FF2B5EF4-FFF2-40B4-BE49-F238E27FC236}">
                <a16:creationId xmlns:a16="http://schemas.microsoft.com/office/drawing/2014/main" id="{CE4DF1DF-1A39-416C-ABB8-208F2AA6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5920125"/>
            <a:ext cx="1185718" cy="8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0D7D7-1873-4531-9A10-AFA5F67AE0FD}"/>
              </a:ext>
            </a:extLst>
          </p:cNvPr>
          <p:cNvSpPr txBox="1"/>
          <p:nvPr/>
        </p:nvSpPr>
        <p:spPr>
          <a:xfrm>
            <a:off x="1325217" y="6154924"/>
            <a:ext cx="11330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Send a picture of you measuring 1 litre of water to our email Pioneerspupils@gmail.com</a:t>
            </a:r>
          </a:p>
        </p:txBody>
      </p:sp>
    </p:spTree>
    <p:extLst>
      <p:ext uri="{BB962C8B-B14F-4D97-AF65-F5344CB8AC3E}">
        <p14:creationId xmlns:p14="http://schemas.microsoft.com/office/powerpoint/2010/main" val="1977761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C439E-6593-4BB5-8FC9-7A4358B02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0" y="53195"/>
            <a:ext cx="1629315" cy="120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469AC-D139-4D1C-97CE-152A44E4194A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Comparing capacity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00CF2-E5D0-41E0-B554-8F81E5CD872D}"/>
              </a:ext>
            </a:extLst>
          </p:cNvPr>
          <p:cNvSpPr txBox="1"/>
          <p:nvPr/>
        </p:nvSpPr>
        <p:spPr>
          <a:xfrm>
            <a:off x="46735" y="951407"/>
            <a:ext cx="10144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am going to measure 1 litre of water in a jug. I am then going to </a:t>
            </a:r>
            <a:r>
              <a:rPr lang="en-GB" sz="2200" b="1" dirty="0"/>
              <a:t>pour all of the water from the jug </a:t>
            </a:r>
            <a:r>
              <a:rPr lang="en-GB" sz="2200" dirty="0"/>
              <a:t>into my cup to find out if the capacity of my cup is greater than 1 litre, less than 1 litre or equal to 1 litre.</a:t>
            </a:r>
          </a:p>
        </p:txBody>
      </p:sp>
      <p:pic>
        <p:nvPicPr>
          <p:cNvPr id="5122" name="Picture 2" descr="Image result for jug of water">
            <a:extLst>
              <a:ext uri="{FF2B5EF4-FFF2-40B4-BE49-F238E27FC236}">
                <a16:creationId xmlns:a16="http://schemas.microsoft.com/office/drawing/2014/main" id="{2EBFE8BF-FFC9-4DDF-BC30-45C24825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574">
            <a:off x="969667" y="1729169"/>
            <a:ext cx="2790969" cy="28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overflowing cup of water">
            <a:extLst>
              <a:ext uri="{FF2B5EF4-FFF2-40B4-BE49-F238E27FC236}">
                <a16:creationId xmlns:a16="http://schemas.microsoft.com/office/drawing/2014/main" id="{38DAA1B7-3F30-428E-8568-AA87F55F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36" y="3039007"/>
            <a:ext cx="2545995" cy="381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28EF28-79C2-4149-8D93-F41F66357376}"/>
              </a:ext>
            </a:extLst>
          </p:cNvPr>
          <p:cNvCxnSpPr>
            <a:cxnSpLocks/>
          </p:cNvCxnSpPr>
          <p:nvPr/>
        </p:nvCxnSpPr>
        <p:spPr>
          <a:xfrm rot="3242203">
            <a:off x="2003352" y="3635281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D556E2-BE0C-4329-87D3-F033EC5C7FAC}"/>
              </a:ext>
            </a:extLst>
          </p:cNvPr>
          <p:cNvSpPr txBox="1"/>
          <p:nvPr/>
        </p:nvSpPr>
        <p:spPr>
          <a:xfrm rot="3242203">
            <a:off x="2174459" y="3244334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778136-15CC-4CC7-B529-BB3CDD6873AE}"/>
              </a:ext>
            </a:extLst>
          </p:cNvPr>
          <p:cNvSpPr txBox="1"/>
          <p:nvPr/>
        </p:nvSpPr>
        <p:spPr>
          <a:xfrm>
            <a:off x="5498028" y="3352048"/>
            <a:ext cx="5680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water in the cup is overflowing, so I know the cup is not big enough to hold 1 litre of water. This means the capacity of the cup is </a:t>
            </a:r>
            <a:r>
              <a:rPr lang="en-GB" sz="2200" b="1" dirty="0"/>
              <a:t>less</a:t>
            </a:r>
            <a:r>
              <a:rPr lang="en-GB" sz="2200" dirty="0"/>
              <a:t> than 1 litre. </a:t>
            </a:r>
          </a:p>
        </p:txBody>
      </p:sp>
    </p:spTree>
    <p:extLst>
      <p:ext uri="{BB962C8B-B14F-4D97-AF65-F5344CB8AC3E}">
        <p14:creationId xmlns:p14="http://schemas.microsoft.com/office/powerpoint/2010/main" val="2465217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C439E-6593-4BB5-8FC9-7A4358B02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0" y="53195"/>
            <a:ext cx="1629315" cy="120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469AC-D139-4D1C-97CE-152A44E4194A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Comparing capacity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00CF2-E5D0-41E0-B554-8F81E5CD872D}"/>
              </a:ext>
            </a:extLst>
          </p:cNvPr>
          <p:cNvSpPr txBox="1"/>
          <p:nvPr/>
        </p:nvSpPr>
        <p:spPr>
          <a:xfrm>
            <a:off x="46735" y="951407"/>
            <a:ext cx="10144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am going to measure 1 litre of water in a jug. I am then going to </a:t>
            </a:r>
            <a:r>
              <a:rPr lang="en-GB" sz="2200" b="1" dirty="0"/>
              <a:t>pour all of the water from the jug </a:t>
            </a:r>
            <a:r>
              <a:rPr lang="en-GB" sz="2200" dirty="0"/>
              <a:t>into my vase to find out if the capacity of my vase is greater than 1 litre, less than 1 litre or equal to 1 litre.</a:t>
            </a:r>
          </a:p>
        </p:txBody>
      </p:sp>
      <p:pic>
        <p:nvPicPr>
          <p:cNvPr id="5122" name="Picture 2" descr="Image result for jug of water">
            <a:extLst>
              <a:ext uri="{FF2B5EF4-FFF2-40B4-BE49-F238E27FC236}">
                <a16:creationId xmlns:a16="http://schemas.microsoft.com/office/drawing/2014/main" id="{2EBFE8BF-FFC9-4DDF-BC30-45C24825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574">
            <a:off x="1062378" y="1830203"/>
            <a:ext cx="2320888" cy="27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28EF28-79C2-4149-8D93-F41F66357376}"/>
              </a:ext>
            </a:extLst>
          </p:cNvPr>
          <p:cNvCxnSpPr>
            <a:cxnSpLocks/>
          </p:cNvCxnSpPr>
          <p:nvPr/>
        </p:nvCxnSpPr>
        <p:spPr>
          <a:xfrm rot="3242203">
            <a:off x="1795248" y="3525015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D556E2-BE0C-4329-87D3-F033EC5C7FAC}"/>
              </a:ext>
            </a:extLst>
          </p:cNvPr>
          <p:cNvSpPr txBox="1"/>
          <p:nvPr/>
        </p:nvSpPr>
        <p:spPr>
          <a:xfrm rot="3242203">
            <a:off x="2000239" y="3244333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778136-15CC-4CC7-B529-BB3CDD6873AE}"/>
              </a:ext>
            </a:extLst>
          </p:cNvPr>
          <p:cNvSpPr txBox="1"/>
          <p:nvPr/>
        </p:nvSpPr>
        <p:spPr>
          <a:xfrm>
            <a:off x="5498028" y="3352048"/>
            <a:ext cx="5680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water in the vase did not fill to the top, so I know the vase could have held more water. This means the capacity of the vase is </a:t>
            </a:r>
            <a:r>
              <a:rPr lang="en-GB" sz="2200" b="1" dirty="0"/>
              <a:t>greater</a:t>
            </a:r>
            <a:r>
              <a:rPr lang="en-GB" sz="2200" dirty="0"/>
              <a:t> than 1 litre. </a:t>
            </a:r>
          </a:p>
        </p:txBody>
      </p:sp>
      <p:pic>
        <p:nvPicPr>
          <p:cNvPr id="6146" name="Picture 2" descr="Image result for vase with water in">
            <a:extLst>
              <a:ext uri="{FF2B5EF4-FFF2-40B4-BE49-F238E27FC236}">
                <a16:creationId xmlns:a16="http://schemas.microsoft.com/office/drawing/2014/main" id="{FCBB0F16-D87B-4066-A3A3-55EFF551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034" y="3646792"/>
            <a:ext cx="2811659" cy="32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233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C439E-6593-4BB5-8FC9-7A4358B02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0" y="53195"/>
            <a:ext cx="1629315" cy="120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469AC-D139-4D1C-97CE-152A44E4194A}"/>
              </a:ext>
            </a:extLst>
          </p:cNvPr>
          <p:cNvSpPr txBox="1"/>
          <p:nvPr/>
        </p:nvSpPr>
        <p:spPr>
          <a:xfrm>
            <a:off x="3021496" y="0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Comparing capacity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00CF2-E5D0-41E0-B554-8F81E5CD872D}"/>
              </a:ext>
            </a:extLst>
          </p:cNvPr>
          <p:cNvSpPr txBox="1"/>
          <p:nvPr/>
        </p:nvSpPr>
        <p:spPr>
          <a:xfrm>
            <a:off x="46735" y="951407"/>
            <a:ext cx="10144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am going to measure 1 litre of water in a jug. I am then going to </a:t>
            </a:r>
            <a:r>
              <a:rPr lang="en-GB" sz="2200" b="1" dirty="0"/>
              <a:t>pour all of the water</a:t>
            </a:r>
            <a:r>
              <a:rPr lang="en-GB" sz="2200" dirty="0"/>
              <a:t> </a:t>
            </a:r>
            <a:r>
              <a:rPr lang="en-GB" sz="2200" b="1" dirty="0"/>
              <a:t>from the jug </a:t>
            </a:r>
            <a:r>
              <a:rPr lang="en-GB" sz="2200" dirty="0"/>
              <a:t>into my kettle to find out if the capacity of my kettle is greater than 1 litre, less than 1 litre or equal to 1 litre.</a:t>
            </a:r>
          </a:p>
        </p:txBody>
      </p:sp>
      <p:pic>
        <p:nvPicPr>
          <p:cNvPr id="5122" name="Picture 2" descr="Image result for jug of water">
            <a:extLst>
              <a:ext uri="{FF2B5EF4-FFF2-40B4-BE49-F238E27FC236}">
                <a16:creationId xmlns:a16="http://schemas.microsoft.com/office/drawing/2014/main" id="{2EBFE8BF-FFC9-4DDF-BC30-45C24825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574">
            <a:off x="1062378" y="1830203"/>
            <a:ext cx="2320888" cy="27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28EF28-79C2-4149-8D93-F41F66357376}"/>
              </a:ext>
            </a:extLst>
          </p:cNvPr>
          <p:cNvCxnSpPr>
            <a:cxnSpLocks/>
          </p:cNvCxnSpPr>
          <p:nvPr/>
        </p:nvCxnSpPr>
        <p:spPr>
          <a:xfrm rot="3242203">
            <a:off x="1795248" y="3525015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D556E2-BE0C-4329-87D3-F033EC5C7FAC}"/>
              </a:ext>
            </a:extLst>
          </p:cNvPr>
          <p:cNvSpPr txBox="1"/>
          <p:nvPr/>
        </p:nvSpPr>
        <p:spPr>
          <a:xfrm rot="3242203">
            <a:off x="2000239" y="3244333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778136-15CC-4CC7-B529-BB3CDD6873AE}"/>
              </a:ext>
            </a:extLst>
          </p:cNvPr>
          <p:cNvSpPr txBox="1"/>
          <p:nvPr/>
        </p:nvSpPr>
        <p:spPr>
          <a:xfrm>
            <a:off x="5498028" y="3352048"/>
            <a:ext cx="5680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water in the kettle filled to top and did not overflow. This means the capacity of the kettle is </a:t>
            </a:r>
            <a:r>
              <a:rPr lang="en-GB" sz="2200" b="1" dirty="0"/>
              <a:t>equal to</a:t>
            </a:r>
            <a:r>
              <a:rPr lang="en-GB" sz="2200" dirty="0"/>
              <a:t> 1 litre – it is the same.</a:t>
            </a:r>
          </a:p>
        </p:txBody>
      </p:sp>
      <p:pic>
        <p:nvPicPr>
          <p:cNvPr id="7170" name="Picture 2" descr="Image result for kettle full of water">
            <a:extLst>
              <a:ext uri="{FF2B5EF4-FFF2-40B4-BE49-F238E27FC236}">
                <a16:creationId xmlns:a16="http://schemas.microsoft.com/office/drawing/2014/main" id="{680588C7-C32B-4808-AB6B-2EAE63EB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01" y="396184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7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overflowing container of water">
            <a:extLst>
              <a:ext uri="{FF2B5EF4-FFF2-40B4-BE49-F238E27FC236}">
                <a16:creationId xmlns:a16="http://schemas.microsoft.com/office/drawing/2014/main" id="{1C1AB664-9BF4-49E3-A399-400D5F7EB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3900" y="3429000"/>
            <a:ext cx="27241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ug of water">
            <a:extLst>
              <a:ext uri="{FF2B5EF4-FFF2-40B4-BE49-F238E27FC236}">
                <a16:creationId xmlns:a16="http://schemas.microsoft.com/office/drawing/2014/main" id="{ABA0FAEB-9966-4935-A203-5DC15C36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574">
            <a:off x="1388767" y="1360870"/>
            <a:ext cx="2790969" cy="28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0EE9-5AAE-4C9B-96F4-93A3856BBC34}"/>
              </a:ext>
            </a:extLst>
          </p:cNvPr>
          <p:cNvCxnSpPr>
            <a:cxnSpLocks/>
          </p:cNvCxnSpPr>
          <p:nvPr/>
        </p:nvCxnSpPr>
        <p:spPr>
          <a:xfrm rot="3242203">
            <a:off x="2422452" y="326698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7C5D39-40FA-49F4-B3E7-95DF2D745C9B}"/>
              </a:ext>
            </a:extLst>
          </p:cNvPr>
          <p:cNvSpPr txBox="1"/>
          <p:nvPr/>
        </p:nvSpPr>
        <p:spPr>
          <a:xfrm rot="3242203">
            <a:off x="2593559" y="2876035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B061D-9C99-440D-97F7-140F2ED42E5C}"/>
              </a:ext>
            </a:extLst>
          </p:cNvPr>
          <p:cNvSpPr txBox="1"/>
          <p:nvPr/>
        </p:nvSpPr>
        <p:spPr>
          <a:xfrm>
            <a:off x="3072874" y="-167444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Comparing capacity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DCBA9-C31E-4FE0-80B1-A9E73F1744F5}"/>
              </a:ext>
            </a:extLst>
          </p:cNvPr>
          <p:cNvSpPr txBox="1"/>
          <p:nvPr/>
        </p:nvSpPr>
        <p:spPr>
          <a:xfrm>
            <a:off x="46735" y="677016"/>
            <a:ext cx="10144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have measured 1 litre of water in a jug. I have poured all of the water in the glass.</a:t>
            </a:r>
          </a:p>
          <a:p>
            <a:endParaRPr lang="en-GB" sz="2200" dirty="0"/>
          </a:p>
          <a:p>
            <a:r>
              <a:rPr lang="en-GB" sz="2200" b="1" dirty="0"/>
              <a:t>Task 5: </a:t>
            </a:r>
            <a:r>
              <a:rPr lang="en-GB" sz="2200" dirty="0"/>
              <a:t>Complete the sentence to describe the capacity of the glass.</a:t>
            </a:r>
            <a:endParaRPr lang="en-GB" sz="2200" b="1" dirty="0"/>
          </a:p>
          <a:p>
            <a:endParaRPr lang="en-GB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4F14B-86EF-4E96-8A25-99E975F42EC9}"/>
              </a:ext>
            </a:extLst>
          </p:cNvPr>
          <p:cNvSpPr txBox="1"/>
          <p:nvPr/>
        </p:nvSpPr>
        <p:spPr>
          <a:xfrm>
            <a:off x="6115318" y="4825248"/>
            <a:ext cx="6287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capacity of the glass is ________ than 1 litre.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FC5425-79AD-45B5-9B77-81C3EEC13C57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533844-A006-44D1-A1FB-FF1C511DB506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less</a:t>
            </a:r>
            <a:r>
              <a:rPr lang="en-GB" dirty="0"/>
              <a:t> or </a:t>
            </a:r>
            <a:r>
              <a:rPr lang="en-GB" b="1" dirty="0"/>
              <a:t>equal 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495E03-C96E-4612-8B97-B950D1213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787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jug of water">
            <a:extLst>
              <a:ext uri="{FF2B5EF4-FFF2-40B4-BE49-F238E27FC236}">
                <a16:creationId xmlns:a16="http://schemas.microsoft.com/office/drawing/2014/main" id="{ABA0FAEB-9966-4935-A203-5DC15C36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574">
            <a:off x="1388767" y="1360870"/>
            <a:ext cx="2790969" cy="28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0EE9-5AAE-4C9B-96F4-93A3856BBC34}"/>
              </a:ext>
            </a:extLst>
          </p:cNvPr>
          <p:cNvCxnSpPr>
            <a:cxnSpLocks/>
          </p:cNvCxnSpPr>
          <p:nvPr/>
        </p:nvCxnSpPr>
        <p:spPr>
          <a:xfrm rot="3242203">
            <a:off x="2422452" y="326698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7C5D39-40FA-49F4-B3E7-95DF2D745C9B}"/>
              </a:ext>
            </a:extLst>
          </p:cNvPr>
          <p:cNvSpPr txBox="1"/>
          <p:nvPr/>
        </p:nvSpPr>
        <p:spPr>
          <a:xfrm rot="3242203">
            <a:off x="2593559" y="2876035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B061D-9C99-440D-97F7-140F2ED42E5C}"/>
              </a:ext>
            </a:extLst>
          </p:cNvPr>
          <p:cNvSpPr txBox="1"/>
          <p:nvPr/>
        </p:nvSpPr>
        <p:spPr>
          <a:xfrm>
            <a:off x="3072874" y="-167444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Comparing capacity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DCBA9-C31E-4FE0-80B1-A9E73F1744F5}"/>
              </a:ext>
            </a:extLst>
          </p:cNvPr>
          <p:cNvSpPr txBox="1"/>
          <p:nvPr/>
        </p:nvSpPr>
        <p:spPr>
          <a:xfrm>
            <a:off x="46735" y="677016"/>
            <a:ext cx="10144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have measured 1 litre of water in a jug. I have poured all of the water in the jar.</a:t>
            </a:r>
          </a:p>
          <a:p>
            <a:endParaRPr lang="en-GB" sz="2200" dirty="0"/>
          </a:p>
          <a:p>
            <a:r>
              <a:rPr lang="en-GB" sz="2200" b="1" dirty="0"/>
              <a:t>Task 6: </a:t>
            </a:r>
            <a:r>
              <a:rPr lang="en-GB" sz="2200" dirty="0"/>
              <a:t>Complete the sentence to describe the capacity of the jar.</a:t>
            </a:r>
            <a:endParaRPr lang="en-GB" sz="2200" b="1" dirty="0"/>
          </a:p>
          <a:p>
            <a:endParaRPr lang="en-GB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4F14B-86EF-4E96-8A25-99E975F42EC9}"/>
              </a:ext>
            </a:extLst>
          </p:cNvPr>
          <p:cNvSpPr txBox="1"/>
          <p:nvPr/>
        </p:nvSpPr>
        <p:spPr>
          <a:xfrm>
            <a:off x="6115318" y="4825248"/>
            <a:ext cx="6287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capacity of the jar is ________  1 litre.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FC5425-79AD-45B5-9B77-81C3EEC13C57}"/>
              </a:ext>
            </a:extLst>
          </p:cNvPr>
          <p:cNvSpPr/>
          <p:nvPr/>
        </p:nvSpPr>
        <p:spPr>
          <a:xfrm>
            <a:off x="9504216" y="2464078"/>
            <a:ext cx="2481796" cy="10751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533844-A006-44D1-A1FB-FF1C511DB506}"/>
              </a:ext>
            </a:extLst>
          </p:cNvPr>
          <p:cNvSpPr txBox="1"/>
          <p:nvPr/>
        </p:nvSpPr>
        <p:spPr>
          <a:xfrm>
            <a:off x="9504198" y="2469853"/>
            <a:ext cx="2481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 than</a:t>
            </a:r>
            <a:r>
              <a:rPr lang="en-GB" dirty="0"/>
              <a:t>, </a:t>
            </a:r>
            <a:r>
              <a:rPr lang="en-GB" b="1" dirty="0"/>
              <a:t>less than</a:t>
            </a:r>
            <a:r>
              <a:rPr lang="en-GB" dirty="0"/>
              <a:t> or </a:t>
            </a:r>
            <a:r>
              <a:rPr lang="en-GB" b="1" dirty="0"/>
              <a:t>equal to</a:t>
            </a:r>
          </a:p>
        </p:txBody>
      </p:sp>
      <p:pic>
        <p:nvPicPr>
          <p:cNvPr id="9218" name="Picture 2" descr="Image result for full jar of water">
            <a:extLst>
              <a:ext uri="{FF2B5EF4-FFF2-40B4-BE49-F238E27FC236}">
                <a16:creationId xmlns:a16="http://schemas.microsoft.com/office/drawing/2014/main" id="{AB01BA62-EB87-4090-A7C3-60CC96C62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5371" r="2571"/>
          <a:stretch/>
        </p:blipFill>
        <p:spPr bwMode="auto">
          <a:xfrm>
            <a:off x="3170395" y="3539261"/>
            <a:ext cx="2351373" cy="32159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A1F69A-56C5-498D-A00C-580F2DC1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AA3CF-1457-4410-8A93-B5C5BFC935B3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E3763-030C-488E-901E-CAA160E28076}"/>
              </a:ext>
            </a:extLst>
          </p:cNvPr>
          <p:cNvSpPr txBox="1"/>
          <p:nvPr/>
        </p:nvSpPr>
        <p:spPr>
          <a:xfrm>
            <a:off x="139499" y="923330"/>
            <a:ext cx="1133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b="1" dirty="0"/>
              <a:t>Task 2: </a:t>
            </a:r>
            <a:r>
              <a:rPr lang="en-GB" sz="2200" dirty="0"/>
              <a:t>Fill in the blanks to complete the sentences.</a:t>
            </a:r>
            <a:endParaRPr lang="en-GB" sz="2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8CC41-274B-498E-A7D2-401ED51F6C99}"/>
              </a:ext>
            </a:extLst>
          </p:cNvPr>
          <p:cNvSpPr/>
          <p:nvPr/>
        </p:nvSpPr>
        <p:spPr>
          <a:xfrm>
            <a:off x="9504234" y="3886152"/>
            <a:ext cx="248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F40CF-FC78-492D-8143-C95CACA016C9}"/>
              </a:ext>
            </a:extLst>
          </p:cNvPr>
          <p:cNvSpPr txBox="1"/>
          <p:nvPr/>
        </p:nvSpPr>
        <p:spPr>
          <a:xfrm>
            <a:off x="9504234" y="3886152"/>
            <a:ext cx="248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Greater</a:t>
            </a:r>
            <a:r>
              <a:rPr lang="en-GB" dirty="0"/>
              <a:t> is another word for </a:t>
            </a:r>
            <a:r>
              <a:rPr lang="en-GB" b="1" dirty="0"/>
              <a:t>bigger</a:t>
            </a:r>
            <a:r>
              <a:rPr lang="en-GB" dirty="0"/>
              <a:t> – this means the container would hold the </a:t>
            </a:r>
            <a:r>
              <a:rPr lang="en-GB" b="1" dirty="0"/>
              <a:t>most.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7EA9F-B915-444B-90F5-721BA1C13290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415A12-7BC0-43E1-847E-7FD39484515E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07AF8-6D08-4762-89EF-1EB6F6271453}"/>
              </a:ext>
            </a:extLst>
          </p:cNvPr>
          <p:cNvSpPr txBox="1"/>
          <p:nvPr/>
        </p:nvSpPr>
        <p:spPr>
          <a:xfrm>
            <a:off x="38170" y="5794034"/>
            <a:ext cx="1133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mug has a ____________ capacity than the jar. </a:t>
            </a:r>
          </a:p>
          <a:p>
            <a:endParaRPr lang="en-GB" sz="2200" dirty="0"/>
          </a:p>
          <a:p>
            <a:r>
              <a:rPr lang="en-GB" sz="2200" dirty="0"/>
              <a:t>The jar has a _____________ capacity than the mug.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953DBF-A857-4859-A303-F962A6A2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pic>
        <p:nvPicPr>
          <p:cNvPr id="3074" name="Picture 2" descr="Image result for mug">
            <a:extLst>
              <a:ext uri="{FF2B5EF4-FFF2-40B4-BE49-F238E27FC236}">
                <a16:creationId xmlns:a16="http://schemas.microsoft.com/office/drawing/2014/main" id="{3BDD654F-584A-4370-8B2D-F3BF457E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12985" r="18900" b="12285"/>
          <a:stretch/>
        </p:blipFill>
        <p:spPr bwMode="auto">
          <a:xfrm>
            <a:off x="2873774" y="3813164"/>
            <a:ext cx="1485714" cy="13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large glass jar">
            <a:extLst>
              <a:ext uri="{FF2B5EF4-FFF2-40B4-BE49-F238E27FC236}">
                <a16:creationId xmlns:a16="http://schemas.microsoft.com/office/drawing/2014/main" id="{BEE9CDB2-3A70-46DF-8BBD-060EDB20C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0435"/>
          <a:stretch/>
        </p:blipFill>
        <p:spPr bwMode="auto">
          <a:xfrm>
            <a:off x="5002695" y="2481797"/>
            <a:ext cx="2186610" cy="28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844DA3-2280-4797-B37B-96A84CD705A9}"/>
              </a:ext>
            </a:extLst>
          </p:cNvPr>
          <p:cNvSpPr txBox="1"/>
          <p:nvPr/>
        </p:nvSpPr>
        <p:spPr>
          <a:xfrm>
            <a:off x="3098218" y="5154033"/>
            <a:ext cx="70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8CA71-B788-4792-9113-87A25922AAE4}"/>
              </a:ext>
            </a:extLst>
          </p:cNvPr>
          <p:cNvSpPr txBox="1"/>
          <p:nvPr/>
        </p:nvSpPr>
        <p:spPr>
          <a:xfrm>
            <a:off x="5804803" y="5268613"/>
            <a:ext cx="70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Jar</a:t>
            </a:r>
          </a:p>
        </p:txBody>
      </p:sp>
    </p:spTree>
    <p:extLst>
      <p:ext uri="{BB962C8B-B14F-4D97-AF65-F5344CB8AC3E}">
        <p14:creationId xmlns:p14="http://schemas.microsoft.com/office/powerpoint/2010/main" val="2532583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5B061D-9C99-440D-97F7-140F2ED42E5C}"/>
              </a:ext>
            </a:extLst>
          </p:cNvPr>
          <p:cNvSpPr txBox="1"/>
          <p:nvPr/>
        </p:nvSpPr>
        <p:spPr>
          <a:xfrm>
            <a:off x="3072874" y="-167444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Comparing capacity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1DCBA9-C31E-4FE0-80B1-A9E73F1744F5}"/>
              </a:ext>
            </a:extLst>
          </p:cNvPr>
          <p:cNvSpPr txBox="1"/>
          <p:nvPr/>
        </p:nvSpPr>
        <p:spPr>
          <a:xfrm>
            <a:off x="46735" y="677016"/>
            <a:ext cx="10144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have measured 1 litre of water in a jug. I have poured all of the water in the vase.</a:t>
            </a:r>
          </a:p>
          <a:p>
            <a:endParaRPr lang="en-GB" sz="2200" dirty="0"/>
          </a:p>
          <a:p>
            <a:r>
              <a:rPr lang="en-GB" sz="2200" b="1" dirty="0"/>
              <a:t>Task 7: </a:t>
            </a:r>
            <a:r>
              <a:rPr lang="en-GB" sz="2200" dirty="0"/>
              <a:t>Complete the sentence to describe the capacity of the vase.</a:t>
            </a:r>
            <a:endParaRPr lang="en-GB" sz="2200" b="1" dirty="0"/>
          </a:p>
          <a:p>
            <a:endParaRPr lang="en-GB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4F14B-86EF-4E96-8A25-99E975F42EC9}"/>
              </a:ext>
            </a:extLst>
          </p:cNvPr>
          <p:cNvSpPr txBox="1"/>
          <p:nvPr/>
        </p:nvSpPr>
        <p:spPr>
          <a:xfrm>
            <a:off x="6115318" y="4825248"/>
            <a:ext cx="6287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capacity of the vase is ________  1 litre.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FC5425-79AD-45B5-9B77-81C3EEC13C57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533844-A006-44D1-A1FB-FF1C511DB506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less</a:t>
            </a:r>
            <a:r>
              <a:rPr lang="en-GB" dirty="0"/>
              <a:t> or </a:t>
            </a:r>
            <a:r>
              <a:rPr lang="en-GB" b="1" dirty="0"/>
              <a:t>equal to</a:t>
            </a:r>
          </a:p>
        </p:txBody>
      </p:sp>
      <p:pic>
        <p:nvPicPr>
          <p:cNvPr id="10242" name="Picture 2" descr="Image result for vase of water">
            <a:extLst>
              <a:ext uri="{FF2B5EF4-FFF2-40B4-BE49-F238E27FC236}">
                <a16:creationId xmlns:a16="http://schemas.microsoft.com/office/drawing/2014/main" id="{0926C3D4-7BEE-435C-967D-D4B1FD22A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6"/>
          <a:stretch/>
        </p:blipFill>
        <p:spPr bwMode="auto">
          <a:xfrm>
            <a:off x="3533966" y="3631163"/>
            <a:ext cx="2025498" cy="31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jug of water">
            <a:extLst>
              <a:ext uri="{FF2B5EF4-FFF2-40B4-BE49-F238E27FC236}">
                <a16:creationId xmlns:a16="http://schemas.microsoft.com/office/drawing/2014/main" id="{ABA0FAEB-9966-4935-A203-5DC15C36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574">
            <a:off x="1476910" y="1783427"/>
            <a:ext cx="2790969" cy="28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0EE9-5AAE-4C9B-96F4-93A3856BBC34}"/>
              </a:ext>
            </a:extLst>
          </p:cNvPr>
          <p:cNvCxnSpPr>
            <a:cxnSpLocks/>
          </p:cNvCxnSpPr>
          <p:nvPr/>
        </p:nvCxnSpPr>
        <p:spPr>
          <a:xfrm rot="3242203">
            <a:off x="2452572" y="3635282"/>
            <a:ext cx="89988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7C5D39-40FA-49F4-B3E7-95DF2D745C9B}"/>
              </a:ext>
            </a:extLst>
          </p:cNvPr>
          <p:cNvSpPr txBox="1"/>
          <p:nvPr/>
        </p:nvSpPr>
        <p:spPr>
          <a:xfrm rot="3242203">
            <a:off x="2623679" y="3244335"/>
            <a:ext cx="95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2BDBB5-F6C4-4DEF-9A39-7CD7F4D25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2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79F74D-BFA8-4510-9752-B08BA117D141}"/>
              </a:ext>
            </a:extLst>
          </p:cNvPr>
          <p:cNvSpPr txBox="1"/>
          <p:nvPr/>
        </p:nvSpPr>
        <p:spPr>
          <a:xfrm>
            <a:off x="46735" y="951407"/>
            <a:ext cx="101441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Task 8: </a:t>
            </a:r>
            <a:r>
              <a:rPr lang="en-GB" sz="2200" dirty="0"/>
              <a:t>Use the container you have already used to measure 1 litre of water. Pick 3 more containers. Estimate if you think the capacity of the containers will be greater than, less than or equal to 1 litre.</a:t>
            </a:r>
          </a:p>
          <a:p>
            <a:endParaRPr lang="en-GB" sz="2200" dirty="0"/>
          </a:p>
          <a:p>
            <a:r>
              <a:rPr lang="en-GB" sz="2200" dirty="0"/>
              <a:t>Then, pour 1 litre of water into each container to find out their capacity.</a:t>
            </a:r>
          </a:p>
          <a:p>
            <a:endParaRPr lang="en-GB" sz="2200" dirty="0"/>
          </a:p>
          <a:p>
            <a:r>
              <a:rPr lang="en-GB" sz="2200" dirty="0"/>
              <a:t>Do this experiment over a sink in case the water overflows!</a:t>
            </a:r>
          </a:p>
          <a:p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3E2B2-D3E5-4B9B-8B66-291475B39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  <p:pic>
        <p:nvPicPr>
          <p:cNvPr id="8" name="Picture 2" descr="Image result for camera clipart">
            <a:extLst>
              <a:ext uri="{FF2B5EF4-FFF2-40B4-BE49-F238E27FC236}">
                <a16:creationId xmlns:a16="http://schemas.microsoft.com/office/drawing/2014/main" id="{CE4DF1DF-1A39-416C-ABB8-208F2AA6E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" y="5920125"/>
            <a:ext cx="1185718" cy="8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0D7D7-1873-4531-9A10-AFA5F67AE0FD}"/>
              </a:ext>
            </a:extLst>
          </p:cNvPr>
          <p:cNvSpPr txBox="1"/>
          <p:nvPr/>
        </p:nvSpPr>
        <p:spPr>
          <a:xfrm>
            <a:off x="1325217" y="6154924"/>
            <a:ext cx="11330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Send a picture of you measuring 1 litre of water to our email Pioneerspupils@gmail.com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718280-195E-4EFC-A544-8C8F881EEED9}"/>
              </a:ext>
            </a:extLst>
          </p:cNvPr>
          <p:cNvSpPr txBox="1"/>
          <p:nvPr/>
        </p:nvSpPr>
        <p:spPr>
          <a:xfrm>
            <a:off x="3072874" y="-167444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Comparing capacity</a:t>
            </a:r>
          </a:p>
        </p:txBody>
      </p:sp>
      <p:pic>
        <p:nvPicPr>
          <p:cNvPr id="11" name="Picture 2" descr="Image result for jug of water">
            <a:extLst>
              <a:ext uri="{FF2B5EF4-FFF2-40B4-BE49-F238E27FC236}">
                <a16:creationId xmlns:a16="http://schemas.microsoft.com/office/drawing/2014/main" id="{2768763B-4D71-465D-A2B3-C9E4990F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574">
            <a:off x="6051364" y="3283339"/>
            <a:ext cx="2027076" cy="209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9E7D47-8225-4EC1-A750-0B15D1DD04DE}"/>
              </a:ext>
            </a:extLst>
          </p:cNvPr>
          <p:cNvCxnSpPr>
            <a:cxnSpLocks/>
          </p:cNvCxnSpPr>
          <p:nvPr/>
        </p:nvCxnSpPr>
        <p:spPr>
          <a:xfrm>
            <a:off x="6909105" y="4254486"/>
            <a:ext cx="383830" cy="5290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1D0390D-7E88-439F-BD9E-BE3BB1A8E69F}"/>
              </a:ext>
            </a:extLst>
          </p:cNvPr>
          <p:cNvSpPr txBox="1"/>
          <p:nvPr/>
        </p:nvSpPr>
        <p:spPr>
          <a:xfrm rot="3474980">
            <a:off x="6832360" y="4242157"/>
            <a:ext cx="92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Litre</a:t>
            </a:r>
          </a:p>
        </p:txBody>
      </p:sp>
      <p:pic>
        <p:nvPicPr>
          <p:cNvPr id="14" name="Picture 2" descr="Image result for vase with water in">
            <a:extLst>
              <a:ext uri="{FF2B5EF4-FFF2-40B4-BE49-F238E27FC236}">
                <a16:creationId xmlns:a16="http://schemas.microsoft.com/office/drawing/2014/main" id="{608581CB-C35D-44F3-9589-1551B971B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16" y="3606085"/>
            <a:ext cx="1391773" cy="16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overflowing cup of water">
            <a:extLst>
              <a:ext uri="{FF2B5EF4-FFF2-40B4-BE49-F238E27FC236}">
                <a16:creationId xmlns:a16="http://schemas.microsoft.com/office/drawing/2014/main" id="{F549B2FF-7FFF-4A93-8405-CA8C544D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247" y="3780070"/>
            <a:ext cx="921676" cy="13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kettle full of water">
            <a:extLst>
              <a:ext uri="{FF2B5EF4-FFF2-40B4-BE49-F238E27FC236}">
                <a16:creationId xmlns:a16="http://schemas.microsoft.com/office/drawing/2014/main" id="{283E7864-9ABC-4216-8881-751CD5E7C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194" y="3607908"/>
            <a:ext cx="1616080" cy="16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502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198852" y="33915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0" y="1515544"/>
            <a:ext cx="3305906" cy="378984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548E8-85FB-484E-B9A1-F9E0F306B104}"/>
              </a:ext>
            </a:extLst>
          </p:cNvPr>
          <p:cNvSpPr txBox="1"/>
          <p:nvPr/>
        </p:nvSpPr>
        <p:spPr>
          <a:xfrm>
            <a:off x="7507726" y="136405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E12052-66DE-4BA9-AEE5-F549B4413A0D}"/>
              </a:ext>
            </a:extLst>
          </p:cNvPr>
          <p:cNvCxnSpPr>
            <a:cxnSpLocks/>
          </p:cNvCxnSpPr>
          <p:nvPr/>
        </p:nvCxnSpPr>
        <p:spPr>
          <a:xfrm>
            <a:off x="703693" y="6127798"/>
            <a:ext cx="11211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2007C-BC97-47AE-A220-FDB9589080FF}"/>
              </a:ext>
            </a:extLst>
          </p:cNvPr>
          <p:cNvCxnSpPr>
            <a:cxnSpLocks/>
          </p:cNvCxnSpPr>
          <p:nvPr/>
        </p:nvCxnSpPr>
        <p:spPr>
          <a:xfrm>
            <a:off x="703693" y="6592206"/>
            <a:ext cx="11211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040BE13-9EB9-4A1B-9BB4-4FC6821E6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008" y="1405574"/>
            <a:ext cx="8216792" cy="4234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3F79F-3FB2-44CD-9996-78B9F6747B84}"/>
              </a:ext>
            </a:extLst>
          </p:cNvPr>
          <p:cNvSpPr txBox="1"/>
          <p:nvPr/>
        </p:nvSpPr>
        <p:spPr>
          <a:xfrm>
            <a:off x="5895833" y="3462696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7442F-5E19-46EF-B419-5AFA055E6D75}"/>
              </a:ext>
            </a:extLst>
          </p:cNvPr>
          <p:cNvSpPr txBox="1"/>
          <p:nvPr/>
        </p:nvSpPr>
        <p:spPr>
          <a:xfrm>
            <a:off x="5472753" y="4936060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3C16BE-560E-475D-A79D-87D3AE6AEE33}"/>
              </a:ext>
            </a:extLst>
          </p:cNvPr>
          <p:cNvSpPr txBox="1"/>
          <p:nvPr/>
        </p:nvSpPr>
        <p:spPr>
          <a:xfrm>
            <a:off x="703693" y="5729312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0C517-33AA-4B19-AF3F-1C0D591101A5}"/>
              </a:ext>
            </a:extLst>
          </p:cNvPr>
          <p:cNvSpPr txBox="1"/>
          <p:nvPr/>
        </p:nvSpPr>
        <p:spPr>
          <a:xfrm>
            <a:off x="690045" y="6193719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466594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7A6C7-372F-40F1-B98F-29ED30462BA9}"/>
              </a:ext>
            </a:extLst>
          </p:cNvPr>
          <p:cNvSpPr/>
          <p:nvPr/>
        </p:nvSpPr>
        <p:spPr>
          <a:xfrm>
            <a:off x="1141122" y="556591"/>
            <a:ext cx="101861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 done for your hard work today!</a:t>
            </a: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24485AA-765F-45AF-9367-E143BBEF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30" y="1922827"/>
            <a:ext cx="1838739" cy="18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A034D-D00C-4536-8B51-C6434F7FE87D}"/>
              </a:ext>
            </a:extLst>
          </p:cNvPr>
          <p:cNvSpPr txBox="1"/>
          <p:nvPr/>
        </p:nvSpPr>
        <p:spPr>
          <a:xfrm>
            <a:off x="1141122" y="4498609"/>
            <a:ext cx="9674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Could any completed work / photographic evidence of completed work please be sent to </a:t>
            </a:r>
            <a:r>
              <a:rPr lang="en-GB" sz="2400" dirty="0">
                <a:hlinkClick r:id="rId3"/>
              </a:rPr>
              <a:t>Pioneerspupils@gmail.com</a:t>
            </a:r>
            <a:r>
              <a:rPr lang="en-GB" sz="2400" dirty="0"/>
              <a:t> or submitted into the drop box at school.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4257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26.02.2021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to create a rainforest potion.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11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29FEB-F1D5-49F8-B320-DF06234EBE46}"/>
              </a:ext>
            </a:extLst>
          </p:cNvPr>
          <p:cNvSpPr txBox="1"/>
          <p:nvPr/>
        </p:nvSpPr>
        <p:spPr>
          <a:xfrm>
            <a:off x="3240156" y="-168003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Rainforest potion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0CFF-0D4E-4DCA-ABF6-98EF9E3BF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0" y="53195"/>
            <a:ext cx="1629315" cy="120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781FE-3CB1-43B5-913A-25A143C7D515}"/>
              </a:ext>
            </a:extLst>
          </p:cNvPr>
          <p:cNvSpPr txBox="1"/>
          <p:nvPr/>
        </p:nvSpPr>
        <p:spPr>
          <a:xfrm>
            <a:off x="0" y="567940"/>
            <a:ext cx="101441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Today we are going to do something exciting. We are going to make a rainforest potion!</a:t>
            </a:r>
          </a:p>
          <a:p>
            <a:endParaRPr lang="en-GB" sz="2200" dirty="0"/>
          </a:p>
          <a:p>
            <a:r>
              <a:rPr lang="en-GB" sz="2200" dirty="0"/>
              <a:t>I am going to mix lots of things together from the rainforest to make a potion.</a:t>
            </a:r>
          </a:p>
          <a:p>
            <a:endParaRPr lang="en-GB" sz="2200" dirty="0"/>
          </a:p>
          <a:p>
            <a:r>
              <a:rPr lang="en-GB" sz="2200" dirty="0"/>
              <a:t>To help me do this, I am going to use some of the new words we have learnt this week…</a:t>
            </a:r>
          </a:p>
          <a:p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7DAA8-E50E-48C1-98FE-ADC348DB3BB3}"/>
              </a:ext>
            </a:extLst>
          </p:cNvPr>
          <p:cNvSpPr txBox="1"/>
          <p:nvPr/>
        </p:nvSpPr>
        <p:spPr>
          <a:xfrm rot="387570">
            <a:off x="606743" y="552534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half full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96C05-AF77-4BC0-8C66-F7A22B5DEDD2}"/>
              </a:ext>
            </a:extLst>
          </p:cNvPr>
          <p:cNvSpPr txBox="1"/>
          <p:nvPr/>
        </p:nvSpPr>
        <p:spPr>
          <a:xfrm rot="20595454">
            <a:off x="581467" y="3013501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4F3A6-8D7A-4AA7-85E1-8572558DFDD0}"/>
              </a:ext>
            </a:extLst>
          </p:cNvPr>
          <p:cNvSpPr txBox="1"/>
          <p:nvPr/>
        </p:nvSpPr>
        <p:spPr>
          <a:xfrm>
            <a:off x="1490248" y="4246319"/>
            <a:ext cx="3165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nearly full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010E7-E4E7-4350-8C21-033D63F3D658}"/>
              </a:ext>
            </a:extLst>
          </p:cNvPr>
          <p:cNvSpPr txBox="1"/>
          <p:nvPr/>
        </p:nvSpPr>
        <p:spPr>
          <a:xfrm rot="21155659">
            <a:off x="3113878" y="5204102"/>
            <a:ext cx="400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nearly empty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D4AB3-4727-44FB-A084-C7CF4D04A8AF}"/>
              </a:ext>
            </a:extLst>
          </p:cNvPr>
          <p:cNvSpPr txBox="1"/>
          <p:nvPr/>
        </p:nvSpPr>
        <p:spPr>
          <a:xfrm rot="245128">
            <a:off x="3817648" y="3250195"/>
            <a:ext cx="3165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empty</a:t>
            </a:r>
          </a:p>
        </p:txBody>
      </p:sp>
      <p:pic>
        <p:nvPicPr>
          <p:cNvPr id="2050" name="Picture 2" descr="Image result for rainforest tropical">
            <a:extLst>
              <a:ext uri="{FF2B5EF4-FFF2-40B4-BE49-F238E27FC236}">
                <a16:creationId xmlns:a16="http://schemas.microsoft.com/office/drawing/2014/main" id="{B436CF5E-E985-4CB0-8C00-9816AB3DD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306" y="2605030"/>
            <a:ext cx="3207431" cy="18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green potion">
            <a:extLst>
              <a:ext uri="{FF2B5EF4-FFF2-40B4-BE49-F238E27FC236}">
                <a16:creationId xmlns:a16="http://schemas.microsoft.com/office/drawing/2014/main" id="{C5A81C26-4F99-4EEE-88B8-A49D1012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523" y="4362300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children making potions with food colouring">
            <a:extLst>
              <a:ext uri="{FF2B5EF4-FFF2-40B4-BE49-F238E27FC236}">
                <a16:creationId xmlns:a16="http://schemas.microsoft.com/office/drawing/2014/main" id="{7801C785-E788-4419-BC8C-812852F7C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124" y="4543141"/>
            <a:ext cx="3242346" cy="21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71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9556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Pre-recorded Teaching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5850" y="1325608"/>
            <a:ext cx="99533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dirty="0">
                <a:ea typeface="+mn-lt"/>
                <a:cs typeface="+mn-lt"/>
              </a:rPr>
              <a:t>Access the teaching video by Miss McCartney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US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5951220" y="40843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</a:t>
            </a:r>
            <a:r>
              <a:rPr lang="en-US" dirty="0">
                <a:latin typeface="Calibri" panose="020F0502020204030204"/>
              </a:rPr>
              <a:t>the video from the school website.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0" descr="A picture containing text, electronics, screenshot, picture frame&#10;&#10;Description automatically generated">
            <a:extLst>
              <a:ext uri="{FF2B5EF4-FFF2-40B4-BE49-F238E27FC236}">
                <a16:creationId xmlns:a16="http://schemas.microsoft.com/office/drawing/2014/main" id="{A750596B-5EBF-4EDE-A32A-15ABFC8F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3521815"/>
            <a:ext cx="3657600" cy="267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46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29FEB-F1D5-49F8-B320-DF06234EBE46}"/>
              </a:ext>
            </a:extLst>
          </p:cNvPr>
          <p:cNvSpPr txBox="1"/>
          <p:nvPr/>
        </p:nvSpPr>
        <p:spPr>
          <a:xfrm>
            <a:off x="3240156" y="-168003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Rainforest potion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0CFF-0D4E-4DCA-ABF6-98EF9E3BF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0" y="53195"/>
            <a:ext cx="1629315" cy="1209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781FE-3CB1-43B5-913A-25A143C7D515}"/>
              </a:ext>
            </a:extLst>
          </p:cNvPr>
          <p:cNvSpPr txBox="1"/>
          <p:nvPr/>
        </p:nvSpPr>
        <p:spPr>
          <a:xfrm>
            <a:off x="42957" y="552560"/>
            <a:ext cx="10144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 am going to measure the volume of the liquid in each cup.</a:t>
            </a:r>
          </a:p>
          <a:p>
            <a:r>
              <a:rPr lang="en-GB" sz="2200" dirty="0"/>
              <a:t>In my rainforest potion I have…</a:t>
            </a:r>
          </a:p>
        </p:txBody>
      </p:sp>
      <p:pic>
        <p:nvPicPr>
          <p:cNvPr id="3074" name="Picture 2" descr="Image result for cup">
            <a:extLst>
              <a:ext uri="{FF2B5EF4-FFF2-40B4-BE49-F238E27FC236}">
                <a16:creationId xmlns:a16="http://schemas.microsoft.com/office/drawing/2014/main" id="{CCB04D82-016A-4ABC-AE0C-30F88FDC6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46734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up">
            <a:extLst>
              <a:ext uri="{FF2B5EF4-FFF2-40B4-BE49-F238E27FC236}">
                <a16:creationId xmlns:a16="http://schemas.microsoft.com/office/drawing/2014/main" id="{BCE4F362-1D85-4571-823B-02C3AE719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1959202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cup">
            <a:extLst>
              <a:ext uri="{FF2B5EF4-FFF2-40B4-BE49-F238E27FC236}">
                <a16:creationId xmlns:a16="http://schemas.microsoft.com/office/drawing/2014/main" id="{EDFF522A-6FAD-477F-894F-9E584EB06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3775359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cup">
            <a:extLst>
              <a:ext uri="{FF2B5EF4-FFF2-40B4-BE49-F238E27FC236}">
                <a16:creationId xmlns:a16="http://schemas.microsoft.com/office/drawing/2014/main" id="{D412AB48-86EA-48DB-A09D-F8DF5A672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5613804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B2F80E-506C-4A1D-A329-9C76D118AB73}"/>
              </a:ext>
            </a:extLst>
          </p:cNvPr>
          <p:cNvSpPr/>
          <p:nvPr/>
        </p:nvSpPr>
        <p:spPr>
          <a:xfrm>
            <a:off x="110338" y="1388669"/>
            <a:ext cx="1287980" cy="1421361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C2403D0-29C8-4AFF-8931-9F54AD3B1CC5}"/>
              </a:ext>
            </a:extLst>
          </p:cNvPr>
          <p:cNvSpPr/>
          <p:nvPr/>
        </p:nvSpPr>
        <p:spPr>
          <a:xfrm>
            <a:off x="2012602" y="1633021"/>
            <a:ext cx="1287980" cy="1150506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025253B-4B6C-40DC-AF72-4784902D7C0F}"/>
              </a:ext>
            </a:extLst>
          </p:cNvPr>
          <p:cNvSpPr/>
          <p:nvPr/>
        </p:nvSpPr>
        <p:spPr>
          <a:xfrm>
            <a:off x="3868515" y="2030586"/>
            <a:ext cx="1287980" cy="663552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rgbClr val="F4AA6C"/>
          </a:solidFill>
          <a:ln>
            <a:solidFill>
              <a:srgbClr val="F4A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9D80DFA-578C-489F-B5EA-ABE19A170553}"/>
              </a:ext>
            </a:extLst>
          </p:cNvPr>
          <p:cNvSpPr/>
          <p:nvPr/>
        </p:nvSpPr>
        <p:spPr>
          <a:xfrm>
            <a:off x="5778323" y="2401647"/>
            <a:ext cx="1086679" cy="361253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CBB427-2CB5-4D73-B362-154291ED073C}"/>
              </a:ext>
            </a:extLst>
          </p:cNvPr>
          <p:cNvSpPr txBox="1"/>
          <p:nvPr/>
        </p:nvSpPr>
        <p:spPr>
          <a:xfrm>
            <a:off x="129564" y="3068600"/>
            <a:ext cx="1491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full</a:t>
            </a:r>
            <a:r>
              <a:rPr lang="en-GB" sz="2200" dirty="0"/>
              <a:t> cup of squashed tree frogs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3D06BE-8FCF-4BAA-BE72-64FC19A64F30}"/>
              </a:ext>
            </a:extLst>
          </p:cNvPr>
          <p:cNvSpPr txBox="1"/>
          <p:nvPr/>
        </p:nvSpPr>
        <p:spPr>
          <a:xfrm>
            <a:off x="2116640" y="3054383"/>
            <a:ext cx="12604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nearly full </a:t>
            </a:r>
            <a:r>
              <a:rPr lang="en-GB" sz="2200" dirty="0"/>
              <a:t>cup of crushed bananas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48F55B-003F-4985-B658-A63F594008F6}"/>
              </a:ext>
            </a:extLst>
          </p:cNvPr>
          <p:cNvSpPr txBox="1"/>
          <p:nvPr/>
        </p:nvSpPr>
        <p:spPr>
          <a:xfrm>
            <a:off x="4006318" y="3054383"/>
            <a:ext cx="13611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half full </a:t>
            </a:r>
            <a:r>
              <a:rPr lang="en-GB" sz="2200" dirty="0"/>
              <a:t>cup of melted orangutan fur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6E748E-5089-4D7F-A457-EA15A5A533C0}"/>
              </a:ext>
            </a:extLst>
          </p:cNvPr>
          <p:cNvSpPr txBox="1"/>
          <p:nvPr/>
        </p:nvSpPr>
        <p:spPr>
          <a:xfrm>
            <a:off x="5844763" y="3054383"/>
            <a:ext cx="12604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nearly empty </a:t>
            </a:r>
            <a:r>
              <a:rPr lang="en-GB" sz="2200" dirty="0"/>
              <a:t>cup of liquefied bugs</a:t>
            </a:r>
          </a:p>
        </p:txBody>
      </p:sp>
      <p:pic>
        <p:nvPicPr>
          <p:cNvPr id="3080" name="Picture 8" descr="Image result for pile of glitter">
            <a:extLst>
              <a:ext uri="{FF2B5EF4-FFF2-40B4-BE49-F238E27FC236}">
                <a16:creationId xmlns:a16="http://schemas.microsoft.com/office/drawing/2014/main" id="{DE5D4322-FD4B-417D-85F5-87FEDF34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00" y="1204019"/>
            <a:ext cx="1579508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A7D96A-234E-48C3-9D7E-B593611343C9}"/>
              </a:ext>
            </a:extLst>
          </p:cNvPr>
          <p:cNvSpPr txBox="1"/>
          <p:nvPr/>
        </p:nvSpPr>
        <p:spPr>
          <a:xfrm>
            <a:off x="7554380" y="3050265"/>
            <a:ext cx="12604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sprinkle of butterfly dust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1F7A01-2427-4743-8E43-F726279948FD}"/>
              </a:ext>
            </a:extLst>
          </p:cNvPr>
          <p:cNvSpPr txBox="1"/>
          <p:nvPr/>
        </p:nvSpPr>
        <p:spPr>
          <a:xfrm>
            <a:off x="84401" y="5320102"/>
            <a:ext cx="10144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Comparing Volume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3E64F5-76EB-4061-B073-E54663CD5D3E}"/>
              </a:ext>
            </a:extLst>
          </p:cNvPr>
          <p:cNvSpPr txBox="1"/>
          <p:nvPr/>
        </p:nvSpPr>
        <p:spPr>
          <a:xfrm>
            <a:off x="42957" y="5742091"/>
            <a:ext cx="10144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volume of squashed tree frog is </a:t>
            </a:r>
            <a:r>
              <a:rPr lang="en-GB" sz="2200" b="1" dirty="0"/>
              <a:t>greater than </a:t>
            </a:r>
            <a:r>
              <a:rPr lang="en-GB" sz="2200" dirty="0"/>
              <a:t>crushed bananas.</a:t>
            </a:r>
          </a:p>
          <a:p>
            <a:endParaRPr lang="en-GB" sz="2200" b="1" dirty="0"/>
          </a:p>
          <a:p>
            <a:r>
              <a:rPr lang="en-GB" sz="2200" b="1" dirty="0"/>
              <a:t> </a:t>
            </a:r>
            <a:r>
              <a:rPr lang="en-GB" sz="2200" dirty="0"/>
              <a:t>The volume of liquefied bugs is </a:t>
            </a:r>
            <a:r>
              <a:rPr lang="en-GB" sz="2200" b="1" dirty="0"/>
              <a:t>less than </a:t>
            </a:r>
            <a:r>
              <a:rPr lang="en-GB" sz="2200" dirty="0"/>
              <a:t>melted orangutan fur.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828E7B-7D57-4A5D-B531-FA2F4126A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325" y="2199861"/>
            <a:ext cx="2315520" cy="46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63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up">
            <a:extLst>
              <a:ext uri="{FF2B5EF4-FFF2-40B4-BE49-F238E27FC236}">
                <a16:creationId xmlns:a16="http://schemas.microsoft.com/office/drawing/2014/main" id="{F1997E57-C7D3-472B-9CB2-90BF06AD2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46734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cup">
            <a:extLst>
              <a:ext uri="{FF2B5EF4-FFF2-40B4-BE49-F238E27FC236}">
                <a16:creationId xmlns:a16="http://schemas.microsoft.com/office/drawing/2014/main" id="{4392E16A-E31E-4BD5-94D4-615965D01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1959202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up">
            <a:extLst>
              <a:ext uri="{FF2B5EF4-FFF2-40B4-BE49-F238E27FC236}">
                <a16:creationId xmlns:a16="http://schemas.microsoft.com/office/drawing/2014/main" id="{4CDC103E-2E5A-4159-84D0-2CB4542AE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3775359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cup">
            <a:extLst>
              <a:ext uri="{FF2B5EF4-FFF2-40B4-BE49-F238E27FC236}">
                <a16:creationId xmlns:a16="http://schemas.microsoft.com/office/drawing/2014/main" id="{4A51CF67-14BC-4D96-87A2-053B1E8BE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t="20676" r="25072" b="25093"/>
          <a:stretch/>
        </p:blipFill>
        <p:spPr bwMode="auto">
          <a:xfrm>
            <a:off x="5613804" y="1362165"/>
            <a:ext cx="1491450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5E5D6C-B41B-473C-85A9-307F70D6D71B}"/>
              </a:ext>
            </a:extLst>
          </p:cNvPr>
          <p:cNvSpPr/>
          <p:nvPr/>
        </p:nvSpPr>
        <p:spPr>
          <a:xfrm>
            <a:off x="110338" y="1388669"/>
            <a:ext cx="1287980" cy="1421361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3FD0FC-9A09-4A4C-BDF5-66AA580FE8CF}"/>
              </a:ext>
            </a:extLst>
          </p:cNvPr>
          <p:cNvSpPr/>
          <p:nvPr/>
        </p:nvSpPr>
        <p:spPr>
          <a:xfrm>
            <a:off x="2012602" y="1633021"/>
            <a:ext cx="1287980" cy="1150506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075919-A0E5-4275-8EBC-D59103103E85}"/>
              </a:ext>
            </a:extLst>
          </p:cNvPr>
          <p:cNvSpPr/>
          <p:nvPr/>
        </p:nvSpPr>
        <p:spPr>
          <a:xfrm>
            <a:off x="3868515" y="2030586"/>
            <a:ext cx="1287980" cy="663552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rgbClr val="F4AA6C"/>
          </a:solidFill>
          <a:ln>
            <a:solidFill>
              <a:srgbClr val="F4A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FB0BAFC-901F-4990-8046-87608F1C19C4}"/>
              </a:ext>
            </a:extLst>
          </p:cNvPr>
          <p:cNvSpPr/>
          <p:nvPr/>
        </p:nvSpPr>
        <p:spPr>
          <a:xfrm>
            <a:off x="5778323" y="2401647"/>
            <a:ext cx="1086679" cy="361253"/>
          </a:xfrm>
          <a:custGeom>
            <a:avLst/>
            <a:gdLst>
              <a:gd name="connsiteX0" fmla="*/ 0 w 1287980"/>
              <a:gd name="connsiteY0" fmla="*/ 39756 h 1263215"/>
              <a:gd name="connsiteX1" fmla="*/ 13252 w 1287980"/>
              <a:gd name="connsiteY1" fmla="*/ 106017 h 1263215"/>
              <a:gd name="connsiteX2" fmla="*/ 39757 w 1287980"/>
              <a:gd name="connsiteY2" fmla="*/ 185530 h 1263215"/>
              <a:gd name="connsiteX3" fmla="*/ 53009 w 1287980"/>
              <a:gd name="connsiteY3" fmla="*/ 251791 h 1263215"/>
              <a:gd name="connsiteX4" fmla="*/ 92765 w 1287980"/>
              <a:gd name="connsiteY4" fmla="*/ 397565 h 1263215"/>
              <a:gd name="connsiteX5" fmla="*/ 106018 w 1287980"/>
              <a:gd name="connsiteY5" fmla="*/ 503582 h 1263215"/>
              <a:gd name="connsiteX6" fmla="*/ 119270 w 1287980"/>
              <a:gd name="connsiteY6" fmla="*/ 622852 h 1263215"/>
              <a:gd name="connsiteX7" fmla="*/ 132522 w 1287980"/>
              <a:gd name="connsiteY7" fmla="*/ 675860 h 1263215"/>
              <a:gd name="connsiteX8" fmla="*/ 159026 w 1287980"/>
              <a:gd name="connsiteY8" fmla="*/ 795130 h 1263215"/>
              <a:gd name="connsiteX9" fmla="*/ 185531 w 1287980"/>
              <a:gd name="connsiteY9" fmla="*/ 874643 h 1263215"/>
              <a:gd name="connsiteX10" fmla="*/ 198783 w 1287980"/>
              <a:gd name="connsiteY10" fmla="*/ 914400 h 1263215"/>
              <a:gd name="connsiteX11" fmla="*/ 212035 w 1287980"/>
              <a:gd name="connsiteY11" fmla="*/ 993913 h 1263215"/>
              <a:gd name="connsiteX12" fmla="*/ 225287 w 1287980"/>
              <a:gd name="connsiteY12" fmla="*/ 1033669 h 1263215"/>
              <a:gd name="connsiteX13" fmla="*/ 265044 w 1287980"/>
              <a:gd name="connsiteY13" fmla="*/ 1060173 h 1263215"/>
              <a:gd name="connsiteX14" fmla="*/ 304800 w 1287980"/>
              <a:gd name="connsiteY14" fmla="*/ 1139687 h 1263215"/>
              <a:gd name="connsiteX15" fmla="*/ 331305 w 1287980"/>
              <a:gd name="connsiteY15" fmla="*/ 1166191 h 1263215"/>
              <a:gd name="connsiteX16" fmla="*/ 371061 w 1287980"/>
              <a:gd name="connsiteY16" fmla="*/ 1179443 h 1263215"/>
              <a:gd name="connsiteX17" fmla="*/ 410818 w 1287980"/>
              <a:gd name="connsiteY17" fmla="*/ 1205947 h 1263215"/>
              <a:gd name="connsiteX18" fmla="*/ 437322 w 1287980"/>
              <a:gd name="connsiteY18" fmla="*/ 1232452 h 1263215"/>
              <a:gd name="connsiteX19" fmla="*/ 556591 w 1287980"/>
              <a:gd name="connsiteY19" fmla="*/ 1245704 h 1263215"/>
              <a:gd name="connsiteX20" fmla="*/ 596348 w 1287980"/>
              <a:gd name="connsiteY20" fmla="*/ 1258956 h 1263215"/>
              <a:gd name="connsiteX21" fmla="*/ 967409 w 1287980"/>
              <a:gd name="connsiteY21" fmla="*/ 1232452 h 1263215"/>
              <a:gd name="connsiteX22" fmla="*/ 1020418 w 1287980"/>
              <a:gd name="connsiteY22" fmla="*/ 1179443 h 1263215"/>
              <a:gd name="connsiteX23" fmla="*/ 1073426 w 1287980"/>
              <a:gd name="connsiteY23" fmla="*/ 1113182 h 1263215"/>
              <a:gd name="connsiteX24" fmla="*/ 1126435 w 1287980"/>
              <a:gd name="connsiteY24" fmla="*/ 1046921 h 1263215"/>
              <a:gd name="connsiteX25" fmla="*/ 1166191 w 1287980"/>
              <a:gd name="connsiteY25" fmla="*/ 914400 h 1263215"/>
              <a:gd name="connsiteX26" fmla="*/ 1192696 w 1287980"/>
              <a:gd name="connsiteY26" fmla="*/ 821634 h 1263215"/>
              <a:gd name="connsiteX27" fmla="*/ 1205948 w 1287980"/>
              <a:gd name="connsiteY27" fmla="*/ 702365 h 1263215"/>
              <a:gd name="connsiteX28" fmla="*/ 1232452 w 1287980"/>
              <a:gd name="connsiteY28" fmla="*/ 675860 h 1263215"/>
              <a:gd name="connsiteX29" fmla="*/ 1258957 w 1287980"/>
              <a:gd name="connsiteY29" fmla="*/ 596347 h 1263215"/>
              <a:gd name="connsiteX30" fmla="*/ 1285461 w 1287980"/>
              <a:gd name="connsiteY30" fmla="*/ 450573 h 1263215"/>
              <a:gd name="connsiteX31" fmla="*/ 1272209 w 1287980"/>
              <a:gd name="connsiteY31" fmla="*/ 39756 h 1263215"/>
              <a:gd name="connsiteX32" fmla="*/ 1192696 w 1287980"/>
              <a:gd name="connsiteY32" fmla="*/ 13252 h 1263215"/>
              <a:gd name="connsiteX33" fmla="*/ 980661 w 1287980"/>
              <a:gd name="connsiteY33" fmla="*/ 0 h 1263215"/>
              <a:gd name="connsiteX34" fmla="*/ 384313 w 1287980"/>
              <a:gd name="connsiteY34" fmla="*/ 26504 h 1263215"/>
              <a:gd name="connsiteX35" fmla="*/ 0 w 1287980"/>
              <a:gd name="connsiteY35" fmla="*/ 39756 h 126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7980" h="1263215">
                <a:moveTo>
                  <a:pt x="0" y="39756"/>
                </a:moveTo>
                <a:cubicBezTo>
                  <a:pt x="4417" y="61843"/>
                  <a:pt x="7325" y="84286"/>
                  <a:pt x="13252" y="106017"/>
                </a:cubicBezTo>
                <a:cubicBezTo>
                  <a:pt x="20603" y="132971"/>
                  <a:pt x="34278" y="158134"/>
                  <a:pt x="39757" y="185530"/>
                </a:cubicBezTo>
                <a:cubicBezTo>
                  <a:pt x="44174" y="207617"/>
                  <a:pt x="47546" y="229939"/>
                  <a:pt x="53009" y="251791"/>
                </a:cubicBezTo>
                <a:cubicBezTo>
                  <a:pt x="72511" y="329801"/>
                  <a:pt x="76613" y="268355"/>
                  <a:pt x="92765" y="397565"/>
                </a:cubicBezTo>
                <a:cubicBezTo>
                  <a:pt x="97183" y="432904"/>
                  <a:pt x="101857" y="468212"/>
                  <a:pt x="106018" y="503582"/>
                </a:cubicBezTo>
                <a:cubicBezTo>
                  <a:pt x="110692" y="543309"/>
                  <a:pt x="113188" y="583316"/>
                  <a:pt x="119270" y="622852"/>
                </a:cubicBezTo>
                <a:cubicBezTo>
                  <a:pt x="122039" y="640853"/>
                  <a:pt x="128571" y="658081"/>
                  <a:pt x="132522" y="675860"/>
                </a:cubicBezTo>
                <a:cubicBezTo>
                  <a:pt x="143329" y="724494"/>
                  <a:pt x="145176" y="748964"/>
                  <a:pt x="159026" y="795130"/>
                </a:cubicBezTo>
                <a:cubicBezTo>
                  <a:pt x="167054" y="821890"/>
                  <a:pt x="176696" y="848139"/>
                  <a:pt x="185531" y="874643"/>
                </a:cubicBezTo>
                <a:cubicBezTo>
                  <a:pt x="189948" y="887895"/>
                  <a:pt x="196487" y="900621"/>
                  <a:pt x="198783" y="914400"/>
                </a:cubicBezTo>
                <a:cubicBezTo>
                  <a:pt x="203200" y="940904"/>
                  <a:pt x="206206" y="967683"/>
                  <a:pt x="212035" y="993913"/>
                </a:cubicBezTo>
                <a:cubicBezTo>
                  <a:pt x="215065" y="1007549"/>
                  <a:pt x="216561" y="1022761"/>
                  <a:pt x="225287" y="1033669"/>
                </a:cubicBezTo>
                <a:cubicBezTo>
                  <a:pt x="235237" y="1046106"/>
                  <a:pt x="251792" y="1051338"/>
                  <a:pt x="265044" y="1060173"/>
                </a:cubicBezTo>
                <a:cubicBezTo>
                  <a:pt x="279040" y="1102163"/>
                  <a:pt x="275441" y="1102989"/>
                  <a:pt x="304800" y="1139687"/>
                </a:cubicBezTo>
                <a:cubicBezTo>
                  <a:pt x="312605" y="1149443"/>
                  <a:pt x="320591" y="1159763"/>
                  <a:pt x="331305" y="1166191"/>
                </a:cubicBezTo>
                <a:cubicBezTo>
                  <a:pt x="343283" y="1173378"/>
                  <a:pt x="358567" y="1173196"/>
                  <a:pt x="371061" y="1179443"/>
                </a:cubicBezTo>
                <a:cubicBezTo>
                  <a:pt x="385307" y="1186566"/>
                  <a:pt x="398381" y="1195997"/>
                  <a:pt x="410818" y="1205947"/>
                </a:cubicBezTo>
                <a:cubicBezTo>
                  <a:pt x="420574" y="1213752"/>
                  <a:pt x="425268" y="1229164"/>
                  <a:pt x="437322" y="1232452"/>
                </a:cubicBezTo>
                <a:cubicBezTo>
                  <a:pt x="475913" y="1242977"/>
                  <a:pt x="516835" y="1241287"/>
                  <a:pt x="556591" y="1245704"/>
                </a:cubicBezTo>
                <a:cubicBezTo>
                  <a:pt x="569843" y="1250121"/>
                  <a:pt x="582379" y="1258956"/>
                  <a:pt x="596348" y="1258956"/>
                </a:cubicBezTo>
                <a:cubicBezTo>
                  <a:pt x="900178" y="1258956"/>
                  <a:pt x="828037" y="1278908"/>
                  <a:pt x="967409" y="1232452"/>
                </a:cubicBezTo>
                <a:cubicBezTo>
                  <a:pt x="985079" y="1214782"/>
                  <a:pt x="1006557" y="1200235"/>
                  <a:pt x="1020418" y="1179443"/>
                </a:cubicBezTo>
                <a:cubicBezTo>
                  <a:pt x="1101985" y="1057093"/>
                  <a:pt x="997901" y="1207587"/>
                  <a:pt x="1073426" y="1113182"/>
                </a:cubicBezTo>
                <a:cubicBezTo>
                  <a:pt x="1140296" y="1029594"/>
                  <a:pt x="1062441" y="1110918"/>
                  <a:pt x="1126435" y="1046921"/>
                </a:cubicBezTo>
                <a:cubicBezTo>
                  <a:pt x="1189434" y="857921"/>
                  <a:pt x="1126126" y="1054624"/>
                  <a:pt x="1166191" y="914400"/>
                </a:cubicBezTo>
                <a:cubicBezTo>
                  <a:pt x="1204212" y="781329"/>
                  <a:pt x="1151272" y="987332"/>
                  <a:pt x="1192696" y="821634"/>
                </a:cubicBezTo>
                <a:cubicBezTo>
                  <a:pt x="1197113" y="781878"/>
                  <a:pt x="1195423" y="740957"/>
                  <a:pt x="1205948" y="702365"/>
                </a:cubicBezTo>
                <a:cubicBezTo>
                  <a:pt x="1209235" y="690311"/>
                  <a:pt x="1226864" y="687035"/>
                  <a:pt x="1232452" y="675860"/>
                </a:cubicBezTo>
                <a:cubicBezTo>
                  <a:pt x="1244946" y="650871"/>
                  <a:pt x="1253478" y="623743"/>
                  <a:pt x="1258957" y="596347"/>
                </a:cubicBezTo>
                <a:cubicBezTo>
                  <a:pt x="1277479" y="503739"/>
                  <a:pt x="1268506" y="552305"/>
                  <a:pt x="1285461" y="450573"/>
                </a:cubicBezTo>
                <a:cubicBezTo>
                  <a:pt x="1281044" y="313634"/>
                  <a:pt x="1300639" y="173784"/>
                  <a:pt x="1272209" y="39756"/>
                </a:cubicBezTo>
                <a:cubicBezTo>
                  <a:pt x="1266412" y="12426"/>
                  <a:pt x="1220580" y="14995"/>
                  <a:pt x="1192696" y="13252"/>
                </a:cubicBezTo>
                <a:lnTo>
                  <a:pt x="980661" y="0"/>
                </a:lnTo>
                <a:lnTo>
                  <a:pt x="384313" y="26504"/>
                </a:lnTo>
                <a:lnTo>
                  <a:pt x="0" y="397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39071-C40D-48F9-898A-87678A419A8B}"/>
              </a:ext>
            </a:extLst>
          </p:cNvPr>
          <p:cNvSpPr txBox="1"/>
          <p:nvPr/>
        </p:nvSpPr>
        <p:spPr>
          <a:xfrm>
            <a:off x="129564" y="3068600"/>
            <a:ext cx="1491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full</a:t>
            </a:r>
            <a:r>
              <a:rPr lang="en-GB" sz="2200" dirty="0"/>
              <a:t> cup of squashed tree frogs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75941E-7925-4303-BD7F-B43CC4EC79E0}"/>
              </a:ext>
            </a:extLst>
          </p:cNvPr>
          <p:cNvSpPr txBox="1"/>
          <p:nvPr/>
        </p:nvSpPr>
        <p:spPr>
          <a:xfrm>
            <a:off x="2116640" y="3054383"/>
            <a:ext cx="12604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nearly full </a:t>
            </a:r>
            <a:r>
              <a:rPr lang="en-GB" sz="2200" dirty="0"/>
              <a:t>cup of crushed bananas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CBEAC-17FC-4AE5-A20B-6BDF55D4F3DF}"/>
              </a:ext>
            </a:extLst>
          </p:cNvPr>
          <p:cNvSpPr txBox="1"/>
          <p:nvPr/>
        </p:nvSpPr>
        <p:spPr>
          <a:xfrm>
            <a:off x="4006318" y="3054383"/>
            <a:ext cx="13611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half full </a:t>
            </a:r>
            <a:r>
              <a:rPr lang="en-GB" sz="2200" dirty="0"/>
              <a:t>cup of melted orangutan fur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1264DD-1AEF-4294-B0F9-4BF30E4DDA52}"/>
              </a:ext>
            </a:extLst>
          </p:cNvPr>
          <p:cNvSpPr txBox="1"/>
          <p:nvPr/>
        </p:nvSpPr>
        <p:spPr>
          <a:xfrm>
            <a:off x="5844763" y="3054383"/>
            <a:ext cx="12604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</a:t>
            </a:r>
            <a:r>
              <a:rPr lang="en-GB" sz="2200" b="1" dirty="0"/>
              <a:t>nearly empty </a:t>
            </a:r>
            <a:r>
              <a:rPr lang="en-GB" sz="2200" dirty="0"/>
              <a:t>cup of liquefied bugs</a:t>
            </a:r>
          </a:p>
        </p:txBody>
      </p:sp>
      <p:pic>
        <p:nvPicPr>
          <p:cNvPr id="14" name="Picture 8" descr="Image result for pile of glitter">
            <a:extLst>
              <a:ext uri="{FF2B5EF4-FFF2-40B4-BE49-F238E27FC236}">
                <a16:creationId xmlns:a16="http://schemas.microsoft.com/office/drawing/2014/main" id="{5AD4FDB8-1A3D-4FCF-84D4-ADE6F74D1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00" y="1204019"/>
            <a:ext cx="1579508" cy="15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0B1541-FF81-4731-A14F-160DDBC9EA21}"/>
              </a:ext>
            </a:extLst>
          </p:cNvPr>
          <p:cNvSpPr txBox="1"/>
          <p:nvPr/>
        </p:nvSpPr>
        <p:spPr>
          <a:xfrm>
            <a:off x="7554380" y="3050265"/>
            <a:ext cx="12604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1 sprinkle of butterfly dust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CABCD-B28C-4E34-9245-A6EC37281FA4}"/>
              </a:ext>
            </a:extLst>
          </p:cNvPr>
          <p:cNvSpPr txBox="1"/>
          <p:nvPr/>
        </p:nvSpPr>
        <p:spPr>
          <a:xfrm>
            <a:off x="3240156" y="-168003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Rainforest potion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EF3DC0-3934-4205-9BCA-5DF01B33C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3023BE-CF1F-4043-A0AA-E1E80FF53E83}"/>
              </a:ext>
            </a:extLst>
          </p:cNvPr>
          <p:cNvSpPr txBox="1"/>
          <p:nvPr/>
        </p:nvSpPr>
        <p:spPr>
          <a:xfrm>
            <a:off x="42957" y="552560"/>
            <a:ext cx="10144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Your Task: </a:t>
            </a:r>
            <a:r>
              <a:rPr lang="en-GB" sz="2200" dirty="0"/>
              <a:t>Can you complete the sentences to compare the volume of each cup?</a:t>
            </a:r>
            <a:endParaRPr lang="en-GB" sz="2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88335E-D6C7-4433-82D6-5CF6FA6458E1}"/>
              </a:ext>
            </a:extLst>
          </p:cNvPr>
          <p:cNvSpPr txBox="1"/>
          <p:nvPr/>
        </p:nvSpPr>
        <p:spPr>
          <a:xfrm>
            <a:off x="84401" y="5269260"/>
            <a:ext cx="10144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Comparing Volume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0FAA91-59B8-4751-A9E2-A24B0C2622EE}"/>
              </a:ext>
            </a:extLst>
          </p:cNvPr>
          <p:cNvSpPr txBox="1"/>
          <p:nvPr/>
        </p:nvSpPr>
        <p:spPr>
          <a:xfrm>
            <a:off x="84401" y="5700147"/>
            <a:ext cx="10144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volume of crushed bananas is __________ melted orangutan fur.</a:t>
            </a:r>
          </a:p>
          <a:p>
            <a:endParaRPr lang="en-GB" sz="2200" dirty="0"/>
          </a:p>
          <a:p>
            <a:r>
              <a:rPr lang="en-GB" sz="2200" dirty="0"/>
              <a:t>The volume of liquefied bugs is ____________squashed tree frog.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2119CF-ACB5-4D10-B5BB-A2255E859CE3}"/>
              </a:ext>
            </a:extLst>
          </p:cNvPr>
          <p:cNvSpPr/>
          <p:nvPr/>
        </p:nvSpPr>
        <p:spPr>
          <a:xfrm>
            <a:off x="9650766" y="3209857"/>
            <a:ext cx="2481796" cy="9514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ABA961-42A3-4834-A13B-19F8048B07C6}"/>
              </a:ext>
            </a:extLst>
          </p:cNvPr>
          <p:cNvSpPr txBox="1"/>
          <p:nvPr/>
        </p:nvSpPr>
        <p:spPr>
          <a:xfrm>
            <a:off x="9650748" y="3215632"/>
            <a:ext cx="2481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 than</a:t>
            </a:r>
            <a:r>
              <a:rPr lang="en-GB" dirty="0"/>
              <a:t>, </a:t>
            </a:r>
            <a:r>
              <a:rPr lang="en-GB" b="1" dirty="0"/>
              <a:t>less than</a:t>
            </a:r>
            <a:r>
              <a:rPr lang="en-GB" dirty="0"/>
              <a:t> or </a:t>
            </a:r>
            <a:r>
              <a:rPr lang="en-GB" b="1" dirty="0"/>
              <a:t>equal to</a:t>
            </a:r>
          </a:p>
        </p:txBody>
      </p:sp>
    </p:spTree>
    <p:extLst>
      <p:ext uri="{BB962C8B-B14F-4D97-AF65-F5344CB8AC3E}">
        <p14:creationId xmlns:p14="http://schemas.microsoft.com/office/powerpoint/2010/main" val="2067525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50C63-C476-49ED-8AD6-142203ED1F4E}"/>
              </a:ext>
            </a:extLst>
          </p:cNvPr>
          <p:cNvSpPr txBox="1"/>
          <p:nvPr/>
        </p:nvSpPr>
        <p:spPr>
          <a:xfrm>
            <a:off x="3240156" y="-168003"/>
            <a:ext cx="5711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Rainforest potion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34967-63A4-446C-9F53-8C7B733E4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AADF2-EF8D-4279-B9F0-DF8FD0AD7102}"/>
              </a:ext>
            </a:extLst>
          </p:cNvPr>
          <p:cNvSpPr txBox="1"/>
          <p:nvPr/>
        </p:nvSpPr>
        <p:spPr>
          <a:xfrm>
            <a:off x="42957" y="552560"/>
            <a:ext cx="10982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Your Task: </a:t>
            </a:r>
            <a:r>
              <a:rPr lang="en-GB" sz="2200" dirty="0"/>
              <a:t>Can you create a rainforest potion and measure the volume of each ingredient?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EBA56-70B2-4C64-9909-5C6B5130D94C}"/>
              </a:ext>
            </a:extLst>
          </p:cNvPr>
          <p:cNvSpPr txBox="1"/>
          <p:nvPr/>
        </p:nvSpPr>
        <p:spPr>
          <a:xfrm>
            <a:off x="0" y="1145346"/>
            <a:ext cx="104559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To make a rainforest potion you need </a:t>
            </a:r>
            <a:r>
              <a:rPr lang="en-GB" sz="2200" b="1" dirty="0"/>
              <a:t>water</a:t>
            </a:r>
            <a:r>
              <a:rPr lang="en-GB" sz="2200" dirty="0"/>
              <a:t> and </a:t>
            </a:r>
            <a:r>
              <a:rPr lang="en-GB" sz="2200" b="1" dirty="0"/>
              <a:t>food colouring </a:t>
            </a:r>
            <a:r>
              <a:rPr lang="en-GB" sz="2200" dirty="0"/>
              <a:t>(and then name the liquid after something you would find in the rainforest). </a:t>
            </a:r>
          </a:p>
          <a:p>
            <a:endParaRPr lang="en-GB" sz="2200" dirty="0"/>
          </a:p>
          <a:p>
            <a:r>
              <a:rPr lang="en-GB" sz="2200" dirty="0"/>
              <a:t>If you do not have food colouring, could you use different colour liquids (e.g. coke, orange juice, black current)?</a:t>
            </a:r>
          </a:p>
          <a:p>
            <a:endParaRPr lang="en-GB" sz="2200" dirty="0"/>
          </a:p>
          <a:p>
            <a:r>
              <a:rPr lang="en-GB" sz="2200" dirty="0"/>
              <a:t>Pour the ingredients into separate containers. Each ingredient needs to be a different volume: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Full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Nearly full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Half full</a:t>
            </a:r>
          </a:p>
          <a:p>
            <a:pPr marL="342900" indent="-342900">
              <a:buFontTx/>
              <a:buChar char="-"/>
            </a:pPr>
            <a:r>
              <a:rPr lang="en-GB" sz="2200" dirty="0"/>
              <a:t>Nearly empty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937F3-32E9-4A90-9C56-0EF4DDB702D2}"/>
              </a:ext>
            </a:extLst>
          </p:cNvPr>
          <p:cNvSpPr txBox="1"/>
          <p:nvPr/>
        </p:nvSpPr>
        <p:spPr>
          <a:xfrm>
            <a:off x="175478" y="5889941"/>
            <a:ext cx="67156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Mix together in a container or a bottle. Then, add a sprinkle of something from the rainforest (glitter)!</a:t>
            </a:r>
          </a:p>
        </p:txBody>
      </p:sp>
      <p:pic>
        <p:nvPicPr>
          <p:cNvPr id="8" name="Picture 4" descr="Image result for children making potions with food colouring">
            <a:extLst>
              <a:ext uri="{FF2B5EF4-FFF2-40B4-BE49-F238E27FC236}">
                <a16:creationId xmlns:a16="http://schemas.microsoft.com/office/drawing/2014/main" id="{4C3B7091-6348-4150-8F3B-FE94C9492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/>
          <a:stretch/>
        </p:blipFill>
        <p:spPr bwMode="auto">
          <a:xfrm>
            <a:off x="9596675" y="3790122"/>
            <a:ext cx="2595325" cy="307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children making potions with food colouring">
            <a:extLst>
              <a:ext uri="{FF2B5EF4-FFF2-40B4-BE49-F238E27FC236}">
                <a16:creationId xmlns:a16="http://schemas.microsoft.com/office/drawing/2014/main" id="{09291484-1CDD-43A9-9BCD-B31332E9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087" y="3787667"/>
            <a:ext cx="2346104" cy="307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80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AA3CF-1457-4410-8A93-B5C5BFC935B3}"/>
              </a:ext>
            </a:extLst>
          </p:cNvPr>
          <p:cNvSpPr txBox="1"/>
          <p:nvPr/>
        </p:nvSpPr>
        <p:spPr>
          <a:xfrm>
            <a:off x="4293705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E3763-030C-488E-901E-CAA160E28076}"/>
              </a:ext>
            </a:extLst>
          </p:cNvPr>
          <p:cNvSpPr txBox="1"/>
          <p:nvPr/>
        </p:nvSpPr>
        <p:spPr>
          <a:xfrm>
            <a:off x="139499" y="923330"/>
            <a:ext cx="1133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  <a:p>
            <a:endParaRPr lang="en-GB" sz="2200" dirty="0"/>
          </a:p>
          <a:p>
            <a:r>
              <a:rPr lang="en-GB" sz="2200" b="1" dirty="0"/>
              <a:t>Task 3: </a:t>
            </a:r>
            <a:r>
              <a:rPr lang="en-GB" sz="2200" dirty="0"/>
              <a:t>Fill in the blanks to complete the sentences.</a:t>
            </a:r>
            <a:endParaRPr lang="en-GB" sz="2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8CC41-274B-498E-A7D2-401ED51F6C99}"/>
              </a:ext>
            </a:extLst>
          </p:cNvPr>
          <p:cNvSpPr/>
          <p:nvPr/>
        </p:nvSpPr>
        <p:spPr>
          <a:xfrm>
            <a:off x="9504234" y="3886152"/>
            <a:ext cx="2481796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F40CF-FC78-492D-8143-C95CACA016C9}"/>
              </a:ext>
            </a:extLst>
          </p:cNvPr>
          <p:cNvSpPr txBox="1"/>
          <p:nvPr/>
        </p:nvSpPr>
        <p:spPr>
          <a:xfrm>
            <a:off x="9504234" y="3886152"/>
            <a:ext cx="2481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Greater</a:t>
            </a:r>
            <a:r>
              <a:rPr lang="en-GB" dirty="0"/>
              <a:t> is another word for </a:t>
            </a:r>
            <a:r>
              <a:rPr lang="en-GB" b="1" dirty="0"/>
              <a:t>bigger</a:t>
            </a:r>
            <a:r>
              <a:rPr lang="en-GB" dirty="0"/>
              <a:t> – this means the container would hold the </a:t>
            </a:r>
            <a:r>
              <a:rPr lang="en-GB" b="1" dirty="0"/>
              <a:t>most.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7EA9F-B915-444B-90F5-721BA1C13290}"/>
              </a:ext>
            </a:extLst>
          </p:cNvPr>
          <p:cNvSpPr/>
          <p:nvPr/>
        </p:nvSpPr>
        <p:spPr>
          <a:xfrm>
            <a:off x="9504216" y="2464078"/>
            <a:ext cx="2481796" cy="743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415A12-7BC0-43E1-847E-7FD39484515E}"/>
              </a:ext>
            </a:extLst>
          </p:cNvPr>
          <p:cNvSpPr txBox="1"/>
          <p:nvPr/>
        </p:nvSpPr>
        <p:spPr>
          <a:xfrm>
            <a:off x="9504216" y="2464078"/>
            <a:ext cx="248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from </a:t>
            </a:r>
            <a:r>
              <a:rPr lang="en-GB" b="1" dirty="0"/>
              <a:t>greater</a:t>
            </a:r>
            <a:r>
              <a:rPr lang="en-GB" dirty="0"/>
              <a:t>, </a:t>
            </a:r>
            <a:r>
              <a:rPr lang="en-GB" b="1" dirty="0"/>
              <a:t>smaller</a:t>
            </a:r>
            <a:r>
              <a:rPr lang="en-GB" dirty="0"/>
              <a:t> or the </a:t>
            </a:r>
            <a:r>
              <a:rPr lang="en-GB" b="1" dirty="0"/>
              <a:t>same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07AF8-6D08-4762-89EF-1EB6F6271453}"/>
              </a:ext>
            </a:extLst>
          </p:cNvPr>
          <p:cNvSpPr txBox="1"/>
          <p:nvPr/>
        </p:nvSpPr>
        <p:spPr>
          <a:xfrm>
            <a:off x="38170" y="5794034"/>
            <a:ext cx="1133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The tall cup has a ____________ capacity than the short cup. </a:t>
            </a:r>
          </a:p>
          <a:p>
            <a:endParaRPr lang="en-GB" sz="2200" dirty="0"/>
          </a:p>
          <a:p>
            <a:r>
              <a:rPr lang="en-GB" sz="2200" dirty="0"/>
              <a:t>The short cup has a _____________ capacity than the tall cup.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953DBF-A857-4859-A303-F962A6A2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08" y="47651"/>
            <a:ext cx="1604893" cy="1191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844DA3-2280-4797-B37B-96A84CD705A9}"/>
              </a:ext>
            </a:extLst>
          </p:cNvPr>
          <p:cNvSpPr txBox="1"/>
          <p:nvPr/>
        </p:nvSpPr>
        <p:spPr>
          <a:xfrm>
            <a:off x="2972321" y="5161992"/>
            <a:ext cx="9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Tall cup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8CA71-B788-4792-9113-87A25922AAE4}"/>
              </a:ext>
            </a:extLst>
          </p:cNvPr>
          <p:cNvSpPr txBox="1"/>
          <p:nvPr/>
        </p:nvSpPr>
        <p:spPr>
          <a:xfrm>
            <a:off x="4768621" y="5161992"/>
            <a:ext cx="123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Short cup</a:t>
            </a:r>
          </a:p>
        </p:txBody>
      </p:sp>
      <p:pic>
        <p:nvPicPr>
          <p:cNvPr id="7170" name="Picture 2" descr="Image result for tall glass cup">
            <a:extLst>
              <a:ext uri="{FF2B5EF4-FFF2-40B4-BE49-F238E27FC236}">
                <a16:creationId xmlns:a16="http://schemas.microsoft.com/office/drawing/2014/main" id="{A2F9BA7C-37AF-4923-9B26-DF1DC052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18" y="2567715"/>
            <a:ext cx="2555755" cy="25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glass for water">
            <a:extLst>
              <a:ext uri="{FF2B5EF4-FFF2-40B4-BE49-F238E27FC236}">
                <a16:creationId xmlns:a16="http://schemas.microsoft.com/office/drawing/2014/main" id="{20B44474-6764-44BC-8C61-92396A1B1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3"/>
          <a:stretch/>
        </p:blipFill>
        <p:spPr bwMode="auto">
          <a:xfrm>
            <a:off x="4408301" y="3131007"/>
            <a:ext cx="1952743" cy="20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88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63243-C74E-4697-BF90-78582400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104" y="0"/>
            <a:ext cx="698389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F62BF-0BF8-4DCA-80E3-F8EF7CD9C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513" y="0"/>
            <a:ext cx="1444487" cy="1072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B77B3-F6EE-4F04-ADB6-414CA0227C59}"/>
              </a:ext>
            </a:extLst>
          </p:cNvPr>
          <p:cNvSpPr txBox="1"/>
          <p:nvPr/>
        </p:nvSpPr>
        <p:spPr>
          <a:xfrm>
            <a:off x="0" y="0"/>
            <a:ext cx="5671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Rainforest potion ingredients.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A15F5-905B-4C8A-BE5E-6BD0CB4B2552}"/>
              </a:ext>
            </a:extLst>
          </p:cNvPr>
          <p:cNvSpPr txBox="1"/>
          <p:nvPr/>
        </p:nvSpPr>
        <p:spPr>
          <a:xfrm>
            <a:off x="5897217" y="2902226"/>
            <a:ext cx="560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full cup of squashed tree frogs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FFC822-B311-4DDF-9B91-55270EE19BF2}"/>
              </a:ext>
            </a:extLst>
          </p:cNvPr>
          <p:cNvSpPr txBox="1"/>
          <p:nvPr/>
        </p:nvSpPr>
        <p:spPr>
          <a:xfrm>
            <a:off x="5864086" y="3586443"/>
            <a:ext cx="560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nearly full cup of crushed bananas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4F7352-2AAD-41F5-B4AF-A335803F913B}"/>
              </a:ext>
            </a:extLst>
          </p:cNvPr>
          <p:cNvSpPr txBox="1"/>
          <p:nvPr/>
        </p:nvSpPr>
        <p:spPr>
          <a:xfrm>
            <a:off x="5864086" y="4353338"/>
            <a:ext cx="560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half full cup of melted orangutan fur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FE277-AD16-471B-9986-2EDA035C84A2}"/>
              </a:ext>
            </a:extLst>
          </p:cNvPr>
          <p:cNvSpPr txBox="1"/>
          <p:nvPr/>
        </p:nvSpPr>
        <p:spPr>
          <a:xfrm>
            <a:off x="5864086" y="5101145"/>
            <a:ext cx="560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nearly empty cup of liquefied bugs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DDCA3-757A-4961-9815-C8A24DDD9DD3}"/>
              </a:ext>
            </a:extLst>
          </p:cNvPr>
          <p:cNvSpPr txBox="1"/>
          <p:nvPr/>
        </p:nvSpPr>
        <p:spPr>
          <a:xfrm>
            <a:off x="5864086" y="5848952"/>
            <a:ext cx="560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sprinkle of butterfly dust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BB9B4B-961B-40CF-9870-410FF0713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60522" y="1319912"/>
            <a:ext cx="1979938" cy="353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2A25BB-5F0A-41B8-8F2A-DD263B764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13094" y="3734295"/>
            <a:ext cx="2269190" cy="35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42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63243-C74E-4697-BF90-78582400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104" y="0"/>
            <a:ext cx="698389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B77B3-F6EE-4F04-ADB6-414CA0227C59}"/>
              </a:ext>
            </a:extLst>
          </p:cNvPr>
          <p:cNvSpPr txBox="1"/>
          <p:nvPr/>
        </p:nvSpPr>
        <p:spPr>
          <a:xfrm>
            <a:off x="0" y="0"/>
            <a:ext cx="5671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Rainforest potion ingredients.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F896DA-250B-4360-BECF-6D66B1A1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71" y="70208"/>
            <a:ext cx="1386691" cy="10297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DD9127-DFD2-4133-911D-3566C1F91CB7}"/>
              </a:ext>
            </a:extLst>
          </p:cNvPr>
          <p:cNvSpPr txBox="1"/>
          <p:nvPr/>
        </p:nvSpPr>
        <p:spPr>
          <a:xfrm>
            <a:off x="0" y="1569660"/>
            <a:ext cx="46117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Write the ingredients for your rainforest potion. Make sure to use the words ‘full’, ‘nearly full’, ‘half full’ and ‘nearly empty’.</a:t>
            </a:r>
          </a:p>
          <a:p>
            <a:endParaRPr lang="en-GB" sz="2200" dirty="0"/>
          </a:p>
          <a:p>
            <a:endParaRPr lang="en-GB" sz="2200" dirty="0"/>
          </a:p>
          <a:p>
            <a:r>
              <a:rPr lang="en-GB" sz="2200" dirty="0"/>
              <a:t>Please send us pictures of you measuring your ingredients, making your potion and the final product!</a:t>
            </a:r>
          </a:p>
          <a:p>
            <a:endParaRPr lang="en-GB" sz="2200" dirty="0"/>
          </a:p>
          <a:p>
            <a:r>
              <a:rPr lang="en-GB" sz="2200" dirty="0"/>
              <a:t>Pioneerspupils@gmail.com</a:t>
            </a:r>
          </a:p>
        </p:txBody>
      </p:sp>
      <p:pic>
        <p:nvPicPr>
          <p:cNvPr id="16" name="Picture 2" descr="Image result for camera clipart">
            <a:extLst>
              <a:ext uri="{FF2B5EF4-FFF2-40B4-BE49-F238E27FC236}">
                <a16:creationId xmlns:a16="http://schemas.microsoft.com/office/drawing/2014/main" id="{41EFE8CA-F759-46CF-8D31-5820C442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38" y="5482803"/>
            <a:ext cx="1185718" cy="8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90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198852" y="33915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0" y="1515544"/>
            <a:ext cx="3305906" cy="378984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548E8-85FB-484E-B9A1-F9E0F306B104}"/>
              </a:ext>
            </a:extLst>
          </p:cNvPr>
          <p:cNvSpPr txBox="1"/>
          <p:nvPr/>
        </p:nvSpPr>
        <p:spPr>
          <a:xfrm>
            <a:off x="7507726" y="136405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54" y="70209"/>
            <a:ext cx="1299108" cy="96468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E12052-66DE-4BA9-AEE5-F549B4413A0D}"/>
              </a:ext>
            </a:extLst>
          </p:cNvPr>
          <p:cNvCxnSpPr>
            <a:cxnSpLocks/>
          </p:cNvCxnSpPr>
          <p:nvPr/>
        </p:nvCxnSpPr>
        <p:spPr>
          <a:xfrm>
            <a:off x="703693" y="5854843"/>
            <a:ext cx="11211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2007C-BC97-47AE-A220-FDB9589080FF}"/>
              </a:ext>
            </a:extLst>
          </p:cNvPr>
          <p:cNvCxnSpPr>
            <a:cxnSpLocks/>
          </p:cNvCxnSpPr>
          <p:nvPr/>
        </p:nvCxnSpPr>
        <p:spPr>
          <a:xfrm>
            <a:off x="703693" y="6401138"/>
            <a:ext cx="11211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FF44F4-5A2F-4A43-A072-ACF4FCF29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195" y="1384165"/>
            <a:ext cx="6203710" cy="37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944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7A6C7-372F-40F1-B98F-29ED30462BA9}"/>
              </a:ext>
            </a:extLst>
          </p:cNvPr>
          <p:cNvSpPr/>
          <p:nvPr/>
        </p:nvSpPr>
        <p:spPr>
          <a:xfrm>
            <a:off x="1141122" y="556591"/>
            <a:ext cx="101861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 done for your hard work today!</a:t>
            </a: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24485AA-765F-45AF-9367-E143BBEF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30" y="1922827"/>
            <a:ext cx="1838739" cy="18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A034D-D00C-4536-8B51-C6434F7FE87D}"/>
              </a:ext>
            </a:extLst>
          </p:cNvPr>
          <p:cNvSpPr txBox="1"/>
          <p:nvPr/>
        </p:nvSpPr>
        <p:spPr>
          <a:xfrm>
            <a:off x="1141122" y="4498609"/>
            <a:ext cx="9674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Could any completed work / photographic evidence of completed work please be sent to </a:t>
            </a:r>
            <a:r>
              <a:rPr lang="en-GB" sz="2400" dirty="0">
                <a:hlinkClick r:id="rId3"/>
              </a:rPr>
              <a:t>Pioneerspupils@gmail.com</a:t>
            </a:r>
            <a:r>
              <a:rPr lang="en-GB" sz="2400" dirty="0"/>
              <a:t> or submitted into the drop box at school.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9488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E3D188-E772-445F-909F-84D3B6D94876}"/>
              </a:ext>
            </a:extLst>
          </p:cNvPr>
          <p:cNvSpPr txBox="1"/>
          <p:nvPr/>
        </p:nvSpPr>
        <p:spPr>
          <a:xfrm>
            <a:off x="4399722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0FE0D-7581-48D3-9E96-22B3807DF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1" y="92951"/>
            <a:ext cx="1629315" cy="1209888"/>
          </a:xfrm>
          <a:prstGeom prst="rect">
            <a:avLst/>
          </a:prstGeom>
        </p:spPr>
      </p:pic>
      <p:pic>
        <p:nvPicPr>
          <p:cNvPr id="4" name="Picture 2" descr="Image result for jug of water">
            <a:extLst>
              <a:ext uri="{FF2B5EF4-FFF2-40B4-BE49-F238E27FC236}">
                <a16:creationId xmlns:a16="http://schemas.microsoft.com/office/drawing/2014/main" id="{14465C06-2F11-4F94-85AB-2FCE3A136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04" y="1975683"/>
            <a:ext cx="2481814" cy="23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plastic water bottle">
            <a:extLst>
              <a:ext uri="{FF2B5EF4-FFF2-40B4-BE49-F238E27FC236}">
                <a16:creationId xmlns:a16="http://schemas.microsoft.com/office/drawing/2014/main" id="{7C401D69-68F7-481F-A70A-952D1D0C5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r="34893"/>
          <a:stretch/>
        </p:blipFill>
        <p:spPr bwMode="auto">
          <a:xfrm>
            <a:off x="5784585" y="1801814"/>
            <a:ext cx="966797" cy="265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5BAD5-92FF-4C4F-87EC-9DEAA14EEEC6}"/>
              </a:ext>
            </a:extLst>
          </p:cNvPr>
          <p:cNvSpPr txBox="1"/>
          <p:nvPr/>
        </p:nvSpPr>
        <p:spPr>
          <a:xfrm>
            <a:off x="139499" y="923330"/>
            <a:ext cx="11330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Capacity is how much a container can hold.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1C37C-3CB8-44ED-A37F-D476E3C14217}"/>
              </a:ext>
            </a:extLst>
          </p:cNvPr>
          <p:cNvSpPr txBox="1"/>
          <p:nvPr/>
        </p:nvSpPr>
        <p:spPr>
          <a:xfrm>
            <a:off x="139499" y="5549949"/>
            <a:ext cx="11330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If I am not sure which container has the greater capacity (which container would hold the most water), I could carry out the following test…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B2D07F-EAE1-4EF1-9962-DDAC95CE24D1}"/>
              </a:ext>
            </a:extLst>
          </p:cNvPr>
          <p:cNvCxnSpPr>
            <a:cxnSpLocks/>
          </p:cNvCxnSpPr>
          <p:nvPr/>
        </p:nvCxnSpPr>
        <p:spPr>
          <a:xfrm>
            <a:off x="3654481" y="1975683"/>
            <a:ext cx="0" cy="21589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D164A4-BF17-49DE-9938-7F0FD72EEF5B}"/>
              </a:ext>
            </a:extLst>
          </p:cNvPr>
          <p:cNvSpPr txBox="1"/>
          <p:nvPr/>
        </p:nvSpPr>
        <p:spPr>
          <a:xfrm>
            <a:off x="2067086" y="2620316"/>
            <a:ext cx="126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Both containers are tall.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1E77CB-495C-49D1-8392-EB7D9B28DAA8}"/>
              </a:ext>
            </a:extLst>
          </p:cNvPr>
          <p:cNvCxnSpPr>
            <a:cxnSpLocks/>
          </p:cNvCxnSpPr>
          <p:nvPr/>
        </p:nvCxnSpPr>
        <p:spPr>
          <a:xfrm>
            <a:off x="6960898" y="1975683"/>
            <a:ext cx="0" cy="21589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5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47E9A0-553D-4CBD-9F16-B49BB652A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72"/>
          <a:stretch/>
        </p:blipFill>
        <p:spPr>
          <a:xfrm>
            <a:off x="53008" y="1302839"/>
            <a:ext cx="6042992" cy="5221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FA343-039F-4919-B103-FE50EA74D3F0}"/>
              </a:ext>
            </a:extLst>
          </p:cNvPr>
          <p:cNvSpPr txBox="1"/>
          <p:nvPr/>
        </p:nvSpPr>
        <p:spPr>
          <a:xfrm>
            <a:off x="4399722" y="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Capacity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E270E-4748-45BC-9960-86A4FE5C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51" y="92951"/>
            <a:ext cx="1629315" cy="1209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76C41-7560-4CB3-88EF-7C6DE3CB9A23}"/>
              </a:ext>
            </a:extLst>
          </p:cNvPr>
          <p:cNvSpPr txBox="1"/>
          <p:nvPr/>
        </p:nvSpPr>
        <p:spPr>
          <a:xfrm>
            <a:off x="6281526" y="1904474"/>
            <a:ext cx="48335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Fill up container 1.</a:t>
            </a:r>
          </a:p>
          <a:p>
            <a:endParaRPr lang="en-GB" sz="2200" dirty="0"/>
          </a:p>
          <a:p>
            <a:r>
              <a:rPr lang="en-GB" sz="2200" dirty="0"/>
              <a:t>Pour container 1 into container 2.</a:t>
            </a:r>
          </a:p>
          <a:p>
            <a:endParaRPr lang="en-GB" sz="2200" dirty="0"/>
          </a:p>
          <a:p>
            <a:r>
              <a:rPr lang="en-GB" sz="2200" dirty="0"/>
              <a:t>If it overspills, then container 1 has a greater capacity.</a:t>
            </a:r>
          </a:p>
          <a:p>
            <a:endParaRPr lang="en-GB" sz="2200" dirty="0"/>
          </a:p>
          <a:p>
            <a:r>
              <a:rPr lang="en-GB" sz="2200" dirty="0"/>
              <a:t>If it does not fill up, then container 2 has a greater capacity.</a:t>
            </a:r>
          </a:p>
          <a:p>
            <a:endParaRPr lang="en-GB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7AE15-2ACA-4C38-B21D-E7F8EE6DCA84}"/>
              </a:ext>
            </a:extLst>
          </p:cNvPr>
          <p:cNvSpPr txBox="1"/>
          <p:nvPr/>
        </p:nvSpPr>
        <p:spPr>
          <a:xfrm>
            <a:off x="715958" y="3429000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A4766-BAF3-414B-ABC2-C399415D7873}"/>
              </a:ext>
            </a:extLst>
          </p:cNvPr>
          <p:cNvSpPr txBox="1"/>
          <p:nvPr/>
        </p:nvSpPr>
        <p:spPr>
          <a:xfrm>
            <a:off x="1805524" y="3429000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81461-360D-4DE4-BE7A-859975B9AAC2}"/>
              </a:ext>
            </a:extLst>
          </p:cNvPr>
          <p:cNvSpPr txBox="1"/>
          <p:nvPr/>
        </p:nvSpPr>
        <p:spPr>
          <a:xfrm>
            <a:off x="715958" y="6216812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08641-36B7-4E02-9370-2AA2F7C35FA6}"/>
              </a:ext>
            </a:extLst>
          </p:cNvPr>
          <p:cNvSpPr txBox="1"/>
          <p:nvPr/>
        </p:nvSpPr>
        <p:spPr>
          <a:xfrm>
            <a:off x="1805524" y="6216811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62D9E-7131-4B33-9094-A254007567D4}"/>
              </a:ext>
            </a:extLst>
          </p:cNvPr>
          <p:cNvSpPr txBox="1"/>
          <p:nvPr/>
        </p:nvSpPr>
        <p:spPr>
          <a:xfrm>
            <a:off x="3952752" y="1904474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5CE5DA-1DAE-487D-8C68-17D79C773C48}"/>
              </a:ext>
            </a:extLst>
          </p:cNvPr>
          <p:cNvSpPr txBox="1"/>
          <p:nvPr/>
        </p:nvSpPr>
        <p:spPr>
          <a:xfrm>
            <a:off x="4587242" y="3582888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EC9D2-3CF3-404B-BB47-4855CC9E74DE}"/>
              </a:ext>
            </a:extLst>
          </p:cNvPr>
          <p:cNvSpPr txBox="1"/>
          <p:nvPr/>
        </p:nvSpPr>
        <p:spPr>
          <a:xfrm>
            <a:off x="3992014" y="4491861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FC762-5045-4966-9DDE-ECA9023354BA}"/>
              </a:ext>
            </a:extLst>
          </p:cNvPr>
          <p:cNvSpPr txBox="1"/>
          <p:nvPr/>
        </p:nvSpPr>
        <p:spPr>
          <a:xfrm>
            <a:off x="4626504" y="6171869"/>
            <a:ext cx="1268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Container 1</a:t>
            </a:r>
          </a:p>
        </p:txBody>
      </p:sp>
    </p:spTree>
    <p:extLst>
      <p:ext uri="{BB962C8B-B14F-4D97-AF65-F5344CB8AC3E}">
        <p14:creationId xmlns:p14="http://schemas.microsoft.com/office/powerpoint/2010/main" val="893244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</TotalTime>
  <Words>4232</Words>
  <Application>Microsoft Office PowerPoint</Application>
  <PresentationFormat>Widescreen</PresentationFormat>
  <Paragraphs>542</Paragraphs>
  <Slides>73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nixon</dc:creator>
  <cp:lastModifiedBy>Paul Gingell</cp:lastModifiedBy>
  <cp:revision>400</cp:revision>
  <dcterms:created xsi:type="dcterms:W3CDTF">2020-11-22T11:12:56Z</dcterms:created>
  <dcterms:modified xsi:type="dcterms:W3CDTF">2021-02-20T15:36:21Z</dcterms:modified>
</cp:coreProperties>
</file>