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9" r:id="rId2"/>
    <p:sldId id="256" r:id="rId3"/>
    <p:sldId id="275" r:id="rId4"/>
    <p:sldId id="344" r:id="rId5"/>
    <p:sldId id="317" r:id="rId6"/>
    <p:sldId id="318" r:id="rId7"/>
    <p:sldId id="278" r:id="rId8"/>
    <p:sldId id="276" r:id="rId9"/>
    <p:sldId id="319" r:id="rId10"/>
    <p:sldId id="321" r:id="rId11"/>
    <p:sldId id="288" r:id="rId12"/>
    <p:sldId id="270" r:id="rId13"/>
    <p:sldId id="345" r:id="rId14"/>
    <p:sldId id="322" r:id="rId15"/>
    <p:sldId id="323" r:id="rId16"/>
    <p:sldId id="282" r:id="rId17"/>
    <p:sldId id="285" r:id="rId18"/>
    <p:sldId id="324" r:id="rId19"/>
    <p:sldId id="325" r:id="rId20"/>
    <p:sldId id="346" r:id="rId21"/>
    <p:sldId id="271" r:id="rId22"/>
    <p:sldId id="281" r:id="rId23"/>
    <p:sldId id="326" r:id="rId24"/>
    <p:sldId id="327" r:id="rId25"/>
    <p:sldId id="283" r:id="rId26"/>
    <p:sldId id="286" r:id="rId27"/>
    <p:sldId id="328" r:id="rId28"/>
    <p:sldId id="329" r:id="rId29"/>
    <p:sldId id="290" r:id="rId30"/>
    <p:sldId id="272" r:id="rId31"/>
    <p:sldId id="340" r:id="rId32"/>
    <p:sldId id="341" r:id="rId33"/>
    <p:sldId id="342" r:id="rId34"/>
    <p:sldId id="343" r:id="rId35"/>
    <p:sldId id="287" r:id="rId36"/>
    <p:sldId id="332" r:id="rId37"/>
    <p:sldId id="333" r:id="rId38"/>
    <p:sldId id="291" r:id="rId39"/>
    <p:sldId id="273" r:id="rId40"/>
    <p:sldId id="334" r:id="rId41"/>
    <p:sldId id="335" r:id="rId42"/>
    <p:sldId id="258" r:id="rId43"/>
    <p:sldId id="336" r:id="rId44"/>
    <p:sldId id="337" r:id="rId45"/>
    <p:sldId id="33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Pennal" initials="MP" lastIdx="1" clrIdx="0">
    <p:extLst>
      <p:ext uri="{19B8F6BF-5375-455C-9EA6-DF929625EA0E}">
        <p15:presenceInfo xmlns:p15="http://schemas.microsoft.com/office/powerpoint/2012/main" userId="6ad19e3e28399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DDADC-0792-4013-B1F0-F2FF97A834F2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17EE-8669-422E-A06B-BF96C06AB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2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93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gALB6ekaH0A&amp;list=PLPVrkr0oJX1tBTpbocNce93WUH8G-um6A&amp;index=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5s5P-iSSJsU&amp;list=PLPVrkr0oJX1sBGLJU2hNbPE2neuhezWSu&amp;index=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W-iXmHffIi8&amp;list=PLPVrkr0oJX1tBTpbocNce93WUH8G-um6A&amp;index=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7NPAgQhdKN4&amp;list=PLPVrkr0oJX1sBGLJU2hNbPE2neuhezWSu&amp;index=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youtube.com/watch?v=_NID9A6Y4Yo&amp;list=PLPVrkr0oJX1tBTpbocNce93WUH8G-um6A&amp;index=9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5.jpe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Mape-qC0W54&amp;list=PLPVrkr0oJX1sBGLJU2hNbPE2neuhezWSu&amp;index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5oQBK13yJaI&amp;list=PLPVrkr0oJX1tBTpbocNce93WUH8G-um6A&amp;index=6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8.png"/><Relationship Id="rId5" Type="http://schemas.openxmlformats.org/officeDocument/2006/relationships/image" Target="../media/image15.png"/><Relationship Id="rId10" Type="http://schemas.openxmlformats.org/officeDocument/2006/relationships/image" Target="../media/image47.jpeg"/><Relationship Id="rId4" Type="http://schemas.openxmlformats.org/officeDocument/2006/relationships/image" Target="../media/image61.png"/><Relationship Id="rId9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png"/><Relationship Id="rId7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61.pn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c9U9y5XfJEs&amp;list=PLPVrkr0oJX1sBGLJU2hNbPE2neuhezWSu&amp;index=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T65LQ5E726TVGZRZSRRQKYUCAU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1092199"/>
            <a:ext cx="4638238" cy="46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Phonics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39" y="218859"/>
            <a:ext cx="1058398" cy="10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 err="1"/>
              <a:t>oo</a:t>
            </a:r>
            <a:r>
              <a:rPr lang="en-GB" dirty="0"/>
              <a:t> or </a:t>
            </a:r>
            <a:r>
              <a:rPr lang="en-GB" sz="3200" dirty="0"/>
              <a:t>look at a book.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err="1"/>
              <a:t>oo</a:t>
            </a:r>
            <a:r>
              <a:rPr lang="en-GB" dirty="0"/>
              <a:t>.  You already know how to form each letter.  Now we simply put them together to write the sound </a:t>
            </a:r>
            <a:r>
              <a:rPr lang="en-GB" dirty="0" err="1"/>
              <a:t>oo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12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89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2" descr="Image result for look at the book set 2 phonic">
            <a:extLst>
              <a:ext uri="{FF2B5EF4-FFF2-40B4-BE49-F238E27FC236}">
                <a16:creationId xmlns:a16="http://schemas.microsoft.com/office/drawing/2014/main" id="{22CEF93D-ED3D-C04E-A456-BD73A70C0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4719" r="57083" b="38148"/>
          <a:stretch/>
        </p:blipFill>
        <p:spPr bwMode="auto">
          <a:xfrm>
            <a:off x="282740" y="1385433"/>
            <a:ext cx="2538428" cy="20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look at the book set 2 phonic">
            <a:extLst>
              <a:ext uri="{FF2B5EF4-FFF2-40B4-BE49-F238E27FC236}">
                <a16:creationId xmlns:a16="http://schemas.microsoft.com/office/drawing/2014/main" id="{F4551910-2FA1-1642-AE6B-236B4D765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4719" r="57083" b="38148"/>
          <a:stretch/>
        </p:blipFill>
        <p:spPr bwMode="auto">
          <a:xfrm>
            <a:off x="3287679" y="1409449"/>
            <a:ext cx="2538428" cy="20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look at the book set 2 phonic">
            <a:extLst>
              <a:ext uri="{FF2B5EF4-FFF2-40B4-BE49-F238E27FC236}">
                <a16:creationId xmlns:a16="http://schemas.microsoft.com/office/drawing/2014/main" id="{468D517E-61FC-8848-825D-FF4082DEC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4719" r="57083" b="38148"/>
          <a:stretch/>
        </p:blipFill>
        <p:spPr bwMode="auto">
          <a:xfrm>
            <a:off x="9370832" y="1385432"/>
            <a:ext cx="2538428" cy="20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look at the book set 2 phonic">
            <a:extLst>
              <a:ext uri="{FF2B5EF4-FFF2-40B4-BE49-F238E27FC236}">
                <a16:creationId xmlns:a16="http://schemas.microsoft.com/office/drawing/2014/main" id="{01E67865-4AE5-C84A-A7F7-9E5968571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4719" r="57083" b="38148"/>
          <a:stretch/>
        </p:blipFill>
        <p:spPr bwMode="auto">
          <a:xfrm>
            <a:off x="3852411" y="4098202"/>
            <a:ext cx="2538428" cy="20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look at the book set 2 phonic">
            <a:extLst>
              <a:ext uri="{FF2B5EF4-FFF2-40B4-BE49-F238E27FC236}">
                <a16:creationId xmlns:a16="http://schemas.microsoft.com/office/drawing/2014/main" id="{0F8A6811-B2C3-C149-A548-0C9C31E2E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 t="14244" r="20505" b="17038"/>
          <a:stretch/>
        </p:blipFill>
        <p:spPr bwMode="auto">
          <a:xfrm>
            <a:off x="6676459" y="1004713"/>
            <a:ext cx="1734681" cy="28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360051" y="-67701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/>
              <a:t>Set 2 Sounds</a:t>
            </a:r>
            <a:endParaRPr lang="en-GB" sz="4800" u="sng" dirty="0"/>
          </a:p>
        </p:txBody>
      </p:sp>
      <p:sp>
        <p:nvSpPr>
          <p:cNvPr id="4" name="Rectangle 3"/>
          <p:cNvSpPr/>
          <p:nvPr/>
        </p:nvSpPr>
        <p:spPr>
          <a:xfrm>
            <a:off x="326570" y="830997"/>
            <a:ext cx="11512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t    </a:t>
            </a:r>
            <a:r>
              <a:rPr lang="en-GB" sz="2800" b="1" u="sng" dirty="0" err="1"/>
              <a:t>oo</a:t>
            </a:r>
            <a:r>
              <a:rPr lang="en-GB" sz="2800" b="1" dirty="0"/>
              <a:t>    k,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took</a:t>
            </a:r>
            <a:r>
              <a:rPr lang="en-GB" dirty="0"/>
              <a:t>. </a:t>
            </a:r>
          </a:p>
          <a:p>
            <a:r>
              <a:rPr lang="en-GB" dirty="0"/>
              <a:t> I have now read the word.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5589" y="3303865"/>
            <a:ext cx="115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Now it’s your turn.  Fred talk, read the words below.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2" y="104504"/>
            <a:ext cx="1117553" cy="829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2" y="3139321"/>
            <a:ext cx="1299108" cy="964684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00" name="Picture 4" descr="Image result for took cook foot green words">
            <a:extLst>
              <a:ext uri="{FF2B5EF4-FFF2-40B4-BE49-F238E27FC236}">
                <a16:creationId xmlns:a16="http://schemas.microsoft.com/office/drawing/2014/main" id="{F5071129-D6BA-424C-BEB4-2FF1A99E8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10859" r="1335" b="8790"/>
          <a:stretch/>
        </p:blipFill>
        <p:spPr bwMode="auto">
          <a:xfrm>
            <a:off x="206722" y="4283175"/>
            <a:ext cx="11865431" cy="23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took cook foot green words">
            <a:extLst>
              <a:ext uri="{FF2B5EF4-FFF2-40B4-BE49-F238E27FC236}">
                <a16:creationId xmlns:a16="http://schemas.microsoft.com/office/drawing/2014/main" id="{5613A878-405A-0547-A02D-326178C58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859" r="70720" b="55088"/>
          <a:stretch/>
        </p:blipFill>
        <p:spPr bwMode="auto">
          <a:xfrm>
            <a:off x="6531429" y="934370"/>
            <a:ext cx="2769325" cy="9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0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Tuesday 23</a:t>
            </a:r>
            <a:r>
              <a:rPr lang="en-GB" sz="3200" baseline="30000" dirty="0"/>
              <a:t>rd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3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https://www.youtube.com/watch?v=gALB6ekaH0A&amp;list=PLPVrkr0oJX1tBTpbocNce93WUH8G-um6A&amp;index=7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“n"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n?</a:t>
            </a:r>
            <a:endParaRPr lang="en-GB" sz="2400" dirty="0">
              <a:effectLst/>
            </a:endParaRPr>
          </a:p>
        </p:txBody>
      </p:sp>
      <p:pic>
        <p:nvPicPr>
          <p:cNvPr id="3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B865DEA6-9DE1-43C9-9906-D55558A5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1" y="2097182"/>
            <a:ext cx="4041500" cy="40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A7AF89-3213-6645-B8E7-E5435833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26" y="1582058"/>
            <a:ext cx="1861333" cy="2006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AC1F3-75C8-0245-AD62-6C3E38B6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03" y="1582059"/>
            <a:ext cx="1727200" cy="207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E2225B-AF7C-DB4B-B912-F0097F77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296" y="1582059"/>
            <a:ext cx="1816100" cy="204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m.  Can you say </a:t>
            </a:r>
            <a:r>
              <a:rPr lang="en-GB" sz="3600" b="1" dirty="0"/>
              <a:t>n, n, n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n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72266" y="3817956"/>
            <a:ext cx="42287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apple is the </a:t>
            </a:r>
          </a:p>
          <a:p>
            <a:pPr algn="ctr"/>
            <a:r>
              <a:rPr lang="en-GB" dirty="0"/>
              <a:t>grapheme </a:t>
            </a:r>
            <a:r>
              <a:rPr lang="en-GB" sz="4000" dirty="0"/>
              <a:t>n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Can you point to it and say </a:t>
            </a:r>
            <a:r>
              <a:rPr lang="en-GB" sz="3200" dirty="0"/>
              <a:t>n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n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sp>
        <p:nvSpPr>
          <p:cNvPr id="22" name="AutoShape 2" descr="Image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893083" y="3182331"/>
            <a:ext cx="163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nnn</a:t>
            </a:r>
            <a:r>
              <a:rPr lang="en-GB" sz="2400" dirty="0"/>
              <a:t> needle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316" y="3126937"/>
            <a:ext cx="131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nnn</a:t>
            </a:r>
            <a:r>
              <a:rPr lang="en-GB" sz="2400" dirty="0"/>
              <a:t> net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0543" y="3095607"/>
            <a:ext cx="154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nnn</a:t>
            </a:r>
            <a:r>
              <a:rPr lang="en-GB" sz="2400" dirty="0"/>
              <a:t> nose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A4346C-6A90-0148-9D08-FCC97480F228}"/>
              </a:ext>
            </a:extLst>
          </p:cNvPr>
          <p:cNvSpPr txBox="1"/>
          <p:nvPr/>
        </p:nvSpPr>
        <p:spPr>
          <a:xfrm>
            <a:off x="2996496" y="3817956"/>
            <a:ext cx="28435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my friend </a:t>
            </a:r>
          </a:p>
          <a:p>
            <a:pPr algn="ctr"/>
            <a:r>
              <a:rPr lang="en-GB" sz="2800" dirty="0" err="1"/>
              <a:t>nobbie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Can you see the net next to him?  When you see this picture, as quick as you can say </a:t>
            </a:r>
            <a:r>
              <a:rPr lang="en-GB" dirty="0" err="1"/>
              <a:t>nobbie</a:t>
            </a:r>
            <a:r>
              <a:rPr lang="en-GB" dirty="0"/>
              <a:t>.</a:t>
            </a:r>
            <a:endParaRPr lang="en-GB" sz="3600" dirty="0"/>
          </a:p>
        </p:txBody>
      </p:sp>
      <p:pic>
        <p:nvPicPr>
          <p:cNvPr id="23" name="Picture 22" descr="Rhymes for letter formation – taken from Read Write Inc.">
            <a:extLst>
              <a:ext uri="{FF2B5EF4-FFF2-40B4-BE49-F238E27FC236}">
                <a16:creationId xmlns:a16="http://schemas.microsoft.com/office/drawing/2014/main" id="{8E1FE2FD-1898-4A45-BA7C-07C934CE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1" y="308566"/>
            <a:ext cx="2698221" cy="27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hymes for letter formation – taken from Read Write Inc.">
            <a:extLst>
              <a:ext uri="{FF2B5EF4-FFF2-40B4-BE49-F238E27FC236}">
                <a16:creationId xmlns:a16="http://schemas.microsoft.com/office/drawing/2014/main" id="{A9D11945-C76D-0347-B151-7631C1775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37831" r="4720" b="2038"/>
          <a:stretch/>
        </p:blipFill>
        <p:spPr bwMode="auto">
          <a:xfrm>
            <a:off x="413848" y="3839169"/>
            <a:ext cx="2507480" cy="24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Rhymes for letter formation – taken from Read Write Inc.">
            <a:extLst>
              <a:ext uri="{FF2B5EF4-FFF2-40B4-BE49-F238E27FC236}">
                <a16:creationId xmlns:a16="http://schemas.microsoft.com/office/drawing/2014/main" id="{88BA9420-C9AC-FF46-A8D4-AFF7ABFF0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9253" r="54624" b="56549"/>
          <a:stretch/>
        </p:blipFill>
        <p:spPr bwMode="auto">
          <a:xfrm>
            <a:off x="5803703" y="4222748"/>
            <a:ext cx="2085156" cy="17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EE9DA1-9362-524E-B3BB-37A2709DE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7373" y="1521628"/>
            <a:ext cx="1337428" cy="20356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2F1254-9EF2-EC45-B8B8-800B2AE49920}"/>
              </a:ext>
            </a:extLst>
          </p:cNvPr>
          <p:cNvSpPr txBox="1"/>
          <p:nvPr/>
        </p:nvSpPr>
        <p:spPr>
          <a:xfrm>
            <a:off x="9884233" y="3214399"/>
            <a:ext cx="193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nnn</a:t>
            </a:r>
            <a:r>
              <a:rPr lang="en-GB" sz="2400" dirty="0"/>
              <a:t> necklace</a:t>
            </a:r>
          </a:p>
        </p:txBody>
      </p:sp>
    </p:spTree>
    <p:extLst>
      <p:ext uri="{BB962C8B-B14F-4D97-AF65-F5344CB8AC3E}">
        <p14:creationId xmlns:p14="http://schemas.microsoft.com/office/powerpoint/2010/main" val="202666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 err="1"/>
              <a:t>nobbie</a:t>
            </a:r>
            <a:r>
              <a:rPr lang="en-GB" dirty="0"/>
              <a:t> or </a:t>
            </a:r>
            <a:r>
              <a:rPr lang="en-GB" sz="3200" dirty="0"/>
              <a:t>n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436" y="3563149"/>
            <a:ext cx="28170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n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</a:t>
            </a:r>
            <a:r>
              <a:rPr lang="en-GB" sz="2400" dirty="0" err="1"/>
              <a:t>nobbie</a:t>
            </a:r>
            <a:r>
              <a:rPr lang="en-GB" sz="2400" dirty="0"/>
              <a:t> over the net” </a:t>
            </a:r>
            <a:r>
              <a:rPr lang="en-GB" dirty="0"/>
              <a:t>or </a:t>
            </a:r>
            <a:r>
              <a:rPr lang="en-GB" sz="2400" dirty="0" err="1"/>
              <a:t>nnnnn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000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14771" y="419317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7" name="Picture 16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23" descr="Rhymes for letter formation – taken from Read Write Inc.">
            <a:extLst>
              <a:ext uri="{FF2B5EF4-FFF2-40B4-BE49-F238E27FC236}">
                <a16:creationId xmlns:a16="http://schemas.microsoft.com/office/drawing/2014/main" id="{24137526-DD14-724C-97BD-C681DEE17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37831" r="4720" b="2038"/>
          <a:stretch/>
        </p:blipFill>
        <p:spPr bwMode="auto">
          <a:xfrm>
            <a:off x="50800" y="1063431"/>
            <a:ext cx="2507480" cy="24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Rhymes for letter formation – taken from Read Write Inc.">
            <a:extLst>
              <a:ext uri="{FF2B5EF4-FFF2-40B4-BE49-F238E27FC236}">
                <a16:creationId xmlns:a16="http://schemas.microsoft.com/office/drawing/2014/main" id="{B787C0D2-8049-BC49-803C-48D5CB59A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37831" r="4720" b="2038"/>
          <a:stretch/>
        </p:blipFill>
        <p:spPr bwMode="auto">
          <a:xfrm>
            <a:off x="4828662" y="1063431"/>
            <a:ext cx="2507480" cy="24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Rhymes for letter formation – taken from Read Write Inc.">
            <a:extLst>
              <a:ext uri="{FF2B5EF4-FFF2-40B4-BE49-F238E27FC236}">
                <a16:creationId xmlns:a16="http://schemas.microsoft.com/office/drawing/2014/main" id="{C750D0DA-9E4C-4342-9DD6-EB5CA8641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37831" r="4720" b="2038"/>
          <a:stretch/>
        </p:blipFill>
        <p:spPr bwMode="auto">
          <a:xfrm>
            <a:off x="9612507" y="1030037"/>
            <a:ext cx="2507480" cy="24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Rhymes for letter formation – taken from Read Write Inc.">
            <a:extLst>
              <a:ext uri="{FF2B5EF4-FFF2-40B4-BE49-F238E27FC236}">
                <a16:creationId xmlns:a16="http://schemas.microsoft.com/office/drawing/2014/main" id="{EA0B5FCB-1087-DE4D-96BD-12D3B0C2A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37831" r="4720" b="2038"/>
          <a:stretch/>
        </p:blipFill>
        <p:spPr bwMode="auto">
          <a:xfrm>
            <a:off x="2982484" y="4124371"/>
            <a:ext cx="2228005" cy="21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Rhymes for letter formation – taken from Read Write Inc.">
            <a:extLst>
              <a:ext uri="{FF2B5EF4-FFF2-40B4-BE49-F238E27FC236}">
                <a16:creationId xmlns:a16="http://schemas.microsoft.com/office/drawing/2014/main" id="{72E06C77-5A9E-7645-9E49-A82D25F89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9253" r="61165" b="56549"/>
          <a:stretch/>
        </p:blipFill>
        <p:spPr bwMode="auto">
          <a:xfrm>
            <a:off x="2641712" y="1244744"/>
            <a:ext cx="2110750" cy="20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Rhymes for letter formation – taken from Read Write Inc.">
            <a:extLst>
              <a:ext uri="{FF2B5EF4-FFF2-40B4-BE49-F238E27FC236}">
                <a16:creationId xmlns:a16="http://schemas.microsoft.com/office/drawing/2014/main" id="{E7357F9B-D2E4-964E-93D5-FA01E40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9253" r="61165" b="56549"/>
          <a:stretch/>
        </p:blipFill>
        <p:spPr bwMode="auto">
          <a:xfrm>
            <a:off x="7435355" y="1244744"/>
            <a:ext cx="2110750" cy="20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hymes for letter formation – taken from Read Write Inc.">
            <a:extLst>
              <a:ext uri="{FF2B5EF4-FFF2-40B4-BE49-F238E27FC236}">
                <a16:creationId xmlns:a16="http://schemas.microsoft.com/office/drawing/2014/main" id="{FF032076-7E2D-2047-8905-AD7C95877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9253" r="61165" b="56549"/>
          <a:stretch/>
        </p:blipFill>
        <p:spPr bwMode="auto">
          <a:xfrm>
            <a:off x="5301592" y="4193177"/>
            <a:ext cx="2110750" cy="20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4EE3D-E6F2-4672-AF00-191DFF013EFD}"/>
              </a:ext>
            </a:extLst>
          </p:cNvPr>
          <p:cNvSpPr txBox="1"/>
          <p:nvPr/>
        </p:nvSpPr>
        <p:spPr>
          <a:xfrm>
            <a:off x="124740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E90AB-67BE-4C8F-9B9B-E6137D85070E}"/>
              </a:ext>
            </a:extLst>
          </p:cNvPr>
          <p:cNvSpPr txBox="1"/>
          <p:nvPr/>
        </p:nvSpPr>
        <p:spPr>
          <a:xfrm>
            <a:off x="912127" y="3092285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‘n’.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13" y="784521"/>
            <a:ext cx="11530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p     </a:t>
            </a:r>
            <a:r>
              <a:rPr lang="en-GB" sz="2800" b="1" dirty="0" err="1"/>
              <a:t>i</a:t>
            </a:r>
            <a:r>
              <a:rPr lang="en-GB" sz="2800" b="1" dirty="0"/>
              <a:t>        n,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pin</a:t>
            </a:r>
            <a:r>
              <a:rPr lang="en-GB" dirty="0"/>
              <a:t>. </a:t>
            </a:r>
          </a:p>
          <a:p>
            <a:r>
              <a:rPr lang="en-GB" dirty="0"/>
              <a:t>I have now read the word.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3" y="3553950"/>
            <a:ext cx="1299108" cy="964684"/>
          </a:xfrm>
          <a:prstGeom prst="rect">
            <a:avLst/>
          </a:prstGeom>
        </p:spPr>
      </p:pic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380E30-CB42-0748-9F2B-EFCEB9171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884" y="3907514"/>
            <a:ext cx="10288543" cy="1062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30A4B-FEC5-6142-A5E9-13CF7B30D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726" y="5202280"/>
            <a:ext cx="3473027" cy="10628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C550D-4FBC-F84F-B18E-BD0D61BB35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84"/>
          <a:stretch/>
        </p:blipFill>
        <p:spPr>
          <a:xfrm>
            <a:off x="6384116" y="299564"/>
            <a:ext cx="4175720" cy="13768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3551DE-A07F-E14F-A863-31E6DE66A7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14"/>
          <a:stretch/>
        </p:blipFill>
        <p:spPr>
          <a:xfrm>
            <a:off x="6654840" y="5202280"/>
            <a:ext cx="3642277" cy="10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686623" y="-4715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https://www.youtube.com/watch?v=5s5P-iSSJsU&amp;list=PLPVrkr0oJX1sBGLJU2hNbPE2neuhezWSu&amp;index=6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</a:t>
            </a:r>
            <a:r>
              <a:rPr lang="en-GB" sz="2400" i="1" dirty="0" err="1"/>
              <a:t>oo</a:t>
            </a:r>
            <a:r>
              <a:rPr lang="en-GB" sz="2400" b="0" i="1" dirty="0">
                <a:effectLst/>
              </a:rPr>
              <a:t>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 err="1"/>
              <a:t>oo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9" y="45184"/>
            <a:ext cx="1254732" cy="931732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32027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46" name="Picture 2" descr="Image result for poo at the zoo rwi">
            <a:extLst>
              <a:ext uri="{FF2B5EF4-FFF2-40B4-BE49-F238E27FC236}">
                <a16:creationId xmlns:a16="http://schemas.microsoft.com/office/drawing/2014/main" id="{73E03367-600D-5948-999D-EB7BE6CF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5" y="2305754"/>
            <a:ext cx="3703624" cy="37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poo at the zoo rwi">
            <a:extLst>
              <a:ext uri="{FF2B5EF4-FFF2-40B4-BE49-F238E27FC236}">
                <a16:creationId xmlns:a16="http://schemas.microsoft.com/office/drawing/2014/main" id="{262F461C-33E8-F64A-A22F-CCCB94EB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3" y="169876"/>
            <a:ext cx="3187337" cy="32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6240" y="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dirty="0" err="1"/>
              <a:t>oo</a:t>
            </a:r>
            <a:r>
              <a:rPr lang="en-GB" dirty="0"/>
              <a:t>.  Can you say </a:t>
            </a:r>
            <a:r>
              <a:rPr lang="en-GB" sz="3600" b="1" dirty="0" err="1"/>
              <a:t>oo</a:t>
            </a:r>
            <a:r>
              <a:rPr lang="en-GB" sz="3600" b="1" dirty="0"/>
              <a:t>, </a:t>
            </a:r>
            <a:r>
              <a:rPr lang="en-GB" sz="3600" b="1" dirty="0" err="1"/>
              <a:t>oo</a:t>
            </a:r>
            <a:r>
              <a:rPr lang="en-GB" sz="3600" b="1" dirty="0"/>
              <a:t>, </a:t>
            </a:r>
            <a:r>
              <a:rPr lang="en-GB" sz="3600" b="1" dirty="0" err="1"/>
              <a:t>oo</a:t>
            </a:r>
            <a:r>
              <a:rPr lang="en-GB" sz="3600" b="1" dirty="0"/>
              <a:t>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where the man is at?  Yes that’s he’s at the zoo cleaning,</a:t>
            </a:r>
          </a:p>
          <a:p>
            <a:pPr algn="ctr"/>
            <a:r>
              <a:rPr lang="en-GB" sz="2800" dirty="0"/>
              <a:t>“</a:t>
            </a:r>
            <a:r>
              <a:rPr lang="en-GB" sz="2800" dirty="0" err="1"/>
              <a:t>oo</a:t>
            </a:r>
            <a:r>
              <a:rPr lang="en-GB" sz="2800" dirty="0"/>
              <a:t>, poo at the zoo”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</a:t>
            </a:r>
            <a:r>
              <a:rPr lang="en-GB" dirty="0" err="1"/>
              <a:t>oo</a:t>
            </a:r>
            <a:r>
              <a:rPr lang="en-GB" dirty="0"/>
              <a:t>’ words.</a:t>
            </a:r>
          </a:p>
          <a:p>
            <a:pPr algn="ctr"/>
            <a:r>
              <a:rPr lang="en-GB" sz="3600" dirty="0"/>
              <a:t>t</a:t>
            </a:r>
            <a:r>
              <a:rPr lang="en-GB" sz="3600" u="sng" dirty="0"/>
              <a:t>oo</a:t>
            </a:r>
            <a:r>
              <a:rPr lang="en-GB" sz="3600" dirty="0"/>
              <a:t>      f</a:t>
            </a:r>
            <a:r>
              <a:rPr lang="en-GB" sz="3600" u="sng" dirty="0"/>
              <a:t>oo</a:t>
            </a:r>
            <a:r>
              <a:rPr lang="en-GB" sz="3600" dirty="0"/>
              <a:t>d    p</a:t>
            </a:r>
            <a:r>
              <a:rPr lang="en-GB" sz="3600" u="sng" dirty="0"/>
              <a:t>oo</a:t>
            </a:r>
            <a:r>
              <a:rPr lang="en-GB" sz="3600" dirty="0"/>
              <a:t>l.  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412274" y="3921041"/>
            <a:ext cx="3683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</a:t>
            </a:r>
            <a:r>
              <a:rPr lang="en-GB" sz="3600" dirty="0" err="1"/>
              <a:t>oo</a:t>
            </a:r>
            <a:r>
              <a:rPr lang="en-GB" sz="3600" dirty="0"/>
              <a:t>, </a:t>
            </a:r>
          </a:p>
          <a:p>
            <a:pPr algn="ctr"/>
            <a:r>
              <a:rPr lang="en-GB" sz="3600" dirty="0"/>
              <a:t>Poo at the zoo”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0066" y="3722236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</a:t>
            </a:r>
            <a:r>
              <a:rPr lang="en-GB" dirty="0" err="1"/>
              <a:t>oo</a:t>
            </a:r>
            <a:r>
              <a:rPr lang="en-GB" dirty="0"/>
              <a:t>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 err="1"/>
              <a:t>oo</a:t>
            </a:r>
            <a:r>
              <a:rPr lang="en-GB" sz="20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72054"/>
            <a:ext cx="1254732" cy="931732"/>
          </a:xfrm>
          <a:prstGeom prst="rect">
            <a:avLst/>
          </a:prstGeom>
        </p:spPr>
      </p:pic>
      <p:pic>
        <p:nvPicPr>
          <p:cNvPr id="12" name="Picture 11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2" name="Picture 4" descr="Image result for poo at the zoo rwi">
            <a:extLst>
              <a:ext uri="{FF2B5EF4-FFF2-40B4-BE49-F238E27FC236}">
                <a16:creationId xmlns:a16="http://schemas.microsoft.com/office/drawing/2014/main" id="{F0178098-6F14-984E-8B54-73A0A8B6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5" y="3621909"/>
            <a:ext cx="25527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oo at the zoo rwi">
            <a:extLst>
              <a:ext uri="{FF2B5EF4-FFF2-40B4-BE49-F238E27FC236}">
                <a16:creationId xmlns:a16="http://schemas.microsoft.com/office/drawing/2014/main" id="{AD16214F-1C35-8448-B2C8-9634D22CA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10160" r="51130" b="60518"/>
          <a:stretch/>
        </p:blipFill>
        <p:spPr bwMode="auto">
          <a:xfrm>
            <a:off x="5993956" y="4385928"/>
            <a:ext cx="2451750" cy="16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2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Image result for poo at the zoo rwi">
            <a:extLst>
              <a:ext uri="{FF2B5EF4-FFF2-40B4-BE49-F238E27FC236}">
                <a16:creationId xmlns:a16="http://schemas.microsoft.com/office/drawing/2014/main" id="{DB250C0F-4256-A945-AACB-61DBEBF6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28" y="659875"/>
            <a:ext cx="2365061" cy="29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 err="1"/>
              <a:t>oo</a:t>
            </a:r>
            <a:r>
              <a:rPr lang="en-GB" dirty="0"/>
              <a:t> or </a:t>
            </a:r>
            <a:r>
              <a:rPr lang="en-GB" sz="3200" dirty="0"/>
              <a:t>poo at the zoo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496" y="4061768"/>
            <a:ext cx="2425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err="1"/>
              <a:t>oo</a:t>
            </a:r>
            <a:r>
              <a:rPr lang="en-GB" dirty="0"/>
              <a:t>.  You already know how to form each letter.  Now we simply put them together to write the sound </a:t>
            </a:r>
            <a:r>
              <a:rPr lang="en-GB" dirty="0" err="1"/>
              <a:t>oo</a:t>
            </a:r>
            <a:r>
              <a:rPr lang="en-GB" dirty="0"/>
              <a:t>.</a:t>
            </a:r>
          </a:p>
        </p:txBody>
      </p:sp>
      <p:pic>
        <p:nvPicPr>
          <p:cNvPr id="16" name="Picture 15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170" y="-41385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4" descr="Image result for poo at the zoo rwi">
            <a:extLst>
              <a:ext uri="{FF2B5EF4-FFF2-40B4-BE49-F238E27FC236}">
                <a16:creationId xmlns:a16="http://schemas.microsoft.com/office/drawing/2014/main" id="{BE982CAB-3BF5-2E48-AA36-1C912E32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634" y="590970"/>
            <a:ext cx="2365061" cy="29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poo at the zoo rwi">
            <a:extLst>
              <a:ext uri="{FF2B5EF4-FFF2-40B4-BE49-F238E27FC236}">
                <a16:creationId xmlns:a16="http://schemas.microsoft.com/office/drawing/2014/main" id="{3186989D-2AD1-104C-89B1-3FD490130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10160" r="51130" b="60518"/>
          <a:stretch/>
        </p:blipFill>
        <p:spPr bwMode="auto">
          <a:xfrm>
            <a:off x="3718762" y="1225356"/>
            <a:ext cx="2451750" cy="16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poo at the zoo rwi">
            <a:extLst>
              <a:ext uri="{FF2B5EF4-FFF2-40B4-BE49-F238E27FC236}">
                <a16:creationId xmlns:a16="http://schemas.microsoft.com/office/drawing/2014/main" id="{2A6C9772-0043-BC43-B977-BBCC46DAE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10160" r="51130" b="60518"/>
          <a:stretch/>
        </p:blipFill>
        <p:spPr bwMode="auto">
          <a:xfrm>
            <a:off x="6467867" y="1306736"/>
            <a:ext cx="2451750" cy="16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poo at the zoo rwi">
            <a:extLst>
              <a:ext uri="{FF2B5EF4-FFF2-40B4-BE49-F238E27FC236}">
                <a16:creationId xmlns:a16="http://schemas.microsoft.com/office/drawing/2014/main" id="{B5C15931-3E3B-8C41-B733-E69A56FE2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10160" r="51130" b="60518"/>
          <a:stretch/>
        </p:blipFill>
        <p:spPr bwMode="auto">
          <a:xfrm>
            <a:off x="4016117" y="4386098"/>
            <a:ext cx="2451750" cy="16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1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0" y="5858142"/>
            <a:ext cx="6211329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57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Monday 22</a:t>
            </a:r>
            <a:r>
              <a:rPr lang="en-GB" sz="3200" baseline="30000" dirty="0"/>
              <a:t>nd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0" y="5896877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360051" y="-67701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/>
              <a:t>Set 2 Sounds</a:t>
            </a:r>
            <a:endParaRPr lang="en-GB" sz="4800" u="sng" dirty="0"/>
          </a:p>
        </p:txBody>
      </p:sp>
      <p:sp>
        <p:nvSpPr>
          <p:cNvPr id="4" name="Rectangle 3"/>
          <p:cNvSpPr/>
          <p:nvPr/>
        </p:nvSpPr>
        <p:spPr>
          <a:xfrm>
            <a:off x="326570" y="830997"/>
            <a:ext cx="11512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t    </a:t>
            </a:r>
            <a:r>
              <a:rPr lang="en-GB" sz="2800" b="1" u="sng" dirty="0" err="1"/>
              <a:t>oo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too</a:t>
            </a:r>
            <a:r>
              <a:rPr lang="en-GB" dirty="0"/>
              <a:t>. </a:t>
            </a:r>
          </a:p>
          <a:p>
            <a:r>
              <a:rPr lang="en-GB" dirty="0"/>
              <a:t> I have now read the word.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5589" y="3303865"/>
            <a:ext cx="115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Now it’s your turn.  Fred talk, read the words below.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2" y="104504"/>
            <a:ext cx="1117553" cy="829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2" y="3139321"/>
            <a:ext cx="1299108" cy="964684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8" name="Picture 2" descr="Image result for set 2 phonics oo green card">
            <a:extLst>
              <a:ext uri="{FF2B5EF4-FFF2-40B4-BE49-F238E27FC236}">
                <a16:creationId xmlns:a16="http://schemas.microsoft.com/office/drawing/2014/main" id="{294E5320-B257-4241-8A6D-126447E33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7058" r="2189" b="6760"/>
          <a:stretch/>
        </p:blipFill>
        <p:spPr bwMode="auto">
          <a:xfrm>
            <a:off x="679269" y="4160683"/>
            <a:ext cx="11160146" cy="23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et 2 phonics oo green card">
            <a:extLst>
              <a:ext uri="{FF2B5EF4-FFF2-40B4-BE49-F238E27FC236}">
                <a16:creationId xmlns:a16="http://schemas.microsoft.com/office/drawing/2014/main" id="{B68CEBDE-56AA-2F40-8FCF-8936D00F5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7059" r="73285" b="53001"/>
          <a:stretch/>
        </p:blipFill>
        <p:spPr bwMode="auto">
          <a:xfrm>
            <a:off x="6473020" y="917406"/>
            <a:ext cx="2137138" cy="10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7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385414" y="257272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Wednesday 24</a:t>
            </a:r>
            <a:r>
              <a:rPr lang="en-GB" sz="3200" baseline="30000" dirty="0"/>
              <a:t>th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0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https://www.youtube.com/watch?v=W-iXmHffIi8&amp;list=PLPVrkr0oJX1tBTpbocNce93WUH8G-um6A&amp;index=8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“p"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p?</a:t>
            </a:r>
            <a:endParaRPr lang="en-GB" sz="2400" dirty="0">
              <a:effectLst/>
            </a:endParaRPr>
          </a:p>
        </p:txBody>
      </p:sp>
      <p:pic>
        <p:nvPicPr>
          <p:cNvPr id="4098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2A5079C5-13E2-494F-9765-E52338E2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1" y="1986378"/>
            <a:ext cx="3958399" cy="39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80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1C7684-E69E-8E49-A0B6-0AED1BD1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438" y="1458613"/>
            <a:ext cx="2155371" cy="2400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80614-A3C7-D146-BC8E-1630C30F9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799" y="1369475"/>
            <a:ext cx="1551576" cy="2489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9745F-8EB1-3941-9F71-C250A57B4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753" y="1470856"/>
            <a:ext cx="1905000" cy="2298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747710-5433-FF4A-80A3-C8081D9FE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716" y="1458613"/>
            <a:ext cx="1557313" cy="2310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p.  Can you say </a:t>
            </a:r>
            <a:r>
              <a:rPr lang="en-GB" sz="3600" b="1" dirty="0"/>
              <a:t>p, p, p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p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93880" y="4031166"/>
            <a:ext cx="35461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Can you see the pirate?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 When you see this picture, as quick as you can say, </a:t>
            </a:r>
          </a:p>
          <a:p>
            <a:pPr algn="ctr"/>
            <a:r>
              <a:rPr lang="en-GB" sz="2800" dirty="0"/>
              <a:t>Down the pirates plait and around his face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63253" y="4110281"/>
            <a:ext cx="4228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pirate is the grapheme </a:t>
            </a:r>
            <a:r>
              <a:rPr lang="en-GB" sz="4000" dirty="0"/>
              <a:t>p</a:t>
            </a:r>
            <a:r>
              <a:rPr lang="en-GB" dirty="0"/>
              <a:t>.  Can you point to it and say </a:t>
            </a:r>
            <a:r>
              <a:rPr lang="en-GB" sz="3200" dirty="0"/>
              <a:t>p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p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8593" y="3280152"/>
            <a:ext cx="198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   p   pencil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8405" y="3299379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    p    pizza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5244" y="3449339"/>
            <a:ext cx="172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 p pirate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8610" y="3246336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   p   purse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3E9B9F94-EF40-1C43-9D15-4C43BBB7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1" y="382644"/>
            <a:ext cx="2749048" cy="27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D3989F1B-E8DB-8846-80FF-9FC2514AB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26090" r="7225" b="2805"/>
          <a:stretch/>
        </p:blipFill>
        <p:spPr bwMode="auto">
          <a:xfrm>
            <a:off x="232256" y="3820066"/>
            <a:ext cx="2152391" cy="28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86D10FA1-F2FE-2C49-B90B-70D5A54EE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7081" r="60920" b="46574"/>
          <a:stretch/>
        </p:blipFill>
        <p:spPr bwMode="auto">
          <a:xfrm>
            <a:off x="5840075" y="3902395"/>
            <a:ext cx="2032184" cy="2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64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3FC5DAB3-8835-E34E-8EC9-A754210D8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26090" r="7225" b="2805"/>
          <a:stretch/>
        </p:blipFill>
        <p:spPr bwMode="auto">
          <a:xfrm>
            <a:off x="9617165" y="638974"/>
            <a:ext cx="2152391" cy="28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9DBF8885-2609-6047-8568-E5794E577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26090" r="7225" b="2805"/>
          <a:stretch/>
        </p:blipFill>
        <p:spPr bwMode="auto">
          <a:xfrm>
            <a:off x="244889" y="638974"/>
            <a:ext cx="2152391" cy="28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pirate</a:t>
            </a:r>
            <a:r>
              <a:rPr lang="en-GB" dirty="0"/>
              <a:t> or </a:t>
            </a:r>
            <a:r>
              <a:rPr lang="en-GB" sz="3200" dirty="0"/>
              <a:t>p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436" y="3563149"/>
            <a:ext cx="2817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p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the pirates plait and around his face </a:t>
            </a:r>
            <a:r>
              <a:rPr lang="en-GB" dirty="0"/>
              <a:t>or </a:t>
            </a:r>
            <a:r>
              <a:rPr lang="en-GB" sz="2400" dirty="0"/>
              <a:t>p, p, p, p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74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13171" y="419317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" y="0"/>
            <a:ext cx="1299108" cy="964684"/>
          </a:xfrm>
          <a:prstGeom prst="rect">
            <a:avLst/>
          </a:prstGeom>
        </p:spPr>
      </p:pic>
      <p:pic>
        <p:nvPicPr>
          <p:cNvPr id="16" name="Picture 15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D5F96FD7-8D37-3A4E-B2A4-95F1E945E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26090" r="7225" b="2805"/>
          <a:stretch/>
        </p:blipFill>
        <p:spPr bwMode="auto">
          <a:xfrm>
            <a:off x="2617947" y="642300"/>
            <a:ext cx="2152391" cy="28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D77517C7-F1C0-534A-9F8E-E16EF0309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7081" r="60920" b="46574"/>
          <a:stretch/>
        </p:blipFill>
        <p:spPr bwMode="auto">
          <a:xfrm>
            <a:off x="4990517" y="812899"/>
            <a:ext cx="2032184" cy="2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EF307CC4-F998-8247-94C6-64A2F99C6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7081" r="60920" b="46574"/>
          <a:stretch/>
        </p:blipFill>
        <p:spPr bwMode="auto">
          <a:xfrm>
            <a:off x="7274709" y="838565"/>
            <a:ext cx="2032184" cy="2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93E1BAE3-0CC7-874E-983B-6386C3DFB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7081" r="60920" b="46574"/>
          <a:stretch/>
        </p:blipFill>
        <p:spPr bwMode="auto">
          <a:xfrm>
            <a:off x="5326068" y="3900788"/>
            <a:ext cx="2032184" cy="2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82E4D602-C4FA-914E-BC8D-D20BF046C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26090" r="7225" b="2805"/>
          <a:stretch/>
        </p:blipFill>
        <p:spPr bwMode="auto">
          <a:xfrm>
            <a:off x="2979186" y="3795237"/>
            <a:ext cx="2152391" cy="28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0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3978432-08CB-DB46-931A-55919B0D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38" y="3582894"/>
            <a:ext cx="7350441" cy="1147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71F2B6-9754-3A4C-8F16-A942E9EC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719" y="3582894"/>
            <a:ext cx="4095816" cy="1147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4EE3D-E6F2-4672-AF00-191DFF013EFD}"/>
              </a:ext>
            </a:extLst>
          </p:cNvPr>
          <p:cNvSpPr txBox="1"/>
          <p:nvPr/>
        </p:nvSpPr>
        <p:spPr>
          <a:xfrm>
            <a:off x="1856440" y="49126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E90AB-67BE-4C8F-9B9B-E6137D85070E}"/>
              </a:ext>
            </a:extLst>
          </p:cNvPr>
          <p:cNvSpPr txBox="1"/>
          <p:nvPr/>
        </p:nvSpPr>
        <p:spPr>
          <a:xfrm>
            <a:off x="825607" y="3162488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‘p’.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675" y="896187"/>
            <a:ext cx="11477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400" b="1" dirty="0"/>
              <a:t>t</a:t>
            </a:r>
            <a:r>
              <a:rPr lang="en-GB" sz="2800" b="1" dirty="0"/>
              <a:t>,       o,       p,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top</a:t>
            </a:r>
            <a:r>
              <a:rPr lang="en-GB" dirty="0"/>
              <a:t>. </a:t>
            </a:r>
          </a:p>
          <a:p>
            <a:r>
              <a:rPr lang="en-GB" dirty="0"/>
              <a:t>I have now read the word.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" y="3557026"/>
            <a:ext cx="1299108" cy="964684"/>
          </a:xfrm>
          <a:prstGeom prst="rect">
            <a:avLst/>
          </a:prstGeom>
        </p:spPr>
      </p:pic>
      <p:pic>
        <p:nvPicPr>
          <p:cNvPr id="13" name="Picture 12" descr="Original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1CF80C-F46A-1F43-902C-62B023A12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758" y="345601"/>
            <a:ext cx="3937000" cy="12432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693C13-1AAE-014C-8401-8B232D0DD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714" y="5096275"/>
            <a:ext cx="3986165" cy="11410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3B4A0D-3B31-9F41-AD29-A3FFC7B50D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61"/>
          <a:stretch/>
        </p:blipFill>
        <p:spPr>
          <a:xfrm>
            <a:off x="3198638" y="5096276"/>
            <a:ext cx="3745696" cy="11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303681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https://www.youtube.com/watch?v=7NPAgQhdKN4&amp;list=PLPVrkr0oJX1sBGLJU2hNbPE2neuhezWSu&amp;index=7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</a:t>
            </a:r>
            <a:r>
              <a:rPr lang="en-GB" sz="2400" i="1" dirty="0" err="1"/>
              <a:t>ar</a:t>
            </a:r>
            <a:r>
              <a:rPr lang="en-GB" sz="2400" b="0" i="1" dirty="0">
                <a:effectLst/>
              </a:rPr>
              <a:t>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 err="1"/>
              <a:t>ar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" y="45184"/>
            <a:ext cx="1254732" cy="960656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27318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218" name="Picture 2" descr="Image result for rwi ar">
            <a:extLst>
              <a:ext uri="{FF2B5EF4-FFF2-40B4-BE49-F238E27FC236}">
                <a16:creationId xmlns:a16="http://schemas.microsoft.com/office/drawing/2014/main" id="{A027E32A-E430-E840-9F7F-2D9A10B2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0" y="2072951"/>
            <a:ext cx="3254647" cy="44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6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/>
              <a:t>ar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Can you say </a:t>
            </a:r>
            <a:r>
              <a:rPr lang="en-GB" sz="3600" b="1" dirty="0" err="1"/>
              <a:t>ar</a:t>
            </a:r>
            <a:r>
              <a:rPr lang="en-GB" sz="3600" b="1" dirty="0"/>
              <a:t>, </a:t>
            </a:r>
            <a:r>
              <a:rPr lang="en-GB" sz="3600" b="1" dirty="0" err="1"/>
              <a:t>ar</a:t>
            </a:r>
            <a:r>
              <a:rPr lang="en-GB" sz="3600" b="1" dirty="0"/>
              <a:t>, </a:t>
            </a:r>
            <a:r>
              <a:rPr lang="en-GB" sz="3600" b="1" dirty="0" err="1"/>
              <a:t>ar</a:t>
            </a:r>
            <a:r>
              <a:rPr lang="en-GB" sz="3600" b="1" dirty="0"/>
              <a:t>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that the clown is going to start the car?  </a:t>
            </a:r>
          </a:p>
          <a:p>
            <a:pPr algn="ctr"/>
            <a:r>
              <a:rPr lang="en-GB" dirty="0"/>
              <a:t>Yes that’s right they are saying,</a:t>
            </a:r>
          </a:p>
          <a:p>
            <a:pPr algn="ctr"/>
            <a:r>
              <a:rPr lang="en-GB" sz="2800" dirty="0"/>
              <a:t>“</a:t>
            </a:r>
            <a:r>
              <a:rPr lang="en-GB" sz="2800" dirty="0" err="1"/>
              <a:t>ar</a:t>
            </a:r>
            <a:r>
              <a:rPr lang="en-GB" sz="2800" dirty="0"/>
              <a:t>, start the car”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</a:t>
            </a:r>
            <a:r>
              <a:rPr lang="en-GB" dirty="0" err="1"/>
              <a:t>ar</a:t>
            </a:r>
            <a:r>
              <a:rPr lang="en-GB" dirty="0"/>
              <a:t>’ words.</a:t>
            </a:r>
          </a:p>
          <a:p>
            <a:pPr algn="ctr"/>
            <a:r>
              <a:rPr lang="en-GB" sz="3600" dirty="0"/>
              <a:t>b</a:t>
            </a:r>
            <a:r>
              <a:rPr lang="en-GB" sz="3600" u="sng" dirty="0"/>
              <a:t>ar</a:t>
            </a:r>
            <a:r>
              <a:rPr lang="en-GB" sz="3600" dirty="0"/>
              <a:t>      p</a:t>
            </a:r>
            <a:r>
              <a:rPr lang="en-GB" sz="3600" u="sng" dirty="0"/>
              <a:t>ar</a:t>
            </a:r>
            <a:r>
              <a:rPr lang="en-GB" sz="3600" dirty="0"/>
              <a:t>k     sm</a:t>
            </a:r>
            <a:r>
              <a:rPr lang="en-GB" sz="3600" u="sng" dirty="0"/>
              <a:t>ar</a:t>
            </a:r>
            <a:r>
              <a:rPr lang="en-GB" sz="3600" dirty="0"/>
              <a:t>t.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</a:t>
            </a:r>
            <a:r>
              <a:rPr lang="en-GB" sz="3600" dirty="0" err="1"/>
              <a:t>ar</a:t>
            </a:r>
            <a:r>
              <a:rPr lang="en-GB" sz="3600" dirty="0"/>
              <a:t>, </a:t>
            </a:r>
          </a:p>
          <a:p>
            <a:pPr algn="ctr"/>
            <a:r>
              <a:rPr lang="en-GB" sz="3600" dirty="0"/>
              <a:t>Start the car”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7491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ar.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ar</a:t>
            </a:r>
            <a:r>
              <a:rPr lang="en-GB" sz="20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5" y="78794"/>
            <a:ext cx="1254732" cy="931732"/>
          </a:xfrm>
          <a:prstGeom prst="rect">
            <a:avLst/>
          </a:prstGeom>
        </p:spPr>
      </p:pic>
      <p:pic>
        <p:nvPicPr>
          <p:cNvPr id="11" name="Picture 10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2" descr="Image result for rwi ar">
            <a:extLst>
              <a:ext uri="{FF2B5EF4-FFF2-40B4-BE49-F238E27FC236}">
                <a16:creationId xmlns:a16="http://schemas.microsoft.com/office/drawing/2014/main" id="{4712AA83-130D-FD4C-9EB1-AF24A160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8" y="179500"/>
            <a:ext cx="2283757" cy="31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rwi ar">
            <a:extLst>
              <a:ext uri="{FF2B5EF4-FFF2-40B4-BE49-F238E27FC236}">
                <a16:creationId xmlns:a16="http://schemas.microsoft.com/office/drawing/2014/main" id="{CB23BEA8-FD79-6D43-AC8A-6A8BF348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" y="3429909"/>
            <a:ext cx="2465755" cy="3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rwi ar">
            <a:extLst>
              <a:ext uri="{FF2B5EF4-FFF2-40B4-BE49-F238E27FC236}">
                <a16:creationId xmlns:a16="http://schemas.microsoft.com/office/drawing/2014/main" id="{5EEDC933-C87E-FE4A-9F75-85B2ACBD7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t="31727" r="2265" b="22548"/>
          <a:stretch/>
        </p:blipFill>
        <p:spPr bwMode="auto">
          <a:xfrm>
            <a:off x="5629759" y="4223319"/>
            <a:ext cx="3170748" cy="24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5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 err="1"/>
              <a:t>ar</a:t>
            </a:r>
            <a:r>
              <a:rPr lang="en-GB" dirty="0"/>
              <a:t> or </a:t>
            </a:r>
            <a:r>
              <a:rPr lang="en-GB" sz="3200" dirty="0"/>
              <a:t>start the car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7646" y="4061768"/>
            <a:ext cx="25911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ar</a:t>
            </a:r>
            <a:r>
              <a:rPr lang="en-GB" dirty="0"/>
              <a:t>.  You already know how to form each letter.  Now we simply put them together to write the sound ar.</a:t>
            </a:r>
          </a:p>
        </p:txBody>
      </p:sp>
      <p:pic>
        <p:nvPicPr>
          <p:cNvPr id="19" name="Picture 18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2" descr="Image result for rwi ar">
            <a:extLst>
              <a:ext uri="{FF2B5EF4-FFF2-40B4-BE49-F238E27FC236}">
                <a16:creationId xmlns:a16="http://schemas.microsoft.com/office/drawing/2014/main" id="{9D9FC873-03A0-2649-A2F0-15864D04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69" y="763173"/>
            <a:ext cx="2164127" cy="29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wi ar">
            <a:extLst>
              <a:ext uri="{FF2B5EF4-FFF2-40B4-BE49-F238E27FC236}">
                <a16:creationId xmlns:a16="http://schemas.microsoft.com/office/drawing/2014/main" id="{62884FAF-8D9B-2042-AB55-D44AA683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967" y="708472"/>
            <a:ext cx="2033655" cy="27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rwi ar">
            <a:extLst>
              <a:ext uri="{FF2B5EF4-FFF2-40B4-BE49-F238E27FC236}">
                <a16:creationId xmlns:a16="http://schemas.microsoft.com/office/drawing/2014/main" id="{39FF7B1A-4647-A54A-9147-74E2E6028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t="31727" r="2265" b="22548"/>
          <a:stretch/>
        </p:blipFill>
        <p:spPr bwMode="auto">
          <a:xfrm>
            <a:off x="3644344" y="1214750"/>
            <a:ext cx="2521844" cy="19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rwi ar">
            <a:extLst>
              <a:ext uri="{FF2B5EF4-FFF2-40B4-BE49-F238E27FC236}">
                <a16:creationId xmlns:a16="http://schemas.microsoft.com/office/drawing/2014/main" id="{DB809885-66DA-4148-894C-8000CCD86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t="31727" r="2265" b="22548"/>
          <a:stretch/>
        </p:blipFill>
        <p:spPr bwMode="auto">
          <a:xfrm>
            <a:off x="6448352" y="1214749"/>
            <a:ext cx="2521844" cy="19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rwi ar">
            <a:extLst>
              <a:ext uri="{FF2B5EF4-FFF2-40B4-BE49-F238E27FC236}">
                <a16:creationId xmlns:a16="http://schemas.microsoft.com/office/drawing/2014/main" id="{DC597413-3B3E-9F43-AD3A-F30B1E728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t="31727" r="2265" b="22548"/>
          <a:stretch/>
        </p:blipFill>
        <p:spPr bwMode="auto">
          <a:xfrm>
            <a:off x="3982852" y="4325396"/>
            <a:ext cx="2521844" cy="19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77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476858" y="463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731326" y="3267019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</a:t>
            </a:r>
            <a:r>
              <a:rPr lang="en-GB" sz="2400" dirty="0" err="1"/>
              <a:t>ar</a:t>
            </a:r>
            <a:r>
              <a:rPr lang="en-GB" sz="2400" dirty="0"/>
              <a:t>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370" y="785111"/>
            <a:ext cx="11443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c    </a:t>
            </a:r>
            <a:r>
              <a:rPr lang="en-GB" sz="2800" b="1" u="sng" dirty="0" err="1"/>
              <a:t>ar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car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" y="3668573"/>
            <a:ext cx="1299108" cy="964684"/>
          </a:xfrm>
          <a:prstGeom prst="rect">
            <a:avLst/>
          </a:prstGeom>
        </p:spPr>
      </p:pic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90" name="Picture 2" descr="Image result for rwi ar green words">
            <a:extLst>
              <a:ext uri="{FF2B5EF4-FFF2-40B4-BE49-F238E27FC236}">
                <a16:creationId xmlns:a16="http://schemas.microsoft.com/office/drawing/2014/main" id="{30A0AAD0-9E4D-5340-B5BA-9079FB04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58" y="4053037"/>
            <a:ext cx="10208623" cy="23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rwi ar green words">
            <a:extLst>
              <a:ext uri="{FF2B5EF4-FFF2-40B4-BE49-F238E27FC236}">
                <a16:creationId xmlns:a16="http://schemas.microsoft.com/office/drawing/2014/main" id="{2C1B2174-4AAF-4248-BF11-AFBF4BC8D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3228" r="72709" b="53785"/>
          <a:stretch/>
        </p:blipFill>
        <p:spPr bwMode="auto">
          <a:xfrm>
            <a:off x="3579223" y="1172566"/>
            <a:ext cx="195943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0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EE2DA-277C-417E-8371-9CEDF9E498FA}"/>
              </a:ext>
            </a:extLst>
          </p:cNvPr>
          <p:cNvSpPr txBox="1"/>
          <p:nvPr/>
        </p:nvSpPr>
        <p:spPr>
          <a:xfrm>
            <a:off x="214356" y="190366"/>
            <a:ext cx="483141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Each day we are going to focus on a different sound.</a:t>
            </a:r>
          </a:p>
          <a:p>
            <a:endParaRPr lang="en-GB" sz="2800" b="1" dirty="0"/>
          </a:p>
          <a:p>
            <a:r>
              <a:rPr lang="en-GB" sz="2000" dirty="0"/>
              <a:t>Please choose from set 1 or set 2.  Each day, for phonics, there will be a video to watch and some words to read linked to the taught sound. </a:t>
            </a:r>
          </a:p>
          <a:p>
            <a:r>
              <a:rPr lang="en-GB" sz="2000" dirty="0"/>
              <a:t>Here are the sounds which are in each set1 and set 2.</a:t>
            </a:r>
          </a:p>
          <a:p>
            <a:endParaRPr lang="en-GB" sz="2000" dirty="0"/>
          </a:p>
          <a:p>
            <a:r>
              <a:rPr lang="en-GB" sz="2000" dirty="0"/>
              <a:t>Please contact the school if you are not sure which set your child should be focusing on, or whether you’re unsure if your child does guided reading rather than phonics.</a:t>
            </a:r>
          </a:p>
          <a:p>
            <a:endParaRPr lang="en-GB" sz="2000" dirty="0"/>
          </a:p>
          <a:p>
            <a:endParaRPr lang="en-GB" dirty="0"/>
          </a:p>
          <a:p>
            <a:pPr algn="ctr"/>
            <a:r>
              <a:rPr lang="en-GB" sz="2800" b="1" dirty="0"/>
              <a:t>Then, play some phonics games!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EA14A-9510-4AA4-91F9-18F2DED3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71" y="3340015"/>
            <a:ext cx="7058555" cy="1729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246C1-7CCA-4837-BAA1-BE61EDAC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5"/>
          <a:stretch/>
        </p:blipFill>
        <p:spPr>
          <a:xfrm>
            <a:off x="5045771" y="5402674"/>
            <a:ext cx="7058555" cy="108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456" y="964857"/>
            <a:ext cx="4121184" cy="1253592"/>
          </a:xfrm>
          <a:prstGeom prst="rect">
            <a:avLst/>
          </a:prstGeom>
        </p:spPr>
      </p:pic>
      <p:pic>
        <p:nvPicPr>
          <p:cNvPr id="7" name="Picture 6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9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Thursday 25</a:t>
            </a:r>
            <a:r>
              <a:rPr lang="en-GB" sz="3200" baseline="30000" dirty="0"/>
              <a:t>th</a:t>
            </a:r>
            <a:r>
              <a:rPr lang="en-GB" sz="3200" dirty="0"/>
              <a:t> February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06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https://www.youtube.com/watch?v=_NID9A6Y4Yo&amp;list=PLPVrkr0oJX1tBTpbocNce93WUH8G-um6A&amp;index=9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“g"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g?</a:t>
            </a:r>
            <a:endParaRPr lang="en-GB" sz="2400" dirty="0">
              <a:effectLst/>
            </a:endParaRPr>
          </a:p>
        </p:txBody>
      </p:sp>
      <p:pic>
        <p:nvPicPr>
          <p:cNvPr id="1026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9419E1C8-B075-41AD-BDD2-149E3C03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3" y="2221810"/>
            <a:ext cx="3690732" cy="40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33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18B6E30-F159-4BD0-9845-BDE97371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487" y="1484974"/>
            <a:ext cx="1267584" cy="1708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g.  Can you say </a:t>
            </a:r>
            <a:r>
              <a:rPr lang="en-GB" sz="3600" b="1" dirty="0"/>
              <a:t>g, g, g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g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62815" y="3108656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     </a:t>
            </a:r>
            <a:r>
              <a:rPr lang="en-GB" sz="2000" dirty="0" err="1"/>
              <a:t>g</a:t>
            </a:r>
            <a:r>
              <a:rPr lang="en-GB" sz="2000" dirty="0"/>
              <a:t>      girl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8566" y="312348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      </a:t>
            </a:r>
            <a:r>
              <a:rPr lang="en-GB" sz="2000" dirty="0" err="1"/>
              <a:t>g</a:t>
            </a:r>
            <a:r>
              <a:rPr lang="en-GB" sz="2000" dirty="0"/>
              <a:t>      goat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4987" y="3071994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    </a:t>
            </a:r>
            <a:r>
              <a:rPr lang="en-GB" sz="2000" dirty="0" err="1"/>
              <a:t>g</a:t>
            </a:r>
            <a:r>
              <a:rPr lang="en-GB" sz="2000" dirty="0"/>
              <a:t>    glasses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2265" y="3091723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    </a:t>
            </a:r>
            <a:r>
              <a:rPr lang="en-GB" sz="2000" dirty="0" err="1"/>
              <a:t>g</a:t>
            </a:r>
            <a:r>
              <a:rPr lang="en-GB" sz="2000" dirty="0"/>
              <a:t>    gate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90" y="4048115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girl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girl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3901" y="3745203"/>
            <a:ext cx="4228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girl is the grapheme </a:t>
            </a:r>
            <a:r>
              <a:rPr lang="en-GB" sz="4000" dirty="0"/>
              <a:t>g</a:t>
            </a:r>
            <a:r>
              <a:rPr lang="en-GB" dirty="0"/>
              <a:t>.  Can you point to it and say </a:t>
            </a:r>
            <a:r>
              <a:rPr lang="en-GB" sz="3200" dirty="0"/>
              <a:t>g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g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17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2BEE51D4-66C6-4D94-AD48-5294160D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8" y="412399"/>
            <a:ext cx="2515853" cy="27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DADDC019-95B7-4CFB-9001-E37B52B1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4" y="3764966"/>
            <a:ext cx="1818066" cy="27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AA978B-D2CA-4307-88E4-D8E374770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847" y="3764966"/>
            <a:ext cx="1628748" cy="2738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BB6AE7-DBD5-475F-8461-03302DCDE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322" y="1469480"/>
            <a:ext cx="1419917" cy="1661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5CE774-182F-46FA-93D3-4D2225854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855" y="1489209"/>
            <a:ext cx="1286682" cy="1661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980132-A04A-4D09-8521-7598BD608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3376" y="1496735"/>
            <a:ext cx="1166565" cy="16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1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girl</a:t>
            </a:r>
            <a:r>
              <a:rPr lang="en-GB" dirty="0"/>
              <a:t> or </a:t>
            </a:r>
            <a:r>
              <a:rPr lang="en-GB" sz="3200" dirty="0"/>
              <a:t>g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g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“Round her face, down her hair and give her a curl” </a:t>
            </a:r>
            <a:r>
              <a:rPr lang="en-GB" dirty="0"/>
              <a:t>or </a:t>
            </a:r>
            <a:r>
              <a:rPr lang="en-GB" sz="2400" dirty="0"/>
              <a:t>g  </a:t>
            </a:r>
            <a:r>
              <a:rPr lang="en-GB" sz="2400" dirty="0" err="1"/>
              <a:t>g</a:t>
            </a:r>
            <a:r>
              <a:rPr lang="en-GB" sz="2400" dirty="0"/>
              <a:t>  </a:t>
            </a:r>
            <a:r>
              <a:rPr lang="en-GB" sz="2400" dirty="0" err="1"/>
              <a:t>g</a:t>
            </a:r>
            <a:r>
              <a:rPr lang="en-GB" sz="2400" dirty="0"/>
              <a:t>  </a:t>
            </a:r>
            <a:r>
              <a:rPr lang="en-GB" sz="2400" dirty="0" err="1"/>
              <a:t>g</a:t>
            </a:r>
            <a:r>
              <a:rPr lang="en-GB" dirty="0"/>
              <a:t> 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F5FF2587-F3E0-4084-B9FF-C905F38C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9" y="1039899"/>
            <a:ext cx="1633716" cy="2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1B603B-CB02-4111-AD5A-7EE98FA47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451" y="1071256"/>
            <a:ext cx="1463595" cy="2460536"/>
          </a:xfrm>
          <a:prstGeom prst="rect">
            <a:avLst/>
          </a:prstGeom>
        </p:spPr>
      </p:pic>
      <p:pic>
        <p:nvPicPr>
          <p:cNvPr id="18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1276AF7C-43DB-4A0C-B2CC-CDFD3372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62" y="1039899"/>
            <a:ext cx="1633716" cy="2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84AD9E71-0ADB-47CD-86F2-ADF9C35CA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08" y="1031998"/>
            <a:ext cx="1633716" cy="2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57665F-2A15-4578-B3F8-DDE672571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245" y="1020683"/>
            <a:ext cx="1463595" cy="2460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614CAF-74AE-4668-A6D3-0DEA9D0C5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689" y="1031998"/>
            <a:ext cx="1463595" cy="2460536"/>
          </a:xfrm>
          <a:prstGeom prst="rect">
            <a:avLst/>
          </a:prstGeom>
        </p:spPr>
      </p:pic>
      <p:pic>
        <p:nvPicPr>
          <p:cNvPr id="23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8E44A713-1DD2-479A-B378-A71BD6D4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04" y="3763966"/>
            <a:ext cx="1901300" cy="28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14A7A2-AEB1-4ED5-8B28-02CDBE88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043" y="3763966"/>
            <a:ext cx="1703049" cy="28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51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2F515C-ED8F-4CD0-92F3-9BF7292A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99" y="3924170"/>
            <a:ext cx="2863713" cy="1094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3AD17-24B5-4A25-8C3E-7A055F93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99" y="5485734"/>
            <a:ext cx="2863713" cy="10587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6CA483-1352-49A9-9C6C-0F9BC7D2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220" y="3924170"/>
            <a:ext cx="2798203" cy="1094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D8F6E1-69CD-4D4B-9B51-ACED17BD0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220" y="5485734"/>
            <a:ext cx="2863713" cy="1058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64DAD9-4C62-4C2A-B3AA-F16A6C91D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340" y="5485734"/>
            <a:ext cx="2520189" cy="10637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35406A-BFDA-429F-B3DB-1A8FFAA27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831" y="3955404"/>
            <a:ext cx="2585698" cy="10637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B6752F-E47C-4860-BAA7-390EADC96C19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C416C8-9435-4C7B-84AC-DA6AB8F91CC7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‘g’.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10B40-F7F8-49C1-8782-474BC5CF238D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g       a        p,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gap</a:t>
            </a:r>
            <a:r>
              <a:rPr lang="en-GB" dirty="0"/>
              <a:t>.  I have now read the word.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9FEEC-8346-4705-822E-B042EB6C6B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676797-64C0-4A58-9910-7FE61DCA6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3098BE-707E-46D0-90E6-4A0EBEE9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4" y="244632"/>
            <a:ext cx="3311381" cy="1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491241" y="-1423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https://www.youtube.com/watch?v=Mape-qC0W54&amp;list=PLPVrkr0oJX1sBGLJU2hNbPE2neuhezWSu&amp;index=8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</a:t>
            </a:r>
            <a:r>
              <a:rPr lang="en-GB" sz="2400" i="1" dirty="0"/>
              <a:t>or</a:t>
            </a:r>
            <a:r>
              <a:rPr lang="en-GB" sz="2400" b="0" i="1" dirty="0">
                <a:effectLst/>
              </a:rPr>
              <a:t>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‘or’ 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9" y="45184"/>
            <a:ext cx="1254732" cy="931732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27318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shut the door rwi">
            <a:extLst>
              <a:ext uri="{FF2B5EF4-FFF2-40B4-BE49-F238E27FC236}">
                <a16:creationId xmlns:a16="http://schemas.microsoft.com/office/drawing/2014/main" id="{6972DDF6-60B4-1C4D-BDC3-D1EB4CF36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0"/>
          <a:stretch/>
        </p:blipFill>
        <p:spPr bwMode="auto">
          <a:xfrm>
            <a:off x="341012" y="2042830"/>
            <a:ext cx="3812977" cy="43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47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/>
              <a:t>or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Can you say  </a:t>
            </a:r>
            <a:r>
              <a:rPr lang="en-GB" sz="3600" b="1" dirty="0"/>
              <a:t>or, or, or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alien shutting the door? </a:t>
            </a:r>
          </a:p>
          <a:p>
            <a:pPr algn="ctr"/>
            <a:r>
              <a:rPr lang="en-GB" dirty="0"/>
              <a:t>Yes that’s right they are saying,</a:t>
            </a:r>
          </a:p>
          <a:p>
            <a:pPr algn="ctr"/>
            <a:r>
              <a:rPr lang="en-GB" sz="2800" dirty="0"/>
              <a:t>“</a:t>
            </a:r>
            <a:r>
              <a:rPr lang="en-GB" sz="3600" b="1" dirty="0"/>
              <a:t>or</a:t>
            </a:r>
            <a:r>
              <a:rPr lang="en-GB" sz="2800" dirty="0"/>
              <a:t>, shut the door”</a:t>
            </a:r>
          </a:p>
          <a:p>
            <a:pPr algn="ctr"/>
            <a:r>
              <a:rPr lang="en-GB" dirty="0"/>
              <a:t>Let’s Fred Talk some ‘or’ words.</a:t>
            </a:r>
          </a:p>
          <a:p>
            <a:pPr algn="ctr"/>
            <a:r>
              <a:rPr lang="en-GB" sz="3600" dirty="0"/>
              <a:t>do</a:t>
            </a:r>
            <a:r>
              <a:rPr lang="en-GB" sz="3600" u="sng" dirty="0"/>
              <a:t>or</a:t>
            </a:r>
            <a:r>
              <a:rPr lang="en-GB" sz="3600" dirty="0"/>
              <a:t>       f</a:t>
            </a:r>
            <a:r>
              <a:rPr lang="en-GB" sz="3600" u="sng" dirty="0"/>
              <a:t>or</a:t>
            </a:r>
            <a:r>
              <a:rPr lang="en-GB" sz="3600" dirty="0"/>
              <a:t>k      sp</a:t>
            </a:r>
            <a:r>
              <a:rPr lang="en-GB" sz="3600" u="sng" dirty="0"/>
              <a:t>or</a:t>
            </a:r>
            <a:r>
              <a:rPr lang="en-GB" sz="3600" dirty="0"/>
              <a:t>t.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77889" y="3831391"/>
            <a:ext cx="3683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</a:t>
            </a:r>
          </a:p>
          <a:p>
            <a:pPr algn="ctr"/>
            <a:r>
              <a:rPr lang="en-GB" dirty="0"/>
              <a:t>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“or, </a:t>
            </a:r>
          </a:p>
          <a:p>
            <a:pPr algn="ctr"/>
            <a:r>
              <a:rPr lang="en-GB" sz="3600" dirty="0"/>
              <a:t>shut the door”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or</a:t>
            </a:r>
            <a:r>
              <a:rPr lang="en-GB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1615" y="3843285"/>
            <a:ext cx="2243854" cy="2643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or</a:t>
            </a:r>
          </a:p>
        </p:txBody>
      </p:sp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2" descr="Image result for shut the door rwi">
            <a:extLst>
              <a:ext uri="{FF2B5EF4-FFF2-40B4-BE49-F238E27FC236}">
                <a16:creationId xmlns:a16="http://schemas.microsoft.com/office/drawing/2014/main" id="{974D20B4-81FF-DD48-A57F-EA26D3EC7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0"/>
          <a:stretch/>
        </p:blipFill>
        <p:spPr bwMode="auto">
          <a:xfrm>
            <a:off x="215116" y="107699"/>
            <a:ext cx="2888791" cy="33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hut the door rwi">
            <a:extLst>
              <a:ext uri="{FF2B5EF4-FFF2-40B4-BE49-F238E27FC236}">
                <a16:creationId xmlns:a16="http://schemas.microsoft.com/office/drawing/2014/main" id="{E47347F5-01CF-034A-BBBE-C2FCA680F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0"/>
          <a:stretch/>
        </p:blipFill>
        <p:spPr bwMode="auto">
          <a:xfrm>
            <a:off x="187234" y="3504966"/>
            <a:ext cx="2888791" cy="33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78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F2C2D5-33AD-F84E-81F7-03B26230EA4E}"/>
              </a:ext>
            </a:extLst>
          </p:cNvPr>
          <p:cNvSpPr/>
          <p:nvPr/>
        </p:nvSpPr>
        <p:spPr>
          <a:xfrm>
            <a:off x="9033137" y="1041729"/>
            <a:ext cx="2243854" cy="2643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or</a:t>
            </a:r>
          </a:p>
        </p:txBody>
      </p:sp>
      <p:pic>
        <p:nvPicPr>
          <p:cNvPr id="20" name="Picture 2" descr="Image result for shut the door rwi">
            <a:extLst>
              <a:ext uri="{FF2B5EF4-FFF2-40B4-BE49-F238E27FC236}">
                <a16:creationId xmlns:a16="http://schemas.microsoft.com/office/drawing/2014/main" id="{ACFAB38E-2293-6041-A457-E0723182E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0"/>
          <a:stretch/>
        </p:blipFill>
        <p:spPr bwMode="auto">
          <a:xfrm>
            <a:off x="793409" y="888274"/>
            <a:ext cx="2450263" cy="28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b="1" dirty="0"/>
              <a:t>or</a:t>
            </a:r>
            <a:r>
              <a:rPr lang="en-GB" dirty="0"/>
              <a:t> or </a:t>
            </a:r>
            <a:r>
              <a:rPr lang="en-GB" sz="3200" dirty="0"/>
              <a:t>shut the door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sp>
        <p:nvSpPr>
          <p:cNvPr id="2" name="Rectangle 1"/>
          <p:cNvSpPr/>
          <p:nvPr/>
        </p:nvSpPr>
        <p:spPr>
          <a:xfrm>
            <a:off x="822960" y="4061768"/>
            <a:ext cx="2525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or</a:t>
            </a:r>
            <a:r>
              <a:rPr lang="en-GB" dirty="0"/>
              <a:t>.  You already know how to form each letter.  Now we simply put them together to write the sound or.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pic>
        <p:nvPicPr>
          <p:cNvPr id="13" name="Picture 12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593" y="375539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2" descr="Image result for shut the door rwi">
            <a:extLst>
              <a:ext uri="{FF2B5EF4-FFF2-40B4-BE49-F238E27FC236}">
                <a16:creationId xmlns:a16="http://schemas.microsoft.com/office/drawing/2014/main" id="{8DA72608-B4FC-6A46-87BA-9F8AA67FD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0"/>
          <a:stretch/>
        </p:blipFill>
        <p:spPr bwMode="auto">
          <a:xfrm>
            <a:off x="3500419" y="938373"/>
            <a:ext cx="2450263" cy="28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0017DD-4F70-5146-9F3C-E68889BEA316}"/>
              </a:ext>
            </a:extLst>
          </p:cNvPr>
          <p:cNvSpPr/>
          <p:nvPr/>
        </p:nvSpPr>
        <p:spPr>
          <a:xfrm>
            <a:off x="6485437" y="1073312"/>
            <a:ext cx="2243854" cy="2643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C3864-9314-0641-B567-5AE086735960}"/>
              </a:ext>
            </a:extLst>
          </p:cNvPr>
          <p:cNvSpPr/>
          <p:nvPr/>
        </p:nvSpPr>
        <p:spPr>
          <a:xfrm>
            <a:off x="4144785" y="3894219"/>
            <a:ext cx="2243854" cy="2643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48150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D45CB14-2DDC-7345-9DFC-DA4A46C20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10937" r="4129" b="10677"/>
          <a:stretch/>
        </p:blipFill>
        <p:spPr bwMode="auto">
          <a:xfrm>
            <a:off x="507074" y="4202569"/>
            <a:ext cx="11453097" cy="23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476842" y="-9504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731326" y="3245305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‘or’.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617" y="679743"/>
            <a:ext cx="11485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s   </a:t>
            </a:r>
            <a:r>
              <a:rPr lang="en-GB" sz="2800" b="1" u="sng" dirty="0"/>
              <a:t>or</a:t>
            </a:r>
            <a:r>
              <a:rPr lang="en-GB" sz="2800" b="1" dirty="0"/>
              <a:t>   t,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sort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" y="3626095"/>
            <a:ext cx="1299108" cy="964684"/>
          </a:xfrm>
          <a:prstGeom prst="rect">
            <a:avLst/>
          </a:prstGeom>
        </p:spPr>
      </p:pic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42CD565-8204-9646-A432-5AAD82D71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10711" r="69967" b="53698"/>
          <a:stretch/>
        </p:blipFill>
        <p:spPr bwMode="auto">
          <a:xfrm>
            <a:off x="6233622" y="679743"/>
            <a:ext cx="2938404" cy="10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75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Friday 26</a:t>
            </a:r>
            <a:r>
              <a:rPr lang="en-GB" sz="3200" baseline="30000" dirty="0"/>
              <a:t>th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reading and writing tricky words.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91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https://www.youtube.com/watch?v=5oQBK13yJaI&amp;list=PLPVrkr0oJX1tBTpbocNce93WUH8G-um6A&amp;index=6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“i"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827104" y="5677295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i?</a:t>
            </a:r>
            <a:endParaRPr lang="en-GB" sz="2400" dirty="0">
              <a:effectLst/>
            </a:endParaRPr>
          </a:p>
        </p:txBody>
      </p:sp>
      <p:pic>
        <p:nvPicPr>
          <p:cNvPr id="2050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86A3DDA9-AF00-4EFB-9CD2-19E8B542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6" y="2014580"/>
            <a:ext cx="3922231" cy="39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09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DC95084-AB58-DE43-82F8-AB558A966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01" t="1932" r="-466" b="-1932"/>
          <a:stretch/>
        </p:blipFill>
        <p:spPr>
          <a:xfrm>
            <a:off x="1732392" y="5003894"/>
            <a:ext cx="1213093" cy="1787862"/>
          </a:xfrm>
          <a:prstGeom prst="rect">
            <a:avLst/>
          </a:prstGeom>
        </p:spPr>
      </p:pic>
      <p:pic>
        <p:nvPicPr>
          <p:cNvPr id="25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8545D188-B6E3-3748-A2FC-9CED8E9C4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9954" r="6095" b="3041"/>
          <a:stretch/>
        </p:blipFill>
        <p:spPr bwMode="auto">
          <a:xfrm>
            <a:off x="1725737" y="3295374"/>
            <a:ext cx="1213093" cy="15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024" y="12893"/>
            <a:ext cx="113777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going to revisit what we have learned this week.</a:t>
            </a:r>
          </a:p>
          <a:p>
            <a:endParaRPr lang="en-GB" sz="2400" dirty="0"/>
          </a:p>
          <a:p>
            <a:r>
              <a:rPr lang="en-GB" sz="2400" dirty="0"/>
              <a:t>We have learned the sounds </a:t>
            </a:r>
          </a:p>
          <a:p>
            <a:pPr algn="ctr"/>
            <a:r>
              <a:rPr lang="en-GB" sz="4400" dirty="0" err="1"/>
              <a:t>i,n,p,g</a:t>
            </a:r>
            <a:endParaRPr lang="en-GB" sz="4400" dirty="0"/>
          </a:p>
          <a:p>
            <a:r>
              <a:rPr lang="en-GB" sz="2800" dirty="0"/>
              <a:t>Below I have placed some of the flashcards we have used this week.  Can you point to each one and say the picture word or the letter sound.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8401" t="1932" r="-466" b="-1932"/>
          <a:stretch/>
        </p:blipFill>
        <p:spPr>
          <a:xfrm>
            <a:off x="8476512" y="4848467"/>
            <a:ext cx="1213093" cy="1787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56" y="2997822"/>
            <a:ext cx="2484120" cy="2484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92" y="4720592"/>
            <a:ext cx="2484120" cy="248412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2645302" y="3646714"/>
            <a:ext cx="1606732" cy="10058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Callout 18"/>
          <p:cNvSpPr/>
          <p:nvPr/>
        </p:nvSpPr>
        <p:spPr>
          <a:xfrm>
            <a:off x="2836637" y="5346732"/>
            <a:ext cx="1606732" cy="10058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823376" y="3859509"/>
            <a:ext cx="139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insect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7248" y="5511566"/>
            <a:ext cx="139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42" y="2654487"/>
            <a:ext cx="1299108" cy="964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4" y="2687540"/>
            <a:ext cx="1246293" cy="925466"/>
          </a:xfrm>
          <a:prstGeom prst="rect">
            <a:avLst/>
          </a:prstGeom>
        </p:spPr>
      </p:pic>
      <p:pic>
        <p:nvPicPr>
          <p:cNvPr id="24" name="Picture 23" descr="Original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3BED8589-D772-804E-B90A-C550F2C5E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9954" r="6095" b="3041"/>
          <a:stretch/>
        </p:blipFill>
        <p:spPr bwMode="auto">
          <a:xfrm>
            <a:off x="5012135" y="3060179"/>
            <a:ext cx="1213094" cy="15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Rhymes for letter formation – taken from Read Write Inc.">
            <a:extLst>
              <a:ext uri="{FF2B5EF4-FFF2-40B4-BE49-F238E27FC236}">
                <a16:creationId xmlns:a16="http://schemas.microsoft.com/office/drawing/2014/main" id="{679D999D-71A2-7F42-B3EE-D40FEC036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37831" r="4720" b="2038"/>
          <a:stretch/>
        </p:blipFill>
        <p:spPr bwMode="auto">
          <a:xfrm>
            <a:off x="6485203" y="3076056"/>
            <a:ext cx="1606732" cy="15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Rhymes for letter formation – taken from Read Write Inc.">
            <a:extLst>
              <a:ext uri="{FF2B5EF4-FFF2-40B4-BE49-F238E27FC236}">
                <a16:creationId xmlns:a16="http://schemas.microsoft.com/office/drawing/2014/main" id="{3F12D5C7-8551-F04D-9B35-F2AF112C1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9253" r="61165" b="56549"/>
          <a:stretch/>
        </p:blipFill>
        <p:spPr bwMode="auto">
          <a:xfrm>
            <a:off x="8350786" y="3101786"/>
            <a:ext cx="1545857" cy="15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3D641DEE-9B9C-B447-9444-BA370F7FE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t="26090" r="7225" b="2805"/>
          <a:stretch/>
        </p:blipFill>
        <p:spPr bwMode="auto">
          <a:xfrm>
            <a:off x="10317118" y="3050255"/>
            <a:ext cx="1210441" cy="15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F89F4D76-A043-5248-B251-B7F3064AB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5478" r="70674" b="55163"/>
          <a:stretch/>
        </p:blipFill>
        <p:spPr bwMode="auto">
          <a:xfrm>
            <a:off x="6828681" y="4952757"/>
            <a:ext cx="1052698" cy="158993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own Maisie, mountain, mountain Round the apple, down the leaf Slither down  the snake Round his back, up his tall neck and down">
            <a:extLst>
              <a:ext uri="{FF2B5EF4-FFF2-40B4-BE49-F238E27FC236}">
                <a16:creationId xmlns:a16="http://schemas.microsoft.com/office/drawing/2014/main" id="{D8E4001B-7941-1B46-82AE-467B6E95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13" y="4870185"/>
            <a:ext cx="1213094" cy="18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62CA16A-5192-E941-84FC-BED2B5D528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4250" y="4870185"/>
            <a:ext cx="1068590" cy="17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75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24" y="12893"/>
            <a:ext cx="1188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going to revisit what we have learned this week.</a:t>
            </a:r>
          </a:p>
          <a:p>
            <a:r>
              <a:rPr lang="en-GB" sz="2400" dirty="0"/>
              <a:t>I have jumbled up some of the words we read this week.  Here is a recap of how to read them.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9" y="2171976"/>
            <a:ext cx="1299108" cy="964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" y="828776"/>
            <a:ext cx="1246293" cy="9254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6267" y="2293889"/>
            <a:ext cx="5981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Now it’s your turn.  Can you Fred talk, read the words?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0276" y="725038"/>
            <a:ext cx="115681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Here is my green word.</a:t>
            </a:r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400" b="1" dirty="0"/>
              <a:t>p</a:t>
            </a:r>
            <a:r>
              <a:rPr lang="en-GB" sz="2800" b="1" dirty="0"/>
              <a:t>,       a,       t,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pat</a:t>
            </a:r>
            <a:r>
              <a:rPr lang="en-GB" dirty="0"/>
              <a:t>. </a:t>
            </a:r>
          </a:p>
        </p:txBody>
      </p:sp>
      <p:pic>
        <p:nvPicPr>
          <p:cNvPr id="12" name="Picture 11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78" y="639545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3221D0-14BE-5F43-BD56-E4033A894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889" y="3011600"/>
            <a:ext cx="3724282" cy="1423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B82E60-1F15-1346-B98C-38733A26AC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122" b="-1523"/>
          <a:stretch/>
        </p:blipFill>
        <p:spPr>
          <a:xfrm>
            <a:off x="7065260" y="3093299"/>
            <a:ext cx="3848943" cy="1423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B055C3-DD6C-CF49-8E5D-9FFDF06A3A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64" r="1"/>
          <a:stretch/>
        </p:blipFill>
        <p:spPr>
          <a:xfrm>
            <a:off x="222569" y="4973144"/>
            <a:ext cx="3724282" cy="1431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EA56FA-E48D-D140-A3BA-7B6CB8D657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438" r="4220" b="52602"/>
          <a:stretch/>
        </p:blipFill>
        <p:spPr>
          <a:xfrm>
            <a:off x="5081957" y="4996412"/>
            <a:ext cx="3259807" cy="141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3F1F25-901B-2A4E-B1B3-C20D0C3220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001" r="14719" b="-5237"/>
          <a:stretch/>
        </p:blipFill>
        <p:spPr>
          <a:xfrm>
            <a:off x="8908868" y="4973144"/>
            <a:ext cx="3026767" cy="14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3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10" y="0"/>
            <a:ext cx="11195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Today we are going to revisit what we have learned this week.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We learned how to form the letters </a:t>
            </a:r>
            <a:r>
              <a:rPr lang="en-GB" sz="2000" dirty="0" err="1">
                <a:latin typeface="Comic Sans MS" panose="030F0702030302020204" pitchFamily="66" charset="0"/>
              </a:rPr>
              <a:t>i,n,p,g</a:t>
            </a:r>
            <a:r>
              <a:rPr lang="en-GB" sz="2000" dirty="0">
                <a:latin typeface="Comic Sans MS" panose="030F0702030302020204" pitchFamily="66" charset="0"/>
              </a:rPr>
              <a:t>.  Let’s practice writing them again.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Don’t forget to sit straight, hold your pencil the right way and say the sound as you write 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382" y="1629542"/>
            <a:ext cx="11691257" cy="5093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32" y="1427393"/>
            <a:ext cx="1299108" cy="96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59" y="1525038"/>
            <a:ext cx="11317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i___________________________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n____________________________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p____________________________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g____________________________</a:t>
            </a:r>
          </a:p>
        </p:txBody>
      </p:sp>
      <p:pic>
        <p:nvPicPr>
          <p:cNvPr id="7" name="Picture 6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F523721-F86C-A849-B6C6-C6AC652396BE}"/>
              </a:ext>
            </a:extLst>
          </p:cNvPr>
          <p:cNvSpPr/>
          <p:nvPr/>
        </p:nvSpPr>
        <p:spPr>
          <a:xfrm>
            <a:off x="1724533" y="5140219"/>
            <a:ext cx="1447843" cy="1454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or</a:t>
            </a:r>
          </a:p>
        </p:txBody>
      </p:sp>
      <p:pic>
        <p:nvPicPr>
          <p:cNvPr id="38" name="Picture 4" descr="Image result for look at the book set 2 phonic">
            <a:extLst>
              <a:ext uri="{FF2B5EF4-FFF2-40B4-BE49-F238E27FC236}">
                <a16:creationId xmlns:a16="http://schemas.microsoft.com/office/drawing/2014/main" id="{9096B509-9133-6345-9693-86CA0DC36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 t="14244" r="20505" b="17038"/>
          <a:stretch/>
        </p:blipFill>
        <p:spPr bwMode="auto">
          <a:xfrm>
            <a:off x="1916766" y="3049061"/>
            <a:ext cx="1063379" cy="17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024" y="-130800"/>
            <a:ext cx="113777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2000" dirty="0"/>
              <a:t>Today we are going to revisit what we have learned this week.</a:t>
            </a:r>
          </a:p>
          <a:p>
            <a:endParaRPr lang="en-GB" sz="2000" dirty="0"/>
          </a:p>
          <a:p>
            <a:r>
              <a:rPr lang="en-GB" sz="2000" dirty="0"/>
              <a:t>We have learned the sounds </a:t>
            </a:r>
          </a:p>
          <a:p>
            <a:pPr algn="ctr"/>
            <a:r>
              <a:rPr lang="en-GB" sz="3600" dirty="0" err="1">
                <a:latin typeface="Comic Sans MS" panose="030F0702030302020204" pitchFamily="66" charset="0"/>
              </a:rPr>
              <a:t>oo</a:t>
            </a:r>
            <a:r>
              <a:rPr lang="en-GB" sz="3600" dirty="0">
                <a:latin typeface="Comic Sans MS" panose="030F0702030302020204" pitchFamily="66" charset="0"/>
              </a:rPr>
              <a:t>, </a:t>
            </a:r>
            <a:r>
              <a:rPr lang="en-GB" sz="3600" dirty="0" err="1">
                <a:latin typeface="Comic Sans MS" panose="030F0702030302020204" pitchFamily="66" charset="0"/>
              </a:rPr>
              <a:t>oo</a:t>
            </a:r>
            <a:r>
              <a:rPr lang="en-GB" sz="3600" dirty="0">
                <a:latin typeface="Comic Sans MS" panose="030F0702030302020204" pitchFamily="66" charset="0"/>
              </a:rPr>
              <a:t>, </a:t>
            </a:r>
            <a:r>
              <a:rPr lang="en-GB" sz="3600" dirty="0" err="1">
                <a:latin typeface="Comic Sans MS" panose="030F0702030302020204" pitchFamily="66" charset="0"/>
              </a:rPr>
              <a:t>ar</a:t>
            </a:r>
            <a:r>
              <a:rPr lang="en-GB" sz="3600" dirty="0">
                <a:latin typeface="Comic Sans MS" panose="030F0702030302020204" pitchFamily="66" charset="0"/>
              </a:rPr>
              <a:t>, or  </a:t>
            </a:r>
          </a:p>
          <a:p>
            <a:r>
              <a:rPr lang="en-GB" sz="2800" dirty="0"/>
              <a:t>Below I have placed some of the flashcards we have used this week.  Can you point to each one and say the picture word or the letter sound.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08" y="818051"/>
            <a:ext cx="1299108" cy="964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5" y="2998085"/>
            <a:ext cx="1246293" cy="9254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Set 2 Sounds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93" y="2997822"/>
            <a:ext cx="2484120" cy="248412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2937173" y="3308748"/>
            <a:ext cx="1606732" cy="10058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011153" y="3478347"/>
            <a:ext cx="153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oo</a:t>
            </a:r>
            <a:r>
              <a:rPr lang="en-GB" sz="2000" dirty="0">
                <a:latin typeface="Comic Sans MS" panose="030F0702030302020204" pitchFamily="66" charset="0"/>
              </a:rPr>
              <a:t>, look at a book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2991914" y="5346732"/>
            <a:ext cx="1606732" cy="10058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081621" y="5603813"/>
            <a:ext cx="139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or</a:t>
            </a:r>
          </a:p>
        </p:txBody>
      </p:sp>
      <p:pic>
        <p:nvPicPr>
          <p:cNvPr id="35" name="Picture 34" descr="Original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6" name="Picture 4" descr="Image result for look at the book set 2 phonic">
            <a:extLst>
              <a:ext uri="{FF2B5EF4-FFF2-40B4-BE49-F238E27FC236}">
                <a16:creationId xmlns:a16="http://schemas.microsoft.com/office/drawing/2014/main" id="{6D9BFBF2-295C-164C-B4AC-8350E7D16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 t="14244" r="20505" b="17038"/>
          <a:stretch/>
        </p:blipFill>
        <p:spPr bwMode="auto">
          <a:xfrm>
            <a:off x="4926390" y="3054979"/>
            <a:ext cx="1063379" cy="17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look at the book set 2 phonic">
            <a:extLst>
              <a:ext uri="{FF2B5EF4-FFF2-40B4-BE49-F238E27FC236}">
                <a16:creationId xmlns:a16="http://schemas.microsoft.com/office/drawing/2014/main" id="{A456518F-BFA4-AC46-9AB1-40AC7AC11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4719" r="57083" b="38148"/>
          <a:stretch/>
        </p:blipFill>
        <p:spPr bwMode="auto">
          <a:xfrm>
            <a:off x="8320239" y="5306820"/>
            <a:ext cx="1477054" cy="11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Image result for poo at the zoo rwi">
            <a:extLst>
              <a:ext uri="{FF2B5EF4-FFF2-40B4-BE49-F238E27FC236}">
                <a16:creationId xmlns:a16="http://schemas.microsoft.com/office/drawing/2014/main" id="{9A6FB007-A099-D146-886F-B73713AE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29" y="4744304"/>
            <a:ext cx="1612519" cy="20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poo at the zoo rwi">
            <a:extLst>
              <a:ext uri="{FF2B5EF4-FFF2-40B4-BE49-F238E27FC236}">
                <a16:creationId xmlns:a16="http://schemas.microsoft.com/office/drawing/2014/main" id="{211F0590-8C44-154B-A884-781CEB205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10160" r="51130" b="60518"/>
          <a:stretch/>
        </p:blipFill>
        <p:spPr bwMode="auto">
          <a:xfrm>
            <a:off x="10293162" y="3478347"/>
            <a:ext cx="1646697" cy="11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rwi ar">
            <a:extLst>
              <a:ext uri="{FF2B5EF4-FFF2-40B4-BE49-F238E27FC236}">
                <a16:creationId xmlns:a16="http://schemas.microsoft.com/office/drawing/2014/main" id="{66386C57-B27A-FC46-AF26-2C567331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17" y="3052963"/>
            <a:ext cx="1447842" cy="19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rwi ar">
            <a:extLst>
              <a:ext uri="{FF2B5EF4-FFF2-40B4-BE49-F238E27FC236}">
                <a16:creationId xmlns:a16="http://schemas.microsoft.com/office/drawing/2014/main" id="{4C47D223-8355-154A-882E-12525A725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t="31727" r="2265" b="22548"/>
          <a:stretch/>
        </p:blipFill>
        <p:spPr bwMode="auto">
          <a:xfrm>
            <a:off x="6400287" y="3346015"/>
            <a:ext cx="1606733" cy="12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D350E08-C961-9F42-8C28-3020D5CFCE6F}"/>
              </a:ext>
            </a:extLst>
          </p:cNvPr>
          <p:cNvSpPr/>
          <p:nvPr/>
        </p:nvSpPr>
        <p:spPr>
          <a:xfrm>
            <a:off x="6529965" y="5115284"/>
            <a:ext cx="1477055" cy="1468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or</a:t>
            </a:r>
          </a:p>
        </p:txBody>
      </p:sp>
      <p:pic>
        <p:nvPicPr>
          <p:cNvPr id="44" name="Picture 2" descr="Image result for shut the door rwi">
            <a:extLst>
              <a:ext uri="{FF2B5EF4-FFF2-40B4-BE49-F238E27FC236}">
                <a16:creationId xmlns:a16="http://schemas.microsoft.com/office/drawing/2014/main" id="{DBADDE05-BC38-ED44-8AC8-E24957F24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0"/>
          <a:stretch/>
        </p:blipFill>
        <p:spPr bwMode="auto">
          <a:xfrm>
            <a:off x="4710198" y="4911346"/>
            <a:ext cx="1606732" cy="18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92" y="4720592"/>
            <a:ext cx="248412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0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24" y="12893"/>
            <a:ext cx="1188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going to revisit what we have learned this week.</a:t>
            </a:r>
          </a:p>
          <a:p>
            <a:r>
              <a:rPr lang="en-GB" sz="2400" dirty="0"/>
              <a:t>I have jumbled up some of the words we read this week.  Here is a recap of how to read them.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9" y="2171976"/>
            <a:ext cx="1299108" cy="964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" y="828776"/>
            <a:ext cx="1246293" cy="9254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6267" y="2293889"/>
            <a:ext cx="5981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Now it’s your turn.  Can you Fred talk, read the words?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0276" y="725038"/>
            <a:ext cx="115681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3200" b="1" dirty="0"/>
              <a:t> c</a:t>
            </a:r>
            <a:r>
              <a:rPr lang="en-GB" sz="2800" b="1" dirty="0"/>
              <a:t>,      </a:t>
            </a:r>
            <a:r>
              <a:rPr lang="en-GB" sz="2800" b="1" dirty="0" err="1"/>
              <a:t>ar</a:t>
            </a:r>
            <a:r>
              <a:rPr lang="en-GB" sz="2800" b="1" dirty="0"/>
              <a:t>,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c</a:t>
            </a:r>
            <a:r>
              <a:rPr lang="en-GB" sz="2800" b="1" u="sng" dirty="0"/>
              <a:t>ar</a:t>
            </a:r>
            <a:r>
              <a:rPr lang="en-GB" dirty="0"/>
              <a:t>. 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274" y="554328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90D3577-EB27-BF43-AF0E-3CA4303DB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1" t="48690" r="39111" b="10677"/>
          <a:stretch/>
        </p:blipFill>
        <p:spPr bwMode="auto">
          <a:xfrm>
            <a:off x="1919440" y="2883733"/>
            <a:ext cx="3389607" cy="14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rwi ar green words">
            <a:extLst>
              <a:ext uri="{FF2B5EF4-FFF2-40B4-BE49-F238E27FC236}">
                <a16:creationId xmlns:a16="http://schemas.microsoft.com/office/drawing/2014/main" id="{A6206E48-718F-BB4B-8F7E-C0068B339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 t="12387" r="37725" b="50187"/>
          <a:stretch/>
        </p:blipFill>
        <p:spPr bwMode="auto">
          <a:xfrm>
            <a:off x="6571423" y="2883732"/>
            <a:ext cx="4107156" cy="14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took cook foot green words">
            <a:extLst>
              <a:ext uri="{FF2B5EF4-FFF2-40B4-BE49-F238E27FC236}">
                <a16:creationId xmlns:a16="http://schemas.microsoft.com/office/drawing/2014/main" id="{F4256564-7BD7-2246-93CF-DB269DC1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10858" r="70702" b="55499"/>
          <a:stretch/>
        </p:blipFill>
        <p:spPr bwMode="auto">
          <a:xfrm>
            <a:off x="248977" y="5100017"/>
            <a:ext cx="3667381" cy="12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et 2 phonics oo green card">
            <a:extLst>
              <a:ext uri="{FF2B5EF4-FFF2-40B4-BE49-F238E27FC236}">
                <a16:creationId xmlns:a16="http://schemas.microsoft.com/office/drawing/2014/main" id="{7A737A08-76C6-F14A-AC13-CC0B3C8F3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8" t="7058" r="6145" b="52962"/>
          <a:stretch/>
        </p:blipFill>
        <p:spPr bwMode="auto">
          <a:xfrm>
            <a:off x="8269990" y="5024890"/>
            <a:ext cx="3510866" cy="12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E69BFFC-39D6-AA48-B646-B5CD7A1D5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t="56970" r="68964" b="10591"/>
          <a:stretch/>
        </p:blipFill>
        <p:spPr bwMode="auto">
          <a:xfrm>
            <a:off x="4285489" y="5149585"/>
            <a:ext cx="3673033" cy="10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rwi ar green words">
            <a:extLst>
              <a:ext uri="{FF2B5EF4-FFF2-40B4-BE49-F238E27FC236}">
                <a16:creationId xmlns:a16="http://schemas.microsoft.com/office/drawing/2014/main" id="{51E2542D-865F-8846-A49F-A52A01C4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12388" r="72206" b="53130"/>
          <a:stretch/>
        </p:blipFill>
        <p:spPr bwMode="auto">
          <a:xfrm>
            <a:off x="4298572" y="783229"/>
            <a:ext cx="1375469" cy="5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14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10" y="0"/>
            <a:ext cx="118006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Today we are going to revisit what we have learned this week.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We learned how to write the special friends sounds </a:t>
            </a:r>
            <a:r>
              <a:rPr lang="en-GB" sz="2000" dirty="0" err="1">
                <a:latin typeface="Comic Sans MS" panose="030F0702030302020204" pitchFamily="66" charset="0"/>
              </a:rPr>
              <a:t>oo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oo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ar</a:t>
            </a:r>
            <a:r>
              <a:rPr lang="en-GB" sz="2000" dirty="0">
                <a:latin typeface="Comic Sans MS" panose="030F0702030302020204" pitchFamily="66" charset="0"/>
              </a:rPr>
              <a:t>, or. 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Let’s practice writing them again.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Don’t forget to sit straight, hold your pencil the right way and say the sound as you write 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382" y="1629542"/>
            <a:ext cx="11691257" cy="5093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03" y="250066"/>
            <a:ext cx="1299108" cy="96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59" y="1525038"/>
            <a:ext cx="11317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oo</a:t>
            </a:r>
            <a:r>
              <a:rPr lang="en-GB" sz="4800" dirty="0">
                <a:latin typeface="Comic Sans MS" panose="030F0702030302020204" pitchFamily="66" charset="0"/>
              </a:rPr>
              <a:t>___________________________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 err="1">
                <a:latin typeface="Comic Sans MS" panose="030F0702030302020204" pitchFamily="66" charset="0"/>
              </a:rPr>
              <a:t>oo</a:t>
            </a:r>
            <a:r>
              <a:rPr lang="en-GB" sz="4800" dirty="0">
                <a:latin typeface="Comic Sans MS" panose="030F0702030302020204" pitchFamily="66" charset="0"/>
              </a:rPr>
              <a:t>___________________________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 err="1">
                <a:latin typeface="Comic Sans MS" panose="030F0702030302020204" pitchFamily="66" charset="0"/>
              </a:rPr>
              <a:t>ar</a:t>
            </a:r>
            <a:r>
              <a:rPr lang="en-GB" sz="4800" dirty="0">
                <a:latin typeface="Comic Sans MS" panose="030F0702030302020204" pitchFamily="66" charset="0"/>
              </a:rPr>
              <a:t>__________________________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or___________________________</a:t>
            </a:r>
          </a:p>
        </p:txBody>
      </p:sp>
      <p:pic>
        <p:nvPicPr>
          <p:cNvPr id="7" name="Picture 6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2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B36355-D039-9F49-BD6A-895F3259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53" y="1506759"/>
            <a:ext cx="1682110" cy="2159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C61B6B-FBC6-3745-9D33-47C682D4E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831" y="1488813"/>
            <a:ext cx="1588364" cy="2150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5FF092-A851-C440-A24C-0ACD0A73F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792" y="1506759"/>
            <a:ext cx="2155371" cy="2155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65D5D5-63A0-BB4A-8A30-E7593D89A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481" y="1506760"/>
            <a:ext cx="1930400" cy="219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dirty="0" err="1"/>
              <a:t>i</a:t>
            </a:r>
            <a:r>
              <a:rPr lang="en-GB" dirty="0"/>
              <a:t>.  Can you say </a:t>
            </a:r>
            <a:r>
              <a:rPr lang="en-GB" sz="3600" b="1" dirty="0"/>
              <a:t>i, i, i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i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70713" y="3319632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i</a:t>
            </a:r>
            <a:r>
              <a:rPr lang="en-GB" sz="2000" dirty="0"/>
              <a:t>     </a:t>
            </a:r>
            <a:r>
              <a:rPr lang="en-GB" sz="2000" dirty="0" err="1"/>
              <a:t>i</a:t>
            </a:r>
            <a:r>
              <a:rPr lang="en-GB" sz="2000" dirty="0"/>
              <a:t>     itchy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3925" y="3210932"/>
            <a:ext cx="158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i</a:t>
            </a:r>
            <a:r>
              <a:rPr lang="en-GB" sz="2000" dirty="0"/>
              <a:t>     </a:t>
            </a:r>
            <a:r>
              <a:rPr lang="en-GB" sz="2000" dirty="0" err="1"/>
              <a:t>i</a:t>
            </a:r>
            <a:r>
              <a:rPr lang="en-GB" sz="2000" dirty="0"/>
              <a:t>     insect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3863" y="3342977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i</a:t>
            </a:r>
            <a:r>
              <a:rPr lang="en-GB" sz="2000" dirty="0"/>
              <a:t>   </a:t>
            </a:r>
            <a:r>
              <a:rPr lang="en-GB" sz="2000" dirty="0" err="1"/>
              <a:t>i</a:t>
            </a:r>
            <a:r>
              <a:rPr lang="en-GB" sz="2000" dirty="0"/>
              <a:t>   instruments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7092" y="3199531"/>
            <a:ext cx="163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i</a:t>
            </a:r>
            <a:r>
              <a:rPr lang="en-GB" sz="2000" dirty="0"/>
              <a:t>   </a:t>
            </a:r>
            <a:r>
              <a:rPr lang="en-GB" sz="2000" dirty="0" err="1"/>
              <a:t>i</a:t>
            </a:r>
            <a:r>
              <a:rPr lang="en-GB" sz="2000" dirty="0"/>
              <a:t>   invitation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6936" y="4031166"/>
            <a:ext cx="38639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my </a:t>
            </a:r>
            <a:r>
              <a:rPr lang="en-GB" sz="2000" b="1" dirty="0"/>
              <a:t>insect.</a:t>
            </a:r>
          </a:p>
          <a:p>
            <a:pPr algn="ctr"/>
            <a:endParaRPr lang="en-GB" sz="2000" b="1" dirty="0"/>
          </a:p>
          <a:p>
            <a:pPr algn="ctr"/>
            <a:r>
              <a:rPr lang="en-GB" dirty="0"/>
              <a:t>Can you see the insect? 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insect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3901" y="4050003"/>
            <a:ext cx="4228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insect is the grapheme </a:t>
            </a:r>
            <a:r>
              <a:rPr lang="en-GB" sz="4000" dirty="0"/>
              <a:t>i</a:t>
            </a:r>
            <a:r>
              <a:rPr lang="en-GB" dirty="0"/>
              <a:t>.  Can you point to it and say </a:t>
            </a:r>
            <a:r>
              <a:rPr lang="en-GB" sz="3200" dirty="0"/>
              <a:t>i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i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17" name="Picture 16" descr="Original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156D3EA3-5217-EB48-B319-7DC3680B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0" y="364620"/>
            <a:ext cx="291118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CB8BEA03-3833-C64B-82B2-83524C0D5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5478" r="70674" b="55163"/>
          <a:stretch/>
        </p:blipFill>
        <p:spPr bwMode="auto">
          <a:xfrm>
            <a:off x="5918036" y="4110142"/>
            <a:ext cx="1494067" cy="22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D4C75426-F5C9-524E-ABC2-54B95A6B7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9954" r="6095" b="3041"/>
          <a:stretch/>
        </p:blipFill>
        <p:spPr bwMode="auto">
          <a:xfrm>
            <a:off x="121463" y="3780029"/>
            <a:ext cx="1980059" cy="25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8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BE139EDF-0890-D649-A29B-ABA7B8BB9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5478" r="70674" b="55163"/>
          <a:stretch/>
        </p:blipFill>
        <p:spPr bwMode="auto">
          <a:xfrm>
            <a:off x="9839463" y="756258"/>
            <a:ext cx="1710466" cy="25833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BFD40175-1799-5C4A-BD19-BC11FD901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9954" r="6095" b="3041"/>
          <a:stretch/>
        </p:blipFill>
        <p:spPr bwMode="auto">
          <a:xfrm>
            <a:off x="387840" y="756258"/>
            <a:ext cx="1980059" cy="25951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insect</a:t>
            </a:r>
            <a:r>
              <a:rPr lang="en-GB" dirty="0"/>
              <a:t> or </a:t>
            </a:r>
            <a:r>
              <a:rPr lang="en-GB" sz="3200" dirty="0"/>
              <a:t>i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436" y="3563149"/>
            <a:ext cx="2763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i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the insect, dot for its head </a:t>
            </a:r>
            <a:r>
              <a:rPr lang="en-GB" dirty="0"/>
              <a:t>or </a:t>
            </a:r>
            <a:r>
              <a:rPr lang="en-GB" sz="2400" dirty="0" err="1"/>
              <a:t>i,i,i,i</a:t>
            </a:r>
            <a:r>
              <a:rPr lang="en-GB" sz="2400" dirty="0"/>
              <a:t>,</a:t>
            </a:r>
            <a:r>
              <a:rPr lang="en-GB" dirty="0"/>
              <a:t> 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84571" y="419317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6" name="Picture 15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CE1504FC-53EA-1749-B6FB-5091AAEDF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9954" r="6095" b="3041"/>
          <a:stretch/>
        </p:blipFill>
        <p:spPr bwMode="auto">
          <a:xfrm>
            <a:off x="2618702" y="777492"/>
            <a:ext cx="1980059" cy="25951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970E7FBE-E117-C441-9119-8EE1E8B96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9954" r="6095" b="3041"/>
          <a:stretch/>
        </p:blipFill>
        <p:spPr bwMode="auto">
          <a:xfrm>
            <a:off x="7351805" y="796399"/>
            <a:ext cx="1980059" cy="25951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DB4557C3-F69D-2748-9E22-E419EB834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19954" r="6095" b="3041"/>
          <a:stretch/>
        </p:blipFill>
        <p:spPr bwMode="auto">
          <a:xfrm>
            <a:off x="2745709" y="3911262"/>
            <a:ext cx="1980059" cy="25951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3F4900F8-5F46-174E-BF5C-98E7B865B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5478" r="70674" b="55163"/>
          <a:stretch/>
        </p:blipFill>
        <p:spPr bwMode="auto">
          <a:xfrm>
            <a:off x="5133740" y="808165"/>
            <a:ext cx="1710466" cy="25833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C1914F19-8C73-C545-ABB0-4F2E678D1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5478" r="70674" b="55163"/>
          <a:stretch/>
        </p:blipFill>
        <p:spPr bwMode="auto">
          <a:xfrm>
            <a:off x="5240767" y="3923028"/>
            <a:ext cx="1710466" cy="25833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2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85863-A7AD-48E3-9D93-C3D7344D193D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E96E8-F52F-473F-B200-087F814DAB88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beginning with ‘</a:t>
            </a:r>
            <a:r>
              <a:rPr lang="en-GB" sz="2400" dirty="0" err="1"/>
              <a:t>i</a:t>
            </a:r>
            <a:r>
              <a:rPr lang="en-GB" sz="2400" dirty="0"/>
              <a:t>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d       </a:t>
            </a:r>
            <a:r>
              <a:rPr lang="en-GB" sz="2800" b="1" dirty="0" err="1"/>
              <a:t>i</a:t>
            </a:r>
            <a:r>
              <a:rPr lang="en-GB" sz="2800" b="1" dirty="0"/>
              <a:t>        </a:t>
            </a:r>
            <a:r>
              <a:rPr lang="en-GB" sz="2800" b="1" dirty="0">
                <a:latin typeface="Comic Sans MS" panose="030F0902030302020204" pitchFamily="66" charset="0"/>
              </a:rPr>
              <a:t>g</a:t>
            </a:r>
            <a:r>
              <a:rPr lang="en-GB" sz="2800" b="1" dirty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di</a:t>
            </a:r>
            <a:r>
              <a:rPr lang="en-GB" sz="2400" b="1" dirty="0">
                <a:latin typeface="Comic Sans MS" panose="030F0902030302020204" pitchFamily="66" charset="0"/>
              </a:rPr>
              <a:t>g</a:t>
            </a:r>
            <a:r>
              <a:rPr lang="en-GB" dirty="0"/>
              <a:t>.  I have now read the word.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9" y="4689148"/>
            <a:ext cx="1299108" cy="964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87435"/>
            <a:ext cx="1012458" cy="751825"/>
          </a:xfrm>
          <a:prstGeom prst="rect">
            <a:avLst/>
          </a:prstGeom>
        </p:spPr>
      </p:pic>
      <p:pic>
        <p:nvPicPr>
          <p:cNvPr id="12" name="Picture 11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E7E83F-1009-4A4C-BCAF-36D2CE4DC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4094"/>
          <a:stretch/>
        </p:blipFill>
        <p:spPr>
          <a:xfrm>
            <a:off x="2764889" y="3908742"/>
            <a:ext cx="7806739" cy="2525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7EA91D-21EB-1941-929A-C542DD0F9F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688" b="52602"/>
          <a:stretch/>
        </p:blipFill>
        <p:spPr>
          <a:xfrm>
            <a:off x="6370343" y="260817"/>
            <a:ext cx="4506698" cy="14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686623" y="-1423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https://www.youtube.com/watch?v=c9U9y5XfJEs&amp;list=PLPVrkr0oJX1sBGLJU2hNbPE2neuhezWSu&amp;index=5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</a:t>
            </a:r>
            <a:r>
              <a:rPr lang="en-GB" sz="2400" i="1" dirty="0" err="1"/>
              <a:t>oo</a:t>
            </a:r>
            <a:r>
              <a:rPr lang="en-GB" sz="2400" b="0" i="1" dirty="0">
                <a:effectLst/>
              </a:rPr>
              <a:t>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 err="1"/>
              <a:t>oo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9" y="45184"/>
            <a:ext cx="1254732" cy="931732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463347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look at the book set 2 phonic">
            <a:extLst>
              <a:ext uri="{FF2B5EF4-FFF2-40B4-BE49-F238E27FC236}">
                <a16:creationId xmlns:a16="http://schemas.microsoft.com/office/drawing/2014/main" id="{A8064AE4-6553-794F-BF45-7A9A3E088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 t="14244" r="20505" b="17038"/>
          <a:stretch/>
        </p:blipFill>
        <p:spPr bwMode="auto">
          <a:xfrm>
            <a:off x="715985" y="2036321"/>
            <a:ext cx="2884833" cy="47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ook at the book set 2 phonic">
            <a:extLst>
              <a:ext uri="{FF2B5EF4-FFF2-40B4-BE49-F238E27FC236}">
                <a16:creationId xmlns:a16="http://schemas.microsoft.com/office/drawing/2014/main" id="{89BC318D-0F21-C243-8D7F-3AAAE01DB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4719" r="57083" b="38148"/>
          <a:stretch/>
        </p:blipFill>
        <p:spPr bwMode="auto">
          <a:xfrm>
            <a:off x="2253848" y="2036321"/>
            <a:ext cx="1320700" cy="10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3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0690" y="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ay.  Can you say </a:t>
            </a:r>
            <a:r>
              <a:rPr lang="en-GB" sz="3600" b="1" dirty="0" err="1"/>
              <a:t>oo</a:t>
            </a:r>
            <a:r>
              <a:rPr lang="en-GB" sz="3600" b="1" dirty="0"/>
              <a:t>, </a:t>
            </a:r>
            <a:r>
              <a:rPr lang="en-GB" sz="3600" b="1" dirty="0" err="1"/>
              <a:t>oo</a:t>
            </a:r>
            <a:r>
              <a:rPr lang="en-GB" sz="3600" b="1" dirty="0"/>
              <a:t>, </a:t>
            </a:r>
            <a:r>
              <a:rPr lang="en-GB" sz="3600" b="1" dirty="0" err="1"/>
              <a:t>oo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that the boy is looking at a book?</a:t>
            </a:r>
          </a:p>
          <a:p>
            <a:pPr algn="ctr"/>
            <a:r>
              <a:rPr lang="en-GB" dirty="0"/>
              <a:t>  Yes that’s right they are going to,</a:t>
            </a:r>
          </a:p>
          <a:p>
            <a:pPr algn="ctr"/>
            <a:r>
              <a:rPr lang="en-GB" sz="2800" dirty="0"/>
              <a:t>“</a:t>
            </a:r>
            <a:r>
              <a:rPr lang="en-GB" sz="2800" dirty="0" err="1"/>
              <a:t>oo</a:t>
            </a:r>
            <a:r>
              <a:rPr lang="en-GB" sz="2800" dirty="0"/>
              <a:t>, look at a book”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</a:t>
            </a:r>
            <a:r>
              <a:rPr lang="en-GB" dirty="0" err="1"/>
              <a:t>oo</a:t>
            </a:r>
            <a:r>
              <a:rPr lang="en-GB" dirty="0"/>
              <a:t>’ words.</a:t>
            </a:r>
          </a:p>
          <a:p>
            <a:pPr algn="ctr"/>
            <a:r>
              <a:rPr lang="en-GB" sz="3600" dirty="0"/>
              <a:t>t </a:t>
            </a:r>
            <a:r>
              <a:rPr lang="en-GB" sz="3600" u="sng" dirty="0" err="1"/>
              <a:t>oo</a:t>
            </a:r>
            <a:r>
              <a:rPr lang="en-GB" sz="3600" dirty="0"/>
              <a:t> k           f </a:t>
            </a:r>
            <a:r>
              <a:rPr lang="en-GB" sz="3600" u="sng" dirty="0" err="1"/>
              <a:t>oo</a:t>
            </a:r>
            <a:r>
              <a:rPr lang="en-GB" sz="3600" dirty="0"/>
              <a:t> t          c </a:t>
            </a:r>
            <a:r>
              <a:rPr lang="en-GB" sz="3600" u="sng" dirty="0" err="1"/>
              <a:t>oo</a:t>
            </a:r>
            <a:r>
              <a:rPr lang="en-GB" sz="3600" dirty="0"/>
              <a:t> k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</a:t>
            </a:r>
            <a:r>
              <a:rPr lang="en-GB" sz="3600" dirty="0" err="1"/>
              <a:t>oo</a:t>
            </a:r>
            <a:r>
              <a:rPr lang="en-GB" sz="3600" dirty="0"/>
              <a:t>, </a:t>
            </a:r>
          </a:p>
          <a:p>
            <a:pPr algn="ctr"/>
            <a:r>
              <a:rPr lang="en-GB" sz="3600" dirty="0"/>
              <a:t>Look at a book”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</a:t>
            </a:r>
            <a:r>
              <a:rPr lang="en-GB" dirty="0" err="1"/>
              <a:t>oo</a:t>
            </a:r>
            <a:r>
              <a:rPr lang="en-GB" dirty="0"/>
              <a:t>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 err="1"/>
              <a:t>oo</a:t>
            </a:r>
            <a:r>
              <a:rPr lang="en-GB" sz="20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72054"/>
            <a:ext cx="1254732" cy="931732"/>
          </a:xfrm>
          <a:prstGeom prst="rect">
            <a:avLst/>
          </a:prstGeom>
        </p:spPr>
      </p:pic>
      <p:pic>
        <p:nvPicPr>
          <p:cNvPr id="11" name="Picture 10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4" descr="Image result for look at the book set 2 phonic">
            <a:extLst>
              <a:ext uri="{FF2B5EF4-FFF2-40B4-BE49-F238E27FC236}">
                <a16:creationId xmlns:a16="http://schemas.microsoft.com/office/drawing/2014/main" id="{AE202F90-1B12-C549-B5EF-A35D7F64D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 t="14244" r="20505" b="17038"/>
          <a:stretch/>
        </p:blipFill>
        <p:spPr bwMode="auto">
          <a:xfrm>
            <a:off x="470480" y="33357"/>
            <a:ext cx="2094081" cy="34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look at the book set 2 phonic">
            <a:extLst>
              <a:ext uri="{FF2B5EF4-FFF2-40B4-BE49-F238E27FC236}">
                <a16:creationId xmlns:a16="http://schemas.microsoft.com/office/drawing/2014/main" id="{D1E52FDD-2C12-F545-BFC0-1048CDFC4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4719" r="57083" b="38148"/>
          <a:stretch/>
        </p:blipFill>
        <p:spPr bwMode="auto">
          <a:xfrm>
            <a:off x="1610115" y="33357"/>
            <a:ext cx="958687" cy="7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look at the book set 2 phonic">
            <a:extLst>
              <a:ext uri="{FF2B5EF4-FFF2-40B4-BE49-F238E27FC236}">
                <a16:creationId xmlns:a16="http://schemas.microsoft.com/office/drawing/2014/main" id="{C70959A8-0AB8-DE49-A5E3-12E838138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4" t="14244" r="20505" b="17038"/>
          <a:stretch/>
        </p:blipFill>
        <p:spPr bwMode="auto">
          <a:xfrm>
            <a:off x="835201" y="3606370"/>
            <a:ext cx="1928905" cy="31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look at the book set 2 phonic">
            <a:extLst>
              <a:ext uri="{FF2B5EF4-FFF2-40B4-BE49-F238E27FC236}">
                <a16:creationId xmlns:a16="http://schemas.microsoft.com/office/drawing/2014/main" id="{5C600AA1-0471-B649-A500-B2D2895B8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4719" r="57083" b="38148"/>
          <a:stretch/>
        </p:blipFill>
        <p:spPr bwMode="auto">
          <a:xfrm>
            <a:off x="6051491" y="4221532"/>
            <a:ext cx="2473604" cy="19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7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3581</Words>
  <Application>Microsoft Office PowerPoint</Application>
  <PresentationFormat>Widescreen</PresentationFormat>
  <Paragraphs>414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Paul Gingell</cp:lastModifiedBy>
  <cp:revision>86</cp:revision>
  <dcterms:created xsi:type="dcterms:W3CDTF">2020-11-14T12:23:39Z</dcterms:created>
  <dcterms:modified xsi:type="dcterms:W3CDTF">2021-02-12T11:35:49Z</dcterms:modified>
</cp:coreProperties>
</file>