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67" r:id="rId5"/>
    <p:sldId id="295" r:id="rId6"/>
    <p:sldId id="296" r:id="rId7"/>
    <p:sldId id="297" r:id="rId8"/>
    <p:sldId id="298" r:id="rId9"/>
    <p:sldId id="273" r:id="rId10"/>
    <p:sldId id="274" r:id="rId11"/>
    <p:sldId id="299" r:id="rId12"/>
    <p:sldId id="294" r:id="rId13"/>
    <p:sldId id="258" r:id="rId14"/>
    <p:sldId id="259" r:id="rId15"/>
    <p:sldId id="290" r:id="rId16"/>
    <p:sldId id="291" r:id="rId17"/>
    <p:sldId id="260" r:id="rId18"/>
    <p:sldId id="289" r:id="rId19"/>
    <p:sldId id="292" r:id="rId20"/>
    <p:sldId id="269" r:id="rId21"/>
    <p:sldId id="270" r:id="rId22"/>
    <p:sldId id="293" r:id="rId23"/>
    <p:sldId id="261" r:id="rId24"/>
    <p:sldId id="300" r:id="rId25"/>
    <p:sldId id="301" r:id="rId26"/>
    <p:sldId id="302" r:id="rId27"/>
    <p:sldId id="303" r:id="rId28"/>
    <p:sldId id="305" r:id="rId29"/>
    <p:sldId id="306" r:id="rId30"/>
    <p:sldId id="271" r:id="rId31"/>
    <p:sldId id="307" r:id="rId32"/>
    <p:sldId id="272" r:id="rId33"/>
    <p:sldId id="304" r:id="rId34"/>
    <p:sldId id="275" r:id="rId35"/>
    <p:sldId id="276" r:id="rId36"/>
    <p:sldId id="278" r:id="rId37"/>
    <p:sldId id="279" r:id="rId38"/>
    <p:sldId id="308" r:id="rId39"/>
    <p:sldId id="309" r:id="rId40"/>
    <p:sldId id="310" r:id="rId41"/>
    <p:sldId id="311" r:id="rId42"/>
    <p:sldId id="312" r:id="rId43"/>
    <p:sldId id="280" r:id="rId44"/>
    <p:sldId id="281" r:id="rId45"/>
    <p:sldId id="313" r:id="rId46"/>
    <p:sldId id="31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05.01.21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</a:t>
            </a:r>
            <a:r>
              <a:rPr lang="en-GB" sz="4000" dirty="0" smtClean="0"/>
              <a:t>to recall my 5x table.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F4EF6-ADCF-4163-A8CC-1E189E60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1" y="1266143"/>
            <a:ext cx="4566352" cy="366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02534-0B62-496C-B58B-51D0B859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980" y="1266142"/>
            <a:ext cx="5500008" cy="366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1933898" y="155685"/>
            <a:ext cx="8038794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</a:t>
            </a: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48541" y="5264331"/>
            <a:ext cx="4566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8541" y="5638800"/>
            <a:ext cx="4566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8541" y="5991496"/>
            <a:ext cx="4566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8541" y="6396445"/>
            <a:ext cx="4566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53295" y="5264331"/>
            <a:ext cx="543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53295" y="5638800"/>
            <a:ext cx="543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79421" y="6004559"/>
            <a:ext cx="543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79421" y="6365965"/>
            <a:ext cx="543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8541" y="4966379"/>
            <a:ext cx="456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Annie is ___________________ because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87980" y="4964480"/>
            <a:ext cx="456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odd one out is  ______  because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9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" y="1674698"/>
            <a:ext cx="8041414" cy="4868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2790314" y="273250"/>
            <a:ext cx="8038794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Tricky Challenge</a:t>
            </a: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8621486" y="3678737"/>
            <a:ext cx="3231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Count the flowers, raspberries and blueberries in 5’s when you’ve worked out how many cakes there are! </a:t>
            </a:r>
            <a:endParaRPr lang="en-GB" dirty="0">
              <a:latin typeface="+mj-lt"/>
            </a:endParaRPr>
          </a:p>
        </p:txBody>
      </p:sp>
      <p:sp>
        <p:nvSpPr>
          <p:cNvPr id="7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8334103" y="3076146"/>
            <a:ext cx="3657601" cy="2828266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06.01.21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</a:t>
            </a:r>
            <a:r>
              <a:rPr lang="en-GB" sz="4000" dirty="0" smtClean="0"/>
              <a:t>to recall number bonds to 100.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918050" y="101236"/>
            <a:ext cx="6355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 Bonds to 100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504CF-0E28-435B-85FD-A24A68F06021}"/>
              </a:ext>
            </a:extLst>
          </p:cNvPr>
          <p:cNvSpPr txBox="1"/>
          <p:nvPr/>
        </p:nvSpPr>
        <p:spPr>
          <a:xfrm flipH="1">
            <a:off x="6943724" y="1438275"/>
            <a:ext cx="203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 Infant Std" panose="020B0503020103030203" pitchFamily="34" charset="0"/>
              </a:rPr>
              <a:t>-</a:t>
            </a:r>
            <a:endParaRPr lang="en-GB" sz="2400" dirty="0">
              <a:latin typeface="Sassoon Infant Std" panose="020B0503020103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DDE9E-4C07-4648-AD1A-602419D2A005}"/>
              </a:ext>
            </a:extLst>
          </p:cNvPr>
          <p:cNvSpPr txBox="1"/>
          <p:nvPr/>
        </p:nvSpPr>
        <p:spPr>
          <a:xfrm flipH="1">
            <a:off x="6943724" y="2495550"/>
            <a:ext cx="203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 Infant Std" panose="020B0503020103030203" pitchFamily="34" charset="0"/>
              </a:rPr>
              <a:t>-</a:t>
            </a:r>
            <a:endParaRPr lang="en-GB" sz="2400" dirty="0">
              <a:latin typeface="Sassoon Infant Std" panose="020B050302010303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401" y="1438275"/>
            <a:ext cx="561975" cy="2838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770" y="1438275"/>
            <a:ext cx="561975" cy="2838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287" y="1438275"/>
            <a:ext cx="561975" cy="2838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241" y="1438275"/>
            <a:ext cx="561975" cy="2838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496" y="1438275"/>
            <a:ext cx="561975" cy="2838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13" y="1438275"/>
            <a:ext cx="561975" cy="2838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74" y="1438275"/>
            <a:ext cx="561975" cy="2838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85" y="1438281"/>
            <a:ext cx="561975" cy="2838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73" y="1438275"/>
            <a:ext cx="561975" cy="2838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1" y="1438275"/>
            <a:ext cx="561975" cy="28384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73298" y="4288890"/>
            <a:ext cx="90903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10    20    30     40    50    60    70     80    90    100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7228084" y="4972483"/>
            <a:ext cx="4729844" cy="175967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752873" y="5437685"/>
            <a:ext cx="43563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in 10’s to 100 – this will help with your number bonds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0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8CCAE0-1EBA-4DC9-B59E-7DE4932CEA48}"/>
              </a:ext>
            </a:extLst>
          </p:cNvPr>
          <p:cNvSpPr/>
          <p:nvPr/>
        </p:nvSpPr>
        <p:spPr>
          <a:xfrm>
            <a:off x="2985059" y="66675"/>
            <a:ext cx="6012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 Bond Rainbow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6700156" y="1210262"/>
            <a:ext cx="5173981" cy="1296888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02" y="1387112"/>
            <a:ext cx="6330820" cy="4674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321798" y="3193086"/>
            <a:ext cx="43563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number goes with 60 to make 100?       ______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621876" y="1634851"/>
            <a:ext cx="435639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rainbow to help you …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321798" y="4489974"/>
            <a:ext cx="43563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number goes with 10 to make 100?       ______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9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081" y="105864"/>
            <a:ext cx="561975" cy="2838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71" y="2953571"/>
            <a:ext cx="561975" cy="28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832" y="2953571"/>
            <a:ext cx="561975" cy="283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43" y="2953577"/>
            <a:ext cx="561975" cy="2838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31" y="2953571"/>
            <a:ext cx="561975" cy="2838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2" y="2953571"/>
            <a:ext cx="561975" cy="28384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8CCAE0-1EBA-4DC9-B59E-7DE4932CEA48}"/>
              </a:ext>
            </a:extLst>
          </p:cNvPr>
          <p:cNvSpPr/>
          <p:nvPr/>
        </p:nvSpPr>
        <p:spPr>
          <a:xfrm>
            <a:off x="2771452" y="158116"/>
            <a:ext cx="64395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Missing Number Bonds…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44583" y="6139547"/>
            <a:ext cx="4310743" cy="26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8457" y="5792021"/>
            <a:ext cx="7350" cy="373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55326" y="5792021"/>
            <a:ext cx="0" cy="34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5107" y="6165673"/>
            <a:ext cx="1508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60</a:t>
            </a:r>
            <a:endParaRPr lang="en-GB" sz="44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328478" y="6113421"/>
            <a:ext cx="4310743" cy="26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02352" y="5765895"/>
            <a:ext cx="7350" cy="373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639221" y="5765895"/>
            <a:ext cx="0" cy="34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56554" y="6152610"/>
            <a:ext cx="1508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481" y="258264"/>
            <a:ext cx="561975" cy="2838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881" y="410664"/>
            <a:ext cx="561975" cy="2838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281" y="563064"/>
            <a:ext cx="561975" cy="2838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81" y="715464"/>
            <a:ext cx="561975" cy="2838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081" y="867864"/>
            <a:ext cx="561975" cy="2838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481" y="1020264"/>
            <a:ext cx="561975" cy="28384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11" y="2953571"/>
            <a:ext cx="561975" cy="28384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87481" y="4437971"/>
            <a:ext cx="1508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= 100</a:t>
            </a:r>
            <a:endParaRPr lang="en-GB" sz="4400" dirty="0"/>
          </a:p>
        </p:txBody>
      </p:sp>
      <p:sp>
        <p:nvSpPr>
          <p:cNvPr id="30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2013245" y="966760"/>
            <a:ext cx="5992552" cy="186924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 flipH="1">
            <a:off x="2603368" y="1381326"/>
            <a:ext cx="5045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10’s sticks to add to the 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to make 100…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211036" y="2944314"/>
            <a:ext cx="1095558" cy="11182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081" y="105864"/>
            <a:ext cx="561975" cy="2838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71" y="2953571"/>
            <a:ext cx="561975" cy="28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832" y="2953571"/>
            <a:ext cx="561975" cy="283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43" y="2953577"/>
            <a:ext cx="561975" cy="2838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31" y="2953571"/>
            <a:ext cx="561975" cy="2838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2" y="2953571"/>
            <a:ext cx="561975" cy="28384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8CCAE0-1EBA-4DC9-B59E-7DE4932CEA48}"/>
              </a:ext>
            </a:extLst>
          </p:cNvPr>
          <p:cNvSpPr/>
          <p:nvPr/>
        </p:nvSpPr>
        <p:spPr>
          <a:xfrm>
            <a:off x="2771452" y="158116"/>
            <a:ext cx="64395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Missing Number Bonds…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44583" y="6139547"/>
            <a:ext cx="6044023" cy="26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8457" y="5792021"/>
            <a:ext cx="7350" cy="373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88606" y="5827268"/>
            <a:ext cx="0" cy="34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5107" y="6165673"/>
            <a:ext cx="1508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80</a:t>
            </a:r>
            <a:endParaRPr lang="en-GB" sz="44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655177" y="6113421"/>
            <a:ext cx="2984044" cy="26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47827" y="5765895"/>
            <a:ext cx="7350" cy="373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639221" y="5765895"/>
            <a:ext cx="0" cy="34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56554" y="6152610"/>
            <a:ext cx="1508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481" y="258264"/>
            <a:ext cx="561975" cy="2838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881" y="410664"/>
            <a:ext cx="561975" cy="2838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281" y="563064"/>
            <a:ext cx="561975" cy="2838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81" y="715464"/>
            <a:ext cx="561975" cy="2838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19" y="2944314"/>
            <a:ext cx="561975" cy="2838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23" y="2944314"/>
            <a:ext cx="561975" cy="28384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91A4C9-C79F-4875-A25E-BB2D2C7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11" y="2953571"/>
            <a:ext cx="561975" cy="28384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87481" y="4437971"/>
            <a:ext cx="1508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= 100</a:t>
            </a:r>
            <a:endParaRPr lang="en-GB" sz="4400" dirty="0"/>
          </a:p>
        </p:txBody>
      </p:sp>
      <p:sp>
        <p:nvSpPr>
          <p:cNvPr id="30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2013245" y="966760"/>
            <a:ext cx="5992552" cy="186924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 flipH="1">
            <a:off x="2603368" y="1381326"/>
            <a:ext cx="5045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10’s sticks to add to the 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to make 100…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211036" y="2944314"/>
            <a:ext cx="1095558" cy="11182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FEFEEE-B920-4C3B-9C8C-1B33154F4994}"/>
              </a:ext>
            </a:extLst>
          </p:cNvPr>
          <p:cNvSpPr/>
          <p:nvPr/>
        </p:nvSpPr>
        <p:spPr>
          <a:xfrm>
            <a:off x="381436" y="194886"/>
            <a:ext cx="692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 Bond Matching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687190" y="1308280"/>
            <a:ext cx="43563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Drag the numbers or draw a line to match the two numbers that make 100.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6869604" y="983001"/>
            <a:ext cx="5173981" cy="1296888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6989" y="2174802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6989" y="4311578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6989" y="3190938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336885" y="5369507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302051" y="4313672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262863" y="3246791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262863" y="2174803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6989" y="5369506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>
            <a:endCxn id="33" idx="1"/>
          </p:cNvCxnSpPr>
          <p:nvPr/>
        </p:nvCxnSpPr>
        <p:spPr>
          <a:xfrm>
            <a:off x="1502229" y="2612571"/>
            <a:ext cx="3799822" cy="2116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EFEEE-B920-4C3B-9C8C-1B33154F4994}"/>
              </a:ext>
            </a:extLst>
          </p:cNvPr>
          <p:cNvSpPr/>
          <p:nvPr/>
        </p:nvSpPr>
        <p:spPr>
          <a:xfrm>
            <a:off x="381436" y="194886"/>
            <a:ext cx="692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 Bond Matching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6989" y="2174802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6989" y="4311578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6989" y="3190938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336885" y="5369507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302051" y="4313672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262863" y="3246791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262863" y="2174803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6989" y="5369506"/>
            <a:ext cx="955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687190" y="1308280"/>
            <a:ext cx="43563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Drag the numbers or draw a line to match the two numbers that make 100.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6869604" y="983001"/>
            <a:ext cx="5173981" cy="1296888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EFEEE-B920-4C3B-9C8C-1B33154F4994}"/>
              </a:ext>
            </a:extLst>
          </p:cNvPr>
          <p:cNvSpPr/>
          <p:nvPr/>
        </p:nvSpPr>
        <p:spPr>
          <a:xfrm>
            <a:off x="668312" y="194886"/>
            <a:ext cx="6355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 Bonds to 100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56561" y="1269091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missing number bond to make 100.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6869604" y="983001"/>
            <a:ext cx="5173981" cy="1296888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50" y="1118216"/>
            <a:ext cx="2471759" cy="221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03" y="3802533"/>
            <a:ext cx="2539163" cy="2212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632" y="1116429"/>
            <a:ext cx="2567634" cy="2216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50" y="3815596"/>
            <a:ext cx="2541658" cy="2199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61" y="3802533"/>
            <a:ext cx="2457168" cy="2199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309" y="3780243"/>
            <a:ext cx="2454736" cy="22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98882F-0D77-4D96-B0BC-5026F11E8C2F}"/>
              </a:ext>
            </a:extLst>
          </p:cNvPr>
          <p:cNvSpPr/>
          <p:nvPr/>
        </p:nvSpPr>
        <p:spPr>
          <a:xfrm>
            <a:off x="4403869" y="-71140"/>
            <a:ext cx="338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in 5s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A8AD8-83D5-437B-ACC0-41B6EEC392E0}"/>
              </a:ext>
            </a:extLst>
          </p:cNvPr>
          <p:cNvSpPr txBox="1"/>
          <p:nvPr/>
        </p:nvSpPr>
        <p:spPr>
          <a:xfrm>
            <a:off x="561815" y="828211"/>
            <a:ext cx="10735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5 , 10 , 15 , 20 , 25 , 30 , 35 , 40 , 45, </a:t>
            </a:r>
            <a:r>
              <a:rPr lang="en-GB" sz="4400" dirty="0" smtClean="0"/>
              <a:t>50, 55, 60</a:t>
            </a:r>
            <a:endParaRPr lang="en-GB" sz="4400" dirty="0"/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878802C8-6C74-4B31-9368-D9AA0466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1871345"/>
            <a:ext cx="5848349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>
            <a:off x="6248402" y="2071090"/>
            <a:ext cx="5286375" cy="233422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6865670" y="2861458"/>
            <a:ext cx="477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Multiples of 5 always end in a 5 or a </a:t>
            </a:r>
            <a:r>
              <a:rPr lang="en-GB" sz="2000" dirty="0" smtClean="0">
                <a:latin typeface="+mj-lt"/>
              </a:rPr>
              <a:t>0.</a:t>
            </a:r>
            <a:endParaRPr lang="en-GB" sz="20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A363B-E9BF-471E-BC20-2DC35DBDB17E}"/>
              </a:ext>
            </a:extLst>
          </p:cNvPr>
          <p:cNvSpPr/>
          <p:nvPr/>
        </p:nvSpPr>
        <p:spPr>
          <a:xfrm>
            <a:off x="7505700" y="5086350"/>
            <a:ext cx="4305300" cy="16618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assoon Infant Std" panose="020B0503020103030203" pitchFamily="34" charset="0"/>
              </a:rPr>
              <a:t>Highlight/colour the multiples of 5s</a:t>
            </a:r>
          </a:p>
        </p:txBody>
      </p:sp>
    </p:spTree>
    <p:extLst>
      <p:ext uri="{BB962C8B-B14F-4D97-AF65-F5344CB8AC3E}">
        <p14:creationId xmlns:p14="http://schemas.microsoft.com/office/powerpoint/2010/main" val="6168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38203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384"/>
          <a:stretch/>
        </p:blipFill>
        <p:spPr>
          <a:xfrm>
            <a:off x="274840" y="2394364"/>
            <a:ext cx="5167992" cy="3495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6040"/>
          <a:stretch/>
        </p:blipFill>
        <p:spPr>
          <a:xfrm>
            <a:off x="5778680" y="318815"/>
            <a:ext cx="5548289" cy="349553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6505"/>
              </p:ext>
            </p:extLst>
          </p:nvPr>
        </p:nvGraphicFramePr>
        <p:xfrm>
          <a:off x="6102813" y="4142134"/>
          <a:ext cx="2671070" cy="874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214">
                  <a:extLst>
                    <a:ext uri="{9D8B030D-6E8A-4147-A177-3AD203B41FA5}">
                      <a16:colId xmlns:a16="http://schemas.microsoft.com/office/drawing/2014/main" val="876699035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970185952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2621795633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3555294210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3717584565"/>
                    </a:ext>
                  </a:extLst>
                </a:gridCol>
              </a:tblGrid>
              <a:tr h="4370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717599"/>
                  </a:ext>
                </a:extLst>
              </a:tr>
              <a:tr h="4370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69304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63173"/>
              </p:ext>
            </p:extLst>
          </p:nvPr>
        </p:nvGraphicFramePr>
        <p:xfrm>
          <a:off x="6102813" y="5343918"/>
          <a:ext cx="2671070" cy="874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214">
                  <a:extLst>
                    <a:ext uri="{9D8B030D-6E8A-4147-A177-3AD203B41FA5}">
                      <a16:colId xmlns:a16="http://schemas.microsoft.com/office/drawing/2014/main" val="876699035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970185952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2621795633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3555294210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3717584565"/>
                    </a:ext>
                  </a:extLst>
                </a:gridCol>
              </a:tblGrid>
              <a:tr h="4370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717599"/>
                  </a:ext>
                </a:extLst>
              </a:tr>
              <a:tr h="4370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69304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36854"/>
              </p:ext>
            </p:extLst>
          </p:nvPr>
        </p:nvGraphicFramePr>
        <p:xfrm>
          <a:off x="9109731" y="4142134"/>
          <a:ext cx="2671070" cy="874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214">
                  <a:extLst>
                    <a:ext uri="{9D8B030D-6E8A-4147-A177-3AD203B41FA5}">
                      <a16:colId xmlns:a16="http://schemas.microsoft.com/office/drawing/2014/main" val="876699035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970185952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2621795633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3555294210"/>
                    </a:ext>
                  </a:extLst>
                </a:gridCol>
                <a:gridCol w="534214">
                  <a:extLst>
                    <a:ext uri="{9D8B030D-6E8A-4147-A177-3AD203B41FA5}">
                      <a16:colId xmlns:a16="http://schemas.microsoft.com/office/drawing/2014/main" val="3717584565"/>
                    </a:ext>
                  </a:extLst>
                </a:gridCol>
              </a:tblGrid>
              <a:tr h="4370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717599"/>
                  </a:ext>
                </a:extLst>
              </a:tr>
              <a:tr h="4370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6930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804760" y="665136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</p:spTree>
    <p:extLst>
      <p:ext uri="{BB962C8B-B14F-4D97-AF65-F5344CB8AC3E}">
        <p14:creationId xmlns:p14="http://schemas.microsoft.com/office/powerpoint/2010/main" val="15196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28" y="1579925"/>
            <a:ext cx="10490291" cy="4591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2790314" y="273250"/>
            <a:ext cx="8038794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Tricky Challenge</a:t>
            </a: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04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07.01.21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</a:t>
            </a:r>
            <a:r>
              <a:rPr lang="en-GB" sz="4000" dirty="0" smtClean="0"/>
              <a:t>add a 2 digit number to a 2 digit number.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73F1D6-F82F-48A9-B585-B90C20139D56}"/>
              </a:ext>
            </a:extLst>
          </p:cNvPr>
          <p:cNvSpPr txBox="1"/>
          <p:nvPr/>
        </p:nvSpPr>
        <p:spPr>
          <a:xfrm>
            <a:off x="518048" y="442969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Tens and Ones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1FB7C-E6EB-4B7D-95BB-55277FA3A7A0}"/>
              </a:ext>
            </a:extLst>
          </p:cNvPr>
          <p:cNvSpPr txBox="1"/>
          <p:nvPr/>
        </p:nvSpPr>
        <p:spPr>
          <a:xfrm>
            <a:off x="3681247" y="1584434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12 </a:t>
            </a:r>
            <a:r>
              <a:rPr lang="en-GB" sz="9600" dirty="0"/>
              <a:t>+ </a:t>
            </a:r>
            <a:r>
              <a:rPr lang="en-GB" sz="9600" dirty="0" smtClean="0"/>
              <a:t>14 </a:t>
            </a:r>
            <a:r>
              <a:rPr lang="en-GB" sz="9600" dirty="0"/>
              <a:t>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CDDBC-FD7F-4FE6-827D-3EF73C1141F8}"/>
              </a:ext>
            </a:extLst>
          </p:cNvPr>
          <p:cNvSpPr txBox="1"/>
          <p:nvPr/>
        </p:nvSpPr>
        <p:spPr>
          <a:xfrm>
            <a:off x="3831021" y="120606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      T    O             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78237C-5F2F-49E6-B5CE-099733F75FFC}"/>
              </a:ext>
            </a:extLst>
          </p:cNvPr>
          <p:cNvSpPr/>
          <p:nvPr/>
        </p:nvSpPr>
        <p:spPr>
          <a:xfrm>
            <a:off x="3736427" y="301413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90090E-6BEE-4AEB-96B0-221E0AD36A8A}"/>
              </a:ext>
            </a:extLst>
          </p:cNvPr>
          <p:cNvSpPr/>
          <p:nvPr/>
        </p:nvSpPr>
        <p:spPr>
          <a:xfrm>
            <a:off x="4477408" y="301413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6781800" y="267126"/>
            <a:ext cx="435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up the counters, start with your tens</a:t>
            </a:r>
          </a:p>
          <a:p>
            <a:r>
              <a:rPr lang="en-GB" dirty="0"/>
              <a:t>and then move to your ones…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4E06F-B900-4CC0-B1BC-814BD6404F61}"/>
              </a:ext>
            </a:extLst>
          </p:cNvPr>
          <p:cNvSpPr txBox="1"/>
          <p:nvPr/>
        </p:nvSpPr>
        <p:spPr>
          <a:xfrm>
            <a:off x="8385900" y="5485651"/>
            <a:ext cx="451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Count… 10, 20, 21, 22, 23, 24, 25, </a:t>
            </a:r>
            <a:r>
              <a:rPr lang="en-GB" dirty="0" smtClean="0"/>
              <a:t>26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D40672-34E3-4B20-9ED6-985041802D1F}"/>
              </a:ext>
            </a:extLst>
          </p:cNvPr>
          <p:cNvSpPr/>
          <p:nvPr/>
        </p:nvSpPr>
        <p:spPr>
          <a:xfrm>
            <a:off x="11584511" y="5307052"/>
            <a:ext cx="396770" cy="689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8AA4966-0CE9-4B5F-A2A8-5D953E549D76}"/>
              </a:ext>
            </a:extLst>
          </p:cNvPr>
          <p:cNvCxnSpPr>
            <a:cxnSpLocks/>
          </p:cNvCxnSpPr>
          <p:nvPr/>
        </p:nvCxnSpPr>
        <p:spPr>
          <a:xfrm rot="16200000" flipV="1">
            <a:off x="9426352" y="2887624"/>
            <a:ext cx="2412418" cy="22990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F3D5F0-C870-450E-9DA5-46EB21CF8DEA}"/>
              </a:ext>
            </a:extLst>
          </p:cNvPr>
          <p:cNvSpPr txBox="1"/>
          <p:nvPr/>
        </p:nvSpPr>
        <p:spPr>
          <a:xfrm>
            <a:off x="8339959" y="1907599"/>
            <a:ext cx="194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    2 </a:t>
            </a: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GB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A2E627-A77C-4646-9CB3-07236003372F}"/>
              </a:ext>
            </a:extLst>
          </p:cNvPr>
          <p:cNvSpPr/>
          <p:nvPr/>
        </p:nvSpPr>
        <p:spPr>
          <a:xfrm>
            <a:off x="4474455" y="378565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0A4739-0331-4BF8-9D0C-8CA823B76C3D}"/>
              </a:ext>
            </a:extLst>
          </p:cNvPr>
          <p:cNvSpPr/>
          <p:nvPr/>
        </p:nvSpPr>
        <p:spPr>
          <a:xfrm>
            <a:off x="6082852" y="3014134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F0BE64-E2BD-4026-A985-CBADA78C9661}"/>
              </a:ext>
            </a:extLst>
          </p:cNvPr>
          <p:cNvSpPr/>
          <p:nvPr/>
        </p:nvSpPr>
        <p:spPr>
          <a:xfrm>
            <a:off x="6894776" y="3013504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92E5EF-C968-4942-88C7-4BD79E718636}"/>
              </a:ext>
            </a:extLst>
          </p:cNvPr>
          <p:cNvSpPr/>
          <p:nvPr/>
        </p:nvSpPr>
        <p:spPr>
          <a:xfrm>
            <a:off x="6894775" y="3783540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03337E-8D2B-41F9-80EE-EFB8896B85DF}"/>
              </a:ext>
            </a:extLst>
          </p:cNvPr>
          <p:cNvSpPr/>
          <p:nvPr/>
        </p:nvSpPr>
        <p:spPr>
          <a:xfrm>
            <a:off x="6894775" y="455357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A2E627-A77C-4646-9CB3-07236003372F}"/>
              </a:ext>
            </a:extLst>
          </p:cNvPr>
          <p:cNvSpPr/>
          <p:nvPr/>
        </p:nvSpPr>
        <p:spPr>
          <a:xfrm>
            <a:off x="6947454" y="5491718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58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9F3515-FFB9-41D7-91B2-3B2C10A9DF3C}"/>
              </a:ext>
            </a:extLst>
          </p:cNvPr>
          <p:cNvSpPr txBox="1"/>
          <p:nvPr/>
        </p:nvSpPr>
        <p:spPr>
          <a:xfrm>
            <a:off x="575354" y="452061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Tens and Ones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19788-CD86-4BDB-8A25-2575203895B8}"/>
              </a:ext>
            </a:extLst>
          </p:cNvPr>
          <p:cNvSpPr txBox="1"/>
          <p:nvPr/>
        </p:nvSpPr>
        <p:spPr>
          <a:xfrm>
            <a:off x="3239814" y="109110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T     O                 T    O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146F5-43D1-4E30-BBF3-F8C4B4C53C74}"/>
              </a:ext>
            </a:extLst>
          </p:cNvPr>
          <p:cNvSpPr txBox="1"/>
          <p:nvPr/>
        </p:nvSpPr>
        <p:spPr>
          <a:xfrm>
            <a:off x="3105805" y="1485239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4</a:t>
            </a:r>
            <a:r>
              <a:rPr lang="en-GB" sz="9600" dirty="0"/>
              <a:t>5</a:t>
            </a:r>
            <a:r>
              <a:rPr lang="en-GB" sz="9600" dirty="0" smtClean="0"/>
              <a:t> </a:t>
            </a:r>
            <a:r>
              <a:rPr lang="en-GB" sz="9600" dirty="0"/>
              <a:t>+ </a:t>
            </a:r>
            <a:r>
              <a:rPr lang="en-GB" sz="9600" dirty="0" smtClean="0"/>
              <a:t>23 </a:t>
            </a:r>
            <a:r>
              <a:rPr lang="en-GB" sz="9600" dirty="0"/>
              <a:t>=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FDB9D8-F18D-418E-AE9D-3893269A7D77}"/>
              </a:ext>
            </a:extLst>
          </p:cNvPr>
          <p:cNvSpPr/>
          <p:nvPr/>
        </p:nvSpPr>
        <p:spPr>
          <a:xfrm>
            <a:off x="3168868" y="2905715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3563DA-93B7-4A8E-96B1-360E64B57B6D}"/>
              </a:ext>
            </a:extLst>
          </p:cNvPr>
          <p:cNvSpPr/>
          <p:nvPr/>
        </p:nvSpPr>
        <p:spPr>
          <a:xfrm>
            <a:off x="3168868" y="369859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80801A-45B3-4D43-9B17-CAE1C94D3CFB}"/>
              </a:ext>
            </a:extLst>
          </p:cNvPr>
          <p:cNvSpPr/>
          <p:nvPr/>
        </p:nvSpPr>
        <p:spPr>
          <a:xfrm>
            <a:off x="3938748" y="290571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126FA8-07E3-4066-8111-2A1726407520}"/>
              </a:ext>
            </a:extLst>
          </p:cNvPr>
          <p:cNvSpPr/>
          <p:nvPr/>
        </p:nvSpPr>
        <p:spPr>
          <a:xfrm>
            <a:off x="3940063" y="369859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BD77F0-B3BE-44C6-8F1A-6D397C29C064}"/>
              </a:ext>
            </a:extLst>
          </p:cNvPr>
          <p:cNvSpPr/>
          <p:nvPr/>
        </p:nvSpPr>
        <p:spPr>
          <a:xfrm>
            <a:off x="3938747" y="4480438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453453-74F8-4BE7-9E98-C83C56B186CB}"/>
              </a:ext>
            </a:extLst>
          </p:cNvPr>
          <p:cNvSpPr/>
          <p:nvPr/>
        </p:nvSpPr>
        <p:spPr>
          <a:xfrm>
            <a:off x="3919739" y="5253197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940497-A670-4C3F-B8C1-487D4C0C84EB}"/>
              </a:ext>
            </a:extLst>
          </p:cNvPr>
          <p:cNvSpPr/>
          <p:nvPr/>
        </p:nvSpPr>
        <p:spPr>
          <a:xfrm>
            <a:off x="3901075" y="5998410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51229-DF7B-4A66-9B78-4F30896661D0}"/>
              </a:ext>
            </a:extLst>
          </p:cNvPr>
          <p:cNvSpPr txBox="1"/>
          <p:nvPr/>
        </p:nvSpPr>
        <p:spPr>
          <a:xfrm>
            <a:off x="8049605" y="4410890"/>
            <a:ext cx="370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up your tens and ones and </a:t>
            </a:r>
          </a:p>
          <a:p>
            <a:r>
              <a:rPr lang="en-GB" dirty="0"/>
              <a:t>write your answer here!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D5B6F5B-9094-4681-A440-1CA1E919A80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58363" y="3238419"/>
            <a:ext cx="1568570" cy="66032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BAFA37D-01F9-4715-81FA-701E9E53F271}"/>
              </a:ext>
            </a:extLst>
          </p:cNvPr>
          <p:cNvSpPr/>
          <p:nvPr/>
        </p:nvSpPr>
        <p:spPr>
          <a:xfrm>
            <a:off x="5618324" y="2905713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71F6B3-1A17-4D0B-AE97-6A841943F950}"/>
              </a:ext>
            </a:extLst>
          </p:cNvPr>
          <p:cNvSpPr/>
          <p:nvPr/>
        </p:nvSpPr>
        <p:spPr>
          <a:xfrm>
            <a:off x="3168868" y="4475375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4EAC8C-00BF-4B74-A320-2DB474333ABB}"/>
              </a:ext>
            </a:extLst>
          </p:cNvPr>
          <p:cNvSpPr/>
          <p:nvPr/>
        </p:nvSpPr>
        <p:spPr>
          <a:xfrm>
            <a:off x="6368833" y="2879107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519088-EC0B-4EBF-944C-3ACE85FB9884}"/>
              </a:ext>
            </a:extLst>
          </p:cNvPr>
          <p:cNvSpPr/>
          <p:nvPr/>
        </p:nvSpPr>
        <p:spPr>
          <a:xfrm>
            <a:off x="6367656" y="3634138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649514-B222-4344-B492-3B714D1B5535}"/>
              </a:ext>
            </a:extLst>
          </p:cNvPr>
          <p:cNvSpPr/>
          <p:nvPr/>
        </p:nvSpPr>
        <p:spPr>
          <a:xfrm>
            <a:off x="6373586" y="4389169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71F6B3-1A17-4D0B-AE97-6A841943F950}"/>
              </a:ext>
            </a:extLst>
          </p:cNvPr>
          <p:cNvSpPr/>
          <p:nvPr/>
        </p:nvSpPr>
        <p:spPr>
          <a:xfrm>
            <a:off x="3146120" y="5252154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AFA37D-01F9-4715-81FA-701E9E53F271}"/>
              </a:ext>
            </a:extLst>
          </p:cNvPr>
          <p:cNvSpPr/>
          <p:nvPr/>
        </p:nvSpPr>
        <p:spPr>
          <a:xfrm>
            <a:off x="5621766" y="3698595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478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F9667-CAE2-4BC5-8A30-00882E5395BE}"/>
              </a:ext>
            </a:extLst>
          </p:cNvPr>
          <p:cNvSpPr txBox="1"/>
          <p:nvPr/>
        </p:nvSpPr>
        <p:spPr>
          <a:xfrm>
            <a:off x="575354" y="452061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Tens and Ones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C6D00-D767-45B3-99FD-0DE5A3F7FA5B}"/>
              </a:ext>
            </a:extLst>
          </p:cNvPr>
          <p:cNvSpPr txBox="1"/>
          <p:nvPr/>
        </p:nvSpPr>
        <p:spPr>
          <a:xfrm>
            <a:off x="3239814" y="134795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T     O               T    O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6DED1-D115-465D-BB36-E063FF8EFEA6}"/>
              </a:ext>
            </a:extLst>
          </p:cNvPr>
          <p:cNvSpPr txBox="1"/>
          <p:nvPr/>
        </p:nvSpPr>
        <p:spPr>
          <a:xfrm>
            <a:off x="3105805" y="1742089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6</a:t>
            </a:r>
            <a:r>
              <a:rPr lang="en-GB" sz="9600" dirty="0" smtClean="0"/>
              <a:t>2 </a:t>
            </a:r>
            <a:r>
              <a:rPr lang="en-GB" sz="9600" dirty="0"/>
              <a:t>+ </a:t>
            </a:r>
            <a:r>
              <a:rPr lang="en-GB" sz="9600" dirty="0" smtClean="0"/>
              <a:t>17 </a:t>
            </a:r>
            <a:r>
              <a:rPr lang="en-GB" sz="9600" dirty="0"/>
              <a:t>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8049605" y="4410890"/>
            <a:ext cx="370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up your tens and ones and </a:t>
            </a:r>
          </a:p>
          <a:p>
            <a:r>
              <a:rPr lang="en-GB" dirty="0"/>
              <a:t>write your answer here!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3AA48A3-79FB-440D-A421-5197542ED5FE}"/>
              </a:ext>
            </a:extLst>
          </p:cNvPr>
          <p:cNvCxnSpPr/>
          <p:nvPr/>
        </p:nvCxnSpPr>
        <p:spPr>
          <a:xfrm rot="16200000" flipV="1">
            <a:off x="8252350" y="3167142"/>
            <a:ext cx="1328731" cy="115876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7D1C47-AF32-409F-98A3-F263D92597DB}"/>
              </a:ext>
            </a:extLst>
          </p:cNvPr>
          <p:cNvSpPr txBox="1"/>
          <p:nvPr/>
        </p:nvSpPr>
        <p:spPr>
          <a:xfrm>
            <a:off x="102474" y="3674355"/>
            <a:ext cx="300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time draw the</a:t>
            </a:r>
          </a:p>
          <a:p>
            <a:r>
              <a:rPr lang="en-GB" dirty="0"/>
              <a:t>tens and ones yourself…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123C60A-BB49-453A-B08A-1FA4B461FFE1}"/>
              </a:ext>
            </a:extLst>
          </p:cNvPr>
          <p:cNvSpPr/>
          <p:nvPr/>
        </p:nvSpPr>
        <p:spPr>
          <a:xfrm>
            <a:off x="2527444" y="3870433"/>
            <a:ext cx="507418" cy="24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688BD-7719-4536-911E-6612E76031D6}"/>
              </a:ext>
            </a:extLst>
          </p:cNvPr>
          <p:cNvSpPr txBox="1"/>
          <p:nvPr/>
        </p:nvSpPr>
        <p:spPr>
          <a:xfrm>
            <a:off x="575354" y="452061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Try yourself…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7712468" y="331102"/>
            <a:ext cx="431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forget, you can draw your tens and ones to help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575354" y="1663290"/>
            <a:ext cx="367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1.  </a:t>
            </a:r>
            <a:r>
              <a:rPr lang="en-GB" sz="3600" dirty="0" smtClean="0"/>
              <a:t>24 </a:t>
            </a:r>
            <a:r>
              <a:rPr lang="en-GB" sz="3600" dirty="0"/>
              <a:t>+ </a:t>
            </a:r>
            <a:r>
              <a:rPr lang="en-GB" sz="3600" dirty="0" smtClean="0"/>
              <a:t>43 </a:t>
            </a:r>
            <a:r>
              <a:rPr lang="en-GB" sz="3600" dirty="0"/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A350F-8C01-4618-9822-C271DF972B11}"/>
              </a:ext>
            </a:extLst>
          </p:cNvPr>
          <p:cNvSpPr txBox="1"/>
          <p:nvPr/>
        </p:nvSpPr>
        <p:spPr>
          <a:xfrm>
            <a:off x="575353" y="3429000"/>
            <a:ext cx="367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2.  </a:t>
            </a:r>
            <a:r>
              <a:rPr lang="en-GB" sz="3600" dirty="0" smtClean="0"/>
              <a:t>31 </a:t>
            </a:r>
            <a:r>
              <a:rPr lang="en-GB" sz="3600" dirty="0"/>
              <a:t>+ </a:t>
            </a:r>
            <a:r>
              <a:rPr lang="en-GB" sz="3600" dirty="0" smtClean="0"/>
              <a:t>37 </a:t>
            </a:r>
            <a:r>
              <a:rPr lang="en-GB" sz="3600" dirty="0"/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80A41-5F2C-4980-B64A-20996D3BE357}"/>
              </a:ext>
            </a:extLst>
          </p:cNvPr>
          <p:cNvSpPr txBox="1"/>
          <p:nvPr/>
        </p:nvSpPr>
        <p:spPr>
          <a:xfrm>
            <a:off x="575352" y="5194710"/>
            <a:ext cx="367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3.  </a:t>
            </a:r>
            <a:r>
              <a:rPr lang="en-GB" sz="3600" dirty="0" smtClean="0"/>
              <a:t>43 </a:t>
            </a:r>
            <a:r>
              <a:rPr lang="en-GB" sz="3600" dirty="0"/>
              <a:t>+ </a:t>
            </a:r>
            <a:r>
              <a:rPr lang="en-GB" sz="3600" dirty="0" smtClean="0"/>
              <a:t>34 </a:t>
            </a:r>
            <a:r>
              <a:rPr lang="en-GB" sz="36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10E7D-A3DD-4F70-AC55-DECA89F9A8D5}"/>
              </a:ext>
            </a:extLst>
          </p:cNvPr>
          <p:cNvSpPr txBox="1"/>
          <p:nvPr/>
        </p:nvSpPr>
        <p:spPr>
          <a:xfrm>
            <a:off x="6096000" y="1663289"/>
            <a:ext cx="367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4.  51 + </a:t>
            </a:r>
            <a:r>
              <a:rPr lang="en-GB" sz="3600" dirty="0" smtClean="0"/>
              <a:t>46 </a:t>
            </a:r>
            <a:r>
              <a:rPr lang="en-GB" sz="36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81ECB-4A45-4346-8394-FDBEA74CA747}"/>
              </a:ext>
            </a:extLst>
          </p:cNvPr>
          <p:cNvSpPr txBox="1"/>
          <p:nvPr/>
        </p:nvSpPr>
        <p:spPr>
          <a:xfrm>
            <a:off x="6095999" y="3429000"/>
            <a:ext cx="367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5.  </a:t>
            </a:r>
            <a:r>
              <a:rPr lang="en-GB" sz="3600" dirty="0" smtClean="0"/>
              <a:t>30 </a:t>
            </a:r>
            <a:r>
              <a:rPr lang="en-GB" sz="3600" dirty="0"/>
              <a:t>+ </a:t>
            </a:r>
            <a:r>
              <a:rPr lang="en-GB" sz="3600" dirty="0" smtClean="0"/>
              <a:t>59 </a:t>
            </a:r>
            <a:r>
              <a:rPr lang="en-GB" sz="3600" dirty="0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8FE62-8BF1-47F6-9755-70AF5174DBA0}"/>
              </a:ext>
            </a:extLst>
          </p:cNvPr>
          <p:cNvSpPr txBox="1"/>
          <p:nvPr/>
        </p:nvSpPr>
        <p:spPr>
          <a:xfrm>
            <a:off x="6106470" y="5194710"/>
            <a:ext cx="367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6.  66 + </a:t>
            </a:r>
            <a:r>
              <a:rPr lang="en-GB" sz="3600" dirty="0" smtClean="0"/>
              <a:t>33 </a:t>
            </a:r>
            <a:r>
              <a:rPr lang="en-GB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802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8F169-EFFD-44DD-8A4E-D5BB47FD90ED}"/>
              </a:ext>
            </a:extLst>
          </p:cNvPr>
          <p:cNvSpPr txBox="1"/>
          <p:nvPr/>
        </p:nvSpPr>
        <p:spPr>
          <a:xfrm>
            <a:off x="3239814" y="134795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T     O                 T    O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E41D9-70DC-4E2D-AF77-CF47DD82D626}"/>
              </a:ext>
            </a:extLst>
          </p:cNvPr>
          <p:cNvSpPr txBox="1"/>
          <p:nvPr/>
        </p:nvSpPr>
        <p:spPr>
          <a:xfrm>
            <a:off x="3105805" y="1742089"/>
            <a:ext cx="6901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FF0000"/>
                </a:solidFill>
              </a:rPr>
              <a:t>4</a:t>
            </a:r>
            <a:r>
              <a:rPr lang="en-GB" sz="9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GB" sz="9600" dirty="0" smtClean="0"/>
              <a:t> </a:t>
            </a:r>
            <a:r>
              <a:rPr lang="en-GB" sz="9600" dirty="0"/>
              <a:t>+ </a:t>
            </a:r>
            <a:r>
              <a:rPr lang="en-GB" sz="9600" dirty="0" smtClean="0">
                <a:solidFill>
                  <a:srgbClr val="FF0000"/>
                </a:solidFill>
              </a:rPr>
              <a:t>2</a:t>
            </a:r>
            <a:r>
              <a:rPr lang="en-GB" sz="9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GB" sz="9600" dirty="0" smtClean="0"/>
              <a:t> </a:t>
            </a:r>
            <a:r>
              <a:rPr lang="en-GB" sz="9600" dirty="0"/>
              <a:t>= </a:t>
            </a:r>
            <a:r>
              <a:rPr lang="en-GB" sz="9600" dirty="0" smtClean="0">
                <a:solidFill>
                  <a:srgbClr val="FF0000"/>
                </a:solidFill>
              </a:rPr>
              <a:t>6</a:t>
            </a:r>
            <a:r>
              <a:rPr lang="en-GB" sz="96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53337-E728-4B0E-95F3-7E91CB57DEF9}"/>
              </a:ext>
            </a:extLst>
          </p:cNvPr>
          <p:cNvSpPr txBox="1"/>
          <p:nvPr/>
        </p:nvSpPr>
        <p:spPr>
          <a:xfrm>
            <a:off x="493161" y="504552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Mentally …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A7060E1C-23C5-4AD2-B7CC-9396E06AF16C}"/>
              </a:ext>
            </a:extLst>
          </p:cNvPr>
          <p:cNvSpPr/>
          <p:nvPr/>
        </p:nvSpPr>
        <p:spPr>
          <a:xfrm rot="5400000">
            <a:off x="4250076" y="2325340"/>
            <a:ext cx="873304" cy="2441824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D87AC656-015C-4AE4-BC00-DA7227C1934D}"/>
              </a:ext>
            </a:extLst>
          </p:cNvPr>
          <p:cNvSpPr/>
          <p:nvPr/>
        </p:nvSpPr>
        <p:spPr>
          <a:xfrm rot="5400000">
            <a:off x="4462991" y="2727769"/>
            <a:ext cx="1678159" cy="2441824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EAA68-A77E-47D3-98A3-706CE15B58BD}"/>
              </a:ext>
            </a:extLst>
          </p:cNvPr>
          <p:cNvSpPr txBox="1"/>
          <p:nvPr/>
        </p:nvSpPr>
        <p:spPr>
          <a:xfrm>
            <a:off x="4284325" y="3958955"/>
            <a:ext cx="14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tens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6A1DD-DC0B-491D-8157-FE561CC30B97}"/>
              </a:ext>
            </a:extLst>
          </p:cNvPr>
          <p:cNvSpPr txBox="1"/>
          <p:nvPr/>
        </p:nvSpPr>
        <p:spPr>
          <a:xfrm>
            <a:off x="4779195" y="4780211"/>
            <a:ext cx="12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ones</a:t>
            </a:r>
          </a:p>
        </p:txBody>
      </p:sp>
    </p:spTree>
    <p:extLst>
      <p:ext uri="{BB962C8B-B14F-4D97-AF65-F5344CB8AC3E}">
        <p14:creationId xmlns:p14="http://schemas.microsoft.com/office/powerpoint/2010/main" val="36965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E671B-C5B7-4F37-AF62-C29286D8344C}"/>
              </a:ext>
            </a:extLst>
          </p:cNvPr>
          <p:cNvSpPr txBox="1"/>
          <p:nvPr/>
        </p:nvSpPr>
        <p:spPr>
          <a:xfrm>
            <a:off x="575353" y="452061"/>
            <a:ext cx="447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Try these mentally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87C36-6BB1-44A2-8B25-A5C75C4A2597}"/>
              </a:ext>
            </a:extLst>
          </p:cNvPr>
          <p:cNvSpPr txBox="1"/>
          <p:nvPr/>
        </p:nvSpPr>
        <p:spPr>
          <a:xfrm>
            <a:off x="575354" y="1663290"/>
            <a:ext cx="36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1.  </a:t>
            </a:r>
            <a:r>
              <a:rPr lang="en-GB" sz="4800" dirty="0">
                <a:solidFill>
                  <a:srgbClr val="FF0000"/>
                </a:solidFill>
              </a:rPr>
              <a:t>5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4800" dirty="0" smtClean="0"/>
              <a:t> </a:t>
            </a:r>
            <a:r>
              <a:rPr lang="en-GB" sz="4800" dirty="0"/>
              <a:t>+ </a:t>
            </a:r>
            <a:r>
              <a:rPr lang="en-GB" sz="4800" dirty="0">
                <a:solidFill>
                  <a:srgbClr val="FF0000"/>
                </a:solidFill>
              </a:rPr>
              <a:t>4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4800" dirty="0"/>
              <a:t>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7180E-EABD-43EA-B0A8-EED8EDA4CE6A}"/>
              </a:ext>
            </a:extLst>
          </p:cNvPr>
          <p:cNvSpPr txBox="1"/>
          <p:nvPr/>
        </p:nvSpPr>
        <p:spPr>
          <a:xfrm>
            <a:off x="7241570" y="1663290"/>
            <a:ext cx="36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2.  </a:t>
            </a:r>
            <a:r>
              <a:rPr lang="en-GB" sz="4800" dirty="0">
                <a:solidFill>
                  <a:srgbClr val="FF0000"/>
                </a:solidFill>
              </a:rPr>
              <a:t>4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GB" sz="4800" dirty="0" smtClean="0"/>
              <a:t> </a:t>
            </a:r>
            <a:r>
              <a:rPr lang="en-GB" sz="4800" dirty="0"/>
              <a:t>+ </a:t>
            </a:r>
            <a:r>
              <a:rPr lang="en-GB" sz="4800" dirty="0" smtClean="0">
                <a:solidFill>
                  <a:srgbClr val="FF0000"/>
                </a:solidFill>
              </a:rPr>
              <a:t>5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4800" dirty="0" smtClean="0"/>
              <a:t> </a:t>
            </a:r>
            <a:r>
              <a:rPr lang="en-GB" sz="4800" dirty="0"/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ABB3C-9569-4872-942B-906AF0C7E1CA}"/>
              </a:ext>
            </a:extLst>
          </p:cNvPr>
          <p:cNvSpPr txBox="1"/>
          <p:nvPr/>
        </p:nvSpPr>
        <p:spPr>
          <a:xfrm>
            <a:off x="4211993" y="4589712"/>
            <a:ext cx="36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3.  </a:t>
            </a:r>
            <a:r>
              <a:rPr lang="en-GB" sz="4800" dirty="0" smtClean="0">
                <a:solidFill>
                  <a:srgbClr val="FF0000"/>
                </a:solidFill>
              </a:rPr>
              <a:t>3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4800" dirty="0" smtClean="0"/>
              <a:t> </a:t>
            </a:r>
            <a:r>
              <a:rPr lang="en-GB" sz="4800" dirty="0"/>
              <a:t>+ </a:t>
            </a:r>
            <a:r>
              <a:rPr lang="en-GB" sz="4800" dirty="0" smtClean="0">
                <a:solidFill>
                  <a:srgbClr val="FF0000"/>
                </a:solidFill>
              </a:rPr>
              <a:t>3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GB" sz="4800" dirty="0" smtClean="0"/>
              <a:t> </a:t>
            </a:r>
            <a:r>
              <a:rPr lang="en-GB" sz="4800" dirty="0"/>
              <a:t>=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0B808B8B-A98A-47E1-A970-6D55C36AE492}"/>
              </a:ext>
            </a:extLst>
          </p:cNvPr>
          <p:cNvSpPr/>
          <p:nvPr/>
        </p:nvSpPr>
        <p:spPr>
          <a:xfrm rot="5400000">
            <a:off x="1908335" y="2093271"/>
            <a:ext cx="561834" cy="1190091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395EA9C3-8C09-445F-8541-A51FC523DB78}"/>
              </a:ext>
            </a:extLst>
          </p:cNvPr>
          <p:cNvSpPr/>
          <p:nvPr/>
        </p:nvSpPr>
        <p:spPr>
          <a:xfrm rot="5400000">
            <a:off x="1875583" y="2370672"/>
            <a:ext cx="1116635" cy="1190092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98882F-0D77-4D96-B0BC-5026F11E8C2F}"/>
              </a:ext>
            </a:extLst>
          </p:cNvPr>
          <p:cNvSpPr/>
          <p:nvPr/>
        </p:nvSpPr>
        <p:spPr>
          <a:xfrm>
            <a:off x="4430319" y="-71140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5s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A8AD8-83D5-437B-ACC0-41B6EEC392E0}"/>
              </a:ext>
            </a:extLst>
          </p:cNvPr>
          <p:cNvSpPr txBox="1"/>
          <p:nvPr/>
        </p:nvSpPr>
        <p:spPr>
          <a:xfrm>
            <a:off x="1568157" y="767521"/>
            <a:ext cx="9055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5 , 10 , 15 , 20 , 25 , 30 , 35 , 40 , 45, 50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5F6B2-5642-4348-A88B-3744805B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0" y="1771650"/>
            <a:ext cx="6004070" cy="5014615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DF11AE09-A311-4EA1-916E-B7E56C58EA16}"/>
              </a:ext>
            </a:extLst>
          </p:cNvPr>
          <p:cNvSpPr/>
          <p:nvPr/>
        </p:nvSpPr>
        <p:spPr>
          <a:xfrm>
            <a:off x="6248402" y="2071090"/>
            <a:ext cx="5286375" cy="2334221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83355-6874-4717-9E87-29055EAD0E91}"/>
              </a:ext>
            </a:extLst>
          </p:cNvPr>
          <p:cNvSpPr txBox="1"/>
          <p:nvPr/>
        </p:nvSpPr>
        <p:spPr>
          <a:xfrm>
            <a:off x="6805366" y="2758523"/>
            <a:ext cx="417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Answers – use my hundred square to check your </a:t>
            </a:r>
            <a:r>
              <a:rPr lang="en-GB" sz="2000" dirty="0" smtClean="0">
                <a:latin typeface="+mj-lt"/>
              </a:rPr>
              <a:t>answers.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34996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61" y="2203006"/>
            <a:ext cx="9313316" cy="3766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1033361" y="190808"/>
            <a:ext cx="8038794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</a:t>
            </a: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4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7262949" y="365711"/>
            <a:ext cx="4801977" cy="201778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825189" y="945925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these as numbers rather than words…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1033361" y="190808"/>
            <a:ext cx="8038794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</a:t>
            </a: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5" y="2105774"/>
            <a:ext cx="7041352" cy="40076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825189" y="945925"/>
            <a:ext cx="3677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the children’s name inside the blue number box.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7262949" y="365711"/>
            <a:ext cx="4801977" cy="201778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2790314" y="273250"/>
            <a:ext cx="8038794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Tricky Challenge</a:t>
            </a: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1344114"/>
            <a:ext cx="8621486" cy="52714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509757" y="1596320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509758" y="2075292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509760" y="2532492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09760" y="3002755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509759" y="3486080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09759" y="3979861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509759" y="4452732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88136" y="6346847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66364" y="5872229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509758" y="5397612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09759" y="4936058"/>
            <a:ext cx="2325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08.01.21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6911" y="283598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</a:t>
            </a:r>
            <a:r>
              <a:rPr lang="en-GB" sz="4000" dirty="0" smtClean="0"/>
              <a:t>count with money. 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001837" y="320013"/>
            <a:ext cx="174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Coins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949159" y="133002"/>
            <a:ext cx="4954966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87894" y="874011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the coins to their amounts…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" y="3277694"/>
            <a:ext cx="1215527" cy="1159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889" y="5322484"/>
            <a:ext cx="1190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1p     20p   £1      5p    50p    £2    10p    2p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874" y="2812971"/>
            <a:ext cx="1612453" cy="162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271" y="3291726"/>
            <a:ext cx="1215527" cy="1149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855" y="2812971"/>
            <a:ext cx="1663982" cy="1628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397" y="3120730"/>
            <a:ext cx="1274202" cy="13208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188" y="2812971"/>
            <a:ext cx="1643942" cy="16285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9602" y="3131960"/>
            <a:ext cx="1359958" cy="1309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3876" y="2719625"/>
            <a:ext cx="1633232" cy="171771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2442754" y="4245429"/>
            <a:ext cx="1214846" cy="1214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058394" y="143691"/>
            <a:ext cx="186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6949159" y="133002"/>
            <a:ext cx="4954966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87894" y="874011"/>
            <a:ext cx="3677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the notes to their amounts…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21" y="3058340"/>
            <a:ext cx="2572513" cy="1432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864" y="3058340"/>
            <a:ext cx="2572513" cy="1400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64" y="3040903"/>
            <a:ext cx="2441885" cy="14356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869" y="3057407"/>
            <a:ext cx="2568160" cy="14330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71884" y="5413924"/>
            <a:ext cx="847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£5        £10        £50        £20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332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959786" y="0"/>
            <a:ext cx="494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1" y="3014742"/>
            <a:ext cx="407022" cy="434617"/>
          </a:xfrm>
          <a:prstGeom prst="rect">
            <a:avLst/>
          </a:prstGeom>
        </p:spPr>
      </p:pic>
      <p:sp>
        <p:nvSpPr>
          <p:cNvPr id="22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7707085" y="133002"/>
            <a:ext cx="4197039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202800" y="543575"/>
            <a:ext cx="32056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it is 1p coins or £1 coins, you only need to count in ones.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7044022" y="4318637"/>
            <a:ext cx="4954966" cy="2344705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87894" y="5251713"/>
            <a:ext cx="33655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you need to write ‘p’ or ‘£’.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5" y="1749341"/>
            <a:ext cx="746441" cy="7121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78" y="1749341"/>
            <a:ext cx="746441" cy="7121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99" y="1741531"/>
            <a:ext cx="746441" cy="7121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808" y="1749341"/>
            <a:ext cx="746441" cy="7121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17" y="1741531"/>
            <a:ext cx="746441" cy="7121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370" y="1749341"/>
            <a:ext cx="746441" cy="71212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0441" y="2429967"/>
            <a:ext cx="847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1p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</a:t>
            </a:r>
            <a:r>
              <a:rPr lang="en-GB" sz="3200" dirty="0" err="1" smtClean="0"/>
              <a:t>1p</a:t>
            </a:r>
            <a:endParaRPr lang="en-GB" sz="3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54" y="3014741"/>
            <a:ext cx="407022" cy="4346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67" y="3014740"/>
            <a:ext cx="407022" cy="4346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26" y="3028419"/>
            <a:ext cx="407022" cy="4346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85" y="3028418"/>
            <a:ext cx="407022" cy="4346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352" y="3028417"/>
            <a:ext cx="407022" cy="434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5366" y="2076023"/>
            <a:ext cx="133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= 6p</a:t>
            </a:r>
            <a:endParaRPr lang="en-GB" sz="36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63" y="4344762"/>
            <a:ext cx="746441" cy="7121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44" y="4318637"/>
            <a:ext cx="746441" cy="7382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596" y="4316158"/>
            <a:ext cx="746441" cy="7121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0" y="4331699"/>
            <a:ext cx="746441" cy="7121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99179" y="5068767"/>
            <a:ext cx="847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1p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 </a:t>
            </a:r>
            <a:r>
              <a:rPr lang="en-GB" sz="3200" dirty="0" err="1" smtClean="0"/>
              <a:t>1p</a:t>
            </a:r>
            <a:endParaRPr lang="en-GB" sz="32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1" y="5692697"/>
            <a:ext cx="407022" cy="4346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54" y="5692696"/>
            <a:ext cx="407022" cy="4346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67" y="5692695"/>
            <a:ext cx="407022" cy="4346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26" y="5706374"/>
            <a:ext cx="407022" cy="43461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057878" y="4844658"/>
            <a:ext cx="133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=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125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1938905" y="103687"/>
            <a:ext cx="494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1" y="3014742"/>
            <a:ext cx="407022" cy="434617"/>
          </a:xfrm>
          <a:prstGeom prst="rect">
            <a:avLst/>
          </a:prstGeom>
        </p:spPr>
      </p:pic>
      <p:sp>
        <p:nvSpPr>
          <p:cNvPr id="22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8637915" y="133002"/>
            <a:ext cx="3266209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66790" y="589741"/>
            <a:ext cx="20945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it is 1p coins or £1 coins, you only need to count in ones.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7044022" y="4318637"/>
            <a:ext cx="4954966" cy="2344705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587894" y="5251713"/>
            <a:ext cx="33655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you need to write ‘p’ or ‘£’.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5" y="1749341"/>
            <a:ext cx="746441" cy="7121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78" y="1749341"/>
            <a:ext cx="746441" cy="7121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99" y="1741531"/>
            <a:ext cx="746441" cy="7121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808" y="1749341"/>
            <a:ext cx="746441" cy="7121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17" y="1741531"/>
            <a:ext cx="746441" cy="7121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370" y="1749341"/>
            <a:ext cx="746441" cy="71212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0441" y="2429967"/>
            <a:ext cx="847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1p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</a:t>
            </a:r>
            <a:r>
              <a:rPr lang="en-GB" sz="3200" dirty="0" err="1" smtClean="0"/>
              <a:t>1p</a:t>
            </a:r>
            <a:endParaRPr lang="en-GB" sz="3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54" y="3014741"/>
            <a:ext cx="407022" cy="4346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67" y="3014740"/>
            <a:ext cx="407022" cy="4346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26" y="3028419"/>
            <a:ext cx="407022" cy="4346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85" y="3028418"/>
            <a:ext cx="407022" cy="4346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352" y="3028417"/>
            <a:ext cx="407022" cy="4346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04" y="1741531"/>
            <a:ext cx="746441" cy="7121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251" y="1739135"/>
            <a:ext cx="746441" cy="7121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04" y="5860592"/>
            <a:ext cx="407022" cy="4346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48" y="5878014"/>
            <a:ext cx="407022" cy="4346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972" y="3007956"/>
            <a:ext cx="407022" cy="4346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513" y="3014740"/>
            <a:ext cx="407022" cy="43461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817245" y="4749572"/>
            <a:ext cx="133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= </a:t>
            </a:r>
            <a:endParaRPr lang="en-GB" sz="36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57" y="4365863"/>
            <a:ext cx="994420" cy="95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695" y="4365863"/>
            <a:ext cx="994420" cy="95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085" y="4365863"/>
            <a:ext cx="994420" cy="9575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270" y="4365863"/>
            <a:ext cx="994420" cy="95758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35975" y="5310661"/>
            <a:ext cx="847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£1       £1       £1        £1</a:t>
            </a:r>
            <a:endParaRPr lang="en-GB" sz="3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04" y="5873925"/>
            <a:ext cx="407022" cy="4346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836" y="5844771"/>
            <a:ext cx="407022" cy="43461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440196" y="2144729"/>
            <a:ext cx="133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=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004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021" y="1502111"/>
            <a:ext cx="1215527" cy="1149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29" y="1502112"/>
            <a:ext cx="1215527" cy="1149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37" y="1502113"/>
            <a:ext cx="1215527" cy="1149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1502114"/>
            <a:ext cx="1215527" cy="11498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088625" y="155939"/>
            <a:ext cx="494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715" y="2651934"/>
            <a:ext cx="484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  <a:r>
              <a:rPr lang="en-GB" sz="3200" dirty="0" smtClean="0"/>
              <a:t>p         </a:t>
            </a:r>
            <a:r>
              <a:rPr lang="en-GB" sz="3200" dirty="0" err="1" smtClean="0"/>
              <a:t>5p</a:t>
            </a:r>
            <a:r>
              <a:rPr lang="en-GB" sz="3200" dirty="0" smtClean="0"/>
              <a:t>          </a:t>
            </a:r>
            <a:r>
              <a:rPr lang="en-GB" sz="3200" dirty="0" err="1" smtClean="0"/>
              <a:t>5p</a:t>
            </a:r>
            <a:r>
              <a:rPr lang="en-GB" sz="3200" dirty="0" smtClean="0"/>
              <a:t>          </a:t>
            </a:r>
            <a:r>
              <a:rPr lang="en-GB" sz="3200" dirty="0" err="1" smtClean="0"/>
              <a:t>5p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925913" y="2236976"/>
            <a:ext cx="484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sp>
        <p:nvSpPr>
          <p:cNvPr id="11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>
            <a:off x="8637915" y="133002"/>
            <a:ext cx="3266209" cy="211380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65085" y="756103"/>
            <a:ext cx="20945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in 5’s this time!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021" y="3860639"/>
            <a:ext cx="1215527" cy="1149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29" y="3860640"/>
            <a:ext cx="1215527" cy="11498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37" y="3860641"/>
            <a:ext cx="1215527" cy="11498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3860642"/>
            <a:ext cx="1215527" cy="11498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05" y="3860638"/>
            <a:ext cx="1215527" cy="1149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913" y="3860639"/>
            <a:ext cx="1215527" cy="11498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8711" y="5049617"/>
            <a:ext cx="78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  <a:r>
              <a:rPr lang="en-GB" sz="3200" dirty="0" smtClean="0"/>
              <a:t>p         </a:t>
            </a:r>
            <a:r>
              <a:rPr lang="en-GB" sz="3200" dirty="0" err="1" smtClean="0"/>
              <a:t>5p</a:t>
            </a:r>
            <a:r>
              <a:rPr lang="en-GB" sz="3200" dirty="0" smtClean="0"/>
              <a:t>          </a:t>
            </a:r>
            <a:r>
              <a:rPr lang="en-GB" sz="3200" dirty="0" err="1" smtClean="0"/>
              <a:t>5p</a:t>
            </a:r>
            <a:r>
              <a:rPr lang="en-GB" sz="3200" dirty="0" smtClean="0"/>
              <a:t>          </a:t>
            </a:r>
            <a:r>
              <a:rPr lang="en-GB" sz="3200" dirty="0" err="1" smtClean="0"/>
              <a:t>5p</a:t>
            </a:r>
            <a:r>
              <a:rPr lang="en-GB" sz="3200" dirty="0" smtClean="0"/>
              <a:t>            </a:t>
            </a:r>
            <a:r>
              <a:rPr lang="en-GB" sz="3200" dirty="0" err="1" smtClean="0"/>
              <a:t>5p</a:t>
            </a:r>
            <a:r>
              <a:rPr lang="en-GB" sz="3200" dirty="0" smtClean="0"/>
              <a:t>           </a:t>
            </a:r>
            <a:r>
              <a:rPr lang="en-GB" sz="3200" dirty="0" err="1" smtClean="0"/>
              <a:t>5p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8623261" y="4210884"/>
            <a:ext cx="106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sp>
        <p:nvSpPr>
          <p:cNvPr id="22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132379" y="5258850"/>
            <a:ext cx="3104149" cy="160760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468945" y="5655036"/>
            <a:ext cx="21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you need to write ‘p’ or ‘£’.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9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E199F7-2EDF-45F5-8C95-6E734A809C20}"/>
              </a:ext>
            </a:extLst>
          </p:cNvPr>
          <p:cNvSpPr/>
          <p:nvPr/>
        </p:nvSpPr>
        <p:spPr>
          <a:xfrm>
            <a:off x="1822458" y="114300"/>
            <a:ext cx="854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missing numbers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1ACAE-DC8D-40C3-8DD0-DD001EE20C9D}"/>
              </a:ext>
            </a:extLst>
          </p:cNvPr>
          <p:cNvSpPr txBox="1"/>
          <p:nvPr/>
        </p:nvSpPr>
        <p:spPr>
          <a:xfrm>
            <a:off x="390524" y="1314450"/>
            <a:ext cx="111570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5   ____   </a:t>
            </a:r>
            <a:r>
              <a:rPr lang="en-GB" sz="3600" b="1" dirty="0">
                <a:latin typeface="+mj-lt"/>
              </a:rPr>
              <a:t>15 </a:t>
            </a:r>
            <a:r>
              <a:rPr lang="en-GB" sz="3600" b="1" dirty="0" smtClean="0">
                <a:latin typeface="+mj-lt"/>
              </a:rPr>
              <a:t>____  </a:t>
            </a:r>
            <a:r>
              <a:rPr lang="en-GB" sz="3600" b="1" dirty="0">
                <a:latin typeface="+mj-lt"/>
              </a:rPr>
              <a:t>25 </a:t>
            </a:r>
            <a:r>
              <a:rPr lang="en-GB" sz="3600" b="1" dirty="0" smtClean="0">
                <a:latin typeface="+mj-lt"/>
              </a:rPr>
              <a:t> ____  35  ____  45  ____</a:t>
            </a:r>
            <a:endParaRPr lang="en-GB" sz="3600" b="1" dirty="0">
              <a:latin typeface="+mj-lt"/>
            </a:endParaRP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>
                <a:latin typeface="+mj-lt"/>
              </a:rPr>
              <a:t>0 </a:t>
            </a:r>
            <a:r>
              <a:rPr lang="en-GB" sz="3600" b="1" dirty="0" smtClean="0">
                <a:latin typeface="+mj-lt"/>
              </a:rPr>
              <a:t>  ____   ____ 15   </a:t>
            </a:r>
            <a:r>
              <a:rPr lang="en-GB" sz="3600" b="1" dirty="0">
                <a:latin typeface="+mj-lt"/>
              </a:rPr>
              <a:t>20 </a:t>
            </a:r>
            <a:r>
              <a:rPr lang="en-GB" sz="3600" b="1" dirty="0" smtClean="0">
                <a:latin typeface="+mj-lt"/>
              </a:rPr>
              <a:t>  ____   ____   35   40   </a:t>
            </a:r>
            <a:r>
              <a:rPr lang="en-GB" sz="3600" b="1" dirty="0">
                <a:latin typeface="+mj-lt"/>
              </a:rPr>
              <a:t>45</a:t>
            </a: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 smtClean="0">
                <a:latin typeface="+mj-lt"/>
              </a:rPr>
              <a:t>10   ____   20   ____   ____   35   ____   ____  50   ____ </a:t>
            </a:r>
            <a:r>
              <a:rPr lang="en-GB" sz="3600" b="1" dirty="0">
                <a:latin typeface="+mj-lt"/>
              </a:rPr>
              <a:t>60</a:t>
            </a: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 smtClean="0">
                <a:latin typeface="+mj-lt"/>
              </a:rPr>
              <a:t>20   ____   ____   35   ____  45 ____  55 ____   65   70</a:t>
            </a:r>
            <a:endParaRPr lang="en-GB" sz="3600" b="1" dirty="0">
              <a:latin typeface="+mj-lt"/>
            </a:endParaRP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>
                <a:latin typeface="+mj-lt"/>
              </a:rPr>
              <a:t>40 </a:t>
            </a:r>
            <a:r>
              <a:rPr lang="en-GB" sz="3600" b="1" dirty="0" smtClean="0">
                <a:latin typeface="+mj-lt"/>
              </a:rPr>
              <a:t>  ____   ____   55   ____   ____ 70   ____   80 ____   90</a:t>
            </a:r>
            <a:endParaRPr lang="en-GB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6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088625" y="155939"/>
            <a:ext cx="494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9" y="1079269"/>
            <a:ext cx="1663982" cy="162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29" y="1079269"/>
            <a:ext cx="1663982" cy="162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490" y="1079269"/>
            <a:ext cx="1663982" cy="1628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851" y="1079269"/>
            <a:ext cx="1663982" cy="1628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212" y="1079269"/>
            <a:ext cx="1663982" cy="1628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215" y="3618114"/>
            <a:ext cx="561975" cy="2838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365" y="3618114"/>
            <a:ext cx="561975" cy="2838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41" y="3618114"/>
            <a:ext cx="561975" cy="2838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191" y="3631177"/>
            <a:ext cx="561975" cy="2838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41" y="3631177"/>
            <a:ext cx="561975" cy="2838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3183" y="2864062"/>
            <a:ext cx="78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10p           </a:t>
            </a:r>
            <a:r>
              <a:rPr lang="en-GB" sz="3200" dirty="0" err="1" smtClean="0"/>
              <a:t>10p</a:t>
            </a:r>
            <a:r>
              <a:rPr lang="en-GB" sz="3200" dirty="0" smtClean="0"/>
              <a:t>              </a:t>
            </a:r>
            <a:r>
              <a:rPr lang="en-GB" sz="3200" dirty="0" err="1" smtClean="0"/>
              <a:t>10p</a:t>
            </a:r>
            <a:r>
              <a:rPr lang="en-GB" sz="3200" dirty="0" smtClean="0"/>
              <a:t>            </a:t>
            </a:r>
            <a:r>
              <a:rPr lang="en-GB" sz="3200" dirty="0" err="1" smtClean="0"/>
              <a:t>10p</a:t>
            </a:r>
            <a:r>
              <a:rPr lang="en-GB" sz="3200" dirty="0" smtClean="0"/>
              <a:t>            </a:t>
            </a:r>
            <a:r>
              <a:rPr lang="en-GB" sz="3200" dirty="0" err="1" smtClean="0"/>
              <a:t>10p</a:t>
            </a:r>
            <a:r>
              <a:rPr lang="en-GB" sz="3200" dirty="0" smtClean="0"/>
              <a:t>           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396278" y="1893558"/>
            <a:ext cx="106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132379" y="5258850"/>
            <a:ext cx="3104149" cy="160760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468945" y="5655036"/>
            <a:ext cx="21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you need to write ‘p’ or ‘£’.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0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088625" y="155939"/>
            <a:ext cx="494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9" y="1079269"/>
            <a:ext cx="1663982" cy="162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16" y="1079269"/>
            <a:ext cx="1663982" cy="1628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212" y="1079269"/>
            <a:ext cx="1663982" cy="1628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215" y="3618114"/>
            <a:ext cx="561975" cy="2838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191" y="3631177"/>
            <a:ext cx="561975" cy="2838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41" y="3631177"/>
            <a:ext cx="561975" cy="2838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3183" y="2864062"/>
            <a:ext cx="78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10p           </a:t>
            </a:r>
            <a:r>
              <a:rPr lang="en-GB" sz="3200" dirty="0" err="1" smtClean="0"/>
              <a:t>10p</a:t>
            </a:r>
            <a:r>
              <a:rPr lang="en-GB" sz="3200" dirty="0" smtClean="0"/>
              <a:t>              1p         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        10p           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396278" y="1893558"/>
            <a:ext cx="106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907" y="1736279"/>
            <a:ext cx="1004699" cy="9585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773" y="1753976"/>
            <a:ext cx="967598" cy="9231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765" y="3596722"/>
            <a:ext cx="407022" cy="4346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721" y="3635812"/>
            <a:ext cx="407022" cy="434617"/>
          </a:xfrm>
          <a:prstGeom prst="rect">
            <a:avLst/>
          </a:prstGeom>
        </p:spPr>
      </p:pic>
      <p:sp>
        <p:nvSpPr>
          <p:cNvPr id="21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132379" y="5258850"/>
            <a:ext cx="3104149" cy="160760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468945" y="5655036"/>
            <a:ext cx="21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you need to write ‘p’ or ‘£’.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088625" y="155939"/>
            <a:ext cx="494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9" y="1079269"/>
            <a:ext cx="1663982" cy="1628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215" y="3618114"/>
            <a:ext cx="561975" cy="2838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26" y="3631177"/>
            <a:ext cx="561975" cy="2838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41" y="3631177"/>
            <a:ext cx="561975" cy="2838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3183" y="2864062"/>
            <a:ext cx="939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10p               50p                 1p          </a:t>
            </a:r>
            <a:r>
              <a:rPr lang="en-GB" sz="3200" dirty="0" err="1" smtClean="0"/>
              <a:t>1p</a:t>
            </a:r>
            <a:r>
              <a:rPr lang="en-GB" sz="3200" dirty="0" smtClean="0"/>
              <a:t>             20p           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396278" y="1893558"/>
            <a:ext cx="106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80" y="1749341"/>
            <a:ext cx="1004699" cy="9585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631" y="1796076"/>
            <a:ext cx="967598" cy="9231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133" y="1090609"/>
            <a:ext cx="1643942" cy="16285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255" y="3631177"/>
            <a:ext cx="561975" cy="2838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74" y="3631177"/>
            <a:ext cx="561975" cy="2838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481" y="3631177"/>
            <a:ext cx="561975" cy="2838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878" y="3618114"/>
            <a:ext cx="561975" cy="2838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108" y="3631177"/>
            <a:ext cx="561975" cy="2838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919" y="3647744"/>
            <a:ext cx="407022" cy="4346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616" y="3618114"/>
            <a:ext cx="407022" cy="4346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040" y="1552247"/>
            <a:ext cx="1274202" cy="1320819"/>
          </a:xfrm>
          <a:prstGeom prst="rect">
            <a:avLst/>
          </a:prstGeom>
        </p:spPr>
      </p:pic>
      <p:sp>
        <p:nvSpPr>
          <p:cNvPr id="28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132379" y="5258850"/>
            <a:ext cx="3104149" cy="160760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468945" y="5655036"/>
            <a:ext cx="21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you need to write ‘p’ or ‘£’.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4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13982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62" y="1612313"/>
            <a:ext cx="1359958" cy="130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31" y="1612314"/>
            <a:ext cx="1359958" cy="1309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048" y="1293324"/>
            <a:ext cx="1663982" cy="1628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93" y="1293324"/>
            <a:ext cx="1663982" cy="1628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786" y="1963396"/>
            <a:ext cx="1004699" cy="958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301" y="1963396"/>
            <a:ext cx="1004699" cy="958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816" y="1963396"/>
            <a:ext cx="1004699" cy="9585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487279" y="195127"/>
            <a:ext cx="494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Money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3271" y="2088706"/>
            <a:ext cx="106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33271" y="2929135"/>
            <a:ext cx="164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£2.23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10033271" y="2921902"/>
            <a:ext cx="1644923" cy="715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252499" y="3815294"/>
            <a:ext cx="317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 the box to see the answer!</a:t>
            </a:r>
            <a:endParaRPr lang="en-GB" dirty="0"/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 flipV="1">
            <a:off x="9299127" y="3283078"/>
            <a:ext cx="734144" cy="592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31" y="4469129"/>
            <a:ext cx="2572513" cy="14321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88" y="4591661"/>
            <a:ext cx="1359958" cy="1309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90" y="4272672"/>
            <a:ext cx="1643942" cy="16285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876" y="4591661"/>
            <a:ext cx="1274202" cy="13208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2096" y="4283902"/>
            <a:ext cx="1612453" cy="16285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426921" y="4892512"/>
            <a:ext cx="106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186278" y="5558537"/>
            <a:ext cx="164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£6.72</a:t>
            </a:r>
            <a:endParaRPr lang="en-GB" sz="4000" dirty="0"/>
          </a:p>
        </p:txBody>
      </p:sp>
      <p:sp>
        <p:nvSpPr>
          <p:cNvPr id="27" name="Rectangle 26"/>
          <p:cNvSpPr/>
          <p:nvPr/>
        </p:nvSpPr>
        <p:spPr>
          <a:xfrm>
            <a:off x="10093906" y="5523599"/>
            <a:ext cx="1644923" cy="715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84210" y="6488668"/>
            <a:ext cx="317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 the box to see the answer!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9996345" y="6308284"/>
            <a:ext cx="741324" cy="365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8937973" y="163792"/>
            <a:ext cx="3104149" cy="160760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274539" y="559978"/>
            <a:ext cx="21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the amounts under the coins to help you!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8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86" y="1491478"/>
            <a:ext cx="7632519" cy="2977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4667700" y="195127"/>
            <a:ext cx="293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8886" y="4963886"/>
            <a:ext cx="7632519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1" y="1372280"/>
            <a:ext cx="8793275" cy="36177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780279" y="195127"/>
            <a:ext cx="471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Tricky Challenge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8885" y="5303517"/>
            <a:ext cx="7632519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8885" y="5886993"/>
            <a:ext cx="7632519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8886" y="6470469"/>
            <a:ext cx="7632519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39" y="212270"/>
            <a:ext cx="3515950" cy="6425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7104946" y="212270"/>
            <a:ext cx="2475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5x Table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4624252" y="1959537"/>
            <a:ext cx="6622868" cy="3200292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742265" y="2824648"/>
            <a:ext cx="4773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Chant your 5 times table to yourself – try different voices like we do in class!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19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020729" y="160019"/>
            <a:ext cx="2475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5x Table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274317" y="160019"/>
            <a:ext cx="5303521" cy="169490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399556" y="621684"/>
            <a:ext cx="477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Fill in the missing answers to your 5x tables – count in 5’s to help you.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714" y="2769326"/>
            <a:ext cx="4193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1 x 5 = </a:t>
            </a:r>
          </a:p>
          <a:p>
            <a:endParaRPr lang="en-GB" sz="5400" dirty="0" smtClean="0"/>
          </a:p>
          <a:p>
            <a:endParaRPr lang="en-GB" sz="5400" dirty="0"/>
          </a:p>
          <a:p>
            <a:r>
              <a:rPr lang="en-GB" sz="5400" dirty="0" smtClean="0"/>
              <a:t>2 x 5 =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399743" y="2769325"/>
            <a:ext cx="4193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3</a:t>
            </a:r>
            <a:r>
              <a:rPr lang="en-GB" sz="5400" dirty="0" smtClean="0"/>
              <a:t> x 5 = </a:t>
            </a:r>
          </a:p>
          <a:p>
            <a:endParaRPr lang="en-GB" sz="5400" dirty="0"/>
          </a:p>
          <a:p>
            <a:endParaRPr lang="en-GB" sz="5400" dirty="0" smtClean="0"/>
          </a:p>
          <a:p>
            <a:r>
              <a:rPr lang="en-GB" sz="5400" dirty="0" smtClean="0"/>
              <a:t>4 x 5 =</a:t>
            </a:r>
            <a:endParaRPr lang="en-GB" sz="5400" dirty="0"/>
          </a:p>
        </p:txBody>
      </p:sp>
      <p:sp>
        <p:nvSpPr>
          <p:cNvPr id="9" name="Oval 8"/>
          <p:cNvSpPr/>
          <p:nvPr/>
        </p:nvSpPr>
        <p:spPr>
          <a:xfrm>
            <a:off x="1972491" y="2769325"/>
            <a:ext cx="457200" cy="9274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21269" y="214963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Count in 5’s…</a:t>
            </a:r>
            <a:endParaRPr lang="en-GB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29691" y="2455817"/>
            <a:ext cx="496386" cy="418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5942" y="1854926"/>
            <a:ext cx="188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Count in 5’s … 1 time!</a:t>
            </a:r>
            <a:endParaRPr lang="en-GB" sz="1400" dirty="0"/>
          </a:p>
        </p:txBody>
      </p:sp>
      <p:sp>
        <p:nvSpPr>
          <p:cNvPr id="14" name="Oval 13"/>
          <p:cNvSpPr/>
          <p:nvPr/>
        </p:nvSpPr>
        <p:spPr>
          <a:xfrm>
            <a:off x="940525" y="2769325"/>
            <a:ext cx="587829" cy="927464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14" idx="0"/>
          </p:cNvCxnSpPr>
          <p:nvPr/>
        </p:nvCxnSpPr>
        <p:spPr>
          <a:xfrm>
            <a:off x="1152797" y="2116536"/>
            <a:ext cx="81643" cy="652789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649" y="4264222"/>
            <a:ext cx="188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Count in 5’s … 2 times!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29691" y="455219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Count in 5’s…</a:t>
            </a:r>
            <a:endParaRPr lang="en-GB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161904" y="4863133"/>
            <a:ext cx="496386" cy="418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37160" y="4531388"/>
            <a:ext cx="97279" cy="788946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35327" y="5321916"/>
            <a:ext cx="587829" cy="927464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972491" y="5347049"/>
            <a:ext cx="457200" cy="9274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322170" y="2793104"/>
            <a:ext cx="587829" cy="927464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382690" y="2793104"/>
            <a:ext cx="457200" cy="9274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399743" y="2140315"/>
            <a:ext cx="81643" cy="652789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707962" y="2303527"/>
            <a:ext cx="496386" cy="418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28854" y="1865640"/>
            <a:ext cx="188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Count in 5’s … 3 times!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956155" y="203259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Count in 5’s…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56155" y="460502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Count in 5’s…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69518" y="4223611"/>
            <a:ext cx="188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Count in 5’s … 4 times!</a:t>
            </a:r>
            <a:endParaRPr lang="en-GB" sz="1400" dirty="0"/>
          </a:p>
        </p:txBody>
      </p:sp>
      <p:sp>
        <p:nvSpPr>
          <p:cNvPr id="33" name="Oval 32"/>
          <p:cNvSpPr/>
          <p:nvPr/>
        </p:nvSpPr>
        <p:spPr>
          <a:xfrm>
            <a:off x="7382690" y="5265126"/>
            <a:ext cx="457200" cy="9274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376157" y="5297102"/>
            <a:ext cx="587829" cy="927464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762208" y="4901055"/>
            <a:ext cx="496386" cy="418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47204" y="4474507"/>
            <a:ext cx="163532" cy="783674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020729" y="160019"/>
            <a:ext cx="2475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5x Table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274317" y="160019"/>
            <a:ext cx="5303521" cy="169490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399556" y="621684"/>
            <a:ext cx="477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Fill in the missing answers to your 5x tables – count in 5’s to help you.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714" y="2769326"/>
            <a:ext cx="4193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5</a:t>
            </a:r>
            <a:r>
              <a:rPr lang="en-GB" sz="5400" dirty="0" smtClean="0"/>
              <a:t> x 5 = </a:t>
            </a:r>
            <a:endParaRPr lang="en-GB" sz="5400" dirty="0"/>
          </a:p>
          <a:p>
            <a:r>
              <a:rPr lang="en-GB" sz="5400" dirty="0"/>
              <a:t>6</a:t>
            </a:r>
            <a:r>
              <a:rPr lang="en-GB" sz="5400" dirty="0" smtClean="0"/>
              <a:t> x 5 =</a:t>
            </a:r>
          </a:p>
          <a:p>
            <a:r>
              <a:rPr lang="en-GB" sz="5400" dirty="0" smtClean="0"/>
              <a:t>7 x 5 =</a:t>
            </a:r>
          </a:p>
          <a:p>
            <a:r>
              <a:rPr lang="en-GB" sz="5400" dirty="0" smtClean="0"/>
              <a:t>8 x 5 =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399743" y="2769325"/>
            <a:ext cx="4193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9 x 5 = </a:t>
            </a:r>
          </a:p>
          <a:p>
            <a:r>
              <a:rPr lang="en-GB" sz="5400" dirty="0" smtClean="0"/>
              <a:t>10 x 5 = </a:t>
            </a:r>
            <a:endParaRPr lang="en-GB" sz="5400" dirty="0"/>
          </a:p>
          <a:p>
            <a:r>
              <a:rPr lang="en-GB" sz="5400" dirty="0" smtClean="0"/>
              <a:t>11 x 5 =</a:t>
            </a:r>
          </a:p>
          <a:p>
            <a:r>
              <a:rPr lang="en-GB" sz="5400" dirty="0" smtClean="0"/>
              <a:t>12 x 5 =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7357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708468" y="84142"/>
            <a:ext cx="6316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5x Table Jumbled Up..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134600" y="621684"/>
            <a:ext cx="5303521" cy="169490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321176" y="1061356"/>
            <a:ext cx="477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Now have a tried with the sums jumbled up!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966" y="2991443"/>
            <a:ext cx="4193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2 x 5 = </a:t>
            </a:r>
            <a:endParaRPr lang="en-GB" sz="5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10 x 5 =</a:t>
            </a:r>
          </a:p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 x 5 =</a:t>
            </a:r>
          </a:p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 x 5 =</a:t>
            </a:r>
            <a:endParaRPr lang="en-GB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1994" y="1329450"/>
            <a:ext cx="41934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 x 5 = </a:t>
            </a:r>
          </a:p>
          <a:p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12 x 5 = </a:t>
            </a:r>
            <a:endParaRPr lang="en-GB" sz="5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 x 5 =</a:t>
            </a:r>
          </a:p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 x 5 =</a:t>
            </a:r>
          </a:p>
          <a:p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11 x 5 =</a:t>
            </a:r>
          </a:p>
          <a:p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2 x 5 =</a:t>
            </a:r>
            <a:endParaRPr lang="en-GB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2889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1152</Words>
  <Application>Microsoft Office PowerPoint</Application>
  <PresentationFormat>Widescreen</PresentationFormat>
  <Paragraphs>241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nixon</dc:creator>
  <cp:lastModifiedBy>J Nixon</cp:lastModifiedBy>
  <cp:revision>45</cp:revision>
  <dcterms:created xsi:type="dcterms:W3CDTF">2020-11-22T11:12:56Z</dcterms:created>
  <dcterms:modified xsi:type="dcterms:W3CDTF">2021-01-04T17:03:57Z</dcterms:modified>
</cp:coreProperties>
</file>