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3" r:id="rId3"/>
    <p:sldId id="337" r:id="rId4"/>
    <p:sldId id="338" r:id="rId5"/>
    <p:sldId id="392" r:id="rId6"/>
    <p:sldId id="387" r:id="rId7"/>
    <p:sldId id="388" r:id="rId8"/>
    <p:sldId id="390" r:id="rId9"/>
    <p:sldId id="389" r:id="rId10"/>
    <p:sldId id="391" r:id="rId11"/>
    <p:sldId id="340" r:id="rId12"/>
    <p:sldId id="342" r:id="rId13"/>
    <p:sldId id="343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395" r:id="rId40"/>
    <p:sldId id="336" r:id="rId41"/>
    <p:sldId id="363" r:id="rId42"/>
    <p:sldId id="370" r:id="rId43"/>
    <p:sldId id="371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0" r:id="rId61"/>
    <p:sldId id="361" r:id="rId62"/>
    <p:sldId id="396" r:id="rId63"/>
    <p:sldId id="362" r:id="rId64"/>
    <p:sldId id="372" r:id="rId65"/>
    <p:sldId id="384" r:id="rId66"/>
    <p:sldId id="385" r:id="rId67"/>
    <p:sldId id="364" r:id="rId68"/>
    <p:sldId id="365" r:id="rId69"/>
    <p:sldId id="366" r:id="rId70"/>
    <p:sldId id="367" r:id="rId71"/>
    <p:sldId id="368" r:id="rId72"/>
    <p:sldId id="397" r:id="rId73"/>
    <p:sldId id="369" r:id="rId74"/>
    <p:sldId id="373" r:id="rId75"/>
    <p:sldId id="374" r:id="rId76"/>
    <p:sldId id="375" r:id="rId77"/>
    <p:sldId id="377" r:id="rId78"/>
    <p:sldId id="378" r:id="rId79"/>
    <p:sldId id="380" r:id="rId80"/>
    <p:sldId id="381" r:id="rId81"/>
    <p:sldId id="376" r:id="rId82"/>
    <p:sldId id="382" r:id="rId83"/>
    <p:sldId id="383" r:id="rId84"/>
    <p:sldId id="394" r:id="rId85"/>
    <p:sldId id="386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D2541-0B1C-498F-B32C-4BAF6BD95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339F1-9776-4FAC-A40B-1C1372961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63B49-9D6F-407C-BD61-55584670E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0701E-FA54-4E5E-ABE1-E9613F72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D2ACB-5CB1-4766-AB0D-E600A22B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10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B6C0-B2D0-4E0E-A4FC-55D62572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7DAFC-5A4C-4334-A867-882C7FADB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38AA-9F71-4A8B-A3B1-4E65A776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EB7A0-06EC-478E-9A3B-127B22EE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F556-4913-4CBF-8D5C-37825E27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26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4BFD9B-5CD7-496E-81E5-94BE377DE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2BE3F-F96B-4FF3-94F8-D653CA87E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5979D-FB9F-4E8B-92EA-826860F8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A1BE8-2EBD-4146-B128-65762FB19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54C2C-E12E-40E0-BF04-9D4DB9A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28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5AAC-6F5E-4230-B32F-7603795A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34B66-9A30-4CB4-A906-E833F3777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D067A-9515-4726-8206-43753B8B9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1A29A-68C8-466D-8C40-3EC68539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49876-52E9-41BA-B8B8-14F0B25F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7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7973-9298-42D0-831B-2D894C14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6E9A6-4272-4AFB-8B30-DAEA8D05D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7306-5DBA-473A-93AB-32FB7983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A807E-A49B-488D-A62B-C53D689E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B8904-647B-462D-AAF3-8309CE25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4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EBFEE-8FEE-4413-BBB0-5882BF60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6ABF9-8368-4C7C-876D-25372524A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979A4-8DC6-404A-97F7-7B7184702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31322-2A93-4280-9F3A-CA07F88A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19B42-266B-47B2-956F-C70EE65F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35218-C432-4298-8DAE-4199B6FA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80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0C17-BDB0-469C-908E-6F693982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8A255-496C-4526-8AE9-D35706E6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E4A66-750C-4117-9A76-7459ABBDE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93819-A30F-47F9-A36D-FA6067BC2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E13DC6-92E5-45DD-A36D-931211E49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3E5FCD-3514-4220-9159-7CBE4817E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0189E2-B8B9-4A05-A8C6-054ABFBC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71F854-9E94-4EA4-84E0-6F686035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95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5F526-4AE8-447D-840F-FB68133E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46533B-F011-4089-9BCC-8DDD1AE9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BE89D-EFEC-4F4A-8942-0F30ED86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BCB91-EE8D-49C2-A9A5-42E113791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76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77ABC-1909-4639-8530-67E0D25D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F11B8-B0E2-45F7-B5F5-A91AA4A9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A76C3-3FB4-4FD3-BB8A-9D370A42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0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27F9-F152-4DEF-91DD-C97B7D3C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53B3C-8BE6-47CC-8ACE-0DBC108D4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45D6B-E535-43CD-8B62-C64B3A348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DE22F-6F61-4713-84E7-4796AC7E5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6EA63-790E-460B-BA65-CEEACC4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B05DD-858F-4366-91B2-412C295E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79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40092-EFBB-4B7F-B755-296664D8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2DD12-B0A5-42ED-BA7B-DD3CE6C77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1A1F9-E7FD-453C-A091-471A10AD5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3B415-105A-464E-962A-F69A8658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FC5ED-3A45-4787-8454-94972304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2A1AA-0F3F-4E97-94B3-5047D9B7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97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87055-D5FC-4666-9E8E-61F6BF8B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F7898-0F84-4727-B9E8-59CF67FB5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6438B-170D-4027-B3FD-18CB80AD2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43CA3-7748-428F-AD66-8C942F55BAA7}" type="datetimeFigureOut">
              <a:rPr lang="en-GB" smtClean="0"/>
              <a:t>11/07/2021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DC784-61F7-47BF-A1B0-03E9F29CF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9D496-1800-4CC1-8796-5467367FD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2CA01-4CF8-43FA-BAFD-B2C11119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97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-nIfHThnmE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A68A1-2B2C-4133-B50A-2795ECA83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5397" y="295505"/>
            <a:ext cx="5334930" cy="3004145"/>
          </a:xfrm>
        </p:spPr>
        <p:txBody>
          <a:bodyPr>
            <a:normAutofit/>
          </a:bodyPr>
          <a:lstStyle/>
          <a:p>
            <a:r>
              <a:rPr lang="en-GB" sz="5600" u="sng" dirty="0"/>
              <a:t>Monday 12</a:t>
            </a:r>
            <a:r>
              <a:rPr lang="en-GB" sz="5600" u="sng" baseline="30000" dirty="0"/>
              <a:t>th</a:t>
            </a:r>
            <a:r>
              <a:rPr lang="en-GB" sz="5600" u="sng" dirty="0"/>
              <a:t> July</a:t>
            </a:r>
            <a:br>
              <a:rPr lang="en-GB" sz="5600" dirty="0"/>
            </a:br>
            <a:endParaRPr lang="en-GB" sz="56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9785847-2F70-4772-84BF-32D4B3F3F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" r="2" b="2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57AE7-18D1-499F-810E-8D619865EB4E}"/>
              </a:ext>
            </a:extLst>
          </p:cNvPr>
          <p:cNvSpPr txBox="1"/>
          <p:nvPr/>
        </p:nvSpPr>
        <p:spPr>
          <a:xfrm>
            <a:off x="6759801" y="3303880"/>
            <a:ext cx="45624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Pioneer’s Home Learning Tasks</a:t>
            </a:r>
          </a:p>
        </p:txBody>
      </p:sp>
    </p:spTree>
    <p:extLst>
      <p:ext uri="{BB962C8B-B14F-4D97-AF65-F5344CB8AC3E}">
        <p14:creationId xmlns:p14="http://schemas.microsoft.com/office/powerpoint/2010/main" val="592106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E5535D-DDA7-45DD-A6F6-22A0653C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3400" y="1176793"/>
            <a:ext cx="4528108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EF7FB7-AE85-463D-AE4B-E81330DE137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9FB752-D881-4A58-9734-650E9602BCC6}"/>
              </a:ext>
            </a:extLst>
          </p:cNvPr>
          <p:cNvSpPr/>
          <p:nvPr/>
        </p:nvSpPr>
        <p:spPr>
          <a:xfrm>
            <a:off x="0" y="5674395"/>
            <a:ext cx="12192000" cy="956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06FD9-CF0D-427E-829C-AFA7A56C1688}"/>
              </a:ext>
            </a:extLst>
          </p:cNvPr>
          <p:cNvSpPr txBox="1"/>
          <p:nvPr/>
        </p:nvSpPr>
        <p:spPr>
          <a:xfrm>
            <a:off x="242056" y="5933773"/>
            <a:ext cx="11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Please send your completed work for this session to: </a:t>
            </a:r>
            <a:r>
              <a:rPr lang="en-GB" dirty="0">
                <a:hlinkClick r:id="rId3"/>
              </a:rPr>
              <a:t>pioneerspupils@gmail.com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536DC-F3D8-4F1F-8376-E3E50FBB8361}"/>
              </a:ext>
            </a:extLst>
          </p:cNvPr>
          <p:cNvSpPr/>
          <p:nvPr/>
        </p:nvSpPr>
        <p:spPr>
          <a:xfrm>
            <a:off x="0" y="468936"/>
            <a:ext cx="12192000" cy="552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7A30C-55FB-45AF-A863-F51AE27C48E5}"/>
              </a:ext>
            </a:extLst>
          </p:cNvPr>
          <p:cNvSpPr txBox="1"/>
          <p:nvPr/>
        </p:nvSpPr>
        <p:spPr>
          <a:xfrm>
            <a:off x="1034043" y="347751"/>
            <a:ext cx="105359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Well done for all of your hard work today!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71343E8-977A-41E6-9F1E-6A649D538860}"/>
              </a:ext>
            </a:extLst>
          </p:cNvPr>
          <p:cNvSpPr/>
          <p:nvPr/>
        </p:nvSpPr>
        <p:spPr>
          <a:xfrm>
            <a:off x="242056" y="1055637"/>
            <a:ext cx="3370025" cy="2184916"/>
          </a:xfrm>
          <a:prstGeom prst="wedgeEllipseCallout">
            <a:avLst>
              <a:gd name="adj1" fmla="val 80917"/>
              <a:gd name="adj2" fmla="val 78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 would love to see a picture of your football shirt!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219377F-48A0-4CDA-A567-BDFC7223B0B9}"/>
              </a:ext>
            </a:extLst>
          </p:cNvPr>
          <p:cNvSpPr/>
          <p:nvPr/>
        </p:nvSpPr>
        <p:spPr>
          <a:xfrm>
            <a:off x="8231508" y="1285875"/>
            <a:ext cx="3960492" cy="2203604"/>
          </a:xfrm>
          <a:prstGeom prst="wedgeEllipseCallout">
            <a:avLst>
              <a:gd name="adj1" fmla="val -117033"/>
              <a:gd name="adj2" fmla="val 950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It would be great to see a picture of you taking part in the fitness challenge!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A59701A-40B3-4FD8-A544-28C8FC151704}"/>
              </a:ext>
            </a:extLst>
          </p:cNvPr>
          <p:cNvSpPr/>
          <p:nvPr/>
        </p:nvSpPr>
        <p:spPr>
          <a:xfrm>
            <a:off x="166688" y="3385062"/>
            <a:ext cx="3370025" cy="2184916"/>
          </a:xfrm>
          <a:prstGeom prst="wedgeEllipseCallout">
            <a:avLst>
              <a:gd name="adj1" fmla="val 92505"/>
              <a:gd name="adj2" fmla="val 46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 would love to see a picture of your decorated biscuits!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38885D5-3857-421D-859D-0BA810606614}"/>
              </a:ext>
            </a:extLst>
          </p:cNvPr>
          <p:cNvSpPr/>
          <p:nvPr/>
        </p:nvSpPr>
        <p:spPr>
          <a:xfrm>
            <a:off x="8322827" y="3613666"/>
            <a:ext cx="3370025" cy="1956312"/>
          </a:xfrm>
          <a:prstGeom prst="wedgeEllipseCallout">
            <a:avLst>
              <a:gd name="adj1" fmla="val -125692"/>
              <a:gd name="adj2" fmla="val 875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 would love to see a picture of your flag design!</a:t>
            </a:r>
          </a:p>
        </p:txBody>
      </p:sp>
    </p:spTree>
    <p:extLst>
      <p:ext uri="{BB962C8B-B14F-4D97-AF65-F5344CB8AC3E}">
        <p14:creationId xmlns:p14="http://schemas.microsoft.com/office/powerpoint/2010/main" val="1018821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A68A1-2B2C-4133-B50A-2795ECA83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5397" y="295505"/>
            <a:ext cx="5334930" cy="3004145"/>
          </a:xfrm>
        </p:spPr>
        <p:txBody>
          <a:bodyPr>
            <a:normAutofit/>
          </a:bodyPr>
          <a:lstStyle/>
          <a:p>
            <a:r>
              <a:rPr lang="en-GB" sz="5600" u="sng" dirty="0"/>
              <a:t>Tuesday 13</a:t>
            </a:r>
            <a:r>
              <a:rPr lang="en-GB" sz="5600" u="sng" baseline="30000" dirty="0"/>
              <a:t>th</a:t>
            </a:r>
            <a:r>
              <a:rPr lang="en-GB" sz="5600" u="sng" dirty="0"/>
              <a:t> July</a:t>
            </a:r>
            <a:br>
              <a:rPr lang="en-GB" sz="5600" dirty="0"/>
            </a:br>
            <a:endParaRPr lang="en-GB" sz="56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9785847-2F70-4772-84BF-32D4B3F3F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" r="2" b="2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57AE7-18D1-499F-810E-8D619865EB4E}"/>
              </a:ext>
            </a:extLst>
          </p:cNvPr>
          <p:cNvSpPr txBox="1"/>
          <p:nvPr/>
        </p:nvSpPr>
        <p:spPr>
          <a:xfrm>
            <a:off x="6759801" y="3303880"/>
            <a:ext cx="45624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Pioneer’s Home Learning Tasks</a:t>
            </a:r>
          </a:p>
        </p:txBody>
      </p:sp>
    </p:spTree>
    <p:extLst>
      <p:ext uri="{BB962C8B-B14F-4D97-AF65-F5344CB8AC3E}">
        <p14:creationId xmlns:p14="http://schemas.microsoft.com/office/powerpoint/2010/main" val="811417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B4C6-5B75-4381-869B-1D8A2280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Daily Maths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6E304-6002-497A-92F6-B1DF46143E0D}"/>
              </a:ext>
            </a:extLst>
          </p:cNvPr>
          <p:cNvSpPr txBox="1"/>
          <p:nvPr/>
        </p:nvSpPr>
        <p:spPr>
          <a:xfrm>
            <a:off x="466725" y="1871663"/>
            <a:ext cx="192873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 5 - 3 =</a:t>
            </a:r>
          </a:p>
          <a:p>
            <a:pPr marL="342900" indent="-342900">
              <a:buAutoNum type="arabicPeriod"/>
            </a:pPr>
            <a:r>
              <a:rPr lang="en-GB" sz="2800" dirty="0"/>
              <a:t>  6 - 1 = </a:t>
            </a:r>
          </a:p>
          <a:p>
            <a:pPr marL="342900" indent="-342900">
              <a:buAutoNum type="arabicPeriod"/>
            </a:pPr>
            <a:r>
              <a:rPr lang="en-GB" sz="2800" dirty="0"/>
              <a:t>  4 - 2 = </a:t>
            </a:r>
          </a:p>
          <a:p>
            <a:pPr marL="342900" indent="-342900">
              <a:buAutoNum type="arabicPeriod"/>
            </a:pPr>
            <a:r>
              <a:rPr lang="en-GB" sz="2800" dirty="0"/>
              <a:t>  7 - 5 = </a:t>
            </a:r>
          </a:p>
          <a:p>
            <a:pPr marL="342900" indent="-342900">
              <a:buAutoNum type="arabicPeriod"/>
            </a:pPr>
            <a:r>
              <a:rPr lang="en-GB" sz="2800" dirty="0"/>
              <a:t>  10 - 4 = </a:t>
            </a:r>
          </a:p>
          <a:p>
            <a:pPr marL="342900" indent="-342900">
              <a:buAutoNum type="arabicPeriod"/>
            </a:pPr>
            <a:r>
              <a:rPr lang="en-GB" sz="2800" dirty="0"/>
              <a:t>  9 - 6 =</a:t>
            </a:r>
          </a:p>
          <a:p>
            <a:pPr marL="342900" indent="-342900">
              <a:buAutoNum type="arabicPeriod"/>
            </a:pPr>
            <a:r>
              <a:rPr lang="en-GB" sz="2800" dirty="0"/>
              <a:t>  5 - 4 = </a:t>
            </a:r>
          </a:p>
          <a:p>
            <a:pPr marL="342900" indent="-342900">
              <a:buAutoNum type="arabicPeriod"/>
            </a:pPr>
            <a:r>
              <a:rPr lang="en-GB" sz="2800" dirty="0"/>
              <a:t>  8 - 0 =</a:t>
            </a:r>
          </a:p>
          <a:p>
            <a:pPr marL="342900" indent="-342900">
              <a:buAutoNum type="arabicPeriod"/>
            </a:pPr>
            <a:r>
              <a:rPr lang="en-GB" sz="2800" dirty="0"/>
              <a:t>  6 - 6 = </a:t>
            </a:r>
          </a:p>
          <a:p>
            <a:pPr marL="342900" indent="-342900">
              <a:buAutoNum type="arabicPeriod"/>
            </a:pPr>
            <a:r>
              <a:rPr lang="en-GB" sz="2800" dirty="0"/>
              <a:t> 3 - 3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AC258-AC17-479F-A243-406134445DCF}"/>
              </a:ext>
            </a:extLst>
          </p:cNvPr>
          <p:cNvSpPr txBox="1"/>
          <p:nvPr/>
        </p:nvSpPr>
        <p:spPr>
          <a:xfrm>
            <a:off x="4743450" y="1871663"/>
            <a:ext cx="214033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11.  14 - 3 =</a:t>
            </a:r>
          </a:p>
          <a:p>
            <a:r>
              <a:rPr lang="en-GB" sz="2800" dirty="0"/>
              <a:t>12.  12 - 1 = </a:t>
            </a:r>
          </a:p>
          <a:p>
            <a:r>
              <a:rPr lang="en-GB" sz="2800" dirty="0"/>
              <a:t>13.  16 - 4 = </a:t>
            </a:r>
          </a:p>
          <a:p>
            <a:r>
              <a:rPr lang="en-GB" sz="2800" dirty="0"/>
              <a:t>14.  17 - 6 = </a:t>
            </a:r>
          </a:p>
          <a:p>
            <a:r>
              <a:rPr lang="en-GB" sz="2800" dirty="0"/>
              <a:t>15.  19 - 5 = </a:t>
            </a:r>
          </a:p>
          <a:p>
            <a:r>
              <a:rPr lang="en-GB" sz="2800" dirty="0"/>
              <a:t>16.  20 - 4 =</a:t>
            </a:r>
          </a:p>
          <a:p>
            <a:r>
              <a:rPr lang="en-GB" sz="2800" dirty="0"/>
              <a:t>17.  17 - 7 = </a:t>
            </a:r>
          </a:p>
          <a:p>
            <a:r>
              <a:rPr lang="en-GB" sz="2800" dirty="0"/>
              <a:t>18.  15 - 15 =</a:t>
            </a:r>
          </a:p>
          <a:p>
            <a:r>
              <a:rPr lang="en-GB" sz="2800" dirty="0"/>
              <a:t>19. 18 - 0 = </a:t>
            </a:r>
          </a:p>
          <a:p>
            <a:r>
              <a:rPr lang="en-GB" sz="2800" dirty="0"/>
              <a:t>20. 17 - 5 =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82B640-AF8C-4447-A666-0A5C3FC4CF13}"/>
              </a:ext>
            </a:extLst>
          </p:cNvPr>
          <p:cNvSpPr/>
          <p:nvPr/>
        </p:nvSpPr>
        <p:spPr>
          <a:xfrm rot="20479920">
            <a:off x="6613896" y="3122958"/>
            <a:ext cx="5638295" cy="17145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you think this task was easy try Maths Challenge B on the next slide!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EE60E5-043E-450D-8B9D-CDEC12792F8E}"/>
              </a:ext>
            </a:extLst>
          </p:cNvPr>
          <p:cNvSpPr/>
          <p:nvPr/>
        </p:nvSpPr>
        <p:spPr>
          <a:xfrm>
            <a:off x="123825" y="212725"/>
            <a:ext cx="2590800" cy="1397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Maths Challenge A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45B7ED3B-9D44-407C-90C1-F32942A4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241300"/>
            <a:ext cx="2054003" cy="15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D49AE3AD-C2C2-4268-A79B-59D0E731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214" y="4914900"/>
            <a:ext cx="2154602" cy="17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912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B4C6-5B75-4381-869B-1D8A2280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Daily Maths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6E304-6002-497A-92F6-B1DF46143E0D}"/>
              </a:ext>
            </a:extLst>
          </p:cNvPr>
          <p:cNvSpPr txBox="1"/>
          <p:nvPr/>
        </p:nvSpPr>
        <p:spPr>
          <a:xfrm>
            <a:off x="466725" y="1871663"/>
            <a:ext cx="187583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 20 - 3 =</a:t>
            </a:r>
          </a:p>
          <a:p>
            <a:pPr marL="342900" indent="-342900">
              <a:buAutoNum type="arabicPeriod"/>
            </a:pPr>
            <a:r>
              <a:rPr lang="en-GB" sz="2800" dirty="0"/>
              <a:t>  18 - 5 = </a:t>
            </a:r>
          </a:p>
          <a:p>
            <a:pPr marL="342900" indent="-342900">
              <a:buAutoNum type="arabicPeriod"/>
            </a:pPr>
            <a:r>
              <a:rPr lang="en-GB" sz="2800" dirty="0"/>
              <a:t>  23 - 2 = </a:t>
            </a:r>
          </a:p>
          <a:p>
            <a:pPr marL="342900" indent="-342900">
              <a:buAutoNum type="arabicPeriod"/>
            </a:pPr>
            <a:r>
              <a:rPr lang="en-GB" sz="2800" dirty="0"/>
              <a:t>  37 - 6 = </a:t>
            </a:r>
          </a:p>
          <a:p>
            <a:pPr marL="342900" indent="-342900">
              <a:buAutoNum type="arabicPeriod"/>
            </a:pPr>
            <a:r>
              <a:rPr lang="en-GB" sz="2800" dirty="0"/>
              <a:t>  39 - 9 = </a:t>
            </a:r>
          </a:p>
          <a:p>
            <a:pPr marL="342900" indent="-342900">
              <a:buAutoNum type="arabicPeriod"/>
            </a:pPr>
            <a:r>
              <a:rPr lang="en-GB" sz="2800" dirty="0"/>
              <a:t>  27 - 0 =</a:t>
            </a:r>
          </a:p>
          <a:p>
            <a:pPr marL="342900" indent="-342900">
              <a:buAutoNum type="arabicPeriod"/>
            </a:pPr>
            <a:r>
              <a:rPr lang="en-GB" sz="2800" dirty="0"/>
              <a:t>  57 - 5 = </a:t>
            </a:r>
          </a:p>
          <a:p>
            <a:pPr marL="342900" indent="-342900">
              <a:buAutoNum type="arabicPeriod"/>
            </a:pPr>
            <a:r>
              <a:rPr lang="en-GB" sz="2800" dirty="0"/>
              <a:t>  78 - 4 =</a:t>
            </a:r>
          </a:p>
          <a:p>
            <a:pPr marL="342900" indent="-342900">
              <a:buAutoNum type="arabicPeriod"/>
            </a:pPr>
            <a:r>
              <a:rPr lang="en-GB" sz="2800" dirty="0"/>
              <a:t>  94 - 1= </a:t>
            </a:r>
          </a:p>
          <a:p>
            <a:pPr marL="342900" indent="-342900">
              <a:buAutoNum type="arabicPeriod"/>
            </a:pPr>
            <a:r>
              <a:rPr lang="en-GB" sz="2800" dirty="0"/>
              <a:t> 43 - 2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AC258-AC17-479F-A243-406134445DCF}"/>
              </a:ext>
            </a:extLst>
          </p:cNvPr>
          <p:cNvSpPr txBox="1"/>
          <p:nvPr/>
        </p:nvSpPr>
        <p:spPr>
          <a:xfrm>
            <a:off x="4743450" y="1871663"/>
            <a:ext cx="215315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11.  67 - 3 =</a:t>
            </a:r>
          </a:p>
          <a:p>
            <a:r>
              <a:rPr lang="en-GB" sz="2800" dirty="0"/>
              <a:t>12.  46 - 4 = </a:t>
            </a:r>
          </a:p>
          <a:p>
            <a:r>
              <a:rPr lang="en-GB" sz="2800" dirty="0"/>
              <a:t>13.  69 - 7 = </a:t>
            </a:r>
          </a:p>
          <a:p>
            <a:r>
              <a:rPr lang="en-GB" sz="2800" dirty="0"/>
              <a:t>14.  45 - 10 = </a:t>
            </a:r>
          </a:p>
          <a:p>
            <a:r>
              <a:rPr lang="en-GB" sz="2800" dirty="0"/>
              <a:t>15.  77 - 5 = </a:t>
            </a:r>
          </a:p>
          <a:p>
            <a:r>
              <a:rPr lang="en-GB" sz="2800" dirty="0"/>
              <a:t>16.  88 - 4 =</a:t>
            </a:r>
          </a:p>
          <a:p>
            <a:r>
              <a:rPr lang="en-GB" sz="2800" dirty="0"/>
              <a:t>17.  38 - 7 = </a:t>
            </a:r>
          </a:p>
          <a:p>
            <a:r>
              <a:rPr lang="en-GB" sz="2800" dirty="0"/>
              <a:t>18. 68 - 8 =</a:t>
            </a:r>
          </a:p>
          <a:p>
            <a:r>
              <a:rPr lang="en-GB" sz="2800" dirty="0"/>
              <a:t>19. 43 - 0 = </a:t>
            </a:r>
          </a:p>
          <a:p>
            <a:r>
              <a:rPr lang="en-GB" sz="2800" dirty="0"/>
              <a:t>20. 58 - 6 =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82B640-AF8C-4447-A666-0A5C3FC4CF13}"/>
              </a:ext>
            </a:extLst>
          </p:cNvPr>
          <p:cNvSpPr/>
          <p:nvPr/>
        </p:nvSpPr>
        <p:spPr>
          <a:xfrm rot="20479920">
            <a:off x="6613896" y="3122958"/>
            <a:ext cx="5638295" cy="17145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you found Maths Challenge A easy, have a go at this task!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EE60E5-043E-450D-8B9D-CDEC12792F8E}"/>
              </a:ext>
            </a:extLst>
          </p:cNvPr>
          <p:cNvSpPr/>
          <p:nvPr/>
        </p:nvSpPr>
        <p:spPr>
          <a:xfrm>
            <a:off x="123825" y="212725"/>
            <a:ext cx="2590800" cy="1397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Maths Challenge B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45B7ED3B-9D44-407C-90C1-F32942A4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241300"/>
            <a:ext cx="2054003" cy="15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D49AE3AD-C2C2-4268-A79B-59D0E731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214" y="4914900"/>
            <a:ext cx="2154602" cy="17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9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164F7-DE9A-4F78-870C-8D0AFFBF8D13}"/>
              </a:ext>
            </a:extLst>
          </p:cNvPr>
          <p:cNvSpPr txBox="1"/>
          <p:nvPr/>
        </p:nvSpPr>
        <p:spPr>
          <a:xfrm>
            <a:off x="3913704" y="171450"/>
            <a:ext cx="43645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Robot Stop!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9DC3AF2-2551-4B0F-95BA-B4B235A7A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8" y="1552575"/>
            <a:ext cx="3534846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6D787-8142-4569-8169-3AB3BB6C1E92}"/>
              </a:ext>
            </a:extLst>
          </p:cNvPr>
          <p:cNvSpPr txBox="1"/>
          <p:nvPr/>
        </p:nvSpPr>
        <p:spPr>
          <a:xfrm>
            <a:off x="3770829" y="1866900"/>
            <a:ext cx="859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Today our activities are going to be based on the story ‘Robot Stop’.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A55AF-EA2F-465B-BB47-F782D67DBB82}"/>
              </a:ext>
            </a:extLst>
          </p:cNvPr>
          <p:cNvSpPr txBox="1"/>
          <p:nvPr/>
        </p:nvSpPr>
        <p:spPr>
          <a:xfrm>
            <a:off x="5416036" y="4088368"/>
            <a:ext cx="6181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Robot Stop! - Give Us A Story! - YouTube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823BC-4293-4FAA-BE4F-7E9E42F29A26}"/>
              </a:ext>
            </a:extLst>
          </p:cNvPr>
          <p:cNvSpPr txBox="1"/>
          <p:nvPr/>
        </p:nvSpPr>
        <p:spPr>
          <a:xfrm>
            <a:off x="4108870" y="2685186"/>
            <a:ext cx="6669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Click on the link below to listen to the story online: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A4EAE53-7DDA-4B2C-8E06-4CF1F5BC9EE6}"/>
              </a:ext>
            </a:extLst>
          </p:cNvPr>
          <p:cNvSpPr/>
          <p:nvPr/>
        </p:nvSpPr>
        <p:spPr>
          <a:xfrm>
            <a:off x="6972300" y="3233647"/>
            <a:ext cx="857250" cy="7679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090A8C4-E5EE-48E9-B6B7-2E8B301157EA}"/>
              </a:ext>
            </a:extLst>
          </p:cNvPr>
          <p:cNvSpPr/>
          <p:nvPr/>
        </p:nvSpPr>
        <p:spPr>
          <a:xfrm>
            <a:off x="4924425" y="4714875"/>
            <a:ext cx="6076950" cy="17145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you are unable to watch the video online you can read the story on slides</a:t>
            </a:r>
          </a:p>
          <a:p>
            <a:pPr algn="ctr"/>
            <a:r>
              <a:rPr lang="en-GB" dirty="0"/>
              <a:t> 14 - 36 </a:t>
            </a:r>
          </a:p>
        </p:txBody>
      </p:sp>
    </p:spTree>
    <p:extLst>
      <p:ext uri="{BB962C8B-B14F-4D97-AF65-F5344CB8AC3E}">
        <p14:creationId xmlns:p14="http://schemas.microsoft.com/office/powerpoint/2010/main" val="232669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1B7FEB43-5479-43EF-9A29-8CB08DCA4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8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88CDD-29F1-4555-A19C-4A5783C3D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36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9B81F-0F6B-4A4B-93DC-B812B9AE6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" r="728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5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339C0B-7F99-425B-994D-01618DBD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92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D392B-3084-4582-8390-34C428E32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0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49B7F9-17FD-4BF2-A69A-A53F4E23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Home Learning Bingo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39E7B0-B196-43DC-B354-1BE60E1D4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491836"/>
              </p:ext>
            </p:extLst>
          </p:nvPr>
        </p:nvGraphicFramePr>
        <p:xfrm>
          <a:off x="923925" y="1431289"/>
          <a:ext cx="10706100" cy="49095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1220">
                  <a:extLst>
                    <a:ext uri="{9D8B030D-6E8A-4147-A177-3AD203B41FA5}">
                      <a16:colId xmlns:a16="http://schemas.microsoft.com/office/drawing/2014/main" val="266139830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1252485119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2715950552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720783818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3551945831"/>
                    </a:ext>
                  </a:extLst>
                </a:gridCol>
              </a:tblGrid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Watch an episode of Newsround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numbers to 50</a:t>
                      </a:r>
                    </a:p>
                    <a:p>
                      <a:pPr algn="ctr"/>
                      <a:r>
                        <a:rPr lang="en-GB" sz="1400" dirty="0"/>
                        <a:t>*Challenge to 100*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Read a book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Follow a recipe to bake/cook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Help a grown up with a chore around the house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354862"/>
                  </a:ext>
                </a:extLst>
              </a:tr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own story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15 minutes of non stop exercise 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your own play dough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Practice counting in 2s, 5s and 20s by taking steps up the stairs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Build something taller than you and measure the height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256406"/>
                  </a:ext>
                </a:extLst>
              </a:tr>
              <a:tr h="139509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Find an object around the house beginning with every letter of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Go on a mini beast hunt in the garden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down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Complete a jigsaw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Have a paper airplane challenge with your family. Whose plane can fly the best?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670481"/>
                  </a:ext>
                </a:extLst>
              </a:tr>
              <a:tr h="96106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Create an obstacle course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Name the months of the year in the correct order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a fruit smoothie with a grown 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Plant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Draw a picture of your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11814"/>
                  </a:ext>
                </a:extLst>
              </a:tr>
            </a:tbl>
          </a:graphicData>
        </a:graphic>
      </p:graphicFrame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06CC1D5-F5DD-4B91-8443-5CD8F4EB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1943101"/>
            <a:ext cx="914610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DBDD06E-3C03-4C25-93D9-16FE8890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1943100"/>
            <a:ext cx="1389062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2234AD06-A2BF-40EE-A108-8247AB4A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1743074"/>
            <a:ext cx="747283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1BEF99CA-B999-4FD2-9FF3-E3534A41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4" y="1943100"/>
            <a:ext cx="869818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49B8FCB7-7D02-4F1A-A442-2A843516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59" y="1943100"/>
            <a:ext cx="639777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261A096-09BC-4D78-A4FE-45054C69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89" y="4114800"/>
            <a:ext cx="1038971" cy="8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3EF4B2F1-A054-4DCC-BCAB-0C984D32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43" y="2969261"/>
            <a:ext cx="1133475" cy="72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40FDF084-112A-4EF9-82EA-AF6C59CC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83" y="3171825"/>
            <a:ext cx="1248843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9C8D0A10-D953-4244-8A6F-6EEE7B04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3081337"/>
            <a:ext cx="806449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84D70CDD-9238-424E-8E1E-6DDFAF37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99" y="3171824"/>
            <a:ext cx="418386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7A05EDC0-CC5B-452D-B7A7-4B4493DE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28" y="3244213"/>
            <a:ext cx="621989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ee the source image">
            <a:extLst>
              <a:ext uri="{FF2B5EF4-FFF2-40B4-BE49-F238E27FC236}">
                <a16:creationId xmlns:a16="http://schemas.microsoft.com/office/drawing/2014/main" id="{121D9ACD-8701-461B-8A77-D8D66C6E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18" y="3126813"/>
            <a:ext cx="869818" cy="6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ee the source image">
            <a:extLst>
              <a:ext uri="{FF2B5EF4-FFF2-40B4-BE49-F238E27FC236}">
                <a16:creationId xmlns:a16="http://schemas.microsoft.com/office/drawing/2014/main" id="{485A4925-F4B3-4E62-AF55-2ED35AF18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441" y="3244213"/>
            <a:ext cx="1136627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ee the source image">
            <a:extLst>
              <a:ext uri="{FF2B5EF4-FFF2-40B4-BE49-F238E27FC236}">
                <a16:creationId xmlns:a16="http://schemas.microsoft.com/office/drawing/2014/main" id="{1F68429E-7A8A-45E8-91D0-6DE2CBA4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42" y="4686300"/>
            <a:ext cx="1590675" cy="4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ee the source image">
            <a:extLst>
              <a:ext uri="{FF2B5EF4-FFF2-40B4-BE49-F238E27FC236}">
                <a16:creationId xmlns:a16="http://schemas.microsoft.com/office/drawing/2014/main" id="{B211E59D-2F71-4A8A-88BC-7BE55063C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261608"/>
            <a:ext cx="957262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ee the source image">
            <a:extLst>
              <a:ext uri="{FF2B5EF4-FFF2-40B4-BE49-F238E27FC236}">
                <a16:creationId xmlns:a16="http://schemas.microsoft.com/office/drawing/2014/main" id="{B00CFDFD-967E-4B2B-AB10-87A8CC7E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7" y="3973022"/>
            <a:ext cx="1082675" cy="109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See the source image">
            <a:extLst>
              <a:ext uri="{FF2B5EF4-FFF2-40B4-BE49-F238E27FC236}">
                <a16:creationId xmlns:a16="http://schemas.microsoft.com/office/drawing/2014/main" id="{EB8AB0E4-0E6B-432C-AB1F-CCFB6052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737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See the source image">
            <a:extLst>
              <a:ext uri="{FF2B5EF4-FFF2-40B4-BE49-F238E27FC236}">
                <a16:creationId xmlns:a16="http://schemas.microsoft.com/office/drawing/2014/main" id="{BE194C5B-57D0-4736-99AE-4837691F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36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ee the source image">
            <a:extLst>
              <a:ext uri="{FF2B5EF4-FFF2-40B4-BE49-F238E27FC236}">
                <a16:creationId xmlns:a16="http://schemas.microsoft.com/office/drawing/2014/main" id="{8A3161FF-0CD3-435C-B87F-046F0B83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61" y="5426710"/>
            <a:ext cx="1076325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ee the source image">
            <a:extLst>
              <a:ext uri="{FF2B5EF4-FFF2-40B4-BE49-F238E27FC236}">
                <a16:creationId xmlns:a16="http://schemas.microsoft.com/office/drawing/2014/main" id="{BD24F51A-6BAC-42BF-8176-39DA2292B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99" y="5732530"/>
            <a:ext cx="1080985" cy="44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ee the source image">
            <a:extLst>
              <a:ext uri="{FF2B5EF4-FFF2-40B4-BE49-F238E27FC236}">
                <a16:creationId xmlns:a16="http://schemas.microsoft.com/office/drawing/2014/main" id="{6367CA43-B83E-4162-9F16-07FD2B7B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63" y="5697430"/>
            <a:ext cx="813717" cy="5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EE80357F-07FD-4A6F-83C4-29CCD48B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32" y="5558970"/>
            <a:ext cx="762880" cy="7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44D28663-1530-428A-8CEF-CEC7A281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70" y="5697430"/>
            <a:ext cx="1771754" cy="5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443DE-9B68-4890-8635-3DA875A63015}"/>
              </a:ext>
            </a:extLst>
          </p:cNvPr>
          <p:cNvSpPr txBox="1"/>
          <p:nvPr/>
        </p:nvSpPr>
        <p:spPr>
          <a:xfrm>
            <a:off x="2649380" y="936807"/>
            <a:ext cx="769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How many of these activities can you complete this week?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258CA4-24B7-4C82-A56C-53DD072928F3}"/>
              </a:ext>
            </a:extLst>
          </p:cNvPr>
          <p:cNvSpPr txBox="1"/>
          <p:nvPr/>
        </p:nvSpPr>
        <p:spPr>
          <a:xfrm>
            <a:off x="1579198" y="6351152"/>
            <a:ext cx="937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I would love to see photos of you taking part in some of these activities!</a:t>
            </a:r>
          </a:p>
        </p:txBody>
      </p:sp>
    </p:spTree>
    <p:extLst>
      <p:ext uri="{BB962C8B-B14F-4D97-AF65-F5344CB8AC3E}">
        <p14:creationId xmlns:p14="http://schemas.microsoft.com/office/powerpoint/2010/main" val="3339820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60DF51-57FD-4B1E-A9BC-1688C54A3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53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CE188F-9932-4AFF-B61D-A0E7F5424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63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BFC12D-9680-463C-ACAF-1C2E0641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85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68B170-DFF6-4292-8F9E-481B84133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22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2726A0-EAAB-4DA3-B684-4CCEA15A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96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5550DC-0F63-4198-B81F-CE186266F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26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F9287B-4608-4F9D-9FC1-F1E3DD96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8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9ADDA-7AAF-4E37-BD29-7E1AC6D2C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1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FF3286-C751-469B-BEF7-A0C52EEB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5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390D3-1091-4378-B11C-76AEC8F5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B4C6-5B75-4381-869B-1D8A2280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Daily Maths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6E304-6002-497A-92F6-B1DF46143E0D}"/>
              </a:ext>
            </a:extLst>
          </p:cNvPr>
          <p:cNvSpPr txBox="1"/>
          <p:nvPr/>
        </p:nvSpPr>
        <p:spPr>
          <a:xfrm>
            <a:off x="466725" y="1871663"/>
            <a:ext cx="211147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 5 + 3 =</a:t>
            </a:r>
          </a:p>
          <a:p>
            <a:pPr marL="342900" indent="-342900">
              <a:buAutoNum type="arabicPeriod"/>
            </a:pPr>
            <a:r>
              <a:rPr lang="en-GB" sz="2800" dirty="0"/>
              <a:t>  4 + 5 = </a:t>
            </a:r>
          </a:p>
          <a:p>
            <a:pPr marL="342900" indent="-342900">
              <a:buAutoNum type="arabicPeriod"/>
            </a:pPr>
            <a:r>
              <a:rPr lang="en-GB" sz="2800" dirty="0"/>
              <a:t>  5 + 5 = </a:t>
            </a:r>
          </a:p>
          <a:p>
            <a:pPr marL="342900" indent="-342900">
              <a:buAutoNum type="arabicPeriod"/>
            </a:pPr>
            <a:r>
              <a:rPr lang="en-GB" sz="2800" dirty="0"/>
              <a:t>  7 + 0 = </a:t>
            </a:r>
          </a:p>
          <a:p>
            <a:pPr marL="342900" indent="-342900">
              <a:buAutoNum type="arabicPeriod"/>
            </a:pPr>
            <a:r>
              <a:rPr lang="en-GB" sz="2800" dirty="0"/>
              <a:t>  10 + 3 = </a:t>
            </a:r>
          </a:p>
          <a:p>
            <a:pPr marL="342900" indent="-342900">
              <a:buAutoNum type="arabicPeriod"/>
            </a:pPr>
            <a:r>
              <a:rPr lang="en-GB" sz="2800" dirty="0"/>
              <a:t>  13 + 6 =</a:t>
            </a:r>
          </a:p>
          <a:p>
            <a:pPr marL="342900" indent="-342900">
              <a:buAutoNum type="arabicPeriod"/>
            </a:pPr>
            <a:r>
              <a:rPr lang="en-GB" sz="2800" dirty="0"/>
              <a:t>  15 + 2 = </a:t>
            </a:r>
          </a:p>
          <a:p>
            <a:pPr marL="342900" indent="-342900">
              <a:buAutoNum type="arabicPeriod"/>
            </a:pPr>
            <a:r>
              <a:rPr lang="en-GB" sz="2800" dirty="0"/>
              <a:t>  18 + 1 =</a:t>
            </a:r>
          </a:p>
          <a:p>
            <a:pPr marL="342900" indent="-342900">
              <a:buAutoNum type="arabicPeriod"/>
            </a:pPr>
            <a:r>
              <a:rPr lang="en-GB" sz="2800" dirty="0"/>
              <a:t>  10 + 10 = </a:t>
            </a:r>
          </a:p>
          <a:p>
            <a:pPr marL="342900" indent="-342900">
              <a:buAutoNum type="arabicPeriod"/>
            </a:pPr>
            <a:r>
              <a:rPr lang="en-GB" sz="2800" dirty="0"/>
              <a:t> 13 + 4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AC258-AC17-479F-A243-406134445DCF}"/>
              </a:ext>
            </a:extLst>
          </p:cNvPr>
          <p:cNvSpPr txBox="1"/>
          <p:nvPr/>
        </p:nvSpPr>
        <p:spPr>
          <a:xfrm>
            <a:off x="4743450" y="1871663"/>
            <a:ext cx="203934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11.  11 + 3 =</a:t>
            </a:r>
          </a:p>
          <a:p>
            <a:r>
              <a:rPr lang="en-GB" sz="2800" dirty="0"/>
              <a:t>12.  12 + 8 = </a:t>
            </a:r>
          </a:p>
          <a:p>
            <a:r>
              <a:rPr lang="en-GB" sz="2800" dirty="0"/>
              <a:t>13.  19 + 1 = </a:t>
            </a:r>
          </a:p>
          <a:p>
            <a:r>
              <a:rPr lang="en-GB" sz="2800" dirty="0"/>
              <a:t>14.  0 + 16 = </a:t>
            </a:r>
          </a:p>
          <a:p>
            <a:r>
              <a:rPr lang="en-GB" sz="2800" dirty="0"/>
              <a:t>15.  11 + 5 = </a:t>
            </a:r>
          </a:p>
          <a:p>
            <a:r>
              <a:rPr lang="en-GB" sz="2800" dirty="0"/>
              <a:t>16. 14 + 4 =</a:t>
            </a:r>
          </a:p>
          <a:p>
            <a:r>
              <a:rPr lang="en-GB" sz="2800" dirty="0"/>
              <a:t>17. 11 + 2 = </a:t>
            </a:r>
          </a:p>
          <a:p>
            <a:r>
              <a:rPr lang="en-GB" sz="2800" dirty="0"/>
              <a:t>18. 1 + 14 =</a:t>
            </a:r>
          </a:p>
          <a:p>
            <a:r>
              <a:rPr lang="en-GB" sz="2800" dirty="0"/>
              <a:t>19. 4 + 12 = </a:t>
            </a:r>
          </a:p>
          <a:p>
            <a:r>
              <a:rPr lang="en-GB" sz="2800" dirty="0"/>
              <a:t>20. 5 + 13 =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82B640-AF8C-4447-A666-0A5C3FC4CF13}"/>
              </a:ext>
            </a:extLst>
          </p:cNvPr>
          <p:cNvSpPr/>
          <p:nvPr/>
        </p:nvSpPr>
        <p:spPr>
          <a:xfrm rot="20479920">
            <a:off x="6613896" y="3122958"/>
            <a:ext cx="5638295" cy="17145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you think this task was easy try Maths Challenge B on the next slide!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EE60E5-043E-450D-8B9D-CDEC12792F8E}"/>
              </a:ext>
            </a:extLst>
          </p:cNvPr>
          <p:cNvSpPr/>
          <p:nvPr/>
        </p:nvSpPr>
        <p:spPr>
          <a:xfrm>
            <a:off x="123825" y="212725"/>
            <a:ext cx="2590800" cy="1397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Maths Challenge A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45B7ED3B-9D44-407C-90C1-F32942A4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241300"/>
            <a:ext cx="2054003" cy="15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D49AE3AD-C2C2-4268-A79B-59D0E731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214" y="4914900"/>
            <a:ext cx="2154602" cy="17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379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5DAA3-EEFC-4B48-A604-6134393D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9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5CA0EC-FD1A-45C9-978D-52E909D89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51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0BA655-E5DB-4F4E-9E9D-B1552A751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81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845D4-AB9A-4306-9D09-DCE9228A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91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91ED3C-7C99-433E-B897-1143652D1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59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5CD86D-21A5-4422-A67F-9D49416DC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6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7D8982-FABB-44DC-93C4-318227B67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36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3EA9-8AB5-4F4D-9DF5-E709F8E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u="sng" dirty="0"/>
              <a:t>Task 1 – Design your own Robot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D81B64C4-4874-4FB0-9274-E9FCFB0DF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840"/>
            <a:ext cx="2733651" cy="36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2F25F864-8E76-4AE3-A0CF-6E07C2BC9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40" y="3429000"/>
            <a:ext cx="2801902" cy="32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A0814D1C-0412-4418-A324-8E04DB14F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2" y="5080000"/>
            <a:ext cx="2484278" cy="16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54795690-1ADB-4B2E-B63C-E175C18F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40" y="1513840"/>
            <a:ext cx="1753908" cy="18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D527B-D755-4940-ACA2-8B8A1C781D72}"/>
              </a:ext>
            </a:extLst>
          </p:cNvPr>
          <p:cNvSpPr txBox="1"/>
          <p:nvPr/>
        </p:nvSpPr>
        <p:spPr>
          <a:xfrm>
            <a:off x="5505449" y="1778000"/>
            <a:ext cx="65530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/>
              <a:t>Sketch a picture of your very own robot. You can use the examples for some ideas.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Create a name for your Robot. 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Think about what you would like your robot to do for example: tidy your bedroom, do your home work or cook your tea. 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Write some sentences explaining what your robot can do.</a:t>
            </a:r>
          </a:p>
        </p:txBody>
      </p:sp>
      <p:pic>
        <p:nvPicPr>
          <p:cNvPr id="2058" name="Picture 10" descr="See the source image">
            <a:extLst>
              <a:ext uri="{FF2B5EF4-FFF2-40B4-BE49-F238E27FC236}">
                <a16:creationId xmlns:a16="http://schemas.microsoft.com/office/drawing/2014/main" id="{7828B217-D1D3-4FC9-91C0-6C50974E8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490" y="5547360"/>
            <a:ext cx="1838107" cy="11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5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6BC432-3D78-4F57-8FCC-E336A8C1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b="1" u="sng" dirty="0"/>
              <a:t>Task 2 – Create your own Robot using recycled materials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AD093-0E8C-424A-8C16-1AF4538E9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3" y="1152843"/>
            <a:ext cx="1840548" cy="2443797"/>
          </a:xfrm>
          <a:prstGeom prst="rect">
            <a:avLst/>
          </a:prstGeom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E8255220-D8F9-4005-8490-EB302A51C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3907469"/>
            <a:ext cx="1890713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9214AC46-6B49-4D67-B514-0FDEA686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7" y="3739991"/>
            <a:ext cx="1513204" cy="201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C4A19219-EFE7-4B79-9D0E-218673FF4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852694"/>
            <a:ext cx="1745891" cy="192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e the source image">
            <a:extLst>
              <a:ext uri="{FF2B5EF4-FFF2-40B4-BE49-F238E27FC236}">
                <a16:creationId xmlns:a16="http://schemas.microsoft.com/office/drawing/2014/main" id="{8550E64A-B3AD-42D4-B233-2AF8CC72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7" y="5310949"/>
            <a:ext cx="2493327" cy="15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09E3DF-8B0F-4A61-BBCC-BF911A54F65C}"/>
              </a:ext>
            </a:extLst>
          </p:cNvPr>
          <p:cNvSpPr txBox="1"/>
          <p:nvPr/>
        </p:nvSpPr>
        <p:spPr>
          <a:xfrm>
            <a:off x="4479289" y="2492673"/>
            <a:ext cx="65530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/>
              <a:t>Collect a range of recycled materials for example: cardboard boxes, yoghurt pots, toilet roll tubes and bottle tops.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Join your materials together using glue or tape to create the shape of your robot. 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Decorate your robot. You could use: pens, paint coloured paper, tin foil, pom poms, pipe cleaners, glitter or stickers.</a:t>
            </a:r>
          </a:p>
          <a:p>
            <a:endParaRPr lang="en-GB" sz="2400" dirty="0"/>
          </a:p>
        </p:txBody>
      </p:sp>
      <p:pic>
        <p:nvPicPr>
          <p:cNvPr id="3082" name="Picture 10" descr="See the source image">
            <a:extLst>
              <a:ext uri="{FF2B5EF4-FFF2-40B4-BE49-F238E27FC236}">
                <a16:creationId xmlns:a16="http://schemas.microsoft.com/office/drawing/2014/main" id="{10128B23-A260-4D3D-BC83-1D9B0285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0450">
            <a:off x="9809480" y="1005840"/>
            <a:ext cx="1778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ee the source image">
            <a:extLst>
              <a:ext uri="{FF2B5EF4-FFF2-40B4-BE49-F238E27FC236}">
                <a16:creationId xmlns:a16="http://schemas.microsoft.com/office/drawing/2014/main" id="{F1CEEE56-A99A-4194-A4C3-61079182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956" y="5425440"/>
            <a:ext cx="1930333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266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49B7F9-17FD-4BF2-A69A-A53F4E23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Home Learning Bingo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39E7B0-B196-43DC-B354-1BE60E1D4273}"/>
              </a:ext>
            </a:extLst>
          </p:cNvPr>
          <p:cNvGraphicFramePr>
            <a:graphicFrameLocks noGrp="1"/>
          </p:cNvGraphicFramePr>
          <p:nvPr/>
        </p:nvGraphicFramePr>
        <p:xfrm>
          <a:off x="923925" y="1431289"/>
          <a:ext cx="10706100" cy="49095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1220">
                  <a:extLst>
                    <a:ext uri="{9D8B030D-6E8A-4147-A177-3AD203B41FA5}">
                      <a16:colId xmlns:a16="http://schemas.microsoft.com/office/drawing/2014/main" val="266139830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1252485119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2715950552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720783818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3551945831"/>
                    </a:ext>
                  </a:extLst>
                </a:gridCol>
              </a:tblGrid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Watch an episode of Newsround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numbers to 50</a:t>
                      </a:r>
                    </a:p>
                    <a:p>
                      <a:pPr algn="ctr"/>
                      <a:r>
                        <a:rPr lang="en-GB" sz="1400" dirty="0"/>
                        <a:t>*Challenge to 100*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Read a book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Follow a recipe to bake/cook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Help a grown up with a chore around the house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354862"/>
                  </a:ext>
                </a:extLst>
              </a:tr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own story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15 minutes of non stop exercise 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your own play dough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Practice counting in 2s, 5s and 20s by taking steps up the stairs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Build something taller than you and measure the height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256406"/>
                  </a:ext>
                </a:extLst>
              </a:tr>
              <a:tr h="139509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Find an object around the house beginning with every letter of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Go on a mini beast hunt in the garden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down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Complete a jigsaw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Have a paper airplane challenge with your family. Whose plane can fly the best?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670481"/>
                  </a:ext>
                </a:extLst>
              </a:tr>
              <a:tr h="96106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Create an obstacle course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Name the months of the year in the correct order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a fruit smoothie with a grown 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Plant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Draw a picture of your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11814"/>
                  </a:ext>
                </a:extLst>
              </a:tr>
            </a:tbl>
          </a:graphicData>
        </a:graphic>
      </p:graphicFrame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06CC1D5-F5DD-4B91-8443-5CD8F4EB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1943101"/>
            <a:ext cx="914610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DBDD06E-3C03-4C25-93D9-16FE8890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1943100"/>
            <a:ext cx="1389062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2234AD06-A2BF-40EE-A108-8247AB4A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1743074"/>
            <a:ext cx="747283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1BEF99CA-B999-4FD2-9FF3-E3534A41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4" y="1943100"/>
            <a:ext cx="869818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49B8FCB7-7D02-4F1A-A442-2A843516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59" y="1943100"/>
            <a:ext cx="639777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261A096-09BC-4D78-A4FE-45054C69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89" y="4114800"/>
            <a:ext cx="1038971" cy="8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3EF4B2F1-A054-4DCC-BCAB-0C984D32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43" y="2969261"/>
            <a:ext cx="1133475" cy="72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40FDF084-112A-4EF9-82EA-AF6C59CC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83" y="3171825"/>
            <a:ext cx="1248843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9C8D0A10-D953-4244-8A6F-6EEE7B04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3081337"/>
            <a:ext cx="806449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84D70CDD-9238-424E-8E1E-6DDFAF37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99" y="3171824"/>
            <a:ext cx="418386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7A05EDC0-CC5B-452D-B7A7-4B4493DE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28" y="3244213"/>
            <a:ext cx="621989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ee the source image">
            <a:extLst>
              <a:ext uri="{FF2B5EF4-FFF2-40B4-BE49-F238E27FC236}">
                <a16:creationId xmlns:a16="http://schemas.microsoft.com/office/drawing/2014/main" id="{121D9ACD-8701-461B-8A77-D8D66C6E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18" y="3126813"/>
            <a:ext cx="869818" cy="6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ee the source image">
            <a:extLst>
              <a:ext uri="{FF2B5EF4-FFF2-40B4-BE49-F238E27FC236}">
                <a16:creationId xmlns:a16="http://schemas.microsoft.com/office/drawing/2014/main" id="{485A4925-F4B3-4E62-AF55-2ED35AF18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441" y="3244213"/>
            <a:ext cx="1136627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ee the source image">
            <a:extLst>
              <a:ext uri="{FF2B5EF4-FFF2-40B4-BE49-F238E27FC236}">
                <a16:creationId xmlns:a16="http://schemas.microsoft.com/office/drawing/2014/main" id="{1F68429E-7A8A-45E8-91D0-6DE2CBA4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42" y="4686300"/>
            <a:ext cx="1590675" cy="4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ee the source image">
            <a:extLst>
              <a:ext uri="{FF2B5EF4-FFF2-40B4-BE49-F238E27FC236}">
                <a16:creationId xmlns:a16="http://schemas.microsoft.com/office/drawing/2014/main" id="{B211E59D-2F71-4A8A-88BC-7BE55063C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261608"/>
            <a:ext cx="957262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ee the source image">
            <a:extLst>
              <a:ext uri="{FF2B5EF4-FFF2-40B4-BE49-F238E27FC236}">
                <a16:creationId xmlns:a16="http://schemas.microsoft.com/office/drawing/2014/main" id="{B00CFDFD-967E-4B2B-AB10-87A8CC7E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7" y="3973022"/>
            <a:ext cx="1082675" cy="109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See the source image">
            <a:extLst>
              <a:ext uri="{FF2B5EF4-FFF2-40B4-BE49-F238E27FC236}">
                <a16:creationId xmlns:a16="http://schemas.microsoft.com/office/drawing/2014/main" id="{EB8AB0E4-0E6B-432C-AB1F-CCFB6052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737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See the source image">
            <a:extLst>
              <a:ext uri="{FF2B5EF4-FFF2-40B4-BE49-F238E27FC236}">
                <a16:creationId xmlns:a16="http://schemas.microsoft.com/office/drawing/2014/main" id="{BE194C5B-57D0-4736-99AE-4837691F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36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ee the source image">
            <a:extLst>
              <a:ext uri="{FF2B5EF4-FFF2-40B4-BE49-F238E27FC236}">
                <a16:creationId xmlns:a16="http://schemas.microsoft.com/office/drawing/2014/main" id="{8A3161FF-0CD3-435C-B87F-046F0B83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61" y="5426710"/>
            <a:ext cx="1076325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ee the source image">
            <a:extLst>
              <a:ext uri="{FF2B5EF4-FFF2-40B4-BE49-F238E27FC236}">
                <a16:creationId xmlns:a16="http://schemas.microsoft.com/office/drawing/2014/main" id="{BD24F51A-6BAC-42BF-8176-39DA2292B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99" y="5732530"/>
            <a:ext cx="1080985" cy="44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ee the source image">
            <a:extLst>
              <a:ext uri="{FF2B5EF4-FFF2-40B4-BE49-F238E27FC236}">
                <a16:creationId xmlns:a16="http://schemas.microsoft.com/office/drawing/2014/main" id="{6367CA43-B83E-4162-9F16-07FD2B7B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63" y="5697430"/>
            <a:ext cx="813717" cy="5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EE80357F-07FD-4A6F-83C4-29CCD48B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32" y="5558970"/>
            <a:ext cx="762880" cy="7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44D28663-1530-428A-8CEF-CEC7A281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70" y="5697430"/>
            <a:ext cx="1771754" cy="5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443DE-9B68-4890-8635-3DA875A63015}"/>
              </a:ext>
            </a:extLst>
          </p:cNvPr>
          <p:cNvSpPr txBox="1"/>
          <p:nvPr/>
        </p:nvSpPr>
        <p:spPr>
          <a:xfrm>
            <a:off x="2649380" y="936807"/>
            <a:ext cx="769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How many of these activities can you complete this week?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258CA4-24B7-4C82-A56C-53DD072928F3}"/>
              </a:ext>
            </a:extLst>
          </p:cNvPr>
          <p:cNvSpPr txBox="1"/>
          <p:nvPr/>
        </p:nvSpPr>
        <p:spPr>
          <a:xfrm>
            <a:off x="1579198" y="6351152"/>
            <a:ext cx="937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I would love to see photos of you taking part in some of these activities!</a:t>
            </a:r>
          </a:p>
        </p:txBody>
      </p:sp>
    </p:spTree>
    <p:extLst>
      <p:ext uri="{BB962C8B-B14F-4D97-AF65-F5344CB8AC3E}">
        <p14:creationId xmlns:p14="http://schemas.microsoft.com/office/powerpoint/2010/main" val="1685928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B4C6-5B75-4381-869B-1D8A2280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Daily Maths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6E304-6002-497A-92F6-B1DF46143E0D}"/>
              </a:ext>
            </a:extLst>
          </p:cNvPr>
          <p:cNvSpPr txBox="1"/>
          <p:nvPr/>
        </p:nvSpPr>
        <p:spPr>
          <a:xfrm>
            <a:off x="466725" y="1871663"/>
            <a:ext cx="211147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 20 + 3 =</a:t>
            </a:r>
          </a:p>
          <a:p>
            <a:pPr marL="342900" indent="-342900">
              <a:buAutoNum type="arabicPeriod"/>
            </a:pPr>
            <a:r>
              <a:rPr lang="en-GB" sz="2800" dirty="0"/>
              <a:t>  41 + 5 = </a:t>
            </a:r>
          </a:p>
          <a:p>
            <a:pPr marL="342900" indent="-342900">
              <a:buAutoNum type="arabicPeriod"/>
            </a:pPr>
            <a:r>
              <a:rPr lang="en-GB" sz="2800" dirty="0"/>
              <a:t>  53 + 5 = </a:t>
            </a:r>
          </a:p>
          <a:p>
            <a:pPr marL="342900" indent="-342900">
              <a:buAutoNum type="arabicPeriod"/>
            </a:pPr>
            <a:r>
              <a:rPr lang="en-GB" sz="2800" dirty="0"/>
              <a:t>  70 + 0 = </a:t>
            </a:r>
          </a:p>
          <a:p>
            <a:pPr marL="342900" indent="-342900">
              <a:buAutoNum type="arabicPeriod"/>
            </a:pPr>
            <a:r>
              <a:rPr lang="en-GB" sz="2800" dirty="0"/>
              <a:t>  33 + 10 = </a:t>
            </a:r>
          </a:p>
          <a:p>
            <a:pPr marL="342900" indent="-342900">
              <a:buAutoNum type="arabicPeriod"/>
            </a:pPr>
            <a:r>
              <a:rPr lang="en-GB" sz="2800" dirty="0"/>
              <a:t>  23 + 6 =</a:t>
            </a:r>
          </a:p>
          <a:p>
            <a:pPr marL="342900" indent="-342900">
              <a:buAutoNum type="arabicPeriod"/>
            </a:pPr>
            <a:r>
              <a:rPr lang="en-GB" sz="2800" dirty="0"/>
              <a:t>  45 + 2 = </a:t>
            </a:r>
          </a:p>
          <a:p>
            <a:pPr marL="342900" indent="-342900">
              <a:buAutoNum type="arabicPeriod"/>
            </a:pPr>
            <a:r>
              <a:rPr lang="en-GB" sz="2800" dirty="0"/>
              <a:t>  78 + 1 =</a:t>
            </a:r>
          </a:p>
          <a:p>
            <a:pPr marL="342900" indent="-342900">
              <a:buAutoNum type="arabicPeriod"/>
            </a:pPr>
            <a:r>
              <a:rPr lang="en-GB" sz="2800" dirty="0"/>
              <a:t>  61 + 10 = </a:t>
            </a:r>
          </a:p>
          <a:p>
            <a:pPr marL="342900" indent="-342900">
              <a:buAutoNum type="arabicPeriod"/>
            </a:pPr>
            <a:r>
              <a:rPr lang="en-GB" sz="2800" dirty="0"/>
              <a:t> 43 + 4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AC258-AC17-479F-A243-406134445DCF}"/>
              </a:ext>
            </a:extLst>
          </p:cNvPr>
          <p:cNvSpPr txBox="1"/>
          <p:nvPr/>
        </p:nvSpPr>
        <p:spPr>
          <a:xfrm>
            <a:off x="4743450" y="1871663"/>
            <a:ext cx="203934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11.  61 + 3 =</a:t>
            </a:r>
          </a:p>
          <a:p>
            <a:r>
              <a:rPr lang="en-GB" sz="2800" dirty="0"/>
              <a:t>12.  42 + 8 = </a:t>
            </a:r>
          </a:p>
          <a:p>
            <a:r>
              <a:rPr lang="en-GB" sz="2800" dirty="0"/>
              <a:t>13.  29 + 1 = </a:t>
            </a:r>
          </a:p>
          <a:p>
            <a:r>
              <a:rPr lang="en-GB" sz="2800" dirty="0"/>
              <a:t>14.  0 + 19 = </a:t>
            </a:r>
          </a:p>
          <a:p>
            <a:r>
              <a:rPr lang="en-GB" sz="2800" dirty="0"/>
              <a:t>15.  71 + 5 = </a:t>
            </a:r>
          </a:p>
          <a:p>
            <a:r>
              <a:rPr lang="en-GB" sz="2800" dirty="0"/>
              <a:t>16.  84 + 4 =</a:t>
            </a:r>
          </a:p>
          <a:p>
            <a:r>
              <a:rPr lang="en-GB" sz="2800" dirty="0"/>
              <a:t>17. 38 + 2 = </a:t>
            </a:r>
          </a:p>
          <a:p>
            <a:r>
              <a:rPr lang="en-GB" sz="2800" dirty="0"/>
              <a:t>18. 68 + 1 =</a:t>
            </a:r>
          </a:p>
          <a:p>
            <a:r>
              <a:rPr lang="en-GB" sz="2800" dirty="0"/>
              <a:t>19. 43 + 5 = </a:t>
            </a:r>
          </a:p>
          <a:p>
            <a:r>
              <a:rPr lang="en-GB" sz="2800" dirty="0"/>
              <a:t>20. 58 + 2 =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82B640-AF8C-4447-A666-0A5C3FC4CF13}"/>
              </a:ext>
            </a:extLst>
          </p:cNvPr>
          <p:cNvSpPr/>
          <p:nvPr/>
        </p:nvSpPr>
        <p:spPr>
          <a:xfrm rot="20479920">
            <a:off x="6613896" y="3122958"/>
            <a:ext cx="5638295" cy="17145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you found Maths Challenge A easy, have a go at this task!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EE60E5-043E-450D-8B9D-CDEC12792F8E}"/>
              </a:ext>
            </a:extLst>
          </p:cNvPr>
          <p:cNvSpPr/>
          <p:nvPr/>
        </p:nvSpPr>
        <p:spPr>
          <a:xfrm>
            <a:off x="123825" y="212725"/>
            <a:ext cx="2590800" cy="1397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Maths Challenge B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45B7ED3B-9D44-407C-90C1-F32942A4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241300"/>
            <a:ext cx="2054003" cy="15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D49AE3AD-C2C2-4268-A79B-59D0E731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214" y="4914900"/>
            <a:ext cx="2154602" cy="17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71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E5535D-DDA7-45DD-A6F6-22A0653C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3400" y="1176793"/>
            <a:ext cx="4528108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EF7FB7-AE85-463D-AE4B-E81330DE137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9FB752-D881-4A58-9734-650E9602BCC6}"/>
              </a:ext>
            </a:extLst>
          </p:cNvPr>
          <p:cNvSpPr/>
          <p:nvPr/>
        </p:nvSpPr>
        <p:spPr>
          <a:xfrm>
            <a:off x="0" y="5674395"/>
            <a:ext cx="12192000" cy="956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06FD9-CF0D-427E-829C-AFA7A56C1688}"/>
              </a:ext>
            </a:extLst>
          </p:cNvPr>
          <p:cNvSpPr txBox="1"/>
          <p:nvPr/>
        </p:nvSpPr>
        <p:spPr>
          <a:xfrm>
            <a:off x="242056" y="5933773"/>
            <a:ext cx="11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Please send your completed work for this session to: </a:t>
            </a:r>
            <a:r>
              <a:rPr lang="en-GB" dirty="0">
                <a:hlinkClick r:id="rId3"/>
              </a:rPr>
              <a:t>pioneerspupils@gmail.com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536DC-F3D8-4F1F-8376-E3E50FBB8361}"/>
              </a:ext>
            </a:extLst>
          </p:cNvPr>
          <p:cNvSpPr/>
          <p:nvPr/>
        </p:nvSpPr>
        <p:spPr>
          <a:xfrm>
            <a:off x="0" y="468936"/>
            <a:ext cx="12192000" cy="552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7A30C-55FB-45AF-A863-F51AE27C48E5}"/>
              </a:ext>
            </a:extLst>
          </p:cNvPr>
          <p:cNvSpPr txBox="1"/>
          <p:nvPr/>
        </p:nvSpPr>
        <p:spPr>
          <a:xfrm>
            <a:off x="1034043" y="347751"/>
            <a:ext cx="105359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Well done for all of your hard work today!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71343E8-977A-41E6-9F1E-6A649D538860}"/>
              </a:ext>
            </a:extLst>
          </p:cNvPr>
          <p:cNvSpPr/>
          <p:nvPr/>
        </p:nvSpPr>
        <p:spPr>
          <a:xfrm>
            <a:off x="333375" y="1428750"/>
            <a:ext cx="3370025" cy="2571750"/>
          </a:xfrm>
          <a:prstGeom prst="wedgeEllipseCallout">
            <a:avLst>
              <a:gd name="adj1" fmla="val 70742"/>
              <a:gd name="adj2" fmla="val 5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 would love to see a picture of your Robot sketch and your sentences explaining what it can do!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219377F-48A0-4CDA-A567-BDFC7223B0B9}"/>
              </a:ext>
            </a:extLst>
          </p:cNvPr>
          <p:cNvSpPr/>
          <p:nvPr/>
        </p:nvSpPr>
        <p:spPr>
          <a:xfrm>
            <a:off x="8231508" y="1285875"/>
            <a:ext cx="3960492" cy="2571750"/>
          </a:xfrm>
          <a:prstGeom prst="wedgeEllipseCallout">
            <a:avLst>
              <a:gd name="adj1" fmla="val -120641"/>
              <a:gd name="adj2" fmla="val 69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It would be great to see a picture of you and your robot you made using recycled materials!</a:t>
            </a:r>
          </a:p>
        </p:txBody>
      </p:sp>
    </p:spTree>
    <p:extLst>
      <p:ext uri="{BB962C8B-B14F-4D97-AF65-F5344CB8AC3E}">
        <p14:creationId xmlns:p14="http://schemas.microsoft.com/office/powerpoint/2010/main" val="1344387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A68A1-2B2C-4133-B50A-2795ECA83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0708" y="423560"/>
            <a:ext cx="6358252" cy="3004145"/>
          </a:xfrm>
        </p:spPr>
        <p:txBody>
          <a:bodyPr>
            <a:normAutofit/>
          </a:bodyPr>
          <a:lstStyle/>
          <a:p>
            <a:r>
              <a:rPr lang="en-GB" sz="5600" u="sng" dirty="0"/>
              <a:t>Wednesday 14</a:t>
            </a:r>
            <a:r>
              <a:rPr lang="en-GB" sz="5600" u="sng" baseline="30000" dirty="0"/>
              <a:t>th</a:t>
            </a:r>
            <a:r>
              <a:rPr lang="en-GB" sz="5600" u="sng" dirty="0"/>
              <a:t> July</a:t>
            </a:r>
            <a:br>
              <a:rPr lang="en-GB" sz="5600" dirty="0"/>
            </a:br>
            <a:endParaRPr lang="en-GB" sz="56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9785847-2F70-4772-84BF-32D4B3F3F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" r="2" b="2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57AE7-18D1-499F-810E-8D619865EB4E}"/>
              </a:ext>
            </a:extLst>
          </p:cNvPr>
          <p:cNvSpPr txBox="1"/>
          <p:nvPr/>
        </p:nvSpPr>
        <p:spPr>
          <a:xfrm>
            <a:off x="6759801" y="3303880"/>
            <a:ext cx="45624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Pioneer’s Home Learning Tasks</a:t>
            </a:r>
          </a:p>
        </p:txBody>
      </p:sp>
    </p:spTree>
    <p:extLst>
      <p:ext uri="{BB962C8B-B14F-4D97-AF65-F5344CB8AC3E}">
        <p14:creationId xmlns:p14="http://schemas.microsoft.com/office/powerpoint/2010/main" val="3474938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B4C6-5B75-4381-869B-1D8A2280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Daily Maths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6E304-6002-497A-92F6-B1DF46143E0D}"/>
              </a:ext>
            </a:extLst>
          </p:cNvPr>
          <p:cNvSpPr txBox="1"/>
          <p:nvPr/>
        </p:nvSpPr>
        <p:spPr>
          <a:xfrm>
            <a:off x="466725" y="1871663"/>
            <a:ext cx="207941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 5   &gt; 3 </a:t>
            </a:r>
          </a:p>
          <a:p>
            <a:pPr marL="342900" indent="-342900">
              <a:buAutoNum type="arabicPeriod"/>
            </a:pPr>
            <a:r>
              <a:rPr lang="en-GB" sz="2800" dirty="0"/>
              <a:t>  6      1  </a:t>
            </a:r>
          </a:p>
          <a:p>
            <a:pPr marL="342900" indent="-342900">
              <a:buAutoNum type="arabicPeriod"/>
            </a:pPr>
            <a:r>
              <a:rPr lang="en-GB" sz="2800" dirty="0"/>
              <a:t>  8      2  </a:t>
            </a:r>
          </a:p>
          <a:p>
            <a:pPr marL="342900" indent="-342900">
              <a:buAutoNum type="arabicPeriod"/>
            </a:pPr>
            <a:r>
              <a:rPr lang="en-GB" sz="2800" dirty="0"/>
              <a:t>  7      7  </a:t>
            </a:r>
          </a:p>
          <a:p>
            <a:pPr marL="342900" indent="-342900">
              <a:buAutoNum type="arabicPeriod"/>
            </a:pPr>
            <a:r>
              <a:rPr lang="en-GB" sz="2800" dirty="0"/>
              <a:t>  10      4  </a:t>
            </a:r>
          </a:p>
          <a:p>
            <a:pPr marL="342900" indent="-342900">
              <a:buAutoNum type="arabicPeriod"/>
            </a:pPr>
            <a:r>
              <a:rPr lang="en-GB" sz="2800" dirty="0"/>
              <a:t>  12      6 </a:t>
            </a:r>
          </a:p>
          <a:p>
            <a:pPr marL="342900" indent="-342900">
              <a:buAutoNum type="arabicPeriod"/>
            </a:pPr>
            <a:r>
              <a:rPr lang="en-GB" sz="2800" dirty="0"/>
              <a:t>  15      14  </a:t>
            </a:r>
          </a:p>
          <a:p>
            <a:pPr marL="342900" indent="-342900">
              <a:buAutoNum type="arabicPeriod"/>
            </a:pPr>
            <a:r>
              <a:rPr lang="en-GB" sz="2800" dirty="0"/>
              <a:t>  18      0 </a:t>
            </a:r>
          </a:p>
          <a:p>
            <a:pPr marL="342900" indent="-342900">
              <a:buAutoNum type="arabicPeriod"/>
            </a:pPr>
            <a:r>
              <a:rPr lang="en-GB" sz="2800" dirty="0"/>
              <a:t>  6        6  </a:t>
            </a:r>
          </a:p>
          <a:p>
            <a:pPr marL="342900" indent="-342900">
              <a:buAutoNum type="arabicPeriod"/>
            </a:pPr>
            <a:r>
              <a:rPr lang="en-GB" sz="2800" dirty="0"/>
              <a:t> 13      3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AC258-AC17-479F-A243-406134445DCF}"/>
              </a:ext>
            </a:extLst>
          </p:cNvPr>
          <p:cNvSpPr txBox="1"/>
          <p:nvPr/>
        </p:nvSpPr>
        <p:spPr>
          <a:xfrm>
            <a:off x="4743450" y="1871663"/>
            <a:ext cx="220605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11.  12      21</a:t>
            </a:r>
          </a:p>
          <a:p>
            <a:r>
              <a:rPr lang="en-GB" sz="2800" dirty="0"/>
              <a:t>12.  18      18 </a:t>
            </a:r>
          </a:p>
          <a:p>
            <a:r>
              <a:rPr lang="en-GB" sz="2800" dirty="0"/>
              <a:t>13.  16      29 </a:t>
            </a:r>
          </a:p>
          <a:p>
            <a:r>
              <a:rPr lang="en-GB" sz="2800" dirty="0"/>
              <a:t>14.  28      18  </a:t>
            </a:r>
          </a:p>
          <a:p>
            <a:r>
              <a:rPr lang="en-GB" sz="2800" dirty="0"/>
              <a:t>15.  15      15  </a:t>
            </a:r>
          </a:p>
          <a:p>
            <a:r>
              <a:rPr lang="en-GB" sz="2800" dirty="0"/>
              <a:t>16.  20      4 </a:t>
            </a:r>
          </a:p>
          <a:p>
            <a:r>
              <a:rPr lang="en-GB" sz="2800" dirty="0"/>
              <a:t>17.  17      7  </a:t>
            </a:r>
          </a:p>
          <a:p>
            <a:r>
              <a:rPr lang="en-GB" sz="2800" dirty="0"/>
              <a:t>18.  25      25 </a:t>
            </a:r>
          </a:p>
          <a:p>
            <a:r>
              <a:rPr lang="en-GB" sz="2800" dirty="0"/>
              <a:t>19. 18       9  </a:t>
            </a:r>
          </a:p>
          <a:p>
            <a:r>
              <a:rPr lang="en-GB" sz="2800" dirty="0"/>
              <a:t>20. 17      15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82B640-AF8C-4447-A666-0A5C3FC4CF13}"/>
              </a:ext>
            </a:extLst>
          </p:cNvPr>
          <p:cNvSpPr/>
          <p:nvPr/>
        </p:nvSpPr>
        <p:spPr>
          <a:xfrm rot="19990230">
            <a:off x="6709146" y="3294408"/>
            <a:ext cx="5638295" cy="17145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you think this task was easy try Maths Challenge B on the next slide!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EE60E5-043E-450D-8B9D-CDEC12792F8E}"/>
              </a:ext>
            </a:extLst>
          </p:cNvPr>
          <p:cNvSpPr/>
          <p:nvPr/>
        </p:nvSpPr>
        <p:spPr>
          <a:xfrm>
            <a:off x="123825" y="212725"/>
            <a:ext cx="2590800" cy="1397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Maths Challenge A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45B7ED3B-9D44-407C-90C1-F32942A4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241300"/>
            <a:ext cx="2054003" cy="15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D49AE3AD-C2C2-4268-A79B-59D0E731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214" y="4914900"/>
            <a:ext cx="2154602" cy="17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43574-4ABF-4DB9-B51F-069314D6B7D0}"/>
              </a:ext>
            </a:extLst>
          </p:cNvPr>
          <p:cNvSpPr txBox="1"/>
          <p:nvPr/>
        </p:nvSpPr>
        <p:spPr>
          <a:xfrm>
            <a:off x="3053435" y="1023486"/>
            <a:ext cx="5586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Compare the numbers using the signs &lt; &gt; =</a:t>
            </a:r>
          </a:p>
          <a:p>
            <a:r>
              <a:rPr lang="en-GB" dirty="0"/>
              <a:t>Remember the crocodile always eats the biggest number!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111CE-2248-4DA2-812E-F424B21FA917}"/>
              </a:ext>
            </a:extLst>
          </p:cNvPr>
          <p:cNvSpPr txBox="1"/>
          <p:nvPr/>
        </p:nvSpPr>
        <p:spPr>
          <a:xfrm>
            <a:off x="7398169" y="1955468"/>
            <a:ext cx="343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I’ve done the first one to help you!</a:t>
            </a:r>
          </a:p>
        </p:txBody>
      </p:sp>
    </p:spTree>
    <p:extLst>
      <p:ext uri="{BB962C8B-B14F-4D97-AF65-F5344CB8AC3E}">
        <p14:creationId xmlns:p14="http://schemas.microsoft.com/office/powerpoint/2010/main" val="2433498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B4C6-5B75-4381-869B-1D8A2280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Daily Maths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6E304-6002-497A-92F6-B1DF46143E0D}"/>
              </a:ext>
            </a:extLst>
          </p:cNvPr>
          <p:cNvSpPr txBox="1"/>
          <p:nvPr/>
        </p:nvSpPr>
        <p:spPr>
          <a:xfrm>
            <a:off x="466725" y="1871663"/>
            <a:ext cx="224292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 15  &gt; 3 </a:t>
            </a:r>
          </a:p>
          <a:p>
            <a:pPr marL="342900" indent="-342900">
              <a:buAutoNum type="arabicPeriod"/>
            </a:pPr>
            <a:r>
              <a:rPr lang="en-GB" sz="2800" dirty="0"/>
              <a:t>  61      71  </a:t>
            </a:r>
          </a:p>
          <a:p>
            <a:pPr marL="342900" indent="-342900">
              <a:buAutoNum type="arabicPeriod"/>
            </a:pPr>
            <a:r>
              <a:rPr lang="en-GB" sz="2800" dirty="0"/>
              <a:t>  83      82  </a:t>
            </a:r>
          </a:p>
          <a:p>
            <a:pPr marL="342900" indent="-342900">
              <a:buAutoNum type="arabicPeriod"/>
            </a:pPr>
            <a:r>
              <a:rPr lang="en-GB" sz="2800" dirty="0"/>
              <a:t>  77      77  </a:t>
            </a:r>
          </a:p>
          <a:p>
            <a:pPr marL="342900" indent="-342900">
              <a:buAutoNum type="arabicPeriod"/>
            </a:pPr>
            <a:r>
              <a:rPr lang="en-GB" sz="2800" dirty="0"/>
              <a:t>  13      31  </a:t>
            </a:r>
          </a:p>
          <a:p>
            <a:pPr marL="342900" indent="-342900">
              <a:buAutoNum type="arabicPeriod"/>
            </a:pPr>
            <a:r>
              <a:rPr lang="en-GB" sz="2800" dirty="0"/>
              <a:t>  12      21 </a:t>
            </a:r>
          </a:p>
          <a:p>
            <a:pPr marL="342900" indent="-342900">
              <a:buAutoNum type="arabicPeriod"/>
            </a:pPr>
            <a:r>
              <a:rPr lang="en-GB" sz="2800" dirty="0"/>
              <a:t>  65      64  </a:t>
            </a:r>
          </a:p>
          <a:p>
            <a:pPr marL="342900" indent="-342900">
              <a:buAutoNum type="arabicPeriod"/>
            </a:pPr>
            <a:r>
              <a:rPr lang="en-GB" sz="2800" dirty="0"/>
              <a:t>  78      98 </a:t>
            </a:r>
          </a:p>
          <a:p>
            <a:pPr marL="342900" indent="-342900">
              <a:buAutoNum type="arabicPeriod"/>
            </a:pPr>
            <a:r>
              <a:rPr lang="en-GB" sz="2800" dirty="0"/>
              <a:t>  66       66  </a:t>
            </a:r>
          </a:p>
          <a:p>
            <a:pPr marL="342900" indent="-342900">
              <a:buAutoNum type="arabicPeriod"/>
            </a:pPr>
            <a:r>
              <a:rPr lang="en-GB" sz="2800" dirty="0"/>
              <a:t> 53      35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AC258-AC17-479F-A243-406134445DCF}"/>
              </a:ext>
            </a:extLst>
          </p:cNvPr>
          <p:cNvSpPr txBox="1"/>
          <p:nvPr/>
        </p:nvSpPr>
        <p:spPr>
          <a:xfrm>
            <a:off x="4743450" y="1871663"/>
            <a:ext cx="220605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11.  42      21</a:t>
            </a:r>
          </a:p>
          <a:p>
            <a:r>
              <a:rPr lang="en-GB" sz="2800" dirty="0"/>
              <a:t>12.  18      18 </a:t>
            </a:r>
          </a:p>
          <a:p>
            <a:r>
              <a:rPr lang="en-GB" sz="2800" dirty="0"/>
              <a:t>13.  76      29 </a:t>
            </a:r>
          </a:p>
          <a:p>
            <a:r>
              <a:rPr lang="en-GB" sz="2800" dirty="0"/>
              <a:t>14.  98      88  </a:t>
            </a:r>
          </a:p>
          <a:p>
            <a:r>
              <a:rPr lang="en-GB" sz="2800" dirty="0"/>
              <a:t>15.  55      55  </a:t>
            </a:r>
          </a:p>
          <a:p>
            <a:r>
              <a:rPr lang="en-GB" sz="2800" dirty="0"/>
              <a:t>16.  74      87 </a:t>
            </a:r>
          </a:p>
          <a:p>
            <a:r>
              <a:rPr lang="en-GB" sz="2800" dirty="0"/>
              <a:t>17.  17      71  </a:t>
            </a:r>
          </a:p>
          <a:p>
            <a:r>
              <a:rPr lang="en-GB" sz="2800" dirty="0"/>
              <a:t>18.  25      52 </a:t>
            </a:r>
          </a:p>
          <a:p>
            <a:r>
              <a:rPr lang="en-GB" sz="2800" dirty="0"/>
              <a:t>19. 58       59  </a:t>
            </a:r>
          </a:p>
          <a:p>
            <a:r>
              <a:rPr lang="en-GB" sz="2800" dirty="0"/>
              <a:t>20. 67       75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EE60E5-043E-450D-8B9D-CDEC12792F8E}"/>
              </a:ext>
            </a:extLst>
          </p:cNvPr>
          <p:cNvSpPr/>
          <p:nvPr/>
        </p:nvSpPr>
        <p:spPr>
          <a:xfrm>
            <a:off x="123825" y="212725"/>
            <a:ext cx="2590800" cy="1397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Maths Challenge B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45B7ED3B-9D44-407C-90C1-F32942A4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241300"/>
            <a:ext cx="2054003" cy="15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D49AE3AD-C2C2-4268-A79B-59D0E731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214" y="4914900"/>
            <a:ext cx="2154602" cy="17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43574-4ABF-4DB9-B51F-069314D6B7D0}"/>
              </a:ext>
            </a:extLst>
          </p:cNvPr>
          <p:cNvSpPr txBox="1"/>
          <p:nvPr/>
        </p:nvSpPr>
        <p:spPr>
          <a:xfrm>
            <a:off x="3053435" y="1023486"/>
            <a:ext cx="5586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Compare the numbers using the signs &lt; &gt; =</a:t>
            </a:r>
          </a:p>
          <a:p>
            <a:r>
              <a:rPr lang="en-GB" dirty="0"/>
              <a:t>Remember the crocodile always eats the biggest number!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111CE-2248-4DA2-812E-F424B21FA917}"/>
              </a:ext>
            </a:extLst>
          </p:cNvPr>
          <p:cNvSpPr txBox="1"/>
          <p:nvPr/>
        </p:nvSpPr>
        <p:spPr>
          <a:xfrm>
            <a:off x="7398169" y="1955468"/>
            <a:ext cx="343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I’ve done the first one to help you!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4230AED-BC47-4839-BF1D-D3FA11D3E597}"/>
              </a:ext>
            </a:extLst>
          </p:cNvPr>
          <p:cNvSpPr/>
          <p:nvPr/>
        </p:nvSpPr>
        <p:spPr>
          <a:xfrm rot="20292019">
            <a:off x="6613896" y="3122958"/>
            <a:ext cx="5638295" cy="17145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you found Maths Challenge A easy, have a go at this task!</a:t>
            </a:r>
          </a:p>
        </p:txBody>
      </p:sp>
    </p:spTree>
    <p:extLst>
      <p:ext uri="{BB962C8B-B14F-4D97-AF65-F5344CB8AC3E}">
        <p14:creationId xmlns:p14="http://schemas.microsoft.com/office/powerpoint/2010/main" val="2532313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1164F7-DE9A-4F78-870C-8D0AFFBF8D13}"/>
              </a:ext>
            </a:extLst>
          </p:cNvPr>
          <p:cNvSpPr txBox="1"/>
          <p:nvPr/>
        </p:nvSpPr>
        <p:spPr>
          <a:xfrm>
            <a:off x="3243268" y="171450"/>
            <a:ext cx="57054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Jake’s First Day!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6D787-8142-4569-8169-3AB3BB6C1E92}"/>
              </a:ext>
            </a:extLst>
          </p:cNvPr>
          <p:cNvSpPr txBox="1"/>
          <p:nvPr/>
        </p:nvSpPr>
        <p:spPr>
          <a:xfrm>
            <a:off x="3243268" y="1866721"/>
            <a:ext cx="9306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Today our activities are going to be based on the story ‘Jake’s First Day’.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769F9-62C3-4665-957B-06CF44F44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8" y="1374696"/>
            <a:ext cx="3091940" cy="5054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947FAB-BEC0-4020-96BA-FB1EAF52BF64}"/>
              </a:ext>
            </a:extLst>
          </p:cNvPr>
          <p:cNvSpPr txBox="1"/>
          <p:nvPr/>
        </p:nvSpPr>
        <p:spPr>
          <a:xfrm>
            <a:off x="3533776" y="2820411"/>
            <a:ext cx="8124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Very soon you will all be moving into a different year group, some of you will be moving into year 2 and some of you will be moving into year 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4069E-938B-4B75-956C-992B5587316D}"/>
              </a:ext>
            </a:extLst>
          </p:cNvPr>
          <p:cNvSpPr txBox="1"/>
          <p:nvPr/>
        </p:nvSpPr>
        <p:spPr>
          <a:xfrm>
            <a:off x="3629026" y="4020322"/>
            <a:ext cx="812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Some of you will be getting a new teacher and moving to a new class room!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74F1B-9CF2-41E2-B7F1-CE9FDC31095B}"/>
              </a:ext>
            </a:extLst>
          </p:cNvPr>
          <p:cNvSpPr txBox="1"/>
          <p:nvPr/>
        </p:nvSpPr>
        <p:spPr>
          <a:xfrm>
            <a:off x="3533776" y="4820123"/>
            <a:ext cx="8124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No matter which year group you will be in, you are going to have lots of fun and learn lots of new things!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BD856FE-D64F-44C4-B2F9-F9A16C5087CE}"/>
              </a:ext>
            </a:extLst>
          </p:cNvPr>
          <p:cNvSpPr/>
          <p:nvPr/>
        </p:nvSpPr>
        <p:spPr>
          <a:xfrm>
            <a:off x="3533776" y="5533097"/>
            <a:ext cx="6614611" cy="1158542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Lets read the story on slides 44 - 56  </a:t>
            </a:r>
          </a:p>
        </p:txBody>
      </p:sp>
    </p:spTree>
    <p:extLst>
      <p:ext uri="{BB962C8B-B14F-4D97-AF65-F5344CB8AC3E}">
        <p14:creationId xmlns:p14="http://schemas.microsoft.com/office/powerpoint/2010/main" val="2600674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738156-DF53-4543-B3AE-11A39C465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5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45A69C-EE8C-4C29-9E0A-117196E4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33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53EE1-714D-4ED6-958B-5E316F1A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50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F81F1-C682-4810-B31B-E42D22CE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67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A05962-0338-4E8D-BF51-503CD7BBE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97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C61DC3-580E-4DBB-B009-D987BCA1641D}"/>
              </a:ext>
            </a:extLst>
          </p:cNvPr>
          <p:cNvSpPr txBox="1"/>
          <p:nvPr/>
        </p:nvSpPr>
        <p:spPr>
          <a:xfrm>
            <a:off x="3935354" y="171450"/>
            <a:ext cx="43213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Euros 2020!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F8C95-ACD0-4B60-9C5F-FBA5CAAAF381}"/>
              </a:ext>
            </a:extLst>
          </p:cNvPr>
          <p:cNvSpPr txBox="1"/>
          <p:nvPr/>
        </p:nvSpPr>
        <p:spPr>
          <a:xfrm>
            <a:off x="581066" y="1550893"/>
            <a:ext cx="1142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For the first time ever, England competed in the finals of the Euros football competition!</a:t>
            </a: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CC60F6B1-322D-4F83-809D-61C5333F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6" y="2794665"/>
            <a:ext cx="3212877" cy="364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FD3CB4-A4B7-4310-A988-C15CB5338E92}"/>
              </a:ext>
            </a:extLst>
          </p:cNvPr>
          <p:cNvSpPr txBox="1"/>
          <p:nvPr/>
        </p:nvSpPr>
        <p:spPr>
          <a:xfrm>
            <a:off x="3103550" y="2484850"/>
            <a:ext cx="9088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Yesterday, Sunday 11</a:t>
            </a:r>
            <a:r>
              <a:rPr lang="en-GB" sz="2000" b="1" baseline="30000" dirty="0"/>
              <a:t>th</a:t>
            </a:r>
            <a:r>
              <a:rPr lang="en-GB" sz="2000" b="1" dirty="0"/>
              <a:t> July England competed against Italy in the final at Wembley!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46415-5864-4470-86D8-59C75CB869C5}"/>
              </a:ext>
            </a:extLst>
          </p:cNvPr>
          <p:cNvSpPr txBox="1"/>
          <p:nvPr/>
        </p:nvSpPr>
        <p:spPr>
          <a:xfrm>
            <a:off x="4884870" y="3294229"/>
            <a:ext cx="608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To celebrate the teams success we are going to complete some football themed activities</a:t>
            </a:r>
          </a:p>
        </p:txBody>
      </p:sp>
      <p:pic>
        <p:nvPicPr>
          <p:cNvPr id="7172" name="Picture 4" descr="See the source image">
            <a:extLst>
              <a:ext uri="{FF2B5EF4-FFF2-40B4-BE49-F238E27FC236}">
                <a16:creationId xmlns:a16="http://schemas.microsoft.com/office/drawing/2014/main" id="{9DC64B8F-096F-40D2-980D-7DF68CDC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06" y="4226004"/>
            <a:ext cx="4224338" cy="23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DB786045-F014-4F76-87F1-8818A5FC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51" y="171450"/>
            <a:ext cx="1261413" cy="126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702C7022-32C9-460E-AB7C-A1CA75B6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337" y="171450"/>
            <a:ext cx="1261413" cy="126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102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3FC5CF-E460-46C6-B6A5-627E43930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92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E55B9-E43B-4272-80E5-5EF69A96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880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351FC-2FF0-4A2D-AD16-B01A44D34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4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7531D2-12B1-4C34-8FDE-53FC4AA57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"/>
            <a:ext cx="12192000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75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B6BFAC-E3B5-4A6D-A6B7-253393C7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65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08FCE-CA86-4495-A201-2E3C8FCF2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2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2E634-6F36-4305-9CC0-F80673BD6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13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A409E-F894-4093-B507-B2B6E0DA1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150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3EE908-F892-4DF4-AEAB-BEE4BA722831}"/>
              </a:ext>
            </a:extLst>
          </p:cNvPr>
          <p:cNvSpPr txBox="1"/>
          <p:nvPr/>
        </p:nvSpPr>
        <p:spPr>
          <a:xfrm>
            <a:off x="2201323" y="171450"/>
            <a:ext cx="77893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Task 1 - All about 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60B95-D9A8-4245-95E3-C11E3CEEBD1C}"/>
              </a:ext>
            </a:extLst>
          </p:cNvPr>
          <p:cNvSpPr txBox="1"/>
          <p:nvPr/>
        </p:nvSpPr>
        <p:spPr>
          <a:xfrm>
            <a:off x="622001" y="1514475"/>
            <a:ext cx="1094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It’s ok to feel a little bit worried about moving into a new year group but I promise there is nothing to worry about!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F612E-4D23-4D34-ABCF-1B9CABE2E2BE}"/>
              </a:ext>
            </a:extLst>
          </p:cNvPr>
          <p:cNvSpPr txBox="1"/>
          <p:nvPr/>
        </p:nvSpPr>
        <p:spPr>
          <a:xfrm>
            <a:off x="841076" y="2118836"/>
            <a:ext cx="934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 help your teacher get to know you a bit better, we are going to create an ‘All about Me’ poster.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B110F-CF59-4A7E-B877-BE3067B2E647}"/>
              </a:ext>
            </a:extLst>
          </p:cNvPr>
          <p:cNvSpPr txBox="1"/>
          <p:nvPr/>
        </p:nvSpPr>
        <p:spPr>
          <a:xfrm>
            <a:off x="727231" y="2846339"/>
            <a:ext cx="57262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You can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Your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Your 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Your pets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Your favourite lessons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Your least favourite lessons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Who your friends 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What you like to play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What you are feeling a bit worried about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1DF504-5DA7-44DC-817C-FB29BE2E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3916411"/>
            <a:ext cx="4989398" cy="2770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77CC36-A15A-4309-8C3A-004680CFAFA0}"/>
              </a:ext>
            </a:extLst>
          </p:cNvPr>
          <p:cNvSpPr txBox="1"/>
          <p:nvPr/>
        </p:nvSpPr>
        <p:spPr>
          <a:xfrm>
            <a:off x="7000875" y="2598003"/>
            <a:ext cx="4829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You can create your own poster or use the template on the next slide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B3E3D82-D4EF-413A-9354-003E54607D01}"/>
              </a:ext>
            </a:extLst>
          </p:cNvPr>
          <p:cNvSpPr/>
          <p:nvPr/>
        </p:nvSpPr>
        <p:spPr>
          <a:xfrm>
            <a:off x="8810625" y="3429000"/>
            <a:ext cx="762000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88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1B6C3E-3BAD-462D-9D14-2916A0F96640}"/>
              </a:ext>
            </a:extLst>
          </p:cNvPr>
          <p:cNvSpPr/>
          <p:nvPr/>
        </p:nvSpPr>
        <p:spPr>
          <a:xfrm>
            <a:off x="66675" y="66675"/>
            <a:ext cx="6600825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My name is: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4E0BB-0905-425E-8BE0-3DD7908990F8}"/>
              </a:ext>
            </a:extLst>
          </p:cNvPr>
          <p:cNvSpPr/>
          <p:nvPr/>
        </p:nvSpPr>
        <p:spPr>
          <a:xfrm>
            <a:off x="3976688" y="975612"/>
            <a:ext cx="3814763" cy="3203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Picture of me: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B0C8CC-8A26-438C-AC16-7A03C0EB12AD}"/>
              </a:ext>
            </a:extLst>
          </p:cNvPr>
          <p:cNvSpPr/>
          <p:nvPr/>
        </p:nvSpPr>
        <p:spPr>
          <a:xfrm rot="21048893">
            <a:off x="65504" y="1002317"/>
            <a:ext cx="3076575" cy="106787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Age: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01D57A-A825-4C6D-A4E9-BAE88672DBAF}"/>
              </a:ext>
            </a:extLst>
          </p:cNvPr>
          <p:cNvSpPr/>
          <p:nvPr/>
        </p:nvSpPr>
        <p:spPr>
          <a:xfrm>
            <a:off x="7791451" y="66675"/>
            <a:ext cx="4060106" cy="14097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Favourite colour/s: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C90866A-BDE2-4245-AE26-AAF0DBE63FE7}"/>
              </a:ext>
            </a:extLst>
          </p:cNvPr>
          <p:cNvSpPr/>
          <p:nvPr/>
        </p:nvSpPr>
        <p:spPr>
          <a:xfrm rot="21025122">
            <a:off x="7931507" y="1598169"/>
            <a:ext cx="4060106" cy="230505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Best friends: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460E7FD-9908-442A-9AA1-EB92E39FE1D6}"/>
              </a:ext>
            </a:extLst>
          </p:cNvPr>
          <p:cNvSpPr/>
          <p:nvPr/>
        </p:nvSpPr>
        <p:spPr>
          <a:xfrm rot="21025122">
            <a:off x="-99296" y="2144525"/>
            <a:ext cx="4060106" cy="230505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Favourite lessons: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E69B2-A605-4B0C-89A1-C1EC570E2CDA}"/>
              </a:ext>
            </a:extLst>
          </p:cNvPr>
          <p:cNvSpPr/>
          <p:nvPr/>
        </p:nvSpPr>
        <p:spPr>
          <a:xfrm>
            <a:off x="66675" y="4771394"/>
            <a:ext cx="3352800" cy="1676400"/>
          </a:xfrm>
          <a:prstGeom prst="rect">
            <a:avLst/>
          </a:prstGeom>
          <a:solidFill>
            <a:srgbClr val="FEC2BA"/>
          </a:solidFill>
          <a:ln>
            <a:solidFill>
              <a:srgbClr val="FEC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least favourite lessons: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8E703C33-1CCB-4C93-A07D-295D861CF869}"/>
              </a:ext>
            </a:extLst>
          </p:cNvPr>
          <p:cNvSpPr/>
          <p:nvPr/>
        </p:nvSpPr>
        <p:spPr>
          <a:xfrm>
            <a:off x="3486441" y="4221246"/>
            <a:ext cx="5650707" cy="2560500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worries: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80F54B63-6DF2-42B7-9DFA-0D7CD90274EB}"/>
              </a:ext>
            </a:extLst>
          </p:cNvPr>
          <p:cNvSpPr/>
          <p:nvPr/>
        </p:nvSpPr>
        <p:spPr>
          <a:xfrm rot="21247186">
            <a:off x="9201150" y="3895726"/>
            <a:ext cx="2924175" cy="2800350"/>
          </a:xfrm>
          <a:prstGeom prst="heart">
            <a:avLst/>
          </a:prstGeom>
          <a:solidFill>
            <a:srgbClr val="FEC2BA"/>
          </a:solidFill>
          <a:ln>
            <a:solidFill>
              <a:srgbClr val="FEC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like to play: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518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EC4A5C-CD72-4ED8-ADA8-8D238D794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1422400"/>
            <a:ext cx="12059920" cy="5311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03CF18-C0C6-4C25-B784-F06D0E916B9C}"/>
              </a:ext>
            </a:extLst>
          </p:cNvPr>
          <p:cNvSpPr txBox="1"/>
          <p:nvPr/>
        </p:nvSpPr>
        <p:spPr>
          <a:xfrm>
            <a:off x="548623" y="171450"/>
            <a:ext cx="110947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Task 1 – Design a football shirt!</a:t>
            </a:r>
          </a:p>
        </p:txBody>
      </p:sp>
    </p:spTree>
    <p:extLst>
      <p:ext uri="{BB962C8B-B14F-4D97-AF65-F5344CB8AC3E}">
        <p14:creationId xmlns:p14="http://schemas.microsoft.com/office/powerpoint/2010/main" val="83420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050723-FF2D-4A59-9B1C-6CFC3522CD63}"/>
              </a:ext>
            </a:extLst>
          </p:cNvPr>
          <p:cNvSpPr txBox="1"/>
          <p:nvPr/>
        </p:nvSpPr>
        <p:spPr>
          <a:xfrm>
            <a:off x="441358" y="171450"/>
            <a:ext cx="113093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Task 2 – Create a Treasure Map!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3EB36-63EE-4FFA-85E3-32B8FCC12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" y="1810385"/>
            <a:ext cx="4942523" cy="4476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36128C-0AE2-46B0-9B8D-746222F92861}"/>
              </a:ext>
            </a:extLst>
          </p:cNvPr>
          <p:cNvSpPr txBox="1"/>
          <p:nvPr/>
        </p:nvSpPr>
        <p:spPr>
          <a:xfrm>
            <a:off x="5628640" y="1526778"/>
            <a:ext cx="5542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Create a treasure map like the one from the story.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DE61B-E2CC-48AF-858F-DDD6C076D701}"/>
              </a:ext>
            </a:extLst>
          </p:cNvPr>
          <p:cNvSpPr txBox="1"/>
          <p:nvPr/>
        </p:nvSpPr>
        <p:spPr>
          <a:xfrm>
            <a:off x="5870918" y="2326878"/>
            <a:ext cx="505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Remember ‘X’ marks the spot of the treasure!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9DC0DA-CDCA-4E14-BAD7-5875C4B8B1F6}"/>
              </a:ext>
            </a:extLst>
          </p:cNvPr>
          <p:cNvSpPr txBox="1"/>
          <p:nvPr/>
        </p:nvSpPr>
        <p:spPr>
          <a:xfrm>
            <a:off x="5956642" y="3126978"/>
            <a:ext cx="475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Label your map to make the locations clear.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09066-E301-4504-A509-5ECA094A9E79}"/>
              </a:ext>
            </a:extLst>
          </p:cNvPr>
          <p:cNvSpPr txBox="1"/>
          <p:nvPr/>
        </p:nvSpPr>
        <p:spPr>
          <a:xfrm>
            <a:off x="5461343" y="3927078"/>
            <a:ext cx="6483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Challenge: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Include a compass on your map. Remember a compass shows you the direction of North, East, South and West.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9A5B2F33-BD2A-463D-895F-869F19B5F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26" y="5083572"/>
            <a:ext cx="2988725" cy="17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354C7F9F-014E-410B-9046-BDEAAF565564}"/>
              </a:ext>
            </a:extLst>
          </p:cNvPr>
          <p:cNvSpPr/>
          <p:nvPr/>
        </p:nvSpPr>
        <p:spPr>
          <a:xfrm>
            <a:off x="2245776" y="5896728"/>
            <a:ext cx="6912012" cy="794911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You will find some examples on the next slide</a:t>
            </a:r>
          </a:p>
        </p:txBody>
      </p:sp>
    </p:spTree>
    <p:extLst>
      <p:ext uri="{BB962C8B-B14F-4D97-AF65-F5344CB8AC3E}">
        <p14:creationId xmlns:p14="http://schemas.microsoft.com/office/powerpoint/2010/main" val="23154397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4B6489-3EDD-46F7-8691-2CC92E5A97B2}"/>
              </a:ext>
            </a:extLst>
          </p:cNvPr>
          <p:cNvSpPr txBox="1"/>
          <p:nvPr/>
        </p:nvSpPr>
        <p:spPr>
          <a:xfrm>
            <a:off x="260383" y="76200"/>
            <a:ext cx="113093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Task 2 – Create a Treasure Map!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C53E4-6C76-4E7F-A885-C6557AC6E15B}"/>
              </a:ext>
            </a:extLst>
          </p:cNvPr>
          <p:cNvSpPr txBox="1"/>
          <p:nvPr/>
        </p:nvSpPr>
        <p:spPr>
          <a:xfrm>
            <a:off x="609600" y="1304925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Examples:</a:t>
            </a:r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04D874C5-47A4-4DD2-8D12-9F80DEA88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840706"/>
            <a:ext cx="4104640" cy="27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446161-143C-46D0-B74A-13790469F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1184196"/>
            <a:ext cx="4371340" cy="2744649"/>
          </a:xfrm>
          <a:prstGeom prst="rect">
            <a:avLst/>
          </a:prstGeom>
        </p:spPr>
      </p:pic>
      <p:pic>
        <p:nvPicPr>
          <p:cNvPr id="9222" name="Picture 6" descr="See the source image">
            <a:extLst>
              <a:ext uri="{FF2B5EF4-FFF2-40B4-BE49-F238E27FC236}">
                <a16:creationId xmlns:a16="http://schemas.microsoft.com/office/drawing/2014/main" id="{68762197-A5C7-49CE-9F8C-424F031F0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" y="4403087"/>
            <a:ext cx="3413760" cy="229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824364D2-8D5C-4A00-A555-8CA1E3545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45" y="4094480"/>
            <a:ext cx="319941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See the source image">
            <a:extLst>
              <a:ext uri="{FF2B5EF4-FFF2-40B4-BE49-F238E27FC236}">
                <a16:creationId xmlns:a16="http://schemas.microsoft.com/office/drawing/2014/main" id="{B3BB7255-BB00-460B-8F09-231DFF068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03" y="4094480"/>
            <a:ext cx="3860158" cy="260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32C01C-6A10-425B-BD2F-FD7CF839E730}"/>
              </a:ext>
            </a:extLst>
          </p:cNvPr>
          <p:cNvSpPr txBox="1"/>
          <p:nvPr/>
        </p:nvSpPr>
        <p:spPr>
          <a:xfrm>
            <a:off x="9090660" y="1859340"/>
            <a:ext cx="2682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Top tip:</a:t>
            </a:r>
          </a:p>
          <a:p>
            <a:r>
              <a:rPr lang="en-GB" sz="2400" dirty="0"/>
              <a:t>You can tea stain your paper to make it look old!</a:t>
            </a:r>
          </a:p>
        </p:txBody>
      </p:sp>
    </p:spTree>
    <p:extLst>
      <p:ext uri="{BB962C8B-B14F-4D97-AF65-F5344CB8AC3E}">
        <p14:creationId xmlns:p14="http://schemas.microsoft.com/office/powerpoint/2010/main" val="1429191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49B7F9-17FD-4BF2-A69A-A53F4E23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Home Learning Bingo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39E7B0-B196-43DC-B354-1BE60E1D4273}"/>
              </a:ext>
            </a:extLst>
          </p:cNvPr>
          <p:cNvGraphicFramePr>
            <a:graphicFrameLocks noGrp="1"/>
          </p:cNvGraphicFramePr>
          <p:nvPr/>
        </p:nvGraphicFramePr>
        <p:xfrm>
          <a:off x="923925" y="1431289"/>
          <a:ext cx="10706100" cy="49095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1220">
                  <a:extLst>
                    <a:ext uri="{9D8B030D-6E8A-4147-A177-3AD203B41FA5}">
                      <a16:colId xmlns:a16="http://schemas.microsoft.com/office/drawing/2014/main" val="266139830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1252485119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2715950552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720783818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3551945831"/>
                    </a:ext>
                  </a:extLst>
                </a:gridCol>
              </a:tblGrid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Watch an episode of Newsround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numbers to 50</a:t>
                      </a:r>
                    </a:p>
                    <a:p>
                      <a:pPr algn="ctr"/>
                      <a:r>
                        <a:rPr lang="en-GB" sz="1400" dirty="0"/>
                        <a:t>*Challenge to 100*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Read a book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Follow a recipe to bake/cook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Help a grown up with a chore around the house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354862"/>
                  </a:ext>
                </a:extLst>
              </a:tr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own story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15 minutes of non stop exercise 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your own play dough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Practice counting in 2s, 5s and 20s by taking steps up the stairs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Build something taller than you and measure the height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256406"/>
                  </a:ext>
                </a:extLst>
              </a:tr>
              <a:tr h="139509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Find an object around the house beginning with every letter of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Go on a mini beast hunt in the garden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down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Complete a jigsaw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Have a paper airplane challenge with your family. Whose plane can fly the best?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670481"/>
                  </a:ext>
                </a:extLst>
              </a:tr>
              <a:tr h="96106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Create an obstacle course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Name the months of the year in the correct order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a fruit smoothie with a grown 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Plant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Draw a picture of your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11814"/>
                  </a:ext>
                </a:extLst>
              </a:tr>
            </a:tbl>
          </a:graphicData>
        </a:graphic>
      </p:graphicFrame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06CC1D5-F5DD-4B91-8443-5CD8F4EB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1943101"/>
            <a:ext cx="914610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DBDD06E-3C03-4C25-93D9-16FE8890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1943100"/>
            <a:ext cx="1389062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2234AD06-A2BF-40EE-A108-8247AB4A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1743074"/>
            <a:ext cx="747283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1BEF99CA-B999-4FD2-9FF3-E3534A41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4" y="1943100"/>
            <a:ext cx="869818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49B8FCB7-7D02-4F1A-A442-2A843516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59" y="1943100"/>
            <a:ext cx="639777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261A096-09BC-4D78-A4FE-45054C69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89" y="4114800"/>
            <a:ext cx="1038971" cy="8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3EF4B2F1-A054-4DCC-BCAB-0C984D32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43" y="2969261"/>
            <a:ext cx="1133475" cy="72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40FDF084-112A-4EF9-82EA-AF6C59CC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83" y="3171825"/>
            <a:ext cx="1248843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9C8D0A10-D953-4244-8A6F-6EEE7B04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3081337"/>
            <a:ext cx="806449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84D70CDD-9238-424E-8E1E-6DDFAF37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99" y="3171824"/>
            <a:ext cx="418386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7A05EDC0-CC5B-452D-B7A7-4B4493DE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28" y="3244213"/>
            <a:ext cx="621989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ee the source image">
            <a:extLst>
              <a:ext uri="{FF2B5EF4-FFF2-40B4-BE49-F238E27FC236}">
                <a16:creationId xmlns:a16="http://schemas.microsoft.com/office/drawing/2014/main" id="{121D9ACD-8701-461B-8A77-D8D66C6E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18" y="3126813"/>
            <a:ext cx="869818" cy="6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ee the source image">
            <a:extLst>
              <a:ext uri="{FF2B5EF4-FFF2-40B4-BE49-F238E27FC236}">
                <a16:creationId xmlns:a16="http://schemas.microsoft.com/office/drawing/2014/main" id="{485A4925-F4B3-4E62-AF55-2ED35AF18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441" y="3244213"/>
            <a:ext cx="1136627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ee the source image">
            <a:extLst>
              <a:ext uri="{FF2B5EF4-FFF2-40B4-BE49-F238E27FC236}">
                <a16:creationId xmlns:a16="http://schemas.microsoft.com/office/drawing/2014/main" id="{1F68429E-7A8A-45E8-91D0-6DE2CBA4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42" y="4686300"/>
            <a:ext cx="1590675" cy="4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ee the source image">
            <a:extLst>
              <a:ext uri="{FF2B5EF4-FFF2-40B4-BE49-F238E27FC236}">
                <a16:creationId xmlns:a16="http://schemas.microsoft.com/office/drawing/2014/main" id="{B211E59D-2F71-4A8A-88BC-7BE55063C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261608"/>
            <a:ext cx="957262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ee the source image">
            <a:extLst>
              <a:ext uri="{FF2B5EF4-FFF2-40B4-BE49-F238E27FC236}">
                <a16:creationId xmlns:a16="http://schemas.microsoft.com/office/drawing/2014/main" id="{B00CFDFD-967E-4B2B-AB10-87A8CC7E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7" y="3973022"/>
            <a:ext cx="1082675" cy="109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See the source image">
            <a:extLst>
              <a:ext uri="{FF2B5EF4-FFF2-40B4-BE49-F238E27FC236}">
                <a16:creationId xmlns:a16="http://schemas.microsoft.com/office/drawing/2014/main" id="{EB8AB0E4-0E6B-432C-AB1F-CCFB6052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737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See the source image">
            <a:extLst>
              <a:ext uri="{FF2B5EF4-FFF2-40B4-BE49-F238E27FC236}">
                <a16:creationId xmlns:a16="http://schemas.microsoft.com/office/drawing/2014/main" id="{BE194C5B-57D0-4736-99AE-4837691F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36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ee the source image">
            <a:extLst>
              <a:ext uri="{FF2B5EF4-FFF2-40B4-BE49-F238E27FC236}">
                <a16:creationId xmlns:a16="http://schemas.microsoft.com/office/drawing/2014/main" id="{8A3161FF-0CD3-435C-B87F-046F0B83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61" y="5426710"/>
            <a:ext cx="1076325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ee the source image">
            <a:extLst>
              <a:ext uri="{FF2B5EF4-FFF2-40B4-BE49-F238E27FC236}">
                <a16:creationId xmlns:a16="http://schemas.microsoft.com/office/drawing/2014/main" id="{BD24F51A-6BAC-42BF-8176-39DA2292B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99" y="5732530"/>
            <a:ext cx="1080985" cy="44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ee the source image">
            <a:extLst>
              <a:ext uri="{FF2B5EF4-FFF2-40B4-BE49-F238E27FC236}">
                <a16:creationId xmlns:a16="http://schemas.microsoft.com/office/drawing/2014/main" id="{6367CA43-B83E-4162-9F16-07FD2B7B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63" y="5697430"/>
            <a:ext cx="813717" cy="5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EE80357F-07FD-4A6F-83C4-29CCD48B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32" y="5558970"/>
            <a:ext cx="762880" cy="7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44D28663-1530-428A-8CEF-CEC7A281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70" y="5697430"/>
            <a:ext cx="1771754" cy="5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443DE-9B68-4890-8635-3DA875A63015}"/>
              </a:ext>
            </a:extLst>
          </p:cNvPr>
          <p:cNvSpPr txBox="1"/>
          <p:nvPr/>
        </p:nvSpPr>
        <p:spPr>
          <a:xfrm>
            <a:off x="2649380" y="936807"/>
            <a:ext cx="769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How many of these activities can you complete this week?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258CA4-24B7-4C82-A56C-53DD072928F3}"/>
              </a:ext>
            </a:extLst>
          </p:cNvPr>
          <p:cNvSpPr txBox="1"/>
          <p:nvPr/>
        </p:nvSpPr>
        <p:spPr>
          <a:xfrm>
            <a:off x="1579198" y="6351152"/>
            <a:ext cx="937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I would love to see photos of you taking part in some of these activities!</a:t>
            </a:r>
          </a:p>
        </p:txBody>
      </p:sp>
    </p:spTree>
    <p:extLst>
      <p:ext uri="{BB962C8B-B14F-4D97-AF65-F5344CB8AC3E}">
        <p14:creationId xmlns:p14="http://schemas.microsoft.com/office/powerpoint/2010/main" val="38874588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E5535D-DDA7-45DD-A6F6-22A0653C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3400" y="1176793"/>
            <a:ext cx="4528108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EF7FB7-AE85-463D-AE4B-E81330DE137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9FB752-D881-4A58-9734-650E9602BCC6}"/>
              </a:ext>
            </a:extLst>
          </p:cNvPr>
          <p:cNvSpPr/>
          <p:nvPr/>
        </p:nvSpPr>
        <p:spPr>
          <a:xfrm>
            <a:off x="0" y="5674395"/>
            <a:ext cx="12192000" cy="956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06FD9-CF0D-427E-829C-AFA7A56C1688}"/>
              </a:ext>
            </a:extLst>
          </p:cNvPr>
          <p:cNvSpPr txBox="1"/>
          <p:nvPr/>
        </p:nvSpPr>
        <p:spPr>
          <a:xfrm>
            <a:off x="242056" y="5933773"/>
            <a:ext cx="11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Please send your completed work for this session to: </a:t>
            </a:r>
            <a:r>
              <a:rPr lang="en-GB" dirty="0">
                <a:hlinkClick r:id="rId3"/>
              </a:rPr>
              <a:t>pioneerspupils@gmail.com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536DC-F3D8-4F1F-8376-E3E50FBB8361}"/>
              </a:ext>
            </a:extLst>
          </p:cNvPr>
          <p:cNvSpPr/>
          <p:nvPr/>
        </p:nvSpPr>
        <p:spPr>
          <a:xfrm>
            <a:off x="0" y="468936"/>
            <a:ext cx="12192000" cy="552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7A30C-55FB-45AF-A863-F51AE27C48E5}"/>
              </a:ext>
            </a:extLst>
          </p:cNvPr>
          <p:cNvSpPr txBox="1"/>
          <p:nvPr/>
        </p:nvSpPr>
        <p:spPr>
          <a:xfrm>
            <a:off x="1034043" y="347751"/>
            <a:ext cx="105359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Well done for all of your hard work today!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71343E8-977A-41E6-9F1E-6A649D538860}"/>
              </a:ext>
            </a:extLst>
          </p:cNvPr>
          <p:cNvSpPr/>
          <p:nvPr/>
        </p:nvSpPr>
        <p:spPr>
          <a:xfrm>
            <a:off x="333375" y="1428750"/>
            <a:ext cx="3370025" cy="2571750"/>
          </a:xfrm>
          <a:prstGeom prst="wedgeEllipseCallout">
            <a:avLst>
              <a:gd name="adj1" fmla="val 70742"/>
              <a:gd name="adj2" fmla="val 5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 would love to see a picture of your all about me poster. I can even send it to your teacher!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219377F-48A0-4CDA-A567-BDFC7223B0B9}"/>
              </a:ext>
            </a:extLst>
          </p:cNvPr>
          <p:cNvSpPr/>
          <p:nvPr/>
        </p:nvSpPr>
        <p:spPr>
          <a:xfrm>
            <a:off x="8231508" y="1285875"/>
            <a:ext cx="3960492" cy="2571750"/>
          </a:xfrm>
          <a:prstGeom prst="wedgeEllipseCallout">
            <a:avLst>
              <a:gd name="adj1" fmla="val -120641"/>
              <a:gd name="adj2" fmla="val 69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It would be great to see a picture of you and your treasure map!</a:t>
            </a:r>
          </a:p>
        </p:txBody>
      </p:sp>
    </p:spTree>
    <p:extLst>
      <p:ext uri="{BB962C8B-B14F-4D97-AF65-F5344CB8AC3E}">
        <p14:creationId xmlns:p14="http://schemas.microsoft.com/office/powerpoint/2010/main" val="4957932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A68A1-2B2C-4133-B50A-2795ECA83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0708" y="423560"/>
            <a:ext cx="6358252" cy="3004145"/>
          </a:xfrm>
        </p:spPr>
        <p:txBody>
          <a:bodyPr>
            <a:normAutofit/>
          </a:bodyPr>
          <a:lstStyle/>
          <a:p>
            <a:r>
              <a:rPr lang="en-GB" sz="5600" u="sng" dirty="0"/>
              <a:t>Thursday 15</a:t>
            </a:r>
            <a:r>
              <a:rPr lang="en-GB" sz="5600" u="sng" baseline="30000" dirty="0"/>
              <a:t>th</a:t>
            </a:r>
            <a:r>
              <a:rPr lang="en-GB" sz="5600" u="sng" dirty="0"/>
              <a:t> July</a:t>
            </a:r>
            <a:br>
              <a:rPr lang="en-GB" sz="5600" dirty="0"/>
            </a:br>
            <a:endParaRPr lang="en-GB" sz="56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9785847-2F70-4772-84BF-32D4B3F3F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" r="2" b="2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57AE7-18D1-499F-810E-8D619865EB4E}"/>
              </a:ext>
            </a:extLst>
          </p:cNvPr>
          <p:cNvSpPr txBox="1"/>
          <p:nvPr/>
        </p:nvSpPr>
        <p:spPr>
          <a:xfrm>
            <a:off x="6759801" y="3303880"/>
            <a:ext cx="45624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Pioneer’s Home Learning Tasks</a:t>
            </a:r>
          </a:p>
        </p:txBody>
      </p:sp>
    </p:spTree>
    <p:extLst>
      <p:ext uri="{BB962C8B-B14F-4D97-AF65-F5344CB8AC3E}">
        <p14:creationId xmlns:p14="http://schemas.microsoft.com/office/powerpoint/2010/main" val="89807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B4C6-5B75-4381-869B-1D8A2280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Daily Maths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6E304-6002-497A-92F6-B1DF46143E0D}"/>
              </a:ext>
            </a:extLst>
          </p:cNvPr>
          <p:cNvSpPr txBox="1"/>
          <p:nvPr/>
        </p:nvSpPr>
        <p:spPr>
          <a:xfrm>
            <a:off x="466725" y="1871663"/>
            <a:ext cx="691727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 5 10 ___ 20 ___ 30 ___ 40 ___ ___ 55 ___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20 25 ___ 35 ___ 45 ___ ___ 60 ___ 70 ___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10 20 30 ___ 50 ___ 70 ___ 90 ___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0 ___ 20 30 ___ ___ 60 ___ ___ 90 100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2 4 6 ___ ___ 12 ___ 16 ___ 20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0 ___ 4 6 ___ 10 ___ 14 ___ 18 ___ 22 ___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82B640-AF8C-4447-A666-0A5C3FC4CF13}"/>
              </a:ext>
            </a:extLst>
          </p:cNvPr>
          <p:cNvSpPr/>
          <p:nvPr/>
        </p:nvSpPr>
        <p:spPr>
          <a:xfrm rot="20479920">
            <a:off x="6613896" y="3122958"/>
            <a:ext cx="5638295" cy="17145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you think this task was easy try Maths Challenge B on the next slide!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EE60E5-043E-450D-8B9D-CDEC12792F8E}"/>
              </a:ext>
            </a:extLst>
          </p:cNvPr>
          <p:cNvSpPr/>
          <p:nvPr/>
        </p:nvSpPr>
        <p:spPr>
          <a:xfrm>
            <a:off x="123825" y="212725"/>
            <a:ext cx="2590800" cy="1397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Maths Challenge A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45B7ED3B-9D44-407C-90C1-F32942A4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241300"/>
            <a:ext cx="2054003" cy="15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D49AE3AD-C2C2-4268-A79B-59D0E731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214" y="4914900"/>
            <a:ext cx="2154602" cy="17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D5294E-9BAC-4B55-B1DB-C0DF27471D59}"/>
              </a:ext>
            </a:extLst>
          </p:cNvPr>
          <p:cNvSpPr txBox="1"/>
          <p:nvPr/>
        </p:nvSpPr>
        <p:spPr>
          <a:xfrm>
            <a:off x="3761754" y="1082997"/>
            <a:ext cx="5452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Practice counting in 2s, 5s and 10s. </a:t>
            </a:r>
          </a:p>
          <a:p>
            <a:r>
              <a:rPr lang="en-GB" dirty="0"/>
              <a:t>Look closely to see which multiple you need to count in!</a:t>
            </a:r>
          </a:p>
        </p:txBody>
      </p:sp>
    </p:spTree>
    <p:extLst>
      <p:ext uri="{BB962C8B-B14F-4D97-AF65-F5344CB8AC3E}">
        <p14:creationId xmlns:p14="http://schemas.microsoft.com/office/powerpoint/2010/main" val="13790286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B4C6-5B75-4381-869B-1D8A2280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Daily Maths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6E304-6002-497A-92F6-B1DF46143E0D}"/>
              </a:ext>
            </a:extLst>
          </p:cNvPr>
          <p:cNvSpPr txBox="1"/>
          <p:nvPr/>
        </p:nvSpPr>
        <p:spPr>
          <a:xfrm>
            <a:off x="466725" y="1871663"/>
            <a:ext cx="193514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 2 X 5 =</a:t>
            </a:r>
          </a:p>
          <a:p>
            <a:pPr marL="342900" indent="-342900">
              <a:buAutoNum type="arabicPeriod"/>
            </a:pPr>
            <a:r>
              <a:rPr lang="en-GB" sz="2800" dirty="0"/>
              <a:t>  3 X 2 = </a:t>
            </a:r>
          </a:p>
          <a:p>
            <a:pPr marL="342900" indent="-342900">
              <a:buAutoNum type="arabicPeriod"/>
            </a:pPr>
            <a:r>
              <a:rPr lang="en-GB" sz="2800" dirty="0"/>
              <a:t>  6 X 10 = </a:t>
            </a:r>
          </a:p>
          <a:p>
            <a:pPr marL="342900" indent="-342900">
              <a:buAutoNum type="arabicPeriod"/>
            </a:pPr>
            <a:r>
              <a:rPr lang="en-GB" sz="2800" dirty="0"/>
              <a:t>  4 X 2 = </a:t>
            </a:r>
          </a:p>
          <a:p>
            <a:pPr marL="342900" indent="-342900">
              <a:buAutoNum type="arabicPeriod"/>
            </a:pPr>
            <a:r>
              <a:rPr lang="en-GB" sz="2800" dirty="0"/>
              <a:t>  9 X 5 = </a:t>
            </a:r>
          </a:p>
          <a:p>
            <a:pPr marL="342900" indent="-342900">
              <a:buAutoNum type="arabicPeriod"/>
            </a:pPr>
            <a:r>
              <a:rPr lang="en-GB" sz="2800" dirty="0"/>
              <a:t>  7 X 10 =</a:t>
            </a:r>
          </a:p>
          <a:p>
            <a:pPr marL="342900" indent="-342900">
              <a:buAutoNum type="arabicPeriod"/>
            </a:pPr>
            <a:r>
              <a:rPr lang="en-GB" sz="2800" dirty="0"/>
              <a:t>  5 X 5 = </a:t>
            </a:r>
          </a:p>
          <a:p>
            <a:pPr marL="342900" indent="-342900">
              <a:buAutoNum type="arabicPeriod"/>
            </a:pPr>
            <a:r>
              <a:rPr lang="en-GB" sz="2800" dirty="0"/>
              <a:t>  8 X 2 =</a:t>
            </a:r>
          </a:p>
          <a:p>
            <a:pPr marL="342900" indent="-342900">
              <a:buAutoNum type="arabicPeriod"/>
            </a:pPr>
            <a:r>
              <a:rPr lang="en-GB" sz="2800" dirty="0"/>
              <a:t>  10 X 0 = </a:t>
            </a:r>
          </a:p>
          <a:p>
            <a:pPr marL="342900" indent="-342900">
              <a:buAutoNum type="arabicPeriod"/>
            </a:pPr>
            <a:r>
              <a:rPr lang="en-GB" sz="2800" dirty="0"/>
              <a:t> 6 X 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AC258-AC17-479F-A243-406134445DCF}"/>
              </a:ext>
            </a:extLst>
          </p:cNvPr>
          <p:cNvSpPr txBox="1"/>
          <p:nvPr/>
        </p:nvSpPr>
        <p:spPr>
          <a:xfrm>
            <a:off x="4743450" y="1871663"/>
            <a:ext cx="234872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11.  50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 10</a:t>
            </a:r>
            <a:r>
              <a:rPr lang="en-GB" sz="2800" dirty="0"/>
              <a:t> =</a:t>
            </a:r>
          </a:p>
          <a:p>
            <a:r>
              <a:rPr lang="en-GB" sz="2800" dirty="0"/>
              <a:t>12.  14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</a:t>
            </a:r>
            <a:r>
              <a:rPr lang="en-GB" sz="2800" dirty="0"/>
              <a:t> 2 = </a:t>
            </a:r>
          </a:p>
          <a:p>
            <a:r>
              <a:rPr lang="en-GB" sz="2800" dirty="0"/>
              <a:t>13.  30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</a:t>
            </a:r>
            <a:r>
              <a:rPr lang="en-GB" sz="2800" dirty="0"/>
              <a:t> 5 = </a:t>
            </a:r>
          </a:p>
          <a:p>
            <a:r>
              <a:rPr lang="en-GB" sz="2800" dirty="0"/>
              <a:t>14.  24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</a:t>
            </a:r>
            <a:r>
              <a:rPr lang="en-GB" sz="2800" dirty="0"/>
              <a:t> 2 = </a:t>
            </a:r>
          </a:p>
          <a:p>
            <a:r>
              <a:rPr lang="en-GB" sz="2800" dirty="0"/>
              <a:t>15.  80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</a:t>
            </a:r>
            <a:r>
              <a:rPr lang="en-GB" sz="2800" dirty="0"/>
              <a:t> 10 = </a:t>
            </a:r>
          </a:p>
          <a:p>
            <a:r>
              <a:rPr lang="en-GB" sz="2800" dirty="0"/>
              <a:t>16.  16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</a:t>
            </a:r>
            <a:r>
              <a:rPr lang="en-GB" sz="2800" dirty="0"/>
              <a:t> 2 =</a:t>
            </a:r>
          </a:p>
          <a:p>
            <a:r>
              <a:rPr lang="en-GB" sz="2800" dirty="0"/>
              <a:t>17.  25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</a:t>
            </a:r>
            <a:r>
              <a:rPr lang="en-GB" sz="2800" dirty="0"/>
              <a:t> 5 = </a:t>
            </a:r>
          </a:p>
          <a:p>
            <a:r>
              <a:rPr lang="en-GB" sz="2800" dirty="0"/>
              <a:t>18. 70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</a:t>
            </a:r>
            <a:r>
              <a:rPr lang="en-GB" sz="2800" dirty="0"/>
              <a:t> 10 =</a:t>
            </a:r>
          </a:p>
          <a:p>
            <a:r>
              <a:rPr lang="en-GB" sz="2800" dirty="0"/>
              <a:t>19. 100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</a:t>
            </a:r>
            <a:r>
              <a:rPr lang="en-GB" sz="2800" dirty="0"/>
              <a:t> 10 = </a:t>
            </a:r>
          </a:p>
          <a:p>
            <a:r>
              <a:rPr lang="en-GB" sz="2800" dirty="0"/>
              <a:t>20. 60 </a:t>
            </a:r>
            <a:r>
              <a:rPr lang="en-GB" sz="28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÷</a:t>
            </a:r>
            <a:r>
              <a:rPr lang="en-GB" sz="2800" dirty="0"/>
              <a:t> 5 =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82B640-AF8C-4447-A666-0A5C3FC4CF13}"/>
              </a:ext>
            </a:extLst>
          </p:cNvPr>
          <p:cNvSpPr/>
          <p:nvPr/>
        </p:nvSpPr>
        <p:spPr>
          <a:xfrm rot="20479920">
            <a:off x="6613896" y="3122958"/>
            <a:ext cx="5638295" cy="17145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you found Maths Challenge A easy, have a go at this task!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EE60E5-043E-450D-8B9D-CDEC12792F8E}"/>
              </a:ext>
            </a:extLst>
          </p:cNvPr>
          <p:cNvSpPr/>
          <p:nvPr/>
        </p:nvSpPr>
        <p:spPr>
          <a:xfrm>
            <a:off x="123825" y="212725"/>
            <a:ext cx="2590800" cy="1397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Maths Challenge B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45B7ED3B-9D44-407C-90C1-F32942A4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241300"/>
            <a:ext cx="2054003" cy="15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D49AE3AD-C2C2-4268-A79B-59D0E731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214" y="4914900"/>
            <a:ext cx="2154602" cy="17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1886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FF51E6-D730-4E69-A462-AE0A6D33177B}"/>
              </a:ext>
            </a:extLst>
          </p:cNvPr>
          <p:cNvSpPr txBox="1"/>
          <p:nvPr/>
        </p:nvSpPr>
        <p:spPr>
          <a:xfrm>
            <a:off x="3326083" y="171450"/>
            <a:ext cx="55398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Brilliant Books!</a:t>
            </a:r>
          </a:p>
        </p:txBody>
      </p:sp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1D999A3C-4B8E-4D3E-A192-6C86EC1A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460">
            <a:off x="541184" y="1627105"/>
            <a:ext cx="451485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ACE14A-BB9B-4206-B7A7-6193D23CA93F}"/>
              </a:ext>
            </a:extLst>
          </p:cNvPr>
          <p:cNvSpPr txBox="1"/>
          <p:nvPr/>
        </p:nvSpPr>
        <p:spPr>
          <a:xfrm>
            <a:off x="4874996" y="1742718"/>
            <a:ext cx="739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Today we are going to complete some activities based on our favourite book!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2B64C-9B13-4FF4-94F5-FCB75109A8EB}"/>
              </a:ext>
            </a:extLst>
          </p:cNvPr>
          <p:cNvSpPr txBox="1"/>
          <p:nvPr/>
        </p:nvSpPr>
        <p:spPr>
          <a:xfrm>
            <a:off x="6175120" y="3653273"/>
            <a:ext cx="5381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I can’t wait to see some of your favourite books on our zoom session!</a:t>
            </a:r>
          </a:p>
        </p:txBody>
      </p:sp>
      <p:pic>
        <p:nvPicPr>
          <p:cNvPr id="10244" name="Picture 4" descr="See the source image">
            <a:extLst>
              <a:ext uri="{FF2B5EF4-FFF2-40B4-BE49-F238E27FC236}">
                <a16:creationId xmlns:a16="http://schemas.microsoft.com/office/drawing/2014/main" id="{54779BAB-EA80-47EE-8CF5-7B8C9A78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169" y="4486275"/>
            <a:ext cx="3453597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ee the source image">
            <a:extLst>
              <a:ext uri="{FF2B5EF4-FFF2-40B4-BE49-F238E27FC236}">
                <a16:creationId xmlns:a16="http://schemas.microsoft.com/office/drawing/2014/main" id="{71D60446-F594-44FB-AD1E-30A32013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414" y="280631"/>
            <a:ext cx="1732331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581A9-BD16-4B62-BCA5-EEF41B8E38A5}"/>
              </a:ext>
            </a:extLst>
          </p:cNvPr>
          <p:cNvSpPr txBox="1"/>
          <p:nvPr/>
        </p:nvSpPr>
        <p:spPr>
          <a:xfrm>
            <a:off x="5758042" y="2651829"/>
            <a:ext cx="579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Your first task is to find your favourite book!</a:t>
            </a:r>
          </a:p>
        </p:txBody>
      </p:sp>
    </p:spTree>
    <p:extLst>
      <p:ext uri="{BB962C8B-B14F-4D97-AF65-F5344CB8AC3E}">
        <p14:creationId xmlns:p14="http://schemas.microsoft.com/office/powerpoint/2010/main" val="29561166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E2CB8B-E799-4D70-A894-6F3DEC5CBF0E}"/>
              </a:ext>
            </a:extLst>
          </p:cNvPr>
          <p:cNvSpPr txBox="1"/>
          <p:nvPr/>
        </p:nvSpPr>
        <p:spPr>
          <a:xfrm>
            <a:off x="-659506" y="221146"/>
            <a:ext cx="13511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Task 1 – Design the front cover of your favourite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3E8FC-2382-4BF6-94D1-AE59E2003EF0}"/>
              </a:ext>
            </a:extLst>
          </p:cNvPr>
          <p:cNvSpPr txBox="1"/>
          <p:nvPr/>
        </p:nvSpPr>
        <p:spPr>
          <a:xfrm>
            <a:off x="626165" y="1957694"/>
            <a:ext cx="11379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You are going to design a front cover for your favourite book. You can use the books front cover to help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995D9-56CF-4593-9E57-7D9D10C8FB13}"/>
              </a:ext>
            </a:extLst>
          </p:cNvPr>
          <p:cNvSpPr txBox="1"/>
          <p:nvPr/>
        </p:nvSpPr>
        <p:spPr>
          <a:xfrm>
            <a:off x="186438" y="2357804"/>
            <a:ext cx="717491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You could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A title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Pictures of the main characters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Picture of the main setting (place) in your book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A sentence to tell someone what your book is about</a:t>
            </a:r>
          </a:p>
          <a:p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B02AE-E019-4958-A65C-D311F2B8885F}"/>
              </a:ext>
            </a:extLst>
          </p:cNvPr>
          <p:cNvSpPr txBox="1"/>
          <p:nvPr/>
        </p:nvSpPr>
        <p:spPr>
          <a:xfrm>
            <a:off x="271790" y="4703028"/>
            <a:ext cx="4188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You can create your own book template or use the template on the next slide.</a:t>
            </a:r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30ACA0DC-FD25-43A6-B5DA-4E5A0FC4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52" y="2357804"/>
            <a:ext cx="4188873" cy="26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E1846-D4F9-4830-82DD-F4E7ECA36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67809"/>
            <a:ext cx="2944146" cy="187109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BA021BF-063F-44ED-B5BA-6D2F80B9D0CE}"/>
              </a:ext>
            </a:extLst>
          </p:cNvPr>
          <p:cNvSpPr/>
          <p:nvPr/>
        </p:nvSpPr>
        <p:spPr>
          <a:xfrm rot="1258163">
            <a:off x="4460664" y="5219700"/>
            <a:ext cx="1463886" cy="86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3989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B245F-B353-4577-AA31-7A6914878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1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03CF18-C0C6-4C25-B784-F06D0E916B9C}"/>
              </a:ext>
            </a:extLst>
          </p:cNvPr>
          <p:cNvSpPr txBox="1"/>
          <p:nvPr/>
        </p:nvSpPr>
        <p:spPr>
          <a:xfrm>
            <a:off x="2167658" y="171450"/>
            <a:ext cx="78567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Task 2 – Design a flag!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4C994-6192-43AB-90D1-78906134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440"/>
            <a:ext cx="12191999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354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E2CB8B-E799-4D70-A894-6F3DEC5CBF0E}"/>
              </a:ext>
            </a:extLst>
          </p:cNvPr>
          <p:cNvSpPr txBox="1"/>
          <p:nvPr/>
        </p:nvSpPr>
        <p:spPr>
          <a:xfrm>
            <a:off x="-659506" y="221146"/>
            <a:ext cx="13511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Task 2 – Make a puppet of your favourite character!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3E8FC-2382-4BF6-94D1-AE59E2003EF0}"/>
              </a:ext>
            </a:extLst>
          </p:cNvPr>
          <p:cNvSpPr txBox="1"/>
          <p:nvPr/>
        </p:nvSpPr>
        <p:spPr>
          <a:xfrm>
            <a:off x="290144" y="1975472"/>
            <a:ext cx="7444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Design a puppet of your favourite character. Here are some examples:</a:t>
            </a:r>
          </a:p>
          <a:p>
            <a:endParaRPr lang="en-GB" sz="2000" dirty="0"/>
          </a:p>
        </p:txBody>
      </p:sp>
      <p:pic>
        <p:nvPicPr>
          <p:cNvPr id="12290" name="Picture 2" descr="See the source image">
            <a:extLst>
              <a:ext uri="{FF2B5EF4-FFF2-40B4-BE49-F238E27FC236}">
                <a16:creationId xmlns:a16="http://schemas.microsoft.com/office/drawing/2014/main" id="{96DE39A1-0DD1-45EE-93F2-E9148D54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9" y="2419158"/>
            <a:ext cx="2471501" cy="31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BFF11-1E5E-4B51-BD94-85A649B8E37B}"/>
              </a:ext>
            </a:extLst>
          </p:cNvPr>
          <p:cNvSpPr txBox="1"/>
          <p:nvPr/>
        </p:nvSpPr>
        <p:spPr>
          <a:xfrm>
            <a:off x="975360" y="5699760"/>
            <a:ext cx="134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Sock puppet</a:t>
            </a:r>
          </a:p>
        </p:txBody>
      </p:sp>
      <p:pic>
        <p:nvPicPr>
          <p:cNvPr id="12294" name="Picture 6" descr="See the source image">
            <a:extLst>
              <a:ext uri="{FF2B5EF4-FFF2-40B4-BE49-F238E27FC236}">
                <a16:creationId xmlns:a16="http://schemas.microsoft.com/office/drawing/2014/main" id="{EB3561B9-9AA2-4C09-92ED-F5002FA2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35" y="2669844"/>
            <a:ext cx="2268714" cy="33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03E490-FB89-423D-9C18-D639F4351420}"/>
              </a:ext>
            </a:extLst>
          </p:cNvPr>
          <p:cNvSpPr txBox="1"/>
          <p:nvPr/>
        </p:nvSpPr>
        <p:spPr>
          <a:xfrm>
            <a:off x="3810000" y="6133624"/>
            <a:ext cx="149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Finger puppet</a:t>
            </a:r>
          </a:p>
        </p:txBody>
      </p:sp>
      <p:pic>
        <p:nvPicPr>
          <p:cNvPr id="12296" name="Picture 8" descr="See the source image">
            <a:extLst>
              <a:ext uri="{FF2B5EF4-FFF2-40B4-BE49-F238E27FC236}">
                <a16:creationId xmlns:a16="http://schemas.microsoft.com/office/drawing/2014/main" id="{CD526274-9A3D-4477-87A3-47BB61D7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65" y="2419158"/>
            <a:ext cx="2718764" cy="27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47315A-30EA-4F43-BD9B-4CBA21F9545C}"/>
              </a:ext>
            </a:extLst>
          </p:cNvPr>
          <p:cNvSpPr txBox="1"/>
          <p:nvPr/>
        </p:nvSpPr>
        <p:spPr>
          <a:xfrm>
            <a:off x="6306696" y="5221042"/>
            <a:ext cx="179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Puppet on a stick</a:t>
            </a:r>
          </a:p>
        </p:txBody>
      </p:sp>
      <p:pic>
        <p:nvPicPr>
          <p:cNvPr id="12298" name="Picture 10" descr="See the source image">
            <a:extLst>
              <a:ext uri="{FF2B5EF4-FFF2-40B4-BE49-F238E27FC236}">
                <a16:creationId xmlns:a16="http://schemas.microsoft.com/office/drawing/2014/main" id="{5AE2F52A-5CDC-4C07-A47E-08EA07769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854" y="1371600"/>
            <a:ext cx="2491740" cy="33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DA08C2-6279-4DEE-9445-71A20DDFF93A}"/>
              </a:ext>
            </a:extLst>
          </p:cNvPr>
          <p:cNvSpPr txBox="1"/>
          <p:nvPr/>
        </p:nvSpPr>
        <p:spPr>
          <a:xfrm>
            <a:off x="9494810" y="4813346"/>
            <a:ext cx="203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Story spoon puppet</a:t>
            </a:r>
          </a:p>
        </p:txBody>
      </p:sp>
    </p:spTree>
    <p:extLst>
      <p:ext uri="{BB962C8B-B14F-4D97-AF65-F5344CB8AC3E}">
        <p14:creationId xmlns:p14="http://schemas.microsoft.com/office/powerpoint/2010/main" val="9740925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E2CB8B-E799-4D70-A894-6F3DEC5CBF0E}"/>
              </a:ext>
            </a:extLst>
          </p:cNvPr>
          <p:cNvSpPr txBox="1"/>
          <p:nvPr/>
        </p:nvSpPr>
        <p:spPr>
          <a:xfrm>
            <a:off x="-659506" y="221146"/>
            <a:ext cx="13511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Task 3 – Build a den to read your favourite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3E8FC-2382-4BF6-94D1-AE59E2003EF0}"/>
              </a:ext>
            </a:extLst>
          </p:cNvPr>
          <p:cNvSpPr txBox="1"/>
          <p:nvPr/>
        </p:nvSpPr>
        <p:spPr>
          <a:xfrm>
            <a:off x="290144" y="1975472"/>
            <a:ext cx="7524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Build a cosy den to read your favourite book. Here are some examples:</a:t>
            </a:r>
          </a:p>
          <a:p>
            <a:endParaRPr lang="en-GB" sz="2000" dirty="0"/>
          </a:p>
        </p:txBody>
      </p:sp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E62FE55E-921C-460E-A3FD-BFFAD0749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4" y="2468880"/>
            <a:ext cx="3603414" cy="27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ee the source image">
            <a:extLst>
              <a:ext uri="{FF2B5EF4-FFF2-40B4-BE49-F238E27FC236}">
                <a16:creationId xmlns:a16="http://schemas.microsoft.com/office/drawing/2014/main" id="{BAC411D4-CF9C-4C49-A564-78FFA6846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01" y="4437684"/>
            <a:ext cx="3396379" cy="22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ee the source image">
            <a:extLst>
              <a:ext uri="{FF2B5EF4-FFF2-40B4-BE49-F238E27FC236}">
                <a16:creationId xmlns:a16="http://schemas.microsoft.com/office/drawing/2014/main" id="{8A2D81CA-E425-47F5-A519-BD1339FAC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160" y="2329415"/>
            <a:ext cx="3152539" cy="22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ee the source image">
            <a:extLst>
              <a:ext uri="{FF2B5EF4-FFF2-40B4-BE49-F238E27FC236}">
                <a16:creationId xmlns:a16="http://schemas.microsoft.com/office/drawing/2014/main" id="{E043EB33-6BF7-4125-AEA7-6D5E5D7A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29" y="4683760"/>
            <a:ext cx="2857500" cy="20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ee the source image">
            <a:extLst>
              <a:ext uri="{FF2B5EF4-FFF2-40B4-BE49-F238E27FC236}">
                <a16:creationId xmlns:a16="http://schemas.microsoft.com/office/drawing/2014/main" id="{A30D6548-401F-453A-9F00-241EDB08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1" y="5273040"/>
            <a:ext cx="2096195" cy="142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See the source image">
            <a:extLst>
              <a:ext uri="{FF2B5EF4-FFF2-40B4-BE49-F238E27FC236}">
                <a16:creationId xmlns:a16="http://schemas.microsoft.com/office/drawing/2014/main" id="{BF7235ED-7FE8-4421-8961-3D859A76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14" y="2468879"/>
            <a:ext cx="2320690" cy="170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See the source image">
            <a:extLst>
              <a:ext uri="{FF2B5EF4-FFF2-40B4-BE49-F238E27FC236}">
                <a16:creationId xmlns:a16="http://schemas.microsoft.com/office/drawing/2014/main" id="{A24A04B4-A1F1-4C11-B846-E9F176B4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699" y="1811655"/>
            <a:ext cx="1346126" cy="20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See the source image">
            <a:extLst>
              <a:ext uri="{FF2B5EF4-FFF2-40B4-BE49-F238E27FC236}">
                <a16:creationId xmlns:a16="http://schemas.microsoft.com/office/drawing/2014/main" id="{E23DAFF1-7029-4921-810A-AC32239C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641" flipH="1">
            <a:off x="7472182" y="5205175"/>
            <a:ext cx="1658545" cy="11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0131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49B7F9-17FD-4BF2-A69A-A53F4E23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Home Learning Bingo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39E7B0-B196-43DC-B354-1BE60E1D4273}"/>
              </a:ext>
            </a:extLst>
          </p:cNvPr>
          <p:cNvGraphicFramePr>
            <a:graphicFrameLocks noGrp="1"/>
          </p:cNvGraphicFramePr>
          <p:nvPr/>
        </p:nvGraphicFramePr>
        <p:xfrm>
          <a:off x="923925" y="1431289"/>
          <a:ext cx="10706100" cy="49095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1220">
                  <a:extLst>
                    <a:ext uri="{9D8B030D-6E8A-4147-A177-3AD203B41FA5}">
                      <a16:colId xmlns:a16="http://schemas.microsoft.com/office/drawing/2014/main" val="266139830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1252485119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2715950552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720783818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3551945831"/>
                    </a:ext>
                  </a:extLst>
                </a:gridCol>
              </a:tblGrid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Watch an episode of Newsround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numbers to 50</a:t>
                      </a:r>
                    </a:p>
                    <a:p>
                      <a:pPr algn="ctr"/>
                      <a:r>
                        <a:rPr lang="en-GB" sz="1400" dirty="0"/>
                        <a:t>*Challenge to 100*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Read a book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Follow a recipe to bake/cook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Help a grown up with a chore around the house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354862"/>
                  </a:ext>
                </a:extLst>
              </a:tr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own story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15 minutes of non stop exercise 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your own play dough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Practice counting in 2s, 5s and 20s by taking steps up the stairs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Build something taller than you and measure the height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256406"/>
                  </a:ext>
                </a:extLst>
              </a:tr>
              <a:tr h="139509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Find an object around the house beginning with every letter of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Go on a mini beast hunt in the garden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down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Complete a jigsaw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Have a paper airplane challenge with your family. Whose plane can fly the best?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670481"/>
                  </a:ext>
                </a:extLst>
              </a:tr>
              <a:tr h="96106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Create an obstacle course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Name the months of the year in the correct order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a fruit smoothie with a grown 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Plant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Draw a picture of your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11814"/>
                  </a:ext>
                </a:extLst>
              </a:tr>
            </a:tbl>
          </a:graphicData>
        </a:graphic>
      </p:graphicFrame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06CC1D5-F5DD-4B91-8443-5CD8F4EB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1943101"/>
            <a:ext cx="914610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DBDD06E-3C03-4C25-93D9-16FE8890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1943100"/>
            <a:ext cx="1389062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2234AD06-A2BF-40EE-A108-8247AB4A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1743074"/>
            <a:ext cx="747283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1BEF99CA-B999-4FD2-9FF3-E3534A41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4" y="1943100"/>
            <a:ext cx="869818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49B8FCB7-7D02-4F1A-A442-2A843516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59" y="1943100"/>
            <a:ext cx="639777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261A096-09BC-4D78-A4FE-45054C69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89" y="4114800"/>
            <a:ext cx="1038971" cy="8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3EF4B2F1-A054-4DCC-BCAB-0C984D32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43" y="2969261"/>
            <a:ext cx="1133475" cy="72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40FDF084-112A-4EF9-82EA-AF6C59CC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83" y="3171825"/>
            <a:ext cx="1248843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9C8D0A10-D953-4244-8A6F-6EEE7B04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3081337"/>
            <a:ext cx="806449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84D70CDD-9238-424E-8E1E-6DDFAF37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99" y="3171824"/>
            <a:ext cx="418386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7A05EDC0-CC5B-452D-B7A7-4B4493DE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28" y="3244213"/>
            <a:ext cx="621989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ee the source image">
            <a:extLst>
              <a:ext uri="{FF2B5EF4-FFF2-40B4-BE49-F238E27FC236}">
                <a16:creationId xmlns:a16="http://schemas.microsoft.com/office/drawing/2014/main" id="{121D9ACD-8701-461B-8A77-D8D66C6E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18" y="3126813"/>
            <a:ext cx="869818" cy="6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ee the source image">
            <a:extLst>
              <a:ext uri="{FF2B5EF4-FFF2-40B4-BE49-F238E27FC236}">
                <a16:creationId xmlns:a16="http://schemas.microsoft.com/office/drawing/2014/main" id="{485A4925-F4B3-4E62-AF55-2ED35AF18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441" y="3244213"/>
            <a:ext cx="1136627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ee the source image">
            <a:extLst>
              <a:ext uri="{FF2B5EF4-FFF2-40B4-BE49-F238E27FC236}">
                <a16:creationId xmlns:a16="http://schemas.microsoft.com/office/drawing/2014/main" id="{1F68429E-7A8A-45E8-91D0-6DE2CBA4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42" y="4686300"/>
            <a:ext cx="1590675" cy="4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ee the source image">
            <a:extLst>
              <a:ext uri="{FF2B5EF4-FFF2-40B4-BE49-F238E27FC236}">
                <a16:creationId xmlns:a16="http://schemas.microsoft.com/office/drawing/2014/main" id="{B211E59D-2F71-4A8A-88BC-7BE55063C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261608"/>
            <a:ext cx="957262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ee the source image">
            <a:extLst>
              <a:ext uri="{FF2B5EF4-FFF2-40B4-BE49-F238E27FC236}">
                <a16:creationId xmlns:a16="http://schemas.microsoft.com/office/drawing/2014/main" id="{B00CFDFD-967E-4B2B-AB10-87A8CC7E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7" y="3973022"/>
            <a:ext cx="1082675" cy="109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See the source image">
            <a:extLst>
              <a:ext uri="{FF2B5EF4-FFF2-40B4-BE49-F238E27FC236}">
                <a16:creationId xmlns:a16="http://schemas.microsoft.com/office/drawing/2014/main" id="{EB8AB0E4-0E6B-432C-AB1F-CCFB6052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737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See the source image">
            <a:extLst>
              <a:ext uri="{FF2B5EF4-FFF2-40B4-BE49-F238E27FC236}">
                <a16:creationId xmlns:a16="http://schemas.microsoft.com/office/drawing/2014/main" id="{BE194C5B-57D0-4736-99AE-4837691F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36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ee the source image">
            <a:extLst>
              <a:ext uri="{FF2B5EF4-FFF2-40B4-BE49-F238E27FC236}">
                <a16:creationId xmlns:a16="http://schemas.microsoft.com/office/drawing/2014/main" id="{8A3161FF-0CD3-435C-B87F-046F0B83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61" y="5426710"/>
            <a:ext cx="1076325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ee the source image">
            <a:extLst>
              <a:ext uri="{FF2B5EF4-FFF2-40B4-BE49-F238E27FC236}">
                <a16:creationId xmlns:a16="http://schemas.microsoft.com/office/drawing/2014/main" id="{BD24F51A-6BAC-42BF-8176-39DA2292B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99" y="5732530"/>
            <a:ext cx="1080985" cy="44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ee the source image">
            <a:extLst>
              <a:ext uri="{FF2B5EF4-FFF2-40B4-BE49-F238E27FC236}">
                <a16:creationId xmlns:a16="http://schemas.microsoft.com/office/drawing/2014/main" id="{6367CA43-B83E-4162-9F16-07FD2B7B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63" y="5697430"/>
            <a:ext cx="813717" cy="5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EE80357F-07FD-4A6F-83C4-29CCD48B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32" y="5558970"/>
            <a:ext cx="762880" cy="7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44D28663-1530-428A-8CEF-CEC7A281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70" y="5697430"/>
            <a:ext cx="1771754" cy="5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443DE-9B68-4890-8635-3DA875A63015}"/>
              </a:ext>
            </a:extLst>
          </p:cNvPr>
          <p:cNvSpPr txBox="1"/>
          <p:nvPr/>
        </p:nvSpPr>
        <p:spPr>
          <a:xfrm>
            <a:off x="2649380" y="936807"/>
            <a:ext cx="769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How many of these activities can you complete this week?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258CA4-24B7-4C82-A56C-53DD072928F3}"/>
              </a:ext>
            </a:extLst>
          </p:cNvPr>
          <p:cNvSpPr txBox="1"/>
          <p:nvPr/>
        </p:nvSpPr>
        <p:spPr>
          <a:xfrm>
            <a:off x="1579198" y="6351152"/>
            <a:ext cx="937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I would love to see photos of you taking part in some of these activities!</a:t>
            </a:r>
          </a:p>
        </p:txBody>
      </p:sp>
    </p:spTree>
    <p:extLst>
      <p:ext uri="{BB962C8B-B14F-4D97-AF65-F5344CB8AC3E}">
        <p14:creationId xmlns:p14="http://schemas.microsoft.com/office/powerpoint/2010/main" val="3973258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E5535D-DDA7-45DD-A6F6-22A0653C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3400" y="1176793"/>
            <a:ext cx="4528108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EF7FB7-AE85-463D-AE4B-E81330DE137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9FB752-D881-4A58-9734-650E9602BCC6}"/>
              </a:ext>
            </a:extLst>
          </p:cNvPr>
          <p:cNvSpPr/>
          <p:nvPr/>
        </p:nvSpPr>
        <p:spPr>
          <a:xfrm>
            <a:off x="0" y="5674395"/>
            <a:ext cx="12192000" cy="956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06FD9-CF0D-427E-829C-AFA7A56C1688}"/>
              </a:ext>
            </a:extLst>
          </p:cNvPr>
          <p:cNvSpPr txBox="1"/>
          <p:nvPr/>
        </p:nvSpPr>
        <p:spPr>
          <a:xfrm>
            <a:off x="242056" y="5933773"/>
            <a:ext cx="11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Please send your completed work for this session to: </a:t>
            </a:r>
            <a:r>
              <a:rPr lang="en-GB" dirty="0">
                <a:hlinkClick r:id="rId3"/>
              </a:rPr>
              <a:t>pioneerspupils@gmail.com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536DC-F3D8-4F1F-8376-E3E50FBB8361}"/>
              </a:ext>
            </a:extLst>
          </p:cNvPr>
          <p:cNvSpPr/>
          <p:nvPr/>
        </p:nvSpPr>
        <p:spPr>
          <a:xfrm>
            <a:off x="0" y="468936"/>
            <a:ext cx="12077700" cy="552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7A30C-55FB-45AF-A863-F51AE27C48E5}"/>
              </a:ext>
            </a:extLst>
          </p:cNvPr>
          <p:cNvSpPr txBox="1"/>
          <p:nvPr/>
        </p:nvSpPr>
        <p:spPr>
          <a:xfrm>
            <a:off x="1034043" y="347751"/>
            <a:ext cx="105359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Well done for all of your hard work today!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71343E8-977A-41E6-9F1E-6A649D538860}"/>
              </a:ext>
            </a:extLst>
          </p:cNvPr>
          <p:cNvSpPr/>
          <p:nvPr/>
        </p:nvSpPr>
        <p:spPr>
          <a:xfrm>
            <a:off x="242056" y="1021920"/>
            <a:ext cx="3370025" cy="2571750"/>
          </a:xfrm>
          <a:prstGeom prst="wedgeEllipseCallout">
            <a:avLst>
              <a:gd name="adj1" fmla="val 70742"/>
              <a:gd name="adj2" fmla="val 5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 would love to see a picture of the book front cover you designed! 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219377F-48A0-4CDA-A567-BDFC7223B0B9}"/>
              </a:ext>
            </a:extLst>
          </p:cNvPr>
          <p:cNvSpPr/>
          <p:nvPr/>
        </p:nvSpPr>
        <p:spPr>
          <a:xfrm>
            <a:off x="8231508" y="1285875"/>
            <a:ext cx="3960492" cy="2571750"/>
          </a:xfrm>
          <a:prstGeom prst="wedgeEllipseCallout">
            <a:avLst>
              <a:gd name="adj1" fmla="val -120641"/>
              <a:gd name="adj2" fmla="val 69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It would be great to see a picture of you and your puppet!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45D6FA78-C755-45E4-852D-1105F1E5D7A4}"/>
              </a:ext>
            </a:extLst>
          </p:cNvPr>
          <p:cNvSpPr/>
          <p:nvPr/>
        </p:nvSpPr>
        <p:spPr>
          <a:xfrm>
            <a:off x="340734" y="3714826"/>
            <a:ext cx="3370025" cy="1743788"/>
          </a:xfrm>
          <a:prstGeom prst="wedgeEllipseCallout">
            <a:avLst>
              <a:gd name="adj1" fmla="val 88831"/>
              <a:gd name="adj2" fmla="val -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 would love to see a picture of you reading a book in your den!</a:t>
            </a:r>
          </a:p>
        </p:txBody>
      </p:sp>
    </p:spTree>
    <p:extLst>
      <p:ext uri="{BB962C8B-B14F-4D97-AF65-F5344CB8AC3E}">
        <p14:creationId xmlns:p14="http://schemas.microsoft.com/office/powerpoint/2010/main" val="41161040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A68A1-2B2C-4133-B50A-2795ECA83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0708" y="423560"/>
            <a:ext cx="6358252" cy="3004145"/>
          </a:xfrm>
        </p:spPr>
        <p:txBody>
          <a:bodyPr>
            <a:normAutofit/>
          </a:bodyPr>
          <a:lstStyle/>
          <a:p>
            <a:r>
              <a:rPr lang="en-GB" sz="5600" u="sng" dirty="0"/>
              <a:t>Friday 16</a:t>
            </a:r>
            <a:r>
              <a:rPr lang="en-GB" sz="5600" u="sng" baseline="30000" dirty="0"/>
              <a:t>th</a:t>
            </a:r>
            <a:r>
              <a:rPr lang="en-GB" sz="5600" u="sng" dirty="0"/>
              <a:t> July</a:t>
            </a:r>
            <a:br>
              <a:rPr lang="en-GB" sz="5600" dirty="0"/>
            </a:br>
            <a:endParaRPr lang="en-GB" sz="56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9785847-2F70-4772-84BF-32D4B3F3F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" r="2" b="2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57AE7-18D1-499F-810E-8D619865EB4E}"/>
              </a:ext>
            </a:extLst>
          </p:cNvPr>
          <p:cNvSpPr txBox="1"/>
          <p:nvPr/>
        </p:nvSpPr>
        <p:spPr>
          <a:xfrm>
            <a:off x="6759801" y="3303880"/>
            <a:ext cx="45624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Pioneer’s Home Learning Tasks</a:t>
            </a:r>
          </a:p>
        </p:txBody>
      </p:sp>
    </p:spTree>
    <p:extLst>
      <p:ext uri="{BB962C8B-B14F-4D97-AF65-F5344CB8AC3E}">
        <p14:creationId xmlns:p14="http://schemas.microsoft.com/office/powerpoint/2010/main" val="2120104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1CF41-AFFF-4ACD-856F-0F586B476418}"/>
              </a:ext>
            </a:extLst>
          </p:cNvPr>
          <p:cNvSpPr txBox="1"/>
          <p:nvPr/>
        </p:nvSpPr>
        <p:spPr>
          <a:xfrm>
            <a:off x="3975323" y="40489"/>
            <a:ext cx="42413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Party Time!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A6ECE-95F0-4375-9563-A40BB8AF50FA}"/>
              </a:ext>
            </a:extLst>
          </p:cNvPr>
          <p:cNvSpPr txBox="1"/>
          <p:nvPr/>
        </p:nvSpPr>
        <p:spPr>
          <a:xfrm>
            <a:off x="768579" y="1859963"/>
            <a:ext cx="10654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Dress up in your favourite fancy dress costume or wear your favourite party clothes!</a:t>
            </a:r>
          </a:p>
          <a:p>
            <a:pPr algn="ctr"/>
            <a:r>
              <a:rPr lang="en-GB" sz="3200" b="1" dirty="0"/>
              <a:t>I can’t wait to see your outfits on zoom! </a:t>
            </a:r>
          </a:p>
        </p:txBody>
      </p:sp>
      <p:pic>
        <p:nvPicPr>
          <p:cNvPr id="14338" name="Picture 2" descr="See the source image">
            <a:extLst>
              <a:ext uri="{FF2B5EF4-FFF2-40B4-BE49-F238E27FC236}">
                <a16:creationId xmlns:a16="http://schemas.microsoft.com/office/drawing/2014/main" id="{354A45D6-CA3E-43F7-9044-C9EF8F4D4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7134">
            <a:off x="205999" y="3166091"/>
            <a:ext cx="4319399" cy="256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ee the source image">
            <a:extLst>
              <a:ext uri="{FF2B5EF4-FFF2-40B4-BE49-F238E27FC236}">
                <a16:creationId xmlns:a16="http://schemas.microsoft.com/office/drawing/2014/main" id="{9E1660D3-B974-4D3B-98FD-104137865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3037">
            <a:off x="9308165" y="2344686"/>
            <a:ext cx="2373893" cy="36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ee the source image">
            <a:extLst>
              <a:ext uri="{FF2B5EF4-FFF2-40B4-BE49-F238E27FC236}">
                <a16:creationId xmlns:a16="http://schemas.microsoft.com/office/drawing/2014/main" id="{55462C89-53B9-46BE-AC08-8C3E56BEF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77" y="3274270"/>
            <a:ext cx="372130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08E06C-6E61-4A31-BB81-93D60404BFBD}"/>
              </a:ext>
            </a:extLst>
          </p:cNvPr>
          <p:cNvSpPr txBox="1"/>
          <p:nvPr/>
        </p:nvSpPr>
        <p:spPr>
          <a:xfrm>
            <a:off x="2611103" y="1148485"/>
            <a:ext cx="6969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Throw your own end of term party!</a:t>
            </a:r>
          </a:p>
        </p:txBody>
      </p:sp>
    </p:spTree>
    <p:extLst>
      <p:ext uri="{BB962C8B-B14F-4D97-AF65-F5344CB8AC3E}">
        <p14:creationId xmlns:p14="http://schemas.microsoft.com/office/powerpoint/2010/main" val="132895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691701-693E-48E2-B515-7BCCDA334053}"/>
              </a:ext>
            </a:extLst>
          </p:cNvPr>
          <p:cNvSpPr txBox="1"/>
          <p:nvPr/>
        </p:nvSpPr>
        <p:spPr>
          <a:xfrm>
            <a:off x="-659506" y="221146"/>
            <a:ext cx="1351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Task 1 – Bake some cakes!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C2501-4B98-4C1A-8BBB-AD4D39571DAB}"/>
              </a:ext>
            </a:extLst>
          </p:cNvPr>
          <p:cNvSpPr txBox="1"/>
          <p:nvPr/>
        </p:nvSpPr>
        <p:spPr>
          <a:xfrm>
            <a:off x="886497" y="1409700"/>
            <a:ext cx="10419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Follow the recipe to bake some delicious cakes for you and your family to enjoy!</a:t>
            </a:r>
          </a:p>
        </p:txBody>
      </p:sp>
      <p:pic>
        <p:nvPicPr>
          <p:cNvPr id="1026" name="Picture 2" descr="Iced fairy cakes">
            <a:extLst>
              <a:ext uri="{FF2B5EF4-FFF2-40B4-BE49-F238E27FC236}">
                <a16:creationId xmlns:a16="http://schemas.microsoft.com/office/drawing/2014/main" id="{865716E4-B0C6-49F8-BCD3-D800A325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" y="1952645"/>
            <a:ext cx="4191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204F1-3150-47DA-8846-509D3C2DA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97" y="2136589"/>
            <a:ext cx="3614103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557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691701-693E-48E2-B515-7BCCDA334053}"/>
              </a:ext>
            </a:extLst>
          </p:cNvPr>
          <p:cNvSpPr txBox="1"/>
          <p:nvPr/>
        </p:nvSpPr>
        <p:spPr>
          <a:xfrm>
            <a:off x="-659506" y="221146"/>
            <a:ext cx="1351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Task 1 – Bake some cakes!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C2501-4B98-4C1A-8BBB-AD4D39571DAB}"/>
              </a:ext>
            </a:extLst>
          </p:cNvPr>
          <p:cNvSpPr txBox="1"/>
          <p:nvPr/>
        </p:nvSpPr>
        <p:spPr>
          <a:xfrm>
            <a:off x="886497" y="1409700"/>
            <a:ext cx="178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Instructions:</a:t>
            </a:r>
          </a:p>
        </p:txBody>
      </p:sp>
      <p:pic>
        <p:nvPicPr>
          <p:cNvPr id="1026" name="Picture 2" descr="Iced fairy cakes">
            <a:extLst>
              <a:ext uri="{FF2B5EF4-FFF2-40B4-BE49-F238E27FC236}">
                <a16:creationId xmlns:a16="http://schemas.microsoft.com/office/drawing/2014/main" id="{865716E4-B0C6-49F8-BCD3-D800A325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4" y="1952644"/>
            <a:ext cx="4511675" cy="41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8E856-9A27-421F-9968-08D9922C3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7446"/>
            <a:ext cx="4337844" cy="46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424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691701-693E-48E2-B515-7BCCDA334053}"/>
              </a:ext>
            </a:extLst>
          </p:cNvPr>
          <p:cNvSpPr txBox="1"/>
          <p:nvPr/>
        </p:nvSpPr>
        <p:spPr>
          <a:xfrm>
            <a:off x="-659506" y="221146"/>
            <a:ext cx="1351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Task 1 – Bake some cakes!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C2501-4B98-4C1A-8BBB-AD4D39571DAB}"/>
              </a:ext>
            </a:extLst>
          </p:cNvPr>
          <p:cNvSpPr txBox="1"/>
          <p:nvPr/>
        </p:nvSpPr>
        <p:spPr>
          <a:xfrm>
            <a:off x="886497" y="1409700"/>
            <a:ext cx="178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Instructions:</a:t>
            </a:r>
          </a:p>
        </p:txBody>
      </p:sp>
      <p:pic>
        <p:nvPicPr>
          <p:cNvPr id="1026" name="Picture 2" descr="Iced fairy cakes">
            <a:extLst>
              <a:ext uri="{FF2B5EF4-FFF2-40B4-BE49-F238E27FC236}">
                <a16:creationId xmlns:a16="http://schemas.microsoft.com/office/drawing/2014/main" id="{865716E4-B0C6-49F8-BCD3-D800A325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4" y="1952644"/>
            <a:ext cx="4511675" cy="41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E8E29F-96CF-4352-8F81-709362989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564" y="1409700"/>
            <a:ext cx="3993516" cy="5069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E7DBC4-8FFE-4105-A4D4-BD9F53DC8AA9}"/>
              </a:ext>
            </a:extLst>
          </p:cNvPr>
          <p:cNvSpPr txBox="1"/>
          <p:nvPr/>
        </p:nvSpPr>
        <p:spPr>
          <a:xfrm>
            <a:off x="9121768" y="4318748"/>
            <a:ext cx="2857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If you don’t have icing bags, you can use your spoon to put the icing onto the cakes!</a:t>
            </a:r>
          </a:p>
        </p:txBody>
      </p:sp>
    </p:spTree>
    <p:extLst>
      <p:ext uri="{BB962C8B-B14F-4D97-AF65-F5344CB8AC3E}">
        <p14:creationId xmlns:p14="http://schemas.microsoft.com/office/powerpoint/2010/main" val="1237598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691701-693E-48E2-B515-7BCCDA334053}"/>
              </a:ext>
            </a:extLst>
          </p:cNvPr>
          <p:cNvSpPr txBox="1"/>
          <p:nvPr/>
        </p:nvSpPr>
        <p:spPr>
          <a:xfrm>
            <a:off x="-659506" y="221146"/>
            <a:ext cx="1351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Task 2 – Create your very own party hat!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95D02-4080-407C-B246-39B85E5004AE}"/>
              </a:ext>
            </a:extLst>
          </p:cNvPr>
          <p:cNvSpPr txBox="1"/>
          <p:nvPr/>
        </p:nvSpPr>
        <p:spPr>
          <a:xfrm>
            <a:off x="542925" y="2000250"/>
            <a:ext cx="212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Examples: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4F829D0-E035-48E7-AD4F-5A1394AE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2" y="2543175"/>
            <a:ext cx="2316268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C906C7CD-0260-4F3E-B39D-6B12A5F8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80" y="1333500"/>
            <a:ext cx="3380370" cy="53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C2DAD982-B6F7-4252-B149-525F6FBC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30" y="1137443"/>
            <a:ext cx="3943146" cy="22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BA4AEDB2-65F6-4DA8-BEA3-120934B8C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42" y="3613943"/>
            <a:ext cx="4124521" cy="22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86234-DCAD-4594-801C-DE43811AF90D}"/>
              </a:ext>
            </a:extLst>
          </p:cNvPr>
          <p:cNvSpPr txBox="1"/>
          <p:nvPr/>
        </p:nvSpPr>
        <p:spPr>
          <a:xfrm>
            <a:off x="6772276" y="5990523"/>
            <a:ext cx="468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I have included a template on the next slide which you can use!</a:t>
            </a:r>
          </a:p>
        </p:txBody>
      </p:sp>
    </p:spTree>
    <p:extLst>
      <p:ext uri="{BB962C8B-B14F-4D97-AF65-F5344CB8AC3E}">
        <p14:creationId xmlns:p14="http://schemas.microsoft.com/office/powerpoint/2010/main" val="3676069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290665-326A-44FC-A7D5-F37DC8BA4A5B}"/>
              </a:ext>
            </a:extLst>
          </p:cNvPr>
          <p:cNvSpPr txBox="1"/>
          <p:nvPr/>
        </p:nvSpPr>
        <p:spPr>
          <a:xfrm>
            <a:off x="2098469" y="0"/>
            <a:ext cx="81685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Task 3 – Football skills!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6C2CA-1425-4797-AF03-81B469DBBF96}"/>
              </a:ext>
            </a:extLst>
          </p:cNvPr>
          <p:cNvSpPr txBox="1"/>
          <p:nvPr/>
        </p:nvSpPr>
        <p:spPr>
          <a:xfrm>
            <a:off x="1095373" y="973783"/>
            <a:ext cx="1017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Are you as fit as a footballer? Test your fitness skills!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B0FD1-0B26-4E3F-B61A-87D119BF19DD}"/>
              </a:ext>
            </a:extLst>
          </p:cNvPr>
          <p:cNvSpPr txBox="1"/>
          <p:nvPr/>
        </p:nvSpPr>
        <p:spPr>
          <a:xfrm>
            <a:off x="0" y="1716732"/>
            <a:ext cx="9967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Go in your garden or find a safe space in your house to complete the activities: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25BB6-C911-4690-ABC4-B6FFBE0876D5}"/>
              </a:ext>
            </a:extLst>
          </p:cNvPr>
          <p:cNvSpPr txBox="1"/>
          <p:nvPr/>
        </p:nvSpPr>
        <p:spPr>
          <a:xfrm>
            <a:off x="104775" y="3822400"/>
            <a:ext cx="290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Jog on the spot for 1 minute!</a:t>
            </a: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94EE08A3-1C77-45AD-95E6-7E2AFC689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6" y="2269079"/>
            <a:ext cx="1748923" cy="1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13B3FBBF-7F4B-42EE-A1AB-0C404357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8" y="4342004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0F2267-CA6D-4FD7-8BE2-29A79A11FBEC}"/>
              </a:ext>
            </a:extLst>
          </p:cNvPr>
          <p:cNvSpPr txBox="1"/>
          <p:nvPr/>
        </p:nvSpPr>
        <p:spPr>
          <a:xfrm>
            <a:off x="615668" y="6206776"/>
            <a:ext cx="18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 10 star jumps!</a:t>
            </a:r>
          </a:p>
        </p:txBody>
      </p:sp>
      <p:pic>
        <p:nvPicPr>
          <p:cNvPr id="6150" name="Picture 6" descr="See the source image">
            <a:extLst>
              <a:ext uri="{FF2B5EF4-FFF2-40B4-BE49-F238E27FC236}">
                <a16:creationId xmlns:a16="http://schemas.microsoft.com/office/drawing/2014/main" id="{DFCE0F83-24C5-4772-9BC4-04496530E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167" y="514350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ee the source image">
            <a:extLst>
              <a:ext uri="{FF2B5EF4-FFF2-40B4-BE49-F238E27FC236}">
                <a16:creationId xmlns:a16="http://schemas.microsoft.com/office/drawing/2014/main" id="{A9E9B3C1-218E-43C7-8C04-4AE2A441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881" y="2172307"/>
            <a:ext cx="2926492" cy="15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610278-43AC-4450-89B4-0575E32753BE}"/>
              </a:ext>
            </a:extLst>
          </p:cNvPr>
          <p:cNvSpPr txBox="1"/>
          <p:nvPr/>
        </p:nvSpPr>
        <p:spPr>
          <a:xfrm>
            <a:off x="3441455" y="3822400"/>
            <a:ext cx="3084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Dribble the ball </a:t>
            </a:r>
          </a:p>
          <a:p>
            <a:r>
              <a:rPr lang="en-GB" dirty="0"/>
              <a:t>(practice running with the ball)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94122-F3F4-4B71-967F-0A5890D49209}"/>
              </a:ext>
            </a:extLst>
          </p:cNvPr>
          <p:cNvSpPr txBox="1"/>
          <p:nvPr/>
        </p:nvSpPr>
        <p:spPr>
          <a:xfrm>
            <a:off x="9210675" y="3868566"/>
            <a:ext cx="292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Challenge: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How many kick ups can you do?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BDF0A64-5FD4-4152-8752-C3ABE75D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65" y="4561416"/>
            <a:ext cx="2237000" cy="12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779F46-22A6-4CCD-A6FD-DED6AB4B995C}"/>
              </a:ext>
            </a:extLst>
          </p:cNvPr>
          <p:cNvSpPr txBox="1"/>
          <p:nvPr/>
        </p:nvSpPr>
        <p:spPr>
          <a:xfrm>
            <a:off x="4036261" y="6022110"/>
            <a:ext cx="174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 10 press ups!</a:t>
            </a:r>
          </a:p>
        </p:txBody>
      </p:sp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C262B37D-86D2-4F7C-AE24-A3B51B785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90" y="2285921"/>
            <a:ext cx="2024711" cy="171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FA13DC-94DC-4667-BE5F-89DD25A1D2E0}"/>
              </a:ext>
            </a:extLst>
          </p:cNvPr>
          <p:cNvSpPr txBox="1"/>
          <p:nvPr/>
        </p:nvSpPr>
        <p:spPr>
          <a:xfrm>
            <a:off x="6855990" y="4145564"/>
            <a:ext cx="202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Balance on one leg for 10 seconds!</a:t>
            </a:r>
          </a:p>
        </p:txBody>
      </p:sp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11ED1268-EB21-49DE-A6A4-164DC6BA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88" y="4719941"/>
            <a:ext cx="1489800" cy="148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0D9810-13A8-4D27-91BE-11278E0837F5}"/>
              </a:ext>
            </a:extLst>
          </p:cNvPr>
          <p:cNvSpPr txBox="1"/>
          <p:nvPr/>
        </p:nvSpPr>
        <p:spPr>
          <a:xfrm>
            <a:off x="6758408" y="6112731"/>
            <a:ext cx="213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Jump up and down for 20 seconds</a:t>
            </a:r>
          </a:p>
        </p:txBody>
      </p:sp>
      <p:pic>
        <p:nvPicPr>
          <p:cNvPr id="2058" name="Picture 10" descr="See the source image">
            <a:extLst>
              <a:ext uri="{FF2B5EF4-FFF2-40B4-BE49-F238E27FC236}">
                <a16:creationId xmlns:a16="http://schemas.microsoft.com/office/drawing/2014/main" id="{D7236E7F-71C9-43D3-BACA-9F80DF6AC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645" y="1947564"/>
            <a:ext cx="1403498" cy="140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719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57840F-3F27-4A66-A7AF-6A494A676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04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78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691701-693E-48E2-B515-7BCCDA334053}"/>
              </a:ext>
            </a:extLst>
          </p:cNvPr>
          <p:cNvSpPr txBox="1"/>
          <p:nvPr/>
        </p:nvSpPr>
        <p:spPr>
          <a:xfrm>
            <a:off x="-659506" y="221146"/>
            <a:ext cx="1351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Task 3 – Make some party decorations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C2501-4B98-4C1A-8BBB-AD4D39571DAB}"/>
              </a:ext>
            </a:extLst>
          </p:cNvPr>
          <p:cNvSpPr txBox="1"/>
          <p:nvPr/>
        </p:nvSpPr>
        <p:spPr>
          <a:xfrm>
            <a:off x="1543050" y="1285875"/>
            <a:ext cx="8694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Create some decorations to have your very own end of term party!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95D02-4080-407C-B246-39B85E5004AE}"/>
              </a:ext>
            </a:extLst>
          </p:cNvPr>
          <p:cNvSpPr txBox="1"/>
          <p:nvPr/>
        </p:nvSpPr>
        <p:spPr>
          <a:xfrm>
            <a:off x="542925" y="2000250"/>
            <a:ext cx="212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Examples:</a:t>
            </a:r>
          </a:p>
        </p:txBody>
      </p:sp>
      <p:pic>
        <p:nvPicPr>
          <p:cNvPr id="16386" name="Picture 2" descr="See the source image">
            <a:extLst>
              <a:ext uri="{FF2B5EF4-FFF2-40B4-BE49-F238E27FC236}">
                <a16:creationId xmlns:a16="http://schemas.microsoft.com/office/drawing/2014/main" id="{32C8BB67-359B-4435-873F-F34E5BD87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369582"/>
            <a:ext cx="3438525" cy="295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5F29F8-D94C-4B41-938F-5BAF8CEA2C11}"/>
              </a:ext>
            </a:extLst>
          </p:cNvPr>
          <p:cNvSpPr txBox="1"/>
          <p:nvPr/>
        </p:nvSpPr>
        <p:spPr>
          <a:xfrm>
            <a:off x="1293034" y="5387459"/>
            <a:ext cx="137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Paper chains</a:t>
            </a:r>
          </a:p>
        </p:txBody>
      </p:sp>
      <p:pic>
        <p:nvPicPr>
          <p:cNvPr id="16388" name="Picture 4" descr="See the source image">
            <a:extLst>
              <a:ext uri="{FF2B5EF4-FFF2-40B4-BE49-F238E27FC236}">
                <a16:creationId xmlns:a16="http://schemas.microsoft.com/office/drawing/2014/main" id="{12C14C96-4D39-40AC-B9EB-DA1F2000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888939"/>
            <a:ext cx="3196415" cy="239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ADD925-E245-4894-9B09-5877BE475EE3}"/>
              </a:ext>
            </a:extLst>
          </p:cNvPr>
          <p:cNvSpPr txBox="1"/>
          <p:nvPr/>
        </p:nvSpPr>
        <p:spPr>
          <a:xfrm>
            <a:off x="4892674" y="4427649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Paper lanterns</a:t>
            </a:r>
          </a:p>
        </p:txBody>
      </p:sp>
      <p:pic>
        <p:nvPicPr>
          <p:cNvPr id="16390" name="Picture 6" descr="See the source image">
            <a:extLst>
              <a:ext uri="{FF2B5EF4-FFF2-40B4-BE49-F238E27FC236}">
                <a16:creationId xmlns:a16="http://schemas.microsoft.com/office/drawing/2014/main" id="{FCE30400-0E3E-40DB-BD3C-1015BF36E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64" y="4006334"/>
            <a:ext cx="34385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9D1C96-D048-4362-BF08-32F9FDC3B73D}"/>
              </a:ext>
            </a:extLst>
          </p:cNvPr>
          <p:cNvSpPr txBox="1"/>
          <p:nvPr/>
        </p:nvSpPr>
        <p:spPr>
          <a:xfrm>
            <a:off x="9077587" y="5572125"/>
            <a:ext cx="159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Paper buntings</a:t>
            </a:r>
          </a:p>
        </p:txBody>
      </p:sp>
    </p:spTree>
    <p:extLst>
      <p:ext uri="{BB962C8B-B14F-4D97-AF65-F5344CB8AC3E}">
        <p14:creationId xmlns:p14="http://schemas.microsoft.com/office/powerpoint/2010/main" val="21641549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691701-693E-48E2-B515-7BCCDA334053}"/>
              </a:ext>
            </a:extLst>
          </p:cNvPr>
          <p:cNvSpPr txBox="1"/>
          <p:nvPr/>
        </p:nvSpPr>
        <p:spPr>
          <a:xfrm>
            <a:off x="-659506" y="221146"/>
            <a:ext cx="1351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Task 4 – Have lots of fun!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AE15E-8F2A-4EBE-8A18-03542C3C8240}"/>
              </a:ext>
            </a:extLst>
          </p:cNvPr>
          <p:cNvSpPr txBox="1"/>
          <p:nvPr/>
        </p:nvSpPr>
        <p:spPr>
          <a:xfrm>
            <a:off x="628650" y="1447800"/>
            <a:ext cx="17217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You could:</a:t>
            </a:r>
          </a:p>
          <a:p>
            <a:endParaRPr lang="en-GB" dirty="0"/>
          </a:p>
        </p:txBody>
      </p:sp>
      <p:pic>
        <p:nvPicPr>
          <p:cNvPr id="13" name="Picture 2" descr="Iced fairy cakes">
            <a:extLst>
              <a:ext uri="{FF2B5EF4-FFF2-40B4-BE49-F238E27FC236}">
                <a16:creationId xmlns:a16="http://schemas.microsoft.com/office/drawing/2014/main" id="{DB09BCAC-E575-4FB4-9347-E69720B1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4" y="1952645"/>
            <a:ext cx="2747179" cy="249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028C4393-08BC-4E57-B525-AA66856B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88" y="2386330"/>
            <a:ext cx="41046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0ABB83D1-3DEA-4861-99E3-8543DC4D2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13" y="1586885"/>
            <a:ext cx="3091983" cy="205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F0D28F-D0D5-45BB-B94F-73D0413C9CC4}"/>
              </a:ext>
            </a:extLst>
          </p:cNvPr>
          <p:cNvSpPr txBox="1"/>
          <p:nvPr/>
        </p:nvSpPr>
        <p:spPr>
          <a:xfrm>
            <a:off x="304164" y="4631760"/>
            <a:ext cx="2881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Eat the cakes you made</a:t>
            </a:r>
          </a:p>
          <a:p>
            <a:pPr algn="ctr"/>
            <a:r>
              <a:rPr lang="en-GB" dirty="0"/>
              <a:t>or have a special party meal!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1937B-1DED-4CF9-8BBA-C84A7420B49B}"/>
              </a:ext>
            </a:extLst>
          </p:cNvPr>
          <p:cNvSpPr txBox="1"/>
          <p:nvPr/>
        </p:nvSpPr>
        <p:spPr>
          <a:xfrm>
            <a:off x="4236644" y="5278091"/>
            <a:ext cx="305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Dance to your favourite songs!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3C3C0-F799-486F-B790-F3DC3FF48756}"/>
              </a:ext>
            </a:extLst>
          </p:cNvPr>
          <p:cNvSpPr txBox="1"/>
          <p:nvPr/>
        </p:nvSpPr>
        <p:spPr>
          <a:xfrm>
            <a:off x="9023981" y="3916164"/>
            <a:ext cx="267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Play your favourite games!</a:t>
            </a:r>
          </a:p>
        </p:txBody>
      </p:sp>
    </p:spTree>
    <p:extLst>
      <p:ext uri="{BB962C8B-B14F-4D97-AF65-F5344CB8AC3E}">
        <p14:creationId xmlns:p14="http://schemas.microsoft.com/office/powerpoint/2010/main" val="2437487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E5535D-DDA7-45DD-A6F6-22A0653C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3400" y="1176793"/>
            <a:ext cx="4528108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EF7FB7-AE85-463D-AE4B-E81330DE137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9FB752-D881-4A58-9734-650E9602BCC6}"/>
              </a:ext>
            </a:extLst>
          </p:cNvPr>
          <p:cNvSpPr/>
          <p:nvPr/>
        </p:nvSpPr>
        <p:spPr>
          <a:xfrm>
            <a:off x="0" y="5674395"/>
            <a:ext cx="12192000" cy="956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06FD9-CF0D-427E-829C-AFA7A56C1688}"/>
              </a:ext>
            </a:extLst>
          </p:cNvPr>
          <p:cNvSpPr txBox="1"/>
          <p:nvPr/>
        </p:nvSpPr>
        <p:spPr>
          <a:xfrm>
            <a:off x="242056" y="5933773"/>
            <a:ext cx="11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Please send your completed work for this session to: </a:t>
            </a:r>
            <a:r>
              <a:rPr lang="en-GB" dirty="0">
                <a:hlinkClick r:id="rId3"/>
              </a:rPr>
              <a:t>pioneerspupils@gmail.com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536DC-F3D8-4F1F-8376-E3E50FBB8361}"/>
              </a:ext>
            </a:extLst>
          </p:cNvPr>
          <p:cNvSpPr/>
          <p:nvPr/>
        </p:nvSpPr>
        <p:spPr>
          <a:xfrm>
            <a:off x="0" y="468936"/>
            <a:ext cx="12096750" cy="552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7A30C-55FB-45AF-A863-F51AE27C48E5}"/>
              </a:ext>
            </a:extLst>
          </p:cNvPr>
          <p:cNvSpPr txBox="1"/>
          <p:nvPr/>
        </p:nvSpPr>
        <p:spPr>
          <a:xfrm>
            <a:off x="1034043" y="347751"/>
            <a:ext cx="105359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Well done for all of your hard work today!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71343E8-977A-41E6-9F1E-6A649D538860}"/>
              </a:ext>
            </a:extLst>
          </p:cNvPr>
          <p:cNvSpPr/>
          <p:nvPr/>
        </p:nvSpPr>
        <p:spPr>
          <a:xfrm>
            <a:off x="242056" y="1021920"/>
            <a:ext cx="3370025" cy="2571750"/>
          </a:xfrm>
          <a:prstGeom prst="wedgeEllipseCallout">
            <a:avLst>
              <a:gd name="adj1" fmla="val 70742"/>
              <a:gd name="adj2" fmla="val 5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 would love to see pictures of you baking your cakes!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219377F-48A0-4CDA-A567-BDFC7223B0B9}"/>
              </a:ext>
            </a:extLst>
          </p:cNvPr>
          <p:cNvSpPr/>
          <p:nvPr/>
        </p:nvSpPr>
        <p:spPr>
          <a:xfrm>
            <a:off x="8231508" y="1285875"/>
            <a:ext cx="3960492" cy="2571750"/>
          </a:xfrm>
          <a:prstGeom prst="wedgeEllipseCallout">
            <a:avLst>
              <a:gd name="adj1" fmla="val -120641"/>
              <a:gd name="adj2" fmla="val 69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It would be great to see pictures of your party decorations!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45D6FA78-C755-45E4-852D-1105F1E5D7A4}"/>
              </a:ext>
            </a:extLst>
          </p:cNvPr>
          <p:cNvSpPr/>
          <p:nvPr/>
        </p:nvSpPr>
        <p:spPr>
          <a:xfrm>
            <a:off x="340734" y="3714826"/>
            <a:ext cx="3370025" cy="1743788"/>
          </a:xfrm>
          <a:prstGeom prst="wedgeEllipseCallout">
            <a:avLst>
              <a:gd name="adj1" fmla="val 88831"/>
              <a:gd name="adj2" fmla="val -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 would love to see a picture of you wearing your party hat!</a:t>
            </a:r>
          </a:p>
        </p:txBody>
      </p:sp>
    </p:spTree>
    <p:extLst>
      <p:ext uri="{BB962C8B-B14F-4D97-AF65-F5344CB8AC3E}">
        <p14:creationId xmlns:p14="http://schemas.microsoft.com/office/powerpoint/2010/main" val="33048950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49B7F9-17FD-4BF2-A69A-A53F4E23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u="sng" dirty="0"/>
              <a:t>Home Learning Bingo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39E7B0-B196-43DC-B354-1BE60E1D4273}"/>
              </a:ext>
            </a:extLst>
          </p:cNvPr>
          <p:cNvGraphicFramePr>
            <a:graphicFrameLocks noGrp="1"/>
          </p:cNvGraphicFramePr>
          <p:nvPr/>
        </p:nvGraphicFramePr>
        <p:xfrm>
          <a:off x="923925" y="1431289"/>
          <a:ext cx="10706100" cy="49095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1220">
                  <a:extLst>
                    <a:ext uri="{9D8B030D-6E8A-4147-A177-3AD203B41FA5}">
                      <a16:colId xmlns:a16="http://schemas.microsoft.com/office/drawing/2014/main" val="266139830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1252485119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2715950552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720783818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3551945831"/>
                    </a:ext>
                  </a:extLst>
                </a:gridCol>
              </a:tblGrid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Watch an episode of Newsround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numbers to 50</a:t>
                      </a:r>
                    </a:p>
                    <a:p>
                      <a:pPr algn="ctr"/>
                      <a:r>
                        <a:rPr lang="en-GB" sz="1400" dirty="0"/>
                        <a:t>*Challenge to 100*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Read a book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Follow a recipe to bake/cook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Help a grown up with a chore around the house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354862"/>
                  </a:ext>
                </a:extLst>
              </a:tr>
              <a:tr h="1178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your own story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15 minutes of non stop exercise 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your own play dough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Practice counting in 2s, 5s and 20s by taking steps up the stairs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Build something taller than you and measure the height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256406"/>
                  </a:ext>
                </a:extLst>
              </a:tr>
              <a:tr h="139509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Find an object around the house beginning with every letter of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Go on a mini beast hunt in the garden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en-GB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Write down the alphabet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Complete a jigsaw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Have a paper airplane challenge with your family. Whose plane can fly the best?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670481"/>
                  </a:ext>
                </a:extLst>
              </a:tr>
              <a:tr h="96106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Create an obstacle course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Name the months of the year in the correct order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Make a fruit smoothie with a grown 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Plant something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Draw a picture of your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11814"/>
                  </a:ext>
                </a:extLst>
              </a:tr>
            </a:tbl>
          </a:graphicData>
        </a:graphic>
      </p:graphicFrame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06CC1D5-F5DD-4B91-8443-5CD8F4EB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1943101"/>
            <a:ext cx="914610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DBDD06E-3C03-4C25-93D9-16FE8890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1943100"/>
            <a:ext cx="1389062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2234AD06-A2BF-40EE-A108-8247AB4A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1743074"/>
            <a:ext cx="747283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1BEF99CA-B999-4FD2-9FF3-E3534A41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4" y="1943100"/>
            <a:ext cx="869818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49B8FCB7-7D02-4F1A-A442-2A843516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59" y="1943100"/>
            <a:ext cx="639777" cy="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261A096-09BC-4D78-A4FE-45054C69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89" y="4114800"/>
            <a:ext cx="1038971" cy="8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3EF4B2F1-A054-4DCC-BCAB-0C984D32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43" y="2969261"/>
            <a:ext cx="1133475" cy="72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40FDF084-112A-4EF9-82EA-AF6C59CC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83" y="3171825"/>
            <a:ext cx="1248843" cy="5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9C8D0A10-D953-4244-8A6F-6EEE7B04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31" y="3081337"/>
            <a:ext cx="806449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84D70CDD-9238-424E-8E1E-6DDFAF37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99" y="3171824"/>
            <a:ext cx="418386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7A05EDC0-CC5B-452D-B7A7-4B4493DE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28" y="3244213"/>
            <a:ext cx="621989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ee the source image">
            <a:extLst>
              <a:ext uri="{FF2B5EF4-FFF2-40B4-BE49-F238E27FC236}">
                <a16:creationId xmlns:a16="http://schemas.microsoft.com/office/drawing/2014/main" id="{121D9ACD-8701-461B-8A77-D8D66C6E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18" y="3126813"/>
            <a:ext cx="869818" cy="6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ee the source image">
            <a:extLst>
              <a:ext uri="{FF2B5EF4-FFF2-40B4-BE49-F238E27FC236}">
                <a16:creationId xmlns:a16="http://schemas.microsoft.com/office/drawing/2014/main" id="{485A4925-F4B3-4E62-AF55-2ED35AF18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441" y="3244213"/>
            <a:ext cx="1136627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ee the source image">
            <a:extLst>
              <a:ext uri="{FF2B5EF4-FFF2-40B4-BE49-F238E27FC236}">
                <a16:creationId xmlns:a16="http://schemas.microsoft.com/office/drawing/2014/main" id="{1F68429E-7A8A-45E8-91D0-6DE2CBA4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42" y="4686300"/>
            <a:ext cx="1590675" cy="4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ee the source image">
            <a:extLst>
              <a:ext uri="{FF2B5EF4-FFF2-40B4-BE49-F238E27FC236}">
                <a16:creationId xmlns:a16="http://schemas.microsoft.com/office/drawing/2014/main" id="{B211E59D-2F71-4A8A-88BC-7BE55063C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261608"/>
            <a:ext cx="957262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ee the source image">
            <a:extLst>
              <a:ext uri="{FF2B5EF4-FFF2-40B4-BE49-F238E27FC236}">
                <a16:creationId xmlns:a16="http://schemas.microsoft.com/office/drawing/2014/main" id="{B00CFDFD-967E-4B2B-AB10-87A8CC7E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7" y="3973022"/>
            <a:ext cx="1082675" cy="109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See the source image">
            <a:extLst>
              <a:ext uri="{FF2B5EF4-FFF2-40B4-BE49-F238E27FC236}">
                <a16:creationId xmlns:a16="http://schemas.microsoft.com/office/drawing/2014/main" id="{EB8AB0E4-0E6B-432C-AB1F-CCFB6052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737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See the source image">
            <a:extLst>
              <a:ext uri="{FF2B5EF4-FFF2-40B4-BE49-F238E27FC236}">
                <a16:creationId xmlns:a16="http://schemas.microsoft.com/office/drawing/2014/main" id="{BE194C5B-57D0-4736-99AE-4837691F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36" y="4518658"/>
            <a:ext cx="804724" cy="4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ee the source image">
            <a:extLst>
              <a:ext uri="{FF2B5EF4-FFF2-40B4-BE49-F238E27FC236}">
                <a16:creationId xmlns:a16="http://schemas.microsoft.com/office/drawing/2014/main" id="{8A3161FF-0CD3-435C-B87F-046F0B83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61" y="5426710"/>
            <a:ext cx="1076325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ee the source image">
            <a:extLst>
              <a:ext uri="{FF2B5EF4-FFF2-40B4-BE49-F238E27FC236}">
                <a16:creationId xmlns:a16="http://schemas.microsoft.com/office/drawing/2014/main" id="{BD24F51A-6BAC-42BF-8176-39DA2292B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99" y="5732530"/>
            <a:ext cx="1080985" cy="44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ee the source image">
            <a:extLst>
              <a:ext uri="{FF2B5EF4-FFF2-40B4-BE49-F238E27FC236}">
                <a16:creationId xmlns:a16="http://schemas.microsoft.com/office/drawing/2014/main" id="{6367CA43-B83E-4162-9F16-07FD2B7B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63" y="5697430"/>
            <a:ext cx="813717" cy="5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EE80357F-07FD-4A6F-83C4-29CCD48B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32" y="5558970"/>
            <a:ext cx="762880" cy="7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44D28663-1530-428A-8CEF-CEC7A281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70" y="5697430"/>
            <a:ext cx="1771754" cy="5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443DE-9B68-4890-8635-3DA875A63015}"/>
              </a:ext>
            </a:extLst>
          </p:cNvPr>
          <p:cNvSpPr txBox="1"/>
          <p:nvPr/>
        </p:nvSpPr>
        <p:spPr>
          <a:xfrm>
            <a:off x="2163592" y="945295"/>
            <a:ext cx="901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How many of these activities did you manage to complete this week?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258CA4-24B7-4C82-A56C-53DD072928F3}"/>
              </a:ext>
            </a:extLst>
          </p:cNvPr>
          <p:cNvSpPr txBox="1"/>
          <p:nvPr/>
        </p:nvSpPr>
        <p:spPr>
          <a:xfrm>
            <a:off x="1579198" y="6351152"/>
            <a:ext cx="937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I would love to see photos of you taking part in some of these activities!</a:t>
            </a:r>
          </a:p>
        </p:txBody>
      </p:sp>
    </p:spTree>
    <p:extLst>
      <p:ext uri="{BB962C8B-B14F-4D97-AF65-F5344CB8AC3E}">
        <p14:creationId xmlns:p14="http://schemas.microsoft.com/office/powerpoint/2010/main" val="23212522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544ABF-C62A-4027-9080-379D3E9A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60966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6000" dirty="0"/>
              <a:t>I hope you have a fantastic summer break!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B7ADE-9034-43D0-98EF-D8DE9AD3EA73}"/>
              </a:ext>
            </a:extLst>
          </p:cNvPr>
          <p:cNvSpPr txBox="1"/>
          <p:nvPr/>
        </p:nvSpPr>
        <p:spPr>
          <a:xfrm>
            <a:off x="1554562" y="3530024"/>
            <a:ext cx="9082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We can’t wait to see some of you at summer school!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99E4C-D146-4A83-8FC7-CB4259E4106E}"/>
              </a:ext>
            </a:extLst>
          </p:cNvPr>
          <p:cNvSpPr txBox="1"/>
          <p:nvPr/>
        </p:nvSpPr>
        <p:spPr>
          <a:xfrm>
            <a:off x="-659506" y="221146"/>
            <a:ext cx="1351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/>
              <a:t>Thank you for all of your hard work!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9B04FCE-19FB-4D06-868B-1710851C6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" r="2" b="2"/>
          <a:stretch/>
        </p:blipFill>
        <p:spPr>
          <a:xfrm>
            <a:off x="4359279" y="3962399"/>
            <a:ext cx="3473435" cy="318104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8E812260-0287-4C7B-8D23-9E044F54D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1739269"/>
            <a:ext cx="1841827" cy="18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C51E7964-B9B3-4AEF-8412-FDCE6351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80" y="2103437"/>
            <a:ext cx="193088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4591C4D6-4A95-4091-9933-4D8B2178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4215823"/>
            <a:ext cx="3091298" cy="242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ee the source image">
            <a:extLst>
              <a:ext uri="{FF2B5EF4-FFF2-40B4-BE49-F238E27FC236}">
                <a16:creationId xmlns:a16="http://schemas.microsoft.com/office/drawing/2014/main" id="{E54D027D-D1D2-4E01-8DB6-246791BC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156614"/>
            <a:ext cx="3476625" cy="253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9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D1842C-C9A1-4B0D-AB56-9609BA412910}"/>
              </a:ext>
            </a:extLst>
          </p:cNvPr>
          <p:cNvSpPr txBox="1"/>
          <p:nvPr/>
        </p:nvSpPr>
        <p:spPr>
          <a:xfrm>
            <a:off x="342226" y="171450"/>
            <a:ext cx="115075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u="sng" dirty="0"/>
              <a:t>Task 4 – Decorate some biscuits!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0D36C9CD-99C0-49F5-B700-F7F0F4DF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9" y="3031152"/>
            <a:ext cx="4034157" cy="302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736CAC7A-1803-4739-87FD-7D1D751D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269" y="1415894"/>
            <a:ext cx="3148025" cy="242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FE9E5-1A93-4F15-AB10-32AD71AE8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269" y="4170518"/>
            <a:ext cx="2486025" cy="2543175"/>
          </a:xfrm>
          <a:prstGeom prst="rect">
            <a:avLst/>
          </a:prstGeom>
        </p:spPr>
      </p:pic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11594E8C-F0DA-495C-BCE2-6426537A3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01" y="2057046"/>
            <a:ext cx="3034453" cy="25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96DC9-BD5A-43E7-85AE-DCA13BFBEB3B}"/>
              </a:ext>
            </a:extLst>
          </p:cNvPr>
          <p:cNvSpPr txBox="1"/>
          <p:nvPr/>
        </p:nvSpPr>
        <p:spPr>
          <a:xfrm>
            <a:off x="233680" y="1483359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If you have some icing at home you could decorate some biscuits and make them football themed!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92414-67CF-489D-ABF2-395670A48013}"/>
              </a:ext>
            </a:extLst>
          </p:cNvPr>
          <p:cNvSpPr txBox="1"/>
          <p:nvPr/>
        </p:nvSpPr>
        <p:spPr>
          <a:xfrm>
            <a:off x="4343400" y="5110487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If you don’t have icing you could use: jam, ice cream sauce or sweets!</a:t>
            </a:r>
          </a:p>
        </p:txBody>
      </p:sp>
    </p:spTree>
    <p:extLst>
      <p:ext uri="{BB962C8B-B14F-4D97-AF65-F5344CB8AC3E}">
        <p14:creationId xmlns:p14="http://schemas.microsoft.com/office/powerpoint/2010/main" val="1203213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3442</Words>
  <Application>Microsoft Office PowerPoint</Application>
  <PresentationFormat>Widescreen</PresentationFormat>
  <Paragraphs>535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Arial</vt:lpstr>
      <vt:lpstr>Calibri</vt:lpstr>
      <vt:lpstr>Calibri Light</vt:lpstr>
      <vt:lpstr>Roboto</vt:lpstr>
      <vt:lpstr>Times New Roman</vt:lpstr>
      <vt:lpstr>Office Theme</vt:lpstr>
      <vt:lpstr>Monday 12th July </vt:lpstr>
      <vt:lpstr>Home Learning Bingo</vt:lpstr>
      <vt:lpstr>Daily Maths Challenge</vt:lpstr>
      <vt:lpstr>Daily Maths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Tuesday 13th July </vt:lpstr>
      <vt:lpstr>Daily Maths Challenge</vt:lpstr>
      <vt:lpstr>Daily Maths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1 – Design your own Robot</vt:lpstr>
      <vt:lpstr>Task 2 – Create your own Robot using recycled materials</vt:lpstr>
      <vt:lpstr>Home Learning Bingo</vt:lpstr>
      <vt:lpstr>PowerPoint Presentation</vt:lpstr>
      <vt:lpstr>Wednesday 14th July </vt:lpstr>
      <vt:lpstr>Daily Maths Challenge</vt:lpstr>
      <vt:lpstr>Daily Maths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Learning Bingo</vt:lpstr>
      <vt:lpstr>PowerPoint Presentation</vt:lpstr>
      <vt:lpstr>Thursday 15th July </vt:lpstr>
      <vt:lpstr>Daily Maths Challenge</vt:lpstr>
      <vt:lpstr>Daily Maths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Learning Bingo</vt:lpstr>
      <vt:lpstr>PowerPoint Presentation</vt:lpstr>
      <vt:lpstr>Friday 16th July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Learning Bingo</vt:lpstr>
      <vt:lpstr>I hope you have a fantastic summer break!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12th July Pioneer’s Home Learning Tasks</dc:title>
  <dc:creator>jennifer nixon</dc:creator>
  <cp:lastModifiedBy>jennifer nixon</cp:lastModifiedBy>
  <cp:revision>42</cp:revision>
  <dcterms:created xsi:type="dcterms:W3CDTF">2021-07-10T08:49:52Z</dcterms:created>
  <dcterms:modified xsi:type="dcterms:W3CDTF">2021-07-11T17:16:36Z</dcterms:modified>
</cp:coreProperties>
</file>