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319" r:id="rId2"/>
    <p:sldId id="257" r:id="rId3"/>
    <p:sldId id="380" r:id="rId4"/>
    <p:sldId id="321" r:id="rId5"/>
    <p:sldId id="328" r:id="rId6"/>
    <p:sldId id="322" r:id="rId7"/>
    <p:sldId id="323" r:id="rId8"/>
    <p:sldId id="357" r:id="rId9"/>
    <p:sldId id="358" r:id="rId10"/>
    <p:sldId id="359" r:id="rId11"/>
    <p:sldId id="360" r:id="rId12"/>
    <p:sldId id="361" r:id="rId13"/>
    <p:sldId id="362" r:id="rId14"/>
    <p:sldId id="363" r:id="rId15"/>
    <p:sldId id="364" r:id="rId16"/>
    <p:sldId id="258" r:id="rId17"/>
    <p:sldId id="286" r:id="rId18"/>
    <p:sldId id="381" r:id="rId19"/>
    <p:sldId id="382" r:id="rId20"/>
    <p:sldId id="383" r:id="rId21"/>
    <p:sldId id="384" r:id="rId22"/>
    <p:sldId id="385" r:id="rId23"/>
    <p:sldId id="386" r:id="rId24"/>
    <p:sldId id="387" r:id="rId25"/>
    <p:sldId id="388" r:id="rId26"/>
    <p:sldId id="389" r:id="rId27"/>
    <p:sldId id="391" r:id="rId28"/>
    <p:sldId id="392" r:id="rId29"/>
    <p:sldId id="393" r:id="rId30"/>
    <p:sldId id="394" r:id="rId31"/>
    <p:sldId id="395" r:id="rId32"/>
    <p:sldId id="396" r:id="rId33"/>
    <p:sldId id="397" r:id="rId34"/>
    <p:sldId id="398" r:id="rId35"/>
    <p:sldId id="399" r:id="rId36"/>
    <p:sldId id="259" r:id="rId37"/>
    <p:sldId id="329" r:id="rId38"/>
    <p:sldId id="336" r:id="rId39"/>
    <p:sldId id="337" r:id="rId40"/>
    <p:sldId id="338" r:id="rId41"/>
    <p:sldId id="339" r:id="rId42"/>
    <p:sldId id="343" r:id="rId43"/>
    <p:sldId id="340" r:id="rId44"/>
    <p:sldId id="342" r:id="rId45"/>
    <p:sldId id="344" r:id="rId46"/>
    <p:sldId id="345" r:id="rId47"/>
    <p:sldId id="346" r:id="rId48"/>
    <p:sldId id="347" r:id="rId49"/>
    <p:sldId id="260" r:id="rId50"/>
    <p:sldId id="348" r:id="rId51"/>
    <p:sldId id="350" r:id="rId52"/>
    <p:sldId id="351" r:id="rId53"/>
    <p:sldId id="352" r:id="rId54"/>
    <p:sldId id="353" r:id="rId55"/>
    <p:sldId id="354" r:id="rId56"/>
    <p:sldId id="400" r:id="rId57"/>
    <p:sldId id="401" r:id="rId58"/>
    <p:sldId id="402" r:id="rId59"/>
    <p:sldId id="355" r:id="rId60"/>
    <p:sldId id="356" r:id="rId61"/>
    <p:sldId id="261" r:id="rId62"/>
    <p:sldId id="367" r:id="rId63"/>
    <p:sldId id="370" r:id="rId64"/>
    <p:sldId id="371" r:id="rId65"/>
    <p:sldId id="372" r:id="rId66"/>
    <p:sldId id="373" r:id="rId67"/>
    <p:sldId id="374" r:id="rId68"/>
    <p:sldId id="375" r:id="rId69"/>
    <p:sldId id="376" r:id="rId70"/>
    <p:sldId id="377" r:id="rId71"/>
    <p:sldId id="378" r:id="rId72"/>
    <p:sldId id="37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94632"/>
  </p:normalViewPr>
  <p:slideViewPr>
    <p:cSldViewPr snapToGrid="0" snapToObjects="1">
      <p:cViewPr varScale="1">
        <p:scale>
          <a:sx n="69" d="100"/>
          <a:sy n="69" d="100"/>
        </p:scale>
        <p:origin x="5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3661A-9588-4FCB-BC78-814A7550F8CB}" type="datetimeFigureOut">
              <a:rPr lang="en-GB" smtClean="0"/>
              <a:t>04/02/2021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6252A-ECB3-402A-A8EE-6D7204954E90}" type="slidenum">
              <a:rPr lang="en-GB" smtClean="0"/>
              <a:t>‹#›</a:t>
            </a:fld>
            <a:endParaRPr lang="en-GB"/>
          </a:p>
        </p:txBody>
      </p:sp>
    </p:spTree>
    <p:extLst>
      <p:ext uri="{BB962C8B-B14F-4D97-AF65-F5344CB8AC3E}">
        <p14:creationId xmlns:p14="http://schemas.microsoft.com/office/powerpoint/2010/main" val="268777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7DBF01-2E21-4778-B3AE-9CE212D2F467}" type="slidenum">
              <a:rPr lang="en-GB" smtClean="0"/>
              <a:t>1</a:t>
            </a:fld>
            <a:endParaRPr lang="en-GB" dirty="0"/>
          </a:p>
        </p:txBody>
      </p:sp>
    </p:spTree>
    <p:extLst>
      <p:ext uri="{BB962C8B-B14F-4D97-AF65-F5344CB8AC3E}">
        <p14:creationId xmlns:p14="http://schemas.microsoft.com/office/powerpoint/2010/main" val="56245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16252A-ECB3-402A-A8EE-6D7204954E90}" type="slidenum">
              <a:rPr lang="en-GB" smtClean="0"/>
              <a:t>45</a:t>
            </a:fld>
            <a:endParaRPr lang="en-GB"/>
          </a:p>
        </p:txBody>
      </p:sp>
    </p:spTree>
    <p:extLst>
      <p:ext uri="{BB962C8B-B14F-4D97-AF65-F5344CB8AC3E}">
        <p14:creationId xmlns:p14="http://schemas.microsoft.com/office/powerpoint/2010/main" val="166545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AE7C-23BD-9043-962C-6A5233403D6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CD1473E-E641-B04B-B27E-99925C0E85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0F0CC73-6102-6C48-9929-34846A35B44D}"/>
              </a:ext>
            </a:extLst>
          </p:cNvPr>
          <p:cNvSpPr>
            <a:spLocks noGrp="1"/>
          </p:cNvSpPr>
          <p:nvPr>
            <p:ph type="dt" sz="half" idx="10"/>
          </p:nvPr>
        </p:nvSpPr>
        <p:spPr/>
        <p:txBody>
          <a:bodyPr/>
          <a:lstStyle/>
          <a:p>
            <a:fld id="{80588113-960F-0F48-96AC-C50A9D27DBF9}" type="datetimeFigureOut">
              <a:rPr lang="en-US" smtClean="0"/>
              <a:t>2/4/2021</a:t>
            </a:fld>
            <a:endParaRPr lang="en-US"/>
          </a:p>
        </p:txBody>
      </p:sp>
      <p:sp>
        <p:nvSpPr>
          <p:cNvPr id="5" name="Footer Placeholder 4">
            <a:extLst>
              <a:ext uri="{FF2B5EF4-FFF2-40B4-BE49-F238E27FC236}">
                <a16:creationId xmlns:a16="http://schemas.microsoft.com/office/drawing/2014/main" id="{88C3956E-D589-C04E-854D-514331BF5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C7548-EC0E-4043-B0F2-91A643552BFC}"/>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3319362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25A2-2011-FB40-B40E-484852AF7C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23F9BD7-1054-3246-A3BB-8493E368971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9E1785-C223-E54F-8896-6F641CF3FC0C}"/>
              </a:ext>
            </a:extLst>
          </p:cNvPr>
          <p:cNvSpPr>
            <a:spLocks noGrp="1"/>
          </p:cNvSpPr>
          <p:nvPr>
            <p:ph type="dt" sz="half" idx="10"/>
          </p:nvPr>
        </p:nvSpPr>
        <p:spPr/>
        <p:txBody>
          <a:bodyPr/>
          <a:lstStyle/>
          <a:p>
            <a:fld id="{80588113-960F-0F48-96AC-C50A9D27DBF9}" type="datetimeFigureOut">
              <a:rPr lang="en-US" smtClean="0"/>
              <a:t>2/4/2021</a:t>
            </a:fld>
            <a:endParaRPr lang="en-US"/>
          </a:p>
        </p:txBody>
      </p:sp>
      <p:sp>
        <p:nvSpPr>
          <p:cNvPr id="5" name="Footer Placeholder 4">
            <a:extLst>
              <a:ext uri="{FF2B5EF4-FFF2-40B4-BE49-F238E27FC236}">
                <a16:creationId xmlns:a16="http://schemas.microsoft.com/office/drawing/2014/main" id="{E2C3BF18-3815-2641-8D14-1D341BA92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BE5D8-55F1-D84B-A198-30F850A232A3}"/>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426084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42E7D6-98B4-5540-BDB4-44EA0EA3806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A94C54-4C7C-484D-8A54-5C27D5F9E1F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A52560-C5E8-254B-B273-F4E5BC3E6AFB}"/>
              </a:ext>
            </a:extLst>
          </p:cNvPr>
          <p:cNvSpPr>
            <a:spLocks noGrp="1"/>
          </p:cNvSpPr>
          <p:nvPr>
            <p:ph type="dt" sz="half" idx="10"/>
          </p:nvPr>
        </p:nvSpPr>
        <p:spPr/>
        <p:txBody>
          <a:bodyPr/>
          <a:lstStyle/>
          <a:p>
            <a:fld id="{80588113-960F-0F48-96AC-C50A9D27DBF9}" type="datetimeFigureOut">
              <a:rPr lang="en-US" smtClean="0"/>
              <a:t>2/4/2021</a:t>
            </a:fld>
            <a:endParaRPr lang="en-US"/>
          </a:p>
        </p:txBody>
      </p:sp>
      <p:sp>
        <p:nvSpPr>
          <p:cNvPr id="5" name="Footer Placeholder 4">
            <a:extLst>
              <a:ext uri="{FF2B5EF4-FFF2-40B4-BE49-F238E27FC236}">
                <a16:creationId xmlns:a16="http://schemas.microsoft.com/office/drawing/2014/main" id="{9F730FF4-19CE-6C4F-9684-CCC428C89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FCA34-2C08-D043-9CCF-6DCD1DB82EE1}"/>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261729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5E2F-F3EF-364D-BAE9-0123A20613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AB33BE-C16C-964E-B2AC-71C282C20B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0184FD-0855-AD44-B452-A73B73FA5B50}"/>
              </a:ext>
            </a:extLst>
          </p:cNvPr>
          <p:cNvSpPr>
            <a:spLocks noGrp="1"/>
          </p:cNvSpPr>
          <p:nvPr>
            <p:ph type="dt" sz="half" idx="10"/>
          </p:nvPr>
        </p:nvSpPr>
        <p:spPr/>
        <p:txBody>
          <a:bodyPr/>
          <a:lstStyle/>
          <a:p>
            <a:fld id="{80588113-960F-0F48-96AC-C50A9D27DBF9}" type="datetimeFigureOut">
              <a:rPr lang="en-US" smtClean="0"/>
              <a:t>2/4/2021</a:t>
            </a:fld>
            <a:endParaRPr lang="en-US"/>
          </a:p>
        </p:txBody>
      </p:sp>
      <p:sp>
        <p:nvSpPr>
          <p:cNvPr id="5" name="Footer Placeholder 4">
            <a:extLst>
              <a:ext uri="{FF2B5EF4-FFF2-40B4-BE49-F238E27FC236}">
                <a16:creationId xmlns:a16="http://schemas.microsoft.com/office/drawing/2014/main" id="{14A7C5C0-EA03-3746-BAF0-388508DDD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E15F3-1493-0E4A-B617-842333C11FE1}"/>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172480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DAB8-593B-9245-B6FE-961334042B2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5F51803-497D-5F4A-93ED-18238146A9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DA6B08-27D7-F044-A42B-1AEF35BD7A54}"/>
              </a:ext>
            </a:extLst>
          </p:cNvPr>
          <p:cNvSpPr>
            <a:spLocks noGrp="1"/>
          </p:cNvSpPr>
          <p:nvPr>
            <p:ph type="dt" sz="half" idx="10"/>
          </p:nvPr>
        </p:nvSpPr>
        <p:spPr/>
        <p:txBody>
          <a:bodyPr/>
          <a:lstStyle/>
          <a:p>
            <a:fld id="{80588113-960F-0F48-96AC-C50A9D27DBF9}" type="datetimeFigureOut">
              <a:rPr lang="en-US" smtClean="0"/>
              <a:t>2/4/2021</a:t>
            </a:fld>
            <a:endParaRPr lang="en-US"/>
          </a:p>
        </p:txBody>
      </p:sp>
      <p:sp>
        <p:nvSpPr>
          <p:cNvPr id="5" name="Footer Placeholder 4">
            <a:extLst>
              <a:ext uri="{FF2B5EF4-FFF2-40B4-BE49-F238E27FC236}">
                <a16:creationId xmlns:a16="http://schemas.microsoft.com/office/drawing/2014/main" id="{9E4A2057-782C-B04A-A4E5-A1CB16029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E4E6A-1E48-B34A-9395-B172F7ADF974}"/>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291963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7F99-E50C-2842-8A60-ACD34E28A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0E5EAE-6059-7244-8B25-1933DF4F35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1FDF7B7-FE11-A14D-9424-1D8719C15D3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2F1965F-7B38-8F4A-A3B3-327906EB2C9D}"/>
              </a:ext>
            </a:extLst>
          </p:cNvPr>
          <p:cNvSpPr>
            <a:spLocks noGrp="1"/>
          </p:cNvSpPr>
          <p:nvPr>
            <p:ph type="dt" sz="half" idx="10"/>
          </p:nvPr>
        </p:nvSpPr>
        <p:spPr/>
        <p:txBody>
          <a:bodyPr/>
          <a:lstStyle/>
          <a:p>
            <a:fld id="{80588113-960F-0F48-96AC-C50A9D27DBF9}" type="datetimeFigureOut">
              <a:rPr lang="en-US" smtClean="0"/>
              <a:t>2/4/2021</a:t>
            </a:fld>
            <a:endParaRPr lang="en-US"/>
          </a:p>
        </p:txBody>
      </p:sp>
      <p:sp>
        <p:nvSpPr>
          <p:cNvPr id="6" name="Footer Placeholder 5">
            <a:extLst>
              <a:ext uri="{FF2B5EF4-FFF2-40B4-BE49-F238E27FC236}">
                <a16:creationId xmlns:a16="http://schemas.microsoft.com/office/drawing/2014/main" id="{2A4D0E36-A20E-8B47-984A-710579A1C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EB1B5-99C7-0E40-93C6-7B65FE1EC4E1}"/>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128945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5693-ED15-7E41-87F2-78544C30690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43F0AB7-8BFA-C942-909C-267CE9ED9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C9BB0AE-0924-9542-A0E8-3C92BAA9AA8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1854CD7-59A9-C344-955B-C5A3791F4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0E8C9FB-070F-D54F-8AD3-BD0E7B51C6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2A54B9-16CA-E347-8340-1717B84DC8FA}"/>
              </a:ext>
            </a:extLst>
          </p:cNvPr>
          <p:cNvSpPr>
            <a:spLocks noGrp="1"/>
          </p:cNvSpPr>
          <p:nvPr>
            <p:ph type="dt" sz="half" idx="10"/>
          </p:nvPr>
        </p:nvSpPr>
        <p:spPr/>
        <p:txBody>
          <a:bodyPr/>
          <a:lstStyle/>
          <a:p>
            <a:fld id="{80588113-960F-0F48-96AC-C50A9D27DBF9}" type="datetimeFigureOut">
              <a:rPr lang="en-US" smtClean="0"/>
              <a:t>2/4/2021</a:t>
            </a:fld>
            <a:endParaRPr lang="en-US"/>
          </a:p>
        </p:txBody>
      </p:sp>
      <p:sp>
        <p:nvSpPr>
          <p:cNvPr id="8" name="Footer Placeholder 7">
            <a:extLst>
              <a:ext uri="{FF2B5EF4-FFF2-40B4-BE49-F238E27FC236}">
                <a16:creationId xmlns:a16="http://schemas.microsoft.com/office/drawing/2014/main" id="{B80AB87E-C206-654F-BEE3-0D92B424C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85AAB3-590F-6E41-9AE2-CA6AAEAE1ACD}"/>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167025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08CC-5B2C-D642-8851-A07A50D361D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C52FF30-A0C0-8548-BECB-F0681390B020}"/>
              </a:ext>
            </a:extLst>
          </p:cNvPr>
          <p:cNvSpPr>
            <a:spLocks noGrp="1"/>
          </p:cNvSpPr>
          <p:nvPr>
            <p:ph type="dt" sz="half" idx="10"/>
          </p:nvPr>
        </p:nvSpPr>
        <p:spPr/>
        <p:txBody>
          <a:bodyPr/>
          <a:lstStyle/>
          <a:p>
            <a:fld id="{80588113-960F-0F48-96AC-C50A9D27DBF9}" type="datetimeFigureOut">
              <a:rPr lang="en-US" smtClean="0"/>
              <a:t>2/4/2021</a:t>
            </a:fld>
            <a:endParaRPr lang="en-US"/>
          </a:p>
        </p:txBody>
      </p:sp>
      <p:sp>
        <p:nvSpPr>
          <p:cNvPr id="4" name="Footer Placeholder 3">
            <a:extLst>
              <a:ext uri="{FF2B5EF4-FFF2-40B4-BE49-F238E27FC236}">
                <a16:creationId xmlns:a16="http://schemas.microsoft.com/office/drawing/2014/main" id="{F850F6CA-1CFD-8441-9DB9-2FBD3C1885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72030E-8F3F-3749-932B-ACEEA3CD2E46}"/>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424971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48716-212F-3842-AE0D-397A69333025}"/>
              </a:ext>
            </a:extLst>
          </p:cNvPr>
          <p:cNvSpPr>
            <a:spLocks noGrp="1"/>
          </p:cNvSpPr>
          <p:nvPr>
            <p:ph type="dt" sz="half" idx="10"/>
          </p:nvPr>
        </p:nvSpPr>
        <p:spPr/>
        <p:txBody>
          <a:bodyPr/>
          <a:lstStyle/>
          <a:p>
            <a:fld id="{80588113-960F-0F48-96AC-C50A9D27DBF9}" type="datetimeFigureOut">
              <a:rPr lang="en-US" smtClean="0"/>
              <a:t>2/4/2021</a:t>
            </a:fld>
            <a:endParaRPr lang="en-US"/>
          </a:p>
        </p:txBody>
      </p:sp>
      <p:sp>
        <p:nvSpPr>
          <p:cNvPr id="3" name="Footer Placeholder 2">
            <a:extLst>
              <a:ext uri="{FF2B5EF4-FFF2-40B4-BE49-F238E27FC236}">
                <a16:creationId xmlns:a16="http://schemas.microsoft.com/office/drawing/2014/main" id="{A52D5A57-4C52-9C4B-AAF6-02DF7F4EEA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98DFC8-B0C0-0440-A44C-B85F55892748}"/>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3433897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E9A1C-A937-E442-8E63-37774D032A6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997DD2D-8CEF-3A45-99F4-4E6EA76F7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D2E6E28-95A0-C847-885C-EB44A74A8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75DE18-574F-F844-A681-22E97853B9F2}"/>
              </a:ext>
            </a:extLst>
          </p:cNvPr>
          <p:cNvSpPr>
            <a:spLocks noGrp="1"/>
          </p:cNvSpPr>
          <p:nvPr>
            <p:ph type="dt" sz="half" idx="10"/>
          </p:nvPr>
        </p:nvSpPr>
        <p:spPr/>
        <p:txBody>
          <a:bodyPr/>
          <a:lstStyle/>
          <a:p>
            <a:fld id="{80588113-960F-0F48-96AC-C50A9D27DBF9}" type="datetimeFigureOut">
              <a:rPr lang="en-US" smtClean="0"/>
              <a:t>2/4/2021</a:t>
            </a:fld>
            <a:endParaRPr lang="en-US"/>
          </a:p>
        </p:txBody>
      </p:sp>
      <p:sp>
        <p:nvSpPr>
          <p:cNvPr id="6" name="Footer Placeholder 5">
            <a:extLst>
              <a:ext uri="{FF2B5EF4-FFF2-40B4-BE49-F238E27FC236}">
                <a16:creationId xmlns:a16="http://schemas.microsoft.com/office/drawing/2014/main" id="{00A4F9EC-DF67-8A4B-87A0-BACAF82FB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E0E71-A788-4C4B-85CA-6FEB41DEA77A}"/>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188315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EBBD-7A51-5141-9675-5184E2EF1B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E962AD1-AF90-8146-9D99-F78A02FFC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2F72D4-0C66-E844-AED7-6E2CD9543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C9C171-5EE8-0D4A-AD94-20816D2B2E04}"/>
              </a:ext>
            </a:extLst>
          </p:cNvPr>
          <p:cNvSpPr>
            <a:spLocks noGrp="1"/>
          </p:cNvSpPr>
          <p:nvPr>
            <p:ph type="dt" sz="half" idx="10"/>
          </p:nvPr>
        </p:nvSpPr>
        <p:spPr/>
        <p:txBody>
          <a:bodyPr/>
          <a:lstStyle/>
          <a:p>
            <a:fld id="{80588113-960F-0F48-96AC-C50A9D27DBF9}" type="datetimeFigureOut">
              <a:rPr lang="en-US" smtClean="0"/>
              <a:t>2/4/2021</a:t>
            </a:fld>
            <a:endParaRPr lang="en-US"/>
          </a:p>
        </p:txBody>
      </p:sp>
      <p:sp>
        <p:nvSpPr>
          <p:cNvPr id="6" name="Footer Placeholder 5">
            <a:extLst>
              <a:ext uri="{FF2B5EF4-FFF2-40B4-BE49-F238E27FC236}">
                <a16:creationId xmlns:a16="http://schemas.microsoft.com/office/drawing/2014/main" id="{F38CDB08-F32A-BC48-B7A6-1BAA229F18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6E2FC-B9F8-EB4D-8A0F-C2DD6F61CBEE}"/>
              </a:ext>
            </a:extLst>
          </p:cNvPr>
          <p:cNvSpPr>
            <a:spLocks noGrp="1"/>
          </p:cNvSpPr>
          <p:nvPr>
            <p:ph type="sldNum" sz="quarter" idx="12"/>
          </p:nvPr>
        </p:nvSpPr>
        <p:spPr/>
        <p:txBody>
          <a:bodyPr/>
          <a:lstStyle/>
          <a:p>
            <a:fld id="{0AD31235-5482-634B-8C05-D369CD12D11C}" type="slidenum">
              <a:rPr lang="en-US" smtClean="0"/>
              <a:t>‹#›</a:t>
            </a:fld>
            <a:endParaRPr lang="en-US"/>
          </a:p>
        </p:txBody>
      </p:sp>
    </p:spTree>
    <p:extLst>
      <p:ext uri="{BB962C8B-B14F-4D97-AF65-F5344CB8AC3E}">
        <p14:creationId xmlns:p14="http://schemas.microsoft.com/office/powerpoint/2010/main" val="290682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9363AB-E38E-DF43-88FA-12E1F0DDA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4DCA440-165B-FC45-9745-5D1D45AC0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F094BC-19D5-C241-8A21-E3462D62E3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88113-960F-0F48-96AC-C50A9D27DBF9}" type="datetimeFigureOut">
              <a:rPr lang="en-US" smtClean="0"/>
              <a:t>2/4/2021</a:t>
            </a:fld>
            <a:endParaRPr lang="en-US"/>
          </a:p>
        </p:txBody>
      </p:sp>
      <p:sp>
        <p:nvSpPr>
          <p:cNvPr id="5" name="Footer Placeholder 4">
            <a:extLst>
              <a:ext uri="{FF2B5EF4-FFF2-40B4-BE49-F238E27FC236}">
                <a16:creationId xmlns:a16="http://schemas.microsoft.com/office/drawing/2014/main" id="{07AB6E0D-EC37-EF40-9D7E-2FDA0A4C6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D76C25-B886-6741-86DA-EBB573C69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31235-5482-634B-8C05-D369CD12D11C}" type="slidenum">
              <a:rPr lang="en-US" smtClean="0"/>
              <a:t>‹#›</a:t>
            </a:fld>
            <a:endParaRPr lang="en-US"/>
          </a:p>
        </p:txBody>
      </p:sp>
    </p:spTree>
    <p:extLst>
      <p:ext uri="{BB962C8B-B14F-4D97-AF65-F5344CB8AC3E}">
        <p14:creationId xmlns:p14="http://schemas.microsoft.com/office/powerpoint/2010/main" val="2739240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1.png"/><Relationship Id="rId12"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6.png"/><Relationship Id="rId11" Type="http://schemas.microsoft.com/office/2007/relationships/hdphoto" Target="../media/hdphoto2.wdp"/><Relationship Id="rId5" Type="http://schemas.openxmlformats.org/officeDocument/2006/relationships/image" Target="../media/image25.png"/><Relationship Id="rId10" Type="http://schemas.openxmlformats.org/officeDocument/2006/relationships/image" Target="../media/image24.png"/><Relationship Id="rId4" Type="http://schemas.openxmlformats.org/officeDocument/2006/relationships/image" Target="../media/image27.png"/><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4.png"/><Relationship Id="rId3" Type="http://schemas.openxmlformats.org/officeDocument/2006/relationships/image" Target="../media/image28.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1.png"/><Relationship Id="rId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25.png"/><Relationship Id="rId14" Type="http://schemas.microsoft.com/office/2007/relationships/hdphoto" Target="../media/hdphoto2.wdp"/></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4.png"/><Relationship Id="rId3" Type="http://schemas.openxmlformats.org/officeDocument/2006/relationships/image" Target="../media/image28.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1.png"/><Relationship Id="rId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25.png"/><Relationship Id="rId1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hiterosemaths.com/homelearning/early-years/alive-in-5-week-3/" TargetMode="External"/><Relationship Id="rId1" Type="http://schemas.openxmlformats.org/officeDocument/2006/relationships/slideLayout" Target="../slideLayouts/slideLayout2.xml"/><Relationship Id="rId6" Type="http://schemas.openxmlformats.org/officeDocument/2006/relationships/hyperlink" Target="https://whiterosemaths.com/homelearning/early-years/alive-in-5-week-2/"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25.png"/><Relationship Id="rId12"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29.png"/><Relationship Id="rId9" Type="http://schemas.openxmlformats.org/officeDocument/2006/relationships/image" Target="../media/image21.png"/><Relationship Id="rId1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25.png"/><Relationship Id="rId12"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29.png"/><Relationship Id="rId9" Type="http://schemas.openxmlformats.org/officeDocument/2006/relationships/image" Target="../media/image21.png"/><Relationship Id="rId1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6.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25.png"/><Relationship Id="rId12"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29.png"/><Relationship Id="rId9" Type="http://schemas.openxmlformats.org/officeDocument/2006/relationships/image" Target="../media/image21.png"/><Relationship Id="rId14" Type="http://schemas.openxmlformats.org/officeDocument/2006/relationships/image" Target="../media/image16.png"/></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25.png"/><Relationship Id="rId12"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29.png"/><Relationship Id="rId9" Type="http://schemas.openxmlformats.org/officeDocument/2006/relationships/image" Target="../media/image21.png"/><Relationship Id="rId1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hiterosemaths.com/homelearning/early-years/alive-in-5-week-3/"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2.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2.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2.png"/><Relationship Id="rId7" Type="http://schemas.openxmlformats.org/officeDocument/2006/relationships/image" Target="../media/image38.em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12.png"/></Relationships>
</file>

<file path=ppt/slides/_rels/slide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2.png"/><Relationship Id="rId7" Type="http://schemas.openxmlformats.org/officeDocument/2006/relationships/image" Target="../media/image38.em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12.png"/></Relationships>
</file>

<file path=ppt/slides/_rels/slide45.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notesSlide" Target="../notesSlides/notesSlide2.xml"/><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12.png"/><Relationship Id="rId4" Type="http://schemas.openxmlformats.org/officeDocument/2006/relationships/image" Target="../media/image32.png"/><Relationship Id="rId9"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2.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8.emf"/></Relationships>
</file>

<file path=ppt/slides/_rels/slide4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42.jpeg"/><Relationship Id="rId11" Type="http://schemas.openxmlformats.org/officeDocument/2006/relationships/image" Target="../media/image5.png"/><Relationship Id="rId5" Type="http://schemas.openxmlformats.org/officeDocument/2006/relationships/image" Target="../media/image41.jpeg"/><Relationship Id="rId10" Type="http://schemas.openxmlformats.org/officeDocument/2006/relationships/image" Target="../media/image16.png"/><Relationship Id="rId4" Type="http://schemas.openxmlformats.org/officeDocument/2006/relationships/image" Target="../media/image40.jpeg"/><Relationship Id="rId9"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hiterosemaths.com/homelearning/early-years/alive-in-5-week-3/"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53.png"/><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12.png"/><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12.png"/><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6.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5.png"/><Relationship Id="rId11" Type="http://schemas.openxmlformats.org/officeDocument/2006/relationships/image" Target="../media/image60.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5.png"/><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hiterosemaths.com/homelearning/early-years/alive-in-5-week-3/" TargetMode="Externa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image" Target="../media/image56.png"/><Relationship Id="rId4" Type="http://schemas.openxmlformats.org/officeDocument/2006/relationships/image" Target="../media/image63.png"/></Relationships>
</file>

<file path=ppt/slides/_rels/slide6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png"/><Relationship Id="rId7" Type="http://schemas.openxmlformats.org/officeDocument/2006/relationships/image" Target="../media/image64.png"/><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60.png"/><Relationship Id="rId11" Type="http://schemas.openxmlformats.org/officeDocument/2006/relationships/image" Target="../media/image68.png"/><Relationship Id="rId5" Type="http://schemas.openxmlformats.org/officeDocument/2006/relationships/image" Target="../media/image56.png"/><Relationship Id="rId10" Type="http://schemas.openxmlformats.org/officeDocument/2006/relationships/image" Target="../media/image67.png"/><Relationship Id="rId4" Type="http://schemas.openxmlformats.org/officeDocument/2006/relationships/image" Target="../media/image63.png"/><Relationship Id="rId9" Type="http://schemas.openxmlformats.org/officeDocument/2006/relationships/image" Target="../media/image66.png"/></Relationships>
</file>

<file path=ppt/slides/_rels/slide6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69.png"/><Relationship Id="rId5" Type="http://schemas.openxmlformats.org/officeDocument/2006/relationships/image" Target="../media/image64.png"/><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5.png"/><Relationship Id="rId7" Type="http://schemas.openxmlformats.org/officeDocument/2006/relationships/image" Target="../media/image71.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65.png"/><Relationship Id="rId5" Type="http://schemas.openxmlformats.org/officeDocument/2006/relationships/image" Target="../media/image70.png"/><Relationship Id="rId4" Type="http://schemas.openxmlformats.org/officeDocument/2006/relationships/image" Target="../media/image56.png"/><Relationship Id="rId9" Type="http://schemas.openxmlformats.org/officeDocument/2006/relationships/image" Target="../media/image12.png"/></Relationships>
</file>

<file path=ppt/slides/_rels/slide6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73.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63.png"/><Relationship Id="rId5" Type="http://schemas.openxmlformats.org/officeDocument/2006/relationships/image" Target="../media/image67.png"/><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74.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68.png"/><Relationship Id="rId5" Type="http://schemas.openxmlformats.org/officeDocument/2006/relationships/image" Target="../media/image63.png"/><Relationship Id="rId4" Type="http://schemas.openxmlformats.org/officeDocument/2006/relationships/image" Target="../media/image70.png"/></Relationships>
</file>

<file path=ppt/slides/_rels/slide6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76.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75.png"/><Relationship Id="rId5" Type="http://schemas.openxmlformats.org/officeDocument/2006/relationships/image" Target="../media/image56.png"/><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12.png"/><Relationship Id="rId4" Type="http://schemas.openxmlformats.org/officeDocument/2006/relationships/image" Target="../media/image77.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0.pn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79.png"/><Relationship Id="rId5" Type="http://schemas.openxmlformats.org/officeDocument/2006/relationships/image" Target="../media/image12.png"/><Relationship Id="rId4" Type="http://schemas.openxmlformats.org/officeDocument/2006/relationships/image" Target="../media/image78.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16.png"/><Relationship Id="rId4" Type="http://schemas.openxmlformats.org/officeDocument/2006/relationships/image" Target="../media/image8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ksouth1-mediap.svc.ms/transform/thumbnail?provider=spo&amp;inputFormat=png&amp;cs=fFNQTw&amp;docid=https%3A%2F%2Fdurhamschools-my.sharepoint.com%3A443%2F_api%2Fv2.0%2Fdrives%2Fb!gAJaW5u-Rkmqwl4jPy9UGYMZtw1An2RBrvovy85FHRaZLaNEPYlAQ67Txwpp0T4S%2Fitems%2F01CGZ3B4T65LQ5E726TVGZRZSRRQKYUCAU%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1" y="1092199"/>
            <a:ext cx="4638238" cy="46382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1101212" cy="461665"/>
          </a:xfrm>
          <a:prstGeom prst="rect">
            <a:avLst/>
          </a:prstGeom>
          <a:noFill/>
        </p:spPr>
        <p:txBody>
          <a:bodyPr wrap="square" rtlCol="0">
            <a:spAutoFit/>
          </a:bodyPr>
          <a:lstStyle/>
          <a:p>
            <a:r>
              <a:rPr lang="en-GB" sz="2400" dirty="0"/>
              <a:t>Pack: A</a:t>
            </a:r>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Subject: Maths</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7041" y="222475"/>
            <a:ext cx="1121416" cy="1121416"/>
          </a:xfrm>
          <a:prstGeom prst="rect">
            <a:avLst/>
          </a:prstGeom>
        </p:spPr>
      </p:pic>
    </p:spTree>
    <p:extLst>
      <p:ext uri="{BB962C8B-B14F-4D97-AF65-F5344CB8AC3E}">
        <p14:creationId xmlns:p14="http://schemas.microsoft.com/office/powerpoint/2010/main" val="2818588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753" y="266969"/>
            <a:ext cx="11014363" cy="2585323"/>
          </a:xfrm>
          <a:prstGeom prst="rect">
            <a:avLst/>
          </a:prstGeom>
          <a:noFill/>
        </p:spPr>
        <p:txBody>
          <a:bodyPr wrap="square" rtlCol="0">
            <a:spAutoFit/>
          </a:bodyPr>
          <a:lstStyle/>
          <a:p>
            <a:r>
              <a:rPr lang="en-GB" dirty="0" smtClean="0">
                <a:latin typeface="Comic Sans MS" panose="030F0702030302020204" pitchFamily="66" charset="0"/>
              </a:rPr>
              <a:t>Now it’s your turn.</a:t>
            </a: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r>
              <a:rPr lang="en-GB" dirty="0" smtClean="0">
                <a:latin typeface="Comic Sans MS" panose="030F0702030302020204" pitchFamily="66" charset="0"/>
              </a:rPr>
              <a:t>You have 8 animals altogether.         1           2        3          4         5        6           7         8</a:t>
            </a:r>
          </a:p>
          <a:p>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smtClean="0">
                <a:latin typeface="Comic Sans MS" panose="030F0702030302020204" pitchFamily="66" charset="0"/>
              </a:rPr>
              <a:t>But here there are only </a:t>
            </a:r>
            <a:r>
              <a:rPr lang="en-GB" dirty="0">
                <a:latin typeface="Comic Sans MS" panose="030F0702030302020204" pitchFamily="66" charset="0"/>
              </a:rPr>
              <a:t>3</a:t>
            </a:r>
            <a:r>
              <a:rPr lang="en-GB" dirty="0" smtClean="0">
                <a:latin typeface="Comic Sans MS" panose="030F0702030302020204" pitchFamily="66" charset="0"/>
              </a:rPr>
              <a:t>  animals.  Some have been taken away and are hidden behind the lantern? </a:t>
            </a:r>
            <a:endParaRPr lang="en-GB" dirty="0" smtClean="0"/>
          </a:p>
          <a:p>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54" b="63282"/>
          <a:stretch/>
        </p:blipFill>
        <p:spPr>
          <a:xfrm>
            <a:off x="3818731" y="266969"/>
            <a:ext cx="3172691" cy="803564"/>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26614" b="64481"/>
          <a:stretch/>
        </p:blipFill>
        <p:spPr>
          <a:xfrm>
            <a:off x="891771" y="3107735"/>
            <a:ext cx="2785835" cy="899341"/>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9916" r="89662"/>
                    </a14:imgEffect>
                  </a14:imgLayer>
                </a14:imgProps>
              </a:ext>
              <a:ext uri="{28A0092B-C50C-407E-A947-70E740481C1C}">
                <a14:useLocalDpi xmlns:a14="http://schemas.microsoft.com/office/drawing/2010/main" val="0"/>
              </a:ext>
            </a:extLst>
          </a:blip>
          <a:stretch>
            <a:fillRect/>
          </a:stretch>
        </p:blipFill>
        <p:spPr>
          <a:xfrm>
            <a:off x="5128221" y="2817979"/>
            <a:ext cx="3287816" cy="2178005"/>
          </a:xfrm>
          <a:prstGeom prst="rect">
            <a:avLst/>
          </a:prstGeom>
        </p:spPr>
      </p:pic>
      <p:sp>
        <p:nvSpPr>
          <p:cNvPr id="3" name="TextBox 2"/>
          <p:cNvSpPr txBox="1"/>
          <p:nvPr/>
        </p:nvSpPr>
        <p:spPr>
          <a:xfrm>
            <a:off x="1924585" y="4731262"/>
            <a:ext cx="10724615" cy="2308324"/>
          </a:xfrm>
          <a:prstGeom prst="rect">
            <a:avLst/>
          </a:prstGeom>
          <a:noFill/>
        </p:spPr>
        <p:txBody>
          <a:bodyPr wrap="square" rtlCol="0">
            <a:spAutoFit/>
          </a:bodyPr>
          <a:lstStyle/>
          <a:p>
            <a:r>
              <a:rPr lang="en-GB" sz="2800" dirty="0" smtClean="0">
                <a:latin typeface="Comic Sans MS" panose="030F0702030302020204" pitchFamily="66" charset="0"/>
              </a:rPr>
              <a:t>3                     +                  ___                       = 8</a:t>
            </a:r>
          </a:p>
          <a:p>
            <a:endParaRPr lang="en-GB" sz="2800" dirty="0" smtClean="0">
              <a:latin typeface="Comic Sans MS" panose="030F0702030302020204" pitchFamily="66" charset="0"/>
            </a:endParaRPr>
          </a:p>
          <a:p>
            <a:r>
              <a:rPr lang="en-GB" sz="2800" dirty="0"/>
              <a:t>I know I should have 8 altogether.  </a:t>
            </a:r>
          </a:p>
          <a:p>
            <a:r>
              <a:rPr lang="en-GB" sz="2800" dirty="0"/>
              <a:t>How many animals are hiding behind the lantern?    </a:t>
            </a:r>
            <a:r>
              <a:rPr lang="en-GB" sz="3200" dirty="0" smtClean="0"/>
              <a:t>3 </a:t>
            </a:r>
            <a:r>
              <a:rPr lang="en-GB" sz="3200" dirty="0"/>
              <a:t>+ __?__  =  8  </a:t>
            </a:r>
            <a:endParaRPr lang="en-GB" sz="2000" dirty="0"/>
          </a:p>
          <a:p>
            <a:endParaRPr lang="en-GB" sz="2800" dirty="0">
              <a:latin typeface="Comic Sans MS" panose="030F0702030302020204" pitchFamily="66" charset="0"/>
            </a:endParaRPr>
          </a:p>
        </p:txBody>
      </p:sp>
      <p:pic>
        <p:nvPicPr>
          <p:cNvPr id="11"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34099" b="34156"/>
          <a:stretch/>
        </p:blipFill>
        <p:spPr>
          <a:xfrm>
            <a:off x="6829692" y="396592"/>
            <a:ext cx="3172691" cy="671775"/>
          </a:xfrm>
          <a:prstGeom prst="rect">
            <a:avLst/>
          </a:prstGeom>
        </p:spPr>
      </p:pic>
      <p:sp>
        <p:nvSpPr>
          <p:cNvPr id="14" name="TextBox 13"/>
          <p:cNvSpPr txBox="1"/>
          <p:nvPr/>
        </p:nvSpPr>
        <p:spPr>
          <a:xfrm>
            <a:off x="1008460" y="4084751"/>
            <a:ext cx="4461164" cy="369332"/>
          </a:xfrm>
          <a:prstGeom prst="rect">
            <a:avLst/>
          </a:prstGeom>
          <a:noFill/>
        </p:spPr>
        <p:txBody>
          <a:bodyPr wrap="square" rtlCol="0">
            <a:spAutoFit/>
          </a:bodyPr>
          <a:lstStyle/>
          <a:p>
            <a:r>
              <a:rPr lang="en-GB" dirty="0"/>
              <a:t> </a:t>
            </a:r>
            <a:r>
              <a:rPr lang="en-GB" dirty="0" smtClean="0"/>
              <a:t>  1               2                  3             </a:t>
            </a:r>
            <a:endParaRPr lang="en-GB" dirty="0"/>
          </a:p>
        </p:txBody>
      </p:sp>
      <p:pic>
        <p:nvPicPr>
          <p:cNvPr id="15" name="Picture 14">
            <a:extLst>
              <a:ext uri="{FF2B5EF4-FFF2-40B4-BE49-F238E27FC236}">
                <a16:creationId xmlns:a16="http://schemas.microsoft.com/office/drawing/2014/main" id="{BAD652ED-B74D-0B40-8437-D204845763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782" y="5686542"/>
            <a:ext cx="1299108" cy="964684"/>
          </a:xfrm>
          <a:prstGeom prst="rect">
            <a:avLst/>
          </a:prstGeom>
        </p:spPr>
      </p:pic>
    </p:spTree>
    <p:extLst>
      <p:ext uri="{BB962C8B-B14F-4D97-AF65-F5344CB8AC3E}">
        <p14:creationId xmlns:p14="http://schemas.microsoft.com/office/powerpoint/2010/main" val="2311285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753" y="266969"/>
            <a:ext cx="11014363" cy="2708434"/>
          </a:xfrm>
          <a:prstGeom prst="rect">
            <a:avLst/>
          </a:prstGeom>
          <a:noFill/>
        </p:spPr>
        <p:txBody>
          <a:bodyPr wrap="square" rtlCol="0">
            <a:spAutoFit/>
          </a:bodyPr>
          <a:lstStyle/>
          <a:p>
            <a:r>
              <a:rPr lang="en-GB" dirty="0" smtClean="0">
                <a:latin typeface="Comic Sans MS" panose="030F0702030302020204" pitchFamily="66" charset="0"/>
              </a:rPr>
              <a:t>Can you work it out by yourself.</a:t>
            </a: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r>
              <a:rPr lang="en-GB" dirty="0" smtClean="0">
                <a:latin typeface="Comic Sans MS" panose="030F0702030302020204" pitchFamily="66" charset="0"/>
              </a:rPr>
              <a:t>Here are the 8 animals you started with.     </a:t>
            </a:r>
            <a:r>
              <a:rPr lang="en-GB" dirty="0">
                <a:latin typeface="Comic Sans MS" panose="030F0702030302020204" pitchFamily="66" charset="0"/>
              </a:rPr>
              <a:t> </a:t>
            </a:r>
            <a:r>
              <a:rPr lang="en-GB" dirty="0" smtClean="0">
                <a:latin typeface="Comic Sans MS" panose="030F0702030302020204" pitchFamily="66" charset="0"/>
              </a:rPr>
              <a:t>              </a:t>
            </a:r>
            <a:r>
              <a:rPr lang="en-GB" sz="2000" b="1" dirty="0" smtClean="0">
                <a:latin typeface="Comic Sans MS" panose="030F0702030302020204" pitchFamily="66" charset="0"/>
              </a:rPr>
              <a:t>Next count the animals that are left.</a:t>
            </a:r>
          </a:p>
          <a:p>
            <a:r>
              <a:rPr lang="en-GB" sz="2000" b="1" dirty="0">
                <a:latin typeface="Comic Sans MS" panose="030F0702030302020204" pitchFamily="66" charset="0"/>
              </a:rPr>
              <a:t>P</a:t>
            </a:r>
            <a:r>
              <a:rPr lang="en-GB" sz="2000" b="1" dirty="0" smtClean="0">
                <a:latin typeface="Comic Sans MS" panose="030F0702030302020204" pitchFamily="66" charset="0"/>
              </a:rPr>
              <a:t>ut a ring around the number of animals</a:t>
            </a:r>
          </a:p>
          <a:p>
            <a:r>
              <a:rPr lang="en-GB" sz="2000" b="1" dirty="0" smtClean="0">
                <a:latin typeface="Comic Sans MS" panose="030F0702030302020204" pitchFamily="66" charset="0"/>
              </a:rPr>
              <a:t>you can see below.		</a:t>
            </a:r>
          </a:p>
          <a:p>
            <a:endParaRPr lang="en-GB" dirty="0">
              <a:latin typeface="Comic Sans MS" panose="030F0702030302020204" pitchFamily="66" charset="0"/>
            </a:endParaRPr>
          </a:p>
          <a:p>
            <a:endParaRPr lang="en-GB" sz="2000" b="1" dirty="0">
              <a:latin typeface="Comic Sans MS" panose="030F0702030302020204" pitchFamily="66"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54" b="63282"/>
          <a:stretch/>
        </p:blipFill>
        <p:spPr>
          <a:xfrm>
            <a:off x="3818731" y="266969"/>
            <a:ext cx="3172691" cy="803564"/>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26614" b="64481"/>
          <a:stretch/>
        </p:blipFill>
        <p:spPr>
          <a:xfrm>
            <a:off x="226753" y="2839549"/>
            <a:ext cx="2785835" cy="899341"/>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9916" r="89662"/>
                    </a14:imgEffect>
                  </a14:imgLayer>
                </a14:imgProps>
              </a:ext>
              <a:ext uri="{28A0092B-C50C-407E-A947-70E740481C1C}">
                <a14:useLocalDpi xmlns:a14="http://schemas.microsoft.com/office/drawing/2010/main" val="0"/>
              </a:ext>
            </a:extLst>
          </a:blip>
          <a:stretch>
            <a:fillRect/>
          </a:stretch>
        </p:blipFill>
        <p:spPr>
          <a:xfrm>
            <a:off x="4849091" y="2117998"/>
            <a:ext cx="3287816" cy="2178005"/>
          </a:xfrm>
          <a:prstGeom prst="rect">
            <a:avLst/>
          </a:prstGeom>
        </p:spPr>
      </p:pic>
      <p:sp>
        <p:nvSpPr>
          <p:cNvPr id="3" name="TextBox 2"/>
          <p:cNvSpPr txBox="1"/>
          <p:nvPr/>
        </p:nvSpPr>
        <p:spPr>
          <a:xfrm>
            <a:off x="1924585" y="4507912"/>
            <a:ext cx="10724615" cy="2677656"/>
          </a:xfrm>
          <a:prstGeom prst="rect">
            <a:avLst/>
          </a:prstGeom>
          <a:noFill/>
        </p:spPr>
        <p:txBody>
          <a:bodyPr wrap="square" rtlCol="0">
            <a:spAutoFit/>
          </a:bodyPr>
          <a:lstStyle/>
          <a:p>
            <a:r>
              <a:rPr lang="en-GB" sz="2800" dirty="0" smtClean="0">
                <a:latin typeface="Comic Sans MS" panose="030F0702030302020204" pitchFamily="66" charset="0"/>
              </a:rPr>
              <a:t>3                 +                   </a:t>
            </a:r>
            <a:r>
              <a:rPr lang="en-GB" sz="2800" u="sng" dirty="0" smtClean="0">
                <a:latin typeface="Comic Sans MS" panose="030F0702030302020204" pitchFamily="66" charset="0"/>
              </a:rPr>
              <a:t>___</a:t>
            </a:r>
            <a:r>
              <a:rPr lang="en-GB" sz="2800" dirty="0" smtClean="0">
                <a:latin typeface="Comic Sans MS" panose="030F0702030302020204" pitchFamily="66" charset="0"/>
              </a:rPr>
              <a:t>       = 8</a:t>
            </a:r>
          </a:p>
          <a:p>
            <a:endParaRPr lang="en-GB" sz="2800" dirty="0" smtClean="0">
              <a:latin typeface="Comic Sans MS" panose="030F0702030302020204" pitchFamily="66" charset="0"/>
            </a:endParaRPr>
          </a:p>
          <a:p>
            <a:r>
              <a:rPr lang="en-GB" sz="2400" dirty="0"/>
              <a:t>Ask your adult to say the sentence below and you say the missing parts.</a:t>
            </a:r>
          </a:p>
          <a:p>
            <a:endParaRPr lang="en-GB" sz="2800" dirty="0">
              <a:latin typeface="Comic Sans MS" panose="030F0702030302020204" pitchFamily="66" charset="0"/>
            </a:endParaRPr>
          </a:p>
          <a:p>
            <a:r>
              <a:rPr lang="en-GB" sz="2800" dirty="0" smtClean="0">
                <a:latin typeface="Comic Sans MS" panose="030F0702030302020204" pitchFamily="66" charset="0"/>
              </a:rPr>
              <a:t>“Three animals, add _______ animals makes eight animals.”</a:t>
            </a:r>
          </a:p>
          <a:p>
            <a:endParaRPr lang="en-GB" sz="3200" dirty="0">
              <a:latin typeface="Comic Sans MS" panose="030F0702030302020204" pitchFamily="66" charset="0"/>
            </a:endParaRPr>
          </a:p>
        </p:txBody>
      </p:sp>
      <p:pic>
        <p:nvPicPr>
          <p:cNvPr id="11"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34099" b="34156"/>
          <a:stretch/>
        </p:blipFill>
        <p:spPr>
          <a:xfrm>
            <a:off x="6829692" y="396592"/>
            <a:ext cx="3172691" cy="671775"/>
          </a:xfrm>
          <a:prstGeom prst="rect">
            <a:avLst/>
          </a:prstGeom>
        </p:spPr>
      </p:pic>
      <p:sp>
        <p:nvSpPr>
          <p:cNvPr id="14" name="TextBox 13"/>
          <p:cNvSpPr txBox="1"/>
          <p:nvPr/>
        </p:nvSpPr>
        <p:spPr>
          <a:xfrm>
            <a:off x="387927" y="3906982"/>
            <a:ext cx="4461164" cy="369332"/>
          </a:xfrm>
          <a:prstGeom prst="rect">
            <a:avLst/>
          </a:prstGeom>
          <a:noFill/>
        </p:spPr>
        <p:txBody>
          <a:bodyPr wrap="square" rtlCol="0">
            <a:spAutoFit/>
          </a:bodyPr>
          <a:lstStyle/>
          <a:p>
            <a:r>
              <a:rPr lang="en-GB" dirty="0"/>
              <a:t> </a:t>
            </a:r>
            <a:r>
              <a:rPr lang="en-GB" dirty="0" smtClean="0"/>
              <a:t>  1               2                  3         </a:t>
            </a:r>
            <a:endParaRPr lang="en-GB" dirty="0"/>
          </a:p>
        </p:txBody>
      </p:sp>
      <p:cxnSp>
        <p:nvCxnSpPr>
          <p:cNvPr id="15" name="Straight Arrow Connector 14"/>
          <p:cNvCxnSpPr/>
          <p:nvPr/>
        </p:nvCxnSpPr>
        <p:spPr>
          <a:xfrm flipV="1">
            <a:off x="4737874" y="1084271"/>
            <a:ext cx="360599" cy="744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620000" y="1084271"/>
            <a:ext cx="623455" cy="3802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243455" y="1961495"/>
            <a:ext cx="3343023" cy="1938992"/>
          </a:xfrm>
          <a:prstGeom prst="rect">
            <a:avLst/>
          </a:prstGeom>
          <a:noFill/>
        </p:spPr>
        <p:txBody>
          <a:bodyPr wrap="square" rtlCol="0">
            <a:spAutoFit/>
          </a:bodyPr>
          <a:lstStyle/>
          <a:p>
            <a:pPr algn="ctr"/>
            <a:r>
              <a:rPr lang="en-GB" sz="2400" dirty="0" smtClean="0">
                <a:latin typeface="Comic Sans MS" panose="030F0702030302020204" pitchFamily="66" charset="0"/>
              </a:rPr>
              <a:t>Tell your adult how many animals must be hidden behind the lantern?  Write the answer in the box.</a:t>
            </a:r>
            <a:endParaRPr lang="en-GB" sz="2400" dirty="0">
              <a:latin typeface="Comic Sans MS" panose="030F0702030302020204" pitchFamily="66" charset="0"/>
            </a:endParaRPr>
          </a:p>
        </p:txBody>
      </p:sp>
      <p:pic>
        <p:nvPicPr>
          <p:cNvPr id="20" name="Picture 19">
            <a:extLst>
              <a:ext uri="{FF2B5EF4-FFF2-40B4-BE49-F238E27FC236}">
                <a16:creationId xmlns:a16="http://schemas.microsoft.com/office/drawing/2014/main" id="{BAD652ED-B74D-0B40-8437-D204845763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753" y="5686542"/>
            <a:ext cx="1299108" cy="964684"/>
          </a:xfrm>
          <a:prstGeom prst="rect">
            <a:avLst/>
          </a:prstGeom>
        </p:spPr>
      </p:pic>
      <p:sp>
        <p:nvSpPr>
          <p:cNvPr id="2" name="Rectangle 1"/>
          <p:cNvSpPr/>
          <p:nvPr/>
        </p:nvSpPr>
        <p:spPr>
          <a:xfrm>
            <a:off x="9537007" y="3997572"/>
            <a:ext cx="1704109" cy="1020679"/>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5020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08095" y="4963267"/>
            <a:ext cx="10354413" cy="1446550"/>
          </a:xfrm>
          <a:prstGeom prst="rect">
            <a:avLst/>
          </a:prstGeom>
          <a:noFill/>
        </p:spPr>
        <p:txBody>
          <a:bodyPr wrap="square" rtlCol="0">
            <a:spAutoFit/>
          </a:bodyPr>
          <a:lstStyle/>
          <a:p>
            <a:pPr algn="ctr"/>
            <a:r>
              <a:rPr lang="en-GB" sz="2400" dirty="0" smtClean="0"/>
              <a:t>Ask your adult to say the sentence below and you say the missing parts.</a:t>
            </a:r>
          </a:p>
          <a:p>
            <a:pPr algn="ctr"/>
            <a:r>
              <a:rPr lang="en-GB" sz="2800" dirty="0" smtClean="0"/>
              <a:t>Three animals and ________ more make eight.    </a:t>
            </a:r>
          </a:p>
          <a:p>
            <a:pPr algn="ctr"/>
            <a:r>
              <a:rPr lang="en-GB" sz="3600" dirty="0" smtClean="0"/>
              <a:t>3 + ___ = 8 </a:t>
            </a:r>
            <a:endParaRPr lang="en-GB" sz="2800" dirty="0"/>
          </a:p>
        </p:txBody>
      </p:sp>
      <p:pic>
        <p:nvPicPr>
          <p:cNvPr id="15"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p:cNvPicPr>
            <a:picLocks noChangeAspect="1"/>
          </p:cNvPicPr>
          <p:nvPr/>
        </p:nvPicPr>
        <p:blipFill>
          <a:blip r:embed="rId3"/>
          <a:stretch>
            <a:fillRect/>
          </a:stretch>
        </p:blipFill>
        <p:spPr>
          <a:xfrm>
            <a:off x="3478638" y="2646265"/>
            <a:ext cx="1316655" cy="2224694"/>
          </a:xfrm>
          <a:prstGeom prst="rect">
            <a:avLst/>
          </a:prstGeom>
        </p:spPr>
      </p:pic>
      <p:pic>
        <p:nvPicPr>
          <p:cNvPr id="14" name="Picture 13">
            <a:extLst>
              <a:ext uri="{FF2B5EF4-FFF2-40B4-BE49-F238E27FC236}">
                <a16:creationId xmlns:a16="http://schemas.microsoft.com/office/drawing/2014/main" id="{BAD652ED-B74D-0B40-8437-D20484576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33" y="5686542"/>
            <a:ext cx="1299108" cy="964684"/>
          </a:xfrm>
          <a:prstGeom prst="rect">
            <a:avLst/>
          </a:prstGeom>
        </p:spPr>
      </p:pic>
      <p:sp>
        <p:nvSpPr>
          <p:cNvPr id="8" name="TextBox 7"/>
          <p:cNvSpPr txBox="1"/>
          <p:nvPr/>
        </p:nvSpPr>
        <p:spPr>
          <a:xfrm>
            <a:off x="281233" y="184535"/>
            <a:ext cx="11014363" cy="1938992"/>
          </a:xfrm>
          <a:prstGeom prst="rect">
            <a:avLst/>
          </a:prstGeom>
          <a:noFill/>
        </p:spPr>
        <p:txBody>
          <a:bodyPr wrap="square" rtlCol="0">
            <a:spAutoFit/>
          </a:bodyPr>
          <a:lstStyle/>
          <a:p>
            <a:pPr algn="ctr"/>
            <a:r>
              <a:rPr lang="en-GB" sz="2000" dirty="0" smtClean="0">
                <a:latin typeface="Comic Sans MS" panose="030F0702030302020204" pitchFamily="66" charset="0"/>
              </a:rPr>
              <a:t>Now can you show me using your fingers</a:t>
            </a:r>
            <a:r>
              <a:rPr lang="en-GB" sz="2000" dirty="0">
                <a:latin typeface="Comic Sans MS" panose="030F0702030302020204" pitchFamily="66" charset="0"/>
              </a:rPr>
              <a:t>. </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Hold up 3 </a:t>
            </a:r>
            <a:r>
              <a:rPr lang="en-GB" sz="2000" dirty="0">
                <a:latin typeface="Comic Sans MS" panose="030F0702030302020204" pitchFamily="66" charset="0"/>
              </a:rPr>
              <a:t>fingers on one hand, each finger represents one animal. </a:t>
            </a:r>
          </a:p>
          <a:p>
            <a:pPr algn="ctr"/>
            <a:r>
              <a:rPr lang="en-GB" sz="2000" dirty="0" smtClean="0">
                <a:latin typeface="Comic Sans MS" panose="030F0702030302020204" pitchFamily="66" charset="0"/>
              </a:rPr>
              <a:t>You are going </a:t>
            </a:r>
            <a:r>
              <a:rPr lang="en-GB" sz="2000" dirty="0">
                <a:latin typeface="Comic Sans MS" panose="030F0702030302020204" pitchFamily="66" charset="0"/>
              </a:rPr>
              <a:t>to count on from </a:t>
            </a:r>
            <a:r>
              <a:rPr lang="en-GB" sz="2000" dirty="0" smtClean="0">
                <a:latin typeface="Comic Sans MS" panose="030F0702030302020204" pitchFamily="66" charset="0"/>
              </a:rPr>
              <a:t>3 </a:t>
            </a:r>
            <a:r>
              <a:rPr lang="en-GB" sz="2000" dirty="0">
                <a:latin typeface="Comic Sans MS" panose="030F0702030302020204" pitchFamily="66" charset="0"/>
              </a:rPr>
              <a:t>until </a:t>
            </a:r>
            <a:r>
              <a:rPr lang="en-GB" sz="2000" dirty="0" smtClean="0">
                <a:latin typeface="Comic Sans MS" panose="030F0702030302020204" pitchFamily="66" charset="0"/>
              </a:rPr>
              <a:t>you </a:t>
            </a:r>
            <a:r>
              <a:rPr lang="en-GB" sz="2000" dirty="0">
                <a:latin typeface="Comic Sans MS" panose="030F0702030302020204" pitchFamily="66" charset="0"/>
              </a:rPr>
              <a:t>get to 8 adding another finger for each number.  </a:t>
            </a:r>
          </a:p>
          <a:p>
            <a:pPr algn="ctr"/>
            <a:r>
              <a:rPr lang="en-GB" sz="2000" dirty="0" smtClean="0">
                <a:latin typeface="Comic Sans MS" panose="030F0702030302020204" pitchFamily="66" charset="0"/>
              </a:rPr>
              <a:t>Remember to stop </a:t>
            </a:r>
            <a:r>
              <a:rPr lang="en-GB" sz="2000" dirty="0">
                <a:latin typeface="Comic Sans MS" panose="030F0702030302020204" pitchFamily="66" charset="0"/>
              </a:rPr>
              <a:t>when </a:t>
            </a:r>
            <a:r>
              <a:rPr lang="en-GB" sz="2000" dirty="0" smtClean="0">
                <a:latin typeface="Comic Sans MS" panose="030F0702030302020204" pitchFamily="66" charset="0"/>
              </a:rPr>
              <a:t>you </a:t>
            </a:r>
            <a:r>
              <a:rPr lang="en-GB" sz="2000" dirty="0">
                <a:latin typeface="Comic Sans MS" panose="030F0702030302020204" pitchFamily="66" charset="0"/>
              </a:rPr>
              <a:t>get to 8.</a:t>
            </a:r>
          </a:p>
          <a:p>
            <a:pPr algn="ctr"/>
            <a:r>
              <a:rPr lang="en-GB" sz="2000" dirty="0">
                <a:latin typeface="Comic Sans MS" panose="030F0702030302020204" pitchFamily="66" charset="0"/>
              </a:rPr>
              <a:t>Then </a:t>
            </a:r>
            <a:r>
              <a:rPr lang="en-GB" sz="2000" dirty="0" smtClean="0">
                <a:latin typeface="Comic Sans MS" panose="030F0702030302020204" pitchFamily="66" charset="0"/>
              </a:rPr>
              <a:t>count </a:t>
            </a:r>
            <a:r>
              <a:rPr lang="en-GB" sz="2000" dirty="0">
                <a:latin typeface="Comic Sans MS" panose="030F0702030302020204" pitchFamily="66" charset="0"/>
              </a:rPr>
              <a:t>how many more fingers </a:t>
            </a:r>
            <a:r>
              <a:rPr lang="en-GB" sz="2000" dirty="0" smtClean="0">
                <a:latin typeface="Comic Sans MS" panose="030F0702030302020204" pitchFamily="66" charset="0"/>
              </a:rPr>
              <a:t>you </a:t>
            </a:r>
            <a:r>
              <a:rPr lang="en-GB" sz="2000" dirty="0">
                <a:latin typeface="Comic Sans MS" panose="030F0702030302020204" pitchFamily="66" charset="0"/>
              </a:rPr>
              <a:t>used.</a:t>
            </a:r>
          </a:p>
        </p:txBody>
      </p:sp>
    </p:spTree>
    <p:extLst>
      <p:ext uri="{BB962C8B-B14F-4D97-AF65-F5344CB8AC3E}">
        <p14:creationId xmlns:p14="http://schemas.microsoft.com/office/powerpoint/2010/main" val="387312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753" y="266969"/>
            <a:ext cx="11014363" cy="2585323"/>
          </a:xfrm>
          <a:prstGeom prst="rect">
            <a:avLst/>
          </a:prstGeom>
          <a:noFill/>
        </p:spPr>
        <p:txBody>
          <a:bodyPr wrap="square" rtlCol="0">
            <a:spAutoFit/>
          </a:bodyPr>
          <a:lstStyle/>
          <a:p>
            <a:r>
              <a:rPr lang="en-GB" dirty="0" smtClean="0">
                <a:latin typeface="Comic Sans MS" panose="030F0702030302020204" pitchFamily="66" charset="0"/>
              </a:rPr>
              <a:t>Have another go.</a:t>
            </a:r>
          </a:p>
          <a:p>
            <a:r>
              <a:rPr lang="en-GB" dirty="0" smtClean="0">
                <a:latin typeface="Comic Sans MS" panose="030F0702030302020204" pitchFamily="66" charset="0"/>
              </a:rPr>
              <a:t>Try this one.</a:t>
            </a:r>
          </a:p>
          <a:p>
            <a:endParaRPr lang="en-GB" dirty="0">
              <a:latin typeface="Comic Sans MS" panose="030F0702030302020204" pitchFamily="66" charset="0"/>
            </a:endParaRPr>
          </a:p>
          <a:p>
            <a:endParaRPr lang="en-GB" dirty="0" smtClean="0">
              <a:latin typeface="Comic Sans MS" panose="030F0702030302020204" pitchFamily="66" charset="0"/>
            </a:endParaRPr>
          </a:p>
          <a:p>
            <a:r>
              <a:rPr lang="en-GB" dirty="0" smtClean="0">
                <a:latin typeface="Comic Sans MS" panose="030F0702030302020204" pitchFamily="66" charset="0"/>
              </a:rPr>
              <a:t>You have 8 animals altogether.         1           2        3          4         5        6           7         8</a:t>
            </a:r>
          </a:p>
          <a:p>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smtClean="0">
                <a:latin typeface="Comic Sans MS" panose="030F0702030302020204" pitchFamily="66" charset="0"/>
              </a:rPr>
              <a:t>But here, there are only 6 animals.  Some have been taken away and are hidden behind the lantern? </a:t>
            </a:r>
            <a:endParaRPr lang="en-GB" dirty="0" smtClean="0"/>
          </a:p>
          <a:p>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54" b="63282"/>
          <a:stretch/>
        </p:blipFill>
        <p:spPr>
          <a:xfrm>
            <a:off x="3818731" y="266969"/>
            <a:ext cx="3172691" cy="803564"/>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9916" r="89662"/>
                    </a14:imgEffect>
                  </a14:imgLayer>
                </a14:imgProps>
              </a:ext>
              <a:ext uri="{28A0092B-C50C-407E-A947-70E740481C1C}">
                <a14:useLocalDpi xmlns:a14="http://schemas.microsoft.com/office/drawing/2010/main" val="0"/>
              </a:ext>
            </a:extLst>
          </a:blip>
          <a:stretch>
            <a:fillRect/>
          </a:stretch>
        </p:blipFill>
        <p:spPr>
          <a:xfrm>
            <a:off x="5128221" y="2702775"/>
            <a:ext cx="3287816" cy="2178005"/>
          </a:xfrm>
          <a:prstGeom prst="rect">
            <a:avLst/>
          </a:prstGeom>
        </p:spPr>
      </p:pic>
      <p:sp>
        <p:nvSpPr>
          <p:cNvPr id="3" name="TextBox 2"/>
          <p:cNvSpPr txBox="1"/>
          <p:nvPr/>
        </p:nvSpPr>
        <p:spPr>
          <a:xfrm>
            <a:off x="1924585" y="4870852"/>
            <a:ext cx="10724615" cy="1815882"/>
          </a:xfrm>
          <a:prstGeom prst="rect">
            <a:avLst/>
          </a:prstGeom>
          <a:noFill/>
        </p:spPr>
        <p:txBody>
          <a:bodyPr wrap="square" rtlCol="0">
            <a:spAutoFit/>
          </a:bodyPr>
          <a:lstStyle/>
          <a:p>
            <a:r>
              <a:rPr lang="en-GB" sz="2800" dirty="0" smtClean="0">
                <a:latin typeface="Comic Sans MS" panose="030F0702030302020204" pitchFamily="66" charset="0"/>
              </a:rPr>
              <a:t>6                  +                    ___               = 8</a:t>
            </a:r>
          </a:p>
          <a:p>
            <a:endParaRPr lang="en-GB" sz="2800" dirty="0" smtClean="0">
              <a:latin typeface="Comic Sans MS" panose="030F0702030302020204" pitchFamily="66" charset="0"/>
            </a:endParaRPr>
          </a:p>
          <a:p>
            <a:r>
              <a:rPr lang="en-GB" sz="2800" dirty="0" smtClean="0">
                <a:latin typeface="Comic Sans MS" panose="030F0702030302020204" pitchFamily="66" charset="0"/>
              </a:rPr>
              <a:t>“Six </a:t>
            </a:r>
            <a:r>
              <a:rPr lang="en-GB" sz="2800" dirty="0">
                <a:latin typeface="Comic Sans MS" panose="030F0702030302020204" pitchFamily="66" charset="0"/>
              </a:rPr>
              <a:t>animals, add _______ animals makes eight animals.”</a:t>
            </a:r>
          </a:p>
          <a:p>
            <a:endParaRPr lang="en-GB" sz="2800" dirty="0">
              <a:latin typeface="Comic Sans MS" panose="030F0702030302020204" pitchFamily="66" charset="0"/>
            </a:endParaRPr>
          </a:p>
        </p:txBody>
      </p:sp>
      <p:pic>
        <p:nvPicPr>
          <p:cNvPr id="11"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34099" b="34156"/>
          <a:stretch/>
        </p:blipFill>
        <p:spPr>
          <a:xfrm>
            <a:off x="6829692" y="396592"/>
            <a:ext cx="3172691" cy="671775"/>
          </a:xfrm>
          <a:prstGeom prst="rect">
            <a:avLst/>
          </a:prstGeom>
        </p:spPr>
      </p:pic>
      <p:sp>
        <p:nvSpPr>
          <p:cNvPr id="14" name="TextBox 13"/>
          <p:cNvSpPr txBox="1"/>
          <p:nvPr/>
        </p:nvSpPr>
        <p:spPr>
          <a:xfrm>
            <a:off x="419188" y="4004693"/>
            <a:ext cx="5108775" cy="369332"/>
          </a:xfrm>
          <a:prstGeom prst="rect">
            <a:avLst/>
          </a:prstGeom>
          <a:noFill/>
        </p:spPr>
        <p:txBody>
          <a:bodyPr wrap="square" rtlCol="0">
            <a:spAutoFit/>
          </a:bodyPr>
          <a:lstStyle/>
          <a:p>
            <a:r>
              <a:rPr lang="en-GB" dirty="0"/>
              <a:t> </a:t>
            </a:r>
            <a:r>
              <a:rPr lang="en-GB" dirty="0" smtClean="0"/>
              <a:t>  1               2               3            4            5              6            </a:t>
            </a:r>
            <a:endParaRPr lang="en-GB" dirty="0"/>
          </a:p>
        </p:txBody>
      </p:sp>
      <p:pic>
        <p:nvPicPr>
          <p:cNvPr id="15" name="Picture 14">
            <a:extLst>
              <a:ext uri="{FF2B5EF4-FFF2-40B4-BE49-F238E27FC236}">
                <a16:creationId xmlns:a16="http://schemas.microsoft.com/office/drawing/2014/main" id="{BAD652ED-B74D-0B40-8437-D204845763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753" y="5686542"/>
            <a:ext cx="1299108" cy="964684"/>
          </a:xfrm>
          <a:prstGeom prst="rect">
            <a:avLst/>
          </a:prstGeom>
        </p:spPr>
      </p:pic>
      <p:pic>
        <p:nvPicPr>
          <p:cNvPr id="2" name="Picture 1"/>
          <p:cNvPicPr>
            <a:picLocks noChangeAspect="1"/>
          </p:cNvPicPr>
          <p:nvPr/>
        </p:nvPicPr>
        <p:blipFill>
          <a:blip r:embed="rId7"/>
          <a:stretch>
            <a:fillRect/>
          </a:stretch>
        </p:blipFill>
        <p:spPr>
          <a:xfrm>
            <a:off x="401782" y="2956900"/>
            <a:ext cx="4977580" cy="1127851"/>
          </a:xfrm>
          <a:prstGeom prst="rect">
            <a:avLst/>
          </a:prstGeom>
        </p:spPr>
      </p:pic>
    </p:spTree>
    <p:extLst>
      <p:ext uri="{BB962C8B-B14F-4D97-AF65-F5344CB8AC3E}">
        <p14:creationId xmlns:p14="http://schemas.microsoft.com/office/powerpoint/2010/main" val="669123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753" y="266969"/>
            <a:ext cx="11014363" cy="2400657"/>
          </a:xfrm>
          <a:prstGeom prst="rect">
            <a:avLst/>
          </a:prstGeom>
          <a:noFill/>
        </p:spPr>
        <p:txBody>
          <a:bodyPr wrap="square" rtlCol="0">
            <a:spAutoFit/>
          </a:bodyPr>
          <a:lstStyle/>
          <a:p>
            <a:r>
              <a:rPr lang="en-GB" dirty="0" smtClean="0">
                <a:latin typeface="Comic Sans MS" panose="030F0702030302020204" pitchFamily="66" charset="0"/>
              </a:rPr>
              <a:t>Now work it out by yourself.</a:t>
            </a: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r>
              <a:rPr lang="en-GB" dirty="0" smtClean="0">
                <a:latin typeface="Comic Sans MS" panose="030F0702030302020204" pitchFamily="66" charset="0"/>
              </a:rPr>
              <a:t>Here are the 8 animals you started with.     		</a:t>
            </a:r>
            <a:endParaRPr lang="en-GB" sz="2000" b="1" dirty="0" smtClean="0">
              <a:latin typeface="Comic Sans MS" panose="030F0702030302020204" pitchFamily="66" charset="0"/>
            </a:endParaRPr>
          </a:p>
          <a:p>
            <a:r>
              <a:rPr lang="en-GB" sz="2000" b="1" dirty="0" smtClean="0">
                <a:latin typeface="Comic Sans MS" panose="030F0702030302020204" pitchFamily="66" charset="0"/>
              </a:rPr>
              <a:t>		</a:t>
            </a:r>
          </a:p>
          <a:p>
            <a:endParaRPr lang="en-GB" dirty="0">
              <a:latin typeface="Comic Sans MS" panose="030F0702030302020204" pitchFamily="66" charset="0"/>
            </a:endParaRPr>
          </a:p>
          <a:p>
            <a:r>
              <a:rPr lang="en-GB" dirty="0" smtClean="0"/>
              <a:t>				</a:t>
            </a:r>
            <a:endParaRPr lang="en-GB" sz="2000" b="1" dirty="0">
              <a:latin typeface="Comic Sans MS" panose="030F0702030302020204" pitchFamily="66"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54" b="63282"/>
          <a:stretch/>
        </p:blipFill>
        <p:spPr>
          <a:xfrm>
            <a:off x="3818731" y="266969"/>
            <a:ext cx="3172691" cy="803564"/>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9916" r="89662"/>
                    </a14:imgEffect>
                  </a14:imgLayer>
                </a14:imgProps>
              </a:ext>
              <a:ext uri="{28A0092B-C50C-407E-A947-70E740481C1C}">
                <a14:useLocalDpi xmlns:a14="http://schemas.microsoft.com/office/drawing/2010/main" val="0"/>
              </a:ext>
            </a:extLst>
          </a:blip>
          <a:stretch>
            <a:fillRect/>
          </a:stretch>
        </p:blipFill>
        <p:spPr>
          <a:xfrm>
            <a:off x="4737874" y="2817979"/>
            <a:ext cx="3287816" cy="2178005"/>
          </a:xfrm>
          <a:prstGeom prst="rect">
            <a:avLst/>
          </a:prstGeom>
        </p:spPr>
      </p:pic>
      <p:sp>
        <p:nvSpPr>
          <p:cNvPr id="3" name="TextBox 2"/>
          <p:cNvSpPr txBox="1"/>
          <p:nvPr/>
        </p:nvSpPr>
        <p:spPr>
          <a:xfrm>
            <a:off x="1924585" y="4507912"/>
            <a:ext cx="10724615" cy="2739211"/>
          </a:xfrm>
          <a:prstGeom prst="rect">
            <a:avLst/>
          </a:prstGeom>
          <a:noFill/>
        </p:spPr>
        <p:txBody>
          <a:bodyPr wrap="square" rtlCol="0">
            <a:spAutoFit/>
          </a:bodyPr>
          <a:lstStyle/>
          <a:p>
            <a:r>
              <a:rPr lang="en-GB" sz="2800" dirty="0" smtClean="0">
                <a:latin typeface="Comic Sans MS" panose="030F0702030302020204" pitchFamily="66" charset="0"/>
              </a:rPr>
              <a:t>6 + </a:t>
            </a:r>
            <a:r>
              <a:rPr lang="en-GB" sz="2800" u="sng" dirty="0" smtClean="0">
                <a:latin typeface="Comic Sans MS" panose="030F0702030302020204" pitchFamily="66" charset="0"/>
              </a:rPr>
              <a:t>___</a:t>
            </a:r>
            <a:r>
              <a:rPr lang="en-GB" sz="2800" dirty="0" smtClean="0">
                <a:latin typeface="Comic Sans MS" panose="030F0702030302020204" pitchFamily="66" charset="0"/>
              </a:rPr>
              <a:t> = 8</a:t>
            </a:r>
          </a:p>
          <a:p>
            <a:endParaRPr lang="en-GB" sz="2800" dirty="0" smtClean="0">
              <a:latin typeface="Comic Sans MS" panose="030F0702030302020204" pitchFamily="66" charset="0"/>
            </a:endParaRPr>
          </a:p>
          <a:p>
            <a:r>
              <a:rPr lang="en-GB" sz="2400" dirty="0"/>
              <a:t>Ask your adult to say the sentence below and you say the missing parts.</a:t>
            </a:r>
          </a:p>
          <a:p>
            <a:endParaRPr lang="en-GB" sz="2800" dirty="0">
              <a:latin typeface="Comic Sans MS" panose="030F0702030302020204" pitchFamily="66" charset="0"/>
            </a:endParaRPr>
          </a:p>
          <a:p>
            <a:r>
              <a:rPr lang="en-GB" sz="2800" dirty="0" smtClean="0">
                <a:latin typeface="Comic Sans MS" panose="030F0702030302020204" pitchFamily="66" charset="0"/>
              </a:rPr>
              <a:t>“Six animals, add_______ animals makes</a:t>
            </a:r>
            <a:r>
              <a:rPr lang="en-GB" sz="2800" smtClean="0">
                <a:latin typeface="Comic Sans MS" panose="030F0702030302020204" pitchFamily="66" charset="0"/>
              </a:rPr>
              <a:t>, six </a:t>
            </a:r>
            <a:r>
              <a:rPr lang="en-GB" sz="2800" dirty="0" smtClean="0">
                <a:latin typeface="Comic Sans MS" panose="030F0702030302020204" pitchFamily="66" charset="0"/>
              </a:rPr>
              <a:t>animals.”</a:t>
            </a:r>
          </a:p>
          <a:p>
            <a:endParaRPr lang="en-GB" sz="3200" dirty="0">
              <a:latin typeface="Comic Sans MS" panose="030F0702030302020204" pitchFamily="66" charset="0"/>
            </a:endParaRPr>
          </a:p>
        </p:txBody>
      </p:sp>
      <p:pic>
        <p:nvPicPr>
          <p:cNvPr id="11"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34099" b="34156"/>
          <a:stretch/>
        </p:blipFill>
        <p:spPr>
          <a:xfrm>
            <a:off x="6829692" y="396592"/>
            <a:ext cx="3172691" cy="671775"/>
          </a:xfrm>
          <a:prstGeom prst="rect">
            <a:avLst/>
          </a:prstGeom>
        </p:spPr>
      </p:pic>
      <p:sp>
        <p:nvSpPr>
          <p:cNvPr id="19" name="TextBox 18"/>
          <p:cNvSpPr txBox="1"/>
          <p:nvPr/>
        </p:nvSpPr>
        <p:spPr>
          <a:xfrm>
            <a:off x="8010626" y="1939157"/>
            <a:ext cx="3343023" cy="1938992"/>
          </a:xfrm>
          <a:prstGeom prst="rect">
            <a:avLst/>
          </a:prstGeom>
          <a:noFill/>
        </p:spPr>
        <p:txBody>
          <a:bodyPr wrap="square" rtlCol="0">
            <a:spAutoFit/>
          </a:bodyPr>
          <a:lstStyle/>
          <a:p>
            <a:pPr algn="ctr"/>
            <a:r>
              <a:rPr lang="en-GB" sz="2400" dirty="0" smtClean="0">
                <a:latin typeface="Comic Sans MS" panose="030F0702030302020204" pitchFamily="66" charset="0"/>
              </a:rPr>
              <a:t>Tell your adult how many animals must be hidden behind the lantern? Write the answer in the box.</a:t>
            </a:r>
            <a:endParaRPr lang="en-GB" sz="2400" dirty="0">
              <a:latin typeface="Comic Sans MS" panose="030F0702030302020204" pitchFamily="66" charset="0"/>
            </a:endParaRPr>
          </a:p>
        </p:txBody>
      </p:sp>
      <p:pic>
        <p:nvPicPr>
          <p:cNvPr id="20" name="Picture 19">
            <a:extLst>
              <a:ext uri="{FF2B5EF4-FFF2-40B4-BE49-F238E27FC236}">
                <a16:creationId xmlns:a16="http://schemas.microsoft.com/office/drawing/2014/main" id="{BAD652ED-B74D-0B40-8437-D204845763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753" y="5686542"/>
            <a:ext cx="1299108" cy="964684"/>
          </a:xfrm>
          <a:prstGeom prst="rect">
            <a:avLst/>
          </a:prstGeom>
        </p:spPr>
      </p:pic>
      <p:pic>
        <p:nvPicPr>
          <p:cNvPr id="16" name="Picture 15"/>
          <p:cNvPicPr>
            <a:picLocks noChangeAspect="1"/>
          </p:cNvPicPr>
          <p:nvPr/>
        </p:nvPicPr>
        <p:blipFill>
          <a:blip r:embed="rId7"/>
          <a:stretch>
            <a:fillRect/>
          </a:stretch>
        </p:blipFill>
        <p:spPr>
          <a:xfrm>
            <a:off x="401782" y="2432969"/>
            <a:ext cx="4977580" cy="1127851"/>
          </a:xfrm>
          <a:prstGeom prst="rect">
            <a:avLst/>
          </a:prstGeom>
        </p:spPr>
      </p:pic>
      <p:sp>
        <p:nvSpPr>
          <p:cNvPr id="18" name="TextBox 17"/>
          <p:cNvSpPr txBox="1"/>
          <p:nvPr/>
        </p:nvSpPr>
        <p:spPr>
          <a:xfrm>
            <a:off x="419188" y="4004693"/>
            <a:ext cx="5108775" cy="369332"/>
          </a:xfrm>
          <a:prstGeom prst="rect">
            <a:avLst/>
          </a:prstGeom>
          <a:noFill/>
        </p:spPr>
        <p:txBody>
          <a:bodyPr wrap="square" rtlCol="0">
            <a:spAutoFit/>
          </a:bodyPr>
          <a:lstStyle/>
          <a:p>
            <a:r>
              <a:rPr lang="en-GB" dirty="0"/>
              <a:t> </a:t>
            </a:r>
            <a:r>
              <a:rPr lang="en-GB" dirty="0" smtClean="0"/>
              <a:t>  1               2               3            4            5              6            </a:t>
            </a:r>
            <a:endParaRPr lang="en-GB" dirty="0"/>
          </a:p>
        </p:txBody>
      </p:sp>
      <p:sp>
        <p:nvSpPr>
          <p:cNvPr id="14" name="Rectangle 13"/>
          <p:cNvSpPr/>
          <p:nvPr/>
        </p:nvSpPr>
        <p:spPr>
          <a:xfrm>
            <a:off x="9537007" y="3997572"/>
            <a:ext cx="1704109" cy="1020679"/>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700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21950" y="5410864"/>
            <a:ext cx="10354413" cy="1015663"/>
          </a:xfrm>
          <a:prstGeom prst="rect">
            <a:avLst/>
          </a:prstGeom>
          <a:noFill/>
        </p:spPr>
        <p:txBody>
          <a:bodyPr wrap="square" rtlCol="0">
            <a:spAutoFit/>
          </a:bodyPr>
          <a:lstStyle/>
          <a:p>
            <a:pPr algn="ctr"/>
            <a:r>
              <a:rPr lang="en-GB" sz="2400" dirty="0" smtClean="0"/>
              <a:t>Ask your adult to say the sentence below and you say the missing parts.</a:t>
            </a:r>
          </a:p>
          <a:p>
            <a:pPr algn="ctr"/>
            <a:r>
              <a:rPr lang="en-GB" sz="2800" dirty="0"/>
              <a:t>S</a:t>
            </a:r>
            <a:r>
              <a:rPr lang="en-GB" sz="2800" dirty="0" smtClean="0"/>
              <a:t>ix animals and ________ more make eight.    </a:t>
            </a:r>
            <a:r>
              <a:rPr lang="en-GB" sz="3600" dirty="0"/>
              <a:t>6</a:t>
            </a:r>
            <a:r>
              <a:rPr lang="en-GB" sz="3600" dirty="0" smtClean="0"/>
              <a:t> + ___ = 8 </a:t>
            </a:r>
            <a:endParaRPr lang="en-GB" sz="2800" dirty="0"/>
          </a:p>
        </p:txBody>
      </p:sp>
      <p:pic>
        <p:nvPicPr>
          <p:cNvPr id="15"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33" y="5686542"/>
            <a:ext cx="1299108" cy="964684"/>
          </a:xfrm>
          <a:prstGeom prst="rect">
            <a:avLst/>
          </a:prstGeom>
        </p:spPr>
      </p:pic>
      <p:pic>
        <p:nvPicPr>
          <p:cNvPr id="2" name="Picture 1"/>
          <p:cNvPicPr>
            <a:picLocks noChangeAspect="1"/>
          </p:cNvPicPr>
          <p:nvPr/>
        </p:nvPicPr>
        <p:blipFill>
          <a:blip r:embed="rId4"/>
          <a:stretch>
            <a:fillRect/>
          </a:stretch>
        </p:blipFill>
        <p:spPr>
          <a:xfrm>
            <a:off x="3404218" y="2668591"/>
            <a:ext cx="1476581" cy="2019582"/>
          </a:xfrm>
          <a:prstGeom prst="rect">
            <a:avLst/>
          </a:prstGeom>
        </p:spPr>
      </p:pic>
      <p:pic>
        <p:nvPicPr>
          <p:cNvPr id="3" name="Picture 2"/>
          <p:cNvPicPr>
            <a:picLocks noChangeAspect="1"/>
          </p:cNvPicPr>
          <p:nvPr/>
        </p:nvPicPr>
        <p:blipFill>
          <a:blip r:embed="rId5"/>
          <a:stretch>
            <a:fillRect/>
          </a:stretch>
        </p:blipFill>
        <p:spPr>
          <a:xfrm>
            <a:off x="4880799" y="2608202"/>
            <a:ext cx="1214799" cy="2140359"/>
          </a:xfrm>
          <a:prstGeom prst="rect">
            <a:avLst/>
          </a:prstGeom>
        </p:spPr>
      </p:pic>
      <p:sp>
        <p:nvSpPr>
          <p:cNvPr id="8" name="TextBox 7"/>
          <p:cNvSpPr txBox="1"/>
          <p:nvPr/>
        </p:nvSpPr>
        <p:spPr>
          <a:xfrm>
            <a:off x="281233" y="184535"/>
            <a:ext cx="11014363" cy="1938992"/>
          </a:xfrm>
          <a:prstGeom prst="rect">
            <a:avLst/>
          </a:prstGeom>
          <a:noFill/>
        </p:spPr>
        <p:txBody>
          <a:bodyPr wrap="square" rtlCol="0">
            <a:spAutoFit/>
          </a:bodyPr>
          <a:lstStyle/>
          <a:p>
            <a:pPr algn="ctr"/>
            <a:r>
              <a:rPr lang="en-GB" sz="2000" dirty="0">
                <a:latin typeface="Comic Sans MS" panose="030F0702030302020204" pitchFamily="66" charset="0"/>
              </a:rPr>
              <a:t>Now can you show me using your fingers. </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Hold up </a:t>
            </a:r>
            <a:r>
              <a:rPr lang="en-GB" sz="2000" dirty="0" smtClean="0">
                <a:latin typeface="Comic Sans MS" panose="030F0702030302020204" pitchFamily="66" charset="0"/>
              </a:rPr>
              <a:t>6 </a:t>
            </a:r>
            <a:r>
              <a:rPr lang="en-GB" sz="2000" dirty="0">
                <a:latin typeface="Comic Sans MS" panose="030F0702030302020204" pitchFamily="66" charset="0"/>
              </a:rPr>
              <a:t>fingers on one hand, each finger represents one animal. </a:t>
            </a:r>
          </a:p>
          <a:p>
            <a:pPr algn="ctr"/>
            <a:r>
              <a:rPr lang="en-GB" sz="2000" dirty="0">
                <a:latin typeface="Comic Sans MS" panose="030F0702030302020204" pitchFamily="66" charset="0"/>
              </a:rPr>
              <a:t>You are going to count on from </a:t>
            </a:r>
            <a:r>
              <a:rPr lang="en-GB" sz="2000" dirty="0" smtClean="0">
                <a:latin typeface="Comic Sans MS" panose="030F0702030302020204" pitchFamily="66" charset="0"/>
              </a:rPr>
              <a:t>6 </a:t>
            </a:r>
            <a:r>
              <a:rPr lang="en-GB" sz="2000" dirty="0">
                <a:latin typeface="Comic Sans MS" panose="030F0702030302020204" pitchFamily="66" charset="0"/>
              </a:rPr>
              <a:t>until you get to </a:t>
            </a:r>
            <a:r>
              <a:rPr lang="en-GB" sz="2000" dirty="0" smtClean="0">
                <a:latin typeface="Comic Sans MS" panose="030F0702030302020204" pitchFamily="66" charset="0"/>
              </a:rPr>
              <a:t>8, </a:t>
            </a:r>
            <a:r>
              <a:rPr lang="en-GB" sz="2000" dirty="0">
                <a:latin typeface="Comic Sans MS" panose="030F0702030302020204" pitchFamily="66" charset="0"/>
              </a:rPr>
              <a:t>adding another finger for each number.  </a:t>
            </a:r>
          </a:p>
          <a:p>
            <a:pPr algn="ctr"/>
            <a:r>
              <a:rPr lang="en-GB" sz="2000" dirty="0">
                <a:latin typeface="Comic Sans MS" panose="030F0702030302020204" pitchFamily="66" charset="0"/>
              </a:rPr>
              <a:t>Remember to stop when you get to 8.</a:t>
            </a:r>
          </a:p>
          <a:p>
            <a:pPr algn="ctr"/>
            <a:r>
              <a:rPr lang="en-GB" sz="2000" dirty="0">
                <a:latin typeface="Comic Sans MS" panose="030F0702030302020204" pitchFamily="66" charset="0"/>
              </a:rPr>
              <a:t>Then count how many more fingers you used.</a:t>
            </a:r>
          </a:p>
        </p:txBody>
      </p:sp>
    </p:spTree>
    <p:extLst>
      <p:ext uri="{BB962C8B-B14F-4D97-AF65-F5344CB8AC3E}">
        <p14:creationId xmlns:p14="http://schemas.microsoft.com/office/powerpoint/2010/main" val="130383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t>Subject</a:t>
            </a:r>
            <a:r>
              <a:rPr lang="en-GB"/>
              <a:t>: </a:t>
            </a:r>
            <a:r>
              <a:rPr lang="en-GB" sz="2400"/>
              <a:t>Maths </a:t>
            </a:r>
            <a:endParaRPr lang="en-GB"/>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t>Date</a:t>
            </a:r>
            <a:r>
              <a:rPr lang="en-GB" dirty="0"/>
              <a:t>:   </a:t>
            </a:r>
            <a:r>
              <a:rPr lang="en-GB" sz="3200" dirty="0"/>
              <a:t>9</a:t>
            </a:r>
            <a:r>
              <a:rPr lang="en-GB" sz="3200" dirty="0" smtClean="0"/>
              <a:t>.2.2021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r>
              <a:rPr lang="en-GB" sz="4000" dirty="0"/>
              <a:t>LO. To </a:t>
            </a:r>
            <a:r>
              <a:rPr lang="en-GB" sz="4000" dirty="0" smtClean="0"/>
              <a:t>be able to add two single digit numbers.</a:t>
            </a:r>
            <a:endParaRPr lang="en-GB" sz="4000" dirty="0"/>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16"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14331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98548"/>
            <a:ext cx="11633288" cy="4708981"/>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p>
          <a:p>
            <a:pPr algn="ctr"/>
            <a:endParaRPr lang="en-GB" sz="2400" b="1" dirty="0">
              <a:solidFill>
                <a:srgbClr val="0070C0"/>
              </a:solidFill>
              <a:latin typeface="Comic Sans MS" panose="030F0702030302020204" pitchFamily="66" charset="0"/>
            </a:endParaRPr>
          </a:p>
          <a:p>
            <a:pPr algn="ctr"/>
            <a:r>
              <a:rPr lang="en-GB" sz="2400" dirty="0" smtClean="0">
                <a:latin typeface="Comic Sans MS" panose="030F0702030302020204" pitchFamily="66" charset="0"/>
              </a:rPr>
              <a:t>Today we are going to be developing our understanding of number bonds that make 8.</a:t>
            </a:r>
          </a:p>
          <a:p>
            <a:pPr algn="ctr"/>
            <a:endParaRPr lang="en-GB" sz="2400" dirty="0" smtClean="0">
              <a:latin typeface="Comic Sans MS" panose="030F0702030302020204" pitchFamily="66" charset="0"/>
            </a:endParaRPr>
          </a:p>
          <a:p>
            <a:pPr algn="ctr"/>
            <a:r>
              <a:rPr lang="en-GB" sz="2400" dirty="0" smtClean="0">
                <a:latin typeface="Comic Sans MS" panose="030F0702030302020204" pitchFamily="66" charset="0"/>
              </a:rPr>
              <a:t>Look at the Numicon 8.</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It has 8 holes.</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I know this because I can count them.</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1, 2, 3, 4, 5, 6, 7, 8.</a:t>
            </a:r>
          </a:p>
        </p:txBody>
      </p:sp>
      <p:pic>
        <p:nvPicPr>
          <p:cNvPr id="26" name="Picture 25">
            <a:extLst>
              <a:ext uri="{FF2B5EF4-FFF2-40B4-BE49-F238E27FC236}">
                <a16:creationId xmlns:a16="http://schemas.microsoft.com/office/drawing/2014/main" id="{CC08B45C-DBCC-B540-B3F4-DB1042B8D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142" y="5724483"/>
            <a:ext cx="1279730" cy="950295"/>
          </a:xfrm>
          <a:prstGeom prst="rect">
            <a:avLst/>
          </a:prstGeom>
        </p:spPr>
      </p:pic>
      <p:pic>
        <p:nvPicPr>
          <p:cNvPr id="2" name="Picture 1"/>
          <p:cNvPicPr>
            <a:picLocks noChangeAspect="1"/>
          </p:cNvPicPr>
          <p:nvPr/>
        </p:nvPicPr>
        <p:blipFill>
          <a:blip r:embed="rId4"/>
          <a:stretch>
            <a:fillRect/>
          </a:stretch>
        </p:blipFill>
        <p:spPr>
          <a:xfrm>
            <a:off x="1073588" y="2312888"/>
            <a:ext cx="1981477" cy="3886742"/>
          </a:xfrm>
          <a:prstGeom prst="rect">
            <a:avLst/>
          </a:prstGeom>
        </p:spPr>
      </p:pic>
    </p:spTree>
    <p:extLst>
      <p:ext uri="{BB962C8B-B14F-4D97-AF65-F5344CB8AC3E}">
        <p14:creationId xmlns:p14="http://schemas.microsoft.com/office/powerpoint/2010/main" val="1108461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98548"/>
            <a:ext cx="11633288" cy="1384995"/>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p>
          <a:p>
            <a:pPr algn="ctr"/>
            <a:endParaRPr lang="en-GB" sz="2400" b="1" dirty="0">
              <a:solidFill>
                <a:srgbClr val="0070C0"/>
              </a:solidFill>
              <a:latin typeface="Comic Sans MS" panose="030F0702030302020204" pitchFamily="66" charset="0"/>
            </a:endParaRPr>
          </a:p>
          <a:p>
            <a:pPr algn="ctr"/>
            <a:r>
              <a:rPr lang="en-GB" sz="2400" dirty="0" smtClean="0">
                <a:latin typeface="Comic Sans MS" panose="030F0702030302020204" pitchFamily="66" charset="0"/>
              </a:rPr>
              <a:t>Now let’s look at how pairs of other Numicon fit together to make 8.</a:t>
            </a:r>
          </a:p>
        </p:txBody>
      </p:sp>
      <p:pic>
        <p:nvPicPr>
          <p:cNvPr id="26" name="Picture 25">
            <a:extLst>
              <a:ext uri="{FF2B5EF4-FFF2-40B4-BE49-F238E27FC236}">
                <a16:creationId xmlns:a16="http://schemas.microsoft.com/office/drawing/2014/main" id="{CC08B45C-DBCC-B540-B3F4-DB1042B8D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142" y="5724483"/>
            <a:ext cx="1279730" cy="950295"/>
          </a:xfrm>
          <a:prstGeom prst="rect">
            <a:avLst/>
          </a:prstGeom>
        </p:spPr>
      </p:pic>
      <p:pic>
        <p:nvPicPr>
          <p:cNvPr id="2" name="Picture 1"/>
          <p:cNvPicPr>
            <a:picLocks noChangeAspect="1"/>
          </p:cNvPicPr>
          <p:nvPr/>
        </p:nvPicPr>
        <p:blipFill>
          <a:blip r:embed="rId4"/>
          <a:stretch>
            <a:fillRect/>
          </a:stretch>
        </p:blipFill>
        <p:spPr>
          <a:xfrm>
            <a:off x="602533" y="1837741"/>
            <a:ext cx="1981477" cy="3886742"/>
          </a:xfrm>
          <a:prstGeom prst="rect">
            <a:avLst/>
          </a:prstGeom>
        </p:spPr>
      </p:pic>
      <p:pic>
        <p:nvPicPr>
          <p:cNvPr id="3" name="Picture 2"/>
          <p:cNvPicPr>
            <a:picLocks noChangeAspect="1"/>
          </p:cNvPicPr>
          <p:nvPr/>
        </p:nvPicPr>
        <p:blipFill>
          <a:blip r:embed="rId5"/>
          <a:stretch>
            <a:fillRect/>
          </a:stretch>
        </p:blipFill>
        <p:spPr>
          <a:xfrm>
            <a:off x="3403256" y="2742742"/>
            <a:ext cx="2086266" cy="2981741"/>
          </a:xfrm>
          <a:prstGeom prst="rect">
            <a:avLst/>
          </a:prstGeom>
        </p:spPr>
      </p:pic>
      <p:pic>
        <p:nvPicPr>
          <p:cNvPr id="4" name="Picture 3"/>
          <p:cNvPicPr>
            <a:picLocks noChangeAspect="1"/>
          </p:cNvPicPr>
          <p:nvPr/>
        </p:nvPicPr>
        <p:blipFill>
          <a:blip r:embed="rId6"/>
          <a:stretch>
            <a:fillRect/>
          </a:stretch>
        </p:blipFill>
        <p:spPr>
          <a:xfrm>
            <a:off x="3442484" y="1837741"/>
            <a:ext cx="1943371" cy="1019317"/>
          </a:xfrm>
          <a:prstGeom prst="rect">
            <a:avLst/>
          </a:prstGeom>
        </p:spPr>
      </p:pic>
      <p:sp>
        <p:nvSpPr>
          <p:cNvPr id="8" name="TextBox 7"/>
          <p:cNvSpPr txBox="1"/>
          <p:nvPr/>
        </p:nvSpPr>
        <p:spPr>
          <a:xfrm>
            <a:off x="5677808" y="1979895"/>
            <a:ext cx="5634199" cy="830997"/>
          </a:xfrm>
          <a:prstGeom prst="rect">
            <a:avLst/>
          </a:prstGeom>
          <a:noFill/>
        </p:spPr>
        <p:txBody>
          <a:bodyPr wrap="square" rtlCol="0">
            <a:spAutoFit/>
          </a:bodyPr>
          <a:lstStyle/>
          <a:p>
            <a:pPr algn="ctr"/>
            <a:r>
              <a:rPr lang="en-GB" sz="2400" dirty="0" smtClean="0">
                <a:latin typeface="Comic Sans MS" panose="030F0702030302020204" pitchFamily="66" charset="0"/>
              </a:rPr>
              <a:t>This is the Numicon that represents the number 2.</a:t>
            </a:r>
          </a:p>
        </p:txBody>
      </p:sp>
      <p:sp>
        <p:nvSpPr>
          <p:cNvPr id="9" name="TextBox 8"/>
          <p:cNvSpPr txBox="1"/>
          <p:nvPr/>
        </p:nvSpPr>
        <p:spPr>
          <a:xfrm>
            <a:off x="5677808" y="3766137"/>
            <a:ext cx="5634199" cy="2431435"/>
          </a:xfrm>
          <a:prstGeom prst="rect">
            <a:avLst/>
          </a:prstGeom>
          <a:noFill/>
        </p:spPr>
        <p:txBody>
          <a:bodyPr wrap="square" rtlCol="0">
            <a:spAutoFit/>
          </a:bodyPr>
          <a:lstStyle/>
          <a:p>
            <a:pPr algn="ctr"/>
            <a:r>
              <a:rPr lang="en-GB" sz="2400" dirty="0" smtClean="0">
                <a:latin typeface="Comic Sans MS" panose="030F0702030302020204" pitchFamily="66" charset="0"/>
              </a:rPr>
              <a:t>This is the Numicon that represents the number 6.</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Together they make 8.</a:t>
            </a:r>
          </a:p>
          <a:p>
            <a:pPr algn="ctr"/>
            <a:endParaRPr lang="en-GB" sz="2400" dirty="0">
              <a:latin typeface="Comic Sans MS" panose="030F0702030302020204" pitchFamily="66" charset="0"/>
            </a:endParaRPr>
          </a:p>
          <a:p>
            <a:pPr algn="ctr"/>
            <a:r>
              <a:rPr lang="en-GB" sz="3200" dirty="0" smtClean="0">
                <a:latin typeface="Comic Sans MS" panose="030F0702030302020204" pitchFamily="66" charset="0"/>
              </a:rPr>
              <a:t>2 + 6 = 8</a:t>
            </a:r>
          </a:p>
        </p:txBody>
      </p:sp>
      <p:sp>
        <p:nvSpPr>
          <p:cNvPr id="10" name="TextBox 9"/>
          <p:cNvSpPr txBox="1"/>
          <p:nvPr/>
        </p:nvSpPr>
        <p:spPr>
          <a:xfrm>
            <a:off x="1394382" y="6170375"/>
            <a:ext cx="5634199" cy="461665"/>
          </a:xfrm>
          <a:prstGeom prst="rect">
            <a:avLst/>
          </a:prstGeom>
          <a:noFill/>
        </p:spPr>
        <p:txBody>
          <a:bodyPr wrap="square" rtlCol="0">
            <a:spAutoFit/>
          </a:bodyPr>
          <a:lstStyle/>
          <a:p>
            <a:pPr algn="ctr"/>
            <a:r>
              <a:rPr lang="en-GB" sz="2400" dirty="0" smtClean="0">
                <a:latin typeface="Comic Sans MS" panose="030F0702030302020204" pitchFamily="66" charset="0"/>
              </a:rPr>
              <a:t>So 2 and 6 are number bonds to 8.</a:t>
            </a:r>
          </a:p>
        </p:txBody>
      </p:sp>
    </p:spTree>
    <p:extLst>
      <p:ext uri="{BB962C8B-B14F-4D97-AF65-F5344CB8AC3E}">
        <p14:creationId xmlns:p14="http://schemas.microsoft.com/office/powerpoint/2010/main" val="2624367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98548"/>
            <a:ext cx="11633288" cy="1384995"/>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p>
          <a:p>
            <a:pPr algn="ctr"/>
            <a:endParaRPr lang="en-GB" sz="2400" b="1" dirty="0">
              <a:solidFill>
                <a:srgbClr val="0070C0"/>
              </a:solidFill>
              <a:latin typeface="Comic Sans MS" panose="030F0702030302020204" pitchFamily="66" charset="0"/>
            </a:endParaRPr>
          </a:p>
          <a:p>
            <a:pPr algn="ctr"/>
            <a:r>
              <a:rPr lang="en-GB" sz="2400" dirty="0" smtClean="0">
                <a:latin typeface="Comic Sans MS" panose="030F0702030302020204" pitchFamily="66" charset="0"/>
              </a:rPr>
              <a:t>Here are another pair of other Numicon which fit together to make 8.</a:t>
            </a:r>
          </a:p>
        </p:txBody>
      </p:sp>
      <p:pic>
        <p:nvPicPr>
          <p:cNvPr id="26" name="Picture 25">
            <a:extLst>
              <a:ext uri="{FF2B5EF4-FFF2-40B4-BE49-F238E27FC236}">
                <a16:creationId xmlns:a16="http://schemas.microsoft.com/office/drawing/2014/main" id="{CC08B45C-DBCC-B540-B3F4-DB1042B8D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142" y="5724483"/>
            <a:ext cx="1279730" cy="950295"/>
          </a:xfrm>
          <a:prstGeom prst="rect">
            <a:avLst/>
          </a:prstGeom>
        </p:spPr>
      </p:pic>
      <p:pic>
        <p:nvPicPr>
          <p:cNvPr id="2" name="Picture 1"/>
          <p:cNvPicPr>
            <a:picLocks noChangeAspect="1"/>
          </p:cNvPicPr>
          <p:nvPr/>
        </p:nvPicPr>
        <p:blipFill>
          <a:blip r:embed="rId4"/>
          <a:stretch>
            <a:fillRect/>
          </a:stretch>
        </p:blipFill>
        <p:spPr>
          <a:xfrm>
            <a:off x="602533" y="1986540"/>
            <a:ext cx="1981477" cy="3886742"/>
          </a:xfrm>
          <a:prstGeom prst="rect">
            <a:avLst/>
          </a:prstGeom>
        </p:spPr>
      </p:pic>
      <p:sp>
        <p:nvSpPr>
          <p:cNvPr id="8" name="TextBox 7"/>
          <p:cNvSpPr txBox="1"/>
          <p:nvPr/>
        </p:nvSpPr>
        <p:spPr>
          <a:xfrm>
            <a:off x="5677808" y="1979895"/>
            <a:ext cx="5634199" cy="830997"/>
          </a:xfrm>
          <a:prstGeom prst="rect">
            <a:avLst/>
          </a:prstGeom>
          <a:noFill/>
        </p:spPr>
        <p:txBody>
          <a:bodyPr wrap="square" rtlCol="0">
            <a:spAutoFit/>
          </a:bodyPr>
          <a:lstStyle/>
          <a:p>
            <a:pPr algn="ctr"/>
            <a:r>
              <a:rPr lang="en-GB" sz="2400" dirty="0" smtClean="0">
                <a:latin typeface="Comic Sans MS" panose="030F0702030302020204" pitchFamily="66" charset="0"/>
              </a:rPr>
              <a:t>This is the Numicon that represents the number 3.</a:t>
            </a:r>
          </a:p>
        </p:txBody>
      </p:sp>
      <p:sp>
        <p:nvSpPr>
          <p:cNvPr id="9" name="TextBox 8"/>
          <p:cNvSpPr txBox="1"/>
          <p:nvPr/>
        </p:nvSpPr>
        <p:spPr>
          <a:xfrm>
            <a:off x="5677808" y="3766137"/>
            <a:ext cx="5634199" cy="2431435"/>
          </a:xfrm>
          <a:prstGeom prst="rect">
            <a:avLst/>
          </a:prstGeom>
          <a:noFill/>
        </p:spPr>
        <p:txBody>
          <a:bodyPr wrap="square" rtlCol="0">
            <a:spAutoFit/>
          </a:bodyPr>
          <a:lstStyle/>
          <a:p>
            <a:pPr algn="ctr"/>
            <a:r>
              <a:rPr lang="en-GB" sz="2400" dirty="0" smtClean="0">
                <a:latin typeface="Comic Sans MS" panose="030F0702030302020204" pitchFamily="66" charset="0"/>
              </a:rPr>
              <a:t>This is the Numicon that represents the number 5.</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Together they make 8.</a:t>
            </a:r>
          </a:p>
          <a:p>
            <a:pPr algn="ctr"/>
            <a:endParaRPr lang="en-GB" sz="2400" dirty="0">
              <a:latin typeface="Comic Sans MS" panose="030F0702030302020204" pitchFamily="66" charset="0"/>
            </a:endParaRPr>
          </a:p>
          <a:p>
            <a:pPr algn="ctr"/>
            <a:r>
              <a:rPr lang="en-GB" sz="3200" dirty="0">
                <a:latin typeface="Comic Sans MS" panose="030F0702030302020204" pitchFamily="66" charset="0"/>
              </a:rPr>
              <a:t>3</a:t>
            </a:r>
            <a:r>
              <a:rPr lang="en-GB" sz="3200" dirty="0" smtClean="0">
                <a:latin typeface="Comic Sans MS" panose="030F0702030302020204" pitchFamily="66" charset="0"/>
              </a:rPr>
              <a:t> + 5 = 8</a:t>
            </a:r>
          </a:p>
        </p:txBody>
      </p:sp>
      <p:sp>
        <p:nvSpPr>
          <p:cNvPr id="10" name="TextBox 9"/>
          <p:cNvSpPr txBox="1"/>
          <p:nvPr/>
        </p:nvSpPr>
        <p:spPr>
          <a:xfrm>
            <a:off x="1394382" y="6170375"/>
            <a:ext cx="5634199" cy="461665"/>
          </a:xfrm>
          <a:prstGeom prst="rect">
            <a:avLst/>
          </a:prstGeom>
          <a:noFill/>
        </p:spPr>
        <p:txBody>
          <a:bodyPr wrap="square" rtlCol="0">
            <a:spAutoFit/>
          </a:bodyPr>
          <a:lstStyle/>
          <a:p>
            <a:pPr algn="ctr"/>
            <a:r>
              <a:rPr lang="en-GB" sz="2400" dirty="0" smtClean="0">
                <a:latin typeface="Comic Sans MS" panose="030F0702030302020204" pitchFamily="66" charset="0"/>
              </a:rPr>
              <a:t>So 3 and 5 are number bonds to 8.</a:t>
            </a:r>
          </a:p>
        </p:txBody>
      </p:sp>
      <p:grpSp>
        <p:nvGrpSpPr>
          <p:cNvPr id="7" name="Group 6"/>
          <p:cNvGrpSpPr/>
          <p:nvPr/>
        </p:nvGrpSpPr>
        <p:grpSpPr>
          <a:xfrm>
            <a:off x="3426074" y="1929817"/>
            <a:ext cx="2133898" cy="3937561"/>
            <a:chOff x="3426074" y="1929817"/>
            <a:chExt cx="2133898" cy="3937561"/>
          </a:xfrm>
        </p:grpSpPr>
        <p:pic>
          <p:nvPicPr>
            <p:cNvPr id="6" name="Picture 5"/>
            <p:cNvPicPr>
              <a:picLocks noChangeAspect="1"/>
            </p:cNvPicPr>
            <p:nvPr/>
          </p:nvPicPr>
          <p:blipFill>
            <a:blip r:embed="rId5"/>
            <a:stretch>
              <a:fillRect/>
            </a:stretch>
          </p:blipFill>
          <p:spPr>
            <a:xfrm rot="10800000">
              <a:off x="3426074" y="1929817"/>
              <a:ext cx="2029108" cy="2172003"/>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1899" b="100000" l="2232" r="98661"/>
                      </a14:imgEffect>
                    </a14:imgLayer>
                  </a14:imgProps>
                </a:ext>
              </a:extLst>
            </a:blip>
            <a:stretch>
              <a:fillRect/>
            </a:stretch>
          </p:blipFill>
          <p:spPr>
            <a:xfrm>
              <a:off x="3426074" y="2857058"/>
              <a:ext cx="2133898" cy="3010320"/>
            </a:xfrm>
            <a:prstGeom prst="rect">
              <a:avLst/>
            </a:prstGeom>
          </p:spPr>
        </p:pic>
      </p:grpSp>
    </p:spTree>
    <p:extLst>
      <p:ext uri="{BB962C8B-B14F-4D97-AF65-F5344CB8AC3E}">
        <p14:creationId xmlns:p14="http://schemas.microsoft.com/office/powerpoint/2010/main" val="3446909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t>Subject</a:t>
            </a:r>
            <a:r>
              <a:rPr lang="en-GB"/>
              <a:t>: </a:t>
            </a:r>
            <a:r>
              <a:rPr lang="en-GB" sz="2400"/>
              <a:t>Maths </a:t>
            </a:r>
            <a:endParaRPr lang="en-GB"/>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t>Date</a:t>
            </a:r>
            <a:r>
              <a:rPr lang="en-GB" dirty="0"/>
              <a:t>:   </a:t>
            </a:r>
            <a:r>
              <a:rPr lang="en-GB" sz="3200" dirty="0"/>
              <a:t>8</a:t>
            </a:r>
            <a:r>
              <a:rPr lang="en-GB" sz="3200" dirty="0" smtClean="0"/>
              <a:t>.2.2021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r>
              <a:rPr lang="en-GB" sz="4000" dirty="0"/>
              <a:t>LO. To </a:t>
            </a:r>
            <a:r>
              <a:rPr lang="en-GB" sz="4000" dirty="0" smtClean="0"/>
              <a:t>be able to </a:t>
            </a:r>
            <a:r>
              <a:rPr lang="en-GB" sz="4000" dirty="0" smtClean="0"/>
              <a:t>add two single digit numbers.</a:t>
            </a:r>
            <a:endParaRPr lang="en-GB" sz="4000" dirty="0"/>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16"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94020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76873"/>
            <a:ext cx="11633288" cy="1384995"/>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r>
              <a:rPr lang="en-GB" sz="2400" dirty="0" smtClean="0">
                <a:latin typeface="Comic Sans MS" panose="030F0702030302020204" pitchFamily="66" charset="0"/>
              </a:rPr>
              <a:t>Now let’s do it together.</a:t>
            </a:r>
          </a:p>
          <a:p>
            <a:pPr algn="ctr"/>
            <a:r>
              <a:rPr lang="en-GB" sz="2400" dirty="0" smtClean="0">
                <a:latin typeface="Comic Sans MS" panose="030F0702030302020204" pitchFamily="66" charset="0"/>
              </a:rPr>
              <a:t>Let’s put another pair of Numicon together to make 8.</a:t>
            </a:r>
          </a:p>
        </p:txBody>
      </p:sp>
      <p:pic>
        <p:nvPicPr>
          <p:cNvPr id="2" name="Picture 1"/>
          <p:cNvPicPr>
            <a:picLocks noChangeAspect="1"/>
          </p:cNvPicPr>
          <p:nvPr/>
        </p:nvPicPr>
        <p:blipFill>
          <a:blip r:embed="rId3"/>
          <a:stretch>
            <a:fillRect/>
          </a:stretch>
        </p:blipFill>
        <p:spPr>
          <a:xfrm>
            <a:off x="602533" y="1986540"/>
            <a:ext cx="1981477" cy="3886742"/>
          </a:xfrm>
          <a:prstGeom prst="rect">
            <a:avLst/>
          </a:prstGeom>
        </p:spPr>
      </p:pic>
      <p:sp>
        <p:nvSpPr>
          <p:cNvPr id="8" name="TextBox 7"/>
          <p:cNvSpPr txBox="1"/>
          <p:nvPr/>
        </p:nvSpPr>
        <p:spPr>
          <a:xfrm>
            <a:off x="3585771" y="1855793"/>
            <a:ext cx="5634199" cy="830997"/>
          </a:xfrm>
          <a:prstGeom prst="rect">
            <a:avLst/>
          </a:prstGeom>
          <a:noFill/>
        </p:spPr>
        <p:txBody>
          <a:bodyPr wrap="square" rtlCol="0">
            <a:spAutoFit/>
          </a:bodyPr>
          <a:lstStyle/>
          <a:p>
            <a:pPr algn="ctr"/>
            <a:r>
              <a:rPr lang="en-GB" sz="2400" dirty="0" smtClean="0">
                <a:latin typeface="Comic Sans MS" panose="030F0702030302020204" pitchFamily="66" charset="0"/>
              </a:rPr>
              <a:t>This is the Numicon that represents the number 1.</a:t>
            </a:r>
          </a:p>
        </p:txBody>
      </p:sp>
      <p:sp>
        <p:nvSpPr>
          <p:cNvPr id="9" name="TextBox 8"/>
          <p:cNvSpPr txBox="1"/>
          <p:nvPr/>
        </p:nvSpPr>
        <p:spPr>
          <a:xfrm>
            <a:off x="2687782" y="3929911"/>
            <a:ext cx="5077461" cy="3170099"/>
          </a:xfrm>
          <a:prstGeom prst="rect">
            <a:avLst/>
          </a:prstGeom>
          <a:noFill/>
        </p:spPr>
        <p:txBody>
          <a:bodyPr wrap="square" rtlCol="0">
            <a:spAutoFit/>
          </a:bodyPr>
          <a:lstStyle/>
          <a:p>
            <a:pPr algn="ctr"/>
            <a:r>
              <a:rPr lang="en-GB" sz="2400" dirty="0" smtClean="0">
                <a:latin typeface="Comic Sans MS" panose="030F0702030302020204" pitchFamily="66" charset="0"/>
              </a:rPr>
              <a:t>This is the Numicon that represents the number 7.</a:t>
            </a:r>
          </a:p>
          <a:p>
            <a:pPr algn="ctr"/>
            <a:endParaRPr lang="en-GB" sz="2400" dirty="0" smtClean="0">
              <a:latin typeface="Comic Sans MS" panose="030F0702030302020204" pitchFamily="66" charset="0"/>
            </a:endParaRP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Ask your adult to drag them together to make 8.</a:t>
            </a:r>
          </a:p>
          <a:p>
            <a:pPr algn="ctr"/>
            <a:endParaRPr lang="en-GB" sz="2400" dirty="0">
              <a:latin typeface="Comic Sans MS" panose="030F0702030302020204" pitchFamily="66" charset="0"/>
            </a:endParaRPr>
          </a:p>
          <a:p>
            <a:pPr algn="ctr"/>
            <a:endParaRPr lang="en-GB" sz="3200" dirty="0" smtClean="0">
              <a:latin typeface="Comic Sans MS" panose="030F0702030302020204" pitchFamily="66" charset="0"/>
            </a:endParaRPr>
          </a:p>
        </p:txBody>
      </p:sp>
      <p:pic>
        <p:nvPicPr>
          <p:cNvPr id="11" name="Picture 10">
            <a:extLst>
              <a:ext uri="{FF2B5EF4-FFF2-40B4-BE49-F238E27FC236}">
                <a16:creationId xmlns:a16="http://schemas.microsoft.com/office/drawing/2014/main" id="{6421D068-7FD5-1644-A282-8A943F2DB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7723" y="5754116"/>
            <a:ext cx="1287276" cy="962192"/>
          </a:xfrm>
          <a:prstGeom prst="rect">
            <a:avLst/>
          </a:prstGeom>
        </p:spPr>
      </p:pic>
      <p:pic>
        <p:nvPicPr>
          <p:cNvPr id="3" name="Picture 2"/>
          <p:cNvPicPr>
            <a:picLocks noChangeAspect="1"/>
          </p:cNvPicPr>
          <p:nvPr/>
        </p:nvPicPr>
        <p:blipFill>
          <a:blip r:embed="rId5"/>
          <a:stretch>
            <a:fillRect/>
          </a:stretch>
        </p:blipFill>
        <p:spPr>
          <a:xfrm>
            <a:off x="7569411" y="2904573"/>
            <a:ext cx="2219635" cy="3953427"/>
          </a:xfrm>
          <a:prstGeom prst="rect">
            <a:avLst/>
          </a:prstGeom>
        </p:spPr>
      </p:pic>
      <p:pic>
        <p:nvPicPr>
          <p:cNvPr id="4" name="Picture 3"/>
          <p:cNvPicPr>
            <a:picLocks noChangeAspect="1"/>
          </p:cNvPicPr>
          <p:nvPr/>
        </p:nvPicPr>
        <p:blipFill>
          <a:blip r:embed="rId6"/>
          <a:stretch>
            <a:fillRect/>
          </a:stretch>
        </p:blipFill>
        <p:spPr>
          <a:xfrm>
            <a:off x="3853634" y="2395393"/>
            <a:ext cx="962159" cy="952633"/>
          </a:xfrm>
          <a:prstGeom prst="rect">
            <a:avLst/>
          </a:prstGeom>
        </p:spPr>
      </p:pic>
    </p:spTree>
    <p:extLst>
      <p:ext uri="{BB962C8B-B14F-4D97-AF65-F5344CB8AC3E}">
        <p14:creationId xmlns:p14="http://schemas.microsoft.com/office/powerpoint/2010/main" val="2730580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98548"/>
            <a:ext cx="11633288" cy="1015663"/>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r>
              <a:rPr lang="en-GB" sz="2400" dirty="0" smtClean="0">
                <a:latin typeface="Comic Sans MS" panose="030F0702030302020204" pitchFamily="66" charset="0"/>
              </a:rPr>
              <a:t>Now let’s do it together.</a:t>
            </a:r>
          </a:p>
        </p:txBody>
      </p:sp>
      <p:pic>
        <p:nvPicPr>
          <p:cNvPr id="2" name="Picture 1"/>
          <p:cNvPicPr>
            <a:picLocks noChangeAspect="1"/>
          </p:cNvPicPr>
          <p:nvPr/>
        </p:nvPicPr>
        <p:blipFill>
          <a:blip r:embed="rId3"/>
          <a:stretch>
            <a:fillRect/>
          </a:stretch>
        </p:blipFill>
        <p:spPr>
          <a:xfrm>
            <a:off x="602533" y="1986540"/>
            <a:ext cx="1981477" cy="3886742"/>
          </a:xfrm>
          <a:prstGeom prst="rect">
            <a:avLst/>
          </a:prstGeom>
        </p:spPr>
      </p:pic>
      <p:sp>
        <p:nvSpPr>
          <p:cNvPr id="9" name="TextBox 8"/>
          <p:cNvSpPr txBox="1"/>
          <p:nvPr/>
        </p:nvSpPr>
        <p:spPr>
          <a:xfrm>
            <a:off x="5844063" y="2044220"/>
            <a:ext cx="5634199" cy="3046988"/>
          </a:xfrm>
          <a:prstGeom prst="rect">
            <a:avLst/>
          </a:prstGeom>
          <a:noFill/>
        </p:spPr>
        <p:txBody>
          <a:bodyPr wrap="square" rtlCol="0">
            <a:spAutoFit/>
          </a:bodyPr>
          <a:lstStyle/>
          <a:p>
            <a:pPr algn="ctr"/>
            <a:r>
              <a:rPr lang="en-GB" sz="3200" dirty="0" smtClean="0">
                <a:latin typeface="Comic Sans MS" panose="030F0702030302020204" pitchFamily="66" charset="0"/>
              </a:rPr>
              <a:t>That’s correct.</a:t>
            </a:r>
          </a:p>
          <a:p>
            <a:pPr algn="ctr"/>
            <a:r>
              <a:rPr lang="en-GB" sz="2400" dirty="0" smtClean="0">
                <a:latin typeface="Comic Sans MS" panose="030F0702030302020204" pitchFamily="66" charset="0"/>
              </a:rPr>
              <a:t>Can you fill out the missing part of the sum below.  </a:t>
            </a:r>
          </a:p>
          <a:p>
            <a:pPr algn="ctr"/>
            <a:r>
              <a:rPr lang="en-GB" sz="2400" dirty="0" smtClean="0">
                <a:latin typeface="Comic Sans MS" panose="030F0702030302020204" pitchFamily="66" charset="0"/>
              </a:rPr>
              <a:t>I have started it for you. </a:t>
            </a:r>
          </a:p>
          <a:p>
            <a:pPr algn="ctr"/>
            <a:endParaRPr lang="en-GB" sz="2400" dirty="0">
              <a:latin typeface="Comic Sans MS" panose="030F0702030302020204" pitchFamily="66" charset="0"/>
            </a:endParaRPr>
          </a:p>
          <a:p>
            <a:pPr algn="ctr"/>
            <a:r>
              <a:rPr lang="en-GB" sz="3200" u="sng" dirty="0" smtClean="0">
                <a:latin typeface="Comic Sans MS" panose="030F0702030302020204" pitchFamily="66" charset="0"/>
              </a:rPr>
              <a:t>1 </a:t>
            </a:r>
            <a:r>
              <a:rPr lang="en-GB" sz="3200" u="sng" dirty="0" smtClean="0">
                <a:latin typeface="Comic Sans MS" panose="030F0702030302020204" pitchFamily="66" charset="0"/>
              </a:rPr>
              <a:t>+___ = 8</a:t>
            </a:r>
            <a:endParaRPr lang="en-GB" sz="3200" dirty="0">
              <a:latin typeface="Comic Sans MS" panose="030F0702030302020204" pitchFamily="66" charset="0"/>
            </a:endParaRPr>
          </a:p>
          <a:p>
            <a:pPr algn="ctr"/>
            <a:r>
              <a:rPr lang="en-GB" sz="3200" dirty="0" smtClean="0">
                <a:latin typeface="Comic Sans MS" panose="030F0702030302020204" pitchFamily="66" charset="0"/>
              </a:rPr>
              <a:t>“One and seven make eight.”</a:t>
            </a:r>
          </a:p>
        </p:txBody>
      </p:sp>
      <p:sp>
        <p:nvSpPr>
          <p:cNvPr id="10" name="TextBox 9"/>
          <p:cNvSpPr txBox="1"/>
          <p:nvPr/>
        </p:nvSpPr>
        <p:spPr>
          <a:xfrm>
            <a:off x="5844062" y="5062511"/>
            <a:ext cx="5634199" cy="461665"/>
          </a:xfrm>
          <a:prstGeom prst="rect">
            <a:avLst/>
          </a:prstGeom>
          <a:noFill/>
        </p:spPr>
        <p:txBody>
          <a:bodyPr wrap="square" rtlCol="0">
            <a:spAutoFit/>
          </a:bodyPr>
          <a:lstStyle/>
          <a:p>
            <a:pPr algn="ctr"/>
            <a:r>
              <a:rPr lang="en-GB" sz="2400" dirty="0" smtClean="0">
                <a:latin typeface="Comic Sans MS" panose="030F0702030302020204" pitchFamily="66" charset="0"/>
              </a:rPr>
              <a:t>So 1 and 7 are number bonds to 8.</a:t>
            </a:r>
          </a:p>
        </p:txBody>
      </p:sp>
      <p:pic>
        <p:nvPicPr>
          <p:cNvPr id="11" name="Picture 10">
            <a:extLst>
              <a:ext uri="{FF2B5EF4-FFF2-40B4-BE49-F238E27FC236}">
                <a16:creationId xmlns:a16="http://schemas.microsoft.com/office/drawing/2014/main" id="{6421D068-7FD5-1644-A282-8A943F2DB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7723" y="5754116"/>
            <a:ext cx="1287276" cy="962192"/>
          </a:xfrm>
          <a:prstGeom prst="rect">
            <a:avLst/>
          </a:prstGeom>
        </p:spPr>
      </p:pic>
      <p:grpSp>
        <p:nvGrpSpPr>
          <p:cNvPr id="5" name="Group 4"/>
          <p:cNvGrpSpPr/>
          <p:nvPr/>
        </p:nvGrpSpPr>
        <p:grpSpPr>
          <a:xfrm>
            <a:off x="3241558" y="1904420"/>
            <a:ext cx="2219635" cy="3953427"/>
            <a:chOff x="3241558" y="1904420"/>
            <a:chExt cx="2219635" cy="3953427"/>
          </a:xfrm>
        </p:grpSpPr>
        <p:pic>
          <p:nvPicPr>
            <p:cNvPr id="3" name="Picture 2"/>
            <p:cNvPicPr>
              <a:picLocks noChangeAspect="1"/>
            </p:cNvPicPr>
            <p:nvPr/>
          </p:nvPicPr>
          <p:blipFill>
            <a:blip r:embed="rId5"/>
            <a:stretch>
              <a:fillRect/>
            </a:stretch>
          </p:blipFill>
          <p:spPr>
            <a:xfrm>
              <a:off x="3241558" y="1904420"/>
              <a:ext cx="2219635" cy="3953427"/>
            </a:xfrm>
            <a:prstGeom prst="rect">
              <a:avLst/>
            </a:prstGeom>
          </p:spPr>
        </p:pic>
        <p:pic>
          <p:nvPicPr>
            <p:cNvPr id="4" name="Picture 3"/>
            <p:cNvPicPr>
              <a:picLocks noChangeAspect="1"/>
            </p:cNvPicPr>
            <p:nvPr/>
          </p:nvPicPr>
          <p:blipFill>
            <a:blip r:embed="rId6"/>
            <a:stretch>
              <a:fillRect/>
            </a:stretch>
          </p:blipFill>
          <p:spPr>
            <a:xfrm>
              <a:off x="3469027" y="2052500"/>
              <a:ext cx="962159" cy="952633"/>
            </a:xfrm>
            <a:prstGeom prst="rect">
              <a:avLst/>
            </a:prstGeom>
          </p:spPr>
        </p:pic>
      </p:grpSp>
    </p:spTree>
    <p:extLst>
      <p:ext uri="{BB962C8B-B14F-4D97-AF65-F5344CB8AC3E}">
        <p14:creationId xmlns:p14="http://schemas.microsoft.com/office/powerpoint/2010/main" val="3840446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76873"/>
            <a:ext cx="11633288" cy="1384995"/>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r>
              <a:rPr lang="en-GB" sz="2400" dirty="0" smtClean="0">
                <a:latin typeface="Comic Sans MS" panose="030F0702030302020204" pitchFamily="66" charset="0"/>
              </a:rPr>
              <a:t>Now let’s do some more together.</a:t>
            </a:r>
          </a:p>
          <a:p>
            <a:pPr algn="ctr"/>
            <a:r>
              <a:rPr lang="en-GB" sz="2400" dirty="0" smtClean="0">
                <a:latin typeface="Comic Sans MS" panose="030F0702030302020204" pitchFamily="66" charset="0"/>
              </a:rPr>
              <a:t>Let’s put these pair of Numicon together to make 8.</a:t>
            </a:r>
          </a:p>
        </p:txBody>
      </p:sp>
      <p:pic>
        <p:nvPicPr>
          <p:cNvPr id="2" name="Picture 1"/>
          <p:cNvPicPr>
            <a:picLocks noChangeAspect="1"/>
          </p:cNvPicPr>
          <p:nvPr/>
        </p:nvPicPr>
        <p:blipFill>
          <a:blip r:embed="rId3"/>
          <a:stretch>
            <a:fillRect/>
          </a:stretch>
        </p:blipFill>
        <p:spPr>
          <a:xfrm>
            <a:off x="602533" y="1986540"/>
            <a:ext cx="1981477" cy="3886742"/>
          </a:xfrm>
          <a:prstGeom prst="rect">
            <a:avLst/>
          </a:prstGeom>
        </p:spPr>
      </p:pic>
      <p:sp>
        <p:nvSpPr>
          <p:cNvPr id="8" name="TextBox 7"/>
          <p:cNvSpPr txBox="1"/>
          <p:nvPr/>
        </p:nvSpPr>
        <p:spPr>
          <a:xfrm>
            <a:off x="5697162" y="1911894"/>
            <a:ext cx="5634199" cy="830997"/>
          </a:xfrm>
          <a:prstGeom prst="rect">
            <a:avLst/>
          </a:prstGeom>
          <a:noFill/>
        </p:spPr>
        <p:txBody>
          <a:bodyPr wrap="square" rtlCol="0">
            <a:spAutoFit/>
          </a:bodyPr>
          <a:lstStyle/>
          <a:p>
            <a:pPr algn="ctr"/>
            <a:r>
              <a:rPr lang="en-GB" sz="2400" dirty="0" smtClean="0">
                <a:latin typeface="Comic Sans MS" panose="030F0702030302020204" pitchFamily="66" charset="0"/>
              </a:rPr>
              <a:t>This is the Numicon that represents the number 4.</a:t>
            </a:r>
          </a:p>
        </p:txBody>
      </p:sp>
      <p:sp>
        <p:nvSpPr>
          <p:cNvPr id="9" name="TextBox 8"/>
          <p:cNvSpPr txBox="1"/>
          <p:nvPr/>
        </p:nvSpPr>
        <p:spPr>
          <a:xfrm>
            <a:off x="5815928" y="5283562"/>
            <a:ext cx="5077461" cy="1569660"/>
          </a:xfrm>
          <a:prstGeom prst="rect">
            <a:avLst/>
          </a:prstGeom>
          <a:noFill/>
        </p:spPr>
        <p:txBody>
          <a:bodyPr wrap="square" rtlCol="0">
            <a:spAutoFit/>
          </a:bodyPr>
          <a:lstStyle/>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Ask your adult to drag them together to make 8.</a:t>
            </a:r>
          </a:p>
          <a:p>
            <a:pPr algn="ctr"/>
            <a:endParaRPr lang="en-GB" sz="2400" dirty="0">
              <a:latin typeface="Comic Sans MS" panose="030F0702030302020204" pitchFamily="66" charset="0"/>
            </a:endParaRPr>
          </a:p>
        </p:txBody>
      </p:sp>
      <p:pic>
        <p:nvPicPr>
          <p:cNvPr id="11" name="Picture 10">
            <a:extLst>
              <a:ext uri="{FF2B5EF4-FFF2-40B4-BE49-F238E27FC236}">
                <a16:creationId xmlns:a16="http://schemas.microsoft.com/office/drawing/2014/main" id="{6421D068-7FD5-1644-A282-8A943F2DB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7723" y="5754116"/>
            <a:ext cx="1287276" cy="962192"/>
          </a:xfrm>
          <a:prstGeom prst="rect">
            <a:avLst/>
          </a:prstGeom>
        </p:spPr>
      </p:pic>
      <p:pic>
        <p:nvPicPr>
          <p:cNvPr id="5" name="Picture 4"/>
          <p:cNvPicPr>
            <a:picLocks noChangeAspect="1"/>
          </p:cNvPicPr>
          <p:nvPr/>
        </p:nvPicPr>
        <p:blipFill>
          <a:blip r:embed="rId5"/>
          <a:stretch>
            <a:fillRect/>
          </a:stretch>
        </p:blipFill>
        <p:spPr>
          <a:xfrm>
            <a:off x="3592283" y="1986540"/>
            <a:ext cx="1943371" cy="1952898"/>
          </a:xfrm>
          <a:prstGeom prst="rect">
            <a:avLst/>
          </a:prstGeom>
        </p:spPr>
      </p:pic>
      <p:pic>
        <p:nvPicPr>
          <p:cNvPr id="6" name="Picture 5"/>
          <p:cNvPicPr>
            <a:picLocks noChangeAspect="1"/>
          </p:cNvPicPr>
          <p:nvPr/>
        </p:nvPicPr>
        <p:blipFill>
          <a:blip r:embed="rId5"/>
          <a:stretch>
            <a:fillRect/>
          </a:stretch>
        </p:blipFill>
        <p:spPr>
          <a:xfrm>
            <a:off x="7542575" y="2807384"/>
            <a:ext cx="1943371" cy="1952898"/>
          </a:xfrm>
          <a:prstGeom prst="rect">
            <a:avLst/>
          </a:prstGeom>
        </p:spPr>
      </p:pic>
    </p:spTree>
    <p:extLst>
      <p:ext uri="{BB962C8B-B14F-4D97-AF65-F5344CB8AC3E}">
        <p14:creationId xmlns:p14="http://schemas.microsoft.com/office/powerpoint/2010/main" val="3428444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98548"/>
            <a:ext cx="11633288" cy="1015663"/>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r>
              <a:rPr lang="en-GB" sz="2400" dirty="0" smtClean="0">
                <a:latin typeface="Comic Sans MS" panose="030F0702030302020204" pitchFamily="66" charset="0"/>
              </a:rPr>
              <a:t>Now let’s do it together.</a:t>
            </a:r>
          </a:p>
        </p:txBody>
      </p:sp>
      <p:pic>
        <p:nvPicPr>
          <p:cNvPr id="2" name="Picture 1"/>
          <p:cNvPicPr>
            <a:picLocks noChangeAspect="1"/>
          </p:cNvPicPr>
          <p:nvPr/>
        </p:nvPicPr>
        <p:blipFill>
          <a:blip r:embed="rId3"/>
          <a:stretch>
            <a:fillRect/>
          </a:stretch>
        </p:blipFill>
        <p:spPr>
          <a:xfrm>
            <a:off x="602533" y="1986540"/>
            <a:ext cx="1981477" cy="3886742"/>
          </a:xfrm>
          <a:prstGeom prst="rect">
            <a:avLst/>
          </a:prstGeom>
        </p:spPr>
      </p:pic>
      <p:sp>
        <p:nvSpPr>
          <p:cNvPr id="9" name="TextBox 8"/>
          <p:cNvSpPr txBox="1"/>
          <p:nvPr/>
        </p:nvSpPr>
        <p:spPr>
          <a:xfrm>
            <a:off x="5844063" y="2044220"/>
            <a:ext cx="5634199" cy="2923877"/>
          </a:xfrm>
          <a:prstGeom prst="rect">
            <a:avLst/>
          </a:prstGeom>
          <a:noFill/>
        </p:spPr>
        <p:txBody>
          <a:bodyPr wrap="square" rtlCol="0">
            <a:spAutoFit/>
          </a:bodyPr>
          <a:lstStyle/>
          <a:p>
            <a:pPr algn="ctr"/>
            <a:r>
              <a:rPr lang="en-GB" sz="3200" dirty="0" smtClean="0">
                <a:latin typeface="Comic Sans MS" panose="030F0702030302020204" pitchFamily="66" charset="0"/>
              </a:rPr>
              <a:t>That’s correct.</a:t>
            </a:r>
          </a:p>
          <a:p>
            <a:pPr algn="ctr"/>
            <a:r>
              <a:rPr lang="en-GB" sz="2400" dirty="0">
                <a:latin typeface="Comic Sans MS" panose="030F0702030302020204" pitchFamily="66" charset="0"/>
              </a:rPr>
              <a:t>Can you fill out the missing part of the sum below.  </a:t>
            </a:r>
          </a:p>
          <a:p>
            <a:pPr algn="ctr"/>
            <a:r>
              <a:rPr lang="en-GB" sz="2400" dirty="0">
                <a:latin typeface="Comic Sans MS" panose="030F0702030302020204" pitchFamily="66" charset="0"/>
              </a:rPr>
              <a:t>I have started it for you. </a:t>
            </a:r>
            <a:endParaRPr lang="en-GB" sz="2400" dirty="0" smtClean="0">
              <a:latin typeface="Comic Sans MS" panose="030F0702030302020204" pitchFamily="66" charset="0"/>
            </a:endParaRPr>
          </a:p>
          <a:p>
            <a:pPr algn="ctr"/>
            <a:endParaRPr lang="en-GB" sz="2400" dirty="0" smtClean="0">
              <a:latin typeface="Comic Sans MS" panose="030F0702030302020204" pitchFamily="66" charset="0"/>
            </a:endParaRPr>
          </a:p>
          <a:p>
            <a:pPr algn="ctr"/>
            <a:r>
              <a:rPr lang="en-GB" sz="2400" dirty="0" smtClean="0">
                <a:latin typeface="Comic Sans MS" panose="030F0702030302020204" pitchFamily="66" charset="0"/>
              </a:rPr>
              <a:t>_____ + 4 = _____</a:t>
            </a:r>
            <a:endParaRPr lang="en-GB" sz="3200" dirty="0">
              <a:latin typeface="Comic Sans MS" panose="030F0702030302020204" pitchFamily="66" charset="0"/>
            </a:endParaRPr>
          </a:p>
          <a:p>
            <a:pPr algn="ctr"/>
            <a:r>
              <a:rPr lang="en-GB" sz="3200" dirty="0" smtClean="0">
                <a:latin typeface="Comic Sans MS" panose="030F0702030302020204" pitchFamily="66" charset="0"/>
              </a:rPr>
              <a:t>“Four and four make eight.”</a:t>
            </a:r>
          </a:p>
        </p:txBody>
      </p:sp>
      <p:sp>
        <p:nvSpPr>
          <p:cNvPr id="10" name="TextBox 9"/>
          <p:cNvSpPr txBox="1"/>
          <p:nvPr/>
        </p:nvSpPr>
        <p:spPr>
          <a:xfrm>
            <a:off x="5294589" y="5754116"/>
            <a:ext cx="5634199" cy="461665"/>
          </a:xfrm>
          <a:prstGeom prst="rect">
            <a:avLst/>
          </a:prstGeom>
          <a:noFill/>
        </p:spPr>
        <p:txBody>
          <a:bodyPr wrap="square" rtlCol="0">
            <a:spAutoFit/>
          </a:bodyPr>
          <a:lstStyle/>
          <a:p>
            <a:pPr algn="ctr"/>
            <a:r>
              <a:rPr lang="en-GB" sz="2400" dirty="0" smtClean="0">
                <a:latin typeface="Comic Sans MS" panose="030F0702030302020204" pitchFamily="66" charset="0"/>
              </a:rPr>
              <a:t>So 4 and 4 are number bonds to 8.</a:t>
            </a:r>
          </a:p>
        </p:txBody>
      </p:sp>
      <p:pic>
        <p:nvPicPr>
          <p:cNvPr id="11" name="Picture 10">
            <a:extLst>
              <a:ext uri="{FF2B5EF4-FFF2-40B4-BE49-F238E27FC236}">
                <a16:creationId xmlns:a16="http://schemas.microsoft.com/office/drawing/2014/main" id="{6421D068-7FD5-1644-A282-8A943F2DB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7723" y="5754116"/>
            <a:ext cx="1287276" cy="962192"/>
          </a:xfrm>
          <a:prstGeom prst="rect">
            <a:avLst/>
          </a:prstGeom>
        </p:spPr>
      </p:pic>
      <p:pic>
        <p:nvPicPr>
          <p:cNvPr id="12" name="Picture 11"/>
          <p:cNvPicPr>
            <a:picLocks noChangeAspect="1"/>
          </p:cNvPicPr>
          <p:nvPr/>
        </p:nvPicPr>
        <p:blipFill>
          <a:blip r:embed="rId5"/>
          <a:stretch>
            <a:fillRect/>
          </a:stretch>
        </p:blipFill>
        <p:spPr>
          <a:xfrm>
            <a:off x="3592283" y="3880232"/>
            <a:ext cx="1943371" cy="1952898"/>
          </a:xfrm>
          <a:prstGeom prst="rect">
            <a:avLst/>
          </a:prstGeom>
        </p:spPr>
      </p:pic>
      <p:pic>
        <p:nvPicPr>
          <p:cNvPr id="14" name="Picture 13"/>
          <p:cNvPicPr>
            <a:picLocks noChangeAspect="1"/>
          </p:cNvPicPr>
          <p:nvPr/>
        </p:nvPicPr>
        <p:blipFill>
          <a:blip r:embed="rId5"/>
          <a:stretch>
            <a:fillRect/>
          </a:stretch>
        </p:blipFill>
        <p:spPr>
          <a:xfrm>
            <a:off x="3592283" y="1986540"/>
            <a:ext cx="1943371" cy="1952898"/>
          </a:xfrm>
          <a:prstGeom prst="rect">
            <a:avLst/>
          </a:prstGeom>
        </p:spPr>
      </p:pic>
    </p:spTree>
    <p:extLst>
      <p:ext uri="{BB962C8B-B14F-4D97-AF65-F5344CB8AC3E}">
        <p14:creationId xmlns:p14="http://schemas.microsoft.com/office/powerpoint/2010/main" val="1700418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0109"/>
            <a:ext cx="11633288" cy="1015663"/>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endParaRPr lang="en-GB" sz="2400" dirty="0" smtClean="0">
              <a:latin typeface="Comic Sans MS" panose="030F0702030302020204" pitchFamily="66" charset="0"/>
            </a:endParaRPr>
          </a:p>
        </p:txBody>
      </p:sp>
      <p:sp>
        <p:nvSpPr>
          <p:cNvPr id="9" name="TextBox 8"/>
          <p:cNvSpPr txBox="1"/>
          <p:nvPr/>
        </p:nvSpPr>
        <p:spPr>
          <a:xfrm>
            <a:off x="977062" y="4133267"/>
            <a:ext cx="3776122" cy="1569660"/>
          </a:xfrm>
          <a:prstGeom prst="rect">
            <a:avLst/>
          </a:prstGeom>
          <a:noFill/>
        </p:spPr>
        <p:txBody>
          <a:bodyPr wrap="square" rtlCol="0">
            <a:spAutoFit/>
          </a:bodyPr>
          <a:lstStyle/>
          <a:p>
            <a:pPr algn="ctr"/>
            <a:r>
              <a:rPr lang="en-GB" sz="2400" dirty="0" smtClean="0">
                <a:latin typeface="Comic Sans MS" panose="030F0702030302020204" pitchFamily="66" charset="0"/>
              </a:rPr>
              <a:t>Mrs Levington is going to choose a pair of number bonds in this bag so we can not see them.</a:t>
            </a:r>
          </a:p>
        </p:txBody>
      </p:sp>
      <p:sp>
        <p:nvSpPr>
          <p:cNvPr id="10" name="TextBox 9"/>
          <p:cNvSpPr txBox="1"/>
          <p:nvPr/>
        </p:nvSpPr>
        <p:spPr>
          <a:xfrm>
            <a:off x="244508" y="1121917"/>
            <a:ext cx="2814221" cy="1200329"/>
          </a:xfrm>
          <a:prstGeom prst="rect">
            <a:avLst/>
          </a:prstGeom>
          <a:noFill/>
        </p:spPr>
        <p:txBody>
          <a:bodyPr wrap="square" rtlCol="0">
            <a:spAutoFit/>
          </a:bodyPr>
          <a:lstStyle/>
          <a:p>
            <a:pPr algn="ctr"/>
            <a:r>
              <a:rPr lang="en-GB" sz="2400" dirty="0" smtClean="0">
                <a:latin typeface="Comic Sans MS" panose="030F0702030302020204" pitchFamily="66" charset="0"/>
              </a:rPr>
              <a:t>Here are all the Numicon bonds to 8.</a:t>
            </a:r>
          </a:p>
        </p:txBody>
      </p:sp>
      <p:grpSp>
        <p:nvGrpSpPr>
          <p:cNvPr id="4" name="Group 3"/>
          <p:cNvGrpSpPr/>
          <p:nvPr/>
        </p:nvGrpSpPr>
        <p:grpSpPr>
          <a:xfrm>
            <a:off x="3208164" y="988413"/>
            <a:ext cx="5271796" cy="1782496"/>
            <a:chOff x="311586" y="988413"/>
            <a:chExt cx="6559546" cy="2557504"/>
          </a:xfrm>
        </p:grpSpPr>
        <p:pic>
          <p:nvPicPr>
            <p:cNvPr id="2" name="Picture 1"/>
            <p:cNvPicPr>
              <a:picLocks noChangeAspect="1"/>
            </p:cNvPicPr>
            <p:nvPr/>
          </p:nvPicPr>
          <p:blipFill>
            <a:blip r:embed="rId3"/>
            <a:stretch>
              <a:fillRect/>
            </a:stretch>
          </p:blipFill>
          <p:spPr>
            <a:xfrm>
              <a:off x="311586" y="1084271"/>
              <a:ext cx="1240122" cy="2432546"/>
            </a:xfrm>
            <a:prstGeom prst="rect">
              <a:avLst/>
            </a:prstGeom>
          </p:spPr>
        </p:pic>
        <p:grpSp>
          <p:nvGrpSpPr>
            <p:cNvPr id="3" name="Group 2"/>
            <p:cNvGrpSpPr/>
            <p:nvPr/>
          </p:nvGrpSpPr>
          <p:grpSpPr>
            <a:xfrm>
              <a:off x="1641696" y="1084272"/>
              <a:ext cx="1184630" cy="2432546"/>
              <a:chOff x="3574473" y="1968643"/>
              <a:chExt cx="1961181" cy="3864487"/>
            </a:xfrm>
          </p:grpSpPr>
          <p:pic>
            <p:nvPicPr>
              <p:cNvPr id="12" name="Picture 11"/>
              <p:cNvPicPr>
                <a:picLocks noChangeAspect="1"/>
              </p:cNvPicPr>
              <p:nvPr/>
            </p:nvPicPr>
            <p:blipFill>
              <a:blip r:embed="rId4"/>
              <a:stretch>
                <a:fillRect/>
              </a:stretch>
            </p:blipFill>
            <p:spPr>
              <a:xfrm>
                <a:off x="3592283" y="3880232"/>
                <a:ext cx="1943371" cy="1952898"/>
              </a:xfrm>
              <a:prstGeom prst="rect">
                <a:avLst/>
              </a:prstGeom>
            </p:spPr>
          </p:pic>
          <p:pic>
            <p:nvPicPr>
              <p:cNvPr id="14" name="Picture 13"/>
              <p:cNvPicPr>
                <a:picLocks noChangeAspect="1"/>
              </p:cNvPicPr>
              <p:nvPr/>
            </p:nvPicPr>
            <p:blipFill>
              <a:blip r:embed="rId4"/>
              <a:stretch>
                <a:fillRect/>
              </a:stretch>
            </p:blipFill>
            <p:spPr>
              <a:xfrm>
                <a:off x="3574473" y="1968643"/>
                <a:ext cx="1961181" cy="1970795"/>
              </a:xfrm>
              <a:prstGeom prst="rect">
                <a:avLst/>
              </a:prstGeom>
            </p:spPr>
          </p:pic>
        </p:grpSp>
        <p:grpSp>
          <p:nvGrpSpPr>
            <p:cNvPr id="15" name="Group 14"/>
            <p:cNvGrpSpPr/>
            <p:nvPr/>
          </p:nvGrpSpPr>
          <p:grpSpPr>
            <a:xfrm>
              <a:off x="2768036" y="1024653"/>
              <a:ext cx="1471451" cy="2492165"/>
              <a:chOff x="3241558" y="1904420"/>
              <a:chExt cx="2219635" cy="3953427"/>
            </a:xfrm>
          </p:grpSpPr>
          <p:pic>
            <p:nvPicPr>
              <p:cNvPr id="17" name="Picture 16"/>
              <p:cNvPicPr>
                <a:picLocks noChangeAspect="1"/>
              </p:cNvPicPr>
              <p:nvPr/>
            </p:nvPicPr>
            <p:blipFill>
              <a:blip r:embed="rId5"/>
              <a:stretch>
                <a:fillRect/>
              </a:stretch>
            </p:blipFill>
            <p:spPr>
              <a:xfrm>
                <a:off x="3241558" y="1904420"/>
                <a:ext cx="2219635" cy="3953427"/>
              </a:xfrm>
              <a:prstGeom prst="rect">
                <a:avLst/>
              </a:prstGeom>
            </p:spPr>
          </p:pic>
          <p:pic>
            <p:nvPicPr>
              <p:cNvPr id="18" name="Picture 17"/>
              <p:cNvPicPr>
                <a:picLocks noChangeAspect="1"/>
              </p:cNvPicPr>
              <p:nvPr/>
            </p:nvPicPr>
            <p:blipFill>
              <a:blip r:embed="rId6"/>
              <a:stretch>
                <a:fillRect/>
              </a:stretch>
            </p:blipFill>
            <p:spPr>
              <a:xfrm>
                <a:off x="3469027" y="2052500"/>
                <a:ext cx="962159" cy="952633"/>
              </a:xfrm>
              <a:prstGeom prst="rect">
                <a:avLst/>
              </a:prstGeom>
            </p:spPr>
          </p:pic>
        </p:grpSp>
        <p:grpSp>
          <p:nvGrpSpPr>
            <p:cNvPr id="19" name="Group 18"/>
            <p:cNvGrpSpPr/>
            <p:nvPr/>
          </p:nvGrpSpPr>
          <p:grpSpPr>
            <a:xfrm>
              <a:off x="4158968" y="1084271"/>
              <a:ext cx="1296847" cy="2461646"/>
              <a:chOff x="3403256" y="1837741"/>
              <a:chExt cx="2086266" cy="3886742"/>
            </a:xfrm>
          </p:grpSpPr>
          <p:pic>
            <p:nvPicPr>
              <p:cNvPr id="20" name="Picture 19"/>
              <p:cNvPicPr>
                <a:picLocks noChangeAspect="1"/>
              </p:cNvPicPr>
              <p:nvPr/>
            </p:nvPicPr>
            <p:blipFill>
              <a:blip r:embed="rId7"/>
              <a:stretch>
                <a:fillRect/>
              </a:stretch>
            </p:blipFill>
            <p:spPr>
              <a:xfrm>
                <a:off x="3403256" y="2742742"/>
                <a:ext cx="2086266" cy="2981741"/>
              </a:xfrm>
              <a:prstGeom prst="rect">
                <a:avLst/>
              </a:prstGeom>
            </p:spPr>
          </p:pic>
          <p:pic>
            <p:nvPicPr>
              <p:cNvPr id="21" name="Picture 20"/>
              <p:cNvPicPr>
                <a:picLocks noChangeAspect="1"/>
              </p:cNvPicPr>
              <p:nvPr/>
            </p:nvPicPr>
            <p:blipFill>
              <a:blip r:embed="rId8"/>
              <a:stretch>
                <a:fillRect/>
              </a:stretch>
            </p:blipFill>
            <p:spPr>
              <a:xfrm>
                <a:off x="3442484" y="1837741"/>
                <a:ext cx="1943371" cy="1019317"/>
              </a:xfrm>
              <a:prstGeom prst="rect">
                <a:avLst/>
              </a:prstGeom>
            </p:spPr>
          </p:pic>
        </p:grpSp>
        <p:grpSp>
          <p:nvGrpSpPr>
            <p:cNvPr id="22" name="Group 21"/>
            <p:cNvGrpSpPr/>
            <p:nvPr/>
          </p:nvGrpSpPr>
          <p:grpSpPr>
            <a:xfrm>
              <a:off x="5415760" y="988413"/>
              <a:ext cx="1455372" cy="2557504"/>
              <a:chOff x="3426074" y="1929817"/>
              <a:chExt cx="2133898" cy="3937561"/>
            </a:xfrm>
          </p:grpSpPr>
          <p:pic>
            <p:nvPicPr>
              <p:cNvPr id="23" name="Picture 22"/>
              <p:cNvPicPr>
                <a:picLocks noChangeAspect="1"/>
              </p:cNvPicPr>
              <p:nvPr/>
            </p:nvPicPr>
            <p:blipFill>
              <a:blip r:embed="rId9"/>
              <a:stretch>
                <a:fillRect/>
              </a:stretch>
            </p:blipFill>
            <p:spPr>
              <a:xfrm rot="10800000">
                <a:off x="3426074" y="1929817"/>
                <a:ext cx="2029108" cy="2172003"/>
              </a:xfrm>
              <a:prstGeom prst="rect">
                <a:avLst/>
              </a:prstGeom>
            </p:spPr>
          </p:pic>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backgroundRemoval t="1899" b="100000" l="2232" r="98661"/>
                        </a14:imgEffect>
                      </a14:imgLayer>
                    </a14:imgProps>
                  </a:ext>
                </a:extLst>
              </a:blip>
              <a:stretch>
                <a:fillRect/>
              </a:stretch>
            </p:blipFill>
            <p:spPr>
              <a:xfrm>
                <a:off x="3426074" y="2857058"/>
                <a:ext cx="2133898" cy="3010320"/>
              </a:xfrm>
              <a:prstGeom prst="rect">
                <a:avLst/>
              </a:prstGeom>
            </p:spPr>
          </p:pic>
        </p:grpSp>
      </p:grpSp>
      <p:pic>
        <p:nvPicPr>
          <p:cNvPr id="25" name="Picture 24">
            <a:extLst>
              <a:ext uri="{FF2B5EF4-FFF2-40B4-BE49-F238E27FC236}">
                <a16:creationId xmlns:a16="http://schemas.microsoft.com/office/drawing/2014/main" id="{CC08B45C-DBCC-B540-B3F4-DB1042B8D1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72142" y="5724483"/>
            <a:ext cx="1279730" cy="950295"/>
          </a:xfrm>
          <a:prstGeom prst="rect">
            <a:avLst/>
          </a:prstGeom>
        </p:spPr>
      </p:pic>
      <p:pic>
        <p:nvPicPr>
          <p:cNvPr id="5" name="Picture 4"/>
          <p:cNvPicPr>
            <a:picLocks noChangeAspect="1"/>
          </p:cNvPicPr>
          <p:nvPr/>
        </p:nvPicPr>
        <p:blipFill>
          <a:blip r:embed="rId13"/>
          <a:stretch>
            <a:fillRect/>
          </a:stretch>
        </p:blipFill>
        <p:spPr>
          <a:xfrm>
            <a:off x="5559872" y="3150114"/>
            <a:ext cx="2517328" cy="3535967"/>
          </a:xfrm>
          <a:prstGeom prst="rect">
            <a:avLst/>
          </a:prstGeom>
        </p:spPr>
      </p:pic>
    </p:spTree>
    <p:extLst>
      <p:ext uri="{BB962C8B-B14F-4D97-AF65-F5344CB8AC3E}">
        <p14:creationId xmlns:p14="http://schemas.microsoft.com/office/powerpoint/2010/main" val="1528317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0109"/>
            <a:ext cx="11633288" cy="1015663"/>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endParaRPr lang="en-GB" sz="2400" dirty="0" smtClean="0">
              <a:latin typeface="Comic Sans MS" panose="030F0702030302020204" pitchFamily="66" charset="0"/>
            </a:endParaRPr>
          </a:p>
        </p:txBody>
      </p:sp>
      <p:sp>
        <p:nvSpPr>
          <p:cNvPr id="9" name="TextBox 8"/>
          <p:cNvSpPr txBox="1"/>
          <p:nvPr/>
        </p:nvSpPr>
        <p:spPr>
          <a:xfrm>
            <a:off x="4336473" y="1759527"/>
            <a:ext cx="3366654" cy="4154984"/>
          </a:xfrm>
          <a:prstGeom prst="rect">
            <a:avLst/>
          </a:prstGeom>
          <a:noFill/>
        </p:spPr>
        <p:txBody>
          <a:bodyPr wrap="square" rtlCol="0">
            <a:spAutoFit/>
          </a:bodyPr>
          <a:lstStyle/>
          <a:p>
            <a:pPr algn="ctr"/>
            <a:r>
              <a:rPr lang="en-GB" sz="2400" dirty="0" smtClean="0">
                <a:latin typeface="Comic Sans MS" panose="030F0702030302020204" pitchFamily="66" charset="0"/>
              </a:rPr>
              <a:t>Mr Pennal has taken one of the Numicon out of the bag.</a:t>
            </a:r>
          </a:p>
          <a:p>
            <a:pPr algn="ctr"/>
            <a:endParaRPr lang="en-GB" sz="2400" dirty="0" smtClean="0">
              <a:latin typeface="Comic Sans MS" panose="030F0702030302020204" pitchFamily="66" charset="0"/>
            </a:endParaRPr>
          </a:p>
          <a:p>
            <a:pPr algn="ctr"/>
            <a:r>
              <a:rPr lang="en-GB" sz="2400" dirty="0" smtClean="0">
                <a:latin typeface="Comic Sans MS" panose="030F0702030302020204" pitchFamily="66" charset="0"/>
              </a:rPr>
              <a:t>He is hiding it in his hand.</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Let’s think about which Numicon could be in Mr Pennal’s hand.</a:t>
            </a:r>
          </a:p>
        </p:txBody>
      </p:sp>
      <p:pic>
        <p:nvPicPr>
          <p:cNvPr id="5" name="Picture 4"/>
          <p:cNvPicPr>
            <a:picLocks noChangeAspect="1"/>
          </p:cNvPicPr>
          <p:nvPr/>
        </p:nvPicPr>
        <p:blipFill>
          <a:blip r:embed="rId3"/>
          <a:stretch>
            <a:fillRect/>
          </a:stretch>
        </p:blipFill>
        <p:spPr>
          <a:xfrm>
            <a:off x="572235" y="1594993"/>
            <a:ext cx="3514856" cy="4937146"/>
          </a:xfrm>
          <a:prstGeom prst="rect">
            <a:avLst/>
          </a:prstGeom>
        </p:spPr>
      </p:pic>
      <p:pic>
        <p:nvPicPr>
          <p:cNvPr id="26" name="Picture 25">
            <a:extLst>
              <a:ext uri="{FF2B5EF4-FFF2-40B4-BE49-F238E27FC236}">
                <a16:creationId xmlns:a16="http://schemas.microsoft.com/office/drawing/2014/main" id="{6421D068-7FD5-1644-A282-8A943F2DB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7723" y="5754116"/>
            <a:ext cx="1287276" cy="962192"/>
          </a:xfrm>
          <a:prstGeom prst="rect">
            <a:avLst/>
          </a:prstGeom>
        </p:spPr>
      </p:pic>
      <p:pic>
        <p:nvPicPr>
          <p:cNvPr id="6" name="Picture 5"/>
          <p:cNvPicPr>
            <a:picLocks noChangeAspect="1"/>
          </p:cNvPicPr>
          <p:nvPr/>
        </p:nvPicPr>
        <p:blipFill>
          <a:blip r:embed="rId5"/>
          <a:stretch>
            <a:fillRect/>
          </a:stretch>
        </p:blipFill>
        <p:spPr>
          <a:xfrm>
            <a:off x="7871751" y="1865992"/>
            <a:ext cx="3762900" cy="3296110"/>
          </a:xfrm>
          <a:prstGeom prst="rect">
            <a:avLst/>
          </a:prstGeom>
        </p:spPr>
      </p:pic>
    </p:spTree>
    <p:extLst>
      <p:ext uri="{BB962C8B-B14F-4D97-AF65-F5344CB8AC3E}">
        <p14:creationId xmlns:p14="http://schemas.microsoft.com/office/powerpoint/2010/main" val="2696444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0109"/>
            <a:ext cx="11633288" cy="1015663"/>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endParaRPr lang="en-GB" sz="2400" dirty="0" smtClean="0">
              <a:latin typeface="Comic Sans MS" panose="030F0702030302020204" pitchFamily="66" charset="0"/>
            </a:endParaRPr>
          </a:p>
        </p:txBody>
      </p:sp>
      <p:sp>
        <p:nvSpPr>
          <p:cNvPr id="9" name="TextBox 8"/>
          <p:cNvSpPr txBox="1"/>
          <p:nvPr/>
        </p:nvSpPr>
        <p:spPr>
          <a:xfrm>
            <a:off x="4296094" y="728957"/>
            <a:ext cx="3366654" cy="1200329"/>
          </a:xfrm>
          <a:prstGeom prst="rect">
            <a:avLst/>
          </a:prstGeom>
          <a:noFill/>
        </p:spPr>
        <p:txBody>
          <a:bodyPr wrap="square" rtlCol="0">
            <a:spAutoFit/>
          </a:bodyPr>
          <a:lstStyle/>
          <a:p>
            <a:pPr algn="ctr"/>
            <a:r>
              <a:rPr lang="en-GB" sz="2400" dirty="0">
                <a:latin typeface="Comic Sans MS" panose="030F0702030302020204" pitchFamily="66" charset="0"/>
              </a:rPr>
              <a:t>C</a:t>
            </a:r>
            <a:r>
              <a:rPr lang="en-GB" sz="2400" dirty="0" smtClean="0">
                <a:latin typeface="Comic Sans MS" panose="030F0702030302020204" pitchFamily="66" charset="0"/>
              </a:rPr>
              <a:t>ould Mr Pennal have taken out this Numicon?</a:t>
            </a:r>
          </a:p>
        </p:txBody>
      </p:sp>
      <p:pic>
        <p:nvPicPr>
          <p:cNvPr id="5" name="Picture 4"/>
          <p:cNvPicPr>
            <a:picLocks noChangeAspect="1"/>
          </p:cNvPicPr>
          <p:nvPr/>
        </p:nvPicPr>
        <p:blipFill>
          <a:blip r:embed="rId3"/>
          <a:stretch>
            <a:fillRect/>
          </a:stretch>
        </p:blipFill>
        <p:spPr>
          <a:xfrm>
            <a:off x="318584" y="487722"/>
            <a:ext cx="3514856" cy="4937146"/>
          </a:xfrm>
          <a:prstGeom prst="rect">
            <a:avLst/>
          </a:prstGeom>
        </p:spPr>
      </p:pic>
      <p:pic>
        <p:nvPicPr>
          <p:cNvPr id="26" name="Picture 25">
            <a:extLst>
              <a:ext uri="{FF2B5EF4-FFF2-40B4-BE49-F238E27FC236}">
                <a16:creationId xmlns:a16="http://schemas.microsoft.com/office/drawing/2014/main" id="{6421D068-7FD5-1644-A282-8A943F2DB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7723" y="5754116"/>
            <a:ext cx="1287276" cy="962192"/>
          </a:xfrm>
          <a:prstGeom prst="rect">
            <a:avLst/>
          </a:prstGeom>
        </p:spPr>
      </p:pic>
      <p:pic>
        <p:nvPicPr>
          <p:cNvPr id="6" name="Picture 5"/>
          <p:cNvPicPr>
            <a:picLocks noChangeAspect="1"/>
          </p:cNvPicPr>
          <p:nvPr/>
        </p:nvPicPr>
        <p:blipFill>
          <a:blip r:embed="rId5"/>
          <a:stretch>
            <a:fillRect/>
          </a:stretch>
        </p:blipFill>
        <p:spPr>
          <a:xfrm>
            <a:off x="7871751" y="1865992"/>
            <a:ext cx="3762900" cy="3296110"/>
          </a:xfrm>
          <a:prstGeom prst="rect">
            <a:avLst/>
          </a:prstGeom>
        </p:spPr>
      </p:pic>
      <p:pic>
        <p:nvPicPr>
          <p:cNvPr id="2" name="Picture 1"/>
          <p:cNvPicPr>
            <a:picLocks noChangeAspect="1"/>
          </p:cNvPicPr>
          <p:nvPr/>
        </p:nvPicPr>
        <p:blipFill>
          <a:blip r:embed="rId6"/>
          <a:stretch>
            <a:fillRect/>
          </a:stretch>
        </p:blipFill>
        <p:spPr>
          <a:xfrm>
            <a:off x="5079272" y="2032239"/>
            <a:ext cx="1335384" cy="2963616"/>
          </a:xfrm>
          <a:prstGeom prst="rect">
            <a:avLst/>
          </a:prstGeom>
        </p:spPr>
      </p:pic>
      <p:sp>
        <p:nvSpPr>
          <p:cNvPr id="10" name="TextBox 9"/>
          <p:cNvSpPr txBox="1"/>
          <p:nvPr/>
        </p:nvSpPr>
        <p:spPr>
          <a:xfrm>
            <a:off x="1246909" y="4919008"/>
            <a:ext cx="9231811" cy="1938992"/>
          </a:xfrm>
          <a:prstGeom prst="rect">
            <a:avLst/>
          </a:prstGeom>
          <a:noFill/>
        </p:spPr>
        <p:txBody>
          <a:bodyPr wrap="square" rtlCol="0">
            <a:spAutoFit/>
          </a:bodyPr>
          <a:lstStyle/>
          <a:p>
            <a:pPr algn="ctr"/>
            <a:r>
              <a:rPr lang="en-GB" sz="2400" dirty="0" smtClean="0">
                <a:latin typeface="Comic Sans MS" panose="030F0702030302020204" pitchFamily="66" charset="0"/>
              </a:rPr>
              <a:t>No.</a:t>
            </a:r>
          </a:p>
          <a:p>
            <a:pPr algn="ctr"/>
            <a:endParaRPr lang="en-GB" sz="2400" dirty="0" smtClean="0">
              <a:latin typeface="Comic Sans MS" panose="030F0702030302020204" pitchFamily="66" charset="0"/>
            </a:endParaRPr>
          </a:p>
          <a:p>
            <a:pPr algn="ctr"/>
            <a:r>
              <a:rPr lang="en-GB" sz="2400" dirty="0" smtClean="0">
                <a:latin typeface="Comic Sans MS" panose="030F0702030302020204" pitchFamily="66" charset="0"/>
              </a:rPr>
              <a:t>That’s right.  Mr Pennal could not have taken this Numicon out because this is the Numicon 9.  We did not have the </a:t>
            </a:r>
            <a:r>
              <a:rPr lang="en-GB" sz="2400" dirty="0">
                <a:latin typeface="Comic Sans MS" panose="030F0702030302020204" pitchFamily="66" charset="0"/>
              </a:rPr>
              <a:t>N</a:t>
            </a:r>
            <a:r>
              <a:rPr lang="en-GB" sz="2400" dirty="0" smtClean="0">
                <a:latin typeface="Comic Sans MS" panose="030F0702030302020204" pitchFamily="66" charset="0"/>
              </a:rPr>
              <a:t>umicon 9 because 9 is not a part of a bond to 8.</a:t>
            </a:r>
          </a:p>
        </p:txBody>
      </p:sp>
    </p:spTree>
    <p:extLst>
      <p:ext uri="{BB962C8B-B14F-4D97-AF65-F5344CB8AC3E}">
        <p14:creationId xmlns:p14="http://schemas.microsoft.com/office/powerpoint/2010/main" val="494866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0109"/>
            <a:ext cx="11633288" cy="1015663"/>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endParaRPr lang="en-GB" sz="2400" dirty="0" smtClean="0">
              <a:latin typeface="Comic Sans MS" panose="030F0702030302020204" pitchFamily="66" charset="0"/>
            </a:endParaRPr>
          </a:p>
        </p:txBody>
      </p:sp>
      <p:sp>
        <p:nvSpPr>
          <p:cNvPr id="9" name="TextBox 8"/>
          <p:cNvSpPr txBox="1"/>
          <p:nvPr/>
        </p:nvSpPr>
        <p:spPr>
          <a:xfrm>
            <a:off x="4169268" y="645943"/>
            <a:ext cx="3366654" cy="1569660"/>
          </a:xfrm>
          <a:prstGeom prst="rect">
            <a:avLst/>
          </a:prstGeom>
          <a:noFill/>
        </p:spPr>
        <p:txBody>
          <a:bodyPr wrap="square" rtlCol="0">
            <a:spAutoFit/>
          </a:bodyPr>
          <a:lstStyle/>
          <a:p>
            <a:pPr algn="ctr"/>
            <a:r>
              <a:rPr lang="en-GB" sz="2400" dirty="0" smtClean="0">
                <a:latin typeface="Comic Sans MS" panose="030F0702030302020204" pitchFamily="66" charset="0"/>
              </a:rPr>
              <a:t>Now Mr Pennal has told us that the Numicon in his hand is the Numicon 2.</a:t>
            </a:r>
          </a:p>
        </p:txBody>
      </p:sp>
      <p:pic>
        <p:nvPicPr>
          <p:cNvPr id="5" name="Picture 4"/>
          <p:cNvPicPr>
            <a:picLocks noChangeAspect="1"/>
          </p:cNvPicPr>
          <p:nvPr/>
        </p:nvPicPr>
        <p:blipFill>
          <a:blip r:embed="rId3"/>
          <a:stretch>
            <a:fillRect/>
          </a:stretch>
        </p:blipFill>
        <p:spPr>
          <a:xfrm>
            <a:off x="506983" y="107638"/>
            <a:ext cx="3094750" cy="4347044"/>
          </a:xfrm>
          <a:prstGeom prst="rect">
            <a:avLst/>
          </a:prstGeom>
        </p:spPr>
      </p:pic>
      <p:pic>
        <p:nvPicPr>
          <p:cNvPr id="26" name="Picture 25">
            <a:extLst>
              <a:ext uri="{FF2B5EF4-FFF2-40B4-BE49-F238E27FC236}">
                <a16:creationId xmlns:a16="http://schemas.microsoft.com/office/drawing/2014/main" id="{6421D068-7FD5-1644-A282-8A943F2DB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7723" y="5754116"/>
            <a:ext cx="1287276" cy="962192"/>
          </a:xfrm>
          <a:prstGeom prst="rect">
            <a:avLst/>
          </a:prstGeom>
        </p:spPr>
      </p:pic>
      <p:pic>
        <p:nvPicPr>
          <p:cNvPr id="6" name="Picture 5"/>
          <p:cNvPicPr>
            <a:picLocks noChangeAspect="1"/>
          </p:cNvPicPr>
          <p:nvPr/>
        </p:nvPicPr>
        <p:blipFill>
          <a:blip r:embed="rId5"/>
          <a:stretch>
            <a:fillRect/>
          </a:stretch>
        </p:blipFill>
        <p:spPr>
          <a:xfrm>
            <a:off x="7668945" y="1151053"/>
            <a:ext cx="3762900" cy="3296110"/>
          </a:xfrm>
          <a:prstGeom prst="rect">
            <a:avLst/>
          </a:prstGeom>
        </p:spPr>
      </p:pic>
      <p:sp>
        <p:nvSpPr>
          <p:cNvPr id="10" name="TextBox 9"/>
          <p:cNvSpPr txBox="1"/>
          <p:nvPr/>
        </p:nvSpPr>
        <p:spPr>
          <a:xfrm>
            <a:off x="969747" y="4113719"/>
            <a:ext cx="9231811" cy="830997"/>
          </a:xfrm>
          <a:prstGeom prst="rect">
            <a:avLst/>
          </a:prstGeom>
          <a:noFill/>
        </p:spPr>
        <p:txBody>
          <a:bodyPr wrap="square" rtlCol="0">
            <a:spAutoFit/>
          </a:bodyPr>
          <a:lstStyle/>
          <a:p>
            <a:pPr algn="ctr"/>
            <a:r>
              <a:rPr lang="en-GB" sz="2400" dirty="0" smtClean="0">
                <a:latin typeface="Comic Sans MS" panose="030F0702030302020204" pitchFamily="66" charset="0"/>
              </a:rPr>
              <a:t>So what is in the bag?</a:t>
            </a:r>
          </a:p>
          <a:p>
            <a:pPr algn="ctr"/>
            <a:r>
              <a:rPr lang="en-GB" sz="2400" dirty="0" smtClean="0">
                <a:latin typeface="Comic Sans MS" panose="030F0702030302020204" pitchFamily="66" charset="0"/>
              </a:rPr>
              <a:t>Let’s work it out by looking at our number bonds again.</a:t>
            </a:r>
          </a:p>
        </p:txBody>
      </p:sp>
      <p:pic>
        <p:nvPicPr>
          <p:cNvPr id="11" name="Picture 10"/>
          <p:cNvPicPr>
            <a:picLocks noChangeAspect="1"/>
          </p:cNvPicPr>
          <p:nvPr/>
        </p:nvPicPr>
        <p:blipFill>
          <a:blip r:embed="rId6"/>
          <a:stretch>
            <a:fillRect/>
          </a:stretch>
        </p:blipFill>
        <p:spPr>
          <a:xfrm>
            <a:off x="4788780" y="2547988"/>
            <a:ext cx="1943371" cy="1019317"/>
          </a:xfrm>
          <a:prstGeom prst="rect">
            <a:avLst/>
          </a:prstGeom>
        </p:spPr>
      </p:pic>
      <p:grpSp>
        <p:nvGrpSpPr>
          <p:cNvPr id="12" name="Group 11"/>
          <p:cNvGrpSpPr/>
          <p:nvPr/>
        </p:nvGrpSpPr>
        <p:grpSpPr>
          <a:xfrm>
            <a:off x="349703" y="5280547"/>
            <a:ext cx="4583412" cy="1265739"/>
            <a:chOff x="311586" y="988413"/>
            <a:chExt cx="6559546" cy="2557504"/>
          </a:xfrm>
        </p:grpSpPr>
        <p:pic>
          <p:nvPicPr>
            <p:cNvPr id="14" name="Picture 13"/>
            <p:cNvPicPr>
              <a:picLocks noChangeAspect="1"/>
            </p:cNvPicPr>
            <p:nvPr/>
          </p:nvPicPr>
          <p:blipFill>
            <a:blip r:embed="rId7"/>
            <a:stretch>
              <a:fillRect/>
            </a:stretch>
          </p:blipFill>
          <p:spPr>
            <a:xfrm>
              <a:off x="311586" y="1084271"/>
              <a:ext cx="1240122" cy="2432546"/>
            </a:xfrm>
            <a:prstGeom prst="rect">
              <a:avLst/>
            </a:prstGeom>
          </p:spPr>
        </p:pic>
        <p:grpSp>
          <p:nvGrpSpPr>
            <p:cNvPr id="15" name="Group 14"/>
            <p:cNvGrpSpPr/>
            <p:nvPr/>
          </p:nvGrpSpPr>
          <p:grpSpPr>
            <a:xfrm>
              <a:off x="1641696" y="1084272"/>
              <a:ext cx="1184630" cy="2432546"/>
              <a:chOff x="3574473" y="1968643"/>
              <a:chExt cx="1961181" cy="3864487"/>
            </a:xfrm>
          </p:grpSpPr>
          <p:pic>
            <p:nvPicPr>
              <p:cNvPr id="27" name="Picture 26"/>
              <p:cNvPicPr>
                <a:picLocks noChangeAspect="1"/>
              </p:cNvPicPr>
              <p:nvPr/>
            </p:nvPicPr>
            <p:blipFill>
              <a:blip r:embed="rId8"/>
              <a:stretch>
                <a:fillRect/>
              </a:stretch>
            </p:blipFill>
            <p:spPr>
              <a:xfrm>
                <a:off x="3592283" y="3880232"/>
                <a:ext cx="1943371" cy="1952898"/>
              </a:xfrm>
              <a:prstGeom prst="rect">
                <a:avLst/>
              </a:prstGeom>
            </p:spPr>
          </p:pic>
          <p:pic>
            <p:nvPicPr>
              <p:cNvPr id="28" name="Picture 27"/>
              <p:cNvPicPr>
                <a:picLocks noChangeAspect="1"/>
              </p:cNvPicPr>
              <p:nvPr/>
            </p:nvPicPr>
            <p:blipFill>
              <a:blip r:embed="rId8"/>
              <a:stretch>
                <a:fillRect/>
              </a:stretch>
            </p:blipFill>
            <p:spPr>
              <a:xfrm>
                <a:off x="3574473" y="1968643"/>
                <a:ext cx="1961181" cy="1970795"/>
              </a:xfrm>
              <a:prstGeom prst="rect">
                <a:avLst/>
              </a:prstGeom>
            </p:spPr>
          </p:pic>
        </p:grpSp>
        <p:grpSp>
          <p:nvGrpSpPr>
            <p:cNvPr id="17" name="Group 16"/>
            <p:cNvGrpSpPr/>
            <p:nvPr/>
          </p:nvGrpSpPr>
          <p:grpSpPr>
            <a:xfrm>
              <a:off x="2768036" y="1024653"/>
              <a:ext cx="1471451" cy="2492165"/>
              <a:chOff x="3241558" y="1904420"/>
              <a:chExt cx="2219635" cy="3953427"/>
            </a:xfrm>
          </p:grpSpPr>
          <p:pic>
            <p:nvPicPr>
              <p:cNvPr id="24" name="Picture 23"/>
              <p:cNvPicPr>
                <a:picLocks noChangeAspect="1"/>
              </p:cNvPicPr>
              <p:nvPr/>
            </p:nvPicPr>
            <p:blipFill>
              <a:blip r:embed="rId9"/>
              <a:stretch>
                <a:fillRect/>
              </a:stretch>
            </p:blipFill>
            <p:spPr>
              <a:xfrm>
                <a:off x="3241558" y="1904420"/>
                <a:ext cx="2219635" cy="3953427"/>
              </a:xfrm>
              <a:prstGeom prst="rect">
                <a:avLst/>
              </a:prstGeom>
            </p:spPr>
          </p:pic>
          <p:pic>
            <p:nvPicPr>
              <p:cNvPr id="25" name="Picture 24"/>
              <p:cNvPicPr>
                <a:picLocks noChangeAspect="1"/>
              </p:cNvPicPr>
              <p:nvPr/>
            </p:nvPicPr>
            <p:blipFill>
              <a:blip r:embed="rId10"/>
              <a:stretch>
                <a:fillRect/>
              </a:stretch>
            </p:blipFill>
            <p:spPr>
              <a:xfrm>
                <a:off x="3469027" y="2052500"/>
                <a:ext cx="962159" cy="952633"/>
              </a:xfrm>
              <a:prstGeom prst="rect">
                <a:avLst/>
              </a:prstGeom>
            </p:spPr>
          </p:pic>
        </p:grpSp>
        <p:grpSp>
          <p:nvGrpSpPr>
            <p:cNvPr id="18" name="Group 17"/>
            <p:cNvGrpSpPr/>
            <p:nvPr/>
          </p:nvGrpSpPr>
          <p:grpSpPr>
            <a:xfrm>
              <a:off x="4158968" y="1084271"/>
              <a:ext cx="1296847" cy="2461646"/>
              <a:chOff x="3403256" y="1837741"/>
              <a:chExt cx="2086266" cy="3886742"/>
            </a:xfrm>
          </p:grpSpPr>
          <p:pic>
            <p:nvPicPr>
              <p:cNvPr id="22" name="Picture 21"/>
              <p:cNvPicPr>
                <a:picLocks noChangeAspect="1"/>
              </p:cNvPicPr>
              <p:nvPr/>
            </p:nvPicPr>
            <p:blipFill>
              <a:blip r:embed="rId11"/>
              <a:stretch>
                <a:fillRect/>
              </a:stretch>
            </p:blipFill>
            <p:spPr>
              <a:xfrm>
                <a:off x="3403256" y="2742742"/>
                <a:ext cx="2086266" cy="2981741"/>
              </a:xfrm>
              <a:prstGeom prst="rect">
                <a:avLst/>
              </a:prstGeom>
            </p:spPr>
          </p:pic>
          <p:pic>
            <p:nvPicPr>
              <p:cNvPr id="23" name="Picture 22"/>
              <p:cNvPicPr>
                <a:picLocks noChangeAspect="1"/>
              </p:cNvPicPr>
              <p:nvPr/>
            </p:nvPicPr>
            <p:blipFill>
              <a:blip r:embed="rId6"/>
              <a:stretch>
                <a:fillRect/>
              </a:stretch>
            </p:blipFill>
            <p:spPr>
              <a:xfrm>
                <a:off x="3442484" y="1837741"/>
                <a:ext cx="1943371" cy="1019317"/>
              </a:xfrm>
              <a:prstGeom prst="rect">
                <a:avLst/>
              </a:prstGeom>
            </p:spPr>
          </p:pic>
        </p:grpSp>
        <p:grpSp>
          <p:nvGrpSpPr>
            <p:cNvPr id="19" name="Group 18"/>
            <p:cNvGrpSpPr/>
            <p:nvPr/>
          </p:nvGrpSpPr>
          <p:grpSpPr>
            <a:xfrm>
              <a:off x="5415760" y="988413"/>
              <a:ext cx="1455372" cy="2557504"/>
              <a:chOff x="3426074" y="1929817"/>
              <a:chExt cx="2133898" cy="3937561"/>
            </a:xfrm>
          </p:grpSpPr>
          <p:pic>
            <p:nvPicPr>
              <p:cNvPr id="20" name="Picture 19"/>
              <p:cNvPicPr>
                <a:picLocks noChangeAspect="1"/>
              </p:cNvPicPr>
              <p:nvPr/>
            </p:nvPicPr>
            <p:blipFill>
              <a:blip r:embed="rId12"/>
              <a:stretch>
                <a:fillRect/>
              </a:stretch>
            </p:blipFill>
            <p:spPr>
              <a:xfrm rot="10800000">
                <a:off x="3426074" y="1929817"/>
                <a:ext cx="2029108" cy="2172003"/>
              </a:xfrm>
              <a:prstGeom prst="rect">
                <a:avLst/>
              </a:prstGeom>
            </p:spPr>
          </p:pic>
          <p:pic>
            <p:nvPicPr>
              <p:cNvPr id="21" name="Picture 20"/>
              <p:cNvPicPr>
                <a:picLocks noChangeAspect="1"/>
              </p:cNvPicPr>
              <p:nvPr/>
            </p:nvPicPr>
            <p:blipFill>
              <a:blip r:embed="rId13">
                <a:extLst>
                  <a:ext uri="{BEBA8EAE-BF5A-486C-A8C5-ECC9F3942E4B}">
                    <a14:imgProps xmlns:a14="http://schemas.microsoft.com/office/drawing/2010/main">
                      <a14:imgLayer r:embed="rId14">
                        <a14:imgEffect>
                          <a14:backgroundRemoval t="1899" b="100000" l="2232" r="98661"/>
                        </a14:imgEffect>
                      </a14:imgLayer>
                    </a14:imgProps>
                  </a:ext>
                </a:extLst>
              </a:blip>
              <a:stretch>
                <a:fillRect/>
              </a:stretch>
            </p:blipFill>
            <p:spPr>
              <a:xfrm>
                <a:off x="3426074" y="2857058"/>
                <a:ext cx="2133898" cy="3010320"/>
              </a:xfrm>
              <a:prstGeom prst="rect">
                <a:avLst/>
              </a:prstGeom>
            </p:spPr>
          </p:pic>
        </p:grpSp>
      </p:grpSp>
      <p:sp>
        <p:nvSpPr>
          <p:cNvPr id="29" name="TextBox 28"/>
          <p:cNvSpPr txBox="1"/>
          <p:nvPr/>
        </p:nvSpPr>
        <p:spPr>
          <a:xfrm>
            <a:off x="5852595" y="5130354"/>
            <a:ext cx="4785190" cy="1569660"/>
          </a:xfrm>
          <a:prstGeom prst="rect">
            <a:avLst/>
          </a:prstGeom>
          <a:noFill/>
        </p:spPr>
        <p:txBody>
          <a:bodyPr wrap="square" rtlCol="0">
            <a:spAutoFit/>
          </a:bodyPr>
          <a:lstStyle/>
          <a:p>
            <a:pPr algn="ctr"/>
            <a:r>
              <a:rPr lang="en-GB" sz="2400" dirty="0" smtClean="0">
                <a:latin typeface="Comic Sans MS" panose="030F0702030302020204" pitchFamily="66" charset="0"/>
              </a:rPr>
              <a:t>Here is the Numicon 2</a:t>
            </a:r>
          </a:p>
          <a:p>
            <a:pPr algn="ctr"/>
            <a:r>
              <a:rPr lang="en-GB" sz="2400" dirty="0" smtClean="0">
                <a:latin typeface="Comic Sans MS" panose="030F0702030302020204" pitchFamily="66" charset="0"/>
              </a:rPr>
              <a:t>The Numicon that goes with </a:t>
            </a:r>
            <a:endParaRPr lang="en-GB" sz="2400" dirty="0" smtClean="0">
              <a:latin typeface="Comic Sans MS" panose="030F0702030302020204" pitchFamily="66" charset="0"/>
            </a:endParaRPr>
          </a:p>
          <a:p>
            <a:pPr algn="ctr"/>
            <a:r>
              <a:rPr lang="en-GB" sz="2400" dirty="0" smtClean="0">
                <a:latin typeface="Comic Sans MS" panose="030F0702030302020204" pitchFamily="66" charset="0"/>
              </a:rPr>
              <a:t>2 is 6. </a:t>
            </a:r>
          </a:p>
          <a:p>
            <a:pPr algn="ctr"/>
            <a:r>
              <a:rPr lang="en-GB" sz="2400" dirty="0" smtClean="0">
                <a:latin typeface="Comic Sans MS" panose="030F0702030302020204" pitchFamily="66" charset="0"/>
              </a:rPr>
              <a:t>6 </a:t>
            </a:r>
            <a:r>
              <a:rPr lang="en-GB" sz="2400" dirty="0" smtClean="0">
                <a:latin typeface="Comic Sans MS" panose="030F0702030302020204" pitchFamily="66" charset="0"/>
              </a:rPr>
              <a:t>must be left in the bag.</a:t>
            </a:r>
          </a:p>
        </p:txBody>
      </p:sp>
      <p:cxnSp>
        <p:nvCxnSpPr>
          <p:cNvPr id="4" name="Straight Arrow Connector 3"/>
          <p:cNvCxnSpPr>
            <a:stCxn id="29" idx="1"/>
          </p:cNvCxnSpPr>
          <p:nvPr/>
        </p:nvCxnSpPr>
        <p:spPr>
          <a:xfrm flipH="1" flipV="1">
            <a:off x="3713019" y="5487745"/>
            <a:ext cx="2139576" cy="4274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713019" y="5882920"/>
            <a:ext cx="2291976" cy="4477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309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0109"/>
            <a:ext cx="11633288" cy="1015663"/>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endParaRPr lang="en-GB" sz="2400" dirty="0" smtClean="0">
              <a:latin typeface="Comic Sans MS" panose="030F0702030302020204" pitchFamily="66" charset="0"/>
            </a:endParaRPr>
          </a:p>
        </p:txBody>
      </p:sp>
      <p:sp>
        <p:nvSpPr>
          <p:cNvPr id="9" name="TextBox 8"/>
          <p:cNvSpPr txBox="1"/>
          <p:nvPr/>
        </p:nvSpPr>
        <p:spPr>
          <a:xfrm>
            <a:off x="4169268" y="645943"/>
            <a:ext cx="3366654" cy="830997"/>
          </a:xfrm>
          <a:prstGeom prst="rect">
            <a:avLst/>
          </a:prstGeom>
          <a:noFill/>
        </p:spPr>
        <p:txBody>
          <a:bodyPr wrap="square" rtlCol="0">
            <a:spAutoFit/>
          </a:bodyPr>
          <a:lstStyle/>
          <a:p>
            <a:pPr algn="ctr"/>
            <a:r>
              <a:rPr lang="en-GB" sz="2400" dirty="0" smtClean="0">
                <a:latin typeface="Comic Sans MS" panose="030F0702030302020204" pitchFamily="66" charset="0"/>
              </a:rPr>
              <a:t>Let’s have a look in the bag.</a:t>
            </a:r>
          </a:p>
        </p:txBody>
      </p:sp>
      <p:pic>
        <p:nvPicPr>
          <p:cNvPr id="5" name="Picture 4"/>
          <p:cNvPicPr>
            <a:picLocks noChangeAspect="1"/>
          </p:cNvPicPr>
          <p:nvPr/>
        </p:nvPicPr>
        <p:blipFill>
          <a:blip r:embed="rId3"/>
          <a:stretch>
            <a:fillRect/>
          </a:stretch>
        </p:blipFill>
        <p:spPr>
          <a:xfrm>
            <a:off x="506983" y="107638"/>
            <a:ext cx="3094750" cy="4347044"/>
          </a:xfrm>
          <a:prstGeom prst="rect">
            <a:avLst/>
          </a:prstGeom>
        </p:spPr>
      </p:pic>
      <p:pic>
        <p:nvPicPr>
          <p:cNvPr id="26" name="Picture 25">
            <a:extLst>
              <a:ext uri="{FF2B5EF4-FFF2-40B4-BE49-F238E27FC236}">
                <a16:creationId xmlns:a16="http://schemas.microsoft.com/office/drawing/2014/main" id="{6421D068-7FD5-1644-A282-8A943F2DB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7723" y="5754116"/>
            <a:ext cx="1287276" cy="962192"/>
          </a:xfrm>
          <a:prstGeom prst="rect">
            <a:avLst/>
          </a:prstGeom>
        </p:spPr>
      </p:pic>
      <p:pic>
        <p:nvPicPr>
          <p:cNvPr id="6" name="Picture 5"/>
          <p:cNvPicPr>
            <a:picLocks noChangeAspect="1"/>
          </p:cNvPicPr>
          <p:nvPr/>
        </p:nvPicPr>
        <p:blipFill>
          <a:blip r:embed="rId5"/>
          <a:stretch>
            <a:fillRect/>
          </a:stretch>
        </p:blipFill>
        <p:spPr>
          <a:xfrm>
            <a:off x="7668945" y="1151053"/>
            <a:ext cx="3762900" cy="3296110"/>
          </a:xfrm>
          <a:prstGeom prst="rect">
            <a:avLst/>
          </a:prstGeom>
        </p:spPr>
      </p:pic>
      <p:sp>
        <p:nvSpPr>
          <p:cNvPr id="10" name="TextBox 9"/>
          <p:cNvSpPr txBox="1"/>
          <p:nvPr/>
        </p:nvSpPr>
        <p:spPr>
          <a:xfrm>
            <a:off x="4782905" y="4839113"/>
            <a:ext cx="6851746" cy="1692771"/>
          </a:xfrm>
          <a:prstGeom prst="rect">
            <a:avLst/>
          </a:prstGeom>
          <a:noFill/>
        </p:spPr>
        <p:txBody>
          <a:bodyPr wrap="square" rtlCol="0">
            <a:spAutoFit/>
          </a:bodyPr>
          <a:lstStyle/>
          <a:p>
            <a:pPr algn="ctr"/>
            <a:r>
              <a:rPr lang="en-GB" sz="3200" dirty="0" smtClean="0">
                <a:latin typeface="Comic Sans MS" panose="030F0702030302020204" pitchFamily="66" charset="0"/>
              </a:rPr>
              <a:t>It was 6.</a:t>
            </a:r>
          </a:p>
          <a:p>
            <a:pPr algn="ctr"/>
            <a:r>
              <a:rPr lang="en-GB" sz="2400" dirty="0" smtClean="0">
                <a:latin typeface="Comic Sans MS" panose="030F0702030302020204" pitchFamily="66" charset="0"/>
              </a:rPr>
              <a:t>We were right because 6 + 2  = 8</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Together they are bonds to 8</a:t>
            </a:r>
          </a:p>
        </p:txBody>
      </p:sp>
      <p:pic>
        <p:nvPicPr>
          <p:cNvPr id="11" name="Picture 10"/>
          <p:cNvPicPr>
            <a:picLocks noChangeAspect="1"/>
          </p:cNvPicPr>
          <p:nvPr/>
        </p:nvPicPr>
        <p:blipFill>
          <a:blip r:embed="rId6"/>
          <a:stretch>
            <a:fillRect/>
          </a:stretch>
        </p:blipFill>
        <p:spPr>
          <a:xfrm>
            <a:off x="5031147" y="1555857"/>
            <a:ext cx="1474430" cy="773353"/>
          </a:xfrm>
          <a:prstGeom prst="rect">
            <a:avLst/>
          </a:prstGeom>
        </p:spPr>
      </p:pic>
      <p:grpSp>
        <p:nvGrpSpPr>
          <p:cNvPr id="12" name="Group 11"/>
          <p:cNvGrpSpPr/>
          <p:nvPr/>
        </p:nvGrpSpPr>
        <p:grpSpPr>
          <a:xfrm>
            <a:off x="349703" y="5280547"/>
            <a:ext cx="4583412" cy="1265739"/>
            <a:chOff x="311586" y="988413"/>
            <a:chExt cx="6559546" cy="2557504"/>
          </a:xfrm>
        </p:grpSpPr>
        <p:pic>
          <p:nvPicPr>
            <p:cNvPr id="14" name="Picture 13"/>
            <p:cNvPicPr>
              <a:picLocks noChangeAspect="1"/>
            </p:cNvPicPr>
            <p:nvPr/>
          </p:nvPicPr>
          <p:blipFill>
            <a:blip r:embed="rId7"/>
            <a:stretch>
              <a:fillRect/>
            </a:stretch>
          </p:blipFill>
          <p:spPr>
            <a:xfrm>
              <a:off x="311586" y="1084271"/>
              <a:ext cx="1240122" cy="2432546"/>
            </a:xfrm>
            <a:prstGeom prst="rect">
              <a:avLst/>
            </a:prstGeom>
          </p:spPr>
        </p:pic>
        <p:grpSp>
          <p:nvGrpSpPr>
            <p:cNvPr id="15" name="Group 14"/>
            <p:cNvGrpSpPr/>
            <p:nvPr/>
          </p:nvGrpSpPr>
          <p:grpSpPr>
            <a:xfrm>
              <a:off x="1641696" y="1084272"/>
              <a:ext cx="1184630" cy="2432546"/>
              <a:chOff x="3574473" y="1968643"/>
              <a:chExt cx="1961181" cy="3864487"/>
            </a:xfrm>
          </p:grpSpPr>
          <p:pic>
            <p:nvPicPr>
              <p:cNvPr id="27" name="Picture 26"/>
              <p:cNvPicPr>
                <a:picLocks noChangeAspect="1"/>
              </p:cNvPicPr>
              <p:nvPr/>
            </p:nvPicPr>
            <p:blipFill>
              <a:blip r:embed="rId8"/>
              <a:stretch>
                <a:fillRect/>
              </a:stretch>
            </p:blipFill>
            <p:spPr>
              <a:xfrm>
                <a:off x="3592283" y="3880232"/>
                <a:ext cx="1943371" cy="1952898"/>
              </a:xfrm>
              <a:prstGeom prst="rect">
                <a:avLst/>
              </a:prstGeom>
            </p:spPr>
          </p:pic>
          <p:pic>
            <p:nvPicPr>
              <p:cNvPr id="28" name="Picture 27"/>
              <p:cNvPicPr>
                <a:picLocks noChangeAspect="1"/>
              </p:cNvPicPr>
              <p:nvPr/>
            </p:nvPicPr>
            <p:blipFill>
              <a:blip r:embed="rId8"/>
              <a:stretch>
                <a:fillRect/>
              </a:stretch>
            </p:blipFill>
            <p:spPr>
              <a:xfrm>
                <a:off x="3574473" y="1968643"/>
                <a:ext cx="1961181" cy="1970795"/>
              </a:xfrm>
              <a:prstGeom prst="rect">
                <a:avLst/>
              </a:prstGeom>
            </p:spPr>
          </p:pic>
        </p:grpSp>
        <p:grpSp>
          <p:nvGrpSpPr>
            <p:cNvPr id="17" name="Group 16"/>
            <p:cNvGrpSpPr/>
            <p:nvPr/>
          </p:nvGrpSpPr>
          <p:grpSpPr>
            <a:xfrm>
              <a:off x="2768036" y="1024653"/>
              <a:ext cx="1471451" cy="2492165"/>
              <a:chOff x="3241558" y="1904420"/>
              <a:chExt cx="2219635" cy="3953427"/>
            </a:xfrm>
          </p:grpSpPr>
          <p:pic>
            <p:nvPicPr>
              <p:cNvPr id="24" name="Picture 23"/>
              <p:cNvPicPr>
                <a:picLocks noChangeAspect="1"/>
              </p:cNvPicPr>
              <p:nvPr/>
            </p:nvPicPr>
            <p:blipFill>
              <a:blip r:embed="rId9"/>
              <a:stretch>
                <a:fillRect/>
              </a:stretch>
            </p:blipFill>
            <p:spPr>
              <a:xfrm>
                <a:off x="3241558" y="1904420"/>
                <a:ext cx="2219635" cy="3953427"/>
              </a:xfrm>
              <a:prstGeom prst="rect">
                <a:avLst/>
              </a:prstGeom>
            </p:spPr>
          </p:pic>
          <p:pic>
            <p:nvPicPr>
              <p:cNvPr id="25" name="Picture 24"/>
              <p:cNvPicPr>
                <a:picLocks noChangeAspect="1"/>
              </p:cNvPicPr>
              <p:nvPr/>
            </p:nvPicPr>
            <p:blipFill>
              <a:blip r:embed="rId10"/>
              <a:stretch>
                <a:fillRect/>
              </a:stretch>
            </p:blipFill>
            <p:spPr>
              <a:xfrm>
                <a:off x="3469027" y="2052500"/>
                <a:ext cx="962159" cy="952633"/>
              </a:xfrm>
              <a:prstGeom prst="rect">
                <a:avLst/>
              </a:prstGeom>
            </p:spPr>
          </p:pic>
        </p:grpSp>
        <p:grpSp>
          <p:nvGrpSpPr>
            <p:cNvPr id="18" name="Group 17"/>
            <p:cNvGrpSpPr/>
            <p:nvPr/>
          </p:nvGrpSpPr>
          <p:grpSpPr>
            <a:xfrm>
              <a:off x="4158968" y="1084271"/>
              <a:ext cx="1296847" cy="2461646"/>
              <a:chOff x="3403256" y="1837741"/>
              <a:chExt cx="2086266" cy="3886742"/>
            </a:xfrm>
          </p:grpSpPr>
          <p:pic>
            <p:nvPicPr>
              <p:cNvPr id="22" name="Picture 21"/>
              <p:cNvPicPr>
                <a:picLocks noChangeAspect="1"/>
              </p:cNvPicPr>
              <p:nvPr/>
            </p:nvPicPr>
            <p:blipFill>
              <a:blip r:embed="rId11"/>
              <a:stretch>
                <a:fillRect/>
              </a:stretch>
            </p:blipFill>
            <p:spPr>
              <a:xfrm>
                <a:off x="3403256" y="2742742"/>
                <a:ext cx="2086266" cy="2981741"/>
              </a:xfrm>
              <a:prstGeom prst="rect">
                <a:avLst/>
              </a:prstGeom>
            </p:spPr>
          </p:pic>
          <p:pic>
            <p:nvPicPr>
              <p:cNvPr id="23" name="Picture 22"/>
              <p:cNvPicPr>
                <a:picLocks noChangeAspect="1"/>
              </p:cNvPicPr>
              <p:nvPr/>
            </p:nvPicPr>
            <p:blipFill>
              <a:blip r:embed="rId6"/>
              <a:stretch>
                <a:fillRect/>
              </a:stretch>
            </p:blipFill>
            <p:spPr>
              <a:xfrm>
                <a:off x="3442484" y="1837741"/>
                <a:ext cx="1943371" cy="1019317"/>
              </a:xfrm>
              <a:prstGeom prst="rect">
                <a:avLst/>
              </a:prstGeom>
            </p:spPr>
          </p:pic>
        </p:grpSp>
        <p:grpSp>
          <p:nvGrpSpPr>
            <p:cNvPr id="19" name="Group 18"/>
            <p:cNvGrpSpPr/>
            <p:nvPr/>
          </p:nvGrpSpPr>
          <p:grpSpPr>
            <a:xfrm>
              <a:off x="5415760" y="988413"/>
              <a:ext cx="1455372" cy="2557504"/>
              <a:chOff x="3426074" y="1929817"/>
              <a:chExt cx="2133898" cy="3937561"/>
            </a:xfrm>
          </p:grpSpPr>
          <p:pic>
            <p:nvPicPr>
              <p:cNvPr id="20" name="Picture 19"/>
              <p:cNvPicPr>
                <a:picLocks noChangeAspect="1"/>
              </p:cNvPicPr>
              <p:nvPr/>
            </p:nvPicPr>
            <p:blipFill>
              <a:blip r:embed="rId12"/>
              <a:stretch>
                <a:fillRect/>
              </a:stretch>
            </p:blipFill>
            <p:spPr>
              <a:xfrm rot="10800000">
                <a:off x="3426074" y="1929817"/>
                <a:ext cx="2029108" cy="2172003"/>
              </a:xfrm>
              <a:prstGeom prst="rect">
                <a:avLst/>
              </a:prstGeom>
            </p:spPr>
          </p:pic>
          <p:pic>
            <p:nvPicPr>
              <p:cNvPr id="21" name="Picture 20"/>
              <p:cNvPicPr>
                <a:picLocks noChangeAspect="1"/>
              </p:cNvPicPr>
              <p:nvPr/>
            </p:nvPicPr>
            <p:blipFill>
              <a:blip r:embed="rId13">
                <a:extLst>
                  <a:ext uri="{BEBA8EAE-BF5A-486C-A8C5-ECC9F3942E4B}">
                    <a14:imgProps xmlns:a14="http://schemas.microsoft.com/office/drawing/2010/main">
                      <a14:imgLayer r:embed="rId14">
                        <a14:imgEffect>
                          <a14:backgroundRemoval t="1899" b="100000" l="2232" r="98661"/>
                        </a14:imgEffect>
                      </a14:imgLayer>
                    </a14:imgProps>
                  </a:ext>
                </a:extLst>
              </a:blip>
              <a:stretch>
                <a:fillRect/>
              </a:stretch>
            </p:blipFill>
            <p:spPr>
              <a:xfrm>
                <a:off x="3426074" y="2857058"/>
                <a:ext cx="2133898" cy="3010320"/>
              </a:xfrm>
              <a:prstGeom prst="rect">
                <a:avLst/>
              </a:prstGeom>
            </p:spPr>
          </p:pic>
        </p:grpSp>
      </p:grpSp>
      <p:pic>
        <p:nvPicPr>
          <p:cNvPr id="31" name="Picture 30"/>
          <p:cNvPicPr>
            <a:picLocks noChangeAspect="1"/>
          </p:cNvPicPr>
          <p:nvPr/>
        </p:nvPicPr>
        <p:blipFill>
          <a:blip r:embed="rId11"/>
          <a:stretch>
            <a:fillRect/>
          </a:stretch>
        </p:blipFill>
        <p:spPr>
          <a:xfrm>
            <a:off x="4973786" y="2246947"/>
            <a:ext cx="1531791" cy="2189272"/>
          </a:xfrm>
          <a:prstGeom prst="rect">
            <a:avLst/>
          </a:prstGeom>
        </p:spPr>
      </p:pic>
      <p:cxnSp>
        <p:nvCxnSpPr>
          <p:cNvPr id="3" name="Straight Arrow Connector 2"/>
          <p:cNvCxnSpPr/>
          <p:nvPr/>
        </p:nvCxnSpPr>
        <p:spPr>
          <a:xfrm flipH="1" flipV="1">
            <a:off x="6135228" y="3976255"/>
            <a:ext cx="1152263" cy="8628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898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0109"/>
            <a:ext cx="11633288" cy="1015663"/>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endParaRPr lang="en-GB" sz="2400" dirty="0" smtClean="0">
              <a:latin typeface="Comic Sans MS" panose="030F0702030302020204" pitchFamily="66" charset="0"/>
            </a:endParaRPr>
          </a:p>
        </p:txBody>
      </p:sp>
      <p:sp>
        <p:nvSpPr>
          <p:cNvPr id="9" name="TextBox 8"/>
          <p:cNvSpPr txBox="1"/>
          <p:nvPr/>
        </p:nvSpPr>
        <p:spPr>
          <a:xfrm>
            <a:off x="3790131" y="645943"/>
            <a:ext cx="7287171" cy="3046988"/>
          </a:xfrm>
          <a:prstGeom prst="rect">
            <a:avLst/>
          </a:prstGeom>
          <a:noFill/>
        </p:spPr>
        <p:txBody>
          <a:bodyPr wrap="square" rtlCol="0">
            <a:spAutoFit/>
          </a:bodyPr>
          <a:lstStyle/>
          <a:p>
            <a:pPr algn="ctr"/>
            <a:r>
              <a:rPr lang="en-GB" sz="2400" dirty="0" smtClean="0">
                <a:latin typeface="Comic Sans MS" panose="030F0702030302020204" pitchFamily="66" charset="0"/>
              </a:rPr>
              <a:t>Now it’s your turn to work out what’s in the bag.</a:t>
            </a:r>
          </a:p>
          <a:p>
            <a:pPr algn="ctr"/>
            <a:endParaRPr lang="en-GB" sz="2400" dirty="0">
              <a:latin typeface="Comic Sans MS" panose="030F0702030302020204" pitchFamily="66" charset="0"/>
            </a:endParaRPr>
          </a:p>
          <a:p>
            <a:r>
              <a:rPr lang="en-GB" sz="2400" dirty="0" smtClean="0">
                <a:latin typeface="Comic Sans MS" panose="030F0702030302020204" pitchFamily="66" charset="0"/>
              </a:rPr>
              <a:t>Mrs Levington has changed the</a:t>
            </a:r>
          </a:p>
          <a:p>
            <a:r>
              <a:rPr lang="en-GB" sz="2400" dirty="0" smtClean="0">
                <a:latin typeface="Comic Sans MS" panose="030F0702030302020204" pitchFamily="66" charset="0"/>
              </a:rPr>
              <a:t>pair of Numicon in the bag.</a:t>
            </a:r>
          </a:p>
          <a:p>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2400" dirty="0" smtClean="0">
                <a:latin typeface="Comic Sans MS" panose="030F0702030302020204" pitchFamily="66" charset="0"/>
              </a:rPr>
              <a:t>Then Mr Pennal took out the</a:t>
            </a:r>
          </a:p>
          <a:p>
            <a:r>
              <a:rPr lang="en-GB" sz="2400" dirty="0" smtClean="0">
                <a:latin typeface="Comic Sans MS" panose="030F0702030302020204" pitchFamily="66" charset="0"/>
              </a:rPr>
              <a:t>Numicon 4. </a:t>
            </a:r>
          </a:p>
        </p:txBody>
      </p:sp>
      <p:pic>
        <p:nvPicPr>
          <p:cNvPr id="5" name="Picture 4"/>
          <p:cNvPicPr>
            <a:picLocks noChangeAspect="1"/>
          </p:cNvPicPr>
          <p:nvPr/>
        </p:nvPicPr>
        <p:blipFill>
          <a:blip r:embed="rId3"/>
          <a:stretch>
            <a:fillRect/>
          </a:stretch>
        </p:blipFill>
        <p:spPr>
          <a:xfrm>
            <a:off x="527643" y="1005871"/>
            <a:ext cx="3094750" cy="4347044"/>
          </a:xfrm>
          <a:prstGeom prst="rect">
            <a:avLst/>
          </a:prstGeom>
        </p:spPr>
      </p:pic>
      <p:pic>
        <p:nvPicPr>
          <p:cNvPr id="6" name="Picture 5"/>
          <p:cNvPicPr>
            <a:picLocks noChangeAspect="1"/>
          </p:cNvPicPr>
          <p:nvPr/>
        </p:nvPicPr>
        <p:blipFill>
          <a:blip r:embed="rId4"/>
          <a:stretch>
            <a:fillRect/>
          </a:stretch>
        </p:blipFill>
        <p:spPr>
          <a:xfrm>
            <a:off x="8648063" y="1532935"/>
            <a:ext cx="3326936" cy="2914228"/>
          </a:xfrm>
          <a:prstGeom prst="rect">
            <a:avLst/>
          </a:prstGeom>
        </p:spPr>
      </p:pic>
      <p:pic>
        <p:nvPicPr>
          <p:cNvPr id="31" name="Picture 30">
            <a:extLst>
              <a:ext uri="{FF2B5EF4-FFF2-40B4-BE49-F238E27FC236}">
                <a16:creationId xmlns:a16="http://schemas.microsoft.com/office/drawing/2014/main" id="{BAD652ED-B74D-0B40-8437-D204845763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5891" y="5837596"/>
            <a:ext cx="1299108" cy="964684"/>
          </a:xfrm>
          <a:prstGeom prst="rect">
            <a:avLst/>
          </a:prstGeom>
        </p:spPr>
      </p:pic>
      <p:pic>
        <p:nvPicPr>
          <p:cNvPr id="32" name="Picture 31"/>
          <p:cNvPicPr>
            <a:picLocks noChangeAspect="1"/>
          </p:cNvPicPr>
          <p:nvPr/>
        </p:nvPicPr>
        <p:blipFill>
          <a:blip r:embed="rId6"/>
          <a:stretch>
            <a:fillRect/>
          </a:stretch>
        </p:blipFill>
        <p:spPr>
          <a:xfrm>
            <a:off x="5222806" y="4134201"/>
            <a:ext cx="1824844" cy="1833790"/>
          </a:xfrm>
          <a:prstGeom prst="rect">
            <a:avLst/>
          </a:prstGeom>
        </p:spPr>
      </p:pic>
      <p:sp>
        <p:nvSpPr>
          <p:cNvPr id="33" name="TextBox 32"/>
          <p:cNvSpPr txBox="1"/>
          <p:nvPr/>
        </p:nvSpPr>
        <p:spPr>
          <a:xfrm>
            <a:off x="527643" y="6081800"/>
            <a:ext cx="9231811" cy="1200329"/>
          </a:xfrm>
          <a:prstGeom prst="rect">
            <a:avLst/>
          </a:prstGeom>
          <a:noFill/>
        </p:spPr>
        <p:txBody>
          <a:bodyPr wrap="square" rtlCol="0">
            <a:spAutoFit/>
          </a:bodyPr>
          <a:lstStyle/>
          <a:p>
            <a:pPr algn="ctr"/>
            <a:r>
              <a:rPr lang="en-GB" sz="2400" dirty="0" smtClean="0">
                <a:latin typeface="Comic Sans MS" panose="030F0702030302020204" pitchFamily="66" charset="0"/>
              </a:rPr>
              <a:t>So what is in the bag? </a:t>
            </a:r>
            <a:r>
              <a:rPr lang="en-GB" sz="2400" dirty="0" smtClean="0">
                <a:latin typeface="Comic Sans MS" panose="030F0702030302020204" pitchFamily="66" charset="0"/>
              </a:rPr>
              <a:t>Remember the total must be 8.</a:t>
            </a:r>
          </a:p>
          <a:p>
            <a:pPr algn="ctr"/>
            <a:r>
              <a:rPr lang="en-GB" sz="2400" dirty="0" smtClean="0">
                <a:latin typeface="Comic Sans MS" panose="030F0702030302020204" pitchFamily="66" charset="0"/>
              </a:rPr>
              <a:t>Work </a:t>
            </a:r>
            <a:r>
              <a:rPr lang="en-GB" sz="2400" dirty="0" smtClean="0">
                <a:latin typeface="Comic Sans MS" panose="030F0702030302020204" pitchFamily="66" charset="0"/>
              </a:rPr>
              <a:t>it out on the next slide.</a:t>
            </a:r>
          </a:p>
          <a:p>
            <a:pPr algn="ctr"/>
            <a:endParaRPr lang="en-GB" sz="2400" dirty="0" smtClean="0">
              <a:latin typeface="Comic Sans MS" panose="030F0702030302020204" pitchFamily="66" charset="0"/>
            </a:endParaRPr>
          </a:p>
        </p:txBody>
      </p:sp>
    </p:spTree>
    <p:extLst>
      <p:ext uri="{BB962C8B-B14F-4D97-AF65-F5344CB8AC3E}">
        <p14:creationId xmlns:p14="http://schemas.microsoft.com/office/powerpoint/2010/main" val="1160004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10" name="TextBox 9"/>
          <p:cNvSpPr txBox="1"/>
          <p:nvPr/>
        </p:nvSpPr>
        <p:spPr>
          <a:xfrm>
            <a:off x="246856" y="5339645"/>
            <a:ext cx="11945144" cy="1200329"/>
          </a:xfrm>
          <a:prstGeom prst="rect">
            <a:avLst/>
          </a:prstGeom>
          <a:solidFill>
            <a:schemeClr val="bg1"/>
          </a:solidFill>
        </p:spPr>
        <p:txBody>
          <a:bodyPr wrap="square" rtlCol="0">
            <a:spAutoFit/>
          </a:bodyPr>
          <a:lstStyle/>
          <a:p>
            <a:r>
              <a:rPr lang="en-GB" dirty="0" smtClean="0">
                <a:hlinkClick r:id="rId2"/>
              </a:rPr>
              <a:t>Copy the link below to go to the </a:t>
            </a:r>
            <a:r>
              <a:rPr lang="en-GB" dirty="0" err="1" smtClean="0">
                <a:hlinkClick r:id="rId2"/>
              </a:rPr>
              <a:t>WhiteRose</a:t>
            </a:r>
            <a:r>
              <a:rPr lang="en-GB" dirty="0" smtClean="0">
                <a:hlinkClick r:id="rId2"/>
              </a:rPr>
              <a:t> Maths page.</a:t>
            </a:r>
          </a:p>
          <a:p>
            <a:r>
              <a:rPr lang="en-GB" dirty="0" smtClean="0">
                <a:hlinkClick r:id="rId2"/>
              </a:rPr>
              <a:t>Choose the video for session 5 – How many are hiding?</a:t>
            </a:r>
          </a:p>
          <a:p>
            <a:endParaRPr lang="en-GB" dirty="0" smtClean="0">
              <a:hlinkClick r:id="rId2"/>
            </a:endParaRPr>
          </a:p>
          <a:p>
            <a:endParaRPr lang="en-GB" dirty="0" smtClean="0">
              <a:hlinkClick r:id="rId2"/>
            </a:endParaRPr>
          </a:p>
        </p:txBody>
      </p:sp>
      <p:pic>
        <p:nvPicPr>
          <p:cNvPr id="11"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
          <p:cNvPicPr>
            <a:picLocks noChangeAspect="1"/>
          </p:cNvPicPr>
          <p:nvPr/>
        </p:nvPicPr>
        <p:blipFill>
          <a:blip r:embed="rId4"/>
          <a:stretch>
            <a:fillRect/>
          </a:stretch>
        </p:blipFill>
        <p:spPr>
          <a:xfrm>
            <a:off x="1292476" y="3258287"/>
            <a:ext cx="2877742" cy="2058022"/>
          </a:xfrm>
          <a:prstGeom prst="rect">
            <a:avLst/>
          </a:prstGeom>
        </p:spPr>
      </p:pic>
      <p:cxnSp>
        <p:nvCxnSpPr>
          <p:cNvPr id="5" name="Straight Arrow Connector 4"/>
          <p:cNvCxnSpPr/>
          <p:nvPr/>
        </p:nvCxnSpPr>
        <p:spPr>
          <a:xfrm flipV="1">
            <a:off x="5126182" y="3258287"/>
            <a:ext cx="1378674" cy="2058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stretch>
            <a:fillRect/>
          </a:stretch>
        </p:blipFill>
        <p:spPr>
          <a:xfrm>
            <a:off x="6971455" y="2810778"/>
            <a:ext cx="4105848" cy="3267531"/>
          </a:xfrm>
          <a:prstGeom prst="rect">
            <a:avLst/>
          </a:prstGeom>
        </p:spPr>
      </p:pic>
      <p:sp>
        <p:nvSpPr>
          <p:cNvPr id="3" name="Rectangle 2"/>
          <p:cNvSpPr/>
          <p:nvPr/>
        </p:nvSpPr>
        <p:spPr>
          <a:xfrm>
            <a:off x="246856" y="5951248"/>
            <a:ext cx="6096000" cy="646331"/>
          </a:xfrm>
          <a:prstGeom prst="rect">
            <a:avLst/>
          </a:prstGeom>
        </p:spPr>
        <p:txBody>
          <a:bodyPr>
            <a:spAutoFit/>
          </a:bodyPr>
          <a:lstStyle/>
          <a:p>
            <a:r>
              <a:rPr lang="en-GB" dirty="0">
                <a:hlinkClick r:id="rId6"/>
              </a:rPr>
              <a:t>https://whiterosemaths.com/homelearning/early-years/alive-in-5-week-2/</a:t>
            </a:r>
            <a:endParaRPr lang="en-GB" dirty="0"/>
          </a:p>
        </p:txBody>
      </p:sp>
    </p:spTree>
    <p:extLst>
      <p:ext uri="{BB962C8B-B14F-4D97-AF65-F5344CB8AC3E}">
        <p14:creationId xmlns:p14="http://schemas.microsoft.com/office/powerpoint/2010/main" val="2424262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0109"/>
            <a:ext cx="11633288" cy="1015663"/>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endParaRPr lang="en-GB" sz="2400" dirty="0" smtClean="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506983" y="107638"/>
            <a:ext cx="2512945" cy="3529811"/>
          </a:xfrm>
          <a:prstGeom prst="rect">
            <a:avLst/>
          </a:prstGeom>
        </p:spPr>
      </p:pic>
      <p:pic>
        <p:nvPicPr>
          <p:cNvPr id="6" name="Picture 5"/>
          <p:cNvPicPr>
            <a:picLocks noChangeAspect="1"/>
          </p:cNvPicPr>
          <p:nvPr/>
        </p:nvPicPr>
        <p:blipFill>
          <a:blip r:embed="rId4"/>
          <a:stretch>
            <a:fillRect/>
          </a:stretch>
        </p:blipFill>
        <p:spPr>
          <a:xfrm>
            <a:off x="7330058" y="772399"/>
            <a:ext cx="3214207" cy="2815483"/>
          </a:xfrm>
          <a:prstGeom prst="rect">
            <a:avLst/>
          </a:prstGeom>
        </p:spPr>
      </p:pic>
      <p:sp>
        <p:nvSpPr>
          <p:cNvPr id="10" name="TextBox 9"/>
          <p:cNvSpPr txBox="1"/>
          <p:nvPr/>
        </p:nvSpPr>
        <p:spPr>
          <a:xfrm>
            <a:off x="-1403169" y="3743466"/>
            <a:ext cx="9231811" cy="400110"/>
          </a:xfrm>
          <a:prstGeom prst="rect">
            <a:avLst/>
          </a:prstGeom>
          <a:noFill/>
        </p:spPr>
        <p:txBody>
          <a:bodyPr wrap="square" rtlCol="0">
            <a:spAutoFit/>
          </a:bodyPr>
          <a:lstStyle/>
          <a:p>
            <a:pPr algn="ctr"/>
            <a:r>
              <a:rPr lang="en-GB" sz="2000" dirty="0">
                <a:latin typeface="Comic Sans MS" panose="030F0702030302020204" pitchFamily="66" charset="0"/>
              </a:rPr>
              <a:t>W</a:t>
            </a:r>
            <a:r>
              <a:rPr lang="en-GB" sz="2000" dirty="0" smtClean="0">
                <a:latin typeface="Comic Sans MS" panose="030F0702030302020204" pitchFamily="66" charset="0"/>
              </a:rPr>
              <a:t>ork it out by looking at our number bonds again.</a:t>
            </a:r>
          </a:p>
        </p:txBody>
      </p:sp>
      <p:grpSp>
        <p:nvGrpSpPr>
          <p:cNvPr id="12" name="Group 11"/>
          <p:cNvGrpSpPr/>
          <p:nvPr/>
        </p:nvGrpSpPr>
        <p:grpSpPr>
          <a:xfrm>
            <a:off x="349703" y="5488367"/>
            <a:ext cx="4583412" cy="1265739"/>
            <a:chOff x="311586" y="988413"/>
            <a:chExt cx="6559546" cy="2557504"/>
          </a:xfrm>
        </p:grpSpPr>
        <p:pic>
          <p:nvPicPr>
            <p:cNvPr id="14" name="Picture 13"/>
            <p:cNvPicPr>
              <a:picLocks noChangeAspect="1"/>
            </p:cNvPicPr>
            <p:nvPr/>
          </p:nvPicPr>
          <p:blipFill>
            <a:blip r:embed="rId5"/>
            <a:stretch>
              <a:fillRect/>
            </a:stretch>
          </p:blipFill>
          <p:spPr>
            <a:xfrm>
              <a:off x="311586" y="1084271"/>
              <a:ext cx="1240122" cy="2432546"/>
            </a:xfrm>
            <a:prstGeom prst="rect">
              <a:avLst/>
            </a:prstGeom>
          </p:spPr>
        </p:pic>
        <p:grpSp>
          <p:nvGrpSpPr>
            <p:cNvPr id="15" name="Group 14"/>
            <p:cNvGrpSpPr/>
            <p:nvPr/>
          </p:nvGrpSpPr>
          <p:grpSpPr>
            <a:xfrm>
              <a:off x="1641696" y="1084272"/>
              <a:ext cx="1184630" cy="2432546"/>
              <a:chOff x="3574473" y="1968643"/>
              <a:chExt cx="1961181" cy="3864487"/>
            </a:xfrm>
          </p:grpSpPr>
          <p:pic>
            <p:nvPicPr>
              <p:cNvPr id="27" name="Picture 26"/>
              <p:cNvPicPr>
                <a:picLocks noChangeAspect="1"/>
              </p:cNvPicPr>
              <p:nvPr/>
            </p:nvPicPr>
            <p:blipFill>
              <a:blip r:embed="rId6"/>
              <a:stretch>
                <a:fillRect/>
              </a:stretch>
            </p:blipFill>
            <p:spPr>
              <a:xfrm>
                <a:off x="3592283" y="3880232"/>
                <a:ext cx="1943371" cy="1952898"/>
              </a:xfrm>
              <a:prstGeom prst="rect">
                <a:avLst/>
              </a:prstGeom>
            </p:spPr>
          </p:pic>
          <p:pic>
            <p:nvPicPr>
              <p:cNvPr id="28" name="Picture 27"/>
              <p:cNvPicPr>
                <a:picLocks noChangeAspect="1"/>
              </p:cNvPicPr>
              <p:nvPr/>
            </p:nvPicPr>
            <p:blipFill>
              <a:blip r:embed="rId6"/>
              <a:stretch>
                <a:fillRect/>
              </a:stretch>
            </p:blipFill>
            <p:spPr>
              <a:xfrm>
                <a:off x="3574473" y="1968643"/>
                <a:ext cx="1961181" cy="1970795"/>
              </a:xfrm>
              <a:prstGeom prst="rect">
                <a:avLst/>
              </a:prstGeom>
            </p:spPr>
          </p:pic>
        </p:grpSp>
        <p:grpSp>
          <p:nvGrpSpPr>
            <p:cNvPr id="17" name="Group 16"/>
            <p:cNvGrpSpPr/>
            <p:nvPr/>
          </p:nvGrpSpPr>
          <p:grpSpPr>
            <a:xfrm>
              <a:off x="2768036" y="1024653"/>
              <a:ext cx="1471451" cy="2492165"/>
              <a:chOff x="3241558" y="1904420"/>
              <a:chExt cx="2219635" cy="3953427"/>
            </a:xfrm>
          </p:grpSpPr>
          <p:pic>
            <p:nvPicPr>
              <p:cNvPr id="24" name="Picture 23"/>
              <p:cNvPicPr>
                <a:picLocks noChangeAspect="1"/>
              </p:cNvPicPr>
              <p:nvPr/>
            </p:nvPicPr>
            <p:blipFill>
              <a:blip r:embed="rId7"/>
              <a:stretch>
                <a:fillRect/>
              </a:stretch>
            </p:blipFill>
            <p:spPr>
              <a:xfrm>
                <a:off x="3241558" y="1904420"/>
                <a:ext cx="2219635" cy="3953427"/>
              </a:xfrm>
              <a:prstGeom prst="rect">
                <a:avLst/>
              </a:prstGeom>
            </p:spPr>
          </p:pic>
          <p:pic>
            <p:nvPicPr>
              <p:cNvPr id="25" name="Picture 24"/>
              <p:cNvPicPr>
                <a:picLocks noChangeAspect="1"/>
              </p:cNvPicPr>
              <p:nvPr/>
            </p:nvPicPr>
            <p:blipFill>
              <a:blip r:embed="rId8"/>
              <a:stretch>
                <a:fillRect/>
              </a:stretch>
            </p:blipFill>
            <p:spPr>
              <a:xfrm>
                <a:off x="3469027" y="2052500"/>
                <a:ext cx="962159" cy="952633"/>
              </a:xfrm>
              <a:prstGeom prst="rect">
                <a:avLst/>
              </a:prstGeom>
            </p:spPr>
          </p:pic>
        </p:grpSp>
        <p:grpSp>
          <p:nvGrpSpPr>
            <p:cNvPr id="18" name="Group 17"/>
            <p:cNvGrpSpPr/>
            <p:nvPr/>
          </p:nvGrpSpPr>
          <p:grpSpPr>
            <a:xfrm>
              <a:off x="4158968" y="1084271"/>
              <a:ext cx="1296847" cy="2461646"/>
              <a:chOff x="3403256" y="1837741"/>
              <a:chExt cx="2086266" cy="3886742"/>
            </a:xfrm>
          </p:grpSpPr>
          <p:pic>
            <p:nvPicPr>
              <p:cNvPr id="22" name="Picture 21"/>
              <p:cNvPicPr>
                <a:picLocks noChangeAspect="1"/>
              </p:cNvPicPr>
              <p:nvPr/>
            </p:nvPicPr>
            <p:blipFill>
              <a:blip r:embed="rId9"/>
              <a:stretch>
                <a:fillRect/>
              </a:stretch>
            </p:blipFill>
            <p:spPr>
              <a:xfrm>
                <a:off x="3403256" y="2742742"/>
                <a:ext cx="2086266" cy="2981741"/>
              </a:xfrm>
              <a:prstGeom prst="rect">
                <a:avLst/>
              </a:prstGeom>
            </p:spPr>
          </p:pic>
          <p:pic>
            <p:nvPicPr>
              <p:cNvPr id="23" name="Picture 22"/>
              <p:cNvPicPr>
                <a:picLocks noChangeAspect="1"/>
              </p:cNvPicPr>
              <p:nvPr/>
            </p:nvPicPr>
            <p:blipFill>
              <a:blip r:embed="rId10"/>
              <a:stretch>
                <a:fillRect/>
              </a:stretch>
            </p:blipFill>
            <p:spPr>
              <a:xfrm>
                <a:off x="3442484" y="1837741"/>
                <a:ext cx="1943371" cy="1019317"/>
              </a:xfrm>
              <a:prstGeom prst="rect">
                <a:avLst/>
              </a:prstGeom>
            </p:spPr>
          </p:pic>
        </p:grpSp>
        <p:grpSp>
          <p:nvGrpSpPr>
            <p:cNvPr id="19" name="Group 18"/>
            <p:cNvGrpSpPr/>
            <p:nvPr/>
          </p:nvGrpSpPr>
          <p:grpSpPr>
            <a:xfrm>
              <a:off x="5415760" y="988413"/>
              <a:ext cx="1455372" cy="2557504"/>
              <a:chOff x="3426074" y="1929817"/>
              <a:chExt cx="2133898" cy="3937561"/>
            </a:xfrm>
          </p:grpSpPr>
          <p:pic>
            <p:nvPicPr>
              <p:cNvPr id="20" name="Picture 19"/>
              <p:cNvPicPr>
                <a:picLocks noChangeAspect="1"/>
              </p:cNvPicPr>
              <p:nvPr/>
            </p:nvPicPr>
            <p:blipFill>
              <a:blip r:embed="rId11"/>
              <a:stretch>
                <a:fillRect/>
              </a:stretch>
            </p:blipFill>
            <p:spPr>
              <a:xfrm rot="10800000">
                <a:off x="3426074" y="1929817"/>
                <a:ext cx="2029108" cy="2172003"/>
              </a:xfrm>
              <a:prstGeom prst="rect">
                <a:avLst/>
              </a:prstGeom>
            </p:spPr>
          </p:pic>
          <p:pic>
            <p:nvPicPr>
              <p:cNvPr id="21" name="Picture 20"/>
              <p:cNvPicPr>
                <a:picLocks noChangeAspect="1"/>
              </p:cNvPicPr>
              <p:nvPr/>
            </p:nvPicPr>
            <p:blipFill>
              <a:blip r:embed="rId12">
                <a:extLst>
                  <a:ext uri="{BEBA8EAE-BF5A-486C-A8C5-ECC9F3942E4B}">
                    <a14:imgProps xmlns:a14="http://schemas.microsoft.com/office/drawing/2010/main">
                      <a14:imgLayer r:embed="rId13">
                        <a14:imgEffect>
                          <a14:backgroundRemoval t="1899" b="100000" l="2232" r="98661"/>
                        </a14:imgEffect>
                      </a14:imgLayer>
                    </a14:imgProps>
                  </a:ext>
                </a:extLst>
              </a:blip>
              <a:stretch>
                <a:fillRect/>
              </a:stretch>
            </p:blipFill>
            <p:spPr>
              <a:xfrm>
                <a:off x="3426074" y="2857058"/>
                <a:ext cx="2133898" cy="3010320"/>
              </a:xfrm>
              <a:prstGeom prst="rect">
                <a:avLst/>
              </a:prstGeom>
            </p:spPr>
          </p:pic>
        </p:grpSp>
      </p:grpSp>
      <p:sp>
        <p:nvSpPr>
          <p:cNvPr id="29" name="TextBox 28"/>
          <p:cNvSpPr txBox="1"/>
          <p:nvPr/>
        </p:nvSpPr>
        <p:spPr>
          <a:xfrm>
            <a:off x="318584" y="4262032"/>
            <a:ext cx="5868350" cy="1200329"/>
          </a:xfrm>
          <a:prstGeom prst="rect">
            <a:avLst/>
          </a:prstGeom>
          <a:noFill/>
        </p:spPr>
        <p:txBody>
          <a:bodyPr wrap="square" rtlCol="0">
            <a:spAutoFit/>
          </a:bodyPr>
          <a:lstStyle/>
          <a:p>
            <a:pPr algn="ctr"/>
            <a:r>
              <a:rPr lang="en-GB" sz="2400" dirty="0" smtClean="0">
                <a:latin typeface="Comic Sans MS" panose="030F0702030302020204" pitchFamily="66" charset="0"/>
              </a:rPr>
              <a:t>Here is the Numicon 4</a:t>
            </a:r>
          </a:p>
          <a:p>
            <a:pPr algn="ctr"/>
            <a:r>
              <a:rPr lang="en-GB" sz="2400" dirty="0" smtClean="0">
                <a:latin typeface="Comic Sans MS" panose="030F0702030302020204" pitchFamily="66" charset="0"/>
              </a:rPr>
              <a:t>Look at which Numicon goes with 4 to make 8.</a:t>
            </a:r>
          </a:p>
        </p:txBody>
      </p:sp>
      <p:cxnSp>
        <p:nvCxnSpPr>
          <p:cNvPr id="4" name="Straight Arrow Connector 3"/>
          <p:cNvCxnSpPr/>
          <p:nvPr/>
        </p:nvCxnSpPr>
        <p:spPr>
          <a:xfrm flipH="1">
            <a:off x="1524388" y="4488803"/>
            <a:ext cx="168588" cy="13511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6"/>
          <a:stretch>
            <a:fillRect/>
          </a:stretch>
        </p:blipFill>
        <p:spPr>
          <a:xfrm>
            <a:off x="4529090" y="914037"/>
            <a:ext cx="1824844" cy="1833790"/>
          </a:xfrm>
          <a:prstGeom prst="rect">
            <a:avLst/>
          </a:prstGeom>
        </p:spPr>
      </p:pic>
      <p:sp>
        <p:nvSpPr>
          <p:cNvPr id="32" name="TextBox 31"/>
          <p:cNvSpPr txBox="1"/>
          <p:nvPr/>
        </p:nvSpPr>
        <p:spPr>
          <a:xfrm>
            <a:off x="5317495" y="4303544"/>
            <a:ext cx="7239335" cy="2431435"/>
          </a:xfrm>
          <a:prstGeom prst="rect">
            <a:avLst/>
          </a:prstGeom>
          <a:noFill/>
        </p:spPr>
        <p:txBody>
          <a:bodyPr wrap="square" rtlCol="0">
            <a:spAutoFit/>
          </a:bodyPr>
          <a:lstStyle/>
          <a:p>
            <a:pPr algn="ctr"/>
            <a:r>
              <a:rPr lang="en-GB" sz="2000" dirty="0">
                <a:latin typeface="Comic Sans MS" panose="030F0702030302020204" pitchFamily="66" charset="0"/>
              </a:rPr>
              <a:t>Complete the </a:t>
            </a:r>
            <a:r>
              <a:rPr lang="en-GB" sz="2000" dirty="0" smtClean="0">
                <a:latin typeface="Comic Sans MS" panose="030F0702030302020204" pitchFamily="66" charset="0"/>
              </a:rPr>
              <a:t>sentences below – </a:t>
            </a:r>
          </a:p>
          <a:p>
            <a:pPr algn="ctr"/>
            <a:endParaRPr lang="en-GB" sz="2000" dirty="0">
              <a:latin typeface="Comic Sans MS" panose="030F0702030302020204" pitchFamily="66" charset="0"/>
            </a:endParaRPr>
          </a:p>
          <a:p>
            <a:pPr algn="ctr"/>
            <a:r>
              <a:rPr lang="en-GB" sz="3200" dirty="0" smtClean="0">
                <a:latin typeface="Comic Sans MS" panose="030F0702030302020204" pitchFamily="66" charset="0"/>
              </a:rPr>
              <a:t>It is _______.</a:t>
            </a:r>
          </a:p>
          <a:p>
            <a:pPr algn="ctr"/>
            <a:r>
              <a:rPr lang="en-GB" sz="2400" dirty="0" smtClean="0">
                <a:latin typeface="Comic Sans MS" panose="030F0702030302020204" pitchFamily="66" charset="0"/>
              </a:rPr>
              <a:t>I was right because </a:t>
            </a:r>
            <a:r>
              <a:rPr lang="en-GB" sz="3200" dirty="0" smtClean="0">
                <a:latin typeface="Comic Sans MS" panose="030F0702030302020204" pitchFamily="66" charset="0"/>
              </a:rPr>
              <a:t>4 + ____  = 8</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Together they are bonds to 8</a:t>
            </a:r>
          </a:p>
        </p:txBody>
      </p:sp>
      <p:pic>
        <p:nvPicPr>
          <p:cNvPr id="33" name="Picture 32">
            <a:extLst>
              <a:ext uri="{FF2B5EF4-FFF2-40B4-BE49-F238E27FC236}">
                <a16:creationId xmlns:a16="http://schemas.microsoft.com/office/drawing/2014/main" id="{BAD652ED-B74D-0B40-8437-D2048457632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75891" y="2981029"/>
            <a:ext cx="1299108" cy="964684"/>
          </a:xfrm>
          <a:prstGeom prst="rect">
            <a:avLst/>
          </a:prstGeom>
        </p:spPr>
      </p:pic>
    </p:spTree>
    <p:extLst>
      <p:ext uri="{BB962C8B-B14F-4D97-AF65-F5344CB8AC3E}">
        <p14:creationId xmlns:p14="http://schemas.microsoft.com/office/powerpoint/2010/main" val="4039349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0109"/>
            <a:ext cx="11633288" cy="1015663"/>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endParaRPr lang="en-GB" sz="2400" dirty="0" smtClean="0">
              <a:latin typeface="Comic Sans MS" panose="030F0702030302020204" pitchFamily="66" charset="0"/>
            </a:endParaRPr>
          </a:p>
        </p:txBody>
      </p:sp>
      <p:sp>
        <p:nvSpPr>
          <p:cNvPr id="9" name="TextBox 8"/>
          <p:cNvSpPr txBox="1"/>
          <p:nvPr/>
        </p:nvSpPr>
        <p:spPr>
          <a:xfrm>
            <a:off x="3790131" y="645943"/>
            <a:ext cx="7287171" cy="2308324"/>
          </a:xfrm>
          <a:prstGeom prst="rect">
            <a:avLst/>
          </a:prstGeom>
          <a:noFill/>
        </p:spPr>
        <p:txBody>
          <a:bodyPr wrap="square" rtlCol="0">
            <a:spAutoFit/>
          </a:bodyPr>
          <a:lstStyle/>
          <a:p>
            <a:pPr algn="ctr"/>
            <a:r>
              <a:rPr lang="en-GB" sz="2400" dirty="0" smtClean="0">
                <a:latin typeface="Comic Sans MS" panose="030F0702030302020204" pitchFamily="66" charset="0"/>
              </a:rPr>
              <a:t>Mrs Levington changed the pair of Numicon in the bag again.</a:t>
            </a:r>
          </a:p>
          <a:p>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2400" dirty="0" smtClean="0">
                <a:latin typeface="Comic Sans MS" panose="030F0702030302020204" pitchFamily="66" charset="0"/>
              </a:rPr>
              <a:t>Then Mr Pennal took out the</a:t>
            </a:r>
          </a:p>
          <a:p>
            <a:r>
              <a:rPr lang="en-GB" sz="2400" dirty="0" smtClean="0">
                <a:latin typeface="Comic Sans MS" panose="030F0702030302020204" pitchFamily="66" charset="0"/>
              </a:rPr>
              <a:t>Numicon 3.</a:t>
            </a:r>
          </a:p>
        </p:txBody>
      </p:sp>
      <p:pic>
        <p:nvPicPr>
          <p:cNvPr id="5" name="Picture 4"/>
          <p:cNvPicPr>
            <a:picLocks noChangeAspect="1"/>
          </p:cNvPicPr>
          <p:nvPr/>
        </p:nvPicPr>
        <p:blipFill>
          <a:blip r:embed="rId3"/>
          <a:stretch>
            <a:fillRect/>
          </a:stretch>
        </p:blipFill>
        <p:spPr>
          <a:xfrm>
            <a:off x="527643" y="1005871"/>
            <a:ext cx="3094750" cy="4347044"/>
          </a:xfrm>
          <a:prstGeom prst="rect">
            <a:avLst/>
          </a:prstGeom>
        </p:spPr>
      </p:pic>
      <p:pic>
        <p:nvPicPr>
          <p:cNvPr id="6" name="Picture 5"/>
          <p:cNvPicPr>
            <a:picLocks noChangeAspect="1"/>
          </p:cNvPicPr>
          <p:nvPr/>
        </p:nvPicPr>
        <p:blipFill>
          <a:blip r:embed="rId4"/>
          <a:stretch>
            <a:fillRect/>
          </a:stretch>
        </p:blipFill>
        <p:spPr>
          <a:xfrm>
            <a:off x="8648063" y="1532935"/>
            <a:ext cx="3326936" cy="2914228"/>
          </a:xfrm>
          <a:prstGeom prst="rect">
            <a:avLst/>
          </a:prstGeom>
        </p:spPr>
      </p:pic>
      <p:pic>
        <p:nvPicPr>
          <p:cNvPr id="31" name="Picture 30">
            <a:extLst>
              <a:ext uri="{FF2B5EF4-FFF2-40B4-BE49-F238E27FC236}">
                <a16:creationId xmlns:a16="http://schemas.microsoft.com/office/drawing/2014/main" id="{BAD652ED-B74D-0B40-8437-D204845763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5891" y="5837596"/>
            <a:ext cx="1299108" cy="964684"/>
          </a:xfrm>
          <a:prstGeom prst="rect">
            <a:avLst/>
          </a:prstGeom>
        </p:spPr>
      </p:pic>
      <p:sp>
        <p:nvSpPr>
          <p:cNvPr id="33" name="TextBox 32"/>
          <p:cNvSpPr txBox="1"/>
          <p:nvPr/>
        </p:nvSpPr>
        <p:spPr>
          <a:xfrm>
            <a:off x="527643" y="6081800"/>
            <a:ext cx="9231811" cy="830997"/>
          </a:xfrm>
          <a:prstGeom prst="rect">
            <a:avLst/>
          </a:prstGeom>
          <a:noFill/>
        </p:spPr>
        <p:txBody>
          <a:bodyPr wrap="square" rtlCol="0">
            <a:spAutoFit/>
          </a:bodyPr>
          <a:lstStyle/>
          <a:p>
            <a:pPr algn="ctr"/>
            <a:r>
              <a:rPr lang="en-GB" sz="2400" dirty="0" smtClean="0">
                <a:latin typeface="Comic Sans MS" panose="030F0702030302020204" pitchFamily="66" charset="0"/>
              </a:rPr>
              <a:t>So what is in the bag? Work it out on the next slide.</a:t>
            </a:r>
          </a:p>
          <a:p>
            <a:pPr algn="ctr"/>
            <a:endParaRPr lang="en-GB" sz="2400" dirty="0" smtClean="0">
              <a:latin typeface="Comic Sans MS" panose="030F0702030302020204" pitchFamily="66" charset="0"/>
            </a:endParaRPr>
          </a:p>
        </p:txBody>
      </p:sp>
      <p:pic>
        <p:nvPicPr>
          <p:cNvPr id="10" name="Picture 9"/>
          <p:cNvPicPr>
            <a:picLocks noChangeAspect="1"/>
          </p:cNvPicPr>
          <p:nvPr/>
        </p:nvPicPr>
        <p:blipFill>
          <a:blip r:embed="rId6"/>
          <a:stretch>
            <a:fillRect/>
          </a:stretch>
        </p:blipFill>
        <p:spPr>
          <a:xfrm rot="10800000">
            <a:off x="5204543" y="3037085"/>
            <a:ext cx="2029108" cy="2172003"/>
          </a:xfrm>
          <a:prstGeom prst="rect">
            <a:avLst/>
          </a:prstGeom>
        </p:spPr>
      </p:pic>
    </p:spTree>
    <p:extLst>
      <p:ext uri="{BB962C8B-B14F-4D97-AF65-F5344CB8AC3E}">
        <p14:creationId xmlns:p14="http://schemas.microsoft.com/office/powerpoint/2010/main" val="2189357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0109"/>
            <a:ext cx="11633288" cy="1015663"/>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endParaRPr lang="en-GB" sz="2400" dirty="0" smtClean="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506983" y="107638"/>
            <a:ext cx="2512945" cy="3529811"/>
          </a:xfrm>
          <a:prstGeom prst="rect">
            <a:avLst/>
          </a:prstGeom>
        </p:spPr>
      </p:pic>
      <p:pic>
        <p:nvPicPr>
          <p:cNvPr id="6" name="Picture 5"/>
          <p:cNvPicPr>
            <a:picLocks noChangeAspect="1"/>
          </p:cNvPicPr>
          <p:nvPr/>
        </p:nvPicPr>
        <p:blipFill>
          <a:blip r:embed="rId4"/>
          <a:stretch>
            <a:fillRect/>
          </a:stretch>
        </p:blipFill>
        <p:spPr>
          <a:xfrm>
            <a:off x="7330058" y="772399"/>
            <a:ext cx="3214207" cy="2815483"/>
          </a:xfrm>
          <a:prstGeom prst="rect">
            <a:avLst/>
          </a:prstGeom>
        </p:spPr>
      </p:pic>
      <p:sp>
        <p:nvSpPr>
          <p:cNvPr id="10" name="TextBox 9"/>
          <p:cNvSpPr txBox="1"/>
          <p:nvPr/>
        </p:nvSpPr>
        <p:spPr>
          <a:xfrm>
            <a:off x="-1403169" y="3743466"/>
            <a:ext cx="9231811" cy="400110"/>
          </a:xfrm>
          <a:prstGeom prst="rect">
            <a:avLst/>
          </a:prstGeom>
          <a:noFill/>
        </p:spPr>
        <p:txBody>
          <a:bodyPr wrap="square" rtlCol="0">
            <a:spAutoFit/>
          </a:bodyPr>
          <a:lstStyle/>
          <a:p>
            <a:pPr algn="ctr"/>
            <a:r>
              <a:rPr lang="en-GB" sz="2000" dirty="0">
                <a:latin typeface="Comic Sans MS" panose="030F0702030302020204" pitchFamily="66" charset="0"/>
              </a:rPr>
              <a:t>W</a:t>
            </a:r>
            <a:r>
              <a:rPr lang="en-GB" sz="2000" dirty="0" smtClean="0">
                <a:latin typeface="Comic Sans MS" panose="030F0702030302020204" pitchFamily="66" charset="0"/>
              </a:rPr>
              <a:t>ork it out by looking at our number bonds again.</a:t>
            </a:r>
          </a:p>
        </p:txBody>
      </p:sp>
      <p:grpSp>
        <p:nvGrpSpPr>
          <p:cNvPr id="12" name="Group 11"/>
          <p:cNvGrpSpPr/>
          <p:nvPr/>
        </p:nvGrpSpPr>
        <p:grpSpPr>
          <a:xfrm>
            <a:off x="349703" y="5488367"/>
            <a:ext cx="4583412" cy="1265739"/>
            <a:chOff x="311586" y="988413"/>
            <a:chExt cx="6559546" cy="2557504"/>
          </a:xfrm>
        </p:grpSpPr>
        <p:pic>
          <p:nvPicPr>
            <p:cNvPr id="14" name="Picture 13"/>
            <p:cNvPicPr>
              <a:picLocks noChangeAspect="1"/>
            </p:cNvPicPr>
            <p:nvPr/>
          </p:nvPicPr>
          <p:blipFill>
            <a:blip r:embed="rId5"/>
            <a:stretch>
              <a:fillRect/>
            </a:stretch>
          </p:blipFill>
          <p:spPr>
            <a:xfrm>
              <a:off x="311586" y="1084271"/>
              <a:ext cx="1240122" cy="2432546"/>
            </a:xfrm>
            <a:prstGeom prst="rect">
              <a:avLst/>
            </a:prstGeom>
          </p:spPr>
        </p:pic>
        <p:grpSp>
          <p:nvGrpSpPr>
            <p:cNvPr id="15" name="Group 14"/>
            <p:cNvGrpSpPr/>
            <p:nvPr/>
          </p:nvGrpSpPr>
          <p:grpSpPr>
            <a:xfrm>
              <a:off x="1641696" y="1084272"/>
              <a:ext cx="1184630" cy="2432546"/>
              <a:chOff x="3574473" y="1968643"/>
              <a:chExt cx="1961181" cy="3864487"/>
            </a:xfrm>
          </p:grpSpPr>
          <p:pic>
            <p:nvPicPr>
              <p:cNvPr id="27" name="Picture 26"/>
              <p:cNvPicPr>
                <a:picLocks noChangeAspect="1"/>
              </p:cNvPicPr>
              <p:nvPr/>
            </p:nvPicPr>
            <p:blipFill>
              <a:blip r:embed="rId6"/>
              <a:stretch>
                <a:fillRect/>
              </a:stretch>
            </p:blipFill>
            <p:spPr>
              <a:xfrm>
                <a:off x="3592283" y="3880232"/>
                <a:ext cx="1943371" cy="1952898"/>
              </a:xfrm>
              <a:prstGeom prst="rect">
                <a:avLst/>
              </a:prstGeom>
            </p:spPr>
          </p:pic>
          <p:pic>
            <p:nvPicPr>
              <p:cNvPr id="28" name="Picture 27"/>
              <p:cNvPicPr>
                <a:picLocks noChangeAspect="1"/>
              </p:cNvPicPr>
              <p:nvPr/>
            </p:nvPicPr>
            <p:blipFill>
              <a:blip r:embed="rId6"/>
              <a:stretch>
                <a:fillRect/>
              </a:stretch>
            </p:blipFill>
            <p:spPr>
              <a:xfrm>
                <a:off x="3574473" y="1968643"/>
                <a:ext cx="1961181" cy="1970795"/>
              </a:xfrm>
              <a:prstGeom prst="rect">
                <a:avLst/>
              </a:prstGeom>
            </p:spPr>
          </p:pic>
        </p:grpSp>
        <p:grpSp>
          <p:nvGrpSpPr>
            <p:cNvPr id="17" name="Group 16"/>
            <p:cNvGrpSpPr/>
            <p:nvPr/>
          </p:nvGrpSpPr>
          <p:grpSpPr>
            <a:xfrm>
              <a:off x="2768036" y="1024653"/>
              <a:ext cx="1471451" cy="2492165"/>
              <a:chOff x="3241558" y="1904420"/>
              <a:chExt cx="2219635" cy="3953427"/>
            </a:xfrm>
          </p:grpSpPr>
          <p:pic>
            <p:nvPicPr>
              <p:cNvPr id="24" name="Picture 23"/>
              <p:cNvPicPr>
                <a:picLocks noChangeAspect="1"/>
              </p:cNvPicPr>
              <p:nvPr/>
            </p:nvPicPr>
            <p:blipFill>
              <a:blip r:embed="rId7"/>
              <a:stretch>
                <a:fillRect/>
              </a:stretch>
            </p:blipFill>
            <p:spPr>
              <a:xfrm>
                <a:off x="3241558" y="1904420"/>
                <a:ext cx="2219635" cy="3953427"/>
              </a:xfrm>
              <a:prstGeom prst="rect">
                <a:avLst/>
              </a:prstGeom>
            </p:spPr>
          </p:pic>
          <p:pic>
            <p:nvPicPr>
              <p:cNvPr id="25" name="Picture 24"/>
              <p:cNvPicPr>
                <a:picLocks noChangeAspect="1"/>
              </p:cNvPicPr>
              <p:nvPr/>
            </p:nvPicPr>
            <p:blipFill>
              <a:blip r:embed="rId8"/>
              <a:stretch>
                <a:fillRect/>
              </a:stretch>
            </p:blipFill>
            <p:spPr>
              <a:xfrm>
                <a:off x="3469027" y="2052500"/>
                <a:ext cx="962159" cy="952633"/>
              </a:xfrm>
              <a:prstGeom prst="rect">
                <a:avLst/>
              </a:prstGeom>
            </p:spPr>
          </p:pic>
        </p:grpSp>
        <p:grpSp>
          <p:nvGrpSpPr>
            <p:cNvPr id="18" name="Group 17"/>
            <p:cNvGrpSpPr/>
            <p:nvPr/>
          </p:nvGrpSpPr>
          <p:grpSpPr>
            <a:xfrm>
              <a:off x="4158968" y="1084271"/>
              <a:ext cx="1296847" cy="2461646"/>
              <a:chOff x="3403256" y="1837741"/>
              <a:chExt cx="2086266" cy="3886742"/>
            </a:xfrm>
          </p:grpSpPr>
          <p:pic>
            <p:nvPicPr>
              <p:cNvPr id="22" name="Picture 21"/>
              <p:cNvPicPr>
                <a:picLocks noChangeAspect="1"/>
              </p:cNvPicPr>
              <p:nvPr/>
            </p:nvPicPr>
            <p:blipFill>
              <a:blip r:embed="rId9"/>
              <a:stretch>
                <a:fillRect/>
              </a:stretch>
            </p:blipFill>
            <p:spPr>
              <a:xfrm>
                <a:off x="3403256" y="2742742"/>
                <a:ext cx="2086266" cy="2981741"/>
              </a:xfrm>
              <a:prstGeom prst="rect">
                <a:avLst/>
              </a:prstGeom>
            </p:spPr>
          </p:pic>
          <p:pic>
            <p:nvPicPr>
              <p:cNvPr id="23" name="Picture 22"/>
              <p:cNvPicPr>
                <a:picLocks noChangeAspect="1"/>
              </p:cNvPicPr>
              <p:nvPr/>
            </p:nvPicPr>
            <p:blipFill>
              <a:blip r:embed="rId10"/>
              <a:stretch>
                <a:fillRect/>
              </a:stretch>
            </p:blipFill>
            <p:spPr>
              <a:xfrm>
                <a:off x="3442484" y="1837741"/>
                <a:ext cx="1943371" cy="1019317"/>
              </a:xfrm>
              <a:prstGeom prst="rect">
                <a:avLst/>
              </a:prstGeom>
            </p:spPr>
          </p:pic>
        </p:grpSp>
        <p:grpSp>
          <p:nvGrpSpPr>
            <p:cNvPr id="19" name="Group 18"/>
            <p:cNvGrpSpPr/>
            <p:nvPr/>
          </p:nvGrpSpPr>
          <p:grpSpPr>
            <a:xfrm>
              <a:off x="5415760" y="988413"/>
              <a:ext cx="1455372" cy="2557504"/>
              <a:chOff x="3426074" y="1929817"/>
              <a:chExt cx="2133898" cy="3937561"/>
            </a:xfrm>
          </p:grpSpPr>
          <p:pic>
            <p:nvPicPr>
              <p:cNvPr id="20" name="Picture 19"/>
              <p:cNvPicPr>
                <a:picLocks noChangeAspect="1"/>
              </p:cNvPicPr>
              <p:nvPr/>
            </p:nvPicPr>
            <p:blipFill>
              <a:blip r:embed="rId11"/>
              <a:stretch>
                <a:fillRect/>
              </a:stretch>
            </p:blipFill>
            <p:spPr>
              <a:xfrm rot="10800000">
                <a:off x="3426074" y="1929817"/>
                <a:ext cx="2029108" cy="2172003"/>
              </a:xfrm>
              <a:prstGeom prst="rect">
                <a:avLst/>
              </a:prstGeom>
            </p:spPr>
          </p:pic>
          <p:pic>
            <p:nvPicPr>
              <p:cNvPr id="21" name="Picture 20"/>
              <p:cNvPicPr>
                <a:picLocks noChangeAspect="1"/>
              </p:cNvPicPr>
              <p:nvPr/>
            </p:nvPicPr>
            <p:blipFill>
              <a:blip r:embed="rId12">
                <a:extLst>
                  <a:ext uri="{BEBA8EAE-BF5A-486C-A8C5-ECC9F3942E4B}">
                    <a14:imgProps xmlns:a14="http://schemas.microsoft.com/office/drawing/2010/main">
                      <a14:imgLayer r:embed="rId13">
                        <a14:imgEffect>
                          <a14:backgroundRemoval t="1899" b="100000" l="2232" r="98661"/>
                        </a14:imgEffect>
                      </a14:imgLayer>
                    </a14:imgProps>
                  </a:ext>
                </a:extLst>
              </a:blip>
              <a:stretch>
                <a:fillRect/>
              </a:stretch>
            </p:blipFill>
            <p:spPr>
              <a:xfrm>
                <a:off x="3426074" y="2857058"/>
                <a:ext cx="2133898" cy="3010320"/>
              </a:xfrm>
              <a:prstGeom prst="rect">
                <a:avLst/>
              </a:prstGeom>
            </p:spPr>
          </p:pic>
        </p:grpSp>
      </p:grpSp>
      <p:sp>
        <p:nvSpPr>
          <p:cNvPr id="29" name="TextBox 28"/>
          <p:cNvSpPr txBox="1"/>
          <p:nvPr/>
        </p:nvSpPr>
        <p:spPr>
          <a:xfrm>
            <a:off x="318584" y="4262032"/>
            <a:ext cx="5868350" cy="1200329"/>
          </a:xfrm>
          <a:prstGeom prst="rect">
            <a:avLst/>
          </a:prstGeom>
          <a:noFill/>
        </p:spPr>
        <p:txBody>
          <a:bodyPr wrap="square" rtlCol="0">
            <a:spAutoFit/>
          </a:bodyPr>
          <a:lstStyle/>
          <a:p>
            <a:pPr algn="ctr"/>
            <a:r>
              <a:rPr lang="en-GB" sz="2400" dirty="0" smtClean="0">
                <a:latin typeface="Comic Sans MS" panose="030F0702030302020204" pitchFamily="66" charset="0"/>
              </a:rPr>
              <a:t>Here is the Numicon 3</a:t>
            </a:r>
          </a:p>
          <a:p>
            <a:pPr algn="ctr"/>
            <a:r>
              <a:rPr lang="en-GB" sz="2400" dirty="0" smtClean="0">
                <a:latin typeface="Comic Sans MS" panose="030F0702030302020204" pitchFamily="66" charset="0"/>
              </a:rPr>
              <a:t>Look at which Numicon goes with 3 to make 8.</a:t>
            </a:r>
          </a:p>
        </p:txBody>
      </p:sp>
      <p:cxnSp>
        <p:nvCxnSpPr>
          <p:cNvPr id="4" name="Straight Arrow Connector 3"/>
          <p:cNvCxnSpPr/>
          <p:nvPr/>
        </p:nvCxnSpPr>
        <p:spPr>
          <a:xfrm flipH="1">
            <a:off x="4337038" y="4650771"/>
            <a:ext cx="429047" cy="12103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317495" y="4303544"/>
            <a:ext cx="7239335" cy="2431435"/>
          </a:xfrm>
          <a:prstGeom prst="rect">
            <a:avLst/>
          </a:prstGeom>
          <a:noFill/>
        </p:spPr>
        <p:txBody>
          <a:bodyPr wrap="square" rtlCol="0">
            <a:spAutoFit/>
          </a:bodyPr>
          <a:lstStyle/>
          <a:p>
            <a:pPr algn="ctr"/>
            <a:r>
              <a:rPr lang="en-GB" sz="2000" dirty="0">
                <a:latin typeface="Comic Sans MS" panose="030F0702030302020204" pitchFamily="66" charset="0"/>
              </a:rPr>
              <a:t>Complete the </a:t>
            </a:r>
            <a:r>
              <a:rPr lang="en-GB" sz="2000" dirty="0" smtClean="0">
                <a:latin typeface="Comic Sans MS" panose="030F0702030302020204" pitchFamily="66" charset="0"/>
              </a:rPr>
              <a:t>sentences below – </a:t>
            </a:r>
          </a:p>
          <a:p>
            <a:pPr algn="ctr"/>
            <a:endParaRPr lang="en-GB" sz="2000" dirty="0">
              <a:latin typeface="Comic Sans MS" panose="030F0702030302020204" pitchFamily="66" charset="0"/>
            </a:endParaRPr>
          </a:p>
          <a:p>
            <a:pPr algn="ctr"/>
            <a:r>
              <a:rPr lang="en-GB" sz="3200" dirty="0" smtClean="0">
                <a:latin typeface="Comic Sans MS" panose="030F0702030302020204" pitchFamily="66" charset="0"/>
              </a:rPr>
              <a:t>It is _______.</a:t>
            </a:r>
          </a:p>
          <a:p>
            <a:pPr algn="ctr"/>
            <a:r>
              <a:rPr lang="en-GB" sz="2400" dirty="0" smtClean="0">
                <a:latin typeface="Comic Sans MS" panose="030F0702030302020204" pitchFamily="66" charset="0"/>
              </a:rPr>
              <a:t>I was right because </a:t>
            </a:r>
            <a:r>
              <a:rPr lang="en-GB" sz="3200" dirty="0">
                <a:latin typeface="Comic Sans MS" panose="030F0702030302020204" pitchFamily="66" charset="0"/>
              </a:rPr>
              <a:t>3</a:t>
            </a:r>
            <a:r>
              <a:rPr lang="en-GB" sz="3200" dirty="0" smtClean="0">
                <a:latin typeface="Comic Sans MS" panose="030F0702030302020204" pitchFamily="66" charset="0"/>
              </a:rPr>
              <a:t> + ____  = 8</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Together they are bonds to 8</a:t>
            </a:r>
          </a:p>
        </p:txBody>
      </p:sp>
      <p:pic>
        <p:nvPicPr>
          <p:cNvPr id="33" name="Picture 32">
            <a:extLst>
              <a:ext uri="{FF2B5EF4-FFF2-40B4-BE49-F238E27FC236}">
                <a16:creationId xmlns:a16="http://schemas.microsoft.com/office/drawing/2014/main" id="{BAD652ED-B74D-0B40-8437-D2048457632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75891" y="2981029"/>
            <a:ext cx="1299108" cy="964684"/>
          </a:xfrm>
          <a:prstGeom prst="rect">
            <a:avLst/>
          </a:prstGeom>
        </p:spPr>
      </p:pic>
      <p:pic>
        <p:nvPicPr>
          <p:cNvPr id="26" name="Picture 25"/>
          <p:cNvPicPr>
            <a:picLocks noChangeAspect="1"/>
          </p:cNvPicPr>
          <p:nvPr/>
        </p:nvPicPr>
        <p:blipFill>
          <a:blip r:embed="rId11"/>
          <a:stretch>
            <a:fillRect/>
          </a:stretch>
        </p:blipFill>
        <p:spPr>
          <a:xfrm rot="10800000">
            <a:off x="4106120" y="794133"/>
            <a:ext cx="2029108" cy="2172003"/>
          </a:xfrm>
          <a:prstGeom prst="rect">
            <a:avLst/>
          </a:prstGeom>
        </p:spPr>
      </p:pic>
    </p:spTree>
    <p:extLst>
      <p:ext uri="{BB962C8B-B14F-4D97-AF65-F5344CB8AC3E}">
        <p14:creationId xmlns:p14="http://schemas.microsoft.com/office/powerpoint/2010/main" val="1800503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0109"/>
            <a:ext cx="11633288" cy="1015663"/>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endParaRPr lang="en-GB" sz="2400" dirty="0" smtClean="0">
              <a:latin typeface="Comic Sans MS" panose="030F0702030302020204" pitchFamily="66" charset="0"/>
            </a:endParaRPr>
          </a:p>
        </p:txBody>
      </p:sp>
      <p:sp>
        <p:nvSpPr>
          <p:cNvPr id="9" name="TextBox 8"/>
          <p:cNvSpPr txBox="1"/>
          <p:nvPr/>
        </p:nvSpPr>
        <p:spPr>
          <a:xfrm>
            <a:off x="3790131" y="645943"/>
            <a:ext cx="7287171" cy="2308324"/>
          </a:xfrm>
          <a:prstGeom prst="rect">
            <a:avLst/>
          </a:prstGeom>
          <a:noFill/>
        </p:spPr>
        <p:txBody>
          <a:bodyPr wrap="square" rtlCol="0">
            <a:spAutoFit/>
          </a:bodyPr>
          <a:lstStyle/>
          <a:p>
            <a:pPr algn="ctr"/>
            <a:r>
              <a:rPr lang="en-GB" sz="2400" dirty="0" smtClean="0">
                <a:latin typeface="Comic Sans MS" panose="030F0702030302020204" pitchFamily="66" charset="0"/>
              </a:rPr>
              <a:t>Mrs Levington changed the pair of Numicon in the bag again.</a:t>
            </a:r>
          </a:p>
          <a:p>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2400" dirty="0" smtClean="0">
                <a:latin typeface="Comic Sans MS" panose="030F0702030302020204" pitchFamily="66" charset="0"/>
              </a:rPr>
              <a:t>Then Mr Pennal took out the</a:t>
            </a:r>
          </a:p>
          <a:p>
            <a:r>
              <a:rPr lang="en-GB" sz="2400" dirty="0" smtClean="0">
                <a:latin typeface="Comic Sans MS" panose="030F0702030302020204" pitchFamily="66" charset="0"/>
              </a:rPr>
              <a:t>Numicon 1.</a:t>
            </a:r>
          </a:p>
        </p:txBody>
      </p:sp>
      <p:pic>
        <p:nvPicPr>
          <p:cNvPr id="5" name="Picture 4"/>
          <p:cNvPicPr>
            <a:picLocks noChangeAspect="1"/>
          </p:cNvPicPr>
          <p:nvPr/>
        </p:nvPicPr>
        <p:blipFill>
          <a:blip r:embed="rId3"/>
          <a:stretch>
            <a:fillRect/>
          </a:stretch>
        </p:blipFill>
        <p:spPr>
          <a:xfrm>
            <a:off x="527643" y="1005871"/>
            <a:ext cx="3094750" cy="4347044"/>
          </a:xfrm>
          <a:prstGeom prst="rect">
            <a:avLst/>
          </a:prstGeom>
        </p:spPr>
      </p:pic>
      <p:pic>
        <p:nvPicPr>
          <p:cNvPr id="6" name="Picture 5"/>
          <p:cNvPicPr>
            <a:picLocks noChangeAspect="1"/>
          </p:cNvPicPr>
          <p:nvPr/>
        </p:nvPicPr>
        <p:blipFill>
          <a:blip r:embed="rId4"/>
          <a:stretch>
            <a:fillRect/>
          </a:stretch>
        </p:blipFill>
        <p:spPr>
          <a:xfrm>
            <a:off x="8648063" y="1532935"/>
            <a:ext cx="3326936" cy="2914228"/>
          </a:xfrm>
          <a:prstGeom prst="rect">
            <a:avLst/>
          </a:prstGeom>
        </p:spPr>
      </p:pic>
      <p:pic>
        <p:nvPicPr>
          <p:cNvPr id="31" name="Picture 30">
            <a:extLst>
              <a:ext uri="{FF2B5EF4-FFF2-40B4-BE49-F238E27FC236}">
                <a16:creationId xmlns:a16="http://schemas.microsoft.com/office/drawing/2014/main" id="{BAD652ED-B74D-0B40-8437-D204845763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5891" y="5837596"/>
            <a:ext cx="1299108" cy="964684"/>
          </a:xfrm>
          <a:prstGeom prst="rect">
            <a:avLst/>
          </a:prstGeom>
        </p:spPr>
      </p:pic>
      <p:sp>
        <p:nvSpPr>
          <p:cNvPr id="33" name="TextBox 32"/>
          <p:cNvSpPr txBox="1"/>
          <p:nvPr/>
        </p:nvSpPr>
        <p:spPr>
          <a:xfrm>
            <a:off x="527643" y="6081800"/>
            <a:ext cx="9231811" cy="830997"/>
          </a:xfrm>
          <a:prstGeom prst="rect">
            <a:avLst/>
          </a:prstGeom>
          <a:noFill/>
        </p:spPr>
        <p:txBody>
          <a:bodyPr wrap="square" rtlCol="0">
            <a:spAutoFit/>
          </a:bodyPr>
          <a:lstStyle/>
          <a:p>
            <a:pPr algn="ctr"/>
            <a:r>
              <a:rPr lang="en-GB" sz="2400" dirty="0" smtClean="0">
                <a:latin typeface="Comic Sans MS" panose="030F0702030302020204" pitchFamily="66" charset="0"/>
              </a:rPr>
              <a:t>So what is in the bag? Work it out on the next slide.</a:t>
            </a:r>
          </a:p>
          <a:p>
            <a:pPr algn="ctr"/>
            <a:endParaRPr lang="en-GB" sz="2400" dirty="0" smtClean="0">
              <a:latin typeface="Comic Sans MS" panose="030F0702030302020204" pitchFamily="66" charset="0"/>
            </a:endParaRPr>
          </a:p>
        </p:txBody>
      </p:sp>
      <p:pic>
        <p:nvPicPr>
          <p:cNvPr id="11" name="Picture 10"/>
          <p:cNvPicPr>
            <a:picLocks noChangeAspect="1"/>
          </p:cNvPicPr>
          <p:nvPr/>
        </p:nvPicPr>
        <p:blipFill>
          <a:blip r:embed="rId6"/>
          <a:stretch>
            <a:fillRect/>
          </a:stretch>
        </p:blipFill>
        <p:spPr>
          <a:xfrm>
            <a:off x="5391489" y="3683152"/>
            <a:ext cx="962159" cy="952633"/>
          </a:xfrm>
          <a:prstGeom prst="rect">
            <a:avLst/>
          </a:prstGeom>
        </p:spPr>
      </p:pic>
    </p:spTree>
    <p:extLst>
      <p:ext uri="{BB962C8B-B14F-4D97-AF65-F5344CB8AC3E}">
        <p14:creationId xmlns:p14="http://schemas.microsoft.com/office/powerpoint/2010/main" val="2269826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0109"/>
            <a:ext cx="11633288" cy="1015663"/>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endParaRPr lang="en-GB" sz="2400" dirty="0" smtClean="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506983" y="107638"/>
            <a:ext cx="2512945" cy="3529811"/>
          </a:xfrm>
          <a:prstGeom prst="rect">
            <a:avLst/>
          </a:prstGeom>
        </p:spPr>
      </p:pic>
      <p:pic>
        <p:nvPicPr>
          <p:cNvPr id="6" name="Picture 5"/>
          <p:cNvPicPr>
            <a:picLocks noChangeAspect="1"/>
          </p:cNvPicPr>
          <p:nvPr/>
        </p:nvPicPr>
        <p:blipFill>
          <a:blip r:embed="rId4"/>
          <a:stretch>
            <a:fillRect/>
          </a:stretch>
        </p:blipFill>
        <p:spPr>
          <a:xfrm>
            <a:off x="7330058" y="772399"/>
            <a:ext cx="3214207" cy="2815483"/>
          </a:xfrm>
          <a:prstGeom prst="rect">
            <a:avLst/>
          </a:prstGeom>
        </p:spPr>
      </p:pic>
      <p:sp>
        <p:nvSpPr>
          <p:cNvPr id="10" name="TextBox 9"/>
          <p:cNvSpPr txBox="1"/>
          <p:nvPr/>
        </p:nvSpPr>
        <p:spPr>
          <a:xfrm>
            <a:off x="-1403169" y="3743466"/>
            <a:ext cx="9231811" cy="400110"/>
          </a:xfrm>
          <a:prstGeom prst="rect">
            <a:avLst/>
          </a:prstGeom>
          <a:noFill/>
        </p:spPr>
        <p:txBody>
          <a:bodyPr wrap="square" rtlCol="0">
            <a:spAutoFit/>
          </a:bodyPr>
          <a:lstStyle/>
          <a:p>
            <a:pPr algn="ctr"/>
            <a:r>
              <a:rPr lang="en-GB" sz="2000" dirty="0">
                <a:latin typeface="Comic Sans MS" panose="030F0702030302020204" pitchFamily="66" charset="0"/>
              </a:rPr>
              <a:t>W</a:t>
            </a:r>
            <a:r>
              <a:rPr lang="en-GB" sz="2000" dirty="0" smtClean="0">
                <a:latin typeface="Comic Sans MS" panose="030F0702030302020204" pitchFamily="66" charset="0"/>
              </a:rPr>
              <a:t>ork it out by looking at our number bonds again.</a:t>
            </a:r>
          </a:p>
        </p:txBody>
      </p:sp>
      <p:grpSp>
        <p:nvGrpSpPr>
          <p:cNvPr id="12" name="Group 11"/>
          <p:cNvGrpSpPr/>
          <p:nvPr/>
        </p:nvGrpSpPr>
        <p:grpSpPr>
          <a:xfrm>
            <a:off x="349703" y="5488367"/>
            <a:ext cx="4583412" cy="1265739"/>
            <a:chOff x="311586" y="988413"/>
            <a:chExt cx="6559546" cy="2557504"/>
          </a:xfrm>
        </p:grpSpPr>
        <p:pic>
          <p:nvPicPr>
            <p:cNvPr id="14" name="Picture 13"/>
            <p:cNvPicPr>
              <a:picLocks noChangeAspect="1"/>
            </p:cNvPicPr>
            <p:nvPr/>
          </p:nvPicPr>
          <p:blipFill>
            <a:blip r:embed="rId5"/>
            <a:stretch>
              <a:fillRect/>
            </a:stretch>
          </p:blipFill>
          <p:spPr>
            <a:xfrm>
              <a:off x="311586" y="1084271"/>
              <a:ext cx="1240122" cy="2432546"/>
            </a:xfrm>
            <a:prstGeom prst="rect">
              <a:avLst/>
            </a:prstGeom>
          </p:spPr>
        </p:pic>
        <p:grpSp>
          <p:nvGrpSpPr>
            <p:cNvPr id="15" name="Group 14"/>
            <p:cNvGrpSpPr/>
            <p:nvPr/>
          </p:nvGrpSpPr>
          <p:grpSpPr>
            <a:xfrm>
              <a:off x="1641696" y="1084272"/>
              <a:ext cx="1184630" cy="2432546"/>
              <a:chOff x="3574473" y="1968643"/>
              <a:chExt cx="1961181" cy="3864487"/>
            </a:xfrm>
          </p:grpSpPr>
          <p:pic>
            <p:nvPicPr>
              <p:cNvPr id="27" name="Picture 26"/>
              <p:cNvPicPr>
                <a:picLocks noChangeAspect="1"/>
              </p:cNvPicPr>
              <p:nvPr/>
            </p:nvPicPr>
            <p:blipFill>
              <a:blip r:embed="rId6"/>
              <a:stretch>
                <a:fillRect/>
              </a:stretch>
            </p:blipFill>
            <p:spPr>
              <a:xfrm>
                <a:off x="3592283" y="3880232"/>
                <a:ext cx="1943371" cy="1952898"/>
              </a:xfrm>
              <a:prstGeom prst="rect">
                <a:avLst/>
              </a:prstGeom>
            </p:spPr>
          </p:pic>
          <p:pic>
            <p:nvPicPr>
              <p:cNvPr id="28" name="Picture 27"/>
              <p:cNvPicPr>
                <a:picLocks noChangeAspect="1"/>
              </p:cNvPicPr>
              <p:nvPr/>
            </p:nvPicPr>
            <p:blipFill>
              <a:blip r:embed="rId6"/>
              <a:stretch>
                <a:fillRect/>
              </a:stretch>
            </p:blipFill>
            <p:spPr>
              <a:xfrm>
                <a:off x="3574473" y="1968643"/>
                <a:ext cx="1961181" cy="1970795"/>
              </a:xfrm>
              <a:prstGeom prst="rect">
                <a:avLst/>
              </a:prstGeom>
            </p:spPr>
          </p:pic>
        </p:grpSp>
        <p:grpSp>
          <p:nvGrpSpPr>
            <p:cNvPr id="17" name="Group 16"/>
            <p:cNvGrpSpPr/>
            <p:nvPr/>
          </p:nvGrpSpPr>
          <p:grpSpPr>
            <a:xfrm>
              <a:off x="2768036" y="1024653"/>
              <a:ext cx="1471451" cy="2492165"/>
              <a:chOff x="3241558" y="1904420"/>
              <a:chExt cx="2219635" cy="3953427"/>
            </a:xfrm>
          </p:grpSpPr>
          <p:pic>
            <p:nvPicPr>
              <p:cNvPr id="24" name="Picture 23"/>
              <p:cNvPicPr>
                <a:picLocks noChangeAspect="1"/>
              </p:cNvPicPr>
              <p:nvPr/>
            </p:nvPicPr>
            <p:blipFill>
              <a:blip r:embed="rId7"/>
              <a:stretch>
                <a:fillRect/>
              </a:stretch>
            </p:blipFill>
            <p:spPr>
              <a:xfrm>
                <a:off x="3241558" y="1904420"/>
                <a:ext cx="2219635" cy="3953427"/>
              </a:xfrm>
              <a:prstGeom prst="rect">
                <a:avLst/>
              </a:prstGeom>
            </p:spPr>
          </p:pic>
          <p:pic>
            <p:nvPicPr>
              <p:cNvPr id="25" name="Picture 24"/>
              <p:cNvPicPr>
                <a:picLocks noChangeAspect="1"/>
              </p:cNvPicPr>
              <p:nvPr/>
            </p:nvPicPr>
            <p:blipFill>
              <a:blip r:embed="rId8"/>
              <a:stretch>
                <a:fillRect/>
              </a:stretch>
            </p:blipFill>
            <p:spPr>
              <a:xfrm>
                <a:off x="3469027" y="2052500"/>
                <a:ext cx="962159" cy="952633"/>
              </a:xfrm>
              <a:prstGeom prst="rect">
                <a:avLst/>
              </a:prstGeom>
            </p:spPr>
          </p:pic>
        </p:grpSp>
        <p:grpSp>
          <p:nvGrpSpPr>
            <p:cNvPr id="18" name="Group 17"/>
            <p:cNvGrpSpPr/>
            <p:nvPr/>
          </p:nvGrpSpPr>
          <p:grpSpPr>
            <a:xfrm>
              <a:off x="4158968" y="1084271"/>
              <a:ext cx="1296847" cy="2461646"/>
              <a:chOff x="3403256" y="1837741"/>
              <a:chExt cx="2086266" cy="3886742"/>
            </a:xfrm>
          </p:grpSpPr>
          <p:pic>
            <p:nvPicPr>
              <p:cNvPr id="22" name="Picture 21"/>
              <p:cNvPicPr>
                <a:picLocks noChangeAspect="1"/>
              </p:cNvPicPr>
              <p:nvPr/>
            </p:nvPicPr>
            <p:blipFill>
              <a:blip r:embed="rId9"/>
              <a:stretch>
                <a:fillRect/>
              </a:stretch>
            </p:blipFill>
            <p:spPr>
              <a:xfrm>
                <a:off x="3403256" y="2742742"/>
                <a:ext cx="2086266" cy="2981741"/>
              </a:xfrm>
              <a:prstGeom prst="rect">
                <a:avLst/>
              </a:prstGeom>
            </p:spPr>
          </p:pic>
          <p:pic>
            <p:nvPicPr>
              <p:cNvPr id="23" name="Picture 22"/>
              <p:cNvPicPr>
                <a:picLocks noChangeAspect="1"/>
              </p:cNvPicPr>
              <p:nvPr/>
            </p:nvPicPr>
            <p:blipFill>
              <a:blip r:embed="rId10"/>
              <a:stretch>
                <a:fillRect/>
              </a:stretch>
            </p:blipFill>
            <p:spPr>
              <a:xfrm>
                <a:off x="3442484" y="1837741"/>
                <a:ext cx="1943371" cy="1019317"/>
              </a:xfrm>
              <a:prstGeom prst="rect">
                <a:avLst/>
              </a:prstGeom>
            </p:spPr>
          </p:pic>
        </p:grpSp>
        <p:grpSp>
          <p:nvGrpSpPr>
            <p:cNvPr id="19" name="Group 18"/>
            <p:cNvGrpSpPr/>
            <p:nvPr/>
          </p:nvGrpSpPr>
          <p:grpSpPr>
            <a:xfrm>
              <a:off x="5415760" y="988413"/>
              <a:ext cx="1455372" cy="2557504"/>
              <a:chOff x="3426074" y="1929817"/>
              <a:chExt cx="2133898" cy="3937561"/>
            </a:xfrm>
          </p:grpSpPr>
          <p:pic>
            <p:nvPicPr>
              <p:cNvPr id="20" name="Picture 19"/>
              <p:cNvPicPr>
                <a:picLocks noChangeAspect="1"/>
              </p:cNvPicPr>
              <p:nvPr/>
            </p:nvPicPr>
            <p:blipFill>
              <a:blip r:embed="rId11"/>
              <a:stretch>
                <a:fillRect/>
              </a:stretch>
            </p:blipFill>
            <p:spPr>
              <a:xfrm rot="10800000">
                <a:off x="3426074" y="1929817"/>
                <a:ext cx="2029108" cy="2172003"/>
              </a:xfrm>
              <a:prstGeom prst="rect">
                <a:avLst/>
              </a:prstGeom>
            </p:spPr>
          </p:pic>
          <p:pic>
            <p:nvPicPr>
              <p:cNvPr id="21" name="Picture 20"/>
              <p:cNvPicPr>
                <a:picLocks noChangeAspect="1"/>
              </p:cNvPicPr>
              <p:nvPr/>
            </p:nvPicPr>
            <p:blipFill>
              <a:blip r:embed="rId12">
                <a:extLst>
                  <a:ext uri="{BEBA8EAE-BF5A-486C-A8C5-ECC9F3942E4B}">
                    <a14:imgProps xmlns:a14="http://schemas.microsoft.com/office/drawing/2010/main">
                      <a14:imgLayer r:embed="rId13">
                        <a14:imgEffect>
                          <a14:backgroundRemoval t="1899" b="100000" l="2232" r="98661"/>
                        </a14:imgEffect>
                      </a14:imgLayer>
                    </a14:imgProps>
                  </a:ext>
                </a:extLst>
              </a:blip>
              <a:stretch>
                <a:fillRect/>
              </a:stretch>
            </p:blipFill>
            <p:spPr>
              <a:xfrm>
                <a:off x="3426074" y="2857058"/>
                <a:ext cx="2133898" cy="3010320"/>
              </a:xfrm>
              <a:prstGeom prst="rect">
                <a:avLst/>
              </a:prstGeom>
            </p:spPr>
          </p:pic>
        </p:grpSp>
      </p:grpSp>
      <p:sp>
        <p:nvSpPr>
          <p:cNvPr id="29" name="TextBox 28"/>
          <p:cNvSpPr txBox="1"/>
          <p:nvPr/>
        </p:nvSpPr>
        <p:spPr>
          <a:xfrm>
            <a:off x="318584" y="4262032"/>
            <a:ext cx="5868350" cy="1200329"/>
          </a:xfrm>
          <a:prstGeom prst="rect">
            <a:avLst/>
          </a:prstGeom>
          <a:noFill/>
        </p:spPr>
        <p:txBody>
          <a:bodyPr wrap="square" rtlCol="0">
            <a:spAutoFit/>
          </a:bodyPr>
          <a:lstStyle/>
          <a:p>
            <a:pPr algn="ctr"/>
            <a:r>
              <a:rPr lang="en-GB" sz="2400" dirty="0" smtClean="0">
                <a:latin typeface="Comic Sans MS" panose="030F0702030302020204" pitchFamily="66" charset="0"/>
              </a:rPr>
              <a:t>Here is the Numicon 1</a:t>
            </a:r>
          </a:p>
          <a:p>
            <a:pPr algn="ctr"/>
            <a:r>
              <a:rPr lang="en-GB" sz="2400" dirty="0" smtClean="0">
                <a:latin typeface="Comic Sans MS" panose="030F0702030302020204" pitchFamily="66" charset="0"/>
              </a:rPr>
              <a:t>Look at which Numicon goes with 1 to make 8.</a:t>
            </a:r>
          </a:p>
        </p:txBody>
      </p:sp>
      <p:cxnSp>
        <p:nvCxnSpPr>
          <p:cNvPr id="4" name="Straight Arrow Connector 3"/>
          <p:cNvCxnSpPr>
            <a:endCxn id="25" idx="0"/>
          </p:cNvCxnSpPr>
          <p:nvPr/>
        </p:nvCxnSpPr>
        <p:spPr>
          <a:xfrm>
            <a:off x="2106851" y="4650771"/>
            <a:ext cx="287478" cy="9017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317495" y="4303544"/>
            <a:ext cx="7239335" cy="2431435"/>
          </a:xfrm>
          <a:prstGeom prst="rect">
            <a:avLst/>
          </a:prstGeom>
          <a:noFill/>
        </p:spPr>
        <p:txBody>
          <a:bodyPr wrap="square" rtlCol="0">
            <a:spAutoFit/>
          </a:bodyPr>
          <a:lstStyle/>
          <a:p>
            <a:pPr algn="ctr"/>
            <a:r>
              <a:rPr lang="en-GB" sz="2000" dirty="0">
                <a:latin typeface="Comic Sans MS" panose="030F0702030302020204" pitchFamily="66" charset="0"/>
              </a:rPr>
              <a:t>Complete the </a:t>
            </a:r>
            <a:r>
              <a:rPr lang="en-GB" sz="2000" dirty="0" smtClean="0">
                <a:latin typeface="Comic Sans MS" panose="030F0702030302020204" pitchFamily="66" charset="0"/>
              </a:rPr>
              <a:t>sentences below – </a:t>
            </a:r>
          </a:p>
          <a:p>
            <a:pPr algn="ctr"/>
            <a:endParaRPr lang="en-GB" sz="2000" dirty="0">
              <a:latin typeface="Comic Sans MS" panose="030F0702030302020204" pitchFamily="66" charset="0"/>
            </a:endParaRPr>
          </a:p>
          <a:p>
            <a:pPr algn="ctr"/>
            <a:r>
              <a:rPr lang="en-GB" sz="3200" dirty="0" smtClean="0">
                <a:latin typeface="Comic Sans MS" panose="030F0702030302020204" pitchFamily="66" charset="0"/>
              </a:rPr>
              <a:t>It is _______.</a:t>
            </a:r>
          </a:p>
          <a:p>
            <a:pPr algn="ctr"/>
            <a:r>
              <a:rPr lang="en-GB" sz="2400" dirty="0" smtClean="0">
                <a:latin typeface="Comic Sans MS" panose="030F0702030302020204" pitchFamily="66" charset="0"/>
              </a:rPr>
              <a:t>I was right because </a:t>
            </a:r>
            <a:r>
              <a:rPr lang="en-GB" sz="3200" dirty="0" smtClean="0">
                <a:latin typeface="Comic Sans MS" panose="030F0702030302020204" pitchFamily="66" charset="0"/>
              </a:rPr>
              <a:t>1 + ____  = 8</a:t>
            </a: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Together they are bonds to 8</a:t>
            </a:r>
          </a:p>
        </p:txBody>
      </p:sp>
      <p:pic>
        <p:nvPicPr>
          <p:cNvPr id="33" name="Picture 32">
            <a:extLst>
              <a:ext uri="{FF2B5EF4-FFF2-40B4-BE49-F238E27FC236}">
                <a16:creationId xmlns:a16="http://schemas.microsoft.com/office/drawing/2014/main" id="{BAD652ED-B74D-0B40-8437-D2048457632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75891" y="2981029"/>
            <a:ext cx="1299108" cy="964684"/>
          </a:xfrm>
          <a:prstGeom prst="rect">
            <a:avLst/>
          </a:prstGeom>
        </p:spPr>
      </p:pic>
      <p:pic>
        <p:nvPicPr>
          <p:cNvPr id="30" name="Picture 29"/>
          <p:cNvPicPr>
            <a:picLocks noChangeAspect="1"/>
          </p:cNvPicPr>
          <p:nvPr/>
        </p:nvPicPr>
        <p:blipFill>
          <a:blip r:embed="rId8"/>
          <a:stretch>
            <a:fillRect/>
          </a:stretch>
        </p:blipFill>
        <p:spPr>
          <a:xfrm>
            <a:off x="4693913" y="1645960"/>
            <a:ext cx="962159" cy="952633"/>
          </a:xfrm>
          <a:prstGeom prst="rect">
            <a:avLst/>
          </a:prstGeom>
        </p:spPr>
      </p:pic>
    </p:spTree>
    <p:extLst>
      <p:ext uri="{BB962C8B-B14F-4D97-AF65-F5344CB8AC3E}">
        <p14:creationId xmlns:p14="http://schemas.microsoft.com/office/powerpoint/2010/main" val="2684575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TextBox 12"/>
          <p:cNvSpPr txBox="1"/>
          <p:nvPr/>
        </p:nvSpPr>
        <p:spPr>
          <a:xfrm>
            <a:off x="318584" y="-20109"/>
            <a:ext cx="11633288" cy="1015663"/>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What’s in the bag?</a:t>
            </a:r>
            <a:endParaRPr lang="en-GB" sz="2400" b="1" dirty="0">
              <a:solidFill>
                <a:srgbClr val="0070C0"/>
              </a:solidFill>
              <a:latin typeface="Comic Sans MS" panose="030F0702030302020204" pitchFamily="66" charset="0"/>
            </a:endParaRPr>
          </a:p>
          <a:p>
            <a:pPr algn="ctr"/>
            <a:endParaRPr lang="en-GB" sz="2400" dirty="0" smtClean="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436504" y="1809943"/>
            <a:ext cx="2292842" cy="3220643"/>
          </a:xfrm>
          <a:prstGeom prst="rect">
            <a:avLst/>
          </a:prstGeom>
        </p:spPr>
      </p:pic>
      <p:pic>
        <p:nvPicPr>
          <p:cNvPr id="6" name="Picture 5"/>
          <p:cNvPicPr>
            <a:picLocks noChangeAspect="1"/>
          </p:cNvPicPr>
          <p:nvPr/>
        </p:nvPicPr>
        <p:blipFill>
          <a:blip r:embed="rId4"/>
          <a:stretch>
            <a:fillRect/>
          </a:stretch>
        </p:blipFill>
        <p:spPr>
          <a:xfrm>
            <a:off x="8502844" y="2272597"/>
            <a:ext cx="3214207" cy="2815483"/>
          </a:xfrm>
          <a:prstGeom prst="rect">
            <a:avLst/>
          </a:prstGeom>
        </p:spPr>
      </p:pic>
      <p:grpSp>
        <p:nvGrpSpPr>
          <p:cNvPr id="12" name="Group 11"/>
          <p:cNvGrpSpPr/>
          <p:nvPr/>
        </p:nvGrpSpPr>
        <p:grpSpPr>
          <a:xfrm>
            <a:off x="349703" y="5488367"/>
            <a:ext cx="4583412" cy="1265739"/>
            <a:chOff x="311586" y="988413"/>
            <a:chExt cx="6559546" cy="2557504"/>
          </a:xfrm>
        </p:grpSpPr>
        <p:pic>
          <p:nvPicPr>
            <p:cNvPr id="14" name="Picture 13"/>
            <p:cNvPicPr>
              <a:picLocks noChangeAspect="1"/>
            </p:cNvPicPr>
            <p:nvPr/>
          </p:nvPicPr>
          <p:blipFill>
            <a:blip r:embed="rId5"/>
            <a:stretch>
              <a:fillRect/>
            </a:stretch>
          </p:blipFill>
          <p:spPr>
            <a:xfrm>
              <a:off x="311586" y="1084271"/>
              <a:ext cx="1240122" cy="2432546"/>
            </a:xfrm>
            <a:prstGeom prst="rect">
              <a:avLst/>
            </a:prstGeom>
          </p:spPr>
        </p:pic>
        <p:grpSp>
          <p:nvGrpSpPr>
            <p:cNvPr id="15" name="Group 14"/>
            <p:cNvGrpSpPr/>
            <p:nvPr/>
          </p:nvGrpSpPr>
          <p:grpSpPr>
            <a:xfrm>
              <a:off x="1641696" y="1084272"/>
              <a:ext cx="1184630" cy="2432546"/>
              <a:chOff x="3574473" y="1968643"/>
              <a:chExt cx="1961181" cy="3864487"/>
            </a:xfrm>
          </p:grpSpPr>
          <p:pic>
            <p:nvPicPr>
              <p:cNvPr id="27" name="Picture 26"/>
              <p:cNvPicPr>
                <a:picLocks noChangeAspect="1"/>
              </p:cNvPicPr>
              <p:nvPr/>
            </p:nvPicPr>
            <p:blipFill>
              <a:blip r:embed="rId6"/>
              <a:stretch>
                <a:fillRect/>
              </a:stretch>
            </p:blipFill>
            <p:spPr>
              <a:xfrm>
                <a:off x="3592283" y="3880232"/>
                <a:ext cx="1943371" cy="1952898"/>
              </a:xfrm>
              <a:prstGeom prst="rect">
                <a:avLst/>
              </a:prstGeom>
            </p:spPr>
          </p:pic>
          <p:pic>
            <p:nvPicPr>
              <p:cNvPr id="28" name="Picture 27"/>
              <p:cNvPicPr>
                <a:picLocks noChangeAspect="1"/>
              </p:cNvPicPr>
              <p:nvPr/>
            </p:nvPicPr>
            <p:blipFill>
              <a:blip r:embed="rId6"/>
              <a:stretch>
                <a:fillRect/>
              </a:stretch>
            </p:blipFill>
            <p:spPr>
              <a:xfrm>
                <a:off x="3574473" y="1968643"/>
                <a:ext cx="1961181" cy="1970795"/>
              </a:xfrm>
              <a:prstGeom prst="rect">
                <a:avLst/>
              </a:prstGeom>
            </p:spPr>
          </p:pic>
        </p:grpSp>
        <p:grpSp>
          <p:nvGrpSpPr>
            <p:cNvPr id="17" name="Group 16"/>
            <p:cNvGrpSpPr/>
            <p:nvPr/>
          </p:nvGrpSpPr>
          <p:grpSpPr>
            <a:xfrm>
              <a:off x="2768036" y="1024653"/>
              <a:ext cx="1471451" cy="2492165"/>
              <a:chOff x="3241558" y="1904420"/>
              <a:chExt cx="2219635" cy="3953427"/>
            </a:xfrm>
          </p:grpSpPr>
          <p:pic>
            <p:nvPicPr>
              <p:cNvPr id="24" name="Picture 23"/>
              <p:cNvPicPr>
                <a:picLocks noChangeAspect="1"/>
              </p:cNvPicPr>
              <p:nvPr/>
            </p:nvPicPr>
            <p:blipFill>
              <a:blip r:embed="rId7"/>
              <a:stretch>
                <a:fillRect/>
              </a:stretch>
            </p:blipFill>
            <p:spPr>
              <a:xfrm>
                <a:off x="3241558" y="1904420"/>
                <a:ext cx="2219635" cy="3953427"/>
              </a:xfrm>
              <a:prstGeom prst="rect">
                <a:avLst/>
              </a:prstGeom>
            </p:spPr>
          </p:pic>
          <p:pic>
            <p:nvPicPr>
              <p:cNvPr id="25" name="Picture 24"/>
              <p:cNvPicPr>
                <a:picLocks noChangeAspect="1"/>
              </p:cNvPicPr>
              <p:nvPr/>
            </p:nvPicPr>
            <p:blipFill>
              <a:blip r:embed="rId8"/>
              <a:stretch>
                <a:fillRect/>
              </a:stretch>
            </p:blipFill>
            <p:spPr>
              <a:xfrm>
                <a:off x="3469027" y="2052500"/>
                <a:ext cx="962159" cy="952633"/>
              </a:xfrm>
              <a:prstGeom prst="rect">
                <a:avLst/>
              </a:prstGeom>
            </p:spPr>
          </p:pic>
        </p:grpSp>
        <p:grpSp>
          <p:nvGrpSpPr>
            <p:cNvPr id="18" name="Group 17"/>
            <p:cNvGrpSpPr/>
            <p:nvPr/>
          </p:nvGrpSpPr>
          <p:grpSpPr>
            <a:xfrm>
              <a:off x="4158968" y="1084271"/>
              <a:ext cx="1296847" cy="2461646"/>
              <a:chOff x="3403256" y="1837741"/>
              <a:chExt cx="2086266" cy="3886742"/>
            </a:xfrm>
          </p:grpSpPr>
          <p:pic>
            <p:nvPicPr>
              <p:cNvPr id="22" name="Picture 21"/>
              <p:cNvPicPr>
                <a:picLocks noChangeAspect="1"/>
              </p:cNvPicPr>
              <p:nvPr/>
            </p:nvPicPr>
            <p:blipFill>
              <a:blip r:embed="rId9"/>
              <a:stretch>
                <a:fillRect/>
              </a:stretch>
            </p:blipFill>
            <p:spPr>
              <a:xfrm>
                <a:off x="3403256" y="2742742"/>
                <a:ext cx="2086266" cy="2981741"/>
              </a:xfrm>
              <a:prstGeom prst="rect">
                <a:avLst/>
              </a:prstGeom>
            </p:spPr>
          </p:pic>
          <p:pic>
            <p:nvPicPr>
              <p:cNvPr id="23" name="Picture 22"/>
              <p:cNvPicPr>
                <a:picLocks noChangeAspect="1"/>
              </p:cNvPicPr>
              <p:nvPr/>
            </p:nvPicPr>
            <p:blipFill>
              <a:blip r:embed="rId10"/>
              <a:stretch>
                <a:fillRect/>
              </a:stretch>
            </p:blipFill>
            <p:spPr>
              <a:xfrm>
                <a:off x="3442484" y="1837741"/>
                <a:ext cx="1943371" cy="1019317"/>
              </a:xfrm>
              <a:prstGeom prst="rect">
                <a:avLst/>
              </a:prstGeom>
            </p:spPr>
          </p:pic>
        </p:grpSp>
        <p:grpSp>
          <p:nvGrpSpPr>
            <p:cNvPr id="19" name="Group 18"/>
            <p:cNvGrpSpPr/>
            <p:nvPr/>
          </p:nvGrpSpPr>
          <p:grpSpPr>
            <a:xfrm>
              <a:off x="5415760" y="988413"/>
              <a:ext cx="1455372" cy="2557504"/>
              <a:chOff x="3426074" y="1929817"/>
              <a:chExt cx="2133898" cy="3937561"/>
            </a:xfrm>
          </p:grpSpPr>
          <p:pic>
            <p:nvPicPr>
              <p:cNvPr id="20" name="Picture 19"/>
              <p:cNvPicPr>
                <a:picLocks noChangeAspect="1"/>
              </p:cNvPicPr>
              <p:nvPr/>
            </p:nvPicPr>
            <p:blipFill>
              <a:blip r:embed="rId11"/>
              <a:stretch>
                <a:fillRect/>
              </a:stretch>
            </p:blipFill>
            <p:spPr>
              <a:xfrm rot="10800000">
                <a:off x="3426074" y="1929817"/>
                <a:ext cx="2029108" cy="2172003"/>
              </a:xfrm>
              <a:prstGeom prst="rect">
                <a:avLst/>
              </a:prstGeom>
            </p:spPr>
          </p:pic>
          <p:pic>
            <p:nvPicPr>
              <p:cNvPr id="21" name="Picture 20"/>
              <p:cNvPicPr>
                <a:picLocks noChangeAspect="1"/>
              </p:cNvPicPr>
              <p:nvPr/>
            </p:nvPicPr>
            <p:blipFill>
              <a:blip r:embed="rId12">
                <a:extLst>
                  <a:ext uri="{BEBA8EAE-BF5A-486C-A8C5-ECC9F3942E4B}">
                    <a14:imgProps xmlns:a14="http://schemas.microsoft.com/office/drawing/2010/main">
                      <a14:imgLayer r:embed="rId13">
                        <a14:imgEffect>
                          <a14:backgroundRemoval t="1899" b="100000" l="2232" r="98661"/>
                        </a14:imgEffect>
                      </a14:imgLayer>
                    </a14:imgProps>
                  </a:ext>
                </a:extLst>
              </a:blip>
              <a:stretch>
                <a:fillRect/>
              </a:stretch>
            </p:blipFill>
            <p:spPr>
              <a:xfrm>
                <a:off x="3426074" y="2857058"/>
                <a:ext cx="2133898" cy="3010320"/>
              </a:xfrm>
              <a:prstGeom prst="rect">
                <a:avLst/>
              </a:prstGeom>
            </p:spPr>
          </p:pic>
        </p:grpSp>
      </p:grpSp>
      <p:sp>
        <p:nvSpPr>
          <p:cNvPr id="32" name="TextBox 31"/>
          <p:cNvSpPr txBox="1"/>
          <p:nvPr/>
        </p:nvSpPr>
        <p:spPr>
          <a:xfrm>
            <a:off x="2171487" y="847230"/>
            <a:ext cx="7239335" cy="4524315"/>
          </a:xfrm>
          <a:prstGeom prst="rect">
            <a:avLst/>
          </a:prstGeom>
          <a:noFill/>
        </p:spPr>
        <p:txBody>
          <a:bodyPr wrap="square" rtlCol="0">
            <a:spAutoFit/>
          </a:bodyPr>
          <a:lstStyle/>
          <a:p>
            <a:pPr algn="ctr"/>
            <a:r>
              <a:rPr lang="en-GB" sz="2000" dirty="0" smtClean="0">
                <a:latin typeface="Comic Sans MS" panose="030F0702030302020204" pitchFamily="66" charset="0"/>
              </a:rPr>
              <a:t>Great work today!</a:t>
            </a:r>
          </a:p>
          <a:p>
            <a:pPr algn="ctr"/>
            <a:r>
              <a:rPr lang="en-GB" sz="2000" dirty="0" smtClean="0">
                <a:latin typeface="Comic Sans MS" panose="030F0702030302020204" pitchFamily="66" charset="0"/>
              </a:rPr>
              <a:t>Mr Pennal almost tricked Mrs Levington when he didn’t have any Numicon in his hand!</a:t>
            </a:r>
          </a:p>
          <a:p>
            <a:pPr algn="ctr"/>
            <a:r>
              <a:rPr lang="en-GB" sz="2000" dirty="0" smtClean="0">
                <a:latin typeface="Comic Sans MS" panose="030F0702030302020204" pitchFamily="66" charset="0"/>
              </a:rPr>
              <a:t>But Mrs Levington remembered that </a:t>
            </a:r>
            <a:r>
              <a:rPr lang="en-GB" sz="3600" dirty="0" smtClean="0">
                <a:latin typeface="Comic Sans MS" panose="030F0702030302020204" pitchFamily="66" charset="0"/>
              </a:rPr>
              <a:t>0</a:t>
            </a:r>
            <a:r>
              <a:rPr lang="en-GB" dirty="0" smtClean="0">
                <a:latin typeface="Comic Sans MS" panose="030F0702030302020204" pitchFamily="66" charset="0"/>
              </a:rPr>
              <a:t>can</a:t>
            </a:r>
          </a:p>
          <a:p>
            <a:pPr algn="ctr"/>
            <a:r>
              <a:rPr lang="en-GB" sz="2000" dirty="0">
                <a:latin typeface="Comic Sans MS" panose="030F0702030302020204" pitchFamily="66" charset="0"/>
              </a:rPr>
              <a:t>s</a:t>
            </a:r>
            <a:r>
              <a:rPr lang="en-GB" sz="2000" dirty="0" smtClean="0">
                <a:latin typeface="Comic Sans MS" panose="030F0702030302020204" pitchFamily="66" charset="0"/>
              </a:rPr>
              <a:t>till be used as an amount.</a:t>
            </a:r>
          </a:p>
          <a:p>
            <a:pPr algn="ctr"/>
            <a:endParaRPr lang="en-GB" sz="2000" dirty="0">
              <a:latin typeface="Comic Sans MS" panose="030F0702030302020204" pitchFamily="66" charset="0"/>
            </a:endParaRPr>
          </a:p>
          <a:p>
            <a:pPr algn="ctr"/>
            <a:r>
              <a:rPr lang="en-GB" sz="3200" dirty="0">
                <a:latin typeface="Comic Sans MS" panose="030F0702030302020204" pitchFamily="66" charset="0"/>
              </a:rPr>
              <a:t>8</a:t>
            </a:r>
            <a:r>
              <a:rPr lang="en-GB" sz="3200" dirty="0" smtClean="0">
                <a:latin typeface="Comic Sans MS" panose="030F0702030302020204" pitchFamily="66" charset="0"/>
              </a:rPr>
              <a:t> + 0 = 8</a:t>
            </a:r>
          </a:p>
          <a:p>
            <a:pPr algn="ctr"/>
            <a:endParaRPr lang="en-GB" sz="2400" dirty="0" smtClean="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smtClean="0">
              <a:latin typeface="Comic Sans MS" panose="030F0702030302020204" pitchFamily="66" charset="0"/>
            </a:endParaRPr>
          </a:p>
          <a:p>
            <a:pPr algn="ctr"/>
            <a:endParaRPr lang="en-GB" sz="2400" dirty="0">
              <a:latin typeface="Comic Sans MS" panose="030F0702030302020204" pitchFamily="66" charset="0"/>
            </a:endParaRPr>
          </a:p>
          <a:p>
            <a:pPr algn="ctr"/>
            <a:r>
              <a:rPr lang="en-GB" sz="2400" dirty="0" smtClean="0">
                <a:latin typeface="Comic Sans MS" panose="030F0702030302020204" pitchFamily="66" charset="0"/>
              </a:rPr>
              <a:t>Together they are bonds to 8</a:t>
            </a:r>
          </a:p>
        </p:txBody>
      </p:sp>
      <p:pic>
        <p:nvPicPr>
          <p:cNvPr id="26" name="Picture 25"/>
          <p:cNvPicPr>
            <a:picLocks noChangeAspect="1"/>
          </p:cNvPicPr>
          <p:nvPr/>
        </p:nvPicPr>
        <p:blipFill>
          <a:blip r:embed="rId5"/>
          <a:stretch>
            <a:fillRect/>
          </a:stretch>
        </p:blipFill>
        <p:spPr>
          <a:xfrm>
            <a:off x="3572614" y="2702403"/>
            <a:ext cx="1059896" cy="2079026"/>
          </a:xfrm>
          <a:prstGeom prst="rect">
            <a:avLst/>
          </a:prstGeom>
        </p:spPr>
      </p:pic>
      <p:pic>
        <p:nvPicPr>
          <p:cNvPr id="31" name="Picture 30">
            <a:extLst>
              <a:ext uri="{FF2B5EF4-FFF2-40B4-BE49-F238E27FC236}">
                <a16:creationId xmlns:a16="http://schemas.microsoft.com/office/drawing/2014/main" id="{CC08B45C-DBCC-B540-B3F4-DB1042B8D12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72142" y="5724483"/>
            <a:ext cx="1279730" cy="950295"/>
          </a:xfrm>
          <a:prstGeom prst="rect">
            <a:avLst/>
          </a:prstGeom>
        </p:spPr>
      </p:pic>
    </p:spTree>
    <p:extLst>
      <p:ext uri="{BB962C8B-B14F-4D97-AF65-F5344CB8AC3E}">
        <p14:creationId xmlns:p14="http://schemas.microsoft.com/office/powerpoint/2010/main" val="1785911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t>Subject</a:t>
            </a:r>
            <a:r>
              <a:rPr lang="en-GB"/>
              <a:t>: </a:t>
            </a:r>
            <a:r>
              <a:rPr lang="en-GB" sz="2400"/>
              <a:t>Maths </a:t>
            </a:r>
            <a:endParaRPr lang="en-GB"/>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t>Date</a:t>
            </a:r>
            <a:r>
              <a:rPr lang="en-GB" dirty="0"/>
              <a:t>:   </a:t>
            </a:r>
            <a:r>
              <a:rPr lang="en-GB" sz="3200" dirty="0" smtClean="0"/>
              <a:t>10.2.2021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r>
              <a:rPr lang="en-GB" sz="4000" dirty="0"/>
              <a:t>LO. To </a:t>
            </a:r>
            <a:r>
              <a:rPr lang="en-GB" sz="4000" dirty="0" smtClean="0"/>
              <a:t>compare the capacity of three containers</a:t>
            </a:r>
            <a:r>
              <a:rPr lang="en-GB" sz="4000" dirty="0" smtClean="0"/>
              <a:t>.</a:t>
            </a:r>
            <a:endParaRPr lang="en-GB" sz="4000" dirty="0"/>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16"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8518064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10" name="TextBox 9"/>
          <p:cNvSpPr txBox="1"/>
          <p:nvPr/>
        </p:nvSpPr>
        <p:spPr>
          <a:xfrm>
            <a:off x="246856" y="5339645"/>
            <a:ext cx="11945144" cy="1477328"/>
          </a:xfrm>
          <a:prstGeom prst="rect">
            <a:avLst/>
          </a:prstGeom>
          <a:solidFill>
            <a:schemeClr val="bg1"/>
          </a:solidFill>
        </p:spPr>
        <p:txBody>
          <a:bodyPr wrap="square" rtlCol="0">
            <a:spAutoFit/>
          </a:bodyPr>
          <a:lstStyle/>
          <a:p>
            <a:r>
              <a:rPr lang="en-GB" dirty="0" smtClean="0">
                <a:hlinkClick r:id="rId2"/>
              </a:rPr>
              <a:t>Copy the link below to go to the </a:t>
            </a:r>
            <a:r>
              <a:rPr lang="en-GB" dirty="0" err="1" smtClean="0">
                <a:hlinkClick r:id="rId2"/>
              </a:rPr>
              <a:t>WhiteRose</a:t>
            </a:r>
            <a:r>
              <a:rPr lang="en-GB" dirty="0" smtClean="0">
                <a:hlinkClick r:id="rId2"/>
              </a:rPr>
              <a:t> Maths page.</a:t>
            </a:r>
          </a:p>
          <a:p>
            <a:r>
              <a:rPr lang="en-GB" dirty="0" smtClean="0">
                <a:hlinkClick r:id="rId2"/>
              </a:rPr>
              <a:t>Choose the video for session 2 – full and empty.</a:t>
            </a:r>
          </a:p>
          <a:p>
            <a:endParaRPr lang="en-GB" dirty="0" smtClean="0">
              <a:hlinkClick r:id="rId2"/>
            </a:endParaRPr>
          </a:p>
          <a:p>
            <a:endParaRPr lang="en-GB" dirty="0" smtClean="0">
              <a:hlinkClick r:id="rId2"/>
            </a:endParaRPr>
          </a:p>
          <a:p>
            <a:r>
              <a:rPr lang="en-GB" dirty="0" smtClean="0">
                <a:hlinkClick r:id="rId2"/>
              </a:rPr>
              <a:t>https</a:t>
            </a:r>
            <a:r>
              <a:rPr lang="en-GB" dirty="0">
                <a:hlinkClick r:id="rId2"/>
              </a:rPr>
              <a:t>://whiterosemaths.com/homelearning/early-years/alive-in-5-week-3</a:t>
            </a:r>
            <a:r>
              <a:rPr lang="en-GB" dirty="0" smtClean="0">
                <a:hlinkClick r:id="rId2"/>
              </a:rPr>
              <a:t>/</a:t>
            </a:r>
            <a:endParaRPr lang="en-GB" dirty="0" smtClean="0"/>
          </a:p>
        </p:txBody>
      </p:sp>
      <p:pic>
        <p:nvPicPr>
          <p:cNvPr id="11"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
          <p:cNvPicPr>
            <a:picLocks noChangeAspect="1"/>
          </p:cNvPicPr>
          <p:nvPr/>
        </p:nvPicPr>
        <p:blipFill>
          <a:blip r:embed="rId4"/>
          <a:stretch>
            <a:fillRect/>
          </a:stretch>
        </p:blipFill>
        <p:spPr>
          <a:xfrm>
            <a:off x="1292476" y="3258287"/>
            <a:ext cx="2877742" cy="2058022"/>
          </a:xfrm>
          <a:prstGeom prst="rect">
            <a:avLst/>
          </a:prstGeom>
        </p:spPr>
      </p:pic>
      <p:pic>
        <p:nvPicPr>
          <p:cNvPr id="3" name="Picture 2"/>
          <p:cNvPicPr>
            <a:picLocks noChangeAspect="1"/>
          </p:cNvPicPr>
          <p:nvPr/>
        </p:nvPicPr>
        <p:blipFill>
          <a:blip r:embed="rId5"/>
          <a:stretch>
            <a:fillRect/>
          </a:stretch>
        </p:blipFill>
        <p:spPr>
          <a:xfrm>
            <a:off x="6504856" y="2804359"/>
            <a:ext cx="4086795" cy="3610479"/>
          </a:xfrm>
          <a:prstGeom prst="rect">
            <a:avLst/>
          </a:prstGeom>
        </p:spPr>
      </p:pic>
      <p:cxnSp>
        <p:nvCxnSpPr>
          <p:cNvPr id="5" name="Straight Arrow Connector 4"/>
          <p:cNvCxnSpPr/>
          <p:nvPr/>
        </p:nvCxnSpPr>
        <p:spPr>
          <a:xfrm flipV="1">
            <a:off x="5126182" y="3258287"/>
            <a:ext cx="1378674" cy="2058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4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4072B9E-949E-4F43-B053-C5500012AE88}"/>
              </a:ext>
            </a:extLst>
          </p:cNvPr>
          <p:cNvGrpSpPr/>
          <p:nvPr/>
        </p:nvGrpSpPr>
        <p:grpSpPr>
          <a:xfrm>
            <a:off x="2621991" y="2138845"/>
            <a:ext cx="2523770" cy="2831765"/>
            <a:chOff x="920193" y="4272455"/>
            <a:chExt cx="2523770" cy="2831765"/>
          </a:xfrm>
        </p:grpSpPr>
        <p:grpSp>
          <p:nvGrpSpPr>
            <p:cNvPr id="2" name="Group 1">
              <a:extLst>
                <a:ext uri="{FF2B5EF4-FFF2-40B4-BE49-F238E27FC236}">
                  <a16:creationId xmlns:a16="http://schemas.microsoft.com/office/drawing/2014/main" id="{6D238B4F-6414-FC49-BE59-807927217546}"/>
                </a:ext>
              </a:extLst>
            </p:cNvPr>
            <p:cNvGrpSpPr/>
            <p:nvPr/>
          </p:nvGrpSpPr>
          <p:grpSpPr>
            <a:xfrm>
              <a:off x="920193" y="4272455"/>
              <a:ext cx="2523770" cy="2831765"/>
              <a:chOff x="3703609" y="322029"/>
              <a:chExt cx="6890817" cy="7081736"/>
            </a:xfrm>
          </p:grpSpPr>
          <p:pic>
            <p:nvPicPr>
              <p:cNvPr id="3" name="Picture 2" descr="A picture containing cup, coffee, sitting, table&#10;&#10;Description automatically generated">
                <a:extLst>
                  <a:ext uri="{FF2B5EF4-FFF2-40B4-BE49-F238E27FC236}">
                    <a16:creationId xmlns:a16="http://schemas.microsoft.com/office/drawing/2014/main" id="{54C06D0D-E6BB-F545-AB8C-18B0F72636A1}"/>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4" name="Picture 3" descr="A picture containing cup, coffee, sitting, table&#10;&#10;Description automatically generated">
                <a:extLst>
                  <a:ext uri="{FF2B5EF4-FFF2-40B4-BE49-F238E27FC236}">
                    <a16:creationId xmlns:a16="http://schemas.microsoft.com/office/drawing/2014/main" id="{A576CCFC-2B33-1A4C-838E-9C56A5CDF90B}"/>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sp>
          <p:nvSpPr>
            <p:cNvPr id="5" name="Trapezium 16">
              <a:extLst>
                <a:ext uri="{FF2B5EF4-FFF2-40B4-BE49-F238E27FC236}">
                  <a16:creationId xmlns:a16="http://schemas.microsoft.com/office/drawing/2014/main" id="{760D8221-18B5-C64D-98CA-0BEEB75DE4F9}"/>
                </a:ext>
              </a:extLst>
            </p:cNvPr>
            <p:cNvSpPr/>
            <p:nvPr/>
          </p:nvSpPr>
          <p:spPr>
            <a:xfrm rot="10800000">
              <a:off x="1578828" y="5016501"/>
              <a:ext cx="1206500" cy="1491532"/>
            </a:xfrm>
            <a:custGeom>
              <a:avLst/>
              <a:gdLst>
                <a:gd name="connsiteX0" fmla="*/ 0 w 1152525"/>
                <a:gd name="connsiteY0" fmla="*/ 1317625 h 1317625"/>
                <a:gd name="connsiteX1" fmla="*/ 288131 w 1152525"/>
                <a:gd name="connsiteY1" fmla="*/ 0 h 1317625"/>
                <a:gd name="connsiteX2" fmla="*/ 864394 w 1152525"/>
                <a:gd name="connsiteY2" fmla="*/ 0 h 1317625"/>
                <a:gd name="connsiteX3" fmla="*/ 1152525 w 1152525"/>
                <a:gd name="connsiteY3" fmla="*/ 1317625 h 1317625"/>
                <a:gd name="connsiteX4" fmla="*/ 0 w 1152525"/>
                <a:gd name="connsiteY4" fmla="*/ 1317625 h 1317625"/>
                <a:gd name="connsiteX0" fmla="*/ 0 w 1171575"/>
                <a:gd name="connsiteY0" fmla="*/ 1317625 h 1416050"/>
                <a:gd name="connsiteX1" fmla="*/ 288131 w 1171575"/>
                <a:gd name="connsiteY1" fmla="*/ 0 h 1416050"/>
                <a:gd name="connsiteX2" fmla="*/ 864394 w 1171575"/>
                <a:gd name="connsiteY2" fmla="*/ 0 h 1416050"/>
                <a:gd name="connsiteX3" fmla="*/ 1171575 w 1171575"/>
                <a:gd name="connsiteY3" fmla="*/ 1416050 h 1416050"/>
                <a:gd name="connsiteX4" fmla="*/ 0 w 1171575"/>
                <a:gd name="connsiteY4" fmla="*/ 1317625 h 1416050"/>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997744 w 1206500"/>
                <a:gd name="connsiteY2" fmla="*/ 28575 h 1425575"/>
                <a:gd name="connsiteX3" fmla="*/ 1206500 w 1206500"/>
                <a:gd name="connsiteY3" fmla="*/ 1416050 h 1425575"/>
                <a:gd name="connsiteX4" fmla="*/ 0 w 1206500"/>
                <a:gd name="connsiteY4" fmla="*/ 1425575 h 1425575"/>
                <a:gd name="connsiteX0" fmla="*/ 0 w 1206500"/>
                <a:gd name="connsiteY0" fmla="*/ 1406525 h 1406525"/>
                <a:gd name="connsiteX1" fmla="*/ 218281 w 1206500"/>
                <a:gd name="connsiteY1" fmla="*/ 0 h 1406525"/>
                <a:gd name="connsiteX2" fmla="*/ 997744 w 1206500"/>
                <a:gd name="connsiteY2" fmla="*/ 9525 h 1406525"/>
                <a:gd name="connsiteX3" fmla="*/ 1206500 w 1206500"/>
                <a:gd name="connsiteY3" fmla="*/ 1397000 h 1406525"/>
                <a:gd name="connsiteX4" fmla="*/ 0 w 1206500"/>
                <a:gd name="connsiteY4" fmla="*/ 1406525 h 1406525"/>
                <a:gd name="connsiteX0" fmla="*/ 0 w 1206500"/>
                <a:gd name="connsiteY0" fmla="*/ 1434500 h 1434500"/>
                <a:gd name="connsiteX1" fmla="*/ 218281 w 1206500"/>
                <a:gd name="connsiteY1" fmla="*/ 27975 h 1434500"/>
                <a:gd name="connsiteX2" fmla="*/ 997744 w 1206500"/>
                <a:gd name="connsiteY2" fmla="*/ 37500 h 1434500"/>
                <a:gd name="connsiteX3" fmla="*/ 1206500 w 1206500"/>
                <a:gd name="connsiteY3" fmla="*/ 1424975 h 1434500"/>
                <a:gd name="connsiteX4" fmla="*/ 0 w 1206500"/>
                <a:gd name="connsiteY4" fmla="*/ 1434500 h 1434500"/>
                <a:gd name="connsiteX0" fmla="*/ 0 w 1206500"/>
                <a:gd name="connsiteY0" fmla="*/ 1483067 h 1483067"/>
                <a:gd name="connsiteX1" fmla="*/ 218281 w 1206500"/>
                <a:gd name="connsiteY1" fmla="*/ 76542 h 1483067"/>
                <a:gd name="connsiteX2" fmla="*/ 997744 w 1206500"/>
                <a:gd name="connsiteY2" fmla="*/ 86067 h 1483067"/>
                <a:gd name="connsiteX3" fmla="*/ 1206500 w 1206500"/>
                <a:gd name="connsiteY3" fmla="*/ 1473542 h 1483067"/>
                <a:gd name="connsiteX4" fmla="*/ 0 w 1206500"/>
                <a:gd name="connsiteY4" fmla="*/ 1483067 h 1483067"/>
                <a:gd name="connsiteX0" fmla="*/ 0 w 1206500"/>
                <a:gd name="connsiteY0" fmla="*/ 1491532 h 1491532"/>
                <a:gd name="connsiteX1" fmla="*/ 218281 w 1206500"/>
                <a:gd name="connsiteY1" fmla="*/ 85007 h 1491532"/>
                <a:gd name="connsiteX2" fmla="*/ 997744 w 1206500"/>
                <a:gd name="connsiteY2" fmla="*/ 94532 h 1491532"/>
                <a:gd name="connsiteX3" fmla="*/ 1206500 w 1206500"/>
                <a:gd name="connsiteY3" fmla="*/ 1482007 h 1491532"/>
                <a:gd name="connsiteX4" fmla="*/ 0 w 1206500"/>
                <a:gd name="connsiteY4" fmla="*/ 1491532 h 149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1491532">
                  <a:moveTo>
                    <a:pt x="0" y="1491532"/>
                  </a:moveTo>
                  <a:lnTo>
                    <a:pt x="218281" y="85007"/>
                  </a:lnTo>
                  <a:cubicBezTo>
                    <a:pt x="411427" y="-7068"/>
                    <a:pt x="756973" y="-51518"/>
                    <a:pt x="997744" y="94532"/>
                  </a:cubicBezTo>
                  <a:lnTo>
                    <a:pt x="1206500" y="1482007"/>
                  </a:lnTo>
                  <a:cubicBezTo>
                    <a:pt x="991658" y="1294682"/>
                    <a:pt x="398992" y="1215307"/>
                    <a:pt x="0" y="1491532"/>
                  </a:cubicBezTo>
                  <a:close/>
                </a:path>
              </a:pathLst>
            </a:custGeom>
            <a:solidFill>
              <a:srgbClr val="FFC00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AC0CE09-364D-9142-BA9C-A1AAF624D55D}"/>
              </a:ext>
            </a:extLst>
          </p:cNvPr>
          <p:cNvGrpSpPr/>
          <p:nvPr/>
        </p:nvGrpSpPr>
        <p:grpSpPr>
          <a:xfrm>
            <a:off x="6855591" y="2138845"/>
            <a:ext cx="2523770" cy="2831765"/>
            <a:chOff x="3703609" y="322029"/>
            <a:chExt cx="6890817" cy="7081736"/>
          </a:xfrm>
        </p:grpSpPr>
        <p:pic>
          <p:nvPicPr>
            <p:cNvPr id="23" name="Picture 22" descr="A picture containing cup, coffee, sitting, table&#10;&#10;Description automatically generated">
              <a:extLst>
                <a:ext uri="{FF2B5EF4-FFF2-40B4-BE49-F238E27FC236}">
                  <a16:creationId xmlns:a16="http://schemas.microsoft.com/office/drawing/2014/main" id="{C041F3B3-EB4C-0C43-858B-2B674BB2B5C3}"/>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24" name="Picture 23" descr="A picture containing cup, coffee, sitting, table&#10;&#10;Description automatically generated">
              <a:extLst>
                <a:ext uri="{FF2B5EF4-FFF2-40B4-BE49-F238E27FC236}">
                  <a16:creationId xmlns:a16="http://schemas.microsoft.com/office/drawing/2014/main" id="{6943C87D-9755-8240-BBD0-5F031725BBE8}"/>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pic>
        <p:nvPicPr>
          <p:cNvPr id="26" name="Picture 25" descr="A picture containing ball, room, table&#10;&#10;Description automatically generated">
            <a:extLst>
              <a:ext uri="{FF2B5EF4-FFF2-40B4-BE49-F238E27FC236}">
                <a16:creationId xmlns:a16="http://schemas.microsoft.com/office/drawing/2014/main" id="{121DD9A0-498F-CE45-AF32-492AA24FE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721" y="2103679"/>
            <a:ext cx="2576486" cy="2939371"/>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C605934D-AEB6-154B-A111-2C2899A020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183" y="1730584"/>
            <a:ext cx="2745096" cy="3315388"/>
          </a:xfrm>
          <a:prstGeom prst="rect">
            <a:avLst/>
          </a:prstGeom>
        </p:spPr>
      </p:pic>
      <p:sp>
        <p:nvSpPr>
          <p:cNvPr id="17" name="TextBox 16"/>
          <p:cNvSpPr txBox="1"/>
          <p:nvPr/>
        </p:nvSpPr>
        <p:spPr>
          <a:xfrm>
            <a:off x="290945" y="263236"/>
            <a:ext cx="11333019" cy="6063198"/>
          </a:xfrm>
          <a:prstGeom prst="rect">
            <a:avLst/>
          </a:prstGeom>
          <a:noFill/>
        </p:spPr>
        <p:txBody>
          <a:bodyPr wrap="square" rtlCol="0">
            <a:spAutoFit/>
          </a:bodyPr>
          <a:lstStyle/>
          <a:p>
            <a:r>
              <a:rPr lang="en-GB" sz="3200" dirty="0" smtClean="0"/>
              <a:t>Today we are going to be thinking about full and empty.</a:t>
            </a:r>
          </a:p>
          <a:p>
            <a:r>
              <a:rPr lang="en-GB" sz="3200" dirty="0" smtClean="0"/>
              <a:t>Here we have a bear and a fox.</a:t>
            </a:r>
          </a:p>
          <a:p>
            <a:r>
              <a:rPr lang="en-GB" sz="3200" dirty="0" smtClean="0"/>
              <a:t>Talk to your adult about who has the empty glass.</a:t>
            </a:r>
          </a:p>
          <a:p>
            <a:endParaRPr lang="en-GB" sz="3200" dirty="0"/>
          </a:p>
          <a:p>
            <a:endParaRPr lang="en-GB" sz="3200" dirty="0" smtClean="0"/>
          </a:p>
          <a:p>
            <a:endParaRPr lang="en-GB" sz="3200" dirty="0"/>
          </a:p>
          <a:p>
            <a:endParaRPr lang="en-GB" sz="3200" dirty="0" smtClean="0"/>
          </a:p>
          <a:p>
            <a:endParaRPr lang="en-GB" sz="3200" dirty="0"/>
          </a:p>
          <a:p>
            <a:endParaRPr lang="en-GB" sz="3200" dirty="0" smtClean="0"/>
          </a:p>
          <a:p>
            <a:r>
              <a:rPr lang="en-GB" sz="3200" dirty="0" smtClean="0"/>
              <a:t>Yes. The fox has the empty glass because he doesn’t have any orange juice in his glass.  </a:t>
            </a:r>
            <a:endParaRPr lang="en-GB" sz="3200" dirty="0"/>
          </a:p>
          <a:p>
            <a:endParaRPr lang="en-GB" dirty="0" smtClean="0"/>
          </a:p>
          <a:p>
            <a:endParaRPr lang="en-GB" dirty="0"/>
          </a:p>
        </p:txBody>
      </p:sp>
      <p:pic>
        <p:nvPicPr>
          <p:cNvPr id="27" name="Picture 2" descr="Origi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4">
            <a:extLst>
              <a:ext uri="{FF2B5EF4-FFF2-40B4-BE49-F238E27FC236}">
                <a16:creationId xmlns:a16="http://schemas.microsoft.com/office/drawing/2014/main" id="{CC08B45C-DBCC-B540-B3F4-DB1042B8D1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2142" y="5724483"/>
            <a:ext cx="1279730" cy="950295"/>
          </a:xfrm>
          <a:prstGeom prst="rect">
            <a:avLst/>
          </a:prstGeom>
        </p:spPr>
      </p:pic>
    </p:spTree>
    <p:custDataLst>
      <p:tags r:id="rId1"/>
    </p:custDataLst>
    <p:extLst>
      <p:ext uri="{BB962C8B-B14F-4D97-AF65-F5344CB8AC3E}">
        <p14:creationId xmlns:p14="http://schemas.microsoft.com/office/powerpoint/2010/main" val="104637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600000">
                                      <p:cBhvr>
                                        <p:cTn id="16" dur="2000" fill="hold"/>
                                        <p:tgtEl>
                                          <p:spTgt spid="26"/>
                                        </p:tgtEl>
                                        <p:attrNameLst>
                                          <p:attrName>r</p:attrName>
                                        </p:attrNameLst>
                                      </p:cBhvr>
                                    </p:animRot>
                                  </p:childTnLst>
                                </p:cTn>
                              </p:par>
                              <p:par>
                                <p:cTn id="17" presetID="8" presetClass="emph" presetSubtype="0" fill="hold" nodeType="withEffect">
                                  <p:stCondLst>
                                    <p:cond delay="1000"/>
                                  </p:stCondLst>
                                  <p:childTnLst>
                                    <p:animRot by="4800000">
                                      <p:cBhvr>
                                        <p:cTn id="18" dur="5000" fill="hold"/>
                                        <p:tgtEl>
                                          <p:spTgt spid="13"/>
                                        </p:tgtEl>
                                        <p:attrNameLst>
                                          <p:attrName>r</p:attrName>
                                        </p:attrNameLst>
                                      </p:cBhvr>
                                    </p:animRot>
                                  </p:childTnLst>
                                </p:cTn>
                              </p:par>
                            </p:childTnLst>
                          </p:cTn>
                        </p:par>
                        <p:par>
                          <p:cTn id="19" fill="hold">
                            <p:stCondLst>
                              <p:cond delay="6000"/>
                            </p:stCondLst>
                            <p:childTnLst>
                              <p:par>
                                <p:cTn id="20" presetID="1" presetClass="exit" presetSubtype="0" fill="hold" nodeType="after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4072B9E-949E-4F43-B053-C5500012AE88}"/>
              </a:ext>
            </a:extLst>
          </p:cNvPr>
          <p:cNvGrpSpPr/>
          <p:nvPr/>
        </p:nvGrpSpPr>
        <p:grpSpPr>
          <a:xfrm>
            <a:off x="2621991" y="2138845"/>
            <a:ext cx="2523770" cy="2831765"/>
            <a:chOff x="920193" y="4272455"/>
            <a:chExt cx="2523770" cy="2831765"/>
          </a:xfrm>
        </p:grpSpPr>
        <p:grpSp>
          <p:nvGrpSpPr>
            <p:cNvPr id="2" name="Group 1">
              <a:extLst>
                <a:ext uri="{FF2B5EF4-FFF2-40B4-BE49-F238E27FC236}">
                  <a16:creationId xmlns:a16="http://schemas.microsoft.com/office/drawing/2014/main" id="{6D238B4F-6414-FC49-BE59-807927217546}"/>
                </a:ext>
              </a:extLst>
            </p:cNvPr>
            <p:cNvGrpSpPr/>
            <p:nvPr/>
          </p:nvGrpSpPr>
          <p:grpSpPr>
            <a:xfrm>
              <a:off x="920193" y="4272455"/>
              <a:ext cx="2523770" cy="2831765"/>
              <a:chOff x="3703609" y="322029"/>
              <a:chExt cx="6890817" cy="7081736"/>
            </a:xfrm>
          </p:grpSpPr>
          <p:pic>
            <p:nvPicPr>
              <p:cNvPr id="3" name="Picture 2" descr="A picture containing cup, coffee, sitting, table&#10;&#10;Description automatically generated">
                <a:extLst>
                  <a:ext uri="{FF2B5EF4-FFF2-40B4-BE49-F238E27FC236}">
                    <a16:creationId xmlns:a16="http://schemas.microsoft.com/office/drawing/2014/main" id="{54C06D0D-E6BB-F545-AB8C-18B0F72636A1}"/>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4" name="Picture 3" descr="A picture containing cup, coffee, sitting, table&#10;&#10;Description automatically generated">
                <a:extLst>
                  <a:ext uri="{FF2B5EF4-FFF2-40B4-BE49-F238E27FC236}">
                    <a16:creationId xmlns:a16="http://schemas.microsoft.com/office/drawing/2014/main" id="{A576CCFC-2B33-1A4C-838E-9C56A5CDF90B}"/>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sp>
          <p:nvSpPr>
            <p:cNvPr id="5" name="Trapezium 16">
              <a:extLst>
                <a:ext uri="{FF2B5EF4-FFF2-40B4-BE49-F238E27FC236}">
                  <a16:creationId xmlns:a16="http://schemas.microsoft.com/office/drawing/2014/main" id="{760D8221-18B5-C64D-98CA-0BEEB75DE4F9}"/>
                </a:ext>
              </a:extLst>
            </p:cNvPr>
            <p:cNvSpPr/>
            <p:nvPr/>
          </p:nvSpPr>
          <p:spPr>
            <a:xfrm rot="10800000">
              <a:off x="1578828" y="5016501"/>
              <a:ext cx="1206500" cy="1491532"/>
            </a:xfrm>
            <a:custGeom>
              <a:avLst/>
              <a:gdLst>
                <a:gd name="connsiteX0" fmla="*/ 0 w 1152525"/>
                <a:gd name="connsiteY0" fmla="*/ 1317625 h 1317625"/>
                <a:gd name="connsiteX1" fmla="*/ 288131 w 1152525"/>
                <a:gd name="connsiteY1" fmla="*/ 0 h 1317625"/>
                <a:gd name="connsiteX2" fmla="*/ 864394 w 1152525"/>
                <a:gd name="connsiteY2" fmla="*/ 0 h 1317625"/>
                <a:gd name="connsiteX3" fmla="*/ 1152525 w 1152525"/>
                <a:gd name="connsiteY3" fmla="*/ 1317625 h 1317625"/>
                <a:gd name="connsiteX4" fmla="*/ 0 w 1152525"/>
                <a:gd name="connsiteY4" fmla="*/ 1317625 h 1317625"/>
                <a:gd name="connsiteX0" fmla="*/ 0 w 1171575"/>
                <a:gd name="connsiteY0" fmla="*/ 1317625 h 1416050"/>
                <a:gd name="connsiteX1" fmla="*/ 288131 w 1171575"/>
                <a:gd name="connsiteY1" fmla="*/ 0 h 1416050"/>
                <a:gd name="connsiteX2" fmla="*/ 864394 w 1171575"/>
                <a:gd name="connsiteY2" fmla="*/ 0 h 1416050"/>
                <a:gd name="connsiteX3" fmla="*/ 1171575 w 1171575"/>
                <a:gd name="connsiteY3" fmla="*/ 1416050 h 1416050"/>
                <a:gd name="connsiteX4" fmla="*/ 0 w 1171575"/>
                <a:gd name="connsiteY4" fmla="*/ 1317625 h 1416050"/>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997744 w 1206500"/>
                <a:gd name="connsiteY2" fmla="*/ 28575 h 1425575"/>
                <a:gd name="connsiteX3" fmla="*/ 1206500 w 1206500"/>
                <a:gd name="connsiteY3" fmla="*/ 1416050 h 1425575"/>
                <a:gd name="connsiteX4" fmla="*/ 0 w 1206500"/>
                <a:gd name="connsiteY4" fmla="*/ 1425575 h 1425575"/>
                <a:gd name="connsiteX0" fmla="*/ 0 w 1206500"/>
                <a:gd name="connsiteY0" fmla="*/ 1406525 h 1406525"/>
                <a:gd name="connsiteX1" fmla="*/ 218281 w 1206500"/>
                <a:gd name="connsiteY1" fmla="*/ 0 h 1406525"/>
                <a:gd name="connsiteX2" fmla="*/ 997744 w 1206500"/>
                <a:gd name="connsiteY2" fmla="*/ 9525 h 1406525"/>
                <a:gd name="connsiteX3" fmla="*/ 1206500 w 1206500"/>
                <a:gd name="connsiteY3" fmla="*/ 1397000 h 1406525"/>
                <a:gd name="connsiteX4" fmla="*/ 0 w 1206500"/>
                <a:gd name="connsiteY4" fmla="*/ 1406525 h 1406525"/>
                <a:gd name="connsiteX0" fmla="*/ 0 w 1206500"/>
                <a:gd name="connsiteY0" fmla="*/ 1434500 h 1434500"/>
                <a:gd name="connsiteX1" fmla="*/ 218281 w 1206500"/>
                <a:gd name="connsiteY1" fmla="*/ 27975 h 1434500"/>
                <a:gd name="connsiteX2" fmla="*/ 997744 w 1206500"/>
                <a:gd name="connsiteY2" fmla="*/ 37500 h 1434500"/>
                <a:gd name="connsiteX3" fmla="*/ 1206500 w 1206500"/>
                <a:gd name="connsiteY3" fmla="*/ 1424975 h 1434500"/>
                <a:gd name="connsiteX4" fmla="*/ 0 w 1206500"/>
                <a:gd name="connsiteY4" fmla="*/ 1434500 h 1434500"/>
                <a:gd name="connsiteX0" fmla="*/ 0 w 1206500"/>
                <a:gd name="connsiteY0" fmla="*/ 1483067 h 1483067"/>
                <a:gd name="connsiteX1" fmla="*/ 218281 w 1206500"/>
                <a:gd name="connsiteY1" fmla="*/ 76542 h 1483067"/>
                <a:gd name="connsiteX2" fmla="*/ 997744 w 1206500"/>
                <a:gd name="connsiteY2" fmla="*/ 86067 h 1483067"/>
                <a:gd name="connsiteX3" fmla="*/ 1206500 w 1206500"/>
                <a:gd name="connsiteY3" fmla="*/ 1473542 h 1483067"/>
                <a:gd name="connsiteX4" fmla="*/ 0 w 1206500"/>
                <a:gd name="connsiteY4" fmla="*/ 1483067 h 1483067"/>
                <a:gd name="connsiteX0" fmla="*/ 0 w 1206500"/>
                <a:gd name="connsiteY0" fmla="*/ 1491532 h 1491532"/>
                <a:gd name="connsiteX1" fmla="*/ 218281 w 1206500"/>
                <a:gd name="connsiteY1" fmla="*/ 85007 h 1491532"/>
                <a:gd name="connsiteX2" fmla="*/ 997744 w 1206500"/>
                <a:gd name="connsiteY2" fmla="*/ 94532 h 1491532"/>
                <a:gd name="connsiteX3" fmla="*/ 1206500 w 1206500"/>
                <a:gd name="connsiteY3" fmla="*/ 1482007 h 1491532"/>
                <a:gd name="connsiteX4" fmla="*/ 0 w 1206500"/>
                <a:gd name="connsiteY4" fmla="*/ 1491532 h 149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1491532">
                  <a:moveTo>
                    <a:pt x="0" y="1491532"/>
                  </a:moveTo>
                  <a:lnTo>
                    <a:pt x="218281" y="85007"/>
                  </a:lnTo>
                  <a:cubicBezTo>
                    <a:pt x="411427" y="-7068"/>
                    <a:pt x="756973" y="-51518"/>
                    <a:pt x="997744" y="94532"/>
                  </a:cubicBezTo>
                  <a:lnTo>
                    <a:pt x="1206500" y="1482007"/>
                  </a:lnTo>
                  <a:cubicBezTo>
                    <a:pt x="991658" y="1294682"/>
                    <a:pt x="398992" y="1215307"/>
                    <a:pt x="0" y="1491532"/>
                  </a:cubicBezTo>
                  <a:close/>
                </a:path>
              </a:pathLst>
            </a:custGeom>
            <a:solidFill>
              <a:srgbClr val="FFC00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AC0CE09-364D-9142-BA9C-A1AAF624D55D}"/>
              </a:ext>
            </a:extLst>
          </p:cNvPr>
          <p:cNvGrpSpPr/>
          <p:nvPr/>
        </p:nvGrpSpPr>
        <p:grpSpPr>
          <a:xfrm>
            <a:off x="6855591" y="2138845"/>
            <a:ext cx="2523770" cy="2831765"/>
            <a:chOff x="3703609" y="322029"/>
            <a:chExt cx="6890817" cy="7081736"/>
          </a:xfrm>
        </p:grpSpPr>
        <p:pic>
          <p:nvPicPr>
            <p:cNvPr id="23" name="Picture 22" descr="A picture containing cup, coffee, sitting, table&#10;&#10;Description automatically generated">
              <a:extLst>
                <a:ext uri="{FF2B5EF4-FFF2-40B4-BE49-F238E27FC236}">
                  <a16:creationId xmlns:a16="http://schemas.microsoft.com/office/drawing/2014/main" id="{C041F3B3-EB4C-0C43-858B-2B674BB2B5C3}"/>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24" name="Picture 23" descr="A picture containing cup, coffee, sitting, table&#10;&#10;Description automatically generated">
              <a:extLst>
                <a:ext uri="{FF2B5EF4-FFF2-40B4-BE49-F238E27FC236}">
                  <a16:creationId xmlns:a16="http://schemas.microsoft.com/office/drawing/2014/main" id="{6943C87D-9755-8240-BBD0-5F031725BBE8}"/>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pic>
        <p:nvPicPr>
          <p:cNvPr id="26" name="Picture 25" descr="A picture containing ball, room, table&#10;&#10;Description automatically generated">
            <a:extLst>
              <a:ext uri="{FF2B5EF4-FFF2-40B4-BE49-F238E27FC236}">
                <a16:creationId xmlns:a16="http://schemas.microsoft.com/office/drawing/2014/main" id="{121DD9A0-498F-CE45-AF32-492AA24FE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721" y="2103679"/>
            <a:ext cx="2576486" cy="2939371"/>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C605934D-AEB6-154B-A111-2C2899A020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183" y="1730584"/>
            <a:ext cx="2745096" cy="3315388"/>
          </a:xfrm>
          <a:prstGeom prst="rect">
            <a:avLst/>
          </a:prstGeom>
        </p:spPr>
      </p:pic>
      <p:sp>
        <p:nvSpPr>
          <p:cNvPr id="17" name="TextBox 16"/>
          <p:cNvSpPr txBox="1"/>
          <p:nvPr/>
        </p:nvSpPr>
        <p:spPr>
          <a:xfrm>
            <a:off x="290945" y="263236"/>
            <a:ext cx="11333019" cy="6555641"/>
          </a:xfrm>
          <a:prstGeom prst="rect">
            <a:avLst/>
          </a:prstGeom>
          <a:noFill/>
        </p:spPr>
        <p:txBody>
          <a:bodyPr wrap="square" rtlCol="0">
            <a:spAutoFit/>
          </a:bodyPr>
          <a:lstStyle/>
          <a:p>
            <a:r>
              <a:rPr lang="en-GB" sz="3200" dirty="0" smtClean="0"/>
              <a:t>Now talk to your adult about who has the full glass.</a:t>
            </a:r>
          </a:p>
          <a:p>
            <a:endParaRPr lang="en-GB" sz="3200" dirty="0"/>
          </a:p>
          <a:p>
            <a:endParaRPr lang="en-GB" sz="3200" dirty="0" smtClean="0"/>
          </a:p>
          <a:p>
            <a:endParaRPr lang="en-GB" sz="3200" dirty="0" smtClean="0"/>
          </a:p>
          <a:p>
            <a:endParaRPr lang="en-GB" sz="3200" dirty="0"/>
          </a:p>
          <a:p>
            <a:endParaRPr lang="en-GB" sz="3200" dirty="0" smtClean="0"/>
          </a:p>
          <a:p>
            <a:endParaRPr lang="en-GB" sz="3200" dirty="0"/>
          </a:p>
          <a:p>
            <a:endParaRPr lang="en-GB" sz="3200" dirty="0" smtClean="0"/>
          </a:p>
          <a:p>
            <a:endParaRPr lang="en-GB" sz="3200" dirty="0"/>
          </a:p>
          <a:p>
            <a:endParaRPr lang="en-GB" sz="3200" dirty="0" smtClean="0"/>
          </a:p>
          <a:p>
            <a:r>
              <a:rPr lang="en-GB" sz="3200" dirty="0" smtClean="0"/>
              <a:t>Yes. The bear’s glass is full because we can see that it is filled right up to the top with orange juice.  It is full.</a:t>
            </a:r>
            <a:endParaRPr lang="en-GB" sz="3200" dirty="0"/>
          </a:p>
          <a:p>
            <a:endParaRPr lang="en-GB" dirty="0" smtClean="0"/>
          </a:p>
          <a:p>
            <a:endParaRPr lang="en-GB" dirty="0"/>
          </a:p>
        </p:txBody>
      </p:sp>
      <p:pic>
        <p:nvPicPr>
          <p:cNvPr id="15" name="Picture 2" descr="Origi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a:extLst>
              <a:ext uri="{FF2B5EF4-FFF2-40B4-BE49-F238E27FC236}">
                <a16:creationId xmlns:a16="http://schemas.microsoft.com/office/drawing/2014/main" id="{6421D068-7FD5-1644-A282-8A943F2DB6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4706" y="5754116"/>
            <a:ext cx="1287276" cy="962192"/>
          </a:xfrm>
          <a:prstGeom prst="rect">
            <a:avLst/>
          </a:prstGeom>
        </p:spPr>
      </p:pic>
    </p:spTree>
    <p:custDataLst>
      <p:tags r:id="rId1"/>
    </p:custDataLst>
    <p:extLst>
      <p:ext uri="{BB962C8B-B14F-4D97-AF65-F5344CB8AC3E}">
        <p14:creationId xmlns:p14="http://schemas.microsoft.com/office/powerpoint/2010/main" val="157509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600000">
                                      <p:cBhvr>
                                        <p:cTn id="16" dur="2000" fill="hold"/>
                                        <p:tgtEl>
                                          <p:spTgt spid="26"/>
                                        </p:tgtEl>
                                        <p:attrNameLst>
                                          <p:attrName>r</p:attrName>
                                        </p:attrNameLst>
                                      </p:cBhvr>
                                    </p:animRot>
                                  </p:childTnLst>
                                </p:cTn>
                              </p:par>
                              <p:par>
                                <p:cTn id="17" presetID="8" presetClass="emph" presetSubtype="0" fill="hold" nodeType="withEffect">
                                  <p:stCondLst>
                                    <p:cond delay="1000"/>
                                  </p:stCondLst>
                                  <p:childTnLst>
                                    <p:animRot by="4800000">
                                      <p:cBhvr>
                                        <p:cTn id="18" dur="5000" fill="hold"/>
                                        <p:tgtEl>
                                          <p:spTgt spid="13"/>
                                        </p:tgtEl>
                                        <p:attrNameLst>
                                          <p:attrName>r</p:attrName>
                                        </p:attrNameLst>
                                      </p:cBhvr>
                                    </p:animRot>
                                  </p:childTnLst>
                                </p:cTn>
                              </p:par>
                            </p:childTnLst>
                          </p:cTn>
                        </p:par>
                        <p:par>
                          <p:cTn id="19" fill="hold">
                            <p:stCondLst>
                              <p:cond delay="6000"/>
                            </p:stCondLst>
                            <p:childTnLst>
                              <p:par>
                                <p:cTn id="20" presetID="1" presetClass="exit" presetSubtype="0" fill="hold" nodeType="after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648" y="482740"/>
            <a:ext cx="12267607" cy="6463308"/>
          </a:xfrm>
          <a:prstGeom prst="rect">
            <a:avLst/>
          </a:prstGeom>
          <a:noFill/>
        </p:spPr>
        <p:txBody>
          <a:bodyPr wrap="square" rtlCol="0">
            <a:spAutoFit/>
          </a:bodyPr>
          <a:lstStyle/>
          <a:p>
            <a:r>
              <a:rPr lang="en-GB" dirty="0">
                <a:solidFill>
                  <a:srgbClr val="FF0000"/>
                </a:solidFill>
              </a:rPr>
              <a:t>If you cannot access the online teaching video then work through the following slides</a:t>
            </a:r>
            <a:r>
              <a:rPr lang="en-GB" dirty="0"/>
              <a:t>.</a:t>
            </a:r>
            <a:r>
              <a:rPr lang="en-GB" dirty="0">
                <a:solidFill>
                  <a:srgbClr val="FF0000"/>
                </a:solidFill>
              </a:rPr>
              <a:t> It is the same learning as the video. If you can access the video, </a:t>
            </a:r>
            <a:r>
              <a:rPr lang="en-GB" b="1" dirty="0">
                <a:solidFill>
                  <a:srgbClr val="FF0000"/>
                </a:solidFill>
              </a:rPr>
              <a:t>skip to slide 7</a:t>
            </a:r>
            <a:r>
              <a:rPr lang="en-GB" b="1" dirty="0" smtClean="0">
                <a:solidFill>
                  <a:srgbClr val="FF0000"/>
                </a:solidFill>
              </a:rPr>
              <a:t>.</a:t>
            </a:r>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smtClean="0">
                <a:latin typeface="Comic Sans MS" panose="030F0702030302020204" pitchFamily="66" charset="0"/>
              </a:rPr>
              <a:t>Today we are going to have a look at finding hidden amounts.</a:t>
            </a:r>
          </a:p>
          <a:p>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smtClean="0">
                <a:latin typeface="Comic Sans MS" panose="030F0702030302020204" pitchFamily="66" charset="0"/>
              </a:rPr>
              <a:t>I have started with 8 animals altogether. </a:t>
            </a:r>
          </a:p>
          <a:p>
            <a:endParaRPr lang="en-GB" dirty="0">
              <a:latin typeface="Comic Sans MS" panose="030F0702030302020204" pitchFamily="66" charset="0"/>
            </a:endParaRPr>
          </a:p>
          <a:p>
            <a:r>
              <a:rPr lang="en-GB" dirty="0" smtClean="0">
                <a:latin typeface="Comic Sans MS" panose="030F0702030302020204" pitchFamily="66" charset="0"/>
              </a:rPr>
              <a:t>Count them with me.</a:t>
            </a:r>
          </a:p>
          <a:p>
            <a:endParaRPr lang="en-GB" dirty="0"/>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smtClean="0">
                <a:latin typeface="Comic Sans MS" panose="030F0702030302020204" pitchFamily="66" charset="0"/>
              </a:rPr>
              <a:t>Here I can only see 4 of my animals because some of them have been taken away and hidden behind this lantern</a:t>
            </a:r>
            <a:r>
              <a:rPr lang="en-GB" dirty="0" smtClean="0"/>
              <a:t>.</a:t>
            </a:r>
          </a:p>
          <a:p>
            <a:r>
              <a:rPr lang="en-GB" dirty="0" smtClean="0"/>
              <a:t> </a:t>
            </a:r>
          </a:p>
          <a:p>
            <a:endParaRPr lang="en-GB" dirty="0" smtClean="0"/>
          </a:p>
          <a:p>
            <a:endParaRPr lang="en-GB" dirty="0"/>
          </a:p>
          <a:p>
            <a:endParaRPr lang="en-GB" dirty="0" smtClean="0"/>
          </a:p>
          <a:p>
            <a:r>
              <a:rPr lang="en-GB" sz="3600" dirty="0"/>
              <a:t> </a:t>
            </a:r>
            <a:r>
              <a:rPr lang="en-GB" sz="3600" dirty="0" smtClean="0"/>
              <a:t>                             4 </a:t>
            </a:r>
            <a:r>
              <a:rPr lang="en-GB" sz="3600" dirty="0"/>
              <a:t> </a:t>
            </a:r>
            <a:r>
              <a:rPr lang="en-GB" sz="3600" dirty="0" smtClean="0"/>
              <a:t>                            +      ___    =  8</a:t>
            </a:r>
          </a:p>
          <a:p>
            <a:r>
              <a:rPr lang="en-GB" sz="3600" dirty="0"/>
              <a:t> </a:t>
            </a:r>
            <a:r>
              <a:rPr lang="en-GB" sz="3600" dirty="0" smtClean="0"/>
              <a:t>          I know I should have 8 altogether.  How many animals are </a:t>
            </a:r>
          </a:p>
          <a:p>
            <a:r>
              <a:rPr lang="en-GB" sz="3600" dirty="0"/>
              <a:t> </a:t>
            </a:r>
            <a:r>
              <a:rPr lang="en-GB" sz="3600" dirty="0" smtClean="0"/>
              <a:t>          hiding behind the lantern?                   </a:t>
            </a:r>
            <a:r>
              <a:rPr lang="en-GB" sz="2800" dirty="0" smtClean="0"/>
              <a:t>4 + __?__  =  8  </a:t>
            </a:r>
          </a:p>
        </p:txBody>
      </p:sp>
      <p:pic>
        <p:nvPicPr>
          <p:cNvPr id="4" name="Picture 3">
            <a:extLst>
              <a:ext uri="{FF2B5EF4-FFF2-40B4-BE49-F238E27FC236}">
                <a16:creationId xmlns:a16="http://schemas.microsoft.com/office/drawing/2014/main" id="{CC08B45C-DBCC-B540-B3F4-DB1042B8D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2" y="5832208"/>
            <a:ext cx="1279730" cy="95029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34156"/>
          <a:stretch/>
        </p:blipFill>
        <p:spPr>
          <a:xfrm>
            <a:off x="5767639" y="1879204"/>
            <a:ext cx="3172691" cy="139338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4481"/>
          <a:stretch/>
        </p:blipFill>
        <p:spPr>
          <a:xfrm>
            <a:off x="2393522" y="4404125"/>
            <a:ext cx="3796145" cy="899341"/>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9916" r="89662"/>
                    </a14:imgEffect>
                  </a14:imgLayer>
                </a14:imgProps>
              </a:ext>
              <a:ext uri="{28A0092B-C50C-407E-A947-70E740481C1C}">
                <a14:useLocalDpi xmlns:a14="http://schemas.microsoft.com/office/drawing/2010/main" val="0"/>
              </a:ext>
            </a:extLst>
          </a:blip>
          <a:srcRect l="20077"/>
          <a:stretch/>
        </p:blipFill>
        <p:spPr>
          <a:xfrm>
            <a:off x="7010411" y="4024336"/>
            <a:ext cx="2001458" cy="1658917"/>
          </a:xfrm>
          <a:prstGeom prst="rect">
            <a:avLst/>
          </a:prstGeom>
        </p:spPr>
      </p:pic>
      <p:sp>
        <p:nvSpPr>
          <p:cNvPr id="2" name="TextBox 1"/>
          <p:cNvSpPr txBox="1"/>
          <p:nvPr/>
        </p:nvSpPr>
        <p:spPr>
          <a:xfrm>
            <a:off x="2333436" y="-104162"/>
            <a:ext cx="7287491" cy="769441"/>
          </a:xfrm>
          <a:prstGeom prst="rect">
            <a:avLst/>
          </a:prstGeom>
          <a:noFill/>
        </p:spPr>
        <p:txBody>
          <a:bodyPr wrap="square" rtlCol="0">
            <a:spAutoFit/>
          </a:bodyPr>
          <a:lstStyle/>
          <a:p>
            <a:pPr algn="ctr"/>
            <a:r>
              <a:rPr lang="en-GB" sz="4400" dirty="0" smtClean="0">
                <a:solidFill>
                  <a:srgbClr val="FF0000"/>
                </a:solidFill>
              </a:rPr>
              <a:t>Hidden amounts</a:t>
            </a:r>
            <a:endParaRPr lang="en-GB" sz="4400" dirty="0">
              <a:solidFill>
                <a:srgbClr val="FF0000"/>
              </a:solidFill>
            </a:endParaRPr>
          </a:p>
        </p:txBody>
      </p:sp>
      <p:sp>
        <p:nvSpPr>
          <p:cNvPr id="3" name="TextBox 2"/>
          <p:cNvSpPr txBox="1"/>
          <p:nvPr/>
        </p:nvSpPr>
        <p:spPr>
          <a:xfrm>
            <a:off x="5871021" y="1626338"/>
            <a:ext cx="2965929" cy="369332"/>
          </a:xfrm>
          <a:prstGeom prst="rect">
            <a:avLst/>
          </a:prstGeom>
          <a:noFill/>
        </p:spPr>
        <p:txBody>
          <a:bodyPr wrap="square" rtlCol="0">
            <a:spAutoFit/>
          </a:bodyPr>
          <a:lstStyle/>
          <a:p>
            <a:r>
              <a:rPr lang="en-GB" dirty="0" smtClean="0"/>
              <a:t>1           2             3             4 </a:t>
            </a:r>
            <a:endParaRPr lang="en-GB" dirty="0"/>
          </a:p>
        </p:txBody>
      </p:sp>
      <p:sp>
        <p:nvSpPr>
          <p:cNvPr id="9" name="TextBox 8"/>
          <p:cNvSpPr txBox="1"/>
          <p:nvPr/>
        </p:nvSpPr>
        <p:spPr>
          <a:xfrm>
            <a:off x="5981859" y="3271633"/>
            <a:ext cx="2965929" cy="369332"/>
          </a:xfrm>
          <a:prstGeom prst="rect">
            <a:avLst/>
          </a:prstGeom>
          <a:noFill/>
        </p:spPr>
        <p:txBody>
          <a:bodyPr wrap="square" rtlCol="0">
            <a:spAutoFit/>
          </a:bodyPr>
          <a:lstStyle/>
          <a:p>
            <a:r>
              <a:rPr lang="en-GB" dirty="0"/>
              <a:t>5</a:t>
            </a:r>
            <a:r>
              <a:rPr lang="en-GB" dirty="0" smtClean="0"/>
              <a:t>           </a:t>
            </a:r>
            <a:r>
              <a:rPr lang="en-GB" dirty="0"/>
              <a:t>6</a:t>
            </a:r>
            <a:r>
              <a:rPr lang="en-GB" dirty="0" smtClean="0"/>
              <a:t>             </a:t>
            </a:r>
            <a:r>
              <a:rPr lang="en-GB" dirty="0"/>
              <a:t>7</a:t>
            </a:r>
            <a:r>
              <a:rPr lang="en-GB" dirty="0" smtClean="0"/>
              <a:t>             8 </a:t>
            </a:r>
            <a:endParaRPr lang="en-GB" dirty="0"/>
          </a:p>
        </p:txBody>
      </p:sp>
      <p:sp>
        <p:nvSpPr>
          <p:cNvPr id="10" name="TextBox 9"/>
          <p:cNvSpPr txBox="1"/>
          <p:nvPr/>
        </p:nvSpPr>
        <p:spPr>
          <a:xfrm>
            <a:off x="2912850" y="4219459"/>
            <a:ext cx="2965929" cy="369332"/>
          </a:xfrm>
          <a:prstGeom prst="rect">
            <a:avLst/>
          </a:prstGeom>
          <a:noFill/>
        </p:spPr>
        <p:txBody>
          <a:bodyPr wrap="square" rtlCol="0">
            <a:spAutoFit/>
          </a:bodyPr>
          <a:lstStyle/>
          <a:p>
            <a:r>
              <a:rPr lang="en-GB" dirty="0" smtClean="0"/>
              <a:t>1           2             3             4 </a:t>
            </a:r>
            <a:endParaRPr lang="en-GB" dirty="0"/>
          </a:p>
        </p:txBody>
      </p:sp>
      <p:pic>
        <p:nvPicPr>
          <p:cNvPr id="11" name="Picture 2" descr="Origi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36244" y="-190477"/>
            <a:ext cx="855756" cy="8557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p:cNvSpPr txBox="1"/>
          <p:nvPr/>
        </p:nvSpPr>
        <p:spPr>
          <a:xfrm>
            <a:off x="7464823" y="4133056"/>
            <a:ext cx="706582" cy="830997"/>
          </a:xfrm>
          <a:prstGeom prst="rect">
            <a:avLst/>
          </a:prstGeom>
          <a:noFill/>
        </p:spPr>
        <p:txBody>
          <a:bodyPr wrap="square" rtlCol="0">
            <a:spAutoFit/>
          </a:bodyPr>
          <a:lstStyle/>
          <a:p>
            <a:pPr algn="ctr"/>
            <a:r>
              <a:rPr lang="en-GB" sz="4800" dirty="0" smtClean="0"/>
              <a:t>?</a:t>
            </a:r>
            <a:endParaRPr lang="en-GB" sz="4800" dirty="0"/>
          </a:p>
        </p:txBody>
      </p:sp>
    </p:spTree>
    <p:extLst>
      <p:ext uri="{BB962C8B-B14F-4D97-AF65-F5344CB8AC3E}">
        <p14:creationId xmlns:p14="http://schemas.microsoft.com/office/powerpoint/2010/main" val="1821268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0945" y="263236"/>
            <a:ext cx="11333019" cy="6001643"/>
          </a:xfrm>
          <a:prstGeom prst="rect">
            <a:avLst/>
          </a:prstGeom>
          <a:noFill/>
        </p:spPr>
        <p:txBody>
          <a:bodyPr wrap="square" rtlCol="0">
            <a:spAutoFit/>
          </a:bodyPr>
          <a:lstStyle/>
          <a:p>
            <a:r>
              <a:rPr lang="en-GB" sz="3200" dirty="0" smtClean="0"/>
              <a:t>Oh no!</a:t>
            </a:r>
          </a:p>
          <a:p>
            <a:r>
              <a:rPr lang="en-GB" sz="3200" dirty="0" smtClean="0"/>
              <a:t>What happened?</a:t>
            </a:r>
          </a:p>
          <a:p>
            <a:endParaRPr lang="en-GB" sz="3200" dirty="0"/>
          </a:p>
          <a:p>
            <a:endParaRPr lang="en-GB" sz="3200" dirty="0" smtClean="0"/>
          </a:p>
          <a:p>
            <a:endParaRPr lang="en-GB" sz="3200" dirty="0"/>
          </a:p>
          <a:p>
            <a:endParaRPr lang="en-GB" sz="3200" dirty="0" smtClean="0"/>
          </a:p>
          <a:p>
            <a:endParaRPr lang="en-GB" sz="3200" dirty="0"/>
          </a:p>
          <a:p>
            <a:endParaRPr lang="en-GB" sz="3200" dirty="0" smtClean="0"/>
          </a:p>
          <a:p>
            <a:r>
              <a:rPr lang="en-GB" sz="3200" dirty="0" smtClean="0"/>
              <a:t>The bear has knocked over his glass and all of his orange juice has spilt all over the floor.</a:t>
            </a:r>
          </a:p>
          <a:p>
            <a:r>
              <a:rPr lang="en-GB" sz="3200" dirty="0" smtClean="0"/>
              <a:t>Talk to your adult about the bear’s glass now.</a:t>
            </a:r>
          </a:p>
          <a:p>
            <a:r>
              <a:rPr lang="en-GB" sz="3200" dirty="0" smtClean="0"/>
              <a:t>Yes he has split all of his juice so the bear’s glass is now empty.</a:t>
            </a:r>
            <a:endParaRPr lang="en-GB" dirty="0" smtClean="0"/>
          </a:p>
        </p:txBody>
      </p:sp>
      <p:grpSp>
        <p:nvGrpSpPr>
          <p:cNvPr id="22" name="Group 21">
            <a:extLst>
              <a:ext uri="{FF2B5EF4-FFF2-40B4-BE49-F238E27FC236}">
                <a16:creationId xmlns:a16="http://schemas.microsoft.com/office/drawing/2014/main" id="{2AC0CE09-364D-9142-BA9C-A1AAF624D55D}"/>
              </a:ext>
            </a:extLst>
          </p:cNvPr>
          <p:cNvGrpSpPr/>
          <p:nvPr/>
        </p:nvGrpSpPr>
        <p:grpSpPr>
          <a:xfrm>
            <a:off x="6855591" y="1459962"/>
            <a:ext cx="2523770" cy="2831765"/>
            <a:chOff x="3703609" y="322029"/>
            <a:chExt cx="6890817" cy="7081736"/>
          </a:xfrm>
        </p:grpSpPr>
        <p:pic>
          <p:nvPicPr>
            <p:cNvPr id="23" name="Picture 22" descr="A picture containing cup, coffee, sitting, table&#10;&#10;Description automatically generated">
              <a:extLst>
                <a:ext uri="{FF2B5EF4-FFF2-40B4-BE49-F238E27FC236}">
                  <a16:creationId xmlns:a16="http://schemas.microsoft.com/office/drawing/2014/main" id="{C041F3B3-EB4C-0C43-858B-2B674BB2B5C3}"/>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24" name="Picture 23" descr="A picture containing cup, coffee, sitting, table&#10;&#10;Description automatically generated">
              <a:extLst>
                <a:ext uri="{FF2B5EF4-FFF2-40B4-BE49-F238E27FC236}">
                  <a16:creationId xmlns:a16="http://schemas.microsoft.com/office/drawing/2014/main" id="{6943C87D-9755-8240-BBD0-5F031725BBE8}"/>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pic>
        <p:nvPicPr>
          <p:cNvPr id="26" name="Picture 25" descr="A picture containing ball, room, table&#10;&#10;Description automatically generated">
            <a:extLst>
              <a:ext uri="{FF2B5EF4-FFF2-40B4-BE49-F238E27FC236}">
                <a16:creationId xmlns:a16="http://schemas.microsoft.com/office/drawing/2014/main" id="{121DD9A0-498F-CE45-AF32-492AA24FE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721" y="1424796"/>
            <a:ext cx="2576486" cy="2939371"/>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C605934D-AEB6-154B-A111-2C2899A020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183" y="1107123"/>
            <a:ext cx="2745096" cy="3315388"/>
          </a:xfrm>
          <a:prstGeom prst="rect">
            <a:avLst/>
          </a:prstGeom>
        </p:spPr>
      </p:pic>
      <p:sp>
        <p:nvSpPr>
          <p:cNvPr id="14" name="Cloud 11">
            <a:extLst>
              <a:ext uri="{FF2B5EF4-FFF2-40B4-BE49-F238E27FC236}">
                <a16:creationId xmlns:a16="http://schemas.microsoft.com/office/drawing/2014/main" id="{97FEC020-77CF-E84D-8B28-295D075A92C6}"/>
              </a:ext>
            </a:extLst>
          </p:cNvPr>
          <p:cNvSpPr/>
          <p:nvPr/>
        </p:nvSpPr>
        <p:spPr>
          <a:xfrm>
            <a:off x="4359499" y="3378316"/>
            <a:ext cx="3037536" cy="7460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6444 w 43256"/>
              <a:gd name="connsiteY5" fmla="*/ 38533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6444 w 43256"/>
              <a:gd name="connsiteY5" fmla="*/ 38533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4574 w 43256"/>
              <a:gd name="connsiteY19" fmla="*/ 5958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6444 w 43256"/>
              <a:gd name="connsiteY5" fmla="*/ 38533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503 w 43256"/>
              <a:gd name="connsiteY16" fmla="*/ 3917 h 43219"/>
              <a:gd name="connsiteX17" fmla="*/ 22536 w 43256"/>
              <a:gd name="connsiteY17" fmla="*/ 3189 h 43219"/>
              <a:gd name="connsiteX18" fmla="*/ 14036 w 43256"/>
              <a:gd name="connsiteY18" fmla="*/ 5051 h 43219"/>
              <a:gd name="connsiteX19" fmla="*/ 14574 w 43256"/>
              <a:gd name="connsiteY19" fmla="*/ 5958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6444 w 43256"/>
              <a:gd name="connsiteY5" fmla="*/ 38533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658 w 43256"/>
              <a:gd name="connsiteY14" fmla="*/ 3149 h 43219"/>
              <a:gd name="connsiteX15" fmla="*/ 29856 w 43256"/>
              <a:gd name="connsiteY15" fmla="*/ 2199 h 43219"/>
              <a:gd name="connsiteX16" fmla="*/ 22503 w 43256"/>
              <a:gd name="connsiteY16" fmla="*/ 3917 h 43219"/>
              <a:gd name="connsiteX17" fmla="*/ 22536 w 43256"/>
              <a:gd name="connsiteY17" fmla="*/ 3189 h 43219"/>
              <a:gd name="connsiteX18" fmla="*/ 14036 w 43256"/>
              <a:gd name="connsiteY18" fmla="*/ 5051 h 43219"/>
              <a:gd name="connsiteX19" fmla="*/ 14574 w 43256"/>
              <a:gd name="connsiteY19" fmla="*/ 5958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6444 w 43256"/>
              <a:gd name="connsiteY5" fmla="*/ 38533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273 w 43256"/>
              <a:gd name="connsiteY13" fmla="*/ 6108 h 43219"/>
              <a:gd name="connsiteX14" fmla="*/ 29658 w 43256"/>
              <a:gd name="connsiteY14" fmla="*/ 3149 h 43219"/>
              <a:gd name="connsiteX15" fmla="*/ 29856 w 43256"/>
              <a:gd name="connsiteY15" fmla="*/ 2199 h 43219"/>
              <a:gd name="connsiteX16" fmla="*/ 22503 w 43256"/>
              <a:gd name="connsiteY16" fmla="*/ 3917 h 43219"/>
              <a:gd name="connsiteX17" fmla="*/ 22536 w 43256"/>
              <a:gd name="connsiteY17" fmla="*/ 3189 h 43219"/>
              <a:gd name="connsiteX18" fmla="*/ 14036 w 43256"/>
              <a:gd name="connsiteY18" fmla="*/ 5051 h 43219"/>
              <a:gd name="connsiteX19" fmla="*/ 14574 w 43256"/>
              <a:gd name="connsiteY19" fmla="*/ 5958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6444 w 43256"/>
              <a:gd name="connsiteY5" fmla="*/ 38533 h 43219"/>
              <a:gd name="connsiteX6" fmla="*/ 28863 w 43256"/>
              <a:gd name="connsiteY6" fmla="*/ 34610 h 43219"/>
              <a:gd name="connsiteX7" fmla="*/ 28596 w 43256"/>
              <a:gd name="connsiteY7" fmla="*/ 36519 h 43219"/>
              <a:gd name="connsiteX8" fmla="*/ 37212 w 43256"/>
              <a:gd name="connsiteY8" fmla="*/ 29875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273 w 43256"/>
              <a:gd name="connsiteY13" fmla="*/ 6108 h 43219"/>
              <a:gd name="connsiteX14" fmla="*/ 29658 w 43256"/>
              <a:gd name="connsiteY14" fmla="*/ 3149 h 43219"/>
              <a:gd name="connsiteX15" fmla="*/ 29856 w 43256"/>
              <a:gd name="connsiteY15" fmla="*/ 2199 h 43219"/>
              <a:gd name="connsiteX16" fmla="*/ 22503 w 43256"/>
              <a:gd name="connsiteY16" fmla="*/ 3917 h 43219"/>
              <a:gd name="connsiteX17" fmla="*/ 22536 w 43256"/>
              <a:gd name="connsiteY17" fmla="*/ 3189 h 43219"/>
              <a:gd name="connsiteX18" fmla="*/ 14036 w 43256"/>
              <a:gd name="connsiteY18" fmla="*/ 5051 h 43219"/>
              <a:gd name="connsiteX19" fmla="*/ 14574 w 43256"/>
              <a:gd name="connsiteY19" fmla="*/ 5958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335 w 43256"/>
              <a:gd name="connsiteY0" fmla="*/ 25374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6444 w 43256"/>
              <a:gd name="connsiteY5" fmla="*/ 38533 h 43219"/>
              <a:gd name="connsiteX6" fmla="*/ 28863 w 43256"/>
              <a:gd name="connsiteY6" fmla="*/ 34610 h 43219"/>
              <a:gd name="connsiteX7" fmla="*/ 28596 w 43256"/>
              <a:gd name="connsiteY7" fmla="*/ 36519 h 43219"/>
              <a:gd name="connsiteX8" fmla="*/ 37212 w 43256"/>
              <a:gd name="connsiteY8" fmla="*/ 29875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273 w 43256"/>
              <a:gd name="connsiteY13" fmla="*/ 6108 h 43219"/>
              <a:gd name="connsiteX14" fmla="*/ 29658 w 43256"/>
              <a:gd name="connsiteY14" fmla="*/ 3149 h 43219"/>
              <a:gd name="connsiteX15" fmla="*/ 29856 w 43256"/>
              <a:gd name="connsiteY15" fmla="*/ 2199 h 43219"/>
              <a:gd name="connsiteX16" fmla="*/ 22503 w 43256"/>
              <a:gd name="connsiteY16" fmla="*/ 3917 h 43219"/>
              <a:gd name="connsiteX17" fmla="*/ 22536 w 43256"/>
              <a:gd name="connsiteY17" fmla="*/ 3189 h 43219"/>
              <a:gd name="connsiteX18" fmla="*/ 14036 w 43256"/>
              <a:gd name="connsiteY18" fmla="*/ 5051 h 43219"/>
              <a:gd name="connsiteX19" fmla="*/ 14574 w 43256"/>
              <a:gd name="connsiteY19" fmla="*/ 5958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335 w 43256"/>
              <a:gd name="connsiteY0" fmla="*/ 25374 h 43219"/>
              <a:gd name="connsiteX1" fmla="*/ 2196 w 43256"/>
              <a:gd name="connsiteY1" fmla="*/ 25239 h 43219"/>
              <a:gd name="connsiteX2" fmla="*/ 6202 w 43256"/>
              <a:gd name="connsiteY2" fmla="*/ 34979 h 43219"/>
              <a:gd name="connsiteX3" fmla="*/ 5856 w 43256"/>
              <a:gd name="connsiteY3" fmla="*/ 35139 h 43219"/>
              <a:gd name="connsiteX4" fmla="*/ 16514 w 43256"/>
              <a:gd name="connsiteY4" fmla="*/ 38949 h 43219"/>
              <a:gd name="connsiteX5" fmla="*/ 16444 w 43256"/>
              <a:gd name="connsiteY5" fmla="*/ 38533 h 43219"/>
              <a:gd name="connsiteX6" fmla="*/ 28863 w 43256"/>
              <a:gd name="connsiteY6" fmla="*/ 34610 h 43219"/>
              <a:gd name="connsiteX7" fmla="*/ 28596 w 43256"/>
              <a:gd name="connsiteY7" fmla="*/ 36519 h 43219"/>
              <a:gd name="connsiteX8" fmla="*/ 37212 w 43256"/>
              <a:gd name="connsiteY8" fmla="*/ 29875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273 w 43256"/>
              <a:gd name="connsiteY13" fmla="*/ 6108 h 43219"/>
              <a:gd name="connsiteX14" fmla="*/ 29658 w 43256"/>
              <a:gd name="connsiteY14" fmla="*/ 3149 h 43219"/>
              <a:gd name="connsiteX15" fmla="*/ 29856 w 43256"/>
              <a:gd name="connsiteY15" fmla="*/ 2199 h 43219"/>
              <a:gd name="connsiteX16" fmla="*/ 22503 w 43256"/>
              <a:gd name="connsiteY16" fmla="*/ 3917 h 43219"/>
              <a:gd name="connsiteX17" fmla="*/ 22536 w 43256"/>
              <a:gd name="connsiteY17" fmla="*/ 3189 h 43219"/>
              <a:gd name="connsiteX18" fmla="*/ 14036 w 43256"/>
              <a:gd name="connsiteY18" fmla="*/ 5051 h 43219"/>
              <a:gd name="connsiteX19" fmla="*/ 14574 w 43256"/>
              <a:gd name="connsiteY19" fmla="*/ 5958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335 w 43256"/>
              <a:gd name="connsiteY0" fmla="*/ 25374 h 43219"/>
              <a:gd name="connsiteX1" fmla="*/ 2196 w 43256"/>
              <a:gd name="connsiteY1" fmla="*/ 25239 h 43219"/>
              <a:gd name="connsiteX2" fmla="*/ 6202 w 43256"/>
              <a:gd name="connsiteY2" fmla="*/ 34979 h 43219"/>
              <a:gd name="connsiteX3" fmla="*/ 5856 w 43256"/>
              <a:gd name="connsiteY3" fmla="*/ 35139 h 43219"/>
              <a:gd name="connsiteX4" fmla="*/ 16514 w 43256"/>
              <a:gd name="connsiteY4" fmla="*/ 38949 h 43219"/>
              <a:gd name="connsiteX5" fmla="*/ 16444 w 43256"/>
              <a:gd name="connsiteY5" fmla="*/ 38533 h 43219"/>
              <a:gd name="connsiteX6" fmla="*/ 28863 w 43256"/>
              <a:gd name="connsiteY6" fmla="*/ 34610 h 43219"/>
              <a:gd name="connsiteX7" fmla="*/ 28596 w 43256"/>
              <a:gd name="connsiteY7" fmla="*/ 36519 h 43219"/>
              <a:gd name="connsiteX8" fmla="*/ 37212 w 43256"/>
              <a:gd name="connsiteY8" fmla="*/ 29875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273 w 43256"/>
              <a:gd name="connsiteY13" fmla="*/ 6108 h 43219"/>
              <a:gd name="connsiteX14" fmla="*/ 29658 w 43256"/>
              <a:gd name="connsiteY14" fmla="*/ 3149 h 43219"/>
              <a:gd name="connsiteX15" fmla="*/ 29856 w 43256"/>
              <a:gd name="connsiteY15" fmla="*/ 2199 h 43219"/>
              <a:gd name="connsiteX16" fmla="*/ 22503 w 43256"/>
              <a:gd name="connsiteY16" fmla="*/ 3917 h 43219"/>
              <a:gd name="connsiteX17" fmla="*/ 22536 w 43256"/>
              <a:gd name="connsiteY17" fmla="*/ 3189 h 43219"/>
              <a:gd name="connsiteX18" fmla="*/ 14036 w 43256"/>
              <a:gd name="connsiteY18" fmla="*/ 5051 h 43219"/>
              <a:gd name="connsiteX19" fmla="*/ 14574 w 43256"/>
              <a:gd name="connsiteY19" fmla="*/ 5958 h 43219"/>
              <a:gd name="connsiteX20" fmla="*/ 3945 w 43256"/>
              <a:gd name="connsiteY20" fmla="*/ 14765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335 w 43256"/>
              <a:gd name="connsiteY0" fmla="*/ 25374 h 43219"/>
              <a:gd name="connsiteX1" fmla="*/ 2196 w 43256"/>
              <a:gd name="connsiteY1" fmla="*/ 25239 h 43219"/>
              <a:gd name="connsiteX2" fmla="*/ 6202 w 43256"/>
              <a:gd name="connsiteY2" fmla="*/ 34979 h 43219"/>
              <a:gd name="connsiteX3" fmla="*/ 5856 w 43256"/>
              <a:gd name="connsiteY3" fmla="*/ 35139 h 43219"/>
              <a:gd name="connsiteX4" fmla="*/ 16514 w 43256"/>
              <a:gd name="connsiteY4" fmla="*/ 38949 h 43219"/>
              <a:gd name="connsiteX5" fmla="*/ 16444 w 43256"/>
              <a:gd name="connsiteY5" fmla="*/ 38533 h 43219"/>
              <a:gd name="connsiteX6" fmla="*/ 28863 w 43256"/>
              <a:gd name="connsiteY6" fmla="*/ 34610 h 43219"/>
              <a:gd name="connsiteX7" fmla="*/ 28596 w 43256"/>
              <a:gd name="connsiteY7" fmla="*/ 36519 h 43219"/>
              <a:gd name="connsiteX8" fmla="*/ 37212 w 43256"/>
              <a:gd name="connsiteY8" fmla="*/ 29875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273 w 43256"/>
              <a:gd name="connsiteY13" fmla="*/ 6108 h 43219"/>
              <a:gd name="connsiteX14" fmla="*/ 29658 w 43256"/>
              <a:gd name="connsiteY14" fmla="*/ 3149 h 43219"/>
              <a:gd name="connsiteX15" fmla="*/ 29856 w 43256"/>
              <a:gd name="connsiteY15" fmla="*/ 2199 h 43219"/>
              <a:gd name="connsiteX16" fmla="*/ 22503 w 43256"/>
              <a:gd name="connsiteY16" fmla="*/ 3917 h 43219"/>
              <a:gd name="connsiteX17" fmla="*/ 22536 w 43256"/>
              <a:gd name="connsiteY17" fmla="*/ 3189 h 43219"/>
              <a:gd name="connsiteX18" fmla="*/ 14036 w 43256"/>
              <a:gd name="connsiteY18" fmla="*/ 5051 h 43219"/>
              <a:gd name="connsiteX19" fmla="*/ 14302 w 43256"/>
              <a:gd name="connsiteY19" fmla="*/ 5958 h 43219"/>
              <a:gd name="connsiteX20" fmla="*/ 3945 w 43256"/>
              <a:gd name="connsiteY20" fmla="*/ 14765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335 w 43256"/>
              <a:gd name="connsiteY0" fmla="*/ 25374 h 43219"/>
              <a:gd name="connsiteX1" fmla="*/ 2196 w 43256"/>
              <a:gd name="connsiteY1" fmla="*/ 25239 h 43219"/>
              <a:gd name="connsiteX2" fmla="*/ 6202 w 43256"/>
              <a:gd name="connsiteY2" fmla="*/ 34979 h 43219"/>
              <a:gd name="connsiteX3" fmla="*/ 5856 w 43256"/>
              <a:gd name="connsiteY3" fmla="*/ 35139 h 43219"/>
              <a:gd name="connsiteX4" fmla="*/ 16514 w 43256"/>
              <a:gd name="connsiteY4" fmla="*/ 38949 h 43219"/>
              <a:gd name="connsiteX5" fmla="*/ 16444 w 43256"/>
              <a:gd name="connsiteY5" fmla="*/ 38533 h 43219"/>
              <a:gd name="connsiteX6" fmla="*/ 28863 w 43256"/>
              <a:gd name="connsiteY6" fmla="*/ 34610 h 43219"/>
              <a:gd name="connsiteX7" fmla="*/ 28596 w 43256"/>
              <a:gd name="connsiteY7" fmla="*/ 36519 h 43219"/>
              <a:gd name="connsiteX8" fmla="*/ 37212 w 43256"/>
              <a:gd name="connsiteY8" fmla="*/ 29875 h 43219"/>
              <a:gd name="connsiteX9" fmla="*/ 38667 w 43256"/>
              <a:gd name="connsiteY9" fmla="*/ 29066 h 43219"/>
              <a:gd name="connsiteX10" fmla="*/ 41834 w 43256"/>
              <a:gd name="connsiteY10" fmla="*/ 15213 h 43219"/>
              <a:gd name="connsiteX11" fmla="*/ 40386 w 43256"/>
              <a:gd name="connsiteY11" fmla="*/ 17889 h 43219"/>
              <a:gd name="connsiteX12" fmla="*/ 38360 w 43256"/>
              <a:gd name="connsiteY12" fmla="*/ 5285 h 43219"/>
              <a:gd name="connsiteX13" fmla="*/ 38273 w 43256"/>
              <a:gd name="connsiteY13" fmla="*/ 6108 h 43219"/>
              <a:gd name="connsiteX14" fmla="*/ 29658 w 43256"/>
              <a:gd name="connsiteY14" fmla="*/ 3149 h 43219"/>
              <a:gd name="connsiteX15" fmla="*/ 29856 w 43256"/>
              <a:gd name="connsiteY15" fmla="*/ 2199 h 43219"/>
              <a:gd name="connsiteX16" fmla="*/ 22503 w 43256"/>
              <a:gd name="connsiteY16" fmla="*/ 3917 h 43219"/>
              <a:gd name="connsiteX17" fmla="*/ 22536 w 43256"/>
              <a:gd name="connsiteY17" fmla="*/ 3189 h 43219"/>
              <a:gd name="connsiteX18" fmla="*/ 14036 w 43256"/>
              <a:gd name="connsiteY18" fmla="*/ 5051 h 43219"/>
              <a:gd name="connsiteX19" fmla="*/ 14302 w 43256"/>
              <a:gd name="connsiteY19" fmla="*/ 5958 h 43219"/>
              <a:gd name="connsiteX20" fmla="*/ 3945 w 43256"/>
              <a:gd name="connsiteY20" fmla="*/ 14765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335 w 43256"/>
              <a:gd name="connsiteY0" fmla="*/ 25374 h 43219"/>
              <a:gd name="connsiteX1" fmla="*/ 2196 w 43256"/>
              <a:gd name="connsiteY1" fmla="*/ 25239 h 43219"/>
              <a:gd name="connsiteX2" fmla="*/ 6202 w 43256"/>
              <a:gd name="connsiteY2" fmla="*/ 34979 h 43219"/>
              <a:gd name="connsiteX3" fmla="*/ 5856 w 43256"/>
              <a:gd name="connsiteY3" fmla="*/ 35139 h 43219"/>
              <a:gd name="connsiteX4" fmla="*/ 16514 w 43256"/>
              <a:gd name="connsiteY4" fmla="*/ 38949 h 43219"/>
              <a:gd name="connsiteX5" fmla="*/ 16444 w 43256"/>
              <a:gd name="connsiteY5" fmla="*/ 38533 h 43219"/>
              <a:gd name="connsiteX6" fmla="*/ 28863 w 43256"/>
              <a:gd name="connsiteY6" fmla="*/ 34610 h 43219"/>
              <a:gd name="connsiteX7" fmla="*/ 28596 w 43256"/>
              <a:gd name="connsiteY7" fmla="*/ 36519 h 43219"/>
              <a:gd name="connsiteX8" fmla="*/ 37212 w 43256"/>
              <a:gd name="connsiteY8" fmla="*/ 29875 h 43219"/>
              <a:gd name="connsiteX9" fmla="*/ 37198 w 43256"/>
              <a:gd name="connsiteY9" fmla="*/ 30611 h 43219"/>
              <a:gd name="connsiteX10" fmla="*/ 41834 w 43256"/>
              <a:gd name="connsiteY10" fmla="*/ 15213 h 43219"/>
              <a:gd name="connsiteX11" fmla="*/ 40386 w 43256"/>
              <a:gd name="connsiteY11" fmla="*/ 17889 h 43219"/>
              <a:gd name="connsiteX12" fmla="*/ 38360 w 43256"/>
              <a:gd name="connsiteY12" fmla="*/ 5285 h 43219"/>
              <a:gd name="connsiteX13" fmla="*/ 38273 w 43256"/>
              <a:gd name="connsiteY13" fmla="*/ 6108 h 43219"/>
              <a:gd name="connsiteX14" fmla="*/ 29658 w 43256"/>
              <a:gd name="connsiteY14" fmla="*/ 3149 h 43219"/>
              <a:gd name="connsiteX15" fmla="*/ 29856 w 43256"/>
              <a:gd name="connsiteY15" fmla="*/ 2199 h 43219"/>
              <a:gd name="connsiteX16" fmla="*/ 22503 w 43256"/>
              <a:gd name="connsiteY16" fmla="*/ 3917 h 43219"/>
              <a:gd name="connsiteX17" fmla="*/ 22536 w 43256"/>
              <a:gd name="connsiteY17" fmla="*/ 3189 h 43219"/>
              <a:gd name="connsiteX18" fmla="*/ 14036 w 43256"/>
              <a:gd name="connsiteY18" fmla="*/ 5051 h 43219"/>
              <a:gd name="connsiteX19" fmla="*/ 14302 w 43256"/>
              <a:gd name="connsiteY19" fmla="*/ 5958 h 43219"/>
              <a:gd name="connsiteX20" fmla="*/ 3945 w 43256"/>
              <a:gd name="connsiteY20" fmla="*/ 14765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335 w 43256"/>
              <a:gd name="connsiteY0" fmla="*/ 25374 h 43219"/>
              <a:gd name="connsiteX1" fmla="*/ 2196 w 43256"/>
              <a:gd name="connsiteY1" fmla="*/ 25239 h 43219"/>
              <a:gd name="connsiteX2" fmla="*/ 6202 w 43256"/>
              <a:gd name="connsiteY2" fmla="*/ 34979 h 43219"/>
              <a:gd name="connsiteX3" fmla="*/ 5856 w 43256"/>
              <a:gd name="connsiteY3" fmla="*/ 35139 h 43219"/>
              <a:gd name="connsiteX4" fmla="*/ 16514 w 43256"/>
              <a:gd name="connsiteY4" fmla="*/ 38949 h 43219"/>
              <a:gd name="connsiteX5" fmla="*/ 16444 w 43256"/>
              <a:gd name="connsiteY5" fmla="*/ 38533 h 43219"/>
              <a:gd name="connsiteX6" fmla="*/ 28863 w 43256"/>
              <a:gd name="connsiteY6" fmla="*/ 34610 h 43219"/>
              <a:gd name="connsiteX7" fmla="*/ 28596 w 43256"/>
              <a:gd name="connsiteY7" fmla="*/ 36519 h 43219"/>
              <a:gd name="connsiteX8" fmla="*/ 37212 w 43256"/>
              <a:gd name="connsiteY8" fmla="*/ 29875 h 43219"/>
              <a:gd name="connsiteX9" fmla="*/ 37198 w 43256"/>
              <a:gd name="connsiteY9" fmla="*/ 30611 h 43219"/>
              <a:gd name="connsiteX10" fmla="*/ 41834 w 43256"/>
              <a:gd name="connsiteY10" fmla="*/ 15213 h 43219"/>
              <a:gd name="connsiteX11" fmla="*/ 41256 w 43256"/>
              <a:gd name="connsiteY11" fmla="*/ 15903 h 43219"/>
              <a:gd name="connsiteX12" fmla="*/ 38360 w 43256"/>
              <a:gd name="connsiteY12" fmla="*/ 5285 h 43219"/>
              <a:gd name="connsiteX13" fmla="*/ 38273 w 43256"/>
              <a:gd name="connsiteY13" fmla="*/ 6108 h 43219"/>
              <a:gd name="connsiteX14" fmla="*/ 29658 w 43256"/>
              <a:gd name="connsiteY14" fmla="*/ 3149 h 43219"/>
              <a:gd name="connsiteX15" fmla="*/ 29856 w 43256"/>
              <a:gd name="connsiteY15" fmla="*/ 2199 h 43219"/>
              <a:gd name="connsiteX16" fmla="*/ 22503 w 43256"/>
              <a:gd name="connsiteY16" fmla="*/ 3917 h 43219"/>
              <a:gd name="connsiteX17" fmla="*/ 22536 w 43256"/>
              <a:gd name="connsiteY17" fmla="*/ 3189 h 43219"/>
              <a:gd name="connsiteX18" fmla="*/ 14036 w 43256"/>
              <a:gd name="connsiteY18" fmla="*/ 5051 h 43219"/>
              <a:gd name="connsiteX19" fmla="*/ 14302 w 43256"/>
              <a:gd name="connsiteY19" fmla="*/ 5958 h 43219"/>
              <a:gd name="connsiteX20" fmla="*/ 3945 w 43256"/>
              <a:gd name="connsiteY20" fmla="*/ 14765 h 43219"/>
              <a:gd name="connsiteX21" fmla="*/ 3936 w 43256"/>
              <a:gd name="connsiteY21" fmla="*/ 14229 h 43219"/>
              <a:gd name="connsiteX0" fmla="*/ 3936 w 43373"/>
              <a:gd name="connsiteY0" fmla="*/ 14229 h 43219"/>
              <a:gd name="connsiteX1" fmla="*/ 5659 w 43373"/>
              <a:gd name="connsiteY1" fmla="*/ 6766 h 43219"/>
              <a:gd name="connsiteX2" fmla="*/ 14041 w 43373"/>
              <a:gd name="connsiteY2" fmla="*/ 5061 h 43219"/>
              <a:gd name="connsiteX3" fmla="*/ 22492 w 43373"/>
              <a:gd name="connsiteY3" fmla="*/ 3291 h 43219"/>
              <a:gd name="connsiteX4" fmla="*/ 25785 w 43373"/>
              <a:gd name="connsiteY4" fmla="*/ 59 h 43219"/>
              <a:gd name="connsiteX5" fmla="*/ 29869 w 43373"/>
              <a:gd name="connsiteY5" fmla="*/ 2340 h 43219"/>
              <a:gd name="connsiteX6" fmla="*/ 35499 w 43373"/>
              <a:gd name="connsiteY6" fmla="*/ 549 h 43219"/>
              <a:gd name="connsiteX7" fmla="*/ 38354 w 43373"/>
              <a:gd name="connsiteY7" fmla="*/ 5435 h 43219"/>
              <a:gd name="connsiteX8" fmla="*/ 42018 w 43373"/>
              <a:gd name="connsiteY8" fmla="*/ 10177 h 43219"/>
              <a:gd name="connsiteX9" fmla="*/ 41854 w 43373"/>
              <a:gd name="connsiteY9" fmla="*/ 15319 h 43219"/>
              <a:gd name="connsiteX10" fmla="*/ 43052 w 43373"/>
              <a:gd name="connsiteY10" fmla="*/ 23181 h 43219"/>
              <a:gd name="connsiteX11" fmla="*/ 37213 w 43373"/>
              <a:gd name="connsiteY11" fmla="*/ 30063 h 43219"/>
              <a:gd name="connsiteX12" fmla="*/ 35431 w 43373"/>
              <a:gd name="connsiteY12" fmla="*/ 35960 h 43219"/>
              <a:gd name="connsiteX13" fmla="*/ 28591 w 43373"/>
              <a:gd name="connsiteY13" fmla="*/ 36674 h 43219"/>
              <a:gd name="connsiteX14" fmla="*/ 23703 w 43373"/>
              <a:gd name="connsiteY14" fmla="*/ 42965 h 43219"/>
              <a:gd name="connsiteX15" fmla="*/ 16516 w 43373"/>
              <a:gd name="connsiteY15" fmla="*/ 39125 h 43219"/>
              <a:gd name="connsiteX16" fmla="*/ 5840 w 43373"/>
              <a:gd name="connsiteY16" fmla="*/ 35331 h 43219"/>
              <a:gd name="connsiteX17" fmla="*/ 1146 w 43373"/>
              <a:gd name="connsiteY17" fmla="*/ 31109 h 43219"/>
              <a:gd name="connsiteX18" fmla="*/ 2149 w 43373"/>
              <a:gd name="connsiteY18" fmla="*/ 25410 h 43219"/>
              <a:gd name="connsiteX19" fmla="*/ 31 w 43373"/>
              <a:gd name="connsiteY19" fmla="*/ 19563 h 43219"/>
              <a:gd name="connsiteX20" fmla="*/ 3899 w 43373"/>
              <a:gd name="connsiteY20" fmla="*/ 14366 h 43219"/>
              <a:gd name="connsiteX21" fmla="*/ 3936 w 43373"/>
              <a:gd name="connsiteY21" fmla="*/ 14229 h 43219"/>
              <a:gd name="connsiteX0" fmla="*/ 2335 w 43373"/>
              <a:gd name="connsiteY0" fmla="*/ 25374 h 43219"/>
              <a:gd name="connsiteX1" fmla="*/ 2196 w 43373"/>
              <a:gd name="connsiteY1" fmla="*/ 25239 h 43219"/>
              <a:gd name="connsiteX2" fmla="*/ 6202 w 43373"/>
              <a:gd name="connsiteY2" fmla="*/ 34979 h 43219"/>
              <a:gd name="connsiteX3" fmla="*/ 5856 w 43373"/>
              <a:gd name="connsiteY3" fmla="*/ 35139 h 43219"/>
              <a:gd name="connsiteX4" fmla="*/ 16514 w 43373"/>
              <a:gd name="connsiteY4" fmla="*/ 38949 h 43219"/>
              <a:gd name="connsiteX5" fmla="*/ 16444 w 43373"/>
              <a:gd name="connsiteY5" fmla="*/ 38533 h 43219"/>
              <a:gd name="connsiteX6" fmla="*/ 28863 w 43373"/>
              <a:gd name="connsiteY6" fmla="*/ 34610 h 43219"/>
              <a:gd name="connsiteX7" fmla="*/ 28596 w 43373"/>
              <a:gd name="connsiteY7" fmla="*/ 36519 h 43219"/>
              <a:gd name="connsiteX8" fmla="*/ 37212 w 43373"/>
              <a:gd name="connsiteY8" fmla="*/ 29875 h 43219"/>
              <a:gd name="connsiteX9" fmla="*/ 37198 w 43373"/>
              <a:gd name="connsiteY9" fmla="*/ 30611 h 43219"/>
              <a:gd name="connsiteX10" fmla="*/ 41834 w 43373"/>
              <a:gd name="connsiteY10" fmla="*/ 15213 h 43219"/>
              <a:gd name="connsiteX11" fmla="*/ 41256 w 43373"/>
              <a:gd name="connsiteY11" fmla="*/ 15903 h 43219"/>
              <a:gd name="connsiteX12" fmla="*/ 38360 w 43373"/>
              <a:gd name="connsiteY12" fmla="*/ 5285 h 43219"/>
              <a:gd name="connsiteX13" fmla="*/ 38273 w 43373"/>
              <a:gd name="connsiteY13" fmla="*/ 6108 h 43219"/>
              <a:gd name="connsiteX14" fmla="*/ 29658 w 43373"/>
              <a:gd name="connsiteY14" fmla="*/ 3149 h 43219"/>
              <a:gd name="connsiteX15" fmla="*/ 29856 w 43373"/>
              <a:gd name="connsiteY15" fmla="*/ 2199 h 43219"/>
              <a:gd name="connsiteX16" fmla="*/ 22503 w 43373"/>
              <a:gd name="connsiteY16" fmla="*/ 3917 h 43219"/>
              <a:gd name="connsiteX17" fmla="*/ 22536 w 43373"/>
              <a:gd name="connsiteY17" fmla="*/ 3189 h 43219"/>
              <a:gd name="connsiteX18" fmla="*/ 14036 w 43373"/>
              <a:gd name="connsiteY18" fmla="*/ 5051 h 43219"/>
              <a:gd name="connsiteX19" fmla="*/ 14302 w 43373"/>
              <a:gd name="connsiteY19" fmla="*/ 5958 h 43219"/>
              <a:gd name="connsiteX20" fmla="*/ 3945 w 43373"/>
              <a:gd name="connsiteY20" fmla="*/ 14765 h 43219"/>
              <a:gd name="connsiteX21" fmla="*/ 3936 w 43373"/>
              <a:gd name="connsiteY21" fmla="*/ 14229 h 43219"/>
              <a:gd name="connsiteX0" fmla="*/ 3936 w 43373"/>
              <a:gd name="connsiteY0" fmla="*/ 14229 h 43219"/>
              <a:gd name="connsiteX1" fmla="*/ 5659 w 43373"/>
              <a:gd name="connsiteY1" fmla="*/ 6766 h 43219"/>
              <a:gd name="connsiteX2" fmla="*/ 14041 w 43373"/>
              <a:gd name="connsiteY2" fmla="*/ 5061 h 43219"/>
              <a:gd name="connsiteX3" fmla="*/ 22492 w 43373"/>
              <a:gd name="connsiteY3" fmla="*/ 3291 h 43219"/>
              <a:gd name="connsiteX4" fmla="*/ 25785 w 43373"/>
              <a:gd name="connsiteY4" fmla="*/ 59 h 43219"/>
              <a:gd name="connsiteX5" fmla="*/ 29869 w 43373"/>
              <a:gd name="connsiteY5" fmla="*/ 2340 h 43219"/>
              <a:gd name="connsiteX6" fmla="*/ 35499 w 43373"/>
              <a:gd name="connsiteY6" fmla="*/ 549 h 43219"/>
              <a:gd name="connsiteX7" fmla="*/ 38354 w 43373"/>
              <a:gd name="connsiteY7" fmla="*/ 5435 h 43219"/>
              <a:gd name="connsiteX8" fmla="*/ 42018 w 43373"/>
              <a:gd name="connsiteY8" fmla="*/ 10177 h 43219"/>
              <a:gd name="connsiteX9" fmla="*/ 41854 w 43373"/>
              <a:gd name="connsiteY9" fmla="*/ 15319 h 43219"/>
              <a:gd name="connsiteX10" fmla="*/ 43052 w 43373"/>
              <a:gd name="connsiteY10" fmla="*/ 23181 h 43219"/>
              <a:gd name="connsiteX11" fmla="*/ 37213 w 43373"/>
              <a:gd name="connsiteY11" fmla="*/ 30063 h 43219"/>
              <a:gd name="connsiteX12" fmla="*/ 35431 w 43373"/>
              <a:gd name="connsiteY12" fmla="*/ 35960 h 43219"/>
              <a:gd name="connsiteX13" fmla="*/ 28591 w 43373"/>
              <a:gd name="connsiteY13" fmla="*/ 36674 h 43219"/>
              <a:gd name="connsiteX14" fmla="*/ 23703 w 43373"/>
              <a:gd name="connsiteY14" fmla="*/ 42965 h 43219"/>
              <a:gd name="connsiteX15" fmla="*/ 16516 w 43373"/>
              <a:gd name="connsiteY15" fmla="*/ 39125 h 43219"/>
              <a:gd name="connsiteX16" fmla="*/ 5840 w 43373"/>
              <a:gd name="connsiteY16" fmla="*/ 35331 h 43219"/>
              <a:gd name="connsiteX17" fmla="*/ 1146 w 43373"/>
              <a:gd name="connsiteY17" fmla="*/ 31109 h 43219"/>
              <a:gd name="connsiteX18" fmla="*/ 2149 w 43373"/>
              <a:gd name="connsiteY18" fmla="*/ 25410 h 43219"/>
              <a:gd name="connsiteX19" fmla="*/ 31 w 43373"/>
              <a:gd name="connsiteY19" fmla="*/ 19563 h 43219"/>
              <a:gd name="connsiteX20" fmla="*/ 3899 w 43373"/>
              <a:gd name="connsiteY20" fmla="*/ 14366 h 43219"/>
              <a:gd name="connsiteX21" fmla="*/ 3936 w 43373"/>
              <a:gd name="connsiteY21" fmla="*/ 14229 h 43219"/>
              <a:gd name="connsiteX0" fmla="*/ 2335 w 43373"/>
              <a:gd name="connsiteY0" fmla="*/ 25374 h 43219"/>
              <a:gd name="connsiteX1" fmla="*/ 2196 w 43373"/>
              <a:gd name="connsiteY1" fmla="*/ 25239 h 43219"/>
              <a:gd name="connsiteX2" fmla="*/ 6202 w 43373"/>
              <a:gd name="connsiteY2" fmla="*/ 34979 h 43219"/>
              <a:gd name="connsiteX3" fmla="*/ 5856 w 43373"/>
              <a:gd name="connsiteY3" fmla="*/ 35139 h 43219"/>
              <a:gd name="connsiteX4" fmla="*/ 16514 w 43373"/>
              <a:gd name="connsiteY4" fmla="*/ 38949 h 43219"/>
              <a:gd name="connsiteX5" fmla="*/ 16444 w 43373"/>
              <a:gd name="connsiteY5" fmla="*/ 38533 h 43219"/>
              <a:gd name="connsiteX6" fmla="*/ 28863 w 43373"/>
              <a:gd name="connsiteY6" fmla="*/ 34610 h 43219"/>
              <a:gd name="connsiteX7" fmla="*/ 28596 w 43373"/>
              <a:gd name="connsiteY7" fmla="*/ 36519 h 43219"/>
              <a:gd name="connsiteX8" fmla="*/ 37212 w 43373"/>
              <a:gd name="connsiteY8" fmla="*/ 29875 h 43219"/>
              <a:gd name="connsiteX9" fmla="*/ 37198 w 43373"/>
              <a:gd name="connsiteY9" fmla="*/ 30611 h 43219"/>
              <a:gd name="connsiteX10" fmla="*/ 41834 w 43373"/>
              <a:gd name="connsiteY10" fmla="*/ 15213 h 43219"/>
              <a:gd name="connsiteX11" fmla="*/ 41256 w 43373"/>
              <a:gd name="connsiteY11" fmla="*/ 15903 h 43219"/>
              <a:gd name="connsiteX12" fmla="*/ 38360 w 43373"/>
              <a:gd name="connsiteY12" fmla="*/ 5285 h 43219"/>
              <a:gd name="connsiteX13" fmla="*/ 38273 w 43373"/>
              <a:gd name="connsiteY13" fmla="*/ 6108 h 43219"/>
              <a:gd name="connsiteX14" fmla="*/ 29658 w 43373"/>
              <a:gd name="connsiteY14" fmla="*/ 3149 h 43219"/>
              <a:gd name="connsiteX15" fmla="*/ 29856 w 43373"/>
              <a:gd name="connsiteY15" fmla="*/ 2199 h 43219"/>
              <a:gd name="connsiteX16" fmla="*/ 22503 w 43373"/>
              <a:gd name="connsiteY16" fmla="*/ 3917 h 43219"/>
              <a:gd name="connsiteX17" fmla="*/ 22536 w 43373"/>
              <a:gd name="connsiteY17" fmla="*/ 3189 h 43219"/>
              <a:gd name="connsiteX18" fmla="*/ 14036 w 43373"/>
              <a:gd name="connsiteY18" fmla="*/ 5051 h 43219"/>
              <a:gd name="connsiteX19" fmla="*/ 14302 w 43373"/>
              <a:gd name="connsiteY19" fmla="*/ 5958 h 43219"/>
              <a:gd name="connsiteX20" fmla="*/ 3945 w 43373"/>
              <a:gd name="connsiteY20" fmla="*/ 14765 h 43219"/>
              <a:gd name="connsiteX21" fmla="*/ 3936 w 43373"/>
              <a:gd name="connsiteY21" fmla="*/ 14229 h 43219"/>
              <a:gd name="connsiteX0" fmla="*/ 3936 w 43373"/>
              <a:gd name="connsiteY0" fmla="*/ 14229 h 43219"/>
              <a:gd name="connsiteX1" fmla="*/ 5659 w 43373"/>
              <a:gd name="connsiteY1" fmla="*/ 6766 h 43219"/>
              <a:gd name="connsiteX2" fmla="*/ 14041 w 43373"/>
              <a:gd name="connsiteY2" fmla="*/ 5061 h 43219"/>
              <a:gd name="connsiteX3" fmla="*/ 22492 w 43373"/>
              <a:gd name="connsiteY3" fmla="*/ 3291 h 43219"/>
              <a:gd name="connsiteX4" fmla="*/ 25785 w 43373"/>
              <a:gd name="connsiteY4" fmla="*/ 59 h 43219"/>
              <a:gd name="connsiteX5" fmla="*/ 29869 w 43373"/>
              <a:gd name="connsiteY5" fmla="*/ 2340 h 43219"/>
              <a:gd name="connsiteX6" fmla="*/ 35499 w 43373"/>
              <a:gd name="connsiteY6" fmla="*/ 549 h 43219"/>
              <a:gd name="connsiteX7" fmla="*/ 38354 w 43373"/>
              <a:gd name="connsiteY7" fmla="*/ 5435 h 43219"/>
              <a:gd name="connsiteX8" fmla="*/ 42018 w 43373"/>
              <a:gd name="connsiteY8" fmla="*/ 10177 h 43219"/>
              <a:gd name="connsiteX9" fmla="*/ 41854 w 43373"/>
              <a:gd name="connsiteY9" fmla="*/ 15319 h 43219"/>
              <a:gd name="connsiteX10" fmla="*/ 43052 w 43373"/>
              <a:gd name="connsiteY10" fmla="*/ 23181 h 43219"/>
              <a:gd name="connsiteX11" fmla="*/ 37213 w 43373"/>
              <a:gd name="connsiteY11" fmla="*/ 30063 h 43219"/>
              <a:gd name="connsiteX12" fmla="*/ 35431 w 43373"/>
              <a:gd name="connsiteY12" fmla="*/ 35960 h 43219"/>
              <a:gd name="connsiteX13" fmla="*/ 28591 w 43373"/>
              <a:gd name="connsiteY13" fmla="*/ 36674 h 43219"/>
              <a:gd name="connsiteX14" fmla="*/ 23703 w 43373"/>
              <a:gd name="connsiteY14" fmla="*/ 42965 h 43219"/>
              <a:gd name="connsiteX15" fmla="*/ 16516 w 43373"/>
              <a:gd name="connsiteY15" fmla="*/ 39125 h 43219"/>
              <a:gd name="connsiteX16" fmla="*/ 5840 w 43373"/>
              <a:gd name="connsiteY16" fmla="*/ 35331 h 43219"/>
              <a:gd name="connsiteX17" fmla="*/ 1146 w 43373"/>
              <a:gd name="connsiteY17" fmla="*/ 31109 h 43219"/>
              <a:gd name="connsiteX18" fmla="*/ 2149 w 43373"/>
              <a:gd name="connsiteY18" fmla="*/ 25410 h 43219"/>
              <a:gd name="connsiteX19" fmla="*/ 31 w 43373"/>
              <a:gd name="connsiteY19" fmla="*/ 19563 h 43219"/>
              <a:gd name="connsiteX20" fmla="*/ 3899 w 43373"/>
              <a:gd name="connsiteY20" fmla="*/ 14366 h 43219"/>
              <a:gd name="connsiteX21" fmla="*/ 3936 w 43373"/>
              <a:gd name="connsiteY21" fmla="*/ 14229 h 43219"/>
              <a:gd name="connsiteX0" fmla="*/ 2335 w 43373"/>
              <a:gd name="connsiteY0" fmla="*/ 25374 h 43219"/>
              <a:gd name="connsiteX1" fmla="*/ 2196 w 43373"/>
              <a:gd name="connsiteY1" fmla="*/ 25239 h 43219"/>
              <a:gd name="connsiteX2" fmla="*/ 6202 w 43373"/>
              <a:gd name="connsiteY2" fmla="*/ 34979 h 43219"/>
              <a:gd name="connsiteX3" fmla="*/ 5856 w 43373"/>
              <a:gd name="connsiteY3" fmla="*/ 35139 h 43219"/>
              <a:gd name="connsiteX4" fmla="*/ 16514 w 43373"/>
              <a:gd name="connsiteY4" fmla="*/ 38949 h 43219"/>
              <a:gd name="connsiteX5" fmla="*/ 16444 w 43373"/>
              <a:gd name="connsiteY5" fmla="*/ 38533 h 43219"/>
              <a:gd name="connsiteX6" fmla="*/ 28863 w 43373"/>
              <a:gd name="connsiteY6" fmla="*/ 34610 h 43219"/>
              <a:gd name="connsiteX7" fmla="*/ 28596 w 43373"/>
              <a:gd name="connsiteY7" fmla="*/ 36519 h 43219"/>
              <a:gd name="connsiteX8" fmla="*/ 39343 w 43373"/>
              <a:gd name="connsiteY8" fmla="*/ 35944 h 43219"/>
              <a:gd name="connsiteX9" fmla="*/ 37198 w 43373"/>
              <a:gd name="connsiteY9" fmla="*/ 30611 h 43219"/>
              <a:gd name="connsiteX10" fmla="*/ 41834 w 43373"/>
              <a:gd name="connsiteY10" fmla="*/ 15213 h 43219"/>
              <a:gd name="connsiteX11" fmla="*/ 41256 w 43373"/>
              <a:gd name="connsiteY11" fmla="*/ 15903 h 43219"/>
              <a:gd name="connsiteX12" fmla="*/ 38360 w 43373"/>
              <a:gd name="connsiteY12" fmla="*/ 5285 h 43219"/>
              <a:gd name="connsiteX13" fmla="*/ 38273 w 43373"/>
              <a:gd name="connsiteY13" fmla="*/ 6108 h 43219"/>
              <a:gd name="connsiteX14" fmla="*/ 29658 w 43373"/>
              <a:gd name="connsiteY14" fmla="*/ 3149 h 43219"/>
              <a:gd name="connsiteX15" fmla="*/ 29856 w 43373"/>
              <a:gd name="connsiteY15" fmla="*/ 2199 h 43219"/>
              <a:gd name="connsiteX16" fmla="*/ 22503 w 43373"/>
              <a:gd name="connsiteY16" fmla="*/ 3917 h 43219"/>
              <a:gd name="connsiteX17" fmla="*/ 22536 w 43373"/>
              <a:gd name="connsiteY17" fmla="*/ 3189 h 43219"/>
              <a:gd name="connsiteX18" fmla="*/ 14036 w 43373"/>
              <a:gd name="connsiteY18" fmla="*/ 5051 h 43219"/>
              <a:gd name="connsiteX19" fmla="*/ 14302 w 43373"/>
              <a:gd name="connsiteY19" fmla="*/ 5958 h 43219"/>
              <a:gd name="connsiteX20" fmla="*/ 3945 w 43373"/>
              <a:gd name="connsiteY20" fmla="*/ 14765 h 43219"/>
              <a:gd name="connsiteX21" fmla="*/ 3936 w 43373"/>
              <a:gd name="connsiteY21" fmla="*/ 14229 h 43219"/>
              <a:gd name="connsiteX0" fmla="*/ 3936 w 43373"/>
              <a:gd name="connsiteY0" fmla="*/ 14229 h 43219"/>
              <a:gd name="connsiteX1" fmla="*/ 5659 w 43373"/>
              <a:gd name="connsiteY1" fmla="*/ 6766 h 43219"/>
              <a:gd name="connsiteX2" fmla="*/ 14041 w 43373"/>
              <a:gd name="connsiteY2" fmla="*/ 5061 h 43219"/>
              <a:gd name="connsiteX3" fmla="*/ 22492 w 43373"/>
              <a:gd name="connsiteY3" fmla="*/ 3291 h 43219"/>
              <a:gd name="connsiteX4" fmla="*/ 25785 w 43373"/>
              <a:gd name="connsiteY4" fmla="*/ 59 h 43219"/>
              <a:gd name="connsiteX5" fmla="*/ 29869 w 43373"/>
              <a:gd name="connsiteY5" fmla="*/ 2340 h 43219"/>
              <a:gd name="connsiteX6" fmla="*/ 35499 w 43373"/>
              <a:gd name="connsiteY6" fmla="*/ 549 h 43219"/>
              <a:gd name="connsiteX7" fmla="*/ 38354 w 43373"/>
              <a:gd name="connsiteY7" fmla="*/ 5435 h 43219"/>
              <a:gd name="connsiteX8" fmla="*/ 42018 w 43373"/>
              <a:gd name="connsiteY8" fmla="*/ 10177 h 43219"/>
              <a:gd name="connsiteX9" fmla="*/ 41854 w 43373"/>
              <a:gd name="connsiteY9" fmla="*/ 15319 h 43219"/>
              <a:gd name="connsiteX10" fmla="*/ 43052 w 43373"/>
              <a:gd name="connsiteY10" fmla="*/ 23181 h 43219"/>
              <a:gd name="connsiteX11" fmla="*/ 37213 w 43373"/>
              <a:gd name="connsiteY11" fmla="*/ 30063 h 43219"/>
              <a:gd name="connsiteX12" fmla="*/ 35431 w 43373"/>
              <a:gd name="connsiteY12" fmla="*/ 35960 h 43219"/>
              <a:gd name="connsiteX13" fmla="*/ 28591 w 43373"/>
              <a:gd name="connsiteY13" fmla="*/ 36674 h 43219"/>
              <a:gd name="connsiteX14" fmla="*/ 23703 w 43373"/>
              <a:gd name="connsiteY14" fmla="*/ 42965 h 43219"/>
              <a:gd name="connsiteX15" fmla="*/ 16516 w 43373"/>
              <a:gd name="connsiteY15" fmla="*/ 39125 h 43219"/>
              <a:gd name="connsiteX16" fmla="*/ 5840 w 43373"/>
              <a:gd name="connsiteY16" fmla="*/ 35331 h 43219"/>
              <a:gd name="connsiteX17" fmla="*/ 1146 w 43373"/>
              <a:gd name="connsiteY17" fmla="*/ 31109 h 43219"/>
              <a:gd name="connsiteX18" fmla="*/ 2149 w 43373"/>
              <a:gd name="connsiteY18" fmla="*/ 25410 h 43219"/>
              <a:gd name="connsiteX19" fmla="*/ 31 w 43373"/>
              <a:gd name="connsiteY19" fmla="*/ 19563 h 43219"/>
              <a:gd name="connsiteX20" fmla="*/ 3899 w 43373"/>
              <a:gd name="connsiteY20" fmla="*/ 14366 h 43219"/>
              <a:gd name="connsiteX21" fmla="*/ 3936 w 43373"/>
              <a:gd name="connsiteY21" fmla="*/ 14229 h 43219"/>
              <a:gd name="connsiteX0" fmla="*/ 2335 w 43373"/>
              <a:gd name="connsiteY0" fmla="*/ 25374 h 43219"/>
              <a:gd name="connsiteX1" fmla="*/ 2196 w 43373"/>
              <a:gd name="connsiteY1" fmla="*/ 25239 h 43219"/>
              <a:gd name="connsiteX2" fmla="*/ 6202 w 43373"/>
              <a:gd name="connsiteY2" fmla="*/ 34979 h 43219"/>
              <a:gd name="connsiteX3" fmla="*/ 5856 w 43373"/>
              <a:gd name="connsiteY3" fmla="*/ 35139 h 43219"/>
              <a:gd name="connsiteX4" fmla="*/ 16514 w 43373"/>
              <a:gd name="connsiteY4" fmla="*/ 38949 h 43219"/>
              <a:gd name="connsiteX5" fmla="*/ 16444 w 43373"/>
              <a:gd name="connsiteY5" fmla="*/ 38533 h 43219"/>
              <a:gd name="connsiteX6" fmla="*/ 28863 w 43373"/>
              <a:gd name="connsiteY6" fmla="*/ 34610 h 43219"/>
              <a:gd name="connsiteX7" fmla="*/ 28596 w 43373"/>
              <a:gd name="connsiteY7" fmla="*/ 36519 h 43219"/>
              <a:gd name="connsiteX8" fmla="*/ 39343 w 43373"/>
              <a:gd name="connsiteY8" fmla="*/ 35944 h 43219"/>
              <a:gd name="connsiteX9" fmla="*/ 37198 w 43373"/>
              <a:gd name="connsiteY9" fmla="*/ 30611 h 43219"/>
              <a:gd name="connsiteX10" fmla="*/ 41834 w 43373"/>
              <a:gd name="connsiteY10" fmla="*/ 15213 h 43219"/>
              <a:gd name="connsiteX11" fmla="*/ 41256 w 43373"/>
              <a:gd name="connsiteY11" fmla="*/ 15903 h 43219"/>
              <a:gd name="connsiteX12" fmla="*/ 38360 w 43373"/>
              <a:gd name="connsiteY12" fmla="*/ 5285 h 43219"/>
              <a:gd name="connsiteX13" fmla="*/ 38273 w 43373"/>
              <a:gd name="connsiteY13" fmla="*/ 6108 h 43219"/>
              <a:gd name="connsiteX14" fmla="*/ 29658 w 43373"/>
              <a:gd name="connsiteY14" fmla="*/ 3149 h 43219"/>
              <a:gd name="connsiteX15" fmla="*/ 29856 w 43373"/>
              <a:gd name="connsiteY15" fmla="*/ 2199 h 43219"/>
              <a:gd name="connsiteX16" fmla="*/ 22503 w 43373"/>
              <a:gd name="connsiteY16" fmla="*/ 3917 h 43219"/>
              <a:gd name="connsiteX17" fmla="*/ 22536 w 43373"/>
              <a:gd name="connsiteY17" fmla="*/ 3189 h 43219"/>
              <a:gd name="connsiteX18" fmla="*/ 14036 w 43373"/>
              <a:gd name="connsiteY18" fmla="*/ 5051 h 43219"/>
              <a:gd name="connsiteX19" fmla="*/ 14302 w 43373"/>
              <a:gd name="connsiteY19" fmla="*/ 5958 h 43219"/>
              <a:gd name="connsiteX20" fmla="*/ 3945 w 43373"/>
              <a:gd name="connsiteY20" fmla="*/ 14765 h 43219"/>
              <a:gd name="connsiteX21" fmla="*/ 3936 w 43373"/>
              <a:gd name="connsiteY21" fmla="*/ 14229 h 43219"/>
              <a:gd name="connsiteX0" fmla="*/ 3936 w 43373"/>
              <a:gd name="connsiteY0" fmla="*/ 14229 h 43219"/>
              <a:gd name="connsiteX1" fmla="*/ 5659 w 43373"/>
              <a:gd name="connsiteY1" fmla="*/ 6766 h 43219"/>
              <a:gd name="connsiteX2" fmla="*/ 14041 w 43373"/>
              <a:gd name="connsiteY2" fmla="*/ 5061 h 43219"/>
              <a:gd name="connsiteX3" fmla="*/ 22492 w 43373"/>
              <a:gd name="connsiteY3" fmla="*/ 3291 h 43219"/>
              <a:gd name="connsiteX4" fmla="*/ 25785 w 43373"/>
              <a:gd name="connsiteY4" fmla="*/ 59 h 43219"/>
              <a:gd name="connsiteX5" fmla="*/ 29869 w 43373"/>
              <a:gd name="connsiteY5" fmla="*/ 2340 h 43219"/>
              <a:gd name="connsiteX6" fmla="*/ 35499 w 43373"/>
              <a:gd name="connsiteY6" fmla="*/ 549 h 43219"/>
              <a:gd name="connsiteX7" fmla="*/ 38354 w 43373"/>
              <a:gd name="connsiteY7" fmla="*/ 5435 h 43219"/>
              <a:gd name="connsiteX8" fmla="*/ 42018 w 43373"/>
              <a:gd name="connsiteY8" fmla="*/ 10177 h 43219"/>
              <a:gd name="connsiteX9" fmla="*/ 41854 w 43373"/>
              <a:gd name="connsiteY9" fmla="*/ 15319 h 43219"/>
              <a:gd name="connsiteX10" fmla="*/ 43052 w 43373"/>
              <a:gd name="connsiteY10" fmla="*/ 23181 h 43219"/>
              <a:gd name="connsiteX11" fmla="*/ 37213 w 43373"/>
              <a:gd name="connsiteY11" fmla="*/ 30063 h 43219"/>
              <a:gd name="connsiteX12" fmla="*/ 35431 w 43373"/>
              <a:gd name="connsiteY12" fmla="*/ 35960 h 43219"/>
              <a:gd name="connsiteX13" fmla="*/ 28591 w 43373"/>
              <a:gd name="connsiteY13" fmla="*/ 36674 h 43219"/>
              <a:gd name="connsiteX14" fmla="*/ 23703 w 43373"/>
              <a:gd name="connsiteY14" fmla="*/ 42965 h 43219"/>
              <a:gd name="connsiteX15" fmla="*/ 16516 w 43373"/>
              <a:gd name="connsiteY15" fmla="*/ 39125 h 43219"/>
              <a:gd name="connsiteX16" fmla="*/ 5840 w 43373"/>
              <a:gd name="connsiteY16" fmla="*/ 35331 h 43219"/>
              <a:gd name="connsiteX17" fmla="*/ 1146 w 43373"/>
              <a:gd name="connsiteY17" fmla="*/ 31109 h 43219"/>
              <a:gd name="connsiteX18" fmla="*/ 2149 w 43373"/>
              <a:gd name="connsiteY18" fmla="*/ 25410 h 43219"/>
              <a:gd name="connsiteX19" fmla="*/ 31 w 43373"/>
              <a:gd name="connsiteY19" fmla="*/ 19563 h 43219"/>
              <a:gd name="connsiteX20" fmla="*/ 3899 w 43373"/>
              <a:gd name="connsiteY20" fmla="*/ 14366 h 43219"/>
              <a:gd name="connsiteX21" fmla="*/ 3936 w 43373"/>
              <a:gd name="connsiteY21" fmla="*/ 14229 h 43219"/>
              <a:gd name="connsiteX0" fmla="*/ 2335 w 43373"/>
              <a:gd name="connsiteY0" fmla="*/ 25374 h 43219"/>
              <a:gd name="connsiteX1" fmla="*/ 2196 w 43373"/>
              <a:gd name="connsiteY1" fmla="*/ 25239 h 43219"/>
              <a:gd name="connsiteX2" fmla="*/ 6202 w 43373"/>
              <a:gd name="connsiteY2" fmla="*/ 34979 h 43219"/>
              <a:gd name="connsiteX3" fmla="*/ 5856 w 43373"/>
              <a:gd name="connsiteY3" fmla="*/ 35139 h 43219"/>
              <a:gd name="connsiteX4" fmla="*/ 16514 w 43373"/>
              <a:gd name="connsiteY4" fmla="*/ 38949 h 43219"/>
              <a:gd name="connsiteX5" fmla="*/ 16444 w 43373"/>
              <a:gd name="connsiteY5" fmla="*/ 38533 h 43219"/>
              <a:gd name="connsiteX6" fmla="*/ 28863 w 43373"/>
              <a:gd name="connsiteY6" fmla="*/ 34610 h 43219"/>
              <a:gd name="connsiteX7" fmla="*/ 28596 w 43373"/>
              <a:gd name="connsiteY7" fmla="*/ 36519 h 43219"/>
              <a:gd name="connsiteX8" fmla="*/ 37212 w 43373"/>
              <a:gd name="connsiteY8" fmla="*/ 30610 h 43219"/>
              <a:gd name="connsiteX9" fmla="*/ 37198 w 43373"/>
              <a:gd name="connsiteY9" fmla="*/ 30611 h 43219"/>
              <a:gd name="connsiteX10" fmla="*/ 41834 w 43373"/>
              <a:gd name="connsiteY10" fmla="*/ 15213 h 43219"/>
              <a:gd name="connsiteX11" fmla="*/ 41256 w 43373"/>
              <a:gd name="connsiteY11" fmla="*/ 15903 h 43219"/>
              <a:gd name="connsiteX12" fmla="*/ 38360 w 43373"/>
              <a:gd name="connsiteY12" fmla="*/ 5285 h 43219"/>
              <a:gd name="connsiteX13" fmla="*/ 38273 w 43373"/>
              <a:gd name="connsiteY13" fmla="*/ 6108 h 43219"/>
              <a:gd name="connsiteX14" fmla="*/ 29658 w 43373"/>
              <a:gd name="connsiteY14" fmla="*/ 3149 h 43219"/>
              <a:gd name="connsiteX15" fmla="*/ 29856 w 43373"/>
              <a:gd name="connsiteY15" fmla="*/ 2199 h 43219"/>
              <a:gd name="connsiteX16" fmla="*/ 22503 w 43373"/>
              <a:gd name="connsiteY16" fmla="*/ 3917 h 43219"/>
              <a:gd name="connsiteX17" fmla="*/ 22536 w 43373"/>
              <a:gd name="connsiteY17" fmla="*/ 3189 h 43219"/>
              <a:gd name="connsiteX18" fmla="*/ 14036 w 43373"/>
              <a:gd name="connsiteY18" fmla="*/ 5051 h 43219"/>
              <a:gd name="connsiteX19" fmla="*/ 14302 w 43373"/>
              <a:gd name="connsiteY19" fmla="*/ 5958 h 43219"/>
              <a:gd name="connsiteX20" fmla="*/ 3945 w 43373"/>
              <a:gd name="connsiteY20" fmla="*/ 14765 h 43219"/>
              <a:gd name="connsiteX21" fmla="*/ 3936 w 43373"/>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373"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826" y="20724"/>
                  <a:pt x="43052" y="23181"/>
                </a:cubicBezTo>
                <a:cubicBezTo>
                  <a:pt x="42279" y="25638"/>
                  <a:pt x="37353" y="30269"/>
                  <a:pt x="37213" y="30063"/>
                </a:cubicBezTo>
                <a:cubicBezTo>
                  <a:pt x="37200" y="32330"/>
                  <a:pt x="36868" y="34858"/>
                  <a:pt x="35431" y="35960"/>
                </a:cubicBezTo>
                <a:cubicBezTo>
                  <a:pt x="33994" y="37062"/>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373" h="43219" fill="none" extrusionOk="0">
                <a:moveTo>
                  <a:pt x="2335" y="25374"/>
                </a:moveTo>
                <a:cubicBezTo>
                  <a:pt x="1451" y="25468"/>
                  <a:pt x="2961" y="25852"/>
                  <a:pt x="2196" y="25239"/>
                </a:cubicBezTo>
                <a:moveTo>
                  <a:pt x="6202" y="34979"/>
                </a:moveTo>
                <a:cubicBezTo>
                  <a:pt x="5847" y="35172"/>
                  <a:pt x="6236" y="35079"/>
                  <a:pt x="5856" y="35139"/>
                </a:cubicBezTo>
                <a:moveTo>
                  <a:pt x="16514" y="38949"/>
                </a:moveTo>
                <a:cubicBezTo>
                  <a:pt x="16247" y="38403"/>
                  <a:pt x="16621" y="39144"/>
                  <a:pt x="16444" y="38533"/>
                </a:cubicBezTo>
                <a:moveTo>
                  <a:pt x="28863" y="34610"/>
                </a:moveTo>
                <a:cubicBezTo>
                  <a:pt x="28824" y="35257"/>
                  <a:pt x="28734" y="35897"/>
                  <a:pt x="28596" y="36519"/>
                </a:cubicBezTo>
                <a:moveTo>
                  <a:pt x="37212" y="30610"/>
                </a:moveTo>
                <a:cubicBezTo>
                  <a:pt x="37221" y="30283"/>
                  <a:pt x="37216" y="27579"/>
                  <a:pt x="37198" y="30611"/>
                </a:cubicBezTo>
                <a:moveTo>
                  <a:pt x="41834" y="15213"/>
                </a:moveTo>
                <a:cubicBezTo>
                  <a:pt x="41509" y="16245"/>
                  <a:pt x="41884" y="15175"/>
                  <a:pt x="41256" y="15903"/>
                </a:cubicBezTo>
                <a:moveTo>
                  <a:pt x="38360" y="5285"/>
                </a:moveTo>
                <a:cubicBezTo>
                  <a:pt x="38415" y="5702"/>
                  <a:pt x="38278" y="5684"/>
                  <a:pt x="38273" y="6108"/>
                </a:cubicBezTo>
                <a:moveTo>
                  <a:pt x="29658" y="3149"/>
                </a:moveTo>
                <a:cubicBezTo>
                  <a:pt x="29847" y="2566"/>
                  <a:pt x="29552" y="2685"/>
                  <a:pt x="29856" y="2199"/>
                </a:cubicBezTo>
                <a:moveTo>
                  <a:pt x="22503" y="3917"/>
                </a:moveTo>
                <a:cubicBezTo>
                  <a:pt x="22580" y="3435"/>
                  <a:pt x="22375" y="3630"/>
                  <a:pt x="22536" y="3189"/>
                </a:cubicBezTo>
                <a:moveTo>
                  <a:pt x="14036" y="5051"/>
                </a:moveTo>
                <a:cubicBezTo>
                  <a:pt x="14508" y="5427"/>
                  <a:pt x="13910" y="5439"/>
                  <a:pt x="14302" y="5958"/>
                </a:cubicBezTo>
                <a:moveTo>
                  <a:pt x="3945" y="14765"/>
                </a:moveTo>
                <a:cubicBezTo>
                  <a:pt x="3842" y="14301"/>
                  <a:pt x="3984" y="14710"/>
                  <a:pt x="3936" y="14229"/>
                </a:cubicBezTo>
              </a:path>
            </a:pathLst>
          </a:custGeom>
          <a:solidFill>
            <a:srgbClr val="FFC0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BF23807-95E5-084E-8D05-44C89CDD26E1}"/>
              </a:ext>
            </a:extLst>
          </p:cNvPr>
          <p:cNvGrpSpPr/>
          <p:nvPr/>
        </p:nvGrpSpPr>
        <p:grpSpPr>
          <a:xfrm rot="4818025">
            <a:off x="2584289" y="1962433"/>
            <a:ext cx="2523770" cy="2831765"/>
            <a:chOff x="3703609" y="322029"/>
            <a:chExt cx="6890817" cy="7081736"/>
          </a:xfrm>
        </p:grpSpPr>
        <p:pic>
          <p:nvPicPr>
            <p:cNvPr id="16" name="Picture 15" descr="A picture containing cup, coffee, sitting, table&#10;&#10;Description automatically generated">
              <a:extLst>
                <a:ext uri="{FF2B5EF4-FFF2-40B4-BE49-F238E27FC236}">
                  <a16:creationId xmlns:a16="http://schemas.microsoft.com/office/drawing/2014/main" id="{2EFA7791-F2E4-D540-92BC-EB23A7706D0D}"/>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18" name="Picture 17" descr="A picture containing cup, coffee, sitting, table&#10;&#10;Description automatically generated">
              <a:extLst>
                <a:ext uri="{FF2B5EF4-FFF2-40B4-BE49-F238E27FC236}">
                  <a16:creationId xmlns:a16="http://schemas.microsoft.com/office/drawing/2014/main" id="{9A9FF44B-67CB-304A-9766-D34904475D4E}"/>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pic>
        <p:nvPicPr>
          <p:cNvPr id="21" name="Picture 2" descr="Origi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18">
            <a:extLst>
              <a:ext uri="{FF2B5EF4-FFF2-40B4-BE49-F238E27FC236}">
                <a16:creationId xmlns:a16="http://schemas.microsoft.com/office/drawing/2014/main" id="{6421D068-7FD5-1644-A282-8A943F2DB6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4706" y="5754116"/>
            <a:ext cx="1287276" cy="962192"/>
          </a:xfrm>
          <a:prstGeom prst="rect">
            <a:avLst/>
          </a:prstGeom>
        </p:spPr>
      </p:pic>
    </p:spTree>
    <p:custDataLst>
      <p:tags r:id="rId1"/>
    </p:custDataLst>
    <p:extLst>
      <p:ext uri="{BB962C8B-B14F-4D97-AF65-F5344CB8AC3E}">
        <p14:creationId xmlns:p14="http://schemas.microsoft.com/office/powerpoint/2010/main" val="159855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600000">
                                      <p:cBhvr>
                                        <p:cTn id="11" dur="2000" fill="hold"/>
                                        <p:tgtEl>
                                          <p:spTgt spid="26"/>
                                        </p:tgtEl>
                                        <p:attrNameLst>
                                          <p:attrName>r</p:attrName>
                                        </p:attrNameLst>
                                      </p:cBhvr>
                                    </p:animRo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22" presetClass="entr" presetSubtype="8" fill="hold" grpId="0"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3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4800000">
                                      <p:cBhvr>
                                        <p:cTn id="20"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F22CB02-961D-B44C-A165-E1E4A92673B8}"/>
              </a:ext>
            </a:extLst>
          </p:cNvPr>
          <p:cNvGrpSpPr/>
          <p:nvPr/>
        </p:nvGrpSpPr>
        <p:grpSpPr>
          <a:xfrm>
            <a:off x="2063193" y="3413474"/>
            <a:ext cx="2523770" cy="2831765"/>
            <a:chOff x="3703609" y="322029"/>
            <a:chExt cx="6890817" cy="7081736"/>
          </a:xfrm>
        </p:grpSpPr>
        <p:pic>
          <p:nvPicPr>
            <p:cNvPr id="14" name="Picture 13" descr="A picture containing cup, coffee, sitting, table&#10;&#10;Description automatically generated">
              <a:extLst>
                <a:ext uri="{FF2B5EF4-FFF2-40B4-BE49-F238E27FC236}">
                  <a16:creationId xmlns:a16="http://schemas.microsoft.com/office/drawing/2014/main" id="{D92B6C9D-5EA4-2940-8955-388891800EF8}"/>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15" name="Picture 14" descr="A picture containing cup, coffee, sitting, table&#10;&#10;Description automatically generated">
              <a:extLst>
                <a:ext uri="{FF2B5EF4-FFF2-40B4-BE49-F238E27FC236}">
                  <a16:creationId xmlns:a16="http://schemas.microsoft.com/office/drawing/2014/main" id="{3FB4865C-3B00-F146-8BE0-5D934566AF99}"/>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grpSp>
        <p:nvGrpSpPr>
          <p:cNvPr id="18" name="Group 17">
            <a:extLst>
              <a:ext uri="{FF2B5EF4-FFF2-40B4-BE49-F238E27FC236}">
                <a16:creationId xmlns:a16="http://schemas.microsoft.com/office/drawing/2014/main" id="{BA904D97-9B17-9A4B-AF06-E3C426B4F935}"/>
              </a:ext>
            </a:extLst>
          </p:cNvPr>
          <p:cNvGrpSpPr/>
          <p:nvPr/>
        </p:nvGrpSpPr>
        <p:grpSpPr>
          <a:xfrm>
            <a:off x="5155823" y="3524307"/>
            <a:ext cx="2523770" cy="2831765"/>
            <a:chOff x="3703609" y="322029"/>
            <a:chExt cx="6890817" cy="7081736"/>
          </a:xfrm>
        </p:grpSpPr>
        <p:pic>
          <p:nvPicPr>
            <p:cNvPr id="19" name="Picture 18" descr="A picture containing cup, coffee, sitting, table&#10;&#10;Description automatically generated">
              <a:extLst>
                <a:ext uri="{FF2B5EF4-FFF2-40B4-BE49-F238E27FC236}">
                  <a16:creationId xmlns:a16="http://schemas.microsoft.com/office/drawing/2014/main" id="{2EAC1738-E47D-3D42-8E8A-56D1703FB38E}"/>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20" name="Picture 19" descr="A picture containing cup, coffee, sitting, table&#10;&#10;Description automatically generated">
              <a:extLst>
                <a:ext uri="{FF2B5EF4-FFF2-40B4-BE49-F238E27FC236}">
                  <a16:creationId xmlns:a16="http://schemas.microsoft.com/office/drawing/2014/main" id="{ED314328-EDF2-B940-A813-5643918A05EE}"/>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grpSp>
        <p:nvGrpSpPr>
          <p:cNvPr id="21" name="Group 20">
            <a:extLst>
              <a:ext uri="{FF2B5EF4-FFF2-40B4-BE49-F238E27FC236}">
                <a16:creationId xmlns:a16="http://schemas.microsoft.com/office/drawing/2014/main" id="{BF12F965-5028-A24A-ACD9-D6006D0717FF}"/>
              </a:ext>
            </a:extLst>
          </p:cNvPr>
          <p:cNvGrpSpPr/>
          <p:nvPr/>
        </p:nvGrpSpPr>
        <p:grpSpPr>
          <a:xfrm>
            <a:off x="8356600" y="3523753"/>
            <a:ext cx="2523770" cy="2831765"/>
            <a:chOff x="3703609" y="322029"/>
            <a:chExt cx="6890817" cy="7081736"/>
          </a:xfrm>
        </p:grpSpPr>
        <p:pic>
          <p:nvPicPr>
            <p:cNvPr id="22" name="Picture 21" descr="A picture containing cup, coffee, sitting, table&#10;&#10;Description automatically generated">
              <a:extLst>
                <a:ext uri="{FF2B5EF4-FFF2-40B4-BE49-F238E27FC236}">
                  <a16:creationId xmlns:a16="http://schemas.microsoft.com/office/drawing/2014/main" id="{4E0A8005-C157-BC49-B4D0-B048E3639834}"/>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23" name="Picture 22" descr="A picture containing cup, coffee, sitting, table&#10;&#10;Description automatically generated">
              <a:extLst>
                <a:ext uri="{FF2B5EF4-FFF2-40B4-BE49-F238E27FC236}">
                  <a16:creationId xmlns:a16="http://schemas.microsoft.com/office/drawing/2014/main" id="{5764B953-E848-9C4C-8138-F699DAD9AA45}"/>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sp>
        <p:nvSpPr>
          <p:cNvPr id="29" name="Can 28">
            <a:extLst>
              <a:ext uri="{FF2B5EF4-FFF2-40B4-BE49-F238E27FC236}">
                <a16:creationId xmlns:a16="http://schemas.microsoft.com/office/drawing/2014/main" id="{E5C6BDD5-F58B-094D-A727-B056FFD625DA}"/>
              </a:ext>
            </a:extLst>
          </p:cNvPr>
          <p:cNvSpPr/>
          <p:nvPr/>
        </p:nvSpPr>
        <p:spPr>
          <a:xfrm rot="20701971">
            <a:off x="3123671" y="3426668"/>
            <a:ext cx="60960" cy="1724297"/>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29">
            <a:extLst>
              <a:ext uri="{FF2B5EF4-FFF2-40B4-BE49-F238E27FC236}">
                <a16:creationId xmlns:a16="http://schemas.microsoft.com/office/drawing/2014/main" id="{8BFBF100-A8EE-2941-BB2F-3ACBEE29DC9F}"/>
              </a:ext>
            </a:extLst>
          </p:cNvPr>
          <p:cNvSpPr/>
          <p:nvPr/>
        </p:nvSpPr>
        <p:spPr>
          <a:xfrm rot="20701971">
            <a:off x="6436577" y="3345682"/>
            <a:ext cx="60960" cy="1724297"/>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0">
            <a:extLst>
              <a:ext uri="{FF2B5EF4-FFF2-40B4-BE49-F238E27FC236}">
                <a16:creationId xmlns:a16="http://schemas.microsoft.com/office/drawing/2014/main" id="{8EABBC22-8358-AC4E-9888-01C5052209CD}"/>
              </a:ext>
            </a:extLst>
          </p:cNvPr>
          <p:cNvSpPr/>
          <p:nvPr/>
        </p:nvSpPr>
        <p:spPr>
          <a:xfrm rot="20421153">
            <a:off x="9410401" y="3411714"/>
            <a:ext cx="60960" cy="1724297"/>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Logo&#10;&#10;Description automatically generated">
            <a:extLst>
              <a:ext uri="{FF2B5EF4-FFF2-40B4-BE49-F238E27FC236}">
                <a16:creationId xmlns:a16="http://schemas.microsoft.com/office/drawing/2014/main" id="{4A606522-2CF6-1649-BB00-1EDE3D6862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100" y="3226550"/>
            <a:ext cx="2470210" cy="2623634"/>
          </a:xfrm>
          <a:prstGeom prst="rect">
            <a:avLst/>
          </a:prstGeom>
        </p:spPr>
      </p:pic>
      <p:pic>
        <p:nvPicPr>
          <p:cNvPr id="35" name="Picture 34" descr="A drawing of a cartoon character&#10;&#10;Description automatically generated">
            <a:extLst>
              <a:ext uri="{FF2B5EF4-FFF2-40B4-BE49-F238E27FC236}">
                <a16:creationId xmlns:a16="http://schemas.microsoft.com/office/drawing/2014/main" id="{28DCE6F3-A4D5-534F-A05F-789EF07701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242979" y="3016407"/>
            <a:ext cx="1706267" cy="2728557"/>
          </a:xfrm>
          <a:prstGeom prst="rect">
            <a:avLst/>
          </a:prstGeom>
        </p:spPr>
      </p:pic>
      <p:pic>
        <p:nvPicPr>
          <p:cNvPr id="37" name="Picture 36" descr="A drawing of a cartoon character&#10;&#10;Description automatically generated">
            <a:extLst>
              <a:ext uri="{FF2B5EF4-FFF2-40B4-BE49-F238E27FC236}">
                <a16:creationId xmlns:a16="http://schemas.microsoft.com/office/drawing/2014/main" id="{32865956-254B-FE49-9FAE-6324BD440B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2181" y="3121627"/>
            <a:ext cx="2298700" cy="2623634"/>
          </a:xfrm>
          <a:prstGeom prst="rect">
            <a:avLst/>
          </a:prstGeom>
        </p:spPr>
      </p:pic>
      <p:sp>
        <p:nvSpPr>
          <p:cNvPr id="26" name="TextBox 25"/>
          <p:cNvSpPr txBox="1"/>
          <p:nvPr/>
        </p:nvSpPr>
        <p:spPr>
          <a:xfrm>
            <a:off x="290945" y="263236"/>
            <a:ext cx="11333019" cy="6494085"/>
          </a:xfrm>
          <a:prstGeom prst="rect">
            <a:avLst/>
          </a:prstGeom>
          <a:noFill/>
        </p:spPr>
        <p:txBody>
          <a:bodyPr wrap="square" rtlCol="0">
            <a:spAutoFit/>
          </a:bodyPr>
          <a:lstStyle/>
          <a:p>
            <a:r>
              <a:rPr lang="en-GB" sz="3200" dirty="0" smtClean="0"/>
              <a:t>Here are some different animals.</a:t>
            </a:r>
          </a:p>
          <a:p>
            <a:endParaRPr lang="en-GB" sz="3200" dirty="0"/>
          </a:p>
          <a:p>
            <a:r>
              <a:rPr lang="en-GB" sz="3200" dirty="0" smtClean="0"/>
              <a:t>Talk to </a:t>
            </a:r>
            <a:r>
              <a:rPr lang="en-GB" sz="3200" dirty="0" smtClean="0"/>
              <a:t>your </a:t>
            </a:r>
            <a:r>
              <a:rPr lang="en-GB" sz="3200" dirty="0" smtClean="0"/>
              <a:t>adult about what you notice this time.</a:t>
            </a:r>
          </a:p>
          <a:p>
            <a:endParaRPr lang="en-GB" sz="3200" dirty="0"/>
          </a:p>
          <a:p>
            <a:r>
              <a:rPr lang="en-GB" sz="3200" dirty="0" smtClean="0"/>
              <a:t>Yes.  Each of these animals has an empty glass.  There isn’t any liquid in these glasses.  They are all empty.</a:t>
            </a:r>
          </a:p>
          <a:p>
            <a:endParaRPr lang="en-GB" sz="3200" dirty="0"/>
          </a:p>
          <a:p>
            <a:endParaRPr lang="en-GB" sz="3200" dirty="0" smtClean="0"/>
          </a:p>
          <a:p>
            <a:endParaRPr lang="en-GB" sz="3200" dirty="0"/>
          </a:p>
          <a:p>
            <a:endParaRPr lang="en-GB" sz="3200" dirty="0" smtClean="0"/>
          </a:p>
          <a:p>
            <a:endParaRPr lang="en-GB" sz="3200" dirty="0" smtClean="0"/>
          </a:p>
          <a:p>
            <a:endParaRPr lang="en-GB" sz="3200" dirty="0"/>
          </a:p>
          <a:p>
            <a:r>
              <a:rPr lang="en-GB" sz="3200" dirty="0" smtClean="0"/>
              <a:t>The animals are very thirsty though.  Let’s give them a drink.</a:t>
            </a:r>
            <a:endParaRPr lang="en-GB" dirty="0" smtClean="0"/>
          </a:p>
        </p:txBody>
      </p:sp>
      <p:pic>
        <p:nvPicPr>
          <p:cNvPr id="34" name="Picture 2" descr="Origi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4" name="Picture 23">
            <a:extLst>
              <a:ext uri="{FF2B5EF4-FFF2-40B4-BE49-F238E27FC236}">
                <a16:creationId xmlns:a16="http://schemas.microsoft.com/office/drawing/2014/main" id="{6421D068-7FD5-1644-A282-8A943F2DB6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4706" y="5754116"/>
            <a:ext cx="1287276" cy="962192"/>
          </a:xfrm>
          <a:prstGeom prst="rect">
            <a:avLst/>
          </a:prstGeom>
        </p:spPr>
      </p:pic>
    </p:spTree>
    <p:custDataLst>
      <p:tags r:id="rId1"/>
    </p:custDataLst>
    <p:extLst>
      <p:ext uri="{BB962C8B-B14F-4D97-AF65-F5344CB8AC3E}">
        <p14:creationId xmlns:p14="http://schemas.microsoft.com/office/powerpoint/2010/main" val="291502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par>
                                <p:cTn id="20" presetID="9"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par>
                                <p:cTn id="26" presetID="9"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35"/>
                                        </p:tgtEl>
                                      </p:cBhvr>
                                    </p:animEffect>
                                    <p:animScale>
                                      <p:cBhvr>
                                        <p:cTn id="36" dur="250" autoRev="1" fill="hold"/>
                                        <p:tgtEl>
                                          <p:spTgt spid="35"/>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33"/>
                                        </p:tgtEl>
                                      </p:cBhvr>
                                    </p:animEffect>
                                    <p:animScale>
                                      <p:cBhvr>
                                        <p:cTn id="41" dur="250" autoRev="1" fill="hold"/>
                                        <p:tgtEl>
                                          <p:spTgt spid="33"/>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37"/>
                                        </p:tgtEl>
                                      </p:cBhvr>
                                    </p:animEffect>
                                    <p:animScale>
                                      <p:cBhvr>
                                        <p:cTn id="46"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0945" y="263236"/>
            <a:ext cx="11333019" cy="6494085"/>
          </a:xfrm>
          <a:prstGeom prst="rect">
            <a:avLst/>
          </a:prstGeom>
          <a:noFill/>
        </p:spPr>
        <p:txBody>
          <a:bodyPr wrap="square" rtlCol="0">
            <a:spAutoFit/>
          </a:bodyPr>
          <a:lstStyle/>
          <a:p>
            <a:r>
              <a:rPr lang="en-GB" sz="3200" dirty="0" smtClean="0"/>
              <a:t>Talk to your adult about what you notice now.</a:t>
            </a:r>
          </a:p>
          <a:p>
            <a:r>
              <a:rPr lang="en-GB" sz="3200" dirty="0" smtClean="0"/>
              <a:t>Yes.  Each of the animal’s glasses are full.</a:t>
            </a:r>
          </a:p>
          <a:p>
            <a:r>
              <a:rPr lang="en-GB" sz="3200" dirty="0" smtClean="0"/>
              <a:t>They all have a glass which is full to the top of orange juice.</a:t>
            </a:r>
          </a:p>
          <a:p>
            <a:endParaRPr lang="en-GB" sz="3200" dirty="0" smtClean="0"/>
          </a:p>
          <a:p>
            <a:r>
              <a:rPr lang="en-GB" sz="3200" dirty="0" smtClean="0"/>
              <a:t>They are all full.</a:t>
            </a:r>
          </a:p>
          <a:p>
            <a:endParaRPr lang="en-GB" sz="3200" dirty="0"/>
          </a:p>
          <a:p>
            <a:endParaRPr lang="en-GB" sz="3200" dirty="0" smtClean="0"/>
          </a:p>
          <a:p>
            <a:endParaRPr lang="en-GB" sz="3200" dirty="0"/>
          </a:p>
          <a:p>
            <a:endParaRPr lang="en-GB" sz="3200" dirty="0" smtClean="0"/>
          </a:p>
          <a:p>
            <a:endParaRPr lang="en-GB" sz="3200" dirty="0"/>
          </a:p>
          <a:p>
            <a:endParaRPr lang="en-GB" sz="3200" dirty="0" smtClean="0"/>
          </a:p>
          <a:p>
            <a:endParaRPr lang="en-GB" sz="3200" dirty="0"/>
          </a:p>
          <a:p>
            <a:r>
              <a:rPr lang="en-GB" sz="3200" dirty="0" smtClean="0"/>
              <a:t>Now the giraffe is going to have a drink of his juice.</a:t>
            </a:r>
            <a:endParaRPr lang="en-GB" dirty="0" smtClean="0"/>
          </a:p>
        </p:txBody>
      </p:sp>
      <p:grpSp>
        <p:nvGrpSpPr>
          <p:cNvPr id="16" name="Group 15">
            <a:extLst>
              <a:ext uri="{FF2B5EF4-FFF2-40B4-BE49-F238E27FC236}">
                <a16:creationId xmlns:a16="http://schemas.microsoft.com/office/drawing/2014/main" id="{3F22CB02-961D-B44C-A165-E1E4A92673B8}"/>
              </a:ext>
            </a:extLst>
          </p:cNvPr>
          <p:cNvGrpSpPr/>
          <p:nvPr/>
        </p:nvGrpSpPr>
        <p:grpSpPr>
          <a:xfrm>
            <a:off x="2063193" y="3413474"/>
            <a:ext cx="2523770" cy="2831765"/>
            <a:chOff x="3703609" y="322029"/>
            <a:chExt cx="6890817" cy="7081736"/>
          </a:xfrm>
        </p:grpSpPr>
        <p:pic>
          <p:nvPicPr>
            <p:cNvPr id="14" name="Picture 13" descr="A picture containing cup, coffee, sitting, table&#10;&#10;Description automatically generated">
              <a:extLst>
                <a:ext uri="{FF2B5EF4-FFF2-40B4-BE49-F238E27FC236}">
                  <a16:creationId xmlns:a16="http://schemas.microsoft.com/office/drawing/2014/main" id="{D92B6C9D-5EA4-2940-8955-388891800EF8}"/>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15" name="Picture 14" descr="A picture containing cup, coffee, sitting, table&#10;&#10;Description automatically generated">
              <a:extLst>
                <a:ext uri="{FF2B5EF4-FFF2-40B4-BE49-F238E27FC236}">
                  <a16:creationId xmlns:a16="http://schemas.microsoft.com/office/drawing/2014/main" id="{3FB4865C-3B00-F146-8BE0-5D934566AF99}"/>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grpSp>
        <p:nvGrpSpPr>
          <p:cNvPr id="18" name="Group 17">
            <a:extLst>
              <a:ext uri="{FF2B5EF4-FFF2-40B4-BE49-F238E27FC236}">
                <a16:creationId xmlns:a16="http://schemas.microsoft.com/office/drawing/2014/main" id="{BA904D97-9B17-9A4B-AF06-E3C426B4F935}"/>
              </a:ext>
            </a:extLst>
          </p:cNvPr>
          <p:cNvGrpSpPr/>
          <p:nvPr/>
        </p:nvGrpSpPr>
        <p:grpSpPr>
          <a:xfrm>
            <a:off x="5155823" y="3524307"/>
            <a:ext cx="2523770" cy="2831765"/>
            <a:chOff x="3703609" y="322029"/>
            <a:chExt cx="6890817" cy="7081736"/>
          </a:xfrm>
        </p:grpSpPr>
        <p:pic>
          <p:nvPicPr>
            <p:cNvPr id="19" name="Picture 18" descr="A picture containing cup, coffee, sitting, table&#10;&#10;Description automatically generated">
              <a:extLst>
                <a:ext uri="{FF2B5EF4-FFF2-40B4-BE49-F238E27FC236}">
                  <a16:creationId xmlns:a16="http://schemas.microsoft.com/office/drawing/2014/main" id="{2EAC1738-E47D-3D42-8E8A-56D1703FB38E}"/>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20" name="Picture 19" descr="A picture containing cup, coffee, sitting, table&#10;&#10;Description automatically generated">
              <a:extLst>
                <a:ext uri="{FF2B5EF4-FFF2-40B4-BE49-F238E27FC236}">
                  <a16:creationId xmlns:a16="http://schemas.microsoft.com/office/drawing/2014/main" id="{ED314328-EDF2-B940-A813-5643918A05EE}"/>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grpSp>
        <p:nvGrpSpPr>
          <p:cNvPr id="21" name="Group 20">
            <a:extLst>
              <a:ext uri="{FF2B5EF4-FFF2-40B4-BE49-F238E27FC236}">
                <a16:creationId xmlns:a16="http://schemas.microsoft.com/office/drawing/2014/main" id="{BF12F965-5028-A24A-ACD9-D6006D0717FF}"/>
              </a:ext>
            </a:extLst>
          </p:cNvPr>
          <p:cNvGrpSpPr/>
          <p:nvPr/>
        </p:nvGrpSpPr>
        <p:grpSpPr>
          <a:xfrm>
            <a:off x="8356600" y="3523753"/>
            <a:ext cx="2523770" cy="2831765"/>
            <a:chOff x="3703609" y="322029"/>
            <a:chExt cx="6890817" cy="7081736"/>
          </a:xfrm>
        </p:grpSpPr>
        <p:pic>
          <p:nvPicPr>
            <p:cNvPr id="22" name="Picture 21" descr="A picture containing cup, coffee, sitting, table&#10;&#10;Description automatically generated">
              <a:extLst>
                <a:ext uri="{FF2B5EF4-FFF2-40B4-BE49-F238E27FC236}">
                  <a16:creationId xmlns:a16="http://schemas.microsoft.com/office/drawing/2014/main" id="{4E0A8005-C157-BC49-B4D0-B048E3639834}"/>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23" name="Picture 22" descr="A picture containing cup, coffee, sitting, table&#10;&#10;Description automatically generated">
              <a:extLst>
                <a:ext uri="{FF2B5EF4-FFF2-40B4-BE49-F238E27FC236}">
                  <a16:creationId xmlns:a16="http://schemas.microsoft.com/office/drawing/2014/main" id="{5764B953-E848-9C4C-8138-F699DAD9AA45}"/>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sp>
        <p:nvSpPr>
          <p:cNvPr id="29" name="Can 28">
            <a:extLst>
              <a:ext uri="{FF2B5EF4-FFF2-40B4-BE49-F238E27FC236}">
                <a16:creationId xmlns:a16="http://schemas.microsoft.com/office/drawing/2014/main" id="{E5C6BDD5-F58B-094D-A727-B056FFD625DA}"/>
              </a:ext>
            </a:extLst>
          </p:cNvPr>
          <p:cNvSpPr/>
          <p:nvPr/>
        </p:nvSpPr>
        <p:spPr>
          <a:xfrm rot="20701971">
            <a:off x="3123671" y="3426668"/>
            <a:ext cx="60960" cy="1724297"/>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29">
            <a:extLst>
              <a:ext uri="{FF2B5EF4-FFF2-40B4-BE49-F238E27FC236}">
                <a16:creationId xmlns:a16="http://schemas.microsoft.com/office/drawing/2014/main" id="{8BFBF100-A8EE-2941-BB2F-3ACBEE29DC9F}"/>
              </a:ext>
            </a:extLst>
          </p:cNvPr>
          <p:cNvSpPr/>
          <p:nvPr/>
        </p:nvSpPr>
        <p:spPr>
          <a:xfrm rot="20701971">
            <a:off x="6436577" y="3345682"/>
            <a:ext cx="60960" cy="1724297"/>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0">
            <a:extLst>
              <a:ext uri="{FF2B5EF4-FFF2-40B4-BE49-F238E27FC236}">
                <a16:creationId xmlns:a16="http://schemas.microsoft.com/office/drawing/2014/main" id="{8EABBC22-8358-AC4E-9888-01C5052209CD}"/>
              </a:ext>
            </a:extLst>
          </p:cNvPr>
          <p:cNvSpPr/>
          <p:nvPr/>
        </p:nvSpPr>
        <p:spPr>
          <a:xfrm rot="20421153">
            <a:off x="9410401" y="3411714"/>
            <a:ext cx="60960" cy="1724297"/>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Logo&#10;&#10;Description automatically generated">
            <a:extLst>
              <a:ext uri="{FF2B5EF4-FFF2-40B4-BE49-F238E27FC236}">
                <a16:creationId xmlns:a16="http://schemas.microsoft.com/office/drawing/2014/main" id="{4A606522-2CF6-1649-BB00-1EDE3D6862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100" y="3226550"/>
            <a:ext cx="2470210" cy="2623634"/>
          </a:xfrm>
          <a:prstGeom prst="rect">
            <a:avLst/>
          </a:prstGeom>
        </p:spPr>
      </p:pic>
      <p:pic>
        <p:nvPicPr>
          <p:cNvPr id="35" name="Picture 34" descr="A drawing of a cartoon character&#10;&#10;Description automatically generated">
            <a:extLst>
              <a:ext uri="{FF2B5EF4-FFF2-40B4-BE49-F238E27FC236}">
                <a16:creationId xmlns:a16="http://schemas.microsoft.com/office/drawing/2014/main" id="{28DCE6F3-A4D5-534F-A05F-789EF07701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242979" y="3016407"/>
            <a:ext cx="1706267" cy="2728557"/>
          </a:xfrm>
          <a:prstGeom prst="rect">
            <a:avLst/>
          </a:prstGeom>
        </p:spPr>
      </p:pic>
      <p:pic>
        <p:nvPicPr>
          <p:cNvPr id="37" name="Picture 36" descr="A drawing of a cartoon character&#10;&#10;Description automatically generated">
            <a:extLst>
              <a:ext uri="{FF2B5EF4-FFF2-40B4-BE49-F238E27FC236}">
                <a16:creationId xmlns:a16="http://schemas.microsoft.com/office/drawing/2014/main" id="{32865956-254B-FE49-9FAE-6324BD440B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2181" y="3121627"/>
            <a:ext cx="2298700" cy="2623634"/>
          </a:xfrm>
          <a:prstGeom prst="rect">
            <a:avLst/>
          </a:prstGeom>
        </p:spPr>
      </p:pic>
      <p:sp>
        <p:nvSpPr>
          <p:cNvPr id="25" name="Trapezium 16">
            <a:extLst>
              <a:ext uri="{FF2B5EF4-FFF2-40B4-BE49-F238E27FC236}">
                <a16:creationId xmlns:a16="http://schemas.microsoft.com/office/drawing/2014/main" id="{07E48016-446F-C04F-866A-58FAB57EB92E}"/>
              </a:ext>
            </a:extLst>
          </p:cNvPr>
          <p:cNvSpPr/>
          <p:nvPr/>
        </p:nvSpPr>
        <p:spPr>
          <a:xfrm rot="10800000">
            <a:off x="5809958" y="4241159"/>
            <a:ext cx="1206500" cy="1491532"/>
          </a:xfrm>
          <a:custGeom>
            <a:avLst/>
            <a:gdLst>
              <a:gd name="connsiteX0" fmla="*/ 0 w 1152525"/>
              <a:gd name="connsiteY0" fmla="*/ 1317625 h 1317625"/>
              <a:gd name="connsiteX1" fmla="*/ 288131 w 1152525"/>
              <a:gd name="connsiteY1" fmla="*/ 0 h 1317625"/>
              <a:gd name="connsiteX2" fmla="*/ 864394 w 1152525"/>
              <a:gd name="connsiteY2" fmla="*/ 0 h 1317625"/>
              <a:gd name="connsiteX3" fmla="*/ 1152525 w 1152525"/>
              <a:gd name="connsiteY3" fmla="*/ 1317625 h 1317625"/>
              <a:gd name="connsiteX4" fmla="*/ 0 w 1152525"/>
              <a:gd name="connsiteY4" fmla="*/ 1317625 h 1317625"/>
              <a:gd name="connsiteX0" fmla="*/ 0 w 1171575"/>
              <a:gd name="connsiteY0" fmla="*/ 1317625 h 1416050"/>
              <a:gd name="connsiteX1" fmla="*/ 288131 w 1171575"/>
              <a:gd name="connsiteY1" fmla="*/ 0 h 1416050"/>
              <a:gd name="connsiteX2" fmla="*/ 864394 w 1171575"/>
              <a:gd name="connsiteY2" fmla="*/ 0 h 1416050"/>
              <a:gd name="connsiteX3" fmla="*/ 1171575 w 1171575"/>
              <a:gd name="connsiteY3" fmla="*/ 1416050 h 1416050"/>
              <a:gd name="connsiteX4" fmla="*/ 0 w 1171575"/>
              <a:gd name="connsiteY4" fmla="*/ 1317625 h 1416050"/>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997744 w 1206500"/>
              <a:gd name="connsiteY2" fmla="*/ 28575 h 1425575"/>
              <a:gd name="connsiteX3" fmla="*/ 1206500 w 1206500"/>
              <a:gd name="connsiteY3" fmla="*/ 1416050 h 1425575"/>
              <a:gd name="connsiteX4" fmla="*/ 0 w 1206500"/>
              <a:gd name="connsiteY4" fmla="*/ 1425575 h 1425575"/>
              <a:gd name="connsiteX0" fmla="*/ 0 w 1206500"/>
              <a:gd name="connsiteY0" fmla="*/ 1406525 h 1406525"/>
              <a:gd name="connsiteX1" fmla="*/ 218281 w 1206500"/>
              <a:gd name="connsiteY1" fmla="*/ 0 h 1406525"/>
              <a:gd name="connsiteX2" fmla="*/ 997744 w 1206500"/>
              <a:gd name="connsiteY2" fmla="*/ 9525 h 1406525"/>
              <a:gd name="connsiteX3" fmla="*/ 1206500 w 1206500"/>
              <a:gd name="connsiteY3" fmla="*/ 1397000 h 1406525"/>
              <a:gd name="connsiteX4" fmla="*/ 0 w 1206500"/>
              <a:gd name="connsiteY4" fmla="*/ 1406525 h 1406525"/>
              <a:gd name="connsiteX0" fmla="*/ 0 w 1206500"/>
              <a:gd name="connsiteY0" fmla="*/ 1434500 h 1434500"/>
              <a:gd name="connsiteX1" fmla="*/ 218281 w 1206500"/>
              <a:gd name="connsiteY1" fmla="*/ 27975 h 1434500"/>
              <a:gd name="connsiteX2" fmla="*/ 997744 w 1206500"/>
              <a:gd name="connsiteY2" fmla="*/ 37500 h 1434500"/>
              <a:gd name="connsiteX3" fmla="*/ 1206500 w 1206500"/>
              <a:gd name="connsiteY3" fmla="*/ 1424975 h 1434500"/>
              <a:gd name="connsiteX4" fmla="*/ 0 w 1206500"/>
              <a:gd name="connsiteY4" fmla="*/ 1434500 h 1434500"/>
              <a:gd name="connsiteX0" fmla="*/ 0 w 1206500"/>
              <a:gd name="connsiteY0" fmla="*/ 1483067 h 1483067"/>
              <a:gd name="connsiteX1" fmla="*/ 218281 w 1206500"/>
              <a:gd name="connsiteY1" fmla="*/ 76542 h 1483067"/>
              <a:gd name="connsiteX2" fmla="*/ 997744 w 1206500"/>
              <a:gd name="connsiteY2" fmla="*/ 86067 h 1483067"/>
              <a:gd name="connsiteX3" fmla="*/ 1206500 w 1206500"/>
              <a:gd name="connsiteY3" fmla="*/ 1473542 h 1483067"/>
              <a:gd name="connsiteX4" fmla="*/ 0 w 1206500"/>
              <a:gd name="connsiteY4" fmla="*/ 1483067 h 1483067"/>
              <a:gd name="connsiteX0" fmla="*/ 0 w 1206500"/>
              <a:gd name="connsiteY0" fmla="*/ 1491532 h 1491532"/>
              <a:gd name="connsiteX1" fmla="*/ 218281 w 1206500"/>
              <a:gd name="connsiteY1" fmla="*/ 85007 h 1491532"/>
              <a:gd name="connsiteX2" fmla="*/ 997744 w 1206500"/>
              <a:gd name="connsiteY2" fmla="*/ 94532 h 1491532"/>
              <a:gd name="connsiteX3" fmla="*/ 1206500 w 1206500"/>
              <a:gd name="connsiteY3" fmla="*/ 1482007 h 1491532"/>
              <a:gd name="connsiteX4" fmla="*/ 0 w 1206500"/>
              <a:gd name="connsiteY4" fmla="*/ 1491532 h 149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1491532">
                <a:moveTo>
                  <a:pt x="0" y="1491532"/>
                </a:moveTo>
                <a:lnTo>
                  <a:pt x="218281" y="85007"/>
                </a:lnTo>
                <a:cubicBezTo>
                  <a:pt x="411427" y="-7068"/>
                  <a:pt x="756973" y="-51518"/>
                  <a:pt x="997744" y="94532"/>
                </a:cubicBezTo>
                <a:lnTo>
                  <a:pt x="1206500" y="1482007"/>
                </a:lnTo>
                <a:cubicBezTo>
                  <a:pt x="991658" y="1294682"/>
                  <a:pt x="398992" y="1215307"/>
                  <a:pt x="0" y="1491532"/>
                </a:cubicBezTo>
                <a:close/>
              </a:path>
            </a:pathLst>
          </a:custGeom>
          <a:solidFill>
            <a:srgbClr val="FFC00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ium 16">
            <a:extLst>
              <a:ext uri="{FF2B5EF4-FFF2-40B4-BE49-F238E27FC236}">
                <a16:creationId xmlns:a16="http://schemas.microsoft.com/office/drawing/2014/main" id="{07E48016-446F-C04F-866A-58FAB57EB92E}"/>
              </a:ext>
            </a:extLst>
          </p:cNvPr>
          <p:cNvSpPr/>
          <p:nvPr/>
        </p:nvSpPr>
        <p:spPr>
          <a:xfrm rot="10800000">
            <a:off x="8996925" y="4253432"/>
            <a:ext cx="1206500" cy="1491532"/>
          </a:xfrm>
          <a:custGeom>
            <a:avLst/>
            <a:gdLst>
              <a:gd name="connsiteX0" fmla="*/ 0 w 1152525"/>
              <a:gd name="connsiteY0" fmla="*/ 1317625 h 1317625"/>
              <a:gd name="connsiteX1" fmla="*/ 288131 w 1152525"/>
              <a:gd name="connsiteY1" fmla="*/ 0 h 1317625"/>
              <a:gd name="connsiteX2" fmla="*/ 864394 w 1152525"/>
              <a:gd name="connsiteY2" fmla="*/ 0 h 1317625"/>
              <a:gd name="connsiteX3" fmla="*/ 1152525 w 1152525"/>
              <a:gd name="connsiteY3" fmla="*/ 1317625 h 1317625"/>
              <a:gd name="connsiteX4" fmla="*/ 0 w 1152525"/>
              <a:gd name="connsiteY4" fmla="*/ 1317625 h 1317625"/>
              <a:gd name="connsiteX0" fmla="*/ 0 w 1171575"/>
              <a:gd name="connsiteY0" fmla="*/ 1317625 h 1416050"/>
              <a:gd name="connsiteX1" fmla="*/ 288131 w 1171575"/>
              <a:gd name="connsiteY1" fmla="*/ 0 h 1416050"/>
              <a:gd name="connsiteX2" fmla="*/ 864394 w 1171575"/>
              <a:gd name="connsiteY2" fmla="*/ 0 h 1416050"/>
              <a:gd name="connsiteX3" fmla="*/ 1171575 w 1171575"/>
              <a:gd name="connsiteY3" fmla="*/ 1416050 h 1416050"/>
              <a:gd name="connsiteX4" fmla="*/ 0 w 1171575"/>
              <a:gd name="connsiteY4" fmla="*/ 1317625 h 1416050"/>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997744 w 1206500"/>
              <a:gd name="connsiteY2" fmla="*/ 28575 h 1425575"/>
              <a:gd name="connsiteX3" fmla="*/ 1206500 w 1206500"/>
              <a:gd name="connsiteY3" fmla="*/ 1416050 h 1425575"/>
              <a:gd name="connsiteX4" fmla="*/ 0 w 1206500"/>
              <a:gd name="connsiteY4" fmla="*/ 1425575 h 1425575"/>
              <a:gd name="connsiteX0" fmla="*/ 0 w 1206500"/>
              <a:gd name="connsiteY0" fmla="*/ 1406525 h 1406525"/>
              <a:gd name="connsiteX1" fmla="*/ 218281 w 1206500"/>
              <a:gd name="connsiteY1" fmla="*/ 0 h 1406525"/>
              <a:gd name="connsiteX2" fmla="*/ 997744 w 1206500"/>
              <a:gd name="connsiteY2" fmla="*/ 9525 h 1406525"/>
              <a:gd name="connsiteX3" fmla="*/ 1206500 w 1206500"/>
              <a:gd name="connsiteY3" fmla="*/ 1397000 h 1406525"/>
              <a:gd name="connsiteX4" fmla="*/ 0 w 1206500"/>
              <a:gd name="connsiteY4" fmla="*/ 1406525 h 1406525"/>
              <a:gd name="connsiteX0" fmla="*/ 0 w 1206500"/>
              <a:gd name="connsiteY0" fmla="*/ 1434500 h 1434500"/>
              <a:gd name="connsiteX1" fmla="*/ 218281 w 1206500"/>
              <a:gd name="connsiteY1" fmla="*/ 27975 h 1434500"/>
              <a:gd name="connsiteX2" fmla="*/ 997744 w 1206500"/>
              <a:gd name="connsiteY2" fmla="*/ 37500 h 1434500"/>
              <a:gd name="connsiteX3" fmla="*/ 1206500 w 1206500"/>
              <a:gd name="connsiteY3" fmla="*/ 1424975 h 1434500"/>
              <a:gd name="connsiteX4" fmla="*/ 0 w 1206500"/>
              <a:gd name="connsiteY4" fmla="*/ 1434500 h 1434500"/>
              <a:gd name="connsiteX0" fmla="*/ 0 w 1206500"/>
              <a:gd name="connsiteY0" fmla="*/ 1483067 h 1483067"/>
              <a:gd name="connsiteX1" fmla="*/ 218281 w 1206500"/>
              <a:gd name="connsiteY1" fmla="*/ 76542 h 1483067"/>
              <a:gd name="connsiteX2" fmla="*/ 997744 w 1206500"/>
              <a:gd name="connsiteY2" fmla="*/ 86067 h 1483067"/>
              <a:gd name="connsiteX3" fmla="*/ 1206500 w 1206500"/>
              <a:gd name="connsiteY3" fmla="*/ 1473542 h 1483067"/>
              <a:gd name="connsiteX4" fmla="*/ 0 w 1206500"/>
              <a:gd name="connsiteY4" fmla="*/ 1483067 h 1483067"/>
              <a:gd name="connsiteX0" fmla="*/ 0 w 1206500"/>
              <a:gd name="connsiteY0" fmla="*/ 1491532 h 1491532"/>
              <a:gd name="connsiteX1" fmla="*/ 218281 w 1206500"/>
              <a:gd name="connsiteY1" fmla="*/ 85007 h 1491532"/>
              <a:gd name="connsiteX2" fmla="*/ 997744 w 1206500"/>
              <a:gd name="connsiteY2" fmla="*/ 94532 h 1491532"/>
              <a:gd name="connsiteX3" fmla="*/ 1206500 w 1206500"/>
              <a:gd name="connsiteY3" fmla="*/ 1482007 h 1491532"/>
              <a:gd name="connsiteX4" fmla="*/ 0 w 1206500"/>
              <a:gd name="connsiteY4" fmla="*/ 1491532 h 149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1491532">
                <a:moveTo>
                  <a:pt x="0" y="1491532"/>
                </a:moveTo>
                <a:lnTo>
                  <a:pt x="218281" y="85007"/>
                </a:lnTo>
                <a:cubicBezTo>
                  <a:pt x="411427" y="-7068"/>
                  <a:pt x="756973" y="-51518"/>
                  <a:pt x="997744" y="94532"/>
                </a:cubicBezTo>
                <a:lnTo>
                  <a:pt x="1206500" y="1482007"/>
                </a:lnTo>
                <a:cubicBezTo>
                  <a:pt x="991658" y="1294682"/>
                  <a:pt x="398992" y="1215307"/>
                  <a:pt x="0" y="1491532"/>
                </a:cubicBezTo>
                <a:close/>
              </a:path>
            </a:pathLst>
          </a:custGeom>
          <a:solidFill>
            <a:srgbClr val="FFC00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ium 16">
            <a:extLst>
              <a:ext uri="{FF2B5EF4-FFF2-40B4-BE49-F238E27FC236}">
                <a16:creationId xmlns:a16="http://schemas.microsoft.com/office/drawing/2014/main" id="{07E48016-446F-C04F-866A-58FAB57EB92E}"/>
              </a:ext>
            </a:extLst>
          </p:cNvPr>
          <p:cNvSpPr/>
          <p:nvPr/>
        </p:nvSpPr>
        <p:spPr>
          <a:xfrm rot="10800000">
            <a:off x="2736467" y="4144235"/>
            <a:ext cx="1206500" cy="1491532"/>
          </a:xfrm>
          <a:custGeom>
            <a:avLst/>
            <a:gdLst>
              <a:gd name="connsiteX0" fmla="*/ 0 w 1152525"/>
              <a:gd name="connsiteY0" fmla="*/ 1317625 h 1317625"/>
              <a:gd name="connsiteX1" fmla="*/ 288131 w 1152525"/>
              <a:gd name="connsiteY1" fmla="*/ 0 h 1317625"/>
              <a:gd name="connsiteX2" fmla="*/ 864394 w 1152525"/>
              <a:gd name="connsiteY2" fmla="*/ 0 h 1317625"/>
              <a:gd name="connsiteX3" fmla="*/ 1152525 w 1152525"/>
              <a:gd name="connsiteY3" fmla="*/ 1317625 h 1317625"/>
              <a:gd name="connsiteX4" fmla="*/ 0 w 1152525"/>
              <a:gd name="connsiteY4" fmla="*/ 1317625 h 1317625"/>
              <a:gd name="connsiteX0" fmla="*/ 0 w 1171575"/>
              <a:gd name="connsiteY0" fmla="*/ 1317625 h 1416050"/>
              <a:gd name="connsiteX1" fmla="*/ 288131 w 1171575"/>
              <a:gd name="connsiteY1" fmla="*/ 0 h 1416050"/>
              <a:gd name="connsiteX2" fmla="*/ 864394 w 1171575"/>
              <a:gd name="connsiteY2" fmla="*/ 0 h 1416050"/>
              <a:gd name="connsiteX3" fmla="*/ 1171575 w 1171575"/>
              <a:gd name="connsiteY3" fmla="*/ 1416050 h 1416050"/>
              <a:gd name="connsiteX4" fmla="*/ 0 w 1171575"/>
              <a:gd name="connsiteY4" fmla="*/ 1317625 h 1416050"/>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997744 w 1206500"/>
              <a:gd name="connsiteY2" fmla="*/ 28575 h 1425575"/>
              <a:gd name="connsiteX3" fmla="*/ 1206500 w 1206500"/>
              <a:gd name="connsiteY3" fmla="*/ 1416050 h 1425575"/>
              <a:gd name="connsiteX4" fmla="*/ 0 w 1206500"/>
              <a:gd name="connsiteY4" fmla="*/ 1425575 h 1425575"/>
              <a:gd name="connsiteX0" fmla="*/ 0 w 1206500"/>
              <a:gd name="connsiteY0" fmla="*/ 1406525 h 1406525"/>
              <a:gd name="connsiteX1" fmla="*/ 218281 w 1206500"/>
              <a:gd name="connsiteY1" fmla="*/ 0 h 1406525"/>
              <a:gd name="connsiteX2" fmla="*/ 997744 w 1206500"/>
              <a:gd name="connsiteY2" fmla="*/ 9525 h 1406525"/>
              <a:gd name="connsiteX3" fmla="*/ 1206500 w 1206500"/>
              <a:gd name="connsiteY3" fmla="*/ 1397000 h 1406525"/>
              <a:gd name="connsiteX4" fmla="*/ 0 w 1206500"/>
              <a:gd name="connsiteY4" fmla="*/ 1406525 h 1406525"/>
              <a:gd name="connsiteX0" fmla="*/ 0 w 1206500"/>
              <a:gd name="connsiteY0" fmla="*/ 1434500 h 1434500"/>
              <a:gd name="connsiteX1" fmla="*/ 218281 w 1206500"/>
              <a:gd name="connsiteY1" fmla="*/ 27975 h 1434500"/>
              <a:gd name="connsiteX2" fmla="*/ 997744 w 1206500"/>
              <a:gd name="connsiteY2" fmla="*/ 37500 h 1434500"/>
              <a:gd name="connsiteX3" fmla="*/ 1206500 w 1206500"/>
              <a:gd name="connsiteY3" fmla="*/ 1424975 h 1434500"/>
              <a:gd name="connsiteX4" fmla="*/ 0 w 1206500"/>
              <a:gd name="connsiteY4" fmla="*/ 1434500 h 1434500"/>
              <a:gd name="connsiteX0" fmla="*/ 0 w 1206500"/>
              <a:gd name="connsiteY0" fmla="*/ 1483067 h 1483067"/>
              <a:gd name="connsiteX1" fmla="*/ 218281 w 1206500"/>
              <a:gd name="connsiteY1" fmla="*/ 76542 h 1483067"/>
              <a:gd name="connsiteX2" fmla="*/ 997744 w 1206500"/>
              <a:gd name="connsiteY2" fmla="*/ 86067 h 1483067"/>
              <a:gd name="connsiteX3" fmla="*/ 1206500 w 1206500"/>
              <a:gd name="connsiteY3" fmla="*/ 1473542 h 1483067"/>
              <a:gd name="connsiteX4" fmla="*/ 0 w 1206500"/>
              <a:gd name="connsiteY4" fmla="*/ 1483067 h 1483067"/>
              <a:gd name="connsiteX0" fmla="*/ 0 w 1206500"/>
              <a:gd name="connsiteY0" fmla="*/ 1491532 h 1491532"/>
              <a:gd name="connsiteX1" fmla="*/ 218281 w 1206500"/>
              <a:gd name="connsiteY1" fmla="*/ 85007 h 1491532"/>
              <a:gd name="connsiteX2" fmla="*/ 997744 w 1206500"/>
              <a:gd name="connsiteY2" fmla="*/ 94532 h 1491532"/>
              <a:gd name="connsiteX3" fmla="*/ 1206500 w 1206500"/>
              <a:gd name="connsiteY3" fmla="*/ 1482007 h 1491532"/>
              <a:gd name="connsiteX4" fmla="*/ 0 w 1206500"/>
              <a:gd name="connsiteY4" fmla="*/ 1491532 h 149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1491532">
                <a:moveTo>
                  <a:pt x="0" y="1491532"/>
                </a:moveTo>
                <a:lnTo>
                  <a:pt x="218281" y="85007"/>
                </a:lnTo>
                <a:cubicBezTo>
                  <a:pt x="411427" y="-7068"/>
                  <a:pt x="756973" y="-51518"/>
                  <a:pt x="997744" y="94532"/>
                </a:cubicBezTo>
                <a:lnTo>
                  <a:pt x="1206500" y="1482007"/>
                </a:lnTo>
                <a:cubicBezTo>
                  <a:pt x="991658" y="1294682"/>
                  <a:pt x="398992" y="1215307"/>
                  <a:pt x="0" y="1491532"/>
                </a:cubicBezTo>
                <a:close/>
              </a:path>
            </a:pathLst>
          </a:custGeom>
          <a:solidFill>
            <a:srgbClr val="FFC00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descr="Origi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6" name="Picture 25">
            <a:extLst>
              <a:ext uri="{FF2B5EF4-FFF2-40B4-BE49-F238E27FC236}">
                <a16:creationId xmlns:a16="http://schemas.microsoft.com/office/drawing/2014/main" id="{6421D068-7FD5-1644-A282-8A943F2DB6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4706" y="5754116"/>
            <a:ext cx="1287276" cy="962192"/>
          </a:xfrm>
          <a:prstGeom prst="rect">
            <a:avLst/>
          </a:prstGeom>
        </p:spPr>
      </p:pic>
    </p:spTree>
    <p:custDataLst>
      <p:tags r:id="rId1"/>
    </p:custDataLst>
    <p:extLst>
      <p:ext uri="{BB962C8B-B14F-4D97-AF65-F5344CB8AC3E}">
        <p14:creationId xmlns:p14="http://schemas.microsoft.com/office/powerpoint/2010/main" val="194258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par>
                                <p:cTn id="20" presetID="9"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par>
                                <p:cTn id="26" presetID="9"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35"/>
                                        </p:tgtEl>
                                      </p:cBhvr>
                                    </p:animEffect>
                                    <p:animScale>
                                      <p:cBhvr>
                                        <p:cTn id="36" dur="250" autoRev="1" fill="hold"/>
                                        <p:tgtEl>
                                          <p:spTgt spid="35"/>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33"/>
                                        </p:tgtEl>
                                      </p:cBhvr>
                                    </p:animEffect>
                                    <p:animScale>
                                      <p:cBhvr>
                                        <p:cTn id="41" dur="250" autoRev="1" fill="hold"/>
                                        <p:tgtEl>
                                          <p:spTgt spid="33"/>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37"/>
                                        </p:tgtEl>
                                      </p:cBhvr>
                                    </p:animEffect>
                                    <p:animScale>
                                      <p:cBhvr>
                                        <p:cTn id="46" dur="250" autoRev="1" fill="hold"/>
                                        <p:tgtEl>
                                          <p:spTgt spid="37"/>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1"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30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1" fill="hold" grpId="0" nodeType="clickEffect">
                                  <p:stCondLst>
                                    <p:cond delay="0"/>
                                  </p:stCondLst>
                                  <p:childTnLst>
                                    <p:animEffect transition="out" filter="wipe(up)">
                                      <p:cBhvr>
                                        <p:cTn id="55" dur="5000"/>
                                        <p:tgtEl>
                                          <p:spTgt spid="25"/>
                                        </p:tgtEl>
                                      </p:cBhvr>
                                    </p:animEffect>
                                    <p:set>
                                      <p:cBhvr>
                                        <p:cTn id="56" dur="1" fill="hold">
                                          <p:stCondLst>
                                            <p:cond delay="4999"/>
                                          </p:stCondLst>
                                        </p:cTn>
                                        <p:tgtEl>
                                          <p:spTgt spid="2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1"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30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xit" presetSubtype="1" fill="hold" grpId="0" nodeType="clickEffect">
                                  <p:stCondLst>
                                    <p:cond delay="0"/>
                                  </p:stCondLst>
                                  <p:childTnLst>
                                    <p:animEffect transition="out" filter="wipe(up)">
                                      <p:cBhvr>
                                        <p:cTn id="65" dur="5000"/>
                                        <p:tgtEl>
                                          <p:spTgt spid="27"/>
                                        </p:tgtEl>
                                      </p:cBhvr>
                                    </p:animEffect>
                                    <p:set>
                                      <p:cBhvr>
                                        <p:cTn id="66" dur="1" fill="hold">
                                          <p:stCondLst>
                                            <p:cond delay="4999"/>
                                          </p:stCondLst>
                                        </p:cTn>
                                        <p:tgtEl>
                                          <p:spTgt spid="2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1"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30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xit" presetSubtype="1" fill="hold" grpId="0" nodeType="clickEffect">
                                  <p:stCondLst>
                                    <p:cond delay="0"/>
                                  </p:stCondLst>
                                  <p:childTnLst>
                                    <p:animEffect transition="out" filter="wipe(up)">
                                      <p:cBhvr>
                                        <p:cTn id="75" dur="5000"/>
                                        <p:tgtEl>
                                          <p:spTgt spid="24"/>
                                        </p:tgtEl>
                                      </p:cBhvr>
                                    </p:animEffect>
                                    <p:set>
                                      <p:cBhvr>
                                        <p:cTn id="76" dur="1" fill="hold">
                                          <p:stCondLst>
                                            <p:cond delay="4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25" grpId="0" animBg="1"/>
      <p:bldP spid="25" grpId="1" animBg="1"/>
      <p:bldP spid="27" grpId="0" animBg="1"/>
      <p:bldP spid="27" grpId="1" animBg="1"/>
      <p:bldP spid="24" grpId="0" animBg="1"/>
      <p:bldP spid="24"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F22CB02-961D-B44C-A165-E1E4A92673B8}"/>
              </a:ext>
            </a:extLst>
          </p:cNvPr>
          <p:cNvGrpSpPr/>
          <p:nvPr/>
        </p:nvGrpSpPr>
        <p:grpSpPr>
          <a:xfrm>
            <a:off x="2063193" y="3080960"/>
            <a:ext cx="2523770" cy="2831765"/>
            <a:chOff x="3703609" y="322029"/>
            <a:chExt cx="6890817" cy="7081736"/>
          </a:xfrm>
        </p:grpSpPr>
        <p:pic>
          <p:nvPicPr>
            <p:cNvPr id="14" name="Picture 13" descr="A picture containing cup, coffee, sitting, table&#10;&#10;Description automatically generated">
              <a:extLst>
                <a:ext uri="{FF2B5EF4-FFF2-40B4-BE49-F238E27FC236}">
                  <a16:creationId xmlns:a16="http://schemas.microsoft.com/office/drawing/2014/main" id="{D92B6C9D-5EA4-2940-8955-388891800EF8}"/>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15" name="Picture 14" descr="A picture containing cup, coffee, sitting, table&#10;&#10;Description automatically generated">
              <a:extLst>
                <a:ext uri="{FF2B5EF4-FFF2-40B4-BE49-F238E27FC236}">
                  <a16:creationId xmlns:a16="http://schemas.microsoft.com/office/drawing/2014/main" id="{3FB4865C-3B00-F146-8BE0-5D934566AF99}"/>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grpSp>
        <p:nvGrpSpPr>
          <p:cNvPr id="18" name="Group 17">
            <a:extLst>
              <a:ext uri="{FF2B5EF4-FFF2-40B4-BE49-F238E27FC236}">
                <a16:creationId xmlns:a16="http://schemas.microsoft.com/office/drawing/2014/main" id="{BA904D97-9B17-9A4B-AF06-E3C426B4F935}"/>
              </a:ext>
            </a:extLst>
          </p:cNvPr>
          <p:cNvGrpSpPr/>
          <p:nvPr/>
        </p:nvGrpSpPr>
        <p:grpSpPr>
          <a:xfrm>
            <a:off x="5155823" y="3191793"/>
            <a:ext cx="2523770" cy="2831765"/>
            <a:chOff x="3703609" y="322029"/>
            <a:chExt cx="6890817" cy="7081736"/>
          </a:xfrm>
        </p:grpSpPr>
        <p:pic>
          <p:nvPicPr>
            <p:cNvPr id="19" name="Picture 18" descr="A picture containing cup, coffee, sitting, table&#10;&#10;Description automatically generated">
              <a:extLst>
                <a:ext uri="{FF2B5EF4-FFF2-40B4-BE49-F238E27FC236}">
                  <a16:creationId xmlns:a16="http://schemas.microsoft.com/office/drawing/2014/main" id="{2EAC1738-E47D-3D42-8E8A-56D1703FB38E}"/>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20" name="Picture 19" descr="A picture containing cup, coffee, sitting, table&#10;&#10;Description automatically generated">
              <a:extLst>
                <a:ext uri="{FF2B5EF4-FFF2-40B4-BE49-F238E27FC236}">
                  <a16:creationId xmlns:a16="http://schemas.microsoft.com/office/drawing/2014/main" id="{ED314328-EDF2-B940-A813-5643918A05EE}"/>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grpSp>
        <p:nvGrpSpPr>
          <p:cNvPr id="21" name="Group 20">
            <a:extLst>
              <a:ext uri="{FF2B5EF4-FFF2-40B4-BE49-F238E27FC236}">
                <a16:creationId xmlns:a16="http://schemas.microsoft.com/office/drawing/2014/main" id="{BF12F965-5028-A24A-ACD9-D6006D0717FF}"/>
              </a:ext>
            </a:extLst>
          </p:cNvPr>
          <p:cNvGrpSpPr/>
          <p:nvPr/>
        </p:nvGrpSpPr>
        <p:grpSpPr>
          <a:xfrm>
            <a:off x="8356600" y="3191239"/>
            <a:ext cx="2523770" cy="2831765"/>
            <a:chOff x="3703609" y="322029"/>
            <a:chExt cx="6890817" cy="7081736"/>
          </a:xfrm>
        </p:grpSpPr>
        <p:pic>
          <p:nvPicPr>
            <p:cNvPr id="22" name="Picture 21" descr="A picture containing cup, coffee, sitting, table&#10;&#10;Description automatically generated">
              <a:extLst>
                <a:ext uri="{FF2B5EF4-FFF2-40B4-BE49-F238E27FC236}">
                  <a16:creationId xmlns:a16="http://schemas.microsoft.com/office/drawing/2014/main" id="{4E0A8005-C157-BC49-B4D0-B048E3639834}"/>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23" name="Picture 22" descr="A picture containing cup, coffee, sitting, table&#10;&#10;Description automatically generated">
              <a:extLst>
                <a:ext uri="{FF2B5EF4-FFF2-40B4-BE49-F238E27FC236}">
                  <a16:creationId xmlns:a16="http://schemas.microsoft.com/office/drawing/2014/main" id="{5764B953-E848-9C4C-8138-F699DAD9AA45}"/>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sp>
        <p:nvSpPr>
          <p:cNvPr id="29" name="Can 28">
            <a:extLst>
              <a:ext uri="{FF2B5EF4-FFF2-40B4-BE49-F238E27FC236}">
                <a16:creationId xmlns:a16="http://schemas.microsoft.com/office/drawing/2014/main" id="{E5C6BDD5-F58B-094D-A727-B056FFD625DA}"/>
              </a:ext>
            </a:extLst>
          </p:cNvPr>
          <p:cNvSpPr/>
          <p:nvPr/>
        </p:nvSpPr>
        <p:spPr>
          <a:xfrm rot="20701971">
            <a:off x="3123671" y="3094154"/>
            <a:ext cx="60960" cy="1724297"/>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29">
            <a:extLst>
              <a:ext uri="{FF2B5EF4-FFF2-40B4-BE49-F238E27FC236}">
                <a16:creationId xmlns:a16="http://schemas.microsoft.com/office/drawing/2014/main" id="{8BFBF100-A8EE-2941-BB2F-3ACBEE29DC9F}"/>
              </a:ext>
            </a:extLst>
          </p:cNvPr>
          <p:cNvSpPr/>
          <p:nvPr/>
        </p:nvSpPr>
        <p:spPr>
          <a:xfrm rot="20701971">
            <a:off x="6436577" y="3013168"/>
            <a:ext cx="60960" cy="1724297"/>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0">
            <a:extLst>
              <a:ext uri="{FF2B5EF4-FFF2-40B4-BE49-F238E27FC236}">
                <a16:creationId xmlns:a16="http://schemas.microsoft.com/office/drawing/2014/main" id="{8EABBC22-8358-AC4E-9888-01C5052209CD}"/>
              </a:ext>
            </a:extLst>
          </p:cNvPr>
          <p:cNvSpPr/>
          <p:nvPr/>
        </p:nvSpPr>
        <p:spPr>
          <a:xfrm rot="20421153">
            <a:off x="9410401" y="3079200"/>
            <a:ext cx="60960" cy="1724297"/>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Logo&#10;&#10;Description automatically generated">
            <a:extLst>
              <a:ext uri="{FF2B5EF4-FFF2-40B4-BE49-F238E27FC236}">
                <a16:creationId xmlns:a16="http://schemas.microsoft.com/office/drawing/2014/main" id="{4A606522-2CF6-1649-BB00-1EDE3D6862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100" y="2894036"/>
            <a:ext cx="2470210" cy="2623634"/>
          </a:xfrm>
          <a:prstGeom prst="rect">
            <a:avLst/>
          </a:prstGeom>
        </p:spPr>
      </p:pic>
      <p:pic>
        <p:nvPicPr>
          <p:cNvPr id="35" name="Picture 34" descr="A drawing of a cartoon character&#10;&#10;Description automatically generated">
            <a:extLst>
              <a:ext uri="{FF2B5EF4-FFF2-40B4-BE49-F238E27FC236}">
                <a16:creationId xmlns:a16="http://schemas.microsoft.com/office/drawing/2014/main" id="{28DCE6F3-A4D5-534F-A05F-789EF07701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242979" y="2683893"/>
            <a:ext cx="1706267" cy="2728557"/>
          </a:xfrm>
          <a:prstGeom prst="rect">
            <a:avLst/>
          </a:prstGeom>
        </p:spPr>
      </p:pic>
      <p:pic>
        <p:nvPicPr>
          <p:cNvPr id="37" name="Picture 36" descr="A drawing of a cartoon character&#10;&#10;Description automatically generated">
            <a:extLst>
              <a:ext uri="{FF2B5EF4-FFF2-40B4-BE49-F238E27FC236}">
                <a16:creationId xmlns:a16="http://schemas.microsoft.com/office/drawing/2014/main" id="{32865956-254B-FE49-9FAE-6324BD440B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2181" y="2789113"/>
            <a:ext cx="2298700" cy="2623634"/>
          </a:xfrm>
          <a:prstGeom prst="rect">
            <a:avLst/>
          </a:prstGeom>
        </p:spPr>
      </p:pic>
      <p:sp>
        <p:nvSpPr>
          <p:cNvPr id="25" name="Trapezium 16">
            <a:extLst>
              <a:ext uri="{FF2B5EF4-FFF2-40B4-BE49-F238E27FC236}">
                <a16:creationId xmlns:a16="http://schemas.microsoft.com/office/drawing/2014/main" id="{07E48016-446F-C04F-866A-58FAB57EB92E}"/>
              </a:ext>
            </a:extLst>
          </p:cNvPr>
          <p:cNvSpPr/>
          <p:nvPr/>
        </p:nvSpPr>
        <p:spPr>
          <a:xfrm rot="10800000">
            <a:off x="5809958" y="3908645"/>
            <a:ext cx="1206500" cy="1491532"/>
          </a:xfrm>
          <a:custGeom>
            <a:avLst/>
            <a:gdLst>
              <a:gd name="connsiteX0" fmla="*/ 0 w 1152525"/>
              <a:gd name="connsiteY0" fmla="*/ 1317625 h 1317625"/>
              <a:gd name="connsiteX1" fmla="*/ 288131 w 1152525"/>
              <a:gd name="connsiteY1" fmla="*/ 0 h 1317625"/>
              <a:gd name="connsiteX2" fmla="*/ 864394 w 1152525"/>
              <a:gd name="connsiteY2" fmla="*/ 0 h 1317625"/>
              <a:gd name="connsiteX3" fmla="*/ 1152525 w 1152525"/>
              <a:gd name="connsiteY3" fmla="*/ 1317625 h 1317625"/>
              <a:gd name="connsiteX4" fmla="*/ 0 w 1152525"/>
              <a:gd name="connsiteY4" fmla="*/ 1317625 h 1317625"/>
              <a:gd name="connsiteX0" fmla="*/ 0 w 1171575"/>
              <a:gd name="connsiteY0" fmla="*/ 1317625 h 1416050"/>
              <a:gd name="connsiteX1" fmla="*/ 288131 w 1171575"/>
              <a:gd name="connsiteY1" fmla="*/ 0 h 1416050"/>
              <a:gd name="connsiteX2" fmla="*/ 864394 w 1171575"/>
              <a:gd name="connsiteY2" fmla="*/ 0 h 1416050"/>
              <a:gd name="connsiteX3" fmla="*/ 1171575 w 1171575"/>
              <a:gd name="connsiteY3" fmla="*/ 1416050 h 1416050"/>
              <a:gd name="connsiteX4" fmla="*/ 0 w 1171575"/>
              <a:gd name="connsiteY4" fmla="*/ 1317625 h 1416050"/>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997744 w 1206500"/>
              <a:gd name="connsiteY2" fmla="*/ 28575 h 1425575"/>
              <a:gd name="connsiteX3" fmla="*/ 1206500 w 1206500"/>
              <a:gd name="connsiteY3" fmla="*/ 1416050 h 1425575"/>
              <a:gd name="connsiteX4" fmla="*/ 0 w 1206500"/>
              <a:gd name="connsiteY4" fmla="*/ 1425575 h 1425575"/>
              <a:gd name="connsiteX0" fmla="*/ 0 w 1206500"/>
              <a:gd name="connsiteY0" fmla="*/ 1406525 h 1406525"/>
              <a:gd name="connsiteX1" fmla="*/ 218281 w 1206500"/>
              <a:gd name="connsiteY1" fmla="*/ 0 h 1406525"/>
              <a:gd name="connsiteX2" fmla="*/ 997744 w 1206500"/>
              <a:gd name="connsiteY2" fmla="*/ 9525 h 1406525"/>
              <a:gd name="connsiteX3" fmla="*/ 1206500 w 1206500"/>
              <a:gd name="connsiteY3" fmla="*/ 1397000 h 1406525"/>
              <a:gd name="connsiteX4" fmla="*/ 0 w 1206500"/>
              <a:gd name="connsiteY4" fmla="*/ 1406525 h 1406525"/>
              <a:gd name="connsiteX0" fmla="*/ 0 w 1206500"/>
              <a:gd name="connsiteY0" fmla="*/ 1434500 h 1434500"/>
              <a:gd name="connsiteX1" fmla="*/ 218281 w 1206500"/>
              <a:gd name="connsiteY1" fmla="*/ 27975 h 1434500"/>
              <a:gd name="connsiteX2" fmla="*/ 997744 w 1206500"/>
              <a:gd name="connsiteY2" fmla="*/ 37500 h 1434500"/>
              <a:gd name="connsiteX3" fmla="*/ 1206500 w 1206500"/>
              <a:gd name="connsiteY3" fmla="*/ 1424975 h 1434500"/>
              <a:gd name="connsiteX4" fmla="*/ 0 w 1206500"/>
              <a:gd name="connsiteY4" fmla="*/ 1434500 h 1434500"/>
              <a:gd name="connsiteX0" fmla="*/ 0 w 1206500"/>
              <a:gd name="connsiteY0" fmla="*/ 1483067 h 1483067"/>
              <a:gd name="connsiteX1" fmla="*/ 218281 w 1206500"/>
              <a:gd name="connsiteY1" fmla="*/ 76542 h 1483067"/>
              <a:gd name="connsiteX2" fmla="*/ 997744 w 1206500"/>
              <a:gd name="connsiteY2" fmla="*/ 86067 h 1483067"/>
              <a:gd name="connsiteX3" fmla="*/ 1206500 w 1206500"/>
              <a:gd name="connsiteY3" fmla="*/ 1473542 h 1483067"/>
              <a:gd name="connsiteX4" fmla="*/ 0 w 1206500"/>
              <a:gd name="connsiteY4" fmla="*/ 1483067 h 1483067"/>
              <a:gd name="connsiteX0" fmla="*/ 0 w 1206500"/>
              <a:gd name="connsiteY0" fmla="*/ 1491532 h 1491532"/>
              <a:gd name="connsiteX1" fmla="*/ 218281 w 1206500"/>
              <a:gd name="connsiteY1" fmla="*/ 85007 h 1491532"/>
              <a:gd name="connsiteX2" fmla="*/ 997744 w 1206500"/>
              <a:gd name="connsiteY2" fmla="*/ 94532 h 1491532"/>
              <a:gd name="connsiteX3" fmla="*/ 1206500 w 1206500"/>
              <a:gd name="connsiteY3" fmla="*/ 1482007 h 1491532"/>
              <a:gd name="connsiteX4" fmla="*/ 0 w 1206500"/>
              <a:gd name="connsiteY4" fmla="*/ 1491532 h 149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1491532">
                <a:moveTo>
                  <a:pt x="0" y="1491532"/>
                </a:moveTo>
                <a:lnTo>
                  <a:pt x="218281" y="85007"/>
                </a:lnTo>
                <a:cubicBezTo>
                  <a:pt x="411427" y="-7068"/>
                  <a:pt x="756973" y="-51518"/>
                  <a:pt x="997744" y="94532"/>
                </a:cubicBezTo>
                <a:lnTo>
                  <a:pt x="1206500" y="1482007"/>
                </a:lnTo>
                <a:cubicBezTo>
                  <a:pt x="991658" y="1294682"/>
                  <a:pt x="398992" y="1215307"/>
                  <a:pt x="0" y="1491532"/>
                </a:cubicBezTo>
                <a:close/>
              </a:path>
            </a:pathLst>
          </a:custGeom>
          <a:solidFill>
            <a:srgbClr val="FFC00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ium 16">
            <a:extLst>
              <a:ext uri="{FF2B5EF4-FFF2-40B4-BE49-F238E27FC236}">
                <a16:creationId xmlns:a16="http://schemas.microsoft.com/office/drawing/2014/main" id="{07E48016-446F-C04F-866A-58FAB57EB92E}"/>
              </a:ext>
            </a:extLst>
          </p:cNvPr>
          <p:cNvSpPr/>
          <p:nvPr/>
        </p:nvSpPr>
        <p:spPr>
          <a:xfrm rot="10800000">
            <a:off x="8996925" y="3920918"/>
            <a:ext cx="1206500" cy="1491532"/>
          </a:xfrm>
          <a:custGeom>
            <a:avLst/>
            <a:gdLst>
              <a:gd name="connsiteX0" fmla="*/ 0 w 1152525"/>
              <a:gd name="connsiteY0" fmla="*/ 1317625 h 1317625"/>
              <a:gd name="connsiteX1" fmla="*/ 288131 w 1152525"/>
              <a:gd name="connsiteY1" fmla="*/ 0 h 1317625"/>
              <a:gd name="connsiteX2" fmla="*/ 864394 w 1152525"/>
              <a:gd name="connsiteY2" fmla="*/ 0 h 1317625"/>
              <a:gd name="connsiteX3" fmla="*/ 1152525 w 1152525"/>
              <a:gd name="connsiteY3" fmla="*/ 1317625 h 1317625"/>
              <a:gd name="connsiteX4" fmla="*/ 0 w 1152525"/>
              <a:gd name="connsiteY4" fmla="*/ 1317625 h 1317625"/>
              <a:gd name="connsiteX0" fmla="*/ 0 w 1171575"/>
              <a:gd name="connsiteY0" fmla="*/ 1317625 h 1416050"/>
              <a:gd name="connsiteX1" fmla="*/ 288131 w 1171575"/>
              <a:gd name="connsiteY1" fmla="*/ 0 h 1416050"/>
              <a:gd name="connsiteX2" fmla="*/ 864394 w 1171575"/>
              <a:gd name="connsiteY2" fmla="*/ 0 h 1416050"/>
              <a:gd name="connsiteX3" fmla="*/ 1171575 w 1171575"/>
              <a:gd name="connsiteY3" fmla="*/ 1416050 h 1416050"/>
              <a:gd name="connsiteX4" fmla="*/ 0 w 1171575"/>
              <a:gd name="connsiteY4" fmla="*/ 1317625 h 1416050"/>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997744 w 1206500"/>
              <a:gd name="connsiteY2" fmla="*/ 28575 h 1425575"/>
              <a:gd name="connsiteX3" fmla="*/ 1206500 w 1206500"/>
              <a:gd name="connsiteY3" fmla="*/ 1416050 h 1425575"/>
              <a:gd name="connsiteX4" fmla="*/ 0 w 1206500"/>
              <a:gd name="connsiteY4" fmla="*/ 1425575 h 1425575"/>
              <a:gd name="connsiteX0" fmla="*/ 0 w 1206500"/>
              <a:gd name="connsiteY0" fmla="*/ 1406525 h 1406525"/>
              <a:gd name="connsiteX1" fmla="*/ 218281 w 1206500"/>
              <a:gd name="connsiteY1" fmla="*/ 0 h 1406525"/>
              <a:gd name="connsiteX2" fmla="*/ 997744 w 1206500"/>
              <a:gd name="connsiteY2" fmla="*/ 9525 h 1406525"/>
              <a:gd name="connsiteX3" fmla="*/ 1206500 w 1206500"/>
              <a:gd name="connsiteY3" fmla="*/ 1397000 h 1406525"/>
              <a:gd name="connsiteX4" fmla="*/ 0 w 1206500"/>
              <a:gd name="connsiteY4" fmla="*/ 1406525 h 1406525"/>
              <a:gd name="connsiteX0" fmla="*/ 0 w 1206500"/>
              <a:gd name="connsiteY0" fmla="*/ 1434500 h 1434500"/>
              <a:gd name="connsiteX1" fmla="*/ 218281 w 1206500"/>
              <a:gd name="connsiteY1" fmla="*/ 27975 h 1434500"/>
              <a:gd name="connsiteX2" fmla="*/ 997744 w 1206500"/>
              <a:gd name="connsiteY2" fmla="*/ 37500 h 1434500"/>
              <a:gd name="connsiteX3" fmla="*/ 1206500 w 1206500"/>
              <a:gd name="connsiteY3" fmla="*/ 1424975 h 1434500"/>
              <a:gd name="connsiteX4" fmla="*/ 0 w 1206500"/>
              <a:gd name="connsiteY4" fmla="*/ 1434500 h 1434500"/>
              <a:gd name="connsiteX0" fmla="*/ 0 w 1206500"/>
              <a:gd name="connsiteY0" fmla="*/ 1483067 h 1483067"/>
              <a:gd name="connsiteX1" fmla="*/ 218281 w 1206500"/>
              <a:gd name="connsiteY1" fmla="*/ 76542 h 1483067"/>
              <a:gd name="connsiteX2" fmla="*/ 997744 w 1206500"/>
              <a:gd name="connsiteY2" fmla="*/ 86067 h 1483067"/>
              <a:gd name="connsiteX3" fmla="*/ 1206500 w 1206500"/>
              <a:gd name="connsiteY3" fmla="*/ 1473542 h 1483067"/>
              <a:gd name="connsiteX4" fmla="*/ 0 w 1206500"/>
              <a:gd name="connsiteY4" fmla="*/ 1483067 h 1483067"/>
              <a:gd name="connsiteX0" fmla="*/ 0 w 1206500"/>
              <a:gd name="connsiteY0" fmla="*/ 1491532 h 1491532"/>
              <a:gd name="connsiteX1" fmla="*/ 218281 w 1206500"/>
              <a:gd name="connsiteY1" fmla="*/ 85007 h 1491532"/>
              <a:gd name="connsiteX2" fmla="*/ 997744 w 1206500"/>
              <a:gd name="connsiteY2" fmla="*/ 94532 h 1491532"/>
              <a:gd name="connsiteX3" fmla="*/ 1206500 w 1206500"/>
              <a:gd name="connsiteY3" fmla="*/ 1482007 h 1491532"/>
              <a:gd name="connsiteX4" fmla="*/ 0 w 1206500"/>
              <a:gd name="connsiteY4" fmla="*/ 1491532 h 149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1491532">
                <a:moveTo>
                  <a:pt x="0" y="1491532"/>
                </a:moveTo>
                <a:lnTo>
                  <a:pt x="218281" y="85007"/>
                </a:lnTo>
                <a:cubicBezTo>
                  <a:pt x="411427" y="-7068"/>
                  <a:pt x="756973" y="-51518"/>
                  <a:pt x="997744" y="94532"/>
                </a:cubicBezTo>
                <a:lnTo>
                  <a:pt x="1206500" y="1482007"/>
                </a:lnTo>
                <a:cubicBezTo>
                  <a:pt x="991658" y="1294682"/>
                  <a:pt x="398992" y="1215307"/>
                  <a:pt x="0" y="1491532"/>
                </a:cubicBezTo>
                <a:close/>
              </a:path>
            </a:pathLst>
          </a:custGeom>
          <a:solidFill>
            <a:srgbClr val="FFC00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90945" y="263236"/>
            <a:ext cx="11333019" cy="6494085"/>
          </a:xfrm>
          <a:prstGeom prst="rect">
            <a:avLst/>
          </a:prstGeom>
          <a:noFill/>
        </p:spPr>
        <p:txBody>
          <a:bodyPr wrap="square" rtlCol="0">
            <a:spAutoFit/>
          </a:bodyPr>
          <a:lstStyle/>
          <a:p>
            <a:r>
              <a:rPr lang="en-GB" sz="3200" dirty="0" smtClean="0"/>
              <a:t>Talk to your adult about what you notice now.</a:t>
            </a:r>
          </a:p>
          <a:p>
            <a:endParaRPr lang="en-GB" sz="3200" dirty="0"/>
          </a:p>
          <a:p>
            <a:r>
              <a:rPr lang="en-GB" sz="3200" dirty="0" smtClean="0"/>
              <a:t>Yes.  The giraffe has had a little bit of juice so the giraffe’s glass isn’t full to the top any more but there is still some juice in the glass.  So we can say that the giraffe’s glass is nearly full.</a:t>
            </a:r>
          </a:p>
          <a:p>
            <a:endParaRPr lang="en-GB" sz="3200" dirty="0"/>
          </a:p>
          <a:p>
            <a:endParaRPr lang="en-GB" sz="3200" dirty="0" smtClean="0"/>
          </a:p>
          <a:p>
            <a:endParaRPr lang="en-GB" sz="3200" dirty="0"/>
          </a:p>
          <a:p>
            <a:endParaRPr lang="en-GB" sz="3200" dirty="0" smtClean="0"/>
          </a:p>
          <a:p>
            <a:endParaRPr lang="en-GB" sz="3200" dirty="0"/>
          </a:p>
          <a:p>
            <a:endParaRPr lang="en-GB" sz="3200" dirty="0" smtClean="0"/>
          </a:p>
          <a:p>
            <a:r>
              <a:rPr lang="en-GB" sz="3200" dirty="0" smtClean="0"/>
              <a:t>It’s not full to the top but it’s nearly full.</a:t>
            </a:r>
          </a:p>
          <a:p>
            <a:r>
              <a:rPr lang="en-GB" sz="3200" dirty="0" smtClean="0"/>
              <a:t>Now the dinosaur is going to have a drink. </a:t>
            </a:r>
          </a:p>
        </p:txBody>
      </p:sp>
      <p:pic>
        <p:nvPicPr>
          <p:cNvPr id="32" name="Picture 31">
            <a:extLst>
              <a:ext uri="{FF2B5EF4-FFF2-40B4-BE49-F238E27FC236}">
                <a16:creationId xmlns:a16="http://schemas.microsoft.com/office/drawing/2014/main" id="{025287EF-5F49-1745-B4A6-4C290482AAB5}"/>
              </a:ext>
            </a:extLst>
          </p:cNvPr>
          <p:cNvPicPr>
            <a:picLocks noChangeAspect="1"/>
          </p:cNvPicPr>
          <p:nvPr/>
        </p:nvPicPr>
        <p:blipFill rotWithShape="1">
          <a:blip r:embed="rId7"/>
          <a:srcRect t="19175"/>
          <a:stretch/>
        </p:blipFill>
        <p:spPr>
          <a:xfrm>
            <a:off x="2719890" y="4133390"/>
            <a:ext cx="1221256" cy="1221510"/>
          </a:xfrm>
          <a:prstGeom prst="rect">
            <a:avLst/>
          </a:prstGeom>
        </p:spPr>
      </p:pic>
      <p:pic>
        <p:nvPicPr>
          <p:cNvPr id="36" name="Picture 2" descr="Origin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4" name="Picture 23">
            <a:extLst>
              <a:ext uri="{FF2B5EF4-FFF2-40B4-BE49-F238E27FC236}">
                <a16:creationId xmlns:a16="http://schemas.microsoft.com/office/drawing/2014/main" id="{6421D068-7FD5-1644-A282-8A943F2DB6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84706" y="5754116"/>
            <a:ext cx="1287276" cy="962192"/>
          </a:xfrm>
          <a:prstGeom prst="rect">
            <a:avLst/>
          </a:prstGeom>
        </p:spPr>
      </p:pic>
    </p:spTree>
    <p:custDataLst>
      <p:tags r:id="rId1"/>
    </p:custDataLst>
    <p:extLst>
      <p:ext uri="{BB962C8B-B14F-4D97-AF65-F5344CB8AC3E}">
        <p14:creationId xmlns:p14="http://schemas.microsoft.com/office/powerpoint/2010/main" val="21011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par>
                                <p:cTn id="20" presetID="9"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par>
                                <p:cTn id="26" presetID="9"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35"/>
                                        </p:tgtEl>
                                      </p:cBhvr>
                                    </p:animEffect>
                                    <p:animScale>
                                      <p:cBhvr>
                                        <p:cTn id="36" dur="250" autoRev="1" fill="hold"/>
                                        <p:tgtEl>
                                          <p:spTgt spid="35"/>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33"/>
                                        </p:tgtEl>
                                      </p:cBhvr>
                                    </p:animEffect>
                                    <p:animScale>
                                      <p:cBhvr>
                                        <p:cTn id="41" dur="250" autoRev="1" fill="hold"/>
                                        <p:tgtEl>
                                          <p:spTgt spid="33"/>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37"/>
                                        </p:tgtEl>
                                      </p:cBhvr>
                                    </p:animEffect>
                                    <p:animScale>
                                      <p:cBhvr>
                                        <p:cTn id="46" dur="250" autoRev="1" fill="hold"/>
                                        <p:tgtEl>
                                          <p:spTgt spid="37"/>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1"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30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1" fill="hold" grpId="0" nodeType="clickEffect">
                                  <p:stCondLst>
                                    <p:cond delay="0"/>
                                  </p:stCondLst>
                                  <p:childTnLst>
                                    <p:animEffect transition="out" filter="wipe(up)">
                                      <p:cBhvr>
                                        <p:cTn id="55" dur="5000"/>
                                        <p:tgtEl>
                                          <p:spTgt spid="25"/>
                                        </p:tgtEl>
                                      </p:cBhvr>
                                    </p:animEffect>
                                    <p:set>
                                      <p:cBhvr>
                                        <p:cTn id="56" dur="1" fill="hold">
                                          <p:stCondLst>
                                            <p:cond delay="4999"/>
                                          </p:stCondLst>
                                        </p:cTn>
                                        <p:tgtEl>
                                          <p:spTgt spid="2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1"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30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xit" presetSubtype="1" fill="hold" grpId="0" nodeType="clickEffect">
                                  <p:stCondLst>
                                    <p:cond delay="0"/>
                                  </p:stCondLst>
                                  <p:childTnLst>
                                    <p:animEffect transition="out" filter="wipe(up)">
                                      <p:cBhvr>
                                        <p:cTn id="65" dur="5000"/>
                                        <p:tgtEl>
                                          <p:spTgt spid="27"/>
                                        </p:tgtEl>
                                      </p:cBhvr>
                                    </p:animEffect>
                                    <p:set>
                                      <p:cBhvr>
                                        <p:cTn id="66" dur="1" fill="hold">
                                          <p:stCondLst>
                                            <p:cond delay="4999"/>
                                          </p:stCondLst>
                                        </p:cTn>
                                        <p:tgtEl>
                                          <p:spTgt spid="27"/>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25" grpId="0" animBg="1"/>
      <p:bldP spid="25" grpId="1" animBg="1"/>
      <p:bldP spid="27" grpId="0" animBg="1"/>
      <p:bldP spid="27"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F22CB02-961D-B44C-A165-E1E4A92673B8}"/>
              </a:ext>
            </a:extLst>
          </p:cNvPr>
          <p:cNvGrpSpPr/>
          <p:nvPr/>
        </p:nvGrpSpPr>
        <p:grpSpPr>
          <a:xfrm>
            <a:off x="2063193" y="2748446"/>
            <a:ext cx="2523770" cy="2831765"/>
            <a:chOff x="3703609" y="322029"/>
            <a:chExt cx="6890817" cy="7081736"/>
          </a:xfrm>
        </p:grpSpPr>
        <p:pic>
          <p:nvPicPr>
            <p:cNvPr id="14" name="Picture 13" descr="A picture containing cup, coffee, sitting, table&#10;&#10;Description automatically generated">
              <a:extLst>
                <a:ext uri="{FF2B5EF4-FFF2-40B4-BE49-F238E27FC236}">
                  <a16:creationId xmlns:a16="http://schemas.microsoft.com/office/drawing/2014/main" id="{D92B6C9D-5EA4-2940-8955-388891800EF8}"/>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15" name="Picture 14" descr="A picture containing cup, coffee, sitting, table&#10;&#10;Description automatically generated">
              <a:extLst>
                <a:ext uri="{FF2B5EF4-FFF2-40B4-BE49-F238E27FC236}">
                  <a16:creationId xmlns:a16="http://schemas.microsoft.com/office/drawing/2014/main" id="{3FB4865C-3B00-F146-8BE0-5D934566AF99}"/>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grpSp>
        <p:nvGrpSpPr>
          <p:cNvPr id="18" name="Group 17">
            <a:extLst>
              <a:ext uri="{FF2B5EF4-FFF2-40B4-BE49-F238E27FC236}">
                <a16:creationId xmlns:a16="http://schemas.microsoft.com/office/drawing/2014/main" id="{BA904D97-9B17-9A4B-AF06-E3C426B4F935}"/>
              </a:ext>
            </a:extLst>
          </p:cNvPr>
          <p:cNvGrpSpPr/>
          <p:nvPr/>
        </p:nvGrpSpPr>
        <p:grpSpPr>
          <a:xfrm>
            <a:off x="5155823" y="2859279"/>
            <a:ext cx="2523770" cy="2831765"/>
            <a:chOff x="3703609" y="322029"/>
            <a:chExt cx="6890817" cy="7081736"/>
          </a:xfrm>
        </p:grpSpPr>
        <p:pic>
          <p:nvPicPr>
            <p:cNvPr id="19" name="Picture 18" descr="A picture containing cup, coffee, sitting, table&#10;&#10;Description automatically generated">
              <a:extLst>
                <a:ext uri="{FF2B5EF4-FFF2-40B4-BE49-F238E27FC236}">
                  <a16:creationId xmlns:a16="http://schemas.microsoft.com/office/drawing/2014/main" id="{2EAC1738-E47D-3D42-8E8A-56D1703FB38E}"/>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20" name="Picture 19" descr="A picture containing cup, coffee, sitting, table&#10;&#10;Description automatically generated">
              <a:extLst>
                <a:ext uri="{FF2B5EF4-FFF2-40B4-BE49-F238E27FC236}">
                  <a16:creationId xmlns:a16="http://schemas.microsoft.com/office/drawing/2014/main" id="{ED314328-EDF2-B940-A813-5643918A05EE}"/>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grpSp>
        <p:nvGrpSpPr>
          <p:cNvPr id="21" name="Group 20">
            <a:extLst>
              <a:ext uri="{FF2B5EF4-FFF2-40B4-BE49-F238E27FC236}">
                <a16:creationId xmlns:a16="http://schemas.microsoft.com/office/drawing/2014/main" id="{BF12F965-5028-A24A-ACD9-D6006D0717FF}"/>
              </a:ext>
            </a:extLst>
          </p:cNvPr>
          <p:cNvGrpSpPr/>
          <p:nvPr/>
        </p:nvGrpSpPr>
        <p:grpSpPr>
          <a:xfrm>
            <a:off x="8356600" y="2858725"/>
            <a:ext cx="2523770" cy="2831765"/>
            <a:chOff x="3703609" y="322029"/>
            <a:chExt cx="6890817" cy="7081736"/>
          </a:xfrm>
        </p:grpSpPr>
        <p:pic>
          <p:nvPicPr>
            <p:cNvPr id="22" name="Picture 21" descr="A picture containing cup, coffee, sitting, table&#10;&#10;Description automatically generated">
              <a:extLst>
                <a:ext uri="{FF2B5EF4-FFF2-40B4-BE49-F238E27FC236}">
                  <a16:creationId xmlns:a16="http://schemas.microsoft.com/office/drawing/2014/main" id="{4E0A8005-C157-BC49-B4D0-B048E3639834}"/>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23" name="Picture 22" descr="A picture containing cup, coffee, sitting, table&#10;&#10;Description automatically generated">
              <a:extLst>
                <a:ext uri="{FF2B5EF4-FFF2-40B4-BE49-F238E27FC236}">
                  <a16:creationId xmlns:a16="http://schemas.microsoft.com/office/drawing/2014/main" id="{5764B953-E848-9C4C-8138-F699DAD9AA45}"/>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sp>
        <p:nvSpPr>
          <p:cNvPr id="29" name="Can 28">
            <a:extLst>
              <a:ext uri="{FF2B5EF4-FFF2-40B4-BE49-F238E27FC236}">
                <a16:creationId xmlns:a16="http://schemas.microsoft.com/office/drawing/2014/main" id="{E5C6BDD5-F58B-094D-A727-B056FFD625DA}"/>
              </a:ext>
            </a:extLst>
          </p:cNvPr>
          <p:cNvSpPr/>
          <p:nvPr/>
        </p:nvSpPr>
        <p:spPr>
          <a:xfrm rot="20701971">
            <a:off x="3123671" y="2761640"/>
            <a:ext cx="60960" cy="1724297"/>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29">
            <a:extLst>
              <a:ext uri="{FF2B5EF4-FFF2-40B4-BE49-F238E27FC236}">
                <a16:creationId xmlns:a16="http://schemas.microsoft.com/office/drawing/2014/main" id="{8BFBF100-A8EE-2941-BB2F-3ACBEE29DC9F}"/>
              </a:ext>
            </a:extLst>
          </p:cNvPr>
          <p:cNvSpPr/>
          <p:nvPr/>
        </p:nvSpPr>
        <p:spPr>
          <a:xfrm rot="20701971">
            <a:off x="6436577" y="2680654"/>
            <a:ext cx="60960" cy="1724297"/>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0">
            <a:extLst>
              <a:ext uri="{FF2B5EF4-FFF2-40B4-BE49-F238E27FC236}">
                <a16:creationId xmlns:a16="http://schemas.microsoft.com/office/drawing/2014/main" id="{8EABBC22-8358-AC4E-9888-01C5052209CD}"/>
              </a:ext>
            </a:extLst>
          </p:cNvPr>
          <p:cNvSpPr/>
          <p:nvPr/>
        </p:nvSpPr>
        <p:spPr>
          <a:xfrm rot="20421153">
            <a:off x="9410401" y="2746686"/>
            <a:ext cx="60960" cy="1724297"/>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Logo&#10;&#10;Description automatically generated">
            <a:extLst>
              <a:ext uri="{FF2B5EF4-FFF2-40B4-BE49-F238E27FC236}">
                <a16:creationId xmlns:a16="http://schemas.microsoft.com/office/drawing/2014/main" id="{4A606522-2CF6-1649-BB00-1EDE3D6862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100" y="2561522"/>
            <a:ext cx="2470210" cy="2623634"/>
          </a:xfrm>
          <a:prstGeom prst="rect">
            <a:avLst/>
          </a:prstGeom>
        </p:spPr>
      </p:pic>
      <p:pic>
        <p:nvPicPr>
          <p:cNvPr id="35" name="Picture 34" descr="A drawing of a cartoon character&#10;&#10;Description automatically generated">
            <a:extLst>
              <a:ext uri="{FF2B5EF4-FFF2-40B4-BE49-F238E27FC236}">
                <a16:creationId xmlns:a16="http://schemas.microsoft.com/office/drawing/2014/main" id="{28DCE6F3-A4D5-534F-A05F-789EF07701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242979" y="2351379"/>
            <a:ext cx="1706267" cy="2728557"/>
          </a:xfrm>
          <a:prstGeom prst="rect">
            <a:avLst/>
          </a:prstGeom>
        </p:spPr>
      </p:pic>
      <p:pic>
        <p:nvPicPr>
          <p:cNvPr id="37" name="Picture 36" descr="A drawing of a cartoon character&#10;&#10;Description automatically generated">
            <a:extLst>
              <a:ext uri="{FF2B5EF4-FFF2-40B4-BE49-F238E27FC236}">
                <a16:creationId xmlns:a16="http://schemas.microsoft.com/office/drawing/2014/main" id="{32865956-254B-FE49-9FAE-6324BD440B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2181" y="2456599"/>
            <a:ext cx="2298700" cy="2623634"/>
          </a:xfrm>
          <a:prstGeom prst="rect">
            <a:avLst/>
          </a:prstGeom>
        </p:spPr>
      </p:pic>
      <p:sp>
        <p:nvSpPr>
          <p:cNvPr id="27" name="Trapezium 16">
            <a:extLst>
              <a:ext uri="{FF2B5EF4-FFF2-40B4-BE49-F238E27FC236}">
                <a16:creationId xmlns:a16="http://schemas.microsoft.com/office/drawing/2014/main" id="{07E48016-446F-C04F-866A-58FAB57EB92E}"/>
              </a:ext>
            </a:extLst>
          </p:cNvPr>
          <p:cNvSpPr/>
          <p:nvPr/>
        </p:nvSpPr>
        <p:spPr>
          <a:xfrm rot="10800000">
            <a:off x="8996925" y="3588404"/>
            <a:ext cx="1206500" cy="1491532"/>
          </a:xfrm>
          <a:custGeom>
            <a:avLst/>
            <a:gdLst>
              <a:gd name="connsiteX0" fmla="*/ 0 w 1152525"/>
              <a:gd name="connsiteY0" fmla="*/ 1317625 h 1317625"/>
              <a:gd name="connsiteX1" fmla="*/ 288131 w 1152525"/>
              <a:gd name="connsiteY1" fmla="*/ 0 h 1317625"/>
              <a:gd name="connsiteX2" fmla="*/ 864394 w 1152525"/>
              <a:gd name="connsiteY2" fmla="*/ 0 h 1317625"/>
              <a:gd name="connsiteX3" fmla="*/ 1152525 w 1152525"/>
              <a:gd name="connsiteY3" fmla="*/ 1317625 h 1317625"/>
              <a:gd name="connsiteX4" fmla="*/ 0 w 1152525"/>
              <a:gd name="connsiteY4" fmla="*/ 1317625 h 1317625"/>
              <a:gd name="connsiteX0" fmla="*/ 0 w 1171575"/>
              <a:gd name="connsiteY0" fmla="*/ 1317625 h 1416050"/>
              <a:gd name="connsiteX1" fmla="*/ 288131 w 1171575"/>
              <a:gd name="connsiteY1" fmla="*/ 0 h 1416050"/>
              <a:gd name="connsiteX2" fmla="*/ 864394 w 1171575"/>
              <a:gd name="connsiteY2" fmla="*/ 0 h 1416050"/>
              <a:gd name="connsiteX3" fmla="*/ 1171575 w 1171575"/>
              <a:gd name="connsiteY3" fmla="*/ 1416050 h 1416050"/>
              <a:gd name="connsiteX4" fmla="*/ 0 w 1171575"/>
              <a:gd name="connsiteY4" fmla="*/ 1317625 h 1416050"/>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899319 w 1206500"/>
              <a:gd name="connsiteY2" fmla="*/ 0 h 1425575"/>
              <a:gd name="connsiteX3" fmla="*/ 1206500 w 1206500"/>
              <a:gd name="connsiteY3" fmla="*/ 1416050 h 1425575"/>
              <a:gd name="connsiteX4" fmla="*/ 0 w 1206500"/>
              <a:gd name="connsiteY4" fmla="*/ 1425575 h 1425575"/>
              <a:gd name="connsiteX0" fmla="*/ 0 w 1206500"/>
              <a:gd name="connsiteY0" fmla="*/ 1425575 h 1425575"/>
              <a:gd name="connsiteX1" fmla="*/ 323056 w 1206500"/>
              <a:gd name="connsiteY1" fmla="*/ 0 h 1425575"/>
              <a:gd name="connsiteX2" fmla="*/ 997744 w 1206500"/>
              <a:gd name="connsiteY2" fmla="*/ 28575 h 1425575"/>
              <a:gd name="connsiteX3" fmla="*/ 1206500 w 1206500"/>
              <a:gd name="connsiteY3" fmla="*/ 1416050 h 1425575"/>
              <a:gd name="connsiteX4" fmla="*/ 0 w 1206500"/>
              <a:gd name="connsiteY4" fmla="*/ 1425575 h 1425575"/>
              <a:gd name="connsiteX0" fmla="*/ 0 w 1206500"/>
              <a:gd name="connsiteY0" fmla="*/ 1406525 h 1406525"/>
              <a:gd name="connsiteX1" fmla="*/ 218281 w 1206500"/>
              <a:gd name="connsiteY1" fmla="*/ 0 h 1406525"/>
              <a:gd name="connsiteX2" fmla="*/ 997744 w 1206500"/>
              <a:gd name="connsiteY2" fmla="*/ 9525 h 1406525"/>
              <a:gd name="connsiteX3" fmla="*/ 1206500 w 1206500"/>
              <a:gd name="connsiteY3" fmla="*/ 1397000 h 1406525"/>
              <a:gd name="connsiteX4" fmla="*/ 0 w 1206500"/>
              <a:gd name="connsiteY4" fmla="*/ 1406525 h 1406525"/>
              <a:gd name="connsiteX0" fmla="*/ 0 w 1206500"/>
              <a:gd name="connsiteY0" fmla="*/ 1434500 h 1434500"/>
              <a:gd name="connsiteX1" fmla="*/ 218281 w 1206500"/>
              <a:gd name="connsiteY1" fmla="*/ 27975 h 1434500"/>
              <a:gd name="connsiteX2" fmla="*/ 997744 w 1206500"/>
              <a:gd name="connsiteY2" fmla="*/ 37500 h 1434500"/>
              <a:gd name="connsiteX3" fmla="*/ 1206500 w 1206500"/>
              <a:gd name="connsiteY3" fmla="*/ 1424975 h 1434500"/>
              <a:gd name="connsiteX4" fmla="*/ 0 w 1206500"/>
              <a:gd name="connsiteY4" fmla="*/ 1434500 h 1434500"/>
              <a:gd name="connsiteX0" fmla="*/ 0 w 1206500"/>
              <a:gd name="connsiteY0" fmla="*/ 1483067 h 1483067"/>
              <a:gd name="connsiteX1" fmla="*/ 218281 w 1206500"/>
              <a:gd name="connsiteY1" fmla="*/ 76542 h 1483067"/>
              <a:gd name="connsiteX2" fmla="*/ 997744 w 1206500"/>
              <a:gd name="connsiteY2" fmla="*/ 86067 h 1483067"/>
              <a:gd name="connsiteX3" fmla="*/ 1206500 w 1206500"/>
              <a:gd name="connsiteY3" fmla="*/ 1473542 h 1483067"/>
              <a:gd name="connsiteX4" fmla="*/ 0 w 1206500"/>
              <a:gd name="connsiteY4" fmla="*/ 1483067 h 1483067"/>
              <a:gd name="connsiteX0" fmla="*/ 0 w 1206500"/>
              <a:gd name="connsiteY0" fmla="*/ 1491532 h 1491532"/>
              <a:gd name="connsiteX1" fmla="*/ 218281 w 1206500"/>
              <a:gd name="connsiteY1" fmla="*/ 85007 h 1491532"/>
              <a:gd name="connsiteX2" fmla="*/ 997744 w 1206500"/>
              <a:gd name="connsiteY2" fmla="*/ 94532 h 1491532"/>
              <a:gd name="connsiteX3" fmla="*/ 1206500 w 1206500"/>
              <a:gd name="connsiteY3" fmla="*/ 1482007 h 1491532"/>
              <a:gd name="connsiteX4" fmla="*/ 0 w 1206500"/>
              <a:gd name="connsiteY4" fmla="*/ 1491532 h 149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1491532">
                <a:moveTo>
                  <a:pt x="0" y="1491532"/>
                </a:moveTo>
                <a:lnTo>
                  <a:pt x="218281" y="85007"/>
                </a:lnTo>
                <a:cubicBezTo>
                  <a:pt x="411427" y="-7068"/>
                  <a:pt x="756973" y="-51518"/>
                  <a:pt x="997744" y="94532"/>
                </a:cubicBezTo>
                <a:lnTo>
                  <a:pt x="1206500" y="1482007"/>
                </a:lnTo>
                <a:cubicBezTo>
                  <a:pt x="991658" y="1294682"/>
                  <a:pt x="398992" y="1215307"/>
                  <a:pt x="0" y="1491532"/>
                </a:cubicBezTo>
                <a:close/>
              </a:path>
            </a:pathLst>
          </a:custGeom>
          <a:solidFill>
            <a:srgbClr val="FFC00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90945" y="263236"/>
            <a:ext cx="11333019" cy="6001643"/>
          </a:xfrm>
          <a:prstGeom prst="rect">
            <a:avLst/>
          </a:prstGeom>
          <a:noFill/>
        </p:spPr>
        <p:txBody>
          <a:bodyPr wrap="square" rtlCol="0">
            <a:spAutoFit/>
          </a:bodyPr>
          <a:lstStyle/>
          <a:p>
            <a:r>
              <a:rPr lang="en-GB" sz="3200" dirty="0" smtClean="0"/>
              <a:t>Talk to your adult about what you notice now.</a:t>
            </a:r>
          </a:p>
          <a:p>
            <a:r>
              <a:rPr lang="en-GB" sz="3200" dirty="0" smtClean="0"/>
              <a:t>Yes.  The dinosaur’s glass is empty now.</a:t>
            </a:r>
          </a:p>
          <a:p>
            <a:r>
              <a:rPr lang="en-GB" sz="3200" dirty="0" smtClean="0"/>
              <a:t>The dinosaur drank all of his juice.  There isn’t any left.  So his glass is empty.</a:t>
            </a:r>
          </a:p>
          <a:p>
            <a:endParaRPr lang="en-GB" sz="3200" dirty="0"/>
          </a:p>
          <a:p>
            <a:endParaRPr lang="en-GB" sz="3200" dirty="0" smtClean="0"/>
          </a:p>
          <a:p>
            <a:endParaRPr lang="en-GB" sz="3200" dirty="0"/>
          </a:p>
          <a:p>
            <a:endParaRPr lang="en-GB" sz="3200" dirty="0" smtClean="0"/>
          </a:p>
          <a:p>
            <a:endParaRPr lang="en-GB" sz="3200" dirty="0"/>
          </a:p>
          <a:p>
            <a:endParaRPr lang="en-GB" sz="3200" dirty="0" smtClean="0"/>
          </a:p>
          <a:p>
            <a:endParaRPr lang="en-GB" sz="3200" dirty="0"/>
          </a:p>
          <a:p>
            <a:r>
              <a:rPr lang="en-GB" sz="3200" dirty="0" smtClean="0"/>
              <a:t>Now the dragon is going to have a drink.</a:t>
            </a:r>
          </a:p>
        </p:txBody>
      </p:sp>
      <p:pic>
        <p:nvPicPr>
          <p:cNvPr id="36" name="Picture 35">
            <a:extLst>
              <a:ext uri="{FF2B5EF4-FFF2-40B4-BE49-F238E27FC236}">
                <a16:creationId xmlns:a16="http://schemas.microsoft.com/office/drawing/2014/main" id="{025287EF-5F49-1745-B4A6-4C290482AAB5}"/>
              </a:ext>
            </a:extLst>
          </p:cNvPr>
          <p:cNvPicPr>
            <a:picLocks noChangeAspect="1"/>
          </p:cNvPicPr>
          <p:nvPr/>
        </p:nvPicPr>
        <p:blipFill rotWithShape="1">
          <a:blip r:embed="rId7"/>
          <a:srcRect t="19175"/>
          <a:stretch/>
        </p:blipFill>
        <p:spPr>
          <a:xfrm>
            <a:off x="2719890" y="3766648"/>
            <a:ext cx="1221256" cy="1221510"/>
          </a:xfrm>
          <a:prstGeom prst="rect">
            <a:avLst/>
          </a:prstGeom>
        </p:spPr>
      </p:pic>
      <p:pic>
        <p:nvPicPr>
          <p:cNvPr id="39" name="Picture 2" descr="Origin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4" name="Picture 23">
            <a:extLst>
              <a:ext uri="{FF2B5EF4-FFF2-40B4-BE49-F238E27FC236}">
                <a16:creationId xmlns:a16="http://schemas.microsoft.com/office/drawing/2014/main" id="{6421D068-7FD5-1644-A282-8A943F2DB6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84706" y="5754116"/>
            <a:ext cx="1287276" cy="962192"/>
          </a:xfrm>
          <a:prstGeom prst="rect">
            <a:avLst/>
          </a:prstGeom>
        </p:spPr>
      </p:pic>
    </p:spTree>
    <p:custDataLst>
      <p:tags r:id="rId1"/>
    </p:custDataLst>
    <p:extLst>
      <p:ext uri="{BB962C8B-B14F-4D97-AF65-F5344CB8AC3E}">
        <p14:creationId xmlns:p14="http://schemas.microsoft.com/office/powerpoint/2010/main" val="237830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par>
                                <p:cTn id="20" presetID="9"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par>
                                <p:cTn id="26" presetID="9"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35"/>
                                        </p:tgtEl>
                                      </p:cBhvr>
                                    </p:animEffect>
                                    <p:animScale>
                                      <p:cBhvr>
                                        <p:cTn id="36" dur="250" autoRev="1" fill="hold"/>
                                        <p:tgtEl>
                                          <p:spTgt spid="35"/>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33"/>
                                        </p:tgtEl>
                                      </p:cBhvr>
                                    </p:animEffect>
                                    <p:animScale>
                                      <p:cBhvr>
                                        <p:cTn id="41" dur="250" autoRev="1" fill="hold"/>
                                        <p:tgtEl>
                                          <p:spTgt spid="33"/>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37"/>
                                        </p:tgtEl>
                                      </p:cBhvr>
                                    </p:animEffect>
                                    <p:animScale>
                                      <p:cBhvr>
                                        <p:cTn id="46" dur="250" autoRev="1" fill="hold"/>
                                        <p:tgtEl>
                                          <p:spTgt spid="37"/>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1"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30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1" fill="hold" grpId="0" nodeType="clickEffect">
                                  <p:stCondLst>
                                    <p:cond delay="0"/>
                                  </p:stCondLst>
                                  <p:childTnLst>
                                    <p:animEffect transition="out" filter="wipe(up)">
                                      <p:cBhvr>
                                        <p:cTn id="55" dur="5000"/>
                                        <p:tgtEl>
                                          <p:spTgt spid="27"/>
                                        </p:tgtEl>
                                      </p:cBhvr>
                                    </p:animEffect>
                                    <p:set>
                                      <p:cBhvr>
                                        <p:cTn id="56" dur="1" fill="hold">
                                          <p:stCondLst>
                                            <p:cond delay="4999"/>
                                          </p:stCondLst>
                                        </p:cTn>
                                        <p:tgtEl>
                                          <p:spTgt spid="27"/>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27" grpId="0" animBg="1"/>
      <p:bldP spid="2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F22CB02-961D-B44C-A165-E1E4A92673B8}"/>
              </a:ext>
            </a:extLst>
          </p:cNvPr>
          <p:cNvGrpSpPr/>
          <p:nvPr/>
        </p:nvGrpSpPr>
        <p:grpSpPr>
          <a:xfrm>
            <a:off x="2063193" y="2748446"/>
            <a:ext cx="2523770" cy="2831765"/>
            <a:chOff x="3703609" y="322029"/>
            <a:chExt cx="6890817" cy="7081736"/>
          </a:xfrm>
        </p:grpSpPr>
        <p:pic>
          <p:nvPicPr>
            <p:cNvPr id="14" name="Picture 13" descr="A picture containing cup, coffee, sitting, table&#10;&#10;Description automatically generated">
              <a:extLst>
                <a:ext uri="{FF2B5EF4-FFF2-40B4-BE49-F238E27FC236}">
                  <a16:creationId xmlns:a16="http://schemas.microsoft.com/office/drawing/2014/main" id="{D92B6C9D-5EA4-2940-8955-388891800EF8}"/>
                </a:ext>
              </a:extLst>
            </p:cNvPr>
            <p:cNvPicPr>
              <a:picLocks noChangeAspect="1"/>
            </p:cNvPicPr>
            <p:nvPr/>
          </p:nvPicPr>
          <p:blipFill rotWithShape="1">
            <a:blip r:embed="rId4">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15" name="Picture 14" descr="A picture containing cup, coffee, sitting, table&#10;&#10;Description automatically generated">
              <a:extLst>
                <a:ext uri="{FF2B5EF4-FFF2-40B4-BE49-F238E27FC236}">
                  <a16:creationId xmlns:a16="http://schemas.microsoft.com/office/drawing/2014/main" id="{3FB4865C-3B00-F146-8BE0-5D934566AF99}"/>
                </a:ext>
              </a:extLst>
            </p:cNvPr>
            <p:cNvPicPr>
              <a:picLocks noChangeAspect="1"/>
            </p:cNvPicPr>
            <p:nvPr/>
          </p:nvPicPr>
          <p:blipFill rotWithShape="1">
            <a:blip r:embed="rId4">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grpSp>
        <p:nvGrpSpPr>
          <p:cNvPr id="18" name="Group 17">
            <a:extLst>
              <a:ext uri="{FF2B5EF4-FFF2-40B4-BE49-F238E27FC236}">
                <a16:creationId xmlns:a16="http://schemas.microsoft.com/office/drawing/2014/main" id="{BA904D97-9B17-9A4B-AF06-E3C426B4F935}"/>
              </a:ext>
            </a:extLst>
          </p:cNvPr>
          <p:cNvGrpSpPr/>
          <p:nvPr/>
        </p:nvGrpSpPr>
        <p:grpSpPr>
          <a:xfrm>
            <a:off x="5155823" y="2859279"/>
            <a:ext cx="2523770" cy="2831765"/>
            <a:chOff x="3703609" y="322029"/>
            <a:chExt cx="6890817" cy="7081736"/>
          </a:xfrm>
        </p:grpSpPr>
        <p:pic>
          <p:nvPicPr>
            <p:cNvPr id="19" name="Picture 18" descr="A picture containing cup, coffee, sitting, table&#10;&#10;Description automatically generated">
              <a:extLst>
                <a:ext uri="{FF2B5EF4-FFF2-40B4-BE49-F238E27FC236}">
                  <a16:creationId xmlns:a16="http://schemas.microsoft.com/office/drawing/2014/main" id="{2EAC1738-E47D-3D42-8E8A-56D1703FB38E}"/>
                </a:ext>
              </a:extLst>
            </p:cNvPr>
            <p:cNvPicPr>
              <a:picLocks noChangeAspect="1"/>
            </p:cNvPicPr>
            <p:nvPr/>
          </p:nvPicPr>
          <p:blipFill rotWithShape="1">
            <a:blip r:embed="rId4">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20" name="Picture 19" descr="A picture containing cup, coffee, sitting, table&#10;&#10;Description automatically generated">
              <a:extLst>
                <a:ext uri="{FF2B5EF4-FFF2-40B4-BE49-F238E27FC236}">
                  <a16:creationId xmlns:a16="http://schemas.microsoft.com/office/drawing/2014/main" id="{ED314328-EDF2-B940-A813-5643918A05EE}"/>
                </a:ext>
              </a:extLst>
            </p:cNvPr>
            <p:cNvPicPr>
              <a:picLocks noChangeAspect="1"/>
            </p:cNvPicPr>
            <p:nvPr/>
          </p:nvPicPr>
          <p:blipFill rotWithShape="1">
            <a:blip r:embed="rId4">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grpSp>
        <p:nvGrpSpPr>
          <p:cNvPr id="21" name="Group 20">
            <a:extLst>
              <a:ext uri="{FF2B5EF4-FFF2-40B4-BE49-F238E27FC236}">
                <a16:creationId xmlns:a16="http://schemas.microsoft.com/office/drawing/2014/main" id="{BF12F965-5028-A24A-ACD9-D6006D0717FF}"/>
              </a:ext>
            </a:extLst>
          </p:cNvPr>
          <p:cNvGrpSpPr/>
          <p:nvPr/>
        </p:nvGrpSpPr>
        <p:grpSpPr>
          <a:xfrm>
            <a:off x="8356600" y="2858725"/>
            <a:ext cx="2523770" cy="2831765"/>
            <a:chOff x="3703609" y="322029"/>
            <a:chExt cx="6890817" cy="7081736"/>
          </a:xfrm>
        </p:grpSpPr>
        <p:pic>
          <p:nvPicPr>
            <p:cNvPr id="22" name="Picture 21" descr="A picture containing cup, coffee, sitting, table&#10;&#10;Description automatically generated">
              <a:extLst>
                <a:ext uri="{FF2B5EF4-FFF2-40B4-BE49-F238E27FC236}">
                  <a16:creationId xmlns:a16="http://schemas.microsoft.com/office/drawing/2014/main" id="{4E0A8005-C157-BC49-B4D0-B048E3639834}"/>
                </a:ext>
              </a:extLst>
            </p:cNvPr>
            <p:cNvPicPr>
              <a:picLocks noChangeAspect="1"/>
            </p:cNvPicPr>
            <p:nvPr/>
          </p:nvPicPr>
          <p:blipFill rotWithShape="1">
            <a:blip r:embed="rId4">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23" name="Picture 22" descr="A picture containing cup, coffee, sitting, table&#10;&#10;Description automatically generated">
              <a:extLst>
                <a:ext uri="{FF2B5EF4-FFF2-40B4-BE49-F238E27FC236}">
                  <a16:creationId xmlns:a16="http://schemas.microsoft.com/office/drawing/2014/main" id="{5764B953-E848-9C4C-8138-F699DAD9AA45}"/>
                </a:ext>
              </a:extLst>
            </p:cNvPr>
            <p:cNvPicPr>
              <a:picLocks noChangeAspect="1"/>
            </p:cNvPicPr>
            <p:nvPr/>
          </p:nvPicPr>
          <p:blipFill rotWithShape="1">
            <a:blip r:embed="rId4">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sp>
        <p:nvSpPr>
          <p:cNvPr id="29" name="Can 28">
            <a:extLst>
              <a:ext uri="{FF2B5EF4-FFF2-40B4-BE49-F238E27FC236}">
                <a16:creationId xmlns:a16="http://schemas.microsoft.com/office/drawing/2014/main" id="{E5C6BDD5-F58B-094D-A727-B056FFD625DA}"/>
              </a:ext>
            </a:extLst>
          </p:cNvPr>
          <p:cNvSpPr/>
          <p:nvPr/>
        </p:nvSpPr>
        <p:spPr>
          <a:xfrm rot="20701971">
            <a:off x="3123671" y="2761640"/>
            <a:ext cx="60960" cy="1724297"/>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29">
            <a:extLst>
              <a:ext uri="{FF2B5EF4-FFF2-40B4-BE49-F238E27FC236}">
                <a16:creationId xmlns:a16="http://schemas.microsoft.com/office/drawing/2014/main" id="{8BFBF100-A8EE-2941-BB2F-3ACBEE29DC9F}"/>
              </a:ext>
            </a:extLst>
          </p:cNvPr>
          <p:cNvSpPr/>
          <p:nvPr/>
        </p:nvSpPr>
        <p:spPr>
          <a:xfrm rot="20701971">
            <a:off x="6436577" y="2680654"/>
            <a:ext cx="60960" cy="1724297"/>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0">
            <a:extLst>
              <a:ext uri="{FF2B5EF4-FFF2-40B4-BE49-F238E27FC236}">
                <a16:creationId xmlns:a16="http://schemas.microsoft.com/office/drawing/2014/main" id="{8EABBC22-8358-AC4E-9888-01C5052209CD}"/>
              </a:ext>
            </a:extLst>
          </p:cNvPr>
          <p:cNvSpPr/>
          <p:nvPr/>
        </p:nvSpPr>
        <p:spPr>
          <a:xfrm rot="20421153">
            <a:off x="9410401" y="2746686"/>
            <a:ext cx="60960" cy="1724297"/>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Logo&#10;&#10;Description automatically generated">
            <a:extLst>
              <a:ext uri="{FF2B5EF4-FFF2-40B4-BE49-F238E27FC236}">
                <a16:creationId xmlns:a16="http://schemas.microsoft.com/office/drawing/2014/main" id="{4A606522-2CF6-1649-BB00-1EDE3D6862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2100" y="2561522"/>
            <a:ext cx="2470210" cy="2623634"/>
          </a:xfrm>
          <a:prstGeom prst="rect">
            <a:avLst/>
          </a:prstGeom>
        </p:spPr>
      </p:pic>
      <p:pic>
        <p:nvPicPr>
          <p:cNvPr id="35" name="Picture 34" descr="A drawing of a cartoon character&#10;&#10;Description automatically generated">
            <a:extLst>
              <a:ext uri="{FF2B5EF4-FFF2-40B4-BE49-F238E27FC236}">
                <a16:creationId xmlns:a16="http://schemas.microsoft.com/office/drawing/2014/main" id="{28DCE6F3-A4D5-534F-A05F-789EF07701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2979" y="2351379"/>
            <a:ext cx="1706267" cy="2728557"/>
          </a:xfrm>
          <a:prstGeom prst="rect">
            <a:avLst/>
          </a:prstGeom>
        </p:spPr>
      </p:pic>
      <p:pic>
        <p:nvPicPr>
          <p:cNvPr id="37" name="Picture 36" descr="A drawing of a cartoon character&#10;&#10;Description automatically generated">
            <a:extLst>
              <a:ext uri="{FF2B5EF4-FFF2-40B4-BE49-F238E27FC236}">
                <a16:creationId xmlns:a16="http://schemas.microsoft.com/office/drawing/2014/main" id="{32865956-254B-FE49-9FAE-6324BD440B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2181" y="2456599"/>
            <a:ext cx="2298700" cy="2623634"/>
          </a:xfrm>
          <a:prstGeom prst="rect">
            <a:avLst/>
          </a:prstGeom>
        </p:spPr>
      </p:pic>
      <p:sp>
        <p:nvSpPr>
          <p:cNvPr id="28" name="TextBox 27"/>
          <p:cNvSpPr txBox="1"/>
          <p:nvPr/>
        </p:nvSpPr>
        <p:spPr>
          <a:xfrm>
            <a:off x="290945" y="263236"/>
            <a:ext cx="11333019" cy="6494085"/>
          </a:xfrm>
          <a:prstGeom prst="rect">
            <a:avLst/>
          </a:prstGeom>
          <a:noFill/>
        </p:spPr>
        <p:txBody>
          <a:bodyPr wrap="square" rtlCol="0">
            <a:spAutoFit/>
          </a:bodyPr>
          <a:lstStyle/>
          <a:p>
            <a:r>
              <a:rPr lang="en-GB" sz="3200" dirty="0" smtClean="0"/>
              <a:t>Talk to your adult about what you notice now.</a:t>
            </a:r>
          </a:p>
          <a:p>
            <a:r>
              <a:rPr lang="en-GB" sz="3200" dirty="0" smtClean="0"/>
              <a:t>Yes.  The dragon drank most of his drink.</a:t>
            </a:r>
          </a:p>
          <a:p>
            <a:r>
              <a:rPr lang="en-GB" sz="3200" dirty="0" smtClean="0"/>
              <a:t>It’s not empty because there is still a little bit of juice in the bottom.</a:t>
            </a:r>
          </a:p>
          <a:p>
            <a:endParaRPr lang="en-GB" sz="3200" dirty="0"/>
          </a:p>
          <a:p>
            <a:endParaRPr lang="en-GB" sz="3200" dirty="0" smtClean="0"/>
          </a:p>
          <a:p>
            <a:endParaRPr lang="en-GB" sz="3200" dirty="0"/>
          </a:p>
          <a:p>
            <a:endParaRPr lang="en-GB" sz="3200" dirty="0" smtClean="0"/>
          </a:p>
          <a:p>
            <a:endParaRPr lang="en-GB" sz="3200" dirty="0"/>
          </a:p>
          <a:p>
            <a:endParaRPr lang="en-GB" sz="3200" dirty="0" smtClean="0"/>
          </a:p>
          <a:p>
            <a:r>
              <a:rPr lang="en-GB" sz="3200" dirty="0" smtClean="0"/>
              <a:t>Because the dragon drank most of his juice we can say his glass is nearly empty.  There is still some juice there but most of it has gone. So the dragon’s glass is nearly empty. </a:t>
            </a:r>
          </a:p>
        </p:txBody>
      </p:sp>
      <p:pic>
        <p:nvPicPr>
          <p:cNvPr id="36" name="Picture 35">
            <a:extLst>
              <a:ext uri="{FF2B5EF4-FFF2-40B4-BE49-F238E27FC236}">
                <a16:creationId xmlns:a16="http://schemas.microsoft.com/office/drawing/2014/main" id="{025287EF-5F49-1745-B4A6-4C290482AAB5}"/>
              </a:ext>
            </a:extLst>
          </p:cNvPr>
          <p:cNvPicPr>
            <a:picLocks noChangeAspect="1"/>
          </p:cNvPicPr>
          <p:nvPr/>
        </p:nvPicPr>
        <p:blipFill rotWithShape="1">
          <a:blip r:embed="rId8"/>
          <a:srcRect t="19175"/>
          <a:stretch/>
        </p:blipFill>
        <p:spPr>
          <a:xfrm>
            <a:off x="2719890" y="3766648"/>
            <a:ext cx="1221256" cy="1221510"/>
          </a:xfrm>
          <a:prstGeom prst="rect">
            <a:avLst/>
          </a:prstGeom>
        </p:spPr>
      </p:pic>
      <p:pic>
        <p:nvPicPr>
          <p:cNvPr id="24" name="Picture 23">
            <a:extLst>
              <a:ext uri="{FF2B5EF4-FFF2-40B4-BE49-F238E27FC236}">
                <a16:creationId xmlns:a16="http://schemas.microsoft.com/office/drawing/2014/main" id="{19876002-2267-EA4E-A519-240DF7AE43C3}"/>
              </a:ext>
            </a:extLst>
          </p:cNvPr>
          <p:cNvPicPr>
            <a:picLocks noChangeAspect="1"/>
          </p:cNvPicPr>
          <p:nvPr/>
        </p:nvPicPr>
        <p:blipFill rotWithShape="1">
          <a:blip r:embed="rId8"/>
          <a:srcRect t="75618"/>
          <a:stretch/>
        </p:blipFill>
        <p:spPr>
          <a:xfrm>
            <a:off x="9023280" y="4740708"/>
            <a:ext cx="1220738" cy="368490"/>
          </a:xfrm>
          <a:prstGeom prst="rect">
            <a:avLst/>
          </a:prstGeom>
        </p:spPr>
      </p:pic>
      <p:pic>
        <p:nvPicPr>
          <p:cNvPr id="26" name="Picture 2" descr="Origina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7" name="Picture 26">
            <a:extLst>
              <a:ext uri="{FF2B5EF4-FFF2-40B4-BE49-F238E27FC236}">
                <a16:creationId xmlns:a16="http://schemas.microsoft.com/office/drawing/2014/main" id="{6421D068-7FD5-1644-A282-8A943F2DB6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84706" y="5754116"/>
            <a:ext cx="1287276" cy="962192"/>
          </a:xfrm>
          <a:prstGeom prst="rect">
            <a:avLst/>
          </a:prstGeom>
        </p:spPr>
      </p:pic>
    </p:spTree>
    <p:custDataLst>
      <p:tags r:id="rId1"/>
    </p:custDataLst>
    <p:extLst>
      <p:ext uri="{BB962C8B-B14F-4D97-AF65-F5344CB8AC3E}">
        <p14:creationId xmlns:p14="http://schemas.microsoft.com/office/powerpoint/2010/main" val="27763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par>
                                <p:cTn id="20" presetID="9"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par>
                                <p:cTn id="26" presetID="9"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35"/>
                                        </p:tgtEl>
                                      </p:cBhvr>
                                    </p:animEffect>
                                    <p:animScale>
                                      <p:cBhvr>
                                        <p:cTn id="36" dur="250" autoRev="1" fill="hold"/>
                                        <p:tgtEl>
                                          <p:spTgt spid="35"/>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33"/>
                                        </p:tgtEl>
                                      </p:cBhvr>
                                    </p:animEffect>
                                    <p:animScale>
                                      <p:cBhvr>
                                        <p:cTn id="41" dur="250" autoRev="1" fill="hold"/>
                                        <p:tgtEl>
                                          <p:spTgt spid="33"/>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37"/>
                                        </p:tgtEl>
                                      </p:cBhvr>
                                    </p:animEffect>
                                    <p:animScale>
                                      <p:cBhvr>
                                        <p:cTn id="46" dur="250" autoRev="1" fill="hold"/>
                                        <p:tgtEl>
                                          <p:spTgt spid="37"/>
                                        </p:tgtEl>
                                      </p:cBhvr>
                                      <p:by x="105000" y="105000"/>
                                    </p:animScale>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A19E820-1A39-4F51-8C36-E07F3B456E17}"/>
              </a:ext>
            </a:extLst>
          </p:cNvPr>
          <p:cNvGrpSpPr/>
          <p:nvPr/>
        </p:nvGrpSpPr>
        <p:grpSpPr>
          <a:xfrm>
            <a:off x="7623127" y="2415938"/>
            <a:ext cx="2523770" cy="2831765"/>
            <a:chOff x="6480127" y="4272455"/>
            <a:chExt cx="2523770" cy="2831765"/>
          </a:xfrm>
        </p:grpSpPr>
        <p:grpSp>
          <p:nvGrpSpPr>
            <p:cNvPr id="2" name="Group 1">
              <a:extLst>
                <a:ext uri="{FF2B5EF4-FFF2-40B4-BE49-F238E27FC236}">
                  <a16:creationId xmlns:a16="http://schemas.microsoft.com/office/drawing/2014/main" id="{9306AD28-3885-7343-8AEA-F832F9B5FE2C}"/>
                </a:ext>
              </a:extLst>
            </p:cNvPr>
            <p:cNvGrpSpPr/>
            <p:nvPr/>
          </p:nvGrpSpPr>
          <p:grpSpPr>
            <a:xfrm>
              <a:off x="6480127" y="4272455"/>
              <a:ext cx="2523770" cy="2831765"/>
              <a:chOff x="3703609" y="322029"/>
              <a:chExt cx="6890817" cy="7081736"/>
            </a:xfrm>
          </p:grpSpPr>
          <p:pic>
            <p:nvPicPr>
              <p:cNvPr id="3" name="Picture 2" descr="A picture containing cup, coffee, sitting, table&#10;&#10;Description automatically generated">
                <a:extLst>
                  <a:ext uri="{FF2B5EF4-FFF2-40B4-BE49-F238E27FC236}">
                    <a16:creationId xmlns:a16="http://schemas.microsoft.com/office/drawing/2014/main" id="{37D9A888-31D7-2544-B462-BF6E325CEFF2}"/>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4" name="Picture 3" descr="A picture containing cup, coffee, sitting, table&#10;&#10;Description automatically generated">
                <a:extLst>
                  <a:ext uri="{FF2B5EF4-FFF2-40B4-BE49-F238E27FC236}">
                    <a16:creationId xmlns:a16="http://schemas.microsoft.com/office/drawing/2014/main" id="{D308601A-BAAF-D24E-87C2-890E6C37BA65}"/>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pic>
          <p:nvPicPr>
            <p:cNvPr id="6" name="Picture 5">
              <a:extLst>
                <a:ext uri="{FF2B5EF4-FFF2-40B4-BE49-F238E27FC236}">
                  <a16:creationId xmlns:a16="http://schemas.microsoft.com/office/drawing/2014/main" id="{89180FFF-2B64-A64A-B982-5B4763B01C12}"/>
                </a:ext>
              </a:extLst>
            </p:cNvPr>
            <p:cNvPicPr>
              <a:picLocks noChangeAspect="1"/>
            </p:cNvPicPr>
            <p:nvPr/>
          </p:nvPicPr>
          <p:blipFill rotWithShape="1">
            <a:blip r:embed="rId4"/>
            <a:srcRect t="75618"/>
            <a:stretch/>
          </p:blipFill>
          <p:spPr>
            <a:xfrm>
              <a:off x="7136898" y="6140097"/>
              <a:ext cx="1227456" cy="367936"/>
            </a:xfrm>
            <a:prstGeom prst="rect">
              <a:avLst/>
            </a:prstGeom>
          </p:spPr>
        </p:pic>
      </p:grpSp>
      <p:grpSp>
        <p:nvGrpSpPr>
          <p:cNvPr id="14" name="Group 13">
            <a:extLst>
              <a:ext uri="{FF2B5EF4-FFF2-40B4-BE49-F238E27FC236}">
                <a16:creationId xmlns:a16="http://schemas.microsoft.com/office/drawing/2014/main" id="{94F0CA1B-B434-41D0-84D7-1D212C24953D}"/>
              </a:ext>
            </a:extLst>
          </p:cNvPr>
          <p:cNvGrpSpPr/>
          <p:nvPr/>
        </p:nvGrpSpPr>
        <p:grpSpPr>
          <a:xfrm>
            <a:off x="3001213" y="2415938"/>
            <a:ext cx="2523770" cy="2831765"/>
            <a:chOff x="1858213" y="4272455"/>
            <a:chExt cx="2523770" cy="2831765"/>
          </a:xfrm>
        </p:grpSpPr>
        <p:grpSp>
          <p:nvGrpSpPr>
            <p:cNvPr id="7" name="Group 6">
              <a:extLst>
                <a:ext uri="{FF2B5EF4-FFF2-40B4-BE49-F238E27FC236}">
                  <a16:creationId xmlns:a16="http://schemas.microsoft.com/office/drawing/2014/main" id="{136778A2-673B-714F-A139-8FAADBACC4AD}"/>
                </a:ext>
              </a:extLst>
            </p:cNvPr>
            <p:cNvGrpSpPr/>
            <p:nvPr/>
          </p:nvGrpSpPr>
          <p:grpSpPr>
            <a:xfrm>
              <a:off x="1858213" y="4272455"/>
              <a:ext cx="2523770" cy="2831765"/>
              <a:chOff x="3703609" y="322029"/>
              <a:chExt cx="6890817" cy="7081736"/>
            </a:xfrm>
          </p:grpSpPr>
          <p:pic>
            <p:nvPicPr>
              <p:cNvPr id="8" name="Picture 7" descr="A picture containing cup, coffee, sitting, table&#10;&#10;Description automatically generated">
                <a:extLst>
                  <a:ext uri="{FF2B5EF4-FFF2-40B4-BE49-F238E27FC236}">
                    <a16:creationId xmlns:a16="http://schemas.microsoft.com/office/drawing/2014/main" id="{DEF67655-E3CE-464E-922D-3F4830F789B1}"/>
                  </a:ext>
                </a:extLst>
              </p:cNvPr>
              <p:cNvPicPr>
                <a:picLocks noChangeAspect="1"/>
              </p:cNvPicPr>
              <p:nvPr/>
            </p:nvPicPr>
            <p:blipFill rotWithShape="1">
              <a:blip r:embed="rId3">
                <a:extLst>
                  <a:ext uri="{28A0092B-C50C-407E-A947-70E740481C1C}">
                    <a14:useLocalDpi xmlns:a14="http://schemas.microsoft.com/office/drawing/2010/main" val="0"/>
                  </a:ext>
                </a:extLst>
              </a:blip>
              <a:srcRect b="76941"/>
              <a:stretch/>
            </p:blipFill>
            <p:spPr>
              <a:xfrm>
                <a:off x="3703609" y="322029"/>
                <a:ext cx="6890817" cy="1695958"/>
              </a:xfrm>
              <a:prstGeom prst="rect">
                <a:avLst/>
              </a:prstGeom>
            </p:spPr>
          </p:pic>
          <p:pic>
            <p:nvPicPr>
              <p:cNvPr id="9" name="Picture 8" descr="A picture containing cup, coffee, sitting, table&#10;&#10;Description automatically generated">
                <a:extLst>
                  <a:ext uri="{FF2B5EF4-FFF2-40B4-BE49-F238E27FC236}">
                    <a16:creationId xmlns:a16="http://schemas.microsoft.com/office/drawing/2014/main" id="{C71F3230-3EFF-FF47-AF8C-96CB42A1269D}"/>
                  </a:ext>
                </a:extLst>
              </p:cNvPr>
              <p:cNvPicPr>
                <a:picLocks noChangeAspect="1"/>
              </p:cNvPicPr>
              <p:nvPr/>
            </p:nvPicPr>
            <p:blipFill rotWithShape="1">
              <a:blip r:embed="rId3">
                <a:extLst>
                  <a:ext uri="{28A0092B-C50C-407E-A947-70E740481C1C}">
                    <a14:useLocalDpi xmlns:a14="http://schemas.microsoft.com/office/drawing/2010/main" val="0"/>
                  </a:ext>
                </a:extLst>
              </a:blip>
              <a:srcRect t="26774"/>
              <a:stretch/>
            </p:blipFill>
            <p:spPr>
              <a:xfrm>
                <a:off x="3845500" y="2017987"/>
                <a:ext cx="6607038" cy="5385778"/>
              </a:xfrm>
              <a:prstGeom prst="rect">
                <a:avLst/>
              </a:prstGeom>
            </p:spPr>
          </p:pic>
        </p:grpSp>
        <p:pic>
          <p:nvPicPr>
            <p:cNvPr id="10" name="Picture 9">
              <a:extLst>
                <a:ext uri="{FF2B5EF4-FFF2-40B4-BE49-F238E27FC236}">
                  <a16:creationId xmlns:a16="http://schemas.microsoft.com/office/drawing/2014/main" id="{83BE1C8C-C813-6442-A830-156004E0DD8C}"/>
                </a:ext>
              </a:extLst>
            </p:cNvPr>
            <p:cNvPicPr>
              <a:picLocks noChangeAspect="1"/>
            </p:cNvPicPr>
            <p:nvPr/>
          </p:nvPicPr>
          <p:blipFill rotWithShape="1">
            <a:blip r:embed="rId4"/>
            <a:srcRect t="19175"/>
            <a:stretch/>
          </p:blipFill>
          <p:spPr>
            <a:xfrm>
              <a:off x="2512194" y="5286523"/>
              <a:ext cx="1227222" cy="1221510"/>
            </a:xfrm>
            <a:prstGeom prst="rect">
              <a:avLst/>
            </a:prstGeom>
          </p:spPr>
        </p:pic>
      </p:grpSp>
      <p:pic>
        <p:nvPicPr>
          <p:cNvPr id="11" name="Picture 10" descr="A drawing of a cartoon character&#10;&#10;Description automatically generated">
            <a:extLst>
              <a:ext uri="{FF2B5EF4-FFF2-40B4-BE49-F238E27FC236}">
                <a16:creationId xmlns:a16="http://schemas.microsoft.com/office/drawing/2014/main" id="{1FC8118C-7E5A-2242-8D21-58B5B54B53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078943" y="2157039"/>
            <a:ext cx="1706267" cy="2728557"/>
          </a:xfrm>
          <a:prstGeom prst="rect">
            <a:avLst/>
          </a:prstGeom>
        </p:spPr>
      </p:pic>
      <p:pic>
        <p:nvPicPr>
          <p:cNvPr id="12" name="Picture 11" descr="A drawing of a cartoon character&#10;&#10;Description automatically generated">
            <a:extLst>
              <a:ext uri="{FF2B5EF4-FFF2-40B4-BE49-F238E27FC236}">
                <a16:creationId xmlns:a16="http://schemas.microsoft.com/office/drawing/2014/main" id="{B249A928-0ECF-A141-BB6D-528AB20EDB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7534" y="2261961"/>
            <a:ext cx="2298700" cy="2623634"/>
          </a:xfrm>
          <a:prstGeom prst="rect">
            <a:avLst/>
          </a:prstGeom>
        </p:spPr>
      </p:pic>
      <p:sp>
        <p:nvSpPr>
          <p:cNvPr id="16" name="TextBox 15"/>
          <p:cNvSpPr txBox="1"/>
          <p:nvPr/>
        </p:nvSpPr>
        <p:spPr>
          <a:xfrm>
            <a:off x="290945" y="263236"/>
            <a:ext cx="11333019" cy="6247864"/>
          </a:xfrm>
          <a:prstGeom prst="rect">
            <a:avLst/>
          </a:prstGeom>
          <a:noFill/>
        </p:spPr>
        <p:txBody>
          <a:bodyPr wrap="square" rtlCol="0">
            <a:spAutoFit/>
          </a:bodyPr>
          <a:lstStyle/>
          <a:p>
            <a:r>
              <a:rPr lang="en-GB" sz="3200" dirty="0" smtClean="0"/>
              <a:t>Here are two glasses.  Point to the glass that is nearly full.</a:t>
            </a:r>
          </a:p>
          <a:p>
            <a:endParaRPr lang="en-GB" sz="3200" dirty="0"/>
          </a:p>
          <a:p>
            <a:r>
              <a:rPr lang="en-GB" sz="3200" dirty="0" smtClean="0"/>
              <a:t>Yes.  The giraffe’s glass is nearly full.  It’s not full to the top but it is nearly full.</a:t>
            </a:r>
          </a:p>
          <a:p>
            <a:endParaRPr lang="en-GB" sz="3200" dirty="0"/>
          </a:p>
          <a:p>
            <a:endParaRPr lang="en-GB" sz="3200" dirty="0" smtClean="0"/>
          </a:p>
          <a:p>
            <a:endParaRPr lang="en-GB" sz="3200" dirty="0"/>
          </a:p>
          <a:p>
            <a:endParaRPr lang="en-GB" sz="3200" dirty="0" smtClean="0"/>
          </a:p>
          <a:p>
            <a:endParaRPr lang="en-GB" sz="3200" dirty="0"/>
          </a:p>
          <a:p>
            <a:r>
              <a:rPr lang="en-GB" sz="2800" dirty="0" smtClean="0"/>
              <a:t>Now point to the glass that is nearly empty.</a:t>
            </a:r>
          </a:p>
          <a:p>
            <a:r>
              <a:rPr lang="en-GB" sz="2800" dirty="0" smtClean="0"/>
              <a:t>Yes. The dragon’s glass is nearly empty because there is only a little bit of juice in the bottom.  It’s not completely empty as there is still some juice there but there is only a little bit of juice so this glass is nearly empty.</a:t>
            </a:r>
          </a:p>
        </p:txBody>
      </p:sp>
      <p:pic>
        <p:nvPicPr>
          <p:cNvPr id="18" name="Picture 2" descr="Origi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18">
            <a:extLst>
              <a:ext uri="{FF2B5EF4-FFF2-40B4-BE49-F238E27FC236}">
                <a16:creationId xmlns:a16="http://schemas.microsoft.com/office/drawing/2014/main" id="{6421D068-7FD5-1644-A282-8A943F2DB6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53980" y="5754116"/>
            <a:ext cx="1287276" cy="962192"/>
          </a:xfrm>
          <a:prstGeom prst="rect">
            <a:avLst/>
          </a:prstGeom>
        </p:spPr>
      </p:pic>
    </p:spTree>
    <p:custDataLst>
      <p:tags r:id="rId1"/>
    </p:custDataLst>
    <p:extLst>
      <p:ext uri="{BB962C8B-B14F-4D97-AF65-F5344CB8AC3E}">
        <p14:creationId xmlns:p14="http://schemas.microsoft.com/office/powerpoint/2010/main" val="176648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750" tmFilter="0, 0; .2, .5; .8, .5; 1, 0"/>
                                        <p:tgtEl>
                                          <p:spTgt spid="14"/>
                                        </p:tgtEl>
                                      </p:cBhvr>
                                    </p:animEffect>
                                    <p:animScale>
                                      <p:cBhvr>
                                        <p:cTn id="21" dur="375" autoRev="1" fill="hold"/>
                                        <p:tgtEl>
                                          <p:spTgt spid="14"/>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750" tmFilter="0, 0; .2, .5; .8, .5; 1, 0"/>
                                        <p:tgtEl>
                                          <p:spTgt spid="15"/>
                                        </p:tgtEl>
                                      </p:cBhvr>
                                    </p:animEffect>
                                    <p:animScale>
                                      <p:cBhvr>
                                        <p:cTn id="26" dur="375"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close up of a door&#10;&#10;Description automatically generated">
            <a:extLst>
              <a:ext uri="{FF2B5EF4-FFF2-40B4-BE49-F238E27FC236}">
                <a16:creationId xmlns:a16="http://schemas.microsoft.com/office/drawing/2014/main" id="{45C8F6DC-31C8-0B48-8547-999E96F3E2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218329" y="1603025"/>
            <a:ext cx="2729345" cy="2047009"/>
          </a:xfrm>
          <a:prstGeom prst="rect">
            <a:avLst/>
          </a:prstGeom>
        </p:spPr>
      </p:pic>
      <p:pic>
        <p:nvPicPr>
          <p:cNvPr id="24" name="Picture 23" descr="A picture containing indoor, sitting, small, food&#10;&#10;Description automatically generated">
            <a:extLst>
              <a:ext uri="{FF2B5EF4-FFF2-40B4-BE49-F238E27FC236}">
                <a16:creationId xmlns:a16="http://schemas.microsoft.com/office/drawing/2014/main" id="{15BD6ED2-549F-DC43-803A-11E3750C04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244328" y="1603025"/>
            <a:ext cx="2729345" cy="2047009"/>
          </a:xfrm>
          <a:prstGeom prst="rect">
            <a:avLst/>
          </a:prstGeom>
        </p:spPr>
      </p:pic>
      <p:pic>
        <p:nvPicPr>
          <p:cNvPr id="26" name="Picture 25" descr="A picture containing indoor, sitting, small, door&#10;&#10;Description automatically generated">
            <a:extLst>
              <a:ext uri="{FF2B5EF4-FFF2-40B4-BE49-F238E27FC236}">
                <a16:creationId xmlns:a16="http://schemas.microsoft.com/office/drawing/2014/main" id="{76570DC1-B6EB-544C-A4AA-CDB2B4B351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902329" y="1603025"/>
            <a:ext cx="2729345" cy="2047009"/>
          </a:xfrm>
          <a:prstGeom prst="rect">
            <a:avLst/>
          </a:prstGeom>
        </p:spPr>
      </p:pic>
      <p:pic>
        <p:nvPicPr>
          <p:cNvPr id="28" name="Picture 27" descr="A glass door&#10;&#10;Description automatically generated">
            <a:extLst>
              <a:ext uri="{FF2B5EF4-FFF2-40B4-BE49-F238E27FC236}">
                <a16:creationId xmlns:a16="http://schemas.microsoft.com/office/drawing/2014/main" id="{CDCA5151-5CEB-C243-B853-A1DD344883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560329" y="1603025"/>
            <a:ext cx="2729345" cy="2047009"/>
          </a:xfrm>
          <a:prstGeom prst="rect">
            <a:avLst/>
          </a:prstGeom>
        </p:spPr>
      </p:pic>
      <p:sp>
        <p:nvSpPr>
          <p:cNvPr id="6" name="TextBox 5"/>
          <p:cNvSpPr txBox="1"/>
          <p:nvPr/>
        </p:nvSpPr>
        <p:spPr>
          <a:xfrm>
            <a:off x="290944" y="263236"/>
            <a:ext cx="11236037" cy="523220"/>
          </a:xfrm>
          <a:prstGeom prst="rect">
            <a:avLst/>
          </a:prstGeom>
          <a:noFill/>
        </p:spPr>
        <p:txBody>
          <a:bodyPr wrap="square" rtlCol="0">
            <a:spAutoFit/>
          </a:bodyPr>
          <a:lstStyle/>
          <a:p>
            <a:r>
              <a:rPr lang="en-GB" sz="2800" dirty="0" smtClean="0"/>
              <a:t>Now it’s your turn.  Go and explore this </a:t>
            </a:r>
            <a:r>
              <a:rPr lang="en-GB" sz="2800" dirty="0" smtClean="0"/>
              <a:t>further with the help of your adult..</a:t>
            </a:r>
            <a:endParaRPr lang="en-GB" sz="2800" dirty="0" smtClean="0"/>
          </a:p>
        </p:txBody>
      </p:sp>
      <p:sp>
        <p:nvSpPr>
          <p:cNvPr id="2" name="TextBox 1"/>
          <p:cNvSpPr txBox="1"/>
          <p:nvPr/>
        </p:nvSpPr>
        <p:spPr>
          <a:xfrm>
            <a:off x="1559496" y="892525"/>
            <a:ext cx="2047009" cy="369332"/>
          </a:xfrm>
          <a:prstGeom prst="rect">
            <a:avLst/>
          </a:prstGeom>
          <a:noFill/>
        </p:spPr>
        <p:txBody>
          <a:bodyPr wrap="square" rtlCol="0">
            <a:spAutoFit/>
          </a:bodyPr>
          <a:lstStyle/>
          <a:p>
            <a:pPr algn="ctr"/>
            <a:r>
              <a:rPr lang="en-GB" dirty="0" smtClean="0"/>
              <a:t>A full glass</a:t>
            </a:r>
            <a:endParaRPr lang="en-GB" dirty="0"/>
          </a:p>
        </p:txBody>
      </p:sp>
      <p:sp>
        <p:nvSpPr>
          <p:cNvPr id="8" name="TextBox 7"/>
          <p:cNvSpPr txBox="1"/>
          <p:nvPr/>
        </p:nvSpPr>
        <p:spPr>
          <a:xfrm>
            <a:off x="3803936" y="892525"/>
            <a:ext cx="2047009" cy="369332"/>
          </a:xfrm>
          <a:prstGeom prst="rect">
            <a:avLst/>
          </a:prstGeom>
          <a:noFill/>
        </p:spPr>
        <p:txBody>
          <a:bodyPr wrap="square" rtlCol="0">
            <a:spAutoFit/>
          </a:bodyPr>
          <a:lstStyle/>
          <a:p>
            <a:pPr algn="ctr"/>
            <a:r>
              <a:rPr lang="en-GB" dirty="0" smtClean="0"/>
              <a:t>An empty glass</a:t>
            </a:r>
            <a:endParaRPr lang="en-GB" dirty="0"/>
          </a:p>
        </p:txBody>
      </p:sp>
      <p:sp>
        <p:nvSpPr>
          <p:cNvPr id="9" name="TextBox 8"/>
          <p:cNvSpPr txBox="1"/>
          <p:nvPr/>
        </p:nvSpPr>
        <p:spPr>
          <a:xfrm>
            <a:off x="6256186" y="893816"/>
            <a:ext cx="2047009" cy="369332"/>
          </a:xfrm>
          <a:prstGeom prst="rect">
            <a:avLst/>
          </a:prstGeom>
          <a:noFill/>
        </p:spPr>
        <p:txBody>
          <a:bodyPr wrap="square" rtlCol="0">
            <a:spAutoFit/>
          </a:bodyPr>
          <a:lstStyle/>
          <a:p>
            <a:pPr algn="ctr"/>
            <a:r>
              <a:rPr lang="en-GB" dirty="0" smtClean="0"/>
              <a:t>A nearly full glass</a:t>
            </a:r>
            <a:endParaRPr lang="en-GB" dirty="0"/>
          </a:p>
        </p:txBody>
      </p:sp>
      <p:sp>
        <p:nvSpPr>
          <p:cNvPr id="10" name="TextBox 9"/>
          <p:cNvSpPr txBox="1"/>
          <p:nvPr/>
        </p:nvSpPr>
        <p:spPr>
          <a:xfrm>
            <a:off x="8500626" y="827993"/>
            <a:ext cx="2242718" cy="369332"/>
          </a:xfrm>
          <a:prstGeom prst="rect">
            <a:avLst/>
          </a:prstGeom>
          <a:noFill/>
        </p:spPr>
        <p:txBody>
          <a:bodyPr wrap="square" rtlCol="0">
            <a:spAutoFit/>
          </a:bodyPr>
          <a:lstStyle/>
          <a:p>
            <a:pPr algn="ctr"/>
            <a:r>
              <a:rPr lang="en-GB" dirty="0" smtClean="0"/>
              <a:t>A nearly empty glass</a:t>
            </a:r>
            <a:endParaRPr lang="en-GB" dirty="0"/>
          </a:p>
        </p:txBody>
      </p:sp>
      <p:pic>
        <p:nvPicPr>
          <p:cNvPr id="11" name="Picture 10"/>
          <p:cNvPicPr>
            <a:picLocks noChangeAspect="1"/>
          </p:cNvPicPr>
          <p:nvPr/>
        </p:nvPicPr>
        <p:blipFill>
          <a:blip r:embed="rId7"/>
          <a:stretch>
            <a:fillRect/>
          </a:stretch>
        </p:blipFill>
        <p:spPr>
          <a:xfrm>
            <a:off x="1559496" y="4108889"/>
            <a:ext cx="7497221" cy="1295581"/>
          </a:xfrm>
          <a:prstGeom prst="rect">
            <a:avLst/>
          </a:prstGeom>
        </p:spPr>
      </p:pic>
      <p:pic>
        <p:nvPicPr>
          <p:cNvPr id="3" name="Picture 2"/>
          <p:cNvPicPr>
            <a:picLocks noChangeAspect="1"/>
          </p:cNvPicPr>
          <p:nvPr/>
        </p:nvPicPr>
        <p:blipFill>
          <a:blip r:embed="rId8"/>
          <a:stretch>
            <a:fillRect/>
          </a:stretch>
        </p:blipFill>
        <p:spPr>
          <a:xfrm>
            <a:off x="1429445" y="5514492"/>
            <a:ext cx="8640381" cy="1057423"/>
          </a:xfrm>
          <a:prstGeom prst="rect">
            <a:avLst/>
          </a:prstGeom>
        </p:spPr>
      </p:pic>
      <p:pic>
        <p:nvPicPr>
          <p:cNvPr id="4" name="Picture 3"/>
          <p:cNvPicPr>
            <a:picLocks noChangeAspect="1"/>
          </p:cNvPicPr>
          <p:nvPr/>
        </p:nvPicPr>
        <p:blipFill>
          <a:blip r:embed="rId9"/>
          <a:stretch>
            <a:fillRect/>
          </a:stretch>
        </p:blipFill>
        <p:spPr>
          <a:xfrm>
            <a:off x="9572259" y="3969054"/>
            <a:ext cx="2619741" cy="2143424"/>
          </a:xfrm>
          <a:prstGeom prst="rect">
            <a:avLst/>
          </a:prstGeom>
        </p:spPr>
      </p:pic>
      <p:pic>
        <p:nvPicPr>
          <p:cNvPr id="14" name="Picture 13">
            <a:extLst>
              <a:ext uri="{FF2B5EF4-FFF2-40B4-BE49-F238E27FC236}">
                <a16:creationId xmlns:a16="http://schemas.microsoft.com/office/drawing/2014/main" id="{BAD652ED-B74D-0B40-8437-D204845763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0337" y="5814398"/>
            <a:ext cx="1299108" cy="964684"/>
          </a:xfrm>
          <a:prstGeom prst="rect">
            <a:avLst/>
          </a:prstGeom>
        </p:spPr>
      </p:pic>
      <p:pic>
        <p:nvPicPr>
          <p:cNvPr id="15" name="Picture 2" descr="Origina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ustDataLst>
      <p:tags r:id="rId1"/>
    </p:custDataLst>
    <p:extLst>
      <p:ext uri="{BB962C8B-B14F-4D97-AF65-F5344CB8AC3E}">
        <p14:creationId xmlns:p14="http://schemas.microsoft.com/office/powerpoint/2010/main" val="106394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close up of a door&#10;&#10;Description automatically generated">
            <a:extLst>
              <a:ext uri="{FF2B5EF4-FFF2-40B4-BE49-F238E27FC236}">
                <a16:creationId xmlns:a16="http://schemas.microsoft.com/office/drawing/2014/main" id="{45C8F6DC-31C8-0B48-8547-999E96F3E2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218329" y="1603025"/>
            <a:ext cx="2729345" cy="2047009"/>
          </a:xfrm>
          <a:prstGeom prst="rect">
            <a:avLst/>
          </a:prstGeom>
        </p:spPr>
      </p:pic>
      <p:sp>
        <p:nvSpPr>
          <p:cNvPr id="6" name="TextBox 5"/>
          <p:cNvSpPr txBox="1"/>
          <p:nvPr/>
        </p:nvSpPr>
        <p:spPr>
          <a:xfrm>
            <a:off x="290945" y="263236"/>
            <a:ext cx="11333019" cy="584775"/>
          </a:xfrm>
          <a:prstGeom prst="rect">
            <a:avLst/>
          </a:prstGeom>
          <a:noFill/>
        </p:spPr>
        <p:txBody>
          <a:bodyPr wrap="square" rtlCol="0">
            <a:spAutoFit/>
          </a:bodyPr>
          <a:lstStyle/>
          <a:p>
            <a:r>
              <a:rPr lang="en-GB" sz="3200" dirty="0" smtClean="0"/>
              <a:t>Now find another cup that holds </a:t>
            </a:r>
            <a:r>
              <a:rPr lang="en-GB" sz="3200" b="1" dirty="0" smtClean="0"/>
              <a:t>more</a:t>
            </a:r>
            <a:r>
              <a:rPr lang="en-GB" sz="3200" dirty="0" smtClean="0"/>
              <a:t> than your first cup.</a:t>
            </a:r>
            <a:endParaRPr lang="en-GB" sz="2800" dirty="0" smtClean="0"/>
          </a:p>
        </p:txBody>
      </p:sp>
      <p:sp>
        <p:nvSpPr>
          <p:cNvPr id="2" name="TextBox 1"/>
          <p:cNvSpPr txBox="1"/>
          <p:nvPr/>
        </p:nvSpPr>
        <p:spPr>
          <a:xfrm>
            <a:off x="1559496" y="892525"/>
            <a:ext cx="2047009" cy="369332"/>
          </a:xfrm>
          <a:prstGeom prst="rect">
            <a:avLst/>
          </a:prstGeom>
          <a:noFill/>
        </p:spPr>
        <p:txBody>
          <a:bodyPr wrap="square" rtlCol="0">
            <a:spAutoFit/>
          </a:bodyPr>
          <a:lstStyle/>
          <a:p>
            <a:pPr algn="ctr"/>
            <a:r>
              <a:rPr lang="en-GB" dirty="0" smtClean="0"/>
              <a:t>A full glass</a:t>
            </a:r>
            <a:endParaRPr lang="en-GB" dirty="0"/>
          </a:p>
        </p:txBody>
      </p:sp>
      <p:pic>
        <p:nvPicPr>
          <p:cNvPr id="4" name="Picture 3"/>
          <p:cNvPicPr>
            <a:picLocks noChangeAspect="1"/>
          </p:cNvPicPr>
          <p:nvPr/>
        </p:nvPicPr>
        <p:blipFill>
          <a:blip r:embed="rId4"/>
          <a:stretch>
            <a:fillRect/>
          </a:stretch>
        </p:blipFill>
        <p:spPr>
          <a:xfrm>
            <a:off x="9572259" y="4682356"/>
            <a:ext cx="2619741" cy="2143424"/>
          </a:xfrm>
          <a:prstGeom prst="rect">
            <a:avLst/>
          </a:prstGeom>
        </p:spPr>
      </p:pic>
      <p:pic>
        <p:nvPicPr>
          <p:cNvPr id="14" name="Picture 13">
            <a:extLst>
              <a:ext uri="{FF2B5EF4-FFF2-40B4-BE49-F238E27FC236}">
                <a16:creationId xmlns:a16="http://schemas.microsoft.com/office/drawing/2014/main" id="{BAD652ED-B74D-0B40-8437-D204845763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37" y="5814398"/>
            <a:ext cx="1299108" cy="964684"/>
          </a:xfrm>
          <a:prstGeom prst="rect">
            <a:avLst/>
          </a:prstGeom>
        </p:spPr>
      </p:pic>
      <p:sp>
        <p:nvSpPr>
          <p:cNvPr id="5" name="TextBox 4"/>
          <p:cNvSpPr txBox="1"/>
          <p:nvPr/>
        </p:nvSpPr>
        <p:spPr>
          <a:xfrm>
            <a:off x="4447309" y="1321522"/>
            <a:ext cx="6788727" cy="3416320"/>
          </a:xfrm>
          <a:prstGeom prst="rect">
            <a:avLst/>
          </a:prstGeom>
          <a:noFill/>
          <a:ln>
            <a:solidFill>
              <a:schemeClr val="tx1"/>
            </a:solidFill>
          </a:ln>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18" name="TextBox 17"/>
          <p:cNvSpPr txBox="1"/>
          <p:nvPr/>
        </p:nvSpPr>
        <p:spPr>
          <a:xfrm>
            <a:off x="5223160" y="859297"/>
            <a:ext cx="5278582" cy="369332"/>
          </a:xfrm>
          <a:prstGeom prst="rect">
            <a:avLst/>
          </a:prstGeom>
          <a:noFill/>
        </p:spPr>
        <p:txBody>
          <a:bodyPr wrap="square" rtlCol="0">
            <a:spAutoFit/>
          </a:bodyPr>
          <a:lstStyle/>
          <a:p>
            <a:pPr algn="ctr"/>
            <a:r>
              <a:rPr lang="en-GB" dirty="0" smtClean="0"/>
              <a:t>Draw your 3 </a:t>
            </a:r>
            <a:r>
              <a:rPr lang="en-GB" dirty="0" smtClean="0"/>
              <a:t>glasses </a:t>
            </a:r>
            <a:r>
              <a:rPr lang="en-GB" dirty="0" smtClean="0"/>
              <a:t>here or on your own paper.</a:t>
            </a:r>
            <a:endParaRPr lang="en-GB" dirty="0"/>
          </a:p>
        </p:txBody>
      </p:sp>
      <p:sp>
        <p:nvSpPr>
          <p:cNvPr id="19" name="TextBox 18"/>
          <p:cNvSpPr txBox="1"/>
          <p:nvPr/>
        </p:nvSpPr>
        <p:spPr>
          <a:xfrm>
            <a:off x="290945" y="4848742"/>
            <a:ext cx="11333019" cy="1815882"/>
          </a:xfrm>
          <a:prstGeom prst="rect">
            <a:avLst/>
          </a:prstGeom>
          <a:noFill/>
        </p:spPr>
        <p:txBody>
          <a:bodyPr wrap="square" rtlCol="0">
            <a:spAutoFit/>
          </a:bodyPr>
          <a:lstStyle/>
          <a:p>
            <a:r>
              <a:rPr lang="en-GB" sz="3200" dirty="0" smtClean="0"/>
              <a:t>and another cup that holds </a:t>
            </a:r>
            <a:r>
              <a:rPr lang="en-GB" sz="3200" b="1" dirty="0" smtClean="0"/>
              <a:t>less</a:t>
            </a:r>
            <a:r>
              <a:rPr lang="en-GB" sz="3200" dirty="0" smtClean="0"/>
              <a:t> than your first cup.</a:t>
            </a:r>
          </a:p>
          <a:p>
            <a:r>
              <a:rPr lang="en-GB" sz="3200" dirty="0"/>
              <a:t> </a:t>
            </a:r>
            <a:r>
              <a:rPr lang="en-GB" sz="3200" dirty="0" smtClean="0"/>
              <a:t>           Tell your adult what you notice about these cups</a:t>
            </a:r>
            <a:r>
              <a:rPr lang="en-GB" sz="3200" dirty="0" smtClean="0"/>
              <a:t>.</a:t>
            </a:r>
          </a:p>
          <a:p>
            <a:r>
              <a:rPr lang="en-GB" sz="2400" dirty="0" smtClean="0"/>
              <a:t>                             Send us some pictures of your capacity investigations.  </a:t>
            </a:r>
          </a:p>
          <a:p>
            <a:r>
              <a:rPr lang="en-GB" sz="2400" dirty="0" smtClean="0"/>
              <a:t>                                                    We would love to see them.</a:t>
            </a:r>
            <a:endParaRPr lang="en-GB" sz="2000" dirty="0" smtClean="0"/>
          </a:p>
        </p:txBody>
      </p:sp>
      <p:pic>
        <p:nvPicPr>
          <p:cNvPr id="20" name="Picture 2" descr="Origi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ustDataLst>
      <p:tags r:id="rId1"/>
    </p:custDataLst>
    <p:extLst>
      <p:ext uri="{BB962C8B-B14F-4D97-AF65-F5344CB8AC3E}">
        <p14:creationId xmlns:p14="http://schemas.microsoft.com/office/powerpoint/2010/main" val="5471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t>Subject</a:t>
            </a:r>
            <a:r>
              <a:rPr lang="en-GB"/>
              <a:t>: </a:t>
            </a:r>
            <a:r>
              <a:rPr lang="en-GB" sz="2400"/>
              <a:t>Maths </a:t>
            </a:r>
            <a:endParaRPr lang="en-GB"/>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t>Date</a:t>
            </a:r>
            <a:r>
              <a:rPr lang="en-GB" dirty="0"/>
              <a:t>:   </a:t>
            </a:r>
            <a:r>
              <a:rPr lang="en-GB" sz="3200" dirty="0" smtClean="0"/>
              <a:t>11.2.2021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r>
              <a:rPr lang="en-GB" sz="4000" dirty="0"/>
              <a:t>LO. To </a:t>
            </a:r>
            <a:r>
              <a:rPr lang="en-GB" sz="4000" dirty="0" smtClean="0"/>
              <a:t>be able to </a:t>
            </a:r>
            <a:r>
              <a:rPr lang="en-GB" sz="4000" dirty="0" smtClean="0"/>
              <a:t>discuss and compare quantities.</a:t>
            </a:r>
            <a:endParaRPr lang="en-GB" sz="4000" dirty="0"/>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16"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12733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08B45C-DBCC-B540-B3F4-DB1042B8D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2" y="5776788"/>
            <a:ext cx="1279730" cy="950295"/>
          </a:xfrm>
          <a:prstGeom prst="rect">
            <a:avLst/>
          </a:prstGeom>
        </p:spPr>
      </p:pic>
      <p:sp>
        <p:nvSpPr>
          <p:cNvPr id="5" name="TextBox 4"/>
          <p:cNvSpPr txBox="1"/>
          <p:nvPr/>
        </p:nvSpPr>
        <p:spPr>
          <a:xfrm>
            <a:off x="281233" y="685400"/>
            <a:ext cx="11805992" cy="5940088"/>
          </a:xfrm>
          <a:prstGeom prst="rect">
            <a:avLst/>
          </a:prstGeom>
          <a:noFill/>
        </p:spPr>
        <p:txBody>
          <a:bodyPr wrap="square" rtlCol="0">
            <a:spAutoFit/>
          </a:bodyPr>
          <a:lstStyle/>
          <a:p>
            <a:pPr algn="ctr"/>
            <a:r>
              <a:rPr lang="en-GB" sz="2000" dirty="0" smtClean="0">
                <a:latin typeface="Comic Sans MS" panose="030F0702030302020204" pitchFamily="66" charset="0"/>
              </a:rPr>
              <a:t>I can find out how many are hidden by using this picture of all 8 animals.  </a:t>
            </a:r>
          </a:p>
          <a:p>
            <a:pPr algn="ctr"/>
            <a:r>
              <a:rPr lang="en-GB" sz="2000" dirty="0" smtClean="0">
                <a:latin typeface="Comic Sans MS" panose="030F0702030302020204" pitchFamily="66" charset="0"/>
              </a:rPr>
              <a:t>I know I can see 4 animals.  I have drawn a circle around the four I have.</a:t>
            </a: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sz="2000" dirty="0" smtClean="0">
              <a:latin typeface="Comic Sans MS" panose="030F0702030302020204" pitchFamily="66" charset="0"/>
            </a:endParaRPr>
          </a:p>
          <a:p>
            <a:endParaRPr lang="en-GB" sz="2000" dirty="0">
              <a:latin typeface="Comic Sans MS" panose="030F0702030302020204" pitchFamily="66" charset="0"/>
            </a:endParaRPr>
          </a:p>
          <a:p>
            <a:endParaRPr lang="en-GB" sz="2000" dirty="0" smtClean="0">
              <a:latin typeface="Comic Sans MS" panose="030F0702030302020204" pitchFamily="66" charset="0"/>
            </a:endParaRPr>
          </a:p>
          <a:p>
            <a:endParaRPr lang="en-GB" sz="2000" dirty="0">
              <a:latin typeface="Comic Sans MS" panose="030F0702030302020204" pitchFamily="66" charset="0"/>
            </a:endParaRPr>
          </a:p>
          <a:p>
            <a:r>
              <a:rPr lang="en-GB" sz="2000" dirty="0" smtClean="0">
                <a:latin typeface="Comic Sans MS" panose="030F0702030302020204" pitchFamily="66" charset="0"/>
              </a:rPr>
              <a:t>Now I can count the animals outside of the circle to see</a:t>
            </a:r>
          </a:p>
          <a:p>
            <a:r>
              <a:rPr lang="en-GB" sz="2000" dirty="0" smtClean="0">
                <a:latin typeface="Comic Sans MS" panose="030F0702030302020204" pitchFamily="66" charset="0"/>
              </a:rPr>
              <a:t>                         how many are left.</a:t>
            </a:r>
          </a:p>
          <a:p>
            <a:r>
              <a:rPr lang="en-GB" sz="2000" dirty="0" smtClean="0">
                <a:latin typeface="Comic Sans MS" panose="030F0702030302020204" pitchFamily="66" charset="0"/>
              </a:rPr>
              <a:t>There are 4 animals outside of the circle.                                                                                                                            </a:t>
            </a:r>
            <a:endParaRPr lang="en-GB" sz="2000" dirty="0"/>
          </a:p>
          <a:p>
            <a:endParaRPr lang="en-GB" sz="2000" dirty="0"/>
          </a:p>
          <a:p>
            <a:endParaRPr lang="en-GB" dirty="0" smtClean="0"/>
          </a:p>
          <a:p>
            <a:r>
              <a:rPr lang="en-GB" dirty="0" smtClean="0"/>
              <a:t> </a:t>
            </a:r>
            <a:r>
              <a:rPr lang="en-GB" sz="3600" dirty="0" smtClean="0"/>
              <a:t>                </a:t>
            </a:r>
          </a:p>
          <a:p>
            <a:endParaRPr lang="en-GB" sz="3600" dirty="0" smtClean="0"/>
          </a:p>
          <a:p>
            <a:r>
              <a:rPr lang="en-GB" sz="3600" dirty="0" smtClean="0"/>
              <a:t>                4  +  4 = 8  </a:t>
            </a:r>
            <a:r>
              <a:rPr lang="en-GB" sz="2400" dirty="0" smtClean="0">
                <a:latin typeface="Comic Sans MS" panose="030F0702030302020204" pitchFamily="66" charset="0"/>
              </a:rPr>
              <a:t>“Four animals add four animals, makes 8 animals.”</a:t>
            </a:r>
            <a:endParaRPr lang="en-GB" sz="3200" dirty="0" smtClean="0">
              <a:latin typeface="Comic Sans MS" panose="030F0702030302020204" pitchFamily="66"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34156"/>
          <a:stretch/>
        </p:blipFill>
        <p:spPr>
          <a:xfrm>
            <a:off x="5014299" y="1497776"/>
            <a:ext cx="3172691" cy="1393388"/>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9916" r="89662"/>
                    </a14:imgEffect>
                  </a14:imgLayer>
                </a14:imgProps>
              </a:ext>
              <a:ext uri="{28A0092B-C50C-407E-A947-70E740481C1C}">
                <a14:useLocalDpi xmlns:a14="http://schemas.microsoft.com/office/drawing/2010/main" val="0"/>
              </a:ext>
            </a:extLst>
          </a:blip>
          <a:srcRect l="20077"/>
          <a:stretch/>
        </p:blipFill>
        <p:spPr>
          <a:xfrm>
            <a:off x="6987255" y="3770707"/>
            <a:ext cx="2633672" cy="2182930"/>
          </a:xfrm>
          <a:prstGeom prst="rect">
            <a:avLst/>
          </a:prstGeom>
        </p:spPr>
      </p:pic>
      <p:sp>
        <p:nvSpPr>
          <p:cNvPr id="2" name="TextBox 1"/>
          <p:cNvSpPr txBox="1"/>
          <p:nvPr/>
        </p:nvSpPr>
        <p:spPr>
          <a:xfrm>
            <a:off x="2333436" y="-90307"/>
            <a:ext cx="7287491" cy="769441"/>
          </a:xfrm>
          <a:prstGeom prst="rect">
            <a:avLst/>
          </a:prstGeom>
          <a:noFill/>
        </p:spPr>
        <p:txBody>
          <a:bodyPr wrap="square" rtlCol="0">
            <a:spAutoFit/>
          </a:bodyPr>
          <a:lstStyle/>
          <a:p>
            <a:pPr algn="ctr"/>
            <a:r>
              <a:rPr lang="en-GB" sz="4400" dirty="0" smtClean="0">
                <a:solidFill>
                  <a:srgbClr val="FF0000"/>
                </a:solidFill>
              </a:rPr>
              <a:t>Hidden amounts</a:t>
            </a:r>
            <a:endParaRPr lang="en-GB" sz="4400" dirty="0">
              <a:solidFill>
                <a:srgbClr val="FF0000"/>
              </a:solidFill>
            </a:endParaRPr>
          </a:p>
        </p:txBody>
      </p:sp>
      <p:sp>
        <p:nvSpPr>
          <p:cNvPr id="12" name="Rounded Rectangle 11"/>
          <p:cNvSpPr/>
          <p:nvPr/>
        </p:nvSpPr>
        <p:spPr>
          <a:xfrm>
            <a:off x="5014299" y="1497776"/>
            <a:ext cx="3172691" cy="77436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221061" y="2910676"/>
            <a:ext cx="2965929" cy="369332"/>
          </a:xfrm>
          <a:prstGeom prst="rect">
            <a:avLst/>
          </a:prstGeom>
          <a:noFill/>
        </p:spPr>
        <p:txBody>
          <a:bodyPr wrap="square" rtlCol="0">
            <a:spAutoFit/>
          </a:bodyPr>
          <a:lstStyle/>
          <a:p>
            <a:r>
              <a:rPr lang="en-GB" dirty="0" smtClean="0"/>
              <a:t>1           2             3             4 </a:t>
            </a:r>
            <a:endParaRPr lang="en-GB"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64481"/>
          <a:stretch/>
        </p:blipFill>
        <p:spPr>
          <a:xfrm>
            <a:off x="2594223" y="4674406"/>
            <a:ext cx="3796145" cy="899341"/>
          </a:xfrm>
          <a:prstGeom prst="rect">
            <a:avLst/>
          </a:prstGeom>
        </p:spPr>
      </p:pic>
      <p:pic>
        <p:nvPicPr>
          <p:cNvPr id="16" name="Picture 2" descr="Origi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7" name="Straight Arrow Connector 6"/>
          <p:cNvCxnSpPr/>
          <p:nvPr/>
        </p:nvCxnSpPr>
        <p:spPr>
          <a:xfrm flipV="1">
            <a:off x="2843794" y="2687131"/>
            <a:ext cx="2062225" cy="750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403551" y="3055279"/>
            <a:ext cx="3343023" cy="1200329"/>
          </a:xfrm>
          <a:prstGeom prst="rect">
            <a:avLst/>
          </a:prstGeom>
          <a:noFill/>
        </p:spPr>
        <p:txBody>
          <a:bodyPr wrap="square" rtlCol="0">
            <a:spAutoFit/>
          </a:bodyPr>
          <a:lstStyle/>
          <a:p>
            <a:pPr algn="ctr"/>
            <a:r>
              <a:rPr lang="en-GB" sz="2400" dirty="0" smtClean="0">
                <a:latin typeface="Comic Sans MS" panose="030F0702030302020204" pitchFamily="66" charset="0"/>
              </a:rPr>
              <a:t>“There must be 4 animals hidden behind the lantern.”</a:t>
            </a:r>
            <a:endParaRPr lang="en-GB" sz="2400" dirty="0">
              <a:latin typeface="Comic Sans MS" panose="030F0702030302020204" pitchFamily="66" charset="0"/>
            </a:endParaRPr>
          </a:p>
        </p:txBody>
      </p:sp>
      <p:cxnSp>
        <p:nvCxnSpPr>
          <p:cNvPr id="11" name="Straight Arrow Connector 10"/>
          <p:cNvCxnSpPr/>
          <p:nvPr/>
        </p:nvCxnSpPr>
        <p:spPr>
          <a:xfrm flipH="1">
            <a:off x="9144000" y="4357688"/>
            <a:ext cx="1600200" cy="600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5663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10" name="TextBox 9"/>
          <p:cNvSpPr txBox="1"/>
          <p:nvPr/>
        </p:nvSpPr>
        <p:spPr>
          <a:xfrm>
            <a:off x="246856" y="5228807"/>
            <a:ext cx="11945144" cy="1569660"/>
          </a:xfrm>
          <a:prstGeom prst="rect">
            <a:avLst/>
          </a:prstGeom>
          <a:solidFill>
            <a:schemeClr val="bg1"/>
          </a:solidFill>
        </p:spPr>
        <p:txBody>
          <a:bodyPr wrap="square" rtlCol="0">
            <a:spAutoFit/>
          </a:bodyPr>
          <a:lstStyle/>
          <a:p>
            <a:r>
              <a:rPr lang="en-GB" dirty="0" smtClean="0">
                <a:hlinkClick r:id="rId2"/>
              </a:rPr>
              <a:t>Copy the link below to go to the </a:t>
            </a:r>
            <a:r>
              <a:rPr lang="en-GB" dirty="0" err="1" smtClean="0">
                <a:hlinkClick r:id="rId2"/>
              </a:rPr>
              <a:t>WhiteRose</a:t>
            </a:r>
            <a:r>
              <a:rPr lang="en-GB" dirty="0" smtClean="0">
                <a:hlinkClick r:id="rId2"/>
              </a:rPr>
              <a:t> Maths page.</a:t>
            </a:r>
          </a:p>
          <a:p>
            <a:r>
              <a:rPr lang="en-GB" dirty="0" smtClean="0">
                <a:hlinkClick r:id="rId2"/>
              </a:rPr>
              <a:t>Choose the video for </a:t>
            </a:r>
            <a:r>
              <a:rPr lang="en-GB" sz="2400" b="1" dirty="0" smtClean="0">
                <a:hlinkClick r:id="rId2"/>
              </a:rPr>
              <a:t>session 3 – measuring capacity </a:t>
            </a:r>
            <a:endParaRPr lang="en-GB" sz="2000" b="1" dirty="0" smtClean="0">
              <a:hlinkClick r:id="rId2"/>
            </a:endParaRPr>
          </a:p>
          <a:p>
            <a:endParaRPr lang="en-GB" dirty="0" smtClean="0">
              <a:hlinkClick r:id="rId2"/>
            </a:endParaRPr>
          </a:p>
          <a:p>
            <a:endParaRPr lang="en-GB" dirty="0" smtClean="0">
              <a:hlinkClick r:id="rId2"/>
            </a:endParaRPr>
          </a:p>
          <a:p>
            <a:r>
              <a:rPr lang="en-GB" dirty="0" smtClean="0">
                <a:hlinkClick r:id="rId2"/>
              </a:rPr>
              <a:t>https</a:t>
            </a:r>
            <a:r>
              <a:rPr lang="en-GB" dirty="0">
                <a:hlinkClick r:id="rId2"/>
              </a:rPr>
              <a:t>://whiterosemaths.com/homelearning/early-years/alive-in-5-week-3</a:t>
            </a:r>
            <a:r>
              <a:rPr lang="en-GB" dirty="0" smtClean="0">
                <a:hlinkClick r:id="rId2"/>
              </a:rPr>
              <a:t>/</a:t>
            </a:r>
            <a:endParaRPr lang="en-GB" dirty="0" smtClean="0"/>
          </a:p>
        </p:txBody>
      </p:sp>
      <p:pic>
        <p:nvPicPr>
          <p:cNvPr id="11"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
          <p:cNvPicPr>
            <a:picLocks noChangeAspect="1"/>
          </p:cNvPicPr>
          <p:nvPr/>
        </p:nvPicPr>
        <p:blipFill>
          <a:blip r:embed="rId4"/>
          <a:stretch>
            <a:fillRect/>
          </a:stretch>
        </p:blipFill>
        <p:spPr>
          <a:xfrm>
            <a:off x="1292476" y="3133595"/>
            <a:ext cx="2877742" cy="2058022"/>
          </a:xfrm>
          <a:prstGeom prst="rect">
            <a:avLst/>
          </a:prstGeom>
        </p:spPr>
      </p:pic>
      <p:cxnSp>
        <p:nvCxnSpPr>
          <p:cNvPr id="5" name="Straight Arrow Connector 4"/>
          <p:cNvCxnSpPr/>
          <p:nvPr/>
        </p:nvCxnSpPr>
        <p:spPr>
          <a:xfrm flipV="1">
            <a:off x="5126182" y="3258287"/>
            <a:ext cx="1378674" cy="2058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stretch>
            <a:fillRect/>
          </a:stretch>
        </p:blipFill>
        <p:spPr>
          <a:xfrm>
            <a:off x="6684552" y="2980658"/>
            <a:ext cx="3810532" cy="3362794"/>
          </a:xfrm>
          <a:prstGeom prst="rect">
            <a:avLst/>
          </a:prstGeom>
        </p:spPr>
      </p:pic>
    </p:spTree>
    <p:extLst>
      <p:ext uri="{BB962C8B-B14F-4D97-AF65-F5344CB8AC3E}">
        <p14:creationId xmlns:p14="http://schemas.microsoft.com/office/powerpoint/2010/main" val="3203777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up of coffee&#10;&#10;Description automatically generated">
            <a:extLst>
              <a:ext uri="{FF2B5EF4-FFF2-40B4-BE49-F238E27FC236}">
                <a16:creationId xmlns:a16="http://schemas.microsoft.com/office/drawing/2014/main" id="{81F2E005-6351-C744-802C-72E06F9C0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0945" y="2369880"/>
            <a:ext cx="5219849" cy="3914887"/>
          </a:xfrm>
          <a:prstGeom prst="rect">
            <a:avLst/>
          </a:prstGeom>
        </p:spPr>
      </p:pic>
      <p:sp>
        <p:nvSpPr>
          <p:cNvPr id="4" name="TextBox 3"/>
          <p:cNvSpPr txBox="1"/>
          <p:nvPr/>
        </p:nvSpPr>
        <p:spPr>
          <a:xfrm>
            <a:off x="290945" y="0"/>
            <a:ext cx="11804073" cy="6247864"/>
          </a:xfrm>
          <a:prstGeom prst="rect">
            <a:avLst/>
          </a:prstGeom>
          <a:noFill/>
        </p:spPr>
        <p:txBody>
          <a:bodyPr wrap="square" rtlCol="0">
            <a:spAutoFit/>
          </a:bodyPr>
          <a:lstStyle/>
          <a:p>
            <a:pPr algn="ctr"/>
            <a:r>
              <a:rPr lang="en-GB" sz="3600" dirty="0" smtClean="0">
                <a:solidFill>
                  <a:srgbClr val="FF0000"/>
                </a:solidFill>
              </a:rPr>
              <a:t>Measuring capacity.</a:t>
            </a:r>
          </a:p>
          <a:p>
            <a:r>
              <a:rPr lang="en-GB" sz="2800" dirty="0" smtClean="0"/>
              <a:t>Today we are going to be filling containers and measuring how much each one holds.</a:t>
            </a:r>
          </a:p>
          <a:p>
            <a:r>
              <a:rPr lang="en-GB" sz="2800" dirty="0" smtClean="0"/>
              <a:t>Here are </a:t>
            </a:r>
            <a:r>
              <a:rPr lang="en-GB" sz="2800" dirty="0" smtClean="0"/>
              <a:t>Mrs </a:t>
            </a:r>
            <a:r>
              <a:rPr lang="en-GB" sz="2800" dirty="0" err="1" smtClean="0"/>
              <a:t>Levington’s</a:t>
            </a:r>
            <a:r>
              <a:rPr lang="en-GB" sz="2800" dirty="0" smtClean="0"/>
              <a:t> 3 containers.   I am going to fill each one with soil ready to plant my flowers.  Can you see they are all different sizes?</a:t>
            </a:r>
          </a:p>
          <a:p>
            <a:r>
              <a:rPr lang="en-GB" sz="2800" dirty="0"/>
              <a:t>	</a:t>
            </a:r>
            <a:r>
              <a:rPr lang="en-GB" sz="2800" dirty="0" smtClean="0"/>
              <a:t>		</a:t>
            </a:r>
          </a:p>
          <a:p>
            <a:r>
              <a:rPr lang="en-GB" sz="2800" dirty="0"/>
              <a:t>	</a:t>
            </a:r>
            <a:r>
              <a:rPr lang="en-GB" sz="2800" dirty="0" smtClean="0"/>
              <a:t>					Have a good look.  Tell your adult which</a:t>
            </a:r>
          </a:p>
          <a:p>
            <a:r>
              <a:rPr lang="en-GB" sz="2800" dirty="0"/>
              <a:t>	</a:t>
            </a:r>
            <a:r>
              <a:rPr lang="en-GB" sz="2800" dirty="0" smtClean="0"/>
              <a:t>					pot you think will hold the most soil.</a:t>
            </a:r>
          </a:p>
          <a:p>
            <a:r>
              <a:rPr lang="en-GB" sz="2800" dirty="0"/>
              <a:t>	</a:t>
            </a:r>
            <a:r>
              <a:rPr lang="en-GB" sz="2800" dirty="0" smtClean="0"/>
              <a:t>					</a:t>
            </a:r>
          </a:p>
          <a:p>
            <a:r>
              <a:rPr lang="en-GB" sz="2800" dirty="0"/>
              <a:t>	</a:t>
            </a:r>
            <a:r>
              <a:rPr lang="en-GB" sz="2800" dirty="0" smtClean="0"/>
              <a:t>					Which do you think will hold the least </a:t>
            </a:r>
          </a:p>
          <a:p>
            <a:r>
              <a:rPr lang="en-GB" sz="2800" dirty="0"/>
              <a:t>	</a:t>
            </a:r>
            <a:r>
              <a:rPr lang="en-GB" sz="2800" dirty="0" smtClean="0"/>
              <a:t>					amount of soil?</a:t>
            </a:r>
          </a:p>
          <a:p>
            <a:r>
              <a:rPr lang="en-GB" sz="2800" dirty="0"/>
              <a:t>	</a:t>
            </a:r>
            <a:r>
              <a:rPr lang="en-GB" sz="2800" dirty="0" smtClean="0"/>
              <a:t>					</a:t>
            </a:r>
          </a:p>
          <a:p>
            <a:r>
              <a:rPr lang="en-GB" sz="2800" dirty="0"/>
              <a:t>	</a:t>
            </a:r>
            <a:r>
              <a:rPr lang="en-GB" sz="2800" dirty="0" smtClean="0"/>
              <a:t>					Let’s find out.</a:t>
            </a:r>
          </a:p>
          <a:p>
            <a:r>
              <a:rPr lang="en-GB" sz="2800" dirty="0"/>
              <a:t>	</a:t>
            </a:r>
            <a:r>
              <a:rPr lang="en-GB" sz="2800" dirty="0" smtClean="0"/>
              <a:t>					I will fill each plant pot with soil.</a:t>
            </a:r>
          </a:p>
        </p:txBody>
      </p:sp>
      <p:pic>
        <p:nvPicPr>
          <p:cNvPr id="5" name="Picture 4">
            <a:extLst>
              <a:ext uri="{FF2B5EF4-FFF2-40B4-BE49-F238E27FC236}">
                <a16:creationId xmlns:a16="http://schemas.microsoft.com/office/drawing/2014/main" id="{CC08B45C-DBCC-B540-B3F4-DB1042B8D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142" y="5724483"/>
            <a:ext cx="1279730" cy="950295"/>
          </a:xfrm>
          <a:prstGeom prst="rect">
            <a:avLst/>
          </a:prstGeom>
        </p:spPr>
      </p:pic>
      <p:pic>
        <p:nvPicPr>
          <p:cNvPr id="6"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ustDataLst>
      <p:tags r:id="rId1"/>
    </p:custDataLst>
    <p:extLst>
      <p:ext uri="{BB962C8B-B14F-4D97-AF65-F5344CB8AC3E}">
        <p14:creationId xmlns:p14="http://schemas.microsoft.com/office/powerpoint/2010/main" val="190347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5" y="0"/>
            <a:ext cx="11804073" cy="5940088"/>
          </a:xfrm>
          <a:prstGeom prst="rect">
            <a:avLst/>
          </a:prstGeom>
          <a:noFill/>
        </p:spPr>
        <p:txBody>
          <a:bodyPr wrap="square" rtlCol="0">
            <a:spAutoFit/>
          </a:bodyPr>
          <a:lstStyle/>
          <a:p>
            <a:pPr algn="ctr"/>
            <a:r>
              <a:rPr lang="en-GB" sz="3600" dirty="0" smtClean="0">
                <a:solidFill>
                  <a:srgbClr val="FF0000"/>
                </a:solidFill>
              </a:rPr>
              <a:t>Measuring capacity.</a:t>
            </a:r>
          </a:p>
          <a:p>
            <a:pPr algn="ctr"/>
            <a:endParaRPr lang="en-GB" sz="3600" dirty="0" smtClean="0">
              <a:solidFill>
                <a:srgbClr val="FF0000"/>
              </a:solidFill>
            </a:endParaRPr>
          </a:p>
          <a:p>
            <a:r>
              <a:rPr lang="en-GB" sz="2800" dirty="0" smtClean="0"/>
              <a:t>First I will fill the smallest pot with soil.  I will use my trowel.</a:t>
            </a:r>
          </a:p>
          <a:p>
            <a:r>
              <a:rPr lang="en-GB" sz="2800" dirty="0" smtClean="0"/>
              <a:t>How many trowels full of soil do you think will fit in this smallest pot?</a:t>
            </a:r>
          </a:p>
          <a:p>
            <a:endParaRPr lang="en-GB" sz="2800" dirty="0" smtClean="0"/>
          </a:p>
          <a:p>
            <a:endParaRPr lang="en-GB" sz="2800" dirty="0" smtClean="0"/>
          </a:p>
          <a:p>
            <a:r>
              <a:rPr lang="en-GB" sz="2800" dirty="0"/>
              <a:t>	</a:t>
            </a:r>
            <a:r>
              <a:rPr lang="en-GB" sz="2800" dirty="0" smtClean="0"/>
              <a:t>					It took 1 trowel full of soil to fill this </a:t>
            </a:r>
          </a:p>
          <a:p>
            <a:r>
              <a:rPr lang="en-GB" sz="2800" dirty="0"/>
              <a:t>	</a:t>
            </a:r>
            <a:r>
              <a:rPr lang="en-GB" sz="2800" dirty="0" smtClean="0"/>
              <a:t>					smallest pot.</a:t>
            </a:r>
          </a:p>
          <a:p>
            <a:endParaRPr lang="en-GB" sz="2800" dirty="0"/>
          </a:p>
          <a:p>
            <a:endParaRPr lang="en-GB" sz="2800" dirty="0" smtClean="0"/>
          </a:p>
          <a:p>
            <a:endParaRPr lang="en-GB" sz="2800" dirty="0"/>
          </a:p>
          <a:p>
            <a:endParaRPr lang="en-GB" sz="2800" dirty="0" smtClean="0"/>
          </a:p>
          <a:p>
            <a:r>
              <a:rPr lang="en-GB" sz="2800" dirty="0"/>
              <a:t>	</a:t>
            </a:r>
            <a:r>
              <a:rPr lang="en-GB" sz="2800" dirty="0" smtClean="0"/>
              <a:t>					</a:t>
            </a:r>
          </a:p>
        </p:txBody>
      </p:sp>
      <p:pic>
        <p:nvPicPr>
          <p:cNvPr id="2" name="Picture 1"/>
          <p:cNvPicPr>
            <a:picLocks noChangeAspect="1"/>
          </p:cNvPicPr>
          <p:nvPr/>
        </p:nvPicPr>
        <p:blipFill>
          <a:blip r:embed="rId3"/>
          <a:stretch>
            <a:fillRect/>
          </a:stretch>
        </p:blipFill>
        <p:spPr>
          <a:xfrm>
            <a:off x="623819" y="2547461"/>
            <a:ext cx="5238464" cy="3652169"/>
          </a:xfrm>
          <a:prstGeom prst="rect">
            <a:avLst/>
          </a:prstGeom>
        </p:spPr>
      </p:pic>
      <p:grpSp>
        <p:nvGrpSpPr>
          <p:cNvPr id="7" name="Group 6">
            <a:extLst>
              <a:ext uri="{FF2B5EF4-FFF2-40B4-BE49-F238E27FC236}">
                <a16:creationId xmlns:a16="http://schemas.microsoft.com/office/drawing/2014/main" id="{67C69D10-5B79-594B-8D29-806BFB967161}"/>
              </a:ext>
            </a:extLst>
          </p:cNvPr>
          <p:cNvGrpSpPr/>
          <p:nvPr/>
        </p:nvGrpSpPr>
        <p:grpSpPr>
          <a:xfrm>
            <a:off x="6112129" y="3962723"/>
            <a:ext cx="1112639" cy="1584906"/>
            <a:chOff x="878668" y="4025580"/>
            <a:chExt cx="1112639" cy="1584906"/>
          </a:xfrm>
        </p:grpSpPr>
        <p:sp>
          <p:nvSpPr>
            <p:cNvPr id="8" name="Rounded Rectangle 7">
              <a:extLst>
                <a:ext uri="{FF2B5EF4-FFF2-40B4-BE49-F238E27FC236}">
                  <a16:creationId xmlns:a16="http://schemas.microsoft.com/office/drawing/2014/main" id="{F2BB221A-5491-8741-9873-D3120EE2B8B0}"/>
                </a:ext>
              </a:extLst>
            </p:cNvPr>
            <p:cNvSpPr/>
            <p:nvPr/>
          </p:nvSpPr>
          <p:spPr>
            <a:xfrm>
              <a:off x="922370" y="4025580"/>
              <a:ext cx="1025237" cy="15504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08C91C5-3454-694A-BC58-2D26D9FA01CA}"/>
                </a:ext>
              </a:extLst>
            </p:cNvPr>
            <p:cNvPicPr>
              <a:picLocks noChangeAspect="1"/>
            </p:cNvPicPr>
            <p:nvPr/>
          </p:nvPicPr>
          <p:blipFill>
            <a:blip r:embed="rId4"/>
            <a:stretch>
              <a:fillRect/>
            </a:stretch>
          </p:blipFill>
          <p:spPr>
            <a:xfrm rot="19830212">
              <a:off x="878668" y="4328774"/>
              <a:ext cx="1112639" cy="522967"/>
            </a:xfrm>
            <a:prstGeom prst="rect">
              <a:avLst/>
            </a:prstGeom>
          </p:spPr>
        </p:pic>
        <p:sp>
          <p:nvSpPr>
            <p:cNvPr id="10" name="TextBox 9">
              <a:extLst>
                <a:ext uri="{FF2B5EF4-FFF2-40B4-BE49-F238E27FC236}">
                  <a16:creationId xmlns:a16="http://schemas.microsoft.com/office/drawing/2014/main" id="{460F48B1-E892-834A-A3A5-B054357D1647}"/>
                </a:ext>
              </a:extLst>
            </p:cNvPr>
            <p:cNvSpPr txBox="1"/>
            <p:nvPr/>
          </p:nvSpPr>
          <p:spPr>
            <a:xfrm>
              <a:off x="1107278" y="4964155"/>
              <a:ext cx="647123" cy="646331"/>
            </a:xfrm>
            <a:prstGeom prst="rect">
              <a:avLst/>
            </a:prstGeom>
            <a:noFill/>
          </p:spPr>
          <p:txBody>
            <a:bodyPr wrap="square" rtlCol="0">
              <a:spAutoFit/>
            </a:bodyPr>
            <a:lstStyle/>
            <a:p>
              <a:pPr algn="ctr"/>
              <a:r>
                <a:rPr lang="en-US" sz="3600" dirty="0">
                  <a:latin typeface="Comic Sans MS" panose="030F0902030302020204" pitchFamily="66" charset="0"/>
                  <a:cs typeface="Calibri" panose="020F0502020204030204" pitchFamily="34" charset="0"/>
                </a:rPr>
                <a:t>1</a:t>
              </a:r>
            </a:p>
          </p:txBody>
        </p:sp>
      </p:grpSp>
      <p:pic>
        <p:nvPicPr>
          <p:cNvPr id="11"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12">
            <a:extLst>
              <a:ext uri="{FF2B5EF4-FFF2-40B4-BE49-F238E27FC236}">
                <a16:creationId xmlns:a16="http://schemas.microsoft.com/office/drawing/2014/main" id="{CC08B45C-DBCC-B540-B3F4-DB1042B8D1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2142" y="5724483"/>
            <a:ext cx="1279730" cy="950295"/>
          </a:xfrm>
          <a:prstGeom prst="rect">
            <a:avLst/>
          </a:prstGeom>
        </p:spPr>
      </p:pic>
    </p:spTree>
    <p:custDataLst>
      <p:tags r:id="rId1"/>
    </p:custDataLst>
    <p:extLst>
      <p:ext uri="{BB962C8B-B14F-4D97-AF65-F5344CB8AC3E}">
        <p14:creationId xmlns:p14="http://schemas.microsoft.com/office/powerpoint/2010/main" val="162004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5" y="0"/>
            <a:ext cx="11804073" cy="3662541"/>
          </a:xfrm>
          <a:prstGeom prst="rect">
            <a:avLst/>
          </a:prstGeom>
          <a:noFill/>
        </p:spPr>
        <p:txBody>
          <a:bodyPr wrap="square" rtlCol="0">
            <a:spAutoFit/>
          </a:bodyPr>
          <a:lstStyle/>
          <a:p>
            <a:pPr algn="ctr"/>
            <a:r>
              <a:rPr lang="en-GB" sz="3600" dirty="0" smtClean="0">
                <a:solidFill>
                  <a:srgbClr val="FF0000"/>
                </a:solidFill>
              </a:rPr>
              <a:t>Measuring capacity.</a:t>
            </a:r>
          </a:p>
          <a:p>
            <a:r>
              <a:rPr lang="en-GB" sz="2800" dirty="0" smtClean="0"/>
              <a:t>Now I will fill the next size pot with soil.  I will use my trowel again.</a:t>
            </a:r>
          </a:p>
          <a:p>
            <a:endParaRPr lang="en-GB" sz="2800" dirty="0" smtClean="0"/>
          </a:p>
          <a:p>
            <a:r>
              <a:rPr lang="en-GB" sz="2800" dirty="0" smtClean="0"/>
              <a:t>How many trowels full of soil do you think will fit in this next pot?</a:t>
            </a:r>
          </a:p>
          <a:p>
            <a:endParaRPr lang="en-GB" sz="2800" dirty="0"/>
          </a:p>
          <a:p>
            <a:endParaRPr lang="en-GB" sz="2800" dirty="0" smtClean="0"/>
          </a:p>
          <a:p>
            <a:r>
              <a:rPr lang="en-GB" sz="2800" dirty="0"/>
              <a:t>	</a:t>
            </a:r>
            <a:r>
              <a:rPr lang="en-GB" sz="2800" dirty="0" smtClean="0"/>
              <a:t>					It took  3 trowels full of soil to fill this </a:t>
            </a:r>
          </a:p>
          <a:p>
            <a:r>
              <a:rPr lang="en-GB" sz="2800" dirty="0"/>
              <a:t>	</a:t>
            </a:r>
            <a:r>
              <a:rPr lang="en-GB" sz="2800" dirty="0" smtClean="0"/>
              <a:t>					next pot.</a:t>
            </a:r>
          </a:p>
        </p:txBody>
      </p:sp>
      <p:pic>
        <p:nvPicPr>
          <p:cNvPr id="3" name="Picture 2"/>
          <p:cNvPicPr>
            <a:picLocks noChangeAspect="1"/>
          </p:cNvPicPr>
          <p:nvPr/>
        </p:nvPicPr>
        <p:blipFill>
          <a:blip r:embed="rId3"/>
          <a:stretch>
            <a:fillRect/>
          </a:stretch>
        </p:blipFill>
        <p:spPr>
          <a:xfrm>
            <a:off x="519571" y="1967002"/>
            <a:ext cx="4934639" cy="4544059"/>
          </a:xfrm>
          <a:prstGeom prst="rect">
            <a:avLst/>
          </a:prstGeom>
        </p:spPr>
      </p:pic>
      <p:grpSp>
        <p:nvGrpSpPr>
          <p:cNvPr id="11" name="Group 10">
            <a:extLst>
              <a:ext uri="{FF2B5EF4-FFF2-40B4-BE49-F238E27FC236}">
                <a16:creationId xmlns:a16="http://schemas.microsoft.com/office/drawing/2014/main" id="{3344C947-22FC-B34C-AF9B-04AA73E075C9}"/>
              </a:ext>
            </a:extLst>
          </p:cNvPr>
          <p:cNvGrpSpPr/>
          <p:nvPr/>
        </p:nvGrpSpPr>
        <p:grpSpPr>
          <a:xfrm>
            <a:off x="5912197" y="4239031"/>
            <a:ext cx="1112639" cy="1584906"/>
            <a:chOff x="7761282" y="4316529"/>
            <a:chExt cx="1112639" cy="1584906"/>
          </a:xfrm>
        </p:grpSpPr>
        <p:sp>
          <p:nvSpPr>
            <p:cNvPr id="12" name="Rounded Rectangle 11">
              <a:extLst>
                <a:ext uri="{FF2B5EF4-FFF2-40B4-BE49-F238E27FC236}">
                  <a16:creationId xmlns:a16="http://schemas.microsoft.com/office/drawing/2014/main" id="{4FFC19FB-86F7-5741-929C-B2D777459302}"/>
                </a:ext>
              </a:extLst>
            </p:cNvPr>
            <p:cNvSpPr/>
            <p:nvPr/>
          </p:nvSpPr>
          <p:spPr>
            <a:xfrm>
              <a:off x="7804984" y="4316529"/>
              <a:ext cx="1025237" cy="15504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D7465C7-5C64-904E-A5E6-BFE3E1A7C975}"/>
                </a:ext>
              </a:extLst>
            </p:cNvPr>
            <p:cNvPicPr>
              <a:picLocks noChangeAspect="1"/>
            </p:cNvPicPr>
            <p:nvPr/>
          </p:nvPicPr>
          <p:blipFill>
            <a:blip r:embed="rId4"/>
            <a:stretch>
              <a:fillRect/>
            </a:stretch>
          </p:blipFill>
          <p:spPr>
            <a:xfrm rot="19830212">
              <a:off x="7761282" y="4619723"/>
              <a:ext cx="1112639" cy="522967"/>
            </a:xfrm>
            <a:prstGeom prst="rect">
              <a:avLst/>
            </a:prstGeom>
          </p:spPr>
        </p:pic>
        <p:sp>
          <p:nvSpPr>
            <p:cNvPr id="14" name="TextBox 13">
              <a:extLst>
                <a:ext uri="{FF2B5EF4-FFF2-40B4-BE49-F238E27FC236}">
                  <a16:creationId xmlns:a16="http://schemas.microsoft.com/office/drawing/2014/main" id="{9867F669-76B2-F544-9C5B-729EC937D6D3}"/>
                </a:ext>
              </a:extLst>
            </p:cNvPr>
            <p:cNvSpPr txBox="1"/>
            <p:nvPr/>
          </p:nvSpPr>
          <p:spPr>
            <a:xfrm>
              <a:off x="7989892" y="5255104"/>
              <a:ext cx="647123" cy="646331"/>
            </a:xfrm>
            <a:prstGeom prst="rect">
              <a:avLst/>
            </a:prstGeom>
            <a:noFill/>
          </p:spPr>
          <p:txBody>
            <a:bodyPr wrap="square" rtlCol="0">
              <a:spAutoFit/>
            </a:bodyPr>
            <a:lstStyle/>
            <a:p>
              <a:pPr algn="ctr"/>
              <a:r>
                <a:rPr lang="en-US" sz="3600" dirty="0">
                  <a:latin typeface="Comic Sans MS" panose="030F0902030302020204" pitchFamily="66" charset="0"/>
                  <a:cs typeface="Calibri" panose="020F0502020204030204" pitchFamily="34" charset="0"/>
                </a:rPr>
                <a:t>3</a:t>
              </a:r>
            </a:p>
          </p:txBody>
        </p:sp>
      </p:grpSp>
      <p:pic>
        <p:nvPicPr>
          <p:cNvPr id="15"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a:extLst>
              <a:ext uri="{FF2B5EF4-FFF2-40B4-BE49-F238E27FC236}">
                <a16:creationId xmlns:a16="http://schemas.microsoft.com/office/drawing/2014/main" id="{CC08B45C-DBCC-B540-B3F4-DB1042B8D1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2142" y="5724483"/>
            <a:ext cx="1279730" cy="950295"/>
          </a:xfrm>
          <a:prstGeom prst="rect">
            <a:avLst/>
          </a:prstGeom>
        </p:spPr>
      </p:pic>
    </p:spTree>
    <p:custDataLst>
      <p:tags r:id="rId1"/>
    </p:custDataLst>
    <p:extLst>
      <p:ext uri="{BB962C8B-B14F-4D97-AF65-F5344CB8AC3E}">
        <p14:creationId xmlns:p14="http://schemas.microsoft.com/office/powerpoint/2010/main" val="4396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5" y="0"/>
            <a:ext cx="11804073" cy="3662541"/>
          </a:xfrm>
          <a:prstGeom prst="rect">
            <a:avLst/>
          </a:prstGeom>
          <a:noFill/>
        </p:spPr>
        <p:txBody>
          <a:bodyPr wrap="square" rtlCol="0">
            <a:spAutoFit/>
          </a:bodyPr>
          <a:lstStyle/>
          <a:p>
            <a:pPr algn="ctr"/>
            <a:r>
              <a:rPr lang="en-GB" sz="3600" dirty="0" smtClean="0">
                <a:solidFill>
                  <a:srgbClr val="FF0000"/>
                </a:solidFill>
              </a:rPr>
              <a:t>Measuring capacity.</a:t>
            </a:r>
          </a:p>
          <a:p>
            <a:r>
              <a:rPr lang="en-GB" sz="2800" dirty="0" smtClean="0"/>
              <a:t>Now I will fill the last and biggest pot with soil.  I will use my trowel again.</a:t>
            </a:r>
          </a:p>
          <a:p>
            <a:endParaRPr lang="en-GB" sz="2800" dirty="0" smtClean="0"/>
          </a:p>
          <a:p>
            <a:r>
              <a:rPr lang="en-GB" sz="2800" dirty="0" smtClean="0"/>
              <a:t>How many trowels full of soil do you think will fit in this biggest pot?</a:t>
            </a:r>
          </a:p>
          <a:p>
            <a:endParaRPr lang="en-GB" sz="2800" dirty="0"/>
          </a:p>
          <a:p>
            <a:endParaRPr lang="en-GB" sz="2800" dirty="0" smtClean="0"/>
          </a:p>
          <a:p>
            <a:r>
              <a:rPr lang="en-GB" sz="2800" dirty="0"/>
              <a:t>	</a:t>
            </a:r>
            <a:r>
              <a:rPr lang="en-GB" sz="2800" dirty="0" smtClean="0"/>
              <a:t>					It took 13 trowels full of soil to fill this </a:t>
            </a:r>
          </a:p>
          <a:p>
            <a:r>
              <a:rPr lang="en-GB" sz="2800" dirty="0"/>
              <a:t>	</a:t>
            </a:r>
            <a:r>
              <a:rPr lang="en-GB" sz="2800" dirty="0" smtClean="0"/>
              <a:t>					next pot.  It was the biggest pot.</a:t>
            </a:r>
          </a:p>
        </p:txBody>
      </p:sp>
      <p:grpSp>
        <p:nvGrpSpPr>
          <p:cNvPr id="9" name="Group 8">
            <a:extLst>
              <a:ext uri="{FF2B5EF4-FFF2-40B4-BE49-F238E27FC236}">
                <a16:creationId xmlns:a16="http://schemas.microsoft.com/office/drawing/2014/main" id="{31E80C36-0E6A-8B49-9C1D-551D304E9AA5}"/>
              </a:ext>
            </a:extLst>
          </p:cNvPr>
          <p:cNvGrpSpPr/>
          <p:nvPr/>
        </p:nvGrpSpPr>
        <p:grpSpPr>
          <a:xfrm>
            <a:off x="6368232" y="4204597"/>
            <a:ext cx="1112639" cy="1584906"/>
            <a:chOff x="5980346" y="4025580"/>
            <a:chExt cx="1112639" cy="1584906"/>
          </a:xfrm>
        </p:grpSpPr>
        <p:sp>
          <p:nvSpPr>
            <p:cNvPr id="10" name="Rounded Rectangle 9">
              <a:extLst>
                <a:ext uri="{FF2B5EF4-FFF2-40B4-BE49-F238E27FC236}">
                  <a16:creationId xmlns:a16="http://schemas.microsoft.com/office/drawing/2014/main" id="{7FCAE34D-519C-B442-97E5-A8340B0048EE}"/>
                </a:ext>
              </a:extLst>
            </p:cNvPr>
            <p:cNvSpPr/>
            <p:nvPr/>
          </p:nvSpPr>
          <p:spPr>
            <a:xfrm>
              <a:off x="6024048" y="4025580"/>
              <a:ext cx="1025237" cy="15504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512FC1-BE2B-BE44-A9EE-C55078A1C851}"/>
                </a:ext>
              </a:extLst>
            </p:cNvPr>
            <p:cNvPicPr>
              <a:picLocks noChangeAspect="1"/>
            </p:cNvPicPr>
            <p:nvPr/>
          </p:nvPicPr>
          <p:blipFill>
            <a:blip r:embed="rId3"/>
            <a:stretch>
              <a:fillRect/>
            </a:stretch>
          </p:blipFill>
          <p:spPr>
            <a:xfrm rot="19830212">
              <a:off x="5980346" y="4328774"/>
              <a:ext cx="1112639" cy="522967"/>
            </a:xfrm>
            <a:prstGeom prst="rect">
              <a:avLst/>
            </a:prstGeom>
          </p:spPr>
        </p:pic>
        <p:sp>
          <p:nvSpPr>
            <p:cNvPr id="16" name="TextBox 15">
              <a:extLst>
                <a:ext uri="{FF2B5EF4-FFF2-40B4-BE49-F238E27FC236}">
                  <a16:creationId xmlns:a16="http://schemas.microsoft.com/office/drawing/2014/main" id="{6470257C-020C-314F-890F-62CD0CE2CAC6}"/>
                </a:ext>
              </a:extLst>
            </p:cNvPr>
            <p:cNvSpPr txBox="1"/>
            <p:nvPr/>
          </p:nvSpPr>
          <p:spPr>
            <a:xfrm>
              <a:off x="6216532" y="4964155"/>
              <a:ext cx="679304" cy="646331"/>
            </a:xfrm>
            <a:prstGeom prst="rect">
              <a:avLst/>
            </a:prstGeom>
            <a:noFill/>
          </p:spPr>
          <p:txBody>
            <a:bodyPr wrap="square" rtlCol="0">
              <a:spAutoFit/>
            </a:bodyPr>
            <a:lstStyle/>
            <a:p>
              <a:pPr algn="ctr"/>
              <a:r>
                <a:rPr lang="en-US" sz="3600" dirty="0">
                  <a:latin typeface="Comic Sans MS" panose="030F0902030302020204" pitchFamily="66" charset="0"/>
                  <a:cs typeface="Calibri" panose="020F0502020204030204" pitchFamily="34" charset="0"/>
                </a:rPr>
                <a:t>13</a:t>
              </a:r>
            </a:p>
          </p:txBody>
        </p:sp>
      </p:grpSp>
      <p:pic>
        <p:nvPicPr>
          <p:cNvPr id="2" name="Picture 1"/>
          <p:cNvPicPr>
            <a:picLocks noChangeAspect="1"/>
          </p:cNvPicPr>
          <p:nvPr/>
        </p:nvPicPr>
        <p:blipFill>
          <a:blip r:embed="rId4"/>
          <a:stretch>
            <a:fillRect/>
          </a:stretch>
        </p:blipFill>
        <p:spPr>
          <a:xfrm>
            <a:off x="398694" y="1971921"/>
            <a:ext cx="5048955" cy="4591691"/>
          </a:xfrm>
          <a:prstGeom prst="rect">
            <a:avLst/>
          </a:prstGeom>
        </p:spPr>
      </p:pic>
      <p:pic>
        <p:nvPicPr>
          <p:cNvPr id="17"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a:extLst>
              <a:ext uri="{FF2B5EF4-FFF2-40B4-BE49-F238E27FC236}">
                <a16:creationId xmlns:a16="http://schemas.microsoft.com/office/drawing/2014/main" id="{CC08B45C-DBCC-B540-B3F4-DB1042B8D1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2142" y="5724483"/>
            <a:ext cx="1279730" cy="950295"/>
          </a:xfrm>
          <a:prstGeom prst="rect">
            <a:avLst/>
          </a:prstGeom>
        </p:spPr>
      </p:pic>
    </p:spTree>
    <p:custDataLst>
      <p:tags r:id="rId1"/>
    </p:custDataLst>
    <p:extLst>
      <p:ext uri="{BB962C8B-B14F-4D97-AF65-F5344CB8AC3E}">
        <p14:creationId xmlns:p14="http://schemas.microsoft.com/office/powerpoint/2010/main" val="337874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5" y="0"/>
            <a:ext cx="12095019" cy="6247864"/>
          </a:xfrm>
          <a:prstGeom prst="rect">
            <a:avLst/>
          </a:prstGeom>
          <a:noFill/>
        </p:spPr>
        <p:txBody>
          <a:bodyPr wrap="square" rtlCol="0">
            <a:spAutoFit/>
          </a:bodyPr>
          <a:lstStyle/>
          <a:p>
            <a:pPr algn="ctr"/>
            <a:r>
              <a:rPr lang="en-GB" sz="3600" dirty="0" smtClean="0">
                <a:solidFill>
                  <a:srgbClr val="FF0000"/>
                </a:solidFill>
              </a:rPr>
              <a:t>Measuring capacity.</a:t>
            </a:r>
          </a:p>
          <a:p>
            <a:r>
              <a:rPr lang="en-GB" sz="2800" dirty="0" smtClean="0"/>
              <a:t>So here are the different sized plant pots again.</a:t>
            </a:r>
          </a:p>
          <a:p>
            <a:endParaRPr lang="en-GB" sz="2800" dirty="0"/>
          </a:p>
          <a:p>
            <a:endParaRPr lang="en-GB" sz="2800" dirty="0" smtClean="0"/>
          </a:p>
          <a:p>
            <a:r>
              <a:rPr lang="en-GB" sz="2800" dirty="0"/>
              <a:t>	</a:t>
            </a:r>
            <a:r>
              <a:rPr lang="en-GB" sz="2800" dirty="0" smtClean="0"/>
              <a:t>				</a:t>
            </a:r>
            <a:r>
              <a:rPr lang="en-GB" sz="2800" dirty="0"/>
              <a:t> </a:t>
            </a:r>
            <a:r>
              <a:rPr lang="en-GB" sz="2800" dirty="0" smtClean="0"/>
              <a:t>      The smallest plant pot held </a:t>
            </a:r>
            <a:r>
              <a:rPr lang="en-GB" sz="2800" dirty="0" smtClean="0">
                <a:solidFill>
                  <a:srgbClr val="FF0000"/>
                </a:solidFill>
              </a:rPr>
              <a:t>1</a:t>
            </a:r>
            <a:r>
              <a:rPr lang="en-GB" sz="2800" dirty="0" smtClean="0"/>
              <a:t> trowel full of</a:t>
            </a:r>
          </a:p>
          <a:p>
            <a:r>
              <a:rPr lang="en-GB" sz="2800" dirty="0"/>
              <a:t>	</a:t>
            </a:r>
            <a:r>
              <a:rPr lang="en-GB" sz="2800" dirty="0" smtClean="0"/>
              <a:t>				       soil.</a:t>
            </a:r>
          </a:p>
          <a:p>
            <a:r>
              <a:rPr lang="en-GB" sz="2800" dirty="0"/>
              <a:t>	</a:t>
            </a:r>
            <a:r>
              <a:rPr lang="en-GB" sz="2800" dirty="0" smtClean="0"/>
              <a:t>				       The next pot was larger so this held </a:t>
            </a:r>
            <a:r>
              <a:rPr lang="en-GB" sz="2800" dirty="0" smtClean="0">
                <a:solidFill>
                  <a:srgbClr val="FF0000"/>
                </a:solidFill>
              </a:rPr>
              <a:t>3</a:t>
            </a:r>
            <a:r>
              <a:rPr lang="en-GB" sz="2800" dirty="0" smtClean="0"/>
              <a:t> trowels</a:t>
            </a:r>
          </a:p>
          <a:p>
            <a:r>
              <a:rPr lang="en-GB" sz="2800" dirty="0"/>
              <a:t>	</a:t>
            </a:r>
            <a:r>
              <a:rPr lang="en-GB" sz="2800" dirty="0" smtClean="0"/>
              <a:t>				       of soil.</a:t>
            </a:r>
          </a:p>
          <a:p>
            <a:r>
              <a:rPr lang="en-GB" sz="2800" dirty="0"/>
              <a:t>	</a:t>
            </a:r>
            <a:r>
              <a:rPr lang="en-GB" sz="2800" dirty="0" smtClean="0"/>
              <a:t>				       And the largest pot held </a:t>
            </a:r>
            <a:r>
              <a:rPr lang="en-GB" sz="2800" dirty="0" smtClean="0">
                <a:solidFill>
                  <a:srgbClr val="FF0000"/>
                </a:solidFill>
              </a:rPr>
              <a:t>13</a:t>
            </a:r>
            <a:r>
              <a:rPr lang="en-GB" sz="2800" dirty="0" smtClean="0"/>
              <a:t> trowels of soil.</a:t>
            </a:r>
          </a:p>
          <a:p>
            <a:endParaRPr lang="en-GB" sz="2800" dirty="0"/>
          </a:p>
          <a:p>
            <a:r>
              <a:rPr lang="en-GB" sz="2800" dirty="0" smtClean="0"/>
              <a:t>					       Tell your adult which pot holds the most soil.</a:t>
            </a:r>
          </a:p>
          <a:p>
            <a:r>
              <a:rPr lang="en-GB" sz="2800" dirty="0"/>
              <a:t>	</a:t>
            </a:r>
            <a:r>
              <a:rPr lang="en-GB" sz="2800" dirty="0" smtClean="0"/>
              <a:t>				        Yes.  The largest pot holds the most soil and</a:t>
            </a:r>
          </a:p>
          <a:p>
            <a:r>
              <a:rPr lang="en-GB" sz="2800" dirty="0"/>
              <a:t>	</a:t>
            </a:r>
            <a:r>
              <a:rPr lang="en-GB" sz="2800" dirty="0" smtClean="0"/>
              <a:t>				       the smallest pot holds the least soil.</a:t>
            </a:r>
          </a:p>
          <a:p>
            <a:endParaRPr lang="en-GB" sz="2800" dirty="0" smtClean="0"/>
          </a:p>
        </p:txBody>
      </p:sp>
      <p:pic>
        <p:nvPicPr>
          <p:cNvPr id="11" name="Picture 10" descr="A cup of coffee&#10;&#10;Description automatically generated">
            <a:extLst>
              <a:ext uri="{FF2B5EF4-FFF2-40B4-BE49-F238E27FC236}">
                <a16:creationId xmlns:a16="http://schemas.microsoft.com/office/drawing/2014/main" id="{81F2E005-6351-C744-802C-72E06F9C0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2806" y="1873375"/>
            <a:ext cx="4982814" cy="3737111"/>
          </a:xfrm>
          <a:prstGeom prst="rect">
            <a:avLst/>
          </a:prstGeom>
        </p:spPr>
      </p:pic>
      <p:grpSp>
        <p:nvGrpSpPr>
          <p:cNvPr id="12" name="Group 11">
            <a:extLst>
              <a:ext uri="{FF2B5EF4-FFF2-40B4-BE49-F238E27FC236}">
                <a16:creationId xmlns:a16="http://schemas.microsoft.com/office/drawing/2014/main" id="{67C69D10-5B79-594B-8D29-806BFB967161}"/>
              </a:ext>
            </a:extLst>
          </p:cNvPr>
          <p:cNvGrpSpPr/>
          <p:nvPr/>
        </p:nvGrpSpPr>
        <p:grpSpPr>
          <a:xfrm>
            <a:off x="878668" y="4025580"/>
            <a:ext cx="1112639" cy="1584906"/>
            <a:chOff x="878668" y="4025580"/>
            <a:chExt cx="1112639" cy="1584906"/>
          </a:xfrm>
        </p:grpSpPr>
        <p:sp>
          <p:nvSpPr>
            <p:cNvPr id="13" name="Rounded Rectangle 12">
              <a:extLst>
                <a:ext uri="{FF2B5EF4-FFF2-40B4-BE49-F238E27FC236}">
                  <a16:creationId xmlns:a16="http://schemas.microsoft.com/office/drawing/2014/main" id="{F2BB221A-5491-8741-9873-D3120EE2B8B0}"/>
                </a:ext>
              </a:extLst>
            </p:cNvPr>
            <p:cNvSpPr/>
            <p:nvPr/>
          </p:nvSpPr>
          <p:spPr>
            <a:xfrm>
              <a:off x="922370" y="4025580"/>
              <a:ext cx="1025237" cy="15504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C08C91C5-3454-694A-BC58-2D26D9FA01CA}"/>
                </a:ext>
              </a:extLst>
            </p:cNvPr>
            <p:cNvPicPr>
              <a:picLocks noChangeAspect="1"/>
            </p:cNvPicPr>
            <p:nvPr/>
          </p:nvPicPr>
          <p:blipFill>
            <a:blip r:embed="rId4"/>
            <a:stretch>
              <a:fillRect/>
            </a:stretch>
          </p:blipFill>
          <p:spPr>
            <a:xfrm rot="19830212">
              <a:off x="878668" y="4328774"/>
              <a:ext cx="1112639" cy="522967"/>
            </a:xfrm>
            <a:prstGeom prst="rect">
              <a:avLst/>
            </a:prstGeom>
          </p:spPr>
        </p:pic>
        <p:sp>
          <p:nvSpPr>
            <p:cNvPr id="17" name="TextBox 16">
              <a:extLst>
                <a:ext uri="{FF2B5EF4-FFF2-40B4-BE49-F238E27FC236}">
                  <a16:creationId xmlns:a16="http://schemas.microsoft.com/office/drawing/2014/main" id="{460F48B1-E892-834A-A3A5-B054357D1647}"/>
                </a:ext>
              </a:extLst>
            </p:cNvPr>
            <p:cNvSpPr txBox="1"/>
            <p:nvPr/>
          </p:nvSpPr>
          <p:spPr>
            <a:xfrm>
              <a:off x="1107278" y="4964155"/>
              <a:ext cx="647123" cy="646331"/>
            </a:xfrm>
            <a:prstGeom prst="rect">
              <a:avLst/>
            </a:prstGeom>
            <a:noFill/>
          </p:spPr>
          <p:txBody>
            <a:bodyPr wrap="square" rtlCol="0">
              <a:spAutoFit/>
            </a:bodyPr>
            <a:lstStyle/>
            <a:p>
              <a:pPr algn="ctr"/>
              <a:r>
                <a:rPr lang="en-US" sz="3600" dirty="0">
                  <a:latin typeface="Comic Sans MS" panose="030F0902030302020204" pitchFamily="66" charset="0"/>
                  <a:cs typeface="Calibri" panose="020F0502020204030204" pitchFamily="34" charset="0"/>
                </a:rPr>
                <a:t>1</a:t>
              </a:r>
            </a:p>
          </p:txBody>
        </p:sp>
      </p:grpSp>
      <p:grpSp>
        <p:nvGrpSpPr>
          <p:cNvPr id="18" name="Group 17">
            <a:extLst>
              <a:ext uri="{FF2B5EF4-FFF2-40B4-BE49-F238E27FC236}">
                <a16:creationId xmlns:a16="http://schemas.microsoft.com/office/drawing/2014/main" id="{31E80C36-0E6A-8B49-9C1D-551D304E9AA5}"/>
              </a:ext>
            </a:extLst>
          </p:cNvPr>
          <p:cNvGrpSpPr/>
          <p:nvPr/>
        </p:nvGrpSpPr>
        <p:grpSpPr>
          <a:xfrm>
            <a:off x="3602816" y="4008363"/>
            <a:ext cx="1112639" cy="1584906"/>
            <a:chOff x="5980346" y="4025580"/>
            <a:chExt cx="1112639" cy="1584906"/>
          </a:xfrm>
        </p:grpSpPr>
        <p:sp>
          <p:nvSpPr>
            <p:cNvPr id="19" name="Rounded Rectangle 18">
              <a:extLst>
                <a:ext uri="{FF2B5EF4-FFF2-40B4-BE49-F238E27FC236}">
                  <a16:creationId xmlns:a16="http://schemas.microsoft.com/office/drawing/2014/main" id="{7FCAE34D-519C-B442-97E5-A8340B0048EE}"/>
                </a:ext>
              </a:extLst>
            </p:cNvPr>
            <p:cNvSpPr/>
            <p:nvPr/>
          </p:nvSpPr>
          <p:spPr>
            <a:xfrm>
              <a:off x="6024048" y="4025580"/>
              <a:ext cx="1025237" cy="15504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5512FC1-BE2B-BE44-A9EE-C55078A1C851}"/>
                </a:ext>
              </a:extLst>
            </p:cNvPr>
            <p:cNvPicPr>
              <a:picLocks noChangeAspect="1"/>
            </p:cNvPicPr>
            <p:nvPr/>
          </p:nvPicPr>
          <p:blipFill>
            <a:blip r:embed="rId4"/>
            <a:stretch>
              <a:fillRect/>
            </a:stretch>
          </p:blipFill>
          <p:spPr>
            <a:xfrm rot="19830212">
              <a:off x="5980346" y="4328774"/>
              <a:ext cx="1112639" cy="522967"/>
            </a:xfrm>
            <a:prstGeom prst="rect">
              <a:avLst/>
            </a:prstGeom>
          </p:spPr>
        </p:pic>
        <p:sp>
          <p:nvSpPr>
            <p:cNvPr id="21" name="TextBox 20">
              <a:extLst>
                <a:ext uri="{FF2B5EF4-FFF2-40B4-BE49-F238E27FC236}">
                  <a16:creationId xmlns:a16="http://schemas.microsoft.com/office/drawing/2014/main" id="{6470257C-020C-314F-890F-62CD0CE2CAC6}"/>
                </a:ext>
              </a:extLst>
            </p:cNvPr>
            <p:cNvSpPr txBox="1"/>
            <p:nvPr/>
          </p:nvSpPr>
          <p:spPr>
            <a:xfrm>
              <a:off x="6216532" y="4964155"/>
              <a:ext cx="679304" cy="646331"/>
            </a:xfrm>
            <a:prstGeom prst="rect">
              <a:avLst/>
            </a:prstGeom>
            <a:noFill/>
          </p:spPr>
          <p:txBody>
            <a:bodyPr wrap="square" rtlCol="0">
              <a:spAutoFit/>
            </a:bodyPr>
            <a:lstStyle/>
            <a:p>
              <a:pPr algn="ctr"/>
              <a:r>
                <a:rPr lang="en-US" sz="3600" dirty="0">
                  <a:latin typeface="Comic Sans MS" panose="030F0902030302020204" pitchFamily="66" charset="0"/>
                  <a:cs typeface="Calibri" panose="020F0502020204030204" pitchFamily="34" charset="0"/>
                </a:rPr>
                <a:t>13</a:t>
              </a:r>
            </a:p>
          </p:txBody>
        </p:sp>
      </p:grpSp>
      <p:grpSp>
        <p:nvGrpSpPr>
          <p:cNvPr id="22" name="Group 21">
            <a:extLst>
              <a:ext uri="{FF2B5EF4-FFF2-40B4-BE49-F238E27FC236}">
                <a16:creationId xmlns:a16="http://schemas.microsoft.com/office/drawing/2014/main" id="{3344C947-22FC-B34C-AF9B-04AA73E075C9}"/>
              </a:ext>
            </a:extLst>
          </p:cNvPr>
          <p:cNvGrpSpPr/>
          <p:nvPr/>
        </p:nvGrpSpPr>
        <p:grpSpPr>
          <a:xfrm>
            <a:off x="2240742" y="4008363"/>
            <a:ext cx="1112639" cy="1584906"/>
            <a:chOff x="7761282" y="4316529"/>
            <a:chExt cx="1112639" cy="1584906"/>
          </a:xfrm>
        </p:grpSpPr>
        <p:sp>
          <p:nvSpPr>
            <p:cNvPr id="23" name="Rounded Rectangle 22">
              <a:extLst>
                <a:ext uri="{FF2B5EF4-FFF2-40B4-BE49-F238E27FC236}">
                  <a16:creationId xmlns:a16="http://schemas.microsoft.com/office/drawing/2014/main" id="{4FFC19FB-86F7-5741-929C-B2D777459302}"/>
                </a:ext>
              </a:extLst>
            </p:cNvPr>
            <p:cNvSpPr/>
            <p:nvPr/>
          </p:nvSpPr>
          <p:spPr>
            <a:xfrm>
              <a:off x="7804984" y="4316529"/>
              <a:ext cx="1025237" cy="15504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D7465C7-5C64-904E-A5E6-BFE3E1A7C975}"/>
                </a:ext>
              </a:extLst>
            </p:cNvPr>
            <p:cNvPicPr>
              <a:picLocks noChangeAspect="1"/>
            </p:cNvPicPr>
            <p:nvPr/>
          </p:nvPicPr>
          <p:blipFill>
            <a:blip r:embed="rId4"/>
            <a:stretch>
              <a:fillRect/>
            </a:stretch>
          </p:blipFill>
          <p:spPr>
            <a:xfrm rot="19830212">
              <a:off x="7761282" y="4619723"/>
              <a:ext cx="1112639" cy="522967"/>
            </a:xfrm>
            <a:prstGeom prst="rect">
              <a:avLst/>
            </a:prstGeom>
          </p:spPr>
        </p:pic>
        <p:sp>
          <p:nvSpPr>
            <p:cNvPr id="25" name="TextBox 24">
              <a:extLst>
                <a:ext uri="{FF2B5EF4-FFF2-40B4-BE49-F238E27FC236}">
                  <a16:creationId xmlns:a16="http://schemas.microsoft.com/office/drawing/2014/main" id="{9867F669-76B2-F544-9C5B-729EC937D6D3}"/>
                </a:ext>
              </a:extLst>
            </p:cNvPr>
            <p:cNvSpPr txBox="1"/>
            <p:nvPr/>
          </p:nvSpPr>
          <p:spPr>
            <a:xfrm>
              <a:off x="7989892" y="5255104"/>
              <a:ext cx="647123" cy="646331"/>
            </a:xfrm>
            <a:prstGeom prst="rect">
              <a:avLst/>
            </a:prstGeom>
            <a:noFill/>
          </p:spPr>
          <p:txBody>
            <a:bodyPr wrap="square" rtlCol="0">
              <a:spAutoFit/>
            </a:bodyPr>
            <a:lstStyle/>
            <a:p>
              <a:pPr algn="ctr"/>
              <a:r>
                <a:rPr lang="en-US" sz="3600" dirty="0">
                  <a:latin typeface="Comic Sans MS" panose="030F0902030302020204" pitchFamily="66" charset="0"/>
                  <a:cs typeface="Calibri" panose="020F0502020204030204" pitchFamily="34" charset="0"/>
                </a:rPr>
                <a:t>3</a:t>
              </a:r>
            </a:p>
          </p:txBody>
        </p:sp>
      </p:grpSp>
      <p:pic>
        <p:nvPicPr>
          <p:cNvPr id="26"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8" name="Picture 27">
            <a:extLst>
              <a:ext uri="{FF2B5EF4-FFF2-40B4-BE49-F238E27FC236}">
                <a16:creationId xmlns:a16="http://schemas.microsoft.com/office/drawing/2014/main" id="{CC08B45C-DBCC-B540-B3F4-DB1042B8D1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2142" y="5724483"/>
            <a:ext cx="1279730" cy="950295"/>
          </a:xfrm>
          <a:prstGeom prst="rect">
            <a:avLst/>
          </a:prstGeom>
        </p:spPr>
      </p:pic>
    </p:spTree>
    <p:custDataLst>
      <p:tags r:id="rId1"/>
    </p:custDataLst>
    <p:extLst>
      <p:ext uri="{BB962C8B-B14F-4D97-AF65-F5344CB8AC3E}">
        <p14:creationId xmlns:p14="http://schemas.microsoft.com/office/powerpoint/2010/main" val="217866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8"/>
                                        </p:tgtEl>
                                      </p:cBhvr>
                                    </p:animEffect>
                                    <p:animScale>
                                      <p:cBhvr>
                                        <p:cTn id="27" dur="250" autoRev="1" fill="hold"/>
                                        <p:tgtEl>
                                          <p:spTgt spid="1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12"/>
                                        </p:tgtEl>
                                      </p:cBhvr>
                                    </p:animEffect>
                                    <p:animScale>
                                      <p:cBhvr>
                                        <p:cTn id="3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5" y="0"/>
            <a:ext cx="12095019" cy="3662541"/>
          </a:xfrm>
          <a:prstGeom prst="rect">
            <a:avLst/>
          </a:prstGeom>
          <a:noFill/>
        </p:spPr>
        <p:txBody>
          <a:bodyPr wrap="square" rtlCol="0">
            <a:spAutoFit/>
          </a:bodyPr>
          <a:lstStyle/>
          <a:p>
            <a:pPr algn="ctr"/>
            <a:r>
              <a:rPr lang="en-GB" sz="3600" dirty="0" smtClean="0">
                <a:solidFill>
                  <a:srgbClr val="FF0000"/>
                </a:solidFill>
              </a:rPr>
              <a:t>Measuring capacity.</a:t>
            </a:r>
          </a:p>
          <a:p>
            <a:r>
              <a:rPr lang="en-GB" sz="2800" dirty="0" smtClean="0"/>
              <a:t>Now let’s do one together. </a:t>
            </a:r>
          </a:p>
          <a:p>
            <a:endParaRPr lang="en-GB" sz="2800" dirty="0" smtClean="0"/>
          </a:p>
          <a:p>
            <a:pPr algn="ctr"/>
            <a:r>
              <a:rPr lang="en-GB" sz="2800" dirty="0" smtClean="0"/>
              <a:t>I have found three different sized bottles.  </a:t>
            </a:r>
          </a:p>
          <a:p>
            <a:pPr algn="ctr"/>
            <a:r>
              <a:rPr lang="en-GB" sz="2800" dirty="0" smtClean="0"/>
              <a:t>I have a large, medium and small bottle.</a:t>
            </a:r>
          </a:p>
          <a:p>
            <a:pPr algn="ctr"/>
            <a:r>
              <a:rPr lang="en-GB" sz="2800" dirty="0" smtClean="0"/>
              <a:t>I am going to fill all three bottles </a:t>
            </a:r>
            <a:r>
              <a:rPr lang="en-GB" sz="2800" dirty="0" smtClean="0"/>
              <a:t>with the same cup.</a:t>
            </a:r>
          </a:p>
          <a:p>
            <a:pPr algn="ctr"/>
            <a:r>
              <a:rPr lang="en-GB" sz="2800" dirty="0" smtClean="0"/>
              <a:t>The middle </a:t>
            </a:r>
            <a:r>
              <a:rPr lang="en-GB" sz="2800" dirty="0" smtClean="0"/>
              <a:t>sized bottle was full from three cups.</a:t>
            </a:r>
            <a:r>
              <a:rPr lang="en-GB" sz="2800" dirty="0" smtClean="0"/>
              <a:t>			</a:t>
            </a:r>
            <a:r>
              <a:rPr lang="en-GB" sz="2800" dirty="0"/>
              <a:t> </a:t>
            </a:r>
            <a:r>
              <a:rPr lang="en-GB" sz="2800" dirty="0" smtClean="0"/>
              <a:t>     </a:t>
            </a:r>
            <a:endParaRPr lang="en-GB" sz="2800" dirty="0" smtClean="0"/>
          </a:p>
          <a:p>
            <a:r>
              <a:rPr lang="en-GB" sz="2800" dirty="0"/>
              <a:t>	</a:t>
            </a:r>
            <a:r>
              <a:rPr lang="en-GB" sz="2800" dirty="0" smtClean="0"/>
              <a:t>				</a:t>
            </a:r>
          </a:p>
        </p:txBody>
      </p:sp>
      <p:pic>
        <p:nvPicPr>
          <p:cNvPr id="26"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
          <p:cNvPicPr>
            <a:picLocks noChangeAspect="1"/>
          </p:cNvPicPr>
          <p:nvPr/>
        </p:nvPicPr>
        <p:blipFill>
          <a:blip r:embed="rId4"/>
          <a:stretch>
            <a:fillRect/>
          </a:stretch>
        </p:blipFill>
        <p:spPr>
          <a:xfrm>
            <a:off x="2715490" y="3312101"/>
            <a:ext cx="3297383" cy="3362677"/>
          </a:xfrm>
          <a:prstGeom prst="rect">
            <a:avLst/>
          </a:prstGeom>
        </p:spPr>
      </p:pic>
      <p:pic>
        <p:nvPicPr>
          <p:cNvPr id="3" name="Picture 2"/>
          <p:cNvPicPr>
            <a:picLocks noChangeAspect="1"/>
          </p:cNvPicPr>
          <p:nvPr/>
        </p:nvPicPr>
        <p:blipFill>
          <a:blip r:embed="rId5"/>
          <a:stretch>
            <a:fillRect/>
          </a:stretch>
        </p:blipFill>
        <p:spPr>
          <a:xfrm>
            <a:off x="7309044" y="4260558"/>
            <a:ext cx="2066926" cy="1465761"/>
          </a:xfrm>
          <a:prstGeom prst="rect">
            <a:avLst/>
          </a:prstGeom>
        </p:spPr>
      </p:pic>
      <p:pic>
        <p:nvPicPr>
          <p:cNvPr id="31" name="Picture 30">
            <a:extLst>
              <a:ext uri="{FF2B5EF4-FFF2-40B4-BE49-F238E27FC236}">
                <a16:creationId xmlns:a16="http://schemas.microsoft.com/office/drawing/2014/main" id="{6421D068-7FD5-1644-A282-8A943F2DB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706" y="5754116"/>
            <a:ext cx="1287276" cy="962192"/>
          </a:xfrm>
          <a:prstGeom prst="rect">
            <a:avLst/>
          </a:prstGeom>
        </p:spPr>
      </p:pic>
    </p:spTree>
    <p:custDataLst>
      <p:tags r:id="rId1"/>
    </p:custDataLst>
    <p:extLst>
      <p:ext uri="{BB962C8B-B14F-4D97-AF65-F5344CB8AC3E}">
        <p14:creationId xmlns:p14="http://schemas.microsoft.com/office/powerpoint/2010/main" val="42763819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5" y="0"/>
            <a:ext cx="12095019" cy="3785652"/>
          </a:xfrm>
          <a:prstGeom prst="rect">
            <a:avLst/>
          </a:prstGeom>
          <a:noFill/>
        </p:spPr>
        <p:txBody>
          <a:bodyPr wrap="square" rtlCol="0">
            <a:spAutoFit/>
          </a:bodyPr>
          <a:lstStyle/>
          <a:p>
            <a:pPr algn="ctr"/>
            <a:r>
              <a:rPr lang="en-GB" sz="3600" dirty="0" smtClean="0">
                <a:solidFill>
                  <a:srgbClr val="FF0000"/>
                </a:solidFill>
              </a:rPr>
              <a:t>Measuring capacity.</a:t>
            </a:r>
          </a:p>
          <a:p>
            <a:r>
              <a:rPr lang="en-GB" sz="2800" dirty="0" smtClean="0"/>
              <a:t>Now let’s do one together. </a:t>
            </a:r>
          </a:p>
          <a:p>
            <a:endParaRPr lang="en-GB" sz="2400" dirty="0" smtClean="0"/>
          </a:p>
          <a:p>
            <a:r>
              <a:rPr lang="en-GB" sz="2400" dirty="0" smtClean="0"/>
              <a:t>The middle </a:t>
            </a:r>
            <a:r>
              <a:rPr lang="en-GB" sz="2400" dirty="0" smtClean="0"/>
              <a:t>sized bottle was full from four cups.</a:t>
            </a:r>
            <a:r>
              <a:rPr lang="en-GB" sz="2400" dirty="0" smtClean="0"/>
              <a:t>	</a:t>
            </a:r>
            <a:endParaRPr lang="en-GB" sz="2400" dirty="0" smtClean="0"/>
          </a:p>
          <a:p>
            <a:r>
              <a:rPr lang="en-GB" sz="2400" dirty="0" smtClean="0"/>
              <a:t>Can you write down how many cups you think will fill the large bottle?  </a:t>
            </a:r>
          </a:p>
          <a:p>
            <a:r>
              <a:rPr lang="en-GB" sz="2400" dirty="0" smtClean="0"/>
              <a:t>Tell your adult if it is more or less than the medium sized bottle.</a:t>
            </a:r>
          </a:p>
          <a:p>
            <a:r>
              <a:rPr lang="en-GB" sz="2400" dirty="0" smtClean="0"/>
              <a:t>Can you write down how many cups will fill the small bottle?</a:t>
            </a:r>
            <a:r>
              <a:rPr lang="en-GB" sz="2400" dirty="0" smtClean="0"/>
              <a:t>	</a:t>
            </a:r>
            <a:endParaRPr lang="en-GB" sz="2400" dirty="0" smtClean="0"/>
          </a:p>
          <a:p>
            <a:r>
              <a:rPr lang="en-GB" sz="2400" dirty="0" smtClean="0"/>
              <a:t>Tell your adult if it is more or less than the medium sized bottle.</a:t>
            </a:r>
            <a:r>
              <a:rPr lang="en-GB" sz="2800" dirty="0" smtClean="0"/>
              <a:t>	</a:t>
            </a:r>
            <a:r>
              <a:rPr lang="en-GB" sz="2800" dirty="0"/>
              <a:t> </a:t>
            </a:r>
            <a:r>
              <a:rPr lang="en-GB" sz="2800" dirty="0" smtClean="0"/>
              <a:t>     </a:t>
            </a:r>
            <a:endParaRPr lang="en-GB" sz="2800" dirty="0" smtClean="0"/>
          </a:p>
          <a:p>
            <a:r>
              <a:rPr lang="en-GB" sz="2800" dirty="0"/>
              <a:t>	</a:t>
            </a:r>
            <a:r>
              <a:rPr lang="en-GB" sz="2800" dirty="0" smtClean="0"/>
              <a:t>				</a:t>
            </a:r>
          </a:p>
        </p:txBody>
      </p:sp>
      <p:pic>
        <p:nvPicPr>
          <p:cNvPr id="26"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7" name="Picture 26"/>
          <p:cNvPicPr>
            <a:picLocks noChangeAspect="1"/>
          </p:cNvPicPr>
          <p:nvPr/>
        </p:nvPicPr>
        <p:blipFill rotWithShape="1">
          <a:blip r:embed="rId4"/>
          <a:srcRect r="61233"/>
          <a:stretch/>
        </p:blipFill>
        <p:spPr>
          <a:xfrm>
            <a:off x="445937" y="3367330"/>
            <a:ext cx="1188900" cy="3127512"/>
          </a:xfrm>
          <a:prstGeom prst="rect">
            <a:avLst/>
          </a:prstGeom>
        </p:spPr>
      </p:pic>
      <p:pic>
        <p:nvPicPr>
          <p:cNvPr id="29" name="Picture 28"/>
          <p:cNvPicPr>
            <a:picLocks noChangeAspect="1"/>
          </p:cNvPicPr>
          <p:nvPr/>
        </p:nvPicPr>
        <p:blipFill rotWithShape="1">
          <a:blip r:embed="rId4"/>
          <a:srcRect l="37412" r="28254"/>
          <a:stretch/>
        </p:blipFill>
        <p:spPr>
          <a:xfrm>
            <a:off x="4574070" y="3367330"/>
            <a:ext cx="1052946" cy="3127512"/>
          </a:xfrm>
          <a:prstGeom prst="rect">
            <a:avLst/>
          </a:prstGeom>
        </p:spPr>
      </p:pic>
      <p:pic>
        <p:nvPicPr>
          <p:cNvPr id="30" name="Picture 29"/>
          <p:cNvPicPr>
            <a:picLocks noChangeAspect="1"/>
          </p:cNvPicPr>
          <p:nvPr/>
        </p:nvPicPr>
        <p:blipFill rotWithShape="1">
          <a:blip r:embed="rId4"/>
          <a:srcRect l="69035"/>
          <a:stretch/>
        </p:blipFill>
        <p:spPr>
          <a:xfrm>
            <a:off x="8132617" y="3367330"/>
            <a:ext cx="949631" cy="3127512"/>
          </a:xfrm>
          <a:prstGeom prst="rect">
            <a:avLst/>
          </a:prstGeom>
        </p:spPr>
      </p:pic>
      <p:sp>
        <p:nvSpPr>
          <p:cNvPr id="3" name="Rectangle 2"/>
          <p:cNvSpPr/>
          <p:nvPr/>
        </p:nvSpPr>
        <p:spPr>
          <a:xfrm>
            <a:off x="5791200" y="4599709"/>
            <a:ext cx="1136073" cy="171796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smtClean="0">
                <a:solidFill>
                  <a:schemeClr val="tx1"/>
                </a:solidFill>
              </a:rPr>
              <a:t>4</a:t>
            </a:r>
            <a:endParaRPr lang="en-GB" sz="8800" dirty="0">
              <a:solidFill>
                <a:schemeClr val="tx1"/>
              </a:solidFill>
            </a:endParaRPr>
          </a:p>
        </p:txBody>
      </p:sp>
      <p:sp>
        <p:nvSpPr>
          <p:cNvPr id="10" name="Rectangle 9"/>
          <p:cNvSpPr/>
          <p:nvPr/>
        </p:nvSpPr>
        <p:spPr>
          <a:xfrm>
            <a:off x="1968380" y="4599709"/>
            <a:ext cx="1136073" cy="171796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800" dirty="0">
              <a:solidFill>
                <a:schemeClr val="tx1"/>
              </a:solidFill>
            </a:endParaRPr>
          </a:p>
        </p:txBody>
      </p:sp>
      <p:sp>
        <p:nvSpPr>
          <p:cNvPr id="11" name="Rectangle 10"/>
          <p:cNvSpPr/>
          <p:nvPr/>
        </p:nvSpPr>
        <p:spPr>
          <a:xfrm>
            <a:off x="9297376" y="4530437"/>
            <a:ext cx="1136073" cy="171796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800" dirty="0">
              <a:solidFill>
                <a:schemeClr val="tx1"/>
              </a:solidFill>
            </a:endParaRPr>
          </a:p>
        </p:txBody>
      </p:sp>
      <p:sp>
        <p:nvSpPr>
          <p:cNvPr id="5" name="Rectangle 4"/>
          <p:cNvSpPr/>
          <p:nvPr/>
        </p:nvSpPr>
        <p:spPr>
          <a:xfrm>
            <a:off x="10044545" y="1856765"/>
            <a:ext cx="1704109" cy="218901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Head to the next slide to find out if you were right.</a:t>
            </a:r>
            <a:endParaRPr lang="en-GB" dirty="0">
              <a:solidFill>
                <a:schemeClr val="tx1"/>
              </a:solidFill>
            </a:endParaRPr>
          </a:p>
        </p:txBody>
      </p:sp>
      <p:pic>
        <p:nvPicPr>
          <p:cNvPr id="13" name="Picture 12">
            <a:extLst>
              <a:ext uri="{FF2B5EF4-FFF2-40B4-BE49-F238E27FC236}">
                <a16:creationId xmlns:a16="http://schemas.microsoft.com/office/drawing/2014/main" id="{6421D068-7FD5-1644-A282-8A943F2DB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4706" y="5754116"/>
            <a:ext cx="1287276" cy="962192"/>
          </a:xfrm>
          <a:prstGeom prst="rect">
            <a:avLst/>
          </a:prstGeom>
        </p:spPr>
      </p:pic>
    </p:spTree>
    <p:custDataLst>
      <p:tags r:id="rId1"/>
    </p:custDataLst>
    <p:extLst>
      <p:ext uri="{BB962C8B-B14F-4D97-AF65-F5344CB8AC3E}">
        <p14:creationId xmlns:p14="http://schemas.microsoft.com/office/powerpoint/2010/main" val="29260121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5" y="0"/>
            <a:ext cx="12095019" cy="2800767"/>
          </a:xfrm>
          <a:prstGeom prst="rect">
            <a:avLst/>
          </a:prstGeom>
          <a:noFill/>
        </p:spPr>
        <p:txBody>
          <a:bodyPr wrap="square" rtlCol="0">
            <a:spAutoFit/>
          </a:bodyPr>
          <a:lstStyle/>
          <a:p>
            <a:pPr algn="ctr"/>
            <a:r>
              <a:rPr lang="en-GB" sz="3600" dirty="0" smtClean="0">
                <a:solidFill>
                  <a:srgbClr val="FF0000"/>
                </a:solidFill>
              </a:rPr>
              <a:t>Measuring capacity.</a:t>
            </a:r>
          </a:p>
          <a:p>
            <a:r>
              <a:rPr lang="en-GB" sz="2800" dirty="0" smtClean="0"/>
              <a:t>The large bottle took 9 cups to fill.  </a:t>
            </a:r>
          </a:p>
          <a:p>
            <a:r>
              <a:rPr lang="en-GB" sz="2800" dirty="0" smtClean="0"/>
              <a:t>This was more than the medium size bottle.</a:t>
            </a:r>
            <a:r>
              <a:rPr lang="en-GB" sz="2800" dirty="0" smtClean="0"/>
              <a:t>	</a:t>
            </a:r>
            <a:endParaRPr lang="en-GB" sz="2800" dirty="0" smtClean="0"/>
          </a:p>
          <a:p>
            <a:r>
              <a:rPr lang="en-GB" sz="2800" dirty="0" smtClean="0"/>
              <a:t>The small bottle took 2 cups to fill. </a:t>
            </a:r>
          </a:p>
          <a:p>
            <a:r>
              <a:rPr lang="en-GB" sz="2800" dirty="0" smtClean="0"/>
              <a:t>This was less than the medium size bottle.</a:t>
            </a:r>
            <a:r>
              <a:rPr lang="en-GB" sz="2800" dirty="0" smtClean="0"/>
              <a:t>    </a:t>
            </a:r>
          </a:p>
          <a:p>
            <a:r>
              <a:rPr lang="en-GB" sz="2800" dirty="0"/>
              <a:t>	</a:t>
            </a:r>
            <a:r>
              <a:rPr lang="en-GB" sz="2800" dirty="0" smtClean="0"/>
              <a:t>				</a:t>
            </a:r>
          </a:p>
        </p:txBody>
      </p:sp>
      <p:pic>
        <p:nvPicPr>
          <p:cNvPr id="26"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7" name="Picture 26"/>
          <p:cNvPicPr>
            <a:picLocks noChangeAspect="1"/>
          </p:cNvPicPr>
          <p:nvPr/>
        </p:nvPicPr>
        <p:blipFill rotWithShape="1">
          <a:blip r:embed="rId4"/>
          <a:srcRect r="61233"/>
          <a:stretch/>
        </p:blipFill>
        <p:spPr>
          <a:xfrm>
            <a:off x="445937" y="3367330"/>
            <a:ext cx="1188900" cy="3127512"/>
          </a:xfrm>
          <a:prstGeom prst="rect">
            <a:avLst/>
          </a:prstGeom>
        </p:spPr>
      </p:pic>
      <p:pic>
        <p:nvPicPr>
          <p:cNvPr id="29" name="Picture 28"/>
          <p:cNvPicPr>
            <a:picLocks noChangeAspect="1"/>
          </p:cNvPicPr>
          <p:nvPr/>
        </p:nvPicPr>
        <p:blipFill rotWithShape="1">
          <a:blip r:embed="rId4"/>
          <a:srcRect l="37412" r="28254"/>
          <a:stretch/>
        </p:blipFill>
        <p:spPr>
          <a:xfrm>
            <a:off x="4574070" y="3367330"/>
            <a:ext cx="1052946" cy="3127512"/>
          </a:xfrm>
          <a:prstGeom prst="rect">
            <a:avLst/>
          </a:prstGeom>
        </p:spPr>
      </p:pic>
      <p:pic>
        <p:nvPicPr>
          <p:cNvPr id="30" name="Picture 29"/>
          <p:cNvPicPr>
            <a:picLocks noChangeAspect="1"/>
          </p:cNvPicPr>
          <p:nvPr/>
        </p:nvPicPr>
        <p:blipFill rotWithShape="1">
          <a:blip r:embed="rId4"/>
          <a:srcRect l="69035"/>
          <a:stretch/>
        </p:blipFill>
        <p:spPr>
          <a:xfrm>
            <a:off x="8132617" y="3367330"/>
            <a:ext cx="949631" cy="3127512"/>
          </a:xfrm>
          <a:prstGeom prst="rect">
            <a:avLst/>
          </a:prstGeom>
        </p:spPr>
      </p:pic>
      <p:sp>
        <p:nvSpPr>
          <p:cNvPr id="3" name="Rectangle 2"/>
          <p:cNvSpPr/>
          <p:nvPr/>
        </p:nvSpPr>
        <p:spPr>
          <a:xfrm>
            <a:off x="5791200" y="4599709"/>
            <a:ext cx="1136073" cy="171796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smtClean="0">
                <a:solidFill>
                  <a:schemeClr val="tx1"/>
                </a:solidFill>
              </a:rPr>
              <a:t>4</a:t>
            </a:r>
            <a:endParaRPr lang="en-GB" sz="8800" dirty="0">
              <a:solidFill>
                <a:schemeClr val="tx1"/>
              </a:solidFill>
            </a:endParaRPr>
          </a:p>
        </p:txBody>
      </p:sp>
      <p:sp>
        <p:nvSpPr>
          <p:cNvPr id="5" name="Rectangle 4"/>
          <p:cNvSpPr/>
          <p:nvPr/>
        </p:nvSpPr>
        <p:spPr>
          <a:xfrm>
            <a:off x="10044545" y="1856765"/>
            <a:ext cx="1704109" cy="218901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Head to the next slide to find out if you were right.</a:t>
            </a:r>
            <a:endParaRPr lang="en-GB" dirty="0">
              <a:solidFill>
                <a:schemeClr val="tx1"/>
              </a:solidFill>
            </a:endParaRPr>
          </a:p>
        </p:txBody>
      </p:sp>
      <p:sp>
        <p:nvSpPr>
          <p:cNvPr id="12" name="Rectangle 11"/>
          <p:cNvSpPr/>
          <p:nvPr/>
        </p:nvSpPr>
        <p:spPr>
          <a:xfrm>
            <a:off x="1968380" y="4627418"/>
            <a:ext cx="1136073" cy="171796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smtClean="0">
                <a:solidFill>
                  <a:schemeClr val="tx1"/>
                </a:solidFill>
              </a:rPr>
              <a:t>9</a:t>
            </a:r>
            <a:endParaRPr lang="en-GB" sz="8800" dirty="0">
              <a:solidFill>
                <a:schemeClr val="tx1"/>
              </a:solidFill>
            </a:endParaRPr>
          </a:p>
        </p:txBody>
      </p:sp>
      <p:sp>
        <p:nvSpPr>
          <p:cNvPr id="13" name="Rectangle 12"/>
          <p:cNvSpPr/>
          <p:nvPr/>
        </p:nvSpPr>
        <p:spPr>
          <a:xfrm>
            <a:off x="9432874" y="4599709"/>
            <a:ext cx="1136073" cy="171796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smtClean="0">
                <a:solidFill>
                  <a:schemeClr val="tx1"/>
                </a:solidFill>
              </a:rPr>
              <a:t>2</a:t>
            </a:r>
            <a:endParaRPr lang="en-GB" sz="8800" dirty="0">
              <a:solidFill>
                <a:schemeClr val="tx1"/>
              </a:solidFill>
            </a:endParaRPr>
          </a:p>
        </p:txBody>
      </p:sp>
      <p:pic>
        <p:nvPicPr>
          <p:cNvPr id="14" name="Picture 13">
            <a:extLst>
              <a:ext uri="{FF2B5EF4-FFF2-40B4-BE49-F238E27FC236}">
                <a16:creationId xmlns:a16="http://schemas.microsoft.com/office/drawing/2014/main" id="{6421D068-7FD5-1644-A282-8A943F2DB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4706" y="5754116"/>
            <a:ext cx="1287276" cy="962192"/>
          </a:xfrm>
          <a:prstGeom prst="rect">
            <a:avLst/>
          </a:prstGeom>
        </p:spPr>
      </p:pic>
    </p:spTree>
    <p:custDataLst>
      <p:tags r:id="rId1"/>
    </p:custDataLst>
    <p:extLst>
      <p:ext uri="{BB962C8B-B14F-4D97-AF65-F5344CB8AC3E}">
        <p14:creationId xmlns:p14="http://schemas.microsoft.com/office/powerpoint/2010/main" val="28760147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597" y="41556"/>
            <a:ext cx="11333019" cy="584775"/>
          </a:xfrm>
          <a:prstGeom prst="rect">
            <a:avLst/>
          </a:prstGeom>
          <a:noFill/>
        </p:spPr>
        <p:txBody>
          <a:bodyPr wrap="square" rtlCol="0">
            <a:spAutoFit/>
          </a:bodyPr>
          <a:lstStyle/>
          <a:p>
            <a:r>
              <a:rPr lang="en-GB" sz="3200" dirty="0" smtClean="0">
                <a:solidFill>
                  <a:srgbClr val="FF0000"/>
                </a:solidFill>
              </a:rPr>
              <a:t>Now it’s your turn.  Go and explore this further</a:t>
            </a:r>
            <a:r>
              <a:rPr lang="en-GB" sz="3200" dirty="0" smtClean="0"/>
              <a:t>.</a:t>
            </a:r>
            <a:endParaRPr lang="en-GB" sz="2800" dirty="0" smtClean="0"/>
          </a:p>
        </p:txBody>
      </p:sp>
      <p:pic>
        <p:nvPicPr>
          <p:cNvPr id="14" name="Picture 13">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37" y="5814398"/>
            <a:ext cx="1299108" cy="964684"/>
          </a:xfrm>
          <a:prstGeom prst="rect">
            <a:avLst/>
          </a:prstGeom>
        </p:spPr>
      </p:pic>
      <p:pic>
        <p:nvPicPr>
          <p:cNvPr id="5" name="Picture 4"/>
          <p:cNvPicPr>
            <a:picLocks noChangeAspect="1"/>
          </p:cNvPicPr>
          <p:nvPr/>
        </p:nvPicPr>
        <p:blipFill rotWithShape="1">
          <a:blip r:embed="rId4"/>
          <a:srcRect t="3271"/>
          <a:stretch/>
        </p:blipFill>
        <p:spPr>
          <a:xfrm>
            <a:off x="2369124" y="835213"/>
            <a:ext cx="6774876" cy="1507341"/>
          </a:xfrm>
          <a:prstGeom prst="rect">
            <a:avLst/>
          </a:prstGeom>
        </p:spPr>
      </p:pic>
      <p:pic>
        <p:nvPicPr>
          <p:cNvPr id="7" name="Picture 6"/>
          <p:cNvPicPr>
            <a:picLocks noChangeAspect="1"/>
          </p:cNvPicPr>
          <p:nvPr/>
        </p:nvPicPr>
        <p:blipFill>
          <a:blip r:embed="rId5"/>
          <a:stretch>
            <a:fillRect/>
          </a:stretch>
        </p:blipFill>
        <p:spPr>
          <a:xfrm>
            <a:off x="9848844" y="4932218"/>
            <a:ext cx="2343156" cy="1925782"/>
          </a:xfrm>
          <a:prstGeom prst="rect">
            <a:avLst/>
          </a:prstGeom>
        </p:spPr>
      </p:pic>
      <p:sp>
        <p:nvSpPr>
          <p:cNvPr id="17" name="TextBox 16"/>
          <p:cNvSpPr txBox="1"/>
          <p:nvPr/>
        </p:nvSpPr>
        <p:spPr>
          <a:xfrm>
            <a:off x="523510" y="4460423"/>
            <a:ext cx="8939145" cy="2246769"/>
          </a:xfrm>
          <a:prstGeom prst="rect">
            <a:avLst/>
          </a:prstGeom>
          <a:noFill/>
        </p:spPr>
        <p:txBody>
          <a:bodyPr wrap="square" rtlCol="0">
            <a:spAutoFit/>
          </a:bodyPr>
          <a:lstStyle/>
          <a:p>
            <a:pPr algn="ctr"/>
            <a:r>
              <a:rPr lang="en-GB" sz="2800" dirty="0" smtClean="0"/>
              <a:t>Now use the smallest container to fill up bigger containers. </a:t>
            </a:r>
          </a:p>
          <a:p>
            <a:pPr algn="ctr"/>
            <a:r>
              <a:rPr lang="en-GB" sz="2800" dirty="0" smtClean="0"/>
              <a:t>Count how many small cups it takes to fill the other containers. </a:t>
            </a:r>
          </a:p>
          <a:p>
            <a:pPr algn="ctr"/>
            <a:r>
              <a:rPr lang="en-GB" sz="2800" dirty="0"/>
              <a:t> </a:t>
            </a:r>
            <a:r>
              <a:rPr lang="en-GB" sz="2800" dirty="0" smtClean="0"/>
              <a:t>                          Record your results in the table on the next slide.</a:t>
            </a:r>
          </a:p>
        </p:txBody>
      </p:sp>
      <p:pic>
        <p:nvPicPr>
          <p:cNvPr id="18" name="Picture 2" descr="Origi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4"/>
          <p:cNvPicPr>
            <a:picLocks noChangeAspect="1"/>
          </p:cNvPicPr>
          <p:nvPr/>
        </p:nvPicPr>
        <p:blipFill>
          <a:blip r:embed="rId7"/>
          <a:stretch>
            <a:fillRect/>
          </a:stretch>
        </p:blipFill>
        <p:spPr>
          <a:xfrm>
            <a:off x="523510" y="2146026"/>
            <a:ext cx="1448002" cy="1495634"/>
          </a:xfrm>
          <a:prstGeom prst="rect">
            <a:avLst/>
          </a:prstGeom>
        </p:spPr>
      </p:pic>
      <p:pic>
        <p:nvPicPr>
          <p:cNvPr id="16" name="Picture 15"/>
          <p:cNvPicPr>
            <a:picLocks noChangeAspect="1"/>
          </p:cNvPicPr>
          <p:nvPr/>
        </p:nvPicPr>
        <p:blipFill>
          <a:blip r:embed="rId8"/>
          <a:stretch>
            <a:fillRect/>
          </a:stretch>
        </p:blipFill>
        <p:spPr>
          <a:xfrm>
            <a:off x="5652640" y="2497759"/>
            <a:ext cx="1209844" cy="1657581"/>
          </a:xfrm>
          <a:prstGeom prst="rect">
            <a:avLst/>
          </a:prstGeom>
        </p:spPr>
      </p:pic>
      <p:pic>
        <p:nvPicPr>
          <p:cNvPr id="19" name="Picture 18"/>
          <p:cNvPicPr>
            <a:picLocks noChangeAspect="1"/>
          </p:cNvPicPr>
          <p:nvPr/>
        </p:nvPicPr>
        <p:blipFill>
          <a:blip r:embed="rId9"/>
          <a:stretch>
            <a:fillRect/>
          </a:stretch>
        </p:blipFill>
        <p:spPr>
          <a:xfrm>
            <a:off x="10074987" y="2000715"/>
            <a:ext cx="1527740" cy="1201426"/>
          </a:xfrm>
          <a:prstGeom prst="rect">
            <a:avLst/>
          </a:prstGeom>
        </p:spPr>
      </p:pic>
      <p:pic>
        <p:nvPicPr>
          <p:cNvPr id="20" name="Picture 19"/>
          <p:cNvPicPr>
            <a:picLocks noChangeAspect="1"/>
          </p:cNvPicPr>
          <p:nvPr/>
        </p:nvPicPr>
        <p:blipFill>
          <a:blip r:embed="rId10"/>
          <a:stretch>
            <a:fillRect/>
          </a:stretch>
        </p:blipFill>
        <p:spPr>
          <a:xfrm>
            <a:off x="3730856" y="2414166"/>
            <a:ext cx="1286054" cy="1600423"/>
          </a:xfrm>
          <a:prstGeom prst="rect">
            <a:avLst/>
          </a:prstGeom>
        </p:spPr>
      </p:pic>
      <p:pic>
        <p:nvPicPr>
          <p:cNvPr id="21" name="Picture 20"/>
          <p:cNvPicPr>
            <a:picLocks noChangeAspect="1"/>
          </p:cNvPicPr>
          <p:nvPr/>
        </p:nvPicPr>
        <p:blipFill>
          <a:blip r:embed="rId11"/>
          <a:stretch>
            <a:fillRect/>
          </a:stretch>
        </p:blipFill>
        <p:spPr>
          <a:xfrm>
            <a:off x="2133195" y="2865248"/>
            <a:ext cx="1514686" cy="1333686"/>
          </a:xfrm>
          <a:prstGeom prst="rect">
            <a:avLst/>
          </a:prstGeom>
        </p:spPr>
      </p:pic>
      <p:pic>
        <p:nvPicPr>
          <p:cNvPr id="23" name="Picture 22"/>
          <p:cNvPicPr>
            <a:picLocks noChangeAspect="1"/>
          </p:cNvPicPr>
          <p:nvPr/>
        </p:nvPicPr>
        <p:blipFill>
          <a:blip r:embed="rId12"/>
          <a:stretch>
            <a:fillRect/>
          </a:stretch>
        </p:blipFill>
        <p:spPr>
          <a:xfrm>
            <a:off x="7829357" y="2795730"/>
            <a:ext cx="1780137" cy="1350809"/>
          </a:xfrm>
          <a:prstGeom prst="rect">
            <a:avLst/>
          </a:prstGeom>
        </p:spPr>
      </p:pic>
    </p:spTree>
    <p:custDataLst>
      <p:tags r:id="rId1"/>
    </p:custDataLst>
    <p:extLst>
      <p:ext uri="{BB962C8B-B14F-4D97-AF65-F5344CB8AC3E}">
        <p14:creationId xmlns:p14="http://schemas.microsoft.com/office/powerpoint/2010/main" val="2646688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08B45C-DBCC-B540-B3F4-DB1042B8D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33" y="5724483"/>
            <a:ext cx="1279730" cy="950295"/>
          </a:xfrm>
          <a:prstGeom prst="rect">
            <a:avLst/>
          </a:prstGeom>
        </p:spPr>
      </p:pic>
      <p:sp>
        <p:nvSpPr>
          <p:cNvPr id="5" name="TextBox 4"/>
          <p:cNvSpPr txBox="1"/>
          <p:nvPr/>
        </p:nvSpPr>
        <p:spPr>
          <a:xfrm>
            <a:off x="281233" y="184535"/>
            <a:ext cx="11014363" cy="2246769"/>
          </a:xfrm>
          <a:prstGeom prst="rect">
            <a:avLst/>
          </a:prstGeom>
          <a:noFill/>
        </p:spPr>
        <p:txBody>
          <a:bodyPr wrap="square" rtlCol="0">
            <a:spAutoFit/>
          </a:bodyPr>
          <a:lstStyle/>
          <a:p>
            <a:pPr algn="ctr"/>
            <a:r>
              <a:rPr lang="en-GB" sz="2000" dirty="0" smtClean="0">
                <a:latin typeface="Comic Sans MS" panose="030F0702030302020204" pitchFamily="66" charset="0"/>
              </a:rPr>
              <a:t>I can also show this using my fingers. </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First I hold up 4 fingers on one hand, each finger represents one animal. </a:t>
            </a:r>
          </a:p>
          <a:p>
            <a:pPr algn="ctr"/>
            <a:r>
              <a:rPr lang="en-GB" sz="2000" dirty="0" smtClean="0">
                <a:latin typeface="Comic Sans MS" panose="030F0702030302020204" pitchFamily="66" charset="0"/>
              </a:rPr>
              <a:t>As I have 4 fingers I am going to start counting from the number 4.  I am going to count on from 4 until I get to 8 adding another finger for each number.  </a:t>
            </a:r>
          </a:p>
          <a:p>
            <a:pPr algn="ctr"/>
            <a:r>
              <a:rPr lang="en-GB" sz="2000" dirty="0" smtClean="0">
                <a:latin typeface="Comic Sans MS" panose="030F0702030302020204" pitchFamily="66" charset="0"/>
              </a:rPr>
              <a:t>I will stop when I get to 8.</a:t>
            </a:r>
          </a:p>
          <a:p>
            <a:pPr algn="ctr"/>
            <a:r>
              <a:rPr lang="en-GB" sz="2000" dirty="0" smtClean="0">
                <a:latin typeface="Comic Sans MS" panose="030F0702030302020204" pitchFamily="66" charset="0"/>
              </a:rPr>
              <a:t>Then I will stop and count how many more fingers I used.</a:t>
            </a:r>
          </a:p>
        </p:txBody>
      </p:sp>
      <p:pic>
        <p:nvPicPr>
          <p:cNvPr id="3" name="Picture 2"/>
          <p:cNvPicPr>
            <a:picLocks noChangeAspect="1"/>
          </p:cNvPicPr>
          <p:nvPr/>
        </p:nvPicPr>
        <p:blipFill>
          <a:blip r:embed="rId3"/>
          <a:stretch>
            <a:fillRect/>
          </a:stretch>
        </p:blipFill>
        <p:spPr>
          <a:xfrm>
            <a:off x="3806978" y="2650410"/>
            <a:ext cx="2167370" cy="3414630"/>
          </a:xfrm>
          <a:prstGeom prst="rect">
            <a:avLst/>
          </a:prstGeom>
        </p:spPr>
      </p:pic>
      <p:pic>
        <p:nvPicPr>
          <p:cNvPr id="9" name="Picture 8"/>
          <p:cNvPicPr>
            <a:picLocks noChangeAspect="1"/>
          </p:cNvPicPr>
          <p:nvPr/>
        </p:nvPicPr>
        <p:blipFill>
          <a:blip r:embed="rId3"/>
          <a:stretch>
            <a:fillRect/>
          </a:stretch>
        </p:blipFill>
        <p:spPr>
          <a:xfrm>
            <a:off x="7081404" y="2410047"/>
            <a:ext cx="2167370" cy="3414630"/>
          </a:xfrm>
          <a:prstGeom prst="rect">
            <a:avLst/>
          </a:prstGeom>
        </p:spPr>
      </p:pic>
      <p:sp>
        <p:nvSpPr>
          <p:cNvPr id="10" name="TextBox 9"/>
          <p:cNvSpPr txBox="1"/>
          <p:nvPr/>
        </p:nvSpPr>
        <p:spPr>
          <a:xfrm>
            <a:off x="1172568" y="5976370"/>
            <a:ext cx="10354413" cy="646331"/>
          </a:xfrm>
          <a:prstGeom prst="rect">
            <a:avLst/>
          </a:prstGeom>
          <a:noFill/>
        </p:spPr>
        <p:txBody>
          <a:bodyPr wrap="square" rtlCol="0">
            <a:spAutoFit/>
          </a:bodyPr>
          <a:lstStyle/>
          <a:p>
            <a:pPr algn="ctr"/>
            <a:r>
              <a:rPr lang="en-GB" sz="2800" dirty="0" smtClean="0"/>
              <a:t>Four and four more make eight.  </a:t>
            </a:r>
            <a:r>
              <a:rPr lang="en-GB" sz="3600" dirty="0" smtClean="0"/>
              <a:t>4 + 4 = 8 </a:t>
            </a:r>
            <a:endParaRPr lang="en-GB" sz="2800" dirty="0"/>
          </a:p>
        </p:txBody>
      </p:sp>
      <p:pic>
        <p:nvPicPr>
          <p:cNvPr id="15" name="Picture 2" descr="Orig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6" name="Straight Arrow Connector 5"/>
          <p:cNvCxnSpPr/>
          <p:nvPr/>
        </p:nvCxnSpPr>
        <p:spPr>
          <a:xfrm flipH="1" flipV="1">
            <a:off x="9029700" y="3143250"/>
            <a:ext cx="1061169" cy="6755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081404" y="3271838"/>
            <a:ext cx="483178" cy="369332"/>
          </a:xfrm>
          <a:prstGeom prst="rect">
            <a:avLst/>
          </a:prstGeom>
          <a:noFill/>
        </p:spPr>
        <p:txBody>
          <a:bodyPr wrap="square" rtlCol="0">
            <a:spAutoFit/>
          </a:bodyPr>
          <a:lstStyle/>
          <a:p>
            <a:r>
              <a:rPr lang="en-GB" dirty="0"/>
              <a:t>5</a:t>
            </a:r>
          </a:p>
        </p:txBody>
      </p:sp>
      <p:sp>
        <p:nvSpPr>
          <p:cNvPr id="16" name="TextBox 15"/>
          <p:cNvSpPr txBox="1"/>
          <p:nvPr/>
        </p:nvSpPr>
        <p:spPr>
          <a:xfrm>
            <a:off x="7776245" y="2583071"/>
            <a:ext cx="483178" cy="369332"/>
          </a:xfrm>
          <a:prstGeom prst="rect">
            <a:avLst/>
          </a:prstGeom>
          <a:noFill/>
        </p:spPr>
        <p:txBody>
          <a:bodyPr wrap="square" rtlCol="0">
            <a:spAutoFit/>
          </a:bodyPr>
          <a:lstStyle/>
          <a:p>
            <a:r>
              <a:rPr lang="en-GB" dirty="0"/>
              <a:t>6</a:t>
            </a:r>
          </a:p>
        </p:txBody>
      </p:sp>
      <p:sp>
        <p:nvSpPr>
          <p:cNvPr id="17" name="TextBox 16"/>
          <p:cNvSpPr txBox="1"/>
          <p:nvPr/>
        </p:nvSpPr>
        <p:spPr>
          <a:xfrm>
            <a:off x="8267486" y="2478723"/>
            <a:ext cx="483178" cy="369332"/>
          </a:xfrm>
          <a:prstGeom prst="rect">
            <a:avLst/>
          </a:prstGeom>
          <a:noFill/>
        </p:spPr>
        <p:txBody>
          <a:bodyPr wrap="square" rtlCol="0">
            <a:spAutoFit/>
          </a:bodyPr>
          <a:lstStyle/>
          <a:p>
            <a:r>
              <a:rPr lang="en-GB" dirty="0"/>
              <a:t>7</a:t>
            </a:r>
          </a:p>
        </p:txBody>
      </p:sp>
      <p:sp>
        <p:nvSpPr>
          <p:cNvPr id="18" name="TextBox 17"/>
          <p:cNvSpPr txBox="1"/>
          <p:nvPr/>
        </p:nvSpPr>
        <p:spPr>
          <a:xfrm>
            <a:off x="8661475" y="2589631"/>
            <a:ext cx="483178" cy="369332"/>
          </a:xfrm>
          <a:prstGeom prst="rect">
            <a:avLst/>
          </a:prstGeom>
          <a:noFill/>
        </p:spPr>
        <p:txBody>
          <a:bodyPr wrap="square" rtlCol="0">
            <a:spAutoFit/>
          </a:bodyPr>
          <a:lstStyle/>
          <a:p>
            <a:r>
              <a:rPr lang="en-GB" dirty="0"/>
              <a:t>8</a:t>
            </a:r>
          </a:p>
        </p:txBody>
      </p:sp>
      <p:sp>
        <p:nvSpPr>
          <p:cNvPr id="8" name="TextBox 7"/>
          <p:cNvSpPr txBox="1"/>
          <p:nvPr/>
        </p:nvSpPr>
        <p:spPr>
          <a:xfrm>
            <a:off x="9999327" y="3351658"/>
            <a:ext cx="1885950" cy="2031325"/>
          </a:xfrm>
          <a:prstGeom prst="rect">
            <a:avLst/>
          </a:prstGeom>
          <a:noFill/>
        </p:spPr>
        <p:txBody>
          <a:bodyPr wrap="square" rtlCol="0">
            <a:spAutoFit/>
          </a:bodyPr>
          <a:lstStyle/>
          <a:p>
            <a:pPr algn="ctr"/>
            <a:endParaRPr lang="en-GB" dirty="0">
              <a:latin typeface="Comic Sans MS" panose="030F0702030302020204" pitchFamily="66" charset="0"/>
            </a:endParaRPr>
          </a:p>
          <a:p>
            <a:pPr algn="ctr"/>
            <a:r>
              <a:rPr lang="en-GB" dirty="0">
                <a:latin typeface="Comic Sans MS" panose="030F0702030302020204" pitchFamily="66" charset="0"/>
              </a:rPr>
              <a:t>I held up 4 more</a:t>
            </a:r>
            <a:r>
              <a:rPr lang="en-GB" dirty="0" smtClean="0">
                <a:latin typeface="Comic Sans MS" panose="030F0702030302020204" pitchFamily="66" charset="0"/>
              </a:rPr>
              <a:t>.</a:t>
            </a:r>
          </a:p>
          <a:p>
            <a:pPr algn="ctr"/>
            <a:r>
              <a:rPr lang="en-GB" dirty="0" smtClean="0">
                <a:latin typeface="Comic Sans MS" panose="030F0702030302020204" pitchFamily="66" charset="0"/>
              </a:rPr>
              <a:t>This means I have 4 missing animals.</a:t>
            </a:r>
            <a:endParaRPr lang="en-GB" dirty="0">
              <a:latin typeface="Comic Sans MS" panose="030F0702030302020204" pitchFamily="66" charset="0"/>
            </a:endParaRPr>
          </a:p>
          <a:p>
            <a:endParaRPr lang="en-GB" dirty="0"/>
          </a:p>
        </p:txBody>
      </p:sp>
    </p:spTree>
    <p:extLst>
      <p:ext uri="{BB962C8B-B14F-4D97-AF65-F5344CB8AC3E}">
        <p14:creationId xmlns:p14="http://schemas.microsoft.com/office/powerpoint/2010/main" val="7209750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597" y="41556"/>
            <a:ext cx="11333019" cy="584775"/>
          </a:xfrm>
          <a:prstGeom prst="rect">
            <a:avLst/>
          </a:prstGeom>
          <a:noFill/>
        </p:spPr>
        <p:txBody>
          <a:bodyPr wrap="square" rtlCol="0">
            <a:spAutoFit/>
          </a:bodyPr>
          <a:lstStyle/>
          <a:p>
            <a:r>
              <a:rPr lang="en-GB" sz="3200" dirty="0" smtClean="0">
                <a:solidFill>
                  <a:srgbClr val="FF0000"/>
                </a:solidFill>
              </a:rPr>
              <a:t>Now it’s your turn.  Go and explore this further</a:t>
            </a:r>
            <a:r>
              <a:rPr lang="en-GB" sz="3200" dirty="0" smtClean="0"/>
              <a:t>.</a:t>
            </a:r>
            <a:endParaRPr lang="en-GB" sz="2800" dirty="0" smtClean="0"/>
          </a:p>
        </p:txBody>
      </p:sp>
      <p:pic>
        <p:nvPicPr>
          <p:cNvPr id="14" name="Picture 13">
            <a:extLst>
              <a:ext uri="{FF2B5EF4-FFF2-40B4-BE49-F238E27FC236}">
                <a16:creationId xmlns:a16="http://schemas.microsoft.com/office/drawing/2014/main" id="{BAD652ED-B74D-0B40-8437-D2048457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37" y="5814398"/>
            <a:ext cx="1299108" cy="964684"/>
          </a:xfrm>
          <a:prstGeom prst="rect">
            <a:avLst/>
          </a:prstGeom>
        </p:spPr>
      </p:pic>
      <p:pic>
        <p:nvPicPr>
          <p:cNvPr id="7" name="Picture 6"/>
          <p:cNvPicPr>
            <a:picLocks noChangeAspect="1"/>
          </p:cNvPicPr>
          <p:nvPr/>
        </p:nvPicPr>
        <p:blipFill>
          <a:blip r:embed="rId4"/>
          <a:stretch>
            <a:fillRect/>
          </a:stretch>
        </p:blipFill>
        <p:spPr>
          <a:xfrm>
            <a:off x="9848844" y="4932218"/>
            <a:ext cx="2343156" cy="1925782"/>
          </a:xfrm>
          <a:prstGeom prst="rect">
            <a:avLst/>
          </a:prstGeom>
        </p:spPr>
      </p:pic>
      <p:sp>
        <p:nvSpPr>
          <p:cNvPr id="17" name="TextBox 16"/>
          <p:cNvSpPr txBox="1"/>
          <p:nvPr/>
        </p:nvSpPr>
        <p:spPr>
          <a:xfrm>
            <a:off x="130337" y="645380"/>
            <a:ext cx="11831657" cy="1200329"/>
          </a:xfrm>
          <a:prstGeom prst="rect">
            <a:avLst/>
          </a:prstGeom>
          <a:noFill/>
        </p:spPr>
        <p:txBody>
          <a:bodyPr wrap="square" rtlCol="0">
            <a:spAutoFit/>
          </a:bodyPr>
          <a:lstStyle/>
          <a:p>
            <a:r>
              <a:rPr lang="en-GB" sz="2400" dirty="0" smtClean="0"/>
              <a:t>Draw a picture of 3 of your containers in the first column. Then count how many small cups it takes to fill each one and record this on the table in the next column.</a:t>
            </a:r>
          </a:p>
          <a:p>
            <a:r>
              <a:rPr lang="en-GB" sz="2400" dirty="0" smtClean="0"/>
              <a:t>Alternatively, you can draw your own table.</a:t>
            </a:r>
          </a:p>
        </p:txBody>
      </p:sp>
      <p:pic>
        <p:nvPicPr>
          <p:cNvPr id="18"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5848" y="-14027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2757002336"/>
              </p:ext>
            </p:extLst>
          </p:nvPr>
        </p:nvGraphicFramePr>
        <p:xfrm>
          <a:off x="1671780" y="1842654"/>
          <a:ext cx="8128000" cy="477925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95346584"/>
                    </a:ext>
                  </a:extLst>
                </a:gridCol>
                <a:gridCol w="4064000">
                  <a:extLst>
                    <a:ext uri="{9D8B030D-6E8A-4147-A177-3AD203B41FA5}">
                      <a16:colId xmlns:a16="http://schemas.microsoft.com/office/drawing/2014/main" val="2183133417"/>
                    </a:ext>
                  </a:extLst>
                </a:gridCol>
              </a:tblGrid>
              <a:tr h="623455">
                <a:tc>
                  <a:txBody>
                    <a:bodyPr/>
                    <a:lstStyle/>
                    <a:p>
                      <a:pPr algn="ctr"/>
                      <a:r>
                        <a:rPr lang="en-GB" dirty="0" smtClean="0"/>
                        <a:t>Draw your containers in</a:t>
                      </a:r>
                      <a:r>
                        <a:rPr lang="en-GB" baseline="0" dirty="0" smtClean="0"/>
                        <a:t> this column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How many small</a:t>
                      </a:r>
                      <a:r>
                        <a:rPr lang="en-GB" baseline="0" dirty="0" smtClean="0"/>
                        <a:t> cups full did it take to fill?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4820295"/>
                  </a:ext>
                </a:extLst>
              </a:tr>
              <a:tr h="137972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5809992"/>
                  </a:ext>
                </a:extLst>
              </a:tr>
              <a:tr h="1379725">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5177177"/>
                  </a:ext>
                </a:extLst>
              </a:tr>
              <a:tr h="1379725">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041223"/>
                  </a:ext>
                </a:extLst>
              </a:tr>
            </a:tbl>
          </a:graphicData>
        </a:graphic>
      </p:graphicFrame>
    </p:spTree>
    <p:custDataLst>
      <p:tags r:id="rId1"/>
    </p:custDataLst>
    <p:extLst>
      <p:ext uri="{BB962C8B-B14F-4D97-AF65-F5344CB8AC3E}">
        <p14:creationId xmlns:p14="http://schemas.microsoft.com/office/powerpoint/2010/main" val="22234688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t>Subject</a:t>
            </a:r>
            <a:r>
              <a:rPr lang="en-GB"/>
              <a:t>: </a:t>
            </a:r>
            <a:r>
              <a:rPr lang="en-GB" sz="2400"/>
              <a:t>Maths </a:t>
            </a:r>
            <a:endParaRPr lang="en-GB"/>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t>Date</a:t>
            </a:r>
            <a:r>
              <a:rPr lang="en-GB" dirty="0"/>
              <a:t>:   </a:t>
            </a:r>
            <a:r>
              <a:rPr lang="en-GB" sz="3200" dirty="0" smtClean="0"/>
              <a:t>12.2.2021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r>
              <a:rPr lang="en-GB" sz="4000" dirty="0"/>
              <a:t>LO. To </a:t>
            </a:r>
            <a:r>
              <a:rPr lang="en-GB" sz="4000" dirty="0" smtClean="0"/>
              <a:t>discuss and compare quantities.</a:t>
            </a:r>
            <a:endParaRPr lang="en-GB" sz="4000" dirty="0"/>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16" name="Picture 2" descr="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1827110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10" name="TextBox 9"/>
          <p:cNvSpPr txBox="1"/>
          <p:nvPr/>
        </p:nvSpPr>
        <p:spPr>
          <a:xfrm>
            <a:off x="246856" y="5228807"/>
            <a:ext cx="11945144" cy="1569660"/>
          </a:xfrm>
          <a:prstGeom prst="rect">
            <a:avLst/>
          </a:prstGeom>
          <a:solidFill>
            <a:schemeClr val="bg1"/>
          </a:solidFill>
        </p:spPr>
        <p:txBody>
          <a:bodyPr wrap="square" rtlCol="0">
            <a:spAutoFit/>
          </a:bodyPr>
          <a:lstStyle/>
          <a:p>
            <a:r>
              <a:rPr lang="en-GB" dirty="0" smtClean="0">
                <a:hlinkClick r:id="rId2"/>
              </a:rPr>
              <a:t>Copy the link below to go to the </a:t>
            </a:r>
            <a:r>
              <a:rPr lang="en-GB" dirty="0" err="1" smtClean="0">
                <a:hlinkClick r:id="rId2"/>
              </a:rPr>
              <a:t>WhiteRose</a:t>
            </a:r>
            <a:r>
              <a:rPr lang="en-GB" dirty="0" smtClean="0">
                <a:hlinkClick r:id="rId2"/>
              </a:rPr>
              <a:t> Maths page.</a:t>
            </a:r>
          </a:p>
          <a:p>
            <a:r>
              <a:rPr lang="en-GB" dirty="0" smtClean="0">
                <a:hlinkClick r:id="rId2"/>
              </a:rPr>
              <a:t>Choose the video for </a:t>
            </a:r>
            <a:r>
              <a:rPr lang="en-GB" sz="2400" b="1" dirty="0" smtClean="0">
                <a:hlinkClick r:id="rId2"/>
              </a:rPr>
              <a:t>session 5 – measuring ingredients. </a:t>
            </a:r>
            <a:endParaRPr lang="en-GB" sz="2000" b="1" dirty="0" smtClean="0">
              <a:hlinkClick r:id="rId2"/>
            </a:endParaRPr>
          </a:p>
          <a:p>
            <a:endParaRPr lang="en-GB" dirty="0" smtClean="0">
              <a:hlinkClick r:id="rId2"/>
            </a:endParaRPr>
          </a:p>
          <a:p>
            <a:endParaRPr lang="en-GB" dirty="0" smtClean="0">
              <a:hlinkClick r:id="rId2"/>
            </a:endParaRPr>
          </a:p>
          <a:p>
            <a:r>
              <a:rPr lang="en-GB" dirty="0" smtClean="0">
                <a:hlinkClick r:id="rId2"/>
              </a:rPr>
              <a:t>https</a:t>
            </a:r>
            <a:r>
              <a:rPr lang="en-GB" dirty="0">
                <a:hlinkClick r:id="rId2"/>
              </a:rPr>
              <a:t>://whiterosemaths.com/homelearning/early-years/alive-in-5-week-3</a:t>
            </a:r>
            <a:r>
              <a:rPr lang="en-GB" dirty="0" smtClean="0">
                <a:hlinkClick r:id="rId2"/>
              </a:rPr>
              <a:t>/</a:t>
            </a:r>
            <a:endParaRPr lang="en-GB" dirty="0" smtClean="0"/>
          </a:p>
        </p:txBody>
      </p:sp>
      <p:pic>
        <p:nvPicPr>
          <p:cNvPr id="11" name="Picture 2" descr="Original">
            <a:extLst>
              <a:ext uri="{FF2B5EF4-FFF2-40B4-BE49-F238E27FC236}">
                <a16:creationId xmlns:a16="http://schemas.microsoft.com/office/drawing/2014/main" id="{2249D06F-0E6C-684E-B5CD-258A60B97F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
          <p:cNvPicPr>
            <a:picLocks noChangeAspect="1"/>
          </p:cNvPicPr>
          <p:nvPr/>
        </p:nvPicPr>
        <p:blipFill>
          <a:blip r:embed="rId4"/>
          <a:stretch>
            <a:fillRect/>
          </a:stretch>
        </p:blipFill>
        <p:spPr>
          <a:xfrm>
            <a:off x="1292476" y="3133595"/>
            <a:ext cx="2877742" cy="2058022"/>
          </a:xfrm>
          <a:prstGeom prst="rect">
            <a:avLst/>
          </a:prstGeom>
        </p:spPr>
      </p:pic>
      <p:cxnSp>
        <p:nvCxnSpPr>
          <p:cNvPr id="5" name="Straight Arrow Connector 4"/>
          <p:cNvCxnSpPr/>
          <p:nvPr/>
        </p:nvCxnSpPr>
        <p:spPr>
          <a:xfrm flipV="1">
            <a:off x="5126182" y="3258287"/>
            <a:ext cx="1378674" cy="2058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stretch>
            <a:fillRect/>
          </a:stretch>
        </p:blipFill>
        <p:spPr>
          <a:xfrm>
            <a:off x="7068067" y="2839937"/>
            <a:ext cx="3962953" cy="3505689"/>
          </a:xfrm>
          <a:prstGeom prst="rect">
            <a:avLst/>
          </a:prstGeom>
        </p:spPr>
      </p:pic>
    </p:spTree>
    <p:extLst>
      <p:ext uri="{BB962C8B-B14F-4D97-AF65-F5344CB8AC3E}">
        <p14:creationId xmlns:p14="http://schemas.microsoft.com/office/powerpoint/2010/main" val="38395521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99698"/>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166255" y="0"/>
            <a:ext cx="11928763" cy="2369880"/>
          </a:xfrm>
          <a:prstGeom prst="rect">
            <a:avLst/>
          </a:prstGeom>
          <a:noFill/>
        </p:spPr>
        <p:txBody>
          <a:bodyPr wrap="square" rtlCol="0">
            <a:spAutoFit/>
          </a:bodyPr>
          <a:lstStyle/>
          <a:p>
            <a:pPr algn="ctr"/>
            <a:r>
              <a:rPr lang="en-GB" sz="3600" dirty="0" smtClean="0">
                <a:solidFill>
                  <a:srgbClr val="FF0000"/>
                </a:solidFill>
              </a:rPr>
              <a:t>Measuring ingredients.</a:t>
            </a:r>
          </a:p>
          <a:p>
            <a:pPr algn="ctr"/>
            <a:r>
              <a:rPr lang="en-GB" sz="2800" dirty="0" smtClean="0"/>
              <a:t>Today we have an exciting job! </a:t>
            </a:r>
            <a:r>
              <a:rPr lang="en-GB" sz="2800" dirty="0" smtClean="0"/>
              <a:t>We are </a:t>
            </a:r>
            <a:r>
              <a:rPr lang="en-GB" sz="2800" dirty="0" smtClean="0"/>
              <a:t>going to be measuring ingredients </a:t>
            </a:r>
            <a:endParaRPr lang="en-GB" sz="2800" dirty="0" smtClean="0"/>
          </a:p>
          <a:p>
            <a:pPr algn="ctr"/>
            <a:r>
              <a:rPr lang="en-GB" sz="2800" dirty="0" smtClean="0"/>
              <a:t>to make </a:t>
            </a:r>
            <a:r>
              <a:rPr lang="en-GB" sz="2800" dirty="0" smtClean="0"/>
              <a:t>our own playdough.</a:t>
            </a:r>
          </a:p>
          <a:p>
            <a:pPr algn="ctr"/>
            <a:r>
              <a:rPr lang="en-GB" sz="2800" dirty="0" smtClean="0"/>
              <a:t>To make the best playdough we need to carefully measure the right amount of our ingredients.</a:t>
            </a:r>
          </a:p>
        </p:txBody>
      </p:sp>
      <p:pic>
        <p:nvPicPr>
          <p:cNvPr id="6" name="Picture 5"/>
          <p:cNvPicPr>
            <a:picLocks noChangeAspect="1"/>
          </p:cNvPicPr>
          <p:nvPr/>
        </p:nvPicPr>
        <p:blipFill>
          <a:blip r:embed="rId4"/>
          <a:stretch>
            <a:fillRect/>
          </a:stretch>
        </p:blipFill>
        <p:spPr>
          <a:xfrm>
            <a:off x="3523319" y="3075408"/>
            <a:ext cx="933580" cy="2133898"/>
          </a:xfrm>
          <a:prstGeom prst="rect">
            <a:avLst/>
          </a:prstGeom>
        </p:spPr>
      </p:pic>
      <p:pic>
        <p:nvPicPr>
          <p:cNvPr id="7" name="Picture 6"/>
          <p:cNvPicPr>
            <a:picLocks noChangeAspect="1"/>
          </p:cNvPicPr>
          <p:nvPr/>
        </p:nvPicPr>
        <p:blipFill>
          <a:blip r:embed="rId5"/>
          <a:stretch>
            <a:fillRect/>
          </a:stretch>
        </p:blipFill>
        <p:spPr>
          <a:xfrm>
            <a:off x="953000" y="3096669"/>
            <a:ext cx="2005117" cy="2071075"/>
          </a:xfrm>
          <a:prstGeom prst="rect">
            <a:avLst/>
          </a:prstGeom>
        </p:spPr>
      </p:pic>
      <p:sp>
        <p:nvSpPr>
          <p:cNvPr id="8" name="TextBox 7"/>
          <p:cNvSpPr txBox="1"/>
          <p:nvPr/>
        </p:nvSpPr>
        <p:spPr>
          <a:xfrm>
            <a:off x="5237019" y="3075408"/>
            <a:ext cx="6234546" cy="1938992"/>
          </a:xfrm>
          <a:prstGeom prst="rect">
            <a:avLst/>
          </a:prstGeom>
          <a:noFill/>
        </p:spPr>
        <p:txBody>
          <a:bodyPr wrap="square" rtlCol="0">
            <a:spAutoFit/>
          </a:bodyPr>
          <a:lstStyle/>
          <a:p>
            <a:pPr algn="ctr"/>
            <a:r>
              <a:rPr lang="en-GB" sz="2400" dirty="0" smtClean="0">
                <a:latin typeface="Comic Sans MS" panose="030F0702030302020204" pitchFamily="66" charset="0"/>
              </a:rPr>
              <a:t>The </a:t>
            </a:r>
            <a:r>
              <a:rPr lang="en-GB" sz="2400" dirty="0" smtClean="0">
                <a:latin typeface="Comic Sans MS" panose="030F0702030302020204" pitchFamily="66" charset="0"/>
              </a:rPr>
              <a:t>measuring tools we are going to use today are a cup and a spoon.  This will help us make sure we get the right amount of each ingredient.</a:t>
            </a:r>
          </a:p>
          <a:p>
            <a:endParaRPr lang="en-GB" sz="2400" dirty="0" smtClean="0">
              <a:latin typeface="Comic Sans MS" panose="030F0702030302020204" pitchFamily="66" charset="0"/>
            </a:endParaRPr>
          </a:p>
        </p:txBody>
      </p:sp>
      <p:pic>
        <p:nvPicPr>
          <p:cNvPr id="9" name="Picture 8">
            <a:extLst>
              <a:ext uri="{FF2B5EF4-FFF2-40B4-BE49-F238E27FC236}">
                <a16:creationId xmlns:a16="http://schemas.microsoft.com/office/drawing/2014/main" id="{CC08B45C-DBCC-B540-B3F4-DB1042B8D1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6743" y="5783014"/>
            <a:ext cx="1279730" cy="950295"/>
          </a:xfrm>
          <a:prstGeom prst="rect">
            <a:avLst/>
          </a:prstGeom>
        </p:spPr>
      </p:pic>
      <p:sp>
        <p:nvSpPr>
          <p:cNvPr id="2" name="TextBox 1"/>
          <p:cNvSpPr txBox="1"/>
          <p:nvPr/>
        </p:nvSpPr>
        <p:spPr>
          <a:xfrm>
            <a:off x="457200" y="5294368"/>
            <a:ext cx="10016836" cy="1323439"/>
          </a:xfrm>
          <a:prstGeom prst="rect">
            <a:avLst/>
          </a:prstGeom>
          <a:noFill/>
          <a:ln w="38100">
            <a:solidFill>
              <a:schemeClr val="tx1"/>
            </a:solidFill>
          </a:ln>
        </p:spPr>
        <p:txBody>
          <a:bodyPr wrap="square" rtlCol="0">
            <a:spAutoFit/>
          </a:bodyPr>
          <a:lstStyle/>
          <a:p>
            <a:pPr algn="ctr"/>
            <a:r>
              <a:rPr lang="en-GB" sz="2000" dirty="0" smtClean="0"/>
              <a:t>Throughout this experience you will be able to talk to your adult about the quantities you are using. You could talk about whether your measuring tools are full, nearly full or empty.  Whether you need more of an ingredient or whether you have used too much of an ingredient.  </a:t>
            </a:r>
          </a:p>
          <a:p>
            <a:pPr algn="ctr"/>
            <a:r>
              <a:rPr lang="en-GB" sz="2000" dirty="0" smtClean="0"/>
              <a:t>Remember the talk is important.</a:t>
            </a:r>
            <a:endParaRPr lang="en-GB" sz="2000" dirty="0"/>
          </a:p>
        </p:txBody>
      </p:sp>
    </p:spTree>
    <p:custDataLst>
      <p:tags r:id="rId1"/>
    </p:custDataLst>
    <p:extLst>
      <p:ext uri="{BB962C8B-B14F-4D97-AF65-F5344CB8AC3E}">
        <p14:creationId xmlns:p14="http://schemas.microsoft.com/office/powerpoint/2010/main" val="34174333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99698"/>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166255" y="0"/>
            <a:ext cx="11928763" cy="6924973"/>
          </a:xfrm>
          <a:prstGeom prst="rect">
            <a:avLst/>
          </a:prstGeom>
          <a:noFill/>
        </p:spPr>
        <p:txBody>
          <a:bodyPr wrap="square" rtlCol="0">
            <a:spAutoFit/>
          </a:bodyPr>
          <a:lstStyle/>
          <a:p>
            <a:pPr algn="ctr"/>
            <a:r>
              <a:rPr lang="en-GB" sz="3600" dirty="0" smtClean="0">
                <a:solidFill>
                  <a:srgbClr val="FF0000"/>
                </a:solidFill>
              </a:rPr>
              <a:t>Measuring ingredients.</a:t>
            </a:r>
          </a:p>
          <a:p>
            <a:pPr algn="ctr"/>
            <a:r>
              <a:rPr lang="en-GB" sz="2800" dirty="0" smtClean="0"/>
              <a:t>We also need a big bowl to mix the ingredients together.</a:t>
            </a:r>
          </a:p>
          <a:p>
            <a:pPr algn="ctr"/>
            <a:endParaRPr lang="en-GB" sz="2800" dirty="0"/>
          </a:p>
          <a:p>
            <a:pPr algn="ctr"/>
            <a:r>
              <a:rPr lang="en-GB" sz="3600" dirty="0" smtClean="0"/>
              <a:t>With your adult</a:t>
            </a:r>
            <a:r>
              <a:rPr lang="en-GB" sz="2800" dirty="0" smtClean="0"/>
              <a:t>, go and get a cup, a table spoon and a bowl.</a:t>
            </a:r>
          </a:p>
          <a:p>
            <a:pPr algn="ctr"/>
            <a:endParaRPr lang="en-GB" sz="2800" dirty="0"/>
          </a:p>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r>
              <a:rPr lang="en-GB" sz="2800" dirty="0" smtClean="0"/>
              <a:t>You will also need your adult to get the ingredients:</a:t>
            </a:r>
          </a:p>
          <a:p>
            <a:pPr algn="ctr"/>
            <a:r>
              <a:rPr lang="en-GB" sz="2400" dirty="0"/>
              <a:t>p</a:t>
            </a:r>
            <a:r>
              <a:rPr lang="en-GB" sz="2400" dirty="0" smtClean="0"/>
              <a:t>lain flour</a:t>
            </a:r>
          </a:p>
          <a:p>
            <a:pPr algn="ctr"/>
            <a:r>
              <a:rPr lang="en-GB" sz="2400" dirty="0"/>
              <a:t>s</a:t>
            </a:r>
            <a:r>
              <a:rPr lang="en-GB" sz="2400" dirty="0" smtClean="0"/>
              <a:t>alt</a:t>
            </a:r>
          </a:p>
          <a:p>
            <a:pPr algn="ctr"/>
            <a:r>
              <a:rPr lang="en-GB" sz="2400" dirty="0"/>
              <a:t>w</a:t>
            </a:r>
            <a:r>
              <a:rPr lang="en-GB" sz="2400" dirty="0" smtClean="0"/>
              <a:t>ater</a:t>
            </a:r>
          </a:p>
          <a:p>
            <a:pPr algn="ctr"/>
            <a:r>
              <a:rPr lang="en-GB" sz="2400" dirty="0"/>
              <a:t>c</a:t>
            </a:r>
            <a:r>
              <a:rPr lang="en-GB" sz="2400" dirty="0" smtClean="0"/>
              <a:t>ream of tartar</a:t>
            </a:r>
          </a:p>
          <a:p>
            <a:pPr algn="ctr"/>
            <a:r>
              <a:rPr lang="en-GB" sz="2400" dirty="0" smtClean="0"/>
              <a:t>oil</a:t>
            </a:r>
          </a:p>
        </p:txBody>
      </p:sp>
      <p:pic>
        <p:nvPicPr>
          <p:cNvPr id="6" name="Picture 5"/>
          <p:cNvPicPr>
            <a:picLocks noChangeAspect="1"/>
          </p:cNvPicPr>
          <p:nvPr/>
        </p:nvPicPr>
        <p:blipFill>
          <a:blip r:embed="rId4"/>
          <a:stretch>
            <a:fillRect/>
          </a:stretch>
        </p:blipFill>
        <p:spPr>
          <a:xfrm>
            <a:off x="5279675" y="2241014"/>
            <a:ext cx="933580" cy="2133898"/>
          </a:xfrm>
          <a:prstGeom prst="rect">
            <a:avLst/>
          </a:prstGeom>
        </p:spPr>
      </p:pic>
      <p:pic>
        <p:nvPicPr>
          <p:cNvPr id="7" name="Picture 6"/>
          <p:cNvPicPr>
            <a:picLocks noChangeAspect="1"/>
          </p:cNvPicPr>
          <p:nvPr/>
        </p:nvPicPr>
        <p:blipFill>
          <a:blip r:embed="rId5"/>
          <a:stretch>
            <a:fillRect/>
          </a:stretch>
        </p:blipFill>
        <p:spPr>
          <a:xfrm>
            <a:off x="1737383" y="2054455"/>
            <a:ext cx="2005117" cy="2071075"/>
          </a:xfrm>
          <a:prstGeom prst="rect">
            <a:avLst/>
          </a:prstGeom>
        </p:spPr>
      </p:pic>
      <p:pic>
        <p:nvPicPr>
          <p:cNvPr id="10" name="Picture 9"/>
          <p:cNvPicPr>
            <a:picLocks noChangeAspect="1"/>
          </p:cNvPicPr>
          <p:nvPr/>
        </p:nvPicPr>
        <p:blipFill>
          <a:blip r:embed="rId6"/>
          <a:stretch>
            <a:fillRect/>
          </a:stretch>
        </p:blipFill>
        <p:spPr>
          <a:xfrm>
            <a:off x="7370213" y="1897772"/>
            <a:ext cx="2399352" cy="2112637"/>
          </a:xfrm>
          <a:prstGeom prst="rect">
            <a:avLst/>
          </a:prstGeom>
        </p:spPr>
      </p:pic>
      <p:pic>
        <p:nvPicPr>
          <p:cNvPr id="2" name="Picture 1"/>
          <p:cNvPicPr>
            <a:picLocks noChangeAspect="1"/>
          </p:cNvPicPr>
          <p:nvPr/>
        </p:nvPicPr>
        <p:blipFill>
          <a:blip r:embed="rId7"/>
          <a:stretch>
            <a:fillRect/>
          </a:stretch>
        </p:blipFill>
        <p:spPr>
          <a:xfrm>
            <a:off x="953268" y="5014127"/>
            <a:ext cx="1190791" cy="1638529"/>
          </a:xfrm>
          <a:prstGeom prst="rect">
            <a:avLst/>
          </a:prstGeom>
        </p:spPr>
      </p:pic>
      <p:pic>
        <p:nvPicPr>
          <p:cNvPr id="3" name="Picture 2"/>
          <p:cNvPicPr>
            <a:picLocks noChangeAspect="1"/>
          </p:cNvPicPr>
          <p:nvPr/>
        </p:nvPicPr>
        <p:blipFill>
          <a:blip r:embed="rId8"/>
          <a:stretch>
            <a:fillRect/>
          </a:stretch>
        </p:blipFill>
        <p:spPr>
          <a:xfrm>
            <a:off x="2331189" y="4935115"/>
            <a:ext cx="1133633" cy="1705213"/>
          </a:xfrm>
          <a:prstGeom prst="rect">
            <a:avLst/>
          </a:prstGeom>
        </p:spPr>
      </p:pic>
      <p:pic>
        <p:nvPicPr>
          <p:cNvPr id="12" name="Picture 11"/>
          <p:cNvPicPr>
            <a:picLocks noChangeAspect="1"/>
          </p:cNvPicPr>
          <p:nvPr/>
        </p:nvPicPr>
        <p:blipFill>
          <a:blip r:embed="rId9"/>
          <a:stretch>
            <a:fillRect/>
          </a:stretch>
        </p:blipFill>
        <p:spPr>
          <a:xfrm>
            <a:off x="9655599" y="5052839"/>
            <a:ext cx="1053965" cy="1413271"/>
          </a:xfrm>
          <a:prstGeom prst="rect">
            <a:avLst/>
          </a:prstGeom>
        </p:spPr>
      </p:pic>
      <p:pic>
        <p:nvPicPr>
          <p:cNvPr id="13" name="Picture 12"/>
          <p:cNvPicPr>
            <a:picLocks noChangeAspect="1"/>
          </p:cNvPicPr>
          <p:nvPr/>
        </p:nvPicPr>
        <p:blipFill>
          <a:blip r:embed="rId10"/>
          <a:stretch>
            <a:fillRect/>
          </a:stretch>
        </p:blipFill>
        <p:spPr>
          <a:xfrm>
            <a:off x="7841125" y="4949405"/>
            <a:ext cx="1457528" cy="1743318"/>
          </a:xfrm>
          <a:prstGeom prst="rect">
            <a:avLst/>
          </a:prstGeom>
        </p:spPr>
      </p:pic>
      <p:pic>
        <p:nvPicPr>
          <p:cNvPr id="14" name="Picture 13"/>
          <p:cNvPicPr>
            <a:picLocks noChangeAspect="1"/>
          </p:cNvPicPr>
          <p:nvPr/>
        </p:nvPicPr>
        <p:blipFill>
          <a:blip r:embed="rId11"/>
          <a:stretch>
            <a:fillRect/>
          </a:stretch>
        </p:blipFill>
        <p:spPr>
          <a:xfrm>
            <a:off x="3710318" y="4902104"/>
            <a:ext cx="1152686" cy="1714739"/>
          </a:xfrm>
          <a:prstGeom prst="rect">
            <a:avLst/>
          </a:prstGeom>
        </p:spPr>
      </p:pic>
      <p:pic>
        <p:nvPicPr>
          <p:cNvPr id="15" name="Picture 14">
            <a:extLst>
              <a:ext uri="{FF2B5EF4-FFF2-40B4-BE49-F238E27FC236}">
                <a16:creationId xmlns:a16="http://schemas.microsoft.com/office/drawing/2014/main" id="{6421D068-7FD5-1644-A282-8A943F2DB6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84706" y="5754116"/>
            <a:ext cx="1287276" cy="962192"/>
          </a:xfrm>
          <a:prstGeom prst="rect">
            <a:avLst/>
          </a:prstGeom>
        </p:spPr>
      </p:pic>
    </p:spTree>
    <p:custDataLst>
      <p:tags r:id="rId1"/>
    </p:custDataLst>
    <p:extLst>
      <p:ext uri="{BB962C8B-B14F-4D97-AF65-F5344CB8AC3E}">
        <p14:creationId xmlns:p14="http://schemas.microsoft.com/office/powerpoint/2010/main" val="39829093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99698"/>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166255" y="0"/>
            <a:ext cx="11928763" cy="5386090"/>
          </a:xfrm>
          <a:prstGeom prst="rect">
            <a:avLst/>
          </a:prstGeom>
          <a:noFill/>
        </p:spPr>
        <p:txBody>
          <a:bodyPr wrap="square" rtlCol="0">
            <a:spAutoFit/>
          </a:bodyPr>
          <a:lstStyle/>
          <a:p>
            <a:pPr algn="ctr"/>
            <a:r>
              <a:rPr lang="en-GB" sz="3600" dirty="0" smtClean="0">
                <a:solidFill>
                  <a:srgbClr val="FF0000"/>
                </a:solidFill>
              </a:rPr>
              <a:t>Measuring ingredients.</a:t>
            </a:r>
          </a:p>
          <a:p>
            <a:pPr algn="ctr"/>
            <a:r>
              <a:rPr lang="en-GB" sz="2800" dirty="0" smtClean="0"/>
              <a:t>The first ingredient we need is flour.</a:t>
            </a:r>
          </a:p>
          <a:p>
            <a:pPr algn="ctr"/>
            <a:endParaRPr lang="en-GB" sz="2800" dirty="0"/>
          </a:p>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r>
              <a:rPr lang="en-GB" sz="2800" dirty="0" smtClean="0"/>
              <a:t>                   Measure 2 cups full of flour.</a:t>
            </a:r>
          </a:p>
          <a:p>
            <a:pPr algn="ctr"/>
            <a:r>
              <a:rPr lang="en-GB" sz="2800" dirty="0" smtClean="0"/>
              <a:t>                 Put it in your big bowl.</a:t>
            </a:r>
          </a:p>
        </p:txBody>
      </p:sp>
      <p:pic>
        <p:nvPicPr>
          <p:cNvPr id="7" name="Picture 6"/>
          <p:cNvPicPr>
            <a:picLocks noChangeAspect="1"/>
          </p:cNvPicPr>
          <p:nvPr/>
        </p:nvPicPr>
        <p:blipFill>
          <a:blip r:embed="rId4"/>
          <a:stretch>
            <a:fillRect/>
          </a:stretch>
        </p:blipFill>
        <p:spPr>
          <a:xfrm>
            <a:off x="4761334" y="2114515"/>
            <a:ext cx="2005117" cy="2071075"/>
          </a:xfrm>
          <a:prstGeom prst="rect">
            <a:avLst/>
          </a:prstGeom>
        </p:spPr>
      </p:pic>
      <p:pic>
        <p:nvPicPr>
          <p:cNvPr id="2" name="Picture 1"/>
          <p:cNvPicPr>
            <a:picLocks noChangeAspect="1"/>
          </p:cNvPicPr>
          <p:nvPr/>
        </p:nvPicPr>
        <p:blipFill>
          <a:blip r:embed="rId5"/>
          <a:stretch>
            <a:fillRect/>
          </a:stretch>
        </p:blipFill>
        <p:spPr>
          <a:xfrm>
            <a:off x="8882869" y="365150"/>
            <a:ext cx="1190791" cy="1638529"/>
          </a:xfrm>
          <a:prstGeom prst="rect">
            <a:avLst/>
          </a:prstGeom>
        </p:spPr>
      </p:pic>
      <p:pic>
        <p:nvPicPr>
          <p:cNvPr id="8" name="Picture 7"/>
          <p:cNvPicPr>
            <a:picLocks noChangeAspect="1"/>
          </p:cNvPicPr>
          <p:nvPr/>
        </p:nvPicPr>
        <p:blipFill>
          <a:blip r:embed="rId6"/>
          <a:stretch>
            <a:fillRect/>
          </a:stretch>
        </p:blipFill>
        <p:spPr>
          <a:xfrm>
            <a:off x="166255" y="1032558"/>
            <a:ext cx="3984171" cy="4010498"/>
          </a:xfrm>
          <a:prstGeom prst="rect">
            <a:avLst/>
          </a:prstGeom>
        </p:spPr>
      </p:pic>
      <p:pic>
        <p:nvPicPr>
          <p:cNvPr id="13" name="Picture 12"/>
          <p:cNvPicPr>
            <a:picLocks noChangeAspect="1"/>
          </p:cNvPicPr>
          <p:nvPr/>
        </p:nvPicPr>
        <p:blipFill>
          <a:blip r:embed="rId4"/>
          <a:stretch>
            <a:fillRect/>
          </a:stretch>
        </p:blipFill>
        <p:spPr>
          <a:xfrm>
            <a:off x="7065984" y="2103377"/>
            <a:ext cx="2005117" cy="2071075"/>
          </a:xfrm>
          <a:prstGeom prst="rect">
            <a:avLst/>
          </a:prstGeom>
        </p:spPr>
      </p:pic>
      <p:sp>
        <p:nvSpPr>
          <p:cNvPr id="9" name="TextBox 8"/>
          <p:cNvSpPr txBox="1"/>
          <p:nvPr/>
        </p:nvSpPr>
        <p:spPr>
          <a:xfrm>
            <a:off x="0" y="5821064"/>
            <a:ext cx="10806546" cy="461665"/>
          </a:xfrm>
          <a:prstGeom prst="rect">
            <a:avLst/>
          </a:prstGeom>
          <a:noFill/>
        </p:spPr>
        <p:txBody>
          <a:bodyPr wrap="square" rtlCol="0">
            <a:spAutoFit/>
          </a:bodyPr>
          <a:lstStyle/>
          <a:p>
            <a:r>
              <a:rPr lang="en-GB" sz="2400" dirty="0" smtClean="0">
                <a:latin typeface="Comic Sans MS" panose="030F0702030302020204" pitchFamily="66" charset="0"/>
              </a:rPr>
              <a:t>  Look how full my cup is.          Make sure you fill your cup right to the top</a:t>
            </a:r>
            <a:r>
              <a:rPr lang="en-GB" dirty="0" smtClean="0"/>
              <a:t>.</a:t>
            </a:r>
            <a:endParaRPr lang="en-GB" dirty="0"/>
          </a:p>
        </p:txBody>
      </p:sp>
      <p:pic>
        <p:nvPicPr>
          <p:cNvPr id="14" name="Picture 13"/>
          <p:cNvPicPr>
            <a:picLocks noChangeAspect="1"/>
          </p:cNvPicPr>
          <p:nvPr/>
        </p:nvPicPr>
        <p:blipFill>
          <a:blip r:embed="rId7"/>
          <a:stretch>
            <a:fillRect/>
          </a:stretch>
        </p:blipFill>
        <p:spPr>
          <a:xfrm>
            <a:off x="9265810" y="2951034"/>
            <a:ext cx="2805298" cy="2380252"/>
          </a:xfrm>
          <a:prstGeom prst="rect">
            <a:avLst/>
          </a:prstGeom>
        </p:spPr>
      </p:pic>
      <p:cxnSp>
        <p:nvCxnSpPr>
          <p:cNvPr id="16" name="Straight Arrow Connector 15"/>
          <p:cNvCxnSpPr/>
          <p:nvPr/>
        </p:nvCxnSpPr>
        <p:spPr>
          <a:xfrm flipH="1" flipV="1">
            <a:off x="955964" y="3782291"/>
            <a:ext cx="1717963" cy="20387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421D068-7FD5-1644-A282-8A943F2DB6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6997" y="5754116"/>
            <a:ext cx="1287276" cy="962192"/>
          </a:xfrm>
          <a:prstGeom prst="rect">
            <a:avLst/>
          </a:prstGeom>
        </p:spPr>
      </p:pic>
    </p:spTree>
    <p:custDataLst>
      <p:tags r:id="rId1"/>
    </p:custDataLst>
    <p:extLst>
      <p:ext uri="{BB962C8B-B14F-4D97-AF65-F5344CB8AC3E}">
        <p14:creationId xmlns:p14="http://schemas.microsoft.com/office/powerpoint/2010/main" val="11328830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99698"/>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166255" y="0"/>
            <a:ext cx="11928763" cy="5386090"/>
          </a:xfrm>
          <a:prstGeom prst="rect">
            <a:avLst/>
          </a:prstGeom>
          <a:noFill/>
        </p:spPr>
        <p:txBody>
          <a:bodyPr wrap="square" rtlCol="0">
            <a:spAutoFit/>
          </a:bodyPr>
          <a:lstStyle/>
          <a:p>
            <a:pPr algn="ctr"/>
            <a:r>
              <a:rPr lang="en-GB" sz="3600" dirty="0" smtClean="0">
                <a:solidFill>
                  <a:srgbClr val="FF0000"/>
                </a:solidFill>
              </a:rPr>
              <a:t>Measuring ingredients.</a:t>
            </a:r>
          </a:p>
          <a:p>
            <a:pPr algn="ctr"/>
            <a:r>
              <a:rPr lang="en-GB" sz="2800" dirty="0" smtClean="0"/>
              <a:t>The next ingredient we need is salt.</a:t>
            </a:r>
          </a:p>
          <a:p>
            <a:pPr algn="ctr"/>
            <a:endParaRPr lang="en-GB" sz="2800" dirty="0"/>
          </a:p>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r>
              <a:rPr lang="en-GB" sz="2800" dirty="0" smtClean="0"/>
              <a:t>              Measure </a:t>
            </a:r>
            <a:r>
              <a:rPr lang="en-GB" sz="2800" b="1" dirty="0" smtClean="0"/>
              <a:t>half </a:t>
            </a:r>
            <a:r>
              <a:rPr lang="en-GB" sz="2800" dirty="0" smtClean="0"/>
              <a:t>a cup full of salt.</a:t>
            </a:r>
          </a:p>
          <a:p>
            <a:pPr algn="ctr"/>
            <a:r>
              <a:rPr lang="en-GB" sz="2800" dirty="0" smtClean="0"/>
              <a:t>           Add it to the big bowl with the flour.</a:t>
            </a:r>
          </a:p>
        </p:txBody>
      </p:sp>
      <p:pic>
        <p:nvPicPr>
          <p:cNvPr id="7" name="Picture 6"/>
          <p:cNvPicPr>
            <a:picLocks noChangeAspect="1"/>
          </p:cNvPicPr>
          <p:nvPr/>
        </p:nvPicPr>
        <p:blipFill>
          <a:blip r:embed="rId4"/>
          <a:stretch>
            <a:fillRect/>
          </a:stretch>
        </p:blipFill>
        <p:spPr>
          <a:xfrm>
            <a:off x="5441250" y="1915496"/>
            <a:ext cx="2005117" cy="2071075"/>
          </a:xfrm>
          <a:prstGeom prst="rect">
            <a:avLst/>
          </a:prstGeom>
        </p:spPr>
      </p:pic>
      <p:sp>
        <p:nvSpPr>
          <p:cNvPr id="9" name="TextBox 8"/>
          <p:cNvSpPr txBox="1"/>
          <p:nvPr/>
        </p:nvSpPr>
        <p:spPr>
          <a:xfrm>
            <a:off x="0" y="6181284"/>
            <a:ext cx="10806546" cy="461665"/>
          </a:xfrm>
          <a:prstGeom prst="rect">
            <a:avLst/>
          </a:prstGeom>
          <a:noFill/>
        </p:spPr>
        <p:txBody>
          <a:bodyPr wrap="square" rtlCol="0">
            <a:spAutoFit/>
          </a:bodyPr>
          <a:lstStyle/>
          <a:p>
            <a:r>
              <a:rPr lang="en-GB" sz="2400" dirty="0" smtClean="0">
                <a:latin typeface="Comic Sans MS" panose="030F0702030302020204" pitchFamily="66" charset="0"/>
              </a:rPr>
              <a:t> Look how my cup is half full.      Make sure you fill your cup only </a:t>
            </a:r>
            <a:r>
              <a:rPr lang="en-GB" sz="2400" b="1" dirty="0" smtClean="0">
                <a:latin typeface="Comic Sans MS" panose="030F0702030302020204" pitchFamily="66" charset="0"/>
              </a:rPr>
              <a:t>half way</a:t>
            </a:r>
            <a:r>
              <a:rPr lang="en-GB" dirty="0" smtClean="0"/>
              <a:t>.</a:t>
            </a:r>
            <a:endParaRPr lang="en-GB" dirty="0"/>
          </a:p>
        </p:txBody>
      </p:sp>
      <p:pic>
        <p:nvPicPr>
          <p:cNvPr id="14" name="Picture 13"/>
          <p:cNvPicPr>
            <a:picLocks noChangeAspect="1"/>
          </p:cNvPicPr>
          <p:nvPr/>
        </p:nvPicPr>
        <p:blipFill>
          <a:blip r:embed="rId5"/>
          <a:stretch>
            <a:fillRect/>
          </a:stretch>
        </p:blipFill>
        <p:spPr>
          <a:xfrm>
            <a:off x="9265810" y="2951034"/>
            <a:ext cx="2805298" cy="2380252"/>
          </a:xfrm>
          <a:prstGeom prst="rect">
            <a:avLst/>
          </a:prstGeom>
        </p:spPr>
      </p:pic>
      <p:pic>
        <p:nvPicPr>
          <p:cNvPr id="12" name="Picture 11"/>
          <p:cNvPicPr>
            <a:picLocks noChangeAspect="1"/>
          </p:cNvPicPr>
          <p:nvPr/>
        </p:nvPicPr>
        <p:blipFill>
          <a:blip r:embed="rId6"/>
          <a:stretch>
            <a:fillRect/>
          </a:stretch>
        </p:blipFill>
        <p:spPr>
          <a:xfrm>
            <a:off x="8877883" y="457650"/>
            <a:ext cx="1133633" cy="1705213"/>
          </a:xfrm>
          <a:prstGeom prst="rect">
            <a:avLst/>
          </a:prstGeom>
        </p:spPr>
      </p:pic>
      <p:cxnSp>
        <p:nvCxnSpPr>
          <p:cNvPr id="6" name="Straight Arrow Connector 5"/>
          <p:cNvCxnSpPr/>
          <p:nvPr/>
        </p:nvCxnSpPr>
        <p:spPr>
          <a:xfrm>
            <a:off x="4336473" y="3089564"/>
            <a:ext cx="11761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7"/>
          <a:stretch>
            <a:fillRect/>
          </a:stretch>
        </p:blipFill>
        <p:spPr>
          <a:xfrm>
            <a:off x="525847" y="710172"/>
            <a:ext cx="2578195" cy="2240861"/>
          </a:xfrm>
          <a:prstGeom prst="rect">
            <a:avLst/>
          </a:prstGeom>
        </p:spPr>
      </p:pic>
      <p:pic>
        <p:nvPicPr>
          <p:cNvPr id="18" name="Picture 17"/>
          <p:cNvPicPr>
            <a:picLocks noChangeAspect="1"/>
          </p:cNvPicPr>
          <p:nvPr/>
        </p:nvPicPr>
        <p:blipFill>
          <a:blip r:embed="rId8"/>
          <a:stretch>
            <a:fillRect/>
          </a:stretch>
        </p:blipFill>
        <p:spPr>
          <a:xfrm>
            <a:off x="526598" y="3089565"/>
            <a:ext cx="2577444" cy="2553128"/>
          </a:xfrm>
          <a:prstGeom prst="rect">
            <a:avLst/>
          </a:prstGeom>
        </p:spPr>
      </p:pic>
      <p:cxnSp>
        <p:nvCxnSpPr>
          <p:cNvPr id="16" name="Straight Arrow Connector 15"/>
          <p:cNvCxnSpPr/>
          <p:nvPr/>
        </p:nvCxnSpPr>
        <p:spPr>
          <a:xfrm flipH="1" flipV="1">
            <a:off x="1814944" y="4635999"/>
            <a:ext cx="1271740" cy="15882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421D068-7FD5-1644-A282-8A943F2DB6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7723" y="5754116"/>
            <a:ext cx="1287276" cy="962192"/>
          </a:xfrm>
          <a:prstGeom prst="rect">
            <a:avLst/>
          </a:prstGeom>
        </p:spPr>
      </p:pic>
    </p:spTree>
    <p:custDataLst>
      <p:tags r:id="rId1"/>
    </p:custDataLst>
    <p:extLst>
      <p:ext uri="{BB962C8B-B14F-4D97-AF65-F5344CB8AC3E}">
        <p14:creationId xmlns:p14="http://schemas.microsoft.com/office/powerpoint/2010/main" val="943408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99698"/>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166255" y="0"/>
            <a:ext cx="11928763" cy="5816977"/>
          </a:xfrm>
          <a:prstGeom prst="rect">
            <a:avLst/>
          </a:prstGeom>
          <a:noFill/>
        </p:spPr>
        <p:txBody>
          <a:bodyPr wrap="square" rtlCol="0">
            <a:spAutoFit/>
          </a:bodyPr>
          <a:lstStyle/>
          <a:p>
            <a:pPr algn="ctr"/>
            <a:r>
              <a:rPr lang="en-GB" sz="3600" dirty="0" smtClean="0">
                <a:solidFill>
                  <a:srgbClr val="FF0000"/>
                </a:solidFill>
              </a:rPr>
              <a:t>Measuring ingredients.</a:t>
            </a:r>
          </a:p>
          <a:p>
            <a:pPr algn="ctr"/>
            <a:r>
              <a:rPr lang="en-GB" sz="2800" dirty="0" smtClean="0"/>
              <a:t>The next ingredient we need is cream of tartar.</a:t>
            </a:r>
          </a:p>
          <a:p>
            <a:pPr algn="ctr"/>
            <a:r>
              <a:rPr lang="en-GB" sz="2800" dirty="0" smtClean="0"/>
              <a:t>We will need 2 spoons full.</a:t>
            </a:r>
          </a:p>
          <a:p>
            <a:pPr algn="ctr"/>
            <a:endParaRPr lang="en-GB" sz="2800" dirty="0"/>
          </a:p>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r>
              <a:rPr lang="en-GB" sz="2800" dirty="0" smtClean="0"/>
              <a:t>              Measure </a:t>
            </a:r>
            <a:r>
              <a:rPr lang="en-GB" sz="2800" b="1" dirty="0" smtClean="0"/>
              <a:t>2 spoons </a:t>
            </a:r>
            <a:r>
              <a:rPr lang="en-GB" sz="2800" dirty="0" smtClean="0"/>
              <a:t>full.</a:t>
            </a:r>
          </a:p>
          <a:p>
            <a:pPr algn="ctr"/>
            <a:r>
              <a:rPr lang="en-GB" sz="2800" dirty="0" smtClean="0"/>
              <a:t>           Add it to the big bowl with the flour and salt.</a:t>
            </a:r>
          </a:p>
        </p:txBody>
      </p:sp>
      <p:sp>
        <p:nvSpPr>
          <p:cNvPr id="9" name="TextBox 8"/>
          <p:cNvSpPr txBox="1"/>
          <p:nvPr/>
        </p:nvSpPr>
        <p:spPr>
          <a:xfrm>
            <a:off x="0" y="6181284"/>
            <a:ext cx="10806546" cy="461665"/>
          </a:xfrm>
          <a:prstGeom prst="rect">
            <a:avLst/>
          </a:prstGeom>
          <a:noFill/>
        </p:spPr>
        <p:txBody>
          <a:bodyPr wrap="square" rtlCol="0">
            <a:spAutoFit/>
          </a:bodyPr>
          <a:lstStyle/>
          <a:p>
            <a:r>
              <a:rPr lang="en-GB" sz="2400" dirty="0" smtClean="0">
                <a:latin typeface="Comic Sans MS" panose="030F0702030302020204" pitchFamily="66" charset="0"/>
              </a:rPr>
              <a:t>    Look how my spoon is full.      Make sure you have a </a:t>
            </a:r>
            <a:r>
              <a:rPr lang="en-GB" sz="2400" b="1" dirty="0" smtClean="0">
                <a:latin typeface="Comic Sans MS" panose="030F0702030302020204" pitchFamily="66" charset="0"/>
              </a:rPr>
              <a:t>full</a:t>
            </a:r>
            <a:r>
              <a:rPr lang="en-GB" sz="2400" dirty="0" smtClean="0">
                <a:latin typeface="Comic Sans MS" panose="030F0702030302020204" pitchFamily="66" charset="0"/>
              </a:rPr>
              <a:t> spoon</a:t>
            </a:r>
            <a:r>
              <a:rPr lang="en-GB" dirty="0" smtClean="0"/>
              <a:t>.</a:t>
            </a:r>
            <a:endParaRPr lang="en-GB" dirty="0"/>
          </a:p>
        </p:txBody>
      </p:sp>
      <p:pic>
        <p:nvPicPr>
          <p:cNvPr id="14" name="Picture 13"/>
          <p:cNvPicPr>
            <a:picLocks noChangeAspect="1"/>
          </p:cNvPicPr>
          <p:nvPr/>
        </p:nvPicPr>
        <p:blipFill>
          <a:blip r:embed="rId4"/>
          <a:stretch>
            <a:fillRect/>
          </a:stretch>
        </p:blipFill>
        <p:spPr>
          <a:xfrm>
            <a:off x="9265810" y="2951034"/>
            <a:ext cx="2805298" cy="2380252"/>
          </a:xfrm>
          <a:prstGeom prst="rect">
            <a:avLst/>
          </a:prstGeom>
        </p:spPr>
      </p:pic>
      <p:pic>
        <p:nvPicPr>
          <p:cNvPr id="2" name="Picture 1"/>
          <p:cNvPicPr>
            <a:picLocks noChangeAspect="1"/>
          </p:cNvPicPr>
          <p:nvPr/>
        </p:nvPicPr>
        <p:blipFill>
          <a:blip r:embed="rId5"/>
          <a:stretch>
            <a:fillRect/>
          </a:stretch>
        </p:blipFill>
        <p:spPr>
          <a:xfrm>
            <a:off x="9639157" y="937753"/>
            <a:ext cx="1457528" cy="1743318"/>
          </a:xfrm>
          <a:prstGeom prst="rect">
            <a:avLst/>
          </a:prstGeom>
        </p:spPr>
      </p:pic>
      <p:pic>
        <p:nvPicPr>
          <p:cNvPr id="15" name="Picture 14"/>
          <p:cNvPicPr>
            <a:picLocks noChangeAspect="1"/>
          </p:cNvPicPr>
          <p:nvPr/>
        </p:nvPicPr>
        <p:blipFill>
          <a:blip r:embed="rId6"/>
          <a:stretch>
            <a:fillRect/>
          </a:stretch>
        </p:blipFill>
        <p:spPr>
          <a:xfrm>
            <a:off x="4784556" y="1884085"/>
            <a:ext cx="933580" cy="2133898"/>
          </a:xfrm>
          <a:prstGeom prst="rect">
            <a:avLst/>
          </a:prstGeom>
        </p:spPr>
      </p:pic>
      <p:pic>
        <p:nvPicPr>
          <p:cNvPr id="19" name="Picture 18"/>
          <p:cNvPicPr>
            <a:picLocks noChangeAspect="1"/>
          </p:cNvPicPr>
          <p:nvPr/>
        </p:nvPicPr>
        <p:blipFill>
          <a:blip r:embed="rId6"/>
          <a:stretch>
            <a:fillRect/>
          </a:stretch>
        </p:blipFill>
        <p:spPr>
          <a:xfrm>
            <a:off x="6371720" y="1864846"/>
            <a:ext cx="933580" cy="2133898"/>
          </a:xfrm>
          <a:prstGeom prst="rect">
            <a:avLst/>
          </a:prstGeom>
        </p:spPr>
      </p:pic>
      <p:pic>
        <p:nvPicPr>
          <p:cNvPr id="3" name="Picture 2"/>
          <p:cNvPicPr>
            <a:picLocks noChangeAspect="1"/>
          </p:cNvPicPr>
          <p:nvPr/>
        </p:nvPicPr>
        <p:blipFill>
          <a:blip r:embed="rId7"/>
          <a:stretch>
            <a:fillRect/>
          </a:stretch>
        </p:blipFill>
        <p:spPr>
          <a:xfrm>
            <a:off x="581178" y="2289488"/>
            <a:ext cx="2632121" cy="2762747"/>
          </a:xfrm>
          <a:prstGeom prst="rect">
            <a:avLst/>
          </a:prstGeom>
        </p:spPr>
      </p:pic>
      <p:cxnSp>
        <p:nvCxnSpPr>
          <p:cNvPr id="16" name="Straight Arrow Connector 15"/>
          <p:cNvCxnSpPr/>
          <p:nvPr/>
        </p:nvCxnSpPr>
        <p:spPr>
          <a:xfrm flipH="1" flipV="1">
            <a:off x="1814944" y="4281055"/>
            <a:ext cx="1271740" cy="19432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421D068-7FD5-1644-A282-8A943F2DB6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87723" y="5754116"/>
            <a:ext cx="1287276" cy="962192"/>
          </a:xfrm>
          <a:prstGeom prst="rect">
            <a:avLst/>
          </a:prstGeom>
        </p:spPr>
      </p:pic>
    </p:spTree>
    <p:custDataLst>
      <p:tags r:id="rId1"/>
    </p:custDataLst>
    <p:extLst>
      <p:ext uri="{BB962C8B-B14F-4D97-AF65-F5344CB8AC3E}">
        <p14:creationId xmlns:p14="http://schemas.microsoft.com/office/powerpoint/2010/main" val="14479384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99698"/>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166255" y="0"/>
            <a:ext cx="11928763" cy="5816977"/>
          </a:xfrm>
          <a:prstGeom prst="rect">
            <a:avLst/>
          </a:prstGeom>
          <a:noFill/>
        </p:spPr>
        <p:txBody>
          <a:bodyPr wrap="square" rtlCol="0">
            <a:spAutoFit/>
          </a:bodyPr>
          <a:lstStyle/>
          <a:p>
            <a:pPr algn="ctr"/>
            <a:r>
              <a:rPr lang="en-GB" sz="3600" dirty="0" smtClean="0">
                <a:solidFill>
                  <a:srgbClr val="FF0000"/>
                </a:solidFill>
              </a:rPr>
              <a:t>Measuring ingredients.</a:t>
            </a:r>
          </a:p>
          <a:p>
            <a:pPr algn="ctr"/>
            <a:r>
              <a:rPr lang="en-GB" sz="2800" dirty="0" smtClean="0"/>
              <a:t>The next ingredient we need is oil.</a:t>
            </a:r>
          </a:p>
          <a:p>
            <a:pPr algn="ctr"/>
            <a:r>
              <a:rPr lang="en-GB" sz="2800" dirty="0" smtClean="0"/>
              <a:t>We will need 2 spoons full.</a:t>
            </a:r>
          </a:p>
          <a:p>
            <a:pPr algn="ctr"/>
            <a:endParaRPr lang="en-GB" sz="2800" dirty="0"/>
          </a:p>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r>
              <a:rPr lang="en-GB" sz="2800" dirty="0" smtClean="0"/>
              <a:t>              Measure </a:t>
            </a:r>
            <a:r>
              <a:rPr lang="en-GB" sz="2800" b="1" dirty="0" smtClean="0"/>
              <a:t>2 spoons </a:t>
            </a:r>
            <a:r>
              <a:rPr lang="en-GB" sz="2800" dirty="0" smtClean="0"/>
              <a:t>full.</a:t>
            </a:r>
          </a:p>
          <a:p>
            <a:pPr algn="ctr"/>
            <a:r>
              <a:rPr lang="en-GB" sz="2800" dirty="0" smtClean="0"/>
              <a:t>           Add it to the big bowl with the flour, salt and cream of tartar.</a:t>
            </a:r>
          </a:p>
        </p:txBody>
      </p:sp>
      <p:sp>
        <p:nvSpPr>
          <p:cNvPr id="9" name="TextBox 8"/>
          <p:cNvSpPr txBox="1"/>
          <p:nvPr/>
        </p:nvSpPr>
        <p:spPr>
          <a:xfrm>
            <a:off x="0" y="6181284"/>
            <a:ext cx="10806546" cy="461665"/>
          </a:xfrm>
          <a:prstGeom prst="rect">
            <a:avLst/>
          </a:prstGeom>
          <a:noFill/>
        </p:spPr>
        <p:txBody>
          <a:bodyPr wrap="square" rtlCol="0">
            <a:spAutoFit/>
          </a:bodyPr>
          <a:lstStyle/>
          <a:p>
            <a:r>
              <a:rPr lang="en-GB" sz="2400" dirty="0" smtClean="0">
                <a:latin typeface="Comic Sans MS" panose="030F0702030302020204" pitchFamily="66" charset="0"/>
              </a:rPr>
              <a:t> Look how my spoon is full.      Make sure you have a </a:t>
            </a:r>
            <a:r>
              <a:rPr lang="en-GB" sz="2400" b="1" dirty="0" smtClean="0">
                <a:latin typeface="Comic Sans MS" panose="030F0702030302020204" pitchFamily="66" charset="0"/>
              </a:rPr>
              <a:t>full</a:t>
            </a:r>
            <a:r>
              <a:rPr lang="en-GB" sz="2400" dirty="0" smtClean="0">
                <a:latin typeface="Comic Sans MS" panose="030F0702030302020204" pitchFamily="66" charset="0"/>
              </a:rPr>
              <a:t> spoon</a:t>
            </a:r>
            <a:r>
              <a:rPr lang="en-GB" dirty="0" smtClean="0"/>
              <a:t>.</a:t>
            </a:r>
            <a:endParaRPr lang="en-GB" dirty="0"/>
          </a:p>
        </p:txBody>
      </p:sp>
      <p:pic>
        <p:nvPicPr>
          <p:cNvPr id="14" name="Picture 13"/>
          <p:cNvPicPr>
            <a:picLocks noChangeAspect="1"/>
          </p:cNvPicPr>
          <p:nvPr/>
        </p:nvPicPr>
        <p:blipFill>
          <a:blip r:embed="rId4"/>
          <a:stretch>
            <a:fillRect/>
          </a:stretch>
        </p:blipFill>
        <p:spPr>
          <a:xfrm>
            <a:off x="9265810" y="2951034"/>
            <a:ext cx="2805298" cy="2380252"/>
          </a:xfrm>
          <a:prstGeom prst="rect">
            <a:avLst/>
          </a:prstGeom>
        </p:spPr>
      </p:pic>
      <p:pic>
        <p:nvPicPr>
          <p:cNvPr id="15" name="Picture 14"/>
          <p:cNvPicPr>
            <a:picLocks noChangeAspect="1"/>
          </p:cNvPicPr>
          <p:nvPr/>
        </p:nvPicPr>
        <p:blipFill>
          <a:blip r:embed="rId5"/>
          <a:stretch>
            <a:fillRect/>
          </a:stretch>
        </p:blipFill>
        <p:spPr>
          <a:xfrm>
            <a:off x="4784556" y="1884085"/>
            <a:ext cx="933580" cy="2133898"/>
          </a:xfrm>
          <a:prstGeom prst="rect">
            <a:avLst/>
          </a:prstGeom>
        </p:spPr>
      </p:pic>
      <p:pic>
        <p:nvPicPr>
          <p:cNvPr id="19" name="Picture 18"/>
          <p:cNvPicPr>
            <a:picLocks noChangeAspect="1"/>
          </p:cNvPicPr>
          <p:nvPr/>
        </p:nvPicPr>
        <p:blipFill>
          <a:blip r:embed="rId5"/>
          <a:stretch>
            <a:fillRect/>
          </a:stretch>
        </p:blipFill>
        <p:spPr>
          <a:xfrm>
            <a:off x="6371720" y="1864846"/>
            <a:ext cx="933580" cy="2133898"/>
          </a:xfrm>
          <a:prstGeom prst="rect">
            <a:avLst/>
          </a:prstGeom>
        </p:spPr>
      </p:pic>
      <p:pic>
        <p:nvPicPr>
          <p:cNvPr id="12" name="Picture 11"/>
          <p:cNvPicPr>
            <a:picLocks noChangeAspect="1"/>
          </p:cNvPicPr>
          <p:nvPr/>
        </p:nvPicPr>
        <p:blipFill>
          <a:blip r:embed="rId6"/>
          <a:stretch>
            <a:fillRect/>
          </a:stretch>
        </p:blipFill>
        <p:spPr>
          <a:xfrm>
            <a:off x="9653860" y="574749"/>
            <a:ext cx="1152686" cy="1714739"/>
          </a:xfrm>
          <a:prstGeom prst="rect">
            <a:avLst/>
          </a:prstGeom>
        </p:spPr>
      </p:pic>
      <p:pic>
        <p:nvPicPr>
          <p:cNvPr id="6" name="Picture 5"/>
          <p:cNvPicPr>
            <a:picLocks noChangeAspect="1"/>
          </p:cNvPicPr>
          <p:nvPr/>
        </p:nvPicPr>
        <p:blipFill>
          <a:blip r:embed="rId7"/>
          <a:stretch>
            <a:fillRect/>
          </a:stretch>
        </p:blipFill>
        <p:spPr>
          <a:xfrm>
            <a:off x="402268" y="1666375"/>
            <a:ext cx="3542931" cy="3457277"/>
          </a:xfrm>
          <a:prstGeom prst="rect">
            <a:avLst/>
          </a:prstGeom>
        </p:spPr>
      </p:pic>
      <p:cxnSp>
        <p:nvCxnSpPr>
          <p:cNvPr id="16" name="Straight Arrow Connector 15"/>
          <p:cNvCxnSpPr/>
          <p:nvPr/>
        </p:nvCxnSpPr>
        <p:spPr>
          <a:xfrm flipV="1">
            <a:off x="1136073" y="4017983"/>
            <a:ext cx="678871" cy="20461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421D068-7FD5-1644-A282-8A943F2DB6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87723" y="5754116"/>
            <a:ext cx="1287276" cy="962192"/>
          </a:xfrm>
          <a:prstGeom prst="rect">
            <a:avLst/>
          </a:prstGeom>
        </p:spPr>
      </p:pic>
    </p:spTree>
    <p:custDataLst>
      <p:tags r:id="rId1"/>
    </p:custDataLst>
    <p:extLst>
      <p:ext uri="{BB962C8B-B14F-4D97-AF65-F5344CB8AC3E}">
        <p14:creationId xmlns:p14="http://schemas.microsoft.com/office/powerpoint/2010/main" val="8236877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99698"/>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197472" y="90513"/>
            <a:ext cx="11928763" cy="5816977"/>
          </a:xfrm>
          <a:prstGeom prst="rect">
            <a:avLst/>
          </a:prstGeom>
          <a:noFill/>
        </p:spPr>
        <p:txBody>
          <a:bodyPr wrap="square" rtlCol="0">
            <a:spAutoFit/>
          </a:bodyPr>
          <a:lstStyle/>
          <a:p>
            <a:pPr algn="ctr"/>
            <a:r>
              <a:rPr lang="en-GB" sz="3600" dirty="0" smtClean="0">
                <a:solidFill>
                  <a:srgbClr val="FF0000"/>
                </a:solidFill>
              </a:rPr>
              <a:t>Measuring ingredients.</a:t>
            </a:r>
          </a:p>
          <a:p>
            <a:pPr algn="ctr"/>
            <a:r>
              <a:rPr lang="en-GB" sz="2800" dirty="0" smtClean="0"/>
              <a:t>The next ingredient is hot water.</a:t>
            </a:r>
          </a:p>
          <a:p>
            <a:pPr algn="ctr"/>
            <a:r>
              <a:rPr lang="en-GB" sz="2800" dirty="0" smtClean="0"/>
              <a:t>We will need 1 cup full</a:t>
            </a:r>
            <a:r>
              <a:rPr lang="en-GB" sz="2800" dirty="0" smtClean="0"/>
              <a:t>.  </a:t>
            </a:r>
          </a:p>
          <a:p>
            <a:pPr algn="ctr"/>
            <a:r>
              <a:rPr lang="en-GB" sz="2800" dirty="0" smtClean="0"/>
              <a:t>Get your adult to do this bit for you.</a:t>
            </a: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endParaRPr lang="en-GB" sz="2800" dirty="0" smtClean="0"/>
          </a:p>
          <a:p>
            <a:pPr algn="ctr"/>
            <a:r>
              <a:rPr lang="en-GB" sz="2800" dirty="0" smtClean="0"/>
              <a:t> Measure </a:t>
            </a:r>
            <a:r>
              <a:rPr lang="en-GB" sz="2800" b="1" dirty="0" smtClean="0"/>
              <a:t>1 cup </a:t>
            </a:r>
            <a:r>
              <a:rPr lang="en-GB" sz="2800" dirty="0" smtClean="0"/>
              <a:t>full.</a:t>
            </a:r>
          </a:p>
          <a:p>
            <a:pPr algn="ctr"/>
            <a:r>
              <a:rPr lang="en-GB" sz="2800" dirty="0" smtClean="0"/>
              <a:t>           Add it to the big bowl with the flour, salt, cream of tartar and oil.</a:t>
            </a:r>
          </a:p>
        </p:txBody>
      </p:sp>
      <p:sp>
        <p:nvSpPr>
          <p:cNvPr id="9" name="TextBox 8"/>
          <p:cNvSpPr txBox="1"/>
          <p:nvPr/>
        </p:nvSpPr>
        <p:spPr>
          <a:xfrm>
            <a:off x="0" y="6181284"/>
            <a:ext cx="10806546" cy="461665"/>
          </a:xfrm>
          <a:prstGeom prst="rect">
            <a:avLst/>
          </a:prstGeom>
          <a:noFill/>
        </p:spPr>
        <p:txBody>
          <a:bodyPr wrap="square" rtlCol="0">
            <a:spAutoFit/>
          </a:bodyPr>
          <a:lstStyle/>
          <a:p>
            <a:r>
              <a:rPr lang="en-GB" sz="2400" dirty="0" smtClean="0">
                <a:latin typeface="Comic Sans MS" panose="030F0702030302020204" pitchFamily="66" charset="0"/>
              </a:rPr>
              <a:t>   Look how full my cup is.         Make sure you have a </a:t>
            </a:r>
            <a:r>
              <a:rPr lang="en-GB" sz="2400" b="1" dirty="0" smtClean="0">
                <a:latin typeface="Comic Sans MS" panose="030F0702030302020204" pitchFamily="66" charset="0"/>
              </a:rPr>
              <a:t>full</a:t>
            </a:r>
            <a:r>
              <a:rPr lang="en-GB" sz="2400" dirty="0" smtClean="0">
                <a:latin typeface="Comic Sans MS" panose="030F0702030302020204" pitchFamily="66" charset="0"/>
              </a:rPr>
              <a:t> cup</a:t>
            </a:r>
            <a:r>
              <a:rPr lang="en-GB" dirty="0" smtClean="0"/>
              <a:t>.</a:t>
            </a:r>
            <a:endParaRPr lang="en-GB" dirty="0"/>
          </a:p>
        </p:txBody>
      </p:sp>
      <p:pic>
        <p:nvPicPr>
          <p:cNvPr id="13" name="Picture 12"/>
          <p:cNvPicPr>
            <a:picLocks noChangeAspect="1"/>
          </p:cNvPicPr>
          <p:nvPr/>
        </p:nvPicPr>
        <p:blipFill>
          <a:blip r:embed="rId4"/>
          <a:stretch>
            <a:fillRect/>
          </a:stretch>
        </p:blipFill>
        <p:spPr>
          <a:xfrm>
            <a:off x="9439131" y="584894"/>
            <a:ext cx="1053965" cy="1413271"/>
          </a:xfrm>
          <a:prstGeom prst="rect">
            <a:avLst/>
          </a:prstGeom>
        </p:spPr>
      </p:pic>
      <p:pic>
        <p:nvPicPr>
          <p:cNvPr id="17" name="Picture 16"/>
          <p:cNvPicPr>
            <a:picLocks noChangeAspect="1"/>
          </p:cNvPicPr>
          <p:nvPr/>
        </p:nvPicPr>
        <p:blipFill>
          <a:blip r:embed="rId5"/>
          <a:stretch>
            <a:fillRect/>
          </a:stretch>
        </p:blipFill>
        <p:spPr>
          <a:xfrm>
            <a:off x="5128077" y="1955323"/>
            <a:ext cx="2005117" cy="2071075"/>
          </a:xfrm>
          <a:prstGeom prst="rect">
            <a:avLst/>
          </a:prstGeom>
        </p:spPr>
      </p:pic>
      <p:pic>
        <p:nvPicPr>
          <p:cNvPr id="2" name="Picture 1"/>
          <p:cNvPicPr>
            <a:picLocks noChangeAspect="1"/>
          </p:cNvPicPr>
          <p:nvPr/>
        </p:nvPicPr>
        <p:blipFill>
          <a:blip r:embed="rId6"/>
          <a:stretch>
            <a:fillRect/>
          </a:stretch>
        </p:blipFill>
        <p:spPr>
          <a:xfrm>
            <a:off x="9188601" y="2552761"/>
            <a:ext cx="2446050" cy="2569759"/>
          </a:xfrm>
          <a:prstGeom prst="rect">
            <a:avLst/>
          </a:prstGeom>
        </p:spPr>
      </p:pic>
      <p:pic>
        <p:nvPicPr>
          <p:cNvPr id="3" name="Picture 2"/>
          <p:cNvPicPr>
            <a:picLocks noChangeAspect="1"/>
          </p:cNvPicPr>
          <p:nvPr/>
        </p:nvPicPr>
        <p:blipFill>
          <a:blip r:embed="rId7"/>
          <a:stretch>
            <a:fillRect/>
          </a:stretch>
        </p:blipFill>
        <p:spPr>
          <a:xfrm>
            <a:off x="908927" y="2195353"/>
            <a:ext cx="2562583" cy="2648320"/>
          </a:xfrm>
          <a:prstGeom prst="rect">
            <a:avLst/>
          </a:prstGeom>
        </p:spPr>
      </p:pic>
      <p:cxnSp>
        <p:nvCxnSpPr>
          <p:cNvPr id="16" name="Straight Arrow Connector 15"/>
          <p:cNvCxnSpPr/>
          <p:nvPr/>
        </p:nvCxnSpPr>
        <p:spPr>
          <a:xfrm flipV="1">
            <a:off x="1136073" y="4017983"/>
            <a:ext cx="678871" cy="20461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6421D068-7FD5-1644-A282-8A943F2DB6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3096" y="5818879"/>
            <a:ext cx="1287276" cy="962192"/>
          </a:xfrm>
          <a:prstGeom prst="rect">
            <a:avLst/>
          </a:prstGeom>
        </p:spPr>
      </p:pic>
    </p:spTree>
    <p:custDataLst>
      <p:tags r:id="rId1"/>
    </p:custDataLst>
    <p:extLst>
      <p:ext uri="{BB962C8B-B14F-4D97-AF65-F5344CB8AC3E}">
        <p14:creationId xmlns:p14="http://schemas.microsoft.com/office/powerpoint/2010/main" val="1488885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753" y="266969"/>
            <a:ext cx="11014363" cy="2585323"/>
          </a:xfrm>
          <a:prstGeom prst="rect">
            <a:avLst/>
          </a:prstGeom>
          <a:noFill/>
        </p:spPr>
        <p:txBody>
          <a:bodyPr wrap="square" rtlCol="0">
            <a:spAutoFit/>
          </a:bodyPr>
          <a:lstStyle/>
          <a:p>
            <a:r>
              <a:rPr lang="en-GB" dirty="0" smtClean="0">
                <a:latin typeface="Comic Sans MS" panose="030F0702030302020204" pitchFamily="66" charset="0"/>
              </a:rPr>
              <a:t>Let’s try this one together…</a:t>
            </a: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r>
              <a:rPr lang="en-GB" dirty="0" smtClean="0">
                <a:latin typeface="Comic Sans MS" panose="030F0702030302020204" pitchFamily="66" charset="0"/>
              </a:rPr>
              <a:t>We have 8 animals altogether.         1           2        3          4         5        6           7         8</a:t>
            </a:r>
          </a:p>
          <a:p>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smtClean="0">
                <a:latin typeface="Comic Sans MS" panose="030F0702030302020204" pitchFamily="66" charset="0"/>
              </a:rPr>
              <a:t>But here we can only see 5  animals.  Some have been taken away and are hidden behind the lantern? </a:t>
            </a:r>
            <a:endParaRPr lang="en-GB" dirty="0" smtClean="0"/>
          </a:p>
          <a:p>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54" b="63282"/>
          <a:stretch/>
        </p:blipFill>
        <p:spPr>
          <a:xfrm>
            <a:off x="3818731" y="266969"/>
            <a:ext cx="3172691" cy="803564"/>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26614" b="64481"/>
          <a:stretch/>
        </p:blipFill>
        <p:spPr>
          <a:xfrm>
            <a:off x="226753" y="2839549"/>
            <a:ext cx="2785835" cy="899341"/>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9916" r="89662"/>
                    </a14:imgEffect>
                  </a14:imgLayer>
                </a14:imgProps>
              </a:ext>
              <a:ext uri="{28A0092B-C50C-407E-A947-70E740481C1C}">
                <a14:useLocalDpi xmlns:a14="http://schemas.microsoft.com/office/drawing/2010/main" val="0"/>
              </a:ext>
            </a:extLst>
          </a:blip>
          <a:stretch>
            <a:fillRect/>
          </a:stretch>
        </p:blipFill>
        <p:spPr>
          <a:xfrm>
            <a:off x="6284840" y="2702775"/>
            <a:ext cx="3287816" cy="2178005"/>
          </a:xfrm>
          <a:prstGeom prst="rect">
            <a:avLst/>
          </a:prstGeom>
        </p:spPr>
      </p:pic>
      <p:pic>
        <p:nvPicPr>
          <p:cNvPr id="9" name="Picture 8">
            <a:extLst>
              <a:ext uri="{FF2B5EF4-FFF2-40B4-BE49-F238E27FC236}">
                <a16:creationId xmlns:a16="http://schemas.microsoft.com/office/drawing/2014/main" id="{6421D068-7FD5-1644-A282-8A943F2DB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09" y="5650196"/>
            <a:ext cx="1287276" cy="962192"/>
          </a:xfrm>
          <a:prstGeom prst="rect">
            <a:avLst/>
          </a:prstGeom>
        </p:spPr>
      </p:pic>
      <p:sp>
        <p:nvSpPr>
          <p:cNvPr id="3" name="TextBox 2"/>
          <p:cNvSpPr txBox="1"/>
          <p:nvPr/>
        </p:nvSpPr>
        <p:spPr>
          <a:xfrm>
            <a:off x="1924585" y="4731262"/>
            <a:ext cx="10724615" cy="2308324"/>
          </a:xfrm>
          <a:prstGeom prst="rect">
            <a:avLst/>
          </a:prstGeom>
          <a:noFill/>
        </p:spPr>
        <p:txBody>
          <a:bodyPr wrap="square" rtlCol="0">
            <a:spAutoFit/>
          </a:bodyPr>
          <a:lstStyle/>
          <a:p>
            <a:r>
              <a:rPr lang="en-GB" sz="2800" dirty="0" smtClean="0">
                <a:latin typeface="Comic Sans MS" panose="030F0702030302020204" pitchFamily="66" charset="0"/>
              </a:rPr>
              <a:t>5                               +                   ___          = 5</a:t>
            </a:r>
          </a:p>
          <a:p>
            <a:endParaRPr lang="en-GB" sz="2800" dirty="0" smtClean="0">
              <a:latin typeface="Comic Sans MS" panose="030F0702030302020204" pitchFamily="66" charset="0"/>
            </a:endParaRPr>
          </a:p>
          <a:p>
            <a:r>
              <a:rPr lang="en-GB" sz="2800" dirty="0"/>
              <a:t>I know I should have 8 altogether.  </a:t>
            </a:r>
            <a:endParaRPr lang="en-GB" sz="2800" dirty="0" smtClean="0"/>
          </a:p>
          <a:p>
            <a:r>
              <a:rPr lang="en-GB" sz="2800" dirty="0" smtClean="0"/>
              <a:t>How </a:t>
            </a:r>
            <a:r>
              <a:rPr lang="en-GB" sz="2800" dirty="0"/>
              <a:t>many animals </a:t>
            </a:r>
            <a:r>
              <a:rPr lang="en-GB" sz="2800" dirty="0" smtClean="0"/>
              <a:t>are </a:t>
            </a:r>
            <a:r>
              <a:rPr lang="en-GB" sz="2800" dirty="0"/>
              <a:t>hiding behind the lantern?  </a:t>
            </a:r>
            <a:r>
              <a:rPr lang="en-GB" sz="2800" dirty="0" smtClean="0"/>
              <a:t>  </a:t>
            </a:r>
            <a:r>
              <a:rPr lang="en-GB" sz="3200" dirty="0" smtClean="0"/>
              <a:t>5 </a:t>
            </a:r>
            <a:r>
              <a:rPr lang="en-GB" sz="3200" dirty="0"/>
              <a:t>+ __?__  =  8  </a:t>
            </a:r>
            <a:endParaRPr lang="en-GB" sz="2000" dirty="0"/>
          </a:p>
          <a:p>
            <a:endParaRPr lang="en-GB" sz="2800" dirty="0">
              <a:latin typeface="Comic Sans MS" panose="030F0702030302020204" pitchFamily="66" charset="0"/>
            </a:endParaRPr>
          </a:p>
        </p:txBody>
      </p:sp>
      <p:pic>
        <p:nvPicPr>
          <p:cNvPr id="11" name="Picture 2" descr="Origi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34099" b="34156"/>
          <a:stretch/>
        </p:blipFill>
        <p:spPr>
          <a:xfrm>
            <a:off x="6829692" y="396592"/>
            <a:ext cx="3172691" cy="671775"/>
          </a:xfrm>
          <a:prstGeom prst="rect">
            <a:avLst/>
          </a:prstGeom>
        </p:spPr>
      </p:pic>
      <p:pic>
        <p:nvPicPr>
          <p:cNvPr id="13" name="Picture 12"/>
          <p:cNvPicPr>
            <a:picLocks noChangeAspect="1"/>
          </p:cNvPicPr>
          <p:nvPr/>
        </p:nvPicPr>
        <p:blipFill>
          <a:blip r:embed="rId7"/>
          <a:stretch>
            <a:fillRect/>
          </a:stretch>
        </p:blipFill>
        <p:spPr>
          <a:xfrm>
            <a:off x="2937825" y="2838437"/>
            <a:ext cx="1564902" cy="921391"/>
          </a:xfrm>
          <a:prstGeom prst="rect">
            <a:avLst/>
          </a:prstGeom>
        </p:spPr>
      </p:pic>
      <p:sp>
        <p:nvSpPr>
          <p:cNvPr id="14" name="TextBox 13"/>
          <p:cNvSpPr txBox="1"/>
          <p:nvPr/>
        </p:nvSpPr>
        <p:spPr>
          <a:xfrm>
            <a:off x="387927" y="3906982"/>
            <a:ext cx="4461164" cy="369332"/>
          </a:xfrm>
          <a:prstGeom prst="rect">
            <a:avLst/>
          </a:prstGeom>
          <a:noFill/>
        </p:spPr>
        <p:txBody>
          <a:bodyPr wrap="square" rtlCol="0">
            <a:spAutoFit/>
          </a:bodyPr>
          <a:lstStyle/>
          <a:p>
            <a:r>
              <a:rPr lang="en-GB" dirty="0"/>
              <a:t> </a:t>
            </a:r>
            <a:r>
              <a:rPr lang="en-GB" dirty="0" smtClean="0"/>
              <a:t>  1               2                  3             4           5</a:t>
            </a:r>
            <a:endParaRPr lang="en-GB" dirty="0"/>
          </a:p>
        </p:txBody>
      </p:sp>
      <p:sp>
        <p:nvSpPr>
          <p:cNvPr id="15" name="TextBox 14"/>
          <p:cNvSpPr txBox="1"/>
          <p:nvPr/>
        </p:nvSpPr>
        <p:spPr>
          <a:xfrm>
            <a:off x="7575457" y="2971265"/>
            <a:ext cx="706582" cy="830997"/>
          </a:xfrm>
          <a:prstGeom prst="rect">
            <a:avLst/>
          </a:prstGeom>
          <a:noFill/>
        </p:spPr>
        <p:txBody>
          <a:bodyPr wrap="square" rtlCol="0">
            <a:spAutoFit/>
          </a:bodyPr>
          <a:lstStyle/>
          <a:p>
            <a:pPr algn="ctr"/>
            <a:r>
              <a:rPr lang="en-GB" sz="4800" dirty="0" smtClean="0"/>
              <a:t>?</a:t>
            </a:r>
            <a:endParaRPr lang="en-GB" sz="4800" dirty="0"/>
          </a:p>
        </p:txBody>
      </p:sp>
    </p:spTree>
    <p:extLst>
      <p:ext uri="{BB962C8B-B14F-4D97-AF65-F5344CB8AC3E}">
        <p14:creationId xmlns:p14="http://schemas.microsoft.com/office/powerpoint/2010/main" val="30949338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99698"/>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197472" y="90513"/>
            <a:ext cx="11928763" cy="5816977"/>
          </a:xfrm>
          <a:prstGeom prst="rect">
            <a:avLst/>
          </a:prstGeom>
          <a:noFill/>
        </p:spPr>
        <p:txBody>
          <a:bodyPr wrap="square" rtlCol="0">
            <a:spAutoFit/>
          </a:bodyPr>
          <a:lstStyle/>
          <a:p>
            <a:pPr algn="ctr"/>
            <a:r>
              <a:rPr lang="en-GB" sz="3600" dirty="0" smtClean="0">
                <a:solidFill>
                  <a:srgbClr val="FF0000"/>
                </a:solidFill>
              </a:rPr>
              <a:t>Measuring ingredients.</a:t>
            </a:r>
          </a:p>
          <a:p>
            <a:pPr algn="ctr"/>
            <a:endParaRPr lang="en-GB" sz="2800" dirty="0"/>
          </a:p>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r>
              <a:rPr lang="en-GB" sz="2800" dirty="0" smtClean="0"/>
              <a:t> Measure </a:t>
            </a:r>
            <a:r>
              <a:rPr lang="en-GB" sz="2800" b="1" dirty="0" smtClean="0"/>
              <a:t>1 cup </a:t>
            </a:r>
            <a:r>
              <a:rPr lang="en-GB" sz="2800" dirty="0" smtClean="0"/>
              <a:t>full.</a:t>
            </a:r>
          </a:p>
          <a:p>
            <a:pPr algn="ctr"/>
            <a:endParaRPr lang="en-GB" sz="2800" dirty="0" smtClean="0"/>
          </a:p>
          <a:p>
            <a:pPr algn="ctr"/>
            <a:r>
              <a:rPr lang="en-GB" sz="2800" dirty="0" smtClean="0"/>
              <a:t>           </a:t>
            </a:r>
          </a:p>
          <a:p>
            <a:pPr algn="ctr"/>
            <a:r>
              <a:rPr lang="en-GB" sz="2800" dirty="0" smtClean="0"/>
              <a:t>If you want your dough to be colourful.  Add some food colouring now.</a:t>
            </a:r>
          </a:p>
        </p:txBody>
      </p:sp>
      <p:pic>
        <p:nvPicPr>
          <p:cNvPr id="6" name="Picture 5"/>
          <p:cNvPicPr>
            <a:picLocks noChangeAspect="1"/>
          </p:cNvPicPr>
          <p:nvPr/>
        </p:nvPicPr>
        <p:blipFill>
          <a:blip r:embed="rId4"/>
          <a:stretch>
            <a:fillRect/>
          </a:stretch>
        </p:blipFill>
        <p:spPr>
          <a:xfrm>
            <a:off x="3447287" y="1011423"/>
            <a:ext cx="4715533" cy="4029637"/>
          </a:xfrm>
          <a:prstGeom prst="rect">
            <a:avLst/>
          </a:prstGeom>
        </p:spPr>
      </p:pic>
      <p:pic>
        <p:nvPicPr>
          <p:cNvPr id="12" name="Picture 11">
            <a:extLst>
              <a:ext uri="{FF2B5EF4-FFF2-40B4-BE49-F238E27FC236}">
                <a16:creationId xmlns:a16="http://schemas.microsoft.com/office/drawing/2014/main" id="{6421D068-7FD5-1644-A282-8A943F2DB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7723" y="5754116"/>
            <a:ext cx="1287276" cy="962192"/>
          </a:xfrm>
          <a:prstGeom prst="rect">
            <a:avLst/>
          </a:prstGeom>
        </p:spPr>
      </p:pic>
    </p:spTree>
    <p:custDataLst>
      <p:tags r:id="rId1"/>
    </p:custDataLst>
    <p:extLst>
      <p:ext uri="{BB962C8B-B14F-4D97-AF65-F5344CB8AC3E}">
        <p14:creationId xmlns:p14="http://schemas.microsoft.com/office/powerpoint/2010/main" val="14239618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99698"/>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142345" y="0"/>
            <a:ext cx="11928763" cy="2369880"/>
          </a:xfrm>
          <a:prstGeom prst="rect">
            <a:avLst/>
          </a:prstGeom>
          <a:noFill/>
        </p:spPr>
        <p:txBody>
          <a:bodyPr wrap="square" rtlCol="0">
            <a:spAutoFit/>
          </a:bodyPr>
          <a:lstStyle/>
          <a:p>
            <a:pPr algn="ctr"/>
            <a:r>
              <a:rPr lang="en-GB" sz="3600" dirty="0" smtClean="0">
                <a:solidFill>
                  <a:srgbClr val="FF0000"/>
                </a:solidFill>
              </a:rPr>
              <a:t>Measuring ingredients.</a:t>
            </a:r>
          </a:p>
          <a:p>
            <a:pPr algn="ctr"/>
            <a:endParaRPr lang="en-GB" sz="2800" dirty="0"/>
          </a:p>
          <a:p>
            <a:r>
              <a:rPr lang="en-GB" sz="2800" dirty="0" smtClean="0"/>
              <a:t>The </a:t>
            </a:r>
            <a:r>
              <a:rPr lang="en-GB" sz="2800" dirty="0" smtClean="0"/>
              <a:t>last thing to do is to knead our dough.</a:t>
            </a:r>
          </a:p>
          <a:p>
            <a:r>
              <a:rPr lang="en-GB" sz="2800" dirty="0" smtClean="0"/>
              <a:t>Squash and squeeze it all together in a big ball.</a:t>
            </a:r>
          </a:p>
          <a:p>
            <a:r>
              <a:rPr lang="en-GB" sz="2800" dirty="0" smtClean="0"/>
              <a:t>Now we can have fun playing with it.</a:t>
            </a:r>
          </a:p>
        </p:txBody>
      </p:sp>
      <p:pic>
        <p:nvPicPr>
          <p:cNvPr id="3" name="Picture 2"/>
          <p:cNvPicPr>
            <a:picLocks noChangeAspect="1"/>
          </p:cNvPicPr>
          <p:nvPr/>
        </p:nvPicPr>
        <p:blipFill>
          <a:blip r:embed="rId4"/>
          <a:stretch>
            <a:fillRect/>
          </a:stretch>
        </p:blipFill>
        <p:spPr>
          <a:xfrm>
            <a:off x="7348564" y="1004582"/>
            <a:ext cx="3269255" cy="2929992"/>
          </a:xfrm>
          <a:prstGeom prst="rect">
            <a:avLst/>
          </a:prstGeom>
        </p:spPr>
      </p:pic>
      <p:pic>
        <p:nvPicPr>
          <p:cNvPr id="8" name="Picture 7">
            <a:extLst>
              <a:ext uri="{FF2B5EF4-FFF2-40B4-BE49-F238E27FC236}">
                <a16:creationId xmlns:a16="http://schemas.microsoft.com/office/drawing/2014/main" id="{6421D068-7FD5-1644-A282-8A943F2DB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7723" y="5754116"/>
            <a:ext cx="1287276" cy="962192"/>
          </a:xfrm>
          <a:prstGeom prst="rect">
            <a:avLst/>
          </a:prstGeom>
        </p:spPr>
      </p:pic>
      <p:sp>
        <p:nvSpPr>
          <p:cNvPr id="2" name="TextBox 1"/>
          <p:cNvSpPr txBox="1"/>
          <p:nvPr/>
        </p:nvSpPr>
        <p:spPr>
          <a:xfrm>
            <a:off x="720436" y="3699165"/>
            <a:ext cx="9033164" cy="1200329"/>
          </a:xfrm>
          <a:prstGeom prst="rect">
            <a:avLst/>
          </a:prstGeom>
          <a:noFill/>
        </p:spPr>
        <p:txBody>
          <a:bodyPr wrap="square" rtlCol="0">
            <a:spAutoFit/>
          </a:bodyPr>
          <a:lstStyle/>
          <a:p>
            <a:pPr algn="ctr"/>
            <a:endParaRPr lang="en-GB" sz="2400" dirty="0" smtClean="0"/>
          </a:p>
          <a:p>
            <a:pPr algn="ctr"/>
            <a:r>
              <a:rPr lang="en-GB" sz="2400" dirty="0" smtClean="0"/>
              <a:t>Why don’t you send us some pictures of yourself making the dough and how it turned out.  We really would love to see your creations.</a:t>
            </a:r>
            <a:endParaRPr lang="en-GB" sz="2400" dirty="0"/>
          </a:p>
        </p:txBody>
      </p:sp>
      <p:pic>
        <p:nvPicPr>
          <p:cNvPr id="6" name="Picture 5"/>
          <p:cNvPicPr>
            <a:picLocks noChangeAspect="1"/>
          </p:cNvPicPr>
          <p:nvPr/>
        </p:nvPicPr>
        <p:blipFill>
          <a:blip r:embed="rId6"/>
          <a:stretch>
            <a:fillRect/>
          </a:stretch>
        </p:blipFill>
        <p:spPr>
          <a:xfrm>
            <a:off x="9717573" y="4118014"/>
            <a:ext cx="1613788" cy="1562960"/>
          </a:xfrm>
          <a:prstGeom prst="rect">
            <a:avLst/>
          </a:prstGeom>
        </p:spPr>
      </p:pic>
      <p:pic>
        <p:nvPicPr>
          <p:cNvPr id="7" name="Picture 6"/>
          <p:cNvPicPr>
            <a:picLocks noChangeAspect="1"/>
          </p:cNvPicPr>
          <p:nvPr/>
        </p:nvPicPr>
        <p:blipFill rotWithShape="1">
          <a:blip r:embed="rId7"/>
          <a:srcRect r="2673"/>
          <a:stretch/>
        </p:blipFill>
        <p:spPr>
          <a:xfrm>
            <a:off x="3188545" y="2452139"/>
            <a:ext cx="1646691" cy="1482435"/>
          </a:xfrm>
          <a:prstGeom prst="rect">
            <a:avLst/>
          </a:prstGeom>
        </p:spPr>
      </p:pic>
      <p:sp>
        <p:nvSpPr>
          <p:cNvPr id="9" name="TextBox 8"/>
          <p:cNvSpPr txBox="1"/>
          <p:nvPr/>
        </p:nvSpPr>
        <p:spPr>
          <a:xfrm>
            <a:off x="318655" y="5237018"/>
            <a:ext cx="8866909" cy="1200329"/>
          </a:xfrm>
          <a:prstGeom prst="rect">
            <a:avLst/>
          </a:prstGeom>
          <a:noFill/>
          <a:ln w="57150">
            <a:solidFill>
              <a:schemeClr val="tx1"/>
            </a:solidFill>
          </a:ln>
        </p:spPr>
        <p:txBody>
          <a:bodyPr wrap="square" rtlCol="0">
            <a:spAutoFit/>
          </a:bodyPr>
          <a:lstStyle/>
          <a:p>
            <a:pPr algn="ctr"/>
            <a:r>
              <a:rPr lang="en-GB" dirty="0" smtClean="0"/>
              <a:t>Parents – If you do not have all the ingredients for playdough then you could try this super simple recipe for salt dough.  All you need is 1 cup of flour, ½ a cup of salt and a ½ a cup of warm water.  Mix and knead them altogether and you will have lovely dough for your child to play with and they will still get to try out some measuring whilst you make it together.</a:t>
            </a:r>
            <a:endParaRPr lang="en-GB" dirty="0"/>
          </a:p>
        </p:txBody>
      </p:sp>
    </p:spTree>
    <p:custDataLst>
      <p:tags r:id="rId1"/>
    </p:custDataLst>
    <p:extLst>
      <p:ext uri="{BB962C8B-B14F-4D97-AF65-F5344CB8AC3E}">
        <p14:creationId xmlns:p14="http://schemas.microsoft.com/office/powerpoint/2010/main" val="42940473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303" y="-99698"/>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142345" y="0"/>
            <a:ext cx="11928763" cy="4524315"/>
          </a:xfrm>
          <a:prstGeom prst="rect">
            <a:avLst/>
          </a:prstGeom>
          <a:noFill/>
        </p:spPr>
        <p:txBody>
          <a:bodyPr wrap="square" rtlCol="0">
            <a:spAutoFit/>
          </a:bodyPr>
          <a:lstStyle/>
          <a:p>
            <a:pPr algn="ctr"/>
            <a:r>
              <a:rPr lang="en-GB" sz="3600" dirty="0" smtClean="0">
                <a:solidFill>
                  <a:srgbClr val="FF0000"/>
                </a:solidFill>
              </a:rPr>
              <a:t>Measuring ingredients.</a:t>
            </a:r>
          </a:p>
          <a:p>
            <a:pPr algn="ctr"/>
            <a:r>
              <a:rPr lang="en-GB" sz="2400" dirty="0" smtClean="0">
                <a:latin typeface="Comic Sans MS" panose="030F0702030302020204" pitchFamily="66" charset="0"/>
              </a:rPr>
              <a:t>Here is the recipe if you want to make your own play dough again some time</a:t>
            </a:r>
            <a:r>
              <a:rPr lang="en-GB" sz="2400" dirty="0" smtClean="0"/>
              <a:t>.</a:t>
            </a:r>
            <a:endParaRPr lang="en-GB" sz="2400" dirty="0"/>
          </a:p>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endParaRPr lang="en-GB" sz="2800" dirty="0"/>
          </a:p>
          <a:p>
            <a:pPr algn="ctr"/>
            <a:endParaRPr lang="en-GB" sz="2800" dirty="0" smtClean="0"/>
          </a:p>
          <a:p>
            <a:pPr algn="ctr"/>
            <a:r>
              <a:rPr lang="en-GB" sz="2800" dirty="0" smtClean="0"/>
              <a:t>.</a:t>
            </a:r>
          </a:p>
        </p:txBody>
      </p:sp>
      <p:pic>
        <p:nvPicPr>
          <p:cNvPr id="2" name="Picture 1"/>
          <p:cNvPicPr>
            <a:picLocks noChangeAspect="1"/>
          </p:cNvPicPr>
          <p:nvPr/>
        </p:nvPicPr>
        <p:blipFill rotWithShape="1">
          <a:blip r:embed="rId4"/>
          <a:srcRect t="8715"/>
          <a:stretch/>
        </p:blipFill>
        <p:spPr>
          <a:xfrm>
            <a:off x="142345" y="1496291"/>
            <a:ext cx="7935432" cy="5069852"/>
          </a:xfrm>
          <a:prstGeom prst="rect">
            <a:avLst/>
          </a:prstGeom>
        </p:spPr>
      </p:pic>
      <p:pic>
        <p:nvPicPr>
          <p:cNvPr id="9" name="Picture 8">
            <a:extLst>
              <a:ext uri="{FF2B5EF4-FFF2-40B4-BE49-F238E27FC236}">
                <a16:creationId xmlns:a16="http://schemas.microsoft.com/office/drawing/2014/main" id="{BAD652ED-B74D-0B40-8437-D204845763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674" y="5882793"/>
            <a:ext cx="1181434" cy="877302"/>
          </a:xfrm>
          <a:prstGeom prst="rect">
            <a:avLst/>
          </a:prstGeom>
        </p:spPr>
      </p:pic>
      <p:sp>
        <p:nvSpPr>
          <p:cNvPr id="7" name="Cloud Callout 6"/>
          <p:cNvSpPr/>
          <p:nvPr/>
        </p:nvSpPr>
        <p:spPr>
          <a:xfrm>
            <a:off x="8382000" y="1593273"/>
            <a:ext cx="3158836" cy="1662545"/>
          </a:xfrm>
          <a:prstGeom prst="cloudCallout">
            <a:avLst>
              <a:gd name="adj1" fmla="val -42763"/>
              <a:gd name="adj2" fmla="val 7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What will you make with your playdough?</a:t>
            </a:r>
            <a:endParaRPr lang="en-GB" dirty="0">
              <a:solidFill>
                <a:schemeClr val="tx1"/>
              </a:solidFill>
            </a:endParaRPr>
          </a:p>
        </p:txBody>
      </p:sp>
      <p:sp>
        <p:nvSpPr>
          <p:cNvPr id="10" name="Cloud Callout 9"/>
          <p:cNvSpPr/>
          <p:nvPr/>
        </p:nvSpPr>
        <p:spPr>
          <a:xfrm>
            <a:off x="8475815" y="3783023"/>
            <a:ext cx="3158836" cy="1662545"/>
          </a:xfrm>
          <a:prstGeom prst="cloudCallout">
            <a:avLst>
              <a:gd name="adj1" fmla="val -42763"/>
              <a:gd name="adj2" fmla="val 7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You could try making some dough Fortune cookies.</a:t>
            </a:r>
            <a:endParaRPr lang="en-GB" dirty="0">
              <a:solidFill>
                <a:schemeClr val="tx1"/>
              </a:solidFill>
            </a:endParaRPr>
          </a:p>
        </p:txBody>
      </p:sp>
    </p:spTree>
    <p:custDataLst>
      <p:tags r:id="rId1"/>
    </p:custDataLst>
    <p:extLst>
      <p:ext uri="{BB962C8B-B14F-4D97-AF65-F5344CB8AC3E}">
        <p14:creationId xmlns:p14="http://schemas.microsoft.com/office/powerpoint/2010/main" val="4144329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9395" y="461787"/>
            <a:ext cx="11014363" cy="2339102"/>
          </a:xfrm>
          <a:prstGeom prst="rect">
            <a:avLst/>
          </a:prstGeom>
          <a:noFill/>
        </p:spPr>
        <p:txBody>
          <a:bodyPr wrap="square" rtlCol="0">
            <a:spAutoFit/>
          </a:bodyPr>
          <a:lstStyle/>
          <a:p>
            <a:r>
              <a:rPr lang="en-GB" dirty="0" smtClean="0">
                <a:latin typeface="Comic Sans MS" panose="030F0702030302020204" pitchFamily="66" charset="0"/>
              </a:rPr>
              <a:t>Let’s work it out together.</a:t>
            </a: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r>
              <a:rPr lang="en-GB" dirty="0" smtClean="0">
                <a:latin typeface="Comic Sans MS" panose="030F0702030302020204" pitchFamily="66" charset="0"/>
              </a:rPr>
              <a:t>Here are the 8 animals we started with.     		</a:t>
            </a:r>
          </a:p>
          <a:p>
            <a:r>
              <a:rPr lang="en-GB" dirty="0" smtClean="0">
                <a:latin typeface="Comic Sans MS" panose="030F0702030302020204" pitchFamily="66" charset="0"/>
              </a:rPr>
              <a:t>I have put a ring around the 5 we can see.			</a:t>
            </a:r>
          </a:p>
          <a:p>
            <a:endParaRPr lang="en-GB" dirty="0">
              <a:latin typeface="Comic Sans MS" panose="030F0702030302020204" pitchFamily="66" charset="0"/>
            </a:endParaRPr>
          </a:p>
          <a:p>
            <a:r>
              <a:rPr lang="en-GB" dirty="0" smtClean="0"/>
              <a:t>							</a:t>
            </a:r>
            <a:r>
              <a:rPr lang="en-GB" sz="2000" dirty="0" smtClean="0">
                <a:latin typeface="Comic Sans MS" panose="030F0702030302020204" pitchFamily="66" charset="0"/>
              </a:rPr>
              <a:t>Count the animals   ___,___,____</a:t>
            </a:r>
            <a:endParaRPr lang="en-GB" sz="2000" dirty="0">
              <a:latin typeface="Comic Sans MS" panose="030F0702030302020204" pitchFamily="66"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54" b="63282"/>
          <a:stretch/>
        </p:blipFill>
        <p:spPr>
          <a:xfrm>
            <a:off x="3818731" y="266969"/>
            <a:ext cx="3172691" cy="803564"/>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26614" b="64481"/>
          <a:stretch/>
        </p:blipFill>
        <p:spPr>
          <a:xfrm>
            <a:off x="226753" y="2839549"/>
            <a:ext cx="2785835" cy="899341"/>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9916" r="89662"/>
                    </a14:imgEffect>
                  </a14:imgLayer>
                </a14:imgProps>
              </a:ext>
              <a:ext uri="{28A0092B-C50C-407E-A947-70E740481C1C}">
                <a14:useLocalDpi xmlns:a14="http://schemas.microsoft.com/office/drawing/2010/main" val="0"/>
              </a:ext>
            </a:extLst>
          </a:blip>
          <a:stretch>
            <a:fillRect/>
          </a:stretch>
        </p:blipFill>
        <p:spPr>
          <a:xfrm>
            <a:off x="4737874" y="2817979"/>
            <a:ext cx="3287816" cy="2178005"/>
          </a:xfrm>
          <a:prstGeom prst="rect">
            <a:avLst/>
          </a:prstGeom>
        </p:spPr>
      </p:pic>
      <p:pic>
        <p:nvPicPr>
          <p:cNvPr id="9" name="Picture 8">
            <a:extLst>
              <a:ext uri="{FF2B5EF4-FFF2-40B4-BE49-F238E27FC236}">
                <a16:creationId xmlns:a16="http://schemas.microsoft.com/office/drawing/2014/main" id="{6421D068-7FD5-1644-A282-8A943F2DB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09" y="5650196"/>
            <a:ext cx="1287276" cy="962192"/>
          </a:xfrm>
          <a:prstGeom prst="rect">
            <a:avLst/>
          </a:prstGeom>
        </p:spPr>
      </p:pic>
      <p:sp>
        <p:nvSpPr>
          <p:cNvPr id="3" name="TextBox 2"/>
          <p:cNvSpPr txBox="1"/>
          <p:nvPr/>
        </p:nvSpPr>
        <p:spPr>
          <a:xfrm>
            <a:off x="1039092" y="5167133"/>
            <a:ext cx="11152908" cy="1138773"/>
          </a:xfrm>
          <a:prstGeom prst="rect">
            <a:avLst/>
          </a:prstGeom>
          <a:noFill/>
        </p:spPr>
        <p:txBody>
          <a:bodyPr wrap="square" rtlCol="0">
            <a:spAutoFit/>
          </a:bodyPr>
          <a:lstStyle/>
          <a:p>
            <a:r>
              <a:rPr lang="en-GB" sz="2800" dirty="0" smtClean="0">
                <a:latin typeface="Comic Sans MS" panose="030F0702030302020204" pitchFamily="66" charset="0"/>
              </a:rPr>
              <a:t>Now use what you know to fill in the missing numbers parts below.</a:t>
            </a:r>
            <a:endParaRPr lang="en-GB" sz="2800" dirty="0">
              <a:latin typeface="Comic Sans MS" panose="030F0702030302020204" pitchFamily="66" charset="0"/>
            </a:endParaRPr>
          </a:p>
          <a:p>
            <a:r>
              <a:rPr lang="en-GB" sz="4000" dirty="0" smtClean="0"/>
              <a:t>     5 + __= </a:t>
            </a:r>
            <a:r>
              <a:rPr lang="en-GB" sz="4000" dirty="0"/>
              <a:t>8  </a:t>
            </a:r>
            <a:r>
              <a:rPr lang="en-GB" sz="2800" dirty="0">
                <a:latin typeface="Comic Sans MS" panose="030F0702030302020204" pitchFamily="66" charset="0"/>
              </a:rPr>
              <a:t>“</a:t>
            </a:r>
            <a:r>
              <a:rPr lang="en-GB" sz="2800" dirty="0" smtClean="0">
                <a:latin typeface="Comic Sans MS" panose="030F0702030302020204" pitchFamily="66" charset="0"/>
              </a:rPr>
              <a:t>Five </a:t>
            </a:r>
            <a:r>
              <a:rPr lang="en-GB" sz="2800" dirty="0">
                <a:latin typeface="Comic Sans MS" panose="030F0702030302020204" pitchFamily="66" charset="0"/>
              </a:rPr>
              <a:t>animals add </a:t>
            </a:r>
            <a:r>
              <a:rPr lang="en-GB" sz="2800" dirty="0" smtClean="0">
                <a:latin typeface="Comic Sans MS" panose="030F0702030302020204" pitchFamily="66" charset="0"/>
              </a:rPr>
              <a:t>____ </a:t>
            </a:r>
            <a:r>
              <a:rPr lang="en-GB" sz="2800" dirty="0">
                <a:latin typeface="Comic Sans MS" panose="030F0702030302020204" pitchFamily="66" charset="0"/>
              </a:rPr>
              <a:t>animals, makes 8 animals.”</a:t>
            </a:r>
            <a:endParaRPr lang="en-GB" sz="3200" dirty="0">
              <a:latin typeface="Comic Sans MS" panose="030F0702030302020204" pitchFamily="66" charset="0"/>
            </a:endParaRPr>
          </a:p>
        </p:txBody>
      </p:sp>
      <p:pic>
        <p:nvPicPr>
          <p:cNvPr id="11" name="Picture 2" descr="Origi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34099" b="34156"/>
          <a:stretch/>
        </p:blipFill>
        <p:spPr>
          <a:xfrm>
            <a:off x="6829692" y="396592"/>
            <a:ext cx="3172691" cy="671775"/>
          </a:xfrm>
          <a:prstGeom prst="rect">
            <a:avLst/>
          </a:prstGeom>
        </p:spPr>
      </p:pic>
      <p:pic>
        <p:nvPicPr>
          <p:cNvPr id="13" name="Picture 12"/>
          <p:cNvPicPr>
            <a:picLocks noChangeAspect="1"/>
          </p:cNvPicPr>
          <p:nvPr/>
        </p:nvPicPr>
        <p:blipFill>
          <a:blip r:embed="rId7"/>
          <a:stretch>
            <a:fillRect/>
          </a:stretch>
        </p:blipFill>
        <p:spPr>
          <a:xfrm>
            <a:off x="2937825" y="2838437"/>
            <a:ext cx="1564902" cy="921391"/>
          </a:xfrm>
          <a:prstGeom prst="rect">
            <a:avLst/>
          </a:prstGeom>
        </p:spPr>
      </p:pic>
      <p:sp>
        <p:nvSpPr>
          <p:cNvPr id="14" name="TextBox 13"/>
          <p:cNvSpPr txBox="1"/>
          <p:nvPr/>
        </p:nvSpPr>
        <p:spPr>
          <a:xfrm>
            <a:off x="387927" y="3906982"/>
            <a:ext cx="4461164" cy="369332"/>
          </a:xfrm>
          <a:prstGeom prst="rect">
            <a:avLst/>
          </a:prstGeom>
          <a:noFill/>
        </p:spPr>
        <p:txBody>
          <a:bodyPr wrap="square" rtlCol="0">
            <a:spAutoFit/>
          </a:bodyPr>
          <a:lstStyle/>
          <a:p>
            <a:r>
              <a:rPr lang="en-GB" dirty="0"/>
              <a:t> </a:t>
            </a:r>
            <a:r>
              <a:rPr lang="en-GB" dirty="0" smtClean="0"/>
              <a:t>  1               2                  3             4           5</a:t>
            </a:r>
            <a:endParaRPr lang="en-GB" dirty="0"/>
          </a:p>
        </p:txBody>
      </p:sp>
      <p:sp>
        <p:nvSpPr>
          <p:cNvPr id="4" name="Rounded Rectangle 3"/>
          <p:cNvSpPr/>
          <p:nvPr/>
        </p:nvSpPr>
        <p:spPr>
          <a:xfrm>
            <a:off x="3818731" y="266970"/>
            <a:ext cx="3912105" cy="80139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flipV="1">
            <a:off x="4737874" y="1084271"/>
            <a:ext cx="360599" cy="744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025690" y="1084271"/>
            <a:ext cx="217765" cy="538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10626" y="3068502"/>
            <a:ext cx="3343023" cy="1200329"/>
          </a:xfrm>
          <a:prstGeom prst="rect">
            <a:avLst/>
          </a:prstGeom>
          <a:noFill/>
        </p:spPr>
        <p:txBody>
          <a:bodyPr wrap="square" rtlCol="0">
            <a:spAutoFit/>
          </a:bodyPr>
          <a:lstStyle/>
          <a:p>
            <a:pPr algn="ctr"/>
            <a:r>
              <a:rPr lang="en-GB" sz="2400" dirty="0" smtClean="0">
                <a:latin typeface="Comic Sans MS" panose="030F0702030302020204" pitchFamily="66" charset="0"/>
              </a:rPr>
              <a:t>“There must be 3 animals hidden behind the lantern.”</a:t>
            </a:r>
            <a:endParaRPr lang="en-GB" sz="2400" dirty="0">
              <a:latin typeface="Comic Sans MS" panose="030F0702030302020204" pitchFamily="66" charset="0"/>
            </a:endParaRPr>
          </a:p>
        </p:txBody>
      </p:sp>
      <p:sp>
        <p:nvSpPr>
          <p:cNvPr id="2" name="TextBox 1"/>
          <p:cNvSpPr txBox="1"/>
          <p:nvPr/>
        </p:nvSpPr>
        <p:spPr>
          <a:xfrm>
            <a:off x="6566754" y="1624581"/>
            <a:ext cx="4239791" cy="646331"/>
          </a:xfrm>
          <a:prstGeom prst="rect">
            <a:avLst/>
          </a:prstGeom>
          <a:noFill/>
        </p:spPr>
        <p:txBody>
          <a:bodyPr wrap="square" rtlCol="0">
            <a:spAutoFit/>
          </a:bodyPr>
          <a:lstStyle/>
          <a:p>
            <a:r>
              <a:rPr lang="en-GB" dirty="0" smtClean="0">
                <a:latin typeface="Comic Sans MS" panose="030F0702030302020204" pitchFamily="66" charset="0"/>
              </a:rPr>
              <a:t>Now can you count how many animals are outside of the circle?</a:t>
            </a:r>
            <a:endParaRPr lang="en-GB" dirty="0">
              <a:latin typeface="Comic Sans MS" panose="030F0702030302020204" pitchFamily="66" charset="0"/>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6220" t="34099" b="31851"/>
          <a:stretch/>
        </p:blipFill>
        <p:spPr>
          <a:xfrm>
            <a:off x="8416037" y="4239613"/>
            <a:ext cx="2340819" cy="720552"/>
          </a:xfrm>
          <a:prstGeom prst="rect">
            <a:avLst/>
          </a:prstGeom>
        </p:spPr>
      </p:pic>
    </p:spTree>
    <p:extLst>
      <p:ext uri="{BB962C8B-B14F-4D97-AF65-F5344CB8AC3E}">
        <p14:creationId xmlns:p14="http://schemas.microsoft.com/office/powerpoint/2010/main" val="2659623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72568" y="5018277"/>
            <a:ext cx="10354413" cy="1508105"/>
          </a:xfrm>
          <a:prstGeom prst="rect">
            <a:avLst/>
          </a:prstGeom>
          <a:noFill/>
        </p:spPr>
        <p:txBody>
          <a:bodyPr wrap="square" rtlCol="0">
            <a:spAutoFit/>
          </a:bodyPr>
          <a:lstStyle/>
          <a:p>
            <a:pPr algn="ctr"/>
            <a:r>
              <a:rPr lang="en-GB" sz="2800" dirty="0" smtClean="0"/>
              <a:t>Complete the missing numbers below</a:t>
            </a:r>
          </a:p>
          <a:p>
            <a:pPr algn="ctr"/>
            <a:r>
              <a:rPr lang="en-GB" sz="2800" dirty="0" smtClean="0"/>
              <a:t>_____ animals and three more make ____. </a:t>
            </a:r>
          </a:p>
          <a:p>
            <a:pPr algn="ctr"/>
            <a:r>
              <a:rPr lang="en-GB" sz="3600" dirty="0" smtClean="0"/>
              <a:t>5 + ______ = 8 </a:t>
            </a:r>
            <a:endParaRPr lang="en-GB" sz="2800" dirty="0"/>
          </a:p>
        </p:txBody>
      </p:sp>
      <p:pic>
        <p:nvPicPr>
          <p:cNvPr id="15" name="Picture 2" descr="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7303" y="-30426"/>
            <a:ext cx="1114697"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a:extLst>
              <a:ext uri="{FF2B5EF4-FFF2-40B4-BE49-F238E27FC236}">
                <a16:creationId xmlns:a16="http://schemas.microsoft.com/office/drawing/2014/main" id="{6421D068-7FD5-1644-A282-8A943F2DB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9" y="5650196"/>
            <a:ext cx="1287276" cy="962192"/>
          </a:xfrm>
          <a:prstGeom prst="rect">
            <a:avLst/>
          </a:prstGeom>
        </p:spPr>
      </p:pic>
      <p:pic>
        <p:nvPicPr>
          <p:cNvPr id="2" name="Picture 1"/>
          <p:cNvPicPr>
            <a:picLocks noChangeAspect="1"/>
          </p:cNvPicPr>
          <p:nvPr/>
        </p:nvPicPr>
        <p:blipFill>
          <a:blip r:embed="rId4"/>
          <a:stretch>
            <a:fillRect/>
          </a:stretch>
        </p:blipFill>
        <p:spPr>
          <a:xfrm>
            <a:off x="3288654" y="2431304"/>
            <a:ext cx="1476581" cy="2143424"/>
          </a:xfrm>
          <a:prstGeom prst="rect">
            <a:avLst/>
          </a:prstGeom>
        </p:spPr>
      </p:pic>
      <p:pic>
        <p:nvPicPr>
          <p:cNvPr id="7" name="Picture 6"/>
          <p:cNvPicPr>
            <a:picLocks noChangeAspect="1"/>
          </p:cNvPicPr>
          <p:nvPr/>
        </p:nvPicPr>
        <p:blipFill>
          <a:blip r:embed="rId5"/>
          <a:stretch>
            <a:fillRect/>
          </a:stretch>
        </p:blipFill>
        <p:spPr>
          <a:xfrm>
            <a:off x="7532305" y="2525873"/>
            <a:ext cx="1316655" cy="2224694"/>
          </a:xfrm>
          <a:prstGeom prst="rect">
            <a:avLst/>
          </a:prstGeom>
        </p:spPr>
      </p:pic>
      <p:sp>
        <p:nvSpPr>
          <p:cNvPr id="14" name="TextBox 13"/>
          <p:cNvSpPr txBox="1"/>
          <p:nvPr/>
        </p:nvSpPr>
        <p:spPr>
          <a:xfrm>
            <a:off x="281233" y="184535"/>
            <a:ext cx="11014363" cy="2246769"/>
          </a:xfrm>
          <a:prstGeom prst="rect">
            <a:avLst/>
          </a:prstGeom>
          <a:noFill/>
        </p:spPr>
        <p:txBody>
          <a:bodyPr wrap="square" rtlCol="0">
            <a:spAutoFit/>
          </a:bodyPr>
          <a:lstStyle/>
          <a:p>
            <a:pPr algn="ctr"/>
            <a:r>
              <a:rPr lang="en-GB" sz="2000" dirty="0" smtClean="0">
                <a:latin typeface="Comic Sans MS" panose="030F0702030302020204" pitchFamily="66" charset="0"/>
              </a:rPr>
              <a:t>Now lets show this </a:t>
            </a:r>
            <a:r>
              <a:rPr lang="en-GB" sz="2000" dirty="0">
                <a:latin typeface="Comic Sans MS" panose="030F0702030302020204" pitchFamily="66" charset="0"/>
              </a:rPr>
              <a:t>using my fingers. </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First I hold up </a:t>
            </a:r>
            <a:r>
              <a:rPr lang="en-GB" sz="2000" dirty="0" smtClean="0">
                <a:latin typeface="Comic Sans MS" panose="030F0702030302020204" pitchFamily="66" charset="0"/>
              </a:rPr>
              <a:t>5 </a:t>
            </a:r>
            <a:r>
              <a:rPr lang="en-GB" sz="2000" dirty="0">
                <a:latin typeface="Comic Sans MS" panose="030F0702030302020204" pitchFamily="66" charset="0"/>
              </a:rPr>
              <a:t>fingers on one hand, each finger represents one animal. </a:t>
            </a:r>
          </a:p>
          <a:p>
            <a:pPr algn="ctr"/>
            <a:r>
              <a:rPr lang="en-GB" sz="2000" dirty="0">
                <a:latin typeface="Comic Sans MS" panose="030F0702030302020204" pitchFamily="66" charset="0"/>
              </a:rPr>
              <a:t>As I have </a:t>
            </a:r>
            <a:r>
              <a:rPr lang="en-GB" sz="2000" dirty="0" smtClean="0">
                <a:latin typeface="Comic Sans MS" panose="030F0702030302020204" pitchFamily="66" charset="0"/>
              </a:rPr>
              <a:t>5 </a:t>
            </a:r>
            <a:r>
              <a:rPr lang="en-GB" sz="2000" dirty="0">
                <a:latin typeface="Comic Sans MS" panose="030F0702030302020204" pitchFamily="66" charset="0"/>
              </a:rPr>
              <a:t>fingers I am going to start counting from the number </a:t>
            </a:r>
            <a:r>
              <a:rPr lang="en-GB" sz="2000" dirty="0" smtClean="0">
                <a:latin typeface="Comic Sans MS" panose="030F0702030302020204" pitchFamily="66" charset="0"/>
              </a:rPr>
              <a:t>5.  </a:t>
            </a:r>
            <a:r>
              <a:rPr lang="en-GB" sz="2000" dirty="0">
                <a:latin typeface="Comic Sans MS" panose="030F0702030302020204" pitchFamily="66" charset="0"/>
              </a:rPr>
              <a:t>I am going to count on from </a:t>
            </a:r>
            <a:r>
              <a:rPr lang="en-GB" sz="2000" dirty="0" smtClean="0">
                <a:latin typeface="Comic Sans MS" panose="030F0702030302020204" pitchFamily="66" charset="0"/>
              </a:rPr>
              <a:t>5 </a:t>
            </a:r>
            <a:r>
              <a:rPr lang="en-GB" sz="2000" dirty="0">
                <a:latin typeface="Comic Sans MS" panose="030F0702030302020204" pitchFamily="66" charset="0"/>
              </a:rPr>
              <a:t>until I get to 8 adding another finger for each number.  </a:t>
            </a:r>
          </a:p>
          <a:p>
            <a:pPr algn="ctr"/>
            <a:r>
              <a:rPr lang="en-GB" sz="2000" dirty="0">
                <a:latin typeface="Comic Sans MS" panose="030F0702030302020204" pitchFamily="66" charset="0"/>
              </a:rPr>
              <a:t>I will stop when I get to 8.</a:t>
            </a:r>
          </a:p>
          <a:p>
            <a:pPr algn="ctr"/>
            <a:r>
              <a:rPr lang="en-GB" sz="2000" dirty="0">
                <a:latin typeface="Comic Sans MS" panose="030F0702030302020204" pitchFamily="66" charset="0"/>
              </a:rPr>
              <a:t>Then I will stop and count how many more fingers I used.</a:t>
            </a:r>
          </a:p>
        </p:txBody>
      </p:sp>
      <p:sp>
        <p:nvSpPr>
          <p:cNvPr id="3" name="TextBox 2"/>
          <p:cNvSpPr txBox="1"/>
          <p:nvPr/>
        </p:nvSpPr>
        <p:spPr>
          <a:xfrm>
            <a:off x="7437610" y="2539728"/>
            <a:ext cx="383360" cy="369332"/>
          </a:xfrm>
          <a:prstGeom prst="rect">
            <a:avLst/>
          </a:prstGeom>
          <a:noFill/>
        </p:spPr>
        <p:txBody>
          <a:bodyPr wrap="square" rtlCol="0">
            <a:spAutoFit/>
          </a:bodyPr>
          <a:lstStyle/>
          <a:p>
            <a:r>
              <a:rPr lang="en-GB" dirty="0" smtClean="0"/>
              <a:t>6</a:t>
            </a:r>
            <a:endParaRPr lang="en-GB" dirty="0"/>
          </a:p>
        </p:txBody>
      </p:sp>
      <p:sp>
        <p:nvSpPr>
          <p:cNvPr id="17" name="TextBox 16"/>
          <p:cNvSpPr txBox="1"/>
          <p:nvPr/>
        </p:nvSpPr>
        <p:spPr>
          <a:xfrm>
            <a:off x="7908817" y="2341207"/>
            <a:ext cx="383360" cy="369332"/>
          </a:xfrm>
          <a:prstGeom prst="rect">
            <a:avLst/>
          </a:prstGeom>
          <a:noFill/>
        </p:spPr>
        <p:txBody>
          <a:bodyPr wrap="square" rtlCol="0">
            <a:spAutoFit/>
          </a:bodyPr>
          <a:lstStyle/>
          <a:p>
            <a:r>
              <a:rPr lang="en-GB" dirty="0" smtClean="0"/>
              <a:t>7</a:t>
            </a:r>
            <a:endParaRPr lang="en-GB" dirty="0"/>
          </a:p>
        </p:txBody>
      </p:sp>
      <p:sp>
        <p:nvSpPr>
          <p:cNvPr id="18" name="TextBox 17"/>
          <p:cNvSpPr txBox="1"/>
          <p:nvPr/>
        </p:nvSpPr>
        <p:spPr>
          <a:xfrm>
            <a:off x="8266833" y="2355062"/>
            <a:ext cx="607472" cy="369332"/>
          </a:xfrm>
          <a:prstGeom prst="rect">
            <a:avLst/>
          </a:prstGeom>
          <a:noFill/>
        </p:spPr>
        <p:txBody>
          <a:bodyPr wrap="square" rtlCol="0">
            <a:spAutoFit/>
          </a:bodyPr>
          <a:lstStyle/>
          <a:p>
            <a:r>
              <a:rPr lang="en-GB" dirty="0"/>
              <a:t>8</a:t>
            </a:r>
          </a:p>
        </p:txBody>
      </p:sp>
    </p:spTree>
    <p:extLst>
      <p:ext uri="{BB962C8B-B14F-4D97-AF65-F5344CB8AC3E}">
        <p14:creationId xmlns:p14="http://schemas.microsoft.com/office/powerpoint/2010/main" val="40064824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6|18.4|9.6|20.8"/>
</p:tagLst>
</file>

<file path=ppt/tags/tag10.xml><?xml version="1.0" encoding="utf-8"?>
<p:tagLst xmlns:a="http://schemas.openxmlformats.org/drawingml/2006/main" xmlns:r="http://schemas.openxmlformats.org/officeDocument/2006/relationships" xmlns:p="http://schemas.openxmlformats.org/presentationml/2006/main">
  <p:tag name="TIMING" val="|13.5|3|2.6|3.9"/>
</p:tagLst>
</file>

<file path=ppt/tags/tag11.xml><?xml version="1.0" encoding="utf-8"?>
<p:tagLst xmlns:a="http://schemas.openxmlformats.org/drawingml/2006/main" xmlns:r="http://schemas.openxmlformats.org/officeDocument/2006/relationships" xmlns:p="http://schemas.openxmlformats.org/presentationml/2006/main">
  <p:tag name="TIMING" val="|13.5|3|2.6|3.9"/>
</p:tagLst>
</file>

<file path=ppt/tags/tag12.xml><?xml version="1.0" encoding="utf-8"?>
<p:tagLst xmlns:a="http://schemas.openxmlformats.org/drawingml/2006/main" xmlns:r="http://schemas.openxmlformats.org/officeDocument/2006/relationships" xmlns:p="http://schemas.openxmlformats.org/presentationml/2006/main">
  <p:tag name="TIMING" val="|15.4"/>
</p:tagLst>
</file>

<file path=ppt/tags/tag13.xml><?xml version="1.0" encoding="utf-8"?>
<p:tagLst xmlns:a="http://schemas.openxmlformats.org/drawingml/2006/main" xmlns:r="http://schemas.openxmlformats.org/officeDocument/2006/relationships" xmlns:p="http://schemas.openxmlformats.org/presentationml/2006/main">
  <p:tag name="TIMING" val="|15.4"/>
</p:tagLst>
</file>

<file path=ppt/tags/tag14.xml><?xml version="1.0" encoding="utf-8"?>
<p:tagLst xmlns:a="http://schemas.openxmlformats.org/drawingml/2006/main" xmlns:r="http://schemas.openxmlformats.org/officeDocument/2006/relationships" xmlns:p="http://schemas.openxmlformats.org/presentationml/2006/main">
  <p:tag name="TIMING" val="|15.4"/>
</p:tagLst>
</file>

<file path=ppt/tags/tag15.xml><?xml version="1.0" encoding="utf-8"?>
<p:tagLst xmlns:a="http://schemas.openxmlformats.org/drawingml/2006/main" xmlns:r="http://schemas.openxmlformats.org/officeDocument/2006/relationships" xmlns:p="http://schemas.openxmlformats.org/presentationml/2006/main">
  <p:tag name="TIMING" val="|15.4"/>
</p:tagLst>
</file>

<file path=ppt/tags/tag16.xml><?xml version="1.0" encoding="utf-8"?>
<p:tagLst xmlns:a="http://schemas.openxmlformats.org/drawingml/2006/main" xmlns:r="http://schemas.openxmlformats.org/officeDocument/2006/relationships" xmlns:p="http://schemas.openxmlformats.org/presentationml/2006/main">
  <p:tag name="TIMING" val="|15.4"/>
</p:tagLst>
</file>

<file path=ppt/tags/tag17.xml><?xml version="1.0" encoding="utf-8"?>
<p:tagLst xmlns:a="http://schemas.openxmlformats.org/drawingml/2006/main" xmlns:r="http://schemas.openxmlformats.org/officeDocument/2006/relationships" xmlns:p="http://schemas.openxmlformats.org/presentationml/2006/main">
  <p:tag name="TIMING" val="|15.4"/>
</p:tagLst>
</file>

<file path=ppt/tags/tag18.xml><?xml version="1.0" encoding="utf-8"?>
<p:tagLst xmlns:a="http://schemas.openxmlformats.org/drawingml/2006/main" xmlns:r="http://schemas.openxmlformats.org/officeDocument/2006/relationships" xmlns:p="http://schemas.openxmlformats.org/presentationml/2006/main">
  <p:tag name="TIMING" val="|15.4"/>
</p:tagLst>
</file>

<file path=ppt/tags/tag19.xml><?xml version="1.0" encoding="utf-8"?>
<p:tagLst xmlns:a="http://schemas.openxmlformats.org/drawingml/2006/main" xmlns:r="http://schemas.openxmlformats.org/officeDocument/2006/relationships" xmlns:p="http://schemas.openxmlformats.org/presentationml/2006/main">
  <p:tag name="TIMING" val="|15.4"/>
</p:tagLst>
</file>

<file path=ppt/tags/tag2.xml><?xml version="1.0" encoding="utf-8"?>
<p:tagLst xmlns:a="http://schemas.openxmlformats.org/drawingml/2006/main" xmlns:r="http://schemas.openxmlformats.org/officeDocument/2006/relationships" xmlns:p="http://schemas.openxmlformats.org/presentationml/2006/main">
  <p:tag name="TIMING" val="|23.6|18.4|9.6|20.8"/>
</p:tagLst>
</file>

<file path=ppt/tags/tag20.xml><?xml version="1.0" encoding="utf-8"?>
<p:tagLst xmlns:a="http://schemas.openxmlformats.org/drawingml/2006/main" xmlns:r="http://schemas.openxmlformats.org/officeDocument/2006/relationships" xmlns:p="http://schemas.openxmlformats.org/presentationml/2006/main">
  <p:tag name="TIMING" val="|13.5|3|2.6|3.9"/>
</p:tagLst>
</file>

<file path=ppt/tags/tag21.xml><?xml version="1.0" encoding="utf-8"?>
<p:tagLst xmlns:a="http://schemas.openxmlformats.org/drawingml/2006/main" xmlns:r="http://schemas.openxmlformats.org/officeDocument/2006/relationships" xmlns:p="http://schemas.openxmlformats.org/presentationml/2006/main">
  <p:tag name="TIMING" val="|13.5|3|2.6|3.9"/>
</p:tagLst>
</file>

<file path=ppt/tags/tag22.xml><?xml version="1.0" encoding="utf-8"?>
<p:tagLst xmlns:a="http://schemas.openxmlformats.org/drawingml/2006/main" xmlns:r="http://schemas.openxmlformats.org/officeDocument/2006/relationships" xmlns:p="http://schemas.openxmlformats.org/presentationml/2006/main">
  <p:tag name="TIMING" val="|6.9"/>
</p:tagLst>
</file>

<file path=ppt/tags/tag23.xml><?xml version="1.0" encoding="utf-8"?>
<p:tagLst xmlns:a="http://schemas.openxmlformats.org/drawingml/2006/main" xmlns:r="http://schemas.openxmlformats.org/officeDocument/2006/relationships" xmlns:p="http://schemas.openxmlformats.org/presentationml/2006/main">
  <p:tag name="TIMING" val="|6.9"/>
</p:tagLst>
</file>

<file path=ppt/tags/tag24.xml><?xml version="1.0" encoding="utf-8"?>
<p:tagLst xmlns:a="http://schemas.openxmlformats.org/drawingml/2006/main" xmlns:r="http://schemas.openxmlformats.org/officeDocument/2006/relationships" xmlns:p="http://schemas.openxmlformats.org/presentationml/2006/main">
  <p:tag name="TIMING" val="|6.9"/>
</p:tagLst>
</file>

<file path=ppt/tags/tag25.xml><?xml version="1.0" encoding="utf-8"?>
<p:tagLst xmlns:a="http://schemas.openxmlformats.org/drawingml/2006/main" xmlns:r="http://schemas.openxmlformats.org/officeDocument/2006/relationships" xmlns:p="http://schemas.openxmlformats.org/presentationml/2006/main">
  <p:tag name="TIMING" val="|6.9"/>
</p:tagLst>
</file>

<file path=ppt/tags/tag26.xml><?xml version="1.0" encoding="utf-8"?>
<p:tagLst xmlns:a="http://schemas.openxmlformats.org/drawingml/2006/main" xmlns:r="http://schemas.openxmlformats.org/officeDocument/2006/relationships" xmlns:p="http://schemas.openxmlformats.org/presentationml/2006/main">
  <p:tag name="TIMING" val="|6.9"/>
</p:tagLst>
</file>

<file path=ppt/tags/tag27.xml><?xml version="1.0" encoding="utf-8"?>
<p:tagLst xmlns:a="http://schemas.openxmlformats.org/drawingml/2006/main" xmlns:r="http://schemas.openxmlformats.org/officeDocument/2006/relationships" xmlns:p="http://schemas.openxmlformats.org/presentationml/2006/main">
  <p:tag name="TIMING" val="|6.9"/>
</p:tagLst>
</file>

<file path=ppt/tags/tag28.xml><?xml version="1.0" encoding="utf-8"?>
<p:tagLst xmlns:a="http://schemas.openxmlformats.org/drawingml/2006/main" xmlns:r="http://schemas.openxmlformats.org/officeDocument/2006/relationships" xmlns:p="http://schemas.openxmlformats.org/presentationml/2006/main">
  <p:tag name="TIMING" val="|6.9"/>
</p:tagLst>
</file>

<file path=ppt/tags/tag29.xml><?xml version="1.0" encoding="utf-8"?>
<p:tagLst xmlns:a="http://schemas.openxmlformats.org/drawingml/2006/main" xmlns:r="http://schemas.openxmlformats.org/officeDocument/2006/relationships" xmlns:p="http://schemas.openxmlformats.org/presentationml/2006/main">
  <p:tag name="TIMING" val="|6.9"/>
</p:tagLst>
</file>

<file path=ppt/tags/tag3.xml><?xml version="1.0" encoding="utf-8"?>
<p:tagLst xmlns:a="http://schemas.openxmlformats.org/drawingml/2006/main" xmlns:r="http://schemas.openxmlformats.org/officeDocument/2006/relationships" xmlns:p="http://schemas.openxmlformats.org/presentationml/2006/main">
  <p:tag name="TIMING" val="|23.6|18.4|9.6|20.8"/>
</p:tagLst>
</file>

<file path=ppt/tags/tag30.xml><?xml version="1.0" encoding="utf-8"?>
<p:tagLst xmlns:a="http://schemas.openxmlformats.org/drawingml/2006/main" xmlns:r="http://schemas.openxmlformats.org/officeDocument/2006/relationships" xmlns:p="http://schemas.openxmlformats.org/presentationml/2006/main">
  <p:tag name="TIMING" val="|6.9"/>
</p:tagLst>
</file>

<file path=ppt/tags/tag31.xml><?xml version="1.0" encoding="utf-8"?>
<p:tagLst xmlns:a="http://schemas.openxmlformats.org/drawingml/2006/main" xmlns:r="http://schemas.openxmlformats.org/officeDocument/2006/relationships" xmlns:p="http://schemas.openxmlformats.org/presentationml/2006/main">
  <p:tag name="TIMING" val="|6.9"/>
</p:tagLst>
</file>

<file path=ppt/tags/tag4.xml><?xml version="1.0" encoding="utf-8"?>
<p:tagLst xmlns:a="http://schemas.openxmlformats.org/drawingml/2006/main" xmlns:r="http://schemas.openxmlformats.org/officeDocument/2006/relationships" xmlns:p="http://schemas.openxmlformats.org/presentationml/2006/main">
  <p:tag name="TIMING" val="|3.1|29.5|28.4|0.8|0.8|33.8|1.6|26.1|1.1"/>
</p:tagLst>
</file>

<file path=ppt/tags/tag5.xml><?xml version="1.0" encoding="utf-8"?>
<p:tagLst xmlns:a="http://schemas.openxmlformats.org/drawingml/2006/main" xmlns:r="http://schemas.openxmlformats.org/officeDocument/2006/relationships" xmlns:p="http://schemas.openxmlformats.org/presentationml/2006/main">
  <p:tag name="TIMING" val="|3.1|29.5|28.4|0.8|0.8|33.8|1.6|26.1|1.1"/>
</p:tagLst>
</file>

<file path=ppt/tags/tag6.xml><?xml version="1.0" encoding="utf-8"?>
<p:tagLst xmlns:a="http://schemas.openxmlformats.org/drawingml/2006/main" xmlns:r="http://schemas.openxmlformats.org/officeDocument/2006/relationships" xmlns:p="http://schemas.openxmlformats.org/presentationml/2006/main">
  <p:tag name="TIMING" val="|3.1|29.5|28.4|0.8|0.8|33.8|1.6|26.1|1.1"/>
</p:tagLst>
</file>

<file path=ppt/tags/tag7.xml><?xml version="1.0" encoding="utf-8"?>
<p:tagLst xmlns:a="http://schemas.openxmlformats.org/drawingml/2006/main" xmlns:r="http://schemas.openxmlformats.org/officeDocument/2006/relationships" xmlns:p="http://schemas.openxmlformats.org/presentationml/2006/main">
  <p:tag name="TIMING" val="|3.1|29.5|28.4|0.8|0.8|33.8|1.6|26.1|1.1"/>
</p:tagLst>
</file>

<file path=ppt/tags/tag8.xml><?xml version="1.0" encoding="utf-8"?>
<p:tagLst xmlns:a="http://schemas.openxmlformats.org/drawingml/2006/main" xmlns:r="http://schemas.openxmlformats.org/officeDocument/2006/relationships" xmlns:p="http://schemas.openxmlformats.org/presentationml/2006/main">
  <p:tag name="TIMING" val="|3.1|29.5|28.4|0.8|0.8|33.8|1.6|26.1|1.1"/>
</p:tagLst>
</file>

<file path=ppt/tags/tag9.xml><?xml version="1.0" encoding="utf-8"?>
<p:tagLst xmlns:a="http://schemas.openxmlformats.org/drawingml/2006/main" xmlns:r="http://schemas.openxmlformats.org/officeDocument/2006/relationships" xmlns:p="http://schemas.openxmlformats.org/presentationml/2006/main">
  <p:tag name="TIMING" val="|3.3|13.5|2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2410</TotalTime>
  <Words>4640</Words>
  <Application>Microsoft Office PowerPoint</Application>
  <PresentationFormat>Widescreen</PresentationFormat>
  <Paragraphs>714</Paragraphs>
  <Slides>72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Bentley</dc:creator>
  <cp:lastModifiedBy>M. Simpson [ Wheatley Hill Primary School ]</cp:lastModifiedBy>
  <cp:revision>171</cp:revision>
  <dcterms:created xsi:type="dcterms:W3CDTF">2021-01-27T21:13:48Z</dcterms:created>
  <dcterms:modified xsi:type="dcterms:W3CDTF">2021-02-04T22:42:45Z</dcterms:modified>
</cp:coreProperties>
</file>