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sldIdLst>
    <p:sldId id="257" r:id="rId4"/>
    <p:sldId id="328" r:id="rId5"/>
    <p:sldId id="355" r:id="rId6"/>
    <p:sldId id="356" r:id="rId7"/>
    <p:sldId id="258" r:id="rId8"/>
    <p:sldId id="259" r:id="rId9"/>
    <p:sldId id="260" r:id="rId10"/>
    <p:sldId id="256" r:id="rId11"/>
    <p:sldId id="343" r:id="rId12"/>
    <p:sldId id="344" r:id="rId13"/>
    <p:sldId id="345" r:id="rId14"/>
    <p:sldId id="303" r:id="rId15"/>
    <p:sldId id="370" r:id="rId16"/>
    <p:sldId id="340" r:id="rId17"/>
    <p:sldId id="332" r:id="rId18"/>
    <p:sldId id="333" r:id="rId19"/>
    <p:sldId id="357" r:id="rId20"/>
    <p:sldId id="324" r:id="rId21"/>
    <p:sldId id="289" r:id="rId22"/>
    <p:sldId id="346" r:id="rId23"/>
    <p:sldId id="347" r:id="rId24"/>
    <p:sldId id="310" r:id="rId25"/>
    <p:sldId id="371" r:id="rId26"/>
    <p:sldId id="341" r:id="rId27"/>
    <p:sldId id="327" r:id="rId28"/>
    <p:sldId id="375" r:id="rId29"/>
    <p:sldId id="358" r:id="rId30"/>
    <p:sldId id="359" r:id="rId31"/>
    <p:sldId id="360" r:id="rId32"/>
    <p:sldId id="294" r:id="rId33"/>
    <p:sldId id="349" r:id="rId34"/>
    <p:sldId id="350" r:id="rId35"/>
    <p:sldId id="306" r:id="rId36"/>
    <p:sldId id="372" r:id="rId37"/>
    <p:sldId id="334" r:id="rId38"/>
    <p:sldId id="335" r:id="rId39"/>
    <p:sldId id="336" r:id="rId40"/>
    <p:sldId id="337" r:id="rId41"/>
    <p:sldId id="338" r:id="rId42"/>
    <p:sldId id="339" r:id="rId43"/>
    <p:sldId id="361" r:id="rId44"/>
    <p:sldId id="325" r:id="rId45"/>
    <p:sldId id="362" r:id="rId46"/>
    <p:sldId id="300" r:id="rId47"/>
    <p:sldId id="351" r:id="rId48"/>
    <p:sldId id="352" r:id="rId49"/>
    <p:sldId id="329" r:id="rId50"/>
    <p:sldId id="342" r:id="rId51"/>
    <p:sldId id="363" r:id="rId52"/>
    <p:sldId id="374" r:id="rId53"/>
    <p:sldId id="364" r:id="rId54"/>
    <p:sldId id="365" r:id="rId55"/>
    <p:sldId id="366" r:id="rId56"/>
    <p:sldId id="330" r:id="rId57"/>
    <p:sldId id="353" r:id="rId58"/>
    <p:sldId id="331" r:id="rId59"/>
    <p:sldId id="354" r:id="rId60"/>
    <p:sldId id="367" r:id="rId61"/>
    <p:sldId id="376" r:id="rId62"/>
    <p:sldId id="326" r:id="rId63"/>
    <p:sldId id="368" r:id="rId64"/>
    <p:sldId id="36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615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61" autoAdjust="0"/>
    <p:restoredTop sz="94660"/>
  </p:normalViewPr>
  <p:slideViewPr>
    <p:cSldViewPr snapToGrid="0">
      <p:cViewPr varScale="1">
        <p:scale>
          <a:sx n="88" d="100"/>
          <a:sy n="88" d="100"/>
        </p:scale>
        <p:origin x="2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86F8-713D-4DE2-9DB6-D09567B5E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F5F5E5-1678-4D1B-A603-972D98163E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321418-98E7-42C0-8E2C-1B5359F9DA59}"/>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5" name="Footer Placeholder 4">
            <a:extLst>
              <a:ext uri="{FF2B5EF4-FFF2-40B4-BE49-F238E27FC236}">
                <a16:creationId xmlns:a16="http://schemas.microsoft.com/office/drawing/2014/main" id="{3977EF93-0756-463B-894B-ABAB83EC49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857774-2BC6-4EB5-BF3A-708C36309585}"/>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97133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AF0B-C776-4E3D-9B8C-2E19708984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4AA440-30F8-42DA-8911-A8ECC0DA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2DBFF0-4634-49C9-909F-A83E04CC4F08}"/>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5" name="Footer Placeholder 4">
            <a:extLst>
              <a:ext uri="{FF2B5EF4-FFF2-40B4-BE49-F238E27FC236}">
                <a16:creationId xmlns:a16="http://schemas.microsoft.com/office/drawing/2014/main" id="{FB4E1E01-6CD0-4941-BABA-D649B5577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9CB2A-5100-4292-88AA-E6DB28B44B70}"/>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423738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DDE92-F301-49CB-8781-FF593E5D44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0CDA00-6CF0-4BBD-BA07-B9A74C81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288FFA-148D-42FD-BD59-80F7D5FEC84C}"/>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5" name="Footer Placeholder 4">
            <a:extLst>
              <a:ext uri="{FF2B5EF4-FFF2-40B4-BE49-F238E27FC236}">
                <a16:creationId xmlns:a16="http://schemas.microsoft.com/office/drawing/2014/main" id="{5798CA7C-A815-4007-A484-9CD309990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64177-5F47-4FD2-8A0E-DEBD85DDEE6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84124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727A-AC5A-4337-A144-CC643A89E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726EF0-A477-42C4-AFF5-E9A57E7C1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522D24-609E-4DE8-9D87-B430996BBB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8DF1F07-5932-456E-8C24-FE5E5A43F0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C2859B4-3008-4CC5-9450-536D4C1CFE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01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0E65-328A-47B9-8FC1-CDDF392C92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7B37A0-9658-4506-93A4-1B321EB61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521CA6-CE3E-4F55-AE92-49C2DF2492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C4EE0B-8E7A-4915-96D9-D6D792D308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BBC3238-DDF4-48A6-8A0D-9C3B3F6739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310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5CE7-26A0-4089-96AD-098D850B8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2C9C76-531D-48B1-8F8B-13D944063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306ED-5D61-4F23-B1D4-F3CA13F165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F74D7C-7BAF-46B1-865D-ED45BDEE48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54742DA-7D3C-45CF-B459-FAC43E12D7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349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0789-77BA-44E5-9646-D09A1E9726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432956-ECAC-4DDD-A789-68AD35663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9C45EF-D86F-4BAF-B171-6EE50699B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D5BE65-1BEF-465B-A8A3-FE4670055F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79A087-FC7B-492E-9383-AB76A53042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3FF4CFD-5D3E-441F-BF46-3120B57551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224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C067-FA36-4587-9951-9E9C41ED25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AADD8-ABB2-4672-A7B9-A145AA2D6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BFD2B-E9CF-4932-88DC-5D11616CC9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3BD8D5-1893-4903-81D5-28F26CC15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E5D84A-5233-44C0-9082-6EEB8E446B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ED6B76-F538-48C7-8268-5BBCC8AF24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488C1BB-79FC-465C-B6CB-84EDC79B26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A870F9F-E399-4FEF-8ADB-B924E24284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24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8AFB-B792-4CAE-89C6-CF88706C34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773AEB-430B-43C2-8CDA-FEA095F6C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57FF9A1-09F2-41C6-9F80-01ED2EB2E7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BBFFF6B-7ABA-4E56-A6EA-091F4D62EB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40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A4242-2B2F-4109-B918-913F8DE5DE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A86AA75-9A2E-407A-968A-F629BFCE30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C1ABB01-B743-468F-822E-4BE16B1886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3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F3B3-E7F3-4405-845E-2FC3558FC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565FD3-E700-4387-8A18-1E6512A75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477DDE-006B-4946-88E7-5DEB9B653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9443D-2F45-4438-A616-0E4EAD1E79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1643C37-67A3-4C06-8D2E-1C97DC6161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78FD211-7805-4C4A-8F99-FA6082DD40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3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0D26-B739-44FF-807B-5D4158F31D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3F1C2-07C8-4332-B8CF-DE36A971F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9B1AE-8C40-4D90-A4D9-DB547A940ADB}"/>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5" name="Footer Placeholder 4">
            <a:extLst>
              <a:ext uri="{FF2B5EF4-FFF2-40B4-BE49-F238E27FC236}">
                <a16:creationId xmlns:a16="http://schemas.microsoft.com/office/drawing/2014/main" id="{20E29CFB-6586-4618-8D9F-6C6991D3DF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A4640-2EC0-4A98-B860-FB626B9C3E4D}"/>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351087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CF8B-7314-41B4-82E2-7516C632E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D28645-0261-4476-ACEF-8FFC7D451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F13399-A961-4356-9003-873E99C52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182AA-1B90-4525-BE34-0E1521B885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F596368-D3AA-4019-A0EC-F3BD623761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C5A4136-F43D-4DD6-8743-61BEF59AC7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936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79DC-4BCD-42FF-BA4F-9491DF5585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385186-84F9-4099-8C84-F46D6A900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91FD3-950D-4313-BC13-966EAF2B7D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5BE33A-D07B-4FD7-A666-5B1AF7E7A5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424AA6-C74F-4CCA-9CC0-25122ADCEC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872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8199B8-5C8A-4577-BBD1-40A66ED743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57724D-20B6-4E1A-B7B6-D7203EEB8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6C7087-7DE4-4BBD-B5FE-9AC2EA0D52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EC1DA2-6E5E-485D-8E68-4069B2BB60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507B73-078B-4247-B7EF-E8D37795B5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451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727A-AC5A-4337-A144-CC643A89E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726EF0-A477-42C4-AFF5-E9A57E7C1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522D24-609E-4DE8-9D87-B430996BBB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8DF1F07-5932-456E-8C24-FE5E5A43F0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C2859B4-3008-4CC5-9450-536D4C1CFE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879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0E65-328A-47B9-8FC1-CDDF392C92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7B37A0-9658-4506-93A4-1B321EB61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521CA6-CE3E-4F55-AE92-49C2DF2492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C4EE0B-8E7A-4915-96D9-D6D792D308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BBC3238-DDF4-48A6-8A0D-9C3B3F6739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92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5CE7-26A0-4089-96AD-098D850B8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2C9C76-531D-48B1-8F8B-13D944063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306ED-5D61-4F23-B1D4-F3CA13F165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F74D7C-7BAF-46B1-865D-ED45BDEE48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54742DA-7D3C-45CF-B459-FAC43E12D7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584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0789-77BA-44E5-9646-D09A1E9726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432956-ECAC-4DDD-A789-68AD35663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9C45EF-D86F-4BAF-B171-6EE50699B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D5BE65-1BEF-465B-A8A3-FE4670055F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79A087-FC7B-492E-9383-AB76A53042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3FF4CFD-5D3E-441F-BF46-3120B57551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79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C067-FA36-4587-9951-9E9C41ED25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AADD8-ABB2-4672-A7B9-A145AA2D6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BFD2B-E9CF-4932-88DC-5D11616CC9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3BD8D5-1893-4903-81D5-28F26CC15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E5D84A-5233-44C0-9082-6EEB8E446B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ED6B76-F538-48C7-8268-5BBCC8AF24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488C1BB-79FC-465C-B6CB-84EDC79B26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A870F9F-E399-4FEF-8ADB-B924E24284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204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8AFB-B792-4CAE-89C6-CF88706C34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773AEB-430B-43C2-8CDA-FEA095F6C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57FF9A1-09F2-41C6-9F80-01ED2EB2E7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BBFFF6B-7ABA-4E56-A6EA-091F4D62EB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03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A4242-2B2F-4109-B918-913F8DE5DE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A86AA75-9A2E-407A-968A-F629BFCE30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C1ABB01-B743-468F-822E-4BE16B1886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7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B222-8E55-4D15-8256-7A57711B1A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E0584F-7CE6-4358-B1E9-10C423A7A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C575-6A7C-4AD1-8B88-D4846AD88CB4}"/>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5" name="Footer Placeholder 4">
            <a:extLst>
              <a:ext uri="{FF2B5EF4-FFF2-40B4-BE49-F238E27FC236}">
                <a16:creationId xmlns:a16="http://schemas.microsoft.com/office/drawing/2014/main" id="{F3241A9D-2DC1-4C89-B93A-F386A1A3B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0E061D-ED6C-44EA-A7CD-E50E941C0DD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21160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F3B3-E7F3-4405-845E-2FC3558FC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565FD3-E700-4387-8A18-1E6512A75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477DDE-006B-4946-88E7-5DEB9B653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9443D-2F45-4438-A616-0E4EAD1E79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1643C37-67A3-4C06-8D2E-1C97DC6161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78FD211-7805-4C4A-8F99-FA6082DD40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200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CF8B-7314-41B4-82E2-7516C632E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D28645-0261-4476-ACEF-8FFC7D451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F13399-A961-4356-9003-873E99C52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182AA-1B90-4525-BE34-0E1521B885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F596368-D3AA-4019-A0EC-F3BD623761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C5A4136-F43D-4DD6-8743-61BEF59AC7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872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79DC-4BCD-42FF-BA4F-9491DF5585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385186-84F9-4099-8C84-F46D6A900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91FD3-950D-4313-BC13-966EAF2B7D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5BE33A-D07B-4FD7-A666-5B1AF7E7A5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424AA6-C74F-4CCA-9CC0-25122ADCEC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170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8199B8-5C8A-4577-BBD1-40A66ED743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57724D-20B6-4E1A-B7B6-D7203EEB8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6C7087-7DE4-4BBD-B5FE-9AC2EA0D52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EC1DA2-6E5E-485D-8E68-4069B2BB60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507B73-078B-4247-B7EF-E8D37795B5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64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3DDF-E884-4955-84D1-BDBE219EEB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2D30FD-79A4-442C-85E2-B299D6EF3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085033-841F-4926-85C3-21A039494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55CE7E-5C88-45A7-B8B4-77F135A63851}"/>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6" name="Footer Placeholder 5">
            <a:extLst>
              <a:ext uri="{FF2B5EF4-FFF2-40B4-BE49-F238E27FC236}">
                <a16:creationId xmlns:a16="http://schemas.microsoft.com/office/drawing/2014/main" id="{3E564008-271C-47C8-A40A-4C2F9BEAE3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14C3F0-4D6D-4946-9965-F492022D6A2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2154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1AD9-F475-4390-92B5-0CDC3DB71A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535C32-0C06-4F1A-BCD5-E951D01B30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4522F-46B3-493D-B999-6A4EFF28D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045698-A701-4F4D-9B09-9598A49CA6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44B80-09C7-4043-9A9F-92C96FCF0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0317DE-90F3-4F2B-8B9D-97FABEA6D9E0}"/>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8" name="Footer Placeholder 7">
            <a:extLst>
              <a:ext uri="{FF2B5EF4-FFF2-40B4-BE49-F238E27FC236}">
                <a16:creationId xmlns:a16="http://schemas.microsoft.com/office/drawing/2014/main" id="{D8AE60A4-55EC-4320-99AD-DAF61C4B8D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860FAE-4BF2-491D-8DF9-E59C5664A39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59742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B335-1C55-4C5D-A4FC-5A53E8B8DA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E26138-6D09-4131-B64B-41DAF639B637}"/>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4" name="Footer Placeholder 3">
            <a:extLst>
              <a:ext uri="{FF2B5EF4-FFF2-40B4-BE49-F238E27FC236}">
                <a16:creationId xmlns:a16="http://schemas.microsoft.com/office/drawing/2014/main" id="{845BB4BE-7539-4FAD-9C71-D143063E15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959F3B-2446-4A90-86CB-720064A625F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0688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C8AED-B9B5-4C1B-B57A-8F6343A479AB}"/>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3" name="Footer Placeholder 2">
            <a:extLst>
              <a:ext uri="{FF2B5EF4-FFF2-40B4-BE49-F238E27FC236}">
                <a16:creationId xmlns:a16="http://schemas.microsoft.com/office/drawing/2014/main" id="{D1554082-9369-4554-A499-64542F154A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7A2E1F-A602-46F4-A642-F2410CACF2B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36172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DCFE-C4AC-4935-83BB-0E7F67412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07D270-CD47-434F-BEC8-22A45B50B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C830A5-8E70-4D7A-9C17-B312F12BD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EF6E6-89ED-4100-B8E7-1804747D538E}"/>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6" name="Footer Placeholder 5">
            <a:extLst>
              <a:ext uri="{FF2B5EF4-FFF2-40B4-BE49-F238E27FC236}">
                <a16:creationId xmlns:a16="http://schemas.microsoft.com/office/drawing/2014/main" id="{FB8E6254-B6AD-4E03-817D-DD1B2DCFCF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84967C-D602-48AC-BAF9-4115196E810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04838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86D2-25FB-4E9B-AB8A-A144FAE89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ED8B33-F4A9-454A-BE16-A03D57030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9035D5-F917-48DD-9F53-0CECD98F8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74322-1661-4706-B6FB-5E2BCBDB5CA1}"/>
              </a:ext>
            </a:extLst>
          </p:cNvPr>
          <p:cNvSpPr>
            <a:spLocks noGrp="1"/>
          </p:cNvSpPr>
          <p:nvPr>
            <p:ph type="dt" sz="half" idx="10"/>
          </p:nvPr>
        </p:nvSpPr>
        <p:spPr/>
        <p:txBody>
          <a:bodyPr/>
          <a:lstStyle/>
          <a:p>
            <a:fld id="{6383E375-2EFF-4C74-B748-AF73AE78D5AE}" type="datetimeFigureOut">
              <a:rPr lang="en-GB" smtClean="0"/>
              <a:t>10/01/2021</a:t>
            </a:fld>
            <a:endParaRPr lang="en-GB"/>
          </a:p>
        </p:txBody>
      </p:sp>
      <p:sp>
        <p:nvSpPr>
          <p:cNvPr id="6" name="Footer Placeholder 5">
            <a:extLst>
              <a:ext uri="{FF2B5EF4-FFF2-40B4-BE49-F238E27FC236}">
                <a16:creationId xmlns:a16="http://schemas.microsoft.com/office/drawing/2014/main" id="{BFCB4626-4BC1-46AD-A247-066BA99AF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986F8-DDE6-41FE-B5AD-08E94489513B}"/>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6195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F1C8A-9E83-4B2D-BCF2-EEED1E220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9F8023-3404-43A1-9A44-0B1350F13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22F37F-4477-40DB-901C-AB990776E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3E375-2EFF-4C74-B748-AF73AE78D5AE}" type="datetimeFigureOut">
              <a:rPr lang="en-GB" smtClean="0"/>
              <a:t>10/01/2021</a:t>
            </a:fld>
            <a:endParaRPr lang="en-GB"/>
          </a:p>
        </p:txBody>
      </p:sp>
      <p:sp>
        <p:nvSpPr>
          <p:cNvPr id="5" name="Footer Placeholder 4">
            <a:extLst>
              <a:ext uri="{FF2B5EF4-FFF2-40B4-BE49-F238E27FC236}">
                <a16:creationId xmlns:a16="http://schemas.microsoft.com/office/drawing/2014/main" id="{919D2A0B-16BC-4169-A06A-49FAEDFBC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6CD214-2699-471B-8481-C994957B7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4388F-67C1-4CD6-8B28-F88125DD70A1}" type="slidenum">
              <a:rPr lang="en-GB" smtClean="0"/>
              <a:t>‹#›</a:t>
            </a:fld>
            <a:endParaRPr lang="en-GB"/>
          </a:p>
        </p:txBody>
      </p:sp>
    </p:spTree>
    <p:extLst>
      <p:ext uri="{BB962C8B-B14F-4D97-AF65-F5344CB8AC3E}">
        <p14:creationId xmlns:p14="http://schemas.microsoft.com/office/powerpoint/2010/main" val="1628776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C3E0C-B04B-4823-9694-790B67BE9E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0925F6-B705-4B10-9D64-49BB31B7D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7930EC-E575-44FE-B8B2-4C0941FE3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339BC33-23DF-4C4B-B576-E41920159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8B5CB1A-890F-4688-AB63-F7DD4855B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57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C3E0C-B04B-4823-9694-790B67BE9E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0925F6-B705-4B10-9D64-49BB31B7D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7930EC-E575-44FE-B8B2-4C0941FE3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26B88B-5340-4AE3-A0DB-C3E372B3DDC9}"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339BC33-23DF-4C4B-B576-E41920159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8B5CB1A-890F-4688-AB63-F7DD4855B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8B5C83-DD3F-4F3D-85A4-1F4D4545DBD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1058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hyperlink" Target="https://classroom.thenational.academy/lessons/counting-up-to-10-objects-reliably-ccw32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hyperlink" Target="https://classroom.thenational.academy/lessons/exploring-one-more-within-10-74v3c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hyperlink" Target="https://classroom.thenational.academy/lessons/to-name-important-places-in-my-community-74rp4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channel/UCo7fbLgY2oA_cFCIg9GdxtQ?mc_cid=71ef745098&amp;mc_eid=c9705b8c67"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hyperlink" Target="https://classroom.thenational.academy/lessons/placing-numbers-within-ten-in-order-chgk8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hyperlink" Target="https://www.phonicsplay.co.uk/resources/phase/2/buried-treasure" TargetMode="External"/><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phonicsplay.co.uk/resources/phase/2/dragons-den"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 Id="rId4" Type="http://schemas.openxmlformats.org/officeDocument/2006/relationships/hyperlink" Target="https://classroom.thenational.academy/lessons/what-is-a-material-74u30t"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hyperlink" Target="https://classroom.thenational.academy/lessons/what-are-objects-made-from-61gp8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phonicsbloom.com/uk/game/flash-cards?phase=2"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hyperlink" Target="https://www.phonicsbloom.com/uk/game/fishy-phonics?phase=2"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bc.co.uk/bitesize/topics/zf2yf4j" TargetMode="External"/><Relationship Id="rId2" Type="http://schemas.openxmlformats.org/officeDocument/2006/relationships/hyperlink" Target="http://www.ictgames.com/mobilePage/skyWriter/index.html"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QLR2pLUsl-Y" TargetMode="Externa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15686" y="797341"/>
            <a:ext cx="11560628" cy="5632311"/>
          </a:xfrm>
          <a:prstGeom prst="rect">
            <a:avLst/>
          </a:prstGeom>
          <a:noFill/>
        </p:spPr>
        <p:txBody>
          <a:bodyPr wrap="square" rtlCol="0">
            <a:spAutoFit/>
          </a:bodyPr>
          <a:lstStyle/>
          <a:p>
            <a:r>
              <a:rPr lang="en-GB" sz="3000" dirty="0"/>
              <a:t>Hello reception, we hope that you enjoyed your home learning last week and had some great fun with the activities. Here you can find your home learning pack for this week.</a:t>
            </a:r>
          </a:p>
          <a:p>
            <a:endParaRPr lang="en-GB" sz="3000" dirty="0"/>
          </a:p>
          <a:p>
            <a:r>
              <a:rPr lang="en-GB" sz="3000" dirty="0"/>
              <a:t>We have put together some new exciting activities to learn about while you are at home this week. There’s a new phonics section in your pack this week with some ideas on how you can keep learning your sounds at home. Again, we are always here to help and support you with your learning. </a:t>
            </a:r>
          </a:p>
          <a:p>
            <a:endParaRPr lang="en-GB" sz="3000" dirty="0"/>
          </a:p>
          <a:p>
            <a:r>
              <a:rPr lang="en-GB" sz="3000" dirty="0"/>
              <a:t>We hope you have lots of fun and enjoy your home learning. From the reception staff. </a:t>
            </a:r>
          </a:p>
        </p:txBody>
      </p:sp>
      <p:pic>
        <p:nvPicPr>
          <p:cNvPr id="7"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59892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378823" y="143691"/>
            <a:ext cx="10398034" cy="2308324"/>
          </a:xfrm>
          <a:prstGeom prst="rect">
            <a:avLst/>
          </a:prstGeom>
          <a:noFill/>
        </p:spPr>
        <p:txBody>
          <a:bodyPr wrap="square" rtlCol="0">
            <a:spAutoFit/>
          </a:bodyPr>
          <a:lstStyle/>
          <a:p>
            <a:r>
              <a:rPr lang="en-GB" sz="2400" dirty="0"/>
              <a:t>Now you have watched the video we are sure you know all about this fabulous story.</a:t>
            </a:r>
          </a:p>
          <a:p>
            <a:r>
              <a:rPr lang="en-GB" sz="2400" dirty="0"/>
              <a:t>Our first job today is to look at how the story is put together.</a:t>
            </a:r>
          </a:p>
          <a:p>
            <a:r>
              <a:rPr lang="en-GB" sz="2400" dirty="0"/>
              <a:t>We are going to look at who is in the story, where it happened and what they do. </a:t>
            </a:r>
          </a:p>
          <a:p>
            <a:endParaRPr lang="en-GB" sz="2400" dirty="0"/>
          </a:p>
          <a:p>
            <a:r>
              <a:rPr lang="en-GB" sz="2400" dirty="0"/>
              <a:t>Put a circle around the correct characters and houses from our story.  </a:t>
            </a:r>
          </a:p>
        </p:txBody>
      </p:sp>
      <p:graphicFrame>
        <p:nvGraphicFramePr>
          <p:cNvPr id="2" name="Table 2">
            <a:extLst>
              <a:ext uri="{FF2B5EF4-FFF2-40B4-BE49-F238E27FC236}">
                <a16:creationId xmlns:a16="http://schemas.microsoft.com/office/drawing/2014/main" id="{63D7B209-ACAF-EC40-8D28-9B293002D09B}"/>
              </a:ext>
            </a:extLst>
          </p:cNvPr>
          <p:cNvGraphicFramePr>
            <a:graphicFrameLocks noGrp="1"/>
          </p:cNvGraphicFramePr>
          <p:nvPr>
            <p:extLst>
              <p:ext uri="{D42A27DB-BD31-4B8C-83A1-F6EECF244321}">
                <p14:modId xmlns:p14="http://schemas.microsoft.com/office/powerpoint/2010/main" val="2549819368"/>
              </p:ext>
            </p:extLst>
          </p:nvPr>
        </p:nvGraphicFramePr>
        <p:xfrm>
          <a:off x="378822" y="2560320"/>
          <a:ext cx="11260184" cy="4153989"/>
        </p:xfrm>
        <a:graphic>
          <a:graphicData uri="http://schemas.openxmlformats.org/drawingml/2006/table">
            <a:tbl>
              <a:tblPr firstRow="1" bandRow="1">
                <a:tableStyleId>{5C22544A-7EE6-4342-B048-85BDC9FD1C3A}</a:tableStyleId>
              </a:tblPr>
              <a:tblGrid>
                <a:gridCol w="5630092">
                  <a:extLst>
                    <a:ext uri="{9D8B030D-6E8A-4147-A177-3AD203B41FA5}">
                      <a16:colId xmlns:a16="http://schemas.microsoft.com/office/drawing/2014/main" val="4062762633"/>
                    </a:ext>
                  </a:extLst>
                </a:gridCol>
                <a:gridCol w="5630092">
                  <a:extLst>
                    <a:ext uri="{9D8B030D-6E8A-4147-A177-3AD203B41FA5}">
                      <a16:colId xmlns:a16="http://schemas.microsoft.com/office/drawing/2014/main" val="4083787285"/>
                    </a:ext>
                  </a:extLst>
                </a:gridCol>
              </a:tblGrid>
              <a:tr h="698746">
                <a:tc>
                  <a:txBody>
                    <a:bodyPr/>
                    <a:lstStyle/>
                    <a:p>
                      <a:pPr algn="ctr"/>
                      <a:r>
                        <a:rPr lang="en-US" sz="2800" dirty="0">
                          <a:solidFill>
                            <a:schemeClr val="tx1"/>
                          </a:solidFill>
                        </a:rPr>
                        <a:t>Who</a:t>
                      </a:r>
                      <a:r>
                        <a:rPr lang="en-US" sz="24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a:solidFill>
                            <a:schemeClr val="tx1"/>
                          </a:solidFill>
                        </a:rPr>
                        <a:t>Where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916534272"/>
                  </a:ext>
                </a:extLst>
              </a:tr>
              <a:tr h="3455243">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0229529"/>
                  </a:ext>
                </a:extLst>
              </a:tr>
            </a:tbl>
          </a:graphicData>
        </a:graphic>
      </p:graphicFrame>
      <p:pic>
        <p:nvPicPr>
          <p:cNvPr id="10" name="Picture 9">
            <a:extLst>
              <a:ext uri="{FF2B5EF4-FFF2-40B4-BE49-F238E27FC236}">
                <a16:creationId xmlns:a16="http://schemas.microsoft.com/office/drawing/2014/main" id="{52142BCE-D9C7-6440-A711-720F07B5F4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24070" y="3429000"/>
            <a:ext cx="997903" cy="1606938"/>
          </a:xfrm>
          <a:prstGeom prst="rect">
            <a:avLst/>
          </a:prstGeom>
        </p:spPr>
      </p:pic>
      <p:pic>
        <p:nvPicPr>
          <p:cNvPr id="12" name="Picture 11">
            <a:extLst>
              <a:ext uri="{FF2B5EF4-FFF2-40B4-BE49-F238E27FC236}">
                <a16:creationId xmlns:a16="http://schemas.microsoft.com/office/drawing/2014/main" id="{2A01D503-05BC-5A49-B1AE-7607C794A1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675" y="3429000"/>
            <a:ext cx="901269" cy="1389743"/>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E91BB5E-D01E-DA44-B37E-7754C8EE5A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03553" y="3514960"/>
            <a:ext cx="1968137" cy="1217821"/>
          </a:xfrm>
          <a:prstGeom prst="rect">
            <a:avLst/>
          </a:prstGeom>
        </p:spPr>
      </p:pic>
      <p:pic>
        <p:nvPicPr>
          <p:cNvPr id="17" name="Picture 16" descr="Treemap chart&#10;&#10;Description automatically generated with low confidence">
            <a:extLst>
              <a:ext uri="{FF2B5EF4-FFF2-40B4-BE49-F238E27FC236}">
                <a16:creationId xmlns:a16="http://schemas.microsoft.com/office/drawing/2014/main" id="{C4B4EFEA-C9CE-AA43-A044-FBBA2899616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31408" y="5082200"/>
            <a:ext cx="1842778" cy="1409046"/>
          </a:xfrm>
          <a:prstGeom prst="rect">
            <a:avLst/>
          </a:prstGeom>
        </p:spPr>
      </p:pic>
      <p:pic>
        <p:nvPicPr>
          <p:cNvPr id="9" name="Picture 8" descr="A cartoon of a child&#10;&#10;Description automatically generated with low confidence">
            <a:extLst>
              <a:ext uri="{FF2B5EF4-FFF2-40B4-BE49-F238E27FC236}">
                <a16:creationId xmlns:a16="http://schemas.microsoft.com/office/drawing/2014/main" id="{5BC92B40-FB11-F943-A7C4-C372C81AB78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5122" y="5221180"/>
            <a:ext cx="1094302" cy="131354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0FAD7BA3-DEC3-C246-A769-71FD0A042D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80517" y="5317989"/>
            <a:ext cx="1423204" cy="1173257"/>
          </a:xfrm>
          <a:prstGeom prst="rect">
            <a:avLst/>
          </a:prstGeom>
        </p:spPr>
      </p:pic>
      <p:pic>
        <p:nvPicPr>
          <p:cNvPr id="21" name="Picture 20" descr="A close up of a toy&#10;&#10;Description automatically generated with low confidence">
            <a:extLst>
              <a:ext uri="{FF2B5EF4-FFF2-40B4-BE49-F238E27FC236}">
                <a16:creationId xmlns:a16="http://schemas.microsoft.com/office/drawing/2014/main" id="{39078D6C-B303-8E4C-8FAC-B9EF265D6A4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70044" y="3452545"/>
            <a:ext cx="1020522" cy="1216986"/>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93DB49AF-95AF-A847-9227-9F57CE4F80A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685981" y="4866150"/>
            <a:ext cx="901269" cy="1618026"/>
          </a:xfrm>
          <a:prstGeom prst="rect">
            <a:avLst/>
          </a:prstGeom>
        </p:spPr>
      </p:pic>
      <p:pic>
        <p:nvPicPr>
          <p:cNvPr id="24" name="Picture 23">
            <a:extLst>
              <a:ext uri="{FF2B5EF4-FFF2-40B4-BE49-F238E27FC236}">
                <a16:creationId xmlns:a16="http://schemas.microsoft.com/office/drawing/2014/main" id="{46535D81-E435-2C47-98FB-B4E8771EC4A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287000" y="4812514"/>
            <a:ext cx="1292733" cy="1822062"/>
          </a:xfrm>
          <a:prstGeom prst="rect">
            <a:avLst/>
          </a:prstGeom>
        </p:spPr>
      </p:pic>
      <p:pic>
        <p:nvPicPr>
          <p:cNvPr id="26" name="Picture 25" descr="A picture containing basket, container, plastic&#10;&#10;Description automatically generated">
            <a:extLst>
              <a:ext uri="{FF2B5EF4-FFF2-40B4-BE49-F238E27FC236}">
                <a16:creationId xmlns:a16="http://schemas.microsoft.com/office/drawing/2014/main" id="{61274067-E644-764E-A85C-C07BC529761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568729" y="3476792"/>
            <a:ext cx="1968136" cy="1354627"/>
          </a:xfrm>
          <a:prstGeom prst="rect">
            <a:avLst/>
          </a:prstGeom>
        </p:spPr>
      </p:pic>
    </p:spTree>
    <p:extLst>
      <p:ext uri="{BB962C8B-B14F-4D97-AF65-F5344CB8AC3E}">
        <p14:creationId xmlns:p14="http://schemas.microsoft.com/office/powerpoint/2010/main" val="2567656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378822" y="321545"/>
            <a:ext cx="10398034" cy="830997"/>
          </a:xfrm>
          <a:prstGeom prst="rect">
            <a:avLst/>
          </a:prstGeom>
          <a:noFill/>
        </p:spPr>
        <p:txBody>
          <a:bodyPr wrap="square" rtlCol="0">
            <a:spAutoFit/>
          </a:bodyPr>
          <a:lstStyle/>
          <a:p>
            <a:r>
              <a:rPr lang="en-GB" sz="2400" dirty="0"/>
              <a:t>Think of all the characters in the book, think about what they do in the story. Write your answers in the box below. Your adult can help you with this. </a:t>
            </a:r>
          </a:p>
        </p:txBody>
      </p:sp>
      <p:graphicFrame>
        <p:nvGraphicFramePr>
          <p:cNvPr id="2" name="Table 2">
            <a:extLst>
              <a:ext uri="{FF2B5EF4-FFF2-40B4-BE49-F238E27FC236}">
                <a16:creationId xmlns:a16="http://schemas.microsoft.com/office/drawing/2014/main" id="{63D7B209-ACAF-EC40-8D28-9B293002D09B}"/>
              </a:ext>
            </a:extLst>
          </p:cNvPr>
          <p:cNvGraphicFramePr>
            <a:graphicFrameLocks noGrp="1"/>
          </p:cNvGraphicFramePr>
          <p:nvPr>
            <p:extLst>
              <p:ext uri="{D42A27DB-BD31-4B8C-83A1-F6EECF244321}">
                <p14:modId xmlns:p14="http://schemas.microsoft.com/office/powerpoint/2010/main" val="1039716695"/>
              </p:ext>
            </p:extLst>
          </p:nvPr>
        </p:nvGraphicFramePr>
        <p:xfrm>
          <a:off x="378822" y="1515292"/>
          <a:ext cx="11290663" cy="4958079"/>
        </p:xfrm>
        <a:graphic>
          <a:graphicData uri="http://schemas.openxmlformats.org/drawingml/2006/table">
            <a:tbl>
              <a:tblPr firstRow="1" bandRow="1">
                <a:tableStyleId>{5C22544A-7EE6-4342-B048-85BDC9FD1C3A}</a:tableStyleId>
              </a:tblPr>
              <a:tblGrid>
                <a:gridCol w="11290663">
                  <a:extLst>
                    <a:ext uri="{9D8B030D-6E8A-4147-A177-3AD203B41FA5}">
                      <a16:colId xmlns:a16="http://schemas.microsoft.com/office/drawing/2014/main" val="1118844504"/>
                    </a:ext>
                  </a:extLst>
                </a:gridCol>
              </a:tblGrid>
              <a:tr h="834003">
                <a:tc>
                  <a:txBody>
                    <a:bodyPr/>
                    <a:lstStyle/>
                    <a:p>
                      <a:pPr algn="ctr"/>
                      <a:r>
                        <a:rPr lang="en-US" sz="3200" dirty="0">
                          <a:solidFill>
                            <a:schemeClr val="tx1"/>
                          </a:solidFill>
                        </a:rPr>
                        <a:t>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16534272"/>
                  </a:ext>
                </a:extLst>
              </a:tr>
              <a:tr h="412407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0229529"/>
                  </a:ext>
                </a:extLst>
              </a:tr>
            </a:tbl>
          </a:graphicData>
        </a:graphic>
      </p:graphicFrame>
    </p:spTree>
    <p:extLst>
      <p:ext uri="{BB962C8B-B14F-4D97-AF65-F5344CB8AC3E}">
        <p14:creationId xmlns:p14="http://schemas.microsoft.com/office/powerpoint/2010/main" val="2117366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11.1.2021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add one more.</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21657" y="5940593"/>
            <a:ext cx="673303" cy="604599"/>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44979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chemeClr val="accent1">
                    <a:lumMod val="50000"/>
                  </a:schemeClr>
                </a:solidFill>
                <a:effectLst>
                  <a:outerShdw blurRad="38100" dist="19050" dir="2700000" algn="tl" rotWithShape="0">
                    <a:schemeClr val="dk1">
                      <a:alpha val="40000"/>
                    </a:schemeClr>
                  </a:outerShdw>
                </a:effectLst>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Tree>
    <p:extLst>
      <p:ext uri="{BB962C8B-B14F-4D97-AF65-F5344CB8AC3E}">
        <p14:creationId xmlns:p14="http://schemas.microsoft.com/office/powerpoint/2010/main" val="186429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p:cNvSpPr txBox="1"/>
          <p:nvPr/>
        </p:nvSpPr>
        <p:spPr>
          <a:xfrm>
            <a:off x="404949" y="141173"/>
            <a:ext cx="10672354" cy="1754326"/>
          </a:xfrm>
          <a:prstGeom prst="rect">
            <a:avLst/>
          </a:prstGeom>
          <a:noFill/>
        </p:spPr>
        <p:txBody>
          <a:bodyPr wrap="square" rtlCol="0">
            <a:spAutoFit/>
          </a:bodyPr>
          <a:lstStyle/>
          <a:p>
            <a:r>
              <a:rPr lang="en-GB" dirty="0"/>
              <a:t>This week in maths we are going to be learning about adding 1 more.</a:t>
            </a:r>
          </a:p>
          <a:p>
            <a:endParaRPr lang="en-GB" dirty="0"/>
          </a:p>
          <a:p>
            <a:r>
              <a:rPr lang="en-GB" dirty="0"/>
              <a:t>There are a few different ways that we can add one more, we can collect objects and add one more or we can look at numbers and think about what comes next.</a:t>
            </a:r>
          </a:p>
          <a:p>
            <a:endParaRPr lang="en-GB" dirty="0"/>
          </a:p>
          <a:p>
            <a:r>
              <a:rPr lang="en-GB" dirty="0"/>
              <a:t>Lets start by adding one more dot to these five frames.</a:t>
            </a:r>
          </a:p>
        </p:txBody>
      </p:sp>
      <p:pic>
        <p:nvPicPr>
          <p:cNvPr id="6" name="Picture 5">
            <a:extLst>
              <a:ext uri="{FF2B5EF4-FFF2-40B4-BE49-F238E27FC236}">
                <a16:creationId xmlns:a16="http://schemas.microsoft.com/office/drawing/2014/main" id="{496BD4A8-D06C-614D-87DF-64FB0DC70DB2}"/>
              </a:ext>
            </a:extLst>
          </p:cNvPr>
          <p:cNvPicPr>
            <a:picLocks noChangeAspect="1"/>
          </p:cNvPicPr>
          <p:nvPr/>
        </p:nvPicPr>
        <p:blipFill>
          <a:blip r:embed="rId3"/>
          <a:stretch>
            <a:fillRect/>
          </a:stretch>
        </p:blipFill>
        <p:spPr>
          <a:xfrm>
            <a:off x="404949" y="2006376"/>
            <a:ext cx="4337608" cy="966039"/>
          </a:xfrm>
          <a:prstGeom prst="rect">
            <a:avLst/>
          </a:prstGeom>
        </p:spPr>
      </p:pic>
      <p:sp>
        <p:nvSpPr>
          <p:cNvPr id="8" name="Flowchart: Connector 1">
            <a:extLst>
              <a:ext uri="{FF2B5EF4-FFF2-40B4-BE49-F238E27FC236}">
                <a16:creationId xmlns:a16="http://schemas.microsoft.com/office/drawing/2014/main" id="{E544AC6F-51B8-434D-8264-A5AE60A564BC}"/>
              </a:ext>
            </a:extLst>
          </p:cNvPr>
          <p:cNvSpPr/>
          <p:nvPr/>
        </p:nvSpPr>
        <p:spPr>
          <a:xfrm>
            <a:off x="3151337" y="2254680"/>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Connector 19">
            <a:extLst>
              <a:ext uri="{FF2B5EF4-FFF2-40B4-BE49-F238E27FC236}">
                <a16:creationId xmlns:a16="http://schemas.microsoft.com/office/drawing/2014/main" id="{B22E0666-B0CD-D941-A661-AE254ED819E4}"/>
              </a:ext>
            </a:extLst>
          </p:cNvPr>
          <p:cNvSpPr/>
          <p:nvPr/>
        </p:nvSpPr>
        <p:spPr>
          <a:xfrm>
            <a:off x="1429988" y="2237950"/>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Connector 20">
            <a:extLst>
              <a:ext uri="{FF2B5EF4-FFF2-40B4-BE49-F238E27FC236}">
                <a16:creationId xmlns:a16="http://schemas.microsoft.com/office/drawing/2014/main" id="{DFF64D65-D72D-154D-BBEE-6B4CDEC432C7}"/>
              </a:ext>
            </a:extLst>
          </p:cNvPr>
          <p:cNvSpPr/>
          <p:nvPr/>
        </p:nvSpPr>
        <p:spPr>
          <a:xfrm>
            <a:off x="2330262" y="2248778"/>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lowchart: Connector 22">
            <a:extLst>
              <a:ext uri="{FF2B5EF4-FFF2-40B4-BE49-F238E27FC236}">
                <a16:creationId xmlns:a16="http://schemas.microsoft.com/office/drawing/2014/main" id="{A6EC9989-D835-254F-9786-8F6CD5163533}"/>
              </a:ext>
            </a:extLst>
          </p:cNvPr>
          <p:cNvSpPr/>
          <p:nvPr/>
        </p:nvSpPr>
        <p:spPr>
          <a:xfrm>
            <a:off x="599897" y="2248778"/>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78ED96F-CCA5-234F-B651-740679EB6CBA}"/>
              </a:ext>
            </a:extLst>
          </p:cNvPr>
          <p:cNvSpPr txBox="1"/>
          <p:nvPr/>
        </p:nvSpPr>
        <p:spPr>
          <a:xfrm>
            <a:off x="404949" y="3099463"/>
            <a:ext cx="7842341" cy="923330"/>
          </a:xfrm>
          <a:prstGeom prst="rect">
            <a:avLst/>
          </a:prstGeom>
          <a:noFill/>
        </p:spPr>
        <p:txBody>
          <a:bodyPr wrap="square" rtlCol="0">
            <a:spAutoFit/>
          </a:bodyPr>
          <a:lstStyle/>
          <a:p>
            <a:r>
              <a:rPr lang="en-US" dirty="0"/>
              <a:t>I had 3 circles in my five frame, I added one more to make 4. </a:t>
            </a:r>
          </a:p>
          <a:p>
            <a:endParaRPr lang="en-US" dirty="0"/>
          </a:p>
          <a:p>
            <a:r>
              <a:rPr lang="en-US" dirty="0"/>
              <a:t>Can you try adding one more circle to the five frames below. </a:t>
            </a:r>
          </a:p>
        </p:txBody>
      </p:sp>
      <p:pic>
        <p:nvPicPr>
          <p:cNvPr id="13" name="Picture 12">
            <a:extLst>
              <a:ext uri="{FF2B5EF4-FFF2-40B4-BE49-F238E27FC236}">
                <a16:creationId xmlns:a16="http://schemas.microsoft.com/office/drawing/2014/main" id="{6F0B194D-5D57-0F42-B859-8E21A63B3D86}"/>
              </a:ext>
            </a:extLst>
          </p:cNvPr>
          <p:cNvPicPr>
            <a:picLocks noChangeAspect="1"/>
          </p:cNvPicPr>
          <p:nvPr/>
        </p:nvPicPr>
        <p:blipFill>
          <a:blip r:embed="rId3"/>
          <a:stretch>
            <a:fillRect/>
          </a:stretch>
        </p:blipFill>
        <p:spPr>
          <a:xfrm>
            <a:off x="438326" y="4120400"/>
            <a:ext cx="4337608" cy="966039"/>
          </a:xfrm>
          <a:prstGeom prst="rect">
            <a:avLst/>
          </a:prstGeom>
        </p:spPr>
      </p:pic>
      <p:sp>
        <p:nvSpPr>
          <p:cNvPr id="15" name="Flowchart: Connector 19">
            <a:extLst>
              <a:ext uri="{FF2B5EF4-FFF2-40B4-BE49-F238E27FC236}">
                <a16:creationId xmlns:a16="http://schemas.microsoft.com/office/drawing/2014/main" id="{E0169075-9ADE-064E-BDE1-5956CDBCAD35}"/>
              </a:ext>
            </a:extLst>
          </p:cNvPr>
          <p:cNvSpPr/>
          <p:nvPr/>
        </p:nvSpPr>
        <p:spPr>
          <a:xfrm>
            <a:off x="1463365" y="4351974"/>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Connector 22">
            <a:extLst>
              <a:ext uri="{FF2B5EF4-FFF2-40B4-BE49-F238E27FC236}">
                <a16:creationId xmlns:a16="http://schemas.microsoft.com/office/drawing/2014/main" id="{C979914D-EC23-F548-8A1E-58DA07B2BF5D}"/>
              </a:ext>
            </a:extLst>
          </p:cNvPr>
          <p:cNvSpPr/>
          <p:nvPr/>
        </p:nvSpPr>
        <p:spPr>
          <a:xfrm>
            <a:off x="633274" y="4362802"/>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7547FDED-8395-CC43-9843-0B287E4B729C}"/>
              </a:ext>
            </a:extLst>
          </p:cNvPr>
          <p:cNvPicPr>
            <a:picLocks noChangeAspect="1"/>
          </p:cNvPicPr>
          <p:nvPr/>
        </p:nvPicPr>
        <p:blipFill>
          <a:blip r:embed="rId3"/>
          <a:stretch>
            <a:fillRect/>
          </a:stretch>
        </p:blipFill>
        <p:spPr>
          <a:xfrm>
            <a:off x="438326" y="5271700"/>
            <a:ext cx="4337608" cy="966039"/>
          </a:xfrm>
          <a:prstGeom prst="rect">
            <a:avLst/>
          </a:prstGeom>
        </p:spPr>
      </p:pic>
      <p:sp>
        <p:nvSpPr>
          <p:cNvPr id="20" name="Flowchart: Connector 19">
            <a:extLst>
              <a:ext uri="{FF2B5EF4-FFF2-40B4-BE49-F238E27FC236}">
                <a16:creationId xmlns:a16="http://schemas.microsoft.com/office/drawing/2014/main" id="{5C618254-BB1E-9A4E-94EE-4D4F4611D5B6}"/>
              </a:ext>
            </a:extLst>
          </p:cNvPr>
          <p:cNvSpPr/>
          <p:nvPr/>
        </p:nvSpPr>
        <p:spPr>
          <a:xfrm>
            <a:off x="1463365" y="5503274"/>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2">
            <a:extLst>
              <a:ext uri="{FF2B5EF4-FFF2-40B4-BE49-F238E27FC236}">
                <a16:creationId xmlns:a16="http://schemas.microsoft.com/office/drawing/2014/main" id="{A5139C93-95FF-6147-A90A-A5A8D8AE52CC}"/>
              </a:ext>
            </a:extLst>
          </p:cNvPr>
          <p:cNvSpPr/>
          <p:nvPr/>
        </p:nvSpPr>
        <p:spPr>
          <a:xfrm>
            <a:off x="633274" y="5514102"/>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B01B1DBC-472E-9549-AA53-9C9BA53D05DB}"/>
              </a:ext>
            </a:extLst>
          </p:cNvPr>
          <p:cNvPicPr>
            <a:picLocks noChangeAspect="1"/>
          </p:cNvPicPr>
          <p:nvPr/>
        </p:nvPicPr>
        <p:blipFill>
          <a:blip r:embed="rId3"/>
          <a:stretch>
            <a:fillRect/>
          </a:stretch>
        </p:blipFill>
        <p:spPr>
          <a:xfrm>
            <a:off x="6078486" y="4120400"/>
            <a:ext cx="4337608" cy="966039"/>
          </a:xfrm>
          <a:prstGeom prst="rect">
            <a:avLst/>
          </a:prstGeom>
        </p:spPr>
      </p:pic>
      <p:sp>
        <p:nvSpPr>
          <p:cNvPr id="24" name="Flowchart: Connector 22">
            <a:extLst>
              <a:ext uri="{FF2B5EF4-FFF2-40B4-BE49-F238E27FC236}">
                <a16:creationId xmlns:a16="http://schemas.microsoft.com/office/drawing/2014/main" id="{100A6BD0-C6D3-1447-A10B-D7DDD41C117E}"/>
              </a:ext>
            </a:extLst>
          </p:cNvPr>
          <p:cNvSpPr/>
          <p:nvPr/>
        </p:nvSpPr>
        <p:spPr>
          <a:xfrm>
            <a:off x="6273434" y="4362802"/>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01E1037E-D03D-144D-B255-CBED537755DD}"/>
              </a:ext>
            </a:extLst>
          </p:cNvPr>
          <p:cNvPicPr>
            <a:picLocks noChangeAspect="1"/>
          </p:cNvPicPr>
          <p:nvPr/>
        </p:nvPicPr>
        <p:blipFill>
          <a:blip r:embed="rId3"/>
          <a:stretch>
            <a:fillRect/>
          </a:stretch>
        </p:blipFill>
        <p:spPr>
          <a:xfrm>
            <a:off x="6096000" y="5271700"/>
            <a:ext cx="4337608" cy="966039"/>
          </a:xfrm>
          <a:prstGeom prst="rect">
            <a:avLst/>
          </a:prstGeom>
        </p:spPr>
      </p:pic>
      <p:sp>
        <p:nvSpPr>
          <p:cNvPr id="26" name="Flowchart: Connector 19">
            <a:extLst>
              <a:ext uri="{FF2B5EF4-FFF2-40B4-BE49-F238E27FC236}">
                <a16:creationId xmlns:a16="http://schemas.microsoft.com/office/drawing/2014/main" id="{FFF18D01-A54B-404E-B4B0-9BADCCF0F38E}"/>
              </a:ext>
            </a:extLst>
          </p:cNvPr>
          <p:cNvSpPr/>
          <p:nvPr/>
        </p:nvSpPr>
        <p:spPr>
          <a:xfrm>
            <a:off x="7149615" y="5517562"/>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Connector 22">
            <a:extLst>
              <a:ext uri="{FF2B5EF4-FFF2-40B4-BE49-F238E27FC236}">
                <a16:creationId xmlns:a16="http://schemas.microsoft.com/office/drawing/2014/main" id="{A3DEC67A-EBE1-CE41-A72E-ECB34020F21B}"/>
              </a:ext>
            </a:extLst>
          </p:cNvPr>
          <p:cNvSpPr/>
          <p:nvPr/>
        </p:nvSpPr>
        <p:spPr>
          <a:xfrm>
            <a:off x="6290948" y="5514102"/>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Connector 19">
            <a:extLst>
              <a:ext uri="{FF2B5EF4-FFF2-40B4-BE49-F238E27FC236}">
                <a16:creationId xmlns:a16="http://schemas.microsoft.com/office/drawing/2014/main" id="{8FA154BE-D469-5442-B396-B9E58DA0558F}"/>
              </a:ext>
            </a:extLst>
          </p:cNvPr>
          <p:cNvSpPr/>
          <p:nvPr/>
        </p:nvSpPr>
        <p:spPr>
          <a:xfrm>
            <a:off x="2355163" y="5503274"/>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owchart: Connector 19">
            <a:extLst>
              <a:ext uri="{FF2B5EF4-FFF2-40B4-BE49-F238E27FC236}">
                <a16:creationId xmlns:a16="http://schemas.microsoft.com/office/drawing/2014/main" id="{F3390774-6529-6844-8594-C497A910C252}"/>
              </a:ext>
            </a:extLst>
          </p:cNvPr>
          <p:cNvSpPr/>
          <p:nvPr/>
        </p:nvSpPr>
        <p:spPr>
          <a:xfrm>
            <a:off x="3212699" y="5527681"/>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Connector 19">
            <a:extLst>
              <a:ext uri="{FF2B5EF4-FFF2-40B4-BE49-F238E27FC236}">
                <a16:creationId xmlns:a16="http://schemas.microsoft.com/office/drawing/2014/main" id="{3CDCCFFD-AFA2-8C43-87F1-C3FD396876F6}"/>
              </a:ext>
            </a:extLst>
          </p:cNvPr>
          <p:cNvSpPr/>
          <p:nvPr/>
        </p:nvSpPr>
        <p:spPr>
          <a:xfrm>
            <a:off x="7987878" y="5505365"/>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16126A13-EA25-2748-91FC-9A877F64D154}"/>
              </a:ext>
            </a:extLst>
          </p:cNvPr>
          <p:cNvSpPr txBox="1"/>
          <p:nvPr/>
        </p:nvSpPr>
        <p:spPr>
          <a:xfrm>
            <a:off x="404949" y="6362692"/>
            <a:ext cx="8954662" cy="369332"/>
          </a:xfrm>
          <a:prstGeom prst="rect">
            <a:avLst/>
          </a:prstGeom>
          <a:noFill/>
        </p:spPr>
        <p:txBody>
          <a:bodyPr wrap="square" rtlCol="0">
            <a:spAutoFit/>
          </a:bodyPr>
          <a:lstStyle/>
          <a:p>
            <a:r>
              <a:rPr lang="en-US" dirty="0"/>
              <a:t>One more can be added to anything. Try the next slide to add one more to different objects.</a:t>
            </a:r>
          </a:p>
        </p:txBody>
      </p:sp>
      <p:sp>
        <p:nvSpPr>
          <p:cNvPr id="32" name="Flowchart: Connector 1">
            <a:extLst>
              <a:ext uri="{FF2B5EF4-FFF2-40B4-BE49-F238E27FC236}">
                <a16:creationId xmlns:a16="http://schemas.microsoft.com/office/drawing/2014/main" id="{8CF7889E-AA56-674F-9E74-E3C7762A5139}"/>
              </a:ext>
            </a:extLst>
          </p:cNvPr>
          <p:cNvSpPr/>
          <p:nvPr/>
        </p:nvSpPr>
        <p:spPr>
          <a:xfrm>
            <a:off x="7711009" y="3184434"/>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owchart: Connector 1">
            <a:extLst>
              <a:ext uri="{FF2B5EF4-FFF2-40B4-BE49-F238E27FC236}">
                <a16:creationId xmlns:a16="http://schemas.microsoft.com/office/drawing/2014/main" id="{57EC0412-CEE3-AD4E-AC49-8FCD633724AC}"/>
              </a:ext>
            </a:extLst>
          </p:cNvPr>
          <p:cNvSpPr/>
          <p:nvPr/>
        </p:nvSpPr>
        <p:spPr>
          <a:xfrm>
            <a:off x="8552574" y="3188383"/>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chart: Connector 1">
            <a:extLst>
              <a:ext uri="{FF2B5EF4-FFF2-40B4-BE49-F238E27FC236}">
                <a16:creationId xmlns:a16="http://schemas.microsoft.com/office/drawing/2014/main" id="{CA4C6472-6140-B447-BBD8-099750BB4091}"/>
              </a:ext>
            </a:extLst>
          </p:cNvPr>
          <p:cNvSpPr/>
          <p:nvPr/>
        </p:nvSpPr>
        <p:spPr>
          <a:xfrm>
            <a:off x="9376683" y="3188383"/>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Connector 1">
            <a:extLst>
              <a:ext uri="{FF2B5EF4-FFF2-40B4-BE49-F238E27FC236}">
                <a16:creationId xmlns:a16="http://schemas.microsoft.com/office/drawing/2014/main" id="{57784FDB-4B23-1E4E-B85C-B375D34E3FEF}"/>
              </a:ext>
            </a:extLst>
          </p:cNvPr>
          <p:cNvSpPr/>
          <p:nvPr/>
        </p:nvSpPr>
        <p:spPr>
          <a:xfrm>
            <a:off x="10237131" y="3187974"/>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2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p:cNvPicPr>
            <a:picLocks noChangeAspect="1"/>
          </p:cNvPicPr>
          <p:nvPr/>
        </p:nvPicPr>
        <p:blipFill rotWithShape="1">
          <a:blip r:embed="rId3"/>
          <a:srcRect t="-1" r="60281" b="29619"/>
          <a:stretch/>
        </p:blipFill>
        <p:spPr>
          <a:xfrm>
            <a:off x="4502312" y="130990"/>
            <a:ext cx="2473254" cy="1384301"/>
          </a:xfrm>
          <a:prstGeom prst="rect">
            <a:avLst/>
          </a:prstGeom>
        </p:spPr>
      </p:pic>
      <p:sp>
        <p:nvSpPr>
          <p:cNvPr id="13" name="TextBox 12"/>
          <p:cNvSpPr txBox="1"/>
          <p:nvPr/>
        </p:nvSpPr>
        <p:spPr>
          <a:xfrm>
            <a:off x="2116259" y="1600147"/>
            <a:ext cx="6930956" cy="461665"/>
          </a:xfrm>
          <a:prstGeom prst="rect">
            <a:avLst/>
          </a:prstGeom>
          <a:noFill/>
        </p:spPr>
        <p:txBody>
          <a:bodyPr wrap="square" rtlCol="0">
            <a:spAutoFit/>
          </a:bodyPr>
          <a:lstStyle/>
          <a:p>
            <a:r>
              <a:rPr lang="en-GB" sz="2400" dirty="0"/>
              <a:t>I have 6 sweets. Show me 1 more. </a:t>
            </a:r>
            <a:r>
              <a:rPr lang="en-GB" sz="2400" b="1" u="sng" dirty="0"/>
              <a:t>1 more than 6 is </a:t>
            </a:r>
          </a:p>
        </p:txBody>
      </p:sp>
      <p:sp>
        <p:nvSpPr>
          <p:cNvPr id="17" name="TextBox 16"/>
          <p:cNvSpPr txBox="1"/>
          <p:nvPr/>
        </p:nvSpPr>
        <p:spPr>
          <a:xfrm>
            <a:off x="8626167" y="1600147"/>
            <a:ext cx="496690" cy="461665"/>
          </a:xfrm>
          <a:prstGeom prst="rect">
            <a:avLst/>
          </a:prstGeom>
          <a:solidFill>
            <a:schemeClr val="bg1"/>
          </a:solidFill>
          <a:ln w="38100">
            <a:solidFill>
              <a:schemeClr val="tx1"/>
            </a:solidFill>
          </a:ln>
        </p:spPr>
        <p:txBody>
          <a:bodyPr wrap="square" rtlCol="0">
            <a:spAutoFit/>
          </a:bodyPr>
          <a:lstStyle/>
          <a:p>
            <a:pPr algn="ctr"/>
            <a:r>
              <a:rPr lang="en-GB" sz="2400" dirty="0"/>
              <a:t>7</a:t>
            </a:r>
          </a:p>
        </p:txBody>
      </p:sp>
      <p:pic>
        <p:nvPicPr>
          <p:cNvPr id="18" name="Picture 17"/>
          <p:cNvPicPr>
            <a:picLocks noChangeAspect="1"/>
          </p:cNvPicPr>
          <p:nvPr/>
        </p:nvPicPr>
        <p:blipFill rotWithShape="1">
          <a:blip r:embed="rId4"/>
          <a:srcRect l="510" t="4939" r="85545" b="7947"/>
          <a:stretch/>
        </p:blipFill>
        <p:spPr>
          <a:xfrm>
            <a:off x="4922140" y="2209085"/>
            <a:ext cx="1319194" cy="1410789"/>
          </a:xfrm>
          <a:prstGeom prst="rect">
            <a:avLst/>
          </a:prstGeom>
        </p:spPr>
      </p:pic>
      <p:sp>
        <p:nvSpPr>
          <p:cNvPr id="19" name="TextBox 18"/>
          <p:cNvSpPr txBox="1"/>
          <p:nvPr/>
        </p:nvSpPr>
        <p:spPr>
          <a:xfrm>
            <a:off x="2371805" y="3790004"/>
            <a:ext cx="6930956" cy="461665"/>
          </a:xfrm>
          <a:prstGeom prst="rect">
            <a:avLst/>
          </a:prstGeom>
          <a:noFill/>
        </p:spPr>
        <p:txBody>
          <a:bodyPr wrap="square" rtlCol="0">
            <a:spAutoFit/>
          </a:bodyPr>
          <a:lstStyle/>
          <a:p>
            <a:r>
              <a:rPr lang="en-GB" sz="2400" dirty="0"/>
              <a:t>I have 2 flowers. Show me 1 more. </a:t>
            </a:r>
            <a:r>
              <a:rPr lang="en-GB" sz="2400" b="1" u="sng" dirty="0"/>
              <a:t>1 more than 2 is </a:t>
            </a:r>
          </a:p>
        </p:txBody>
      </p:sp>
      <p:sp>
        <p:nvSpPr>
          <p:cNvPr id="20" name="TextBox 19"/>
          <p:cNvSpPr txBox="1"/>
          <p:nvPr/>
        </p:nvSpPr>
        <p:spPr>
          <a:xfrm>
            <a:off x="8978043" y="3733702"/>
            <a:ext cx="649437" cy="641605"/>
          </a:xfrm>
          <a:prstGeom prst="rect">
            <a:avLst/>
          </a:prstGeom>
          <a:solidFill>
            <a:schemeClr val="bg1"/>
          </a:solidFill>
          <a:ln w="38100">
            <a:solidFill>
              <a:schemeClr val="tx1"/>
            </a:solidFill>
          </a:ln>
        </p:spPr>
        <p:txBody>
          <a:bodyPr wrap="square" rtlCol="0">
            <a:spAutoFit/>
          </a:bodyPr>
          <a:lstStyle/>
          <a:p>
            <a:pPr algn="ctr"/>
            <a:endParaRPr lang="en-GB" sz="2400" dirty="0"/>
          </a:p>
        </p:txBody>
      </p:sp>
      <p:pic>
        <p:nvPicPr>
          <p:cNvPr id="21" name="Picture 20"/>
          <p:cNvPicPr>
            <a:picLocks noChangeAspect="1"/>
          </p:cNvPicPr>
          <p:nvPr/>
        </p:nvPicPr>
        <p:blipFill rotWithShape="1">
          <a:blip r:embed="rId5"/>
          <a:srcRect l="1893" t="5472" r="67139" b="7122"/>
          <a:stretch/>
        </p:blipFill>
        <p:spPr>
          <a:xfrm>
            <a:off x="4119974" y="4556010"/>
            <a:ext cx="2923526" cy="1423851"/>
          </a:xfrm>
          <a:prstGeom prst="rect">
            <a:avLst/>
          </a:prstGeom>
        </p:spPr>
      </p:pic>
      <p:sp>
        <p:nvSpPr>
          <p:cNvPr id="22" name="TextBox 21"/>
          <p:cNvSpPr txBox="1"/>
          <p:nvPr/>
        </p:nvSpPr>
        <p:spPr>
          <a:xfrm>
            <a:off x="2696524" y="6226205"/>
            <a:ext cx="6930956" cy="461665"/>
          </a:xfrm>
          <a:prstGeom prst="rect">
            <a:avLst/>
          </a:prstGeom>
          <a:noFill/>
        </p:spPr>
        <p:txBody>
          <a:bodyPr wrap="square" rtlCol="0">
            <a:spAutoFit/>
          </a:bodyPr>
          <a:lstStyle/>
          <a:p>
            <a:r>
              <a:rPr lang="en-GB" sz="2400" dirty="0"/>
              <a:t>I have 5 coins. Show me 1 more. </a:t>
            </a:r>
            <a:r>
              <a:rPr lang="en-GB" sz="2400" b="1" u="sng" dirty="0"/>
              <a:t>1 more than 5 is </a:t>
            </a:r>
          </a:p>
        </p:txBody>
      </p:sp>
      <p:sp>
        <p:nvSpPr>
          <p:cNvPr id="23" name="TextBox 22"/>
          <p:cNvSpPr txBox="1"/>
          <p:nvPr/>
        </p:nvSpPr>
        <p:spPr>
          <a:xfrm>
            <a:off x="9004555" y="6160564"/>
            <a:ext cx="674149" cy="612042"/>
          </a:xfrm>
          <a:prstGeom prst="rect">
            <a:avLst/>
          </a:prstGeom>
          <a:solidFill>
            <a:schemeClr val="bg1"/>
          </a:solidFill>
          <a:ln w="38100">
            <a:solidFill>
              <a:schemeClr val="tx1"/>
            </a:solidFill>
          </a:ln>
        </p:spPr>
        <p:txBody>
          <a:bodyPr wrap="square" rtlCol="0">
            <a:spAutoFit/>
          </a:bodyPr>
          <a:lstStyle/>
          <a:p>
            <a:pPr algn="ctr"/>
            <a:endParaRPr lang="en-GB" sz="2400" dirty="0"/>
          </a:p>
        </p:txBody>
      </p:sp>
      <p:pic>
        <p:nvPicPr>
          <p:cNvPr id="24" name="Picture 23">
            <a:extLst>
              <a:ext uri="{FF2B5EF4-FFF2-40B4-BE49-F238E27FC236}">
                <a16:creationId xmlns:a16="http://schemas.microsoft.com/office/drawing/2014/main" id="{8FE3D8EB-29BE-41D6-914C-5A1C181FB3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9548"/>
          <a:stretch/>
        </p:blipFill>
        <p:spPr>
          <a:xfrm flipH="1">
            <a:off x="10349426" y="4863903"/>
            <a:ext cx="1220145" cy="1746987"/>
          </a:xfrm>
          <a:prstGeom prst="rect">
            <a:avLst/>
          </a:prstGeom>
        </p:spPr>
      </p:pic>
      <p:sp>
        <p:nvSpPr>
          <p:cNvPr id="25" name="TextBox 24"/>
          <p:cNvSpPr txBox="1"/>
          <p:nvPr/>
        </p:nvSpPr>
        <p:spPr>
          <a:xfrm>
            <a:off x="176629" y="88074"/>
            <a:ext cx="3943345" cy="1477328"/>
          </a:xfrm>
          <a:prstGeom prst="rect">
            <a:avLst/>
          </a:prstGeom>
          <a:noFill/>
        </p:spPr>
        <p:txBody>
          <a:bodyPr wrap="square" rtlCol="0">
            <a:spAutoFit/>
          </a:bodyPr>
          <a:lstStyle/>
          <a:p>
            <a:r>
              <a:rPr lang="en-GB" dirty="0"/>
              <a:t>Write your answers either on some paper or in the box on the PowerPoint. You can draw your one extra object in the space next to the picture but make sure you still count the total. </a:t>
            </a:r>
          </a:p>
        </p:txBody>
      </p:sp>
      <p:sp>
        <p:nvSpPr>
          <p:cNvPr id="26" name="Rectangle 25"/>
          <p:cNvSpPr/>
          <p:nvPr/>
        </p:nvSpPr>
        <p:spPr>
          <a:xfrm>
            <a:off x="6740434" y="552554"/>
            <a:ext cx="222069" cy="512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6D4163C-64FF-A848-A2A7-579E34B7D2B2}"/>
              </a:ext>
            </a:extLst>
          </p:cNvPr>
          <p:cNvSpPr txBox="1"/>
          <p:nvPr/>
        </p:nvSpPr>
        <p:spPr>
          <a:xfrm>
            <a:off x="6241334" y="2209085"/>
            <a:ext cx="916704" cy="1410789"/>
          </a:xfrm>
          <a:prstGeom prst="rect">
            <a:avLst/>
          </a:prstGeom>
          <a:solidFill>
            <a:schemeClr val="bg1"/>
          </a:solidFill>
        </p:spPr>
        <p:txBody>
          <a:bodyPr wrap="square" rtlCol="0">
            <a:spAutoFit/>
          </a:bodyPr>
          <a:lstStyle/>
          <a:p>
            <a:endParaRPr lang="en-US" dirty="0"/>
          </a:p>
        </p:txBody>
      </p:sp>
      <p:sp>
        <p:nvSpPr>
          <p:cNvPr id="27" name="TextBox 26">
            <a:extLst>
              <a:ext uri="{FF2B5EF4-FFF2-40B4-BE49-F238E27FC236}">
                <a16:creationId xmlns:a16="http://schemas.microsoft.com/office/drawing/2014/main" id="{63DDDADF-1608-9341-9826-C9FEC94F1F59}"/>
              </a:ext>
            </a:extLst>
          </p:cNvPr>
          <p:cNvSpPr txBox="1"/>
          <p:nvPr/>
        </p:nvSpPr>
        <p:spPr>
          <a:xfrm>
            <a:off x="7043262" y="4562540"/>
            <a:ext cx="916704" cy="141078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3824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9" name="TextBox 18"/>
          <p:cNvSpPr txBox="1"/>
          <p:nvPr/>
        </p:nvSpPr>
        <p:spPr>
          <a:xfrm>
            <a:off x="998198" y="1542536"/>
            <a:ext cx="6930956" cy="461665"/>
          </a:xfrm>
          <a:prstGeom prst="rect">
            <a:avLst/>
          </a:prstGeom>
          <a:noFill/>
        </p:spPr>
        <p:txBody>
          <a:bodyPr wrap="square" rtlCol="0">
            <a:spAutoFit/>
          </a:bodyPr>
          <a:lstStyle/>
          <a:p>
            <a:r>
              <a:rPr lang="en-GB" sz="2400" dirty="0"/>
              <a:t>I have 7 socks. Show me 1 more. </a:t>
            </a:r>
            <a:r>
              <a:rPr lang="en-GB" sz="2400" b="1" u="sng" dirty="0"/>
              <a:t>1 more than 7 is </a:t>
            </a:r>
          </a:p>
        </p:txBody>
      </p:sp>
      <p:sp>
        <p:nvSpPr>
          <p:cNvPr id="20" name="TextBox 19"/>
          <p:cNvSpPr txBox="1"/>
          <p:nvPr/>
        </p:nvSpPr>
        <p:spPr>
          <a:xfrm>
            <a:off x="7273919" y="1536927"/>
            <a:ext cx="757950" cy="634050"/>
          </a:xfrm>
          <a:prstGeom prst="rect">
            <a:avLst/>
          </a:prstGeom>
          <a:solidFill>
            <a:schemeClr val="bg1"/>
          </a:solidFill>
          <a:ln w="38100">
            <a:solidFill>
              <a:schemeClr val="tx1"/>
            </a:solidFill>
          </a:ln>
        </p:spPr>
        <p:txBody>
          <a:bodyPr wrap="square" rtlCol="0">
            <a:spAutoFit/>
          </a:bodyPr>
          <a:lstStyle/>
          <a:p>
            <a:pPr algn="ctr"/>
            <a:endParaRPr lang="en-GB" sz="2400" dirty="0"/>
          </a:p>
        </p:txBody>
      </p:sp>
      <p:sp>
        <p:nvSpPr>
          <p:cNvPr id="22" name="TextBox 21"/>
          <p:cNvSpPr txBox="1"/>
          <p:nvPr/>
        </p:nvSpPr>
        <p:spPr>
          <a:xfrm>
            <a:off x="998198" y="3578405"/>
            <a:ext cx="6930956" cy="461665"/>
          </a:xfrm>
          <a:prstGeom prst="rect">
            <a:avLst/>
          </a:prstGeom>
          <a:noFill/>
        </p:spPr>
        <p:txBody>
          <a:bodyPr wrap="square" rtlCol="0">
            <a:spAutoFit/>
          </a:bodyPr>
          <a:lstStyle/>
          <a:p>
            <a:r>
              <a:rPr lang="en-GB" sz="2400" dirty="0"/>
              <a:t>I have 9 apples. Show me 1 more. </a:t>
            </a:r>
            <a:r>
              <a:rPr lang="en-GB" sz="2400" b="1" u="sng" dirty="0"/>
              <a:t>1 more than 9 is </a:t>
            </a:r>
          </a:p>
        </p:txBody>
      </p:sp>
      <p:sp>
        <p:nvSpPr>
          <p:cNvPr id="23" name="TextBox 22"/>
          <p:cNvSpPr txBox="1"/>
          <p:nvPr/>
        </p:nvSpPr>
        <p:spPr>
          <a:xfrm>
            <a:off x="7424818" y="3513909"/>
            <a:ext cx="757950" cy="705993"/>
          </a:xfrm>
          <a:prstGeom prst="rect">
            <a:avLst/>
          </a:prstGeom>
          <a:solidFill>
            <a:schemeClr val="bg1"/>
          </a:solidFill>
          <a:ln w="38100">
            <a:solidFill>
              <a:schemeClr val="tx1"/>
            </a:solidFill>
          </a:ln>
        </p:spPr>
        <p:txBody>
          <a:bodyPr wrap="square" rtlCol="0">
            <a:spAutoFit/>
          </a:bodyPr>
          <a:lstStyle/>
          <a:p>
            <a:pPr algn="ctr"/>
            <a:endParaRPr lang="en-GB" sz="2400" dirty="0"/>
          </a:p>
        </p:txBody>
      </p:sp>
      <p:pic>
        <p:nvPicPr>
          <p:cNvPr id="3" name="Picture 2"/>
          <p:cNvPicPr>
            <a:picLocks noChangeAspect="1"/>
          </p:cNvPicPr>
          <p:nvPr/>
        </p:nvPicPr>
        <p:blipFill rotWithShape="1">
          <a:blip r:embed="rId3"/>
          <a:srcRect l="1111" t="7264" r="53578" b="6897"/>
          <a:stretch/>
        </p:blipFill>
        <p:spPr>
          <a:xfrm>
            <a:off x="4324802" y="2348276"/>
            <a:ext cx="3296109" cy="1071155"/>
          </a:xfrm>
          <a:prstGeom prst="rect">
            <a:avLst/>
          </a:prstGeom>
        </p:spPr>
      </p:pic>
      <p:pic>
        <p:nvPicPr>
          <p:cNvPr id="6" name="Picture 5"/>
          <p:cNvPicPr>
            <a:picLocks noChangeAspect="1"/>
          </p:cNvPicPr>
          <p:nvPr/>
        </p:nvPicPr>
        <p:blipFill rotWithShape="1">
          <a:blip r:embed="rId4"/>
          <a:srcRect l="3138" t="5895" r="58722" b="9219"/>
          <a:stretch/>
        </p:blipFill>
        <p:spPr>
          <a:xfrm>
            <a:off x="4846537" y="4387983"/>
            <a:ext cx="2230865" cy="1358537"/>
          </a:xfrm>
          <a:prstGeom prst="rect">
            <a:avLst/>
          </a:prstGeom>
        </p:spPr>
      </p:pic>
      <p:sp>
        <p:nvSpPr>
          <p:cNvPr id="24" name="TextBox 23"/>
          <p:cNvSpPr txBox="1"/>
          <p:nvPr/>
        </p:nvSpPr>
        <p:spPr>
          <a:xfrm>
            <a:off x="998198" y="5926352"/>
            <a:ext cx="6930956" cy="461665"/>
          </a:xfrm>
          <a:prstGeom prst="rect">
            <a:avLst/>
          </a:prstGeom>
          <a:noFill/>
        </p:spPr>
        <p:txBody>
          <a:bodyPr wrap="square" rtlCol="0">
            <a:spAutoFit/>
          </a:bodyPr>
          <a:lstStyle/>
          <a:p>
            <a:r>
              <a:rPr lang="en-GB" sz="2400" dirty="0"/>
              <a:t>I have 4 stars. Show me 1 more. </a:t>
            </a:r>
            <a:r>
              <a:rPr lang="en-GB" sz="2400" b="1" u="sng" dirty="0"/>
              <a:t>1 more than 4 is </a:t>
            </a:r>
          </a:p>
        </p:txBody>
      </p:sp>
      <p:sp>
        <p:nvSpPr>
          <p:cNvPr id="25" name="TextBox 24"/>
          <p:cNvSpPr txBox="1"/>
          <p:nvPr/>
        </p:nvSpPr>
        <p:spPr>
          <a:xfrm>
            <a:off x="7241936" y="5861856"/>
            <a:ext cx="757950" cy="705993"/>
          </a:xfrm>
          <a:prstGeom prst="rect">
            <a:avLst/>
          </a:prstGeom>
          <a:solidFill>
            <a:schemeClr val="bg1"/>
          </a:solidFill>
          <a:ln w="38100">
            <a:solidFill>
              <a:schemeClr val="tx1"/>
            </a:solidFill>
          </a:ln>
        </p:spPr>
        <p:txBody>
          <a:bodyPr wrap="square" rtlCol="0">
            <a:spAutoFit/>
          </a:bodyPr>
          <a:lstStyle/>
          <a:p>
            <a:pPr algn="ctr"/>
            <a:endParaRPr lang="en-GB" sz="2400" dirty="0"/>
          </a:p>
        </p:txBody>
      </p:sp>
      <p:pic>
        <p:nvPicPr>
          <p:cNvPr id="26" name="Picture 25">
            <a:extLst>
              <a:ext uri="{FF2B5EF4-FFF2-40B4-BE49-F238E27FC236}">
                <a16:creationId xmlns:a16="http://schemas.microsoft.com/office/drawing/2014/main" id="{8FE3D8EB-29BE-41D6-914C-5A1C181FB3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9548"/>
          <a:stretch/>
        </p:blipFill>
        <p:spPr>
          <a:xfrm flipH="1">
            <a:off x="10349426" y="4863903"/>
            <a:ext cx="1220145" cy="1746987"/>
          </a:xfrm>
          <a:prstGeom prst="rect">
            <a:avLst/>
          </a:prstGeom>
        </p:spPr>
      </p:pic>
      <p:pic>
        <p:nvPicPr>
          <p:cNvPr id="8" name="Picture 7"/>
          <p:cNvPicPr>
            <a:picLocks noChangeAspect="1"/>
          </p:cNvPicPr>
          <p:nvPr/>
        </p:nvPicPr>
        <p:blipFill>
          <a:blip r:embed="rId6"/>
          <a:stretch>
            <a:fillRect/>
          </a:stretch>
        </p:blipFill>
        <p:spPr>
          <a:xfrm>
            <a:off x="4271047" y="47467"/>
            <a:ext cx="3381847" cy="1394982"/>
          </a:xfrm>
          <a:prstGeom prst="rect">
            <a:avLst/>
          </a:prstGeom>
        </p:spPr>
      </p:pic>
      <p:sp>
        <p:nvSpPr>
          <p:cNvPr id="14" name="TextBox 13">
            <a:extLst>
              <a:ext uri="{FF2B5EF4-FFF2-40B4-BE49-F238E27FC236}">
                <a16:creationId xmlns:a16="http://schemas.microsoft.com/office/drawing/2014/main" id="{4AE3C572-C663-3B4B-9AA8-16BACD50D002}"/>
              </a:ext>
            </a:extLst>
          </p:cNvPr>
          <p:cNvSpPr txBox="1"/>
          <p:nvPr/>
        </p:nvSpPr>
        <p:spPr>
          <a:xfrm>
            <a:off x="7620911" y="44431"/>
            <a:ext cx="916704" cy="1410789"/>
          </a:xfrm>
          <a:prstGeom prst="rect">
            <a:avLst/>
          </a:prstGeom>
          <a:solidFill>
            <a:schemeClr val="bg1"/>
          </a:solidFill>
        </p:spPr>
        <p:txBody>
          <a:bodyPr wrap="square" rtlCol="0">
            <a:spAutoFit/>
          </a:bodyPr>
          <a:lstStyle/>
          <a:p>
            <a:endParaRPr lang="en-US" dirty="0"/>
          </a:p>
        </p:txBody>
      </p:sp>
      <p:sp>
        <p:nvSpPr>
          <p:cNvPr id="2" name="Rectangle 1">
            <a:extLst>
              <a:ext uri="{FF2B5EF4-FFF2-40B4-BE49-F238E27FC236}">
                <a16:creationId xmlns:a16="http://schemas.microsoft.com/office/drawing/2014/main" id="{E7CA2505-2154-2B42-8B61-2E64BBB105C5}"/>
              </a:ext>
            </a:extLst>
          </p:cNvPr>
          <p:cNvSpPr/>
          <p:nvPr/>
        </p:nvSpPr>
        <p:spPr>
          <a:xfrm>
            <a:off x="7620911" y="2348276"/>
            <a:ext cx="916704" cy="1071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27B570-7809-7A45-AF64-33D6C3095561}"/>
              </a:ext>
            </a:extLst>
          </p:cNvPr>
          <p:cNvSpPr/>
          <p:nvPr/>
        </p:nvSpPr>
        <p:spPr>
          <a:xfrm>
            <a:off x="7077402" y="4399734"/>
            <a:ext cx="1105366" cy="1346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4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r>
              <a:rPr lang="en-GB" sz="3200" dirty="0"/>
              <a:t>Date</a:t>
            </a:r>
            <a:r>
              <a:rPr lang="en-GB" dirty="0"/>
              <a:t>:   </a:t>
            </a:r>
            <a:r>
              <a:rPr lang="en-GB" sz="3200" dirty="0"/>
              <a:t>Monday 11</a:t>
            </a:r>
            <a:r>
              <a:rPr lang="en-GB" sz="3200" baseline="30000" dirty="0"/>
              <a:t>th</a:t>
            </a:r>
            <a:r>
              <a:rPr lang="en-GB" sz="3200" dirty="0"/>
              <a:t> January 2021</a:t>
            </a:r>
            <a:endParaRPr lang="en-GB" dirty="0"/>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3027603"/>
            <a:ext cx="10228216" cy="1446550"/>
          </a:xfrm>
          <a:prstGeom prst="rect">
            <a:avLst/>
          </a:prstGeom>
        </p:spPr>
        <p:txBody>
          <a:bodyPr wrap="square">
            <a:spAutoFit/>
          </a:bodyPr>
          <a:lstStyle/>
          <a:p>
            <a:r>
              <a:rPr lang="en-GB" sz="4400" dirty="0"/>
              <a:t>LO. To be able to make a simple representation of an animal        </a:t>
            </a:r>
            <a:endParaRPr lang="en-US" sz="4400" dirty="0"/>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Art </a:t>
            </a:r>
            <a:endParaRPr lang="en-GB" dirty="0"/>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1284203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A3453430-8E0A-F64C-84D5-2CE35E50BBAC}"/>
              </a:ext>
            </a:extLst>
          </p:cNvPr>
          <p:cNvSpPr>
            <a:spLocks noGrp="1"/>
          </p:cNvSpPr>
          <p:nvPr>
            <p:ph idx="1"/>
          </p:nvPr>
        </p:nvSpPr>
        <p:spPr>
          <a:xfrm>
            <a:off x="507124" y="438259"/>
            <a:ext cx="10515600" cy="5823995"/>
          </a:xfrm>
        </p:spPr>
        <p:txBody>
          <a:bodyPr>
            <a:normAutofit/>
          </a:bodyPr>
          <a:lstStyle/>
          <a:p>
            <a:pPr marL="0" indent="0">
              <a:buNone/>
            </a:pPr>
            <a:endParaRPr lang="en-US" b="1" u="sng" dirty="0"/>
          </a:p>
          <a:p>
            <a:pPr marL="0" indent="0">
              <a:buNone/>
            </a:pPr>
            <a:endParaRPr lang="en-US" b="1" u="sng" dirty="0"/>
          </a:p>
        </p:txBody>
      </p:sp>
      <p:pic>
        <p:nvPicPr>
          <p:cNvPr id="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980429" y="38397"/>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0">
            <a:extLst>
              <a:ext uri="{FF2B5EF4-FFF2-40B4-BE49-F238E27FC236}">
                <a16:creationId xmlns:a16="http://schemas.microsoft.com/office/drawing/2014/main" id="{8D93CC5B-F059-BF43-9C6D-C8458B78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775" y="237920"/>
            <a:ext cx="2933700" cy="3886200"/>
          </a:xfrm>
          <a:prstGeom prst="rect">
            <a:avLst/>
          </a:prstGeom>
        </p:spPr>
      </p:pic>
      <p:sp>
        <p:nvSpPr>
          <p:cNvPr id="12" name="TextBox 11">
            <a:extLst>
              <a:ext uri="{FF2B5EF4-FFF2-40B4-BE49-F238E27FC236}">
                <a16:creationId xmlns:a16="http://schemas.microsoft.com/office/drawing/2014/main" id="{E98371B1-4EB5-354F-8252-0F1C54AFC2BD}"/>
              </a:ext>
            </a:extLst>
          </p:cNvPr>
          <p:cNvSpPr txBox="1"/>
          <p:nvPr/>
        </p:nvSpPr>
        <p:spPr>
          <a:xfrm>
            <a:off x="183960" y="534100"/>
            <a:ext cx="11002268" cy="5940088"/>
          </a:xfrm>
          <a:prstGeom prst="rect">
            <a:avLst/>
          </a:prstGeom>
          <a:noFill/>
        </p:spPr>
        <p:txBody>
          <a:bodyPr wrap="square" rtlCol="0">
            <a:spAutoFit/>
          </a:bodyPr>
          <a:lstStyle/>
          <a:p>
            <a:r>
              <a:rPr lang="en-US" sz="2000" dirty="0"/>
              <a:t>Today we thought you might like to make your own pig. </a:t>
            </a:r>
          </a:p>
          <a:p>
            <a:endParaRPr lang="en-US" sz="2000" dirty="0"/>
          </a:p>
          <a:p>
            <a:r>
              <a:rPr lang="en-US" sz="2000" dirty="0"/>
              <a:t>You will need the following:</a:t>
            </a:r>
          </a:p>
          <a:p>
            <a:pPr marL="342900" indent="-342900">
              <a:buFont typeface="Arial" panose="020B0604020202020204" pitchFamily="34" charset="0"/>
              <a:buChar char="•"/>
            </a:pPr>
            <a:r>
              <a:rPr lang="en-US" sz="2000" dirty="0"/>
              <a:t>Scissors</a:t>
            </a:r>
          </a:p>
          <a:p>
            <a:pPr marL="342900" indent="-342900">
              <a:buFont typeface="Arial" panose="020B0604020202020204" pitchFamily="34" charset="0"/>
              <a:buChar char="•"/>
            </a:pPr>
            <a:r>
              <a:rPr lang="en-US" sz="2000" dirty="0"/>
              <a:t>Two pegs</a:t>
            </a:r>
          </a:p>
          <a:p>
            <a:pPr marL="342900" indent="-342900">
              <a:buFont typeface="Arial" panose="020B0604020202020204" pitchFamily="34" charset="0"/>
              <a:buChar char="•"/>
            </a:pPr>
            <a:r>
              <a:rPr lang="en-US" sz="2000" dirty="0"/>
              <a:t>Black pen</a:t>
            </a:r>
          </a:p>
          <a:p>
            <a:pPr marL="342900" indent="-342900">
              <a:buFont typeface="Arial" panose="020B0604020202020204" pitchFamily="34" charset="0"/>
              <a:buChar char="•"/>
            </a:pPr>
            <a:r>
              <a:rPr lang="en-US" sz="2000" dirty="0"/>
              <a:t>Paint or colouring pencil</a:t>
            </a:r>
          </a:p>
          <a:p>
            <a:pPr marL="342900" indent="-342900">
              <a:buFont typeface="Arial" panose="020B0604020202020204" pitchFamily="34" charset="0"/>
              <a:buChar char="•"/>
            </a:pPr>
            <a:r>
              <a:rPr lang="en-US" sz="2000" dirty="0"/>
              <a:t>Glue</a:t>
            </a:r>
          </a:p>
          <a:p>
            <a:pPr marL="342900" indent="-342900">
              <a:buFont typeface="Arial" panose="020B0604020202020204" pitchFamily="34" charset="0"/>
              <a:buChar char="•"/>
            </a:pPr>
            <a:r>
              <a:rPr lang="en-US" sz="2000" dirty="0"/>
              <a:t>Pipe cleaner</a:t>
            </a:r>
          </a:p>
          <a:p>
            <a:pPr marL="342900" indent="-342900">
              <a:buFont typeface="Arial" panose="020B0604020202020204" pitchFamily="34" charset="0"/>
              <a:buChar char="•"/>
            </a:pPr>
            <a:r>
              <a:rPr lang="en-US" sz="2000" dirty="0"/>
              <a:t>Paper or card</a:t>
            </a:r>
          </a:p>
          <a:p>
            <a:pPr marL="342900" indent="-342900">
              <a:buFont typeface="Arial" panose="020B0604020202020204" pitchFamily="34" charset="0"/>
              <a:buChar char="•"/>
            </a:pPr>
            <a:endParaRPr lang="en-US" sz="2000" dirty="0"/>
          </a:p>
          <a:p>
            <a:r>
              <a:rPr lang="en-US" sz="2000" dirty="0"/>
              <a:t>Firstly, you will need to draw each part of the pig before cutting it out</a:t>
            </a:r>
          </a:p>
          <a:p>
            <a:r>
              <a:rPr lang="en-US" sz="2000" dirty="0"/>
              <a:t>and decorating it. </a:t>
            </a:r>
          </a:p>
          <a:p>
            <a:endParaRPr lang="en-US" sz="2000" dirty="0"/>
          </a:p>
          <a:p>
            <a:r>
              <a:rPr lang="en-US" sz="2000" dirty="0"/>
              <a:t>You can then use either pencil or paint to decorate your pig. </a:t>
            </a:r>
          </a:p>
          <a:p>
            <a:endParaRPr lang="en-US" sz="2000" dirty="0"/>
          </a:p>
          <a:p>
            <a:r>
              <a:rPr lang="en-US" sz="2000" dirty="0"/>
              <a:t>Once you have done that you can glue each part of the pig together. </a:t>
            </a:r>
          </a:p>
          <a:p>
            <a:endParaRPr lang="en-US" sz="2000" dirty="0"/>
          </a:p>
          <a:p>
            <a:r>
              <a:rPr lang="en-US" sz="2000" dirty="0"/>
              <a:t>If you have a pipe cleaner you can add that on for the tail.</a:t>
            </a:r>
            <a:endParaRPr lang="en-US" sz="2400" dirty="0"/>
          </a:p>
        </p:txBody>
      </p:sp>
      <p:sp>
        <p:nvSpPr>
          <p:cNvPr id="13" name="TextBox 12">
            <a:extLst>
              <a:ext uri="{FF2B5EF4-FFF2-40B4-BE49-F238E27FC236}">
                <a16:creationId xmlns:a16="http://schemas.microsoft.com/office/drawing/2014/main" id="{5E3487B8-D970-7B41-BD8C-1B5C4A6EAFA9}"/>
              </a:ext>
            </a:extLst>
          </p:cNvPr>
          <p:cNvSpPr txBox="1"/>
          <p:nvPr/>
        </p:nvSpPr>
        <p:spPr>
          <a:xfrm>
            <a:off x="7852448" y="4177840"/>
            <a:ext cx="3788229" cy="646331"/>
          </a:xfrm>
          <a:prstGeom prst="rect">
            <a:avLst/>
          </a:prstGeom>
          <a:noFill/>
        </p:spPr>
        <p:txBody>
          <a:bodyPr wrap="square" rtlCol="0">
            <a:spAutoFit/>
          </a:bodyPr>
          <a:lstStyle/>
          <a:p>
            <a:r>
              <a:rPr lang="en-US" dirty="0"/>
              <a:t>Can you identify the different types of shapes you are drawing.</a:t>
            </a:r>
          </a:p>
        </p:txBody>
      </p:sp>
    </p:spTree>
    <p:extLst>
      <p:ext uri="{BB962C8B-B14F-4D97-AF65-F5344CB8AC3E}">
        <p14:creationId xmlns:p14="http://schemas.microsoft.com/office/powerpoint/2010/main" val="2522716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Tuesday 12</a:t>
            </a:r>
            <a:r>
              <a:rPr lang="en-GB" sz="3200" baseline="30000" dirty="0"/>
              <a:t>th</a:t>
            </a:r>
            <a:r>
              <a:rPr lang="en-GB" sz="3200" dirty="0"/>
              <a:t> January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write a simple sentence.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72951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553998"/>
          </a:xfrm>
          <a:prstGeom prst="rect">
            <a:avLst/>
          </a:prstGeom>
          <a:noFill/>
        </p:spPr>
        <p:txBody>
          <a:bodyPr wrap="square" rtlCol="0">
            <a:spAutoFit/>
          </a:bodyPr>
          <a:lstStyle/>
          <a:p>
            <a:pPr algn="ctr"/>
            <a:r>
              <a:rPr lang="en-GB" sz="3000" b="1" dirty="0"/>
              <a:t>Parent Guidance </a:t>
            </a:r>
          </a:p>
        </p:txBody>
      </p:sp>
      <p:sp>
        <p:nvSpPr>
          <p:cNvPr id="2" name="TextBox 1"/>
          <p:cNvSpPr txBox="1"/>
          <p:nvPr/>
        </p:nvSpPr>
        <p:spPr>
          <a:xfrm>
            <a:off x="378822" y="875644"/>
            <a:ext cx="11260183" cy="5755422"/>
          </a:xfrm>
          <a:prstGeom prst="rect">
            <a:avLst/>
          </a:prstGeom>
          <a:noFill/>
        </p:spPr>
        <p:txBody>
          <a:bodyPr wrap="square" rtlCol="0">
            <a:spAutoFit/>
          </a:bodyPr>
          <a:lstStyle/>
          <a:p>
            <a:r>
              <a:rPr lang="en-GB" sz="1600" dirty="0"/>
              <a:t>We hope we find you safe and well during these difficult times. We recognise that home learning provides its own challenges and is not always easy. We have put together some daily learning for your children. They have several activities for each day which will hopefully keep their learning moving forward. As the children are still so little the activities will need to be supported by an adult. All children learn differently and at different paces, as well as needing different levels of support. Some children may just need you to be with them while others may need you to write things out for them and support them step by step. All of this is fine. We want the activities to be fun for everybody, including yourselves. </a:t>
            </a:r>
            <a:r>
              <a:rPr lang="en-GB" sz="1600" dirty="0">
                <a:sym typeface="Wingdings" panose="05000000000000000000" pitchFamily="2" charset="2"/>
              </a:rPr>
              <a:t> </a:t>
            </a:r>
          </a:p>
          <a:p>
            <a:endParaRPr lang="en-GB" sz="1600" dirty="0">
              <a:sym typeface="Wingdings" panose="05000000000000000000" pitchFamily="2" charset="2"/>
            </a:endParaRPr>
          </a:p>
          <a:p>
            <a:r>
              <a:rPr lang="en-GB" sz="1600" dirty="0">
                <a:sym typeface="Wingdings" panose="05000000000000000000" pitchFamily="2" charset="2"/>
              </a:rPr>
              <a:t>When completing this weeks work please make sure it is completed either on the PowerPoint, or if this isn’t possible written onto paper. This will be used as evidence that the home learning is being completed.</a:t>
            </a:r>
          </a:p>
          <a:p>
            <a:endParaRPr lang="en-GB" sz="1600" dirty="0">
              <a:sym typeface="Wingdings" panose="05000000000000000000" pitchFamily="2" charset="2"/>
            </a:endParaRPr>
          </a:p>
          <a:p>
            <a:r>
              <a:rPr lang="en-GB" sz="1600" dirty="0"/>
              <a:t>The reception staff at school are always here for you and are ready to help with any queries that you may have. If you have any problems please get in touch via the methods below and we will get back to you as soon as we can.</a:t>
            </a:r>
          </a:p>
          <a:p>
            <a:endParaRPr lang="en-GB" sz="1600" dirty="0"/>
          </a:p>
          <a:p>
            <a:r>
              <a:rPr lang="en-GB" sz="1600" dirty="0"/>
              <a:t>Email: </a:t>
            </a:r>
            <a:r>
              <a:rPr lang="en-GB" sz="1600" dirty="0" err="1"/>
              <a:t>explorerspupils@gmail.com</a:t>
            </a:r>
            <a:endParaRPr lang="en-GB" sz="1600" dirty="0"/>
          </a:p>
          <a:p>
            <a:r>
              <a:rPr lang="en-GB" sz="1600" dirty="0"/>
              <a:t>Telephone:  01429 820594</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r>
              <a:rPr lang="en-GB" sz="1600" dirty="0"/>
              <a:t>Hopefully we will see you all in person really soon, stay safe. The reception team. </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2123327175"/>
              </p:ext>
            </p:extLst>
          </p:nvPr>
        </p:nvGraphicFramePr>
        <p:xfrm>
          <a:off x="1624429" y="4643476"/>
          <a:ext cx="9318874" cy="1559560"/>
        </p:xfrm>
        <a:graphic>
          <a:graphicData uri="http://schemas.openxmlformats.org/drawingml/2006/table">
            <a:tbl>
              <a:tblPr firstRow="1" bandRow="1">
                <a:tableStyleId>{5C22544A-7EE6-4342-B048-85BDC9FD1C3A}</a:tableStyleId>
              </a:tblPr>
              <a:tblGrid>
                <a:gridCol w="1901372">
                  <a:extLst>
                    <a:ext uri="{9D8B030D-6E8A-4147-A177-3AD203B41FA5}">
                      <a16:colId xmlns:a16="http://schemas.microsoft.com/office/drawing/2014/main" val="787479318"/>
                    </a:ext>
                  </a:extLst>
                </a:gridCol>
                <a:gridCol w="1827863">
                  <a:extLst>
                    <a:ext uri="{9D8B030D-6E8A-4147-A177-3AD203B41FA5}">
                      <a16:colId xmlns:a16="http://schemas.microsoft.com/office/drawing/2014/main" val="280329939"/>
                    </a:ext>
                  </a:extLst>
                </a:gridCol>
                <a:gridCol w="1858297">
                  <a:extLst>
                    <a:ext uri="{9D8B030D-6E8A-4147-A177-3AD203B41FA5}">
                      <a16:colId xmlns:a16="http://schemas.microsoft.com/office/drawing/2014/main" val="1050165728"/>
                    </a:ext>
                  </a:extLst>
                </a:gridCol>
                <a:gridCol w="1799303">
                  <a:extLst>
                    <a:ext uri="{9D8B030D-6E8A-4147-A177-3AD203B41FA5}">
                      <a16:colId xmlns:a16="http://schemas.microsoft.com/office/drawing/2014/main" val="1537797474"/>
                    </a:ext>
                  </a:extLst>
                </a:gridCol>
                <a:gridCol w="1932039">
                  <a:extLst>
                    <a:ext uri="{9D8B030D-6E8A-4147-A177-3AD203B41FA5}">
                      <a16:colId xmlns:a16="http://schemas.microsoft.com/office/drawing/2014/main" val="829016062"/>
                    </a:ext>
                  </a:extLst>
                </a:gridCol>
              </a:tblGrid>
              <a:tr h="370840">
                <a:tc>
                  <a:txBody>
                    <a:bodyPr/>
                    <a:lstStyle/>
                    <a:p>
                      <a:pPr algn="ctr"/>
                      <a:r>
                        <a:rPr lang="en-GB" dirty="0"/>
                        <a:t>Monday</a:t>
                      </a:r>
                    </a:p>
                  </a:txBody>
                  <a:tcPr/>
                </a:tc>
                <a:tc>
                  <a:txBody>
                    <a:bodyPr/>
                    <a:lstStyle/>
                    <a:p>
                      <a:pPr algn="ctr"/>
                      <a:r>
                        <a:rPr lang="en-GB" dirty="0"/>
                        <a:t>Tuesday</a:t>
                      </a:r>
                    </a:p>
                  </a:txBody>
                  <a:tcPr/>
                </a:tc>
                <a:tc>
                  <a:txBody>
                    <a:bodyPr/>
                    <a:lstStyle/>
                    <a:p>
                      <a:pPr algn="ctr"/>
                      <a:r>
                        <a:rPr lang="en-GB" dirty="0"/>
                        <a:t>Wednesday</a:t>
                      </a:r>
                    </a:p>
                  </a:txBody>
                  <a:tcPr/>
                </a:tc>
                <a:tc>
                  <a:txBody>
                    <a:bodyPr/>
                    <a:lstStyle/>
                    <a:p>
                      <a:pPr algn="ctr"/>
                      <a:r>
                        <a:rPr lang="en-GB" dirty="0"/>
                        <a:t>Thursday</a:t>
                      </a:r>
                    </a:p>
                  </a:txBody>
                  <a:tcPr/>
                </a:tc>
                <a:tc>
                  <a:txBody>
                    <a:bodyPr/>
                    <a:lstStyle/>
                    <a:p>
                      <a:pPr algn="ctr"/>
                      <a:r>
                        <a:rPr lang="en-GB" dirty="0"/>
                        <a:t>Friday</a:t>
                      </a:r>
                    </a:p>
                  </a:txBody>
                  <a:tcPr/>
                </a:tc>
                <a:extLst>
                  <a:ext uri="{0D108BD9-81ED-4DB2-BD59-A6C34878D82A}">
                    <a16:rowId xmlns:a16="http://schemas.microsoft.com/office/drawing/2014/main" val="393012202"/>
                  </a:ext>
                </a:extLst>
              </a:tr>
              <a:tr h="370840">
                <a:tc>
                  <a:txBody>
                    <a:bodyPr/>
                    <a:lstStyle/>
                    <a:p>
                      <a:pPr algn="ctr"/>
                      <a:r>
                        <a:rPr lang="en-GB" dirty="0"/>
                        <a:t>1 phonics activity</a:t>
                      </a:r>
                    </a:p>
                    <a:p>
                      <a:pPr algn="ctr"/>
                      <a:r>
                        <a:rPr lang="en-GB" dirty="0"/>
                        <a:t>English</a:t>
                      </a:r>
                    </a:p>
                    <a:p>
                      <a:pPr algn="ctr"/>
                      <a:r>
                        <a:rPr lang="en-GB" dirty="0"/>
                        <a:t>Maths</a:t>
                      </a:r>
                    </a:p>
                    <a:p>
                      <a:pPr algn="ctr"/>
                      <a:r>
                        <a:rPr lang="en-GB" dirty="0"/>
                        <a:t>Topic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 phonics activity</a:t>
                      </a:r>
                    </a:p>
                    <a:p>
                      <a:pPr algn="ctr"/>
                      <a:r>
                        <a:rPr lang="en-GB" dirty="0"/>
                        <a:t>English</a:t>
                      </a:r>
                      <a:r>
                        <a:rPr lang="en-GB" baseline="0" dirty="0"/>
                        <a:t> </a:t>
                      </a:r>
                    </a:p>
                    <a:p>
                      <a:pPr algn="ctr"/>
                      <a:r>
                        <a:rPr lang="en-GB" baseline="0" dirty="0"/>
                        <a:t>Maths</a:t>
                      </a:r>
                    </a:p>
                    <a:p>
                      <a:pPr algn="ctr"/>
                      <a:r>
                        <a:rPr lang="en-GB" baseline="0" dirty="0"/>
                        <a:t>Topic</a:t>
                      </a: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 phonics activity</a:t>
                      </a:r>
                    </a:p>
                    <a:p>
                      <a:pPr algn="ctr"/>
                      <a:r>
                        <a:rPr lang="en-GB" dirty="0"/>
                        <a:t>English</a:t>
                      </a:r>
                      <a:r>
                        <a:rPr lang="en-GB" baseline="0" dirty="0"/>
                        <a:t> </a:t>
                      </a:r>
                    </a:p>
                    <a:p>
                      <a:pPr algn="ctr"/>
                      <a:r>
                        <a:rPr lang="en-GB" baseline="0" dirty="0"/>
                        <a:t>Maths</a:t>
                      </a:r>
                    </a:p>
                    <a:p>
                      <a:pPr algn="ctr"/>
                      <a:r>
                        <a:rPr lang="en-GB" baseline="0" dirty="0"/>
                        <a:t>Topic</a:t>
                      </a: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 phonics activity</a:t>
                      </a:r>
                    </a:p>
                    <a:p>
                      <a:pPr algn="ctr"/>
                      <a:r>
                        <a:rPr lang="en-GB" dirty="0"/>
                        <a:t>English</a:t>
                      </a:r>
                      <a:r>
                        <a:rPr lang="en-GB" baseline="0" dirty="0"/>
                        <a:t> </a:t>
                      </a:r>
                    </a:p>
                    <a:p>
                      <a:pPr algn="ctr"/>
                      <a:r>
                        <a:rPr lang="en-GB" baseline="0" dirty="0"/>
                        <a:t>Maths</a:t>
                      </a:r>
                    </a:p>
                    <a:p>
                      <a:pPr algn="ctr"/>
                      <a:r>
                        <a:rPr lang="en-GB" baseline="0" dirty="0"/>
                        <a:t>Topic</a:t>
                      </a: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 phonics activity</a:t>
                      </a:r>
                    </a:p>
                    <a:p>
                      <a:pPr algn="ctr"/>
                      <a:r>
                        <a:rPr lang="en-GB" dirty="0"/>
                        <a:t>English</a:t>
                      </a:r>
                    </a:p>
                    <a:p>
                      <a:pPr algn="ctr"/>
                      <a:r>
                        <a:rPr lang="en-GB" baseline="0" dirty="0"/>
                        <a:t>Maths </a:t>
                      </a:r>
                    </a:p>
                    <a:p>
                      <a:pPr algn="ctr"/>
                      <a:r>
                        <a:rPr lang="en-GB" baseline="0" dirty="0"/>
                        <a:t>Topic</a:t>
                      </a:r>
                      <a:endParaRPr lang="en-GB" dirty="0"/>
                    </a:p>
                  </a:txBody>
                  <a:tcPr/>
                </a:tc>
                <a:extLst>
                  <a:ext uri="{0D108BD9-81ED-4DB2-BD59-A6C34878D82A}">
                    <a16:rowId xmlns:a16="http://schemas.microsoft.com/office/drawing/2014/main" val="2723145450"/>
                  </a:ext>
                </a:extLst>
              </a:tr>
            </a:tbl>
          </a:graphicData>
        </a:graphic>
      </p:graphicFrame>
    </p:spTree>
    <p:extLst>
      <p:ext uri="{BB962C8B-B14F-4D97-AF65-F5344CB8AC3E}">
        <p14:creationId xmlns:p14="http://schemas.microsoft.com/office/powerpoint/2010/main" val="797957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378823" y="143691"/>
            <a:ext cx="10398034" cy="1569660"/>
          </a:xfrm>
          <a:prstGeom prst="rect">
            <a:avLst/>
          </a:prstGeom>
          <a:noFill/>
        </p:spPr>
        <p:txBody>
          <a:bodyPr wrap="square" rtlCol="0">
            <a:spAutoFit/>
          </a:bodyPr>
          <a:lstStyle/>
          <a:p>
            <a:r>
              <a:rPr lang="en-GB" sz="2400" dirty="0"/>
              <a:t>Here are some sentences from the story.  </a:t>
            </a:r>
          </a:p>
          <a:p>
            <a:endParaRPr lang="en-GB" sz="2400" dirty="0"/>
          </a:p>
          <a:p>
            <a:r>
              <a:rPr lang="en-GB" sz="2400" dirty="0"/>
              <a:t>Some of the words in our sentences are missing. Can you pick the correct missing work and put it into the gap.  </a:t>
            </a:r>
          </a:p>
        </p:txBody>
      </p:sp>
      <p:sp>
        <p:nvSpPr>
          <p:cNvPr id="5" name="TextBox 4">
            <a:extLst>
              <a:ext uri="{FF2B5EF4-FFF2-40B4-BE49-F238E27FC236}">
                <a16:creationId xmlns:a16="http://schemas.microsoft.com/office/drawing/2014/main" id="{71FB2938-6B38-C047-8661-82270148994A}"/>
              </a:ext>
            </a:extLst>
          </p:cNvPr>
          <p:cNvSpPr txBox="1"/>
          <p:nvPr/>
        </p:nvSpPr>
        <p:spPr>
          <a:xfrm>
            <a:off x="378823" y="1929879"/>
            <a:ext cx="9260477" cy="646331"/>
          </a:xfrm>
          <a:prstGeom prst="rect">
            <a:avLst/>
          </a:prstGeom>
          <a:solidFill>
            <a:schemeClr val="bg1"/>
          </a:solidFill>
          <a:ln w="28575">
            <a:solidFill>
              <a:schemeClr val="tx1"/>
            </a:solidFill>
          </a:ln>
        </p:spPr>
        <p:txBody>
          <a:bodyPr wrap="square" rtlCol="0">
            <a:spAutoFit/>
          </a:bodyPr>
          <a:lstStyle/>
          <a:p>
            <a:r>
              <a:rPr lang="en-GB" sz="3600" dirty="0"/>
              <a:t>The little    _______     built a house out of straw. </a:t>
            </a:r>
          </a:p>
        </p:txBody>
      </p:sp>
      <p:sp>
        <p:nvSpPr>
          <p:cNvPr id="6" name="TextBox 5">
            <a:extLst>
              <a:ext uri="{FF2B5EF4-FFF2-40B4-BE49-F238E27FC236}">
                <a16:creationId xmlns:a16="http://schemas.microsoft.com/office/drawing/2014/main" id="{84CF12F5-2EE4-C04E-8F90-589222DF4EF2}"/>
              </a:ext>
            </a:extLst>
          </p:cNvPr>
          <p:cNvSpPr txBox="1"/>
          <p:nvPr/>
        </p:nvSpPr>
        <p:spPr>
          <a:xfrm>
            <a:off x="2386368" y="2673321"/>
            <a:ext cx="757646" cy="523220"/>
          </a:xfrm>
          <a:prstGeom prst="rect">
            <a:avLst/>
          </a:prstGeom>
          <a:solidFill>
            <a:schemeClr val="bg1"/>
          </a:solidFill>
        </p:spPr>
        <p:txBody>
          <a:bodyPr wrap="square" rtlCol="0">
            <a:spAutoFit/>
          </a:bodyPr>
          <a:lstStyle/>
          <a:p>
            <a:pPr algn="ctr"/>
            <a:r>
              <a:rPr lang="en-GB" sz="2800" dirty="0"/>
              <a:t>dog </a:t>
            </a:r>
          </a:p>
        </p:txBody>
      </p:sp>
      <p:sp>
        <p:nvSpPr>
          <p:cNvPr id="7" name="TextBox 6">
            <a:extLst>
              <a:ext uri="{FF2B5EF4-FFF2-40B4-BE49-F238E27FC236}">
                <a16:creationId xmlns:a16="http://schemas.microsoft.com/office/drawing/2014/main" id="{939BECDD-061C-4145-B877-F6A677682675}"/>
              </a:ext>
            </a:extLst>
          </p:cNvPr>
          <p:cNvSpPr txBox="1"/>
          <p:nvPr/>
        </p:nvSpPr>
        <p:spPr>
          <a:xfrm>
            <a:off x="378823" y="3438343"/>
            <a:ext cx="8434977" cy="646331"/>
          </a:xfrm>
          <a:prstGeom prst="rect">
            <a:avLst/>
          </a:prstGeom>
          <a:solidFill>
            <a:schemeClr val="bg1"/>
          </a:solidFill>
          <a:ln w="28575">
            <a:solidFill>
              <a:schemeClr val="tx1"/>
            </a:solidFill>
          </a:ln>
        </p:spPr>
        <p:txBody>
          <a:bodyPr wrap="square" rtlCol="0">
            <a:spAutoFit/>
          </a:bodyPr>
          <a:lstStyle/>
          <a:p>
            <a:r>
              <a:rPr lang="en-GB" sz="3600" dirty="0"/>
              <a:t>The big     _______   wolf huffed and puffed. </a:t>
            </a:r>
          </a:p>
        </p:txBody>
      </p:sp>
      <p:sp>
        <p:nvSpPr>
          <p:cNvPr id="8" name="TextBox 7">
            <a:extLst>
              <a:ext uri="{FF2B5EF4-FFF2-40B4-BE49-F238E27FC236}">
                <a16:creationId xmlns:a16="http://schemas.microsoft.com/office/drawing/2014/main" id="{94F2350D-27FF-EC49-8116-58129AB718E7}"/>
              </a:ext>
            </a:extLst>
          </p:cNvPr>
          <p:cNvSpPr txBox="1"/>
          <p:nvPr/>
        </p:nvSpPr>
        <p:spPr>
          <a:xfrm>
            <a:off x="2373305" y="4159604"/>
            <a:ext cx="770709" cy="523220"/>
          </a:xfrm>
          <a:prstGeom prst="rect">
            <a:avLst/>
          </a:prstGeom>
          <a:solidFill>
            <a:schemeClr val="bg1"/>
          </a:solidFill>
        </p:spPr>
        <p:txBody>
          <a:bodyPr wrap="square" rtlCol="0">
            <a:spAutoFit/>
          </a:bodyPr>
          <a:lstStyle/>
          <a:p>
            <a:pPr algn="ctr"/>
            <a:r>
              <a:rPr lang="en-GB" sz="2800" dirty="0"/>
              <a:t>bad </a:t>
            </a:r>
          </a:p>
        </p:txBody>
      </p:sp>
      <p:sp>
        <p:nvSpPr>
          <p:cNvPr id="9" name="TextBox 8">
            <a:extLst>
              <a:ext uri="{FF2B5EF4-FFF2-40B4-BE49-F238E27FC236}">
                <a16:creationId xmlns:a16="http://schemas.microsoft.com/office/drawing/2014/main" id="{0B7C16A0-20CD-E842-814E-0A377E1595B9}"/>
              </a:ext>
            </a:extLst>
          </p:cNvPr>
          <p:cNvSpPr txBox="1"/>
          <p:nvPr/>
        </p:nvSpPr>
        <p:spPr>
          <a:xfrm>
            <a:off x="378823" y="4894216"/>
            <a:ext cx="7215777" cy="646331"/>
          </a:xfrm>
          <a:prstGeom prst="rect">
            <a:avLst/>
          </a:prstGeom>
          <a:solidFill>
            <a:schemeClr val="bg1"/>
          </a:solidFill>
          <a:ln w="28575">
            <a:solidFill>
              <a:schemeClr val="tx1"/>
            </a:solidFill>
          </a:ln>
        </p:spPr>
        <p:txBody>
          <a:bodyPr wrap="square" rtlCol="0">
            <a:spAutoFit/>
          </a:bodyPr>
          <a:lstStyle/>
          <a:p>
            <a:r>
              <a:rPr lang="en-GB" sz="3600" dirty="0"/>
              <a:t>The wolf fell in the boiling  _______  . </a:t>
            </a:r>
          </a:p>
        </p:txBody>
      </p:sp>
      <p:sp>
        <p:nvSpPr>
          <p:cNvPr id="10" name="TextBox 9">
            <a:extLst>
              <a:ext uri="{FF2B5EF4-FFF2-40B4-BE49-F238E27FC236}">
                <a16:creationId xmlns:a16="http://schemas.microsoft.com/office/drawing/2014/main" id="{BE9E6A18-C24D-CF44-951C-ACC95410DADD}"/>
              </a:ext>
            </a:extLst>
          </p:cNvPr>
          <p:cNvSpPr txBox="1"/>
          <p:nvPr/>
        </p:nvSpPr>
        <p:spPr>
          <a:xfrm>
            <a:off x="5434976" y="5699476"/>
            <a:ext cx="769716" cy="461665"/>
          </a:xfrm>
          <a:prstGeom prst="rect">
            <a:avLst/>
          </a:prstGeom>
          <a:solidFill>
            <a:schemeClr val="bg1"/>
          </a:solidFill>
        </p:spPr>
        <p:txBody>
          <a:bodyPr wrap="square" rtlCol="0">
            <a:spAutoFit/>
          </a:bodyPr>
          <a:lstStyle/>
          <a:p>
            <a:pPr algn="ctr"/>
            <a:r>
              <a:rPr lang="en-GB" sz="2400" dirty="0"/>
              <a:t> bed </a:t>
            </a:r>
          </a:p>
        </p:txBody>
      </p:sp>
      <p:sp>
        <p:nvSpPr>
          <p:cNvPr id="11" name="TextBox 10">
            <a:extLst>
              <a:ext uri="{FF2B5EF4-FFF2-40B4-BE49-F238E27FC236}">
                <a16:creationId xmlns:a16="http://schemas.microsoft.com/office/drawing/2014/main" id="{0F02D14F-8B08-D44E-A047-3677E8A6A118}"/>
              </a:ext>
            </a:extLst>
          </p:cNvPr>
          <p:cNvSpPr txBox="1"/>
          <p:nvPr/>
        </p:nvSpPr>
        <p:spPr>
          <a:xfrm>
            <a:off x="3431177" y="2673321"/>
            <a:ext cx="644434" cy="523220"/>
          </a:xfrm>
          <a:prstGeom prst="rect">
            <a:avLst/>
          </a:prstGeom>
          <a:solidFill>
            <a:schemeClr val="bg1"/>
          </a:solidFill>
        </p:spPr>
        <p:txBody>
          <a:bodyPr wrap="square" rtlCol="0">
            <a:spAutoFit/>
          </a:bodyPr>
          <a:lstStyle/>
          <a:p>
            <a:pPr algn="ctr"/>
            <a:r>
              <a:rPr lang="en-GB" sz="2800" dirty="0"/>
              <a:t>pig </a:t>
            </a:r>
          </a:p>
        </p:txBody>
      </p:sp>
      <p:sp>
        <p:nvSpPr>
          <p:cNvPr id="12" name="TextBox 11">
            <a:extLst>
              <a:ext uri="{FF2B5EF4-FFF2-40B4-BE49-F238E27FC236}">
                <a16:creationId xmlns:a16="http://schemas.microsoft.com/office/drawing/2014/main" id="{5457079D-EC48-234E-824C-93F303A56752}"/>
              </a:ext>
            </a:extLst>
          </p:cNvPr>
          <p:cNvSpPr txBox="1"/>
          <p:nvPr/>
        </p:nvSpPr>
        <p:spPr>
          <a:xfrm>
            <a:off x="3350152" y="4159605"/>
            <a:ext cx="770709" cy="523220"/>
          </a:xfrm>
          <a:prstGeom prst="rect">
            <a:avLst/>
          </a:prstGeom>
          <a:solidFill>
            <a:schemeClr val="bg1"/>
          </a:solidFill>
        </p:spPr>
        <p:txBody>
          <a:bodyPr wrap="square" rtlCol="0">
            <a:spAutoFit/>
          </a:bodyPr>
          <a:lstStyle/>
          <a:p>
            <a:pPr algn="ctr"/>
            <a:r>
              <a:rPr lang="en-GB" sz="2800" dirty="0"/>
              <a:t> sad  </a:t>
            </a:r>
          </a:p>
        </p:txBody>
      </p:sp>
      <p:sp>
        <p:nvSpPr>
          <p:cNvPr id="13" name="TextBox 12">
            <a:extLst>
              <a:ext uri="{FF2B5EF4-FFF2-40B4-BE49-F238E27FC236}">
                <a16:creationId xmlns:a16="http://schemas.microsoft.com/office/drawing/2014/main" id="{E860B99E-9A70-A443-8A65-64222901FD97}"/>
              </a:ext>
            </a:extLst>
          </p:cNvPr>
          <p:cNvSpPr txBox="1"/>
          <p:nvPr/>
        </p:nvSpPr>
        <p:spPr>
          <a:xfrm>
            <a:off x="6406892" y="5699477"/>
            <a:ext cx="769716" cy="461665"/>
          </a:xfrm>
          <a:prstGeom prst="rect">
            <a:avLst/>
          </a:prstGeom>
          <a:solidFill>
            <a:schemeClr val="bg1"/>
          </a:solidFill>
        </p:spPr>
        <p:txBody>
          <a:bodyPr wrap="square" rtlCol="0">
            <a:spAutoFit/>
          </a:bodyPr>
          <a:lstStyle/>
          <a:p>
            <a:pPr algn="ctr"/>
            <a:r>
              <a:rPr lang="en-GB" sz="2400" dirty="0"/>
              <a:t> pot </a:t>
            </a:r>
          </a:p>
        </p:txBody>
      </p:sp>
      <p:pic>
        <p:nvPicPr>
          <p:cNvPr id="14" name="Picture 13" descr="A picture containing text&#10;&#10;Description automatically generated">
            <a:extLst>
              <a:ext uri="{FF2B5EF4-FFF2-40B4-BE49-F238E27FC236}">
                <a16:creationId xmlns:a16="http://schemas.microsoft.com/office/drawing/2014/main" id="{D377A924-90F3-3C49-933F-BB9F9A5ADE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50943" y="1565699"/>
            <a:ext cx="2253883" cy="1394632"/>
          </a:xfrm>
          <a:prstGeom prst="rect">
            <a:avLst/>
          </a:prstGeom>
        </p:spPr>
      </p:pic>
      <p:pic>
        <p:nvPicPr>
          <p:cNvPr id="17" name="Picture 16" descr="A cartoon of a dog&#10;&#10;Description automatically generated with low confidence">
            <a:extLst>
              <a:ext uri="{FF2B5EF4-FFF2-40B4-BE49-F238E27FC236}">
                <a16:creationId xmlns:a16="http://schemas.microsoft.com/office/drawing/2014/main" id="{C115B6B7-D49D-E741-8D4D-6518BB028A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08488" y="3202132"/>
            <a:ext cx="1769396" cy="1180207"/>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B5953439-05A9-5F4D-99AA-1DA3C84A59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50675" y="4624140"/>
            <a:ext cx="1526249" cy="1478317"/>
          </a:xfrm>
          <a:prstGeom prst="rect">
            <a:avLst/>
          </a:prstGeom>
        </p:spPr>
      </p:pic>
    </p:spTree>
    <p:extLst>
      <p:ext uri="{BB962C8B-B14F-4D97-AF65-F5344CB8AC3E}">
        <p14:creationId xmlns:p14="http://schemas.microsoft.com/office/powerpoint/2010/main" val="4218235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2" name="Table 2">
            <a:extLst>
              <a:ext uri="{FF2B5EF4-FFF2-40B4-BE49-F238E27FC236}">
                <a16:creationId xmlns:a16="http://schemas.microsoft.com/office/drawing/2014/main" id="{7F57EB5F-61C1-F146-8ED4-FC9C2320202D}"/>
              </a:ext>
            </a:extLst>
          </p:cNvPr>
          <p:cNvGraphicFramePr>
            <a:graphicFrameLocks noGrp="1"/>
          </p:cNvGraphicFramePr>
          <p:nvPr>
            <p:extLst>
              <p:ext uri="{D42A27DB-BD31-4B8C-83A1-F6EECF244321}">
                <p14:modId xmlns:p14="http://schemas.microsoft.com/office/powerpoint/2010/main" val="2856091707"/>
              </p:ext>
            </p:extLst>
          </p:nvPr>
        </p:nvGraphicFramePr>
        <p:xfrm>
          <a:off x="165100" y="970531"/>
          <a:ext cx="11734800" cy="2651760"/>
        </p:xfrm>
        <a:graphic>
          <a:graphicData uri="http://schemas.openxmlformats.org/drawingml/2006/table">
            <a:tbl>
              <a:tblPr firstRow="1" bandRow="1">
                <a:tableStyleId>{5C22544A-7EE6-4342-B048-85BDC9FD1C3A}</a:tableStyleId>
              </a:tblPr>
              <a:tblGrid>
                <a:gridCol w="3911600">
                  <a:extLst>
                    <a:ext uri="{9D8B030D-6E8A-4147-A177-3AD203B41FA5}">
                      <a16:colId xmlns:a16="http://schemas.microsoft.com/office/drawing/2014/main" val="3801823230"/>
                    </a:ext>
                  </a:extLst>
                </a:gridCol>
                <a:gridCol w="3911600">
                  <a:extLst>
                    <a:ext uri="{9D8B030D-6E8A-4147-A177-3AD203B41FA5}">
                      <a16:colId xmlns:a16="http://schemas.microsoft.com/office/drawing/2014/main" val="3624597131"/>
                    </a:ext>
                  </a:extLst>
                </a:gridCol>
                <a:gridCol w="3911600">
                  <a:extLst>
                    <a:ext uri="{9D8B030D-6E8A-4147-A177-3AD203B41FA5}">
                      <a16:colId xmlns:a16="http://schemas.microsoft.com/office/drawing/2014/main" val="1499993232"/>
                    </a:ext>
                  </a:extLst>
                </a:gridCol>
              </a:tblGrid>
              <a:tr h="340851">
                <a:tc>
                  <a:txBody>
                    <a:bodyPr/>
                    <a:lstStyle/>
                    <a:p>
                      <a:pPr algn="ctr"/>
                      <a:r>
                        <a:rPr lang="en-US" dirty="0">
                          <a:solidFill>
                            <a:schemeClr val="tx1"/>
                          </a:solidFill>
                        </a:rPr>
                        <a:t>Who</a:t>
                      </a:r>
                    </a:p>
                  </a:txBody>
                  <a:tcPr>
                    <a:solidFill>
                      <a:srgbClr val="FFC000"/>
                    </a:solidFill>
                  </a:tcPr>
                </a:tc>
                <a:tc>
                  <a:txBody>
                    <a:bodyPr/>
                    <a:lstStyle/>
                    <a:p>
                      <a:pPr algn="ctr"/>
                      <a:r>
                        <a:rPr lang="en-US" dirty="0">
                          <a:solidFill>
                            <a:schemeClr val="tx1"/>
                          </a:solidFill>
                        </a:rPr>
                        <a:t>Doing</a:t>
                      </a:r>
                    </a:p>
                  </a:txBody>
                  <a:tcPr>
                    <a:solidFill>
                      <a:srgbClr val="FFFF00"/>
                    </a:solidFill>
                  </a:tcPr>
                </a:tc>
                <a:tc>
                  <a:txBody>
                    <a:bodyPr/>
                    <a:lstStyle/>
                    <a:p>
                      <a:pPr algn="ctr"/>
                      <a:r>
                        <a:rPr lang="en-US" dirty="0">
                          <a:solidFill>
                            <a:schemeClr val="tx1"/>
                          </a:solidFill>
                        </a:rPr>
                        <a:t>What</a:t>
                      </a:r>
                    </a:p>
                  </a:txBody>
                  <a:tcPr>
                    <a:solidFill>
                      <a:srgbClr val="00B050"/>
                    </a:solidFill>
                  </a:tcPr>
                </a:tc>
                <a:extLst>
                  <a:ext uri="{0D108BD9-81ED-4DB2-BD59-A6C34878D82A}">
                    <a16:rowId xmlns:a16="http://schemas.microsoft.com/office/drawing/2014/main" val="2144561036"/>
                  </a:ext>
                </a:extLst>
              </a:tr>
              <a:tr h="2130318">
                <a:tc>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txBody>
                  <a:tcPr/>
                </a:tc>
                <a:tc>
                  <a:txBody>
                    <a:bodyPr/>
                    <a:lstStyle/>
                    <a:p>
                      <a:pPr algn="ctr"/>
                      <a:endParaRPr lang="en-US" dirty="0"/>
                    </a:p>
                    <a:p>
                      <a:pPr algn="ctr"/>
                      <a:endParaRPr lang="en-US" dirty="0"/>
                    </a:p>
                    <a:p>
                      <a:pPr algn="ctr"/>
                      <a:endParaRPr lang="en-US" dirty="0"/>
                    </a:p>
                  </a:txBody>
                  <a:tcPr/>
                </a:tc>
                <a:tc>
                  <a:txBody>
                    <a:bodyPr/>
                    <a:lstStyle/>
                    <a:p>
                      <a:pPr algn="ctr"/>
                      <a:endParaRPr lang="en-US" dirty="0"/>
                    </a:p>
                  </a:txBody>
                  <a:tcPr/>
                </a:tc>
                <a:extLst>
                  <a:ext uri="{0D108BD9-81ED-4DB2-BD59-A6C34878D82A}">
                    <a16:rowId xmlns:a16="http://schemas.microsoft.com/office/drawing/2014/main" val="2782919869"/>
                  </a:ext>
                </a:extLst>
              </a:tr>
            </a:tbl>
          </a:graphicData>
        </a:graphic>
      </p:graphicFrame>
      <p:pic>
        <p:nvPicPr>
          <p:cNvPr id="17" name="Picture 16" descr="A picture containing clipart&#10;&#10;Description automatically generated">
            <a:extLst>
              <a:ext uri="{FF2B5EF4-FFF2-40B4-BE49-F238E27FC236}">
                <a16:creationId xmlns:a16="http://schemas.microsoft.com/office/drawing/2014/main" id="{B3948830-364F-0E48-BA1D-D52EAE6627F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3630" y="1418112"/>
            <a:ext cx="997903" cy="1643981"/>
          </a:xfrm>
          <a:prstGeom prst="rect">
            <a:avLst/>
          </a:prstGeom>
        </p:spPr>
      </p:pic>
      <p:pic>
        <p:nvPicPr>
          <p:cNvPr id="23" name="Picture 22" descr="A cartoon rabbit in front of a house&#10;&#10;Description automatically generated with low confidence">
            <a:extLst>
              <a:ext uri="{FF2B5EF4-FFF2-40B4-BE49-F238E27FC236}">
                <a16:creationId xmlns:a16="http://schemas.microsoft.com/office/drawing/2014/main" id="{9D33CE92-2B31-2944-8F83-6EC8509FBA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99700" y="1478018"/>
            <a:ext cx="1347651" cy="1270359"/>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2ADDB1A0-6356-134C-A0A8-752D3DA44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7691" y="1418112"/>
            <a:ext cx="893709" cy="1604455"/>
          </a:xfrm>
          <a:prstGeom prst="rect">
            <a:avLst/>
          </a:prstGeom>
        </p:spPr>
      </p:pic>
      <p:pic>
        <p:nvPicPr>
          <p:cNvPr id="31" name="Picture 30">
            <a:extLst>
              <a:ext uri="{FF2B5EF4-FFF2-40B4-BE49-F238E27FC236}">
                <a16:creationId xmlns:a16="http://schemas.microsoft.com/office/drawing/2014/main" id="{56E4F935-F9F5-3D4B-8621-52E0B043A9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8700" y="1570513"/>
            <a:ext cx="1770626" cy="1071088"/>
          </a:xfrm>
          <a:prstGeom prst="rect">
            <a:avLst/>
          </a:prstGeom>
        </p:spPr>
      </p:pic>
      <p:sp>
        <p:nvSpPr>
          <p:cNvPr id="34" name="TextBox 33">
            <a:extLst>
              <a:ext uri="{FF2B5EF4-FFF2-40B4-BE49-F238E27FC236}">
                <a16:creationId xmlns:a16="http://schemas.microsoft.com/office/drawing/2014/main" id="{BD7288B7-58D9-DA44-BE42-ACDB2D780EC3}"/>
              </a:ext>
            </a:extLst>
          </p:cNvPr>
          <p:cNvSpPr txBox="1"/>
          <p:nvPr/>
        </p:nvSpPr>
        <p:spPr>
          <a:xfrm>
            <a:off x="165100" y="3062093"/>
            <a:ext cx="1472470" cy="369332"/>
          </a:xfrm>
          <a:prstGeom prst="rect">
            <a:avLst/>
          </a:prstGeom>
          <a:noFill/>
        </p:spPr>
        <p:txBody>
          <a:bodyPr wrap="square" rtlCol="0">
            <a:spAutoFit/>
          </a:bodyPr>
          <a:lstStyle/>
          <a:p>
            <a:r>
              <a:rPr lang="en-US" dirty="0"/>
              <a:t>The little pig</a:t>
            </a:r>
          </a:p>
        </p:txBody>
      </p:sp>
      <p:sp>
        <p:nvSpPr>
          <p:cNvPr id="35" name="TextBox 34">
            <a:extLst>
              <a:ext uri="{FF2B5EF4-FFF2-40B4-BE49-F238E27FC236}">
                <a16:creationId xmlns:a16="http://schemas.microsoft.com/office/drawing/2014/main" id="{853DA3BE-9C7E-194F-A95F-B32C9B2CAC7E}"/>
              </a:ext>
            </a:extLst>
          </p:cNvPr>
          <p:cNvSpPr txBox="1"/>
          <p:nvPr/>
        </p:nvSpPr>
        <p:spPr>
          <a:xfrm>
            <a:off x="2253255" y="3063092"/>
            <a:ext cx="1762580" cy="369332"/>
          </a:xfrm>
          <a:prstGeom prst="rect">
            <a:avLst/>
          </a:prstGeom>
          <a:noFill/>
        </p:spPr>
        <p:txBody>
          <a:bodyPr wrap="square" rtlCol="0">
            <a:spAutoFit/>
          </a:bodyPr>
          <a:lstStyle/>
          <a:p>
            <a:r>
              <a:rPr lang="en-US" dirty="0"/>
              <a:t>The big bad wolf</a:t>
            </a:r>
          </a:p>
        </p:txBody>
      </p:sp>
      <p:sp>
        <p:nvSpPr>
          <p:cNvPr id="36" name="TextBox 35">
            <a:extLst>
              <a:ext uri="{FF2B5EF4-FFF2-40B4-BE49-F238E27FC236}">
                <a16:creationId xmlns:a16="http://schemas.microsoft.com/office/drawing/2014/main" id="{36403CE4-91D8-9B48-A55E-114DB771CEFE}"/>
              </a:ext>
            </a:extLst>
          </p:cNvPr>
          <p:cNvSpPr txBox="1"/>
          <p:nvPr/>
        </p:nvSpPr>
        <p:spPr>
          <a:xfrm>
            <a:off x="6268180" y="2692761"/>
            <a:ext cx="1472470" cy="369332"/>
          </a:xfrm>
          <a:prstGeom prst="rect">
            <a:avLst/>
          </a:prstGeom>
          <a:noFill/>
        </p:spPr>
        <p:txBody>
          <a:bodyPr wrap="square" rtlCol="0">
            <a:spAutoFit/>
          </a:bodyPr>
          <a:lstStyle/>
          <a:p>
            <a:r>
              <a:rPr lang="en-US" dirty="0"/>
              <a:t>built a house</a:t>
            </a:r>
          </a:p>
        </p:txBody>
      </p:sp>
      <p:sp>
        <p:nvSpPr>
          <p:cNvPr id="37" name="TextBox 36">
            <a:extLst>
              <a:ext uri="{FF2B5EF4-FFF2-40B4-BE49-F238E27FC236}">
                <a16:creationId xmlns:a16="http://schemas.microsoft.com/office/drawing/2014/main" id="{9646C879-F74D-1946-9720-0F5BEA4645C5}"/>
              </a:ext>
            </a:extLst>
          </p:cNvPr>
          <p:cNvSpPr txBox="1"/>
          <p:nvPr/>
        </p:nvSpPr>
        <p:spPr>
          <a:xfrm>
            <a:off x="10353768" y="2812192"/>
            <a:ext cx="1472470" cy="369332"/>
          </a:xfrm>
          <a:prstGeom prst="rect">
            <a:avLst/>
          </a:prstGeom>
          <a:noFill/>
        </p:spPr>
        <p:txBody>
          <a:bodyPr wrap="square" rtlCol="0">
            <a:spAutoFit/>
          </a:bodyPr>
          <a:lstStyle/>
          <a:p>
            <a:r>
              <a:rPr lang="en-US" dirty="0"/>
              <a:t>out of sticks.</a:t>
            </a:r>
          </a:p>
        </p:txBody>
      </p:sp>
      <p:pic>
        <p:nvPicPr>
          <p:cNvPr id="39" name="Picture 38" descr="A cartoon of a dog&#10;&#10;Description automatically generated with low confidence">
            <a:extLst>
              <a:ext uri="{FF2B5EF4-FFF2-40B4-BE49-F238E27FC236}">
                <a16:creationId xmlns:a16="http://schemas.microsoft.com/office/drawing/2014/main" id="{706ED264-778A-D345-9873-E540492E6B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70195" y="1617910"/>
            <a:ext cx="1560753" cy="1041040"/>
          </a:xfrm>
          <a:prstGeom prst="rect">
            <a:avLst/>
          </a:prstGeom>
        </p:spPr>
      </p:pic>
      <p:sp>
        <p:nvSpPr>
          <p:cNvPr id="40" name="TextBox 39">
            <a:extLst>
              <a:ext uri="{FF2B5EF4-FFF2-40B4-BE49-F238E27FC236}">
                <a16:creationId xmlns:a16="http://schemas.microsoft.com/office/drawing/2014/main" id="{E58AE5B9-41B1-C746-9122-FBAAE915B8A1}"/>
              </a:ext>
            </a:extLst>
          </p:cNvPr>
          <p:cNvSpPr txBox="1"/>
          <p:nvPr/>
        </p:nvSpPr>
        <p:spPr>
          <a:xfrm>
            <a:off x="4406971" y="2679909"/>
            <a:ext cx="1472470" cy="369332"/>
          </a:xfrm>
          <a:prstGeom prst="rect">
            <a:avLst/>
          </a:prstGeom>
          <a:noFill/>
        </p:spPr>
        <p:txBody>
          <a:bodyPr wrap="square" rtlCol="0">
            <a:spAutoFit/>
          </a:bodyPr>
          <a:lstStyle/>
          <a:p>
            <a:r>
              <a:rPr lang="en-US" dirty="0"/>
              <a:t>is blowing</a:t>
            </a:r>
          </a:p>
        </p:txBody>
      </p:sp>
      <p:pic>
        <p:nvPicPr>
          <p:cNvPr id="43" name="Picture 42" descr="A picture containing text&#10;&#10;Description automatically generated">
            <a:extLst>
              <a:ext uri="{FF2B5EF4-FFF2-40B4-BE49-F238E27FC236}">
                <a16:creationId xmlns:a16="http://schemas.microsoft.com/office/drawing/2014/main" id="{58AE0115-B516-AE45-9DD1-EB791D44B4A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2741"/>
          <a:stretch/>
        </p:blipFill>
        <p:spPr>
          <a:xfrm>
            <a:off x="8299815" y="1507962"/>
            <a:ext cx="1472470" cy="1240415"/>
          </a:xfrm>
          <a:prstGeom prst="rect">
            <a:avLst/>
          </a:prstGeom>
        </p:spPr>
      </p:pic>
      <p:sp>
        <p:nvSpPr>
          <p:cNvPr id="44" name="TextBox 43">
            <a:extLst>
              <a:ext uri="{FF2B5EF4-FFF2-40B4-BE49-F238E27FC236}">
                <a16:creationId xmlns:a16="http://schemas.microsoft.com/office/drawing/2014/main" id="{9D2F2ACC-9AFE-974B-9EA6-E1C350D09E3D}"/>
              </a:ext>
            </a:extLst>
          </p:cNvPr>
          <p:cNvSpPr txBox="1"/>
          <p:nvPr/>
        </p:nvSpPr>
        <p:spPr>
          <a:xfrm>
            <a:off x="8201566" y="2793316"/>
            <a:ext cx="1762579" cy="369332"/>
          </a:xfrm>
          <a:prstGeom prst="rect">
            <a:avLst/>
          </a:prstGeom>
          <a:noFill/>
        </p:spPr>
        <p:txBody>
          <a:bodyPr wrap="square" rtlCol="0">
            <a:spAutoFit/>
          </a:bodyPr>
          <a:lstStyle/>
          <a:p>
            <a:r>
              <a:rPr lang="en-US" dirty="0"/>
              <a:t>down the house.</a:t>
            </a:r>
          </a:p>
        </p:txBody>
      </p:sp>
      <p:sp>
        <p:nvSpPr>
          <p:cNvPr id="45" name="Rectangle 44">
            <a:extLst>
              <a:ext uri="{FF2B5EF4-FFF2-40B4-BE49-F238E27FC236}">
                <a16:creationId xmlns:a16="http://schemas.microsoft.com/office/drawing/2014/main" id="{6F288134-BE14-5B4D-BA7F-B8520FE73D93}"/>
              </a:ext>
            </a:extLst>
          </p:cNvPr>
          <p:cNvSpPr/>
          <p:nvPr/>
        </p:nvSpPr>
        <p:spPr>
          <a:xfrm>
            <a:off x="280130" y="4603297"/>
            <a:ext cx="11533408" cy="101010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D82A95AE-4C70-9E44-953B-55B7D896E911}"/>
              </a:ext>
            </a:extLst>
          </p:cNvPr>
          <p:cNvSpPr/>
          <p:nvPr/>
        </p:nvSpPr>
        <p:spPr>
          <a:xfrm>
            <a:off x="324398" y="5791032"/>
            <a:ext cx="11489139" cy="101010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B039C699-A518-1F46-BDD2-31CBE816AC83}"/>
              </a:ext>
            </a:extLst>
          </p:cNvPr>
          <p:cNvCxnSpPr>
            <a:cxnSpLocks/>
          </p:cNvCxnSpPr>
          <p:nvPr/>
        </p:nvCxnSpPr>
        <p:spPr>
          <a:xfrm>
            <a:off x="457200" y="5471696"/>
            <a:ext cx="1117745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E75B06BD-B14F-3842-8221-5AB16849D452}"/>
              </a:ext>
            </a:extLst>
          </p:cNvPr>
          <p:cNvCxnSpPr>
            <a:cxnSpLocks/>
          </p:cNvCxnSpPr>
          <p:nvPr/>
        </p:nvCxnSpPr>
        <p:spPr>
          <a:xfrm>
            <a:off x="457200" y="6630725"/>
            <a:ext cx="11177451" cy="0"/>
          </a:xfrm>
          <a:prstGeom prst="line">
            <a:avLst/>
          </a:prstGeom>
          <a:ln w="12700"/>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1B71CD04-F5EB-6B40-9F34-BD8202289FD5}"/>
              </a:ext>
            </a:extLst>
          </p:cNvPr>
          <p:cNvSpPr txBox="1"/>
          <p:nvPr/>
        </p:nvSpPr>
        <p:spPr>
          <a:xfrm>
            <a:off x="195830" y="87167"/>
            <a:ext cx="11367221" cy="646331"/>
          </a:xfrm>
          <a:prstGeom prst="rect">
            <a:avLst/>
          </a:prstGeom>
          <a:noFill/>
        </p:spPr>
        <p:txBody>
          <a:bodyPr wrap="square" rtlCol="0">
            <a:spAutoFit/>
          </a:bodyPr>
          <a:lstStyle/>
          <a:p>
            <a:r>
              <a:rPr lang="en-US" dirty="0"/>
              <a:t>Use the colored boxes below to build two who, doing, what sentences. Make sure your sentence makes sense before writing them into the box below. </a:t>
            </a:r>
          </a:p>
        </p:txBody>
      </p:sp>
      <p:graphicFrame>
        <p:nvGraphicFramePr>
          <p:cNvPr id="57" name="Table 56">
            <a:extLst>
              <a:ext uri="{FF2B5EF4-FFF2-40B4-BE49-F238E27FC236}">
                <a16:creationId xmlns:a16="http://schemas.microsoft.com/office/drawing/2014/main" id="{218DE84D-A089-EB47-8E56-83BF1AE63464}"/>
              </a:ext>
            </a:extLst>
          </p:cNvPr>
          <p:cNvGraphicFramePr>
            <a:graphicFrameLocks noGrp="1"/>
          </p:cNvGraphicFramePr>
          <p:nvPr>
            <p:extLst>
              <p:ext uri="{D42A27DB-BD31-4B8C-83A1-F6EECF244321}">
                <p14:modId xmlns:p14="http://schemas.microsoft.com/office/powerpoint/2010/main" val="2809227747"/>
              </p:ext>
            </p:extLst>
          </p:nvPr>
        </p:nvGraphicFramePr>
        <p:xfrm>
          <a:off x="2079079" y="3970343"/>
          <a:ext cx="7693206" cy="365760"/>
        </p:xfrm>
        <a:graphic>
          <a:graphicData uri="http://schemas.openxmlformats.org/drawingml/2006/table">
            <a:tbl>
              <a:tblPr firstRow="1" bandRow="1">
                <a:tableStyleId>{5C22544A-7EE6-4342-B048-85BDC9FD1C3A}</a:tableStyleId>
              </a:tblPr>
              <a:tblGrid>
                <a:gridCol w="2564402">
                  <a:extLst>
                    <a:ext uri="{9D8B030D-6E8A-4147-A177-3AD203B41FA5}">
                      <a16:colId xmlns:a16="http://schemas.microsoft.com/office/drawing/2014/main" val="2699715773"/>
                    </a:ext>
                  </a:extLst>
                </a:gridCol>
                <a:gridCol w="2564402">
                  <a:extLst>
                    <a:ext uri="{9D8B030D-6E8A-4147-A177-3AD203B41FA5}">
                      <a16:colId xmlns:a16="http://schemas.microsoft.com/office/drawing/2014/main" val="961690674"/>
                    </a:ext>
                  </a:extLst>
                </a:gridCol>
                <a:gridCol w="2564402">
                  <a:extLst>
                    <a:ext uri="{9D8B030D-6E8A-4147-A177-3AD203B41FA5}">
                      <a16:colId xmlns:a16="http://schemas.microsoft.com/office/drawing/2014/main" val="3770589353"/>
                    </a:ext>
                  </a:extLst>
                </a:gridCol>
              </a:tblGrid>
              <a:tr h="340851">
                <a:tc>
                  <a:txBody>
                    <a:bodyPr/>
                    <a:lstStyle/>
                    <a:p>
                      <a:pPr algn="ctr"/>
                      <a:r>
                        <a:rPr lang="en-US" dirty="0">
                          <a:solidFill>
                            <a:schemeClr val="tx1"/>
                          </a:solidFill>
                        </a:rPr>
                        <a:t>Who</a:t>
                      </a:r>
                    </a:p>
                  </a:txBody>
                  <a:tcPr>
                    <a:solidFill>
                      <a:srgbClr val="FFC000"/>
                    </a:solidFill>
                  </a:tcPr>
                </a:tc>
                <a:tc>
                  <a:txBody>
                    <a:bodyPr/>
                    <a:lstStyle/>
                    <a:p>
                      <a:pPr algn="ctr"/>
                      <a:r>
                        <a:rPr lang="en-US" dirty="0">
                          <a:solidFill>
                            <a:schemeClr val="tx1"/>
                          </a:solidFill>
                        </a:rPr>
                        <a:t>Doing</a:t>
                      </a:r>
                    </a:p>
                  </a:txBody>
                  <a:tcPr>
                    <a:solidFill>
                      <a:srgbClr val="FFFF00"/>
                    </a:solidFill>
                  </a:tcPr>
                </a:tc>
                <a:tc>
                  <a:txBody>
                    <a:bodyPr/>
                    <a:lstStyle/>
                    <a:p>
                      <a:pPr algn="ctr"/>
                      <a:r>
                        <a:rPr lang="en-US" dirty="0">
                          <a:solidFill>
                            <a:schemeClr val="tx1"/>
                          </a:solidFill>
                        </a:rPr>
                        <a:t>What</a:t>
                      </a:r>
                    </a:p>
                  </a:txBody>
                  <a:tcPr>
                    <a:solidFill>
                      <a:srgbClr val="00B050"/>
                    </a:solidFill>
                  </a:tcPr>
                </a:tc>
                <a:extLst>
                  <a:ext uri="{0D108BD9-81ED-4DB2-BD59-A6C34878D82A}">
                    <a16:rowId xmlns:a16="http://schemas.microsoft.com/office/drawing/2014/main" val="3231636156"/>
                  </a:ext>
                </a:extLst>
              </a:tr>
            </a:tbl>
          </a:graphicData>
        </a:graphic>
      </p:graphicFrame>
    </p:spTree>
    <p:extLst>
      <p:ext uri="{BB962C8B-B14F-4D97-AF65-F5344CB8AC3E}">
        <p14:creationId xmlns:p14="http://schemas.microsoft.com/office/powerpoint/2010/main" val="3490649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12.1.2021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add one more using digits.</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86972" y="5940593"/>
            <a:ext cx="647177" cy="581139"/>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26840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chemeClr val="accent1">
                    <a:lumMod val="50000"/>
                  </a:schemeClr>
                </a:solidFill>
                <a:effectLst>
                  <a:outerShdw blurRad="38100" dist="19050" dir="2700000" algn="tl" rotWithShape="0">
                    <a:schemeClr val="dk1">
                      <a:alpha val="40000"/>
                    </a:schemeClr>
                  </a:outerShdw>
                </a:effectLst>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Tree>
    <p:extLst>
      <p:ext uri="{BB962C8B-B14F-4D97-AF65-F5344CB8AC3E}">
        <p14:creationId xmlns:p14="http://schemas.microsoft.com/office/powerpoint/2010/main" val="4037669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p:cNvPicPr>
            <a:picLocks noChangeAspect="1"/>
          </p:cNvPicPr>
          <p:nvPr/>
        </p:nvPicPr>
        <p:blipFill rotWithShape="1">
          <a:blip r:embed="rId3"/>
          <a:srcRect t="49566"/>
          <a:stretch/>
        </p:blipFill>
        <p:spPr>
          <a:xfrm>
            <a:off x="752924" y="1698174"/>
            <a:ext cx="7211431" cy="759112"/>
          </a:xfrm>
          <a:prstGeom prst="rect">
            <a:avLst/>
          </a:prstGeom>
        </p:spPr>
      </p:pic>
      <p:pic>
        <p:nvPicPr>
          <p:cNvPr id="17" name="Picture 16"/>
          <p:cNvPicPr>
            <a:picLocks noChangeAspect="1"/>
          </p:cNvPicPr>
          <p:nvPr/>
        </p:nvPicPr>
        <p:blipFill rotWithShape="1">
          <a:blip r:embed="rId3"/>
          <a:srcRect l="80553" r="7855" b="53906"/>
          <a:stretch/>
        </p:blipFill>
        <p:spPr>
          <a:xfrm>
            <a:off x="6858000" y="1015974"/>
            <a:ext cx="836023" cy="693797"/>
          </a:xfrm>
          <a:prstGeom prst="rect">
            <a:avLst/>
          </a:prstGeom>
        </p:spPr>
      </p:pic>
      <p:pic>
        <p:nvPicPr>
          <p:cNvPr id="19" name="Picture 18"/>
          <p:cNvPicPr>
            <a:picLocks noChangeAspect="1"/>
          </p:cNvPicPr>
          <p:nvPr/>
        </p:nvPicPr>
        <p:blipFill rotWithShape="1">
          <a:blip r:embed="rId3"/>
          <a:srcRect t="21541" r="20048" b="52022"/>
          <a:stretch/>
        </p:blipFill>
        <p:spPr>
          <a:xfrm>
            <a:off x="752923" y="1288436"/>
            <a:ext cx="6105077" cy="421335"/>
          </a:xfrm>
          <a:prstGeom prst="rect">
            <a:avLst/>
          </a:prstGeom>
        </p:spPr>
      </p:pic>
      <p:sp>
        <p:nvSpPr>
          <p:cNvPr id="13" name="TextBox 12"/>
          <p:cNvSpPr txBox="1"/>
          <p:nvPr/>
        </p:nvSpPr>
        <p:spPr>
          <a:xfrm>
            <a:off x="752923" y="312403"/>
            <a:ext cx="4263214" cy="584775"/>
          </a:xfrm>
          <a:prstGeom prst="rect">
            <a:avLst/>
          </a:prstGeom>
          <a:noFill/>
        </p:spPr>
        <p:txBody>
          <a:bodyPr wrap="square" rtlCol="0">
            <a:spAutoFit/>
          </a:bodyPr>
          <a:lstStyle/>
          <a:p>
            <a:r>
              <a:rPr lang="en-GB" sz="3200" b="1" dirty="0"/>
              <a:t>Adding one more digit</a:t>
            </a:r>
          </a:p>
        </p:txBody>
      </p:sp>
      <p:sp>
        <p:nvSpPr>
          <p:cNvPr id="20" name="TextBox 19"/>
          <p:cNvSpPr txBox="1"/>
          <p:nvPr/>
        </p:nvSpPr>
        <p:spPr>
          <a:xfrm>
            <a:off x="752923" y="2625634"/>
            <a:ext cx="3192060" cy="400110"/>
          </a:xfrm>
          <a:prstGeom prst="rect">
            <a:avLst/>
          </a:prstGeom>
          <a:noFill/>
        </p:spPr>
        <p:txBody>
          <a:bodyPr wrap="square" rtlCol="0">
            <a:spAutoFit/>
          </a:bodyPr>
          <a:lstStyle/>
          <a:p>
            <a:r>
              <a:rPr lang="en-GB" sz="2000" dirty="0"/>
              <a:t>1 more than 5 = </a:t>
            </a:r>
          </a:p>
        </p:txBody>
      </p:sp>
      <p:sp>
        <p:nvSpPr>
          <p:cNvPr id="21" name="TextBox 20"/>
          <p:cNvSpPr txBox="1"/>
          <p:nvPr/>
        </p:nvSpPr>
        <p:spPr>
          <a:xfrm>
            <a:off x="2599509" y="2625634"/>
            <a:ext cx="418011" cy="369332"/>
          </a:xfrm>
          <a:prstGeom prst="rect">
            <a:avLst/>
          </a:prstGeom>
          <a:solidFill>
            <a:schemeClr val="bg1"/>
          </a:solidFill>
          <a:ln>
            <a:solidFill>
              <a:schemeClr val="tx1"/>
            </a:solidFill>
          </a:ln>
        </p:spPr>
        <p:txBody>
          <a:bodyPr wrap="square" rtlCol="0">
            <a:spAutoFit/>
          </a:bodyPr>
          <a:lstStyle/>
          <a:p>
            <a:pPr algn="ctr"/>
            <a:r>
              <a:rPr lang="en-GB" b="1" dirty="0"/>
              <a:t>6</a:t>
            </a:r>
          </a:p>
        </p:txBody>
      </p:sp>
      <p:sp>
        <p:nvSpPr>
          <p:cNvPr id="22" name="TextBox 21"/>
          <p:cNvSpPr txBox="1"/>
          <p:nvPr/>
        </p:nvSpPr>
        <p:spPr>
          <a:xfrm>
            <a:off x="752923" y="3435161"/>
            <a:ext cx="3192060" cy="400110"/>
          </a:xfrm>
          <a:prstGeom prst="rect">
            <a:avLst/>
          </a:prstGeom>
          <a:noFill/>
        </p:spPr>
        <p:txBody>
          <a:bodyPr wrap="square" rtlCol="0">
            <a:spAutoFit/>
          </a:bodyPr>
          <a:lstStyle/>
          <a:p>
            <a:r>
              <a:rPr lang="en-GB" sz="2000" dirty="0"/>
              <a:t>1 more than 2 = </a:t>
            </a:r>
          </a:p>
        </p:txBody>
      </p:sp>
      <p:sp>
        <p:nvSpPr>
          <p:cNvPr id="23" name="TextBox 22"/>
          <p:cNvSpPr txBox="1"/>
          <p:nvPr/>
        </p:nvSpPr>
        <p:spPr>
          <a:xfrm>
            <a:off x="752923" y="4240681"/>
            <a:ext cx="3192060" cy="400110"/>
          </a:xfrm>
          <a:prstGeom prst="rect">
            <a:avLst/>
          </a:prstGeom>
          <a:noFill/>
        </p:spPr>
        <p:txBody>
          <a:bodyPr wrap="square" rtlCol="0">
            <a:spAutoFit/>
          </a:bodyPr>
          <a:lstStyle/>
          <a:p>
            <a:r>
              <a:rPr lang="en-GB" sz="2000" dirty="0"/>
              <a:t>1 more than 6 = </a:t>
            </a:r>
          </a:p>
        </p:txBody>
      </p:sp>
      <p:sp>
        <p:nvSpPr>
          <p:cNvPr id="24" name="TextBox 23"/>
          <p:cNvSpPr txBox="1"/>
          <p:nvPr/>
        </p:nvSpPr>
        <p:spPr>
          <a:xfrm>
            <a:off x="752923" y="5041394"/>
            <a:ext cx="3192060" cy="400110"/>
          </a:xfrm>
          <a:prstGeom prst="rect">
            <a:avLst/>
          </a:prstGeom>
          <a:noFill/>
        </p:spPr>
        <p:txBody>
          <a:bodyPr wrap="square" rtlCol="0">
            <a:spAutoFit/>
          </a:bodyPr>
          <a:lstStyle/>
          <a:p>
            <a:r>
              <a:rPr lang="en-GB" sz="2000" dirty="0"/>
              <a:t>1 more than 4 = </a:t>
            </a:r>
          </a:p>
        </p:txBody>
      </p:sp>
      <p:sp>
        <p:nvSpPr>
          <p:cNvPr id="25" name="TextBox 24"/>
          <p:cNvSpPr txBox="1"/>
          <p:nvPr/>
        </p:nvSpPr>
        <p:spPr>
          <a:xfrm>
            <a:off x="752923" y="5874120"/>
            <a:ext cx="3192060" cy="400110"/>
          </a:xfrm>
          <a:prstGeom prst="rect">
            <a:avLst/>
          </a:prstGeom>
          <a:noFill/>
        </p:spPr>
        <p:txBody>
          <a:bodyPr wrap="square" rtlCol="0">
            <a:spAutoFit/>
          </a:bodyPr>
          <a:lstStyle/>
          <a:p>
            <a:r>
              <a:rPr lang="en-GB" sz="2000" dirty="0"/>
              <a:t>1 more than 7 = </a:t>
            </a:r>
          </a:p>
        </p:txBody>
      </p:sp>
      <p:sp>
        <p:nvSpPr>
          <p:cNvPr id="27" name="TextBox 26"/>
          <p:cNvSpPr txBox="1"/>
          <p:nvPr/>
        </p:nvSpPr>
        <p:spPr>
          <a:xfrm>
            <a:off x="2599505" y="3435161"/>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28" name="TextBox 27"/>
          <p:cNvSpPr txBox="1"/>
          <p:nvPr/>
        </p:nvSpPr>
        <p:spPr>
          <a:xfrm>
            <a:off x="2599505" y="4242089"/>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29" name="TextBox 28"/>
          <p:cNvSpPr txBox="1"/>
          <p:nvPr/>
        </p:nvSpPr>
        <p:spPr>
          <a:xfrm>
            <a:off x="2599504" y="5073407"/>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0" name="TextBox 29"/>
          <p:cNvSpPr txBox="1"/>
          <p:nvPr/>
        </p:nvSpPr>
        <p:spPr>
          <a:xfrm>
            <a:off x="2599505" y="5877656"/>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2" name="TextBox 31"/>
          <p:cNvSpPr txBox="1"/>
          <p:nvPr/>
        </p:nvSpPr>
        <p:spPr>
          <a:xfrm>
            <a:off x="4948457" y="2603546"/>
            <a:ext cx="3192060" cy="400110"/>
          </a:xfrm>
          <a:prstGeom prst="rect">
            <a:avLst/>
          </a:prstGeom>
          <a:noFill/>
        </p:spPr>
        <p:txBody>
          <a:bodyPr wrap="square" rtlCol="0">
            <a:spAutoFit/>
          </a:bodyPr>
          <a:lstStyle/>
          <a:p>
            <a:r>
              <a:rPr lang="en-GB" sz="2000" dirty="0"/>
              <a:t>1 more than 9 = </a:t>
            </a:r>
          </a:p>
        </p:txBody>
      </p:sp>
      <p:sp>
        <p:nvSpPr>
          <p:cNvPr id="33" name="TextBox 32"/>
          <p:cNvSpPr txBox="1"/>
          <p:nvPr/>
        </p:nvSpPr>
        <p:spPr>
          <a:xfrm>
            <a:off x="6795043" y="2603546"/>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4" name="TextBox 33"/>
          <p:cNvSpPr txBox="1"/>
          <p:nvPr/>
        </p:nvSpPr>
        <p:spPr>
          <a:xfrm>
            <a:off x="4948457" y="3413073"/>
            <a:ext cx="3192060" cy="400110"/>
          </a:xfrm>
          <a:prstGeom prst="rect">
            <a:avLst/>
          </a:prstGeom>
          <a:noFill/>
        </p:spPr>
        <p:txBody>
          <a:bodyPr wrap="square" rtlCol="0">
            <a:spAutoFit/>
          </a:bodyPr>
          <a:lstStyle/>
          <a:p>
            <a:r>
              <a:rPr lang="en-GB" sz="2000" dirty="0"/>
              <a:t>1 more than 1 = </a:t>
            </a:r>
          </a:p>
        </p:txBody>
      </p:sp>
      <p:sp>
        <p:nvSpPr>
          <p:cNvPr id="35" name="TextBox 34"/>
          <p:cNvSpPr txBox="1"/>
          <p:nvPr/>
        </p:nvSpPr>
        <p:spPr>
          <a:xfrm>
            <a:off x="4948457" y="4218593"/>
            <a:ext cx="3192060" cy="400110"/>
          </a:xfrm>
          <a:prstGeom prst="rect">
            <a:avLst/>
          </a:prstGeom>
          <a:noFill/>
        </p:spPr>
        <p:txBody>
          <a:bodyPr wrap="square" rtlCol="0">
            <a:spAutoFit/>
          </a:bodyPr>
          <a:lstStyle/>
          <a:p>
            <a:r>
              <a:rPr lang="en-GB" sz="2000" dirty="0"/>
              <a:t>1 more than 8 = </a:t>
            </a:r>
          </a:p>
        </p:txBody>
      </p:sp>
      <p:sp>
        <p:nvSpPr>
          <p:cNvPr id="36" name="TextBox 35"/>
          <p:cNvSpPr txBox="1"/>
          <p:nvPr/>
        </p:nvSpPr>
        <p:spPr>
          <a:xfrm>
            <a:off x="4948457" y="5019306"/>
            <a:ext cx="3192060" cy="400110"/>
          </a:xfrm>
          <a:prstGeom prst="rect">
            <a:avLst/>
          </a:prstGeom>
          <a:noFill/>
        </p:spPr>
        <p:txBody>
          <a:bodyPr wrap="square" rtlCol="0">
            <a:spAutoFit/>
          </a:bodyPr>
          <a:lstStyle/>
          <a:p>
            <a:r>
              <a:rPr lang="en-GB" sz="2000" dirty="0"/>
              <a:t>1 more than 3 = </a:t>
            </a:r>
          </a:p>
        </p:txBody>
      </p:sp>
      <p:sp>
        <p:nvSpPr>
          <p:cNvPr id="37" name="TextBox 36"/>
          <p:cNvSpPr txBox="1"/>
          <p:nvPr/>
        </p:nvSpPr>
        <p:spPr>
          <a:xfrm>
            <a:off x="4948457" y="5852032"/>
            <a:ext cx="3192060" cy="400110"/>
          </a:xfrm>
          <a:prstGeom prst="rect">
            <a:avLst/>
          </a:prstGeom>
          <a:noFill/>
        </p:spPr>
        <p:txBody>
          <a:bodyPr wrap="square" rtlCol="0">
            <a:spAutoFit/>
          </a:bodyPr>
          <a:lstStyle/>
          <a:p>
            <a:r>
              <a:rPr lang="en-GB" sz="2000" dirty="0"/>
              <a:t>1 more than 0 = </a:t>
            </a:r>
          </a:p>
        </p:txBody>
      </p:sp>
      <p:sp>
        <p:nvSpPr>
          <p:cNvPr id="38" name="TextBox 37"/>
          <p:cNvSpPr txBox="1"/>
          <p:nvPr/>
        </p:nvSpPr>
        <p:spPr>
          <a:xfrm>
            <a:off x="6795039" y="3413073"/>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9" name="TextBox 38"/>
          <p:cNvSpPr txBox="1"/>
          <p:nvPr/>
        </p:nvSpPr>
        <p:spPr>
          <a:xfrm>
            <a:off x="6795039" y="4220001"/>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40" name="TextBox 39"/>
          <p:cNvSpPr txBox="1"/>
          <p:nvPr/>
        </p:nvSpPr>
        <p:spPr>
          <a:xfrm>
            <a:off x="6795038" y="5051319"/>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41" name="TextBox 40"/>
          <p:cNvSpPr txBox="1"/>
          <p:nvPr/>
        </p:nvSpPr>
        <p:spPr>
          <a:xfrm>
            <a:off x="6795039" y="5855568"/>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2" name="TextBox 1">
            <a:extLst>
              <a:ext uri="{FF2B5EF4-FFF2-40B4-BE49-F238E27FC236}">
                <a16:creationId xmlns:a16="http://schemas.microsoft.com/office/drawing/2014/main" id="{2DAE05F0-65D0-614D-A548-D7BB5EFF7CB9}"/>
              </a:ext>
            </a:extLst>
          </p:cNvPr>
          <p:cNvSpPr txBox="1"/>
          <p:nvPr/>
        </p:nvSpPr>
        <p:spPr>
          <a:xfrm>
            <a:off x="8118932" y="499091"/>
            <a:ext cx="3074126" cy="2031325"/>
          </a:xfrm>
          <a:prstGeom prst="rect">
            <a:avLst/>
          </a:prstGeom>
          <a:noFill/>
        </p:spPr>
        <p:txBody>
          <a:bodyPr wrap="square" rtlCol="0">
            <a:spAutoFit/>
          </a:bodyPr>
          <a:lstStyle/>
          <a:p>
            <a:r>
              <a:rPr lang="en-US" dirty="0"/>
              <a:t>Can you put your finger on the number given and jump to the next number. This tells you what one more is. </a:t>
            </a:r>
          </a:p>
          <a:p>
            <a:endParaRPr lang="en-US" dirty="0"/>
          </a:p>
          <a:p>
            <a:r>
              <a:rPr lang="en-US" dirty="0"/>
              <a:t>Can you complete the questions below. </a:t>
            </a:r>
          </a:p>
        </p:txBody>
      </p:sp>
    </p:spTree>
    <p:extLst>
      <p:ext uri="{BB962C8B-B14F-4D97-AF65-F5344CB8AC3E}">
        <p14:creationId xmlns:p14="http://schemas.microsoft.com/office/powerpoint/2010/main" val="996700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r>
              <a:rPr lang="en-GB" sz="3200" dirty="0"/>
              <a:t>Date</a:t>
            </a:r>
            <a:r>
              <a:rPr lang="en-GB" dirty="0"/>
              <a:t>:   </a:t>
            </a:r>
            <a:r>
              <a:rPr lang="en-GB" sz="3200" dirty="0"/>
              <a:t>Tuesday 12</a:t>
            </a:r>
            <a:r>
              <a:rPr lang="en-GB" sz="3200" baseline="30000" dirty="0"/>
              <a:t>th</a:t>
            </a:r>
            <a:r>
              <a:rPr lang="en-GB" sz="3200" dirty="0"/>
              <a:t> January 2021</a:t>
            </a:r>
            <a:endParaRPr lang="en-GB" dirty="0"/>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a:t>
            </a:r>
          </a:p>
        </p:txBody>
      </p:sp>
      <p:sp>
        <p:nvSpPr>
          <p:cNvPr id="12" name="Rectangle 11">
            <a:extLst>
              <a:ext uri="{FF2B5EF4-FFF2-40B4-BE49-F238E27FC236}">
                <a16:creationId xmlns:a16="http://schemas.microsoft.com/office/drawing/2014/main" id="{3A5B7A44-CED6-D441-9BD8-C7F24F514D55}"/>
              </a:ext>
            </a:extLst>
          </p:cNvPr>
          <p:cNvSpPr/>
          <p:nvPr/>
        </p:nvSpPr>
        <p:spPr>
          <a:xfrm>
            <a:off x="849087" y="3244333"/>
            <a:ext cx="10228216" cy="769441"/>
          </a:xfrm>
          <a:prstGeom prst="rect">
            <a:avLst/>
          </a:prstGeom>
        </p:spPr>
        <p:txBody>
          <a:bodyPr wrap="square">
            <a:spAutoFit/>
          </a:bodyPr>
          <a:lstStyle/>
          <a:p>
            <a:r>
              <a:rPr lang="en-GB" sz="4400" dirty="0"/>
              <a:t>LO. To identify different types of homes.</a:t>
            </a:r>
            <a:endParaRPr lang="en-US" sz="4400" dirty="0"/>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Geography </a:t>
            </a:r>
            <a:endParaRPr lang="en-GB" dirty="0"/>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70850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10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162455" y="329582"/>
            <a:ext cx="11071601" cy="3296721"/>
          </a:xfrm>
        </p:spPr>
        <p:txBody>
          <a:bodyPr>
            <a:normAutofit/>
          </a:bodyPr>
          <a:lstStyle/>
          <a:p>
            <a:pPr marL="0" indent="0">
              <a:buNone/>
            </a:pPr>
            <a:r>
              <a:rPr lang="en-US" sz="2600" dirty="0"/>
              <a:t>Today we will discuss the different types of homes that we can see in our surroundings.</a:t>
            </a:r>
            <a:br>
              <a:rPr lang="en-US" sz="2600" dirty="0"/>
            </a:br>
            <a:endParaRPr lang="en-US" sz="2600" dirty="0"/>
          </a:p>
          <a:p>
            <a:pPr marL="0" indent="0">
              <a:buNone/>
            </a:pPr>
            <a:r>
              <a:rPr lang="en-US" sz="2600" dirty="0"/>
              <a:t>Can you look out of your window and see what type of homes you can see? </a:t>
            </a:r>
          </a:p>
          <a:p>
            <a:pPr marL="0" indent="0">
              <a:buNone/>
            </a:pPr>
            <a:endParaRPr lang="en-US" sz="2600" dirty="0"/>
          </a:p>
          <a:p>
            <a:pPr marL="0" indent="0">
              <a:buNone/>
            </a:pPr>
            <a:r>
              <a:rPr lang="en-US" sz="2600" dirty="0"/>
              <a:t>You might be able to see the following homes:</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6C0AC410-BB04-CB4B-9778-A17CA86FD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732" y="4453619"/>
            <a:ext cx="2437836" cy="1450287"/>
          </a:xfrm>
          <a:prstGeom prst="rect">
            <a:avLst/>
          </a:prstGeom>
        </p:spPr>
      </p:pic>
      <p:pic>
        <p:nvPicPr>
          <p:cNvPr id="5" name="Picture 4">
            <a:extLst>
              <a:ext uri="{FF2B5EF4-FFF2-40B4-BE49-F238E27FC236}">
                <a16:creationId xmlns:a16="http://schemas.microsoft.com/office/drawing/2014/main" id="{D0FE03EA-AC8F-0745-BF7F-2DEF13C3D0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157" y="4476750"/>
            <a:ext cx="2255986" cy="1427156"/>
          </a:xfrm>
          <a:prstGeom prst="rect">
            <a:avLst/>
          </a:prstGeom>
        </p:spPr>
      </p:pic>
      <p:sp>
        <p:nvSpPr>
          <p:cNvPr id="8" name="TextBox 7">
            <a:extLst>
              <a:ext uri="{FF2B5EF4-FFF2-40B4-BE49-F238E27FC236}">
                <a16:creationId xmlns:a16="http://schemas.microsoft.com/office/drawing/2014/main" id="{3A32A50F-5D6E-3541-B3E7-497147955182}"/>
              </a:ext>
            </a:extLst>
          </p:cNvPr>
          <p:cNvSpPr txBox="1"/>
          <p:nvPr/>
        </p:nvSpPr>
        <p:spPr>
          <a:xfrm>
            <a:off x="3050440" y="3974644"/>
            <a:ext cx="2612571" cy="370115"/>
          </a:xfrm>
          <a:prstGeom prst="rect">
            <a:avLst/>
          </a:prstGeom>
          <a:noFill/>
        </p:spPr>
        <p:txBody>
          <a:bodyPr wrap="square" rtlCol="0">
            <a:spAutoFit/>
          </a:bodyPr>
          <a:lstStyle/>
          <a:p>
            <a:r>
              <a:rPr lang="en-US" dirty="0"/>
              <a:t>A semi detached house</a:t>
            </a:r>
          </a:p>
        </p:txBody>
      </p:sp>
      <p:pic>
        <p:nvPicPr>
          <p:cNvPr id="10" name="Picture 9">
            <a:extLst>
              <a:ext uri="{FF2B5EF4-FFF2-40B4-BE49-F238E27FC236}">
                <a16:creationId xmlns:a16="http://schemas.microsoft.com/office/drawing/2014/main" id="{F2E34C90-E227-B445-909D-1091138DFF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8792" r="2604"/>
          <a:stretch/>
        </p:blipFill>
        <p:spPr>
          <a:xfrm>
            <a:off x="5963158" y="4453619"/>
            <a:ext cx="2450962" cy="1450287"/>
          </a:xfrm>
          <a:prstGeom prst="rect">
            <a:avLst/>
          </a:prstGeom>
        </p:spPr>
      </p:pic>
      <p:sp>
        <p:nvSpPr>
          <p:cNvPr id="11" name="TextBox 10">
            <a:extLst>
              <a:ext uri="{FF2B5EF4-FFF2-40B4-BE49-F238E27FC236}">
                <a16:creationId xmlns:a16="http://schemas.microsoft.com/office/drawing/2014/main" id="{C0DF2B69-68F6-6C4F-90E5-8D706A0022BD}"/>
              </a:ext>
            </a:extLst>
          </p:cNvPr>
          <p:cNvSpPr txBox="1"/>
          <p:nvPr/>
        </p:nvSpPr>
        <p:spPr>
          <a:xfrm>
            <a:off x="6096000" y="3898445"/>
            <a:ext cx="2612571" cy="370115"/>
          </a:xfrm>
          <a:prstGeom prst="rect">
            <a:avLst/>
          </a:prstGeom>
          <a:noFill/>
        </p:spPr>
        <p:txBody>
          <a:bodyPr wrap="square" rtlCol="0">
            <a:spAutoFit/>
          </a:bodyPr>
          <a:lstStyle/>
          <a:p>
            <a:r>
              <a:rPr lang="en-US" dirty="0"/>
              <a:t>A terrace house</a:t>
            </a:r>
          </a:p>
        </p:txBody>
      </p:sp>
      <p:sp>
        <p:nvSpPr>
          <p:cNvPr id="12" name="TextBox 11">
            <a:extLst>
              <a:ext uri="{FF2B5EF4-FFF2-40B4-BE49-F238E27FC236}">
                <a16:creationId xmlns:a16="http://schemas.microsoft.com/office/drawing/2014/main" id="{429FB10A-38AF-2F42-8F14-397A05E43C1D}"/>
              </a:ext>
            </a:extLst>
          </p:cNvPr>
          <p:cNvSpPr txBox="1"/>
          <p:nvPr/>
        </p:nvSpPr>
        <p:spPr>
          <a:xfrm>
            <a:off x="456371" y="3898446"/>
            <a:ext cx="2612571" cy="370115"/>
          </a:xfrm>
          <a:prstGeom prst="rect">
            <a:avLst/>
          </a:prstGeom>
          <a:noFill/>
        </p:spPr>
        <p:txBody>
          <a:bodyPr wrap="square" rtlCol="0">
            <a:spAutoFit/>
          </a:bodyPr>
          <a:lstStyle/>
          <a:p>
            <a:r>
              <a:rPr lang="en-US" dirty="0"/>
              <a:t>A bungalow</a:t>
            </a:r>
          </a:p>
        </p:txBody>
      </p:sp>
      <p:pic>
        <p:nvPicPr>
          <p:cNvPr id="14" name="Picture 13">
            <a:extLst>
              <a:ext uri="{FF2B5EF4-FFF2-40B4-BE49-F238E27FC236}">
                <a16:creationId xmlns:a16="http://schemas.microsoft.com/office/drawing/2014/main" id="{DA68BC7D-567C-0D4A-A735-7AD1E25AA7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36210" y="4476750"/>
            <a:ext cx="2334626" cy="1399176"/>
          </a:xfrm>
          <a:prstGeom prst="rect">
            <a:avLst/>
          </a:prstGeom>
        </p:spPr>
      </p:pic>
      <p:sp>
        <p:nvSpPr>
          <p:cNvPr id="15" name="TextBox 14">
            <a:extLst>
              <a:ext uri="{FF2B5EF4-FFF2-40B4-BE49-F238E27FC236}">
                <a16:creationId xmlns:a16="http://schemas.microsoft.com/office/drawing/2014/main" id="{DF872A8B-1CF4-684D-B836-EE8B31C82656}"/>
              </a:ext>
            </a:extLst>
          </p:cNvPr>
          <p:cNvSpPr txBox="1"/>
          <p:nvPr/>
        </p:nvSpPr>
        <p:spPr>
          <a:xfrm>
            <a:off x="8936210" y="3933641"/>
            <a:ext cx="2612571" cy="370115"/>
          </a:xfrm>
          <a:prstGeom prst="rect">
            <a:avLst/>
          </a:prstGeom>
          <a:noFill/>
        </p:spPr>
        <p:txBody>
          <a:bodyPr wrap="square" rtlCol="0">
            <a:spAutoFit/>
          </a:bodyPr>
          <a:lstStyle/>
          <a:p>
            <a:r>
              <a:rPr lang="en-US" dirty="0"/>
              <a:t>A detached house</a:t>
            </a:r>
          </a:p>
        </p:txBody>
      </p:sp>
    </p:spTree>
    <p:extLst>
      <p:ext uri="{BB962C8B-B14F-4D97-AF65-F5344CB8AC3E}">
        <p14:creationId xmlns:p14="http://schemas.microsoft.com/office/powerpoint/2010/main" val="2168232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302156" y="393536"/>
            <a:ext cx="10300529" cy="6070928"/>
          </a:xfrm>
        </p:spPr>
        <p:txBody>
          <a:bodyPr>
            <a:normAutofit/>
          </a:bodyPr>
          <a:lstStyle/>
          <a:p>
            <a:pPr marL="0" indent="0">
              <a:buNone/>
            </a:pPr>
            <a:r>
              <a:rPr lang="en-US" dirty="0"/>
              <a:t>Discuss with your adult the different types of homes you can see.</a:t>
            </a:r>
            <a:br>
              <a:rPr lang="en-US" dirty="0"/>
            </a:br>
            <a:endParaRPr lang="en-US" dirty="0"/>
          </a:p>
          <a:p>
            <a:pPr marL="0" indent="0">
              <a:buNone/>
            </a:pPr>
            <a:r>
              <a:rPr lang="en-US" dirty="0"/>
              <a:t>Does each house look the same? </a:t>
            </a:r>
            <a:br>
              <a:rPr lang="en-US" dirty="0"/>
            </a:br>
            <a:r>
              <a:rPr lang="en-US" dirty="0"/>
              <a:t/>
            </a:r>
            <a:br>
              <a:rPr lang="en-US" dirty="0"/>
            </a:br>
            <a:r>
              <a:rPr lang="en-US" dirty="0"/>
              <a:t>Do they look strong?</a:t>
            </a:r>
          </a:p>
          <a:p>
            <a:pPr marL="0" indent="0">
              <a:buNone/>
            </a:pPr>
            <a:r>
              <a:rPr lang="en-US" dirty="0"/>
              <a:t>Why do they look strong? </a:t>
            </a:r>
          </a:p>
          <a:p>
            <a:pPr marL="0" indent="0">
              <a:buNone/>
            </a:pPr>
            <a:r>
              <a:rPr lang="en-US" dirty="0"/>
              <a:t>What are they made from?</a:t>
            </a:r>
            <a:br>
              <a:rPr lang="en-US" dirty="0"/>
            </a:br>
            <a:endParaRPr lang="en-US" dirty="0"/>
          </a:p>
          <a:p>
            <a:pPr marL="0" indent="0">
              <a:buNone/>
            </a:pPr>
            <a:r>
              <a:rPr lang="en-US" dirty="0"/>
              <a:t>Now go for a walk outside and see if you can notice any homes that are different to the ones you saw from your window?</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96C82C7A-C8A0-CD44-8106-9BAF890BA08F}"/>
              </a:ext>
            </a:extLst>
          </p:cNvPr>
          <p:cNvPicPr>
            <a:picLocks noChangeAspect="1"/>
          </p:cNvPicPr>
          <p:nvPr/>
        </p:nvPicPr>
        <p:blipFill rotWithShape="1">
          <a:blip r:embed="rId3">
            <a:extLst>
              <a:ext uri="{28A0092B-C50C-407E-A947-70E740481C1C}">
                <a14:useLocalDpi xmlns:a14="http://schemas.microsoft.com/office/drawing/2010/main" val="0"/>
              </a:ext>
            </a:extLst>
          </a:blip>
          <a:srcRect b="3146"/>
          <a:stretch/>
        </p:blipFill>
        <p:spPr>
          <a:xfrm>
            <a:off x="5998028" y="1438930"/>
            <a:ext cx="4342493" cy="2251327"/>
          </a:xfrm>
          <a:prstGeom prst="rect">
            <a:avLst/>
          </a:prstGeom>
        </p:spPr>
      </p:pic>
    </p:spTree>
    <p:extLst>
      <p:ext uri="{BB962C8B-B14F-4D97-AF65-F5344CB8AC3E}">
        <p14:creationId xmlns:p14="http://schemas.microsoft.com/office/powerpoint/2010/main" val="3336887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302156" y="393536"/>
            <a:ext cx="10300529" cy="6070928"/>
          </a:xfrm>
        </p:spPr>
        <p:txBody>
          <a:bodyPr>
            <a:normAutofit/>
          </a:bodyPr>
          <a:lstStyle/>
          <a:p>
            <a:pPr marL="0" indent="0" algn="ctr">
              <a:buNone/>
            </a:pPr>
            <a:r>
              <a:rPr lang="en-US" sz="2600" u="sng" dirty="0"/>
              <a:t>Observations</a:t>
            </a:r>
            <a:endParaRPr lang="en-US" u="sng"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ctangle 1">
            <a:extLst>
              <a:ext uri="{FF2B5EF4-FFF2-40B4-BE49-F238E27FC236}">
                <a16:creationId xmlns:a16="http://schemas.microsoft.com/office/drawing/2014/main" id="{9555D613-A800-234E-8392-12D7ACA01014}"/>
              </a:ext>
            </a:extLst>
          </p:cNvPr>
          <p:cNvSpPr/>
          <p:nvPr/>
        </p:nvSpPr>
        <p:spPr>
          <a:xfrm>
            <a:off x="598714" y="947057"/>
            <a:ext cx="10478589" cy="55174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3FB630-D6A7-6744-A0BA-36D51B4957EE}"/>
              </a:ext>
            </a:extLst>
          </p:cNvPr>
          <p:cNvSpPr txBox="1"/>
          <p:nvPr/>
        </p:nvSpPr>
        <p:spPr>
          <a:xfrm>
            <a:off x="3954779" y="1084271"/>
            <a:ext cx="3766457" cy="369332"/>
          </a:xfrm>
          <a:prstGeom prst="rect">
            <a:avLst/>
          </a:prstGeom>
          <a:noFill/>
        </p:spPr>
        <p:txBody>
          <a:bodyPr wrap="square" rtlCol="0">
            <a:spAutoFit/>
          </a:bodyPr>
          <a:lstStyle/>
          <a:p>
            <a:r>
              <a:rPr lang="en-US" dirty="0"/>
              <a:t>Draw a type of house you can see.</a:t>
            </a:r>
          </a:p>
        </p:txBody>
      </p:sp>
    </p:spTree>
    <p:extLst>
      <p:ext uri="{BB962C8B-B14F-4D97-AF65-F5344CB8AC3E}">
        <p14:creationId xmlns:p14="http://schemas.microsoft.com/office/powerpoint/2010/main" val="213665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p>
          <a:p>
            <a:pPr algn="ctr"/>
            <a:endParaRPr lang="en-GB" dirty="0"/>
          </a:p>
          <a:p>
            <a:pPr algn="ctr"/>
            <a:endParaRPr lang="en-GB" dirty="0">
              <a:cs typeface="Calibri" panose="020F0502020204030204"/>
            </a:endParaRPr>
          </a:p>
          <a:p>
            <a:pPr algn="ctr"/>
            <a:endParaRPr lang="en-GB" dirty="0">
              <a:cs typeface="Calibri" panose="020F0502020204030204"/>
            </a:endParaRP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cs typeface="Calibri" panose="020F0502020204030204"/>
            </a:endParaRPr>
          </a:p>
          <a:p>
            <a:pPr algn="ctr"/>
            <a:endParaRPr lang="en-GB" dirty="0"/>
          </a:p>
          <a:p>
            <a:pPr algn="ctr"/>
            <a:endParaRPr lang="en-GB" dirty="0">
              <a:cs typeface="Calibri" panose="020F0502020204030204"/>
            </a:endParaRPr>
          </a:p>
          <a:p>
            <a:pPr algn="ctr"/>
            <a:endParaRPr lang="en-GB" dirty="0"/>
          </a:p>
          <a:p>
            <a:pPr algn="ctr"/>
            <a:endParaRPr lang="en-GB" dirty="0"/>
          </a:p>
          <a:p>
            <a:pPr algn="ctr"/>
            <a:endParaRPr lang="en-GB" dirty="0">
              <a:cs typeface="Calibri"/>
            </a:endParaRPr>
          </a:p>
          <a:p>
            <a:pPr algn="ctr"/>
            <a:endParaRPr lang="en-GB" dirty="0"/>
          </a:p>
          <a:p>
            <a:pPr algn="ctr"/>
            <a:endParaRPr lang="en-GB" dirty="0"/>
          </a:p>
          <a:p>
            <a:pPr algn="ctr"/>
            <a:endParaRPr lang="en-GB" dirty="0"/>
          </a:p>
          <a:p>
            <a:pPr algn="ctr"/>
            <a:r>
              <a:rPr lang="en-GB" dirty="0">
                <a:hlinkClick r:id="rId2"/>
              </a:rPr>
              <a:t>https://www.youtube.com/channel/UCo7fbLgY2oA_cFCIg9GdxtQ?mc_cid=71ef745098&amp;mc_eid=c9705b8c67</a:t>
            </a:r>
            <a:endParaRPr lang="en-GB" dirty="0">
              <a:cs typeface="Calibri"/>
            </a:endParaRPr>
          </a:p>
          <a:p>
            <a:pPr algn="ctr"/>
            <a:endParaRPr lang="en-GB" dirty="0">
              <a:cs typeface="Calibri"/>
            </a:endParaRPr>
          </a:p>
        </p:txBody>
      </p:sp>
      <p:sp>
        <p:nvSpPr>
          <p:cNvPr id="5" name="TextBox 4">
            <a:extLst>
              <a:ext uri="{FF2B5EF4-FFF2-40B4-BE49-F238E27FC236}">
                <a16:creationId xmlns:a16="http://schemas.microsoft.com/office/drawing/2014/main" id="{B0413337-945E-4AA4-B8E8-DC1F69BA9409}"/>
              </a:ext>
            </a:extLst>
          </p:cNvPr>
          <p:cNvSpPr txBox="1"/>
          <p:nvPr/>
        </p:nvSpPr>
        <p:spPr>
          <a:xfrm>
            <a:off x="180256" y="3763852"/>
            <a:ext cx="11829690" cy="175432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At school, the children have daily phonics sessions to teach the letter sounds.  In Term 1, reception children were taught all set 1 sounds, how to split simple words into sounds and how to blend sounds together to make words.  All children will be at different stages with which sounds they can remember but it will still be beneficial to recap sounds already taught.  </a:t>
            </a:r>
          </a:p>
          <a:p>
            <a:r>
              <a:rPr lang="en-GB" dirty="0">
                <a:cs typeface="Calibri"/>
              </a:rPr>
              <a:t>The image above is an example of the videos which are available through Read Write Inc on their YouTube channel for you to access daily from home (See link below). The Speed sound lesson video (Circled above) will change daily and the other two videos are there as an example of how to read and spell simple words using the sounds.</a:t>
            </a:r>
          </a:p>
        </p:txBody>
      </p:sp>
      <p:pic>
        <p:nvPicPr>
          <p:cNvPr id="7" name="Picture 7" descr="Graphical user interface, text, application, chat or text message&#10;&#10;Description automatically generated">
            <a:extLst>
              <a:ext uri="{FF2B5EF4-FFF2-40B4-BE49-F238E27FC236}">
                <a16:creationId xmlns:a16="http://schemas.microsoft.com/office/drawing/2014/main" id="{CFCEC816-04EF-451E-AC94-F5BB99009561}"/>
              </a:ext>
            </a:extLst>
          </p:cNvPr>
          <p:cNvPicPr>
            <a:picLocks noChangeAspect="1"/>
          </p:cNvPicPr>
          <p:nvPr/>
        </p:nvPicPr>
        <p:blipFill>
          <a:blip r:embed="rId3"/>
          <a:stretch>
            <a:fillRect/>
          </a:stretch>
        </p:blipFill>
        <p:spPr>
          <a:xfrm>
            <a:off x="2510287" y="827802"/>
            <a:ext cx="6241827" cy="2809295"/>
          </a:xfrm>
          <a:prstGeom prst="rect">
            <a:avLst/>
          </a:prstGeom>
        </p:spPr>
      </p:pic>
      <p:sp>
        <p:nvSpPr>
          <p:cNvPr id="8" name="Oval 7">
            <a:extLst>
              <a:ext uri="{FF2B5EF4-FFF2-40B4-BE49-F238E27FC236}">
                <a16:creationId xmlns:a16="http://schemas.microsoft.com/office/drawing/2014/main" id="{3711D80C-6525-43BA-8B04-F69236A8A62D}"/>
              </a:ext>
            </a:extLst>
          </p:cNvPr>
          <p:cNvSpPr/>
          <p:nvPr/>
        </p:nvSpPr>
        <p:spPr>
          <a:xfrm>
            <a:off x="2358966" y="1561022"/>
            <a:ext cx="2357884" cy="19840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Origi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Rectangle 9">
            <a:extLst>
              <a:ext uri="{FF2B5EF4-FFF2-40B4-BE49-F238E27FC236}">
                <a16:creationId xmlns:a16="http://schemas.microsoft.com/office/drawing/2014/main" id="{7D1BEF3C-F20D-6C42-9571-2988CDDAB497}"/>
              </a:ext>
            </a:extLst>
          </p:cNvPr>
          <p:cNvSpPr/>
          <p:nvPr/>
        </p:nvSpPr>
        <p:spPr>
          <a:xfrm>
            <a:off x="180256" y="212872"/>
            <a:ext cx="7594114" cy="541401"/>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4792588D-561B-4FB9-8616-A7D029151824}"/>
              </a:ext>
            </a:extLst>
          </p:cNvPr>
          <p:cNvSpPr txBox="1"/>
          <p:nvPr/>
        </p:nvSpPr>
        <p:spPr>
          <a:xfrm>
            <a:off x="266520" y="295275"/>
            <a:ext cx="519375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Phonics information for remote learning.  </a:t>
            </a:r>
          </a:p>
        </p:txBody>
      </p:sp>
      <p:sp>
        <p:nvSpPr>
          <p:cNvPr id="12" name="Rectangle 11">
            <a:extLst>
              <a:ext uri="{FF2B5EF4-FFF2-40B4-BE49-F238E27FC236}">
                <a16:creationId xmlns:a16="http://schemas.microsoft.com/office/drawing/2014/main" id="{112B304E-1247-4D4E-AD5C-CA471A52F747}"/>
              </a:ext>
            </a:extLst>
          </p:cNvPr>
          <p:cNvSpPr/>
          <p:nvPr/>
        </p:nvSpPr>
        <p:spPr>
          <a:xfrm>
            <a:off x="180256" y="6021977"/>
            <a:ext cx="5280018" cy="66236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S           </a:t>
            </a:r>
            <a:r>
              <a:rPr lang="en-GB" dirty="0" err="1"/>
              <a:t>s</a:t>
            </a:r>
            <a:r>
              <a:rPr lang="en-GB" dirty="0" err="1">
                <a:solidFill>
                  <a:schemeClr val="tx1"/>
                </a:solidFill>
              </a:rPr>
              <a:t>Subject</a:t>
            </a:r>
            <a:r>
              <a:rPr lang="en-GB" dirty="0">
                <a:solidFill>
                  <a:schemeClr val="tx1"/>
                </a:solidFill>
              </a:rPr>
              <a:t>: Phonics</a:t>
            </a:r>
            <a:endParaRPr lang="en-GB" dirty="0"/>
          </a:p>
        </p:txBody>
      </p:sp>
      <p:pic>
        <p:nvPicPr>
          <p:cNvPr id="13" name="Picture 12">
            <a:extLst>
              <a:ext uri="{FF2B5EF4-FFF2-40B4-BE49-F238E27FC236}">
                <a16:creationId xmlns:a16="http://schemas.microsoft.com/office/drawing/2014/main" id="{2DC17CDE-3490-9646-AE3F-ECDF7D3CEF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520" y="6058964"/>
            <a:ext cx="588390" cy="588390"/>
          </a:xfrm>
          <a:prstGeom prst="rect">
            <a:avLst/>
          </a:prstGeom>
        </p:spPr>
      </p:pic>
    </p:spTree>
    <p:extLst>
      <p:ext uri="{BB962C8B-B14F-4D97-AF65-F5344CB8AC3E}">
        <p14:creationId xmlns:p14="http://schemas.microsoft.com/office/powerpoint/2010/main" val="628713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Wednesday 13</a:t>
            </a:r>
            <a:r>
              <a:rPr lang="en-GB" sz="3200" baseline="30000" dirty="0"/>
              <a:t>th</a:t>
            </a:r>
            <a:r>
              <a:rPr lang="en-GB" sz="3200" dirty="0"/>
              <a:t> January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recognise how stories are structured.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740747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378823" y="143691"/>
            <a:ext cx="10398034" cy="1569660"/>
          </a:xfrm>
          <a:prstGeom prst="rect">
            <a:avLst/>
          </a:prstGeom>
          <a:noFill/>
        </p:spPr>
        <p:txBody>
          <a:bodyPr wrap="square" rtlCol="0">
            <a:spAutoFit/>
          </a:bodyPr>
          <a:lstStyle/>
          <a:p>
            <a:r>
              <a:rPr lang="en-GB" sz="2400" dirty="0"/>
              <a:t>Well done on writing two lovely sentences yesterday. You are getting really good at using our colourful semantics. Today we are going to think about the different parts of the story. Did you know that every story has a beginning, middle and an end. </a:t>
            </a:r>
          </a:p>
        </p:txBody>
      </p:sp>
      <p:sp>
        <p:nvSpPr>
          <p:cNvPr id="2" name="TextBox 1">
            <a:extLst>
              <a:ext uri="{FF2B5EF4-FFF2-40B4-BE49-F238E27FC236}">
                <a16:creationId xmlns:a16="http://schemas.microsoft.com/office/drawing/2014/main" id="{2E601ED3-B077-BE42-8184-501E833E9023}"/>
              </a:ext>
            </a:extLst>
          </p:cNvPr>
          <p:cNvSpPr txBox="1"/>
          <p:nvPr/>
        </p:nvSpPr>
        <p:spPr>
          <a:xfrm>
            <a:off x="482599" y="3312464"/>
            <a:ext cx="4838697" cy="646331"/>
          </a:xfrm>
          <a:prstGeom prst="rect">
            <a:avLst/>
          </a:prstGeom>
          <a:noFill/>
        </p:spPr>
        <p:txBody>
          <a:bodyPr wrap="square" rtlCol="0">
            <a:spAutoFit/>
          </a:bodyPr>
          <a:lstStyle/>
          <a:p>
            <a:r>
              <a:rPr lang="en-US" dirty="0"/>
              <a:t>The three little pig leave home to build their house out of…</a:t>
            </a:r>
          </a:p>
        </p:txBody>
      </p:sp>
      <p:pic>
        <p:nvPicPr>
          <p:cNvPr id="18" name="Picture 17" descr="A picture containing text&#10;&#10;Description automatically generated">
            <a:extLst>
              <a:ext uri="{FF2B5EF4-FFF2-40B4-BE49-F238E27FC236}">
                <a16:creationId xmlns:a16="http://schemas.microsoft.com/office/drawing/2014/main" id="{E25275A5-9BD7-5C41-8101-4F3DB87454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2599" y="5480221"/>
            <a:ext cx="1963239" cy="1214790"/>
          </a:xfrm>
          <a:prstGeom prst="rect">
            <a:avLst/>
          </a:prstGeom>
        </p:spPr>
      </p:pic>
      <p:pic>
        <p:nvPicPr>
          <p:cNvPr id="19" name="Picture 18" descr="A cartoon rabbit in front of a house&#10;&#10;Description automatically generated with low confidence">
            <a:extLst>
              <a:ext uri="{FF2B5EF4-FFF2-40B4-BE49-F238E27FC236}">
                <a16:creationId xmlns:a16="http://schemas.microsoft.com/office/drawing/2014/main" id="{21357604-0711-664C-A9D9-DDCEEFDD39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59335" y="3937059"/>
            <a:ext cx="1562101" cy="1472510"/>
          </a:xfrm>
          <a:prstGeom prst="rect">
            <a:avLst/>
          </a:prstGeom>
        </p:spPr>
      </p:pic>
      <p:pic>
        <p:nvPicPr>
          <p:cNvPr id="20" name="Picture 19" descr="Treemap chart&#10;&#10;Description automatically generated with low confidence">
            <a:extLst>
              <a:ext uri="{FF2B5EF4-FFF2-40B4-BE49-F238E27FC236}">
                <a16:creationId xmlns:a16="http://schemas.microsoft.com/office/drawing/2014/main" id="{8B61B42C-CC3A-254E-9583-3AAAF176AC4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32156" y="5498469"/>
            <a:ext cx="1562101" cy="1194431"/>
          </a:xfrm>
          <a:prstGeom prst="rect">
            <a:avLst/>
          </a:prstGeom>
        </p:spPr>
      </p:pic>
      <p:cxnSp>
        <p:nvCxnSpPr>
          <p:cNvPr id="21" name="Straight Connector 20">
            <a:extLst>
              <a:ext uri="{FF2B5EF4-FFF2-40B4-BE49-F238E27FC236}">
                <a16:creationId xmlns:a16="http://schemas.microsoft.com/office/drawing/2014/main" id="{6315B5E4-80DE-0643-92EE-88FD797A5E93}"/>
              </a:ext>
            </a:extLst>
          </p:cNvPr>
          <p:cNvCxnSpPr>
            <a:cxnSpLocks/>
            <a:stCxn id="16" idx="2"/>
          </p:cNvCxnSpPr>
          <p:nvPr/>
        </p:nvCxnSpPr>
        <p:spPr>
          <a:xfrm>
            <a:off x="5577840" y="1713351"/>
            <a:ext cx="0" cy="49414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AEEB403-6A54-AF4C-BA44-2392E72A7820}"/>
              </a:ext>
            </a:extLst>
          </p:cNvPr>
          <p:cNvSpPr txBox="1"/>
          <p:nvPr/>
        </p:nvSpPr>
        <p:spPr>
          <a:xfrm>
            <a:off x="6024881" y="3469416"/>
            <a:ext cx="5791199" cy="646331"/>
          </a:xfrm>
          <a:prstGeom prst="rect">
            <a:avLst/>
          </a:prstGeom>
          <a:noFill/>
        </p:spPr>
        <p:txBody>
          <a:bodyPr wrap="square" rtlCol="0">
            <a:spAutoFit/>
          </a:bodyPr>
          <a:lstStyle/>
          <a:p>
            <a:r>
              <a:rPr lang="en-US" dirty="0"/>
              <a:t>The wolf came along and blew the first two pigs’ houses down…</a:t>
            </a:r>
          </a:p>
        </p:txBody>
      </p:sp>
      <p:sp>
        <p:nvSpPr>
          <p:cNvPr id="23" name="TextBox 22">
            <a:extLst>
              <a:ext uri="{FF2B5EF4-FFF2-40B4-BE49-F238E27FC236}">
                <a16:creationId xmlns:a16="http://schemas.microsoft.com/office/drawing/2014/main" id="{8B7033DE-5DCD-4B4F-9812-4FB4C87D2BEE}"/>
              </a:ext>
            </a:extLst>
          </p:cNvPr>
          <p:cNvSpPr txBox="1"/>
          <p:nvPr/>
        </p:nvSpPr>
        <p:spPr>
          <a:xfrm>
            <a:off x="778418" y="2344684"/>
            <a:ext cx="3984081" cy="923330"/>
          </a:xfrm>
          <a:prstGeom prst="rect">
            <a:avLst/>
          </a:prstGeom>
          <a:noFill/>
          <a:ln w="28575">
            <a:solidFill>
              <a:schemeClr val="tx1"/>
            </a:solidFill>
          </a:ln>
        </p:spPr>
        <p:txBody>
          <a:bodyPr wrap="square" rtlCol="0">
            <a:spAutoFit/>
          </a:bodyPr>
          <a:lstStyle/>
          <a:p>
            <a:r>
              <a:rPr lang="en-GB" dirty="0"/>
              <a:t>Can you tell your adult what the three pigs build their houses out of in the beginning of the story. </a:t>
            </a:r>
          </a:p>
        </p:txBody>
      </p:sp>
      <p:sp>
        <p:nvSpPr>
          <p:cNvPr id="24" name="TextBox 23">
            <a:extLst>
              <a:ext uri="{FF2B5EF4-FFF2-40B4-BE49-F238E27FC236}">
                <a16:creationId xmlns:a16="http://schemas.microsoft.com/office/drawing/2014/main" id="{EDF12ECA-3753-5B4A-B93F-9AEB660C3462}"/>
              </a:ext>
            </a:extLst>
          </p:cNvPr>
          <p:cNvSpPr txBox="1"/>
          <p:nvPr/>
        </p:nvSpPr>
        <p:spPr>
          <a:xfrm>
            <a:off x="6096000" y="2344684"/>
            <a:ext cx="5407474" cy="923330"/>
          </a:xfrm>
          <a:prstGeom prst="rect">
            <a:avLst/>
          </a:prstGeom>
          <a:noFill/>
          <a:ln w="28575">
            <a:solidFill>
              <a:schemeClr val="tx1"/>
            </a:solidFill>
          </a:ln>
        </p:spPr>
        <p:txBody>
          <a:bodyPr wrap="square" rtlCol="0">
            <a:spAutoFit/>
          </a:bodyPr>
          <a:lstStyle/>
          <a:p>
            <a:r>
              <a:rPr lang="en-GB" dirty="0"/>
              <a:t>Can you tell your adult which two houses the wolf blew down in the middle of the story. Also what did the wolf say as he was blowing the houses down? </a:t>
            </a:r>
          </a:p>
        </p:txBody>
      </p:sp>
      <p:pic>
        <p:nvPicPr>
          <p:cNvPr id="27" name="Picture 26" descr="A picture containing text&#10;&#10;Description automatically generated">
            <a:extLst>
              <a:ext uri="{FF2B5EF4-FFF2-40B4-BE49-F238E27FC236}">
                <a16:creationId xmlns:a16="http://schemas.microsoft.com/office/drawing/2014/main" id="{9A7DC81A-B13F-FE49-BFAA-97ED426886E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741"/>
          <a:stretch/>
        </p:blipFill>
        <p:spPr>
          <a:xfrm>
            <a:off x="9414549" y="4477832"/>
            <a:ext cx="2401531" cy="202306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DB0717F8-DB9E-624D-B490-8D89DB2CA97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24881" y="4477832"/>
            <a:ext cx="3058636" cy="2023060"/>
          </a:xfrm>
          <a:prstGeom prst="rect">
            <a:avLst/>
          </a:prstGeom>
        </p:spPr>
      </p:pic>
      <p:sp>
        <p:nvSpPr>
          <p:cNvPr id="31" name="TextBox 30">
            <a:extLst>
              <a:ext uri="{FF2B5EF4-FFF2-40B4-BE49-F238E27FC236}">
                <a16:creationId xmlns:a16="http://schemas.microsoft.com/office/drawing/2014/main" id="{3A9BEA58-1946-B84E-AE46-6134B8FCCA18}"/>
              </a:ext>
            </a:extLst>
          </p:cNvPr>
          <p:cNvSpPr txBox="1"/>
          <p:nvPr/>
        </p:nvSpPr>
        <p:spPr>
          <a:xfrm>
            <a:off x="1957791" y="1713351"/>
            <a:ext cx="2971800" cy="461665"/>
          </a:xfrm>
          <a:prstGeom prst="rect">
            <a:avLst/>
          </a:prstGeom>
          <a:noFill/>
        </p:spPr>
        <p:txBody>
          <a:bodyPr wrap="square" rtlCol="0">
            <a:spAutoFit/>
          </a:bodyPr>
          <a:lstStyle/>
          <a:p>
            <a:r>
              <a:rPr lang="en-US" sz="2400" b="1" dirty="0"/>
              <a:t>Beginning </a:t>
            </a:r>
          </a:p>
        </p:txBody>
      </p:sp>
      <p:sp>
        <p:nvSpPr>
          <p:cNvPr id="32" name="TextBox 31">
            <a:extLst>
              <a:ext uri="{FF2B5EF4-FFF2-40B4-BE49-F238E27FC236}">
                <a16:creationId xmlns:a16="http://schemas.microsoft.com/office/drawing/2014/main" id="{26D7F425-3EDF-9A42-BEB8-270A4699D464}"/>
              </a:ext>
            </a:extLst>
          </p:cNvPr>
          <p:cNvSpPr txBox="1"/>
          <p:nvPr/>
        </p:nvSpPr>
        <p:spPr>
          <a:xfrm>
            <a:off x="8105503" y="1713351"/>
            <a:ext cx="2971800" cy="461665"/>
          </a:xfrm>
          <a:prstGeom prst="rect">
            <a:avLst/>
          </a:prstGeom>
          <a:noFill/>
        </p:spPr>
        <p:txBody>
          <a:bodyPr wrap="square" rtlCol="0">
            <a:spAutoFit/>
          </a:bodyPr>
          <a:lstStyle/>
          <a:p>
            <a:r>
              <a:rPr lang="en-US" sz="2400" b="1" dirty="0"/>
              <a:t>Middle </a:t>
            </a:r>
          </a:p>
        </p:txBody>
      </p:sp>
    </p:spTree>
    <p:extLst>
      <p:ext uri="{BB962C8B-B14F-4D97-AF65-F5344CB8AC3E}">
        <p14:creationId xmlns:p14="http://schemas.microsoft.com/office/powerpoint/2010/main" val="4181315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378823" y="143691"/>
            <a:ext cx="10398034" cy="1200329"/>
          </a:xfrm>
          <a:prstGeom prst="rect">
            <a:avLst/>
          </a:prstGeom>
          <a:noFill/>
        </p:spPr>
        <p:txBody>
          <a:bodyPr wrap="square" rtlCol="0">
            <a:spAutoFit/>
          </a:bodyPr>
          <a:lstStyle/>
          <a:p>
            <a:r>
              <a:rPr lang="en-GB" sz="2400" dirty="0"/>
              <a:t>We thought you might like to retell the end of the story. You can either write it down or draw pictures to show what happens. You can draw this on paper if you are working online. </a:t>
            </a:r>
          </a:p>
        </p:txBody>
      </p:sp>
      <p:sp>
        <p:nvSpPr>
          <p:cNvPr id="3" name="TextBox 2">
            <a:extLst>
              <a:ext uri="{FF2B5EF4-FFF2-40B4-BE49-F238E27FC236}">
                <a16:creationId xmlns:a16="http://schemas.microsoft.com/office/drawing/2014/main" id="{B8BD8788-B11D-FC49-8C1B-5AB43ED9198F}"/>
              </a:ext>
            </a:extLst>
          </p:cNvPr>
          <p:cNvSpPr txBox="1"/>
          <p:nvPr/>
        </p:nvSpPr>
        <p:spPr>
          <a:xfrm>
            <a:off x="378823" y="1344020"/>
            <a:ext cx="9894617" cy="1754326"/>
          </a:xfrm>
          <a:prstGeom prst="rect">
            <a:avLst/>
          </a:prstGeom>
          <a:noFill/>
        </p:spPr>
        <p:txBody>
          <a:bodyPr wrap="square" rtlCol="0">
            <a:spAutoFit/>
          </a:bodyPr>
          <a:lstStyle/>
          <a:p>
            <a:r>
              <a:rPr lang="en-US" dirty="0"/>
              <a:t>What house did not get blown down?</a:t>
            </a:r>
          </a:p>
          <a:p>
            <a:r>
              <a:rPr lang="en-US" dirty="0"/>
              <a:t>Where was the wolf at the end? </a:t>
            </a:r>
          </a:p>
          <a:p>
            <a:r>
              <a:rPr lang="en-US" dirty="0"/>
              <a:t>What happened to the wolf? </a:t>
            </a:r>
          </a:p>
          <a:p>
            <a:r>
              <a:rPr lang="en-US" dirty="0"/>
              <a:t>Talk about these things with your adults before writing your sentence or drawing your picture.</a:t>
            </a:r>
          </a:p>
          <a:p>
            <a:endParaRPr lang="en-US" dirty="0"/>
          </a:p>
          <a:p>
            <a:endParaRPr lang="en-US" dirty="0"/>
          </a:p>
        </p:txBody>
      </p:sp>
      <p:grpSp>
        <p:nvGrpSpPr>
          <p:cNvPr id="9" name="Group 8">
            <a:extLst>
              <a:ext uri="{FF2B5EF4-FFF2-40B4-BE49-F238E27FC236}">
                <a16:creationId xmlns:a16="http://schemas.microsoft.com/office/drawing/2014/main" id="{219532F3-7D12-6C4D-89DB-F427FA359739}"/>
              </a:ext>
            </a:extLst>
          </p:cNvPr>
          <p:cNvGrpSpPr/>
          <p:nvPr/>
        </p:nvGrpSpPr>
        <p:grpSpPr>
          <a:xfrm>
            <a:off x="841829" y="2549417"/>
            <a:ext cx="9894616" cy="4156740"/>
            <a:chOff x="841829" y="2549417"/>
            <a:chExt cx="9894616" cy="4156740"/>
          </a:xfrm>
        </p:grpSpPr>
        <p:pic>
          <p:nvPicPr>
            <p:cNvPr id="5" name="Picture 4" descr="Diagram&#10;&#10;Description automatically generated">
              <a:extLst>
                <a:ext uri="{FF2B5EF4-FFF2-40B4-BE49-F238E27FC236}">
                  <a16:creationId xmlns:a16="http://schemas.microsoft.com/office/drawing/2014/main" id="{743EAA9F-36E8-A544-9A92-14552FB9D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829" y="2549417"/>
              <a:ext cx="9894616" cy="1848418"/>
            </a:xfrm>
            <a:prstGeom prst="rect">
              <a:avLst/>
            </a:prstGeom>
          </p:spPr>
        </p:pic>
        <p:sp>
          <p:nvSpPr>
            <p:cNvPr id="6" name="TextBox 5">
              <a:extLst>
                <a:ext uri="{FF2B5EF4-FFF2-40B4-BE49-F238E27FC236}">
                  <a16:creationId xmlns:a16="http://schemas.microsoft.com/office/drawing/2014/main" id="{77093D8D-FAEA-534F-BDDF-BE613D399AD8}"/>
                </a:ext>
              </a:extLst>
            </p:cNvPr>
            <p:cNvSpPr txBox="1"/>
            <p:nvPr/>
          </p:nvSpPr>
          <p:spPr>
            <a:xfrm>
              <a:off x="841829" y="4397833"/>
              <a:ext cx="9894616" cy="2308324"/>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Rectangle 6">
              <a:extLst>
                <a:ext uri="{FF2B5EF4-FFF2-40B4-BE49-F238E27FC236}">
                  <a16:creationId xmlns:a16="http://schemas.microsoft.com/office/drawing/2014/main" id="{F9AFA736-7904-2E4E-B4C2-543035AF26E9}"/>
                </a:ext>
              </a:extLst>
            </p:cNvPr>
            <p:cNvSpPr/>
            <p:nvPr/>
          </p:nvSpPr>
          <p:spPr>
            <a:xfrm>
              <a:off x="8157730" y="2592954"/>
              <a:ext cx="2278743" cy="589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C75D7D-D735-AE4F-B180-22113E1250AA}"/>
                </a:ext>
              </a:extLst>
            </p:cNvPr>
            <p:cNvSpPr txBox="1"/>
            <p:nvPr/>
          </p:nvSpPr>
          <p:spPr>
            <a:xfrm>
              <a:off x="972457" y="4383321"/>
              <a:ext cx="9637486" cy="2177136"/>
            </a:xfrm>
            <a:prstGeom prst="rect">
              <a:avLst/>
            </a:prstGeom>
            <a:noFill/>
            <a:ln w="28575">
              <a:solidFill>
                <a:schemeClr val="tx1"/>
              </a:solidFill>
            </a:ln>
          </p:spPr>
          <p:txBody>
            <a:bodyPr wrap="square" rtlCol="0">
              <a:spAutoFit/>
            </a:bodyPr>
            <a:lstStyle/>
            <a:p>
              <a:endParaRPr lang="en-US" dirty="0"/>
            </a:p>
          </p:txBody>
        </p:sp>
        <p:sp>
          <p:nvSpPr>
            <p:cNvPr id="25" name="Rectangle 24">
              <a:extLst>
                <a:ext uri="{FF2B5EF4-FFF2-40B4-BE49-F238E27FC236}">
                  <a16:creationId xmlns:a16="http://schemas.microsoft.com/office/drawing/2014/main" id="{A0E92569-B35C-8D44-91A4-AACFAAEA5A38}"/>
                </a:ext>
              </a:extLst>
            </p:cNvPr>
            <p:cNvSpPr/>
            <p:nvPr/>
          </p:nvSpPr>
          <p:spPr>
            <a:xfrm>
              <a:off x="4781661" y="4101651"/>
              <a:ext cx="1987849" cy="211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217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13.1.2021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use part-part-whole to add one more. </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71313" y="5942319"/>
            <a:ext cx="621052" cy="557680"/>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74612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938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4713"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 name="Title 20"/>
          <p:cNvSpPr txBox="1">
            <a:spLocks/>
          </p:cNvSpPr>
          <p:nvPr/>
        </p:nvSpPr>
        <p:spPr>
          <a:xfrm>
            <a:off x="1981199" y="376309"/>
            <a:ext cx="8220075" cy="9943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u="sng">
                <a:latin typeface="+mn-lt"/>
              </a:rPr>
              <a:t>Instructions</a:t>
            </a:r>
            <a:endParaRPr lang="en-GB" sz="3600" u="sng" dirty="0">
              <a:latin typeface="+mn-lt"/>
            </a:endParaRPr>
          </a:p>
        </p:txBody>
      </p:sp>
      <p:grpSp>
        <p:nvGrpSpPr>
          <p:cNvPr id="18" name="Group 17">
            <a:extLst>
              <a:ext uri="{FF2B5EF4-FFF2-40B4-BE49-F238E27FC236}">
                <a16:creationId xmlns:a16="http://schemas.microsoft.com/office/drawing/2014/main" id="{55FFA45E-0CC9-4436-9AA9-2B723DDDD573}"/>
              </a:ext>
            </a:extLst>
          </p:cNvPr>
          <p:cNvGrpSpPr/>
          <p:nvPr/>
        </p:nvGrpSpPr>
        <p:grpSpPr>
          <a:xfrm>
            <a:off x="4070259" y="3448574"/>
            <a:ext cx="3816350" cy="2983395"/>
            <a:chOff x="755650" y="1414732"/>
            <a:chExt cx="5984204" cy="4678094"/>
          </a:xfrm>
        </p:grpSpPr>
        <p:cxnSp>
          <p:nvCxnSpPr>
            <p:cNvPr id="19" name="Straight Connector 18">
              <a:extLst>
                <a:ext uri="{FF2B5EF4-FFF2-40B4-BE49-F238E27FC236}">
                  <a16:creationId xmlns:a16="http://schemas.microsoft.com/office/drawing/2014/main" id="{2D621411-B3AF-47D5-A517-366798B629A9}"/>
                </a:ext>
              </a:extLst>
            </p:cNvPr>
            <p:cNvCxnSpPr/>
            <p:nvPr/>
          </p:nvCxnSpPr>
          <p:spPr>
            <a:xfrm flipV="1">
              <a:off x="2142262" y="3653151"/>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B05CE4D-76C8-41A8-A6AB-F08F7F97C197}"/>
                </a:ext>
              </a:extLst>
            </p:cNvPr>
            <p:cNvSpPr/>
            <p:nvPr/>
          </p:nvSpPr>
          <p:spPr>
            <a:xfrm>
              <a:off x="755650"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56398B9F-67A8-445D-B55C-4502E952CBD1}"/>
                </a:ext>
              </a:extLst>
            </p:cNvPr>
            <p:cNvCxnSpPr>
              <a:cxnSpLocks/>
            </p:cNvCxnSpPr>
            <p:nvPr/>
          </p:nvCxnSpPr>
          <p:spPr>
            <a:xfrm flipH="1" flipV="1">
              <a:off x="4619435" y="3683034"/>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A20C3D3-4C72-4EB7-AD68-B743151779A2}"/>
                </a:ext>
              </a:extLst>
            </p:cNvPr>
            <p:cNvSpPr/>
            <p:nvPr/>
          </p:nvSpPr>
          <p:spPr>
            <a:xfrm>
              <a:off x="4675454"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33735F63-D08D-4B15-8E2E-36A7086FD949}"/>
                </a:ext>
              </a:extLst>
            </p:cNvPr>
            <p:cNvSpPr/>
            <p:nvPr/>
          </p:nvSpPr>
          <p:spPr>
            <a:xfrm>
              <a:off x="2388469" y="1414732"/>
              <a:ext cx="2718566" cy="2718566"/>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24">
            <a:extLst>
              <a:ext uri="{FF2B5EF4-FFF2-40B4-BE49-F238E27FC236}">
                <a16:creationId xmlns:a16="http://schemas.microsoft.com/office/drawing/2014/main" id="{D25FA9A4-4D03-42F0-9EDB-DB069034C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967" y="5376813"/>
            <a:ext cx="686611" cy="687751"/>
          </a:xfrm>
          <a:prstGeom prst="rect">
            <a:avLst/>
          </a:prstGeom>
        </p:spPr>
      </p:pic>
      <p:sp>
        <p:nvSpPr>
          <p:cNvPr id="27" name="TextBox 26"/>
          <p:cNvSpPr txBox="1"/>
          <p:nvPr/>
        </p:nvSpPr>
        <p:spPr>
          <a:xfrm>
            <a:off x="1772900" y="1311601"/>
            <a:ext cx="8621486" cy="2385268"/>
          </a:xfrm>
          <a:prstGeom prst="rect">
            <a:avLst/>
          </a:prstGeom>
          <a:noFill/>
        </p:spPr>
        <p:txBody>
          <a:bodyPr wrap="square" rtlCol="0">
            <a:spAutoFit/>
          </a:bodyPr>
          <a:lstStyle/>
          <a:p>
            <a:pPr marL="228600" indent="-114300" algn="ctr">
              <a:spcBef>
                <a:spcPts val="0"/>
              </a:spcBef>
              <a:buNone/>
            </a:pPr>
            <a:r>
              <a:rPr lang="en-US" dirty="0"/>
              <a:t>Each slide shows a part-whole model with two numbers in the ‘part’. </a:t>
            </a:r>
          </a:p>
          <a:p>
            <a:pPr marL="228600" indent="-114300" algn="ctr">
              <a:spcBef>
                <a:spcPts val="0"/>
              </a:spcBef>
              <a:buNone/>
            </a:pPr>
            <a:r>
              <a:rPr lang="en-US" dirty="0"/>
              <a:t>The ‘whole’ parts of the model is missing. </a:t>
            </a:r>
          </a:p>
          <a:p>
            <a:pPr marL="228600" indent="-114300" algn="ctr"/>
            <a:r>
              <a:rPr lang="en-US" dirty="0"/>
              <a:t>One of the parts will always be the number 1</a:t>
            </a:r>
          </a:p>
          <a:p>
            <a:pPr marL="228600" indent="-114300" algn="ctr">
              <a:spcBef>
                <a:spcPts val="0"/>
              </a:spcBef>
              <a:buNone/>
            </a:pPr>
            <a:r>
              <a:rPr lang="en-US" dirty="0"/>
              <a:t>Can you work out the missing ‘whole’ number?</a:t>
            </a:r>
          </a:p>
          <a:p>
            <a:pPr marL="228600" indent="-114300" algn="ctr">
              <a:spcBef>
                <a:spcPts val="0"/>
              </a:spcBef>
              <a:buNone/>
            </a:pPr>
            <a:r>
              <a:rPr lang="en-US" dirty="0"/>
              <a:t>Can you say the equation? ‘three add one equals four’ </a:t>
            </a:r>
          </a:p>
          <a:p>
            <a:pPr marL="228600" indent="-114300" algn="ctr">
              <a:spcBef>
                <a:spcPts val="0"/>
              </a:spcBef>
              <a:spcAft>
                <a:spcPts val="600"/>
              </a:spcAft>
              <a:buNone/>
            </a:pPr>
            <a:endParaRPr lang="en-US" dirty="0">
              <a:sym typeface="NTR"/>
            </a:endParaRPr>
          </a:p>
          <a:p>
            <a:pPr marL="228600" indent="-114300" algn="ctr">
              <a:spcBef>
                <a:spcPts val="0"/>
              </a:spcBef>
              <a:buNone/>
            </a:pPr>
            <a:r>
              <a:rPr lang="en-US" dirty="0"/>
              <a:t>Choose the correct number shape to complete the part-whole model. </a:t>
            </a:r>
            <a:endParaRPr lang="en-US" dirty="0">
              <a:sym typeface="NTR"/>
            </a:endParaRPr>
          </a:p>
          <a:p>
            <a:endParaRPr lang="en-GB" dirty="0"/>
          </a:p>
        </p:txBody>
      </p:sp>
      <p:pic>
        <p:nvPicPr>
          <p:cNvPr id="4" name="Picture 3"/>
          <p:cNvPicPr>
            <a:picLocks noChangeAspect="1"/>
          </p:cNvPicPr>
          <p:nvPr/>
        </p:nvPicPr>
        <p:blipFill>
          <a:blip r:embed="rId4"/>
          <a:stretch>
            <a:fillRect/>
          </a:stretch>
        </p:blipFill>
        <p:spPr>
          <a:xfrm>
            <a:off x="6963127" y="5467460"/>
            <a:ext cx="568344" cy="557915"/>
          </a:xfrm>
          <a:prstGeom prst="rect">
            <a:avLst/>
          </a:prstGeom>
        </p:spPr>
      </p:pic>
      <p:pic>
        <p:nvPicPr>
          <p:cNvPr id="13" name="Picture 12"/>
          <p:cNvPicPr>
            <a:picLocks noChangeAspect="1"/>
          </p:cNvPicPr>
          <p:nvPr/>
        </p:nvPicPr>
        <p:blipFill>
          <a:blip r:embed="rId5"/>
          <a:stretch>
            <a:fillRect/>
          </a:stretch>
        </p:blipFill>
        <p:spPr>
          <a:xfrm>
            <a:off x="5628050" y="3949352"/>
            <a:ext cx="707435" cy="710954"/>
          </a:xfrm>
          <a:prstGeom prst="rect">
            <a:avLst/>
          </a:prstGeom>
        </p:spPr>
      </p:pic>
    </p:spTree>
    <p:extLst>
      <p:ext uri="{BB962C8B-B14F-4D97-AF65-F5344CB8AC3E}">
        <p14:creationId xmlns:p14="http://schemas.microsoft.com/office/powerpoint/2010/main" val="2385727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4713"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17">
            <a:extLst>
              <a:ext uri="{FF2B5EF4-FFF2-40B4-BE49-F238E27FC236}">
                <a16:creationId xmlns:a16="http://schemas.microsoft.com/office/drawing/2014/main" id="{55FFA45E-0CC9-4436-9AA9-2B723DDDD573}"/>
              </a:ext>
            </a:extLst>
          </p:cNvPr>
          <p:cNvGrpSpPr/>
          <p:nvPr/>
        </p:nvGrpSpPr>
        <p:grpSpPr>
          <a:xfrm>
            <a:off x="3135742" y="1084271"/>
            <a:ext cx="5692049" cy="4720735"/>
            <a:chOff x="755650" y="1414732"/>
            <a:chExt cx="5984204" cy="4678094"/>
          </a:xfrm>
        </p:grpSpPr>
        <p:cxnSp>
          <p:nvCxnSpPr>
            <p:cNvPr id="19" name="Straight Connector 18">
              <a:extLst>
                <a:ext uri="{FF2B5EF4-FFF2-40B4-BE49-F238E27FC236}">
                  <a16:creationId xmlns:a16="http://schemas.microsoft.com/office/drawing/2014/main" id="{2D621411-B3AF-47D5-A517-366798B629A9}"/>
                </a:ext>
              </a:extLst>
            </p:cNvPr>
            <p:cNvCxnSpPr/>
            <p:nvPr/>
          </p:nvCxnSpPr>
          <p:spPr>
            <a:xfrm flipV="1">
              <a:off x="2142262" y="3653151"/>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B05CE4D-76C8-41A8-A6AB-F08F7F97C197}"/>
                </a:ext>
              </a:extLst>
            </p:cNvPr>
            <p:cNvSpPr/>
            <p:nvPr/>
          </p:nvSpPr>
          <p:spPr>
            <a:xfrm>
              <a:off x="755650"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56398B9F-67A8-445D-B55C-4502E952CBD1}"/>
                </a:ext>
              </a:extLst>
            </p:cNvPr>
            <p:cNvCxnSpPr>
              <a:cxnSpLocks/>
            </p:cNvCxnSpPr>
            <p:nvPr/>
          </p:nvCxnSpPr>
          <p:spPr>
            <a:xfrm flipH="1" flipV="1">
              <a:off x="4619435" y="3683034"/>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A20C3D3-4C72-4EB7-AD68-B743151779A2}"/>
                </a:ext>
              </a:extLst>
            </p:cNvPr>
            <p:cNvSpPr/>
            <p:nvPr/>
          </p:nvSpPr>
          <p:spPr>
            <a:xfrm>
              <a:off x="4675454"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33735F63-D08D-4B15-8E2E-36A7086FD949}"/>
                </a:ext>
              </a:extLst>
            </p:cNvPr>
            <p:cNvSpPr/>
            <p:nvPr/>
          </p:nvSpPr>
          <p:spPr>
            <a:xfrm>
              <a:off x="2388469" y="1414732"/>
              <a:ext cx="2718566" cy="2718566"/>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p:cNvPicPr>
            <a:picLocks noChangeAspect="1"/>
          </p:cNvPicPr>
          <p:nvPr/>
        </p:nvPicPr>
        <p:blipFill>
          <a:blip r:embed="rId3"/>
          <a:stretch>
            <a:fillRect/>
          </a:stretch>
        </p:blipFill>
        <p:spPr>
          <a:xfrm>
            <a:off x="7508877" y="4432476"/>
            <a:ext cx="734518" cy="721040"/>
          </a:xfrm>
          <a:prstGeom prst="rect">
            <a:avLst/>
          </a:prstGeom>
        </p:spPr>
      </p:pic>
      <p:pic>
        <p:nvPicPr>
          <p:cNvPr id="13" name="Picture 12"/>
          <p:cNvPicPr>
            <a:picLocks noChangeAspect="1"/>
          </p:cNvPicPr>
          <p:nvPr/>
        </p:nvPicPr>
        <p:blipFill>
          <a:blip r:embed="rId4"/>
          <a:stretch>
            <a:fillRect/>
          </a:stretch>
        </p:blipFill>
        <p:spPr>
          <a:xfrm>
            <a:off x="3689355" y="4362672"/>
            <a:ext cx="856388" cy="860648"/>
          </a:xfrm>
          <a:prstGeom prst="rect">
            <a:avLst/>
          </a:prstGeom>
        </p:spPr>
      </p:pic>
      <p:pic>
        <p:nvPicPr>
          <p:cNvPr id="2" name="Picture 1"/>
          <p:cNvPicPr>
            <a:picLocks noChangeAspect="1"/>
          </p:cNvPicPr>
          <p:nvPr/>
        </p:nvPicPr>
        <p:blipFill>
          <a:blip r:embed="rId5"/>
          <a:stretch>
            <a:fillRect/>
          </a:stretch>
        </p:blipFill>
        <p:spPr>
          <a:xfrm>
            <a:off x="1066709" y="2608987"/>
            <a:ext cx="979600" cy="1930247"/>
          </a:xfrm>
          <a:prstGeom prst="rect">
            <a:avLst/>
          </a:prstGeom>
        </p:spPr>
      </p:pic>
      <p:pic>
        <p:nvPicPr>
          <p:cNvPr id="7" name="Picture 6"/>
          <p:cNvPicPr>
            <a:picLocks noChangeAspect="1"/>
          </p:cNvPicPr>
          <p:nvPr/>
        </p:nvPicPr>
        <p:blipFill>
          <a:blip r:embed="rId6"/>
          <a:stretch>
            <a:fillRect/>
          </a:stretch>
        </p:blipFill>
        <p:spPr>
          <a:xfrm>
            <a:off x="1054663" y="1270433"/>
            <a:ext cx="983123" cy="950036"/>
          </a:xfrm>
          <a:prstGeom prst="rect">
            <a:avLst/>
          </a:prstGeom>
        </p:spPr>
      </p:pic>
      <p:pic>
        <p:nvPicPr>
          <p:cNvPr id="8" name="Picture 7"/>
          <p:cNvPicPr>
            <a:picLocks noChangeAspect="1"/>
          </p:cNvPicPr>
          <p:nvPr/>
        </p:nvPicPr>
        <p:blipFill>
          <a:blip r:embed="rId7"/>
          <a:stretch>
            <a:fillRect/>
          </a:stretch>
        </p:blipFill>
        <p:spPr>
          <a:xfrm>
            <a:off x="1066709" y="4938503"/>
            <a:ext cx="948033" cy="1412569"/>
          </a:xfrm>
          <a:prstGeom prst="rect">
            <a:avLst/>
          </a:prstGeom>
        </p:spPr>
      </p:pic>
      <p:sp>
        <p:nvSpPr>
          <p:cNvPr id="3" name="TextBox 2">
            <a:extLst>
              <a:ext uri="{FF2B5EF4-FFF2-40B4-BE49-F238E27FC236}">
                <a16:creationId xmlns:a16="http://schemas.microsoft.com/office/drawing/2014/main" id="{54BEF292-C141-5B41-8940-F1AEB083FC7E}"/>
              </a:ext>
            </a:extLst>
          </p:cNvPr>
          <p:cNvSpPr txBox="1"/>
          <p:nvPr/>
        </p:nvSpPr>
        <p:spPr>
          <a:xfrm>
            <a:off x="733702" y="217439"/>
            <a:ext cx="8424812" cy="646331"/>
          </a:xfrm>
          <a:prstGeom prst="rect">
            <a:avLst/>
          </a:prstGeom>
          <a:noFill/>
        </p:spPr>
        <p:txBody>
          <a:bodyPr wrap="square" rtlCol="0">
            <a:spAutoFit/>
          </a:bodyPr>
          <a:lstStyle/>
          <a:p>
            <a:r>
              <a:rPr lang="en-US" dirty="0"/>
              <a:t>Find the correct Numicon piece that shows the answer and drag it into the ‘whole’ circle. (Draw the correct number of circles if you are working on paper.  </a:t>
            </a:r>
          </a:p>
        </p:txBody>
      </p:sp>
    </p:spTree>
    <p:extLst>
      <p:ext uri="{BB962C8B-B14F-4D97-AF65-F5344CB8AC3E}">
        <p14:creationId xmlns:p14="http://schemas.microsoft.com/office/powerpoint/2010/main" val="2313838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4713"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17">
            <a:extLst>
              <a:ext uri="{FF2B5EF4-FFF2-40B4-BE49-F238E27FC236}">
                <a16:creationId xmlns:a16="http://schemas.microsoft.com/office/drawing/2014/main" id="{55FFA45E-0CC9-4436-9AA9-2B723DDDD573}"/>
              </a:ext>
            </a:extLst>
          </p:cNvPr>
          <p:cNvGrpSpPr/>
          <p:nvPr/>
        </p:nvGrpSpPr>
        <p:grpSpPr>
          <a:xfrm>
            <a:off x="3135742" y="1084271"/>
            <a:ext cx="5692049" cy="4720735"/>
            <a:chOff x="755650" y="1414732"/>
            <a:chExt cx="5984204" cy="4678094"/>
          </a:xfrm>
        </p:grpSpPr>
        <p:cxnSp>
          <p:nvCxnSpPr>
            <p:cNvPr id="19" name="Straight Connector 18">
              <a:extLst>
                <a:ext uri="{FF2B5EF4-FFF2-40B4-BE49-F238E27FC236}">
                  <a16:creationId xmlns:a16="http://schemas.microsoft.com/office/drawing/2014/main" id="{2D621411-B3AF-47D5-A517-366798B629A9}"/>
                </a:ext>
              </a:extLst>
            </p:cNvPr>
            <p:cNvCxnSpPr/>
            <p:nvPr/>
          </p:nvCxnSpPr>
          <p:spPr>
            <a:xfrm flipV="1">
              <a:off x="2142262" y="3653151"/>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B05CE4D-76C8-41A8-A6AB-F08F7F97C197}"/>
                </a:ext>
              </a:extLst>
            </p:cNvPr>
            <p:cNvSpPr/>
            <p:nvPr/>
          </p:nvSpPr>
          <p:spPr>
            <a:xfrm>
              <a:off x="755650"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56398B9F-67A8-445D-B55C-4502E952CBD1}"/>
                </a:ext>
              </a:extLst>
            </p:cNvPr>
            <p:cNvCxnSpPr>
              <a:cxnSpLocks/>
            </p:cNvCxnSpPr>
            <p:nvPr/>
          </p:nvCxnSpPr>
          <p:spPr>
            <a:xfrm flipH="1" flipV="1">
              <a:off x="4619435" y="3683034"/>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A20C3D3-4C72-4EB7-AD68-B743151779A2}"/>
                </a:ext>
              </a:extLst>
            </p:cNvPr>
            <p:cNvSpPr/>
            <p:nvPr/>
          </p:nvSpPr>
          <p:spPr>
            <a:xfrm>
              <a:off x="4675454"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33735F63-D08D-4B15-8E2E-36A7086FD949}"/>
                </a:ext>
              </a:extLst>
            </p:cNvPr>
            <p:cNvSpPr/>
            <p:nvPr/>
          </p:nvSpPr>
          <p:spPr>
            <a:xfrm>
              <a:off x="2388469" y="1414732"/>
              <a:ext cx="2718566" cy="2718566"/>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p:cNvPicPr>
            <a:picLocks noChangeAspect="1"/>
          </p:cNvPicPr>
          <p:nvPr/>
        </p:nvPicPr>
        <p:blipFill>
          <a:blip r:embed="rId3"/>
          <a:stretch>
            <a:fillRect/>
          </a:stretch>
        </p:blipFill>
        <p:spPr>
          <a:xfrm>
            <a:off x="7508877" y="4432476"/>
            <a:ext cx="734518" cy="721040"/>
          </a:xfrm>
          <a:prstGeom prst="rect">
            <a:avLst/>
          </a:prstGeom>
        </p:spPr>
      </p:pic>
      <p:pic>
        <p:nvPicPr>
          <p:cNvPr id="13" name="Picture 12"/>
          <p:cNvPicPr>
            <a:picLocks noChangeAspect="1"/>
          </p:cNvPicPr>
          <p:nvPr/>
        </p:nvPicPr>
        <p:blipFill>
          <a:blip r:embed="rId4"/>
          <a:stretch>
            <a:fillRect/>
          </a:stretch>
        </p:blipFill>
        <p:spPr>
          <a:xfrm>
            <a:off x="886230" y="2455944"/>
            <a:ext cx="1188457" cy="1194368"/>
          </a:xfrm>
          <a:prstGeom prst="rect">
            <a:avLst/>
          </a:prstGeom>
        </p:spPr>
      </p:pic>
      <p:pic>
        <p:nvPicPr>
          <p:cNvPr id="7" name="Picture 6"/>
          <p:cNvPicPr>
            <a:picLocks noChangeAspect="1"/>
          </p:cNvPicPr>
          <p:nvPr/>
        </p:nvPicPr>
        <p:blipFill>
          <a:blip r:embed="rId5"/>
          <a:stretch>
            <a:fillRect/>
          </a:stretch>
        </p:blipFill>
        <p:spPr>
          <a:xfrm>
            <a:off x="3510239" y="4264427"/>
            <a:ext cx="983123" cy="950036"/>
          </a:xfrm>
          <a:prstGeom prst="rect">
            <a:avLst/>
          </a:prstGeom>
        </p:spPr>
      </p:pic>
      <p:pic>
        <p:nvPicPr>
          <p:cNvPr id="9" name="Picture 8"/>
          <p:cNvPicPr>
            <a:picLocks noChangeAspect="1"/>
          </p:cNvPicPr>
          <p:nvPr/>
        </p:nvPicPr>
        <p:blipFill>
          <a:blip r:embed="rId6"/>
          <a:stretch>
            <a:fillRect/>
          </a:stretch>
        </p:blipFill>
        <p:spPr>
          <a:xfrm>
            <a:off x="912958" y="526922"/>
            <a:ext cx="1148134" cy="1719285"/>
          </a:xfrm>
          <a:prstGeom prst="rect">
            <a:avLst/>
          </a:prstGeom>
        </p:spPr>
      </p:pic>
      <p:pic>
        <p:nvPicPr>
          <p:cNvPr id="12" name="Picture 11"/>
          <p:cNvPicPr>
            <a:picLocks noChangeAspect="1"/>
          </p:cNvPicPr>
          <p:nvPr/>
        </p:nvPicPr>
        <p:blipFill>
          <a:blip r:embed="rId7"/>
          <a:stretch>
            <a:fillRect/>
          </a:stretch>
        </p:blipFill>
        <p:spPr>
          <a:xfrm>
            <a:off x="913866" y="3827617"/>
            <a:ext cx="1146318" cy="2816832"/>
          </a:xfrm>
          <a:prstGeom prst="rect">
            <a:avLst/>
          </a:prstGeom>
        </p:spPr>
      </p:pic>
      <p:sp>
        <p:nvSpPr>
          <p:cNvPr id="15" name="TextBox 14">
            <a:extLst>
              <a:ext uri="{FF2B5EF4-FFF2-40B4-BE49-F238E27FC236}">
                <a16:creationId xmlns:a16="http://schemas.microsoft.com/office/drawing/2014/main" id="{B73B96A5-5207-E44D-BBA7-D8CA796F161F}"/>
              </a:ext>
            </a:extLst>
          </p:cNvPr>
          <p:cNvSpPr txBox="1"/>
          <p:nvPr/>
        </p:nvSpPr>
        <p:spPr>
          <a:xfrm>
            <a:off x="2074687" y="203756"/>
            <a:ext cx="8424812" cy="646331"/>
          </a:xfrm>
          <a:prstGeom prst="rect">
            <a:avLst/>
          </a:prstGeom>
          <a:noFill/>
        </p:spPr>
        <p:txBody>
          <a:bodyPr wrap="square" rtlCol="0">
            <a:spAutoFit/>
          </a:bodyPr>
          <a:lstStyle/>
          <a:p>
            <a:r>
              <a:rPr lang="en-US" dirty="0"/>
              <a:t>Find the correct Numicon piece that shows the answer and drag it into the ‘whole’ circle. (Draw the correct number of circles if you are working on paper.  </a:t>
            </a:r>
          </a:p>
        </p:txBody>
      </p:sp>
    </p:spTree>
    <p:extLst>
      <p:ext uri="{BB962C8B-B14F-4D97-AF65-F5344CB8AC3E}">
        <p14:creationId xmlns:p14="http://schemas.microsoft.com/office/powerpoint/2010/main" val="1588441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4713"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17">
            <a:extLst>
              <a:ext uri="{FF2B5EF4-FFF2-40B4-BE49-F238E27FC236}">
                <a16:creationId xmlns:a16="http://schemas.microsoft.com/office/drawing/2014/main" id="{55FFA45E-0CC9-4436-9AA9-2B723DDDD573}"/>
              </a:ext>
            </a:extLst>
          </p:cNvPr>
          <p:cNvGrpSpPr/>
          <p:nvPr/>
        </p:nvGrpSpPr>
        <p:grpSpPr>
          <a:xfrm>
            <a:off x="3135742" y="1084271"/>
            <a:ext cx="5692049" cy="4720735"/>
            <a:chOff x="755650" y="1414732"/>
            <a:chExt cx="5984204" cy="4678094"/>
          </a:xfrm>
        </p:grpSpPr>
        <p:cxnSp>
          <p:nvCxnSpPr>
            <p:cNvPr id="19" name="Straight Connector 18">
              <a:extLst>
                <a:ext uri="{FF2B5EF4-FFF2-40B4-BE49-F238E27FC236}">
                  <a16:creationId xmlns:a16="http://schemas.microsoft.com/office/drawing/2014/main" id="{2D621411-B3AF-47D5-A517-366798B629A9}"/>
                </a:ext>
              </a:extLst>
            </p:cNvPr>
            <p:cNvCxnSpPr/>
            <p:nvPr/>
          </p:nvCxnSpPr>
          <p:spPr>
            <a:xfrm flipV="1">
              <a:off x="2142262" y="3653151"/>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B05CE4D-76C8-41A8-A6AB-F08F7F97C197}"/>
                </a:ext>
              </a:extLst>
            </p:cNvPr>
            <p:cNvSpPr/>
            <p:nvPr/>
          </p:nvSpPr>
          <p:spPr>
            <a:xfrm>
              <a:off x="755650"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56398B9F-67A8-445D-B55C-4502E952CBD1}"/>
                </a:ext>
              </a:extLst>
            </p:cNvPr>
            <p:cNvCxnSpPr>
              <a:cxnSpLocks/>
            </p:cNvCxnSpPr>
            <p:nvPr/>
          </p:nvCxnSpPr>
          <p:spPr>
            <a:xfrm flipH="1" flipV="1">
              <a:off x="4619435" y="3683034"/>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A20C3D3-4C72-4EB7-AD68-B743151779A2}"/>
                </a:ext>
              </a:extLst>
            </p:cNvPr>
            <p:cNvSpPr/>
            <p:nvPr/>
          </p:nvSpPr>
          <p:spPr>
            <a:xfrm>
              <a:off x="4675454"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33735F63-D08D-4B15-8E2E-36A7086FD949}"/>
                </a:ext>
              </a:extLst>
            </p:cNvPr>
            <p:cNvSpPr/>
            <p:nvPr/>
          </p:nvSpPr>
          <p:spPr>
            <a:xfrm>
              <a:off x="2388469" y="1414732"/>
              <a:ext cx="2718566" cy="2718566"/>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p:cNvPicPr>
            <a:picLocks noChangeAspect="1"/>
          </p:cNvPicPr>
          <p:nvPr/>
        </p:nvPicPr>
        <p:blipFill>
          <a:blip r:embed="rId3"/>
          <a:stretch>
            <a:fillRect/>
          </a:stretch>
        </p:blipFill>
        <p:spPr>
          <a:xfrm>
            <a:off x="3750290" y="4400635"/>
            <a:ext cx="734518" cy="721040"/>
          </a:xfrm>
          <a:prstGeom prst="rect">
            <a:avLst/>
          </a:prstGeom>
        </p:spPr>
      </p:pic>
      <p:pic>
        <p:nvPicPr>
          <p:cNvPr id="2" name="Picture 1"/>
          <p:cNvPicPr>
            <a:picLocks noChangeAspect="1"/>
          </p:cNvPicPr>
          <p:nvPr/>
        </p:nvPicPr>
        <p:blipFill>
          <a:blip r:embed="rId4"/>
          <a:stretch>
            <a:fillRect/>
          </a:stretch>
        </p:blipFill>
        <p:spPr>
          <a:xfrm>
            <a:off x="1066709" y="2608987"/>
            <a:ext cx="979600" cy="1930247"/>
          </a:xfrm>
          <a:prstGeom prst="rect">
            <a:avLst/>
          </a:prstGeom>
        </p:spPr>
      </p:pic>
      <p:pic>
        <p:nvPicPr>
          <p:cNvPr id="7" name="Picture 6"/>
          <p:cNvPicPr>
            <a:picLocks noChangeAspect="1"/>
          </p:cNvPicPr>
          <p:nvPr/>
        </p:nvPicPr>
        <p:blipFill>
          <a:blip r:embed="rId5"/>
          <a:stretch>
            <a:fillRect/>
          </a:stretch>
        </p:blipFill>
        <p:spPr>
          <a:xfrm>
            <a:off x="1054663" y="1270433"/>
            <a:ext cx="983123" cy="950036"/>
          </a:xfrm>
          <a:prstGeom prst="rect">
            <a:avLst/>
          </a:prstGeom>
        </p:spPr>
      </p:pic>
      <p:pic>
        <p:nvPicPr>
          <p:cNvPr id="8" name="Picture 7"/>
          <p:cNvPicPr>
            <a:picLocks noChangeAspect="1"/>
          </p:cNvPicPr>
          <p:nvPr/>
        </p:nvPicPr>
        <p:blipFill>
          <a:blip r:embed="rId6"/>
          <a:stretch>
            <a:fillRect/>
          </a:stretch>
        </p:blipFill>
        <p:spPr>
          <a:xfrm>
            <a:off x="1066709" y="4938503"/>
            <a:ext cx="948033" cy="1412569"/>
          </a:xfrm>
          <a:prstGeom prst="rect">
            <a:avLst/>
          </a:prstGeom>
        </p:spPr>
      </p:pic>
      <p:pic>
        <p:nvPicPr>
          <p:cNvPr id="9" name="Picture 8"/>
          <p:cNvPicPr>
            <a:picLocks noChangeAspect="1"/>
          </p:cNvPicPr>
          <p:nvPr/>
        </p:nvPicPr>
        <p:blipFill>
          <a:blip r:embed="rId7"/>
          <a:stretch>
            <a:fillRect/>
          </a:stretch>
        </p:blipFill>
        <p:spPr>
          <a:xfrm>
            <a:off x="7393722" y="4115106"/>
            <a:ext cx="904524" cy="1354489"/>
          </a:xfrm>
          <a:prstGeom prst="rect">
            <a:avLst/>
          </a:prstGeom>
        </p:spPr>
      </p:pic>
      <p:sp>
        <p:nvSpPr>
          <p:cNvPr id="15" name="TextBox 14">
            <a:extLst>
              <a:ext uri="{FF2B5EF4-FFF2-40B4-BE49-F238E27FC236}">
                <a16:creationId xmlns:a16="http://schemas.microsoft.com/office/drawing/2014/main" id="{BDB24CD7-B48F-CA4A-B416-DB922C8C1924}"/>
              </a:ext>
            </a:extLst>
          </p:cNvPr>
          <p:cNvSpPr txBox="1"/>
          <p:nvPr/>
        </p:nvSpPr>
        <p:spPr>
          <a:xfrm>
            <a:off x="733702" y="217439"/>
            <a:ext cx="8424812" cy="646331"/>
          </a:xfrm>
          <a:prstGeom prst="rect">
            <a:avLst/>
          </a:prstGeom>
          <a:noFill/>
        </p:spPr>
        <p:txBody>
          <a:bodyPr wrap="square" rtlCol="0">
            <a:spAutoFit/>
          </a:bodyPr>
          <a:lstStyle/>
          <a:p>
            <a:r>
              <a:rPr lang="en-US" dirty="0"/>
              <a:t>Find the correct Numicon piece that shows the answer and drag it into the ‘whole’ circle. (Draw the correct number of circles if you are working on paper.  </a:t>
            </a:r>
          </a:p>
        </p:txBody>
      </p:sp>
    </p:spTree>
    <p:extLst>
      <p:ext uri="{BB962C8B-B14F-4D97-AF65-F5344CB8AC3E}">
        <p14:creationId xmlns:p14="http://schemas.microsoft.com/office/powerpoint/2010/main" val="929766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4713"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17">
            <a:extLst>
              <a:ext uri="{FF2B5EF4-FFF2-40B4-BE49-F238E27FC236}">
                <a16:creationId xmlns:a16="http://schemas.microsoft.com/office/drawing/2014/main" id="{55FFA45E-0CC9-4436-9AA9-2B723DDDD573}"/>
              </a:ext>
            </a:extLst>
          </p:cNvPr>
          <p:cNvGrpSpPr/>
          <p:nvPr/>
        </p:nvGrpSpPr>
        <p:grpSpPr>
          <a:xfrm>
            <a:off x="3135742" y="1084271"/>
            <a:ext cx="5692049" cy="4720735"/>
            <a:chOff x="755650" y="1414732"/>
            <a:chExt cx="5984204" cy="4678094"/>
          </a:xfrm>
        </p:grpSpPr>
        <p:cxnSp>
          <p:nvCxnSpPr>
            <p:cNvPr id="19" name="Straight Connector 18">
              <a:extLst>
                <a:ext uri="{FF2B5EF4-FFF2-40B4-BE49-F238E27FC236}">
                  <a16:creationId xmlns:a16="http://schemas.microsoft.com/office/drawing/2014/main" id="{2D621411-B3AF-47D5-A517-366798B629A9}"/>
                </a:ext>
              </a:extLst>
            </p:cNvPr>
            <p:cNvCxnSpPr/>
            <p:nvPr/>
          </p:nvCxnSpPr>
          <p:spPr>
            <a:xfrm flipV="1">
              <a:off x="2142262" y="3653151"/>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B05CE4D-76C8-41A8-A6AB-F08F7F97C197}"/>
                </a:ext>
              </a:extLst>
            </p:cNvPr>
            <p:cNvSpPr/>
            <p:nvPr/>
          </p:nvSpPr>
          <p:spPr>
            <a:xfrm>
              <a:off x="755650"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56398B9F-67A8-445D-B55C-4502E952CBD1}"/>
                </a:ext>
              </a:extLst>
            </p:cNvPr>
            <p:cNvCxnSpPr>
              <a:cxnSpLocks/>
            </p:cNvCxnSpPr>
            <p:nvPr/>
          </p:nvCxnSpPr>
          <p:spPr>
            <a:xfrm flipH="1" flipV="1">
              <a:off x="4619435" y="3683034"/>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A20C3D3-4C72-4EB7-AD68-B743151779A2}"/>
                </a:ext>
              </a:extLst>
            </p:cNvPr>
            <p:cNvSpPr/>
            <p:nvPr/>
          </p:nvSpPr>
          <p:spPr>
            <a:xfrm>
              <a:off x="4675454"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33735F63-D08D-4B15-8E2E-36A7086FD949}"/>
                </a:ext>
              </a:extLst>
            </p:cNvPr>
            <p:cNvSpPr/>
            <p:nvPr/>
          </p:nvSpPr>
          <p:spPr>
            <a:xfrm>
              <a:off x="2388469" y="1414732"/>
              <a:ext cx="2718566" cy="2718566"/>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p:cNvPicPr>
            <a:picLocks noChangeAspect="1"/>
          </p:cNvPicPr>
          <p:nvPr/>
        </p:nvPicPr>
        <p:blipFill>
          <a:blip r:embed="rId3"/>
          <a:stretch>
            <a:fillRect/>
          </a:stretch>
        </p:blipFill>
        <p:spPr>
          <a:xfrm>
            <a:off x="3760495" y="4400635"/>
            <a:ext cx="734518" cy="721040"/>
          </a:xfrm>
          <a:prstGeom prst="rect">
            <a:avLst/>
          </a:prstGeom>
        </p:spPr>
      </p:pic>
      <p:pic>
        <p:nvPicPr>
          <p:cNvPr id="13" name="Picture 12"/>
          <p:cNvPicPr>
            <a:picLocks noChangeAspect="1"/>
          </p:cNvPicPr>
          <p:nvPr/>
        </p:nvPicPr>
        <p:blipFill>
          <a:blip r:embed="rId4"/>
          <a:stretch>
            <a:fillRect/>
          </a:stretch>
        </p:blipFill>
        <p:spPr>
          <a:xfrm>
            <a:off x="1066709" y="5602316"/>
            <a:ext cx="1108210" cy="1113723"/>
          </a:xfrm>
          <a:prstGeom prst="rect">
            <a:avLst/>
          </a:prstGeom>
        </p:spPr>
      </p:pic>
      <p:pic>
        <p:nvPicPr>
          <p:cNvPr id="2" name="Picture 1"/>
          <p:cNvPicPr>
            <a:picLocks noChangeAspect="1"/>
          </p:cNvPicPr>
          <p:nvPr/>
        </p:nvPicPr>
        <p:blipFill>
          <a:blip r:embed="rId5"/>
          <a:stretch>
            <a:fillRect/>
          </a:stretch>
        </p:blipFill>
        <p:spPr>
          <a:xfrm>
            <a:off x="7457692" y="3933728"/>
            <a:ext cx="769695" cy="1516641"/>
          </a:xfrm>
          <a:prstGeom prst="rect">
            <a:avLst/>
          </a:prstGeom>
        </p:spPr>
      </p:pic>
      <p:pic>
        <p:nvPicPr>
          <p:cNvPr id="10" name="Picture 9"/>
          <p:cNvPicPr>
            <a:picLocks noChangeAspect="1"/>
          </p:cNvPicPr>
          <p:nvPr/>
        </p:nvPicPr>
        <p:blipFill>
          <a:blip r:embed="rId6"/>
          <a:stretch>
            <a:fillRect/>
          </a:stretch>
        </p:blipFill>
        <p:spPr>
          <a:xfrm>
            <a:off x="1066709" y="299028"/>
            <a:ext cx="1140158" cy="2223871"/>
          </a:xfrm>
          <a:prstGeom prst="rect">
            <a:avLst/>
          </a:prstGeom>
        </p:spPr>
      </p:pic>
      <p:pic>
        <p:nvPicPr>
          <p:cNvPr id="11" name="Picture 10"/>
          <p:cNvPicPr>
            <a:picLocks noChangeAspect="1"/>
          </p:cNvPicPr>
          <p:nvPr/>
        </p:nvPicPr>
        <p:blipFill>
          <a:blip r:embed="rId7"/>
          <a:stretch>
            <a:fillRect/>
          </a:stretch>
        </p:blipFill>
        <p:spPr>
          <a:xfrm>
            <a:off x="1067510" y="2715536"/>
            <a:ext cx="1107409" cy="2694144"/>
          </a:xfrm>
          <a:prstGeom prst="rect">
            <a:avLst/>
          </a:prstGeom>
        </p:spPr>
      </p:pic>
      <p:sp>
        <p:nvSpPr>
          <p:cNvPr id="15" name="TextBox 14">
            <a:extLst>
              <a:ext uri="{FF2B5EF4-FFF2-40B4-BE49-F238E27FC236}">
                <a16:creationId xmlns:a16="http://schemas.microsoft.com/office/drawing/2014/main" id="{9A8C41C8-E645-6E41-BE1E-39EDE4BD8C7D}"/>
              </a:ext>
            </a:extLst>
          </p:cNvPr>
          <p:cNvSpPr txBox="1"/>
          <p:nvPr/>
        </p:nvSpPr>
        <p:spPr>
          <a:xfrm>
            <a:off x="2429679" y="218970"/>
            <a:ext cx="8424812" cy="646331"/>
          </a:xfrm>
          <a:prstGeom prst="rect">
            <a:avLst/>
          </a:prstGeom>
          <a:noFill/>
        </p:spPr>
        <p:txBody>
          <a:bodyPr wrap="square" rtlCol="0">
            <a:spAutoFit/>
          </a:bodyPr>
          <a:lstStyle/>
          <a:p>
            <a:r>
              <a:rPr lang="en-US" dirty="0"/>
              <a:t>Find the correct Numicon piece that shows the answer and drag it into the ‘whole’ circle. (Draw the correct number of circles if you are working on paper.  </a:t>
            </a:r>
          </a:p>
        </p:txBody>
      </p:sp>
    </p:spTree>
    <p:extLst>
      <p:ext uri="{BB962C8B-B14F-4D97-AF65-F5344CB8AC3E}">
        <p14:creationId xmlns:p14="http://schemas.microsoft.com/office/powerpoint/2010/main" val="380092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p>
          <a:p>
            <a:pPr algn="ctr"/>
            <a:endParaRPr lang="en-GB" dirty="0"/>
          </a:p>
          <a:p>
            <a:pPr algn="ctr"/>
            <a:endParaRPr lang="en-GB" dirty="0">
              <a:cs typeface="Calibri" panose="020F0502020204030204"/>
            </a:endParaRPr>
          </a:p>
          <a:p>
            <a:pPr algn="ctr"/>
            <a:endParaRPr lang="en-GB" dirty="0">
              <a:cs typeface="Calibri" panose="020F0502020204030204"/>
            </a:endParaRP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cs typeface="Calibri" panose="020F0502020204030204"/>
            </a:endParaRPr>
          </a:p>
          <a:p>
            <a:pPr algn="ctr"/>
            <a:endParaRPr lang="en-GB" dirty="0"/>
          </a:p>
          <a:p>
            <a:pPr algn="ctr"/>
            <a:endParaRPr lang="en-GB" dirty="0">
              <a:cs typeface="Calibri" panose="020F0502020204030204"/>
            </a:endParaRPr>
          </a:p>
          <a:p>
            <a:pPr algn="ctr"/>
            <a:endParaRPr lang="en-GB" dirty="0"/>
          </a:p>
          <a:p>
            <a:pPr algn="ctr"/>
            <a:endParaRPr lang="en-GB"/>
          </a:p>
          <a:p>
            <a:pPr algn="ctr"/>
            <a:endParaRPr lang="en-GB" dirty="0">
              <a:cs typeface="Calibri"/>
            </a:endParaRP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cs typeface="Calibri"/>
            </a:endParaRPr>
          </a:p>
          <a:p>
            <a:pPr algn="ctr"/>
            <a:endParaRPr lang="en-GB" dirty="0">
              <a:cs typeface="Calibri"/>
            </a:endParaRPr>
          </a:p>
        </p:txBody>
      </p:sp>
      <p:sp>
        <p:nvSpPr>
          <p:cNvPr id="4" name="TextBox 3">
            <a:extLst>
              <a:ext uri="{FF2B5EF4-FFF2-40B4-BE49-F238E27FC236}">
                <a16:creationId xmlns:a16="http://schemas.microsoft.com/office/drawing/2014/main" id="{4792588D-561B-4FB9-8616-A7D029151824}"/>
              </a:ext>
            </a:extLst>
          </p:cNvPr>
          <p:cNvSpPr txBox="1"/>
          <p:nvPr/>
        </p:nvSpPr>
        <p:spPr>
          <a:xfrm>
            <a:off x="266520" y="295275"/>
            <a:ext cx="43247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Phonics information for remote learning.  </a:t>
            </a:r>
          </a:p>
        </p:txBody>
      </p:sp>
      <p:sp>
        <p:nvSpPr>
          <p:cNvPr id="5" name="TextBox 4">
            <a:extLst>
              <a:ext uri="{FF2B5EF4-FFF2-40B4-BE49-F238E27FC236}">
                <a16:creationId xmlns:a16="http://schemas.microsoft.com/office/drawing/2014/main" id="{B0413337-945E-4AA4-B8E8-DC1F69BA9409}"/>
              </a:ext>
            </a:extLst>
          </p:cNvPr>
          <p:cNvSpPr txBox="1"/>
          <p:nvPr/>
        </p:nvSpPr>
        <p:spPr>
          <a:xfrm>
            <a:off x="119872" y="971010"/>
            <a:ext cx="793274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Here are some links to online phonics games you can play with your child at home.</a:t>
            </a:r>
          </a:p>
        </p:txBody>
      </p:sp>
      <p:pic>
        <p:nvPicPr>
          <p:cNvPr id="6" name="Picture 8" descr="Graphical user interface, text&#10;&#10;Description automatically generated">
            <a:extLst>
              <a:ext uri="{FF2B5EF4-FFF2-40B4-BE49-F238E27FC236}">
                <a16:creationId xmlns:a16="http://schemas.microsoft.com/office/drawing/2014/main" id="{C183F020-EDFD-4543-AA83-82DDCA267F7E}"/>
              </a:ext>
            </a:extLst>
          </p:cNvPr>
          <p:cNvPicPr>
            <a:picLocks noChangeAspect="1"/>
          </p:cNvPicPr>
          <p:nvPr/>
        </p:nvPicPr>
        <p:blipFill>
          <a:blip r:embed="rId2"/>
          <a:stretch>
            <a:fillRect/>
          </a:stretch>
        </p:blipFill>
        <p:spPr>
          <a:xfrm>
            <a:off x="641230" y="2674193"/>
            <a:ext cx="2743200" cy="1509615"/>
          </a:xfrm>
          <a:prstGeom prst="rect">
            <a:avLst/>
          </a:prstGeom>
        </p:spPr>
      </p:pic>
      <p:sp>
        <p:nvSpPr>
          <p:cNvPr id="9" name="TextBox 8">
            <a:extLst>
              <a:ext uri="{FF2B5EF4-FFF2-40B4-BE49-F238E27FC236}">
                <a16:creationId xmlns:a16="http://schemas.microsoft.com/office/drawing/2014/main" id="{971EA533-D4E6-42F6-8878-9BB110F90C80}"/>
              </a:ext>
            </a:extLst>
          </p:cNvPr>
          <p:cNvSpPr txBox="1"/>
          <p:nvPr/>
        </p:nvSpPr>
        <p:spPr>
          <a:xfrm>
            <a:off x="3616444" y="3185124"/>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hlinkClick r:id="rId3"/>
              </a:rPr>
              <a:t>https://www.phonicsplay.co.uk/resources/phase/2/buried-treasure</a:t>
            </a:r>
            <a:r>
              <a:rPr lang="en-GB" dirty="0">
                <a:cs typeface="Calibri"/>
              </a:rPr>
              <a:t>  </a:t>
            </a:r>
            <a:endParaRPr lang="en-GB">
              <a:cs typeface="Calibri"/>
            </a:endParaRPr>
          </a:p>
        </p:txBody>
      </p:sp>
      <p:sp>
        <p:nvSpPr>
          <p:cNvPr id="10" name="TextBox 9">
            <a:extLst>
              <a:ext uri="{FF2B5EF4-FFF2-40B4-BE49-F238E27FC236}">
                <a16:creationId xmlns:a16="http://schemas.microsoft.com/office/drawing/2014/main" id="{1CCE5647-BE15-4632-9109-D69A879973BF}"/>
              </a:ext>
            </a:extLst>
          </p:cNvPr>
          <p:cNvSpPr txBox="1"/>
          <p:nvPr/>
        </p:nvSpPr>
        <p:spPr>
          <a:xfrm>
            <a:off x="3717085" y="4665992"/>
            <a:ext cx="691263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After clicking start, choose phase 2 and revise all phase 2 sounds.</a:t>
            </a:r>
          </a:p>
        </p:txBody>
      </p:sp>
      <p:pic>
        <p:nvPicPr>
          <p:cNvPr id="11" name="Picture 11" descr="Graphical user interface, chart&#10;&#10;Description automatically generated">
            <a:extLst>
              <a:ext uri="{FF2B5EF4-FFF2-40B4-BE49-F238E27FC236}">
                <a16:creationId xmlns:a16="http://schemas.microsoft.com/office/drawing/2014/main" id="{8CABC6A8-864D-4381-A731-5C3E5437C8F3}"/>
              </a:ext>
            </a:extLst>
          </p:cNvPr>
          <p:cNvPicPr>
            <a:picLocks noChangeAspect="1"/>
          </p:cNvPicPr>
          <p:nvPr/>
        </p:nvPicPr>
        <p:blipFill>
          <a:blip r:embed="rId4"/>
          <a:stretch>
            <a:fillRect/>
          </a:stretch>
        </p:blipFill>
        <p:spPr>
          <a:xfrm>
            <a:off x="641230" y="4497142"/>
            <a:ext cx="2743200" cy="1486810"/>
          </a:xfrm>
          <a:prstGeom prst="rect">
            <a:avLst/>
          </a:prstGeom>
        </p:spPr>
      </p:pic>
      <p:sp>
        <p:nvSpPr>
          <p:cNvPr id="12" name="Oval 11">
            <a:extLst>
              <a:ext uri="{FF2B5EF4-FFF2-40B4-BE49-F238E27FC236}">
                <a16:creationId xmlns:a16="http://schemas.microsoft.com/office/drawing/2014/main" id="{2AEC9518-1092-4F34-8DFB-095FED89450F}"/>
              </a:ext>
            </a:extLst>
          </p:cNvPr>
          <p:cNvSpPr/>
          <p:nvPr/>
        </p:nvSpPr>
        <p:spPr>
          <a:xfrm>
            <a:off x="2044460" y="5660364"/>
            <a:ext cx="934527" cy="3594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14A0B387-1D58-48E2-80AC-D6700D5792FB}"/>
              </a:ext>
            </a:extLst>
          </p:cNvPr>
          <p:cNvCxnSpPr/>
          <p:nvPr/>
        </p:nvCxnSpPr>
        <p:spPr>
          <a:xfrm flipH="1">
            <a:off x="2943585" y="5084373"/>
            <a:ext cx="2435524" cy="727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17727C-D267-42C4-AC84-62A4C6D84358}"/>
              </a:ext>
            </a:extLst>
          </p:cNvPr>
          <p:cNvSpPr txBox="1"/>
          <p:nvPr/>
        </p:nvSpPr>
        <p:spPr>
          <a:xfrm>
            <a:off x="3932746" y="1459840"/>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Calibri"/>
              </a:rPr>
              <a:t>Buried treasure </a:t>
            </a:r>
            <a:endParaRPr lang="en-GB">
              <a:cs typeface="Calibri"/>
            </a:endParaRPr>
          </a:p>
        </p:txBody>
      </p:sp>
      <p:pic>
        <p:nvPicPr>
          <p:cNvPr id="15" name="Picture 2" descr="Original">
            <a:extLst>
              <a:ext uri="{FF2B5EF4-FFF2-40B4-BE49-F238E27FC236}">
                <a16:creationId xmlns:a16="http://schemas.microsoft.com/office/drawing/2014/main" id="{891E8A26-77D2-7B4C-94E2-7B1BFEAE98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07435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4713"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17">
            <a:extLst>
              <a:ext uri="{FF2B5EF4-FFF2-40B4-BE49-F238E27FC236}">
                <a16:creationId xmlns:a16="http://schemas.microsoft.com/office/drawing/2014/main" id="{55FFA45E-0CC9-4436-9AA9-2B723DDDD573}"/>
              </a:ext>
            </a:extLst>
          </p:cNvPr>
          <p:cNvGrpSpPr/>
          <p:nvPr/>
        </p:nvGrpSpPr>
        <p:grpSpPr>
          <a:xfrm>
            <a:off x="3135742" y="1084271"/>
            <a:ext cx="5692049" cy="4720735"/>
            <a:chOff x="755650" y="1414732"/>
            <a:chExt cx="5984204" cy="4678094"/>
          </a:xfrm>
        </p:grpSpPr>
        <p:cxnSp>
          <p:nvCxnSpPr>
            <p:cNvPr id="19" name="Straight Connector 18">
              <a:extLst>
                <a:ext uri="{FF2B5EF4-FFF2-40B4-BE49-F238E27FC236}">
                  <a16:creationId xmlns:a16="http://schemas.microsoft.com/office/drawing/2014/main" id="{2D621411-B3AF-47D5-A517-366798B629A9}"/>
                </a:ext>
              </a:extLst>
            </p:cNvPr>
            <p:cNvCxnSpPr/>
            <p:nvPr/>
          </p:nvCxnSpPr>
          <p:spPr>
            <a:xfrm flipV="1">
              <a:off x="2142262" y="3653151"/>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B05CE4D-76C8-41A8-A6AB-F08F7F97C197}"/>
                </a:ext>
              </a:extLst>
            </p:cNvPr>
            <p:cNvSpPr/>
            <p:nvPr/>
          </p:nvSpPr>
          <p:spPr>
            <a:xfrm>
              <a:off x="755650"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56398B9F-67A8-445D-B55C-4502E952CBD1}"/>
                </a:ext>
              </a:extLst>
            </p:cNvPr>
            <p:cNvCxnSpPr>
              <a:cxnSpLocks/>
            </p:cNvCxnSpPr>
            <p:nvPr/>
          </p:nvCxnSpPr>
          <p:spPr>
            <a:xfrm flipH="1" flipV="1">
              <a:off x="4619435" y="3683034"/>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A20C3D3-4C72-4EB7-AD68-B743151779A2}"/>
                </a:ext>
              </a:extLst>
            </p:cNvPr>
            <p:cNvSpPr/>
            <p:nvPr/>
          </p:nvSpPr>
          <p:spPr>
            <a:xfrm>
              <a:off x="4675454"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33735F63-D08D-4B15-8E2E-36A7086FD949}"/>
                </a:ext>
              </a:extLst>
            </p:cNvPr>
            <p:cNvSpPr/>
            <p:nvPr/>
          </p:nvSpPr>
          <p:spPr>
            <a:xfrm>
              <a:off x="2388469" y="1414732"/>
              <a:ext cx="2718566" cy="2718566"/>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p:cNvPicPr>
            <a:picLocks noChangeAspect="1"/>
          </p:cNvPicPr>
          <p:nvPr/>
        </p:nvPicPr>
        <p:blipFill>
          <a:blip r:embed="rId3"/>
          <a:stretch>
            <a:fillRect/>
          </a:stretch>
        </p:blipFill>
        <p:spPr>
          <a:xfrm>
            <a:off x="7508877" y="4432476"/>
            <a:ext cx="734518" cy="721040"/>
          </a:xfrm>
          <a:prstGeom prst="rect">
            <a:avLst/>
          </a:prstGeom>
        </p:spPr>
      </p:pic>
      <p:pic>
        <p:nvPicPr>
          <p:cNvPr id="7" name="Picture 6"/>
          <p:cNvPicPr>
            <a:picLocks noChangeAspect="1"/>
          </p:cNvPicPr>
          <p:nvPr/>
        </p:nvPicPr>
        <p:blipFill>
          <a:blip r:embed="rId4"/>
          <a:stretch>
            <a:fillRect/>
          </a:stretch>
        </p:blipFill>
        <p:spPr>
          <a:xfrm>
            <a:off x="893016" y="5438952"/>
            <a:ext cx="1183817" cy="1143976"/>
          </a:xfrm>
          <a:prstGeom prst="rect">
            <a:avLst/>
          </a:prstGeom>
        </p:spPr>
      </p:pic>
      <p:pic>
        <p:nvPicPr>
          <p:cNvPr id="8" name="Picture 7"/>
          <p:cNvPicPr>
            <a:picLocks noChangeAspect="1"/>
          </p:cNvPicPr>
          <p:nvPr/>
        </p:nvPicPr>
        <p:blipFill>
          <a:blip r:embed="rId5"/>
          <a:stretch>
            <a:fillRect/>
          </a:stretch>
        </p:blipFill>
        <p:spPr>
          <a:xfrm>
            <a:off x="893017" y="493338"/>
            <a:ext cx="1183817" cy="1763887"/>
          </a:xfrm>
          <a:prstGeom prst="rect">
            <a:avLst/>
          </a:prstGeom>
        </p:spPr>
      </p:pic>
      <p:pic>
        <p:nvPicPr>
          <p:cNvPr id="11" name="Picture 10"/>
          <p:cNvPicPr>
            <a:picLocks noChangeAspect="1"/>
          </p:cNvPicPr>
          <p:nvPr/>
        </p:nvPicPr>
        <p:blipFill>
          <a:blip r:embed="rId6"/>
          <a:stretch>
            <a:fillRect/>
          </a:stretch>
        </p:blipFill>
        <p:spPr>
          <a:xfrm>
            <a:off x="3749293" y="3925277"/>
            <a:ext cx="673798" cy="1639240"/>
          </a:xfrm>
          <a:prstGeom prst="rect">
            <a:avLst/>
          </a:prstGeom>
        </p:spPr>
      </p:pic>
      <p:pic>
        <p:nvPicPr>
          <p:cNvPr id="12" name="Picture 11"/>
          <p:cNvPicPr>
            <a:picLocks noChangeAspect="1"/>
          </p:cNvPicPr>
          <p:nvPr/>
        </p:nvPicPr>
        <p:blipFill>
          <a:blip r:embed="rId7"/>
          <a:stretch>
            <a:fillRect/>
          </a:stretch>
        </p:blipFill>
        <p:spPr>
          <a:xfrm>
            <a:off x="893016" y="2393600"/>
            <a:ext cx="1183817" cy="2908977"/>
          </a:xfrm>
          <a:prstGeom prst="rect">
            <a:avLst/>
          </a:prstGeom>
        </p:spPr>
      </p:pic>
      <p:sp>
        <p:nvSpPr>
          <p:cNvPr id="15" name="TextBox 14">
            <a:extLst>
              <a:ext uri="{FF2B5EF4-FFF2-40B4-BE49-F238E27FC236}">
                <a16:creationId xmlns:a16="http://schemas.microsoft.com/office/drawing/2014/main" id="{1BF2F34A-838A-C847-9C6B-0820A5221471}"/>
              </a:ext>
            </a:extLst>
          </p:cNvPr>
          <p:cNvSpPr txBox="1"/>
          <p:nvPr/>
        </p:nvSpPr>
        <p:spPr>
          <a:xfrm>
            <a:off x="2364662" y="218970"/>
            <a:ext cx="8424812" cy="646331"/>
          </a:xfrm>
          <a:prstGeom prst="rect">
            <a:avLst/>
          </a:prstGeom>
          <a:noFill/>
        </p:spPr>
        <p:txBody>
          <a:bodyPr wrap="square" rtlCol="0">
            <a:spAutoFit/>
          </a:bodyPr>
          <a:lstStyle/>
          <a:p>
            <a:r>
              <a:rPr lang="en-US" dirty="0"/>
              <a:t>Find the correct Numicon piece that shows the answer and drag it into the ‘whole’ circle. (Draw the correct number of circles if you are working on paper.  </a:t>
            </a:r>
          </a:p>
        </p:txBody>
      </p:sp>
    </p:spTree>
    <p:extLst>
      <p:ext uri="{BB962C8B-B14F-4D97-AF65-F5344CB8AC3E}">
        <p14:creationId xmlns:p14="http://schemas.microsoft.com/office/powerpoint/2010/main" val="4237465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r>
              <a:rPr lang="en-GB" sz="3200" dirty="0"/>
              <a:t>Date</a:t>
            </a:r>
            <a:r>
              <a:rPr lang="en-GB" dirty="0"/>
              <a:t>:   </a:t>
            </a:r>
            <a:r>
              <a:rPr lang="en-GB" sz="3200" dirty="0"/>
              <a:t>Wednesday 13</a:t>
            </a:r>
            <a:r>
              <a:rPr lang="en-GB" sz="3200" baseline="30000" dirty="0"/>
              <a:t>th</a:t>
            </a:r>
            <a:r>
              <a:rPr lang="en-GB" sz="3200" dirty="0"/>
              <a:t> January 2021</a:t>
            </a:r>
            <a:endParaRPr lang="en-GB" dirty="0"/>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2941396"/>
            <a:ext cx="10228216" cy="1446550"/>
          </a:xfrm>
          <a:prstGeom prst="rect">
            <a:avLst/>
          </a:prstGeom>
        </p:spPr>
        <p:txBody>
          <a:bodyPr wrap="square">
            <a:spAutoFit/>
          </a:bodyPr>
          <a:lstStyle/>
          <a:p>
            <a:r>
              <a:rPr lang="en-GB" sz="4400" dirty="0"/>
              <a:t>LO. To know information is available from a computer.</a:t>
            </a:r>
            <a:endParaRPr lang="en-US" sz="4400" dirty="0"/>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Computing </a:t>
            </a:r>
            <a:endParaRPr lang="en-GB" dirty="0"/>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448260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8DB1949C-833B-9349-8F5C-7C0ABE898DB7}"/>
              </a:ext>
            </a:extLst>
          </p:cNvPr>
          <p:cNvSpPr>
            <a:spLocks noGrp="1"/>
          </p:cNvSpPr>
          <p:nvPr>
            <p:ph idx="1"/>
          </p:nvPr>
        </p:nvSpPr>
        <p:spPr>
          <a:xfrm>
            <a:off x="391591" y="539427"/>
            <a:ext cx="11408817" cy="5779145"/>
          </a:xfrm>
        </p:spPr>
        <p:txBody>
          <a:bodyPr>
            <a:normAutofit fontScale="85000" lnSpcReduction="20000"/>
          </a:bodyPr>
          <a:lstStyle/>
          <a:p>
            <a:pPr marL="0" indent="0">
              <a:buNone/>
            </a:pPr>
            <a:r>
              <a:rPr lang="en-US" sz="2400" dirty="0"/>
              <a:t>Today we are going to make a fact file about a pig. </a:t>
            </a:r>
          </a:p>
          <a:p>
            <a:pPr marL="0" indent="0">
              <a:buNone/>
            </a:pPr>
            <a:endParaRPr lang="en-US" sz="2400" dirty="0"/>
          </a:p>
          <a:p>
            <a:pPr marL="0" indent="0">
              <a:buNone/>
            </a:pPr>
            <a:r>
              <a:rPr lang="en-US" sz="2400" dirty="0"/>
              <a:t>Work with your adult to research all about a pig.</a:t>
            </a:r>
          </a:p>
          <a:p>
            <a:pPr marL="0" indent="0">
              <a:buNone/>
            </a:pPr>
            <a:endParaRPr lang="en-US" sz="2400" dirty="0"/>
          </a:p>
          <a:p>
            <a:pPr marL="0" indent="0">
              <a:buNone/>
            </a:pPr>
            <a:r>
              <a:rPr lang="en-US" sz="2400" dirty="0"/>
              <a:t>Questions to answer and think about:</a:t>
            </a:r>
          </a:p>
          <a:p>
            <a:pPr marL="457200" indent="-457200">
              <a:buFont typeface="+mj-lt"/>
              <a:buAutoNum type="arabicPeriod"/>
            </a:pPr>
            <a:r>
              <a:rPr lang="en-US" sz="2400" dirty="0"/>
              <a:t>Where do pigs live?</a:t>
            </a:r>
          </a:p>
          <a:p>
            <a:pPr marL="457200" indent="-457200">
              <a:buFont typeface="+mj-lt"/>
              <a:buAutoNum type="arabicPeriod"/>
            </a:pPr>
            <a:r>
              <a:rPr lang="en-US" sz="2400" dirty="0"/>
              <a:t>What do you call a baby pig?</a:t>
            </a:r>
          </a:p>
          <a:p>
            <a:pPr marL="457200" indent="-457200">
              <a:buFont typeface="+mj-lt"/>
              <a:buAutoNum type="arabicPeriod"/>
            </a:pPr>
            <a:r>
              <a:rPr lang="en-US" sz="2400" dirty="0"/>
              <a:t>What do you call a boy and girl pig?</a:t>
            </a:r>
          </a:p>
          <a:p>
            <a:pPr marL="457200" indent="-457200">
              <a:buFont typeface="+mj-lt"/>
              <a:buAutoNum type="arabicPeriod"/>
            </a:pPr>
            <a:r>
              <a:rPr lang="en-US" sz="2400" dirty="0"/>
              <a:t>What does a pig eat?</a:t>
            </a:r>
          </a:p>
          <a:p>
            <a:pPr marL="457200" indent="-457200">
              <a:buFont typeface="+mj-lt"/>
              <a:buAutoNum type="arabicPeriod"/>
            </a:pPr>
            <a:r>
              <a:rPr lang="en-US" sz="2400" dirty="0"/>
              <a:t>What is interesting about the pigs nose?</a:t>
            </a:r>
          </a:p>
          <a:p>
            <a:pPr marL="0" indent="0">
              <a:buNone/>
            </a:pPr>
            <a:endParaRPr lang="en-US" sz="2400" dirty="0"/>
          </a:p>
          <a:p>
            <a:pPr marL="0" indent="0">
              <a:buNone/>
            </a:pPr>
            <a:r>
              <a:rPr lang="en-US" sz="2400" dirty="0"/>
              <a:t>You can tell us any other interesting facts you have found about a pig.</a:t>
            </a:r>
          </a:p>
          <a:p>
            <a:pPr marL="457200" indent="-457200">
              <a:buFont typeface="+mj-lt"/>
              <a:buAutoNum type="arabicPeriod"/>
            </a:pPr>
            <a:endParaRPr lang="en-US" sz="2400" dirty="0"/>
          </a:p>
          <a:p>
            <a:pPr marL="0" indent="0">
              <a:buNone/>
            </a:pPr>
            <a:r>
              <a:rPr lang="en-US" sz="2400" dirty="0"/>
              <a:t>You can get your adult to help you complete this activity. </a:t>
            </a:r>
          </a:p>
          <a:p>
            <a:pPr marL="0" indent="0">
              <a:buNone/>
            </a:pPr>
            <a:endParaRPr lang="en-US" sz="2400" dirty="0"/>
          </a:p>
          <a:p>
            <a:pPr marL="0" indent="0">
              <a:buNone/>
            </a:pPr>
            <a:r>
              <a:rPr lang="en-US" sz="2400" dirty="0"/>
              <a:t>On the next slide you can record the facts you have found online and show us what you have found out.</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EE42549B-A7FC-5F40-86A1-91AEDA8A6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051" y="1987550"/>
            <a:ext cx="3149600" cy="2882900"/>
          </a:xfrm>
          <a:prstGeom prst="rect">
            <a:avLst/>
          </a:prstGeom>
        </p:spPr>
      </p:pic>
    </p:spTree>
    <p:extLst>
      <p:ext uri="{BB962C8B-B14F-4D97-AF65-F5344CB8AC3E}">
        <p14:creationId xmlns:p14="http://schemas.microsoft.com/office/powerpoint/2010/main" val="3526936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8DB1949C-833B-9349-8F5C-7C0ABE898DB7}"/>
              </a:ext>
            </a:extLst>
          </p:cNvPr>
          <p:cNvSpPr>
            <a:spLocks noGrp="1"/>
          </p:cNvSpPr>
          <p:nvPr>
            <p:ph idx="1"/>
          </p:nvPr>
        </p:nvSpPr>
        <p:spPr>
          <a:xfrm>
            <a:off x="467497" y="469255"/>
            <a:ext cx="7881845" cy="5695049"/>
          </a:xfrm>
        </p:spPr>
        <p:txBody>
          <a:bodyPr>
            <a:normAutofit/>
          </a:bodyPr>
          <a:lstStyle/>
          <a:p>
            <a:pPr marL="0" indent="0" algn="ctr">
              <a:buNone/>
            </a:pPr>
            <a:r>
              <a:rPr lang="en-US" sz="2400" u="sng" dirty="0"/>
              <a:t>Key facts about a pig</a:t>
            </a:r>
          </a:p>
          <a:p>
            <a:pPr marL="0" indent="0">
              <a:buNone/>
            </a:pPr>
            <a:endParaRPr lang="en-US" sz="2400" dirty="0"/>
          </a:p>
          <a:p>
            <a:pPr marL="0" indent="0">
              <a:buNone/>
            </a:pPr>
            <a:endParaRPr lang="en-US" sz="2400" dirty="0"/>
          </a:p>
        </p:txBody>
      </p:sp>
      <p:pic>
        <p:nvPicPr>
          <p:cNvPr id="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5">
            <a:extLst>
              <a:ext uri="{FF2B5EF4-FFF2-40B4-BE49-F238E27FC236}">
                <a16:creationId xmlns:a16="http://schemas.microsoft.com/office/drawing/2014/main" id="{A0168356-22BF-9849-8BB7-879211033208}"/>
              </a:ext>
            </a:extLst>
          </p:cNvPr>
          <p:cNvSpPr/>
          <p:nvPr/>
        </p:nvSpPr>
        <p:spPr>
          <a:xfrm>
            <a:off x="598714" y="947057"/>
            <a:ext cx="9198429" cy="56950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42549B-A7FC-5F40-86A1-91AEDA8A6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2423" y="1875329"/>
            <a:ext cx="3149600" cy="2882900"/>
          </a:xfrm>
          <a:prstGeom prst="rect">
            <a:avLst/>
          </a:prstGeom>
        </p:spPr>
      </p:pic>
    </p:spTree>
    <p:extLst>
      <p:ext uri="{BB962C8B-B14F-4D97-AF65-F5344CB8AC3E}">
        <p14:creationId xmlns:p14="http://schemas.microsoft.com/office/powerpoint/2010/main" val="1698868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Thursday 14</a:t>
            </a:r>
            <a:r>
              <a:rPr lang="en-GB" sz="3200" baseline="30000" dirty="0"/>
              <a:t>th</a:t>
            </a:r>
            <a:r>
              <a:rPr lang="en-GB" sz="3200" dirty="0"/>
              <a:t> January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respond to situations in a story.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48162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002937A9-C2F7-9F4A-BD55-2BD5E266D6E7}"/>
              </a:ext>
            </a:extLst>
          </p:cNvPr>
          <p:cNvSpPr txBox="1"/>
          <p:nvPr/>
        </p:nvSpPr>
        <p:spPr>
          <a:xfrm>
            <a:off x="261806" y="172783"/>
            <a:ext cx="10815497" cy="2523768"/>
          </a:xfrm>
          <a:prstGeom prst="rect">
            <a:avLst/>
          </a:prstGeom>
          <a:noFill/>
        </p:spPr>
        <p:txBody>
          <a:bodyPr wrap="square" rtlCol="0">
            <a:spAutoFit/>
          </a:bodyPr>
          <a:lstStyle/>
          <a:p>
            <a:r>
              <a:rPr lang="en-GB" sz="2800" dirty="0"/>
              <a:t>Today we are going to think about  the three little pigs, they mut have been so scared when they left home. Here are some words to describe how they might have felt.</a:t>
            </a:r>
          </a:p>
          <a:p>
            <a:endParaRPr lang="en-GB" sz="2800" dirty="0"/>
          </a:p>
          <a:p>
            <a:r>
              <a:rPr lang="en-GB" sz="2800" dirty="0"/>
              <a:t>Can you pick your favourite two words? Draw a circle around them. </a:t>
            </a:r>
          </a:p>
          <a:p>
            <a:endParaRPr lang="en-US" dirty="0"/>
          </a:p>
        </p:txBody>
      </p:sp>
      <p:sp>
        <p:nvSpPr>
          <p:cNvPr id="16" name="Rectangle 15">
            <a:extLst>
              <a:ext uri="{FF2B5EF4-FFF2-40B4-BE49-F238E27FC236}">
                <a16:creationId xmlns:a16="http://schemas.microsoft.com/office/drawing/2014/main" id="{9E0344FD-1693-234E-84AE-3A334BE0A95F}"/>
              </a:ext>
            </a:extLst>
          </p:cNvPr>
          <p:cNvSpPr/>
          <p:nvPr/>
        </p:nvSpPr>
        <p:spPr>
          <a:xfrm>
            <a:off x="261806" y="5095547"/>
            <a:ext cx="11533408" cy="158967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0F5B2BC6-498B-4D4C-9760-629329432D17}"/>
              </a:ext>
            </a:extLst>
          </p:cNvPr>
          <p:cNvSpPr txBox="1"/>
          <p:nvPr/>
        </p:nvSpPr>
        <p:spPr>
          <a:xfrm>
            <a:off x="329296" y="4393425"/>
            <a:ext cx="10820400" cy="400110"/>
          </a:xfrm>
          <a:prstGeom prst="rect">
            <a:avLst/>
          </a:prstGeom>
          <a:noFill/>
        </p:spPr>
        <p:txBody>
          <a:bodyPr wrap="square" rtlCol="0">
            <a:spAutoFit/>
          </a:bodyPr>
          <a:lstStyle/>
          <a:p>
            <a:r>
              <a:rPr lang="en-US" sz="2000" dirty="0"/>
              <a:t>Can you finish the sentence below using your two favorite words to describe the pigs.</a:t>
            </a:r>
          </a:p>
        </p:txBody>
      </p:sp>
      <p:sp>
        <p:nvSpPr>
          <p:cNvPr id="26" name="TextBox 25">
            <a:extLst>
              <a:ext uri="{FF2B5EF4-FFF2-40B4-BE49-F238E27FC236}">
                <a16:creationId xmlns:a16="http://schemas.microsoft.com/office/drawing/2014/main" id="{CAC8C466-F746-B042-BC2B-292454E29E94}"/>
              </a:ext>
            </a:extLst>
          </p:cNvPr>
          <p:cNvSpPr txBox="1"/>
          <p:nvPr/>
        </p:nvSpPr>
        <p:spPr>
          <a:xfrm>
            <a:off x="329296" y="5742106"/>
            <a:ext cx="11398428" cy="584775"/>
          </a:xfrm>
          <a:prstGeom prst="rect">
            <a:avLst/>
          </a:prstGeom>
          <a:noFill/>
        </p:spPr>
        <p:txBody>
          <a:bodyPr wrap="square" rtlCol="0">
            <a:spAutoFit/>
          </a:bodyPr>
          <a:lstStyle/>
          <a:p>
            <a:r>
              <a:rPr lang="en-US" sz="3200" dirty="0"/>
              <a:t>The little pigs felt __________________ and __________________</a:t>
            </a:r>
          </a:p>
        </p:txBody>
      </p:sp>
      <p:sp>
        <p:nvSpPr>
          <p:cNvPr id="27" name="TextBox 26">
            <a:extLst>
              <a:ext uri="{FF2B5EF4-FFF2-40B4-BE49-F238E27FC236}">
                <a16:creationId xmlns:a16="http://schemas.microsoft.com/office/drawing/2014/main" id="{C48577AE-79D3-0B40-87CC-254B52F85078}"/>
              </a:ext>
            </a:extLst>
          </p:cNvPr>
          <p:cNvSpPr txBox="1"/>
          <p:nvPr/>
        </p:nvSpPr>
        <p:spPr>
          <a:xfrm>
            <a:off x="426445" y="2586742"/>
            <a:ext cx="1651904" cy="584775"/>
          </a:xfrm>
          <a:prstGeom prst="rect">
            <a:avLst/>
          </a:prstGeom>
          <a:noFill/>
        </p:spPr>
        <p:txBody>
          <a:bodyPr wrap="square" rtlCol="0">
            <a:spAutoFit/>
          </a:bodyPr>
          <a:lstStyle/>
          <a:p>
            <a:r>
              <a:rPr lang="en-US" sz="3200" dirty="0"/>
              <a:t>Scared</a:t>
            </a:r>
          </a:p>
        </p:txBody>
      </p:sp>
      <p:sp>
        <p:nvSpPr>
          <p:cNvPr id="28" name="TextBox 27">
            <a:extLst>
              <a:ext uri="{FF2B5EF4-FFF2-40B4-BE49-F238E27FC236}">
                <a16:creationId xmlns:a16="http://schemas.microsoft.com/office/drawing/2014/main" id="{1033E403-9A26-2447-9423-96D8CD9DC55E}"/>
              </a:ext>
            </a:extLst>
          </p:cNvPr>
          <p:cNvSpPr txBox="1"/>
          <p:nvPr/>
        </p:nvSpPr>
        <p:spPr>
          <a:xfrm>
            <a:off x="1637444" y="3521333"/>
            <a:ext cx="1651904" cy="584775"/>
          </a:xfrm>
          <a:prstGeom prst="rect">
            <a:avLst/>
          </a:prstGeom>
          <a:noFill/>
        </p:spPr>
        <p:txBody>
          <a:bodyPr wrap="square" rtlCol="0">
            <a:spAutoFit/>
          </a:bodyPr>
          <a:lstStyle/>
          <a:p>
            <a:r>
              <a:rPr lang="en-US" sz="3200" dirty="0"/>
              <a:t>Sad </a:t>
            </a:r>
          </a:p>
        </p:txBody>
      </p:sp>
      <p:sp>
        <p:nvSpPr>
          <p:cNvPr id="29" name="TextBox 28">
            <a:extLst>
              <a:ext uri="{FF2B5EF4-FFF2-40B4-BE49-F238E27FC236}">
                <a16:creationId xmlns:a16="http://schemas.microsoft.com/office/drawing/2014/main" id="{690C81B0-B207-C14C-9905-291EEE411F2C}"/>
              </a:ext>
            </a:extLst>
          </p:cNvPr>
          <p:cNvSpPr txBox="1"/>
          <p:nvPr/>
        </p:nvSpPr>
        <p:spPr>
          <a:xfrm>
            <a:off x="2591770" y="2586452"/>
            <a:ext cx="1651904" cy="584775"/>
          </a:xfrm>
          <a:prstGeom prst="rect">
            <a:avLst/>
          </a:prstGeom>
          <a:noFill/>
        </p:spPr>
        <p:txBody>
          <a:bodyPr wrap="square" rtlCol="0">
            <a:spAutoFit/>
          </a:bodyPr>
          <a:lstStyle/>
          <a:p>
            <a:r>
              <a:rPr lang="en-US" sz="3200" dirty="0"/>
              <a:t>Unsure</a:t>
            </a:r>
          </a:p>
        </p:txBody>
      </p:sp>
      <p:sp>
        <p:nvSpPr>
          <p:cNvPr id="30" name="TextBox 29">
            <a:extLst>
              <a:ext uri="{FF2B5EF4-FFF2-40B4-BE49-F238E27FC236}">
                <a16:creationId xmlns:a16="http://schemas.microsoft.com/office/drawing/2014/main" id="{B1F67F69-750D-364E-B063-B6EE036E037C}"/>
              </a:ext>
            </a:extLst>
          </p:cNvPr>
          <p:cNvSpPr txBox="1"/>
          <p:nvPr/>
        </p:nvSpPr>
        <p:spPr>
          <a:xfrm>
            <a:off x="7122374" y="2622296"/>
            <a:ext cx="1651904" cy="584775"/>
          </a:xfrm>
          <a:prstGeom prst="rect">
            <a:avLst/>
          </a:prstGeom>
          <a:noFill/>
        </p:spPr>
        <p:txBody>
          <a:bodyPr wrap="square" rtlCol="0">
            <a:spAutoFit/>
          </a:bodyPr>
          <a:lstStyle/>
          <a:p>
            <a:r>
              <a:rPr lang="en-US" sz="3200" dirty="0"/>
              <a:t>Worried </a:t>
            </a:r>
          </a:p>
        </p:txBody>
      </p:sp>
      <p:sp>
        <p:nvSpPr>
          <p:cNvPr id="31" name="TextBox 30">
            <a:extLst>
              <a:ext uri="{FF2B5EF4-FFF2-40B4-BE49-F238E27FC236}">
                <a16:creationId xmlns:a16="http://schemas.microsoft.com/office/drawing/2014/main" id="{57C559F5-4D00-6945-ACD9-096DF8BC1053}"/>
              </a:ext>
            </a:extLst>
          </p:cNvPr>
          <p:cNvSpPr txBox="1"/>
          <p:nvPr/>
        </p:nvSpPr>
        <p:spPr>
          <a:xfrm>
            <a:off x="6096000" y="3502403"/>
            <a:ext cx="1651904" cy="584775"/>
          </a:xfrm>
          <a:prstGeom prst="rect">
            <a:avLst/>
          </a:prstGeom>
          <a:noFill/>
        </p:spPr>
        <p:txBody>
          <a:bodyPr wrap="square" rtlCol="0">
            <a:spAutoFit/>
          </a:bodyPr>
          <a:lstStyle/>
          <a:p>
            <a:r>
              <a:rPr lang="en-US" sz="3200" dirty="0"/>
              <a:t>Nervous</a:t>
            </a:r>
          </a:p>
        </p:txBody>
      </p:sp>
      <p:sp>
        <p:nvSpPr>
          <p:cNvPr id="33" name="TextBox 32">
            <a:extLst>
              <a:ext uri="{FF2B5EF4-FFF2-40B4-BE49-F238E27FC236}">
                <a16:creationId xmlns:a16="http://schemas.microsoft.com/office/drawing/2014/main" id="{738F18A0-1F82-BE4E-BF5C-F1B6D0BCE96B}"/>
              </a:ext>
            </a:extLst>
          </p:cNvPr>
          <p:cNvSpPr txBox="1"/>
          <p:nvPr/>
        </p:nvSpPr>
        <p:spPr>
          <a:xfrm>
            <a:off x="3914157" y="3511537"/>
            <a:ext cx="1651904" cy="584775"/>
          </a:xfrm>
          <a:prstGeom prst="rect">
            <a:avLst/>
          </a:prstGeom>
          <a:noFill/>
        </p:spPr>
        <p:txBody>
          <a:bodyPr wrap="square" rtlCol="0">
            <a:spAutoFit/>
          </a:bodyPr>
          <a:lstStyle/>
          <a:p>
            <a:r>
              <a:rPr lang="en-US" sz="3200" dirty="0"/>
              <a:t>Brave </a:t>
            </a:r>
          </a:p>
        </p:txBody>
      </p:sp>
      <p:sp>
        <p:nvSpPr>
          <p:cNvPr id="34" name="TextBox 33">
            <a:extLst>
              <a:ext uri="{FF2B5EF4-FFF2-40B4-BE49-F238E27FC236}">
                <a16:creationId xmlns:a16="http://schemas.microsoft.com/office/drawing/2014/main" id="{2048C81C-936A-6142-9569-A2DFF724F816}"/>
              </a:ext>
            </a:extLst>
          </p:cNvPr>
          <p:cNvSpPr txBox="1"/>
          <p:nvPr/>
        </p:nvSpPr>
        <p:spPr>
          <a:xfrm>
            <a:off x="9656283" y="2627707"/>
            <a:ext cx="1651904" cy="584775"/>
          </a:xfrm>
          <a:prstGeom prst="rect">
            <a:avLst/>
          </a:prstGeom>
          <a:noFill/>
        </p:spPr>
        <p:txBody>
          <a:bodyPr wrap="square" rtlCol="0">
            <a:spAutoFit/>
          </a:bodyPr>
          <a:lstStyle/>
          <a:p>
            <a:r>
              <a:rPr lang="en-US" sz="3200" dirty="0"/>
              <a:t>Excited </a:t>
            </a:r>
          </a:p>
        </p:txBody>
      </p:sp>
      <p:sp>
        <p:nvSpPr>
          <p:cNvPr id="35" name="TextBox 34">
            <a:extLst>
              <a:ext uri="{FF2B5EF4-FFF2-40B4-BE49-F238E27FC236}">
                <a16:creationId xmlns:a16="http://schemas.microsoft.com/office/drawing/2014/main" id="{31DB795B-F873-234D-A8E0-F748F054534D}"/>
              </a:ext>
            </a:extLst>
          </p:cNvPr>
          <p:cNvSpPr txBox="1"/>
          <p:nvPr/>
        </p:nvSpPr>
        <p:spPr>
          <a:xfrm>
            <a:off x="4757095" y="2586452"/>
            <a:ext cx="2078349" cy="584775"/>
          </a:xfrm>
          <a:prstGeom prst="rect">
            <a:avLst/>
          </a:prstGeom>
          <a:noFill/>
        </p:spPr>
        <p:txBody>
          <a:bodyPr wrap="square" rtlCol="0">
            <a:spAutoFit/>
          </a:bodyPr>
          <a:lstStyle/>
          <a:p>
            <a:r>
              <a:rPr lang="en-US" sz="3200" dirty="0"/>
              <a:t>Grown up </a:t>
            </a:r>
          </a:p>
        </p:txBody>
      </p:sp>
      <p:sp>
        <p:nvSpPr>
          <p:cNvPr id="36" name="TextBox 35">
            <a:extLst>
              <a:ext uri="{FF2B5EF4-FFF2-40B4-BE49-F238E27FC236}">
                <a16:creationId xmlns:a16="http://schemas.microsoft.com/office/drawing/2014/main" id="{805E5D3E-BC6E-E449-9754-5F6592885276}"/>
              </a:ext>
            </a:extLst>
          </p:cNvPr>
          <p:cNvSpPr txBox="1"/>
          <p:nvPr/>
        </p:nvSpPr>
        <p:spPr>
          <a:xfrm>
            <a:off x="8372713" y="3533648"/>
            <a:ext cx="2181843" cy="584775"/>
          </a:xfrm>
          <a:prstGeom prst="rect">
            <a:avLst/>
          </a:prstGeom>
          <a:noFill/>
        </p:spPr>
        <p:txBody>
          <a:bodyPr wrap="square" rtlCol="0">
            <a:spAutoFit/>
          </a:bodyPr>
          <a:lstStyle/>
          <a:p>
            <a:r>
              <a:rPr lang="en-US" sz="3200" dirty="0"/>
              <a:t>Confident</a:t>
            </a:r>
          </a:p>
        </p:txBody>
      </p:sp>
    </p:spTree>
    <p:extLst>
      <p:ext uri="{BB962C8B-B14F-4D97-AF65-F5344CB8AC3E}">
        <p14:creationId xmlns:p14="http://schemas.microsoft.com/office/powerpoint/2010/main" val="2643560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002937A9-C2F7-9F4A-BD55-2BD5E266D6E7}"/>
              </a:ext>
            </a:extLst>
          </p:cNvPr>
          <p:cNvSpPr txBox="1"/>
          <p:nvPr/>
        </p:nvSpPr>
        <p:spPr>
          <a:xfrm>
            <a:off x="261806" y="172783"/>
            <a:ext cx="10815497" cy="2092881"/>
          </a:xfrm>
          <a:prstGeom prst="rect">
            <a:avLst/>
          </a:prstGeom>
          <a:noFill/>
        </p:spPr>
        <p:txBody>
          <a:bodyPr wrap="square" rtlCol="0">
            <a:spAutoFit/>
          </a:bodyPr>
          <a:lstStyle/>
          <a:p>
            <a:r>
              <a:rPr lang="en-GB" sz="2800" dirty="0"/>
              <a:t>Imagine you were a little pig and needed to build a home. What would you build your house out of. Here are some ideas:</a:t>
            </a:r>
          </a:p>
          <a:p>
            <a:endParaRPr lang="en-GB" sz="2800" dirty="0"/>
          </a:p>
          <a:p>
            <a:r>
              <a:rPr lang="en-GB" sz="2800" dirty="0"/>
              <a:t>Grass / Wood / Cardboard / Ice / Glass / Plastic / Foam / Bricks </a:t>
            </a:r>
          </a:p>
          <a:p>
            <a:endParaRPr lang="en-US" dirty="0"/>
          </a:p>
        </p:txBody>
      </p:sp>
      <p:sp>
        <p:nvSpPr>
          <p:cNvPr id="16" name="Rectangle 15">
            <a:extLst>
              <a:ext uri="{FF2B5EF4-FFF2-40B4-BE49-F238E27FC236}">
                <a16:creationId xmlns:a16="http://schemas.microsoft.com/office/drawing/2014/main" id="{9E0344FD-1693-234E-84AE-3A334BE0A95F}"/>
              </a:ext>
            </a:extLst>
          </p:cNvPr>
          <p:cNvSpPr/>
          <p:nvPr/>
        </p:nvSpPr>
        <p:spPr>
          <a:xfrm>
            <a:off x="329296" y="2177327"/>
            <a:ext cx="11533408" cy="111469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CAC8C466-F746-B042-BC2B-292454E29E94}"/>
              </a:ext>
            </a:extLst>
          </p:cNvPr>
          <p:cNvSpPr txBox="1"/>
          <p:nvPr/>
        </p:nvSpPr>
        <p:spPr>
          <a:xfrm>
            <a:off x="464276" y="2503276"/>
            <a:ext cx="11398428" cy="584775"/>
          </a:xfrm>
          <a:prstGeom prst="rect">
            <a:avLst/>
          </a:prstGeom>
          <a:noFill/>
        </p:spPr>
        <p:txBody>
          <a:bodyPr wrap="square" rtlCol="0">
            <a:spAutoFit/>
          </a:bodyPr>
          <a:lstStyle/>
          <a:p>
            <a:r>
              <a:rPr lang="en-US" sz="3200" dirty="0"/>
              <a:t>If I was a pig I would build my house out of  __________________ . </a:t>
            </a:r>
          </a:p>
        </p:txBody>
      </p:sp>
      <p:sp>
        <p:nvSpPr>
          <p:cNvPr id="2" name="TextBox 1">
            <a:extLst>
              <a:ext uri="{FF2B5EF4-FFF2-40B4-BE49-F238E27FC236}">
                <a16:creationId xmlns:a16="http://schemas.microsoft.com/office/drawing/2014/main" id="{D19069E3-32DC-7748-BECE-33FA076F4629}"/>
              </a:ext>
            </a:extLst>
          </p:cNvPr>
          <p:cNvSpPr txBox="1"/>
          <p:nvPr/>
        </p:nvSpPr>
        <p:spPr>
          <a:xfrm>
            <a:off x="329296" y="3478171"/>
            <a:ext cx="11263448" cy="400110"/>
          </a:xfrm>
          <a:prstGeom prst="rect">
            <a:avLst/>
          </a:prstGeom>
          <a:noFill/>
        </p:spPr>
        <p:txBody>
          <a:bodyPr wrap="square" rtlCol="0">
            <a:spAutoFit/>
          </a:bodyPr>
          <a:lstStyle/>
          <a:p>
            <a:r>
              <a:rPr lang="en-US" sz="2000" dirty="0"/>
              <a:t>Talk with your adult about why you chose this material to build your house. </a:t>
            </a:r>
          </a:p>
        </p:txBody>
      </p:sp>
      <p:sp>
        <p:nvSpPr>
          <p:cNvPr id="18" name="Rectangle 17">
            <a:extLst>
              <a:ext uri="{FF2B5EF4-FFF2-40B4-BE49-F238E27FC236}">
                <a16:creationId xmlns:a16="http://schemas.microsoft.com/office/drawing/2014/main" id="{8CA1E277-2120-B94F-8273-2F1113809471}"/>
              </a:ext>
            </a:extLst>
          </p:cNvPr>
          <p:cNvSpPr/>
          <p:nvPr/>
        </p:nvSpPr>
        <p:spPr>
          <a:xfrm>
            <a:off x="261806" y="4047182"/>
            <a:ext cx="5351594" cy="192739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3022AEE-A99A-E04C-9B15-5666A4EA6DE8}"/>
              </a:ext>
            </a:extLst>
          </p:cNvPr>
          <p:cNvSpPr/>
          <p:nvPr/>
        </p:nvSpPr>
        <p:spPr>
          <a:xfrm>
            <a:off x="6388922" y="4047182"/>
            <a:ext cx="5351594" cy="192739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976044D-C043-5642-9A9D-275B5E71F144}"/>
              </a:ext>
            </a:extLst>
          </p:cNvPr>
          <p:cNvSpPr txBox="1"/>
          <p:nvPr/>
        </p:nvSpPr>
        <p:spPr>
          <a:xfrm>
            <a:off x="329296" y="4105515"/>
            <a:ext cx="4039504" cy="369332"/>
          </a:xfrm>
          <a:prstGeom prst="rect">
            <a:avLst/>
          </a:prstGeom>
          <a:noFill/>
        </p:spPr>
        <p:txBody>
          <a:bodyPr wrap="square" rtlCol="0">
            <a:spAutoFit/>
          </a:bodyPr>
          <a:lstStyle/>
          <a:p>
            <a:r>
              <a:rPr lang="en-US" dirty="0"/>
              <a:t>Why did you choose this material? </a:t>
            </a:r>
          </a:p>
        </p:txBody>
      </p:sp>
      <p:sp>
        <p:nvSpPr>
          <p:cNvPr id="21" name="TextBox 20">
            <a:extLst>
              <a:ext uri="{FF2B5EF4-FFF2-40B4-BE49-F238E27FC236}">
                <a16:creationId xmlns:a16="http://schemas.microsoft.com/office/drawing/2014/main" id="{2B6F633D-32B3-ED46-96C7-8AE7C09A71A0}"/>
              </a:ext>
            </a:extLst>
          </p:cNvPr>
          <p:cNvSpPr txBox="1"/>
          <p:nvPr/>
        </p:nvSpPr>
        <p:spPr>
          <a:xfrm>
            <a:off x="6536695" y="4105515"/>
            <a:ext cx="5056047" cy="646331"/>
          </a:xfrm>
          <a:prstGeom prst="rect">
            <a:avLst/>
          </a:prstGeom>
          <a:noFill/>
        </p:spPr>
        <p:txBody>
          <a:bodyPr wrap="square" rtlCol="0">
            <a:spAutoFit/>
          </a:bodyPr>
          <a:lstStyle/>
          <a:p>
            <a:r>
              <a:rPr lang="en-US" dirty="0"/>
              <a:t>Do you think there would be any problems with your house?</a:t>
            </a:r>
          </a:p>
        </p:txBody>
      </p:sp>
      <p:sp>
        <p:nvSpPr>
          <p:cNvPr id="22" name="TextBox 21">
            <a:extLst>
              <a:ext uri="{FF2B5EF4-FFF2-40B4-BE49-F238E27FC236}">
                <a16:creationId xmlns:a16="http://schemas.microsoft.com/office/drawing/2014/main" id="{4EEF7B3A-D9D6-044C-9674-727E1050C5FE}"/>
              </a:ext>
            </a:extLst>
          </p:cNvPr>
          <p:cNvSpPr txBox="1"/>
          <p:nvPr/>
        </p:nvSpPr>
        <p:spPr>
          <a:xfrm>
            <a:off x="329296" y="6078106"/>
            <a:ext cx="5093604" cy="646331"/>
          </a:xfrm>
          <a:prstGeom prst="rect">
            <a:avLst/>
          </a:prstGeom>
          <a:noFill/>
        </p:spPr>
        <p:txBody>
          <a:bodyPr wrap="square" rtlCol="0">
            <a:spAutoFit/>
          </a:bodyPr>
          <a:lstStyle/>
          <a:p>
            <a:r>
              <a:rPr lang="en-US" dirty="0"/>
              <a:t>Do you think the wolf could blow your house down? (Circle your answer) </a:t>
            </a:r>
          </a:p>
        </p:txBody>
      </p:sp>
      <p:sp>
        <p:nvSpPr>
          <p:cNvPr id="23" name="TextBox 22">
            <a:extLst>
              <a:ext uri="{FF2B5EF4-FFF2-40B4-BE49-F238E27FC236}">
                <a16:creationId xmlns:a16="http://schemas.microsoft.com/office/drawing/2014/main" id="{BF03A85C-39F6-3940-8929-DEF0D84D4C33}"/>
              </a:ext>
            </a:extLst>
          </p:cNvPr>
          <p:cNvSpPr txBox="1"/>
          <p:nvPr/>
        </p:nvSpPr>
        <p:spPr>
          <a:xfrm>
            <a:off x="5752196" y="6210867"/>
            <a:ext cx="2610658" cy="461665"/>
          </a:xfrm>
          <a:prstGeom prst="rect">
            <a:avLst/>
          </a:prstGeom>
          <a:noFill/>
        </p:spPr>
        <p:txBody>
          <a:bodyPr wrap="square" rtlCol="0">
            <a:spAutoFit/>
          </a:bodyPr>
          <a:lstStyle/>
          <a:p>
            <a:r>
              <a:rPr lang="en-US" sz="2400" dirty="0"/>
              <a:t>YES                      NO</a:t>
            </a:r>
          </a:p>
        </p:txBody>
      </p:sp>
    </p:spTree>
    <p:extLst>
      <p:ext uri="{BB962C8B-B14F-4D97-AF65-F5344CB8AC3E}">
        <p14:creationId xmlns:p14="http://schemas.microsoft.com/office/powerpoint/2010/main" val="3934316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14.1.2021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add one more. </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86972" y="5940593"/>
            <a:ext cx="647177" cy="581139"/>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3260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p:cNvSpPr txBox="1"/>
          <p:nvPr/>
        </p:nvSpPr>
        <p:spPr>
          <a:xfrm>
            <a:off x="587829" y="2690951"/>
            <a:ext cx="4036423" cy="461665"/>
          </a:xfrm>
          <a:prstGeom prst="rect">
            <a:avLst/>
          </a:prstGeom>
          <a:noFill/>
        </p:spPr>
        <p:txBody>
          <a:bodyPr wrap="square" rtlCol="0">
            <a:spAutoFit/>
          </a:bodyPr>
          <a:lstStyle/>
          <a:p>
            <a:r>
              <a:rPr lang="en-GB" sz="2400" dirty="0"/>
              <a:t>4 + 1 = </a:t>
            </a:r>
          </a:p>
        </p:txBody>
      </p:sp>
      <p:sp>
        <p:nvSpPr>
          <p:cNvPr id="17" name="TextBox 16"/>
          <p:cNvSpPr txBox="1"/>
          <p:nvPr/>
        </p:nvSpPr>
        <p:spPr>
          <a:xfrm>
            <a:off x="587827" y="3492083"/>
            <a:ext cx="4036423" cy="461665"/>
          </a:xfrm>
          <a:prstGeom prst="rect">
            <a:avLst/>
          </a:prstGeom>
          <a:noFill/>
        </p:spPr>
        <p:txBody>
          <a:bodyPr wrap="square" rtlCol="0">
            <a:spAutoFit/>
          </a:bodyPr>
          <a:lstStyle/>
          <a:p>
            <a:r>
              <a:rPr lang="en-GB" sz="2400" dirty="0"/>
              <a:t>2 + 1 = </a:t>
            </a:r>
          </a:p>
        </p:txBody>
      </p:sp>
      <p:sp>
        <p:nvSpPr>
          <p:cNvPr id="18" name="TextBox 17"/>
          <p:cNvSpPr txBox="1"/>
          <p:nvPr/>
        </p:nvSpPr>
        <p:spPr>
          <a:xfrm>
            <a:off x="587827" y="4293217"/>
            <a:ext cx="4036423" cy="461665"/>
          </a:xfrm>
          <a:prstGeom prst="rect">
            <a:avLst/>
          </a:prstGeom>
          <a:noFill/>
        </p:spPr>
        <p:txBody>
          <a:bodyPr wrap="square" rtlCol="0">
            <a:spAutoFit/>
          </a:bodyPr>
          <a:lstStyle/>
          <a:p>
            <a:r>
              <a:rPr lang="en-GB" sz="2400" dirty="0"/>
              <a:t>6 + 1 = </a:t>
            </a:r>
          </a:p>
        </p:txBody>
      </p:sp>
      <p:sp>
        <p:nvSpPr>
          <p:cNvPr id="19" name="TextBox 18"/>
          <p:cNvSpPr txBox="1"/>
          <p:nvPr/>
        </p:nvSpPr>
        <p:spPr>
          <a:xfrm>
            <a:off x="587827" y="5094351"/>
            <a:ext cx="4036423" cy="461665"/>
          </a:xfrm>
          <a:prstGeom prst="rect">
            <a:avLst/>
          </a:prstGeom>
          <a:noFill/>
        </p:spPr>
        <p:txBody>
          <a:bodyPr wrap="square" rtlCol="0">
            <a:spAutoFit/>
          </a:bodyPr>
          <a:lstStyle/>
          <a:p>
            <a:r>
              <a:rPr lang="en-GB" sz="2400" dirty="0"/>
              <a:t>8 + 1 = </a:t>
            </a:r>
          </a:p>
        </p:txBody>
      </p:sp>
      <p:sp>
        <p:nvSpPr>
          <p:cNvPr id="20" name="TextBox 19"/>
          <p:cNvSpPr txBox="1"/>
          <p:nvPr/>
        </p:nvSpPr>
        <p:spPr>
          <a:xfrm>
            <a:off x="587827" y="5895485"/>
            <a:ext cx="4036423" cy="461665"/>
          </a:xfrm>
          <a:prstGeom prst="rect">
            <a:avLst/>
          </a:prstGeom>
          <a:noFill/>
        </p:spPr>
        <p:txBody>
          <a:bodyPr wrap="square" rtlCol="0">
            <a:spAutoFit/>
          </a:bodyPr>
          <a:lstStyle/>
          <a:p>
            <a:r>
              <a:rPr lang="en-GB" sz="2400" dirty="0"/>
              <a:t>1 + 1 = </a:t>
            </a:r>
          </a:p>
        </p:txBody>
      </p:sp>
      <p:sp>
        <p:nvSpPr>
          <p:cNvPr id="21" name="TextBox 20"/>
          <p:cNvSpPr txBox="1"/>
          <p:nvPr/>
        </p:nvSpPr>
        <p:spPr>
          <a:xfrm>
            <a:off x="5560423" y="2690951"/>
            <a:ext cx="4036423" cy="461665"/>
          </a:xfrm>
          <a:prstGeom prst="rect">
            <a:avLst/>
          </a:prstGeom>
          <a:noFill/>
        </p:spPr>
        <p:txBody>
          <a:bodyPr wrap="square" rtlCol="0">
            <a:spAutoFit/>
          </a:bodyPr>
          <a:lstStyle/>
          <a:p>
            <a:r>
              <a:rPr lang="en-GB" sz="2400" dirty="0"/>
              <a:t>7 + 1 = </a:t>
            </a:r>
          </a:p>
        </p:txBody>
      </p:sp>
      <p:sp>
        <p:nvSpPr>
          <p:cNvPr id="22" name="TextBox 21"/>
          <p:cNvSpPr txBox="1"/>
          <p:nvPr/>
        </p:nvSpPr>
        <p:spPr>
          <a:xfrm>
            <a:off x="5560421" y="3492083"/>
            <a:ext cx="4036423" cy="461665"/>
          </a:xfrm>
          <a:prstGeom prst="rect">
            <a:avLst/>
          </a:prstGeom>
          <a:noFill/>
        </p:spPr>
        <p:txBody>
          <a:bodyPr wrap="square" rtlCol="0">
            <a:spAutoFit/>
          </a:bodyPr>
          <a:lstStyle/>
          <a:p>
            <a:r>
              <a:rPr lang="en-GB" sz="2400" dirty="0"/>
              <a:t>3 + 1 = </a:t>
            </a:r>
          </a:p>
        </p:txBody>
      </p:sp>
      <p:sp>
        <p:nvSpPr>
          <p:cNvPr id="23" name="TextBox 22"/>
          <p:cNvSpPr txBox="1"/>
          <p:nvPr/>
        </p:nvSpPr>
        <p:spPr>
          <a:xfrm>
            <a:off x="5560421" y="4293217"/>
            <a:ext cx="4036423" cy="461665"/>
          </a:xfrm>
          <a:prstGeom prst="rect">
            <a:avLst/>
          </a:prstGeom>
          <a:noFill/>
        </p:spPr>
        <p:txBody>
          <a:bodyPr wrap="square" rtlCol="0">
            <a:spAutoFit/>
          </a:bodyPr>
          <a:lstStyle/>
          <a:p>
            <a:r>
              <a:rPr lang="en-GB" sz="2400" dirty="0"/>
              <a:t>9 + 1 = </a:t>
            </a:r>
          </a:p>
        </p:txBody>
      </p:sp>
      <p:sp>
        <p:nvSpPr>
          <p:cNvPr id="24" name="TextBox 23"/>
          <p:cNvSpPr txBox="1"/>
          <p:nvPr/>
        </p:nvSpPr>
        <p:spPr>
          <a:xfrm>
            <a:off x="5560421" y="5094351"/>
            <a:ext cx="4036423" cy="461665"/>
          </a:xfrm>
          <a:prstGeom prst="rect">
            <a:avLst/>
          </a:prstGeom>
          <a:noFill/>
        </p:spPr>
        <p:txBody>
          <a:bodyPr wrap="square" rtlCol="0">
            <a:spAutoFit/>
          </a:bodyPr>
          <a:lstStyle/>
          <a:p>
            <a:r>
              <a:rPr lang="en-GB" sz="2400" dirty="0"/>
              <a:t>5 + 1 = </a:t>
            </a:r>
          </a:p>
        </p:txBody>
      </p:sp>
      <p:sp>
        <p:nvSpPr>
          <p:cNvPr id="25" name="TextBox 24"/>
          <p:cNvSpPr txBox="1"/>
          <p:nvPr/>
        </p:nvSpPr>
        <p:spPr>
          <a:xfrm>
            <a:off x="5560421" y="5895485"/>
            <a:ext cx="4036423" cy="461665"/>
          </a:xfrm>
          <a:prstGeom prst="rect">
            <a:avLst/>
          </a:prstGeom>
          <a:noFill/>
        </p:spPr>
        <p:txBody>
          <a:bodyPr wrap="square" rtlCol="0">
            <a:spAutoFit/>
          </a:bodyPr>
          <a:lstStyle/>
          <a:p>
            <a:r>
              <a:rPr lang="en-GB" sz="2400" dirty="0"/>
              <a:t>10 + 1 = </a:t>
            </a:r>
          </a:p>
        </p:txBody>
      </p:sp>
      <p:sp>
        <p:nvSpPr>
          <p:cNvPr id="26" name="TextBox 25"/>
          <p:cNvSpPr txBox="1"/>
          <p:nvPr/>
        </p:nvSpPr>
        <p:spPr>
          <a:xfrm>
            <a:off x="1685105" y="2722184"/>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27" name="TextBox 26"/>
          <p:cNvSpPr txBox="1"/>
          <p:nvPr/>
        </p:nvSpPr>
        <p:spPr>
          <a:xfrm>
            <a:off x="1685105" y="3523318"/>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28" name="TextBox 27"/>
          <p:cNvSpPr txBox="1"/>
          <p:nvPr/>
        </p:nvSpPr>
        <p:spPr>
          <a:xfrm>
            <a:off x="1685104" y="4324452"/>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29" name="TextBox 28"/>
          <p:cNvSpPr txBox="1"/>
          <p:nvPr/>
        </p:nvSpPr>
        <p:spPr>
          <a:xfrm>
            <a:off x="1685103" y="5125586"/>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0" name="TextBox 29"/>
          <p:cNvSpPr txBox="1"/>
          <p:nvPr/>
        </p:nvSpPr>
        <p:spPr>
          <a:xfrm>
            <a:off x="1685102" y="5926262"/>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1" name="TextBox 30"/>
          <p:cNvSpPr txBox="1"/>
          <p:nvPr/>
        </p:nvSpPr>
        <p:spPr>
          <a:xfrm>
            <a:off x="6662054" y="2721728"/>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2" name="TextBox 31"/>
          <p:cNvSpPr txBox="1"/>
          <p:nvPr/>
        </p:nvSpPr>
        <p:spPr>
          <a:xfrm>
            <a:off x="6662053" y="3523318"/>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3" name="TextBox 32"/>
          <p:cNvSpPr txBox="1"/>
          <p:nvPr/>
        </p:nvSpPr>
        <p:spPr>
          <a:xfrm>
            <a:off x="6662053" y="4354772"/>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4" name="TextBox 33"/>
          <p:cNvSpPr txBox="1"/>
          <p:nvPr/>
        </p:nvSpPr>
        <p:spPr>
          <a:xfrm>
            <a:off x="6662053" y="5101586"/>
            <a:ext cx="418011" cy="400110"/>
          </a:xfrm>
          <a:prstGeom prst="rect">
            <a:avLst/>
          </a:prstGeom>
          <a:solidFill>
            <a:schemeClr val="bg1"/>
          </a:solidFill>
          <a:ln>
            <a:solidFill>
              <a:schemeClr val="tx1"/>
            </a:solidFill>
          </a:ln>
        </p:spPr>
        <p:txBody>
          <a:bodyPr wrap="square" rtlCol="0">
            <a:spAutoFit/>
          </a:bodyPr>
          <a:lstStyle/>
          <a:p>
            <a:endParaRPr lang="en-GB" dirty="0"/>
          </a:p>
        </p:txBody>
      </p:sp>
      <p:sp>
        <p:nvSpPr>
          <p:cNvPr id="35" name="TextBox 34"/>
          <p:cNvSpPr txBox="1"/>
          <p:nvPr/>
        </p:nvSpPr>
        <p:spPr>
          <a:xfrm>
            <a:off x="6727362" y="5926262"/>
            <a:ext cx="418011" cy="400110"/>
          </a:xfrm>
          <a:prstGeom prst="rect">
            <a:avLst/>
          </a:prstGeom>
          <a:solidFill>
            <a:schemeClr val="bg1"/>
          </a:solidFill>
          <a:ln>
            <a:solidFill>
              <a:schemeClr val="tx1"/>
            </a:solidFill>
          </a:ln>
        </p:spPr>
        <p:txBody>
          <a:bodyPr wrap="square" rtlCol="0">
            <a:spAutoFit/>
          </a:bodyPr>
          <a:lstStyle/>
          <a:p>
            <a:endParaRPr lang="en-GB" dirty="0"/>
          </a:p>
        </p:txBody>
      </p:sp>
      <p:pic>
        <p:nvPicPr>
          <p:cNvPr id="36" name="Picture 35"/>
          <p:cNvPicPr>
            <a:picLocks noChangeAspect="1"/>
          </p:cNvPicPr>
          <p:nvPr/>
        </p:nvPicPr>
        <p:blipFill rotWithShape="1">
          <a:blip r:embed="rId3"/>
          <a:srcRect t="49566"/>
          <a:stretch/>
        </p:blipFill>
        <p:spPr>
          <a:xfrm>
            <a:off x="648421" y="1669932"/>
            <a:ext cx="7211431" cy="759112"/>
          </a:xfrm>
          <a:prstGeom prst="rect">
            <a:avLst/>
          </a:prstGeom>
        </p:spPr>
      </p:pic>
      <p:pic>
        <p:nvPicPr>
          <p:cNvPr id="37" name="Picture 36"/>
          <p:cNvPicPr>
            <a:picLocks noChangeAspect="1"/>
          </p:cNvPicPr>
          <p:nvPr/>
        </p:nvPicPr>
        <p:blipFill rotWithShape="1">
          <a:blip r:embed="rId3"/>
          <a:srcRect l="80553" r="7855" b="53906"/>
          <a:stretch/>
        </p:blipFill>
        <p:spPr>
          <a:xfrm>
            <a:off x="6753497" y="987732"/>
            <a:ext cx="836023" cy="693797"/>
          </a:xfrm>
          <a:prstGeom prst="rect">
            <a:avLst/>
          </a:prstGeom>
        </p:spPr>
      </p:pic>
      <p:pic>
        <p:nvPicPr>
          <p:cNvPr id="38" name="Picture 37"/>
          <p:cNvPicPr>
            <a:picLocks noChangeAspect="1"/>
          </p:cNvPicPr>
          <p:nvPr/>
        </p:nvPicPr>
        <p:blipFill rotWithShape="1">
          <a:blip r:embed="rId3"/>
          <a:srcRect t="21541" r="20048" b="52022"/>
          <a:stretch/>
        </p:blipFill>
        <p:spPr>
          <a:xfrm>
            <a:off x="648420" y="1260194"/>
            <a:ext cx="6105077" cy="421335"/>
          </a:xfrm>
          <a:prstGeom prst="rect">
            <a:avLst/>
          </a:prstGeom>
        </p:spPr>
      </p:pic>
      <p:sp>
        <p:nvSpPr>
          <p:cNvPr id="2" name="TextBox 1">
            <a:extLst>
              <a:ext uri="{FF2B5EF4-FFF2-40B4-BE49-F238E27FC236}">
                <a16:creationId xmlns:a16="http://schemas.microsoft.com/office/drawing/2014/main" id="{5956D2D6-66FE-6144-ACED-7755DDE18E7D}"/>
              </a:ext>
            </a:extLst>
          </p:cNvPr>
          <p:cNvSpPr txBox="1"/>
          <p:nvPr/>
        </p:nvSpPr>
        <p:spPr>
          <a:xfrm>
            <a:off x="498564" y="200163"/>
            <a:ext cx="7511144" cy="646331"/>
          </a:xfrm>
          <a:prstGeom prst="rect">
            <a:avLst/>
          </a:prstGeom>
          <a:noFill/>
        </p:spPr>
        <p:txBody>
          <a:bodyPr wrap="square" rtlCol="0">
            <a:spAutoFit/>
          </a:bodyPr>
          <a:lstStyle/>
          <a:p>
            <a:r>
              <a:rPr lang="en-US" dirty="0"/>
              <a:t>Finding one more is the same as adding one more. Can you solve these addition questions using what you have learnt this week?</a:t>
            </a:r>
          </a:p>
        </p:txBody>
      </p:sp>
    </p:spTree>
    <p:extLst>
      <p:ext uri="{BB962C8B-B14F-4D97-AF65-F5344CB8AC3E}">
        <p14:creationId xmlns:p14="http://schemas.microsoft.com/office/powerpoint/2010/main" val="4132957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r>
              <a:rPr lang="en-GB" sz="3200" dirty="0"/>
              <a:t>Date</a:t>
            </a:r>
            <a:r>
              <a:rPr lang="en-GB" dirty="0"/>
              <a:t>:   </a:t>
            </a:r>
            <a:r>
              <a:rPr lang="en-GB" sz="3200" dirty="0"/>
              <a:t>Thursday 14</a:t>
            </a:r>
            <a:r>
              <a:rPr lang="en-GB" sz="3200" baseline="30000" dirty="0"/>
              <a:t>th</a:t>
            </a:r>
            <a:r>
              <a:rPr lang="en-GB" sz="3200" dirty="0"/>
              <a:t> January 2021</a:t>
            </a:r>
            <a:endParaRPr lang="en-GB" dirty="0"/>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3027603"/>
            <a:ext cx="10228216" cy="1446550"/>
          </a:xfrm>
          <a:prstGeom prst="rect">
            <a:avLst/>
          </a:prstGeom>
        </p:spPr>
        <p:txBody>
          <a:bodyPr wrap="square">
            <a:spAutoFit/>
          </a:bodyPr>
          <a:lstStyle/>
          <a:p>
            <a:r>
              <a:rPr lang="en-GB" sz="4400" dirty="0"/>
              <a:t>LO. To observe and comment on different building materials.</a:t>
            </a:r>
            <a:endParaRPr lang="en-US" sz="4400" dirty="0"/>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1EF16FC-5F9C-5549-89EA-B7701A1B793A}"/>
              </a:ext>
            </a:extLst>
          </p:cNvPr>
          <p:cNvSpPr txBox="1"/>
          <p:nvPr/>
        </p:nvSpPr>
        <p:spPr>
          <a:xfrm>
            <a:off x="1033564" y="5995957"/>
            <a:ext cx="4028302" cy="461665"/>
          </a:xfrm>
          <a:prstGeom prst="rect">
            <a:avLst/>
          </a:prstGeom>
          <a:noFill/>
        </p:spPr>
        <p:txBody>
          <a:bodyPr wrap="square" rtlCol="0">
            <a:spAutoFit/>
          </a:bodyPr>
          <a:lstStyle/>
          <a:p>
            <a:r>
              <a:rPr lang="en-GB" sz="2400" dirty="0"/>
              <a:t>Subject</a:t>
            </a:r>
            <a:r>
              <a:rPr lang="en-GB" dirty="0"/>
              <a:t>: </a:t>
            </a:r>
            <a:r>
              <a:rPr lang="en-GB" sz="2400" dirty="0"/>
              <a:t>Science </a:t>
            </a:r>
            <a:endParaRPr lang="en-GB" dirty="0"/>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53918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p>
          <a:p>
            <a:pPr algn="ctr"/>
            <a:endParaRPr lang="en-GB" dirty="0"/>
          </a:p>
          <a:p>
            <a:pPr algn="ctr"/>
            <a:endParaRPr lang="en-GB" dirty="0">
              <a:cs typeface="Calibri" panose="020F0502020204030204"/>
            </a:endParaRPr>
          </a:p>
          <a:p>
            <a:pPr algn="ctr"/>
            <a:endParaRPr lang="en-GB" dirty="0">
              <a:cs typeface="Calibri" panose="020F0502020204030204"/>
            </a:endParaRP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cs typeface="Calibri" panose="020F0502020204030204"/>
            </a:endParaRPr>
          </a:p>
          <a:p>
            <a:pPr algn="ctr"/>
            <a:endParaRPr lang="en-GB" dirty="0"/>
          </a:p>
          <a:p>
            <a:pPr algn="ctr"/>
            <a:endParaRPr lang="en-GB" dirty="0">
              <a:cs typeface="Calibri" panose="020F0502020204030204"/>
            </a:endParaRPr>
          </a:p>
          <a:p>
            <a:pPr algn="ctr"/>
            <a:endParaRPr lang="en-GB" dirty="0"/>
          </a:p>
          <a:p>
            <a:pPr algn="ctr"/>
            <a:endParaRPr lang="en-GB"/>
          </a:p>
          <a:p>
            <a:pPr algn="ctr"/>
            <a:endParaRPr lang="en-GB" dirty="0">
              <a:cs typeface="Calibri"/>
            </a:endParaRP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cs typeface="Calibri"/>
            </a:endParaRPr>
          </a:p>
          <a:p>
            <a:pPr algn="ctr"/>
            <a:endParaRPr lang="en-GB" dirty="0">
              <a:cs typeface="Calibri"/>
            </a:endParaRPr>
          </a:p>
        </p:txBody>
      </p:sp>
      <p:sp>
        <p:nvSpPr>
          <p:cNvPr id="4" name="TextBox 3">
            <a:extLst>
              <a:ext uri="{FF2B5EF4-FFF2-40B4-BE49-F238E27FC236}">
                <a16:creationId xmlns:a16="http://schemas.microsoft.com/office/drawing/2014/main" id="{4792588D-561B-4FB9-8616-A7D029151824}"/>
              </a:ext>
            </a:extLst>
          </p:cNvPr>
          <p:cNvSpPr txBox="1"/>
          <p:nvPr/>
        </p:nvSpPr>
        <p:spPr>
          <a:xfrm>
            <a:off x="266520" y="295275"/>
            <a:ext cx="43247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Phonics information for remote learning.  </a:t>
            </a:r>
          </a:p>
        </p:txBody>
      </p:sp>
      <p:sp>
        <p:nvSpPr>
          <p:cNvPr id="5" name="TextBox 4">
            <a:extLst>
              <a:ext uri="{FF2B5EF4-FFF2-40B4-BE49-F238E27FC236}">
                <a16:creationId xmlns:a16="http://schemas.microsoft.com/office/drawing/2014/main" id="{B0413337-945E-4AA4-B8E8-DC1F69BA9409}"/>
              </a:ext>
            </a:extLst>
          </p:cNvPr>
          <p:cNvSpPr txBox="1"/>
          <p:nvPr/>
        </p:nvSpPr>
        <p:spPr>
          <a:xfrm>
            <a:off x="119873" y="971010"/>
            <a:ext cx="794749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Here are some links to online phonics games you can play with your child at home.</a:t>
            </a:r>
          </a:p>
        </p:txBody>
      </p:sp>
      <p:sp>
        <p:nvSpPr>
          <p:cNvPr id="9" name="TextBox 8">
            <a:extLst>
              <a:ext uri="{FF2B5EF4-FFF2-40B4-BE49-F238E27FC236}">
                <a16:creationId xmlns:a16="http://schemas.microsoft.com/office/drawing/2014/main" id="{971EA533-D4E6-42F6-8878-9BB110F90C80}"/>
              </a:ext>
            </a:extLst>
          </p:cNvPr>
          <p:cNvSpPr txBox="1"/>
          <p:nvPr/>
        </p:nvSpPr>
        <p:spPr>
          <a:xfrm>
            <a:off x="3616444" y="3185124"/>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 </a:t>
            </a:r>
            <a:r>
              <a:rPr lang="en-GB" dirty="0">
                <a:cs typeface="Calibri"/>
              </a:rPr>
              <a:t> </a:t>
            </a:r>
            <a:r>
              <a:rPr lang="en-GB" dirty="0">
                <a:ea typeface="+mn-lt"/>
                <a:cs typeface="+mn-lt"/>
                <a:hlinkClick r:id="rId2"/>
              </a:rPr>
              <a:t>https://www.phonicsplay.co.uk/resources/phase/2/dragons-den</a:t>
            </a:r>
            <a:r>
              <a:rPr lang="en-GB" dirty="0">
                <a:ea typeface="+mn-lt"/>
                <a:cs typeface="+mn-lt"/>
              </a:rPr>
              <a:t> </a:t>
            </a:r>
            <a:endParaRPr lang="en-US">
              <a:ea typeface="+mn-lt"/>
              <a:cs typeface="+mn-lt"/>
            </a:endParaRPr>
          </a:p>
        </p:txBody>
      </p:sp>
      <p:sp>
        <p:nvSpPr>
          <p:cNvPr id="10" name="TextBox 9">
            <a:extLst>
              <a:ext uri="{FF2B5EF4-FFF2-40B4-BE49-F238E27FC236}">
                <a16:creationId xmlns:a16="http://schemas.microsoft.com/office/drawing/2014/main" id="{1CCE5647-BE15-4632-9109-D69A879973BF}"/>
              </a:ext>
            </a:extLst>
          </p:cNvPr>
          <p:cNvSpPr txBox="1"/>
          <p:nvPr/>
        </p:nvSpPr>
        <p:spPr>
          <a:xfrm>
            <a:off x="3717085" y="4665992"/>
            <a:ext cx="691263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After clicking start, choose phase 2 and revise all phase 2 sounds.</a:t>
            </a:r>
          </a:p>
        </p:txBody>
      </p:sp>
      <p:cxnSp>
        <p:nvCxnSpPr>
          <p:cNvPr id="13" name="Straight Arrow Connector 12">
            <a:extLst>
              <a:ext uri="{FF2B5EF4-FFF2-40B4-BE49-F238E27FC236}">
                <a16:creationId xmlns:a16="http://schemas.microsoft.com/office/drawing/2014/main" id="{14A0B387-1D58-48E2-80AC-D6700D5792FB}"/>
              </a:ext>
            </a:extLst>
          </p:cNvPr>
          <p:cNvCxnSpPr/>
          <p:nvPr/>
        </p:nvCxnSpPr>
        <p:spPr>
          <a:xfrm flipH="1">
            <a:off x="2943585" y="5084373"/>
            <a:ext cx="2435524" cy="727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17727C-D267-42C4-AC84-62A4C6D84358}"/>
              </a:ext>
            </a:extLst>
          </p:cNvPr>
          <p:cNvSpPr txBox="1"/>
          <p:nvPr/>
        </p:nvSpPr>
        <p:spPr>
          <a:xfrm>
            <a:off x="3932746" y="1459840"/>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Calibri"/>
              </a:rPr>
              <a:t>Dragon's Den</a:t>
            </a:r>
          </a:p>
        </p:txBody>
      </p:sp>
      <p:pic>
        <p:nvPicPr>
          <p:cNvPr id="2" name="Picture 6" descr="A picture containing graphical user interface&#10;&#10;Description automatically generated">
            <a:extLst>
              <a:ext uri="{FF2B5EF4-FFF2-40B4-BE49-F238E27FC236}">
                <a16:creationId xmlns:a16="http://schemas.microsoft.com/office/drawing/2014/main" id="{90077ED5-2F86-4AD9-A6A6-7007929066A1}"/>
              </a:ext>
            </a:extLst>
          </p:cNvPr>
          <p:cNvPicPr>
            <a:picLocks noChangeAspect="1"/>
          </p:cNvPicPr>
          <p:nvPr/>
        </p:nvPicPr>
        <p:blipFill>
          <a:blip r:embed="rId3"/>
          <a:stretch>
            <a:fillRect/>
          </a:stretch>
        </p:blipFill>
        <p:spPr>
          <a:xfrm>
            <a:off x="641230" y="2296320"/>
            <a:ext cx="2743200" cy="1402718"/>
          </a:xfrm>
          <a:prstGeom prst="rect">
            <a:avLst/>
          </a:prstGeom>
        </p:spPr>
      </p:pic>
      <p:pic>
        <p:nvPicPr>
          <p:cNvPr id="7" name="Picture 7" descr="Graphical user interface&#10;&#10;Description automatically generated">
            <a:extLst>
              <a:ext uri="{FF2B5EF4-FFF2-40B4-BE49-F238E27FC236}">
                <a16:creationId xmlns:a16="http://schemas.microsoft.com/office/drawing/2014/main" id="{145A4D46-A46F-4BF5-B980-4BDAEBD2F889}"/>
              </a:ext>
            </a:extLst>
          </p:cNvPr>
          <p:cNvPicPr>
            <a:picLocks noChangeAspect="1"/>
          </p:cNvPicPr>
          <p:nvPr/>
        </p:nvPicPr>
        <p:blipFill>
          <a:blip r:embed="rId4"/>
          <a:stretch>
            <a:fillRect/>
          </a:stretch>
        </p:blipFill>
        <p:spPr>
          <a:xfrm>
            <a:off x="713117" y="4553543"/>
            <a:ext cx="2743200" cy="1489027"/>
          </a:xfrm>
          <a:prstGeom prst="rect">
            <a:avLst/>
          </a:prstGeom>
        </p:spPr>
      </p:pic>
      <p:sp>
        <p:nvSpPr>
          <p:cNvPr id="12" name="Oval 11">
            <a:extLst>
              <a:ext uri="{FF2B5EF4-FFF2-40B4-BE49-F238E27FC236}">
                <a16:creationId xmlns:a16="http://schemas.microsoft.com/office/drawing/2014/main" id="{2AEC9518-1092-4F34-8DFB-095FED89450F}"/>
              </a:ext>
            </a:extLst>
          </p:cNvPr>
          <p:cNvSpPr/>
          <p:nvPr/>
        </p:nvSpPr>
        <p:spPr>
          <a:xfrm>
            <a:off x="2116347" y="5674741"/>
            <a:ext cx="934527" cy="3594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Original">
            <a:extLst>
              <a:ext uri="{FF2B5EF4-FFF2-40B4-BE49-F238E27FC236}">
                <a16:creationId xmlns:a16="http://schemas.microsoft.com/office/drawing/2014/main" id="{BF1494E1-42D0-1443-B999-AC86CE1966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20231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117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96878" y="240065"/>
            <a:ext cx="6982704" cy="6070928"/>
          </a:xfrm>
        </p:spPr>
        <p:txBody>
          <a:bodyPr>
            <a:normAutofit fontScale="92500" lnSpcReduction="10000"/>
          </a:bodyPr>
          <a:lstStyle/>
          <a:p>
            <a:pPr marL="0" indent="0">
              <a:buNone/>
            </a:pPr>
            <a:r>
              <a:rPr lang="en-US" dirty="0"/>
              <a:t>Today we will be making our own home for the three little pigs. We will need to test out our home to make sure it is safe for the pigs to live in it.</a:t>
            </a:r>
          </a:p>
          <a:p>
            <a:pPr marL="0" indent="0">
              <a:buNone/>
            </a:pPr>
            <a:endParaRPr lang="en-US" dirty="0"/>
          </a:p>
          <a:p>
            <a:pPr marL="0" indent="0">
              <a:buNone/>
            </a:pPr>
            <a:r>
              <a:rPr lang="en-US" dirty="0"/>
              <a:t>You can use any materials you have in the house to complete this activity. Make sure you think about the material you are using.</a:t>
            </a:r>
          </a:p>
          <a:p>
            <a:pPr marL="0" indent="0">
              <a:buNone/>
            </a:pPr>
            <a:endParaRPr lang="en-US" dirty="0"/>
          </a:p>
          <a:p>
            <a:pPr marL="0" indent="0">
              <a:buNone/>
            </a:pPr>
            <a:r>
              <a:rPr lang="en-US" dirty="0"/>
              <a:t>What materials did the pigs use for their homes and which ones did not work?</a:t>
            </a:r>
          </a:p>
          <a:p>
            <a:pPr marL="0" indent="0">
              <a:buNone/>
            </a:pPr>
            <a:endParaRPr lang="en-US" dirty="0"/>
          </a:p>
          <a:p>
            <a:pPr marL="0" indent="0">
              <a:buNone/>
            </a:pPr>
            <a:r>
              <a:rPr lang="en-US" dirty="0"/>
              <a:t>What will you use to help hold the house together?</a:t>
            </a:r>
          </a:p>
          <a:p>
            <a:pPr marL="0" indent="0">
              <a:buNone/>
            </a:pPr>
            <a:endParaRPr lang="en-US" dirty="0"/>
          </a:p>
          <a:p>
            <a:pPr marL="0" indent="0">
              <a:buNone/>
            </a:pPr>
            <a:r>
              <a:rPr lang="en-US" dirty="0"/>
              <a:t>Will the wolf be able to blow your house down?</a:t>
            </a:r>
          </a:p>
          <a:p>
            <a:pPr marL="0" indent="0">
              <a:buNone/>
            </a:pPr>
            <a:endParaRPr lang="en-US" dirty="0"/>
          </a:p>
          <a:p>
            <a:pPr marL="0" indent="0">
              <a:buNone/>
            </a:pPr>
            <a:endParaRPr lang="en-US"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3F3DA007-8602-F24A-A7FC-891F2F6920AF}"/>
              </a:ext>
            </a:extLst>
          </p:cNvPr>
          <p:cNvPicPr>
            <a:picLocks noChangeAspect="1"/>
          </p:cNvPicPr>
          <p:nvPr/>
        </p:nvPicPr>
        <p:blipFill rotWithShape="1">
          <a:blip r:embed="rId3">
            <a:extLst>
              <a:ext uri="{28A0092B-C50C-407E-A947-70E740481C1C}">
                <a14:useLocalDpi xmlns:a14="http://schemas.microsoft.com/office/drawing/2010/main" val="0"/>
              </a:ext>
            </a:extLst>
          </a:blip>
          <a:srcRect l="4458"/>
          <a:stretch/>
        </p:blipFill>
        <p:spPr>
          <a:xfrm>
            <a:off x="8403771" y="1028700"/>
            <a:ext cx="3230879" cy="2324100"/>
          </a:xfrm>
          <a:prstGeom prst="rect">
            <a:avLst/>
          </a:prstGeom>
        </p:spPr>
      </p:pic>
      <p:sp>
        <p:nvSpPr>
          <p:cNvPr id="8" name="TextBox 7">
            <a:extLst>
              <a:ext uri="{FF2B5EF4-FFF2-40B4-BE49-F238E27FC236}">
                <a16:creationId xmlns:a16="http://schemas.microsoft.com/office/drawing/2014/main" id="{BFB1AC0A-2A67-434A-A955-53266554D25D}"/>
              </a:ext>
            </a:extLst>
          </p:cNvPr>
          <p:cNvSpPr txBox="1"/>
          <p:nvPr/>
        </p:nvSpPr>
        <p:spPr>
          <a:xfrm>
            <a:off x="8238307" y="4381500"/>
            <a:ext cx="3396343" cy="923330"/>
          </a:xfrm>
          <a:prstGeom prst="rect">
            <a:avLst/>
          </a:prstGeom>
          <a:noFill/>
        </p:spPr>
        <p:txBody>
          <a:bodyPr wrap="square" rtlCol="0">
            <a:spAutoFit/>
          </a:bodyPr>
          <a:lstStyle/>
          <a:p>
            <a:r>
              <a:rPr lang="en-US" dirty="0"/>
              <a:t>Discuss the different types of materials you are going to use before starting your experiment.  </a:t>
            </a:r>
          </a:p>
        </p:txBody>
      </p:sp>
    </p:spTree>
    <p:extLst>
      <p:ext uri="{BB962C8B-B14F-4D97-AF65-F5344CB8AC3E}">
        <p14:creationId xmlns:p14="http://schemas.microsoft.com/office/powerpoint/2010/main" val="3844927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a:extLst>
              <a:ext uri="{FF2B5EF4-FFF2-40B4-BE49-F238E27FC236}">
                <a16:creationId xmlns:a16="http://schemas.microsoft.com/office/drawing/2014/main" id="{A9E33CE6-4A13-4E44-A2AB-1F80DBA83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370" y="986299"/>
            <a:ext cx="7119257" cy="5160449"/>
          </a:xfrm>
          <a:prstGeom prst="rect">
            <a:avLst/>
          </a:prstGeom>
        </p:spPr>
      </p:pic>
      <p:sp>
        <p:nvSpPr>
          <p:cNvPr id="5" name="TextBox 4">
            <a:extLst>
              <a:ext uri="{FF2B5EF4-FFF2-40B4-BE49-F238E27FC236}">
                <a16:creationId xmlns:a16="http://schemas.microsoft.com/office/drawing/2014/main" id="{A0145716-F763-0A4F-99BF-A6B2DE8B1640}"/>
              </a:ext>
            </a:extLst>
          </p:cNvPr>
          <p:cNvSpPr txBox="1"/>
          <p:nvPr/>
        </p:nvSpPr>
        <p:spPr>
          <a:xfrm>
            <a:off x="2095500" y="428614"/>
            <a:ext cx="8000999" cy="369332"/>
          </a:xfrm>
          <a:prstGeom prst="rect">
            <a:avLst/>
          </a:prstGeom>
          <a:noFill/>
        </p:spPr>
        <p:txBody>
          <a:bodyPr wrap="square" rtlCol="0">
            <a:spAutoFit/>
          </a:bodyPr>
          <a:lstStyle/>
          <a:p>
            <a:r>
              <a:rPr lang="en-US" dirty="0"/>
              <a:t>We thought you might want to sing this song while your building your own home.  </a:t>
            </a:r>
          </a:p>
        </p:txBody>
      </p:sp>
    </p:spTree>
    <p:extLst>
      <p:ext uri="{BB962C8B-B14F-4D97-AF65-F5344CB8AC3E}">
        <p14:creationId xmlns:p14="http://schemas.microsoft.com/office/powerpoint/2010/main" val="2078572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365234" y="762000"/>
            <a:ext cx="6710480" cy="5810250"/>
          </a:xfrm>
        </p:spPr>
        <p:txBody>
          <a:bodyPr>
            <a:normAutofit/>
          </a:bodyPr>
          <a:lstStyle/>
          <a:p>
            <a:pPr marL="0" indent="0">
              <a:buNone/>
            </a:pPr>
            <a:r>
              <a:rPr lang="en-US" dirty="0"/>
              <a:t>When you have finished making your house you can test whether it will blow down or not. You can do this by using a hair dryer to represent the wolf blowing the house down. </a:t>
            </a:r>
          </a:p>
          <a:p>
            <a:pPr marL="0" indent="0">
              <a:buNone/>
            </a:pPr>
            <a:endParaRPr lang="en-US" dirty="0"/>
          </a:p>
          <a:p>
            <a:pPr marL="0" indent="0">
              <a:buNone/>
            </a:pPr>
            <a:r>
              <a:rPr lang="en-US" dirty="0"/>
              <a:t>If you house does not fall down after using the hair dryer then well done! You have successfully made a strong home.  </a:t>
            </a:r>
          </a:p>
          <a:p>
            <a:pPr marL="0" indent="0">
              <a:buNone/>
            </a:pPr>
            <a:endParaRPr lang="en-US" dirty="0"/>
          </a:p>
          <a:p>
            <a:pPr marL="0" indent="0">
              <a:buNone/>
            </a:pPr>
            <a:r>
              <a:rPr lang="en-US" dirty="0"/>
              <a:t>Don’t forget to take a photo and show us your lovely home.</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B9A01502-2A21-3C43-B6BD-0EC101440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852" y="2058139"/>
            <a:ext cx="4485100" cy="2741722"/>
          </a:xfrm>
          <a:prstGeom prst="rect">
            <a:avLst/>
          </a:prstGeom>
        </p:spPr>
      </p:pic>
    </p:spTree>
    <p:extLst>
      <p:ext uri="{BB962C8B-B14F-4D97-AF65-F5344CB8AC3E}">
        <p14:creationId xmlns:p14="http://schemas.microsoft.com/office/powerpoint/2010/main" val="3473758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Friday 15</a:t>
            </a:r>
            <a:r>
              <a:rPr lang="en-GB" sz="3200" baseline="30000" dirty="0"/>
              <a:t>th</a:t>
            </a:r>
            <a:r>
              <a:rPr lang="en-GB" sz="3200" dirty="0"/>
              <a:t> January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write a simple word.</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58446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a:extLst>
              <a:ext uri="{FF2B5EF4-FFF2-40B4-BE49-F238E27FC236}">
                <a16:creationId xmlns:a16="http://schemas.microsoft.com/office/drawing/2014/main" id="{2BBD1FEA-B6B7-9E42-B965-868898CE2986}"/>
              </a:ext>
            </a:extLst>
          </p:cNvPr>
          <p:cNvSpPr txBox="1"/>
          <p:nvPr/>
        </p:nvSpPr>
        <p:spPr>
          <a:xfrm>
            <a:off x="261806" y="223282"/>
            <a:ext cx="10815497" cy="6647974"/>
          </a:xfrm>
          <a:prstGeom prst="rect">
            <a:avLst/>
          </a:prstGeom>
          <a:noFill/>
        </p:spPr>
        <p:txBody>
          <a:bodyPr wrap="square" rtlCol="0">
            <a:spAutoFit/>
          </a:bodyPr>
          <a:lstStyle/>
          <a:p>
            <a:r>
              <a:rPr lang="en-GB" sz="2400" dirty="0"/>
              <a:t>As we do every Friday today we are going to have a word time lesson. Boys and girls you will have to show your parents how to use Fred fingers.</a:t>
            </a:r>
          </a:p>
          <a:p>
            <a:r>
              <a:rPr lang="en-GB" sz="2400" dirty="0"/>
              <a:t/>
            </a:r>
            <a:br>
              <a:rPr lang="en-GB" sz="2400" dirty="0"/>
            </a:br>
            <a:r>
              <a:rPr lang="en-GB" sz="2400" dirty="0"/>
              <a:t>Let’s do an example together. </a:t>
            </a:r>
          </a:p>
          <a:p>
            <a:endParaRPr lang="en-GB" sz="2400" dirty="0"/>
          </a:p>
          <a:p>
            <a:r>
              <a:rPr lang="en-GB" sz="2400" dirty="0"/>
              <a:t>Let’s write the word ‘dog’. Show your adult three Fred fingers, split up the sounds from the word ‘dog’ onto each finger. Remember to pinch each finger as you say the sound. Then just like we do at school sound out the word three times before trying to write it down. Ask your adult to check that you have written the word correctly. </a:t>
            </a:r>
          </a:p>
          <a:p>
            <a:endParaRPr lang="en-GB" sz="2400" dirty="0"/>
          </a:p>
          <a:p>
            <a:endParaRPr lang="en-GB" sz="2400" dirty="0"/>
          </a:p>
          <a:p>
            <a:pPr marL="457200" indent="-457200">
              <a:buAutoNum type="arabicPeriod"/>
            </a:pPr>
            <a:r>
              <a:rPr lang="en-GB" sz="2400" dirty="0"/>
              <a:t>pig</a:t>
            </a:r>
          </a:p>
          <a:p>
            <a:pPr marL="457200" indent="-457200">
              <a:buAutoNum type="arabicPeriod"/>
            </a:pPr>
            <a:r>
              <a:rPr lang="en-GB" sz="2400" dirty="0"/>
              <a:t>big</a:t>
            </a:r>
          </a:p>
          <a:p>
            <a:pPr marL="457200" indent="-457200">
              <a:buAutoNum type="arabicPeriod"/>
            </a:pPr>
            <a:r>
              <a:rPr lang="en-GB" sz="2400" dirty="0"/>
              <a:t>nut</a:t>
            </a:r>
          </a:p>
          <a:p>
            <a:pPr marL="457200" indent="-457200">
              <a:buAutoNum type="arabicPeriod"/>
            </a:pPr>
            <a:r>
              <a:rPr lang="en-GB" sz="2400" dirty="0"/>
              <a:t>j</a:t>
            </a:r>
            <a:r>
              <a:rPr lang="en-GB" sz="2400" dirty="0">
                <a:latin typeface="Comic Sans MS" panose="030F0902030302020204" pitchFamily="66" charset="0"/>
                <a:cs typeface="Arial" panose="020B0604020202020204" pitchFamily="34" charset="0"/>
              </a:rPr>
              <a:t>a</a:t>
            </a:r>
            <a:r>
              <a:rPr lang="en-GB" sz="2400" dirty="0"/>
              <a:t>m</a:t>
            </a:r>
          </a:p>
          <a:p>
            <a:pPr marL="457200" indent="-457200">
              <a:buAutoNum type="arabicPeriod"/>
            </a:pPr>
            <a:r>
              <a:rPr lang="en-GB" sz="2400" dirty="0"/>
              <a:t>shop </a:t>
            </a:r>
          </a:p>
          <a:p>
            <a:pPr marL="457200" indent="-457200">
              <a:buAutoNum type="arabicPeriod"/>
            </a:pPr>
            <a:endParaRPr lang="en-GB" sz="2400" dirty="0"/>
          </a:p>
          <a:p>
            <a:endParaRPr lang="en-US" dirty="0"/>
          </a:p>
        </p:txBody>
      </p:sp>
      <p:sp>
        <p:nvSpPr>
          <p:cNvPr id="17" name="7-point Star 16">
            <a:extLst>
              <a:ext uri="{FF2B5EF4-FFF2-40B4-BE49-F238E27FC236}">
                <a16:creationId xmlns:a16="http://schemas.microsoft.com/office/drawing/2014/main" id="{98CFD226-1A4F-C141-854C-DB488B9F8E31}"/>
              </a:ext>
            </a:extLst>
          </p:cNvPr>
          <p:cNvSpPr/>
          <p:nvPr/>
        </p:nvSpPr>
        <p:spPr>
          <a:xfrm>
            <a:off x="1872343" y="4154035"/>
            <a:ext cx="2235200" cy="2249715"/>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CB0DEDE-14A3-094B-8A55-67627E7191BF}"/>
              </a:ext>
            </a:extLst>
          </p:cNvPr>
          <p:cNvSpPr txBox="1"/>
          <p:nvPr/>
        </p:nvSpPr>
        <p:spPr>
          <a:xfrm>
            <a:off x="2256972" y="4564533"/>
            <a:ext cx="1605280" cy="1600438"/>
          </a:xfrm>
          <a:prstGeom prst="rect">
            <a:avLst/>
          </a:prstGeom>
          <a:noFill/>
        </p:spPr>
        <p:txBody>
          <a:bodyPr wrap="square" rtlCol="0">
            <a:spAutoFit/>
          </a:bodyPr>
          <a:lstStyle/>
          <a:p>
            <a:r>
              <a:rPr lang="en-GB" sz="1600" dirty="0"/>
              <a:t>Ask your adult to read the word then hid it from you while you write it down. </a:t>
            </a:r>
          </a:p>
          <a:p>
            <a:endParaRPr lang="en-US" sz="1600" dirty="0"/>
          </a:p>
        </p:txBody>
      </p:sp>
      <p:sp>
        <p:nvSpPr>
          <p:cNvPr id="19" name="TextBox 18">
            <a:extLst>
              <a:ext uri="{FF2B5EF4-FFF2-40B4-BE49-F238E27FC236}">
                <a16:creationId xmlns:a16="http://schemas.microsoft.com/office/drawing/2014/main" id="{660E74D8-833C-AC48-9238-ACAE534BCF05}"/>
              </a:ext>
            </a:extLst>
          </p:cNvPr>
          <p:cNvSpPr txBox="1"/>
          <p:nvPr/>
        </p:nvSpPr>
        <p:spPr>
          <a:xfrm>
            <a:off x="4760686" y="3733245"/>
            <a:ext cx="6154057" cy="2862322"/>
          </a:xfrm>
          <a:prstGeom prst="rect">
            <a:avLst/>
          </a:prstGeom>
          <a:solidFill>
            <a:schemeClr val="bg1"/>
          </a:solidFill>
          <a:ln w="28575">
            <a:solidFill>
              <a:schemeClr val="tx1"/>
            </a:solidFill>
          </a:ln>
        </p:spPr>
        <p:txBody>
          <a:bodyPr wrap="square" rtlCol="0">
            <a:spAutoFit/>
          </a:bodyPr>
          <a:lstStyle/>
          <a:p>
            <a:r>
              <a:rPr lang="en-US" sz="2000" dirty="0"/>
              <a:t>1.</a:t>
            </a:r>
          </a:p>
          <a:p>
            <a:endParaRPr lang="en-US" sz="2000" dirty="0"/>
          </a:p>
          <a:p>
            <a:r>
              <a:rPr lang="en-US" sz="2000" dirty="0"/>
              <a:t>2.</a:t>
            </a:r>
          </a:p>
          <a:p>
            <a:endParaRPr lang="en-US" sz="2000" dirty="0"/>
          </a:p>
          <a:p>
            <a:r>
              <a:rPr lang="en-US" sz="2000" dirty="0"/>
              <a:t>3.</a:t>
            </a:r>
          </a:p>
          <a:p>
            <a:endParaRPr lang="en-US" sz="2000" dirty="0"/>
          </a:p>
          <a:p>
            <a:r>
              <a:rPr lang="en-US" sz="2000" dirty="0"/>
              <a:t>4.</a:t>
            </a:r>
          </a:p>
          <a:p>
            <a:endParaRPr lang="en-US" sz="2000" dirty="0"/>
          </a:p>
          <a:p>
            <a:r>
              <a:rPr lang="en-US" sz="2000" dirty="0"/>
              <a:t>5.</a:t>
            </a:r>
          </a:p>
        </p:txBody>
      </p:sp>
    </p:spTree>
    <p:extLst>
      <p:ext uri="{BB962C8B-B14F-4D97-AF65-F5344CB8AC3E}">
        <p14:creationId xmlns:p14="http://schemas.microsoft.com/office/powerpoint/2010/main" val="3659838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15.1.2021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solve a word problem. </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86972" y="5940593"/>
            <a:ext cx="647177" cy="581139"/>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11692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9266B9D8-76AB-A549-9CA8-0FC9EB642236}"/>
              </a:ext>
            </a:extLst>
          </p:cNvPr>
          <p:cNvSpPr txBox="1"/>
          <p:nvPr/>
        </p:nvSpPr>
        <p:spPr>
          <a:xfrm>
            <a:off x="682167" y="1635204"/>
            <a:ext cx="6444343" cy="646331"/>
          </a:xfrm>
          <a:prstGeom prst="rect">
            <a:avLst/>
          </a:prstGeom>
          <a:noFill/>
        </p:spPr>
        <p:txBody>
          <a:bodyPr wrap="square" rtlCol="0">
            <a:spAutoFit/>
          </a:bodyPr>
          <a:lstStyle/>
          <a:p>
            <a:r>
              <a:rPr lang="en-US" dirty="0" err="1"/>
              <a:t>Mrs</a:t>
            </a:r>
            <a:r>
              <a:rPr lang="en-US" dirty="0"/>
              <a:t> Simpson has 4 pennies in her piggy bank, she adds one more. How many does she now have? </a:t>
            </a:r>
          </a:p>
        </p:txBody>
      </p:sp>
      <p:sp>
        <p:nvSpPr>
          <p:cNvPr id="17" name="TextBox 16">
            <a:extLst>
              <a:ext uri="{FF2B5EF4-FFF2-40B4-BE49-F238E27FC236}">
                <a16:creationId xmlns:a16="http://schemas.microsoft.com/office/drawing/2014/main" id="{9846D889-3C57-F44C-8F82-183138CCA7E1}"/>
              </a:ext>
            </a:extLst>
          </p:cNvPr>
          <p:cNvSpPr txBox="1"/>
          <p:nvPr/>
        </p:nvSpPr>
        <p:spPr>
          <a:xfrm>
            <a:off x="682171" y="346502"/>
            <a:ext cx="8424812" cy="830997"/>
          </a:xfrm>
          <a:prstGeom prst="rect">
            <a:avLst/>
          </a:prstGeom>
          <a:noFill/>
        </p:spPr>
        <p:txBody>
          <a:bodyPr wrap="square" rtlCol="0">
            <a:spAutoFit/>
          </a:bodyPr>
          <a:lstStyle/>
          <a:p>
            <a:r>
              <a:rPr lang="en-US" sz="2400" dirty="0"/>
              <a:t>Now you know how to add one more, can you complete these simple word problems? </a:t>
            </a:r>
          </a:p>
        </p:txBody>
      </p:sp>
      <p:sp>
        <p:nvSpPr>
          <p:cNvPr id="18" name="TextBox 17">
            <a:extLst>
              <a:ext uri="{FF2B5EF4-FFF2-40B4-BE49-F238E27FC236}">
                <a16:creationId xmlns:a16="http://schemas.microsoft.com/office/drawing/2014/main" id="{F98F8DE3-F2E9-C54E-A96B-A0D6CE6BB155}"/>
              </a:ext>
            </a:extLst>
          </p:cNvPr>
          <p:cNvSpPr txBox="1"/>
          <p:nvPr/>
        </p:nvSpPr>
        <p:spPr>
          <a:xfrm>
            <a:off x="682168" y="2858562"/>
            <a:ext cx="6444343" cy="646331"/>
          </a:xfrm>
          <a:prstGeom prst="rect">
            <a:avLst/>
          </a:prstGeom>
          <a:noFill/>
        </p:spPr>
        <p:txBody>
          <a:bodyPr wrap="square" rtlCol="0">
            <a:spAutoFit/>
          </a:bodyPr>
          <a:lstStyle/>
          <a:p>
            <a:r>
              <a:rPr lang="en-US" dirty="0" err="1"/>
              <a:t>Mrs</a:t>
            </a:r>
            <a:r>
              <a:rPr lang="en-US" dirty="0"/>
              <a:t> Levington has 7 pennies in her piggy bank, she adds one more. How many does she now have? </a:t>
            </a:r>
          </a:p>
        </p:txBody>
      </p:sp>
      <p:sp>
        <p:nvSpPr>
          <p:cNvPr id="19" name="TextBox 18">
            <a:extLst>
              <a:ext uri="{FF2B5EF4-FFF2-40B4-BE49-F238E27FC236}">
                <a16:creationId xmlns:a16="http://schemas.microsoft.com/office/drawing/2014/main" id="{79B9A74B-DA8B-F54F-9C22-2AB96893CCB4}"/>
              </a:ext>
            </a:extLst>
          </p:cNvPr>
          <p:cNvSpPr txBox="1"/>
          <p:nvPr/>
        </p:nvSpPr>
        <p:spPr>
          <a:xfrm>
            <a:off x="682169" y="4081920"/>
            <a:ext cx="6444343" cy="646331"/>
          </a:xfrm>
          <a:prstGeom prst="rect">
            <a:avLst/>
          </a:prstGeom>
          <a:noFill/>
        </p:spPr>
        <p:txBody>
          <a:bodyPr wrap="square" rtlCol="0">
            <a:spAutoFit/>
          </a:bodyPr>
          <a:lstStyle/>
          <a:p>
            <a:r>
              <a:rPr lang="en-US" dirty="0" err="1"/>
              <a:t>Mr</a:t>
            </a:r>
            <a:r>
              <a:rPr lang="en-US" dirty="0"/>
              <a:t> Pennal has 5 pennies in his piggy bank, he adds one more. </a:t>
            </a:r>
          </a:p>
          <a:p>
            <a:r>
              <a:rPr lang="en-US" dirty="0"/>
              <a:t>How many does he now have? </a:t>
            </a:r>
          </a:p>
        </p:txBody>
      </p:sp>
      <p:sp>
        <p:nvSpPr>
          <p:cNvPr id="20" name="TextBox 19">
            <a:extLst>
              <a:ext uri="{FF2B5EF4-FFF2-40B4-BE49-F238E27FC236}">
                <a16:creationId xmlns:a16="http://schemas.microsoft.com/office/drawing/2014/main" id="{23D3FC3E-DDCE-5C41-BFFF-D20F446C88F4}"/>
              </a:ext>
            </a:extLst>
          </p:cNvPr>
          <p:cNvSpPr txBox="1"/>
          <p:nvPr/>
        </p:nvSpPr>
        <p:spPr>
          <a:xfrm>
            <a:off x="682170" y="5301120"/>
            <a:ext cx="6444343" cy="646331"/>
          </a:xfrm>
          <a:prstGeom prst="rect">
            <a:avLst/>
          </a:prstGeom>
          <a:noFill/>
        </p:spPr>
        <p:txBody>
          <a:bodyPr wrap="square" rtlCol="0">
            <a:spAutoFit/>
          </a:bodyPr>
          <a:lstStyle/>
          <a:p>
            <a:r>
              <a:rPr lang="en-US" dirty="0" err="1"/>
              <a:t>Mrs</a:t>
            </a:r>
            <a:r>
              <a:rPr lang="en-US" dirty="0"/>
              <a:t> Bentley has 9 pennies in her piggy bank, she adds one more. How many does she now have? </a:t>
            </a:r>
          </a:p>
        </p:txBody>
      </p:sp>
      <p:sp>
        <p:nvSpPr>
          <p:cNvPr id="13" name="TextBox 12">
            <a:extLst>
              <a:ext uri="{FF2B5EF4-FFF2-40B4-BE49-F238E27FC236}">
                <a16:creationId xmlns:a16="http://schemas.microsoft.com/office/drawing/2014/main" id="{6518E012-F211-EC4A-B12F-D3D14301503D}"/>
              </a:ext>
            </a:extLst>
          </p:cNvPr>
          <p:cNvSpPr txBox="1"/>
          <p:nvPr/>
        </p:nvSpPr>
        <p:spPr>
          <a:xfrm>
            <a:off x="7424048" y="1635204"/>
            <a:ext cx="769257" cy="646331"/>
          </a:xfrm>
          <a:prstGeom prst="rect">
            <a:avLst/>
          </a:prstGeom>
          <a:solidFill>
            <a:schemeClr val="bg1"/>
          </a:solidFill>
          <a:ln w="28575">
            <a:solidFill>
              <a:schemeClr val="tx1"/>
            </a:solidFill>
          </a:ln>
        </p:spPr>
        <p:txBody>
          <a:bodyPr wrap="square" rtlCol="0">
            <a:spAutoFit/>
          </a:bodyPr>
          <a:lstStyle/>
          <a:p>
            <a:endParaRPr lang="en-US" dirty="0"/>
          </a:p>
        </p:txBody>
      </p:sp>
      <p:sp>
        <p:nvSpPr>
          <p:cNvPr id="21" name="TextBox 20">
            <a:extLst>
              <a:ext uri="{FF2B5EF4-FFF2-40B4-BE49-F238E27FC236}">
                <a16:creationId xmlns:a16="http://schemas.microsoft.com/office/drawing/2014/main" id="{EB701FE6-4AB3-9947-AE2F-156FF29EFA65}"/>
              </a:ext>
            </a:extLst>
          </p:cNvPr>
          <p:cNvSpPr txBox="1"/>
          <p:nvPr/>
        </p:nvSpPr>
        <p:spPr>
          <a:xfrm>
            <a:off x="7424048" y="2858562"/>
            <a:ext cx="769257" cy="646331"/>
          </a:xfrm>
          <a:prstGeom prst="rect">
            <a:avLst/>
          </a:prstGeom>
          <a:solidFill>
            <a:schemeClr val="bg1"/>
          </a:solidFill>
          <a:ln w="28575">
            <a:solidFill>
              <a:schemeClr val="tx1"/>
            </a:solidFill>
          </a:ln>
        </p:spPr>
        <p:txBody>
          <a:bodyPr wrap="square" rtlCol="0">
            <a:spAutoFit/>
          </a:bodyPr>
          <a:lstStyle/>
          <a:p>
            <a:endParaRPr lang="en-US" dirty="0"/>
          </a:p>
        </p:txBody>
      </p:sp>
      <p:sp>
        <p:nvSpPr>
          <p:cNvPr id="22" name="TextBox 21">
            <a:extLst>
              <a:ext uri="{FF2B5EF4-FFF2-40B4-BE49-F238E27FC236}">
                <a16:creationId xmlns:a16="http://schemas.microsoft.com/office/drawing/2014/main" id="{8FC7E8F2-898E-F044-8861-90B88B442E6D}"/>
              </a:ext>
            </a:extLst>
          </p:cNvPr>
          <p:cNvSpPr txBox="1"/>
          <p:nvPr/>
        </p:nvSpPr>
        <p:spPr>
          <a:xfrm>
            <a:off x="7421881" y="4081920"/>
            <a:ext cx="769257" cy="646331"/>
          </a:xfrm>
          <a:prstGeom prst="rect">
            <a:avLst/>
          </a:prstGeom>
          <a:solidFill>
            <a:schemeClr val="bg1"/>
          </a:solidFill>
          <a:ln w="28575">
            <a:solidFill>
              <a:schemeClr val="tx1"/>
            </a:solidFill>
          </a:ln>
        </p:spPr>
        <p:txBody>
          <a:bodyPr wrap="square" rtlCol="0">
            <a:spAutoFit/>
          </a:bodyPr>
          <a:lstStyle/>
          <a:p>
            <a:endParaRPr lang="en-US" dirty="0"/>
          </a:p>
        </p:txBody>
      </p:sp>
      <p:sp>
        <p:nvSpPr>
          <p:cNvPr id="23" name="TextBox 22">
            <a:extLst>
              <a:ext uri="{FF2B5EF4-FFF2-40B4-BE49-F238E27FC236}">
                <a16:creationId xmlns:a16="http://schemas.microsoft.com/office/drawing/2014/main" id="{C0E16735-BDE4-4E46-AE07-14E8D96FCC2D}"/>
              </a:ext>
            </a:extLst>
          </p:cNvPr>
          <p:cNvSpPr txBox="1"/>
          <p:nvPr/>
        </p:nvSpPr>
        <p:spPr>
          <a:xfrm>
            <a:off x="7421881" y="5301119"/>
            <a:ext cx="769257" cy="646331"/>
          </a:xfrm>
          <a:prstGeom prst="rect">
            <a:avLst/>
          </a:prstGeom>
          <a:solidFill>
            <a:schemeClr val="bg1"/>
          </a:solidFill>
          <a:ln w="28575">
            <a:solidFill>
              <a:schemeClr val="tx1"/>
            </a:solidFill>
          </a:ln>
        </p:spPr>
        <p:txBody>
          <a:bodyPr wrap="square" rtlCol="0">
            <a:spAutoFit/>
          </a:bodyPr>
          <a:lstStyle/>
          <a:p>
            <a:endParaRPr lang="en-US" dirty="0"/>
          </a:p>
        </p:txBody>
      </p:sp>
      <p:pic>
        <p:nvPicPr>
          <p:cNvPr id="1026" name="Picture 2">
            <a:extLst>
              <a:ext uri="{FF2B5EF4-FFF2-40B4-BE49-F238E27FC236}">
                <a16:creationId xmlns:a16="http://schemas.microsoft.com/office/drawing/2014/main" id="{86A897F3-A7E2-0544-81E5-D9BB1D8D15A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86153" y="2646066"/>
            <a:ext cx="2983951" cy="2281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464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r>
              <a:rPr lang="en-GB" sz="3200" dirty="0"/>
              <a:t>Date</a:t>
            </a:r>
            <a:r>
              <a:rPr lang="en-GB" dirty="0"/>
              <a:t>:   </a:t>
            </a:r>
            <a:r>
              <a:rPr lang="en-GB" sz="3200" dirty="0"/>
              <a:t>Friday 15</a:t>
            </a:r>
            <a:r>
              <a:rPr lang="en-GB" sz="3200" baseline="30000" dirty="0"/>
              <a:t>th</a:t>
            </a:r>
            <a:r>
              <a:rPr lang="en-GB" sz="3200" dirty="0"/>
              <a:t> January 2021</a:t>
            </a:r>
            <a:endParaRPr lang="en-GB" dirty="0"/>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3027603"/>
            <a:ext cx="10228216" cy="1446550"/>
          </a:xfrm>
          <a:prstGeom prst="rect">
            <a:avLst/>
          </a:prstGeom>
        </p:spPr>
        <p:txBody>
          <a:bodyPr wrap="square">
            <a:spAutoFit/>
          </a:bodyPr>
          <a:lstStyle/>
          <a:p>
            <a:r>
              <a:rPr lang="en-GB" sz="4400" dirty="0"/>
              <a:t>LO. To test different materials with simple equipment .</a:t>
            </a:r>
            <a:endParaRPr lang="en-US" sz="4400" dirty="0"/>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Science </a:t>
            </a:r>
            <a:endParaRPr lang="en-GB" dirty="0"/>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1805792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12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p>
          <a:p>
            <a:pPr algn="ctr"/>
            <a:endParaRPr lang="en-GB" dirty="0"/>
          </a:p>
          <a:p>
            <a:pPr algn="ctr"/>
            <a:endParaRPr lang="en-GB" dirty="0">
              <a:cs typeface="Calibri" panose="020F0502020204030204"/>
            </a:endParaRPr>
          </a:p>
          <a:p>
            <a:pPr algn="ctr"/>
            <a:endParaRPr lang="en-GB" dirty="0">
              <a:cs typeface="Calibri" panose="020F0502020204030204"/>
            </a:endParaRP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cs typeface="Calibri" panose="020F0502020204030204"/>
            </a:endParaRPr>
          </a:p>
          <a:p>
            <a:pPr algn="ctr"/>
            <a:endParaRPr lang="en-GB" dirty="0"/>
          </a:p>
          <a:p>
            <a:pPr algn="ctr"/>
            <a:endParaRPr lang="en-GB" dirty="0">
              <a:cs typeface="Calibri" panose="020F0502020204030204"/>
            </a:endParaRPr>
          </a:p>
          <a:p>
            <a:pPr algn="ctr"/>
            <a:endParaRPr lang="en-GB" dirty="0"/>
          </a:p>
          <a:p>
            <a:pPr algn="ctr"/>
            <a:endParaRPr lang="en-GB"/>
          </a:p>
          <a:p>
            <a:pPr algn="ctr"/>
            <a:endParaRPr lang="en-GB" dirty="0">
              <a:cs typeface="Calibri"/>
            </a:endParaRP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cs typeface="Calibri"/>
            </a:endParaRPr>
          </a:p>
          <a:p>
            <a:pPr algn="ctr"/>
            <a:endParaRPr lang="en-GB" dirty="0">
              <a:cs typeface="Calibri"/>
            </a:endParaRPr>
          </a:p>
        </p:txBody>
      </p:sp>
      <p:sp>
        <p:nvSpPr>
          <p:cNvPr id="4" name="TextBox 3">
            <a:extLst>
              <a:ext uri="{FF2B5EF4-FFF2-40B4-BE49-F238E27FC236}">
                <a16:creationId xmlns:a16="http://schemas.microsoft.com/office/drawing/2014/main" id="{4792588D-561B-4FB9-8616-A7D029151824}"/>
              </a:ext>
            </a:extLst>
          </p:cNvPr>
          <p:cNvSpPr txBox="1"/>
          <p:nvPr/>
        </p:nvSpPr>
        <p:spPr>
          <a:xfrm>
            <a:off x="266520" y="295275"/>
            <a:ext cx="43247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Phonics information for remote learning.  </a:t>
            </a:r>
          </a:p>
        </p:txBody>
      </p:sp>
      <p:sp>
        <p:nvSpPr>
          <p:cNvPr id="5" name="TextBox 4">
            <a:extLst>
              <a:ext uri="{FF2B5EF4-FFF2-40B4-BE49-F238E27FC236}">
                <a16:creationId xmlns:a16="http://schemas.microsoft.com/office/drawing/2014/main" id="{B0413337-945E-4AA4-B8E8-DC1F69BA9409}"/>
              </a:ext>
            </a:extLst>
          </p:cNvPr>
          <p:cNvSpPr txBox="1"/>
          <p:nvPr/>
        </p:nvSpPr>
        <p:spPr>
          <a:xfrm>
            <a:off x="112146" y="971010"/>
            <a:ext cx="794047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Here are some links to online phonics games you can play with your child at home.</a:t>
            </a:r>
          </a:p>
        </p:txBody>
      </p:sp>
      <p:sp>
        <p:nvSpPr>
          <p:cNvPr id="9" name="TextBox 8">
            <a:extLst>
              <a:ext uri="{FF2B5EF4-FFF2-40B4-BE49-F238E27FC236}">
                <a16:creationId xmlns:a16="http://schemas.microsoft.com/office/drawing/2014/main" id="{971EA533-D4E6-42F6-8878-9BB110F90C80}"/>
              </a:ext>
            </a:extLst>
          </p:cNvPr>
          <p:cNvSpPr txBox="1"/>
          <p:nvPr/>
        </p:nvSpPr>
        <p:spPr>
          <a:xfrm>
            <a:off x="3616444" y="3185124"/>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hlinkClick r:id="rId2"/>
              </a:rPr>
              <a:t>https://www.phonicsbloom.com/uk/game/flash-cards?phase=2</a:t>
            </a:r>
            <a:r>
              <a:rPr lang="en-GB" dirty="0">
                <a:ea typeface="+mn-lt"/>
                <a:cs typeface="+mn-lt"/>
              </a:rPr>
              <a:t> </a:t>
            </a:r>
            <a:endParaRPr lang="en-US"/>
          </a:p>
        </p:txBody>
      </p:sp>
      <p:sp>
        <p:nvSpPr>
          <p:cNvPr id="14" name="TextBox 13">
            <a:extLst>
              <a:ext uri="{FF2B5EF4-FFF2-40B4-BE49-F238E27FC236}">
                <a16:creationId xmlns:a16="http://schemas.microsoft.com/office/drawing/2014/main" id="{2D17727C-D267-42C4-AC84-62A4C6D84358}"/>
              </a:ext>
            </a:extLst>
          </p:cNvPr>
          <p:cNvSpPr txBox="1"/>
          <p:nvPr/>
        </p:nvSpPr>
        <p:spPr>
          <a:xfrm>
            <a:off x="3932746" y="1459840"/>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Calibri"/>
              </a:rPr>
              <a:t>Flash cards</a:t>
            </a:r>
          </a:p>
        </p:txBody>
      </p:sp>
      <p:pic>
        <p:nvPicPr>
          <p:cNvPr id="6" name="Picture 7" descr="Graphical user interface, application&#10;&#10;Description automatically generated">
            <a:extLst>
              <a:ext uri="{FF2B5EF4-FFF2-40B4-BE49-F238E27FC236}">
                <a16:creationId xmlns:a16="http://schemas.microsoft.com/office/drawing/2014/main" id="{57476CEE-15A6-4225-A446-9E5F5A63ED27}"/>
              </a:ext>
            </a:extLst>
          </p:cNvPr>
          <p:cNvPicPr>
            <a:picLocks noChangeAspect="1"/>
          </p:cNvPicPr>
          <p:nvPr/>
        </p:nvPicPr>
        <p:blipFill>
          <a:blip r:embed="rId3"/>
          <a:stretch>
            <a:fillRect/>
          </a:stretch>
        </p:blipFill>
        <p:spPr>
          <a:xfrm>
            <a:off x="669985" y="2160907"/>
            <a:ext cx="2743200" cy="1731054"/>
          </a:xfrm>
          <a:prstGeom prst="rect">
            <a:avLst/>
          </a:prstGeom>
        </p:spPr>
      </p:pic>
      <p:sp>
        <p:nvSpPr>
          <p:cNvPr id="15" name="TextBox 14">
            <a:extLst>
              <a:ext uri="{FF2B5EF4-FFF2-40B4-BE49-F238E27FC236}">
                <a16:creationId xmlns:a16="http://schemas.microsoft.com/office/drawing/2014/main" id="{BCD130A8-B2F0-44C7-BF46-00622CF85050}"/>
              </a:ext>
            </a:extLst>
          </p:cNvPr>
          <p:cNvSpPr txBox="1"/>
          <p:nvPr/>
        </p:nvSpPr>
        <p:spPr>
          <a:xfrm>
            <a:off x="3745840" y="5471123"/>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hlinkClick r:id="rId4"/>
              </a:rPr>
              <a:t>https://www.phonicsbloom.com/uk/game/fishy-phonics?phase=2</a:t>
            </a:r>
            <a:r>
              <a:rPr lang="en-GB" dirty="0">
                <a:ea typeface="+mn-lt"/>
                <a:cs typeface="+mn-lt"/>
              </a:rPr>
              <a:t> </a:t>
            </a:r>
            <a:endParaRPr lang="en-US"/>
          </a:p>
        </p:txBody>
      </p:sp>
      <p:pic>
        <p:nvPicPr>
          <p:cNvPr id="8" name="Picture 10" descr="Graphical user interface, application&#10;&#10;Description automatically generated">
            <a:extLst>
              <a:ext uri="{FF2B5EF4-FFF2-40B4-BE49-F238E27FC236}">
                <a16:creationId xmlns:a16="http://schemas.microsoft.com/office/drawing/2014/main" id="{3533E7BD-2F27-4E98-90FE-676FD933CC41}"/>
              </a:ext>
            </a:extLst>
          </p:cNvPr>
          <p:cNvPicPr>
            <a:picLocks noChangeAspect="1"/>
          </p:cNvPicPr>
          <p:nvPr/>
        </p:nvPicPr>
        <p:blipFill>
          <a:blip r:embed="rId5"/>
          <a:stretch>
            <a:fillRect/>
          </a:stretch>
        </p:blipFill>
        <p:spPr>
          <a:xfrm>
            <a:off x="669985" y="4648564"/>
            <a:ext cx="2743200" cy="1644041"/>
          </a:xfrm>
          <a:prstGeom prst="rect">
            <a:avLst/>
          </a:prstGeom>
        </p:spPr>
      </p:pic>
      <p:sp>
        <p:nvSpPr>
          <p:cNvPr id="16" name="TextBox 15">
            <a:extLst>
              <a:ext uri="{FF2B5EF4-FFF2-40B4-BE49-F238E27FC236}">
                <a16:creationId xmlns:a16="http://schemas.microsoft.com/office/drawing/2014/main" id="{49E29ED3-AA2E-4E9C-9359-7DDE4CBE14CC}"/>
              </a:ext>
            </a:extLst>
          </p:cNvPr>
          <p:cNvSpPr txBox="1"/>
          <p:nvPr/>
        </p:nvSpPr>
        <p:spPr>
          <a:xfrm>
            <a:off x="3932745" y="3947122"/>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Calibri"/>
              </a:rPr>
              <a:t>Fishy Phonics</a:t>
            </a:r>
          </a:p>
        </p:txBody>
      </p:sp>
      <p:pic>
        <p:nvPicPr>
          <p:cNvPr id="11" name="Picture 2" descr="Original">
            <a:extLst>
              <a:ext uri="{FF2B5EF4-FFF2-40B4-BE49-F238E27FC236}">
                <a16:creationId xmlns:a16="http://schemas.microsoft.com/office/drawing/2014/main" id="{37EBF855-85DE-6144-864C-C1FDB18A00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09768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7DF4C0A9-D859-F645-8A28-7ABBB37B4091}"/>
              </a:ext>
            </a:extLst>
          </p:cNvPr>
          <p:cNvSpPr>
            <a:spLocks noGrp="1"/>
          </p:cNvSpPr>
          <p:nvPr>
            <p:ph idx="1"/>
          </p:nvPr>
        </p:nvSpPr>
        <p:spPr>
          <a:xfrm>
            <a:off x="436755" y="532082"/>
            <a:ext cx="11015015" cy="5814289"/>
          </a:xfrm>
        </p:spPr>
        <p:txBody>
          <a:bodyPr>
            <a:normAutofit/>
          </a:bodyPr>
          <a:lstStyle/>
          <a:p>
            <a:pPr marL="0" indent="0">
              <a:buNone/>
            </a:pPr>
            <a:r>
              <a:rPr lang="en-US" dirty="0"/>
              <a:t>Today we will be completing an experiment. </a:t>
            </a:r>
          </a:p>
          <a:p>
            <a:pPr marL="0" indent="0">
              <a:buNone/>
            </a:pPr>
            <a:endParaRPr lang="en-US" dirty="0"/>
          </a:p>
          <a:p>
            <a:pPr marL="0" indent="0">
              <a:buNone/>
            </a:pPr>
            <a:r>
              <a:rPr lang="en-US" dirty="0"/>
              <a:t>During the experiment you will be testing each item on whether it will blow away or not. </a:t>
            </a:r>
          </a:p>
          <a:p>
            <a:pPr marL="0" indent="0">
              <a:buNone/>
            </a:pPr>
            <a:endParaRPr lang="en-US" dirty="0"/>
          </a:p>
          <a:p>
            <a:pPr marL="0" indent="0">
              <a:buNone/>
            </a:pPr>
            <a:r>
              <a:rPr lang="en-US" dirty="0"/>
              <a:t>First, you will need to collect 10 different items in your house. </a:t>
            </a:r>
            <a:br>
              <a:rPr lang="en-US" dirty="0"/>
            </a:b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50EC232B-48B2-594A-AE65-68BC47D7EC78}"/>
              </a:ext>
            </a:extLst>
          </p:cNvPr>
          <p:cNvSpPr txBox="1"/>
          <p:nvPr/>
        </p:nvSpPr>
        <p:spPr>
          <a:xfrm>
            <a:off x="7672252" y="5955854"/>
            <a:ext cx="3940629" cy="646331"/>
          </a:xfrm>
          <a:prstGeom prst="rect">
            <a:avLst/>
          </a:prstGeom>
          <a:noFill/>
        </p:spPr>
        <p:txBody>
          <a:bodyPr wrap="square" rtlCol="0">
            <a:spAutoFit/>
          </a:bodyPr>
          <a:lstStyle/>
          <a:p>
            <a:r>
              <a:rPr lang="en-US" dirty="0"/>
              <a:t>You don’t need to write your predictions down just discuss with your adult</a:t>
            </a:r>
          </a:p>
        </p:txBody>
      </p:sp>
      <p:pic>
        <p:nvPicPr>
          <p:cNvPr id="8" name="Picture 7">
            <a:extLst>
              <a:ext uri="{FF2B5EF4-FFF2-40B4-BE49-F238E27FC236}">
                <a16:creationId xmlns:a16="http://schemas.microsoft.com/office/drawing/2014/main" id="{10569107-FF95-844B-950E-71F05E2B3C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9225" y="3829436"/>
            <a:ext cx="1737179" cy="1915839"/>
          </a:xfrm>
          <a:prstGeom prst="rect">
            <a:avLst/>
          </a:prstGeom>
        </p:spPr>
      </p:pic>
      <p:pic>
        <p:nvPicPr>
          <p:cNvPr id="10" name="Picture 9">
            <a:extLst>
              <a:ext uri="{FF2B5EF4-FFF2-40B4-BE49-F238E27FC236}">
                <a16:creationId xmlns:a16="http://schemas.microsoft.com/office/drawing/2014/main" id="{5047EA0D-349A-D543-A640-C42D43ABE3C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40466" y="4223609"/>
            <a:ext cx="1152486" cy="2076001"/>
          </a:xfrm>
          <a:prstGeom prst="rect">
            <a:avLst/>
          </a:prstGeom>
        </p:spPr>
      </p:pic>
      <p:pic>
        <p:nvPicPr>
          <p:cNvPr id="12" name="Picture 11">
            <a:extLst>
              <a:ext uri="{FF2B5EF4-FFF2-40B4-BE49-F238E27FC236}">
                <a16:creationId xmlns:a16="http://schemas.microsoft.com/office/drawing/2014/main" id="{F88AE915-3DEE-A243-93EA-07B38847A2C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16486" y="3829436"/>
            <a:ext cx="2459264" cy="1587113"/>
          </a:xfrm>
          <a:prstGeom prst="rect">
            <a:avLst/>
          </a:prstGeom>
        </p:spPr>
      </p:pic>
    </p:spTree>
    <p:extLst>
      <p:ext uri="{BB962C8B-B14F-4D97-AF65-F5344CB8AC3E}">
        <p14:creationId xmlns:p14="http://schemas.microsoft.com/office/powerpoint/2010/main" val="2271074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Content Placeholder 6">
            <a:extLst>
              <a:ext uri="{FF2B5EF4-FFF2-40B4-BE49-F238E27FC236}">
                <a16:creationId xmlns:a16="http://schemas.microsoft.com/office/drawing/2014/main" id="{3713DF7B-71E1-964C-99B9-28DA24C95372}"/>
              </a:ext>
            </a:extLst>
          </p:cNvPr>
          <p:cNvSpPr>
            <a:spLocks noGrp="1"/>
          </p:cNvSpPr>
          <p:nvPr>
            <p:ph idx="1"/>
          </p:nvPr>
        </p:nvSpPr>
        <p:spPr>
          <a:xfrm>
            <a:off x="561703" y="954768"/>
            <a:ext cx="10515600" cy="4351338"/>
          </a:xfrm>
        </p:spPr>
        <p:txBody>
          <a:bodyPr/>
          <a:lstStyle/>
          <a:p>
            <a:pPr marL="0" indent="0">
              <a:buNone/>
            </a:pPr>
            <a:r>
              <a:rPr lang="en-US" dirty="0"/>
              <a:t>Then, look at each item you have picked and predict whether you think it will blow away or not. You can explain your reasons behind your prediction to your adult. </a:t>
            </a:r>
          </a:p>
          <a:p>
            <a:pPr marL="0" indent="0">
              <a:buNone/>
            </a:pPr>
            <a:endParaRPr lang="en-US" dirty="0"/>
          </a:p>
          <a:p>
            <a:pPr marL="0" indent="0">
              <a:buNone/>
            </a:pPr>
            <a:r>
              <a:rPr lang="en-US" dirty="0"/>
              <a:t>You can try blow your items yourself or use a hair dryer to complete this experiment.</a:t>
            </a:r>
          </a:p>
          <a:p>
            <a:pPr marL="0" indent="0">
              <a:buNone/>
            </a:pPr>
            <a:endParaRPr lang="en-US" dirty="0"/>
          </a:p>
        </p:txBody>
      </p:sp>
      <p:pic>
        <p:nvPicPr>
          <p:cNvPr id="9" name="Picture 8">
            <a:extLst>
              <a:ext uri="{FF2B5EF4-FFF2-40B4-BE49-F238E27FC236}">
                <a16:creationId xmlns:a16="http://schemas.microsoft.com/office/drawing/2014/main" id="{3BE9BB70-5D68-2041-AC9B-10E55C18C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982" y="3746043"/>
            <a:ext cx="3878036" cy="2603957"/>
          </a:xfrm>
          <a:prstGeom prst="rect">
            <a:avLst/>
          </a:prstGeom>
        </p:spPr>
      </p:pic>
    </p:spTree>
    <p:extLst>
      <p:ext uri="{BB962C8B-B14F-4D97-AF65-F5344CB8AC3E}">
        <p14:creationId xmlns:p14="http://schemas.microsoft.com/office/powerpoint/2010/main" val="2644145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4">
            <a:extLst>
              <a:ext uri="{FF2B5EF4-FFF2-40B4-BE49-F238E27FC236}">
                <a16:creationId xmlns:a16="http://schemas.microsoft.com/office/drawing/2014/main" id="{3A4DA055-E994-F543-9FA2-B3367B8D7E0D}"/>
              </a:ext>
            </a:extLst>
          </p:cNvPr>
          <p:cNvGraphicFramePr>
            <a:graphicFrameLocks noGrp="1"/>
          </p:cNvGraphicFramePr>
          <p:nvPr>
            <p:ph idx="1"/>
          </p:nvPr>
        </p:nvGraphicFramePr>
        <p:xfrm>
          <a:off x="561703" y="1469571"/>
          <a:ext cx="10515600" cy="4948700"/>
        </p:xfrm>
        <a:graphic>
          <a:graphicData uri="http://schemas.openxmlformats.org/drawingml/2006/table">
            <a:tbl>
              <a:tblPr firstRow="1" bandRow="1">
                <a:tableStyleId>{93296810-A885-4BE3-A3E7-6D5BEEA58F35}</a:tableStyleId>
              </a:tblPr>
              <a:tblGrid>
                <a:gridCol w="5257800">
                  <a:extLst>
                    <a:ext uri="{9D8B030D-6E8A-4147-A177-3AD203B41FA5}">
                      <a16:colId xmlns:a16="http://schemas.microsoft.com/office/drawing/2014/main" val="302988161"/>
                    </a:ext>
                  </a:extLst>
                </a:gridCol>
                <a:gridCol w="5257800">
                  <a:extLst>
                    <a:ext uri="{9D8B030D-6E8A-4147-A177-3AD203B41FA5}">
                      <a16:colId xmlns:a16="http://schemas.microsoft.com/office/drawing/2014/main" val="118058974"/>
                    </a:ext>
                  </a:extLst>
                </a:gridCol>
              </a:tblGrid>
              <a:tr h="376700">
                <a:tc>
                  <a:txBody>
                    <a:bodyPr/>
                    <a:lstStyle/>
                    <a:p>
                      <a:r>
                        <a:rPr lang="en-US" dirty="0"/>
                        <a:t>Materials that blow away</a:t>
                      </a:r>
                    </a:p>
                  </a:txBody>
                  <a:tcPr/>
                </a:tc>
                <a:tc>
                  <a:txBody>
                    <a:bodyPr/>
                    <a:lstStyle/>
                    <a:p>
                      <a:r>
                        <a:rPr lang="en-US" dirty="0"/>
                        <a:t>Materials that do not blow away</a:t>
                      </a:r>
                    </a:p>
                  </a:txBody>
                  <a:tcPr/>
                </a:tc>
                <a:extLst>
                  <a:ext uri="{0D108BD9-81ED-4DB2-BD59-A6C34878D82A}">
                    <a16:rowId xmlns:a16="http://schemas.microsoft.com/office/drawing/2014/main" val="2340966278"/>
                  </a:ext>
                </a:extLst>
              </a:tr>
              <a:tr h="370840">
                <a:tc>
                  <a:txBody>
                    <a:bodyPr/>
                    <a:lstStyle/>
                    <a:p>
                      <a:r>
                        <a:rPr lang="en-US" dirty="0"/>
                        <a:t/>
                      </a:r>
                      <a:br>
                        <a:rPr lang="en-US" dirty="0"/>
                      </a:br>
                      <a:r>
                        <a:rPr lang="en-US" dirty="0"/>
                        <a:t/>
                      </a:r>
                      <a:br>
                        <a:rPr lang="en-US" dirty="0"/>
                      </a:br>
                      <a:endParaRPr lang="en-US" dirty="0"/>
                    </a:p>
                  </a:txBody>
                  <a:tcPr/>
                </a:tc>
                <a:tc>
                  <a:txBody>
                    <a:bodyPr/>
                    <a:lstStyle/>
                    <a:p>
                      <a:endParaRPr lang="en-US" dirty="0"/>
                    </a:p>
                  </a:txBody>
                  <a:tcPr/>
                </a:tc>
                <a:extLst>
                  <a:ext uri="{0D108BD9-81ED-4DB2-BD59-A6C34878D82A}">
                    <a16:rowId xmlns:a16="http://schemas.microsoft.com/office/drawing/2014/main" val="3560317795"/>
                  </a:ext>
                </a:extLst>
              </a:tr>
              <a:tr h="370840">
                <a:tc>
                  <a:txBody>
                    <a:bodyPr/>
                    <a:lstStyle/>
                    <a:p>
                      <a:r>
                        <a:rPr lang="en-US" dirty="0"/>
                        <a:t/>
                      </a:r>
                      <a:br>
                        <a:rPr lang="en-US" dirty="0"/>
                      </a:br>
                      <a:r>
                        <a:rPr lang="en-US" dirty="0"/>
                        <a:t/>
                      </a:r>
                      <a:br>
                        <a:rPr lang="en-US" dirty="0"/>
                      </a:br>
                      <a:endParaRPr lang="en-US" dirty="0"/>
                    </a:p>
                  </a:txBody>
                  <a:tcPr/>
                </a:tc>
                <a:tc>
                  <a:txBody>
                    <a:bodyPr/>
                    <a:lstStyle/>
                    <a:p>
                      <a:endParaRPr lang="en-US" dirty="0"/>
                    </a:p>
                  </a:txBody>
                  <a:tcPr/>
                </a:tc>
                <a:extLst>
                  <a:ext uri="{0D108BD9-81ED-4DB2-BD59-A6C34878D82A}">
                    <a16:rowId xmlns:a16="http://schemas.microsoft.com/office/drawing/2014/main" val="1190569134"/>
                  </a:ext>
                </a:extLst>
              </a:tr>
              <a:tr h="370840">
                <a:tc>
                  <a:txBody>
                    <a:bodyPr/>
                    <a:lstStyle/>
                    <a:p>
                      <a:r>
                        <a:rPr lang="en-US" dirty="0"/>
                        <a:t/>
                      </a:r>
                      <a:br>
                        <a:rPr lang="en-US" dirty="0"/>
                      </a:br>
                      <a:r>
                        <a:rPr lang="en-US" dirty="0"/>
                        <a:t/>
                      </a:r>
                      <a:br>
                        <a:rPr lang="en-US" dirty="0"/>
                      </a:br>
                      <a:endParaRPr lang="en-US" dirty="0"/>
                    </a:p>
                  </a:txBody>
                  <a:tcPr/>
                </a:tc>
                <a:tc>
                  <a:txBody>
                    <a:bodyPr/>
                    <a:lstStyle/>
                    <a:p>
                      <a:endParaRPr lang="en-US" dirty="0"/>
                    </a:p>
                  </a:txBody>
                  <a:tcPr/>
                </a:tc>
                <a:extLst>
                  <a:ext uri="{0D108BD9-81ED-4DB2-BD59-A6C34878D82A}">
                    <a16:rowId xmlns:a16="http://schemas.microsoft.com/office/drawing/2014/main" val="4203108518"/>
                  </a:ext>
                </a:extLst>
              </a:tr>
              <a:tr h="370840">
                <a:tc>
                  <a:txBody>
                    <a:bodyPr/>
                    <a:lstStyle/>
                    <a:p>
                      <a:r>
                        <a:rPr lang="en-US" dirty="0"/>
                        <a:t/>
                      </a:r>
                      <a:br>
                        <a:rPr lang="en-US" dirty="0"/>
                      </a:br>
                      <a:r>
                        <a:rPr lang="en-US" dirty="0"/>
                        <a:t/>
                      </a:r>
                      <a:br>
                        <a:rPr lang="en-US" dirty="0"/>
                      </a:br>
                      <a:endParaRPr lang="en-US" dirty="0"/>
                    </a:p>
                  </a:txBody>
                  <a:tcPr/>
                </a:tc>
                <a:tc>
                  <a:txBody>
                    <a:bodyPr/>
                    <a:lstStyle/>
                    <a:p>
                      <a:endParaRPr lang="en-US" dirty="0"/>
                    </a:p>
                  </a:txBody>
                  <a:tcPr/>
                </a:tc>
                <a:extLst>
                  <a:ext uri="{0D108BD9-81ED-4DB2-BD59-A6C34878D82A}">
                    <a16:rowId xmlns:a16="http://schemas.microsoft.com/office/drawing/2014/main" val="4220367507"/>
                  </a:ext>
                </a:extLst>
              </a:tr>
              <a:tr h="370840">
                <a:tc>
                  <a:txBody>
                    <a:bodyPr/>
                    <a:lstStyle/>
                    <a:p>
                      <a:r>
                        <a:rPr lang="en-US" dirty="0"/>
                        <a:t/>
                      </a:r>
                      <a:br>
                        <a:rPr lang="en-US" dirty="0"/>
                      </a:br>
                      <a:r>
                        <a:rPr lang="en-US" dirty="0"/>
                        <a:t/>
                      </a:r>
                      <a:br>
                        <a:rPr lang="en-US" dirty="0"/>
                      </a:br>
                      <a:endParaRPr lang="en-US" dirty="0"/>
                    </a:p>
                  </a:txBody>
                  <a:tcPr/>
                </a:tc>
                <a:tc>
                  <a:txBody>
                    <a:bodyPr/>
                    <a:lstStyle/>
                    <a:p>
                      <a:endParaRPr lang="en-US" dirty="0"/>
                    </a:p>
                  </a:txBody>
                  <a:tcPr/>
                </a:tc>
                <a:extLst>
                  <a:ext uri="{0D108BD9-81ED-4DB2-BD59-A6C34878D82A}">
                    <a16:rowId xmlns:a16="http://schemas.microsoft.com/office/drawing/2014/main" val="507925001"/>
                  </a:ext>
                </a:extLst>
              </a:tr>
            </a:tbl>
          </a:graphicData>
        </a:graphic>
      </p:graphicFrame>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330EBFED-6B04-5948-8049-9F0A9E2B985E}"/>
              </a:ext>
            </a:extLst>
          </p:cNvPr>
          <p:cNvSpPr txBox="1"/>
          <p:nvPr/>
        </p:nvSpPr>
        <p:spPr>
          <a:xfrm>
            <a:off x="674914" y="370114"/>
            <a:ext cx="9329057" cy="923330"/>
          </a:xfrm>
          <a:prstGeom prst="rect">
            <a:avLst/>
          </a:prstGeom>
          <a:noFill/>
        </p:spPr>
        <p:txBody>
          <a:bodyPr wrap="square" rtlCol="0">
            <a:spAutoFit/>
          </a:bodyPr>
          <a:lstStyle/>
          <a:p>
            <a:r>
              <a:rPr lang="en-US" dirty="0"/>
              <a:t>Record your results of the experiment in the table below.</a:t>
            </a:r>
          </a:p>
          <a:p>
            <a:endParaRPr lang="en-US" dirty="0"/>
          </a:p>
          <a:p>
            <a:r>
              <a:rPr lang="en-US" dirty="0"/>
              <a:t>You can do this by either placing a photo in the box or writing what material was used.  </a:t>
            </a:r>
          </a:p>
        </p:txBody>
      </p:sp>
    </p:spTree>
    <p:extLst>
      <p:ext uri="{BB962C8B-B14F-4D97-AF65-F5344CB8AC3E}">
        <p14:creationId xmlns:p14="http://schemas.microsoft.com/office/powerpoint/2010/main" val="978224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p>
          <a:p>
            <a:pPr algn="ctr"/>
            <a:endParaRPr lang="en-GB" dirty="0"/>
          </a:p>
          <a:p>
            <a:pPr algn="ctr"/>
            <a:endParaRPr lang="en-GB" dirty="0">
              <a:cs typeface="Calibri" panose="020F0502020204030204"/>
            </a:endParaRPr>
          </a:p>
          <a:p>
            <a:pPr algn="ctr"/>
            <a:endParaRPr lang="en-GB" dirty="0">
              <a:cs typeface="Calibri" panose="020F0502020204030204"/>
            </a:endParaRP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cs typeface="Calibri" panose="020F0502020204030204"/>
            </a:endParaRPr>
          </a:p>
          <a:p>
            <a:pPr algn="ctr"/>
            <a:endParaRPr lang="en-GB" dirty="0"/>
          </a:p>
          <a:p>
            <a:pPr algn="ctr"/>
            <a:endParaRPr lang="en-GB" dirty="0">
              <a:cs typeface="Calibri" panose="020F0502020204030204"/>
            </a:endParaRPr>
          </a:p>
          <a:p>
            <a:pPr algn="ctr"/>
            <a:endParaRPr lang="en-GB" dirty="0"/>
          </a:p>
          <a:p>
            <a:pPr algn="ctr"/>
            <a:endParaRPr lang="en-GB"/>
          </a:p>
          <a:p>
            <a:pPr algn="ctr"/>
            <a:endParaRPr lang="en-GB" dirty="0">
              <a:cs typeface="Calibri"/>
            </a:endParaRP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cs typeface="Calibri"/>
            </a:endParaRPr>
          </a:p>
          <a:p>
            <a:pPr algn="ctr"/>
            <a:endParaRPr lang="en-GB" dirty="0">
              <a:cs typeface="Calibri"/>
            </a:endParaRPr>
          </a:p>
        </p:txBody>
      </p:sp>
      <p:sp>
        <p:nvSpPr>
          <p:cNvPr id="4" name="TextBox 3">
            <a:extLst>
              <a:ext uri="{FF2B5EF4-FFF2-40B4-BE49-F238E27FC236}">
                <a16:creationId xmlns:a16="http://schemas.microsoft.com/office/drawing/2014/main" id="{4792588D-561B-4FB9-8616-A7D029151824}"/>
              </a:ext>
            </a:extLst>
          </p:cNvPr>
          <p:cNvSpPr txBox="1"/>
          <p:nvPr/>
        </p:nvSpPr>
        <p:spPr>
          <a:xfrm>
            <a:off x="266520" y="295275"/>
            <a:ext cx="43247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Phonics information for remote learning.  </a:t>
            </a:r>
          </a:p>
        </p:txBody>
      </p:sp>
      <p:sp>
        <p:nvSpPr>
          <p:cNvPr id="5" name="TextBox 4">
            <a:extLst>
              <a:ext uri="{FF2B5EF4-FFF2-40B4-BE49-F238E27FC236}">
                <a16:creationId xmlns:a16="http://schemas.microsoft.com/office/drawing/2014/main" id="{B0413337-945E-4AA4-B8E8-DC1F69BA9409}"/>
              </a:ext>
            </a:extLst>
          </p:cNvPr>
          <p:cNvSpPr txBox="1"/>
          <p:nvPr/>
        </p:nvSpPr>
        <p:spPr>
          <a:xfrm>
            <a:off x="119871" y="971010"/>
            <a:ext cx="800531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Here are some links to online phonics games you can play with your child at home.</a:t>
            </a:r>
          </a:p>
        </p:txBody>
      </p:sp>
      <p:sp>
        <p:nvSpPr>
          <p:cNvPr id="9" name="TextBox 8">
            <a:extLst>
              <a:ext uri="{FF2B5EF4-FFF2-40B4-BE49-F238E27FC236}">
                <a16:creationId xmlns:a16="http://schemas.microsoft.com/office/drawing/2014/main" id="{971EA533-D4E6-42F6-8878-9BB110F90C80}"/>
              </a:ext>
            </a:extLst>
          </p:cNvPr>
          <p:cNvSpPr txBox="1"/>
          <p:nvPr/>
        </p:nvSpPr>
        <p:spPr>
          <a:xfrm>
            <a:off x="3616444" y="3185124"/>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hlinkClick r:id="rId2"/>
              </a:rPr>
              <a:t>http://www.ictgames.com/mobilePage/skyWriter/index.html</a:t>
            </a:r>
            <a:r>
              <a:rPr lang="en-GB" dirty="0">
                <a:ea typeface="+mn-lt"/>
                <a:cs typeface="+mn-lt"/>
              </a:rPr>
              <a:t> </a:t>
            </a:r>
            <a:endParaRPr lang="en-US"/>
          </a:p>
        </p:txBody>
      </p:sp>
      <p:sp>
        <p:nvSpPr>
          <p:cNvPr id="14" name="TextBox 13">
            <a:extLst>
              <a:ext uri="{FF2B5EF4-FFF2-40B4-BE49-F238E27FC236}">
                <a16:creationId xmlns:a16="http://schemas.microsoft.com/office/drawing/2014/main" id="{2D17727C-D267-42C4-AC84-62A4C6D84358}"/>
              </a:ext>
            </a:extLst>
          </p:cNvPr>
          <p:cNvSpPr txBox="1"/>
          <p:nvPr/>
        </p:nvSpPr>
        <p:spPr>
          <a:xfrm>
            <a:off x="3932746" y="1459840"/>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Calibri"/>
              </a:rPr>
              <a:t>Sky Writer</a:t>
            </a:r>
          </a:p>
        </p:txBody>
      </p:sp>
      <p:sp>
        <p:nvSpPr>
          <p:cNvPr id="15" name="TextBox 14">
            <a:extLst>
              <a:ext uri="{FF2B5EF4-FFF2-40B4-BE49-F238E27FC236}">
                <a16:creationId xmlns:a16="http://schemas.microsoft.com/office/drawing/2014/main" id="{BCD130A8-B2F0-44C7-BF46-00622CF85050}"/>
              </a:ext>
            </a:extLst>
          </p:cNvPr>
          <p:cNvSpPr txBox="1"/>
          <p:nvPr/>
        </p:nvSpPr>
        <p:spPr>
          <a:xfrm>
            <a:off x="3659576" y="6333765"/>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hlinkClick r:id="rId3"/>
              </a:rPr>
              <a:t>https://www.bbc.co.uk/bitesize/topics/zf2yf4j</a:t>
            </a:r>
            <a:r>
              <a:rPr lang="en-GB" dirty="0">
                <a:ea typeface="+mn-lt"/>
                <a:cs typeface="+mn-lt"/>
              </a:rPr>
              <a:t> </a:t>
            </a:r>
            <a:endParaRPr lang="en-US"/>
          </a:p>
        </p:txBody>
      </p:sp>
      <p:sp>
        <p:nvSpPr>
          <p:cNvPr id="16" name="TextBox 15">
            <a:extLst>
              <a:ext uri="{FF2B5EF4-FFF2-40B4-BE49-F238E27FC236}">
                <a16:creationId xmlns:a16="http://schemas.microsoft.com/office/drawing/2014/main" id="{49E29ED3-AA2E-4E9C-9359-7DDE4CBE14CC}"/>
              </a:ext>
            </a:extLst>
          </p:cNvPr>
          <p:cNvSpPr txBox="1"/>
          <p:nvPr/>
        </p:nvSpPr>
        <p:spPr>
          <a:xfrm>
            <a:off x="3975877" y="4680367"/>
            <a:ext cx="4827917"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Calibri"/>
              </a:rPr>
              <a:t>BBC Bitesize Phonics videos</a:t>
            </a:r>
          </a:p>
        </p:txBody>
      </p:sp>
      <p:pic>
        <p:nvPicPr>
          <p:cNvPr id="2" name="Picture 6" descr="Graphical user interface, website&#10;&#10;Description automatically generated">
            <a:extLst>
              <a:ext uri="{FF2B5EF4-FFF2-40B4-BE49-F238E27FC236}">
                <a16:creationId xmlns:a16="http://schemas.microsoft.com/office/drawing/2014/main" id="{DF70C7B1-F97D-484F-BDBB-67C00C294C5A}"/>
              </a:ext>
            </a:extLst>
          </p:cNvPr>
          <p:cNvPicPr>
            <a:picLocks noChangeAspect="1"/>
          </p:cNvPicPr>
          <p:nvPr/>
        </p:nvPicPr>
        <p:blipFill>
          <a:blip r:embed="rId4"/>
          <a:stretch>
            <a:fillRect/>
          </a:stretch>
        </p:blipFill>
        <p:spPr>
          <a:xfrm>
            <a:off x="713117" y="2056530"/>
            <a:ext cx="2743200" cy="1738525"/>
          </a:xfrm>
          <a:prstGeom prst="rect">
            <a:avLst/>
          </a:prstGeom>
        </p:spPr>
      </p:pic>
      <p:pic>
        <p:nvPicPr>
          <p:cNvPr id="7" name="Picture 9" descr="Graphical user interface, application&#10;&#10;Description automatically generated">
            <a:extLst>
              <a:ext uri="{FF2B5EF4-FFF2-40B4-BE49-F238E27FC236}">
                <a16:creationId xmlns:a16="http://schemas.microsoft.com/office/drawing/2014/main" id="{E97A4447-0190-4634-8F71-9955168A0B60}"/>
              </a:ext>
            </a:extLst>
          </p:cNvPr>
          <p:cNvPicPr>
            <a:picLocks noChangeAspect="1"/>
          </p:cNvPicPr>
          <p:nvPr/>
        </p:nvPicPr>
        <p:blipFill>
          <a:blip r:embed="rId5"/>
          <a:stretch>
            <a:fillRect/>
          </a:stretch>
        </p:blipFill>
        <p:spPr>
          <a:xfrm>
            <a:off x="1144437" y="4176860"/>
            <a:ext cx="2081842" cy="2529940"/>
          </a:xfrm>
          <a:prstGeom prst="rect">
            <a:avLst/>
          </a:prstGeom>
        </p:spPr>
      </p:pic>
      <p:sp>
        <p:nvSpPr>
          <p:cNvPr id="13" name="TextBox 12">
            <a:extLst>
              <a:ext uri="{FF2B5EF4-FFF2-40B4-BE49-F238E27FC236}">
                <a16:creationId xmlns:a16="http://schemas.microsoft.com/office/drawing/2014/main" id="{A6D17012-02E7-44E8-A087-B46A8B073A83}"/>
              </a:ext>
            </a:extLst>
          </p:cNvPr>
          <p:cNvSpPr txBox="1"/>
          <p:nvPr/>
        </p:nvSpPr>
        <p:spPr>
          <a:xfrm>
            <a:off x="3702708" y="2264972"/>
            <a:ext cx="800531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This is not a game but it demonstrates letter formation in a fun way.</a:t>
            </a:r>
          </a:p>
        </p:txBody>
      </p:sp>
      <p:sp>
        <p:nvSpPr>
          <p:cNvPr id="12" name="TextBox 11">
            <a:extLst>
              <a:ext uri="{FF2B5EF4-FFF2-40B4-BE49-F238E27FC236}">
                <a16:creationId xmlns:a16="http://schemas.microsoft.com/office/drawing/2014/main" id="{091B35C8-49F5-4CD2-90F8-6032C08F26CF}"/>
              </a:ext>
            </a:extLst>
          </p:cNvPr>
          <p:cNvSpPr txBox="1"/>
          <p:nvPr/>
        </p:nvSpPr>
        <p:spPr>
          <a:xfrm>
            <a:off x="3501425" y="5686783"/>
            <a:ext cx="800531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This is a collection of fun videos to learn all about the set 1 and 2 sounds.</a:t>
            </a:r>
          </a:p>
        </p:txBody>
      </p:sp>
      <p:pic>
        <p:nvPicPr>
          <p:cNvPr id="17" name="Picture 2" descr="Original">
            <a:extLst>
              <a:ext uri="{FF2B5EF4-FFF2-40B4-BE49-F238E27FC236}">
                <a16:creationId xmlns:a16="http://schemas.microsoft.com/office/drawing/2014/main" id="{D159C947-BEDA-1B45-94A8-A210F5846C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3590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Monday 11</a:t>
            </a:r>
            <a:r>
              <a:rPr lang="en-GB" sz="3200" baseline="30000" dirty="0"/>
              <a:t>th</a:t>
            </a:r>
            <a:r>
              <a:rPr lang="en-GB" sz="3200" dirty="0"/>
              <a:t> January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recognise how stories are structured.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07968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700922-B2D3-3A40-AB9F-EDD74EB29162}"/>
              </a:ext>
            </a:extLst>
          </p:cNvPr>
          <p:cNvSpPr/>
          <p:nvPr/>
        </p:nvSpPr>
        <p:spPr>
          <a:xfrm>
            <a:off x="8228459" y="2449350"/>
            <a:ext cx="3493273" cy="94245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endParaRPr lang="en-GB" dirty="0">
              <a:hlinkClick r:id="rId2"/>
            </a:endParaRPr>
          </a:p>
          <a:p>
            <a:pPr algn="ctr"/>
            <a:r>
              <a:rPr lang="en-GB" dirty="0"/>
              <a:t> </a:t>
            </a:r>
          </a:p>
        </p:txBody>
      </p:sp>
      <p:pic>
        <p:nvPicPr>
          <p:cNvPr id="15"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378823" y="339634"/>
            <a:ext cx="10398034" cy="1015663"/>
          </a:xfrm>
          <a:prstGeom prst="rect">
            <a:avLst/>
          </a:prstGeom>
          <a:noFill/>
        </p:spPr>
        <p:txBody>
          <a:bodyPr wrap="square" rtlCol="0">
            <a:spAutoFit/>
          </a:bodyPr>
          <a:lstStyle/>
          <a:p>
            <a:r>
              <a:rPr lang="en-GB" sz="3000" dirty="0"/>
              <a:t>This week we will be looking at the fairy tale The Three Little Pigs. Please start by watching the animated video. </a:t>
            </a:r>
          </a:p>
        </p:txBody>
      </p:sp>
      <p:pic>
        <p:nvPicPr>
          <p:cNvPr id="4" name="Picture 3"/>
          <p:cNvPicPr>
            <a:picLocks noChangeAspect="1"/>
          </p:cNvPicPr>
          <p:nvPr/>
        </p:nvPicPr>
        <p:blipFill>
          <a:blip r:embed="rId4"/>
          <a:stretch>
            <a:fillRect/>
          </a:stretch>
        </p:blipFill>
        <p:spPr>
          <a:xfrm>
            <a:off x="1669715" y="1385722"/>
            <a:ext cx="8147033" cy="4492563"/>
          </a:xfrm>
          <a:prstGeom prst="rect">
            <a:avLst/>
          </a:prstGeom>
        </p:spPr>
      </p:pic>
      <p:sp>
        <p:nvSpPr>
          <p:cNvPr id="8" name="TextBox 7">
            <a:extLst>
              <a:ext uri="{FF2B5EF4-FFF2-40B4-BE49-F238E27FC236}">
                <a16:creationId xmlns:a16="http://schemas.microsoft.com/office/drawing/2014/main" id="{519BD3E7-9312-ED40-AF13-0D1EBE3C3844}"/>
              </a:ext>
            </a:extLst>
          </p:cNvPr>
          <p:cNvSpPr txBox="1"/>
          <p:nvPr/>
        </p:nvSpPr>
        <p:spPr>
          <a:xfrm>
            <a:off x="6458284" y="6045687"/>
            <a:ext cx="5780599" cy="646331"/>
          </a:xfrm>
          <a:prstGeom prst="rect">
            <a:avLst/>
          </a:prstGeom>
          <a:noFill/>
        </p:spPr>
        <p:txBody>
          <a:bodyPr wrap="square" rtlCol="0">
            <a:spAutoFit/>
          </a:bodyPr>
          <a:lstStyle/>
          <a:p>
            <a:r>
              <a:rPr lang="en-GB" dirty="0"/>
              <a:t>Copy and paste the link to watch the video of The Three Little Pigs.</a:t>
            </a:r>
          </a:p>
        </p:txBody>
      </p:sp>
      <p:sp>
        <p:nvSpPr>
          <p:cNvPr id="2" name="TextBox 1">
            <a:extLst>
              <a:ext uri="{FF2B5EF4-FFF2-40B4-BE49-F238E27FC236}">
                <a16:creationId xmlns:a16="http://schemas.microsoft.com/office/drawing/2014/main" id="{2993C4C4-9A93-5242-8920-A510CFDF25A5}"/>
              </a:ext>
            </a:extLst>
          </p:cNvPr>
          <p:cNvSpPr txBox="1"/>
          <p:nvPr/>
        </p:nvSpPr>
        <p:spPr>
          <a:xfrm>
            <a:off x="2308918" y="6183573"/>
            <a:ext cx="3424799" cy="646331"/>
          </a:xfrm>
          <a:prstGeom prst="rect">
            <a:avLst/>
          </a:prstGeom>
          <a:noFill/>
        </p:spPr>
        <p:txBody>
          <a:bodyPr wrap="square" rtlCol="0">
            <a:spAutoFit/>
          </a:bodyPr>
          <a:lstStyle/>
          <a:p>
            <a:r>
              <a:rPr lang="en-GB" dirty="0">
                <a:hlinkClick r:id="rId2"/>
              </a:rPr>
              <a:t>https://youtu.be/QLR2pLUsl-Y</a:t>
            </a:r>
            <a:r>
              <a:rPr lang="en-GB" dirty="0"/>
              <a:t> </a:t>
            </a:r>
          </a:p>
          <a:p>
            <a:endParaRPr lang="en-US" dirty="0"/>
          </a:p>
        </p:txBody>
      </p:sp>
      <p:sp>
        <p:nvSpPr>
          <p:cNvPr id="3" name="Left Arrow 2">
            <a:extLst>
              <a:ext uri="{FF2B5EF4-FFF2-40B4-BE49-F238E27FC236}">
                <a16:creationId xmlns:a16="http://schemas.microsoft.com/office/drawing/2014/main" id="{E9E93DE2-AEBF-4B4C-A2CC-C98B4AE66D45}"/>
              </a:ext>
            </a:extLst>
          </p:cNvPr>
          <p:cNvSpPr/>
          <p:nvPr/>
        </p:nvSpPr>
        <p:spPr>
          <a:xfrm>
            <a:off x="5530957" y="6196653"/>
            <a:ext cx="880444" cy="323165"/>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0CCFA2-024E-4642-ACA9-20970AE2E5A7}"/>
              </a:ext>
            </a:extLst>
          </p:cNvPr>
          <p:cNvSpPr/>
          <p:nvPr/>
        </p:nvSpPr>
        <p:spPr>
          <a:xfrm>
            <a:off x="9258300" y="2601750"/>
            <a:ext cx="2615832" cy="94245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4DB02E1-8F28-9245-89BC-0027834E5470}"/>
              </a:ext>
            </a:extLst>
          </p:cNvPr>
          <p:cNvSpPr txBox="1"/>
          <p:nvPr/>
        </p:nvSpPr>
        <p:spPr>
          <a:xfrm>
            <a:off x="10177438" y="2721114"/>
            <a:ext cx="1653871" cy="707886"/>
          </a:xfrm>
          <a:prstGeom prst="rect">
            <a:avLst/>
          </a:prstGeom>
          <a:noFill/>
        </p:spPr>
        <p:txBody>
          <a:bodyPr wrap="square" rtlCol="0">
            <a:spAutoFit/>
          </a:bodyPr>
          <a:lstStyle/>
          <a:p>
            <a:r>
              <a:rPr lang="en-GB" sz="4000" dirty="0"/>
              <a:t>Video</a:t>
            </a:r>
          </a:p>
        </p:txBody>
      </p:sp>
    </p:spTree>
    <p:extLst>
      <p:ext uri="{BB962C8B-B14F-4D97-AF65-F5344CB8AC3E}">
        <p14:creationId xmlns:p14="http://schemas.microsoft.com/office/powerpoint/2010/main" val="4130306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TotalTime>
  <Words>3393</Words>
  <Application>Microsoft Office PowerPoint</Application>
  <PresentationFormat>Widescreen</PresentationFormat>
  <Paragraphs>538</Paragraphs>
  <Slides>62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62</vt:i4>
      </vt:variant>
    </vt:vector>
  </HeadingPairs>
  <TitlesOfParts>
    <vt:vector size="71" baseType="lpstr">
      <vt:lpstr>Arial</vt:lpstr>
      <vt:lpstr>Calibri</vt:lpstr>
      <vt:lpstr>Calibri Light</vt:lpstr>
      <vt:lpstr>Comic Sans MS</vt:lpstr>
      <vt:lpstr>NTR</vt:lpstr>
      <vt:lpstr>Wingdings</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A. Scarr [ Wheatley Hill Primary School ]</cp:lastModifiedBy>
  <cp:revision>117</cp:revision>
  <dcterms:created xsi:type="dcterms:W3CDTF">2020-11-14T11:42:01Z</dcterms:created>
  <dcterms:modified xsi:type="dcterms:W3CDTF">2021-01-10T16:01:05Z</dcterms:modified>
</cp:coreProperties>
</file>