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1" r:id="rId2"/>
    <p:sldId id="271" r:id="rId3"/>
    <p:sldId id="325" r:id="rId4"/>
    <p:sldId id="350" r:id="rId5"/>
    <p:sldId id="351" r:id="rId6"/>
    <p:sldId id="352" r:id="rId7"/>
    <p:sldId id="355" r:id="rId8"/>
    <p:sldId id="353" r:id="rId9"/>
    <p:sldId id="354" r:id="rId10"/>
    <p:sldId id="257" r:id="rId11"/>
    <p:sldId id="326" r:id="rId12"/>
    <p:sldId id="356" r:id="rId13"/>
    <p:sldId id="357" r:id="rId14"/>
    <p:sldId id="358" r:id="rId15"/>
    <p:sldId id="359" r:id="rId16"/>
    <p:sldId id="272" r:id="rId17"/>
    <p:sldId id="327" r:id="rId18"/>
    <p:sldId id="360" r:id="rId19"/>
    <p:sldId id="361" r:id="rId20"/>
    <p:sldId id="362" r:id="rId21"/>
    <p:sldId id="343" r:id="rId22"/>
    <p:sldId id="349" r:id="rId23"/>
    <p:sldId id="363" r:id="rId24"/>
    <p:sldId id="364" r:id="rId25"/>
    <p:sldId id="365" r:id="rId26"/>
    <p:sldId id="366" r:id="rId27"/>
    <p:sldId id="367" r:id="rId28"/>
    <p:sldId id="368" r:id="rId29"/>
    <p:sldId id="370" r:id="rId30"/>
    <p:sldId id="371" r:id="rId31"/>
    <p:sldId id="372" r:id="rId32"/>
    <p:sldId id="369" r:id="rId33"/>
    <p:sldId id="270" r:id="rId34"/>
    <p:sldId id="376" r:id="rId35"/>
    <p:sldId id="374" r:id="rId36"/>
    <p:sldId id="377" r:id="rId37"/>
    <p:sldId id="37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91FB34-2430-23E8-729F-9B385F80A936}" v="12" dt="2021-02-26T14:38:16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.Graham [ Wheatley Hill Community Primary School ]" userId="S::k.graham315@whprimary.com::28938513-fcdf-4eed-8d1c-d8e694656955" providerId="AD" clId="Web-{AD91FB34-2430-23E8-729F-9B385F80A936}"/>
    <pc:docChg chg="modSld">
      <pc:chgData name="K.Graham [ Wheatley Hill Community Primary School ]" userId="S::k.graham315@whprimary.com::28938513-fcdf-4eed-8d1c-d8e694656955" providerId="AD" clId="Web-{AD91FB34-2430-23E8-729F-9B385F80A936}" dt="2021-02-26T14:38:16.389" v="5" actId="20577"/>
      <pc:docMkLst>
        <pc:docMk/>
      </pc:docMkLst>
      <pc:sldChg chg="modSp">
        <pc:chgData name="K.Graham [ Wheatley Hill Community Primary School ]" userId="S::k.graham315@whprimary.com::28938513-fcdf-4eed-8d1c-d8e694656955" providerId="AD" clId="Web-{AD91FB34-2430-23E8-729F-9B385F80A936}" dt="2021-02-26T14:38:16.389" v="5" actId="20577"/>
        <pc:sldMkLst>
          <pc:docMk/>
          <pc:sldMk cId="677091267" sldId="356"/>
        </pc:sldMkLst>
        <pc:spChg chg="mod">
          <ac:chgData name="K.Graham [ Wheatley Hill Community Primary School ]" userId="S::k.graham315@whprimary.com::28938513-fcdf-4eed-8d1c-d8e694656955" providerId="AD" clId="Web-{AD91FB34-2430-23E8-729F-9B385F80A936}" dt="2021-02-26T14:38:16.389" v="5" actId="20577"/>
          <ac:spMkLst>
            <pc:docMk/>
            <pc:sldMk cId="677091267" sldId="356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C3D3B-A564-47C2-9DC6-DC93DF68C37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25B6F-94FA-4065-AD88-6095C69EE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36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99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DAB9-905C-40C9-BBC1-674C65810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9F679-FBC7-4F06-9C4E-882BAF32F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F8E15-5D2B-4475-BC20-ADEE5B62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8C949-FB1E-4A31-B095-76BC6CC0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0171C-47F1-470A-AD6E-F27D8782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32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87ACC-1D37-4BF1-A777-586298B0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9D462-0463-4CB0-99C1-D21C44FDB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D2B3F-F034-44BC-A777-5F945421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E95C1-E5F6-471B-B61E-7113DF6A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5C5C7-832A-4E51-A5BB-B4B9BA5F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58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7B139-162E-4925-AB93-DFA865BBD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55169-A5BD-4E02-98F8-9931EE2F4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F2C7F-ACB3-4853-9679-D86143315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6A9C2-A541-4D61-B5C1-A6A9633E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07435-9C8F-45FC-B105-BA11886F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B517-DA80-4C6E-B277-1D5EFA00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F74F8-A6D5-4DB4-A583-903999150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DD433-1969-43F0-83A0-8E7A9D045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E0DF-233B-49A8-AD1B-2BA2C433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73E71-DD53-4433-BD40-F81DF812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04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D225-9B24-4339-B2AE-4139EA74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EB9FF-1028-4ED1-A308-1BB1E28AC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D948B-F5A0-4CF1-B76D-28B6DF91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AA0D0-F90B-4258-9A70-35379963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9A11C-C3B0-478A-8A08-130D0641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5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2FDC-A0F1-4AC9-852D-2328A679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94E73-E410-4ADD-9E2D-E80E87201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1424D-2A39-48A0-B08C-49247B08E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83585-CB4F-420B-B80E-EB12FDE6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05B0B-61A5-46C3-8F93-836AAACE9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C8363-40E1-430B-9809-45848579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93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E3AD-37F5-4EF3-B1CF-8636B7F4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F8E27-4B1B-45D4-B8F2-F4D79E8CA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3EFD8-DD9C-472E-BD73-30C172669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6FB05-6EA8-40BA-9511-87FFACD00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212C2-4D3D-4F79-A27D-0DF083625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553E2B-A2DB-43A2-BE32-362392299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0AC16-D3A2-4411-A13A-08CD220A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F3079-F489-4911-A419-B5C51E4D4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32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3EC7-407C-4038-A61E-5EAFB796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78FB6-DE3C-401A-964A-AF163EF0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18616-DED3-48B7-BEC1-16E9E5E6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0DA53-A766-4CA8-B53D-2BBC9729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6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EC70B1-F80E-4A0F-8216-6874F1010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61674-03C0-491C-8FF8-8AF16186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2B7D8-566E-48F9-8A98-49F39FA0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14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BC0B3-7085-471D-BFC1-FF6922D9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689C9-287A-483C-8639-5D430D5C8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55479-D327-4EA1-B9A2-8CD8DE593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95700-6037-4023-AB4E-6648B338A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8B34B-C561-48B1-9BD0-DEA2B8A35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C682B-29CD-4312-B06D-05B02E0E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5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906E-D8CD-47B3-BB82-3DBCBABC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D3ED2-4841-4C3F-9D89-ED71D2293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0174B-766B-4659-9E96-26701FCBF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7DBB3-6DF5-45C1-8C4D-E7940FF4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0F99A-1512-4821-B59C-49930DE6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FDFA5-FEB9-4575-8B98-078C9C8C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2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2978E4-FC0D-40C8-BBF1-4F0960A2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5B186-0774-47B2-BD73-4357D7302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9E74B-7740-49EA-B0BD-E6E3511F6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1C69B-86D5-4EE5-97C4-88CD6C9095E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EC691-4522-48C6-953A-6B7019F50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BF869-EA6C-4D3F-9BDE-054B5AC1A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9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bbc.co.uk/bitesize/topics/zh8dmp3/articles/zsvt97h#:~:text=Rounding%20money%20or%20decimals,number%20to%202.8%20is%20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bc.co.uk/bitesize/articles/z92x8hv" TargetMode="Externa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bc.co.uk/bitesize/topics/z8yv4wx/articles/zs3b2nb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bbc.co.uk/bitesize/articles/zhwy6g8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kids.classroomsecrets.co.uk/resource/multiplying-by-10-video-tutorial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ksouth1-mediap.svc.ms/transform/thumbnail?provider=spo&amp;inputFormat=png&amp;cs=fFNQTw&amp;docid=https%3A%2F%2Fdurhamschools-my.sharepoint.com%3A443%2F_api%2Fv2.0%2Fdrives%2Fb!gAJaW5u-Rkmqwl4jPy9UGYMZtw1An2RBrvovy85FHRaZLaNEPYlAQ67Txwpp0T4S%2Fitems%2F01CGZ3B4SFBP6W3RDGVNEIBYRV4NDMAK4D%3Fversion%3DPublished&amp;access_token=eyJ0eXAiOiJKV1QiLCJhbGciOiJub25lIn0.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.OUdyUlgxMmtNT1hoaGlrMVVZVlhtaExzc3hVM2VHbGZJYzZjem5STlFDVT0&amp;encodeFailures=1&amp;srcWidth=&amp;srcHeight=&amp;width=585&amp;height=585&amp;action=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52" y="1032197"/>
            <a:ext cx="4713295" cy="46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732" y="237297"/>
            <a:ext cx="4498937" cy="1077218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>
                <a:latin typeface="XCCW Joined 4a" panose="03050602040000000000" pitchFamily="66" charset="0"/>
              </a:rPr>
              <a:t>Subject:Maths</a:t>
            </a:r>
            <a:endParaRPr lang="en-GB" sz="3200" dirty="0">
              <a:latin typeface="XCCW Joined 4a" panose="03050602040000000000" pitchFamily="66" charset="0"/>
            </a:endParaRPr>
          </a:p>
          <a:p>
            <a:endParaRPr lang="en-GB" sz="3200" dirty="0">
              <a:latin typeface="XCCW Joined 4a" panose="03050602040000000000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224" y="539323"/>
            <a:ext cx="735949" cy="64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9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4a" panose="03050602040000000000" pitchFamily="66" charset="0"/>
              </a:rPr>
              <a:t>Subject</a:t>
            </a:r>
            <a:r>
              <a:rPr lang="en-GB" dirty="0">
                <a:latin typeface="XCCW Joined 4a" panose="03050602040000000000" pitchFamily="66" charset="0"/>
              </a:rPr>
              <a:t>:</a:t>
            </a:r>
            <a:r>
              <a:rPr lang="en-GB" sz="2000" dirty="0">
                <a:latin typeface="XCCW Joined 4a" panose="03050602040000000000" pitchFamily="66" charset="0"/>
              </a:rPr>
              <a:t> </a:t>
            </a:r>
            <a:r>
              <a:rPr lang="en-GB" sz="2400" dirty="0">
                <a:latin typeface="XCCW Joined 4a" panose="03050602040000000000" pitchFamily="66" charset="0"/>
              </a:rPr>
              <a:t>Maths</a:t>
            </a:r>
            <a:endParaRPr lang="en-GB" dirty="0">
              <a:latin typeface="XCCW Joined 4a" panose="03050602040000000000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0" y="117047"/>
            <a:ext cx="8553935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XCCW Joined 4a" panose="030506020400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847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XCCW Joined 4a" panose="03050602040000000000" pitchFamily="66" charset="0"/>
              </a:rPr>
              <a:t>Date</a:t>
            </a:r>
            <a:r>
              <a:rPr lang="en-GB" dirty="0">
                <a:latin typeface="XCCW Joined 4a" panose="03050602040000000000" pitchFamily="66" charset="0"/>
              </a:rPr>
              <a:t>:   </a:t>
            </a:r>
            <a:r>
              <a:rPr lang="en-GB" sz="3200" dirty="0">
                <a:latin typeface="XCCW Joined 4a" panose="03050602040000000000" pitchFamily="66" charset="0"/>
              </a:rPr>
              <a:t>Tuesday 2</a:t>
            </a:r>
            <a:r>
              <a:rPr lang="en-GB" sz="3200" baseline="30000" dirty="0">
                <a:latin typeface="XCCW Joined 4a" panose="03050602040000000000" pitchFamily="66" charset="0"/>
              </a:rPr>
              <a:t>nd</a:t>
            </a:r>
            <a:r>
              <a:rPr lang="en-GB" sz="3200" dirty="0">
                <a:latin typeface="XCCW Joined 4a" panose="03050602040000000000" pitchFamily="66" charset="0"/>
              </a:rPr>
              <a:t>  March 2021 </a:t>
            </a:r>
            <a:endParaRPr lang="en-GB" dirty="0">
              <a:latin typeface="XCCW Joined 4a" panose="0305060204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49898" y="284984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XCCW Joined 4a" panose="03050602040000000000" pitchFamily="66" charset="0"/>
              </a:rPr>
              <a:t>L.O. To be able to round amounts of money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89" y="5993484"/>
            <a:ext cx="566977" cy="506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0136-B075-46B0-A2AF-1D0830A0F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64" y="161514"/>
            <a:ext cx="919175" cy="9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68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8" y="271457"/>
            <a:ext cx="771525" cy="7715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6"/>
          <p:cNvSpPr/>
          <p:nvPr/>
        </p:nvSpPr>
        <p:spPr>
          <a:xfrm>
            <a:off x="2864321" y="100309"/>
            <a:ext cx="6482419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strike="noStrike" kern="1200" cap="none" spc="0" baseline="0" dirty="0">
                <a:solidFill>
                  <a:srgbClr val="1F4E79"/>
                </a:solidFill>
                <a:uFillTx/>
                <a:latin typeface="Calibri"/>
              </a:rPr>
              <a:t>Pre-recorded Teaching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1123953" y="1201786"/>
            <a:ext cx="9953353" cy="1938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203864"/>
                </a:solidFill>
                <a:uFillTx/>
                <a:latin typeface="Calibri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b="0" i="0" u="none" strike="noStrike" kern="1200" cap="none" spc="0" baseline="0" dirty="0">
              <a:solidFill>
                <a:srgbClr val="203864"/>
              </a:solidFill>
              <a:uFillTx/>
              <a:latin typeface="Calibri"/>
            </a:endParaRPr>
          </a:p>
        </p:txBody>
      </p:sp>
      <p:pic>
        <p:nvPicPr>
          <p:cNvPr id="1030" name="Picture 6" descr="Mouse Click Cliparts, Stock Vector And Royalty Free Mouse Click  Illustration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09" y="4448014"/>
            <a:ext cx="1287598" cy="128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90309" y="35246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https://www.bbc.co.uk/bitesize/topics/zh8dmp3/articles/zsvt97h#:~:text=Rounding%20money%20or%20decimals,number%20to%202.8%20is%203</a:t>
            </a:r>
            <a:r>
              <a:rPr lang="en-GB" dirty="0"/>
              <a:t> </a:t>
            </a:r>
          </a:p>
        </p:txBody>
      </p:sp>
      <p:pic>
        <p:nvPicPr>
          <p:cNvPr id="12" name="Picture 2" descr="Primary Homework Help | Online Games For Kids - BBC Bitesiz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8" y="3387938"/>
            <a:ext cx="4504656" cy="250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08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6252" y="140678"/>
            <a:ext cx="6641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Why do we round amounts of money?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185" y="970733"/>
            <a:ext cx="102552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 round money </a:t>
            </a:r>
            <a:r>
              <a:rPr lang="en-US" altLang="en-GB" sz="2000" dirty="0"/>
              <a:t>to the nearest pound (£) it makes it easier to add money together quickly.</a:t>
            </a:r>
          </a:p>
          <a:p>
            <a:endParaRPr lang="en-US" altLang="en-GB" sz="2000" dirty="0"/>
          </a:p>
          <a:p>
            <a:r>
              <a:rPr lang="en-US" altLang="en-GB" sz="2000" dirty="0"/>
              <a:t>If you were shopping and had £10 to spend, rounding would help you know approximately how much you had spent and how much change you would receive.</a:t>
            </a:r>
          </a:p>
          <a:p>
            <a:endParaRPr lang="en-US" altLang="en-GB" dirty="0"/>
          </a:p>
          <a:p>
            <a:endParaRPr lang="en-US" alt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40" y="2581093"/>
            <a:ext cx="6794500" cy="4108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551" y="140678"/>
            <a:ext cx="1442518" cy="1071177"/>
          </a:xfrm>
          <a:prstGeom prst="rect">
            <a:avLst/>
          </a:prstGeom>
        </p:spPr>
      </p:pic>
      <p:sp>
        <p:nvSpPr>
          <p:cNvPr id="8" name="Text Box 6"/>
          <p:cNvSpPr txBox="1"/>
          <p:nvPr/>
        </p:nvSpPr>
        <p:spPr>
          <a:xfrm>
            <a:off x="7639594" y="3758155"/>
            <a:ext cx="446214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This will give you an idea that you have roughly spent £7 and would have £3 change. 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Using a number line like this is a helpful way of rounding.</a:t>
            </a:r>
          </a:p>
        </p:txBody>
      </p:sp>
    </p:spTree>
    <p:extLst>
      <p:ext uri="{BB962C8B-B14F-4D97-AF65-F5344CB8AC3E}">
        <p14:creationId xmlns:p14="http://schemas.microsoft.com/office/powerpoint/2010/main" val="67709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214" y="1448343"/>
            <a:ext cx="6401072" cy="4152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8" y="155484"/>
            <a:ext cx="1401445" cy="10401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8864" y="582442"/>
            <a:ext cx="7230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Let’s use a number line to help us work out the answer…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88191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19" y="338455"/>
            <a:ext cx="8343900" cy="5503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173537"/>
            <a:ext cx="1401445" cy="10401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89003" y="2008596"/>
            <a:ext cx="276606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Think back to yesterday when we converted into £ and p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468p = £4.68</a:t>
            </a:r>
          </a:p>
        </p:txBody>
      </p:sp>
    </p:spTree>
    <p:extLst>
      <p:ext uri="{BB962C8B-B14F-4D97-AF65-F5344CB8AC3E}">
        <p14:creationId xmlns:p14="http://schemas.microsoft.com/office/powerpoint/2010/main" val="1951726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14" y="1864270"/>
            <a:ext cx="4699635" cy="435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638" y="102053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39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>
              <a:latin typeface="XCCW Joined 4a" panose="03050602040000000000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XCCW Joined 4a" panose="03050602040000000000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4a" panose="03050602040000000000" pitchFamily="66" charset="0"/>
              </a:rPr>
              <a:t>Subject</a:t>
            </a:r>
            <a:r>
              <a:rPr lang="en-GB" dirty="0">
                <a:latin typeface="XCCW Joined 4a" panose="03050602040000000000" pitchFamily="66" charset="0"/>
              </a:rPr>
              <a:t>:</a:t>
            </a:r>
            <a:r>
              <a:rPr lang="en-GB" sz="2000" dirty="0">
                <a:latin typeface="XCCW Joined 4a" panose="03050602040000000000" pitchFamily="66" charset="0"/>
              </a:rPr>
              <a:t> </a:t>
            </a:r>
            <a:r>
              <a:rPr lang="en-GB" sz="2400" dirty="0">
                <a:latin typeface="XCCW Joined 4a" panose="03050602040000000000" pitchFamily="66" charset="0"/>
              </a:rPr>
              <a:t>Maths</a:t>
            </a:r>
            <a:endParaRPr lang="en-GB" dirty="0">
              <a:latin typeface="XCCW Joined 4a" panose="03050602040000000000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9093866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XCCW Joined 4a" panose="030506020400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0" y="174767"/>
            <a:ext cx="921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XCCW Joined 4a" panose="03050602040000000000" pitchFamily="66" charset="0"/>
              </a:rPr>
              <a:t>Date</a:t>
            </a:r>
            <a:r>
              <a:rPr lang="en-GB" dirty="0">
                <a:latin typeface="XCCW Joined 4a" panose="03050602040000000000" pitchFamily="66" charset="0"/>
              </a:rPr>
              <a:t>:   </a:t>
            </a:r>
            <a:r>
              <a:rPr lang="en-GB" sz="3200" dirty="0">
                <a:latin typeface="XCCW Joined 4a" panose="03050602040000000000" pitchFamily="66" charset="0"/>
              </a:rPr>
              <a:t>Wednesday 3</a:t>
            </a:r>
            <a:r>
              <a:rPr lang="en-GB" sz="3200" baseline="30000" dirty="0">
                <a:latin typeface="XCCW Joined 4a" panose="03050602040000000000" pitchFamily="66" charset="0"/>
              </a:rPr>
              <a:t>rd</a:t>
            </a:r>
            <a:r>
              <a:rPr lang="en-GB" sz="3200" dirty="0">
                <a:latin typeface="XCCW Joined 4a" panose="03050602040000000000" pitchFamily="66" charset="0"/>
              </a:rPr>
              <a:t> March 2021 </a:t>
            </a:r>
            <a:endParaRPr lang="en-GB" dirty="0">
              <a:latin typeface="XCCW Joined 4a" panose="0305060204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XCCW Joined 4a" panose="03050602040000000000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XCCW Joined 4a" panose="03050602040000000000" pitchFamily="66" charset="0"/>
              </a:rPr>
              <a:t> L.O. To be able to estimate amounts of money </a:t>
            </a:r>
          </a:p>
          <a:p>
            <a:endParaRPr lang="en-GB" sz="4000" dirty="0">
              <a:latin typeface="XCCW Joined 4a" panose="03050602040000000000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89" y="5993484"/>
            <a:ext cx="566977" cy="506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0136-B075-46B0-A2AF-1D0830A0F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64" y="161514"/>
            <a:ext cx="919175" cy="9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07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8" y="271457"/>
            <a:ext cx="771525" cy="7715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6"/>
          <p:cNvSpPr/>
          <p:nvPr/>
        </p:nvSpPr>
        <p:spPr>
          <a:xfrm>
            <a:off x="2864321" y="100309"/>
            <a:ext cx="6482419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strike="noStrike" kern="1200" cap="none" spc="0" baseline="0" dirty="0">
                <a:solidFill>
                  <a:srgbClr val="1F4E79"/>
                </a:solidFill>
                <a:uFillTx/>
                <a:latin typeface="Calibri"/>
              </a:rPr>
              <a:t>Pre-recorded Teaching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1123953" y="1201786"/>
            <a:ext cx="9953353" cy="1938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203864"/>
                </a:solidFill>
                <a:uFillTx/>
                <a:latin typeface="Calibri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b="0" i="0" u="none" strike="noStrike" kern="1200" cap="none" spc="0" baseline="0" dirty="0">
              <a:solidFill>
                <a:srgbClr val="203864"/>
              </a:solidFill>
              <a:uFillTx/>
              <a:latin typeface="Calibri"/>
            </a:endParaRPr>
          </a:p>
        </p:txBody>
      </p:sp>
      <p:pic>
        <p:nvPicPr>
          <p:cNvPr id="1026" name="Picture 2" descr="Primary Homework Help | Online Games For Kids - BBC Bite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98" y="3370521"/>
            <a:ext cx="4504656" cy="250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use Click Cliparts, Stock Vector And Royalty Free Mouse Click  Illustration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53" y="4148754"/>
            <a:ext cx="1287598" cy="128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74432" y="3705888"/>
            <a:ext cx="481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https://www.bbc.co.uk/bitesize/articles/z92x8hv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3861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36" y="182879"/>
            <a:ext cx="4017590" cy="6544491"/>
          </a:xfrm>
          <a:prstGeom prst="rect">
            <a:avLst/>
          </a:prstGeom>
        </p:spPr>
      </p:pic>
      <p:graphicFrame>
        <p:nvGraphicFramePr>
          <p:cNvPr id="5" name="Table 4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4741673"/>
              </p:ext>
            </p:extLst>
          </p:nvPr>
        </p:nvGraphicFramePr>
        <p:xfrm>
          <a:off x="4390843" y="300900"/>
          <a:ext cx="5593080" cy="447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Item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Actual price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Estimate </a:t>
                      </a:r>
                    </a:p>
                    <a:p>
                      <a:pPr>
                        <a:buNone/>
                      </a:pP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XCCW Joined 4a" panose="03050602040000000000" pitchFamily="66" charset="0"/>
                        </a:rPr>
                        <a:t>Mars Bar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£0.63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£1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XCCW Joined 4a" panose="03050602040000000000" pitchFamily="66" charset="0"/>
                        </a:rPr>
                        <a:t>Teddy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XCCW Joined 4a" panose="03050602040000000000" pitchFamily="66" charset="0"/>
                        </a:rPr>
                        <a:t>Tennis Ball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XCCW Joined 4a" panose="03050602040000000000" pitchFamily="66" charset="0"/>
                        </a:rPr>
                        <a:t>Skittles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XCCW Joined 4a" panose="03050602040000000000" pitchFamily="66" charset="0"/>
                        </a:rPr>
                        <a:t>Sandwiches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XCCW Joined 4a" panose="03050602040000000000" pitchFamily="66" charset="0"/>
                        </a:rPr>
                        <a:t>Apples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XCCW Joined 4a" panose="03050602040000000000" pitchFamily="66" charset="0"/>
                        </a:rPr>
                        <a:t>Bananas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latin typeface="XCCW Joined 4a" panose="03050602040000000000" pitchFamily="66" charset="0"/>
                          <a:sym typeface="+mn-ea"/>
                        </a:rPr>
                        <a:t>Juice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XCCW Joined 4a" panose="03050602040000000000" pitchFamily="66" charset="0"/>
                        </a:rPr>
                        <a:t>Coco pops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XCCW Joined 4a" panose="03050602040000000000" pitchFamily="66" charset="0"/>
                        </a:rPr>
                        <a:t>DVD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43" y="4998718"/>
            <a:ext cx="1401445" cy="1040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54193" y="426719"/>
            <a:ext cx="12888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actual price of the Mars bar is £0.63 – so I rounded it up to £1 to reach my estimate. Try the others.</a:t>
            </a:r>
          </a:p>
        </p:txBody>
      </p:sp>
    </p:spTree>
    <p:extLst>
      <p:ext uri="{BB962C8B-B14F-4D97-AF65-F5344CB8AC3E}">
        <p14:creationId xmlns:p14="http://schemas.microsoft.com/office/powerpoint/2010/main" val="746699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/>
          <p:nvPr/>
        </p:nvSpPr>
        <p:spPr>
          <a:xfrm>
            <a:off x="330745" y="280670"/>
            <a:ext cx="7550512" cy="6370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Now use your estimated answers to answers these questions. Make sure you show your working out.</a:t>
            </a:r>
            <a:endParaRPr lang="en-US" sz="2400" dirty="0"/>
          </a:p>
          <a:p>
            <a:endParaRPr lang="en-US" dirty="0">
              <a:latin typeface="XCCW Joined 4a" panose="03050602040000000000" pitchFamily="66" charset="0"/>
            </a:endParaRPr>
          </a:p>
          <a:p>
            <a:r>
              <a:rPr lang="en-US" dirty="0">
                <a:latin typeface="XCCW Joined 4a" panose="03050602040000000000" pitchFamily="66" charset="0"/>
              </a:rPr>
              <a:t>What is the approximate price for ...</a:t>
            </a:r>
          </a:p>
          <a:p>
            <a:endParaRPr lang="en-US" dirty="0">
              <a:latin typeface="XCCW Joined 4a" panose="03050602040000000000" pitchFamily="66" charset="0"/>
            </a:endParaRPr>
          </a:p>
          <a:p>
            <a:r>
              <a:rPr lang="en-US" dirty="0">
                <a:latin typeface="XCCW Joined 4a" panose="03050602040000000000" pitchFamily="66" charset="0"/>
              </a:rPr>
              <a:t>1. A ham sandwich and a Mars Bar</a:t>
            </a:r>
          </a:p>
          <a:p>
            <a:r>
              <a:rPr lang="en-US" dirty="0">
                <a:latin typeface="XCCW Joined 4a" panose="03050602040000000000" pitchFamily="66" charset="0"/>
              </a:rPr>
              <a:t>________________________________________</a:t>
            </a:r>
          </a:p>
          <a:p>
            <a:endParaRPr lang="en-US" dirty="0">
              <a:latin typeface="XCCW Joined 4a" panose="03050602040000000000" pitchFamily="66" charset="0"/>
            </a:endParaRPr>
          </a:p>
          <a:p>
            <a:r>
              <a:rPr lang="en-US" dirty="0">
                <a:latin typeface="XCCW Joined 4a" panose="03050602040000000000" pitchFamily="66" charset="0"/>
              </a:rPr>
              <a:t>2. A DVD and bananas </a:t>
            </a:r>
          </a:p>
          <a:p>
            <a:r>
              <a:rPr lang="en-US" dirty="0">
                <a:latin typeface="XCCW Joined 4a" panose="03050602040000000000" pitchFamily="66" charset="0"/>
                <a:sym typeface="+mn-ea"/>
              </a:rPr>
              <a:t>_______________________________________</a:t>
            </a:r>
            <a:endParaRPr lang="en-US" dirty="0">
              <a:latin typeface="XCCW Joined 4a" panose="03050602040000000000" pitchFamily="66" charset="0"/>
            </a:endParaRPr>
          </a:p>
          <a:p>
            <a:endParaRPr lang="en-US" dirty="0">
              <a:latin typeface="XCCW Joined 4a" panose="03050602040000000000" pitchFamily="66" charset="0"/>
            </a:endParaRPr>
          </a:p>
          <a:p>
            <a:r>
              <a:rPr lang="en-US" dirty="0">
                <a:latin typeface="XCCW Joined 4a" panose="03050602040000000000" pitchFamily="66" charset="0"/>
              </a:rPr>
              <a:t>3. Blackcurrant juice and skittles </a:t>
            </a:r>
          </a:p>
          <a:p>
            <a:r>
              <a:rPr lang="en-US" dirty="0">
                <a:latin typeface="XCCW Joined 4a" panose="03050602040000000000" pitchFamily="66" charset="0"/>
                <a:sym typeface="+mn-ea"/>
              </a:rPr>
              <a:t>_______________________________________</a:t>
            </a:r>
            <a:endParaRPr lang="en-US" dirty="0">
              <a:latin typeface="XCCW Joined 4a" panose="03050602040000000000" pitchFamily="66" charset="0"/>
            </a:endParaRPr>
          </a:p>
          <a:p>
            <a:endParaRPr lang="en-US" dirty="0">
              <a:latin typeface="XCCW Joined 4a" panose="03050602040000000000" pitchFamily="66" charset="0"/>
            </a:endParaRPr>
          </a:p>
          <a:p>
            <a:r>
              <a:rPr lang="en-US" dirty="0">
                <a:latin typeface="XCCW Joined 4a" panose="03050602040000000000" pitchFamily="66" charset="0"/>
              </a:rPr>
              <a:t>4. Apples and Coco Pops</a:t>
            </a:r>
          </a:p>
          <a:p>
            <a:r>
              <a:rPr lang="en-US" dirty="0">
                <a:latin typeface="XCCW Joined 4a" panose="03050602040000000000" pitchFamily="66" charset="0"/>
                <a:sym typeface="+mn-ea"/>
              </a:rPr>
              <a:t>_______________________________________</a:t>
            </a:r>
            <a:endParaRPr lang="en-US" dirty="0">
              <a:latin typeface="XCCW Joined 4a" panose="03050602040000000000" pitchFamily="66" charset="0"/>
            </a:endParaRPr>
          </a:p>
          <a:p>
            <a:endParaRPr lang="en-US" dirty="0">
              <a:latin typeface="XCCW Joined 4a" panose="03050602040000000000" pitchFamily="66" charset="0"/>
            </a:endParaRPr>
          </a:p>
          <a:p>
            <a:r>
              <a:rPr lang="en-US" dirty="0">
                <a:latin typeface="XCCW Joined 4a" panose="03050602040000000000" pitchFamily="66" charset="0"/>
              </a:rPr>
              <a:t>5. Make a list of items you could buy for £6 </a:t>
            </a:r>
            <a:r>
              <a:rPr lang="en-US" dirty="0">
                <a:latin typeface="XCCW Joined 4a" panose="03050602040000000000" pitchFamily="66" charset="0"/>
                <a:sym typeface="+mn-ea"/>
              </a:rPr>
              <a:t>_______________________________________</a:t>
            </a:r>
            <a:endParaRPr lang="en-US" dirty="0">
              <a:latin typeface="XCCW Joined 4a" panose="03050602040000000000" pitchFamily="66" charset="0"/>
            </a:endParaRPr>
          </a:p>
          <a:p>
            <a:r>
              <a:rPr lang="en-US" dirty="0">
                <a:latin typeface="XCCW Joined 4a" panose="03050602040000000000" pitchFamily="66" charset="0"/>
                <a:sym typeface="+mn-ea"/>
              </a:rPr>
              <a:t>_______________________________________</a:t>
            </a:r>
            <a:endParaRPr lang="en-US" dirty="0">
              <a:latin typeface="XCCW Joined 4a" panose="03050602040000000000" pitchFamily="66" charset="0"/>
            </a:endParaRPr>
          </a:p>
          <a:p>
            <a:r>
              <a:rPr lang="en-US" dirty="0">
                <a:latin typeface="XCCW Joined 4a" panose="03050602040000000000" pitchFamily="66" charset="0"/>
                <a:sym typeface="+mn-ea"/>
              </a:rPr>
              <a:t>_______________________________________</a:t>
            </a:r>
            <a:endParaRPr lang="en-US" dirty="0">
              <a:latin typeface="XCCW Joined 4a" panose="03050602040000000000" pitchFamily="66" charset="0"/>
            </a:endParaRPr>
          </a:p>
          <a:p>
            <a:endParaRPr lang="en-US" dirty="0">
              <a:latin typeface="XCCW Joined 4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084" y="428716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6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>
              <a:latin typeface="XCCW Joined 4a" panose="03050602040000000000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XCCW Joined 4a" panose="03050602040000000000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4a" panose="03050602040000000000" pitchFamily="66" charset="0"/>
              </a:rPr>
              <a:t>Subject</a:t>
            </a:r>
            <a:r>
              <a:rPr lang="en-GB" dirty="0">
                <a:latin typeface="XCCW Joined 4a" panose="03050602040000000000" pitchFamily="66" charset="0"/>
              </a:rPr>
              <a:t>:</a:t>
            </a:r>
            <a:r>
              <a:rPr lang="en-GB" sz="2000" dirty="0">
                <a:latin typeface="XCCW Joined 4a" panose="03050602040000000000" pitchFamily="66" charset="0"/>
              </a:rPr>
              <a:t> </a:t>
            </a:r>
            <a:r>
              <a:rPr lang="en-GB" sz="2400" dirty="0">
                <a:latin typeface="XCCW Joined 4a" panose="03050602040000000000" pitchFamily="66" charset="0"/>
              </a:rPr>
              <a:t>Maths</a:t>
            </a:r>
            <a:endParaRPr lang="en-GB" dirty="0">
              <a:latin typeface="XCCW Joined 4a" panose="03050602040000000000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XCCW Joined 4a" panose="030506020400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XCCW Joined 4a" panose="03050602040000000000" pitchFamily="66" charset="0"/>
              </a:rPr>
              <a:t>Date</a:t>
            </a:r>
            <a:r>
              <a:rPr lang="en-GB" dirty="0">
                <a:latin typeface="XCCW Joined 4a" panose="03050602040000000000" pitchFamily="66" charset="0"/>
              </a:rPr>
              <a:t>:   </a:t>
            </a:r>
            <a:r>
              <a:rPr lang="en-GB" sz="2800" dirty="0">
                <a:latin typeface="XCCW Joined 4a" panose="03050602040000000000" pitchFamily="66" charset="0"/>
              </a:rPr>
              <a:t>Monday</a:t>
            </a:r>
            <a:r>
              <a:rPr lang="en-GB" sz="2400" dirty="0">
                <a:latin typeface="XCCW Joined 4a" panose="03050602040000000000" pitchFamily="66" charset="0"/>
              </a:rPr>
              <a:t> </a:t>
            </a:r>
            <a:r>
              <a:rPr lang="en-GB" sz="2800" dirty="0">
                <a:latin typeface="XCCW Joined 4a" panose="03050602040000000000" pitchFamily="66" charset="0"/>
              </a:rPr>
              <a:t>1</a:t>
            </a:r>
            <a:r>
              <a:rPr lang="en-GB" sz="2800" baseline="30000" dirty="0">
                <a:latin typeface="XCCW Joined 4a" panose="03050602040000000000" pitchFamily="66" charset="0"/>
              </a:rPr>
              <a:t>st</a:t>
            </a:r>
            <a:r>
              <a:rPr lang="en-GB" sz="2800" dirty="0">
                <a:latin typeface="XCCW Joined 4a" panose="03050602040000000000" pitchFamily="66" charset="0"/>
              </a:rPr>
              <a:t> March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XCCW Joined 4a" panose="03050602040000000000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61401" y="2994037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XCCW Joined 4a" panose="03050602040000000000" pitchFamily="66" charset="0"/>
              </a:rPr>
              <a:t>L.O. To be able to recognise money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89" y="5993484"/>
            <a:ext cx="566977" cy="506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0136-B075-46B0-A2AF-1D0830A0F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64" y="161514"/>
            <a:ext cx="919175" cy="9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93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Challenge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36" y="1690688"/>
            <a:ext cx="6233795" cy="192913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958996"/>
              </p:ext>
            </p:extLst>
          </p:nvPr>
        </p:nvGraphicFramePr>
        <p:xfrm>
          <a:off x="618036" y="4081174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96573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XCCW Joined 4a" panose="03050602040000000000" pitchFamily="66" charset="0"/>
                        </a:rPr>
                        <a:t>Show your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  <a:latin typeface="XCCW Joined 4a" panose="03050602040000000000" pitchFamily="66" charset="0"/>
                        </a:rPr>
                        <a:t> working out:</a:t>
                      </a:r>
                      <a:endParaRPr lang="en-GB" dirty="0">
                        <a:solidFill>
                          <a:schemeClr val="tx1"/>
                        </a:solidFill>
                        <a:latin typeface="XCCW Joined 4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4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76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1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291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50678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246" y="191147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16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>
              <a:latin typeface="XCCW Joined 4a" panose="03050602040000000000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XCCW Joined 4a" panose="03050602040000000000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4a" panose="03050602040000000000" pitchFamily="66" charset="0"/>
              </a:rPr>
              <a:t>Subject</a:t>
            </a:r>
            <a:r>
              <a:rPr lang="en-GB" dirty="0">
                <a:latin typeface="XCCW Joined 4a" panose="03050602040000000000" pitchFamily="66" charset="0"/>
              </a:rPr>
              <a:t>:</a:t>
            </a:r>
            <a:r>
              <a:rPr lang="en-GB" sz="2000" dirty="0">
                <a:latin typeface="XCCW Joined 4a" panose="03050602040000000000" pitchFamily="66" charset="0"/>
              </a:rPr>
              <a:t> </a:t>
            </a:r>
            <a:r>
              <a:rPr lang="en-GB" sz="2400" dirty="0">
                <a:latin typeface="XCCW Joined 4a" panose="03050602040000000000" pitchFamily="66" charset="0"/>
              </a:rPr>
              <a:t>Maths</a:t>
            </a:r>
            <a:endParaRPr lang="en-GB" dirty="0">
              <a:latin typeface="XCCW Joined 4a" panose="03050602040000000000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0" y="117047"/>
            <a:ext cx="8223009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XCCW Joined 4a" panose="030506020400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0" y="174767"/>
            <a:ext cx="8966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XCCW Joined 4a" panose="03050602040000000000" pitchFamily="66" charset="0"/>
              </a:rPr>
              <a:t>Date</a:t>
            </a:r>
            <a:r>
              <a:rPr lang="en-GB" dirty="0">
                <a:latin typeface="XCCW Joined 4a" panose="03050602040000000000" pitchFamily="66" charset="0"/>
              </a:rPr>
              <a:t>:   </a:t>
            </a:r>
            <a:r>
              <a:rPr lang="en-GB" sz="3200" dirty="0">
                <a:latin typeface="XCCW Joined 4a" panose="03050602040000000000" pitchFamily="66" charset="0"/>
              </a:rPr>
              <a:t>Thursday 4</a:t>
            </a:r>
            <a:r>
              <a:rPr lang="en-GB" sz="3200" baseline="30000" dirty="0">
                <a:latin typeface="XCCW Joined 4a" panose="03050602040000000000" pitchFamily="66" charset="0"/>
              </a:rPr>
              <a:t>th</a:t>
            </a:r>
            <a:r>
              <a:rPr lang="en-GB" sz="3200" dirty="0">
                <a:latin typeface="XCCW Joined 4a" panose="03050602040000000000" pitchFamily="66" charset="0"/>
              </a:rPr>
              <a:t> March 2021 </a:t>
            </a:r>
            <a:endParaRPr lang="en-GB" dirty="0">
              <a:latin typeface="XCCW Joined 4a" panose="0305060204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XCCW Joined 4a" panose="03050602040000000000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XCCW Joined 4a" panose="03050602040000000000" pitchFamily="66" charset="0"/>
              </a:rPr>
              <a:t>L.O. To be able to add and subtract amounts of money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89" y="5993484"/>
            <a:ext cx="566977" cy="506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0136-B075-46B0-A2AF-1D0830A0F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64" y="161514"/>
            <a:ext cx="919175" cy="9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80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86696" y="4501137"/>
            <a:ext cx="31525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Click here</a:t>
            </a:r>
            <a:r>
              <a:rPr lang="en-GB" dirty="0"/>
              <a:t> </a:t>
            </a:r>
          </a:p>
        </p:txBody>
      </p:sp>
      <p:pic>
        <p:nvPicPr>
          <p:cNvPr id="10" name="Picture 2" descr="Primary Homework Help | Online Games For Kids - BBC Bite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98" y="3370521"/>
            <a:ext cx="4504656" cy="250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695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065" y="266065"/>
            <a:ext cx="6072505" cy="1609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9" y="5598525"/>
            <a:ext cx="1442518" cy="1071177"/>
          </a:xfrm>
          <a:prstGeom prst="rect">
            <a:avLst/>
          </a:prstGeom>
        </p:spPr>
      </p:pic>
      <p:sp>
        <p:nvSpPr>
          <p:cNvPr id="6" name="Text Box 4"/>
          <p:cNvSpPr txBox="1"/>
          <p:nvPr/>
        </p:nvSpPr>
        <p:spPr>
          <a:xfrm>
            <a:off x="439329" y="423591"/>
            <a:ext cx="47434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we start adding and subtracting amounts of money, we need to be confident in understanding the value of a pound.</a:t>
            </a:r>
          </a:p>
          <a:p>
            <a:endParaRPr lang="en-US" dirty="0"/>
          </a:p>
          <a:p>
            <a:r>
              <a:rPr lang="en-US" dirty="0"/>
              <a:t>REMEMBER- £1 = 100p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63615"/>
          <a:stretch/>
        </p:blipFill>
        <p:spPr>
          <a:xfrm>
            <a:off x="806338" y="3329305"/>
            <a:ext cx="3627574" cy="12446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770890" y="2407285"/>
            <a:ext cx="106476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different ways we can make  £1…</a:t>
            </a:r>
          </a:p>
          <a:p>
            <a:endParaRPr lang="en-US" dirty="0"/>
          </a:p>
          <a:p>
            <a:r>
              <a:rPr lang="en-US" dirty="0"/>
              <a:t>50p + 50p = £1                                                                       20p x 5 = £1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984765" y="4810292"/>
            <a:ext cx="3073422" cy="2014597"/>
          </a:xfrm>
          <a:prstGeom prst="cloudCallout">
            <a:avLst>
              <a:gd name="adj1" fmla="val -57669"/>
              <a:gd name="adj2" fmla="val -35194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Can you think of any other ways that we can make £1?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5337"/>
          <a:stretch/>
        </p:blipFill>
        <p:spPr>
          <a:xfrm>
            <a:off x="6004085" y="3329305"/>
            <a:ext cx="5449933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43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00" y="369820"/>
            <a:ext cx="870585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07" y="365443"/>
            <a:ext cx="1442518" cy="10711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8137" y="3474721"/>
            <a:ext cx="1694695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50p + 20p + 20p</a:t>
            </a:r>
          </a:p>
          <a:p>
            <a:endParaRPr lang="en-GB" dirty="0"/>
          </a:p>
          <a:p>
            <a:r>
              <a:rPr lang="en-GB" dirty="0"/>
              <a:t>50p + 40p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2800" dirty="0"/>
              <a:t>   £0.50</a:t>
            </a:r>
          </a:p>
          <a:p>
            <a:r>
              <a:rPr lang="en-GB" sz="2800" dirty="0"/>
              <a:t>+ £0.40</a:t>
            </a:r>
          </a:p>
          <a:p>
            <a:r>
              <a:rPr lang="en-GB" sz="2800" dirty="0"/>
              <a:t>   </a:t>
            </a:r>
            <a:r>
              <a:rPr lang="en-GB" sz="2800" i="1" dirty="0">
                <a:solidFill>
                  <a:srgbClr val="FF0000"/>
                </a:solidFill>
              </a:rPr>
              <a:t>£0.90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29394" y="5756365"/>
            <a:ext cx="103632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29394" y="6184412"/>
            <a:ext cx="103632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50331" y="1933304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</a:rPr>
              <a:t>90p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560" y="3074126"/>
            <a:ext cx="151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Working out…</a:t>
            </a:r>
          </a:p>
        </p:txBody>
      </p:sp>
    </p:spTree>
    <p:extLst>
      <p:ext uri="{BB962C8B-B14F-4D97-AF65-F5344CB8AC3E}">
        <p14:creationId xmlns:p14="http://schemas.microsoft.com/office/powerpoint/2010/main" val="3326845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14" y="202293"/>
            <a:ext cx="8715375" cy="648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427" y="202293"/>
            <a:ext cx="1299108" cy="964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50740" y="1662055"/>
            <a:ext cx="2841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 out the total cost of the items. Don’t forget to show your working out.</a:t>
            </a:r>
          </a:p>
        </p:txBody>
      </p:sp>
    </p:spTree>
    <p:extLst>
      <p:ext uri="{BB962C8B-B14F-4D97-AF65-F5344CB8AC3E}">
        <p14:creationId xmlns:p14="http://schemas.microsoft.com/office/powerpoint/2010/main" val="781619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25" y="264114"/>
            <a:ext cx="8620125" cy="648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427" y="202293"/>
            <a:ext cx="1299108" cy="964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50740" y="1662055"/>
            <a:ext cx="2841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 out the total cost of the items. Don’t forget to show your working out.</a:t>
            </a:r>
          </a:p>
        </p:txBody>
      </p:sp>
    </p:spTree>
    <p:extLst>
      <p:ext uri="{BB962C8B-B14F-4D97-AF65-F5344CB8AC3E}">
        <p14:creationId xmlns:p14="http://schemas.microsoft.com/office/powerpoint/2010/main" val="4291469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66" y="107576"/>
            <a:ext cx="7178311" cy="66249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2250" y="10707"/>
            <a:ext cx="3376749" cy="1325563"/>
          </a:xfrm>
        </p:spPr>
        <p:txBody>
          <a:bodyPr/>
          <a:lstStyle/>
          <a:p>
            <a:r>
              <a:rPr lang="en-GB" dirty="0">
                <a:latin typeface="+mn-lt"/>
              </a:rPr>
              <a:t>Challenge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246" y="191147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90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56" y="232547"/>
            <a:ext cx="7591425" cy="275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2674" y="21945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1225" y="21945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7308" y="25638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5342" y="25638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765" y="3561805"/>
            <a:ext cx="10326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>
                <a:solidFill>
                  <a:srgbClr val="FF0000"/>
                </a:solidFill>
              </a:rPr>
              <a:t>760p</a:t>
            </a:r>
          </a:p>
          <a:p>
            <a:r>
              <a:rPr lang="en-GB" sz="2800" dirty="0">
                <a:solidFill>
                  <a:srgbClr val="FF0000"/>
                </a:solidFill>
              </a:rPr>
              <a:t>-130p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 630p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3474" y="4859383"/>
            <a:ext cx="992777" cy="174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14643" y="5360270"/>
            <a:ext cx="992777" cy="174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2390" y="5584888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630p = £6.30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07" y="365443"/>
            <a:ext cx="1442518" cy="10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00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732" y="659275"/>
            <a:ext cx="1190126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When we are subtracting money, we can use a number line to help us.</a:t>
            </a:r>
          </a:p>
          <a:p>
            <a:endParaRPr lang="en-GB" sz="2400" dirty="0"/>
          </a:p>
          <a:p>
            <a:r>
              <a:rPr lang="en-GB" sz="3600" dirty="0">
                <a:solidFill>
                  <a:srgbClr val="FF0000"/>
                </a:solidFill>
              </a:rPr>
              <a:t>£6.70 – 75p =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endParaRPr lang="en-GB" sz="3600" dirty="0">
              <a:solidFill>
                <a:srgbClr val="FF0000"/>
              </a:solidFill>
            </a:endParaRP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2000" dirty="0"/>
              <a:t>In this example we have started at 75p and are counting up to work out the difference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Jump 1- how much to add until you get to the next pound </a:t>
            </a:r>
          </a:p>
          <a:p>
            <a:r>
              <a:rPr lang="en-GB" sz="2000" dirty="0">
                <a:solidFill>
                  <a:srgbClr val="FF0000"/>
                </a:solidFill>
              </a:rPr>
              <a:t>Jump 2- how much to add until you get to the £6</a:t>
            </a:r>
          </a:p>
          <a:p>
            <a:r>
              <a:rPr lang="en-GB" sz="2000" dirty="0">
                <a:solidFill>
                  <a:srgbClr val="FF0000"/>
                </a:solidFill>
              </a:rPr>
              <a:t>Jump 3- how much to add until you get to £6.70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/>
              <a:t>Then add the amounts together at the top of the number line -</a:t>
            </a:r>
            <a:r>
              <a:rPr lang="en-GB" sz="2000" dirty="0">
                <a:solidFill>
                  <a:srgbClr val="FF0000"/>
                </a:solidFill>
              </a:rPr>
              <a:t> £5 + 25p + 70p = £5.95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3600" b="1" dirty="0">
                <a:solidFill>
                  <a:srgbClr val="FF0000"/>
                </a:solidFill>
              </a:rPr>
              <a:t>£6.70 – 75p = £5.95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36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804" y="1209002"/>
            <a:ext cx="6344195" cy="2145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490" y="5637713"/>
            <a:ext cx="1442518" cy="10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0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8" y="271457"/>
            <a:ext cx="771525" cy="7715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6"/>
          <p:cNvSpPr/>
          <p:nvPr/>
        </p:nvSpPr>
        <p:spPr>
          <a:xfrm>
            <a:off x="2864321" y="100309"/>
            <a:ext cx="6482419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strike="noStrike" kern="1200" cap="none" spc="0" baseline="0" dirty="0">
                <a:solidFill>
                  <a:srgbClr val="1F4E79"/>
                </a:solidFill>
                <a:uFillTx/>
                <a:latin typeface="Calibri"/>
              </a:rPr>
              <a:t>Pre-recorded Teaching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1123953" y="1201786"/>
            <a:ext cx="9953353" cy="1938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203864"/>
                </a:solidFill>
                <a:uFillTx/>
                <a:latin typeface="Calibri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b="0" i="0" u="none" strike="noStrike" kern="1200" cap="none" spc="0" baseline="0" dirty="0">
              <a:solidFill>
                <a:srgbClr val="203864"/>
              </a:solidFill>
              <a:uFillTx/>
              <a:latin typeface="Calibri"/>
            </a:endParaRPr>
          </a:p>
        </p:txBody>
      </p:sp>
      <p:pic>
        <p:nvPicPr>
          <p:cNvPr id="1030" name="Picture 6" descr="Mouse Click Cliparts, Stock Vector And Royalty Free Mouse Click  Illustration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87" y="4174455"/>
            <a:ext cx="1287598" cy="128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00522" y="3805123"/>
            <a:ext cx="487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https://www.bbc.co.uk/bitesize/articles/zhwy6g8</a:t>
            </a:r>
            <a:r>
              <a:rPr lang="en-GB" dirty="0"/>
              <a:t> </a:t>
            </a:r>
          </a:p>
        </p:txBody>
      </p:sp>
      <p:pic>
        <p:nvPicPr>
          <p:cNvPr id="11" name="Picture 2" descr="Primary Homework Help | Online Games For Kids - BBC Bitesiz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98" y="3370521"/>
            <a:ext cx="4504656" cy="250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22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933" y="356772"/>
            <a:ext cx="9910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£4.50 - £1.63 = 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/>
              <a:t>Have a go using the number line to work out the answer.</a:t>
            </a:r>
          </a:p>
          <a:p>
            <a:r>
              <a:rPr lang="en-GB" sz="2800" dirty="0"/>
              <a:t>I have included the numbers along the bottom of the number line for you.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97694" y="2677886"/>
            <a:ext cx="8745021" cy="2799941"/>
            <a:chOff x="1901752" y="2024743"/>
            <a:chExt cx="8745021" cy="2799941"/>
          </a:xfrm>
        </p:grpSpPr>
        <p:grpSp>
          <p:nvGrpSpPr>
            <p:cNvPr id="6" name="Group 5"/>
            <p:cNvGrpSpPr/>
            <p:nvPr/>
          </p:nvGrpSpPr>
          <p:grpSpPr>
            <a:xfrm>
              <a:off x="1901752" y="2024743"/>
              <a:ext cx="8745021" cy="2799941"/>
              <a:chOff x="1078792" y="914400"/>
              <a:chExt cx="8745021" cy="279994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78792" y="914400"/>
                <a:ext cx="8745021" cy="2799941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1423851" y="2743200"/>
                <a:ext cx="927463" cy="5094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460376" y="2699658"/>
                <a:ext cx="971007" cy="6052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35680" y="2743200"/>
                <a:ext cx="927463" cy="5094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736080" y="2699658"/>
                <a:ext cx="927463" cy="5094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076994" y="3862252"/>
              <a:ext cx="927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£1.63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58640" y="3810001"/>
              <a:ext cx="927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£2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55255" y="3877435"/>
              <a:ext cx="927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£4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83336" y="3857787"/>
              <a:ext cx="927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£4.50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" y="5668645"/>
            <a:ext cx="1401445" cy="104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85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out the answers using a number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GB" dirty="0"/>
              <a:t>£8.60 - £2.30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£10.50 - £1.35 =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£9.70 - £3.50 =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£12.45 - £6.30 =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036" y="4698276"/>
            <a:ext cx="5878284" cy="1894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9279" y="4261476"/>
            <a:ext cx="231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Number line template: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427" y="202293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83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84" y="367802"/>
            <a:ext cx="6191250" cy="223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427" y="202293"/>
            <a:ext cx="1299108" cy="964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84" y="3199175"/>
            <a:ext cx="8305800" cy="2619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9060" y="367802"/>
            <a:ext cx="2841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 out how much money each person will have left. </a:t>
            </a:r>
          </a:p>
        </p:txBody>
      </p:sp>
    </p:spTree>
    <p:extLst>
      <p:ext uri="{BB962C8B-B14F-4D97-AF65-F5344CB8AC3E}">
        <p14:creationId xmlns:p14="http://schemas.microsoft.com/office/powerpoint/2010/main" val="3727927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XCCW Joined 4a" panose="03050602040000000000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4a" panose="03050602040000000000" pitchFamily="66" charset="0"/>
              </a:rPr>
              <a:t>Subject</a:t>
            </a:r>
            <a:r>
              <a:rPr lang="en-GB" dirty="0">
                <a:latin typeface="XCCW Joined 4a" panose="03050602040000000000" pitchFamily="66" charset="0"/>
              </a:rPr>
              <a:t>:</a:t>
            </a:r>
            <a:r>
              <a:rPr lang="en-GB" sz="2000" dirty="0">
                <a:latin typeface="XCCW Joined 4a" panose="03050602040000000000" pitchFamily="66" charset="0"/>
              </a:rPr>
              <a:t> </a:t>
            </a:r>
            <a:r>
              <a:rPr lang="en-GB" sz="2400" dirty="0">
                <a:latin typeface="XCCW Joined 4a" panose="03050602040000000000" pitchFamily="66" charset="0"/>
              </a:rPr>
              <a:t>Maths</a:t>
            </a:r>
            <a:endParaRPr lang="en-GB" dirty="0">
              <a:latin typeface="XCCW Joined 4a" panose="03050602040000000000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XCCW Joined 4a" panose="030506020400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XCCW Joined 4a" panose="03050602040000000000" pitchFamily="66" charset="0"/>
              </a:rPr>
              <a:t>Date</a:t>
            </a:r>
            <a:r>
              <a:rPr lang="en-GB" dirty="0">
                <a:latin typeface="XCCW Joined 4a" panose="03050602040000000000" pitchFamily="66" charset="0"/>
              </a:rPr>
              <a:t>:   </a:t>
            </a:r>
            <a:r>
              <a:rPr lang="en-GB" sz="3200" dirty="0">
                <a:latin typeface="XCCW Joined 4a" panose="03050602040000000000" pitchFamily="66" charset="0"/>
              </a:rPr>
              <a:t>Thursday 21st January </a:t>
            </a:r>
            <a:endParaRPr lang="en-GB" dirty="0">
              <a:latin typeface="XCCW Joined 4a" panose="0305060204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dirty="0">
                <a:solidFill>
                  <a:schemeClr val="tx1"/>
                </a:solidFill>
                <a:latin typeface="XCCW Joined 4a" panose="03050602040000000000" pitchFamily="66" charset="0"/>
              </a:rPr>
              <a:t>L.O. To practice the 10 times table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89" y="5993484"/>
            <a:ext cx="566977" cy="506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0136-B075-46B0-A2AF-1D0830A0F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64" y="161514"/>
            <a:ext cx="919175" cy="9191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21976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XCCW Joined 4a" panose="03050602040000000000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9696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XCCW Joined 4a" panose="03050602040000000000" pitchFamily="66" charset="0"/>
              </a:rPr>
              <a:t>Date</a:t>
            </a:r>
            <a:r>
              <a:rPr lang="en-GB" dirty="0">
                <a:latin typeface="XCCW Joined 4a" panose="03050602040000000000" pitchFamily="66" charset="0"/>
              </a:rPr>
              <a:t>:   </a:t>
            </a:r>
            <a:r>
              <a:rPr lang="en-GB" sz="3200" dirty="0">
                <a:latin typeface="XCCW Joined 4a" panose="03050602040000000000" pitchFamily="66" charset="0"/>
              </a:rPr>
              <a:t>Friday 5</a:t>
            </a:r>
            <a:r>
              <a:rPr lang="en-GB" sz="3200" baseline="30000" dirty="0">
                <a:latin typeface="XCCW Joined 4a" panose="03050602040000000000" pitchFamily="66" charset="0"/>
              </a:rPr>
              <a:t>th</a:t>
            </a:r>
            <a:r>
              <a:rPr lang="en-GB" sz="3200" dirty="0">
                <a:latin typeface="XCCW Joined 4a" panose="03050602040000000000" pitchFamily="66" charset="0"/>
              </a:rPr>
              <a:t> March 2021</a:t>
            </a:r>
            <a:endParaRPr lang="en-GB" dirty="0"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595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40450" y="432923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>
                <a:hlinkClick r:id="rId2"/>
              </a:rPr>
              <a:t>Click here</a:t>
            </a:r>
            <a:r>
              <a:rPr lang="en-GB" sz="32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30" y="3366869"/>
            <a:ext cx="36576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91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733" y="338231"/>
            <a:ext cx="5363493" cy="6165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427" y="202293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05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76"/>
          <a:stretch/>
        </p:blipFill>
        <p:spPr>
          <a:xfrm>
            <a:off x="838200" y="505097"/>
            <a:ext cx="7604216" cy="6010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8137" y="74893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7222" y="74893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2871" y="145444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5512" y="135418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5916" y="217278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8505" y="278238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7221" y="278238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12871" y="220326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35465" y="1321654"/>
            <a:ext cx="2757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Complete the multiplication wheels. I have done the first one for you.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427" y="202293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27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3486" y="2664188"/>
            <a:ext cx="5893526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What are products?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Products are the answer you get when you multiply (times) two numbers together.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2 x 10 = 20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So, 20 is a product of the 10 times tables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84" y="470263"/>
            <a:ext cx="4590223" cy="59419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53736" y="2072640"/>
            <a:ext cx="627018" cy="5305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427" y="202293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4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coins can you see here?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4" y="2181134"/>
            <a:ext cx="5785485" cy="4252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9807" y="1690688"/>
            <a:ext cx="525759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200" dirty="0"/>
              <a:t>Which coin is worth the </a:t>
            </a:r>
            <a:r>
              <a:rPr lang="en-GB" sz="3200" u="sng" dirty="0"/>
              <a:t>most</a:t>
            </a:r>
            <a:r>
              <a:rPr lang="en-GB" sz="3200" dirty="0"/>
              <a:t>?</a:t>
            </a:r>
          </a:p>
          <a:p>
            <a:endParaRPr lang="en-GB" sz="3200" dirty="0"/>
          </a:p>
          <a:p>
            <a:r>
              <a:rPr lang="en-GB" sz="3200" dirty="0"/>
              <a:t>Which coin is worth the </a:t>
            </a:r>
            <a:r>
              <a:rPr lang="en-GB" sz="3200" u="sng" dirty="0"/>
              <a:t>least</a:t>
            </a:r>
            <a:r>
              <a:rPr lang="en-GB" sz="32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9807" y="3573021"/>
            <a:ext cx="5257593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Think about…</a:t>
            </a:r>
          </a:p>
          <a:p>
            <a:endParaRPr lang="en-GB" sz="2800" dirty="0"/>
          </a:p>
          <a:p>
            <a:r>
              <a:rPr lang="en-GB" sz="2800" dirty="0"/>
              <a:t>What different amounts of money could we make using these coins?</a:t>
            </a:r>
          </a:p>
          <a:p>
            <a:r>
              <a:rPr lang="en-GB" sz="2800" dirty="0"/>
              <a:t>Have a go at writing some down.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955" y="170852"/>
            <a:ext cx="1401445" cy="104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3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Money we use…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7" y="1690688"/>
            <a:ext cx="9704070" cy="4439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1834" y="2291324"/>
            <a:ext cx="109196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200" dirty="0"/>
              <a:t>Coins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61834" y="4147018"/>
            <a:ext cx="116288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200" dirty="0"/>
              <a:t>Notes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65" y="227332"/>
            <a:ext cx="1442518" cy="10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4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know…?</a:t>
            </a:r>
          </a:p>
        </p:txBody>
      </p:sp>
      <p:sp>
        <p:nvSpPr>
          <p:cNvPr id="4" name="Text Box 4"/>
          <p:cNvSpPr txBox="1">
            <a:spLocks noGrp="1"/>
          </p:cNvSpPr>
          <p:nvPr>
            <p:ph idx="1"/>
          </p:nvPr>
        </p:nvSpPr>
        <p:spPr>
          <a:xfrm>
            <a:off x="733697" y="1581785"/>
            <a:ext cx="10515600" cy="3981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sym typeface="+mn-ea"/>
              </a:rPr>
              <a:t>£1 = 100p </a:t>
            </a:r>
          </a:p>
          <a:p>
            <a:pPr marL="0" indent="0">
              <a:buNone/>
            </a:pPr>
            <a:r>
              <a:rPr lang="en-US" sz="2400" dirty="0"/>
              <a:t>Money can be written in both pounds and pence </a:t>
            </a:r>
            <a:endParaRPr lang="en-US" sz="2400" dirty="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sym typeface="+mn-ea"/>
              </a:rPr>
              <a:t>£2.50 is the same as 250p       £5.42 is the same as 542p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sym typeface="+mn-ea"/>
              </a:rPr>
              <a:t>x100 to work out how many pence, so move the decimal point 2 places  </a:t>
            </a:r>
          </a:p>
          <a:p>
            <a:endParaRPr lang="en-US" sz="2800" dirty="0">
              <a:solidFill>
                <a:srgbClr val="FF0000"/>
              </a:solidFill>
              <a:sym typeface="+mn-ea"/>
            </a:endParaRPr>
          </a:p>
          <a:p>
            <a:endParaRPr lang="en-US" sz="2800" dirty="0">
              <a:solidFill>
                <a:srgbClr val="FF0000"/>
              </a:solidFill>
              <a:sym typeface="+mn-ea"/>
            </a:endParaRPr>
          </a:p>
          <a:p>
            <a:endParaRPr lang="en-US" sz="2800" dirty="0">
              <a:solidFill>
                <a:srgbClr val="FF0000"/>
              </a:solidFill>
              <a:sym typeface="+mn-ea"/>
            </a:endParaRPr>
          </a:p>
          <a:p>
            <a:endParaRPr lang="en-US" sz="2800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31" y="3675017"/>
            <a:ext cx="6728394" cy="2966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077" y="142422"/>
            <a:ext cx="1401445" cy="104013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256749" y="4413790"/>
            <a:ext cx="3052689" cy="1688591"/>
          </a:xfrm>
          <a:prstGeom prst="cloudCallout">
            <a:avLst>
              <a:gd name="adj1" fmla="val -53184"/>
              <a:gd name="adj2" fmla="val -641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Tip - add the pounds and the pence separately!</a:t>
            </a:r>
          </a:p>
        </p:txBody>
      </p:sp>
    </p:spTree>
    <p:extLst>
      <p:ext uri="{BB962C8B-B14F-4D97-AF65-F5344CB8AC3E}">
        <p14:creationId xmlns:p14="http://schemas.microsoft.com/office/powerpoint/2010/main" val="422857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8" y="1544048"/>
            <a:ext cx="6220460" cy="3836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3" y="168548"/>
            <a:ext cx="1401445" cy="1040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4548" y="3291840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>
                <a:solidFill>
                  <a:srgbClr val="FF0000"/>
                </a:solidFill>
              </a:rPr>
              <a:t>£0.26</a:t>
            </a:r>
          </a:p>
        </p:txBody>
      </p:sp>
    </p:spTree>
    <p:extLst>
      <p:ext uri="{BB962C8B-B14F-4D97-AF65-F5344CB8AC3E}">
        <p14:creationId xmlns:p14="http://schemas.microsoft.com/office/powerpoint/2010/main" val="3142684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0" y="102053"/>
            <a:ext cx="5379085" cy="6671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36" y="102053"/>
            <a:ext cx="1199509" cy="890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7881" y="1066737"/>
            <a:ext cx="4489041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en-GB" dirty="0"/>
              <a:t>Work out how much money is in each box - show your answers in both pounds and pence.</a:t>
            </a:r>
          </a:p>
          <a:p>
            <a:endParaRPr lang="en-US" altLang="en-GB" dirty="0"/>
          </a:p>
          <a:p>
            <a:r>
              <a:rPr lang="en-US" altLang="en-GB" dirty="0"/>
              <a:t>e.g. –                                 =     54p   =    £0.54 </a:t>
            </a:r>
          </a:p>
          <a:p>
            <a:endParaRPr lang="en-US" altLang="en-GB" dirty="0"/>
          </a:p>
          <a:p>
            <a:endParaRPr lang="en-US" altLang="en-GB" dirty="0"/>
          </a:p>
          <a:p>
            <a:endParaRPr lang="en-US" altLang="en-GB" dirty="0"/>
          </a:p>
          <a:p>
            <a:endParaRPr lang="en-US" altLang="en-GB" dirty="0"/>
          </a:p>
          <a:p>
            <a:endParaRPr lang="en-US" altLang="en-GB" dirty="0"/>
          </a:p>
          <a:p>
            <a:endParaRPr lang="en-US" altLang="en-GB" dirty="0"/>
          </a:p>
          <a:p>
            <a:r>
              <a:rPr lang="en-US" altLang="en-GB" dirty="0"/>
              <a:t>Tip – work out the POUNDS first.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569" y="1846270"/>
            <a:ext cx="752475" cy="80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62" y="2679026"/>
            <a:ext cx="1076325" cy="619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775444" y="2162990"/>
            <a:ext cx="10763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6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Challenge!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1690688"/>
            <a:ext cx="5211445" cy="372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638" y="102053"/>
            <a:ext cx="1299108" cy="964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361" y="1139100"/>
            <a:ext cx="3268980" cy="459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088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b3da083-4e33-41a7-836a-9463a68171e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1222</Words>
  <Application>Microsoft Office PowerPoint</Application>
  <PresentationFormat>Widescreen</PresentationFormat>
  <Paragraphs>186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Which coins can you see here?</vt:lpstr>
      <vt:lpstr>Money we use…</vt:lpstr>
      <vt:lpstr>Did you know…?</vt:lpstr>
      <vt:lpstr>PowerPoint Presentation</vt:lpstr>
      <vt:lpstr>PowerPoint Presentation</vt:lpstr>
      <vt:lpstr>Challenge!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</vt:lpstr>
      <vt:lpstr>PowerPoint Presentation</vt:lpstr>
      <vt:lpstr>PowerPoint Presentation</vt:lpstr>
      <vt:lpstr>PowerPoint Presentation</vt:lpstr>
      <vt:lpstr>PowerPoint Presentation</vt:lpstr>
      <vt:lpstr>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</vt:lpstr>
      <vt:lpstr>PowerPoint Presentation</vt:lpstr>
      <vt:lpstr>PowerPoint Presentation</vt:lpstr>
      <vt:lpstr>PowerPoint Presentation</vt:lpstr>
      <vt:lpstr>Work out the answers using a number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products?  Products are the answer you get when you multiply (times) two numbers together.  2 x 10 = 20  So, 20 is a product of the 10 times tables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M.Bonas [ Wheatley Hill Community Primary School ]</dc:creator>
  <cp:lastModifiedBy>Mollie Bonas</cp:lastModifiedBy>
  <cp:revision>204</cp:revision>
  <dcterms:created xsi:type="dcterms:W3CDTF">2021-01-07T18:56:37Z</dcterms:created>
  <dcterms:modified xsi:type="dcterms:W3CDTF">2021-02-26T14:38:22Z</dcterms:modified>
</cp:coreProperties>
</file>