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304" r:id="rId7"/>
    <p:sldId id="305" r:id="rId8"/>
    <p:sldId id="261" r:id="rId9"/>
    <p:sldId id="262" r:id="rId10"/>
    <p:sldId id="263" r:id="rId11"/>
    <p:sldId id="265" r:id="rId12"/>
    <p:sldId id="264" r:id="rId13"/>
    <p:sldId id="285" r:id="rId14"/>
    <p:sldId id="286" r:id="rId15"/>
    <p:sldId id="287" r:id="rId16"/>
    <p:sldId id="266" r:id="rId17"/>
    <p:sldId id="267" r:id="rId18"/>
    <p:sldId id="268" r:id="rId19"/>
    <p:sldId id="269" r:id="rId20"/>
    <p:sldId id="270" r:id="rId21"/>
    <p:sldId id="271" r:id="rId22"/>
    <p:sldId id="288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9" r:id="rId32"/>
    <p:sldId id="280" r:id="rId33"/>
    <p:sldId id="281" r:id="rId34"/>
    <p:sldId id="282" r:id="rId35"/>
    <p:sldId id="283" r:id="rId36"/>
    <p:sldId id="284" r:id="rId37"/>
    <p:sldId id="290" r:id="rId38"/>
    <p:sldId id="297" r:id="rId39"/>
    <p:sldId id="293" r:id="rId40"/>
    <p:sldId id="291" r:id="rId41"/>
    <p:sldId id="292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90FAA-906D-A073-0597-237B9A65D61F}" v="270" dt="2021-02-04T08:59:58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0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29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94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93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904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71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62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541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66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47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61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63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1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3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7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8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3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5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6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58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45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Subject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Reading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Date: 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Monday </a:t>
            </a:r>
            <a:r>
              <a:rPr kumimoji="0" lang="en-GB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</a:t>
            </a:r>
            <a:r>
              <a:rPr kumimoji="0" lang="en-GB" sz="3200" b="0" i="0" u="sng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</a:t>
            </a:r>
            <a:r>
              <a:rPr kumimoji="0" lang="en-GB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February 2021</a:t>
            </a:r>
            <a:endParaRPr kumimoji="0" lang="en-GB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0612655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LO: To be able to spell words containing</a:t>
            </a:r>
            <a:r>
              <a:rPr kumimoji="0" lang="en-GB" sz="4000" b="0" i="0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4000" b="0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hyphens. </a:t>
            </a:r>
            <a:endParaRPr kumimoji="0" lang="en-GB" sz="4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6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6" y="386093"/>
            <a:ext cx="6368728" cy="300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585" y="3392384"/>
            <a:ext cx="6088600" cy="3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39" y="614949"/>
            <a:ext cx="7236726" cy="85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63" y="2148326"/>
            <a:ext cx="7896900" cy="931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89" y="3758144"/>
            <a:ext cx="6592422" cy="819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63" y="5050888"/>
            <a:ext cx="6951881" cy="801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22864" y="1469870"/>
            <a:ext cx="2981456" cy="26776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Here are the answers to the word jumbles!</a:t>
            </a:r>
          </a:p>
          <a:p>
            <a:endParaRPr lang="en-GB" sz="2800" dirty="0"/>
          </a:p>
          <a:p>
            <a:r>
              <a:rPr lang="en-GB" sz="2800" dirty="0"/>
              <a:t>How many did you get correct?</a:t>
            </a:r>
          </a:p>
        </p:txBody>
      </p:sp>
    </p:spTree>
    <p:extLst>
      <p:ext uri="{BB962C8B-B14F-4D97-AF65-F5344CB8AC3E}">
        <p14:creationId xmlns:p14="http://schemas.microsoft.com/office/powerpoint/2010/main" val="16177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1" y="864970"/>
            <a:ext cx="10515600" cy="1325563"/>
          </a:xfrm>
        </p:spPr>
        <p:txBody>
          <a:bodyPr/>
          <a:lstStyle/>
          <a:p>
            <a:r>
              <a:rPr lang="en-GB" dirty="0"/>
              <a:t>Read, copy, cover, spell this week’s spellings.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Monday 8th February 2021 	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00"/>
          <p:cNvSpPr>
            <a:spLocks noChangeArrowheads="1"/>
          </p:cNvSpPr>
          <p:nvPr/>
        </p:nvSpPr>
        <p:spPr bwMode="auto">
          <a:xfrm>
            <a:off x="520506" y="2190533"/>
            <a:ext cx="198513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latin typeface="+mn-lt"/>
                <a:cs typeface="Sassoon Infant Rg" pitchFamily="50" charset="0"/>
              </a:rPr>
              <a:t>co-operate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latin typeface="+mn-lt"/>
                <a:cs typeface="Sassoon Infant Rg" pitchFamily="50" charset="0"/>
              </a:rPr>
              <a:t>re-enter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latin typeface="+mn-lt"/>
                <a:cs typeface="Sassoon Infant Rg" pitchFamily="50" charset="0"/>
              </a:rPr>
              <a:t>co-owner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latin typeface="+mn-lt"/>
                <a:cs typeface="Sassoon Infant Rg" pitchFamily="50" charset="0"/>
              </a:rPr>
              <a:t>sugar-free </a:t>
            </a:r>
            <a:endParaRPr lang="en-GB" altLang="en-US" b="1" dirty="0">
              <a:latin typeface="+mn-lt"/>
              <a:cs typeface="Sassoon Infant Rg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6528" y="2190533"/>
            <a:ext cx="2625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 smtClean="0">
                <a:cs typeface="Sassoon Infant Rg" pitchFamily="50" charset="0"/>
              </a:rPr>
              <a:t>forty-second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>
                <a:cs typeface="Sassoon Infant Rg" pitchFamily="50" charset="0"/>
              </a:rPr>
              <a:t>t</a:t>
            </a:r>
            <a:r>
              <a:rPr lang="en-GB" altLang="en-US" sz="2800" b="1" dirty="0" smtClean="0">
                <a:cs typeface="Sassoon Infant Rg" pitchFamily="50" charset="0"/>
              </a:rPr>
              <a:t>wenty-seventh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 smtClean="0">
                <a:cs typeface="Sassoon Infant Rg" pitchFamily="50" charset="0"/>
              </a:rPr>
              <a:t>re-sign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>
                <a:cs typeface="Sassoon Infant Rg" pitchFamily="50" charset="0"/>
              </a:rPr>
              <a:t>r</a:t>
            </a:r>
            <a:r>
              <a:rPr lang="en-GB" altLang="en-US" sz="2800" b="1" dirty="0" smtClean="0">
                <a:cs typeface="Sassoon Infant Rg" pitchFamily="50" charset="0"/>
              </a:rPr>
              <a:t>e-treat</a:t>
            </a:r>
            <a:endParaRPr lang="en-GB" altLang="en-US" sz="2800" b="1" dirty="0"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4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Tuesday 9</a:t>
            </a:r>
            <a:r>
              <a:rPr lang="en-GB" sz="3200" u="sng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February 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1303261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116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0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365125"/>
            <a:ext cx="10515600" cy="1325563"/>
          </a:xfrm>
        </p:spPr>
        <p:txBody>
          <a:bodyPr/>
          <a:lstStyle/>
          <a:p>
            <a:r>
              <a:rPr lang="en-GB" dirty="0"/>
              <a:t>The Highway Man </a:t>
            </a:r>
            <a:br>
              <a:rPr lang="en-GB" dirty="0"/>
            </a:br>
            <a:r>
              <a:rPr lang="en-GB" dirty="0"/>
              <a:t>By Alfred Noyes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76" y="3122417"/>
            <a:ext cx="4198034" cy="1297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are only going to look through one part of the poem.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8" t="17249" r="4255"/>
          <a:stretch/>
        </p:blipFill>
        <p:spPr>
          <a:xfrm>
            <a:off x="5050301" y="182879"/>
            <a:ext cx="6963508" cy="6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1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67" y="261856"/>
            <a:ext cx="7250386" cy="62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3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 Check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58" y="1836858"/>
            <a:ext cx="5431009" cy="4138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7914" y="2658794"/>
            <a:ext cx="4218298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What do you think these phrases mean? Discuss them with an adult.</a:t>
            </a:r>
          </a:p>
        </p:txBody>
      </p:sp>
    </p:spTree>
    <p:extLst>
      <p:ext uri="{BB962C8B-B14F-4D97-AF65-F5344CB8AC3E}">
        <p14:creationId xmlns:p14="http://schemas.microsoft.com/office/powerpoint/2010/main" val="145881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Quick Recall 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4" y="2863343"/>
            <a:ext cx="8416403" cy="3030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102" y="1645921"/>
            <a:ext cx="5456255" cy="928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Now you have read the text, recall the answers to the questions below. You do not need to write these answers down.</a:t>
            </a:r>
          </a:p>
        </p:txBody>
      </p:sp>
    </p:spTree>
    <p:extLst>
      <p:ext uri="{BB962C8B-B14F-4D97-AF65-F5344CB8AC3E}">
        <p14:creationId xmlns:p14="http://schemas.microsoft.com/office/powerpoint/2010/main" val="93778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59" y="386521"/>
            <a:ext cx="5798416" cy="1645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9" y="4531288"/>
            <a:ext cx="7931754" cy="186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59" y="2075399"/>
            <a:ext cx="7853404" cy="2412196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6831579" y="249275"/>
            <a:ext cx="4783016" cy="175998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/>
              <a:t>For the next set of  questions, write your answers down onto a piece of paper</a:t>
            </a:r>
            <a:r>
              <a:rPr lang="en-GB" sz="32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995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8" y="865969"/>
            <a:ext cx="10016890" cy="1412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5" y="2717335"/>
            <a:ext cx="8984859" cy="33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6" y="308787"/>
            <a:ext cx="11360800" cy="4555200"/>
          </a:xfrm>
        </p:spPr>
        <p:txBody>
          <a:bodyPr/>
          <a:lstStyle/>
          <a:p>
            <a:pPr marL="151765" indent="0" algn="ctr">
              <a:buNone/>
            </a:pPr>
            <a:r>
              <a:rPr lang="en-GB" sz="2800" dirty="0">
                <a:solidFill>
                  <a:srgbClr val="FF0000"/>
                </a:solidFill>
                <a:latin typeface="XCCW Joined 4a"/>
              </a:rPr>
              <a:t>Hyphens are often used to avoid ambiguity in sentences.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42" y="2261251"/>
            <a:ext cx="6969604" cy="328235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378238B-6A29-4528-A06F-F7E1628719FA}"/>
              </a:ext>
            </a:extLst>
          </p:cNvPr>
          <p:cNvSpPr/>
          <p:nvPr/>
        </p:nvSpPr>
        <p:spPr>
          <a:xfrm>
            <a:off x="7575313" y="1250786"/>
            <a:ext cx="4097544" cy="1164564"/>
          </a:xfrm>
          <a:prstGeom prst="wedgeRoundRectCallout">
            <a:avLst>
              <a:gd name="adj1" fmla="val -56472"/>
              <a:gd name="adj2" fmla="val -6992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cs typeface="Arial"/>
              </a:rPr>
              <a:t>Ambiguity means to have one clear meaning to avoid confusion.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335DB-2860-4D91-9710-62C2A630471A}"/>
              </a:ext>
            </a:extLst>
          </p:cNvPr>
          <p:cNvSpPr txBox="1"/>
          <p:nvPr/>
        </p:nvSpPr>
        <p:spPr>
          <a:xfrm>
            <a:off x="410295" y="5557389"/>
            <a:ext cx="3720859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For this sentence, the hyphenated words man-eating refer to the shark eating the man.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9E32F-B765-4E81-AAF0-10A14F0816F7}"/>
              </a:ext>
            </a:extLst>
          </p:cNvPr>
          <p:cNvSpPr txBox="1"/>
          <p:nvPr/>
        </p:nvSpPr>
        <p:spPr>
          <a:xfrm>
            <a:off x="5054181" y="5557388"/>
            <a:ext cx="3720859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For this sentence, the  words man eating refer to the man eating the shark.</a:t>
            </a:r>
          </a:p>
        </p:txBody>
      </p:sp>
    </p:spTree>
    <p:extLst>
      <p:ext uri="{BB962C8B-B14F-4D97-AF65-F5344CB8AC3E}">
        <p14:creationId xmlns:p14="http://schemas.microsoft.com/office/powerpoint/2010/main" val="65494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1" y="247797"/>
            <a:ext cx="9220465" cy="1974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1" y="2357016"/>
            <a:ext cx="9280394" cy="1736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02" y="4228019"/>
            <a:ext cx="9106824" cy="2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Wednesday 10</a:t>
            </a:r>
            <a:r>
              <a:rPr lang="en-GB" sz="3200" u="sng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February 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1303261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116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49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72334"/>
            <a:ext cx="11360800" cy="1432381"/>
          </a:xfrm>
        </p:spPr>
        <p:txBody>
          <a:bodyPr/>
          <a:lstStyle/>
          <a:p>
            <a:r>
              <a:rPr lang="en-GB" dirty="0"/>
              <a:t>The Highwayman</a:t>
            </a:r>
            <a:br>
              <a:rPr lang="en-GB" dirty="0"/>
            </a:br>
            <a:r>
              <a:rPr lang="en-GB" dirty="0"/>
              <a:t>Alfred Noyes</a:t>
            </a:r>
            <a:br>
              <a:rPr lang="en-GB" dirty="0"/>
            </a:br>
            <a:r>
              <a:rPr lang="en-GB" dirty="0"/>
              <a:t>Part Two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8080" y="272334"/>
            <a:ext cx="21765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We are going to read part two of the poem now.</a:t>
            </a:r>
            <a:endParaRPr lang="en-GB" sz="2400" b="0" dirty="0">
              <a:effectLst/>
            </a:endParaRPr>
          </a:p>
          <a:p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73"/>
          <a:stretch/>
        </p:blipFill>
        <p:spPr>
          <a:xfrm>
            <a:off x="3165231" y="162315"/>
            <a:ext cx="6625883" cy="64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96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49" y="185974"/>
            <a:ext cx="7601274" cy="63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5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Vocabulary Check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0" y="1518578"/>
            <a:ext cx="7246309" cy="4235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3674" y="487526"/>
            <a:ext cx="4218298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What do you think these phrases mean? Discuss them with an adult.</a:t>
            </a:r>
          </a:p>
        </p:txBody>
      </p:sp>
    </p:spTree>
    <p:extLst>
      <p:ext uri="{BB962C8B-B14F-4D97-AF65-F5344CB8AC3E}">
        <p14:creationId xmlns:p14="http://schemas.microsoft.com/office/powerpoint/2010/main" val="100893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Quick Recall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0" y="3135204"/>
            <a:ext cx="8912034" cy="2265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102" y="1645921"/>
            <a:ext cx="685630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Now you have read the text, recall the answers to the questions below. You do not need to write these answers down.</a:t>
            </a:r>
          </a:p>
        </p:txBody>
      </p:sp>
    </p:spTree>
    <p:extLst>
      <p:ext uri="{BB962C8B-B14F-4D97-AF65-F5344CB8AC3E}">
        <p14:creationId xmlns:p14="http://schemas.microsoft.com/office/powerpoint/2010/main" val="3650616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24" y="2282303"/>
            <a:ext cx="8820460" cy="71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9" y="386521"/>
            <a:ext cx="5798416" cy="164518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831579" y="249275"/>
            <a:ext cx="4783016" cy="175998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/>
              <a:t>For the next set of  questions, write your answers down onto a piece of paper</a:t>
            </a:r>
            <a:r>
              <a:rPr lang="en-GB" sz="3200" kern="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12" y="3152321"/>
            <a:ext cx="8767684" cy="1708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59" y="4937180"/>
            <a:ext cx="8714937" cy="16580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963" y="2282303"/>
            <a:ext cx="4642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2.</a:t>
            </a:r>
          </a:p>
          <a:p>
            <a:endParaRPr lang="en-GB" sz="2400" dirty="0"/>
          </a:p>
          <a:p>
            <a:r>
              <a:rPr lang="en-GB" sz="2400" dirty="0"/>
              <a:t>3.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4</a:t>
            </a:r>
            <a:r>
              <a:rPr lang="en-GB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7108" y="3854548"/>
            <a:ext cx="576775" cy="407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9058" y="4280987"/>
            <a:ext cx="576775" cy="407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11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31" y="235266"/>
            <a:ext cx="9820912" cy="2099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31" y="2507851"/>
            <a:ext cx="9885959" cy="1609999"/>
          </a:xfrm>
          <a:prstGeom prst="rect">
            <a:avLst/>
          </a:prstGeom>
        </p:spPr>
      </p:pic>
      <p:pic>
        <p:nvPicPr>
          <p:cNvPr id="2050" name="Picture 2" descr="What is Onomatopoei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2" y="4135061"/>
            <a:ext cx="3960818" cy="23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6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3" y="427599"/>
            <a:ext cx="8877960" cy="2648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23" y="3390246"/>
            <a:ext cx="8814668" cy="17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32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21" y="606449"/>
            <a:ext cx="7519525" cy="1503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19"/>
          <a:stretch/>
        </p:blipFill>
        <p:spPr>
          <a:xfrm>
            <a:off x="692321" y="2529134"/>
            <a:ext cx="7486382" cy="1606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21" y="4657065"/>
            <a:ext cx="7486382" cy="14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2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XCCW Joined 4a" panose="03050602040000000000" pitchFamily="66" charset="0"/>
              </a:rPr>
              <a:t>Compound Adjectives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1567706" y="2915160"/>
            <a:ext cx="9951004" cy="341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765" indent="0" algn="ctr">
              <a:lnSpc>
                <a:spcPct val="150000"/>
              </a:lnSpc>
              <a:buNone/>
            </a:pPr>
            <a:r>
              <a:rPr lang="en-GB" sz="2800" dirty="0">
                <a:solidFill>
                  <a:srgbClr val="FF0000"/>
                </a:solidFill>
                <a:latin typeface="XCCW Joined 4a"/>
              </a:rPr>
              <a:t>She attacked with her </a:t>
            </a:r>
            <a:r>
              <a:rPr lang="en-GB" sz="2800" dirty="0">
                <a:solidFill>
                  <a:schemeClr val="accent5"/>
                </a:solidFill>
                <a:latin typeface="XCCW Joined 4a"/>
              </a:rPr>
              <a:t>razor-sharp</a:t>
            </a:r>
            <a:r>
              <a:rPr lang="en-GB" sz="2800" dirty="0">
                <a:solidFill>
                  <a:srgbClr val="FF0000"/>
                </a:solidFill>
                <a:latin typeface="XCCW Joined 4a"/>
              </a:rPr>
              <a:t> cutlass.</a:t>
            </a:r>
          </a:p>
          <a:p>
            <a:pPr marL="151765" indent="0" algn="ctr">
              <a:lnSpc>
                <a:spcPct val="150000"/>
              </a:lnSpc>
              <a:buNone/>
            </a:pPr>
            <a:r>
              <a:rPr lang="en-GB" sz="2800" dirty="0">
                <a:solidFill>
                  <a:srgbClr val="FF0000"/>
                </a:solidFill>
                <a:latin typeface="XCCW Joined 4a"/>
              </a:rPr>
              <a:t>Beware of the </a:t>
            </a:r>
            <a:r>
              <a:rPr lang="en-GB" sz="2800" dirty="0">
                <a:solidFill>
                  <a:schemeClr val="accent5"/>
                </a:solidFill>
                <a:latin typeface="XCCW Joined 4a"/>
              </a:rPr>
              <a:t>green-eyed</a:t>
            </a:r>
            <a:r>
              <a:rPr lang="en-GB" sz="2800" dirty="0">
                <a:solidFill>
                  <a:srgbClr val="FF0000"/>
                </a:solidFill>
                <a:latin typeface="XCCW Joined 4a"/>
              </a:rPr>
              <a:t> monster.</a:t>
            </a:r>
          </a:p>
          <a:p>
            <a:pPr marL="151765" indent="0" algn="ctr">
              <a:lnSpc>
                <a:spcPct val="150000"/>
              </a:lnSpc>
              <a:buNone/>
            </a:pPr>
            <a:r>
              <a:rPr lang="en-GB" sz="2800" dirty="0">
                <a:solidFill>
                  <a:srgbClr val="FF0000"/>
                </a:solidFill>
                <a:latin typeface="XCCW Joined 4a"/>
              </a:rPr>
              <a:t>I love this </a:t>
            </a:r>
            <a:r>
              <a:rPr lang="en-GB" sz="2800" dirty="0">
                <a:solidFill>
                  <a:schemeClr val="accent5"/>
                </a:solidFill>
                <a:latin typeface="XCCW Joined 4a"/>
              </a:rPr>
              <a:t>brightly-lit</a:t>
            </a:r>
            <a:r>
              <a:rPr lang="en-GB" sz="2800" dirty="0">
                <a:solidFill>
                  <a:srgbClr val="FF0000"/>
                </a:solidFill>
                <a:latin typeface="XCCW Joined 4a"/>
              </a:rPr>
              <a:t> room.</a:t>
            </a:r>
          </a:p>
          <a:p>
            <a:pPr marL="151765" indent="0" algn="ctr">
              <a:lnSpc>
                <a:spcPct val="150000"/>
              </a:lnSpc>
              <a:buNone/>
            </a:pPr>
            <a:r>
              <a:rPr lang="en-GB" sz="2800" dirty="0">
                <a:solidFill>
                  <a:srgbClr val="FF0000"/>
                </a:solidFill>
                <a:latin typeface="XCCW Joined 4a"/>
              </a:rPr>
              <a:t>Danny’s dog is </a:t>
            </a:r>
            <a:r>
              <a:rPr lang="en-GB" sz="2800" dirty="0">
                <a:solidFill>
                  <a:schemeClr val="accent5"/>
                </a:solidFill>
                <a:latin typeface="XCCW Joined 4a"/>
              </a:rPr>
              <a:t>well-behaved</a:t>
            </a:r>
            <a:r>
              <a:rPr lang="en-GB" sz="2800" dirty="0">
                <a:solidFill>
                  <a:srgbClr val="FF0000"/>
                </a:solidFill>
                <a:latin typeface="XCCW Joined 4a"/>
              </a:rPr>
              <a:t>.</a:t>
            </a:r>
          </a:p>
          <a:p>
            <a:pPr marL="151765" indent="0" algn="ctr">
              <a:lnSpc>
                <a:spcPct val="150000"/>
              </a:lnSpc>
              <a:buNone/>
            </a:pPr>
            <a:r>
              <a:rPr lang="en-GB" sz="2800" dirty="0">
                <a:solidFill>
                  <a:srgbClr val="FF0000"/>
                </a:solidFill>
                <a:latin typeface="XCCW Joined 4a"/>
              </a:rPr>
              <a:t>Choose the </a:t>
            </a:r>
            <a:r>
              <a:rPr lang="en-GB" sz="2800" dirty="0">
                <a:solidFill>
                  <a:schemeClr val="accent5"/>
                </a:solidFill>
                <a:latin typeface="XCCW Joined 4a"/>
              </a:rPr>
              <a:t>sugar-free</a:t>
            </a:r>
            <a:r>
              <a:rPr lang="en-GB" sz="2800" dirty="0">
                <a:solidFill>
                  <a:srgbClr val="FF0000"/>
                </a:solidFill>
                <a:latin typeface="XCCW Joined 4a"/>
              </a:rPr>
              <a:t> drink.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45" l="0" r="99876"/>
                    </a14:imgEffect>
                  </a14:imgLayer>
                </a14:imgProps>
              </a:ext>
            </a:extLst>
          </a:blip>
          <a:srcRect r="3599"/>
          <a:stretch/>
        </p:blipFill>
        <p:spPr>
          <a:xfrm rot="5400000">
            <a:off x="-769819" y="2460274"/>
            <a:ext cx="3821869" cy="1864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F42D6-C87F-4362-BE1B-5BBC9D1F7F55}"/>
              </a:ext>
            </a:extLst>
          </p:cNvPr>
          <p:cNvSpPr txBox="1"/>
          <p:nvPr/>
        </p:nvSpPr>
        <p:spPr>
          <a:xfrm>
            <a:off x="2912852" y="1575758"/>
            <a:ext cx="707078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A </a:t>
            </a:r>
            <a:r>
              <a:rPr lang="en-GB" b="1" dirty="0">
                <a:ea typeface="+mn-lt"/>
                <a:cs typeface="+mn-lt"/>
              </a:rPr>
              <a:t>compound adjective</a:t>
            </a:r>
            <a:r>
              <a:rPr lang="en-GB" dirty="0">
                <a:ea typeface="+mn-lt"/>
                <a:cs typeface="+mn-lt"/>
              </a:rPr>
              <a:t> is a single </a:t>
            </a:r>
            <a:r>
              <a:rPr lang="en-GB" b="1" dirty="0">
                <a:ea typeface="+mn-lt"/>
                <a:cs typeface="+mn-lt"/>
              </a:rPr>
              <a:t>adjective</a:t>
            </a:r>
            <a:r>
              <a:rPr lang="en-GB" dirty="0">
                <a:ea typeface="+mn-lt"/>
                <a:cs typeface="+mn-lt"/>
              </a:rPr>
              <a:t> made up of more than one word. The words in a </a:t>
            </a:r>
            <a:r>
              <a:rPr lang="en-GB" b="1" dirty="0">
                <a:ea typeface="+mn-lt"/>
                <a:cs typeface="+mn-lt"/>
              </a:rPr>
              <a:t>compound adjective</a:t>
            </a:r>
            <a:r>
              <a:rPr lang="en-GB" dirty="0">
                <a:ea typeface="+mn-lt"/>
                <a:cs typeface="+mn-lt"/>
              </a:rPr>
              <a:t> are usually grouped together using hyphens to show it is a single </a:t>
            </a:r>
            <a:r>
              <a:rPr lang="en-GB" b="1" dirty="0">
                <a:ea typeface="+mn-lt"/>
                <a:cs typeface="+mn-lt"/>
              </a:rPr>
              <a:t>adjective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Thursday 11</a:t>
            </a:r>
            <a:r>
              <a:rPr lang="en-GB" sz="3200" u="sng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February 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1303261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116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10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21" y="208787"/>
            <a:ext cx="7197089" cy="6367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1114" y="1702191"/>
            <a:ext cx="191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 the poem out loud. Try and use expression in your voice.</a:t>
            </a:r>
          </a:p>
        </p:txBody>
      </p:sp>
    </p:spTree>
    <p:extLst>
      <p:ext uri="{BB962C8B-B14F-4D97-AF65-F5344CB8AC3E}">
        <p14:creationId xmlns:p14="http://schemas.microsoft.com/office/powerpoint/2010/main" val="3108469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55" y="255929"/>
            <a:ext cx="7908680" cy="61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1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74" y="737601"/>
            <a:ext cx="8018804" cy="493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0197" y="1964634"/>
            <a:ext cx="4218298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What do you think these phrases mean? Discuss them with an adult.</a:t>
            </a:r>
          </a:p>
        </p:txBody>
      </p:sp>
    </p:spTree>
    <p:extLst>
      <p:ext uri="{BB962C8B-B14F-4D97-AF65-F5344CB8AC3E}">
        <p14:creationId xmlns:p14="http://schemas.microsoft.com/office/powerpoint/2010/main" val="1476990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0" y="2021120"/>
            <a:ext cx="7400780" cy="4087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670" y="493560"/>
            <a:ext cx="1045346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Now you have read the text, recall the answers to the questions below. You do not need to write these answers down.</a:t>
            </a:r>
          </a:p>
        </p:txBody>
      </p:sp>
    </p:spTree>
    <p:extLst>
      <p:ext uri="{BB962C8B-B14F-4D97-AF65-F5344CB8AC3E}">
        <p14:creationId xmlns:p14="http://schemas.microsoft.com/office/powerpoint/2010/main" val="194655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11" y="1431699"/>
            <a:ext cx="7744809" cy="926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4" y="2530487"/>
            <a:ext cx="7771536" cy="1961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47" y="4793167"/>
            <a:ext cx="7845439" cy="1576717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8792308" y="249275"/>
            <a:ext cx="2822287" cy="293002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kern="0" dirty="0"/>
              <a:t>For the next set of  questions, write your answers down onto a piece of paper</a:t>
            </a:r>
            <a:r>
              <a:rPr lang="en-GB" sz="3200" kern="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853" y="1525963"/>
            <a:ext cx="498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870" y="229485"/>
            <a:ext cx="5798416" cy="10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5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55" y="344731"/>
            <a:ext cx="8136696" cy="1709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54" y="2226430"/>
            <a:ext cx="8136697" cy="1220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53" y="3619130"/>
            <a:ext cx="8136697" cy="1625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52" y="5416871"/>
            <a:ext cx="4146005" cy="1110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494" y="461410"/>
            <a:ext cx="4988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7.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81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</a:t>
            </a:r>
            <a:r>
              <a:rPr lang="en-GB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32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Friday 12</a:t>
            </a:r>
            <a:r>
              <a:rPr lang="en-GB" sz="3200" u="sng" kern="0" baseline="3000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</a:t>
            </a:r>
            <a:r>
              <a:rPr lang="en-GB" sz="32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February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1303261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116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3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Newport County AFC support Children's Mental Health Week - News - Newport  Coun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44" y="3532803"/>
            <a:ext cx="4943838" cy="27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ren's Mental Health Week - Stride Act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95" y="268562"/>
            <a:ext cx="4943838" cy="27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84" y="3147471"/>
            <a:ext cx="5173482" cy="3411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06139" y="6165669"/>
            <a:ext cx="640080" cy="29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36006" y="268562"/>
            <a:ext cx="6296297" cy="2723823"/>
          </a:xfrm>
          <a:prstGeom prst="rect">
            <a:avLst/>
          </a:prstGeom>
          <a:ln w="381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484746"/>
                </a:solidFill>
                <a:latin typeface="Nunito"/>
              </a:rPr>
              <a:t>Children's Mental Health Week is taking place this week (1-7 February 2021). This year's theme is Express Yourself.</a:t>
            </a:r>
          </a:p>
          <a:p>
            <a:endParaRPr lang="en-GB" sz="1900" dirty="0">
              <a:solidFill>
                <a:srgbClr val="484746"/>
              </a:solidFill>
              <a:latin typeface="Nunito"/>
            </a:endParaRPr>
          </a:p>
          <a:p>
            <a:r>
              <a:rPr lang="en-GB" sz="1900" dirty="0">
                <a:solidFill>
                  <a:srgbClr val="484746"/>
                </a:solidFill>
                <a:latin typeface="Nunito"/>
              </a:rPr>
              <a:t>Read the information over the next few pages to find out more. Then answer the questions either on the page or a separate piece of paper. There are a couple of activities at the end to celebrate Children’s Mental Health Week which you can choose to do if you would like!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508385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9" y="430665"/>
            <a:ext cx="10203031" cy="59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7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6" t="1945" r="6142"/>
          <a:stretch/>
        </p:blipFill>
        <p:spPr>
          <a:xfrm>
            <a:off x="2409938" y="475637"/>
            <a:ext cx="7254567" cy="3079543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</p:spPr>
      </p:pic>
      <p:sp>
        <p:nvSpPr>
          <p:cNvPr id="9" name="Speech Bubble: Rectangle with Corners Rounded 3">
            <a:extLst>
              <a:ext uri="{FF2B5EF4-FFF2-40B4-BE49-F238E27FC236}">
                <a16:creationId xmlns:a16="http://schemas.microsoft.com/office/drawing/2014/main" id="{A378238B-6A29-4528-A06F-F7E1628719FA}"/>
              </a:ext>
            </a:extLst>
          </p:cNvPr>
          <p:cNvSpPr/>
          <p:nvPr/>
        </p:nvSpPr>
        <p:spPr>
          <a:xfrm>
            <a:off x="6061166" y="4239646"/>
            <a:ext cx="4097544" cy="1164564"/>
          </a:xfrm>
          <a:prstGeom prst="wedgeRoundRectCallout">
            <a:avLst>
              <a:gd name="adj1" fmla="val -56472"/>
              <a:gd name="adj2" fmla="val -6992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cs typeface="Arial"/>
              </a:rPr>
              <a:t>It also helps us to avoid ambiguity.</a:t>
            </a:r>
          </a:p>
          <a:p>
            <a:pPr algn="ctr"/>
            <a:r>
              <a:rPr lang="en-GB" dirty="0">
                <a:solidFill>
                  <a:schemeClr val="tx1"/>
                </a:solidFill>
                <a:cs typeface="Arial"/>
              </a:rPr>
              <a:t>i</a:t>
            </a:r>
            <a:r>
              <a:rPr lang="en-GB" dirty="0" smtClean="0">
                <a:solidFill>
                  <a:schemeClr val="tx1"/>
                </a:solidFill>
                <a:cs typeface="Arial"/>
              </a:rPr>
              <a:t>ce-axe = an axe used on ice. </a:t>
            </a:r>
          </a:p>
          <a:p>
            <a:pPr algn="ctr"/>
            <a:r>
              <a:rPr lang="en-GB" dirty="0">
                <a:solidFill>
                  <a:schemeClr val="tx1"/>
                </a:solidFill>
                <a:cs typeface="Arial"/>
              </a:rPr>
              <a:t>i</a:t>
            </a:r>
            <a:r>
              <a:rPr lang="en-GB" dirty="0" smtClean="0">
                <a:solidFill>
                  <a:schemeClr val="tx1"/>
                </a:solidFill>
                <a:cs typeface="Arial"/>
              </a:rPr>
              <a:t>ce axe = an axe made of ice. 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74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17" y="113476"/>
            <a:ext cx="8813074" cy="64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1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4" y="225198"/>
            <a:ext cx="9960174" cy="61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56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26" y="210911"/>
            <a:ext cx="9476408" cy="63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1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22" y="247143"/>
            <a:ext cx="8229192" cy="62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55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34" y="193218"/>
            <a:ext cx="8605013" cy="3150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5138"/>
          <a:stretch/>
        </p:blipFill>
        <p:spPr>
          <a:xfrm>
            <a:off x="1532299" y="3200399"/>
            <a:ext cx="8709247" cy="34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49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47" y="264250"/>
            <a:ext cx="8768307" cy="62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7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264613"/>
            <a:ext cx="6479177" cy="6255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954" y="901337"/>
            <a:ext cx="4180115" cy="267765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In celebration of Children’s Mental Health Week, here are a some activities you can complete if you would like to.</a:t>
            </a:r>
          </a:p>
        </p:txBody>
      </p:sp>
    </p:spTree>
    <p:extLst>
      <p:ext uri="{BB962C8B-B14F-4D97-AF65-F5344CB8AC3E}">
        <p14:creationId xmlns:p14="http://schemas.microsoft.com/office/powerpoint/2010/main" val="1878139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51" t="1774" b="3856"/>
          <a:stretch/>
        </p:blipFill>
        <p:spPr>
          <a:xfrm>
            <a:off x="992777" y="1242353"/>
            <a:ext cx="4963886" cy="5313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203187"/>
            <a:ext cx="4493623" cy="6300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697" y="203187"/>
            <a:ext cx="7119257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Draw a picture of yourself in the mirror and add words to describe yourself. There are some examples provided but you can include other words.</a:t>
            </a:r>
          </a:p>
        </p:txBody>
      </p:sp>
    </p:spTree>
    <p:extLst>
      <p:ext uri="{BB962C8B-B14F-4D97-AF65-F5344CB8AC3E}">
        <p14:creationId xmlns:p14="http://schemas.microsoft.com/office/powerpoint/2010/main" val="4221211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77" y="644026"/>
            <a:ext cx="8752795" cy="5613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713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88" y="498021"/>
            <a:ext cx="9025508" cy="58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122" t="4144" r="3242"/>
          <a:stretch/>
        </p:blipFill>
        <p:spPr>
          <a:xfrm>
            <a:off x="1849165" y="364172"/>
            <a:ext cx="8493670" cy="2924960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sp>
        <p:nvSpPr>
          <p:cNvPr id="8" name="Speech Bubble: Rectangle with Corners Rounded 3">
            <a:extLst>
              <a:ext uri="{FF2B5EF4-FFF2-40B4-BE49-F238E27FC236}">
                <a16:creationId xmlns:a16="http://schemas.microsoft.com/office/drawing/2014/main" id="{A378238B-6A29-4528-A06F-F7E1628719FA}"/>
              </a:ext>
            </a:extLst>
          </p:cNvPr>
          <p:cNvSpPr/>
          <p:nvPr/>
        </p:nvSpPr>
        <p:spPr>
          <a:xfrm>
            <a:off x="349245" y="3815648"/>
            <a:ext cx="4097544" cy="1164564"/>
          </a:xfrm>
          <a:prstGeom prst="wedgeRoundRectCallout">
            <a:avLst>
              <a:gd name="adj1" fmla="val -3514"/>
              <a:gd name="adj2" fmla="val -8399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cs typeface="Arial"/>
              </a:rPr>
              <a:t>We use a hyphen when the prefix ends with the same vowel that the root word begins with.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3">
            <a:extLst>
              <a:ext uri="{FF2B5EF4-FFF2-40B4-BE49-F238E27FC236}">
                <a16:creationId xmlns:a16="http://schemas.microsoft.com/office/drawing/2014/main" id="{A378238B-6A29-4528-A06F-F7E1628719FA}"/>
              </a:ext>
            </a:extLst>
          </p:cNvPr>
          <p:cNvSpPr/>
          <p:nvPr/>
        </p:nvSpPr>
        <p:spPr>
          <a:xfrm>
            <a:off x="3644758" y="5243470"/>
            <a:ext cx="4097544" cy="1164564"/>
          </a:xfrm>
          <a:prstGeom prst="wedgeRoundRectCallout">
            <a:avLst>
              <a:gd name="adj1" fmla="val -3514"/>
              <a:gd name="adj2" fmla="val -202354"/>
              <a:gd name="adj3" fmla="val 16667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cs typeface="Arial"/>
              </a:rPr>
              <a:t>We use a hyphen to show a change in meaning.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cs typeface="Arial"/>
              </a:rPr>
              <a:t>re-sign = sign again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cs typeface="Arial"/>
              </a:rPr>
              <a:t>resign = leave or quit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with Corners Rounded 3">
            <a:extLst>
              <a:ext uri="{FF2B5EF4-FFF2-40B4-BE49-F238E27FC236}">
                <a16:creationId xmlns:a16="http://schemas.microsoft.com/office/drawing/2014/main" id="{A378238B-6A29-4528-A06F-F7E1628719FA}"/>
              </a:ext>
            </a:extLst>
          </p:cNvPr>
          <p:cNvSpPr/>
          <p:nvPr/>
        </p:nvSpPr>
        <p:spPr>
          <a:xfrm>
            <a:off x="7571185" y="3684019"/>
            <a:ext cx="4097544" cy="1164564"/>
          </a:xfrm>
          <a:prstGeom prst="wedgeRoundRectCallout">
            <a:avLst>
              <a:gd name="adj1" fmla="val -27162"/>
              <a:gd name="adj2" fmla="val -7227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cs typeface="Arial"/>
              </a:rPr>
              <a:t>We use a hyphen when the prefix is joined to a proper noun.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04" t="7143" r="2334"/>
          <a:stretch/>
        </p:blipFill>
        <p:spPr>
          <a:xfrm>
            <a:off x="2786899" y="442222"/>
            <a:ext cx="6548533" cy="2400241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</p:spPr>
      </p:pic>
      <p:sp>
        <p:nvSpPr>
          <p:cNvPr id="8" name="Speech Bubble: Rectangle with Corners Rounded 3">
            <a:extLst>
              <a:ext uri="{FF2B5EF4-FFF2-40B4-BE49-F238E27FC236}">
                <a16:creationId xmlns:a16="http://schemas.microsoft.com/office/drawing/2014/main" id="{A378238B-6A29-4528-A06F-F7E1628719FA}"/>
              </a:ext>
            </a:extLst>
          </p:cNvPr>
          <p:cNvSpPr/>
          <p:nvPr/>
        </p:nvSpPr>
        <p:spPr>
          <a:xfrm>
            <a:off x="1482009" y="3592314"/>
            <a:ext cx="4097544" cy="1164564"/>
          </a:xfrm>
          <a:prstGeom prst="wedgeRoundRectCallout">
            <a:avLst>
              <a:gd name="adj1" fmla="val -3514"/>
              <a:gd name="adj2" fmla="val -8399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cs typeface="Arial"/>
              </a:rPr>
              <a:t>We use a hyphen to show the relationship between two digit numbers.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2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69" y="481140"/>
            <a:ext cx="9607794" cy="58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35" y="542424"/>
            <a:ext cx="8402003" cy="56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06" y="113476"/>
            <a:ext cx="11704320" cy="6557817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20" t="27384"/>
          <a:stretch/>
        </p:blipFill>
        <p:spPr>
          <a:xfrm>
            <a:off x="403315" y="2225554"/>
            <a:ext cx="5528368" cy="2888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66" y="2202965"/>
            <a:ext cx="5983521" cy="3052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962" y="334649"/>
            <a:ext cx="9514407" cy="16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746</Words>
  <Application>Microsoft Office PowerPoint</Application>
  <PresentationFormat>Widescreen</PresentationFormat>
  <Paragraphs>116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Nunito</vt:lpstr>
      <vt:lpstr>Sassoon Infant Rg</vt:lpstr>
      <vt:lpstr>XCCW Joined 4a</vt:lpstr>
      <vt:lpstr>Simple Light</vt:lpstr>
      <vt:lpstr>1_Office Theme</vt:lpstr>
      <vt:lpstr>PowerPoint Presentation</vt:lpstr>
      <vt:lpstr>PowerPoint Presentation</vt:lpstr>
      <vt:lpstr>Compound 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Read, copy, cover, spell this week’s spellings.</vt:lpstr>
      <vt:lpstr>PowerPoint Presentation</vt:lpstr>
      <vt:lpstr>The Highway Man  By Alfred Noyes </vt:lpstr>
      <vt:lpstr>PowerPoint Presentation</vt:lpstr>
      <vt:lpstr>Vocabulary Check</vt:lpstr>
      <vt:lpstr>Quick Recall Questions</vt:lpstr>
      <vt:lpstr>PowerPoint Presentation</vt:lpstr>
      <vt:lpstr>PowerPoint Presentation</vt:lpstr>
      <vt:lpstr>PowerPoint Presentation</vt:lpstr>
      <vt:lpstr>PowerPoint Presentation</vt:lpstr>
      <vt:lpstr>The Highwayman Alfred Noyes Part Two  </vt:lpstr>
      <vt:lpstr>PowerPoint Presentation</vt:lpstr>
      <vt:lpstr>Vocabulary Check</vt:lpstr>
      <vt:lpstr>Quick Recall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kdobson</dc:creator>
  <cp:lastModifiedBy>Paul Gingell</cp:lastModifiedBy>
  <cp:revision>81</cp:revision>
  <dcterms:created xsi:type="dcterms:W3CDTF">2021-02-02T09:23:45Z</dcterms:created>
  <dcterms:modified xsi:type="dcterms:W3CDTF">2021-02-05T14:12:38Z</dcterms:modified>
</cp:coreProperties>
</file>