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11" r:id="rId2"/>
    <p:sldId id="271" r:id="rId3"/>
    <p:sldId id="293" r:id="rId4"/>
    <p:sldId id="297" r:id="rId5"/>
    <p:sldId id="308" r:id="rId6"/>
    <p:sldId id="309" r:id="rId7"/>
    <p:sldId id="310" r:id="rId8"/>
    <p:sldId id="288" r:id="rId9"/>
    <p:sldId id="257" r:id="rId10"/>
    <p:sldId id="280" r:id="rId11"/>
    <p:sldId id="279" r:id="rId12"/>
    <p:sldId id="291" r:id="rId13"/>
    <p:sldId id="289" r:id="rId14"/>
    <p:sldId id="292" r:id="rId15"/>
    <p:sldId id="286" r:id="rId16"/>
    <p:sldId id="285" r:id="rId17"/>
    <p:sldId id="269" r:id="rId18"/>
    <p:sldId id="294" r:id="rId19"/>
    <p:sldId id="304" r:id="rId20"/>
    <p:sldId id="299" r:id="rId21"/>
    <p:sldId id="303" r:id="rId22"/>
    <p:sldId id="307" r:id="rId23"/>
    <p:sldId id="272" r:id="rId24"/>
    <p:sldId id="275" r:id="rId25"/>
    <p:sldId id="276" r:id="rId26"/>
    <p:sldId id="277" r:id="rId27"/>
    <p:sldId id="274" r:id="rId28"/>
    <p:sldId id="278" r:id="rId29"/>
    <p:sldId id="305" r:id="rId30"/>
    <p:sldId id="270" r:id="rId31"/>
    <p:sldId id="281" r:id="rId32"/>
    <p:sldId id="284" r:id="rId33"/>
    <p:sldId id="282" r:id="rId34"/>
    <p:sldId id="28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3" autoAdjust="0"/>
    <p:restoredTop sz="94660"/>
  </p:normalViewPr>
  <p:slideViewPr>
    <p:cSldViewPr snapToGrid="0">
      <p:cViewPr varScale="1">
        <p:scale>
          <a:sx n="88" d="100"/>
          <a:sy n="88" d="100"/>
        </p:scale>
        <p:origin x="2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C3D3B-A564-47C2-9DC6-DC93DF68C374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25B6F-94FA-4065-AD88-6095C69EE7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36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998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4DAB9-905C-40C9-BBC1-674C65810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9F679-FBC7-4F06-9C4E-882BAF32F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F8E15-5D2B-4475-BC20-ADEE5B62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8C949-FB1E-4A31-B095-76BC6CC0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0171C-47F1-470A-AD6E-F27D8782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32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87ACC-1D37-4BF1-A777-586298B0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9D462-0463-4CB0-99C1-D21C44FDB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D2B3F-F034-44BC-A777-5F9454214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E95C1-E5F6-471B-B61E-7113DF6A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5C5C7-832A-4E51-A5BB-B4B9BA5F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58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37B139-162E-4925-AB93-DFA865BBD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55169-A5BD-4E02-98F8-9931EE2F4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F2C7F-ACB3-4853-9679-D86143315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6A9C2-A541-4D61-B5C1-A6A9633E6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07435-9C8F-45FC-B105-BA11886F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5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0B517-DA80-4C6E-B277-1D5EFA00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F74F8-A6D5-4DB4-A583-903999150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DD433-1969-43F0-83A0-8E7A9D045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4E0DF-233B-49A8-AD1B-2BA2C433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73E71-DD53-4433-BD40-F81DF8125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04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2D225-9B24-4339-B2AE-4139EA74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EB9FF-1028-4ED1-A308-1BB1E28AC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D948B-F5A0-4CF1-B76D-28B6DF91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AA0D0-F90B-4258-9A70-353799633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9A11C-C3B0-478A-8A08-130D0641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55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2FDC-A0F1-4AC9-852D-2328A6791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94E73-E410-4ADD-9E2D-E80E87201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1424D-2A39-48A0-B08C-49247B08E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83585-CB4F-420B-B80E-EB12FDE65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05B0B-61A5-46C3-8F93-836AAACE9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C8363-40E1-430B-9809-45848579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93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EE3AD-37F5-4EF3-B1CF-8636B7F48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F8E27-4B1B-45D4-B8F2-F4D79E8CA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3EFD8-DD9C-472E-BD73-30C172669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6FB05-6EA8-40BA-9511-87FFACD00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8212C2-4D3D-4F79-A27D-0DF083625D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553E2B-A2DB-43A2-BE32-362392299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0AC16-D3A2-4411-A13A-08CD220A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F3079-F489-4911-A419-B5C51E4D4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32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3EC7-407C-4038-A61E-5EAFB796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78FB6-DE3C-401A-964A-AF163EF0E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18616-DED3-48B7-BEC1-16E9E5E61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0DA53-A766-4CA8-B53D-2BBC97299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26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EC70B1-F80E-4A0F-8216-6874F1010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61674-03C0-491C-8FF8-8AF16186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2B7D8-566E-48F9-8A98-49F39FA0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14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BC0B3-7085-471D-BFC1-FF6922D9B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689C9-287A-483C-8639-5D430D5C8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55479-D327-4EA1-B9A2-8CD8DE593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95700-6037-4023-AB4E-6648B338A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8B34B-C561-48B1-9BD0-DEA2B8A35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C682B-29CD-4312-B06D-05B02E0EE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5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906E-D8CD-47B3-BB82-3DBCBABC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D3ED2-4841-4C3F-9D89-ED71D22937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0174B-766B-4659-9E96-26701FCBF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7DBB3-6DF5-45C1-8C4D-E7940FF4E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0F99A-1512-4821-B59C-49930DE6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FDFA5-FEB9-4575-8B98-078C9C8C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26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2978E4-FC0D-40C8-BBF1-4F0960A2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5B186-0774-47B2-BD73-4357D7302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9E74B-7740-49EA-B0BD-E6E3511F62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1C69B-86D5-4EE5-97C4-88CD6C9095E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EC691-4522-48C6-953A-6B7019F50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BF869-EA6C-4D3F-9BDE-054B5AC1A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29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bbc.co.uk/bitesize/articles/z4nw4x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GsrC6ZPVGM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GKZX-Pyra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4655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https://uksouth1-mediap.svc.ms/transform/thumbnail?provider=spo&amp;inputFormat=png&amp;cs=fFNQTw&amp;docid=https%3A%2F%2Fdurhamschools-my.sharepoint.com%3A443%2F_api%2Fv2.0%2Fdrives%2Fb!gAJaW5u-Rkmqwl4jPy9UGYMZtw1An2RBrvovy85FHRaZLaNEPYlAQ67Txwpp0T4S%2Fitems%2F01CGZ3B4SFBP6W3RDGVNEIBYRV4NDMAK4D%3Fversion%3DPublished&amp;access_token=eyJ0eXAiOiJKV1QiLCJhbGciOiJub25lIn0.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.OUdyUlgxMmtNT1hoaGlrMVVZVlhtaExzc3hVM2VHbGZJYzZjem5STlFDVT0&amp;encodeFailures=1&amp;srcWidth=&amp;srcHeight=&amp;width=585&amp;height=585&amp;action=A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52" y="1032197"/>
            <a:ext cx="4713295" cy="469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3361" y="222475"/>
            <a:ext cx="3465991" cy="1077218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Subject: </a:t>
            </a:r>
            <a:r>
              <a:rPr lang="en-GB" sz="3200" dirty="0" smtClean="0"/>
              <a:t>Maths</a:t>
            </a:r>
          </a:p>
          <a:p>
            <a:endParaRPr lang="en-GB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6D3C0A-C5DF-4569-A158-FA1B6F8FD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3203" y="359038"/>
            <a:ext cx="56697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9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1884C-40DA-4534-8556-1D6F222F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C3DB3-B135-4FF3-ACE1-685BFE5EE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AB725-EDC9-469A-8504-287868F56D85}"/>
              </a:ext>
            </a:extLst>
          </p:cNvPr>
          <p:cNvSpPr/>
          <p:nvPr/>
        </p:nvSpPr>
        <p:spPr>
          <a:xfrm>
            <a:off x="107092" y="120388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1E550E-84C8-4A31-931D-77E9167625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091" y="393148"/>
            <a:ext cx="1419225" cy="1419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C39CD2-CFEB-41C4-BA79-3A829FDCA17B}"/>
              </a:ext>
            </a:extLst>
          </p:cNvPr>
          <p:cNvSpPr/>
          <p:nvPr/>
        </p:nvSpPr>
        <p:spPr>
          <a:xfrm>
            <a:off x="2484796" y="2929509"/>
            <a:ext cx="7222407" cy="99898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</a:rPr>
              <a:t>There are </a:t>
            </a:r>
            <a:r>
              <a:rPr lang="en-GB" sz="3200" b="1" dirty="0">
                <a:solidFill>
                  <a:schemeClr val="tx1"/>
                </a:solidFill>
              </a:rPr>
              <a:t>lots</a:t>
            </a:r>
            <a:r>
              <a:rPr lang="en-GB" sz="3200" dirty="0">
                <a:solidFill>
                  <a:schemeClr val="tx1"/>
                </a:solidFill>
              </a:rPr>
              <a:t> of ways to represent 1000…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FE581A-E180-460E-B3D6-2A0F59035E6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3033" y="532611"/>
            <a:ext cx="2019300" cy="13620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DFB0B31-627C-4BA4-A4BB-D1B6224E2A16}"/>
              </a:ext>
            </a:extLst>
          </p:cNvPr>
          <p:cNvSpPr/>
          <p:nvPr/>
        </p:nvSpPr>
        <p:spPr>
          <a:xfrm>
            <a:off x="304813" y="5204939"/>
            <a:ext cx="2584161" cy="114812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i="1" dirty="0">
                <a:solidFill>
                  <a:schemeClr val="tx1"/>
                </a:solidFill>
              </a:rPr>
              <a:t>one thousand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661A826-C7D5-411A-A3D0-88D802049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838349"/>
              </p:ext>
            </p:extLst>
          </p:nvPr>
        </p:nvGraphicFramePr>
        <p:xfrm>
          <a:off x="7626457" y="4732471"/>
          <a:ext cx="4161492" cy="1737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373">
                  <a:extLst>
                    <a:ext uri="{9D8B030D-6E8A-4147-A177-3AD203B41FA5}">
                      <a16:colId xmlns:a16="http://schemas.microsoft.com/office/drawing/2014/main" val="4194819071"/>
                    </a:ext>
                  </a:extLst>
                </a:gridCol>
                <a:gridCol w="10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47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Th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669"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7070" marR="37070" marT="18535" marB="18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7070" marR="37070" marT="18535" marB="18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7070" marR="37070" marT="18535" marB="18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7070" marR="37070" marT="18535" marB="18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5DA11E4-D37D-4173-93F8-15FDF1732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527650"/>
              </p:ext>
            </p:extLst>
          </p:nvPr>
        </p:nvGraphicFramePr>
        <p:xfrm>
          <a:off x="3365883" y="532611"/>
          <a:ext cx="4161492" cy="1737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373">
                  <a:extLst>
                    <a:ext uri="{9D8B030D-6E8A-4147-A177-3AD203B41FA5}">
                      <a16:colId xmlns:a16="http://schemas.microsoft.com/office/drawing/2014/main" val="4194819071"/>
                    </a:ext>
                  </a:extLst>
                </a:gridCol>
                <a:gridCol w="10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47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Th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669"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7070" marR="37070" marT="18535" marB="18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7070" marR="37070" marT="18535" marB="18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7070" marR="37070" marT="18535" marB="18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7070" marR="37070" marT="18535" marB="18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FAB8C91A-E35C-4FAE-8F99-80432803B6F1}"/>
              </a:ext>
            </a:extLst>
          </p:cNvPr>
          <p:cNvSpPr/>
          <p:nvPr/>
        </p:nvSpPr>
        <p:spPr>
          <a:xfrm>
            <a:off x="7870972" y="5159987"/>
            <a:ext cx="170697" cy="16238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716C41A-01E6-4835-AC44-07A164E90867}"/>
              </a:ext>
            </a:extLst>
          </p:cNvPr>
          <p:cNvSpPr/>
          <p:nvPr/>
        </p:nvSpPr>
        <p:spPr>
          <a:xfrm>
            <a:off x="4503974" y="946713"/>
            <a:ext cx="170697" cy="1623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8C4C16-FE3F-425A-B804-F5AD122B75A7}"/>
              </a:ext>
            </a:extLst>
          </p:cNvPr>
          <p:cNvSpPr/>
          <p:nvPr/>
        </p:nvSpPr>
        <p:spPr>
          <a:xfrm>
            <a:off x="4784179" y="953627"/>
            <a:ext cx="170697" cy="1623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542E7E1-8E03-40E8-9607-15B9147AF9A1}"/>
              </a:ext>
            </a:extLst>
          </p:cNvPr>
          <p:cNvSpPr/>
          <p:nvPr/>
        </p:nvSpPr>
        <p:spPr>
          <a:xfrm>
            <a:off x="4869527" y="1292498"/>
            <a:ext cx="170697" cy="1623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6921E07-7834-4A39-B240-A0DC0BFAECC5}"/>
              </a:ext>
            </a:extLst>
          </p:cNvPr>
          <p:cNvSpPr/>
          <p:nvPr/>
        </p:nvSpPr>
        <p:spPr>
          <a:xfrm>
            <a:off x="5064384" y="953627"/>
            <a:ext cx="170697" cy="1623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4B08DC5-5E93-4E1C-B1A8-F04E37E62AC1}"/>
              </a:ext>
            </a:extLst>
          </p:cNvPr>
          <p:cNvSpPr/>
          <p:nvPr/>
        </p:nvSpPr>
        <p:spPr>
          <a:xfrm>
            <a:off x="4557127" y="1282704"/>
            <a:ext cx="170697" cy="1623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63E440E-3968-4328-8A39-434CCE68FADD}"/>
              </a:ext>
            </a:extLst>
          </p:cNvPr>
          <p:cNvSpPr/>
          <p:nvPr/>
        </p:nvSpPr>
        <p:spPr>
          <a:xfrm>
            <a:off x="5125954" y="1363896"/>
            <a:ext cx="170697" cy="1623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8F56930-4E42-47FB-B3FB-77FAFA13350B}"/>
              </a:ext>
            </a:extLst>
          </p:cNvPr>
          <p:cNvSpPr/>
          <p:nvPr/>
        </p:nvSpPr>
        <p:spPr>
          <a:xfrm>
            <a:off x="4557127" y="1577433"/>
            <a:ext cx="170697" cy="1623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FCCC4E-137A-48B2-93BC-D6B2E9B7674D}"/>
              </a:ext>
            </a:extLst>
          </p:cNvPr>
          <p:cNvSpPr/>
          <p:nvPr/>
        </p:nvSpPr>
        <p:spPr>
          <a:xfrm>
            <a:off x="4922680" y="1550176"/>
            <a:ext cx="170697" cy="1623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C1C607C-7811-4A5A-ABA9-C5785854420D}"/>
              </a:ext>
            </a:extLst>
          </p:cNvPr>
          <p:cNvSpPr/>
          <p:nvPr/>
        </p:nvSpPr>
        <p:spPr>
          <a:xfrm>
            <a:off x="4751983" y="1867174"/>
            <a:ext cx="170697" cy="1623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95E08D-5751-4BB0-B77E-99D321E7B5EC}"/>
              </a:ext>
            </a:extLst>
          </p:cNvPr>
          <p:cNvSpPr/>
          <p:nvPr/>
        </p:nvSpPr>
        <p:spPr>
          <a:xfrm>
            <a:off x="5117536" y="1936150"/>
            <a:ext cx="170697" cy="1623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724E03-D6A5-40D8-ABD8-C492758CE739}"/>
              </a:ext>
            </a:extLst>
          </p:cNvPr>
          <p:cNvSpPr txBox="1"/>
          <p:nvPr/>
        </p:nvSpPr>
        <p:spPr>
          <a:xfrm>
            <a:off x="536091" y="3339849"/>
            <a:ext cx="1650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i="1" dirty="0">
                <a:solidFill>
                  <a:schemeClr val="tx1"/>
                </a:solidFill>
              </a:rPr>
              <a:t>1000</a:t>
            </a:r>
            <a:endParaRPr lang="en-GB" sz="2800" i="1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3B0FCCB-BDB3-45D1-BB13-55237DBF8D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9020" y="4856623"/>
            <a:ext cx="26384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25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61AF-8AE0-49C6-AD43-180265105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34554-9CA1-45B8-B99D-6C7ACFE61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249ECC-82A3-4E4D-A8C6-B2F9BDA164CA}"/>
              </a:ext>
            </a:extLst>
          </p:cNvPr>
          <p:cNvSpPr/>
          <p:nvPr/>
        </p:nvSpPr>
        <p:spPr>
          <a:xfrm>
            <a:off x="107092" y="105031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419D8B-56E9-4487-88AD-4C106AD7A0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978"/>
          <a:stretch/>
        </p:blipFill>
        <p:spPr>
          <a:xfrm>
            <a:off x="395610" y="5383307"/>
            <a:ext cx="8969235" cy="9957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1B283B-3AC8-480E-8419-DFF44132D28C}"/>
              </a:ext>
            </a:extLst>
          </p:cNvPr>
          <p:cNvSpPr/>
          <p:nvPr/>
        </p:nvSpPr>
        <p:spPr>
          <a:xfrm>
            <a:off x="278461" y="354170"/>
            <a:ext cx="6271640" cy="165664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Counting </a:t>
            </a:r>
            <a:r>
              <a:rPr lang="en-GB" sz="2400" b="1" dirty="0" smtClean="0">
                <a:solidFill>
                  <a:schemeClr val="tx1"/>
                </a:solidFill>
              </a:rPr>
              <a:t>forwards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in multiples of 1000</a:t>
            </a:r>
            <a:r>
              <a:rPr lang="en-GB" sz="2400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When we count forwards, the numbers </a:t>
            </a:r>
            <a:r>
              <a:rPr lang="en-GB" sz="3600" dirty="0">
                <a:solidFill>
                  <a:schemeClr val="tx1"/>
                </a:solidFill>
              </a:rPr>
              <a:t>increase</a:t>
            </a:r>
            <a:r>
              <a:rPr lang="en-GB" sz="2400" dirty="0">
                <a:solidFill>
                  <a:schemeClr val="tx1"/>
                </a:solidFill>
              </a:rPr>
              <a:t> in value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4E9431F7-4536-4D49-9A4F-9B55E982536D}"/>
              </a:ext>
            </a:extLst>
          </p:cNvPr>
          <p:cNvSpPr/>
          <p:nvPr/>
        </p:nvSpPr>
        <p:spPr>
          <a:xfrm>
            <a:off x="1390217" y="4724651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1390217" y="4238579"/>
            <a:ext cx="1216152" cy="39614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+1000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3720024" y="5602623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rgbClr val="FF0000"/>
                </a:solidFill>
              </a:rPr>
              <a:t>4000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4875139" y="5602624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rgbClr val="FF0000"/>
                </a:solidFill>
              </a:rPr>
              <a:t>5</a:t>
            </a:r>
            <a:r>
              <a:rPr lang="en-GB" i="1" dirty="0" smtClean="0">
                <a:solidFill>
                  <a:srgbClr val="FF0000"/>
                </a:solidFill>
              </a:rPr>
              <a:t>000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5925037" y="5602624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rgbClr val="FF0000"/>
                </a:solidFill>
              </a:rPr>
              <a:t>6</a:t>
            </a:r>
            <a:r>
              <a:rPr lang="en-GB" i="1" dirty="0" smtClean="0">
                <a:solidFill>
                  <a:srgbClr val="FF0000"/>
                </a:solidFill>
              </a:rPr>
              <a:t>000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7048122" y="5617176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rgbClr val="FF0000"/>
                </a:solidFill>
              </a:rPr>
              <a:t>7</a:t>
            </a:r>
            <a:r>
              <a:rPr lang="en-GB" i="1" dirty="0" smtClean="0">
                <a:solidFill>
                  <a:srgbClr val="FF0000"/>
                </a:solidFill>
              </a:rPr>
              <a:t>000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8187640" y="5615392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rgbClr val="FF0000"/>
                </a:solidFill>
              </a:rPr>
              <a:t>8000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395610" y="3433799"/>
            <a:ext cx="1216152" cy="39614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My turn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5997">
            <a:off x="8933899" y="5419428"/>
            <a:ext cx="786516" cy="4964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150" y="351335"/>
            <a:ext cx="4027006" cy="428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26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61AF-8AE0-49C6-AD43-180265105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249ECC-82A3-4E4D-A8C6-B2F9BDA164CA}"/>
              </a:ext>
            </a:extLst>
          </p:cNvPr>
          <p:cNvSpPr/>
          <p:nvPr/>
        </p:nvSpPr>
        <p:spPr>
          <a:xfrm>
            <a:off x="69669" y="149940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839403"/>
              </p:ext>
            </p:extLst>
          </p:nvPr>
        </p:nvGraphicFramePr>
        <p:xfrm>
          <a:off x="498565" y="4085722"/>
          <a:ext cx="78867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43561902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71512744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18114816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5603117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77478527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688831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98997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41B283B-3AC8-480E-8419-DFF44132D28C}"/>
              </a:ext>
            </a:extLst>
          </p:cNvPr>
          <p:cNvSpPr/>
          <p:nvPr/>
        </p:nvSpPr>
        <p:spPr>
          <a:xfrm>
            <a:off x="1811170" y="365125"/>
            <a:ext cx="8405889" cy="165664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Counting </a:t>
            </a:r>
            <a:r>
              <a:rPr lang="en-GB" sz="2400" b="1" dirty="0" smtClean="0">
                <a:solidFill>
                  <a:schemeClr val="tx1"/>
                </a:solidFill>
              </a:rPr>
              <a:t>forwards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in multiples of 1000</a:t>
            </a:r>
            <a:r>
              <a:rPr lang="en-GB" sz="2400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When we count forwards, the numbers </a:t>
            </a:r>
            <a:r>
              <a:rPr lang="en-GB" sz="3600" dirty="0">
                <a:solidFill>
                  <a:schemeClr val="tx1"/>
                </a:solidFill>
              </a:rPr>
              <a:t>increase</a:t>
            </a:r>
            <a:r>
              <a:rPr lang="en-GB" sz="2400" dirty="0">
                <a:solidFill>
                  <a:schemeClr val="tx1"/>
                </a:solidFill>
              </a:rPr>
              <a:t> in value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4E9431F7-4536-4D49-9A4F-9B55E982536D}"/>
              </a:ext>
            </a:extLst>
          </p:cNvPr>
          <p:cNvSpPr/>
          <p:nvPr/>
        </p:nvSpPr>
        <p:spPr>
          <a:xfrm>
            <a:off x="1398926" y="3401593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1398926" y="2947486"/>
            <a:ext cx="1216152" cy="39614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+1000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278460" y="2168980"/>
            <a:ext cx="11434569" cy="39614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Your turn: </a:t>
            </a:r>
            <a:r>
              <a:rPr lang="en-GB" sz="2400" dirty="0" smtClean="0">
                <a:solidFill>
                  <a:schemeClr val="tx1"/>
                </a:solidFill>
              </a:rPr>
              <a:t>complete the number sequence, counting forwards in multiples of 1000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1E550E-84C8-4A31-931D-77E9167625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307" y="4193607"/>
            <a:ext cx="543971" cy="5439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11E550E-84C8-4A31-931D-77E9167625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8820" y="4248442"/>
            <a:ext cx="543971" cy="5439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1E550E-84C8-4A31-931D-77E9167625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602" y="4871184"/>
            <a:ext cx="543971" cy="5439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11E550E-84C8-4A31-931D-77E9167625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3687" y="4951151"/>
            <a:ext cx="543971" cy="54397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582935" y="5755904"/>
            <a:ext cx="1110599" cy="97313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What number is being represented? 4 lots of 1000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996343" y="5495122"/>
            <a:ext cx="327359" cy="340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366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61AF-8AE0-49C6-AD43-180265105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34554-9CA1-45B8-B99D-6C7ACFE61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249ECC-82A3-4E4D-A8C6-B2F9BDA164CA}"/>
              </a:ext>
            </a:extLst>
          </p:cNvPr>
          <p:cNvSpPr/>
          <p:nvPr/>
        </p:nvSpPr>
        <p:spPr>
          <a:xfrm>
            <a:off x="107091" y="86240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1B283B-3AC8-480E-8419-DFF44132D28C}"/>
              </a:ext>
            </a:extLst>
          </p:cNvPr>
          <p:cNvSpPr/>
          <p:nvPr/>
        </p:nvSpPr>
        <p:spPr>
          <a:xfrm>
            <a:off x="278461" y="434893"/>
            <a:ext cx="6819025" cy="139073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Counting </a:t>
            </a:r>
            <a:r>
              <a:rPr lang="en-GB" sz="2400" b="1" dirty="0" smtClean="0">
                <a:solidFill>
                  <a:schemeClr val="tx1"/>
                </a:solidFill>
              </a:rPr>
              <a:t>backwards</a:t>
            </a:r>
            <a:r>
              <a:rPr lang="en-GB" sz="2400" dirty="0" smtClean="0">
                <a:solidFill>
                  <a:schemeClr val="tx1"/>
                </a:solidFill>
              </a:rPr>
              <a:t> in </a:t>
            </a:r>
            <a:r>
              <a:rPr lang="en-GB" sz="2400" dirty="0">
                <a:solidFill>
                  <a:schemeClr val="tx1"/>
                </a:solidFill>
              </a:rPr>
              <a:t>multiples of 1000</a:t>
            </a:r>
            <a:r>
              <a:rPr lang="en-GB" sz="2400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When we count backwards, the numbers </a:t>
            </a:r>
            <a:r>
              <a:rPr lang="en-GB" sz="1400" dirty="0">
                <a:solidFill>
                  <a:schemeClr val="tx1"/>
                </a:solidFill>
              </a:rPr>
              <a:t>decrease</a:t>
            </a:r>
            <a:r>
              <a:rPr lang="en-GB" sz="2400" dirty="0">
                <a:solidFill>
                  <a:schemeClr val="tx1"/>
                </a:solidFill>
              </a:rPr>
              <a:t> in value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230124" y="3163622"/>
            <a:ext cx="1216152" cy="39614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My turn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479312"/>
              </p:ext>
            </p:extLst>
          </p:nvPr>
        </p:nvGraphicFramePr>
        <p:xfrm>
          <a:off x="347983" y="4944990"/>
          <a:ext cx="1070065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443">
                  <a:extLst>
                    <a:ext uri="{9D8B030D-6E8A-4147-A177-3AD203B41FA5}">
                      <a16:colId xmlns:a16="http://schemas.microsoft.com/office/drawing/2014/main" val="3435619027"/>
                    </a:ext>
                  </a:extLst>
                </a:gridCol>
                <a:gridCol w="1783443">
                  <a:extLst>
                    <a:ext uri="{9D8B030D-6E8A-4147-A177-3AD203B41FA5}">
                      <a16:colId xmlns:a16="http://schemas.microsoft.com/office/drawing/2014/main" val="715127445"/>
                    </a:ext>
                  </a:extLst>
                </a:gridCol>
                <a:gridCol w="1783443">
                  <a:extLst>
                    <a:ext uri="{9D8B030D-6E8A-4147-A177-3AD203B41FA5}">
                      <a16:colId xmlns:a16="http://schemas.microsoft.com/office/drawing/2014/main" val="3181148168"/>
                    </a:ext>
                  </a:extLst>
                </a:gridCol>
                <a:gridCol w="1783443">
                  <a:extLst>
                    <a:ext uri="{9D8B030D-6E8A-4147-A177-3AD203B41FA5}">
                      <a16:colId xmlns:a16="http://schemas.microsoft.com/office/drawing/2014/main" val="3856031171"/>
                    </a:ext>
                  </a:extLst>
                </a:gridCol>
                <a:gridCol w="1783443">
                  <a:extLst>
                    <a:ext uri="{9D8B030D-6E8A-4147-A177-3AD203B41FA5}">
                      <a16:colId xmlns:a16="http://schemas.microsoft.com/office/drawing/2014/main" val="774785279"/>
                    </a:ext>
                  </a:extLst>
                </a:gridCol>
                <a:gridCol w="1783443">
                  <a:extLst>
                    <a:ext uri="{9D8B030D-6E8A-4147-A177-3AD203B41FA5}">
                      <a16:colId xmlns:a16="http://schemas.microsoft.com/office/drawing/2014/main" val="3688831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 </a:t>
                      </a:r>
                      <a:r>
                        <a:rPr lang="en-GB" b="0" i="1" dirty="0" smtClean="0">
                          <a:solidFill>
                            <a:srgbClr val="FF0000"/>
                          </a:solidFill>
                        </a:rPr>
                        <a:t>5000</a:t>
                      </a:r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GB" b="0" i="1" dirty="0" smtClean="0">
                          <a:solidFill>
                            <a:srgbClr val="FF0000"/>
                          </a:solidFill>
                        </a:rPr>
                        <a:t>4000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pPr algn="ctr"/>
                      <a:r>
                        <a:rPr lang="en-GB" b="0" i="1" dirty="0" smtClean="0">
                          <a:solidFill>
                            <a:srgbClr val="FF0000"/>
                          </a:solidFill>
                        </a:rPr>
                        <a:t>3000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GB" b="0" i="1" dirty="0" smtClean="0">
                          <a:solidFill>
                            <a:srgbClr val="FF0000"/>
                          </a:solidFill>
                        </a:rPr>
                        <a:t>2000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pPr algn="ctr"/>
                      <a:r>
                        <a:rPr lang="en-GB" b="0" i="1" dirty="0" smtClean="0">
                          <a:solidFill>
                            <a:srgbClr val="FF0000"/>
                          </a:solidFill>
                        </a:rPr>
                        <a:t>1000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989974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B11E550E-84C8-4A31-931D-77E9167625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983" y="5078935"/>
            <a:ext cx="543971" cy="5439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11E550E-84C8-4A31-931D-77E9167625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890" y="5094951"/>
            <a:ext cx="543971" cy="5439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11E550E-84C8-4A31-931D-77E9167625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6745" y="5121050"/>
            <a:ext cx="543971" cy="5439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1E550E-84C8-4A31-931D-77E9167625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890" y="5682580"/>
            <a:ext cx="543971" cy="5439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11E550E-84C8-4A31-931D-77E9167625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1629" y="5723151"/>
            <a:ext cx="543971" cy="5439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11E550E-84C8-4A31-931D-77E9167625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1368" y="5723151"/>
            <a:ext cx="543971" cy="543971"/>
          </a:xfrm>
          <a:prstGeom prst="rect">
            <a:avLst/>
          </a:prstGeom>
        </p:spPr>
      </p:pic>
      <p:sp>
        <p:nvSpPr>
          <p:cNvPr id="26" name="Arrow: Curved Down 8">
            <a:extLst>
              <a:ext uri="{FF2B5EF4-FFF2-40B4-BE49-F238E27FC236}">
                <a16:creationId xmlns:a16="http://schemas.microsoft.com/office/drawing/2014/main" id="{4E9431F7-4536-4D49-9A4F-9B55E982536D}"/>
              </a:ext>
            </a:extLst>
          </p:cNvPr>
          <p:cNvSpPr/>
          <p:nvPr/>
        </p:nvSpPr>
        <p:spPr>
          <a:xfrm>
            <a:off x="1204602" y="4269503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1204602" y="3832814"/>
            <a:ext cx="1216152" cy="39614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- 1000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703" y="334206"/>
            <a:ext cx="4256314" cy="451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03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61AF-8AE0-49C6-AD43-180265105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34554-9CA1-45B8-B99D-6C7ACFE61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249ECC-82A3-4E4D-A8C6-B2F9BDA164CA}"/>
              </a:ext>
            </a:extLst>
          </p:cNvPr>
          <p:cNvSpPr/>
          <p:nvPr/>
        </p:nvSpPr>
        <p:spPr>
          <a:xfrm>
            <a:off x="107091" y="210065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1B283B-3AC8-480E-8419-DFF44132D28C}"/>
              </a:ext>
            </a:extLst>
          </p:cNvPr>
          <p:cNvSpPr/>
          <p:nvPr/>
        </p:nvSpPr>
        <p:spPr>
          <a:xfrm>
            <a:off x="1893055" y="399361"/>
            <a:ext cx="8405889" cy="93880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Counting </a:t>
            </a:r>
            <a:r>
              <a:rPr lang="en-GB" sz="2400" b="1" dirty="0" smtClean="0">
                <a:solidFill>
                  <a:schemeClr val="tx1"/>
                </a:solidFill>
              </a:rPr>
              <a:t>backwards</a:t>
            </a:r>
            <a:r>
              <a:rPr lang="en-GB" sz="2400" dirty="0" smtClean="0">
                <a:solidFill>
                  <a:schemeClr val="tx1"/>
                </a:solidFill>
              </a:rPr>
              <a:t> in </a:t>
            </a:r>
            <a:r>
              <a:rPr lang="en-GB" sz="2400" dirty="0">
                <a:solidFill>
                  <a:schemeClr val="tx1"/>
                </a:solidFill>
              </a:rPr>
              <a:t>multiples of 1000</a:t>
            </a:r>
            <a:r>
              <a:rPr lang="en-GB" sz="2400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When we count backwards, the numbers </a:t>
            </a:r>
            <a:r>
              <a:rPr lang="en-GB" sz="1400" dirty="0">
                <a:solidFill>
                  <a:schemeClr val="tx1"/>
                </a:solidFill>
              </a:rPr>
              <a:t>decrease</a:t>
            </a:r>
            <a:r>
              <a:rPr lang="en-GB" sz="2400" dirty="0">
                <a:solidFill>
                  <a:schemeClr val="tx1"/>
                </a:solidFill>
              </a:rPr>
              <a:t> in value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603915"/>
              </p:ext>
            </p:extLst>
          </p:nvPr>
        </p:nvGraphicFramePr>
        <p:xfrm>
          <a:off x="376252" y="3413453"/>
          <a:ext cx="10700658" cy="1992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443">
                  <a:extLst>
                    <a:ext uri="{9D8B030D-6E8A-4147-A177-3AD203B41FA5}">
                      <a16:colId xmlns:a16="http://schemas.microsoft.com/office/drawing/2014/main" val="3435619027"/>
                    </a:ext>
                  </a:extLst>
                </a:gridCol>
                <a:gridCol w="1783443">
                  <a:extLst>
                    <a:ext uri="{9D8B030D-6E8A-4147-A177-3AD203B41FA5}">
                      <a16:colId xmlns:a16="http://schemas.microsoft.com/office/drawing/2014/main" val="715127445"/>
                    </a:ext>
                  </a:extLst>
                </a:gridCol>
                <a:gridCol w="1783443">
                  <a:extLst>
                    <a:ext uri="{9D8B030D-6E8A-4147-A177-3AD203B41FA5}">
                      <a16:colId xmlns:a16="http://schemas.microsoft.com/office/drawing/2014/main" val="3181148168"/>
                    </a:ext>
                  </a:extLst>
                </a:gridCol>
                <a:gridCol w="1783443">
                  <a:extLst>
                    <a:ext uri="{9D8B030D-6E8A-4147-A177-3AD203B41FA5}">
                      <a16:colId xmlns:a16="http://schemas.microsoft.com/office/drawing/2014/main" val="3856031171"/>
                    </a:ext>
                  </a:extLst>
                </a:gridCol>
                <a:gridCol w="1783443">
                  <a:extLst>
                    <a:ext uri="{9D8B030D-6E8A-4147-A177-3AD203B41FA5}">
                      <a16:colId xmlns:a16="http://schemas.microsoft.com/office/drawing/2014/main" val="774785279"/>
                    </a:ext>
                  </a:extLst>
                </a:gridCol>
                <a:gridCol w="1783443">
                  <a:extLst>
                    <a:ext uri="{9D8B030D-6E8A-4147-A177-3AD203B41FA5}">
                      <a16:colId xmlns:a16="http://schemas.microsoft.com/office/drawing/2014/main" val="3688831734"/>
                    </a:ext>
                  </a:extLst>
                </a:gridCol>
              </a:tblGrid>
              <a:tr h="19928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 </a:t>
                      </a:r>
                      <a:endParaRPr lang="en-GB" b="0" i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989974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B11E550E-84C8-4A31-931D-77E9167625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994" y="3521338"/>
            <a:ext cx="543971" cy="5439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11E550E-84C8-4A31-931D-77E9167625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901" y="3537354"/>
            <a:ext cx="543971" cy="5439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11E550E-84C8-4A31-931D-77E9167625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8756" y="3563453"/>
            <a:ext cx="543971" cy="5439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1E550E-84C8-4A31-931D-77E9167625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901" y="4124983"/>
            <a:ext cx="543971" cy="5439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11E550E-84C8-4A31-931D-77E9167625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640" y="4165554"/>
            <a:ext cx="543971" cy="5439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11E550E-84C8-4A31-931D-77E9167625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3379" y="4165554"/>
            <a:ext cx="543971" cy="543971"/>
          </a:xfrm>
          <a:prstGeom prst="rect">
            <a:avLst/>
          </a:prstGeom>
        </p:spPr>
      </p:pic>
      <p:sp>
        <p:nvSpPr>
          <p:cNvPr id="26" name="Arrow: Curved Down 8">
            <a:extLst>
              <a:ext uri="{FF2B5EF4-FFF2-40B4-BE49-F238E27FC236}">
                <a16:creationId xmlns:a16="http://schemas.microsoft.com/office/drawing/2014/main" id="{4E9431F7-4536-4D49-9A4F-9B55E982536D}"/>
              </a:ext>
            </a:extLst>
          </p:cNvPr>
          <p:cNvSpPr/>
          <p:nvPr/>
        </p:nvSpPr>
        <p:spPr>
          <a:xfrm>
            <a:off x="1091658" y="2904769"/>
            <a:ext cx="2120695" cy="5652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1543930" y="2407277"/>
            <a:ext cx="1216152" cy="39614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- 1000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421426" y="1768866"/>
            <a:ext cx="11434569" cy="39614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Your turn: </a:t>
            </a:r>
            <a:r>
              <a:rPr lang="en-GB" sz="2400" dirty="0" smtClean="0">
                <a:solidFill>
                  <a:schemeClr val="tx1"/>
                </a:solidFill>
              </a:rPr>
              <a:t>complete the number sequence, counting </a:t>
            </a:r>
            <a:r>
              <a:rPr lang="en-GB" sz="2400" b="1" dirty="0" smtClean="0">
                <a:solidFill>
                  <a:schemeClr val="tx1"/>
                </a:solidFill>
              </a:rPr>
              <a:t>backwards</a:t>
            </a:r>
            <a:r>
              <a:rPr lang="en-GB" sz="2400" dirty="0" smtClean="0">
                <a:solidFill>
                  <a:schemeClr val="tx1"/>
                </a:solidFill>
              </a:rPr>
              <a:t> in multiples of 1000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1E550E-84C8-4A31-931D-77E9167625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133" y="4757343"/>
            <a:ext cx="543971" cy="5439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1E550E-84C8-4A31-931D-77E9167625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872" y="4797914"/>
            <a:ext cx="543971" cy="5439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11E550E-84C8-4A31-931D-77E9167625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11" y="4797914"/>
            <a:ext cx="543971" cy="54397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617424" y="5791747"/>
            <a:ext cx="1110599" cy="97313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What number is being represented? 9 lots of 1000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1054010" y="5414492"/>
            <a:ext cx="327359" cy="340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59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B472-33BB-444E-AD34-0FD5C096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0B060F-8CDA-4F87-885F-6E5C0E813A95}"/>
              </a:ext>
            </a:extLst>
          </p:cNvPr>
          <p:cNvSpPr/>
          <p:nvPr/>
        </p:nvSpPr>
        <p:spPr>
          <a:xfrm>
            <a:off x="178322" y="91673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01703"/>
              </p:ext>
            </p:extLst>
          </p:nvPr>
        </p:nvGraphicFramePr>
        <p:xfrm>
          <a:off x="838200" y="1825625"/>
          <a:ext cx="10515600" cy="3909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24079130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67696114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70450096"/>
                    </a:ext>
                  </a:extLst>
                </a:gridCol>
              </a:tblGrid>
              <a:tr h="830489"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648691"/>
                  </a:ext>
                </a:extLst>
              </a:tr>
              <a:tr h="15395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829822"/>
                  </a:ext>
                </a:extLst>
              </a:tr>
              <a:tr h="15395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59974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21A1695-A51B-4247-BF00-458BA01C5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25" t="28797"/>
          <a:stretch/>
        </p:blipFill>
        <p:spPr>
          <a:xfrm>
            <a:off x="4982277" y="4431175"/>
            <a:ext cx="2131074" cy="10239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0CD4BF-B015-4DB9-9425-7E9161273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01" t="31013" r="35127"/>
          <a:stretch/>
        </p:blipFill>
        <p:spPr>
          <a:xfrm>
            <a:off x="4319451" y="2966449"/>
            <a:ext cx="3569935" cy="8783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254F7F-B1AF-45BB-8CE9-9CB4B3BD957C}"/>
              </a:ext>
            </a:extLst>
          </p:cNvPr>
          <p:cNvSpPr/>
          <p:nvPr/>
        </p:nvSpPr>
        <p:spPr>
          <a:xfrm>
            <a:off x="994181" y="465808"/>
            <a:ext cx="10346098" cy="99898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What numbers are being represented below</a:t>
            </a:r>
            <a:r>
              <a:rPr lang="en-GB" sz="3200" dirty="0" smtClean="0">
                <a:solidFill>
                  <a:schemeClr val="tx1"/>
                </a:solidFill>
              </a:rPr>
              <a:t>? Can you find 1000 less and 1000 more.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0FC38D-44C6-4EBD-9FAC-5BAACB42AE98}"/>
              </a:ext>
            </a:extLst>
          </p:cNvPr>
          <p:cNvSpPr/>
          <p:nvPr/>
        </p:nvSpPr>
        <p:spPr>
          <a:xfrm>
            <a:off x="1750109" y="1924799"/>
            <a:ext cx="1498188" cy="60755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-1000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0FC38D-44C6-4EBD-9FAC-5BAACB42AE98}"/>
              </a:ext>
            </a:extLst>
          </p:cNvPr>
          <p:cNvSpPr/>
          <p:nvPr/>
        </p:nvSpPr>
        <p:spPr>
          <a:xfrm>
            <a:off x="8991286" y="1965679"/>
            <a:ext cx="1498188" cy="60755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+</a:t>
            </a:r>
            <a:r>
              <a:rPr lang="en-GB" sz="3200" dirty="0" smtClean="0">
                <a:solidFill>
                  <a:schemeClr val="tx1"/>
                </a:solidFill>
              </a:rPr>
              <a:t>1000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4C6F-2090-40E3-B2F1-4075D350A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B9F24-5553-4527-B5D9-E0FC0CA6A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BC1370-24E1-42F1-95F2-F9A70CB0EA36}"/>
              </a:ext>
            </a:extLst>
          </p:cNvPr>
          <p:cNvSpPr/>
          <p:nvPr/>
        </p:nvSpPr>
        <p:spPr>
          <a:xfrm>
            <a:off x="80967" y="61489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759346-9FB3-4508-B278-6A7210764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31" y="473750"/>
            <a:ext cx="5168404" cy="21816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2DCD3A-3903-48F9-9A34-C623F14C6373}"/>
              </a:ext>
            </a:extLst>
          </p:cNvPr>
          <p:cNvSpPr/>
          <p:nvPr/>
        </p:nvSpPr>
        <p:spPr>
          <a:xfrm>
            <a:off x="293431" y="2790325"/>
            <a:ext cx="5168404" cy="89340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Challenge: How many sweets would there be in 8 jars</a:t>
            </a:r>
            <a:r>
              <a:rPr lang="en-GB" sz="3200" dirty="0" smtClean="0">
                <a:solidFill>
                  <a:schemeClr val="tx1"/>
                </a:solidFill>
              </a:rPr>
              <a:t>?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2DCD3A-3903-48F9-9A34-C623F14C6373}"/>
              </a:ext>
            </a:extLst>
          </p:cNvPr>
          <p:cNvSpPr/>
          <p:nvPr/>
        </p:nvSpPr>
        <p:spPr>
          <a:xfrm>
            <a:off x="5986628" y="538894"/>
            <a:ext cx="5573486" cy="16318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When you count in 1000’s, which is the </a:t>
            </a:r>
            <a:r>
              <a:rPr lang="en-GB" sz="3200" b="1" dirty="0" smtClean="0">
                <a:solidFill>
                  <a:schemeClr val="tx1"/>
                </a:solidFill>
              </a:rPr>
              <a:t>only</a:t>
            </a:r>
            <a:r>
              <a:rPr lang="en-GB" sz="3200" dirty="0" smtClean="0">
                <a:solidFill>
                  <a:schemeClr val="tx1"/>
                </a:solidFill>
              </a:rPr>
              <a:t> digit to change?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730614"/>
              </p:ext>
            </p:extLst>
          </p:nvPr>
        </p:nvGraphicFramePr>
        <p:xfrm>
          <a:off x="6762779" y="2528827"/>
          <a:ext cx="4021184" cy="3909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296">
                  <a:extLst>
                    <a:ext uri="{9D8B030D-6E8A-4147-A177-3AD203B41FA5}">
                      <a16:colId xmlns:a16="http://schemas.microsoft.com/office/drawing/2014/main" val="1240791302"/>
                    </a:ext>
                  </a:extLst>
                </a:gridCol>
                <a:gridCol w="1005296">
                  <a:extLst>
                    <a:ext uri="{9D8B030D-6E8A-4147-A177-3AD203B41FA5}">
                      <a16:colId xmlns:a16="http://schemas.microsoft.com/office/drawing/2014/main" val="676961147"/>
                    </a:ext>
                  </a:extLst>
                </a:gridCol>
                <a:gridCol w="1005296">
                  <a:extLst>
                    <a:ext uri="{9D8B030D-6E8A-4147-A177-3AD203B41FA5}">
                      <a16:colId xmlns:a16="http://schemas.microsoft.com/office/drawing/2014/main" val="4070450096"/>
                    </a:ext>
                  </a:extLst>
                </a:gridCol>
                <a:gridCol w="1005296">
                  <a:extLst>
                    <a:ext uri="{9D8B030D-6E8A-4147-A177-3AD203B41FA5}">
                      <a16:colId xmlns:a16="http://schemas.microsoft.com/office/drawing/2014/main" val="1495012049"/>
                    </a:ext>
                  </a:extLst>
                </a:gridCol>
              </a:tblGrid>
              <a:tr h="830489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Th</a:t>
                      </a:r>
                      <a:endParaRPr lang="en-GB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648691"/>
                  </a:ext>
                </a:extLst>
              </a:tr>
              <a:tr h="3079146">
                <a:tc gridSpan="4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dirty="0" smtClean="0"/>
                        <a:t>    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en-GB" dirty="0" smtClean="0"/>
                        <a:t>                   0                 0                0</a:t>
                      </a:r>
                    </a:p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en-GB" dirty="0" smtClean="0"/>
                        <a:t>   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 7                   </a:t>
                      </a:r>
                      <a:r>
                        <a:rPr lang="en-GB" dirty="0" smtClean="0"/>
                        <a:t>0                 0                0</a:t>
                      </a:r>
                    </a:p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en-GB" dirty="0" smtClean="0"/>
                        <a:t>    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GB" dirty="0" smtClean="0"/>
                        <a:t>                   0                 0                0</a:t>
                      </a:r>
                    </a:p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en-GB" dirty="0" smtClean="0"/>
                        <a:t>    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GB" dirty="0" smtClean="0"/>
                        <a:t>                   0                 0                0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829822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162DCD3A-3903-48F9-9A34-C623F14C6373}"/>
              </a:ext>
            </a:extLst>
          </p:cNvPr>
          <p:cNvSpPr/>
          <p:nvPr/>
        </p:nvSpPr>
        <p:spPr>
          <a:xfrm>
            <a:off x="293431" y="4984619"/>
            <a:ext cx="5168404" cy="16318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How is counting in multiples of 1000 similar to counting in multiples of 1? </a:t>
            </a:r>
          </a:p>
        </p:txBody>
      </p:sp>
      <p:sp>
        <p:nvSpPr>
          <p:cNvPr id="4" name="Down Arrow 3"/>
          <p:cNvSpPr/>
          <p:nvPr/>
        </p:nvSpPr>
        <p:spPr>
          <a:xfrm>
            <a:off x="8531055" y="2170780"/>
            <a:ext cx="484632" cy="477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589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</a:t>
            </a:r>
            <a:r>
              <a:rPr lang="en-GB" sz="2000" dirty="0"/>
              <a:t> </a:t>
            </a:r>
            <a:r>
              <a:rPr lang="en-GB" sz="2400" dirty="0"/>
              <a:t>Maths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Wednesday 3</a:t>
            </a:r>
            <a:r>
              <a:rPr lang="en-GB" sz="3200" baseline="30000" dirty="0"/>
              <a:t>rd</a:t>
            </a:r>
            <a:r>
              <a:rPr lang="en-GB" sz="3200" dirty="0"/>
              <a:t>  January 2021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</a:rPr>
              <a:t>L.O. To be able to count in multiples of 50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D3C0A-C5DF-4569-A158-FA1B6F8FD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089" y="5993484"/>
            <a:ext cx="566977" cy="5060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1B0136-B075-46B0-A2AF-1D0830A0F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64" y="161514"/>
            <a:ext cx="919175" cy="9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93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737" y="743554"/>
            <a:ext cx="10515600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1AB725-EDC9-469A-8504-287868F56D85}"/>
              </a:ext>
            </a:extLst>
          </p:cNvPr>
          <p:cNvSpPr/>
          <p:nvPr/>
        </p:nvSpPr>
        <p:spPr>
          <a:xfrm>
            <a:off x="89674" y="111679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981326" y="312738"/>
            <a:ext cx="1216152" cy="39614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+ 5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C39CD2-CFEB-41C4-BA79-3A829FDCA17B}"/>
              </a:ext>
            </a:extLst>
          </p:cNvPr>
          <p:cNvSpPr/>
          <p:nvPr/>
        </p:nvSpPr>
        <p:spPr>
          <a:xfrm>
            <a:off x="255137" y="4679856"/>
            <a:ext cx="5780051" cy="179727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</a:rPr>
              <a:t>Do you notice any patterns between the two number sequences?</a:t>
            </a:r>
            <a:endParaRPr lang="en-GB" sz="3200" dirty="0">
              <a:solidFill>
                <a:schemeClr val="tx1"/>
              </a:solidFill>
            </a:endParaRP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581237"/>
              </p:ext>
            </p:extLst>
          </p:nvPr>
        </p:nvGraphicFramePr>
        <p:xfrm>
          <a:off x="255137" y="1616725"/>
          <a:ext cx="78867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43561902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71512744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18114816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5603117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77478527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688831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989974"/>
                  </a:ext>
                </a:extLst>
              </a:tr>
            </a:tbl>
          </a:graphicData>
        </a:graphic>
      </p:graphicFrame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4E9431F7-4536-4D49-9A4F-9B55E982536D}"/>
              </a:ext>
            </a:extLst>
          </p:cNvPr>
          <p:cNvSpPr/>
          <p:nvPr/>
        </p:nvSpPr>
        <p:spPr>
          <a:xfrm>
            <a:off x="981326" y="810090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7992"/>
              </p:ext>
            </p:extLst>
          </p:nvPr>
        </p:nvGraphicFramePr>
        <p:xfrm>
          <a:off x="255137" y="3488184"/>
          <a:ext cx="78867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43561902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71512744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18114816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5603117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77478527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688831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250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98997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959553" y="2197224"/>
            <a:ext cx="1216152" cy="39614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+ 50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6" name="Arrow: Curved Down 8">
            <a:extLst>
              <a:ext uri="{FF2B5EF4-FFF2-40B4-BE49-F238E27FC236}">
                <a16:creationId xmlns:a16="http://schemas.microsoft.com/office/drawing/2014/main" id="{4E9431F7-4536-4D49-9A4F-9B55E982536D}"/>
              </a:ext>
            </a:extLst>
          </p:cNvPr>
          <p:cNvSpPr/>
          <p:nvPr/>
        </p:nvSpPr>
        <p:spPr>
          <a:xfrm>
            <a:off x="959553" y="2694576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668" y="4059458"/>
            <a:ext cx="4996132" cy="251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33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120649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7928" y="232109"/>
            <a:ext cx="2050231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Introduction to counting in 50's - click here for extra help and complete the fun quiz! See how many questions you can get right...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Down Arrow 5"/>
          <p:cNvSpPr/>
          <p:nvPr/>
        </p:nvSpPr>
        <p:spPr>
          <a:xfrm rot="7917574">
            <a:off x="1450721" y="2192015"/>
            <a:ext cx="484632" cy="900198"/>
          </a:xfrm>
          <a:prstGeom prst="downArrow">
            <a:avLst>
              <a:gd name="adj1" fmla="val 31832"/>
              <a:gd name="adj2" fmla="val 1614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37686"/>
          <a:stretch/>
        </p:blipFill>
        <p:spPr>
          <a:xfrm>
            <a:off x="3921009" y="2859469"/>
            <a:ext cx="6542340" cy="14447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009" y="554781"/>
            <a:ext cx="6542340" cy="23046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89901" y="4461391"/>
            <a:ext cx="7797501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231F20"/>
                </a:solidFill>
                <a:latin typeface="ReithSans"/>
              </a:rPr>
              <a:t>Answer:</a:t>
            </a:r>
            <a:r>
              <a:rPr lang="en-GB" dirty="0" smtClean="0">
                <a:solidFill>
                  <a:srgbClr val="231F20"/>
                </a:solidFill>
                <a:latin typeface="ReithSans"/>
              </a:rPr>
              <a:t> </a:t>
            </a:r>
            <a:r>
              <a:rPr lang="en-GB" dirty="0" smtClean="0">
                <a:solidFill>
                  <a:srgbClr val="0070C0"/>
                </a:solidFill>
                <a:latin typeface="ReithSans"/>
              </a:rPr>
              <a:t>There </a:t>
            </a:r>
            <a:r>
              <a:rPr lang="en-GB" dirty="0">
                <a:solidFill>
                  <a:srgbClr val="0070C0"/>
                </a:solidFill>
                <a:latin typeface="ReithSans"/>
              </a:rPr>
              <a:t>are </a:t>
            </a:r>
            <a:r>
              <a:rPr lang="en-GB" i="1" dirty="0">
                <a:solidFill>
                  <a:srgbClr val="0070C0"/>
                </a:solidFill>
                <a:latin typeface="ReithSans"/>
              </a:rPr>
              <a:t>350 chocolates</a:t>
            </a:r>
            <a:r>
              <a:rPr lang="en-GB" dirty="0">
                <a:solidFill>
                  <a:srgbClr val="0070C0"/>
                </a:solidFill>
                <a:latin typeface="ReithSans"/>
              </a:rPr>
              <a:t> in 7 boxes</a:t>
            </a:r>
            <a:r>
              <a:rPr lang="en-GB" dirty="0" smtClean="0">
                <a:solidFill>
                  <a:srgbClr val="0070C0"/>
                </a:solidFill>
                <a:latin typeface="ReithSans"/>
              </a:rPr>
              <a:t>.</a:t>
            </a:r>
          </a:p>
          <a:p>
            <a:endParaRPr lang="en-GB" dirty="0">
              <a:solidFill>
                <a:srgbClr val="0070C0"/>
              </a:solidFill>
              <a:latin typeface="ReithSans"/>
            </a:endParaRPr>
          </a:p>
          <a:p>
            <a:r>
              <a:rPr lang="en-GB" dirty="0">
                <a:solidFill>
                  <a:srgbClr val="231F20"/>
                </a:solidFill>
                <a:latin typeface="ReithSans"/>
              </a:rPr>
              <a:t>Another way you could have worked this out is by using your 5 times table knowledge</a:t>
            </a:r>
            <a:r>
              <a:rPr lang="en-GB" dirty="0" smtClean="0">
                <a:solidFill>
                  <a:srgbClr val="231F20"/>
                </a:solidFill>
                <a:latin typeface="ReithSans"/>
              </a:rPr>
              <a:t>.</a:t>
            </a:r>
          </a:p>
          <a:p>
            <a:endParaRPr lang="en-GB" dirty="0">
              <a:solidFill>
                <a:srgbClr val="231F20"/>
              </a:solidFill>
              <a:latin typeface="ReithSans"/>
            </a:endParaRPr>
          </a:p>
          <a:p>
            <a:r>
              <a:rPr lang="en-GB" dirty="0">
                <a:solidFill>
                  <a:srgbClr val="231F20"/>
                </a:solidFill>
                <a:latin typeface="ReithSans"/>
              </a:rPr>
              <a:t>If </a:t>
            </a:r>
            <a:r>
              <a:rPr lang="en-GB" dirty="0">
                <a:solidFill>
                  <a:srgbClr val="0070C0"/>
                </a:solidFill>
                <a:latin typeface="ReithSans"/>
              </a:rPr>
              <a:t>5 x 7 = 35</a:t>
            </a:r>
            <a:r>
              <a:rPr lang="en-GB" dirty="0">
                <a:solidFill>
                  <a:srgbClr val="231F20"/>
                </a:solidFill>
                <a:latin typeface="ReithSans"/>
              </a:rPr>
              <a:t>, then </a:t>
            </a:r>
            <a:r>
              <a:rPr lang="en-GB" dirty="0">
                <a:solidFill>
                  <a:srgbClr val="0070C0"/>
                </a:solidFill>
                <a:latin typeface="ReithSans"/>
              </a:rPr>
              <a:t>50 x 7 = 350</a:t>
            </a:r>
            <a:r>
              <a:rPr lang="en-GB" dirty="0">
                <a:solidFill>
                  <a:srgbClr val="231F20"/>
                </a:solidFill>
                <a:latin typeface="ReithSans"/>
              </a:rPr>
              <a:t>, because when you count in multiples of 50, it is 10 times greater than counting in multiples of 5.</a:t>
            </a:r>
            <a:endParaRPr lang="en-GB" b="0" i="0" dirty="0">
              <a:solidFill>
                <a:srgbClr val="231F20"/>
              </a:solidFill>
              <a:effectLst/>
              <a:latin typeface="ReithSan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2581825" y="482544"/>
            <a:ext cx="1216152" cy="39614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My turn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4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4655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</a:t>
            </a:r>
            <a:r>
              <a:rPr lang="en-GB" sz="2000" dirty="0"/>
              <a:t> </a:t>
            </a:r>
            <a:r>
              <a:rPr lang="en-GB" sz="2400" dirty="0"/>
              <a:t>Maths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2800" dirty="0"/>
              <a:t>Monday</a:t>
            </a:r>
            <a:r>
              <a:rPr lang="en-GB" sz="2400" dirty="0"/>
              <a:t> </a:t>
            </a:r>
            <a:r>
              <a:rPr lang="en-GB" sz="2800" dirty="0"/>
              <a:t>1</a:t>
            </a:r>
            <a:r>
              <a:rPr lang="en-GB" sz="2800" baseline="30000" dirty="0"/>
              <a:t>st</a:t>
            </a:r>
            <a:r>
              <a:rPr lang="en-GB" sz="2800" dirty="0"/>
              <a:t> February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 To be able to count in multiples of 100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D3C0A-C5DF-4569-A158-FA1B6F8FD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089" y="5993484"/>
            <a:ext cx="566977" cy="5060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1B0136-B075-46B0-A2AF-1D0830A0F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64" y="161514"/>
            <a:ext cx="919175" cy="9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93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1AB725-EDC9-469A-8504-287868F56D85}"/>
              </a:ext>
            </a:extLst>
          </p:cNvPr>
          <p:cNvSpPr/>
          <p:nvPr/>
        </p:nvSpPr>
        <p:spPr>
          <a:xfrm>
            <a:off x="107092" y="94262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61181"/>
          <a:stretch/>
        </p:blipFill>
        <p:spPr>
          <a:xfrm>
            <a:off x="371475" y="1806523"/>
            <a:ext cx="5724525" cy="21297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368001" y="619045"/>
            <a:ext cx="8998948" cy="9804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Your turn: </a:t>
            </a:r>
            <a:r>
              <a:rPr lang="en-GB" sz="2400" dirty="0" smtClean="0">
                <a:solidFill>
                  <a:schemeClr val="tx1"/>
                </a:solidFill>
              </a:rPr>
              <a:t>work out the answer to this question using a number line…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-32" t="56664" r="392" b="23073"/>
          <a:stretch/>
        </p:blipFill>
        <p:spPr>
          <a:xfrm>
            <a:off x="644434" y="4996539"/>
            <a:ext cx="10249988" cy="14630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1447233" y="6063438"/>
            <a:ext cx="599281" cy="3961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50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2305832" y="6063438"/>
            <a:ext cx="699430" cy="3961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150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3250790" y="6063438"/>
            <a:ext cx="699430" cy="3961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200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4168045" y="6063437"/>
            <a:ext cx="699430" cy="3961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250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5026644" y="6063437"/>
            <a:ext cx="699430" cy="3961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3</a:t>
            </a:r>
            <a:r>
              <a:rPr lang="en-GB" sz="2400" dirty="0" smtClean="0">
                <a:solidFill>
                  <a:schemeClr val="tx1"/>
                </a:solidFill>
              </a:rPr>
              <a:t>00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5913701" y="6061253"/>
            <a:ext cx="699430" cy="3961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350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6800758" y="6076036"/>
            <a:ext cx="699430" cy="3961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4</a:t>
            </a:r>
            <a:r>
              <a:rPr lang="en-GB" sz="2400" dirty="0" smtClean="0">
                <a:solidFill>
                  <a:schemeClr val="tx1"/>
                </a:solidFill>
              </a:rPr>
              <a:t>00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7704631" y="6069737"/>
            <a:ext cx="699430" cy="3961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450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8647905" y="6063436"/>
            <a:ext cx="699430" cy="3961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5</a:t>
            </a:r>
            <a:r>
              <a:rPr lang="en-GB" sz="2400" dirty="0" smtClean="0">
                <a:solidFill>
                  <a:schemeClr val="tx1"/>
                </a:solidFill>
              </a:rPr>
              <a:t>00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9518673" y="6056662"/>
            <a:ext cx="699430" cy="3961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550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8733817" y="1878834"/>
            <a:ext cx="2813749" cy="225913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Could you use your knowledge of the 5 times tables to help you work out the answer?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98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1AB725-EDC9-469A-8504-287868F56D85}"/>
              </a:ext>
            </a:extLst>
          </p:cNvPr>
          <p:cNvSpPr/>
          <p:nvPr/>
        </p:nvSpPr>
        <p:spPr>
          <a:xfrm>
            <a:off x="107092" y="120388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93" y="1629147"/>
            <a:ext cx="5038725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697" y="4992316"/>
            <a:ext cx="5181600" cy="13811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581293" y="287660"/>
            <a:ext cx="7848604" cy="12065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Fill in the missing gaps for each number sequence. Make sure you check whether the sequence is counting forwards in 50’s or backwards in 50’s.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" name="Star: 5 Points 12">
            <a:extLst>
              <a:ext uri="{FF2B5EF4-FFF2-40B4-BE49-F238E27FC236}">
                <a16:creationId xmlns:a16="http://schemas.microsoft.com/office/drawing/2014/main" id="{596C835E-19E9-47B5-A6EF-19B3DD497BFD}"/>
              </a:ext>
            </a:extLst>
          </p:cNvPr>
          <p:cNvSpPr/>
          <p:nvPr/>
        </p:nvSpPr>
        <p:spPr>
          <a:xfrm>
            <a:off x="5876925" y="2490156"/>
            <a:ext cx="3040702" cy="2367223"/>
          </a:xfrm>
          <a:prstGeom prst="star5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3090135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133635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76" y="500165"/>
            <a:ext cx="5954441" cy="59148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18F1CD-8341-4AF1-97EB-B766CCFC7C31}"/>
              </a:ext>
            </a:extLst>
          </p:cNvPr>
          <p:cNvSpPr/>
          <p:nvPr/>
        </p:nvSpPr>
        <p:spPr>
          <a:xfrm>
            <a:off x="6792641" y="603846"/>
            <a:ext cx="3513781" cy="138914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Colour all the numbers that are multiples of 50.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33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</a:t>
            </a:r>
            <a:r>
              <a:rPr lang="en-GB" sz="2000" dirty="0"/>
              <a:t> </a:t>
            </a:r>
            <a:r>
              <a:rPr lang="en-GB" sz="2400" dirty="0"/>
              <a:t>Maths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Thursday 4th February 2021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LO. To be able to count in multiples of 25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D3C0A-C5DF-4569-A158-FA1B6F8FD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089" y="5993484"/>
            <a:ext cx="566977" cy="5060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1B0136-B075-46B0-A2AF-1D0830A0F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64" y="161514"/>
            <a:ext cx="919175" cy="9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07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105032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0245"/>
          <a:stretch/>
        </p:blipFill>
        <p:spPr>
          <a:xfrm>
            <a:off x="381000" y="2766073"/>
            <a:ext cx="10972800" cy="19751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523589" y="365125"/>
            <a:ext cx="8405889" cy="124212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Counting </a:t>
            </a:r>
            <a:r>
              <a:rPr lang="en-GB" sz="2400" b="1" dirty="0">
                <a:solidFill>
                  <a:schemeClr val="tx1"/>
                </a:solidFill>
              </a:rPr>
              <a:t>forwards</a:t>
            </a:r>
            <a:r>
              <a:rPr lang="en-GB" sz="2400" dirty="0">
                <a:solidFill>
                  <a:schemeClr val="tx1"/>
                </a:solidFill>
              </a:rPr>
              <a:t> in multiples of 25.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When we count forwards, the numbers </a:t>
            </a:r>
            <a:r>
              <a:rPr lang="en-GB" sz="4400" dirty="0">
                <a:solidFill>
                  <a:schemeClr val="tx1"/>
                </a:solidFill>
              </a:rPr>
              <a:t>increase</a:t>
            </a:r>
            <a:r>
              <a:rPr lang="en-GB" sz="2400" dirty="0">
                <a:solidFill>
                  <a:schemeClr val="tx1"/>
                </a:solidFill>
              </a:rPr>
              <a:t> in value.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8078315" y="4948814"/>
            <a:ext cx="3702326" cy="154406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What would the next 3 numbers in the sequence be?</a:t>
            </a:r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87B8E811-3DED-47B9-AEF7-4214D0BED739}"/>
              </a:ext>
            </a:extLst>
          </p:cNvPr>
          <p:cNvSpPr/>
          <p:nvPr/>
        </p:nvSpPr>
        <p:spPr>
          <a:xfrm>
            <a:off x="2067339" y="2220447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5F944B23-696D-472F-9710-15E2A1C07641}"/>
              </a:ext>
            </a:extLst>
          </p:cNvPr>
          <p:cNvSpPr/>
          <p:nvPr/>
        </p:nvSpPr>
        <p:spPr>
          <a:xfrm>
            <a:off x="3740691" y="2198957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74BE14-F717-48B4-8375-9A9F7CB03F5C}"/>
              </a:ext>
            </a:extLst>
          </p:cNvPr>
          <p:cNvSpPr/>
          <p:nvPr/>
        </p:nvSpPr>
        <p:spPr>
          <a:xfrm>
            <a:off x="2257971" y="1706464"/>
            <a:ext cx="834887" cy="39614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+25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C368D-0E04-4724-82E9-420A55FC1F25}"/>
              </a:ext>
            </a:extLst>
          </p:cNvPr>
          <p:cNvSpPr/>
          <p:nvPr/>
        </p:nvSpPr>
        <p:spPr>
          <a:xfrm>
            <a:off x="3931323" y="1709046"/>
            <a:ext cx="834887" cy="39614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+25</a:t>
            </a:r>
          </a:p>
        </p:txBody>
      </p:sp>
    </p:spTree>
    <p:extLst>
      <p:ext uri="{BB962C8B-B14F-4D97-AF65-F5344CB8AC3E}">
        <p14:creationId xmlns:p14="http://schemas.microsoft.com/office/powerpoint/2010/main" val="575812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4C511555-883E-4EE5-9CFA-DEC61C790A6B}"/>
              </a:ext>
            </a:extLst>
          </p:cNvPr>
          <p:cNvSpPr/>
          <p:nvPr/>
        </p:nvSpPr>
        <p:spPr>
          <a:xfrm>
            <a:off x="2350366" y="2257988"/>
            <a:ext cx="2059166" cy="123830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55409" y="64562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773574"/>
              </p:ext>
            </p:extLst>
          </p:nvPr>
        </p:nvGraphicFramePr>
        <p:xfrm>
          <a:off x="2358579" y="2275430"/>
          <a:ext cx="2035687" cy="1238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575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ysClr val="windowText" lastClr="000000"/>
                          </a:solidFill>
                        </a:rPr>
                        <a:t>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545"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marL="37070" marR="37070" marT="18535" marB="18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marL="37070" marR="37070" marT="18535" marB="18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marL="37070" marR="37070" marT="18535" marB="18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488435" y="127570"/>
            <a:ext cx="8441043" cy="111213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Counting </a:t>
            </a:r>
            <a:r>
              <a:rPr lang="en-GB" sz="2800" b="1" dirty="0">
                <a:solidFill>
                  <a:schemeClr val="tx1"/>
                </a:solidFill>
              </a:rPr>
              <a:t>backwards</a:t>
            </a:r>
            <a:r>
              <a:rPr lang="en-GB" sz="2800" dirty="0">
                <a:solidFill>
                  <a:schemeClr val="tx1"/>
                </a:solidFill>
              </a:rPr>
              <a:t> in multiples of 25.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When we count backwards, the numbers </a:t>
            </a:r>
            <a:r>
              <a:rPr lang="en-GB" sz="1600" dirty="0">
                <a:solidFill>
                  <a:schemeClr val="tx1"/>
                </a:solidFill>
              </a:rPr>
              <a:t>decrease</a:t>
            </a:r>
            <a:r>
              <a:rPr lang="en-GB" sz="2800" dirty="0">
                <a:solidFill>
                  <a:schemeClr val="tx1"/>
                </a:solidFill>
              </a:rPr>
              <a:t> in value.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367169" y="4101388"/>
            <a:ext cx="1372454" cy="144924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What number is being represented here?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2805008" y="4105897"/>
            <a:ext cx="1354078" cy="144473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What number is being represented here?</a:t>
            </a:r>
          </a:p>
        </p:txBody>
      </p:sp>
      <p:sp>
        <p:nvSpPr>
          <p:cNvPr id="39" name="Down Arrow 38"/>
          <p:cNvSpPr/>
          <p:nvPr/>
        </p:nvSpPr>
        <p:spPr>
          <a:xfrm>
            <a:off x="667103" y="3543898"/>
            <a:ext cx="772586" cy="738481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84CBC1-1E6A-48E8-BB46-7C0DCBC1AE8A}"/>
              </a:ext>
            </a:extLst>
          </p:cNvPr>
          <p:cNvSpPr/>
          <p:nvPr/>
        </p:nvSpPr>
        <p:spPr>
          <a:xfrm>
            <a:off x="86833" y="2324432"/>
            <a:ext cx="2059166" cy="123830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Down Arrow 39"/>
          <p:cNvSpPr/>
          <p:nvPr/>
        </p:nvSpPr>
        <p:spPr>
          <a:xfrm>
            <a:off x="3039117" y="3518022"/>
            <a:ext cx="772586" cy="738481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9622017" y="3887262"/>
            <a:ext cx="2039939" cy="154406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What would the next 3 numbers in the sequence be?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7045F08-ED2D-4033-A251-6BB0CE3865C2}"/>
              </a:ext>
            </a:extLst>
          </p:cNvPr>
          <p:cNvSpPr/>
          <p:nvPr/>
        </p:nvSpPr>
        <p:spPr>
          <a:xfrm>
            <a:off x="3120610" y="2834831"/>
            <a:ext cx="170697" cy="16238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C832DA4-8EF1-4C52-8153-3866A711CF68}"/>
              </a:ext>
            </a:extLst>
          </p:cNvPr>
          <p:cNvSpPr/>
          <p:nvPr/>
        </p:nvSpPr>
        <p:spPr>
          <a:xfrm>
            <a:off x="3425410" y="3139631"/>
            <a:ext cx="170697" cy="16238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894F0EA-D5A7-41E5-AA6F-3C2B007F6198}"/>
              </a:ext>
            </a:extLst>
          </p:cNvPr>
          <p:cNvSpPr/>
          <p:nvPr/>
        </p:nvSpPr>
        <p:spPr>
          <a:xfrm>
            <a:off x="3086938" y="3093089"/>
            <a:ext cx="170697" cy="16238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8778137-1032-4460-B577-A0D0D3A0BE5E}"/>
              </a:ext>
            </a:extLst>
          </p:cNvPr>
          <p:cNvSpPr/>
          <p:nvPr/>
        </p:nvSpPr>
        <p:spPr>
          <a:xfrm>
            <a:off x="3246091" y="3261628"/>
            <a:ext cx="170697" cy="16238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9691688-91DD-462A-B0E3-D309469DCD53}"/>
              </a:ext>
            </a:extLst>
          </p:cNvPr>
          <p:cNvSpPr/>
          <p:nvPr/>
        </p:nvSpPr>
        <p:spPr>
          <a:xfrm>
            <a:off x="3405743" y="2811261"/>
            <a:ext cx="170697" cy="16238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ED7A7B2-0E42-43DC-BF80-11416402DBEE}"/>
              </a:ext>
            </a:extLst>
          </p:cNvPr>
          <p:cNvSpPr/>
          <p:nvPr/>
        </p:nvSpPr>
        <p:spPr>
          <a:xfrm>
            <a:off x="3605112" y="2973646"/>
            <a:ext cx="170697" cy="16238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81C2F4B-6D3C-448D-AF25-103A5D726922}"/>
              </a:ext>
            </a:extLst>
          </p:cNvPr>
          <p:cNvSpPr/>
          <p:nvPr/>
        </p:nvSpPr>
        <p:spPr>
          <a:xfrm>
            <a:off x="4120389" y="2857905"/>
            <a:ext cx="170697" cy="1623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531C547-2473-4A18-B22F-3E1886533ED4}"/>
              </a:ext>
            </a:extLst>
          </p:cNvPr>
          <p:cNvSpPr/>
          <p:nvPr/>
        </p:nvSpPr>
        <p:spPr>
          <a:xfrm>
            <a:off x="3988389" y="3052218"/>
            <a:ext cx="170697" cy="1623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D3A4641-F5F5-43D2-BB5E-52003C0D0A94}"/>
              </a:ext>
            </a:extLst>
          </p:cNvPr>
          <p:cNvSpPr/>
          <p:nvPr/>
        </p:nvSpPr>
        <p:spPr>
          <a:xfrm>
            <a:off x="4133714" y="3198887"/>
            <a:ext cx="170697" cy="1623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5ACCCF5-55D7-48F0-A15D-77AAD07B2E32}"/>
              </a:ext>
            </a:extLst>
          </p:cNvPr>
          <p:cNvSpPr/>
          <p:nvPr/>
        </p:nvSpPr>
        <p:spPr>
          <a:xfrm>
            <a:off x="3934717" y="3333907"/>
            <a:ext cx="170697" cy="1623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652E1C0-CA20-48B3-90D6-92A7C348CEF6}"/>
              </a:ext>
            </a:extLst>
          </p:cNvPr>
          <p:cNvSpPr/>
          <p:nvPr/>
        </p:nvSpPr>
        <p:spPr>
          <a:xfrm>
            <a:off x="3869723" y="2841225"/>
            <a:ext cx="170697" cy="1623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D619F10-5CFD-48D3-A2A5-9E657D4C74DB}"/>
              </a:ext>
            </a:extLst>
          </p:cNvPr>
          <p:cNvSpPr/>
          <p:nvPr/>
        </p:nvSpPr>
        <p:spPr>
          <a:xfrm>
            <a:off x="4651969" y="2303265"/>
            <a:ext cx="2059166" cy="123830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4647BC1-1DEA-4FDD-90F2-18178A130668}"/>
              </a:ext>
            </a:extLst>
          </p:cNvPr>
          <p:cNvSpPr/>
          <p:nvPr/>
        </p:nvSpPr>
        <p:spPr>
          <a:xfrm>
            <a:off x="6990774" y="2324432"/>
            <a:ext cx="2059166" cy="123830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C403B84-24D9-4184-A88A-473021ECAC79}"/>
              </a:ext>
            </a:extLst>
          </p:cNvPr>
          <p:cNvSpPr/>
          <p:nvPr/>
        </p:nvSpPr>
        <p:spPr>
          <a:xfrm>
            <a:off x="9337369" y="2326232"/>
            <a:ext cx="2059166" cy="123830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Arrow: Curved Down 78">
            <a:extLst>
              <a:ext uri="{FF2B5EF4-FFF2-40B4-BE49-F238E27FC236}">
                <a16:creationId xmlns:a16="http://schemas.microsoft.com/office/drawing/2014/main" id="{F1560F09-012C-472E-8E58-176659EC0D51}"/>
              </a:ext>
            </a:extLst>
          </p:cNvPr>
          <p:cNvSpPr/>
          <p:nvPr/>
        </p:nvSpPr>
        <p:spPr>
          <a:xfrm>
            <a:off x="1156938" y="1778352"/>
            <a:ext cx="1809717" cy="48623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34DE864-8707-45DC-BFE7-2F101DC9D8F3}"/>
              </a:ext>
            </a:extLst>
          </p:cNvPr>
          <p:cNvSpPr/>
          <p:nvPr/>
        </p:nvSpPr>
        <p:spPr>
          <a:xfrm>
            <a:off x="1641706" y="1307371"/>
            <a:ext cx="834887" cy="39614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-25</a:t>
            </a:r>
          </a:p>
        </p:txBody>
      </p:sp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A3FDE5D9-8DAB-45F9-AA82-289979B96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63245"/>
              </p:ext>
            </p:extLst>
          </p:nvPr>
        </p:nvGraphicFramePr>
        <p:xfrm>
          <a:off x="99539" y="2323113"/>
          <a:ext cx="2035687" cy="1238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575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545"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7070" marR="37070" marT="18535" marB="18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7070" marR="37070" marT="18535" marB="18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7070" marR="37070" marT="18535" marB="18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7" name="Oval 56">
            <a:extLst>
              <a:ext uri="{FF2B5EF4-FFF2-40B4-BE49-F238E27FC236}">
                <a16:creationId xmlns:a16="http://schemas.microsoft.com/office/drawing/2014/main" id="{BB71FB21-F915-4BC1-8B15-FFCFF8EE0032}"/>
              </a:ext>
            </a:extLst>
          </p:cNvPr>
          <p:cNvSpPr/>
          <p:nvPr/>
        </p:nvSpPr>
        <p:spPr>
          <a:xfrm>
            <a:off x="252770" y="2889833"/>
            <a:ext cx="170697" cy="1623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FA5424A-1AE5-40AB-8064-435A72E6B9BA}"/>
              </a:ext>
            </a:extLst>
          </p:cNvPr>
          <p:cNvSpPr/>
          <p:nvPr/>
        </p:nvSpPr>
        <p:spPr>
          <a:xfrm>
            <a:off x="3291669" y="2976472"/>
            <a:ext cx="170697" cy="16238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264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23439" y="-66661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63675" y="1787357"/>
            <a:ext cx="7604158" cy="42705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lIns="108000" tIns="72000" rIns="108000" bIns="72000">
            <a:noAutofit/>
          </a:bodyPr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3674" y="1364952"/>
            <a:ext cx="7606603" cy="8840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lIns="108000" tIns="72000" rIns="108000" bIns="72000">
            <a:spAutoFit/>
          </a:bodyPr>
          <a:lstStyle/>
          <a:p>
            <a:pPr algn="ctr"/>
            <a:r>
              <a:rPr lang="en-GB" sz="2400" dirty="0"/>
              <a:t>Compare the two number sequences.</a:t>
            </a:r>
          </a:p>
          <a:p>
            <a:pPr algn="ctr"/>
            <a:r>
              <a:rPr lang="en-GB" sz="2400" dirty="0"/>
              <a:t>What is the same? What is different?</a:t>
            </a:r>
            <a:r>
              <a:rPr lang="en-GB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583A9-A74C-4160-9B2D-6733160E4E48}"/>
              </a:ext>
            </a:extLst>
          </p:cNvPr>
          <p:cNvSpPr txBox="1"/>
          <p:nvPr/>
        </p:nvSpPr>
        <p:spPr>
          <a:xfrm>
            <a:off x="783771" y="2291048"/>
            <a:ext cx="7566409" cy="732848"/>
          </a:xfrm>
          <a:prstGeom prst="rect">
            <a:avLst/>
          </a:prstGeom>
          <a:solidFill>
            <a:srgbClr val="AFDEF8"/>
          </a:solidFill>
        </p:spPr>
        <p:txBody>
          <a:bodyPr wrap="square" lIns="108000" tIns="180000" rIns="108000" bIns="180000" rtlCol="0">
            <a:spAutoFit/>
          </a:bodyPr>
          <a:lstStyle/>
          <a:p>
            <a:pPr algn="ctr"/>
            <a:r>
              <a:rPr lang="en-US" sz="2400" b="1" dirty="0"/>
              <a:t>0      25      50      75      100</a:t>
            </a:r>
            <a:endParaRPr lang="en-GB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583A9-A74C-4160-9B2D-6733160E4E48}"/>
              </a:ext>
            </a:extLst>
          </p:cNvPr>
          <p:cNvSpPr txBox="1"/>
          <p:nvPr/>
        </p:nvSpPr>
        <p:spPr>
          <a:xfrm>
            <a:off x="782549" y="3118068"/>
            <a:ext cx="7566409" cy="732848"/>
          </a:xfrm>
          <a:prstGeom prst="rect">
            <a:avLst/>
          </a:prstGeom>
          <a:solidFill>
            <a:srgbClr val="AFDEF8"/>
          </a:solidFill>
        </p:spPr>
        <p:txBody>
          <a:bodyPr wrap="square" lIns="108000" tIns="180000" rIns="108000" bIns="180000" rtlCol="0">
            <a:spAutoFit/>
          </a:bodyPr>
          <a:lstStyle/>
          <a:p>
            <a:pPr algn="ctr"/>
            <a:r>
              <a:rPr lang="en-US" sz="2400" b="1" dirty="0"/>
              <a:t>100      75      50      25      0</a:t>
            </a:r>
            <a:endParaRPr lang="en-GB" sz="24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533547"/>
              </p:ext>
            </p:extLst>
          </p:nvPr>
        </p:nvGraphicFramePr>
        <p:xfrm>
          <a:off x="951244" y="4029075"/>
          <a:ext cx="7218066" cy="1976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9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9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34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Similarities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Differences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6721">
                <a:tc>
                  <a:txBody>
                    <a:bodyPr/>
                    <a:lstStyle/>
                    <a:p>
                      <a:r>
                        <a:rPr lang="en-GB" sz="2400" i="1" dirty="0">
                          <a:solidFill>
                            <a:srgbClr val="FF0000"/>
                          </a:solidFill>
                        </a:rPr>
                        <a:t>They are both counting</a:t>
                      </a:r>
                      <a:r>
                        <a:rPr lang="en-GB" sz="2400" i="1" baseline="0" dirty="0">
                          <a:solidFill>
                            <a:srgbClr val="FF0000"/>
                          </a:solidFill>
                        </a:rPr>
                        <a:t> in multiples of 25.</a:t>
                      </a:r>
                      <a:endParaRPr lang="en-GB" sz="2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i="1" dirty="0">
                          <a:solidFill>
                            <a:srgbClr val="FF0000"/>
                          </a:solidFill>
                        </a:rPr>
                        <a:t>One is counting </a:t>
                      </a:r>
                      <a:r>
                        <a:rPr lang="en-GB" sz="2400" b="1" i="1" dirty="0">
                          <a:solidFill>
                            <a:srgbClr val="FF0000"/>
                          </a:solidFill>
                        </a:rPr>
                        <a:t>forwards</a:t>
                      </a:r>
                      <a:r>
                        <a:rPr lang="en-GB" sz="2400" i="1" baseline="0" dirty="0">
                          <a:solidFill>
                            <a:srgbClr val="FF0000"/>
                          </a:solidFill>
                        </a:rPr>
                        <a:t> in multiples of 25 and one is counting </a:t>
                      </a:r>
                      <a:r>
                        <a:rPr lang="en-GB" sz="2400" b="1" i="1" baseline="0" dirty="0">
                          <a:solidFill>
                            <a:srgbClr val="FF0000"/>
                          </a:solidFill>
                        </a:rPr>
                        <a:t>backwards</a:t>
                      </a:r>
                      <a:r>
                        <a:rPr lang="en-GB" sz="2400" i="1" baseline="0" dirty="0">
                          <a:solidFill>
                            <a:srgbClr val="FF0000"/>
                          </a:solidFill>
                        </a:rPr>
                        <a:t> in multiples of 25.</a:t>
                      </a:r>
                      <a:endParaRPr lang="en-GB" sz="2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763674" y="217789"/>
            <a:ext cx="2961325" cy="86271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Let’s look at this together.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8703881" y="5195186"/>
            <a:ext cx="2961325" cy="86271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Can you see any other similarities?</a:t>
            </a:r>
          </a:p>
        </p:txBody>
      </p:sp>
    </p:spTree>
    <p:extLst>
      <p:ext uri="{BB962C8B-B14F-4D97-AF65-F5344CB8AC3E}">
        <p14:creationId xmlns:p14="http://schemas.microsoft.com/office/powerpoint/2010/main" val="157728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105032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8166"/>
          <a:stretch/>
        </p:blipFill>
        <p:spPr>
          <a:xfrm>
            <a:off x="659379" y="1249621"/>
            <a:ext cx="6410325" cy="1895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F4ED4E-1985-4EF4-9C0F-74E14DE02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290"/>
          <a:stretch/>
        </p:blipFill>
        <p:spPr>
          <a:xfrm>
            <a:off x="659380" y="4635284"/>
            <a:ext cx="6410325" cy="17815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46F8F4-5F39-4DF8-A740-B26296493EC4}"/>
              </a:ext>
            </a:extLst>
          </p:cNvPr>
          <p:cNvSpPr/>
          <p:nvPr/>
        </p:nvSpPr>
        <p:spPr>
          <a:xfrm>
            <a:off x="659379" y="708532"/>
            <a:ext cx="1876959" cy="41001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Task 1: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82C846-0F2B-4018-89AC-C05F1B5D44DE}"/>
              </a:ext>
            </a:extLst>
          </p:cNvPr>
          <p:cNvSpPr/>
          <p:nvPr/>
        </p:nvSpPr>
        <p:spPr>
          <a:xfrm>
            <a:off x="659379" y="4090337"/>
            <a:ext cx="1876959" cy="41001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Task 2:</a:t>
            </a:r>
          </a:p>
        </p:txBody>
      </p:sp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2F3E2C89-C2CF-4863-9D84-BA0C679D60AB}"/>
              </a:ext>
            </a:extLst>
          </p:cNvPr>
          <p:cNvSpPr/>
          <p:nvPr/>
        </p:nvSpPr>
        <p:spPr>
          <a:xfrm>
            <a:off x="6890471" y="2041364"/>
            <a:ext cx="731520" cy="10676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73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CD0B21-7CC9-419C-89D1-9E9F446240AF}"/>
              </a:ext>
            </a:extLst>
          </p:cNvPr>
          <p:cNvSpPr/>
          <p:nvPr/>
        </p:nvSpPr>
        <p:spPr>
          <a:xfrm>
            <a:off x="107092" y="15694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02CE8F-B5D3-4C75-8F04-06FBD36EA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26" y="2600744"/>
            <a:ext cx="3513781" cy="220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F66DF1-B092-4B32-B9B4-F6C79CC69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651" y="2707891"/>
            <a:ext cx="3476625" cy="2209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18F1CD-8341-4AF1-97EB-B766CCFC7C31}"/>
              </a:ext>
            </a:extLst>
          </p:cNvPr>
          <p:cNvSpPr/>
          <p:nvPr/>
        </p:nvSpPr>
        <p:spPr>
          <a:xfrm>
            <a:off x="487325" y="964847"/>
            <a:ext cx="3513781" cy="138914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Fill in the missing numbers to complete the sequences.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61883C-A3DD-44BB-BF5A-FB6DC1423846}"/>
              </a:ext>
            </a:extLst>
          </p:cNvPr>
          <p:cNvSpPr/>
          <p:nvPr/>
        </p:nvSpPr>
        <p:spPr>
          <a:xfrm>
            <a:off x="1610724" y="2458729"/>
            <a:ext cx="834887" cy="39614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877D33-9B24-4585-939F-2D3A5E097748}"/>
              </a:ext>
            </a:extLst>
          </p:cNvPr>
          <p:cNvSpPr/>
          <p:nvPr/>
        </p:nvSpPr>
        <p:spPr>
          <a:xfrm>
            <a:off x="2751107" y="2471981"/>
            <a:ext cx="834887" cy="39614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rgbClr val="FF0000"/>
                </a:solidFill>
              </a:rPr>
              <a:t>150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092D49-CAF4-43A1-BA78-1BB1C5660AAE}"/>
              </a:ext>
            </a:extLst>
          </p:cNvPr>
          <p:cNvSpPr/>
          <p:nvPr/>
        </p:nvSpPr>
        <p:spPr>
          <a:xfrm>
            <a:off x="7534986" y="2589331"/>
            <a:ext cx="834887" cy="39614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FD8754-0DE6-4742-A8B1-17BD2E9897F8}"/>
              </a:ext>
            </a:extLst>
          </p:cNvPr>
          <p:cNvSpPr/>
          <p:nvPr/>
        </p:nvSpPr>
        <p:spPr>
          <a:xfrm>
            <a:off x="8717950" y="2577288"/>
            <a:ext cx="834887" cy="39614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rgbClr val="FF0000"/>
                </a:solidFill>
              </a:rPr>
              <a:t>250</a:t>
            </a: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596C835E-19E9-47B5-A6EF-19B3DD497BFD}"/>
              </a:ext>
            </a:extLst>
          </p:cNvPr>
          <p:cNvSpPr/>
          <p:nvPr/>
        </p:nvSpPr>
        <p:spPr>
          <a:xfrm>
            <a:off x="7322612" y="289576"/>
            <a:ext cx="3040702" cy="2367223"/>
          </a:xfrm>
          <a:prstGeom prst="star5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Challenge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B668C1-1FC3-4CD6-A5D5-BEE6F4F61D98}"/>
              </a:ext>
            </a:extLst>
          </p:cNvPr>
          <p:cNvSpPr/>
          <p:nvPr/>
        </p:nvSpPr>
        <p:spPr>
          <a:xfrm>
            <a:off x="247067" y="308086"/>
            <a:ext cx="1876959" cy="41001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Task 3:</a:t>
            </a:r>
          </a:p>
        </p:txBody>
      </p:sp>
    </p:spTree>
    <p:extLst>
      <p:ext uri="{BB962C8B-B14F-4D97-AF65-F5344CB8AC3E}">
        <p14:creationId xmlns:p14="http://schemas.microsoft.com/office/powerpoint/2010/main" val="3104220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133635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76" y="500165"/>
            <a:ext cx="5954441" cy="59148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18F1CD-8341-4AF1-97EB-B766CCFC7C31}"/>
              </a:ext>
            </a:extLst>
          </p:cNvPr>
          <p:cNvSpPr/>
          <p:nvPr/>
        </p:nvSpPr>
        <p:spPr>
          <a:xfrm>
            <a:off x="6792641" y="603846"/>
            <a:ext cx="3513781" cy="138914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Colour all the numbers that are multiples of 25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95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1884C-40DA-4534-8556-1D6F222F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C3DB3-B135-4FF3-ACE1-685BFE5EE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AB725-EDC9-469A-8504-287868F56D85}"/>
              </a:ext>
            </a:extLst>
          </p:cNvPr>
          <p:cNvSpPr/>
          <p:nvPr/>
        </p:nvSpPr>
        <p:spPr>
          <a:xfrm>
            <a:off x="107092" y="120388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39CD2-CFEB-41C4-BA79-3A829FDCA17B}"/>
              </a:ext>
            </a:extLst>
          </p:cNvPr>
          <p:cNvSpPr/>
          <p:nvPr/>
        </p:nvSpPr>
        <p:spPr>
          <a:xfrm>
            <a:off x="2484796" y="2929509"/>
            <a:ext cx="7222407" cy="99898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</a:rPr>
              <a:t>There are </a:t>
            </a:r>
            <a:r>
              <a:rPr lang="en-GB" sz="3200" b="1" dirty="0">
                <a:solidFill>
                  <a:schemeClr val="tx1"/>
                </a:solidFill>
              </a:rPr>
              <a:t>lots</a:t>
            </a:r>
            <a:r>
              <a:rPr lang="en-GB" sz="3200" dirty="0">
                <a:solidFill>
                  <a:schemeClr val="tx1"/>
                </a:solidFill>
              </a:rPr>
              <a:t> of ways to represent </a:t>
            </a:r>
            <a:r>
              <a:rPr lang="en-GB" sz="3200" dirty="0" smtClean="0">
                <a:solidFill>
                  <a:schemeClr val="tx1"/>
                </a:solidFill>
              </a:rPr>
              <a:t>100</a:t>
            </a:r>
            <a:r>
              <a:rPr lang="en-GB" sz="32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FB0B31-627C-4BA4-A4BB-D1B6224E2A16}"/>
              </a:ext>
            </a:extLst>
          </p:cNvPr>
          <p:cNvSpPr/>
          <p:nvPr/>
        </p:nvSpPr>
        <p:spPr>
          <a:xfrm>
            <a:off x="304813" y="5204939"/>
            <a:ext cx="2584161" cy="114812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i="1" dirty="0">
                <a:solidFill>
                  <a:schemeClr val="tx1"/>
                </a:solidFill>
              </a:rPr>
              <a:t>one </a:t>
            </a:r>
            <a:r>
              <a:rPr lang="en-GB" sz="3200" i="1" dirty="0" smtClean="0">
                <a:solidFill>
                  <a:schemeClr val="tx1"/>
                </a:solidFill>
              </a:rPr>
              <a:t>hundred</a:t>
            </a:r>
            <a:endParaRPr lang="en-GB" sz="3200" i="1" dirty="0">
              <a:solidFill>
                <a:schemeClr val="tx1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661A826-C7D5-411A-A3D0-88D8020492D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26457" y="4732471"/>
          <a:ext cx="4161492" cy="1737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373">
                  <a:extLst>
                    <a:ext uri="{9D8B030D-6E8A-4147-A177-3AD203B41FA5}">
                      <a16:colId xmlns:a16="http://schemas.microsoft.com/office/drawing/2014/main" val="4194819071"/>
                    </a:ext>
                  </a:extLst>
                </a:gridCol>
                <a:gridCol w="10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47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Th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669"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7070" marR="37070" marT="18535" marB="18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7070" marR="37070" marT="18535" marB="18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7070" marR="37070" marT="18535" marB="18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7070" marR="37070" marT="18535" marB="18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5DA11E4-D37D-4173-93F8-15FDF1732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597444"/>
              </p:ext>
            </p:extLst>
          </p:nvPr>
        </p:nvGraphicFramePr>
        <p:xfrm>
          <a:off x="3247662" y="454898"/>
          <a:ext cx="4161492" cy="1737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373">
                  <a:extLst>
                    <a:ext uri="{9D8B030D-6E8A-4147-A177-3AD203B41FA5}">
                      <a16:colId xmlns:a16="http://schemas.microsoft.com/office/drawing/2014/main" val="4194819071"/>
                    </a:ext>
                  </a:extLst>
                </a:gridCol>
                <a:gridCol w="10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47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Th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669"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7070" marR="37070" marT="18535" marB="18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7070" marR="37070" marT="18535" marB="18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7070" marR="37070" marT="18535" marB="18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7070" marR="37070" marT="18535" marB="18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FAB8C91A-E35C-4FAE-8F99-80432803B6F1}"/>
              </a:ext>
            </a:extLst>
          </p:cNvPr>
          <p:cNvSpPr/>
          <p:nvPr/>
        </p:nvSpPr>
        <p:spPr>
          <a:xfrm>
            <a:off x="9055338" y="5204939"/>
            <a:ext cx="170697" cy="16238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716C41A-01E6-4835-AC44-07A164E90867}"/>
              </a:ext>
            </a:extLst>
          </p:cNvPr>
          <p:cNvSpPr/>
          <p:nvPr/>
        </p:nvSpPr>
        <p:spPr>
          <a:xfrm>
            <a:off x="5523899" y="897492"/>
            <a:ext cx="170697" cy="1623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8C4C16-FE3F-425A-B804-F5AD122B75A7}"/>
              </a:ext>
            </a:extLst>
          </p:cNvPr>
          <p:cNvSpPr/>
          <p:nvPr/>
        </p:nvSpPr>
        <p:spPr>
          <a:xfrm>
            <a:off x="5812717" y="920389"/>
            <a:ext cx="170697" cy="1623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542E7E1-8E03-40E8-9607-15B9147AF9A1}"/>
              </a:ext>
            </a:extLst>
          </p:cNvPr>
          <p:cNvSpPr/>
          <p:nvPr/>
        </p:nvSpPr>
        <p:spPr>
          <a:xfrm>
            <a:off x="5943020" y="1277617"/>
            <a:ext cx="170697" cy="1623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6921E07-7834-4A39-B240-A0DC0BFAECC5}"/>
              </a:ext>
            </a:extLst>
          </p:cNvPr>
          <p:cNvSpPr/>
          <p:nvPr/>
        </p:nvSpPr>
        <p:spPr>
          <a:xfrm>
            <a:off x="6137877" y="938746"/>
            <a:ext cx="170697" cy="1623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4B08DC5-5E93-4E1C-B1A8-F04E37E62AC1}"/>
              </a:ext>
            </a:extLst>
          </p:cNvPr>
          <p:cNvSpPr/>
          <p:nvPr/>
        </p:nvSpPr>
        <p:spPr>
          <a:xfrm>
            <a:off x="5630620" y="1267823"/>
            <a:ext cx="170697" cy="1623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63E440E-3968-4328-8A39-434CCE68FADD}"/>
              </a:ext>
            </a:extLst>
          </p:cNvPr>
          <p:cNvSpPr/>
          <p:nvPr/>
        </p:nvSpPr>
        <p:spPr>
          <a:xfrm>
            <a:off x="6199447" y="1349015"/>
            <a:ext cx="170697" cy="1623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8F56930-4E42-47FB-B3FB-77FAFA13350B}"/>
              </a:ext>
            </a:extLst>
          </p:cNvPr>
          <p:cNvSpPr/>
          <p:nvPr/>
        </p:nvSpPr>
        <p:spPr>
          <a:xfrm>
            <a:off x="5630620" y="1562552"/>
            <a:ext cx="170697" cy="1623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FCCC4E-137A-48B2-93BC-D6B2E9B7674D}"/>
              </a:ext>
            </a:extLst>
          </p:cNvPr>
          <p:cNvSpPr/>
          <p:nvPr/>
        </p:nvSpPr>
        <p:spPr>
          <a:xfrm>
            <a:off x="5996173" y="1535295"/>
            <a:ext cx="170697" cy="1623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C1C607C-7811-4A5A-ABA9-C5785854420D}"/>
              </a:ext>
            </a:extLst>
          </p:cNvPr>
          <p:cNvSpPr/>
          <p:nvPr/>
        </p:nvSpPr>
        <p:spPr>
          <a:xfrm>
            <a:off x="5825476" y="1852293"/>
            <a:ext cx="170697" cy="1623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95E08D-5751-4BB0-B77E-99D321E7B5EC}"/>
              </a:ext>
            </a:extLst>
          </p:cNvPr>
          <p:cNvSpPr/>
          <p:nvPr/>
        </p:nvSpPr>
        <p:spPr>
          <a:xfrm>
            <a:off x="6191029" y="1921269"/>
            <a:ext cx="170697" cy="1623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724E03-D6A5-40D8-ABD8-C492758CE739}"/>
              </a:ext>
            </a:extLst>
          </p:cNvPr>
          <p:cNvSpPr txBox="1"/>
          <p:nvPr/>
        </p:nvSpPr>
        <p:spPr>
          <a:xfrm>
            <a:off x="536091" y="3339849"/>
            <a:ext cx="1650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chemeClr val="tx1"/>
                </a:solidFill>
              </a:rPr>
              <a:t>100</a:t>
            </a:r>
            <a:endParaRPr lang="en-GB" sz="2800" i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3599" y="4677249"/>
            <a:ext cx="2264466" cy="174930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4716C41A-01E6-4835-AC44-07A164E90867}"/>
              </a:ext>
            </a:extLst>
          </p:cNvPr>
          <p:cNvSpPr/>
          <p:nvPr/>
        </p:nvSpPr>
        <p:spPr>
          <a:xfrm>
            <a:off x="752851" y="897491"/>
            <a:ext cx="1624589" cy="15583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100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36639" y="320750"/>
            <a:ext cx="2347468" cy="234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62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</a:t>
            </a:r>
            <a:r>
              <a:rPr lang="en-GB" sz="2000" dirty="0"/>
              <a:t> </a:t>
            </a:r>
            <a:r>
              <a:rPr lang="en-GB" sz="2400" dirty="0"/>
              <a:t>Maths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Thursday 21st January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dirty="0">
                <a:solidFill>
                  <a:schemeClr val="tx1"/>
                </a:solidFill>
              </a:rPr>
              <a:t>L.O. To practice the 9 times tables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D3C0A-C5DF-4569-A158-FA1B6F8FD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089" y="5993484"/>
            <a:ext cx="566977" cy="5060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1B0136-B075-46B0-A2AF-1D0830A0F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64" y="161514"/>
            <a:ext cx="919175" cy="9191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21976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9696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Friday 5</a:t>
            </a:r>
            <a:r>
              <a:rPr lang="en-GB" sz="3200" baseline="30000" dirty="0"/>
              <a:t>th</a:t>
            </a:r>
            <a:r>
              <a:rPr lang="en-GB" sz="3200" dirty="0"/>
              <a:t> February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595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AB6D5-FF1F-44E6-BE2C-3182FF5DD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1351E-28DB-41D7-97E3-F7FE34D47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343984-4B2E-4336-91CD-0A503F4CCD00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AADE9A-CBB3-47BF-B383-2889968A5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040" y="782180"/>
            <a:ext cx="2543175" cy="4876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D53EA1-F25E-442B-BBF6-3B62591D0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04" y="248514"/>
            <a:ext cx="3788840" cy="6209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3159BE-3A8A-467D-BF3B-7B1A728E0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247" y="351379"/>
            <a:ext cx="3613184" cy="600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93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5146-98C3-46C0-ACAF-8A3C6C24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68176-4225-4531-A8D7-767F73A43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7BACB8-E71E-47D3-B887-946842ABCD2C}"/>
              </a:ext>
            </a:extLst>
          </p:cNvPr>
          <p:cNvSpPr/>
          <p:nvPr/>
        </p:nvSpPr>
        <p:spPr>
          <a:xfrm>
            <a:off x="67336" y="118283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8379C3-81E8-471A-BBAA-7A259B7A2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29" b="24117"/>
          <a:stretch/>
        </p:blipFill>
        <p:spPr>
          <a:xfrm rot="5400000">
            <a:off x="-1637540" y="2733042"/>
            <a:ext cx="5811838" cy="21105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689BAE-A204-4717-BAE9-D061A75D3609}"/>
              </a:ext>
            </a:extLst>
          </p:cNvPr>
          <p:cNvSpPr/>
          <p:nvPr/>
        </p:nvSpPr>
        <p:spPr>
          <a:xfrm>
            <a:off x="2582219" y="866008"/>
            <a:ext cx="3513781" cy="191923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Can you write out your 9 times tables?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1B911B-276B-414C-BE9F-3D6B1E0477DF}"/>
              </a:ext>
            </a:extLst>
          </p:cNvPr>
          <p:cNvSpPr/>
          <p:nvPr/>
        </p:nvSpPr>
        <p:spPr>
          <a:xfrm>
            <a:off x="213109" y="200784"/>
            <a:ext cx="1804083" cy="53843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Task 1:</a:t>
            </a:r>
          </a:p>
        </p:txBody>
      </p:sp>
      <p:pic>
        <p:nvPicPr>
          <p:cNvPr id="1026" name="Picture 2" descr="Cartoon Number Nine Clip Art - Cartoon Number Nine Image | Clip art, Math  number cards, Numbers preschool">
            <a:extLst>
              <a:ext uri="{FF2B5EF4-FFF2-40B4-BE49-F238E27FC236}">
                <a16:creationId xmlns:a16="http://schemas.microsoft.com/office/drawing/2014/main" id="{31CEA281-5A75-4D4F-A157-C9D5F5976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983" y="1027906"/>
            <a:ext cx="23145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A1D1D6F7-6B4D-40C9-9C1A-3EB0D02BDA3C}"/>
              </a:ext>
            </a:extLst>
          </p:cNvPr>
          <p:cNvSpPr/>
          <p:nvPr/>
        </p:nvSpPr>
        <p:spPr>
          <a:xfrm>
            <a:off x="3578174" y="3713231"/>
            <a:ext cx="4373131" cy="2310606"/>
          </a:xfrm>
          <a:prstGeom prst="wedgeRectCallout">
            <a:avLst>
              <a:gd name="adj1" fmla="val 56744"/>
              <a:gd name="adj2" fmla="val -8834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04EAF4-3BC6-4310-8343-BD580F8BD933}"/>
              </a:ext>
            </a:extLst>
          </p:cNvPr>
          <p:cNvSpPr txBox="1"/>
          <p:nvPr/>
        </p:nvSpPr>
        <p:spPr>
          <a:xfrm>
            <a:off x="3935896" y="4081107"/>
            <a:ext cx="40154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hlinkClick r:id="rId4"/>
              </a:rPr>
              <a:t>Click here and listen to the 9 times table songs!</a:t>
            </a:r>
            <a:r>
              <a:rPr lang="en-GB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5761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31A0A2-536B-4D04-B170-02689DEB4D61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82A651-9478-4015-85CC-507B29E56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5" y="780749"/>
            <a:ext cx="6410325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43085F-710D-4E56-9D09-6B517BF2AB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6" r="2257"/>
          <a:stretch/>
        </p:blipFill>
        <p:spPr>
          <a:xfrm>
            <a:off x="439185" y="3523949"/>
            <a:ext cx="6410326" cy="27241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5A46AB9-F531-4D87-94A0-21558B850A52}"/>
              </a:ext>
            </a:extLst>
          </p:cNvPr>
          <p:cNvSpPr/>
          <p:nvPr/>
        </p:nvSpPr>
        <p:spPr>
          <a:xfrm>
            <a:off x="7471222" y="1097783"/>
            <a:ext cx="3513781" cy="191923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Complete the multiplication wheels. I have done the first one for you! </a:t>
            </a:r>
            <a:r>
              <a:rPr lang="en-GB" sz="2400" dirty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8822C2-08D8-441A-B01C-E25BD0F5BE65}"/>
              </a:ext>
            </a:extLst>
          </p:cNvPr>
          <p:cNvSpPr/>
          <p:nvPr/>
        </p:nvSpPr>
        <p:spPr>
          <a:xfrm>
            <a:off x="1942027" y="982016"/>
            <a:ext cx="834887" cy="39614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63C8B3-697B-4533-B704-2DCE4B18B926}"/>
              </a:ext>
            </a:extLst>
          </p:cNvPr>
          <p:cNvSpPr/>
          <p:nvPr/>
        </p:nvSpPr>
        <p:spPr>
          <a:xfrm>
            <a:off x="2485382" y="1493047"/>
            <a:ext cx="834887" cy="39614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46D27D-3297-4C25-BA2C-9C0D23CBC553}"/>
              </a:ext>
            </a:extLst>
          </p:cNvPr>
          <p:cNvSpPr/>
          <p:nvPr/>
        </p:nvSpPr>
        <p:spPr>
          <a:xfrm>
            <a:off x="2485382" y="2223837"/>
            <a:ext cx="834887" cy="39614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73A7C7-D343-4D01-9ED7-BCE60F0642C3}"/>
              </a:ext>
            </a:extLst>
          </p:cNvPr>
          <p:cNvSpPr/>
          <p:nvPr/>
        </p:nvSpPr>
        <p:spPr>
          <a:xfrm>
            <a:off x="1935297" y="2849757"/>
            <a:ext cx="834887" cy="39614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rgbClr val="FF0000"/>
                </a:solidFill>
              </a:rPr>
              <a:t>72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B65601-79E3-49F4-8D12-0AD77DA70646}"/>
              </a:ext>
            </a:extLst>
          </p:cNvPr>
          <p:cNvSpPr/>
          <p:nvPr/>
        </p:nvSpPr>
        <p:spPr>
          <a:xfrm>
            <a:off x="1114814" y="999815"/>
            <a:ext cx="834887" cy="39614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C43C39-9177-4870-AB6F-6500ADB84395}"/>
              </a:ext>
            </a:extLst>
          </p:cNvPr>
          <p:cNvSpPr/>
          <p:nvPr/>
        </p:nvSpPr>
        <p:spPr>
          <a:xfrm>
            <a:off x="627396" y="1564580"/>
            <a:ext cx="834887" cy="39614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92328B-F529-49CE-87EC-ABCA5AE2C547}"/>
              </a:ext>
            </a:extLst>
          </p:cNvPr>
          <p:cNvSpPr/>
          <p:nvPr/>
        </p:nvSpPr>
        <p:spPr>
          <a:xfrm>
            <a:off x="627616" y="2330340"/>
            <a:ext cx="834887" cy="39614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0FC1F3-6ADF-4ACB-886C-C208AD3498C5}"/>
              </a:ext>
            </a:extLst>
          </p:cNvPr>
          <p:cNvSpPr/>
          <p:nvPr/>
        </p:nvSpPr>
        <p:spPr>
          <a:xfrm>
            <a:off x="1206997" y="2898029"/>
            <a:ext cx="834887" cy="39614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9D3744-8956-4957-B5C7-00DFBDDFBE20}"/>
              </a:ext>
            </a:extLst>
          </p:cNvPr>
          <p:cNvSpPr/>
          <p:nvPr/>
        </p:nvSpPr>
        <p:spPr>
          <a:xfrm>
            <a:off x="213109" y="200784"/>
            <a:ext cx="1804083" cy="53843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Task 2:</a:t>
            </a:r>
          </a:p>
        </p:txBody>
      </p:sp>
    </p:spTree>
    <p:extLst>
      <p:ext uri="{BB962C8B-B14F-4D97-AF65-F5344CB8AC3E}">
        <p14:creationId xmlns:p14="http://schemas.microsoft.com/office/powerpoint/2010/main" val="1737065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5146-98C3-46C0-ACAF-8A3C6C24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68176-4225-4531-A8D7-767F73A43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7BACB8-E71E-47D3-B887-946842ABCD2C}"/>
              </a:ext>
            </a:extLst>
          </p:cNvPr>
          <p:cNvSpPr/>
          <p:nvPr/>
        </p:nvSpPr>
        <p:spPr>
          <a:xfrm>
            <a:off x="107092" y="105032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59363B-8F34-4365-AF0F-2F7F89ADF2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003"/>
          <a:stretch/>
        </p:blipFill>
        <p:spPr>
          <a:xfrm rot="5400000">
            <a:off x="7639941" y="2332830"/>
            <a:ext cx="3281365" cy="50387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214D35-5F63-432C-8835-7B1DC872D5AE}"/>
              </a:ext>
            </a:extLst>
          </p:cNvPr>
          <p:cNvSpPr/>
          <p:nvPr/>
        </p:nvSpPr>
        <p:spPr>
          <a:xfrm>
            <a:off x="213109" y="200784"/>
            <a:ext cx="1804083" cy="53843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Task 3: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6D9173-1911-43D5-893D-76DD825C8A0C}"/>
              </a:ext>
            </a:extLst>
          </p:cNvPr>
          <p:cNvSpPr/>
          <p:nvPr/>
        </p:nvSpPr>
        <p:spPr>
          <a:xfrm>
            <a:off x="2234462" y="261007"/>
            <a:ext cx="8506326" cy="78337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Can you complete the number sequences?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FCF20C-05C7-42DF-AB1C-E0630D851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282602" y="2324037"/>
            <a:ext cx="3267075" cy="5029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4587F8-CF84-45C3-8C1E-83981C5F76CB}"/>
              </a:ext>
            </a:extLst>
          </p:cNvPr>
          <p:cNvSpPr/>
          <p:nvPr/>
        </p:nvSpPr>
        <p:spPr>
          <a:xfrm>
            <a:off x="392014" y="2173517"/>
            <a:ext cx="5038726" cy="78337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Counting </a:t>
            </a:r>
            <a:r>
              <a:rPr lang="en-GB" sz="2400" b="1" dirty="0">
                <a:solidFill>
                  <a:schemeClr val="tx1"/>
                </a:solidFill>
              </a:rPr>
              <a:t>forwards</a:t>
            </a:r>
            <a:r>
              <a:rPr lang="en-GB" sz="2400" dirty="0">
                <a:solidFill>
                  <a:schemeClr val="tx1"/>
                </a:solidFill>
              </a:rPr>
              <a:t> in multiples of 9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80917A-D1C6-4FE2-AD2A-CD4E7C292D6E}"/>
              </a:ext>
            </a:extLst>
          </p:cNvPr>
          <p:cNvSpPr/>
          <p:nvPr/>
        </p:nvSpPr>
        <p:spPr>
          <a:xfrm>
            <a:off x="6751735" y="2173517"/>
            <a:ext cx="5038726" cy="78337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Counting </a:t>
            </a:r>
            <a:r>
              <a:rPr lang="en-GB" sz="2400" b="1" dirty="0">
                <a:solidFill>
                  <a:schemeClr val="tx1"/>
                </a:solidFill>
              </a:rPr>
              <a:t>backwards</a:t>
            </a:r>
            <a:r>
              <a:rPr lang="en-GB" sz="2400" dirty="0">
                <a:solidFill>
                  <a:schemeClr val="tx1"/>
                </a:solidFill>
              </a:rPr>
              <a:t> in multiples of 9 </a:t>
            </a:r>
          </a:p>
        </p:txBody>
      </p:sp>
    </p:spTree>
    <p:extLst>
      <p:ext uri="{BB962C8B-B14F-4D97-AF65-F5344CB8AC3E}">
        <p14:creationId xmlns:p14="http://schemas.microsoft.com/office/powerpoint/2010/main" val="171013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1AB725-EDC9-469A-8504-287868F56D85}"/>
              </a:ext>
            </a:extLst>
          </p:cNvPr>
          <p:cNvSpPr/>
          <p:nvPr/>
        </p:nvSpPr>
        <p:spPr>
          <a:xfrm>
            <a:off x="107092" y="120388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30" y="264810"/>
            <a:ext cx="9972675" cy="5781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543" y="5954852"/>
            <a:ext cx="668435" cy="516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1665" y="5951312"/>
            <a:ext cx="668435" cy="516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5172" y="5425834"/>
            <a:ext cx="668435" cy="516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4050" y="5397714"/>
            <a:ext cx="668435" cy="5163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8762" y="5384174"/>
            <a:ext cx="668435" cy="5163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0632" y="5411254"/>
            <a:ext cx="668435" cy="5163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1407" y="5945860"/>
            <a:ext cx="668435" cy="5163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1032" y="5418520"/>
            <a:ext cx="668435" cy="516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3970" y="5968392"/>
            <a:ext cx="668435" cy="516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0811" y="5951312"/>
            <a:ext cx="668435" cy="5163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1E550E-84C8-4A31-931D-77E9167625E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4932" y="5190927"/>
            <a:ext cx="1419225" cy="141922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8578374" y="5725383"/>
            <a:ext cx="1216152" cy="39614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=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9" name="Arrow: Curved Down 8">
            <a:extLst>
              <a:ext uri="{FF2B5EF4-FFF2-40B4-BE49-F238E27FC236}">
                <a16:creationId xmlns:a16="http://schemas.microsoft.com/office/drawing/2014/main" id="{4E9431F7-4536-4D49-9A4F-9B55E982536D}"/>
              </a:ext>
            </a:extLst>
          </p:cNvPr>
          <p:cNvSpPr/>
          <p:nvPr/>
        </p:nvSpPr>
        <p:spPr>
          <a:xfrm>
            <a:off x="838200" y="2100619"/>
            <a:ext cx="961098" cy="5747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954513" y="1751340"/>
            <a:ext cx="604321" cy="33300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+</a:t>
            </a:r>
            <a:r>
              <a:rPr lang="en-GB" sz="1600" dirty="0" smtClean="0">
                <a:solidFill>
                  <a:schemeClr val="tx1"/>
                </a:solidFill>
              </a:rPr>
              <a:t>100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1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61AF-8AE0-49C6-AD43-180265105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249ECC-82A3-4E4D-A8C6-B2F9BDA164CA}"/>
              </a:ext>
            </a:extLst>
          </p:cNvPr>
          <p:cNvSpPr/>
          <p:nvPr/>
        </p:nvSpPr>
        <p:spPr>
          <a:xfrm>
            <a:off x="107092" y="105031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990280"/>
              </p:ext>
            </p:extLst>
          </p:nvPr>
        </p:nvGraphicFramePr>
        <p:xfrm>
          <a:off x="7373543" y="2784348"/>
          <a:ext cx="3927240" cy="1335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080">
                  <a:extLst>
                    <a:ext uri="{9D8B030D-6E8A-4147-A177-3AD203B41FA5}">
                      <a16:colId xmlns:a16="http://schemas.microsoft.com/office/drawing/2014/main" val="3509980061"/>
                    </a:ext>
                  </a:extLst>
                </a:gridCol>
                <a:gridCol w="1309080">
                  <a:extLst>
                    <a:ext uri="{9D8B030D-6E8A-4147-A177-3AD203B41FA5}">
                      <a16:colId xmlns:a16="http://schemas.microsoft.com/office/drawing/2014/main" val="795091931"/>
                    </a:ext>
                  </a:extLst>
                </a:gridCol>
                <a:gridCol w="1309080">
                  <a:extLst>
                    <a:ext uri="{9D8B030D-6E8A-4147-A177-3AD203B41FA5}">
                      <a16:colId xmlns:a16="http://schemas.microsoft.com/office/drawing/2014/main" val="288491640"/>
                    </a:ext>
                  </a:extLst>
                </a:gridCol>
              </a:tblGrid>
              <a:tr h="40083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004110"/>
                  </a:ext>
                </a:extLst>
              </a:tr>
              <a:tr h="934519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</a:p>
                    <a:p>
                      <a:r>
                        <a:rPr lang="en-GB" dirty="0" smtClean="0"/>
                        <a:t>0</a:t>
                      </a:r>
                    </a:p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</a:p>
                    <a:p>
                      <a:r>
                        <a:rPr lang="en-GB" dirty="0" smtClean="0"/>
                        <a:t>0</a:t>
                      </a:r>
                    </a:p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99313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41B283B-3AC8-480E-8419-DFF44132D28C}"/>
              </a:ext>
            </a:extLst>
          </p:cNvPr>
          <p:cNvSpPr/>
          <p:nvPr/>
        </p:nvSpPr>
        <p:spPr>
          <a:xfrm>
            <a:off x="278461" y="354170"/>
            <a:ext cx="6271640" cy="165664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Counting </a:t>
            </a:r>
            <a:r>
              <a:rPr lang="en-GB" sz="2400" b="1" dirty="0" smtClean="0">
                <a:solidFill>
                  <a:schemeClr val="tx1"/>
                </a:solidFill>
              </a:rPr>
              <a:t>forwards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in multiples of </a:t>
            </a:r>
            <a:r>
              <a:rPr lang="en-GB" sz="2400" dirty="0" smtClean="0">
                <a:solidFill>
                  <a:schemeClr val="tx1"/>
                </a:solidFill>
              </a:rPr>
              <a:t>100…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When we count forwards, the numbers </a:t>
            </a:r>
            <a:r>
              <a:rPr lang="en-GB" sz="3600" dirty="0">
                <a:solidFill>
                  <a:schemeClr val="tx1"/>
                </a:solidFill>
              </a:rPr>
              <a:t>increase</a:t>
            </a:r>
            <a:r>
              <a:rPr lang="en-GB" sz="2400" dirty="0">
                <a:solidFill>
                  <a:schemeClr val="tx1"/>
                </a:solidFill>
              </a:rPr>
              <a:t> in value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4E9431F7-4536-4D49-9A4F-9B55E982536D}"/>
              </a:ext>
            </a:extLst>
          </p:cNvPr>
          <p:cNvSpPr/>
          <p:nvPr/>
        </p:nvSpPr>
        <p:spPr>
          <a:xfrm>
            <a:off x="1390217" y="4724651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1390217" y="4238579"/>
            <a:ext cx="1216152" cy="39614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+</a:t>
            </a:r>
            <a:r>
              <a:rPr lang="en-GB" sz="2400" dirty="0" smtClean="0">
                <a:solidFill>
                  <a:schemeClr val="tx1"/>
                </a:solidFill>
              </a:rPr>
              <a:t>100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3215201" y="5617176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rgbClr val="FF0000"/>
                </a:solidFill>
              </a:rPr>
              <a:t>6</a:t>
            </a:r>
            <a:r>
              <a:rPr lang="en-GB" i="1" dirty="0" smtClean="0">
                <a:solidFill>
                  <a:srgbClr val="FF0000"/>
                </a:solidFill>
              </a:rPr>
              <a:t>00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4308563" y="5617176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rgbClr val="FF0000"/>
                </a:solidFill>
              </a:rPr>
              <a:t>7</a:t>
            </a:r>
            <a:r>
              <a:rPr lang="en-GB" i="1" dirty="0" smtClean="0">
                <a:solidFill>
                  <a:srgbClr val="FF0000"/>
                </a:solidFill>
              </a:rPr>
              <a:t>00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5400089" y="5617176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rgbClr val="FF0000"/>
                </a:solidFill>
              </a:rPr>
              <a:t>8</a:t>
            </a:r>
            <a:r>
              <a:rPr lang="en-GB" i="1" dirty="0" smtClean="0">
                <a:solidFill>
                  <a:srgbClr val="FF0000"/>
                </a:solidFill>
              </a:rPr>
              <a:t>00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6525530" y="5597331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rgbClr val="FF0000"/>
                </a:solidFill>
              </a:rPr>
              <a:t>900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7650971" y="5597331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rgbClr val="FF0000"/>
                </a:solidFill>
              </a:rPr>
              <a:t>1000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395610" y="3433799"/>
            <a:ext cx="1216152" cy="39614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My turn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5997">
            <a:off x="8402963" y="5412720"/>
            <a:ext cx="786516" cy="49648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2145647" y="5617176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rgbClr val="FF0000"/>
                </a:solidFill>
              </a:rPr>
              <a:t>5</a:t>
            </a:r>
            <a:r>
              <a:rPr lang="en-GB" i="1" dirty="0" smtClean="0">
                <a:solidFill>
                  <a:srgbClr val="FF0000"/>
                </a:solidFill>
              </a:rPr>
              <a:t>00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095749" y="5609910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rgbClr val="FF0000"/>
                </a:solidFill>
              </a:rPr>
              <a:t>400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1B283B-3AC8-480E-8419-DFF44132D28C}"/>
              </a:ext>
            </a:extLst>
          </p:cNvPr>
          <p:cNvSpPr/>
          <p:nvPr/>
        </p:nvSpPr>
        <p:spPr>
          <a:xfrm>
            <a:off x="7373543" y="1690688"/>
            <a:ext cx="3300548" cy="96105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Which digit is getting </a:t>
            </a:r>
            <a:r>
              <a:rPr lang="en-GB" sz="2400" b="1" dirty="0" smtClean="0">
                <a:solidFill>
                  <a:schemeClr val="tx1"/>
                </a:solidFill>
              </a:rPr>
              <a:t>larger</a:t>
            </a:r>
            <a:r>
              <a:rPr lang="en-GB" sz="2400" dirty="0" smtClean="0">
                <a:solidFill>
                  <a:schemeClr val="tx1"/>
                </a:solidFill>
              </a:rPr>
              <a:t>?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9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61AF-8AE0-49C6-AD43-180265105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34554-9CA1-45B8-B99D-6C7ACFE61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249ECC-82A3-4E4D-A8C6-B2F9BDA164CA}"/>
              </a:ext>
            </a:extLst>
          </p:cNvPr>
          <p:cNvSpPr/>
          <p:nvPr/>
        </p:nvSpPr>
        <p:spPr>
          <a:xfrm>
            <a:off x="107092" y="105031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1B283B-3AC8-480E-8419-DFF44132D28C}"/>
              </a:ext>
            </a:extLst>
          </p:cNvPr>
          <p:cNvSpPr/>
          <p:nvPr/>
        </p:nvSpPr>
        <p:spPr>
          <a:xfrm>
            <a:off x="278461" y="354170"/>
            <a:ext cx="6271640" cy="165664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Counting </a:t>
            </a:r>
            <a:r>
              <a:rPr lang="en-GB" sz="2400" b="1" dirty="0" smtClean="0">
                <a:solidFill>
                  <a:schemeClr val="tx1"/>
                </a:solidFill>
              </a:rPr>
              <a:t>backwards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in multiples of </a:t>
            </a:r>
            <a:r>
              <a:rPr lang="en-GB" sz="2400" dirty="0" smtClean="0">
                <a:solidFill>
                  <a:schemeClr val="tx1"/>
                </a:solidFill>
              </a:rPr>
              <a:t>100…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When we count </a:t>
            </a:r>
            <a:r>
              <a:rPr lang="en-GB" sz="2400" dirty="0" smtClean="0">
                <a:solidFill>
                  <a:schemeClr val="tx1"/>
                </a:solidFill>
              </a:rPr>
              <a:t>backwards, </a:t>
            </a:r>
            <a:r>
              <a:rPr lang="en-GB" sz="2400" dirty="0">
                <a:solidFill>
                  <a:schemeClr val="tx1"/>
                </a:solidFill>
              </a:rPr>
              <a:t>the numbers </a:t>
            </a:r>
            <a:r>
              <a:rPr lang="en-GB" sz="1400" dirty="0" smtClean="0">
                <a:solidFill>
                  <a:schemeClr val="tx1"/>
                </a:solidFill>
              </a:rPr>
              <a:t>decrease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in value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4E9431F7-4536-4D49-9A4F-9B55E982536D}"/>
              </a:ext>
            </a:extLst>
          </p:cNvPr>
          <p:cNvSpPr/>
          <p:nvPr/>
        </p:nvSpPr>
        <p:spPr>
          <a:xfrm>
            <a:off x="1390217" y="4724651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1390217" y="4238579"/>
            <a:ext cx="1216152" cy="39614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-100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3215201" y="5617176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rgbClr val="FF0000"/>
                </a:solidFill>
              </a:rPr>
              <a:t>7</a:t>
            </a:r>
            <a:r>
              <a:rPr lang="en-GB" i="1" dirty="0" smtClean="0">
                <a:solidFill>
                  <a:srgbClr val="FF0000"/>
                </a:solidFill>
              </a:rPr>
              <a:t>00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4308563" y="5617176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rgbClr val="FF0000"/>
                </a:solidFill>
              </a:rPr>
              <a:t>6</a:t>
            </a:r>
            <a:r>
              <a:rPr lang="en-GB" i="1" dirty="0" smtClean="0">
                <a:solidFill>
                  <a:srgbClr val="FF0000"/>
                </a:solidFill>
              </a:rPr>
              <a:t>00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5400089" y="5617176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rgbClr val="FF0000"/>
                </a:solidFill>
              </a:rPr>
              <a:t>5</a:t>
            </a:r>
            <a:r>
              <a:rPr lang="en-GB" i="1" dirty="0" smtClean="0">
                <a:solidFill>
                  <a:srgbClr val="FF0000"/>
                </a:solidFill>
              </a:rPr>
              <a:t>00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6525530" y="5597331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rgbClr val="FF0000"/>
                </a:solidFill>
              </a:rPr>
              <a:t>4</a:t>
            </a:r>
            <a:r>
              <a:rPr lang="en-GB" i="1" dirty="0" smtClean="0">
                <a:solidFill>
                  <a:srgbClr val="FF0000"/>
                </a:solidFill>
              </a:rPr>
              <a:t>00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7650971" y="5597331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rgbClr val="FF0000"/>
                </a:solidFill>
              </a:rPr>
              <a:t>3</a:t>
            </a:r>
            <a:r>
              <a:rPr lang="en-GB" i="1" dirty="0" smtClean="0">
                <a:solidFill>
                  <a:srgbClr val="FF0000"/>
                </a:solidFill>
              </a:rPr>
              <a:t>00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395610" y="3433799"/>
            <a:ext cx="1216152" cy="39614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My turn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5997">
            <a:off x="8402963" y="5412720"/>
            <a:ext cx="786516" cy="49648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2145647" y="5617176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rgbClr val="FF0000"/>
                </a:solidFill>
              </a:rPr>
              <a:t>8</a:t>
            </a:r>
            <a:r>
              <a:rPr lang="en-GB" i="1" dirty="0" smtClean="0">
                <a:solidFill>
                  <a:srgbClr val="FF0000"/>
                </a:solidFill>
              </a:rPr>
              <a:t>00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095749" y="5609910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rgbClr val="FF0000"/>
                </a:solidFill>
              </a:rPr>
              <a:t>9</a:t>
            </a:r>
            <a:r>
              <a:rPr lang="en-GB" i="1" dirty="0" smtClean="0">
                <a:solidFill>
                  <a:srgbClr val="FF0000"/>
                </a:solidFill>
              </a:rPr>
              <a:t>00</a:t>
            </a:r>
            <a:endParaRPr lang="en-GB" i="1" dirty="0">
              <a:solidFill>
                <a:srgbClr val="FF0000"/>
              </a:solidFill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828685"/>
              </p:ext>
            </p:extLst>
          </p:nvPr>
        </p:nvGraphicFramePr>
        <p:xfrm>
          <a:off x="7373543" y="2784348"/>
          <a:ext cx="3927240" cy="1335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080">
                  <a:extLst>
                    <a:ext uri="{9D8B030D-6E8A-4147-A177-3AD203B41FA5}">
                      <a16:colId xmlns:a16="http://schemas.microsoft.com/office/drawing/2014/main" val="3509980061"/>
                    </a:ext>
                  </a:extLst>
                </a:gridCol>
                <a:gridCol w="1309080">
                  <a:extLst>
                    <a:ext uri="{9D8B030D-6E8A-4147-A177-3AD203B41FA5}">
                      <a16:colId xmlns:a16="http://schemas.microsoft.com/office/drawing/2014/main" val="795091931"/>
                    </a:ext>
                  </a:extLst>
                </a:gridCol>
                <a:gridCol w="1309080">
                  <a:extLst>
                    <a:ext uri="{9D8B030D-6E8A-4147-A177-3AD203B41FA5}">
                      <a16:colId xmlns:a16="http://schemas.microsoft.com/office/drawing/2014/main" val="288491640"/>
                    </a:ext>
                  </a:extLst>
                </a:gridCol>
              </a:tblGrid>
              <a:tr h="40083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004110"/>
                  </a:ext>
                </a:extLst>
              </a:tr>
              <a:tr h="934519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</a:p>
                    <a:p>
                      <a:r>
                        <a:rPr lang="en-GB" dirty="0" smtClean="0"/>
                        <a:t>0</a:t>
                      </a:r>
                    </a:p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</a:p>
                    <a:p>
                      <a:r>
                        <a:rPr lang="en-GB" dirty="0" smtClean="0"/>
                        <a:t>0</a:t>
                      </a:r>
                    </a:p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993131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641B283B-3AC8-480E-8419-DFF44132D28C}"/>
              </a:ext>
            </a:extLst>
          </p:cNvPr>
          <p:cNvSpPr/>
          <p:nvPr/>
        </p:nvSpPr>
        <p:spPr>
          <a:xfrm>
            <a:off x="7373543" y="1690688"/>
            <a:ext cx="3300548" cy="96105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Which digit is getting </a:t>
            </a:r>
            <a:r>
              <a:rPr lang="en-GB" sz="2400" b="1" dirty="0" smtClean="0">
                <a:solidFill>
                  <a:schemeClr val="tx1"/>
                </a:solidFill>
              </a:rPr>
              <a:t>smaller</a:t>
            </a:r>
            <a:r>
              <a:rPr lang="en-GB" sz="2400" dirty="0" smtClean="0">
                <a:solidFill>
                  <a:schemeClr val="tx1"/>
                </a:solidFill>
              </a:rPr>
              <a:t>?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37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61AF-8AE0-49C6-AD43-180265105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34554-9CA1-45B8-B99D-6C7ACFE61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249ECC-82A3-4E4D-A8C6-B2F9BDA164CA}"/>
              </a:ext>
            </a:extLst>
          </p:cNvPr>
          <p:cNvSpPr/>
          <p:nvPr/>
        </p:nvSpPr>
        <p:spPr>
          <a:xfrm>
            <a:off x="0" y="70198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4E9431F7-4536-4D49-9A4F-9B55E982536D}"/>
              </a:ext>
            </a:extLst>
          </p:cNvPr>
          <p:cNvSpPr/>
          <p:nvPr/>
        </p:nvSpPr>
        <p:spPr>
          <a:xfrm>
            <a:off x="1390217" y="4724651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1390217" y="4238579"/>
            <a:ext cx="1216152" cy="39614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-100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3215201" y="5617176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4308563" y="5617176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5400089" y="5617176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6525530" y="5597331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7650971" y="5597331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459171" y="3713822"/>
            <a:ext cx="2121167" cy="39614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Your turn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2145647" y="5617176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095749" y="5609910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rgbClr val="FF0000"/>
                </a:solidFill>
              </a:rPr>
              <a:t>1100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40" name="Arrow: Curved Down 8">
            <a:extLst>
              <a:ext uri="{FF2B5EF4-FFF2-40B4-BE49-F238E27FC236}">
                <a16:creationId xmlns:a16="http://schemas.microsoft.com/office/drawing/2014/main" id="{4E9431F7-4536-4D49-9A4F-9B55E982536D}"/>
              </a:ext>
            </a:extLst>
          </p:cNvPr>
          <p:cNvSpPr/>
          <p:nvPr/>
        </p:nvSpPr>
        <p:spPr>
          <a:xfrm>
            <a:off x="1390217" y="1568049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1390217" y="1081977"/>
            <a:ext cx="1216152" cy="39614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+</a:t>
            </a:r>
            <a:r>
              <a:rPr lang="en-GB" sz="2400" dirty="0" smtClean="0">
                <a:solidFill>
                  <a:schemeClr val="tx1"/>
                </a:solidFill>
              </a:rPr>
              <a:t>100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3215201" y="2460574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4308563" y="2460574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5400089" y="2460574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6525530" y="2440729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7650971" y="2440729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26DAD0-8FE7-46F1-A96B-1ECD6AD79223}"/>
              </a:ext>
            </a:extLst>
          </p:cNvPr>
          <p:cNvSpPr/>
          <p:nvPr/>
        </p:nvSpPr>
        <p:spPr>
          <a:xfrm>
            <a:off x="459171" y="557220"/>
            <a:ext cx="2121167" cy="39614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Your turn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2145647" y="2460574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095749" y="2453308"/>
            <a:ext cx="848013" cy="618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rgbClr val="FF0000"/>
                </a:solidFill>
              </a:rPr>
              <a:t>500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53023" y="584029"/>
            <a:ext cx="29127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Click here for a helpful video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0" name="Down Arrow 49"/>
          <p:cNvSpPr/>
          <p:nvPr/>
        </p:nvSpPr>
        <p:spPr>
          <a:xfrm rot="13094544">
            <a:off x="8416740" y="951689"/>
            <a:ext cx="484632" cy="900198"/>
          </a:xfrm>
          <a:prstGeom prst="downArrow">
            <a:avLst>
              <a:gd name="adj1" fmla="val 31832"/>
              <a:gd name="adj2" fmla="val 1614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45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5157144-BD4A-4EDB-B0C8-F2C810014734}"/>
              </a:ext>
            </a:extLst>
          </p:cNvPr>
          <p:cNvSpPr/>
          <p:nvPr/>
        </p:nvSpPr>
        <p:spPr>
          <a:xfrm>
            <a:off x="107092" y="78905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D2D251-23FC-4196-A1B1-231A035DAF1C}"/>
              </a:ext>
            </a:extLst>
          </p:cNvPr>
          <p:cNvSpPr/>
          <p:nvPr/>
        </p:nvSpPr>
        <p:spPr>
          <a:xfrm>
            <a:off x="1599503" y="244644"/>
            <a:ext cx="8405889" cy="13255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Can you correctly place </a:t>
            </a:r>
            <a:r>
              <a:rPr lang="en-GB" sz="3200" b="1" dirty="0" smtClean="0">
                <a:solidFill>
                  <a:schemeClr val="tx1"/>
                </a:solidFill>
              </a:rPr>
              <a:t>200</a:t>
            </a:r>
            <a:r>
              <a:rPr lang="en-GB" sz="3200" dirty="0" smtClean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on the number lines?</a:t>
            </a:r>
            <a:endParaRPr lang="en-GB" sz="24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FFA1AE-60DB-429E-B2EE-CDB195575558}"/>
              </a:ext>
            </a:extLst>
          </p:cNvPr>
          <p:cNvCxnSpPr>
            <a:cxnSpLocks/>
          </p:cNvCxnSpPr>
          <p:nvPr/>
        </p:nvCxnSpPr>
        <p:spPr>
          <a:xfrm>
            <a:off x="2451653" y="2440883"/>
            <a:ext cx="0" cy="4108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FCE04A-022E-403B-A5FD-E42C5235F1A5}"/>
              </a:ext>
            </a:extLst>
          </p:cNvPr>
          <p:cNvCxnSpPr>
            <a:cxnSpLocks/>
          </p:cNvCxnSpPr>
          <p:nvPr/>
        </p:nvCxnSpPr>
        <p:spPr>
          <a:xfrm>
            <a:off x="4379844" y="2449592"/>
            <a:ext cx="0" cy="4108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9D58FC-ABDD-4373-AE7B-8819A8065506}"/>
              </a:ext>
            </a:extLst>
          </p:cNvPr>
          <p:cNvCxnSpPr>
            <a:cxnSpLocks/>
          </p:cNvCxnSpPr>
          <p:nvPr/>
        </p:nvCxnSpPr>
        <p:spPr>
          <a:xfrm>
            <a:off x="6294783" y="2458301"/>
            <a:ext cx="0" cy="4108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FA5C12-6083-4699-9C8B-E0721E19A4BE}"/>
              </a:ext>
            </a:extLst>
          </p:cNvPr>
          <p:cNvCxnSpPr>
            <a:cxnSpLocks/>
          </p:cNvCxnSpPr>
          <p:nvPr/>
        </p:nvCxnSpPr>
        <p:spPr>
          <a:xfrm>
            <a:off x="8169966" y="2475719"/>
            <a:ext cx="0" cy="4108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E5EA4D-69A4-4D64-9A0C-180426B76A40}"/>
              </a:ext>
            </a:extLst>
          </p:cNvPr>
          <p:cNvCxnSpPr>
            <a:cxnSpLocks/>
          </p:cNvCxnSpPr>
          <p:nvPr/>
        </p:nvCxnSpPr>
        <p:spPr>
          <a:xfrm>
            <a:off x="10005392" y="2493137"/>
            <a:ext cx="0" cy="4108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C7B270E-DF61-4457-A244-E89668E4A37B}"/>
              </a:ext>
            </a:extLst>
          </p:cNvPr>
          <p:cNvSpPr txBox="1"/>
          <p:nvPr/>
        </p:nvSpPr>
        <p:spPr>
          <a:xfrm>
            <a:off x="1998218" y="1917662"/>
            <a:ext cx="1650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chemeClr val="tx1"/>
                </a:solidFill>
              </a:rPr>
              <a:t>100</a:t>
            </a:r>
            <a:endParaRPr lang="en-GB" sz="28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B1265F-7F02-4418-B92C-95D4AEE466FD}"/>
              </a:ext>
            </a:extLst>
          </p:cNvPr>
          <p:cNvSpPr txBox="1"/>
          <p:nvPr/>
        </p:nvSpPr>
        <p:spPr>
          <a:xfrm>
            <a:off x="7718009" y="1867107"/>
            <a:ext cx="1650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i="1" dirty="0" smtClean="0"/>
              <a:t>4</a:t>
            </a:r>
            <a:r>
              <a:rPr lang="en-GB" sz="2800" i="1" dirty="0" smtClean="0">
                <a:solidFill>
                  <a:schemeClr val="tx1"/>
                </a:solidFill>
              </a:rPr>
              <a:t>00</a:t>
            </a:r>
            <a:endParaRPr lang="en-GB" sz="2800" i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027D53-2CFF-447F-AE35-A243EF86C441}"/>
              </a:ext>
            </a:extLst>
          </p:cNvPr>
          <p:cNvCxnSpPr>
            <a:cxnSpLocks/>
          </p:cNvCxnSpPr>
          <p:nvPr/>
        </p:nvCxnSpPr>
        <p:spPr>
          <a:xfrm>
            <a:off x="2451653" y="4263057"/>
            <a:ext cx="0" cy="4108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AC3333C-CE96-4D14-A89D-754FF7DB1CF1}"/>
              </a:ext>
            </a:extLst>
          </p:cNvPr>
          <p:cNvCxnSpPr>
            <a:cxnSpLocks/>
          </p:cNvCxnSpPr>
          <p:nvPr/>
        </p:nvCxnSpPr>
        <p:spPr>
          <a:xfrm>
            <a:off x="4379844" y="4263057"/>
            <a:ext cx="0" cy="4108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A77C47-D2C8-44E3-9067-488E77C92624}"/>
              </a:ext>
            </a:extLst>
          </p:cNvPr>
          <p:cNvCxnSpPr>
            <a:cxnSpLocks/>
          </p:cNvCxnSpPr>
          <p:nvPr/>
        </p:nvCxnSpPr>
        <p:spPr>
          <a:xfrm>
            <a:off x="6294783" y="4263057"/>
            <a:ext cx="0" cy="4108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F3AD496-7710-4B69-82E0-76EF68AA795E}"/>
              </a:ext>
            </a:extLst>
          </p:cNvPr>
          <p:cNvCxnSpPr>
            <a:cxnSpLocks/>
          </p:cNvCxnSpPr>
          <p:nvPr/>
        </p:nvCxnSpPr>
        <p:spPr>
          <a:xfrm>
            <a:off x="8169966" y="4263057"/>
            <a:ext cx="0" cy="4108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0D4393-EF43-4CB4-B5FB-8CAA9F5226D0}"/>
              </a:ext>
            </a:extLst>
          </p:cNvPr>
          <p:cNvCxnSpPr>
            <a:cxnSpLocks/>
          </p:cNvCxnSpPr>
          <p:nvPr/>
        </p:nvCxnSpPr>
        <p:spPr>
          <a:xfrm>
            <a:off x="10005392" y="4263057"/>
            <a:ext cx="0" cy="4108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FCE03DF-550A-4471-B0C6-500204DFD88C}"/>
              </a:ext>
            </a:extLst>
          </p:cNvPr>
          <p:cNvSpPr txBox="1"/>
          <p:nvPr/>
        </p:nvSpPr>
        <p:spPr>
          <a:xfrm>
            <a:off x="1998218" y="3645382"/>
            <a:ext cx="1650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i="1" dirty="0" smtClean="0"/>
              <a:t>6</a:t>
            </a:r>
            <a:r>
              <a:rPr lang="en-GB" sz="2800" i="1" dirty="0" smtClean="0">
                <a:solidFill>
                  <a:schemeClr val="tx1"/>
                </a:solidFill>
              </a:rPr>
              <a:t>00</a:t>
            </a:r>
            <a:endParaRPr lang="en-GB" sz="2800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6607B8-2E63-4FCB-B34E-4B1B6B1A9B9E}"/>
              </a:ext>
            </a:extLst>
          </p:cNvPr>
          <p:cNvSpPr txBox="1"/>
          <p:nvPr/>
        </p:nvSpPr>
        <p:spPr>
          <a:xfrm>
            <a:off x="3983494" y="3663984"/>
            <a:ext cx="1650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chemeClr val="tx1"/>
                </a:solidFill>
              </a:rPr>
              <a:t>500</a:t>
            </a:r>
            <a:endParaRPr lang="en-GB" sz="2800" i="1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9EE1553-5B8C-4437-9DD9-1ABBCA480716}"/>
              </a:ext>
            </a:extLst>
          </p:cNvPr>
          <p:cNvCxnSpPr>
            <a:cxnSpLocks/>
          </p:cNvCxnSpPr>
          <p:nvPr/>
        </p:nvCxnSpPr>
        <p:spPr>
          <a:xfrm>
            <a:off x="10138103" y="6098482"/>
            <a:ext cx="0" cy="4108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7F1A26-640D-43C5-85CF-9B91DFD24E97}"/>
              </a:ext>
            </a:extLst>
          </p:cNvPr>
          <p:cNvCxnSpPr>
            <a:cxnSpLocks/>
          </p:cNvCxnSpPr>
          <p:nvPr/>
        </p:nvCxnSpPr>
        <p:spPr>
          <a:xfrm>
            <a:off x="1075082" y="6098482"/>
            <a:ext cx="0" cy="4108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D240870-E9CA-4DE5-A629-884AF18B78B4}"/>
              </a:ext>
            </a:extLst>
          </p:cNvPr>
          <p:cNvSpPr txBox="1"/>
          <p:nvPr/>
        </p:nvSpPr>
        <p:spPr>
          <a:xfrm>
            <a:off x="917712" y="5576053"/>
            <a:ext cx="1650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i="1" dirty="0">
                <a:solidFill>
                  <a:schemeClr val="tx1"/>
                </a:solidFill>
              </a:rPr>
              <a:t>0</a:t>
            </a:r>
            <a:endParaRPr lang="en-GB" sz="2800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EC60EC-9300-4F4C-905C-F8CBD452BF5A}"/>
              </a:ext>
            </a:extLst>
          </p:cNvPr>
          <p:cNvSpPr txBox="1"/>
          <p:nvPr/>
        </p:nvSpPr>
        <p:spPr>
          <a:xfrm>
            <a:off x="9769117" y="5616099"/>
            <a:ext cx="1650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i="1" dirty="0"/>
              <a:t>5</a:t>
            </a:r>
            <a:r>
              <a:rPr lang="en-GB" sz="2800" i="1" dirty="0" smtClean="0">
                <a:solidFill>
                  <a:schemeClr val="tx1"/>
                </a:solidFill>
              </a:rPr>
              <a:t>00</a:t>
            </a:r>
            <a:endParaRPr lang="en-GB" sz="2800" i="1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034237" y="6509299"/>
            <a:ext cx="1038539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917712" y="2865117"/>
            <a:ext cx="10647271" cy="78378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72364" y="4648017"/>
            <a:ext cx="10647271" cy="78378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593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</a:t>
            </a:r>
            <a:r>
              <a:rPr lang="en-GB" sz="2000" dirty="0"/>
              <a:t> </a:t>
            </a:r>
            <a:r>
              <a:rPr lang="en-GB" sz="2400" dirty="0"/>
              <a:t>Maths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Tuesday 2</a:t>
            </a:r>
            <a:r>
              <a:rPr lang="en-GB" sz="3200" baseline="30000" dirty="0"/>
              <a:t>nd</a:t>
            </a:r>
            <a:r>
              <a:rPr lang="en-GB" sz="3200" dirty="0"/>
              <a:t> February 2021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</a:rPr>
              <a:t>L.O. To be able to count in multiples of 1000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D3C0A-C5DF-4569-A158-FA1B6F8FD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089" y="5993484"/>
            <a:ext cx="566977" cy="5060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1B0136-B075-46B0-A2AF-1D0830A0F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64" y="161514"/>
            <a:ext cx="919175" cy="9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68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965</Words>
  <Application>Microsoft Office PowerPoint</Application>
  <PresentationFormat>Widescreen</PresentationFormat>
  <Paragraphs>261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ReithSans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M.Bonas [ Wheatley Hill Community Primary School ]</dc:creator>
  <cp:lastModifiedBy>Mollie Bonas</cp:lastModifiedBy>
  <cp:revision>137</cp:revision>
  <dcterms:created xsi:type="dcterms:W3CDTF">2021-01-07T18:56:37Z</dcterms:created>
  <dcterms:modified xsi:type="dcterms:W3CDTF">2021-01-28T11:18:42Z</dcterms:modified>
</cp:coreProperties>
</file>