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57" r:id="rId4"/>
  </p:sldIdLst>
  <p:sldSz cx="12801600" cy="9601200" type="A3"/>
  <p:notesSz cx="6797675" cy="9926638"/>
  <p:defaultTextStyle>
    <a:defPPr>
      <a:defRPr lang="en-US"/>
    </a:defPPr>
    <a:lvl1pPr marL="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2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7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1" autoAdjust="0"/>
    <p:restoredTop sz="94660"/>
  </p:normalViewPr>
  <p:slideViewPr>
    <p:cSldViewPr snapToGrid="0">
      <p:cViewPr varScale="1">
        <p:scale>
          <a:sx n="83" d="100"/>
          <a:sy n="83" d="100"/>
        </p:scale>
        <p:origin x="20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48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48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8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3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82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62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4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4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46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85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2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2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484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37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83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8" y="1382399"/>
            <a:ext cx="648081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749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8" y="1382399"/>
            <a:ext cx="6480811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51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3A539-2724-410B-835E-2965EF8C08DE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4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3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3580" y="591242"/>
            <a:ext cx="4566058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22" u="sng" dirty="0"/>
              <a:t>Wheatley Hill Primary School – Long Term Overview – </a:t>
            </a:r>
            <a:r>
              <a:rPr lang="en-GB" sz="1422" u="sng" dirty="0" smtClean="0"/>
              <a:t>Twos</a:t>
            </a:r>
            <a:endParaRPr lang="en-GB" sz="1422" u="sng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495555"/>
              </p:ext>
            </p:extLst>
          </p:nvPr>
        </p:nvGraphicFramePr>
        <p:xfrm>
          <a:off x="340966" y="1266354"/>
          <a:ext cx="12162361" cy="76555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5544">
                  <a:extLst>
                    <a:ext uri="{9D8B030D-6E8A-4147-A177-3AD203B41FA5}">
                      <a16:colId xmlns:a16="http://schemas.microsoft.com/office/drawing/2014/main" val="1515145842"/>
                    </a:ext>
                  </a:extLst>
                </a:gridCol>
                <a:gridCol w="664325">
                  <a:extLst>
                    <a:ext uri="{9D8B030D-6E8A-4147-A177-3AD203B41FA5}">
                      <a16:colId xmlns:a16="http://schemas.microsoft.com/office/drawing/2014/main" val="2801019361"/>
                    </a:ext>
                  </a:extLst>
                </a:gridCol>
                <a:gridCol w="664326">
                  <a:extLst>
                    <a:ext uri="{9D8B030D-6E8A-4147-A177-3AD203B41FA5}">
                      <a16:colId xmlns:a16="http://schemas.microsoft.com/office/drawing/2014/main" val="3886250757"/>
                    </a:ext>
                  </a:extLst>
                </a:gridCol>
                <a:gridCol w="664325">
                  <a:extLst>
                    <a:ext uri="{9D8B030D-6E8A-4147-A177-3AD203B41FA5}">
                      <a16:colId xmlns:a16="http://schemas.microsoft.com/office/drawing/2014/main" val="564546485"/>
                    </a:ext>
                  </a:extLst>
                </a:gridCol>
                <a:gridCol w="549802">
                  <a:extLst>
                    <a:ext uri="{9D8B030D-6E8A-4147-A177-3AD203B41FA5}">
                      <a16:colId xmlns:a16="http://schemas.microsoft.com/office/drawing/2014/main" val="3318043987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3640044322"/>
                    </a:ext>
                  </a:extLst>
                </a:gridCol>
                <a:gridCol w="673969">
                  <a:extLst>
                    <a:ext uri="{9D8B030D-6E8A-4147-A177-3AD203B41FA5}">
                      <a16:colId xmlns:a16="http://schemas.microsoft.com/office/drawing/2014/main" val="31436958"/>
                    </a:ext>
                  </a:extLst>
                </a:gridCol>
                <a:gridCol w="182013">
                  <a:extLst>
                    <a:ext uri="{9D8B030D-6E8A-4147-A177-3AD203B41FA5}">
                      <a16:colId xmlns:a16="http://schemas.microsoft.com/office/drawing/2014/main" val="1288308722"/>
                    </a:ext>
                  </a:extLst>
                </a:gridCol>
                <a:gridCol w="468447">
                  <a:extLst>
                    <a:ext uri="{9D8B030D-6E8A-4147-A177-3AD203B41FA5}">
                      <a16:colId xmlns:a16="http://schemas.microsoft.com/office/drawing/2014/main" val="2396593462"/>
                    </a:ext>
                  </a:extLst>
                </a:gridCol>
                <a:gridCol w="176598">
                  <a:extLst>
                    <a:ext uri="{9D8B030D-6E8A-4147-A177-3AD203B41FA5}">
                      <a16:colId xmlns:a16="http://schemas.microsoft.com/office/drawing/2014/main" val="3368834367"/>
                    </a:ext>
                  </a:extLst>
                </a:gridCol>
                <a:gridCol w="787614">
                  <a:extLst>
                    <a:ext uri="{9D8B030D-6E8A-4147-A177-3AD203B41FA5}">
                      <a16:colId xmlns:a16="http://schemas.microsoft.com/office/drawing/2014/main" val="1684930630"/>
                    </a:ext>
                  </a:extLst>
                </a:gridCol>
                <a:gridCol w="964212">
                  <a:extLst>
                    <a:ext uri="{9D8B030D-6E8A-4147-A177-3AD203B41FA5}">
                      <a16:colId xmlns:a16="http://schemas.microsoft.com/office/drawing/2014/main" val="3426123021"/>
                    </a:ext>
                  </a:extLst>
                </a:gridCol>
                <a:gridCol w="742289">
                  <a:extLst>
                    <a:ext uri="{9D8B030D-6E8A-4147-A177-3AD203B41FA5}">
                      <a16:colId xmlns:a16="http://schemas.microsoft.com/office/drawing/2014/main" val="1133684306"/>
                    </a:ext>
                  </a:extLst>
                </a:gridCol>
                <a:gridCol w="696376">
                  <a:extLst>
                    <a:ext uri="{9D8B030D-6E8A-4147-A177-3AD203B41FA5}">
                      <a16:colId xmlns:a16="http://schemas.microsoft.com/office/drawing/2014/main" val="2280477883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2284633359"/>
                    </a:ext>
                  </a:extLst>
                </a:gridCol>
                <a:gridCol w="502641">
                  <a:extLst>
                    <a:ext uri="{9D8B030D-6E8A-4147-A177-3AD203B41FA5}">
                      <a16:colId xmlns:a16="http://schemas.microsoft.com/office/drawing/2014/main" val="3146685755"/>
                    </a:ext>
                  </a:extLst>
                </a:gridCol>
                <a:gridCol w="502325">
                  <a:extLst>
                    <a:ext uri="{9D8B030D-6E8A-4147-A177-3AD203B41FA5}">
                      <a16:colId xmlns:a16="http://schemas.microsoft.com/office/drawing/2014/main" val="2648344430"/>
                    </a:ext>
                  </a:extLst>
                </a:gridCol>
                <a:gridCol w="340637">
                  <a:extLst>
                    <a:ext uri="{9D8B030D-6E8A-4147-A177-3AD203B41FA5}">
                      <a16:colId xmlns:a16="http://schemas.microsoft.com/office/drawing/2014/main" val="103041766"/>
                    </a:ext>
                  </a:extLst>
                </a:gridCol>
                <a:gridCol w="572960">
                  <a:extLst>
                    <a:ext uri="{9D8B030D-6E8A-4147-A177-3AD203B41FA5}">
                      <a16:colId xmlns:a16="http://schemas.microsoft.com/office/drawing/2014/main" val="65668484"/>
                    </a:ext>
                  </a:extLst>
                </a:gridCol>
                <a:gridCol w="755694">
                  <a:extLst>
                    <a:ext uri="{9D8B030D-6E8A-4147-A177-3AD203B41FA5}">
                      <a16:colId xmlns:a16="http://schemas.microsoft.com/office/drawing/2014/main" val="1796172659"/>
                    </a:ext>
                  </a:extLst>
                </a:gridCol>
                <a:gridCol w="664326">
                  <a:extLst>
                    <a:ext uri="{9D8B030D-6E8A-4147-A177-3AD203B41FA5}">
                      <a16:colId xmlns:a16="http://schemas.microsoft.com/office/drawing/2014/main" val="1845190943"/>
                    </a:ext>
                  </a:extLst>
                </a:gridCol>
                <a:gridCol w="656800">
                  <a:extLst>
                    <a:ext uri="{9D8B030D-6E8A-4147-A177-3AD203B41FA5}">
                      <a16:colId xmlns:a16="http://schemas.microsoft.com/office/drawing/2014/main" val="3231118915"/>
                    </a:ext>
                  </a:extLst>
                </a:gridCol>
              </a:tblGrid>
              <a:tr h="307736"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Autumn Term 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b="1" dirty="0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738436"/>
                  </a:ext>
                </a:extLst>
              </a:tr>
              <a:tr h="463520"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1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Week 2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3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4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5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6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7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Week 8</a:t>
                      </a:r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</a:t>
                      </a:r>
                      <a:r>
                        <a:rPr lang="en-GB" sz="800" b="1" baseline="0" dirty="0"/>
                        <a:t> </a:t>
                      </a:r>
                      <a:r>
                        <a:rPr lang="en-GB" sz="800" b="1" baseline="0" dirty="0" smtClean="0"/>
                        <a:t>9</a:t>
                      </a:r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</a:t>
                      </a:r>
                      <a:r>
                        <a:rPr lang="en-GB" sz="800" b="1" dirty="0" smtClean="0"/>
                        <a:t>10</a:t>
                      </a:r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</a:t>
                      </a:r>
                      <a:r>
                        <a:rPr lang="en-GB" sz="800" b="1" dirty="0" smtClean="0"/>
                        <a:t>11</a:t>
                      </a:r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</a:t>
                      </a:r>
                      <a:r>
                        <a:rPr lang="en-GB" sz="800" b="1" dirty="0" smtClean="0"/>
                        <a:t>12</a:t>
                      </a:r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</a:t>
                      </a:r>
                      <a:r>
                        <a:rPr lang="en-GB" sz="800" b="1" dirty="0" smtClean="0"/>
                        <a:t>13</a:t>
                      </a:r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Week </a:t>
                      </a:r>
                      <a:r>
                        <a:rPr lang="en-GB" sz="800" b="1" dirty="0" smtClean="0"/>
                        <a:t>14</a:t>
                      </a:r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</a:t>
                      </a:r>
                      <a:r>
                        <a:rPr lang="en-GB" sz="800" b="1" baseline="0" dirty="0" smtClean="0"/>
                        <a:t> days</a:t>
                      </a:r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307935"/>
                  </a:ext>
                </a:extLst>
              </a:tr>
              <a:tr h="406332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 smtClean="0"/>
                        <a:t>Theme</a:t>
                      </a:r>
                      <a:endParaRPr lang="en-GB" sz="9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  <a:r>
                        <a:rPr lang="en-GB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about me</a:t>
                      </a:r>
                      <a:endParaRPr lang="en-GB" sz="11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                         Our</a:t>
                      </a:r>
                      <a:r>
                        <a:rPr lang="en-GB" sz="1100" b="1" baseline="0" dirty="0" smtClean="0"/>
                        <a:t> Environment</a:t>
                      </a:r>
                      <a:endParaRPr lang="en-GB" sz="1100" b="1" dirty="0" smtClean="0"/>
                    </a:p>
                  </a:txBody>
                  <a:tcPr marL="118169" marR="118169" marT="59086" marB="59086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 smtClean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Halloween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 smtClean="0"/>
                    </a:p>
                  </a:txBody>
                  <a:tcPr marL="118169" marR="118169" marT="59086" marB="5908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Nursery Rhymes</a:t>
                      </a:r>
                      <a:endParaRPr lang="en-GB" sz="1100" b="0" dirty="0" smtClean="0"/>
                    </a:p>
                  </a:txBody>
                  <a:tcPr marL="118169" marR="118169" marT="59086" marB="5908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Christmas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Half term after week </a:t>
                      </a:r>
                      <a:r>
                        <a:rPr lang="en-GB" sz="1000" b="1" dirty="0" smtClean="0"/>
                        <a:t>8</a:t>
                      </a:r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845847"/>
                  </a:ext>
                </a:extLst>
              </a:tr>
              <a:tr h="872836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Class Text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0" dirty="0" smtClean="0"/>
                        <a:t>What makes me a me</a:t>
                      </a:r>
                    </a:p>
                    <a:p>
                      <a:pPr algn="l"/>
                      <a:r>
                        <a:rPr lang="en-GB" sz="1000" b="0" dirty="0" smtClean="0"/>
                        <a:t>What I like about me</a:t>
                      </a:r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lang="en-GB" sz="1000" dirty="0" smtClean="0"/>
                        <a:t>Lets go for a walk.</a:t>
                      </a:r>
                    </a:p>
                    <a:p>
                      <a:r>
                        <a:rPr lang="en-GB" sz="1000" dirty="0" smtClean="0"/>
                        <a:t>Autumn.</a:t>
                      </a:r>
                    </a:p>
                    <a:p>
                      <a:r>
                        <a:rPr lang="en-GB" sz="1000" dirty="0" err="1" smtClean="0"/>
                        <a:t>Mouses</a:t>
                      </a:r>
                      <a:r>
                        <a:rPr lang="en-GB" sz="1000" dirty="0" smtClean="0"/>
                        <a:t> first fall.</a:t>
                      </a:r>
                    </a:p>
                    <a:p>
                      <a:r>
                        <a:rPr lang="en-GB" sz="1000" dirty="0" smtClean="0"/>
                        <a:t>The little Acorn.</a:t>
                      </a:r>
                    </a:p>
                    <a:p>
                      <a:endParaRPr lang="en-GB" sz="1000" dirty="0"/>
                    </a:p>
                  </a:txBody>
                  <a:tcPr marL="118169" marR="118169" marT="59086" marB="59086"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baseline="0" dirty="0" smtClean="0"/>
                        <a:t>5 Little pumpkins.</a:t>
                      </a:r>
                      <a:endParaRPr lang="en-GB" sz="1000" b="0" dirty="0" smtClean="0"/>
                    </a:p>
                    <a:p>
                      <a:endParaRPr lang="en-GB" sz="1000" dirty="0" smtClean="0"/>
                    </a:p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lang="en-GB" sz="1000" b="0" baseline="0" dirty="0" smtClean="0"/>
                        <a:t>Bonfire Night </a:t>
                      </a:r>
                    </a:p>
                    <a:p>
                      <a:pPr algn="l"/>
                      <a:r>
                        <a:rPr lang="en-GB" sz="1000" b="0" baseline="0" dirty="0" smtClean="0"/>
                        <a:t>Twinkle </a:t>
                      </a:r>
                      <a:r>
                        <a:rPr lang="en-GB" sz="1000" b="0" baseline="0" dirty="0" err="1" smtClean="0"/>
                        <a:t>Twinkle</a:t>
                      </a:r>
                      <a:r>
                        <a:rPr lang="en-GB" sz="1000" b="0" baseline="0" dirty="0" smtClean="0"/>
                        <a:t> Little Star, </a:t>
                      </a:r>
                      <a:r>
                        <a:rPr lang="en-GB" sz="1000" b="0" baseline="0" dirty="0" err="1" smtClean="0"/>
                        <a:t>Incy</a:t>
                      </a:r>
                      <a:r>
                        <a:rPr lang="en-GB" sz="1000" b="0" baseline="0" dirty="0" smtClean="0"/>
                        <a:t> </a:t>
                      </a:r>
                      <a:r>
                        <a:rPr lang="en-GB" sz="1000" b="0" baseline="0" dirty="0" err="1" smtClean="0"/>
                        <a:t>Wincy</a:t>
                      </a:r>
                      <a:r>
                        <a:rPr lang="en-GB" sz="1000" b="0" baseline="0" dirty="0" smtClean="0"/>
                        <a:t>, Old </a:t>
                      </a:r>
                      <a:r>
                        <a:rPr lang="en-GB" sz="1000" b="0" baseline="0" dirty="0" err="1" smtClean="0"/>
                        <a:t>Mcdonald</a:t>
                      </a:r>
                      <a:r>
                        <a:rPr lang="en-GB" sz="1000" b="0" baseline="0" dirty="0" smtClean="0"/>
                        <a:t> had a farm</a:t>
                      </a:r>
                    </a:p>
                    <a:p>
                      <a:pPr algn="l"/>
                      <a:r>
                        <a:rPr lang="en-GB" sz="1000" b="0" baseline="0" dirty="0" smtClean="0"/>
                        <a:t>Wheels on the bus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 smtClean="0"/>
                        <a:t>The</a:t>
                      </a:r>
                      <a:r>
                        <a:rPr lang="en-GB" sz="1000" b="0" baseline="0" dirty="0" smtClean="0"/>
                        <a:t> Magical Snowman. </a:t>
                      </a:r>
                      <a:r>
                        <a:rPr lang="en-GB" sz="1000" b="0" dirty="0" smtClean="0"/>
                        <a:t>Dear Santa.</a:t>
                      </a:r>
                    </a:p>
                    <a:p>
                      <a:pPr algn="l"/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/>
                    </a:p>
                  </a:txBody>
                  <a:tcPr marL="118169" marR="118169" marT="59086" marB="59086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685771"/>
                  </a:ext>
                </a:extLst>
              </a:tr>
              <a:tr h="962468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English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Phonics</a:t>
                      </a:r>
                    </a:p>
                    <a:p>
                      <a:pPr algn="l"/>
                      <a:r>
                        <a:rPr lang="en-GB" sz="1000" b="0" dirty="0" smtClean="0"/>
                        <a:t>Join in with songs and</a:t>
                      </a:r>
                      <a:r>
                        <a:rPr lang="en-GB" sz="1000" b="0" baseline="0" dirty="0" smtClean="0"/>
                        <a:t> rhymes, copying sounds, rhythms, tunes and tempo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Reading</a:t>
                      </a:r>
                    </a:p>
                    <a:p>
                      <a:pPr algn="l"/>
                      <a:r>
                        <a:rPr lang="en-GB" sz="1000" b="0" dirty="0" smtClean="0"/>
                        <a:t>Have some favourite books and seek them off</a:t>
                      </a:r>
                    </a:p>
                  </a:txBody>
                  <a:tcPr marL="118169" marR="118169" marT="59086" marB="5908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Writing</a:t>
                      </a:r>
                    </a:p>
                    <a:p>
                      <a:pPr algn="l"/>
                      <a:r>
                        <a:rPr lang="en-GB" sz="1000" dirty="0" smtClean="0"/>
                        <a:t>Recognise and discuss</a:t>
                      </a:r>
                      <a:r>
                        <a:rPr lang="en-GB" sz="1000" baseline="0" dirty="0" smtClean="0"/>
                        <a:t> print in the environment </a:t>
                      </a:r>
                    </a:p>
                    <a:p>
                      <a:pPr algn="l"/>
                      <a:r>
                        <a:rPr lang="en-GB" sz="1000" baseline="0" dirty="0" smtClean="0"/>
                        <a:t>Knows that the marks they make are of value.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marL="118169" marR="118169" marT="59086" marB="59086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Phonics</a:t>
                      </a:r>
                    </a:p>
                    <a:p>
                      <a:pPr algn="l"/>
                      <a:r>
                        <a:rPr lang="en-GB" sz="1000" b="0" dirty="0" smtClean="0"/>
                        <a:t>Say some of the words in</a:t>
                      </a:r>
                      <a:r>
                        <a:rPr lang="en-GB" sz="1000" b="0" baseline="0" dirty="0" smtClean="0"/>
                        <a:t> songs and rhymes.</a:t>
                      </a:r>
                      <a:endParaRPr lang="en-GB" sz="1000" b="0" dirty="0"/>
                    </a:p>
                  </a:txBody>
                  <a:tcPr marL="118169" marR="118169" marT="59086" marB="5908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Reading</a:t>
                      </a:r>
                    </a:p>
                    <a:p>
                      <a:pPr algn="l"/>
                      <a:r>
                        <a:rPr lang="en-GB" sz="1000" b="0" dirty="0" smtClean="0"/>
                        <a:t>Have some favourite songs,</a:t>
                      </a:r>
                      <a:r>
                        <a:rPr lang="en-GB" sz="1000" b="0" baseline="0" dirty="0" smtClean="0"/>
                        <a:t> rhymes, poems or jingles.</a:t>
                      </a:r>
                      <a:endParaRPr lang="en-GB" sz="1000" b="0" dirty="0" smtClean="0"/>
                    </a:p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Writing</a:t>
                      </a:r>
                    </a:p>
                    <a:p>
                      <a:pPr algn="l"/>
                      <a:r>
                        <a:rPr lang="en-GB" sz="1000" b="0" dirty="0" smtClean="0"/>
                        <a:t>Enjoy</a:t>
                      </a:r>
                      <a:r>
                        <a:rPr lang="en-GB" sz="1000" b="0" baseline="0" dirty="0" smtClean="0"/>
                        <a:t> drawing freely.</a:t>
                      </a:r>
                    </a:p>
                    <a:p>
                      <a:pPr algn="l"/>
                      <a:r>
                        <a:rPr lang="en-GB" sz="1000" b="0" baseline="0" dirty="0" smtClean="0"/>
                        <a:t>Develop awareness of print.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/>
                    </a:p>
                  </a:txBody>
                  <a:tcPr marL="118169" marR="118169" marT="59086" marB="59086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140578"/>
                  </a:ext>
                </a:extLst>
              </a:tr>
              <a:tr h="525834"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</a:t>
                      </a:r>
                      <a:endParaRPr lang="en-GB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Number:</a:t>
                      </a:r>
                    </a:p>
                    <a:p>
                      <a:pPr algn="l"/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Joins in with number rhymes, Ask for one more, Joins in rote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counting to 5. Places objects in line.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3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en-GB" sz="1000" b="1" baseline="0" dirty="0" smtClean="0"/>
                        <a:t>Shape, Space &amp; Measure</a:t>
                      </a:r>
                    </a:p>
                    <a:p>
                      <a:pPr algn="l"/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Makes models from dough</a:t>
                      </a:r>
                    </a:p>
                    <a:p>
                      <a:pPr algn="l"/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Places objects where asked.</a:t>
                      </a:r>
                    </a:p>
                    <a:p>
                      <a:pPr algn="l"/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movement terms. Stop, go.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/>
                        <a:t>Number</a:t>
                      </a: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 smtClean="0"/>
                        <a:t>Counts real objects to 3, Ask for 2 more,</a:t>
                      </a:r>
                      <a:r>
                        <a:rPr lang="en-GB" sz="1000" b="0" baseline="0" dirty="0" smtClean="0"/>
                        <a:t> counts to 5 not always correctly. Contrast quantities.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 smtClean="0"/>
                        <a:t>Shape, Space &amp; Measure</a:t>
                      </a:r>
                      <a:endParaRPr lang="en-GB" sz="1000" b="0" baseline="0" dirty="0" smtClean="0"/>
                    </a:p>
                    <a:p>
                      <a:pPr algn="l"/>
                      <a:r>
                        <a:rPr lang="en-GB" sz="1000" b="0" dirty="0" smtClean="0"/>
                        <a:t>Matches</a:t>
                      </a:r>
                      <a:r>
                        <a:rPr lang="en-GB" sz="1000" b="0" baseline="0" dirty="0" smtClean="0"/>
                        <a:t> 2D shapes, copies a circle, handles a range of 3D Shapes</a:t>
                      </a:r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246048"/>
                  </a:ext>
                </a:extLst>
              </a:tr>
              <a:tr h="2288172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 Subjects</a:t>
                      </a:r>
                    </a:p>
                    <a:p>
                      <a:pPr algn="ctr"/>
                      <a:endParaRPr lang="en-GB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 –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Experience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concept of age by looking at pictures of people.</a:t>
                      </a:r>
                    </a:p>
                    <a:p>
                      <a:pPr algn="l"/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Experience objects of different periods.</a:t>
                      </a:r>
                      <a:endParaRPr lang="en-GB" sz="10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/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DT</a:t>
                      </a:r>
                      <a:r>
                        <a:rPr lang="en-GB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a variety of food</a:t>
                      </a:r>
                      <a:endParaRPr lang="en-GB" sz="10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Music – 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 attention to sounds and music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 to simple stories and understand what is happening with the help of pictures.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Feel strong enough to explore a range of emotions</a:t>
                      </a: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History: </a:t>
                      </a: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Experience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old/new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Names places they know, home, shop etc. </a:t>
                      </a:r>
                      <a:endParaRPr lang="en-GB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/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DT – 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Junk Modelling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</a:t>
                      </a: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large random strokes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 and respond to a simple instruction</a:t>
                      </a: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Shows control with a paint brush</a:t>
                      </a: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9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Ask simple ‘who’ and ‘why’ questions.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Music</a:t>
                      </a: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 emotionally and physically to music when it changes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</a:t>
                      </a: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Earth and Space in pictures.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Looks at Imagines of Earth as a ball.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Expresses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self aware emotions of pride and embarrassment as well as a wide range of other feeling.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- 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Grow in independence.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Watches the paper as they make marks.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simple instructions</a:t>
                      </a:r>
                      <a:b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and point to objects if asked about them.</a:t>
                      </a: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0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vert="vert270" anchor="ctr"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366456"/>
                  </a:ext>
                </a:extLst>
              </a:tr>
              <a:tr h="588147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Continuous Provision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DT/Toolbox Talk  - </a:t>
                      </a: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Introduce  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general tools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DT/Mechanisms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Explore Toys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Art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Produce, Explore, Record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Physical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Physical activity and competence</a:t>
                      </a: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248950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7571" y="296221"/>
            <a:ext cx="919576" cy="91957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0025" y="227306"/>
            <a:ext cx="12401550" cy="9146588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3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027810"/>
              </p:ext>
            </p:extLst>
          </p:nvPr>
        </p:nvGraphicFramePr>
        <p:xfrm>
          <a:off x="120464" y="1332728"/>
          <a:ext cx="12447902" cy="80787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0363">
                  <a:extLst>
                    <a:ext uri="{9D8B030D-6E8A-4147-A177-3AD203B41FA5}">
                      <a16:colId xmlns:a16="http://schemas.microsoft.com/office/drawing/2014/main" val="1515145842"/>
                    </a:ext>
                  </a:extLst>
                </a:gridCol>
                <a:gridCol w="750363">
                  <a:extLst>
                    <a:ext uri="{9D8B030D-6E8A-4147-A177-3AD203B41FA5}">
                      <a16:colId xmlns:a16="http://schemas.microsoft.com/office/drawing/2014/main" val="2801019361"/>
                    </a:ext>
                  </a:extLst>
                </a:gridCol>
                <a:gridCol w="750363">
                  <a:extLst>
                    <a:ext uri="{9D8B030D-6E8A-4147-A177-3AD203B41FA5}">
                      <a16:colId xmlns:a16="http://schemas.microsoft.com/office/drawing/2014/main" val="3886250757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564546485"/>
                    </a:ext>
                  </a:extLst>
                </a:gridCol>
                <a:gridCol w="621784">
                  <a:extLst>
                    <a:ext uri="{9D8B030D-6E8A-4147-A177-3AD203B41FA5}">
                      <a16:colId xmlns:a16="http://schemas.microsoft.com/office/drawing/2014/main" val="150322245"/>
                    </a:ext>
                  </a:extLst>
                </a:gridCol>
                <a:gridCol w="233038">
                  <a:extLst>
                    <a:ext uri="{9D8B030D-6E8A-4147-A177-3AD203B41FA5}">
                      <a16:colId xmlns:a16="http://schemas.microsoft.com/office/drawing/2014/main" val="3318043987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2374447219"/>
                    </a:ext>
                  </a:extLst>
                </a:gridCol>
                <a:gridCol w="375181">
                  <a:extLst>
                    <a:ext uri="{9D8B030D-6E8A-4147-A177-3AD203B41FA5}">
                      <a16:colId xmlns:a16="http://schemas.microsoft.com/office/drawing/2014/main" val="684621556"/>
                    </a:ext>
                  </a:extLst>
                </a:gridCol>
                <a:gridCol w="432078">
                  <a:extLst>
                    <a:ext uri="{9D8B030D-6E8A-4147-A177-3AD203B41FA5}">
                      <a16:colId xmlns:a16="http://schemas.microsoft.com/office/drawing/2014/main" val="31436958"/>
                    </a:ext>
                  </a:extLst>
                </a:gridCol>
                <a:gridCol w="318286">
                  <a:extLst>
                    <a:ext uri="{9D8B030D-6E8A-4147-A177-3AD203B41FA5}">
                      <a16:colId xmlns:a16="http://schemas.microsoft.com/office/drawing/2014/main" val="2152796331"/>
                    </a:ext>
                  </a:extLst>
                </a:gridCol>
                <a:gridCol w="606794">
                  <a:extLst>
                    <a:ext uri="{9D8B030D-6E8A-4147-A177-3AD203B41FA5}">
                      <a16:colId xmlns:a16="http://schemas.microsoft.com/office/drawing/2014/main" val="2396593462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284131905"/>
                    </a:ext>
                  </a:extLst>
                </a:gridCol>
                <a:gridCol w="750364">
                  <a:extLst>
                    <a:ext uri="{9D8B030D-6E8A-4147-A177-3AD203B41FA5}">
                      <a16:colId xmlns:a16="http://schemas.microsoft.com/office/drawing/2014/main" val="2260121395"/>
                    </a:ext>
                  </a:extLst>
                </a:gridCol>
                <a:gridCol w="405307">
                  <a:extLst>
                    <a:ext uri="{9D8B030D-6E8A-4147-A177-3AD203B41FA5}">
                      <a16:colId xmlns:a16="http://schemas.microsoft.com/office/drawing/2014/main" val="3191160719"/>
                    </a:ext>
                  </a:extLst>
                </a:gridCol>
                <a:gridCol w="619637">
                  <a:extLst>
                    <a:ext uri="{9D8B030D-6E8A-4147-A177-3AD203B41FA5}">
                      <a16:colId xmlns:a16="http://schemas.microsoft.com/office/drawing/2014/main" val="463917610"/>
                    </a:ext>
                  </a:extLst>
                </a:gridCol>
                <a:gridCol w="619351">
                  <a:extLst>
                    <a:ext uri="{9D8B030D-6E8A-4147-A177-3AD203B41FA5}">
                      <a16:colId xmlns:a16="http://schemas.microsoft.com/office/drawing/2014/main" val="2280477883"/>
                    </a:ext>
                  </a:extLst>
                </a:gridCol>
                <a:gridCol w="468669">
                  <a:extLst>
                    <a:ext uri="{9D8B030D-6E8A-4147-A177-3AD203B41FA5}">
                      <a16:colId xmlns:a16="http://schemas.microsoft.com/office/drawing/2014/main" val="3146685755"/>
                    </a:ext>
                  </a:extLst>
                </a:gridCol>
                <a:gridCol w="353480">
                  <a:extLst>
                    <a:ext uri="{9D8B030D-6E8A-4147-A177-3AD203B41FA5}">
                      <a16:colId xmlns:a16="http://schemas.microsoft.com/office/drawing/2014/main" val="4061998904"/>
                    </a:ext>
                  </a:extLst>
                </a:gridCol>
                <a:gridCol w="355456">
                  <a:extLst>
                    <a:ext uri="{9D8B030D-6E8A-4147-A177-3AD203B41FA5}">
                      <a16:colId xmlns:a16="http://schemas.microsoft.com/office/drawing/2014/main" val="969576128"/>
                    </a:ext>
                  </a:extLst>
                </a:gridCol>
                <a:gridCol w="298062">
                  <a:extLst>
                    <a:ext uri="{9D8B030D-6E8A-4147-A177-3AD203B41FA5}">
                      <a16:colId xmlns:a16="http://schemas.microsoft.com/office/drawing/2014/main" val="2073909450"/>
                    </a:ext>
                  </a:extLst>
                </a:gridCol>
                <a:gridCol w="315665">
                  <a:extLst>
                    <a:ext uri="{9D8B030D-6E8A-4147-A177-3AD203B41FA5}">
                      <a16:colId xmlns:a16="http://schemas.microsoft.com/office/drawing/2014/main" val="2028049583"/>
                    </a:ext>
                  </a:extLst>
                </a:gridCol>
                <a:gridCol w="750364">
                  <a:extLst>
                    <a:ext uri="{9D8B030D-6E8A-4147-A177-3AD203B41FA5}">
                      <a16:colId xmlns:a16="http://schemas.microsoft.com/office/drawing/2014/main" val="65668484"/>
                    </a:ext>
                  </a:extLst>
                </a:gridCol>
                <a:gridCol w="184037">
                  <a:extLst>
                    <a:ext uri="{9D8B030D-6E8A-4147-A177-3AD203B41FA5}">
                      <a16:colId xmlns:a16="http://schemas.microsoft.com/office/drawing/2014/main" val="1672269246"/>
                    </a:ext>
                  </a:extLst>
                </a:gridCol>
                <a:gridCol w="1054952">
                  <a:extLst>
                    <a:ext uri="{9D8B030D-6E8A-4147-A177-3AD203B41FA5}">
                      <a16:colId xmlns:a16="http://schemas.microsoft.com/office/drawing/2014/main" val="2080225584"/>
                    </a:ext>
                  </a:extLst>
                </a:gridCol>
                <a:gridCol w="261738">
                  <a:extLst>
                    <a:ext uri="{9D8B030D-6E8A-4147-A177-3AD203B41FA5}">
                      <a16:colId xmlns:a16="http://schemas.microsoft.com/office/drawing/2014/main" val="1845190943"/>
                    </a:ext>
                  </a:extLst>
                </a:gridCol>
                <a:gridCol w="741863">
                  <a:extLst>
                    <a:ext uri="{9D8B030D-6E8A-4147-A177-3AD203B41FA5}">
                      <a16:colId xmlns:a16="http://schemas.microsoft.com/office/drawing/2014/main" val="3231118915"/>
                    </a:ext>
                  </a:extLst>
                </a:gridCol>
              </a:tblGrid>
              <a:tr h="294591"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5">
                  <a:txBody>
                    <a:bodyPr/>
                    <a:lstStyle/>
                    <a:p>
                      <a:pPr algn="l"/>
                      <a:r>
                        <a:rPr lang="en-GB" sz="1100" b="1" dirty="0"/>
                        <a:t>Spring Term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80996"/>
                  </a:ext>
                </a:extLst>
              </a:tr>
              <a:tr h="324417"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1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/>
                        <a:t>Week 2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3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4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5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6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</a:t>
                      </a:r>
                      <a:r>
                        <a:rPr lang="en-GB" sz="1100" b="1" baseline="0" dirty="0"/>
                        <a:t> </a:t>
                      </a:r>
                      <a:r>
                        <a:rPr lang="en-GB" sz="1100" b="1" baseline="0" dirty="0" smtClean="0"/>
                        <a:t>7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8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9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10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11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7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695999"/>
                  </a:ext>
                </a:extLst>
              </a:tr>
              <a:tr h="294591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 smtClean="0"/>
                        <a:t>Theme</a:t>
                      </a:r>
                      <a:endParaRPr lang="en-GB" sz="9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Stories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Traditional Tales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Easter</a:t>
                      </a:r>
                      <a:endParaRPr lang="en-GB" sz="12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Half </a:t>
                      </a:r>
                      <a:endParaRPr lang="en-GB" sz="1000" b="1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/>
                        <a:t>term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/>
                        <a:t>after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/>
                        <a:t>week </a:t>
                      </a:r>
                      <a:r>
                        <a:rPr lang="en-GB" sz="1000" b="1" dirty="0"/>
                        <a:t>6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pPr algn="ctr"/>
                      <a:endParaRPr lang="en-GB" sz="4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657963"/>
                  </a:ext>
                </a:extLst>
              </a:tr>
              <a:tr h="861283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Class Text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l"/>
                      <a:r>
                        <a:rPr lang="en-GB" sz="1000" b="0" dirty="0" smtClean="0"/>
                        <a:t>Elmer,</a:t>
                      </a:r>
                      <a:r>
                        <a:rPr lang="en-GB" sz="1000" b="0" baseline="0" dirty="0" smtClean="0"/>
                        <a:t> Elmer in the snow, Bear Hunt, Stick man, </a:t>
                      </a:r>
                      <a:r>
                        <a:rPr lang="en-GB" sz="1000" b="0" baseline="0" dirty="0" err="1" smtClean="0"/>
                        <a:t>Gruffalo</a:t>
                      </a:r>
                      <a:r>
                        <a:rPr lang="en-GB" sz="1000" b="0" baseline="0" dirty="0" smtClean="0"/>
                        <a:t>, Fox's socks .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Three little pigs, Three billy goats gruff, Little red riding hood, Goldilocks and the three bears.</a:t>
                      </a:r>
                    </a:p>
                    <a:p>
                      <a:pPr algn="l"/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Were</a:t>
                      </a:r>
                      <a:r>
                        <a:rPr lang="en-GB" sz="1000" baseline="0" dirty="0" smtClean="0"/>
                        <a:t> going on a egg hunt.</a:t>
                      </a:r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591619"/>
                  </a:ext>
                </a:extLst>
              </a:tr>
              <a:tr h="1010412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English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Phonics</a:t>
                      </a:r>
                    </a:p>
                    <a:p>
                      <a:pPr algn="l"/>
                      <a:r>
                        <a:rPr lang="en-GB" sz="1000" b="0" dirty="0" smtClean="0"/>
                        <a:t>Sing songs and say rhymes independently, for example, singing whilst</a:t>
                      </a:r>
                      <a:r>
                        <a:rPr lang="en-GB" sz="1000" b="0" baseline="0" dirty="0" smtClean="0"/>
                        <a:t> playing.</a:t>
                      </a:r>
                      <a:endParaRPr lang="en-GB" sz="1000" b="0" dirty="0" smtClean="0"/>
                    </a:p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Reading</a:t>
                      </a:r>
                    </a:p>
                    <a:p>
                      <a:pPr algn="l"/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ask questions about the book. Make comments and share own ideas.</a:t>
                      </a: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Writing</a:t>
                      </a:r>
                    </a:p>
                    <a:p>
                      <a:pPr algn="l"/>
                      <a:r>
                        <a:rPr lang="en-GB" sz="1000" b="0" dirty="0" smtClean="0"/>
                        <a:t>Makes marks with a wide range of materials.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Phonics</a:t>
                      </a:r>
                    </a:p>
                    <a:p>
                      <a:pPr algn="l"/>
                      <a:r>
                        <a:rPr lang="en-GB" sz="1000" b="0" dirty="0" smtClean="0"/>
                        <a:t>Enjoy</a:t>
                      </a:r>
                      <a:r>
                        <a:rPr lang="en-GB" sz="1000" b="0" baseline="0" dirty="0" smtClean="0"/>
                        <a:t> rhythmic and musical activity with instruments. </a:t>
                      </a:r>
                      <a:endParaRPr lang="en-GB" sz="1000" b="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Reading</a:t>
                      </a:r>
                    </a:p>
                    <a:p>
                      <a:pPr algn="l"/>
                      <a:r>
                        <a:rPr lang="en-GB" sz="1000" b="0" dirty="0" smtClean="0"/>
                        <a:t>Repeat</a:t>
                      </a:r>
                      <a:r>
                        <a:rPr lang="en-GB" sz="1000" b="0" baseline="0" dirty="0" smtClean="0"/>
                        <a:t> words and phrases from familiar stories.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Writing</a:t>
                      </a:r>
                    </a:p>
                    <a:p>
                      <a:pPr algn="l"/>
                      <a:r>
                        <a:rPr lang="en-GB" sz="1000" b="0" dirty="0" smtClean="0"/>
                        <a:t>Trace a range</a:t>
                      </a:r>
                      <a:r>
                        <a:rPr lang="en-GB" sz="1000" b="0" baseline="0" dirty="0" smtClean="0"/>
                        <a:t> of patterns and shapes.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4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4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188085"/>
                  </a:ext>
                </a:extLst>
              </a:tr>
              <a:tr h="1010412"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</a:t>
                      </a:r>
                      <a:endParaRPr lang="en-GB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Number:</a:t>
                      </a:r>
                    </a:p>
                    <a:p>
                      <a:pPr algn="l"/>
                      <a:r>
                        <a:rPr lang="en-GB" sz="1000" b="0" dirty="0" smtClean="0"/>
                        <a:t>‘Gets’ another one, matches</a:t>
                      </a:r>
                      <a:r>
                        <a:rPr lang="en-GB" sz="1000" b="0" baseline="0" dirty="0" smtClean="0"/>
                        <a:t> two equal sets, use the term more.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en-GB" sz="1000" b="1" baseline="0" dirty="0" smtClean="0"/>
                        <a:t>Shape, Space &amp; Measure</a:t>
                      </a:r>
                    </a:p>
                    <a:p>
                      <a:pPr algn="l"/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Sticks pieces of dough together, uses simples tools with dough, make circular shapes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a drawing tool. Places correct shapes in shape sorter.</a:t>
                      </a:r>
                      <a:endParaRPr lang="en-GB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b="1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Number:</a:t>
                      </a:r>
                    </a:p>
                    <a:p>
                      <a:pPr algn="l"/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Copies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one to three claps correctly, points to the object as they count, attempts to count 3 objects.</a:t>
                      </a:r>
                      <a:endParaRPr lang="en-GB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GB" sz="1000" b="1" baseline="0" dirty="0" smtClean="0"/>
                        <a:t>Shape, Space &amp; Measure</a:t>
                      </a:r>
                    </a:p>
                    <a:p>
                      <a:pPr algn="l"/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Matches 2D shapes, fills and empties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containers, points to big and little, sorts objects by size.</a:t>
                      </a:r>
                      <a:endParaRPr lang="en-GB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90499"/>
                  </a:ext>
                </a:extLst>
              </a:tr>
              <a:tr h="2607064">
                <a:tc row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 Subjects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lvl="0" algn="l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 </a:t>
                      </a:r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Explores the school grounds identifying what they can see, hear, smell and touch.</a:t>
                      </a:r>
                    </a:p>
                    <a:p>
                      <a:pPr lvl="0" algn="l"/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Responds to personal experiences/ stories of their own past.</a:t>
                      </a:r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DT</a:t>
                      </a:r>
                      <a:r>
                        <a:rPr lang="en-GB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a range of materials – clothing.</a:t>
                      </a:r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Music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a range of sound makers and instruments.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Makes a range of marks and shapes on paper with drawing tools</a:t>
                      </a: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Scribbles spontaneously when given pen and paper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Thrive as they develop self assurance. </a:t>
                      </a: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 with increasing confidence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familiar objects and properties for practitioners when they are described. </a:t>
                      </a: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and act on longer sentences.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T="45721" marB="45721" vert="vert27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l"/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 – 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awareness of weather and associated clothing.</a:t>
                      </a:r>
                      <a:endParaRPr lang="en-GB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DT</a:t>
                      </a:r>
                      <a:r>
                        <a:rPr lang="en-GB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Experiment with construction 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materials.</a:t>
                      </a:r>
                      <a:endParaRPr lang="en-GB" sz="1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Notices obvious changes</a:t>
                      </a:r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Music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their voices and enjoy making sounds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Uses a dagger/pincer grip</a:t>
                      </a:r>
                      <a:b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Shows some control when using a pencil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Express preferences and decisions. Try new things and start establishing their autonomy.</a:t>
                      </a: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 ways to calm themselves, through being calmed and comforted by their key persons.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Understand simple questions</a:t>
                      </a: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Start to develop conversations, often jumping from topic to topic.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3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07008"/>
                  </a:ext>
                </a:extLst>
              </a:tr>
              <a:tr h="11165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Continuous Provision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DT/Toolbox Talk  - </a:t>
                      </a: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Introduce  general tools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DT/Mechanisms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Explore Toys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Art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Produce, Explore, Record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Physical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Physical activity and competence</a:t>
                      </a: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962047"/>
                  </a:ext>
                </a:extLst>
              </a:tr>
              <a:tr h="491442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2539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43580" y="591242"/>
            <a:ext cx="4566058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22" u="sng" dirty="0"/>
              <a:t>Wheatley Hill Primary School – Long Term Overview – </a:t>
            </a:r>
            <a:r>
              <a:rPr lang="en-GB" sz="1422" u="sng" dirty="0" smtClean="0"/>
              <a:t>Twos</a:t>
            </a:r>
            <a:endParaRPr lang="en-GB" sz="1422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7571" y="296221"/>
            <a:ext cx="919576" cy="9195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0402" y="296220"/>
            <a:ext cx="12401550" cy="9304979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98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580" y="591242"/>
            <a:ext cx="4566058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22" u="sng" dirty="0"/>
              <a:t>Wheatley Hill Primary School – Long Term Overview </a:t>
            </a:r>
            <a:r>
              <a:rPr lang="en-GB" sz="1422" u="sng"/>
              <a:t>– </a:t>
            </a:r>
            <a:r>
              <a:rPr lang="en-GB" sz="1422" u="sng" smtClean="0"/>
              <a:t>Twos</a:t>
            </a:r>
            <a:endParaRPr lang="en-GB" sz="1422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7571" y="296221"/>
            <a:ext cx="919576" cy="9195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00025" y="227306"/>
            <a:ext cx="12457196" cy="9146588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323845"/>
              </p:ext>
            </p:extLst>
          </p:nvPr>
        </p:nvGraphicFramePr>
        <p:xfrm>
          <a:off x="443580" y="1284713"/>
          <a:ext cx="12051960" cy="7853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1420">
                  <a:extLst>
                    <a:ext uri="{9D8B030D-6E8A-4147-A177-3AD203B41FA5}">
                      <a16:colId xmlns:a16="http://schemas.microsoft.com/office/drawing/2014/main" val="1515145842"/>
                    </a:ext>
                  </a:extLst>
                </a:gridCol>
                <a:gridCol w="986338">
                  <a:extLst>
                    <a:ext uri="{9D8B030D-6E8A-4147-A177-3AD203B41FA5}">
                      <a16:colId xmlns:a16="http://schemas.microsoft.com/office/drawing/2014/main" val="2801019361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3886250757"/>
                    </a:ext>
                  </a:extLst>
                </a:gridCol>
                <a:gridCol w="559516">
                  <a:extLst>
                    <a:ext uri="{9D8B030D-6E8A-4147-A177-3AD203B41FA5}">
                      <a16:colId xmlns:a16="http://schemas.microsoft.com/office/drawing/2014/main" val="1140015923"/>
                    </a:ext>
                  </a:extLst>
                </a:gridCol>
                <a:gridCol w="335710">
                  <a:extLst>
                    <a:ext uri="{9D8B030D-6E8A-4147-A177-3AD203B41FA5}">
                      <a16:colId xmlns:a16="http://schemas.microsoft.com/office/drawing/2014/main" val="3215943998"/>
                    </a:ext>
                  </a:extLst>
                </a:gridCol>
                <a:gridCol w="676765">
                  <a:extLst>
                    <a:ext uri="{9D8B030D-6E8A-4147-A177-3AD203B41FA5}">
                      <a16:colId xmlns:a16="http://schemas.microsoft.com/office/drawing/2014/main" val="3318043987"/>
                    </a:ext>
                  </a:extLst>
                </a:gridCol>
                <a:gridCol w="338059">
                  <a:extLst>
                    <a:ext uri="{9D8B030D-6E8A-4147-A177-3AD203B41FA5}">
                      <a16:colId xmlns:a16="http://schemas.microsoft.com/office/drawing/2014/main" val="3402574182"/>
                    </a:ext>
                  </a:extLst>
                </a:gridCol>
                <a:gridCol w="514772">
                  <a:extLst>
                    <a:ext uri="{9D8B030D-6E8A-4147-A177-3AD203B41FA5}">
                      <a16:colId xmlns:a16="http://schemas.microsoft.com/office/drawing/2014/main" val="3148906617"/>
                    </a:ext>
                  </a:extLst>
                </a:gridCol>
                <a:gridCol w="906613">
                  <a:extLst>
                    <a:ext uri="{9D8B030D-6E8A-4147-A177-3AD203B41FA5}">
                      <a16:colId xmlns:a16="http://schemas.microsoft.com/office/drawing/2014/main" val="365036250"/>
                    </a:ext>
                  </a:extLst>
                </a:gridCol>
                <a:gridCol w="906613">
                  <a:extLst>
                    <a:ext uri="{9D8B030D-6E8A-4147-A177-3AD203B41FA5}">
                      <a16:colId xmlns:a16="http://schemas.microsoft.com/office/drawing/2014/main" val="31436958"/>
                    </a:ext>
                  </a:extLst>
                </a:gridCol>
                <a:gridCol w="729900">
                  <a:extLst>
                    <a:ext uri="{9D8B030D-6E8A-4147-A177-3AD203B41FA5}">
                      <a16:colId xmlns:a16="http://schemas.microsoft.com/office/drawing/2014/main" val="2396593462"/>
                    </a:ext>
                  </a:extLst>
                </a:gridCol>
                <a:gridCol w="680922">
                  <a:extLst>
                    <a:ext uri="{9D8B030D-6E8A-4147-A177-3AD203B41FA5}">
                      <a16:colId xmlns:a16="http://schemas.microsoft.com/office/drawing/2014/main" val="2260121395"/>
                    </a:ext>
                  </a:extLst>
                </a:gridCol>
                <a:gridCol w="310205">
                  <a:extLst>
                    <a:ext uri="{9D8B030D-6E8A-4147-A177-3AD203B41FA5}">
                      <a16:colId xmlns:a16="http://schemas.microsoft.com/office/drawing/2014/main" val="2029911418"/>
                    </a:ext>
                  </a:extLst>
                </a:gridCol>
                <a:gridCol w="546479">
                  <a:extLst>
                    <a:ext uri="{9D8B030D-6E8A-4147-A177-3AD203B41FA5}">
                      <a16:colId xmlns:a16="http://schemas.microsoft.com/office/drawing/2014/main" val="3506811035"/>
                    </a:ext>
                  </a:extLst>
                </a:gridCol>
                <a:gridCol w="229519">
                  <a:extLst>
                    <a:ext uri="{9D8B030D-6E8A-4147-A177-3AD203B41FA5}">
                      <a16:colId xmlns:a16="http://schemas.microsoft.com/office/drawing/2014/main" val="1654154729"/>
                    </a:ext>
                  </a:extLst>
                </a:gridCol>
                <a:gridCol w="557559">
                  <a:extLst>
                    <a:ext uri="{9D8B030D-6E8A-4147-A177-3AD203B41FA5}">
                      <a16:colId xmlns:a16="http://schemas.microsoft.com/office/drawing/2014/main" val="1563454890"/>
                    </a:ext>
                  </a:extLst>
                </a:gridCol>
                <a:gridCol w="448934">
                  <a:extLst>
                    <a:ext uri="{9D8B030D-6E8A-4147-A177-3AD203B41FA5}">
                      <a16:colId xmlns:a16="http://schemas.microsoft.com/office/drawing/2014/main" val="3240914455"/>
                    </a:ext>
                  </a:extLst>
                </a:gridCol>
                <a:gridCol w="314995">
                  <a:extLst>
                    <a:ext uri="{9D8B030D-6E8A-4147-A177-3AD203B41FA5}">
                      <a16:colId xmlns:a16="http://schemas.microsoft.com/office/drawing/2014/main" val="1149093962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1069225343"/>
                    </a:ext>
                  </a:extLst>
                </a:gridCol>
                <a:gridCol w="856527">
                  <a:extLst>
                    <a:ext uri="{9D8B030D-6E8A-4147-A177-3AD203B41FA5}">
                      <a16:colId xmlns:a16="http://schemas.microsoft.com/office/drawing/2014/main" val="65668484"/>
                    </a:ext>
                  </a:extLst>
                </a:gridCol>
                <a:gridCol w="527317">
                  <a:extLst>
                    <a:ext uri="{9D8B030D-6E8A-4147-A177-3AD203B41FA5}">
                      <a16:colId xmlns:a16="http://schemas.microsoft.com/office/drawing/2014/main" val="1672269246"/>
                    </a:ext>
                  </a:extLst>
                </a:gridCol>
              </a:tblGrid>
              <a:tr h="293145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0">
                  <a:txBody>
                    <a:bodyPr/>
                    <a:lstStyle/>
                    <a:p>
                      <a:r>
                        <a:rPr lang="en-GB" sz="1100" b="1" dirty="0"/>
                        <a:t>Summer Term 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25399"/>
                  </a:ext>
                </a:extLst>
              </a:tr>
              <a:tr h="496348"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1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/>
                        <a:t>Week 2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3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4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/>
                        <a:t>Week 5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6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7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8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</a:t>
                      </a:r>
                      <a:r>
                        <a:rPr lang="en-GB" sz="1100" b="1" baseline="0" dirty="0"/>
                        <a:t> </a:t>
                      </a:r>
                      <a:r>
                        <a:rPr lang="en-GB" sz="1100" b="1" baseline="0" dirty="0" smtClean="0"/>
                        <a:t>9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10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11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12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</a:t>
                      </a:r>
                      <a:r>
                        <a:rPr lang="en-GB" sz="1100" b="1" dirty="0" smtClean="0"/>
                        <a:t>13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143350"/>
                  </a:ext>
                </a:extLst>
              </a:tr>
              <a:tr h="340037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 smtClean="0"/>
                        <a:t>Theme</a:t>
                      </a:r>
                      <a:endParaRPr lang="en-GB" sz="9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9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Minibeasts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 &amp; Growing</a:t>
                      </a:r>
                      <a:endParaRPr lang="en-GB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Animals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Half term after week </a:t>
                      </a:r>
                      <a:r>
                        <a:rPr lang="en-GB" sz="1000" dirty="0" smtClean="0"/>
                        <a:t>6</a:t>
                      </a:r>
                      <a:endParaRPr lang="en-GB" sz="1000" dirty="0"/>
                    </a:p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457934"/>
                  </a:ext>
                </a:extLst>
              </a:tr>
              <a:tr h="594964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Class</a:t>
                      </a:r>
                      <a:r>
                        <a:rPr lang="en-GB" sz="900" b="1" baseline="0" dirty="0"/>
                        <a:t> Text </a:t>
                      </a:r>
                      <a:endParaRPr lang="en-GB" sz="9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baseline="0" dirty="0" smtClean="0"/>
                        <a:t>Hungry Caterpillar, Super worm, Mad about mini beasts, Jack and the beanstalk, Sam plants a sunflower. How I grow.</a:t>
                      </a:r>
                    </a:p>
                    <a:p>
                      <a:pPr algn="l"/>
                      <a:endParaRPr lang="en-GB" sz="1000" b="0" baseline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/>
                      <a:r>
                        <a:rPr lang="en-GB" sz="1000" b="0" dirty="0" smtClean="0"/>
                        <a:t>Zoo – Dear Zoo, Who's</a:t>
                      </a:r>
                      <a:r>
                        <a:rPr lang="en-GB" sz="1000" b="0" baseline="0" dirty="0" smtClean="0"/>
                        <a:t> in the zoo.</a:t>
                      </a:r>
                      <a:endParaRPr lang="en-GB" sz="1000" b="0" dirty="0" smtClean="0"/>
                    </a:p>
                    <a:p>
                      <a:pPr algn="l"/>
                      <a:r>
                        <a:rPr lang="en-GB" sz="1000" b="0" dirty="0" smtClean="0"/>
                        <a:t>Dinosaurs –Dinosaur</a:t>
                      </a:r>
                      <a:r>
                        <a:rPr lang="en-GB" sz="1000" b="0" baseline="0" dirty="0" smtClean="0"/>
                        <a:t>s day out, The Dinosaur.</a:t>
                      </a:r>
                      <a:endParaRPr lang="en-GB" sz="1000" b="0" dirty="0" smtClean="0"/>
                    </a:p>
                    <a:p>
                      <a:pPr algn="l"/>
                      <a:r>
                        <a:rPr lang="en-GB" sz="1000" b="0" dirty="0" smtClean="0"/>
                        <a:t>Under the sea – Tiddler, The rainbow fish</a:t>
                      </a:r>
                    </a:p>
                    <a:p>
                      <a:pPr algn="l"/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206498"/>
                  </a:ext>
                </a:extLst>
              </a:tr>
              <a:tr h="1684303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English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Phonics</a:t>
                      </a:r>
                      <a:endParaRPr lang="en-GB" sz="1000" dirty="0" smtClean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 smtClean="0"/>
                        <a:t>Join in with songs and</a:t>
                      </a:r>
                      <a:r>
                        <a:rPr lang="en-GB" sz="1000" b="0" baseline="0" dirty="0" smtClean="0"/>
                        <a:t> rhymes, copying sounds, rhythms, tunes and tempo.</a:t>
                      </a:r>
                    </a:p>
                    <a:p>
                      <a:pPr algn="l"/>
                      <a:r>
                        <a:rPr lang="en-GB" sz="1000" b="0" dirty="0" smtClean="0"/>
                        <a:t>Say some of the words in</a:t>
                      </a:r>
                      <a:r>
                        <a:rPr lang="en-GB" sz="1000" b="0" baseline="0" dirty="0" smtClean="0"/>
                        <a:t> songs and rhymes.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Reading</a:t>
                      </a: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play around favourite stories using props.</a:t>
                      </a:r>
                    </a:p>
                    <a:p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Writing</a:t>
                      </a:r>
                    </a:p>
                    <a:p>
                      <a:pPr algn="l"/>
                      <a:r>
                        <a:rPr lang="en-GB" sz="1000" b="0" dirty="0" smtClean="0"/>
                        <a:t>Distinguish between the different marks they</a:t>
                      </a:r>
                      <a:r>
                        <a:rPr lang="en-GB" sz="1000" b="0" baseline="0" dirty="0" smtClean="0"/>
                        <a:t> make.</a:t>
                      </a:r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Phonics</a:t>
                      </a:r>
                    </a:p>
                    <a:p>
                      <a:pPr algn="l"/>
                      <a:r>
                        <a:rPr lang="en-GB" sz="1000" b="0" dirty="0" smtClean="0"/>
                        <a:t>Sing songs and say rhymes independently, for example, singing whilst</a:t>
                      </a:r>
                      <a:r>
                        <a:rPr lang="en-GB" sz="1000" b="0" baseline="0" dirty="0" smtClean="0"/>
                        <a:t> playing.</a:t>
                      </a:r>
                      <a:endParaRPr lang="en-GB" sz="1000" b="0" dirty="0" smtClean="0"/>
                    </a:p>
                    <a:p>
                      <a:pPr algn="l"/>
                      <a:r>
                        <a:rPr lang="en-GB" sz="1000" b="0" dirty="0" smtClean="0"/>
                        <a:t>Enjoy</a:t>
                      </a:r>
                      <a:r>
                        <a:rPr lang="en-GB" sz="1000" b="0" baseline="0" dirty="0" smtClean="0"/>
                        <a:t> rhythmic and musical activity with instruments. </a:t>
                      </a:r>
                      <a:endParaRPr lang="en-GB" sz="1000" b="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Reading</a:t>
                      </a:r>
                    </a:p>
                    <a:p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Fill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the missing word or phrase in a known rhyme, story or game.</a:t>
                      </a:r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Writing</a:t>
                      </a:r>
                    </a:p>
                    <a:p>
                      <a:pPr algn="l"/>
                      <a:r>
                        <a:rPr lang="en-GB" sz="1000" b="0" dirty="0" smtClean="0"/>
                        <a:t>Add some marks</a:t>
                      </a:r>
                      <a:r>
                        <a:rPr lang="en-GB" sz="1000" b="0" baseline="0" dirty="0" smtClean="0"/>
                        <a:t> to their drawings, which they give meaning to. 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438187"/>
                  </a:ext>
                </a:extLst>
              </a:tr>
              <a:tr h="1027801"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</a:t>
                      </a:r>
                      <a:endParaRPr lang="en-GB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Number:</a:t>
                      </a:r>
                    </a:p>
                    <a:p>
                      <a:pPr algn="l"/>
                      <a:r>
                        <a:rPr lang="en-GB" sz="1000" b="0" dirty="0" smtClean="0"/>
                        <a:t>Joins in rote counting</a:t>
                      </a:r>
                    </a:p>
                    <a:p>
                      <a:pPr algn="l"/>
                      <a:r>
                        <a:rPr lang="en-GB" sz="1000" b="0" dirty="0" smtClean="0"/>
                        <a:t>Points to</a:t>
                      </a:r>
                      <a:r>
                        <a:rPr lang="en-GB" sz="1000" b="0" baseline="0" dirty="0" smtClean="0"/>
                        <a:t> objects as they count</a:t>
                      </a:r>
                    </a:p>
                    <a:p>
                      <a:pPr algn="l"/>
                      <a:r>
                        <a:rPr lang="en-GB" sz="1000" b="0" baseline="0" dirty="0" smtClean="0"/>
                        <a:t>Count real objects to 3 then 5.</a:t>
                      </a:r>
                      <a:endParaRPr lang="en-GB" sz="1000" b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marT="45721" marB="45721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GB" sz="1000" b="1" baseline="0" dirty="0" smtClean="0"/>
                        <a:t>Shape, Space &amp; Measure</a:t>
                      </a:r>
                    </a:p>
                    <a:p>
                      <a:pPr algn="l"/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Points to smallest/largest,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points to a group more/less. Uses terms to describe hard,soft,hot,cold,long, short, big, small.</a:t>
                      </a:r>
                      <a:endParaRPr lang="en-GB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400" b="1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Number:</a:t>
                      </a:r>
                    </a:p>
                    <a:p>
                      <a:pPr algn="l"/>
                      <a:r>
                        <a:rPr lang="en-GB" sz="1000" b="0" dirty="0" smtClean="0"/>
                        <a:t>Joins in rote counting</a:t>
                      </a:r>
                    </a:p>
                    <a:p>
                      <a:pPr algn="l"/>
                      <a:r>
                        <a:rPr lang="en-GB" sz="1000" b="0" dirty="0" smtClean="0"/>
                        <a:t>Points to</a:t>
                      </a:r>
                      <a:r>
                        <a:rPr lang="en-GB" sz="1000" b="0" baseline="0" dirty="0" smtClean="0"/>
                        <a:t> objects as they count</a:t>
                      </a:r>
                    </a:p>
                    <a:p>
                      <a:pPr algn="l"/>
                      <a:r>
                        <a:rPr lang="en-GB" sz="1000" b="0" baseline="0" dirty="0" smtClean="0"/>
                        <a:t>Count real objects to 3 then 5.</a:t>
                      </a:r>
                      <a:endParaRPr lang="en-GB" sz="1000" b="0" dirty="0" smtClean="0"/>
                    </a:p>
                    <a:p>
                      <a:pPr algn="l"/>
                      <a:endParaRPr lang="en-GB" sz="1000" b="1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GB" sz="1000" b="1" baseline="0" dirty="0" smtClean="0"/>
                        <a:t>Shape, Space &amp; Measure</a:t>
                      </a:r>
                    </a:p>
                    <a:p>
                      <a:pPr algn="l"/>
                      <a:r>
                        <a:rPr lang="en-GB" sz="1000" b="0" baseline="0" dirty="0" smtClean="0"/>
                        <a:t>Notice simple shapes in patterns, matches an object to another object, sort objects into groups. 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3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70"/>
                  </a:ext>
                </a:extLst>
              </a:tr>
              <a:tr h="1527993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 Subjects</a:t>
                      </a:r>
                    </a:p>
                  </a:txBody>
                  <a:tcPr marL="118169" marR="118169" marT="59086" marB="59086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/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 – 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Looks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at characteristics of a plant, seed, leaves.</a:t>
                      </a:r>
                      <a:endParaRPr lang="en-GB" sz="10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Asks a simple ‘what’ ‘where’ question.</a:t>
                      </a:r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DT</a:t>
                      </a:r>
                      <a:r>
                        <a:rPr lang="en-GB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Cardboard &amp; Tubes (Building Houses)</a:t>
                      </a:r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Music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Joins in songs and rhymes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Copies the action of a tool being used.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Engage with others through gestures, gaze and talk.</a:t>
                      </a: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 with increasing confidence on their own and with other children because they know their key person is near by.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speech sounds 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l"/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 – 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Finds and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comments on different elements discovered in the outside area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Rock, soil, leaves.</a:t>
                      </a:r>
                      <a:endParaRPr lang="en-GB" sz="10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/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</a:t>
                      </a:r>
                      <a:r>
                        <a:rPr lang="en-GB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GB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emerging vocabulary of old, new, young, old baby, adult.</a:t>
                      </a:r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Music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Enjoy and take part in action songs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Snips with scissors</a:t>
                      </a: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Rolls, flattens, tears, joins and moulds pliable material. 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friendships with other children</a:t>
                      </a: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PSED –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Notice and ask questions about differences.</a:t>
                      </a:r>
                    </a:p>
                    <a:p>
                      <a:pPr algn="l"/>
                      <a:endParaRPr lang="en-GB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CLL- </a:t>
                      </a:r>
                      <a:r>
                        <a:rPr lang="en-GB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 to say how they are feeling</a:t>
                      </a:r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2394758"/>
                  </a:ext>
                </a:extLst>
              </a:tr>
              <a:tr h="606005">
                <a:tc>
                  <a:txBody>
                    <a:bodyPr/>
                    <a:lstStyle/>
                    <a:p>
                      <a:pPr lvl="0" algn="ctr"/>
                      <a:r>
                        <a:rPr lang="en-GB" sz="900" b="1" dirty="0" err="1" smtClean="0"/>
                        <a:t>evelop</a:t>
                      </a:r>
                      <a:endParaRPr lang="en-GB" sz="9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Continuous Provision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DT/Toolbox Talk  - </a:t>
                      </a: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Introduce  general tools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</a:rPr>
                        <a:t>DT/Mechanisms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Explore Toys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Art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Produce, Explore, Record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</a:rPr>
                        <a:t>Physical – 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Physical activity and competence</a:t>
                      </a:r>
                    </a:p>
                    <a:p>
                      <a:pPr lvl="0" algn="ctr"/>
                      <a:endParaRPr lang="en-GB" sz="10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3760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56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3649</TotalTime>
  <Words>1521</Words>
  <Application>Microsoft Office PowerPoint</Application>
  <PresentationFormat>A3 Paper (297x420 mm)</PresentationFormat>
  <Paragraphs>270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kdobson</dc:creator>
  <cp:lastModifiedBy>S. Laverick [ Wheatley Hill Primary School ]</cp:lastModifiedBy>
  <cp:revision>149</cp:revision>
  <cp:lastPrinted>2020-06-30T14:03:36Z</cp:lastPrinted>
  <dcterms:created xsi:type="dcterms:W3CDTF">2020-06-30T14:01:22Z</dcterms:created>
  <dcterms:modified xsi:type="dcterms:W3CDTF">2023-07-21T13:28:00Z</dcterms:modified>
</cp:coreProperties>
</file>