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61" r:id="rId2"/>
    <p:sldId id="357" r:id="rId3"/>
    <p:sldId id="324" r:id="rId4"/>
    <p:sldId id="425" r:id="rId5"/>
    <p:sldId id="431" r:id="rId6"/>
    <p:sldId id="442" r:id="rId7"/>
    <p:sldId id="433" r:id="rId8"/>
    <p:sldId id="327" r:id="rId9"/>
    <p:sldId id="462" r:id="rId10"/>
    <p:sldId id="358" r:id="rId11"/>
    <p:sldId id="439" r:id="rId12"/>
    <p:sldId id="440" r:id="rId13"/>
    <p:sldId id="443" r:id="rId14"/>
    <p:sldId id="444" r:id="rId15"/>
    <p:sldId id="445" r:id="rId16"/>
    <p:sldId id="446" r:id="rId17"/>
    <p:sldId id="447" r:id="rId18"/>
    <p:sldId id="404" r:id="rId19"/>
    <p:sldId id="459" r:id="rId20"/>
    <p:sldId id="423" r:id="rId21"/>
    <p:sldId id="448" r:id="rId22"/>
    <p:sldId id="449" r:id="rId23"/>
    <p:sldId id="450" r:id="rId24"/>
    <p:sldId id="451" r:id="rId25"/>
    <p:sldId id="452" r:id="rId26"/>
    <p:sldId id="415" r:id="rId27"/>
    <p:sldId id="435" r:id="rId28"/>
    <p:sldId id="460" r:id="rId29"/>
    <p:sldId id="436" r:id="rId30"/>
    <p:sldId id="455" r:id="rId31"/>
    <p:sldId id="453" r:id="rId32"/>
    <p:sldId id="454" r:id="rId33"/>
    <p:sldId id="422" r:id="rId34"/>
    <p:sldId id="429" r:id="rId35"/>
    <p:sldId id="438" r:id="rId36"/>
    <p:sldId id="456" r:id="rId37"/>
    <p:sldId id="457" r:id="rId38"/>
    <p:sldId id="4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F926D-836D-0BC1-A563-152A9E8330BC}" v="314" dt="2021-01-28T08:44:26.905"/>
    <p1510:client id="{F7D48900-AF51-5397-55D3-FE4F2B5E2F48}" v="909" dt="2021-01-27T19:34:59.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24"/>
  </p:normalViewPr>
  <p:slideViewPr>
    <p:cSldViewPr snapToGrid="0" snapToObjects="1">
      <p:cViewPr varScale="1">
        <p:scale>
          <a:sx n="65" d="100"/>
          <a:sy n="65"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E65DB-F93F-4095-B283-4E0BC3028E24}" type="datetimeFigureOut">
              <a:rPr lang="en-GB" smtClean="0"/>
              <a:t>29/01/2021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077D5-175A-4488-B98E-45A2FC443A68}" type="slidenum">
              <a:rPr lang="en-GB" smtClean="0"/>
              <a:t>‹#›</a:t>
            </a:fld>
            <a:endParaRPr lang="en-GB"/>
          </a:p>
        </p:txBody>
      </p:sp>
    </p:spTree>
    <p:extLst>
      <p:ext uri="{BB962C8B-B14F-4D97-AF65-F5344CB8AC3E}">
        <p14:creationId xmlns:p14="http://schemas.microsoft.com/office/powerpoint/2010/main" val="81850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15859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7A21-9488-844F-AA82-A4BB599321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E6F7DF6-283D-2B49-8800-5A6884F903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0B6BF39-4351-2441-AB0B-B59BA9818992}"/>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5" name="Footer Placeholder 4">
            <a:extLst>
              <a:ext uri="{FF2B5EF4-FFF2-40B4-BE49-F238E27FC236}">
                <a16:creationId xmlns:a16="http://schemas.microsoft.com/office/drawing/2014/main" id="{8A2834EF-AFA6-5C4F-96F9-B7B647F84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5C5C8-4BEA-DB45-BEF8-99967D844318}"/>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252060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7342-04AB-F345-AB1B-ED3BF16401B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C1CE86-6E07-8246-BD5B-B2AE072D83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40BBC-5125-A245-9C82-212032D1204A}"/>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5" name="Footer Placeholder 4">
            <a:extLst>
              <a:ext uri="{FF2B5EF4-FFF2-40B4-BE49-F238E27FC236}">
                <a16:creationId xmlns:a16="http://schemas.microsoft.com/office/drawing/2014/main" id="{5E0D89FB-A15D-5041-AFC9-3D6EE3FF4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EADF8-C6FE-614F-AD2B-54689AE78A17}"/>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104189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64B62-3D3B-144C-AF86-46DC81C9A12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6618DD-C136-3A4F-8AA0-DD336E9655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85164E-8C24-684B-8307-7F83D6249422}"/>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5" name="Footer Placeholder 4">
            <a:extLst>
              <a:ext uri="{FF2B5EF4-FFF2-40B4-BE49-F238E27FC236}">
                <a16:creationId xmlns:a16="http://schemas.microsoft.com/office/drawing/2014/main" id="{997EB593-5054-DD42-8A02-D6CB90E75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25E19-E067-814B-A3A9-AA87BBCB0701}"/>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95271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9DC79-0176-3240-A5B9-20A35A5269C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17C287-AC21-3F43-8BC5-DEC9BDE1BE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4ACA21-D716-1347-93FB-1BFFE7531981}"/>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5" name="Footer Placeholder 4">
            <a:extLst>
              <a:ext uri="{FF2B5EF4-FFF2-40B4-BE49-F238E27FC236}">
                <a16:creationId xmlns:a16="http://schemas.microsoft.com/office/drawing/2014/main" id="{E73BD1E4-B329-194B-9B7D-D82371AD0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FA460-F88B-2143-8EBB-2D194245E3F5}"/>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87936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5449-56B1-FB4B-BD4E-AB49E685E7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E46B06B-90C9-7448-ADF0-3E2CA22335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723DA9-8C80-4B4D-9C9C-7E0D182EAFE6}"/>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5" name="Footer Placeholder 4">
            <a:extLst>
              <a:ext uri="{FF2B5EF4-FFF2-40B4-BE49-F238E27FC236}">
                <a16:creationId xmlns:a16="http://schemas.microsoft.com/office/drawing/2014/main" id="{B6E35D7E-2696-2445-AF7F-38D2BF22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6A977-DCED-7448-B73F-3AC4CD314B19}"/>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254182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6AC6-4D86-2548-9A1D-17F4DE0AFF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72E3FC-D6C1-DC45-9952-BE2126656B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75A6A7E-E205-2C41-A3F1-1ED8F87E6C8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F5BA4E7-5AD7-2440-A29D-BDB5A5C183B5}"/>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6" name="Footer Placeholder 5">
            <a:extLst>
              <a:ext uri="{FF2B5EF4-FFF2-40B4-BE49-F238E27FC236}">
                <a16:creationId xmlns:a16="http://schemas.microsoft.com/office/drawing/2014/main" id="{8C16B353-D14A-5049-89DD-0FC4CDD4D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35564-585A-3A42-A121-6C5214C1F575}"/>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82218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A941-0E53-3244-9DAE-41C8287349D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CF1649-DAC1-A54B-B491-A1BF8F7F7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67C5002-DA21-2F4E-A524-C3BC86FFE5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0DCD99-C165-004D-9C0B-1A2E19D13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9C5D5F2-9D5A-7E4F-9482-BCA5768C524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CA570BD-AAB5-234A-B6D6-C7E361FE71E9}"/>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8" name="Footer Placeholder 7">
            <a:extLst>
              <a:ext uri="{FF2B5EF4-FFF2-40B4-BE49-F238E27FC236}">
                <a16:creationId xmlns:a16="http://schemas.microsoft.com/office/drawing/2014/main" id="{A9911434-D1D5-3C43-A2E9-C02B5C4FBE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726308-29FC-0540-93AE-18027A6EBE47}"/>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382313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D00DB-7B6F-F542-A4E4-2FF69B5179A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6A31677-8DA0-0344-9CE6-1206C3B5DED0}"/>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4" name="Footer Placeholder 3">
            <a:extLst>
              <a:ext uri="{FF2B5EF4-FFF2-40B4-BE49-F238E27FC236}">
                <a16:creationId xmlns:a16="http://schemas.microsoft.com/office/drawing/2014/main" id="{79C1BB43-EAE7-4946-939D-C3A5CA294D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D657DC-662B-3247-8F03-887CE01B9AA5}"/>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154794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843CB-9F3A-844D-B1FA-1C115C90631E}"/>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3" name="Footer Placeholder 2">
            <a:extLst>
              <a:ext uri="{FF2B5EF4-FFF2-40B4-BE49-F238E27FC236}">
                <a16:creationId xmlns:a16="http://schemas.microsoft.com/office/drawing/2014/main" id="{C026584B-8274-DF42-820E-C416BB8121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CD5F52-075F-C442-8B76-BB949B0FC5D2}"/>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39290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A06D-23F3-F64D-98D8-0D77CA5904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EA43AB-2BF2-0547-9424-1CB0EE0243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B5544-277D-664E-A2CF-0A13E30E7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50D8E6-E0BE-F84D-9AEA-DB90B66822F4}"/>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6" name="Footer Placeholder 5">
            <a:extLst>
              <a:ext uri="{FF2B5EF4-FFF2-40B4-BE49-F238E27FC236}">
                <a16:creationId xmlns:a16="http://schemas.microsoft.com/office/drawing/2014/main" id="{110F0A61-7DFC-8849-8A7C-0BD8D5B4B1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043A54-3A29-5941-BEFA-65D9EAE6665B}"/>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197294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B7A7-EA9F-8D4B-85D9-2789CB312A6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080C0B-A64F-2645-9D0A-64BF53592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5E9C11-3A36-0348-83E9-49711B907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A1D3DC-4974-9942-AE3D-0F27DA40ADF2}"/>
              </a:ext>
            </a:extLst>
          </p:cNvPr>
          <p:cNvSpPr>
            <a:spLocks noGrp="1"/>
          </p:cNvSpPr>
          <p:nvPr>
            <p:ph type="dt" sz="half" idx="10"/>
          </p:nvPr>
        </p:nvSpPr>
        <p:spPr/>
        <p:txBody>
          <a:bodyPr/>
          <a:lstStyle/>
          <a:p>
            <a:fld id="{56980F21-533D-0A46-A7A7-DFC6220C511E}" type="datetimeFigureOut">
              <a:rPr lang="en-US" smtClean="0"/>
              <a:t>1/29/2021</a:t>
            </a:fld>
            <a:endParaRPr lang="en-US"/>
          </a:p>
        </p:txBody>
      </p:sp>
      <p:sp>
        <p:nvSpPr>
          <p:cNvPr id="6" name="Footer Placeholder 5">
            <a:extLst>
              <a:ext uri="{FF2B5EF4-FFF2-40B4-BE49-F238E27FC236}">
                <a16:creationId xmlns:a16="http://schemas.microsoft.com/office/drawing/2014/main" id="{EBBF4177-3FDA-EC4B-BED4-7043298C6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12A32-A7A4-7845-BBBB-1273FA28038F}"/>
              </a:ext>
            </a:extLst>
          </p:cNvPr>
          <p:cNvSpPr>
            <a:spLocks noGrp="1"/>
          </p:cNvSpPr>
          <p:nvPr>
            <p:ph type="sldNum" sz="quarter" idx="12"/>
          </p:nvPr>
        </p:nvSpPr>
        <p:spPr/>
        <p:txBody>
          <a:bodyPr/>
          <a:lstStyle/>
          <a:p>
            <a:fld id="{484CDB68-81F5-6C48-B472-7D4C0171A489}" type="slidenum">
              <a:rPr lang="en-US" smtClean="0"/>
              <a:t>‹#›</a:t>
            </a:fld>
            <a:endParaRPr lang="en-US"/>
          </a:p>
        </p:txBody>
      </p:sp>
    </p:spTree>
    <p:extLst>
      <p:ext uri="{BB962C8B-B14F-4D97-AF65-F5344CB8AC3E}">
        <p14:creationId xmlns:p14="http://schemas.microsoft.com/office/powerpoint/2010/main" val="711046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CC6B0-2853-D244-B577-33D9DCFE0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CCC8D06-D13A-364B-B33B-67C97C74B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FC1E91-4814-B341-A02E-CC162ABCC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80F21-533D-0A46-A7A7-DFC6220C511E}" type="datetimeFigureOut">
              <a:rPr lang="en-US" smtClean="0"/>
              <a:t>1/29/2021</a:t>
            </a:fld>
            <a:endParaRPr lang="en-US"/>
          </a:p>
        </p:txBody>
      </p:sp>
      <p:sp>
        <p:nvSpPr>
          <p:cNvPr id="5" name="Footer Placeholder 4">
            <a:extLst>
              <a:ext uri="{FF2B5EF4-FFF2-40B4-BE49-F238E27FC236}">
                <a16:creationId xmlns:a16="http://schemas.microsoft.com/office/drawing/2014/main" id="{C0C484E2-AF65-8747-96CD-B790047D58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7C2A07-748E-6942-B9DD-1526FF0A4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CDB68-81F5-6C48-B472-7D4C0171A489}" type="slidenum">
              <a:rPr lang="en-US" smtClean="0"/>
              <a:t>‹#›</a:t>
            </a:fld>
            <a:endParaRPr lang="en-US"/>
          </a:p>
        </p:txBody>
      </p:sp>
    </p:spTree>
    <p:extLst>
      <p:ext uri="{BB962C8B-B14F-4D97-AF65-F5344CB8AC3E}">
        <p14:creationId xmlns:p14="http://schemas.microsoft.com/office/powerpoint/2010/main" val="3452014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5.tm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tmp"/><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tmp"/><Relationship Id="rId5" Type="http://schemas.openxmlformats.org/officeDocument/2006/relationships/image" Target="../media/image36.png"/><Relationship Id="rId4" Type="http://schemas.openxmlformats.org/officeDocument/2006/relationships/image" Target="../media/image35.tm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5.tm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35.tmp"/></Relationships>
</file>

<file path=ppt/slides/_rels/slide1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7IOANPZffRU&amp;feature=emb_logo"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tm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2.tm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4.tmp"/></Relationships>
</file>

<file path=ppt/slides/_rels/slide3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tmp"/><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37.tmp"/></Relationships>
</file>

<file path=ppt/slides/_rels/slide3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21.tmp"/></Relationships>
</file>

<file path=ppt/slides/_rels/slide3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image" Target="../media/image9.png"/><Relationship Id="rId7" Type="http://schemas.openxmlformats.org/officeDocument/2006/relationships/image" Target="../media/image21.tm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classroom.thenational.academy/lessons/to-use-subordinating-conjunctions-c9k3ed?activity=video&amp;step=1"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classroom.thenational.academy/lessons/to-recognise-and-describe-repeating-patterns-6hjk4c?step=1&amp;activity=video" TargetMode="External"/><Relationship Id="rId4" Type="http://schemas.openxmlformats.org/officeDocument/2006/relationships/hyperlink" Target="https://classroom.thenational.academy/lessons/to-know-the-names-for-the-offspring-animals-not-human-6mr36r?activity=video&amp;ste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ksouth1-mediap.svc.ms/transform/thumbnail?provider=spo&amp;inputFormat=png&amp;cs=fFNQTw&amp;docid=https%3A%2F%2Fdurhamschools-my.sharepoint.com%3A443%2F_api%2Fv2.0%2Fdrives%2Fb!gAJaW5u-Rkmqwl4jPy9UGYMZtw1An2RBrvovy85FHRaZLaNEPYlAQ67Txwpp0T4S%2Fitems%2F01CGZ3B4T65LQ5E726TVGZRZSRRQKYUCAU%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1" y="1092199"/>
            <a:ext cx="4638238" cy="46382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r>
              <a:rPr lang="en-GB" sz="2400" dirty="0" smtClean="0"/>
              <a:t>Pack: A</a:t>
            </a:r>
            <a:endParaRPr lang="en-GB" sz="2400"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a:t>
            </a:r>
            <a:r>
              <a:rPr lang="en-GB" sz="3200" dirty="0" smtClean="0"/>
              <a:t>Topic</a:t>
            </a:r>
            <a:endParaRPr lang="en-GB" sz="32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041" y="222475"/>
            <a:ext cx="1121416" cy="1121416"/>
          </a:xfrm>
          <a:prstGeom prst="rect">
            <a:avLst/>
          </a:prstGeom>
        </p:spPr>
      </p:pic>
    </p:spTree>
    <p:extLst>
      <p:ext uri="{BB962C8B-B14F-4D97-AF65-F5344CB8AC3E}">
        <p14:creationId xmlns:p14="http://schemas.microsoft.com/office/powerpoint/2010/main" val="2189308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843659" cy="6581168"/>
          </a:xfrm>
        </p:spPr>
        <p:txBody>
          <a:bodyPr vert="horz" lIns="91440" tIns="45720" rIns="91440" bIns="45720" rtlCol="0" anchor="t">
            <a:normAutofit/>
          </a:bodyPr>
          <a:lstStyle/>
          <a:p>
            <a:pPr marL="0" indent="0" algn="ctr">
              <a:buNone/>
            </a:pPr>
            <a:r>
              <a:rPr lang="en-US" b="1" u="sng" dirty="0"/>
              <a:t>Looking at farm animals and their offspring.</a:t>
            </a:r>
          </a:p>
          <a:p>
            <a:pPr marL="0" indent="0">
              <a:buNone/>
            </a:pPr>
            <a:endParaRPr lang="en-US" sz="2000" dirty="0"/>
          </a:p>
          <a:p>
            <a:pPr marL="0" indent="0">
              <a:buNone/>
            </a:pPr>
            <a:r>
              <a:rPr lang="en-US" sz="2000" dirty="0"/>
              <a:t>Today we are going to look at different farm animals and their babies. </a:t>
            </a:r>
          </a:p>
          <a:p>
            <a:pPr marL="0" indent="0">
              <a:buNone/>
            </a:pPr>
            <a:r>
              <a:rPr lang="en-US" sz="2000" dirty="0"/>
              <a:t>In the Chicken </a:t>
            </a:r>
            <a:r>
              <a:rPr lang="en-US" sz="2000" dirty="0" err="1"/>
              <a:t>Licken</a:t>
            </a:r>
            <a:r>
              <a:rPr lang="en-US" sz="2000" dirty="0"/>
              <a:t> story we saw a chicken, a duck, a hen, a cockerel. </a:t>
            </a:r>
          </a:p>
          <a:p>
            <a:pPr marL="0" indent="0">
              <a:buNone/>
            </a:pPr>
            <a:r>
              <a:rPr lang="en-US" sz="2000" dirty="0"/>
              <a:t>All these animals can be found on a farm. </a:t>
            </a:r>
          </a:p>
          <a:p>
            <a:pPr marL="0" indent="0">
              <a:buNone/>
            </a:pPr>
            <a:r>
              <a:rPr lang="en-US" sz="2000" dirty="0"/>
              <a:t>Lets have a look at farm animals and their babies. </a:t>
            </a:r>
          </a:p>
          <a:p>
            <a:pPr marL="0" indent="0">
              <a:buNone/>
            </a:pPr>
            <a:endParaRPr lang="en-US" sz="2000" dirty="0"/>
          </a:p>
          <a:p>
            <a:pPr marL="0" indent="0">
              <a:buNone/>
            </a:pPr>
            <a:r>
              <a:rPr lang="en-US" sz="2000" dirty="0"/>
              <a:t>A chicken’s baby is called a chick.   </a:t>
            </a:r>
          </a:p>
          <a:p>
            <a:pPr marL="0" indent="0">
              <a:buNone/>
            </a:pPr>
            <a:endParaRPr lang="en-US" sz="1400"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2D0DAF5A-F19F-F34B-871E-8651C6577294}"/>
              </a:ext>
            </a:extLst>
          </p:cNvPr>
          <p:cNvPicPr>
            <a:picLocks noChangeAspect="1"/>
          </p:cNvPicPr>
          <p:nvPr/>
        </p:nvPicPr>
        <p:blipFill>
          <a:blip r:embed="rId3"/>
          <a:stretch>
            <a:fillRect/>
          </a:stretch>
        </p:blipFill>
        <p:spPr>
          <a:xfrm>
            <a:off x="6779228" y="4462566"/>
            <a:ext cx="2295967" cy="1336458"/>
          </a:xfrm>
          <a:prstGeom prst="rect">
            <a:avLst/>
          </a:prstGeom>
        </p:spPr>
      </p:pic>
      <p:sp>
        <p:nvSpPr>
          <p:cNvPr id="7" name="TextBox 6">
            <a:extLst>
              <a:ext uri="{FF2B5EF4-FFF2-40B4-BE49-F238E27FC236}">
                <a16:creationId xmlns:a16="http://schemas.microsoft.com/office/drawing/2014/main" id="{AB1121DF-7842-8A40-B9EE-C4E549C9428A}"/>
              </a:ext>
            </a:extLst>
          </p:cNvPr>
          <p:cNvSpPr txBox="1"/>
          <p:nvPr/>
        </p:nvSpPr>
        <p:spPr>
          <a:xfrm>
            <a:off x="7461914" y="3895514"/>
            <a:ext cx="1226933" cy="369332"/>
          </a:xfrm>
          <a:prstGeom prst="rect">
            <a:avLst/>
          </a:prstGeom>
          <a:noFill/>
        </p:spPr>
        <p:txBody>
          <a:bodyPr wrap="square" rtlCol="0">
            <a:spAutoFit/>
          </a:bodyPr>
          <a:lstStyle/>
          <a:p>
            <a:r>
              <a:rPr lang="en-US" dirty="0"/>
              <a:t>chick</a:t>
            </a:r>
          </a:p>
        </p:txBody>
      </p:sp>
      <p:sp>
        <p:nvSpPr>
          <p:cNvPr id="10" name="TextBox 9">
            <a:extLst>
              <a:ext uri="{FF2B5EF4-FFF2-40B4-BE49-F238E27FC236}">
                <a16:creationId xmlns:a16="http://schemas.microsoft.com/office/drawing/2014/main" id="{AB1121DF-7842-8A40-B9EE-C4E549C9428A}"/>
              </a:ext>
            </a:extLst>
          </p:cNvPr>
          <p:cNvSpPr txBox="1"/>
          <p:nvPr/>
        </p:nvSpPr>
        <p:spPr>
          <a:xfrm>
            <a:off x="3452933" y="3895514"/>
            <a:ext cx="1226933" cy="369332"/>
          </a:xfrm>
          <a:prstGeom prst="rect">
            <a:avLst/>
          </a:prstGeom>
          <a:noFill/>
        </p:spPr>
        <p:txBody>
          <a:bodyPr wrap="square" rtlCol="0">
            <a:spAutoFit/>
          </a:bodyPr>
          <a:lstStyle/>
          <a:p>
            <a:r>
              <a:rPr lang="en-US" dirty="0"/>
              <a:t>chicken</a:t>
            </a:r>
          </a:p>
        </p:txBody>
      </p:sp>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773" y="4409194"/>
            <a:ext cx="2343477" cy="1467055"/>
          </a:xfrm>
          <a:prstGeom prst="rect">
            <a:avLst/>
          </a:prstGeom>
        </p:spPr>
      </p:pic>
      <p:sp>
        <p:nvSpPr>
          <p:cNvPr id="12" name="Right Arrow 11"/>
          <p:cNvSpPr/>
          <p:nvPr/>
        </p:nvSpPr>
        <p:spPr>
          <a:xfrm>
            <a:off x="5127250" y="4793673"/>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C08B45C-DBCC-B540-B3F4-DB1042B8D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3291262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1"/>
            <a:ext cx="11100355" cy="1663839"/>
          </a:xfrm>
        </p:spPr>
        <p:txBody>
          <a:bodyPr vert="horz" lIns="91440" tIns="45720" rIns="91440" bIns="45720" rtlCol="0" anchor="t">
            <a:normAutofit/>
          </a:bodyPr>
          <a:lstStyle/>
          <a:p>
            <a:pPr marL="0" indent="0" algn="ctr">
              <a:buNone/>
            </a:pPr>
            <a:r>
              <a:rPr lang="en-US" b="1" u="sng" dirty="0"/>
              <a:t>Looking at farm animals and their offspring.</a:t>
            </a:r>
          </a:p>
          <a:p>
            <a:pPr marL="0" indent="0">
              <a:buNone/>
            </a:pPr>
            <a:endParaRPr lang="en-US" sz="2000" dirty="0"/>
          </a:p>
          <a:p>
            <a:pPr marL="0" indent="0">
              <a:buNone/>
            </a:pPr>
            <a:r>
              <a:rPr lang="en-US" sz="2000" dirty="0"/>
              <a:t>A cow’s baby is called a calf. </a:t>
            </a:r>
          </a:p>
          <a:p>
            <a:pPr marL="0" indent="0" algn="ctr">
              <a:buNone/>
            </a:pPr>
            <a:endParaRPr lang="en-US" b="1" u="sng"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52BF09C3-1CE0-AD43-914C-DE471D0691FB}"/>
              </a:ext>
            </a:extLst>
          </p:cNvPr>
          <p:cNvPicPr>
            <a:picLocks noChangeAspect="1"/>
          </p:cNvPicPr>
          <p:nvPr/>
        </p:nvPicPr>
        <p:blipFill>
          <a:blip r:embed="rId3"/>
          <a:stretch>
            <a:fillRect/>
          </a:stretch>
        </p:blipFill>
        <p:spPr>
          <a:xfrm>
            <a:off x="2241523" y="1848765"/>
            <a:ext cx="2178933" cy="1730329"/>
          </a:xfrm>
          <a:prstGeom prst="rect">
            <a:avLst/>
          </a:prstGeom>
        </p:spPr>
      </p:pic>
      <p:pic>
        <p:nvPicPr>
          <p:cNvPr id="7" name="Picture 6">
            <a:extLst>
              <a:ext uri="{FF2B5EF4-FFF2-40B4-BE49-F238E27FC236}">
                <a16:creationId xmlns:a16="http://schemas.microsoft.com/office/drawing/2014/main" id="{23C8DD27-29F3-C44C-AA81-8BEBF7B1EE6A}"/>
              </a:ext>
            </a:extLst>
          </p:cNvPr>
          <p:cNvPicPr>
            <a:picLocks noChangeAspect="1"/>
          </p:cNvPicPr>
          <p:nvPr/>
        </p:nvPicPr>
        <p:blipFill>
          <a:blip r:embed="rId4"/>
          <a:stretch>
            <a:fillRect/>
          </a:stretch>
        </p:blipFill>
        <p:spPr>
          <a:xfrm>
            <a:off x="6978020" y="1922107"/>
            <a:ext cx="2347003" cy="1663838"/>
          </a:xfrm>
          <a:prstGeom prst="rect">
            <a:avLst/>
          </a:prstGeom>
        </p:spPr>
      </p:pic>
      <p:sp>
        <p:nvSpPr>
          <p:cNvPr id="8" name="TextBox 7">
            <a:extLst>
              <a:ext uri="{FF2B5EF4-FFF2-40B4-BE49-F238E27FC236}">
                <a16:creationId xmlns:a16="http://schemas.microsoft.com/office/drawing/2014/main" id="{F7E97F6F-3369-214F-A4D4-92F6C72EAF7C}"/>
              </a:ext>
            </a:extLst>
          </p:cNvPr>
          <p:cNvSpPr txBox="1"/>
          <p:nvPr/>
        </p:nvSpPr>
        <p:spPr>
          <a:xfrm>
            <a:off x="2905245" y="1446835"/>
            <a:ext cx="851491" cy="369332"/>
          </a:xfrm>
          <a:prstGeom prst="rect">
            <a:avLst/>
          </a:prstGeom>
          <a:noFill/>
        </p:spPr>
        <p:txBody>
          <a:bodyPr wrap="square" rtlCol="0">
            <a:spAutoFit/>
          </a:bodyPr>
          <a:lstStyle/>
          <a:p>
            <a:r>
              <a:rPr lang="en-US" dirty="0"/>
              <a:t>Cow</a:t>
            </a:r>
          </a:p>
        </p:txBody>
      </p:sp>
      <p:sp>
        <p:nvSpPr>
          <p:cNvPr id="9" name="TextBox 8">
            <a:extLst>
              <a:ext uri="{FF2B5EF4-FFF2-40B4-BE49-F238E27FC236}">
                <a16:creationId xmlns:a16="http://schemas.microsoft.com/office/drawing/2014/main" id="{AB1121DF-7842-8A40-B9EE-C4E549C9428A}"/>
              </a:ext>
            </a:extLst>
          </p:cNvPr>
          <p:cNvSpPr txBox="1"/>
          <p:nvPr/>
        </p:nvSpPr>
        <p:spPr>
          <a:xfrm>
            <a:off x="7861138" y="1446835"/>
            <a:ext cx="851491" cy="369332"/>
          </a:xfrm>
          <a:prstGeom prst="rect">
            <a:avLst/>
          </a:prstGeom>
          <a:noFill/>
        </p:spPr>
        <p:txBody>
          <a:bodyPr wrap="square" rtlCol="0">
            <a:spAutoFit/>
          </a:bodyPr>
          <a:lstStyle/>
          <a:p>
            <a:r>
              <a:rPr lang="en-US" dirty="0"/>
              <a:t>Calf</a:t>
            </a:r>
          </a:p>
        </p:txBody>
      </p:sp>
      <p:pic>
        <p:nvPicPr>
          <p:cNvPr id="11" name="Picture 10">
            <a:extLst>
              <a:ext uri="{FF2B5EF4-FFF2-40B4-BE49-F238E27FC236}">
                <a16:creationId xmlns:a16="http://schemas.microsoft.com/office/drawing/2014/main" id="{4CEB61E0-72AE-5942-84DF-7A5078254B2A}"/>
              </a:ext>
            </a:extLst>
          </p:cNvPr>
          <p:cNvPicPr>
            <a:picLocks noChangeAspect="1"/>
          </p:cNvPicPr>
          <p:nvPr/>
        </p:nvPicPr>
        <p:blipFill>
          <a:blip r:embed="rId5"/>
          <a:stretch>
            <a:fillRect/>
          </a:stretch>
        </p:blipFill>
        <p:spPr>
          <a:xfrm>
            <a:off x="2327690" y="4670443"/>
            <a:ext cx="2006600" cy="2044700"/>
          </a:xfrm>
          <a:prstGeom prst="rect">
            <a:avLst/>
          </a:prstGeom>
        </p:spPr>
      </p:pic>
      <p:sp>
        <p:nvSpPr>
          <p:cNvPr id="12" name="TextBox 11">
            <a:extLst>
              <a:ext uri="{FF2B5EF4-FFF2-40B4-BE49-F238E27FC236}">
                <a16:creationId xmlns:a16="http://schemas.microsoft.com/office/drawing/2014/main" id="{B9D5CC3E-2687-5F4C-8EFA-2A76A7702A60}"/>
              </a:ext>
            </a:extLst>
          </p:cNvPr>
          <p:cNvSpPr txBox="1"/>
          <p:nvPr/>
        </p:nvSpPr>
        <p:spPr>
          <a:xfrm>
            <a:off x="205587" y="3755436"/>
            <a:ext cx="4490977" cy="369332"/>
          </a:xfrm>
          <a:prstGeom prst="rect">
            <a:avLst/>
          </a:prstGeom>
          <a:noFill/>
        </p:spPr>
        <p:txBody>
          <a:bodyPr wrap="square" rtlCol="0">
            <a:spAutoFit/>
          </a:bodyPr>
          <a:lstStyle/>
          <a:p>
            <a:r>
              <a:rPr lang="en-US" dirty="0"/>
              <a:t>A sheep’s baby  is called a lamb.</a:t>
            </a:r>
          </a:p>
        </p:txBody>
      </p:sp>
      <p:sp>
        <p:nvSpPr>
          <p:cNvPr id="13" name="TextBox 12">
            <a:extLst>
              <a:ext uri="{FF2B5EF4-FFF2-40B4-BE49-F238E27FC236}">
                <a16:creationId xmlns:a16="http://schemas.microsoft.com/office/drawing/2014/main" id="{E9426E62-58FA-F941-9B93-7ED47BECFB35}"/>
              </a:ext>
            </a:extLst>
          </p:cNvPr>
          <p:cNvSpPr txBox="1"/>
          <p:nvPr/>
        </p:nvSpPr>
        <p:spPr>
          <a:xfrm>
            <a:off x="2905243" y="4212939"/>
            <a:ext cx="851491" cy="369332"/>
          </a:xfrm>
          <a:prstGeom prst="rect">
            <a:avLst/>
          </a:prstGeom>
          <a:noFill/>
        </p:spPr>
        <p:txBody>
          <a:bodyPr wrap="square" rtlCol="0">
            <a:spAutoFit/>
          </a:bodyPr>
          <a:lstStyle/>
          <a:p>
            <a:r>
              <a:rPr lang="en-US" dirty="0"/>
              <a:t>Sheep</a:t>
            </a:r>
          </a:p>
        </p:txBody>
      </p:sp>
      <p:pic>
        <p:nvPicPr>
          <p:cNvPr id="15" name="Picture 14">
            <a:extLst>
              <a:ext uri="{FF2B5EF4-FFF2-40B4-BE49-F238E27FC236}">
                <a16:creationId xmlns:a16="http://schemas.microsoft.com/office/drawing/2014/main" id="{4F9F2B53-26A4-0A4F-8B28-EC50EFFF063F}"/>
              </a:ext>
            </a:extLst>
          </p:cNvPr>
          <p:cNvPicPr>
            <a:picLocks noChangeAspect="1"/>
          </p:cNvPicPr>
          <p:nvPr/>
        </p:nvPicPr>
        <p:blipFill>
          <a:blip r:embed="rId6"/>
          <a:stretch>
            <a:fillRect/>
          </a:stretch>
        </p:blipFill>
        <p:spPr>
          <a:xfrm>
            <a:off x="7148223" y="4670443"/>
            <a:ext cx="2006600" cy="1877142"/>
          </a:xfrm>
          <a:prstGeom prst="rect">
            <a:avLst/>
          </a:prstGeom>
        </p:spPr>
      </p:pic>
      <p:sp>
        <p:nvSpPr>
          <p:cNvPr id="16" name="TextBox 15">
            <a:extLst>
              <a:ext uri="{FF2B5EF4-FFF2-40B4-BE49-F238E27FC236}">
                <a16:creationId xmlns:a16="http://schemas.microsoft.com/office/drawing/2014/main" id="{DA984FAB-5299-424D-BFD1-DC28EE680110}"/>
              </a:ext>
            </a:extLst>
          </p:cNvPr>
          <p:cNvSpPr txBox="1"/>
          <p:nvPr/>
        </p:nvSpPr>
        <p:spPr>
          <a:xfrm>
            <a:off x="7725777" y="4212939"/>
            <a:ext cx="851491" cy="369332"/>
          </a:xfrm>
          <a:prstGeom prst="rect">
            <a:avLst/>
          </a:prstGeom>
          <a:noFill/>
        </p:spPr>
        <p:txBody>
          <a:bodyPr wrap="square" rtlCol="0">
            <a:spAutoFit/>
          </a:bodyPr>
          <a:lstStyle/>
          <a:p>
            <a:r>
              <a:rPr lang="en-US" dirty="0"/>
              <a:t>Lamb</a:t>
            </a:r>
          </a:p>
        </p:txBody>
      </p:sp>
      <p:cxnSp>
        <p:nvCxnSpPr>
          <p:cNvPr id="18" name="Straight Connector 17">
            <a:extLst>
              <a:ext uri="{FF2B5EF4-FFF2-40B4-BE49-F238E27FC236}">
                <a16:creationId xmlns:a16="http://schemas.microsoft.com/office/drawing/2014/main" id="{8F8F5916-3F1C-064C-BF0A-A277DD2401B1}"/>
              </a:ext>
            </a:extLst>
          </p:cNvPr>
          <p:cNvCxnSpPr/>
          <p:nvPr/>
        </p:nvCxnSpPr>
        <p:spPr>
          <a:xfrm>
            <a:off x="0" y="3665834"/>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4" name="Right Arrow 13"/>
          <p:cNvSpPr/>
          <p:nvPr/>
        </p:nvSpPr>
        <p:spPr>
          <a:xfrm>
            <a:off x="5127250" y="2414590"/>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5035861" y="5269578"/>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CC08B45C-DBCC-B540-B3F4-DB1042B8D1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27039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lgn="ctr">
              <a:buNone/>
            </a:pPr>
            <a:r>
              <a:rPr lang="en-US" b="1" u="sng" dirty="0"/>
              <a:t>Looking at farm animals and their offspring.</a:t>
            </a:r>
          </a:p>
          <a:p>
            <a:pPr marL="0" indent="0">
              <a:buNone/>
            </a:pPr>
            <a:endParaRPr lang="en-US" sz="2000" dirty="0"/>
          </a:p>
          <a:p>
            <a:pPr marL="0" indent="0">
              <a:buNone/>
            </a:pPr>
            <a:r>
              <a:rPr lang="en-US" sz="2000" dirty="0"/>
              <a:t>A goat’s baby is called a kid.</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FF7519E2-13BA-D544-98C1-74031BB22025}"/>
              </a:ext>
            </a:extLst>
          </p:cNvPr>
          <p:cNvSpPr txBox="1"/>
          <p:nvPr/>
        </p:nvSpPr>
        <p:spPr>
          <a:xfrm>
            <a:off x="205587" y="3854402"/>
            <a:ext cx="2907142" cy="369332"/>
          </a:xfrm>
          <a:prstGeom prst="rect">
            <a:avLst/>
          </a:prstGeom>
          <a:noFill/>
        </p:spPr>
        <p:txBody>
          <a:bodyPr wrap="none" rtlCol="0">
            <a:spAutoFit/>
          </a:bodyPr>
          <a:lstStyle/>
          <a:p>
            <a:r>
              <a:rPr lang="en-US" dirty="0"/>
              <a:t>A pig’s baby is called a piglet.</a:t>
            </a:r>
          </a:p>
        </p:txBody>
      </p:sp>
      <p:pic>
        <p:nvPicPr>
          <p:cNvPr id="5" name="Picture 4">
            <a:extLst>
              <a:ext uri="{FF2B5EF4-FFF2-40B4-BE49-F238E27FC236}">
                <a16:creationId xmlns:a16="http://schemas.microsoft.com/office/drawing/2014/main" id="{F55678A7-6E3A-D142-949A-6599484417AB}"/>
              </a:ext>
            </a:extLst>
          </p:cNvPr>
          <p:cNvPicPr>
            <a:picLocks noChangeAspect="1"/>
          </p:cNvPicPr>
          <p:nvPr/>
        </p:nvPicPr>
        <p:blipFill>
          <a:blip r:embed="rId3"/>
          <a:stretch>
            <a:fillRect/>
          </a:stretch>
        </p:blipFill>
        <p:spPr>
          <a:xfrm>
            <a:off x="2861531" y="1817279"/>
            <a:ext cx="2580350" cy="1542278"/>
          </a:xfrm>
          <a:prstGeom prst="rect">
            <a:avLst/>
          </a:prstGeom>
        </p:spPr>
      </p:pic>
      <p:pic>
        <p:nvPicPr>
          <p:cNvPr id="8" name="Picture 7">
            <a:extLst>
              <a:ext uri="{FF2B5EF4-FFF2-40B4-BE49-F238E27FC236}">
                <a16:creationId xmlns:a16="http://schemas.microsoft.com/office/drawing/2014/main" id="{3994A0BA-728F-A14C-9C53-5A3EBA55F7AC}"/>
              </a:ext>
            </a:extLst>
          </p:cNvPr>
          <p:cNvPicPr>
            <a:picLocks noChangeAspect="1"/>
          </p:cNvPicPr>
          <p:nvPr/>
        </p:nvPicPr>
        <p:blipFill>
          <a:blip r:embed="rId4"/>
          <a:stretch>
            <a:fillRect/>
          </a:stretch>
        </p:blipFill>
        <p:spPr>
          <a:xfrm>
            <a:off x="7604567" y="1793038"/>
            <a:ext cx="2132796" cy="1590759"/>
          </a:xfrm>
          <a:prstGeom prst="rect">
            <a:avLst/>
          </a:prstGeom>
        </p:spPr>
      </p:pic>
      <p:sp>
        <p:nvSpPr>
          <p:cNvPr id="9" name="TextBox 8">
            <a:extLst>
              <a:ext uri="{FF2B5EF4-FFF2-40B4-BE49-F238E27FC236}">
                <a16:creationId xmlns:a16="http://schemas.microsoft.com/office/drawing/2014/main" id="{AC80C2AA-833C-654C-A921-60ED1B9DD4EB}"/>
              </a:ext>
            </a:extLst>
          </p:cNvPr>
          <p:cNvSpPr txBox="1"/>
          <p:nvPr/>
        </p:nvSpPr>
        <p:spPr>
          <a:xfrm>
            <a:off x="3949631" y="1356844"/>
            <a:ext cx="599331" cy="369332"/>
          </a:xfrm>
          <a:prstGeom prst="rect">
            <a:avLst/>
          </a:prstGeom>
          <a:noFill/>
        </p:spPr>
        <p:txBody>
          <a:bodyPr wrap="none" rtlCol="0">
            <a:spAutoFit/>
          </a:bodyPr>
          <a:lstStyle/>
          <a:p>
            <a:r>
              <a:rPr lang="en-US" dirty="0"/>
              <a:t>goat</a:t>
            </a:r>
          </a:p>
        </p:txBody>
      </p:sp>
      <p:sp>
        <p:nvSpPr>
          <p:cNvPr id="10" name="TextBox 9">
            <a:extLst>
              <a:ext uri="{FF2B5EF4-FFF2-40B4-BE49-F238E27FC236}">
                <a16:creationId xmlns:a16="http://schemas.microsoft.com/office/drawing/2014/main" id="{02359236-9B9D-9545-B0BB-B7ED6D48D4F1}"/>
              </a:ext>
            </a:extLst>
          </p:cNvPr>
          <p:cNvSpPr txBox="1"/>
          <p:nvPr/>
        </p:nvSpPr>
        <p:spPr>
          <a:xfrm>
            <a:off x="8439171" y="1317682"/>
            <a:ext cx="463588" cy="369332"/>
          </a:xfrm>
          <a:prstGeom prst="rect">
            <a:avLst/>
          </a:prstGeom>
          <a:noFill/>
        </p:spPr>
        <p:txBody>
          <a:bodyPr wrap="none" rtlCol="0">
            <a:spAutoFit/>
          </a:bodyPr>
          <a:lstStyle/>
          <a:p>
            <a:r>
              <a:rPr lang="en-US" dirty="0"/>
              <a:t>kid</a:t>
            </a:r>
          </a:p>
        </p:txBody>
      </p:sp>
      <p:pic>
        <p:nvPicPr>
          <p:cNvPr id="12" name="Picture 11">
            <a:extLst>
              <a:ext uri="{FF2B5EF4-FFF2-40B4-BE49-F238E27FC236}">
                <a16:creationId xmlns:a16="http://schemas.microsoft.com/office/drawing/2014/main" id="{9503990B-3368-944A-98E7-CAC7AF302493}"/>
              </a:ext>
            </a:extLst>
          </p:cNvPr>
          <p:cNvPicPr>
            <a:picLocks noChangeAspect="1"/>
          </p:cNvPicPr>
          <p:nvPr/>
        </p:nvPicPr>
        <p:blipFill rotWithShape="1">
          <a:blip r:embed="rId5"/>
          <a:srcRect t="10306"/>
          <a:stretch/>
        </p:blipFill>
        <p:spPr>
          <a:xfrm>
            <a:off x="2457381" y="4595557"/>
            <a:ext cx="2984500" cy="1811197"/>
          </a:xfrm>
          <a:prstGeom prst="rect">
            <a:avLst/>
          </a:prstGeom>
        </p:spPr>
      </p:pic>
      <p:pic>
        <p:nvPicPr>
          <p:cNvPr id="14" name="Picture 13">
            <a:extLst>
              <a:ext uri="{FF2B5EF4-FFF2-40B4-BE49-F238E27FC236}">
                <a16:creationId xmlns:a16="http://schemas.microsoft.com/office/drawing/2014/main" id="{5082F562-DB07-3241-AF84-7ACFA793BB0F}"/>
              </a:ext>
            </a:extLst>
          </p:cNvPr>
          <p:cNvPicPr>
            <a:picLocks noChangeAspect="1"/>
          </p:cNvPicPr>
          <p:nvPr/>
        </p:nvPicPr>
        <p:blipFill>
          <a:blip r:embed="rId6"/>
          <a:stretch>
            <a:fillRect/>
          </a:stretch>
        </p:blipFill>
        <p:spPr>
          <a:xfrm>
            <a:off x="7610374" y="4595556"/>
            <a:ext cx="2124245" cy="1811198"/>
          </a:xfrm>
          <a:prstGeom prst="rect">
            <a:avLst/>
          </a:prstGeom>
        </p:spPr>
      </p:pic>
      <p:sp>
        <p:nvSpPr>
          <p:cNvPr id="15" name="TextBox 14">
            <a:extLst>
              <a:ext uri="{FF2B5EF4-FFF2-40B4-BE49-F238E27FC236}">
                <a16:creationId xmlns:a16="http://schemas.microsoft.com/office/drawing/2014/main" id="{5C882470-FAF0-0749-9A73-05903C1FC626}"/>
              </a:ext>
            </a:extLst>
          </p:cNvPr>
          <p:cNvSpPr txBox="1"/>
          <p:nvPr/>
        </p:nvSpPr>
        <p:spPr>
          <a:xfrm>
            <a:off x="3345806" y="4109013"/>
            <a:ext cx="468398" cy="369332"/>
          </a:xfrm>
          <a:prstGeom prst="rect">
            <a:avLst/>
          </a:prstGeom>
          <a:noFill/>
        </p:spPr>
        <p:txBody>
          <a:bodyPr wrap="none" rtlCol="0">
            <a:spAutoFit/>
          </a:bodyPr>
          <a:lstStyle/>
          <a:p>
            <a:r>
              <a:rPr lang="en-US" dirty="0"/>
              <a:t>pig</a:t>
            </a:r>
          </a:p>
        </p:txBody>
      </p:sp>
      <p:sp>
        <p:nvSpPr>
          <p:cNvPr id="16" name="TextBox 15">
            <a:extLst>
              <a:ext uri="{FF2B5EF4-FFF2-40B4-BE49-F238E27FC236}">
                <a16:creationId xmlns:a16="http://schemas.microsoft.com/office/drawing/2014/main" id="{990A2644-F8A5-2946-876F-DC854BB3E431}"/>
              </a:ext>
            </a:extLst>
          </p:cNvPr>
          <p:cNvSpPr txBox="1"/>
          <p:nvPr/>
        </p:nvSpPr>
        <p:spPr>
          <a:xfrm>
            <a:off x="8143599" y="4109013"/>
            <a:ext cx="712439" cy="369332"/>
          </a:xfrm>
          <a:prstGeom prst="rect">
            <a:avLst/>
          </a:prstGeom>
          <a:noFill/>
        </p:spPr>
        <p:txBody>
          <a:bodyPr wrap="none" rtlCol="0">
            <a:spAutoFit/>
          </a:bodyPr>
          <a:lstStyle/>
          <a:p>
            <a:r>
              <a:rPr lang="en-US" dirty="0"/>
              <a:t>piglet</a:t>
            </a:r>
          </a:p>
        </p:txBody>
      </p:sp>
      <p:cxnSp>
        <p:nvCxnSpPr>
          <p:cNvPr id="17" name="Straight Connector 16">
            <a:extLst>
              <a:ext uri="{FF2B5EF4-FFF2-40B4-BE49-F238E27FC236}">
                <a16:creationId xmlns:a16="http://schemas.microsoft.com/office/drawing/2014/main" id="{413F2562-3304-C044-9C2D-F5EB177F5CE6}"/>
              </a:ext>
            </a:extLst>
          </p:cNvPr>
          <p:cNvCxnSpPr/>
          <p:nvPr/>
        </p:nvCxnSpPr>
        <p:spPr>
          <a:xfrm>
            <a:off x="0" y="3665834"/>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8" name="Right Arrow 17"/>
          <p:cNvSpPr/>
          <p:nvPr/>
        </p:nvSpPr>
        <p:spPr>
          <a:xfrm>
            <a:off x="5755764" y="2248981"/>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a:off x="5806225" y="5133109"/>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CC08B45C-DBCC-B540-B3F4-DB1042B8D1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221840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lgn="ctr">
              <a:buNone/>
            </a:pPr>
            <a:r>
              <a:rPr lang="en-US" b="1" u="sng" dirty="0"/>
              <a:t>Looking at farm animals and their offspring.</a:t>
            </a:r>
          </a:p>
          <a:p>
            <a:pPr marL="0" indent="0">
              <a:buNone/>
            </a:pPr>
            <a:endParaRPr lang="en-US" sz="2000" dirty="0"/>
          </a:p>
          <a:p>
            <a:pPr marL="0" indent="0">
              <a:buNone/>
            </a:pPr>
            <a:r>
              <a:rPr lang="en-US" sz="2000" dirty="0"/>
              <a:t>A horse’s baby is called a foal.</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AC80C2AA-833C-654C-A921-60ED1B9DD4EB}"/>
              </a:ext>
            </a:extLst>
          </p:cNvPr>
          <p:cNvSpPr txBox="1"/>
          <p:nvPr/>
        </p:nvSpPr>
        <p:spPr>
          <a:xfrm>
            <a:off x="3949631" y="1356844"/>
            <a:ext cx="709681" cy="369332"/>
          </a:xfrm>
          <a:prstGeom prst="rect">
            <a:avLst/>
          </a:prstGeom>
          <a:noFill/>
        </p:spPr>
        <p:txBody>
          <a:bodyPr wrap="none" rtlCol="0">
            <a:spAutoFit/>
          </a:bodyPr>
          <a:lstStyle/>
          <a:p>
            <a:r>
              <a:rPr lang="en-US" dirty="0"/>
              <a:t>horse</a:t>
            </a:r>
          </a:p>
        </p:txBody>
      </p:sp>
      <p:sp>
        <p:nvSpPr>
          <p:cNvPr id="10" name="TextBox 9">
            <a:extLst>
              <a:ext uri="{FF2B5EF4-FFF2-40B4-BE49-F238E27FC236}">
                <a16:creationId xmlns:a16="http://schemas.microsoft.com/office/drawing/2014/main" id="{02359236-9B9D-9545-B0BB-B7ED6D48D4F1}"/>
              </a:ext>
            </a:extLst>
          </p:cNvPr>
          <p:cNvSpPr txBox="1"/>
          <p:nvPr/>
        </p:nvSpPr>
        <p:spPr>
          <a:xfrm>
            <a:off x="8439171" y="1317682"/>
            <a:ext cx="535659" cy="369332"/>
          </a:xfrm>
          <a:prstGeom prst="rect">
            <a:avLst/>
          </a:prstGeom>
          <a:noFill/>
        </p:spPr>
        <p:txBody>
          <a:bodyPr wrap="none" rtlCol="0">
            <a:spAutoFit/>
          </a:bodyPr>
          <a:lstStyle/>
          <a:p>
            <a:r>
              <a:rPr lang="en-US" dirty="0"/>
              <a:t>foal</a:t>
            </a:r>
          </a:p>
        </p:txBody>
      </p:sp>
      <p:cxnSp>
        <p:nvCxnSpPr>
          <p:cNvPr id="17" name="Straight Connector 16">
            <a:extLst>
              <a:ext uri="{FF2B5EF4-FFF2-40B4-BE49-F238E27FC236}">
                <a16:creationId xmlns:a16="http://schemas.microsoft.com/office/drawing/2014/main" id="{413F2562-3304-C044-9C2D-F5EB177F5CE6}"/>
              </a:ext>
            </a:extLst>
          </p:cNvPr>
          <p:cNvCxnSpPr/>
          <p:nvPr/>
        </p:nvCxnSpPr>
        <p:spPr>
          <a:xfrm>
            <a:off x="0" y="3665834"/>
            <a:ext cx="12192000" cy="0"/>
          </a:xfrm>
          <a:prstGeom prst="line">
            <a:avLst/>
          </a:prstGeom>
        </p:spPr>
        <p:style>
          <a:lnRef idx="3">
            <a:schemeClr val="dk1"/>
          </a:lnRef>
          <a:fillRef idx="0">
            <a:schemeClr val="dk1"/>
          </a:fillRef>
          <a:effectRef idx="2">
            <a:schemeClr val="dk1"/>
          </a:effectRef>
          <a:fontRef idx="minor">
            <a:schemeClr val="tx1"/>
          </a:fontRef>
        </p:style>
      </p:cxn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l="29410" b="-132"/>
          <a:stretch/>
        </p:blipFill>
        <p:spPr>
          <a:xfrm>
            <a:off x="3505200" y="1653073"/>
            <a:ext cx="1936681" cy="1755145"/>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288" y="1663278"/>
            <a:ext cx="2143424" cy="1800476"/>
          </a:xfrm>
          <a:prstGeom prst="rect">
            <a:avLst/>
          </a:prstGeom>
        </p:spPr>
      </p:pic>
      <p:sp>
        <p:nvSpPr>
          <p:cNvPr id="21" name="TextBox 20">
            <a:extLst>
              <a:ext uri="{FF2B5EF4-FFF2-40B4-BE49-F238E27FC236}">
                <a16:creationId xmlns:a16="http://schemas.microsoft.com/office/drawing/2014/main" id="{F689426C-62C0-114F-A26C-2415B3C0F322}"/>
              </a:ext>
            </a:extLst>
          </p:cNvPr>
          <p:cNvSpPr txBox="1"/>
          <p:nvPr/>
        </p:nvSpPr>
        <p:spPr>
          <a:xfrm>
            <a:off x="312843" y="3926504"/>
            <a:ext cx="4872942" cy="400110"/>
          </a:xfrm>
          <a:prstGeom prst="rect">
            <a:avLst/>
          </a:prstGeom>
          <a:noFill/>
        </p:spPr>
        <p:txBody>
          <a:bodyPr wrap="square" rtlCol="0">
            <a:spAutoFit/>
          </a:bodyPr>
          <a:lstStyle/>
          <a:p>
            <a:r>
              <a:rPr lang="en-US" sz="2000" dirty="0"/>
              <a:t>A duck’s baby is called a duckling</a:t>
            </a:r>
          </a:p>
        </p:txBody>
      </p:sp>
      <p:pic>
        <p:nvPicPr>
          <p:cNvPr id="22" name="Picture 21">
            <a:extLst>
              <a:ext uri="{FF2B5EF4-FFF2-40B4-BE49-F238E27FC236}">
                <a16:creationId xmlns:a16="http://schemas.microsoft.com/office/drawing/2014/main" id="{DDA1CB26-190B-6C42-B938-53D431C4CF33}"/>
              </a:ext>
            </a:extLst>
          </p:cNvPr>
          <p:cNvPicPr>
            <a:picLocks noChangeAspect="1"/>
          </p:cNvPicPr>
          <p:nvPr/>
        </p:nvPicPr>
        <p:blipFill>
          <a:blip r:embed="rId5"/>
          <a:stretch>
            <a:fillRect/>
          </a:stretch>
        </p:blipFill>
        <p:spPr>
          <a:xfrm>
            <a:off x="7635288" y="5001914"/>
            <a:ext cx="2295967" cy="1462753"/>
          </a:xfrm>
          <a:prstGeom prst="rect">
            <a:avLst/>
          </a:prstGeom>
        </p:spPr>
      </p:pic>
      <p:sp>
        <p:nvSpPr>
          <p:cNvPr id="23" name="TextBox 22">
            <a:extLst>
              <a:ext uri="{FF2B5EF4-FFF2-40B4-BE49-F238E27FC236}">
                <a16:creationId xmlns:a16="http://schemas.microsoft.com/office/drawing/2014/main" id="{AB1121DF-7842-8A40-B9EE-C4E549C9428A}"/>
              </a:ext>
            </a:extLst>
          </p:cNvPr>
          <p:cNvSpPr txBox="1"/>
          <p:nvPr/>
        </p:nvSpPr>
        <p:spPr>
          <a:xfrm>
            <a:off x="8398396" y="4474709"/>
            <a:ext cx="1226933" cy="369332"/>
          </a:xfrm>
          <a:prstGeom prst="rect">
            <a:avLst/>
          </a:prstGeom>
          <a:noFill/>
        </p:spPr>
        <p:txBody>
          <a:bodyPr wrap="square" rtlCol="0">
            <a:spAutoFit/>
          </a:bodyPr>
          <a:lstStyle/>
          <a:p>
            <a:r>
              <a:rPr lang="en-US" dirty="0"/>
              <a:t>duckling</a:t>
            </a:r>
          </a:p>
        </p:txBody>
      </p:sp>
      <p:pic>
        <p:nvPicPr>
          <p:cNvPr id="24" name="Picture 2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246" y="4947369"/>
            <a:ext cx="2400635" cy="1571844"/>
          </a:xfrm>
          <a:prstGeom prst="rect">
            <a:avLst/>
          </a:prstGeom>
        </p:spPr>
      </p:pic>
      <p:sp>
        <p:nvSpPr>
          <p:cNvPr id="25" name="Right Arrow 24"/>
          <p:cNvSpPr/>
          <p:nvPr/>
        </p:nvSpPr>
        <p:spPr>
          <a:xfrm>
            <a:off x="5714734" y="5491442"/>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a:off x="5738954" y="2224080"/>
            <a:ext cx="1439805" cy="67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C80C2AA-833C-654C-A921-60ED1B9DD4EB}"/>
              </a:ext>
            </a:extLst>
          </p:cNvPr>
          <p:cNvSpPr txBox="1"/>
          <p:nvPr/>
        </p:nvSpPr>
        <p:spPr>
          <a:xfrm>
            <a:off x="3763859" y="4452325"/>
            <a:ext cx="630301" cy="369332"/>
          </a:xfrm>
          <a:prstGeom prst="rect">
            <a:avLst/>
          </a:prstGeom>
          <a:noFill/>
        </p:spPr>
        <p:txBody>
          <a:bodyPr wrap="none" rtlCol="0">
            <a:spAutoFit/>
          </a:bodyPr>
          <a:lstStyle/>
          <a:p>
            <a:r>
              <a:rPr lang="en-US" dirty="0"/>
              <a:t>duck</a:t>
            </a:r>
          </a:p>
        </p:txBody>
      </p:sp>
      <p:pic>
        <p:nvPicPr>
          <p:cNvPr id="18" name="Picture 17">
            <a:extLst>
              <a:ext uri="{FF2B5EF4-FFF2-40B4-BE49-F238E27FC236}">
                <a16:creationId xmlns:a16="http://schemas.microsoft.com/office/drawing/2014/main" id="{CC08B45C-DBCC-B540-B3F4-DB1042B8D1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176237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p:cNvSpPr txBox="1"/>
          <p:nvPr/>
        </p:nvSpPr>
        <p:spPr>
          <a:xfrm>
            <a:off x="540327" y="429491"/>
            <a:ext cx="10536976" cy="1477328"/>
          </a:xfrm>
          <a:prstGeom prst="rect">
            <a:avLst/>
          </a:prstGeom>
          <a:noFill/>
        </p:spPr>
        <p:txBody>
          <a:bodyPr wrap="square" rtlCol="0">
            <a:spAutoFit/>
          </a:bodyPr>
          <a:lstStyle/>
          <a:p>
            <a:r>
              <a:rPr lang="en-GB" dirty="0"/>
              <a:t>We will work together to see if we can match the farm animal with their baby.</a:t>
            </a:r>
          </a:p>
          <a:p>
            <a:r>
              <a:rPr lang="en-GB" dirty="0"/>
              <a:t>The animal below is a cow. </a:t>
            </a:r>
          </a:p>
          <a:p>
            <a:r>
              <a:rPr lang="en-GB" dirty="0"/>
              <a:t>Can you remember what we call a cow’s baby?</a:t>
            </a:r>
          </a:p>
          <a:p>
            <a:r>
              <a:rPr lang="en-GB" dirty="0"/>
              <a:t>Draw a line to match the cow to the correct baby.</a:t>
            </a:r>
          </a:p>
          <a:p>
            <a:endParaRPr lang="en-GB" dirty="0"/>
          </a:p>
        </p:txBody>
      </p:sp>
      <p:pic>
        <p:nvPicPr>
          <p:cNvPr id="13" name="Picture 12">
            <a:extLst>
              <a:ext uri="{FF2B5EF4-FFF2-40B4-BE49-F238E27FC236}">
                <a16:creationId xmlns:a16="http://schemas.microsoft.com/office/drawing/2014/main" id="{52BF09C3-1CE0-AD43-914C-DE471D0691FB}"/>
              </a:ext>
            </a:extLst>
          </p:cNvPr>
          <p:cNvPicPr>
            <a:picLocks noChangeAspect="1"/>
          </p:cNvPicPr>
          <p:nvPr/>
        </p:nvPicPr>
        <p:blipFill>
          <a:blip r:embed="rId3"/>
          <a:stretch>
            <a:fillRect/>
          </a:stretch>
        </p:blipFill>
        <p:spPr>
          <a:xfrm>
            <a:off x="819546" y="2327563"/>
            <a:ext cx="2543343" cy="2019713"/>
          </a:xfrm>
          <a:prstGeom prst="rect">
            <a:avLst/>
          </a:prstGeom>
        </p:spPr>
      </p:pic>
      <p:pic>
        <p:nvPicPr>
          <p:cNvPr id="14" name="Picture 13">
            <a:extLst>
              <a:ext uri="{FF2B5EF4-FFF2-40B4-BE49-F238E27FC236}">
                <a16:creationId xmlns:a16="http://schemas.microsoft.com/office/drawing/2014/main" id="{23C8DD27-29F3-C44C-AA81-8BEBF7B1EE6A}"/>
              </a:ext>
            </a:extLst>
          </p:cNvPr>
          <p:cNvPicPr>
            <a:picLocks noChangeAspect="1"/>
          </p:cNvPicPr>
          <p:nvPr/>
        </p:nvPicPr>
        <p:blipFill>
          <a:blip r:embed="rId4"/>
          <a:stretch>
            <a:fillRect/>
          </a:stretch>
        </p:blipFill>
        <p:spPr>
          <a:xfrm>
            <a:off x="6659366" y="1742976"/>
            <a:ext cx="2347003" cy="1663838"/>
          </a:xfrm>
          <a:prstGeom prst="rect">
            <a:avLst/>
          </a:prstGeom>
        </p:spPr>
      </p:pic>
      <p:pic>
        <p:nvPicPr>
          <p:cNvPr id="15" name="Picture 1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149" y="4073967"/>
            <a:ext cx="2308220" cy="1938905"/>
          </a:xfrm>
          <a:prstGeom prst="rect">
            <a:avLst/>
          </a:prstGeom>
        </p:spPr>
      </p:pic>
      <p:sp>
        <p:nvSpPr>
          <p:cNvPr id="16" name="TextBox 15"/>
          <p:cNvSpPr txBox="1"/>
          <p:nvPr/>
        </p:nvSpPr>
        <p:spPr>
          <a:xfrm>
            <a:off x="1039091" y="5167746"/>
            <a:ext cx="4973782" cy="369332"/>
          </a:xfrm>
          <a:prstGeom prst="rect">
            <a:avLst/>
          </a:prstGeom>
          <a:noFill/>
        </p:spPr>
        <p:txBody>
          <a:bodyPr wrap="square" rtlCol="0">
            <a:spAutoFit/>
          </a:bodyPr>
          <a:lstStyle/>
          <a:p>
            <a:r>
              <a:rPr lang="en-GB" dirty="0"/>
              <a:t>Super work! A cow’s baby is a calf.</a:t>
            </a:r>
          </a:p>
        </p:txBody>
      </p:sp>
      <p:sp>
        <p:nvSpPr>
          <p:cNvPr id="18" name="TextBox 17"/>
          <p:cNvSpPr txBox="1"/>
          <p:nvPr/>
        </p:nvSpPr>
        <p:spPr>
          <a:xfrm>
            <a:off x="9487198" y="1670117"/>
            <a:ext cx="2147454" cy="4401205"/>
          </a:xfrm>
          <a:prstGeom prst="rect">
            <a:avLst/>
          </a:prstGeom>
          <a:noFill/>
          <a:ln w="41275">
            <a:solidFill>
              <a:schemeClr val="accent1"/>
            </a:solidFill>
          </a:ln>
        </p:spPr>
        <p:txBody>
          <a:bodyPr wrap="square" rtlCol="0">
            <a:spAutoFit/>
          </a:bodyPr>
          <a:lstStyle/>
          <a:p>
            <a:pPr algn="ctr"/>
            <a:r>
              <a:rPr lang="en-GB" sz="2800" dirty="0"/>
              <a:t>Interesting fact!</a:t>
            </a:r>
          </a:p>
          <a:p>
            <a:pPr algn="ctr"/>
            <a:endParaRPr lang="en-GB" sz="2800" dirty="0"/>
          </a:p>
          <a:p>
            <a:pPr algn="ctr"/>
            <a:r>
              <a:rPr lang="en-GB" sz="2800" dirty="0"/>
              <a:t>A animal’s baby is also called it’s offspring.  Look out for this word on future slides.</a:t>
            </a:r>
          </a:p>
        </p:txBody>
      </p:sp>
      <p:pic>
        <p:nvPicPr>
          <p:cNvPr id="10" name="Picture 9">
            <a:extLst>
              <a:ext uri="{FF2B5EF4-FFF2-40B4-BE49-F238E27FC236}">
                <a16:creationId xmlns:a16="http://schemas.microsoft.com/office/drawing/2014/main" id="{6421D068-7FD5-1644-A282-8A943F2DB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453" y="5727601"/>
            <a:ext cx="1287276" cy="962192"/>
          </a:xfrm>
          <a:prstGeom prst="rect">
            <a:avLst/>
          </a:prstGeom>
        </p:spPr>
      </p:pic>
    </p:spTree>
    <p:extLst>
      <p:ext uri="{BB962C8B-B14F-4D97-AF65-F5344CB8AC3E}">
        <p14:creationId xmlns:p14="http://schemas.microsoft.com/office/powerpoint/2010/main" val="3749234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F55678A7-6E3A-D142-949A-6599484417AB}"/>
              </a:ext>
            </a:extLst>
          </p:cNvPr>
          <p:cNvPicPr>
            <a:picLocks noChangeAspect="1"/>
          </p:cNvPicPr>
          <p:nvPr/>
        </p:nvPicPr>
        <p:blipFill>
          <a:blip r:embed="rId3"/>
          <a:stretch>
            <a:fillRect/>
          </a:stretch>
        </p:blipFill>
        <p:spPr>
          <a:xfrm>
            <a:off x="1157422" y="2731679"/>
            <a:ext cx="2580350" cy="1542278"/>
          </a:xfrm>
          <a:prstGeom prst="rect">
            <a:avLst/>
          </a:prstGeom>
        </p:spPr>
      </p:pic>
      <p:pic>
        <p:nvPicPr>
          <p:cNvPr id="4" name="Picture 3">
            <a:extLst>
              <a:ext uri="{FF2B5EF4-FFF2-40B4-BE49-F238E27FC236}">
                <a16:creationId xmlns:a16="http://schemas.microsoft.com/office/drawing/2014/main" id="{3994A0BA-728F-A14C-9C53-5A3EBA55F7AC}"/>
              </a:ext>
            </a:extLst>
          </p:cNvPr>
          <p:cNvPicPr>
            <a:picLocks noChangeAspect="1"/>
          </p:cNvPicPr>
          <p:nvPr/>
        </p:nvPicPr>
        <p:blipFill>
          <a:blip r:embed="rId4"/>
          <a:stretch>
            <a:fillRect/>
          </a:stretch>
        </p:blipFill>
        <p:spPr>
          <a:xfrm>
            <a:off x="7258203" y="1084271"/>
            <a:ext cx="2132796" cy="1590759"/>
          </a:xfrm>
          <a:prstGeom prst="rect">
            <a:avLst/>
          </a:prstGeom>
        </p:spPr>
      </p:pic>
      <p:pic>
        <p:nvPicPr>
          <p:cNvPr id="5" name="Picture 4">
            <a:extLst>
              <a:ext uri="{FF2B5EF4-FFF2-40B4-BE49-F238E27FC236}">
                <a16:creationId xmlns:a16="http://schemas.microsoft.com/office/drawing/2014/main" id="{DDA1CB26-190B-6C42-B938-53D431C4CF33}"/>
              </a:ext>
            </a:extLst>
          </p:cNvPr>
          <p:cNvPicPr>
            <a:picLocks noChangeAspect="1"/>
          </p:cNvPicPr>
          <p:nvPr/>
        </p:nvPicPr>
        <p:blipFill>
          <a:blip r:embed="rId5"/>
          <a:stretch>
            <a:fillRect/>
          </a:stretch>
        </p:blipFill>
        <p:spPr>
          <a:xfrm>
            <a:off x="7258203" y="4600132"/>
            <a:ext cx="2295967" cy="1462753"/>
          </a:xfrm>
          <a:prstGeom prst="rect">
            <a:avLst/>
          </a:prstGeom>
        </p:spPr>
      </p:pic>
      <p:sp>
        <p:nvSpPr>
          <p:cNvPr id="2" name="TextBox 1"/>
          <p:cNvSpPr txBox="1"/>
          <p:nvPr/>
        </p:nvSpPr>
        <p:spPr>
          <a:xfrm>
            <a:off x="1025236" y="799632"/>
            <a:ext cx="6359237" cy="646331"/>
          </a:xfrm>
          <a:prstGeom prst="rect">
            <a:avLst/>
          </a:prstGeom>
          <a:noFill/>
        </p:spPr>
        <p:txBody>
          <a:bodyPr wrap="square" rtlCol="0">
            <a:spAutoFit/>
          </a:bodyPr>
          <a:lstStyle/>
          <a:p>
            <a:r>
              <a:rPr lang="en-GB" dirty="0"/>
              <a:t>Draw a line to match the goat with their offspring.</a:t>
            </a:r>
          </a:p>
          <a:p>
            <a:r>
              <a:rPr lang="en-GB" dirty="0"/>
              <a:t>Can you tell your adult the name of the offspring?</a:t>
            </a:r>
          </a:p>
        </p:txBody>
      </p:sp>
      <p:pic>
        <p:nvPicPr>
          <p:cNvPr id="9" name="Picture 8">
            <a:extLst>
              <a:ext uri="{FF2B5EF4-FFF2-40B4-BE49-F238E27FC236}">
                <a16:creationId xmlns:a16="http://schemas.microsoft.com/office/drawing/2014/main" id="{BAD652ED-B74D-0B40-8437-D20484576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530" y="5754380"/>
            <a:ext cx="1299108" cy="964684"/>
          </a:xfrm>
          <a:prstGeom prst="rect">
            <a:avLst/>
          </a:prstGeom>
        </p:spPr>
      </p:pic>
    </p:spTree>
    <p:extLst>
      <p:ext uri="{BB962C8B-B14F-4D97-AF65-F5344CB8AC3E}">
        <p14:creationId xmlns:p14="http://schemas.microsoft.com/office/powerpoint/2010/main" val="325790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29410" b="-132"/>
          <a:stretch/>
        </p:blipFill>
        <p:spPr>
          <a:xfrm>
            <a:off x="1856509" y="2872273"/>
            <a:ext cx="1936681" cy="1755145"/>
          </a:xfrm>
          <a:prstGeom prst="rect">
            <a:avLst/>
          </a:prstGeom>
        </p:spPr>
      </p:pic>
      <p:sp>
        <p:nvSpPr>
          <p:cNvPr id="4" name="TextBox 3"/>
          <p:cNvSpPr txBox="1"/>
          <p:nvPr/>
        </p:nvSpPr>
        <p:spPr>
          <a:xfrm>
            <a:off x="1025236" y="799632"/>
            <a:ext cx="6359237" cy="646331"/>
          </a:xfrm>
          <a:prstGeom prst="rect">
            <a:avLst/>
          </a:prstGeom>
          <a:noFill/>
        </p:spPr>
        <p:txBody>
          <a:bodyPr wrap="square" rtlCol="0">
            <a:spAutoFit/>
          </a:bodyPr>
          <a:lstStyle/>
          <a:p>
            <a:r>
              <a:rPr lang="en-GB" dirty="0"/>
              <a:t>Draw a line to match the horse with their offspring.</a:t>
            </a:r>
          </a:p>
          <a:p>
            <a:r>
              <a:rPr lang="en-GB" dirty="0"/>
              <a:t>Can you tell your adult the name of the offspring?</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288" y="1663278"/>
            <a:ext cx="2143424" cy="1800476"/>
          </a:xfrm>
          <a:prstGeom prst="rect">
            <a:avLst/>
          </a:prstGeom>
        </p:spPr>
      </p:pic>
      <p:pic>
        <p:nvPicPr>
          <p:cNvPr id="7" name="Picture 6">
            <a:extLst>
              <a:ext uri="{FF2B5EF4-FFF2-40B4-BE49-F238E27FC236}">
                <a16:creationId xmlns:a16="http://schemas.microsoft.com/office/drawing/2014/main" id="{4F9F2B53-26A4-0A4F-8B28-EC50EFFF063F}"/>
              </a:ext>
            </a:extLst>
          </p:cNvPr>
          <p:cNvPicPr>
            <a:picLocks noChangeAspect="1"/>
          </p:cNvPicPr>
          <p:nvPr/>
        </p:nvPicPr>
        <p:blipFill>
          <a:blip r:embed="rId5"/>
          <a:stretch>
            <a:fillRect/>
          </a:stretch>
        </p:blipFill>
        <p:spPr>
          <a:xfrm>
            <a:off x="7635288" y="4240952"/>
            <a:ext cx="2006600" cy="1877142"/>
          </a:xfrm>
          <a:prstGeom prst="rect">
            <a:avLst/>
          </a:prstGeom>
        </p:spPr>
      </p:pic>
      <p:pic>
        <p:nvPicPr>
          <p:cNvPr id="10" name="Picture 9">
            <a:extLst>
              <a:ext uri="{FF2B5EF4-FFF2-40B4-BE49-F238E27FC236}">
                <a16:creationId xmlns:a16="http://schemas.microsoft.com/office/drawing/2014/main" id="{BAD652ED-B74D-0B40-8437-D20484576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093" y="5754380"/>
            <a:ext cx="1299108" cy="964684"/>
          </a:xfrm>
          <a:prstGeom prst="rect">
            <a:avLst/>
          </a:prstGeom>
        </p:spPr>
      </p:pic>
    </p:spTree>
    <p:extLst>
      <p:ext uri="{BB962C8B-B14F-4D97-AF65-F5344CB8AC3E}">
        <p14:creationId xmlns:p14="http://schemas.microsoft.com/office/powerpoint/2010/main" val="12380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013" y="2607118"/>
            <a:ext cx="2343477" cy="1467055"/>
          </a:xfrm>
          <a:prstGeom prst="rect">
            <a:avLst/>
          </a:prstGeom>
        </p:spPr>
      </p:pic>
      <p:pic>
        <p:nvPicPr>
          <p:cNvPr id="4" name="Picture 3">
            <a:extLst>
              <a:ext uri="{FF2B5EF4-FFF2-40B4-BE49-F238E27FC236}">
                <a16:creationId xmlns:a16="http://schemas.microsoft.com/office/drawing/2014/main" id="{2D0DAF5A-F19F-F34B-871E-8651C6577294}"/>
              </a:ext>
            </a:extLst>
          </p:cNvPr>
          <p:cNvPicPr>
            <a:picLocks noChangeAspect="1"/>
          </p:cNvPicPr>
          <p:nvPr/>
        </p:nvPicPr>
        <p:blipFill>
          <a:blip r:embed="rId4"/>
          <a:stretch>
            <a:fillRect/>
          </a:stretch>
        </p:blipFill>
        <p:spPr>
          <a:xfrm>
            <a:off x="7109690" y="1084271"/>
            <a:ext cx="2295967" cy="1336458"/>
          </a:xfrm>
          <a:prstGeom prst="rect">
            <a:avLst/>
          </a:prstGeom>
        </p:spPr>
      </p:pic>
      <p:pic>
        <p:nvPicPr>
          <p:cNvPr id="5" name="Picture 4">
            <a:extLst>
              <a:ext uri="{FF2B5EF4-FFF2-40B4-BE49-F238E27FC236}">
                <a16:creationId xmlns:a16="http://schemas.microsoft.com/office/drawing/2014/main" id="{23C8DD27-29F3-C44C-AA81-8BEBF7B1EE6A}"/>
              </a:ext>
            </a:extLst>
          </p:cNvPr>
          <p:cNvPicPr>
            <a:picLocks noChangeAspect="1"/>
          </p:cNvPicPr>
          <p:nvPr/>
        </p:nvPicPr>
        <p:blipFill>
          <a:blip r:embed="rId5"/>
          <a:stretch>
            <a:fillRect/>
          </a:stretch>
        </p:blipFill>
        <p:spPr>
          <a:xfrm>
            <a:off x="7058654" y="4221962"/>
            <a:ext cx="2347003" cy="1663838"/>
          </a:xfrm>
          <a:prstGeom prst="rect">
            <a:avLst/>
          </a:prstGeom>
        </p:spPr>
      </p:pic>
      <p:sp>
        <p:nvSpPr>
          <p:cNvPr id="7" name="TextBox 6"/>
          <p:cNvSpPr txBox="1"/>
          <p:nvPr/>
        </p:nvSpPr>
        <p:spPr>
          <a:xfrm>
            <a:off x="699417" y="777013"/>
            <a:ext cx="6359237" cy="646331"/>
          </a:xfrm>
          <a:prstGeom prst="rect">
            <a:avLst/>
          </a:prstGeom>
          <a:noFill/>
        </p:spPr>
        <p:txBody>
          <a:bodyPr wrap="square" rtlCol="0">
            <a:spAutoFit/>
          </a:bodyPr>
          <a:lstStyle/>
          <a:p>
            <a:r>
              <a:rPr lang="en-GB" dirty="0"/>
              <a:t>Draw a line to match the chicken with their offspring.</a:t>
            </a:r>
          </a:p>
          <a:p>
            <a:r>
              <a:rPr lang="en-GB" dirty="0"/>
              <a:t>Can you tell your adult the name of the offspring?</a:t>
            </a:r>
          </a:p>
        </p:txBody>
      </p:sp>
      <p:pic>
        <p:nvPicPr>
          <p:cNvPr id="10" name="Picture 9">
            <a:extLst>
              <a:ext uri="{FF2B5EF4-FFF2-40B4-BE49-F238E27FC236}">
                <a16:creationId xmlns:a16="http://schemas.microsoft.com/office/drawing/2014/main" id="{BAD652ED-B74D-0B40-8437-D20484576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238" y="5754380"/>
            <a:ext cx="1299108" cy="964684"/>
          </a:xfrm>
          <a:prstGeom prst="rect">
            <a:avLst/>
          </a:prstGeom>
        </p:spPr>
      </p:pic>
    </p:spTree>
    <p:extLst>
      <p:ext uri="{BB962C8B-B14F-4D97-AF65-F5344CB8AC3E}">
        <p14:creationId xmlns:p14="http://schemas.microsoft.com/office/powerpoint/2010/main" val="2584427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Wednesday 3</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rd</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February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2941396"/>
            <a:ext cx="10228216" cy="1446550"/>
          </a:xfrm>
          <a:prstGeom prst="rect">
            <a:avLst/>
          </a:prstGeom>
        </p:spPr>
        <p:txBody>
          <a:bodyPr wrap="square">
            <a:spAutoFit/>
          </a:bodyPr>
          <a:lstStyle/>
          <a:p>
            <a:pPr lvl="0">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LO. </a:t>
            </a:r>
            <a:r>
              <a:rPr lang="en-GB" sz="4400" dirty="0"/>
              <a:t>To be able draw a variety of lines to make a picture.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400" dirty="0">
                <a:solidFill>
                  <a:prstClr val="black"/>
                </a:solidFill>
                <a:latin typeface="Calibri" panose="020F0502020204030204"/>
              </a:rPr>
              <a:t>Art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95480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27" y="1759527"/>
            <a:ext cx="10972800" cy="462741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p:nvPr/>
        </p:nvSpPr>
        <p:spPr>
          <a:xfrm>
            <a:off x="568036" y="0"/>
            <a:ext cx="10335491" cy="1815882"/>
          </a:xfrm>
          <a:prstGeom prst="rect">
            <a:avLst/>
          </a:prstGeom>
        </p:spPr>
        <p:txBody>
          <a:bodyPr wrap="square">
            <a:spAutoFit/>
          </a:bodyPr>
          <a:lstStyle/>
          <a:p>
            <a:r>
              <a:rPr lang="en-US" sz="2800" dirty="0"/>
              <a:t>We are going to teach you how to draw a sheep.  Use this page for your drawing.  Try to make it a good size so that you can include all of the details.  </a:t>
            </a:r>
          </a:p>
          <a:p>
            <a:r>
              <a:rPr lang="en-US" sz="2800" dirty="0"/>
              <a:t>Get ready to follow the instructions.</a:t>
            </a:r>
          </a:p>
        </p:txBody>
      </p:sp>
      <p:pic>
        <p:nvPicPr>
          <p:cNvPr id="9" name="Picture 8">
            <a:extLst>
              <a:ext uri="{FF2B5EF4-FFF2-40B4-BE49-F238E27FC236}">
                <a16:creationId xmlns:a16="http://schemas.microsoft.com/office/drawing/2014/main" id="{BAD652ED-B74D-0B40-8437-D20484576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20" y="5754380"/>
            <a:ext cx="1299108" cy="964684"/>
          </a:xfrm>
          <a:prstGeom prst="rect">
            <a:avLst/>
          </a:prstGeom>
        </p:spPr>
      </p:pic>
    </p:spTree>
    <p:extLst>
      <p:ext uri="{BB962C8B-B14F-4D97-AF65-F5344CB8AC3E}">
        <p14:creationId xmlns:p14="http://schemas.microsoft.com/office/powerpoint/2010/main" val="147191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Monday 1</a:t>
            </a:r>
            <a:r>
              <a:rPr lang="en-GB" sz="3200" baseline="30000" dirty="0"/>
              <a:t>st</a:t>
            </a:r>
            <a:r>
              <a:rPr lang="en-GB" sz="3200" dirty="0"/>
              <a:t> February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719605"/>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2972183"/>
            <a:ext cx="10228216" cy="1446550"/>
          </a:xfrm>
          <a:prstGeom prst="rect">
            <a:avLst/>
          </a:prstGeom>
        </p:spPr>
        <p:txBody>
          <a:bodyPr wrap="square">
            <a:spAutoFit/>
          </a:bodyPr>
          <a:lstStyle/>
          <a:p>
            <a:r>
              <a:rPr lang="en-GB" sz="4400" dirty="0"/>
              <a:t>LO. To be able to identify that some living things lay eggs.        </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Science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851102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9AFC8395-AA7E-144B-9908-06D3645230AE}"/>
              </a:ext>
            </a:extLst>
          </p:cNvPr>
          <p:cNvSpPr txBox="1"/>
          <p:nvPr/>
        </p:nvSpPr>
        <p:spPr>
          <a:xfrm>
            <a:off x="486137" y="358815"/>
            <a:ext cx="10093124" cy="1477328"/>
          </a:xfrm>
          <a:prstGeom prst="rect">
            <a:avLst/>
          </a:prstGeom>
          <a:noFill/>
        </p:spPr>
        <p:txBody>
          <a:bodyPr wrap="square" rtlCol="0">
            <a:spAutoFit/>
          </a:bodyPr>
          <a:lstStyle/>
          <a:p>
            <a:r>
              <a:rPr lang="en-US" dirty="0"/>
              <a:t>Today we will be drawing our own sheep.</a:t>
            </a:r>
          </a:p>
          <a:p>
            <a:endParaRPr lang="en-US" dirty="0"/>
          </a:p>
          <a:p>
            <a:r>
              <a:rPr lang="en-US" dirty="0" err="1"/>
              <a:t>Mrs</a:t>
            </a:r>
            <a:r>
              <a:rPr lang="en-US" dirty="0"/>
              <a:t> Simpson has started to draw her own sheep by drawing the body first. </a:t>
            </a:r>
          </a:p>
          <a:p>
            <a:endParaRPr lang="en-US" dirty="0"/>
          </a:p>
          <a:p>
            <a:r>
              <a:rPr lang="en-US" dirty="0"/>
              <a:t>Step 1. Draw your own body of a sheep in the box provided using a curved line.</a:t>
            </a:r>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9346" t="7382" r="64352" b="62633"/>
          <a:stretch/>
        </p:blipFill>
        <p:spPr>
          <a:xfrm>
            <a:off x="3255818" y="2258292"/>
            <a:ext cx="5264727" cy="3988430"/>
          </a:xfrm>
          <a:prstGeom prst="rect">
            <a:avLst/>
          </a:prstGeom>
        </p:spPr>
      </p:pic>
      <p:pic>
        <p:nvPicPr>
          <p:cNvPr id="11" name="Picture 10">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36" y="5752702"/>
            <a:ext cx="1287276" cy="962192"/>
          </a:xfrm>
          <a:prstGeom prst="rect">
            <a:avLst/>
          </a:prstGeom>
        </p:spPr>
      </p:pic>
    </p:spTree>
    <p:extLst>
      <p:ext uri="{BB962C8B-B14F-4D97-AF65-F5344CB8AC3E}">
        <p14:creationId xmlns:p14="http://schemas.microsoft.com/office/powerpoint/2010/main" val="1401763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lnSpcReduction="10000"/>
          </a:bodyPr>
          <a:lstStyle/>
          <a:p>
            <a:pPr marL="0" indent="0">
              <a:buNone/>
            </a:pPr>
            <a:r>
              <a:rPr lang="en-US" sz="2400" dirty="0"/>
              <a:t>What shape in the sheep’s head?</a:t>
            </a:r>
          </a:p>
          <a:p>
            <a:pPr marL="0" indent="0">
              <a:buNone/>
            </a:pPr>
            <a:r>
              <a:rPr lang="en-US" sz="2400" dirty="0"/>
              <a:t>Can you discuss this with your adult?</a:t>
            </a:r>
          </a:p>
          <a:p>
            <a:pPr marL="0" indent="0">
              <a:buNone/>
            </a:pPr>
            <a:r>
              <a:rPr lang="en-US" sz="2400" dirty="0"/>
              <a:t>Step 2. Look at the example of the sheep’s head and try to draw your own on your sheep.  Remember you will need a curved line.</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36365" t="8183" r="33879" b="60634"/>
          <a:stretch/>
        </p:blipFill>
        <p:spPr>
          <a:xfrm>
            <a:off x="2513800" y="1858464"/>
            <a:ext cx="6483928" cy="4515591"/>
          </a:xfrm>
          <a:prstGeom prst="rect">
            <a:avLst/>
          </a:prstGeom>
        </p:spPr>
      </p:pic>
      <p:pic>
        <p:nvPicPr>
          <p:cNvPr id="7" name="Picture 6">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14" y="5754380"/>
            <a:ext cx="1287276" cy="962192"/>
          </a:xfrm>
          <a:prstGeom prst="rect">
            <a:avLst/>
          </a:prstGeom>
        </p:spPr>
      </p:pic>
    </p:spTree>
    <p:extLst>
      <p:ext uri="{BB962C8B-B14F-4D97-AF65-F5344CB8AC3E}">
        <p14:creationId xmlns:p14="http://schemas.microsoft.com/office/powerpoint/2010/main" val="120019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67392" t="8794" r="-625" b="61010"/>
          <a:stretch/>
        </p:blipFill>
        <p:spPr>
          <a:xfrm>
            <a:off x="2416818" y="2114386"/>
            <a:ext cx="6214564" cy="3752417"/>
          </a:xfrm>
          <a:prstGeom prst="rect">
            <a:avLst/>
          </a:prstGeom>
        </p:spPr>
      </p:pic>
      <p:sp>
        <p:nvSpPr>
          <p:cNvPr id="11"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buNone/>
            </a:pPr>
            <a:r>
              <a:rPr lang="en-US" sz="2400" dirty="0"/>
              <a:t>This step has two parts.</a:t>
            </a:r>
          </a:p>
          <a:p>
            <a:pPr marL="0" indent="0">
              <a:buNone/>
            </a:pPr>
            <a:r>
              <a:rPr lang="en-US" sz="2400" dirty="0" err="1"/>
              <a:t>Mrs</a:t>
            </a:r>
            <a:r>
              <a:rPr lang="en-US" sz="2400" dirty="0"/>
              <a:t> Simpson has drawn the sheep’s ears first then added the 4 legs.</a:t>
            </a:r>
          </a:p>
          <a:p>
            <a:pPr marL="0" indent="0">
              <a:buNone/>
            </a:pPr>
            <a:r>
              <a:rPr lang="en-US" sz="2400" dirty="0"/>
              <a:t>Step 3. Look at the example and try add the ears and legs to your sheep.</a:t>
            </a:r>
          </a:p>
        </p:txBody>
      </p:sp>
      <p:pic>
        <p:nvPicPr>
          <p:cNvPr id="7" name="Picture 6">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14" y="5754380"/>
            <a:ext cx="1287276" cy="962192"/>
          </a:xfrm>
          <a:prstGeom prst="rect">
            <a:avLst/>
          </a:prstGeom>
        </p:spPr>
      </p:pic>
    </p:spTree>
    <p:extLst>
      <p:ext uri="{BB962C8B-B14F-4D97-AF65-F5344CB8AC3E}">
        <p14:creationId xmlns:p14="http://schemas.microsoft.com/office/powerpoint/2010/main" val="2016694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2757" t="58728" r="65096" b="8090"/>
          <a:stretch/>
        </p:blipFill>
        <p:spPr>
          <a:xfrm>
            <a:off x="2424340" y="1714115"/>
            <a:ext cx="6068497" cy="4162687"/>
          </a:xfrm>
          <a:prstGeom prst="rect">
            <a:avLst/>
          </a:prstGeom>
        </p:spPr>
      </p:pic>
      <p:sp>
        <p:nvSpPr>
          <p:cNvPr id="9"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buNone/>
            </a:pPr>
            <a:r>
              <a:rPr lang="en-US" sz="2400" dirty="0"/>
              <a:t>Step 4. At some hair to your sheep.</a:t>
            </a:r>
          </a:p>
          <a:p>
            <a:pPr marL="0" indent="0">
              <a:buNone/>
            </a:pPr>
            <a:r>
              <a:rPr lang="en-US" sz="2400" dirty="0" err="1"/>
              <a:t>Mrs</a:t>
            </a:r>
            <a:r>
              <a:rPr lang="en-US" sz="2400" dirty="0"/>
              <a:t> Simpson has shown you her example below and used a cloud shape to draw the hair on the sleep.  To make the cloud she she joined lots of curved lines together.</a:t>
            </a:r>
          </a:p>
        </p:txBody>
      </p:sp>
      <p:pic>
        <p:nvPicPr>
          <p:cNvPr id="8" name="Picture 7">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14" y="5754380"/>
            <a:ext cx="1287276" cy="962192"/>
          </a:xfrm>
          <a:prstGeom prst="rect">
            <a:avLst/>
          </a:prstGeom>
        </p:spPr>
      </p:pic>
    </p:spTree>
    <p:extLst>
      <p:ext uri="{BB962C8B-B14F-4D97-AF65-F5344CB8AC3E}">
        <p14:creationId xmlns:p14="http://schemas.microsoft.com/office/powerpoint/2010/main" val="4213209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buNone/>
            </a:pPr>
            <a:r>
              <a:rPr lang="en-US" dirty="0"/>
              <a:t>Step 5. Draw the facial features of a sheep.</a:t>
            </a:r>
          </a:p>
          <a:p>
            <a:pPr marL="0" indent="0">
              <a:buNone/>
            </a:pPr>
            <a:r>
              <a:rPr lang="en-US" dirty="0"/>
              <a:t>You need to draw the eyes, nose and mouth onto your sheep.</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34178" t="56955" r="33410" b="7823"/>
          <a:stretch/>
        </p:blipFill>
        <p:spPr>
          <a:xfrm>
            <a:off x="2544869" y="1318136"/>
            <a:ext cx="6421789" cy="4637343"/>
          </a:xfrm>
          <a:prstGeom prst="rect">
            <a:avLst/>
          </a:prstGeom>
        </p:spPr>
      </p:pic>
      <p:pic>
        <p:nvPicPr>
          <p:cNvPr id="8" name="Picture 7">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14" y="5754380"/>
            <a:ext cx="1287276" cy="962192"/>
          </a:xfrm>
          <a:prstGeom prst="rect">
            <a:avLst/>
          </a:prstGeom>
        </p:spPr>
      </p:pic>
    </p:spTree>
    <p:extLst>
      <p:ext uri="{BB962C8B-B14F-4D97-AF65-F5344CB8AC3E}">
        <p14:creationId xmlns:p14="http://schemas.microsoft.com/office/powerpoint/2010/main" val="3963698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buNone/>
            </a:pPr>
            <a:r>
              <a:rPr lang="en-US" dirty="0"/>
              <a:t>Step 6. Complete your sheep</a:t>
            </a:r>
          </a:p>
          <a:p>
            <a:pPr marL="0" indent="0">
              <a:buNone/>
            </a:pPr>
            <a:r>
              <a:rPr lang="en-US" dirty="0"/>
              <a:t>Apply some colour to the sheep’s face and feet.</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65792" t="55757" r="1263" b="9061"/>
          <a:stretch/>
        </p:blipFill>
        <p:spPr>
          <a:xfrm>
            <a:off x="2734080" y="1506475"/>
            <a:ext cx="6105119" cy="4332668"/>
          </a:xfrm>
          <a:prstGeom prst="rect">
            <a:avLst/>
          </a:prstGeom>
        </p:spPr>
      </p:pic>
      <p:sp>
        <p:nvSpPr>
          <p:cNvPr id="2" name="TextBox 1"/>
          <p:cNvSpPr txBox="1"/>
          <p:nvPr/>
        </p:nvSpPr>
        <p:spPr>
          <a:xfrm>
            <a:off x="2734080" y="5889820"/>
            <a:ext cx="8343223" cy="830997"/>
          </a:xfrm>
          <a:prstGeom prst="rect">
            <a:avLst/>
          </a:prstGeom>
          <a:noFill/>
        </p:spPr>
        <p:txBody>
          <a:bodyPr wrap="square" rtlCol="0">
            <a:spAutoFit/>
          </a:bodyPr>
          <a:lstStyle/>
          <a:p>
            <a:pPr algn="ctr"/>
            <a:r>
              <a:rPr lang="en-GB" sz="2400" dirty="0"/>
              <a:t>Well done, you have managed to draw your very own sheep using a variety of lines.  Great work.</a:t>
            </a:r>
          </a:p>
        </p:txBody>
      </p:sp>
      <p:pic>
        <p:nvPicPr>
          <p:cNvPr id="8" name="Picture 7">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14" y="5754380"/>
            <a:ext cx="1287276" cy="962192"/>
          </a:xfrm>
          <a:prstGeom prst="rect">
            <a:avLst/>
          </a:prstGeom>
        </p:spPr>
      </p:pic>
    </p:spTree>
    <p:extLst>
      <p:ext uri="{BB962C8B-B14F-4D97-AF65-F5344CB8AC3E}">
        <p14:creationId xmlns:p14="http://schemas.microsoft.com/office/powerpoint/2010/main" val="269746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Thursday 4</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February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12" name="Rectangle 11">
            <a:extLst>
              <a:ext uri="{FF2B5EF4-FFF2-40B4-BE49-F238E27FC236}">
                <a16:creationId xmlns:a16="http://schemas.microsoft.com/office/drawing/2014/main" id="{3A5B7A44-CED6-D441-9BD8-C7F24F514D55}"/>
              </a:ext>
            </a:extLst>
          </p:cNvPr>
          <p:cNvSpPr/>
          <p:nvPr/>
        </p:nvSpPr>
        <p:spPr>
          <a:xfrm>
            <a:off x="569871" y="3048000"/>
            <a:ext cx="104204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LO. To be able fold</a:t>
            </a:r>
            <a:r>
              <a:rPr kumimoji="0" lang="en-GB" sz="4000" b="0" i="0" u="none" strike="noStrike" kern="1200" cap="none" spc="0" normalizeH="0" noProof="0" dirty="0">
                <a:ln>
                  <a:noFill/>
                </a:ln>
                <a:solidFill>
                  <a:prstClr val="black"/>
                </a:solidFill>
                <a:effectLst/>
                <a:uLnTx/>
                <a:uFillTx/>
                <a:latin typeface="Calibri" panose="020F0502020204030204"/>
                <a:ea typeface="+mn-ea"/>
                <a:cs typeface="+mn-cs"/>
              </a:rPr>
              <a:t> paper.</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F16FC-5F9C-5549-89EA-B7701A1B793A}"/>
              </a:ext>
            </a:extLst>
          </p:cNvPr>
          <p:cNvSpPr txBox="1"/>
          <p:nvPr/>
        </p:nvSpPr>
        <p:spPr>
          <a:xfrm>
            <a:off x="1033564" y="5995957"/>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400" dirty="0">
                <a:solidFill>
                  <a:prstClr val="black"/>
                </a:solidFill>
                <a:latin typeface="Calibri" panose="020F0502020204030204"/>
              </a:rPr>
              <a:t>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89543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fontScale="92500" lnSpcReduction="20000"/>
          </a:bodyPr>
          <a:lstStyle/>
          <a:p>
            <a:pPr marL="0" indent="0" algn="ctr">
              <a:buNone/>
            </a:pPr>
            <a:r>
              <a:rPr lang="en-US" b="1" u="sng" dirty="0"/>
              <a:t>Make a chicken</a:t>
            </a:r>
          </a:p>
          <a:p>
            <a:pPr marL="0" indent="0">
              <a:buNone/>
            </a:pPr>
            <a:r>
              <a:rPr lang="en-US" dirty="0"/>
              <a:t>Today we are going to make our own chicken. </a:t>
            </a:r>
          </a:p>
          <a:p>
            <a:pPr marL="0" indent="0">
              <a:buNone/>
            </a:pPr>
            <a:r>
              <a:rPr lang="en-US" dirty="0"/>
              <a:t>Watch the video to follow the step by step method on how to complete this activity.</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1"/>
          <p:cNvSpPr/>
          <p:nvPr/>
        </p:nvSpPr>
        <p:spPr>
          <a:xfrm>
            <a:off x="2297625" y="6287640"/>
            <a:ext cx="7730836" cy="369332"/>
          </a:xfrm>
          <a:prstGeom prst="rect">
            <a:avLst/>
          </a:prstGeom>
        </p:spPr>
        <p:txBody>
          <a:bodyPr wrap="square">
            <a:spAutoFit/>
          </a:bodyPr>
          <a:lstStyle/>
          <a:p>
            <a:r>
              <a:rPr lang="en-GB" dirty="0">
                <a:hlinkClick r:id="rId3"/>
              </a:rPr>
              <a:t>https://www.youtube.com/watch?v=7IOANPZffRU&amp;feature=emb_logo</a:t>
            </a:r>
            <a:r>
              <a:rPr lang="en-GB" dirty="0"/>
              <a:t> </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625" y="1858464"/>
            <a:ext cx="6775503" cy="3790769"/>
          </a:xfrm>
          <a:prstGeom prst="rect">
            <a:avLst/>
          </a:prstGeom>
        </p:spPr>
      </p:pic>
    </p:spTree>
    <p:extLst>
      <p:ext uri="{BB962C8B-B14F-4D97-AF65-F5344CB8AC3E}">
        <p14:creationId xmlns:p14="http://schemas.microsoft.com/office/powerpoint/2010/main" val="1887387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618" y="1163781"/>
            <a:ext cx="2272145" cy="4031873"/>
          </a:xfrm>
          <a:prstGeom prst="rect">
            <a:avLst/>
          </a:prstGeom>
          <a:noFill/>
        </p:spPr>
        <p:txBody>
          <a:bodyPr wrap="square" rtlCol="0">
            <a:spAutoFit/>
          </a:bodyPr>
          <a:lstStyle/>
          <a:p>
            <a:pPr algn="ctr"/>
            <a:r>
              <a:rPr lang="en-GB" sz="3200" dirty="0"/>
              <a:t>Here is your template.  Print it out and then follow the instructions to make your chick.</a:t>
            </a:r>
          </a:p>
        </p:txBody>
      </p:sp>
      <p:grpSp>
        <p:nvGrpSpPr>
          <p:cNvPr id="20" name="Group 19"/>
          <p:cNvGrpSpPr/>
          <p:nvPr/>
        </p:nvGrpSpPr>
        <p:grpSpPr>
          <a:xfrm rot="5400000">
            <a:off x="3868881" y="-841664"/>
            <a:ext cx="6414657" cy="8527475"/>
            <a:chOff x="4918363" y="207815"/>
            <a:chExt cx="6414657" cy="6428513"/>
          </a:xfrm>
        </p:grpSpPr>
        <p:sp>
          <p:nvSpPr>
            <p:cNvPr id="3" name="Flowchart: Delay 2"/>
            <p:cNvSpPr/>
            <p:nvPr/>
          </p:nvSpPr>
          <p:spPr>
            <a:xfrm rot="16200000">
              <a:off x="4911436" y="214744"/>
              <a:ext cx="6428513" cy="6414655"/>
            </a:xfrm>
            <a:prstGeom prst="flowChartDelay">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4918365" y="3422071"/>
              <a:ext cx="6414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918363" y="4281052"/>
              <a:ext cx="641465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918363" y="5153888"/>
              <a:ext cx="641465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918363" y="6012867"/>
              <a:ext cx="6414656" cy="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BAD652ED-B74D-0B40-8437-D20484576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19" y="5754380"/>
            <a:ext cx="1299108" cy="964684"/>
          </a:xfrm>
          <a:prstGeom prst="rect">
            <a:avLst/>
          </a:prstGeom>
        </p:spPr>
      </p:pic>
    </p:spTree>
    <p:extLst>
      <p:ext uri="{BB962C8B-B14F-4D97-AF65-F5344CB8AC3E}">
        <p14:creationId xmlns:p14="http://schemas.microsoft.com/office/powerpoint/2010/main" val="291209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413405" y="640394"/>
            <a:ext cx="2828559" cy="5344770"/>
          </a:xfrm>
        </p:spPr>
        <p:txBody>
          <a:bodyPr vert="horz" lIns="91440" tIns="45720" rIns="91440" bIns="45720" rtlCol="0" anchor="t">
            <a:normAutofit/>
          </a:bodyPr>
          <a:lstStyle/>
          <a:p>
            <a:pPr marL="0" indent="0">
              <a:buNone/>
            </a:pPr>
            <a:r>
              <a:rPr lang="en-US" dirty="0"/>
              <a:t>For this activity you with need the following:</a:t>
            </a:r>
          </a:p>
          <a:p>
            <a:r>
              <a:rPr lang="en-US" dirty="0"/>
              <a:t>Paper,</a:t>
            </a:r>
          </a:p>
          <a:p>
            <a:r>
              <a:rPr lang="en-US" dirty="0"/>
              <a:t>Scissors</a:t>
            </a:r>
          </a:p>
          <a:p>
            <a:r>
              <a:rPr lang="en-US" dirty="0"/>
              <a:t>Glue</a:t>
            </a:r>
          </a:p>
          <a:p>
            <a:r>
              <a:rPr lang="en-US" dirty="0"/>
              <a:t>Coloured pencils </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819" y="774569"/>
            <a:ext cx="4525566" cy="2404034"/>
          </a:xfrm>
          <a:prstGeom prst="rect">
            <a:avLst/>
          </a:prstGeom>
        </p:spPr>
      </p:pic>
      <p:sp>
        <p:nvSpPr>
          <p:cNvPr id="2" name="TextBox 1"/>
          <p:cNvSpPr txBox="1"/>
          <p:nvPr/>
        </p:nvSpPr>
        <p:spPr>
          <a:xfrm>
            <a:off x="4106410" y="117174"/>
            <a:ext cx="3214255" cy="523220"/>
          </a:xfrm>
          <a:prstGeom prst="rect">
            <a:avLst/>
          </a:prstGeom>
          <a:noFill/>
        </p:spPr>
        <p:txBody>
          <a:bodyPr wrap="square" rtlCol="0">
            <a:spAutoFit/>
          </a:bodyPr>
          <a:lstStyle/>
          <a:p>
            <a:pPr algn="ctr"/>
            <a:r>
              <a:rPr lang="en-GB" sz="2800" u="sng" dirty="0"/>
              <a:t>Step 1</a:t>
            </a:r>
          </a:p>
        </p:txBody>
      </p:sp>
      <p:sp>
        <p:nvSpPr>
          <p:cNvPr id="5" name="TextBox 4"/>
          <p:cNvSpPr txBox="1"/>
          <p:nvPr/>
        </p:nvSpPr>
        <p:spPr>
          <a:xfrm>
            <a:off x="3408218" y="3312779"/>
            <a:ext cx="4890656" cy="3539430"/>
          </a:xfrm>
          <a:prstGeom prst="rect">
            <a:avLst/>
          </a:prstGeom>
          <a:noFill/>
        </p:spPr>
        <p:txBody>
          <a:bodyPr wrap="square" rtlCol="0">
            <a:spAutoFit/>
          </a:bodyPr>
          <a:lstStyle/>
          <a:p>
            <a:r>
              <a:rPr lang="en-GB" sz="2800" dirty="0"/>
              <a:t>Fold your paper from the bottom up.  Fold it to the next line.  Remember when folding to line to edge of the paper with the next line before pressing down firmly to make the crease.  After each fold, turn over and fold again.</a:t>
            </a:r>
          </a:p>
        </p:txBody>
      </p:sp>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r="3811"/>
          <a:stretch/>
        </p:blipFill>
        <p:spPr>
          <a:xfrm>
            <a:off x="8566385" y="3646794"/>
            <a:ext cx="3014071" cy="2461054"/>
          </a:xfrm>
          <a:prstGeom prst="rect">
            <a:avLst/>
          </a:prstGeom>
        </p:spPr>
      </p:pic>
      <p:pic>
        <p:nvPicPr>
          <p:cNvPr id="12" name="Picture 11">
            <a:extLst>
              <a:ext uri="{FF2B5EF4-FFF2-40B4-BE49-F238E27FC236}">
                <a16:creationId xmlns:a16="http://schemas.microsoft.com/office/drawing/2014/main" id="{6421D068-7FD5-1644-A282-8A943F2DB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814" y="5754380"/>
            <a:ext cx="1287276" cy="962192"/>
          </a:xfrm>
          <a:prstGeom prst="rect">
            <a:avLst/>
          </a:prstGeom>
        </p:spPr>
      </p:pic>
    </p:spTree>
    <p:extLst>
      <p:ext uri="{BB962C8B-B14F-4D97-AF65-F5344CB8AC3E}">
        <p14:creationId xmlns:p14="http://schemas.microsoft.com/office/powerpoint/2010/main" val="209920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80429" y="38397"/>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97129DFB-FCEB-F04B-81AE-A53EE86DD5F4}"/>
              </a:ext>
            </a:extLst>
          </p:cNvPr>
          <p:cNvSpPr txBox="1"/>
          <p:nvPr/>
        </p:nvSpPr>
        <p:spPr>
          <a:xfrm>
            <a:off x="219919" y="231494"/>
            <a:ext cx="10972800" cy="1077218"/>
          </a:xfrm>
          <a:prstGeom prst="rect">
            <a:avLst/>
          </a:prstGeom>
          <a:noFill/>
        </p:spPr>
        <p:txBody>
          <a:bodyPr wrap="square" lIns="91440" tIns="45720" rIns="91440" bIns="45720" rtlCol="0" anchor="t">
            <a:spAutoFit/>
          </a:bodyPr>
          <a:lstStyle/>
          <a:p>
            <a:pPr algn="ctr"/>
            <a:r>
              <a:rPr lang="en-US" sz="2800" b="1" u="sng" dirty="0"/>
              <a:t>All about a bird</a:t>
            </a:r>
          </a:p>
          <a:p>
            <a:pPr algn="ctr"/>
            <a:endParaRPr lang="en-US" b="1" u="sng" dirty="0"/>
          </a:p>
          <a:p>
            <a:endParaRPr lang="en-US" dirty="0"/>
          </a:p>
        </p:txBody>
      </p:sp>
      <p:sp>
        <p:nvSpPr>
          <p:cNvPr id="2" name="TextBox 1">
            <a:extLst>
              <a:ext uri="{FF2B5EF4-FFF2-40B4-BE49-F238E27FC236}">
                <a16:creationId xmlns:a16="http://schemas.microsoft.com/office/drawing/2014/main" id="{335E631B-AF38-2E48-8382-E126922B15C1}"/>
              </a:ext>
            </a:extLst>
          </p:cNvPr>
          <p:cNvSpPr txBox="1"/>
          <p:nvPr/>
        </p:nvSpPr>
        <p:spPr>
          <a:xfrm>
            <a:off x="381965" y="770103"/>
            <a:ext cx="10810754" cy="1938992"/>
          </a:xfrm>
          <a:prstGeom prst="rect">
            <a:avLst/>
          </a:prstGeom>
          <a:noFill/>
        </p:spPr>
        <p:txBody>
          <a:bodyPr wrap="square" lIns="91440" tIns="45720" rIns="91440" bIns="45720" rtlCol="0" anchor="t">
            <a:spAutoFit/>
          </a:bodyPr>
          <a:lstStyle/>
          <a:p>
            <a:r>
              <a:rPr lang="en-US" sz="2400" dirty="0"/>
              <a:t>Today we are going to learn about the different features of a bird.</a:t>
            </a:r>
            <a:endParaRPr lang="en-US" sz="2400" dirty="0">
              <a:cs typeface="Calibri"/>
            </a:endParaRPr>
          </a:p>
          <a:p>
            <a:endParaRPr lang="en-US" sz="2400" dirty="0"/>
          </a:p>
          <a:p>
            <a:r>
              <a:rPr lang="en-US" sz="2400" dirty="0"/>
              <a:t>What do you already know about birds?</a:t>
            </a:r>
            <a:br>
              <a:rPr lang="en-US" sz="2400" dirty="0"/>
            </a:br>
            <a:endParaRPr lang="en-US" sz="2400" dirty="0"/>
          </a:p>
          <a:p>
            <a:r>
              <a:rPr lang="en-US" sz="2400" dirty="0"/>
              <a:t>Discuss with your adult and write your ideas down in the blank box below.</a:t>
            </a:r>
            <a:endParaRPr lang="en-US" dirty="0"/>
          </a:p>
        </p:txBody>
      </p:sp>
      <p:pic>
        <p:nvPicPr>
          <p:cNvPr id="6" name="Picture 5">
            <a:extLst>
              <a:ext uri="{FF2B5EF4-FFF2-40B4-BE49-F238E27FC236}">
                <a16:creationId xmlns:a16="http://schemas.microsoft.com/office/drawing/2014/main" id="{BE88816D-28D6-B54C-814F-819E66DE771B}"/>
              </a:ext>
            </a:extLst>
          </p:cNvPr>
          <p:cNvPicPr>
            <a:picLocks noChangeAspect="1"/>
          </p:cNvPicPr>
          <p:nvPr/>
        </p:nvPicPr>
        <p:blipFill rotWithShape="1">
          <a:blip r:embed="rId3"/>
          <a:srcRect t="9775" r="1287"/>
          <a:stretch/>
        </p:blipFill>
        <p:spPr>
          <a:xfrm>
            <a:off x="6977406" y="3522829"/>
            <a:ext cx="4927355" cy="2729138"/>
          </a:xfrm>
          <a:prstGeom prst="rect">
            <a:avLst/>
          </a:prstGeom>
        </p:spPr>
      </p:pic>
      <p:sp>
        <p:nvSpPr>
          <p:cNvPr id="7" name="Rectangle 6">
            <a:extLst>
              <a:ext uri="{FF2B5EF4-FFF2-40B4-BE49-F238E27FC236}">
                <a16:creationId xmlns:a16="http://schemas.microsoft.com/office/drawing/2014/main" id="{573EE2A2-FC42-454D-868A-BFD105430B7A}"/>
              </a:ext>
            </a:extLst>
          </p:cNvPr>
          <p:cNvSpPr/>
          <p:nvPr/>
        </p:nvSpPr>
        <p:spPr>
          <a:xfrm>
            <a:off x="381965" y="3298785"/>
            <a:ext cx="6377650" cy="32524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11" name="Picture 10">
            <a:extLst>
              <a:ext uri="{FF2B5EF4-FFF2-40B4-BE49-F238E27FC236}">
                <a16:creationId xmlns:a16="http://schemas.microsoft.com/office/drawing/2014/main" id="{BAD652ED-B74D-0B40-8437-D20484576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65" y="5769625"/>
            <a:ext cx="1299108" cy="964684"/>
          </a:xfrm>
          <a:prstGeom prst="rect">
            <a:avLst/>
          </a:prstGeom>
        </p:spPr>
      </p:pic>
    </p:spTree>
    <p:extLst>
      <p:ext uri="{BB962C8B-B14F-4D97-AF65-F5344CB8AC3E}">
        <p14:creationId xmlns:p14="http://schemas.microsoft.com/office/powerpoint/2010/main" val="3368344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lgn="ctr">
              <a:buNone/>
            </a:pPr>
            <a:r>
              <a:rPr lang="en-US" b="1" u="sng" dirty="0"/>
              <a:t>Step 2</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t="20120" r="1206" b="8485"/>
          <a:stretch/>
        </p:blipFill>
        <p:spPr>
          <a:xfrm>
            <a:off x="943520" y="1084271"/>
            <a:ext cx="4387470" cy="2840182"/>
          </a:xfrm>
          <a:prstGeom prst="rect">
            <a:avLst/>
          </a:prstGeom>
        </p:spPr>
      </p:pic>
      <p:sp>
        <p:nvSpPr>
          <p:cNvPr id="5" name="TextBox 4"/>
          <p:cNvSpPr txBox="1"/>
          <p:nvPr/>
        </p:nvSpPr>
        <p:spPr>
          <a:xfrm>
            <a:off x="638628" y="3967981"/>
            <a:ext cx="11030857" cy="2308324"/>
          </a:xfrm>
          <a:prstGeom prst="rect">
            <a:avLst/>
          </a:prstGeom>
          <a:noFill/>
        </p:spPr>
        <p:txBody>
          <a:bodyPr wrap="square" rtlCol="0">
            <a:spAutoFit/>
          </a:bodyPr>
          <a:lstStyle/>
          <a:p>
            <a:r>
              <a:rPr lang="en-GB" sz="3600" dirty="0"/>
              <a:t>Use your scissors to cut around the curved line on your template.  Make sure your scissors follow the line as a guide.</a:t>
            </a:r>
          </a:p>
          <a:p>
            <a:endParaRPr lang="en-GB" dirty="0"/>
          </a:p>
          <a:p>
            <a:r>
              <a:rPr lang="en-GB" dirty="0"/>
              <a:t> </a:t>
            </a:r>
          </a:p>
        </p:txBody>
      </p:sp>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l="2627" t="6242"/>
          <a:stretch/>
        </p:blipFill>
        <p:spPr>
          <a:xfrm>
            <a:off x="6616773" y="914019"/>
            <a:ext cx="3219954" cy="3053962"/>
          </a:xfrm>
          <a:prstGeom prst="rect">
            <a:avLst/>
          </a:prstGeom>
        </p:spPr>
      </p:pic>
      <p:pic>
        <p:nvPicPr>
          <p:cNvPr id="9" name="Picture 8">
            <a:extLst>
              <a:ext uri="{FF2B5EF4-FFF2-40B4-BE49-F238E27FC236}">
                <a16:creationId xmlns:a16="http://schemas.microsoft.com/office/drawing/2014/main" id="{6421D068-7FD5-1644-A282-8A943F2DB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600" y="5795209"/>
            <a:ext cx="1287276" cy="962192"/>
          </a:xfrm>
          <a:prstGeom prst="rect">
            <a:avLst/>
          </a:prstGeom>
        </p:spPr>
      </p:pic>
    </p:spTree>
    <p:extLst>
      <p:ext uri="{BB962C8B-B14F-4D97-AF65-F5344CB8AC3E}">
        <p14:creationId xmlns:p14="http://schemas.microsoft.com/office/powerpoint/2010/main" val="617974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316423" y="284174"/>
            <a:ext cx="11100355" cy="1600194"/>
          </a:xfrm>
        </p:spPr>
        <p:txBody>
          <a:bodyPr vert="horz" lIns="91440" tIns="45720" rIns="91440" bIns="45720" rtlCol="0" anchor="t">
            <a:normAutofit fontScale="92500" lnSpcReduction="10000"/>
          </a:bodyPr>
          <a:lstStyle/>
          <a:p>
            <a:pPr marL="0" indent="0" algn="ctr">
              <a:buNone/>
            </a:pPr>
            <a:r>
              <a:rPr lang="en-US" b="1" u="sng" dirty="0"/>
              <a:t>Step 3</a:t>
            </a:r>
          </a:p>
          <a:p>
            <a:pPr marL="0" indent="0">
              <a:buNone/>
            </a:pPr>
            <a:r>
              <a:rPr lang="en-US" sz="2400" dirty="0"/>
              <a:t>Now you will need to get a piece of paper and draw some feet and arms for your chick. </a:t>
            </a:r>
          </a:p>
          <a:p>
            <a:pPr marL="0" indent="0">
              <a:buNone/>
            </a:pPr>
            <a:r>
              <a:rPr lang="en-US" sz="2400" dirty="0"/>
              <a:t>Once you have done that, cut the feet and arms out and stick them on your chick.</a:t>
            </a:r>
          </a:p>
          <a:p>
            <a:pPr marL="0" indent="0">
              <a:buNone/>
            </a:pPr>
            <a:r>
              <a:rPr lang="en-US" sz="2400" dirty="0"/>
              <a:t>You can also cut a piece out for your nose and stick it on.</a:t>
            </a:r>
          </a:p>
          <a:p>
            <a:pPr marL="0" indent="0">
              <a:buNone/>
            </a:pPr>
            <a:endParaRPr lang="en-US" sz="2400"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02" y="2533503"/>
            <a:ext cx="10384340" cy="3839587"/>
          </a:xfrm>
          <a:prstGeom prst="rect">
            <a:avLst/>
          </a:prstGeom>
        </p:spPr>
      </p:pic>
      <p:pic>
        <p:nvPicPr>
          <p:cNvPr id="5" name="Picture 4">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00" y="5957455"/>
            <a:ext cx="1070214" cy="799946"/>
          </a:xfrm>
          <a:prstGeom prst="rect">
            <a:avLst/>
          </a:prstGeom>
        </p:spPr>
      </p:pic>
    </p:spTree>
    <p:extLst>
      <p:ext uri="{BB962C8B-B14F-4D97-AF65-F5344CB8AC3E}">
        <p14:creationId xmlns:p14="http://schemas.microsoft.com/office/powerpoint/2010/main" val="2412589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284174"/>
            <a:ext cx="11100355" cy="1600194"/>
          </a:xfrm>
        </p:spPr>
        <p:txBody>
          <a:bodyPr vert="horz" lIns="91440" tIns="45720" rIns="91440" bIns="45720" rtlCol="0" anchor="t">
            <a:normAutofit fontScale="55000" lnSpcReduction="20000"/>
          </a:bodyPr>
          <a:lstStyle/>
          <a:p>
            <a:pPr marL="0" indent="0" algn="ctr">
              <a:buNone/>
            </a:pPr>
            <a:r>
              <a:rPr lang="en-US" b="1" u="sng" dirty="0"/>
              <a:t>Step 4</a:t>
            </a:r>
          </a:p>
          <a:p>
            <a:pPr marL="0" indent="0">
              <a:buNone/>
            </a:pPr>
            <a:r>
              <a:rPr lang="en-US" sz="5100" dirty="0"/>
              <a:t>Your last step is to decorate your chick.</a:t>
            </a:r>
          </a:p>
          <a:p>
            <a:pPr marL="0" indent="0">
              <a:buNone/>
            </a:pPr>
            <a:r>
              <a:rPr lang="en-US" sz="5100" dirty="0"/>
              <a:t>Don’t forget to send across, a photograph of your chick. </a:t>
            </a:r>
          </a:p>
          <a:p>
            <a:pPr marL="0" indent="0">
              <a:buNone/>
            </a:pPr>
            <a:r>
              <a:rPr lang="en-US" sz="5100" dirty="0"/>
              <a:t>We can see your amazing work!</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640" y="2736660"/>
            <a:ext cx="7298705" cy="3493929"/>
          </a:xfrm>
          <a:prstGeom prst="rect">
            <a:avLst/>
          </a:prstGeom>
        </p:spPr>
      </p:pic>
      <p:pic>
        <p:nvPicPr>
          <p:cNvPr id="5" name="Picture 4">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00" y="5795209"/>
            <a:ext cx="1287276" cy="962192"/>
          </a:xfrm>
          <a:prstGeom prst="rect">
            <a:avLst/>
          </a:prstGeom>
        </p:spPr>
      </p:pic>
    </p:spTree>
    <p:extLst>
      <p:ext uri="{BB962C8B-B14F-4D97-AF65-F5344CB8AC3E}">
        <p14:creationId xmlns:p14="http://schemas.microsoft.com/office/powerpoint/2010/main" val="2336510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Friday 5</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February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3027603"/>
            <a:ext cx="10228216"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LO. </a:t>
            </a:r>
            <a:r>
              <a:rPr lang="en-GB" sz="4400" dirty="0">
                <a:solidFill>
                  <a:prstClr val="black"/>
                </a:solidFill>
                <a:latin typeface="Calibri" panose="020F0502020204030204"/>
              </a:rPr>
              <a:t>To be able to place simple items on a map.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Geography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630406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fontScale="70000" lnSpcReduction="20000"/>
          </a:bodyPr>
          <a:lstStyle/>
          <a:p>
            <a:pPr marL="0" indent="0" algn="ctr">
              <a:buNone/>
            </a:pPr>
            <a:r>
              <a:rPr lang="en-US" b="1" u="sng" dirty="0"/>
              <a:t>Farmers field</a:t>
            </a:r>
          </a:p>
          <a:p>
            <a:pPr marL="0" indent="0">
              <a:buNone/>
            </a:pPr>
            <a:r>
              <a:rPr lang="en-US" sz="2600" dirty="0"/>
              <a:t>Today we will be talking about where different farm animal live.</a:t>
            </a:r>
          </a:p>
          <a:p>
            <a:pPr marL="0" indent="0">
              <a:buNone/>
            </a:pPr>
            <a:r>
              <a:rPr lang="en-US" sz="2600" dirty="0"/>
              <a:t>The sheep live in a field near the wind mill. </a:t>
            </a:r>
          </a:p>
          <a:p>
            <a:pPr marL="0" indent="0">
              <a:buNone/>
            </a:pPr>
            <a:r>
              <a:rPr lang="en-US" sz="2600" dirty="0"/>
              <a:t>Where on the map would the sheep go?</a:t>
            </a:r>
          </a:p>
          <a:p>
            <a:pPr marL="0" indent="0">
              <a:buNone/>
            </a:pPr>
            <a:r>
              <a:rPr lang="en-US" sz="2600" dirty="0"/>
              <a:t>Miss Bentley has placed the sheep on the map, next to the windmill.</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343" y="1665644"/>
            <a:ext cx="9361714" cy="4876555"/>
          </a:xfrm>
          <a:prstGeom prst="rect">
            <a:avLst/>
          </a:prstGeom>
        </p:spPr>
      </p:pic>
      <p:sp>
        <p:nvSpPr>
          <p:cNvPr id="8" name="Rectangle 7"/>
          <p:cNvSpPr/>
          <p:nvPr/>
        </p:nvSpPr>
        <p:spPr>
          <a:xfrm>
            <a:off x="1164326" y="4103921"/>
            <a:ext cx="1801091" cy="13090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CEB61E0-72AE-5942-84DF-7A5078254B2A}"/>
              </a:ext>
            </a:extLst>
          </p:cNvPr>
          <p:cNvPicPr>
            <a:picLocks noChangeAspect="1"/>
          </p:cNvPicPr>
          <p:nvPr/>
        </p:nvPicPr>
        <p:blipFill>
          <a:blip r:embed="rId4"/>
          <a:stretch>
            <a:fillRect/>
          </a:stretch>
        </p:blipFill>
        <p:spPr>
          <a:xfrm>
            <a:off x="1499542" y="4182397"/>
            <a:ext cx="1130658" cy="1152126"/>
          </a:xfrm>
          <a:prstGeom prst="rect">
            <a:avLst/>
          </a:prstGeom>
        </p:spPr>
      </p:pic>
      <p:pic>
        <p:nvPicPr>
          <p:cNvPr id="9" name="Picture 8">
            <a:extLst>
              <a:ext uri="{FF2B5EF4-FFF2-40B4-BE49-F238E27FC236}">
                <a16:creationId xmlns:a16="http://schemas.microsoft.com/office/drawing/2014/main" id="{CC08B45C-DBCC-B540-B3F4-DB1042B8D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3431902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1"/>
            <a:ext cx="11100355" cy="6563969"/>
          </a:xfrm>
        </p:spPr>
        <p:txBody>
          <a:bodyPr vert="horz" lIns="91440" tIns="45720" rIns="91440" bIns="45720" rtlCol="0" anchor="t">
            <a:normAutofit/>
          </a:bodyPr>
          <a:lstStyle/>
          <a:p>
            <a:pPr marL="0" indent="0" algn="ctr">
              <a:buNone/>
            </a:pPr>
            <a:r>
              <a:rPr lang="en-US" sz="2400" b="1" u="sng" dirty="0"/>
              <a:t>Farmers field</a:t>
            </a:r>
          </a:p>
          <a:p>
            <a:pPr marL="0" indent="0">
              <a:buNone/>
            </a:pPr>
            <a:r>
              <a:rPr lang="en-US" sz="2000" dirty="0"/>
              <a:t>Now lets have a go together.</a:t>
            </a:r>
          </a:p>
          <a:p>
            <a:pPr marL="0" indent="0">
              <a:buNone/>
            </a:pPr>
            <a:r>
              <a:rPr lang="en-US" sz="2000" dirty="0"/>
              <a:t>The horse lives next to the barn.</a:t>
            </a:r>
          </a:p>
          <a:p>
            <a:pPr marL="0" indent="0">
              <a:buNone/>
            </a:pPr>
            <a:r>
              <a:rPr lang="en-US" sz="2000" dirty="0"/>
              <a:t>Lets have a go at drawing the horse in the correct place on the picture. </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30" y="1945682"/>
            <a:ext cx="9840684" cy="4876555"/>
          </a:xfrm>
          <a:prstGeom prst="rect">
            <a:avLst/>
          </a:prstGeom>
        </p:spPr>
      </p:pic>
      <p:sp>
        <p:nvSpPr>
          <p:cNvPr id="7" name="Rectangle 6"/>
          <p:cNvSpPr/>
          <p:nvPr/>
        </p:nvSpPr>
        <p:spPr>
          <a:xfrm>
            <a:off x="6794854" y="3672759"/>
            <a:ext cx="1039090" cy="11722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421D068-7FD5-1644-A282-8A943F2DB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53" y="5754380"/>
            <a:ext cx="1287276" cy="962192"/>
          </a:xfrm>
          <a:prstGeom prst="rect">
            <a:avLst/>
          </a:prstGeom>
        </p:spPr>
      </p:pic>
    </p:spTree>
    <p:extLst>
      <p:ext uri="{BB962C8B-B14F-4D97-AF65-F5344CB8AC3E}">
        <p14:creationId xmlns:p14="http://schemas.microsoft.com/office/powerpoint/2010/main" val="2845984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366" y="1620750"/>
            <a:ext cx="6506285" cy="4876555"/>
          </a:xfrm>
          <a:prstGeom prst="rect">
            <a:avLst/>
          </a:prstGeom>
        </p:spPr>
      </p:pic>
      <p:sp>
        <p:nvSpPr>
          <p:cNvPr id="8" name="Rectangle 7"/>
          <p:cNvSpPr/>
          <p:nvPr/>
        </p:nvSpPr>
        <p:spPr>
          <a:xfrm>
            <a:off x="5428343" y="4059027"/>
            <a:ext cx="1930400" cy="1383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367904" y="207817"/>
            <a:ext cx="11100355" cy="6383383"/>
          </a:xfrm>
        </p:spPr>
        <p:txBody>
          <a:bodyPr vert="horz" lIns="91440" tIns="45720" rIns="91440" bIns="45720" rtlCol="0" anchor="t">
            <a:normAutofit/>
          </a:bodyPr>
          <a:lstStyle/>
          <a:p>
            <a:pPr marL="0" indent="0">
              <a:buNone/>
            </a:pPr>
            <a:r>
              <a:rPr lang="en-US" dirty="0"/>
              <a:t>A duck lives beside the water.</a:t>
            </a:r>
          </a:p>
          <a:p>
            <a:pPr marL="0" indent="0">
              <a:buNone/>
            </a:pPr>
            <a:r>
              <a:rPr lang="en-US" dirty="0" smtClean="0"/>
              <a:t>Has </a:t>
            </a:r>
            <a:r>
              <a:rPr lang="en-US" dirty="0" err="1" smtClean="0"/>
              <a:t>Mrs</a:t>
            </a:r>
            <a:r>
              <a:rPr lang="en-US" dirty="0" smtClean="0"/>
              <a:t> </a:t>
            </a:r>
            <a:r>
              <a:rPr lang="en-US" dirty="0"/>
              <a:t>Levington </a:t>
            </a:r>
            <a:r>
              <a:rPr lang="en-US" dirty="0" smtClean="0"/>
              <a:t>put </a:t>
            </a:r>
            <a:r>
              <a:rPr lang="en-US" dirty="0"/>
              <a:t>the duck next to the </a:t>
            </a:r>
            <a:r>
              <a:rPr lang="en-US" dirty="0" smtClean="0"/>
              <a:t>water?</a:t>
            </a:r>
            <a:endParaRPr lang="en-US" dirty="0"/>
          </a:p>
          <a:p>
            <a:pPr marL="0" indent="0">
              <a:buNone/>
            </a:pPr>
            <a:endParaRPr lang="en-US" dirty="0"/>
          </a:p>
          <a:p>
            <a:pPr marL="0" indent="0">
              <a:buNone/>
            </a:pPr>
            <a:r>
              <a:rPr lang="en-US" dirty="0"/>
              <a:t>Tick one of the boxes below.</a:t>
            </a:r>
          </a:p>
          <a:p>
            <a:pPr marL="0" indent="0">
              <a:buNone/>
            </a:pPr>
            <a:endParaRPr lang="en-US" dirty="0"/>
          </a:p>
          <a:p>
            <a:pPr marL="0" indent="0">
              <a:buNone/>
            </a:pPr>
            <a:r>
              <a:rPr lang="en-US" dirty="0"/>
              <a:t>Yes</a:t>
            </a:r>
          </a:p>
          <a:p>
            <a:pPr marL="0" indent="0">
              <a:buNone/>
            </a:pPr>
            <a:endParaRPr lang="en-US" dirty="0"/>
          </a:p>
          <a:p>
            <a:pPr marL="0" indent="0">
              <a:buNone/>
            </a:pPr>
            <a:endParaRPr lang="en-US" dirty="0"/>
          </a:p>
          <a:p>
            <a:pPr marL="0" indent="0">
              <a:buNone/>
            </a:pPr>
            <a:r>
              <a:rPr lang="en-US" dirty="0"/>
              <a:t>No</a:t>
            </a:r>
          </a:p>
          <a:p>
            <a:pPr marL="0" indent="0">
              <a:buNone/>
            </a:pPr>
            <a:endParaRPr lang="en-US" dirty="0"/>
          </a:p>
          <a:p>
            <a:pPr marL="0" indent="0">
              <a:buNone/>
            </a:pPr>
            <a:r>
              <a:rPr lang="en-US" dirty="0"/>
              <a:t>Don’t forget to explain your </a:t>
            </a:r>
          </a:p>
          <a:p>
            <a:pPr marL="0" indent="0">
              <a:buNone/>
            </a:pPr>
            <a:r>
              <a:rPr lang="en-US" dirty="0"/>
              <a:t>answer to your adult.</a:t>
            </a:r>
          </a:p>
          <a:p>
            <a:pPr marL="0" indent="0">
              <a:buNone/>
            </a:pPr>
            <a:endParaRPr lang="en-US" dirty="0"/>
          </a:p>
        </p:txBody>
      </p:sp>
      <p:pic>
        <p:nvPicPr>
          <p:cNvPr id="6"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514" y="4331328"/>
            <a:ext cx="1251966" cy="819739"/>
          </a:xfrm>
          <a:prstGeom prst="rect">
            <a:avLst/>
          </a:prstGeom>
        </p:spPr>
      </p:pic>
      <p:sp>
        <p:nvSpPr>
          <p:cNvPr id="2" name="Rectangle 1"/>
          <p:cNvSpPr/>
          <p:nvPr/>
        </p:nvSpPr>
        <p:spPr>
          <a:xfrm>
            <a:off x="1316182" y="2583872"/>
            <a:ext cx="845127" cy="90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316182" y="4023730"/>
            <a:ext cx="845127" cy="90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615" y="3719698"/>
            <a:ext cx="611630" cy="611630"/>
          </a:xfrm>
          <a:prstGeom prst="rect">
            <a:avLst/>
          </a:prstGeom>
        </p:spPr>
      </p:pic>
      <p:pic>
        <p:nvPicPr>
          <p:cNvPr id="12" name="Picture 11">
            <a:extLst>
              <a:ext uri="{FF2B5EF4-FFF2-40B4-BE49-F238E27FC236}">
                <a16:creationId xmlns:a16="http://schemas.microsoft.com/office/drawing/2014/main" id="{BAD652ED-B74D-0B40-8437-D20484576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4008" y="207817"/>
            <a:ext cx="1299108" cy="964684"/>
          </a:xfrm>
          <a:prstGeom prst="rect">
            <a:avLst/>
          </a:prstGeom>
        </p:spPr>
      </p:pic>
    </p:spTree>
    <p:extLst>
      <p:ext uri="{BB962C8B-B14F-4D97-AF65-F5344CB8AC3E}">
        <p14:creationId xmlns:p14="http://schemas.microsoft.com/office/powerpoint/2010/main" val="406252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205" y="1613173"/>
            <a:ext cx="6506285" cy="4876555"/>
          </a:xfrm>
          <a:prstGeom prst="rect">
            <a:avLst/>
          </a:prstGeom>
        </p:spPr>
      </p:pic>
      <p:sp>
        <p:nvSpPr>
          <p:cNvPr id="5" name="Content Placeholder 2">
            <a:extLst>
              <a:ext uri="{FF2B5EF4-FFF2-40B4-BE49-F238E27FC236}">
                <a16:creationId xmlns:a16="http://schemas.microsoft.com/office/drawing/2014/main" id="{A5F71881-CB8B-FA4C-901A-375BDE7DAE9C}"/>
              </a:ext>
            </a:extLst>
          </p:cNvPr>
          <p:cNvSpPr txBox="1">
            <a:spLocks/>
          </p:cNvSpPr>
          <p:nvPr/>
        </p:nvSpPr>
        <p:spPr>
          <a:xfrm>
            <a:off x="205587" y="292726"/>
            <a:ext cx="11100355" cy="63833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 bird lives in the tree.</a:t>
            </a:r>
          </a:p>
          <a:p>
            <a:pPr marL="0" indent="0">
              <a:buFont typeface="Arial" panose="020B0604020202020204" pitchFamily="34" charset="0"/>
              <a:buNone/>
            </a:pPr>
            <a:r>
              <a:rPr lang="en-US" dirty="0" err="1"/>
              <a:t>Mr</a:t>
            </a:r>
            <a:r>
              <a:rPr lang="en-US" dirty="0"/>
              <a:t> Pennal has put the bird in the </a:t>
            </a:r>
            <a:r>
              <a:rPr lang="en-US" dirty="0" smtClean="0"/>
              <a:t>sky</a:t>
            </a:r>
            <a:r>
              <a:rPr lang="en-US" dirty="0" smtClean="0"/>
              <a:t>.</a:t>
            </a:r>
            <a:endParaRPr lang="en-US" dirty="0"/>
          </a:p>
          <a:p>
            <a:pPr marL="0" indent="0">
              <a:buFont typeface="Arial" panose="020B0604020202020204" pitchFamily="34" charset="0"/>
              <a:buNone/>
            </a:pPr>
            <a:r>
              <a:rPr lang="en-US" dirty="0"/>
              <a:t>Is he correct?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Tick one of the boxes below.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Yes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No</a:t>
            </a:r>
          </a:p>
          <a:p>
            <a:pPr marL="0" indent="0">
              <a:buFont typeface="Arial" panose="020B0604020202020204" pitchFamily="34" charset="0"/>
              <a:buNone/>
            </a:pPr>
            <a:endParaRPr lang="en-US" dirty="0"/>
          </a:p>
          <a:p>
            <a:pPr marL="0" indent="0">
              <a:buNone/>
            </a:pPr>
            <a:r>
              <a:rPr lang="en-US" dirty="0"/>
              <a:t>Don’t forget to explain your </a:t>
            </a:r>
          </a:p>
          <a:p>
            <a:pPr marL="0" indent="0">
              <a:buNone/>
            </a:pPr>
            <a:r>
              <a:rPr lang="en-US" dirty="0"/>
              <a:t>answer to your adult.</a:t>
            </a:r>
          </a:p>
          <a:p>
            <a:pPr marL="0" indent="0">
              <a:buFont typeface="Arial" panose="020B0604020202020204" pitchFamily="34" charset="0"/>
              <a:buNone/>
            </a:pPr>
            <a:endParaRPr lang="en-US" dirty="0"/>
          </a:p>
        </p:txBody>
      </p:sp>
      <p:sp>
        <p:nvSpPr>
          <p:cNvPr id="7" name="Rectangle 6"/>
          <p:cNvSpPr/>
          <p:nvPr/>
        </p:nvSpPr>
        <p:spPr>
          <a:xfrm>
            <a:off x="1343891" y="3034145"/>
            <a:ext cx="845127" cy="90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343890" y="4257843"/>
            <a:ext cx="845127" cy="90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821715" y="1749630"/>
            <a:ext cx="1582889" cy="10531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713" y="1836926"/>
            <a:ext cx="1354891" cy="8785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615" y="3719698"/>
            <a:ext cx="611630" cy="611630"/>
          </a:xfrm>
          <a:prstGeom prst="rect">
            <a:avLst/>
          </a:prstGeom>
        </p:spPr>
      </p:pic>
      <p:pic>
        <p:nvPicPr>
          <p:cNvPr id="13" name="Picture 12">
            <a:extLst>
              <a:ext uri="{FF2B5EF4-FFF2-40B4-BE49-F238E27FC236}">
                <a16:creationId xmlns:a16="http://schemas.microsoft.com/office/drawing/2014/main" id="{BAD652ED-B74D-0B40-8437-D20484576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076" y="119587"/>
            <a:ext cx="1299108" cy="964684"/>
          </a:xfrm>
          <a:prstGeom prst="rect">
            <a:avLst/>
          </a:prstGeom>
        </p:spPr>
      </p:pic>
    </p:spTree>
    <p:extLst>
      <p:ext uri="{BB962C8B-B14F-4D97-AF65-F5344CB8AC3E}">
        <p14:creationId xmlns:p14="http://schemas.microsoft.com/office/powerpoint/2010/main" val="857883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205" y="1613173"/>
            <a:ext cx="6506285" cy="4876555"/>
          </a:xfrm>
          <a:prstGeom prst="rect">
            <a:avLst/>
          </a:prstGeom>
        </p:spPr>
      </p:pic>
      <p:sp>
        <p:nvSpPr>
          <p:cNvPr id="5" name="Content Placeholder 2">
            <a:extLst>
              <a:ext uri="{FF2B5EF4-FFF2-40B4-BE49-F238E27FC236}">
                <a16:creationId xmlns:a16="http://schemas.microsoft.com/office/drawing/2014/main" id="{A5F71881-CB8B-FA4C-901A-375BDE7DAE9C}"/>
              </a:ext>
            </a:extLst>
          </p:cNvPr>
          <p:cNvSpPr txBox="1">
            <a:spLocks/>
          </p:cNvSpPr>
          <p:nvPr/>
        </p:nvSpPr>
        <p:spPr>
          <a:xfrm>
            <a:off x="205587" y="292726"/>
            <a:ext cx="11100355" cy="63833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 cow lives at the bottom of the hill.</a:t>
            </a:r>
          </a:p>
          <a:p>
            <a:pPr marL="0" indent="0">
              <a:buFont typeface="Arial" panose="020B0604020202020204" pitchFamily="34" charset="0"/>
              <a:buNone/>
            </a:pPr>
            <a:r>
              <a:rPr lang="en-US" dirty="0"/>
              <a:t>Miss Bentley has put the cow next to the water.</a:t>
            </a:r>
          </a:p>
          <a:p>
            <a:pPr marL="0" indent="0">
              <a:buFont typeface="Arial" panose="020B0604020202020204" pitchFamily="34" charset="0"/>
              <a:buNone/>
            </a:pPr>
            <a:r>
              <a:rPr lang="en-US" dirty="0"/>
              <a:t>Is she correct?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Tick one of the boxes below.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Yes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No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Don’t forget to explain your </a:t>
            </a:r>
          </a:p>
          <a:p>
            <a:pPr marL="0" indent="0">
              <a:buFont typeface="Arial" panose="020B0604020202020204" pitchFamily="34" charset="0"/>
              <a:buNone/>
            </a:pPr>
            <a:r>
              <a:rPr lang="en-US" dirty="0"/>
              <a:t>answer to your adult.</a:t>
            </a:r>
          </a:p>
        </p:txBody>
      </p:sp>
      <p:sp>
        <p:nvSpPr>
          <p:cNvPr id="7" name="Rectangle 6"/>
          <p:cNvSpPr/>
          <p:nvPr/>
        </p:nvSpPr>
        <p:spPr>
          <a:xfrm>
            <a:off x="1343891" y="2854035"/>
            <a:ext cx="845127" cy="90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343890" y="4051450"/>
            <a:ext cx="845127" cy="90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704929" y="4951996"/>
            <a:ext cx="1843314" cy="1299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2BF09C3-1CE0-AD43-914C-DE471D0691FB}"/>
              </a:ext>
            </a:extLst>
          </p:cNvPr>
          <p:cNvPicPr>
            <a:picLocks noChangeAspect="1"/>
          </p:cNvPicPr>
          <p:nvPr/>
        </p:nvPicPr>
        <p:blipFill>
          <a:blip r:embed="rId4"/>
          <a:stretch>
            <a:fillRect/>
          </a:stretch>
        </p:blipFill>
        <p:spPr>
          <a:xfrm>
            <a:off x="6910329" y="5175277"/>
            <a:ext cx="1432514" cy="9557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615" y="3719698"/>
            <a:ext cx="611630" cy="611630"/>
          </a:xfrm>
          <a:prstGeom prst="rect">
            <a:avLst/>
          </a:prstGeom>
        </p:spPr>
      </p:pic>
      <p:pic>
        <p:nvPicPr>
          <p:cNvPr id="13" name="Picture 12">
            <a:extLst>
              <a:ext uri="{FF2B5EF4-FFF2-40B4-BE49-F238E27FC236}">
                <a16:creationId xmlns:a16="http://schemas.microsoft.com/office/drawing/2014/main" id="{BAD652ED-B74D-0B40-8437-D20484576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8195" y="119587"/>
            <a:ext cx="1299108" cy="964684"/>
          </a:xfrm>
          <a:prstGeom prst="rect">
            <a:avLst/>
          </a:prstGeom>
        </p:spPr>
      </p:pic>
    </p:spTree>
    <p:extLst>
      <p:ext uri="{BB962C8B-B14F-4D97-AF65-F5344CB8AC3E}">
        <p14:creationId xmlns:p14="http://schemas.microsoft.com/office/powerpoint/2010/main" val="3824711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80429" y="38397"/>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97129DFB-FCEB-F04B-81AE-A53EE86DD5F4}"/>
              </a:ext>
            </a:extLst>
          </p:cNvPr>
          <p:cNvSpPr txBox="1"/>
          <p:nvPr/>
        </p:nvSpPr>
        <p:spPr>
          <a:xfrm>
            <a:off x="219919" y="231494"/>
            <a:ext cx="10972800" cy="646331"/>
          </a:xfrm>
          <a:prstGeom prst="rect">
            <a:avLst/>
          </a:prstGeom>
          <a:noFill/>
        </p:spPr>
        <p:txBody>
          <a:bodyPr wrap="square" rtlCol="0">
            <a:spAutoFit/>
          </a:bodyPr>
          <a:lstStyle/>
          <a:p>
            <a:pPr algn="ctr"/>
            <a:endParaRPr lang="en-US" b="1" u="sng" dirty="0"/>
          </a:p>
          <a:p>
            <a:endParaRPr lang="en-US" dirty="0"/>
          </a:p>
        </p:txBody>
      </p:sp>
      <p:sp>
        <p:nvSpPr>
          <p:cNvPr id="6" name="TextBox 5">
            <a:extLst>
              <a:ext uri="{FF2B5EF4-FFF2-40B4-BE49-F238E27FC236}">
                <a16:creationId xmlns:a16="http://schemas.microsoft.com/office/drawing/2014/main" id="{0662735F-A178-C245-A4F9-4DA7E6D039CC}"/>
              </a:ext>
            </a:extLst>
          </p:cNvPr>
          <p:cNvSpPr txBox="1"/>
          <p:nvPr/>
        </p:nvSpPr>
        <p:spPr>
          <a:xfrm>
            <a:off x="219919" y="231494"/>
            <a:ext cx="10972800" cy="1077218"/>
          </a:xfrm>
          <a:prstGeom prst="rect">
            <a:avLst/>
          </a:prstGeom>
          <a:noFill/>
        </p:spPr>
        <p:txBody>
          <a:bodyPr wrap="square" lIns="91440" tIns="45720" rIns="91440" bIns="45720" rtlCol="0" anchor="t">
            <a:spAutoFit/>
          </a:bodyPr>
          <a:lstStyle/>
          <a:p>
            <a:pPr algn="ctr"/>
            <a:r>
              <a:rPr lang="en-US" sz="2800" b="1" u="sng" dirty="0">
                <a:cs typeface="Calibri"/>
              </a:rPr>
              <a:t>Key features of a bird</a:t>
            </a:r>
          </a:p>
          <a:p>
            <a:pPr algn="ctr"/>
            <a:endParaRPr lang="en-US" b="1" u="sng" dirty="0"/>
          </a:p>
          <a:p>
            <a:endParaRPr lang="en-US" dirty="0"/>
          </a:p>
        </p:txBody>
      </p:sp>
      <p:sp>
        <p:nvSpPr>
          <p:cNvPr id="2" name="TextBox 1">
            <a:extLst>
              <a:ext uri="{FF2B5EF4-FFF2-40B4-BE49-F238E27FC236}">
                <a16:creationId xmlns:a16="http://schemas.microsoft.com/office/drawing/2014/main" id="{B32341D3-9028-4545-BB97-DAEAA42B49EC}"/>
              </a:ext>
            </a:extLst>
          </p:cNvPr>
          <p:cNvSpPr txBox="1"/>
          <p:nvPr/>
        </p:nvSpPr>
        <p:spPr>
          <a:xfrm>
            <a:off x="308571" y="892356"/>
            <a:ext cx="5029380" cy="4585871"/>
          </a:xfrm>
          <a:prstGeom prst="rect">
            <a:avLst/>
          </a:prstGeom>
          <a:noFill/>
        </p:spPr>
        <p:txBody>
          <a:bodyPr wrap="square" lIns="91440" tIns="45720" rIns="91440" bIns="45720" rtlCol="0" anchor="t">
            <a:spAutoFit/>
          </a:bodyPr>
          <a:lstStyle/>
          <a:p>
            <a:r>
              <a:rPr lang="en-US" sz="2800" dirty="0">
                <a:cs typeface="Calibri"/>
              </a:rPr>
              <a:t>All birds have the following key features:</a:t>
            </a:r>
          </a:p>
          <a:p>
            <a:pPr marL="342900" indent="-342900">
              <a:buFont typeface="Arial"/>
              <a:buChar char="•"/>
            </a:pPr>
            <a:r>
              <a:rPr lang="en-US" sz="2800" dirty="0">
                <a:cs typeface="Calibri"/>
              </a:rPr>
              <a:t>Lay eggs</a:t>
            </a:r>
          </a:p>
          <a:p>
            <a:pPr marL="342900" indent="-342900">
              <a:buFont typeface="Arial"/>
              <a:buChar char="•"/>
            </a:pPr>
            <a:r>
              <a:rPr lang="en-US" sz="2800" dirty="0">
                <a:cs typeface="Calibri"/>
              </a:rPr>
              <a:t>Beak</a:t>
            </a:r>
          </a:p>
          <a:p>
            <a:pPr marL="342900" indent="-342900">
              <a:buFont typeface="Arial"/>
              <a:buChar char="•"/>
            </a:pPr>
            <a:r>
              <a:rPr lang="en-US" sz="2800" dirty="0">
                <a:cs typeface="Calibri"/>
              </a:rPr>
              <a:t>Wings</a:t>
            </a:r>
          </a:p>
          <a:p>
            <a:pPr marL="342900" indent="-342900">
              <a:buFont typeface="Arial"/>
              <a:buChar char="•"/>
            </a:pPr>
            <a:r>
              <a:rPr lang="en-US" sz="2800" dirty="0">
                <a:cs typeface="Calibri"/>
              </a:rPr>
              <a:t>2 legs</a:t>
            </a:r>
          </a:p>
          <a:p>
            <a:endParaRPr lang="en-US" sz="2000" dirty="0"/>
          </a:p>
          <a:p>
            <a:r>
              <a:rPr lang="en-US" sz="2800" dirty="0"/>
              <a:t>Today we are going to look at animals that are birds and animals that are not bird.</a:t>
            </a:r>
            <a:endParaRPr lang="en-US" sz="3200" dirty="0"/>
          </a:p>
          <a:p>
            <a:r>
              <a:rPr lang="en-US" sz="2000" dirty="0"/>
              <a:t>  </a:t>
            </a:r>
            <a:endParaRPr lang="en-US" sz="2000" dirty="0">
              <a:cs typeface="Calibri"/>
            </a:endParaRPr>
          </a:p>
        </p:txBody>
      </p:sp>
      <p:pic>
        <p:nvPicPr>
          <p:cNvPr id="12" name="Picture 11">
            <a:extLst>
              <a:ext uri="{FF2B5EF4-FFF2-40B4-BE49-F238E27FC236}">
                <a16:creationId xmlns:a16="http://schemas.microsoft.com/office/drawing/2014/main" id="{8B231B8F-6BAC-5148-B9D0-F05890BD2130}"/>
              </a:ext>
            </a:extLst>
          </p:cNvPr>
          <p:cNvPicPr>
            <a:picLocks noChangeAspect="1"/>
          </p:cNvPicPr>
          <p:nvPr/>
        </p:nvPicPr>
        <p:blipFill>
          <a:blip r:embed="rId3"/>
          <a:stretch>
            <a:fillRect/>
          </a:stretch>
        </p:blipFill>
        <p:spPr>
          <a:xfrm>
            <a:off x="6030678" y="1308712"/>
            <a:ext cx="4803576" cy="4077855"/>
          </a:xfrm>
          <a:prstGeom prst="rect">
            <a:avLst/>
          </a:prstGeom>
        </p:spPr>
      </p:pic>
      <p:pic>
        <p:nvPicPr>
          <p:cNvPr id="7" name="Picture 6">
            <a:extLst>
              <a:ext uri="{FF2B5EF4-FFF2-40B4-BE49-F238E27FC236}">
                <a16:creationId xmlns:a16="http://schemas.microsoft.com/office/drawing/2014/main" id="{CC08B45C-DBCC-B540-B3F4-DB1042B8D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179715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225640"/>
            <a:ext cx="11623740" cy="2341491"/>
          </a:xfrm>
        </p:spPr>
        <p:txBody>
          <a:bodyPr vert="horz" lIns="91440" tIns="45720" rIns="91440" bIns="45720" rtlCol="0" anchor="t">
            <a:normAutofit fontScale="77500" lnSpcReduction="20000"/>
          </a:bodyPr>
          <a:lstStyle/>
          <a:p>
            <a:pPr marL="0" indent="0" algn="ctr">
              <a:buNone/>
            </a:pPr>
            <a:r>
              <a:rPr lang="en-US" b="1" u="sng" dirty="0"/>
              <a:t>Birds and non birds</a:t>
            </a:r>
          </a:p>
          <a:p>
            <a:pPr marL="0" indent="0">
              <a:buNone/>
            </a:pPr>
            <a:r>
              <a:rPr lang="en-US" sz="2600" dirty="0" err="1"/>
              <a:t>Mrs</a:t>
            </a:r>
            <a:r>
              <a:rPr lang="en-US" sz="2600" dirty="0"/>
              <a:t> Levington has completed a table of animals to show which animals are birds and which ones are not.</a:t>
            </a:r>
          </a:p>
          <a:p>
            <a:pPr marL="0" indent="0">
              <a:buNone/>
            </a:pPr>
            <a:endParaRPr lang="en-US" sz="2600" dirty="0"/>
          </a:p>
          <a:p>
            <a:pPr marL="0" indent="0">
              <a:buNone/>
            </a:pPr>
            <a:r>
              <a:rPr lang="en-US" sz="2600" dirty="0"/>
              <a:t>She knows this by looking for  the key features of a bird.</a:t>
            </a:r>
          </a:p>
          <a:p>
            <a:pPr marL="0" indent="0">
              <a:buNone/>
            </a:pPr>
            <a:endParaRPr lang="en-US" sz="2600" dirty="0"/>
          </a:p>
          <a:p>
            <a:pPr marL="0" indent="0">
              <a:buNone/>
            </a:pPr>
            <a:r>
              <a:rPr lang="en-US" sz="2600" dirty="0"/>
              <a:t>The birds have two legs, wings and a beak.</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2" name="Table 3">
            <a:extLst>
              <a:ext uri="{FF2B5EF4-FFF2-40B4-BE49-F238E27FC236}">
                <a16:creationId xmlns:a16="http://schemas.microsoft.com/office/drawing/2014/main" id="{489699C2-F88A-C047-986B-A5615BF0F146}"/>
              </a:ext>
            </a:extLst>
          </p:cNvPr>
          <p:cNvGraphicFramePr>
            <a:graphicFrameLocks noGrp="1"/>
          </p:cNvGraphicFramePr>
          <p:nvPr>
            <p:extLst>
              <p:ext uri="{D42A27DB-BD31-4B8C-83A1-F6EECF244321}">
                <p14:modId xmlns:p14="http://schemas.microsoft.com/office/powerpoint/2010/main" val="707410145"/>
              </p:ext>
            </p:extLst>
          </p:nvPr>
        </p:nvGraphicFramePr>
        <p:xfrm>
          <a:off x="1794076" y="2721113"/>
          <a:ext cx="8171726" cy="3187388"/>
        </p:xfrm>
        <a:graphic>
          <a:graphicData uri="http://schemas.openxmlformats.org/drawingml/2006/table">
            <a:tbl>
              <a:tblPr firstRow="1" bandRow="1">
                <a:tableStyleId>{93296810-A885-4BE3-A3E7-6D5BEEA58F35}</a:tableStyleId>
              </a:tblPr>
              <a:tblGrid>
                <a:gridCol w="4027990">
                  <a:extLst>
                    <a:ext uri="{9D8B030D-6E8A-4147-A177-3AD203B41FA5}">
                      <a16:colId xmlns:a16="http://schemas.microsoft.com/office/drawing/2014/main" val="289082946"/>
                    </a:ext>
                  </a:extLst>
                </a:gridCol>
                <a:gridCol w="4143736">
                  <a:extLst>
                    <a:ext uri="{9D8B030D-6E8A-4147-A177-3AD203B41FA5}">
                      <a16:colId xmlns:a16="http://schemas.microsoft.com/office/drawing/2014/main" val="3493887764"/>
                    </a:ext>
                  </a:extLst>
                </a:gridCol>
              </a:tblGrid>
              <a:tr h="487396">
                <a:tc>
                  <a:txBody>
                    <a:bodyPr/>
                    <a:lstStyle/>
                    <a:p>
                      <a:r>
                        <a:rPr lang="en-US" dirty="0"/>
                        <a:t>Birds</a:t>
                      </a:r>
                    </a:p>
                  </a:txBody>
                  <a:tcPr/>
                </a:tc>
                <a:tc>
                  <a:txBody>
                    <a:bodyPr/>
                    <a:lstStyle/>
                    <a:p>
                      <a:r>
                        <a:rPr lang="en-US" dirty="0"/>
                        <a:t>Not</a:t>
                      </a:r>
                      <a:r>
                        <a:rPr lang="en-US" baseline="0" dirty="0"/>
                        <a:t> a bird</a:t>
                      </a:r>
                      <a:endParaRPr lang="en-US" dirty="0"/>
                    </a:p>
                  </a:txBody>
                  <a:tcPr/>
                </a:tc>
                <a:extLst>
                  <a:ext uri="{0D108BD9-81ED-4DB2-BD59-A6C34878D82A}">
                    <a16:rowId xmlns:a16="http://schemas.microsoft.com/office/drawing/2014/main" val="766936218"/>
                  </a:ext>
                </a:extLst>
              </a:tr>
              <a:tr h="1349996">
                <a:tc>
                  <a:txBody>
                    <a:bodyPr/>
                    <a:lstStyle/>
                    <a:p>
                      <a:endParaRPr lang="en-US" dirty="0"/>
                    </a:p>
                  </a:txBody>
                  <a:tcPr/>
                </a:tc>
                <a:tc>
                  <a:txBody>
                    <a:bodyPr/>
                    <a:lstStyle/>
                    <a:p>
                      <a:endParaRPr lang="en-US"/>
                    </a:p>
                  </a:txBody>
                  <a:tcPr/>
                </a:tc>
                <a:extLst>
                  <a:ext uri="{0D108BD9-81ED-4DB2-BD59-A6C34878D82A}">
                    <a16:rowId xmlns:a16="http://schemas.microsoft.com/office/drawing/2014/main" val="4207996391"/>
                  </a:ext>
                </a:extLst>
              </a:tr>
              <a:tr h="134999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75438221"/>
                  </a:ext>
                </a:extLst>
              </a:tr>
            </a:tbl>
          </a:graphicData>
        </a:graphic>
      </p:graphicFrame>
      <p:pic>
        <p:nvPicPr>
          <p:cNvPr id="9" name="Picture 8">
            <a:extLst>
              <a:ext uri="{FF2B5EF4-FFF2-40B4-BE49-F238E27FC236}">
                <a16:creationId xmlns:a16="http://schemas.microsoft.com/office/drawing/2014/main" id="{3860FEA5-D4D0-424D-A606-BD2ECB7E9741}"/>
              </a:ext>
            </a:extLst>
          </p:cNvPr>
          <p:cNvPicPr>
            <a:picLocks noChangeAspect="1"/>
          </p:cNvPicPr>
          <p:nvPr/>
        </p:nvPicPr>
        <p:blipFill>
          <a:blip r:embed="rId3"/>
          <a:stretch>
            <a:fillRect/>
          </a:stretch>
        </p:blipFill>
        <p:spPr>
          <a:xfrm>
            <a:off x="7201929" y="3382881"/>
            <a:ext cx="1552214" cy="1072033"/>
          </a:xfrm>
          <a:prstGeom prst="rect">
            <a:avLst/>
          </a:prstGeom>
        </p:spPr>
      </p:pic>
      <p:pic>
        <p:nvPicPr>
          <p:cNvPr id="13" name="Picture 12">
            <a:extLst>
              <a:ext uri="{FF2B5EF4-FFF2-40B4-BE49-F238E27FC236}">
                <a16:creationId xmlns:a16="http://schemas.microsoft.com/office/drawing/2014/main" id="{EE5D3512-9E0D-384B-AC61-08B6C7E151EB}"/>
              </a:ext>
            </a:extLst>
          </p:cNvPr>
          <p:cNvPicPr>
            <a:picLocks noChangeAspect="1"/>
          </p:cNvPicPr>
          <p:nvPr/>
        </p:nvPicPr>
        <p:blipFill>
          <a:blip r:embed="rId4"/>
          <a:stretch>
            <a:fillRect/>
          </a:stretch>
        </p:blipFill>
        <p:spPr>
          <a:xfrm>
            <a:off x="7190957" y="4720615"/>
            <a:ext cx="1609846" cy="1179042"/>
          </a:xfrm>
          <a:prstGeom prst="rect">
            <a:avLst/>
          </a:prstGeom>
        </p:spPr>
      </p:pic>
      <p:pic>
        <p:nvPicPr>
          <p:cNvPr id="10" name="Picture 6" descr="A small bird sitting on top of each other&#10;&#10;Description automatically generated">
            <a:extLst>
              <a:ext uri="{FF2B5EF4-FFF2-40B4-BE49-F238E27FC236}">
                <a16:creationId xmlns:a16="http://schemas.microsoft.com/office/drawing/2014/main" id="{018845FE-8F65-4B2B-B8B1-7921F7C8316E}"/>
              </a:ext>
            </a:extLst>
          </p:cNvPr>
          <p:cNvPicPr>
            <a:picLocks noChangeAspect="1"/>
          </p:cNvPicPr>
          <p:nvPr/>
        </p:nvPicPr>
        <p:blipFill>
          <a:blip r:embed="rId5"/>
          <a:stretch>
            <a:fillRect/>
          </a:stretch>
        </p:blipFill>
        <p:spPr>
          <a:xfrm>
            <a:off x="3100133" y="3263588"/>
            <a:ext cx="1525399" cy="1191326"/>
          </a:xfrm>
          <a:prstGeom prst="rect">
            <a:avLst/>
          </a:prstGeom>
        </p:spPr>
      </p:pic>
      <p:pic>
        <p:nvPicPr>
          <p:cNvPr id="11" name="Picture 16" descr="A close up of a bird&#10;&#10;Description automatically generated">
            <a:extLst>
              <a:ext uri="{FF2B5EF4-FFF2-40B4-BE49-F238E27FC236}">
                <a16:creationId xmlns:a16="http://schemas.microsoft.com/office/drawing/2014/main" id="{7BC2F79F-8B79-40AB-96AF-05A14BA19F74}"/>
              </a:ext>
            </a:extLst>
          </p:cNvPr>
          <p:cNvPicPr>
            <a:picLocks noChangeAspect="1"/>
          </p:cNvPicPr>
          <p:nvPr/>
        </p:nvPicPr>
        <p:blipFill>
          <a:blip r:embed="rId6"/>
          <a:stretch>
            <a:fillRect/>
          </a:stretch>
        </p:blipFill>
        <p:spPr>
          <a:xfrm>
            <a:off x="3267340" y="4634453"/>
            <a:ext cx="1190983" cy="1094509"/>
          </a:xfrm>
          <a:prstGeom prst="rect">
            <a:avLst/>
          </a:prstGeom>
        </p:spPr>
      </p:pic>
      <p:pic>
        <p:nvPicPr>
          <p:cNvPr id="12" name="Picture 11">
            <a:extLst>
              <a:ext uri="{FF2B5EF4-FFF2-40B4-BE49-F238E27FC236}">
                <a16:creationId xmlns:a16="http://schemas.microsoft.com/office/drawing/2014/main" id="{CC08B45C-DBCC-B540-B3F4-DB1042B8D1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15" y="5754380"/>
            <a:ext cx="1279730" cy="950295"/>
          </a:xfrm>
          <a:prstGeom prst="rect">
            <a:avLst/>
          </a:prstGeom>
        </p:spPr>
      </p:pic>
    </p:spTree>
    <p:extLst>
      <p:ext uri="{BB962C8B-B14F-4D97-AF65-F5344CB8AC3E}">
        <p14:creationId xmlns:p14="http://schemas.microsoft.com/office/powerpoint/2010/main" val="262541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2600912"/>
          </a:xfrm>
        </p:spPr>
        <p:txBody>
          <a:bodyPr vert="horz" lIns="91440" tIns="45720" rIns="91440" bIns="45720" rtlCol="0" anchor="t">
            <a:normAutofit/>
          </a:bodyPr>
          <a:lstStyle/>
          <a:p>
            <a:pPr marL="0" indent="0" algn="ctr">
              <a:buNone/>
            </a:pPr>
            <a:r>
              <a:rPr lang="en-US" b="1" u="sng" dirty="0"/>
              <a:t>What animals do and do not lay eggs?</a:t>
            </a:r>
          </a:p>
          <a:p>
            <a:pPr marL="0" indent="0">
              <a:buNone/>
            </a:pPr>
            <a:r>
              <a:rPr lang="en-US" sz="1800" dirty="0"/>
              <a:t>Now let’s have a try together and put the animals in the correct place.</a:t>
            </a:r>
          </a:p>
          <a:p>
            <a:pPr marL="0" indent="0">
              <a:buNone/>
            </a:pPr>
            <a:r>
              <a:rPr lang="en-US" sz="1800" dirty="0"/>
              <a:t>Lets see if they have the key features of a bird.</a:t>
            </a:r>
          </a:p>
          <a:p>
            <a:pPr marL="0" indent="0">
              <a:buNone/>
            </a:pPr>
            <a:r>
              <a:rPr lang="en-US" sz="1800" dirty="0"/>
              <a:t>Do they have two legs?</a:t>
            </a:r>
          </a:p>
          <a:p>
            <a:pPr marL="0" indent="0">
              <a:buNone/>
            </a:pPr>
            <a:r>
              <a:rPr lang="en-US" sz="1800" dirty="0"/>
              <a:t>Do they have wings?</a:t>
            </a:r>
          </a:p>
          <a:p>
            <a:pPr marL="0" indent="0">
              <a:buNone/>
            </a:pPr>
            <a:r>
              <a:rPr lang="en-US" sz="1800" dirty="0"/>
              <a:t>Do they have a beak?  We have done some for you.  </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2" name="Table 3">
            <a:extLst>
              <a:ext uri="{FF2B5EF4-FFF2-40B4-BE49-F238E27FC236}">
                <a16:creationId xmlns:a16="http://schemas.microsoft.com/office/drawing/2014/main" id="{099A2DD6-B79B-0B44-881B-B8643028341E}"/>
              </a:ext>
            </a:extLst>
          </p:cNvPr>
          <p:cNvGraphicFramePr>
            <a:graphicFrameLocks noGrp="1"/>
          </p:cNvGraphicFramePr>
          <p:nvPr>
            <p:extLst>
              <p:ext uri="{D42A27DB-BD31-4B8C-83A1-F6EECF244321}">
                <p14:modId xmlns:p14="http://schemas.microsoft.com/office/powerpoint/2010/main" val="69535617"/>
              </p:ext>
            </p:extLst>
          </p:nvPr>
        </p:nvGraphicFramePr>
        <p:xfrm>
          <a:off x="2032000" y="2415783"/>
          <a:ext cx="8128000" cy="363038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3224696716"/>
                    </a:ext>
                  </a:extLst>
                </a:gridCol>
                <a:gridCol w="4064000">
                  <a:extLst>
                    <a:ext uri="{9D8B030D-6E8A-4147-A177-3AD203B41FA5}">
                      <a16:colId xmlns:a16="http://schemas.microsoft.com/office/drawing/2014/main" val="2411850617"/>
                    </a:ext>
                  </a:extLst>
                </a:gridCol>
              </a:tblGrid>
              <a:tr h="541976">
                <a:tc>
                  <a:txBody>
                    <a:bodyPr/>
                    <a:lstStyle/>
                    <a:p>
                      <a:r>
                        <a:rPr lang="en-US" dirty="0"/>
                        <a:t>Birds</a:t>
                      </a:r>
                    </a:p>
                  </a:txBody>
                  <a:tcPr/>
                </a:tc>
                <a:tc>
                  <a:txBody>
                    <a:bodyPr/>
                    <a:lstStyle/>
                    <a:p>
                      <a:r>
                        <a:rPr lang="en-US" dirty="0"/>
                        <a:t>Not a bird</a:t>
                      </a:r>
                    </a:p>
                  </a:txBody>
                  <a:tcPr/>
                </a:tc>
                <a:extLst>
                  <a:ext uri="{0D108BD9-81ED-4DB2-BD59-A6C34878D82A}">
                    <a16:rowId xmlns:a16="http://schemas.microsoft.com/office/drawing/2014/main" val="2344063379"/>
                  </a:ext>
                </a:extLst>
              </a:tr>
              <a:tr h="1029468">
                <a:tc>
                  <a:txBody>
                    <a:bodyPr/>
                    <a:lstStyle/>
                    <a:p>
                      <a:endParaRPr lang="en-US"/>
                    </a:p>
                  </a:txBody>
                  <a:tcPr/>
                </a:tc>
                <a:tc>
                  <a:txBody>
                    <a:bodyPr/>
                    <a:lstStyle/>
                    <a:p>
                      <a:endParaRPr lang="en-US"/>
                    </a:p>
                  </a:txBody>
                  <a:tcPr/>
                </a:tc>
                <a:extLst>
                  <a:ext uri="{0D108BD9-81ED-4DB2-BD59-A6C34878D82A}">
                    <a16:rowId xmlns:a16="http://schemas.microsoft.com/office/drawing/2014/main" val="1166855946"/>
                  </a:ext>
                </a:extLst>
              </a:tr>
              <a:tr h="102946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13376528"/>
                  </a:ext>
                </a:extLst>
              </a:tr>
              <a:tr h="102946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00554092"/>
                  </a:ext>
                </a:extLst>
              </a:tr>
            </a:tbl>
          </a:graphicData>
        </a:graphic>
      </p:graphicFrame>
      <p:pic>
        <p:nvPicPr>
          <p:cNvPr id="5" name="Picture 4">
            <a:extLst>
              <a:ext uri="{FF2B5EF4-FFF2-40B4-BE49-F238E27FC236}">
                <a16:creationId xmlns:a16="http://schemas.microsoft.com/office/drawing/2014/main" id="{F75EBE98-05AF-C14C-886C-3FCDD14B4823}"/>
              </a:ext>
            </a:extLst>
          </p:cNvPr>
          <p:cNvPicPr>
            <a:picLocks noChangeAspect="1"/>
          </p:cNvPicPr>
          <p:nvPr/>
        </p:nvPicPr>
        <p:blipFill>
          <a:blip r:embed="rId3"/>
          <a:stretch>
            <a:fillRect/>
          </a:stretch>
        </p:blipFill>
        <p:spPr>
          <a:xfrm>
            <a:off x="7288484" y="3065752"/>
            <a:ext cx="968826" cy="878703"/>
          </a:xfrm>
          <a:prstGeom prst="rect">
            <a:avLst/>
          </a:prstGeom>
        </p:spPr>
      </p:pic>
      <p:pic>
        <p:nvPicPr>
          <p:cNvPr id="7" name="Picture 6">
            <a:extLst>
              <a:ext uri="{FF2B5EF4-FFF2-40B4-BE49-F238E27FC236}">
                <a16:creationId xmlns:a16="http://schemas.microsoft.com/office/drawing/2014/main" id="{F1FD794B-9ACA-7D48-93E4-3F7F1E02B182}"/>
              </a:ext>
            </a:extLst>
          </p:cNvPr>
          <p:cNvPicPr>
            <a:picLocks noChangeAspect="1"/>
          </p:cNvPicPr>
          <p:nvPr/>
        </p:nvPicPr>
        <p:blipFill rotWithShape="1">
          <a:blip r:embed="rId4"/>
          <a:srcRect l="-3445" r="25780"/>
          <a:stretch/>
        </p:blipFill>
        <p:spPr>
          <a:xfrm>
            <a:off x="72065" y="4810374"/>
            <a:ext cx="1840413" cy="1229622"/>
          </a:xfrm>
          <a:prstGeom prst="rect">
            <a:avLst/>
          </a:prstGeom>
        </p:spPr>
      </p:pic>
      <p:pic>
        <p:nvPicPr>
          <p:cNvPr id="8" name="Picture 7">
            <a:extLst>
              <a:ext uri="{FF2B5EF4-FFF2-40B4-BE49-F238E27FC236}">
                <a16:creationId xmlns:a16="http://schemas.microsoft.com/office/drawing/2014/main" id="{A173431E-E0C1-2145-85CD-7705445D61A6}"/>
              </a:ext>
            </a:extLst>
          </p:cNvPr>
          <p:cNvPicPr>
            <a:picLocks noChangeAspect="1"/>
          </p:cNvPicPr>
          <p:nvPr/>
        </p:nvPicPr>
        <p:blipFill>
          <a:blip r:embed="rId5"/>
          <a:stretch>
            <a:fillRect/>
          </a:stretch>
        </p:blipFill>
        <p:spPr>
          <a:xfrm>
            <a:off x="10518407" y="3117272"/>
            <a:ext cx="1468006" cy="642675"/>
          </a:xfrm>
          <a:prstGeom prst="rect">
            <a:avLst/>
          </a:prstGeom>
        </p:spPr>
      </p:pic>
      <p:sp>
        <p:nvSpPr>
          <p:cNvPr id="4" name="TextBox 3">
            <a:extLst>
              <a:ext uri="{FF2B5EF4-FFF2-40B4-BE49-F238E27FC236}">
                <a16:creationId xmlns:a16="http://schemas.microsoft.com/office/drawing/2014/main" id="{63FFFCB4-C3FA-634A-B1EF-2AA958FBE5AC}"/>
              </a:ext>
            </a:extLst>
          </p:cNvPr>
          <p:cNvSpPr txBox="1"/>
          <p:nvPr/>
        </p:nvSpPr>
        <p:spPr>
          <a:xfrm>
            <a:off x="3496978" y="6185708"/>
            <a:ext cx="5198043" cy="646331"/>
          </a:xfrm>
          <a:prstGeom prst="rect">
            <a:avLst/>
          </a:prstGeom>
          <a:noFill/>
          <a:ln>
            <a:solidFill>
              <a:schemeClr val="tx1"/>
            </a:solidFill>
          </a:ln>
        </p:spPr>
        <p:txBody>
          <a:bodyPr wrap="square" rtlCol="0">
            <a:spAutoFit/>
          </a:bodyPr>
          <a:lstStyle/>
          <a:p>
            <a:r>
              <a:rPr lang="en-US" dirty="0"/>
              <a:t>Talk with your adult to complete the rest of the table by either dragging the photo or write in the box.</a:t>
            </a:r>
          </a:p>
        </p:txBody>
      </p:sp>
      <p:pic>
        <p:nvPicPr>
          <p:cNvPr id="10" name="Picture 8" descr="A bird standing on top of a grass covered field&#10;&#10;Description automatically generated">
            <a:extLst>
              <a:ext uri="{FF2B5EF4-FFF2-40B4-BE49-F238E27FC236}">
                <a16:creationId xmlns:a16="http://schemas.microsoft.com/office/drawing/2014/main" id="{F03AA8F0-8D47-489B-8E4A-A14086718249}"/>
              </a:ext>
            </a:extLst>
          </p:cNvPr>
          <p:cNvPicPr>
            <a:picLocks noChangeAspect="1"/>
          </p:cNvPicPr>
          <p:nvPr/>
        </p:nvPicPr>
        <p:blipFill>
          <a:blip r:embed="rId6"/>
          <a:stretch>
            <a:fillRect/>
          </a:stretch>
        </p:blipFill>
        <p:spPr>
          <a:xfrm>
            <a:off x="205587" y="2870651"/>
            <a:ext cx="1525814" cy="1161022"/>
          </a:xfrm>
          <a:prstGeom prst="rect">
            <a:avLst/>
          </a:prstGeom>
        </p:spPr>
      </p:pic>
      <p:pic>
        <p:nvPicPr>
          <p:cNvPr id="11" name="Picture 10">
            <a:extLst>
              <a:ext uri="{FF2B5EF4-FFF2-40B4-BE49-F238E27FC236}">
                <a16:creationId xmlns:a16="http://schemas.microsoft.com/office/drawing/2014/main" id="{8B231B8F-6BAC-5148-B9D0-F05890BD2130}"/>
              </a:ext>
            </a:extLst>
          </p:cNvPr>
          <p:cNvPicPr>
            <a:picLocks noChangeAspect="1"/>
          </p:cNvPicPr>
          <p:nvPr/>
        </p:nvPicPr>
        <p:blipFill>
          <a:blip r:embed="rId7"/>
          <a:stretch>
            <a:fillRect/>
          </a:stretch>
        </p:blipFill>
        <p:spPr>
          <a:xfrm>
            <a:off x="10630931" y="4747835"/>
            <a:ext cx="1242958" cy="1055173"/>
          </a:xfrm>
          <a:prstGeom prst="rect">
            <a:avLst/>
          </a:prstGeom>
        </p:spPr>
      </p:pic>
      <p:pic>
        <p:nvPicPr>
          <p:cNvPr id="12" name="Picture 1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6978" y="3021938"/>
            <a:ext cx="742513" cy="922517"/>
          </a:xfrm>
          <a:prstGeom prst="rect">
            <a:avLst/>
          </a:prstGeom>
        </p:spPr>
      </p:pic>
      <p:pic>
        <p:nvPicPr>
          <p:cNvPr id="14" name="Picture 13">
            <a:extLst>
              <a:ext uri="{FF2B5EF4-FFF2-40B4-BE49-F238E27FC236}">
                <a16:creationId xmlns:a16="http://schemas.microsoft.com/office/drawing/2014/main" id="{6421D068-7FD5-1644-A282-8A943F2DB6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587" y="6085452"/>
            <a:ext cx="844348" cy="631119"/>
          </a:xfrm>
          <a:prstGeom prst="rect">
            <a:avLst/>
          </a:prstGeom>
        </p:spPr>
      </p:pic>
    </p:spTree>
    <p:extLst>
      <p:ext uri="{BB962C8B-B14F-4D97-AF65-F5344CB8AC3E}">
        <p14:creationId xmlns:p14="http://schemas.microsoft.com/office/powerpoint/2010/main" val="276260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1"/>
            <a:ext cx="11100355" cy="2381213"/>
          </a:xfrm>
        </p:spPr>
        <p:txBody>
          <a:bodyPr vert="horz" lIns="91440" tIns="45720" rIns="91440" bIns="45720" rtlCol="0" anchor="t">
            <a:normAutofit/>
          </a:bodyPr>
          <a:lstStyle/>
          <a:p>
            <a:pPr marL="0" indent="0" algn="ctr">
              <a:buNone/>
            </a:pPr>
            <a:r>
              <a:rPr lang="en-US" b="1" u="sng" dirty="0"/>
              <a:t>What animals do and do not lay eggs?</a:t>
            </a:r>
          </a:p>
          <a:p>
            <a:pPr marL="0" indent="0" algn="ctr">
              <a:buNone/>
            </a:pPr>
            <a:endParaRPr lang="en-US" b="1" u="sng" dirty="0"/>
          </a:p>
          <a:p>
            <a:pPr marL="0" indent="0">
              <a:buNone/>
            </a:pPr>
            <a:r>
              <a:rPr lang="en-US" sz="1800" dirty="0"/>
              <a:t>Your turn to place the correct animals in the box. </a:t>
            </a:r>
          </a:p>
          <a:p>
            <a:pPr marL="0" indent="0">
              <a:buNone/>
            </a:pPr>
            <a:r>
              <a:rPr lang="en-US" sz="1800" dirty="0"/>
              <a:t>Remember that mammals do not lay eggs as they give birth.</a:t>
            </a:r>
          </a:p>
          <a:p>
            <a:pPr marL="0" indent="0">
              <a:buNone/>
            </a:pPr>
            <a:r>
              <a:rPr lang="en-US" sz="1800" dirty="0"/>
              <a:t>You can refer back to previous slides to help you.</a:t>
            </a:r>
          </a:p>
          <a:p>
            <a:pPr marL="0" indent="0" algn="ctr">
              <a:buNone/>
            </a:pPr>
            <a:endParaRPr lang="en-US" b="1" u="sng"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2" name="Table 3">
            <a:extLst>
              <a:ext uri="{FF2B5EF4-FFF2-40B4-BE49-F238E27FC236}">
                <a16:creationId xmlns:a16="http://schemas.microsoft.com/office/drawing/2014/main" id="{DAF7D7CC-14A6-1D44-935D-81948C13505A}"/>
              </a:ext>
            </a:extLst>
          </p:cNvPr>
          <p:cNvGraphicFramePr>
            <a:graphicFrameLocks noGrp="1"/>
          </p:cNvGraphicFramePr>
          <p:nvPr>
            <p:extLst>
              <p:ext uri="{D42A27DB-BD31-4B8C-83A1-F6EECF244321}">
                <p14:modId xmlns:p14="http://schemas.microsoft.com/office/powerpoint/2010/main" val="3357056387"/>
              </p:ext>
            </p:extLst>
          </p:nvPr>
        </p:nvGraphicFramePr>
        <p:xfrm>
          <a:off x="2013352" y="2547679"/>
          <a:ext cx="8165296" cy="3818979"/>
        </p:xfrm>
        <a:graphic>
          <a:graphicData uri="http://schemas.openxmlformats.org/drawingml/2006/table">
            <a:tbl>
              <a:tblPr firstRow="1" bandRow="1">
                <a:tableStyleId>{93296810-A885-4BE3-A3E7-6D5BEEA58F35}</a:tableStyleId>
              </a:tblPr>
              <a:tblGrid>
                <a:gridCol w="4082648">
                  <a:extLst>
                    <a:ext uri="{9D8B030D-6E8A-4147-A177-3AD203B41FA5}">
                      <a16:colId xmlns:a16="http://schemas.microsoft.com/office/drawing/2014/main" val="1058420463"/>
                    </a:ext>
                  </a:extLst>
                </a:gridCol>
                <a:gridCol w="4082648">
                  <a:extLst>
                    <a:ext uri="{9D8B030D-6E8A-4147-A177-3AD203B41FA5}">
                      <a16:colId xmlns:a16="http://schemas.microsoft.com/office/drawing/2014/main" val="1771246198"/>
                    </a:ext>
                  </a:extLst>
                </a:gridCol>
              </a:tblGrid>
              <a:tr h="530400">
                <a:tc>
                  <a:txBody>
                    <a:bodyPr/>
                    <a:lstStyle/>
                    <a:p>
                      <a:r>
                        <a:rPr lang="en-US" dirty="0"/>
                        <a:t>Do lay eggs</a:t>
                      </a:r>
                    </a:p>
                  </a:txBody>
                  <a:tcPr/>
                </a:tc>
                <a:tc>
                  <a:txBody>
                    <a:bodyPr/>
                    <a:lstStyle/>
                    <a:p>
                      <a:r>
                        <a:rPr lang="en-US" dirty="0"/>
                        <a:t>Do not lay eggs</a:t>
                      </a:r>
                    </a:p>
                  </a:txBody>
                  <a:tcPr/>
                </a:tc>
                <a:extLst>
                  <a:ext uri="{0D108BD9-81ED-4DB2-BD59-A6C34878D82A}">
                    <a16:rowId xmlns:a16="http://schemas.microsoft.com/office/drawing/2014/main" val="2266854315"/>
                  </a:ext>
                </a:extLst>
              </a:tr>
              <a:tr h="1096193">
                <a:tc>
                  <a:txBody>
                    <a:bodyPr/>
                    <a:lstStyle/>
                    <a:p>
                      <a:endParaRPr lang="en-US"/>
                    </a:p>
                  </a:txBody>
                  <a:tcPr/>
                </a:tc>
                <a:tc>
                  <a:txBody>
                    <a:bodyPr/>
                    <a:lstStyle/>
                    <a:p>
                      <a:endParaRPr lang="en-US"/>
                    </a:p>
                  </a:txBody>
                  <a:tcPr/>
                </a:tc>
                <a:extLst>
                  <a:ext uri="{0D108BD9-81ED-4DB2-BD59-A6C34878D82A}">
                    <a16:rowId xmlns:a16="http://schemas.microsoft.com/office/drawing/2014/main" val="885339235"/>
                  </a:ext>
                </a:extLst>
              </a:tr>
              <a:tr h="1096193">
                <a:tc>
                  <a:txBody>
                    <a:bodyPr/>
                    <a:lstStyle/>
                    <a:p>
                      <a:endParaRPr lang="en-US"/>
                    </a:p>
                  </a:txBody>
                  <a:tcPr/>
                </a:tc>
                <a:tc>
                  <a:txBody>
                    <a:bodyPr/>
                    <a:lstStyle/>
                    <a:p>
                      <a:endParaRPr lang="en-US"/>
                    </a:p>
                  </a:txBody>
                  <a:tcPr/>
                </a:tc>
                <a:extLst>
                  <a:ext uri="{0D108BD9-81ED-4DB2-BD59-A6C34878D82A}">
                    <a16:rowId xmlns:a16="http://schemas.microsoft.com/office/drawing/2014/main" val="667583535"/>
                  </a:ext>
                </a:extLst>
              </a:tr>
              <a:tr h="1096193">
                <a:tc>
                  <a:txBody>
                    <a:bodyPr/>
                    <a:lstStyle/>
                    <a:p>
                      <a:endParaRPr lang="en-US"/>
                    </a:p>
                  </a:txBody>
                  <a:tcPr/>
                </a:tc>
                <a:tc>
                  <a:txBody>
                    <a:bodyPr/>
                    <a:lstStyle/>
                    <a:p>
                      <a:endParaRPr lang="en-US" dirty="0"/>
                    </a:p>
                  </a:txBody>
                  <a:tcPr/>
                </a:tc>
                <a:extLst>
                  <a:ext uri="{0D108BD9-81ED-4DB2-BD59-A6C34878D82A}">
                    <a16:rowId xmlns:a16="http://schemas.microsoft.com/office/drawing/2014/main" val="2971424702"/>
                  </a:ext>
                </a:extLst>
              </a:tr>
            </a:tbl>
          </a:graphicData>
        </a:graphic>
      </p:graphicFrame>
      <p:pic>
        <p:nvPicPr>
          <p:cNvPr id="5" name="Picture 4">
            <a:extLst>
              <a:ext uri="{FF2B5EF4-FFF2-40B4-BE49-F238E27FC236}">
                <a16:creationId xmlns:a16="http://schemas.microsoft.com/office/drawing/2014/main" id="{A6A363B8-ABA6-644D-ADA9-EF04E88216CA}"/>
              </a:ext>
            </a:extLst>
          </p:cNvPr>
          <p:cNvPicPr>
            <a:picLocks noChangeAspect="1"/>
          </p:cNvPicPr>
          <p:nvPr/>
        </p:nvPicPr>
        <p:blipFill>
          <a:blip r:embed="rId3"/>
          <a:stretch>
            <a:fillRect/>
          </a:stretch>
        </p:blipFill>
        <p:spPr>
          <a:xfrm>
            <a:off x="117977" y="2733464"/>
            <a:ext cx="1768053" cy="1221101"/>
          </a:xfrm>
          <a:prstGeom prst="rect">
            <a:avLst/>
          </a:prstGeom>
        </p:spPr>
      </p:pic>
      <p:pic>
        <p:nvPicPr>
          <p:cNvPr id="9" name="Picture 8">
            <a:extLst>
              <a:ext uri="{FF2B5EF4-FFF2-40B4-BE49-F238E27FC236}">
                <a16:creationId xmlns:a16="http://schemas.microsoft.com/office/drawing/2014/main" id="{B07ED31B-2CCC-2A49-AD68-E24575632362}"/>
              </a:ext>
            </a:extLst>
          </p:cNvPr>
          <p:cNvPicPr>
            <a:picLocks noChangeAspect="1"/>
          </p:cNvPicPr>
          <p:nvPr/>
        </p:nvPicPr>
        <p:blipFill>
          <a:blip r:embed="rId4"/>
          <a:stretch>
            <a:fillRect/>
          </a:stretch>
        </p:blipFill>
        <p:spPr>
          <a:xfrm>
            <a:off x="253750" y="4359149"/>
            <a:ext cx="1559925" cy="994913"/>
          </a:xfrm>
          <a:prstGeom prst="rect">
            <a:avLst/>
          </a:prstGeom>
        </p:spPr>
      </p:pic>
      <p:pic>
        <p:nvPicPr>
          <p:cNvPr id="10" name="Picture 6" descr="A small bird sitting on top of each other&#10;&#10;Description automatically generated">
            <a:extLst>
              <a:ext uri="{FF2B5EF4-FFF2-40B4-BE49-F238E27FC236}">
                <a16:creationId xmlns:a16="http://schemas.microsoft.com/office/drawing/2014/main" id="{2E07F480-D949-554B-96B3-6CB40BC7247B}"/>
              </a:ext>
            </a:extLst>
          </p:cNvPr>
          <p:cNvPicPr>
            <a:picLocks noChangeAspect="1"/>
          </p:cNvPicPr>
          <p:nvPr/>
        </p:nvPicPr>
        <p:blipFill>
          <a:blip r:embed="rId5"/>
          <a:stretch>
            <a:fillRect/>
          </a:stretch>
        </p:blipFill>
        <p:spPr>
          <a:xfrm>
            <a:off x="272733" y="5525787"/>
            <a:ext cx="1559925" cy="1218291"/>
          </a:xfrm>
          <a:prstGeom prst="rect">
            <a:avLst/>
          </a:prstGeom>
        </p:spPr>
      </p:pic>
      <p:pic>
        <p:nvPicPr>
          <p:cNvPr id="11" name="Picture 7" descr="A lizard on a plant&#10;&#10;Description automatically generated">
            <a:extLst>
              <a:ext uri="{FF2B5EF4-FFF2-40B4-BE49-F238E27FC236}">
                <a16:creationId xmlns:a16="http://schemas.microsoft.com/office/drawing/2014/main" id="{86460EB3-714E-DA41-83AC-EDB37B1F81B9}"/>
              </a:ext>
            </a:extLst>
          </p:cNvPr>
          <p:cNvPicPr>
            <a:picLocks noChangeAspect="1"/>
          </p:cNvPicPr>
          <p:nvPr/>
        </p:nvPicPr>
        <p:blipFill>
          <a:blip r:embed="rId6"/>
          <a:stretch>
            <a:fillRect/>
          </a:stretch>
        </p:blipFill>
        <p:spPr>
          <a:xfrm>
            <a:off x="10273863" y="3954565"/>
            <a:ext cx="1737349" cy="1059926"/>
          </a:xfrm>
          <a:prstGeom prst="rect">
            <a:avLst/>
          </a:prstGeom>
        </p:spPr>
      </p:pic>
      <p:sp>
        <p:nvSpPr>
          <p:cNvPr id="4" name="TextBox 3">
            <a:extLst>
              <a:ext uri="{FF2B5EF4-FFF2-40B4-BE49-F238E27FC236}">
                <a16:creationId xmlns:a16="http://schemas.microsoft.com/office/drawing/2014/main" id="{0D50DD80-5E38-9247-835B-CFCD981A7A01}"/>
              </a:ext>
            </a:extLst>
          </p:cNvPr>
          <p:cNvSpPr txBox="1"/>
          <p:nvPr/>
        </p:nvSpPr>
        <p:spPr>
          <a:xfrm>
            <a:off x="8963306" y="1084271"/>
            <a:ext cx="2430683" cy="1200329"/>
          </a:xfrm>
          <a:prstGeom prst="rect">
            <a:avLst/>
          </a:prstGeom>
          <a:noFill/>
          <a:ln>
            <a:solidFill>
              <a:schemeClr val="tx1"/>
            </a:solidFill>
          </a:ln>
        </p:spPr>
        <p:txBody>
          <a:bodyPr wrap="square" rtlCol="0">
            <a:spAutoFit/>
          </a:bodyPr>
          <a:lstStyle/>
          <a:p>
            <a:r>
              <a:rPr lang="en-US" dirty="0"/>
              <a:t>You can drag the animals or draw the animals in the correct box.</a:t>
            </a:r>
          </a:p>
        </p:txBody>
      </p:sp>
      <p:pic>
        <p:nvPicPr>
          <p:cNvPr id="12" name="Picture 1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3863" y="2420931"/>
            <a:ext cx="1801261" cy="1168006"/>
          </a:xfrm>
          <a:prstGeom prst="rect">
            <a:avLst/>
          </a:prstGeom>
        </p:spPr>
      </p:pic>
      <p:pic>
        <p:nvPicPr>
          <p:cNvPr id="13" name="Picture 1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3175" y="5219707"/>
            <a:ext cx="1691018" cy="1146951"/>
          </a:xfrm>
          <a:prstGeom prst="rect">
            <a:avLst/>
          </a:prstGeom>
        </p:spPr>
      </p:pic>
      <p:pic>
        <p:nvPicPr>
          <p:cNvPr id="16" name="Picture 15">
            <a:extLst>
              <a:ext uri="{FF2B5EF4-FFF2-40B4-BE49-F238E27FC236}">
                <a16:creationId xmlns:a16="http://schemas.microsoft.com/office/drawing/2014/main" id="{BAD652ED-B74D-0B40-8437-D20484576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750" y="220185"/>
            <a:ext cx="1163636" cy="864086"/>
          </a:xfrm>
          <a:prstGeom prst="rect">
            <a:avLst/>
          </a:prstGeom>
        </p:spPr>
      </p:pic>
    </p:spTree>
    <p:extLst>
      <p:ext uri="{BB962C8B-B14F-4D97-AF65-F5344CB8AC3E}">
        <p14:creationId xmlns:p14="http://schemas.microsoft.com/office/powerpoint/2010/main" val="155073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dirty="0"/>
              <a:t>Date</a:t>
            </a:r>
            <a:r>
              <a:rPr lang="en-GB" dirty="0"/>
              <a:t>:   </a:t>
            </a:r>
            <a:r>
              <a:rPr lang="en-GB" sz="3200" dirty="0"/>
              <a:t>Tuesday 2</a:t>
            </a:r>
            <a:r>
              <a:rPr lang="en-GB" sz="3200" baseline="30000" dirty="0"/>
              <a:t>nd</a:t>
            </a:r>
            <a:r>
              <a:rPr lang="en-GB" sz="3200" dirty="0"/>
              <a:t> February 2021</a:t>
            </a:r>
            <a:endParaRPr lang="en-GB" dirty="0"/>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823" y="2942409"/>
            <a:ext cx="10228216" cy="1446550"/>
          </a:xfrm>
          <a:prstGeom prst="rect">
            <a:avLst/>
          </a:prstGeom>
        </p:spPr>
        <p:txBody>
          <a:bodyPr wrap="square" lIns="91440" tIns="45720" rIns="91440" bIns="45720" anchor="t">
            <a:spAutoFit/>
          </a:bodyPr>
          <a:lstStyle/>
          <a:p>
            <a:r>
              <a:rPr lang="en-GB" sz="4400" dirty="0"/>
              <a:t>LO. To be able to identify animals and their babies.</a:t>
            </a:r>
            <a:endParaRPr lang="en-US" sz="4400" dirty="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lIns="91440" tIns="45720" rIns="91440" bIns="45720" rtlCol="0" anchor="t">
            <a:spAutoFit/>
          </a:bodyPr>
          <a:lstStyle/>
          <a:p>
            <a:r>
              <a:rPr lang="en-GB" sz="2400" dirty="0"/>
              <a:t>Subject: Science  </a:t>
            </a:r>
            <a:endParaRPr lang="en-GB" dirty="0"/>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37188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496238" y="5657671"/>
            <a:ext cx="11945144" cy="1200329"/>
          </a:xfrm>
          <a:prstGeom prst="rect">
            <a:avLst/>
          </a:prstGeom>
          <a:solidFill>
            <a:schemeClr val="bg1"/>
          </a:solidFill>
        </p:spPr>
        <p:txBody>
          <a:bodyPr wrap="square" rtlCol="0">
            <a:spAutoFit/>
          </a:bodyPr>
          <a:lstStyle/>
          <a:p>
            <a:r>
              <a:rPr lang="en-GB" dirty="0" smtClean="0"/>
              <a:t>You can also copy and paste this link if you would prefer:</a:t>
            </a:r>
          </a:p>
          <a:p>
            <a:r>
              <a:rPr lang="en-GB" dirty="0" smtClean="0">
                <a:hlinkClick r:id="rId4"/>
              </a:rPr>
              <a:t>https</a:t>
            </a:r>
            <a:r>
              <a:rPr lang="en-GB" dirty="0">
                <a:hlinkClick r:id="rId4"/>
              </a:rPr>
              <a:t>://classroom.thenational.academy/lessons/to-know-the-names-for-the-offspring-animals-not-human-6mr36r?activity=video&amp;step=1</a:t>
            </a:r>
            <a:r>
              <a:rPr lang="en-GB" dirty="0"/>
              <a:t> </a:t>
            </a:r>
          </a:p>
          <a:p>
            <a:endParaRPr lang="en-GB" dirty="0" smtClean="0">
              <a:hlinkClick r:id="rId5"/>
            </a:endParaRPr>
          </a:p>
        </p:txBody>
      </p:sp>
    </p:spTree>
    <p:extLst>
      <p:ext uri="{BB962C8B-B14F-4D97-AF65-F5344CB8AC3E}">
        <p14:creationId xmlns:p14="http://schemas.microsoft.com/office/powerpoint/2010/main" val="3009592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1490</Words>
  <Application>Microsoft Office PowerPoint</Application>
  <PresentationFormat>Widescreen</PresentationFormat>
  <Paragraphs>206</Paragraphs>
  <Slides>38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Bentley</dc:creator>
  <cp:lastModifiedBy>P. Gingell [ Wheatley Hill Primary School ]</cp:lastModifiedBy>
  <cp:revision>224</cp:revision>
  <dcterms:created xsi:type="dcterms:W3CDTF">2021-01-22T17:43:11Z</dcterms:created>
  <dcterms:modified xsi:type="dcterms:W3CDTF">2021-01-29T14:40:05Z</dcterms:modified>
</cp:coreProperties>
</file>