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01" r:id="rId3"/>
    <p:sldId id="363" r:id="rId4"/>
    <p:sldId id="364" r:id="rId5"/>
    <p:sldId id="367" r:id="rId6"/>
    <p:sldId id="368" r:id="rId7"/>
    <p:sldId id="369" r:id="rId8"/>
    <p:sldId id="370" r:id="rId9"/>
    <p:sldId id="366" r:id="rId10"/>
    <p:sldId id="359" r:id="rId11"/>
    <p:sldId id="372" r:id="rId12"/>
    <p:sldId id="371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60" r:id="rId24"/>
    <p:sldId id="403" r:id="rId25"/>
    <p:sldId id="383" r:id="rId26"/>
    <p:sldId id="385" r:id="rId27"/>
    <p:sldId id="386" r:id="rId28"/>
    <p:sldId id="384" r:id="rId29"/>
    <p:sldId id="387" r:id="rId30"/>
    <p:sldId id="361" r:id="rId31"/>
    <p:sldId id="404" r:id="rId32"/>
    <p:sldId id="388" r:id="rId33"/>
    <p:sldId id="390" r:id="rId34"/>
    <p:sldId id="391" r:id="rId35"/>
    <p:sldId id="392" r:id="rId36"/>
    <p:sldId id="393" r:id="rId37"/>
    <p:sldId id="394" r:id="rId38"/>
    <p:sldId id="362" r:id="rId39"/>
    <p:sldId id="405" r:id="rId40"/>
    <p:sldId id="389" r:id="rId41"/>
    <p:sldId id="395" r:id="rId42"/>
    <p:sldId id="396" r:id="rId43"/>
    <p:sldId id="397" r:id="rId44"/>
    <p:sldId id="398" r:id="rId45"/>
    <p:sldId id="399" r:id="rId46"/>
    <p:sldId id="4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E4"/>
    <a:srgbClr val="FF5050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27A-AC5A-4337-A144-CC643A89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6EF0-A477-42C4-AFF5-E9A57E7C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2D24-609E-4DE8-9D87-B430996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1F07-5932-456E-8C24-FE5E5A43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59B4-3008-4CC5-9450-536D4C1C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79DC-4BCD-42FF-BA4F-9491DF5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186-84F9-4099-8C84-F46D6A90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1FD3-950D-4313-BC13-966EAF2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E33A-D07B-4FD7-A666-5B1AF7E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4AA6-C74F-4CCA-9CC0-25122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99B8-5C8A-4577-BBD1-40A66ED74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7724D-20B6-4E1A-B7B6-D7203EEB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7087-7DE4-4BBD-B5FE-9AC2EA0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1DA2-6E5E-485D-8E68-4069B2BB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7B73-078B-4247-B7EF-E8D377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E65-328A-47B9-8FC1-CDDF39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7A0-9658-4506-93A4-1B321EB6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1CA6-CE3E-4F55-AE92-49C2DF24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E0B-8E7A-4915-96D9-D6D792D3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3238-DDF4-48A6-8A0D-9C3B3F6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5CE7-26A0-4089-96AD-098D850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C9C76-531D-48B1-8F8B-13D94406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6ED-5D61-4F23-B1D4-F3CA13F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D7C-7BAF-46B1-865D-ED45BDE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42DA-7D3C-45CF-B459-FAC43E1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0789-77BA-44E5-9646-D09A1E97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2956-ECAC-4DDD-A789-68AD3566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45EF-D86F-4BAF-B171-6EE50699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BE65-1BEF-465B-A8A3-FE46700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A087-FC7B-492E-9383-AB76A530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F4CFD-5D3E-441F-BF46-3120B57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C067-FA36-4587-9951-9E9C41E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ADD8-ABB2-4672-A7B9-A145AA2D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FD2B-E9CF-4932-88DC-5D11616C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D8D5-1893-4903-81D5-28F26CC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D84A-5233-44C0-9082-6EEB8E446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6B76-F538-48C7-8268-5BBCC8AF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C1BB-79FC-465C-B6CB-84EDC79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70F9F-E399-4FEF-8ADB-B924E24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8AFB-B792-4CAE-89C6-CF88706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3AEB-430B-43C2-8CDA-FEA095F6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F9A1-09F2-41C6-9F80-01ED2EB2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FF6B-7ABA-4E56-A6EA-091F4D6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4242-2B2F-4109-B918-913F8DE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A75-9A2E-407A-968A-F629BFC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BB01-B743-468F-822E-4BE16B1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F3B3-E7F3-4405-845E-2FC355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FD3-E700-4387-8A18-1E6512A7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DDE-006B-4946-88E7-5DEB9B65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443D-2F45-4438-A616-0E4EAD1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3C37-67A3-4C06-8D2E-1C97DC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211-7805-4C4A-8F99-FA6082D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F8B-7314-41B4-82E2-7516C63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8645-0261-4476-ACEF-8FFC7D45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3399-A961-4356-9003-873E99C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182AA-1B90-4525-BE34-0E1521B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6368-D3AA-4019-A0EC-F3BD623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4136-F43D-4DD6-8743-61BEF59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C3E0C-B04B-4823-9694-790B67BE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25F6-B705-4B10-9D64-49BB31B7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30EC-E575-44FE-B8B2-4C0941FE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88B-5340-4AE3-A0DB-C3E372B3DDC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BC33-23DF-4C4B-B576-E4192015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B1A-890F-4688-AB63-F7DD485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5C83-DD3F-4F3D-85A4-1F4D4545D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zKqCmjVXL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counting-sets-within-10-c4w30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representing-numbers-within-10-71jke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Yt8GFgxlIT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R-cfDsHCGA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combining-sets-count-all-cru68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HkkYaj0m6c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combining-sets-count-on-74u32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_MVzXKfr6e8&amp;t=9s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11.01.21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count to 10.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12.01.21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form numbers correctly.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4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BD3CD59-6800-4034-B3CC-52BCEDFC1939}"/>
              </a:ext>
            </a:extLst>
          </p:cNvPr>
          <p:cNvSpPr/>
          <p:nvPr/>
        </p:nvSpPr>
        <p:spPr>
          <a:xfrm>
            <a:off x="8560904" y="1282485"/>
            <a:ext cx="2981739" cy="1288437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1D10D-DCFA-422D-A23D-B2A8FDA678E1}"/>
              </a:ext>
            </a:extLst>
          </p:cNvPr>
          <p:cNvSpPr txBox="1"/>
          <p:nvPr/>
        </p:nvSpPr>
        <p:spPr>
          <a:xfrm>
            <a:off x="2173357" y="5208969"/>
            <a:ext cx="8057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https://www.youtube.com/watch?v=DzKqCmjVXLI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7B378-4F7C-4C18-8680-05CC7BB43BD8}"/>
              </a:ext>
            </a:extLst>
          </p:cNvPr>
          <p:cNvSpPr txBox="1"/>
          <p:nvPr/>
        </p:nvSpPr>
        <p:spPr>
          <a:xfrm>
            <a:off x="1444487" y="5934670"/>
            <a:ext cx="951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oboto"/>
              </a:rPr>
              <a:t>Click the above link or copy and paste into the internet.</a:t>
            </a:r>
            <a:endParaRPr lang="en-GB" b="0" i="0" dirty="0">
              <a:effectLst/>
              <a:latin typeface="Roboto"/>
            </a:endParaRPr>
          </a:p>
          <a:p>
            <a:pPr algn="ctr"/>
            <a:r>
              <a:rPr lang="en-GB" b="0" i="0" dirty="0">
                <a:effectLst/>
                <a:latin typeface="Roboto"/>
              </a:rPr>
              <a:t>‘Writing Numbers | Number Songs | PINKFONG Songs for Children’ - YouTube</a:t>
            </a:r>
          </a:p>
          <a:p>
            <a:pPr algn="ctr"/>
            <a:endParaRPr lang="en-GB" b="0" i="0" dirty="0">
              <a:effectLst/>
              <a:latin typeface="Roboto"/>
            </a:endParaRPr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DF049-8FF5-420C-B326-E514540745D4}"/>
              </a:ext>
            </a:extLst>
          </p:cNvPr>
          <p:cNvSpPr txBox="1"/>
          <p:nvPr/>
        </p:nvSpPr>
        <p:spPr>
          <a:xfrm>
            <a:off x="8726555" y="1465038"/>
            <a:ext cx="265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this video. This will help you write your numbers today!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171EA-9AA8-4D1E-A724-EA82F189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51" y="513522"/>
            <a:ext cx="80676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2D22B-3780-4B1F-AC00-EEF28D9B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97" y="1564481"/>
            <a:ext cx="3101838" cy="4115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376476" y="114300"/>
            <a:ext cx="1439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D508D-BBB1-496B-AEC0-19DDD3CF5EFA}"/>
              </a:ext>
            </a:extLst>
          </p:cNvPr>
          <p:cNvSpPr txBox="1"/>
          <p:nvPr/>
        </p:nvSpPr>
        <p:spPr>
          <a:xfrm>
            <a:off x="5088837" y="2274838"/>
            <a:ext cx="6467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Practise writing the number 0 on some paper at home.</a:t>
            </a:r>
          </a:p>
          <a:p>
            <a:endParaRPr lang="en-GB" sz="2400" dirty="0"/>
          </a:p>
          <a:p>
            <a:r>
              <a:rPr lang="en-GB" sz="2400" dirty="0"/>
              <a:t>We would love it if your grown ups could take a picture of your super neat numbers and send it into school so we can see! </a:t>
            </a:r>
          </a:p>
        </p:txBody>
      </p:sp>
    </p:spTree>
    <p:extLst>
      <p:ext uri="{BB962C8B-B14F-4D97-AF65-F5344CB8AC3E}">
        <p14:creationId xmlns:p14="http://schemas.microsoft.com/office/powerpoint/2010/main" val="83263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420174" y="114300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D508D-BBB1-496B-AEC0-19DDD3CF5EFA}"/>
              </a:ext>
            </a:extLst>
          </p:cNvPr>
          <p:cNvSpPr txBox="1"/>
          <p:nvPr/>
        </p:nvSpPr>
        <p:spPr>
          <a:xfrm>
            <a:off x="4656406" y="1683995"/>
            <a:ext cx="702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Practise writing the number 1 on some paper at home.</a:t>
            </a:r>
          </a:p>
          <a:p>
            <a:endParaRPr lang="en-GB" sz="2000" dirty="0"/>
          </a:p>
          <a:p>
            <a:r>
              <a:rPr lang="en-GB" sz="2000" dirty="0"/>
              <a:t>We would love it if your grown ups could take a picture of your super neat numbers and send it into school so we can see!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A145C-EAA3-4401-8CC6-3D82B965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51" y="1426262"/>
            <a:ext cx="2683872" cy="400547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19FAF87-7984-4342-AF2C-A619C62C8AC6}"/>
              </a:ext>
            </a:extLst>
          </p:cNvPr>
          <p:cNvSpPr/>
          <p:nvPr/>
        </p:nvSpPr>
        <p:spPr>
          <a:xfrm>
            <a:off x="8379046" y="4371909"/>
            <a:ext cx="2981739" cy="160419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88431-FB61-4D88-BAD7-671BAE84FC7C}"/>
              </a:ext>
            </a:extLst>
          </p:cNvPr>
          <p:cNvSpPr txBox="1"/>
          <p:nvPr/>
        </p:nvSpPr>
        <p:spPr>
          <a:xfrm>
            <a:off x="8544697" y="4554462"/>
            <a:ext cx="265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and sing along to the rhyme to help you write the number 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D12C7-36AE-4727-9855-ABC6A3CF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435" y="4477329"/>
            <a:ext cx="1042348" cy="15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421905" y="114300"/>
            <a:ext cx="1348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D508D-BBB1-496B-AEC0-19DDD3CF5EFA}"/>
              </a:ext>
            </a:extLst>
          </p:cNvPr>
          <p:cNvSpPr txBox="1"/>
          <p:nvPr/>
        </p:nvSpPr>
        <p:spPr>
          <a:xfrm>
            <a:off x="4656406" y="1683995"/>
            <a:ext cx="702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Practise writing the number 2 on some paper at home.</a:t>
            </a:r>
          </a:p>
          <a:p>
            <a:endParaRPr lang="en-GB" sz="2000" dirty="0"/>
          </a:p>
          <a:p>
            <a:r>
              <a:rPr lang="en-GB" sz="2000" dirty="0"/>
              <a:t>We would love it if your grown ups could take a picture of your super neat numbers and send it into school so we can see!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19FAF87-7984-4342-AF2C-A619C62C8AC6}"/>
              </a:ext>
            </a:extLst>
          </p:cNvPr>
          <p:cNvSpPr/>
          <p:nvPr/>
        </p:nvSpPr>
        <p:spPr>
          <a:xfrm>
            <a:off x="8379046" y="4371909"/>
            <a:ext cx="2981739" cy="160419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88431-FB61-4D88-BAD7-671BAE84FC7C}"/>
              </a:ext>
            </a:extLst>
          </p:cNvPr>
          <p:cNvSpPr txBox="1"/>
          <p:nvPr/>
        </p:nvSpPr>
        <p:spPr>
          <a:xfrm>
            <a:off x="8544697" y="4554462"/>
            <a:ext cx="265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and sing along to the rhyme to help you write the number 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AC4C4-70AD-469A-A083-7F1078E1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476" y="4436137"/>
            <a:ext cx="1261656" cy="1539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57C584-C574-4D20-BBBA-91599EC62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94" y="1203721"/>
            <a:ext cx="3322362" cy="42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3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59C1BFE-E4B8-4CD6-81C7-412C64FE7A80}"/>
              </a:ext>
            </a:extLst>
          </p:cNvPr>
          <p:cNvSpPr/>
          <p:nvPr/>
        </p:nvSpPr>
        <p:spPr>
          <a:xfrm>
            <a:off x="8088856" y="3737112"/>
            <a:ext cx="3616483" cy="2545641"/>
          </a:xfrm>
          <a:prstGeom prst="wedgeRoundRectCallout">
            <a:avLst>
              <a:gd name="adj1" fmla="val -43875"/>
              <a:gd name="adj2" fmla="val 645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191491" y="114300"/>
            <a:ext cx="1809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D508D-BBB1-496B-AEC0-19DDD3CF5EFA}"/>
              </a:ext>
            </a:extLst>
          </p:cNvPr>
          <p:cNvSpPr txBox="1"/>
          <p:nvPr/>
        </p:nvSpPr>
        <p:spPr>
          <a:xfrm>
            <a:off x="3824476" y="885839"/>
            <a:ext cx="702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Practise writing the number 3 on some paper at home.</a:t>
            </a:r>
          </a:p>
          <a:p>
            <a:endParaRPr lang="en-GB" sz="2000" dirty="0"/>
          </a:p>
          <a:p>
            <a:r>
              <a:rPr lang="en-GB" sz="2000" dirty="0"/>
              <a:t>We would love it if your grown ups could take a picture of your super neat numbers and send it into school so we can see!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19FAF87-7984-4342-AF2C-A619C62C8AC6}"/>
              </a:ext>
            </a:extLst>
          </p:cNvPr>
          <p:cNvSpPr/>
          <p:nvPr/>
        </p:nvSpPr>
        <p:spPr>
          <a:xfrm>
            <a:off x="8088856" y="2282166"/>
            <a:ext cx="3616483" cy="1163219"/>
          </a:xfrm>
          <a:prstGeom prst="wedgeRoundRectCallout">
            <a:avLst>
              <a:gd name="adj1" fmla="val -41317"/>
              <a:gd name="adj2" fmla="val 668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88431-FB61-4D88-BAD7-671BAE84FC7C}"/>
              </a:ext>
            </a:extLst>
          </p:cNvPr>
          <p:cNvSpPr txBox="1"/>
          <p:nvPr/>
        </p:nvSpPr>
        <p:spPr>
          <a:xfrm>
            <a:off x="8254509" y="2351664"/>
            <a:ext cx="345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and sing along to the rhyme to help you write the number 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77D4F-991D-4DFD-BA6B-E30A18927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68" y="1547559"/>
            <a:ext cx="2330312" cy="376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54668-5B3F-4A29-9C73-A464B43EDCBB}"/>
              </a:ext>
            </a:extLst>
          </p:cNvPr>
          <p:cNvSpPr txBox="1"/>
          <p:nvPr/>
        </p:nvSpPr>
        <p:spPr>
          <a:xfrm>
            <a:off x="8254509" y="3855770"/>
            <a:ext cx="3445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you’re in Miss McCartney’s class, you will be able to tell your grown ups our own rhyme to help us write number 3!</a:t>
            </a:r>
          </a:p>
          <a:p>
            <a:endParaRPr lang="en-GB" dirty="0"/>
          </a:p>
          <a:p>
            <a:r>
              <a:rPr lang="en-GB" dirty="0"/>
              <a:t>‘Around the tree, around the tree, that’s how you write the number three’.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BBFDD-8932-40DC-85C6-38E0FEF0B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55" y="3926357"/>
            <a:ext cx="1416326" cy="20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364004" y="0"/>
            <a:ext cx="1463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D508D-BBB1-496B-AEC0-19DDD3CF5EFA}"/>
              </a:ext>
            </a:extLst>
          </p:cNvPr>
          <p:cNvSpPr txBox="1"/>
          <p:nvPr/>
        </p:nvSpPr>
        <p:spPr>
          <a:xfrm>
            <a:off x="3980544" y="918879"/>
            <a:ext cx="788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Practise writing the number 4 on some paper at home.</a:t>
            </a:r>
          </a:p>
          <a:p>
            <a:endParaRPr lang="en-GB" sz="2000" dirty="0"/>
          </a:p>
          <a:p>
            <a:r>
              <a:rPr lang="en-GB" sz="2000" dirty="0"/>
              <a:t>We would love it if your grown ups could take a picture of your super neat numbers and send it into school so we can see!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AE29C-7396-4DB1-BECC-5DDCC0BAB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94" y="1419410"/>
            <a:ext cx="3218028" cy="347157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828F709-7189-4AB1-A942-A48B304B23E5}"/>
              </a:ext>
            </a:extLst>
          </p:cNvPr>
          <p:cNvSpPr/>
          <p:nvPr/>
        </p:nvSpPr>
        <p:spPr>
          <a:xfrm>
            <a:off x="8088856" y="3843128"/>
            <a:ext cx="3616483" cy="2545641"/>
          </a:xfrm>
          <a:prstGeom prst="wedgeRoundRectCallout">
            <a:avLst>
              <a:gd name="adj1" fmla="val -43875"/>
              <a:gd name="adj2" fmla="val 645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ED9B6EF-CCF1-4419-A2C9-80CCDF6F571C}"/>
              </a:ext>
            </a:extLst>
          </p:cNvPr>
          <p:cNvSpPr/>
          <p:nvPr/>
        </p:nvSpPr>
        <p:spPr>
          <a:xfrm>
            <a:off x="8088856" y="2388182"/>
            <a:ext cx="3616483" cy="1163219"/>
          </a:xfrm>
          <a:prstGeom prst="wedgeRoundRectCallout">
            <a:avLst>
              <a:gd name="adj1" fmla="val -41317"/>
              <a:gd name="adj2" fmla="val 668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D54CE-D0CF-456F-A7B9-C63CBD2412DB}"/>
              </a:ext>
            </a:extLst>
          </p:cNvPr>
          <p:cNvSpPr txBox="1"/>
          <p:nvPr/>
        </p:nvSpPr>
        <p:spPr>
          <a:xfrm>
            <a:off x="8254509" y="2457680"/>
            <a:ext cx="345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and sing along to the rhyme to help you write the number 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ABE7A-11F4-4DD1-969A-C4D6D7EB0B4D}"/>
              </a:ext>
            </a:extLst>
          </p:cNvPr>
          <p:cNvSpPr txBox="1"/>
          <p:nvPr/>
        </p:nvSpPr>
        <p:spPr>
          <a:xfrm>
            <a:off x="8254509" y="3961786"/>
            <a:ext cx="3445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you’re in Miss McCartney’s class, you will be able to tell your grown ups our own rhyme to help us write number 4!</a:t>
            </a:r>
          </a:p>
          <a:p>
            <a:endParaRPr lang="en-GB" dirty="0"/>
          </a:p>
          <a:p>
            <a:r>
              <a:rPr lang="en-GB" dirty="0"/>
              <a:t>‘Down and across, down some more, that’s how you write the number four’.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FD047-550C-4D6C-86FB-DD715950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572" y="4279838"/>
            <a:ext cx="1653233" cy="24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440372" y="74544"/>
            <a:ext cx="1311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3591E-3915-4D35-87AE-CEDC3182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4" y="3931201"/>
            <a:ext cx="1425851" cy="2485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F0F51-83C3-46D1-96DF-F2BE18CB2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05" y="1140516"/>
            <a:ext cx="3463126" cy="4699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8F101-6C4A-4C17-BB50-24CDA857C454}"/>
              </a:ext>
            </a:extLst>
          </p:cNvPr>
          <p:cNvSpPr txBox="1"/>
          <p:nvPr/>
        </p:nvSpPr>
        <p:spPr>
          <a:xfrm>
            <a:off x="3980544" y="918879"/>
            <a:ext cx="788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Practise writing the number 5 on some paper at home.</a:t>
            </a:r>
          </a:p>
          <a:p>
            <a:endParaRPr lang="en-GB" sz="2000" dirty="0"/>
          </a:p>
          <a:p>
            <a:r>
              <a:rPr lang="en-GB" sz="2000" dirty="0"/>
              <a:t>We would love it if your grown ups could take a picture of your super neat numbers and send it into school so we can see!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239C29D-DA43-4F68-A9DE-0D0A401D03E0}"/>
              </a:ext>
            </a:extLst>
          </p:cNvPr>
          <p:cNvSpPr/>
          <p:nvPr/>
        </p:nvSpPr>
        <p:spPr>
          <a:xfrm>
            <a:off x="8088856" y="3843128"/>
            <a:ext cx="3616483" cy="2545641"/>
          </a:xfrm>
          <a:prstGeom prst="wedgeRoundRectCallout">
            <a:avLst>
              <a:gd name="adj1" fmla="val -43875"/>
              <a:gd name="adj2" fmla="val 645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9227489-E994-44BD-AF0D-0E7F93386970}"/>
              </a:ext>
            </a:extLst>
          </p:cNvPr>
          <p:cNvSpPr/>
          <p:nvPr/>
        </p:nvSpPr>
        <p:spPr>
          <a:xfrm>
            <a:off x="8088856" y="2388182"/>
            <a:ext cx="3616483" cy="1163219"/>
          </a:xfrm>
          <a:prstGeom prst="wedgeRoundRectCallout">
            <a:avLst>
              <a:gd name="adj1" fmla="val -41317"/>
              <a:gd name="adj2" fmla="val 668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21946-FEC1-45F8-946F-4C1A0C821DB9}"/>
              </a:ext>
            </a:extLst>
          </p:cNvPr>
          <p:cNvSpPr txBox="1"/>
          <p:nvPr/>
        </p:nvSpPr>
        <p:spPr>
          <a:xfrm>
            <a:off x="8254509" y="2457680"/>
            <a:ext cx="345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and sing along to the rhyme to help you write the number 5.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E0BB04-EBF9-4E85-BB57-BA416CCB329F}"/>
              </a:ext>
            </a:extLst>
          </p:cNvPr>
          <p:cNvSpPr txBox="1"/>
          <p:nvPr/>
        </p:nvSpPr>
        <p:spPr>
          <a:xfrm>
            <a:off x="8254509" y="3961786"/>
            <a:ext cx="3445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you’re in Miss McCartney’s class, you will be able to tell your grown ups our own rhyme to help us write number 5!</a:t>
            </a:r>
          </a:p>
          <a:p>
            <a:endParaRPr lang="en-GB" dirty="0"/>
          </a:p>
          <a:p>
            <a:r>
              <a:rPr lang="en-GB" dirty="0"/>
              <a:t>‘Make his hat, make his back, make his tummy round and fat’.</a:t>
            </a:r>
          </a:p>
        </p:txBody>
      </p:sp>
    </p:spTree>
    <p:extLst>
      <p:ext uri="{BB962C8B-B14F-4D97-AF65-F5344CB8AC3E}">
        <p14:creationId xmlns:p14="http://schemas.microsoft.com/office/powerpoint/2010/main" val="34046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615740" y="114300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D508D-BBB1-496B-AEC0-19DDD3CF5EFA}"/>
              </a:ext>
            </a:extLst>
          </p:cNvPr>
          <p:cNvSpPr txBox="1"/>
          <p:nvPr/>
        </p:nvSpPr>
        <p:spPr>
          <a:xfrm>
            <a:off x="4656406" y="1683995"/>
            <a:ext cx="702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Practise writing the number 6 on some paper at home.</a:t>
            </a:r>
          </a:p>
          <a:p>
            <a:endParaRPr lang="en-GB" sz="2000" dirty="0"/>
          </a:p>
          <a:p>
            <a:r>
              <a:rPr lang="en-GB" sz="2000" dirty="0"/>
              <a:t>We would love it if your grown ups could take a picture of your super neat numbers and send it into school so we can see!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19FAF87-7984-4342-AF2C-A619C62C8AC6}"/>
              </a:ext>
            </a:extLst>
          </p:cNvPr>
          <p:cNvSpPr/>
          <p:nvPr/>
        </p:nvSpPr>
        <p:spPr>
          <a:xfrm>
            <a:off x="8379046" y="4371909"/>
            <a:ext cx="2981739" cy="160419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88431-FB61-4D88-BAD7-671BAE84FC7C}"/>
              </a:ext>
            </a:extLst>
          </p:cNvPr>
          <p:cNvSpPr txBox="1"/>
          <p:nvPr/>
        </p:nvSpPr>
        <p:spPr>
          <a:xfrm>
            <a:off x="8544697" y="4554462"/>
            <a:ext cx="265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and sing along to the rhyme to help you write the number 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CBC2F-DD61-4D67-ACEB-730330CC2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15" y="3653799"/>
            <a:ext cx="1457118" cy="2583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8A410C-9148-4B0F-818D-5C87FA67D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94" y="1426438"/>
            <a:ext cx="3047377" cy="40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5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167156" y="114300"/>
            <a:ext cx="185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D508D-BBB1-496B-AEC0-19DDD3CF5EFA}"/>
              </a:ext>
            </a:extLst>
          </p:cNvPr>
          <p:cNvSpPr txBox="1"/>
          <p:nvPr/>
        </p:nvSpPr>
        <p:spPr>
          <a:xfrm>
            <a:off x="4656406" y="1683995"/>
            <a:ext cx="702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Practise writing the number 7 on some paper at home.</a:t>
            </a:r>
          </a:p>
          <a:p>
            <a:endParaRPr lang="en-GB" sz="2000" dirty="0"/>
          </a:p>
          <a:p>
            <a:r>
              <a:rPr lang="en-GB" sz="2000" dirty="0"/>
              <a:t>We would love it if your grown ups could take a picture of your super neat numbers and send it into school so we can see!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19FAF87-7984-4342-AF2C-A619C62C8AC6}"/>
              </a:ext>
            </a:extLst>
          </p:cNvPr>
          <p:cNvSpPr/>
          <p:nvPr/>
        </p:nvSpPr>
        <p:spPr>
          <a:xfrm>
            <a:off x="8379046" y="4371909"/>
            <a:ext cx="2981739" cy="160419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88431-FB61-4D88-BAD7-671BAE84FC7C}"/>
              </a:ext>
            </a:extLst>
          </p:cNvPr>
          <p:cNvSpPr txBox="1"/>
          <p:nvPr/>
        </p:nvSpPr>
        <p:spPr>
          <a:xfrm>
            <a:off x="8544697" y="4554462"/>
            <a:ext cx="265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and sing along to the rhyme to help you write the number 7.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51AE3-4B4F-482C-94A9-1F3051169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156" y="3653799"/>
            <a:ext cx="1266983" cy="2801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F9F71-A84F-49B4-889C-6BBF9303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8" y="1232591"/>
            <a:ext cx="3180521" cy="41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94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297545" y="114300"/>
            <a:ext cx="159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F4F43-165B-4D28-AF2D-BF6F7854B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52" y="3653799"/>
            <a:ext cx="1292295" cy="2857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10AE3-B281-42E5-9AF8-3712AD7BE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26" y="1470012"/>
            <a:ext cx="3033046" cy="42847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AFE019-36CD-4420-877C-127F7DD2D909}"/>
              </a:ext>
            </a:extLst>
          </p:cNvPr>
          <p:cNvSpPr txBox="1"/>
          <p:nvPr/>
        </p:nvSpPr>
        <p:spPr>
          <a:xfrm>
            <a:off x="3980544" y="918879"/>
            <a:ext cx="788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Practise writing the number 8 on some paper at home.</a:t>
            </a:r>
          </a:p>
          <a:p>
            <a:endParaRPr lang="en-GB" sz="2000" dirty="0"/>
          </a:p>
          <a:p>
            <a:r>
              <a:rPr lang="en-GB" sz="2000" dirty="0"/>
              <a:t>We would love it if your grown ups could take a picture of your super neat numbers and send it into school so we can see!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FF5D860-A4D4-4F08-B40C-3CD40497E9FE}"/>
              </a:ext>
            </a:extLst>
          </p:cNvPr>
          <p:cNvSpPr/>
          <p:nvPr/>
        </p:nvSpPr>
        <p:spPr>
          <a:xfrm>
            <a:off x="8088856" y="3843128"/>
            <a:ext cx="3616483" cy="2545641"/>
          </a:xfrm>
          <a:prstGeom prst="wedgeRoundRectCallout">
            <a:avLst>
              <a:gd name="adj1" fmla="val -43875"/>
              <a:gd name="adj2" fmla="val 645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EDAECB0-D8DA-47B5-807F-214EB1729BA1}"/>
              </a:ext>
            </a:extLst>
          </p:cNvPr>
          <p:cNvSpPr/>
          <p:nvPr/>
        </p:nvSpPr>
        <p:spPr>
          <a:xfrm>
            <a:off x="8088856" y="2388182"/>
            <a:ext cx="3616483" cy="1163219"/>
          </a:xfrm>
          <a:prstGeom prst="wedgeRoundRectCallout">
            <a:avLst>
              <a:gd name="adj1" fmla="val -41317"/>
              <a:gd name="adj2" fmla="val 668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DB7CA-D7CD-481F-9BC6-31CC32A0BFEB}"/>
              </a:ext>
            </a:extLst>
          </p:cNvPr>
          <p:cNvSpPr txBox="1"/>
          <p:nvPr/>
        </p:nvSpPr>
        <p:spPr>
          <a:xfrm>
            <a:off x="8254509" y="2457680"/>
            <a:ext cx="345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and sing along to the rhyme to help you write the number 8.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4829F5-A56A-47A8-9565-00A3B759833F}"/>
              </a:ext>
            </a:extLst>
          </p:cNvPr>
          <p:cNvSpPr txBox="1"/>
          <p:nvPr/>
        </p:nvSpPr>
        <p:spPr>
          <a:xfrm>
            <a:off x="8254509" y="3961786"/>
            <a:ext cx="3445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you’re in Miss McCartney’s class, you will be able to tell your grown ups our own rhyme to help us write number 8!</a:t>
            </a:r>
          </a:p>
          <a:p>
            <a:endParaRPr lang="en-GB" dirty="0"/>
          </a:p>
          <a:p>
            <a:r>
              <a:rPr lang="en-GB" dirty="0"/>
              <a:t>‘There’s a snake, shut the gate, that’s how you make the number eight’.</a:t>
            </a:r>
          </a:p>
        </p:txBody>
      </p:sp>
    </p:spTree>
    <p:extLst>
      <p:ext uri="{BB962C8B-B14F-4D97-AF65-F5344CB8AC3E}">
        <p14:creationId xmlns:p14="http://schemas.microsoft.com/office/powerpoint/2010/main" val="2660656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346436" y="-5150"/>
            <a:ext cx="1499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4113E-BB50-4EA6-80DB-9F12C0BA2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83" y="3219228"/>
            <a:ext cx="1396657" cy="3182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D8AB5-04A7-466F-9D0D-29C8D6C95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9" y="1683995"/>
            <a:ext cx="2615006" cy="3791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D5FEFD-CDA6-4F8D-A740-E801796B9E18}"/>
              </a:ext>
            </a:extLst>
          </p:cNvPr>
          <p:cNvSpPr txBox="1"/>
          <p:nvPr/>
        </p:nvSpPr>
        <p:spPr>
          <a:xfrm>
            <a:off x="3980544" y="918879"/>
            <a:ext cx="788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Practise writing the number 9 on some paper at home.</a:t>
            </a:r>
          </a:p>
          <a:p>
            <a:endParaRPr lang="en-GB" sz="2000" dirty="0"/>
          </a:p>
          <a:p>
            <a:r>
              <a:rPr lang="en-GB" sz="2000" dirty="0"/>
              <a:t>We would love it if your grown ups could take a picture of your super neat numbers and send it into school so we can see!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D48EE56-B28B-44B8-ABF9-0343F496FC2D}"/>
              </a:ext>
            </a:extLst>
          </p:cNvPr>
          <p:cNvSpPr/>
          <p:nvPr/>
        </p:nvSpPr>
        <p:spPr>
          <a:xfrm>
            <a:off x="8088856" y="3843128"/>
            <a:ext cx="3616483" cy="2545641"/>
          </a:xfrm>
          <a:prstGeom prst="wedgeRoundRectCallout">
            <a:avLst>
              <a:gd name="adj1" fmla="val -43875"/>
              <a:gd name="adj2" fmla="val 645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CB935FA-E38F-4C35-AC80-D854957AD242}"/>
              </a:ext>
            </a:extLst>
          </p:cNvPr>
          <p:cNvSpPr/>
          <p:nvPr/>
        </p:nvSpPr>
        <p:spPr>
          <a:xfrm>
            <a:off x="8088856" y="2388182"/>
            <a:ext cx="3616483" cy="1163219"/>
          </a:xfrm>
          <a:prstGeom prst="wedgeRoundRectCallout">
            <a:avLst>
              <a:gd name="adj1" fmla="val -41317"/>
              <a:gd name="adj2" fmla="val 668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AAA59-1060-43AF-8BCB-D973D6D9A001}"/>
              </a:ext>
            </a:extLst>
          </p:cNvPr>
          <p:cNvSpPr txBox="1"/>
          <p:nvPr/>
        </p:nvSpPr>
        <p:spPr>
          <a:xfrm>
            <a:off x="8254509" y="2457680"/>
            <a:ext cx="345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and sing along to the rhyme to help you write the number 9.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007BAC-AF75-467B-8864-97E3B6EBAA1C}"/>
              </a:ext>
            </a:extLst>
          </p:cNvPr>
          <p:cNvSpPr txBox="1"/>
          <p:nvPr/>
        </p:nvSpPr>
        <p:spPr>
          <a:xfrm>
            <a:off x="8254509" y="3961786"/>
            <a:ext cx="3445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you’re in Miss McCartney’s class, you will be able to tell your grown ups our own rhyme to help us write number 9!</a:t>
            </a:r>
          </a:p>
          <a:p>
            <a:endParaRPr lang="en-GB" dirty="0"/>
          </a:p>
          <a:p>
            <a:r>
              <a:rPr lang="en-GB" dirty="0"/>
              <a:t>‘Make a circle, make a line, that’s how you make the number nine’.</a:t>
            </a:r>
          </a:p>
        </p:txBody>
      </p:sp>
    </p:spTree>
    <p:extLst>
      <p:ext uri="{BB962C8B-B14F-4D97-AF65-F5344CB8AC3E}">
        <p14:creationId xmlns:p14="http://schemas.microsoft.com/office/powerpoint/2010/main" val="1566559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99B404-B11B-460D-AE6C-B840E68F2581}"/>
              </a:ext>
            </a:extLst>
          </p:cNvPr>
          <p:cNvSpPr/>
          <p:nvPr/>
        </p:nvSpPr>
        <p:spPr>
          <a:xfrm>
            <a:off x="5511064" y="114300"/>
            <a:ext cx="1169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D508D-BBB1-496B-AEC0-19DDD3CF5EFA}"/>
              </a:ext>
            </a:extLst>
          </p:cNvPr>
          <p:cNvSpPr txBox="1"/>
          <p:nvPr/>
        </p:nvSpPr>
        <p:spPr>
          <a:xfrm>
            <a:off x="4656406" y="1683995"/>
            <a:ext cx="702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Practise writing the number 10 on some paper at home.</a:t>
            </a:r>
          </a:p>
          <a:p>
            <a:endParaRPr lang="en-GB" sz="2000" dirty="0"/>
          </a:p>
          <a:p>
            <a:r>
              <a:rPr lang="en-GB" sz="2000" dirty="0"/>
              <a:t>We would love it if your grown ups could take a picture of your super neat numbers and send it into school so we can see!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19FAF87-7984-4342-AF2C-A619C62C8AC6}"/>
              </a:ext>
            </a:extLst>
          </p:cNvPr>
          <p:cNvSpPr/>
          <p:nvPr/>
        </p:nvSpPr>
        <p:spPr>
          <a:xfrm>
            <a:off x="8379046" y="4371909"/>
            <a:ext cx="2981739" cy="160419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88431-FB61-4D88-BAD7-671BAE84FC7C}"/>
              </a:ext>
            </a:extLst>
          </p:cNvPr>
          <p:cNvSpPr txBox="1"/>
          <p:nvPr/>
        </p:nvSpPr>
        <p:spPr>
          <a:xfrm>
            <a:off x="8544697" y="4554462"/>
            <a:ext cx="265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video and sing along to the rhyme to help you write the number 10.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BCBE4-93BA-459D-BEDC-A24C3CA26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441" y="3296892"/>
            <a:ext cx="1333086" cy="3206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EF35DB-E069-4D40-AFEA-6DE2AEDB4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46" y="1603755"/>
            <a:ext cx="4151036" cy="41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13.01.21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count accurately.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5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00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BD3CD59-6800-4034-B3CC-52BCEDFC1939}"/>
              </a:ext>
            </a:extLst>
          </p:cNvPr>
          <p:cNvSpPr/>
          <p:nvPr/>
        </p:nvSpPr>
        <p:spPr>
          <a:xfrm>
            <a:off x="8560904" y="1282485"/>
            <a:ext cx="2981739" cy="1288437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1D10D-DCFA-422D-A23D-B2A8FDA678E1}"/>
              </a:ext>
            </a:extLst>
          </p:cNvPr>
          <p:cNvSpPr txBox="1"/>
          <p:nvPr/>
        </p:nvSpPr>
        <p:spPr>
          <a:xfrm>
            <a:off x="2173357" y="5208969"/>
            <a:ext cx="8057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https://www.youtube.com/watch?v=Yt8GFgxlITs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7B378-4F7C-4C18-8680-05CC7BB43BD8}"/>
              </a:ext>
            </a:extLst>
          </p:cNvPr>
          <p:cNvSpPr txBox="1"/>
          <p:nvPr/>
        </p:nvSpPr>
        <p:spPr>
          <a:xfrm>
            <a:off x="1007165" y="5855157"/>
            <a:ext cx="993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oboto"/>
              </a:rPr>
              <a:t>Click the above link or copy and paste into the internet.</a:t>
            </a:r>
            <a:endParaRPr lang="en-GB" b="0" i="0" dirty="0">
              <a:effectLst/>
              <a:latin typeface="Roboto"/>
            </a:endParaRPr>
          </a:p>
          <a:p>
            <a:pPr algn="ctr"/>
            <a:r>
              <a:rPr lang="en-GB" b="0" i="0" dirty="0">
                <a:effectLst/>
                <a:latin typeface="Roboto"/>
              </a:rPr>
              <a:t>‘Counting 1 to 10 | Number Songs | PINKFONG Songs for Children’ - YouTube</a:t>
            </a:r>
          </a:p>
          <a:p>
            <a:pPr algn="ctr"/>
            <a:endParaRPr lang="en-GB" b="0" i="0" dirty="0">
              <a:effectLst/>
              <a:latin typeface="Roboto"/>
            </a:endParaRPr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DF049-8FF5-420C-B326-E514540745D4}"/>
              </a:ext>
            </a:extLst>
          </p:cNvPr>
          <p:cNvSpPr txBox="1"/>
          <p:nvPr/>
        </p:nvSpPr>
        <p:spPr>
          <a:xfrm>
            <a:off x="8726555" y="1465038"/>
            <a:ext cx="265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this video. Can you join in with counting the penguins?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774FF-9BF2-43D7-95B1-E762254C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0" y="637347"/>
            <a:ext cx="79914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81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3A6738-E8FA-4636-8C97-78FC0747E3A6}"/>
              </a:ext>
            </a:extLst>
          </p:cNvPr>
          <p:cNvSpPr/>
          <p:nvPr/>
        </p:nvSpPr>
        <p:spPr>
          <a:xfrm>
            <a:off x="1127870" y="0"/>
            <a:ext cx="101861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the objects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8178989-78CC-41D9-A437-E3D88652360D}"/>
              </a:ext>
            </a:extLst>
          </p:cNvPr>
          <p:cNvSpPr/>
          <p:nvPr/>
        </p:nvSpPr>
        <p:spPr>
          <a:xfrm>
            <a:off x="927651" y="2464906"/>
            <a:ext cx="967409" cy="83099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C525E0A-0D40-450F-8A2F-FCFC290B85A2}"/>
              </a:ext>
            </a:extLst>
          </p:cNvPr>
          <p:cNvSpPr/>
          <p:nvPr/>
        </p:nvSpPr>
        <p:spPr>
          <a:xfrm>
            <a:off x="2259494" y="2464905"/>
            <a:ext cx="967409" cy="83099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BAC53B0-3C6E-4CA6-B26E-793A52C37C71}"/>
              </a:ext>
            </a:extLst>
          </p:cNvPr>
          <p:cNvSpPr/>
          <p:nvPr/>
        </p:nvSpPr>
        <p:spPr>
          <a:xfrm>
            <a:off x="3472068" y="2464905"/>
            <a:ext cx="967409" cy="83099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E8D8F23-4CCD-4084-A479-5AFAF8FA6640}"/>
              </a:ext>
            </a:extLst>
          </p:cNvPr>
          <p:cNvSpPr/>
          <p:nvPr/>
        </p:nvSpPr>
        <p:spPr>
          <a:xfrm>
            <a:off x="6003233" y="2464905"/>
            <a:ext cx="967409" cy="83099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E8E73E-17AB-47EB-934B-B09DC8DD2119}"/>
              </a:ext>
            </a:extLst>
          </p:cNvPr>
          <p:cNvSpPr/>
          <p:nvPr/>
        </p:nvSpPr>
        <p:spPr>
          <a:xfrm>
            <a:off x="4684642" y="2464905"/>
            <a:ext cx="967409" cy="83099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89E12-E4F5-4599-B5BE-E04B5FE8CB3F}"/>
              </a:ext>
            </a:extLst>
          </p:cNvPr>
          <p:cNvSpPr txBox="1"/>
          <p:nvPr/>
        </p:nvSpPr>
        <p:spPr>
          <a:xfrm>
            <a:off x="2241297" y="896827"/>
            <a:ext cx="829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Write the answer in the box next to the shapes.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Remember, use your finger and count every time you touch a new object.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92BA3-59BA-46B6-A9C2-0FD51A69C70A}"/>
              </a:ext>
            </a:extLst>
          </p:cNvPr>
          <p:cNvSpPr txBox="1"/>
          <p:nvPr/>
        </p:nvSpPr>
        <p:spPr>
          <a:xfrm>
            <a:off x="159026" y="2588016"/>
            <a:ext cx="7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A30D7A-80F7-485C-B1DE-07D75445FCE8}"/>
              </a:ext>
            </a:extLst>
          </p:cNvPr>
          <p:cNvSpPr/>
          <p:nvPr/>
        </p:nvSpPr>
        <p:spPr>
          <a:xfrm>
            <a:off x="7474226" y="2464905"/>
            <a:ext cx="96740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F113FE-45D3-47D3-811E-549A7944D970}"/>
              </a:ext>
            </a:extLst>
          </p:cNvPr>
          <p:cNvSpPr txBox="1"/>
          <p:nvPr/>
        </p:nvSpPr>
        <p:spPr>
          <a:xfrm>
            <a:off x="159026" y="4052381"/>
            <a:ext cx="7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D31281-238F-462C-BDF9-399667B9D065}"/>
              </a:ext>
            </a:extLst>
          </p:cNvPr>
          <p:cNvSpPr txBox="1"/>
          <p:nvPr/>
        </p:nvSpPr>
        <p:spPr>
          <a:xfrm>
            <a:off x="159025" y="5516745"/>
            <a:ext cx="7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3.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B209D198-E113-4ED6-8E3C-36025C5E7BE2}"/>
              </a:ext>
            </a:extLst>
          </p:cNvPr>
          <p:cNvSpPr/>
          <p:nvPr/>
        </p:nvSpPr>
        <p:spPr>
          <a:xfrm>
            <a:off x="927650" y="4052381"/>
            <a:ext cx="967409" cy="87743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476995B3-8827-4D67-A203-8E4399642C46}"/>
              </a:ext>
            </a:extLst>
          </p:cNvPr>
          <p:cNvSpPr/>
          <p:nvPr/>
        </p:nvSpPr>
        <p:spPr>
          <a:xfrm>
            <a:off x="2113719" y="4052380"/>
            <a:ext cx="967409" cy="87743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miley Face 21">
            <a:extLst>
              <a:ext uri="{FF2B5EF4-FFF2-40B4-BE49-F238E27FC236}">
                <a16:creationId xmlns:a16="http://schemas.microsoft.com/office/drawing/2014/main" id="{48FEA880-D01D-453F-9B18-4AEA0913489D}"/>
              </a:ext>
            </a:extLst>
          </p:cNvPr>
          <p:cNvSpPr/>
          <p:nvPr/>
        </p:nvSpPr>
        <p:spPr>
          <a:xfrm>
            <a:off x="3425682" y="4052380"/>
            <a:ext cx="967409" cy="87743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B62CC3-EC4B-4D8C-91AC-EAE8FDBBF4F5}"/>
              </a:ext>
            </a:extLst>
          </p:cNvPr>
          <p:cNvSpPr/>
          <p:nvPr/>
        </p:nvSpPr>
        <p:spPr>
          <a:xfrm>
            <a:off x="4737645" y="4029430"/>
            <a:ext cx="96740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6F045955-0503-4F4F-A680-15F2279D1A47}"/>
              </a:ext>
            </a:extLst>
          </p:cNvPr>
          <p:cNvSpPr/>
          <p:nvPr/>
        </p:nvSpPr>
        <p:spPr>
          <a:xfrm>
            <a:off x="927650" y="5516745"/>
            <a:ext cx="967408" cy="877430"/>
          </a:xfrm>
          <a:prstGeom prst="heart">
            <a:avLst/>
          </a:prstGeom>
          <a:solidFill>
            <a:srgbClr val="E40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6FD3C8A6-574F-41C7-BA56-FC3137FF5090}"/>
              </a:ext>
            </a:extLst>
          </p:cNvPr>
          <p:cNvSpPr/>
          <p:nvPr/>
        </p:nvSpPr>
        <p:spPr>
          <a:xfrm>
            <a:off x="1974568" y="5516745"/>
            <a:ext cx="967408" cy="877430"/>
          </a:xfrm>
          <a:prstGeom prst="heart">
            <a:avLst/>
          </a:prstGeom>
          <a:solidFill>
            <a:srgbClr val="E40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AFE113E3-5537-44BC-A6D4-A2994C79343C}"/>
              </a:ext>
            </a:extLst>
          </p:cNvPr>
          <p:cNvSpPr/>
          <p:nvPr/>
        </p:nvSpPr>
        <p:spPr>
          <a:xfrm>
            <a:off x="3021486" y="5528125"/>
            <a:ext cx="967408" cy="877430"/>
          </a:xfrm>
          <a:prstGeom prst="heart">
            <a:avLst/>
          </a:prstGeom>
          <a:solidFill>
            <a:srgbClr val="E40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A174200C-FDC3-41B3-B9DD-F868ACCB59CA}"/>
              </a:ext>
            </a:extLst>
          </p:cNvPr>
          <p:cNvSpPr/>
          <p:nvPr/>
        </p:nvSpPr>
        <p:spPr>
          <a:xfrm>
            <a:off x="4068404" y="5516745"/>
            <a:ext cx="967408" cy="877430"/>
          </a:xfrm>
          <a:prstGeom prst="heart">
            <a:avLst/>
          </a:prstGeom>
          <a:solidFill>
            <a:srgbClr val="E40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9BE95C1C-4DF4-457F-9737-070430010953}"/>
              </a:ext>
            </a:extLst>
          </p:cNvPr>
          <p:cNvSpPr/>
          <p:nvPr/>
        </p:nvSpPr>
        <p:spPr>
          <a:xfrm>
            <a:off x="5115322" y="5516745"/>
            <a:ext cx="967408" cy="877430"/>
          </a:xfrm>
          <a:prstGeom prst="heart">
            <a:avLst/>
          </a:prstGeom>
          <a:solidFill>
            <a:srgbClr val="E40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B4FE74FF-B3E1-4882-8EC6-8640FD4E8108}"/>
              </a:ext>
            </a:extLst>
          </p:cNvPr>
          <p:cNvSpPr/>
          <p:nvPr/>
        </p:nvSpPr>
        <p:spPr>
          <a:xfrm>
            <a:off x="6162240" y="5528125"/>
            <a:ext cx="967408" cy="877430"/>
          </a:xfrm>
          <a:prstGeom prst="heart">
            <a:avLst/>
          </a:prstGeom>
          <a:solidFill>
            <a:srgbClr val="E40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EFBEA9BA-8743-4637-B2E1-3E08FE506ABD}"/>
              </a:ext>
            </a:extLst>
          </p:cNvPr>
          <p:cNvSpPr/>
          <p:nvPr/>
        </p:nvSpPr>
        <p:spPr>
          <a:xfrm>
            <a:off x="7209158" y="5528125"/>
            <a:ext cx="967408" cy="877430"/>
          </a:xfrm>
          <a:prstGeom prst="heart">
            <a:avLst/>
          </a:prstGeom>
          <a:solidFill>
            <a:srgbClr val="E40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8DFA15-D859-4E32-A5CC-2549581DBBDA}"/>
              </a:ext>
            </a:extLst>
          </p:cNvPr>
          <p:cNvSpPr/>
          <p:nvPr/>
        </p:nvSpPr>
        <p:spPr>
          <a:xfrm>
            <a:off x="8335585" y="5481937"/>
            <a:ext cx="96740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46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3A6738-E8FA-4636-8C97-78FC0747E3A6}"/>
              </a:ext>
            </a:extLst>
          </p:cNvPr>
          <p:cNvSpPr/>
          <p:nvPr/>
        </p:nvSpPr>
        <p:spPr>
          <a:xfrm>
            <a:off x="1127870" y="0"/>
            <a:ext cx="101861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the objects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89E12-E4F5-4599-B5BE-E04B5FE8CB3F}"/>
              </a:ext>
            </a:extLst>
          </p:cNvPr>
          <p:cNvSpPr txBox="1"/>
          <p:nvPr/>
        </p:nvSpPr>
        <p:spPr>
          <a:xfrm>
            <a:off x="2241297" y="896827"/>
            <a:ext cx="829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Write the answer in the box next to the shapes.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Remember, use your finger and count every time you touch a new object.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92BA3-59BA-46B6-A9C2-0FD51A69C70A}"/>
              </a:ext>
            </a:extLst>
          </p:cNvPr>
          <p:cNvSpPr txBox="1"/>
          <p:nvPr/>
        </p:nvSpPr>
        <p:spPr>
          <a:xfrm>
            <a:off x="159026" y="2588016"/>
            <a:ext cx="7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4.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A30D7A-80F7-485C-B1DE-07D75445FCE8}"/>
              </a:ext>
            </a:extLst>
          </p:cNvPr>
          <p:cNvSpPr/>
          <p:nvPr/>
        </p:nvSpPr>
        <p:spPr>
          <a:xfrm>
            <a:off x="3331227" y="2535416"/>
            <a:ext cx="96740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F113FE-45D3-47D3-811E-549A7944D970}"/>
              </a:ext>
            </a:extLst>
          </p:cNvPr>
          <p:cNvSpPr txBox="1"/>
          <p:nvPr/>
        </p:nvSpPr>
        <p:spPr>
          <a:xfrm>
            <a:off x="159026" y="4052381"/>
            <a:ext cx="7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5.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D31281-238F-462C-BDF9-399667B9D065}"/>
              </a:ext>
            </a:extLst>
          </p:cNvPr>
          <p:cNvSpPr txBox="1"/>
          <p:nvPr/>
        </p:nvSpPr>
        <p:spPr>
          <a:xfrm>
            <a:off x="159025" y="5516745"/>
            <a:ext cx="7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6.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B62CC3-EC4B-4D8C-91AC-EAE8FDBBF4F5}"/>
              </a:ext>
            </a:extLst>
          </p:cNvPr>
          <p:cNvSpPr/>
          <p:nvPr/>
        </p:nvSpPr>
        <p:spPr>
          <a:xfrm>
            <a:off x="7648293" y="3944659"/>
            <a:ext cx="96740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8DFA15-D859-4E32-A5CC-2549581DBBDA}"/>
              </a:ext>
            </a:extLst>
          </p:cNvPr>
          <p:cNvSpPr/>
          <p:nvPr/>
        </p:nvSpPr>
        <p:spPr>
          <a:xfrm>
            <a:off x="6985434" y="5516745"/>
            <a:ext cx="96740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5BB04BCB-166C-4AAD-91B9-E5884AA92965}"/>
              </a:ext>
            </a:extLst>
          </p:cNvPr>
          <p:cNvSpPr/>
          <p:nvPr/>
        </p:nvSpPr>
        <p:spPr>
          <a:xfrm>
            <a:off x="723676" y="2551297"/>
            <a:ext cx="967408" cy="830997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un 31">
            <a:extLst>
              <a:ext uri="{FF2B5EF4-FFF2-40B4-BE49-F238E27FC236}">
                <a16:creationId xmlns:a16="http://schemas.microsoft.com/office/drawing/2014/main" id="{84E7CBC6-0C05-4ADD-9266-35E07FF90CA2}"/>
              </a:ext>
            </a:extLst>
          </p:cNvPr>
          <p:cNvSpPr/>
          <p:nvPr/>
        </p:nvSpPr>
        <p:spPr>
          <a:xfrm>
            <a:off x="1842046" y="2588016"/>
            <a:ext cx="967408" cy="830997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A821CA15-832C-4FF2-815E-67DD2511A0E4}"/>
              </a:ext>
            </a:extLst>
          </p:cNvPr>
          <p:cNvSpPr/>
          <p:nvPr/>
        </p:nvSpPr>
        <p:spPr>
          <a:xfrm>
            <a:off x="723676" y="3990559"/>
            <a:ext cx="967408" cy="877430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5946B591-6340-4B0E-8F41-A1F6C87ECB36}"/>
              </a:ext>
            </a:extLst>
          </p:cNvPr>
          <p:cNvSpPr/>
          <p:nvPr/>
        </p:nvSpPr>
        <p:spPr>
          <a:xfrm>
            <a:off x="1842046" y="3990559"/>
            <a:ext cx="967408" cy="877430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32DD273F-85D8-4E21-A7C1-8DF067AC6FBF}"/>
              </a:ext>
            </a:extLst>
          </p:cNvPr>
          <p:cNvSpPr/>
          <p:nvPr/>
        </p:nvSpPr>
        <p:spPr>
          <a:xfrm>
            <a:off x="3021486" y="3967609"/>
            <a:ext cx="967408" cy="877430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3C286872-4F30-4F15-BE6F-C5E669F7D93B}"/>
              </a:ext>
            </a:extLst>
          </p:cNvPr>
          <p:cNvSpPr/>
          <p:nvPr/>
        </p:nvSpPr>
        <p:spPr>
          <a:xfrm>
            <a:off x="4079961" y="3967609"/>
            <a:ext cx="967408" cy="877430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D9C2A9E0-E19D-4D35-A0C1-AB5D1D47A5D3}"/>
              </a:ext>
            </a:extLst>
          </p:cNvPr>
          <p:cNvSpPr/>
          <p:nvPr/>
        </p:nvSpPr>
        <p:spPr>
          <a:xfrm>
            <a:off x="5198331" y="3967609"/>
            <a:ext cx="967408" cy="877430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A8C7AE75-FBE3-4375-ABEA-D38AA44F1FC0}"/>
              </a:ext>
            </a:extLst>
          </p:cNvPr>
          <p:cNvSpPr/>
          <p:nvPr/>
        </p:nvSpPr>
        <p:spPr>
          <a:xfrm>
            <a:off x="6377771" y="3944659"/>
            <a:ext cx="967408" cy="877430"/>
          </a:xfrm>
          <a:prstGeom prst="diamon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495D18B-8795-40D4-8E76-3600A1A62A74}"/>
              </a:ext>
            </a:extLst>
          </p:cNvPr>
          <p:cNvSpPr/>
          <p:nvPr/>
        </p:nvSpPr>
        <p:spPr>
          <a:xfrm>
            <a:off x="927650" y="5516745"/>
            <a:ext cx="1219202" cy="87743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F45A0143-4161-4EBB-BBC2-0F8635E7944C}"/>
              </a:ext>
            </a:extLst>
          </p:cNvPr>
          <p:cNvSpPr/>
          <p:nvPr/>
        </p:nvSpPr>
        <p:spPr>
          <a:xfrm>
            <a:off x="2411885" y="5510120"/>
            <a:ext cx="1219202" cy="87743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2AD1933A-D323-457C-AE7F-A97FC71963DB}"/>
              </a:ext>
            </a:extLst>
          </p:cNvPr>
          <p:cNvSpPr/>
          <p:nvPr/>
        </p:nvSpPr>
        <p:spPr>
          <a:xfrm>
            <a:off x="3896120" y="5454923"/>
            <a:ext cx="1219202" cy="87743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5CD52BA6-D0C6-44D3-A136-CB214B6B4D5D}"/>
              </a:ext>
            </a:extLst>
          </p:cNvPr>
          <p:cNvSpPr/>
          <p:nvPr/>
        </p:nvSpPr>
        <p:spPr>
          <a:xfrm>
            <a:off x="5440777" y="5510120"/>
            <a:ext cx="1219202" cy="87743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57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D6D11-125E-4C26-B9FD-52C19B28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2" y="1519312"/>
            <a:ext cx="11454016" cy="48428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246D60-CD37-417F-A386-D903595A90F7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the objects and write the number in the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E5236-6BF7-4FCC-88C6-D365789BEA2D}"/>
              </a:ext>
            </a:extLst>
          </p:cNvPr>
          <p:cNvSpPr txBox="1"/>
          <p:nvPr/>
        </p:nvSpPr>
        <p:spPr>
          <a:xfrm>
            <a:off x="9365956" y="5900465"/>
            <a:ext cx="273100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you are working on a computer, insert a text box to type your answer.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B53C7-57EB-4830-9EAB-8CC2D74A21C0}"/>
              </a:ext>
            </a:extLst>
          </p:cNvPr>
          <p:cNvSpPr txBox="1"/>
          <p:nvPr/>
        </p:nvSpPr>
        <p:spPr>
          <a:xfrm>
            <a:off x="368992" y="2570922"/>
            <a:ext cx="3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28E3A-029C-48E5-A116-010718CEE2E2}"/>
              </a:ext>
            </a:extLst>
          </p:cNvPr>
          <p:cNvSpPr txBox="1"/>
          <p:nvPr/>
        </p:nvSpPr>
        <p:spPr>
          <a:xfrm>
            <a:off x="509174" y="4644887"/>
            <a:ext cx="3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83B1D-F276-4774-8B0D-A359D27C57C1}"/>
              </a:ext>
            </a:extLst>
          </p:cNvPr>
          <p:cNvSpPr txBox="1"/>
          <p:nvPr/>
        </p:nvSpPr>
        <p:spPr>
          <a:xfrm>
            <a:off x="2993956" y="3550396"/>
            <a:ext cx="3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80719-9543-4ABD-931E-D9563338B23D}"/>
              </a:ext>
            </a:extLst>
          </p:cNvPr>
          <p:cNvSpPr txBox="1"/>
          <p:nvPr/>
        </p:nvSpPr>
        <p:spPr>
          <a:xfrm>
            <a:off x="1741625" y="5900465"/>
            <a:ext cx="3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551281-B544-4F88-B839-80C007D0739C}"/>
              </a:ext>
            </a:extLst>
          </p:cNvPr>
          <p:cNvSpPr txBox="1"/>
          <p:nvPr/>
        </p:nvSpPr>
        <p:spPr>
          <a:xfrm>
            <a:off x="4902268" y="3175957"/>
            <a:ext cx="3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50352-DC29-4261-BD1C-F787E9633314}"/>
              </a:ext>
            </a:extLst>
          </p:cNvPr>
          <p:cNvSpPr txBox="1"/>
          <p:nvPr/>
        </p:nvSpPr>
        <p:spPr>
          <a:xfrm>
            <a:off x="5740985" y="4880511"/>
            <a:ext cx="3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9A2E6-A411-4335-840C-F2B3ABECF21E}"/>
              </a:ext>
            </a:extLst>
          </p:cNvPr>
          <p:cNvSpPr txBox="1"/>
          <p:nvPr/>
        </p:nvSpPr>
        <p:spPr>
          <a:xfrm>
            <a:off x="5095459" y="5992798"/>
            <a:ext cx="3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0656EC-045E-4128-A1AB-6D991929854F}"/>
              </a:ext>
            </a:extLst>
          </p:cNvPr>
          <p:cNvSpPr txBox="1"/>
          <p:nvPr/>
        </p:nvSpPr>
        <p:spPr>
          <a:xfrm>
            <a:off x="7215291" y="3175957"/>
            <a:ext cx="3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C027C-49A4-408B-A7AC-DF70ADFDC6AD}"/>
              </a:ext>
            </a:extLst>
          </p:cNvPr>
          <p:cNvSpPr txBox="1"/>
          <p:nvPr/>
        </p:nvSpPr>
        <p:spPr>
          <a:xfrm>
            <a:off x="6546056" y="5338688"/>
            <a:ext cx="3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BC77D-C206-499F-89B6-C74287AB583A}"/>
              </a:ext>
            </a:extLst>
          </p:cNvPr>
          <p:cNvSpPr txBox="1"/>
          <p:nvPr/>
        </p:nvSpPr>
        <p:spPr>
          <a:xfrm>
            <a:off x="10495722" y="3220179"/>
            <a:ext cx="58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B5B4EF-80DF-4047-9E45-DDF571FE1002}"/>
              </a:ext>
            </a:extLst>
          </p:cNvPr>
          <p:cNvSpPr txBox="1"/>
          <p:nvPr/>
        </p:nvSpPr>
        <p:spPr>
          <a:xfrm>
            <a:off x="8493465" y="5254641"/>
            <a:ext cx="58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3607080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DA165-5EFB-4CEE-BDD7-D10C642DD214}"/>
              </a:ext>
            </a:extLst>
          </p:cNvPr>
          <p:cNvSpPr/>
          <p:nvPr/>
        </p:nvSpPr>
        <p:spPr>
          <a:xfrm>
            <a:off x="1127870" y="0"/>
            <a:ext cx="101861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84E76-7BE0-424D-AE8E-3D314F28200C}"/>
              </a:ext>
            </a:extLst>
          </p:cNvPr>
          <p:cNvSpPr txBox="1"/>
          <p:nvPr/>
        </p:nvSpPr>
        <p:spPr>
          <a:xfrm>
            <a:off x="878006" y="1536174"/>
            <a:ext cx="101861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Choose something you would like to draw.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I want you to draw 6 objects!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Make sure you keep counting so you draw the correct amount.</a:t>
            </a:r>
          </a:p>
        </p:txBody>
      </p:sp>
    </p:spTree>
    <p:extLst>
      <p:ext uri="{BB962C8B-B14F-4D97-AF65-F5344CB8AC3E}">
        <p14:creationId xmlns:p14="http://schemas.microsoft.com/office/powerpoint/2010/main" val="277606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BD3CD59-6800-4034-B3CC-52BCEDFC1939}"/>
              </a:ext>
            </a:extLst>
          </p:cNvPr>
          <p:cNvSpPr/>
          <p:nvPr/>
        </p:nvSpPr>
        <p:spPr>
          <a:xfrm>
            <a:off x="8560904" y="1282485"/>
            <a:ext cx="2981739" cy="1288437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1D10D-DCFA-422D-A23D-B2A8FDA678E1}"/>
              </a:ext>
            </a:extLst>
          </p:cNvPr>
          <p:cNvSpPr txBox="1"/>
          <p:nvPr/>
        </p:nvSpPr>
        <p:spPr>
          <a:xfrm>
            <a:off x="2173357" y="5208969"/>
            <a:ext cx="8057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https://www.youtube.com/watch?v=DR-cfDsHCGA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7B378-4F7C-4C18-8680-05CC7BB43BD8}"/>
              </a:ext>
            </a:extLst>
          </p:cNvPr>
          <p:cNvSpPr txBox="1"/>
          <p:nvPr/>
        </p:nvSpPr>
        <p:spPr>
          <a:xfrm>
            <a:off x="1444487" y="5934670"/>
            <a:ext cx="9515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oboto"/>
              </a:rPr>
              <a:t>Click the above link or copy and paste into the internet.</a:t>
            </a:r>
            <a:endParaRPr lang="en-GB" b="0" i="0" dirty="0">
              <a:effectLst/>
              <a:latin typeface="Roboto"/>
            </a:endParaRPr>
          </a:p>
          <a:p>
            <a:pPr algn="ctr"/>
            <a:r>
              <a:rPr lang="en-GB" b="0" i="0" dirty="0">
                <a:effectLst/>
                <a:latin typeface="Roboto"/>
              </a:rPr>
              <a:t>‘Counting 1-10 Song | Number Songs for Children | The Singing Walrus’ - YouTube</a:t>
            </a:r>
          </a:p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E0963-D63C-46D5-88B0-1E042DA06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8" y="769419"/>
            <a:ext cx="8058150" cy="407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DF049-8FF5-420C-B326-E514540745D4}"/>
              </a:ext>
            </a:extLst>
          </p:cNvPr>
          <p:cNvSpPr txBox="1"/>
          <p:nvPr/>
        </p:nvSpPr>
        <p:spPr>
          <a:xfrm>
            <a:off x="8719930" y="1590261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this video. Can you join in and count to 10?</a:t>
            </a:r>
          </a:p>
        </p:txBody>
      </p:sp>
    </p:spTree>
    <p:extLst>
      <p:ext uri="{BB962C8B-B14F-4D97-AF65-F5344CB8AC3E}">
        <p14:creationId xmlns:p14="http://schemas.microsoft.com/office/powerpoint/2010/main" val="2673621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14.01.21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add within 10.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5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643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BD3CD59-6800-4034-B3CC-52BCEDFC1939}"/>
              </a:ext>
            </a:extLst>
          </p:cNvPr>
          <p:cNvSpPr/>
          <p:nvPr/>
        </p:nvSpPr>
        <p:spPr>
          <a:xfrm>
            <a:off x="8560904" y="1282485"/>
            <a:ext cx="2981739" cy="1288437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1D10D-DCFA-422D-A23D-B2A8FDA678E1}"/>
              </a:ext>
            </a:extLst>
          </p:cNvPr>
          <p:cNvSpPr txBox="1"/>
          <p:nvPr/>
        </p:nvSpPr>
        <p:spPr>
          <a:xfrm>
            <a:off x="2173357" y="5208969"/>
            <a:ext cx="8057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https://www.youtube.com/watch?v=HkkYaj0m6cg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7B378-4F7C-4C18-8680-05CC7BB43BD8}"/>
              </a:ext>
            </a:extLst>
          </p:cNvPr>
          <p:cNvSpPr txBox="1"/>
          <p:nvPr/>
        </p:nvSpPr>
        <p:spPr>
          <a:xfrm>
            <a:off x="1444487" y="5934670"/>
            <a:ext cx="951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oboto"/>
              </a:rPr>
              <a:t>Click the above link or copy and paste into the internet.</a:t>
            </a:r>
            <a:endParaRPr lang="en-GB" b="0" i="0" dirty="0">
              <a:effectLst/>
              <a:latin typeface="Roboto"/>
            </a:endParaRPr>
          </a:p>
          <a:p>
            <a:pPr algn="ctr"/>
            <a:r>
              <a:rPr lang="en-GB" b="0" i="0" dirty="0">
                <a:effectLst/>
                <a:latin typeface="Roboto"/>
              </a:rPr>
              <a:t>‘Funky Counting Song | Numbers 1-10 | The Singing Walrus’ - YouTube</a:t>
            </a:r>
          </a:p>
          <a:p>
            <a:pPr algn="ctr"/>
            <a:endParaRPr lang="en-GB" b="0" i="0" dirty="0">
              <a:effectLst/>
              <a:latin typeface="Roboto"/>
            </a:endParaRPr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DF049-8FF5-420C-B326-E514540745D4}"/>
              </a:ext>
            </a:extLst>
          </p:cNvPr>
          <p:cNvSpPr txBox="1"/>
          <p:nvPr/>
        </p:nvSpPr>
        <p:spPr>
          <a:xfrm>
            <a:off x="8726555" y="1465038"/>
            <a:ext cx="265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Warm your maths brain up by watching this video and singing along!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01ABC-EB45-4675-AA3A-86EFD5C4D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26" y="544134"/>
            <a:ext cx="80105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37731-EC97-49B1-B787-B079EAA1EDF0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1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turn!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649ADF-F8BB-4540-8ECA-5FCD1407EF4C}"/>
              </a:ext>
            </a:extLst>
          </p:cNvPr>
          <p:cNvSpPr/>
          <p:nvPr/>
        </p:nvSpPr>
        <p:spPr>
          <a:xfrm>
            <a:off x="2181418" y="1933665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8D0870-7EE5-4515-B6FC-BBFA2354756B}"/>
              </a:ext>
            </a:extLst>
          </p:cNvPr>
          <p:cNvSpPr/>
          <p:nvPr/>
        </p:nvSpPr>
        <p:spPr>
          <a:xfrm>
            <a:off x="3352800" y="1934241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517569-85C8-4B2E-8FA5-565D43FDE8F6}"/>
              </a:ext>
            </a:extLst>
          </p:cNvPr>
          <p:cNvSpPr/>
          <p:nvPr/>
        </p:nvSpPr>
        <p:spPr>
          <a:xfrm>
            <a:off x="4625009" y="1934241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0AF8A0-7403-4DC4-93ED-1C70B652B2EA}"/>
              </a:ext>
            </a:extLst>
          </p:cNvPr>
          <p:cNvSpPr/>
          <p:nvPr/>
        </p:nvSpPr>
        <p:spPr>
          <a:xfrm>
            <a:off x="8037444" y="1934241"/>
            <a:ext cx="967409" cy="9409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A40A-C869-4D06-9268-A28B70E252EE}"/>
              </a:ext>
            </a:extLst>
          </p:cNvPr>
          <p:cNvSpPr txBox="1"/>
          <p:nvPr/>
        </p:nvSpPr>
        <p:spPr>
          <a:xfrm>
            <a:off x="4625009" y="4033342"/>
            <a:ext cx="247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 + 1 = 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A893-4116-4245-9790-0DDCD4FBB185}"/>
              </a:ext>
            </a:extLst>
          </p:cNvPr>
          <p:cNvSpPr txBox="1"/>
          <p:nvPr/>
        </p:nvSpPr>
        <p:spPr>
          <a:xfrm>
            <a:off x="6460436" y="1993661"/>
            <a:ext cx="15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58CE-31DA-4FD9-933B-0D17AB9ACA38}"/>
              </a:ext>
            </a:extLst>
          </p:cNvPr>
          <p:cNvSpPr txBox="1"/>
          <p:nvPr/>
        </p:nvSpPr>
        <p:spPr>
          <a:xfrm>
            <a:off x="2442432" y="6022536"/>
            <a:ext cx="803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counted the counters altogether to find the answer!</a:t>
            </a:r>
          </a:p>
        </p:txBody>
      </p:sp>
    </p:spTree>
    <p:extLst>
      <p:ext uri="{BB962C8B-B14F-4D97-AF65-F5344CB8AC3E}">
        <p14:creationId xmlns:p14="http://schemas.microsoft.com/office/powerpoint/2010/main" val="1866948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37731-EC97-49B1-B787-B079EAA1EDF0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1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649ADF-F8BB-4540-8ECA-5FCD1407EF4C}"/>
              </a:ext>
            </a:extLst>
          </p:cNvPr>
          <p:cNvSpPr/>
          <p:nvPr/>
        </p:nvSpPr>
        <p:spPr>
          <a:xfrm>
            <a:off x="743557" y="1933665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8D0870-7EE5-4515-B6FC-BBFA2354756B}"/>
              </a:ext>
            </a:extLst>
          </p:cNvPr>
          <p:cNvSpPr/>
          <p:nvPr/>
        </p:nvSpPr>
        <p:spPr>
          <a:xfrm>
            <a:off x="1914939" y="1934241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517569-85C8-4B2E-8FA5-565D43FDE8F6}"/>
              </a:ext>
            </a:extLst>
          </p:cNvPr>
          <p:cNvSpPr/>
          <p:nvPr/>
        </p:nvSpPr>
        <p:spPr>
          <a:xfrm>
            <a:off x="3187148" y="1934241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0AF8A0-7403-4DC4-93ED-1C70B652B2EA}"/>
              </a:ext>
            </a:extLst>
          </p:cNvPr>
          <p:cNvSpPr/>
          <p:nvPr/>
        </p:nvSpPr>
        <p:spPr>
          <a:xfrm>
            <a:off x="8037444" y="1934241"/>
            <a:ext cx="967409" cy="9409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A40A-C869-4D06-9268-A28B70E252EE}"/>
              </a:ext>
            </a:extLst>
          </p:cNvPr>
          <p:cNvSpPr txBox="1"/>
          <p:nvPr/>
        </p:nvSpPr>
        <p:spPr>
          <a:xfrm>
            <a:off x="4333461" y="3936541"/>
            <a:ext cx="352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 + 1 = ___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A893-4116-4245-9790-0DDCD4FBB185}"/>
              </a:ext>
            </a:extLst>
          </p:cNvPr>
          <p:cNvSpPr txBox="1"/>
          <p:nvPr/>
        </p:nvSpPr>
        <p:spPr>
          <a:xfrm>
            <a:off x="6460436" y="1993661"/>
            <a:ext cx="15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58CE-31DA-4FD9-933B-0D17AB9ACA38}"/>
              </a:ext>
            </a:extLst>
          </p:cNvPr>
          <p:cNvSpPr txBox="1"/>
          <p:nvPr/>
        </p:nvSpPr>
        <p:spPr>
          <a:xfrm>
            <a:off x="2442432" y="6022536"/>
            <a:ext cx="803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the counters to help you work out the answer.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96A75C-AF08-414B-BF81-5AFA04367723}"/>
              </a:ext>
            </a:extLst>
          </p:cNvPr>
          <p:cNvSpPr/>
          <p:nvPr/>
        </p:nvSpPr>
        <p:spPr>
          <a:xfrm>
            <a:off x="4525618" y="1933665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19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37731-EC97-49B1-B787-B079EAA1EDF0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1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A40A-C869-4D06-9268-A28B70E252EE}"/>
              </a:ext>
            </a:extLst>
          </p:cNvPr>
          <p:cNvSpPr txBox="1"/>
          <p:nvPr/>
        </p:nvSpPr>
        <p:spPr>
          <a:xfrm>
            <a:off x="4333461" y="3936541"/>
            <a:ext cx="352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 + 1 = ___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A893-4116-4245-9790-0DDCD4FBB185}"/>
              </a:ext>
            </a:extLst>
          </p:cNvPr>
          <p:cNvSpPr txBox="1"/>
          <p:nvPr/>
        </p:nvSpPr>
        <p:spPr>
          <a:xfrm>
            <a:off x="8176593" y="2297492"/>
            <a:ext cx="15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58CE-31DA-4FD9-933B-0D17AB9ACA38}"/>
              </a:ext>
            </a:extLst>
          </p:cNvPr>
          <p:cNvSpPr txBox="1"/>
          <p:nvPr/>
        </p:nvSpPr>
        <p:spPr>
          <a:xfrm>
            <a:off x="2442432" y="6022536"/>
            <a:ext cx="803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the pictures to help you work out the answer.</a:t>
            </a:r>
          </a:p>
        </p:txBody>
      </p:sp>
      <p:pic>
        <p:nvPicPr>
          <p:cNvPr id="12290" name="Picture 2" descr="Photoshop | Cupcake clipart, Cupcake illustration, Cupcake cakes">
            <a:extLst>
              <a:ext uri="{FF2B5EF4-FFF2-40B4-BE49-F238E27FC236}">
                <a16:creationId xmlns:a16="http://schemas.microsoft.com/office/drawing/2014/main" id="{F529B20D-6876-464F-82AE-8D2CE0AC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7" y="1753262"/>
            <a:ext cx="1241287" cy="16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hotoshop | Cupcake clipart, Cupcake illustration, Cupcake cakes">
            <a:extLst>
              <a:ext uri="{FF2B5EF4-FFF2-40B4-BE49-F238E27FC236}">
                <a16:creationId xmlns:a16="http://schemas.microsoft.com/office/drawing/2014/main" id="{4FB26214-02D9-41D6-BDA6-718309B1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08" y="1753262"/>
            <a:ext cx="1241287" cy="16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hotoshop | Cupcake clipart, Cupcake illustration, Cupcake cakes">
            <a:extLst>
              <a:ext uri="{FF2B5EF4-FFF2-40B4-BE49-F238E27FC236}">
                <a16:creationId xmlns:a16="http://schemas.microsoft.com/office/drawing/2014/main" id="{B81934B3-822F-485D-B57B-87B474E1E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16" y="1753262"/>
            <a:ext cx="1241287" cy="16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hotoshop | Cupcake clipart, Cupcake illustration, Cupcake cakes">
            <a:extLst>
              <a:ext uri="{FF2B5EF4-FFF2-40B4-BE49-F238E27FC236}">
                <a16:creationId xmlns:a16="http://schemas.microsoft.com/office/drawing/2014/main" id="{7531A9F1-C684-4D4B-8AFB-A5AE3518F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24" y="1795608"/>
            <a:ext cx="1241287" cy="16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hotoshop | Cupcake clipart, Cupcake illustration, Cupcake cakes">
            <a:extLst>
              <a:ext uri="{FF2B5EF4-FFF2-40B4-BE49-F238E27FC236}">
                <a16:creationId xmlns:a16="http://schemas.microsoft.com/office/drawing/2014/main" id="{3CD5C8F9-EF2C-4812-93D1-7103AB6D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32" y="1795608"/>
            <a:ext cx="1241287" cy="16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ECA09-10D7-47B0-9D50-0D1D21B7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3659" y="1659827"/>
            <a:ext cx="1577008" cy="18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72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37731-EC97-49B1-B787-B079EAA1EDF0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1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A40A-C869-4D06-9268-A28B70E252EE}"/>
              </a:ext>
            </a:extLst>
          </p:cNvPr>
          <p:cNvSpPr txBox="1"/>
          <p:nvPr/>
        </p:nvSpPr>
        <p:spPr>
          <a:xfrm>
            <a:off x="4333461" y="4545435"/>
            <a:ext cx="352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 + 1 = ___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A893-4116-4245-9790-0DDCD4FBB185}"/>
              </a:ext>
            </a:extLst>
          </p:cNvPr>
          <p:cNvSpPr txBox="1"/>
          <p:nvPr/>
        </p:nvSpPr>
        <p:spPr>
          <a:xfrm>
            <a:off x="6646598" y="2505960"/>
            <a:ext cx="15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58CE-31DA-4FD9-933B-0D17AB9ACA38}"/>
              </a:ext>
            </a:extLst>
          </p:cNvPr>
          <p:cNvSpPr txBox="1"/>
          <p:nvPr/>
        </p:nvSpPr>
        <p:spPr>
          <a:xfrm>
            <a:off x="2442432" y="6022536"/>
            <a:ext cx="803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the pictures to help you work out the answer.</a:t>
            </a:r>
          </a:p>
        </p:txBody>
      </p:sp>
      <p:pic>
        <p:nvPicPr>
          <p:cNvPr id="19" name="Picture 2" descr="Free Bird Cartoon Images, Download Free Clip Art, Free Clip Art on Clipart  Library">
            <a:extLst>
              <a:ext uri="{FF2B5EF4-FFF2-40B4-BE49-F238E27FC236}">
                <a16:creationId xmlns:a16="http://schemas.microsoft.com/office/drawing/2014/main" id="{35346F65-897C-4872-A9B8-AA6130E2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8" y="1961243"/>
            <a:ext cx="2319617" cy="19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ree Bird Cartoon Images, Download Free Clip Art, Free Clip Art on Clipart  Library">
            <a:extLst>
              <a:ext uri="{FF2B5EF4-FFF2-40B4-BE49-F238E27FC236}">
                <a16:creationId xmlns:a16="http://schemas.microsoft.com/office/drawing/2014/main" id="{950DCFC4-1C0A-426E-BBDC-742084C83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39" y="1933810"/>
            <a:ext cx="2319617" cy="19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C7BF1A-B297-47CA-8EC1-835AB6232D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7420" y="1724671"/>
            <a:ext cx="2451020" cy="23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65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37731-EC97-49B1-B787-B079EAA1EDF0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1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A40A-C869-4D06-9268-A28B70E252EE}"/>
              </a:ext>
            </a:extLst>
          </p:cNvPr>
          <p:cNvSpPr txBox="1"/>
          <p:nvPr/>
        </p:nvSpPr>
        <p:spPr>
          <a:xfrm>
            <a:off x="437322" y="1703265"/>
            <a:ext cx="5433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GB" sz="4800" dirty="0"/>
              <a:t>3 + 1 = ___</a:t>
            </a:r>
          </a:p>
          <a:p>
            <a:pPr marL="914400" indent="-914400">
              <a:buAutoNum type="arabicPeriod"/>
            </a:pPr>
            <a:endParaRPr lang="en-GB" sz="4800" dirty="0"/>
          </a:p>
          <a:p>
            <a:pPr marL="914400" indent="-914400">
              <a:buAutoNum type="arabicPeriod"/>
            </a:pPr>
            <a:r>
              <a:rPr lang="en-GB" sz="4800" dirty="0"/>
              <a:t>6 + 1 = ___</a:t>
            </a:r>
          </a:p>
          <a:p>
            <a:pPr marL="914400" indent="-914400">
              <a:buAutoNum type="arabicPeriod"/>
            </a:pPr>
            <a:endParaRPr lang="en-GB" sz="4800" dirty="0"/>
          </a:p>
          <a:p>
            <a:pPr marL="914400" indent="-914400">
              <a:buAutoNum type="arabicPeriod"/>
            </a:pPr>
            <a:r>
              <a:rPr lang="en-GB" sz="4800" dirty="0"/>
              <a:t>7 + 1 = 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58CE-31DA-4FD9-933B-0D17AB9ACA38}"/>
              </a:ext>
            </a:extLst>
          </p:cNvPr>
          <p:cNvSpPr txBox="1"/>
          <p:nvPr/>
        </p:nvSpPr>
        <p:spPr>
          <a:xfrm>
            <a:off x="2442432" y="6022536"/>
            <a:ext cx="803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your fingers or draw counters to help you.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A855C6-0BCD-44C7-A4C0-BCEED41DBA20}"/>
              </a:ext>
            </a:extLst>
          </p:cNvPr>
          <p:cNvSpPr txBox="1"/>
          <p:nvPr/>
        </p:nvSpPr>
        <p:spPr>
          <a:xfrm>
            <a:off x="6460436" y="1703265"/>
            <a:ext cx="5433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4.  5 + 1 = ___</a:t>
            </a:r>
          </a:p>
          <a:p>
            <a:pPr marL="914400" indent="-914400">
              <a:buAutoNum type="arabicPeriod"/>
            </a:pPr>
            <a:endParaRPr lang="en-GB" sz="4800" dirty="0"/>
          </a:p>
          <a:p>
            <a:r>
              <a:rPr lang="en-GB" sz="4800" dirty="0"/>
              <a:t>5.  8 + 1 = ___</a:t>
            </a:r>
          </a:p>
          <a:p>
            <a:pPr marL="914400" indent="-914400">
              <a:buAutoNum type="arabicPeriod"/>
            </a:pPr>
            <a:endParaRPr lang="en-GB" sz="4800" dirty="0"/>
          </a:p>
          <a:p>
            <a:r>
              <a:rPr lang="en-GB" sz="4800" dirty="0"/>
              <a:t>6.  9 + 1 = ___ </a:t>
            </a:r>
          </a:p>
        </p:txBody>
      </p:sp>
    </p:spTree>
    <p:extLst>
      <p:ext uri="{BB962C8B-B14F-4D97-AF65-F5344CB8AC3E}">
        <p14:creationId xmlns:p14="http://schemas.microsoft.com/office/powerpoint/2010/main" val="788404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15.01.21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add within 10.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1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180975"/>
            <a:ext cx="11696700" cy="645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71459"/>
            <a:ext cx="771525" cy="77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79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micon guide for parents | Oxford Owl">
            <a:extLst>
              <a:ext uri="{FF2B5EF4-FFF2-40B4-BE49-F238E27FC236}">
                <a16:creationId xmlns:a16="http://schemas.microsoft.com/office/drawing/2014/main" id="{A140F28F-D216-4CFD-B1A3-1FEB7B1C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2" y="1825280"/>
            <a:ext cx="11187031" cy="27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985EE2-6300-4007-A1D6-F376F97CE778}"/>
              </a:ext>
            </a:extLst>
          </p:cNvPr>
          <p:cNvSpPr/>
          <p:nvPr/>
        </p:nvSpPr>
        <p:spPr>
          <a:xfrm>
            <a:off x="3931946" y="114300"/>
            <a:ext cx="4328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Counting to 10</a:t>
            </a:r>
          </a:p>
        </p:txBody>
      </p:sp>
    </p:spTree>
    <p:extLst>
      <p:ext uri="{BB962C8B-B14F-4D97-AF65-F5344CB8AC3E}">
        <p14:creationId xmlns:p14="http://schemas.microsoft.com/office/powerpoint/2010/main" val="3494286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BD3CD59-6800-4034-B3CC-52BCEDFC1939}"/>
              </a:ext>
            </a:extLst>
          </p:cNvPr>
          <p:cNvSpPr/>
          <p:nvPr/>
        </p:nvSpPr>
        <p:spPr>
          <a:xfrm>
            <a:off x="8560904" y="1282485"/>
            <a:ext cx="2981739" cy="1288437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1D10D-DCFA-422D-A23D-B2A8FDA678E1}"/>
              </a:ext>
            </a:extLst>
          </p:cNvPr>
          <p:cNvSpPr txBox="1"/>
          <p:nvPr/>
        </p:nvSpPr>
        <p:spPr>
          <a:xfrm>
            <a:off x="1537252" y="5098461"/>
            <a:ext cx="9117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https://www.youtube.com/watch?v=_MVzXKfr6e8&amp;t=9s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7B378-4F7C-4C18-8680-05CC7BB43BD8}"/>
              </a:ext>
            </a:extLst>
          </p:cNvPr>
          <p:cNvSpPr txBox="1"/>
          <p:nvPr/>
        </p:nvSpPr>
        <p:spPr>
          <a:xfrm>
            <a:off x="882095" y="5807233"/>
            <a:ext cx="10660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oboto"/>
              </a:rPr>
              <a:t>Click the above link or copy and paste into the internet.</a:t>
            </a:r>
            <a:endParaRPr lang="en-GB" b="0" i="0" dirty="0">
              <a:effectLst/>
              <a:latin typeface="Roboto"/>
            </a:endParaRPr>
          </a:p>
          <a:p>
            <a:pPr algn="l"/>
            <a:r>
              <a:rPr lang="en-GB" b="0" i="0" dirty="0">
                <a:effectLst/>
                <a:latin typeface="Roboto"/>
              </a:rPr>
              <a:t>‘Count to 20 and Workout | Fun Counting Song for Kids | Count by 1's to 20 | Jack Hartmann’ - YouTube</a:t>
            </a:r>
          </a:p>
          <a:p>
            <a:pPr algn="ctr"/>
            <a:endParaRPr lang="en-GB" b="0" i="0" dirty="0">
              <a:effectLst/>
              <a:latin typeface="Roboto"/>
            </a:endParaRPr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DF049-8FF5-420C-B326-E514540745D4}"/>
              </a:ext>
            </a:extLst>
          </p:cNvPr>
          <p:cNvSpPr txBox="1"/>
          <p:nvPr/>
        </p:nvSpPr>
        <p:spPr>
          <a:xfrm>
            <a:off x="8726555" y="1465038"/>
            <a:ext cx="265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Warm your maths brain up by counting to 20 and working out!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A5E49-83E9-4785-835A-C25CE8EE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01" y="628831"/>
            <a:ext cx="80962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37731-EC97-49B1-B787-B079EAA1EDF0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turn!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649ADF-F8BB-4540-8ECA-5FCD1407EF4C}"/>
              </a:ext>
            </a:extLst>
          </p:cNvPr>
          <p:cNvSpPr/>
          <p:nvPr/>
        </p:nvSpPr>
        <p:spPr>
          <a:xfrm>
            <a:off x="2181418" y="1933665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8D0870-7EE5-4515-B6FC-BBFA2354756B}"/>
              </a:ext>
            </a:extLst>
          </p:cNvPr>
          <p:cNvSpPr/>
          <p:nvPr/>
        </p:nvSpPr>
        <p:spPr>
          <a:xfrm>
            <a:off x="3352800" y="1934241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517569-85C8-4B2E-8FA5-565D43FDE8F6}"/>
              </a:ext>
            </a:extLst>
          </p:cNvPr>
          <p:cNvSpPr/>
          <p:nvPr/>
        </p:nvSpPr>
        <p:spPr>
          <a:xfrm>
            <a:off x="4625009" y="1934241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0AF8A0-7403-4DC4-93ED-1C70B652B2EA}"/>
              </a:ext>
            </a:extLst>
          </p:cNvPr>
          <p:cNvSpPr/>
          <p:nvPr/>
        </p:nvSpPr>
        <p:spPr>
          <a:xfrm>
            <a:off x="8037444" y="1934241"/>
            <a:ext cx="967409" cy="9409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A40A-C869-4D06-9268-A28B70E252EE}"/>
              </a:ext>
            </a:extLst>
          </p:cNvPr>
          <p:cNvSpPr txBox="1"/>
          <p:nvPr/>
        </p:nvSpPr>
        <p:spPr>
          <a:xfrm>
            <a:off x="4625009" y="4033342"/>
            <a:ext cx="247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 + 2 = 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A893-4116-4245-9790-0DDCD4FBB185}"/>
              </a:ext>
            </a:extLst>
          </p:cNvPr>
          <p:cNvSpPr txBox="1"/>
          <p:nvPr/>
        </p:nvSpPr>
        <p:spPr>
          <a:xfrm>
            <a:off x="6460436" y="1993661"/>
            <a:ext cx="15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58CE-31DA-4FD9-933B-0D17AB9ACA38}"/>
              </a:ext>
            </a:extLst>
          </p:cNvPr>
          <p:cNvSpPr txBox="1"/>
          <p:nvPr/>
        </p:nvSpPr>
        <p:spPr>
          <a:xfrm>
            <a:off x="2442432" y="6022536"/>
            <a:ext cx="803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counted the counters altogether to find the answer!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A8862D-7E2A-4BB4-AA80-C1A304DB8413}"/>
              </a:ext>
            </a:extLst>
          </p:cNvPr>
          <p:cNvSpPr/>
          <p:nvPr/>
        </p:nvSpPr>
        <p:spPr>
          <a:xfrm>
            <a:off x="9369288" y="1933665"/>
            <a:ext cx="967409" cy="9409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58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37731-EC97-49B1-B787-B079EAA1EDF0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649ADF-F8BB-4540-8ECA-5FCD1407EF4C}"/>
              </a:ext>
            </a:extLst>
          </p:cNvPr>
          <p:cNvSpPr/>
          <p:nvPr/>
        </p:nvSpPr>
        <p:spPr>
          <a:xfrm>
            <a:off x="743557" y="1933665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8D0870-7EE5-4515-B6FC-BBFA2354756B}"/>
              </a:ext>
            </a:extLst>
          </p:cNvPr>
          <p:cNvSpPr/>
          <p:nvPr/>
        </p:nvSpPr>
        <p:spPr>
          <a:xfrm>
            <a:off x="1914939" y="1934241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517569-85C8-4B2E-8FA5-565D43FDE8F6}"/>
              </a:ext>
            </a:extLst>
          </p:cNvPr>
          <p:cNvSpPr/>
          <p:nvPr/>
        </p:nvSpPr>
        <p:spPr>
          <a:xfrm>
            <a:off x="3187148" y="1934241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0AF8A0-7403-4DC4-93ED-1C70B652B2EA}"/>
              </a:ext>
            </a:extLst>
          </p:cNvPr>
          <p:cNvSpPr/>
          <p:nvPr/>
        </p:nvSpPr>
        <p:spPr>
          <a:xfrm>
            <a:off x="8037444" y="1934241"/>
            <a:ext cx="967409" cy="9409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A40A-C869-4D06-9268-A28B70E252EE}"/>
              </a:ext>
            </a:extLst>
          </p:cNvPr>
          <p:cNvSpPr txBox="1"/>
          <p:nvPr/>
        </p:nvSpPr>
        <p:spPr>
          <a:xfrm>
            <a:off x="4333461" y="3936541"/>
            <a:ext cx="352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 + 2 = ___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A893-4116-4245-9790-0DDCD4FBB185}"/>
              </a:ext>
            </a:extLst>
          </p:cNvPr>
          <p:cNvSpPr txBox="1"/>
          <p:nvPr/>
        </p:nvSpPr>
        <p:spPr>
          <a:xfrm>
            <a:off x="6460436" y="1993661"/>
            <a:ext cx="15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58CE-31DA-4FD9-933B-0D17AB9ACA38}"/>
              </a:ext>
            </a:extLst>
          </p:cNvPr>
          <p:cNvSpPr txBox="1"/>
          <p:nvPr/>
        </p:nvSpPr>
        <p:spPr>
          <a:xfrm>
            <a:off x="2442432" y="6022536"/>
            <a:ext cx="803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the counters to help you work out the answer.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96A75C-AF08-414B-BF81-5AFA04367723}"/>
              </a:ext>
            </a:extLst>
          </p:cNvPr>
          <p:cNvSpPr/>
          <p:nvPr/>
        </p:nvSpPr>
        <p:spPr>
          <a:xfrm>
            <a:off x="4525618" y="1933665"/>
            <a:ext cx="967409" cy="9409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E12B25-8265-4881-B5D4-557D2C1CC91B}"/>
              </a:ext>
            </a:extLst>
          </p:cNvPr>
          <p:cNvSpPr/>
          <p:nvPr/>
        </p:nvSpPr>
        <p:spPr>
          <a:xfrm>
            <a:off x="9511031" y="1993661"/>
            <a:ext cx="967409" cy="9409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86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37731-EC97-49B1-B787-B079EAA1EDF0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A40A-C869-4D06-9268-A28B70E252EE}"/>
              </a:ext>
            </a:extLst>
          </p:cNvPr>
          <p:cNvSpPr txBox="1"/>
          <p:nvPr/>
        </p:nvSpPr>
        <p:spPr>
          <a:xfrm>
            <a:off x="4333461" y="3936541"/>
            <a:ext cx="352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 + 3 = ___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A893-4116-4245-9790-0DDCD4FBB185}"/>
              </a:ext>
            </a:extLst>
          </p:cNvPr>
          <p:cNvSpPr txBox="1"/>
          <p:nvPr/>
        </p:nvSpPr>
        <p:spPr>
          <a:xfrm>
            <a:off x="5671932" y="2270380"/>
            <a:ext cx="15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58CE-31DA-4FD9-933B-0D17AB9ACA38}"/>
              </a:ext>
            </a:extLst>
          </p:cNvPr>
          <p:cNvSpPr txBox="1"/>
          <p:nvPr/>
        </p:nvSpPr>
        <p:spPr>
          <a:xfrm>
            <a:off x="2442432" y="6022536"/>
            <a:ext cx="803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the pictures to help you work out the answer.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FECA09-10D7-47B0-9D50-0D1D21B701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8309" y="1996519"/>
            <a:ext cx="1107999" cy="1308660"/>
          </a:xfrm>
          <a:prstGeom prst="rect">
            <a:avLst/>
          </a:prstGeom>
        </p:spPr>
      </p:pic>
      <p:pic>
        <p:nvPicPr>
          <p:cNvPr id="14338" name="Picture 2" descr="Free Pizza Cartoon Images, Download Free Clip Art, Free Clip Art on Clipart  Library">
            <a:extLst>
              <a:ext uri="{FF2B5EF4-FFF2-40B4-BE49-F238E27FC236}">
                <a16:creationId xmlns:a16="http://schemas.microsoft.com/office/drawing/2014/main" id="{4838EDF7-0ACE-4DCC-ADA9-A418DCE2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5" y="1780487"/>
            <a:ext cx="1737324" cy="17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ree Pizza Cartoon Images, Download Free Clip Art, Free Clip Art on Clipart  Library">
            <a:extLst>
              <a:ext uri="{FF2B5EF4-FFF2-40B4-BE49-F238E27FC236}">
                <a16:creationId xmlns:a16="http://schemas.microsoft.com/office/drawing/2014/main" id="{360F54F7-48E7-4D54-B552-2224824A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69" y="1780487"/>
            <a:ext cx="1737324" cy="17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ree Pizza Cartoon Images, Download Free Clip Art, Free Clip Art on Clipart  Library">
            <a:extLst>
              <a:ext uri="{FF2B5EF4-FFF2-40B4-BE49-F238E27FC236}">
                <a16:creationId xmlns:a16="http://schemas.microsoft.com/office/drawing/2014/main" id="{2892115E-E6AE-48A5-979E-20340B88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40" y="1857533"/>
            <a:ext cx="1737324" cy="17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96DDF6-2B7D-4DF7-8590-A16BBB23FD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8685" y="1996519"/>
            <a:ext cx="1107999" cy="13086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09134C-6B30-44B1-91E8-28ECE66F68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9061" y="1994562"/>
            <a:ext cx="1107999" cy="13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98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37731-EC97-49B1-B787-B079EAA1EDF0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A40A-C869-4D06-9268-A28B70E252EE}"/>
              </a:ext>
            </a:extLst>
          </p:cNvPr>
          <p:cNvSpPr txBox="1"/>
          <p:nvPr/>
        </p:nvSpPr>
        <p:spPr>
          <a:xfrm>
            <a:off x="4333461" y="4373017"/>
            <a:ext cx="352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 + 3 = ___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A893-4116-4245-9790-0DDCD4FBB185}"/>
              </a:ext>
            </a:extLst>
          </p:cNvPr>
          <p:cNvSpPr txBox="1"/>
          <p:nvPr/>
        </p:nvSpPr>
        <p:spPr>
          <a:xfrm>
            <a:off x="5221826" y="2433412"/>
            <a:ext cx="15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58CE-31DA-4FD9-933B-0D17AB9ACA38}"/>
              </a:ext>
            </a:extLst>
          </p:cNvPr>
          <p:cNvSpPr txBox="1"/>
          <p:nvPr/>
        </p:nvSpPr>
        <p:spPr>
          <a:xfrm>
            <a:off x="2442432" y="6022536"/>
            <a:ext cx="803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the pictures to help you work out the answer.</a:t>
            </a:r>
          </a:p>
        </p:txBody>
      </p:sp>
      <p:pic>
        <p:nvPicPr>
          <p:cNvPr id="17410" name="Picture 2" descr="Pin on Trolls Printables">
            <a:extLst>
              <a:ext uri="{FF2B5EF4-FFF2-40B4-BE49-F238E27FC236}">
                <a16:creationId xmlns:a16="http://schemas.microsoft.com/office/drawing/2014/main" id="{46B627BE-A3C7-4076-8BC2-5A25B3E3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5" y="1672013"/>
            <a:ext cx="952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n on Trolls Printables">
            <a:extLst>
              <a:ext uri="{FF2B5EF4-FFF2-40B4-BE49-F238E27FC236}">
                <a16:creationId xmlns:a16="http://schemas.microsoft.com/office/drawing/2014/main" id="{C5D04D85-50DD-4ABA-B8E4-B0EAEB72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32" y="1672012"/>
            <a:ext cx="952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on Trolls Printables">
            <a:extLst>
              <a:ext uri="{FF2B5EF4-FFF2-40B4-BE49-F238E27FC236}">
                <a16:creationId xmlns:a16="http://schemas.microsoft.com/office/drawing/2014/main" id="{FE5ABEA8-A323-4147-8DD4-8FC22F04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73" y="1685099"/>
            <a:ext cx="952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n on Trolls Printables">
            <a:extLst>
              <a:ext uri="{FF2B5EF4-FFF2-40B4-BE49-F238E27FC236}">
                <a16:creationId xmlns:a16="http://schemas.microsoft.com/office/drawing/2014/main" id="{149E9946-CD0E-4BF1-8691-3B8105B5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56" y="1633922"/>
            <a:ext cx="952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33C83D-CC8C-4BFD-A98D-64A478256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532" r="25554"/>
          <a:stretch/>
        </p:blipFill>
        <p:spPr>
          <a:xfrm>
            <a:off x="6010330" y="1664735"/>
            <a:ext cx="1228366" cy="2162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12D253-6D37-4106-B99E-DF19DA6BC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532" r="25554"/>
          <a:stretch/>
        </p:blipFill>
        <p:spPr>
          <a:xfrm>
            <a:off x="7158777" y="1719550"/>
            <a:ext cx="1228366" cy="2162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BE882E-D025-4C54-BDA1-C3C691A99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532" r="25554"/>
          <a:stretch/>
        </p:blipFill>
        <p:spPr>
          <a:xfrm>
            <a:off x="8371517" y="1737970"/>
            <a:ext cx="1228366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37731-EC97-49B1-B787-B079EAA1EDF0}"/>
              </a:ext>
            </a:extLst>
          </p:cNvPr>
          <p:cNvSpPr/>
          <p:nvPr/>
        </p:nvSpPr>
        <p:spPr>
          <a:xfrm>
            <a:off x="1127870" y="0"/>
            <a:ext cx="10186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1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A40A-C869-4D06-9268-A28B70E252EE}"/>
              </a:ext>
            </a:extLst>
          </p:cNvPr>
          <p:cNvSpPr txBox="1"/>
          <p:nvPr/>
        </p:nvSpPr>
        <p:spPr>
          <a:xfrm>
            <a:off x="437322" y="1703265"/>
            <a:ext cx="5433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GB" sz="4800" dirty="0"/>
              <a:t>3 + 2 = ___</a:t>
            </a:r>
          </a:p>
          <a:p>
            <a:pPr marL="914400" indent="-914400">
              <a:buAutoNum type="arabicPeriod"/>
            </a:pPr>
            <a:endParaRPr lang="en-GB" sz="4800" dirty="0"/>
          </a:p>
          <a:p>
            <a:pPr marL="914400" indent="-914400">
              <a:buAutoNum type="arabicPeriod"/>
            </a:pPr>
            <a:r>
              <a:rPr lang="en-GB" sz="4800" dirty="0"/>
              <a:t>6 + 3 = ___</a:t>
            </a:r>
          </a:p>
          <a:p>
            <a:pPr marL="914400" indent="-914400">
              <a:buAutoNum type="arabicPeriod"/>
            </a:pPr>
            <a:endParaRPr lang="en-GB" sz="4800" dirty="0"/>
          </a:p>
          <a:p>
            <a:pPr marL="914400" indent="-914400">
              <a:buAutoNum type="arabicPeriod"/>
            </a:pPr>
            <a:r>
              <a:rPr lang="en-GB" sz="4800" dirty="0"/>
              <a:t>7 + 2 = 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C58CE-31DA-4FD9-933B-0D17AB9ACA38}"/>
              </a:ext>
            </a:extLst>
          </p:cNvPr>
          <p:cNvSpPr txBox="1"/>
          <p:nvPr/>
        </p:nvSpPr>
        <p:spPr>
          <a:xfrm>
            <a:off x="2442432" y="6022536"/>
            <a:ext cx="803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your fingers or draw counters to help you.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A855C6-0BCD-44C7-A4C0-BCEED41DBA20}"/>
              </a:ext>
            </a:extLst>
          </p:cNvPr>
          <p:cNvSpPr txBox="1"/>
          <p:nvPr/>
        </p:nvSpPr>
        <p:spPr>
          <a:xfrm>
            <a:off x="6460436" y="1703265"/>
            <a:ext cx="5433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4.  5 + 3 = ___</a:t>
            </a:r>
          </a:p>
          <a:p>
            <a:pPr marL="914400" indent="-914400">
              <a:buAutoNum type="arabicPeriod"/>
            </a:pPr>
            <a:endParaRPr lang="en-GB" sz="4800" dirty="0"/>
          </a:p>
          <a:p>
            <a:r>
              <a:rPr lang="en-GB" sz="4800" dirty="0"/>
              <a:t>5.  8 + 2 = ___</a:t>
            </a:r>
          </a:p>
          <a:p>
            <a:pPr marL="914400" indent="-914400">
              <a:buAutoNum type="arabicPeriod"/>
            </a:pPr>
            <a:endParaRPr lang="en-GB" sz="4800" dirty="0"/>
          </a:p>
          <a:p>
            <a:r>
              <a:rPr lang="en-GB" sz="4800" dirty="0"/>
              <a:t>6.  9 + 1 = ___ </a:t>
            </a:r>
          </a:p>
        </p:txBody>
      </p:sp>
    </p:spTree>
    <p:extLst>
      <p:ext uri="{BB962C8B-B14F-4D97-AF65-F5344CB8AC3E}">
        <p14:creationId xmlns:p14="http://schemas.microsoft.com/office/powerpoint/2010/main" val="1255021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47A6C7-372F-40F1-B98F-29ED30462BA9}"/>
              </a:ext>
            </a:extLst>
          </p:cNvPr>
          <p:cNvSpPr/>
          <p:nvPr/>
        </p:nvSpPr>
        <p:spPr>
          <a:xfrm>
            <a:off x="1127870" y="0"/>
            <a:ext cx="101861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 done for your hard work this week!</a:t>
            </a:r>
          </a:p>
          <a:p>
            <a:pPr algn="ctr"/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Keep practising your counting and writing your numbers.</a:t>
            </a:r>
          </a:p>
          <a:p>
            <a:pPr algn="ctr"/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24485AA-765F-45AF-9367-E143BBE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18" y="3203712"/>
            <a:ext cx="1838739" cy="18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DA034D-D00C-4536-8B51-C6434F7FE87D}"/>
              </a:ext>
            </a:extLst>
          </p:cNvPr>
          <p:cNvSpPr txBox="1"/>
          <p:nvPr/>
        </p:nvSpPr>
        <p:spPr>
          <a:xfrm>
            <a:off x="1258956" y="5625550"/>
            <a:ext cx="9674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Could any completed work / photographic evidence of completed work please be sent to </a:t>
            </a:r>
            <a:r>
              <a:rPr lang="en-GB" dirty="0">
                <a:hlinkClick r:id="rId3"/>
              </a:rPr>
              <a:t>Pioneerspupils@gmail.com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6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micon guide for parents | Oxford Owl">
            <a:extLst>
              <a:ext uri="{FF2B5EF4-FFF2-40B4-BE49-F238E27FC236}">
                <a16:creationId xmlns:a16="http://schemas.microsoft.com/office/drawing/2014/main" id="{A140F28F-D216-4CFD-B1A3-1FEB7B1C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2" y="1825280"/>
            <a:ext cx="11187031" cy="27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985EE2-6300-4007-A1D6-F376F97CE778}"/>
              </a:ext>
            </a:extLst>
          </p:cNvPr>
          <p:cNvSpPr/>
          <p:nvPr/>
        </p:nvSpPr>
        <p:spPr>
          <a:xfrm>
            <a:off x="2328789" y="114300"/>
            <a:ext cx="753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number is missing?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3F62BA-D681-4DE2-B031-AF74F13E9256}"/>
              </a:ext>
            </a:extLst>
          </p:cNvPr>
          <p:cNvSpPr/>
          <p:nvPr/>
        </p:nvSpPr>
        <p:spPr>
          <a:xfrm>
            <a:off x="4837043" y="1999317"/>
            <a:ext cx="1258957" cy="2372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DD64A-247C-4E3E-8372-FDD7C259C2EC}"/>
              </a:ext>
            </a:extLst>
          </p:cNvPr>
          <p:cNvSpPr txBox="1"/>
          <p:nvPr/>
        </p:nvSpPr>
        <p:spPr>
          <a:xfrm>
            <a:off x="9346887" y="5661948"/>
            <a:ext cx="24841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you are working on a computer, insert a text box to type your answer.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67B5C-F8F6-488F-B5D6-627633B31C7A}"/>
              </a:ext>
            </a:extLst>
          </p:cNvPr>
          <p:cNvSpPr txBox="1"/>
          <p:nvPr/>
        </p:nvSpPr>
        <p:spPr>
          <a:xfrm>
            <a:off x="4532243" y="6062058"/>
            <a:ext cx="312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Answer: 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0A30E-9F99-4200-9097-DC2BFE36E74F}"/>
              </a:ext>
            </a:extLst>
          </p:cNvPr>
          <p:cNvSpPr txBox="1"/>
          <p:nvPr/>
        </p:nvSpPr>
        <p:spPr>
          <a:xfrm>
            <a:off x="3299791" y="4734389"/>
            <a:ext cx="96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from 1 until you find your missing number.</a:t>
            </a:r>
          </a:p>
        </p:txBody>
      </p:sp>
    </p:spTree>
    <p:extLst>
      <p:ext uri="{BB962C8B-B14F-4D97-AF65-F5344CB8AC3E}">
        <p14:creationId xmlns:p14="http://schemas.microsoft.com/office/powerpoint/2010/main" val="301362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micon guide for parents | Oxford Owl">
            <a:extLst>
              <a:ext uri="{FF2B5EF4-FFF2-40B4-BE49-F238E27FC236}">
                <a16:creationId xmlns:a16="http://schemas.microsoft.com/office/drawing/2014/main" id="{A140F28F-D216-4CFD-B1A3-1FEB7B1C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2" y="1825280"/>
            <a:ext cx="11187031" cy="27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985EE2-6300-4007-A1D6-F376F97CE778}"/>
              </a:ext>
            </a:extLst>
          </p:cNvPr>
          <p:cNvSpPr/>
          <p:nvPr/>
        </p:nvSpPr>
        <p:spPr>
          <a:xfrm>
            <a:off x="2328789" y="114300"/>
            <a:ext cx="753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number is missing?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3F62BA-D681-4DE2-B031-AF74F13E9256}"/>
              </a:ext>
            </a:extLst>
          </p:cNvPr>
          <p:cNvSpPr/>
          <p:nvPr/>
        </p:nvSpPr>
        <p:spPr>
          <a:xfrm>
            <a:off x="2663686" y="1999317"/>
            <a:ext cx="1258957" cy="2372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DD64A-247C-4E3E-8372-FDD7C259C2EC}"/>
              </a:ext>
            </a:extLst>
          </p:cNvPr>
          <p:cNvSpPr txBox="1"/>
          <p:nvPr/>
        </p:nvSpPr>
        <p:spPr>
          <a:xfrm>
            <a:off x="9346887" y="5661948"/>
            <a:ext cx="24841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you are working on a computer, insert a text box to type your answer.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E0E2B-38EB-4788-8F52-8BC702536674}"/>
              </a:ext>
            </a:extLst>
          </p:cNvPr>
          <p:cNvSpPr txBox="1"/>
          <p:nvPr/>
        </p:nvSpPr>
        <p:spPr>
          <a:xfrm>
            <a:off x="4532243" y="6062058"/>
            <a:ext cx="312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Answer: 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E7298-0948-448E-AAC8-E2373274A0DD}"/>
              </a:ext>
            </a:extLst>
          </p:cNvPr>
          <p:cNvSpPr txBox="1"/>
          <p:nvPr/>
        </p:nvSpPr>
        <p:spPr>
          <a:xfrm>
            <a:off x="3299791" y="4734389"/>
            <a:ext cx="96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from 1 until you find your missing number.</a:t>
            </a:r>
          </a:p>
        </p:txBody>
      </p:sp>
    </p:spTree>
    <p:extLst>
      <p:ext uri="{BB962C8B-B14F-4D97-AF65-F5344CB8AC3E}">
        <p14:creationId xmlns:p14="http://schemas.microsoft.com/office/powerpoint/2010/main" val="266373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micon guide for parents | Oxford Owl">
            <a:extLst>
              <a:ext uri="{FF2B5EF4-FFF2-40B4-BE49-F238E27FC236}">
                <a16:creationId xmlns:a16="http://schemas.microsoft.com/office/drawing/2014/main" id="{A140F28F-D216-4CFD-B1A3-1FEB7B1C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2" y="1825280"/>
            <a:ext cx="11187031" cy="27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985EE2-6300-4007-A1D6-F376F97CE778}"/>
              </a:ext>
            </a:extLst>
          </p:cNvPr>
          <p:cNvSpPr/>
          <p:nvPr/>
        </p:nvSpPr>
        <p:spPr>
          <a:xfrm>
            <a:off x="2328789" y="114300"/>
            <a:ext cx="753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number is missing?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3F62BA-D681-4DE2-B031-AF74F13E9256}"/>
              </a:ext>
            </a:extLst>
          </p:cNvPr>
          <p:cNvSpPr/>
          <p:nvPr/>
        </p:nvSpPr>
        <p:spPr>
          <a:xfrm>
            <a:off x="8309113" y="1999317"/>
            <a:ext cx="1258957" cy="2372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DD64A-247C-4E3E-8372-FDD7C259C2EC}"/>
              </a:ext>
            </a:extLst>
          </p:cNvPr>
          <p:cNvSpPr txBox="1"/>
          <p:nvPr/>
        </p:nvSpPr>
        <p:spPr>
          <a:xfrm>
            <a:off x="9346887" y="5661948"/>
            <a:ext cx="24841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you are working on a computer, insert a text box to type your answer.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940AB-95A3-41DB-A8F3-9478661F0898}"/>
              </a:ext>
            </a:extLst>
          </p:cNvPr>
          <p:cNvSpPr txBox="1"/>
          <p:nvPr/>
        </p:nvSpPr>
        <p:spPr>
          <a:xfrm>
            <a:off x="4532243" y="6062058"/>
            <a:ext cx="312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Answer: 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57A7C-C1DE-476F-8450-255D4EE8F10D}"/>
              </a:ext>
            </a:extLst>
          </p:cNvPr>
          <p:cNvSpPr txBox="1"/>
          <p:nvPr/>
        </p:nvSpPr>
        <p:spPr>
          <a:xfrm>
            <a:off x="3299791" y="4734389"/>
            <a:ext cx="96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from 1 until you find your missing number.</a:t>
            </a:r>
          </a:p>
        </p:txBody>
      </p:sp>
    </p:spTree>
    <p:extLst>
      <p:ext uri="{BB962C8B-B14F-4D97-AF65-F5344CB8AC3E}">
        <p14:creationId xmlns:p14="http://schemas.microsoft.com/office/powerpoint/2010/main" val="156913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micon guide for parents | Oxford Owl">
            <a:extLst>
              <a:ext uri="{FF2B5EF4-FFF2-40B4-BE49-F238E27FC236}">
                <a16:creationId xmlns:a16="http://schemas.microsoft.com/office/drawing/2014/main" id="{A140F28F-D216-4CFD-B1A3-1FEB7B1C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2" y="1825280"/>
            <a:ext cx="11187031" cy="27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985EE2-6300-4007-A1D6-F376F97CE778}"/>
              </a:ext>
            </a:extLst>
          </p:cNvPr>
          <p:cNvSpPr/>
          <p:nvPr/>
        </p:nvSpPr>
        <p:spPr>
          <a:xfrm>
            <a:off x="2328789" y="114300"/>
            <a:ext cx="753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number is missing?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3F62BA-D681-4DE2-B031-AF74F13E9256}"/>
              </a:ext>
            </a:extLst>
          </p:cNvPr>
          <p:cNvSpPr/>
          <p:nvPr/>
        </p:nvSpPr>
        <p:spPr>
          <a:xfrm>
            <a:off x="3763618" y="1999317"/>
            <a:ext cx="1258957" cy="2372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DD64A-247C-4E3E-8372-FDD7C259C2EC}"/>
              </a:ext>
            </a:extLst>
          </p:cNvPr>
          <p:cNvSpPr txBox="1"/>
          <p:nvPr/>
        </p:nvSpPr>
        <p:spPr>
          <a:xfrm>
            <a:off x="9346887" y="5661948"/>
            <a:ext cx="24841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you are working on a computer, insert a text box to type your answer.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E30FA-2425-4B67-A4B7-6E7331CFABAF}"/>
              </a:ext>
            </a:extLst>
          </p:cNvPr>
          <p:cNvSpPr txBox="1"/>
          <p:nvPr/>
        </p:nvSpPr>
        <p:spPr>
          <a:xfrm>
            <a:off x="4532243" y="6062058"/>
            <a:ext cx="312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Answer: 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AD752-8912-467A-BC2B-F85C1172A2F8}"/>
              </a:ext>
            </a:extLst>
          </p:cNvPr>
          <p:cNvSpPr txBox="1"/>
          <p:nvPr/>
        </p:nvSpPr>
        <p:spPr>
          <a:xfrm>
            <a:off x="3299791" y="4734389"/>
            <a:ext cx="96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from 1 until you find your missing number.</a:t>
            </a:r>
          </a:p>
        </p:txBody>
      </p:sp>
    </p:spTree>
    <p:extLst>
      <p:ext uri="{BB962C8B-B14F-4D97-AF65-F5344CB8AC3E}">
        <p14:creationId xmlns:p14="http://schemas.microsoft.com/office/powerpoint/2010/main" val="406251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E199F7-2EDF-45F5-8C95-6E734A809C20}"/>
              </a:ext>
            </a:extLst>
          </p:cNvPr>
          <p:cNvSpPr/>
          <p:nvPr/>
        </p:nvSpPr>
        <p:spPr>
          <a:xfrm>
            <a:off x="1822458" y="114300"/>
            <a:ext cx="854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missing numbers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1ACAE-DC8D-40C3-8DD0-DD001EE20C9D}"/>
              </a:ext>
            </a:extLst>
          </p:cNvPr>
          <p:cNvSpPr txBox="1"/>
          <p:nvPr/>
        </p:nvSpPr>
        <p:spPr>
          <a:xfrm>
            <a:off x="615811" y="1771143"/>
            <a:ext cx="11157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</a:rPr>
              <a:t>1     2     ___     4     ___      6     ___     8     ___      10</a:t>
            </a:r>
          </a:p>
          <a:p>
            <a:endParaRPr lang="en-GB" sz="3600" b="1" dirty="0">
              <a:latin typeface="+mj-lt"/>
            </a:endParaRPr>
          </a:p>
          <a:p>
            <a:r>
              <a:rPr lang="en-GB" sz="3600" b="1" dirty="0">
                <a:latin typeface="+mj-lt"/>
              </a:rPr>
              <a:t>1     ___     3     ___     5      ___     7      ___      9     ___</a:t>
            </a:r>
          </a:p>
          <a:p>
            <a:pPr marL="742950" indent="-742950">
              <a:buAutoNum type="arabicPlain" startAt="2"/>
            </a:pPr>
            <a:endParaRPr lang="en-GB" sz="3600" b="1" dirty="0">
              <a:latin typeface="+mj-lt"/>
            </a:endParaRPr>
          </a:p>
          <a:p>
            <a:r>
              <a:rPr lang="en-GB" sz="3600" b="1" dirty="0">
                <a:latin typeface="+mj-lt"/>
              </a:rPr>
              <a:t>1      2      3      ___       ___       6       ___      8       ___      ____</a:t>
            </a:r>
          </a:p>
          <a:p>
            <a:endParaRPr lang="en-GB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2752" y="5741461"/>
            <a:ext cx="24841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you are working on a computer, insert a text box to type your answer.</a:t>
            </a:r>
          </a:p>
        </p:txBody>
      </p:sp>
    </p:spTree>
    <p:extLst>
      <p:ext uri="{BB962C8B-B14F-4D97-AF65-F5344CB8AC3E}">
        <p14:creationId xmlns:p14="http://schemas.microsoft.com/office/powerpoint/2010/main" val="39325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2031</Words>
  <Application>Microsoft Office PowerPoint</Application>
  <PresentationFormat>Widescreen</PresentationFormat>
  <Paragraphs>243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nixon</dc:creator>
  <cp:lastModifiedBy>A. Scarr [ Wheatley Hill Primary School ]</cp:lastModifiedBy>
  <cp:revision>96</cp:revision>
  <dcterms:created xsi:type="dcterms:W3CDTF">2020-11-22T11:12:56Z</dcterms:created>
  <dcterms:modified xsi:type="dcterms:W3CDTF">2021-01-10T14:56:58Z</dcterms:modified>
</cp:coreProperties>
</file>