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70" r:id="rId6"/>
    <p:sldId id="259" r:id="rId7"/>
    <p:sldId id="271" r:id="rId8"/>
    <p:sldId id="279" r:id="rId9"/>
    <p:sldId id="284" r:id="rId10"/>
    <p:sldId id="260" r:id="rId11"/>
    <p:sldId id="261" r:id="rId12"/>
    <p:sldId id="264" r:id="rId13"/>
    <p:sldId id="285" r:id="rId14"/>
    <p:sldId id="273" r:id="rId15"/>
    <p:sldId id="286" r:id="rId16"/>
    <p:sldId id="274" r:id="rId17"/>
    <p:sldId id="265" r:id="rId18"/>
    <p:sldId id="275"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615E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53" autoAdjust="0"/>
    <p:restoredTop sz="94660"/>
  </p:normalViewPr>
  <p:slideViewPr>
    <p:cSldViewPr snapToGrid="0">
      <p:cViewPr varScale="1">
        <p:scale>
          <a:sx n="115" d="100"/>
          <a:sy n="115" d="100"/>
        </p:scale>
        <p:origin x="1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A86F8-713D-4DE2-9DB6-D09567B5E5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4F5F5E5-1678-4D1B-A603-972D98163E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E321418-98E7-42C0-8E2C-1B5359F9DA59}"/>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5" name="Footer Placeholder 4">
            <a:extLst>
              <a:ext uri="{FF2B5EF4-FFF2-40B4-BE49-F238E27FC236}">
                <a16:creationId xmlns:a16="http://schemas.microsoft.com/office/drawing/2014/main" id="{3977EF93-0756-463B-894B-ABAB83EC49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857774-2BC6-4EB5-BF3A-708C36309585}"/>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297133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5AF0B-C776-4E3D-9B8C-2E197089845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C4AA440-30F8-42DA-8911-A8ECC0DAE8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2DBFF0-4634-49C9-909F-A83E04CC4F08}"/>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5" name="Footer Placeholder 4">
            <a:extLst>
              <a:ext uri="{FF2B5EF4-FFF2-40B4-BE49-F238E27FC236}">
                <a16:creationId xmlns:a16="http://schemas.microsoft.com/office/drawing/2014/main" id="{FB4E1E01-6CD0-4941-BABA-D649B55771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59CB2A-5100-4292-88AA-E6DB28B44B70}"/>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423738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6DDE92-F301-49CB-8781-FF593E5D44E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0CDA00-6CF0-4BBD-BA07-B9A74C812F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88FFA-148D-42FD-BD59-80F7D5FEC84C}"/>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5" name="Footer Placeholder 4">
            <a:extLst>
              <a:ext uri="{FF2B5EF4-FFF2-40B4-BE49-F238E27FC236}">
                <a16:creationId xmlns:a16="http://schemas.microsoft.com/office/drawing/2014/main" id="{5798CA7C-A815-4007-A484-9CD309990A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464177-5F47-4FD2-8A0E-DEBD85DDEE62}"/>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841241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90D26-B739-44FF-807B-5D4158F31D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93F1C2-07C8-4332-B8CF-DE36A971FB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79B1AE-8C40-4D90-A4D9-DB547A940ADB}"/>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5" name="Footer Placeholder 4">
            <a:extLst>
              <a:ext uri="{FF2B5EF4-FFF2-40B4-BE49-F238E27FC236}">
                <a16:creationId xmlns:a16="http://schemas.microsoft.com/office/drawing/2014/main" id="{20E29CFB-6586-4618-8D9F-6C6991D3DF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7A4640-2EC0-4A98-B860-FB626B9C3E4D}"/>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135108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B222-8E55-4D15-8256-7A57711B1A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3E0584F-7CE6-4358-B1E9-10C423A7A8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5BC575-6A7C-4AD1-8B88-D4846AD88CB4}"/>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5" name="Footer Placeholder 4">
            <a:extLst>
              <a:ext uri="{FF2B5EF4-FFF2-40B4-BE49-F238E27FC236}">
                <a16:creationId xmlns:a16="http://schemas.microsoft.com/office/drawing/2014/main" id="{F3241A9D-2DC1-4C89-B93A-F386A1A3B2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0E061D-ED6C-44EA-A7CD-E50E941C0DD2}"/>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182116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23DDF-E884-4955-84D1-BDBE219EEB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2D30FD-79A4-442C-85E2-B299D6EF35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085033-841F-4926-85C3-21A0394948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A55CE7E-5C88-45A7-B8B4-77F135A63851}"/>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6" name="Footer Placeholder 5">
            <a:extLst>
              <a:ext uri="{FF2B5EF4-FFF2-40B4-BE49-F238E27FC236}">
                <a16:creationId xmlns:a16="http://schemas.microsoft.com/office/drawing/2014/main" id="{3E564008-271C-47C8-A40A-4C2F9BEAE3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14C3F0-4D6D-4946-9965-F492022D6A26}"/>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312154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61AD9-F475-4390-92B5-0CDC3DB71A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35C32-0C06-4F1A-BCD5-E951D01B30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34522F-46B3-493D-B999-6A4EFF28D7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7045698-A701-4F4D-9B09-9598A49CA6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144B80-09C7-4043-9A9F-92C96FCF0A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D0317DE-90F3-4F2B-8B9D-97FABEA6D9E0}"/>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8" name="Footer Placeholder 7">
            <a:extLst>
              <a:ext uri="{FF2B5EF4-FFF2-40B4-BE49-F238E27FC236}">
                <a16:creationId xmlns:a16="http://schemas.microsoft.com/office/drawing/2014/main" id="{D8AE60A4-55EC-4320-99AD-DAF61C4B8DC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D860FAE-4BF2-491D-8DF9-E59C5664A398}"/>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1597428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4B335-1C55-4C5D-A4FC-5A53E8B8DA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8E26138-6D09-4131-B64B-41DAF639B637}"/>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4" name="Footer Placeholder 3">
            <a:extLst>
              <a:ext uri="{FF2B5EF4-FFF2-40B4-BE49-F238E27FC236}">
                <a16:creationId xmlns:a16="http://schemas.microsoft.com/office/drawing/2014/main" id="{845BB4BE-7539-4FAD-9C71-D143063E155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959F3B-2446-4A90-86CB-720064A625F6}"/>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1806883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0C8AED-B9B5-4C1B-B57A-8F6343A479AB}"/>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3" name="Footer Placeholder 2">
            <a:extLst>
              <a:ext uri="{FF2B5EF4-FFF2-40B4-BE49-F238E27FC236}">
                <a16:creationId xmlns:a16="http://schemas.microsoft.com/office/drawing/2014/main" id="{D1554082-9369-4554-A499-64542F154A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37A2E1F-A602-46F4-A642-F2410CACF2B2}"/>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3361729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BDCFE-C4AC-4935-83BB-0E7F674123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607D270-CD47-434F-BEC8-22A45B50B4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EC830A5-8E70-4D7A-9C17-B312F12BD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4EF6E6-89ED-4100-B8E7-1804747D538E}"/>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6" name="Footer Placeholder 5">
            <a:extLst>
              <a:ext uri="{FF2B5EF4-FFF2-40B4-BE49-F238E27FC236}">
                <a16:creationId xmlns:a16="http://schemas.microsoft.com/office/drawing/2014/main" id="{FB8E6254-B6AD-4E03-817D-DD1B2DCFCF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84967C-D602-48AC-BAF9-4115196E8108}"/>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2048388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E86D2-25FB-4E9B-AB8A-A144FAE89A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5ED8B33-F4A9-454A-BE16-A03D570306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9035D5-F917-48DD-9F53-0CECD98F8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74322-1661-4706-B6FB-5E2BCBDB5CA1}"/>
              </a:ext>
            </a:extLst>
          </p:cNvPr>
          <p:cNvSpPr>
            <a:spLocks noGrp="1"/>
          </p:cNvSpPr>
          <p:nvPr>
            <p:ph type="dt" sz="half" idx="10"/>
          </p:nvPr>
        </p:nvSpPr>
        <p:spPr/>
        <p:txBody>
          <a:bodyPr/>
          <a:lstStyle/>
          <a:p>
            <a:fld id="{6383E375-2EFF-4C74-B748-AF73AE78D5AE}" type="datetimeFigureOut">
              <a:rPr lang="en-GB" smtClean="0"/>
              <a:t>04/01/2021</a:t>
            </a:fld>
            <a:endParaRPr lang="en-GB"/>
          </a:p>
        </p:txBody>
      </p:sp>
      <p:sp>
        <p:nvSpPr>
          <p:cNvPr id="6" name="Footer Placeholder 5">
            <a:extLst>
              <a:ext uri="{FF2B5EF4-FFF2-40B4-BE49-F238E27FC236}">
                <a16:creationId xmlns:a16="http://schemas.microsoft.com/office/drawing/2014/main" id="{BFCB4626-4BC1-46AD-A247-066BA99AF7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7986F8-DDE6-41FE-B5AD-08E94489513B}"/>
              </a:ext>
            </a:extLst>
          </p:cNvPr>
          <p:cNvSpPr>
            <a:spLocks noGrp="1"/>
          </p:cNvSpPr>
          <p:nvPr>
            <p:ph type="sldNum" sz="quarter" idx="12"/>
          </p:nvPr>
        </p:nvSpPr>
        <p:spPr/>
        <p:txBody>
          <a:bodyPr/>
          <a:lstStyle/>
          <a:p>
            <a:fld id="{12B4388F-67C1-4CD6-8B28-F88125DD70A1}" type="slidenum">
              <a:rPr lang="en-GB" smtClean="0"/>
              <a:t>‹#›</a:t>
            </a:fld>
            <a:endParaRPr lang="en-GB"/>
          </a:p>
        </p:txBody>
      </p:sp>
    </p:spTree>
    <p:extLst>
      <p:ext uri="{BB962C8B-B14F-4D97-AF65-F5344CB8AC3E}">
        <p14:creationId xmlns:p14="http://schemas.microsoft.com/office/powerpoint/2010/main" val="316195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8F1C8A-9E83-4B2D-BCF2-EEED1E2209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9F8023-3404-43A1-9A44-0B1350F13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22F37F-4477-40DB-901C-AB990776E9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3E375-2EFF-4C74-B748-AF73AE78D5AE}" type="datetimeFigureOut">
              <a:rPr lang="en-GB" smtClean="0"/>
              <a:t>04/01/2021</a:t>
            </a:fld>
            <a:endParaRPr lang="en-GB"/>
          </a:p>
        </p:txBody>
      </p:sp>
      <p:sp>
        <p:nvSpPr>
          <p:cNvPr id="5" name="Footer Placeholder 4">
            <a:extLst>
              <a:ext uri="{FF2B5EF4-FFF2-40B4-BE49-F238E27FC236}">
                <a16:creationId xmlns:a16="http://schemas.microsoft.com/office/drawing/2014/main" id="{919D2A0B-16BC-4169-A06A-49FAEDFBC7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36CD214-2699-471B-8481-C994957B7C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B4388F-67C1-4CD6-8B28-F88125DD70A1}" type="slidenum">
              <a:rPr lang="en-GB" smtClean="0"/>
              <a:t>‹#›</a:t>
            </a:fld>
            <a:endParaRPr lang="en-GB"/>
          </a:p>
        </p:txBody>
      </p:sp>
    </p:spTree>
    <p:extLst>
      <p:ext uri="{BB962C8B-B14F-4D97-AF65-F5344CB8AC3E}">
        <p14:creationId xmlns:p14="http://schemas.microsoft.com/office/powerpoint/2010/main" val="1628776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D5YE4rxQJhg"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2394F-A873-42DB-B467-C1DAED12EA66}"/>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B5DD90B2-93BF-4E4C-84B7-170C7F489311}"/>
              </a:ext>
            </a:extLst>
          </p:cNvPr>
          <p:cNvSpPr>
            <a:spLocks noGrp="1"/>
          </p:cNvSpPr>
          <p:nvPr>
            <p:ph type="subTitle" idx="1"/>
          </p:nvPr>
        </p:nvSpPr>
        <p:spPr/>
        <p:txBody>
          <a:bodyPr/>
          <a:lstStyle/>
          <a:p>
            <a:endParaRPr lang="en-GB"/>
          </a:p>
        </p:txBody>
      </p:sp>
      <p:sp>
        <p:nvSpPr>
          <p:cNvPr id="5" name="Rectangle 4">
            <a:extLst>
              <a:ext uri="{FF2B5EF4-FFF2-40B4-BE49-F238E27FC236}">
                <a16:creationId xmlns:a16="http://schemas.microsoft.com/office/drawing/2014/main" id="{6CB3617B-CF19-4CB3-B93E-363E77692E4D}"/>
              </a:ext>
            </a:extLst>
          </p:cNvPr>
          <p:cNvSpPr/>
          <p:nvPr/>
        </p:nvSpPr>
        <p:spPr>
          <a:xfrm>
            <a:off x="107092" y="29134"/>
            <a:ext cx="11977816" cy="6647935"/>
          </a:xfrm>
          <a:prstGeom prst="rect">
            <a:avLst/>
          </a:prstGeom>
          <a:solidFill>
            <a:srgbClr val="9999FF"/>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C50D494-36E0-4CAA-BDF2-DF4F969B893B}"/>
              </a:ext>
            </a:extLst>
          </p:cNvPr>
          <p:cNvSpPr/>
          <p:nvPr/>
        </p:nvSpPr>
        <p:spPr>
          <a:xfrm>
            <a:off x="189471" y="5858142"/>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9D6EC816-606F-4CDF-83B9-8B00337F4F5F}"/>
              </a:ext>
            </a:extLst>
          </p:cNvPr>
          <p:cNvSpPr txBox="1"/>
          <p:nvPr/>
        </p:nvSpPr>
        <p:spPr>
          <a:xfrm>
            <a:off x="864066" y="5986095"/>
            <a:ext cx="4028302" cy="461665"/>
          </a:xfrm>
          <a:prstGeom prst="rect">
            <a:avLst/>
          </a:prstGeom>
          <a:noFill/>
        </p:spPr>
        <p:txBody>
          <a:bodyPr wrap="square" rtlCol="0">
            <a:spAutoFit/>
          </a:bodyPr>
          <a:lstStyle/>
          <a:p>
            <a:r>
              <a:rPr lang="en-GB" sz="2400" dirty="0"/>
              <a:t>Subject</a:t>
            </a:r>
            <a:r>
              <a:rPr lang="en-GB" dirty="0"/>
              <a:t>: </a:t>
            </a:r>
            <a:r>
              <a:rPr lang="en-GB" sz="2400" dirty="0"/>
              <a:t>English </a:t>
            </a:r>
            <a:endParaRPr lang="en-GB" dirty="0"/>
          </a:p>
        </p:txBody>
      </p:sp>
      <p:sp>
        <p:nvSpPr>
          <p:cNvPr id="8" name="Rectangle 7">
            <a:extLst>
              <a:ext uri="{FF2B5EF4-FFF2-40B4-BE49-F238E27FC236}">
                <a16:creationId xmlns:a16="http://schemas.microsoft.com/office/drawing/2014/main" id="{3BF00CD2-479E-4C56-91BA-A1E727661121}"/>
              </a:ext>
            </a:extLst>
          </p:cNvPr>
          <p:cNvSpPr/>
          <p:nvPr/>
        </p:nvSpPr>
        <p:spPr>
          <a:xfrm>
            <a:off x="189471" y="117047"/>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C1FBEB69-A9BA-4EB5-B669-DDFA76D48D5E}"/>
              </a:ext>
            </a:extLst>
          </p:cNvPr>
          <p:cNvSpPr txBox="1"/>
          <p:nvPr/>
        </p:nvSpPr>
        <p:spPr>
          <a:xfrm>
            <a:off x="273361" y="174767"/>
            <a:ext cx="7426334" cy="584775"/>
          </a:xfrm>
          <a:prstGeom prst="rect">
            <a:avLst/>
          </a:prstGeom>
          <a:noFill/>
        </p:spPr>
        <p:txBody>
          <a:bodyPr wrap="square" rtlCol="0">
            <a:spAutoFit/>
          </a:bodyPr>
          <a:lstStyle/>
          <a:p>
            <a:r>
              <a:rPr lang="en-GB" sz="3200" dirty="0"/>
              <a:t>Date</a:t>
            </a:r>
            <a:r>
              <a:rPr lang="en-GB" dirty="0"/>
              <a:t>:   </a:t>
            </a:r>
            <a:r>
              <a:rPr lang="en-GB" sz="3200" dirty="0" smtClean="0"/>
              <a:t>Tuesday 5</a:t>
            </a:r>
            <a:r>
              <a:rPr lang="en-GB" sz="3200" baseline="30000" dirty="0" smtClean="0"/>
              <a:t>th</a:t>
            </a:r>
            <a:r>
              <a:rPr lang="en-GB" sz="3200" dirty="0" smtClean="0"/>
              <a:t> January </a:t>
            </a:r>
            <a:endParaRPr lang="en-GB" dirty="0"/>
          </a:p>
        </p:txBody>
      </p:sp>
      <p:pic>
        <p:nvPicPr>
          <p:cNvPr id="10" name="Picture 9">
            <a:extLst>
              <a:ext uri="{FF2B5EF4-FFF2-40B4-BE49-F238E27FC236}">
                <a16:creationId xmlns:a16="http://schemas.microsoft.com/office/drawing/2014/main" id="{BAC8183C-BAA0-4C94-A4F0-AFCA7679ABA3}"/>
              </a:ext>
            </a:extLst>
          </p:cNvPr>
          <p:cNvPicPr>
            <a:picLocks noChangeAspect="1"/>
          </p:cNvPicPr>
          <p:nvPr/>
        </p:nvPicPr>
        <p:blipFill>
          <a:blip r:embed="rId2"/>
          <a:stretch>
            <a:fillRect/>
          </a:stretch>
        </p:blipFill>
        <p:spPr>
          <a:xfrm>
            <a:off x="553093" y="1680352"/>
            <a:ext cx="2219325" cy="1104900"/>
          </a:xfrm>
          <a:prstGeom prst="rect">
            <a:avLst/>
          </a:prstGeom>
        </p:spPr>
      </p:pic>
      <p:sp>
        <p:nvSpPr>
          <p:cNvPr id="11" name="Rectangle 10">
            <a:extLst>
              <a:ext uri="{FF2B5EF4-FFF2-40B4-BE49-F238E27FC236}">
                <a16:creationId xmlns:a16="http://schemas.microsoft.com/office/drawing/2014/main" id="{321B0E8B-34D4-4ABF-AA83-725EE25D968F}"/>
              </a:ext>
            </a:extLst>
          </p:cNvPr>
          <p:cNvSpPr/>
          <p:nvPr/>
        </p:nvSpPr>
        <p:spPr>
          <a:xfrm>
            <a:off x="569871" y="2788274"/>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7B59A686-26E2-40E6-A962-30D462E7E297}"/>
              </a:ext>
            </a:extLst>
          </p:cNvPr>
          <p:cNvSpPr txBox="1"/>
          <p:nvPr/>
        </p:nvSpPr>
        <p:spPr>
          <a:xfrm>
            <a:off x="569871" y="2789668"/>
            <a:ext cx="10429593" cy="1323439"/>
          </a:xfrm>
          <a:prstGeom prst="rect">
            <a:avLst/>
          </a:prstGeom>
          <a:noFill/>
        </p:spPr>
        <p:txBody>
          <a:bodyPr wrap="square" rtlCol="0">
            <a:spAutoFit/>
          </a:bodyPr>
          <a:lstStyle/>
          <a:p>
            <a:r>
              <a:rPr lang="en-GB" sz="4000" dirty="0"/>
              <a:t>LO To be able to </a:t>
            </a:r>
            <a:r>
              <a:rPr lang="en-GB" sz="4000" dirty="0" smtClean="0"/>
              <a:t>identify adjectives to describe Winnie’s holiday.</a:t>
            </a:r>
            <a:endParaRPr lang="en-GB" sz="4000" dirty="0"/>
          </a:p>
        </p:txBody>
      </p:sp>
      <p:pic>
        <p:nvPicPr>
          <p:cNvPr id="13" name="Picture 12">
            <a:extLst>
              <a:ext uri="{FF2B5EF4-FFF2-40B4-BE49-F238E27FC236}">
                <a16:creationId xmlns:a16="http://schemas.microsoft.com/office/drawing/2014/main" id="{1E784D4E-1643-4C19-881C-458674B55174}"/>
              </a:ext>
            </a:extLst>
          </p:cNvPr>
          <p:cNvPicPr>
            <a:picLocks noChangeAspect="1"/>
          </p:cNvPicPr>
          <p:nvPr/>
        </p:nvPicPr>
        <p:blipFill>
          <a:blip r:embed="rId3"/>
          <a:stretch>
            <a:fillRect/>
          </a:stretch>
        </p:blipFill>
        <p:spPr>
          <a:xfrm>
            <a:off x="4646197" y="5915432"/>
            <a:ext cx="834561" cy="640100"/>
          </a:xfrm>
          <a:prstGeom prst="rect">
            <a:avLst/>
          </a:prstGeom>
        </p:spPr>
      </p:pic>
      <p:pic>
        <p:nvPicPr>
          <p:cNvPr id="14" name="Picture 13">
            <a:extLst>
              <a:ext uri="{FF2B5EF4-FFF2-40B4-BE49-F238E27FC236}">
                <a16:creationId xmlns:a16="http://schemas.microsoft.com/office/drawing/2014/main" id="{BB384053-BE67-4253-98E6-4691BA8BA07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5703" y="5922732"/>
            <a:ext cx="588390" cy="588390"/>
          </a:xfrm>
          <a:prstGeom prst="rect">
            <a:avLst/>
          </a:prstGeom>
        </p:spPr>
      </p:pic>
    </p:spTree>
    <p:extLst>
      <p:ext uri="{BB962C8B-B14F-4D97-AF65-F5344CB8AC3E}">
        <p14:creationId xmlns:p14="http://schemas.microsoft.com/office/powerpoint/2010/main" val="4007968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8222986-B036-473B-B28D-1D33D53DE9ED}"/>
              </a:ext>
            </a:extLst>
          </p:cNvPr>
          <p:cNvSpPr>
            <a:spLocks noGrp="1"/>
          </p:cNvSpPr>
          <p:nvPr>
            <p:ph type="title"/>
          </p:nvPr>
        </p:nvSpPr>
        <p:spPr>
          <a:xfrm>
            <a:off x="581346" y="0"/>
            <a:ext cx="6569467" cy="1325563"/>
          </a:xfrm>
        </p:spPr>
        <p:txBody>
          <a:bodyPr>
            <a:normAutofit/>
          </a:bodyPr>
          <a:lstStyle/>
          <a:p>
            <a:r>
              <a:rPr lang="en-GB" sz="3600" b="1" dirty="0"/>
              <a:t>Adjectives are    </a:t>
            </a:r>
            <a:r>
              <a:rPr lang="en-GB" sz="3600" b="1" dirty="0">
                <a:solidFill>
                  <a:schemeClr val="bg1"/>
                </a:solidFill>
              </a:rPr>
              <a:t>describing </a:t>
            </a:r>
            <a:r>
              <a:rPr lang="en-GB" sz="3600" b="1" dirty="0" smtClean="0">
                <a:solidFill>
                  <a:schemeClr val="bg1"/>
                </a:solidFill>
              </a:rPr>
              <a:t>words.</a:t>
            </a:r>
            <a:endParaRPr lang="en-GB" sz="3600" b="1" dirty="0"/>
          </a:p>
        </p:txBody>
      </p:sp>
      <p:sp>
        <p:nvSpPr>
          <p:cNvPr id="6" name="TextBox 5">
            <a:extLst>
              <a:ext uri="{FF2B5EF4-FFF2-40B4-BE49-F238E27FC236}">
                <a16:creationId xmlns:a16="http://schemas.microsoft.com/office/drawing/2014/main" id="{DEE62971-23AD-4BEA-AEE7-88130A06092A}"/>
              </a:ext>
            </a:extLst>
          </p:cNvPr>
          <p:cNvSpPr txBox="1"/>
          <p:nvPr/>
        </p:nvSpPr>
        <p:spPr>
          <a:xfrm>
            <a:off x="8460188" y="135171"/>
            <a:ext cx="4389120" cy="584775"/>
          </a:xfrm>
          <a:prstGeom prst="rect">
            <a:avLst/>
          </a:prstGeom>
          <a:noFill/>
        </p:spPr>
        <p:txBody>
          <a:bodyPr wrap="square" rtlCol="0">
            <a:spAutoFit/>
          </a:bodyPr>
          <a:lstStyle/>
          <a:p>
            <a:r>
              <a:rPr lang="en-GB" sz="1600" dirty="0"/>
              <a:t>Complete the </a:t>
            </a:r>
            <a:r>
              <a:rPr lang="en-GB" sz="1600" dirty="0" smtClean="0"/>
              <a:t>noun </a:t>
            </a:r>
            <a:r>
              <a:rPr lang="en-GB" sz="1600" dirty="0"/>
              <a:t>phrases by </a:t>
            </a:r>
          </a:p>
          <a:p>
            <a:r>
              <a:rPr lang="en-GB" sz="1600" dirty="0"/>
              <a:t>adding </a:t>
            </a:r>
            <a:r>
              <a:rPr lang="en-GB" sz="1600" dirty="0" smtClean="0"/>
              <a:t>1 adjective </a:t>
            </a:r>
            <a:r>
              <a:rPr lang="en-GB" sz="1600" dirty="0"/>
              <a:t>before the noun.</a:t>
            </a:r>
          </a:p>
        </p:txBody>
      </p:sp>
      <p:sp>
        <p:nvSpPr>
          <p:cNvPr id="8" name="Cloud 7">
            <a:extLst>
              <a:ext uri="{FF2B5EF4-FFF2-40B4-BE49-F238E27FC236}">
                <a16:creationId xmlns:a16="http://schemas.microsoft.com/office/drawing/2014/main" id="{FD06B3A0-E502-4EEC-B4E8-D4B7FD32ABDA}"/>
              </a:ext>
            </a:extLst>
          </p:cNvPr>
          <p:cNvSpPr/>
          <p:nvPr/>
        </p:nvSpPr>
        <p:spPr>
          <a:xfrm>
            <a:off x="3302883" y="71563"/>
            <a:ext cx="3847930" cy="1325563"/>
          </a:xfrm>
          <a:prstGeom prst="cloud">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TextBox 8">
            <a:extLst>
              <a:ext uri="{FF2B5EF4-FFF2-40B4-BE49-F238E27FC236}">
                <a16:creationId xmlns:a16="http://schemas.microsoft.com/office/drawing/2014/main" id="{32E708E6-E6DE-4B69-9331-3881560657E1}"/>
              </a:ext>
            </a:extLst>
          </p:cNvPr>
          <p:cNvSpPr txBox="1"/>
          <p:nvPr/>
        </p:nvSpPr>
        <p:spPr>
          <a:xfrm flipH="1">
            <a:off x="666873" y="1279168"/>
            <a:ext cx="2994611" cy="461665"/>
          </a:xfrm>
          <a:prstGeom prst="rect">
            <a:avLst/>
          </a:prstGeom>
          <a:noFill/>
        </p:spPr>
        <p:txBody>
          <a:bodyPr wrap="square" rtlCol="0">
            <a:spAutoFit/>
          </a:bodyPr>
          <a:lstStyle/>
          <a:p>
            <a:r>
              <a:rPr lang="en-GB" sz="2400" dirty="0">
                <a:solidFill>
                  <a:schemeClr val="bg1"/>
                </a:solidFill>
              </a:rPr>
              <a:t>d</a:t>
            </a:r>
            <a:r>
              <a:rPr lang="en-GB" sz="2400" dirty="0" smtClean="0">
                <a:solidFill>
                  <a:schemeClr val="bg1"/>
                </a:solidFill>
              </a:rPr>
              <a:t>eep</a:t>
            </a:r>
            <a:r>
              <a:rPr lang="en-GB" sz="2400" dirty="0" smtClean="0"/>
              <a:t> water</a:t>
            </a:r>
            <a:endParaRPr lang="en-GB" sz="2400" dirty="0"/>
          </a:p>
        </p:txBody>
      </p:sp>
      <p:sp>
        <p:nvSpPr>
          <p:cNvPr id="10" name="TextBox 9">
            <a:extLst>
              <a:ext uri="{FF2B5EF4-FFF2-40B4-BE49-F238E27FC236}">
                <a16:creationId xmlns:a16="http://schemas.microsoft.com/office/drawing/2014/main" id="{587C1671-7F1F-46A5-996C-1D55443BFC09}"/>
              </a:ext>
            </a:extLst>
          </p:cNvPr>
          <p:cNvSpPr txBox="1"/>
          <p:nvPr/>
        </p:nvSpPr>
        <p:spPr>
          <a:xfrm>
            <a:off x="302150" y="2557766"/>
            <a:ext cx="4118775" cy="461665"/>
          </a:xfrm>
          <a:prstGeom prst="rect">
            <a:avLst/>
          </a:prstGeom>
          <a:noFill/>
        </p:spPr>
        <p:txBody>
          <a:bodyPr wrap="square" rtlCol="0">
            <a:spAutoFit/>
          </a:bodyPr>
          <a:lstStyle/>
          <a:p>
            <a:r>
              <a:rPr lang="en-GB" dirty="0" smtClean="0"/>
              <a:t>_____________  </a:t>
            </a:r>
            <a:r>
              <a:rPr lang="en-GB" sz="2400" dirty="0" smtClean="0"/>
              <a:t>jetty</a:t>
            </a:r>
            <a:endParaRPr lang="en-GB" dirty="0"/>
          </a:p>
        </p:txBody>
      </p:sp>
      <p:sp>
        <p:nvSpPr>
          <p:cNvPr id="11" name="TextBox 10">
            <a:extLst>
              <a:ext uri="{FF2B5EF4-FFF2-40B4-BE49-F238E27FC236}">
                <a16:creationId xmlns:a16="http://schemas.microsoft.com/office/drawing/2014/main" id="{377281A1-D550-4EAF-82F8-4F1A314C47E0}"/>
              </a:ext>
            </a:extLst>
          </p:cNvPr>
          <p:cNvSpPr txBox="1"/>
          <p:nvPr/>
        </p:nvSpPr>
        <p:spPr>
          <a:xfrm>
            <a:off x="324014" y="3990362"/>
            <a:ext cx="4699219" cy="461665"/>
          </a:xfrm>
          <a:prstGeom prst="rect">
            <a:avLst/>
          </a:prstGeom>
          <a:noFill/>
        </p:spPr>
        <p:txBody>
          <a:bodyPr wrap="square" rtlCol="0">
            <a:spAutoFit/>
          </a:bodyPr>
          <a:lstStyle/>
          <a:p>
            <a:r>
              <a:rPr lang="en-GB" dirty="0" smtClean="0"/>
              <a:t>_____________ </a:t>
            </a:r>
            <a:r>
              <a:rPr lang="en-GB" sz="2400" dirty="0" smtClean="0"/>
              <a:t>turtle</a:t>
            </a:r>
            <a:endParaRPr lang="en-GB" dirty="0"/>
          </a:p>
        </p:txBody>
      </p:sp>
      <p:sp>
        <p:nvSpPr>
          <p:cNvPr id="12" name="TextBox 11">
            <a:extLst>
              <a:ext uri="{FF2B5EF4-FFF2-40B4-BE49-F238E27FC236}">
                <a16:creationId xmlns:a16="http://schemas.microsoft.com/office/drawing/2014/main" id="{39166774-2896-4114-8BF8-A2953341E18C}"/>
              </a:ext>
            </a:extLst>
          </p:cNvPr>
          <p:cNvSpPr txBox="1"/>
          <p:nvPr/>
        </p:nvSpPr>
        <p:spPr>
          <a:xfrm>
            <a:off x="335613" y="4756659"/>
            <a:ext cx="4492483" cy="461665"/>
          </a:xfrm>
          <a:prstGeom prst="rect">
            <a:avLst/>
          </a:prstGeom>
          <a:noFill/>
        </p:spPr>
        <p:txBody>
          <a:bodyPr wrap="square" rtlCol="0">
            <a:spAutoFit/>
          </a:bodyPr>
          <a:lstStyle/>
          <a:p>
            <a:r>
              <a:rPr lang="en-GB" dirty="0" smtClean="0"/>
              <a:t>_______________  </a:t>
            </a:r>
            <a:r>
              <a:rPr lang="en-GB" sz="2400" dirty="0" smtClean="0"/>
              <a:t>clouds</a:t>
            </a:r>
            <a:endParaRPr lang="en-GB" dirty="0"/>
          </a:p>
        </p:txBody>
      </p:sp>
      <p:sp>
        <p:nvSpPr>
          <p:cNvPr id="13" name="TextBox 12">
            <a:extLst>
              <a:ext uri="{FF2B5EF4-FFF2-40B4-BE49-F238E27FC236}">
                <a16:creationId xmlns:a16="http://schemas.microsoft.com/office/drawing/2014/main" id="{DD3A6EB5-2C01-44AC-ABF6-6EB4895569D9}"/>
              </a:ext>
            </a:extLst>
          </p:cNvPr>
          <p:cNvSpPr txBox="1"/>
          <p:nvPr/>
        </p:nvSpPr>
        <p:spPr>
          <a:xfrm>
            <a:off x="302150" y="3264706"/>
            <a:ext cx="4699220" cy="461665"/>
          </a:xfrm>
          <a:prstGeom prst="rect">
            <a:avLst/>
          </a:prstGeom>
          <a:noFill/>
        </p:spPr>
        <p:txBody>
          <a:bodyPr wrap="square" rtlCol="0">
            <a:spAutoFit/>
          </a:bodyPr>
          <a:lstStyle/>
          <a:p>
            <a:r>
              <a:rPr lang="en-GB" dirty="0" smtClean="0"/>
              <a:t>_____________  </a:t>
            </a:r>
            <a:r>
              <a:rPr lang="en-GB" sz="2400" dirty="0" smtClean="0"/>
              <a:t>seaweed</a:t>
            </a:r>
            <a:endParaRPr lang="en-GB" dirty="0"/>
          </a:p>
        </p:txBody>
      </p:sp>
      <p:sp>
        <p:nvSpPr>
          <p:cNvPr id="14" name="TextBox 13">
            <a:extLst>
              <a:ext uri="{FF2B5EF4-FFF2-40B4-BE49-F238E27FC236}">
                <a16:creationId xmlns:a16="http://schemas.microsoft.com/office/drawing/2014/main" id="{A4E26A48-9263-4A18-92D1-7533C5201374}"/>
              </a:ext>
            </a:extLst>
          </p:cNvPr>
          <p:cNvSpPr txBox="1"/>
          <p:nvPr/>
        </p:nvSpPr>
        <p:spPr>
          <a:xfrm>
            <a:off x="341882" y="5503871"/>
            <a:ext cx="4207445" cy="461665"/>
          </a:xfrm>
          <a:prstGeom prst="rect">
            <a:avLst/>
          </a:prstGeom>
          <a:noFill/>
        </p:spPr>
        <p:txBody>
          <a:bodyPr wrap="square" rtlCol="0">
            <a:spAutoFit/>
          </a:bodyPr>
          <a:lstStyle/>
          <a:p>
            <a:r>
              <a:rPr lang="en-GB" dirty="0" smtClean="0"/>
              <a:t>_____________  </a:t>
            </a:r>
            <a:r>
              <a:rPr lang="en-GB" sz="2400" dirty="0" smtClean="0"/>
              <a:t>sky</a:t>
            </a:r>
            <a:endParaRPr lang="en-GB" dirty="0"/>
          </a:p>
        </p:txBody>
      </p:sp>
      <p:sp>
        <p:nvSpPr>
          <p:cNvPr id="15" name="TextBox 14">
            <a:extLst>
              <a:ext uri="{FF2B5EF4-FFF2-40B4-BE49-F238E27FC236}">
                <a16:creationId xmlns:a16="http://schemas.microsoft.com/office/drawing/2014/main" id="{AE438A08-7BBA-4BB7-BD7E-8376512D625D}"/>
              </a:ext>
            </a:extLst>
          </p:cNvPr>
          <p:cNvSpPr txBox="1"/>
          <p:nvPr/>
        </p:nvSpPr>
        <p:spPr>
          <a:xfrm>
            <a:off x="742485" y="1934005"/>
            <a:ext cx="3991555" cy="461665"/>
          </a:xfrm>
          <a:prstGeom prst="rect">
            <a:avLst/>
          </a:prstGeom>
          <a:noFill/>
        </p:spPr>
        <p:txBody>
          <a:bodyPr wrap="square" rtlCol="0">
            <a:spAutoFit/>
          </a:bodyPr>
          <a:lstStyle/>
          <a:p>
            <a:r>
              <a:rPr lang="en-GB" sz="2400" dirty="0" smtClean="0">
                <a:solidFill>
                  <a:schemeClr val="bg1"/>
                </a:solidFill>
              </a:rPr>
              <a:t>colourful </a:t>
            </a:r>
            <a:r>
              <a:rPr lang="en-GB" sz="2400" dirty="0" smtClean="0"/>
              <a:t>fish</a:t>
            </a:r>
            <a:endParaRPr lang="en-GB" sz="2400" dirty="0"/>
          </a:p>
        </p:txBody>
      </p:sp>
      <p:sp>
        <p:nvSpPr>
          <p:cNvPr id="17" name="TextBox 16">
            <a:extLst>
              <a:ext uri="{FF2B5EF4-FFF2-40B4-BE49-F238E27FC236}">
                <a16:creationId xmlns:a16="http://schemas.microsoft.com/office/drawing/2014/main" id="{BDC785BA-4B76-4BC4-9AC0-DEA2EEB01B39}"/>
              </a:ext>
            </a:extLst>
          </p:cNvPr>
          <p:cNvSpPr txBox="1"/>
          <p:nvPr/>
        </p:nvSpPr>
        <p:spPr>
          <a:xfrm>
            <a:off x="322347" y="6325270"/>
            <a:ext cx="4078380" cy="461665"/>
          </a:xfrm>
          <a:prstGeom prst="rect">
            <a:avLst/>
          </a:prstGeom>
          <a:noFill/>
        </p:spPr>
        <p:txBody>
          <a:bodyPr wrap="square" rtlCol="0">
            <a:spAutoFit/>
          </a:bodyPr>
          <a:lstStyle/>
          <a:p>
            <a:r>
              <a:rPr lang="en-GB" dirty="0" smtClean="0"/>
              <a:t>_____________</a:t>
            </a:r>
            <a:r>
              <a:rPr lang="en-GB" sz="2400" dirty="0" smtClean="0"/>
              <a:t>Wilbur</a:t>
            </a:r>
            <a:endParaRPr lang="en-GB" sz="2400" dirty="0"/>
          </a:p>
        </p:txBody>
      </p:sp>
      <p:pic>
        <p:nvPicPr>
          <p:cNvPr id="18" name="Picture 17"/>
          <p:cNvPicPr>
            <a:picLocks noChangeAspect="1"/>
          </p:cNvPicPr>
          <p:nvPr/>
        </p:nvPicPr>
        <p:blipFill>
          <a:blip r:embed="rId2"/>
          <a:stretch>
            <a:fillRect/>
          </a:stretch>
        </p:blipFill>
        <p:spPr>
          <a:xfrm>
            <a:off x="3465430" y="1685297"/>
            <a:ext cx="8500147" cy="4781333"/>
          </a:xfrm>
          <a:prstGeom prst="rect">
            <a:avLst/>
          </a:prstGeom>
        </p:spPr>
      </p:pic>
    </p:spTree>
    <p:extLst>
      <p:ext uri="{BB962C8B-B14F-4D97-AF65-F5344CB8AC3E}">
        <p14:creationId xmlns:p14="http://schemas.microsoft.com/office/powerpoint/2010/main" val="1563339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D493272-0CA4-42C6-9770-844DC8C54701}"/>
              </a:ext>
            </a:extLst>
          </p:cNvPr>
          <p:cNvSpPr>
            <a:spLocks noGrp="1"/>
          </p:cNvSpPr>
          <p:nvPr>
            <p:ph type="title"/>
          </p:nvPr>
        </p:nvSpPr>
        <p:spPr>
          <a:xfrm>
            <a:off x="239879" y="-47586"/>
            <a:ext cx="9397541" cy="946205"/>
          </a:xfrm>
        </p:spPr>
        <p:txBody>
          <a:bodyPr>
            <a:normAutofit/>
          </a:bodyPr>
          <a:lstStyle/>
          <a:p>
            <a:r>
              <a:rPr lang="en-GB" sz="3600" b="1" dirty="0"/>
              <a:t>Sentences using </a:t>
            </a:r>
            <a:r>
              <a:rPr lang="en-GB" sz="3600" b="1" dirty="0" smtClean="0"/>
              <a:t>adjectives…</a:t>
            </a:r>
            <a:endParaRPr lang="en-GB" sz="3600" b="1" dirty="0"/>
          </a:p>
        </p:txBody>
      </p:sp>
      <p:sp>
        <p:nvSpPr>
          <p:cNvPr id="6" name="TextBox 5">
            <a:extLst>
              <a:ext uri="{FF2B5EF4-FFF2-40B4-BE49-F238E27FC236}">
                <a16:creationId xmlns:a16="http://schemas.microsoft.com/office/drawing/2014/main" id="{903C3EE7-BA1C-4E41-BBFB-11A213F0738F}"/>
              </a:ext>
            </a:extLst>
          </p:cNvPr>
          <p:cNvSpPr txBox="1"/>
          <p:nvPr/>
        </p:nvSpPr>
        <p:spPr>
          <a:xfrm>
            <a:off x="8468138" y="556590"/>
            <a:ext cx="4389120" cy="1077218"/>
          </a:xfrm>
          <a:prstGeom prst="rect">
            <a:avLst/>
          </a:prstGeom>
          <a:noFill/>
        </p:spPr>
        <p:txBody>
          <a:bodyPr wrap="square" rtlCol="0">
            <a:spAutoFit/>
          </a:bodyPr>
          <a:lstStyle/>
          <a:p>
            <a:r>
              <a:rPr lang="en-GB" sz="1600" dirty="0"/>
              <a:t>Choose 4 of your </a:t>
            </a:r>
            <a:r>
              <a:rPr lang="en-GB" sz="1600" dirty="0" smtClean="0"/>
              <a:t>noun phrases to</a:t>
            </a:r>
            <a:endParaRPr lang="en-GB" sz="1600" dirty="0"/>
          </a:p>
          <a:p>
            <a:r>
              <a:rPr lang="en-GB" sz="1600" dirty="0"/>
              <a:t>write into full sentences.</a:t>
            </a:r>
          </a:p>
          <a:p>
            <a:endParaRPr lang="en-GB" sz="1600" dirty="0"/>
          </a:p>
          <a:p>
            <a:r>
              <a:rPr lang="en-GB" sz="1600" dirty="0"/>
              <a:t>                            Don’t forget:</a:t>
            </a:r>
          </a:p>
        </p:txBody>
      </p:sp>
      <p:pic>
        <p:nvPicPr>
          <p:cNvPr id="7" name="Picture 6">
            <a:extLst>
              <a:ext uri="{FF2B5EF4-FFF2-40B4-BE49-F238E27FC236}">
                <a16:creationId xmlns:a16="http://schemas.microsoft.com/office/drawing/2014/main" id="{5D5A7832-A43A-4680-8232-081257D0CF82}"/>
              </a:ext>
            </a:extLst>
          </p:cNvPr>
          <p:cNvPicPr>
            <a:picLocks noChangeAspect="1"/>
          </p:cNvPicPr>
          <p:nvPr/>
        </p:nvPicPr>
        <p:blipFill>
          <a:blip r:embed="rId2"/>
          <a:stretch>
            <a:fillRect/>
          </a:stretch>
        </p:blipFill>
        <p:spPr>
          <a:xfrm>
            <a:off x="8641395" y="1698059"/>
            <a:ext cx="1012024" cy="774259"/>
          </a:xfrm>
          <a:prstGeom prst="rect">
            <a:avLst/>
          </a:prstGeom>
        </p:spPr>
      </p:pic>
      <p:pic>
        <p:nvPicPr>
          <p:cNvPr id="8" name="Picture 7">
            <a:extLst>
              <a:ext uri="{FF2B5EF4-FFF2-40B4-BE49-F238E27FC236}">
                <a16:creationId xmlns:a16="http://schemas.microsoft.com/office/drawing/2014/main" id="{14EE3797-DCEC-4931-85FD-95556D25F4FB}"/>
              </a:ext>
            </a:extLst>
          </p:cNvPr>
          <p:cNvPicPr>
            <a:picLocks noChangeAspect="1"/>
          </p:cNvPicPr>
          <p:nvPr/>
        </p:nvPicPr>
        <p:blipFill>
          <a:blip r:embed="rId3"/>
          <a:stretch>
            <a:fillRect/>
          </a:stretch>
        </p:blipFill>
        <p:spPr>
          <a:xfrm>
            <a:off x="9813725" y="1698059"/>
            <a:ext cx="1005927" cy="774259"/>
          </a:xfrm>
          <a:prstGeom prst="rect">
            <a:avLst/>
          </a:prstGeom>
        </p:spPr>
      </p:pic>
      <p:pic>
        <p:nvPicPr>
          <p:cNvPr id="9" name="Picture 8">
            <a:extLst>
              <a:ext uri="{FF2B5EF4-FFF2-40B4-BE49-F238E27FC236}">
                <a16:creationId xmlns:a16="http://schemas.microsoft.com/office/drawing/2014/main" id="{06295701-46B3-4A8D-8732-326E4F6DEB75}"/>
              </a:ext>
            </a:extLst>
          </p:cNvPr>
          <p:cNvPicPr>
            <a:picLocks noChangeAspect="1"/>
          </p:cNvPicPr>
          <p:nvPr/>
        </p:nvPicPr>
        <p:blipFill>
          <a:blip r:embed="rId4"/>
          <a:stretch>
            <a:fillRect/>
          </a:stretch>
        </p:blipFill>
        <p:spPr>
          <a:xfrm>
            <a:off x="10986130" y="1700793"/>
            <a:ext cx="1009650" cy="771525"/>
          </a:xfrm>
          <a:prstGeom prst="rect">
            <a:avLst/>
          </a:prstGeom>
        </p:spPr>
      </p:pic>
      <p:cxnSp>
        <p:nvCxnSpPr>
          <p:cNvPr id="12" name="Straight Connector 11">
            <a:extLst>
              <a:ext uri="{FF2B5EF4-FFF2-40B4-BE49-F238E27FC236}">
                <a16:creationId xmlns:a16="http://schemas.microsoft.com/office/drawing/2014/main" id="{D4C73517-893D-470B-B13F-678EEF658162}"/>
              </a:ext>
            </a:extLst>
          </p:cNvPr>
          <p:cNvCxnSpPr/>
          <p:nvPr/>
        </p:nvCxnSpPr>
        <p:spPr>
          <a:xfrm>
            <a:off x="707666" y="4285753"/>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140EF428-E98D-44BE-B10C-025855AF7634}"/>
              </a:ext>
            </a:extLst>
          </p:cNvPr>
          <p:cNvCxnSpPr/>
          <p:nvPr/>
        </p:nvCxnSpPr>
        <p:spPr>
          <a:xfrm>
            <a:off x="707666" y="4724399"/>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F6EA45B9-8494-4EEE-BCF1-8F7579F0B221}"/>
              </a:ext>
            </a:extLst>
          </p:cNvPr>
          <p:cNvCxnSpPr/>
          <p:nvPr/>
        </p:nvCxnSpPr>
        <p:spPr>
          <a:xfrm>
            <a:off x="707665" y="5161721"/>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54A1B844-C62F-4B13-814C-1461A7BB9E50}"/>
              </a:ext>
            </a:extLst>
          </p:cNvPr>
          <p:cNvCxnSpPr/>
          <p:nvPr/>
        </p:nvCxnSpPr>
        <p:spPr>
          <a:xfrm>
            <a:off x="707665" y="5614946"/>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866FC011-A637-4DE9-B86F-8AFA845306A5}"/>
              </a:ext>
            </a:extLst>
          </p:cNvPr>
          <p:cNvCxnSpPr/>
          <p:nvPr/>
        </p:nvCxnSpPr>
        <p:spPr>
          <a:xfrm>
            <a:off x="707664" y="6076122"/>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F1F41294-E18A-4183-A4DD-46A867BA16A3}"/>
              </a:ext>
            </a:extLst>
          </p:cNvPr>
          <p:cNvCxnSpPr/>
          <p:nvPr/>
        </p:nvCxnSpPr>
        <p:spPr>
          <a:xfrm>
            <a:off x="707664" y="6569103"/>
            <a:ext cx="11219291" cy="0"/>
          </a:xfrm>
          <a:prstGeom prst="line">
            <a:avLst/>
          </a:prstGeom>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374E863E-D987-42FA-B09C-47ED44A27A69}"/>
              </a:ext>
            </a:extLst>
          </p:cNvPr>
          <p:cNvSpPr txBox="1"/>
          <p:nvPr/>
        </p:nvSpPr>
        <p:spPr>
          <a:xfrm>
            <a:off x="634186" y="3950499"/>
            <a:ext cx="10754214" cy="461665"/>
          </a:xfrm>
          <a:prstGeom prst="rect">
            <a:avLst/>
          </a:prstGeom>
          <a:noFill/>
        </p:spPr>
        <p:txBody>
          <a:bodyPr wrap="square" rtlCol="0">
            <a:spAutoFit/>
          </a:bodyPr>
          <a:lstStyle/>
          <a:p>
            <a:r>
              <a:rPr lang="en-GB" sz="2400" dirty="0" smtClean="0"/>
              <a:t>On top of the water stood a </a:t>
            </a:r>
            <a:r>
              <a:rPr lang="en-GB" sz="2400" dirty="0" smtClean="0">
                <a:solidFill>
                  <a:schemeClr val="bg1"/>
                </a:solidFill>
              </a:rPr>
              <a:t>brown</a:t>
            </a:r>
            <a:r>
              <a:rPr lang="en-GB" sz="2400" dirty="0" smtClean="0"/>
              <a:t> jetty. </a:t>
            </a:r>
            <a:endParaRPr lang="en-GB" sz="2400" dirty="0"/>
          </a:p>
        </p:txBody>
      </p:sp>
      <p:pic>
        <p:nvPicPr>
          <p:cNvPr id="20" name="Picture 19"/>
          <p:cNvPicPr>
            <a:picLocks noChangeAspect="1"/>
          </p:cNvPicPr>
          <p:nvPr/>
        </p:nvPicPr>
        <p:blipFill>
          <a:blip r:embed="rId5"/>
          <a:stretch>
            <a:fillRect/>
          </a:stretch>
        </p:blipFill>
        <p:spPr>
          <a:xfrm>
            <a:off x="953588" y="662892"/>
            <a:ext cx="5695406" cy="3203666"/>
          </a:xfrm>
          <a:prstGeom prst="rect">
            <a:avLst/>
          </a:prstGeom>
        </p:spPr>
      </p:pic>
    </p:spTree>
    <p:extLst>
      <p:ext uri="{BB962C8B-B14F-4D97-AF65-F5344CB8AC3E}">
        <p14:creationId xmlns:p14="http://schemas.microsoft.com/office/powerpoint/2010/main" val="3134127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9EBA98-A7FA-422F-8398-4BB22ECB7A8B}"/>
              </a:ext>
            </a:extLst>
          </p:cNvPr>
          <p:cNvSpPr/>
          <p:nvPr/>
        </p:nvSpPr>
        <p:spPr>
          <a:xfrm>
            <a:off x="107092" y="29134"/>
            <a:ext cx="11977816" cy="6647935"/>
          </a:xfrm>
          <a:prstGeom prst="rect">
            <a:avLst/>
          </a:prstGeom>
          <a:solidFill>
            <a:srgbClr val="9999FF"/>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4F49415-2ADB-49F8-AF48-7AA06E19C148}"/>
              </a:ext>
            </a:extLst>
          </p:cNvPr>
          <p:cNvSpPr/>
          <p:nvPr/>
        </p:nvSpPr>
        <p:spPr>
          <a:xfrm>
            <a:off x="189471" y="5858142"/>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576D1B87-8AF5-406D-BDCF-CEE5444FDB1C}"/>
              </a:ext>
            </a:extLst>
          </p:cNvPr>
          <p:cNvSpPr txBox="1"/>
          <p:nvPr/>
        </p:nvSpPr>
        <p:spPr>
          <a:xfrm>
            <a:off x="864066" y="5986095"/>
            <a:ext cx="4028302" cy="461665"/>
          </a:xfrm>
          <a:prstGeom prst="rect">
            <a:avLst/>
          </a:prstGeom>
          <a:noFill/>
        </p:spPr>
        <p:txBody>
          <a:bodyPr wrap="square" rtlCol="0">
            <a:spAutoFit/>
          </a:bodyPr>
          <a:lstStyle/>
          <a:p>
            <a:r>
              <a:rPr lang="en-GB" sz="2400" dirty="0"/>
              <a:t>Subject</a:t>
            </a:r>
            <a:r>
              <a:rPr lang="en-GB" dirty="0"/>
              <a:t>: </a:t>
            </a:r>
            <a:r>
              <a:rPr lang="en-GB" sz="2400" dirty="0"/>
              <a:t>English </a:t>
            </a:r>
            <a:endParaRPr lang="en-GB" dirty="0"/>
          </a:p>
        </p:txBody>
      </p:sp>
      <p:sp>
        <p:nvSpPr>
          <p:cNvPr id="7" name="Rectangle 6">
            <a:extLst>
              <a:ext uri="{FF2B5EF4-FFF2-40B4-BE49-F238E27FC236}">
                <a16:creationId xmlns:a16="http://schemas.microsoft.com/office/drawing/2014/main" id="{D0C523C5-C4F8-4BD6-AD1A-505810E0D686}"/>
              </a:ext>
            </a:extLst>
          </p:cNvPr>
          <p:cNvSpPr/>
          <p:nvPr/>
        </p:nvSpPr>
        <p:spPr>
          <a:xfrm>
            <a:off x="189471" y="117047"/>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C0C69E3B-0E5F-4921-BA07-DE098F429936}"/>
              </a:ext>
            </a:extLst>
          </p:cNvPr>
          <p:cNvSpPr txBox="1"/>
          <p:nvPr/>
        </p:nvSpPr>
        <p:spPr>
          <a:xfrm>
            <a:off x="273361" y="174767"/>
            <a:ext cx="7426334" cy="584775"/>
          </a:xfrm>
          <a:prstGeom prst="rect">
            <a:avLst/>
          </a:prstGeom>
          <a:noFill/>
        </p:spPr>
        <p:txBody>
          <a:bodyPr wrap="square" rtlCol="0">
            <a:spAutoFit/>
          </a:bodyPr>
          <a:lstStyle/>
          <a:p>
            <a:r>
              <a:rPr lang="en-GB" sz="3200" dirty="0"/>
              <a:t>Date</a:t>
            </a:r>
            <a:r>
              <a:rPr lang="en-GB" dirty="0"/>
              <a:t>:   </a:t>
            </a:r>
            <a:r>
              <a:rPr lang="en-GB" sz="3200" dirty="0" smtClean="0"/>
              <a:t>Thursday 7</a:t>
            </a:r>
            <a:r>
              <a:rPr lang="en-GB" sz="3200" baseline="30000" dirty="0" smtClean="0"/>
              <a:t>th</a:t>
            </a:r>
            <a:r>
              <a:rPr lang="en-GB" sz="3200" dirty="0" smtClean="0"/>
              <a:t> January</a:t>
            </a:r>
            <a:endParaRPr lang="en-GB" dirty="0"/>
          </a:p>
        </p:txBody>
      </p:sp>
      <p:pic>
        <p:nvPicPr>
          <p:cNvPr id="9" name="Picture 8">
            <a:extLst>
              <a:ext uri="{FF2B5EF4-FFF2-40B4-BE49-F238E27FC236}">
                <a16:creationId xmlns:a16="http://schemas.microsoft.com/office/drawing/2014/main" id="{76257850-DE65-4446-8D04-0F0062AC667D}"/>
              </a:ext>
            </a:extLst>
          </p:cNvPr>
          <p:cNvPicPr>
            <a:picLocks noChangeAspect="1"/>
          </p:cNvPicPr>
          <p:nvPr/>
        </p:nvPicPr>
        <p:blipFill>
          <a:blip r:embed="rId2"/>
          <a:stretch>
            <a:fillRect/>
          </a:stretch>
        </p:blipFill>
        <p:spPr>
          <a:xfrm>
            <a:off x="553093" y="1680352"/>
            <a:ext cx="2219325" cy="1104900"/>
          </a:xfrm>
          <a:prstGeom prst="rect">
            <a:avLst/>
          </a:prstGeom>
        </p:spPr>
      </p:pic>
      <p:sp>
        <p:nvSpPr>
          <p:cNvPr id="10" name="Rectangle 9">
            <a:extLst>
              <a:ext uri="{FF2B5EF4-FFF2-40B4-BE49-F238E27FC236}">
                <a16:creationId xmlns:a16="http://schemas.microsoft.com/office/drawing/2014/main" id="{44DA3621-32C3-463E-B972-ECA15B7C8151}"/>
              </a:ext>
            </a:extLst>
          </p:cNvPr>
          <p:cNvSpPr/>
          <p:nvPr/>
        </p:nvSpPr>
        <p:spPr>
          <a:xfrm>
            <a:off x="569871" y="2788274"/>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E7985496-806D-45FC-B8BE-44A10EE5C5CE}"/>
              </a:ext>
            </a:extLst>
          </p:cNvPr>
          <p:cNvSpPr txBox="1"/>
          <p:nvPr/>
        </p:nvSpPr>
        <p:spPr>
          <a:xfrm>
            <a:off x="569871" y="2789668"/>
            <a:ext cx="10429593" cy="707886"/>
          </a:xfrm>
          <a:prstGeom prst="rect">
            <a:avLst/>
          </a:prstGeom>
          <a:noFill/>
        </p:spPr>
        <p:txBody>
          <a:bodyPr wrap="square" rtlCol="0">
            <a:spAutoFit/>
          </a:bodyPr>
          <a:lstStyle/>
          <a:p>
            <a:r>
              <a:rPr lang="en-GB" sz="4000" dirty="0"/>
              <a:t>LO To be able to </a:t>
            </a:r>
            <a:r>
              <a:rPr lang="en-GB" sz="4000" dirty="0" smtClean="0"/>
              <a:t>use ‘and’ to extend sentences.</a:t>
            </a:r>
            <a:endParaRPr lang="en-GB" sz="4000" dirty="0"/>
          </a:p>
        </p:txBody>
      </p:sp>
      <p:pic>
        <p:nvPicPr>
          <p:cNvPr id="12" name="Picture 11">
            <a:extLst>
              <a:ext uri="{FF2B5EF4-FFF2-40B4-BE49-F238E27FC236}">
                <a16:creationId xmlns:a16="http://schemas.microsoft.com/office/drawing/2014/main" id="{1E649674-7749-49E0-872B-4C390B4D4475}"/>
              </a:ext>
            </a:extLst>
          </p:cNvPr>
          <p:cNvPicPr>
            <a:picLocks noChangeAspect="1"/>
          </p:cNvPicPr>
          <p:nvPr/>
        </p:nvPicPr>
        <p:blipFill>
          <a:blip r:embed="rId3"/>
          <a:stretch>
            <a:fillRect/>
          </a:stretch>
        </p:blipFill>
        <p:spPr>
          <a:xfrm>
            <a:off x="4646197" y="5915432"/>
            <a:ext cx="834561" cy="640100"/>
          </a:xfrm>
          <a:prstGeom prst="rect">
            <a:avLst/>
          </a:prstGeom>
        </p:spPr>
      </p:pic>
      <p:pic>
        <p:nvPicPr>
          <p:cNvPr id="13" name="Picture 12">
            <a:extLst>
              <a:ext uri="{FF2B5EF4-FFF2-40B4-BE49-F238E27FC236}">
                <a16:creationId xmlns:a16="http://schemas.microsoft.com/office/drawing/2014/main" id="{6234E3FE-A1D2-435D-8D88-B8D2BD97A0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5703" y="5922732"/>
            <a:ext cx="588390" cy="588390"/>
          </a:xfrm>
          <a:prstGeom prst="rect">
            <a:avLst/>
          </a:prstGeom>
        </p:spPr>
      </p:pic>
    </p:spTree>
    <p:extLst>
      <p:ext uri="{BB962C8B-B14F-4D97-AF65-F5344CB8AC3E}">
        <p14:creationId xmlns:p14="http://schemas.microsoft.com/office/powerpoint/2010/main" val="117695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pic>
        <p:nvPicPr>
          <p:cNvPr id="15" name="Picture 14"/>
          <p:cNvPicPr>
            <a:picLocks noChangeAspect="1"/>
          </p:cNvPicPr>
          <p:nvPr/>
        </p:nvPicPr>
        <p:blipFill>
          <a:blip r:embed="rId2"/>
          <a:stretch>
            <a:fillRect/>
          </a:stretch>
        </p:blipFill>
        <p:spPr>
          <a:xfrm>
            <a:off x="143690" y="126477"/>
            <a:ext cx="5278969" cy="2969420"/>
          </a:xfrm>
          <a:prstGeom prst="rect">
            <a:avLst/>
          </a:prstGeom>
        </p:spPr>
      </p:pic>
      <p:sp>
        <p:nvSpPr>
          <p:cNvPr id="2" name="TextBox 1"/>
          <p:cNvSpPr txBox="1"/>
          <p:nvPr/>
        </p:nvSpPr>
        <p:spPr>
          <a:xfrm>
            <a:off x="5826034" y="404949"/>
            <a:ext cx="6113417" cy="830997"/>
          </a:xfrm>
          <a:prstGeom prst="rect">
            <a:avLst/>
          </a:prstGeom>
          <a:noFill/>
        </p:spPr>
        <p:txBody>
          <a:bodyPr wrap="square" rtlCol="0">
            <a:spAutoFit/>
          </a:bodyPr>
          <a:lstStyle/>
          <a:p>
            <a:r>
              <a:rPr lang="en-GB" sz="2400" dirty="0" smtClean="0"/>
              <a:t>The word ‘and’ can be used as a conjunction. Conjunctions join two sentences together. </a:t>
            </a:r>
            <a:endParaRPr lang="en-GB" sz="2400" dirty="0"/>
          </a:p>
        </p:txBody>
      </p:sp>
      <p:sp>
        <p:nvSpPr>
          <p:cNvPr id="16" name="TextBox 15"/>
          <p:cNvSpPr txBox="1"/>
          <p:nvPr/>
        </p:nvSpPr>
        <p:spPr>
          <a:xfrm>
            <a:off x="457985" y="4032069"/>
            <a:ext cx="8816644" cy="1938992"/>
          </a:xfrm>
          <a:prstGeom prst="rect">
            <a:avLst/>
          </a:prstGeom>
          <a:noFill/>
        </p:spPr>
        <p:txBody>
          <a:bodyPr wrap="square" rtlCol="0">
            <a:spAutoFit/>
          </a:bodyPr>
          <a:lstStyle/>
          <a:p>
            <a:r>
              <a:rPr lang="en-GB" sz="2400" dirty="0" smtClean="0"/>
              <a:t>Example:</a:t>
            </a:r>
          </a:p>
          <a:p>
            <a:endParaRPr lang="en-GB" sz="2400" dirty="0"/>
          </a:p>
          <a:p>
            <a:r>
              <a:rPr lang="en-GB" sz="2400" dirty="0" smtClean="0">
                <a:solidFill>
                  <a:srgbClr val="FF0000"/>
                </a:solidFill>
              </a:rPr>
              <a:t>Wilbur sat on the jetty </a:t>
            </a:r>
            <a:r>
              <a:rPr lang="en-GB" sz="2400" dirty="0" smtClean="0"/>
              <a:t>and </a:t>
            </a:r>
            <a:r>
              <a:rPr lang="en-GB" sz="2400" dirty="0" smtClean="0">
                <a:solidFill>
                  <a:srgbClr val="FF0000"/>
                </a:solidFill>
              </a:rPr>
              <a:t>watched the colourful fish swim past. </a:t>
            </a:r>
          </a:p>
          <a:p>
            <a:endParaRPr lang="en-GB" sz="2400" dirty="0"/>
          </a:p>
          <a:p>
            <a:endParaRPr lang="en-GB" sz="2400" dirty="0"/>
          </a:p>
        </p:txBody>
      </p:sp>
      <p:sp>
        <p:nvSpPr>
          <p:cNvPr id="17" name="TextBox 16"/>
          <p:cNvSpPr txBox="1"/>
          <p:nvPr/>
        </p:nvSpPr>
        <p:spPr>
          <a:xfrm>
            <a:off x="5943599" y="2005901"/>
            <a:ext cx="6113417" cy="461665"/>
          </a:xfrm>
          <a:prstGeom prst="rect">
            <a:avLst/>
          </a:prstGeom>
          <a:noFill/>
        </p:spPr>
        <p:txBody>
          <a:bodyPr wrap="square" rtlCol="0">
            <a:spAutoFit/>
          </a:bodyPr>
          <a:lstStyle/>
          <a:p>
            <a:r>
              <a:rPr lang="en-GB" sz="2400" dirty="0" smtClean="0"/>
              <a:t>Wilbur is black and fluffy.</a:t>
            </a:r>
            <a:endParaRPr lang="en-GB" sz="2400" dirty="0"/>
          </a:p>
        </p:txBody>
      </p:sp>
      <p:cxnSp>
        <p:nvCxnSpPr>
          <p:cNvPr id="4" name="Straight Connector 3"/>
          <p:cNvCxnSpPr/>
          <p:nvPr/>
        </p:nvCxnSpPr>
        <p:spPr>
          <a:xfrm>
            <a:off x="6074227" y="1433367"/>
            <a:ext cx="3252652" cy="160673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6283233" y="1303466"/>
            <a:ext cx="2860766" cy="17366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0119357" y="1716659"/>
            <a:ext cx="2068287" cy="1323439"/>
          </a:xfrm>
          <a:prstGeom prst="rect">
            <a:avLst/>
          </a:prstGeom>
          <a:noFill/>
        </p:spPr>
        <p:txBody>
          <a:bodyPr wrap="square" rtlCol="0">
            <a:spAutoFit/>
          </a:bodyPr>
          <a:lstStyle/>
          <a:p>
            <a:r>
              <a:rPr lang="en-GB" sz="1600" dirty="0" smtClean="0"/>
              <a:t>The ‘and’ in this sentence is not used correctly because it joins two words, not two sentences.</a:t>
            </a:r>
            <a:endParaRPr lang="en-GB" sz="1600" dirty="0"/>
          </a:p>
        </p:txBody>
      </p:sp>
      <p:sp>
        <p:nvSpPr>
          <p:cNvPr id="24" name="TextBox 23"/>
          <p:cNvSpPr txBox="1"/>
          <p:nvPr/>
        </p:nvSpPr>
        <p:spPr>
          <a:xfrm>
            <a:off x="1153882" y="5632507"/>
            <a:ext cx="2068287" cy="338554"/>
          </a:xfrm>
          <a:prstGeom prst="rect">
            <a:avLst/>
          </a:prstGeom>
          <a:noFill/>
        </p:spPr>
        <p:txBody>
          <a:bodyPr wrap="square" rtlCol="0">
            <a:spAutoFit/>
          </a:bodyPr>
          <a:lstStyle/>
          <a:p>
            <a:r>
              <a:rPr lang="en-GB" sz="1600" dirty="0" smtClean="0"/>
              <a:t>sentence</a:t>
            </a:r>
            <a:endParaRPr lang="en-GB" sz="1600" dirty="0"/>
          </a:p>
        </p:txBody>
      </p:sp>
      <p:sp>
        <p:nvSpPr>
          <p:cNvPr id="25" name="TextBox 24"/>
          <p:cNvSpPr txBox="1"/>
          <p:nvPr/>
        </p:nvSpPr>
        <p:spPr>
          <a:xfrm>
            <a:off x="5632266" y="5632507"/>
            <a:ext cx="2068287" cy="338554"/>
          </a:xfrm>
          <a:prstGeom prst="rect">
            <a:avLst/>
          </a:prstGeom>
          <a:noFill/>
        </p:spPr>
        <p:txBody>
          <a:bodyPr wrap="square" rtlCol="0">
            <a:spAutoFit/>
          </a:bodyPr>
          <a:lstStyle/>
          <a:p>
            <a:r>
              <a:rPr lang="en-GB" sz="1600" dirty="0" smtClean="0"/>
              <a:t>sentence</a:t>
            </a:r>
            <a:endParaRPr lang="en-GB" sz="1600" dirty="0"/>
          </a:p>
        </p:txBody>
      </p:sp>
      <p:sp>
        <p:nvSpPr>
          <p:cNvPr id="26" name="TextBox 25"/>
          <p:cNvSpPr txBox="1"/>
          <p:nvPr/>
        </p:nvSpPr>
        <p:spPr>
          <a:xfrm>
            <a:off x="3024046" y="5632507"/>
            <a:ext cx="2068287" cy="338554"/>
          </a:xfrm>
          <a:prstGeom prst="rect">
            <a:avLst/>
          </a:prstGeom>
          <a:noFill/>
        </p:spPr>
        <p:txBody>
          <a:bodyPr wrap="square" rtlCol="0">
            <a:spAutoFit/>
          </a:bodyPr>
          <a:lstStyle/>
          <a:p>
            <a:r>
              <a:rPr lang="en-GB" sz="1600" dirty="0" smtClean="0"/>
              <a:t>conjunction</a:t>
            </a:r>
            <a:endParaRPr lang="en-GB" sz="1600" dirty="0"/>
          </a:p>
        </p:txBody>
      </p:sp>
      <p:cxnSp>
        <p:nvCxnSpPr>
          <p:cNvPr id="28" name="Straight Arrow Connector 27"/>
          <p:cNvCxnSpPr/>
          <p:nvPr/>
        </p:nvCxnSpPr>
        <p:spPr>
          <a:xfrm flipV="1">
            <a:off x="1541417" y="5263689"/>
            <a:ext cx="0" cy="3688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587931" y="5263689"/>
            <a:ext cx="0" cy="3688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078581" y="5263689"/>
            <a:ext cx="0" cy="3688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02431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8C589F5-5993-4BB9-9095-88568D47FBA1}"/>
              </a:ext>
            </a:extLst>
          </p:cNvPr>
          <p:cNvSpPr txBox="1"/>
          <p:nvPr/>
        </p:nvSpPr>
        <p:spPr>
          <a:xfrm>
            <a:off x="340169" y="249515"/>
            <a:ext cx="5866544" cy="646331"/>
          </a:xfrm>
          <a:prstGeom prst="rect">
            <a:avLst/>
          </a:prstGeom>
          <a:noFill/>
        </p:spPr>
        <p:txBody>
          <a:bodyPr wrap="square" rtlCol="0">
            <a:spAutoFit/>
          </a:bodyPr>
          <a:lstStyle/>
          <a:p>
            <a:r>
              <a:rPr lang="en-GB" sz="3600" u="sng" dirty="0"/>
              <a:t>Complete my sentences:</a:t>
            </a:r>
          </a:p>
        </p:txBody>
      </p:sp>
      <p:sp>
        <p:nvSpPr>
          <p:cNvPr id="8" name="TextBox 7">
            <a:extLst>
              <a:ext uri="{FF2B5EF4-FFF2-40B4-BE49-F238E27FC236}">
                <a16:creationId xmlns:a16="http://schemas.microsoft.com/office/drawing/2014/main" id="{6C35C562-ED7A-4ADB-83E1-A7A53B30415B}"/>
              </a:ext>
            </a:extLst>
          </p:cNvPr>
          <p:cNvSpPr txBox="1"/>
          <p:nvPr/>
        </p:nvSpPr>
        <p:spPr>
          <a:xfrm>
            <a:off x="340169" y="1368953"/>
            <a:ext cx="6452517" cy="6093976"/>
          </a:xfrm>
          <a:prstGeom prst="rect">
            <a:avLst/>
          </a:prstGeom>
          <a:noFill/>
        </p:spPr>
        <p:txBody>
          <a:bodyPr wrap="square" rtlCol="0">
            <a:spAutoFit/>
          </a:bodyPr>
          <a:lstStyle/>
          <a:p>
            <a:r>
              <a:rPr lang="en-GB" sz="2800" dirty="0" smtClean="0"/>
              <a:t>Wilbur sat on the jetty and _________________________________.</a:t>
            </a:r>
          </a:p>
          <a:p>
            <a:endParaRPr lang="en-GB" sz="2800" dirty="0"/>
          </a:p>
          <a:p>
            <a:endParaRPr lang="en-GB" sz="2800" dirty="0" smtClean="0"/>
          </a:p>
          <a:p>
            <a:r>
              <a:rPr lang="en-GB" sz="2800" dirty="0" smtClean="0"/>
              <a:t>High </a:t>
            </a:r>
            <a:r>
              <a:rPr lang="en-GB" sz="2800" dirty="0"/>
              <a:t>above the </a:t>
            </a:r>
            <a:r>
              <a:rPr lang="en-GB" sz="2800" dirty="0" smtClean="0"/>
              <a:t>jetty, </a:t>
            </a:r>
            <a:r>
              <a:rPr lang="en-GB" sz="2800" dirty="0"/>
              <a:t>the sky is </a:t>
            </a:r>
            <a:r>
              <a:rPr lang="en-GB" sz="2800" dirty="0" smtClean="0"/>
              <a:t>blue and it _________________________________ </a:t>
            </a:r>
            <a:r>
              <a:rPr lang="en-GB" sz="2800" dirty="0"/>
              <a:t>.</a:t>
            </a:r>
          </a:p>
          <a:p>
            <a:endParaRPr lang="en-GB" sz="2800" dirty="0"/>
          </a:p>
          <a:p>
            <a:endParaRPr lang="en-GB" sz="2800" dirty="0" smtClean="0"/>
          </a:p>
          <a:p>
            <a:r>
              <a:rPr lang="en-GB" sz="2800" dirty="0" smtClean="0"/>
              <a:t>Winnie swam through the cold water and __________________________________.</a:t>
            </a:r>
          </a:p>
          <a:p>
            <a:endParaRPr lang="en-GB" sz="2200" dirty="0"/>
          </a:p>
          <a:p>
            <a:endParaRPr lang="en-GB" sz="2200" dirty="0" smtClean="0"/>
          </a:p>
          <a:p>
            <a:endParaRPr lang="en-GB" sz="2200" dirty="0"/>
          </a:p>
          <a:p>
            <a:endParaRPr lang="en-GB" sz="2200" dirty="0"/>
          </a:p>
          <a:p>
            <a:endParaRPr lang="en-GB" sz="2200" dirty="0"/>
          </a:p>
        </p:txBody>
      </p:sp>
      <p:sp>
        <p:nvSpPr>
          <p:cNvPr id="10" name="Oval 9">
            <a:extLst>
              <a:ext uri="{FF2B5EF4-FFF2-40B4-BE49-F238E27FC236}">
                <a16:creationId xmlns:a16="http://schemas.microsoft.com/office/drawing/2014/main" id="{0387A8B6-8092-4E71-8AD7-EEF16561E6BC}"/>
              </a:ext>
            </a:extLst>
          </p:cNvPr>
          <p:cNvSpPr/>
          <p:nvPr/>
        </p:nvSpPr>
        <p:spPr>
          <a:xfrm>
            <a:off x="8383712" y="3602643"/>
            <a:ext cx="3375060" cy="2817172"/>
          </a:xfrm>
          <a:prstGeom prst="ellipse">
            <a:avLst/>
          </a:prstGeom>
          <a:solidFill>
            <a:schemeClr val="bg1">
              <a:lumMod val="6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a:extLst>
              <a:ext uri="{FF2B5EF4-FFF2-40B4-BE49-F238E27FC236}">
                <a16:creationId xmlns:a16="http://schemas.microsoft.com/office/drawing/2014/main" id="{F67C48AB-3000-48D4-8751-E45670314B4E}"/>
              </a:ext>
            </a:extLst>
          </p:cNvPr>
          <p:cNvSpPr txBox="1"/>
          <p:nvPr/>
        </p:nvSpPr>
        <p:spPr>
          <a:xfrm>
            <a:off x="8680377" y="4000443"/>
            <a:ext cx="2781729" cy="830997"/>
          </a:xfrm>
          <a:prstGeom prst="rect">
            <a:avLst/>
          </a:prstGeom>
          <a:noFill/>
        </p:spPr>
        <p:txBody>
          <a:bodyPr wrap="square" rtlCol="0">
            <a:spAutoFit/>
          </a:bodyPr>
          <a:lstStyle/>
          <a:p>
            <a:pPr algn="ctr"/>
            <a:r>
              <a:rPr lang="en-GB" sz="2400" dirty="0" smtClean="0"/>
              <a:t>The word ‘and’ is a</a:t>
            </a:r>
          </a:p>
          <a:p>
            <a:pPr algn="ctr"/>
            <a:r>
              <a:rPr lang="en-GB" sz="2400" dirty="0" smtClean="0"/>
              <a:t>…</a:t>
            </a:r>
            <a:endParaRPr lang="en-GB" sz="2400" dirty="0"/>
          </a:p>
        </p:txBody>
      </p:sp>
      <p:sp>
        <p:nvSpPr>
          <p:cNvPr id="12" name="TextBox 11">
            <a:extLst>
              <a:ext uri="{FF2B5EF4-FFF2-40B4-BE49-F238E27FC236}">
                <a16:creationId xmlns:a16="http://schemas.microsoft.com/office/drawing/2014/main" id="{36BDD4FF-CE57-4FB2-BD4B-7FD1AB53881E}"/>
              </a:ext>
            </a:extLst>
          </p:cNvPr>
          <p:cNvSpPr txBox="1"/>
          <p:nvPr/>
        </p:nvSpPr>
        <p:spPr>
          <a:xfrm>
            <a:off x="9144147" y="4967630"/>
            <a:ext cx="2804550" cy="523220"/>
          </a:xfrm>
          <a:prstGeom prst="rect">
            <a:avLst/>
          </a:prstGeom>
          <a:noFill/>
        </p:spPr>
        <p:txBody>
          <a:bodyPr wrap="square" rtlCol="0">
            <a:spAutoFit/>
          </a:bodyPr>
          <a:lstStyle/>
          <a:p>
            <a:r>
              <a:rPr lang="en-GB" sz="2800" dirty="0" smtClean="0">
                <a:solidFill>
                  <a:schemeClr val="bg1"/>
                </a:solidFill>
              </a:rPr>
              <a:t>Conjunction</a:t>
            </a:r>
            <a:endParaRPr lang="en-GB" dirty="0">
              <a:solidFill>
                <a:schemeClr val="bg1"/>
              </a:solidFill>
            </a:endParaRPr>
          </a:p>
        </p:txBody>
      </p:sp>
      <p:sp>
        <p:nvSpPr>
          <p:cNvPr id="13" name="Rectangle 12">
            <a:extLst>
              <a:ext uri="{FF2B5EF4-FFF2-40B4-BE49-F238E27FC236}">
                <a16:creationId xmlns:a16="http://schemas.microsoft.com/office/drawing/2014/main" id="{2AD76003-0096-4A22-8FBA-81BAE5E45FC0}"/>
              </a:ext>
            </a:extLst>
          </p:cNvPr>
          <p:cNvSpPr/>
          <p:nvPr/>
        </p:nvSpPr>
        <p:spPr>
          <a:xfrm>
            <a:off x="9054099" y="4870717"/>
            <a:ext cx="2034283" cy="7632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p:cNvPicPr>
            <a:picLocks noChangeAspect="1"/>
          </p:cNvPicPr>
          <p:nvPr/>
        </p:nvPicPr>
        <p:blipFill>
          <a:blip r:embed="rId2"/>
          <a:stretch>
            <a:fillRect/>
          </a:stretch>
        </p:blipFill>
        <p:spPr>
          <a:xfrm>
            <a:off x="6792686" y="126477"/>
            <a:ext cx="5268880" cy="2963745"/>
          </a:xfrm>
          <a:prstGeom prst="rect">
            <a:avLst/>
          </a:prstGeom>
        </p:spPr>
      </p:pic>
      <p:sp>
        <p:nvSpPr>
          <p:cNvPr id="2" name="TextBox 1"/>
          <p:cNvSpPr txBox="1"/>
          <p:nvPr/>
        </p:nvSpPr>
        <p:spPr>
          <a:xfrm>
            <a:off x="9339280" y="5770158"/>
            <a:ext cx="1676303" cy="461665"/>
          </a:xfrm>
          <a:prstGeom prst="rect">
            <a:avLst/>
          </a:prstGeom>
          <a:noFill/>
        </p:spPr>
        <p:txBody>
          <a:bodyPr wrap="square" rtlCol="0">
            <a:spAutoFit/>
          </a:bodyPr>
          <a:lstStyle/>
          <a:p>
            <a:r>
              <a:rPr lang="en-GB" sz="1200" dirty="0" smtClean="0"/>
              <a:t>Move the white box to see if you are correct!</a:t>
            </a:r>
            <a:endParaRPr lang="en-GB" sz="1200" dirty="0"/>
          </a:p>
        </p:txBody>
      </p:sp>
    </p:spTree>
    <p:extLst>
      <p:ext uri="{BB962C8B-B14F-4D97-AF65-F5344CB8AC3E}">
        <p14:creationId xmlns:p14="http://schemas.microsoft.com/office/powerpoint/2010/main" val="281100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750"/>
                                  </p:stCondLst>
                                  <p:childTnLst>
                                    <p:animEffect transition="out" filter="fade">
                                      <p:cBhvr>
                                        <p:cTn id="6" dur="1750"/>
                                        <p:tgtEl>
                                          <p:spTgt spid="13"/>
                                        </p:tgtEl>
                                      </p:cBhvr>
                                    </p:animEffect>
                                    <p:set>
                                      <p:cBhvr>
                                        <p:cTn id="7" dur="1" fill="hold">
                                          <p:stCondLst>
                                            <p:cond delay="174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58C589F5-5993-4BB9-9095-88568D47FBA1}"/>
              </a:ext>
            </a:extLst>
          </p:cNvPr>
          <p:cNvSpPr txBox="1"/>
          <p:nvPr/>
        </p:nvSpPr>
        <p:spPr>
          <a:xfrm>
            <a:off x="209540" y="171138"/>
            <a:ext cx="8059248" cy="584775"/>
          </a:xfrm>
          <a:prstGeom prst="rect">
            <a:avLst/>
          </a:prstGeom>
          <a:noFill/>
        </p:spPr>
        <p:txBody>
          <a:bodyPr wrap="square" rtlCol="0">
            <a:spAutoFit/>
          </a:bodyPr>
          <a:lstStyle/>
          <a:p>
            <a:r>
              <a:rPr lang="en-GB" sz="3200" u="sng" dirty="0" smtClean="0"/>
              <a:t>Match the correct ending to the sentences</a:t>
            </a:r>
            <a:endParaRPr lang="en-GB" sz="3200" u="sng" dirty="0"/>
          </a:p>
        </p:txBody>
      </p:sp>
      <p:sp>
        <p:nvSpPr>
          <p:cNvPr id="21" name="TextBox 20">
            <a:extLst>
              <a:ext uri="{FF2B5EF4-FFF2-40B4-BE49-F238E27FC236}">
                <a16:creationId xmlns:a16="http://schemas.microsoft.com/office/drawing/2014/main" id="{6C35C562-ED7A-4ADB-83E1-A7A53B30415B}"/>
              </a:ext>
            </a:extLst>
          </p:cNvPr>
          <p:cNvSpPr txBox="1"/>
          <p:nvPr/>
        </p:nvSpPr>
        <p:spPr>
          <a:xfrm>
            <a:off x="0" y="2057433"/>
            <a:ext cx="4976414" cy="461665"/>
          </a:xfrm>
          <a:prstGeom prst="rect">
            <a:avLst/>
          </a:prstGeom>
          <a:noFill/>
        </p:spPr>
        <p:txBody>
          <a:bodyPr wrap="square" rtlCol="0">
            <a:spAutoFit/>
          </a:bodyPr>
          <a:lstStyle/>
          <a:p>
            <a:r>
              <a:rPr lang="en-GB" sz="2400" dirty="0" smtClean="0"/>
              <a:t>Wilbur sat on the jetty and</a:t>
            </a:r>
            <a:endParaRPr lang="en-GB" sz="2000" dirty="0"/>
          </a:p>
        </p:txBody>
      </p:sp>
      <p:sp>
        <p:nvSpPr>
          <p:cNvPr id="22" name="TextBox 21">
            <a:extLst>
              <a:ext uri="{FF2B5EF4-FFF2-40B4-BE49-F238E27FC236}">
                <a16:creationId xmlns:a16="http://schemas.microsoft.com/office/drawing/2014/main" id="{6C35C562-ED7A-4ADB-83E1-A7A53B30415B}"/>
              </a:ext>
            </a:extLst>
          </p:cNvPr>
          <p:cNvSpPr txBox="1"/>
          <p:nvPr/>
        </p:nvSpPr>
        <p:spPr>
          <a:xfrm>
            <a:off x="7215586" y="5514410"/>
            <a:ext cx="4976414" cy="461665"/>
          </a:xfrm>
          <a:prstGeom prst="rect">
            <a:avLst/>
          </a:prstGeom>
          <a:noFill/>
        </p:spPr>
        <p:txBody>
          <a:bodyPr wrap="square" rtlCol="0">
            <a:spAutoFit/>
          </a:bodyPr>
          <a:lstStyle/>
          <a:p>
            <a:r>
              <a:rPr lang="en-GB" sz="2400" dirty="0"/>
              <a:t>w</a:t>
            </a:r>
            <a:r>
              <a:rPr lang="en-GB" sz="2400" dirty="0" smtClean="0"/>
              <a:t>atched the colourful fish swim past.</a:t>
            </a:r>
            <a:endParaRPr lang="en-GB" sz="2000" dirty="0"/>
          </a:p>
        </p:txBody>
      </p:sp>
      <p:sp>
        <p:nvSpPr>
          <p:cNvPr id="27" name="TextBox 26">
            <a:extLst>
              <a:ext uri="{FF2B5EF4-FFF2-40B4-BE49-F238E27FC236}">
                <a16:creationId xmlns:a16="http://schemas.microsoft.com/office/drawing/2014/main" id="{6C35C562-ED7A-4ADB-83E1-A7A53B30415B}"/>
              </a:ext>
            </a:extLst>
          </p:cNvPr>
          <p:cNvSpPr txBox="1"/>
          <p:nvPr/>
        </p:nvSpPr>
        <p:spPr>
          <a:xfrm>
            <a:off x="209540" y="1121980"/>
            <a:ext cx="4976414" cy="800219"/>
          </a:xfrm>
          <a:prstGeom prst="rect">
            <a:avLst/>
          </a:prstGeom>
          <a:noFill/>
        </p:spPr>
        <p:txBody>
          <a:bodyPr wrap="square" rtlCol="0">
            <a:spAutoFit/>
          </a:bodyPr>
          <a:lstStyle/>
          <a:p>
            <a:r>
              <a:rPr lang="en-GB" sz="2400" b="1" dirty="0" smtClean="0"/>
              <a:t>Sentence starters:</a:t>
            </a:r>
            <a:endParaRPr lang="en-GB" sz="2400" b="1" dirty="0"/>
          </a:p>
          <a:p>
            <a:endParaRPr lang="en-GB" sz="2200" dirty="0"/>
          </a:p>
        </p:txBody>
      </p:sp>
      <p:sp>
        <p:nvSpPr>
          <p:cNvPr id="32" name="TextBox 31">
            <a:extLst>
              <a:ext uri="{FF2B5EF4-FFF2-40B4-BE49-F238E27FC236}">
                <a16:creationId xmlns:a16="http://schemas.microsoft.com/office/drawing/2014/main" id="{6C35C562-ED7A-4ADB-83E1-A7A53B30415B}"/>
              </a:ext>
            </a:extLst>
          </p:cNvPr>
          <p:cNvSpPr txBox="1"/>
          <p:nvPr/>
        </p:nvSpPr>
        <p:spPr>
          <a:xfrm>
            <a:off x="8839735" y="1121981"/>
            <a:ext cx="4976414" cy="800219"/>
          </a:xfrm>
          <a:prstGeom prst="rect">
            <a:avLst/>
          </a:prstGeom>
          <a:noFill/>
        </p:spPr>
        <p:txBody>
          <a:bodyPr wrap="square" rtlCol="0">
            <a:spAutoFit/>
          </a:bodyPr>
          <a:lstStyle/>
          <a:p>
            <a:r>
              <a:rPr lang="en-GB" sz="2400" b="1" dirty="0" smtClean="0"/>
              <a:t>Endings:</a:t>
            </a:r>
            <a:endParaRPr lang="en-GB" sz="2400" b="1" dirty="0"/>
          </a:p>
          <a:p>
            <a:endParaRPr lang="en-GB" sz="2200" dirty="0"/>
          </a:p>
        </p:txBody>
      </p:sp>
      <p:sp>
        <p:nvSpPr>
          <p:cNvPr id="33" name="TextBox 32">
            <a:extLst>
              <a:ext uri="{FF2B5EF4-FFF2-40B4-BE49-F238E27FC236}">
                <a16:creationId xmlns:a16="http://schemas.microsoft.com/office/drawing/2014/main" id="{6C35C562-ED7A-4ADB-83E1-A7A53B30415B}"/>
              </a:ext>
            </a:extLst>
          </p:cNvPr>
          <p:cNvSpPr txBox="1"/>
          <p:nvPr/>
        </p:nvSpPr>
        <p:spPr>
          <a:xfrm>
            <a:off x="0" y="3048141"/>
            <a:ext cx="4976414" cy="461665"/>
          </a:xfrm>
          <a:prstGeom prst="rect">
            <a:avLst/>
          </a:prstGeom>
          <a:noFill/>
        </p:spPr>
        <p:txBody>
          <a:bodyPr wrap="square" rtlCol="0">
            <a:spAutoFit/>
          </a:bodyPr>
          <a:lstStyle/>
          <a:p>
            <a:r>
              <a:rPr lang="en-GB" sz="2400" dirty="0" smtClean="0"/>
              <a:t>She dived into the deep water and</a:t>
            </a:r>
            <a:endParaRPr lang="en-GB" sz="2000" dirty="0"/>
          </a:p>
        </p:txBody>
      </p:sp>
      <p:sp>
        <p:nvSpPr>
          <p:cNvPr id="34" name="TextBox 33">
            <a:extLst>
              <a:ext uri="{FF2B5EF4-FFF2-40B4-BE49-F238E27FC236}">
                <a16:creationId xmlns:a16="http://schemas.microsoft.com/office/drawing/2014/main" id="{6C35C562-ED7A-4ADB-83E1-A7A53B30415B}"/>
              </a:ext>
            </a:extLst>
          </p:cNvPr>
          <p:cNvSpPr txBox="1"/>
          <p:nvPr/>
        </p:nvSpPr>
        <p:spPr>
          <a:xfrm>
            <a:off x="7215586" y="2021229"/>
            <a:ext cx="4976414" cy="461665"/>
          </a:xfrm>
          <a:prstGeom prst="rect">
            <a:avLst/>
          </a:prstGeom>
          <a:noFill/>
        </p:spPr>
        <p:txBody>
          <a:bodyPr wrap="square" rtlCol="0">
            <a:spAutoFit/>
          </a:bodyPr>
          <a:lstStyle/>
          <a:p>
            <a:r>
              <a:rPr lang="en-GB" sz="2400" dirty="0" smtClean="0"/>
              <a:t>swam with friendly sea turtles.</a:t>
            </a:r>
            <a:endParaRPr lang="en-GB" sz="2000" dirty="0"/>
          </a:p>
        </p:txBody>
      </p:sp>
      <p:sp>
        <p:nvSpPr>
          <p:cNvPr id="35" name="TextBox 34">
            <a:extLst>
              <a:ext uri="{FF2B5EF4-FFF2-40B4-BE49-F238E27FC236}">
                <a16:creationId xmlns:a16="http://schemas.microsoft.com/office/drawing/2014/main" id="{6C35C562-ED7A-4ADB-83E1-A7A53B30415B}"/>
              </a:ext>
            </a:extLst>
          </p:cNvPr>
          <p:cNvSpPr txBox="1"/>
          <p:nvPr/>
        </p:nvSpPr>
        <p:spPr>
          <a:xfrm>
            <a:off x="0" y="4290751"/>
            <a:ext cx="5485866" cy="461665"/>
          </a:xfrm>
          <a:prstGeom prst="rect">
            <a:avLst/>
          </a:prstGeom>
          <a:noFill/>
        </p:spPr>
        <p:txBody>
          <a:bodyPr wrap="square" rtlCol="0">
            <a:spAutoFit/>
          </a:bodyPr>
          <a:lstStyle/>
          <a:p>
            <a:r>
              <a:rPr lang="en-GB" sz="2400" dirty="0" smtClean="0"/>
              <a:t>The hungry sharks searched for snacks and</a:t>
            </a:r>
            <a:endParaRPr lang="en-GB" sz="2000" dirty="0"/>
          </a:p>
        </p:txBody>
      </p:sp>
      <p:sp>
        <p:nvSpPr>
          <p:cNvPr id="36" name="TextBox 35">
            <a:extLst>
              <a:ext uri="{FF2B5EF4-FFF2-40B4-BE49-F238E27FC236}">
                <a16:creationId xmlns:a16="http://schemas.microsoft.com/office/drawing/2014/main" id="{6C35C562-ED7A-4ADB-83E1-A7A53B30415B}"/>
              </a:ext>
            </a:extLst>
          </p:cNvPr>
          <p:cNvSpPr txBox="1"/>
          <p:nvPr/>
        </p:nvSpPr>
        <p:spPr>
          <a:xfrm>
            <a:off x="7117745" y="4290751"/>
            <a:ext cx="5485866" cy="461665"/>
          </a:xfrm>
          <a:prstGeom prst="rect">
            <a:avLst/>
          </a:prstGeom>
          <a:noFill/>
        </p:spPr>
        <p:txBody>
          <a:bodyPr wrap="square" rtlCol="0">
            <a:spAutoFit/>
          </a:bodyPr>
          <a:lstStyle/>
          <a:p>
            <a:r>
              <a:rPr lang="en-GB" sz="2400" dirty="0" smtClean="0"/>
              <a:t>chased small creatures away.</a:t>
            </a:r>
            <a:endParaRPr lang="en-GB" sz="2000" dirty="0"/>
          </a:p>
        </p:txBody>
      </p:sp>
      <p:sp>
        <p:nvSpPr>
          <p:cNvPr id="37" name="TextBox 36">
            <a:extLst>
              <a:ext uri="{FF2B5EF4-FFF2-40B4-BE49-F238E27FC236}">
                <a16:creationId xmlns:a16="http://schemas.microsoft.com/office/drawing/2014/main" id="{6C35C562-ED7A-4ADB-83E1-A7A53B30415B}"/>
              </a:ext>
            </a:extLst>
          </p:cNvPr>
          <p:cNvSpPr txBox="1"/>
          <p:nvPr/>
        </p:nvSpPr>
        <p:spPr>
          <a:xfrm>
            <a:off x="-45186" y="5647525"/>
            <a:ext cx="5485866" cy="461665"/>
          </a:xfrm>
          <a:prstGeom prst="rect">
            <a:avLst/>
          </a:prstGeom>
          <a:noFill/>
        </p:spPr>
        <p:txBody>
          <a:bodyPr wrap="square" rtlCol="0">
            <a:spAutoFit/>
          </a:bodyPr>
          <a:lstStyle/>
          <a:p>
            <a:r>
              <a:rPr lang="en-GB" sz="2400" dirty="0" smtClean="0"/>
              <a:t>The greedy bird stole Winnie’s lunch and</a:t>
            </a:r>
            <a:endParaRPr lang="en-GB" sz="2000" dirty="0"/>
          </a:p>
        </p:txBody>
      </p:sp>
      <p:sp>
        <p:nvSpPr>
          <p:cNvPr id="39" name="TextBox 38">
            <a:extLst>
              <a:ext uri="{FF2B5EF4-FFF2-40B4-BE49-F238E27FC236}">
                <a16:creationId xmlns:a16="http://schemas.microsoft.com/office/drawing/2014/main" id="{6C35C562-ED7A-4ADB-83E1-A7A53B30415B}"/>
              </a:ext>
            </a:extLst>
          </p:cNvPr>
          <p:cNvSpPr txBox="1"/>
          <p:nvPr/>
        </p:nvSpPr>
        <p:spPr>
          <a:xfrm>
            <a:off x="7215586" y="3067092"/>
            <a:ext cx="5485866" cy="461665"/>
          </a:xfrm>
          <a:prstGeom prst="rect">
            <a:avLst/>
          </a:prstGeom>
          <a:noFill/>
        </p:spPr>
        <p:txBody>
          <a:bodyPr wrap="square" rtlCol="0">
            <a:spAutoFit/>
          </a:bodyPr>
          <a:lstStyle/>
          <a:p>
            <a:r>
              <a:rPr lang="en-GB" sz="2400" dirty="0"/>
              <a:t>l</a:t>
            </a:r>
            <a:r>
              <a:rPr lang="en-GB" sz="2400" dirty="0" smtClean="0"/>
              <a:t>aughed as he ate it.</a:t>
            </a:r>
            <a:endParaRPr lang="en-GB" sz="2400" dirty="0"/>
          </a:p>
        </p:txBody>
      </p:sp>
      <p:cxnSp>
        <p:nvCxnSpPr>
          <p:cNvPr id="5" name="Straight Arrow Connector 4"/>
          <p:cNvCxnSpPr/>
          <p:nvPr/>
        </p:nvCxnSpPr>
        <p:spPr>
          <a:xfrm>
            <a:off x="3523129" y="2263813"/>
            <a:ext cx="3594616" cy="33837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432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F62895AD-1DE3-45C9-9050-B439580DA190}"/>
              </a:ext>
            </a:extLst>
          </p:cNvPr>
          <p:cNvGrpSpPr/>
          <p:nvPr/>
        </p:nvGrpSpPr>
        <p:grpSpPr>
          <a:xfrm>
            <a:off x="430266" y="3945276"/>
            <a:ext cx="11219293" cy="2623827"/>
            <a:chOff x="430266" y="4285753"/>
            <a:chExt cx="11219293" cy="2283350"/>
          </a:xfrm>
        </p:grpSpPr>
        <p:cxnSp>
          <p:nvCxnSpPr>
            <p:cNvPr id="6" name="Straight Connector 5">
              <a:extLst>
                <a:ext uri="{FF2B5EF4-FFF2-40B4-BE49-F238E27FC236}">
                  <a16:creationId xmlns:a16="http://schemas.microsoft.com/office/drawing/2014/main" id="{89CA88E6-9308-434B-B84B-2B5CF63305B3}"/>
                </a:ext>
              </a:extLst>
            </p:cNvPr>
            <p:cNvCxnSpPr/>
            <p:nvPr/>
          </p:nvCxnSpPr>
          <p:spPr>
            <a:xfrm>
              <a:off x="430268" y="4285753"/>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F020AFA7-0173-469C-B256-66AAADBDF9C8}"/>
                </a:ext>
              </a:extLst>
            </p:cNvPr>
            <p:cNvCxnSpPr/>
            <p:nvPr/>
          </p:nvCxnSpPr>
          <p:spPr>
            <a:xfrm>
              <a:off x="430268" y="4724399"/>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9AFB79C7-5735-4BF8-BDA3-4AC98ED4B6F9}"/>
                </a:ext>
              </a:extLst>
            </p:cNvPr>
            <p:cNvCxnSpPr/>
            <p:nvPr/>
          </p:nvCxnSpPr>
          <p:spPr>
            <a:xfrm>
              <a:off x="430267" y="5161721"/>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F2E61809-188C-46FE-A1C3-8314FEC9E944}"/>
                </a:ext>
              </a:extLst>
            </p:cNvPr>
            <p:cNvCxnSpPr/>
            <p:nvPr/>
          </p:nvCxnSpPr>
          <p:spPr>
            <a:xfrm>
              <a:off x="430267" y="5614946"/>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8C8616BE-4905-433A-AA1F-408B53BCFEF1}"/>
                </a:ext>
              </a:extLst>
            </p:cNvPr>
            <p:cNvCxnSpPr/>
            <p:nvPr/>
          </p:nvCxnSpPr>
          <p:spPr>
            <a:xfrm>
              <a:off x="430266" y="6076122"/>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DF0C2363-270E-42ED-8252-398731651EF2}"/>
                </a:ext>
              </a:extLst>
            </p:cNvPr>
            <p:cNvCxnSpPr/>
            <p:nvPr/>
          </p:nvCxnSpPr>
          <p:spPr>
            <a:xfrm>
              <a:off x="430266" y="6569103"/>
              <a:ext cx="11219291" cy="0"/>
            </a:xfrm>
            <a:prstGeom prst="line">
              <a:avLst/>
            </a:prstGeom>
          </p:spPr>
          <p:style>
            <a:lnRef idx="1">
              <a:schemeClr val="dk1"/>
            </a:lnRef>
            <a:fillRef idx="0">
              <a:schemeClr val="dk1"/>
            </a:fillRef>
            <a:effectRef idx="0">
              <a:schemeClr val="dk1"/>
            </a:effectRef>
            <a:fontRef idx="minor">
              <a:schemeClr val="tx1"/>
            </a:fontRef>
          </p:style>
        </p:cxnSp>
      </p:grpSp>
      <p:grpSp>
        <p:nvGrpSpPr>
          <p:cNvPr id="15" name="Group 14">
            <a:extLst>
              <a:ext uri="{FF2B5EF4-FFF2-40B4-BE49-F238E27FC236}">
                <a16:creationId xmlns:a16="http://schemas.microsoft.com/office/drawing/2014/main" id="{DEBAC9D4-B508-47BD-B90E-8D2F2CFD1350}"/>
              </a:ext>
            </a:extLst>
          </p:cNvPr>
          <p:cNvGrpSpPr/>
          <p:nvPr/>
        </p:nvGrpSpPr>
        <p:grpSpPr>
          <a:xfrm>
            <a:off x="3293726" y="48132"/>
            <a:ext cx="3616501" cy="1269553"/>
            <a:chOff x="3697967" y="-6096159"/>
            <a:chExt cx="3710311" cy="1332738"/>
          </a:xfrm>
        </p:grpSpPr>
        <p:sp>
          <p:nvSpPr>
            <p:cNvPr id="4" name="Oval 3">
              <a:extLst>
                <a:ext uri="{FF2B5EF4-FFF2-40B4-BE49-F238E27FC236}">
                  <a16:creationId xmlns:a16="http://schemas.microsoft.com/office/drawing/2014/main" id="{0F057012-CB5D-4C3D-B34F-9E94411F4BAB}"/>
                </a:ext>
              </a:extLst>
            </p:cNvPr>
            <p:cNvSpPr/>
            <p:nvPr/>
          </p:nvSpPr>
          <p:spPr>
            <a:xfrm>
              <a:off x="3697967" y="-6096159"/>
              <a:ext cx="3710311" cy="1332738"/>
            </a:xfrm>
            <a:prstGeom prst="ellipse">
              <a:avLst/>
            </a:prstGeom>
            <a:solidFill>
              <a:schemeClr val="bg1">
                <a:lumMod val="65000"/>
              </a:schemeClr>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123B1F2C-085D-4E48-8049-A93D35965CBD}"/>
                </a:ext>
              </a:extLst>
            </p:cNvPr>
            <p:cNvSpPr txBox="1"/>
            <p:nvPr/>
          </p:nvSpPr>
          <p:spPr>
            <a:xfrm>
              <a:off x="3987806" y="-6090526"/>
              <a:ext cx="3215811" cy="1200329"/>
            </a:xfrm>
            <a:prstGeom prst="rect">
              <a:avLst/>
            </a:prstGeom>
            <a:noFill/>
          </p:spPr>
          <p:txBody>
            <a:bodyPr wrap="square" rtlCol="0">
              <a:spAutoFit/>
            </a:bodyPr>
            <a:lstStyle/>
            <a:p>
              <a:pPr algn="ctr"/>
              <a:r>
                <a:rPr lang="en-GB" b="1" u="sng" dirty="0"/>
                <a:t>Challenge</a:t>
              </a:r>
              <a:r>
                <a:rPr lang="en-GB" b="1" u="sng" dirty="0" smtClean="0"/>
                <a:t>!</a:t>
              </a:r>
              <a:endParaRPr lang="en-GB" dirty="0"/>
            </a:p>
            <a:p>
              <a:pPr algn="ctr"/>
              <a:r>
                <a:rPr lang="en-GB" dirty="0" smtClean="0"/>
                <a:t>Use my adjectives or some of your own to make the sentences even better!</a:t>
              </a:r>
              <a:endParaRPr lang="en-GB" dirty="0"/>
            </a:p>
          </p:txBody>
        </p:sp>
      </p:grpSp>
      <p:sp>
        <p:nvSpPr>
          <p:cNvPr id="14" name="TextBox 13">
            <a:extLst>
              <a:ext uri="{FF2B5EF4-FFF2-40B4-BE49-F238E27FC236}">
                <a16:creationId xmlns:a16="http://schemas.microsoft.com/office/drawing/2014/main" id="{B6ACDE97-9D35-4856-90B0-19EC4B528DA6}"/>
              </a:ext>
            </a:extLst>
          </p:cNvPr>
          <p:cNvSpPr txBox="1"/>
          <p:nvPr/>
        </p:nvSpPr>
        <p:spPr>
          <a:xfrm>
            <a:off x="258195" y="87323"/>
            <a:ext cx="5128888" cy="523220"/>
          </a:xfrm>
          <a:prstGeom prst="rect">
            <a:avLst/>
          </a:prstGeom>
          <a:noFill/>
        </p:spPr>
        <p:txBody>
          <a:bodyPr wrap="square" rtlCol="0">
            <a:spAutoFit/>
          </a:bodyPr>
          <a:lstStyle/>
          <a:p>
            <a:r>
              <a:rPr lang="en-GB" sz="2800" b="1" u="sng" dirty="0"/>
              <a:t>Your Sentences…</a:t>
            </a:r>
          </a:p>
        </p:txBody>
      </p:sp>
      <p:sp>
        <p:nvSpPr>
          <p:cNvPr id="18" name="Cloud 17">
            <a:extLst>
              <a:ext uri="{FF2B5EF4-FFF2-40B4-BE49-F238E27FC236}">
                <a16:creationId xmlns:a16="http://schemas.microsoft.com/office/drawing/2014/main" id="{1BEDFBF8-B039-46A1-BDE9-1C9F78B45990}"/>
              </a:ext>
            </a:extLst>
          </p:cNvPr>
          <p:cNvSpPr/>
          <p:nvPr/>
        </p:nvSpPr>
        <p:spPr>
          <a:xfrm rot="688576">
            <a:off x="120220" y="592581"/>
            <a:ext cx="3248409" cy="2413326"/>
          </a:xfrm>
          <a:prstGeom prst="cloud">
            <a:avLst/>
          </a:prstGeom>
          <a:solidFill>
            <a:schemeClr val="bg1">
              <a:lumMod val="6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11B5F649-53E6-487B-AB4B-A0D88926937A}"/>
              </a:ext>
            </a:extLst>
          </p:cNvPr>
          <p:cNvSpPr txBox="1"/>
          <p:nvPr/>
        </p:nvSpPr>
        <p:spPr>
          <a:xfrm>
            <a:off x="354020" y="854821"/>
            <a:ext cx="2691830" cy="1631216"/>
          </a:xfrm>
          <a:prstGeom prst="rect">
            <a:avLst/>
          </a:prstGeom>
          <a:noFill/>
        </p:spPr>
        <p:txBody>
          <a:bodyPr wrap="square" rtlCol="0">
            <a:spAutoFit/>
          </a:bodyPr>
          <a:lstStyle/>
          <a:p>
            <a:pPr algn="ctr"/>
            <a:r>
              <a:rPr lang="en-GB" sz="2000" dirty="0" smtClean="0"/>
              <a:t>Write your own sentences to describe the setting using the conjunction ‘and’ to extend your sentences.</a:t>
            </a:r>
            <a:endParaRPr lang="en-GB" sz="2000" dirty="0"/>
          </a:p>
        </p:txBody>
      </p:sp>
      <p:pic>
        <p:nvPicPr>
          <p:cNvPr id="20" name="Picture 19"/>
          <p:cNvPicPr>
            <a:picLocks noChangeAspect="1"/>
          </p:cNvPicPr>
          <p:nvPr/>
        </p:nvPicPr>
        <p:blipFill>
          <a:blip r:embed="rId2"/>
          <a:stretch>
            <a:fillRect/>
          </a:stretch>
        </p:blipFill>
        <p:spPr>
          <a:xfrm>
            <a:off x="6993252" y="87323"/>
            <a:ext cx="5086409" cy="2963745"/>
          </a:xfrm>
          <a:prstGeom prst="rect">
            <a:avLst/>
          </a:prstGeom>
        </p:spPr>
      </p:pic>
      <p:sp>
        <p:nvSpPr>
          <p:cNvPr id="24" name="TextBox 23">
            <a:extLst>
              <a:ext uri="{FF2B5EF4-FFF2-40B4-BE49-F238E27FC236}">
                <a16:creationId xmlns:a16="http://schemas.microsoft.com/office/drawing/2014/main" id="{11B5F649-53E6-487B-AB4B-A0D88926937A}"/>
              </a:ext>
            </a:extLst>
          </p:cNvPr>
          <p:cNvSpPr txBox="1"/>
          <p:nvPr/>
        </p:nvSpPr>
        <p:spPr>
          <a:xfrm>
            <a:off x="3045850" y="1536682"/>
            <a:ext cx="2691830" cy="1938992"/>
          </a:xfrm>
          <a:prstGeom prst="rect">
            <a:avLst/>
          </a:prstGeom>
          <a:noFill/>
        </p:spPr>
        <p:txBody>
          <a:bodyPr wrap="square" rtlCol="0">
            <a:spAutoFit/>
          </a:bodyPr>
          <a:lstStyle/>
          <a:p>
            <a:pPr algn="ctr"/>
            <a:r>
              <a:rPr lang="en-GB" sz="2000" dirty="0"/>
              <a:t>d</a:t>
            </a:r>
            <a:r>
              <a:rPr lang="en-GB" sz="2000" dirty="0" smtClean="0"/>
              <a:t>eep</a:t>
            </a:r>
          </a:p>
          <a:p>
            <a:pPr algn="ctr"/>
            <a:r>
              <a:rPr lang="en-GB" sz="2000" dirty="0" smtClean="0"/>
              <a:t>colourful</a:t>
            </a:r>
          </a:p>
          <a:p>
            <a:pPr algn="ctr"/>
            <a:r>
              <a:rPr lang="en-GB" sz="2000" dirty="0"/>
              <a:t>m</a:t>
            </a:r>
            <a:r>
              <a:rPr lang="en-GB" sz="2000" dirty="0" smtClean="0"/>
              <a:t>ischievous</a:t>
            </a:r>
          </a:p>
          <a:p>
            <a:pPr algn="ctr"/>
            <a:r>
              <a:rPr lang="en-GB" sz="2000" dirty="0"/>
              <a:t>d</a:t>
            </a:r>
            <a:r>
              <a:rPr lang="en-GB" sz="2000" dirty="0" smtClean="0"/>
              <a:t>elicious</a:t>
            </a:r>
          </a:p>
          <a:p>
            <a:pPr algn="ctr"/>
            <a:endParaRPr lang="en-GB" sz="2000" dirty="0" smtClean="0"/>
          </a:p>
          <a:p>
            <a:pPr algn="ctr"/>
            <a:endParaRPr lang="en-GB" sz="2000" dirty="0"/>
          </a:p>
        </p:txBody>
      </p:sp>
      <p:sp>
        <p:nvSpPr>
          <p:cNvPr id="25" name="TextBox 24">
            <a:extLst>
              <a:ext uri="{FF2B5EF4-FFF2-40B4-BE49-F238E27FC236}">
                <a16:creationId xmlns:a16="http://schemas.microsoft.com/office/drawing/2014/main" id="{11B5F649-53E6-487B-AB4B-A0D88926937A}"/>
              </a:ext>
            </a:extLst>
          </p:cNvPr>
          <p:cNvSpPr txBox="1"/>
          <p:nvPr/>
        </p:nvSpPr>
        <p:spPr>
          <a:xfrm>
            <a:off x="4474790" y="1552947"/>
            <a:ext cx="2691830" cy="1938992"/>
          </a:xfrm>
          <a:prstGeom prst="rect">
            <a:avLst/>
          </a:prstGeom>
          <a:noFill/>
        </p:spPr>
        <p:txBody>
          <a:bodyPr wrap="square" rtlCol="0">
            <a:spAutoFit/>
          </a:bodyPr>
          <a:lstStyle/>
          <a:p>
            <a:pPr algn="ctr"/>
            <a:r>
              <a:rPr lang="en-GB" sz="2000" dirty="0" smtClean="0"/>
              <a:t>strong</a:t>
            </a:r>
          </a:p>
          <a:p>
            <a:pPr algn="ctr"/>
            <a:r>
              <a:rPr lang="en-GB" sz="2000" dirty="0" smtClean="0"/>
              <a:t>wooden</a:t>
            </a:r>
          </a:p>
          <a:p>
            <a:pPr algn="ctr"/>
            <a:r>
              <a:rPr lang="en-GB" sz="2000" dirty="0"/>
              <a:t>s</a:t>
            </a:r>
            <a:r>
              <a:rPr lang="en-GB" sz="2000" dirty="0" smtClean="0"/>
              <a:t>mall</a:t>
            </a:r>
          </a:p>
          <a:p>
            <a:pPr algn="ctr"/>
            <a:r>
              <a:rPr lang="en-GB" sz="2000" dirty="0" smtClean="0"/>
              <a:t>slimy</a:t>
            </a:r>
          </a:p>
          <a:p>
            <a:pPr algn="ctr"/>
            <a:endParaRPr lang="en-GB" sz="2000" dirty="0" smtClean="0"/>
          </a:p>
          <a:p>
            <a:pPr algn="ctr"/>
            <a:endParaRPr lang="en-GB" sz="2000" dirty="0"/>
          </a:p>
        </p:txBody>
      </p:sp>
      <p:sp>
        <p:nvSpPr>
          <p:cNvPr id="2" name="TextBox 1"/>
          <p:cNvSpPr txBox="1"/>
          <p:nvPr/>
        </p:nvSpPr>
        <p:spPr>
          <a:xfrm>
            <a:off x="6993251" y="3187337"/>
            <a:ext cx="5086409" cy="369332"/>
          </a:xfrm>
          <a:prstGeom prst="rect">
            <a:avLst/>
          </a:prstGeom>
          <a:noFill/>
        </p:spPr>
        <p:txBody>
          <a:bodyPr wrap="square" rtlCol="0">
            <a:spAutoFit/>
          </a:bodyPr>
          <a:lstStyle/>
          <a:p>
            <a:r>
              <a:rPr lang="en-GB" b="1" dirty="0" smtClean="0"/>
              <a:t>Remember to use capital letters and full stops!</a:t>
            </a:r>
            <a:endParaRPr lang="en-GB" b="1" dirty="0"/>
          </a:p>
        </p:txBody>
      </p:sp>
    </p:spTree>
    <p:extLst>
      <p:ext uri="{BB962C8B-B14F-4D97-AF65-F5344CB8AC3E}">
        <p14:creationId xmlns:p14="http://schemas.microsoft.com/office/powerpoint/2010/main" val="39851084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86CDE40-1A57-4A42-97DD-A267D76AD3FE}"/>
              </a:ext>
            </a:extLst>
          </p:cNvPr>
          <p:cNvSpPr/>
          <p:nvPr/>
        </p:nvSpPr>
        <p:spPr>
          <a:xfrm>
            <a:off x="98189" y="47884"/>
            <a:ext cx="11977816" cy="6647935"/>
          </a:xfrm>
          <a:prstGeom prst="rect">
            <a:avLst/>
          </a:prstGeom>
          <a:solidFill>
            <a:srgbClr val="9999FF"/>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EAC1B57F-DE0E-44FB-A53F-5A431B23FAB9}"/>
              </a:ext>
            </a:extLst>
          </p:cNvPr>
          <p:cNvSpPr/>
          <p:nvPr/>
        </p:nvSpPr>
        <p:spPr>
          <a:xfrm>
            <a:off x="189471" y="5858142"/>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174B1B86-9557-4F9A-9B8A-B36764BEBEC4}"/>
              </a:ext>
            </a:extLst>
          </p:cNvPr>
          <p:cNvSpPr txBox="1"/>
          <p:nvPr/>
        </p:nvSpPr>
        <p:spPr>
          <a:xfrm>
            <a:off x="864066" y="5986095"/>
            <a:ext cx="4028302" cy="461665"/>
          </a:xfrm>
          <a:prstGeom prst="rect">
            <a:avLst/>
          </a:prstGeom>
          <a:noFill/>
        </p:spPr>
        <p:txBody>
          <a:bodyPr wrap="square" rtlCol="0">
            <a:spAutoFit/>
          </a:bodyPr>
          <a:lstStyle/>
          <a:p>
            <a:r>
              <a:rPr lang="en-GB" sz="2400" dirty="0"/>
              <a:t>Subject</a:t>
            </a:r>
            <a:r>
              <a:rPr lang="en-GB" dirty="0"/>
              <a:t>: </a:t>
            </a:r>
            <a:r>
              <a:rPr lang="en-GB" sz="2400" dirty="0"/>
              <a:t>English </a:t>
            </a:r>
            <a:endParaRPr lang="en-GB" dirty="0"/>
          </a:p>
        </p:txBody>
      </p:sp>
      <p:sp>
        <p:nvSpPr>
          <p:cNvPr id="6" name="Rectangle 5">
            <a:extLst>
              <a:ext uri="{FF2B5EF4-FFF2-40B4-BE49-F238E27FC236}">
                <a16:creationId xmlns:a16="http://schemas.microsoft.com/office/drawing/2014/main" id="{2BCB8D2C-DF5B-4A70-A0FA-235CBA2965DF}"/>
              </a:ext>
            </a:extLst>
          </p:cNvPr>
          <p:cNvSpPr/>
          <p:nvPr/>
        </p:nvSpPr>
        <p:spPr>
          <a:xfrm>
            <a:off x="189471" y="117047"/>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7C91866B-F183-40F2-B8B6-927CF8EC24EF}"/>
              </a:ext>
            </a:extLst>
          </p:cNvPr>
          <p:cNvSpPr txBox="1"/>
          <p:nvPr/>
        </p:nvSpPr>
        <p:spPr>
          <a:xfrm>
            <a:off x="255703" y="144653"/>
            <a:ext cx="7426334" cy="584775"/>
          </a:xfrm>
          <a:prstGeom prst="rect">
            <a:avLst/>
          </a:prstGeom>
          <a:noFill/>
        </p:spPr>
        <p:txBody>
          <a:bodyPr wrap="square" rtlCol="0">
            <a:spAutoFit/>
          </a:bodyPr>
          <a:lstStyle/>
          <a:p>
            <a:r>
              <a:rPr lang="en-GB" sz="3200" dirty="0"/>
              <a:t>Date</a:t>
            </a:r>
            <a:r>
              <a:rPr lang="en-GB" dirty="0"/>
              <a:t>:   </a:t>
            </a:r>
            <a:r>
              <a:rPr lang="en-GB" sz="3200" dirty="0" smtClean="0"/>
              <a:t>Friday 8</a:t>
            </a:r>
            <a:r>
              <a:rPr lang="en-GB" sz="3200" baseline="30000" dirty="0" smtClean="0"/>
              <a:t>th</a:t>
            </a:r>
            <a:r>
              <a:rPr lang="en-GB" sz="3200" dirty="0" smtClean="0"/>
              <a:t> January</a:t>
            </a:r>
            <a:endParaRPr lang="en-GB" dirty="0"/>
          </a:p>
        </p:txBody>
      </p:sp>
      <p:pic>
        <p:nvPicPr>
          <p:cNvPr id="8" name="Picture 7">
            <a:extLst>
              <a:ext uri="{FF2B5EF4-FFF2-40B4-BE49-F238E27FC236}">
                <a16:creationId xmlns:a16="http://schemas.microsoft.com/office/drawing/2014/main" id="{73172584-8825-4FA4-A941-38654FDD1812}"/>
              </a:ext>
            </a:extLst>
          </p:cNvPr>
          <p:cNvPicPr>
            <a:picLocks noChangeAspect="1"/>
          </p:cNvPicPr>
          <p:nvPr/>
        </p:nvPicPr>
        <p:blipFill>
          <a:blip r:embed="rId2"/>
          <a:stretch>
            <a:fillRect/>
          </a:stretch>
        </p:blipFill>
        <p:spPr>
          <a:xfrm>
            <a:off x="553093" y="1680352"/>
            <a:ext cx="2219325" cy="1104900"/>
          </a:xfrm>
          <a:prstGeom prst="rect">
            <a:avLst/>
          </a:prstGeom>
        </p:spPr>
      </p:pic>
      <p:sp>
        <p:nvSpPr>
          <p:cNvPr id="9" name="Rectangle 8">
            <a:extLst>
              <a:ext uri="{FF2B5EF4-FFF2-40B4-BE49-F238E27FC236}">
                <a16:creationId xmlns:a16="http://schemas.microsoft.com/office/drawing/2014/main" id="{1ED497AF-17FB-456D-B3CC-C67CBD1AB47A}"/>
              </a:ext>
            </a:extLst>
          </p:cNvPr>
          <p:cNvSpPr/>
          <p:nvPr/>
        </p:nvSpPr>
        <p:spPr>
          <a:xfrm>
            <a:off x="569871" y="2788274"/>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9A9DA757-C41A-4DE2-9FF9-297534F62244}"/>
              </a:ext>
            </a:extLst>
          </p:cNvPr>
          <p:cNvSpPr txBox="1"/>
          <p:nvPr/>
        </p:nvSpPr>
        <p:spPr>
          <a:xfrm>
            <a:off x="569871" y="2789668"/>
            <a:ext cx="10429593" cy="1323439"/>
          </a:xfrm>
          <a:prstGeom prst="rect">
            <a:avLst/>
          </a:prstGeom>
          <a:noFill/>
        </p:spPr>
        <p:txBody>
          <a:bodyPr wrap="square" rtlCol="0">
            <a:spAutoFit/>
          </a:bodyPr>
          <a:lstStyle/>
          <a:p>
            <a:r>
              <a:rPr lang="en-GB" sz="4000" dirty="0"/>
              <a:t>LO To </a:t>
            </a:r>
            <a:r>
              <a:rPr lang="en-GB" sz="4000" dirty="0" smtClean="0"/>
              <a:t>be able to write a setting description of the sea.</a:t>
            </a:r>
            <a:endParaRPr lang="en-GB" sz="4000" dirty="0"/>
          </a:p>
        </p:txBody>
      </p:sp>
      <p:pic>
        <p:nvPicPr>
          <p:cNvPr id="11" name="Picture 10">
            <a:extLst>
              <a:ext uri="{FF2B5EF4-FFF2-40B4-BE49-F238E27FC236}">
                <a16:creationId xmlns:a16="http://schemas.microsoft.com/office/drawing/2014/main" id="{B32D894F-7A6F-488E-9C92-BAB1DB89A03C}"/>
              </a:ext>
            </a:extLst>
          </p:cNvPr>
          <p:cNvPicPr>
            <a:picLocks noChangeAspect="1"/>
          </p:cNvPicPr>
          <p:nvPr/>
        </p:nvPicPr>
        <p:blipFill>
          <a:blip r:embed="rId3"/>
          <a:stretch>
            <a:fillRect/>
          </a:stretch>
        </p:blipFill>
        <p:spPr>
          <a:xfrm>
            <a:off x="4646197" y="5915432"/>
            <a:ext cx="834561" cy="640100"/>
          </a:xfrm>
          <a:prstGeom prst="rect">
            <a:avLst/>
          </a:prstGeom>
        </p:spPr>
      </p:pic>
      <p:pic>
        <p:nvPicPr>
          <p:cNvPr id="12" name="Picture 11">
            <a:extLst>
              <a:ext uri="{FF2B5EF4-FFF2-40B4-BE49-F238E27FC236}">
                <a16:creationId xmlns:a16="http://schemas.microsoft.com/office/drawing/2014/main" id="{3DC79E52-8CAD-4890-8AC2-92F253BD8F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5703" y="5922732"/>
            <a:ext cx="588390" cy="588390"/>
          </a:xfrm>
          <a:prstGeom prst="rect">
            <a:avLst/>
          </a:prstGeom>
        </p:spPr>
      </p:pic>
    </p:spTree>
    <p:extLst>
      <p:ext uri="{BB962C8B-B14F-4D97-AF65-F5344CB8AC3E}">
        <p14:creationId xmlns:p14="http://schemas.microsoft.com/office/powerpoint/2010/main" val="436400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C6E02EF-F4D4-467A-97EF-3CDEDDAC40ED}"/>
              </a:ext>
            </a:extLst>
          </p:cNvPr>
          <p:cNvSpPr/>
          <p:nvPr/>
        </p:nvSpPr>
        <p:spPr>
          <a:xfrm>
            <a:off x="0" y="226031"/>
            <a:ext cx="8137133" cy="1345915"/>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3D089D1B-A368-48AE-960E-DE0EAE41042C}"/>
              </a:ext>
            </a:extLst>
          </p:cNvPr>
          <p:cNvSpPr txBox="1"/>
          <p:nvPr/>
        </p:nvSpPr>
        <p:spPr>
          <a:xfrm>
            <a:off x="133564" y="349321"/>
            <a:ext cx="7489861" cy="1077218"/>
          </a:xfrm>
          <a:prstGeom prst="rect">
            <a:avLst/>
          </a:prstGeom>
          <a:noFill/>
        </p:spPr>
        <p:txBody>
          <a:bodyPr wrap="square" rtlCol="0">
            <a:spAutoFit/>
          </a:bodyPr>
          <a:lstStyle/>
          <a:p>
            <a:r>
              <a:rPr lang="en-GB" sz="3200" dirty="0"/>
              <a:t>Read my description again to get it back in your head…</a:t>
            </a:r>
          </a:p>
        </p:txBody>
      </p:sp>
      <p:sp>
        <p:nvSpPr>
          <p:cNvPr id="6" name="TextBox 5">
            <a:extLst>
              <a:ext uri="{FF2B5EF4-FFF2-40B4-BE49-F238E27FC236}">
                <a16:creationId xmlns:a16="http://schemas.microsoft.com/office/drawing/2014/main" id="{3EE15C3B-E119-4D70-9A18-1D9B34484CC9}"/>
              </a:ext>
            </a:extLst>
          </p:cNvPr>
          <p:cNvSpPr txBox="1"/>
          <p:nvPr/>
        </p:nvSpPr>
        <p:spPr>
          <a:xfrm>
            <a:off x="284056" y="3206123"/>
            <a:ext cx="11702266" cy="2308324"/>
          </a:xfrm>
          <a:prstGeom prst="rect">
            <a:avLst/>
          </a:prstGeom>
          <a:noFill/>
        </p:spPr>
        <p:txBody>
          <a:bodyPr wrap="square" rtlCol="0">
            <a:spAutoFit/>
          </a:bodyPr>
          <a:lstStyle/>
          <a:p>
            <a:pPr algn="just"/>
            <a:r>
              <a:rPr lang="en-GB" sz="2400" dirty="0"/>
              <a:t>Winnie swam down into the deep water. It was filled with colourful fish and slimy seaweed. On top of the water stood a brown jetty. Wilbur the mischievous cat tried to grab a delicious fish for his dinner. The sky was filled with grey clouds and the strong waves crashed against the wooden poles. Winnie explored the water through her red and yellow snorkel as the creatures floated around her. The small turtles darted after their green mother swimming elegantly above Winnie’s head.</a:t>
            </a:r>
          </a:p>
        </p:txBody>
      </p:sp>
      <p:pic>
        <p:nvPicPr>
          <p:cNvPr id="8" name="Picture 7"/>
          <p:cNvPicPr>
            <a:picLocks noChangeAspect="1"/>
          </p:cNvPicPr>
          <p:nvPr/>
        </p:nvPicPr>
        <p:blipFill>
          <a:blip r:embed="rId2"/>
          <a:stretch>
            <a:fillRect/>
          </a:stretch>
        </p:blipFill>
        <p:spPr>
          <a:xfrm>
            <a:off x="7309916" y="44534"/>
            <a:ext cx="4786290" cy="3038299"/>
          </a:xfrm>
          <a:prstGeom prst="rect">
            <a:avLst/>
          </a:prstGeom>
        </p:spPr>
      </p:pic>
      <p:sp>
        <p:nvSpPr>
          <p:cNvPr id="9" name="TextBox 8">
            <a:extLst>
              <a:ext uri="{FF2B5EF4-FFF2-40B4-BE49-F238E27FC236}">
                <a16:creationId xmlns:a16="http://schemas.microsoft.com/office/drawing/2014/main" id="{899AA9C2-414F-4651-AAD3-A6E9D472F2D1}"/>
              </a:ext>
            </a:extLst>
          </p:cNvPr>
          <p:cNvSpPr txBox="1"/>
          <p:nvPr/>
        </p:nvSpPr>
        <p:spPr>
          <a:xfrm>
            <a:off x="-984153" y="6235047"/>
            <a:ext cx="9213754" cy="400110"/>
          </a:xfrm>
          <a:prstGeom prst="rect">
            <a:avLst/>
          </a:prstGeom>
          <a:noFill/>
        </p:spPr>
        <p:txBody>
          <a:bodyPr wrap="square" rtlCol="0">
            <a:spAutoFit/>
          </a:bodyPr>
          <a:lstStyle/>
          <a:p>
            <a:pPr algn="ctr"/>
            <a:r>
              <a:rPr lang="en-GB" sz="2000" b="1" dirty="0" smtClean="0"/>
              <a:t>Can you point to all of the capital letters and full stops?</a:t>
            </a:r>
            <a:endParaRPr lang="en-GB" sz="2000" b="1" dirty="0"/>
          </a:p>
        </p:txBody>
      </p:sp>
      <p:sp>
        <p:nvSpPr>
          <p:cNvPr id="10" name="5-Point Star 9"/>
          <p:cNvSpPr/>
          <p:nvPr/>
        </p:nvSpPr>
        <p:spPr>
          <a:xfrm>
            <a:off x="238076" y="6208921"/>
            <a:ext cx="388942" cy="40011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539240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pic>
        <p:nvPicPr>
          <p:cNvPr id="32" name="Picture 31"/>
          <p:cNvPicPr>
            <a:picLocks noChangeAspect="1"/>
          </p:cNvPicPr>
          <p:nvPr/>
        </p:nvPicPr>
        <p:blipFill>
          <a:blip r:embed="rId2"/>
          <a:stretch>
            <a:fillRect/>
          </a:stretch>
        </p:blipFill>
        <p:spPr>
          <a:xfrm>
            <a:off x="3146417" y="566925"/>
            <a:ext cx="4786290" cy="3038299"/>
          </a:xfrm>
          <a:prstGeom prst="rect">
            <a:avLst/>
          </a:prstGeom>
        </p:spPr>
      </p:pic>
      <p:grpSp>
        <p:nvGrpSpPr>
          <p:cNvPr id="4" name="Group 3">
            <a:extLst>
              <a:ext uri="{FF2B5EF4-FFF2-40B4-BE49-F238E27FC236}">
                <a16:creationId xmlns:a16="http://schemas.microsoft.com/office/drawing/2014/main" id="{F296D2B8-3556-484E-AD97-A505679DC81E}"/>
              </a:ext>
            </a:extLst>
          </p:cNvPr>
          <p:cNvGrpSpPr/>
          <p:nvPr/>
        </p:nvGrpSpPr>
        <p:grpSpPr>
          <a:xfrm>
            <a:off x="430266" y="3945276"/>
            <a:ext cx="11219293" cy="2623827"/>
            <a:chOff x="430266" y="4285753"/>
            <a:chExt cx="11219293" cy="2283350"/>
          </a:xfrm>
        </p:grpSpPr>
        <p:cxnSp>
          <p:nvCxnSpPr>
            <p:cNvPr id="5" name="Straight Connector 4">
              <a:extLst>
                <a:ext uri="{FF2B5EF4-FFF2-40B4-BE49-F238E27FC236}">
                  <a16:creationId xmlns:a16="http://schemas.microsoft.com/office/drawing/2014/main" id="{5B2BF15F-5492-4F63-9BEE-64A602AAB50E}"/>
                </a:ext>
              </a:extLst>
            </p:cNvPr>
            <p:cNvCxnSpPr/>
            <p:nvPr/>
          </p:nvCxnSpPr>
          <p:spPr>
            <a:xfrm>
              <a:off x="430268" y="4285753"/>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26E812A1-0DB2-46DD-B02D-02BA4EE19780}"/>
                </a:ext>
              </a:extLst>
            </p:cNvPr>
            <p:cNvCxnSpPr/>
            <p:nvPr/>
          </p:nvCxnSpPr>
          <p:spPr>
            <a:xfrm>
              <a:off x="430268" y="4724399"/>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2120D9E2-2513-4B5A-AC0E-2A34B2B3C369}"/>
                </a:ext>
              </a:extLst>
            </p:cNvPr>
            <p:cNvCxnSpPr/>
            <p:nvPr/>
          </p:nvCxnSpPr>
          <p:spPr>
            <a:xfrm>
              <a:off x="430267" y="5161721"/>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1FCB65FF-BEAA-44ED-BDA6-DD87E540D5E9}"/>
                </a:ext>
              </a:extLst>
            </p:cNvPr>
            <p:cNvCxnSpPr/>
            <p:nvPr/>
          </p:nvCxnSpPr>
          <p:spPr>
            <a:xfrm>
              <a:off x="430267" y="5614946"/>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7E9A9D95-8D82-4A60-9D5F-386A2FBCDE35}"/>
                </a:ext>
              </a:extLst>
            </p:cNvPr>
            <p:cNvCxnSpPr/>
            <p:nvPr/>
          </p:nvCxnSpPr>
          <p:spPr>
            <a:xfrm>
              <a:off x="430266" y="6076122"/>
              <a:ext cx="11219291"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8759A1E7-86BD-4B40-A6C2-1C183D879D35}"/>
                </a:ext>
              </a:extLst>
            </p:cNvPr>
            <p:cNvCxnSpPr/>
            <p:nvPr/>
          </p:nvCxnSpPr>
          <p:spPr>
            <a:xfrm>
              <a:off x="430266" y="6569103"/>
              <a:ext cx="11219291" cy="0"/>
            </a:xfrm>
            <a:prstGeom prst="line">
              <a:avLst/>
            </a:prstGeom>
          </p:spPr>
          <p:style>
            <a:lnRef idx="1">
              <a:schemeClr val="dk1"/>
            </a:lnRef>
            <a:fillRef idx="0">
              <a:schemeClr val="dk1"/>
            </a:fillRef>
            <a:effectRef idx="0">
              <a:schemeClr val="dk1"/>
            </a:effectRef>
            <a:fontRef idx="minor">
              <a:schemeClr val="tx1"/>
            </a:fontRef>
          </p:style>
        </p:cxnSp>
      </p:grpSp>
      <p:sp>
        <p:nvSpPr>
          <p:cNvPr id="12" name="Rectangle 11">
            <a:extLst>
              <a:ext uri="{FF2B5EF4-FFF2-40B4-BE49-F238E27FC236}">
                <a16:creationId xmlns:a16="http://schemas.microsoft.com/office/drawing/2014/main" id="{590DD52B-F852-454A-81E4-88C81D31B4DC}"/>
              </a:ext>
            </a:extLst>
          </p:cNvPr>
          <p:cNvSpPr/>
          <p:nvPr/>
        </p:nvSpPr>
        <p:spPr>
          <a:xfrm>
            <a:off x="9803958" y="3416770"/>
            <a:ext cx="2282025" cy="344123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970B21C0-601C-4ECA-A93D-E7F92F46DDD5}"/>
              </a:ext>
            </a:extLst>
          </p:cNvPr>
          <p:cNvSpPr txBox="1"/>
          <p:nvPr/>
        </p:nvSpPr>
        <p:spPr>
          <a:xfrm>
            <a:off x="948265" y="2605337"/>
            <a:ext cx="2735249" cy="369332"/>
          </a:xfrm>
          <a:prstGeom prst="rect">
            <a:avLst/>
          </a:prstGeom>
          <a:noFill/>
        </p:spPr>
        <p:txBody>
          <a:bodyPr wrap="square" rtlCol="0">
            <a:spAutoFit/>
          </a:bodyPr>
          <a:lstStyle/>
          <a:p>
            <a:r>
              <a:rPr lang="en-GB" dirty="0" smtClean="0"/>
              <a:t>slimy seaweed</a:t>
            </a:r>
            <a:endParaRPr lang="en-GB" dirty="0"/>
          </a:p>
        </p:txBody>
      </p:sp>
      <p:sp>
        <p:nvSpPr>
          <p:cNvPr id="15" name="TextBox 14">
            <a:extLst>
              <a:ext uri="{FF2B5EF4-FFF2-40B4-BE49-F238E27FC236}">
                <a16:creationId xmlns:a16="http://schemas.microsoft.com/office/drawing/2014/main" id="{9BEA045A-98A9-4FEA-BB7A-7D744721E05F}"/>
              </a:ext>
            </a:extLst>
          </p:cNvPr>
          <p:cNvSpPr txBox="1"/>
          <p:nvPr/>
        </p:nvSpPr>
        <p:spPr>
          <a:xfrm>
            <a:off x="854792" y="586647"/>
            <a:ext cx="2735249" cy="369332"/>
          </a:xfrm>
          <a:prstGeom prst="rect">
            <a:avLst/>
          </a:prstGeom>
          <a:noFill/>
        </p:spPr>
        <p:txBody>
          <a:bodyPr wrap="square" rtlCol="0">
            <a:spAutoFit/>
          </a:bodyPr>
          <a:lstStyle/>
          <a:p>
            <a:r>
              <a:rPr lang="en-GB" dirty="0"/>
              <a:t>w</a:t>
            </a:r>
            <a:r>
              <a:rPr lang="en-GB" dirty="0" smtClean="0"/>
              <a:t>ooden jetty</a:t>
            </a:r>
            <a:endParaRPr lang="en-GB" dirty="0"/>
          </a:p>
        </p:txBody>
      </p:sp>
      <p:sp>
        <p:nvSpPr>
          <p:cNvPr id="16" name="TextBox 15">
            <a:extLst>
              <a:ext uri="{FF2B5EF4-FFF2-40B4-BE49-F238E27FC236}">
                <a16:creationId xmlns:a16="http://schemas.microsoft.com/office/drawing/2014/main" id="{B2FEA376-A05C-473C-8E5C-F4EDDE5141E0}"/>
              </a:ext>
            </a:extLst>
          </p:cNvPr>
          <p:cNvSpPr txBox="1"/>
          <p:nvPr/>
        </p:nvSpPr>
        <p:spPr>
          <a:xfrm>
            <a:off x="4500439" y="44718"/>
            <a:ext cx="3514476" cy="369326"/>
          </a:xfrm>
          <a:prstGeom prst="rect">
            <a:avLst/>
          </a:prstGeom>
          <a:noFill/>
        </p:spPr>
        <p:txBody>
          <a:bodyPr wrap="square" rtlCol="0">
            <a:spAutoFit/>
          </a:bodyPr>
          <a:lstStyle/>
          <a:p>
            <a:r>
              <a:rPr lang="en-GB" dirty="0" smtClean="0"/>
              <a:t>grey clouds</a:t>
            </a:r>
            <a:endParaRPr lang="en-GB" dirty="0"/>
          </a:p>
        </p:txBody>
      </p:sp>
      <p:sp>
        <p:nvSpPr>
          <p:cNvPr id="17" name="TextBox 16">
            <a:extLst>
              <a:ext uri="{FF2B5EF4-FFF2-40B4-BE49-F238E27FC236}">
                <a16:creationId xmlns:a16="http://schemas.microsoft.com/office/drawing/2014/main" id="{0829E8F9-AFC2-4782-B9B1-0E340E4E04E6}"/>
              </a:ext>
            </a:extLst>
          </p:cNvPr>
          <p:cNvSpPr txBox="1"/>
          <p:nvPr/>
        </p:nvSpPr>
        <p:spPr>
          <a:xfrm>
            <a:off x="8774007" y="2903446"/>
            <a:ext cx="3061252" cy="369332"/>
          </a:xfrm>
          <a:prstGeom prst="rect">
            <a:avLst/>
          </a:prstGeom>
          <a:noFill/>
        </p:spPr>
        <p:txBody>
          <a:bodyPr wrap="square" rtlCol="0">
            <a:spAutoFit/>
          </a:bodyPr>
          <a:lstStyle/>
          <a:p>
            <a:r>
              <a:rPr lang="en-GB" dirty="0" smtClean="0"/>
              <a:t>colourful fish</a:t>
            </a:r>
            <a:endParaRPr lang="en-GB" dirty="0"/>
          </a:p>
        </p:txBody>
      </p:sp>
      <p:sp>
        <p:nvSpPr>
          <p:cNvPr id="18" name="TextBox 17">
            <a:extLst>
              <a:ext uri="{FF2B5EF4-FFF2-40B4-BE49-F238E27FC236}">
                <a16:creationId xmlns:a16="http://schemas.microsoft.com/office/drawing/2014/main" id="{93D779A9-740B-4DD0-8E06-E672868C244C}"/>
              </a:ext>
            </a:extLst>
          </p:cNvPr>
          <p:cNvSpPr txBox="1"/>
          <p:nvPr/>
        </p:nvSpPr>
        <p:spPr>
          <a:xfrm>
            <a:off x="8763234" y="1286518"/>
            <a:ext cx="2886323" cy="369332"/>
          </a:xfrm>
          <a:prstGeom prst="rect">
            <a:avLst/>
          </a:prstGeom>
          <a:noFill/>
        </p:spPr>
        <p:txBody>
          <a:bodyPr wrap="square" rtlCol="0">
            <a:spAutoFit/>
          </a:bodyPr>
          <a:lstStyle/>
          <a:p>
            <a:r>
              <a:rPr lang="en-GB" dirty="0"/>
              <a:t>b</a:t>
            </a:r>
            <a:r>
              <a:rPr lang="en-GB" dirty="0" smtClean="0"/>
              <a:t>rown jetty</a:t>
            </a:r>
            <a:endParaRPr lang="en-GB" dirty="0"/>
          </a:p>
        </p:txBody>
      </p:sp>
      <p:cxnSp>
        <p:nvCxnSpPr>
          <p:cNvPr id="20" name="Straight Arrow Connector 19">
            <a:extLst>
              <a:ext uri="{FF2B5EF4-FFF2-40B4-BE49-F238E27FC236}">
                <a16:creationId xmlns:a16="http://schemas.microsoft.com/office/drawing/2014/main" id="{7E250D5C-ED91-4F22-92F3-82F1CAE00711}"/>
              </a:ext>
            </a:extLst>
          </p:cNvPr>
          <p:cNvCxnSpPr>
            <a:cxnSpLocks/>
          </p:cNvCxnSpPr>
          <p:nvPr/>
        </p:nvCxnSpPr>
        <p:spPr>
          <a:xfrm flipH="1">
            <a:off x="7647832" y="1499883"/>
            <a:ext cx="1126175" cy="6588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7D062DAE-CF81-4440-9D6B-A683BF801CC3}"/>
              </a:ext>
            </a:extLst>
          </p:cNvPr>
          <p:cNvCxnSpPr>
            <a:cxnSpLocks/>
          </p:cNvCxnSpPr>
          <p:nvPr/>
        </p:nvCxnSpPr>
        <p:spPr>
          <a:xfrm>
            <a:off x="5081654" y="321682"/>
            <a:ext cx="692129" cy="42881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BECC8D0C-02D6-44A5-8217-784296F71CFB}"/>
              </a:ext>
            </a:extLst>
          </p:cNvPr>
          <p:cNvCxnSpPr>
            <a:cxnSpLocks/>
          </p:cNvCxnSpPr>
          <p:nvPr/>
        </p:nvCxnSpPr>
        <p:spPr>
          <a:xfrm flipH="1" flipV="1">
            <a:off x="7647831" y="2995613"/>
            <a:ext cx="1180746" cy="11194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7798E6DD-5B91-43FE-8483-6BE28B05682E}"/>
              </a:ext>
            </a:extLst>
          </p:cNvPr>
          <p:cNvCxnSpPr>
            <a:cxnSpLocks/>
          </p:cNvCxnSpPr>
          <p:nvPr/>
        </p:nvCxnSpPr>
        <p:spPr>
          <a:xfrm>
            <a:off x="2250547" y="806006"/>
            <a:ext cx="1107247" cy="65406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44F102C6-FB12-479D-8D7A-D1E465320F9A}"/>
              </a:ext>
            </a:extLst>
          </p:cNvPr>
          <p:cNvCxnSpPr>
            <a:cxnSpLocks/>
          </p:cNvCxnSpPr>
          <p:nvPr/>
        </p:nvCxnSpPr>
        <p:spPr>
          <a:xfrm>
            <a:off x="2512612" y="2889065"/>
            <a:ext cx="869036" cy="67746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3" name="TextBox 32">
            <a:extLst>
              <a:ext uri="{FF2B5EF4-FFF2-40B4-BE49-F238E27FC236}">
                <a16:creationId xmlns:a16="http://schemas.microsoft.com/office/drawing/2014/main" id="{CC72203A-EAF5-42DF-8B11-1E0AFFBEEF33}"/>
              </a:ext>
            </a:extLst>
          </p:cNvPr>
          <p:cNvSpPr txBox="1"/>
          <p:nvPr/>
        </p:nvSpPr>
        <p:spPr>
          <a:xfrm>
            <a:off x="495325" y="1599407"/>
            <a:ext cx="2862469" cy="369332"/>
          </a:xfrm>
          <a:prstGeom prst="rect">
            <a:avLst/>
          </a:prstGeom>
          <a:noFill/>
        </p:spPr>
        <p:txBody>
          <a:bodyPr wrap="square" rtlCol="0">
            <a:spAutoFit/>
          </a:bodyPr>
          <a:lstStyle/>
          <a:p>
            <a:r>
              <a:rPr lang="en-GB" dirty="0" smtClean="0"/>
              <a:t>clear water</a:t>
            </a:r>
            <a:endParaRPr lang="en-GB" dirty="0"/>
          </a:p>
        </p:txBody>
      </p:sp>
      <p:cxnSp>
        <p:nvCxnSpPr>
          <p:cNvPr id="34" name="Straight Arrow Connector 33">
            <a:extLst>
              <a:ext uri="{FF2B5EF4-FFF2-40B4-BE49-F238E27FC236}">
                <a16:creationId xmlns:a16="http://schemas.microsoft.com/office/drawing/2014/main" id="{F3EF5863-F3AD-4012-86B2-4321C43DE551}"/>
              </a:ext>
            </a:extLst>
          </p:cNvPr>
          <p:cNvCxnSpPr>
            <a:cxnSpLocks/>
          </p:cNvCxnSpPr>
          <p:nvPr/>
        </p:nvCxnSpPr>
        <p:spPr>
          <a:xfrm>
            <a:off x="1741677" y="1848687"/>
            <a:ext cx="1848364" cy="56779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6" name="Rectangle 35">
            <a:extLst>
              <a:ext uri="{FF2B5EF4-FFF2-40B4-BE49-F238E27FC236}">
                <a16:creationId xmlns:a16="http://schemas.microsoft.com/office/drawing/2014/main" id="{8BA7E8D5-6C8F-43DF-B621-D16B57BA51EF}"/>
              </a:ext>
            </a:extLst>
          </p:cNvPr>
          <p:cNvSpPr/>
          <p:nvPr/>
        </p:nvSpPr>
        <p:spPr>
          <a:xfrm>
            <a:off x="6861976" y="142359"/>
            <a:ext cx="5330016" cy="96421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extLst>
              <a:ext uri="{FF2B5EF4-FFF2-40B4-BE49-F238E27FC236}">
                <a16:creationId xmlns:a16="http://schemas.microsoft.com/office/drawing/2014/main" id="{95EEDBA5-782E-4547-BFC4-C7E4BD7AF5A2}"/>
              </a:ext>
            </a:extLst>
          </p:cNvPr>
          <p:cNvSpPr txBox="1"/>
          <p:nvPr/>
        </p:nvSpPr>
        <p:spPr>
          <a:xfrm>
            <a:off x="6932879" y="213960"/>
            <a:ext cx="5153091" cy="830997"/>
          </a:xfrm>
          <a:prstGeom prst="rect">
            <a:avLst/>
          </a:prstGeom>
          <a:noFill/>
        </p:spPr>
        <p:txBody>
          <a:bodyPr wrap="square" rtlCol="0">
            <a:spAutoFit/>
          </a:bodyPr>
          <a:lstStyle/>
          <a:p>
            <a:r>
              <a:rPr lang="en-GB" sz="2400" dirty="0"/>
              <a:t>Write your own description of the </a:t>
            </a:r>
            <a:r>
              <a:rPr lang="en-GB" sz="2400" dirty="0" smtClean="0"/>
              <a:t>setting…</a:t>
            </a:r>
            <a:endParaRPr lang="en-GB" sz="2400" dirty="0"/>
          </a:p>
        </p:txBody>
      </p:sp>
      <p:sp>
        <p:nvSpPr>
          <p:cNvPr id="38" name="TextBox 37">
            <a:extLst>
              <a:ext uri="{FF2B5EF4-FFF2-40B4-BE49-F238E27FC236}">
                <a16:creationId xmlns:a16="http://schemas.microsoft.com/office/drawing/2014/main" id="{55912477-2D77-4C95-8D3E-09E902826626}"/>
              </a:ext>
            </a:extLst>
          </p:cNvPr>
          <p:cNvSpPr txBox="1"/>
          <p:nvPr/>
        </p:nvSpPr>
        <p:spPr>
          <a:xfrm>
            <a:off x="9295385" y="596612"/>
            <a:ext cx="2870428" cy="307777"/>
          </a:xfrm>
          <a:prstGeom prst="rect">
            <a:avLst/>
          </a:prstGeom>
          <a:noFill/>
        </p:spPr>
        <p:txBody>
          <a:bodyPr wrap="square" rtlCol="0">
            <a:spAutoFit/>
          </a:bodyPr>
          <a:lstStyle/>
          <a:p>
            <a:pPr algn="r"/>
            <a:r>
              <a:rPr lang="en-GB" sz="1400" dirty="0" smtClean="0">
                <a:solidFill>
                  <a:schemeClr val="bg1"/>
                </a:solidFill>
              </a:rPr>
              <a:t>Use the noun phrases to help you!</a:t>
            </a:r>
            <a:endParaRPr lang="en-GB" sz="1400" dirty="0">
              <a:solidFill>
                <a:schemeClr val="bg1"/>
              </a:solidFill>
            </a:endParaRPr>
          </a:p>
        </p:txBody>
      </p:sp>
      <p:sp>
        <p:nvSpPr>
          <p:cNvPr id="39" name="TextBox 38">
            <a:extLst>
              <a:ext uri="{FF2B5EF4-FFF2-40B4-BE49-F238E27FC236}">
                <a16:creationId xmlns:a16="http://schemas.microsoft.com/office/drawing/2014/main" id="{7053FD16-6127-4288-840A-247A871F740F}"/>
              </a:ext>
            </a:extLst>
          </p:cNvPr>
          <p:cNvSpPr txBox="1"/>
          <p:nvPr/>
        </p:nvSpPr>
        <p:spPr>
          <a:xfrm>
            <a:off x="374596" y="3657294"/>
            <a:ext cx="9318022" cy="369332"/>
          </a:xfrm>
          <a:prstGeom prst="rect">
            <a:avLst/>
          </a:prstGeom>
          <a:noFill/>
        </p:spPr>
        <p:txBody>
          <a:bodyPr wrap="square" rtlCol="0">
            <a:spAutoFit/>
          </a:bodyPr>
          <a:lstStyle/>
          <a:p>
            <a:r>
              <a:rPr lang="en-GB" dirty="0" smtClean="0"/>
              <a:t>Winnie swam down into the clear water. It was filled with colourful fish and slimy seaweed. </a:t>
            </a:r>
            <a:endParaRPr lang="en-GB" dirty="0"/>
          </a:p>
        </p:txBody>
      </p:sp>
      <p:sp>
        <p:nvSpPr>
          <p:cNvPr id="43" name="Rectangle 42">
            <a:extLst>
              <a:ext uri="{FF2B5EF4-FFF2-40B4-BE49-F238E27FC236}">
                <a16:creationId xmlns:a16="http://schemas.microsoft.com/office/drawing/2014/main" id="{64F0BA1B-F56B-41F6-82F0-E54EA3976564}"/>
              </a:ext>
            </a:extLst>
          </p:cNvPr>
          <p:cNvSpPr/>
          <p:nvPr/>
        </p:nvSpPr>
        <p:spPr>
          <a:xfrm>
            <a:off x="0" y="3054974"/>
            <a:ext cx="2735249" cy="590184"/>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extLst>
              <a:ext uri="{FF2B5EF4-FFF2-40B4-BE49-F238E27FC236}">
                <a16:creationId xmlns:a16="http://schemas.microsoft.com/office/drawing/2014/main" id="{790C7F48-6E76-499C-B062-8F612618878B}"/>
              </a:ext>
            </a:extLst>
          </p:cNvPr>
          <p:cNvSpPr txBox="1"/>
          <p:nvPr/>
        </p:nvSpPr>
        <p:spPr>
          <a:xfrm>
            <a:off x="396665" y="3163521"/>
            <a:ext cx="2631265" cy="369332"/>
          </a:xfrm>
          <a:prstGeom prst="rect">
            <a:avLst/>
          </a:prstGeom>
          <a:noFill/>
        </p:spPr>
        <p:txBody>
          <a:bodyPr wrap="square" rtlCol="0">
            <a:spAutoFit/>
          </a:bodyPr>
          <a:lstStyle/>
          <a:p>
            <a:r>
              <a:rPr lang="en-GB" dirty="0">
                <a:solidFill>
                  <a:schemeClr val="bg1"/>
                </a:solidFill>
              </a:rPr>
              <a:t>I have started for you…</a:t>
            </a:r>
          </a:p>
        </p:txBody>
      </p:sp>
      <p:cxnSp>
        <p:nvCxnSpPr>
          <p:cNvPr id="45" name="Straight Arrow Connector 44">
            <a:extLst>
              <a:ext uri="{FF2B5EF4-FFF2-40B4-BE49-F238E27FC236}">
                <a16:creationId xmlns:a16="http://schemas.microsoft.com/office/drawing/2014/main" id="{BECC8D0C-02D6-44A5-8217-784296F71CFB}"/>
              </a:ext>
            </a:extLst>
          </p:cNvPr>
          <p:cNvCxnSpPr>
            <a:cxnSpLocks/>
          </p:cNvCxnSpPr>
          <p:nvPr/>
        </p:nvCxnSpPr>
        <p:spPr>
          <a:xfrm flipH="1" flipV="1">
            <a:off x="6940324" y="1554837"/>
            <a:ext cx="2177550" cy="70010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6" name="TextBox 45">
            <a:extLst>
              <a:ext uri="{FF2B5EF4-FFF2-40B4-BE49-F238E27FC236}">
                <a16:creationId xmlns:a16="http://schemas.microsoft.com/office/drawing/2014/main" id="{93D779A9-740B-4DD0-8E06-E672868C244C}"/>
              </a:ext>
            </a:extLst>
          </p:cNvPr>
          <p:cNvSpPr txBox="1"/>
          <p:nvPr/>
        </p:nvSpPr>
        <p:spPr>
          <a:xfrm>
            <a:off x="9080799" y="2104013"/>
            <a:ext cx="2886323" cy="369332"/>
          </a:xfrm>
          <a:prstGeom prst="rect">
            <a:avLst/>
          </a:prstGeom>
          <a:noFill/>
        </p:spPr>
        <p:txBody>
          <a:bodyPr wrap="square" rtlCol="0">
            <a:spAutoFit/>
          </a:bodyPr>
          <a:lstStyle/>
          <a:p>
            <a:r>
              <a:rPr lang="en-GB" dirty="0"/>
              <a:t>b</a:t>
            </a:r>
            <a:r>
              <a:rPr lang="en-GB" dirty="0" smtClean="0"/>
              <a:t>lack cat</a:t>
            </a:r>
            <a:endParaRPr lang="en-GB" dirty="0"/>
          </a:p>
        </p:txBody>
      </p:sp>
      <p:sp>
        <p:nvSpPr>
          <p:cNvPr id="40" name="TextBox 39"/>
          <p:cNvSpPr txBox="1"/>
          <p:nvPr/>
        </p:nvSpPr>
        <p:spPr>
          <a:xfrm>
            <a:off x="9915841" y="3483997"/>
            <a:ext cx="2000162" cy="1754326"/>
          </a:xfrm>
          <a:prstGeom prst="rect">
            <a:avLst/>
          </a:prstGeom>
          <a:noFill/>
        </p:spPr>
        <p:txBody>
          <a:bodyPr wrap="square" rtlCol="0">
            <a:spAutoFit/>
          </a:bodyPr>
          <a:lstStyle/>
          <a:p>
            <a:r>
              <a:rPr lang="en-GB" dirty="0" smtClean="0"/>
              <a:t>Remember to use ‘and’ to extend some of your sentences!</a:t>
            </a:r>
          </a:p>
          <a:p>
            <a:endParaRPr lang="en-GB" dirty="0"/>
          </a:p>
          <a:p>
            <a:r>
              <a:rPr lang="en-GB" dirty="0" smtClean="0"/>
              <a:t>Don’t forget:</a:t>
            </a:r>
            <a:endParaRPr lang="en-GB" dirty="0"/>
          </a:p>
        </p:txBody>
      </p:sp>
      <p:pic>
        <p:nvPicPr>
          <p:cNvPr id="47" name="Picture 46">
            <a:extLst>
              <a:ext uri="{FF2B5EF4-FFF2-40B4-BE49-F238E27FC236}">
                <a16:creationId xmlns:a16="http://schemas.microsoft.com/office/drawing/2014/main" id="{5D5A7832-A43A-4680-8232-081257D0CF82}"/>
              </a:ext>
            </a:extLst>
          </p:cNvPr>
          <p:cNvPicPr>
            <a:picLocks noChangeAspect="1"/>
          </p:cNvPicPr>
          <p:nvPr/>
        </p:nvPicPr>
        <p:blipFill>
          <a:blip r:embed="rId3"/>
          <a:stretch>
            <a:fillRect/>
          </a:stretch>
        </p:blipFill>
        <p:spPr>
          <a:xfrm>
            <a:off x="9966959" y="5411621"/>
            <a:ext cx="900309" cy="688790"/>
          </a:xfrm>
          <a:prstGeom prst="rect">
            <a:avLst/>
          </a:prstGeom>
        </p:spPr>
      </p:pic>
      <p:pic>
        <p:nvPicPr>
          <p:cNvPr id="48" name="Picture 47">
            <a:extLst>
              <a:ext uri="{FF2B5EF4-FFF2-40B4-BE49-F238E27FC236}">
                <a16:creationId xmlns:a16="http://schemas.microsoft.com/office/drawing/2014/main" id="{14EE3797-DCEC-4931-85FD-95556D25F4FB}"/>
              </a:ext>
            </a:extLst>
          </p:cNvPr>
          <p:cNvPicPr>
            <a:picLocks noChangeAspect="1"/>
          </p:cNvPicPr>
          <p:nvPr/>
        </p:nvPicPr>
        <p:blipFill>
          <a:blip r:embed="rId4"/>
          <a:stretch>
            <a:fillRect/>
          </a:stretch>
        </p:blipFill>
        <p:spPr>
          <a:xfrm>
            <a:off x="10986130" y="5411620"/>
            <a:ext cx="895942" cy="689604"/>
          </a:xfrm>
          <a:prstGeom prst="rect">
            <a:avLst/>
          </a:prstGeom>
        </p:spPr>
      </p:pic>
      <p:pic>
        <p:nvPicPr>
          <p:cNvPr id="49" name="Picture 48">
            <a:extLst>
              <a:ext uri="{FF2B5EF4-FFF2-40B4-BE49-F238E27FC236}">
                <a16:creationId xmlns:a16="http://schemas.microsoft.com/office/drawing/2014/main" id="{06295701-46B3-4A8D-8732-326E4F6DEB75}"/>
              </a:ext>
            </a:extLst>
          </p:cNvPr>
          <p:cNvPicPr>
            <a:picLocks noChangeAspect="1"/>
          </p:cNvPicPr>
          <p:nvPr/>
        </p:nvPicPr>
        <p:blipFill>
          <a:blip r:embed="rId5"/>
          <a:stretch>
            <a:fillRect/>
          </a:stretch>
        </p:blipFill>
        <p:spPr>
          <a:xfrm>
            <a:off x="10502537" y="6137386"/>
            <a:ext cx="943026" cy="720614"/>
          </a:xfrm>
          <a:prstGeom prst="rect">
            <a:avLst/>
          </a:prstGeom>
        </p:spPr>
      </p:pic>
    </p:spTree>
    <p:extLst>
      <p:ext uri="{BB962C8B-B14F-4D97-AF65-F5344CB8AC3E}">
        <p14:creationId xmlns:p14="http://schemas.microsoft.com/office/powerpoint/2010/main" val="4260149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8193-94EA-4CEE-9CFF-6276F5FDC8A0}"/>
              </a:ext>
            </a:extLst>
          </p:cNvPr>
          <p:cNvSpPr>
            <a:spLocks noGrp="1"/>
          </p:cNvSpPr>
          <p:nvPr>
            <p:ph type="title"/>
          </p:nvPr>
        </p:nvSpPr>
        <p:spPr>
          <a:xfrm>
            <a:off x="9430246" y="584646"/>
            <a:ext cx="2786365" cy="1955905"/>
          </a:xfrm>
        </p:spPr>
        <p:txBody>
          <a:bodyPr>
            <a:normAutofit/>
          </a:bodyPr>
          <a:lstStyle/>
          <a:p>
            <a:r>
              <a:rPr lang="en-GB" sz="2800" b="1" dirty="0" smtClean="0"/>
              <a:t>This is our story book for the next two weeks.</a:t>
            </a:r>
            <a:endParaRPr lang="en-GB" sz="2800" b="1" dirty="0"/>
          </a:p>
        </p:txBody>
      </p:sp>
      <p:sp>
        <p:nvSpPr>
          <p:cNvPr id="3" name="Content Placeholder 2">
            <a:extLst>
              <a:ext uri="{FF2B5EF4-FFF2-40B4-BE49-F238E27FC236}">
                <a16:creationId xmlns:a16="http://schemas.microsoft.com/office/drawing/2014/main" id="{F5820670-5653-4F25-B0E5-EC323EC42108}"/>
              </a:ext>
            </a:extLst>
          </p:cNvPr>
          <p:cNvSpPr>
            <a:spLocks noGrp="1"/>
          </p:cNvSpPr>
          <p:nvPr>
            <p:ph idx="1"/>
          </p:nvPr>
        </p:nvSpPr>
        <p:spPr/>
        <p:txBody>
          <a:bodyPr/>
          <a:lstStyle/>
          <a:p>
            <a:endParaRPr lang="en-GB" dirty="0"/>
          </a:p>
          <a:p>
            <a:endParaRPr lang="en-GB" dirty="0" smtClean="0"/>
          </a:p>
          <a:p>
            <a:endParaRPr lang="en-GB" dirty="0"/>
          </a:p>
        </p:txBody>
      </p:sp>
      <p:cxnSp>
        <p:nvCxnSpPr>
          <p:cNvPr id="6" name="Straight Arrow Connector 5">
            <a:extLst>
              <a:ext uri="{FF2B5EF4-FFF2-40B4-BE49-F238E27FC236}">
                <a16:creationId xmlns:a16="http://schemas.microsoft.com/office/drawing/2014/main" id="{29073977-15BF-4A81-AF99-F4D2016D63F4}"/>
              </a:ext>
            </a:extLst>
          </p:cNvPr>
          <p:cNvCxnSpPr>
            <a:cxnSpLocks/>
          </p:cNvCxnSpPr>
          <p:nvPr/>
        </p:nvCxnSpPr>
        <p:spPr>
          <a:xfrm flipH="1" flipV="1">
            <a:off x="4483417" y="1376056"/>
            <a:ext cx="4701493" cy="313608"/>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331" y="52350"/>
            <a:ext cx="4095750" cy="6387639"/>
          </a:xfrm>
          <a:prstGeom prst="rect">
            <a:avLst/>
          </a:prstGeom>
        </p:spPr>
      </p:pic>
      <p:sp>
        <p:nvSpPr>
          <p:cNvPr id="8" name="Title 1">
            <a:extLst>
              <a:ext uri="{FF2B5EF4-FFF2-40B4-BE49-F238E27FC236}">
                <a16:creationId xmlns:a16="http://schemas.microsoft.com/office/drawing/2014/main" id="{0EA08193-94EA-4CEE-9CFF-6276F5FDC8A0}"/>
              </a:ext>
            </a:extLst>
          </p:cNvPr>
          <p:cNvSpPr txBox="1">
            <a:spLocks/>
          </p:cNvSpPr>
          <p:nvPr/>
        </p:nvSpPr>
        <p:spPr>
          <a:xfrm>
            <a:off x="7605658" y="2268216"/>
            <a:ext cx="2786365" cy="19559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t>Hope you enjoy it!</a:t>
            </a:r>
            <a:endParaRPr lang="en-GB" sz="2800" b="1" dirty="0"/>
          </a:p>
        </p:txBody>
      </p:sp>
      <p:sp>
        <p:nvSpPr>
          <p:cNvPr id="7" name="Rectangle 6"/>
          <p:cNvSpPr/>
          <p:nvPr/>
        </p:nvSpPr>
        <p:spPr>
          <a:xfrm>
            <a:off x="4297419" y="3962511"/>
            <a:ext cx="7752250" cy="954107"/>
          </a:xfrm>
          <a:prstGeom prst="rect">
            <a:avLst/>
          </a:prstGeom>
        </p:spPr>
        <p:txBody>
          <a:bodyPr wrap="none">
            <a:spAutoFit/>
          </a:bodyPr>
          <a:lstStyle/>
          <a:p>
            <a:r>
              <a:rPr lang="en-GB" sz="2800" b="1" dirty="0">
                <a:solidFill>
                  <a:srgbClr val="0070C0"/>
                </a:solidFill>
                <a:hlinkClick r:id="rId3"/>
              </a:rPr>
              <a:t>https://</a:t>
            </a:r>
            <a:r>
              <a:rPr lang="en-GB" sz="2800" b="1" dirty="0" smtClean="0">
                <a:solidFill>
                  <a:srgbClr val="0070C0"/>
                </a:solidFill>
                <a:hlinkClick r:id="rId3"/>
              </a:rPr>
              <a:t>www.youtube.com/watch?v=D5YE4rxQJhg</a:t>
            </a:r>
            <a:endParaRPr lang="en-GB" sz="2800" b="1" dirty="0" smtClean="0">
              <a:solidFill>
                <a:srgbClr val="0070C0"/>
              </a:solidFill>
            </a:endParaRPr>
          </a:p>
          <a:p>
            <a:endParaRPr lang="en-GB" sz="2800" b="1" dirty="0">
              <a:solidFill>
                <a:srgbClr val="0070C0"/>
              </a:solidFill>
            </a:endParaRPr>
          </a:p>
        </p:txBody>
      </p:sp>
      <p:sp>
        <p:nvSpPr>
          <p:cNvPr id="10" name="Title 1">
            <a:extLst>
              <a:ext uri="{FF2B5EF4-FFF2-40B4-BE49-F238E27FC236}">
                <a16:creationId xmlns:a16="http://schemas.microsoft.com/office/drawing/2014/main" id="{0EA08193-94EA-4CEE-9CFF-6276F5FDC8A0}"/>
              </a:ext>
            </a:extLst>
          </p:cNvPr>
          <p:cNvSpPr txBox="1">
            <a:spLocks/>
          </p:cNvSpPr>
          <p:nvPr/>
        </p:nvSpPr>
        <p:spPr>
          <a:xfrm>
            <a:off x="6954724" y="4677437"/>
            <a:ext cx="4951043" cy="19559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GB" sz="2800" b="1" dirty="0" smtClean="0"/>
              <a:t>Click on the link or copy and paste into the internet to listen to the story being read.</a:t>
            </a:r>
            <a:endParaRPr lang="en-GB" sz="2800" b="1" dirty="0"/>
          </a:p>
        </p:txBody>
      </p:sp>
      <p:cxnSp>
        <p:nvCxnSpPr>
          <p:cNvPr id="11" name="Straight Arrow Connector 10">
            <a:extLst>
              <a:ext uri="{FF2B5EF4-FFF2-40B4-BE49-F238E27FC236}">
                <a16:creationId xmlns:a16="http://schemas.microsoft.com/office/drawing/2014/main" id="{29073977-15BF-4A81-AF99-F4D2016D63F4}"/>
              </a:ext>
            </a:extLst>
          </p:cNvPr>
          <p:cNvCxnSpPr>
            <a:cxnSpLocks/>
          </p:cNvCxnSpPr>
          <p:nvPr/>
        </p:nvCxnSpPr>
        <p:spPr>
          <a:xfrm flipH="1" flipV="1">
            <a:off x="6091913" y="4677437"/>
            <a:ext cx="718909" cy="131996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59892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3B432D73-5C38-474F-AF96-A3228731BF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1103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E79FA12-E9B7-43BE-851D-028871020937}"/>
              </a:ext>
            </a:extLst>
          </p:cNvPr>
          <p:cNvSpPr/>
          <p:nvPr/>
        </p:nvSpPr>
        <p:spPr>
          <a:xfrm>
            <a:off x="0" y="294198"/>
            <a:ext cx="5041168" cy="1335819"/>
          </a:xfrm>
          <a:prstGeom prst="rect">
            <a:avLst/>
          </a:prstGeom>
          <a:solidFill>
            <a:schemeClr val="bg1">
              <a:lumMod val="6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62A03ADA-16EB-4BE8-8F0D-13D6E6092602}"/>
              </a:ext>
            </a:extLst>
          </p:cNvPr>
          <p:cNvSpPr txBox="1"/>
          <p:nvPr/>
        </p:nvSpPr>
        <p:spPr>
          <a:xfrm>
            <a:off x="133572" y="485053"/>
            <a:ext cx="4674741" cy="954107"/>
          </a:xfrm>
          <a:prstGeom prst="rect">
            <a:avLst/>
          </a:prstGeom>
          <a:noFill/>
        </p:spPr>
        <p:txBody>
          <a:bodyPr wrap="square" rtlCol="0">
            <a:spAutoFit/>
          </a:bodyPr>
          <a:lstStyle/>
          <a:p>
            <a:r>
              <a:rPr lang="en-GB" sz="2800" dirty="0"/>
              <a:t>Example </a:t>
            </a:r>
          </a:p>
          <a:p>
            <a:r>
              <a:rPr lang="en-GB" sz="2800" dirty="0" smtClean="0"/>
              <a:t>Setting description </a:t>
            </a:r>
            <a:endParaRPr lang="en-GB" sz="2800" dirty="0"/>
          </a:p>
        </p:txBody>
      </p:sp>
      <p:sp>
        <p:nvSpPr>
          <p:cNvPr id="8" name="TextBox 7">
            <a:extLst>
              <a:ext uri="{FF2B5EF4-FFF2-40B4-BE49-F238E27FC236}">
                <a16:creationId xmlns:a16="http://schemas.microsoft.com/office/drawing/2014/main" id="{98FE3237-2F93-48D7-8447-EF32C614A975}"/>
              </a:ext>
            </a:extLst>
          </p:cNvPr>
          <p:cNvSpPr txBox="1"/>
          <p:nvPr/>
        </p:nvSpPr>
        <p:spPr>
          <a:xfrm>
            <a:off x="319697" y="3402939"/>
            <a:ext cx="11435599" cy="2308324"/>
          </a:xfrm>
          <a:prstGeom prst="rect">
            <a:avLst/>
          </a:prstGeom>
          <a:noFill/>
        </p:spPr>
        <p:txBody>
          <a:bodyPr wrap="square" rtlCol="0">
            <a:spAutoFit/>
          </a:bodyPr>
          <a:lstStyle/>
          <a:p>
            <a:pPr algn="just"/>
            <a:r>
              <a:rPr lang="en-GB" sz="2400" dirty="0" smtClean="0"/>
              <a:t>Winnie swam down into the </a:t>
            </a:r>
            <a:r>
              <a:rPr lang="en-GB" sz="2400" dirty="0" smtClean="0">
                <a:solidFill>
                  <a:srgbClr val="FF0000"/>
                </a:solidFill>
              </a:rPr>
              <a:t>deep</a:t>
            </a:r>
            <a:r>
              <a:rPr lang="en-GB" sz="2400" dirty="0" smtClean="0"/>
              <a:t> water. It was filled with </a:t>
            </a:r>
            <a:r>
              <a:rPr lang="en-GB" sz="2400" dirty="0" smtClean="0">
                <a:solidFill>
                  <a:srgbClr val="FF0000"/>
                </a:solidFill>
              </a:rPr>
              <a:t>colourful</a:t>
            </a:r>
            <a:r>
              <a:rPr lang="en-GB" sz="2400" dirty="0" smtClean="0"/>
              <a:t> fish and </a:t>
            </a:r>
            <a:r>
              <a:rPr lang="en-GB" sz="2400" dirty="0" smtClean="0">
                <a:solidFill>
                  <a:srgbClr val="FF0000"/>
                </a:solidFill>
              </a:rPr>
              <a:t>slimy</a:t>
            </a:r>
            <a:r>
              <a:rPr lang="en-GB" sz="2400" dirty="0" smtClean="0"/>
              <a:t> seaweed. On top of the water stood a </a:t>
            </a:r>
            <a:r>
              <a:rPr lang="en-GB" sz="2400" dirty="0" smtClean="0">
                <a:solidFill>
                  <a:srgbClr val="FF0000"/>
                </a:solidFill>
              </a:rPr>
              <a:t>brown</a:t>
            </a:r>
            <a:r>
              <a:rPr lang="en-GB" sz="2400" dirty="0" smtClean="0"/>
              <a:t> jetty. Wilbur the </a:t>
            </a:r>
            <a:r>
              <a:rPr lang="en-GB" sz="2400" dirty="0" smtClean="0">
                <a:solidFill>
                  <a:srgbClr val="FF0000"/>
                </a:solidFill>
              </a:rPr>
              <a:t>mischievous</a:t>
            </a:r>
            <a:r>
              <a:rPr lang="en-GB" sz="2400" dirty="0" smtClean="0"/>
              <a:t> cat tried to grab a </a:t>
            </a:r>
            <a:r>
              <a:rPr lang="en-GB" sz="2400" dirty="0" smtClean="0">
                <a:solidFill>
                  <a:srgbClr val="FF0000"/>
                </a:solidFill>
              </a:rPr>
              <a:t>delicious</a:t>
            </a:r>
            <a:r>
              <a:rPr lang="en-GB" sz="2400" dirty="0" smtClean="0"/>
              <a:t> fish for his dinner. The sky was filled with </a:t>
            </a:r>
            <a:r>
              <a:rPr lang="en-GB" sz="2400" dirty="0" smtClean="0">
                <a:solidFill>
                  <a:srgbClr val="FF0000"/>
                </a:solidFill>
              </a:rPr>
              <a:t>grey</a:t>
            </a:r>
            <a:r>
              <a:rPr lang="en-GB" sz="2400" dirty="0" smtClean="0"/>
              <a:t> clouds and the </a:t>
            </a:r>
            <a:r>
              <a:rPr lang="en-GB" sz="2400" dirty="0" smtClean="0">
                <a:solidFill>
                  <a:srgbClr val="FF0000"/>
                </a:solidFill>
              </a:rPr>
              <a:t>strong</a:t>
            </a:r>
            <a:r>
              <a:rPr lang="en-GB" sz="2400" dirty="0" smtClean="0"/>
              <a:t> waves crashed against the </a:t>
            </a:r>
            <a:r>
              <a:rPr lang="en-GB" sz="2400" dirty="0" smtClean="0">
                <a:solidFill>
                  <a:srgbClr val="FF0000"/>
                </a:solidFill>
              </a:rPr>
              <a:t>wooden</a:t>
            </a:r>
            <a:r>
              <a:rPr lang="en-GB" sz="2400" dirty="0" smtClean="0"/>
              <a:t> poles. Winnie explored the water through her </a:t>
            </a:r>
            <a:r>
              <a:rPr lang="en-GB" sz="2400" dirty="0" smtClean="0">
                <a:solidFill>
                  <a:srgbClr val="FF0000"/>
                </a:solidFill>
              </a:rPr>
              <a:t>red</a:t>
            </a:r>
            <a:r>
              <a:rPr lang="en-GB" sz="2400" dirty="0" smtClean="0"/>
              <a:t> and </a:t>
            </a:r>
            <a:r>
              <a:rPr lang="en-GB" sz="2400" dirty="0" smtClean="0">
                <a:solidFill>
                  <a:srgbClr val="FF0000"/>
                </a:solidFill>
              </a:rPr>
              <a:t>yellow</a:t>
            </a:r>
            <a:r>
              <a:rPr lang="en-GB" sz="2400" dirty="0" smtClean="0"/>
              <a:t> snorkel as the creatures floated around her. The </a:t>
            </a:r>
            <a:r>
              <a:rPr lang="en-GB" sz="2400" dirty="0" smtClean="0">
                <a:solidFill>
                  <a:srgbClr val="FF0000"/>
                </a:solidFill>
              </a:rPr>
              <a:t>small</a:t>
            </a:r>
            <a:r>
              <a:rPr lang="en-GB" sz="2400" dirty="0" smtClean="0"/>
              <a:t> turtles darted after their </a:t>
            </a:r>
            <a:r>
              <a:rPr lang="en-GB" sz="2400" dirty="0" smtClean="0">
                <a:solidFill>
                  <a:srgbClr val="FF0000"/>
                </a:solidFill>
              </a:rPr>
              <a:t>green</a:t>
            </a:r>
            <a:r>
              <a:rPr lang="en-GB" sz="2400" dirty="0" smtClean="0"/>
              <a:t> mother swimming elegantly above Winnie’s head.</a:t>
            </a:r>
            <a:endParaRPr lang="en-GB" sz="2400" dirty="0"/>
          </a:p>
        </p:txBody>
      </p:sp>
      <p:sp>
        <p:nvSpPr>
          <p:cNvPr id="9" name="Cloud 8">
            <a:extLst>
              <a:ext uri="{FF2B5EF4-FFF2-40B4-BE49-F238E27FC236}">
                <a16:creationId xmlns:a16="http://schemas.microsoft.com/office/drawing/2014/main" id="{B7BE1743-208B-4585-85D7-7BE6AB8437D1}"/>
              </a:ext>
            </a:extLst>
          </p:cNvPr>
          <p:cNvSpPr/>
          <p:nvPr/>
        </p:nvSpPr>
        <p:spPr>
          <a:xfrm>
            <a:off x="9616535" y="127220"/>
            <a:ext cx="2456953" cy="1502797"/>
          </a:xfrm>
          <a:prstGeom prst="cloud">
            <a:avLst/>
          </a:prstGeom>
          <a:solidFill>
            <a:schemeClr val="bg1">
              <a:lumMod val="6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899AA9C2-414F-4651-AAD3-A6E9D472F2D1}"/>
              </a:ext>
            </a:extLst>
          </p:cNvPr>
          <p:cNvSpPr txBox="1"/>
          <p:nvPr/>
        </p:nvSpPr>
        <p:spPr>
          <a:xfrm>
            <a:off x="10014100" y="497251"/>
            <a:ext cx="1733384" cy="646331"/>
          </a:xfrm>
          <a:prstGeom prst="rect">
            <a:avLst/>
          </a:prstGeom>
          <a:noFill/>
        </p:spPr>
        <p:txBody>
          <a:bodyPr wrap="square" rtlCol="0">
            <a:spAutoFit/>
          </a:bodyPr>
          <a:lstStyle/>
          <a:p>
            <a:pPr algn="ctr"/>
            <a:r>
              <a:rPr lang="en-GB" dirty="0"/>
              <a:t>Read my description …</a:t>
            </a:r>
          </a:p>
        </p:txBody>
      </p:sp>
      <p:pic>
        <p:nvPicPr>
          <p:cNvPr id="2" name="Picture 1"/>
          <p:cNvPicPr>
            <a:picLocks noChangeAspect="1"/>
          </p:cNvPicPr>
          <p:nvPr/>
        </p:nvPicPr>
        <p:blipFill>
          <a:blip r:embed="rId2"/>
          <a:stretch>
            <a:fillRect/>
          </a:stretch>
        </p:blipFill>
        <p:spPr>
          <a:xfrm>
            <a:off x="5127357" y="32722"/>
            <a:ext cx="4422160" cy="3370217"/>
          </a:xfrm>
          <a:prstGeom prst="rect">
            <a:avLst/>
          </a:prstGeom>
        </p:spPr>
      </p:pic>
      <p:sp>
        <p:nvSpPr>
          <p:cNvPr id="11" name="Cloud 10">
            <a:extLst>
              <a:ext uri="{FF2B5EF4-FFF2-40B4-BE49-F238E27FC236}">
                <a16:creationId xmlns:a16="http://schemas.microsoft.com/office/drawing/2014/main" id="{B7BE1743-208B-4585-85D7-7BE6AB8437D1}"/>
              </a:ext>
            </a:extLst>
          </p:cNvPr>
          <p:cNvSpPr/>
          <p:nvPr/>
        </p:nvSpPr>
        <p:spPr>
          <a:xfrm>
            <a:off x="9624347" y="1817737"/>
            <a:ext cx="2456953" cy="1502797"/>
          </a:xfrm>
          <a:prstGeom prst="cloud">
            <a:avLst/>
          </a:prstGeom>
          <a:solidFill>
            <a:schemeClr val="bg1">
              <a:lumMod val="6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99AA9C2-414F-4651-AAD3-A6E9D472F2D1}"/>
              </a:ext>
            </a:extLst>
          </p:cNvPr>
          <p:cNvSpPr txBox="1"/>
          <p:nvPr/>
        </p:nvSpPr>
        <p:spPr>
          <a:xfrm>
            <a:off x="10021912" y="2187768"/>
            <a:ext cx="1733384" cy="646331"/>
          </a:xfrm>
          <a:prstGeom prst="rect">
            <a:avLst/>
          </a:prstGeom>
          <a:noFill/>
        </p:spPr>
        <p:txBody>
          <a:bodyPr wrap="square" rtlCol="0">
            <a:spAutoFit/>
          </a:bodyPr>
          <a:lstStyle/>
          <a:p>
            <a:pPr algn="ctr"/>
            <a:r>
              <a:rPr lang="en-GB" dirty="0" smtClean="0"/>
              <a:t>Look out for adjectives in red</a:t>
            </a:r>
            <a:endParaRPr lang="en-GB" dirty="0"/>
          </a:p>
        </p:txBody>
      </p:sp>
      <p:sp>
        <p:nvSpPr>
          <p:cNvPr id="14" name="TextBox 13">
            <a:extLst>
              <a:ext uri="{FF2B5EF4-FFF2-40B4-BE49-F238E27FC236}">
                <a16:creationId xmlns:a16="http://schemas.microsoft.com/office/drawing/2014/main" id="{899AA9C2-414F-4651-AAD3-A6E9D472F2D1}"/>
              </a:ext>
            </a:extLst>
          </p:cNvPr>
          <p:cNvSpPr txBox="1"/>
          <p:nvPr/>
        </p:nvSpPr>
        <p:spPr>
          <a:xfrm>
            <a:off x="-984153" y="6235047"/>
            <a:ext cx="9213754" cy="400110"/>
          </a:xfrm>
          <a:prstGeom prst="rect">
            <a:avLst/>
          </a:prstGeom>
          <a:noFill/>
        </p:spPr>
        <p:txBody>
          <a:bodyPr wrap="square" rtlCol="0">
            <a:spAutoFit/>
          </a:bodyPr>
          <a:lstStyle/>
          <a:p>
            <a:pPr algn="ctr"/>
            <a:r>
              <a:rPr lang="en-GB" sz="2000" b="1" dirty="0" smtClean="0"/>
              <a:t>Can you point to all of the capital letters and full stops?</a:t>
            </a:r>
            <a:endParaRPr lang="en-GB" sz="2000" b="1" dirty="0"/>
          </a:p>
        </p:txBody>
      </p:sp>
      <p:sp>
        <p:nvSpPr>
          <p:cNvPr id="3" name="5-Point Star 2"/>
          <p:cNvSpPr/>
          <p:nvPr/>
        </p:nvSpPr>
        <p:spPr>
          <a:xfrm>
            <a:off x="238076" y="6208921"/>
            <a:ext cx="388942" cy="40011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8493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0A02559-C552-4B4B-9F2C-3C934E5FBB7B}"/>
              </a:ext>
            </a:extLst>
          </p:cNvPr>
          <p:cNvSpPr/>
          <p:nvPr/>
        </p:nvSpPr>
        <p:spPr>
          <a:xfrm>
            <a:off x="0" y="5338355"/>
            <a:ext cx="5041168" cy="1335819"/>
          </a:xfrm>
          <a:prstGeom prst="rect">
            <a:avLst/>
          </a:prstGeom>
          <a:solidFill>
            <a:schemeClr val="bg1">
              <a:lumMod val="6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A80799C8-DD6F-4BE2-A940-29D74CC609A3}"/>
              </a:ext>
            </a:extLst>
          </p:cNvPr>
          <p:cNvSpPr txBox="1"/>
          <p:nvPr/>
        </p:nvSpPr>
        <p:spPr>
          <a:xfrm>
            <a:off x="419794" y="5393636"/>
            <a:ext cx="4486160" cy="1200329"/>
          </a:xfrm>
          <a:prstGeom prst="rect">
            <a:avLst/>
          </a:prstGeom>
          <a:noFill/>
        </p:spPr>
        <p:txBody>
          <a:bodyPr wrap="square" rtlCol="0">
            <a:spAutoFit/>
          </a:bodyPr>
          <a:lstStyle/>
          <a:p>
            <a:pPr algn="just"/>
            <a:r>
              <a:rPr lang="en-GB" sz="2400" b="1" dirty="0"/>
              <a:t>Read through the description again and </a:t>
            </a:r>
            <a:r>
              <a:rPr lang="en-GB" sz="2400" b="1" dirty="0" smtClean="0"/>
              <a:t>highlight or colour </a:t>
            </a:r>
            <a:r>
              <a:rPr lang="en-GB" sz="2400" b="1" dirty="0"/>
              <a:t>in the </a:t>
            </a:r>
            <a:r>
              <a:rPr lang="en-GB" sz="2400" b="1" dirty="0" smtClean="0"/>
              <a:t>adjectives. </a:t>
            </a:r>
            <a:endParaRPr lang="en-GB" sz="2400" b="1" dirty="0"/>
          </a:p>
        </p:txBody>
      </p:sp>
      <p:sp>
        <p:nvSpPr>
          <p:cNvPr id="8" name="Cloud 7">
            <a:extLst>
              <a:ext uri="{FF2B5EF4-FFF2-40B4-BE49-F238E27FC236}">
                <a16:creationId xmlns:a16="http://schemas.microsoft.com/office/drawing/2014/main" id="{A438A3ED-B82E-481C-B4A3-1BBE118F03AA}"/>
              </a:ext>
            </a:extLst>
          </p:cNvPr>
          <p:cNvSpPr/>
          <p:nvPr/>
        </p:nvSpPr>
        <p:spPr>
          <a:xfrm>
            <a:off x="9203932" y="2997991"/>
            <a:ext cx="2806811" cy="3426663"/>
          </a:xfrm>
          <a:prstGeom prst="cloud">
            <a:avLst/>
          </a:prstGeom>
          <a:solidFill>
            <a:schemeClr val="bg1">
              <a:lumMod val="6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D30CE3A9-A115-4B87-B175-FA2E92E56358}"/>
              </a:ext>
            </a:extLst>
          </p:cNvPr>
          <p:cNvSpPr txBox="1"/>
          <p:nvPr/>
        </p:nvSpPr>
        <p:spPr>
          <a:xfrm>
            <a:off x="9601497" y="3681076"/>
            <a:ext cx="2011680" cy="646331"/>
          </a:xfrm>
          <a:prstGeom prst="rect">
            <a:avLst/>
          </a:prstGeom>
          <a:noFill/>
        </p:spPr>
        <p:txBody>
          <a:bodyPr wrap="square" rtlCol="0">
            <a:spAutoFit/>
          </a:bodyPr>
          <a:lstStyle/>
          <a:p>
            <a:pPr algn="ctr"/>
            <a:r>
              <a:rPr lang="en-GB" dirty="0" smtClean="0"/>
              <a:t>What is an adjective?</a:t>
            </a:r>
            <a:endParaRPr lang="en-GB" dirty="0"/>
          </a:p>
        </p:txBody>
      </p:sp>
      <p:sp>
        <p:nvSpPr>
          <p:cNvPr id="10" name="TextBox 9">
            <a:extLst>
              <a:ext uri="{FF2B5EF4-FFF2-40B4-BE49-F238E27FC236}">
                <a16:creationId xmlns:a16="http://schemas.microsoft.com/office/drawing/2014/main" id="{AC351E1C-71E6-4BF7-BA39-EB7E95B82184}"/>
              </a:ext>
            </a:extLst>
          </p:cNvPr>
          <p:cNvSpPr txBox="1"/>
          <p:nvPr/>
        </p:nvSpPr>
        <p:spPr>
          <a:xfrm>
            <a:off x="9709976" y="4532164"/>
            <a:ext cx="2679590" cy="369332"/>
          </a:xfrm>
          <a:prstGeom prst="rect">
            <a:avLst/>
          </a:prstGeom>
          <a:noFill/>
        </p:spPr>
        <p:txBody>
          <a:bodyPr wrap="square" rtlCol="0">
            <a:spAutoFit/>
          </a:bodyPr>
          <a:lstStyle/>
          <a:p>
            <a:r>
              <a:rPr lang="en-GB" dirty="0" smtClean="0">
                <a:solidFill>
                  <a:schemeClr val="bg1"/>
                </a:solidFill>
              </a:rPr>
              <a:t>A describing word!</a:t>
            </a:r>
            <a:endParaRPr lang="en-GB" dirty="0">
              <a:solidFill>
                <a:schemeClr val="bg1"/>
              </a:solidFill>
            </a:endParaRPr>
          </a:p>
        </p:txBody>
      </p:sp>
      <p:sp>
        <p:nvSpPr>
          <p:cNvPr id="11" name="TextBox 10">
            <a:extLst>
              <a:ext uri="{FF2B5EF4-FFF2-40B4-BE49-F238E27FC236}">
                <a16:creationId xmlns:a16="http://schemas.microsoft.com/office/drawing/2014/main" id="{98FE3237-2F93-48D7-8447-EF32C614A975}"/>
              </a:ext>
            </a:extLst>
          </p:cNvPr>
          <p:cNvSpPr txBox="1"/>
          <p:nvPr/>
        </p:nvSpPr>
        <p:spPr>
          <a:xfrm>
            <a:off x="177578" y="115578"/>
            <a:ext cx="11435599" cy="2308324"/>
          </a:xfrm>
          <a:prstGeom prst="rect">
            <a:avLst/>
          </a:prstGeom>
          <a:noFill/>
        </p:spPr>
        <p:txBody>
          <a:bodyPr wrap="square" rtlCol="0">
            <a:spAutoFit/>
          </a:bodyPr>
          <a:lstStyle/>
          <a:p>
            <a:pPr algn="just"/>
            <a:r>
              <a:rPr lang="en-GB" sz="2400" dirty="0"/>
              <a:t>Winnie swam down into the deep water. It was filled with colourful fish and slimy seaweed. On top of the water stood a brown jetty. Wilbur the mischievous cat tried to grab a delicious fish for his dinner. The sky was filled with grey clouds and the strong waves crashed against the wooden poles. Winnie explored the water through her red and yellow snorkel as the creatures floated around her. The small turtles darted after their green mother swimming elegantly above Winnie’s head.</a:t>
            </a:r>
          </a:p>
        </p:txBody>
      </p:sp>
      <p:pic>
        <p:nvPicPr>
          <p:cNvPr id="12" name="Picture 11"/>
          <p:cNvPicPr>
            <a:picLocks noChangeAspect="1"/>
          </p:cNvPicPr>
          <p:nvPr/>
        </p:nvPicPr>
        <p:blipFill>
          <a:blip r:embed="rId2"/>
          <a:stretch>
            <a:fillRect/>
          </a:stretch>
        </p:blipFill>
        <p:spPr>
          <a:xfrm>
            <a:off x="4582990" y="2455686"/>
            <a:ext cx="4422160" cy="2828966"/>
          </a:xfrm>
          <a:prstGeom prst="rect">
            <a:avLst/>
          </a:prstGeom>
        </p:spPr>
      </p:pic>
      <p:sp>
        <p:nvSpPr>
          <p:cNvPr id="13" name="TextBox 12">
            <a:extLst>
              <a:ext uri="{FF2B5EF4-FFF2-40B4-BE49-F238E27FC236}">
                <a16:creationId xmlns:a16="http://schemas.microsoft.com/office/drawing/2014/main" id="{D30CE3A9-A115-4B87-B175-FA2E92E56358}"/>
              </a:ext>
            </a:extLst>
          </p:cNvPr>
          <p:cNvSpPr txBox="1"/>
          <p:nvPr/>
        </p:nvSpPr>
        <p:spPr>
          <a:xfrm>
            <a:off x="9601497" y="5152023"/>
            <a:ext cx="2011680" cy="369332"/>
          </a:xfrm>
          <a:prstGeom prst="rect">
            <a:avLst/>
          </a:prstGeom>
          <a:noFill/>
        </p:spPr>
        <p:txBody>
          <a:bodyPr wrap="square" rtlCol="0">
            <a:spAutoFit/>
          </a:bodyPr>
          <a:lstStyle/>
          <a:p>
            <a:pPr algn="ctr"/>
            <a:r>
              <a:rPr lang="en-GB" dirty="0" smtClean="0"/>
              <a:t>‘the </a:t>
            </a:r>
            <a:r>
              <a:rPr lang="en-GB" dirty="0" smtClean="0">
                <a:solidFill>
                  <a:srgbClr val="FF0000"/>
                </a:solidFill>
              </a:rPr>
              <a:t>small</a:t>
            </a:r>
            <a:r>
              <a:rPr lang="en-GB" dirty="0" smtClean="0"/>
              <a:t> turtles’</a:t>
            </a:r>
            <a:endParaRPr lang="en-GB" dirty="0"/>
          </a:p>
        </p:txBody>
      </p:sp>
    </p:spTree>
    <p:extLst>
      <p:ext uri="{BB962C8B-B14F-4D97-AF65-F5344CB8AC3E}">
        <p14:creationId xmlns:p14="http://schemas.microsoft.com/office/powerpoint/2010/main" val="1603611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C00F2-E4EC-4D3A-8F4F-2A0A878B5ADA}"/>
              </a:ext>
            </a:extLst>
          </p:cNvPr>
          <p:cNvSpPr>
            <a:spLocks noGrp="1"/>
          </p:cNvSpPr>
          <p:nvPr>
            <p:ph type="title"/>
          </p:nvPr>
        </p:nvSpPr>
        <p:spPr>
          <a:xfrm>
            <a:off x="581346" y="0"/>
            <a:ext cx="3682429" cy="1325563"/>
          </a:xfrm>
        </p:spPr>
        <p:txBody>
          <a:bodyPr>
            <a:normAutofit/>
          </a:bodyPr>
          <a:lstStyle/>
          <a:p>
            <a:r>
              <a:rPr lang="en-GB" sz="3600" b="1" dirty="0"/>
              <a:t>Nouns are </a:t>
            </a:r>
            <a:r>
              <a:rPr lang="en-GB" sz="3600" b="1" dirty="0" smtClean="0"/>
              <a:t>things.</a:t>
            </a:r>
            <a:endParaRPr lang="en-GB" sz="3600" b="1" dirty="0"/>
          </a:p>
        </p:txBody>
      </p:sp>
      <p:sp>
        <p:nvSpPr>
          <p:cNvPr id="5" name="TextBox 4">
            <a:extLst>
              <a:ext uri="{FF2B5EF4-FFF2-40B4-BE49-F238E27FC236}">
                <a16:creationId xmlns:a16="http://schemas.microsoft.com/office/drawing/2014/main" id="{A1553EA5-008F-412F-9FEC-E102D87F64BC}"/>
              </a:ext>
            </a:extLst>
          </p:cNvPr>
          <p:cNvSpPr txBox="1"/>
          <p:nvPr/>
        </p:nvSpPr>
        <p:spPr>
          <a:xfrm>
            <a:off x="10287499" y="995423"/>
            <a:ext cx="1248355" cy="461665"/>
          </a:xfrm>
          <a:prstGeom prst="rect">
            <a:avLst/>
          </a:prstGeom>
          <a:noFill/>
        </p:spPr>
        <p:txBody>
          <a:bodyPr wrap="square" rtlCol="0">
            <a:spAutoFit/>
          </a:bodyPr>
          <a:lstStyle/>
          <a:p>
            <a:r>
              <a:rPr lang="en-GB" sz="2400" b="1" dirty="0" smtClean="0"/>
              <a:t>Wilbur</a:t>
            </a:r>
            <a:endParaRPr lang="en-GB" sz="2400" b="1" dirty="0"/>
          </a:p>
        </p:txBody>
      </p:sp>
      <p:sp>
        <p:nvSpPr>
          <p:cNvPr id="6" name="TextBox 5">
            <a:extLst>
              <a:ext uri="{FF2B5EF4-FFF2-40B4-BE49-F238E27FC236}">
                <a16:creationId xmlns:a16="http://schemas.microsoft.com/office/drawing/2014/main" id="{E47F3F63-D137-4FB5-8710-722A0CF4E669}"/>
              </a:ext>
            </a:extLst>
          </p:cNvPr>
          <p:cNvSpPr txBox="1"/>
          <p:nvPr/>
        </p:nvSpPr>
        <p:spPr>
          <a:xfrm>
            <a:off x="10378799" y="3026749"/>
            <a:ext cx="1467751" cy="461665"/>
          </a:xfrm>
          <a:prstGeom prst="rect">
            <a:avLst/>
          </a:prstGeom>
          <a:noFill/>
        </p:spPr>
        <p:txBody>
          <a:bodyPr wrap="square" rtlCol="0">
            <a:spAutoFit/>
          </a:bodyPr>
          <a:lstStyle/>
          <a:p>
            <a:r>
              <a:rPr lang="en-GB" sz="2400" b="1" dirty="0" smtClean="0"/>
              <a:t>waves</a:t>
            </a:r>
            <a:endParaRPr lang="en-GB" sz="2400" b="1" dirty="0"/>
          </a:p>
        </p:txBody>
      </p:sp>
      <p:sp>
        <p:nvSpPr>
          <p:cNvPr id="7" name="TextBox 6">
            <a:extLst>
              <a:ext uri="{FF2B5EF4-FFF2-40B4-BE49-F238E27FC236}">
                <a16:creationId xmlns:a16="http://schemas.microsoft.com/office/drawing/2014/main" id="{7E166EE0-BDDD-4A48-A77D-2282EA2D219A}"/>
              </a:ext>
            </a:extLst>
          </p:cNvPr>
          <p:cNvSpPr txBox="1"/>
          <p:nvPr/>
        </p:nvSpPr>
        <p:spPr>
          <a:xfrm>
            <a:off x="494306" y="2505986"/>
            <a:ext cx="1248355" cy="461665"/>
          </a:xfrm>
          <a:prstGeom prst="rect">
            <a:avLst/>
          </a:prstGeom>
          <a:noFill/>
        </p:spPr>
        <p:txBody>
          <a:bodyPr wrap="square" rtlCol="0">
            <a:spAutoFit/>
          </a:bodyPr>
          <a:lstStyle/>
          <a:p>
            <a:r>
              <a:rPr lang="en-GB" sz="2400" b="1" dirty="0" smtClean="0"/>
              <a:t>jetty</a:t>
            </a:r>
            <a:endParaRPr lang="en-GB" sz="2400" b="1" dirty="0"/>
          </a:p>
        </p:txBody>
      </p:sp>
      <p:sp>
        <p:nvSpPr>
          <p:cNvPr id="8" name="TextBox 7">
            <a:extLst>
              <a:ext uri="{FF2B5EF4-FFF2-40B4-BE49-F238E27FC236}">
                <a16:creationId xmlns:a16="http://schemas.microsoft.com/office/drawing/2014/main" id="{406A3C53-F732-4409-B4B8-0638A01AADC9}"/>
              </a:ext>
            </a:extLst>
          </p:cNvPr>
          <p:cNvSpPr txBox="1"/>
          <p:nvPr/>
        </p:nvSpPr>
        <p:spPr>
          <a:xfrm>
            <a:off x="278295" y="3363813"/>
            <a:ext cx="1248355" cy="461665"/>
          </a:xfrm>
          <a:prstGeom prst="rect">
            <a:avLst/>
          </a:prstGeom>
          <a:noFill/>
        </p:spPr>
        <p:txBody>
          <a:bodyPr wrap="square" rtlCol="0">
            <a:spAutoFit/>
          </a:bodyPr>
          <a:lstStyle/>
          <a:p>
            <a:r>
              <a:rPr lang="en-GB" sz="2400" b="1" dirty="0" smtClean="0"/>
              <a:t>turtles</a:t>
            </a:r>
            <a:endParaRPr lang="en-GB" sz="2400" b="1" dirty="0"/>
          </a:p>
        </p:txBody>
      </p:sp>
      <p:sp>
        <p:nvSpPr>
          <p:cNvPr id="9" name="TextBox 8">
            <a:extLst>
              <a:ext uri="{FF2B5EF4-FFF2-40B4-BE49-F238E27FC236}">
                <a16:creationId xmlns:a16="http://schemas.microsoft.com/office/drawing/2014/main" id="{8EDFD967-57DE-4BAE-B7DD-52BEBA17DD00}"/>
              </a:ext>
            </a:extLst>
          </p:cNvPr>
          <p:cNvSpPr txBox="1"/>
          <p:nvPr/>
        </p:nvSpPr>
        <p:spPr>
          <a:xfrm>
            <a:off x="4910210" y="6308034"/>
            <a:ext cx="1248355" cy="461665"/>
          </a:xfrm>
          <a:prstGeom prst="rect">
            <a:avLst/>
          </a:prstGeom>
          <a:noFill/>
        </p:spPr>
        <p:txBody>
          <a:bodyPr wrap="square" rtlCol="0">
            <a:spAutoFit/>
          </a:bodyPr>
          <a:lstStyle/>
          <a:p>
            <a:r>
              <a:rPr lang="en-GB" sz="2400" b="1" dirty="0" smtClean="0"/>
              <a:t>water</a:t>
            </a:r>
            <a:endParaRPr lang="en-GB" sz="2400" b="1" dirty="0"/>
          </a:p>
        </p:txBody>
      </p:sp>
      <p:sp>
        <p:nvSpPr>
          <p:cNvPr id="10" name="TextBox 9">
            <a:extLst>
              <a:ext uri="{FF2B5EF4-FFF2-40B4-BE49-F238E27FC236}">
                <a16:creationId xmlns:a16="http://schemas.microsoft.com/office/drawing/2014/main" id="{2C002E1B-8A47-4BC6-A8C5-8F00C85A257F}"/>
              </a:ext>
            </a:extLst>
          </p:cNvPr>
          <p:cNvSpPr txBox="1"/>
          <p:nvPr/>
        </p:nvSpPr>
        <p:spPr>
          <a:xfrm>
            <a:off x="10656072" y="4843164"/>
            <a:ext cx="1248355" cy="461665"/>
          </a:xfrm>
          <a:prstGeom prst="rect">
            <a:avLst/>
          </a:prstGeom>
          <a:noFill/>
        </p:spPr>
        <p:txBody>
          <a:bodyPr wrap="square" rtlCol="0">
            <a:spAutoFit/>
          </a:bodyPr>
          <a:lstStyle/>
          <a:p>
            <a:r>
              <a:rPr lang="en-GB" sz="2400" b="1" dirty="0" smtClean="0"/>
              <a:t>fish</a:t>
            </a:r>
            <a:endParaRPr lang="en-GB" sz="2400" b="1" dirty="0"/>
          </a:p>
        </p:txBody>
      </p:sp>
      <p:sp>
        <p:nvSpPr>
          <p:cNvPr id="11" name="TextBox 10">
            <a:extLst>
              <a:ext uri="{FF2B5EF4-FFF2-40B4-BE49-F238E27FC236}">
                <a16:creationId xmlns:a16="http://schemas.microsoft.com/office/drawing/2014/main" id="{EABBC5AF-DE06-4821-9D6A-0DC18E15BB23}"/>
              </a:ext>
            </a:extLst>
          </p:cNvPr>
          <p:cNvSpPr txBox="1"/>
          <p:nvPr/>
        </p:nvSpPr>
        <p:spPr>
          <a:xfrm>
            <a:off x="4708663" y="22141"/>
            <a:ext cx="1248355" cy="461665"/>
          </a:xfrm>
          <a:prstGeom prst="rect">
            <a:avLst/>
          </a:prstGeom>
          <a:noFill/>
        </p:spPr>
        <p:txBody>
          <a:bodyPr wrap="square" rtlCol="0">
            <a:spAutoFit/>
          </a:bodyPr>
          <a:lstStyle/>
          <a:p>
            <a:r>
              <a:rPr lang="en-GB" sz="2400" b="1" dirty="0"/>
              <a:t>c</a:t>
            </a:r>
            <a:r>
              <a:rPr lang="en-GB" sz="2400" b="1" dirty="0" smtClean="0"/>
              <a:t>louds </a:t>
            </a:r>
            <a:endParaRPr lang="en-GB" sz="2400" b="1" dirty="0"/>
          </a:p>
        </p:txBody>
      </p:sp>
      <p:sp>
        <p:nvSpPr>
          <p:cNvPr id="12" name="TextBox 11">
            <a:extLst>
              <a:ext uri="{FF2B5EF4-FFF2-40B4-BE49-F238E27FC236}">
                <a16:creationId xmlns:a16="http://schemas.microsoft.com/office/drawing/2014/main" id="{FCBA6E4E-6D92-40A1-A4BF-D0440566A905}"/>
              </a:ext>
            </a:extLst>
          </p:cNvPr>
          <p:cNvSpPr txBox="1"/>
          <p:nvPr/>
        </p:nvSpPr>
        <p:spPr>
          <a:xfrm>
            <a:off x="7003638" y="146608"/>
            <a:ext cx="1248355" cy="461665"/>
          </a:xfrm>
          <a:prstGeom prst="rect">
            <a:avLst/>
          </a:prstGeom>
          <a:noFill/>
        </p:spPr>
        <p:txBody>
          <a:bodyPr wrap="square" rtlCol="0">
            <a:spAutoFit/>
          </a:bodyPr>
          <a:lstStyle/>
          <a:p>
            <a:r>
              <a:rPr lang="en-GB" sz="2400" b="1" dirty="0"/>
              <a:t>sky</a:t>
            </a:r>
          </a:p>
        </p:txBody>
      </p:sp>
      <p:sp>
        <p:nvSpPr>
          <p:cNvPr id="13" name="TextBox 12">
            <a:extLst>
              <a:ext uri="{FF2B5EF4-FFF2-40B4-BE49-F238E27FC236}">
                <a16:creationId xmlns:a16="http://schemas.microsoft.com/office/drawing/2014/main" id="{EA87C457-2E35-43B5-8636-80DA17B7E274}"/>
              </a:ext>
            </a:extLst>
          </p:cNvPr>
          <p:cNvSpPr txBox="1"/>
          <p:nvPr/>
        </p:nvSpPr>
        <p:spPr>
          <a:xfrm>
            <a:off x="1851360" y="5765490"/>
            <a:ext cx="1636423" cy="461665"/>
          </a:xfrm>
          <a:prstGeom prst="rect">
            <a:avLst/>
          </a:prstGeom>
          <a:noFill/>
        </p:spPr>
        <p:txBody>
          <a:bodyPr wrap="square" rtlCol="0">
            <a:spAutoFit/>
          </a:bodyPr>
          <a:lstStyle/>
          <a:p>
            <a:r>
              <a:rPr lang="en-GB" sz="2400" b="1" dirty="0"/>
              <a:t>s</a:t>
            </a:r>
            <a:r>
              <a:rPr lang="en-GB" sz="2400" b="1" dirty="0" smtClean="0"/>
              <a:t>eaweed</a:t>
            </a:r>
            <a:endParaRPr lang="en-GB" sz="2400" b="1" dirty="0"/>
          </a:p>
        </p:txBody>
      </p:sp>
      <p:sp>
        <p:nvSpPr>
          <p:cNvPr id="15" name="TextBox 14">
            <a:extLst>
              <a:ext uri="{FF2B5EF4-FFF2-40B4-BE49-F238E27FC236}">
                <a16:creationId xmlns:a16="http://schemas.microsoft.com/office/drawing/2014/main" id="{2D702EA6-94D0-485A-A988-F259C4589E4B}"/>
              </a:ext>
            </a:extLst>
          </p:cNvPr>
          <p:cNvSpPr txBox="1"/>
          <p:nvPr/>
        </p:nvSpPr>
        <p:spPr>
          <a:xfrm>
            <a:off x="7628176" y="6308035"/>
            <a:ext cx="5318646" cy="461665"/>
          </a:xfrm>
          <a:prstGeom prst="rect">
            <a:avLst/>
          </a:prstGeom>
          <a:noFill/>
        </p:spPr>
        <p:txBody>
          <a:bodyPr wrap="square" rtlCol="0">
            <a:spAutoFit/>
          </a:bodyPr>
          <a:lstStyle/>
          <a:p>
            <a:r>
              <a:rPr lang="en-GB" sz="2400" b="1" dirty="0">
                <a:solidFill>
                  <a:schemeClr val="bg1"/>
                </a:solidFill>
              </a:rPr>
              <a:t>Can you think of any others?</a:t>
            </a:r>
          </a:p>
        </p:txBody>
      </p:sp>
      <p:cxnSp>
        <p:nvCxnSpPr>
          <p:cNvPr id="17" name="Straight Arrow Connector 16">
            <a:extLst>
              <a:ext uri="{FF2B5EF4-FFF2-40B4-BE49-F238E27FC236}">
                <a16:creationId xmlns:a16="http://schemas.microsoft.com/office/drawing/2014/main" id="{7F7D2700-FBCB-4E4B-8A49-A0ADC3821BC2}"/>
              </a:ext>
            </a:extLst>
          </p:cNvPr>
          <p:cNvCxnSpPr>
            <a:cxnSpLocks/>
          </p:cNvCxnSpPr>
          <p:nvPr/>
        </p:nvCxnSpPr>
        <p:spPr>
          <a:xfrm flipV="1">
            <a:off x="1280160" y="2599509"/>
            <a:ext cx="1251846" cy="18344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53A47AF6-6009-43DE-8133-7D84EFE041D6}"/>
              </a:ext>
            </a:extLst>
          </p:cNvPr>
          <p:cNvCxnSpPr>
            <a:cxnSpLocks/>
          </p:cNvCxnSpPr>
          <p:nvPr/>
        </p:nvCxnSpPr>
        <p:spPr>
          <a:xfrm flipH="1">
            <a:off x="5170777" y="417196"/>
            <a:ext cx="6465" cy="52994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D4AADCD9-5F12-49DA-866C-2E87B3433D70}"/>
              </a:ext>
            </a:extLst>
          </p:cNvPr>
          <p:cNvCxnSpPr>
            <a:cxnSpLocks/>
          </p:cNvCxnSpPr>
          <p:nvPr/>
        </p:nvCxnSpPr>
        <p:spPr>
          <a:xfrm flipH="1">
            <a:off x="5642666" y="570876"/>
            <a:ext cx="1659227" cy="56769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950468A0-791A-4D4C-9062-233F32AD622A}"/>
              </a:ext>
            </a:extLst>
          </p:cNvPr>
          <p:cNvCxnSpPr>
            <a:cxnSpLocks/>
            <a:endCxn id="24" idx="1"/>
          </p:cNvCxnSpPr>
          <p:nvPr/>
        </p:nvCxnSpPr>
        <p:spPr>
          <a:xfrm flipV="1">
            <a:off x="1329864" y="3237304"/>
            <a:ext cx="1202143" cy="38954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A443D174-F0BB-4625-A3B5-63CB2DCA5692}"/>
              </a:ext>
            </a:extLst>
          </p:cNvPr>
          <p:cNvCxnSpPr>
            <a:cxnSpLocks/>
          </p:cNvCxnSpPr>
          <p:nvPr/>
        </p:nvCxnSpPr>
        <p:spPr>
          <a:xfrm flipV="1">
            <a:off x="2704333" y="5073996"/>
            <a:ext cx="942513" cy="87776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0EC3165C-893E-422B-A44F-4B5630EA5876}"/>
              </a:ext>
            </a:extLst>
          </p:cNvPr>
          <p:cNvCxnSpPr>
            <a:cxnSpLocks/>
          </p:cNvCxnSpPr>
          <p:nvPr/>
        </p:nvCxnSpPr>
        <p:spPr>
          <a:xfrm flipV="1">
            <a:off x="5273155" y="5052461"/>
            <a:ext cx="885410" cy="123403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9F27FD93-641E-4E5C-8914-2EF73A228980}"/>
              </a:ext>
            </a:extLst>
          </p:cNvPr>
          <p:cNvCxnSpPr>
            <a:cxnSpLocks/>
            <a:stCxn id="10" idx="1"/>
          </p:cNvCxnSpPr>
          <p:nvPr/>
        </p:nvCxnSpPr>
        <p:spPr>
          <a:xfrm flipH="1" flipV="1">
            <a:off x="9176657" y="3774529"/>
            <a:ext cx="1479415" cy="129946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pic>
        <p:nvPicPr>
          <p:cNvPr id="24" name="Picture 23"/>
          <p:cNvPicPr>
            <a:picLocks noChangeAspect="1"/>
          </p:cNvPicPr>
          <p:nvPr/>
        </p:nvPicPr>
        <p:blipFill>
          <a:blip r:embed="rId2"/>
          <a:stretch>
            <a:fillRect/>
          </a:stretch>
        </p:blipFill>
        <p:spPr>
          <a:xfrm>
            <a:off x="2532007" y="1422146"/>
            <a:ext cx="6644649" cy="3630315"/>
          </a:xfrm>
          <a:prstGeom prst="rect">
            <a:avLst/>
          </a:prstGeom>
        </p:spPr>
      </p:pic>
      <p:cxnSp>
        <p:nvCxnSpPr>
          <p:cNvPr id="25" name="Straight Arrow Connector 24">
            <a:extLst>
              <a:ext uri="{FF2B5EF4-FFF2-40B4-BE49-F238E27FC236}">
                <a16:creationId xmlns:a16="http://schemas.microsoft.com/office/drawing/2014/main" id="{A2EDBEAE-86D5-4897-BD10-794353EBAB56}"/>
              </a:ext>
            </a:extLst>
          </p:cNvPr>
          <p:cNvCxnSpPr>
            <a:cxnSpLocks/>
          </p:cNvCxnSpPr>
          <p:nvPr/>
        </p:nvCxnSpPr>
        <p:spPr>
          <a:xfrm flipH="1">
            <a:off x="7766385" y="1226255"/>
            <a:ext cx="2434766" cy="127973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B193972-B18E-41A8-982B-F02B774618B2}"/>
              </a:ext>
            </a:extLst>
          </p:cNvPr>
          <p:cNvCxnSpPr>
            <a:cxnSpLocks/>
          </p:cNvCxnSpPr>
          <p:nvPr/>
        </p:nvCxnSpPr>
        <p:spPr>
          <a:xfrm flipH="1">
            <a:off x="5642666" y="3290224"/>
            <a:ext cx="4639058" cy="7358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406A3C53-F732-4409-B4B8-0638A01AADC9}"/>
              </a:ext>
            </a:extLst>
          </p:cNvPr>
          <p:cNvSpPr txBox="1"/>
          <p:nvPr/>
        </p:nvSpPr>
        <p:spPr>
          <a:xfrm>
            <a:off x="81509" y="4381499"/>
            <a:ext cx="1248355" cy="461665"/>
          </a:xfrm>
          <a:prstGeom prst="rect">
            <a:avLst/>
          </a:prstGeom>
          <a:noFill/>
        </p:spPr>
        <p:txBody>
          <a:bodyPr wrap="square" rtlCol="0">
            <a:spAutoFit/>
          </a:bodyPr>
          <a:lstStyle/>
          <a:p>
            <a:r>
              <a:rPr lang="en-GB" sz="2400" b="1" dirty="0" smtClean="0"/>
              <a:t>Winnie</a:t>
            </a:r>
            <a:endParaRPr lang="en-GB" sz="2400" b="1" dirty="0"/>
          </a:p>
        </p:txBody>
      </p:sp>
      <p:cxnSp>
        <p:nvCxnSpPr>
          <p:cNvPr id="35" name="Straight Arrow Connector 34">
            <a:extLst>
              <a:ext uri="{FF2B5EF4-FFF2-40B4-BE49-F238E27FC236}">
                <a16:creationId xmlns:a16="http://schemas.microsoft.com/office/drawing/2014/main" id="{950468A0-791A-4D4C-9062-233F32AD622A}"/>
              </a:ext>
            </a:extLst>
          </p:cNvPr>
          <p:cNvCxnSpPr>
            <a:cxnSpLocks/>
          </p:cNvCxnSpPr>
          <p:nvPr/>
        </p:nvCxnSpPr>
        <p:spPr>
          <a:xfrm flipV="1">
            <a:off x="1280160" y="4501397"/>
            <a:ext cx="2366686" cy="11093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6" name="TextBox 35">
            <a:extLst>
              <a:ext uri="{FF2B5EF4-FFF2-40B4-BE49-F238E27FC236}">
                <a16:creationId xmlns:a16="http://schemas.microsoft.com/office/drawing/2014/main" id="{EA87C457-2E35-43B5-8636-80DA17B7E274}"/>
              </a:ext>
            </a:extLst>
          </p:cNvPr>
          <p:cNvSpPr txBox="1"/>
          <p:nvPr/>
        </p:nvSpPr>
        <p:spPr>
          <a:xfrm>
            <a:off x="3833559" y="5635501"/>
            <a:ext cx="1636423" cy="461665"/>
          </a:xfrm>
          <a:prstGeom prst="rect">
            <a:avLst/>
          </a:prstGeom>
          <a:noFill/>
        </p:spPr>
        <p:txBody>
          <a:bodyPr wrap="square" rtlCol="0">
            <a:spAutoFit/>
          </a:bodyPr>
          <a:lstStyle/>
          <a:p>
            <a:r>
              <a:rPr lang="en-GB" sz="2400" b="1" dirty="0" smtClean="0"/>
              <a:t>snorkel</a:t>
            </a:r>
            <a:endParaRPr lang="en-GB" sz="2400" b="1" dirty="0"/>
          </a:p>
        </p:txBody>
      </p:sp>
      <p:cxnSp>
        <p:nvCxnSpPr>
          <p:cNvPr id="38" name="Straight Arrow Connector 37">
            <a:extLst>
              <a:ext uri="{FF2B5EF4-FFF2-40B4-BE49-F238E27FC236}">
                <a16:creationId xmlns:a16="http://schemas.microsoft.com/office/drawing/2014/main" id="{7F7D2700-FBCB-4E4B-8A49-A0ADC3821BC2}"/>
              </a:ext>
            </a:extLst>
          </p:cNvPr>
          <p:cNvCxnSpPr>
            <a:cxnSpLocks/>
          </p:cNvCxnSpPr>
          <p:nvPr/>
        </p:nvCxnSpPr>
        <p:spPr>
          <a:xfrm flipV="1">
            <a:off x="4314907" y="5116775"/>
            <a:ext cx="167728" cy="65878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13262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A0098CD-FD97-449B-82F9-B027468626C2}"/>
              </a:ext>
            </a:extLst>
          </p:cNvPr>
          <p:cNvSpPr/>
          <p:nvPr/>
        </p:nvSpPr>
        <p:spPr>
          <a:xfrm>
            <a:off x="107092" y="29134"/>
            <a:ext cx="11977816" cy="6647935"/>
          </a:xfrm>
          <a:prstGeom prst="rect">
            <a:avLst/>
          </a:prstGeom>
          <a:solidFill>
            <a:srgbClr val="9999FF"/>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9A1B43B-C3C3-4B73-B573-EEB1D31D101E}"/>
              </a:ext>
            </a:extLst>
          </p:cNvPr>
          <p:cNvSpPr/>
          <p:nvPr/>
        </p:nvSpPr>
        <p:spPr>
          <a:xfrm>
            <a:off x="189471" y="5858142"/>
            <a:ext cx="5473098" cy="73729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F901C76-9E5D-4B3C-A894-C1A324956BBC}"/>
              </a:ext>
            </a:extLst>
          </p:cNvPr>
          <p:cNvSpPr txBox="1"/>
          <p:nvPr/>
        </p:nvSpPr>
        <p:spPr>
          <a:xfrm>
            <a:off x="864066" y="5986095"/>
            <a:ext cx="4028302" cy="461665"/>
          </a:xfrm>
          <a:prstGeom prst="rect">
            <a:avLst/>
          </a:prstGeom>
          <a:noFill/>
        </p:spPr>
        <p:txBody>
          <a:bodyPr wrap="square" rtlCol="0">
            <a:spAutoFit/>
          </a:bodyPr>
          <a:lstStyle/>
          <a:p>
            <a:r>
              <a:rPr lang="en-GB" sz="2400" dirty="0"/>
              <a:t>Subject</a:t>
            </a:r>
            <a:r>
              <a:rPr lang="en-GB" dirty="0"/>
              <a:t>: </a:t>
            </a:r>
            <a:r>
              <a:rPr lang="en-GB" sz="2400" dirty="0"/>
              <a:t>English </a:t>
            </a:r>
            <a:endParaRPr lang="en-GB" dirty="0"/>
          </a:p>
        </p:txBody>
      </p:sp>
      <p:sp>
        <p:nvSpPr>
          <p:cNvPr id="7" name="Rectangle 6">
            <a:extLst>
              <a:ext uri="{FF2B5EF4-FFF2-40B4-BE49-F238E27FC236}">
                <a16:creationId xmlns:a16="http://schemas.microsoft.com/office/drawing/2014/main" id="{84DCDBAC-84E4-4205-A000-69749D158605}"/>
              </a:ext>
            </a:extLst>
          </p:cNvPr>
          <p:cNvSpPr/>
          <p:nvPr/>
        </p:nvSpPr>
        <p:spPr>
          <a:xfrm>
            <a:off x="189471" y="117047"/>
            <a:ext cx="7594114" cy="700216"/>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DA36FC78-5849-41E9-A823-A50B3F991A6F}"/>
              </a:ext>
            </a:extLst>
          </p:cNvPr>
          <p:cNvSpPr txBox="1"/>
          <p:nvPr/>
        </p:nvSpPr>
        <p:spPr>
          <a:xfrm>
            <a:off x="273361" y="174767"/>
            <a:ext cx="7426334" cy="584775"/>
          </a:xfrm>
          <a:prstGeom prst="rect">
            <a:avLst/>
          </a:prstGeom>
          <a:noFill/>
        </p:spPr>
        <p:txBody>
          <a:bodyPr wrap="square" rtlCol="0">
            <a:spAutoFit/>
          </a:bodyPr>
          <a:lstStyle/>
          <a:p>
            <a:r>
              <a:rPr lang="en-GB" sz="3200" dirty="0"/>
              <a:t>Date</a:t>
            </a:r>
            <a:r>
              <a:rPr lang="en-GB" dirty="0"/>
              <a:t>:   </a:t>
            </a:r>
            <a:r>
              <a:rPr lang="en-GB" sz="3200" dirty="0" smtClean="0"/>
              <a:t>Wednesday 6</a:t>
            </a:r>
            <a:r>
              <a:rPr lang="en-GB" sz="3200" baseline="30000" dirty="0" smtClean="0"/>
              <a:t>th</a:t>
            </a:r>
            <a:r>
              <a:rPr lang="en-GB" sz="3200" dirty="0" smtClean="0"/>
              <a:t> January</a:t>
            </a:r>
            <a:endParaRPr lang="en-GB" dirty="0"/>
          </a:p>
        </p:txBody>
      </p:sp>
      <p:pic>
        <p:nvPicPr>
          <p:cNvPr id="9" name="Picture 8">
            <a:extLst>
              <a:ext uri="{FF2B5EF4-FFF2-40B4-BE49-F238E27FC236}">
                <a16:creationId xmlns:a16="http://schemas.microsoft.com/office/drawing/2014/main" id="{189E6751-34BC-403B-AD7E-854FFBE07E9B}"/>
              </a:ext>
            </a:extLst>
          </p:cNvPr>
          <p:cNvPicPr>
            <a:picLocks noChangeAspect="1"/>
          </p:cNvPicPr>
          <p:nvPr/>
        </p:nvPicPr>
        <p:blipFill>
          <a:blip r:embed="rId2"/>
          <a:stretch>
            <a:fillRect/>
          </a:stretch>
        </p:blipFill>
        <p:spPr>
          <a:xfrm>
            <a:off x="553093" y="1680352"/>
            <a:ext cx="2219325" cy="1104900"/>
          </a:xfrm>
          <a:prstGeom prst="rect">
            <a:avLst/>
          </a:prstGeom>
        </p:spPr>
      </p:pic>
      <p:sp>
        <p:nvSpPr>
          <p:cNvPr id="10" name="Rectangle 9">
            <a:extLst>
              <a:ext uri="{FF2B5EF4-FFF2-40B4-BE49-F238E27FC236}">
                <a16:creationId xmlns:a16="http://schemas.microsoft.com/office/drawing/2014/main" id="{A1D55E07-2A59-4AC0-B0FE-2797609A1186}"/>
              </a:ext>
            </a:extLst>
          </p:cNvPr>
          <p:cNvSpPr/>
          <p:nvPr/>
        </p:nvSpPr>
        <p:spPr>
          <a:xfrm>
            <a:off x="569871" y="2788274"/>
            <a:ext cx="10612654" cy="1752795"/>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0375BF89-92FE-43A5-9B69-3D83BBF4E7E5}"/>
              </a:ext>
            </a:extLst>
          </p:cNvPr>
          <p:cNvSpPr txBox="1"/>
          <p:nvPr/>
        </p:nvSpPr>
        <p:spPr>
          <a:xfrm>
            <a:off x="569871" y="2789668"/>
            <a:ext cx="10429593" cy="1323439"/>
          </a:xfrm>
          <a:prstGeom prst="rect">
            <a:avLst/>
          </a:prstGeom>
          <a:noFill/>
        </p:spPr>
        <p:txBody>
          <a:bodyPr wrap="square" rtlCol="0">
            <a:spAutoFit/>
          </a:bodyPr>
          <a:lstStyle/>
          <a:p>
            <a:r>
              <a:rPr lang="en-GB" sz="4000" dirty="0"/>
              <a:t>LO To be able to write sentences using </a:t>
            </a:r>
            <a:r>
              <a:rPr lang="en-GB" sz="4000" dirty="0" smtClean="0"/>
              <a:t>adjectives to describe the setting. </a:t>
            </a:r>
            <a:endParaRPr lang="en-GB" sz="4000" dirty="0"/>
          </a:p>
        </p:txBody>
      </p:sp>
      <p:pic>
        <p:nvPicPr>
          <p:cNvPr id="12" name="Picture 11">
            <a:extLst>
              <a:ext uri="{FF2B5EF4-FFF2-40B4-BE49-F238E27FC236}">
                <a16:creationId xmlns:a16="http://schemas.microsoft.com/office/drawing/2014/main" id="{48B5D287-2ACA-4B51-9CB9-6CE21CEB8AB3}"/>
              </a:ext>
            </a:extLst>
          </p:cNvPr>
          <p:cNvPicPr>
            <a:picLocks noChangeAspect="1"/>
          </p:cNvPicPr>
          <p:nvPr/>
        </p:nvPicPr>
        <p:blipFill>
          <a:blip r:embed="rId3"/>
          <a:stretch>
            <a:fillRect/>
          </a:stretch>
        </p:blipFill>
        <p:spPr>
          <a:xfrm>
            <a:off x="4646197" y="5915432"/>
            <a:ext cx="834561" cy="640100"/>
          </a:xfrm>
          <a:prstGeom prst="rect">
            <a:avLst/>
          </a:prstGeom>
        </p:spPr>
      </p:pic>
      <p:pic>
        <p:nvPicPr>
          <p:cNvPr id="13" name="Picture 12">
            <a:extLst>
              <a:ext uri="{FF2B5EF4-FFF2-40B4-BE49-F238E27FC236}">
                <a16:creationId xmlns:a16="http://schemas.microsoft.com/office/drawing/2014/main" id="{366C966A-78C3-4230-972B-6BE05789EB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5703" y="5922732"/>
            <a:ext cx="588390" cy="588390"/>
          </a:xfrm>
          <a:prstGeom prst="rect">
            <a:avLst/>
          </a:prstGeom>
        </p:spPr>
      </p:pic>
    </p:spTree>
    <p:extLst>
      <p:ext uri="{BB962C8B-B14F-4D97-AF65-F5344CB8AC3E}">
        <p14:creationId xmlns:p14="http://schemas.microsoft.com/office/powerpoint/2010/main" val="434052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722538"/>
            <a:ext cx="10907486" cy="6135461"/>
          </a:xfrm>
          <a:prstGeom prst="rect">
            <a:avLst/>
          </a:prstGeom>
        </p:spPr>
      </p:pic>
      <p:sp>
        <p:nvSpPr>
          <p:cNvPr id="11" name="Rectangle 10">
            <a:extLst>
              <a:ext uri="{FF2B5EF4-FFF2-40B4-BE49-F238E27FC236}">
                <a16:creationId xmlns:a16="http://schemas.microsoft.com/office/drawing/2014/main" id="{AD617597-8BE6-4946-91AC-6159935E510D}"/>
              </a:ext>
            </a:extLst>
          </p:cNvPr>
          <p:cNvSpPr/>
          <p:nvPr/>
        </p:nvSpPr>
        <p:spPr>
          <a:xfrm>
            <a:off x="9614264" y="0"/>
            <a:ext cx="2525486" cy="942450"/>
          </a:xfrm>
          <a:prstGeom prst="rect">
            <a:avLst/>
          </a:prstGeom>
          <a:solidFill>
            <a:schemeClr val="bg1">
              <a:lumMod val="65000"/>
            </a:schemeClr>
          </a:solidFill>
          <a:ln>
            <a:solidFill>
              <a:schemeClr val="bg1">
                <a:lumMod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C1022A1C-1777-4D0A-9AC5-58C9B7996A07}"/>
              </a:ext>
            </a:extLst>
          </p:cNvPr>
          <p:cNvSpPr txBox="1"/>
          <p:nvPr/>
        </p:nvSpPr>
        <p:spPr>
          <a:xfrm>
            <a:off x="10080550" y="117282"/>
            <a:ext cx="1653871" cy="707886"/>
          </a:xfrm>
          <a:prstGeom prst="rect">
            <a:avLst/>
          </a:prstGeom>
          <a:noFill/>
        </p:spPr>
        <p:txBody>
          <a:bodyPr wrap="square" rtlCol="0">
            <a:spAutoFit/>
          </a:bodyPr>
          <a:lstStyle/>
          <a:p>
            <a:r>
              <a:rPr lang="en-GB" sz="4000" dirty="0" smtClean="0"/>
              <a:t>Setting</a:t>
            </a:r>
            <a:endParaRPr lang="en-GB" sz="4000" dirty="0"/>
          </a:p>
        </p:txBody>
      </p:sp>
    </p:spTree>
    <p:extLst>
      <p:ext uri="{BB962C8B-B14F-4D97-AF65-F5344CB8AC3E}">
        <p14:creationId xmlns:p14="http://schemas.microsoft.com/office/powerpoint/2010/main" val="345857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99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C00F2-E4EC-4D3A-8F4F-2A0A878B5ADA}"/>
              </a:ext>
            </a:extLst>
          </p:cNvPr>
          <p:cNvSpPr>
            <a:spLocks noGrp="1"/>
          </p:cNvSpPr>
          <p:nvPr>
            <p:ph type="title"/>
          </p:nvPr>
        </p:nvSpPr>
        <p:spPr>
          <a:xfrm>
            <a:off x="581346" y="0"/>
            <a:ext cx="3682429" cy="1325563"/>
          </a:xfrm>
        </p:spPr>
        <p:txBody>
          <a:bodyPr>
            <a:normAutofit/>
          </a:bodyPr>
          <a:lstStyle/>
          <a:p>
            <a:r>
              <a:rPr lang="en-GB" sz="3600" b="1" dirty="0"/>
              <a:t>Nouns are </a:t>
            </a:r>
            <a:r>
              <a:rPr lang="en-GB" sz="3600" b="1" dirty="0" smtClean="0"/>
              <a:t>things.</a:t>
            </a:r>
            <a:endParaRPr lang="en-GB" sz="3600" b="1" dirty="0"/>
          </a:p>
        </p:txBody>
      </p:sp>
      <p:sp>
        <p:nvSpPr>
          <p:cNvPr id="5" name="TextBox 4">
            <a:extLst>
              <a:ext uri="{FF2B5EF4-FFF2-40B4-BE49-F238E27FC236}">
                <a16:creationId xmlns:a16="http://schemas.microsoft.com/office/drawing/2014/main" id="{A1553EA5-008F-412F-9FEC-E102D87F64BC}"/>
              </a:ext>
            </a:extLst>
          </p:cNvPr>
          <p:cNvSpPr txBox="1"/>
          <p:nvPr/>
        </p:nvSpPr>
        <p:spPr>
          <a:xfrm>
            <a:off x="10287499" y="995423"/>
            <a:ext cx="1248355" cy="461665"/>
          </a:xfrm>
          <a:prstGeom prst="rect">
            <a:avLst/>
          </a:prstGeom>
          <a:noFill/>
        </p:spPr>
        <p:txBody>
          <a:bodyPr wrap="square" rtlCol="0">
            <a:spAutoFit/>
          </a:bodyPr>
          <a:lstStyle/>
          <a:p>
            <a:r>
              <a:rPr lang="en-GB" sz="2400" b="1" dirty="0" smtClean="0"/>
              <a:t>Wilbur</a:t>
            </a:r>
            <a:endParaRPr lang="en-GB" sz="2400" b="1" dirty="0"/>
          </a:p>
        </p:txBody>
      </p:sp>
      <p:sp>
        <p:nvSpPr>
          <p:cNvPr id="6" name="TextBox 5">
            <a:extLst>
              <a:ext uri="{FF2B5EF4-FFF2-40B4-BE49-F238E27FC236}">
                <a16:creationId xmlns:a16="http://schemas.microsoft.com/office/drawing/2014/main" id="{E47F3F63-D137-4FB5-8710-722A0CF4E669}"/>
              </a:ext>
            </a:extLst>
          </p:cNvPr>
          <p:cNvSpPr txBox="1"/>
          <p:nvPr/>
        </p:nvSpPr>
        <p:spPr>
          <a:xfrm>
            <a:off x="10378799" y="3026749"/>
            <a:ext cx="1467751" cy="461665"/>
          </a:xfrm>
          <a:prstGeom prst="rect">
            <a:avLst/>
          </a:prstGeom>
          <a:noFill/>
        </p:spPr>
        <p:txBody>
          <a:bodyPr wrap="square" rtlCol="0">
            <a:spAutoFit/>
          </a:bodyPr>
          <a:lstStyle/>
          <a:p>
            <a:r>
              <a:rPr lang="en-GB" sz="2400" b="1" dirty="0" smtClean="0"/>
              <a:t>waves</a:t>
            </a:r>
            <a:endParaRPr lang="en-GB" sz="2400" b="1" dirty="0"/>
          </a:p>
        </p:txBody>
      </p:sp>
      <p:sp>
        <p:nvSpPr>
          <p:cNvPr id="7" name="TextBox 6">
            <a:extLst>
              <a:ext uri="{FF2B5EF4-FFF2-40B4-BE49-F238E27FC236}">
                <a16:creationId xmlns:a16="http://schemas.microsoft.com/office/drawing/2014/main" id="{7E166EE0-BDDD-4A48-A77D-2282EA2D219A}"/>
              </a:ext>
            </a:extLst>
          </p:cNvPr>
          <p:cNvSpPr txBox="1"/>
          <p:nvPr/>
        </p:nvSpPr>
        <p:spPr>
          <a:xfrm>
            <a:off x="494306" y="2505986"/>
            <a:ext cx="1248355" cy="461665"/>
          </a:xfrm>
          <a:prstGeom prst="rect">
            <a:avLst/>
          </a:prstGeom>
          <a:noFill/>
        </p:spPr>
        <p:txBody>
          <a:bodyPr wrap="square" rtlCol="0">
            <a:spAutoFit/>
          </a:bodyPr>
          <a:lstStyle/>
          <a:p>
            <a:r>
              <a:rPr lang="en-GB" sz="2400" b="1" dirty="0" smtClean="0"/>
              <a:t>jetty</a:t>
            </a:r>
            <a:endParaRPr lang="en-GB" sz="2400" b="1" dirty="0"/>
          </a:p>
        </p:txBody>
      </p:sp>
      <p:sp>
        <p:nvSpPr>
          <p:cNvPr id="8" name="TextBox 7">
            <a:extLst>
              <a:ext uri="{FF2B5EF4-FFF2-40B4-BE49-F238E27FC236}">
                <a16:creationId xmlns:a16="http://schemas.microsoft.com/office/drawing/2014/main" id="{406A3C53-F732-4409-B4B8-0638A01AADC9}"/>
              </a:ext>
            </a:extLst>
          </p:cNvPr>
          <p:cNvSpPr txBox="1"/>
          <p:nvPr/>
        </p:nvSpPr>
        <p:spPr>
          <a:xfrm>
            <a:off x="278295" y="3363813"/>
            <a:ext cx="1248355" cy="461665"/>
          </a:xfrm>
          <a:prstGeom prst="rect">
            <a:avLst/>
          </a:prstGeom>
          <a:noFill/>
        </p:spPr>
        <p:txBody>
          <a:bodyPr wrap="square" rtlCol="0">
            <a:spAutoFit/>
          </a:bodyPr>
          <a:lstStyle/>
          <a:p>
            <a:r>
              <a:rPr lang="en-GB" sz="2400" b="1" dirty="0" smtClean="0"/>
              <a:t>turtles</a:t>
            </a:r>
            <a:endParaRPr lang="en-GB" sz="2400" b="1" dirty="0"/>
          </a:p>
        </p:txBody>
      </p:sp>
      <p:sp>
        <p:nvSpPr>
          <p:cNvPr id="9" name="TextBox 8">
            <a:extLst>
              <a:ext uri="{FF2B5EF4-FFF2-40B4-BE49-F238E27FC236}">
                <a16:creationId xmlns:a16="http://schemas.microsoft.com/office/drawing/2014/main" id="{8EDFD967-57DE-4BAE-B7DD-52BEBA17DD00}"/>
              </a:ext>
            </a:extLst>
          </p:cNvPr>
          <p:cNvSpPr txBox="1"/>
          <p:nvPr/>
        </p:nvSpPr>
        <p:spPr>
          <a:xfrm>
            <a:off x="4910210" y="6308034"/>
            <a:ext cx="1248355" cy="461665"/>
          </a:xfrm>
          <a:prstGeom prst="rect">
            <a:avLst/>
          </a:prstGeom>
          <a:noFill/>
        </p:spPr>
        <p:txBody>
          <a:bodyPr wrap="square" rtlCol="0">
            <a:spAutoFit/>
          </a:bodyPr>
          <a:lstStyle/>
          <a:p>
            <a:r>
              <a:rPr lang="en-GB" sz="2400" b="1" dirty="0" smtClean="0"/>
              <a:t>water</a:t>
            </a:r>
            <a:endParaRPr lang="en-GB" sz="2400" b="1" dirty="0"/>
          </a:p>
        </p:txBody>
      </p:sp>
      <p:sp>
        <p:nvSpPr>
          <p:cNvPr id="10" name="TextBox 9">
            <a:extLst>
              <a:ext uri="{FF2B5EF4-FFF2-40B4-BE49-F238E27FC236}">
                <a16:creationId xmlns:a16="http://schemas.microsoft.com/office/drawing/2014/main" id="{2C002E1B-8A47-4BC6-A8C5-8F00C85A257F}"/>
              </a:ext>
            </a:extLst>
          </p:cNvPr>
          <p:cNvSpPr txBox="1"/>
          <p:nvPr/>
        </p:nvSpPr>
        <p:spPr>
          <a:xfrm>
            <a:off x="10656072" y="4843164"/>
            <a:ext cx="1248355" cy="461665"/>
          </a:xfrm>
          <a:prstGeom prst="rect">
            <a:avLst/>
          </a:prstGeom>
          <a:noFill/>
        </p:spPr>
        <p:txBody>
          <a:bodyPr wrap="square" rtlCol="0">
            <a:spAutoFit/>
          </a:bodyPr>
          <a:lstStyle/>
          <a:p>
            <a:r>
              <a:rPr lang="en-GB" sz="2400" b="1" dirty="0" smtClean="0"/>
              <a:t>fish</a:t>
            </a:r>
            <a:endParaRPr lang="en-GB" sz="2400" b="1" dirty="0"/>
          </a:p>
        </p:txBody>
      </p:sp>
      <p:sp>
        <p:nvSpPr>
          <p:cNvPr id="11" name="TextBox 10">
            <a:extLst>
              <a:ext uri="{FF2B5EF4-FFF2-40B4-BE49-F238E27FC236}">
                <a16:creationId xmlns:a16="http://schemas.microsoft.com/office/drawing/2014/main" id="{EABBC5AF-DE06-4821-9D6A-0DC18E15BB23}"/>
              </a:ext>
            </a:extLst>
          </p:cNvPr>
          <p:cNvSpPr txBox="1"/>
          <p:nvPr/>
        </p:nvSpPr>
        <p:spPr>
          <a:xfrm>
            <a:off x="4708663" y="22141"/>
            <a:ext cx="1248355" cy="461665"/>
          </a:xfrm>
          <a:prstGeom prst="rect">
            <a:avLst/>
          </a:prstGeom>
          <a:noFill/>
        </p:spPr>
        <p:txBody>
          <a:bodyPr wrap="square" rtlCol="0">
            <a:spAutoFit/>
          </a:bodyPr>
          <a:lstStyle/>
          <a:p>
            <a:r>
              <a:rPr lang="en-GB" sz="2400" b="1" dirty="0"/>
              <a:t>c</a:t>
            </a:r>
            <a:r>
              <a:rPr lang="en-GB" sz="2400" b="1" dirty="0" smtClean="0"/>
              <a:t>louds </a:t>
            </a:r>
            <a:endParaRPr lang="en-GB" sz="2400" b="1" dirty="0"/>
          </a:p>
        </p:txBody>
      </p:sp>
      <p:sp>
        <p:nvSpPr>
          <p:cNvPr id="12" name="TextBox 11">
            <a:extLst>
              <a:ext uri="{FF2B5EF4-FFF2-40B4-BE49-F238E27FC236}">
                <a16:creationId xmlns:a16="http://schemas.microsoft.com/office/drawing/2014/main" id="{FCBA6E4E-6D92-40A1-A4BF-D0440566A905}"/>
              </a:ext>
            </a:extLst>
          </p:cNvPr>
          <p:cNvSpPr txBox="1"/>
          <p:nvPr/>
        </p:nvSpPr>
        <p:spPr>
          <a:xfrm>
            <a:off x="7003638" y="146608"/>
            <a:ext cx="1248355" cy="461665"/>
          </a:xfrm>
          <a:prstGeom prst="rect">
            <a:avLst/>
          </a:prstGeom>
          <a:noFill/>
        </p:spPr>
        <p:txBody>
          <a:bodyPr wrap="square" rtlCol="0">
            <a:spAutoFit/>
          </a:bodyPr>
          <a:lstStyle/>
          <a:p>
            <a:r>
              <a:rPr lang="en-GB" sz="2400" b="1" dirty="0"/>
              <a:t>sky</a:t>
            </a:r>
          </a:p>
        </p:txBody>
      </p:sp>
      <p:sp>
        <p:nvSpPr>
          <p:cNvPr id="13" name="TextBox 12">
            <a:extLst>
              <a:ext uri="{FF2B5EF4-FFF2-40B4-BE49-F238E27FC236}">
                <a16:creationId xmlns:a16="http://schemas.microsoft.com/office/drawing/2014/main" id="{EA87C457-2E35-43B5-8636-80DA17B7E274}"/>
              </a:ext>
            </a:extLst>
          </p:cNvPr>
          <p:cNvSpPr txBox="1"/>
          <p:nvPr/>
        </p:nvSpPr>
        <p:spPr>
          <a:xfrm>
            <a:off x="1851360" y="5765490"/>
            <a:ext cx="1636423" cy="461665"/>
          </a:xfrm>
          <a:prstGeom prst="rect">
            <a:avLst/>
          </a:prstGeom>
          <a:noFill/>
        </p:spPr>
        <p:txBody>
          <a:bodyPr wrap="square" rtlCol="0">
            <a:spAutoFit/>
          </a:bodyPr>
          <a:lstStyle/>
          <a:p>
            <a:r>
              <a:rPr lang="en-GB" sz="2400" b="1" dirty="0"/>
              <a:t>s</a:t>
            </a:r>
            <a:r>
              <a:rPr lang="en-GB" sz="2400" b="1" dirty="0" smtClean="0"/>
              <a:t>eaweed</a:t>
            </a:r>
            <a:endParaRPr lang="en-GB" sz="2400" b="1" dirty="0"/>
          </a:p>
        </p:txBody>
      </p:sp>
      <p:sp>
        <p:nvSpPr>
          <p:cNvPr id="15" name="TextBox 14">
            <a:extLst>
              <a:ext uri="{FF2B5EF4-FFF2-40B4-BE49-F238E27FC236}">
                <a16:creationId xmlns:a16="http://schemas.microsoft.com/office/drawing/2014/main" id="{2D702EA6-94D0-485A-A988-F259C4589E4B}"/>
              </a:ext>
            </a:extLst>
          </p:cNvPr>
          <p:cNvSpPr txBox="1"/>
          <p:nvPr/>
        </p:nvSpPr>
        <p:spPr>
          <a:xfrm>
            <a:off x="7628176" y="6308035"/>
            <a:ext cx="5318646" cy="461665"/>
          </a:xfrm>
          <a:prstGeom prst="rect">
            <a:avLst/>
          </a:prstGeom>
          <a:noFill/>
        </p:spPr>
        <p:txBody>
          <a:bodyPr wrap="square" rtlCol="0">
            <a:spAutoFit/>
          </a:bodyPr>
          <a:lstStyle/>
          <a:p>
            <a:r>
              <a:rPr lang="en-GB" sz="2400" b="1" dirty="0">
                <a:solidFill>
                  <a:schemeClr val="bg1"/>
                </a:solidFill>
              </a:rPr>
              <a:t>Can you think of any others?</a:t>
            </a:r>
          </a:p>
        </p:txBody>
      </p:sp>
      <p:cxnSp>
        <p:nvCxnSpPr>
          <p:cNvPr id="17" name="Straight Arrow Connector 16">
            <a:extLst>
              <a:ext uri="{FF2B5EF4-FFF2-40B4-BE49-F238E27FC236}">
                <a16:creationId xmlns:a16="http://schemas.microsoft.com/office/drawing/2014/main" id="{7F7D2700-FBCB-4E4B-8A49-A0ADC3821BC2}"/>
              </a:ext>
            </a:extLst>
          </p:cNvPr>
          <p:cNvCxnSpPr>
            <a:cxnSpLocks/>
          </p:cNvCxnSpPr>
          <p:nvPr/>
        </p:nvCxnSpPr>
        <p:spPr>
          <a:xfrm flipV="1">
            <a:off x="1280160" y="2599509"/>
            <a:ext cx="1251846" cy="18344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53A47AF6-6009-43DE-8133-7D84EFE041D6}"/>
              </a:ext>
            </a:extLst>
          </p:cNvPr>
          <p:cNvCxnSpPr>
            <a:cxnSpLocks/>
          </p:cNvCxnSpPr>
          <p:nvPr/>
        </p:nvCxnSpPr>
        <p:spPr>
          <a:xfrm flipH="1">
            <a:off x="5170777" y="417196"/>
            <a:ext cx="6465" cy="52994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D4AADCD9-5F12-49DA-866C-2E87B3433D70}"/>
              </a:ext>
            </a:extLst>
          </p:cNvPr>
          <p:cNvCxnSpPr>
            <a:cxnSpLocks/>
          </p:cNvCxnSpPr>
          <p:nvPr/>
        </p:nvCxnSpPr>
        <p:spPr>
          <a:xfrm flipH="1">
            <a:off x="5642666" y="570876"/>
            <a:ext cx="1659227" cy="56769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950468A0-791A-4D4C-9062-233F32AD622A}"/>
              </a:ext>
            </a:extLst>
          </p:cNvPr>
          <p:cNvCxnSpPr>
            <a:cxnSpLocks/>
            <a:endCxn id="24" idx="1"/>
          </p:cNvCxnSpPr>
          <p:nvPr/>
        </p:nvCxnSpPr>
        <p:spPr>
          <a:xfrm flipV="1">
            <a:off x="1329864" y="3237304"/>
            <a:ext cx="1202143" cy="38954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A443D174-F0BB-4625-A3B5-63CB2DCA5692}"/>
              </a:ext>
            </a:extLst>
          </p:cNvPr>
          <p:cNvCxnSpPr>
            <a:cxnSpLocks/>
          </p:cNvCxnSpPr>
          <p:nvPr/>
        </p:nvCxnSpPr>
        <p:spPr>
          <a:xfrm flipV="1">
            <a:off x="2704333" y="5073996"/>
            <a:ext cx="942513" cy="87776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0EC3165C-893E-422B-A44F-4B5630EA5876}"/>
              </a:ext>
            </a:extLst>
          </p:cNvPr>
          <p:cNvCxnSpPr>
            <a:cxnSpLocks/>
          </p:cNvCxnSpPr>
          <p:nvPr/>
        </p:nvCxnSpPr>
        <p:spPr>
          <a:xfrm flipV="1">
            <a:off x="5273155" y="5052461"/>
            <a:ext cx="885410" cy="123403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9F27FD93-641E-4E5C-8914-2EF73A228980}"/>
              </a:ext>
            </a:extLst>
          </p:cNvPr>
          <p:cNvCxnSpPr>
            <a:cxnSpLocks/>
            <a:stCxn id="10" idx="1"/>
          </p:cNvCxnSpPr>
          <p:nvPr/>
        </p:nvCxnSpPr>
        <p:spPr>
          <a:xfrm flipH="1" flipV="1">
            <a:off x="9176657" y="3774529"/>
            <a:ext cx="1479415" cy="129946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pic>
        <p:nvPicPr>
          <p:cNvPr id="24" name="Picture 23"/>
          <p:cNvPicPr>
            <a:picLocks noChangeAspect="1"/>
          </p:cNvPicPr>
          <p:nvPr/>
        </p:nvPicPr>
        <p:blipFill>
          <a:blip r:embed="rId2"/>
          <a:stretch>
            <a:fillRect/>
          </a:stretch>
        </p:blipFill>
        <p:spPr>
          <a:xfrm>
            <a:off x="2532007" y="1422146"/>
            <a:ext cx="6644649" cy="3630315"/>
          </a:xfrm>
          <a:prstGeom prst="rect">
            <a:avLst/>
          </a:prstGeom>
        </p:spPr>
      </p:pic>
      <p:cxnSp>
        <p:nvCxnSpPr>
          <p:cNvPr id="25" name="Straight Arrow Connector 24">
            <a:extLst>
              <a:ext uri="{FF2B5EF4-FFF2-40B4-BE49-F238E27FC236}">
                <a16:creationId xmlns:a16="http://schemas.microsoft.com/office/drawing/2014/main" id="{A2EDBEAE-86D5-4897-BD10-794353EBAB56}"/>
              </a:ext>
            </a:extLst>
          </p:cNvPr>
          <p:cNvCxnSpPr>
            <a:cxnSpLocks/>
          </p:cNvCxnSpPr>
          <p:nvPr/>
        </p:nvCxnSpPr>
        <p:spPr>
          <a:xfrm flipH="1">
            <a:off x="7766385" y="1226255"/>
            <a:ext cx="2434766" cy="127973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B193972-B18E-41A8-982B-F02B774618B2}"/>
              </a:ext>
            </a:extLst>
          </p:cNvPr>
          <p:cNvCxnSpPr>
            <a:cxnSpLocks/>
          </p:cNvCxnSpPr>
          <p:nvPr/>
        </p:nvCxnSpPr>
        <p:spPr>
          <a:xfrm flipH="1">
            <a:off x="5642666" y="3290224"/>
            <a:ext cx="4639058" cy="7358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406A3C53-F732-4409-B4B8-0638A01AADC9}"/>
              </a:ext>
            </a:extLst>
          </p:cNvPr>
          <p:cNvSpPr txBox="1"/>
          <p:nvPr/>
        </p:nvSpPr>
        <p:spPr>
          <a:xfrm>
            <a:off x="81509" y="4381499"/>
            <a:ext cx="1248355" cy="461665"/>
          </a:xfrm>
          <a:prstGeom prst="rect">
            <a:avLst/>
          </a:prstGeom>
          <a:noFill/>
        </p:spPr>
        <p:txBody>
          <a:bodyPr wrap="square" rtlCol="0">
            <a:spAutoFit/>
          </a:bodyPr>
          <a:lstStyle/>
          <a:p>
            <a:r>
              <a:rPr lang="en-GB" sz="2400" b="1" dirty="0" smtClean="0"/>
              <a:t>Winnie</a:t>
            </a:r>
            <a:endParaRPr lang="en-GB" sz="2400" b="1" dirty="0"/>
          </a:p>
        </p:txBody>
      </p:sp>
      <p:cxnSp>
        <p:nvCxnSpPr>
          <p:cNvPr id="35" name="Straight Arrow Connector 34">
            <a:extLst>
              <a:ext uri="{FF2B5EF4-FFF2-40B4-BE49-F238E27FC236}">
                <a16:creationId xmlns:a16="http://schemas.microsoft.com/office/drawing/2014/main" id="{950468A0-791A-4D4C-9062-233F32AD622A}"/>
              </a:ext>
            </a:extLst>
          </p:cNvPr>
          <p:cNvCxnSpPr>
            <a:cxnSpLocks/>
          </p:cNvCxnSpPr>
          <p:nvPr/>
        </p:nvCxnSpPr>
        <p:spPr>
          <a:xfrm flipV="1">
            <a:off x="1280160" y="4501397"/>
            <a:ext cx="2366686" cy="11093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6" name="TextBox 35">
            <a:extLst>
              <a:ext uri="{FF2B5EF4-FFF2-40B4-BE49-F238E27FC236}">
                <a16:creationId xmlns:a16="http://schemas.microsoft.com/office/drawing/2014/main" id="{EA87C457-2E35-43B5-8636-80DA17B7E274}"/>
              </a:ext>
            </a:extLst>
          </p:cNvPr>
          <p:cNvSpPr txBox="1"/>
          <p:nvPr/>
        </p:nvSpPr>
        <p:spPr>
          <a:xfrm>
            <a:off x="3833559" y="5635501"/>
            <a:ext cx="1636423" cy="461665"/>
          </a:xfrm>
          <a:prstGeom prst="rect">
            <a:avLst/>
          </a:prstGeom>
          <a:noFill/>
        </p:spPr>
        <p:txBody>
          <a:bodyPr wrap="square" rtlCol="0">
            <a:spAutoFit/>
          </a:bodyPr>
          <a:lstStyle/>
          <a:p>
            <a:r>
              <a:rPr lang="en-GB" sz="2400" b="1" dirty="0" smtClean="0"/>
              <a:t>snorkel</a:t>
            </a:r>
            <a:endParaRPr lang="en-GB" sz="2400" b="1" dirty="0"/>
          </a:p>
        </p:txBody>
      </p:sp>
      <p:cxnSp>
        <p:nvCxnSpPr>
          <p:cNvPr id="38" name="Straight Arrow Connector 37">
            <a:extLst>
              <a:ext uri="{FF2B5EF4-FFF2-40B4-BE49-F238E27FC236}">
                <a16:creationId xmlns:a16="http://schemas.microsoft.com/office/drawing/2014/main" id="{7F7D2700-FBCB-4E4B-8A49-A0ADC3821BC2}"/>
              </a:ext>
            </a:extLst>
          </p:cNvPr>
          <p:cNvCxnSpPr>
            <a:cxnSpLocks/>
          </p:cNvCxnSpPr>
          <p:nvPr/>
        </p:nvCxnSpPr>
        <p:spPr>
          <a:xfrm flipV="1">
            <a:off x="4314907" y="5116775"/>
            <a:ext cx="167728" cy="65878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00291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882</Words>
  <Application>Microsoft Office PowerPoint</Application>
  <PresentationFormat>Widescreen</PresentationFormat>
  <Paragraphs>137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This is our story book for the next two weeks.</vt:lpstr>
      <vt:lpstr>PowerPoint Presentation</vt:lpstr>
      <vt:lpstr>PowerPoint Presentation</vt:lpstr>
      <vt:lpstr>PowerPoint Presentation</vt:lpstr>
      <vt:lpstr>Nouns are things.</vt:lpstr>
      <vt:lpstr>PowerPoint Presentation</vt:lpstr>
      <vt:lpstr>PowerPoint Presentation</vt:lpstr>
      <vt:lpstr>Nouns are things.</vt:lpstr>
      <vt:lpstr>Adjectives are    describing words.</vt:lpstr>
      <vt:lpstr>Sentences using adjectives…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Stanners</dc:creator>
  <cp:lastModifiedBy>M. Simpson [ Wheatley Hill Primary School ]</cp:lastModifiedBy>
  <cp:revision>20</cp:revision>
  <dcterms:created xsi:type="dcterms:W3CDTF">2020-11-14T11:42:01Z</dcterms:created>
  <dcterms:modified xsi:type="dcterms:W3CDTF">2021-01-04T14:20:30Z</dcterms:modified>
</cp:coreProperties>
</file>