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60" r:id="rId2"/>
  </p:sldMasterIdLst>
  <p:notesMasterIdLst>
    <p:notesMasterId r:id="rId68"/>
  </p:notesMasterIdLst>
  <p:sldIdLst>
    <p:sldId id="284" r:id="rId3"/>
    <p:sldId id="312" r:id="rId4"/>
    <p:sldId id="313" r:id="rId5"/>
    <p:sldId id="314" r:id="rId6"/>
    <p:sldId id="315" r:id="rId7"/>
    <p:sldId id="316" r:id="rId8"/>
    <p:sldId id="317" r:id="rId9"/>
    <p:sldId id="318" r:id="rId10"/>
    <p:sldId id="319" r:id="rId11"/>
    <p:sldId id="320" r:id="rId12"/>
    <p:sldId id="321" r:id="rId13"/>
    <p:sldId id="322" r:id="rId14"/>
    <p:sldId id="311" r:id="rId15"/>
    <p:sldId id="256" r:id="rId16"/>
    <p:sldId id="265" r:id="rId17"/>
    <p:sldId id="267" r:id="rId18"/>
    <p:sldId id="266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3" r:id="rId34"/>
    <p:sldId id="282" r:id="rId35"/>
    <p:sldId id="257" r:id="rId36"/>
    <p:sldId id="258" r:id="rId37"/>
    <p:sldId id="260" r:id="rId38"/>
    <p:sldId id="262" r:id="rId39"/>
    <p:sldId id="263" r:id="rId40"/>
    <p:sldId id="264" r:id="rId41"/>
    <p:sldId id="285" r:id="rId42"/>
    <p:sldId id="286" r:id="rId43"/>
    <p:sldId id="287" r:id="rId44"/>
    <p:sldId id="288" r:id="rId45"/>
    <p:sldId id="289" r:id="rId46"/>
    <p:sldId id="290" r:id="rId47"/>
    <p:sldId id="291" r:id="rId48"/>
    <p:sldId id="292" r:id="rId49"/>
    <p:sldId id="293" r:id="rId50"/>
    <p:sldId id="294" r:id="rId51"/>
    <p:sldId id="295" r:id="rId52"/>
    <p:sldId id="296" r:id="rId53"/>
    <p:sldId id="297" r:id="rId54"/>
    <p:sldId id="298" r:id="rId55"/>
    <p:sldId id="299" r:id="rId56"/>
    <p:sldId id="300" r:id="rId57"/>
    <p:sldId id="301" r:id="rId58"/>
    <p:sldId id="302" r:id="rId59"/>
    <p:sldId id="303" r:id="rId60"/>
    <p:sldId id="304" r:id="rId61"/>
    <p:sldId id="305" r:id="rId62"/>
    <p:sldId id="306" r:id="rId63"/>
    <p:sldId id="307" r:id="rId64"/>
    <p:sldId id="308" r:id="rId65"/>
    <p:sldId id="309" r:id="rId66"/>
    <p:sldId id="310" r:id="rId6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90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60a1ab908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60a1ab908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7954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57dc85660b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57dc85660b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58990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50c4cc01c7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50c4cc01c7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33000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57dc85660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57dc85660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43542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50c4cc01c7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50c4cc01c7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26026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60bc6bf87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60bc6bf87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29987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60bc6bf879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60bc6bf879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63708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37421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7f51054bb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7f51054bb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43070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50c4cc01c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50c4cc01c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37200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50c4cc01c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50c4cc01c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60ad6d46f5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60ad6d46f5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907676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60ad6d46f5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60ad6d46f5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13536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71ea9855e2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71ea9855e2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75924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71ea9855e2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71ea9855e2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27987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50c4cc01c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50c4cc01c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60ad6d46f5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60ad6d46f5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50c4cc01c7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50c4cc01c7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50c4cc01c7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50c4cc01c7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50c4cc01c7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50c4cc01c7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85386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50c4cc01c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50c4cc01c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1040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2667763" y="473202"/>
            <a:ext cx="3926681" cy="3921919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8892" y="823791"/>
            <a:ext cx="7738814" cy="3296241"/>
          </a:xfrm>
        </p:spPr>
        <p:txBody>
          <a:bodyPr anchor="ctr">
            <a:noAutofit/>
          </a:bodyPr>
          <a:lstStyle>
            <a:lvl1pPr algn="ctr">
              <a:defRPr sz="7500" spc="6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61284" y="4484398"/>
            <a:ext cx="6034030" cy="55670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500" b="1" i="0" cap="all" spc="300" baseline="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8892" y="4781759"/>
            <a:ext cx="1747292" cy="261347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FF857D4-5C44-4E55-A0E8-B322EC1A70E2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35249" y="4781759"/>
            <a:ext cx="3086100" cy="259347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00414" y="4781759"/>
            <a:ext cx="1747292" cy="259347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8040C25-28FD-45D9-8044-E1B511C7511A}" type="slidenum">
              <a:rPr lang="en-GB" smtClean="0"/>
              <a:t>‹#›</a:t>
            </a:fld>
            <a:endParaRPr lang="en-GB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12598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813182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857D4-5C44-4E55-A0E8-B322EC1A70E2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40C25-28FD-45D9-8044-E1B511C751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15199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2197" y="805417"/>
            <a:ext cx="6140303" cy="3048470"/>
          </a:xfrm>
        </p:spPr>
        <p:txBody>
          <a:bodyPr anchor="b">
            <a:normAutofit/>
          </a:bodyPr>
          <a:lstStyle>
            <a:lvl1pPr>
              <a:defRPr sz="6300" spc="6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2198" y="3869836"/>
            <a:ext cx="5263116" cy="71335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500" b="1" i="0" cap="all" spc="300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427410" y="4781759"/>
            <a:ext cx="1120460" cy="261347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DFF857D4-5C44-4E55-A0E8-B322EC1A70E2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298" y="4781759"/>
            <a:ext cx="3086100" cy="259347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56825" y="4781759"/>
            <a:ext cx="1115675" cy="259347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28040C25-28FD-45D9-8044-E1B511C7511A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110979" cy="51435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42085815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2975" y="1714500"/>
            <a:ext cx="3600450" cy="27146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5847" y="1714500"/>
            <a:ext cx="3600450" cy="27146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857D4-5C44-4E55-A0E8-B322EC1A70E2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40C25-28FD-45D9-8044-E1B511C751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470198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9546" y="285750"/>
            <a:ext cx="7629525" cy="11201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8759" y="1649725"/>
            <a:ext cx="3600450" cy="474397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425" b="1" cap="all" spc="150" baseline="0">
                <a:solidFill>
                  <a:schemeClr val="tx2"/>
                </a:solidFill>
              </a:defRPr>
            </a:lvl1pPr>
            <a:lvl2pPr marL="342900" indent="0">
              <a:buNone/>
              <a:defRPr sz="1425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2975" y="2181826"/>
            <a:ext cx="3600450" cy="22472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75398" y="1649725"/>
            <a:ext cx="3600450" cy="474397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425" b="1" cap="all" spc="150" baseline="0">
                <a:solidFill>
                  <a:schemeClr val="tx2"/>
                </a:solidFill>
              </a:defRPr>
            </a:lvl1pPr>
            <a:lvl2pPr marL="342900" indent="0">
              <a:buNone/>
              <a:defRPr sz="1425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75398" y="2181826"/>
            <a:ext cx="3600450" cy="22472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857D4-5C44-4E55-A0E8-B322EC1A70E2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40C25-28FD-45D9-8044-E1B511C751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373741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857D4-5C44-4E55-A0E8-B322EC1A70E2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40C25-28FD-45D9-8044-E1B511C751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79098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857D4-5C44-4E55-A0E8-B322EC1A70E2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40C25-28FD-45D9-8044-E1B511C751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10583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5542359" y="0"/>
            <a:ext cx="3601641" cy="51435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3414" y="342900"/>
            <a:ext cx="2319086" cy="897503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425" b="1" i="0" cap="all" spc="225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788" y="690283"/>
            <a:ext cx="4618814" cy="373884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53414" y="1306002"/>
            <a:ext cx="2319086" cy="3123123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900"/>
              </a:spcBef>
              <a:buNone/>
              <a:defRPr sz="1200" baseline="0">
                <a:solidFill>
                  <a:schemeClr val="bg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3789" y="4781759"/>
            <a:ext cx="925016" cy="261347"/>
          </a:xfrm>
        </p:spPr>
        <p:txBody>
          <a:bodyPr/>
          <a:lstStyle/>
          <a:p>
            <a:fld id="{DFF857D4-5C44-4E55-A0E8-B322EC1A70E2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77716" y="4781759"/>
            <a:ext cx="2611634" cy="259347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68261" y="4781759"/>
            <a:ext cx="924342" cy="259347"/>
          </a:xfrm>
        </p:spPr>
        <p:txBody>
          <a:bodyPr/>
          <a:lstStyle/>
          <a:p>
            <a:fld id="{28040C25-28FD-45D9-8044-E1B511C7511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12598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2380649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12598" y="1"/>
            <a:ext cx="5516689" cy="514349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5542359" y="0"/>
            <a:ext cx="3601641" cy="51435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12598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3413" y="342900"/>
            <a:ext cx="2319088" cy="897503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425" b="1" i="0" spc="225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53413" y="1306002"/>
            <a:ext cx="2319088" cy="3123123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900"/>
              </a:spcBef>
              <a:buNone/>
              <a:defRPr sz="1200" baseline="0">
                <a:solidFill>
                  <a:schemeClr val="bg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4463" y="4781759"/>
            <a:ext cx="924342" cy="261347"/>
          </a:xfrm>
        </p:spPr>
        <p:txBody>
          <a:bodyPr/>
          <a:lstStyle/>
          <a:p>
            <a:fld id="{DFF857D4-5C44-4E55-A0E8-B322EC1A70E2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77716" y="4781759"/>
            <a:ext cx="2611634" cy="259347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65676" y="4781759"/>
            <a:ext cx="925830" cy="259347"/>
          </a:xfrm>
        </p:spPr>
        <p:txBody>
          <a:bodyPr/>
          <a:lstStyle/>
          <a:p>
            <a:fld id="{28040C25-28FD-45D9-8044-E1B511C751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29146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857D4-5C44-4E55-A0E8-B322EC1A70E2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40C25-28FD-45D9-8044-E1B511C751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49040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49741" y="286790"/>
            <a:ext cx="1119099" cy="420030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2975" y="286789"/>
            <a:ext cx="6294439" cy="420030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857D4-5C44-4E55-A0E8-B322EC1A70E2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40C25-28FD-45D9-8044-E1B511C751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3391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38758" y="286789"/>
            <a:ext cx="7633742" cy="11190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8758" y="1714501"/>
            <a:ext cx="7633742" cy="26951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8758" y="4781759"/>
            <a:ext cx="1747292" cy="2613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FF857D4-5C44-4E55-A0E8-B322EC1A70E2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81759"/>
            <a:ext cx="3086100" cy="2593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4781759"/>
            <a:ext cx="2114549" cy="2593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8040C25-28FD-45D9-8044-E1B511C7511A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664369" cy="51435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8931402" y="0"/>
            <a:ext cx="212598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59453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825" kern="1200" cap="all" spc="15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10000"/>
        </a:lnSpc>
        <a:spcBef>
          <a:spcPts val="525"/>
        </a:spcBef>
        <a:buClr>
          <a:schemeClr val="tx2"/>
        </a:buClr>
        <a:buFont typeface="Arial" panose="020B0604020202020204" pitchFamily="34" charset="0"/>
        <a:buChar char="•"/>
        <a:defRPr sz="15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10000"/>
        </a:lnSpc>
        <a:spcBef>
          <a:spcPts val="525"/>
        </a:spcBef>
        <a:buClr>
          <a:schemeClr val="tx2"/>
        </a:buClr>
        <a:buFont typeface="Gill Sans MT" panose="020B0502020104020203" pitchFamily="34" charset="0"/>
        <a:buChar char="–"/>
        <a:defRPr sz="13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10000"/>
        </a:lnSpc>
        <a:spcBef>
          <a:spcPts val="525"/>
        </a:spcBef>
        <a:buClr>
          <a:schemeClr val="tx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10000"/>
        </a:lnSpc>
        <a:spcBef>
          <a:spcPts val="525"/>
        </a:spcBef>
        <a:buClr>
          <a:schemeClr val="tx2"/>
        </a:buClr>
        <a:buFont typeface="Gill Sans MT" panose="020B0502020104020203" pitchFamily="34" charset="0"/>
        <a:buChar char="–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10000"/>
        </a:lnSpc>
        <a:spcBef>
          <a:spcPts val="525"/>
        </a:spcBef>
        <a:buClr>
          <a:schemeClr val="tx2"/>
        </a:buClr>
        <a:buFont typeface="Arial" panose="020B0604020202020204" pitchFamily="34" charset="0"/>
        <a:buChar char="•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10000"/>
        </a:lnSpc>
        <a:spcBef>
          <a:spcPts val="525"/>
        </a:spcBef>
        <a:buClr>
          <a:schemeClr val="tx2"/>
        </a:buClr>
        <a:buFont typeface="Gill Sans MT" panose="020B0502020104020203" pitchFamily="34" charset="0"/>
        <a:buChar char="–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10000"/>
        </a:lnSpc>
        <a:spcBef>
          <a:spcPts val="525"/>
        </a:spcBef>
        <a:buClr>
          <a:schemeClr val="tx2"/>
        </a:buClr>
        <a:buFont typeface="Arial" panose="020B0604020202020204" pitchFamily="34" charset="0"/>
        <a:buChar char="•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10000"/>
        </a:lnSpc>
        <a:spcBef>
          <a:spcPts val="525"/>
        </a:spcBef>
        <a:buClr>
          <a:schemeClr val="tx2"/>
        </a:buClr>
        <a:buFont typeface="Gill Sans MT" panose="020B0502020104020203" pitchFamily="34" charset="0"/>
        <a:buChar char="–"/>
        <a:defRPr sz="105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10000"/>
        </a:lnSpc>
        <a:spcBef>
          <a:spcPts val="525"/>
        </a:spcBef>
        <a:buClr>
          <a:schemeClr val="tx2"/>
        </a:buClr>
        <a:buFont typeface="Arial" panose="020B0604020202020204" pitchFamily="34" charset="0"/>
        <a:buChar char="•"/>
        <a:defRPr sz="105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fgT9zGkiLig&amp;ob=av2n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overeading4kids.co.uk/extract/15248/You-Are-Awesome-by-Matthew-Syed.html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5143499"/>
          </a:xfrm>
          <a:prstGeom prst="rect">
            <a:avLst/>
          </a:prstGeom>
          <a:solidFill>
            <a:srgbClr val="FF66FF"/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57" y="4490414"/>
            <a:ext cx="441293" cy="44129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2103" y="4429388"/>
            <a:ext cx="4104824" cy="55297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7" name="TextBox 6"/>
          <p:cNvSpPr txBox="1"/>
          <p:nvPr/>
        </p:nvSpPr>
        <p:spPr>
          <a:xfrm>
            <a:off x="648049" y="4525352"/>
            <a:ext cx="3021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/>
              <a:t>Subject</a:t>
            </a:r>
            <a:r>
              <a:rPr lang="en-GB" sz="1050" dirty="0"/>
              <a:t>: </a:t>
            </a:r>
            <a:r>
              <a:rPr lang="en-GB" sz="1800" dirty="0" smtClean="0"/>
              <a:t>Reading </a:t>
            </a:r>
            <a:endParaRPr lang="en-GB" sz="1050" dirty="0"/>
          </a:p>
        </p:txBody>
      </p:sp>
      <p:sp>
        <p:nvSpPr>
          <p:cNvPr id="8" name="Rectangle 7"/>
          <p:cNvSpPr/>
          <p:nvPr/>
        </p:nvSpPr>
        <p:spPr>
          <a:xfrm>
            <a:off x="142103" y="123566"/>
            <a:ext cx="5695586" cy="52516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9" name="TextBox 8"/>
          <p:cNvSpPr txBox="1"/>
          <p:nvPr/>
        </p:nvSpPr>
        <p:spPr>
          <a:xfrm>
            <a:off x="205021" y="166857"/>
            <a:ext cx="5569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Date: </a:t>
            </a:r>
            <a:r>
              <a:rPr lang="en-GB" sz="2400" u="sng" dirty="0" smtClean="0"/>
              <a:t>Monday 18</a:t>
            </a:r>
            <a:r>
              <a:rPr lang="en-GB" sz="2400" u="sng" baseline="30000" dirty="0" smtClean="0"/>
              <a:t>th</a:t>
            </a:r>
            <a:r>
              <a:rPr lang="en-GB" sz="2400" u="sng" dirty="0" smtClean="0"/>
              <a:t> January </a:t>
            </a:r>
            <a:r>
              <a:rPr lang="en-GB" sz="2400" u="sng" dirty="0" smtClean="0"/>
              <a:t>2021</a:t>
            </a:r>
            <a:endParaRPr lang="en-GB" sz="1050" u="sng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820" y="1296045"/>
            <a:ext cx="1664494" cy="82867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27403" y="2126987"/>
            <a:ext cx="7959491" cy="13145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12" name="TextBox 11"/>
          <p:cNvSpPr txBox="1"/>
          <p:nvPr/>
        </p:nvSpPr>
        <p:spPr>
          <a:xfrm>
            <a:off x="427403" y="2114403"/>
            <a:ext cx="78221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u="sng" dirty="0" smtClean="0"/>
              <a:t>LO: To </a:t>
            </a:r>
            <a:r>
              <a:rPr lang="en-GB" sz="3000" u="sng" dirty="0"/>
              <a:t>be able </a:t>
            </a:r>
            <a:r>
              <a:rPr lang="en-GB" sz="3000" u="sng" dirty="0" smtClean="0"/>
              <a:t>to </a:t>
            </a:r>
            <a:r>
              <a:rPr lang="en-GB" sz="3000" u="sng" dirty="0" smtClean="0"/>
              <a:t>appl</a:t>
            </a:r>
            <a:r>
              <a:rPr lang="en-GB" sz="3000" u="sng" dirty="0" smtClean="0"/>
              <a:t>y the spelling rules for adding the suffixes –</a:t>
            </a:r>
            <a:r>
              <a:rPr lang="en-GB" sz="3000" u="sng" dirty="0" err="1" smtClean="0"/>
              <a:t>ible</a:t>
            </a:r>
            <a:r>
              <a:rPr lang="en-GB" sz="3000" u="sng" dirty="0" smtClean="0"/>
              <a:t> and –able. </a:t>
            </a:r>
            <a:endParaRPr lang="en-GB" sz="3000" u="sng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77" y="4477830"/>
            <a:ext cx="441293" cy="441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1227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075" y="218551"/>
            <a:ext cx="7633742" cy="4751615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GB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As a general rule we aren't left with a root word when we take away the ‘</a:t>
            </a:r>
            <a:r>
              <a:rPr lang="en-GB" sz="36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ible</a:t>
            </a:r>
            <a:r>
              <a:rPr lang="en-GB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’</a:t>
            </a:r>
          </a:p>
          <a:p>
            <a:pPr marL="0" indent="0">
              <a:buNone/>
            </a:pPr>
            <a:r>
              <a:rPr lang="en-GB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terrible = </a:t>
            </a:r>
            <a:r>
              <a:rPr lang="en-GB" sz="36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terr</a:t>
            </a:r>
            <a:r>
              <a:rPr lang="en-GB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GB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×</a:t>
            </a:r>
            <a:endParaRPr lang="en-GB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horrible = </a:t>
            </a:r>
            <a:r>
              <a:rPr lang="en-GB" sz="36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horr</a:t>
            </a:r>
            <a:r>
              <a:rPr lang="en-GB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GB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×</a:t>
            </a:r>
            <a:endParaRPr lang="en-GB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Visible = vis </a:t>
            </a:r>
            <a:r>
              <a:rPr lang="en-GB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×</a:t>
            </a:r>
            <a:endParaRPr lang="en-GB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GB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But </a:t>
            </a:r>
            <a:r>
              <a:rPr lang="en-GB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there are always exceptions - look at these:</a:t>
            </a:r>
          </a:p>
          <a:p>
            <a:pPr marL="0" indent="0">
              <a:buNone/>
            </a:pPr>
            <a:r>
              <a:rPr lang="en-GB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corrupt +</a:t>
            </a:r>
            <a:r>
              <a:rPr lang="en-GB" sz="36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ible</a:t>
            </a:r>
            <a:r>
              <a:rPr lang="en-GB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 = </a:t>
            </a:r>
            <a:r>
              <a:rPr lang="en-GB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corruptible </a:t>
            </a:r>
            <a:endParaRPr lang="en-GB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destruct + </a:t>
            </a:r>
            <a:r>
              <a:rPr lang="en-GB" sz="36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ible</a:t>
            </a:r>
            <a:r>
              <a:rPr lang="en-GB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 = destructible</a:t>
            </a:r>
            <a:endParaRPr lang="en-GB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convert + </a:t>
            </a:r>
            <a:r>
              <a:rPr lang="en-GB" sz="36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ible</a:t>
            </a:r>
            <a:r>
              <a:rPr lang="en-GB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 = convertible </a:t>
            </a:r>
            <a:endParaRPr lang="en-GB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digest + </a:t>
            </a:r>
            <a:r>
              <a:rPr lang="en-GB" sz="36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ible</a:t>
            </a:r>
            <a:r>
              <a:rPr lang="en-GB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 = digestible </a:t>
            </a:r>
            <a:endParaRPr lang="en-GB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access + </a:t>
            </a:r>
            <a:r>
              <a:rPr lang="en-GB" sz="36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ible</a:t>
            </a:r>
            <a:r>
              <a:rPr lang="en-GB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 accessible </a:t>
            </a:r>
            <a:endParaRPr lang="en-GB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32608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2876" y="773975"/>
            <a:ext cx="7633742" cy="296853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3600" dirty="0">
                <a:latin typeface="Comic Sans MS" panose="030F0702030302020204" pitchFamily="66" charset="0"/>
              </a:rPr>
              <a:t>We also drop the '</a:t>
            </a:r>
            <a:r>
              <a:rPr lang="en-GB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GB" sz="3600" dirty="0">
                <a:latin typeface="Comic Sans MS" panose="030F0702030302020204" pitchFamily="66" charset="0"/>
              </a:rPr>
              <a:t>' with </a:t>
            </a:r>
            <a:r>
              <a:rPr lang="en-GB" sz="36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ible</a:t>
            </a:r>
            <a:r>
              <a:rPr lang="en-GB" sz="3600" dirty="0">
                <a:latin typeface="Comic Sans MS" panose="030F0702030302020204" pitchFamily="66" charset="0"/>
              </a:rPr>
              <a:t>: </a:t>
            </a:r>
          </a:p>
          <a:p>
            <a:pPr marL="0" indent="0">
              <a:buNone/>
            </a:pPr>
            <a:r>
              <a:rPr lang="en-GB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collapse + </a:t>
            </a:r>
            <a:r>
              <a:rPr lang="en-GB" sz="36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ible</a:t>
            </a:r>
            <a:r>
              <a:rPr lang="en-GB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GB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= collapsible </a:t>
            </a:r>
          </a:p>
          <a:p>
            <a:pPr marL="0" indent="0">
              <a:buNone/>
            </a:pPr>
            <a:r>
              <a:rPr lang="en-GB" sz="3600" dirty="0">
                <a:solidFill>
                  <a:srgbClr val="00B0F0"/>
                </a:solidFill>
                <a:latin typeface="Comic Sans MS" panose="030F0702030302020204" pitchFamily="66" charset="0"/>
              </a:rPr>
              <a:t>response + </a:t>
            </a:r>
            <a:r>
              <a:rPr lang="en-GB" sz="3600" dirty="0" err="1">
                <a:solidFill>
                  <a:srgbClr val="00B0F0"/>
                </a:solidFill>
                <a:latin typeface="Comic Sans MS" panose="030F0702030302020204" pitchFamily="66" charset="0"/>
              </a:rPr>
              <a:t>ible</a:t>
            </a:r>
            <a:r>
              <a:rPr lang="en-GB" sz="3600" dirty="0">
                <a:solidFill>
                  <a:srgbClr val="00B0F0"/>
                </a:solidFill>
                <a:latin typeface="Comic Sans MS" panose="030F0702030302020204" pitchFamily="66" charset="0"/>
              </a:rPr>
              <a:t> </a:t>
            </a:r>
            <a:r>
              <a:rPr lang="en-GB" sz="3600" dirty="0">
                <a:solidFill>
                  <a:srgbClr val="00B0F0"/>
                </a:solidFill>
                <a:latin typeface="Comic Sans MS" panose="030F0702030302020204" pitchFamily="66" charset="0"/>
              </a:rPr>
              <a:t>= responsible</a:t>
            </a:r>
          </a:p>
          <a:p>
            <a:pPr marL="0" indent="0">
              <a:buNone/>
            </a:pPr>
            <a:r>
              <a:rPr lang="en-GB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sense + </a:t>
            </a:r>
            <a:r>
              <a:rPr lang="en-GB" sz="36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ible</a:t>
            </a:r>
            <a:r>
              <a:rPr lang="en-GB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GB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= sensible</a:t>
            </a:r>
          </a:p>
          <a:p>
            <a:pPr marL="0" indent="0">
              <a:buNone/>
            </a:pPr>
            <a:r>
              <a:rPr lang="en-GB" sz="3600" dirty="0">
                <a:solidFill>
                  <a:srgbClr val="00B0F0"/>
                </a:solidFill>
                <a:latin typeface="Comic Sans MS" panose="030F0702030302020204" pitchFamily="66" charset="0"/>
              </a:rPr>
              <a:t>reduce + </a:t>
            </a:r>
            <a:r>
              <a:rPr lang="en-GB" sz="3600" dirty="0" err="1">
                <a:solidFill>
                  <a:srgbClr val="00B0F0"/>
                </a:solidFill>
                <a:latin typeface="Comic Sans MS" panose="030F0702030302020204" pitchFamily="66" charset="0"/>
              </a:rPr>
              <a:t>ible</a:t>
            </a:r>
            <a:r>
              <a:rPr lang="en-GB" sz="3600" dirty="0">
                <a:solidFill>
                  <a:srgbClr val="00B0F0"/>
                </a:solidFill>
                <a:latin typeface="Comic Sans MS" panose="030F0702030302020204" pitchFamily="66" charset="0"/>
              </a:rPr>
              <a:t> </a:t>
            </a:r>
            <a:r>
              <a:rPr lang="en-GB" sz="3600" dirty="0">
                <a:solidFill>
                  <a:srgbClr val="00B0F0"/>
                </a:solidFill>
                <a:latin typeface="Comic Sans MS" panose="030F0702030302020204" pitchFamily="66" charset="0"/>
              </a:rPr>
              <a:t>= reducible</a:t>
            </a:r>
          </a:p>
        </p:txBody>
      </p:sp>
    </p:spTree>
    <p:extLst>
      <p:ext uri="{BB962C8B-B14F-4D97-AF65-F5344CB8AC3E}">
        <p14:creationId xmlns:p14="http://schemas.microsoft.com/office/powerpoint/2010/main" val="1775342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73313"/>
            <a:ext cx="8855613" cy="5304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200000"/>
              </a:lnSpc>
              <a:spcAft>
                <a:spcPts val="450"/>
              </a:spcAft>
              <a:buClrTx/>
            </a:pPr>
            <a:r>
              <a:rPr lang="en-GB" sz="1350" kern="1400" dirty="0">
                <a:latin typeface="Comic Sans MS" panose="030F0702030302020204" pitchFamily="66" charset="0"/>
                <a:ea typeface="+mn-ea"/>
                <a:cs typeface="+mn-cs"/>
              </a:rPr>
              <a:t>Fill in the blanks using your knowledge of this week’s spelling rule.</a:t>
            </a:r>
          </a:p>
          <a:p>
            <a:pPr defTabSz="342900">
              <a:lnSpc>
                <a:spcPct val="200000"/>
              </a:lnSpc>
              <a:spcAft>
                <a:spcPts val="450"/>
              </a:spcAft>
              <a:buClrTx/>
            </a:pPr>
            <a:r>
              <a:rPr lang="en-GB" sz="1350" kern="1400" dirty="0">
                <a:latin typeface="Comic Sans MS" panose="030F0702030302020204" pitchFamily="66" charset="0"/>
                <a:ea typeface="+mn-ea"/>
                <a:cs typeface="+mn-cs"/>
              </a:rPr>
              <a:t>1. </a:t>
            </a:r>
            <a:r>
              <a:rPr lang="en-GB" sz="1350" kern="1400" dirty="0">
                <a:latin typeface="Comic Sans MS" panose="030F0702030302020204" pitchFamily="66" charset="0"/>
                <a:ea typeface="+mn-ea"/>
                <a:cs typeface="+mn-cs"/>
              </a:rPr>
              <a:t>That chair looks </a:t>
            </a:r>
            <a:r>
              <a:rPr lang="en-GB" sz="750" kern="1400" dirty="0">
                <a:solidFill>
                  <a:srgbClr val="808080"/>
                </a:solidFill>
                <a:latin typeface="Comic Sans MS" panose="030F0702030302020204" pitchFamily="66" charset="0"/>
                <a:ea typeface="+mn-ea"/>
                <a:cs typeface="+mn-cs"/>
              </a:rPr>
              <a:t>(comfort) </a:t>
            </a:r>
            <a:r>
              <a:rPr lang="en-GB" sz="1350" kern="1400" dirty="0">
                <a:latin typeface="Comic Sans MS" panose="030F0702030302020204" pitchFamily="66" charset="0"/>
                <a:ea typeface="+mn-ea"/>
                <a:cs typeface="+mn-cs"/>
              </a:rPr>
              <a:t>_____________________.</a:t>
            </a:r>
            <a:endParaRPr lang="en-GB" sz="788" kern="1400" dirty="0">
              <a:latin typeface="Calibri" panose="020F0502020204030204" pitchFamily="34" charset="0"/>
              <a:ea typeface="+mn-ea"/>
              <a:cs typeface="+mn-cs"/>
            </a:endParaRPr>
          </a:p>
          <a:p>
            <a:pPr defTabSz="342900">
              <a:lnSpc>
                <a:spcPct val="200000"/>
              </a:lnSpc>
              <a:spcAft>
                <a:spcPts val="450"/>
              </a:spcAft>
              <a:buClrTx/>
            </a:pPr>
            <a:r>
              <a:rPr lang="en-GB" sz="1350" kern="1400" dirty="0">
                <a:latin typeface="Comic Sans MS" panose="030F0702030302020204" pitchFamily="66" charset="0"/>
                <a:ea typeface="+mn-ea"/>
                <a:cs typeface="+mn-cs"/>
              </a:rPr>
              <a:t>2. The restaurant was </a:t>
            </a:r>
            <a:r>
              <a:rPr lang="en-GB" sz="788" kern="1400" dirty="0">
                <a:solidFill>
                  <a:srgbClr val="A6A6A6"/>
                </a:solidFill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lang="en-GB" sz="788" kern="1400" dirty="0" err="1">
                <a:solidFill>
                  <a:srgbClr val="A6A6A6"/>
                </a:solidFill>
                <a:latin typeface="Comic Sans MS" panose="030F0702030302020204" pitchFamily="66" charset="0"/>
                <a:ea typeface="+mn-ea"/>
                <a:cs typeface="+mn-cs"/>
              </a:rPr>
              <a:t>horr</a:t>
            </a:r>
            <a:r>
              <a:rPr lang="en-GB" sz="788" kern="1400" dirty="0">
                <a:solidFill>
                  <a:srgbClr val="A6A6A6"/>
                </a:solidFill>
                <a:latin typeface="Comic Sans MS" panose="030F0702030302020204" pitchFamily="66" charset="0"/>
                <a:ea typeface="+mn-ea"/>
                <a:cs typeface="+mn-cs"/>
              </a:rPr>
              <a:t>) </a:t>
            </a:r>
            <a:r>
              <a:rPr lang="en-GB" sz="1350" kern="1400" dirty="0">
                <a:latin typeface="Comic Sans MS" panose="030F0702030302020204" pitchFamily="66" charset="0"/>
                <a:ea typeface="+mn-ea"/>
                <a:cs typeface="+mn-cs"/>
              </a:rPr>
              <a:t>_____________  and the service was </a:t>
            </a:r>
            <a:r>
              <a:rPr lang="en-GB" sz="788" kern="1400" dirty="0">
                <a:solidFill>
                  <a:srgbClr val="A6A6A6"/>
                </a:solidFill>
                <a:latin typeface="Comic Sans MS" panose="030F0702030302020204" pitchFamily="66" charset="0"/>
                <a:ea typeface="+mn-ea"/>
                <a:cs typeface="+mn-cs"/>
              </a:rPr>
              <a:t>(terror) </a:t>
            </a:r>
            <a:r>
              <a:rPr lang="en-GB" sz="1350" kern="1400" dirty="0">
                <a:latin typeface="Comic Sans MS" panose="030F0702030302020204" pitchFamily="66" charset="0"/>
                <a:ea typeface="+mn-ea"/>
                <a:cs typeface="+mn-cs"/>
              </a:rPr>
              <a:t>___________.</a:t>
            </a:r>
            <a:endParaRPr lang="en-GB" sz="788" kern="1400" dirty="0">
              <a:latin typeface="Calibri" panose="020F0502020204030204" pitchFamily="34" charset="0"/>
              <a:ea typeface="+mn-ea"/>
              <a:cs typeface="+mn-cs"/>
            </a:endParaRPr>
          </a:p>
          <a:p>
            <a:pPr defTabSz="342900">
              <a:lnSpc>
                <a:spcPct val="200000"/>
              </a:lnSpc>
              <a:spcAft>
                <a:spcPts val="450"/>
              </a:spcAft>
              <a:buClrTx/>
            </a:pPr>
            <a:r>
              <a:rPr lang="en-GB" sz="1350" kern="1400" dirty="0">
                <a:latin typeface="Comic Sans MS" panose="030F0702030302020204" pitchFamily="66" charset="0"/>
                <a:ea typeface="+mn-ea"/>
                <a:cs typeface="+mn-cs"/>
              </a:rPr>
              <a:t>3. I went to see an </a:t>
            </a:r>
            <a:r>
              <a:rPr lang="en-GB" sz="788" kern="1400" dirty="0">
                <a:solidFill>
                  <a:srgbClr val="A6A6A6"/>
                </a:solidFill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lang="en-GB" sz="788" kern="1400" dirty="0" err="1">
                <a:solidFill>
                  <a:srgbClr val="A6A6A6"/>
                </a:solidFill>
                <a:latin typeface="Comic Sans MS" panose="030F0702030302020204" pitchFamily="66" charset="0"/>
                <a:ea typeface="+mn-ea"/>
                <a:cs typeface="+mn-cs"/>
              </a:rPr>
              <a:t>incred</a:t>
            </a:r>
            <a:r>
              <a:rPr lang="en-GB" sz="788" kern="1400" dirty="0">
                <a:solidFill>
                  <a:srgbClr val="A6A6A6"/>
                </a:solidFill>
                <a:latin typeface="Comic Sans MS" panose="030F0702030302020204" pitchFamily="66" charset="0"/>
                <a:ea typeface="+mn-ea"/>
                <a:cs typeface="+mn-cs"/>
              </a:rPr>
              <a:t>) </a:t>
            </a:r>
            <a:r>
              <a:rPr lang="en-GB" sz="1350" kern="1400" dirty="0">
                <a:latin typeface="Comic Sans MS" panose="030F0702030302020204" pitchFamily="66" charset="0"/>
                <a:ea typeface="+mn-ea"/>
                <a:cs typeface="+mn-cs"/>
              </a:rPr>
              <a:t>____________film last night.</a:t>
            </a:r>
            <a:endParaRPr lang="en-GB" sz="788" kern="1400" dirty="0">
              <a:latin typeface="Calibri" panose="020F0502020204030204" pitchFamily="34" charset="0"/>
              <a:ea typeface="+mn-ea"/>
              <a:cs typeface="+mn-cs"/>
            </a:endParaRPr>
          </a:p>
          <a:p>
            <a:pPr defTabSz="342900">
              <a:lnSpc>
                <a:spcPct val="200000"/>
              </a:lnSpc>
              <a:spcAft>
                <a:spcPts val="450"/>
              </a:spcAft>
              <a:buClrTx/>
            </a:pPr>
            <a:r>
              <a:rPr lang="en-GB" sz="1350" kern="1400" dirty="0">
                <a:latin typeface="Comic Sans MS" panose="030F0702030302020204" pitchFamily="66" charset="0"/>
                <a:ea typeface="+mn-ea"/>
                <a:cs typeface="+mn-cs"/>
              </a:rPr>
              <a:t>4. I really had an </a:t>
            </a:r>
            <a:r>
              <a:rPr lang="en-GB" sz="788" kern="1400" dirty="0">
                <a:solidFill>
                  <a:srgbClr val="A6A6A6"/>
                </a:solidFill>
                <a:latin typeface="Comic Sans MS" panose="030F0702030302020204" pitchFamily="66" charset="0"/>
                <a:ea typeface="+mn-ea"/>
                <a:cs typeface="+mn-cs"/>
              </a:rPr>
              <a:t>(enjoy) </a:t>
            </a:r>
            <a:r>
              <a:rPr lang="en-GB" sz="1350" kern="1400" dirty="0">
                <a:latin typeface="Comic Sans MS" panose="030F0702030302020204" pitchFamily="66" charset="0"/>
                <a:ea typeface="+mn-ea"/>
                <a:cs typeface="+mn-cs"/>
              </a:rPr>
              <a:t>_____________ evening.</a:t>
            </a:r>
            <a:endParaRPr lang="en-GB" sz="788" kern="1400" dirty="0">
              <a:latin typeface="Calibri" panose="020F0502020204030204" pitchFamily="34" charset="0"/>
              <a:ea typeface="+mn-ea"/>
              <a:cs typeface="+mn-cs"/>
            </a:endParaRPr>
          </a:p>
          <a:p>
            <a:pPr defTabSz="342900">
              <a:lnSpc>
                <a:spcPct val="200000"/>
              </a:lnSpc>
              <a:spcAft>
                <a:spcPts val="450"/>
              </a:spcAft>
              <a:buClrTx/>
            </a:pPr>
            <a:r>
              <a:rPr lang="en-GB" sz="1350" kern="1400" dirty="0">
                <a:latin typeface="Comic Sans MS" panose="030F0702030302020204" pitchFamily="66" charset="0"/>
                <a:ea typeface="+mn-ea"/>
                <a:cs typeface="+mn-cs"/>
              </a:rPr>
              <a:t>5. The weather was so </a:t>
            </a:r>
            <a:r>
              <a:rPr lang="en-GB" sz="788" kern="1400" dirty="0">
                <a:solidFill>
                  <a:srgbClr val="A6A6A6"/>
                </a:solidFill>
                <a:latin typeface="Comic Sans MS" panose="030F0702030302020204" pitchFamily="66" charset="0"/>
                <a:ea typeface="+mn-ea"/>
                <a:cs typeface="+mn-cs"/>
              </a:rPr>
              <a:t>(change) </a:t>
            </a:r>
            <a:r>
              <a:rPr lang="en-GB" sz="1350" kern="1400" dirty="0">
                <a:latin typeface="Comic Sans MS" panose="030F0702030302020204" pitchFamily="66" charset="0"/>
                <a:ea typeface="+mn-ea"/>
                <a:cs typeface="+mn-cs"/>
              </a:rPr>
              <a:t>____________ yesterday.</a:t>
            </a:r>
            <a:endParaRPr lang="en-GB" sz="788" kern="1400" dirty="0">
              <a:latin typeface="Calibri" panose="020F0502020204030204" pitchFamily="34" charset="0"/>
              <a:ea typeface="+mn-ea"/>
              <a:cs typeface="+mn-cs"/>
            </a:endParaRPr>
          </a:p>
          <a:p>
            <a:pPr defTabSz="342900">
              <a:lnSpc>
                <a:spcPct val="200000"/>
              </a:lnSpc>
              <a:spcAft>
                <a:spcPts val="450"/>
              </a:spcAft>
              <a:buClrTx/>
            </a:pPr>
            <a:r>
              <a:rPr lang="en-GB" sz="1350" kern="1400" dirty="0">
                <a:latin typeface="Comic Sans MS" panose="030F0702030302020204" pitchFamily="66" charset="0"/>
                <a:ea typeface="+mn-ea"/>
                <a:cs typeface="+mn-cs"/>
              </a:rPr>
              <a:t>6. I hope this isn't </a:t>
            </a:r>
            <a:r>
              <a:rPr lang="en-GB" sz="788" kern="1400" dirty="0">
                <a:solidFill>
                  <a:srgbClr val="A6A6A6"/>
                </a:solidFill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lang="en-GB" sz="788" kern="1400" dirty="0" err="1">
                <a:solidFill>
                  <a:srgbClr val="A6A6A6"/>
                </a:solidFill>
                <a:latin typeface="Comic Sans MS" panose="030F0702030302020204" pitchFamily="66" charset="0"/>
                <a:ea typeface="+mn-ea"/>
                <a:cs typeface="+mn-cs"/>
              </a:rPr>
              <a:t>imposs</a:t>
            </a:r>
            <a:r>
              <a:rPr lang="en-GB" sz="788" kern="1400" dirty="0">
                <a:solidFill>
                  <a:srgbClr val="A6A6A6"/>
                </a:solidFill>
                <a:latin typeface="Comic Sans MS" panose="030F0702030302020204" pitchFamily="66" charset="0"/>
                <a:ea typeface="+mn-ea"/>
                <a:cs typeface="+mn-cs"/>
              </a:rPr>
              <a:t>) </a:t>
            </a:r>
            <a:r>
              <a:rPr lang="en-GB" sz="1350" kern="1400" dirty="0">
                <a:latin typeface="Comic Sans MS" panose="030F0702030302020204" pitchFamily="66" charset="0"/>
                <a:ea typeface="+mn-ea"/>
                <a:cs typeface="+mn-cs"/>
              </a:rPr>
              <a:t>_____________.</a:t>
            </a:r>
            <a:endParaRPr lang="en-GB" sz="788" kern="1400" dirty="0">
              <a:latin typeface="Calibri" panose="020F0502020204030204" pitchFamily="34" charset="0"/>
              <a:ea typeface="+mn-ea"/>
              <a:cs typeface="+mn-cs"/>
            </a:endParaRPr>
          </a:p>
          <a:p>
            <a:pPr defTabSz="342900">
              <a:lnSpc>
                <a:spcPct val="200000"/>
              </a:lnSpc>
              <a:spcAft>
                <a:spcPts val="450"/>
              </a:spcAft>
              <a:buClrTx/>
            </a:pPr>
            <a:r>
              <a:rPr lang="en-GB" sz="1350" kern="1400" dirty="0">
                <a:latin typeface="Comic Sans MS" panose="030F0702030302020204" pitchFamily="66" charset="0"/>
                <a:ea typeface="+mn-ea"/>
                <a:cs typeface="+mn-cs"/>
              </a:rPr>
              <a:t>7. The job advert says you need to be </a:t>
            </a:r>
            <a:r>
              <a:rPr lang="en-GB" sz="788" kern="1400" dirty="0">
                <a:solidFill>
                  <a:srgbClr val="A6A6A6"/>
                </a:solidFill>
                <a:latin typeface="Comic Sans MS" panose="030F0702030302020204" pitchFamily="66" charset="0"/>
                <a:ea typeface="+mn-ea"/>
                <a:cs typeface="+mn-cs"/>
              </a:rPr>
              <a:t>(rely) </a:t>
            </a:r>
            <a:r>
              <a:rPr lang="en-GB" sz="1350" kern="1400" dirty="0">
                <a:latin typeface="Comic Sans MS" panose="030F0702030302020204" pitchFamily="66" charset="0"/>
                <a:ea typeface="+mn-ea"/>
                <a:cs typeface="+mn-cs"/>
              </a:rPr>
              <a:t>__________, </a:t>
            </a:r>
            <a:r>
              <a:rPr lang="en-GB" sz="788" kern="1400" dirty="0">
                <a:solidFill>
                  <a:srgbClr val="A6A6A6"/>
                </a:solidFill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lang="en-GB" sz="788" kern="1400" dirty="0">
                <a:solidFill>
                  <a:srgbClr val="A6A6A6"/>
                </a:solidFill>
                <a:latin typeface="Comic Sans MS" panose="030F0702030302020204" pitchFamily="66" charset="0"/>
                <a:ea typeface="+mn-ea"/>
                <a:cs typeface="+mn-cs"/>
              </a:rPr>
              <a:t>sense) </a:t>
            </a:r>
            <a:r>
              <a:rPr lang="en-GB" sz="1350" kern="1400" dirty="0">
                <a:latin typeface="Comic Sans MS" panose="030F0702030302020204" pitchFamily="66" charset="0"/>
                <a:ea typeface="+mn-ea"/>
                <a:cs typeface="+mn-cs"/>
              </a:rPr>
              <a:t>___________, and </a:t>
            </a:r>
            <a:r>
              <a:rPr lang="en-GB" sz="788" kern="1400" dirty="0">
                <a:solidFill>
                  <a:srgbClr val="A6A6A6"/>
                </a:solidFill>
                <a:latin typeface="Comic Sans MS" panose="030F0702030302020204" pitchFamily="66" charset="0"/>
                <a:ea typeface="+mn-ea"/>
                <a:cs typeface="+mn-cs"/>
              </a:rPr>
              <a:t>(flex) </a:t>
            </a:r>
            <a:r>
              <a:rPr lang="en-GB" sz="1350" kern="1400" dirty="0">
                <a:latin typeface="Comic Sans MS" panose="030F0702030302020204" pitchFamily="66" charset="0"/>
                <a:ea typeface="+mn-ea"/>
                <a:cs typeface="+mn-cs"/>
              </a:rPr>
              <a:t>____________.</a:t>
            </a:r>
            <a:endParaRPr lang="en-GB" sz="788" kern="1400" dirty="0">
              <a:latin typeface="Calibri" panose="020F0502020204030204" pitchFamily="34" charset="0"/>
              <a:ea typeface="+mn-ea"/>
              <a:cs typeface="+mn-cs"/>
            </a:endParaRPr>
          </a:p>
          <a:p>
            <a:pPr defTabSz="342900">
              <a:lnSpc>
                <a:spcPct val="200000"/>
              </a:lnSpc>
              <a:spcAft>
                <a:spcPts val="450"/>
              </a:spcAft>
              <a:buClrTx/>
            </a:pPr>
            <a:r>
              <a:rPr lang="en-GB" sz="1350" kern="1400" dirty="0">
                <a:latin typeface="Comic Sans MS" panose="030F0702030302020204" pitchFamily="66" charset="0"/>
                <a:ea typeface="+mn-ea"/>
                <a:cs typeface="+mn-cs"/>
              </a:rPr>
              <a:t>8. The pay is quite </a:t>
            </a:r>
            <a:r>
              <a:rPr lang="en-GB" sz="788" kern="1400" dirty="0">
                <a:solidFill>
                  <a:srgbClr val="A6A6A6"/>
                </a:solidFill>
                <a:latin typeface="Comic Sans MS" panose="030F0702030302020204" pitchFamily="66" charset="0"/>
                <a:ea typeface="+mn-ea"/>
                <a:cs typeface="+mn-cs"/>
              </a:rPr>
              <a:t>(reason) </a:t>
            </a:r>
            <a:r>
              <a:rPr lang="en-GB" sz="1350" kern="1400" dirty="0">
                <a:latin typeface="Comic Sans MS" panose="030F0702030302020204" pitchFamily="66" charset="0"/>
                <a:ea typeface="+mn-ea"/>
                <a:cs typeface="+mn-cs"/>
              </a:rPr>
              <a:t>_____________.</a:t>
            </a:r>
            <a:endParaRPr lang="en-GB" sz="788" kern="1400" dirty="0">
              <a:latin typeface="Calibri" panose="020F0502020204030204" pitchFamily="34" charset="0"/>
              <a:ea typeface="+mn-ea"/>
              <a:cs typeface="+mn-cs"/>
            </a:endParaRPr>
          </a:p>
          <a:p>
            <a:pPr defTabSz="342900">
              <a:lnSpc>
                <a:spcPct val="200000"/>
              </a:lnSpc>
              <a:spcAft>
                <a:spcPts val="450"/>
              </a:spcAft>
              <a:buClrTx/>
            </a:pPr>
            <a:r>
              <a:rPr lang="en-GB" sz="1350" kern="1400" dirty="0">
                <a:latin typeface="Comic Sans MS" panose="030F0702030302020204" pitchFamily="66" charset="0"/>
                <a:ea typeface="+mn-ea"/>
                <a:cs typeface="+mn-cs"/>
              </a:rPr>
              <a:t>9. I'm quite </a:t>
            </a:r>
            <a:r>
              <a:rPr lang="en-GB" sz="788" kern="1400" dirty="0">
                <a:solidFill>
                  <a:srgbClr val="A6A6A6"/>
                </a:solidFill>
                <a:latin typeface="Comic Sans MS" panose="030F0702030302020204" pitchFamily="66" charset="0"/>
                <a:ea typeface="+mn-ea"/>
                <a:cs typeface="+mn-cs"/>
              </a:rPr>
              <a:t>(knowledge) </a:t>
            </a:r>
            <a:r>
              <a:rPr lang="en-GB" sz="1350" kern="1400" dirty="0">
                <a:latin typeface="Comic Sans MS" panose="030F0702030302020204" pitchFamily="66" charset="0"/>
                <a:ea typeface="+mn-ea"/>
                <a:cs typeface="+mn-cs"/>
              </a:rPr>
              <a:t>____________ about spelling now.</a:t>
            </a:r>
            <a:endParaRPr lang="en-GB" sz="788" kern="1400" dirty="0">
              <a:latin typeface="Calibri" panose="020F0502020204030204" pitchFamily="34" charset="0"/>
              <a:ea typeface="+mn-ea"/>
              <a:cs typeface="+mn-cs"/>
            </a:endParaRPr>
          </a:p>
          <a:p>
            <a:pPr defTabSz="342900">
              <a:lnSpc>
                <a:spcPct val="200000"/>
              </a:lnSpc>
              <a:spcAft>
                <a:spcPts val="450"/>
              </a:spcAft>
              <a:buClrTx/>
            </a:pPr>
            <a:r>
              <a:rPr lang="en-GB" sz="1350" kern="1400" dirty="0">
                <a:latin typeface="Comic Sans MS" panose="030F0702030302020204" pitchFamily="66" charset="0"/>
                <a:ea typeface="+mn-ea"/>
                <a:cs typeface="+mn-cs"/>
              </a:rPr>
              <a:t>10. Her new puppy is very </a:t>
            </a:r>
            <a:r>
              <a:rPr lang="en-GB" sz="788" kern="1400" dirty="0">
                <a:solidFill>
                  <a:srgbClr val="A6A6A6"/>
                </a:solidFill>
                <a:latin typeface="Comic Sans MS" panose="030F0702030302020204" pitchFamily="66" charset="0"/>
                <a:ea typeface="+mn-ea"/>
                <a:cs typeface="+mn-cs"/>
              </a:rPr>
              <a:t>(excite) </a:t>
            </a:r>
            <a:r>
              <a:rPr lang="en-GB" sz="1350" kern="1400" dirty="0">
                <a:latin typeface="Comic Sans MS" panose="030F0702030302020204" pitchFamily="66" charset="0"/>
                <a:ea typeface="+mn-ea"/>
                <a:cs typeface="+mn-cs"/>
              </a:rPr>
              <a:t>_____________ and totally </a:t>
            </a:r>
            <a:r>
              <a:rPr lang="en-GB" sz="788" kern="1400" dirty="0">
                <a:solidFill>
                  <a:srgbClr val="A6A6A6"/>
                </a:solidFill>
                <a:latin typeface="Comic Sans MS" panose="030F0702030302020204" pitchFamily="66" charset="0"/>
                <a:ea typeface="+mn-ea"/>
                <a:cs typeface="+mn-cs"/>
              </a:rPr>
              <a:t>(adore) </a:t>
            </a:r>
            <a:r>
              <a:rPr lang="en-GB" sz="1350" kern="1400" dirty="0">
                <a:latin typeface="Comic Sans MS" panose="030F0702030302020204" pitchFamily="66" charset="0"/>
                <a:ea typeface="+mn-ea"/>
                <a:cs typeface="+mn-cs"/>
              </a:rPr>
              <a:t>_____________.</a:t>
            </a:r>
            <a:r>
              <a:rPr lang="en-GB" sz="788" kern="1400" dirty="0">
                <a:latin typeface="Calibri" panose="020F0502020204030204" pitchFamily="34" charset="0"/>
                <a:ea typeface="+mn-ea"/>
                <a:cs typeface="+mn-cs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0597476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5143499"/>
          </a:xfrm>
          <a:prstGeom prst="rect">
            <a:avLst/>
          </a:prstGeom>
          <a:solidFill>
            <a:srgbClr val="FF66FF"/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57" y="4490414"/>
            <a:ext cx="441293" cy="44129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2103" y="4429388"/>
            <a:ext cx="4104824" cy="55297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7" name="TextBox 6"/>
          <p:cNvSpPr txBox="1"/>
          <p:nvPr/>
        </p:nvSpPr>
        <p:spPr>
          <a:xfrm>
            <a:off x="648049" y="4525352"/>
            <a:ext cx="3021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/>
              <a:t>Subject</a:t>
            </a:r>
            <a:r>
              <a:rPr lang="en-GB" sz="1050" dirty="0"/>
              <a:t>: </a:t>
            </a:r>
            <a:r>
              <a:rPr lang="en-GB" sz="1800" dirty="0" smtClean="0"/>
              <a:t>Reading </a:t>
            </a:r>
            <a:endParaRPr lang="en-GB" sz="1050" dirty="0"/>
          </a:p>
        </p:txBody>
      </p:sp>
      <p:sp>
        <p:nvSpPr>
          <p:cNvPr id="8" name="Rectangle 7"/>
          <p:cNvSpPr/>
          <p:nvPr/>
        </p:nvSpPr>
        <p:spPr>
          <a:xfrm>
            <a:off x="142103" y="123566"/>
            <a:ext cx="5695586" cy="52516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9" name="TextBox 8"/>
          <p:cNvSpPr txBox="1"/>
          <p:nvPr/>
        </p:nvSpPr>
        <p:spPr>
          <a:xfrm>
            <a:off x="205021" y="166857"/>
            <a:ext cx="5569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Date: </a:t>
            </a:r>
            <a:r>
              <a:rPr lang="en-GB" sz="2400" u="sng" dirty="0" smtClean="0"/>
              <a:t>Tuesday 19</a:t>
            </a:r>
            <a:r>
              <a:rPr lang="en-GB" sz="2400" u="sng" baseline="30000" dirty="0" smtClean="0"/>
              <a:t>th</a:t>
            </a:r>
            <a:r>
              <a:rPr lang="en-GB" sz="2400" u="sng" dirty="0" smtClean="0"/>
              <a:t> January </a:t>
            </a:r>
            <a:r>
              <a:rPr lang="en-GB" sz="2400" u="sng" dirty="0" smtClean="0"/>
              <a:t>2021</a:t>
            </a:r>
            <a:endParaRPr lang="en-GB" sz="1050" u="sng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820" y="1296045"/>
            <a:ext cx="1664494" cy="82867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27403" y="2126987"/>
            <a:ext cx="7959491" cy="13145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12" name="TextBox 11"/>
          <p:cNvSpPr txBox="1"/>
          <p:nvPr/>
        </p:nvSpPr>
        <p:spPr>
          <a:xfrm>
            <a:off x="427403" y="2114403"/>
            <a:ext cx="78221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u="sng" dirty="0" smtClean="0"/>
              <a:t>LO: To </a:t>
            </a:r>
            <a:r>
              <a:rPr lang="en-GB" sz="3000" u="sng" dirty="0"/>
              <a:t>be able </a:t>
            </a:r>
            <a:r>
              <a:rPr lang="en-GB" sz="3000" u="sng" dirty="0" smtClean="0"/>
              <a:t>to retrieve information and explain inferences.</a:t>
            </a:r>
            <a:endParaRPr lang="en-GB" sz="3000" u="sng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77" y="4477830"/>
            <a:ext cx="441293" cy="441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1864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-55437" y="2605700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The </a:t>
            </a:r>
            <a:r>
              <a:rPr lang="en-GB" dirty="0" smtClean="0"/>
              <a:t>Dot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/>
              <a:t>Peter H Reynolds</a:t>
            </a:r>
            <a:endParaRPr sz="1200" dirty="0"/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11582" y="152399"/>
            <a:ext cx="3068507" cy="32696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215" y="868101"/>
            <a:ext cx="7594558" cy="3528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6096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388" y="884091"/>
            <a:ext cx="7759914" cy="355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6264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926" y="890711"/>
            <a:ext cx="7216904" cy="3149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2837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927" y="678906"/>
            <a:ext cx="7957134" cy="3974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4189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023" y="692036"/>
            <a:ext cx="7384197" cy="3824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3473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400" cap="none" dirty="0">
                <a:latin typeface="Comic Sans MS" panose="030F0702030302020204" pitchFamily="66" charset="0"/>
              </a:rPr>
              <a:t>They're both common spelling patterns for adjectives and usually sound the same.</a:t>
            </a:r>
            <a:br>
              <a:rPr lang="en-GB" sz="2400" cap="none" dirty="0">
                <a:latin typeface="Comic Sans MS" panose="030F0702030302020204" pitchFamily="66" charset="0"/>
              </a:rPr>
            </a:br>
            <a:r>
              <a:rPr lang="en-GB" sz="2400" cap="none" dirty="0">
                <a:latin typeface="Comic Sans MS" panose="030F0702030302020204" pitchFamily="66" charset="0"/>
              </a:rPr>
              <a:t/>
            </a:r>
            <a:br>
              <a:rPr lang="en-GB" sz="2400" cap="none" dirty="0">
                <a:latin typeface="Comic Sans MS" panose="030F0702030302020204" pitchFamily="66" charset="0"/>
              </a:rPr>
            </a:br>
            <a:r>
              <a:rPr lang="en-GB" sz="2400" cap="none" dirty="0">
                <a:latin typeface="Comic Sans MS" panose="030F0702030302020204" pitchFamily="66" charset="0"/>
              </a:rPr>
              <a:t/>
            </a:r>
            <a:br>
              <a:rPr lang="en-GB" sz="2400" cap="none" dirty="0">
                <a:latin typeface="Comic Sans MS" panose="030F0702030302020204" pitchFamily="66" charset="0"/>
              </a:rPr>
            </a:br>
            <a:r>
              <a:rPr lang="en-GB" sz="2400" cap="none" dirty="0">
                <a:latin typeface="Comic Sans MS" panose="030F0702030302020204" pitchFamily="66" charset="0"/>
              </a:rPr>
              <a:t>When we add –</a:t>
            </a:r>
            <a:r>
              <a:rPr lang="en-GB" sz="2400" cap="none" dirty="0" err="1">
                <a:latin typeface="Comic Sans MS" panose="030F0702030302020204" pitchFamily="66" charset="0"/>
              </a:rPr>
              <a:t>ible</a:t>
            </a:r>
            <a:r>
              <a:rPr lang="en-GB" sz="2400" cap="none" dirty="0">
                <a:latin typeface="Comic Sans MS" panose="030F0702030302020204" pitchFamily="66" charset="0"/>
              </a:rPr>
              <a:t> or –able, we change a verb to an adjective.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0178" y="3027319"/>
            <a:ext cx="7633742" cy="26951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000" dirty="0">
                <a:latin typeface="Comic Sans MS" panose="030F0702030302020204" pitchFamily="66" charset="0"/>
              </a:rPr>
              <a:t>They mean 'able to' or 'fit for' - </a:t>
            </a:r>
            <a:r>
              <a:rPr lang="en-GB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acceptable, understandable, </a:t>
            </a:r>
            <a:r>
              <a:rPr lang="en-GB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responsible</a:t>
            </a:r>
            <a:endParaRPr lang="en-GB" sz="3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69685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230" y="863543"/>
            <a:ext cx="6816533" cy="322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849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846" y="909637"/>
            <a:ext cx="7705628" cy="362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3480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344" y="534626"/>
            <a:ext cx="7345083" cy="397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8352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205" y="281741"/>
            <a:ext cx="7963590" cy="45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9710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575" y="588748"/>
            <a:ext cx="7246233" cy="419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081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335" y="877272"/>
            <a:ext cx="7553438" cy="3439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0380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817" y="391440"/>
            <a:ext cx="7989024" cy="430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4221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021" y="577630"/>
            <a:ext cx="6361948" cy="3757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5966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800" y="579044"/>
            <a:ext cx="7370201" cy="3518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177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195" y="652692"/>
            <a:ext cx="7215889" cy="399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2435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7135" y="617221"/>
            <a:ext cx="7633742" cy="269519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3000" dirty="0">
                <a:latin typeface="Comic Sans MS" panose="030F0702030302020204" pitchFamily="66" charset="0"/>
              </a:rPr>
              <a:t>The following words mean 'able to be' -</a:t>
            </a:r>
          </a:p>
          <a:p>
            <a:pPr marL="0" indent="0">
              <a:buNone/>
            </a:pPr>
            <a:r>
              <a:rPr lang="en-GB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available</a:t>
            </a:r>
            <a:r>
              <a:rPr lang="en-GB" sz="3000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:</a:t>
            </a:r>
            <a:r>
              <a:rPr lang="en-GB" sz="3000" dirty="0">
                <a:latin typeface="Comic Sans MS" panose="030F0702030302020204" pitchFamily="66" charset="0"/>
              </a:rPr>
              <a:t> able to be used or obtained</a:t>
            </a:r>
          </a:p>
          <a:p>
            <a:pPr marL="0" indent="0">
              <a:buNone/>
            </a:pPr>
            <a:r>
              <a:rPr lang="en-GB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audible</a:t>
            </a:r>
            <a:r>
              <a:rPr lang="en-GB" sz="3000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:</a:t>
            </a:r>
            <a:r>
              <a:rPr lang="en-GB" sz="3000" dirty="0">
                <a:latin typeface="Comic Sans MS" panose="030F0702030302020204" pitchFamily="66" charset="0"/>
              </a:rPr>
              <a:t> able to be heard</a:t>
            </a:r>
          </a:p>
          <a:p>
            <a:pPr marL="0" indent="0">
              <a:buNone/>
            </a:pPr>
            <a:r>
              <a:rPr lang="en-GB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breakable</a:t>
            </a:r>
            <a:r>
              <a:rPr lang="en-GB" sz="3000" dirty="0">
                <a:latin typeface="Comic Sans MS" panose="030F0702030302020204" pitchFamily="66" charset="0"/>
              </a:rPr>
              <a:t>: able to be broken</a:t>
            </a:r>
          </a:p>
          <a:p>
            <a:pPr marL="0" indent="0">
              <a:buNone/>
            </a:pPr>
            <a:r>
              <a:rPr lang="en-GB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visible</a:t>
            </a:r>
            <a:r>
              <a:rPr lang="en-GB" sz="3000" dirty="0">
                <a:latin typeface="Comic Sans MS" panose="030F0702030302020204" pitchFamily="66" charset="0"/>
              </a:rPr>
              <a:t>: able to be seen</a:t>
            </a:r>
          </a:p>
        </p:txBody>
      </p:sp>
    </p:spTree>
    <p:extLst>
      <p:ext uri="{BB962C8B-B14F-4D97-AF65-F5344CB8AC3E}">
        <p14:creationId xmlns:p14="http://schemas.microsoft.com/office/powerpoint/2010/main" val="15496433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6371" y="974220"/>
            <a:ext cx="4355842" cy="289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3829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684" y="449396"/>
            <a:ext cx="6134632" cy="424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7287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771" y="87414"/>
            <a:ext cx="6660457" cy="496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0714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2868" y="117022"/>
            <a:ext cx="5702251" cy="490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9086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/>
              <a:t>Retrieval</a:t>
            </a:r>
            <a:endParaRPr dirty="0"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GB" sz="2400" dirty="0"/>
              <a:t>What was the girl’s name?</a:t>
            </a:r>
            <a:endParaRPr sz="2400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GB" sz="2400" dirty="0"/>
              <a:t>What did her teacher ask her to do to her piece of paper after she made a dot on it?</a:t>
            </a:r>
            <a:endParaRPr sz="2400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GB" sz="2400" dirty="0"/>
              <a:t>What did the teacher do with Vashti’s dot?</a:t>
            </a:r>
            <a:endParaRPr sz="2400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GB" sz="2400" dirty="0"/>
              <a:t>Where does Vashti exhibit her dots to the world?</a:t>
            </a:r>
            <a:endParaRPr sz="2400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GB" sz="2400" dirty="0"/>
              <a:t>What does Vashti say to the boy at the end of the book?</a:t>
            </a:r>
            <a:endParaRPr sz="24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/>
              <a:t>Explain</a:t>
            </a:r>
            <a:endParaRPr dirty="0"/>
          </a:p>
        </p:txBody>
      </p:sp>
      <p:sp>
        <p:nvSpPr>
          <p:cNvPr id="67" name="Google Shape;67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/>
              <a:t>‘Ah! A polar bear in a snow storm,’ she said.</a:t>
            </a:r>
            <a:endParaRPr sz="2400" dirty="0"/>
          </a:p>
          <a:p>
            <a:pPr marL="45720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endParaRPr sz="2400" dirty="0"/>
          </a:p>
          <a:p>
            <a:pPr marL="45720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 sz="2400" dirty="0"/>
              <a:t>Explain this joke.</a:t>
            </a:r>
            <a:endParaRPr sz="24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/>
              <a:t>Explain</a:t>
            </a:r>
            <a:endParaRPr dirty="0"/>
          </a:p>
        </p:txBody>
      </p:sp>
      <p:sp>
        <p:nvSpPr>
          <p:cNvPr id="80" name="Google Shape;80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  <a:p>
            <a:pPr marL="45720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2400" dirty="0"/>
              <a:t>Vashti’s teacher then frames her artwork and puts it above her desk.</a:t>
            </a:r>
            <a:endParaRPr sz="2400" dirty="0"/>
          </a:p>
          <a:p>
            <a:pPr marL="45720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endParaRPr sz="2400" dirty="0"/>
          </a:p>
          <a:p>
            <a:pPr marL="45720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 sz="2400" dirty="0"/>
              <a:t>Why do you think she did this? Write an internal monologue, explaining what the teacher was thinking.</a:t>
            </a:r>
            <a:endParaRPr sz="2400" dirty="0"/>
          </a:p>
        </p:txBody>
      </p:sp>
      <p:pic>
        <p:nvPicPr>
          <p:cNvPr id="81" name="Google Shape;8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79474" y="116174"/>
            <a:ext cx="1852827" cy="18528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/>
              <a:t>Explain</a:t>
            </a:r>
            <a:endParaRPr dirty="0"/>
          </a:p>
        </p:txBody>
      </p:sp>
      <p:sp>
        <p:nvSpPr>
          <p:cNvPr id="97" name="Google Shape;97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  <a:p>
            <a:pPr marL="45720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2400" dirty="0"/>
              <a:t>Why does Vashti keep painting dots?</a:t>
            </a:r>
            <a:endParaRPr sz="2400" dirty="0"/>
          </a:p>
          <a:p>
            <a:pPr marL="45720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endParaRPr sz="2400" dirty="0"/>
          </a:p>
          <a:p>
            <a:pPr marL="45720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 sz="2400" dirty="0"/>
              <a:t>What do you think we can learn from Vashti?</a:t>
            </a:r>
            <a:endParaRPr sz="2400" dirty="0"/>
          </a:p>
        </p:txBody>
      </p:sp>
      <p:pic>
        <p:nvPicPr>
          <p:cNvPr id="98" name="Google Shape;9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79474" y="116174"/>
            <a:ext cx="1852827" cy="18528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/>
              <a:t>Predict</a:t>
            </a:r>
            <a:endParaRPr dirty="0"/>
          </a:p>
        </p:txBody>
      </p:sp>
      <p:sp>
        <p:nvSpPr>
          <p:cNvPr id="104" name="Google Shape;104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2400" dirty="0"/>
              <a:t>What might happen in a sequel to this book?</a:t>
            </a:r>
            <a:endParaRPr sz="2400" dirty="0"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endParaRPr sz="2400" dirty="0"/>
          </a:p>
          <a:p>
            <a:pPr marL="0" indent="0" algn="ctr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 sz="2400" dirty="0"/>
              <a:t>Come up with one likely scenario and one unlikely </a:t>
            </a:r>
            <a:r>
              <a:rPr lang="en-GB" sz="2400" dirty="0" smtClean="0"/>
              <a:t>scenario</a:t>
            </a:r>
            <a:r>
              <a:rPr lang="en-GB" sz="2400" dirty="0"/>
              <a:t> </a:t>
            </a:r>
            <a:r>
              <a:rPr lang="en-GB" sz="2400" dirty="0" smtClean="0"/>
              <a:t>and </a:t>
            </a:r>
            <a:r>
              <a:rPr lang="en-GB" sz="2400" dirty="0"/>
              <a:t>be prepared to present them back to the class. Justify each using the text.</a:t>
            </a:r>
            <a:endParaRPr sz="240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/>
              <a:t>Infer</a:t>
            </a:r>
            <a:endParaRPr dirty="0"/>
          </a:p>
        </p:txBody>
      </p:sp>
      <p:sp>
        <p:nvSpPr>
          <p:cNvPr id="111" name="Google Shape;111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dirty="0"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3000" dirty="0"/>
              <a:t>What do you think is the moral of this story?</a:t>
            </a:r>
            <a:endParaRPr sz="3000" dirty="0"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endParaRPr sz="3000" dirty="0"/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 sz="3000" dirty="0"/>
              <a:t>Why do you think this?</a:t>
            </a:r>
            <a:endParaRPr sz="3000" dirty="0"/>
          </a:p>
        </p:txBody>
      </p:sp>
      <p:pic>
        <p:nvPicPr>
          <p:cNvPr id="112" name="Google Shape;11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68474" y="84499"/>
            <a:ext cx="2006704" cy="20067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253219"/>
            <a:ext cx="8458200" cy="364250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3600" dirty="0">
                <a:latin typeface="Comic Sans MS" panose="030F0702030302020204" pitchFamily="66" charset="0"/>
              </a:rPr>
              <a:t>Which one is correct? </a:t>
            </a:r>
          </a:p>
          <a:p>
            <a:pPr marL="0" indent="0" algn="ctr">
              <a:buNone/>
            </a:pPr>
            <a:endParaRPr lang="en-GB" sz="36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36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understandible</a:t>
            </a:r>
            <a:r>
              <a:rPr lang="en-GB" sz="3600" dirty="0">
                <a:latin typeface="Comic Sans MS" panose="030F0702030302020204" pitchFamily="66" charset="0"/>
              </a:rPr>
              <a:t> or </a:t>
            </a:r>
            <a:r>
              <a:rPr lang="en-GB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understandable</a:t>
            </a:r>
            <a:r>
              <a:rPr lang="en-GB" sz="3600" dirty="0">
                <a:latin typeface="Comic Sans MS" panose="030F0702030302020204" pitchFamily="66" charset="0"/>
              </a:rPr>
              <a:t> </a:t>
            </a:r>
          </a:p>
          <a:p>
            <a:pPr marL="0" indent="0">
              <a:buNone/>
            </a:pPr>
            <a:r>
              <a:rPr lang="en-GB" sz="36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terrable</a:t>
            </a:r>
            <a:r>
              <a:rPr lang="en-GB" sz="3600" dirty="0">
                <a:latin typeface="Comic Sans MS" panose="030F0702030302020204" pitchFamily="66" charset="0"/>
              </a:rPr>
              <a:t> or </a:t>
            </a:r>
            <a:r>
              <a:rPr lang="en-GB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terrible</a:t>
            </a:r>
          </a:p>
          <a:p>
            <a:pPr marL="0" indent="0">
              <a:buNone/>
            </a:pPr>
            <a:r>
              <a:rPr lang="en-GB" sz="36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dependible</a:t>
            </a:r>
            <a:r>
              <a:rPr lang="en-GB" sz="3600" dirty="0">
                <a:latin typeface="Comic Sans MS" panose="030F0702030302020204" pitchFamily="66" charset="0"/>
              </a:rPr>
              <a:t> </a:t>
            </a:r>
            <a:r>
              <a:rPr lang="en-GB" sz="3600" dirty="0">
                <a:latin typeface="Comic Sans MS" panose="030F0702030302020204" pitchFamily="66" charset="0"/>
              </a:rPr>
              <a:t>or </a:t>
            </a:r>
            <a:r>
              <a:rPr lang="en-GB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dependable</a:t>
            </a:r>
            <a:endParaRPr lang="en-GB" sz="3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2763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5143499"/>
          </a:xfrm>
          <a:prstGeom prst="rect">
            <a:avLst/>
          </a:prstGeom>
          <a:solidFill>
            <a:srgbClr val="FF66FF"/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57" y="4490414"/>
            <a:ext cx="441293" cy="44129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2103" y="4429388"/>
            <a:ext cx="4104824" cy="55297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7" name="TextBox 6"/>
          <p:cNvSpPr txBox="1"/>
          <p:nvPr/>
        </p:nvSpPr>
        <p:spPr>
          <a:xfrm>
            <a:off x="648049" y="4525352"/>
            <a:ext cx="3021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/>
              <a:t>Subject</a:t>
            </a:r>
            <a:r>
              <a:rPr lang="en-GB" sz="1050" dirty="0"/>
              <a:t>: </a:t>
            </a:r>
            <a:r>
              <a:rPr lang="en-GB" sz="1800" dirty="0" smtClean="0"/>
              <a:t>Reading </a:t>
            </a:r>
            <a:endParaRPr lang="en-GB" sz="1050" dirty="0"/>
          </a:p>
        </p:txBody>
      </p:sp>
      <p:sp>
        <p:nvSpPr>
          <p:cNvPr id="8" name="Rectangle 7"/>
          <p:cNvSpPr/>
          <p:nvPr/>
        </p:nvSpPr>
        <p:spPr>
          <a:xfrm>
            <a:off x="142103" y="123566"/>
            <a:ext cx="5695586" cy="52516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9" name="TextBox 8"/>
          <p:cNvSpPr txBox="1"/>
          <p:nvPr/>
        </p:nvSpPr>
        <p:spPr>
          <a:xfrm>
            <a:off x="205021" y="166857"/>
            <a:ext cx="5569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Date: </a:t>
            </a:r>
            <a:r>
              <a:rPr lang="en-GB" sz="2400" u="sng" dirty="0" smtClean="0"/>
              <a:t>Wednesday 20</a:t>
            </a:r>
            <a:r>
              <a:rPr lang="en-GB" sz="2400" u="sng" baseline="30000" dirty="0" smtClean="0"/>
              <a:t>th</a:t>
            </a:r>
            <a:r>
              <a:rPr lang="en-GB" sz="2400" u="sng" dirty="0" smtClean="0"/>
              <a:t> January </a:t>
            </a:r>
            <a:r>
              <a:rPr lang="en-GB" sz="2400" u="sng" dirty="0" smtClean="0"/>
              <a:t>2021</a:t>
            </a:r>
            <a:endParaRPr lang="en-GB" sz="1050" u="sng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820" y="1296045"/>
            <a:ext cx="1664494" cy="82867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27403" y="2126987"/>
            <a:ext cx="7959491" cy="13145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12" name="TextBox 11"/>
          <p:cNvSpPr txBox="1"/>
          <p:nvPr/>
        </p:nvSpPr>
        <p:spPr>
          <a:xfrm>
            <a:off x="427403" y="2114403"/>
            <a:ext cx="78221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u="sng" dirty="0" smtClean="0"/>
              <a:t>LO: To </a:t>
            </a:r>
            <a:r>
              <a:rPr lang="en-GB" sz="3000" u="sng" dirty="0"/>
              <a:t>be able </a:t>
            </a:r>
            <a:r>
              <a:rPr lang="en-GB" sz="3000" u="sng" dirty="0" smtClean="0"/>
              <a:t>to retrieve information and explain inferences.</a:t>
            </a:r>
            <a:endParaRPr lang="en-GB" sz="3000" u="sng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77" y="4477830"/>
            <a:ext cx="441293" cy="441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4891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1965200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Drive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Incubus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</p:spTree>
    <p:extLst>
      <p:ext uri="{BB962C8B-B14F-4D97-AF65-F5344CB8AC3E}">
        <p14:creationId xmlns:p14="http://schemas.microsoft.com/office/powerpoint/2010/main" val="6689562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2400" y="153888"/>
            <a:ext cx="8936182" cy="4832092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Google Sans"/>
                <a:cs typeface="Arial"/>
                <a:sym typeface="Arial"/>
              </a:rPr>
              <a:t>Drive, by Incubus – Lyrics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1" i="0" u="none" strike="noStrike" kern="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Google Sans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Sometimes</a:t>
            </a:r>
            <a:b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</a:b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I feel the fear of</a:t>
            </a:r>
            <a:b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</a:b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Uncertainty stinging clear</a:t>
            </a:r>
            <a:b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</a:b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And I, can't help but ask myself how much I'll let the fear</a:t>
            </a:r>
            <a:b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</a:b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Take the wheel and steer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It's driven me before and seems to have a vague</a:t>
            </a:r>
            <a:b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</a:b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Haunting mass appeal</a:t>
            </a:r>
            <a:b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</a:b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But lately I'm beginning to find that I</a:t>
            </a:r>
            <a:b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</a:b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Should be the one behind the wheel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Whatever tomorrow brings I'll be there</a:t>
            </a:r>
            <a:b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</a:b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With open arms and open eyes yeah</a:t>
            </a:r>
            <a:b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</a:b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Whatever tomorrow brings</a:t>
            </a:r>
            <a:b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</a:b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I'll be there, I'll be there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So, if I</a:t>
            </a:r>
            <a:b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</a:b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Decide to waiver my</a:t>
            </a:r>
            <a:b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</a:b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Chance to be one of</a:t>
            </a:r>
            <a:b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</a:b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The hive</a:t>
            </a:r>
            <a:b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</a:b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Will I choose water over wine</a:t>
            </a:r>
            <a:b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</a:b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And hold my own and drive?</a:t>
            </a:r>
            <a:b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</a:br>
            <a:endParaRPr kumimoji="0" lang="en-GB" sz="1400" b="0" i="0" u="none" strike="noStrike" kern="0" cap="none" spc="0" normalizeH="0" baseline="0" noProof="0" dirty="0" smtClean="0">
              <a:ln>
                <a:noFill/>
              </a:ln>
              <a:solidFill>
                <a:srgbClr val="202124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202124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Aah</a:t>
            </a: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ah </a:t>
            </a:r>
            <a:r>
              <a:rPr kumimoji="0" lang="en-GB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ooo</a:t>
            </a:r>
            <a:endParaRPr kumimoji="0" lang="en-GB" sz="1400" b="0" i="0" u="none" strike="noStrike" kern="0" cap="none" spc="0" normalizeH="0" baseline="0" noProof="0" dirty="0" smtClean="0">
              <a:ln>
                <a:noFill/>
              </a:ln>
              <a:solidFill>
                <a:srgbClr val="202124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It's driven me before and it seems to be the way</a:t>
            </a:r>
            <a:b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</a:b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That everyone else gets around</a:t>
            </a:r>
            <a:b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</a:b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But lately I'm beginning to find that when</a:t>
            </a:r>
            <a:b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</a:b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I drive myself my light is found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Whatever tomorrow brings I'll be there</a:t>
            </a:r>
            <a:b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</a:b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With open arms and open eyes yeah</a:t>
            </a:r>
            <a:b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</a:b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Whatever tomorrow brings</a:t>
            </a:r>
            <a:b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</a:b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I'll be there I'll be there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Would you choose water over wine?</a:t>
            </a:r>
            <a:b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</a:b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Hold the wheel and drive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Whatever tomorrow brings I'll be there</a:t>
            </a:r>
            <a:b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</a:b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With open arms and open eyes yeah</a:t>
            </a:r>
            <a:b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</a:b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Whatever tomorrow brings</a:t>
            </a:r>
            <a:b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</a:b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I'll be there I'll be there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Turutu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GB" sz="1400" b="0" i="0" u="none" strike="noStrike" kern="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turutu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GB" sz="1400" b="0" i="0" u="none" strike="noStrike" kern="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turututuru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/>
            </a:r>
            <a:b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</a:b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No </a:t>
            </a:r>
            <a:r>
              <a:rPr kumimoji="0" lang="en-GB" sz="1400" b="0" i="0" u="none" strike="noStrike" kern="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no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GB" sz="1400" b="0" i="0" u="none" strike="noStrike" kern="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no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GB" sz="1400" b="0" i="0" u="none" strike="noStrike" kern="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no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GB" sz="1400" b="0" i="0" u="none" strike="noStrike" kern="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no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/>
            </a:r>
            <a:b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</a:br>
            <a:r>
              <a:rPr kumimoji="0" lang="en-GB" sz="1400" b="0" i="0" u="none" strike="noStrike" kern="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Turutu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GB" sz="1400" b="0" i="0" u="none" strike="noStrike" kern="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turutu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GB" sz="1400" b="0" i="0" u="none" strike="noStrike" kern="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turututuru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/>
            </a:r>
            <a:b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</a:b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No </a:t>
            </a:r>
            <a:r>
              <a:rPr kumimoji="0" lang="en-GB" sz="1400" b="0" i="0" u="none" strike="noStrike" kern="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no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GB" sz="1400" b="0" i="0" u="none" strike="noStrike" kern="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no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GB" sz="1400" b="0" i="0" u="none" strike="noStrike" kern="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no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GB" sz="1400" b="0" i="0" u="none" strike="noStrike" kern="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no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202124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202124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156364" y="0"/>
            <a:ext cx="493221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  <a:hlinkClick r:id="rId2"/>
              </a:rPr>
              <a:t>https://</a:t>
            </a: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  <a:hlinkClick r:id="rId2"/>
              </a:rPr>
              <a:t>www.youtube.com/watch?v=fgT9zGkiLig&amp;ob=av2n</a:t>
            </a: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18961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Vocabulary Check</a:t>
            </a:r>
            <a:endParaRPr dirty="0"/>
          </a:p>
        </p:txBody>
      </p:sp>
      <p:sp>
        <p:nvSpPr>
          <p:cNvPr id="60" name="Google Shape;60;p14"/>
          <p:cNvSpPr txBox="1">
            <a:spLocks noGrp="1"/>
          </p:cNvSpPr>
          <p:nvPr>
            <p:ph type="body" idx="1"/>
          </p:nvPr>
        </p:nvSpPr>
        <p:spPr>
          <a:xfrm>
            <a:off x="311700" y="2184639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GB" sz="2400" dirty="0"/>
              <a:t>Sometimes, I feel the fear of the </a:t>
            </a:r>
            <a:r>
              <a:rPr lang="en-GB" sz="2400" b="1" u="sng" dirty="0"/>
              <a:t>uncertainty</a:t>
            </a:r>
            <a:endParaRPr sz="2400" b="1" u="sng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GB" sz="2400" dirty="0"/>
              <a:t>It seems to have a </a:t>
            </a:r>
            <a:r>
              <a:rPr lang="en-GB" sz="2400" b="1" u="sng" dirty="0"/>
              <a:t>vague, haunting mass appeal</a:t>
            </a:r>
            <a:endParaRPr sz="2400" b="1" u="sng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GB" sz="2400" dirty="0"/>
              <a:t>So if I decide to </a:t>
            </a:r>
            <a:r>
              <a:rPr lang="en-GB" sz="2400" b="1" u="sng" dirty="0"/>
              <a:t>waiver </a:t>
            </a:r>
            <a:r>
              <a:rPr lang="en-GB" sz="2400" dirty="0"/>
              <a:t>my chance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12722152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/>
              <a:t>Explain</a:t>
            </a:r>
            <a:endParaRPr dirty="0"/>
          </a:p>
        </p:txBody>
      </p:sp>
      <p:sp>
        <p:nvSpPr>
          <p:cNvPr id="66" name="Google Shape;66;p15"/>
          <p:cNvSpPr txBox="1">
            <a:spLocks noGrp="1"/>
          </p:cNvSpPr>
          <p:nvPr>
            <p:ph type="body" idx="1"/>
          </p:nvPr>
        </p:nvSpPr>
        <p:spPr>
          <a:xfrm>
            <a:off x="34609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  <a:p>
            <a:pPr marL="45720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endParaRPr sz="2400" i="1" dirty="0"/>
          </a:p>
          <a:p>
            <a:pPr marL="45720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2400" i="1" dirty="0"/>
              <a:t>‘Sometimes I feel the fear of </a:t>
            </a:r>
            <a:r>
              <a:rPr lang="en-GB" sz="2400" i="1" dirty="0" smtClean="0"/>
              <a:t>uncertainty’</a:t>
            </a:r>
            <a:endParaRPr sz="2400" i="1" dirty="0"/>
          </a:p>
          <a:p>
            <a:pPr marL="45720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endParaRPr sz="2400" dirty="0"/>
          </a:p>
          <a:p>
            <a:pPr marL="45720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 sz="2400" dirty="0"/>
              <a:t>Explain this lyric.</a:t>
            </a:r>
            <a:endParaRPr sz="2400" dirty="0"/>
          </a:p>
        </p:txBody>
      </p:sp>
      <p:pic>
        <p:nvPicPr>
          <p:cNvPr id="67" name="Google Shape;6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79474" y="116174"/>
            <a:ext cx="1852827" cy="18528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29451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/>
              <a:t>Infer</a:t>
            </a:r>
            <a:endParaRPr dirty="0"/>
          </a:p>
        </p:txBody>
      </p:sp>
      <p:sp>
        <p:nvSpPr>
          <p:cNvPr id="73" name="Google Shape;73;p16"/>
          <p:cNvSpPr txBox="1">
            <a:spLocks noGrp="1"/>
          </p:cNvSpPr>
          <p:nvPr>
            <p:ph type="body" idx="1"/>
          </p:nvPr>
        </p:nvSpPr>
        <p:spPr>
          <a:xfrm>
            <a:off x="0" y="1304388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i="1" dirty="0"/>
          </a:p>
          <a:p>
            <a:pPr marL="91440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2400" i="1" dirty="0"/>
              <a:t>I can’t help but ask myself how much I’ll let the fear, take the wheel and steer.</a:t>
            </a:r>
            <a:endParaRPr sz="2400" i="1" dirty="0"/>
          </a:p>
          <a:p>
            <a:pPr marL="91440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endParaRPr sz="2400" dirty="0"/>
          </a:p>
          <a:p>
            <a:pPr marL="91440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2400" dirty="0"/>
              <a:t>What do you think it means to ‘let the fear take the wheel and steer’?</a:t>
            </a:r>
            <a:endParaRPr sz="2400" dirty="0"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endParaRPr sz="2400" dirty="0"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endParaRPr sz="2400" dirty="0"/>
          </a:p>
          <a:p>
            <a:pPr marL="9144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400" dirty="0"/>
          </a:p>
        </p:txBody>
      </p:sp>
      <p:pic>
        <p:nvPicPr>
          <p:cNvPr id="74" name="Google Shape;7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63699" y="-516951"/>
            <a:ext cx="2496652" cy="24966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19134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/>
              <a:t>Infer</a:t>
            </a:r>
            <a:endParaRPr dirty="0"/>
          </a:p>
        </p:txBody>
      </p:sp>
      <p:sp>
        <p:nvSpPr>
          <p:cNvPr id="80" name="Google Shape;80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endParaRPr sz="2400" dirty="0"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2400" i="1" dirty="0"/>
              <a:t>‘It’s driven me before’</a:t>
            </a:r>
            <a:endParaRPr sz="2400" i="1" dirty="0"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endParaRPr sz="2400" dirty="0"/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 sz="2400" dirty="0"/>
              <a:t>What insight does this give you into the lyricists life?</a:t>
            </a:r>
            <a:endParaRPr sz="2400" dirty="0"/>
          </a:p>
        </p:txBody>
      </p:sp>
      <p:pic>
        <p:nvPicPr>
          <p:cNvPr id="81" name="Google Shape;8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79474" y="116174"/>
            <a:ext cx="1852827" cy="18528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13827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/>
              <a:t>Infer</a:t>
            </a:r>
            <a:endParaRPr dirty="0"/>
          </a:p>
        </p:txBody>
      </p:sp>
      <p:sp>
        <p:nvSpPr>
          <p:cNvPr id="87" name="Google Shape;87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2400" i="1" dirty="0"/>
              <a:t>‘It seems to have a vague, haunting mass appeal’</a:t>
            </a:r>
            <a:endParaRPr sz="2400" i="1" dirty="0"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endParaRPr sz="2400" dirty="0"/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 sz="2400" dirty="0"/>
              <a:t>What do you think the lyricist is saying about society in this line?</a:t>
            </a:r>
            <a:endParaRPr sz="2400" dirty="0"/>
          </a:p>
        </p:txBody>
      </p:sp>
      <p:pic>
        <p:nvPicPr>
          <p:cNvPr id="88" name="Google Shape;8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63699" y="-516951"/>
            <a:ext cx="2496652" cy="24966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23749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/>
              <a:t>Infer</a:t>
            </a:r>
            <a:endParaRPr dirty="0"/>
          </a:p>
        </p:txBody>
      </p:sp>
      <p:sp>
        <p:nvSpPr>
          <p:cNvPr id="94" name="Google Shape;94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  <a:p>
            <a:pPr marL="45720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endParaRPr sz="2400" dirty="0"/>
          </a:p>
          <a:p>
            <a:pPr marL="45720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2400" i="1" dirty="0"/>
              <a:t>‘Will I choose water over wine?’</a:t>
            </a:r>
            <a:endParaRPr sz="2400" i="1" dirty="0"/>
          </a:p>
          <a:p>
            <a:pPr marL="45720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endParaRPr sz="2400" dirty="0"/>
          </a:p>
          <a:p>
            <a:pPr marL="45720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 sz="2400" dirty="0"/>
              <a:t>What do you think this lyric means? What would happen in each scenario?</a:t>
            </a:r>
            <a:endParaRPr sz="2400" dirty="0"/>
          </a:p>
        </p:txBody>
      </p:sp>
      <p:pic>
        <p:nvPicPr>
          <p:cNvPr id="95" name="Google Shape;9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79474" y="116174"/>
            <a:ext cx="1852827" cy="18528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94112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/>
              <a:t>Summarise</a:t>
            </a:r>
            <a:endParaRPr dirty="0"/>
          </a:p>
        </p:txBody>
      </p:sp>
      <p:sp>
        <p:nvSpPr>
          <p:cNvPr id="108" name="Google Shape;108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  <a:p>
            <a:pPr marL="45720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endParaRPr sz="2400" dirty="0"/>
          </a:p>
          <a:p>
            <a:pPr marL="45720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endParaRPr sz="2400" dirty="0"/>
          </a:p>
          <a:p>
            <a:pPr marL="45720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2400" dirty="0"/>
              <a:t>What do you think is the message of this song? </a:t>
            </a:r>
            <a:endParaRPr sz="2400" dirty="0"/>
          </a:p>
          <a:p>
            <a:pPr marL="45720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endParaRPr sz="2400" dirty="0"/>
          </a:p>
        </p:txBody>
      </p:sp>
      <p:pic>
        <p:nvPicPr>
          <p:cNvPr id="109" name="Google Shape;10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79474" y="116174"/>
            <a:ext cx="1852827" cy="18528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21166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253219"/>
            <a:ext cx="8458200" cy="364250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3600" dirty="0">
                <a:latin typeface="Comic Sans MS" panose="030F0702030302020204" pitchFamily="66" charset="0"/>
              </a:rPr>
              <a:t>Which one is correct? </a:t>
            </a:r>
          </a:p>
          <a:p>
            <a:pPr marL="0" indent="0" algn="ctr">
              <a:buNone/>
            </a:pPr>
            <a:endParaRPr lang="en-GB" sz="36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36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understandible</a:t>
            </a:r>
            <a:r>
              <a:rPr lang="en-GB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GB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or</a:t>
            </a:r>
            <a:r>
              <a:rPr lang="en-GB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GB" sz="36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understandable</a:t>
            </a:r>
            <a:r>
              <a:rPr lang="en-GB" sz="3600" u="sng" dirty="0">
                <a:latin typeface="Comic Sans MS" panose="030F0702030302020204" pitchFamily="66" charset="0"/>
              </a:rPr>
              <a:t> </a:t>
            </a:r>
            <a:endParaRPr lang="en-GB" sz="3600" u="sng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36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terrable</a:t>
            </a:r>
            <a:r>
              <a:rPr lang="en-GB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 or </a:t>
            </a:r>
            <a:r>
              <a:rPr lang="en-GB" sz="36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terrible</a:t>
            </a:r>
          </a:p>
          <a:p>
            <a:pPr marL="0" indent="0">
              <a:buNone/>
            </a:pPr>
            <a:r>
              <a:rPr lang="en-GB" sz="36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dependible</a:t>
            </a:r>
            <a:r>
              <a:rPr lang="en-GB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GB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or </a:t>
            </a:r>
            <a:r>
              <a:rPr lang="en-GB" sz="36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dependable</a:t>
            </a:r>
            <a:endParaRPr lang="en-GB" sz="3600" b="1" u="sng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6606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/>
              <a:t>Explain</a:t>
            </a:r>
            <a:endParaRPr dirty="0"/>
          </a:p>
        </p:txBody>
      </p:sp>
      <p:sp>
        <p:nvSpPr>
          <p:cNvPr id="115" name="Google Shape;115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  <a:p>
            <a:pPr marL="45720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endParaRPr sz="2400" dirty="0"/>
          </a:p>
          <a:p>
            <a:pPr marL="45720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 sz="2400" dirty="0"/>
              <a:t>What similarities are there between ‘Drive’ and ‘The Dot’?</a:t>
            </a:r>
            <a:endParaRPr sz="2400" dirty="0"/>
          </a:p>
        </p:txBody>
      </p:sp>
      <p:pic>
        <p:nvPicPr>
          <p:cNvPr id="116" name="Google Shape;11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68474" y="84499"/>
            <a:ext cx="2006704" cy="20067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45477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5143499"/>
          </a:xfrm>
          <a:prstGeom prst="rect">
            <a:avLst/>
          </a:prstGeom>
          <a:solidFill>
            <a:srgbClr val="FF66FF"/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57" y="4490414"/>
            <a:ext cx="441293" cy="44129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2103" y="4429388"/>
            <a:ext cx="4104824" cy="55297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7" name="TextBox 6"/>
          <p:cNvSpPr txBox="1"/>
          <p:nvPr/>
        </p:nvSpPr>
        <p:spPr>
          <a:xfrm>
            <a:off x="648049" y="4525352"/>
            <a:ext cx="3021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/>
              <a:t>Subject</a:t>
            </a:r>
            <a:r>
              <a:rPr lang="en-GB" sz="1050" dirty="0"/>
              <a:t>: </a:t>
            </a:r>
            <a:r>
              <a:rPr lang="en-GB" sz="1800" dirty="0" smtClean="0"/>
              <a:t>Reading </a:t>
            </a:r>
            <a:endParaRPr lang="en-GB" sz="1050" dirty="0"/>
          </a:p>
        </p:txBody>
      </p:sp>
      <p:sp>
        <p:nvSpPr>
          <p:cNvPr id="8" name="Rectangle 7"/>
          <p:cNvSpPr/>
          <p:nvPr/>
        </p:nvSpPr>
        <p:spPr>
          <a:xfrm>
            <a:off x="142103" y="123566"/>
            <a:ext cx="5695586" cy="52516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9" name="TextBox 8"/>
          <p:cNvSpPr txBox="1"/>
          <p:nvPr/>
        </p:nvSpPr>
        <p:spPr>
          <a:xfrm>
            <a:off x="205021" y="166857"/>
            <a:ext cx="5569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Date: </a:t>
            </a:r>
            <a:r>
              <a:rPr lang="en-GB" sz="2400" u="sng" dirty="0" smtClean="0"/>
              <a:t>Thursday 21</a:t>
            </a:r>
            <a:r>
              <a:rPr lang="en-GB" sz="2400" u="sng" baseline="30000" dirty="0" smtClean="0"/>
              <a:t>st</a:t>
            </a:r>
            <a:r>
              <a:rPr lang="en-GB" sz="2400" u="sng" dirty="0" smtClean="0"/>
              <a:t> January </a:t>
            </a:r>
            <a:r>
              <a:rPr lang="en-GB" sz="2400" u="sng" dirty="0" smtClean="0"/>
              <a:t>2021</a:t>
            </a:r>
            <a:endParaRPr lang="en-GB" sz="1050" u="sng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820" y="1296045"/>
            <a:ext cx="1664494" cy="82867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27403" y="2126987"/>
            <a:ext cx="7959491" cy="13145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12" name="TextBox 11"/>
          <p:cNvSpPr txBox="1"/>
          <p:nvPr/>
        </p:nvSpPr>
        <p:spPr>
          <a:xfrm>
            <a:off x="427403" y="2114403"/>
            <a:ext cx="78221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u="sng" dirty="0" smtClean="0"/>
              <a:t>LO: To </a:t>
            </a:r>
            <a:r>
              <a:rPr lang="en-GB" sz="3000" u="sng" dirty="0"/>
              <a:t>be able </a:t>
            </a:r>
            <a:r>
              <a:rPr lang="en-GB" sz="3000" u="sng" dirty="0" smtClean="0"/>
              <a:t>to retrieve information and explain inferences.</a:t>
            </a:r>
            <a:endParaRPr lang="en-GB" sz="3000" u="sng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77" y="4477830"/>
            <a:ext cx="441293" cy="441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75849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2529499"/>
            <a:ext cx="8520600" cy="248584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You Are Awesome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 smtClean="0"/>
              <a:t>Matthew Syed</a:t>
            </a:r>
            <a:r>
              <a:rPr lang="en-GB" sz="1200" dirty="0" smtClean="0"/>
              <a:t/>
            </a:r>
            <a:br>
              <a:rPr lang="en-GB" sz="1200" dirty="0" smtClean="0"/>
            </a:br>
            <a:r>
              <a:rPr lang="en-GB" sz="1200" dirty="0" smtClean="0"/>
              <a:t/>
            </a:r>
            <a:br>
              <a:rPr lang="en-GB" sz="1200" dirty="0" smtClean="0"/>
            </a:br>
            <a:endParaRPr sz="12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 smtClean="0"/>
              <a:t>Read to </a:t>
            </a:r>
            <a:r>
              <a:rPr lang="en-GB" sz="1200" dirty="0" smtClean="0"/>
              <a:t>7 pages of </a:t>
            </a:r>
            <a:r>
              <a:rPr lang="en-GB" sz="1200" dirty="0"/>
              <a:t>the LoveReading4Kids PDF</a:t>
            </a:r>
            <a:endParaRPr sz="12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u="sng" dirty="0">
                <a:solidFill>
                  <a:schemeClr val="hlink"/>
                </a:solidFill>
                <a:hlinkClick r:id="rId3"/>
              </a:rPr>
              <a:t>https://www.lovereading4kids.co.uk/extract/15248/You-Are-Awesome-by-Matthew-Syed.html</a:t>
            </a:r>
            <a:endParaRPr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83187" y="197091"/>
            <a:ext cx="1936958" cy="25599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090194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3234" y="739044"/>
            <a:ext cx="4445232" cy="38760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928" y="739044"/>
            <a:ext cx="4327598" cy="2495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43749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1594" y="900752"/>
            <a:ext cx="4360210" cy="33155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00752"/>
            <a:ext cx="4593937" cy="249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64014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82086"/>
          <a:stretch/>
        </p:blipFill>
        <p:spPr>
          <a:xfrm>
            <a:off x="4603898" y="2182470"/>
            <a:ext cx="3538439" cy="9019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8224"/>
            <a:ext cx="4133484" cy="43360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898" y="138224"/>
            <a:ext cx="4133484" cy="19787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-1157" t="60744" r="1157" b="11878"/>
          <a:stretch/>
        </p:blipFill>
        <p:spPr>
          <a:xfrm>
            <a:off x="4603898" y="3084394"/>
            <a:ext cx="3538438" cy="137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48562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426" y="0"/>
            <a:ext cx="4237294" cy="43809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720" y="0"/>
            <a:ext cx="4629551" cy="247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23997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3774"/>
            <a:ext cx="4422351" cy="37531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0716" y="163774"/>
            <a:ext cx="4126066" cy="350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34392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4872222" cy="36166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7907"/>
          <a:stretch/>
        </p:blipFill>
        <p:spPr>
          <a:xfrm>
            <a:off x="4684280" y="0"/>
            <a:ext cx="4418778" cy="2906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04106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22125" cy="45296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556" r="6790"/>
          <a:stretch/>
        </p:blipFill>
        <p:spPr>
          <a:xfrm>
            <a:off x="4722124" y="0"/>
            <a:ext cx="4421875" cy="1500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6894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609" y="852353"/>
            <a:ext cx="8465485" cy="269519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sz="3600" dirty="0">
                <a:latin typeface="Comic Sans MS" panose="030F0702030302020204" pitchFamily="66" charset="0"/>
              </a:rPr>
              <a:t>There are more words ending in  </a:t>
            </a:r>
            <a:r>
              <a:rPr lang="en-GB" sz="3600" dirty="0">
                <a:latin typeface="Comic Sans MS" panose="030F0702030302020204" pitchFamily="66" charset="0"/>
              </a:rPr>
              <a:t>-</a:t>
            </a:r>
            <a:r>
              <a:rPr lang="en-GB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able </a:t>
            </a:r>
            <a:r>
              <a:rPr lang="en-GB" sz="3600" dirty="0">
                <a:latin typeface="Comic Sans MS" panose="030F0702030302020204" pitchFamily="66" charset="0"/>
              </a:rPr>
              <a:t>(about </a:t>
            </a:r>
            <a:r>
              <a:rPr lang="en-GB" sz="3600" dirty="0">
                <a:latin typeface="Comic Sans MS" panose="030F0702030302020204" pitchFamily="66" charset="0"/>
              </a:rPr>
              <a:t>900)</a:t>
            </a:r>
          </a:p>
          <a:p>
            <a:pPr marL="0" indent="0">
              <a:buNone/>
            </a:pPr>
            <a:endParaRPr lang="en-GB" sz="36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3600" dirty="0">
                <a:latin typeface="Comic Sans MS" panose="030F0702030302020204" pitchFamily="66" charset="0"/>
              </a:rPr>
              <a:t>There are far fewer ending in  </a:t>
            </a:r>
            <a:r>
              <a:rPr lang="en-GB" sz="3600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-</a:t>
            </a:r>
            <a:r>
              <a:rPr lang="en-GB" sz="36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ible</a:t>
            </a:r>
            <a:endParaRPr lang="en-GB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3600" dirty="0">
                <a:latin typeface="Comic Sans MS" panose="030F0702030302020204" pitchFamily="66" charset="0"/>
              </a:rPr>
              <a:t>(</a:t>
            </a:r>
            <a:r>
              <a:rPr lang="en-GB" sz="3600" dirty="0">
                <a:latin typeface="Comic Sans MS" panose="030F0702030302020204" pitchFamily="66" charset="0"/>
              </a:rPr>
              <a:t>less than 200).</a:t>
            </a:r>
          </a:p>
        </p:txBody>
      </p:sp>
    </p:spTree>
    <p:extLst>
      <p:ext uri="{BB962C8B-B14F-4D97-AF65-F5344CB8AC3E}">
        <p14:creationId xmlns:p14="http://schemas.microsoft.com/office/powerpoint/2010/main" val="399218084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Vocabulary Check</a:t>
            </a:r>
            <a:endParaRPr dirty="0"/>
          </a:p>
        </p:txBody>
      </p:sp>
      <p:sp>
        <p:nvSpPr>
          <p:cNvPr id="67" name="Google Shape;67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GB" sz="2400" b="1" u="sng" dirty="0" smtClean="0"/>
              <a:t>fulfil </a:t>
            </a:r>
            <a:r>
              <a:rPr lang="en-GB" sz="2400" b="1" u="sng" dirty="0"/>
              <a:t>potential</a:t>
            </a:r>
            <a:endParaRPr sz="2400" b="1" u="sng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GB" sz="2400" dirty="0" smtClean="0"/>
              <a:t>a </a:t>
            </a:r>
            <a:r>
              <a:rPr lang="en-GB" sz="2400" b="1" u="sng" dirty="0"/>
              <a:t>crucial</a:t>
            </a:r>
            <a:r>
              <a:rPr lang="en-GB" sz="2400" dirty="0"/>
              <a:t> bit</a:t>
            </a:r>
            <a:endParaRPr sz="2400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GB" sz="2400" dirty="0"/>
              <a:t>Kid A </a:t>
            </a:r>
            <a:r>
              <a:rPr lang="en-GB" sz="2400" b="1" u="sng" dirty="0"/>
              <a:t>complies</a:t>
            </a:r>
            <a:endParaRPr sz="2400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GB" sz="2400" dirty="0"/>
              <a:t>reached a </a:t>
            </a:r>
            <a:r>
              <a:rPr lang="en-GB" sz="2400" b="1" u="sng" dirty="0"/>
              <a:t>big fork</a:t>
            </a:r>
            <a:r>
              <a:rPr lang="en-GB" sz="2400" dirty="0"/>
              <a:t> in his life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147169931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/>
              <a:t>Retrieval</a:t>
            </a:r>
            <a:endParaRPr dirty="0"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GB" sz="2400" dirty="0"/>
              <a:t>What will this book help you do?</a:t>
            </a:r>
            <a:endParaRPr sz="2400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GB" sz="2400" dirty="0"/>
              <a:t>If you start this book as Kid Average you will end it as Kid _____?</a:t>
            </a:r>
            <a:endParaRPr sz="2400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GB" sz="2400" dirty="0"/>
              <a:t>What have Kid A’s parents got for him</a:t>
            </a:r>
            <a:r>
              <a:rPr lang="en-GB" sz="2400" dirty="0" smtClean="0"/>
              <a:t>?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293000348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/>
              <a:t>Summarise</a:t>
            </a:r>
            <a:endParaRPr dirty="0"/>
          </a:p>
        </p:txBody>
      </p:sp>
      <p:sp>
        <p:nvSpPr>
          <p:cNvPr id="73" name="Google Shape;73;p16"/>
          <p:cNvSpPr txBox="1">
            <a:spLocks noGrp="1"/>
          </p:cNvSpPr>
          <p:nvPr>
            <p:ph type="body" idx="1"/>
          </p:nvPr>
        </p:nvSpPr>
        <p:spPr>
          <a:xfrm>
            <a:off x="0" y="1413163"/>
            <a:ext cx="8520600" cy="259596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  <a:p>
            <a:pPr marL="45720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endParaRPr sz="2400" dirty="0"/>
          </a:p>
          <a:p>
            <a:pPr marL="45720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 sz="2400" dirty="0"/>
              <a:t>What is this text about? What do you think the purpose of writing it </a:t>
            </a:r>
            <a:r>
              <a:rPr lang="en-GB" sz="2400" dirty="0" smtClean="0"/>
              <a:t>was? Who might it be for?</a:t>
            </a:r>
            <a:endParaRPr sz="2400" dirty="0"/>
          </a:p>
        </p:txBody>
      </p:sp>
      <p:pic>
        <p:nvPicPr>
          <p:cNvPr id="5" name="Google Shape;8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79474" y="116174"/>
            <a:ext cx="1852827" cy="18528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334677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/>
              <a:t>Retrieval</a:t>
            </a:r>
            <a:endParaRPr dirty="0"/>
          </a:p>
        </p:txBody>
      </p:sp>
      <p:sp>
        <p:nvSpPr>
          <p:cNvPr id="80" name="Google Shape;80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  <a:p>
            <a:pPr marL="45720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2400" dirty="0"/>
              <a:t>Look at Page 9.</a:t>
            </a:r>
            <a:endParaRPr sz="2400" dirty="0"/>
          </a:p>
          <a:p>
            <a:pPr marL="45720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 sz="2400" dirty="0"/>
              <a:t>Find and copy two ways the book pledges to help its reader.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224895154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/>
              <a:t>Explain</a:t>
            </a:r>
            <a:endParaRPr dirty="0"/>
          </a:p>
        </p:txBody>
      </p:sp>
      <p:sp>
        <p:nvSpPr>
          <p:cNvPr id="108" name="Google Shape;108;p21"/>
          <p:cNvSpPr txBox="1">
            <a:spLocks noGrp="1"/>
          </p:cNvSpPr>
          <p:nvPr>
            <p:ph type="body" idx="1"/>
          </p:nvPr>
        </p:nvSpPr>
        <p:spPr>
          <a:xfrm>
            <a:off x="0" y="1101435"/>
            <a:ext cx="8520600" cy="290768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  <a:p>
            <a:pPr marL="45720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endParaRPr sz="2400" dirty="0"/>
          </a:p>
          <a:p>
            <a:pPr marL="45720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2400" dirty="0"/>
              <a:t>‘totally ordinary’</a:t>
            </a:r>
            <a:endParaRPr sz="2400" dirty="0"/>
          </a:p>
          <a:p>
            <a:pPr marL="45720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 sz="2400" dirty="0"/>
              <a:t>Why do you think the author keeps repeating this?</a:t>
            </a:r>
            <a:endParaRPr sz="2400" dirty="0"/>
          </a:p>
        </p:txBody>
      </p:sp>
      <p:pic>
        <p:nvPicPr>
          <p:cNvPr id="5" name="Google Shape;8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79474" y="116174"/>
            <a:ext cx="1852827" cy="18528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126291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/>
              <a:t>Predict</a:t>
            </a:r>
            <a:endParaRPr dirty="0"/>
          </a:p>
        </p:txBody>
      </p:sp>
      <p:sp>
        <p:nvSpPr>
          <p:cNvPr id="115" name="Google Shape;115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  <a:p>
            <a:pPr marL="45720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 sz="2400" dirty="0"/>
              <a:t>Predict what the two forks would be.</a:t>
            </a:r>
            <a:endParaRPr sz="2400" dirty="0"/>
          </a:p>
        </p:txBody>
      </p:sp>
      <p:pic>
        <p:nvPicPr>
          <p:cNvPr id="116" name="Google Shape;11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79474" y="116174"/>
            <a:ext cx="1852827" cy="18528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24707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4177" y="323306"/>
            <a:ext cx="8112035" cy="411479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3600" dirty="0">
                <a:latin typeface="Comic Sans MS" panose="030F0702030302020204" pitchFamily="66" charset="0"/>
              </a:rPr>
              <a:t>A general rule </a:t>
            </a:r>
            <a:r>
              <a:rPr lang="en-GB" sz="3600" dirty="0">
                <a:latin typeface="Comic Sans MS" panose="030F0702030302020204" pitchFamily="66" charset="0"/>
              </a:rPr>
              <a:t>is that if you take </a:t>
            </a:r>
            <a:r>
              <a:rPr lang="en-GB" sz="3600" dirty="0">
                <a:latin typeface="Comic Sans MS" panose="030F0702030302020204" pitchFamily="66" charset="0"/>
              </a:rPr>
              <a:t>away the suffix (</a:t>
            </a:r>
            <a:r>
              <a:rPr lang="en-GB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able</a:t>
            </a:r>
            <a:r>
              <a:rPr lang="en-GB" sz="3600" dirty="0">
                <a:latin typeface="Comic Sans MS" panose="030F0702030302020204" pitchFamily="66" charset="0"/>
              </a:rPr>
              <a:t>) you </a:t>
            </a:r>
            <a:r>
              <a:rPr lang="en-GB" sz="3600" dirty="0">
                <a:latin typeface="Comic Sans MS" panose="030F0702030302020204" pitchFamily="66" charset="0"/>
              </a:rPr>
              <a:t>are usually left with a root word:</a:t>
            </a:r>
          </a:p>
          <a:p>
            <a:pPr marL="0" indent="0">
              <a:buNone/>
            </a:pPr>
            <a:r>
              <a:rPr lang="en-GB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understandable = understand + able</a:t>
            </a:r>
          </a:p>
          <a:p>
            <a:pPr marL="0" indent="0">
              <a:buNone/>
            </a:pPr>
            <a:r>
              <a:rPr lang="en-GB" sz="3600" dirty="0">
                <a:solidFill>
                  <a:srgbClr val="00B0F0"/>
                </a:solidFill>
                <a:latin typeface="Comic Sans MS" panose="030F0702030302020204" pitchFamily="66" charset="0"/>
              </a:rPr>
              <a:t>enjoyable = enjoy + able </a:t>
            </a:r>
          </a:p>
          <a:p>
            <a:pPr marL="0" indent="0">
              <a:buNone/>
            </a:pPr>
            <a:r>
              <a:rPr lang="en-GB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comfortable = comfort + able</a:t>
            </a:r>
            <a:r>
              <a:rPr lang="en-GB" sz="3600" dirty="0">
                <a:latin typeface="Comic Sans MS" panose="030F0702030302020204" pitchFamily="66" charset="0"/>
              </a:rPr>
              <a:t> </a:t>
            </a:r>
          </a:p>
          <a:p>
            <a:pPr marL="0" indent="0">
              <a:buNone/>
            </a:pPr>
            <a:r>
              <a:rPr lang="en-GB" sz="3600" dirty="0">
                <a:solidFill>
                  <a:srgbClr val="00B0F0"/>
                </a:solidFill>
                <a:latin typeface="Comic Sans MS" panose="030F0702030302020204" pitchFamily="66" charset="0"/>
              </a:rPr>
              <a:t>dependable = depend + able</a:t>
            </a:r>
          </a:p>
        </p:txBody>
      </p:sp>
    </p:spTree>
    <p:extLst>
      <p:ext uri="{BB962C8B-B14F-4D97-AF65-F5344CB8AC3E}">
        <p14:creationId xmlns:p14="http://schemas.microsoft.com/office/powerpoint/2010/main" val="11928252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610" y="225336"/>
            <a:ext cx="8563457" cy="132261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sz="3600" dirty="0">
                <a:latin typeface="Comic Sans MS" panose="030F0702030302020204" pitchFamily="66" charset="0"/>
              </a:rPr>
              <a:t>What happens if they word </a:t>
            </a:r>
            <a:r>
              <a:rPr lang="en-GB" sz="3600" dirty="0">
                <a:latin typeface="Comic Sans MS" panose="030F0702030302020204" pitchFamily="66" charset="0"/>
              </a:rPr>
              <a:t>ends with </a:t>
            </a:r>
            <a:r>
              <a:rPr lang="en-GB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y</a:t>
            </a:r>
            <a:r>
              <a:rPr lang="en-GB" sz="3600" dirty="0">
                <a:latin typeface="Comic Sans MS" panose="030F0702030302020204" pitchFamily="66" charset="0"/>
              </a:rPr>
              <a:t>? </a:t>
            </a:r>
            <a:endParaRPr lang="en-GB" sz="36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3600" dirty="0">
                <a:latin typeface="Comic Sans MS" panose="030F0702030302020204" pitchFamily="66" charset="0"/>
              </a:rPr>
              <a:t>Example: </a:t>
            </a:r>
            <a:r>
              <a:rPr lang="en-GB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rely</a:t>
            </a:r>
            <a:r>
              <a:rPr lang="en-GB" sz="3600" dirty="0">
                <a:latin typeface="Comic Sans MS" panose="030F0702030302020204" pitchFamily="66" charset="0"/>
              </a:rPr>
              <a:t> </a:t>
            </a:r>
            <a:r>
              <a:rPr lang="en-GB" sz="3600" dirty="0">
                <a:latin typeface="Comic Sans MS" panose="030F0702030302020204" pitchFamily="66" charset="0"/>
              </a:rPr>
              <a:t>or </a:t>
            </a:r>
            <a:r>
              <a:rPr lang="en-GB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justify</a:t>
            </a:r>
            <a:endParaRPr lang="en-GB" sz="3600" dirty="0">
              <a:latin typeface="Comic Sans MS" panose="030F0702030302020204" pitchFamily="66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056325" y="2416630"/>
            <a:ext cx="7633742" cy="1835330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525"/>
              </a:spcBef>
              <a:buClr>
                <a:srgbClr val="0B082E"/>
              </a:buClr>
              <a:buNone/>
            </a:pPr>
            <a:r>
              <a:rPr lang="en-GB" sz="3600" dirty="0">
                <a:solidFill>
                  <a:prstClr val="black">
                    <a:lumMod val="65000"/>
                    <a:lumOff val="35000"/>
                  </a:prstClr>
                </a:solidFill>
                <a:latin typeface="Comic Sans MS" panose="030F0702030302020204" pitchFamily="66" charset="0"/>
              </a:rPr>
              <a:t>We ‘drop’ the </a:t>
            </a:r>
            <a:r>
              <a:rPr lang="en-GB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y</a:t>
            </a:r>
            <a:r>
              <a:rPr lang="en-GB" sz="3600" dirty="0">
                <a:solidFill>
                  <a:prstClr val="black">
                    <a:lumMod val="65000"/>
                    <a:lumOff val="35000"/>
                  </a:prstClr>
                </a:solidFill>
                <a:latin typeface="Comic Sans MS" panose="030F0702030302020204" pitchFamily="66" charset="0"/>
              </a:rPr>
              <a:t> and add an </a:t>
            </a:r>
            <a:r>
              <a:rPr lang="en-GB" sz="36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r>
              <a:rPr lang="en-GB" sz="3600" dirty="0">
                <a:solidFill>
                  <a:prstClr val="black">
                    <a:lumMod val="65000"/>
                    <a:lumOff val="35000"/>
                  </a:prstClr>
                </a:solidFill>
                <a:latin typeface="Comic Sans MS" panose="030F0702030302020204" pitchFamily="66" charset="0"/>
              </a:rPr>
              <a:t>.</a:t>
            </a:r>
          </a:p>
          <a:p>
            <a:pPr marL="0" indent="0" defTabSz="685800">
              <a:spcBef>
                <a:spcPts val="525"/>
              </a:spcBef>
              <a:buClr>
                <a:srgbClr val="0B082E"/>
              </a:buClr>
              <a:buNone/>
            </a:pPr>
            <a:r>
              <a:rPr lang="en-GB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justify - justifiable</a:t>
            </a:r>
          </a:p>
          <a:p>
            <a:pPr marL="0" indent="0" defTabSz="685800">
              <a:spcBef>
                <a:spcPts val="525"/>
              </a:spcBef>
              <a:buClr>
                <a:srgbClr val="0B082E"/>
              </a:buClr>
              <a:buNone/>
            </a:pPr>
            <a:r>
              <a:rPr lang="en-GB" sz="3600" dirty="0">
                <a:solidFill>
                  <a:srgbClr val="00B0F0"/>
                </a:solidFill>
                <a:latin typeface="Comic Sans MS" panose="030F0702030302020204" pitchFamily="66" charset="0"/>
              </a:rPr>
              <a:t>rely - reliable</a:t>
            </a:r>
          </a:p>
        </p:txBody>
      </p:sp>
    </p:spTree>
    <p:extLst>
      <p:ext uri="{BB962C8B-B14F-4D97-AF65-F5344CB8AC3E}">
        <p14:creationId xmlns:p14="http://schemas.microsoft.com/office/powerpoint/2010/main" val="34071116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56" y="168813"/>
            <a:ext cx="8936501" cy="463178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3600" dirty="0">
                <a:latin typeface="Comic Sans MS" panose="030F0702030302020204" pitchFamily="66" charset="0"/>
              </a:rPr>
              <a:t>If the root word ends in '</a:t>
            </a:r>
            <a:r>
              <a:rPr lang="en-GB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GB" sz="3600" dirty="0">
                <a:latin typeface="Comic Sans MS" panose="030F0702030302020204" pitchFamily="66" charset="0"/>
              </a:rPr>
              <a:t>' then usually we </a:t>
            </a:r>
            <a:r>
              <a:rPr lang="en-GB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drop the </a:t>
            </a:r>
            <a:r>
              <a:rPr lang="en-GB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‘e‘</a:t>
            </a:r>
            <a:r>
              <a:rPr lang="en-GB" sz="3600" dirty="0">
                <a:latin typeface="Comic Sans MS" panose="030F0702030302020204" pitchFamily="66" charset="0"/>
              </a:rPr>
              <a:t>.</a:t>
            </a:r>
            <a:endParaRPr lang="en-GB" sz="36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value + able = valuable</a:t>
            </a:r>
          </a:p>
          <a:p>
            <a:pPr marL="0" indent="0">
              <a:buNone/>
            </a:pPr>
            <a:r>
              <a:rPr lang="en-GB" sz="3600" dirty="0">
                <a:solidFill>
                  <a:srgbClr val="00B0F0"/>
                </a:solidFill>
                <a:latin typeface="Comic Sans MS" panose="030F0702030302020204" pitchFamily="66" charset="0"/>
              </a:rPr>
              <a:t>desire + able = desirable</a:t>
            </a:r>
          </a:p>
          <a:p>
            <a:pPr marL="0" indent="0">
              <a:buNone/>
            </a:pPr>
            <a:r>
              <a:rPr lang="en-GB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move + able = movable</a:t>
            </a:r>
          </a:p>
          <a:p>
            <a:pPr marL="0" indent="0">
              <a:buNone/>
            </a:pPr>
            <a:r>
              <a:rPr lang="en-GB" sz="3600" dirty="0">
                <a:solidFill>
                  <a:srgbClr val="00B0F0"/>
                </a:solidFill>
                <a:latin typeface="Comic Sans MS" panose="030F0702030302020204" pitchFamily="66" charset="0"/>
              </a:rPr>
              <a:t>believe + able = believable</a:t>
            </a:r>
          </a:p>
          <a:p>
            <a:pPr marL="0" indent="0">
              <a:buNone/>
            </a:pPr>
            <a:r>
              <a:rPr lang="en-GB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excite + able</a:t>
            </a:r>
            <a:r>
              <a:rPr lang="en-GB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GB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= excitable </a:t>
            </a:r>
            <a:endParaRPr lang="en-GB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608136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0B082E"/>
      </a:dk2>
      <a:lt2>
        <a:srgbClr val="F3F3F2"/>
      </a:lt2>
      <a:accent1>
        <a:srgbClr val="62B4C6"/>
      </a:accent1>
      <a:accent2>
        <a:srgbClr val="1B376E"/>
      </a:accent2>
      <a:accent3>
        <a:srgbClr val="9EBE55"/>
      </a:accent3>
      <a:accent4>
        <a:srgbClr val="C65E5E"/>
      </a:accent4>
      <a:accent5>
        <a:srgbClr val="D3BA55"/>
      </a:accent5>
      <a:accent6>
        <a:srgbClr val="96648A"/>
      </a:accent6>
      <a:hlink>
        <a:srgbClr val="62B4C6"/>
      </a:hlink>
      <a:folHlink>
        <a:srgbClr val="96648A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D71F8F05-6246-47AF-9E68-E57F6C93F792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1348</Words>
  <Application>Microsoft Office PowerPoint</Application>
  <PresentationFormat>On-screen Show (16:9)</PresentationFormat>
  <Paragraphs>196</Paragraphs>
  <Slides>65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65</vt:i4>
      </vt:variant>
    </vt:vector>
  </HeadingPairs>
  <TitlesOfParts>
    <vt:vector size="74" baseType="lpstr">
      <vt:lpstr>Arial</vt:lpstr>
      <vt:lpstr>Arial</vt:lpstr>
      <vt:lpstr>Calibri</vt:lpstr>
      <vt:lpstr>Calibri Light</vt:lpstr>
      <vt:lpstr>Comic Sans MS</vt:lpstr>
      <vt:lpstr>Gill Sans MT</vt:lpstr>
      <vt:lpstr>Google Sans</vt:lpstr>
      <vt:lpstr>Simple Light</vt:lpstr>
      <vt:lpstr>Badge</vt:lpstr>
      <vt:lpstr>PowerPoint Presentation</vt:lpstr>
      <vt:lpstr>They're both common spelling patterns for adjectives and usually sound the same.   When we add –ible or –able, we change a verb to an adjective.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Dot Peter H Reynolds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Retrieval</vt:lpstr>
      <vt:lpstr>Explain</vt:lpstr>
      <vt:lpstr>Explain</vt:lpstr>
      <vt:lpstr>Explain</vt:lpstr>
      <vt:lpstr>Predict</vt:lpstr>
      <vt:lpstr>Infer</vt:lpstr>
      <vt:lpstr>PowerPoint Presentation</vt:lpstr>
      <vt:lpstr> Drive Incubus  </vt:lpstr>
      <vt:lpstr>PowerPoint Presentation</vt:lpstr>
      <vt:lpstr>Vocabulary Check</vt:lpstr>
      <vt:lpstr>Explain</vt:lpstr>
      <vt:lpstr>Infer</vt:lpstr>
      <vt:lpstr>Infer</vt:lpstr>
      <vt:lpstr>Infer</vt:lpstr>
      <vt:lpstr>Infer</vt:lpstr>
      <vt:lpstr>Summarise</vt:lpstr>
      <vt:lpstr>Explain</vt:lpstr>
      <vt:lpstr>PowerPoint Presentation</vt:lpstr>
      <vt:lpstr>You Are Awesome Matthew Syed   Read to 7 pages of the LoveReading4Kids PDF https://www.lovereading4kids.co.uk/extract/15248/You-Are-Awesome-by-Matthew-Syed.html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Vocabulary Check</vt:lpstr>
      <vt:lpstr>Retrieval</vt:lpstr>
      <vt:lpstr>Summarise</vt:lpstr>
      <vt:lpstr>Retrieval</vt:lpstr>
      <vt:lpstr>Explain</vt:lpstr>
      <vt:lpstr>Predict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Dot Peter H Reynolds</dc:title>
  <dc:creator>staff</dc:creator>
  <cp:lastModifiedBy>Paul Gingell</cp:lastModifiedBy>
  <cp:revision>7</cp:revision>
  <dcterms:modified xsi:type="dcterms:W3CDTF">2021-01-15T10:53:38Z</dcterms:modified>
</cp:coreProperties>
</file>