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94" r:id="rId2"/>
    <p:sldId id="271" r:id="rId3"/>
    <p:sldId id="366" r:id="rId4"/>
    <p:sldId id="370" r:id="rId5"/>
    <p:sldId id="371" r:id="rId6"/>
    <p:sldId id="300" r:id="rId7"/>
    <p:sldId id="367" r:id="rId8"/>
    <p:sldId id="303" r:id="rId9"/>
    <p:sldId id="268" r:id="rId10"/>
    <p:sldId id="368" r:id="rId11"/>
    <p:sldId id="261" r:id="rId12"/>
    <p:sldId id="369" r:id="rId13"/>
    <p:sldId id="372" r:id="rId14"/>
    <p:sldId id="373" r:id="rId15"/>
    <p:sldId id="374" r:id="rId16"/>
    <p:sldId id="375" r:id="rId17"/>
    <p:sldId id="376" r:id="rId18"/>
    <p:sldId id="377" r:id="rId19"/>
    <p:sldId id="378" r:id="rId20"/>
    <p:sldId id="379" r:id="rId21"/>
    <p:sldId id="380" r:id="rId22"/>
    <p:sldId id="381" r:id="rId23"/>
    <p:sldId id="382" r:id="rId24"/>
    <p:sldId id="383" r:id="rId25"/>
    <p:sldId id="384" r:id="rId26"/>
    <p:sldId id="386" r:id="rId27"/>
    <p:sldId id="387" r:id="rId28"/>
    <p:sldId id="352" r:id="rId29"/>
    <p:sldId id="389" r:id="rId30"/>
    <p:sldId id="390" r:id="rId31"/>
    <p:sldId id="391" r:id="rId32"/>
    <p:sldId id="392" r:id="rId33"/>
    <p:sldId id="393" r:id="rId34"/>
    <p:sldId id="388" r:id="rId35"/>
    <p:sldId id="341" r:id="rId36"/>
    <p:sldId id="342" r:id="rId37"/>
    <p:sldId id="340" r:id="rId38"/>
    <p:sldId id="359" r:id="rId39"/>
    <p:sldId id="360" r:id="rId40"/>
    <p:sldId id="361" r:id="rId41"/>
    <p:sldId id="354" r:id="rId42"/>
    <p:sldId id="348" r:id="rId43"/>
    <p:sldId id="364" r:id="rId44"/>
    <p:sldId id="365" r:id="rId45"/>
    <p:sldId id="362" r:id="rId46"/>
    <p:sldId id="363" r:id="rId47"/>
    <p:sldId id="35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A07F00-8205-4606-A3E9-AD9AEDA5F61E}" type="datetimeFigureOut">
              <a:rPr lang="en-GB" smtClean="0"/>
              <a:t>05/02/2021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33D459-F5AB-475C-B102-30FA042CD9D5}" type="slidenum">
              <a:rPr lang="en-GB" smtClean="0"/>
              <a:t>‹#›</a:t>
            </a:fld>
            <a:endParaRPr lang="en-GB"/>
          </a:p>
        </p:txBody>
      </p:sp>
    </p:spTree>
    <p:extLst>
      <p:ext uri="{BB962C8B-B14F-4D97-AF65-F5344CB8AC3E}">
        <p14:creationId xmlns:p14="http://schemas.microsoft.com/office/powerpoint/2010/main" val="1279480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132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9785DAF-A510-4E02-86E6-8C2ACD46B279}" type="slidenum">
              <a:t>20</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707415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BDE1EBA-6FC8-46AA-888C-A3C50D9973FD}" type="slidenum">
              <a:t>22</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567154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E3035-3802-4E06-9235-8FD88F3591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CF9E200-EFFA-4019-B096-0320154585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ADBC5CE-040F-4A22-A469-171F3B6706C7}"/>
              </a:ext>
            </a:extLst>
          </p:cNvPr>
          <p:cNvSpPr>
            <a:spLocks noGrp="1"/>
          </p:cNvSpPr>
          <p:nvPr>
            <p:ph type="dt" sz="half" idx="10"/>
          </p:nvPr>
        </p:nvSpPr>
        <p:spPr/>
        <p:txBody>
          <a:bodyPr/>
          <a:lstStyle/>
          <a:p>
            <a:fld id="{C8EAD57D-0BF3-431F-BD04-A0E08C1F9328}" type="datetimeFigureOut">
              <a:rPr lang="en-GB" smtClean="0"/>
              <a:t>05/02/2021</a:t>
            </a:fld>
            <a:endParaRPr lang="en-GB"/>
          </a:p>
        </p:txBody>
      </p:sp>
      <p:sp>
        <p:nvSpPr>
          <p:cNvPr id="5" name="Footer Placeholder 4">
            <a:extLst>
              <a:ext uri="{FF2B5EF4-FFF2-40B4-BE49-F238E27FC236}">
                <a16:creationId xmlns:a16="http://schemas.microsoft.com/office/drawing/2014/main" id="{9D9B1B3B-6EF3-4E32-A8FB-AB369BD249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DE2D4F-6FD9-4770-A51E-46D7AE4370E3}"/>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1128256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83BC9-9779-4629-B6D5-6DFE5A0075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F18EE1-5A65-4DD2-B2EC-7B45B99B33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B12960-8174-4D6C-AC61-58E4D560EF64}"/>
              </a:ext>
            </a:extLst>
          </p:cNvPr>
          <p:cNvSpPr>
            <a:spLocks noGrp="1"/>
          </p:cNvSpPr>
          <p:nvPr>
            <p:ph type="dt" sz="half" idx="10"/>
          </p:nvPr>
        </p:nvSpPr>
        <p:spPr/>
        <p:txBody>
          <a:bodyPr/>
          <a:lstStyle/>
          <a:p>
            <a:fld id="{C8EAD57D-0BF3-431F-BD04-A0E08C1F9328}" type="datetimeFigureOut">
              <a:rPr lang="en-GB" smtClean="0"/>
              <a:t>05/02/2021</a:t>
            </a:fld>
            <a:endParaRPr lang="en-GB"/>
          </a:p>
        </p:txBody>
      </p:sp>
      <p:sp>
        <p:nvSpPr>
          <p:cNvPr id="5" name="Footer Placeholder 4">
            <a:extLst>
              <a:ext uri="{FF2B5EF4-FFF2-40B4-BE49-F238E27FC236}">
                <a16:creationId xmlns:a16="http://schemas.microsoft.com/office/drawing/2014/main" id="{F01D9644-CB41-4742-BA8A-1FB1416FDA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7AA5D9-8D69-4CA5-A0A8-3172557198FA}"/>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3650514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7147F0-047C-483C-8A1E-ACFC7C9201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34FA48-02CD-4AAA-B830-AFF3F3CED4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271207-5D5E-417D-98F5-1AF727250872}"/>
              </a:ext>
            </a:extLst>
          </p:cNvPr>
          <p:cNvSpPr>
            <a:spLocks noGrp="1"/>
          </p:cNvSpPr>
          <p:nvPr>
            <p:ph type="dt" sz="half" idx="10"/>
          </p:nvPr>
        </p:nvSpPr>
        <p:spPr/>
        <p:txBody>
          <a:bodyPr/>
          <a:lstStyle/>
          <a:p>
            <a:fld id="{C8EAD57D-0BF3-431F-BD04-A0E08C1F9328}" type="datetimeFigureOut">
              <a:rPr lang="en-GB" smtClean="0"/>
              <a:t>05/02/2021</a:t>
            </a:fld>
            <a:endParaRPr lang="en-GB"/>
          </a:p>
        </p:txBody>
      </p:sp>
      <p:sp>
        <p:nvSpPr>
          <p:cNvPr id="5" name="Footer Placeholder 4">
            <a:extLst>
              <a:ext uri="{FF2B5EF4-FFF2-40B4-BE49-F238E27FC236}">
                <a16:creationId xmlns:a16="http://schemas.microsoft.com/office/drawing/2014/main" id="{19578A3B-50E0-48EF-84B5-0C478F5F2F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A235C4-1189-450C-BFBA-DA93FB35B5EC}"/>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2588729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237A-B1FB-4415-BDF6-53BBC84E52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1315E8-E47E-4950-967A-D9C051D01A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B55B46-558F-407F-90E5-481D5873A37F}"/>
              </a:ext>
            </a:extLst>
          </p:cNvPr>
          <p:cNvSpPr>
            <a:spLocks noGrp="1"/>
          </p:cNvSpPr>
          <p:nvPr>
            <p:ph type="dt" sz="half" idx="10"/>
          </p:nvPr>
        </p:nvSpPr>
        <p:spPr/>
        <p:txBody>
          <a:bodyPr/>
          <a:lstStyle/>
          <a:p>
            <a:fld id="{C8EAD57D-0BF3-431F-BD04-A0E08C1F9328}" type="datetimeFigureOut">
              <a:rPr lang="en-GB" smtClean="0"/>
              <a:t>05/02/2021</a:t>
            </a:fld>
            <a:endParaRPr lang="en-GB"/>
          </a:p>
        </p:txBody>
      </p:sp>
      <p:sp>
        <p:nvSpPr>
          <p:cNvPr id="5" name="Footer Placeholder 4">
            <a:extLst>
              <a:ext uri="{FF2B5EF4-FFF2-40B4-BE49-F238E27FC236}">
                <a16:creationId xmlns:a16="http://schemas.microsoft.com/office/drawing/2014/main" id="{AA2822D2-006F-4F17-AB7E-EC9B0F6065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63F53D-D45D-4105-8762-2024D6761554}"/>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1099000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1A43-281C-47FE-A458-844E5AF92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C8835C-A15E-4BB5-ADCE-E82A52B964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046DCE-049F-41BF-A0FD-CB37713890A9}"/>
              </a:ext>
            </a:extLst>
          </p:cNvPr>
          <p:cNvSpPr>
            <a:spLocks noGrp="1"/>
          </p:cNvSpPr>
          <p:nvPr>
            <p:ph type="dt" sz="half" idx="10"/>
          </p:nvPr>
        </p:nvSpPr>
        <p:spPr/>
        <p:txBody>
          <a:bodyPr/>
          <a:lstStyle/>
          <a:p>
            <a:fld id="{C8EAD57D-0BF3-431F-BD04-A0E08C1F9328}" type="datetimeFigureOut">
              <a:rPr lang="en-GB" smtClean="0"/>
              <a:t>05/02/2021</a:t>
            </a:fld>
            <a:endParaRPr lang="en-GB"/>
          </a:p>
        </p:txBody>
      </p:sp>
      <p:sp>
        <p:nvSpPr>
          <p:cNvPr id="5" name="Footer Placeholder 4">
            <a:extLst>
              <a:ext uri="{FF2B5EF4-FFF2-40B4-BE49-F238E27FC236}">
                <a16:creationId xmlns:a16="http://schemas.microsoft.com/office/drawing/2014/main" id="{2F72EE4C-4878-4C12-91ED-0043FB2F81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5BB8C9-09D3-424C-9D7A-01F0DD175B16}"/>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2418182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F2D44-BB69-48BE-9786-D318E16286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BE108A-112B-41EE-9F59-1D81DB5F9D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6FCA208-0E88-4038-986C-D62263942F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AFE311F-AC3E-4D57-82C8-5B6B5B3E9048}"/>
              </a:ext>
            </a:extLst>
          </p:cNvPr>
          <p:cNvSpPr>
            <a:spLocks noGrp="1"/>
          </p:cNvSpPr>
          <p:nvPr>
            <p:ph type="dt" sz="half" idx="10"/>
          </p:nvPr>
        </p:nvSpPr>
        <p:spPr/>
        <p:txBody>
          <a:bodyPr/>
          <a:lstStyle/>
          <a:p>
            <a:fld id="{C8EAD57D-0BF3-431F-BD04-A0E08C1F9328}" type="datetimeFigureOut">
              <a:rPr lang="en-GB" smtClean="0"/>
              <a:t>05/02/2021</a:t>
            </a:fld>
            <a:endParaRPr lang="en-GB"/>
          </a:p>
        </p:txBody>
      </p:sp>
      <p:sp>
        <p:nvSpPr>
          <p:cNvPr id="6" name="Footer Placeholder 5">
            <a:extLst>
              <a:ext uri="{FF2B5EF4-FFF2-40B4-BE49-F238E27FC236}">
                <a16:creationId xmlns:a16="http://schemas.microsoft.com/office/drawing/2014/main" id="{9AD78F81-3EEC-49BA-8481-2789D209B3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636998-E847-4053-8A12-38F33461A5AE}"/>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145665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CE26-F8C1-41D3-BC92-3932953F07D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EB1BFA9-0725-4ECA-AF70-CB2166F96D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4A1273-9DD1-45C5-A86D-6EDA98D513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C82BF0-0E64-48A6-B22F-08673F3A88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ADB2F2-7878-46A5-8E02-BDA0F8A331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F9AD4EC-800E-4A02-A02B-1DA55240899E}"/>
              </a:ext>
            </a:extLst>
          </p:cNvPr>
          <p:cNvSpPr>
            <a:spLocks noGrp="1"/>
          </p:cNvSpPr>
          <p:nvPr>
            <p:ph type="dt" sz="half" idx="10"/>
          </p:nvPr>
        </p:nvSpPr>
        <p:spPr/>
        <p:txBody>
          <a:bodyPr/>
          <a:lstStyle/>
          <a:p>
            <a:fld id="{C8EAD57D-0BF3-431F-BD04-A0E08C1F9328}" type="datetimeFigureOut">
              <a:rPr lang="en-GB" smtClean="0"/>
              <a:t>05/02/2021</a:t>
            </a:fld>
            <a:endParaRPr lang="en-GB"/>
          </a:p>
        </p:txBody>
      </p:sp>
      <p:sp>
        <p:nvSpPr>
          <p:cNvPr id="8" name="Footer Placeholder 7">
            <a:extLst>
              <a:ext uri="{FF2B5EF4-FFF2-40B4-BE49-F238E27FC236}">
                <a16:creationId xmlns:a16="http://schemas.microsoft.com/office/drawing/2014/main" id="{E8CFD561-6AA5-49DD-915C-DDE995650E0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2C3C37-105A-46C9-A116-11CDED313417}"/>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306705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351F7-8608-4F51-AF55-B800CC160A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777A2C1-F888-434F-829C-47D1CD17782B}"/>
              </a:ext>
            </a:extLst>
          </p:cNvPr>
          <p:cNvSpPr>
            <a:spLocks noGrp="1"/>
          </p:cNvSpPr>
          <p:nvPr>
            <p:ph type="dt" sz="half" idx="10"/>
          </p:nvPr>
        </p:nvSpPr>
        <p:spPr/>
        <p:txBody>
          <a:bodyPr/>
          <a:lstStyle/>
          <a:p>
            <a:fld id="{C8EAD57D-0BF3-431F-BD04-A0E08C1F9328}" type="datetimeFigureOut">
              <a:rPr lang="en-GB" smtClean="0"/>
              <a:t>05/02/2021</a:t>
            </a:fld>
            <a:endParaRPr lang="en-GB"/>
          </a:p>
        </p:txBody>
      </p:sp>
      <p:sp>
        <p:nvSpPr>
          <p:cNvPr id="4" name="Footer Placeholder 3">
            <a:extLst>
              <a:ext uri="{FF2B5EF4-FFF2-40B4-BE49-F238E27FC236}">
                <a16:creationId xmlns:a16="http://schemas.microsoft.com/office/drawing/2014/main" id="{80B2A3BA-5029-4075-BA3C-3832566540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D0E78D-21DF-4844-84ED-8D325D707DBE}"/>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176954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43C38-06C0-4B4E-99BD-9050326D2CA6}"/>
              </a:ext>
            </a:extLst>
          </p:cNvPr>
          <p:cNvSpPr>
            <a:spLocks noGrp="1"/>
          </p:cNvSpPr>
          <p:nvPr>
            <p:ph type="dt" sz="half" idx="10"/>
          </p:nvPr>
        </p:nvSpPr>
        <p:spPr/>
        <p:txBody>
          <a:bodyPr/>
          <a:lstStyle/>
          <a:p>
            <a:fld id="{C8EAD57D-0BF3-431F-BD04-A0E08C1F9328}" type="datetimeFigureOut">
              <a:rPr lang="en-GB" smtClean="0"/>
              <a:t>05/02/2021</a:t>
            </a:fld>
            <a:endParaRPr lang="en-GB"/>
          </a:p>
        </p:txBody>
      </p:sp>
      <p:sp>
        <p:nvSpPr>
          <p:cNvPr id="3" name="Footer Placeholder 2">
            <a:extLst>
              <a:ext uri="{FF2B5EF4-FFF2-40B4-BE49-F238E27FC236}">
                <a16:creationId xmlns:a16="http://schemas.microsoft.com/office/drawing/2014/main" id="{B046C8FF-AB94-45B7-A3B8-1889570082D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83A684A-404D-413D-A4C1-AE6E1AB107E9}"/>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3574341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CF0A2-D45C-4C89-A7F7-81A2FBDB75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77924D-A34C-423C-9426-DECAE6CB0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B0B6F4A-18DD-4B85-B40D-5394F2B84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553F8F-499A-4D51-9726-BE46C8B8BFDB}"/>
              </a:ext>
            </a:extLst>
          </p:cNvPr>
          <p:cNvSpPr>
            <a:spLocks noGrp="1"/>
          </p:cNvSpPr>
          <p:nvPr>
            <p:ph type="dt" sz="half" idx="10"/>
          </p:nvPr>
        </p:nvSpPr>
        <p:spPr/>
        <p:txBody>
          <a:bodyPr/>
          <a:lstStyle/>
          <a:p>
            <a:fld id="{C8EAD57D-0BF3-431F-BD04-A0E08C1F9328}" type="datetimeFigureOut">
              <a:rPr lang="en-GB" smtClean="0"/>
              <a:t>05/02/2021</a:t>
            </a:fld>
            <a:endParaRPr lang="en-GB"/>
          </a:p>
        </p:txBody>
      </p:sp>
      <p:sp>
        <p:nvSpPr>
          <p:cNvPr id="6" name="Footer Placeholder 5">
            <a:extLst>
              <a:ext uri="{FF2B5EF4-FFF2-40B4-BE49-F238E27FC236}">
                <a16:creationId xmlns:a16="http://schemas.microsoft.com/office/drawing/2014/main" id="{5D46F8CE-8453-4B0D-80D1-B71E4910E8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54ED78-D7A2-455A-B790-1E58681786F5}"/>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414937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66307-E702-4357-B20E-3410C2EB1A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8B7A89-C13C-4A7D-875B-4E5AD9803D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B94D2E7-72F7-41BC-9DA4-7506777CA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064B51-8443-4E41-81C1-1F487AE9D65F}"/>
              </a:ext>
            </a:extLst>
          </p:cNvPr>
          <p:cNvSpPr>
            <a:spLocks noGrp="1"/>
          </p:cNvSpPr>
          <p:nvPr>
            <p:ph type="dt" sz="half" idx="10"/>
          </p:nvPr>
        </p:nvSpPr>
        <p:spPr/>
        <p:txBody>
          <a:bodyPr/>
          <a:lstStyle/>
          <a:p>
            <a:fld id="{C8EAD57D-0BF3-431F-BD04-A0E08C1F9328}" type="datetimeFigureOut">
              <a:rPr lang="en-GB" smtClean="0"/>
              <a:t>05/02/2021</a:t>
            </a:fld>
            <a:endParaRPr lang="en-GB"/>
          </a:p>
        </p:txBody>
      </p:sp>
      <p:sp>
        <p:nvSpPr>
          <p:cNvPr id="6" name="Footer Placeholder 5">
            <a:extLst>
              <a:ext uri="{FF2B5EF4-FFF2-40B4-BE49-F238E27FC236}">
                <a16:creationId xmlns:a16="http://schemas.microsoft.com/office/drawing/2014/main" id="{2B468D0D-A5DE-47EE-8F47-4645BBE0BE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0CCB97-875D-4751-BF58-98568EC96A91}"/>
              </a:ext>
            </a:extLst>
          </p:cNvPr>
          <p:cNvSpPr>
            <a:spLocks noGrp="1"/>
          </p:cNvSpPr>
          <p:nvPr>
            <p:ph type="sldNum" sz="quarter" idx="12"/>
          </p:nvPr>
        </p:nvSpPr>
        <p:spPr/>
        <p:txBody>
          <a:bodyPr/>
          <a:lstStyle/>
          <a:p>
            <a:fld id="{CA9C65B9-959C-472B-BCDD-EF37F85E1F1B}" type="slidenum">
              <a:rPr lang="en-GB" smtClean="0"/>
              <a:t>‹#›</a:t>
            </a:fld>
            <a:endParaRPr lang="en-GB"/>
          </a:p>
        </p:txBody>
      </p:sp>
    </p:spTree>
    <p:extLst>
      <p:ext uri="{BB962C8B-B14F-4D97-AF65-F5344CB8AC3E}">
        <p14:creationId xmlns:p14="http://schemas.microsoft.com/office/powerpoint/2010/main" val="2509712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C65167-4A7C-49D4-89AD-CE56DF241F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2031A4-E664-4676-BD15-D6F6B69B72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FBE9FE-D5F7-45CF-A4C5-42B0AE0A4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EAD57D-0BF3-431F-BD04-A0E08C1F9328}" type="datetimeFigureOut">
              <a:rPr lang="en-GB" smtClean="0"/>
              <a:t>05/02/2021</a:t>
            </a:fld>
            <a:endParaRPr lang="en-GB"/>
          </a:p>
        </p:txBody>
      </p:sp>
      <p:sp>
        <p:nvSpPr>
          <p:cNvPr id="5" name="Footer Placeholder 4">
            <a:extLst>
              <a:ext uri="{FF2B5EF4-FFF2-40B4-BE49-F238E27FC236}">
                <a16:creationId xmlns:a16="http://schemas.microsoft.com/office/drawing/2014/main" id="{0C2E1048-C95D-4F92-8EFD-49E2A4B41B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EB37AD4-4FB7-425E-B3D3-A8909CDB12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C65B9-959C-472B-BCDD-EF37F85E1F1B}" type="slidenum">
              <a:rPr lang="en-GB" smtClean="0"/>
              <a:t>‹#›</a:t>
            </a:fld>
            <a:endParaRPr lang="en-GB"/>
          </a:p>
        </p:txBody>
      </p:sp>
    </p:spTree>
    <p:extLst>
      <p:ext uri="{BB962C8B-B14F-4D97-AF65-F5344CB8AC3E}">
        <p14:creationId xmlns:p14="http://schemas.microsoft.com/office/powerpoint/2010/main" val="2907240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6.tmp"/><Relationship Id="rId3" Type="http://schemas.openxmlformats.org/officeDocument/2006/relationships/image" Target="../media/image26.png"/><Relationship Id="rId7" Type="http://schemas.openxmlformats.org/officeDocument/2006/relationships/image" Target="../media/image35.tm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4.tmp"/><Relationship Id="rId11" Type="http://schemas.openxmlformats.org/officeDocument/2006/relationships/image" Target="../media/image23.png"/><Relationship Id="rId5" Type="http://schemas.openxmlformats.org/officeDocument/2006/relationships/image" Target="../media/image33.tmp"/><Relationship Id="rId10" Type="http://schemas.openxmlformats.org/officeDocument/2006/relationships/image" Target="../media/image38.png"/><Relationship Id="rId4" Type="http://schemas.openxmlformats.org/officeDocument/2006/relationships/image" Target="../media/image25.png"/><Relationship Id="rId9" Type="http://schemas.openxmlformats.org/officeDocument/2006/relationships/image" Target="../media/image37.tmp"/></Relationships>
</file>

<file path=ppt/slides/_rels/slide27.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youtube.com/watch?v=4DLRMu_3Gu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7.tmp"/><Relationship Id="rId13" Type="http://schemas.openxmlformats.org/officeDocument/2006/relationships/image" Target="../media/image23.png"/><Relationship Id="rId3"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42.tmp"/><Relationship Id="rId5" Type="http://schemas.openxmlformats.org/officeDocument/2006/relationships/image" Target="../media/image39.png"/><Relationship Id="rId10" Type="http://schemas.openxmlformats.org/officeDocument/2006/relationships/image" Target="../media/image41.tmp"/><Relationship Id="rId4" Type="http://schemas.openxmlformats.org/officeDocument/2006/relationships/image" Target="../media/image38.png"/><Relationship Id="rId9" Type="http://schemas.openxmlformats.org/officeDocument/2006/relationships/image" Target="../media/image40.tmp"/></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2.tm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1.tmp"/><Relationship Id="rId5" Type="http://schemas.openxmlformats.org/officeDocument/2006/relationships/image" Target="../media/image40.tmp"/><Relationship Id="rId4" Type="http://schemas.openxmlformats.org/officeDocument/2006/relationships/image" Target="../media/image37.tmp"/></Relationships>
</file>

<file path=ppt/slides/_rels/slide33.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vA-TNGrEtEY" TargetMode="External"/><Relationship Id="rId2" Type="http://schemas.openxmlformats.org/officeDocument/2006/relationships/hyperlink" Target="https://www.youtube.com/watch?v=b5af4n8qCCo"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4.png"/><Relationship Id="rId4" Type="http://schemas.openxmlformats.org/officeDocument/2006/relationships/hyperlink" Target="https://www.youtube.com/watch?v=2jX3_cLfB0k"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3.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2.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3.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49.jpe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spellzone.com/word_lists/games-1650.htm" TargetMode="Externa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ictgames.com/mobilePage/lcwc/index.html" TargetMode="Externa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ksouth1-mediap.svc.ms/transform/thumbnail?provider=spo&amp;inputFormat=png&amp;cs=fFNQTw&amp;docid=https%3A%2F%2Fdurhamschools-my.sharepoint.com%3A443%2F_api%2Fv2.0%2Fdrives%2Fb!gAJaW5u-Rkmqwl4jPy9UGYMZtw1An2RBrvovy85FHRaZLaNEPYlAQ67Txwpp0T4S%2Fitems%2F01CGZ3B4WNLEFXJTX55JC3E7A5E4E5Y2UX%3Fversion%3DPublished&amp;access_token=eyJ0eXAiOiJKV1QiLCJhbGciOiJub25lIn0.eyJhdWQiOiIwMDAwMDAwMy0wMDAwLTBmZjEtY2UwMC0wMDAwMDAwMDAwMDAvZHVyaGFtc2Nob29scy1teS5zaGFyZXBvaW50LmNvbUA0NWRmZmY1Mi04MzY0LTRkNzMtYmYzYS04Zjk4YmRmMTBkODciLCJpc3MiOiIwMDAwMDAwMy0wMDAwLTBmZjEtY2UwMC0wMDAwMDAwMDAwMDAiLCJuYmYiOiIxNjExODEzNjAwIiwiZXhwIjoiMTYxMTgzNTIwMCIsImVuZHBvaW50dXJsIjoiN0VqbkNKZ0EwQWwvUkF4N3paQ2ErYm1RT0pLbFQ4OUVFQm1xdTg1UFc2ST0iLCJlbmRwb2ludHVybExlbmd0aCI6IjEyMyIsImlzbG9vcGJhY2siOiJUcnVlIiwidmVyIjoiaGFzaGVkcHJvb2Z0b2tlbiIsInNpdGVpZCI6Ik5XSTFZVEF5T0RBdFltVTVZaTAwT1RRMkxXRmhZekl0TldVeU16Tm1NbVkxTkRFNSIsIm5hbWVpZCI6IjAjLmZ8bWVtYmVyc2hpcHxwLmdpbmdlbGwzMDBAd2hwcmltYXJ5LmNvbSIsIm5paSI6Im1pY3Jvc29mdC5zaGFyZXBvaW50IiwiaXN1c2VyIjoidHJ1ZSIsImNhY2hla2V5IjoiMGguZnxtZW1iZXJzaGlwfDEwMDMyMDAwNTI4YjcyNzZAbGl2ZS5jb20iLCJ0dCI6IjAiLCJ1c2VQZXJzaXN0ZW50Q29va2llIjoiMiJ9.OUdyUlgxMmtNT1hoaGlrMVVZVlhtaExzc3hVM2VHbGZJYzZjem5STlFDVT0&amp;encodeFailures=1&amp;srcWidth=&amp;srcHeight=&amp;width=585&amp;height=585&amp;action=A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653" y="0"/>
            <a:ext cx="683738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1101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Pack: A</a:t>
            </a: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Subject: English</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spTree>
    <p:extLst>
      <p:ext uri="{BB962C8B-B14F-4D97-AF65-F5344CB8AC3E}">
        <p14:creationId xmlns:p14="http://schemas.microsoft.com/office/powerpoint/2010/main" val="3417707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488951-4E1F-44A9-8CBC-3BD47D5C8487}"/>
              </a:ext>
            </a:extLst>
          </p:cNvPr>
          <p:cNvSpPr/>
          <p:nvPr/>
        </p:nvSpPr>
        <p:spPr>
          <a:xfrm>
            <a:off x="71674" y="147297"/>
            <a:ext cx="6368902" cy="1137684"/>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6397BBCC-F247-4992-B950-C59B89C78244}"/>
              </a:ext>
            </a:extLst>
          </p:cNvPr>
          <p:cNvSpPr txBox="1"/>
          <p:nvPr/>
        </p:nvSpPr>
        <p:spPr>
          <a:xfrm>
            <a:off x="-292587" y="300641"/>
            <a:ext cx="7097424" cy="830997"/>
          </a:xfrm>
          <a:prstGeom prst="rect">
            <a:avLst/>
          </a:prstGeom>
          <a:noFill/>
        </p:spPr>
        <p:txBody>
          <a:bodyPr wrap="square" rtlCol="0">
            <a:spAutoFit/>
          </a:bodyPr>
          <a:lstStyle/>
          <a:p>
            <a:pPr algn="ctr"/>
            <a:r>
              <a:rPr lang="en-GB" sz="2400" b="1" dirty="0"/>
              <a:t>Read through the description again and highlight/underline the expanded noun phrases.</a:t>
            </a:r>
          </a:p>
        </p:txBody>
      </p:sp>
      <p:pic>
        <p:nvPicPr>
          <p:cNvPr id="6" name="Picture 5">
            <a:extLst>
              <a:ext uri="{FF2B5EF4-FFF2-40B4-BE49-F238E27FC236}">
                <a16:creationId xmlns:a16="http://schemas.microsoft.com/office/drawing/2014/main" id="{787828FB-25F2-4788-976A-946B97A3E693}"/>
              </a:ext>
            </a:extLst>
          </p:cNvPr>
          <p:cNvPicPr>
            <a:picLocks noChangeAspect="1"/>
          </p:cNvPicPr>
          <p:nvPr/>
        </p:nvPicPr>
        <p:blipFill>
          <a:blip r:embed="rId2"/>
          <a:stretch>
            <a:fillRect/>
          </a:stretch>
        </p:blipFill>
        <p:spPr>
          <a:xfrm>
            <a:off x="440319" y="1556560"/>
            <a:ext cx="3561067" cy="2678497"/>
          </a:xfrm>
          <a:prstGeom prst="rect">
            <a:avLst/>
          </a:prstGeom>
        </p:spPr>
      </p:pic>
      <p:pic>
        <p:nvPicPr>
          <p:cNvPr id="7" name="Picture 6">
            <a:extLst>
              <a:ext uri="{FF2B5EF4-FFF2-40B4-BE49-F238E27FC236}">
                <a16:creationId xmlns:a16="http://schemas.microsoft.com/office/drawing/2014/main" id="{E5A0EAEC-7D9B-4F3D-ADF8-385A100A4693}"/>
              </a:ext>
            </a:extLst>
          </p:cNvPr>
          <p:cNvPicPr>
            <a:picLocks noChangeAspect="1"/>
          </p:cNvPicPr>
          <p:nvPr/>
        </p:nvPicPr>
        <p:blipFill>
          <a:blip r:embed="rId3"/>
          <a:stretch>
            <a:fillRect/>
          </a:stretch>
        </p:blipFill>
        <p:spPr>
          <a:xfrm>
            <a:off x="4001386" y="1556559"/>
            <a:ext cx="3561067" cy="2678497"/>
          </a:xfrm>
          <a:prstGeom prst="rect">
            <a:avLst/>
          </a:prstGeom>
        </p:spPr>
      </p:pic>
      <p:sp>
        <p:nvSpPr>
          <p:cNvPr id="8" name="TextBox 7">
            <a:extLst>
              <a:ext uri="{FF2B5EF4-FFF2-40B4-BE49-F238E27FC236}">
                <a16:creationId xmlns:a16="http://schemas.microsoft.com/office/drawing/2014/main" id="{E0089B46-C576-4132-9A04-3F18CC7785D6}"/>
              </a:ext>
            </a:extLst>
          </p:cNvPr>
          <p:cNvSpPr txBox="1"/>
          <p:nvPr/>
        </p:nvSpPr>
        <p:spPr>
          <a:xfrm>
            <a:off x="145224" y="4550725"/>
            <a:ext cx="11896156" cy="1938992"/>
          </a:xfrm>
          <a:prstGeom prst="rect">
            <a:avLst/>
          </a:prstGeom>
          <a:noFill/>
        </p:spPr>
        <p:txBody>
          <a:bodyPr wrap="square" rtlCol="0">
            <a:spAutoFit/>
          </a:bodyPr>
          <a:lstStyle/>
          <a:p>
            <a:pPr algn="just"/>
            <a:r>
              <a:rPr lang="en-GB" sz="2400" dirty="0"/>
              <a:t>A scared, </a:t>
            </a:r>
            <a:r>
              <a:rPr lang="en-GB" sz="2400" dirty="0" smtClean="0"/>
              <a:t>furry </a:t>
            </a:r>
            <a:r>
              <a:rPr lang="en-GB" sz="2400" dirty="0"/>
              <a:t>orangutan was clinging onto a tall, burning tree. The sky was filled with clouds of thick, grey smoke. A loud, powerful digger chopped down the trees one by one. The beautiful, green canopy started to disappear and turn into small, round tree stumps. The ground was covered in broken, burnt branches and dried, dead leaves. The small, terrified animals squawked and howled as they searched franticly for a safe, new home.  </a:t>
            </a:r>
          </a:p>
        </p:txBody>
      </p:sp>
      <p:sp>
        <p:nvSpPr>
          <p:cNvPr id="9" name="Cloud 8">
            <a:extLst>
              <a:ext uri="{FF2B5EF4-FFF2-40B4-BE49-F238E27FC236}">
                <a16:creationId xmlns:a16="http://schemas.microsoft.com/office/drawing/2014/main" id="{AA796772-E2B7-45B4-8E77-5A8F5B27CB45}"/>
              </a:ext>
            </a:extLst>
          </p:cNvPr>
          <p:cNvSpPr/>
          <p:nvPr/>
        </p:nvSpPr>
        <p:spPr>
          <a:xfrm>
            <a:off x="7953153" y="618560"/>
            <a:ext cx="3875990" cy="3010494"/>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9BC40F1-25BB-4245-AE1D-DDC21CF8EC48}"/>
              </a:ext>
            </a:extLst>
          </p:cNvPr>
          <p:cNvSpPr txBox="1"/>
          <p:nvPr/>
        </p:nvSpPr>
        <p:spPr>
          <a:xfrm>
            <a:off x="8096356" y="1292810"/>
            <a:ext cx="3875990" cy="830997"/>
          </a:xfrm>
          <a:prstGeom prst="rect">
            <a:avLst/>
          </a:prstGeom>
          <a:noFill/>
        </p:spPr>
        <p:txBody>
          <a:bodyPr wrap="square" rtlCol="0">
            <a:spAutoFit/>
          </a:bodyPr>
          <a:lstStyle/>
          <a:p>
            <a:pPr algn="ctr"/>
            <a:r>
              <a:rPr lang="en-GB" sz="2400" b="1" dirty="0"/>
              <a:t>What is an expanded noun phrase?</a:t>
            </a:r>
          </a:p>
        </p:txBody>
      </p:sp>
      <p:sp>
        <p:nvSpPr>
          <p:cNvPr id="12" name="TextBox 11">
            <a:extLst>
              <a:ext uri="{FF2B5EF4-FFF2-40B4-BE49-F238E27FC236}">
                <a16:creationId xmlns:a16="http://schemas.microsoft.com/office/drawing/2014/main" id="{464D4E50-4EB1-4AC5-B892-C6781B57CD54}"/>
              </a:ext>
            </a:extLst>
          </p:cNvPr>
          <p:cNvSpPr txBox="1"/>
          <p:nvPr/>
        </p:nvSpPr>
        <p:spPr>
          <a:xfrm>
            <a:off x="8142092" y="2208642"/>
            <a:ext cx="3498111" cy="461665"/>
          </a:xfrm>
          <a:prstGeom prst="rect">
            <a:avLst/>
          </a:prstGeom>
          <a:noFill/>
        </p:spPr>
        <p:txBody>
          <a:bodyPr wrap="square">
            <a:spAutoFit/>
          </a:bodyPr>
          <a:lstStyle/>
          <a:p>
            <a:r>
              <a:rPr lang="en-GB" sz="2400" b="1" dirty="0">
                <a:solidFill>
                  <a:schemeClr val="bg1"/>
                </a:solidFill>
              </a:rPr>
              <a:t>adjective , adjective noun</a:t>
            </a:r>
          </a:p>
        </p:txBody>
      </p:sp>
      <p:pic>
        <p:nvPicPr>
          <p:cNvPr id="11" name="Picture 2" descr="A picture containing diagram&#10;&#10;Description automatically generated"/>
          <p:cNvPicPr>
            <a:picLocks noChangeAspect="1"/>
          </p:cNvPicPr>
          <p:nvPr/>
        </p:nvPicPr>
        <p:blipFill>
          <a:blip r:embed="rId4"/>
          <a:stretch>
            <a:fillRect/>
          </a:stretch>
        </p:blipFill>
        <p:spPr>
          <a:xfrm>
            <a:off x="10895533" y="47219"/>
            <a:ext cx="1266828" cy="962021"/>
          </a:xfrm>
          <a:prstGeom prst="rect">
            <a:avLst/>
          </a:prstGeom>
          <a:noFill/>
          <a:ln cap="flat">
            <a:noFill/>
          </a:ln>
        </p:spPr>
      </p:pic>
    </p:spTree>
    <p:extLst>
      <p:ext uri="{BB962C8B-B14F-4D97-AF65-F5344CB8AC3E}">
        <p14:creationId xmlns:p14="http://schemas.microsoft.com/office/powerpoint/2010/main" val="2430231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D493272-0CA4-42C6-9770-844DC8C54701}"/>
              </a:ext>
            </a:extLst>
          </p:cNvPr>
          <p:cNvSpPr>
            <a:spLocks noGrp="1"/>
          </p:cNvSpPr>
          <p:nvPr>
            <p:ph type="title"/>
          </p:nvPr>
        </p:nvSpPr>
        <p:spPr>
          <a:xfrm>
            <a:off x="239879" y="-47586"/>
            <a:ext cx="9397541" cy="946205"/>
          </a:xfrm>
        </p:spPr>
        <p:txBody>
          <a:bodyPr>
            <a:normAutofit/>
          </a:bodyPr>
          <a:lstStyle/>
          <a:p>
            <a:r>
              <a:rPr lang="en-GB" sz="3600" b="1" dirty="0"/>
              <a:t>Sentences using expanded noun phrases…</a:t>
            </a:r>
          </a:p>
        </p:txBody>
      </p:sp>
      <p:sp>
        <p:nvSpPr>
          <p:cNvPr id="6" name="TextBox 5">
            <a:extLst>
              <a:ext uri="{FF2B5EF4-FFF2-40B4-BE49-F238E27FC236}">
                <a16:creationId xmlns:a16="http://schemas.microsoft.com/office/drawing/2014/main" id="{903C3EE7-BA1C-4E41-BBFB-11A213F0738F}"/>
              </a:ext>
            </a:extLst>
          </p:cNvPr>
          <p:cNvSpPr txBox="1"/>
          <p:nvPr/>
        </p:nvSpPr>
        <p:spPr>
          <a:xfrm>
            <a:off x="7775489" y="1042786"/>
            <a:ext cx="3723862" cy="1169551"/>
          </a:xfrm>
          <a:prstGeom prst="rect">
            <a:avLst/>
          </a:prstGeom>
          <a:noFill/>
        </p:spPr>
        <p:txBody>
          <a:bodyPr wrap="square" rtlCol="0">
            <a:spAutoFit/>
          </a:bodyPr>
          <a:lstStyle/>
          <a:p>
            <a:pPr algn="ctr"/>
            <a:r>
              <a:rPr lang="en-GB" b="1" dirty="0"/>
              <a:t>Choose 4 of your expanded noun phrases and turn them into full sentences.</a:t>
            </a:r>
          </a:p>
          <a:p>
            <a:endParaRPr lang="en-GB" sz="1600" dirty="0"/>
          </a:p>
        </p:txBody>
      </p:sp>
      <p:pic>
        <p:nvPicPr>
          <p:cNvPr id="7" name="Picture 6">
            <a:extLst>
              <a:ext uri="{FF2B5EF4-FFF2-40B4-BE49-F238E27FC236}">
                <a16:creationId xmlns:a16="http://schemas.microsoft.com/office/drawing/2014/main" id="{5D5A7832-A43A-4680-8232-081257D0CF82}"/>
              </a:ext>
            </a:extLst>
          </p:cNvPr>
          <p:cNvPicPr>
            <a:picLocks noChangeAspect="1"/>
          </p:cNvPicPr>
          <p:nvPr/>
        </p:nvPicPr>
        <p:blipFill>
          <a:blip r:embed="rId2"/>
          <a:stretch>
            <a:fillRect/>
          </a:stretch>
        </p:blipFill>
        <p:spPr>
          <a:xfrm>
            <a:off x="8351719" y="2186864"/>
            <a:ext cx="1012024" cy="774259"/>
          </a:xfrm>
          <a:prstGeom prst="rect">
            <a:avLst/>
          </a:prstGeom>
        </p:spPr>
      </p:pic>
      <p:pic>
        <p:nvPicPr>
          <p:cNvPr id="8" name="Picture 7">
            <a:extLst>
              <a:ext uri="{FF2B5EF4-FFF2-40B4-BE49-F238E27FC236}">
                <a16:creationId xmlns:a16="http://schemas.microsoft.com/office/drawing/2014/main" id="{14EE3797-DCEC-4931-85FD-95556D25F4FB}"/>
              </a:ext>
            </a:extLst>
          </p:cNvPr>
          <p:cNvPicPr>
            <a:picLocks noChangeAspect="1"/>
          </p:cNvPicPr>
          <p:nvPr/>
        </p:nvPicPr>
        <p:blipFill>
          <a:blip r:embed="rId3"/>
          <a:stretch>
            <a:fillRect/>
          </a:stretch>
        </p:blipFill>
        <p:spPr>
          <a:xfrm>
            <a:off x="9788485" y="2170640"/>
            <a:ext cx="1005927" cy="774259"/>
          </a:xfrm>
          <a:prstGeom prst="rect">
            <a:avLst/>
          </a:prstGeom>
        </p:spPr>
      </p:pic>
      <p:pic>
        <p:nvPicPr>
          <p:cNvPr id="9" name="Picture 8">
            <a:extLst>
              <a:ext uri="{FF2B5EF4-FFF2-40B4-BE49-F238E27FC236}">
                <a16:creationId xmlns:a16="http://schemas.microsoft.com/office/drawing/2014/main" id="{06295701-46B3-4A8D-8732-326E4F6DEB75}"/>
              </a:ext>
            </a:extLst>
          </p:cNvPr>
          <p:cNvPicPr>
            <a:picLocks noChangeAspect="1"/>
          </p:cNvPicPr>
          <p:nvPr/>
        </p:nvPicPr>
        <p:blipFill>
          <a:blip r:embed="rId4"/>
          <a:stretch>
            <a:fillRect/>
          </a:stretch>
        </p:blipFill>
        <p:spPr>
          <a:xfrm>
            <a:off x="8351719" y="3117488"/>
            <a:ext cx="1009650" cy="771525"/>
          </a:xfrm>
          <a:prstGeom prst="rect">
            <a:avLst/>
          </a:prstGeom>
        </p:spPr>
      </p:pic>
      <p:pic>
        <p:nvPicPr>
          <p:cNvPr id="10" name="Picture 9">
            <a:extLst>
              <a:ext uri="{FF2B5EF4-FFF2-40B4-BE49-F238E27FC236}">
                <a16:creationId xmlns:a16="http://schemas.microsoft.com/office/drawing/2014/main" id="{4EAEDB08-4D6F-4BF7-9E0D-6E1ED494FE6B}"/>
              </a:ext>
            </a:extLst>
          </p:cNvPr>
          <p:cNvPicPr>
            <a:picLocks noChangeAspect="1"/>
          </p:cNvPicPr>
          <p:nvPr/>
        </p:nvPicPr>
        <p:blipFill>
          <a:blip r:embed="rId5"/>
          <a:stretch>
            <a:fillRect/>
          </a:stretch>
        </p:blipFill>
        <p:spPr>
          <a:xfrm>
            <a:off x="9788485" y="3117488"/>
            <a:ext cx="1019175" cy="781050"/>
          </a:xfrm>
          <a:prstGeom prst="rect">
            <a:avLst/>
          </a:prstGeom>
        </p:spPr>
      </p:pic>
      <p:cxnSp>
        <p:nvCxnSpPr>
          <p:cNvPr id="12" name="Straight Connector 11">
            <a:extLst>
              <a:ext uri="{FF2B5EF4-FFF2-40B4-BE49-F238E27FC236}">
                <a16:creationId xmlns:a16="http://schemas.microsoft.com/office/drawing/2014/main" id="{D4C73517-893D-470B-B13F-678EEF658162}"/>
              </a:ext>
            </a:extLst>
          </p:cNvPr>
          <p:cNvCxnSpPr/>
          <p:nvPr/>
        </p:nvCxnSpPr>
        <p:spPr>
          <a:xfrm>
            <a:off x="707666" y="4285753"/>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140EF428-E98D-44BE-B10C-025855AF7634}"/>
              </a:ext>
            </a:extLst>
          </p:cNvPr>
          <p:cNvCxnSpPr/>
          <p:nvPr/>
        </p:nvCxnSpPr>
        <p:spPr>
          <a:xfrm>
            <a:off x="707666" y="4724399"/>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6EA45B9-8494-4EEE-BCF1-8F7579F0B221}"/>
              </a:ext>
            </a:extLst>
          </p:cNvPr>
          <p:cNvCxnSpPr/>
          <p:nvPr/>
        </p:nvCxnSpPr>
        <p:spPr>
          <a:xfrm>
            <a:off x="707665" y="5161721"/>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4A1B844-C62F-4B13-814C-1461A7BB9E50}"/>
              </a:ext>
            </a:extLst>
          </p:cNvPr>
          <p:cNvCxnSpPr/>
          <p:nvPr/>
        </p:nvCxnSpPr>
        <p:spPr>
          <a:xfrm>
            <a:off x="707665" y="5614946"/>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66FC011-A637-4DE9-B86F-8AFA845306A5}"/>
              </a:ext>
            </a:extLst>
          </p:cNvPr>
          <p:cNvCxnSpPr/>
          <p:nvPr/>
        </p:nvCxnSpPr>
        <p:spPr>
          <a:xfrm>
            <a:off x="707664" y="6076122"/>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1F41294-E18A-4183-A4DD-46A867BA16A3}"/>
              </a:ext>
            </a:extLst>
          </p:cNvPr>
          <p:cNvCxnSpPr/>
          <p:nvPr/>
        </p:nvCxnSpPr>
        <p:spPr>
          <a:xfrm>
            <a:off x="707664" y="6569103"/>
            <a:ext cx="11219291" cy="0"/>
          </a:xfrm>
          <a:prstGeom prst="line">
            <a:avLst/>
          </a:prstGeom>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673057" y="3840566"/>
            <a:ext cx="5370253" cy="461665"/>
          </a:xfrm>
          <a:prstGeom prst="rect">
            <a:avLst/>
          </a:prstGeom>
          <a:noFill/>
        </p:spPr>
        <p:txBody>
          <a:bodyPr wrap="none" rtlCol="0">
            <a:spAutoFit/>
          </a:bodyPr>
          <a:lstStyle/>
          <a:p>
            <a:r>
              <a:rPr lang="en-GB" sz="2400" dirty="0"/>
              <a:t>The sky was filled with </a:t>
            </a:r>
            <a:r>
              <a:rPr lang="en-GB" sz="2400" dirty="0">
                <a:solidFill>
                  <a:schemeClr val="bg1"/>
                </a:solidFill>
              </a:rPr>
              <a:t>thick, grey smoke</a:t>
            </a:r>
            <a:r>
              <a:rPr lang="en-GB" sz="2400" dirty="0"/>
              <a:t>.</a:t>
            </a:r>
          </a:p>
        </p:txBody>
      </p:sp>
      <p:pic>
        <p:nvPicPr>
          <p:cNvPr id="18" name="Picture 17">
            <a:extLst>
              <a:ext uri="{FF2B5EF4-FFF2-40B4-BE49-F238E27FC236}">
                <a16:creationId xmlns:a16="http://schemas.microsoft.com/office/drawing/2014/main" id="{EAB77811-D8AD-4DFB-A8B3-4712814179A4}"/>
              </a:ext>
            </a:extLst>
          </p:cNvPr>
          <p:cNvPicPr>
            <a:picLocks noChangeAspect="1"/>
          </p:cNvPicPr>
          <p:nvPr/>
        </p:nvPicPr>
        <p:blipFill>
          <a:blip r:embed="rId6"/>
          <a:stretch>
            <a:fillRect/>
          </a:stretch>
        </p:blipFill>
        <p:spPr>
          <a:xfrm>
            <a:off x="519540" y="778130"/>
            <a:ext cx="3561067" cy="2678497"/>
          </a:xfrm>
          <a:prstGeom prst="rect">
            <a:avLst/>
          </a:prstGeom>
        </p:spPr>
      </p:pic>
      <p:pic>
        <p:nvPicPr>
          <p:cNvPr id="19" name="Picture 18">
            <a:extLst>
              <a:ext uri="{FF2B5EF4-FFF2-40B4-BE49-F238E27FC236}">
                <a16:creationId xmlns:a16="http://schemas.microsoft.com/office/drawing/2014/main" id="{73BDD565-89EF-4600-AA43-E39BC433CD32}"/>
              </a:ext>
            </a:extLst>
          </p:cNvPr>
          <p:cNvPicPr>
            <a:picLocks noChangeAspect="1"/>
          </p:cNvPicPr>
          <p:nvPr/>
        </p:nvPicPr>
        <p:blipFill>
          <a:blip r:embed="rId7"/>
          <a:stretch>
            <a:fillRect/>
          </a:stretch>
        </p:blipFill>
        <p:spPr>
          <a:xfrm>
            <a:off x="4077909" y="778130"/>
            <a:ext cx="3561067" cy="2678497"/>
          </a:xfrm>
          <a:prstGeom prst="rect">
            <a:avLst/>
          </a:prstGeom>
        </p:spPr>
      </p:pic>
      <p:pic>
        <p:nvPicPr>
          <p:cNvPr id="20" name="Picture 2" descr="A picture containing diagram&#10;&#10;Description automatically generated"/>
          <p:cNvPicPr>
            <a:picLocks noChangeAspect="1"/>
          </p:cNvPicPr>
          <p:nvPr/>
        </p:nvPicPr>
        <p:blipFill>
          <a:blip r:embed="rId8"/>
          <a:stretch>
            <a:fillRect/>
          </a:stretch>
        </p:blipFill>
        <p:spPr>
          <a:xfrm>
            <a:off x="10865937" y="80765"/>
            <a:ext cx="1266828" cy="962021"/>
          </a:xfrm>
          <a:prstGeom prst="rect">
            <a:avLst/>
          </a:prstGeom>
          <a:noFill/>
          <a:ln cap="flat">
            <a:noFill/>
          </a:ln>
        </p:spPr>
      </p:pic>
      <p:sp>
        <p:nvSpPr>
          <p:cNvPr id="3" name="Rectangle 2"/>
          <p:cNvSpPr/>
          <p:nvPr/>
        </p:nvSpPr>
        <p:spPr>
          <a:xfrm>
            <a:off x="8836335" y="1804114"/>
            <a:ext cx="1436675" cy="369332"/>
          </a:xfrm>
          <a:prstGeom prst="rect">
            <a:avLst/>
          </a:prstGeom>
        </p:spPr>
        <p:txBody>
          <a:bodyPr wrap="none">
            <a:spAutoFit/>
          </a:bodyPr>
          <a:lstStyle/>
          <a:p>
            <a:r>
              <a:rPr lang="en-GB" dirty="0"/>
              <a:t> Don’t forget:</a:t>
            </a:r>
          </a:p>
        </p:txBody>
      </p:sp>
    </p:spTree>
    <p:extLst>
      <p:ext uri="{BB962C8B-B14F-4D97-AF65-F5344CB8AC3E}">
        <p14:creationId xmlns:p14="http://schemas.microsoft.com/office/powerpoint/2010/main" val="31341277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37813791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098CD-FD97-449B-82F9-B027468626C2}"/>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9A1B43B-C3C3-4B73-B573-EEB1D31D101E}"/>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F901C76-9E5D-4B3C-A894-C1A324956BBC}"/>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7" name="Rectangle 6">
            <a:extLst>
              <a:ext uri="{FF2B5EF4-FFF2-40B4-BE49-F238E27FC236}">
                <a16:creationId xmlns:a16="http://schemas.microsoft.com/office/drawing/2014/main" id="{84DCDBAC-84E4-4205-A000-69749D158605}"/>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A36FC78-5849-41E9-A823-A50B3F991A6F}"/>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Tuesday 9</a:t>
            </a:r>
            <a:r>
              <a:rPr lang="en-GB" sz="3200" baseline="30000" dirty="0"/>
              <a:t>th</a:t>
            </a:r>
            <a:r>
              <a:rPr lang="en-GB" sz="3200" dirty="0"/>
              <a:t> February </a:t>
            </a:r>
            <a:endParaRPr lang="en-GB" dirty="0"/>
          </a:p>
        </p:txBody>
      </p:sp>
      <p:pic>
        <p:nvPicPr>
          <p:cNvPr id="9" name="Picture 8">
            <a:extLst>
              <a:ext uri="{FF2B5EF4-FFF2-40B4-BE49-F238E27FC236}">
                <a16:creationId xmlns:a16="http://schemas.microsoft.com/office/drawing/2014/main" id="{189E6751-34BC-403B-AD7E-854FFBE07E9B}"/>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0" name="Rectangle 9">
            <a:extLst>
              <a:ext uri="{FF2B5EF4-FFF2-40B4-BE49-F238E27FC236}">
                <a16:creationId xmlns:a16="http://schemas.microsoft.com/office/drawing/2014/main" id="{A1D55E07-2A59-4AC0-B0FE-2797609A1186}"/>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375BF89-92FE-43A5-9B69-3D83BBF4E7E5}"/>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write a setting description of the rainforest.</a:t>
            </a:r>
          </a:p>
        </p:txBody>
      </p:sp>
      <p:pic>
        <p:nvPicPr>
          <p:cNvPr id="12" name="Picture 11">
            <a:extLst>
              <a:ext uri="{FF2B5EF4-FFF2-40B4-BE49-F238E27FC236}">
                <a16:creationId xmlns:a16="http://schemas.microsoft.com/office/drawing/2014/main" id="{48B5D287-2ACA-4B51-9CB9-6CE21CEB8AB3}"/>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3" name="Picture 12">
            <a:extLst>
              <a:ext uri="{FF2B5EF4-FFF2-40B4-BE49-F238E27FC236}">
                <a16:creationId xmlns:a16="http://schemas.microsoft.com/office/drawing/2014/main" id="{366C966A-78C3-4230-972B-6BE05789E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7480297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79FA12-E9B7-43BE-851D-028871020937}"/>
              </a:ext>
            </a:extLst>
          </p:cNvPr>
          <p:cNvSpPr/>
          <p:nvPr/>
        </p:nvSpPr>
        <p:spPr>
          <a:xfrm>
            <a:off x="148135" y="855106"/>
            <a:ext cx="3357154" cy="1515290"/>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Lets re read my description to get it back in our head. </a:t>
            </a:r>
          </a:p>
        </p:txBody>
      </p:sp>
      <p:sp>
        <p:nvSpPr>
          <p:cNvPr id="8" name="TextBox 7">
            <a:extLst>
              <a:ext uri="{FF2B5EF4-FFF2-40B4-BE49-F238E27FC236}">
                <a16:creationId xmlns:a16="http://schemas.microsoft.com/office/drawing/2014/main" id="{98FE3237-2F93-48D7-8447-EF32C614A975}"/>
              </a:ext>
            </a:extLst>
          </p:cNvPr>
          <p:cNvSpPr txBox="1"/>
          <p:nvPr/>
        </p:nvSpPr>
        <p:spPr>
          <a:xfrm>
            <a:off x="148135" y="3753767"/>
            <a:ext cx="11896156" cy="1938992"/>
          </a:xfrm>
          <a:prstGeom prst="rect">
            <a:avLst/>
          </a:prstGeom>
          <a:noFill/>
        </p:spPr>
        <p:txBody>
          <a:bodyPr wrap="square" rtlCol="0">
            <a:spAutoFit/>
          </a:bodyPr>
          <a:lstStyle/>
          <a:p>
            <a:pPr algn="just"/>
            <a:r>
              <a:rPr lang="en-GB" sz="2400" dirty="0"/>
              <a:t>A scared, </a:t>
            </a:r>
            <a:r>
              <a:rPr lang="en-GB" sz="2400" dirty="0" smtClean="0"/>
              <a:t>furry </a:t>
            </a:r>
            <a:r>
              <a:rPr lang="en-GB" sz="2400" dirty="0"/>
              <a:t>orangutan was clinging onto a tall, burning tree. The sky was filled with clouds of thick, grey smoke. A loud, powerful digger chopped down the trees one by one. The beautiful, green canopy started to disappear and turn into small, round tree stumps. The ground was covered in broken, burnt branches and dried, dead leaves. The small, terrified animals squawked and howled as they searched franticly for a safe, new home.  </a:t>
            </a:r>
          </a:p>
        </p:txBody>
      </p:sp>
      <p:pic>
        <p:nvPicPr>
          <p:cNvPr id="11" name="Picture 10">
            <a:extLst>
              <a:ext uri="{FF2B5EF4-FFF2-40B4-BE49-F238E27FC236}">
                <a16:creationId xmlns:a16="http://schemas.microsoft.com/office/drawing/2014/main" id="{51157E94-994D-41B8-8035-AC42F3729C4D}"/>
              </a:ext>
            </a:extLst>
          </p:cNvPr>
          <p:cNvPicPr>
            <a:picLocks noChangeAspect="1"/>
          </p:cNvPicPr>
          <p:nvPr/>
        </p:nvPicPr>
        <p:blipFill>
          <a:blip r:embed="rId2"/>
          <a:stretch>
            <a:fillRect/>
          </a:stretch>
        </p:blipFill>
        <p:spPr>
          <a:xfrm>
            <a:off x="3710768" y="646104"/>
            <a:ext cx="3561067" cy="2678497"/>
          </a:xfrm>
          <a:prstGeom prst="rect">
            <a:avLst/>
          </a:prstGeom>
        </p:spPr>
      </p:pic>
      <p:pic>
        <p:nvPicPr>
          <p:cNvPr id="12" name="Picture 11">
            <a:extLst>
              <a:ext uri="{FF2B5EF4-FFF2-40B4-BE49-F238E27FC236}">
                <a16:creationId xmlns:a16="http://schemas.microsoft.com/office/drawing/2014/main" id="{C81EC838-D660-4200-89AC-0482CE9DF660}"/>
              </a:ext>
            </a:extLst>
          </p:cNvPr>
          <p:cNvPicPr>
            <a:picLocks noChangeAspect="1"/>
          </p:cNvPicPr>
          <p:nvPr/>
        </p:nvPicPr>
        <p:blipFill>
          <a:blip r:embed="rId3"/>
          <a:stretch>
            <a:fillRect/>
          </a:stretch>
        </p:blipFill>
        <p:spPr>
          <a:xfrm>
            <a:off x="7271835" y="646103"/>
            <a:ext cx="3561067" cy="2678497"/>
          </a:xfrm>
          <a:prstGeom prst="rect">
            <a:avLst/>
          </a:prstGeom>
        </p:spPr>
      </p:pic>
      <p:pic>
        <p:nvPicPr>
          <p:cNvPr id="7" name="Picture 6" descr="A picture containing logo&#10;&#10;Description automatically generated"/>
          <p:cNvPicPr>
            <a:picLocks noChangeAspect="1"/>
          </p:cNvPicPr>
          <p:nvPr/>
        </p:nvPicPr>
        <p:blipFill>
          <a:blip r:embed="rId4"/>
          <a:stretch>
            <a:fillRect/>
          </a:stretch>
        </p:blipFill>
        <p:spPr>
          <a:xfrm>
            <a:off x="10870878" y="165092"/>
            <a:ext cx="1266828" cy="962021"/>
          </a:xfrm>
          <a:prstGeom prst="rect">
            <a:avLst/>
          </a:prstGeom>
          <a:noFill/>
          <a:ln cap="flat">
            <a:noFill/>
          </a:ln>
        </p:spPr>
      </p:pic>
    </p:spTree>
    <p:extLst>
      <p:ext uri="{BB962C8B-B14F-4D97-AF65-F5344CB8AC3E}">
        <p14:creationId xmlns:p14="http://schemas.microsoft.com/office/powerpoint/2010/main" val="4084521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7564F2-2D99-474D-AF69-93CD076DB5D0}"/>
              </a:ext>
            </a:extLst>
          </p:cNvPr>
          <p:cNvSpPr/>
          <p:nvPr/>
        </p:nvSpPr>
        <p:spPr>
          <a:xfrm>
            <a:off x="2108949" y="0"/>
            <a:ext cx="7791235"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Write a setting description</a:t>
            </a:r>
          </a:p>
        </p:txBody>
      </p:sp>
      <p:sp>
        <p:nvSpPr>
          <p:cNvPr id="5" name="TextBox 4"/>
          <p:cNvSpPr txBox="1"/>
          <p:nvPr/>
        </p:nvSpPr>
        <p:spPr>
          <a:xfrm>
            <a:off x="128896" y="1878301"/>
            <a:ext cx="4056880" cy="1292662"/>
          </a:xfrm>
          <a:prstGeom prst="rect">
            <a:avLst/>
          </a:prstGeom>
          <a:noFill/>
        </p:spPr>
        <p:txBody>
          <a:bodyPr wrap="none" rtlCol="0">
            <a:spAutoFit/>
          </a:bodyPr>
          <a:lstStyle/>
          <a:p>
            <a:r>
              <a:rPr lang="en-GB" sz="2400" b="1" u="sng" dirty="0"/>
              <a:t>Your description must include:</a:t>
            </a:r>
          </a:p>
          <a:p>
            <a:pPr marL="285750" indent="-285750">
              <a:buFont typeface="Arial" panose="020B0604020202020204" pitchFamily="34" charset="0"/>
              <a:buChar char="•"/>
            </a:pPr>
            <a:r>
              <a:rPr lang="en-GB" dirty="0"/>
              <a:t>At least 8 sentences</a:t>
            </a:r>
          </a:p>
          <a:p>
            <a:pPr marL="285750" indent="-285750">
              <a:buFont typeface="Arial" panose="020B0604020202020204" pitchFamily="34" charset="0"/>
              <a:buChar char="•"/>
            </a:pPr>
            <a:r>
              <a:rPr lang="en-GB" dirty="0"/>
              <a:t>5 expanded noun phrases</a:t>
            </a:r>
          </a:p>
          <a:p>
            <a:pPr marL="285750" indent="-285750">
              <a:buFont typeface="Arial" panose="020B0604020202020204" pitchFamily="34" charset="0"/>
              <a:buChar char="•"/>
            </a:pPr>
            <a:endParaRPr lang="en-GB" dirty="0"/>
          </a:p>
        </p:txBody>
      </p:sp>
      <p:sp>
        <p:nvSpPr>
          <p:cNvPr id="6" name="Rectangle 5"/>
          <p:cNvSpPr/>
          <p:nvPr/>
        </p:nvSpPr>
        <p:spPr>
          <a:xfrm>
            <a:off x="0" y="922863"/>
            <a:ext cx="12192000" cy="906907"/>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Today you are going to write a setting description of the rainforest after people have cut down the trees.</a:t>
            </a:r>
          </a:p>
        </p:txBody>
      </p:sp>
      <p:pic>
        <p:nvPicPr>
          <p:cNvPr id="7" name="Picture 6">
            <a:extLst>
              <a:ext uri="{FF2B5EF4-FFF2-40B4-BE49-F238E27FC236}">
                <a16:creationId xmlns:a16="http://schemas.microsoft.com/office/drawing/2014/main" id="{AB881E48-7248-4188-BD13-DC9C4826C71E}"/>
              </a:ext>
            </a:extLst>
          </p:cNvPr>
          <p:cNvPicPr>
            <a:picLocks noChangeAspect="1"/>
          </p:cNvPicPr>
          <p:nvPr/>
        </p:nvPicPr>
        <p:blipFill>
          <a:blip r:embed="rId2"/>
          <a:stretch>
            <a:fillRect/>
          </a:stretch>
        </p:blipFill>
        <p:spPr>
          <a:xfrm>
            <a:off x="128896" y="3361757"/>
            <a:ext cx="1012024" cy="774259"/>
          </a:xfrm>
          <a:prstGeom prst="rect">
            <a:avLst/>
          </a:prstGeom>
        </p:spPr>
      </p:pic>
      <p:pic>
        <p:nvPicPr>
          <p:cNvPr id="8" name="Picture 7">
            <a:extLst>
              <a:ext uri="{FF2B5EF4-FFF2-40B4-BE49-F238E27FC236}">
                <a16:creationId xmlns:a16="http://schemas.microsoft.com/office/drawing/2014/main" id="{276E9708-B852-4AC4-A986-B753B0B87475}"/>
              </a:ext>
            </a:extLst>
          </p:cNvPr>
          <p:cNvPicPr>
            <a:picLocks noChangeAspect="1"/>
          </p:cNvPicPr>
          <p:nvPr/>
        </p:nvPicPr>
        <p:blipFill>
          <a:blip r:embed="rId3"/>
          <a:stretch>
            <a:fillRect/>
          </a:stretch>
        </p:blipFill>
        <p:spPr>
          <a:xfrm>
            <a:off x="1257517" y="3364491"/>
            <a:ext cx="1009650" cy="771525"/>
          </a:xfrm>
          <a:prstGeom prst="rect">
            <a:avLst/>
          </a:prstGeom>
        </p:spPr>
      </p:pic>
      <p:pic>
        <p:nvPicPr>
          <p:cNvPr id="10" name="Picture 9">
            <a:extLst>
              <a:ext uri="{FF2B5EF4-FFF2-40B4-BE49-F238E27FC236}">
                <a16:creationId xmlns:a16="http://schemas.microsoft.com/office/drawing/2014/main" id="{7D5F26D5-D8CD-4D18-B5FC-A907219529C3}"/>
              </a:ext>
            </a:extLst>
          </p:cNvPr>
          <p:cNvPicPr>
            <a:picLocks noChangeAspect="1"/>
          </p:cNvPicPr>
          <p:nvPr/>
        </p:nvPicPr>
        <p:blipFill>
          <a:blip r:embed="rId4"/>
          <a:stretch>
            <a:fillRect/>
          </a:stretch>
        </p:blipFill>
        <p:spPr>
          <a:xfrm>
            <a:off x="3519536" y="3368548"/>
            <a:ext cx="1005927" cy="774259"/>
          </a:xfrm>
          <a:prstGeom prst="rect">
            <a:avLst/>
          </a:prstGeom>
        </p:spPr>
      </p:pic>
      <p:sp>
        <p:nvSpPr>
          <p:cNvPr id="13" name="Thought Bubble: Cloud 7">
            <a:extLst>
              <a:ext uri="{FF2B5EF4-FFF2-40B4-BE49-F238E27FC236}">
                <a16:creationId xmlns:a16="http://schemas.microsoft.com/office/drawing/2014/main" id="{366963EE-53F3-40D3-ADE2-16DB1E761B82}"/>
              </a:ext>
            </a:extLst>
          </p:cNvPr>
          <p:cNvSpPr/>
          <p:nvPr/>
        </p:nvSpPr>
        <p:spPr>
          <a:xfrm>
            <a:off x="6004566" y="1952143"/>
            <a:ext cx="5770323" cy="1600980"/>
          </a:xfrm>
          <a:prstGeom prst="cloudCallout">
            <a:avLst>
              <a:gd name="adj1" fmla="val 17863"/>
              <a:gd name="adj2" fmla="val 93690"/>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C4507AF-6295-4E8C-893A-FD7A414A2385}"/>
              </a:ext>
            </a:extLst>
          </p:cNvPr>
          <p:cNvSpPr txBox="1"/>
          <p:nvPr/>
        </p:nvSpPr>
        <p:spPr>
          <a:xfrm>
            <a:off x="6361498" y="2335762"/>
            <a:ext cx="5375848" cy="923330"/>
          </a:xfrm>
          <a:prstGeom prst="rect">
            <a:avLst/>
          </a:prstGeom>
          <a:noFill/>
        </p:spPr>
        <p:txBody>
          <a:bodyPr wrap="square">
            <a:spAutoFit/>
          </a:bodyPr>
          <a:lstStyle/>
          <a:p>
            <a:pPr algn="ctr"/>
            <a:r>
              <a:rPr lang="en-GB" dirty="0"/>
              <a:t>You can use the blank lines on the next slide to type your description or you can write your description  on paper.</a:t>
            </a:r>
          </a:p>
        </p:txBody>
      </p:sp>
      <p:sp>
        <p:nvSpPr>
          <p:cNvPr id="36" name="Rectangle 35"/>
          <p:cNvSpPr/>
          <p:nvPr/>
        </p:nvSpPr>
        <p:spPr>
          <a:xfrm>
            <a:off x="88772" y="6125217"/>
            <a:ext cx="5011213" cy="49935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This piece of writing should take approximately 45 minutes</a:t>
            </a:r>
          </a:p>
        </p:txBody>
      </p:sp>
      <p:pic>
        <p:nvPicPr>
          <p:cNvPr id="26" name="Picture 25"/>
          <p:cNvPicPr>
            <a:picLocks noChangeAspect="1"/>
          </p:cNvPicPr>
          <p:nvPr/>
        </p:nvPicPr>
        <p:blipFill>
          <a:blip r:embed="rId5"/>
          <a:stretch>
            <a:fillRect/>
          </a:stretch>
        </p:blipFill>
        <p:spPr>
          <a:xfrm>
            <a:off x="2383764" y="3361757"/>
            <a:ext cx="1019175" cy="781050"/>
          </a:xfrm>
          <a:prstGeom prst="rect">
            <a:avLst/>
          </a:prstGeom>
        </p:spPr>
      </p:pic>
      <p:sp>
        <p:nvSpPr>
          <p:cNvPr id="2" name="Oval Callout 1"/>
          <p:cNvSpPr/>
          <p:nvPr/>
        </p:nvSpPr>
        <p:spPr>
          <a:xfrm>
            <a:off x="128896" y="4487693"/>
            <a:ext cx="4919660" cy="925087"/>
          </a:xfrm>
          <a:prstGeom prst="wedgeEllipseCallout">
            <a:avLst>
              <a:gd name="adj1" fmla="val -24044"/>
              <a:gd name="adj2" fmla="val 94977"/>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Don’t forget an expanded noun phrase is </a:t>
            </a:r>
          </a:p>
          <a:p>
            <a:pPr algn="ctr"/>
            <a:r>
              <a:rPr lang="en-GB" sz="2400" b="1" dirty="0"/>
              <a:t>adjective , adjective </a:t>
            </a:r>
          </a:p>
        </p:txBody>
      </p:sp>
      <p:pic>
        <p:nvPicPr>
          <p:cNvPr id="14" name="Picture 2" descr="A picture containing diagram&#10;&#10;Description automatically generated"/>
          <p:cNvPicPr>
            <a:picLocks noChangeAspect="1"/>
          </p:cNvPicPr>
          <p:nvPr/>
        </p:nvPicPr>
        <p:blipFill>
          <a:blip r:embed="rId6"/>
          <a:stretch>
            <a:fillRect/>
          </a:stretch>
        </p:blipFill>
        <p:spPr>
          <a:xfrm>
            <a:off x="10865937" y="80765"/>
            <a:ext cx="1266828" cy="962021"/>
          </a:xfrm>
          <a:prstGeom prst="rect">
            <a:avLst/>
          </a:prstGeom>
          <a:noFill/>
          <a:ln cap="flat">
            <a:noFill/>
          </a:ln>
        </p:spPr>
      </p:pic>
      <p:pic>
        <p:nvPicPr>
          <p:cNvPr id="3" name="Picture 2"/>
          <p:cNvPicPr>
            <a:picLocks noChangeAspect="1"/>
          </p:cNvPicPr>
          <p:nvPr/>
        </p:nvPicPr>
        <p:blipFill>
          <a:blip r:embed="rId7"/>
          <a:stretch>
            <a:fillRect/>
          </a:stretch>
        </p:blipFill>
        <p:spPr>
          <a:xfrm>
            <a:off x="7870036" y="4500169"/>
            <a:ext cx="3867310" cy="2150358"/>
          </a:xfrm>
          <a:prstGeom prst="rect">
            <a:avLst/>
          </a:prstGeom>
          <a:ln w="38100">
            <a:solidFill>
              <a:schemeClr val="tx1"/>
            </a:solidFill>
          </a:ln>
        </p:spPr>
      </p:pic>
    </p:spTree>
    <p:extLst>
      <p:ext uri="{BB962C8B-B14F-4D97-AF65-F5344CB8AC3E}">
        <p14:creationId xmlns:p14="http://schemas.microsoft.com/office/powerpoint/2010/main" val="3406852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157E94-994D-41B8-8035-AC42F3729C4D}"/>
              </a:ext>
            </a:extLst>
          </p:cNvPr>
          <p:cNvPicPr>
            <a:picLocks noChangeAspect="1"/>
          </p:cNvPicPr>
          <p:nvPr/>
        </p:nvPicPr>
        <p:blipFill>
          <a:blip r:embed="rId2"/>
          <a:stretch>
            <a:fillRect/>
          </a:stretch>
        </p:blipFill>
        <p:spPr>
          <a:xfrm>
            <a:off x="2574299" y="46759"/>
            <a:ext cx="3561067" cy="2678497"/>
          </a:xfrm>
          <a:prstGeom prst="rect">
            <a:avLst/>
          </a:prstGeom>
        </p:spPr>
      </p:pic>
      <p:pic>
        <p:nvPicPr>
          <p:cNvPr id="5" name="Picture 4">
            <a:extLst>
              <a:ext uri="{FF2B5EF4-FFF2-40B4-BE49-F238E27FC236}">
                <a16:creationId xmlns:a16="http://schemas.microsoft.com/office/drawing/2014/main" id="{C81EC838-D660-4200-89AC-0482CE9DF660}"/>
              </a:ext>
            </a:extLst>
          </p:cNvPr>
          <p:cNvPicPr>
            <a:picLocks noChangeAspect="1"/>
          </p:cNvPicPr>
          <p:nvPr/>
        </p:nvPicPr>
        <p:blipFill>
          <a:blip r:embed="rId3"/>
          <a:stretch>
            <a:fillRect/>
          </a:stretch>
        </p:blipFill>
        <p:spPr>
          <a:xfrm>
            <a:off x="6135366" y="53596"/>
            <a:ext cx="3561067" cy="2678497"/>
          </a:xfrm>
          <a:prstGeom prst="rect">
            <a:avLst/>
          </a:prstGeom>
        </p:spPr>
      </p:pic>
      <p:cxnSp>
        <p:nvCxnSpPr>
          <p:cNvPr id="7" name="Straight Connector 6"/>
          <p:cNvCxnSpPr/>
          <p:nvPr/>
        </p:nvCxnSpPr>
        <p:spPr>
          <a:xfrm flipV="1">
            <a:off x="0" y="3383280"/>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0" y="3871126"/>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V="1">
            <a:off x="0" y="4345908"/>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0" y="4820690"/>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0" y="5295472"/>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0" y="5770254"/>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V="1">
            <a:off x="0" y="6245036"/>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0" y="6719818"/>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0" y="2908498"/>
            <a:ext cx="12192000" cy="13064"/>
          </a:xfrm>
          <a:prstGeom prst="line">
            <a:avLst/>
          </a:prstGeom>
          <a:ln w="28575"/>
        </p:spPr>
        <p:style>
          <a:lnRef idx="1">
            <a:schemeClr val="dk1"/>
          </a:lnRef>
          <a:fillRef idx="0">
            <a:schemeClr val="dk1"/>
          </a:fillRef>
          <a:effectRef idx="0">
            <a:schemeClr val="dk1"/>
          </a:effectRef>
          <a:fontRef idx="minor">
            <a:schemeClr val="tx1"/>
          </a:fontRef>
        </p:style>
      </p:cxnSp>
      <p:pic>
        <p:nvPicPr>
          <p:cNvPr id="17"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4"/>
          <a:stretch>
            <a:fillRect/>
          </a:stretch>
        </p:blipFill>
        <p:spPr>
          <a:xfrm>
            <a:off x="10865937" y="80765"/>
            <a:ext cx="1266828" cy="962021"/>
          </a:xfrm>
          <a:prstGeom prst="rect">
            <a:avLst/>
          </a:prstGeom>
          <a:noFill/>
          <a:ln cap="flat">
            <a:noFill/>
          </a:ln>
        </p:spPr>
      </p:pic>
    </p:spTree>
    <p:extLst>
      <p:ext uri="{BB962C8B-B14F-4D97-AF65-F5344CB8AC3E}">
        <p14:creationId xmlns:p14="http://schemas.microsoft.com/office/powerpoint/2010/main" val="32499373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33535716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p:nvPr/>
        </p:nvSpPr>
        <p:spPr>
          <a:xfrm>
            <a:off x="186025" y="81902"/>
            <a:ext cx="7594110" cy="700220"/>
          </a:xfrm>
          <a:prstGeom prst="rect">
            <a:avLst/>
          </a:prstGeom>
          <a:solidFill>
            <a:srgbClr val="FFFFFF"/>
          </a:solidFill>
          <a:ln w="38103"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 </a:t>
            </a:r>
            <a:r>
              <a:rPr lang="en-GB" sz="3200" b="0" i="0" u="none" strike="noStrike" kern="1200" cap="none" spc="0" baseline="0">
                <a:solidFill>
                  <a:srgbClr val="000000"/>
                </a:solidFill>
                <a:uFillTx/>
                <a:latin typeface="Calibri"/>
              </a:rPr>
              <a:t> </a:t>
            </a: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27</a:t>
            </a:r>
            <a:r>
              <a:rPr lang="en-GB" sz="1800" b="0" i="0" u="none" strike="noStrike" kern="1200" cap="none" spc="0" baseline="30000">
                <a:solidFill>
                  <a:srgbClr val="FFFFFF"/>
                </a:solidFill>
                <a:uFillTx/>
                <a:latin typeface="Calibri"/>
              </a:rPr>
              <a:t>th</a:t>
            </a:r>
            <a:r>
              <a:rPr lang="en-GB" sz="1800" b="0" i="0" u="none" strike="noStrike" kern="1200" cap="none" spc="0" baseline="0">
                <a:solidFill>
                  <a:srgbClr val="FFFFFF"/>
                </a:solidFill>
                <a:uFillTx/>
                <a:latin typeface="Calibri"/>
              </a:rPr>
              <a:t> January </a:t>
            </a:r>
          </a:p>
        </p:txBody>
      </p:sp>
      <p:pic>
        <p:nvPicPr>
          <p:cNvPr id="3" name="Picture 4"/>
          <p:cNvPicPr>
            <a:picLocks noChangeAspect="1"/>
          </p:cNvPicPr>
          <p:nvPr/>
        </p:nvPicPr>
        <p:blipFill>
          <a:blip r:embed="rId2"/>
          <a:stretch>
            <a:fillRect/>
          </a:stretch>
        </p:blipFill>
        <p:spPr>
          <a:xfrm>
            <a:off x="357146" y="1683373"/>
            <a:ext cx="2219321" cy="1104896"/>
          </a:xfrm>
          <a:prstGeom prst="rect">
            <a:avLst/>
          </a:prstGeom>
          <a:noFill/>
          <a:ln cap="flat">
            <a:noFill/>
          </a:ln>
        </p:spPr>
      </p:pic>
      <p:sp>
        <p:nvSpPr>
          <p:cNvPr id="4" name="Rectangle 5"/>
          <p:cNvSpPr/>
          <p:nvPr/>
        </p:nvSpPr>
        <p:spPr>
          <a:xfrm>
            <a:off x="357146" y="2788270"/>
            <a:ext cx="10612654" cy="1752795"/>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Rectangle 6"/>
          <p:cNvSpPr/>
          <p:nvPr/>
        </p:nvSpPr>
        <p:spPr>
          <a:xfrm>
            <a:off x="189472" y="5858140"/>
            <a:ext cx="5473095" cy="737299"/>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6" name="Picture 7"/>
          <p:cNvPicPr>
            <a:picLocks noChangeAspect="1"/>
          </p:cNvPicPr>
          <p:nvPr/>
        </p:nvPicPr>
        <p:blipFill>
          <a:blip r:embed="rId3"/>
          <a:stretch>
            <a:fillRect/>
          </a:stretch>
        </p:blipFill>
        <p:spPr>
          <a:xfrm>
            <a:off x="255702" y="5922733"/>
            <a:ext cx="588388" cy="588388"/>
          </a:xfrm>
          <a:prstGeom prst="rect">
            <a:avLst/>
          </a:prstGeom>
          <a:noFill/>
          <a:ln cap="flat">
            <a:noFill/>
          </a:ln>
        </p:spPr>
      </p:pic>
      <p:pic>
        <p:nvPicPr>
          <p:cNvPr id="7" name="Picture 8"/>
          <p:cNvPicPr>
            <a:picLocks noChangeAspect="1"/>
          </p:cNvPicPr>
          <p:nvPr/>
        </p:nvPicPr>
        <p:blipFill>
          <a:blip r:embed="rId4"/>
          <a:stretch>
            <a:fillRect/>
          </a:stretch>
        </p:blipFill>
        <p:spPr>
          <a:xfrm>
            <a:off x="4646194" y="5915436"/>
            <a:ext cx="834563" cy="640098"/>
          </a:xfrm>
          <a:prstGeom prst="rect">
            <a:avLst/>
          </a:prstGeom>
          <a:noFill/>
          <a:ln cap="flat">
            <a:noFill/>
          </a:ln>
        </p:spPr>
      </p:pic>
      <p:sp>
        <p:nvSpPr>
          <p:cNvPr id="8" name="TextBox 9"/>
          <p:cNvSpPr txBox="1"/>
          <p:nvPr/>
        </p:nvSpPr>
        <p:spPr>
          <a:xfrm>
            <a:off x="864062" y="5986092"/>
            <a:ext cx="4028297"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Subject</a:t>
            </a:r>
            <a:r>
              <a:rPr lang="en-GB" sz="1800" b="0" i="0" u="none" strike="noStrike" kern="1200" cap="none" spc="0" baseline="0">
                <a:solidFill>
                  <a:srgbClr val="000000"/>
                </a:solidFill>
                <a:uFillTx/>
                <a:latin typeface="Calibri"/>
              </a:rPr>
              <a:t>: </a:t>
            </a:r>
            <a:r>
              <a:rPr lang="en-GB" sz="2400" b="0" i="0" u="none" strike="noStrike" kern="1200" cap="none" spc="0" baseline="0">
                <a:solidFill>
                  <a:srgbClr val="000000"/>
                </a:solidFill>
                <a:uFillTx/>
                <a:latin typeface="Calibri"/>
              </a:rPr>
              <a:t>English </a:t>
            </a:r>
            <a:endParaRPr lang="en-GB" sz="1800" b="0" i="0" u="none" strike="noStrike" kern="1200" cap="none" spc="0" baseline="0">
              <a:solidFill>
                <a:srgbClr val="000000"/>
              </a:solidFill>
              <a:uFillTx/>
              <a:latin typeface="Calibri"/>
            </a:endParaRPr>
          </a:p>
        </p:txBody>
      </p:sp>
      <p:sp>
        <p:nvSpPr>
          <p:cNvPr id="9" name="TextBox 10"/>
          <p:cNvSpPr txBox="1"/>
          <p:nvPr/>
        </p:nvSpPr>
        <p:spPr>
          <a:xfrm>
            <a:off x="273359" y="174769"/>
            <a:ext cx="742633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a:solidFill>
                  <a:srgbClr val="000000"/>
                </a:solidFill>
                <a:uFillTx/>
                <a:latin typeface="Calibri"/>
              </a:rPr>
              <a:t>Date</a:t>
            </a:r>
            <a:r>
              <a:rPr lang="en-GB" sz="1800" b="0" i="0" u="none" strike="noStrike" kern="1200" cap="none" spc="0" baseline="0">
                <a:solidFill>
                  <a:srgbClr val="000000"/>
                </a:solidFill>
                <a:uFillTx/>
                <a:latin typeface="Calibri"/>
              </a:rPr>
              <a:t>:   </a:t>
            </a:r>
            <a:r>
              <a:rPr lang="en-GB" sz="3200" b="0" i="0" u="none" strike="noStrike" kern="1200" cap="none" spc="0" baseline="0">
                <a:solidFill>
                  <a:srgbClr val="000000"/>
                </a:solidFill>
                <a:uFillTx/>
                <a:latin typeface="Calibri"/>
              </a:rPr>
              <a:t>Wednesday 11</a:t>
            </a:r>
            <a:r>
              <a:rPr lang="en-GB" sz="3200" b="0" i="0" u="none" strike="noStrike" kern="1200" cap="none" spc="0" baseline="30000">
                <a:solidFill>
                  <a:srgbClr val="000000"/>
                </a:solidFill>
                <a:uFillTx/>
                <a:latin typeface="Calibri"/>
              </a:rPr>
              <a:t>th</a:t>
            </a:r>
            <a:r>
              <a:rPr lang="en-GB" sz="3200" b="0" i="0" u="none" strike="noStrike" kern="1200" cap="none" spc="0" baseline="0">
                <a:solidFill>
                  <a:srgbClr val="000000"/>
                </a:solidFill>
                <a:uFillTx/>
                <a:latin typeface="Calibri"/>
              </a:rPr>
              <a:t> February  </a:t>
            </a:r>
            <a:endParaRPr lang="en-GB" sz="1800" b="0" i="0" u="none" strike="noStrike" kern="1200" cap="none" spc="0" baseline="0">
              <a:solidFill>
                <a:srgbClr val="000000"/>
              </a:solidFill>
              <a:uFillTx/>
              <a:latin typeface="Calibri"/>
            </a:endParaRPr>
          </a:p>
        </p:txBody>
      </p:sp>
      <p:sp>
        <p:nvSpPr>
          <p:cNvPr id="10" name="TextBox 11"/>
          <p:cNvSpPr txBox="1"/>
          <p:nvPr/>
        </p:nvSpPr>
        <p:spPr>
          <a:xfrm>
            <a:off x="357146" y="2788270"/>
            <a:ext cx="10429591"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000000"/>
                </a:solidFill>
                <a:uFillTx/>
                <a:latin typeface="Calibri"/>
              </a:rPr>
              <a:t>LO To be able to extend sentences using ‘but’.</a:t>
            </a:r>
          </a:p>
        </p:txBody>
      </p:sp>
    </p:spTree>
    <p:extLst>
      <p:ext uri="{BB962C8B-B14F-4D97-AF65-F5344CB8AC3E}">
        <p14:creationId xmlns:p14="http://schemas.microsoft.com/office/powerpoint/2010/main" val="3216587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4665204" y="-321439"/>
            <a:ext cx="5343525" cy="186204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1500" b="1" i="0" u="sng" strike="noStrike" kern="1200" cap="none" spc="0" baseline="0">
                <a:solidFill>
                  <a:srgbClr val="000000"/>
                </a:solidFill>
                <a:uFillTx/>
                <a:latin typeface="Calibri"/>
              </a:rPr>
              <a:t>but</a:t>
            </a:r>
            <a:r>
              <a:rPr lang="en-GB" sz="1800" b="1" i="0" u="sng" strike="noStrike" kern="1200" cap="none" spc="0" baseline="0">
                <a:solidFill>
                  <a:srgbClr val="000000"/>
                </a:solidFill>
                <a:uFillTx/>
                <a:latin typeface="Calibri"/>
              </a:rPr>
              <a:t> </a:t>
            </a:r>
            <a:endParaRPr lang="en-GB" sz="1800" b="0" i="0" u="none" strike="noStrike" kern="1200" cap="none" spc="0" baseline="0">
              <a:solidFill>
                <a:srgbClr val="000000"/>
              </a:solidFill>
              <a:uFillTx/>
              <a:latin typeface="Calibri"/>
            </a:endParaRPr>
          </a:p>
        </p:txBody>
      </p:sp>
      <p:sp>
        <p:nvSpPr>
          <p:cNvPr id="3" name="TextBox 4"/>
          <p:cNvSpPr txBox="1"/>
          <p:nvPr/>
        </p:nvSpPr>
        <p:spPr>
          <a:xfrm>
            <a:off x="81281" y="1712451"/>
            <a:ext cx="6712546" cy="70788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rPr>
              <a:t>We are going to use the word </a:t>
            </a:r>
            <a:r>
              <a:rPr lang="en-GB" sz="4000" b="0" i="0" u="none" strike="noStrike" kern="1200" cap="none" spc="0" baseline="0">
                <a:solidFill>
                  <a:srgbClr val="FFFFFF"/>
                </a:solidFill>
                <a:uFillTx/>
                <a:latin typeface="SassoonInfant" pitchFamily="2"/>
              </a:rPr>
              <a:t>but</a:t>
            </a:r>
            <a:r>
              <a:rPr lang="en-GB" sz="2000" b="0" i="0" u="none" strike="noStrike" kern="1200" cap="none" spc="0" baseline="0">
                <a:solidFill>
                  <a:srgbClr val="FFFFFF"/>
                </a:solidFill>
                <a:uFillTx/>
                <a:latin typeface="SassoonInfant" pitchFamily="2"/>
              </a:rPr>
              <a:t> </a:t>
            </a:r>
            <a:r>
              <a:rPr lang="en-GB" sz="2000" b="0" i="0" u="none" strike="noStrike" kern="1200" cap="none" spc="0" baseline="0">
                <a:solidFill>
                  <a:srgbClr val="000000"/>
                </a:solidFill>
                <a:uFillTx/>
                <a:latin typeface="Calibri"/>
              </a:rPr>
              <a:t>to extend our sentences. </a:t>
            </a:r>
            <a:endParaRPr lang="en-GB" sz="1800" b="0" i="0" u="none" strike="noStrike" kern="1200" cap="none" spc="0" baseline="0">
              <a:solidFill>
                <a:srgbClr val="000000"/>
              </a:solidFill>
              <a:uFillTx/>
              <a:latin typeface="Calibri"/>
            </a:endParaRPr>
          </a:p>
        </p:txBody>
      </p:sp>
      <p:sp>
        <p:nvSpPr>
          <p:cNvPr id="4" name="TextBox 5"/>
          <p:cNvSpPr txBox="1"/>
          <p:nvPr/>
        </p:nvSpPr>
        <p:spPr>
          <a:xfrm>
            <a:off x="7051038" y="2435733"/>
            <a:ext cx="3298469" cy="70788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rPr>
              <a:t>Can you say the word </a:t>
            </a:r>
            <a:r>
              <a:rPr lang="en-GB" sz="4000" b="0" i="0" u="none" strike="noStrike" kern="1200" cap="none" spc="0" baseline="0">
                <a:solidFill>
                  <a:srgbClr val="FFFFFF"/>
                </a:solidFill>
                <a:uFillTx/>
                <a:latin typeface="SassoonInfant" pitchFamily="2"/>
              </a:rPr>
              <a:t>but</a:t>
            </a:r>
            <a:r>
              <a:rPr lang="en-GB" sz="2000" b="0" i="0" u="none" strike="noStrike" kern="1200" cap="none" spc="0" baseline="0">
                <a:solidFill>
                  <a:srgbClr val="000000"/>
                </a:solidFill>
                <a:uFillTx/>
                <a:latin typeface="Calibri"/>
              </a:rPr>
              <a:t>?</a:t>
            </a:r>
          </a:p>
        </p:txBody>
      </p:sp>
      <p:sp>
        <p:nvSpPr>
          <p:cNvPr id="5" name="TextBox 6"/>
          <p:cNvSpPr txBox="1"/>
          <p:nvPr/>
        </p:nvSpPr>
        <p:spPr>
          <a:xfrm>
            <a:off x="804361" y="3143615"/>
            <a:ext cx="3814053" cy="70788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rPr>
              <a:t>Can you spell it out loud </a:t>
            </a:r>
            <a:r>
              <a:rPr lang="en-GB" sz="4000" b="0" i="0" u="none" strike="noStrike" kern="1200" cap="none" spc="0" baseline="0">
                <a:solidFill>
                  <a:srgbClr val="FFFFFF"/>
                </a:solidFill>
                <a:uFillTx/>
                <a:latin typeface="SassoonInfant" pitchFamily="2"/>
              </a:rPr>
              <a:t>b u t</a:t>
            </a:r>
            <a:r>
              <a:rPr lang="en-GB" sz="2000" b="0" i="0" u="none" strike="noStrike" kern="1200" cap="none" spc="0" baseline="0">
                <a:solidFill>
                  <a:srgbClr val="000000"/>
                </a:solidFill>
                <a:uFillTx/>
                <a:latin typeface="Calibri"/>
              </a:rPr>
              <a:t>?</a:t>
            </a:r>
          </a:p>
        </p:txBody>
      </p:sp>
      <p:sp>
        <p:nvSpPr>
          <p:cNvPr id="6" name="TextBox 7"/>
          <p:cNvSpPr txBox="1"/>
          <p:nvPr/>
        </p:nvSpPr>
        <p:spPr>
          <a:xfrm>
            <a:off x="3637410" y="4437656"/>
            <a:ext cx="7016986" cy="70788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rPr>
              <a:t>Now can you practise writing the word </a:t>
            </a:r>
            <a:r>
              <a:rPr lang="en-GB" sz="4000" b="0" i="0" u="none" strike="noStrike" kern="1200" cap="none" spc="0" baseline="0">
                <a:solidFill>
                  <a:srgbClr val="FFFFFF"/>
                </a:solidFill>
                <a:uFillTx/>
                <a:latin typeface="SassoonInfant" pitchFamily="2"/>
              </a:rPr>
              <a:t>but</a:t>
            </a:r>
            <a:r>
              <a:rPr lang="en-GB" sz="4000" b="0" i="0" u="none" strike="noStrike" kern="1200" cap="none" spc="0" baseline="0">
                <a:solidFill>
                  <a:srgbClr val="FFFFFF"/>
                </a:solidFill>
                <a:uFillTx/>
                <a:latin typeface="Calibri"/>
              </a:rPr>
              <a:t> </a:t>
            </a:r>
            <a:r>
              <a:rPr lang="en-GB" sz="1800" b="0" i="0" u="none" strike="noStrike" kern="1200" cap="none" spc="0" baseline="0">
                <a:solidFill>
                  <a:srgbClr val="000000"/>
                </a:solidFill>
                <a:uFillTx/>
                <a:latin typeface="Calibri"/>
              </a:rPr>
              <a:t>on a piece of paper</a:t>
            </a:r>
            <a:r>
              <a:rPr lang="en-GB" sz="2000" b="0" i="0" u="none" strike="noStrike" kern="1200" cap="none" spc="0" baseline="0">
                <a:solidFill>
                  <a:srgbClr val="000000"/>
                </a:solidFill>
                <a:uFillTx/>
                <a:latin typeface="Calibri"/>
              </a:rPr>
              <a:t>?</a:t>
            </a:r>
          </a:p>
        </p:txBody>
      </p:sp>
      <p:pic>
        <p:nvPicPr>
          <p:cNvPr id="7" name="Picture 2" descr="A picture containing shape&#10;&#10;Description automatically generated"/>
          <p:cNvPicPr>
            <a:picLocks noChangeAspect="1"/>
          </p:cNvPicPr>
          <p:nvPr/>
        </p:nvPicPr>
        <p:blipFill>
          <a:blip r:embed="rId2"/>
          <a:stretch>
            <a:fillRect/>
          </a:stretch>
        </p:blipFill>
        <p:spPr>
          <a:xfrm>
            <a:off x="10810960" y="101269"/>
            <a:ext cx="1266828" cy="962021"/>
          </a:xfrm>
          <a:prstGeom prst="rect">
            <a:avLst/>
          </a:prstGeom>
          <a:noFill/>
          <a:ln cap="flat">
            <a:noFill/>
          </a:ln>
        </p:spPr>
      </p:pic>
    </p:spTree>
    <p:extLst>
      <p:ext uri="{BB962C8B-B14F-4D97-AF65-F5344CB8AC3E}">
        <p14:creationId xmlns:p14="http://schemas.microsoft.com/office/powerpoint/2010/main" val="327382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098CD-FD97-449B-82F9-B027468626C2}"/>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9A1B43B-C3C3-4B73-B573-EEB1D31D101E}"/>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F901C76-9E5D-4B3C-A894-C1A324956BBC}"/>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7" name="Rectangle 6">
            <a:extLst>
              <a:ext uri="{FF2B5EF4-FFF2-40B4-BE49-F238E27FC236}">
                <a16:creationId xmlns:a16="http://schemas.microsoft.com/office/drawing/2014/main" id="{84DCDBAC-84E4-4205-A000-69749D158605}"/>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A36FC78-5849-41E9-A823-A50B3F991A6F}"/>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Monday 8</a:t>
            </a:r>
            <a:r>
              <a:rPr lang="en-GB" sz="3200" baseline="30000" dirty="0"/>
              <a:t>th</a:t>
            </a:r>
            <a:r>
              <a:rPr lang="en-GB" sz="3200" dirty="0"/>
              <a:t> February </a:t>
            </a:r>
            <a:endParaRPr lang="en-GB" dirty="0"/>
          </a:p>
        </p:txBody>
      </p:sp>
      <p:pic>
        <p:nvPicPr>
          <p:cNvPr id="9" name="Picture 8">
            <a:extLst>
              <a:ext uri="{FF2B5EF4-FFF2-40B4-BE49-F238E27FC236}">
                <a16:creationId xmlns:a16="http://schemas.microsoft.com/office/drawing/2014/main" id="{189E6751-34BC-403B-AD7E-854FFBE07E9B}"/>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0" name="Rectangle 9">
            <a:extLst>
              <a:ext uri="{FF2B5EF4-FFF2-40B4-BE49-F238E27FC236}">
                <a16:creationId xmlns:a16="http://schemas.microsoft.com/office/drawing/2014/main" id="{A1D55E07-2A59-4AC0-B0FE-2797609A1186}"/>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375BF89-92FE-43A5-9B69-3D83BBF4E7E5}"/>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write sentences using expanded noun phrases.</a:t>
            </a:r>
          </a:p>
        </p:txBody>
      </p:sp>
      <p:pic>
        <p:nvPicPr>
          <p:cNvPr id="12" name="Picture 11">
            <a:extLst>
              <a:ext uri="{FF2B5EF4-FFF2-40B4-BE49-F238E27FC236}">
                <a16:creationId xmlns:a16="http://schemas.microsoft.com/office/drawing/2014/main" id="{48B5D287-2ACA-4B51-9CB9-6CE21CEB8AB3}"/>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3" name="Picture 12">
            <a:extLst>
              <a:ext uri="{FF2B5EF4-FFF2-40B4-BE49-F238E27FC236}">
                <a16:creationId xmlns:a16="http://schemas.microsoft.com/office/drawing/2014/main" id="{366C966A-78C3-4230-972B-6BE05789E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4340528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67062" y="459101"/>
            <a:ext cx="712945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Calibri"/>
              </a:rPr>
              <a:t>The word ‘but’ is a conjunction.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Calibri"/>
              </a:rPr>
              <a:t>Conjunctions join two sentences together …</a:t>
            </a:r>
          </a:p>
        </p:txBody>
      </p:sp>
      <p:pic>
        <p:nvPicPr>
          <p:cNvPr id="3" name="Picture 3" descr="A picture containing text, toy&#10;&#10;Description automatically generated"/>
          <p:cNvPicPr>
            <a:picLocks noChangeAspect="1"/>
          </p:cNvPicPr>
          <p:nvPr/>
        </p:nvPicPr>
        <p:blipFill>
          <a:blip r:embed="rId3"/>
          <a:stretch>
            <a:fillRect/>
          </a:stretch>
        </p:blipFill>
        <p:spPr>
          <a:xfrm>
            <a:off x="386187" y="220059"/>
            <a:ext cx="4488999" cy="3224969"/>
          </a:xfrm>
          <a:prstGeom prst="rect">
            <a:avLst/>
          </a:prstGeom>
          <a:noFill/>
          <a:ln cap="flat">
            <a:noFill/>
          </a:ln>
        </p:spPr>
      </p:pic>
      <p:sp>
        <p:nvSpPr>
          <p:cNvPr id="4" name="TextBox 4"/>
          <p:cNvSpPr txBox="1"/>
          <p:nvPr/>
        </p:nvSpPr>
        <p:spPr>
          <a:xfrm>
            <a:off x="1875937" y="5351544"/>
            <a:ext cx="8224241"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There’s a </a:t>
            </a:r>
            <a:r>
              <a:rPr lang="en-GB" sz="2400" b="0" i="0" u="none" strike="noStrike" kern="1200" cap="none" spc="0" baseline="0" dirty="0" smtClean="0">
                <a:solidFill>
                  <a:srgbClr val="000000"/>
                </a:solidFill>
                <a:uFillTx/>
                <a:latin typeface="Calibri"/>
              </a:rPr>
              <a:t>Rang-Tan </a:t>
            </a:r>
            <a:r>
              <a:rPr lang="en-GB" sz="2400" b="0" i="0" u="none" strike="noStrike" kern="1200" cap="none" spc="0" baseline="0" dirty="0">
                <a:solidFill>
                  <a:srgbClr val="000000"/>
                </a:solidFill>
                <a:uFillTx/>
                <a:latin typeface="Calibri"/>
              </a:rPr>
              <a:t>in my bedroom </a:t>
            </a:r>
            <a:r>
              <a:rPr lang="en-GB" sz="2400" b="0" i="0" u="none" strike="noStrike" kern="1200" cap="none" spc="0" baseline="0" dirty="0">
                <a:solidFill>
                  <a:srgbClr val="FFFFFF"/>
                </a:solidFill>
                <a:uFillTx/>
                <a:latin typeface="Calibri"/>
              </a:rPr>
              <a:t>but </a:t>
            </a:r>
            <a:r>
              <a:rPr lang="en-GB" sz="2400" b="0" i="0" u="none" strike="noStrike" kern="1200" cap="none" spc="0" baseline="0" dirty="0">
                <a:solidFill>
                  <a:srgbClr val="000000"/>
                </a:solidFill>
                <a:uFillTx/>
                <a:latin typeface="Calibri"/>
              </a:rPr>
              <a:t>I don’t know what to do. </a:t>
            </a:r>
          </a:p>
        </p:txBody>
      </p:sp>
      <p:cxnSp>
        <p:nvCxnSpPr>
          <p:cNvPr id="5" name="Straight Arrow Connector 6"/>
          <p:cNvCxnSpPr/>
          <p:nvPr/>
        </p:nvCxnSpPr>
        <p:spPr>
          <a:xfrm flipH="1">
            <a:off x="6603997" y="1697565"/>
            <a:ext cx="2641601" cy="3462869"/>
          </a:xfrm>
          <a:prstGeom prst="straightConnector1">
            <a:avLst/>
          </a:prstGeom>
          <a:noFill/>
          <a:ln w="28575" cap="flat">
            <a:solidFill>
              <a:srgbClr val="000000"/>
            </a:solidFill>
            <a:prstDash val="solid"/>
            <a:miter/>
            <a:tailEnd type="arrow"/>
          </a:ln>
        </p:spPr>
      </p:cxnSp>
      <p:sp>
        <p:nvSpPr>
          <p:cNvPr id="6" name="TextBox 7"/>
          <p:cNvSpPr txBox="1"/>
          <p:nvPr/>
        </p:nvSpPr>
        <p:spPr>
          <a:xfrm rot="18484971">
            <a:off x="7670821" y="3260360"/>
            <a:ext cx="1041401"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rPr>
              <a:t>Example</a:t>
            </a:r>
          </a:p>
        </p:txBody>
      </p:sp>
      <p:cxnSp>
        <p:nvCxnSpPr>
          <p:cNvPr id="7" name="Straight Connector 7"/>
          <p:cNvCxnSpPr/>
          <p:nvPr/>
        </p:nvCxnSpPr>
        <p:spPr>
          <a:xfrm>
            <a:off x="1875937" y="5793647"/>
            <a:ext cx="4128653" cy="0"/>
          </a:xfrm>
          <a:prstGeom prst="straightConnector1">
            <a:avLst/>
          </a:prstGeom>
          <a:noFill/>
          <a:ln w="38103" cap="flat">
            <a:solidFill>
              <a:srgbClr val="00B050"/>
            </a:solidFill>
            <a:prstDash val="solid"/>
            <a:miter/>
          </a:ln>
        </p:spPr>
      </p:cxnSp>
      <p:cxnSp>
        <p:nvCxnSpPr>
          <p:cNvPr id="8" name="Straight Connector 8"/>
          <p:cNvCxnSpPr/>
          <p:nvPr/>
        </p:nvCxnSpPr>
        <p:spPr>
          <a:xfrm>
            <a:off x="6802578" y="5765941"/>
            <a:ext cx="3117281" cy="0"/>
          </a:xfrm>
          <a:prstGeom prst="straightConnector1">
            <a:avLst/>
          </a:prstGeom>
          <a:noFill/>
          <a:ln w="38103" cap="flat">
            <a:solidFill>
              <a:srgbClr val="FF0000"/>
            </a:solidFill>
            <a:prstDash val="solid"/>
            <a:miter/>
          </a:ln>
        </p:spPr>
      </p:cxnSp>
      <p:pic>
        <p:nvPicPr>
          <p:cNvPr id="9" name="Picture 2" descr="A picture containing shape&#10;&#10;Description automatically generated"/>
          <p:cNvPicPr>
            <a:picLocks noChangeAspect="1"/>
          </p:cNvPicPr>
          <p:nvPr/>
        </p:nvPicPr>
        <p:blipFill>
          <a:blip r:embed="rId4"/>
          <a:stretch>
            <a:fillRect/>
          </a:stretch>
        </p:blipFill>
        <p:spPr>
          <a:xfrm>
            <a:off x="10828196" y="50794"/>
            <a:ext cx="1266828" cy="962021"/>
          </a:xfrm>
          <a:prstGeom prst="rect">
            <a:avLst/>
          </a:prstGeom>
          <a:noFill/>
          <a:ln cap="flat">
            <a:noFill/>
          </a:ln>
        </p:spPr>
      </p:pic>
    </p:spTree>
    <p:extLst>
      <p:ext uri="{BB962C8B-B14F-4D97-AF65-F5344CB8AC3E}">
        <p14:creationId xmlns:p14="http://schemas.microsoft.com/office/powerpoint/2010/main" val="23028880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378" y="394435"/>
            <a:ext cx="7679771"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sng" strike="noStrike" kern="1200" cap="none" spc="0" baseline="0">
                <a:solidFill>
                  <a:srgbClr val="000000"/>
                </a:solidFill>
                <a:uFillTx/>
                <a:latin typeface="Calibri"/>
              </a:rPr>
              <a:t>Match the correct ending to the sentences</a:t>
            </a:r>
          </a:p>
        </p:txBody>
      </p:sp>
      <p:sp>
        <p:nvSpPr>
          <p:cNvPr id="3" name="TextBox 2"/>
          <p:cNvSpPr txBox="1"/>
          <p:nvPr/>
        </p:nvSpPr>
        <p:spPr>
          <a:xfrm>
            <a:off x="378378" y="1153716"/>
            <a:ext cx="2552428"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Calibri"/>
              </a:rPr>
              <a:t>Sentence starters: </a:t>
            </a:r>
          </a:p>
        </p:txBody>
      </p:sp>
      <p:sp>
        <p:nvSpPr>
          <p:cNvPr id="4" name="TextBox 4"/>
          <p:cNvSpPr txBox="1"/>
          <p:nvPr/>
        </p:nvSpPr>
        <p:spPr>
          <a:xfrm>
            <a:off x="378378" y="3135148"/>
            <a:ext cx="3247619"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She plays with all my teddies but</a:t>
            </a:r>
          </a:p>
        </p:txBody>
      </p:sp>
      <p:sp>
        <p:nvSpPr>
          <p:cNvPr id="5" name="TextBox 5"/>
          <p:cNvSpPr txBox="1"/>
          <p:nvPr/>
        </p:nvSpPr>
        <p:spPr>
          <a:xfrm>
            <a:off x="378378" y="4306156"/>
            <a:ext cx="3491343"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She throws away my chocolate but </a:t>
            </a:r>
          </a:p>
        </p:txBody>
      </p:sp>
      <p:sp>
        <p:nvSpPr>
          <p:cNvPr id="6" name="TextBox 6"/>
          <p:cNvSpPr txBox="1"/>
          <p:nvPr/>
        </p:nvSpPr>
        <p:spPr>
          <a:xfrm>
            <a:off x="378378" y="5669280"/>
            <a:ext cx="2842183"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He took away my family</a:t>
            </a:r>
            <a:r>
              <a:rPr lang="en-GB" sz="1800" b="0" i="0" u="none" strike="noStrike" kern="0" cap="none" spc="0" baseline="0">
                <a:solidFill>
                  <a:srgbClr val="000000"/>
                </a:solidFill>
                <a:uFillTx/>
                <a:latin typeface="Calibri"/>
              </a:rPr>
              <a:t>  but</a:t>
            </a:r>
            <a:endParaRPr lang="en-GB" sz="1800" b="0" i="0" u="none" strike="noStrike" kern="1200" cap="none" spc="0" baseline="0">
              <a:solidFill>
                <a:srgbClr val="000000"/>
              </a:solidFill>
              <a:uFillTx/>
              <a:latin typeface="Calibri"/>
            </a:endParaRPr>
          </a:p>
        </p:txBody>
      </p:sp>
      <p:sp>
        <p:nvSpPr>
          <p:cNvPr id="7" name="TextBox 7"/>
          <p:cNvSpPr txBox="1"/>
          <p:nvPr/>
        </p:nvSpPr>
        <p:spPr>
          <a:xfrm>
            <a:off x="9112407" y="1104988"/>
            <a:ext cx="1205782"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Calibri"/>
              </a:rPr>
              <a:t>Ending: </a:t>
            </a:r>
          </a:p>
        </p:txBody>
      </p:sp>
      <p:sp>
        <p:nvSpPr>
          <p:cNvPr id="8" name="Rectangle 8"/>
          <p:cNvSpPr/>
          <p:nvPr/>
        </p:nvSpPr>
        <p:spPr>
          <a:xfrm>
            <a:off x="8452356" y="1994141"/>
            <a:ext cx="280237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000000"/>
                </a:solidFill>
                <a:uFillTx/>
                <a:latin typeface="Calibri"/>
              </a:rPr>
              <a:t> keeps borrowing my shoes</a:t>
            </a:r>
            <a:r>
              <a:rPr lang="en-GB" sz="1800" b="0" i="0" u="none" strike="noStrike" kern="1200" cap="none" spc="0" baseline="0">
                <a:solidFill>
                  <a:srgbClr val="000000"/>
                </a:solidFill>
                <a:uFillTx/>
                <a:latin typeface="Calibri"/>
              </a:rPr>
              <a:t>.</a:t>
            </a:r>
          </a:p>
        </p:txBody>
      </p:sp>
      <p:sp>
        <p:nvSpPr>
          <p:cNvPr id="9" name="Rectangle 10"/>
          <p:cNvSpPr/>
          <p:nvPr/>
        </p:nvSpPr>
        <p:spPr>
          <a:xfrm>
            <a:off x="8553343" y="3244336"/>
            <a:ext cx="2600389"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000000"/>
                </a:solidFill>
                <a:uFillTx/>
                <a:latin typeface="Calibri"/>
              </a:rPr>
              <a:t> I don’t know what to do.</a:t>
            </a:r>
            <a:r>
              <a:rPr lang="en-GB" sz="1800" b="0" i="0" u="none" strike="noStrike" kern="1200" cap="none" spc="0" baseline="0">
                <a:solidFill>
                  <a:srgbClr val="000000"/>
                </a:solidFill>
                <a:uFillTx/>
                <a:latin typeface="Calibri"/>
              </a:rPr>
              <a:t> </a:t>
            </a:r>
          </a:p>
        </p:txBody>
      </p:sp>
      <p:sp>
        <p:nvSpPr>
          <p:cNvPr id="10" name="TextBox 11"/>
          <p:cNvSpPr txBox="1"/>
          <p:nvPr/>
        </p:nvSpPr>
        <p:spPr>
          <a:xfrm>
            <a:off x="8617077" y="4362876"/>
            <a:ext cx="2880853"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 I’m scared he’ll take me too.</a:t>
            </a:r>
          </a:p>
        </p:txBody>
      </p:sp>
      <p:sp>
        <p:nvSpPr>
          <p:cNvPr id="11" name="TextBox 12"/>
          <p:cNvSpPr txBox="1"/>
          <p:nvPr/>
        </p:nvSpPr>
        <p:spPr>
          <a:xfrm>
            <a:off x="8771555" y="5613071"/>
            <a:ext cx="2983513"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000000"/>
                </a:solidFill>
                <a:uFillTx/>
                <a:latin typeface="Calibri"/>
              </a:rPr>
              <a:t> likes to howl at my shampoo</a:t>
            </a:r>
            <a:r>
              <a:rPr lang="en-GB" sz="1800" b="0" i="0" u="none" strike="noStrike" kern="1200" cap="none" spc="0" baseline="0">
                <a:solidFill>
                  <a:srgbClr val="000000"/>
                </a:solidFill>
                <a:uFillTx/>
                <a:latin typeface="Calibri"/>
              </a:rPr>
              <a:t>.</a:t>
            </a:r>
          </a:p>
        </p:txBody>
      </p:sp>
      <p:sp>
        <p:nvSpPr>
          <p:cNvPr id="12" name="TextBox 13"/>
          <p:cNvSpPr txBox="1"/>
          <p:nvPr/>
        </p:nvSpPr>
        <p:spPr>
          <a:xfrm>
            <a:off x="378378" y="2047734"/>
            <a:ext cx="3827586"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There’s a </a:t>
            </a:r>
            <a:r>
              <a:rPr lang="en-GB" sz="1800" b="0" i="0" u="none" strike="noStrike" kern="1200" cap="none" spc="0" baseline="0" dirty="0" smtClean="0">
                <a:solidFill>
                  <a:srgbClr val="000000"/>
                </a:solidFill>
                <a:uFillTx/>
                <a:latin typeface="Calibri"/>
              </a:rPr>
              <a:t>Rang-Tan </a:t>
            </a:r>
            <a:r>
              <a:rPr lang="en-GB" sz="1800" b="0" i="0" u="none" strike="noStrike" kern="1200" cap="none" spc="0" baseline="0" dirty="0">
                <a:solidFill>
                  <a:srgbClr val="000000"/>
                </a:solidFill>
                <a:uFillTx/>
                <a:latin typeface="Calibri"/>
              </a:rPr>
              <a:t>in my bedroom but </a:t>
            </a:r>
          </a:p>
        </p:txBody>
      </p:sp>
      <p:cxnSp>
        <p:nvCxnSpPr>
          <p:cNvPr id="13" name="Straight Arrow Connector 14"/>
          <p:cNvCxnSpPr/>
          <p:nvPr/>
        </p:nvCxnSpPr>
        <p:spPr>
          <a:xfrm flipV="1">
            <a:off x="3618043" y="2363477"/>
            <a:ext cx="4620701" cy="1065523"/>
          </a:xfrm>
          <a:prstGeom prst="straightConnector1">
            <a:avLst/>
          </a:prstGeom>
          <a:noFill/>
          <a:ln w="28575" cap="flat">
            <a:solidFill>
              <a:srgbClr val="000000"/>
            </a:solidFill>
            <a:prstDash val="solid"/>
            <a:miter/>
            <a:tailEnd type="arrow"/>
          </a:ln>
        </p:spPr>
      </p:cxnSp>
      <p:pic>
        <p:nvPicPr>
          <p:cNvPr id="14" name="Picture 15" descr="A picture containing logo&#10;&#10;Description automatically generated"/>
          <p:cNvPicPr>
            <a:picLocks noChangeAspect="1"/>
          </p:cNvPicPr>
          <p:nvPr/>
        </p:nvPicPr>
        <p:blipFill>
          <a:blip r:embed="rId2"/>
          <a:stretch>
            <a:fillRect/>
          </a:stretch>
        </p:blipFill>
        <p:spPr>
          <a:xfrm>
            <a:off x="10864516" y="32415"/>
            <a:ext cx="1266828" cy="962021"/>
          </a:xfrm>
          <a:prstGeom prst="rect">
            <a:avLst/>
          </a:prstGeom>
          <a:noFill/>
          <a:ln cap="flat">
            <a:noFill/>
          </a:ln>
        </p:spPr>
      </p:pic>
    </p:spTree>
    <p:extLst>
      <p:ext uri="{BB962C8B-B14F-4D97-AF65-F5344CB8AC3E}">
        <p14:creationId xmlns:p14="http://schemas.microsoft.com/office/powerpoint/2010/main" val="211165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100000">
                                          <p:val>
                                            <p:strVal val="#ppt_x"/>
                                          </p:val>
                                        </p:tav>
                                      </p:tavLst>
                                    </p:anim>
                                    <p:anim calcmode="lin" valueType="num">
                                      <p:cBhvr>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378" y="394435"/>
            <a:ext cx="9698309"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sng" strike="noStrike" kern="1200" cap="none" spc="0" baseline="0">
                <a:solidFill>
                  <a:srgbClr val="000000"/>
                </a:solidFill>
                <a:uFillTx/>
                <a:latin typeface="Calibri"/>
              </a:rPr>
              <a:t>Match the correct ending to the sentences – </a:t>
            </a:r>
            <a:r>
              <a:rPr lang="en-GB" sz="4000" b="1" i="0" u="sng" strike="noStrike" kern="1200" cap="none" spc="0" baseline="0">
                <a:solidFill>
                  <a:srgbClr val="FF0000"/>
                </a:solidFill>
                <a:uFillTx/>
                <a:latin typeface="Calibri"/>
              </a:rPr>
              <a:t>answers </a:t>
            </a:r>
            <a:endParaRPr lang="en-GB" sz="2800" b="1" i="0" u="sng" strike="noStrike" kern="1200" cap="none" spc="0" baseline="0">
              <a:solidFill>
                <a:srgbClr val="FF0000"/>
              </a:solidFill>
              <a:uFillTx/>
              <a:latin typeface="Calibri"/>
            </a:endParaRPr>
          </a:p>
        </p:txBody>
      </p:sp>
      <p:sp>
        <p:nvSpPr>
          <p:cNvPr id="3" name="TextBox 2"/>
          <p:cNvSpPr txBox="1"/>
          <p:nvPr/>
        </p:nvSpPr>
        <p:spPr>
          <a:xfrm>
            <a:off x="495943" y="1151156"/>
            <a:ext cx="2552428"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Calibri"/>
              </a:rPr>
              <a:t>Sentence starters: </a:t>
            </a:r>
          </a:p>
        </p:txBody>
      </p:sp>
      <p:sp>
        <p:nvSpPr>
          <p:cNvPr id="4" name="TextBox 3"/>
          <p:cNvSpPr txBox="1"/>
          <p:nvPr/>
        </p:nvSpPr>
        <p:spPr>
          <a:xfrm>
            <a:off x="8870905" y="1151156"/>
            <a:ext cx="1205782"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Calibri"/>
              </a:rPr>
              <a:t>Ending: </a:t>
            </a:r>
          </a:p>
        </p:txBody>
      </p:sp>
      <p:sp>
        <p:nvSpPr>
          <p:cNvPr id="5" name="TextBox 4"/>
          <p:cNvSpPr txBox="1"/>
          <p:nvPr/>
        </p:nvSpPr>
        <p:spPr>
          <a:xfrm>
            <a:off x="378378" y="2146087"/>
            <a:ext cx="3827586"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There’s a </a:t>
            </a:r>
            <a:r>
              <a:rPr lang="en-GB" sz="1800" b="0" i="0" u="none" strike="noStrike" kern="1200" cap="none" spc="0" baseline="0" dirty="0" smtClean="0">
                <a:solidFill>
                  <a:srgbClr val="000000"/>
                </a:solidFill>
                <a:uFillTx/>
                <a:latin typeface="Calibri"/>
              </a:rPr>
              <a:t>Rang-Tan </a:t>
            </a:r>
            <a:r>
              <a:rPr lang="en-GB" sz="1800" b="0" i="0" u="none" strike="noStrike" kern="1200" cap="none" spc="0" baseline="0" dirty="0">
                <a:solidFill>
                  <a:srgbClr val="000000"/>
                </a:solidFill>
                <a:uFillTx/>
                <a:latin typeface="Calibri"/>
              </a:rPr>
              <a:t>in my bedroom but </a:t>
            </a:r>
          </a:p>
        </p:txBody>
      </p:sp>
      <p:sp>
        <p:nvSpPr>
          <p:cNvPr id="6" name="TextBox 5"/>
          <p:cNvSpPr txBox="1"/>
          <p:nvPr/>
        </p:nvSpPr>
        <p:spPr>
          <a:xfrm>
            <a:off x="378378" y="3237341"/>
            <a:ext cx="3247619"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She plays with all my teddies but</a:t>
            </a:r>
          </a:p>
        </p:txBody>
      </p:sp>
      <p:sp>
        <p:nvSpPr>
          <p:cNvPr id="7" name="TextBox 6"/>
          <p:cNvSpPr txBox="1"/>
          <p:nvPr/>
        </p:nvSpPr>
        <p:spPr>
          <a:xfrm>
            <a:off x="378378" y="4403439"/>
            <a:ext cx="3525450"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She thrown away my chocolate but </a:t>
            </a:r>
          </a:p>
        </p:txBody>
      </p:sp>
      <p:sp>
        <p:nvSpPr>
          <p:cNvPr id="8" name="TextBox 7"/>
          <p:cNvSpPr txBox="1"/>
          <p:nvPr/>
        </p:nvSpPr>
        <p:spPr>
          <a:xfrm>
            <a:off x="378378" y="5669280"/>
            <a:ext cx="2842183"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He took away my family but </a:t>
            </a:r>
          </a:p>
        </p:txBody>
      </p:sp>
      <p:sp>
        <p:nvSpPr>
          <p:cNvPr id="9" name="Rectangle 8"/>
          <p:cNvSpPr/>
          <p:nvPr/>
        </p:nvSpPr>
        <p:spPr>
          <a:xfrm>
            <a:off x="8546860" y="2197065"/>
            <a:ext cx="2731962"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keeps borrowing my shoes.</a:t>
            </a:r>
          </a:p>
        </p:txBody>
      </p:sp>
      <p:sp>
        <p:nvSpPr>
          <p:cNvPr id="10" name="Rectangle 9"/>
          <p:cNvSpPr/>
          <p:nvPr/>
        </p:nvSpPr>
        <p:spPr>
          <a:xfrm>
            <a:off x="8737165" y="3300252"/>
            <a:ext cx="2897084" cy="36933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 I don’t know what to do.</a:t>
            </a:r>
          </a:p>
        </p:txBody>
      </p:sp>
      <p:sp>
        <p:nvSpPr>
          <p:cNvPr id="11" name="TextBox 10"/>
          <p:cNvSpPr txBox="1"/>
          <p:nvPr/>
        </p:nvSpPr>
        <p:spPr>
          <a:xfrm>
            <a:off x="8693950" y="4403439"/>
            <a:ext cx="2903357"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000000"/>
                </a:solidFill>
                <a:uFillTx/>
                <a:latin typeface="Calibri"/>
              </a:rPr>
              <a:t> I’m scared he’ll take me too</a:t>
            </a:r>
            <a:r>
              <a:rPr lang="en-GB" sz="1800" b="0" i="0" u="none" strike="noStrike" kern="1200" cap="none" spc="0" baseline="0">
                <a:solidFill>
                  <a:srgbClr val="000000"/>
                </a:solidFill>
                <a:uFillTx/>
                <a:latin typeface="Calibri"/>
              </a:rPr>
              <a:t>.</a:t>
            </a:r>
          </a:p>
        </p:txBody>
      </p:sp>
      <p:sp>
        <p:nvSpPr>
          <p:cNvPr id="12" name="TextBox 11"/>
          <p:cNvSpPr txBox="1"/>
          <p:nvPr/>
        </p:nvSpPr>
        <p:spPr>
          <a:xfrm>
            <a:off x="8693950" y="5691289"/>
            <a:ext cx="2983513"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000000"/>
                </a:solidFill>
                <a:uFillTx/>
                <a:latin typeface="Calibri"/>
              </a:rPr>
              <a:t> likes to howl at my shampoo</a:t>
            </a:r>
            <a:r>
              <a:rPr lang="en-GB" sz="1800" b="0" i="0" u="none" strike="noStrike" kern="1200" cap="none" spc="0" baseline="0">
                <a:solidFill>
                  <a:srgbClr val="000000"/>
                </a:solidFill>
                <a:uFillTx/>
                <a:latin typeface="Calibri"/>
              </a:rPr>
              <a:t>.</a:t>
            </a:r>
          </a:p>
        </p:txBody>
      </p:sp>
      <p:cxnSp>
        <p:nvCxnSpPr>
          <p:cNvPr id="13" name="Straight Arrow Connector 13"/>
          <p:cNvCxnSpPr>
            <a:endCxn id="10" idx="1"/>
          </p:cNvCxnSpPr>
          <p:nvPr/>
        </p:nvCxnSpPr>
        <p:spPr>
          <a:xfrm>
            <a:off x="4250268" y="2452887"/>
            <a:ext cx="4486897" cy="1032037"/>
          </a:xfrm>
          <a:prstGeom prst="straightConnector1">
            <a:avLst/>
          </a:prstGeom>
          <a:noFill/>
          <a:ln w="28575" cap="flat">
            <a:solidFill>
              <a:srgbClr val="000000"/>
            </a:solidFill>
            <a:prstDash val="solid"/>
            <a:miter/>
            <a:tailEnd type="arrow"/>
          </a:ln>
        </p:spPr>
      </p:cxnSp>
      <p:cxnSp>
        <p:nvCxnSpPr>
          <p:cNvPr id="14" name="Straight Arrow Connector 15"/>
          <p:cNvCxnSpPr>
            <a:endCxn id="9" idx="1"/>
          </p:cNvCxnSpPr>
          <p:nvPr/>
        </p:nvCxnSpPr>
        <p:spPr>
          <a:xfrm flipV="1">
            <a:off x="3998835" y="2381737"/>
            <a:ext cx="4548025" cy="1139599"/>
          </a:xfrm>
          <a:prstGeom prst="straightConnector1">
            <a:avLst/>
          </a:prstGeom>
          <a:noFill/>
          <a:ln w="28575" cap="flat">
            <a:solidFill>
              <a:srgbClr val="000000"/>
            </a:solidFill>
            <a:prstDash val="solid"/>
            <a:miter/>
            <a:tailEnd type="arrow"/>
          </a:ln>
        </p:spPr>
      </p:cxnSp>
      <p:cxnSp>
        <p:nvCxnSpPr>
          <p:cNvPr id="15" name="Straight Arrow Connector 17"/>
          <p:cNvCxnSpPr>
            <a:stCxn id="7" idx="3"/>
          </p:cNvCxnSpPr>
          <p:nvPr/>
        </p:nvCxnSpPr>
        <p:spPr>
          <a:xfrm>
            <a:off x="3903829" y="4588102"/>
            <a:ext cx="4639035" cy="1265841"/>
          </a:xfrm>
          <a:prstGeom prst="straightConnector1">
            <a:avLst/>
          </a:prstGeom>
          <a:noFill/>
          <a:ln w="28575" cap="flat">
            <a:solidFill>
              <a:srgbClr val="000000"/>
            </a:solidFill>
            <a:prstDash val="solid"/>
            <a:miter/>
            <a:tailEnd type="arrow"/>
          </a:ln>
        </p:spPr>
      </p:cxnSp>
      <p:cxnSp>
        <p:nvCxnSpPr>
          <p:cNvPr id="16" name="Straight Arrow Connector 19"/>
          <p:cNvCxnSpPr/>
          <p:nvPr/>
        </p:nvCxnSpPr>
        <p:spPr>
          <a:xfrm flipV="1">
            <a:off x="3488271" y="4588102"/>
            <a:ext cx="5054593" cy="1287859"/>
          </a:xfrm>
          <a:prstGeom prst="straightConnector1">
            <a:avLst/>
          </a:prstGeom>
          <a:noFill/>
          <a:ln w="28575" cap="flat">
            <a:solidFill>
              <a:srgbClr val="000000"/>
            </a:solidFill>
            <a:prstDash val="solid"/>
            <a:miter/>
            <a:tailEnd type="arrow"/>
          </a:ln>
        </p:spPr>
      </p:cxnSp>
      <p:pic>
        <p:nvPicPr>
          <p:cNvPr id="17" name="Picture 15" descr="A picture containing logo&#10;&#10;Description automatically generated"/>
          <p:cNvPicPr>
            <a:picLocks noChangeAspect="1"/>
          </p:cNvPicPr>
          <p:nvPr/>
        </p:nvPicPr>
        <p:blipFill>
          <a:blip r:embed="rId3"/>
          <a:stretch>
            <a:fillRect/>
          </a:stretch>
        </p:blipFill>
        <p:spPr>
          <a:xfrm>
            <a:off x="10814334" y="61923"/>
            <a:ext cx="1266828" cy="962021"/>
          </a:xfrm>
          <a:prstGeom prst="rect">
            <a:avLst/>
          </a:prstGeom>
          <a:noFill/>
          <a:ln cap="flat">
            <a:noFill/>
          </a:ln>
        </p:spPr>
      </p:pic>
    </p:spTree>
    <p:extLst>
      <p:ext uri="{BB962C8B-B14F-4D97-AF65-F5344CB8AC3E}">
        <p14:creationId xmlns:p14="http://schemas.microsoft.com/office/powerpoint/2010/main" val="170838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100000">
                                          <p:val>
                                            <p:strVal val="#ppt_x"/>
                                          </p:val>
                                        </p:tav>
                                      </p:tavLst>
                                    </p:anim>
                                    <p:anim calcmode="lin" valueType="num">
                                      <p:cBhvr>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7996" y="0"/>
            <a:ext cx="6096003" cy="76944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1" i="0" u="sng" strike="noStrike" kern="0" cap="none" spc="0" baseline="0">
                <a:solidFill>
                  <a:srgbClr val="000000"/>
                </a:solidFill>
                <a:uFillTx/>
                <a:latin typeface="Calibri"/>
              </a:rPr>
              <a:t>because</a:t>
            </a:r>
            <a:r>
              <a:rPr lang="en-GB" sz="4400" b="1" i="0" u="sng" strike="noStrike" kern="1200" cap="none" spc="0" baseline="0">
                <a:solidFill>
                  <a:srgbClr val="000000"/>
                </a:solidFill>
                <a:uFillTx/>
                <a:latin typeface="Calibri"/>
              </a:rPr>
              <a:t> or but?</a:t>
            </a:r>
          </a:p>
        </p:txBody>
      </p:sp>
      <p:sp>
        <p:nvSpPr>
          <p:cNvPr id="3" name="Rectangle 2"/>
          <p:cNvSpPr/>
          <p:nvPr/>
        </p:nvSpPr>
        <p:spPr>
          <a:xfrm>
            <a:off x="95253" y="942975"/>
            <a:ext cx="12030075" cy="769440"/>
          </a:xfrm>
          <a:prstGeom prst="rect">
            <a:avLst/>
          </a:prstGeom>
          <a:solidFill>
            <a:srgbClr val="AFABAB"/>
          </a:solidFill>
          <a:ln w="12701" cap="flat">
            <a:solidFill>
              <a:srgbClr val="AFABA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FFFFFF"/>
                </a:solidFill>
                <a:uFillTx/>
                <a:latin typeface="Calibri"/>
              </a:rPr>
              <a:t>A few weeks ago we looked at using ‘because ’ to extend sentences. Lets see what you can remember read the sentences below and decide if the missing conjunction is ‘because’ or ‘but’.</a:t>
            </a:r>
          </a:p>
        </p:txBody>
      </p:sp>
      <p:sp>
        <p:nvSpPr>
          <p:cNvPr id="4" name="TextBox 3"/>
          <p:cNvSpPr txBox="1"/>
          <p:nvPr/>
        </p:nvSpPr>
        <p:spPr>
          <a:xfrm>
            <a:off x="95253" y="2314574"/>
            <a:ext cx="11906246" cy="3970315"/>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She climbs up all the plants ____________ she won’t stop shouting </a:t>
            </a:r>
            <a:r>
              <a:rPr lang="en-GB" sz="2400" b="0" i="0" u="none" strike="noStrike" kern="1200" cap="none" spc="0" baseline="0" dirty="0" err="1">
                <a:solidFill>
                  <a:srgbClr val="000000"/>
                </a:solidFill>
                <a:uFillTx/>
                <a:latin typeface="Calibri"/>
              </a:rPr>
              <a:t>oooooo</a:t>
            </a:r>
            <a:r>
              <a:rPr lang="en-GB" sz="2400" b="0" i="0" u="none" strike="noStrike" kern="1200" cap="none" spc="0" baseline="0" dirty="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2. Why were you in my bedroom ____________ I really want to know?</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3. There’s a </a:t>
            </a:r>
            <a:r>
              <a:rPr lang="en-GB" sz="2400" b="0" i="0" u="none" strike="noStrike" kern="1200" cap="none" spc="0" baseline="0" dirty="0" smtClean="0">
                <a:solidFill>
                  <a:srgbClr val="000000"/>
                </a:solidFill>
                <a:uFillTx/>
                <a:latin typeface="Calibri"/>
              </a:rPr>
              <a:t>Rang-Tan </a:t>
            </a:r>
            <a:r>
              <a:rPr lang="en-GB" sz="2400" b="0" i="0" u="none" strike="noStrike" kern="1200" cap="none" spc="0" baseline="0" dirty="0">
                <a:solidFill>
                  <a:srgbClr val="000000"/>
                </a:solidFill>
                <a:uFillTx/>
                <a:latin typeface="Calibri"/>
              </a:rPr>
              <a:t>in my bedroom ____________ I don’t want her to stay.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4. I’m scared  ____________he’s destroying all our trees.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5. There’s a human in my forest ____________I don’t know what to do.</a:t>
            </a: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Calibri"/>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Calibri"/>
            </a:endParaRPr>
          </a:p>
        </p:txBody>
      </p:sp>
      <p:pic>
        <p:nvPicPr>
          <p:cNvPr id="5" name="Picture 15" descr="A picture containing logo&#10;&#10;Description automatically generated"/>
          <p:cNvPicPr>
            <a:picLocks noChangeAspect="1"/>
          </p:cNvPicPr>
          <p:nvPr/>
        </p:nvPicPr>
        <p:blipFill>
          <a:blip r:embed="rId2"/>
          <a:stretch>
            <a:fillRect/>
          </a:stretch>
        </p:blipFill>
        <p:spPr>
          <a:xfrm>
            <a:off x="10858500" y="0"/>
            <a:ext cx="1266828" cy="962021"/>
          </a:xfrm>
          <a:prstGeom prst="rect">
            <a:avLst/>
          </a:prstGeom>
          <a:noFill/>
          <a:ln cap="flat">
            <a:noFill/>
          </a:ln>
        </p:spPr>
      </p:pic>
    </p:spTree>
    <p:extLst>
      <p:ext uri="{BB962C8B-B14F-4D97-AF65-F5344CB8AC3E}">
        <p14:creationId xmlns:p14="http://schemas.microsoft.com/office/powerpoint/2010/main" val="10658302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3047996" y="0"/>
            <a:ext cx="6096003" cy="76944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1" i="0" u="sng" strike="noStrike" kern="1200" cap="none" spc="0" baseline="0">
                <a:solidFill>
                  <a:srgbClr val="000000"/>
                </a:solidFill>
                <a:uFillTx/>
                <a:latin typeface="Calibri"/>
              </a:rPr>
              <a:t>because or but? </a:t>
            </a:r>
            <a:r>
              <a:rPr lang="en-GB" sz="4400" b="1" i="0" u="sng" strike="noStrike" kern="1200" cap="none" spc="0" baseline="0">
                <a:solidFill>
                  <a:srgbClr val="FF0000"/>
                </a:solidFill>
                <a:uFillTx/>
                <a:latin typeface="Calibri"/>
              </a:rPr>
              <a:t>Answers</a:t>
            </a:r>
            <a:endParaRPr lang="en-GB" sz="4400" b="1" i="0" u="sng" strike="noStrike" kern="1200" cap="none" spc="0" baseline="0">
              <a:solidFill>
                <a:srgbClr val="000000"/>
              </a:solidFill>
              <a:uFillTx/>
              <a:latin typeface="Calibri"/>
            </a:endParaRPr>
          </a:p>
        </p:txBody>
      </p:sp>
      <p:sp>
        <p:nvSpPr>
          <p:cNvPr id="3" name="Rectangle 6"/>
          <p:cNvSpPr/>
          <p:nvPr/>
        </p:nvSpPr>
        <p:spPr>
          <a:xfrm>
            <a:off x="95253" y="942975"/>
            <a:ext cx="12030075" cy="769440"/>
          </a:xfrm>
          <a:prstGeom prst="rect">
            <a:avLst/>
          </a:prstGeom>
          <a:solidFill>
            <a:srgbClr val="AFABAB"/>
          </a:solidFill>
          <a:ln w="12701" cap="flat">
            <a:solidFill>
              <a:srgbClr val="AFABA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FFFFFF"/>
                </a:solidFill>
                <a:uFillTx/>
                <a:latin typeface="Calibri"/>
              </a:rPr>
              <a:t>A few weeks ago we looked at using ‘because’ to extend sentences. Lets see what you can remember read the sentences below and decide if the missing conjunction is ‘because’ or ‘but’.</a:t>
            </a:r>
          </a:p>
        </p:txBody>
      </p:sp>
      <p:sp>
        <p:nvSpPr>
          <p:cNvPr id="4" name="TextBox 7"/>
          <p:cNvSpPr txBox="1"/>
          <p:nvPr/>
        </p:nvSpPr>
        <p:spPr>
          <a:xfrm>
            <a:off x="387861" y="2171544"/>
            <a:ext cx="11906246" cy="4585871"/>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She climbs up all the plants </a:t>
            </a:r>
            <a:r>
              <a:rPr lang="en-GB" sz="3200" b="0" i="0" u="none" strike="noStrike" kern="1200" cap="none" spc="0" baseline="0" dirty="0">
                <a:solidFill>
                  <a:srgbClr val="FF0000"/>
                </a:solidFill>
                <a:uFillTx/>
                <a:latin typeface="Calibri"/>
              </a:rPr>
              <a:t>but</a:t>
            </a:r>
            <a:r>
              <a:rPr lang="en-GB" sz="2400" b="0" i="0" u="none" strike="noStrike" kern="1200" cap="none" spc="0" baseline="0" dirty="0">
                <a:solidFill>
                  <a:srgbClr val="000000"/>
                </a:solidFill>
                <a:uFillTx/>
                <a:latin typeface="Calibri"/>
              </a:rPr>
              <a:t> she won’t stop shouting </a:t>
            </a:r>
            <a:r>
              <a:rPr lang="en-GB" sz="2400" b="0" i="0" u="none" strike="noStrike" kern="1200" cap="none" spc="0" baseline="0" dirty="0" err="1">
                <a:solidFill>
                  <a:srgbClr val="000000"/>
                </a:solidFill>
                <a:uFillTx/>
                <a:latin typeface="Calibri"/>
              </a:rPr>
              <a:t>oooooo</a:t>
            </a:r>
            <a:r>
              <a:rPr lang="en-GB" sz="2400" b="0" i="0" u="none" strike="noStrike" kern="1200" cap="none" spc="0" baseline="0" dirty="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2. Why were you in my bedroom </a:t>
            </a:r>
            <a:r>
              <a:rPr lang="en-GB" sz="3200" b="0" i="0" u="none" strike="noStrike" kern="1200" cap="none" spc="0" baseline="0" dirty="0">
                <a:solidFill>
                  <a:srgbClr val="FF0000"/>
                </a:solidFill>
                <a:uFillTx/>
                <a:latin typeface="Calibri"/>
              </a:rPr>
              <a:t>because</a:t>
            </a:r>
            <a:r>
              <a:rPr lang="en-GB" sz="2400" b="0" i="0" u="none" strike="noStrike" kern="1200" cap="none" spc="0" baseline="0" dirty="0">
                <a:solidFill>
                  <a:srgbClr val="000000"/>
                </a:solidFill>
                <a:uFillTx/>
                <a:latin typeface="Calibri"/>
              </a:rPr>
              <a:t> I really want to know?</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3. There’s a </a:t>
            </a:r>
            <a:r>
              <a:rPr lang="en-GB" sz="2400" b="0" i="0" u="none" strike="noStrike" kern="1200" cap="none" spc="0" baseline="0" dirty="0" smtClean="0">
                <a:solidFill>
                  <a:srgbClr val="000000"/>
                </a:solidFill>
                <a:uFillTx/>
                <a:latin typeface="Calibri"/>
              </a:rPr>
              <a:t>Rang-Tan </a:t>
            </a:r>
            <a:r>
              <a:rPr lang="en-GB" sz="2400" b="0" i="0" u="none" strike="noStrike" kern="1200" cap="none" spc="0" baseline="0" dirty="0">
                <a:solidFill>
                  <a:srgbClr val="000000"/>
                </a:solidFill>
                <a:uFillTx/>
                <a:latin typeface="Calibri"/>
              </a:rPr>
              <a:t>in my bedroom </a:t>
            </a:r>
            <a:r>
              <a:rPr lang="en-GB" sz="3200" b="0" i="0" u="none" strike="noStrike" kern="1200" cap="none" spc="0" baseline="0" dirty="0">
                <a:solidFill>
                  <a:srgbClr val="FF0000"/>
                </a:solidFill>
                <a:uFillTx/>
                <a:latin typeface="Calibri"/>
              </a:rPr>
              <a:t>but</a:t>
            </a:r>
            <a:r>
              <a:rPr lang="en-GB" sz="2400" b="0" i="0" u="none" strike="noStrike" kern="1200" cap="none" spc="0" baseline="0" dirty="0">
                <a:solidFill>
                  <a:srgbClr val="000000"/>
                </a:solidFill>
                <a:uFillTx/>
                <a:latin typeface="Calibri"/>
              </a:rPr>
              <a:t> I don’t want her to stay.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4. I’m scared  </a:t>
            </a:r>
            <a:r>
              <a:rPr lang="en-GB" sz="3200" b="0" i="0" u="none" strike="noStrike" kern="1200" cap="none" spc="0" baseline="0" dirty="0">
                <a:solidFill>
                  <a:srgbClr val="FF0000"/>
                </a:solidFill>
                <a:uFillTx/>
                <a:latin typeface="Calibri"/>
              </a:rPr>
              <a:t>because</a:t>
            </a:r>
            <a:r>
              <a:rPr lang="en-GB" sz="2400" b="0" i="0" u="none" strike="noStrike" kern="1200" cap="none" spc="0" baseline="0" dirty="0">
                <a:solidFill>
                  <a:srgbClr val="000000"/>
                </a:solidFill>
                <a:uFillTx/>
                <a:latin typeface="Calibri"/>
              </a:rPr>
              <a:t> he’s destroying all our trees.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5. There’s a human in my forest </a:t>
            </a:r>
            <a:r>
              <a:rPr lang="en-GB" sz="3200" b="0" i="0" u="none" strike="noStrike" kern="1200" cap="none" spc="0" baseline="0" dirty="0">
                <a:solidFill>
                  <a:srgbClr val="FF0000"/>
                </a:solidFill>
                <a:uFillTx/>
                <a:latin typeface="Calibri"/>
              </a:rPr>
              <a:t>but</a:t>
            </a:r>
            <a:r>
              <a:rPr lang="en-GB" sz="2400" b="0" i="0" u="none" strike="noStrike" kern="1200" cap="none" spc="0" baseline="0" dirty="0">
                <a:solidFill>
                  <a:srgbClr val="000000"/>
                </a:solidFill>
                <a:uFillTx/>
                <a:latin typeface="Calibri"/>
              </a:rPr>
              <a:t> I don’t know what to do.</a:t>
            </a: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Calibri"/>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Calibri"/>
            </a:endParaRPr>
          </a:p>
        </p:txBody>
      </p:sp>
      <p:pic>
        <p:nvPicPr>
          <p:cNvPr id="5" name="Picture 15" descr="A picture containing logo&#10;&#10;Description automatically generated"/>
          <p:cNvPicPr>
            <a:picLocks noChangeAspect="1"/>
          </p:cNvPicPr>
          <p:nvPr/>
        </p:nvPicPr>
        <p:blipFill>
          <a:blip r:embed="rId2"/>
          <a:stretch>
            <a:fillRect/>
          </a:stretch>
        </p:blipFill>
        <p:spPr>
          <a:xfrm>
            <a:off x="10925178" y="2834"/>
            <a:ext cx="1266828" cy="962021"/>
          </a:xfrm>
          <a:prstGeom prst="rect">
            <a:avLst/>
          </a:prstGeom>
          <a:noFill/>
          <a:ln cap="flat">
            <a:noFill/>
          </a:ln>
        </p:spPr>
      </p:pic>
    </p:spTree>
    <p:extLst>
      <p:ext uri="{BB962C8B-B14F-4D97-AF65-F5344CB8AC3E}">
        <p14:creationId xmlns:p14="http://schemas.microsoft.com/office/powerpoint/2010/main" val="39954440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1236" y="380143"/>
            <a:ext cx="5866543"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sng" strike="noStrike" kern="1200" cap="none" spc="0" baseline="0">
                <a:solidFill>
                  <a:srgbClr val="000000"/>
                </a:solidFill>
                <a:uFillTx/>
                <a:latin typeface="Calibri"/>
              </a:rPr>
              <a:t>Complete my sentences:</a:t>
            </a:r>
          </a:p>
        </p:txBody>
      </p:sp>
      <p:sp>
        <p:nvSpPr>
          <p:cNvPr id="3" name="TextBox 2"/>
          <p:cNvSpPr txBox="1"/>
          <p:nvPr/>
        </p:nvSpPr>
        <p:spPr>
          <a:xfrm>
            <a:off x="267279" y="1297579"/>
            <a:ext cx="7115513" cy="517064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I tried to eat some cookies but ___________________________________________.</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There’s a human in my forest but ___________________________________________.</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He took away my family but ___________________________________________.</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2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2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200" b="0" i="0" u="none" strike="noStrike" kern="1200" cap="none" spc="0" baseline="0" dirty="0">
              <a:solidFill>
                <a:srgbClr val="000000"/>
              </a:solidFill>
              <a:uFillTx/>
              <a:latin typeface="Calibri"/>
            </a:endParaRPr>
          </a:p>
        </p:txBody>
      </p:sp>
      <p:sp>
        <p:nvSpPr>
          <p:cNvPr id="4" name="Oval 3"/>
          <p:cNvSpPr/>
          <p:nvPr/>
        </p:nvSpPr>
        <p:spPr>
          <a:xfrm>
            <a:off x="8383712" y="3651052"/>
            <a:ext cx="3375059" cy="281717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A6A6A6"/>
          </a:solidFill>
          <a:ln w="12701" cap="flat">
            <a:solidFill>
              <a:srgbClr val="A6A6A6"/>
            </a:solidFill>
            <a:prstDash val="solid"/>
            <a:miter/>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extBox 4"/>
          <p:cNvSpPr txBox="1"/>
          <p:nvPr/>
        </p:nvSpPr>
        <p:spPr>
          <a:xfrm>
            <a:off x="8595360" y="4163171"/>
            <a:ext cx="3163412"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The word ‘but’ is a …</a:t>
            </a:r>
          </a:p>
        </p:txBody>
      </p:sp>
      <p:sp>
        <p:nvSpPr>
          <p:cNvPr id="6" name="Rectangle 8"/>
          <p:cNvSpPr/>
          <p:nvPr/>
        </p:nvSpPr>
        <p:spPr>
          <a:xfrm>
            <a:off x="9159919" y="5059640"/>
            <a:ext cx="2034283" cy="763249"/>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Conjunction</a:t>
            </a:r>
          </a:p>
        </p:txBody>
      </p:sp>
      <p:sp>
        <p:nvSpPr>
          <p:cNvPr id="7" name="TextBox 9"/>
          <p:cNvSpPr txBox="1"/>
          <p:nvPr/>
        </p:nvSpPr>
        <p:spPr>
          <a:xfrm>
            <a:off x="9336024" y="5193792"/>
            <a:ext cx="1719072"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Calibri"/>
              </a:rPr>
              <a:t>Conjunction</a:t>
            </a:r>
          </a:p>
        </p:txBody>
      </p:sp>
      <p:pic>
        <p:nvPicPr>
          <p:cNvPr id="8" name="Picture 11" descr="A picture containing indoor, wooden, wood, fabric&#10;&#10;Description automatically generated"/>
          <p:cNvPicPr>
            <a:picLocks noChangeAspect="1"/>
          </p:cNvPicPr>
          <p:nvPr/>
        </p:nvPicPr>
        <p:blipFill>
          <a:blip r:embed="rId2"/>
          <a:stretch>
            <a:fillRect/>
          </a:stretch>
        </p:blipFill>
        <p:spPr>
          <a:xfrm>
            <a:off x="7216051" y="110322"/>
            <a:ext cx="4239944" cy="3284671"/>
          </a:xfrm>
          <a:prstGeom prst="rect">
            <a:avLst/>
          </a:prstGeom>
          <a:noFill/>
          <a:ln cap="flat">
            <a:noFill/>
          </a:ln>
        </p:spPr>
      </p:pic>
      <p:pic>
        <p:nvPicPr>
          <p:cNvPr id="9" name="Picture 15" descr="A picture containing logo&#10;&#10;Description automatically generated"/>
          <p:cNvPicPr>
            <a:picLocks noChangeAspect="1"/>
          </p:cNvPicPr>
          <p:nvPr/>
        </p:nvPicPr>
        <p:blipFill>
          <a:blip r:embed="rId3"/>
          <a:stretch>
            <a:fillRect/>
          </a:stretch>
        </p:blipFill>
        <p:spPr>
          <a:xfrm>
            <a:off x="10925178" y="-1933"/>
            <a:ext cx="1266828" cy="962021"/>
          </a:xfrm>
          <a:prstGeom prst="rect">
            <a:avLst/>
          </a:prstGeom>
          <a:noFill/>
          <a:ln cap="flat">
            <a:noFill/>
          </a:ln>
        </p:spPr>
      </p:pic>
    </p:spTree>
    <p:extLst>
      <p:ext uri="{BB962C8B-B14F-4D97-AF65-F5344CB8AC3E}">
        <p14:creationId xmlns:p14="http://schemas.microsoft.com/office/powerpoint/2010/main" val="65501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750"/>
                                  </p:stCondLst>
                                  <p:childTnLst>
                                    <p:animEffect transition="out" filter="fade">
                                      <p:cBhvr>
                                        <p:cTn id="6" dur="1750"/>
                                        <p:tgtEl>
                                          <p:spTgt spid="6"/>
                                        </p:tgtEl>
                                      </p:cBhvr>
                                    </p:animEffect>
                                    <p:set>
                                      <p:cBhvr>
                                        <p:cTn id="7" dur="1" fill="hold">
                                          <p:stCondLst>
                                            <p:cond delay="174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0261" y="3945279"/>
            <a:ext cx="11219295" cy="2623825"/>
            <a:chOff x="430261" y="3945279"/>
            <a:chExt cx="11219295" cy="2623825"/>
          </a:xfrm>
        </p:grpSpPr>
        <p:cxnSp>
          <p:nvCxnSpPr>
            <p:cNvPr id="3" name="Straight Connector 2"/>
            <p:cNvCxnSpPr/>
            <p:nvPr/>
          </p:nvCxnSpPr>
          <p:spPr>
            <a:xfrm>
              <a:off x="430270" y="3945279"/>
              <a:ext cx="11219286" cy="0"/>
            </a:xfrm>
            <a:prstGeom prst="straightConnector1">
              <a:avLst/>
            </a:prstGeom>
            <a:noFill/>
            <a:ln w="6345" cap="flat">
              <a:solidFill>
                <a:srgbClr val="000000"/>
              </a:solidFill>
              <a:prstDash val="solid"/>
              <a:miter/>
            </a:ln>
          </p:spPr>
        </p:cxnSp>
        <p:cxnSp>
          <p:nvCxnSpPr>
            <p:cNvPr id="4" name="Straight Connector 3"/>
            <p:cNvCxnSpPr/>
            <p:nvPr/>
          </p:nvCxnSpPr>
          <p:spPr>
            <a:xfrm>
              <a:off x="430270" y="4449333"/>
              <a:ext cx="11219286" cy="0"/>
            </a:xfrm>
            <a:prstGeom prst="straightConnector1">
              <a:avLst/>
            </a:prstGeom>
            <a:noFill/>
            <a:ln w="6345" cap="flat">
              <a:solidFill>
                <a:srgbClr val="000000"/>
              </a:solidFill>
              <a:prstDash val="solid"/>
              <a:miter/>
            </a:ln>
          </p:spPr>
        </p:cxnSp>
        <p:cxnSp>
          <p:nvCxnSpPr>
            <p:cNvPr id="5" name="Straight Connector 4"/>
            <p:cNvCxnSpPr/>
            <p:nvPr/>
          </p:nvCxnSpPr>
          <p:spPr>
            <a:xfrm>
              <a:off x="430270" y="4951860"/>
              <a:ext cx="11219286" cy="0"/>
            </a:xfrm>
            <a:prstGeom prst="straightConnector1">
              <a:avLst/>
            </a:prstGeom>
            <a:noFill/>
            <a:ln w="6345" cap="flat">
              <a:solidFill>
                <a:srgbClr val="000000"/>
              </a:solidFill>
              <a:prstDash val="solid"/>
              <a:miter/>
            </a:ln>
          </p:spPr>
        </p:cxnSp>
        <p:cxnSp>
          <p:nvCxnSpPr>
            <p:cNvPr id="6" name="Straight Connector 5"/>
            <p:cNvCxnSpPr/>
            <p:nvPr/>
          </p:nvCxnSpPr>
          <p:spPr>
            <a:xfrm>
              <a:off x="430270" y="5472665"/>
              <a:ext cx="11219286" cy="0"/>
            </a:xfrm>
            <a:prstGeom prst="straightConnector1">
              <a:avLst/>
            </a:prstGeom>
            <a:noFill/>
            <a:ln w="6345" cap="flat">
              <a:solidFill>
                <a:srgbClr val="000000"/>
              </a:solidFill>
              <a:prstDash val="solid"/>
              <a:miter/>
            </a:ln>
          </p:spPr>
        </p:cxnSp>
        <p:cxnSp>
          <p:nvCxnSpPr>
            <p:cNvPr id="7" name="Straight Connector 6"/>
            <p:cNvCxnSpPr/>
            <p:nvPr/>
          </p:nvCxnSpPr>
          <p:spPr>
            <a:xfrm>
              <a:off x="430261" y="6002615"/>
              <a:ext cx="11219295" cy="0"/>
            </a:xfrm>
            <a:prstGeom prst="straightConnector1">
              <a:avLst/>
            </a:prstGeom>
            <a:noFill/>
            <a:ln w="6345" cap="flat">
              <a:solidFill>
                <a:srgbClr val="000000"/>
              </a:solidFill>
              <a:prstDash val="solid"/>
              <a:miter/>
            </a:ln>
          </p:spPr>
        </p:cxnSp>
        <p:cxnSp>
          <p:nvCxnSpPr>
            <p:cNvPr id="8" name="Straight Connector 7"/>
            <p:cNvCxnSpPr/>
            <p:nvPr/>
          </p:nvCxnSpPr>
          <p:spPr>
            <a:xfrm>
              <a:off x="430261" y="6569104"/>
              <a:ext cx="11219295" cy="0"/>
            </a:xfrm>
            <a:prstGeom prst="straightConnector1">
              <a:avLst/>
            </a:prstGeom>
            <a:noFill/>
            <a:ln w="6345" cap="flat">
              <a:solidFill>
                <a:srgbClr val="000000"/>
              </a:solidFill>
              <a:prstDash val="solid"/>
              <a:miter/>
            </a:ln>
          </p:spPr>
        </p:cxnSp>
      </p:grpSp>
      <p:sp>
        <p:nvSpPr>
          <p:cNvPr id="9" name="TextBox 8"/>
          <p:cNvSpPr txBox="1"/>
          <p:nvPr/>
        </p:nvSpPr>
        <p:spPr>
          <a:xfrm>
            <a:off x="0" y="27285"/>
            <a:ext cx="5128887"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sng" strike="noStrike" kern="1200" cap="none" spc="0" baseline="0">
                <a:solidFill>
                  <a:srgbClr val="000000"/>
                </a:solidFill>
                <a:uFillTx/>
                <a:latin typeface="Calibri"/>
              </a:rPr>
              <a:t>Your Sentences…</a:t>
            </a:r>
          </a:p>
        </p:txBody>
      </p:sp>
      <p:sp>
        <p:nvSpPr>
          <p:cNvPr id="10" name="Cloud 9"/>
          <p:cNvSpPr/>
          <p:nvPr/>
        </p:nvSpPr>
        <p:spPr>
          <a:xfrm>
            <a:off x="-153006" y="913805"/>
            <a:ext cx="3777230" cy="2540312"/>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 f6 0 f5"/>
              <a:gd name="f102" fmla="*/ f95 f0 1"/>
              <a:gd name="f103" fmla="*/ f96 f0 1"/>
              <a:gd name="f104" fmla="*/ f97 f0 1"/>
              <a:gd name="f105" fmla="*/ f98 f0 1"/>
              <a:gd name="f106" fmla="*/ f101 1 2"/>
              <a:gd name="f107" fmla="*/ f101 1 43200"/>
              <a:gd name="f108" fmla="*/ f101 2977 1"/>
              <a:gd name="f109" fmla="*/ f101 3262 1"/>
              <a:gd name="f110" fmla="*/ f101 17087 1"/>
              <a:gd name="f111" fmla="*/ f101 17337 1"/>
              <a:gd name="f112" fmla="*/ f101 67 1"/>
              <a:gd name="f113" fmla="*/ f101 21577 1"/>
              <a:gd name="f114" fmla="*/ f101 21582 1"/>
              <a:gd name="f115" fmla="*/ f101 1235 1"/>
              <a:gd name="f116" fmla="*/ f102 1 f2"/>
              <a:gd name="f117" fmla="*/ f103 1 f2"/>
              <a:gd name="f118" fmla="*/ f104 1 f2"/>
              <a:gd name="f119" fmla="*/ f105 1 f2"/>
              <a:gd name="f120" fmla="+- f5 f106 0"/>
              <a:gd name="f121" fmla="*/ f108 1 21600"/>
              <a:gd name="f122" fmla="*/ f109 1 21600"/>
              <a:gd name="f123" fmla="*/ f110 1 21600"/>
              <a:gd name="f124" fmla="*/ f111 1 21600"/>
              <a:gd name="f125" fmla="*/ f112 1 21600"/>
              <a:gd name="f126" fmla="*/ f113 1 21600"/>
              <a:gd name="f127" fmla="*/ f114 1 21600"/>
              <a:gd name="f128" fmla="*/ f115 1 21600"/>
              <a:gd name="f129" fmla="+- f116 0 f1"/>
              <a:gd name="f130" fmla="+- f117 0 f1"/>
              <a:gd name="f131" fmla="+- f118 0 f1"/>
              <a:gd name="f132" fmla="+- f119 0 f1"/>
              <a:gd name="f133" fmla="*/ f127 1 f107"/>
              <a:gd name="f134" fmla="*/ f120 1 f107"/>
              <a:gd name="f135" fmla="*/ f126 1 f107"/>
              <a:gd name="f136" fmla="*/ f125 1 f107"/>
              <a:gd name="f137" fmla="*/ f128 1 f107"/>
              <a:gd name="f138" fmla="*/ f121 1 f107"/>
              <a:gd name="f139" fmla="*/ f123 1 f107"/>
              <a:gd name="f140" fmla="*/ f122 1 f107"/>
              <a:gd name="f141" fmla="*/ f124 1 f107"/>
              <a:gd name="f142" fmla="*/ f138 f99 1"/>
              <a:gd name="f143" fmla="*/ f139 f99 1"/>
              <a:gd name="f144" fmla="*/ f141 f100 1"/>
              <a:gd name="f145" fmla="*/ f140 f100 1"/>
              <a:gd name="f146" fmla="*/ f133 f99 1"/>
              <a:gd name="f147" fmla="*/ f134 f100 1"/>
              <a:gd name="f148" fmla="*/ f134 f99 1"/>
              <a:gd name="f149" fmla="*/ f135 f100 1"/>
              <a:gd name="f150" fmla="*/ f136 f99 1"/>
              <a:gd name="f151" fmla="*/ f137 f100 1"/>
            </a:gdLst>
            <a:ahLst/>
            <a:cxnLst>
              <a:cxn ang="3cd4">
                <a:pos x="hc" y="t"/>
              </a:cxn>
              <a:cxn ang="0">
                <a:pos x="r" y="vc"/>
              </a:cxn>
              <a:cxn ang="cd4">
                <a:pos x="hc" y="b"/>
              </a:cxn>
              <a:cxn ang="cd2">
                <a:pos x="l" y="vc"/>
              </a:cxn>
              <a:cxn ang="f129">
                <a:pos x="f146" y="f147"/>
              </a:cxn>
              <a:cxn ang="f130">
                <a:pos x="f148" y="f149"/>
              </a:cxn>
              <a:cxn ang="f131">
                <a:pos x="f150" y="f147"/>
              </a:cxn>
              <a:cxn ang="f132">
                <a:pos x="f148" y="f151"/>
              </a:cxn>
            </a:cxnLst>
            <a:rect l="f142" t="f145" r="f143" b="f144"/>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solidFill>
            <a:srgbClr val="A6A6A6"/>
          </a:solidFill>
          <a:ln w="12701" cap="flat">
            <a:solidFill>
              <a:srgbClr val="A6A6A6"/>
            </a:solidFill>
            <a:prstDash val="solid"/>
            <a:miter/>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1" name="TextBox 10"/>
          <p:cNvSpPr txBox="1"/>
          <p:nvPr/>
        </p:nvSpPr>
        <p:spPr>
          <a:xfrm>
            <a:off x="-76489" y="1153972"/>
            <a:ext cx="3364452" cy="193899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Calibri"/>
              </a:rPr>
              <a:t>Write your own sentences about the story using the conjunction ‘but’ to extend your sentences</a:t>
            </a:r>
          </a:p>
        </p:txBody>
      </p:sp>
      <p:sp>
        <p:nvSpPr>
          <p:cNvPr id="12" name="TextBox 18"/>
          <p:cNvSpPr txBox="1"/>
          <p:nvPr/>
        </p:nvSpPr>
        <p:spPr>
          <a:xfrm>
            <a:off x="2606305" y="3230657"/>
            <a:ext cx="1383779"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Don’t forget:</a:t>
            </a:r>
          </a:p>
        </p:txBody>
      </p:sp>
      <p:pic>
        <p:nvPicPr>
          <p:cNvPr id="13" name="Picture 19"/>
          <p:cNvPicPr>
            <a:picLocks noChangeAspect="1"/>
          </p:cNvPicPr>
          <p:nvPr/>
        </p:nvPicPr>
        <p:blipFill>
          <a:blip r:embed="rId2"/>
          <a:stretch>
            <a:fillRect/>
          </a:stretch>
        </p:blipFill>
        <p:spPr>
          <a:xfrm>
            <a:off x="4190018" y="2829656"/>
            <a:ext cx="1012021" cy="774259"/>
          </a:xfrm>
          <a:prstGeom prst="rect">
            <a:avLst/>
          </a:prstGeom>
          <a:noFill/>
          <a:ln cap="flat">
            <a:noFill/>
          </a:ln>
        </p:spPr>
      </p:pic>
      <p:pic>
        <p:nvPicPr>
          <p:cNvPr id="14" name="Picture 20"/>
          <p:cNvPicPr>
            <a:picLocks noChangeAspect="1"/>
          </p:cNvPicPr>
          <p:nvPr/>
        </p:nvPicPr>
        <p:blipFill>
          <a:blip r:embed="rId3"/>
          <a:stretch>
            <a:fillRect/>
          </a:stretch>
        </p:blipFill>
        <p:spPr>
          <a:xfrm>
            <a:off x="5408429" y="2821884"/>
            <a:ext cx="1009653" cy="771525"/>
          </a:xfrm>
          <a:prstGeom prst="rect">
            <a:avLst/>
          </a:prstGeom>
          <a:noFill/>
          <a:ln cap="flat">
            <a:noFill/>
          </a:ln>
        </p:spPr>
      </p:pic>
      <p:pic>
        <p:nvPicPr>
          <p:cNvPr id="15" name="Picture 22"/>
          <p:cNvPicPr>
            <a:picLocks noChangeAspect="1"/>
          </p:cNvPicPr>
          <p:nvPr/>
        </p:nvPicPr>
        <p:blipFill>
          <a:blip r:embed="rId4"/>
          <a:stretch>
            <a:fillRect/>
          </a:stretch>
        </p:blipFill>
        <p:spPr>
          <a:xfrm>
            <a:off x="7901458" y="2829656"/>
            <a:ext cx="1005931" cy="780330"/>
          </a:xfrm>
          <a:prstGeom prst="rect">
            <a:avLst/>
          </a:prstGeom>
          <a:noFill/>
          <a:ln cap="flat">
            <a:noFill/>
          </a:ln>
        </p:spPr>
      </p:pic>
      <p:sp>
        <p:nvSpPr>
          <p:cNvPr id="16" name="TextBox 23"/>
          <p:cNvSpPr txBox="1"/>
          <p:nvPr/>
        </p:nvSpPr>
        <p:spPr>
          <a:xfrm>
            <a:off x="9117500" y="3113376"/>
            <a:ext cx="304486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Calibri"/>
              </a:rPr>
              <a:t>Use the pictures to help</a:t>
            </a:r>
          </a:p>
        </p:txBody>
      </p:sp>
      <p:cxnSp>
        <p:nvCxnSpPr>
          <p:cNvPr id="17" name="Straight Arrow Connector 24"/>
          <p:cNvCxnSpPr/>
          <p:nvPr/>
        </p:nvCxnSpPr>
        <p:spPr>
          <a:xfrm flipH="1" flipV="1">
            <a:off x="9473184" y="2499302"/>
            <a:ext cx="786383" cy="538316"/>
          </a:xfrm>
          <a:prstGeom prst="straightConnector1">
            <a:avLst/>
          </a:prstGeom>
          <a:noFill/>
          <a:ln w="38103" cap="flat">
            <a:solidFill>
              <a:srgbClr val="000000"/>
            </a:solidFill>
            <a:prstDash val="solid"/>
            <a:miter/>
            <a:tailEnd type="arrow"/>
          </a:ln>
        </p:spPr>
      </p:cxnSp>
      <p:pic>
        <p:nvPicPr>
          <p:cNvPr id="18" name="Picture 19" descr="A picture containing text, indoor&#10;&#10;Description automatically generated"/>
          <p:cNvPicPr>
            <a:picLocks noChangeAspect="1"/>
          </p:cNvPicPr>
          <p:nvPr/>
        </p:nvPicPr>
        <p:blipFill>
          <a:blip r:embed="rId5"/>
          <a:stretch>
            <a:fillRect/>
          </a:stretch>
        </p:blipFill>
        <p:spPr>
          <a:xfrm>
            <a:off x="3034290" y="872694"/>
            <a:ext cx="1841985" cy="1581326"/>
          </a:xfrm>
          <a:prstGeom prst="rect">
            <a:avLst/>
          </a:prstGeom>
          <a:noFill/>
          <a:ln cap="flat">
            <a:noFill/>
          </a:ln>
        </p:spPr>
      </p:pic>
      <p:pic>
        <p:nvPicPr>
          <p:cNvPr id="19" name="Picture 21" descr="A picture containing doll&#10;&#10;Description automatically generated"/>
          <p:cNvPicPr>
            <a:picLocks noChangeAspect="1"/>
          </p:cNvPicPr>
          <p:nvPr/>
        </p:nvPicPr>
        <p:blipFill>
          <a:blip r:embed="rId6"/>
          <a:stretch>
            <a:fillRect/>
          </a:stretch>
        </p:blipFill>
        <p:spPr>
          <a:xfrm>
            <a:off x="4824593" y="865790"/>
            <a:ext cx="1709123" cy="1559847"/>
          </a:xfrm>
          <a:prstGeom prst="rect">
            <a:avLst/>
          </a:prstGeom>
          <a:noFill/>
          <a:ln cap="flat">
            <a:noFill/>
          </a:ln>
        </p:spPr>
      </p:pic>
      <p:pic>
        <p:nvPicPr>
          <p:cNvPr id="20" name="Picture 27" descr="A screenshot of a video game&#10;&#10;Description automatically generated with low confidence"/>
          <p:cNvPicPr>
            <a:picLocks noChangeAspect="1"/>
          </p:cNvPicPr>
          <p:nvPr/>
        </p:nvPicPr>
        <p:blipFill>
          <a:blip r:embed="rId7"/>
          <a:stretch>
            <a:fillRect/>
          </a:stretch>
        </p:blipFill>
        <p:spPr>
          <a:xfrm>
            <a:off x="6476064" y="853729"/>
            <a:ext cx="1912796" cy="1559847"/>
          </a:xfrm>
          <a:prstGeom prst="rect">
            <a:avLst/>
          </a:prstGeom>
          <a:noFill/>
          <a:ln cap="flat">
            <a:noFill/>
          </a:ln>
        </p:spPr>
      </p:pic>
      <p:pic>
        <p:nvPicPr>
          <p:cNvPr id="21" name="Picture 29" descr="A picture containing text, toy, stuffed, doll&#10;&#10;Description automatically generated"/>
          <p:cNvPicPr>
            <a:picLocks noChangeAspect="1"/>
          </p:cNvPicPr>
          <p:nvPr/>
        </p:nvPicPr>
        <p:blipFill>
          <a:blip r:embed="rId8"/>
          <a:stretch>
            <a:fillRect/>
          </a:stretch>
        </p:blipFill>
        <p:spPr>
          <a:xfrm>
            <a:off x="10284165" y="853729"/>
            <a:ext cx="1893676" cy="1571871"/>
          </a:xfrm>
          <a:prstGeom prst="rect">
            <a:avLst/>
          </a:prstGeom>
          <a:noFill/>
          <a:ln cap="flat">
            <a:noFill/>
          </a:ln>
        </p:spPr>
      </p:pic>
      <p:pic>
        <p:nvPicPr>
          <p:cNvPr id="22" name="Picture 31"/>
          <p:cNvPicPr>
            <a:picLocks noChangeAspect="1"/>
          </p:cNvPicPr>
          <p:nvPr/>
        </p:nvPicPr>
        <p:blipFill>
          <a:blip r:embed="rId9"/>
          <a:stretch>
            <a:fillRect/>
          </a:stretch>
        </p:blipFill>
        <p:spPr>
          <a:xfrm>
            <a:off x="8388861" y="853729"/>
            <a:ext cx="1986954" cy="1584133"/>
          </a:xfrm>
          <a:prstGeom prst="rect">
            <a:avLst/>
          </a:prstGeom>
          <a:noFill/>
          <a:ln cap="flat">
            <a:noFill/>
          </a:ln>
        </p:spPr>
      </p:pic>
      <p:pic>
        <p:nvPicPr>
          <p:cNvPr id="23" name="Picture 23"/>
          <p:cNvPicPr>
            <a:picLocks noChangeAspect="1"/>
          </p:cNvPicPr>
          <p:nvPr/>
        </p:nvPicPr>
        <p:blipFill>
          <a:blip r:embed="rId10"/>
          <a:stretch>
            <a:fillRect/>
          </a:stretch>
        </p:blipFill>
        <p:spPr>
          <a:xfrm>
            <a:off x="6645868" y="2825907"/>
            <a:ext cx="1027794" cy="763478"/>
          </a:xfrm>
          <a:prstGeom prst="rect">
            <a:avLst/>
          </a:prstGeom>
          <a:noFill/>
          <a:ln cap="flat">
            <a:noFill/>
          </a:ln>
        </p:spPr>
      </p:pic>
      <p:pic>
        <p:nvPicPr>
          <p:cNvPr id="24" name="Picture 2" descr="A picture containing diagram&#10;&#10;Description automatically generated"/>
          <p:cNvPicPr>
            <a:picLocks noChangeAspect="1"/>
          </p:cNvPicPr>
          <p:nvPr/>
        </p:nvPicPr>
        <p:blipFill>
          <a:blip r:embed="rId11"/>
          <a:stretch>
            <a:fillRect/>
          </a:stretch>
        </p:blipFill>
        <p:spPr>
          <a:xfrm>
            <a:off x="10895533" y="47219"/>
            <a:ext cx="1266828" cy="962021"/>
          </a:xfrm>
          <a:prstGeom prst="rect">
            <a:avLst/>
          </a:prstGeom>
          <a:noFill/>
          <a:ln cap="flat">
            <a:noFill/>
          </a:ln>
        </p:spPr>
      </p:pic>
    </p:spTree>
    <p:extLst>
      <p:ext uri="{BB962C8B-B14F-4D97-AF65-F5344CB8AC3E}">
        <p14:creationId xmlns:p14="http://schemas.microsoft.com/office/powerpoint/2010/main" val="31859480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428" y="459687"/>
            <a:ext cx="11897139"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000000"/>
                </a:solidFill>
                <a:uFillTx/>
                <a:latin typeface="Calibri"/>
              </a:rPr>
              <a:t>Well done for all of your hard work! We can’t wait to see your completed work.</a:t>
            </a:r>
          </a:p>
        </p:txBody>
      </p:sp>
      <p:pic>
        <p:nvPicPr>
          <p:cNvPr id="3" name="Picture 2" descr="See the source image"/>
          <p:cNvPicPr>
            <a:picLocks noChangeAspect="1"/>
          </p:cNvPicPr>
          <p:nvPr/>
        </p:nvPicPr>
        <p:blipFill>
          <a:blip r:embed="rId2"/>
          <a:srcRect/>
          <a:stretch>
            <a:fillRect/>
          </a:stretch>
        </p:blipFill>
        <p:spPr>
          <a:xfrm>
            <a:off x="3100894" y="1861343"/>
            <a:ext cx="5990216" cy="3135303"/>
          </a:xfrm>
          <a:prstGeom prst="rect">
            <a:avLst/>
          </a:prstGeom>
          <a:noFill/>
          <a:ln cap="flat">
            <a:noFill/>
          </a:ln>
        </p:spPr>
      </p:pic>
      <p:sp>
        <p:nvSpPr>
          <p:cNvPr id="4" name="TextBox 4"/>
          <p:cNvSpPr txBox="1"/>
          <p:nvPr/>
        </p:nvSpPr>
        <p:spPr>
          <a:xfrm>
            <a:off x="0" y="5117028"/>
            <a:ext cx="12115800"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pitchFamily="34"/>
              </a:rPr>
              <a:t>Could any completed work / photographic evidence of completed work please be sent to </a:t>
            </a:r>
            <a:r>
              <a:rPr lang="en-GB" sz="2800" b="0" i="0" u="sng" strike="noStrike" kern="1200" cap="none" spc="0" baseline="0">
                <a:solidFill>
                  <a:srgbClr val="0563C1"/>
                </a:solidFill>
                <a:uFillTx/>
                <a:latin typeface="Calibri" pitchFamily="34"/>
              </a:rPr>
              <a:t>p</a:t>
            </a:r>
            <a:r>
              <a:rPr lang="en-GB" sz="2800" b="0" i="0" u="sng" strike="noStrike" kern="1200" cap="none" spc="0" baseline="0">
                <a:solidFill>
                  <a:srgbClr val="0563C1"/>
                </a:solidFill>
                <a:uFillTx/>
                <a:latin typeface="Calibri" pitchFamily="34"/>
                <a:hlinkClick r:id="rId3"/>
              </a:rPr>
              <a:t>ioneerspupils@gmail.com</a:t>
            </a:r>
            <a:endParaRPr lang="en-GB" sz="2800" b="0" i="0" u="none" strike="noStrike" kern="1200" cap="none" spc="0" baseline="0">
              <a:solidFill>
                <a:srgbClr val="000000"/>
              </a:solidFill>
              <a:uFillTx/>
              <a:latin typeface="Calibri"/>
            </a:endParaRPr>
          </a:p>
        </p:txBody>
      </p:sp>
      <p:sp>
        <p:nvSpPr>
          <p:cNvPr id="5" name="Rectangle 5"/>
          <p:cNvSpPr/>
          <p:nvPr/>
        </p:nvSpPr>
        <p:spPr>
          <a:xfrm>
            <a:off x="7239542" y="6085085"/>
            <a:ext cx="4805025" cy="641579"/>
          </a:xfrm>
          <a:prstGeom prst="rect">
            <a:avLst/>
          </a:prstGeom>
          <a:solidFill>
            <a:srgbClr val="A6A6A6"/>
          </a:solidFill>
          <a:ln w="12701" cap="flat">
            <a:solidFill>
              <a:srgbClr val="A6A6A6"/>
            </a:solidFill>
            <a:prstDash val="solid"/>
            <a:miter/>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FFFFFF"/>
                </a:solidFill>
                <a:uFillTx/>
                <a:latin typeface="Calibri"/>
              </a:rPr>
              <a:t>Thank you!</a:t>
            </a:r>
            <a:endParaRPr lang="en-GB" sz="2400" b="1"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024983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1008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Thursday 4</a:t>
            </a:r>
            <a:r>
              <a:rPr lang="en-GB" sz="3200" baseline="30000" dirty="0"/>
              <a:t>th</a:t>
            </a:r>
            <a:r>
              <a:rPr lang="en-GB" sz="3200" dirty="0"/>
              <a:t> February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retell the story ‘There's a </a:t>
            </a:r>
            <a:r>
              <a:rPr lang="en-GB" sz="4000" dirty="0" smtClean="0"/>
              <a:t>Rang-Tan </a:t>
            </a:r>
            <a:r>
              <a:rPr lang="en-GB" sz="4000" dirty="0"/>
              <a:t>in my bedroom’.</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8549465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B30B7F-0F15-4977-ABB2-3A0B208962F8}"/>
              </a:ext>
            </a:extLst>
          </p:cNvPr>
          <p:cNvSpPr/>
          <p:nvPr/>
        </p:nvSpPr>
        <p:spPr>
          <a:xfrm>
            <a:off x="3089984" y="104503"/>
            <a:ext cx="601203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Retell of the story …</a:t>
            </a:r>
          </a:p>
        </p:txBody>
      </p:sp>
      <p:sp>
        <p:nvSpPr>
          <p:cNvPr id="5" name="TextBox 4">
            <a:extLst>
              <a:ext uri="{FF2B5EF4-FFF2-40B4-BE49-F238E27FC236}">
                <a16:creationId xmlns:a16="http://schemas.microsoft.com/office/drawing/2014/main" id="{43482E59-BE47-4DA1-B783-17E4CDC4426F}"/>
              </a:ext>
            </a:extLst>
          </p:cNvPr>
          <p:cNvSpPr txBox="1"/>
          <p:nvPr/>
        </p:nvSpPr>
        <p:spPr>
          <a:xfrm>
            <a:off x="0" y="1398185"/>
            <a:ext cx="12192000" cy="5355312"/>
          </a:xfrm>
          <a:prstGeom prst="rect">
            <a:avLst/>
          </a:prstGeom>
          <a:noFill/>
        </p:spPr>
        <p:txBody>
          <a:bodyPr wrap="square" rtlCol="0">
            <a:spAutoFit/>
          </a:bodyPr>
          <a:lstStyle/>
          <a:p>
            <a:pPr algn="just"/>
            <a:r>
              <a:rPr lang="en-GB" dirty="0"/>
              <a:t>Many years ago, the world had beautiful rainforests filled with huge trees, gorgeous flowers and animals. Sadly humans started to destroy the rainforests using big, powerful diggers to chop down the trees for palm oil. One day a </a:t>
            </a:r>
            <a:r>
              <a:rPr lang="en-GB" dirty="0" smtClean="0"/>
              <a:t>furry</a:t>
            </a:r>
            <a:r>
              <a:rPr lang="en-GB" dirty="0"/>
              <a:t>, orange orangutan was swinging through the trees when she heard a huge BANG! She thought it was thunder but she was wrong, very wrong. </a:t>
            </a:r>
          </a:p>
          <a:p>
            <a:pPr algn="just"/>
            <a:endParaRPr lang="en-GB" dirty="0"/>
          </a:p>
          <a:p>
            <a:pPr algn="just"/>
            <a:r>
              <a:rPr lang="en-GB" dirty="0"/>
              <a:t>Suddenly, she spotted thick, grey clouds of smoke and fire spreading across the forest floor. She could see humans cutting viciously through the burning tree trunks and piling the remaining logs onto a massive lorry. The sound of animals squawking and howling with fear echoed through the rainforest. Rangtan wanted to stop the humans but she didn’t know how. </a:t>
            </a:r>
          </a:p>
          <a:p>
            <a:pPr algn="just"/>
            <a:endParaRPr lang="en-GB" dirty="0"/>
          </a:p>
          <a:p>
            <a:pPr algn="just"/>
            <a:r>
              <a:rPr lang="en-GB" dirty="0" smtClean="0"/>
              <a:t>Rang - Tan </a:t>
            </a:r>
            <a:r>
              <a:rPr lang="en-GB" dirty="0"/>
              <a:t>was terrified. Her home had been destroyed, her favourite banana tree had been chopped down and she couldn’t find her family. </a:t>
            </a:r>
            <a:r>
              <a:rPr lang="en-GB" dirty="0" smtClean="0"/>
              <a:t>Rang - Tan </a:t>
            </a:r>
            <a:r>
              <a:rPr lang="en-GB" dirty="0"/>
              <a:t>knew she needed to find a new home but she didn’t know where to go. </a:t>
            </a:r>
            <a:r>
              <a:rPr lang="en-GB" dirty="0" smtClean="0"/>
              <a:t>Rang - Tan </a:t>
            </a:r>
            <a:r>
              <a:rPr lang="en-GB" dirty="0"/>
              <a:t>loved the rainforest and didn’t want to leave but her cosy, </a:t>
            </a:r>
            <a:r>
              <a:rPr lang="en-GB" dirty="0" smtClean="0"/>
              <a:t>safe and </a:t>
            </a:r>
            <a:r>
              <a:rPr lang="en-GB" dirty="0"/>
              <a:t>warm house was gone and not safe anymore! </a:t>
            </a:r>
          </a:p>
          <a:p>
            <a:pPr algn="just"/>
            <a:endParaRPr lang="en-GB" dirty="0"/>
          </a:p>
          <a:p>
            <a:pPr algn="just"/>
            <a:r>
              <a:rPr lang="en-GB" dirty="0"/>
              <a:t>One day, </a:t>
            </a:r>
            <a:r>
              <a:rPr lang="en-GB" dirty="0" smtClean="0"/>
              <a:t>Rang - Tan </a:t>
            </a:r>
            <a:r>
              <a:rPr lang="en-GB" dirty="0"/>
              <a:t>searched for a new home but all the trees were gone. She couldn’t find anywhere to live. Giant tears started to roll down her soft, </a:t>
            </a:r>
            <a:r>
              <a:rPr lang="en-GB" dirty="0" smtClean="0"/>
              <a:t>furry </a:t>
            </a:r>
            <a:r>
              <a:rPr lang="en-GB" dirty="0"/>
              <a:t>face. Then all of a sudden, in the distance, </a:t>
            </a:r>
            <a:r>
              <a:rPr lang="en-GB" dirty="0" smtClean="0"/>
              <a:t>Rang - Tan </a:t>
            </a:r>
            <a:r>
              <a:rPr lang="en-GB" dirty="0"/>
              <a:t>spotted a house made from big, brown bricks. She saw a friendly, young girl with a room filled with toys and thought it would be good to live with her. </a:t>
            </a:r>
          </a:p>
          <a:p>
            <a:pPr algn="just"/>
            <a:endParaRPr lang="en-GB" dirty="0"/>
          </a:p>
          <a:p>
            <a:pPr algn="just"/>
            <a:r>
              <a:rPr lang="en-GB" dirty="0" smtClean="0"/>
              <a:t>Rang - Tan </a:t>
            </a:r>
            <a:r>
              <a:rPr lang="en-GB" dirty="0"/>
              <a:t>played with the teddies and climbed up all the plants but somethings in the house made her feel quite mad. </a:t>
            </a:r>
            <a:r>
              <a:rPr lang="en-GB" dirty="0" smtClean="0"/>
              <a:t>Rang - Tan </a:t>
            </a:r>
            <a:r>
              <a:rPr lang="en-GB" dirty="0"/>
              <a:t>didn’t like the chocolate, shampoo or the cookies because they all have palm oil in. </a:t>
            </a:r>
            <a:r>
              <a:rPr lang="en-GB" dirty="0" smtClean="0"/>
              <a:t>Rang - Tan </a:t>
            </a:r>
            <a:r>
              <a:rPr lang="en-GB" dirty="0"/>
              <a:t>loved </a:t>
            </a:r>
            <a:r>
              <a:rPr lang="en-GB" dirty="0" smtClean="0"/>
              <a:t>her </a:t>
            </a:r>
            <a:r>
              <a:rPr lang="en-GB" dirty="0"/>
              <a:t>new friend but wished </a:t>
            </a:r>
            <a:r>
              <a:rPr lang="en-GB" dirty="0" smtClean="0"/>
              <a:t>she </a:t>
            </a:r>
            <a:r>
              <a:rPr lang="en-GB" dirty="0"/>
              <a:t>could go back to the rainforest with </a:t>
            </a:r>
            <a:r>
              <a:rPr lang="en-GB" dirty="0" smtClean="0"/>
              <a:t>her </a:t>
            </a:r>
            <a:r>
              <a:rPr lang="en-GB" dirty="0"/>
              <a:t>family. </a:t>
            </a:r>
          </a:p>
        </p:txBody>
      </p:sp>
      <p:sp>
        <p:nvSpPr>
          <p:cNvPr id="6" name="Thought Bubble: Cloud 5">
            <a:extLst>
              <a:ext uri="{FF2B5EF4-FFF2-40B4-BE49-F238E27FC236}">
                <a16:creationId xmlns:a16="http://schemas.microsoft.com/office/drawing/2014/main" id="{FAF87531-960D-45FB-905F-1E05E330EB97}"/>
              </a:ext>
            </a:extLst>
          </p:cNvPr>
          <p:cNvSpPr/>
          <p:nvPr/>
        </p:nvSpPr>
        <p:spPr>
          <a:xfrm>
            <a:off x="114300" y="-19050"/>
            <a:ext cx="2756609" cy="1314450"/>
          </a:xfrm>
          <a:prstGeom prst="cloudCallout">
            <a:avLst>
              <a:gd name="adj1" fmla="val -47785"/>
              <a:gd name="adj2" fmla="val 54529"/>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Lets read my version of the story</a:t>
            </a:r>
          </a:p>
        </p:txBody>
      </p:sp>
      <p:pic>
        <p:nvPicPr>
          <p:cNvPr id="7" name="Picture 15" descr="A picture containing logo&#10;&#10;Description automatically generated">
            <a:extLst>
              <a:ext uri="{FF2B5EF4-FFF2-40B4-BE49-F238E27FC236}">
                <a16:creationId xmlns:a16="http://schemas.microsoft.com/office/drawing/2014/main" id="{907341F9-9422-4A10-A31B-0BFF2A59C71D}"/>
              </a:ext>
            </a:extLst>
          </p:cNvPr>
          <p:cNvPicPr>
            <a:picLocks noChangeAspect="1"/>
          </p:cNvPicPr>
          <p:nvPr/>
        </p:nvPicPr>
        <p:blipFill>
          <a:blip r:embed="rId2"/>
          <a:stretch>
            <a:fillRect/>
          </a:stretch>
        </p:blipFill>
        <p:spPr>
          <a:xfrm>
            <a:off x="10925178" y="-1933"/>
            <a:ext cx="1266828" cy="962021"/>
          </a:xfrm>
          <a:prstGeom prst="rect">
            <a:avLst/>
          </a:prstGeom>
          <a:noFill/>
          <a:ln cap="flat">
            <a:noFill/>
          </a:ln>
        </p:spPr>
      </p:pic>
    </p:spTree>
    <p:extLst>
      <p:ext uri="{BB962C8B-B14F-4D97-AF65-F5344CB8AC3E}">
        <p14:creationId xmlns:p14="http://schemas.microsoft.com/office/powerpoint/2010/main" val="110232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60E2C3-2531-4111-8567-8C629BFA3F09}"/>
              </a:ext>
            </a:extLst>
          </p:cNvPr>
          <p:cNvSpPr>
            <a:spLocks noGrp="1"/>
          </p:cNvSpPr>
          <p:nvPr>
            <p:ph type="title"/>
          </p:nvPr>
        </p:nvSpPr>
        <p:spPr>
          <a:xfrm>
            <a:off x="9163546" y="422721"/>
            <a:ext cx="2786365" cy="1955905"/>
          </a:xfrm>
        </p:spPr>
        <p:txBody>
          <a:bodyPr>
            <a:normAutofit/>
          </a:bodyPr>
          <a:lstStyle/>
          <a:p>
            <a:pPr algn="ctr"/>
            <a:r>
              <a:rPr lang="en-GB" sz="2800" b="1" dirty="0"/>
              <a:t>This is the story we are going to be focusing on this week.</a:t>
            </a:r>
          </a:p>
        </p:txBody>
      </p:sp>
      <p:cxnSp>
        <p:nvCxnSpPr>
          <p:cNvPr id="8" name="Straight Arrow Connector 7">
            <a:extLst>
              <a:ext uri="{FF2B5EF4-FFF2-40B4-BE49-F238E27FC236}">
                <a16:creationId xmlns:a16="http://schemas.microsoft.com/office/drawing/2014/main" id="{E80058C5-11B2-4221-89A3-B28D2E907ECD}"/>
              </a:ext>
            </a:extLst>
          </p:cNvPr>
          <p:cNvCxnSpPr>
            <a:stCxn id="6" idx="1"/>
          </p:cNvCxnSpPr>
          <p:nvPr/>
        </p:nvCxnSpPr>
        <p:spPr>
          <a:xfrm flipH="1">
            <a:off x="6362700" y="1400674"/>
            <a:ext cx="2800846" cy="140920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CA9294D8-22CB-4471-B3B7-3EA295CDC4BD}"/>
              </a:ext>
            </a:extLst>
          </p:cNvPr>
          <p:cNvSpPr txBox="1"/>
          <p:nvPr/>
        </p:nvSpPr>
        <p:spPr>
          <a:xfrm>
            <a:off x="6362700" y="3171913"/>
            <a:ext cx="6096000" cy="461665"/>
          </a:xfrm>
          <a:prstGeom prst="rect">
            <a:avLst/>
          </a:prstGeom>
          <a:noFill/>
        </p:spPr>
        <p:txBody>
          <a:bodyPr wrap="square">
            <a:spAutoFit/>
          </a:bodyPr>
          <a:lstStyle/>
          <a:p>
            <a:pPr algn="ctr"/>
            <a:r>
              <a:rPr lang="en-GB" sz="2400" b="1" dirty="0"/>
              <a:t>Hope you enjoy it!</a:t>
            </a:r>
          </a:p>
        </p:txBody>
      </p:sp>
      <p:sp>
        <p:nvSpPr>
          <p:cNvPr id="12" name="TextBox 11">
            <a:extLst>
              <a:ext uri="{FF2B5EF4-FFF2-40B4-BE49-F238E27FC236}">
                <a16:creationId xmlns:a16="http://schemas.microsoft.com/office/drawing/2014/main" id="{12820CA5-5913-4922-851B-7A561DDD7A10}"/>
              </a:ext>
            </a:extLst>
          </p:cNvPr>
          <p:cNvSpPr txBox="1"/>
          <p:nvPr/>
        </p:nvSpPr>
        <p:spPr>
          <a:xfrm>
            <a:off x="6362700" y="4355218"/>
            <a:ext cx="6229350" cy="461665"/>
          </a:xfrm>
          <a:prstGeom prst="rect">
            <a:avLst/>
          </a:prstGeom>
          <a:noFill/>
        </p:spPr>
        <p:txBody>
          <a:bodyPr wrap="square">
            <a:spAutoFit/>
          </a:bodyPr>
          <a:lstStyle/>
          <a:p>
            <a:r>
              <a:rPr lang="en-GB" sz="2400" dirty="0">
                <a:hlinkClick r:id="rId2"/>
              </a:rPr>
              <a:t>There's a Rang-Tan in my Bedroom - YouTube</a:t>
            </a:r>
            <a:endParaRPr lang="en-GB" sz="2400" b="1" dirty="0"/>
          </a:p>
        </p:txBody>
      </p:sp>
      <p:sp>
        <p:nvSpPr>
          <p:cNvPr id="13" name="Title 1">
            <a:extLst>
              <a:ext uri="{FF2B5EF4-FFF2-40B4-BE49-F238E27FC236}">
                <a16:creationId xmlns:a16="http://schemas.microsoft.com/office/drawing/2014/main" id="{BA8856FF-F61B-4723-992B-65A0DF24AD35}"/>
              </a:ext>
            </a:extLst>
          </p:cNvPr>
          <p:cNvSpPr txBox="1">
            <a:spLocks/>
          </p:cNvSpPr>
          <p:nvPr/>
        </p:nvSpPr>
        <p:spPr>
          <a:xfrm>
            <a:off x="554655" y="4902095"/>
            <a:ext cx="4951043" cy="19559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t>Click on the link or copy and paste into the internet to listen to the story being read.</a:t>
            </a:r>
          </a:p>
        </p:txBody>
      </p:sp>
      <p:cxnSp>
        <p:nvCxnSpPr>
          <p:cNvPr id="15" name="Straight Arrow Connector 14">
            <a:extLst>
              <a:ext uri="{FF2B5EF4-FFF2-40B4-BE49-F238E27FC236}">
                <a16:creationId xmlns:a16="http://schemas.microsoft.com/office/drawing/2014/main" id="{A2B3E49B-3C38-443D-8B35-5ADF9B6136CB}"/>
              </a:ext>
            </a:extLst>
          </p:cNvPr>
          <p:cNvCxnSpPr/>
          <p:nvPr/>
        </p:nvCxnSpPr>
        <p:spPr>
          <a:xfrm flipV="1">
            <a:off x="5105400" y="4891087"/>
            <a:ext cx="2219325" cy="77628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026" name="Picture 2" descr="See the source image">
            <a:extLst>
              <a:ext uri="{FF2B5EF4-FFF2-40B4-BE49-F238E27FC236}">
                <a16:creationId xmlns:a16="http://schemas.microsoft.com/office/drawing/2014/main" id="{AF10B11A-1B52-43F6-8F29-917A3E45D62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9537" y="201420"/>
            <a:ext cx="6105525" cy="4700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A6E421F-248A-47F3-B658-E4333179CD90}"/>
              </a:ext>
            </a:extLst>
          </p:cNvPr>
          <p:cNvSpPr/>
          <p:nvPr/>
        </p:nvSpPr>
        <p:spPr>
          <a:xfrm>
            <a:off x="7308332" y="5369442"/>
            <a:ext cx="4567137" cy="1382232"/>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If you are unable to watch the video you will find pictures of each page of the book over the next two slides.</a:t>
            </a:r>
          </a:p>
        </p:txBody>
      </p:sp>
    </p:spTree>
    <p:extLst>
      <p:ext uri="{BB962C8B-B14F-4D97-AF65-F5344CB8AC3E}">
        <p14:creationId xmlns:p14="http://schemas.microsoft.com/office/powerpoint/2010/main" val="41313356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11F2CC-89E2-4C6C-82E6-E5A649CFAA2B}"/>
              </a:ext>
            </a:extLst>
          </p:cNvPr>
          <p:cNvSpPr/>
          <p:nvPr/>
        </p:nvSpPr>
        <p:spPr>
          <a:xfrm>
            <a:off x="2543175" y="5369523"/>
            <a:ext cx="7010400" cy="369332"/>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0B30B7F-0F15-4977-ABB2-3A0B208962F8}"/>
              </a:ext>
            </a:extLst>
          </p:cNvPr>
          <p:cNvSpPr/>
          <p:nvPr/>
        </p:nvSpPr>
        <p:spPr>
          <a:xfrm>
            <a:off x="3089984" y="104503"/>
            <a:ext cx="601203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Retell of the story …</a:t>
            </a:r>
          </a:p>
        </p:txBody>
      </p:sp>
      <p:sp>
        <p:nvSpPr>
          <p:cNvPr id="5" name="TextBox 4">
            <a:extLst>
              <a:ext uri="{FF2B5EF4-FFF2-40B4-BE49-F238E27FC236}">
                <a16:creationId xmlns:a16="http://schemas.microsoft.com/office/drawing/2014/main" id="{43482E59-BE47-4DA1-B783-17E4CDC4426F}"/>
              </a:ext>
            </a:extLst>
          </p:cNvPr>
          <p:cNvSpPr txBox="1"/>
          <p:nvPr/>
        </p:nvSpPr>
        <p:spPr>
          <a:xfrm>
            <a:off x="0" y="1398185"/>
            <a:ext cx="12192000" cy="3970318"/>
          </a:xfrm>
          <a:prstGeom prst="rect">
            <a:avLst/>
          </a:prstGeom>
          <a:noFill/>
        </p:spPr>
        <p:txBody>
          <a:bodyPr wrap="square" rtlCol="0">
            <a:spAutoFit/>
          </a:bodyPr>
          <a:lstStyle/>
          <a:p>
            <a:pPr algn="just"/>
            <a:r>
              <a:rPr lang="en-GB" sz="1400" b="1" dirty="0"/>
              <a:t>Many years ago, the world had beautiful rainforests filled with huge trees, gorgeous flowers and animals. Sadly humans started to destroy the rainforests using big, powerful diggers to chop down the trees for palm oil. One day a </a:t>
            </a:r>
            <a:r>
              <a:rPr lang="en-GB" sz="1400" b="1" dirty="0" smtClean="0"/>
              <a:t>furry</a:t>
            </a:r>
            <a:r>
              <a:rPr lang="en-GB" sz="1400" b="1" dirty="0"/>
              <a:t>, orange orangutan was swinging through the trees when she heard a huge BANG! She thought it was thunder but she was wrong, very wrong. </a:t>
            </a:r>
          </a:p>
          <a:p>
            <a:pPr algn="just"/>
            <a:endParaRPr lang="en-GB" sz="1400" b="1" dirty="0"/>
          </a:p>
          <a:p>
            <a:pPr algn="just"/>
            <a:r>
              <a:rPr lang="en-GB" sz="1400" b="1" dirty="0"/>
              <a:t>Suddenly, she spotted thick, grey clouds of smoke and fire spreading across the forest floor. She could see humans cutting viciously through the burning tree trunks and piling the remaining logs onto a massive lorry. The sound of animals squawking and howling with fear echoed through the rainforest. </a:t>
            </a:r>
            <a:r>
              <a:rPr lang="en-GB" sz="1400" b="1" dirty="0" smtClean="0"/>
              <a:t>Rang - Tan </a:t>
            </a:r>
            <a:r>
              <a:rPr lang="en-GB" sz="1400" b="1" dirty="0"/>
              <a:t>wanted to stop the humans but she didn’t know how. </a:t>
            </a:r>
          </a:p>
          <a:p>
            <a:pPr algn="just"/>
            <a:endParaRPr lang="en-GB" sz="1400" b="1" dirty="0"/>
          </a:p>
          <a:p>
            <a:pPr algn="just"/>
            <a:r>
              <a:rPr lang="en-GB" sz="1400" b="1" dirty="0" smtClean="0"/>
              <a:t>Rang - Tan </a:t>
            </a:r>
            <a:r>
              <a:rPr lang="en-GB" sz="1400" b="1" dirty="0"/>
              <a:t>was terrified. Her home had been destroyed, her favourite banana tree had been chopped down and she couldn’t find her family. </a:t>
            </a:r>
            <a:r>
              <a:rPr lang="en-GB" sz="1400" b="1" dirty="0" smtClean="0"/>
              <a:t>Rang - Tan </a:t>
            </a:r>
            <a:r>
              <a:rPr lang="en-GB" sz="1400" b="1" dirty="0"/>
              <a:t>knew she needed to find a new home but she didn’t know where to go. </a:t>
            </a:r>
            <a:r>
              <a:rPr lang="en-GB" sz="1400" b="1" dirty="0" smtClean="0"/>
              <a:t>Rang - Tan </a:t>
            </a:r>
            <a:r>
              <a:rPr lang="en-GB" sz="1400" b="1" dirty="0"/>
              <a:t>loved the rainforest and didn’t want to leave but her cosy, safe warm house was gone and not safe anymore! </a:t>
            </a:r>
          </a:p>
          <a:p>
            <a:pPr algn="just"/>
            <a:endParaRPr lang="en-GB" sz="1400" b="1" dirty="0"/>
          </a:p>
          <a:p>
            <a:pPr algn="just"/>
            <a:r>
              <a:rPr lang="en-GB" sz="1400" b="1" dirty="0"/>
              <a:t>One day, </a:t>
            </a:r>
            <a:r>
              <a:rPr lang="en-GB" sz="1400" b="1" dirty="0" smtClean="0"/>
              <a:t>Rang - Tan </a:t>
            </a:r>
            <a:r>
              <a:rPr lang="en-GB" sz="1400" b="1" dirty="0"/>
              <a:t>searched for a new home but all the trees were gone. She couldn’t find anywhere to live. Giant tears started to roll down her soft, fury face. Then all of a sudden, in the distance, </a:t>
            </a:r>
            <a:r>
              <a:rPr lang="en-GB" sz="1400" b="1" dirty="0" smtClean="0"/>
              <a:t>Rang - Tan </a:t>
            </a:r>
            <a:r>
              <a:rPr lang="en-GB" sz="1400" b="1" dirty="0"/>
              <a:t>spotted a house made from big, brown bricks. She saw a friendly, young girl with a room filled with toys and thought it would be good to live with her. </a:t>
            </a:r>
          </a:p>
          <a:p>
            <a:pPr algn="just"/>
            <a:endParaRPr lang="en-GB" sz="1400" b="1" dirty="0"/>
          </a:p>
          <a:p>
            <a:pPr algn="just"/>
            <a:r>
              <a:rPr lang="en-GB" sz="1400" b="1" dirty="0" smtClean="0"/>
              <a:t>Rang - Tan </a:t>
            </a:r>
            <a:r>
              <a:rPr lang="en-GB" sz="1400" b="1" dirty="0"/>
              <a:t>played with the teddies and climbed up all the plants but somethings in the house made her feel quite mad. </a:t>
            </a:r>
            <a:r>
              <a:rPr lang="en-GB" sz="1400" b="1" dirty="0" smtClean="0"/>
              <a:t>Rang - Tan </a:t>
            </a:r>
            <a:r>
              <a:rPr lang="en-GB" sz="1400" b="1" dirty="0"/>
              <a:t>didn’t like the chocolate, shampoo or the cookies because they all have palm oil in. </a:t>
            </a:r>
            <a:r>
              <a:rPr lang="en-GB" sz="1400" b="1" dirty="0" smtClean="0"/>
              <a:t>Rang - Tan </a:t>
            </a:r>
            <a:r>
              <a:rPr lang="en-GB" sz="1400" b="1" dirty="0"/>
              <a:t>loved </a:t>
            </a:r>
            <a:r>
              <a:rPr lang="en-GB" sz="1400" b="1" dirty="0" smtClean="0"/>
              <a:t>her </a:t>
            </a:r>
            <a:r>
              <a:rPr lang="en-GB" sz="1400" b="1" dirty="0"/>
              <a:t>new friend but wished </a:t>
            </a:r>
            <a:r>
              <a:rPr lang="en-GB" sz="1400" b="1" dirty="0" smtClean="0"/>
              <a:t>she </a:t>
            </a:r>
            <a:r>
              <a:rPr lang="en-GB" sz="1400" b="1" dirty="0"/>
              <a:t>could go back to the rainforest with </a:t>
            </a:r>
            <a:r>
              <a:rPr lang="en-GB" sz="1400" b="1" dirty="0" smtClean="0"/>
              <a:t>her family</a:t>
            </a:r>
            <a:r>
              <a:rPr lang="en-GB" sz="1400" b="1" dirty="0"/>
              <a:t>. </a:t>
            </a:r>
          </a:p>
        </p:txBody>
      </p:sp>
      <p:sp>
        <p:nvSpPr>
          <p:cNvPr id="6" name="Thought Bubble: Cloud 5">
            <a:extLst>
              <a:ext uri="{FF2B5EF4-FFF2-40B4-BE49-F238E27FC236}">
                <a16:creationId xmlns:a16="http://schemas.microsoft.com/office/drawing/2014/main" id="{FAF87531-960D-45FB-905F-1E05E330EB97}"/>
              </a:ext>
            </a:extLst>
          </p:cNvPr>
          <p:cNvSpPr/>
          <p:nvPr/>
        </p:nvSpPr>
        <p:spPr>
          <a:xfrm>
            <a:off x="114300" y="-19050"/>
            <a:ext cx="2756609" cy="1314450"/>
          </a:xfrm>
          <a:prstGeom prst="cloudCallout">
            <a:avLst>
              <a:gd name="adj1" fmla="val -47785"/>
              <a:gd name="adj2" fmla="val 54529"/>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Now find the features</a:t>
            </a:r>
          </a:p>
        </p:txBody>
      </p:sp>
      <p:sp>
        <p:nvSpPr>
          <p:cNvPr id="8" name="TextBox 7">
            <a:extLst>
              <a:ext uri="{FF2B5EF4-FFF2-40B4-BE49-F238E27FC236}">
                <a16:creationId xmlns:a16="http://schemas.microsoft.com/office/drawing/2014/main" id="{AC6F7CB3-0E0D-4C16-8E9E-057733CE8D1A}"/>
              </a:ext>
            </a:extLst>
          </p:cNvPr>
          <p:cNvSpPr txBox="1"/>
          <p:nvPr/>
        </p:nvSpPr>
        <p:spPr>
          <a:xfrm>
            <a:off x="1800225" y="5363078"/>
            <a:ext cx="8496300" cy="369332"/>
          </a:xfrm>
          <a:prstGeom prst="rect">
            <a:avLst/>
          </a:prstGeom>
          <a:noFill/>
        </p:spPr>
        <p:txBody>
          <a:bodyPr wrap="square">
            <a:spAutoFit/>
          </a:bodyPr>
          <a:lstStyle/>
          <a:p>
            <a:pPr algn="ctr"/>
            <a:r>
              <a:rPr lang="en-GB" b="1" dirty="0"/>
              <a:t>Use the key to highlight/ underline the key features in the correct colour  </a:t>
            </a:r>
          </a:p>
        </p:txBody>
      </p:sp>
      <p:sp>
        <p:nvSpPr>
          <p:cNvPr id="9" name="Rectangle 8">
            <a:extLst>
              <a:ext uri="{FF2B5EF4-FFF2-40B4-BE49-F238E27FC236}">
                <a16:creationId xmlns:a16="http://schemas.microsoft.com/office/drawing/2014/main" id="{F714FF6C-AF11-4FA4-986B-BE349858FF5F}"/>
              </a:ext>
            </a:extLst>
          </p:cNvPr>
          <p:cNvSpPr/>
          <p:nvPr/>
        </p:nvSpPr>
        <p:spPr>
          <a:xfrm>
            <a:off x="280568" y="5841721"/>
            <a:ext cx="437889" cy="33524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202CD4C-295A-4CF1-AEEA-0B33B99A473F}"/>
              </a:ext>
            </a:extLst>
          </p:cNvPr>
          <p:cNvSpPr txBox="1"/>
          <p:nvPr/>
        </p:nvSpPr>
        <p:spPr>
          <a:xfrm>
            <a:off x="760397" y="5818398"/>
            <a:ext cx="1480534" cy="369332"/>
          </a:xfrm>
          <a:prstGeom prst="rect">
            <a:avLst/>
          </a:prstGeom>
          <a:noFill/>
        </p:spPr>
        <p:txBody>
          <a:bodyPr wrap="none" rtlCol="0">
            <a:spAutoFit/>
          </a:bodyPr>
          <a:lstStyle/>
          <a:p>
            <a:r>
              <a:rPr lang="en-GB" dirty="0"/>
              <a:t>Capital letters</a:t>
            </a:r>
          </a:p>
        </p:txBody>
      </p:sp>
      <p:sp>
        <p:nvSpPr>
          <p:cNvPr id="11" name="Rectangle 10">
            <a:extLst>
              <a:ext uri="{FF2B5EF4-FFF2-40B4-BE49-F238E27FC236}">
                <a16:creationId xmlns:a16="http://schemas.microsoft.com/office/drawing/2014/main" id="{31F67CC7-B8DD-42B3-9FA5-71812B4F5BC1}"/>
              </a:ext>
            </a:extLst>
          </p:cNvPr>
          <p:cNvSpPr/>
          <p:nvPr/>
        </p:nvSpPr>
        <p:spPr>
          <a:xfrm>
            <a:off x="265186" y="6343329"/>
            <a:ext cx="437889" cy="33524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F3B8FFD-2D1C-40BA-B66D-9178EF4E5E2D}"/>
              </a:ext>
            </a:extLst>
          </p:cNvPr>
          <p:cNvSpPr txBox="1"/>
          <p:nvPr/>
        </p:nvSpPr>
        <p:spPr>
          <a:xfrm>
            <a:off x="742840" y="6326284"/>
            <a:ext cx="1065163" cy="369332"/>
          </a:xfrm>
          <a:prstGeom prst="rect">
            <a:avLst/>
          </a:prstGeom>
          <a:noFill/>
        </p:spPr>
        <p:txBody>
          <a:bodyPr wrap="none" rtlCol="0">
            <a:spAutoFit/>
          </a:bodyPr>
          <a:lstStyle/>
          <a:p>
            <a:r>
              <a:rPr lang="en-GB" dirty="0"/>
              <a:t>Full stops</a:t>
            </a:r>
          </a:p>
        </p:txBody>
      </p:sp>
      <p:sp>
        <p:nvSpPr>
          <p:cNvPr id="13" name="Rectangle 12">
            <a:extLst>
              <a:ext uri="{FF2B5EF4-FFF2-40B4-BE49-F238E27FC236}">
                <a16:creationId xmlns:a16="http://schemas.microsoft.com/office/drawing/2014/main" id="{E745C239-14BB-4E90-B94D-A77145C54420}"/>
              </a:ext>
            </a:extLst>
          </p:cNvPr>
          <p:cNvSpPr/>
          <p:nvPr/>
        </p:nvSpPr>
        <p:spPr>
          <a:xfrm>
            <a:off x="2922418" y="5852488"/>
            <a:ext cx="437889" cy="33524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13F08A16-E5BA-4271-BC84-012AC9BD7FDC}"/>
              </a:ext>
            </a:extLst>
          </p:cNvPr>
          <p:cNvSpPr txBox="1"/>
          <p:nvPr/>
        </p:nvSpPr>
        <p:spPr>
          <a:xfrm>
            <a:off x="3360307" y="5835443"/>
            <a:ext cx="505267" cy="369332"/>
          </a:xfrm>
          <a:prstGeom prst="rect">
            <a:avLst/>
          </a:prstGeom>
          <a:noFill/>
        </p:spPr>
        <p:txBody>
          <a:bodyPr wrap="none" rtlCol="0">
            <a:spAutoFit/>
          </a:bodyPr>
          <a:lstStyle/>
          <a:p>
            <a:r>
              <a:rPr lang="en-GB" dirty="0"/>
              <a:t>but</a:t>
            </a:r>
          </a:p>
        </p:txBody>
      </p:sp>
      <p:sp>
        <p:nvSpPr>
          <p:cNvPr id="15" name="Rectangle 14">
            <a:extLst>
              <a:ext uri="{FF2B5EF4-FFF2-40B4-BE49-F238E27FC236}">
                <a16:creationId xmlns:a16="http://schemas.microsoft.com/office/drawing/2014/main" id="{A9FBDED0-242F-4C46-AB8B-E076424433CE}"/>
              </a:ext>
            </a:extLst>
          </p:cNvPr>
          <p:cNvSpPr/>
          <p:nvPr/>
        </p:nvSpPr>
        <p:spPr>
          <a:xfrm>
            <a:off x="2922418" y="6374218"/>
            <a:ext cx="437889" cy="33524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4F935A7-4586-4F6C-9D6E-79A7AC71F179}"/>
              </a:ext>
            </a:extLst>
          </p:cNvPr>
          <p:cNvSpPr txBox="1"/>
          <p:nvPr/>
        </p:nvSpPr>
        <p:spPr>
          <a:xfrm>
            <a:off x="3360307" y="6369456"/>
            <a:ext cx="2427331" cy="369332"/>
          </a:xfrm>
          <a:prstGeom prst="rect">
            <a:avLst/>
          </a:prstGeom>
          <a:noFill/>
        </p:spPr>
        <p:txBody>
          <a:bodyPr wrap="none" rtlCol="0">
            <a:spAutoFit/>
          </a:bodyPr>
          <a:lstStyle/>
          <a:p>
            <a:r>
              <a:rPr lang="en-GB" dirty="0"/>
              <a:t>Expanded noun phrases</a:t>
            </a:r>
          </a:p>
        </p:txBody>
      </p:sp>
      <p:sp>
        <p:nvSpPr>
          <p:cNvPr id="17" name="Rectangle 16">
            <a:extLst>
              <a:ext uri="{FF2B5EF4-FFF2-40B4-BE49-F238E27FC236}">
                <a16:creationId xmlns:a16="http://schemas.microsoft.com/office/drawing/2014/main" id="{F8D2B329-C64D-496A-9AEC-22F611A4E42C}"/>
              </a:ext>
            </a:extLst>
          </p:cNvPr>
          <p:cNvSpPr/>
          <p:nvPr/>
        </p:nvSpPr>
        <p:spPr>
          <a:xfrm>
            <a:off x="4984950" y="5849410"/>
            <a:ext cx="437889" cy="335242"/>
          </a:xfrm>
          <a:prstGeom prst="rect">
            <a:avLst/>
          </a:prstGeom>
          <a:solidFill>
            <a:srgbClr val="EB05DB"/>
          </a:solidFill>
          <a:ln>
            <a:solidFill>
              <a:srgbClr val="EB0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F1F57A1-979E-432F-B3F0-1F4390199F3E}"/>
              </a:ext>
            </a:extLst>
          </p:cNvPr>
          <p:cNvSpPr txBox="1"/>
          <p:nvPr/>
        </p:nvSpPr>
        <p:spPr>
          <a:xfrm>
            <a:off x="5422839" y="5847714"/>
            <a:ext cx="1938544" cy="369332"/>
          </a:xfrm>
          <a:prstGeom prst="rect">
            <a:avLst/>
          </a:prstGeom>
          <a:noFill/>
        </p:spPr>
        <p:txBody>
          <a:bodyPr wrap="none" rtlCol="0">
            <a:spAutoFit/>
          </a:bodyPr>
          <a:lstStyle/>
          <a:p>
            <a:r>
              <a:rPr lang="en-GB" dirty="0"/>
              <a:t>Exclamation marks</a:t>
            </a:r>
          </a:p>
        </p:txBody>
      </p:sp>
      <p:sp>
        <p:nvSpPr>
          <p:cNvPr id="19" name="Cloud 18">
            <a:extLst>
              <a:ext uri="{FF2B5EF4-FFF2-40B4-BE49-F238E27FC236}">
                <a16:creationId xmlns:a16="http://schemas.microsoft.com/office/drawing/2014/main" id="{F8B057A6-8D35-498B-B748-C622F22399C6}"/>
              </a:ext>
            </a:extLst>
          </p:cNvPr>
          <p:cNvSpPr/>
          <p:nvPr/>
        </p:nvSpPr>
        <p:spPr>
          <a:xfrm>
            <a:off x="8639526" y="5564144"/>
            <a:ext cx="3457224" cy="1194625"/>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59386125-713D-4368-A5CA-4AB7742CA8E5}"/>
              </a:ext>
            </a:extLst>
          </p:cNvPr>
          <p:cNvSpPr txBox="1"/>
          <p:nvPr/>
        </p:nvSpPr>
        <p:spPr>
          <a:xfrm>
            <a:off x="8678111" y="5699791"/>
            <a:ext cx="3457224" cy="984885"/>
          </a:xfrm>
          <a:prstGeom prst="rect">
            <a:avLst/>
          </a:prstGeom>
          <a:noFill/>
        </p:spPr>
        <p:txBody>
          <a:bodyPr wrap="square">
            <a:spAutoFit/>
          </a:bodyPr>
          <a:lstStyle/>
          <a:p>
            <a:pPr algn="ctr"/>
            <a:r>
              <a:rPr lang="en-GB" sz="1800" b="1" dirty="0"/>
              <a:t>Remember an expanded noun phrase is: </a:t>
            </a:r>
            <a:r>
              <a:rPr lang="en-GB" sz="2000" b="1" dirty="0">
                <a:solidFill>
                  <a:schemeClr val="bg1"/>
                </a:solidFill>
              </a:rPr>
              <a:t>adjective , adjective noun</a:t>
            </a:r>
            <a:endParaRPr lang="en-GB" sz="1800" b="1" dirty="0">
              <a:solidFill>
                <a:schemeClr val="bg1"/>
              </a:solidFill>
            </a:endParaRPr>
          </a:p>
        </p:txBody>
      </p:sp>
      <p:pic>
        <p:nvPicPr>
          <p:cNvPr id="20" name="Picture 2" descr="A picture containing diagram&#10;&#10;Description automatically generated">
            <a:extLst>
              <a:ext uri="{FF2B5EF4-FFF2-40B4-BE49-F238E27FC236}">
                <a16:creationId xmlns:a16="http://schemas.microsoft.com/office/drawing/2014/main" id="{303BB56E-635A-4482-BED2-EF066DB75969}"/>
              </a:ext>
            </a:extLst>
          </p:cNvPr>
          <p:cNvPicPr>
            <a:picLocks noChangeAspect="1"/>
          </p:cNvPicPr>
          <p:nvPr/>
        </p:nvPicPr>
        <p:blipFill>
          <a:blip r:embed="rId2"/>
          <a:stretch>
            <a:fillRect/>
          </a:stretch>
        </p:blipFill>
        <p:spPr>
          <a:xfrm>
            <a:off x="10895533" y="47219"/>
            <a:ext cx="1266828" cy="962021"/>
          </a:xfrm>
          <a:prstGeom prst="rect">
            <a:avLst/>
          </a:prstGeom>
          <a:noFill/>
          <a:ln cap="flat">
            <a:noFill/>
          </a:ln>
        </p:spPr>
      </p:pic>
    </p:spTree>
    <p:extLst>
      <p:ext uri="{BB962C8B-B14F-4D97-AF65-F5344CB8AC3E}">
        <p14:creationId xmlns:p14="http://schemas.microsoft.com/office/powerpoint/2010/main" val="40378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D87E73-51C3-4ED9-A876-E0718C375D1F}"/>
              </a:ext>
            </a:extLst>
          </p:cNvPr>
          <p:cNvSpPr/>
          <p:nvPr/>
        </p:nvSpPr>
        <p:spPr>
          <a:xfrm>
            <a:off x="3089984" y="104503"/>
            <a:ext cx="601203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Retell of the story …</a:t>
            </a:r>
          </a:p>
        </p:txBody>
      </p:sp>
      <p:sp>
        <p:nvSpPr>
          <p:cNvPr id="5" name="Rectangle 4">
            <a:extLst>
              <a:ext uri="{FF2B5EF4-FFF2-40B4-BE49-F238E27FC236}">
                <a16:creationId xmlns:a16="http://schemas.microsoft.com/office/drawing/2014/main" id="{317A7596-6954-4E5F-AAA7-E80CE5A16869}"/>
              </a:ext>
            </a:extLst>
          </p:cNvPr>
          <p:cNvSpPr/>
          <p:nvPr/>
        </p:nvSpPr>
        <p:spPr>
          <a:xfrm>
            <a:off x="-1" y="1013056"/>
            <a:ext cx="12192000" cy="58984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Today you are going to retell the story ‘There’s a </a:t>
            </a:r>
            <a:r>
              <a:rPr lang="en-GB" sz="2400" dirty="0" smtClean="0"/>
              <a:t>Rang – Tan </a:t>
            </a:r>
            <a:r>
              <a:rPr lang="en-GB" sz="2400" dirty="0"/>
              <a:t>in my bedroom’. </a:t>
            </a:r>
          </a:p>
        </p:txBody>
      </p:sp>
      <p:sp>
        <p:nvSpPr>
          <p:cNvPr id="7" name="TextBox 6">
            <a:extLst>
              <a:ext uri="{FF2B5EF4-FFF2-40B4-BE49-F238E27FC236}">
                <a16:creationId xmlns:a16="http://schemas.microsoft.com/office/drawing/2014/main" id="{AC5A75E8-8566-4BB3-AFDE-05460477319E}"/>
              </a:ext>
            </a:extLst>
          </p:cNvPr>
          <p:cNvSpPr txBox="1"/>
          <p:nvPr/>
        </p:nvSpPr>
        <p:spPr>
          <a:xfrm>
            <a:off x="26203" y="3552408"/>
            <a:ext cx="8380497" cy="1323439"/>
          </a:xfrm>
          <a:prstGeom prst="rect">
            <a:avLst/>
          </a:prstGeom>
          <a:noFill/>
        </p:spPr>
        <p:txBody>
          <a:bodyPr wrap="square">
            <a:spAutoFit/>
          </a:bodyPr>
          <a:lstStyle/>
          <a:p>
            <a:r>
              <a:rPr lang="en-GB" sz="2000" b="1" u="sng" dirty="0"/>
              <a:t>Your story must include:</a:t>
            </a:r>
          </a:p>
          <a:p>
            <a:pPr marL="285750" indent="-285750">
              <a:buFont typeface="Arial" panose="020B0604020202020204" pitchFamily="34" charset="0"/>
              <a:buChar char="•"/>
            </a:pPr>
            <a:r>
              <a:rPr lang="en-GB" sz="2000" dirty="0"/>
              <a:t>At least 2 paragraphs </a:t>
            </a:r>
          </a:p>
          <a:p>
            <a:pPr marL="285750" indent="-285750">
              <a:buFont typeface="Arial" panose="020B0604020202020204" pitchFamily="34" charset="0"/>
              <a:buChar char="•"/>
            </a:pPr>
            <a:r>
              <a:rPr lang="en-GB" sz="2000" dirty="0"/>
              <a:t>Expanded noun phrases (At least 6)</a:t>
            </a:r>
          </a:p>
          <a:p>
            <a:pPr marL="285750" indent="-285750">
              <a:buFont typeface="Arial" panose="020B0604020202020204" pitchFamily="34" charset="0"/>
              <a:buChar char="•"/>
            </a:pPr>
            <a:r>
              <a:rPr lang="en-GB" sz="2000" dirty="0"/>
              <a:t>The conjunction ‘but’ to extended sentences (used at least 3 times)</a:t>
            </a:r>
          </a:p>
        </p:txBody>
      </p:sp>
      <p:pic>
        <p:nvPicPr>
          <p:cNvPr id="8" name="Picture 7">
            <a:extLst>
              <a:ext uri="{FF2B5EF4-FFF2-40B4-BE49-F238E27FC236}">
                <a16:creationId xmlns:a16="http://schemas.microsoft.com/office/drawing/2014/main" id="{59A2E3EF-5CB2-4160-9E20-CD4FAC124BEB}"/>
              </a:ext>
            </a:extLst>
          </p:cNvPr>
          <p:cNvPicPr>
            <a:picLocks noChangeAspect="1"/>
          </p:cNvPicPr>
          <p:nvPr/>
        </p:nvPicPr>
        <p:blipFill>
          <a:blip r:embed="rId2"/>
          <a:stretch>
            <a:fillRect/>
          </a:stretch>
        </p:blipFill>
        <p:spPr>
          <a:xfrm>
            <a:off x="128896" y="5226892"/>
            <a:ext cx="1012024" cy="774259"/>
          </a:xfrm>
          <a:prstGeom prst="rect">
            <a:avLst/>
          </a:prstGeom>
        </p:spPr>
      </p:pic>
      <p:pic>
        <p:nvPicPr>
          <p:cNvPr id="9" name="Picture 8">
            <a:extLst>
              <a:ext uri="{FF2B5EF4-FFF2-40B4-BE49-F238E27FC236}">
                <a16:creationId xmlns:a16="http://schemas.microsoft.com/office/drawing/2014/main" id="{39F8982A-7CA7-462A-AE46-4428FFCBE681}"/>
              </a:ext>
            </a:extLst>
          </p:cNvPr>
          <p:cNvPicPr>
            <a:picLocks noChangeAspect="1"/>
          </p:cNvPicPr>
          <p:nvPr/>
        </p:nvPicPr>
        <p:blipFill>
          <a:blip r:embed="rId3"/>
          <a:stretch>
            <a:fillRect/>
          </a:stretch>
        </p:blipFill>
        <p:spPr>
          <a:xfrm>
            <a:off x="1245815" y="5226892"/>
            <a:ext cx="1009650" cy="771525"/>
          </a:xfrm>
          <a:prstGeom prst="rect">
            <a:avLst/>
          </a:prstGeom>
        </p:spPr>
      </p:pic>
      <p:pic>
        <p:nvPicPr>
          <p:cNvPr id="10" name="Picture 23">
            <a:extLst>
              <a:ext uri="{FF2B5EF4-FFF2-40B4-BE49-F238E27FC236}">
                <a16:creationId xmlns:a16="http://schemas.microsoft.com/office/drawing/2014/main" id="{89E5EC98-AD2F-4EEF-A0C2-E54339E7957B}"/>
              </a:ext>
            </a:extLst>
          </p:cNvPr>
          <p:cNvPicPr>
            <a:picLocks noChangeAspect="1"/>
          </p:cNvPicPr>
          <p:nvPr/>
        </p:nvPicPr>
        <p:blipFill>
          <a:blip r:embed="rId4"/>
          <a:stretch>
            <a:fillRect/>
          </a:stretch>
        </p:blipFill>
        <p:spPr>
          <a:xfrm>
            <a:off x="2377117" y="5230915"/>
            <a:ext cx="1027794" cy="763478"/>
          </a:xfrm>
          <a:prstGeom prst="rect">
            <a:avLst/>
          </a:prstGeom>
          <a:noFill/>
          <a:ln cap="flat">
            <a:noFill/>
          </a:ln>
        </p:spPr>
      </p:pic>
      <p:pic>
        <p:nvPicPr>
          <p:cNvPr id="11" name="Picture 10">
            <a:extLst>
              <a:ext uri="{FF2B5EF4-FFF2-40B4-BE49-F238E27FC236}">
                <a16:creationId xmlns:a16="http://schemas.microsoft.com/office/drawing/2014/main" id="{B4FE4AA1-BEA5-43AB-A0CA-D8437C69B01A}"/>
              </a:ext>
            </a:extLst>
          </p:cNvPr>
          <p:cNvPicPr>
            <a:picLocks noChangeAspect="1"/>
          </p:cNvPicPr>
          <p:nvPr/>
        </p:nvPicPr>
        <p:blipFill>
          <a:blip r:embed="rId5"/>
          <a:stretch>
            <a:fillRect/>
          </a:stretch>
        </p:blipFill>
        <p:spPr>
          <a:xfrm>
            <a:off x="3526563" y="5243455"/>
            <a:ext cx="1030313" cy="780356"/>
          </a:xfrm>
          <a:prstGeom prst="rect">
            <a:avLst/>
          </a:prstGeom>
        </p:spPr>
      </p:pic>
      <p:pic>
        <p:nvPicPr>
          <p:cNvPr id="12" name="Picture 11">
            <a:extLst>
              <a:ext uri="{FF2B5EF4-FFF2-40B4-BE49-F238E27FC236}">
                <a16:creationId xmlns:a16="http://schemas.microsoft.com/office/drawing/2014/main" id="{A8E983B9-20C0-4450-96B5-AFBD27CFE537}"/>
              </a:ext>
            </a:extLst>
          </p:cNvPr>
          <p:cNvPicPr>
            <a:picLocks noChangeAspect="1"/>
          </p:cNvPicPr>
          <p:nvPr/>
        </p:nvPicPr>
        <p:blipFill>
          <a:blip r:embed="rId6"/>
          <a:stretch>
            <a:fillRect/>
          </a:stretch>
        </p:blipFill>
        <p:spPr>
          <a:xfrm>
            <a:off x="4675746" y="5243455"/>
            <a:ext cx="1005927" cy="774259"/>
          </a:xfrm>
          <a:prstGeom prst="rect">
            <a:avLst/>
          </a:prstGeom>
        </p:spPr>
      </p:pic>
      <p:sp>
        <p:nvSpPr>
          <p:cNvPr id="13" name="Rectangle 12">
            <a:extLst>
              <a:ext uri="{FF2B5EF4-FFF2-40B4-BE49-F238E27FC236}">
                <a16:creationId xmlns:a16="http://schemas.microsoft.com/office/drawing/2014/main" id="{7E3BBCA5-A369-4DF3-8DE2-7814E7AEEA03}"/>
              </a:ext>
            </a:extLst>
          </p:cNvPr>
          <p:cNvSpPr/>
          <p:nvPr/>
        </p:nvSpPr>
        <p:spPr>
          <a:xfrm>
            <a:off x="26203" y="6150362"/>
            <a:ext cx="5011213" cy="49935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This piece of writing should take approximately 45 minutes</a:t>
            </a:r>
          </a:p>
        </p:txBody>
      </p:sp>
      <p:sp>
        <p:nvSpPr>
          <p:cNvPr id="14" name="Thought Bubble: Cloud 7">
            <a:extLst>
              <a:ext uri="{FF2B5EF4-FFF2-40B4-BE49-F238E27FC236}">
                <a16:creationId xmlns:a16="http://schemas.microsoft.com/office/drawing/2014/main" id="{EF233DEE-013D-49F9-B567-EEAC3F976E65}"/>
              </a:ext>
            </a:extLst>
          </p:cNvPr>
          <p:cNvSpPr/>
          <p:nvPr/>
        </p:nvSpPr>
        <p:spPr>
          <a:xfrm>
            <a:off x="7486542" y="3920819"/>
            <a:ext cx="4576562" cy="1333863"/>
          </a:xfrm>
          <a:prstGeom prst="cloudCallout">
            <a:avLst>
              <a:gd name="adj1" fmla="val -40412"/>
              <a:gd name="adj2" fmla="val 56208"/>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597C8729-7683-43FA-9083-785D8B2C4E24}"/>
              </a:ext>
            </a:extLst>
          </p:cNvPr>
          <p:cNvSpPr txBox="1"/>
          <p:nvPr/>
        </p:nvSpPr>
        <p:spPr>
          <a:xfrm>
            <a:off x="8104430" y="4193831"/>
            <a:ext cx="3833539" cy="923330"/>
          </a:xfrm>
          <a:prstGeom prst="rect">
            <a:avLst/>
          </a:prstGeom>
          <a:noFill/>
        </p:spPr>
        <p:txBody>
          <a:bodyPr wrap="square">
            <a:spAutoFit/>
          </a:bodyPr>
          <a:lstStyle/>
          <a:p>
            <a:pPr algn="ctr"/>
            <a:r>
              <a:rPr lang="en-GB" dirty="0"/>
              <a:t>You can use the blank lines on the next slide to type your story or you can write your story on paper.</a:t>
            </a:r>
          </a:p>
        </p:txBody>
      </p:sp>
      <p:pic>
        <p:nvPicPr>
          <p:cNvPr id="17" name="Picture 16">
            <a:extLst>
              <a:ext uri="{FF2B5EF4-FFF2-40B4-BE49-F238E27FC236}">
                <a16:creationId xmlns:a16="http://schemas.microsoft.com/office/drawing/2014/main" id="{EA4A96DC-0D52-4900-8474-68300C44F151}"/>
              </a:ext>
            </a:extLst>
          </p:cNvPr>
          <p:cNvPicPr>
            <a:picLocks noChangeAspect="1"/>
          </p:cNvPicPr>
          <p:nvPr/>
        </p:nvPicPr>
        <p:blipFill>
          <a:blip r:embed="rId7"/>
          <a:stretch>
            <a:fillRect/>
          </a:stretch>
        </p:blipFill>
        <p:spPr>
          <a:xfrm>
            <a:off x="128896" y="1742941"/>
            <a:ext cx="2015533" cy="1474218"/>
          </a:xfrm>
          <a:prstGeom prst="rect">
            <a:avLst/>
          </a:prstGeom>
        </p:spPr>
      </p:pic>
      <p:pic>
        <p:nvPicPr>
          <p:cNvPr id="18" name="Picture 31">
            <a:extLst>
              <a:ext uri="{FF2B5EF4-FFF2-40B4-BE49-F238E27FC236}">
                <a16:creationId xmlns:a16="http://schemas.microsoft.com/office/drawing/2014/main" id="{357B331A-0A1F-4C18-A666-C3F5239F1D0F}"/>
              </a:ext>
            </a:extLst>
          </p:cNvPr>
          <p:cNvPicPr>
            <a:picLocks noChangeAspect="1"/>
          </p:cNvPicPr>
          <p:nvPr/>
        </p:nvPicPr>
        <p:blipFill>
          <a:blip r:embed="rId8"/>
          <a:stretch>
            <a:fillRect/>
          </a:stretch>
        </p:blipFill>
        <p:spPr>
          <a:xfrm>
            <a:off x="2375037" y="1758870"/>
            <a:ext cx="1986954" cy="1474045"/>
          </a:xfrm>
          <a:prstGeom prst="rect">
            <a:avLst/>
          </a:prstGeom>
          <a:noFill/>
          <a:ln cap="flat">
            <a:noFill/>
          </a:ln>
        </p:spPr>
      </p:pic>
      <p:pic>
        <p:nvPicPr>
          <p:cNvPr id="19" name="Picture 16" descr="A person in a garment&#10;&#10;Description automatically generated with medium confidence">
            <a:extLst>
              <a:ext uri="{FF2B5EF4-FFF2-40B4-BE49-F238E27FC236}">
                <a16:creationId xmlns:a16="http://schemas.microsoft.com/office/drawing/2014/main" id="{CB34577D-6179-4295-BC16-B36113DC540F}"/>
              </a:ext>
            </a:extLst>
          </p:cNvPr>
          <p:cNvPicPr>
            <a:picLocks noChangeAspect="1"/>
          </p:cNvPicPr>
          <p:nvPr/>
        </p:nvPicPr>
        <p:blipFill>
          <a:blip r:embed="rId9"/>
          <a:stretch>
            <a:fillRect/>
          </a:stretch>
        </p:blipFill>
        <p:spPr>
          <a:xfrm>
            <a:off x="4592599" y="1782000"/>
            <a:ext cx="1986954" cy="1450915"/>
          </a:xfrm>
          <a:prstGeom prst="rect">
            <a:avLst/>
          </a:prstGeom>
          <a:noFill/>
          <a:ln cap="flat">
            <a:noFill/>
          </a:ln>
        </p:spPr>
      </p:pic>
      <p:pic>
        <p:nvPicPr>
          <p:cNvPr id="20" name="Picture 10" descr="A picture containing doll&#10;&#10;Description automatically generated">
            <a:extLst>
              <a:ext uri="{FF2B5EF4-FFF2-40B4-BE49-F238E27FC236}">
                <a16:creationId xmlns:a16="http://schemas.microsoft.com/office/drawing/2014/main" id="{71282EF6-7479-4BBC-AFFA-03590D06BD69}"/>
              </a:ext>
            </a:extLst>
          </p:cNvPr>
          <p:cNvPicPr>
            <a:picLocks noChangeAspect="1"/>
          </p:cNvPicPr>
          <p:nvPr/>
        </p:nvPicPr>
        <p:blipFill>
          <a:blip r:embed="rId10"/>
          <a:stretch>
            <a:fillRect/>
          </a:stretch>
        </p:blipFill>
        <p:spPr>
          <a:xfrm>
            <a:off x="6810161" y="1748716"/>
            <a:ext cx="1986954" cy="1450915"/>
          </a:xfrm>
          <a:prstGeom prst="rect">
            <a:avLst/>
          </a:prstGeom>
          <a:noFill/>
          <a:ln cap="flat">
            <a:noFill/>
          </a:ln>
        </p:spPr>
      </p:pic>
      <p:pic>
        <p:nvPicPr>
          <p:cNvPr id="21" name="Picture 24">
            <a:extLst>
              <a:ext uri="{FF2B5EF4-FFF2-40B4-BE49-F238E27FC236}">
                <a16:creationId xmlns:a16="http://schemas.microsoft.com/office/drawing/2014/main" id="{59E8D985-D057-4CA1-AAF1-FCAB728694F3}"/>
              </a:ext>
            </a:extLst>
          </p:cNvPr>
          <p:cNvPicPr>
            <a:picLocks noChangeAspect="1"/>
          </p:cNvPicPr>
          <p:nvPr/>
        </p:nvPicPr>
        <p:blipFill>
          <a:blip r:embed="rId11"/>
          <a:stretch>
            <a:fillRect/>
          </a:stretch>
        </p:blipFill>
        <p:spPr>
          <a:xfrm>
            <a:off x="9027723" y="1749168"/>
            <a:ext cx="1986954" cy="1468617"/>
          </a:xfrm>
          <a:prstGeom prst="rect">
            <a:avLst/>
          </a:prstGeom>
          <a:noFill/>
          <a:ln cap="flat">
            <a:noFill/>
          </a:ln>
        </p:spPr>
      </p:pic>
      <p:sp>
        <p:nvSpPr>
          <p:cNvPr id="22" name="TextBox 21">
            <a:extLst>
              <a:ext uri="{FF2B5EF4-FFF2-40B4-BE49-F238E27FC236}">
                <a16:creationId xmlns:a16="http://schemas.microsoft.com/office/drawing/2014/main" id="{C5AE983E-5E34-4E10-BE38-FC9F9095B68F}"/>
              </a:ext>
            </a:extLst>
          </p:cNvPr>
          <p:cNvSpPr txBox="1"/>
          <p:nvPr/>
        </p:nvSpPr>
        <p:spPr>
          <a:xfrm>
            <a:off x="9252698" y="3551487"/>
            <a:ext cx="2823273" cy="369332"/>
          </a:xfrm>
          <a:prstGeom prst="rect">
            <a:avLst/>
          </a:prstGeom>
          <a:noFill/>
        </p:spPr>
        <p:txBody>
          <a:bodyPr wrap="none" rtlCol="0">
            <a:spAutoFit/>
          </a:bodyPr>
          <a:lstStyle/>
          <a:p>
            <a:r>
              <a:rPr lang="en-GB" dirty="0"/>
              <a:t>Use the pictures to help you</a:t>
            </a:r>
          </a:p>
        </p:txBody>
      </p:sp>
      <p:cxnSp>
        <p:nvCxnSpPr>
          <p:cNvPr id="24" name="Straight Arrow Connector 23">
            <a:extLst>
              <a:ext uri="{FF2B5EF4-FFF2-40B4-BE49-F238E27FC236}">
                <a16:creationId xmlns:a16="http://schemas.microsoft.com/office/drawing/2014/main" id="{0A92F3BA-7339-4051-8430-3F32C7EE94B6}"/>
              </a:ext>
            </a:extLst>
          </p:cNvPr>
          <p:cNvCxnSpPr/>
          <p:nvPr/>
        </p:nvCxnSpPr>
        <p:spPr>
          <a:xfrm flipH="1" flipV="1">
            <a:off x="8905875" y="3305175"/>
            <a:ext cx="693646" cy="2472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7" name="Picture 26">
            <a:extLst>
              <a:ext uri="{FF2B5EF4-FFF2-40B4-BE49-F238E27FC236}">
                <a16:creationId xmlns:a16="http://schemas.microsoft.com/office/drawing/2014/main" id="{098AD5EB-ACF6-4D58-B944-0B13081BCCF3}"/>
              </a:ext>
            </a:extLst>
          </p:cNvPr>
          <p:cNvPicPr>
            <a:picLocks noChangeAspect="1"/>
          </p:cNvPicPr>
          <p:nvPr/>
        </p:nvPicPr>
        <p:blipFill>
          <a:blip r:embed="rId12"/>
          <a:stretch>
            <a:fillRect/>
          </a:stretch>
        </p:blipFill>
        <p:spPr>
          <a:xfrm>
            <a:off x="7877175" y="5211097"/>
            <a:ext cx="4060793" cy="1542400"/>
          </a:xfrm>
          <a:prstGeom prst="rect">
            <a:avLst/>
          </a:prstGeom>
          <a:ln w="38100">
            <a:solidFill>
              <a:schemeClr val="tx1"/>
            </a:solidFill>
          </a:ln>
        </p:spPr>
      </p:pic>
      <p:pic>
        <p:nvPicPr>
          <p:cNvPr id="23" name="Picture 2" descr="A picture containing diagram&#10;&#10;Description automatically generated">
            <a:extLst>
              <a:ext uri="{FF2B5EF4-FFF2-40B4-BE49-F238E27FC236}">
                <a16:creationId xmlns:a16="http://schemas.microsoft.com/office/drawing/2014/main" id="{F7960DC7-2D90-42F6-A5DF-3A8A54952285}"/>
              </a:ext>
            </a:extLst>
          </p:cNvPr>
          <p:cNvPicPr>
            <a:picLocks noChangeAspect="1"/>
          </p:cNvPicPr>
          <p:nvPr/>
        </p:nvPicPr>
        <p:blipFill>
          <a:blip r:embed="rId13"/>
          <a:stretch>
            <a:fillRect/>
          </a:stretch>
        </p:blipFill>
        <p:spPr>
          <a:xfrm>
            <a:off x="10895533" y="47219"/>
            <a:ext cx="1266828" cy="962021"/>
          </a:xfrm>
          <a:prstGeom prst="rect">
            <a:avLst/>
          </a:prstGeom>
          <a:noFill/>
          <a:ln cap="flat">
            <a:noFill/>
          </a:ln>
        </p:spPr>
      </p:pic>
    </p:spTree>
    <p:extLst>
      <p:ext uri="{BB962C8B-B14F-4D97-AF65-F5344CB8AC3E}">
        <p14:creationId xmlns:p14="http://schemas.microsoft.com/office/powerpoint/2010/main" val="26629054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0" y="3383280"/>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0" y="3871126"/>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V="1">
            <a:off x="0" y="4345908"/>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0" y="4820690"/>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0" y="5295472"/>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0" y="5770254"/>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V="1">
            <a:off x="0" y="6245036"/>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0" y="6719818"/>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0" y="2895434"/>
            <a:ext cx="12192000" cy="13064"/>
          </a:xfrm>
          <a:prstGeom prst="line">
            <a:avLst/>
          </a:prstGeom>
          <a:ln w="28575"/>
        </p:spPr>
        <p:style>
          <a:lnRef idx="1">
            <a:schemeClr val="dk1"/>
          </a:lnRef>
          <a:fillRef idx="0">
            <a:schemeClr val="dk1"/>
          </a:fillRef>
          <a:effectRef idx="0">
            <a:schemeClr val="dk1"/>
          </a:effectRef>
          <a:fontRef idx="minor">
            <a:schemeClr val="tx1"/>
          </a:fontRef>
        </p:style>
      </p:cxnSp>
      <p:pic>
        <p:nvPicPr>
          <p:cNvPr id="17"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2"/>
          <a:stretch>
            <a:fillRect/>
          </a:stretch>
        </p:blipFill>
        <p:spPr>
          <a:xfrm>
            <a:off x="10683475" y="112661"/>
            <a:ext cx="1266828" cy="962021"/>
          </a:xfrm>
          <a:prstGeom prst="rect">
            <a:avLst/>
          </a:prstGeom>
          <a:noFill/>
          <a:ln cap="flat">
            <a:noFill/>
          </a:ln>
        </p:spPr>
      </p:pic>
      <p:cxnSp>
        <p:nvCxnSpPr>
          <p:cNvPr id="18" name="Straight Connector 17">
            <a:extLst>
              <a:ext uri="{FF2B5EF4-FFF2-40B4-BE49-F238E27FC236}">
                <a16:creationId xmlns:a16="http://schemas.microsoft.com/office/drawing/2014/main" id="{24F7C345-BFA2-49BE-AC71-28E367862866}"/>
              </a:ext>
            </a:extLst>
          </p:cNvPr>
          <p:cNvCxnSpPr/>
          <p:nvPr/>
        </p:nvCxnSpPr>
        <p:spPr>
          <a:xfrm flipV="1">
            <a:off x="0" y="2378576"/>
            <a:ext cx="12192000" cy="13064"/>
          </a:xfrm>
          <a:prstGeom prst="line">
            <a:avLst/>
          </a:prstGeom>
          <a:ln w="28575"/>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7D4203CA-92B7-407F-BFA0-F78204A9A12E}"/>
              </a:ext>
            </a:extLst>
          </p:cNvPr>
          <p:cNvPicPr>
            <a:picLocks noChangeAspect="1"/>
          </p:cNvPicPr>
          <p:nvPr/>
        </p:nvPicPr>
        <p:blipFill>
          <a:blip r:embed="rId3"/>
          <a:stretch>
            <a:fillRect/>
          </a:stretch>
        </p:blipFill>
        <p:spPr>
          <a:xfrm>
            <a:off x="0" y="0"/>
            <a:ext cx="2015533" cy="1474218"/>
          </a:xfrm>
          <a:prstGeom prst="rect">
            <a:avLst/>
          </a:prstGeom>
        </p:spPr>
      </p:pic>
      <p:pic>
        <p:nvPicPr>
          <p:cNvPr id="20" name="Picture 31">
            <a:extLst>
              <a:ext uri="{FF2B5EF4-FFF2-40B4-BE49-F238E27FC236}">
                <a16:creationId xmlns:a16="http://schemas.microsoft.com/office/drawing/2014/main" id="{CBC0C5FE-A161-4DF7-B481-1136C3462D2C}"/>
              </a:ext>
            </a:extLst>
          </p:cNvPr>
          <p:cNvPicPr>
            <a:picLocks noChangeAspect="1"/>
          </p:cNvPicPr>
          <p:nvPr/>
        </p:nvPicPr>
        <p:blipFill>
          <a:blip r:embed="rId4"/>
          <a:stretch>
            <a:fillRect/>
          </a:stretch>
        </p:blipFill>
        <p:spPr>
          <a:xfrm>
            <a:off x="2015533" y="173"/>
            <a:ext cx="1986954" cy="1474045"/>
          </a:xfrm>
          <a:prstGeom prst="rect">
            <a:avLst/>
          </a:prstGeom>
          <a:noFill/>
          <a:ln cap="flat">
            <a:noFill/>
          </a:ln>
        </p:spPr>
      </p:pic>
      <p:pic>
        <p:nvPicPr>
          <p:cNvPr id="22" name="Picture 16" descr="A person in a garment&#10;&#10;Description automatically generated with medium confidence">
            <a:extLst>
              <a:ext uri="{FF2B5EF4-FFF2-40B4-BE49-F238E27FC236}">
                <a16:creationId xmlns:a16="http://schemas.microsoft.com/office/drawing/2014/main" id="{B6909A7D-E6B0-4833-B021-752FE58A1929}"/>
              </a:ext>
            </a:extLst>
          </p:cNvPr>
          <p:cNvPicPr>
            <a:picLocks noChangeAspect="1"/>
          </p:cNvPicPr>
          <p:nvPr/>
        </p:nvPicPr>
        <p:blipFill>
          <a:blip r:embed="rId5"/>
          <a:stretch>
            <a:fillRect/>
          </a:stretch>
        </p:blipFill>
        <p:spPr>
          <a:xfrm>
            <a:off x="4002487" y="-19050"/>
            <a:ext cx="1986954" cy="1493268"/>
          </a:xfrm>
          <a:prstGeom prst="rect">
            <a:avLst/>
          </a:prstGeom>
          <a:noFill/>
          <a:ln cap="flat">
            <a:noFill/>
          </a:ln>
        </p:spPr>
      </p:pic>
      <p:pic>
        <p:nvPicPr>
          <p:cNvPr id="23" name="Picture 10" descr="A picture containing doll&#10;&#10;Description automatically generated">
            <a:extLst>
              <a:ext uri="{FF2B5EF4-FFF2-40B4-BE49-F238E27FC236}">
                <a16:creationId xmlns:a16="http://schemas.microsoft.com/office/drawing/2014/main" id="{890E0DD2-2EF2-4670-8197-823907109DDE}"/>
              </a:ext>
            </a:extLst>
          </p:cNvPr>
          <p:cNvPicPr>
            <a:picLocks noChangeAspect="1"/>
          </p:cNvPicPr>
          <p:nvPr/>
        </p:nvPicPr>
        <p:blipFill>
          <a:blip r:embed="rId6"/>
          <a:stretch>
            <a:fillRect/>
          </a:stretch>
        </p:blipFill>
        <p:spPr>
          <a:xfrm>
            <a:off x="5989441" y="2126"/>
            <a:ext cx="1986954" cy="1450915"/>
          </a:xfrm>
          <a:prstGeom prst="rect">
            <a:avLst/>
          </a:prstGeom>
          <a:noFill/>
          <a:ln cap="flat">
            <a:noFill/>
          </a:ln>
        </p:spPr>
      </p:pic>
      <p:pic>
        <p:nvPicPr>
          <p:cNvPr id="24" name="Picture 24">
            <a:extLst>
              <a:ext uri="{FF2B5EF4-FFF2-40B4-BE49-F238E27FC236}">
                <a16:creationId xmlns:a16="http://schemas.microsoft.com/office/drawing/2014/main" id="{22106CDF-EBEC-489C-9E7D-714338152A0C}"/>
              </a:ext>
            </a:extLst>
          </p:cNvPr>
          <p:cNvPicPr>
            <a:picLocks noChangeAspect="1"/>
          </p:cNvPicPr>
          <p:nvPr/>
        </p:nvPicPr>
        <p:blipFill>
          <a:blip r:embed="rId7"/>
          <a:stretch>
            <a:fillRect/>
          </a:stretch>
        </p:blipFill>
        <p:spPr>
          <a:xfrm>
            <a:off x="7976395" y="5600"/>
            <a:ext cx="1986954" cy="1468617"/>
          </a:xfrm>
          <a:prstGeom prst="rect">
            <a:avLst/>
          </a:prstGeom>
          <a:noFill/>
          <a:ln cap="flat">
            <a:noFill/>
          </a:ln>
        </p:spPr>
      </p:pic>
    </p:spTree>
    <p:extLst>
      <p:ext uri="{BB962C8B-B14F-4D97-AF65-F5344CB8AC3E}">
        <p14:creationId xmlns:p14="http://schemas.microsoft.com/office/powerpoint/2010/main" val="12664295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19732852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1008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Friday 5</a:t>
            </a:r>
            <a:r>
              <a:rPr lang="en-GB" sz="3200" baseline="30000" dirty="0"/>
              <a:t>th</a:t>
            </a:r>
            <a:r>
              <a:rPr lang="en-GB" sz="3200" dirty="0"/>
              <a:t> February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read and spell words with the ‘l’ sound spelt ‘le’.</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37297510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23842" y="0"/>
            <a:ext cx="6500497"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 – sound spelt as ‘le’</a:t>
            </a:r>
          </a:p>
        </p:txBody>
      </p:sp>
      <p:sp>
        <p:nvSpPr>
          <p:cNvPr id="5" name="TextBox 4"/>
          <p:cNvSpPr txBox="1"/>
          <p:nvPr/>
        </p:nvSpPr>
        <p:spPr>
          <a:xfrm>
            <a:off x="483325" y="1423851"/>
            <a:ext cx="8659807" cy="646331"/>
          </a:xfrm>
          <a:prstGeom prst="rect">
            <a:avLst/>
          </a:prstGeom>
          <a:noFill/>
        </p:spPr>
        <p:txBody>
          <a:bodyPr wrap="none" rtlCol="0">
            <a:spAutoFit/>
          </a:bodyPr>
          <a:lstStyle/>
          <a:p>
            <a:r>
              <a:rPr lang="en-GB" sz="2400" b="1" dirty="0"/>
              <a:t>The spelling rule we are focusing on today is </a:t>
            </a:r>
            <a:r>
              <a:rPr lang="en-GB" sz="3600" b="1" dirty="0">
                <a:solidFill>
                  <a:schemeClr val="bg1"/>
                </a:solidFill>
              </a:rPr>
              <a:t>‘l’</a:t>
            </a:r>
            <a:r>
              <a:rPr lang="en-GB" sz="2400" b="1" dirty="0"/>
              <a:t> but it is spelt </a:t>
            </a:r>
            <a:r>
              <a:rPr lang="en-GB" sz="3600" b="1" dirty="0">
                <a:solidFill>
                  <a:schemeClr val="bg1"/>
                </a:solidFill>
              </a:rPr>
              <a:t>‘le’</a:t>
            </a:r>
            <a:r>
              <a:rPr lang="en-GB" dirty="0"/>
              <a:t>.</a:t>
            </a:r>
          </a:p>
        </p:txBody>
      </p:sp>
      <p:sp>
        <p:nvSpPr>
          <p:cNvPr id="6" name="TextBox 5"/>
          <p:cNvSpPr txBox="1"/>
          <p:nvPr/>
        </p:nvSpPr>
        <p:spPr>
          <a:xfrm>
            <a:off x="189139" y="2570703"/>
            <a:ext cx="6832704" cy="646331"/>
          </a:xfrm>
          <a:prstGeom prst="rect">
            <a:avLst/>
          </a:prstGeom>
          <a:noFill/>
        </p:spPr>
        <p:txBody>
          <a:bodyPr wrap="none" rtlCol="0">
            <a:spAutoFit/>
          </a:bodyPr>
          <a:lstStyle/>
          <a:p>
            <a:r>
              <a:rPr lang="en-GB" sz="2400" b="1" dirty="0"/>
              <a:t>The</a:t>
            </a:r>
            <a:r>
              <a:rPr lang="en-GB" sz="3600" b="1" dirty="0">
                <a:solidFill>
                  <a:schemeClr val="bg1"/>
                </a:solidFill>
              </a:rPr>
              <a:t> ‘l’ </a:t>
            </a:r>
            <a:r>
              <a:rPr lang="en-GB" sz="2000" b="1" dirty="0"/>
              <a:t>sound spelt</a:t>
            </a:r>
            <a:r>
              <a:rPr lang="en-GB" sz="3600" b="1" dirty="0">
                <a:solidFill>
                  <a:schemeClr val="bg1"/>
                </a:solidFill>
              </a:rPr>
              <a:t> ‘le’ </a:t>
            </a:r>
            <a:r>
              <a:rPr lang="en-GB" sz="2400" b="1" dirty="0"/>
              <a:t>is used at the end of words. </a:t>
            </a:r>
            <a:endParaRPr lang="en-GB" sz="3600" b="1" dirty="0"/>
          </a:p>
        </p:txBody>
      </p:sp>
      <p:sp>
        <p:nvSpPr>
          <p:cNvPr id="8" name="Rectangle 7">
            <a:extLst>
              <a:ext uri="{FF2B5EF4-FFF2-40B4-BE49-F238E27FC236}">
                <a16:creationId xmlns:a16="http://schemas.microsoft.com/office/drawing/2014/main" id="{8A1369D7-6151-4037-9F1F-D97BD101000F}"/>
              </a:ext>
            </a:extLst>
          </p:cNvPr>
          <p:cNvSpPr/>
          <p:nvPr/>
        </p:nvSpPr>
        <p:spPr>
          <a:xfrm>
            <a:off x="1415143" y="4075275"/>
            <a:ext cx="6496050" cy="590848"/>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Click on the links or copy and paste the links into your internet browser to watch the spelling videos.</a:t>
            </a:r>
            <a:endParaRPr lang="en-GB" sz="2400" b="1" dirty="0"/>
          </a:p>
        </p:txBody>
      </p:sp>
      <p:sp>
        <p:nvSpPr>
          <p:cNvPr id="9" name="Rectangle 8"/>
          <p:cNvSpPr/>
          <p:nvPr/>
        </p:nvSpPr>
        <p:spPr>
          <a:xfrm>
            <a:off x="231474" y="5484708"/>
            <a:ext cx="8863388" cy="1785104"/>
          </a:xfrm>
          <a:prstGeom prst="rect">
            <a:avLst/>
          </a:prstGeom>
        </p:spPr>
        <p:txBody>
          <a:bodyPr wrap="none">
            <a:spAutoFit/>
          </a:bodyPr>
          <a:lstStyle/>
          <a:p>
            <a:r>
              <a:rPr lang="en-GB" sz="2400" b="1" dirty="0">
                <a:hlinkClick r:id="rId2"/>
              </a:rPr>
              <a:t>le | Fun Phonics | How to Read | Made by Kids vs Phonics - YouTube</a:t>
            </a:r>
            <a:endParaRPr lang="en-GB" sz="2400" b="1" dirty="0">
              <a:hlinkClick r:id="rId3"/>
            </a:endParaRPr>
          </a:p>
          <a:p>
            <a:r>
              <a:rPr lang="en-GB" sz="2400" b="1" dirty="0">
                <a:hlinkClick r:id="rId3"/>
              </a:rPr>
              <a:t>Episode 11: Consonant LE </a:t>
            </a:r>
            <a:r>
              <a:rPr lang="en-GB" sz="2400" b="1" dirty="0">
                <a:hlinkClick r:id="rId4"/>
              </a:rPr>
              <a:t>–</a:t>
            </a:r>
            <a:r>
              <a:rPr lang="en-GB" sz="2400" b="1" dirty="0">
                <a:hlinkClick r:id="rId3"/>
              </a:rPr>
              <a:t> YouTube</a:t>
            </a:r>
            <a:endParaRPr lang="en-GB" sz="2400" b="1" dirty="0"/>
          </a:p>
          <a:p>
            <a:r>
              <a:rPr lang="en-GB" sz="2400" b="1" dirty="0">
                <a:hlinkClick r:id="rId4"/>
              </a:rPr>
              <a:t>Geraldine the Giraffe learns /-le/ - YouTube</a:t>
            </a:r>
            <a:endParaRPr lang="en-GB" sz="2400" b="1" dirty="0"/>
          </a:p>
          <a:p>
            <a:endParaRPr lang="en-GB" sz="2000" dirty="0"/>
          </a:p>
          <a:p>
            <a:endParaRPr lang="en-GB" dirty="0"/>
          </a:p>
        </p:txBody>
      </p:sp>
      <p:cxnSp>
        <p:nvCxnSpPr>
          <p:cNvPr id="10" name="Straight Arrow Connector 9">
            <a:extLst>
              <a:ext uri="{FF2B5EF4-FFF2-40B4-BE49-F238E27FC236}">
                <a16:creationId xmlns:a16="http://schemas.microsoft.com/office/drawing/2014/main" id="{D1978D58-982D-434C-BA1E-33E514917C9B}"/>
              </a:ext>
            </a:extLst>
          </p:cNvPr>
          <p:cNvCxnSpPr/>
          <p:nvPr/>
        </p:nvCxnSpPr>
        <p:spPr>
          <a:xfrm flipH="1">
            <a:off x="4049160" y="4812630"/>
            <a:ext cx="209550" cy="67207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69A7B560-B77D-47F3-836B-D47182D9673A}"/>
              </a:ext>
            </a:extLst>
          </p:cNvPr>
          <p:cNvPicPr>
            <a:picLocks noChangeAspect="1"/>
          </p:cNvPicPr>
          <p:nvPr/>
        </p:nvPicPr>
        <p:blipFill>
          <a:blip r:embed="rId5"/>
          <a:stretch>
            <a:fillRect/>
          </a:stretch>
        </p:blipFill>
        <p:spPr>
          <a:xfrm>
            <a:off x="8952632" y="2328110"/>
            <a:ext cx="2879336" cy="3829050"/>
          </a:xfrm>
          <a:prstGeom prst="rect">
            <a:avLst/>
          </a:prstGeom>
        </p:spPr>
      </p:pic>
      <p:pic>
        <p:nvPicPr>
          <p:cNvPr id="11" name="Picture 2" descr="A picture containing shape&#10;&#10;Description automatically generated">
            <a:extLst>
              <a:ext uri="{FF2B5EF4-FFF2-40B4-BE49-F238E27FC236}">
                <a16:creationId xmlns:a16="http://schemas.microsoft.com/office/drawing/2014/main" id="{16CF2C65-D604-41CA-B81F-4D081A3F05C4}"/>
              </a:ext>
            </a:extLst>
          </p:cNvPr>
          <p:cNvPicPr>
            <a:picLocks noChangeAspect="1"/>
          </p:cNvPicPr>
          <p:nvPr/>
        </p:nvPicPr>
        <p:blipFill>
          <a:blip r:embed="rId6"/>
          <a:stretch>
            <a:fillRect/>
          </a:stretch>
        </p:blipFill>
        <p:spPr>
          <a:xfrm>
            <a:off x="10810960" y="75143"/>
            <a:ext cx="1266828" cy="962021"/>
          </a:xfrm>
          <a:prstGeom prst="rect">
            <a:avLst/>
          </a:prstGeom>
          <a:noFill/>
          <a:ln cap="flat">
            <a:noFill/>
          </a:ln>
        </p:spPr>
      </p:pic>
    </p:spTree>
    <p:extLst>
      <p:ext uri="{BB962C8B-B14F-4D97-AF65-F5344CB8AC3E}">
        <p14:creationId xmlns:p14="http://schemas.microsoft.com/office/powerpoint/2010/main" val="355954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F45B38-3306-4435-AD42-FE6EC62A450F}"/>
              </a:ext>
            </a:extLst>
          </p:cNvPr>
          <p:cNvSpPr/>
          <p:nvPr/>
        </p:nvSpPr>
        <p:spPr>
          <a:xfrm>
            <a:off x="185278" y="-206631"/>
            <a:ext cx="6161815"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Read the words</a:t>
            </a:r>
          </a:p>
        </p:txBody>
      </p:sp>
      <p:sp>
        <p:nvSpPr>
          <p:cNvPr id="5" name="TextBox 4"/>
          <p:cNvSpPr txBox="1"/>
          <p:nvPr/>
        </p:nvSpPr>
        <p:spPr>
          <a:xfrm>
            <a:off x="537122" y="1047617"/>
            <a:ext cx="824265" cy="523220"/>
          </a:xfrm>
          <a:prstGeom prst="rect">
            <a:avLst/>
          </a:prstGeom>
          <a:noFill/>
        </p:spPr>
        <p:txBody>
          <a:bodyPr wrap="none" rtlCol="0">
            <a:spAutoFit/>
          </a:bodyPr>
          <a:lstStyle/>
          <a:p>
            <a:r>
              <a:rPr lang="en-GB" sz="2800" b="1" dirty="0"/>
              <a:t>able</a:t>
            </a:r>
            <a:endParaRPr lang="en-GB" dirty="0"/>
          </a:p>
        </p:txBody>
      </p:sp>
      <p:sp>
        <p:nvSpPr>
          <p:cNvPr id="6" name="TextBox 5"/>
          <p:cNvSpPr txBox="1"/>
          <p:nvPr/>
        </p:nvSpPr>
        <p:spPr>
          <a:xfrm>
            <a:off x="2115203" y="1584253"/>
            <a:ext cx="827471" cy="523220"/>
          </a:xfrm>
          <a:prstGeom prst="rect">
            <a:avLst/>
          </a:prstGeom>
          <a:noFill/>
        </p:spPr>
        <p:txBody>
          <a:bodyPr wrap="none" rtlCol="0">
            <a:spAutoFit/>
          </a:bodyPr>
          <a:lstStyle/>
          <a:p>
            <a:r>
              <a:rPr lang="en-GB" sz="2800" b="1" dirty="0"/>
              <a:t>sale</a:t>
            </a:r>
            <a:r>
              <a:rPr lang="en-GB" dirty="0"/>
              <a:t> </a:t>
            </a:r>
          </a:p>
        </p:txBody>
      </p:sp>
      <p:sp>
        <p:nvSpPr>
          <p:cNvPr id="7" name="TextBox 6"/>
          <p:cNvSpPr txBox="1"/>
          <p:nvPr/>
        </p:nvSpPr>
        <p:spPr>
          <a:xfrm>
            <a:off x="4059341" y="1090100"/>
            <a:ext cx="886781" cy="523220"/>
          </a:xfrm>
          <a:prstGeom prst="rect">
            <a:avLst/>
          </a:prstGeom>
          <a:noFill/>
        </p:spPr>
        <p:txBody>
          <a:bodyPr wrap="none" rtlCol="0">
            <a:spAutoFit/>
          </a:bodyPr>
          <a:lstStyle/>
          <a:p>
            <a:r>
              <a:rPr lang="en-GB" sz="2800" b="1" dirty="0"/>
              <a:t>mile</a:t>
            </a:r>
            <a:r>
              <a:rPr lang="en-GB" dirty="0"/>
              <a:t> </a:t>
            </a:r>
          </a:p>
        </p:txBody>
      </p:sp>
      <p:sp>
        <p:nvSpPr>
          <p:cNvPr id="8" name="TextBox 7"/>
          <p:cNvSpPr txBox="1"/>
          <p:nvPr/>
        </p:nvSpPr>
        <p:spPr>
          <a:xfrm>
            <a:off x="5975909" y="1549772"/>
            <a:ext cx="891591" cy="523220"/>
          </a:xfrm>
          <a:prstGeom prst="rect">
            <a:avLst/>
          </a:prstGeom>
          <a:noFill/>
        </p:spPr>
        <p:txBody>
          <a:bodyPr wrap="none" rtlCol="0">
            <a:spAutoFit/>
          </a:bodyPr>
          <a:lstStyle/>
          <a:p>
            <a:r>
              <a:rPr lang="en-GB" sz="2800" b="1" dirty="0"/>
              <a:t>pole</a:t>
            </a:r>
            <a:r>
              <a:rPr lang="en-GB" dirty="0"/>
              <a:t> </a:t>
            </a:r>
          </a:p>
        </p:txBody>
      </p:sp>
      <p:sp>
        <p:nvSpPr>
          <p:cNvPr id="9" name="TextBox 8"/>
          <p:cNvSpPr txBox="1"/>
          <p:nvPr/>
        </p:nvSpPr>
        <p:spPr>
          <a:xfrm>
            <a:off x="7983235" y="1090100"/>
            <a:ext cx="990977" cy="523220"/>
          </a:xfrm>
          <a:prstGeom prst="rect">
            <a:avLst/>
          </a:prstGeom>
          <a:noFill/>
        </p:spPr>
        <p:txBody>
          <a:bodyPr wrap="none" rtlCol="0">
            <a:spAutoFit/>
          </a:bodyPr>
          <a:lstStyle/>
          <a:p>
            <a:r>
              <a:rPr lang="en-GB" sz="2800" b="1" dirty="0"/>
              <a:t>mole</a:t>
            </a:r>
            <a:r>
              <a:rPr lang="en-GB" dirty="0"/>
              <a:t> </a:t>
            </a:r>
          </a:p>
        </p:txBody>
      </p:sp>
      <p:sp>
        <p:nvSpPr>
          <p:cNvPr id="10" name="TextBox 9"/>
          <p:cNvSpPr txBox="1"/>
          <p:nvPr/>
        </p:nvSpPr>
        <p:spPr>
          <a:xfrm>
            <a:off x="10022616" y="1597668"/>
            <a:ext cx="827471" cy="523220"/>
          </a:xfrm>
          <a:prstGeom prst="rect">
            <a:avLst/>
          </a:prstGeom>
          <a:noFill/>
        </p:spPr>
        <p:txBody>
          <a:bodyPr wrap="none" rtlCol="0">
            <a:spAutoFit/>
          </a:bodyPr>
          <a:lstStyle/>
          <a:p>
            <a:r>
              <a:rPr lang="en-GB" sz="2800" b="1" dirty="0"/>
              <a:t>rule</a:t>
            </a:r>
            <a:r>
              <a:rPr lang="en-GB" dirty="0"/>
              <a:t> </a:t>
            </a:r>
          </a:p>
        </p:txBody>
      </p:sp>
      <p:sp>
        <p:nvSpPr>
          <p:cNvPr id="11" name="TextBox 10"/>
          <p:cNvSpPr txBox="1"/>
          <p:nvPr/>
        </p:nvSpPr>
        <p:spPr>
          <a:xfrm>
            <a:off x="537122" y="3394577"/>
            <a:ext cx="1144865" cy="523220"/>
          </a:xfrm>
          <a:prstGeom prst="rect">
            <a:avLst/>
          </a:prstGeom>
          <a:noFill/>
        </p:spPr>
        <p:txBody>
          <a:bodyPr wrap="none" rtlCol="0">
            <a:spAutoFit/>
          </a:bodyPr>
          <a:lstStyle/>
          <a:p>
            <a:r>
              <a:rPr lang="en-GB" sz="2800" b="1" dirty="0"/>
              <a:t>whale</a:t>
            </a:r>
            <a:r>
              <a:rPr lang="en-GB" dirty="0"/>
              <a:t> </a:t>
            </a:r>
          </a:p>
        </p:txBody>
      </p:sp>
      <p:sp>
        <p:nvSpPr>
          <p:cNvPr id="12" name="TextBox 11"/>
          <p:cNvSpPr txBox="1"/>
          <p:nvPr/>
        </p:nvSpPr>
        <p:spPr>
          <a:xfrm>
            <a:off x="2708048" y="2751085"/>
            <a:ext cx="998671" cy="523220"/>
          </a:xfrm>
          <a:prstGeom prst="rect">
            <a:avLst/>
          </a:prstGeom>
          <a:noFill/>
        </p:spPr>
        <p:txBody>
          <a:bodyPr wrap="none" rtlCol="0">
            <a:spAutoFit/>
          </a:bodyPr>
          <a:lstStyle/>
          <a:p>
            <a:r>
              <a:rPr lang="en-GB" sz="2800" b="1" dirty="0"/>
              <a:t>table</a:t>
            </a:r>
            <a:r>
              <a:rPr lang="en-GB" dirty="0"/>
              <a:t> </a:t>
            </a:r>
          </a:p>
        </p:txBody>
      </p:sp>
      <p:sp>
        <p:nvSpPr>
          <p:cNvPr id="13" name="TextBox 12"/>
          <p:cNvSpPr txBox="1"/>
          <p:nvPr/>
        </p:nvSpPr>
        <p:spPr>
          <a:xfrm>
            <a:off x="4902259" y="3132967"/>
            <a:ext cx="976036" cy="523220"/>
          </a:xfrm>
          <a:prstGeom prst="rect">
            <a:avLst/>
          </a:prstGeom>
          <a:noFill/>
        </p:spPr>
        <p:txBody>
          <a:bodyPr wrap="none" rtlCol="0">
            <a:spAutoFit/>
          </a:bodyPr>
          <a:lstStyle/>
          <a:p>
            <a:r>
              <a:rPr lang="en-GB" sz="2800" b="1" dirty="0"/>
              <a:t>scale</a:t>
            </a:r>
            <a:r>
              <a:rPr lang="en-GB" dirty="0"/>
              <a:t> </a:t>
            </a:r>
          </a:p>
        </p:txBody>
      </p:sp>
      <p:sp>
        <p:nvSpPr>
          <p:cNvPr id="14" name="TextBox 13"/>
          <p:cNvSpPr txBox="1"/>
          <p:nvPr/>
        </p:nvSpPr>
        <p:spPr>
          <a:xfrm>
            <a:off x="7878802" y="2561747"/>
            <a:ext cx="1069524" cy="523220"/>
          </a:xfrm>
          <a:prstGeom prst="rect">
            <a:avLst/>
          </a:prstGeom>
          <a:noFill/>
        </p:spPr>
        <p:txBody>
          <a:bodyPr wrap="none" rtlCol="0">
            <a:spAutoFit/>
          </a:bodyPr>
          <a:lstStyle/>
          <a:p>
            <a:r>
              <a:rPr lang="en-GB" sz="2800" b="1" dirty="0"/>
              <a:t>apple</a:t>
            </a:r>
            <a:r>
              <a:rPr lang="en-GB" dirty="0"/>
              <a:t> </a:t>
            </a:r>
          </a:p>
        </p:txBody>
      </p:sp>
      <p:sp>
        <p:nvSpPr>
          <p:cNvPr id="15" name="TextBox 14"/>
          <p:cNvSpPr txBox="1"/>
          <p:nvPr/>
        </p:nvSpPr>
        <p:spPr>
          <a:xfrm>
            <a:off x="10588476" y="3917797"/>
            <a:ext cx="920701" cy="523220"/>
          </a:xfrm>
          <a:prstGeom prst="rect">
            <a:avLst/>
          </a:prstGeom>
          <a:noFill/>
        </p:spPr>
        <p:txBody>
          <a:bodyPr wrap="none" rtlCol="0">
            <a:spAutoFit/>
          </a:bodyPr>
          <a:lstStyle/>
          <a:p>
            <a:r>
              <a:rPr lang="en-GB" sz="2800" b="1" dirty="0"/>
              <a:t>cycle</a:t>
            </a:r>
            <a:endParaRPr lang="en-GB" dirty="0"/>
          </a:p>
        </p:txBody>
      </p:sp>
      <p:sp>
        <p:nvSpPr>
          <p:cNvPr id="16" name="TextBox 15"/>
          <p:cNvSpPr txBox="1"/>
          <p:nvPr/>
        </p:nvSpPr>
        <p:spPr>
          <a:xfrm>
            <a:off x="2626945" y="4488913"/>
            <a:ext cx="1029449" cy="523220"/>
          </a:xfrm>
          <a:prstGeom prst="rect">
            <a:avLst/>
          </a:prstGeom>
          <a:noFill/>
        </p:spPr>
        <p:txBody>
          <a:bodyPr wrap="none" rtlCol="0">
            <a:spAutoFit/>
          </a:bodyPr>
          <a:lstStyle/>
          <a:p>
            <a:r>
              <a:rPr lang="en-GB" sz="2800" b="1" dirty="0"/>
              <a:t>smile</a:t>
            </a:r>
            <a:r>
              <a:rPr lang="en-GB" dirty="0"/>
              <a:t> </a:t>
            </a:r>
          </a:p>
        </p:txBody>
      </p:sp>
      <p:sp>
        <p:nvSpPr>
          <p:cNvPr id="17" name="TextBox 16"/>
          <p:cNvSpPr txBox="1"/>
          <p:nvPr/>
        </p:nvSpPr>
        <p:spPr>
          <a:xfrm>
            <a:off x="6216677" y="4471733"/>
            <a:ext cx="982961" cy="523220"/>
          </a:xfrm>
          <a:prstGeom prst="rect">
            <a:avLst/>
          </a:prstGeom>
          <a:noFill/>
        </p:spPr>
        <p:txBody>
          <a:bodyPr wrap="none" rtlCol="0">
            <a:spAutoFit/>
          </a:bodyPr>
          <a:lstStyle/>
          <a:p>
            <a:r>
              <a:rPr lang="en-GB" sz="2800" b="1" dirty="0"/>
              <a:t>eagle</a:t>
            </a:r>
            <a:endParaRPr lang="en-GB" dirty="0"/>
          </a:p>
        </p:txBody>
      </p:sp>
      <p:sp>
        <p:nvSpPr>
          <p:cNvPr id="18" name="Rectangle 17">
            <a:extLst>
              <a:ext uri="{FF2B5EF4-FFF2-40B4-BE49-F238E27FC236}">
                <a16:creationId xmlns:a16="http://schemas.microsoft.com/office/drawing/2014/main" id="{794939D6-D43E-4C10-8701-0FF4CABAC0A5}"/>
              </a:ext>
            </a:extLst>
          </p:cNvPr>
          <p:cNvSpPr/>
          <p:nvPr/>
        </p:nvSpPr>
        <p:spPr>
          <a:xfrm>
            <a:off x="226663" y="5500992"/>
            <a:ext cx="6745333" cy="1088274"/>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Now write the words on a piece of paper and underline the </a:t>
            </a:r>
            <a:r>
              <a:rPr lang="en-GB" sz="3600" dirty="0"/>
              <a:t>‘le’ </a:t>
            </a:r>
            <a:r>
              <a:rPr lang="en-GB" sz="2400" dirty="0"/>
              <a:t>sound which sounds like</a:t>
            </a:r>
            <a:r>
              <a:rPr lang="en-GB" sz="3200" dirty="0"/>
              <a:t> ‘l’ </a:t>
            </a:r>
            <a:r>
              <a:rPr lang="en-GB" sz="2400" dirty="0"/>
              <a:t>.</a:t>
            </a:r>
            <a:endParaRPr lang="en-GB" sz="2400" b="1" dirty="0"/>
          </a:p>
        </p:txBody>
      </p:sp>
      <p:pic>
        <p:nvPicPr>
          <p:cNvPr id="20" name="Picture 19">
            <a:extLst>
              <a:ext uri="{FF2B5EF4-FFF2-40B4-BE49-F238E27FC236}">
                <a16:creationId xmlns:a16="http://schemas.microsoft.com/office/drawing/2014/main" id="{76E6F31B-F437-4A63-849F-90FDF203607F}"/>
              </a:ext>
            </a:extLst>
          </p:cNvPr>
          <p:cNvPicPr>
            <a:picLocks noChangeAspect="1"/>
          </p:cNvPicPr>
          <p:nvPr/>
        </p:nvPicPr>
        <p:blipFill>
          <a:blip r:embed="rId2"/>
          <a:stretch>
            <a:fillRect/>
          </a:stretch>
        </p:blipFill>
        <p:spPr>
          <a:xfrm>
            <a:off x="8410240" y="4441017"/>
            <a:ext cx="3710450" cy="2317934"/>
          </a:xfrm>
          <a:prstGeom prst="rect">
            <a:avLst/>
          </a:prstGeom>
        </p:spPr>
      </p:pic>
      <p:pic>
        <p:nvPicPr>
          <p:cNvPr id="19" name="Picture 15" descr="A picture containing logo&#10;&#10;Description automatically generated">
            <a:extLst>
              <a:ext uri="{FF2B5EF4-FFF2-40B4-BE49-F238E27FC236}">
                <a16:creationId xmlns:a16="http://schemas.microsoft.com/office/drawing/2014/main" id="{C0EF84EB-37E1-4280-9B6C-440929932577}"/>
              </a:ext>
            </a:extLst>
          </p:cNvPr>
          <p:cNvPicPr>
            <a:picLocks noChangeAspect="1"/>
          </p:cNvPicPr>
          <p:nvPr/>
        </p:nvPicPr>
        <p:blipFill>
          <a:blip r:embed="rId3"/>
          <a:stretch>
            <a:fillRect/>
          </a:stretch>
        </p:blipFill>
        <p:spPr>
          <a:xfrm>
            <a:off x="10864516" y="32415"/>
            <a:ext cx="1266828" cy="962021"/>
          </a:xfrm>
          <a:prstGeom prst="rect">
            <a:avLst/>
          </a:prstGeom>
          <a:noFill/>
          <a:ln cap="flat">
            <a:noFill/>
          </a:ln>
        </p:spPr>
      </p:pic>
    </p:spTree>
    <p:extLst>
      <p:ext uri="{BB962C8B-B14F-4D97-AF65-F5344CB8AC3E}">
        <p14:creationId xmlns:p14="http://schemas.microsoft.com/office/powerpoint/2010/main" val="205290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F45B38-3306-4435-AD42-FE6EC62A450F}"/>
              </a:ext>
            </a:extLst>
          </p:cNvPr>
          <p:cNvSpPr/>
          <p:nvPr/>
        </p:nvSpPr>
        <p:spPr>
          <a:xfrm>
            <a:off x="1981892" y="-200025"/>
            <a:ext cx="8045344"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Real or Alien words?</a:t>
            </a:r>
          </a:p>
        </p:txBody>
      </p:sp>
      <p:sp>
        <p:nvSpPr>
          <p:cNvPr id="3" name="Rectangle 2">
            <a:extLst>
              <a:ext uri="{FF2B5EF4-FFF2-40B4-BE49-F238E27FC236}">
                <a16:creationId xmlns:a16="http://schemas.microsoft.com/office/drawing/2014/main" id="{794939D6-D43E-4C10-8701-0FF4CABAC0A5}"/>
              </a:ext>
            </a:extLst>
          </p:cNvPr>
          <p:cNvSpPr/>
          <p:nvPr/>
        </p:nvSpPr>
        <p:spPr>
          <a:xfrm>
            <a:off x="117535" y="903329"/>
            <a:ext cx="11774057" cy="54664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Read the words and decide if they are real words or alien words. </a:t>
            </a:r>
            <a:endParaRPr lang="en-GB" sz="2000" b="1" dirty="0"/>
          </a:p>
        </p:txBody>
      </p:sp>
      <p:sp>
        <p:nvSpPr>
          <p:cNvPr id="5" name="Rectangle 4">
            <a:extLst>
              <a:ext uri="{FF2B5EF4-FFF2-40B4-BE49-F238E27FC236}">
                <a16:creationId xmlns:a16="http://schemas.microsoft.com/office/drawing/2014/main" id="{794939D6-D43E-4C10-8701-0FF4CABAC0A5}"/>
              </a:ext>
            </a:extLst>
          </p:cNvPr>
          <p:cNvSpPr/>
          <p:nvPr/>
        </p:nvSpPr>
        <p:spPr>
          <a:xfrm>
            <a:off x="6204858" y="6128435"/>
            <a:ext cx="5865700" cy="64810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Remember alien words are made up words!</a:t>
            </a:r>
            <a:endParaRPr lang="en-GB" sz="2400" b="1" dirty="0"/>
          </a:p>
        </p:txBody>
      </p:sp>
      <p:sp>
        <p:nvSpPr>
          <p:cNvPr id="2" name="Oval 1"/>
          <p:cNvSpPr/>
          <p:nvPr/>
        </p:nvSpPr>
        <p:spPr>
          <a:xfrm>
            <a:off x="692333" y="1576029"/>
            <a:ext cx="4480560" cy="44263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897428" y="1576029"/>
            <a:ext cx="4480560" cy="44263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497754" y="1673207"/>
            <a:ext cx="585417" cy="369332"/>
          </a:xfrm>
          <a:prstGeom prst="rect">
            <a:avLst/>
          </a:prstGeom>
          <a:noFill/>
        </p:spPr>
        <p:txBody>
          <a:bodyPr wrap="none" rtlCol="0">
            <a:spAutoFit/>
          </a:bodyPr>
          <a:lstStyle/>
          <a:p>
            <a:r>
              <a:rPr lang="en-GB" dirty="0"/>
              <a:t>able</a:t>
            </a:r>
          </a:p>
        </p:txBody>
      </p:sp>
      <p:sp>
        <p:nvSpPr>
          <p:cNvPr id="9" name="TextBox 8"/>
          <p:cNvSpPr txBox="1"/>
          <p:nvPr/>
        </p:nvSpPr>
        <p:spPr>
          <a:xfrm>
            <a:off x="5496639" y="2093575"/>
            <a:ext cx="690125" cy="369332"/>
          </a:xfrm>
          <a:prstGeom prst="rect">
            <a:avLst/>
          </a:prstGeom>
          <a:noFill/>
        </p:spPr>
        <p:txBody>
          <a:bodyPr wrap="none" rtlCol="0">
            <a:spAutoFit/>
          </a:bodyPr>
          <a:lstStyle/>
          <a:p>
            <a:r>
              <a:rPr lang="en-GB" dirty="0"/>
              <a:t>gable</a:t>
            </a:r>
          </a:p>
        </p:txBody>
      </p:sp>
      <p:sp>
        <p:nvSpPr>
          <p:cNvPr id="10" name="TextBox 9"/>
          <p:cNvSpPr txBox="1"/>
          <p:nvPr/>
        </p:nvSpPr>
        <p:spPr>
          <a:xfrm>
            <a:off x="5513002" y="2453887"/>
            <a:ext cx="606256" cy="369332"/>
          </a:xfrm>
          <a:prstGeom prst="rect">
            <a:avLst/>
          </a:prstGeom>
          <a:noFill/>
        </p:spPr>
        <p:txBody>
          <a:bodyPr wrap="none" rtlCol="0">
            <a:spAutoFit/>
          </a:bodyPr>
          <a:lstStyle/>
          <a:p>
            <a:r>
              <a:rPr lang="en-GB" dirty="0"/>
              <a:t>sale </a:t>
            </a:r>
          </a:p>
        </p:txBody>
      </p:sp>
      <p:sp>
        <p:nvSpPr>
          <p:cNvPr id="11" name="TextBox 10"/>
          <p:cNvSpPr txBox="1"/>
          <p:nvPr/>
        </p:nvSpPr>
        <p:spPr>
          <a:xfrm>
            <a:off x="5496639" y="2802932"/>
            <a:ext cx="596638" cy="369332"/>
          </a:xfrm>
          <a:prstGeom prst="rect">
            <a:avLst/>
          </a:prstGeom>
          <a:noFill/>
        </p:spPr>
        <p:txBody>
          <a:bodyPr wrap="none" rtlCol="0">
            <a:spAutoFit/>
          </a:bodyPr>
          <a:lstStyle/>
          <a:p>
            <a:r>
              <a:rPr lang="en-GB" dirty="0"/>
              <a:t>qule</a:t>
            </a:r>
          </a:p>
        </p:txBody>
      </p:sp>
      <p:sp>
        <p:nvSpPr>
          <p:cNvPr id="12" name="TextBox 11"/>
          <p:cNvSpPr txBox="1"/>
          <p:nvPr/>
        </p:nvSpPr>
        <p:spPr>
          <a:xfrm>
            <a:off x="5496639" y="3168691"/>
            <a:ext cx="740908" cy="369332"/>
          </a:xfrm>
          <a:prstGeom prst="rect">
            <a:avLst/>
          </a:prstGeom>
          <a:noFill/>
        </p:spPr>
        <p:txBody>
          <a:bodyPr wrap="none" rtlCol="0">
            <a:spAutoFit/>
          </a:bodyPr>
          <a:lstStyle/>
          <a:p>
            <a:r>
              <a:rPr lang="en-GB" dirty="0"/>
              <a:t>eagle </a:t>
            </a:r>
          </a:p>
        </p:txBody>
      </p:sp>
      <p:sp>
        <p:nvSpPr>
          <p:cNvPr id="13" name="TextBox 12"/>
          <p:cNvSpPr txBox="1"/>
          <p:nvPr/>
        </p:nvSpPr>
        <p:spPr>
          <a:xfrm>
            <a:off x="5496639" y="3529648"/>
            <a:ext cx="688009" cy="369332"/>
          </a:xfrm>
          <a:prstGeom prst="rect">
            <a:avLst/>
          </a:prstGeom>
          <a:noFill/>
        </p:spPr>
        <p:txBody>
          <a:bodyPr wrap="none" rtlCol="0">
            <a:spAutoFit/>
          </a:bodyPr>
          <a:lstStyle/>
          <a:p>
            <a:r>
              <a:rPr lang="en-GB" dirty="0"/>
              <a:t>yugle</a:t>
            </a:r>
          </a:p>
        </p:txBody>
      </p:sp>
      <p:sp>
        <p:nvSpPr>
          <p:cNvPr id="14" name="TextBox 13"/>
          <p:cNvSpPr txBox="1"/>
          <p:nvPr/>
        </p:nvSpPr>
        <p:spPr>
          <a:xfrm>
            <a:off x="5532050" y="3953214"/>
            <a:ext cx="596638" cy="369332"/>
          </a:xfrm>
          <a:prstGeom prst="rect">
            <a:avLst/>
          </a:prstGeom>
          <a:noFill/>
        </p:spPr>
        <p:txBody>
          <a:bodyPr wrap="none" rtlCol="0">
            <a:spAutoFit/>
          </a:bodyPr>
          <a:lstStyle/>
          <a:p>
            <a:r>
              <a:rPr lang="en-GB" dirty="0"/>
              <a:t>pole</a:t>
            </a:r>
          </a:p>
        </p:txBody>
      </p:sp>
      <p:sp>
        <p:nvSpPr>
          <p:cNvPr id="15" name="TextBox 14"/>
          <p:cNvSpPr txBox="1"/>
          <p:nvPr/>
        </p:nvSpPr>
        <p:spPr>
          <a:xfrm>
            <a:off x="5496639" y="4376780"/>
            <a:ext cx="590226" cy="369332"/>
          </a:xfrm>
          <a:prstGeom prst="rect">
            <a:avLst/>
          </a:prstGeom>
          <a:noFill/>
        </p:spPr>
        <p:txBody>
          <a:bodyPr wrap="none" rtlCol="0">
            <a:spAutoFit/>
          </a:bodyPr>
          <a:lstStyle/>
          <a:p>
            <a:r>
              <a:rPr lang="en-GB" dirty="0"/>
              <a:t>mile</a:t>
            </a:r>
          </a:p>
        </p:txBody>
      </p:sp>
      <p:sp>
        <p:nvSpPr>
          <p:cNvPr id="16" name="TextBox 15"/>
          <p:cNvSpPr txBox="1"/>
          <p:nvPr/>
        </p:nvSpPr>
        <p:spPr>
          <a:xfrm>
            <a:off x="5496639" y="4792751"/>
            <a:ext cx="615874" cy="369332"/>
          </a:xfrm>
          <a:prstGeom prst="rect">
            <a:avLst/>
          </a:prstGeom>
          <a:noFill/>
        </p:spPr>
        <p:txBody>
          <a:bodyPr wrap="none" rtlCol="0">
            <a:spAutoFit/>
          </a:bodyPr>
          <a:lstStyle/>
          <a:p>
            <a:r>
              <a:rPr lang="en-GB" dirty="0"/>
              <a:t>itrle </a:t>
            </a:r>
          </a:p>
        </p:txBody>
      </p:sp>
      <p:sp>
        <p:nvSpPr>
          <p:cNvPr id="17" name="TextBox 16"/>
          <p:cNvSpPr txBox="1"/>
          <p:nvPr/>
        </p:nvSpPr>
        <p:spPr>
          <a:xfrm>
            <a:off x="5497754" y="5162083"/>
            <a:ext cx="707245" cy="369332"/>
          </a:xfrm>
          <a:prstGeom prst="rect">
            <a:avLst/>
          </a:prstGeom>
          <a:noFill/>
        </p:spPr>
        <p:txBody>
          <a:bodyPr wrap="none" rtlCol="0">
            <a:spAutoFit/>
          </a:bodyPr>
          <a:lstStyle/>
          <a:p>
            <a:r>
              <a:rPr lang="en-GB" dirty="0"/>
              <a:t>apple</a:t>
            </a:r>
          </a:p>
        </p:txBody>
      </p:sp>
      <p:sp>
        <p:nvSpPr>
          <p:cNvPr id="18" name="TextBox 17"/>
          <p:cNvSpPr txBox="1"/>
          <p:nvPr/>
        </p:nvSpPr>
        <p:spPr>
          <a:xfrm>
            <a:off x="5488768" y="5574437"/>
            <a:ext cx="659540" cy="369332"/>
          </a:xfrm>
          <a:prstGeom prst="rect">
            <a:avLst/>
          </a:prstGeom>
          <a:noFill/>
        </p:spPr>
        <p:txBody>
          <a:bodyPr wrap="none" rtlCol="0">
            <a:spAutoFit/>
          </a:bodyPr>
          <a:lstStyle/>
          <a:p>
            <a:r>
              <a:rPr lang="en-GB" dirty="0"/>
              <a:t>table</a:t>
            </a:r>
          </a:p>
        </p:txBody>
      </p:sp>
      <p:sp>
        <p:nvSpPr>
          <p:cNvPr id="19" name="TextBox 18"/>
          <p:cNvSpPr txBox="1"/>
          <p:nvPr/>
        </p:nvSpPr>
        <p:spPr>
          <a:xfrm>
            <a:off x="2049590" y="1670807"/>
            <a:ext cx="1263808" cy="369332"/>
          </a:xfrm>
          <a:prstGeom prst="rect">
            <a:avLst/>
          </a:prstGeom>
          <a:noFill/>
        </p:spPr>
        <p:txBody>
          <a:bodyPr wrap="none" rtlCol="0">
            <a:spAutoFit/>
          </a:bodyPr>
          <a:lstStyle/>
          <a:p>
            <a:r>
              <a:rPr lang="en-GB" u="sng" dirty="0"/>
              <a:t>Real words </a:t>
            </a:r>
          </a:p>
        </p:txBody>
      </p:sp>
      <p:sp>
        <p:nvSpPr>
          <p:cNvPr id="20" name="TextBox 19"/>
          <p:cNvSpPr txBox="1"/>
          <p:nvPr/>
        </p:nvSpPr>
        <p:spPr>
          <a:xfrm>
            <a:off x="8170524" y="1687290"/>
            <a:ext cx="1339982" cy="369332"/>
          </a:xfrm>
          <a:prstGeom prst="rect">
            <a:avLst/>
          </a:prstGeom>
          <a:noFill/>
        </p:spPr>
        <p:txBody>
          <a:bodyPr wrap="none" rtlCol="0">
            <a:spAutoFit/>
          </a:bodyPr>
          <a:lstStyle/>
          <a:p>
            <a:r>
              <a:rPr lang="en-GB" u="sng" dirty="0"/>
              <a:t>Alien words </a:t>
            </a:r>
          </a:p>
        </p:txBody>
      </p:sp>
      <p:pic>
        <p:nvPicPr>
          <p:cNvPr id="2050" name="Picture 2" descr="See the source image">
            <a:extLst>
              <a:ext uri="{FF2B5EF4-FFF2-40B4-BE49-F238E27FC236}">
                <a16:creationId xmlns:a16="http://schemas.microsoft.com/office/drawing/2014/main" id="{4E2D3FE0-1C2C-41D9-8B61-FFEF11BA1BD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474771" y="1818112"/>
            <a:ext cx="776254" cy="9202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A picture containing diagram&#10;&#10;Description automatically generated">
            <a:extLst>
              <a:ext uri="{FF2B5EF4-FFF2-40B4-BE49-F238E27FC236}">
                <a16:creationId xmlns:a16="http://schemas.microsoft.com/office/drawing/2014/main" id="{B8ABAC17-93E4-4DF9-A712-547DF3D156D0}"/>
              </a:ext>
            </a:extLst>
          </p:cNvPr>
          <p:cNvPicPr>
            <a:picLocks noChangeAspect="1"/>
          </p:cNvPicPr>
          <p:nvPr/>
        </p:nvPicPr>
        <p:blipFill>
          <a:blip r:embed="rId3"/>
          <a:stretch>
            <a:fillRect/>
          </a:stretch>
        </p:blipFill>
        <p:spPr>
          <a:xfrm>
            <a:off x="10803730" y="82135"/>
            <a:ext cx="1266828" cy="962021"/>
          </a:xfrm>
          <a:prstGeom prst="rect">
            <a:avLst/>
          </a:prstGeom>
          <a:noFill/>
          <a:ln cap="flat">
            <a:noFill/>
          </a:ln>
        </p:spPr>
      </p:pic>
    </p:spTree>
    <p:extLst>
      <p:ext uri="{BB962C8B-B14F-4D97-AF65-F5344CB8AC3E}">
        <p14:creationId xmlns:p14="http://schemas.microsoft.com/office/powerpoint/2010/main" val="157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434FB1-964D-47A0-84B3-1F1B098638D2}"/>
              </a:ext>
            </a:extLst>
          </p:cNvPr>
          <p:cNvSpPr/>
          <p:nvPr/>
        </p:nvSpPr>
        <p:spPr>
          <a:xfrm>
            <a:off x="21110" y="-71959"/>
            <a:ext cx="11034495"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Match </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picture to the correct word</a:t>
            </a:r>
          </a:p>
        </p:txBody>
      </p:sp>
      <p:sp>
        <p:nvSpPr>
          <p:cNvPr id="11" name="TextBox 10">
            <a:extLst>
              <a:ext uri="{FF2B5EF4-FFF2-40B4-BE49-F238E27FC236}">
                <a16:creationId xmlns:a16="http://schemas.microsoft.com/office/drawing/2014/main" id="{B83254FC-311D-40D0-B99D-C02DF491F59F}"/>
              </a:ext>
            </a:extLst>
          </p:cNvPr>
          <p:cNvSpPr txBox="1"/>
          <p:nvPr/>
        </p:nvSpPr>
        <p:spPr>
          <a:xfrm>
            <a:off x="9932925" y="890048"/>
            <a:ext cx="1988558" cy="1015663"/>
          </a:xfrm>
          <a:prstGeom prst="rect">
            <a:avLst/>
          </a:prstGeom>
          <a:noFill/>
        </p:spPr>
        <p:txBody>
          <a:bodyPr wrap="none" rtlCol="0">
            <a:spAutoFit/>
          </a:bodyPr>
          <a:lstStyle/>
          <a:p>
            <a:r>
              <a:rPr lang="en-GB" sz="6000" b="1" dirty="0"/>
              <a:t>table </a:t>
            </a:r>
          </a:p>
        </p:txBody>
      </p:sp>
      <p:sp>
        <p:nvSpPr>
          <p:cNvPr id="12" name="TextBox 11">
            <a:extLst>
              <a:ext uri="{FF2B5EF4-FFF2-40B4-BE49-F238E27FC236}">
                <a16:creationId xmlns:a16="http://schemas.microsoft.com/office/drawing/2014/main" id="{5160B135-2722-40A2-81CA-5097C1764E23}"/>
              </a:ext>
            </a:extLst>
          </p:cNvPr>
          <p:cNvSpPr txBox="1"/>
          <p:nvPr/>
        </p:nvSpPr>
        <p:spPr>
          <a:xfrm>
            <a:off x="9932925" y="2080917"/>
            <a:ext cx="1882247" cy="1015663"/>
          </a:xfrm>
          <a:prstGeom prst="rect">
            <a:avLst/>
          </a:prstGeom>
          <a:noFill/>
        </p:spPr>
        <p:txBody>
          <a:bodyPr wrap="none" rtlCol="0">
            <a:spAutoFit/>
          </a:bodyPr>
          <a:lstStyle/>
          <a:p>
            <a:r>
              <a:rPr lang="en-GB" sz="6000" b="1" dirty="0"/>
              <a:t>smile</a:t>
            </a:r>
          </a:p>
        </p:txBody>
      </p:sp>
      <p:sp>
        <p:nvSpPr>
          <p:cNvPr id="13" name="TextBox 12">
            <a:extLst>
              <a:ext uri="{FF2B5EF4-FFF2-40B4-BE49-F238E27FC236}">
                <a16:creationId xmlns:a16="http://schemas.microsoft.com/office/drawing/2014/main" id="{B77E8E38-5A76-45DD-9CF6-6B5519B70F54}"/>
              </a:ext>
            </a:extLst>
          </p:cNvPr>
          <p:cNvSpPr txBox="1"/>
          <p:nvPr/>
        </p:nvSpPr>
        <p:spPr>
          <a:xfrm>
            <a:off x="10028590" y="4370109"/>
            <a:ext cx="1975221" cy="1015663"/>
          </a:xfrm>
          <a:prstGeom prst="rect">
            <a:avLst/>
          </a:prstGeom>
          <a:noFill/>
        </p:spPr>
        <p:txBody>
          <a:bodyPr wrap="none" rtlCol="0">
            <a:spAutoFit/>
          </a:bodyPr>
          <a:lstStyle/>
          <a:p>
            <a:r>
              <a:rPr lang="en-GB" sz="6000" b="1" dirty="0"/>
              <a:t>mole </a:t>
            </a:r>
          </a:p>
        </p:txBody>
      </p:sp>
      <p:sp>
        <p:nvSpPr>
          <p:cNvPr id="14" name="TextBox 13">
            <a:extLst>
              <a:ext uri="{FF2B5EF4-FFF2-40B4-BE49-F238E27FC236}">
                <a16:creationId xmlns:a16="http://schemas.microsoft.com/office/drawing/2014/main" id="{BAC6121E-501B-4D49-AB3F-178E065E07F3}"/>
              </a:ext>
            </a:extLst>
          </p:cNvPr>
          <p:cNvSpPr txBox="1"/>
          <p:nvPr/>
        </p:nvSpPr>
        <p:spPr>
          <a:xfrm>
            <a:off x="9864283" y="3271786"/>
            <a:ext cx="2303836" cy="1015663"/>
          </a:xfrm>
          <a:prstGeom prst="rect">
            <a:avLst/>
          </a:prstGeom>
          <a:noFill/>
        </p:spPr>
        <p:txBody>
          <a:bodyPr wrap="none" rtlCol="0">
            <a:spAutoFit/>
          </a:bodyPr>
          <a:lstStyle/>
          <a:p>
            <a:r>
              <a:rPr lang="en-GB" sz="6000" b="1" dirty="0"/>
              <a:t>whale </a:t>
            </a:r>
          </a:p>
        </p:txBody>
      </p:sp>
      <p:sp>
        <p:nvSpPr>
          <p:cNvPr id="15" name="TextBox 14">
            <a:extLst>
              <a:ext uri="{FF2B5EF4-FFF2-40B4-BE49-F238E27FC236}">
                <a16:creationId xmlns:a16="http://schemas.microsoft.com/office/drawing/2014/main" id="{1AACFBE0-6020-426C-A66A-A3C64DFA42CD}"/>
              </a:ext>
            </a:extLst>
          </p:cNvPr>
          <p:cNvSpPr txBox="1"/>
          <p:nvPr/>
        </p:nvSpPr>
        <p:spPr>
          <a:xfrm>
            <a:off x="10024583" y="5704801"/>
            <a:ext cx="2143536" cy="1015663"/>
          </a:xfrm>
          <a:prstGeom prst="rect">
            <a:avLst/>
          </a:prstGeom>
          <a:noFill/>
        </p:spPr>
        <p:txBody>
          <a:bodyPr wrap="none" rtlCol="0">
            <a:spAutoFit/>
          </a:bodyPr>
          <a:lstStyle/>
          <a:p>
            <a:r>
              <a:rPr lang="en-GB" sz="6000" b="1" dirty="0"/>
              <a:t>apple </a:t>
            </a:r>
          </a:p>
        </p:txBody>
      </p:sp>
      <p:cxnSp>
        <p:nvCxnSpPr>
          <p:cNvPr id="6" name="Straight Arrow Connector 5">
            <a:extLst>
              <a:ext uri="{FF2B5EF4-FFF2-40B4-BE49-F238E27FC236}">
                <a16:creationId xmlns:a16="http://schemas.microsoft.com/office/drawing/2014/main" id="{08C279D3-B0E9-45B5-BB61-17C073AC6CF6}"/>
              </a:ext>
            </a:extLst>
          </p:cNvPr>
          <p:cNvCxnSpPr>
            <a:cxnSpLocks/>
            <a:endCxn id="15" idx="1"/>
          </p:cNvCxnSpPr>
          <p:nvPr/>
        </p:nvCxnSpPr>
        <p:spPr>
          <a:xfrm>
            <a:off x="1617875" y="1316665"/>
            <a:ext cx="8406708" cy="48959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026" name="Picture 2" descr="See the source image">
            <a:extLst>
              <a:ext uri="{FF2B5EF4-FFF2-40B4-BE49-F238E27FC236}">
                <a16:creationId xmlns:a16="http://schemas.microsoft.com/office/drawing/2014/main" id="{D34CEE2A-E487-4C01-B216-C936CA1614D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585" y="540031"/>
            <a:ext cx="1555377" cy="11391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C9591379-6BD7-4BA4-A797-F7B82CC1612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2498" y="1789556"/>
            <a:ext cx="1567560" cy="11391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B9F13E5A-C077-4AEB-B99C-85BA5936B3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9" y="3120584"/>
            <a:ext cx="1538013" cy="11391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16EFA944-EC6C-426B-97EB-D5C37414B83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1110" y="4370109"/>
            <a:ext cx="1538013" cy="11807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623D51BE-1B09-4D11-954C-B76179E7F5F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4585" y="5701137"/>
            <a:ext cx="1538013" cy="1124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A picture containing diagram&#10;&#10;Description automatically generated">
            <a:extLst>
              <a:ext uri="{FF2B5EF4-FFF2-40B4-BE49-F238E27FC236}">
                <a16:creationId xmlns:a16="http://schemas.microsoft.com/office/drawing/2014/main" id="{AD0F01B0-1453-4CA2-904F-90FEE9DDD153}"/>
              </a:ext>
            </a:extLst>
          </p:cNvPr>
          <p:cNvPicPr>
            <a:picLocks noChangeAspect="1"/>
          </p:cNvPicPr>
          <p:nvPr/>
        </p:nvPicPr>
        <p:blipFill>
          <a:blip r:embed="rId7"/>
          <a:stretch>
            <a:fillRect/>
          </a:stretch>
        </p:blipFill>
        <p:spPr>
          <a:xfrm>
            <a:off x="10927204" y="64556"/>
            <a:ext cx="1266828" cy="962021"/>
          </a:xfrm>
          <a:prstGeom prst="rect">
            <a:avLst/>
          </a:prstGeom>
          <a:noFill/>
          <a:ln cap="flat">
            <a:noFill/>
          </a:ln>
        </p:spPr>
      </p:pic>
    </p:spTree>
    <p:extLst>
      <p:ext uri="{BB962C8B-B14F-4D97-AF65-F5344CB8AC3E}">
        <p14:creationId xmlns:p14="http://schemas.microsoft.com/office/powerpoint/2010/main" val="334999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434FB1-964D-47A0-84B3-1F1B098638D2}"/>
              </a:ext>
            </a:extLst>
          </p:cNvPr>
          <p:cNvSpPr/>
          <p:nvPr/>
        </p:nvSpPr>
        <p:spPr>
          <a:xfrm>
            <a:off x="-107291" y="-112603"/>
            <a:ext cx="11034495"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Match </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picture to the correct word</a:t>
            </a:r>
          </a:p>
        </p:txBody>
      </p:sp>
      <p:sp>
        <p:nvSpPr>
          <p:cNvPr id="11" name="TextBox 10">
            <a:extLst>
              <a:ext uri="{FF2B5EF4-FFF2-40B4-BE49-F238E27FC236}">
                <a16:creationId xmlns:a16="http://schemas.microsoft.com/office/drawing/2014/main" id="{B83254FC-311D-40D0-B99D-C02DF491F59F}"/>
              </a:ext>
            </a:extLst>
          </p:cNvPr>
          <p:cNvSpPr txBox="1"/>
          <p:nvPr/>
        </p:nvSpPr>
        <p:spPr>
          <a:xfrm>
            <a:off x="9932925" y="890048"/>
            <a:ext cx="1988558" cy="1015663"/>
          </a:xfrm>
          <a:prstGeom prst="rect">
            <a:avLst/>
          </a:prstGeom>
          <a:noFill/>
        </p:spPr>
        <p:txBody>
          <a:bodyPr wrap="none" rtlCol="0">
            <a:spAutoFit/>
          </a:bodyPr>
          <a:lstStyle/>
          <a:p>
            <a:r>
              <a:rPr lang="en-GB" sz="6000" b="1" dirty="0"/>
              <a:t>table </a:t>
            </a:r>
          </a:p>
        </p:txBody>
      </p:sp>
      <p:sp>
        <p:nvSpPr>
          <p:cNvPr id="12" name="TextBox 11">
            <a:extLst>
              <a:ext uri="{FF2B5EF4-FFF2-40B4-BE49-F238E27FC236}">
                <a16:creationId xmlns:a16="http://schemas.microsoft.com/office/drawing/2014/main" id="{5160B135-2722-40A2-81CA-5097C1764E23}"/>
              </a:ext>
            </a:extLst>
          </p:cNvPr>
          <p:cNvSpPr txBox="1"/>
          <p:nvPr/>
        </p:nvSpPr>
        <p:spPr>
          <a:xfrm>
            <a:off x="9932925" y="2080917"/>
            <a:ext cx="1882247" cy="1015663"/>
          </a:xfrm>
          <a:prstGeom prst="rect">
            <a:avLst/>
          </a:prstGeom>
          <a:noFill/>
        </p:spPr>
        <p:txBody>
          <a:bodyPr wrap="none" rtlCol="0">
            <a:spAutoFit/>
          </a:bodyPr>
          <a:lstStyle/>
          <a:p>
            <a:r>
              <a:rPr lang="en-GB" sz="6000" b="1" dirty="0"/>
              <a:t>smile</a:t>
            </a:r>
          </a:p>
        </p:txBody>
      </p:sp>
      <p:sp>
        <p:nvSpPr>
          <p:cNvPr id="13" name="TextBox 12">
            <a:extLst>
              <a:ext uri="{FF2B5EF4-FFF2-40B4-BE49-F238E27FC236}">
                <a16:creationId xmlns:a16="http://schemas.microsoft.com/office/drawing/2014/main" id="{B77E8E38-5A76-45DD-9CF6-6B5519B70F54}"/>
              </a:ext>
            </a:extLst>
          </p:cNvPr>
          <p:cNvSpPr txBox="1"/>
          <p:nvPr/>
        </p:nvSpPr>
        <p:spPr>
          <a:xfrm>
            <a:off x="10052496" y="4429277"/>
            <a:ext cx="1975221" cy="1015663"/>
          </a:xfrm>
          <a:prstGeom prst="rect">
            <a:avLst/>
          </a:prstGeom>
          <a:noFill/>
        </p:spPr>
        <p:txBody>
          <a:bodyPr wrap="none" rtlCol="0">
            <a:spAutoFit/>
          </a:bodyPr>
          <a:lstStyle/>
          <a:p>
            <a:r>
              <a:rPr lang="en-GB" sz="6000" b="1" dirty="0"/>
              <a:t>mole </a:t>
            </a:r>
          </a:p>
        </p:txBody>
      </p:sp>
      <p:sp>
        <p:nvSpPr>
          <p:cNvPr id="14" name="TextBox 13">
            <a:extLst>
              <a:ext uri="{FF2B5EF4-FFF2-40B4-BE49-F238E27FC236}">
                <a16:creationId xmlns:a16="http://schemas.microsoft.com/office/drawing/2014/main" id="{BAC6121E-501B-4D49-AB3F-178E065E07F3}"/>
              </a:ext>
            </a:extLst>
          </p:cNvPr>
          <p:cNvSpPr txBox="1"/>
          <p:nvPr/>
        </p:nvSpPr>
        <p:spPr>
          <a:xfrm>
            <a:off x="9864283" y="3238408"/>
            <a:ext cx="2303836" cy="1015663"/>
          </a:xfrm>
          <a:prstGeom prst="rect">
            <a:avLst/>
          </a:prstGeom>
          <a:noFill/>
        </p:spPr>
        <p:txBody>
          <a:bodyPr wrap="none" rtlCol="0">
            <a:spAutoFit/>
          </a:bodyPr>
          <a:lstStyle/>
          <a:p>
            <a:r>
              <a:rPr lang="en-GB" sz="6000" b="1" dirty="0"/>
              <a:t>whale </a:t>
            </a:r>
          </a:p>
        </p:txBody>
      </p:sp>
      <p:sp>
        <p:nvSpPr>
          <p:cNvPr id="15" name="TextBox 14">
            <a:extLst>
              <a:ext uri="{FF2B5EF4-FFF2-40B4-BE49-F238E27FC236}">
                <a16:creationId xmlns:a16="http://schemas.microsoft.com/office/drawing/2014/main" id="{1AACFBE0-6020-426C-A66A-A3C64DFA42CD}"/>
              </a:ext>
            </a:extLst>
          </p:cNvPr>
          <p:cNvSpPr txBox="1"/>
          <p:nvPr/>
        </p:nvSpPr>
        <p:spPr>
          <a:xfrm>
            <a:off x="10024583" y="5704801"/>
            <a:ext cx="2143536" cy="1015663"/>
          </a:xfrm>
          <a:prstGeom prst="rect">
            <a:avLst/>
          </a:prstGeom>
          <a:noFill/>
        </p:spPr>
        <p:txBody>
          <a:bodyPr wrap="none" rtlCol="0">
            <a:spAutoFit/>
          </a:bodyPr>
          <a:lstStyle/>
          <a:p>
            <a:r>
              <a:rPr lang="en-GB" sz="6000" b="1" dirty="0"/>
              <a:t>apple </a:t>
            </a:r>
          </a:p>
        </p:txBody>
      </p:sp>
      <p:cxnSp>
        <p:nvCxnSpPr>
          <p:cNvPr id="6" name="Straight Arrow Connector 5">
            <a:extLst>
              <a:ext uri="{FF2B5EF4-FFF2-40B4-BE49-F238E27FC236}">
                <a16:creationId xmlns:a16="http://schemas.microsoft.com/office/drawing/2014/main" id="{08C279D3-B0E9-45B5-BB61-17C073AC6CF6}"/>
              </a:ext>
            </a:extLst>
          </p:cNvPr>
          <p:cNvCxnSpPr>
            <a:cxnSpLocks/>
            <a:endCxn id="15" idx="1"/>
          </p:cNvCxnSpPr>
          <p:nvPr/>
        </p:nvCxnSpPr>
        <p:spPr>
          <a:xfrm>
            <a:off x="1617875" y="1316665"/>
            <a:ext cx="8406708" cy="48959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026" name="Picture 2" descr="See the source image">
            <a:extLst>
              <a:ext uri="{FF2B5EF4-FFF2-40B4-BE49-F238E27FC236}">
                <a16:creationId xmlns:a16="http://schemas.microsoft.com/office/drawing/2014/main" id="{D34CEE2A-E487-4C01-B216-C936CA1614D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585" y="540031"/>
            <a:ext cx="1555377" cy="11391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C9591379-6BD7-4BA4-A797-F7B82CC1612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2498" y="1789556"/>
            <a:ext cx="1567560" cy="11391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B9F13E5A-C077-4AEB-B99C-85BA5936B3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9" y="3120584"/>
            <a:ext cx="1538013" cy="11391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16EFA944-EC6C-426B-97EB-D5C37414B83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1110" y="4370109"/>
            <a:ext cx="1538013" cy="11807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623D51BE-1B09-4D11-954C-B76179E7F5F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4585" y="5701137"/>
            <a:ext cx="1538013" cy="112431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9E0FF58E-20AA-42DB-B5D4-9CE9B010EE91}"/>
              </a:ext>
            </a:extLst>
          </p:cNvPr>
          <p:cNvCxnSpPr>
            <a:stCxn id="1028" idx="3"/>
            <a:endCxn id="11" idx="1"/>
          </p:cNvCxnSpPr>
          <p:nvPr/>
        </p:nvCxnSpPr>
        <p:spPr>
          <a:xfrm flipV="1">
            <a:off x="1630058" y="1397880"/>
            <a:ext cx="8302867" cy="9612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1B9C1812-3CCB-4FE8-B0B3-288B64CC06DE}"/>
              </a:ext>
            </a:extLst>
          </p:cNvPr>
          <p:cNvCxnSpPr>
            <a:stCxn id="1030" idx="3"/>
            <a:endCxn id="13" idx="1"/>
          </p:cNvCxnSpPr>
          <p:nvPr/>
        </p:nvCxnSpPr>
        <p:spPr>
          <a:xfrm>
            <a:off x="1589962" y="3690183"/>
            <a:ext cx="8462534" cy="124692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7BAC30FF-C0DC-40BB-90D7-17DB0869C02A}"/>
              </a:ext>
            </a:extLst>
          </p:cNvPr>
          <p:cNvCxnSpPr>
            <a:endCxn id="14" idx="1"/>
          </p:cNvCxnSpPr>
          <p:nvPr/>
        </p:nvCxnSpPr>
        <p:spPr>
          <a:xfrm flipV="1">
            <a:off x="1589962" y="3746240"/>
            <a:ext cx="8274321" cy="134963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58F458AA-C5EB-4AA3-BDA9-A7A936E7AA64}"/>
              </a:ext>
            </a:extLst>
          </p:cNvPr>
          <p:cNvCxnSpPr>
            <a:stCxn id="1034" idx="3"/>
          </p:cNvCxnSpPr>
          <p:nvPr/>
        </p:nvCxnSpPr>
        <p:spPr>
          <a:xfrm flipV="1">
            <a:off x="1572598" y="2762250"/>
            <a:ext cx="8360327" cy="350104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9" name="Picture 15" descr="A picture containing logo&#10;&#10;Description automatically generated">
            <a:extLst>
              <a:ext uri="{FF2B5EF4-FFF2-40B4-BE49-F238E27FC236}">
                <a16:creationId xmlns:a16="http://schemas.microsoft.com/office/drawing/2014/main" id="{49803217-29B0-4789-A1E2-CB4CBC72BE58}"/>
              </a:ext>
            </a:extLst>
          </p:cNvPr>
          <p:cNvPicPr>
            <a:picLocks noChangeAspect="1"/>
          </p:cNvPicPr>
          <p:nvPr/>
        </p:nvPicPr>
        <p:blipFill>
          <a:blip r:embed="rId7"/>
          <a:stretch>
            <a:fillRect/>
          </a:stretch>
        </p:blipFill>
        <p:spPr>
          <a:xfrm>
            <a:off x="10864516" y="32415"/>
            <a:ext cx="1266828" cy="962021"/>
          </a:xfrm>
          <a:prstGeom prst="rect">
            <a:avLst/>
          </a:prstGeom>
          <a:noFill/>
          <a:ln cap="flat">
            <a:noFill/>
          </a:ln>
        </p:spPr>
      </p:pic>
    </p:spTree>
    <p:extLst>
      <p:ext uri="{BB962C8B-B14F-4D97-AF65-F5344CB8AC3E}">
        <p14:creationId xmlns:p14="http://schemas.microsoft.com/office/powerpoint/2010/main" val="386086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2F266F-6279-44B8-9670-2FDCFAF13D60}"/>
              </a:ext>
            </a:extLst>
          </p:cNvPr>
          <p:cNvPicPr>
            <a:picLocks noChangeAspect="1"/>
          </p:cNvPicPr>
          <p:nvPr/>
        </p:nvPicPr>
        <p:blipFill>
          <a:blip r:embed="rId2"/>
          <a:stretch>
            <a:fillRect/>
          </a:stretch>
        </p:blipFill>
        <p:spPr>
          <a:xfrm>
            <a:off x="146641" y="1019175"/>
            <a:ext cx="3333750" cy="2409825"/>
          </a:xfrm>
          <a:prstGeom prst="rect">
            <a:avLst/>
          </a:prstGeom>
        </p:spPr>
      </p:pic>
      <p:pic>
        <p:nvPicPr>
          <p:cNvPr id="7" name="Picture 6">
            <a:extLst>
              <a:ext uri="{FF2B5EF4-FFF2-40B4-BE49-F238E27FC236}">
                <a16:creationId xmlns:a16="http://schemas.microsoft.com/office/drawing/2014/main" id="{B7739F06-43F2-43D4-8A6B-D77207140ECD}"/>
              </a:ext>
            </a:extLst>
          </p:cNvPr>
          <p:cNvPicPr>
            <a:picLocks noChangeAspect="1"/>
          </p:cNvPicPr>
          <p:nvPr/>
        </p:nvPicPr>
        <p:blipFill>
          <a:blip r:embed="rId3"/>
          <a:stretch>
            <a:fillRect/>
          </a:stretch>
        </p:blipFill>
        <p:spPr>
          <a:xfrm>
            <a:off x="4429125" y="1019174"/>
            <a:ext cx="3333750" cy="2409825"/>
          </a:xfrm>
          <a:prstGeom prst="rect">
            <a:avLst/>
          </a:prstGeom>
        </p:spPr>
      </p:pic>
      <p:pic>
        <p:nvPicPr>
          <p:cNvPr id="9" name="Picture 8">
            <a:extLst>
              <a:ext uri="{FF2B5EF4-FFF2-40B4-BE49-F238E27FC236}">
                <a16:creationId xmlns:a16="http://schemas.microsoft.com/office/drawing/2014/main" id="{B4A5CE4F-3DB1-4BCE-987B-4D7608889D74}"/>
              </a:ext>
            </a:extLst>
          </p:cNvPr>
          <p:cNvPicPr>
            <a:picLocks noChangeAspect="1"/>
          </p:cNvPicPr>
          <p:nvPr/>
        </p:nvPicPr>
        <p:blipFill>
          <a:blip r:embed="rId4"/>
          <a:stretch>
            <a:fillRect/>
          </a:stretch>
        </p:blipFill>
        <p:spPr>
          <a:xfrm>
            <a:off x="8711609" y="1019173"/>
            <a:ext cx="3333750" cy="2409825"/>
          </a:xfrm>
          <a:prstGeom prst="rect">
            <a:avLst/>
          </a:prstGeom>
        </p:spPr>
      </p:pic>
      <p:pic>
        <p:nvPicPr>
          <p:cNvPr id="11" name="Picture 10">
            <a:extLst>
              <a:ext uri="{FF2B5EF4-FFF2-40B4-BE49-F238E27FC236}">
                <a16:creationId xmlns:a16="http://schemas.microsoft.com/office/drawing/2014/main" id="{C09D79B4-727F-46F7-AF72-747812F64B91}"/>
              </a:ext>
            </a:extLst>
          </p:cNvPr>
          <p:cNvPicPr>
            <a:picLocks noChangeAspect="1"/>
          </p:cNvPicPr>
          <p:nvPr/>
        </p:nvPicPr>
        <p:blipFill>
          <a:blip r:embed="rId5"/>
          <a:stretch>
            <a:fillRect/>
          </a:stretch>
        </p:blipFill>
        <p:spPr>
          <a:xfrm>
            <a:off x="146641" y="4020880"/>
            <a:ext cx="3333750" cy="2438400"/>
          </a:xfrm>
          <a:prstGeom prst="rect">
            <a:avLst/>
          </a:prstGeom>
        </p:spPr>
      </p:pic>
      <p:pic>
        <p:nvPicPr>
          <p:cNvPr id="13" name="Picture 12">
            <a:extLst>
              <a:ext uri="{FF2B5EF4-FFF2-40B4-BE49-F238E27FC236}">
                <a16:creationId xmlns:a16="http://schemas.microsoft.com/office/drawing/2014/main" id="{B41B5DE0-58CD-4EF6-923C-BD4AC0A72D4C}"/>
              </a:ext>
            </a:extLst>
          </p:cNvPr>
          <p:cNvPicPr>
            <a:picLocks noChangeAspect="1"/>
          </p:cNvPicPr>
          <p:nvPr/>
        </p:nvPicPr>
        <p:blipFill>
          <a:blip r:embed="rId6"/>
          <a:stretch>
            <a:fillRect/>
          </a:stretch>
        </p:blipFill>
        <p:spPr>
          <a:xfrm>
            <a:off x="4429125" y="4020879"/>
            <a:ext cx="3333750" cy="2438401"/>
          </a:xfrm>
          <a:prstGeom prst="rect">
            <a:avLst/>
          </a:prstGeom>
        </p:spPr>
      </p:pic>
      <p:pic>
        <p:nvPicPr>
          <p:cNvPr id="15" name="Picture 14">
            <a:extLst>
              <a:ext uri="{FF2B5EF4-FFF2-40B4-BE49-F238E27FC236}">
                <a16:creationId xmlns:a16="http://schemas.microsoft.com/office/drawing/2014/main" id="{E1FF6192-DB20-416A-80A4-385E5B9A9567}"/>
              </a:ext>
            </a:extLst>
          </p:cNvPr>
          <p:cNvPicPr>
            <a:picLocks noChangeAspect="1"/>
          </p:cNvPicPr>
          <p:nvPr/>
        </p:nvPicPr>
        <p:blipFill>
          <a:blip r:embed="rId7"/>
          <a:stretch>
            <a:fillRect/>
          </a:stretch>
        </p:blipFill>
        <p:spPr>
          <a:xfrm>
            <a:off x="8711609" y="4020879"/>
            <a:ext cx="3333750" cy="2438400"/>
          </a:xfrm>
          <a:prstGeom prst="rect">
            <a:avLst/>
          </a:prstGeom>
        </p:spPr>
      </p:pic>
      <p:sp>
        <p:nvSpPr>
          <p:cNvPr id="18" name="Rectangle 17">
            <a:extLst>
              <a:ext uri="{FF2B5EF4-FFF2-40B4-BE49-F238E27FC236}">
                <a16:creationId xmlns:a16="http://schemas.microsoft.com/office/drawing/2014/main" id="{D9B04C2E-5CBA-46DA-96CA-351994213C0C}"/>
              </a:ext>
            </a:extLst>
          </p:cNvPr>
          <p:cNvSpPr/>
          <p:nvPr/>
        </p:nvSpPr>
        <p:spPr>
          <a:xfrm>
            <a:off x="-123364" y="0"/>
            <a:ext cx="10733452"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There’s a </a:t>
            </a: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a:t>
            </a: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ang-Tan </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 my bedroom …</a:t>
            </a:r>
          </a:p>
        </p:txBody>
      </p:sp>
      <p:sp>
        <p:nvSpPr>
          <p:cNvPr id="19" name="TextBox 18">
            <a:extLst>
              <a:ext uri="{FF2B5EF4-FFF2-40B4-BE49-F238E27FC236}">
                <a16:creationId xmlns:a16="http://schemas.microsoft.com/office/drawing/2014/main" id="{925DC6C3-9B4D-4992-A174-49C061E49BE2}"/>
              </a:ext>
            </a:extLst>
          </p:cNvPr>
          <p:cNvSpPr txBox="1"/>
          <p:nvPr/>
        </p:nvSpPr>
        <p:spPr>
          <a:xfrm flipH="1">
            <a:off x="7180165" y="6488668"/>
            <a:ext cx="3576795" cy="400110"/>
          </a:xfrm>
          <a:prstGeom prst="rect">
            <a:avLst/>
          </a:prstGeom>
          <a:noFill/>
        </p:spPr>
        <p:txBody>
          <a:bodyPr wrap="square" rtlCol="0">
            <a:spAutoFit/>
          </a:bodyPr>
          <a:lstStyle/>
          <a:p>
            <a:r>
              <a:rPr lang="en-GB" sz="2000" b="1" dirty="0">
                <a:solidFill>
                  <a:schemeClr val="bg1"/>
                </a:solidFill>
              </a:rPr>
              <a:t>Continued on the next slide</a:t>
            </a:r>
          </a:p>
        </p:txBody>
      </p:sp>
    </p:spTree>
    <p:extLst>
      <p:ext uri="{BB962C8B-B14F-4D97-AF65-F5344CB8AC3E}">
        <p14:creationId xmlns:p14="http://schemas.microsoft.com/office/powerpoint/2010/main" val="13226313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8BDFEB-A3A7-44FC-8FD1-4680581DA781}"/>
              </a:ext>
            </a:extLst>
          </p:cNvPr>
          <p:cNvSpPr/>
          <p:nvPr/>
        </p:nvSpPr>
        <p:spPr>
          <a:xfrm>
            <a:off x="250064" y="-52409"/>
            <a:ext cx="9730869"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Write the word under the picture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cxnSp>
        <p:nvCxnSpPr>
          <p:cNvPr id="11" name="Straight Connector 10">
            <a:extLst>
              <a:ext uri="{FF2B5EF4-FFF2-40B4-BE49-F238E27FC236}">
                <a16:creationId xmlns:a16="http://schemas.microsoft.com/office/drawing/2014/main" id="{F65EB014-DC3F-4CDE-A9BB-4F4C8F1064AF}"/>
              </a:ext>
            </a:extLst>
          </p:cNvPr>
          <p:cNvCxnSpPr/>
          <p:nvPr/>
        </p:nvCxnSpPr>
        <p:spPr>
          <a:xfrm>
            <a:off x="118269" y="3329305"/>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C376118-D78A-4ED3-BF92-FE73264171D1}"/>
              </a:ext>
            </a:extLst>
          </p:cNvPr>
          <p:cNvCxnSpPr/>
          <p:nvPr/>
        </p:nvCxnSpPr>
        <p:spPr>
          <a:xfrm>
            <a:off x="4024789" y="3329940"/>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3F60AD2-376E-4B23-B3B0-1E8D34275AEE}"/>
              </a:ext>
            </a:extLst>
          </p:cNvPr>
          <p:cNvCxnSpPr/>
          <p:nvPr/>
        </p:nvCxnSpPr>
        <p:spPr>
          <a:xfrm>
            <a:off x="7966869" y="3329305"/>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275478E-0EE8-4793-AEDC-55452BCD18D7}"/>
              </a:ext>
            </a:extLst>
          </p:cNvPr>
          <p:cNvCxnSpPr/>
          <p:nvPr/>
        </p:nvCxnSpPr>
        <p:spPr>
          <a:xfrm>
            <a:off x="1980883" y="6682105"/>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FCE7C61-06B9-49DF-83D7-16E9EAC653B9}"/>
              </a:ext>
            </a:extLst>
          </p:cNvPr>
          <p:cNvCxnSpPr/>
          <p:nvPr/>
        </p:nvCxnSpPr>
        <p:spPr>
          <a:xfrm>
            <a:off x="6807200" y="6682105"/>
            <a:ext cx="3291840" cy="0"/>
          </a:xfrm>
          <a:prstGeom prst="line">
            <a:avLst/>
          </a:prstGeom>
          <a:ln w="38100"/>
        </p:spPr>
        <p:style>
          <a:lnRef idx="1">
            <a:schemeClr val="dk1"/>
          </a:lnRef>
          <a:fillRef idx="0">
            <a:schemeClr val="dk1"/>
          </a:fillRef>
          <a:effectRef idx="0">
            <a:schemeClr val="dk1"/>
          </a:effectRef>
          <a:fontRef idx="minor">
            <a:schemeClr val="tx1"/>
          </a:fontRef>
        </p:style>
      </p:cxnSp>
      <p:pic>
        <p:nvPicPr>
          <p:cNvPr id="16" name="Picture 2" descr="See the source image">
            <a:extLst>
              <a:ext uri="{FF2B5EF4-FFF2-40B4-BE49-F238E27FC236}">
                <a16:creationId xmlns:a16="http://schemas.microsoft.com/office/drawing/2014/main" id="{1B642F0C-360E-41DD-9860-BDE54297B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98" y="759792"/>
            <a:ext cx="2272982" cy="19368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ee the source image">
            <a:extLst>
              <a:ext uri="{FF2B5EF4-FFF2-40B4-BE49-F238E27FC236}">
                <a16:creationId xmlns:a16="http://schemas.microsoft.com/office/drawing/2014/main" id="{A94C573D-4F0B-4BC5-ADA3-48DE874620B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94411" y="4082111"/>
            <a:ext cx="2272981" cy="1964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See the source image">
            <a:extLst>
              <a:ext uri="{FF2B5EF4-FFF2-40B4-BE49-F238E27FC236}">
                <a16:creationId xmlns:a16="http://schemas.microsoft.com/office/drawing/2014/main" id="{C613077D-ABC4-4D69-AEF4-A80A240ED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6298" y="785658"/>
            <a:ext cx="2272982" cy="19368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See the source image">
            <a:extLst>
              <a:ext uri="{FF2B5EF4-FFF2-40B4-BE49-F238E27FC236}">
                <a16:creationId xmlns:a16="http://schemas.microsoft.com/office/drawing/2014/main" id="{E2FCB0A6-428B-48A5-9EE3-7C4920E735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6629" y="4082111"/>
            <a:ext cx="2272982" cy="19368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See the source image">
            <a:extLst>
              <a:ext uri="{FF2B5EF4-FFF2-40B4-BE49-F238E27FC236}">
                <a16:creationId xmlns:a16="http://schemas.microsoft.com/office/drawing/2014/main" id="{B4D1B2F2-DE46-4565-94B1-E2822824D54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543584" y="785658"/>
            <a:ext cx="2254250" cy="19621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A picture containing diagram&#10;&#10;Description automatically generated">
            <a:extLst>
              <a:ext uri="{FF2B5EF4-FFF2-40B4-BE49-F238E27FC236}">
                <a16:creationId xmlns:a16="http://schemas.microsoft.com/office/drawing/2014/main" id="{67605164-AF09-4C2C-BD43-4F7F997DEF83}"/>
              </a:ext>
            </a:extLst>
          </p:cNvPr>
          <p:cNvPicPr>
            <a:picLocks noChangeAspect="1"/>
          </p:cNvPicPr>
          <p:nvPr/>
        </p:nvPicPr>
        <p:blipFill>
          <a:blip r:embed="rId7"/>
          <a:stretch>
            <a:fillRect/>
          </a:stretch>
        </p:blipFill>
        <p:spPr>
          <a:xfrm>
            <a:off x="10803730" y="82135"/>
            <a:ext cx="1266828" cy="962021"/>
          </a:xfrm>
          <a:prstGeom prst="rect">
            <a:avLst/>
          </a:prstGeom>
          <a:noFill/>
          <a:ln cap="flat">
            <a:noFill/>
          </a:ln>
        </p:spPr>
      </p:pic>
    </p:spTree>
    <p:extLst>
      <p:ext uri="{BB962C8B-B14F-4D97-AF65-F5344CB8AC3E}">
        <p14:creationId xmlns:p14="http://schemas.microsoft.com/office/powerpoint/2010/main" val="36617456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8FD3916-789B-476B-A719-0B7AB90E646A}"/>
              </a:ext>
            </a:extLst>
          </p:cNvPr>
          <p:cNvGraphicFramePr>
            <a:graphicFrameLocks noGrp="1"/>
          </p:cNvGraphicFramePr>
          <p:nvPr>
            <p:extLst>
              <p:ext uri="{D42A27DB-BD31-4B8C-83A1-F6EECF244321}">
                <p14:modId xmlns:p14="http://schemas.microsoft.com/office/powerpoint/2010/main" val="2222746919"/>
              </p:ext>
            </p:extLst>
          </p:nvPr>
        </p:nvGraphicFramePr>
        <p:xfrm>
          <a:off x="123824" y="1757891"/>
          <a:ext cx="8486776" cy="4945808"/>
        </p:xfrm>
        <a:graphic>
          <a:graphicData uri="http://schemas.openxmlformats.org/drawingml/2006/table">
            <a:tbl>
              <a:tblPr firstRow="1" bandRow="1">
                <a:tableStyleId>{5940675A-B579-460E-94D1-54222C63F5DA}</a:tableStyleId>
              </a:tblPr>
              <a:tblGrid>
                <a:gridCol w="2121694">
                  <a:extLst>
                    <a:ext uri="{9D8B030D-6E8A-4147-A177-3AD203B41FA5}">
                      <a16:colId xmlns:a16="http://schemas.microsoft.com/office/drawing/2014/main" val="703098253"/>
                    </a:ext>
                  </a:extLst>
                </a:gridCol>
                <a:gridCol w="2121694">
                  <a:extLst>
                    <a:ext uri="{9D8B030D-6E8A-4147-A177-3AD203B41FA5}">
                      <a16:colId xmlns:a16="http://schemas.microsoft.com/office/drawing/2014/main" val="2466286852"/>
                    </a:ext>
                  </a:extLst>
                </a:gridCol>
                <a:gridCol w="2121694">
                  <a:extLst>
                    <a:ext uri="{9D8B030D-6E8A-4147-A177-3AD203B41FA5}">
                      <a16:colId xmlns:a16="http://schemas.microsoft.com/office/drawing/2014/main" val="592144632"/>
                    </a:ext>
                  </a:extLst>
                </a:gridCol>
                <a:gridCol w="2121694">
                  <a:extLst>
                    <a:ext uri="{9D8B030D-6E8A-4147-A177-3AD203B41FA5}">
                      <a16:colId xmlns:a16="http://schemas.microsoft.com/office/drawing/2014/main" val="406814602"/>
                    </a:ext>
                  </a:extLst>
                </a:gridCol>
              </a:tblGrid>
              <a:tr h="545836">
                <a:tc>
                  <a:txBody>
                    <a:bodyPr/>
                    <a:lstStyle/>
                    <a:p>
                      <a:pPr algn="ctr"/>
                      <a:r>
                        <a:rPr lang="en-GB" sz="3200" b="1" u="sng" dirty="0"/>
                        <a:t>word</a:t>
                      </a:r>
                    </a:p>
                  </a:txBody>
                  <a:tcPr/>
                </a:tc>
                <a:tc>
                  <a:txBody>
                    <a:bodyPr/>
                    <a:lstStyle/>
                    <a:p>
                      <a:pPr algn="ctr"/>
                      <a:r>
                        <a:rPr lang="en-GB" sz="3200" b="1" u="sng" dirty="0"/>
                        <a:t>1</a:t>
                      </a:r>
                      <a:r>
                        <a:rPr lang="en-GB" sz="3200" b="1" u="sng" baseline="30000" dirty="0"/>
                        <a:t>st</a:t>
                      </a:r>
                      <a:r>
                        <a:rPr lang="en-GB" sz="3200" b="1" u="sng" dirty="0"/>
                        <a:t> try </a:t>
                      </a:r>
                    </a:p>
                  </a:txBody>
                  <a:tcPr/>
                </a:tc>
                <a:tc>
                  <a:txBody>
                    <a:bodyPr/>
                    <a:lstStyle/>
                    <a:p>
                      <a:pPr algn="ctr"/>
                      <a:r>
                        <a:rPr lang="en-GB" sz="3200" b="1" u="sng" dirty="0"/>
                        <a:t>2</a:t>
                      </a:r>
                      <a:r>
                        <a:rPr lang="en-GB" sz="3200" b="1" u="sng" baseline="30000" dirty="0"/>
                        <a:t>nd</a:t>
                      </a:r>
                      <a:r>
                        <a:rPr lang="en-GB" sz="3200" b="1" u="sng" dirty="0"/>
                        <a:t> try </a:t>
                      </a:r>
                    </a:p>
                  </a:txBody>
                  <a:tcPr/>
                </a:tc>
                <a:tc>
                  <a:txBody>
                    <a:bodyPr/>
                    <a:lstStyle/>
                    <a:p>
                      <a:pPr algn="ctr"/>
                      <a:r>
                        <a:rPr lang="en-GB" sz="3200" b="1" u="sng" dirty="0"/>
                        <a:t>3</a:t>
                      </a:r>
                      <a:r>
                        <a:rPr lang="en-GB" sz="3200" b="1" u="sng" baseline="30000" dirty="0"/>
                        <a:t>rd</a:t>
                      </a:r>
                      <a:r>
                        <a:rPr lang="en-GB" sz="3200" b="1" u="sng" dirty="0"/>
                        <a:t> try</a:t>
                      </a:r>
                    </a:p>
                  </a:txBody>
                  <a:tcPr/>
                </a:tc>
                <a:extLst>
                  <a:ext uri="{0D108BD9-81ED-4DB2-BD59-A6C34878D82A}">
                    <a16:rowId xmlns:a16="http://schemas.microsoft.com/office/drawing/2014/main" val="2299283968"/>
                  </a:ext>
                </a:extLst>
              </a:tr>
              <a:tr h="545836">
                <a:tc>
                  <a:txBody>
                    <a:bodyPr/>
                    <a:lstStyle/>
                    <a:p>
                      <a:pPr algn="ctr"/>
                      <a:r>
                        <a:rPr lang="en-GB" sz="2400" b="1" dirty="0"/>
                        <a:t>mole</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10416142"/>
                  </a:ext>
                </a:extLst>
              </a:tr>
              <a:tr h="545836">
                <a:tc>
                  <a:txBody>
                    <a:bodyPr/>
                    <a:lstStyle/>
                    <a:p>
                      <a:pPr algn="ctr"/>
                      <a:r>
                        <a:rPr lang="en-GB" sz="2400" b="1" dirty="0"/>
                        <a:t>pole</a:t>
                      </a:r>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96402263"/>
                  </a:ext>
                </a:extLst>
              </a:tr>
              <a:tr h="545836">
                <a:tc>
                  <a:txBody>
                    <a:bodyPr/>
                    <a:lstStyle/>
                    <a:p>
                      <a:pPr algn="ctr"/>
                      <a:r>
                        <a:rPr lang="en-GB" sz="2400" b="1" dirty="0"/>
                        <a:t>apple</a:t>
                      </a: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58830758"/>
                  </a:ext>
                </a:extLst>
              </a:tr>
              <a:tr h="545836">
                <a:tc>
                  <a:txBody>
                    <a:bodyPr/>
                    <a:lstStyle/>
                    <a:p>
                      <a:pPr algn="ctr"/>
                      <a:r>
                        <a:rPr lang="en-GB" sz="2400" b="1" dirty="0"/>
                        <a:t>table</a:t>
                      </a:r>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01312344"/>
                  </a:ext>
                </a:extLst>
              </a:tr>
              <a:tr h="545836">
                <a:tc>
                  <a:txBody>
                    <a:bodyPr/>
                    <a:lstStyle/>
                    <a:p>
                      <a:pPr algn="ctr"/>
                      <a:r>
                        <a:rPr lang="en-GB" sz="2400" b="1" dirty="0"/>
                        <a:t>whale</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672983404"/>
                  </a:ext>
                </a:extLst>
              </a:tr>
              <a:tr h="545836">
                <a:tc>
                  <a:txBody>
                    <a:bodyPr/>
                    <a:lstStyle/>
                    <a:p>
                      <a:pPr algn="ctr"/>
                      <a:r>
                        <a:rPr lang="en-GB" sz="2400" b="1" dirty="0"/>
                        <a:t>smile</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694672416"/>
                  </a:ext>
                </a:extLst>
              </a:tr>
              <a:tr h="545836">
                <a:tc>
                  <a:txBody>
                    <a:bodyPr/>
                    <a:lstStyle/>
                    <a:p>
                      <a:pPr algn="ctr"/>
                      <a:r>
                        <a:rPr lang="en-GB" sz="2400" b="1" dirty="0"/>
                        <a:t>eagle</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79578027"/>
                  </a:ext>
                </a:extLst>
              </a:tr>
              <a:tr h="545836">
                <a:tc>
                  <a:txBody>
                    <a:bodyPr/>
                    <a:lstStyle/>
                    <a:p>
                      <a:pPr algn="ctr"/>
                      <a:r>
                        <a:rPr lang="en-GB" sz="2400" b="1" dirty="0"/>
                        <a:t>cycle</a:t>
                      </a: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867430785"/>
                  </a:ext>
                </a:extLst>
              </a:tr>
            </a:tbl>
          </a:graphicData>
        </a:graphic>
      </p:graphicFrame>
      <p:pic>
        <p:nvPicPr>
          <p:cNvPr id="6" name="Picture 5">
            <a:extLst>
              <a:ext uri="{FF2B5EF4-FFF2-40B4-BE49-F238E27FC236}">
                <a16:creationId xmlns:a16="http://schemas.microsoft.com/office/drawing/2014/main" id="{8FF8FCF2-CBD7-49D3-9B51-846FA7472DA0}"/>
              </a:ext>
            </a:extLst>
          </p:cNvPr>
          <p:cNvPicPr>
            <a:picLocks noChangeAspect="1"/>
          </p:cNvPicPr>
          <p:nvPr/>
        </p:nvPicPr>
        <p:blipFill>
          <a:blip r:embed="rId2"/>
          <a:stretch>
            <a:fillRect/>
          </a:stretch>
        </p:blipFill>
        <p:spPr>
          <a:xfrm>
            <a:off x="123825" y="319616"/>
            <a:ext cx="9521825" cy="1266825"/>
          </a:xfrm>
          <a:prstGeom prst="rect">
            <a:avLst/>
          </a:prstGeom>
        </p:spPr>
      </p:pic>
      <p:sp>
        <p:nvSpPr>
          <p:cNvPr id="7" name="Rectangle 6">
            <a:extLst>
              <a:ext uri="{FF2B5EF4-FFF2-40B4-BE49-F238E27FC236}">
                <a16:creationId xmlns:a16="http://schemas.microsoft.com/office/drawing/2014/main" id="{3DC8C65F-8AD6-40A6-89D7-5B7838216817}"/>
              </a:ext>
            </a:extLst>
          </p:cNvPr>
          <p:cNvSpPr/>
          <p:nvPr/>
        </p:nvSpPr>
        <p:spPr>
          <a:xfrm>
            <a:off x="8823146" y="2733675"/>
            <a:ext cx="3245030" cy="1735245"/>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Practice writing the words on a piece of paper or type into the table on your computer.</a:t>
            </a:r>
            <a:endParaRPr lang="en-GB" sz="2400" b="1" dirty="0"/>
          </a:p>
        </p:txBody>
      </p:sp>
      <p:pic>
        <p:nvPicPr>
          <p:cNvPr id="5" name="Picture 2" descr="A picture containing diagram&#10;&#10;Description automatically generated">
            <a:extLst>
              <a:ext uri="{FF2B5EF4-FFF2-40B4-BE49-F238E27FC236}">
                <a16:creationId xmlns:a16="http://schemas.microsoft.com/office/drawing/2014/main" id="{BB65E761-9F49-44C3-9350-7ACE2DB7CE8D}"/>
              </a:ext>
            </a:extLst>
          </p:cNvPr>
          <p:cNvPicPr>
            <a:picLocks noChangeAspect="1"/>
          </p:cNvPicPr>
          <p:nvPr/>
        </p:nvPicPr>
        <p:blipFill>
          <a:blip r:embed="rId3"/>
          <a:stretch>
            <a:fillRect/>
          </a:stretch>
        </p:blipFill>
        <p:spPr>
          <a:xfrm>
            <a:off x="10803730" y="82135"/>
            <a:ext cx="1266828" cy="962021"/>
          </a:xfrm>
          <a:prstGeom prst="rect">
            <a:avLst/>
          </a:prstGeom>
          <a:noFill/>
          <a:ln cap="flat">
            <a:noFill/>
          </a:ln>
        </p:spPr>
      </p:pic>
    </p:spTree>
    <p:extLst>
      <p:ext uri="{BB962C8B-B14F-4D97-AF65-F5344CB8AC3E}">
        <p14:creationId xmlns:p14="http://schemas.microsoft.com/office/powerpoint/2010/main" val="24711189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F45B38-3306-4435-AD42-FE6EC62A450F}"/>
              </a:ext>
            </a:extLst>
          </p:cNvPr>
          <p:cNvSpPr/>
          <p:nvPr/>
        </p:nvSpPr>
        <p:spPr>
          <a:xfrm>
            <a:off x="4047942" y="-200025"/>
            <a:ext cx="3913251" cy="1200329"/>
          </a:xfrm>
          <a:prstGeom prst="rect">
            <a:avLst/>
          </a:prstGeom>
          <a:noFill/>
        </p:spPr>
        <p:txBody>
          <a:bodyPr wrap="none" lIns="91440" tIns="45720" rIns="91440" bIns="45720">
            <a:spAutoFit/>
          </a:bodyPr>
          <a:lstStyle/>
          <a:p>
            <a:pPr algn="ctr"/>
            <a:r>
              <a:rPr lang="en-US" sz="7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‘le’ sound</a:t>
            </a:r>
            <a:endPar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a:extLst>
              <a:ext uri="{FF2B5EF4-FFF2-40B4-BE49-F238E27FC236}">
                <a16:creationId xmlns:a16="http://schemas.microsoft.com/office/drawing/2014/main" id="{794939D6-D43E-4C10-8701-0FF4CABAC0A5}"/>
              </a:ext>
            </a:extLst>
          </p:cNvPr>
          <p:cNvSpPr/>
          <p:nvPr/>
        </p:nvSpPr>
        <p:spPr>
          <a:xfrm>
            <a:off x="1158009" y="866847"/>
            <a:ext cx="9693118" cy="633623"/>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Now pick 3 ‘le’ words and write a sentence including each word.</a:t>
            </a:r>
            <a:endParaRPr lang="en-GB" sz="2400" b="1" dirty="0"/>
          </a:p>
        </p:txBody>
      </p:sp>
      <p:cxnSp>
        <p:nvCxnSpPr>
          <p:cNvPr id="9" name="Straight Connector 8"/>
          <p:cNvCxnSpPr/>
          <p:nvPr/>
        </p:nvCxnSpPr>
        <p:spPr>
          <a:xfrm>
            <a:off x="0" y="3631474"/>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0" y="4136571"/>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0" y="4628605"/>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0" y="5107576"/>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0" y="5635552"/>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0" y="6194007"/>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0" y="6739399"/>
            <a:ext cx="12192000" cy="13063"/>
          </a:xfrm>
          <a:prstGeom prst="line">
            <a:avLst/>
          </a:prstGeom>
          <a:ln w="12700"/>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74695" y="1656099"/>
            <a:ext cx="938077" cy="523220"/>
          </a:xfrm>
          <a:prstGeom prst="rect">
            <a:avLst/>
          </a:prstGeom>
          <a:noFill/>
        </p:spPr>
        <p:txBody>
          <a:bodyPr wrap="none" rtlCol="0">
            <a:spAutoFit/>
          </a:bodyPr>
          <a:lstStyle/>
          <a:p>
            <a:r>
              <a:rPr lang="en-GB" sz="2800" b="1" dirty="0"/>
              <a:t>mole</a:t>
            </a:r>
            <a:endParaRPr lang="en-GB" dirty="0"/>
          </a:p>
        </p:txBody>
      </p:sp>
      <p:sp>
        <p:nvSpPr>
          <p:cNvPr id="18" name="TextBox 17"/>
          <p:cNvSpPr txBox="1"/>
          <p:nvPr/>
        </p:nvSpPr>
        <p:spPr>
          <a:xfrm>
            <a:off x="1406434" y="1917709"/>
            <a:ext cx="891591" cy="523220"/>
          </a:xfrm>
          <a:prstGeom prst="rect">
            <a:avLst/>
          </a:prstGeom>
          <a:noFill/>
        </p:spPr>
        <p:txBody>
          <a:bodyPr wrap="none" rtlCol="0">
            <a:spAutoFit/>
          </a:bodyPr>
          <a:lstStyle/>
          <a:p>
            <a:r>
              <a:rPr lang="en-GB" sz="2800" b="1" dirty="0"/>
              <a:t>pole</a:t>
            </a:r>
            <a:r>
              <a:rPr lang="en-GB" dirty="0"/>
              <a:t> </a:t>
            </a:r>
          </a:p>
        </p:txBody>
      </p:sp>
      <p:sp>
        <p:nvSpPr>
          <p:cNvPr id="19" name="TextBox 18"/>
          <p:cNvSpPr txBox="1"/>
          <p:nvPr/>
        </p:nvSpPr>
        <p:spPr>
          <a:xfrm>
            <a:off x="2840765" y="1641728"/>
            <a:ext cx="1069524" cy="523220"/>
          </a:xfrm>
          <a:prstGeom prst="rect">
            <a:avLst/>
          </a:prstGeom>
          <a:noFill/>
        </p:spPr>
        <p:txBody>
          <a:bodyPr wrap="none" rtlCol="0">
            <a:spAutoFit/>
          </a:bodyPr>
          <a:lstStyle/>
          <a:p>
            <a:r>
              <a:rPr lang="en-GB" sz="2800" b="1" dirty="0"/>
              <a:t>apple</a:t>
            </a:r>
            <a:r>
              <a:rPr lang="en-GB" dirty="0"/>
              <a:t> </a:t>
            </a:r>
          </a:p>
        </p:txBody>
      </p:sp>
      <p:sp>
        <p:nvSpPr>
          <p:cNvPr id="20" name="TextBox 19"/>
          <p:cNvSpPr txBox="1"/>
          <p:nvPr/>
        </p:nvSpPr>
        <p:spPr>
          <a:xfrm>
            <a:off x="3938293" y="1943610"/>
            <a:ext cx="998671" cy="523220"/>
          </a:xfrm>
          <a:prstGeom prst="rect">
            <a:avLst/>
          </a:prstGeom>
          <a:noFill/>
        </p:spPr>
        <p:txBody>
          <a:bodyPr wrap="none" rtlCol="0">
            <a:spAutoFit/>
          </a:bodyPr>
          <a:lstStyle/>
          <a:p>
            <a:r>
              <a:rPr lang="en-GB" sz="2800" b="1" dirty="0"/>
              <a:t>table</a:t>
            </a:r>
            <a:r>
              <a:rPr lang="en-GB" dirty="0"/>
              <a:t> </a:t>
            </a:r>
          </a:p>
        </p:txBody>
      </p:sp>
      <p:sp>
        <p:nvSpPr>
          <p:cNvPr id="21" name="TextBox 20"/>
          <p:cNvSpPr txBox="1"/>
          <p:nvPr/>
        </p:nvSpPr>
        <p:spPr>
          <a:xfrm>
            <a:off x="5484422" y="1640152"/>
            <a:ext cx="1144865" cy="523220"/>
          </a:xfrm>
          <a:prstGeom prst="rect">
            <a:avLst/>
          </a:prstGeom>
          <a:noFill/>
        </p:spPr>
        <p:txBody>
          <a:bodyPr wrap="none" rtlCol="0">
            <a:spAutoFit/>
          </a:bodyPr>
          <a:lstStyle/>
          <a:p>
            <a:r>
              <a:rPr lang="en-GB" sz="2800" b="1" dirty="0"/>
              <a:t>whale</a:t>
            </a:r>
            <a:r>
              <a:rPr lang="en-GB" dirty="0"/>
              <a:t> </a:t>
            </a:r>
          </a:p>
        </p:txBody>
      </p:sp>
      <p:sp>
        <p:nvSpPr>
          <p:cNvPr id="22" name="TextBox 21"/>
          <p:cNvSpPr txBox="1"/>
          <p:nvPr/>
        </p:nvSpPr>
        <p:spPr>
          <a:xfrm>
            <a:off x="6774310" y="2007099"/>
            <a:ext cx="1029449" cy="523220"/>
          </a:xfrm>
          <a:prstGeom prst="rect">
            <a:avLst/>
          </a:prstGeom>
          <a:noFill/>
        </p:spPr>
        <p:txBody>
          <a:bodyPr wrap="none" rtlCol="0">
            <a:spAutoFit/>
          </a:bodyPr>
          <a:lstStyle/>
          <a:p>
            <a:r>
              <a:rPr lang="en-GB" sz="2800" b="1" dirty="0"/>
              <a:t>smile</a:t>
            </a:r>
            <a:r>
              <a:rPr lang="en-GB" dirty="0"/>
              <a:t> </a:t>
            </a:r>
          </a:p>
        </p:txBody>
      </p:sp>
      <p:sp>
        <p:nvSpPr>
          <p:cNvPr id="23" name="TextBox 22"/>
          <p:cNvSpPr txBox="1"/>
          <p:nvPr/>
        </p:nvSpPr>
        <p:spPr>
          <a:xfrm>
            <a:off x="8125458" y="1656099"/>
            <a:ext cx="1035861" cy="523220"/>
          </a:xfrm>
          <a:prstGeom prst="rect">
            <a:avLst/>
          </a:prstGeom>
          <a:noFill/>
        </p:spPr>
        <p:txBody>
          <a:bodyPr wrap="none" rtlCol="0">
            <a:spAutoFit/>
          </a:bodyPr>
          <a:lstStyle/>
          <a:p>
            <a:r>
              <a:rPr lang="en-GB" sz="2800" b="1" dirty="0"/>
              <a:t>eagle</a:t>
            </a:r>
            <a:r>
              <a:rPr lang="en-GB" dirty="0"/>
              <a:t> </a:t>
            </a:r>
          </a:p>
        </p:txBody>
      </p:sp>
      <p:sp>
        <p:nvSpPr>
          <p:cNvPr id="24" name="TextBox 23"/>
          <p:cNvSpPr txBox="1"/>
          <p:nvPr/>
        </p:nvSpPr>
        <p:spPr>
          <a:xfrm>
            <a:off x="9415346" y="2007099"/>
            <a:ext cx="973600" cy="523220"/>
          </a:xfrm>
          <a:prstGeom prst="rect">
            <a:avLst/>
          </a:prstGeom>
          <a:noFill/>
        </p:spPr>
        <p:txBody>
          <a:bodyPr wrap="none" rtlCol="0">
            <a:spAutoFit/>
          </a:bodyPr>
          <a:lstStyle/>
          <a:p>
            <a:r>
              <a:rPr lang="en-GB" sz="2800" b="1" dirty="0"/>
              <a:t>cycle</a:t>
            </a:r>
            <a:r>
              <a:rPr lang="en-GB" dirty="0"/>
              <a:t> </a:t>
            </a:r>
          </a:p>
        </p:txBody>
      </p:sp>
      <p:sp>
        <p:nvSpPr>
          <p:cNvPr id="25" name="TextBox 24">
            <a:extLst>
              <a:ext uri="{FF2B5EF4-FFF2-40B4-BE49-F238E27FC236}">
                <a16:creationId xmlns:a16="http://schemas.microsoft.com/office/drawing/2014/main" id="{6954E5D1-7647-4AD5-B7EB-5C2A63D3B844}"/>
              </a:ext>
            </a:extLst>
          </p:cNvPr>
          <p:cNvSpPr txBox="1"/>
          <p:nvPr/>
        </p:nvSpPr>
        <p:spPr>
          <a:xfrm>
            <a:off x="10617052" y="1645013"/>
            <a:ext cx="923138" cy="523220"/>
          </a:xfrm>
          <a:prstGeom prst="rect">
            <a:avLst/>
          </a:prstGeom>
          <a:noFill/>
        </p:spPr>
        <p:txBody>
          <a:bodyPr wrap="none" rtlCol="0">
            <a:spAutoFit/>
          </a:bodyPr>
          <a:lstStyle/>
          <a:p>
            <a:r>
              <a:rPr lang="en-GB" sz="2800" b="1" dirty="0"/>
              <a:t>scale</a:t>
            </a:r>
            <a:endParaRPr lang="en-GB" dirty="0"/>
          </a:p>
        </p:txBody>
      </p:sp>
      <p:pic>
        <p:nvPicPr>
          <p:cNvPr id="26" name="Picture 2" descr="A picture containing diagram&#10;&#10;Description automatically generated">
            <a:extLst>
              <a:ext uri="{FF2B5EF4-FFF2-40B4-BE49-F238E27FC236}">
                <a16:creationId xmlns:a16="http://schemas.microsoft.com/office/drawing/2014/main" id="{66437BF3-5FE8-4A40-A0D9-4A939A7DC13C}"/>
              </a:ext>
            </a:extLst>
          </p:cNvPr>
          <p:cNvPicPr>
            <a:picLocks noChangeAspect="1"/>
          </p:cNvPicPr>
          <p:nvPr/>
        </p:nvPicPr>
        <p:blipFill>
          <a:blip r:embed="rId2"/>
          <a:stretch>
            <a:fillRect/>
          </a:stretch>
        </p:blipFill>
        <p:spPr>
          <a:xfrm>
            <a:off x="10803730" y="82135"/>
            <a:ext cx="1266828" cy="962021"/>
          </a:xfrm>
          <a:prstGeom prst="rect">
            <a:avLst/>
          </a:prstGeom>
          <a:noFill/>
          <a:ln cap="flat">
            <a:noFill/>
          </a:ln>
        </p:spPr>
      </p:pic>
    </p:spTree>
    <p:extLst>
      <p:ext uri="{BB962C8B-B14F-4D97-AF65-F5344CB8AC3E}">
        <p14:creationId xmlns:p14="http://schemas.microsoft.com/office/powerpoint/2010/main" val="21964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 calcmode="lin" valueType="num">
                                      <p:cBhvr additive="base">
                                        <p:cTn id="3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anim calcmode="lin" valueType="num">
                                      <p:cBhvr additive="base">
                                        <p:cTn id="4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xEl>
                                              <p:pRg st="0" end="0"/>
                                            </p:txEl>
                                          </p:spTgt>
                                        </p:tgtEl>
                                        <p:attrNameLst>
                                          <p:attrName>style.visibility</p:attrName>
                                        </p:attrNameLst>
                                      </p:cBhvr>
                                      <p:to>
                                        <p:strVal val="visible"/>
                                      </p:to>
                                    </p:set>
                                    <p:anim calcmode="lin" valueType="num">
                                      <p:cBhvr additive="base">
                                        <p:cTn id="4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xEl>
                                              <p:pRg st="0" end="0"/>
                                            </p:txEl>
                                          </p:spTgt>
                                        </p:tgtEl>
                                        <p:attrNameLst>
                                          <p:attrName>style.visibility</p:attrName>
                                        </p:attrNameLst>
                                      </p:cBhvr>
                                      <p:to>
                                        <p:strVal val="visible"/>
                                      </p:to>
                                    </p:set>
                                    <p:anim calcmode="lin" valueType="num">
                                      <p:cBhvr additive="base">
                                        <p:cTn id="5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5">
                                            <p:txEl>
                                              <p:pRg st="0" end="0"/>
                                            </p:txEl>
                                          </p:spTgt>
                                        </p:tgtEl>
                                        <p:attrNameLst>
                                          <p:attrName>style.visibility</p:attrName>
                                        </p:attrNameLst>
                                      </p:cBhvr>
                                      <p:to>
                                        <p:strVal val="visible"/>
                                      </p:to>
                                    </p:set>
                                    <p:anim calcmode="lin" valueType="num">
                                      <p:cBhvr additive="base">
                                        <p:cTn id="6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921648-A8F1-45FE-8C5D-7C133EAB7A99}"/>
              </a:ext>
            </a:extLst>
          </p:cNvPr>
          <p:cNvPicPr>
            <a:picLocks noChangeAspect="1"/>
          </p:cNvPicPr>
          <p:nvPr/>
        </p:nvPicPr>
        <p:blipFill>
          <a:blip r:embed="rId2"/>
          <a:stretch>
            <a:fillRect/>
          </a:stretch>
        </p:blipFill>
        <p:spPr>
          <a:xfrm>
            <a:off x="128587" y="66675"/>
            <a:ext cx="8462963" cy="6724650"/>
          </a:xfrm>
          <a:prstGeom prst="rect">
            <a:avLst/>
          </a:prstGeom>
        </p:spPr>
      </p:pic>
      <p:sp>
        <p:nvSpPr>
          <p:cNvPr id="6" name="Rectangle 5">
            <a:extLst>
              <a:ext uri="{FF2B5EF4-FFF2-40B4-BE49-F238E27FC236}">
                <a16:creationId xmlns:a16="http://schemas.microsoft.com/office/drawing/2014/main" id="{E20DB6DD-179A-4BE5-A5AA-54DC8E92A84B}"/>
              </a:ext>
            </a:extLst>
          </p:cNvPr>
          <p:cNvSpPr/>
          <p:nvPr/>
        </p:nvSpPr>
        <p:spPr>
          <a:xfrm>
            <a:off x="9114790" y="1900555"/>
            <a:ext cx="2714625" cy="1735245"/>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Word search </a:t>
            </a:r>
          </a:p>
        </p:txBody>
      </p:sp>
      <p:pic>
        <p:nvPicPr>
          <p:cNvPr id="4" name="Picture 2" descr="A picture containing diagram&#10;&#10;Description automatically generated">
            <a:extLst>
              <a:ext uri="{FF2B5EF4-FFF2-40B4-BE49-F238E27FC236}">
                <a16:creationId xmlns:a16="http://schemas.microsoft.com/office/drawing/2014/main" id="{29DEECB7-FE62-442D-8948-3DC59DD0260F}"/>
              </a:ext>
            </a:extLst>
          </p:cNvPr>
          <p:cNvPicPr>
            <a:picLocks noChangeAspect="1"/>
          </p:cNvPicPr>
          <p:nvPr/>
        </p:nvPicPr>
        <p:blipFill>
          <a:blip r:embed="rId3"/>
          <a:stretch>
            <a:fillRect/>
          </a:stretch>
        </p:blipFill>
        <p:spPr>
          <a:xfrm>
            <a:off x="10803730" y="82135"/>
            <a:ext cx="1266828" cy="962021"/>
          </a:xfrm>
          <a:prstGeom prst="rect">
            <a:avLst/>
          </a:prstGeom>
          <a:noFill/>
          <a:ln cap="flat">
            <a:noFill/>
          </a:ln>
        </p:spPr>
      </p:pic>
    </p:spTree>
    <p:extLst>
      <p:ext uri="{BB962C8B-B14F-4D97-AF65-F5344CB8AC3E}">
        <p14:creationId xmlns:p14="http://schemas.microsoft.com/office/powerpoint/2010/main" val="29461590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9BF84A-621E-4FE9-BB70-12C75AB51369}"/>
              </a:ext>
            </a:extLst>
          </p:cNvPr>
          <p:cNvPicPr>
            <a:picLocks noChangeAspect="1"/>
          </p:cNvPicPr>
          <p:nvPr/>
        </p:nvPicPr>
        <p:blipFill>
          <a:blip r:embed="rId2"/>
          <a:stretch>
            <a:fillRect/>
          </a:stretch>
        </p:blipFill>
        <p:spPr>
          <a:xfrm>
            <a:off x="213360" y="1024242"/>
            <a:ext cx="11816080" cy="5711838"/>
          </a:xfrm>
          <a:prstGeom prst="rect">
            <a:avLst/>
          </a:prstGeom>
        </p:spPr>
      </p:pic>
      <p:sp>
        <p:nvSpPr>
          <p:cNvPr id="6" name="Rectangle 5">
            <a:extLst>
              <a:ext uri="{FF2B5EF4-FFF2-40B4-BE49-F238E27FC236}">
                <a16:creationId xmlns:a16="http://schemas.microsoft.com/office/drawing/2014/main" id="{6EEFBD88-80E4-4103-A042-715EBBC8E5B6}"/>
              </a:ext>
            </a:extLst>
          </p:cNvPr>
          <p:cNvSpPr/>
          <p:nvPr/>
        </p:nvSpPr>
        <p:spPr>
          <a:xfrm>
            <a:off x="121442" y="0"/>
            <a:ext cx="10135532"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Unscramble the words ending in le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4" name="Picture 2" descr="A picture containing diagram&#10;&#10;Description automatically generated">
            <a:extLst>
              <a:ext uri="{FF2B5EF4-FFF2-40B4-BE49-F238E27FC236}">
                <a16:creationId xmlns:a16="http://schemas.microsoft.com/office/drawing/2014/main" id="{8725130A-32BF-455F-815F-DF0861781F38}"/>
              </a:ext>
            </a:extLst>
          </p:cNvPr>
          <p:cNvPicPr>
            <a:picLocks noChangeAspect="1"/>
          </p:cNvPicPr>
          <p:nvPr/>
        </p:nvPicPr>
        <p:blipFill>
          <a:blip r:embed="rId3"/>
          <a:stretch>
            <a:fillRect/>
          </a:stretch>
        </p:blipFill>
        <p:spPr>
          <a:xfrm>
            <a:off x="10791824" y="62221"/>
            <a:ext cx="1266828" cy="962021"/>
          </a:xfrm>
          <a:prstGeom prst="rect">
            <a:avLst/>
          </a:prstGeom>
          <a:noFill/>
          <a:ln cap="flat">
            <a:noFill/>
          </a:ln>
        </p:spPr>
      </p:pic>
    </p:spTree>
    <p:extLst>
      <p:ext uri="{BB962C8B-B14F-4D97-AF65-F5344CB8AC3E}">
        <p14:creationId xmlns:p14="http://schemas.microsoft.com/office/powerpoint/2010/main" val="22407280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C4330B-91A1-4578-9FBC-B0A2CB4E34C8}"/>
              </a:ext>
            </a:extLst>
          </p:cNvPr>
          <p:cNvSpPr/>
          <p:nvPr/>
        </p:nvSpPr>
        <p:spPr>
          <a:xfrm>
            <a:off x="3899244" y="0"/>
            <a:ext cx="439351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Spelling game!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Rectangle 10">
            <a:extLst>
              <a:ext uri="{FF2B5EF4-FFF2-40B4-BE49-F238E27FC236}">
                <a16:creationId xmlns:a16="http://schemas.microsoft.com/office/drawing/2014/main" id="{5B55EDF9-B251-480C-8506-CDC329688E90}"/>
              </a:ext>
            </a:extLst>
          </p:cNvPr>
          <p:cNvSpPr/>
          <p:nvPr/>
        </p:nvSpPr>
        <p:spPr>
          <a:xfrm>
            <a:off x="7632486" y="2250042"/>
            <a:ext cx="4559514" cy="1574256"/>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Use the link to play the game and practice spelling the ‘le’ words</a:t>
            </a:r>
          </a:p>
          <a:p>
            <a:pPr algn="ctr"/>
            <a:endParaRPr lang="en-GB" dirty="0"/>
          </a:p>
        </p:txBody>
      </p:sp>
      <p:sp>
        <p:nvSpPr>
          <p:cNvPr id="14" name="Rectangle 13">
            <a:extLst>
              <a:ext uri="{FF2B5EF4-FFF2-40B4-BE49-F238E27FC236}">
                <a16:creationId xmlns:a16="http://schemas.microsoft.com/office/drawing/2014/main" id="{5F5917A4-B405-45B6-AA82-2312392BE936}"/>
              </a:ext>
            </a:extLst>
          </p:cNvPr>
          <p:cNvSpPr/>
          <p:nvPr/>
        </p:nvSpPr>
        <p:spPr>
          <a:xfrm>
            <a:off x="4667250" y="6315653"/>
            <a:ext cx="7410450" cy="542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D95E2130-EF2F-420B-951B-13715CA4ED56}"/>
              </a:ext>
            </a:extLst>
          </p:cNvPr>
          <p:cNvPicPr>
            <a:picLocks noChangeAspect="1"/>
          </p:cNvPicPr>
          <p:nvPr/>
        </p:nvPicPr>
        <p:blipFill>
          <a:blip r:embed="rId2"/>
          <a:stretch>
            <a:fillRect/>
          </a:stretch>
        </p:blipFill>
        <p:spPr>
          <a:xfrm>
            <a:off x="95250" y="945225"/>
            <a:ext cx="6153924" cy="1795941"/>
          </a:xfrm>
          <a:prstGeom prst="rect">
            <a:avLst/>
          </a:prstGeom>
        </p:spPr>
      </p:pic>
      <p:pic>
        <p:nvPicPr>
          <p:cNvPr id="5" name="Picture 4">
            <a:extLst>
              <a:ext uri="{FF2B5EF4-FFF2-40B4-BE49-F238E27FC236}">
                <a16:creationId xmlns:a16="http://schemas.microsoft.com/office/drawing/2014/main" id="{61586C84-CC09-4550-8E51-3276352542C6}"/>
              </a:ext>
            </a:extLst>
          </p:cNvPr>
          <p:cNvPicPr>
            <a:picLocks noChangeAspect="1"/>
          </p:cNvPicPr>
          <p:nvPr/>
        </p:nvPicPr>
        <p:blipFill>
          <a:blip r:embed="rId3"/>
          <a:stretch>
            <a:fillRect/>
          </a:stretch>
        </p:blipFill>
        <p:spPr>
          <a:xfrm>
            <a:off x="3273270" y="2250042"/>
            <a:ext cx="4232429" cy="2693433"/>
          </a:xfrm>
          <a:prstGeom prst="rect">
            <a:avLst/>
          </a:prstGeom>
        </p:spPr>
      </p:pic>
      <p:pic>
        <p:nvPicPr>
          <p:cNvPr id="9" name="Picture 8">
            <a:extLst>
              <a:ext uri="{FF2B5EF4-FFF2-40B4-BE49-F238E27FC236}">
                <a16:creationId xmlns:a16="http://schemas.microsoft.com/office/drawing/2014/main" id="{41CDFC6F-FB07-41F1-888C-3FCB576C0DD5}"/>
              </a:ext>
            </a:extLst>
          </p:cNvPr>
          <p:cNvPicPr>
            <a:picLocks noChangeAspect="1"/>
          </p:cNvPicPr>
          <p:nvPr/>
        </p:nvPicPr>
        <p:blipFill>
          <a:blip r:embed="rId4"/>
          <a:stretch>
            <a:fillRect/>
          </a:stretch>
        </p:blipFill>
        <p:spPr>
          <a:xfrm>
            <a:off x="114300" y="3962400"/>
            <a:ext cx="4194548" cy="2830960"/>
          </a:xfrm>
          <a:prstGeom prst="rect">
            <a:avLst/>
          </a:prstGeom>
        </p:spPr>
      </p:pic>
      <p:sp>
        <p:nvSpPr>
          <p:cNvPr id="17" name="TextBox 16">
            <a:extLst>
              <a:ext uri="{FF2B5EF4-FFF2-40B4-BE49-F238E27FC236}">
                <a16:creationId xmlns:a16="http://schemas.microsoft.com/office/drawing/2014/main" id="{AB27CBA4-9835-437B-BF24-051D3674203B}"/>
              </a:ext>
            </a:extLst>
          </p:cNvPr>
          <p:cNvSpPr txBox="1"/>
          <p:nvPr/>
        </p:nvSpPr>
        <p:spPr>
          <a:xfrm>
            <a:off x="5025653" y="6396335"/>
            <a:ext cx="7410449" cy="461665"/>
          </a:xfrm>
          <a:prstGeom prst="rect">
            <a:avLst/>
          </a:prstGeom>
          <a:noFill/>
        </p:spPr>
        <p:txBody>
          <a:bodyPr wrap="square">
            <a:spAutoFit/>
          </a:bodyPr>
          <a:lstStyle/>
          <a:p>
            <a:r>
              <a:rPr lang="en-GB" sz="2400" b="1" dirty="0">
                <a:hlinkClick r:id="rId5"/>
              </a:rPr>
              <a:t>Spelling games: Words ending in LE (spellzone.com)</a:t>
            </a:r>
            <a:endParaRPr lang="en-GB" sz="2400" b="1" dirty="0"/>
          </a:p>
        </p:txBody>
      </p:sp>
      <p:pic>
        <p:nvPicPr>
          <p:cNvPr id="10" name="Picture 2" descr="A picture containing diagram&#10;&#10;Description automatically generated">
            <a:extLst>
              <a:ext uri="{FF2B5EF4-FFF2-40B4-BE49-F238E27FC236}">
                <a16:creationId xmlns:a16="http://schemas.microsoft.com/office/drawing/2014/main" id="{2CBB2928-B5F1-4627-A449-1EF7E5B8321D}"/>
              </a:ext>
            </a:extLst>
          </p:cNvPr>
          <p:cNvPicPr>
            <a:picLocks noChangeAspect="1"/>
          </p:cNvPicPr>
          <p:nvPr/>
        </p:nvPicPr>
        <p:blipFill>
          <a:blip r:embed="rId6"/>
          <a:stretch>
            <a:fillRect/>
          </a:stretch>
        </p:blipFill>
        <p:spPr>
          <a:xfrm>
            <a:off x="10791824" y="62221"/>
            <a:ext cx="1266828" cy="962021"/>
          </a:xfrm>
          <a:prstGeom prst="rect">
            <a:avLst/>
          </a:prstGeom>
          <a:noFill/>
          <a:ln cap="flat">
            <a:noFill/>
          </a:ln>
        </p:spPr>
      </p:pic>
    </p:spTree>
    <p:extLst>
      <p:ext uri="{BB962C8B-B14F-4D97-AF65-F5344CB8AC3E}">
        <p14:creationId xmlns:p14="http://schemas.microsoft.com/office/powerpoint/2010/main" val="5622729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C4330B-91A1-4578-9FBC-B0A2CB4E34C8}"/>
              </a:ext>
            </a:extLst>
          </p:cNvPr>
          <p:cNvSpPr/>
          <p:nvPr/>
        </p:nvSpPr>
        <p:spPr>
          <a:xfrm>
            <a:off x="3899244" y="0"/>
            <a:ext cx="439351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Spelling game!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Rectangle 10">
            <a:extLst>
              <a:ext uri="{FF2B5EF4-FFF2-40B4-BE49-F238E27FC236}">
                <a16:creationId xmlns:a16="http://schemas.microsoft.com/office/drawing/2014/main" id="{5B55EDF9-B251-480C-8506-CDC329688E90}"/>
              </a:ext>
            </a:extLst>
          </p:cNvPr>
          <p:cNvSpPr/>
          <p:nvPr/>
        </p:nvSpPr>
        <p:spPr>
          <a:xfrm>
            <a:off x="7632486" y="2250042"/>
            <a:ext cx="4559514" cy="1574256"/>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Use the link to play the game and practice spelling the ‘le’ words</a:t>
            </a:r>
          </a:p>
          <a:p>
            <a:pPr algn="ctr"/>
            <a:endParaRPr lang="en-GB" dirty="0"/>
          </a:p>
        </p:txBody>
      </p:sp>
      <p:sp>
        <p:nvSpPr>
          <p:cNvPr id="14" name="Rectangle 13">
            <a:extLst>
              <a:ext uri="{FF2B5EF4-FFF2-40B4-BE49-F238E27FC236}">
                <a16:creationId xmlns:a16="http://schemas.microsoft.com/office/drawing/2014/main" id="{5F5917A4-B405-45B6-AA82-2312392BE936}"/>
              </a:ext>
            </a:extLst>
          </p:cNvPr>
          <p:cNvSpPr/>
          <p:nvPr/>
        </p:nvSpPr>
        <p:spPr>
          <a:xfrm>
            <a:off x="4667250" y="6315653"/>
            <a:ext cx="7410450" cy="542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739F6092-E6E1-4078-B801-5EDB298E2761}"/>
              </a:ext>
            </a:extLst>
          </p:cNvPr>
          <p:cNvPicPr>
            <a:picLocks noChangeAspect="1"/>
          </p:cNvPicPr>
          <p:nvPr/>
        </p:nvPicPr>
        <p:blipFill>
          <a:blip r:embed="rId2"/>
          <a:stretch>
            <a:fillRect/>
          </a:stretch>
        </p:blipFill>
        <p:spPr>
          <a:xfrm>
            <a:off x="90723" y="590372"/>
            <a:ext cx="3938626" cy="2914650"/>
          </a:xfrm>
          <a:prstGeom prst="rect">
            <a:avLst/>
          </a:prstGeom>
        </p:spPr>
      </p:pic>
      <p:pic>
        <p:nvPicPr>
          <p:cNvPr id="12" name="Picture 11">
            <a:extLst>
              <a:ext uri="{FF2B5EF4-FFF2-40B4-BE49-F238E27FC236}">
                <a16:creationId xmlns:a16="http://schemas.microsoft.com/office/drawing/2014/main" id="{1E12A307-4F83-46CA-AE82-21CEEBB5F27E}"/>
              </a:ext>
            </a:extLst>
          </p:cNvPr>
          <p:cNvPicPr>
            <a:picLocks noChangeAspect="1"/>
          </p:cNvPicPr>
          <p:nvPr/>
        </p:nvPicPr>
        <p:blipFill>
          <a:blip r:embed="rId3"/>
          <a:stretch>
            <a:fillRect/>
          </a:stretch>
        </p:blipFill>
        <p:spPr>
          <a:xfrm>
            <a:off x="2238375" y="2769404"/>
            <a:ext cx="5258792" cy="2109788"/>
          </a:xfrm>
          <a:prstGeom prst="rect">
            <a:avLst/>
          </a:prstGeom>
        </p:spPr>
      </p:pic>
      <p:pic>
        <p:nvPicPr>
          <p:cNvPr id="15" name="Picture 14">
            <a:extLst>
              <a:ext uri="{FF2B5EF4-FFF2-40B4-BE49-F238E27FC236}">
                <a16:creationId xmlns:a16="http://schemas.microsoft.com/office/drawing/2014/main" id="{CF0CECCA-D1E4-4E8E-BC8D-7D49B3359D71}"/>
              </a:ext>
            </a:extLst>
          </p:cNvPr>
          <p:cNvPicPr>
            <a:picLocks noChangeAspect="1"/>
          </p:cNvPicPr>
          <p:nvPr/>
        </p:nvPicPr>
        <p:blipFill>
          <a:blip r:embed="rId4"/>
          <a:stretch>
            <a:fillRect/>
          </a:stretch>
        </p:blipFill>
        <p:spPr>
          <a:xfrm>
            <a:off x="68160" y="4296202"/>
            <a:ext cx="4799611" cy="2429064"/>
          </a:xfrm>
          <a:prstGeom prst="rect">
            <a:avLst/>
          </a:prstGeom>
        </p:spPr>
      </p:pic>
      <p:sp>
        <p:nvSpPr>
          <p:cNvPr id="18" name="TextBox 17">
            <a:extLst>
              <a:ext uri="{FF2B5EF4-FFF2-40B4-BE49-F238E27FC236}">
                <a16:creationId xmlns:a16="http://schemas.microsoft.com/office/drawing/2014/main" id="{33F8F28E-EA9B-425E-8BDF-ECDE52359A85}"/>
              </a:ext>
            </a:extLst>
          </p:cNvPr>
          <p:cNvSpPr txBox="1"/>
          <p:nvPr/>
        </p:nvSpPr>
        <p:spPr>
          <a:xfrm>
            <a:off x="5228087" y="6402160"/>
            <a:ext cx="7125838" cy="400110"/>
          </a:xfrm>
          <a:prstGeom prst="rect">
            <a:avLst/>
          </a:prstGeom>
          <a:noFill/>
        </p:spPr>
        <p:txBody>
          <a:bodyPr wrap="square">
            <a:spAutoFit/>
          </a:bodyPr>
          <a:lstStyle/>
          <a:p>
            <a:r>
              <a:rPr lang="en-GB" sz="2000" b="1" dirty="0">
                <a:hlinkClick r:id="rId5"/>
              </a:rPr>
              <a:t>Look, Cover, Write, Check- mobile friendly (ictgames.com)</a:t>
            </a:r>
            <a:endParaRPr lang="en-GB" sz="2000" b="1" dirty="0"/>
          </a:p>
        </p:txBody>
      </p:sp>
      <p:pic>
        <p:nvPicPr>
          <p:cNvPr id="9" name="Picture 2" descr="A picture containing diagram&#10;&#10;Description automatically generated">
            <a:extLst>
              <a:ext uri="{FF2B5EF4-FFF2-40B4-BE49-F238E27FC236}">
                <a16:creationId xmlns:a16="http://schemas.microsoft.com/office/drawing/2014/main" id="{801DF885-F5E8-4020-80E0-90E0571D1110}"/>
              </a:ext>
            </a:extLst>
          </p:cNvPr>
          <p:cNvPicPr>
            <a:picLocks noChangeAspect="1"/>
          </p:cNvPicPr>
          <p:nvPr/>
        </p:nvPicPr>
        <p:blipFill>
          <a:blip r:embed="rId6"/>
          <a:stretch>
            <a:fillRect/>
          </a:stretch>
        </p:blipFill>
        <p:spPr>
          <a:xfrm>
            <a:off x="10791824" y="62221"/>
            <a:ext cx="1266828" cy="962021"/>
          </a:xfrm>
          <a:prstGeom prst="rect">
            <a:avLst/>
          </a:prstGeom>
          <a:noFill/>
          <a:ln cap="flat">
            <a:noFill/>
          </a:ln>
        </p:spPr>
      </p:pic>
    </p:spTree>
    <p:extLst>
      <p:ext uri="{BB962C8B-B14F-4D97-AF65-F5344CB8AC3E}">
        <p14:creationId xmlns:p14="http://schemas.microsoft.com/office/powerpoint/2010/main" val="2840036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2119474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CB7C35-2CF7-4404-AAB9-A44F2928F27D}"/>
              </a:ext>
            </a:extLst>
          </p:cNvPr>
          <p:cNvPicPr>
            <a:picLocks noChangeAspect="1"/>
          </p:cNvPicPr>
          <p:nvPr/>
        </p:nvPicPr>
        <p:blipFill>
          <a:blip r:embed="rId2"/>
          <a:stretch>
            <a:fillRect/>
          </a:stretch>
        </p:blipFill>
        <p:spPr>
          <a:xfrm>
            <a:off x="146642" y="635961"/>
            <a:ext cx="3333750" cy="2438400"/>
          </a:xfrm>
          <a:prstGeom prst="rect">
            <a:avLst/>
          </a:prstGeom>
        </p:spPr>
      </p:pic>
      <p:pic>
        <p:nvPicPr>
          <p:cNvPr id="6" name="Picture 5">
            <a:extLst>
              <a:ext uri="{FF2B5EF4-FFF2-40B4-BE49-F238E27FC236}">
                <a16:creationId xmlns:a16="http://schemas.microsoft.com/office/drawing/2014/main" id="{49F8D750-3436-4DFB-B69E-628BC12848FB}"/>
              </a:ext>
            </a:extLst>
          </p:cNvPr>
          <p:cNvPicPr>
            <a:picLocks noChangeAspect="1"/>
          </p:cNvPicPr>
          <p:nvPr/>
        </p:nvPicPr>
        <p:blipFill>
          <a:blip r:embed="rId3"/>
          <a:stretch>
            <a:fillRect/>
          </a:stretch>
        </p:blipFill>
        <p:spPr>
          <a:xfrm>
            <a:off x="4429125" y="635961"/>
            <a:ext cx="3333750" cy="2438400"/>
          </a:xfrm>
          <a:prstGeom prst="rect">
            <a:avLst/>
          </a:prstGeom>
        </p:spPr>
      </p:pic>
      <p:pic>
        <p:nvPicPr>
          <p:cNvPr id="8" name="Picture 7">
            <a:extLst>
              <a:ext uri="{FF2B5EF4-FFF2-40B4-BE49-F238E27FC236}">
                <a16:creationId xmlns:a16="http://schemas.microsoft.com/office/drawing/2014/main" id="{E2A89C34-1EDD-42E8-9522-E714F9432027}"/>
              </a:ext>
            </a:extLst>
          </p:cNvPr>
          <p:cNvPicPr>
            <a:picLocks noChangeAspect="1"/>
          </p:cNvPicPr>
          <p:nvPr/>
        </p:nvPicPr>
        <p:blipFill>
          <a:blip r:embed="rId4"/>
          <a:stretch>
            <a:fillRect/>
          </a:stretch>
        </p:blipFill>
        <p:spPr>
          <a:xfrm>
            <a:off x="8711608" y="635961"/>
            <a:ext cx="3333750" cy="2438400"/>
          </a:xfrm>
          <a:prstGeom prst="rect">
            <a:avLst/>
          </a:prstGeom>
        </p:spPr>
      </p:pic>
      <p:pic>
        <p:nvPicPr>
          <p:cNvPr id="10" name="Picture 9">
            <a:extLst>
              <a:ext uri="{FF2B5EF4-FFF2-40B4-BE49-F238E27FC236}">
                <a16:creationId xmlns:a16="http://schemas.microsoft.com/office/drawing/2014/main" id="{8D8D0CEB-291F-480A-AB49-ACBD1C714B90}"/>
              </a:ext>
            </a:extLst>
          </p:cNvPr>
          <p:cNvPicPr>
            <a:picLocks noChangeAspect="1"/>
          </p:cNvPicPr>
          <p:nvPr/>
        </p:nvPicPr>
        <p:blipFill>
          <a:blip r:embed="rId5"/>
          <a:stretch>
            <a:fillRect/>
          </a:stretch>
        </p:blipFill>
        <p:spPr>
          <a:xfrm>
            <a:off x="146642" y="3858067"/>
            <a:ext cx="3333750" cy="2438400"/>
          </a:xfrm>
          <a:prstGeom prst="rect">
            <a:avLst/>
          </a:prstGeom>
        </p:spPr>
      </p:pic>
      <p:pic>
        <p:nvPicPr>
          <p:cNvPr id="12" name="Picture 11">
            <a:extLst>
              <a:ext uri="{FF2B5EF4-FFF2-40B4-BE49-F238E27FC236}">
                <a16:creationId xmlns:a16="http://schemas.microsoft.com/office/drawing/2014/main" id="{EC09C265-6F79-4BEB-AD5F-8D0690364D84}"/>
              </a:ext>
            </a:extLst>
          </p:cNvPr>
          <p:cNvPicPr>
            <a:picLocks noChangeAspect="1"/>
          </p:cNvPicPr>
          <p:nvPr/>
        </p:nvPicPr>
        <p:blipFill>
          <a:blip r:embed="rId6"/>
          <a:stretch>
            <a:fillRect/>
          </a:stretch>
        </p:blipFill>
        <p:spPr>
          <a:xfrm>
            <a:off x="3621051" y="3858067"/>
            <a:ext cx="3333750" cy="2447923"/>
          </a:xfrm>
          <a:prstGeom prst="rect">
            <a:avLst/>
          </a:prstGeom>
        </p:spPr>
      </p:pic>
      <p:pic>
        <p:nvPicPr>
          <p:cNvPr id="14" name="Picture 13">
            <a:extLst>
              <a:ext uri="{FF2B5EF4-FFF2-40B4-BE49-F238E27FC236}">
                <a16:creationId xmlns:a16="http://schemas.microsoft.com/office/drawing/2014/main" id="{0C00F222-E13F-4549-9825-4FA9AA267A1C}"/>
              </a:ext>
            </a:extLst>
          </p:cNvPr>
          <p:cNvPicPr>
            <a:picLocks noChangeAspect="1"/>
          </p:cNvPicPr>
          <p:nvPr/>
        </p:nvPicPr>
        <p:blipFill>
          <a:blip r:embed="rId7"/>
          <a:stretch>
            <a:fillRect/>
          </a:stretch>
        </p:blipFill>
        <p:spPr>
          <a:xfrm>
            <a:off x="7095460" y="3858067"/>
            <a:ext cx="3333750" cy="2447924"/>
          </a:xfrm>
          <a:prstGeom prst="rect">
            <a:avLst/>
          </a:prstGeom>
        </p:spPr>
      </p:pic>
      <p:pic>
        <p:nvPicPr>
          <p:cNvPr id="18" name="Picture 17">
            <a:extLst>
              <a:ext uri="{FF2B5EF4-FFF2-40B4-BE49-F238E27FC236}">
                <a16:creationId xmlns:a16="http://schemas.microsoft.com/office/drawing/2014/main" id="{04C1A515-D981-4C42-962B-19A742999A6B}"/>
              </a:ext>
            </a:extLst>
          </p:cNvPr>
          <p:cNvPicPr>
            <a:picLocks noChangeAspect="1"/>
          </p:cNvPicPr>
          <p:nvPr/>
        </p:nvPicPr>
        <p:blipFill>
          <a:blip r:embed="rId8"/>
          <a:stretch>
            <a:fillRect/>
          </a:stretch>
        </p:blipFill>
        <p:spPr>
          <a:xfrm>
            <a:off x="10242696" y="3848543"/>
            <a:ext cx="1942215" cy="2447924"/>
          </a:xfrm>
          <a:prstGeom prst="rect">
            <a:avLst/>
          </a:prstGeom>
        </p:spPr>
      </p:pic>
      <p:sp>
        <p:nvSpPr>
          <p:cNvPr id="19" name="Rectangle 18">
            <a:extLst>
              <a:ext uri="{FF2B5EF4-FFF2-40B4-BE49-F238E27FC236}">
                <a16:creationId xmlns:a16="http://schemas.microsoft.com/office/drawing/2014/main" id="{0719543E-306A-46F1-BE0E-2829481C53A6}"/>
              </a:ext>
            </a:extLst>
          </p:cNvPr>
          <p:cNvSpPr/>
          <p:nvPr/>
        </p:nvSpPr>
        <p:spPr>
          <a:xfrm>
            <a:off x="0" y="-147745"/>
            <a:ext cx="10986726"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There’s a </a:t>
            </a: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a:t>
            </a: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ang - Tan </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 my bedroom …</a:t>
            </a:r>
          </a:p>
        </p:txBody>
      </p:sp>
    </p:spTree>
    <p:extLst>
      <p:ext uri="{BB962C8B-B14F-4D97-AF65-F5344CB8AC3E}">
        <p14:creationId xmlns:p14="http://schemas.microsoft.com/office/powerpoint/2010/main" val="1577627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4828" y="34856"/>
            <a:ext cx="9818585"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Recap on expanded noun phrases</a:t>
            </a:r>
          </a:p>
        </p:txBody>
      </p:sp>
      <p:sp>
        <p:nvSpPr>
          <p:cNvPr id="5" name="Cloud 4">
            <a:extLst>
              <a:ext uri="{FF2B5EF4-FFF2-40B4-BE49-F238E27FC236}">
                <a16:creationId xmlns:a16="http://schemas.microsoft.com/office/drawing/2014/main" id="{A438A3ED-B82E-481C-B4A3-1BBE118F03AA}"/>
              </a:ext>
            </a:extLst>
          </p:cNvPr>
          <p:cNvSpPr/>
          <p:nvPr/>
        </p:nvSpPr>
        <p:spPr>
          <a:xfrm>
            <a:off x="399567" y="1642436"/>
            <a:ext cx="4401033" cy="2303196"/>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 expanded noun phrase is adjective , adjective noun</a:t>
            </a:r>
          </a:p>
        </p:txBody>
      </p:sp>
      <p:sp>
        <p:nvSpPr>
          <p:cNvPr id="6" name="Title 1">
            <a:extLst>
              <a:ext uri="{FF2B5EF4-FFF2-40B4-BE49-F238E27FC236}">
                <a16:creationId xmlns:a16="http://schemas.microsoft.com/office/drawing/2014/main" id="{CBAC00F2-E4EC-4D3A-8F4F-2A0A878B5ADA}"/>
              </a:ext>
            </a:extLst>
          </p:cNvPr>
          <p:cNvSpPr>
            <a:spLocks noGrp="1"/>
          </p:cNvSpPr>
          <p:nvPr>
            <p:ph type="title"/>
          </p:nvPr>
        </p:nvSpPr>
        <p:spPr>
          <a:xfrm>
            <a:off x="5996917" y="2537943"/>
            <a:ext cx="3682429" cy="1325563"/>
          </a:xfrm>
        </p:spPr>
        <p:txBody>
          <a:bodyPr>
            <a:normAutofit/>
          </a:bodyPr>
          <a:lstStyle/>
          <a:p>
            <a:r>
              <a:rPr lang="en-GB" sz="3600" b="1" dirty="0"/>
              <a:t>Nouns are things…</a:t>
            </a:r>
          </a:p>
        </p:txBody>
      </p:sp>
      <p:sp>
        <p:nvSpPr>
          <p:cNvPr id="7" name="Title 1">
            <a:extLst>
              <a:ext uri="{FF2B5EF4-FFF2-40B4-BE49-F238E27FC236}">
                <a16:creationId xmlns:a16="http://schemas.microsoft.com/office/drawing/2014/main" id="{F8222986-B036-473B-B28D-1D33D53DE9ED}"/>
              </a:ext>
            </a:extLst>
          </p:cNvPr>
          <p:cNvSpPr txBox="1">
            <a:spLocks/>
          </p:cNvSpPr>
          <p:nvPr/>
        </p:nvSpPr>
        <p:spPr>
          <a:xfrm>
            <a:off x="4893033" y="4308677"/>
            <a:ext cx="65694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t>Adjectives are    </a:t>
            </a:r>
            <a:r>
              <a:rPr lang="en-GB" sz="3600" b="1" dirty="0">
                <a:solidFill>
                  <a:schemeClr val="bg1"/>
                </a:solidFill>
              </a:rPr>
              <a:t>describing words</a:t>
            </a:r>
            <a:r>
              <a:rPr lang="en-GB" sz="3600" b="1" dirty="0"/>
              <a:t>…</a:t>
            </a:r>
          </a:p>
        </p:txBody>
      </p:sp>
      <p:sp>
        <p:nvSpPr>
          <p:cNvPr id="8" name="Cloud 7">
            <a:extLst>
              <a:ext uri="{FF2B5EF4-FFF2-40B4-BE49-F238E27FC236}">
                <a16:creationId xmlns:a16="http://schemas.microsoft.com/office/drawing/2014/main" id="{FD06B3A0-E502-4EEC-B4E8-D4B7FD32ABDA}"/>
              </a:ext>
            </a:extLst>
          </p:cNvPr>
          <p:cNvSpPr/>
          <p:nvPr/>
        </p:nvSpPr>
        <p:spPr>
          <a:xfrm>
            <a:off x="7614570" y="4329360"/>
            <a:ext cx="3847930" cy="1345474"/>
          </a:xfrm>
          <a:prstGeom prst="cloud">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9" name="Picture 2" descr="A picture containing shape&#10;&#10;Description automatically generated"/>
          <p:cNvPicPr>
            <a:picLocks noChangeAspect="1"/>
          </p:cNvPicPr>
          <p:nvPr/>
        </p:nvPicPr>
        <p:blipFill>
          <a:blip r:embed="rId2"/>
          <a:stretch>
            <a:fillRect/>
          </a:stretch>
        </p:blipFill>
        <p:spPr>
          <a:xfrm>
            <a:off x="10810960" y="75143"/>
            <a:ext cx="1266828" cy="962021"/>
          </a:xfrm>
          <a:prstGeom prst="rect">
            <a:avLst/>
          </a:prstGeom>
          <a:noFill/>
          <a:ln cap="flat">
            <a:noFill/>
          </a:ln>
        </p:spPr>
      </p:pic>
    </p:spTree>
    <p:extLst>
      <p:ext uri="{BB962C8B-B14F-4D97-AF65-F5344CB8AC3E}">
        <p14:creationId xmlns:p14="http://schemas.microsoft.com/office/powerpoint/2010/main" val="396613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A3695B-1AC3-4727-BB6C-690D764135C9}"/>
              </a:ext>
            </a:extLst>
          </p:cNvPr>
          <p:cNvPicPr>
            <a:picLocks noChangeAspect="1"/>
          </p:cNvPicPr>
          <p:nvPr/>
        </p:nvPicPr>
        <p:blipFill>
          <a:blip r:embed="rId2"/>
          <a:stretch>
            <a:fillRect/>
          </a:stretch>
        </p:blipFill>
        <p:spPr>
          <a:xfrm>
            <a:off x="1547812" y="1738313"/>
            <a:ext cx="4299261" cy="3233738"/>
          </a:xfrm>
          <a:prstGeom prst="rect">
            <a:avLst/>
          </a:prstGeom>
        </p:spPr>
      </p:pic>
      <p:pic>
        <p:nvPicPr>
          <p:cNvPr id="9" name="Picture 8">
            <a:extLst>
              <a:ext uri="{FF2B5EF4-FFF2-40B4-BE49-F238E27FC236}">
                <a16:creationId xmlns:a16="http://schemas.microsoft.com/office/drawing/2014/main" id="{9FAD9CB9-8FEE-494A-970D-AC474020BEF7}"/>
              </a:ext>
            </a:extLst>
          </p:cNvPr>
          <p:cNvPicPr>
            <a:picLocks noChangeAspect="1"/>
          </p:cNvPicPr>
          <p:nvPr/>
        </p:nvPicPr>
        <p:blipFill>
          <a:blip r:embed="rId3"/>
          <a:stretch>
            <a:fillRect/>
          </a:stretch>
        </p:blipFill>
        <p:spPr>
          <a:xfrm>
            <a:off x="5847073" y="1738313"/>
            <a:ext cx="4299261" cy="3233738"/>
          </a:xfrm>
          <a:prstGeom prst="rect">
            <a:avLst/>
          </a:prstGeom>
        </p:spPr>
      </p:pic>
      <p:sp>
        <p:nvSpPr>
          <p:cNvPr id="10" name="Title 1">
            <a:extLst>
              <a:ext uri="{FF2B5EF4-FFF2-40B4-BE49-F238E27FC236}">
                <a16:creationId xmlns:a16="http://schemas.microsoft.com/office/drawing/2014/main" id="{261595EC-59AA-4487-B257-86FD64FA7707}"/>
              </a:ext>
            </a:extLst>
          </p:cNvPr>
          <p:cNvSpPr>
            <a:spLocks noGrp="1"/>
          </p:cNvSpPr>
          <p:nvPr>
            <p:ph type="title"/>
          </p:nvPr>
        </p:nvSpPr>
        <p:spPr>
          <a:xfrm>
            <a:off x="15013" y="-152400"/>
            <a:ext cx="3682429" cy="1325563"/>
          </a:xfrm>
        </p:spPr>
        <p:txBody>
          <a:bodyPr>
            <a:normAutofit/>
          </a:bodyPr>
          <a:lstStyle/>
          <a:p>
            <a:r>
              <a:rPr lang="en-GB" sz="3600" b="1" dirty="0"/>
              <a:t>Nouns are things…</a:t>
            </a:r>
          </a:p>
        </p:txBody>
      </p:sp>
      <p:sp>
        <p:nvSpPr>
          <p:cNvPr id="11" name="TextBox 10">
            <a:extLst>
              <a:ext uri="{FF2B5EF4-FFF2-40B4-BE49-F238E27FC236}">
                <a16:creationId xmlns:a16="http://schemas.microsoft.com/office/drawing/2014/main" id="{D886B2EA-8B2B-4124-8004-B31B3DEE2DFD}"/>
              </a:ext>
            </a:extLst>
          </p:cNvPr>
          <p:cNvSpPr txBox="1"/>
          <p:nvPr/>
        </p:nvSpPr>
        <p:spPr>
          <a:xfrm>
            <a:off x="204206" y="1276648"/>
            <a:ext cx="1248355" cy="461665"/>
          </a:xfrm>
          <a:prstGeom prst="rect">
            <a:avLst/>
          </a:prstGeom>
          <a:noFill/>
        </p:spPr>
        <p:txBody>
          <a:bodyPr wrap="square" rtlCol="0">
            <a:spAutoFit/>
          </a:bodyPr>
          <a:lstStyle/>
          <a:p>
            <a:r>
              <a:rPr lang="en-GB" sz="2400" b="1" dirty="0"/>
              <a:t>smoke </a:t>
            </a:r>
          </a:p>
        </p:txBody>
      </p:sp>
      <p:sp>
        <p:nvSpPr>
          <p:cNvPr id="12" name="TextBox 11">
            <a:extLst>
              <a:ext uri="{FF2B5EF4-FFF2-40B4-BE49-F238E27FC236}">
                <a16:creationId xmlns:a16="http://schemas.microsoft.com/office/drawing/2014/main" id="{2C21A2DC-DF4A-4FC6-ADC2-CCCEC4EA737B}"/>
              </a:ext>
            </a:extLst>
          </p:cNvPr>
          <p:cNvSpPr txBox="1"/>
          <p:nvPr/>
        </p:nvSpPr>
        <p:spPr>
          <a:xfrm>
            <a:off x="204207" y="3355182"/>
            <a:ext cx="1248355" cy="461665"/>
          </a:xfrm>
          <a:prstGeom prst="rect">
            <a:avLst/>
          </a:prstGeom>
          <a:noFill/>
        </p:spPr>
        <p:txBody>
          <a:bodyPr wrap="square" rtlCol="0">
            <a:spAutoFit/>
          </a:bodyPr>
          <a:lstStyle/>
          <a:p>
            <a:r>
              <a:rPr lang="en-GB" sz="2400" b="1" dirty="0"/>
              <a:t>digger </a:t>
            </a:r>
          </a:p>
        </p:txBody>
      </p:sp>
      <p:sp>
        <p:nvSpPr>
          <p:cNvPr id="13" name="TextBox 12">
            <a:extLst>
              <a:ext uri="{FF2B5EF4-FFF2-40B4-BE49-F238E27FC236}">
                <a16:creationId xmlns:a16="http://schemas.microsoft.com/office/drawing/2014/main" id="{CBE837D0-34DE-43CC-B00A-2C14A4DCEEAB}"/>
              </a:ext>
            </a:extLst>
          </p:cNvPr>
          <p:cNvSpPr txBox="1"/>
          <p:nvPr/>
        </p:nvSpPr>
        <p:spPr>
          <a:xfrm>
            <a:off x="3313336" y="5237510"/>
            <a:ext cx="3111362" cy="461665"/>
          </a:xfrm>
          <a:prstGeom prst="rect">
            <a:avLst/>
          </a:prstGeom>
          <a:noFill/>
        </p:spPr>
        <p:txBody>
          <a:bodyPr wrap="square" rtlCol="0">
            <a:spAutoFit/>
          </a:bodyPr>
          <a:lstStyle/>
          <a:p>
            <a:r>
              <a:rPr lang="en-GB" sz="2400" b="1" dirty="0"/>
              <a:t>Tree stump  </a:t>
            </a:r>
          </a:p>
        </p:txBody>
      </p:sp>
      <p:sp>
        <p:nvSpPr>
          <p:cNvPr id="14" name="TextBox 13">
            <a:extLst>
              <a:ext uri="{FF2B5EF4-FFF2-40B4-BE49-F238E27FC236}">
                <a16:creationId xmlns:a16="http://schemas.microsoft.com/office/drawing/2014/main" id="{62CBE4DD-8E9E-4CB5-B91E-39B6ED162660}"/>
              </a:ext>
            </a:extLst>
          </p:cNvPr>
          <p:cNvSpPr txBox="1"/>
          <p:nvPr/>
        </p:nvSpPr>
        <p:spPr>
          <a:xfrm>
            <a:off x="3162420" y="967384"/>
            <a:ext cx="2155550" cy="461665"/>
          </a:xfrm>
          <a:prstGeom prst="rect">
            <a:avLst/>
          </a:prstGeom>
          <a:noFill/>
        </p:spPr>
        <p:txBody>
          <a:bodyPr wrap="square" rtlCol="0">
            <a:spAutoFit/>
          </a:bodyPr>
          <a:lstStyle/>
          <a:p>
            <a:r>
              <a:rPr lang="en-GB" sz="2400" b="1" dirty="0"/>
              <a:t>orangutan</a:t>
            </a:r>
          </a:p>
        </p:txBody>
      </p:sp>
      <p:sp>
        <p:nvSpPr>
          <p:cNvPr id="15" name="TextBox 14">
            <a:extLst>
              <a:ext uri="{FF2B5EF4-FFF2-40B4-BE49-F238E27FC236}">
                <a16:creationId xmlns:a16="http://schemas.microsoft.com/office/drawing/2014/main" id="{8DF0568E-9715-4635-BEA7-EBABBE483BA2}"/>
              </a:ext>
            </a:extLst>
          </p:cNvPr>
          <p:cNvSpPr txBox="1"/>
          <p:nvPr/>
        </p:nvSpPr>
        <p:spPr>
          <a:xfrm>
            <a:off x="10480813" y="2784391"/>
            <a:ext cx="1248355" cy="461665"/>
          </a:xfrm>
          <a:prstGeom prst="rect">
            <a:avLst/>
          </a:prstGeom>
          <a:noFill/>
        </p:spPr>
        <p:txBody>
          <a:bodyPr wrap="square" rtlCol="0">
            <a:spAutoFit/>
          </a:bodyPr>
          <a:lstStyle/>
          <a:p>
            <a:r>
              <a:rPr lang="en-GB" sz="2400" b="1" dirty="0"/>
              <a:t>branch</a:t>
            </a:r>
          </a:p>
        </p:txBody>
      </p:sp>
      <p:sp>
        <p:nvSpPr>
          <p:cNvPr id="16" name="TextBox 15">
            <a:extLst>
              <a:ext uri="{FF2B5EF4-FFF2-40B4-BE49-F238E27FC236}">
                <a16:creationId xmlns:a16="http://schemas.microsoft.com/office/drawing/2014/main" id="{38B60842-D571-4E2A-83C4-124E8574E077}"/>
              </a:ext>
            </a:extLst>
          </p:cNvPr>
          <p:cNvSpPr txBox="1"/>
          <p:nvPr/>
        </p:nvSpPr>
        <p:spPr>
          <a:xfrm>
            <a:off x="8119723" y="738139"/>
            <a:ext cx="1248355" cy="461665"/>
          </a:xfrm>
          <a:prstGeom prst="rect">
            <a:avLst/>
          </a:prstGeom>
          <a:noFill/>
        </p:spPr>
        <p:txBody>
          <a:bodyPr wrap="square" rtlCol="0">
            <a:spAutoFit/>
          </a:bodyPr>
          <a:lstStyle/>
          <a:p>
            <a:r>
              <a:rPr lang="en-GB" sz="2400" b="1" dirty="0"/>
              <a:t>bird</a:t>
            </a:r>
          </a:p>
        </p:txBody>
      </p:sp>
      <p:sp>
        <p:nvSpPr>
          <p:cNvPr id="17" name="TextBox 16">
            <a:extLst>
              <a:ext uri="{FF2B5EF4-FFF2-40B4-BE49-F238E27FC236}">
                <a16:creationId xmlns:a16="http://schemas.microsoft.com/office/drawing/2014/main" id="{BB5A26CC-3F27-42B4-8637-E529B4B53BE4}"/>
              </a:ext>
            </a:extLst>
          </p:cNvPr>
          <p:cNvSpPr txBox="1"/>
          <p:nvPr/>
        </p:nvSpPr>
        <p:spPr>
          <a:xfrm>
            <a:off x="923634" y="5237509"/>
            <a:ext cx="1248355" cy="461665"/>
          </a:xfrm>
          <a:prstGeom prst="rect">
            <a:avLst/>
          </a:prstGeom>
          <a:noFill/>
        </p:spPr>
        <p:txBody>
          <a:bodyPr wrap="square" rtlCol="0">
            <a:spAutoFit/>
          </a:bodyPr>
          <a:lstStyle/>
          <a:p>
            <a:r>
              <a:rPr lang="en-GB" sz="2400" b="1" dirty="0"/>
              <a:t>mud</a:t>
            </a:r>
          </a:p>
        </p:txBody>
      </p:sp>
      <p:sp>
        <p:nvSpPr>
          <p:cNvPr id="18" name="TextBox 17">
            <a:extLst>
              <a:ext uri="{FF2B5EF4-FFF2-40B4-BE49-F238E27FC236}">
                <a16:creationId xmlns:a16="http://schemas.microsoft.com/office/drawing/2014/main" id="{37D7D170-9936-492B-A84B-0053E0D9A3FD}"/>
              </a:ext>
            </a:extLst>
          </p:cNvPr>
          <p:cNvSpPr txBox="1"/>
          <p:nvPr/>
        </p:nvSpPr>
        <p:spPr>
          <a:xfrm>
            <a:off x="5596494" y="510381"/>
            <a:ext cx="1248355" cy="461665"/>
          </a:xfrm>
          <a:prstGeom prst="rect">
            <a:avLst/>
          </a:prstGeom>
          <a:noFill/>
        </p:spPr>
        <p:txBody>
          <a:bodyPr wrap="square" rtlCol="0">
            <a:spAutoFit/>
          </a:bodyPr>
          <a:lstStyle/>
          <a:p>
            <a:r>
              <a:rPr lang="en-GB" sz="2400" b="1" dirty="0"/>
              <a:t>leaves</a:t>
            </a:r>
          </a:p>
        </p:txBody>
      </p:sp>
      <p:sp>
        <p:nvSpPr>
          <p:cNvPr id="19" name="TextBox 18">
            <a:extLst>
              <a:ext uri="{FF2B5EF4-FFF2-40B4-BE49-F238E27FC236}">
                <a16:creationId xmlns:a16="http://schemas.microsoft.com/office/drawing/2014/main" id="{375F9B2F-94B8-4FFF-8D6F-A5F27A2CF002}"/>
              </a:ext>
            </a:extLst>
          </p:cNvPr>
          <p:cNvSpPr txBox="1"/>
          <p:nvPr/>
        </p:nvSpPr>
        <p:spPr>
          <a:xfrm>
            <a:off x="6941867" y="5253336"/>
            <a:ext cx="1248355" cy="461665"/>
          </a:xfrm>
          <a:prstGeom prst="rect">
            <a:avLst/>
          </a:prstGeom>
          <a:noFill/>
        </p:spPr>
        <p:txBody>
          <a:bodyPr wrap="square" rtlCol="0">
            <a:spAutoFit/>
          </a:bodyPr>
          <a:lstStyle/>
          <a:p>
            <a:r>
              <a:rPr lang="en-GB" sz="2400" b="1" dirty="0"/>
              <a:t>bear </a:t>
            </a:r>
          </a:p>
        </p:txBody>
      </p:sp>
      <p:sp>
        <p:nvSpPr>
          <p:cNvPr id="20" name="TextBox 19">
            <a:extLst>
              <a:ext uri="{FF2B5EF4-FFF2-40B4-BE49-F238E27FC236}">
                <a16:creationId xmlns:a16="http://schemas.microsoft.com/office/drawing/2014/main" id="{C7C3B84A-38A6-497F-8ED1-43A57360DD15}"/>
              </a:ext>
            </a:extLst>
          </p:cNvPr>
          <p:cNvSpPr txBox="1"/>
          <p:nvPr/>
        </p:nvSpPr>
        <p:spPr>
          <a:xfrm>
            <a:off x="7628176" y="6334161"/>
            <a:ext cx="5318646" cy="461665"/>
          </a:xfrm>
          <a:prstGeom prst="rect">
            <a:avLst/>
          </a:prstGeom>
          <a:noFill/>
        </p:spPr>
        <p:txBody>
          <a:bodyPr wrap="square" rtlCol="0">
            <a:spAutoFit/>
          </a:bodyPr>
          <a:lstStyle/>
          <a:p>
            <a:r>
              <a:rPr lang="en-GB" sz="2400" b="1" dirty="0">
                <a:solidFill>
                  <a:schemeClr val="bg1"/>
                </a:solidFill>
              </a:rPr>
              <a:t>Can you think of any others?</a:t>
            </a:r>
          </a:p>
        </p:txBody>
      </p:sp>
      <p:cxnSp>
        <p:nvCxnSpPr>
          <p:cNvPr id="22" name="Straight Arrow Connector 21">
            <a:extLst>
              <a:ext uri="{FF2B5EF4-FFF2-40B4-BE49-F238E27FC236}">
                <a16:creationId xmlns:a16="http://schemas.microsoft.com/office/drawing/2014/main" id="{E64D2689-31C0-49F8-A675-D23A0DAF0E83}"/>
              </a:ext>
            </a:extLst>
          </p:cNvPr>
          <p:cNvCxnSpPr>
            <a:cxnSpLocks/>
          </p:cNvCxnSpPr>
          <p:nvPr/>
        </p:nvCxnSpPr>
        <p:spPr>
          <a:xfrm>
            <a:off x="872607" y="1727901"/>
            <a:ext cx="1320809" cy="91130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7283C71D-4101-430A-86FF-5261F8B58692}"/>
              </a:ext>
            </a:extLst>
          </p:cNvPr>
          <p:cNvCxnSpPr>
            <a:cxnSpLocks/>
          </p:cNvCxnSpPr>
          <p:nvPr/>
        </p:nvCxnSpPr>
        <p:spPr>
          <a:xfrm>
            <a:off x="3971925" y="1424284"/>
            <a:ext cx="1178387" cy="13601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C2563156-D5C0-4392-B49A-8F75D834E26B}"/>
              </a:ext>
            </a:extLst>
          </p:cNvPr>
          <p:cNvCxnSpPr>
            <a:cxnSpLocks/>
            <a:stCxn id="18" idx="2"/>
          </p:cNvCxnSpPr>
          <p:nvPr/>
        </p:nvCxnSpPr>
        <p:spPr>
          <a:xfrm>
            <a:off x="6220672" y="972046"/>
            <a:ext cx="86162" cy="156160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6286302A-BB1A-4F0E-B07B-2BD92AC3AF84}"/>
              </a:ext>
            </a:extLst>
          </p:cNvPr>
          <p:cNvCxnSpPr>
            <a:cxnSpLocks/>
          </p:cNvCxnSpPr>
          <p:nvPr/>
        </p:nvCxnSpPr>
        <p:spPr>
          <a:xfrm flipH="1">
            <a:off x="7096479" y="1173163"/>
            <a:ext cx="1269958" cy="93117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6AD64835-7F3E-4C7E-816A-446450A37620}"/>
              </a:ext>
            </a:extLst>
          </p:cNvPr>
          <p:cNvCxnSpPr>
            <a:cxnSpLocks/>
            <a:stCxn id="15" idx="1"/>
          </p:cNvCxnSpPr>
          <p:nvPr/>
        </p:nvCxnSpPr>
        <p:spPr>
          <a:xfrm flipH="1" flipV="1">
            <a:off x="8905877" y="2784392"/>
            <a:ext cx="1574936" cy="23083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D26986A6-E854-47C7-A22A-0699C67E5299}"/>
              </a:ext>
            </a:extLst>
          </p:cNvPr>
          <p:cNvCxnSpPr>
            <a:cxnSpLocks/>
          </p:cNvCxnSpPr>
          <p:nvPr/>
        </p:nvCxnSpPr>
        <p:spPr>
          <a:xfrm flipH="1" flipV="1">
            <a:off x="6617642" y="4215311"/>
            <a:ext cx="680558" cy="116969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5BB400EE-41F6-4F24-8EDA-D82D3F188B14}"/>
              </a:ext>
            </a:extLst>
          </p:cNvPr>
          <p:cNvCxnSpPr>
            <a:cxnSpLocks/>
          </p:cNvCxnSpPr>
          <p:nvPr/>
        </p:nvCxnSpPr>
        <p:spPr>
          <a:xfrm flipV="1">
            <a:off x="4152900" y="4524069"/>
            <a:ext cx="408218" cy="75724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65B5EE5B-5882-43CF-BBCF-AFC5FCB0488D}"/>
              </a:ext>
            </a:extLst>
          </p:cNvPr>
          <p:cNvCxnSpPr>
            <a:cxnSpLocks/>
          </p:cNvCxnSpPr>
          <p:nvPr/>
        </p:nvCxnSpPr>
        <p:spPr>
          <a:xfrm>
            <a:off x="1199431" y="3586014"/>
            <a:ext cx="1143719" cy="36686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DEE6E0B9-6C32-4D45-9FF7-34134C554FE2}"/>
              </a:ext>
            </a:extLst>
          </p:cNvPr>
          <p:cNvCxnSpPr>
            <a:cxnSpLocks/>
          </p:cNvCxnSpPr>
          <p:nvPr/>
        </p:nvCxnSpPr>
        <p:spPr>
          <a:xfrm flipV="1">
            <a:off x="1675243" y="4532819"/>
            <a:ext cx="1552365" cy="88989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4" name="Picture 15" descr="A picture containing logo&#10;&#10;Description automatically generated"/>
          <p:cNvPicPr>
            <a:picLocks noChangeAspect="1"/>
          </p:cNvPicPr>
          <p:nvPr/>
        </p:nvPicPr>
        <p:blipFill>
          <a:blip r:embed="rId4"/>
          <a:stretch>
            <a:fillRect/>
          </a:stretch>
        </p:blipFill>
        <p:spPr>
          <a:xfrm>
            <a:off x="10864516" y="32415"/>
            <a:ext cx="1266828" cy="962021"/>
          </a:xfrm>
          <a:prstGeom prst="rect">
            <a:avLst/>
          </a:prstGeom>
          <a:noFill/>
          <a:ln cap="flat">
            <a:noFill/>
          </a:ln>
        </p:spPr>
      </p:pic>
    </p:spTree>
    <p:extLst>
      <p:ext uri="{BB962C8B-B14F-4D97-AF65-F5344CB8AC3E}">
        <p14:creationId xmlns:p14="http://schemas.microsoft.com/office/powerpoint/2010/main" val="28371248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222986-B036-473B-B28D-1D33D53DE9ED}"/>
              </a:ext>
            </a:extLst>
          </p:cNvPr>
          <p:cNvSpPr>
            <a:spLocks noGrp="1"/>
          </p:cNvSpPr>
          <p:nvPr>
            <p:ph type="title"/>
          </p:nvPr>
        </p:nvSpPr>
        <p:spPr>
          <a:xfrm>
            <a:off x="581346" y="0"/>
            <a:ext cx="6569467" cy="1325563"/>
          </a:xfrm>
        </p:spPr>
        <p:txBody>
          <a:bodyPr>
            <a:normAutofit/>
          </a:bodyPr>
          <a:lstStyle/>
          <a:p>
            <a:r>
              <a:rPr lang="en-GB" sz="3600" b="1" dirty="0"/>
              <a:t>Adjectives are    </a:t>
            </a:r>
            <a:r>
              <a:rPr lang="en-GB" sz="3600" b="1" dirty="0">
                <a:solidFill>
                  <a:schemeClr val="bg1"/>
                </a:solidFill>
              </a:rPr>
              <a:t>describing words</a:t>
            </a:r>
            <a:r>
              <a:rPr lang="en-GB" sz="3600" b="1" dirty="0"/>
              <a:t>…</a:t>
            </a:r>
          </a:p>
        </p:txBody>
      </p:sp>
      <p:sp>
        <p:nvSpPr>
          <p:cNvPr id="6" name="TextBox 5">
            <a:extLst>
              <a:ext uri="{FF2B5EF4-FFF2-40B4-BE49-F238E27FC236}">
                <a16:creationId xmlns:a16="http://schemas.microsoft.com/office/drawing/2014/main" id="{DEE62971-23AD-4BEA-AEE7-88130A06092A}"/>
              </a:ext>
            </a:extLst>
          </p:cNvPr>
          <p:cNvSpPr txBox="1"/>
          <p:nvPr/>
        </p:nvSpPr>
        <p:spPr>
          <a:xfrm>
            <a:off x="8292872" y="1074331"/>
            <a:ext cx="4195220" cy="584775"/>
          </a:xfrm>
          <a:prstGeom prst="rect">
            <a:avLst/>
          </a:prstGeom>
          <a:noFill/>
        </p:spPr>
        <p:txBody>
          <a:bodyPr wrap="square" rtlCol="0">
            <a:spAutoFit/>
          </a:bodyPr>
          <a:lstStyle/>
          <a:p>
            <a:r>
              <a:rPr lang="en-GB" sz="1600" dirty="0"/>
              <a:t>Complete the expanded noun phrases by </a:t>
            </a:r>
          </a:p>
          <a:p>
            <a:r>
              <a:rPr lang="en-GB" sz="1600" dirty="0"/>
              <a:t>adding 2 adjectives before the noun.</a:t>
            </a:r>
          </a:p>
        </p:txBody>
      </p:sp>
      <p:sp>
        <p:nvSpPr>
          <p:cNvPr id="7" name="TextBox 6">
            <a:extLst>
              <a:ext uri="{FF2B5EF4-FFF2-40B4-BE49-F238E27FC236}">
                <a16:creationId xmlns:a16="http://schemas.microsoft.com/office/drawing/2014/main" id="{61B874D1-924F-4026-BF38-B6A1AD00C699}"/>
              </a:ext>
            </a:extLst>
          </p:cNvPr>
          <p:cNvSpPr txBox="1"/>
          <p:nvPr/>
        </p:nvSpPr>
        <p:spPr>
          <a:xfrm>
            <a:off x="5023233" y="6453095"/>
            <a:ext cx="7291346" cy="369332"/>
          </a:xfrm>
          <a:prstGeom prst="rect">
            <a:avLst/>
          </a:prstGeom>
          <a:noFill/>
        </p:spPr>
        <p:txBody>
          <a:bodyPr wrap="square" rtlCol="0">
            <a:spAutoFit/>
          </a:bodyPr>
          <a:lstStyle/>
          <a:p>
            <a:r>
              <a:rPr lang="en-GB" dirty="0">
                <a:solidFill>
                  <a:schemeClr val="bg1"/>
                </a:solidFill>
              </a:rPr>
              <a:t>Don’t forget! Have you put a comma between your two describing words?</a:t>
            </a:r>
          </a:p>
        </p:txBody>
      </p:sp>
      <p:sp>
        <p:nvSpPr>
          <p:cNvPr id="8" name="Cloud 7">
            <a:extLst>
              <a:ext uri="{FF2B5EF4-FFF2-40B4-BE49-F238E27FC236}">
                <a16:creationId xmlns:a16="http://schemas.microsoft.com/office/drawing/2014/main" id="{FD06B3A0-E502-4EEC-B4E8-D4B7FD32ABDA}"/>
              </a:ext>
            </a:extLst>
          </p:cNvPr>
          <p:cNvSpPr/>
          <p:nvPr/>
        </p:nvSpPr>
        <p:spPr>
          <a:xfrm>
            <a:off x="3302883" y="71563"/>
            <a:ext cx="3847930" cy="1325563"/>
          </a:xfrm>
          <a:prstGeom prst="cloud">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TextBox 8">
            <a:extLst>
              <a:ext uri="{FF2B5EF4-FFF2-40B4-BE49-F238E27FC236}">
                <a16:creationId xmlns:a16="http://schemas.microsoft.com/office/drawing/2014/main" id="{32E708E6-E6DE-4B69-9331-3881560657E1}"/>
              </a:ext>
            </a:extLst>
          </p:cNvPr>
          <p:cNvSpPr txBox="1"/>
          <p:nvPr/>
        </p:nvSpPr>
        <p:spPr>
          <a:xfrm flipH="1">
            <a:off x="666873" y="1279168"/>
            <a:ext cx="2994611" cy="461665"/>
          </a:xfrm>
          <a:prstGeom prst="rect">
            <a:avLst/>
          </a:prstGeom>
          <a:noFill/>
        </p:spPr>
        <p:txBody>
          <a:bodyPr wrap="square" rtlCol="0">
            <a:spAutoFit/>
          </a:bodyPr>
          <a:lstStyle/>
          <a:p>
            <a:r>
              <a:rPr lang="en-GB" sz="2400" dirty="0">
                <a:solidFill>
                  <a:schemeClr val="bg1"/>
                </a:solidFill>
              </a:rPr>
              <a:t>thick </a:t>
            </a:r>
            <a:r>
              <a:rPr lang="en-GB" sz="2400" dirty="0"/>
              <a:t>,  </a:t>
            </a:r>
            <a:r>
              <a:rPr lang="en-GB" sz="2400" dirty="0">
                <a:solidFill>
                  <a:schemeClr val="bg1"/>
                </a:solidFill>
              </a:rPr>
              <a:t>grey</a:t>
            </a:r>
            <a:r>
              <a:rPr lang="en-GB" sz="2400" dirty="0"/>
              <a:t>  smoke</a:t>
            </a:r>
          </a:p>
        </p:txBody>
      </p:sp>
      <p:sp>
        <p:nvSpPr>
          <p:cNvPr id="10" name="TextBox 9">
            <a:extLst>
              <a:ext uri="{FF2B5EF4-FFF2-40B4-BE49-F238E27FC236}">
                <a16:creationId xmlns:a16="http://schemas.microsoft.com/office/drawing/2014/main" id="{587C1671-7F1F-46A5-996C-1D55443BFC09}"/>
              </a:ext>
            </a:extLst>
          </p:cNvPr>
          <p:cNvSpPr txBox="1"/>
          <p:nvPr/>
        </p:nvSpPr>
        <p:spPr>
          <a:xfrm>
            <a:off x="157554" y="2588843"/>
            <a:ext cx="4656040" cy="461665"/>
          </a:xfrm>
          <a:prstGeom prst="rect">
            <a:avLst/>
          </a:prstGeom>
          <a:noFill/>
        </p:spPr>
        <p:txBody>
          <a:bodyPr wrap="square" rtlCol="0">
            <a:spAutoFit/>
          </a:bodyPr>
          <a:lstStyle/>
          <a:p>
            <a:r>
              <a:rPr lang="en-GB" dirty="0"/>
              <a:t>_____________    _____________  </a:t>
            </a:r>
            <a:r>
              <a:rPr lang="en-GB" sz="2400" dirty="0"/>
              <a:t>digger</a:t>
            </a:r>
            <a:endParaRPr lang="en-GB" dirty="0"/>
          </a:p>
        </p:txBody>
      </p:sp>
      <p:sp>
        <p:nvSpPr>
          <p:cNvPr id="11" name="TextBox 10">
            <a:extLst>
              <a:ext uri="{FF2B5EF4-FFF2-40B4-BE49-F238E27FC236}">
                <a16:creationId xmlns:a16="http://schemas.microsoft.com/office/drawing/2014/main" id="{377281A1-D550-4EAF-82F8-4F1A314C47E0}"/>
              </a:ext>
            </a:extLst>
          </p:cNvPr>
          <p:cNvSpPr txBox="1"/>
          <p:nvPr/>
        </p:nvSpPr>
        <p:spPr>
          <a:xfrm>
            <a:off x="34821" y="4230664"/>
            <a:ext cx="4699219" cy="461665"/>
          </a:xfrm>
          <a:prstGeom prst="rect">
            <a:avLst/>
          </a:prstGeom>
          <a:noFill/>
        </p:spPr>
        <p:txBody>
          <a:bodyPr wrap="square" rtlCol="0">
            <a:spAutoFit/>
          </a:bodyPr>
          <a:lstStyle/>
          <a:p>
            <a:r>
              <a:rPr lang="en-GB" dirty="0"/>
              <a:t>______________   _____________ </a:t>
            </a:r>
            <a:r>
              <a:rPr lang="en-GB" sz="2400" dirty="0"/>
              <a:t>branch</a:t>
            </a:r>
            <a:endParaRPr lang="en-GB" dirty="0"/>
          </a:p>
        </p:txBody>
      </p:sp>
      <p:sp>
        <p:nvSpPr>
          <p:cNvPr id="12" name="TextBox 11">
            <a:extLst>
              <a:ext uri="{FF2B5EF4-FFF2-40B4-BE49-F238E27FC236}">
                <a16:creationId xmlns:a16="http://schemas.microsoft.com/office/drawing/2014/main" id="{39166774-2896-4114-8BF8-A2953341E18C}"/>
              </a:ext>
            </a:extLst>
          </p:cNvPr>
          <p:cNvSpPr txBox="1"/>
          <p:nvPr/>
        </p:nvSpPr>
        <p:spPr>
          <a:xfrm>
            <a:off x="199689" y="5067113"/>
            <a:ext cx="4492483" cy="461665"/>
          </a:xfrm>
          <a:prstGeom prst="rect">
            <a:avLst/>
          </a:prstGeom>
          <a:noFill/>
        </p:spPr>
        <p:txBody>
          <a:bodyPr wrap="square" rtlCol="0">
            <a:spAutoFit/>
          </a:bodyPr>
          <a:lstStyle/>
          <a:p>
            <a:r>
              <a:rPr lang="en-GB" dirty="0"/>
              <a:t>_____________   _______________  </a:t>
            </a:r>
            <a:r>
              <a:rPr lang="en-GB" sz="2400" dirty="0"/>
              <a:t>bird</a:t>
            </a:r>
            <a:endParaRPr lang="en-GB" dirty="0"/>
          </a:p>
        </p:txBody>
      </p:sp>
      <p:sp>
        <p:nvSpPr>
          <p:cNvPr id="13" name="TextBox 12">
            <a:extLst>
              <a:ext uri="{FF2B5EF4-FFF2-40B4-BE49-F238E27FC236}">
                <a16:creationId xmlns:a16="http://schemas.microsoft.com/office/drawing/2014/main" id="{DD3A6EB5-2C01-44AC-ABF6-6EB4895569D9}"/>
              </a:ext>
            </a:extLst>
          </p:cNvPr>
          <p:cNvSpPr txBox="1"/>
          <p:nvPr/>
        </p:nvSpPr>
        <p:spPr>
          <a:xfrm>
            <a:off x="114374" y="3394215"/>
            <a:ext cx="4699220" cy="461665"/>
          </a:xfrm>
          <a:prstGeom prst="rect">
            <a:avLst/>
          </a:prstGeom>
          <a:noFill/>
        </p:spPr>
        <p:txBody>
          <a:bodyPr wrap="square" rtlCol="0">
            <a:spAutoFit/>
          </a:bodyPr>
          <a:lstStyle/>
          <a:p>
            <a:r>
              <a:rPr lang="en-GB" dirty="0"/>
              <a:t>_____________    _____________  </a:t>
            </a:r>
            <a:r>
              <a:rPr lang="en-GB" sz="2400" dirty="0"/>
              <a:t>tree</a:t>
            </a:r>
            <a:endParaRPr lang="en-GB" dirty="0"/>
          </a:p>
        </p:txBody>
      </p:sp>
      <p:sp>
        <p:nvSpPr>
          <p:cNvPr id="14" name="TextBox 13">
            <a:extLst>
              <a:ext uri="{FF2B5EF4-FFF2-40B4-BE49-F238E27FC236}">
                <a16:creationId xmlns:a16="http://schemas.microsoft.com/office/drawing/2014/main" id="{A4E26A48-9263-4A18-92D1-7533C5201374}"/>
              </a:ext>
            </a:extLst>
          </p:cNvPr>
          <p:cNvSpPr txBox="1"/>
          <p:nvPr/>
        </p:nvSpPr>
        <p:spPr>
          <a:xfrm>
            <a:off x="257814" y="5903562"/>
            <a:ext cx="4765419" cy="461665"/>
          </a:xfrm>
          <a:prstGeom prst="rect">
            <a:avLst/>
          </a:prstGeom>
          <a:noFill/>
        </p:spPr>
        <p:txBody>
          <a:bodyPr wrap="square" rtlCol="0">
            <a:spAutoFit/>
          </a:bodyPr>
          <a:lstStyle/>
          <a:p>
            <a:r>
              <a:rPr lang="en-GB" dirty="0"/>
              <a:t>______________   _____________  </a:t>
            </a:r>
            <a:r>
              <a:rPr lang="en-GB" sz="2400" dirty="0"/>
              <a:t>leaves</a:t>
            </a:r>
            <a:endParaRPr lang="en-GB" dirty="0"/>
          </a:p>
        </p:txBody>
      </p:sp>
      <p:sp>
        <p:nvSpPr>
          <p:cNvPr id="15" name="TextBox 14">
            <a:extLst>
              <a:ext uri="{FF2B5EF4-FFF2-40B4-BE49-F238E27FC236}">
                <a16:creationId xmlns:a16="http://schemas.microsoft.com/office/drawing/2014/main" id="{AE438A08-7BBA-4BB7-BD7E-8376512D625D}"/>
              </a:ext>
            </a:extLst>
          </p:cNvPr>
          <p:cNvSpPr txBox="1"/>
          <p:nvPr/>
        </p:nvSpPr>
        <p:spPr>
          <a:xfrm>
            <a:off x="713910" y="1934005"/>
            <a:ext cx="3991555" cy="461665"/>
          </a:xfrm>
          <a:prstGeom prst="rect">
            <a:avLst/>
          </a:prstGeom>
          <a:noFill/>
        </p:spPr>
        <p:txBody>
          <a:bodyPr wrap="square" rtlCol="0">
            <a:spAutoFit/>
          </a:bodyPr>
          <a:lstStyle/>
          <a:p>
            <a:r>
              <a:rPr lang="en-GB" sz="2400" dirty="0" smtClean="0">
                <a:solidFill>
                  <a:schemeClr val="bg1"/>
                </a:solidFill>
              </a:rPr>
              <a:t>furry</a:t>
            </a:r>
            <a:r>
              <a:rPr lang="en-GB" sz="2400" dirty="0" smtClean="0"/>
              <a:t>  </a:t>
            </a:r>
            <a:r>
              <a:rPr lang="en-GB" sz="2400" dirty="0"/>
              <a:t>,  </a:t>
            </a:r>
            <a:r>
              <a:rPr lang="en-GB" sz="2400" dirty="0">
                <a:solidFill>
                  <a:schemeClr val="bg1"/>
                </a:solidFill>
              </a:rPr>
              <a:t>orange </a:t>
            </a:r>
            <a:r>
              <a:rPr lang="en-GB" sz="2400" dirty="0"/>
              <a:t> orangutan</a:t>
            </a:r>
          </a:p>
        </p:txBody>
      </p:sp>
      <p:sp>
        <p:nvSpPr>
          <p:cNvPr id="17" name="TextBox 16">
            <a:extLst>
              <a:ext uri="{FF2B5EF4-FFF2-40B4-BE49-F238E27FC236}">
                <a16:creationId xmlns:a16="http://schemas.microsoft.com/office/drawing/2014/main" id="{BDC785BA-4B76-4BC4-9AC0-DEA2EEB01B39}"/>
              </a:ext>
            </a:extLst>
          </p:cNvPr>
          <p:cNvSpPr txBox="1"/>
          <p:nvPr/>
        </p:nvSpPr>
        <p:spPr>
          <a:xfrm>
            <a:off x="5474901" y="5903562"/>
            <a:ext cx="5255012" cy="461665"/>
          </a:xfrm>
          <a:prstGeom prst="rect">
            <a:avLst/>
          </a:prstGeom>
          <a:noFill/>
        </p:spPr>
        <p:txBody>
          <a:bodyPr wrap="square" rtlCol="0">
            <a:spAutoFit/>
          </a:bodyPr>
          <a:lstStyle/>
          <a:p>
            <a:r>
              <a:rPr lang="en-GB" dirty="0"/>
              <a:t>______________   _____________  </a:t>
            </a:r>
            <a:r>
              <a:rPr lang="en-GB" sz="2400" dirty="0"/>
              <a:t>tree stumps</a:t>
            </a:r>
            <a:endParaRPr lang="en-GB" dirty="0"/>
          </a:p>
        </p:txBody>
      </p:sp>
      <p:pic>
        <p:nvPicPr>
          <p:cNvPr id="18" name="Picture 17">
            <a:extLst>
              <a:ext uri="{FF2B5EF4-FFF2-40B4-BE49-F238E27FC236}">
                <a16:creationId xmlns:a16="http://schemas.microsoft.com/office/drawing/2014/main" id="{0A91EC52-87C3-4B3E-BBD6-489D77905BB5}"/>
              </a:ext>
            </a:extLst>
          </p:cNvPr>
          <p:cNvPicPr>
            <a:picLocks noChangeAspect="1"/>
          </p:cNvPicPr>
          <p:nvPr/>
        </p:nvPicPr>
        <p:blipFill>
          <a:blip r:embed="rId2"/>
          <a:stretch>
            <a:fillRect/>
          </a:stretch>
        </p:blipFill>
        <p:spPr>
          <a:xfrm>
            <a:off x="4958190" y="1845198"/>
            <a:ext cx="3561067" cy="2678497"/>
          </a:xfrm>
          <a:prstGeom prst="rect">
            <a:avLst/>
          </a:prstGeom>
        </p:spPr>
      </p:pic>
      <p:pic>
        <p:nvPicPr>
          <p:cNvPr id="19" name="Picture 18">
            <a:extLst>
              <a:ext uri="{FF2B5EF4-FFF2-40B4-BE49-F238E27FC236}">
                <a16:creationId xmlns:a16="http://schemas.microsoft.com/office/drawing/2014/main" id="{0C1B7426-399E-414C-88D5-BB8543E9F15F}"/>
              </a:ext>
            </a:extLst>
          </p:cNvPr>
          <p:cNvPicPr>
            <a:picLocks noChangeAspect="1"/>
          </p:cNvPicPr>
          <p:nvPr/>
        </p:nvPicPr>
        <p:blipFill>
          <a:blip r:embed="rId3"/>
          <a:stretch>
            <a:fillRect/>
          </a:stretch>
        </p:blipFill>
        <p:spPr>
          <a:xfrm>
            <a:off x="8516559" y="1845198"/>
            <a:ext cx="3561067" cy="2678497"/>
          </a:xfrm>
          <a:prstGeom prst="rect">
            <a:avLst/>
          </a:prstGeom>
        </p:spPr>
      </p:pic>
      <p:pic>
        <p:nvPicPr>
          <p:cNvPr id="16" name="Picture 15" descr="A picture containing logo&#10;&#10;Description automatically generated"/>
          <p:cNvPicPr>
            <a:picLocks noChangeAspect="1"/>
          </p:cNvPicPr>
          <p:nvPr/>
        </p:nvPicPr>
        <p:blipFill>
          <a:blip r:embed="rId4"/>
          <a:stretch>
            <a:fillRect/>
          </a:stretch>
        </p:blipFill>
        <p:spPr>
          <a:xfrm>
            <a:off x="10925172" y="25003"/>
            <a:ext cx="1266828" cy="962021"/>
          </a:xfrm>
          <a:prstGeom prst="rect">
            <a:avLst/>
          </a:prstGeom>
          <a:noFill/>
          <a:ln cap="flat">
            <a:noFill/>
          </a:ln>
        </p:spPr>
      </p:pic>
    </p:spTree>
    <p:extLst>
      <p:ext uri="{BB962C8B-B14F-4D97-AF65-F5344CB8AC3E}">
        <p14:creationId xmlns:p14="http://schemas.microsoft.com/office/powerpoint/2010/main" val="34610318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79FA12-E9B7-43BE-851D-028871020937}"/>
              </a:ext>
            </a:extLst>
          </p:cNvPr>
          <p:cNvSpPr/>
          <p:nvPr/>
        </p:nvSpPr>
        <p:spPr>
          <a:xfrm>
            <a:off x="0" y="294198"/>
            <a:ext cx="3267075" cy="133581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2A03ADA-16EB-4BE8-8F0D-13D6E6092602}"/>
              </a:ext>
            </a:extLst>
          </p:cNvPr>
          <p:cNvSpPr txBox="1"/>
          <p:nvPr/>
        </p:nvSpPr>
        <p:spPr>
          <a:xfrm>
            <a:off x="133572" y="485053"/>
            <a:ext cx="4674741" cy="954107"/>
          </a:xfrm>
          <a:prstGeom prst="rect">
            <a:avLst/>
          </a:prstGeom>
          <a:noFill/>
        </p:spPr>
        <p:txBody>
          <a:bodyPr wrap="square" rtlCol="0">
            <a:spAutoFit/>
          </a:bodyPr>
          <a:lstStyle/>
          <a:p>
            <a:r>
              <a:rPr lang="en-GB" sz="2800" dirty="0"/>
              <a:t>Example </a:t>
            </a:r>
          </a:p>
          <a:p>
            <a:r>
              <a:rPr lang="en-GB" sz="2800" dirty="0"/>
              <a:t>Setting description </a:t>
            </a:r>
          </a:p>
        </p:txBody>
      </p:sp>
      <p:sp>
        <p:nvSpPr>
          <p:cNvPr id="8" name="TextBox 7">
            <a:extLst>
              <a:ext uri="{FF2B5EF4-FFF2-40B4-BE49-F238E27FC236}">
                <a16:creationId xmlns:a16="http://schemas.microsoft.com/office/drawing/2014/main" id="{98FE3237-2F93-48D7-8447-EF32C614A975}"/>
              </a:ext>
            </a:extLst>
          </p:cNvPr>
          <p:cNvSpPr txBox="1"/>
          <p:nvPr/>
        </p:nvSpPr>
        <p:spPr>
          <a:xfrm>
            <a:off x="148135" y="3753767"/>
            <a:ext cx="11896156" cy="1938992"/>
          </a:xfrm>
          <a:prstGeom prst="rect">
            <a:avLst/>
          </a:prstGeom>
          <a:noFill/>
        </p:spPr>
        <p:txBody>
          <a:bodyPr wrap="square" rtlCol="0">
            <a:spAutoFit/>
          </a:bodyPr>
          <a:lstStyle/>
          <a:p>
            <a:pPr algn="just"/>
            <a:r>
              <a:rPr lang="en-GB" sz="2400" dirty="0"/>
              <a:t>A scared, </a:t>
            </a:r>
            <a:r>
              <a:rPr lang="en-GB" sz="2400" dirty="0" smtClean="0"/>
              <a:t>furry </a:t>
            </a:r>
            <a:r>
              <a:rPr lang="en-GB" sz="2400" dirty="0"/>
              <a:t>orangutan was clinging onto a tall, burning tree. The sky was filled with clouds of thick, grey smoke. A loud, powerful digger chopped down the trees one by one. The beautiful, green canopy started to disappear and turn into small, round tree stumps. The ground was covered in broken, burnt branches and dried, dead leaves. The small, terrified animals squawked and howled as they searched franticly for a safe, new home.  </a:t>
            </a:r>
          </a:p>
        </p:txBody>
      </p:sp>
      <p:sp>
        <p:nvSpPr>
          <p:cNvPr id="9" name="Cloud 8">
            <a:extLst>
              <a:ext uri="{FF2B5EF4-FFF2-40B4-BE49-F238E27FC236}">
                <a16:creationId xmlns:a16="http://schemas.microsoft.com/office/drawing/2014/main" id="{B7BE1743-208B-4585-85D7-7BE6AB8437D1}"/>
              </a:ext>
            </a:extLst>
          </p:cNvPr>
          <p:cNvSpPr/>
          <p:nvPr/>
        </p:nvSpPr>
        <p:spPr>
          <a:xfrm>
            <a:off x="148135" y="1820872"/>
            <a:ext cx="2456953" cy="1502797"/>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99AA9C2-414F-4651-AAD3-A6E9D472F2D1}"/>
              </a:ext>
            </a:extLst>
          </p:cNvPr>
          <p:cNvSpPr txBox="1"/>
          <p:nvPr/>
        </p:nvSpPr>
        <p:spPr>
          <a:xfrm>
            <a:off x="249338" y="2064438"/>
            <a:ext cx="2254546" cy="830997"/>
          </a:xfrm>
          <a:prstGeom prst="rect">
            <a:avLst/>
          </a:prstGeom>
          <a:noFill/>
        </p:spPr>
        <p:txBody>
          <a:bodyPr wrap="square" rtlCol="0">
            <a:spAutoFit/>
          </a:bodyPr>
          <a:lstStyle/>
          <a:p>
            <a:pPr algn="ctr"/>
            <a:r>
              <a:rPr lang="en-GB" sz="2400" dirty="0"/>
              <a:t>Read my description …</a:t>
            </a:r>
          </a:p>
        </p:txBody>
      </p:sp>
      <p:pic>
        <p:nvPicPr>
          <p:cNvPr id="11" name="Picture 10">
            <a:extLst>
              <a:ext uri="{FF2B5EF4-FFF2-40B4-BE49-F238E27FC236}">
                <a16:creationId xmlns:a16="http://schemas.microsoft.com/office/drawing/2014/main" id="{51157E94-994D-41B8-8035-AC42F3729C4D}"/>
              </a:ext>
            </a:extLst>
          </p:cNvPr>
          <p:cNvPicPr>
            <a:picLocks noChangeAspect="1"/>
          </p:cNvPicPr>
          <p:nvPr/>
        </p:nvPicPr>
        <p:blipFill>
          <a:blip r:embed="rId2"/>
          <a:stretch>
            <a:fillRect/>
          </a:stretch>
        </p:blipFill>
        <p:spPr>
          <a:xfrm>
            <a:off x="3631009" y="216937"/>
            <a:ext cx="3561067" cy="2678497"/>
          </a:xfrm>
          <a:prstGeom prst="rect">
            <a:avLst/>
          </a:prstGeom>
        </p:spPr>
      </p:pic>
      <p:pic>
        <p:nvPicPr>
          <p:cNvPr id="12" name="Picture 11">
            <a:extLst>
              <a:ext uri="{FF2B5EF4-FFF2-40B4-BE49-F238E27FC236}">
                <a16:creationId xmlns:a16="http://schemas.microsoft.com/office/drawing/2014/main" id="{C81EC838-D660-4200-89AC-0482CE9DF660}"/>
              </a:ext>
            </a:extLst>
          </p:cNvPr>
          <p:cNvPicPr>
            <a:picLocks noChangeAspect="1"/>
          </p:cNvPicPr>
          <p:nvPr/>
        </p:nvPicPr>
        <p:blipFill>
          <a:blip r:embed="rId3"/>
          <a:stretch>
            <a:fillRect/>
          </a:stretch>
        </p:blipFill>
        <p:spPr>
          <a:xfrm>
            <a:off x="7192076" y="216937"/>
            <a:ext cx="3561067" cy="2678497"/>
          </a:xfrm>
          <a:prstGeom prst="rect">
            <a:avLst/>
          </a:prstGeom>
        </p:spPr>
      </p:pic>
      <p:pic>
        <p:nvPicPr>
          <p:cNvPr id="13" name="Picture 15" descr="A picture containing logo&#10;&#10;Description automatically generated"/>
          <p:cNvPicPr>
            <a:picLocks noChangeAspect="1"/>
          </p:cNvPicPr>
          <p:nvPr/>
        </p:nvPicPr>
        <p:blipFill>
          <a:blip r:embed="rId4"/>
          <a:stretch>
            <a:fillRect/>
          </a:stretch>
        </p:blipFill>
        <p:spPr>
          <a:xfrm>
            <a:off x="10864516" y="32415"/>
            <a:ext cx="1266828" cy="962021"/>
          </a:xfrm>
          <a:prstGeom prst="rect">
            <a:avLst/>
          </a:prstGeom>
          <a:noFill/>
          <a:ln cap="flat">
            <a:noFill/>
          </a:ln>
        </p:spPr>
      </p:pic>
    </p:spTree>
    <p:extLst>
      <p:ext uri="{BB962C8B-B14F-4D97-AF65-F5344CB8AC3E}">
        <p14:creationId xmlns:p14="http://schemas.microsoft.com/office/powerpoint/2010/main" val="5084938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TotalTime>
  <Words>2639</Words>
  <Application>Microsoft Office PowerPoint</Application>
  <PresentationFormat>Widescreen</PresentationFormat>
  <Paragraphs>286</Paragraphs>
  <Slides>47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SassoonInfant</vt:lpstr>
      <vt:lpstr>Office Theme</vt:lpstr>
      <vt:lpstr>PowerPoint Presentation</vt:lpstr>
      <vt:lpstr>PowerPoint Presentation</vt:lpstr>
      <vt:lpstr>This is the story we are going to be focusing on this week.</vt:lpstr>
      <vt:lpstr>PowerPoint Presentation</vt:lpstr>
      <vt:lpstr>PowerPoint Presentation</vt:lpstr>
      <vt:lpstr>Nouns are things…</vt:lpstr>
      <vt:lpstr>Nouns are things…</vt:lpstr>
      <vt:lpstr>Adjectives are    describing words…</vt:lpstr>
      <vt:lpstr>PowerPoint Presentation</vt:lpstr>
      <vt:lpstr>PowerPoint Presentation</vt:lpstr>
      <vt:lpstr>Sentences using expanded noun phrases…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nixon</dc:creator>
  <cp:lastModifiedBy>Paul Gingell</cp:lastModifiedBy>
  <cp:revision>45</cp:revision>
  <dcterms:created xsi:type="dcterms:W3CDTF">2021-01-30T18:50:01Z</dcterms:created>
  <dcterms:modified xsi:type="dcterms:W3CDTF">2021-02-05T10:47:57Z</dcterms:modified>
</cp:coreProperties>
</file>