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342" r:id="rId2"/>
    <p:sldId id="289" r:id="rId3"/>
    <p:sldId id="348" r:id="rId4"/>
    <p:sldId id="310" r:id="rId5"/>
    <p:sldId id="315" r:id="rId6"/>
    <p:sldId id="316" r:id="rId7"/>
    <p:sldId id="304" r:id="rId8"/>
    <p:sldId id="317" r:id="rId9"/>
    <p:sldId id="318" r:id="rId10"/>
    <p:sldId id="319" r:id="rId11"/>
    <p:sldId id="320" r:id="rId12"/>
    <p:sldId id="290" r:id="rId13"/>
    <p:sldId id="349" r:id="rId14"/>
    <p:sldId id="321" r:id="rId15"/>
    <p:sldId id="299" r:id="rId16"/>
    <p:sldId id="322" r:id="rId17"/>
    <p:sldId id="306" r:id="rId18"/>
    <p:sldId id="303" r:id="rId19"/>
    <p:sldId id="307" r:id="rId20"/>
    <p:sldId id="331" r:id="rId21"/>
    <p:sldId id="350" r:id="rId22"/>
    <p:sldId id="343" r:id="rId23"/>
    <p:sldId id="344" r:id="rId24"/>
    <p:sldId id="345" r:id="rId25"/>
    <p:sldId id="346" r:id="rId26"/>
    <p:sldId id="347" r:id="rId27"/>
    <p:sldId id="332" r:id="rId28"/>
    <p:sldId id="311" r:id="rId29"/>
    <p:sldId id="312" r:id="rId30"/>
    <p:sldId id="339" r:id="rId31"/>
    <p:sldId id="291" r:id="rId32"/>
    <p:sldId id="305" r:id="rId33"/>
    <p:sldId id="333" r:id="rId34"/>
    <p:sldId id="334" r:id="rId35"/>
    <p:sldId id="335" r:id="rId36"/>
    <p:sldId id="336" r:id="rId37"/>
    <p:sldId id="337" r:id="rId38"/>
    <p:sldId id="338" r:id="rId39"/>
    <p:sldId id="292" r:id="rId40"/>
    <p:sldId id="314" r:id="rId41"/>
    <p:sldId id="34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3CB163-C79A-52EC-60A5-9A7C2C827AC3}" v="2" dt="2021-01-28T19:39:18.077"/>
    <p1510:client id="{3F2E535C-DD01-4690-A5C8-DBFDC9F803DD}" v="12" dt="2021-01-29T10:58:15.912"/>
    <p1510:client id="{4C5C0B57-ECAD-41D9-877F-F29F58CEA91D}" v="2475" dt="2021-01-26T18:37:57.573"/>
    <p1510:client id="{627B400A-8D97-F12B-437D-EA9D35D3415A}" v="1493" dt="2021-01-27T16:28:55.005"/>
    <p1510:client id="{65459D74-0CC8-B9F7-B5A6-C729941F3531}" v="634" dt="2021-01-26T16:02:40.748"/>
    <p1510:client id="{79167A60-CB3A-4F66-888B-14C619C6B34E}" v="7747" dt="2021-01-27T15:21:39.4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90876" autoAdjust="0"/>
  </p:normalViewPr>
  <p:slideViewPr>
    <p:cSldViewPr snapToGrid="0" snapToObjects="1">
      <p:cViewPr varScale="1">
        <p:scale>
          <a:sx n="63" d="100"/>
          <a:sy n="63" d="100"/>
        </p:scale>
        <p:origin x="10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7F4C74-25E1-4819-B75B-DEC2F8F32D15}" type="datetimeFigureOut">
              <a:rPr lang="en-GB" smtClean="0"/>
              <a:t>29/01/2021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619667-411E-40C5-ADA1-D7C8E0E34CBF}" type="slidenum">
              <a:rPr lang="en-GB" smtClean="0"/>
              <a:t>‹#›</a:t>
            </a:fld>
            <a:endParaRPr lang="en-GB"/>
          </a:p>
        </p:txBody>
      </p:sp>
    </p:spTree>
    <p:extLst>
      <p:ext uri="{BB962C8B-B14F-4D97-AF65-F5344CB8AC3E}">
        <p14:creationId xmlns:p14="http://schemas.microsoft.com/office/powerpoint/2010/main" val="3051565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7DBF01-2E21-4778-B3AE-9CE212D2F467}" type="slidenum">
              <a:rPr lang="en-GB" smtClean="0"/>
              <a:t>1</a:t>
            </a:fld>
            <a:endParaRPr lang="en-GB" dirty="0"/>
          </a:p>
        </p:txBody>
      </p:sp>
    </p:spTree>
    <p:extLst>
      <p:ext uri="{BB962C8B-B14F-4D97-AF65-F5344CB8AC3E}">
        <p14:creationId xmlns:p14="http://schemas.microsoft.com/office/powerpoint/2010/main" val="2711293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619667-411E-40C5-ADA1-D7C8E0E34CBF}" type="slidenum">
              <a:rPr lang="en-GB" smtClean="0"/>
              <a:t>2</a:t>
            </a:fld>
            <a:endParaRPr lang="en-GB"/>
          </a:p>
        </p:txBody>
      </p:sp>
    </p:spTree>
    <p:extLst>
      <p:ext uri="{BB962C8B-B14F-4D97-AF65-F5344CB8AC3E}">
        <p14:creationId xmlns:p14="http://schemas.microsoft.com/office/powerpoint/2010/main" val="2259195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6A299-F492-C945-9D71-B8CDEFBD93F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3DB26F9-8E35-FA47-AABD-76F7644F04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7857976-8E8C-6F45-A3BA-6AC330EAEED8}"/>
              </a:ext>
            </a:extLst>
          </p:cNvPr>
          <p:cNvSpPr>
            <a:spLocks noGrp="1"/>
          </p:cNvSpPr>
          <p:nvPr>
            <p:ph type="dt" sz="half" idx="10"/>
          </p:nvPr>
        </p:nvSpPr>
        <p:spPr/>
        <p:txBody>
          <a:bodyPr/>
          <a:lstStyle/>
          <a:p>
            <a:fld id="{2159EF30-7A58-BF40-ABEE-A81E31A6E9E3}" type="datetimeFigureOut">
              <a:rPr lang="en-US" smtClean="0"/>
              <a:t>1/29/2021</a:t>
            </a:fld>
            <a:endParaRPr lang="en-US"/>
          </a:p>
        </p:txBody>
      </p:sp>
      <p:sp>
        <p:nvSpPr>
          <p:cNvPr id="5" name="Footer Placeholder 4">
            <a:extLst>
              <a:ext uri="{FF2B5EF4-FFF2-40B4-BE49-F238E27FC236}">
                <a16:creationId xmlns:a16="http://schemas.microsoft.com/office/drawing/2014/main" id="{EA2098DF-8269-C843-96F1-01F36CED2A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8D5B42-E440-DE4D-A9C9-B067C1F186EF}"/>
              </a:ext>
            </a:extLst>
          </p:cNvPr>
          <p:cNvSpPr>
            <a:spLocks noGrp="1"/>
          </p:cNvSpPr>
          <p:nvPr>
            <p:ph type="sldNum" sz="quarter" idx="12"/>
          </p:nvPr>
        </p:nvSpPr>
        <p:spPr/>
        <p:txBody>
          <a:bodyPr/>
          <a:lstStyle/>
          <a:p>
            <a:fld id="{07BF4254-280B-574A-A67D-9EB48FD3C714}" type="slidenum">
              <a:rPr lang="en-US" smtClean="0"/>
              <a:t>‹#›</a:t>
            </a:fld>
            <a:endParaRPr lang="en-US"/>
          </a:p>
        </p:txBody>
      </p:sp>
    </p:spTree>
    <p:extLst>
      <p:ext uri="{BB962C8B-B14F-4D97-AF65-F5344CB8AC3E}">
        <p14:creationId xmlns:p14="http://schemas.microsoft.com/office/powerpoint/2010/main" val="297765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37CA9-07B8-6B4A-837A-5C064B34618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7CCE423-655C-0D40-8AD3-A9AC703EFF1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721698-9E32-1548-9499-9AAB9854D03C}"/>
              </a:ext>
            </a:extLst>
          </p:cNvPr>
          <p:cNvSpPr>
            <a:spLocks noGrp="1"/>
          </p:cNvSpPr>
          <p:nvPr>
            <p:ph type="dt" sz="half" idx="10"/>
          </p:nvPr>
        </p:nvSpPr>
        <p:spPr/>
        <p:txBody>
          <a:bodyPr/>
          <a:lstStyle/>
          <a:p>
            <a:fld id="{2159EF30-7A58-BF40-ABEE-A81E31A6E9E3}" type="datetimeFigureOut">
              <a:rPr lang="en-US" smtClean="0"/>
              <a:t>1/29/2021</a:t>
            </a:fld>
            <a:endParaRPr lang="en-US"/>
          </a:p>
        </p:txBody>
      </p:sp>
      <p:sp>
        <p:nvSpPr>
          <p:cNvPr id="5" name="Footer Placeholder 4">
            <a:extLst>
              <a:ext uri="{FF2B5EF4-FFF2-40B4-BE49-F238E27FC236}">
                <a16:creationId xmlns:a16="http://schemas.microsoft.com/office/drawing/2014/main" id="{DF66B200-7C95-A14D-8004-2FDABCE2C0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FCB43-0A5B-7B40-BFD2-1DF8D3F4DA40}"/>
              </a:ext>
            </a:extLst>
          </p:cNvPr>
          <p:cNvSpPr>
            <a:spLocks noGrp="1"/>
          </p:cNvSpPr>
          <p:nvPr>
            <p:ph type="sldNum" sz="quarter" idx="12"/>
          </p:nvPr>
        </p:nvSpPr>
        <p:spPr/>
        <p:txBody>
          <a:bodyPr/>
          <a:lstStyle/>
          <a:p>
            <a:fld id="{07BF4254-280B-574A-A67D-9EB48FD3C714}" type="slidenum">
              <a:rPr lang="en-US" smtClean="0"/>
              <a:t>‹#›</a:t>
            </a:fld>
            <a:endParaRPr lang="en-US"/>
          </a:p>
        </p:txBody>
      </p:sp>
    </p:spTree>
    <p:extLst>
      <p:ext uri="{BB962C8B-B14F-4D97-AF65-F5344CB8AC3E}">
        <p14:creationId xmlns:p14="http://schemas.microsoft.com/office/powerpoint/2010/main" val="1150050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CC5684-E2DB-0D47-9406-158E8AD613E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59639E1-3653-A748-A6E8-CC043E81C0A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BD66246-CCCA-AB48-8FAA-7DF52478F7C4}"/>
              </a:ext>
            </a:extLst>
          </p:cNvPr>
          <p:cNvSpPr>
            <a:spLocks noGrp="1"/>
          </p:cNvSpPr>
          <p:nvPr>
            <p:ph type="dt" sz="half" idx="10"/>
          </p:nvPr>
        </p:nvSpPr>
        <p:spPr/>
        <p:txBody>
          <a:bodyPr/>
          <a:lstStyle/>
          <a:p>
            <a:fld id="{2159EF30-7A58-BF40-ABEE-A81E31A6E9E3}" type="datetimeFigureOut">
              <a:rPr lang="en-US" smtClean="0"/>
              <a:t>1/29/2021</a:t>
            </a:fld>
            <a:endParaRPr lang="en-US"/>
          </a:p>
        </p:txBody>
      </p:sp>
      <p:sp>
        <p:nvSpPr>
          <p:cNvPr id="5" name="Footer Placeholder 4">
            <a:extLst>
              <a:ext uri="{FF2B5EF4-FFF2-40B4-BE49-F238E27FC236}">
                <a16:creationId xmlns:a16="http://schemas.microsoft.com/office/drawing/2014/main" id="{D6EEB2AA-6705-994C-B993-89A1B5C95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9E325-5FA9-5943-8B66-CEBEFF529032}"/>
              </a:ext>
            </a:extLst>
          </p:cNvPr>
          <p:cNvSpPr>
            <a:spLocks noGrp="1"/>
          </p:cNvSpPr>
          <p:nvPr>
            <p:ph type="sldNum" sz="quarter" idx="12"/>
          </p:nvPr>
        </p:nvSpPr>
        <p:spPr/>
        <p:txBody>
          <a:bodyPr/>
          <a:lstStyle/>
          <a:p>
            <a:fld id="{07BF4254-280B-574A-A67D-9EB48FD3C714}" type="slidenum">
              <a:rPr lang="en-US" smtClean="0"/>
              <a:t>‹#›</a:t>
            </a:fld>
            <a:endParaRPr lang="en-US"/>
          </a:p>
        </p:txBody>
      </p:sp>
    </p:spTree>
    <p:extLst>
      <p:ext uri="{BB962C8B-B14F-4D97-AF65-F5344CB8AC3E}">
        <p14:creationId xmlns:p14="http://schemas.microsoft.com/office/powerpoint/2010/main" val="353294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895C4-08E5-5D41-8C4E-3749D53B1B1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92D310A-CEFB-6144-ADE3-4C25802DEF2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A85F44-E299-2746-A903-26F13E04E6EF}"/>
              </a:ext>
            </a:extLst>
          </p:cNvPr>
          <p:cNvSpPr>
            <a:spLocks noGrp="1"/>
          </p:cNvSpPr>
          <p:nvPr>
            <p:ph type="dt" sz="half" idx="10"/>
          </p:nvPr>
        </p:nvSpPr>
        <p:spPr/>
        <p:txBody>
          <a:bodyPr/>
          <a:lstStyle/>
          <a:p>
            <a:fld id="{2159EF30-7A58-BF40-ABEE-A81E31A6E9E3}" type="datetimeFigureOut">
              <a:rPr lang="en-US" smtClean="0"/>
              <a:t>1/29/2021</a:t>
            </a:fld>
            <a:endParaRPr lang="en-US"/>
          </a:p>
        </p:txBody>
      </p:sp>
      <p:sp>
        <p:nvSpPr>
          <p:cNvPr id="5" name="Footer Placeholder 4">
            <a:extLst>
              <a:ext uri="{FF2B5EF4-FFF2-40B4-BE49-F238E27FC236}">
                <a16:creationId xmlns:a16="http://schemas.microsoft.com/office/drawing/2014/main" id="{F6F187C3-783C-DE4E-A886-4F1EF08E2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77853-B607-DB43-B916-99FA3FB512A2}"/>
              </a:ext>
            </a:extLst>
          </p:cNvPr>
          <p:cNvSpPr>
            <a:spLocks noGrp="1"/>
          </p:cNvSpPr>
          <p:nvPr>
            <p:ph type="sldNum" sz="quarter" idx="12"/>
          </p:nvPr>
        </p:nvSpPr>
        <p:spPr/>
        <p:txBody>
          <a:bodyPr/>
          <a:lstStyle/>
          <a:p>
            <a:fld id="{07BF4254-280B-574A-A67D-9EB48FD3C714}" type="slidenum">
              <a:rPr lang="en-US" smtClean="0"/>
              <a:t>‹#›</a:t>
            </a:fld>
            <a:endParaRPr lang="en-US"/>
          </a:p>
        </p:txBody>
      </p:sp>
    </p:spTree>
    <p:extLst>
      <p:ext uri="{BB962C8B-B14F-4D97-AF65-F5344CB8AC3E}">
        <p14:creationId xmlns:p14="http://schemas.microsoft.com/office/powerpoint/2010/main" val="3644849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4A0EE-400E-C74B-A2B7-57DFC5565F0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3BED3BC-7FCC-034C-A6C1-A4F1439BE3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0494A2D-AC3F-8D4A-82BD-D675A8113F51}"/>
              </a:ext>
            </a:extLst>
          </p:cNvPr>
          <p:cNvSpPr>
            <a:spLocks noGrp="1"/>
          </p:cNvSpPr>
          <p:nvPr>
            <p:ph type="dt" sz="half" idx="10"/>
          </p:nvPr>
        </p:nvSpPr>
        <p:spPr/>
        <p:txBody>
          <a:bodyPr/>
          <a:lstStyle/>
          <a:p>
            <a:fld id="{2159EF30-7A58-BF40-ABEE-A81E31A6E9E3}" type="datetimeFigureOut">
              <a:rPr lang="en-US" smtClean="0"/>
              <a:t>1/29/2021</a:t>
            </a:fld>
            <a:endParaRPr lang="en-US"/>
          </a:p>
        </p:txBody>
      </p:sp>
      <p:sp>
        <p:nvSpPr>
          <p:cNvPr id="5" name="Footer Placeholder 4">
            <a:extLst>
              <a:ext uri="{FF2B5EF4-FFF2-40B4-BE49-F238E27FC236}">
                <a16:creationId xmlns:a16="http://schemas.microsoft.com/office/drawing/2014/main" id="{A420009E-2A51-E041-BD90-C48DE39565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B430A-0EA5-CB4C-847E-A99FD69315B1}"/>
              </a:ext>
            </a:extLst>
          </p:cNvPr>
          <p:cNvSpPr>
            <a:spLocks noGrp="1"/>
          </p:cNvSpPr>
          <p:nvPr>
            <p:ph type="sldNum" sz="quarter" idx="12"/>
          </p:nvPr>
        </p:nvSpPr>
        <p:spPr/>
        <p:txBody>
          <a:bodyPr/>
          <a:lstStyle/>
          <a:p>
            <a:fld id="{07BF4254-280B-574A-A67D-9EB48FD3C714}" type="slidenum">
              <a:rPr lang="en-US" smtClean="0"/>
              <a:t>‹#›</a:t>
            </a:fld>
            <a:endParaRPr lang="en-US"/>
          </a:p>
        </p:txBody>
      </p:sp>
    </p:spTree>
    <p:extLst>
      <p:ext uri="{BB962C8B-B14F-4D97-AF65-F5344CB8AC3E}">
        <p14:creationId xmlns:p14="http://schemas.microsoft.com/office/powerpoint/2010/main" val="130203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CD820-E77D-0D47-8195-44C471C9DBF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E67D551-4D5B-B948-B92F-BE84DB2E13A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E054810-9875-594B-BF85-EED43A5E28B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9A9BC06-7433-6B48-9E0B-04C52B02EE74}"/>
              </a:ext>
            </a:extLst>
          </p:cNvPr>
          <p:cNvSpPr>
            <a:spLocks noGrp="1"/>
          </p:cNvSpPr>
          <p:nvPr>
            <p:ph type="dt" sz="half" idx="10"/>
          </p:nvPr>
        </p:nvSpPr>
        <p:spPr/>
        <p:txBody>
          <a:bodyPr/>
          <a:lstStyle/>
          <a:p>
            <a:fld id="{2159EF30-7A58-BF40-ABEE-A81E31A6E9E3}" type="datetimeFigureOut">
              <a:rPr lang="en-US" smtClean="0"/>
              <a:t>1/29/2021</a:t>
            </a:fld>
            <a:endParaRPr lang="en-US"/>
          </a:p>
        </p:txBody>
      </p:sp>
      <p:sp>
        <p:nvSpPr>
          <p:cNvPr id="6" name="Footer Placeholder 5">
            <a:extLst>
              <a:ext uri="{FF2B5EF4-FFF2-40B4-BE49-F238E27FC236}">
                <a16:creationId xmlns:a16="http://schemas.microsoft.com/office/drawing/2014/main" id="{E4254164-6412-984F-AFBC-0B6E1279B2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7A64FB-75F6-114F-9F52-B52EA7754E96}"/>
              </a:ext>
            </a:extLst>
          </p:cNvPr>
          <p:cNvSpPr>
            <a:spLocks noGrp="1"/>
          </p:cNvSpPr>
          <p:nvPr>
            <p:ph type="sldNum" sz="quarter" idx="12"/>
          </p:nvPr>
        </p:nvSpPr>
        <p:spPr/>
        <p:txBody>
          <a:bodyPr/>
          <a:lstStyle/>
          <a:p>
            <a:fld id="{07BF4254-280B-574A-A67D-9EB48FD3C714}" type="slidenum">
              <a:rPr lang="en-US" smtClean="0"/>
              <a:t>‹#›</a:t>
            </a:fld>
            <a:endParaRPr lang="en-US"/>
          </a:p>
        </p:txBody>
      </p:sp>
    </p:spTree>
    <p:extLst>
      <p:ext uri="{BB962C8B-B14F-4D97-AF65-F5344CB8AC3E}">
        <p14:creationId xmlns:p14="http://schemas.microsoft.com/office/powerpoint/2010/main" val="1056648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8A33-ED03-EB4C-B504-B1D96E0DEE8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2DAD62D-64E5-4E42-9997-B08469F4B0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FDE922B-0A6F-CF4F-A002-7DCC4CF5C67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6B9F780-FB86-FB43-A5BF-4F284EEE4C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FF54C63-A40B-D24A-80A6-9B301E8835B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6CC75DE-C4BE-E141-AE36-088E8D671506}"/>
              </a:ext>
            </a:extLst>
          </p:cNvPr>
          <p:cNvSpPr>
            <a:spLocks noGrp="1"/>
          </p:cNvSpPr>
          <p:nvPr>
            <p:ph type="dt" sz="half" idx="10"/>
          </p:nvPr>
        </p:nvSpPr>
        <p:spPr/>
        <p:txBody>
          <a:bodyPr/>
          <a:lstStyle/>
          <a:p>
            <a:fld id="{2159EF30-7A58-BF40-ABEE-A81E31A6E9E3}" type="datetimeFigureOut">
              <a:rPr lang="en-US" smtClean="0"/>
              <a:t>1/29/2021</a:t>
            </a:fld>
            <a:endParaRPr lang="en-US"/>
          </a:p>
        </p:txBody>
      </p:sp>
      <p:sp>
        <p:nvSpPr>
          <p:cNvPr id="8" name="Footer Placeholder 7">
            <a:extLst>
              <a:ext uri="{FF2B5EF4-FFF2-40B4-BE49-F238E27FC236}">
                <a16:creationId xmlns:a16="http://schemas.microsoft.com/office/drawing/2014/main" id="{543DA009-D464-5144-97F4-17339A0B05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2348A3-3D6D-E640-A44B-94F64986158B}"/>
              </a:ext>
            </a:extLst>
          </p:cNvPr>
          <p:cNvSpPr>
            <a:spLocks noGrp="1"/>
          </p:cNvSpPr>
          <p:nvPr>
            <p:ph type="sldNum" sz="quarter" idx="12"/>
          </p:nvPr>
        </p:nvSpPr>
        <p:spPr/>
        <p:txBody>
          <a:bodyPr/>
          <a:lstStyle/>
          <a:p>
            <a:fld id="{07BF4254-280B-574A-A67D-9EB48FD3C714}" type="slidenum">
              <a:rPr lang="en-US" smtClean="0"/>
              <a:t>‹#›</a:t>
            </a:fld>
            <a:endParaRPr lang="en-US"/>
          </a:p>
        </p:txBody>
      </p:sp>
    </p:spTree>
    <p:extLst>
      <p:ext uri="{BB962C8B-B14F-4D97-AF65-F5344CB8AC3E}">
        <p14:creationId xmlns:p14="http://schemas.microsoft.com/office/powerpoint/2010/main" val="1469160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7361B-DBD4-1C4F-A2C7-283B7C09359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2C16D79-71A7-2E44-8E25-8E83E5B0B536}"/>
              </a:ext>
            </a:extLst>
          </p:cNvPr>
          <p:cNvSpPr>
            <a:spLocks noGrp="1"/>
          </p:cNvSpPr>
          <p:nvPr>
            <p:ph type="dt" sz="half" idx="10"/>
          </p:nvPr>
        </p:nvSpPr>
        <p:spPr/>
        <p:txBody>
          <a:bodyPr/>
          <a:lstStyle/>
          <a:p>
            <a:fld id="{2159EF30-7A58-BF40-ABEE-A81E31A6E9E3}" type="datetimeFigureOut">
              <a:rPr lang="en-US" smtClean="0"/>
              <a:t>1/29/2021</a:t>
            </a:fld>
            <a:endParaRPr lang="en-US"/>
          </a:p>
        </p:txBody>
      </p:sp>
      <p:sp>
        <p:nvSpPr>
          <p:cNvPr id="4" name="Footer Placeholder 3">
            <a:extLst>
              <a:ext uri="{FF2B5EF4-FFF2-40B4-BE49-F238E27FC236}">
                <a16:creationId xmlns:a16="http://schemas.microsoft.com/office/drawing/2014/main" id="{73DB15D3-29A1-0246-813A-A5AA549C07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4684D4-52E5-534C-BDD4-05AD097EC705}"/>
              </a:ext>
            </a:extLst>
          </p:cNvPr>
          <p:cNvSpPr>
            <a:spLocks noGrp="1"/>
          </p:cNvSpPr>
          <p:nvPr>
            <p:ph type="sldNum" sz="quarter" idx="12"/>
          </p:nvPr>
        </p:nvSpPr>
        <p:spPr/>
        <p:txBody>
          <a:bodyPr/>
          <a:lstStyle/>
          <a:p>
            <a:fld id="{07BF4254-280B-574A-A67D-9EB48FD3C714}" type="slidenum">
              <a:rPr lang="en-US" smtClean="0"/>
              <a:t>‹#›</a:t>
            </a:fld>
            <a:endParaRPr lang="en-US"/>
          </a:p>
        </p:txBody>
      </p:sp>
    </p:spTree>
    <p:extLst>
      <p:ext uri="{BB962C8B-B14F-4D97-AF65-F5344CB8AC3E}">
        <p14:creationId xmlns:p14="http://schemas.microsoft.com/office/powerpoint/2010/main" val="643998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F32DC6-C187-6C47-B9BD-07B4FBDCA266}"/>
              </a:ext>
            </a:extLst>
          </p:cNvPr>
          <p:cNvSpPr>
            <a:spLocks noGrp="1"/>
          </p:cNvSpPr>
          <p:nvPr>
            <p:ph type="dt" sz="half" idx="10"/>
          </p:nvPr>
        </p:nvSpPr>
        <p:spPr/>
        <p:txBody>
          <a:bodyPr/>
          <a:lstStyle/>
          <a:p>
            <a:fld id="{2159EF30-7A58-BF40-ABEE-A81E31A6E9E3}" type="datetimeFigureOut">
              <a:rPr lang="en-US" smtClean="0"/>
              <a:t>1/29/2021</a:t>
            </a:fld>
            <a:endParaRPr lang="en-US"/>
          </a:p>
        </p:txBody>
      </p:sp>
      <p:sp>
        <p:nvSpPr>
          <p:cNvPr id="3" name="Footer Placeholder 2">
            <a:extLst>
              <a:ext uri="{FF2B5EF4-FFF2-40B4-BE49-F238E27FC236}">
                <a16:creationId xmlns:a16="http://schemas.microsoft.com/office/drawing/2014/main" id="{9A00AA09-F12F-DF45-B4E3-F5755FD5CC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32FC4E-6BDD-D64B-8148-37C6ECB41114}"/>
              </a:ext>
            </a:extLst>
          </p:cNvPr>
          <p:cNvSpPr>
            <a:spLocks noGrp="1"/>
          </p:cNvSpPr>
          <p:nvPr>
            <p:ph type="sldNum" sz="quarter" idx="12"/>
          </p:nvPr>
        </p:nvSpPr>
        <p:spPr/>
        <p:txBody>
          <a:bodyPr/>
          <a:lstStyle/>
          <a:p>
            <a:fld id="{07BF4254-280B-574A-A67D-9EB48FD3C714}" type="slidenum">
              <a:rPr lang="en-US" smtClean="0"/>
              <a:t>‹#›</a:t>
            </a:fld>
            <a:endParaRPr lang="en-US"/>
          </a:p>
        </p:txBody>
      </p:sp>
    </p:spTree>
    <p:extLst>
      <p:ext uri="{BB962C8B-B14F-4D97-AF65-F5344CB8AC3E}">
        <p14:creationId xmlns:p14="http://schemas.microsoft.com/office/powerpoint/2010/main" val="373913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6D433-62B8-0E47-A9FD-3A4782419E2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7A0AF95-A552-3F4B-9803-BD343AE561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3B336B7-A2CE-FD40-B78E-911EC31D9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B389A86-605E-7045-846A-A40C7544F7F9}"/>
              </a:ext>
            </a:extLst>
          </p:cNvPr>
          <p:cNvSpPr>
            <a:spLocks noGrp="1"/>
          </p:cNvSpPr>
          <p:nvPr>
            <p:ph type="dt" sz="half" idx="10"/>
          </p:nvPr>
        </p:nvSpPr>
        <p:spPr/>
        <p:txBody>
          <a:bodyPr/>
          <a:lstStyle/>
          <a:p>
            <a:fld id="{2159EF30-7A58-BF40-ABEE-A81E31A6E9E3}" type="datetimeFigureOut">
              <a:rPr lang="en-US" smtClean="0"/>
              <a:t>1/29/2021</a:t>
            </a:fld>
            <a:endParaRPr lang="en-US"/>
          </a:p>
        </p:txBody>
      </p:sp>
      <p:sp>
        <p:nvSpPr>
          <p:cNvPr id="6" name="Footer Placeholder 5">
            <a:extLst>
              <a:ext uri="{FF2B5EF4-FFF2-40B4-BE49-F238E27FC236}">
                <a16:creationId xmlns:a16="http://schemas.microsoft.com/office/drawing/2014/main" id="{E20DF4F0-6DAC-AE47-A2E0-40991DB2C0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EF6AF0-0DBA-E04F-A973-70CDA335BBFD}"/>
              </a:ext>
            </a:extLst>
          </p:cNvPr>
          <p:cNvSpPr>
            <a:spLocks noGrp="1"/>
          </p:cNvSpPr>
          <p:nvPr>
            <p:ph type="sldNum" sz="quarter" idx="12"/>
          </p:nvPr>
        </p:nvSpPr>
        <p:spPr/>
        <p:txBody>
          <a:bodyPr/>
          <a:lstStyle/>
          <a:p>
            <a:fld id="{07BF4254-280B-574A-A67D-9EB48FD3C714}" type="slidenum">
              <a:rPr lang="en-US" smtClean="0"/>
              <a:t>‹#›</a:t>
            </a:fld>
            <a:endParaRPr lang="en-US"/>
          </a:p>
        </p:txBody>
      </p:sp>
    </p:spTree>
    <p:extLst>
      <p:ext uri="{BB962C8B-B14F-4D97-AF65-F5344CB8AC3E}">
        <p14:creationId xmlns:p14="http://schemas.microsoft.com/office/powerpoint/2010/main" val="2103757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2672-26DA-664A-BE38-03C1791FB58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AA3FF92-D3FC-0F41-8B10-1344DB1427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06B6CF-8D36-7E43-BC92-2CB30551EC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071135F-7456-6942-8362-F54300019FBB}"/>
              </a:ext>
            </a:extLst>
          </p:cNvPr>
          <p:cNvSpPr>
            <a:spLocks noGrp="1"/>
          </p:cNvSpPr>
          <p:nvPr>
            <p:ph type="dt" sz="half" idx="10"/>
          </p:nvPr>
        </p:nvSpPr>
        <p:spPr/>
        <p:txBody>
          <a:bodyPr/>
          <a:lstStyle/>
          <a:p>
            <a:fld id="{2159EF30-7A58-BF40-ABEE-A81E31A6E9E3}" type="datetimeFigureOut">
              <a:rPr lang="en-US" smtClean="0"/>
              <a:t>1/29/2021</a:t>
            </a:fld>
            <a:endParaRPr lang="en-US"/>
          </a:p>
        </p:txBody>
      </p:sp>
      <p:sp>
        <p:nvSpPr>
          <p:cNvPr id="6" name="Footer Placeholder 5">
            <a:extLst>
              <a:ext uri="{FF2B5EF4-FFF2-40B4-BE49-F238E27FC236}">
                <a16:creationId xmlns:a16="http://schemas.microsoft.com/office/drawing/2014/main" id="{4C51954E-FEA1-9E4F-A227-F1462A50E7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2603CC-523C-B840-AC63-A817FC2486E7}"/>
              </a:ext>
            </a:extLst>
          </p:cNvPr>
          <p:cNvSpPr>
            <a:spLocks noGrp="1"/>
          </p:cNvSpPr>
          <p:nvPr>
            <p:ph type="sldNum" sz="quarter" idx="12"/>
          </p:nvPr>
        </p:nvSpPr>
        <p:spPr/>
        <p:txBody>
          <a:bodyPr/>
          <a:lstStyle/>
          <a:p>
            <a:fld id="{07BF4254-280B-574A-A67D-9EB48FD3C714}" type="slidenum">
              <a:rPr lang="en-US" smtClean="0"/>
              <a:t>‹#›</a:t>
            </a:fld>
            <a:endParaRPr lang="en-US"/>
          </a:p>
        </p:txBody>
      </p:sp>
    </p:spTree>
    <p:extLst>
      <p:ext uri="{BB962C8B-B14F-4D97-AF65-F5344CB8AC3E}">
        <p14:creationId xmlns:p14="http://schemas.microsoft.com/office/powerpoint/2010/main" val="655847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5874DE-2D01-AF45-AD5E-F14877B8AC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4B3FCAD-37B7-B041-B3ED-FFEF09ED74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E930935-ABCC-6A4F-BC63-9591DB57C1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9EF30-7A58-BF40-ABEE-A81E31A6E9E3}" type="datetimeFigureOut">
              <a:rPr lang="en-US" smtClean="0"/>
              <a:t>1/29/2021</a:t>
            </a:fld>
            <a:endParaRPr lang="en-US"/>
          </a:p>
        </p:txBody>
      </p:sp>
      <p:sp>
        <p:nvSpPr>
          <p:cNvPr id="5" name="Footer Placeholder 4">
            <a:extLst>
              <a:ext uri="{FF2B5EF4-FFF2-40B4-BE49-F238E27FC236}">
                <a16:creationId xmlns:a16="http://schemas.microsoft.com/office/drawing/2014/main" id="{3D0656B9-C701-614A-8B01-C82D423A66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8831A5-F326-B340-A205-4B9AC8A911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F4254-280B-574A-A67D-9EB48FD3C714}" type="slidenum">
              <a:rPr lang="en-US" smtClean="0"/>
              <a:t>‹#›</a:t>
            </a:fld>
            <a:endParaRPr lang="en-US"/>
          </a:p>
        </p:txBody>
      </p:sp>
    </p:spTree>
    <p:extLst>
      <p:ext uri="{BB962C8B-B14F-4D97-AF65-F5344CB8AC3E}">
        <p14:creationId xmlns:p14="http://schemas.microsoft.com/office/powerpoint/2010/main" val="983088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classroom.thenational.academy/lessons/to-use-subordinating-conjunctions-c9k3ed?activity=video&amp;step=1"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classroom.thenational.academy/lessons/how-to-find-words-that-rhyme-c8vk8r?activity=video&amp;step=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qTkbVYgN1FE" TargetMode="External"/><Relationship Id="rId2" Type="http://schemas.openxmlformats.org/officeDocument/2006/relationships/hyperlink" Target="https://classroom.thenational.academy/lessons/to-use-subordinating-conjunctions-c9k3ed?activity=video&amp;step=1"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tmp"/><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0.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hyperlink" Target="https://classroom.thenational.academy/lessons/to-use-subordinating-conjunctions-c9k3ed?activity=video&amp;step=1"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classroom.thenational.academy/lessons/word-reading-rhyming-words-6xk32c?activity=video&amp;step=1"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40.png"/><Relationship Id="rId5" Type="http://schemas.openxmlformats.org/officeDocument/2006/relationships/image" Target="../media/image47.png"/><Relationship Id="rId10" Type="http://schemas.openxmlformats.org/officeDocument/2006/relationships/image" Target="../media/image37.png"/><Relationship Id="rId4" Type="http://schemas.openxmlformats.org/officeDocument/2006/relationships/image" Target="../media/image46.png"/><Relationship Id="rId9" Type="http://schemas.openxmlformats.org/officeDocument/2006/relationships/image" Target="../media/image36.png"/></Relationships>
</file>

<file path=ppt/slides/_rels/slide37.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10.png"/><Relationship Id="rId2" Type="http://schemas.openxmlformats.org/officeDocument/2006/relationships/image" Target="../media/image51.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37.png"/><Relationship Id="rId10" Type="http://schemas.openxmlformats.org/officeDocument/2006/relationships/image" Target="../media/image57.png"/><Relationship Id="rId4" Type="http://schemas.openxmlformats.org/officeDocument/2006/relationships/image" Target="../media/image49.png"/><Relationship Id="rId9" Type="http://schemas.openxmlformats.org/officeDocument/2006/relationships/image" Target="../media/image56.png"/><Relationship Id="rId14" Type="http://schemas.openxmlformats.org/officeDocument/2006/relationships/image" Target="../media/image36.png"/></Relationships>
</file>

<file path=ppt/slides/_rels/slide3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png"/><Relationship Id="rId3" Type="http://schemas.openxmlformats.org/officeDocument/2006/relationships/image" Target="../media/image37.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40.png"/><Relationship Id="rId15" Type="http://schemas.openxmlformats.org/officeDocument/2006/relationships/image" Target="../media/image11.png"/><Relationship Id="rId10" Type="http://schemas.openxmlformats.org/officeDocument/2006/relationships/image" Target="../media/image56.png"/><Relationship Id="rId4" Type="http://schemas.openxmlformats.org/officeDocument/2006/relationships/image" Target="../media/image36.png"/><Relationship Id="rId9" Type="http://schemas.openxmlformats.org/officeDocument/2006/relationships/image" Target="../media/image53.png"/><Relationship Id="rId1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1.jp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ksouth1-mediap.svc.ms/transform/thumbnail?provider=spo&amp;inputFormat=png&amp;cs=fFNQTw&amp;docid=https%3A%2F%2Fdurhamschools-my.sharepoint.com%3A443%2F_api%2Fv2.0%2Fdrives%2Fb!gAJaW5u-Rkmqwl4jPy9UGYMZtw1An2RBrvovy85FHRaZLaNEPYlAQ67Txwpp0T4S%2Fitems%2F01CGZ3B4T65LQ5E726TVGZRZSRRQKYUCAU%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201" y="1092199"/>
            <a:ext cx="4638238" cy="46382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1101212" cy="461665"/>
          </a:xfrm>
          <a:prstGeom prst="rect">
            <a:avLst/>
          </a:prstGeom>
          <a:noFill/>
        </p:spPr>
        <p:txBody>
          <a:bodyPr wrap="square" rtlCol="0">
            <a:spAutoFit/>
          </a:bodyPr>
          <a:lstStyle/>
          <a:p>
            <a:r>
              <a:rPr lang="en-GB" sz="2400" dirty="0" smtClean="0"/>
              <a:t>Pack: A</a:t>
            </a:r>
            <a:endParaRPr lang="en-GB" sz="2400" dirty="0"/>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Subject: English</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1739" y="218859"/>
            <a:ext cx="1058398" cy="1058398"/>
          </a:xfrm>
          <a:prstGeom prst="rect">
            <a:avLst/>
          </a:prstGeom>
        </p:spPr>
      </p:pic>
    </p:spTree>
    <p:extLst>
      <p:ext uri="{BB962C8B-B14F-4D97-AF65-F5344CB8AC3E}">
        <p14:creationId xmlns:p14="http://schemas.microsoft.com/office/powerpoint/2010/main" val="3710878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Original"/>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a:extLst>
              <a:ext uri="{FF2B5EF4-FFF2-40B4-BE49-F238E27FC236}">
                <a16:creationId xmlns:a16="http://schemas.microsoft.com/office/drawing/2014/main" id="{836B0744-A961-40A4-B9B1-9C1CF432610F}"/>
              </a:ext>
            </a:extLst>
          </p:cNvPr>
          <p:cNvSpPr txBox="1"/>
          <p:nvPr/>
        </p:nvSpPr>
        <p:spPr>
          <a:xfrm>
            <a:off x="2824433" y="3866731"/>
            <a:ext cx="251316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GB" sz="4400" dirty="0">
                <a:latin typeface="Comic Sans MS" panose="030F0702030302020204" pitchFamily="66" charset="0"/>
                <a:cs typeface="Calibri"/>
              </a:rPr>
              <a:t>mat      </a:t>
            </a:r>
          </a:p>
        </p:txBody>
      </p:sp>
      <p:sp>
        <p:nvSpPr>
          <p:cNvPr id="20" name="TextBox 19">
            <a:extLst>
              <a:ext uri="{FF2B5EF4-FFF2-40B4-BE49-F238E27FC236}">
                <a16:creationId xmlns:a16="http://schemas.microsoft.com/office/drawing/2014/main" id="{11CA5212-394F-4170-A041-07FBBD85A9A5}"/>
              </a:ext>
            </a:extLst>
          </p:cNvPr>
          <p:cNvSpPr txBox="1"/>
          <p:nvPr/>
        </p:nvSpPr>
        <p:spPr>
          <a:xfrm>
            <a:off x="6409188" y="3052783"/>
            <a:ext cx="185180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l"/>
            <a:r>
              <a:rPr lang="en-GB" sz="4400">
                <a:latin typeface="Comic Sans MS" panose="030F0702030302020204" pitchFamily="66" charset="0"/>
                <a:cs typeface="Calibri"/>
              </a:rPr>
              <a:t>pat</a:t>
            </a:r>
            <a:endParaRPr lang="en-GB" sz="4400" dirty="0">
              <a:latin typeface="Comic Sans MS" panose="030F0702030302020204" pitchFamily="66" charset="0"/>
              <a:cs typeface="Calibri"/>
            </a:endParaRPr>
          </a:p>
        </p:txBody>
      </p:sp>
      <p:sp>
        <p:nvSpPr>
          <p:cNvPr id="21" name="TextBox 20">
            <a:extLst>
              <a:ext uri="{FF2B5EF4-FFF2-40B4-BE49-F238E27FC236}">
                <a16:creationId xmlns:a16="http://schemas.microsoft.com/office/drawing/2014/main" id="{7D2D1706-A7B7-409E-9401-865FC34F61A6}"/>
              </a:ext>
            </a:extLst>
          </p:cNvPr>
          <p:cNvSpPr txBox="1"/>
          <p:nvPr/>
        </p:nvSpPr>
        <p:spPr>
          <a:xfrm>
            <a:off x="6409188" y="4618451"/>
            <a:ext cx="185180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l"/>
            <a:r>
              <a:rPr lang="en-GB" sz="4400" dirty="0">
                <a:latin typeface="Comic Sans MS" panose="030F0702030302020204" pitchFamily="66" charset="0"/>
                <a:cs typeface="Calibri"/>
              </a:rPr>
              <a:t>wish</a:t>
            </a:r>
          </a:p>
        </p:txBody>
      </p:sp>
      <p:sp>
        <p:nvSpPr>
          <p:cNvPr id="3" name="TextBox 2">
            <a:extLst>
              <a:ext uri="{FF2B5EF4-FFF2-40B4-BE49-F238E27FC236}">
                <a16:creationId xmlns:a16="http://schemas.microsoft.com/office/drawing/2014/main" id="{6D967464-2530-4F09-B5A2-5500AB48B1E7}"/>
              </a:ext>
            </a:extLst>
          </p:cNvPr>
          <p:cNvSpPr txBox="1"/>
          <p:nvPr/>
        </p:nvSpPr>
        <p:spPr>
          <a:xfrm>
            <a:off x="552092" y="2565557"/>
            <a:ext cx="5604295" cy="584775"/>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Comic Sans MS" panose="030F0702030302020204" pitchFamily="66" charset="0"/>
              </a:rPr>
              <a:t>Draw a line to match the two words together that rhyme.</a:t>
            </a:r>
            <a:endParaRPr lang="en-GB" sz="1600" dirty="0">
              <a:latin typeface="Comic Sans MS" panose="030F0702030302020204" pitchFamily="66" charset="0"/>
              <a:cs typeface="Calibri"/>
            </a:endParaRPr>
          </a:p>
        </p:txBody>
      </p:sp>
      <p:sp>
        <p:nvSpPr>
          <p:cNvPr id="5" name="Rectangle 4"/>
          <p:cNvSpPr/>
          <p:nvPr/>
        </p:nvSpPr>
        <p:spPr>
          <a:xfrm>
            <a:off x="552092" y="361632"/>
            <a:ext cx="10166708" cy="1754326"/>
          </a:xfrm>
          <a:prstGeom prst="rect">
            <a:avLst/>
          </a:prstGeom>
        </p:spPr>
        <p:txBody>
          <a:bodyPr wrap="square">
            <a:spAutoFit/>
          </a:bodyPr>
          <a:lstStyle/>
          <a:p>
            <a:r>
              <a:rPr lang="en-GB" sz="1600" dirty="0">
                <a:latin typeface="Comic Sans MS" panose="030F0702030302020204" pitchFamily="66" charset="0"/>
                <a:cs typeface="Calibri"/>
              </a:rPr>
              <a:t>The first word is </a:t>
            </a:r>
            <a:r>
              <a:rPr lang="en-GB" sz="2400" dirty="0">
                <a:latin typeface="Comic Sans MS" panose="030F0702030302020204" pitchFamily="66" charset="0"/>
                <a:cs typeface="Calibri"/>
              </a:rPr>
              <a:t>mat</a:t>
            </a:r>
            <a:r>
              <a:rPr lang="en-GB" sz="1600" dirty="0">
                <a:latin typeface="Comic Sans MS" panose="030F0702030302020204" pitchFamily="66" charset="0"/>
                <a:cs typeface="Calibri"/>
              </a:rPr>
              <a:t>.  Fred talk, read the word.</a:t>
            </a:r>
            <a:endParaRPr lang="en-GB" sz="2000" b="1" dirty="0">
              <a:latin typeface="Comic Sans MS" panose="030F0702030302020204" pitchFamily="66" charset="0"/>
              <a:cs typeface="Calibri"/>
            </a:endParaRPr>
          </a:p>
          <a:p>
            <a:endParaRPr lang="en-GB" sz="1600" dirty="0">
              <a:latin typeface="Comic Sans MS" panose="030F0702030302020204" pitchFamily="66" charset="0"/>
              <a:cs typeface="Calibri"/>
            </a:endParaRPr>
          </a:p>
          <a:p>
            <a:pPr algn="ctr"/>
            <a:r>
              <a:rPr lang="en-GB" sz="3600" dirty="0">
                <a:latin typeface="Comic Sans MS" panose="030F0702030302020204" pitchFamily="66" charset="0"/>
                <a:cs typeface="Calibri"/>
              </a:rPr>
              <a:t>m   a   t</a:t>
            </a:r>
            <a:endParaRPr lang="en-GB" sz="1600" dirty="0">
              <a:latin typeface="Comic Sans MS" panose="030F0702030302020204" pitchFamily="66" charset="0"/>
              <a:cs typeface="Calibri"/>
            </a:endParaRPr>
          </a:p>
          <a:p>
            <a:r>
              <a:rPr lang="en-GB" sz="1600" dirty="0">
                <a:latin typeface="Comic Sans MS" panose="030F0702030302020204" pitchFamily="66" charset="0"/>
                <a:cs typeface="Calibri"/>
              </a:rPr>
              <a:t>Now look at the two words on the other side ‘pat' and ‘wish'. </a:t>
            </a:r>
          </a:p>
          <a:p>
            <a:r>
              <a:rPr lang="en-GB" sz="1600" dirty="0">
                <a:latin typeface="Comic Sans MS" panose="030F0702030302020204" pitchFamily="66" charset="0"/>
                <a:cs typeface="Calibri"/>
              </a:rPr>
              <a:t>Sound out both words and see which sounds the same.  Then look closely to see which one looks the same.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56" y="5726053"/>
            <a:ext cx="1299108" cy="964684"/>
          </a:xfrm>
          <a:prstGeom prst="rect">
            <a:avLst/>
          </a:prstGeom>
        </p:spPr>
      </p:pic>
    </p:spTree>
    <p:extLst>
      <p:ext uri="{BB962C8B-B14F-4D97-AF65-F5344CB8AC3E}">
        <p14:creationId xmlns:p14="http://schemas.microsoft.com/office/powerpoint/2010/main" val="925631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Original"/>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a:extLst>
              <a:ext uri="{FF2B5EF4-FFF2-40B4-BE49-F238E27FC236}">
                <a16:creationId xmlns:a16="http://schemas.microsoft.com/office/drawing/2014/main" id="{836B0744-A961-40A4-B9B1-9C1CF432610F}"/>
              </a:ext>
            </a:extLst>
          </p:cNvPr>
          <p:cNvSpPr txBox="1"/>
          <p:nvPr/>
        </p:nvSpPr>
        <p:spPr>
          <a:xfrm>
            <a:off x="2418993" y="3654833"/>
            <a:ext cx="353395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GB" sz="4400">
                <a:latin typeface="Comic Sans MS" panose="030F0702030302020204" pitchFamily="66" charset="0"/>
                <a:cs typeface="Calibri"/>
              </a:rPr>
              <a:t>bin      </a:t>
            </a:r>
          </a:p>
        </p:txBody>
      </p:sp>
      <p:sp>
        <p:nvSpPr>
          <p:cNvPr id="20" name="TextBox 19">
            <a:extLst>
              <a:ext uri="{FF2B5EF4-FFF2-40B4-BE49-F238E27FC236}">
                <a16:creationId xmlns:a16="http://schemas.microsoft.com/office/drawing/2014/main" id="{11CA5212-394F-4170-A041-07FBBD85A9A5}"/>
              </a:ext>
            </a:extLst>
          </p:cNvPr>
          <p:cNvSpPr txBox="1"/>
          <p:nvPr/>
        </p:nvSpPr>
        <p:spPr>
          <a:xfrm>
            <a:off x="6358390" y="2993474"/>
            <a:ext cx="185180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l"/>
            <a:r>
              <a:rPr lang="en-GB" sz="4400">
                <a:latin typeface="Comic Sans MS" panose="030F0702030302020204" pitchFamily="66" charset="0"/>
                <a:cs typeface="Calibri"/>
              </a:rPr>
              <a:t>lid</a:t>
            </a:r>
            <a:endParaRPr lang="en-GB" sz="4400" dirty="0">
              <a:latin typeface="Comic Sans MS" panose="030F0702030302020204" pitchFamily="66" charset="0"/>
              <a:cs typeface="Calibri"/>
            </a:endParaRPr>
          </a:p>
        </p:txBody>
      </p:sp>
      <p:sp>
        <p:nvSpPr>
          <p:cNvPr id="21" name="TextBox 20">
            <a:extLst>
              <a:ext uri="{FF2B5EF4-FFF2-40B4-BE49-F238E27FC236}">
                <a16:creationId xmlns:a16="http://schemas.microsoft.com/office/drawing/2014/main" id="{7D2D1706-A7B7-409E-9401-865FC34F61A6}"/>
              </a:ext>
            </a:extLst>
          </p:cNvPr>
          <p:cNvSpPr txBox="1"/>
          <p:nvPr/>
        </p:nvSpPr>
        <p:spPr>
          <a:xfrm>
            <a:off x="6358389" y="4582156"/>
            <a:ext cx="185180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l"/>
            <a:r>
              <a:rPr lang="en-GB" sz="4400" dirty="0">
                <a:latin typeface="Comic Sans MS" panose="030F0702030302020204" pitchFamily="66" charset="0"/>
                <a:cs typeface="Calibri"/>
              </a:rPr>
              <a:t>tin</a:t>
            </a:r>
          </a:p>
        </p:txBody>
      </p:sp>
      <p:sp>
        <p:nvSpPr>
          <p:cNvPr id="3" name="TextBox 2">
            <a:extLst>
              <a:ext uri="{FF2B5EF4-FFF2-40B4-BE49-F238E27FC236}">
                <a16:creationId xmlns:a16="http://schemas.microsoft.com/office/drawing/2014/main" id="{08A15B42-85C3-4776-9FA8-7E04F524CF3D}"/>
              </a:ext>
            </a:extLst>
          </p:cNvPr>
          <p:cNvSpPr txBox="1"/>
          <p:nvPr/>
        </p:nvSpPr>
        <p:spPr>
          <a:xfrm>
            <a:off x="539152" y="2450501"/>
            <a:ext cx="5704936" cy="33855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Comic Sans MS" panose="030F0702030302020204" pitchFamily="66" charset="0"/>
              </a:rPr>
              <a:t>Draw a line to match the two words together that rhyme.</a:t>
            </a:r>
            <a:endParaRPr lang="en-GB" sz="1600" dirty="0">
              <a:latin typeface="Comic Sans MS" panose="030F0702030302020204" pitchFamily="66" charset="0"/>
              <a:cs typeface="Calibri"/>
            </a:endParaRPr>
          </a:p>
        </p:txBody>
      </p:sp>
      <p:sp>
        <p:nvSpPr>
          <p:cNvPr id="4" name="Rectangle 3"/>
          <p:cNvSpPr/>
          <p:nvPr/>
        </p:nvSpPr>
        <p:spPr>
          <a:xfrm>
            <a:off x="539152" y="307090"/>
            <a:ext cx="10395548" cy="1754326"/>
          </a:xfrm>
          <a:prstGeom prst="rect">
            <a:avLst/>
          </a:prstGeom>
        </p:spPr>
        <p:txBody>
          <a:bodyPr wrap="square">
            <a:spAutoFit/>
          </a:bodyPr>
          <a:lstStyle/>
          <a:p>
            <a:r>
              <a:rPr lang="en-GB" sz="1600" dirty="0">
                <a:latin typeface="Comic Sans MS" panose="030F0702030302020204" pitchFamily="66" charset="0"/>
                <a:cs typeface="Calibri"/>
              </a:rPr>
              <a:t>The first word is </a:t>
            </a:r>
            <a:r>
              <a:rPr lang="en-GB" sz="2400" dirty="0">
                <a:latin typeface="Comic Sans MS" panose="030F0702030302020204" pitchFamily="66" charset="0"/>
                <a:cs typeface="Calibri"/>
              </a:rPr>
              <a:t>bin</a:t>
            </a:r>
            <a:r>
              <a:rPr lang="en-GB" sz="1600" dirty="0">
                <a:latin typeface="Comic Sans MS" panose="030F0702030302020204" pitchFamily="66" charset="0"/>
                <a:cs typeface="Calibri"/>
              </a:rPr>
              <a:t>.  Fred talk, read the word.</a:t>
            </a:r>
            <a:endParaRPr lang="en-GB" sz="2000" b="1" dirty="0">
              <a:latin typeface="Comic Sans MS" panose="030F0702030302020204" pitchFamily="66" charset="0"/>
              <a:cs typeface="Calibri"/>
            </a:endParaRPr>
          </a:p>
          <a:p>
            <a:endParaRPr lang="en-GB" sz="1600" dirty="0">
              <a:latin typeface="Comic Sans MS" panose="030F0702030302020204" pitchFamily="66" charset="0"/>
              <a:cs typeface="Calibri"/>
            </a:endParaRPr>
          </a:p>
          <a:p>
            <a:pPr algn="ctr"/>
            <a:r>
              <a:rPr lang="en-GB" sz="3600" dirty="0">
                <a:latin typeface="Comic Sans MS" panose="030F0702030302020204" pitchFamily="66" charset="0"/>
                <a:cs typeface="Calibri"/>
              </a:rPr>
              <a:t>b  </a:t>
            </a:r>
            <a:r>
              <a:rPr lang="en-GB" sz="3600" dirty="0" err="1">
                <a:latin typeface="Comic Sans MS" panose="030F0702030302020204" pitchFamily="66" charset="0"/>
                <a:cs typeface="Calibri"/>
              </a:rPr>
              <a:t>i</a:t>
            </a:r>
            <a:r>
              <a:rPr lang="en-GB" sz="3600" dirty="0">
                <a:latin typeface="Comic Sans MS" panose="030F0702030302020204" pitchFamily="66" charset="0"/>
                <a:cs typeface="Calibri"/>
              </a:rPr>
              <a:t>  n</a:t>
            </a:r>
            <a:endParaRPr lang="en-GB" sz="1600" dirty="0">
              <a:latin typeface="Comic Sans MS" panose="030F0702030302020204" pitchFamily="66" charset="0"/>
              <a:cs typeface="Calibri"/>
            </a:endParaRPr>
          </a:p>
          <a:p>
            <a:r>
              <a:rPr lang="en-GB" sz="1600" dirty="0">
                <a:latin typeface="Comic Sans MS" panose="030F0702030302020204" pitchFamily="66" charset="0"/>
                <a:cs typeface="Calibri"/>
              </a:rPr>
              <a:t>Now look at the two words on the other side ‘lid' and ‘tin'. </a:t>
            </a:r>
          </a:p>
          <a:p>
            <a:r>
              <a:rPr lang="en-GB" sz="1600" dirty="0">
                <a:latin typeface="Comic Sans MS" panose="030F0702030302020204" pitchFamily="66" charset="0"/>
                <a:cs typeface="Calibri"/>
              </a:rPr>
              <a:t>Sound out both words and see which sounds the same.  Then look closely to see which one looks the same. </a:t>
            </a:r>
          </a:p>
        </p:txBody>
      </p:sp>
      <p:sp>
        <p:nvSpPr>
          <p:cNvPr id="9" name="Rectangle 8"/>
          <p:cNvSpPr/>
          <p:nvPr/>
        </p:nvSpPr>
        <p:spPr>
          <a:xfrm>
            <a:off x="539152" y="5662771"/>
            <a:ext cx="10395548" cy="400110"/>
          </a:xfrm>
          <a:prstGeom prst="rect">
            <a:avLst/>
          </a:prstGeom>
        </p:spPr>
        <p:txBody>
          <a:bodyPr wrap="square">
            <a:spAutoFit/>
          </a:bodyPr>
          <a:lstStyle/>
          <a:p>
            <a:pPr algn="ctr"/>
            <a:r>
              <a:rPr lang="en-GB" sz="2000" dirty="0">
                <a:solidFill>
                  <a:srgbClr val="00B0F0"/>
                </a:solidFill>
                <a:latin typeface="Comic Sans MS" panose="030F0702030302020204" pitchFamily="66" charset="0"/>
                <a:cs typeface="Calibri"/>
              </a:rPr>
              <a:t>Well done.  You have identified all of the rhyming words.  </a:t>
            </a:r>
          </a:p>
        </p:txBody>
      </p:sp>
      <p:pic>
        <p:nvPicPr>
          <p:cNvPr id="5" name="Picture 4"/>
          <p:cNvPicPr>
            <a:picLocks noChangeAspect="1"/>
          </p:cNvPicPr>
          <p:nvPr/>
        </p:nvPicPr>
        <p:blipFill>
          <a:blip r:embed="rId3"/>
          <a:stretch>
            <a:fillRect/>
          </a:stretch>
        </p:blipFill>
        <p:spPr>
          <a:xfrm>
            <a:off x="9372600" y="4319979"/>
            <a:ext cx="2443157" cy="218634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656" y="5726053"/>
            <a:ext cx="1299108" cy="964684"/>
          </a:xfrm>
          <a:prstGeom prst="rect">
            <a:avLst/>
          </a:prstGeom>
        </p:spPr>
      </p:pic>
    </p:spTree>
    <p:extLst>
      <p:ext uri="{BB962C8B-B14F-4D97-AF65-F5344CB8AC3E}">
        <p14:creationId xmlns:p14="http://schemas.microsoft.com/office/powerpoint/2010/main" val="2264430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latin typeface="Comic Sans MS" panose="030F0702030302020204" pitchFamily="66" charset="0"/>
            </a:endParaRPr>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latin typeface="Comic Sans MS" panose="030F0702030302020204" pitchFamily="66" charset="0"/>
            </a:endParaRPr>
          </a:p>
        </p:txBody>
      </p:sp>
      <p:sp>
        <p:nvSpPr>
          <p:cNvPr id="5" name="Rectangle 4">
            <a:extLst>
              <a:ext uri="{FF2B5EF4-FFF2-40B4-BE49-F238E27FC236}">
                <a16:creationId xmlns:a16="http://schemas.microsoft.com/office/drawing/2014/main" id="{6CB3617B-CF19-4CB3-B93E-363E77692E4D}"/>
              </a:ext>
            </a:extLst>
          </p:cNvPr>
          <p:cNvSpPr/>
          <p:nvPr/>
        </p:nvSpPr>
        <p:spPr>
          <a:xfrm>
            <a:off x="9361" y="0"/>
            <a:ext cx="12192000" cy="6858000"/>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a:latin typeface="Comic Sans MS" panose="030F0702030302020204" pitchFamily="66" charset="0"/>
              </a:rPr>
              <a:t>Subject</a:t>
            </a:r>
            <a:r>
              <a:rPr lang="en-GB">
                <a:latin typeface="Comic Sans MS" panose="030F0702030302020204" pitchFamily="66" charset="0"/>
              </a:rPr>
              <a:t>: </a:t>
            </a:r>
            <a:r>
              <a:rPr lang="en-GB" sz="2400">
                <a:latin typeface="Comic Sans MS" panose="030F0702030302020204" pitchFamily="66" charset="0"/>
              </a:rPr>
              <a:t>English </a:t>
            </a:r>
            <a:endParaRPr lang="en-GB">
              <a:latin typeface="Comic Sans MS" panose="030F0702030302020204" pitchFamily="66" charset="0"/>
            </a:endParaRPr>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rtlCol="0">
            <a:spAutoFit/>
          </a:bodyPr>
          <a:lstStyle/>
          <a:p>
            <a:r>
              <a:rPr lang="en-GB" sz="3200" dirty="0">
                <a:latin typeface="Comic Sans MS" panose="030F0702030302020204" pitchFamily="66" charset="0"/>
              </a:rPr>
              <a:t>Date</a:t>
            </a:r>
            <a:r>
              <a:rPr lang="en-GB" dirty="0">
                <a:latin typeface="Comic Sans MS" panose="030F0702030302020204" pitchFamily="66" charset="0"/>
              </a:rPr>
              <a:t>:   </a:t>
            </a:r>
            <a:r>
              <a:rPr lang="en-GB" sz="3200" dirty="0">
                <a:latin typeface="Comic Sans MS" panose="030F0702030302020204" pitchFamily="66" charset="0"/>
              </a:rPr>
              <a:t>Tuesday 2</a:t>
            </a:r>
            <a:r>
              <a:rPr lang="en-GB" sz="3200" baseline="30000" dirty="0">
                <a:latin typeface="Comic Sans MS" panose="030F0702030302020204" pitchFamily="66" charset="0"/>
              </a:rPr>
              <a:t>th</a:t>
            </a:r>
            <a:r>
              <a:rPr lang="en-GB" sz="3200" dirty="0">
                <a:latin typeface="Comic Sans MS" panose="030F0702030302020204" pitchFamily="66" charset="0"/>
              </a:rPr>
              <a:t> February 2021</a:t>
            </a:r>
            <a:endParaRPr lang="en-GB" dirty="0">
              <a:latin typeface="Comic Sans MS" panose="030F0702030302020204" pitchFamily="66" charset="0"/>
            </a:endParaRPr>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1323439"/>
          </a:xfrm>
          <a:prstGeom prst="rect">
            <a:avLst/>
          </a:prstGeom>
          <a:noFill/>
        </p:spPr>
        <p:txBody>
          <a:bodyPr wrap="square" rtlCol="0">
            <a:spAutoFit/>
          </a:bodyPr>
          <a:lstStyle/>
          <a:p>
            <a:r>
              <a:rPr lang="en-GB" sz="4000" dirty="0">
                <a:latin typeface="Comic Sans MS" panose="030F0702030302020204" pitchFamily="66" charset="0"/>
              </a:rPr>
              <a:t>LO. To be able to identify rhyming words. </a:t>
            </a:r>
          </a:p>
          <a:p>
            <a:r>
              <a:rPr lang="en-GB" sz="4000" dirty="0">
                <a:latin typeface="Comic Sans MS" panose="030F0702030302020204" pitchFamily="66" charset="0"/>
              </a:rPr>
              <a:t>  </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2" descr="Original"/>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078717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Pre-recorded Teaching</a:t>
            </a:r>
          </a:p>
        </p:txBody>
      </p:sp>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8" name="TextBox 7"/>
          <p:cNvSpPr txBox="1"/>
          <p:nvPr/>
        </p:nvSpPr>
        <p:spPr>
          <a:xfrm>
            <a:off x="1123950" y="1201783"/>
            <a:ext cx="9953353" cy="1938992"/>
          </a:xfrm>
          <a:prstGeom prst="rect">
            <a:avLst/>
          </a:prstGeom>
          <a:noFill/>
        </p:spPr>
        <p:txBody>
          <a:bodyPr wrap="square" rtlCol="0">
            <a:spAutoFit/>
          </a:bodyPr>
          <a:lstStyle/>
          <a:p>
            <a:r>
              <a:rPr lang="en-US" sz="2400" dirty="0">
                <a:solidFill>
                  <a:sysClr val="windowText" lastClr="000000"/>
                </a:solidFill>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a:solidFill>
                <a:sysClr val="windowText" lastClr="000000"/>
              </a:solidFill>
            </a:endParaRPr>
          </a:p>
        </p:txBody>
      </p:sp>
      <p:sp>
        <p:nvSpPr>
          <p:cNvPr id="9" name="Rectangle 8">
            <a:hlinkClick r:id="rId3"/>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Play Video</a:t>
            </a:r>
            <a:endParaRPr lang="en-GB" dirty="0"/>
          </a:p>
        </p:txBody>
      </p:sp>
      <p:sp>
        <p:nvSpPr>
          <p:cNvPr id="10" name="TextBox 9"/>
          <p:cNvSpPr txBox="1"/>
          <p:nvPr/>
        </p:nvSpPr>
        <p:spPr>
          <a:xfrm>
            <a:off x="569345" y="5716107"/>
            <a:ext cx="11208775" cy="369332"/>
          </a:xfrm>
          <a:prstGeom prst="rect">
            <a:avLst/>
          </a:prstGeom>
          <a:solidFill>
            <a:schemeClr val="bg1"/>
          </a:solidFill>
        </p:spPr>
        <p:txBody>
          <a:bodyPr wrap="square" rtlCol="0">
            <a:spAutoFit/>
          </a:bodyPr>
          <a:lstStyle/>
          <a:p>
            <a:r>
              <a:rPr lang="en-GB" dirty="0" smtClean="0"/>
              <a:t>You can also copy and paste this link if you would prefer:</a:t>
            </a:r>
          </a:p>
        </p:txBody>
      </p:sp>
      <p:sp>
        <p:nvSpPr>
          <p:cNvPr id="12" name="TextBox 11">
            <a:extLst>
              <a:ext uri="{FF2B5EF4-FFF2-40B4-BE49-F238E27FC236}">
                <a16:creationId xmlns:a16="http://schemas.microsoft.com/office/drawing/2014/main" id="{F98F1F2E-1723-4B6F-B976-47B09E65894F}"/>
              </a:ext>
            </a:extLst>
          </p:cNvPr>
          <p:cNvSpPr txBox="1"/>
          <p:nvPr/>
        </p:nvSpPr>
        <p:spPr>
          <a:xfrm>
            <a:off x="569345" y="6241905"/>
            <a:ext cx="114194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hlinkClick r:id="rId4"/>
              </a:rPr>
              <a:t>https://classroom.thenational.academy/lessons/how-to-find-words-that-rhyme-c8vk8r?activity=video&amp;step=1</a:t>
            </a:r>
            <a:r>
              <a:rPr lang="en-US" dirty="0">
                <a:ea typeface="+mn-lt"/>
                <a:cs typeface="+mn-lt"/>
              </a:rPr>
              <a:t> </a:t>
            </a:r>
            <a:endParaRPr lang="en-US" dirty="0"/>
          </a:p>
        </p:txBody>
      </p:sp>
    </p:spTree>
    <p:extLst>
      <p:ext uri="{BB962C8B-B14F-4D97-AF65-F5344CB8AC3E}">
        <p14:creationId xmlns:p14="http://schemas.microsoft.com/office/powerpoint/2010/main" val="2465160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Original"/>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a:extLst>
              <a:ext uri="{FF2B5EF4-FFF2-40B4-BE49-F238E27FC236}">
                <a16:creationId xmlns:a16="http://schemas.microsoft.com/office/drawing/2014/main" id="{B4555F3C-9434-4343-A829-D8AD3319F78C}"/>
              </a:ext>
            </a:extLst>
          </p:cNvPr>
          <p:cNvSpPr txBox="1"/>
          <p:nvPr/>
        </p:nvSpPr>
        <p:spPr>
          <a:xfrm>
            <a:off x="396815" y="339306"/>
            <a:ext cx="512984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600" dirty="0">
              <a:latin typeface="Comic Sans MS" panose="030F0702030302020204" pitchFamily="66" charset="0"/>
              <a:cs typeface="Calibri"/>
            </a:endParaRPr>
          </a:p>
        </p:txBody>
      </p:sp>
      <p:sp>
        <p:nvSpPr>
          <p:cNvPr id="6" name="TextBox 5">
            <a:extLst>
              <a:ext uri="{FF2B5EF4-FFF2-40B4-BE49-F238E27FC236}">
                <a16:creationId xmlns:a16="http://schemas.microsoft.com/office/drawing/2014/main" id="{FA804B9C-ABF7-458D-B9A9-7BE5974ED7AD}"/>
              </a:ext>
            </a:extLst>
          </p:cNvPr>
          <p:cNvSpPr txBox="1"/>
          <p:nvPr/>
        </p:nvSpPr>
        <p:spPr>
          <a:xfrm>
            <a:off x="4440621" y="2264979"/>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600" dirty="0">
              <a:latin typeface="Comic Sans MS" panose="030F0702030302020204" pitchFamily="66" charset="0"/>
            </a:endParaRPr>
          </a:p>
        </p:txBody>
      </p:sp>
      <p:sp>
        <p:nvSpPr>
          <p:cNvPr id="2" name="TextBox 1">
            <a:extLst>
              <a:ext uri="{FF2B5EF4-FFF2-40B4-BE49-F238E27FC236}">
                <a16:creationId xmlns:a16="http://schemas.microsoft.com/office/drawing/2014/main" id="{0D98A724-D54E-4B15-B3BC-E9671B8A5C8F}"/>
              </a:ext>
            </a:extLst>
          </p:cNvPr>
          <p:cNvSpPr txBox="1"/>
          <p:nvPr/>
        </p:nvSpPr>
        <p:spPr>
          <a:xfrm>
            <a:off x="4724400" y="320040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sz="1600" dirty="0">
              <a:latin typeface="Comic Sans MS" panose="030F0702030302020204" pitchFamily="66" charset="0"/>
              <a:cs typeface="Calibri"/>
            </a:endParaRPr>
          </a:p>
        </p:txBody>
      </p:sp>
      <p:sp>
        <p:nvSpPr>
          <p:cNvPr id="3" name="TextBox 2">
            <a:extLst>
              <a:ext uri="{FF2B5EF4-FFF2-40B4-BE49-F238E27FC236}">
                <a16:creationId xmlns:a16="http://schemas.microsoft.com/office/drawing/2014/main" id="{DF0A9289-96A0-4BEF-ABB6-143105E87DE6}"/>
              </a:ext>
            </a:extLst>
          </p:cNvPr>
          <p:cNvSpPr txBox="1"/>
          <p:nvPr/>
        </p:nvSpPr>
        <p:spPr>
          <a:xfrm>
            <a:off x="310550" y="526211"/>
            <a:ext cx="11665549"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Comic Sans MS" panose="030F0702030302020204" pitchFamily="66" charset="0"/>
                <a:cs typeface="Calibri"/>
              </a:rPr>
              <a:t>Think back to yesterday’s lesson.  </a:t>
            </a:r>
          </a:p>
          <a:p>
            <a:r>
              <a:rPr lang="en-GB" sz="2000" dirty="0">
                <a:latin typeface="Comic Sans MS" panose="030F0702030302020204" pitchFamily="66" charset="0"/>
                <a:cs typeface="Calibri"/>
              </a:rPr>
              <a:t>Can you remember the two things we look for when words rhyme? </a:t>
            </a:r>
          </a:p>
          <a:p>
            <a:endParaRPr lang="en-GB" sz="2000" dirty="0">
              <a:latin typeface="Comic Sans MS" panose="030F0702030302020204" pitchFamily="66" charset="0"/>
              <a:cs typeface="Calibri"/>
            </a:endParaRPr>
          </a:p>
          <a:p>
            <a:r>
              <a:rPr lang="en-GB" sz="2000" dirty="0">
                <a:latin typeface="Comic Sans MS" panose="030F0702030302020204" pitchFamily="66" charset="0"/>
                <a:cs typeface="Calibri"/>
              </a:rPr>
              <a:t>Rhyming words look and sound the same on the end.  Here are some pairs of rhyming words.</a:t>
            </a:r>
          </a:p>
          <a:p>
            <a:endParaRPr lang="en-GB" sz="2000" dirty="0">
              <a:latin typeface="Comic Sans MS" panose="030F0702030302020204" pitchFamily="66" charset="0"/>
              <a:cs typeface="Calibri"/>
            </a:endParaRPr>
          </a:p>
          <a:p>
            <a:r>
              <a:rPr lang="en-GB" sz="2000" b="1" dirty="0">
                <a:latin typeface="Comic Sans MS" panose="030F0702030302020204" pitchFamily="66" charset="0"/>
                <a:cs typeface="Calibri"/>
              </a:rPr>
              <a:t>		dog</a:t>
            </a:r>
            <a:r>
              <a:rPr lang="en-GB" sz="2000" dirty="0">
                <a:latin typeface="Comic Sans MS" panose="030F0702030302020204" pitchFamily="66" charset="0"/>
                <a:cs typeface="Calibri"/>
              </a:rPr>
              <a:t> and </a:t>
            </a:r>
            <a:r>
              <a:rPr lang="en-GB" sz="2000" b="1" dirty="0">
                <a:latin typeface="Comic Sans MS" panose="030F0702030302020204" pitchFamily="66" charset="0"/>
                <a:cs typeface="Calibri"/>
              </a:rPr>
              <a:t>log</a:t>
            </a:r>
            <a:endParaRPr lang="en-GB" sz="2000" dirty="0">
              <a:latin typeface="Comic Sans MS" panose="030F0702030302020204" pitchFamily="66" charset="0"/>
              <a:cs typeface="Calibri"/>
            </a:endParaRPr>
          </a:p>
          <a:p>
            <a:r>
              <a:rPr lang="en-GB" sz="2000" b="1" dirty="0">
                <a:latin typeface="Comic Sans MS" panose="030F0702030302020204" pitchFamily="66" charset="0"/>
                <a:cs typeface="Calibri"/>
              </a:rPr>
              <a:t> 		pot</a:t>
            </a:r>
            <a:r>
              <a:rPr lang="en-GB" sz="2000" dirty="0">
                <a:latin typeface="Comic Sans MS" panose="030F0702030302020204" pitchFamily="66" charset="0"/>
                <a:cs typeface="Calibri"/>
              </a:rPr>
              <a:t> and </a:t>
            </a:r>
            <a:r>
              <a:rPr lang="en-GB" sz="2000" b="1" dirty="0">
                <a:latin typeface="Comic Sans MS" panose="030F0702030302020204" pitchFamily="66" charset="0"/>
                <a:cs typeface="Calibri"/>
              </a:rPr>
              <a:t>hot</a:t>
            </a:r>
          </a:p>
          <a:p>
            <a:r>
              <a:rPr lang="en-GB" sz="2000" b="1" dirty="0">
                <a:latin typeface="Comic Sans MS" panose="030F0702030302020204" pitchFamily="66" charset="0"/>
                <a:cs typeface="Calibri"/>
              </a:rPr>
              <a:t> 		nip and zip</a:t>
            </a:r>
          </a:p>
          <a:p>
            <a:endParaRPr lang="en-GB" sz="2000" b="1" dirty="0">
              <a:latin typeface="Comic Sans MS" panose="030F0702030302020204" pitchFamily="66" charset="0"/>
              <a:cs typeface="Calibri"/>
            </a:endParaRPr>
          </a:p>
          <a:p>
            <a:r>
              <a:rPr lang="en-GB" sz="2000" dirty="0">
                <a:latin typeface="Comic Sans MS" panose="030F0702030302020204" pitchFamily="66" charset="0"/>
                <a:cs typeface="Calibri"/>
              </a:rPr>
              <a:t>Can you have a think of another word that rhymes with each of these words.  Write them below.</a:t>
            </a:r>
            <a:endParaRPr lang="en-GB" sz="1600" dirty="0">
              <a:latin typeface="Comic Sans MS" panose="030F0702030302020204" pitchFamily="66" charset="0"/>
              <a:cs typeface="Calibri"/>
            </a:endParaRPr>
          </a:p>
          <a:p>
            <a:endParaRPr lang="en-GB" sz="1600" dirty="0">
              <a:latin typeface="Comic Sans MS" panose="030F0702030302020204" pitchFamily="66" charset="0"/>
              <a:cs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3830236390"/>
              </p:ext>
            </p:extLst>
          </p:nvPr>
        </p:nvGraphicFramePr>
        <p:xfrm>
          <a:off x="2146300" y="4360237"/>
          <a:ext cx="1562100" cy="1876924"/>
        </p:xfrm>
        <a:graphic>
          <a:graphicData uri="http://schemas.openxmlformats.org/drawingml/2006/table">
            <a:tbl>
              <a:tblPr firstRow="1" bandRow="1">
                <a:tableStyleId>{5C22544A-7EE6-4342-B048-85BDC9FD1C3A}</a:tableStyleId>
              </a:tblPr>
              <a:tblGrid>
                <a:gridCol w="1562100">
                  <a:extLst>
                    <a:ext uri="{9D8B030D-6E8A-4147-A177-3AD203B41FA5}">
                      <a16:colId xmlns:a16="http://schemas.microsoft.com/office/drawing/2014/main" val="1075739991"/>
                    </a:ext>
                  </a:extLst>
                </a:gridCol>
              </a:tblGrid>
              <a:tr h="531455">
                <a:tc>
                  <a:txBody>
                    <a:bodyPr/>
                    <a:lstStyle/>
                    <a:p>
                      <a:pPr algn="ctr"/>
                      <a:r>
                        <a:rPr lang="en-GB" sz="2800" b="1" dirty="0" err="1">
                          <a:solidFill>
                            <a:sysClr val="windowText" lastClr="000000"/>
                          </a:solidFill>
                          <a:latin typeface="Comic Sans MS" panose="030F0702030302020204" pitchFamily="66" charset="0"/>
                        </a:rPr>
                        <a:t>og</a:t>
                      </a:r>
                      <a:endParaRPr lang="en-GB" sz="2800" b="1" dirty="0">
                        <a:solidFill>
                          <a:sysClr val="windowText" lastClr="00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1234347"/>
                  </a:ext>
                </a:extLst>
              </a:tr>
              <a:tr h="431069">
                <a:tc>
                  <a:txBody>
                    <a:bodyPr/>
                    <a:lstStyle/>
                    <a:p>
                      <a:pPr algn="ctr"/>
                      <a:r>
                        <a:rPr lang="en-GB" sz="2400" dirty="0">
                          <a:latin typeface="Comic Sans MS" panose="030F0702030302020204" pitchFamily="66" charset="0"/>
                        </a:rPr>
                        <a:t>dog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3321194"/>
                  </a:ext>
                </a:extLst>
              </a:tr>
              <a:tr h="431069">
                <a:tc>
                  <a:txBody>
                    <a:bodyPr/>
                    <a:lstStyle/>
                    <a:p>
                      <a:pPr algn="ctr"/>
                      <a:r>
                        <a:rPr lang="en-GB" sz="2400" dirty="0">
                          <a:latin typeface="Comic Sans MS" panose="030F0702030302020204" pitchFamily="66" charset="0"/>
                        </a:rPr>
                        <a:t>log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5541385"/>
                  </a:ext>
                </a:extLst>
              </a:tr>
              <a:tr h="43106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644293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91050305"/>
              </p:ext>
            </p:extLst>
          </p:nvPr>
        </p:nvGraphicFramePr>
        <p:xfrm>
          <a:off x="5234520" y="4339816"/>
          <a:ext cx="1562100" cy="1904105"/>
        </p:xfrm>
        <a:graphic>
          <a:graphicData uri="http://schemas.openxmlformats.org/drawingml/2006/table">
            <a:tbl>
              <a:tblPr firstRow="1" bandRow="1">
                <a:tableStyleId>{5C22544A-7EE6-4342-B048-85BDC9FD1C3A}</a:tableStyleId>
              </a:tblPr>
              <a:tblGrid>
                <a:gridCol w="1562100">
                  <a:extLst>
                    <a:ext uri="{9D8B030D-6E8A-4147-A177-3AD203B41FA5}">
                      <a16:colId xmlns:a16="http://schemas.microsoft.com/office/drawing/2014/main" val="1075739991"/>
                    </a:ext>
                  </a:extLst>
                </a:gridCol>
              </a:tblGrid>
              <a:tr h="539151">
                <a:tc>
                  <a:txBody>
                    <a:bodyPr/>
                    <a:lstStyle/>
                    <a:p>
                      <a:pPr algn="ctr"/>
                      <a:r>
                        <a:rPr lang="en-GB" sz="2800" b="1" dirty="0" err="1">
                          <a:solidFill>
                            <a:sysClr val="windowText" lastClr="000000"/>
                          </a:solidFill>
                          <a:latin typeface="Comic Sans MS" panose="030F0702030302020204" pitchFamily="66" charset="0"/>
                        </a:rPr>
                        <a:t>ot</a:t>
                      </a:r>
                      <a:endParaRPr lang="en-GB" sz="2800" b="1" dirty="0">
                        <a:solidFill>
                          <a:sysClr val="windowText" lastClr="00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1234347"/>
                  </a:ext>
                </a:extLst>
              </a:tr>
              <a:tr h="463821">
                <a:tc>
                  <a:txBody>
                    <a:bodyPr/>
                    <a:lstStyle/>
                    <a:p>
                      <a:pPr algn="ctr"/>
                      <a:r>
                        <a:rPr lang="en-GB" sz="2400" dirty="0">
                          <a:latin typeface="Comic Sans MS" panose="030F0702030302020204" pitchFamily="66" charset="0"/>
                        </a:rPr>
                        <a:t>pot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3321194"/>
                  </a:ext>
                </a:extLst>
              </a:tr>
              <a:tr h="463821">
                <a:tc>
                  <a:txBody>
                    <a:bodyPr/>
                    <a:lstStyle/>
                    <a:p>
                      <a:pPr algn="ctr"/>
                      <a:r>
                        <a:rPr lang="en-GB" sz="2400" dirty="0">
                          <a:latin typeface="Comic Sans MS" panose="030F0702030302020204" pitchFamily="66" charset="0"/>
                        </a:rPr>
                        <a:t>hot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5541385"/>
                  </a:ext>
                </a:extLst>
              </a:tr>
              <a:tr h="43731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644293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260148650"/>
              </p:ext>
            </p:extLst>
          </p:nvPr>
        </p:nvGraphicFramePr>
        <p:xfrm>
          <a:off x="8382299" y="4360237"/>
          <a:ext cx="1562100" cy="1876924"/>
        </p:xfrm>
        <a:graphic>
          <a:graphicData uri="http://schemas.openxmlformats.org/drawingml/2006/table">
            <a:tbl>
              <a:tblPr firstRow="1" bandRow="1">
                <a:tableStyleId>{5C22544A-7EE6-4342-B048-85BDC9FD1C3A}</a:tableStyleId>
              </a:tblPr>
              <a:tblGrid>
                <a:gridCol w="1562100">
                  <a:extLst>
                    <a:ext uri="{9D8B030D-6E8A-4147-A177-3AD203B41FA5}">
                      <a16:colId xmlns:a16="http://schemas.microsoft.com/office/drawing/2014/main" val="1075739991"/>
                    </a:ext>
                  </a:extLst>
                </a:gridCol>
              </a:tblGrid>
              <a:tr h="531455">
                <a:tc>
                  <a:txBody>
                    <a:bodyPr/>
                    <a:lstStyle/>
                    <a:p>
                      <a:pPr algn="ctr"/>
                      <a:r>
                        <a:rPr lang="en-GB" sz="2800" b="1" dirty="0" err="1">
                          <a:solidFill>
                            <a:sysClr val="windowText" lastClr="000000"/>
                          </a:solidFill>
                          <a:latin typeface="Comic Sans MS" panose="030F0702030302020204" pitchFamily="66" charset="0"/>
                        </a:rPr>
                        <a:t>ip</a:t>
                      </a:r>
                      <a:endParaRPr lang="en-GB" sz="2800" b="1" dirty="0">
                        <a:solidFill>
                          <a:sysClr val="windowText" lastClr="00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1234347"/>
                  </a:ext>
                </a:extLst>
              </a:tr>
              <a:tr h="431069">
                <a:tc>
                  <a:txBody>
                    <a:bodyPr/>
                    <a:lstStyle/>
                    <a:p>
                      <a:pPr algn="ctr"/>
                      <a:r>
                        <a:rPr lang="en-GB" sz="2400" dirty="0">
                          <a:latin typeface="Comic Sans MS" panose="030F0702030302020204" pitchFamily="66" charset="0"/>
                        </a:rPr>
                        <a:t>nip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3321194"/>
                  </a:ext>
                </a:extLst>
              </a:tr>
              <a:tr h="431069">
                <a:tc>
                  <a:txBody>
                    <a:bodyPr/>
                    <a:lstStyle/>
                    <a:p>
                      <a:pPr algn="ctr"/>
                      <a:r>
                        <a:rPr lang="en-GB" sz="2400" dirty="0">
                          <a:latin typeface="Comic Sans MS" panose="030F0702030302020204" pitchFamily="66" charset="0"/>
                        </a:rPr>
                        <a:t>zip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5541385"/>
                  </a:ext>
                </a:extLst>
              </a:tr>
              <a:tr h="43106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6442933"/>
                  </a:ext>
                </a:extLst>
              </a:tr>
            </a:tbl>
          </a:graphicData>
        </a:graphic>
      </p:graphicFrame>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15" y="5560417"/>
            <a:ext cx="1442518" cy="1071177"/>
          </a:xfrm>
          <a:prstGeom prst="rect">
            <a:avLst/>
          </a:prstGeom>
        </p:spPr>
      </p:pic>
    </p:spTree>
    <p:extLst>
      <p:ext uri="{BB962C8B-B14F-4D97-AF65-F5344CB8AC3E}">
        <p14:creationId xmlns:p14="http://schemas.microsoft.com/office/powerpoint/2010/main" val="3479344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Original"/>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a:extLst>
              <a:ext uri="{FF2B5EF4-FFF2-40B4-BE49-F238E27FC236}">
                <a16:creationId xmlns:a16="http://schemas.microsoft.com/office/drawing/2014/main" id="{949F0BDE-2445-4A52-99FD-75362A525D51}"/>
              </a:ext>
            </a:extLst>
          </p:cNvPr>
          <p:cNvSpPr txBox="1"/>
          <p:nvPr/>
        </p:nvSpPr>
        <p:spPr>
          <a:xfrm>
            <a:off x="525313" y="381539"/>
            <a:ext cx="10564483" cy="29854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latin typeface="Comic Sans MS" panose="030F0702030302020204" pitchFamily="66" charset="0"/>
                <a:cs typeface="Calibri"/>
              </a:rPr>
              <a:t>Now we are going to look at rhyming words in a sentence.</a:t>
            </a:r>
          </a:p>
          <a:p>
            <a:endParaRPr lang="en-GB" sz="1600" dirty="0">
              <a:latin typeface="Comic Sans MS" panose="030F0702030302020204" pitchFamily="66" charset="0"/>
              <a:cs typeface="Calibri"/>
            </a:endParaRPr>
          </a:p>
          <a:p>
            <a:r>
              <a:rPr lang="en-GB" sz="1600" dirty="0">
                <a:latin typeface="Comic Sans MS" panose="030F0702030302020204" pitchFamily="66" charset="0"/>
                <a:cs typeface="Calibri"/>
              </a:rPr>
              <a:t>Lets read the sentence.  </a:t>
            </a:r>
          </a:p>
          <a:p>
            <a:pPr algn="ctr"/>
            <a:r>
              <a:rPr lang="en-GB" sz="4000" dirty="0">
                <a:solidFill>
                  <a:srgbClr val="FF5050"/>
                </a:solidFill>
                <a:latin typeface="Comic Sans MS" panose="030F0702030302020204" pitchFamily="66" charset="0"/>
                <a:cs typeface="Calibri"/>
              </a:rPr>
              <a:t>The</a:t>
            </a:r>
            <a:r>
              <a:rPr lang="en-GB" sz="4000" dirty="0">
                <a:latin typeface="Comic Sans MS" panose="030F0702030302020204" pitchFamily="66" charset="0"/>
                <a:cs typeface="Calibri"/>
              </a:rPr>
              <a:t>  frog  is  on  a  log.</a:t>
            </a:r>
          </a:p>
          <a:p>
            <a:endParaRPr lang="en-GB" sz="1600" dirty="0">
              <a:latin typeface="Comic Sans MS" panose="030F0702030302020204" pitchFamily="66" charset="0"/>
              <a:cs typeface="Calibri"/>
            </a:endParaRPr>
          </a:p>
          <a:p>
            <a:r>
              <a:rPr lang="en-GB" sz="1600" dirty="0">
                <a:latin typeface="Comic Sans MS" panose="030F0702030302020204" pitchFamily="66" charset="0"/>
                <a:cs typeface="Calibri"/>
              </a:rPr>
              <a:t>Miss Bentley has found the two words that rhyme in the sentence. </a:t>
            </a:r>
          </a:p>
          <a:p>
            <a:endParaRPr lang="en-GB" sz="1600" dirty="0">
              <a:latin typeface="Comic Sans MS" panose="030F0702030302020204" pitchFamily="66" charset="0"/>
              <a:cs typeface="Calibri"/>
            </a:endParaRPr>
          </a:p>
          <a:p>
            <a:r>
              <a:rPr lang="en-GB" sz="1600" dirty="0">
                <a:latin typeface="Comic Sans MS" panose="030F0702030302020204" pitchFamily="66" charset="0"/>
                <a:cs typeface="Calibri"/>
              </a:rPr>
              <a:t>She looked for words that sounded the same on the end.</a:t>
            </a:r>
          </a:p>
          <a:p>
            <a:r>
              <a:rPr lang="en-GB" sz="1600" dirty="0">
                <a:latin typeface="Comic Sans MS" panose="030F0702030302020204" pitchFamily="66" charset="0"/>
                <a:cs typeface="Calibri"/>
              </a:rPr>
              <a:t>She also looked for words that looked the same on the end.</a:t>
            </a:r>
          </a:p>
          <a:p>
            <a:endParaRPr lang="en-GB" sz="1600" dirty="0">
              <a:latin typeface="Comic Sans MS" panose="030F0702030302020204" pitchFamily="66" charset="0"/>
              <a:cs typeface="Calibri"/>
            </a:endParaRPr>
          </a:p>
        </p:txBody>
      </p:sp>
      <p:sp>
        <p:nvSpPr>
          <p:cNvPr id="16" name="Rectangle 15">
            <a:extLst>
              <a:ext uri="{FF2B5EF4-FFF2-40B4-BE49-F238E27FC236}">
                <a16:creationId xmlns:a16="http://schemas.microsoft.com/office/drawing/2014/main" id="{9C6B6914-8273-45A4-A032-C429FCB1C6B1}"/>
              </a:ext>
            </a:extLst>
          </p:cNvPr>
          <p:cNvSpPr/>
          <p:nvPr/>
        </p:nvSpPr>
        <p:spPr>
          <a:xfrm>
            <a:off x="6169864" y="5774197"/>
            <a:ext cx="4845169" cy="761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17" name="Rectangle 16">
            <a:extLst>
              <a:ext uri="{FF2B5EF4-FFF2-40B4-BE49-F238E27FC236}">
                <a16:creationId xmlns:a16="http://schemas.microsoft.com/office/drawing/2014/main" id="{188B098A-9A4A-46E8-9E32-F4565BB48B5E}"/>
              </a:ext>
            </a:extLst>
          </p:cNvPr>
          <p:cNvSpPr/>
          <p:nvPr/>
        </p:nvSpPr>
        <p:spPr>
          <a:xfrm>
            <a:off x="519561" y="5803241"/>
            <a:ext cx="4643887" cy="761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pic>
        <p:nvPicPr>
          <p:cNvPr id="3" name="Picture 3" descr="A drawing of a cartoon character&#10;&#10;Description automatically generated">
            <a:extLst>
              <a:ext uri="{FF2B5EF4-FFF2-40B4-BE49-F238E27FC236}">
                <a16:creationId xmlns:a16="http://schemas.microsoft.com/office/drawing/2014/main" id="{CDF8DDE1-BAB3-4A3C-BCC4-A682AAE6CBB8}"/>
              </a:ext>
            </a:extLst>
          </p:cNvPr>
          <p:cNvPicPr>
            <a:picLocks noChangeAspect="1"/>
          </p:cNvPicPr>
          <p:nvPr/>
        </p:nvPicPr>
        <p:blipFill>
          <a:blip r:embed="rId3"/>
          <a:stretch>
            <a:fillRect/>
          </a:stretch>
        </p:blipFill>
        <p:spPr>
          <a:xfrm>
            <a:off x="1800382" y="4314317"/>
            <a:ext cx="3652212" cy="2097797"/>
          </a:xfrm>
          <a:prstGeom prst="rect">
            <a:avLst/>
          </a:prstGeom>
        </p:spPr>
      </p:pic>
      <p:sp>
        <p:nvSpPr>
          <p:cNvPr id="10" name="TextBox 1">
            <a:extLst>
              <a:ext uri="{FF2B5EF4-FFF2-40B4-BE49-F238E27FC236}">
                <a16:creationId xmlns:a16="http://schemas.microsoft.com/office/drawing/2014/main" id="{0090A5EE-9812-4812-9DAB-6CC7307BE27F}"/>
              </a:ext>
            </a:extLst>
          </p:cNvPr>
          <p:cNvSpPr txBox="1"/>
          <p:nvPr/>
        </p:nvSpPr>
        <p:spPr>
          <a:xfrm>
            <a:off x="3080498" y="3338610"/>
            <a:ext cx="7847161"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800" dirty="0">
                <a:latin typeface="Comic Sans MS" panose="030F0702030302020204" pitchFamily="66" charset="0"/>
                <a:cs typeface="Calibri"/>
              </a:rPr>
              <a:t>The frog was on a log.</a:t>
            </a:r>
          </a:p>
        </p:txBody>
      </p:sp>
      <p:sp>
        <p:nvSpPr>
          <p:cNvPr id="4" name="Oval 3">
            <a:extLst>
              <a:ext uri="{FF2B5EF4-FFF2-40B4-BE49-F238E27FC236}">
                <a16:creationId xmlns:a16="http://schemas.microsoft.com/office/drawing/2014/main" id="{BCDC1F6E-CCC6-4663-A2AC-A4BA69F85D5E}"/>
              </a:ext>
            </a:extLst>
          </p:cNvPr>
          <p:cNvSpPr/>
          <p:nvPr/>
        </p:nvSpPr>
        <p:spPr>
          <a:xfrm>
            <a:off x="8300829" y="3274423"/>
            <a:ext cx="1279583" cy="104954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11" name="Oval 10">
            <a:extLst>
              <a:ext uri="{FF2B5EF4-FFF2-40B4-BE49-F238E27FC236}">
                <a16:creationId xmlns:a16="http://schemas.microsoft.com/office/drawing/2014/main" id="{149BCB58-5193-46CA-A989-1B4B8C141B82}"/>
              </a:ext>
            </a:extLst>
          </p:cNvPr>
          <p:cNvSpPr/>
          <p:nvPr/>
        </p:nvSpPr>
        <p:spPr>
          <a:xfrm>
            <a:off x="4314525" y="3254164"/>
            <a:ext cx="1476675" cy="104954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2" name="TextBox 1"/>
          <p:cNvSpPr txBox="1"/>
          <p:nvPr/>
        </p:nvSpPr>
        <p:spPr>
          <a:xfrm>
            <a:off x="8534400" y="964371"/>
            <a:ext cx="3365500" cy="1077218"/>
          </a:xfrm>
          <a:prstGeom prst="rect">
            <a:avLst/>
          </a:prstGeom>
          <a:noFill/>
          <a:ln w="38100">
            <a:solidFill>
              <a:schemeClr val="accent1"/>
            </a:solidFill>
          </a:ln>
        </p:spPr>
        <p:txBody>
          <a:bodyPr wrap="square" rtlCol="0">
            <a:spAutoFit/>
          </a:bodyPr>
          <a:lstStyle/>
          <a:p>
            <a:r>
              <a:rPr lang="en-GB" sz="1600" dirty="0">
                <a:latin typeface="Comic Sans MS" panose="030F0702030302020204" pitchFamily="66" charset="0"/>
                <a:cs typeface="Calibri"/>
              </a:rPr>
              <a:t>I have put the tricky word in red.  Your adult can help you with this.  You can Fred talk, read the word for the rest of the sentence.</a:t>
            </a:r>
          </a:p>
        </p:txBody>
      </p:sp>
      <p:sp>
        <p:nvSpPr>
          <p:cNvPr id="12" name="TextBox 11">
            <a:extLst>
              <a:ext uri="{FF2B5EF4-FFF2-40B4-BE49-F238E27FC236}">
                <a16:creationId xmlns:a16="http://schemas.microsoft.com/office/drawing/2014/main" id="{949F0BDE-2445-4A52-99FD-75362A525D51}"/>
              </a:ext>
            </a:extLst>
          </p:cNvPr>
          <p:cNvSpPr txBox="1"/>
          <p:nvPr/>
        </p:nvSpPr>
        <p:spPr>
          <a:xfrm>
            <a:off x="5337204" y="4983911"/>
            <a:ext cx="6510487"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latin typeface="Comic Sans MS" panose="030F0702030302020204" pitchFamily="66" charset="0"/>
                <a:cs typeface="Calibri"/>
              </a:rPr>
              <a:t>Miss Bentley drew a circle around  each of the rhyming words.</a:t>
            </a:r>
          </a:p>
          <a:p>
            <a:endParaRPr lang="en-GB" sz="1600" dirty="0">
              <a:latin typeface="Comic Sans MS" panose="030F0702030302020204" pitchFamily="66" charset="0"/>
              <a:cs typeface="Calibri"/>
            </a:endParaRPr>
          </a:p>
          <a:p>
            <a:pPr algn="ctr"/>
            <a:r>
              <a:rPr lang="en-GB" sz="3600" dirty="0">
                <a:latin typeface="Comic Sans MS" panose="030F0702030302020204" pitchFamily="66" charset="0"/>
                <a:cs typeface="Calibri"/>
              </a:rPr>
              <a:t>Frog and log rhyme.</a:t>
            </a:r>
          </a:p>
          <a:p>
            <a:endParaRPr lang="en-GB" sz="1600" dirty="0">
              <a:latin typeface="Comic Sans MS" panose="030F0702030302020204" pitchFamily="66" charset="0"/>
              <a:cs typeface="Calibri"/>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8426" y="5563834"/>
            <a:ext cx="920914" cy="920914"/>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415" y="5560417"/>
            <a:ext cx="1442518" cy="1071177"/>
          </a:xfrm>
          <a:prstGeom prst="rect">
            <a:avLst/>
          </a:prstGeom>
        </p:spPr>
      </p:pic>
    </p:spTree>
    <p:extLst>
      <p:ext uri="{BB962C8B-B14F-4D97-AF65-F5344CB8AC3E}">
        <p14:creationId xmlns:p14="http://schemas.microsoft.com/office/powerpoint/2010/main" val="188775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Original"/>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a:extLst>
              <a:ext uri="{FF2B5EF4-FFF2-40B4-BE49-F238E27FC236}">
                <a16:creationId xmlns:a16="http://schemas.microsoft.com/office/drawing/2014/main" id="{B4555F3C-9434-4343-A829-D8AD3319F78C}"/>
              </a:ext>
            </a:extLst>
          </p:cNvPr>
          <p:cNvSpPr txBox="1"/>
          <p:nvPr/>
        </p:nvSpPr>
        <p:spPr>
          <a:xfrm>
            <a:off x="396815" y="339306"/>
            <a:ext cx="512984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600" dirty="0">
              <a:latin typeface="Comic Sans MS" panose="030F0702030302020204" pitchFamily="66" charset="0"/>
              <a:cs typeface="Calibri"/>
            </a:endParaRPr>
          </a:p>
        </p:txBody>
      </p:sp>
      <p:sp>
        <p:nvSpPr>
          <p:cNvPr id="6" name="TextBox 5">
            <a:extLst>
              <a:ext uri="{FF2B5EF4-FFF2-40B4-BE49-F238E27FC236}">
                <a16:creationId xmlns:a16="http://schemas.microsoft.com/office/drawing/2014/main" id="{FA804B9C-ABF7-458D-B9A9-7BE5974ED7AD}"/>
              </a:ext>
            </a:extLst>
          </p:cNvPr>
          <p:cNvSpPr txBox="1"/>
          <p:nvPr/>
        </p:nvSpPr>
        <p:spPr>
          <a:xfrm>
            <a:off x="4440621" y="2264979"/>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600" dirty="0">
              <a:latin typeface="Comic Sans MS" panose="030F0702030302020204" pitchFamily="66" charset="0"/>
            </a:endParaRPr>
          </a:p>
        </p:txBody>
      </p:sp>
      <p:sp>
        <p:nvSpPr>
          <p:cNvPr id="2" name="TextBox 1">
            <a:extLst>
              <a:ext uri="{FF2B5EF4-FFF2-40B4-BE49-F238E27FC236}">
                <a16:creationId xmlns:a16="http://schemas.microsoft.com/office/drawing/2014/main" id="{0D98A724-D54E-4B15-B3BC-E9671B8A5C8F}"/>
              </a:ext>
            </a:extLst>
          </p:cNvPr>
          <p:cNvSpPr txBox="1"/>
          <p:nvPr/>
        </p:nvSpPr>
        <p:spPr>
          <a:xfrm>
            <a:off x="4724400" y="320040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sz="1600" dirty="0">
              <a:latin typeface="Comic Sans MS" panose="030F0702030302020204" pitchFamily="66" charset="0"/>
              <a:cs typeface="Calibri"/>
            </a:endParaRPr>
          </a:p>
        </p:txBody>
      </p:sp>
      <p:pic>
        <p:nvPicPr>
          <p:cNvPr id="3" name="Picture 4" descr="A close up&#10;&#10;Description automatically generated">
            <a:extLst>
              <a:ext uri="{FF2B5EF4-FFF2-40B4-BE49-F238E27FC236}">
                <a16:creationId xmlns:a16="http://schemas.microsoft.com/office/drawing/2014/main" id="{62528058-202C-4BFE-8B73-78307003BBA8}"/>
              </a:ext>
            </a:extLst>
          </p:cNvPr>
          <p:cNvPicPr>
            <a:picLocks noChangeAspect="1"/>
          </p:cNvPicPr>
          <p:nvPr/>
        </p:nvPicPr>
        <p:blipFill>
          <a:blip r:embed="rId3"/>
          <a:stretch>
            <a:fillRect/>
          </a:stretch>
        </p:blipFill>
        <p:spPr>
          <a:xfrm>
            <a:off x="10287985" y="1200333"/>
            <a:ext cx="1578635" cy="1543586"/>
          </a:xfrm>
          <a:prstGeom prst="rect">
            <a:avLst/>
          </a:prstGeom>
        </p:spPr>
      </p:pic>
      <p:sp>
        <p:nvSpPr>
          <p:cNvPr id="7" name="TextBox 1">
            <a:extLst>
              <a:ext uri="{FF2B5EF4-FFF2-40B4-BE49-F238E27FC236}">
                <a16:creationId xmlns:a16="http://schemas.microsoft.com/office/drawing/2014/main" id="{BA289F20-5CDA-4D50-BAFC-0EB35549309E}"/>
              </a:ext>
            </a:extLst>
          </p:cNvPr>
          <p:cNvSpPr txBox="1"/>
          <p:nvPr/>
        </p:nvSpPr>
        <p:spPr>
          <a:xfrm>
            <a:off x="2226508" y="3656316"/>
            <a:ext cx="7171426"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5400" dirty="0">
                <a:latin typeface="Comic Sans MS" panose="030F0702030302020204" pitchFamily="66" charset="0"/>
                <a:cs typeface="Calibri"/>
              </a:rPr>
              <a:t>The  pig  with  a  wig.</a:t>
            </a:r>
          </a:p>
        </p:txBody>
      </p:sp>
      <p:sp>
        <p:nvSpPr>
          <p:cNvPr id="5" name="TextBox 4">
            <a:extLst>
              <a:ext uri="{FF2B5EF4-FFF2-40B4-BE49-F238E27FC236}">
                <a16:creationId xmlns:a16="http://schemas.microsoft.com/office/drawing/2014/main" id="{81BF7512-5B15-440B-9E76-961F717170E2}"/>
              </a:ext>
            </a:extLst>
          </p:cNvPr>
          <p:cNvSpPr txBox="1"/>
          <p:nvPr/>
        </p:nvSpPr>
        <p:spPr>
          <a:xfrm>
            <a:off x="576406" y="339306"/>
            <a:ext cx="10840894"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latin typeface="Comic Sans MS" panose="030F0702030302020204" pitchFamily="66" charset="0"/>
                <a:cs typeface="Calibri"/>
              </a:rPr>
              <a:t>Now let’s do one together.</a:t>
            </a:r>
          </a:p>
          <a:p>
            <a:r>
              <a:rPr lang="en-GB" dirty="0">
                <a:latin typeface="Comic Sans MS" panose="030F0702030302020204" pitchFamily="66" charset="0"/>
                <a:cs typeface="Calibri"/>
              </a:rPr>
              <a:t>Let’s read the sentence.</a:t>
            </a:r>
          </a:p>
          <a:p>
            <a:endParaRPr lang="en-GB" dirty="0">
              <a:latin typeface="Comic Sans MS" panose="030F0702030302020204" pitchFamily="66" charset="0"/>
              <a:cs typeface="Calibri"/>
            </a:endParaRPr>
          </a:p>
          <a:p>
            <a:endParaRPr lang="en-GB" dirty="0">
              <a:latin typeface="Comic Sans MS" panose="030F0702030302020204" pitchFamily="66" charset="0"/>
              <a:cs typeface="Calibri"/>
            </a:endParaRPr>
          </a:p>
          <a:p>
            <a:endParaRPr lang="en-GB" dirty="0">
              <a:latin typeface="Comic Sans MS" panose="030F0702030302020204" pitchFamily="66" charset="0"/>
              <a:cs typeface="Calibri"/>
            </a:endParaRPr>
          </a:p>
          <a:p>
            <a:endParaRPr lang="en-GB" dirty="0">
              <a:latin typeface="Comic Sans MS" panose="030F0702030302020204" pitchFamily="66" charset="0"/>
              <a:cs typeface="Calibri"/>
            </a:endParaRPr>
          </a:p>
          <a:p>
            <a:r>
              <a:rPr lang="en-GB" dirty="0">
                <a:latin typeface="Comic Sans MS" panose="030F0702030302020204" pitchFamily="66" charset="0"/>
                <a:cs typeface="Calibri"/>
              </a:rPr>
              <a:t>Now let’s find two words that rhyme in the sentence.</a:t>
            </a:r>
          </a:p>
          <a:p>
            <a:r>
              <a:rPr lang="en-GB" b="1" dirty="0">
                <a:latin typeface="Comic Sans MS" panose="030F0702030302020204" pitchFamily="66" charset="0"/>
                <a:cs typeface="Calibri"/>
              </a:rPr>
              <a:t>Look for words that sound the same on the end.</a:t>
            </a:r>
          </a:p>
          <a:p>
            <a:r>
              <a:rPr lang="en-GB" b="1" dirty="0">
                <a:latin typeface="Comic Sans MS" panose="030F0702030302020204" pitchFamily="66" charset="0"/>
                <a:cs typeface="Calibri"/>
              </a:rPr>
              <a:t>Spot words that look the same on the end.</a:t>
            </a:r>
          </a:p>
          <a:p>
            <a:r>
              <a:rPr lang="en-GB" dirty="0">
                <a:latin typeface="Comic Sans MS" panose="030F0702030302020204" pitchFamily="66" charset="0"/>
                <a:cs typeface="Calibri"/>
              </a:rPr>
              <a:t>We have picked out the first word for you.  Drag and drop or draw a circle around the word that rhymes with pig.</a:t>
            </a:r>
          </a:p>
          <a:p>
            <a:endParaRPr lang="en-GB" dirty="0">
              <a:latin typeface="Comic Sans MS" panose="030F0702030302020204" pitchFamily="66" charset="0"/>
              <a:cs typeface="Calibri"/>
            </a:endParaRPr>
          </a:p>
          <a:p>
            <a:r>
              <a:rPr lang="en-GB" dirty="0">
                <a:latin typeface="Comic Sans MS" panose="030F0702030302020204" pitchFamily="66" charset="0"/>
                <a:cs typeface="Calibri"/>
              </a:rPr>
              <a:t> </a:t>
            </a:r>
          </a:p>
          <a:p>
            <a:endParaRPr lang="en-GB" dirty="0">
              <a:latin typeface="Comic Sans MS" panose="030F0702030302020204" pitchFamily="66" charset="0"/>
              <a:cs typeface="Calibri"/>
            </a:endParaRPr>
          </a:p>
          <a:p>
            <a:endParaRPr lang="en-GB" dirty="0">
              <a:latin typeface="Comic Sans MS" panose="030F0702030302020204" pitchFamily="66" charset="0"/>
              <a:cs typeface="Calibri"/>
            </a:endParaRPr>
          </a:p>
          <a:p>
            <a:endParaRPr lang="en-GB" dirty="0">
              <a:latin typeface="Comic Sans MS" panose="030F0702030302020204" pitchFamily="66" charset="0"/>
              <a:cs typeface="Calibri"/>
            </a:endParaRPr>
          </a:p>
          <a:p>
            <a:r>
              <a:rPr lang="en-GB" dirty="0">
                <a:latin typeface="Comic Sans MS" panose="030F0702030302020204" pitchFamily="66" charset="0"/>
                <a:cs typeface="Calibri"/>
              </a:rPr>
              <a:t>Can you think of any other words that rhyme with pig? Write your favourite one in the box. </a:t>
            </a:r>
            <a:endParaRPr lang="en-GB" sz="1600" dirty="0">
              <a:latin typeface="Comic Sans MS" panose="030F0702030302020204" pitchFamily="66" charset="0"/>
              <a:cs typeface="Calibri"/>
            </a:endParaRPr>
          </a:p>
        </p:txBody>
      </p:sp>
      <p:sp>
        <p:nvSpPr>
          <p:cNvPr id="8" name="Oval 7">
            <a:extLst>
              <a:ext uri="{FF2B5EF4-FFF2-40B4-BE49-F238E27FC236}">
                <a16:creationId xmlns:a16="http://schemas.microsoft.com/office/drawing/2014/main" id="{5E3474B7-1F27-45B9-94F9-69B32481AA0A}"/>
              </a:ext>
            </a:extLst>
          </p:cNvPr>
          <p:cNvSpPr/>
          <p:nvPr/>
        </p:nvSpPr>
        <p:spPr>
          <a:xfrm>
            <a:off x="3697861" y="3735267"/>
            <a:ext cx="1279583" cy="104954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11" name="Oval 10">
            <a:extLst>
              <a:ext uri="{FF2B5EF4-FFF2-40B4-BE49-F238E27FC236}">
                <a16:creationId xmlns:a16="http://schemas.microsoft.com/office/drawing/2014/main" id="{04369F20-6CFB-4277-B698-C1613A852B54}"/>
              </a:ext>
            </a:extLst>
          </p:cNvPr>
          <p:cNvSpPr/>
          <p:nvPr/>
        </p:nvSpPr>
        <p:spPr>
          <a:xfrm>
            <a:off x="10408244" y="3604946"/>
            <a:ext cx="1279583" cy="104954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13" name="TextBox 1">
            <a:extLst>
              <a:ext uri="{FF2B5EF4-FFF2-40B4-BE49-F238E27FC236}">
                <a16:creationId xmlns:a16="http://schemas.microsoft.com/office/drawing/2014/main" id="{BA289F20-5CDA-4D50-BAFC-0EB35549309E}"/>
              </a:ext>
            </a:extLst>
          </p:cNvPr>
          <p:cNvSpPr txBox="1"/>
          <p:nvPr/>
        </p:nvSpPr>
        <p:spPr>
          <a:xfrm>
            <a:off x="2416084" y="883027"/>
            <a:ext cx="7171426"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5400" dirty="0">
                <a:solidFill>
                  <a:srgbClr val="FF0000"/>
                </a:solidFill>
                <a:latin typeface="Comic Sans MS" panose="030F0702030302020204" pitchFamily="66" charset="0"/>
                <a:cs typeface="Calibri"/>
              </a:rPr>
              <a:t>The</a:t>
            </a:r>
            <a:r>
              <a:rPr lang="en-GB" sz="5400" dirty="0">
                <a:latin typeface="Comic Sans MS" panose="030F0702030302020204" pitchFamily="66" charset="0"/>
                <a:cs typeface="Calibri"/>
              </a:rPr>
              <a:t> pig with a wig.</a:t>
            </a:r>
          </a:p>
        </p:txBody>
      </p:sp>
      <p:sp>
        <p:nvSpPr>
          <p:cNvPr id="9" name="Rectangle 8"/>
          <p:cNvSpPr/>
          <p:nvPr/>
        </p:nvSpPr>
        <p:spPr>
          <a:xfrm>
            <a:off x="7467600" y="5361709"/>
            <a:ext cx="2820385" cy="126076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Tree>
    <p:extLst>
      <p:ext uri="{BB962C8B-B14F-4D97-AF65-F5344CB8AC3E}">
        <p14:creationId xmlns:p14="http://schemas.microsoft.com/office/powerpoint/2010/main" val="902437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Original"/>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Rectangle 12">
            <a:extLst>
              <a:ext uri="{FF2B5EF4-FFF2-40B4-BE49-F238E27FC236}">
                <a16:creationId xmlns:a16="http://schemas.microsoft.com/office/drawing/2014/main" id="{018FFB6E-3701-4257-BB85-81A597B98F61}"/>
              </a:ext>
            </a:extLst>
          </p:cNvPr>
          <p:cNvSpPr/>
          <p:nvPr/>
        </p:nvSpPr>
        <p:spPr>
          <a:xfrm>
            <a:off x="6169864" y="3071543"/>
            <a:ext cx="4845169" cy="761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16" name="Rectangle 15">
            <a:extLst>
              <a:ext uri="{FF2B5EF4-FFF2-40B4-BE49-F238E27FC236}">
                <a16:creationId xmlns:a16="http://schemas.microsoft.com/office/drawing/2014/main" id="{9C6B6914-8273-45A4-A032-C429FCB1C6B1}"/>
              </a:ext>
            </a:extLst>
          </p:cNvPr>
          <p:cNvSpPr/>
          <p:nvPr/>
        </p:nvSpPr>
        <p:spPr>
          <a:xfrm>
            <a:off x="6169864" y="5803240"/>
            <a:ext cx="4845169" cy="761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17" name="Rectangle 16">
            <a:extLst>
              <a:ext uri="{FF2B5EF4-FFF2-40B4-BE49-F238E27FC236}">
                <a16:creationId xmlns:a16="http://schemas.microsoft.com/office/drawing/2014/main" id="{188B098A-9A4A-46E8-9E32-F4565BB48B5E}"/>
              </a:ext>
            </a:extLst>
          </p:cNvPr>
          <p:cNvSpPr/>
          <p:nvPr/>
        </p:nvSpPr>
        <p:spPr>
          <a:xfrm>
            <a:off x="519561" y="5803241"/>
            <a:ext cx="4643887" cy="761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18" name="Rectangle 17">
            <a:extLst>
              <a:ext uri="{FF2B5EF4-FFF2-40B4-BE49-F238E27FC236}">
                <a16:creationId xmlns:a16="http://schemas.microsoft.com/office/drawing/2014/main" id="{1B6DDA70-5485-4475-B66F-17F33FDB41A2}"/>
              </a:ext>
            </a:extLst>
          </p:cNvPr>
          <p:cNvSpPr/>
          <p:nvPr/>
        </p:nvSpPr>
        <p:spPr>
          <a:xfrm>
            <a:off x="533938" y="3186561"/>
            <a:ext cx="4643887" cy="761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pic>
        <p:nvPicPr>
          <p:cNvPr id="3" name="Picture 4" descr="A picture containing table, flower, drawing&#10;&#10;Description automatically generated">
            <a:extLst>
              <a:ext uri="{FF2B5EF4-FFF2-40B4-BE49-F238E27FC236}">
                <a16:creationId xmlns:a16="http://schemas.microsoft.com/office/drawing/2014/main" id="{485EB428-EDC5-49F0-87A6-DE5AD4CB069D}"/>
              </a:ext>
            </a:extLst>
          </p:cNvPr>
          <p:cNvPicPr>
            <a:picLocks noChangeAspect="1"/>
          </p:cNvPicPr>
          <p:nvPr/>
        </p:nvPicPr>
        <p:blipFill>
          <a:blip r:embed="rId3"/>
          <a:stretch>
            <a:fillRect/>
          </a:stretch>
        </p:blipFill>
        <p:spPr>
          <a:xfrm>
            <a:off x="3899048" y="2435383"/>
            <a:ext cx="3954853" cy="2639628"/>
          </a:xfrm>
          <a:prstGeom prst="rect">
            <a:avLst/>
          </a:prstGeom>
        </p:spPr>
      </p:pic>
      <p:sp>
        <p:nvSpPr>
          <p:cNvPr id="20" name="TextBox 1">
            <a:extLst>
              <a:ext uri="{FF2B5EF4-FFF2-40B4-BE49-F238E27FC236}">
                <a16:creationId xmlns:a16="http://schemas.microsoft.com/office/drawing/2014/main" id="{299E58BF-8FC7-45AE-843A-9D16DB9E545C}"/>
              </a:ext>
            </a:extLst>
          </p:cNvPr>
          <p:cNvSpPr txBox="1"/>
          <p:nvPr/>
        </p:nvSpPr>
        <p:spPr>
          <a:xfrm>
            <a:off x="2807000" y="5116415"/>
            <a:ext cx="6725728" cy="101566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0" dirty="0">
                <a:latin typeface="Comic Sans MS" panose="030F0702030302020204" pitchFamily="66" charset="0"/>
                <a:cs typeface="Calibri"/>
              </a:rPr>
              <a:t>The bee in a tree.</a:t>
            </a:r>
            <a:endParaRPr lang="en-US" sz="6000" dirty="0">
              <a:latin typeface="Comic Sans MS" panose="030F0702030302020204" pitchFamily="66" charset="0"/>
              <a:cs typeface="Calibri" panose="020F0502020204030204"/>
            </a:endParaRPr>
          </a:p>
        </p:txBody>
      </p:sp>
      <p:sp>
        <p:nvSpPr>
          <p:cNvPr id="5" name="Oval 4">
            <a:extLst>
              <a:ext uri="{FF2B5EF4-FFF2-40B4-BE49-F238E27FC236}">
                <a16:creationId xmlns:a16="http://schemas.microsoft.com/office/drawing/2014/main" id="{52D2D683-13CF-44C9-9633-13BDA4494E3D}"/>
              </a:ext>
            </a:extLst>
          </p:cNvPr>
          <p:cNvSpPr/>
          <p:nvPr/>
        </p:nvSpPr>
        <p:spPr>
          <a:xfrm>
            <a:off x="10627744" y="2828026"/>
            <a:ext cx="1279583" cy="104954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7" name="Oval 6">
            <a:extLst>
              <a:ext uri="{FF2B5EF4-FFF2-40B4-BE49-F238E27FC236}">
                <a16:creationId xmlns:a16="http://schemas.microsoft.com/office/drawing/2014/main" id="{8E1FCE78-B1D7-4035-9D05-A4D3B62CDF42}"/>
              </a:ext>
            </a:extLst>
          </p:cNvPr>
          <p:cNvSpPr/>
          <p:nvPr/>
        </p:nvSpPr>
        <p:spPr>
          <a:xfrm>
            <a:off x="10578861" y="4058728"/>
            <a:ext cx="1279583" cy="104954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8" name="TextBox 7">
            <a:extLst>
              <a:ext uri="{FF2B5EF4-FFF2-40B4-BE49-F238E27FC236}">
                <a16:creationId xmlns:a16="http://schemas.microsoft.com/office/drawing/2014/main" id="{8A4B1EDA-CED7-4722-BC6F-5F1B2E7623B9}"/>
              </a:ext>
            </a:extLst>
          </p:cNvPr>
          <p:cNvSpPr txBox="1"/>
          <p:nvPr/>
        </p:nvSpPr>
        <p:spPr>
          <a:xfrm>
            <a:off x="318951" y="280530"/>
            <a:ext cx="1131570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Comic Sans MS" panose="030F0702030302020204" pitchFamily="66" charset="0"/>
              </a:rPr>
              <a:t>Now it is your turn.</a:t>
            </a:r>
          </a:p>
          <a:p>
            <a:r>
              <a:rPr lang="en-GB" sz="2000" dirty="0">
                <a:latin typeface="Comic Sans MS" panose="030F0702030302020204" pitchFamily="66" charset="0"/>
              </a:rPr>
              <a:t>Read the sentence and identify the two words that rhyme.</a:t>
            </a:r>
          </a:p>
          <a:p>
            <a:r>
              <a:rPr lang="en-GB" sz="2000" dirty="0">
                <a:latin typeface="Comic Sans MS" panose="030F0702030302020204" pitchFamily="66" charset="0"/>
              </a:rPr>
              <a:t>Remember the words that rhyme will look and sound the same at the end. </a:t>
            </a:r>
            <a:endParaRPr lang="en-GB" sz="2000" dirty="0">
              <a:latin typeface="Comic Sans MS" panose="030F0702030302020204" pitchFamily="66" charset="0"/>
              <a:cs typeface="Calibri"/>
            </a:endParaRPr>
          </a:p>
          <a:p>
            <a:endParaRPr lang="en-GB" sz="2000" dirty="0">
              <a:latin typeface="Comic Sans MS" panose="030F0702030302020204" pitchFamily="66" charset="0"/>
              <a:cs typeface="Calibri"/>
            </a:endParaRPr>
          </a:p>
          <a:p>
            <a:r>
              <a:rPr lang="en-GB" sz="2000" dirty="0">
                <a:latin typeface="Comic Sans MS" panose="030F0702030302020204" pitchFamily="66" charset="0"/>
                <a:cs typeface="Calibri"/>
              </a:rPr>
              <a:t>Circle the two words that rhyme by drawing a circle around them or moving the ones provided.</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656" y="5726053"/>
            <a:ext cx="1299108" cy="964684"/>
          </a:xfrm>
          <a:prstGeom prst="rect">
            <a:avLst/>
          </a:prstGeom>
        </p:spPr>
      </p:pic>
    </p:spTree>
    <p:extLst>
      <p:ext uri="{BB962C8B-B14F-4D97-AF65-F5344CB8AC3E}">
        <p14:creationId xmlns:p14="http://schemas.microsoft.com/office/powerpoint/2010/main" val="2338823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Original"/>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8" descr="A picture containing mammal, outdoor, fence, cat&#10;&#10;Description automatically generated">
            <a:extLst>
              <a:ext uri="{FF2B5EF4-FFF2-40B4-BE49-F238E27FC236}">
                <a16:creationId xmlns:a16="http://schemas.microsoft.com/office/drawing/2014/main" id="{C0DBD752-35F8-49E2-A7C6-F30EA724AF62}"/>
              </a:ext>
            </a:extLst>
          </p:cNvPr>
          <p:cNvPicPr>
            <a:picLocks noChangeAspect="1"/>
          </p:cNvPicPr>
          <p:nvPr/>
        </p:nvPicPr>
        <p:blipFill>
          <a:blip r:embed="rId3"/>
          <a:stretch>
            <a:fillRect/>
          </a:stretch>
        </p:blipFill>
        <p:spPr>
          <a:xfrm>
            <a:off x="4094463" y="2557581"/>
            <a:ext cx="3369512" cy="2391134"/>
          </a:xfrm>
          <a:prstGeom prst="rect">
            <a:avLst/>
          </a:prstGeom>
        </p:spPr>
      </p:pic>
      <p:sp>
        <p:nvSpPr>
          <p:cNvPr id="10" name="TextBox 1">
            <a:extLst>
              <a:ext uri="{FF2B5EF4-FFF2-40B4-BE49-F238E27FC236}">
                <a16:creationId xmlns:a16="http://schemas.microsoft.com/office/drawing/2014/main" id="{64DEC64C-F83C-4522-A16D-81B88ED4C945}"/>
              </a:ext>
            </a:extLst>
          </p:cNvPr>
          <p:cNvSpPr txBox="1"/>
          <p:nvPr/>
        </p:nvSpPr>
        <p:spPr>
          <a:xfrm>
            <a:off x="3413184" y="5299395"/>
            <a:ext cx="6049992"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5400" dirty="0">
                <a:latin typeface="Comic Sans MS" panose="030F0702030302020204" pitchFamily="66" charset="0"/>
                <a:cs typeface="Calibri"/>
              </a:rPr>
              <a:t>The fox in a box</a:t>
            </a:r>
            <a:r>
              <a:rPr lang="en-GB" sz="4800" dirty="0">
                <a:latin typeface="Comic Sans MS" panose="030F0702030302020204" pitchFamily="66" charset="0"/>
                <a:cs typeface="Calibri"/>
              </a:rPr>
              <a:t>.</a:t>
            </a:r>
          </a:p>
        </p:txBody>
      </p:sp>
      <p:sp>
        <p:nvSpPr>
          <p:cNvPr id="2" name="Oval 1">
            <a:extLst>
              <a:ext uri="{FF2B5EF4-FFF2-40B4-BE49-F238E27FC236}">
                <a16:creationId xmlns:a16="http://schemas.microsoft.com/office/drawing/2014/main" id="{1AF7052F-DCC1-4C9B-992D-39C945C701DE}"/>
              </a:ext>
            </a:extLst>
          </p:cNvPr>
          <p:cNvSpPr/>
          <p:nvPr/>
        </p:nvSpPr>
        <p:spPr>
          <a:xfrm>
            <a:off x="10670876" y="3805686"/>
            <a:ext cx="1279583" cy="104954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3" name="Oval 2">
            <a:extLst>
              <a:ext uri="{FF2B5EF4-FFF2-40B4-BE49-F238E27FC236}">
                <a16:creationId xmlns:a16="http://schemas.microsoft.com/office/drawing/2014/main" id="{A8926E08-9F96-463F-91CF-A5D3DB84CDAC}"/>
              </a:ext>
            </a:extLst>
          </p:cNvPr>
          <p:cNvSpPr/>
          <p:nvPr/>
        </p:nvSpPr>
        <p:spPr>
          <a:xfrm>
            <a:off x="10670876" y="2511724"/>
            <a:ext cx="1279583" cy="104954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4" name="TextBox 3">
            <a:extLst>
              <a:ext uri="{FF2B5EF4-FFF2-40B4-BE49-F238E27FC236}">
                <a16:creationId xmlns:a16="http://schemas.microsoft.com/office/drawing/2014/main" id="{952F04A4-66D4-4B2D-A979-001405227A32}"/>
              </a:ext>
            </a:extLst>
          </p:cNvPr>
          <p:cNvSpPr txBox="1"/>
          <p:nvPr/>
        </p:nvSpPr>
        <p:spPr>
          <a:xfrm>
            <a:off x="454324" y="295124"/>
            <a:ext cx="9313652"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Comic Sans MS" panose="030F0702030302020204" pitchFamily="66" charset="0"/>
              </a:rPr>
              <a:t>Read the sentence and identify the two words that rhyme.</a:t>
            </a:r>
          </a:p>
          <a:p>
            <a:r>
              <a:rPr lang="en-GB" sz="2000">
                <a:latin typeface="Comic Sans MS" panose="030F0702030302020204" pitchFamily="66" charset="0"/>
              </a:rPr>
              <a:t>Remember the words that rhyme will look and sound the same at the end. </a:t>
            </a:r>
            <a:endParaRPr lang="en-GB" sz="2000">
              <a:latin typeface="Comic Sans MS" panose="030F0702030302020204" pitchFamily="66" charset="0"/>
              <a:cs typeface="Calibri"/>
            </a:endParaRPr>
          </a:p>
          <a:p>
            <a:endParaRPr lang="en-GB" sz="2000">
              <a:latin typeface="Comic Sans MS" panose="030F0702030302020204" pitchFamily="66" charset="0"/>
              <a:cs typeface="Calibri"/>
            </a:endParaRPr>
          </a:p>
          <a:p>
            <a:r>
              <a:rPr lang="en-GB" sz="2000">
                <a:latin typeface="Comic Sans MS" panose="030F0702030302020204" pitchFamily="66" charset="0"/>
                <a:cs typeface="Calibri"/>
              </a:rPr>
              <a:t>Circle the two words that rhyme by drawing a circle around them or moving the ones provided.</a:t>
            </a:r>
            <a:endParaRPr lang="en-GB" sz="2000" dirty="0">
              <a:latin typeface="Comic Sans MS" panose="030F0702030302020204" pitchFamily="66" charset="0"/>
              <a:cs typeface="Calibri"/>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656" y="5726053"/>
            <a:ext cx="1299108" cy="964684"/>
          </a:xfrm>
          <a:prstGeom prst="rect">
            <a:avLst/>
          </a:prstGeom>
        </p:spPr>
      </p:pic>
    </p:spTree>
    <p:extLst>
      <p:ext uri="{BB962C8B-B14F-4D97-AF65-F5344CB8AC3E}">
        <p14:creationId xmlns:p14="http://schemas.microsoft.com/office/powerpoint/2010/main" val="1751945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Original"/>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a:extLst>
              <a:ext uri="{FF2B5EF4-FFF2-40B4-BE49-F238E27FC236}">
                <a16:creationId xmlns:a16="http://schemas.microsoft.com/office/drawing/2014/main" id="{949F0BDE-2445-4A52-99FD-75362A525D51}"/>
              </a:ext>
            </a:extLst>
          </p:cNvPr>
          <p:cNvSpPr txBox="1"/>
          <p:nvPr/>
        </p:nvSpPr>
        <p:spPr>
          <a:xfrm>
            <a:off x="352785" y="440504"/>
            <a:ext cx="1067950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Comic Sans MS" panose="030F0702030302020204" pitchFamily="66" charset="0"/>
                <a:cs typeface="Calibri"/>
              </a:rPr>
              <a:t>Now it’s time for a little challenge. </a:t>
            </a:r>
          </a:p>
          <a:p>
            <a:r>
              <a:rPr lang="en-GB" sz="2000" dirty="0">
                <a:latin typeface="Comic Sans MS" panose="030F0702030302020204" pitchFamily="66" charset="0"/>
                <a:cs typeface="Calibri"/>
              </a:rPr>
              <a:t>Read the sentence below and see if you can spot the three words that rhyme.</a:t>
            </a:r>
          </a:p>
        </p:txBody>
      </p:sp>
      <p:pic>
        <p:nvPicPr>
          <p:cNvPr id="9" name="Picture 9" descr="A picture containing drawing&#10;&#10;Description automatically generated">
            <a:extLst>
              <a:ext uri="{FF2B5EF4-FFF2-40B4-BE49-F238E27FC236}">
                <a16:creationId xmlns:a16="http://schemas.microsoft.com/office/drawing/2014/main" id="{CD2F33EF-E368-40A3-A93E-94C1BB0C8317}"/>
              </a:ext>
            </a:extLst>
          </p:cNvPr>
          <p:cNvPicPr>
            <a:picLocks noChangeAspect="1"/>
          </p:cNvPicPr>
          <p:nvPr/>
        </p:nvPicPr>
        <p:blipFill>
          <a:blip r:embed="rId3"/>
          <a:stretch>
            <a:fillRect/>
          </a:stretch>
        </p:blipFill>
        <p:spPr>
          <a:xfrm>
            <a:off x="1433962" y="1762033"/>
            <a:ext cx="4554746" cy="2789350"/>
          </a:xfrm>
          <a:prstGeom prst="rect">
            <a:avLst/>
          </a:prstGeom>
        </p:spPr>
      </p:pic>
      <p:sp>
        <p:nvSpPr>
          <p:cNvPr id="16" name="Rectangle 15">
            <a:extLst>
              <a:ext uri="{FF2B5EF4-FFF2-40B4-BE49-F238E27FC236}">
                <a16:creationId xmlns:a16="http://schemas.microsoft.com/office/drawing/2014/main" id="{9C6B6914-8273-45A4-A032-C429FCB1C6B1}"/>
              </a:ext>
            </a:extLst>
          </p:cNvPr>
          <p:cNvSpPr/>
          <p:nvPr/>
        </p:nvSpPr>
        <p:spPr>
          <a:xfrm>
            <a:off x="2639264" y="4660916"/>
            <a:ext cx="4845169" cy="761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17" name="Rectangle 16">
            <a:extLst>
              <a:ext uri="{FF2B5EF4-FFF2-40B4-BE49-F238E27FC236}">
                <a16:creationId xmlns:a16="http://schemas.microsoft.com/office/drawing/2014/main" id="{188B098A-9A4A-46E8-9E32-F4565BB48B5E}"/>
              </a:ext>
            </a:extLst>
          </p:cNvPr>
          <p:cNvSpPr/>
          <p:nvPr/>
        </p:nvSpPr>
        <p:spPr>
          <a:xfrm>
            <a:off x="519561" y="5803241"/>
            <a:ext cx="4643887" cy="761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12" name="TextBox 11">
            <a:extLst>
              <a:ext uri="{FF2B5EF4-FFF2-40B4-BE49-F238E27FC236}">
                <a16:creationId xmlns:a16="http://schemas.microsoft.com/office/drawing/2014/main" id="{982CAE0C-BB33-4D08-9D55-DF24A753AEF5}"/>
              </a:ext>
            </a:extLst>
          </p:cNvPr>
          <p:cNvSpPr txBox="1"/>
          <p:nvPr/>
        </p:nvSpPr>
        <p:spPr>
          <a:xfrm>
            <a:off x="454862" y="5041915"/>
            <a:ext cx="783015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dirty="0">
                <a:latin typeface="Comic Sans MS" panose="030F0702030302020204" pitchFamily="66" charset="0"/>
                <a:cs typeface="Calibri"/>
              </a:rPr>
              <a:t>The cat is sat on a mat.</a:t>
            </a:r>
          </a:p>
        </p:txBody>
      </p:sp>
      <p:sp>
        <p:nvSpPr>
          <p:cNvPr id="2" name="Oval 1">
            <a:extLst>
              <a:ext uri="{FF2B5EF4-FFF2-40B4-BE49-F238E27FC236}">
                <a16:creationId xmlns:a16="http://schemas.microsoft.com/office/drawing/2014/main" id="{1E89C97F-9171-41D3-BF41-92D3253ABB98}"/>
              </a:ext>
            </a:extLst>
          </p:cNvPr>
          <p:cNvSpPr/>
          <p:nvPr/>
        </p:nvSpPr>
        <p:spPr>
          <a:xfrm>
            <a:off x="6476102" y="1380226"/>
            <a:ext cx="1279583" cy="104954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3" name="Oval 2">
            <a:extLst>
              <a:ext uri="{FF2B5EF4-FFF2-40B4-BE49-F238E27FC236}">
                <a16:creationId xmlns:a16="http://schemas.microsoft.com/office/drawing/2014/main" id="{0857B54C-D2FB-47DD-A546-8A8CFB67C951}"/>
              </a:ext>
            </a:extLst>
          </p:cNvPr>
          <p:cNvSpPr/>
          <p:nvPr/>
        </p:nvSpPr>
        <p:spPr>
          <a:xfrm>
            <a:off x="6476102" y="2599397"/>
            <a:ext cx="1279583" cy="104954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5" name="Oval 4">
            <a:extLst>
              <a:ext uri="{FF2B5EF4-FFF2-40B4-BE49-F238E27FC236}">
                <a16:creationId xmlns:a16="http://schemas.microsoft.com/office/drawing/2014/main" id="{04E3D074-3BB8-4F9B-8ABA-5A0FDACF8F1E}"/>
              </a:ext>
            </a:extLst>
          </p:cNvPr>
          <p:cNvSpPr/>
          <p:nvPr/>
        </p:nvSpPr>
        <p:spPr>
          <a:xfrm>
            <a:off x="6476102" y="3937603"/>
            <a:ext cx="1279583" cy="104954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sp>
        <p:nvSpPr>
          <p:cNvPr id="4" name="Rectangle 3"/>
          <p:cNvSpPr/>
          <p:nvPr/>
        </p:nvSpPr>
        <p:spPr>
          <a:xfrm>
            <a:off x="8461612" y="1380227"/>
            <a:ext cx="3002507" cy="502057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omic Sans MS" panose="030F0702030302020204" pitchFamily="66" charset="0"/>
                <a:cs typeface="Calibri"/>
              </a:rPr>
              <a:t>Talk to your adult about what other words that rhyme with cat, sat, mat.  Write them down on the list below.</a:t>
            </a:r>
          </a:p>
          <a:p>
            <a:pPr algn="ctr"/>
            <a:endParaRPr lang="en-GB" sz="1600" dirty="0">
              <a:solidFill>
                <a:schemeClr val="tx1"/>
              </a:solidFill>
              <a:latin typeface="Comic Sans MS" panose="030F0702030302020204" pitchFamily="66" charset="0"/>
              <a:cs typeface="Calibri"/>
            </a:endParaRPr>
          </a:p>
          <a:p>
            <a:pPr algn="ctr"/>
            <a:r>
              <a:rPr lang="en-GB" sz="2400" dirty="0">
                <a:solidFill>
                  <a:schemeClr val="tx1"/>
                </a:solidFill>
                <a:latin typeface="Comic Sans MS" panose="030F0702030302020204" pitchFamily="66" charset="0"/>
                <a:cs typeface="Calibri"/>
              </a:rPr>
              <a:t>cat</a:t>
            </a:r>
          </a:p>
          <a:p>
            <a:pPr algn="ctr"/>
            <a:r>
              <a:rPr lang="en-GB" sz="2400" dirty="0">
                <a:solidFill>
                  <a:schemeClr val="tx1"/>
                </a:solidFill>
                <a:latin typeface="Comic Sans MS" panose="030F0702030302020204" pitchFamily="66" charset="0"/>
                <a:cs typeface="Calibri"/>
              </a:rPr>
              <a:t>sat</a:t>
            </a:r>
          </a:p>
          <a:p>
            <a:pPr algn="ctr"/>
            <a:r>
              <a:rPr lang="en-GB" sz="2400" dirty="0">
                <a:solidFill>
                  <a:schemeClr val="tx1"/>
                </a:solidFill>
                <a:latin typeface="Comic Sans MS" panose="030F0702030302020204" pitchFamily="66" charset="0"/>
                <a:cs typeface="Calibri"/>
              </a:rPr>
              <a:t>mat</a:t>
            </a:r>
          </a:p>
          <a:p>
            <a:pPr algn="ctr"/>
            <a:endParaRPr lang="en-GB" sz="1600" dirty="0">
              <a:solidFill>
                <a:schemeClr val="tx1"/>
              </a:solidFill>
              <a:latin typeface="Comic Sans MS" panose="030F0702030302020204" pitchFamily="66" charset="0"/>
              <a:cs typeface="Calibri"/>
            </a:endParaRPr>
          </a:p>
          <a:p>
            <a:pPr algn="ctr"/>
            <a:endParaRPr lang="en-GB" sz="1600" dirty="0">
              <a:solidFill>
                <a:schemeClr val="tx1"/>
              </a:solidFill>
              <a:latin typeface="Comic Sans MS" panose="030F0702030302020204" pitchFamily="66" charset="0"/>
              <a:cs typeface="Calibri"/>
            </a:endParaRPr>
          </a:p>
          <a:p>
            <a:pPr algn="ctr"/>
            <a:endParaRPr lang="en-GB" sz="1600" dirty="0">
              <a:solidFill>
                <a:schemeClr val="tx1"/>
              </a:solidFill>
              <a:latin typeface="Comic Sans MS" panose="030F0702030302020204" pitchFamily="66" charset="0"/>
              <a:cs typeface="Calibri"/>
            </a:endParaRPr>
          </a:p>
          <a:p>
            <a:pPr algn="ctr"/>
            <a:endParaRPr lang="en-GB" sz="1600" dirty="0">
              <a:solidFill>
                <a:schemeClr val="tx1"/>
              </a:solidFill>
              <a:latin typeface="Comic Sans MS" panose="030F0702030302020204" pitchFamily="66" charset="0"/>
              <a:cs typeface="Calibri"/>
            </a:endParaRPr>
          </a:p>
          <a:p>
            <a:pPr algn="ctr"/>
            <a:endParaRPr lang="en-GB" sz="1600" dirty="0">
              <a:solidFill>
                <a:schemeClr val="tx1"/>
              </a:solidFill>
              <a:latin typeface="Comic Sans MS" panose="030F0702030302020204" pitchFamily="66" charset="0"/>
              <a:cs typeface="Calibri"/>
            </a:endParaRPr>
          </a:p>
          <a:p>
            <a:pPr algn="ctr"/>
            <a:endParaRPr lang="en-GB" sz="1600" dirty="0">
              <a:solidFill>
                <a:schemeClr val="tx1"/>
              </a:solidFill>
              <a:latin typeface="Comic Sans MS" panose="030F0702030302020204" pitchFamily="66" charset="0"/>
              <a:cs typeface="Calibri"/>
            </a:endParaRPr>
          </a:p>
          <a:p>
            <a:pPr algn="ctr"/>
            <a:endParaRPr lang="en-GB" sz="1600" dirty="0">
              <a:solidFill>
                <a:schemeClr val="tx1"/>
              </a:solidFill>
              <a:latin typeface="Comic Sans MS" panose="030F0702030302020204" pitchFamily="66" charset="0"/>
              <a:cs typeface="Calibri"/>
            </a:endParaRPr>
          </a:p>
          <a:p>
            <a:pPr algn="ctr"/>
            <a:endParaRPr lang="en-GB" sz="1600" dirty="0">
              <a:solidFill>
                <a:schemeClr val="tx1"/>
              </a:solidFill>
              <a:latin typeface="Comic Sans MS" panose="030F0702030302020204" pitchFamily="66" charset="0"/>
              <a:cs typeface="Calibri"/>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696" y="5863229"/>
            <a:ext cx="1299108" cy="964684"/>
          </a:xfrm>
          <a:prstGeom prst="rect">
            <a:avLst/>
          </a:prstGeom>
        </p:spPr>
      </p:pic>
    </p:spTree>
    <p:extLst>
      <p:ext uri="{BB962C8B-B14F-4D97-AF65-F5344CB8AC3E}">
        <p14:creationId xmlns:p14="http://schemas.microsoft.com/office/powerpoint/2010/main" val="176774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dirty="0">
              <a:latin typeface="Comic Sans MS" panose="030F0702030302020204" pitchFamily="66" charset="0"/>
            </a:endParaRPr>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dirty="0">
              <a:latin typeface="Comic Sans MS" panose="030F0702030302020204" pitchFamily="66" charset="0"/>
            </a:endParaRPr>
          </a:p>
        </p:txBody>
      </p:sp>
      <p:sp>
        <p:nvSpPr>
          <p:cNvPr id="5" name="Rectangle 4">
            <a:extLst>
              <a:ext uri="{FF2B5EF4-FFF2-40B4-BE49-F238E27FC236}">
                <a16:creationId xmlns:a16="http://schemas.microsoft.com/office/drawing/2014/main" id="{6CB3617B-CF19-4CB3-B93E-363E77692E4D}"/>
              </a:ext>
            </a:extLst>
          </p:cNvPr>
          <p:cNvSpPr/>
          <p:nvPr/>
        </p:nvSpPr>
        <p:spPr>
          <a:xfrm>
            <a:off x="9361" y="0"/>
            <a:ext cx="12192000" cy="6858000"/>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latin typeface="Comic Sans MS" panose="030F0702030302020204" pitchFamily="66" charset="0"/>
              </a:rPr>
              <a:t>Subject</a:t>
            </a:r>
            <a:r>
              <a:rPr lang="en-GB" dirty="0">
                <a:latin typeface="Comic Sans MS" panose="030F0702030302020204" pitchFamily="66" charset="0"/>
              </a:rPr>
              <a:t>: </a:t>
            </a:r>
            <a:r>
              <a:rPr lang="en-GB" sz="2400" dirty="0">
                <a:latin typeface="Comic Sans MS" panose="030F0702030302020204" pitchFamily="66" charset="0"/>
              </a:rPr>
              <a:t>English </a:t>
            </a:r>
            <a:endParaRPr lang="en-GB" dirty="0">
              <a:latin typeface="Comic Sans MS" panose="030F0702030302020204" pitchFamily="66" charset="0"/>
            </a:endParaRPr>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rtlCol="0">
            <a:spAutoFit/>
          </a:bodyPr>
          <a:lstStyle/>
          <a:p>
            <a:r>
              <a:rPr lang="en-GB" sz="3200" dirty="0">
                <a:latin typeface="Comic Sans MS" panose="030F0702030302020204" pitchFamily="66" charset="0"/>
              </a:rPr>
              <a:t>Date</a:t>
            </a:r>
            <a:r>
              <a:rPr lang="en-GB" dirty="0">
                <a:latin typeface="Comic Sans MS" panose="030F0702030302020204" pitchFamily="66" charset="0"/>
              </a:rPr>
              <a:t>:   </a:t>
            </a:r>
            <a:r>
              <a:rPr lang="en-GB" sz="3200" dirty="0">
                <a:latin typeface="Comic Sans MS" panose="030F0702030302020204" pitchFamily="66" charset="0"/>
              </a:rPr>
              <a:t>Monday 1</a:t>
            </a:r>
            <a:r>
              <a:rPr lang="en-GB" sz="3200" baseline="30000" dirty="0">
                <a:latin typeface="Comic Sans MS" panose="030F0702030302020204" pitchFamily="66" charset="0"/>
              </a:rPr>
              <a:t>st</a:t>
            </a:r>
            <a:r>
              <a:rPr lang="en-GB" sz="3200" dirty="0">
                <a:latin typeface="Comic Sans MS" panose="030F0702030302020204" pitchFamily="66" charset="0"/>
              </a:rPr>
              <a:t> February 2021</a:t>
            </a:r>
            <a:endParaRPr lang="en-GB" dirty="0">
              <a:latin typeface="Comic Sans MS" panose="030F0702030302020204" pitchFamily="66" charset="0"/>
            </a:endParaRPr>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3"/>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12" name="TextBox 11">
            <a:extLst>
              <a:ext uri="{FF2B5EF4-FFF2-40B4-BE49-F238E27FC236}">
                <a16:creationId xmlns:a16="http://schemas.microsoft.com/office/drawing/2014/main" id="{7B59A686-26E2-40E6-A962-30D462E7E297}"/>
              </a:ext>
            </a:extLst>
          </p:cNvPr>
          <p:cNvSpPr txBox="1"/>
          <p:nvPr/>
        </p:nvSpPr>
        <p:spPr>
          <a:xfrm>
            <a:off x="752932" y="2960495"/>
            <a:ext cx="10429593" cy="707886"/>
          </a:xfrm>
          <a:prstGeom prst="rect">
            <a:avLst/>
          </a:prstGeom>
          <a:noFill/>
        </p:spPr>
        <p:txBody>
          <a:bodyPr wrap="square" lIns="91440" tIns="45720" rIns="91440" bIns="45720" rtlCol="0" anchor="t">
            <a:spAutoFit/>
          </a:bodyPr>
          <a:lstStyle/>
          <a:p>
            <a:r>
              <a:rPr lang="en-GB" sz="4000" dirty="0">
                <a:latin typeface="Comic Sans MS" panose="030F0702030302020204" pitchFamily="66" charset="0"/>
              </a:rPr>
              <a:t>LO. To be able to identify rhyming words.</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4"/>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2" descr="Original"/>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237721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latin typeface="Comic Sans MS" panose="030F0702030302020204" pitchFamily="66" charset="0"/>
            </a:endParaRPr>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latin typeface="Comic Sans MS" panose="030F0702030302020204" pitchFamily="66" charset="0"/>
            </a:endParaRPr>
          </a:p>
        </p:txBody>
      </p:sp>
      <p:sp>
        <p:nvSpPr>
          <p:cNvPr id="5" name="Rectangle 4">
            <a:extLst>
              <a:ext uri="{FF2B5EF4-FFF2-40B4-BE49-F238E27FC236}">
                <a16:creationId xmlns:a16="http://schemas.microsoft.com/office/drawing/2014/main" id="{6CB3617B-CF19-4CB3-B93E-363E77692E4D}"/>
              </a:ext>
            </a:extLst>
          </p:cNvPr>
          <p:cNvSpPr/>
          <p:nvPr/>
        </p:nvSpPr>
        <p:spPr>
          <a:xfrm>
            <a:off x="9361" y="0"/>
            <a:ext cx="12192000" cy="6858000"/>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a:latin typeface="Comic Sans MS" panose="030F0702030302020204" pitchFamily="66" charset="0"/>
              </a:rPr>
              <a:t>Subject</a:t>
            </a:r>
            <a:r>
              <a:rPr lang="en-GB">
                <a:latin typeface="Comic Sans MS" panose="030F0702030302020204" pitchFamily="66" charset="0"/>
              </a:rPr>
              <a:t>: </a:t>
            </a:r>
            <a:r>
              <a:rPr lang="en-GB" sz="2400">
                <a:latin typeface="Comic Sans MS" panose="030F0702030302020204" pitchFamily="66" charset="0"/>
              </a:rPr>
              <a:t>English </a:t>
            </a:r>
            <a:endParaRPr lang="en-GB">
              <a:latin typeface="Comic Sans MS" panose="030F0702030302020204" pitchFamily="66" charset="0"/>
            </a:endParaRPr>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rtlCol="0">
            <a:spAutoFit/>
          </a:bodyPr>
          <a:lstStyle/>
          <a:p>
            <a:r>
              <a:rPr lang="en-GB" sz="3200" dirty="0">
                <a:latin typeface="Comic Sans MS" panose="030F0702030302020204" pitchFamily="66" charset="0"/>
              </a:rPr>
              <a:t>Date</a:t>
            </a:r>
            <a:r>
              <a:rPr lang="en-GB" dirty="0">
                <a:latin typeface="Comic Sans MS" panose="030F0702030302020204" pitchFamily="66" charset="0"/>
              </a:rPr>
              <a:t>:   </a:t>
            </a:r>
            <a:r>
              <a:rPr lang="en-GB" sz="3200" dirty="0">
                <a:latin typeface="Comic Sans MS" panose="030F0702030302020204" pitchFamily="66" charset="0"/>
              </a:rPr>
              <a:t>Wednesday 3</a:t>
            </a:r>
            <a:r>
              <a:rPr lang="en-GB" sz="3200" baseline="30000" dirty="0">
                <a:latin typeface="Comic Sans MS" panose="030F0702030302020204" pitchFamily="66" charset="0"/>
              </a:rPr>
              <a:t>rd</a:t>
            </a:r>
            <a:r>
              <a:rPr lang="en-GB" sz="3200" dirty="0">
                <a:latin typeface="Comic Sans MS" panose="030F0702030302020204" pitchFamily="66" charset="0"/>
              </a:rPr>
              <a:t> February 2021</a:t>
            </a:r>
            <a:endParaRPr lang="en-GB" dirty="0">
              <a:latin typeface="Comic Sans MS" panose="030F0702030302020204" pitchFamily="66" charset="0"/>
            </a:endParaRPr>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707886"/>
          </a:xfrm>
          <a:prstGeom prst="rect">
            <a:avLst/>
          </a:prstGeom>
          <a:noFill/>
        </p:spPr>
        <p:txBody>
          <a:bodyPr wrap="square" rtlCol="0">
            <a:spAutoFit/>
          </a:bodyPr>
          <a:lstStyle/>
          <a:p>
            <a:r>
              <a:rPr lang="en-GB" sz="4000" dirty="0">
                <a:latin typeface="Comic Sans MS" panose="030F0702030302020204" pitchFamily="66" charset="0"/>
              </a:rPr>
              <a:t>LO. To be able to order a simple sentence. </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2" descr="Original"/>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585145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Pre-recorded Teaching</a:t>
            </a:r>
          </a:p>
        </p:txBody>
      </p:sp>
      <p:sp>
        <p:nvSpPr>
          <p:cNvPr id="8" name="TextBox 7"/>
          <p:cNvSpPr txBox="1"/>
          <p:nvPr/>
        </p:nvSpPr>
        <p:spPr>
          <a:xfrm>
            <a:off x="1123950" y="1201783"/>
            <a:ext cx="9953353" cy="1938992"/>
          </a:xfrm>
          <a:prstGeom prst="rect">
            <a:avLst/>
          </a:prstGeom>
          <a:noFill/>
        </p:spPr>
        <p:txBody>
          <a:bodyPr wrap="square" rtlCol="0">
            <a:spAutoFit/>
          </a:bodyPr>
          <a:lstStyle/>
          <a:p>
            <a:r>
              <a:rPr lang="en-US" sz="2400" dirty="0">
                <a:solidFill>
                  <a:sysClr val="windowText" lastClr="000000"/>
                </a:solidFill>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a:solidFill>
                <a:sysClr val="windowText" lastClr="000000"/>
              </a:solidFill>
            </a:endParaRPr>
          </a:p>
        </p:txBody>
      </p:sp>
      <p:sp>
        <p:nvSpPr>
          <p:cNvPr id="9" name="Rectangle 8">
            <a:hlinkClick r:id="rId2"/>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Play Video</a:t>
            </a:r>
            <a:endParaRPr lang="en-GB" dirty="0"/>
          </a:p>
        </p:txBody>
      </p:sp>
      <p:sp>
        <p:nvSpPr>
          <p:cNvPr id="10" name="TextBox 9"/>
          <p:cNvSpPr txBox="1"/>
          <p:nvPr/>
        </p:nvSpPr>
        <p:spPr>
          <a:xfrm>
            <a:off x="569345" y="5716107"/>
            <a:ext cx="11208775" cy="369332"/>
          </a:xfrm>
          <a:prstGeom prst="rect">
            <a:avLst/>
          </a:prstGeom>
          <a:solidFill>
            <a:schemeClr val="bg1"/>
          </a:solidFill>
        </p:spPr>
        <p:txBody>
          <a:bodyPr wrap="square" rtlCol="0">
            <a:spAutoFit/>
          </a:bodyPr>
          <a:lstStyle/>
          <a:p>
            <a:r>
              <a:rPr lang="en-GB" dirty="0" smtClean="0"/>
              <a:t>You can also copy and paste this link if you would prefer:</a:t>
            </a:r>
          </a:p>
        </p:txBody>
      </p:sp>
      <p:sp>
        <p:nvSpPr>
          <p:cNvPr id="2" name="Rectangle 1"/>
          <p:cNvSpPr/>
          <p:nvPr/>
        </p:nvSpPr>
        <p:spPr>
          <a:xfrm>
            <a:off x="569345" y="6257893"/>
            <a:ext cx="4942187" cy="369332"/>
          </a:xfrm>
          <a:prstGeom prst="rect">
            <a:avLst/>
          </a:prstGeom>
        </p:spPr>
        <p:txBody>
          <a:bodyPr wrap="none">
            <a:spAutoFit/>
          </a:bodyPr>
          <a:lstStyle/>
          <a:p>
            <a:r>
              <a:rPr lang="en-US" dirty="0">
                <a:ea typeface="+mn-lt"/>
                <a:cs typeface="+mn-lt"/>
                <a:hlinkClick r:id="rId3"/>
              </a:rPr>
              <a:t>https://www.youtube.com/watch?v=qTkbVYgN1FE</a:t>
            </a:r>
            <a:endParaRPr lang="en-GB"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7915" y="3468343"/>
            <a:ext cx="2911455" cy="193369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5495" y="5545487"/>
            <a:ext cx="1442518" cy="1071177"/>
          </a:xfrm>
          <a:prstGeom prst="rect">
            <a:avLst/>
          </a:prstGeom>
        </p:spPr>
      </p:pic>
    </p:spTree>
    <p:extLst>
      <p:ext uri="{BB962C8B-B14F-4D97-AF65-F5344CB8AC3E}">
        <p14:creationId xmlns:p14="http://schemas.microsoft.com/office/powerpoint/2010/main" val="1728726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536" y="404725"/>
            <a:ext cx="4102030" cy="5865032"/>
          </a:xfrm>
          <a:prstGeom prst="rect">
            <a:avLst/>
          </a:prstGeom>
        </p:spPr>
      </p:pic>
      <p:sp>
        <p:nvSpPr>
          <p:cNvPr id="5" name="TextBox 4"/>
          <p:cNvSpPr txBox="1"/>
          <p:nvPr/>
        </p:nvSpPr>
        <p:spPr>
          <a:xfrm>
            <a:off x="287384" y="404725"/>
            <a:ext cx="6701246" cy="6186309"/>
          </a:xfrm>
          <a:prstGeom prst="rect">
            <a:avLst/>
          </a:prstGeom>
          <a:noFill/>
        </p:spPr>
        <p:txBody>
          <a:bodyPr wrap="square" rtlCol="0">
            <a:spAutoFit/>
          </a:bodyPr>
          <a:lstStyle/>
          <a:p>
            <a:r>
              <a:rPr lang="en-GB" dirty="0" smtClean="0">
                <a:latin typeface="Comic Sans MS" panose="030F0702030302020204" pitchFamily="66" charset="0"/>
              </a:rPr>
              <a:t>One day, Chicken </a:t>
            </a:r>
            <a:r>
              <a:rPr lang="en-GB" dirty="0" err="1" smtClean="0">
                <a:latin typeface="Comic Sans MS" panose="030F0702030302020204" pitchFamily="66" charset="0"/>
              </a:rPr>
              <a:t>Licken</a:t>
            </a:r>
            <a:r>
              <a:rPr lang="en-GB" dirty="0" smtClean="0">
                <a:latin typeface="Comic Sans MS" panose="030F0702030302020204" pitchFamily="66" charset="0"/>
              </a:rPr>
              <a:t> was sitting underneath the little nut tree when a nut fell on his head. OW! </a:t>
            </a:r>
          </a:p>
          <a:p>
            <a:endParaRPr lang="en-GB" dirty="0" smtClean="0">
              <a:latin typeface="Comic Sans MS" panose="030F0702030302020204" pitchFamily="66" charset="0"/>
            </a:endParaRPr>
          </a:p>
          <a:p>
            <a:r>
              <a:rPr lang="en-GB" dirty="0" smtClean="0">
                <a:latin typeface="Comic Sans MS" panose="030F0702030302020204" pitchFamily="66" charset="0"/>
              </a:rPr>
              <a:t>Now, Chicken </a:t>
            </a:r>
            <a:r>
              <a:rPr lang="en-GB" dirty="0" err="1" smtClean="0">
                <a:latin typeface="Comic Sans MS" panose="030F0702030302020204" pitchFamily="66" charset="0"/>
              </a:rPr>
              <a:t>Licken</a:t>
            </a:r>
            <a:r>
              <a:rPr lang="en-GB" dirty="0" smtClean="0">
                <a:latin typeface="Comic Sans MS" panose="030F0702030302020204" pitchFamily="66" charset="0"/>
              </a:rPr>
              <a:t> was a very silly chicken and when the nut fell on his head, he said, “The sun! The sun fell on my head. What if the moon, stars and sky fall down to? I better go ask Hen Len what to do.” </a:t>
            </a:r>
          </a:p>
          <a:p>
            <a:endParaRPr lang="en-GB" dirty="0">
              <a:latin typeface="Comic Sans MS" panose="030F0702030302020204" pitchFamily="66" charset="0"/>
            </a:endParaRPr>
          </a:p>
          <a:p>
            <a:r>
              <a:rPr lang="en-GB" dirty="0" smtClean="0">
                <a:latin typeface="Comic Sans MS" panose="030F0702030302020204" pitchFamily="66" charset="0"/>
              </a:rPr>
              <a:t>So, Chicken </a:t>
            </a:r>
            <a:r>
              <a:rPr lang="en-GB" dirty="0" err="1" smtClean="0">
                <a:latin typeface="Comic Sans MS" panose="030F0702030302020204" pitchFamily="66" charset="0"/>
              </a:rPr>
              <a:t>Licken</a:t>
            </a:r>
            <a:r>
              <a:rPr lang="en-GB" dirty="0" smtClean="0">
                <a:latin typeface="Comic Sans MS" panose="030F0702030302020204" pitchFamily="66" charset="0"/>
              </a:rPr>
              <a:t> went to find his friend, Hen Len. </a:t>
            </a:r>
          </a:p>
          <a:p>
            <a:endParaRPr lang="en-GB" dirty="0" smtClean="0">
              <a:latin typeface="Comic Sans MS" panose="030F0702030302020204" pitchFamily="66" charset="0"/>
            </a:endParaRPr>
          </a:p>
          <a:p>
            <a:r>
              <a:rPr lang="en-GB" dirty="0" smtClean="0">
                <a:latin typeface="Comic Sans MS" panose="030F0702030302020204" pitchFamily="66" charset="0"/>
              </a:rPr>
              <a:t>Hen Len was sitting in the straw with her little chicks. One, two, three and four. </a:t>
            </a:r>
          </a:p>
          <a:p>
            <a:endParaRPr lang="en-GB" dirty="0" smtClean="0">
              <a:latin typeface="Comic Sans MS" panose="030F0702030302020204" pitchFamily="66" charset="0"/>
            </a:endParaRPr>
          </a:p>
          <a:p>
            <a:r>
              <a:rPr lang="en-GB" dirty="0" smtClean="0">
                <a:latin typeface="Comic Sans MS" panose="030F0702030302020204" pitchFamily="66" charset="0"/>
              </a:rPr>
              <a:t>“Hen Len! Hen Len! The sun fell on my head,” cried Chicken </a:t>
            </a:r>
            <a:r>
              <a:rPr lang="en-GB" dirty="0" err="1" smtClean="0">
                <a:latin typeface="Comic Sans MS" panose="030F0702030302020204" pitchFamily="66" charset="0"/>
              </a:rPr>
              <a:t>Licken</a:t>
            </a:r>
            <a:r>
              <a:rPr lang="en-GB" dirty="0" smtClean="0">
                <a:latin typeface="Comic Sans MS" panose="030F0702030302020204" pitchFamily="66" charset="0"/>
              </a:rPr>
              <a:t>. </a:t>
            </a:r>
          </a:p>
          <a:p>
            <a:endParaRPr lang="en-GB" dirty="0" smtClean="0">
              <a:latin typeface="Comic Sans MS" panose="030F0702030302020204" pitchFamily="66" charset="0"/>
            </a:endParaRPr>
          </a:p>
          <a:p>
            <a:r>
              <a:rPr lang="en-GB" dirty="0" smtClean="0">
                <a:latin typeface="Comic Sans MS" panose="030F0702030302020204" pitchFamily="66" charset="0"/>
              </a:rPr>
              <a:t>The sun Chicken </a:t>
            </a:r>
            <a:r>
              <a:rPr lang="en-GB" dirty="0" err="1" smtClean="0">
                <a:latin typeface="Comic Sans MS" panose="030F0702030302020204" pitchFamily="66" charset="0"/>
              </a:rPr>
              <a:t>Licken</a:t>
            </a:r>
            <a:r>
              <a:rPr lang="en-GB" dirty="0" smtClean="0">
                <a:latin typeface="Comic Sans MS" panose="030F0702030302020204" pitchFamily="66" charset="0"/>
              </a:rPr>
              <a:t>?</a:t>
            </a:r>
          </a:p>
          <a:p>
            <a:endParaRPr lang="en-GB" dirty="0" smtClean="0">
              <a:latin typeface="Comic Sans MS" panose="030F0702030302020204" pitchFamily="66" charset="0"/>
            </a:endParaRPr>
          </a:p>
          <a:p>
            <a:r>
              <a:rPr lang="en-GB" dirty="0" smtClean="0">
                <a:latin typeface="Comic Sans MS" panose="030F0702030302020204" pitchFamily="66" charset="0"/>
              </a:rPr>
              <a:t>The sun Hen Len. </a:t>
            </a:r>
          </a:p>
          <a:p>
            <a:endParaRPr lang="en-GB" dirty="0" smtClean="0">
              <a:latin typeface="Comic Sans MS" panose="030F0702030302020204" pitchFamily="66" charset="0"/>
            </a:endParaRPr>
          </a:p>
          <a:p>
            <a:r>
              <a:rPr lang="en-GB" dirty="0" smtClean="0">
                <a:latin typeface="Comic Sans MS" panose="030F0702030302020204" pitchFamily="66" charset="0"/>
              </a:rPr>
              <a:t>And the little chicks cried, “The sun! The sun! The sun! The sun!” </a:t>
            </a:r>
          </a:p>
        </p:txBody>
      </p:sp>
      <p:pic>
        <p:nvPicPr>
          <p:cNvPr id="6" name="Picture 2" descr="Orig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78046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1851" y="1158818"/>
            <a:ext cx="3281990" cy="4017156"/>
          </a:xfrm>
          <a:prstGeom prst="rect">
            <a:avLst/>
          </a:prstGeom>
        </p:spPr>
      </p:pic>
      <p:sp>
        <p:nvSpPr>
          <p:cNvPr id="7" name="Rectangle 6"/>
          <p:cNvSpPr/>
          <p:nvPr/>
        </p:nvSpPr>
        <p:spPr>
          <a:xfrm>
            <a:off x="252547" y="-64259"/>
            <a:ext cx="8029303" cy="6740307"/>
          </a:xfrm>
          <a:prstGeom prst="rect">
            <a:avLst/>
          </a:prstGeom>
        </p:spPr>
        <p:txBody>
          <a:bodyPr wrap="square">
            <a:spAutoFit/>
          </a:bodyPr>
          <a:lstStyle/>
          <a:p>
            <a:endParaRPr lang="en-GB" dirty="0">
              <a:latin typeface="Comic Sans MS" panose="030F0702030302020204" pitchFamily="66" charset="0"/>
            </a:endParaRPr>
          </a:p>
          <a:p>
            <a:r>
              <a:rPr lang="en-GB" dirty="0" smtClean="0">
                <a:latin typeface="Comic Sans MS" panose="030F0702030302020204" pitchFamily="66" charset="0"/>
              </a:rPr>
              <a:t>The sun little chicks. </a:t>
            </a:r>
          </a:p>
          <a:p>
            <a:endParaRPr lang="en-GB" dirty="0">
              <a:latin typeface="Comic Sans MS" panose="030F0702030302020204" pitchFamily="66" charset="0"/>
            </a:endParaRPr>
          </a:p>
          <a:p>
            <a:r>
              <a:rPr lang="en-GB" dirty="0" smtClean="0">
                <a:latin typeface="Comic Sans MS" panose="030F0702030302020204" pitchFamily="66" charset="0"/>
              </a:rPr>
              <a:t>The sun! What if the moon, stars and sky fall down to? We best go ask Cock Lock what to do.</a:t>
            </a:r>
          </a:p>
          <a:p>
            <a:endParaRPr lang="en-GB" dirty="0" smtClean="0">
              <a:latin typeface="Comic Sans MS" panose="030F0702030302020204" pitchFamily="66" charset="0"/>
            </a:endParaRPr>
          </a:p>
          <a:p>
            <a:r>
              <a:rPr lang="en-GB" dirty="0" smtClean="0">
                <a:latin typeface="Comic Sans MS" panose="030F0702030302020204" pitchFamily="66" charset="0"/>
              </a:rPr>
              <a:t>So, Chicken </a:t>
            </a:r>
            <a:r>
              <a:rPr lang="en-GB" dirty="0" err="1" smtClean="0">
                <a:latin typeface="Comic Sans MS" panose="030F0702030302020204" pitchFamily="66" charset="0"/>
              </a:rPr>
              <a:t>Licken</a:t>
            </a:r>
            <a:r>
              <a:rPr lang="en-GB" dirty="0" smtClean="0">
                <a:latin typeface="Comic Sans MS" panose="030F0702030302020204" pitchFamily="66" charset="0"/>
              </a:rPr>
              <a:t>, Hen Len and the little chicks, one, two, three and four went to find Cock Lock.</a:t>
            </a:r>
          </a:p>
          <a:p>
            <a:endParaRPr lang="en-GB" dirty="0" smtClean="0">
              <a:latin typeface="Comic Sans MS" panose="030F0702030302020204" pitchFamily="66" charset="0"/>
            </a:endParaRPr>
          </a:p>
          <a:p>
            <a:r>
              <a:rPr lang="en-GB" dirty="0" smtClean="0">
                <a:latin typeface="Comic Sans MS" panose="030F0702030302020204" pitchFamily="66" charset="0"/>
              </a:rPr>
              <a:t>Cock Lock was sitting on the hay whiling the afternoon away.</a:t>
            </a:r>
          </a:p>
          <a:p>
            <a:endParaRPr lang="en-GB" dirty="0" smtClean="0">
              <a:latin typeface="Comic Sans MS" panose="030F0702030302020204" pitchFamily="66" charset="0"/>
            </a:endParaRPr>
          </a:p>
          <a:p>
            <a:r>
              <a:rPr lang="en-GB" dirty="0" smtClean="0">
                <a:latin typeface="Comic Sans MS" panose="030F0702030302020204" pitchFamily="66" charset="0"/>
              </a:rPr>
              <a:t>Cock Lock! Cock Lock! The sun fell on my head. </a:t>
            </a:r>
          </a:p>
          <a:p>
            <a:endParaRPr lang="en-GB" dirty="0" smtClean="0">
              <a:latin typeface="Comic Sans MS" panose="030F0702030302020204" pitchFamily="66" charset="0"/>
            </a:endParaRPr>
          </a:p>
          <a:p>
            <a:r>
              <a:rPr lang="en-GB" dirty="0" smtClean="0">
                <a:latin typeface="Comic Sans MS" panose="030F0702030302020204" pitchFamily="66" charset="0"/>
              </a:rPr>
              <a:t>“Cock-a-doodle-doo”</a:t>
            </a:r>
          </a:p>
          <a:p>
            <a:endParaRPr lang="en-GB" dirty="0" smtClean="0">
              <a:latin typeface="Comic Sans MS" panose="030F0702030302020204" pitchFamily="66" charset="0"/>
            </a:endParaRPr>
          </a:p>
          <a:p>
            <a:r>
              <a:rPr lang="en-GB" dirty="0" smtClean="0">
                <a:latin typeface="Comic Sans MS" panose="030F0702030302020204" pitchFamily="66" charset="0"/>
              </a:rPr>
              <a:t>The sun Chicken </a:t>
            </a:r>
            <a:r>
              <a:rPr lang="en-GB" dirty="0" err="1" smtClean="0">
                <a:latin typeface="Comic Sans MS" panose="030F0702030302020204" pitchFamily="66" charset="0"/>
              </a:rPr>
              <a:t>Licken</a:t>
            </a:r>
            <a:r>
              <a:rPr lang="en-GB" dirty="0" smtClean="0">
                <a:latin typeface="Comic Sans MS" panose="030F0702030302020204" pitchFamily="66" charset="0"/>
              </a:rPr>
              <a:t>.</a:t>
            </a:r>
          </a:p>
          <a:p>
            <a:endParaRPr lang="en-GB" dirty="0" smtClean="0">
              <a:latin typeface="Comic Sans MS" panose="030F0702030302020204" pitchFamily="66" charset="0"/>
            </a:endParaRPr>
          </a:p>
          <a:p>
            <a:r>
              <a:rPr lang="en-GB" dirty="0" smtClean="0">
                <a:latin typeface="Comic Sans MS" panose="030F0702030302020204" pitchFamily="66" charset="0"/>
              </a:rPr>
              <a:t>The sun Cock Lock.</a:t>
            </a:r>
          </a:p>
          <a:p>
            <a:endParaRPr lang="en-GB" dirty="0" smtClean="0">
              <a:latin typeface="Comic Sans MS" panose="030F0702030302020204" pitchFamily="66" charset="0"/>
            </a:endParaRPr>
          </a:p>
          <a:p>
            <a:r>
              <a:rPr lang="en-GB" dirty="0" smtClean="0">
                <a:latin typeface="Comic Sans MS" panose="030F0702030302020204" pitchFamily="66" charset="0"/>
              </a:rPr>
              <a:t>The sun Hen Len.</a:t>
            </a:r>
          </a:p>
          <a:p>
            <a:endParaRPr lang="en-GB" dirty="0" smtClean="0">
              <a:latin typeface="Comic Sans MS" panose="030F0702030302020204" pitchFamily="66" charset="0"/>
            </a:endParaRPr>
          </a:p>
          <a:p>
            <a:r>
              <a:rPr lang="en-GB" dirty="0" smtClean="0">
                <a:latin typeface="Comic Sans MS" panose="030F0702030302020204" pitchFamily="66" charset="0"/>
              </a:rPr>
              <a:t>The sun Cock Lock.</a:t>
            </a:r>
          </a:p>
          <a:p>
            <a:endParaRPr lang="en-GB" dirty="0">
              <a:latin typeface="Comic Sans MS" panose="030F0702030302020204" pitchFamily="66" charset="0"/>
            </a:endParaRPr>
          </a:p>
          <a:p>
            <a:r>
              <a:rPr lang="en-GB" dirty="0" smtClean="0">
                <a:latin typeface="Comic Sans MS" panose="030F0702030302020204" pitchFamily="66" charset="0"/>
              </a:rPr>
              <a:t>The sun little chicks. </a:t>
            </a:r>
          </a:p>
        </p:txBody>
      </p:sp>
      <p:pic>
        <p:nvPicPr>
          <p:cNvPr id="8" name="Picture 2" descr="Orig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500999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79" y="139737"/>
            <a:ext cx="11508378" cy="7263527"/>
          </a:xfrm>
          <a:prstGeom prst="rect">
            <a:avLst/>
          </a:prstGeom>
        </p:spPr>
        <p:txBody>
          <a:bodyPr wrap="square">
            <a:spAutoFit/>
          </a:bodyPr>
          <a:lstStyle/>
          <a:p>
            <a:r>
              <a:rPr lang="en-GB" dirty="0" smtClean="0">
                <a:latin typeface="Comic Sans MS" panose="030F0702030302020204" pitchFamily="66" charset="0"/>
              </a:rPr>
              <a:t>The sun! The sun! The sun! The sun!</a:t>
            </a:r>
          </a:p>
          <a:p>
            <a:endParaRPr lang="en-GB" dirty="0" smtClean="0">
              <a:latin typeface="Comic Sans MS" panose="030F0702030302020204" pitchFamily="66" charset="0"/>
            </a:endParaRPr>
          </a:p>
          <a:p>
            <a:r>
              <a:rPr lang="en-GB" dirty="0" smtClean="0">
                <a:latin typeface="Comic Sans MS" panose="030F0702030302020204" pitchFamily="66" charset="0"/>
              </a:rPr>
              <a:t>The sun! What if the moon, stars and sky falls down to. We better go and ask Duck Luck what to do.</a:t>
            </a:r>
          </a:p>
          <a:p>
            <a:endParaRPr lang="en-GB" dirty="0" smtClean="0">
              <a:latin typeface="Comic Sans MS" panose="030F0702030302020204" pitchFamily="66" charset="0"/>
            </a:endParaRPr>
          </a:p>
          <a:p>
            <a:r>
              <a:rPr lang="en-GB" dirty="0" smtClean="0">
                <a:latin typeface="Comic Sans MS" panose="030F0702030302020204" pitchFamily="66" charset="0"/>
              </a:rPr>
              <a:t>So, Chicken </a:t>
            </a:r>
            <a:r>
              <a:rPr lang="en-GB" dirty="0" err="1" smtClean="0">
                <a:latin typeface="Comic Sans MS" panose="030F0702030302020204" pitchFamily="66" charset="0"/>
              </a:rPr>
              <a:t>Licken</a:t>
            </a:r>
            <a:r>
              <a:rPr lang="en-GB" dirty="0" smtClean="0">
                <a:latin typeface="Comic Sans MS" panose="030F0702030302020204" pitchFamily="66" charset="0"/>
              </a:rPr>
              <a:t>, Hen Len and the little chicken, one, two, three and four went to find  Duck Luck.</a:t>
            </a:r>
          </a:p>
          <a:p>
            <a:endParaRPr lang="en-GB" dirty="0" smtClean="0">
              <a:latin typeface="Comic Sans MS" panose="030F0702030302020204" pitchFamily="66" charset="0"/>
            </a:endParaRPr>
          </a:p>
          <a:p>
            <a:r>
              <a:rPr lang="en-GB" dirty="0" smtClean="0">
                <a:latin typeface="Comic Sans MS" panose="030F0702030302020204" pitchFamily="66" charset="0"/>
              </a:rPr>
              <a:t>Duck Luck was splashing in the pool, </a:t>
            </a:r>
            <a:r>
              <a:rPr lang="en-GB" dirty="0">
                <a:latin typeface="Comic Sans MS" panose="030F0702030302020204" pitchFamily="66" charset="0"/>
              </a:rPr>
              <a:t>d</a:t>
            </a:r>
            <a:r>
              <a:rPr lang="en-GB" dirty="0" smtClean="0">
                <a:latin typeface="Comic Sans MS" panose="030F0702030302020204" pitchFamily="66" charset="0"/>
              </a:rPr>
              <a:t>ip double driving and keeping cool.</a:t>
            </a:r>
          </a:p>
          <a:p>
            <a:endParaRPr lang="en-GB" dirty="0" smtClean="0">
              <a:latin typeface="Comic Sans MS" panose="030F0702030302020204" pitchFamily="66" charset="0"/>
            </a:endParaRPr>
          </a:p>
          <a:p>
            <a:r>
              <a:rPr lang="en-GB" dirty="0" smtClean="0">
                <a:latin typeface="Comic Sans MS" panose="030F0702030302020204" pitchFamily="66" charset="0"/>
              </a:rPr>
              <a:t>Duck Luck! Duck Luck! The sun fell on my head.</a:t>
            </a:r>
          </a:p>
          <a:p>
            <a:endParaRPr lang="en-GB" dirty="0" smtClean="0">
              <a:latin typeface="Comic Sans MS" panose="030F0702030302020204" pitchFamily="66" charset="0"/>
            </a:endParaRPr>
          </a:p>
          <a:p>
            <a:r>
              <a:rPr lang="en-GB" dirty="0" smtClean="0">
                <a:latin typeface="Comic Sans MS" panose="030F0702030302020204" pitchFamily="66" charset="0"/>
              </a:rPr>
              <a:t>“Quack! Quack!”</a:t>
            </a:r>
          </a:p>
          <a:p>
            <a:endParaRPr lang="en-GB" dirty="0" smtClean="0">
              <a:latin typeface="Comic Sans MS" panose="030F0702030302020204" pitchFamily="66" charset="0"/>
            </a:endParaRPr>
          </a:p>
          <a:p>
            <a:r>
              <a:rPr lang="en-GB" dirty="0" smtClean="0">
                <a:latin typeface="Comic Sans MS" panose="030F0702030302020204" pitchFamily="66" charset="0"/>
              </a:rPr>
              <a:t>The sun Chicken </a:t>
            </a:r>
            <a:r>
              <a:rPr lang="en-GB" dirty="0" err="1" smtClean="0">
                <a:latin typeface="Comic Sans MS" panose="030F0702030302020204" pitchFamily="66" charset="0"/>
              </a:rPr>
              <a:t>Licken</a:t>
            </a:r>
            <a:r>
              <a:rPr lang="en-GB" dirty="0" smtClean="0">
                <a:latin typeface="Comic Sans MS" panose="030F0702030302020204" pitchFamily="66" charset="0"/>
              </a:rPr>
              <a:t>.</a:t>
            </a:r>
          </a:p>
          <a:p>
            <a:endParaRPr lang="en-GB" dirty="0" smtClean="0">
              <a:latin typeface="Comic Sans MS" panose="030F0702030302020204" pitchFamily="66" charset="0"/>
            </a:endParaRPr>
          </a:p>
          <a:p>
            <a:r>
              <a:rPr lang="en-GB" dirty="0" smtClean="0">
                <a:latin typeface="Comic Sans MS" panose="030F0702030302020204" pitchFamily="66" charset="0"/>
              </a:rPr>
              <a:t>The sun Duck Luck.</a:t>
            </a:r>
          </a:p>
          <a:p>
            <a:endParaRPr lang="en-GB" dirty="0" smtClean="0">
              <a:latin typeface="Comic Sans MS" panose="030F0702030302020204" pitchFamily="66" charset="0"/>
            </a:endParaRPr>
          </a:p>
          <a:p>
            <a:r>
              <a:rPr lang="en-GB" dirty="0" smtClean="0">
                <a:latin typeface="Comic Sans MS" panose="030F0702030302020204" pitchFamily="66" charset="0"/>
              </a:rPr>
              <a:t>The sun Cock Lock.</a:t>
            </a:r>
          </a:p>
          <a:p>
            <a:endParaRPr lang="en-GB" dirty="0" smtClean="0">
              <a:latin typeface="Comic Sans MS" panose="030F0702030302020204" pitchFamily="66" charset="0"/>
            </a:endParaRPr>
          </a:p>
          <a:p>
            <a:r>
              <a:rPr lang="en-GB" dirty="0" smtClean="0">
                <a:latin typeface="Comic Sans MS" panose="030F0702030302020204" pitchFamily="66" charset="0"/>
              </a:rPr>
              <a:t>The sun Duck Luck.</a:t>
            </a:r>
          </a:p>
          <a:p>
            <a:endParaRPr lang="en-GB" dirty="0" smtClean="0">
              <a:latin typeface="Comic Sans MS" panose="030F0702030302020204" pitchFamily="66" charset="0"/>
            </a:endParaRPr>
          </a:p>
          <a:p>
            <a:r>
              <a:rPr lang="en-GB" dirty="0" smtClean="0">
                <a:latin typeface="Comic Sans MS" panose="030F0702030302020204" pitchFamily="66" charset="0"/>
              </a:rPr>
              <a:t>The sun Hen Len. </a:t>
            </a:r>
          </a:p>
          <a:p>
            <a:endParaRPr lang="en-GB" dirty="0" smtClean="0">
              <a:latin typeface="Comic Sans MS" panose="030F0702030302020204" pitchFamily="66" charset="0"/>
            </a:endParaRPr>
          </a:p>
          <a:p>
            <a:r>
              <a:rPr lang="en-GB" dirty="0" smtClean="0">
                <a:latin typeface="Comic Sans MS" panose="030F0702030302020204" pitchFamily="66" charset="0"/>
              </a:rPr>
              <a:t>The sun Duck Luck.</a:t>
            </a:r>
          </a:p>
          <a:p>
            <a:endParaRPr lang="en-GB" dirty="0" smtClean="0">
              <a:latin typeface="Comic Sans MS" panose="030F0702030302020204" pitchFamily="66" charset="0"/>
            </a:endParaRPr>
          </a:p>
          <a:p>
            <a:r>
              <a:rPr lang="en-GB" dirty="0" smtClean="0">
                <a:latin typeface="Comic Sans MS" panose="030F0702030302020204" pitchFamily="66" charset="0"/>
              </a:rPr>
              <a:t> </a:t>
            </a:r>
          </a:p>
          <a:p>
            <a:endParaRPr lang="en-GB" sz="1600" dirty="0" smtClean="0">
              <a:latin typeface="Comic Sans MS" panose="030F0702030302020204" pitchFamily="66" charset="0"/>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5378" y="2386727"/>
            <a:ext cx="3344176" cy="3997335"/>
          </a:xfrm>
          <a:prstGeom prst="rect">
            <a:avLst/>
          </a:prstGeom>
        </p:spPr>
      </p:pic>
      <p:pic>
        <p:nvPicPr>
          <p:cNvPr id="8" name="Picture 2" descr="Orig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13133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107" y="129850"/>
            <a:ext cx="9074333" cy="6463308"/>
          </a:xfrm>
          <a:prstGeom prst="rect">
            <a:avLst/>
          </a:prstGeom>
        </p:spPr>
        <p:txBody>
          <a:bodyPr wrap="square">
            <a:spAutoFit/>
          </a:bodyPr>
          <a:lstStyle/>
          <a:p>
            <a:r>
              <a:rPr lang="en-GB" dirty="0" smtClean="0">
                <a:latin typeface="Comic Sans MS" panose="030F0702030302020204" pitchFamily="66" charset="0"/>
              </a:rPr>
              <a:t>The sun little chicks. </a:t>
            </a:r>
          </a:p>
          <a:p>
            <a:endParaRPr lang="en-GB" dirty="0" smtClean="0">
              <a:latin typeface="Comic Sans MS" panose="030F0702030302020204" pitchFamily="66" charset="0"/>
            </a:endParaRPr>
          </a:p>
          <a:p>
            <a:r>
              <a:rPr lang="en-GB" dirty="0" smtClean="0">
                <a:latin typeface="Comic Sans MS" panose="030F0702030302020204" pitchFamily="66" charset="0"/>
              </a:rPr>
              <a:t>The sun! The sun! The sun! The sun!</a:t>
            </a:r>
          </a:p>
          <a:p>
            <a:endParaRPr lang="en-GB" dirty="0" smtClean="0">
              <a:latin typeface="Comic Sans MS" panose="030F0702030302020204" pitchFamily="66" charset="0"/>
            </a:endParaRPr>
          </a:p>
          <a:p>
            <a:r>
              <a:rPr lang="en-GB" dirty="0" smtClean="0">
                <a:latin typeface="Comic Sans MS" panose="030F0702030302020204" pitchFamily="66" charset="0"/>
              </a:rPr>
              <a:t>“The sun! Wait a minute” said Duck Luck. Chicken </a:t>
            </a:r>
            <a:r>
              <a:rPr lang="en-GB" dirty="0" err="1" smtClean="0">
                <a:latin typeface="Comic Sans MS" panose="030F0702030302020204" pitchFamily="66" charset="0"/>
              </a:rPr>
              <a:t>Licken</a:t>
            </a:r>
            <a:r>
              <a:rPr lang="en-GB" dirty="0" smtClean="0">
                <a:latin typeface="Comic Sans MS" panose="030F0702030302020204" pitchFamily="66" charset="0"/>
              </a:rPr>
              <a:t> where were you when the sun fell on your head?</a:t>
            </a:r>
          </a:p>
          <a:p>
            <a:endParaRPr lang="en-GB" dirty="0" smtClean="0">
              <a:latin typeface="Comic Sans MS" panose="030F0702030302020204" pitchFamily="66" charset="0"/>
            </a:endParaRPr>
          </a:p>
          <a:p>
            <a:r>
              <a:rPr lang="en-GB" dirty="0" smtClean="0">
                <a:latin typeface="Comic Sans MS" panose="030F0702030302020204" pitchFamily="66" charset="0"/>
              </a:rPr>
              <a:t>I was underneath the little nut tree. Come with me and I’ll show you.</a:t>
            </a:r>
          </a:p>
          <a:p>
            <a:endParaRPr lang="en-GB" dirty="0" smtClean="0">
              <a:latin typeface="Comic Sans MS" panose="030F0702030302020204" pitchFamily="66" charset="0"/>
            </a:endParaRPr>
          </a:p>
          <a:p>
            <a:r>
              <a:rPr lang="en-GB" dirty="0" smtClean="0">
                <a:latin typeface="Comic Sans MS" panose="030F0702030302020204" pitchFamily="66" charset="0"/>
              </a:rPr>
              <a:t>So Chicken </a:t>
            </a:r>
            <a:r>
              <a:rPr lang="en-GB" dirty="0" err="1" smtClean="0">
                <a:latin typeface="Comic Sans MS" panose="030F0702030302020204" pitchFamily="66" charset="0"/>
              </a:rPr>
              <a:t>Licken</a:t>
            </a:r>
            <a:r>
              <a:rPr lang="en-GB" dirty="0" smtClean="0">
                <a:latin typeface="Comic Sans MS" panose="030F0702030302020204" pitchFamily="66" charset="0"/>
              </a:rPr>
              <a:t>, Duck Luck, Cock Lock, Hen Len and the little chicks, one, two, three and four.</a:t>
            </a:r>
          </a:p>
          <a:p>
            <a:endParaRPr lang="en-GB" dirty="0" smtClean="0">
              <a:latin typeface="Comic Sans MS" panose="030F0702030302020204" pitchFamily="66" charset="0"/>
            </a:endParaRPr>
          </a:p>
          <a:p>
            <a:r>
              <a:rPr lang="en-GB" dirty="0" smtClean="0">
                <a:latin typeface="Comic Sans MS" panose="030F0702030302020204" pitchFamily="66" charset="0"/>
              </a:rPr>
              <a:t>All went to the little nut tree.</a:t>
            </a:r>
          </a:p>
          <a:p>
            <a:endParaRPr lang="en-GB" dirty="0" smtClean="0">
              <a:latin typeface="Comic Sans MS" panose="030F0702030302020204" pitchFamily="66" charset="0"/>
            </a:endParaRPr>
          </a:p>
          <a:p>
            <a:r>
              <a:rPr lang="en-GB" dirty="0" smtClean="0">
                <a:latin typeface="Comic Sans MS" panose="030F0702030302020204" pitchFamily="66" charset="0"/>
              </a:rPr>
              <a:t>“Look up” said Duck Luck.</a:t>
            </a:r>
          </a:p>
          <a:p>
            <a:endParaRPr lang="en-GB" dirty="0" smtClean="0">
              <a:latin typeface="Comic Sans MS" panose="030F0702030302020204" pitchFamily="66" charset="0"/>
            </a:endParaRPr>
          </a:p>
          <a:p>
            <a:r>
              <a:rPr lang="en-GB" dirty="0" smtClean="0">
                <a:latin typeface="Comic Sans MS" panose="030F0702030302020204" pitchFamily="66" charset="0"/>
              </a:rPr>
              <a:t>“What do you see?”</a:t>
            </a:r>
          </a:p>
          <a:p>
            <a:endParaRPr lang="en-GB" dirty="0" smtClean="0">
              <a:latin typeface="Comic Sans MS" panose="030F0702030302020204" pitchFamily="66" charset="0"/>
            </a:endParaRPr>
          </a:p>
          <a:p>
            <a:r>
              <a:rPr lang="en-GB" dirty="0" smtClean="0">
                <a:latin typeface="Comic Sans MS" panose="030F0702030302020204" pitchFamily="66" charset="0"/>
              </a:rPr>
              <a:t>A nut fell on you.</a:t>
            </a:r>
          </a:p>
          <a:p>
            <a:endParaRPr lang="en-GB" dirty="0" smtClean="0">
              <a:latin typeface="Comic Sans MS" panose="030F0702030302020204" pitchFamily="66" charset="0"/>
            </a:endParaRPr>
          </a:p>
          <a:p>
            <a:endParaRPr lang="en-GB" dirty="0" smtClean="0">
              <a:latin typeface="Comic Sans MS" panose="030F0702030302020204" pitchFamily="66" charset="0"/>
            </a:endParaRPr>
          </a:p>
          <a:p>
            <a:endParaRPr lang="en-GB" dirty="0" smtClean="0">
              <a:latin typeface="Comic Sans MS" panose="030F0702030302020204" pitchFamily="66" charset="0"/>
            </a:endParaRPr>
          </a:p>
          <a:p>
            <a:endParaRPr lang="en-GB" dirty="0" smtClean="0">
              <a:latin typeface="Comic Sans MS" panose="030F0702030302020204" pitchFamily="66" charset="0"/>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5440" y="1054028"/>
            <a:ext cx="2420984" cy="4926424"/>
          </a:xfrm>
          <a:prstGeom prst="rect">
            <a:avLst/>
          </a:prstGeom>
        </p:spPr>
      </p:pic>
      <p:pic>
        <p:nvPicPr>
          <p:cNvPr id="8" name="Picture 2" descr="Orig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292874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2697" y="657225"/>
            <a:ext cx="9144000" cy="5632311"/>
          </a:xfrm>
          <a:prstGeom prst="rect">
            <a:avLst/>
          </a:prstGeom>
        </p:spPr>
        <p:txBody>
          <a:bodyPr wrap="square">
            <a:spAutoFit/>
          </a:bodyPr>
          <a:lstStyle/>
          <a:p>
            <a:r>
              <a:rPr lang="en-GB" dirty="0" smtClean="0">
                <a:latin typeface="Comic Sans MS" panose="030F0702030302020204" pitchFamily="66" charset="0"/>
              </a:rPr>
              <a:t>A nut Duck Luck.</a:t>
            </a:r>
          </a:p>
          <a:p>
            <a:endParaRPr lang="en-GB" dirty="0" smtClean="0">
              <a:latin typeface="Comic Sans MS" panose="030F0702030302020204" pitchFamily="66" charset="0"/>
            </a:endParaRPr>
          </a:p>
          <a:p>
            <a:r>
              <a:rPr lang="en-GB" dirty="0" smtClean="0">
                <a:latin typeface="Comic Sans MS" panose="030F0702030302020204" pitchFamily="66" charset="0"/>
              </a:rPr>
              <a:t>A nut Chicken </a:t>
            </a:r>
            <a:r>
              <a:rPr lang="en-GB" dirty="0" err="1" smtClean="0">
                <a:latin typeface="Comic Sans MS" panose="030F0702030302020204" pitchFamily="66" charset="0"/>
              </a:rPr>
              <a:t>Licken</a:t>
            </a:r>
            <a:r>
              <a:rPr lang="en-GB" dirty="0" smtClean="0">
                <a:latin typeface="Comic Sans MS" panose="030F0702030302020204" pitchFamily="66" charset="0"/>
              </a:rPr>
              <a:t>.</a:t>
            </a:r>
          </a:p>
          <a:p>
            <a:endParaRPr lang="en-GB" dirty="0" smtClean="0">
              <a:latin typeface="Comic Sans MS" panose="030F0702030302020204" pitchFamily="66" charset="0"/>
            </a:endParaRPr>
          </a:p>
          <a:p>
            <a:r>
              <a:rPr lang="en-GB" dirty="0" smtClean="0">
                <a:latin typeface="Comic Sans MS" panose="030F0702030302020204" pitchFamily="66" charset="0"/>
              </a:rPr>
              <a:t>A nut Duck Luck.</a:t>
            </a:r>
          </a:p>
          <a:p>
            <a:endParaRPr lang="en-GB" dirty="0" smtClean="0">
              <a:latin typeface="Comic Sans MS" panose="030F0702030302020204" pitchFamily="66" charset="0"/>
            </a:endParaRPr>
          </a:p>
          <a:p>
            <a:r>
              <a:rPr lang="en-GB" dirty="0" smtClean="0">
                <a:latin typeface="Comic Sans MS" panose="030F0702030302020204" pitchFamily="66" charset="0"/>
              </a:rPr>
              <a:t>A nut Cock Lock.</a:t>
            </a:r>
          </a:p>
          <a:p>
            <a:endParaRPr lang="en-GB" dirty="0" smtClean="0">
              <a:latin typeface="Comic Sans MS" panose="030F0702030302020204" pitchFamily="66" charset="0"/>
            </a:endParaRPr>
          </a:p>
          <a:p>
            <a:r>
              <a:rPr lang="en-GB" dirty="0" smtClean="0">
                <a:latin typeface="Comic Sans MS" panose="030F0702030302020204" pitchFamily="66" charset="0"/>
              </a:rPr>
              <a:t>A nut Duck Luck.</a:t>
            </a:r>
          </a:p>
          <a:p>
            <a:endParaRPr lang="en-GB" dirty="0" smtClean="0">
              <a:latin typeface="Comic Sans MS" panose="030F0702030302020204" pitchFamily="66" charset="0"/>
            </a:endParaRPr>
          </a:p>
          <a:p>
            <a:r>
              <a:rPr lang="en-GB" dirty="0" smtClean="0">
                <a:latin typeface="Comic Sans MS" panose="030F0702030302020204" pitchFamily="66" charset="0"/>
              </a:rPr>
              <a:t>A nut Hen Len.</a:t>
            </a:r>
          </a:p>
          <a:p>
            <a:endParaRPr lang="en-GB" dirty="0" smtClean="0">
              <a:latin typeface="Comic Sans MS" panose="030F0702030302020204" pitchFamily="66" charset="0"/>
            </a:endParaRPr>
          </a:p>
          <a:p>
            <a:r>
              <a:rPr lang="en-GB" dirty="0" smtClean="0">
                <a:latin typeface="Comic Sans MS" panose="030F0702030302020204" pitchFamily="66" charset="0"/>
              </a:rPr>
              <a:t>A nut! A nut! A nut! A nut!</a:t>
            </a:r>
          </a:p>
          <a:p>
            <a:endParaRPr lang="en-GB" dirty="0" smtClean="0">
              <a:latin typeface="Comic Sans MS" panose="030F0702030302020204" pitchFamily="66" charset="0"/>
            </a:endParaRPr>
          </a:p>
          <a:p>
            <a:r>
              <a:rPr lang="en-GB" dirty="0" smtClean="0">
                <a:latin typeface="Comic Sans MS" panose="030F0702030302020204" pitchFamily="66" charset="0"/>
              </a:rPr>
              <a:t>A nut little chicks.</a:t>
            </a:r>
          </a:p>
          <a:p>
            <a:endParaRPr lang="en-GB" dirty="0" smtClean="0">
              <a:latin typeface="Comic Sans MS" panose="030F0702030302020204" pitchFamily="66" charset="0"/>
            </a:endParaRPr>
          </a:p>
          <a:p>
            <a:r>
              <a:rPr lang="en-GB" dirty="0" smtClean="0">
                <a:latin typeface="Comic Sans MS" panose="030F0702030302020204" pitchFamily="66" charset="0"/>
              </a:rPr>
              <a:t>A nut everyone. A nut fell down and not the sun. </a:t>
            </a:r>
          </a:p>
          <a:p>
            <a:endParaRPr lang="en-GB" dirty="0" smtClean="0">
              <a:latin typeface="Comic Sans MS" panose="030F0702030302020204" pitchFamily="66" charset="0"/>
            </a:endParaRPr>
          </a:p>
          <a:p>
            <a:r>
              <a:rPr lang="en-GB" dirty="0" smtClean="0">
                <a:latin typeface="Comic Sans MS" panose="030F0702030302020204" pitchFamily="66" charset="0"/>
              </a:rPr>
              <a:t>So, Chicken </a:t>
            </a:r>
            <a:r>
              <a:rPr lang="en-GB" dirty="0" err="1" smtClean="0">
                <a:latin typeface="Comic Sans MS" panose="030F0702030302020204" pitchFamily="66" charset="0"/>
              </a:rPr>
              <a:t>Licken</a:t>
            </a:r>
            <a:r>
              <a:rPr lang="en-GB" dirty="0" smtClean="0">
                <a:latin typeface="Comic Sans MS" panose="030F0702030302020204" pitchFamily="66" charset="0"/>
              </a:rPr>
              <a:t>, Duck Luck, Cock Lock, Hen Len and the little chicks, one, two, three, four all went back to what they were doing before.  </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5446" y="1369679"/>
            <a:ext cx="3249057" cy="4013540"/>
          </a:xfrm>
          <a:prstGeom prst="rect">
            <a:avLst/>
          </a:prstGeom>
        </p:spPr>
      </p:pic>
      <p:pic>
        <p:nvPicPr>
          <p:cNvPr id="6" name="Picture 2" descr="Orig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274206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8991" y="777922"/>
            <a:ext cx="10467833" cy="2800767"/>
          </a:xfrm>
          <a:prstGeom prst="rect">
            <a:avLst/>
          </a:prstGeom>
          <a:noFill/>
        </p:spPr>
        <p:txBody>
          <a:bodyPr wrap="square" rtlCol="0">
            <a:spAutoFit/>
          </a:bodyPr>
          <a:lstStyle/>
          <a:p>
            <a:r>
              <a:rPr lang="en-GB" sz="2000" dirty="0">
                <a:latin typeface="Comic Sans MS" panose="030F0702030302020204" pitchFamily="66" charset="0"/>
              </a:rPr>
              <a:t>Did you notice that all of the characters have names that rhyme?</a:t>
            </a:r>
          </a:p>
          <a:p>
            <a:endParaRPr lang="en-GB" sz="2000" b="1" dirty="0">
              <a:latin typeface="Comic Sans MS" panose="030F0702030302020204" pitchFamily="66" charset="0"/>
            </a:endParaRPr>
          </a:p>
          <a:p>
            <a:r>
              <a:rPr lang="en-GB" sz="2000" dirty="0">
                <a:latin typeface="Comic Sans MS" panose="030F0702030302020204" pitchFamily="66" charset="0"/>
              </a:rPr>
              <a:t> Lets look at one characters name.</a:t>
            </a:r>
          </a:p>
          <a:p>
            <a:endParaRPr lang="en-GB" sz="1600" dirty="0">
              <a:latin typeface="Comic Sans MS" panose="030F0702030302020204" pitchFamily="66" charset="0"/>
            </a:endParaRPr>
          </a:p>
          <a:p>
            <a:r>
              <a:rPr lang="en-GB" sz="1600" dirty="0">
                <a:latin typeface="Comic Sans MS" panose="030F0702030302020204" pitchFamily="66" charset="0"/>
              </a:rPr>
              <a:t>                                                                                </a:t>
            </a:r>
            <a:r>
              <a:rPr lang="en-GB" sz="4000" dirty="0">
                <a:latin typeface="Comic Sans MS" panose="030F0702030302020204" pitchFamily="66" charset="0"/>
              </a:rPr>
              <a:t>H</a:t>
            </a:r>
            <a:r>
              <a:rPr lang="en-GB" sz="4000" dirty="0">
                <a:solidFill>
                  <a:srgbClr val="00B0F0"/>
                </a:solidFill>
                <a:latin typeface="Comic Sans MS" panose="030F0702030302020204" pitchFamily="66" charset="0"/>
              </a:rPr>
              <a:t>en</a:t>
            </a:r>
            <a:r>
              <a:rPr lang="en-GB" sz="4000" dirty="0">
                <a:latin typeface="Comic Sans MS" panose="030F0702030302020204" pitchFamily="66" charset="0"/>
              </a:rPr>
              <a:t> </a:t>
            </a:r>
            <a:r>
              <a:rPr lang="en-GB" sz="4000" dirty="0" err="1">
                <a:latin typeface="Comic Sans MS" panose="030F0702030302020204" pitchFamily="66" charset="0"/>
              </a:rPr>
              <a:t>l</a:t>
            </a:r>
            <a:r>
              <a:rPr lang="en-GB" sz="4000" dirty="0" err="1">
                <a:solidFill>
                  <a:srgbClr val="00B0F0"/>
                </a:solidFill>
                <a:latin typeface="Comic Sans MS" panose="030F0702030302020204" pitchFamily="66" charset="0"/>
              </a:rPr>
              <a:t>en</a:t>
            </a:r>
            <a:endParaRPr lang="en-GB" sz="4000" dirty="0">
              <a:solidFill>
                <a:srgbClr val="00B0F0"/>
              </a:solidFill>
              <a:latin typeface="Comic Sans MS" panose="030F0702030302020204" pitchFamily="66" charset="0"/>
            </a:endParaRPr>
          </a:p>
          <a:p>
            <a:r>
              <a:rPr lang="en-GB" sz="2000" b="1" dirty="0">
                <a:latin typeface="Comic Sans MS" panose="030F0702030302020204" pitchFamily="66" charset="0"/>
              </a:rPr>
              <a:t>I can see that both words end in </a:t>
            </a:r>
            <a:r>
              <a:rPr lang="en-GB" sz="2000" b="1" dirty="0" err="1">
                <a:latin typeface="Comic Sans MS" panose="030F0702030302020204" pitchFamily="66" charset="0"/>
              </a:rPr>
              <a:t>en</a:t>
            </a:r>
            <a:r>
              <a:rPr lang="en-GB" sz="2000" b="1" dirty="0">
                <a:latin typeface="Comic Sans MS" panose="030F0702030302020204" pitchFamily="66" charset="0"/>
              </a:rPr>
              <a:t>.</a:t>
            </a:r>
          </a:p>
          <a:p>
            <a:r>
              <a:rPr lang="en-GB" sz="2000" b="1" dirty="0">
                <a:latin typeface="Comic Sans MS" panose="030F0702030302020204" pitchFamily="66" charset="0"/>
              </a:rPr>
              <a:t>I can hear that both words sound the same on the end.</a:t>
            </a:r>
          </a:p>
          <a:p>
            <a:r>
              <a:rPr lang="en-GB" sz="2000" b="1" dirty="0">
                <a:latin typeface="Comic Sans MS" panose="030F0702030302020204" pitchFamily="66" charset="0"/>
              </a:rPr>
              <a:t>I know that these words rhyme.</a:t>
            </a:r>
          </a:p>
        </p:txBody>
      </p:sp>
      <p:pic>
        <p:nvPicPr>
          <p:cNvPr id="3" name="Picture 15" descr="A picture containing room, drawing&#10;&#10;Description automatically generated">
            <a:extLst>
              <a:ext uri="{FF2B5EF4-FFF2-40B4-BE49-F238E27FC236}">
                <a16:creationId xmlns:a16="http://schemas.microsoft.com/office/drawing/2014/main" id="{A614D02D-D8AF-47AF-84F6-5B631F5C0666}"/>
              </a:ext>
            </a:extLst>
          </p:cNvPr>
          <p:cNvPicPr>
            <a:picLocks noChangeAspect="1"/>
          </p:cNvPicPr>
          <p:nvPr/>
        </p:nvPicPr>
        <p:blipFill rotWithShape="1">
          <a:blip r:embed="rId2"/>
          <a:srcRect r="55686" b="38786"/>
          <a:stretch/>
        </p:blipFill>
        <p:spPr>
          <a:xfrm>
            <a:off x="8172822" y="1361435"/>
            <a:ext cx="1572411" cy="1437104"/>
          </a:xfrm>
          <a:prstGeom prst="rect">
            <a:avLst/>
          </a:prstGeom>
        </p:spPr>
      </p:pic>
      <p:sp>
        <p:nvSpPr>
          <p:cNvPr id="4" name="Rectangle 3"/>
          <p:cNvSpPr/>
          <p:nvPr/>
        </p:nvSpPr>
        <p:spPr>
          <a:xfrm>
            <a:off x="1064525" y="4040355"/>
            <a:ext cx="9880979" cy="995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omic Sans MS" panose="030F0702030302020204" pitchFamily="66" charset="0"/>
              </a:rPr>
              <a:t>Mrs Simpson has muddled up the animals names.  Can you help her to sort them out by joining the rhyming words together with a line.  I have done one for you.</a:t>
            </a:r>
          </a:p>
        </p:txBody>
      </p:sp>
      <p:sp>
        <p:nvSpPr>
          <p:cNvPr id="5" name="TextBox 4"/>
          <p:cNvSpPr txBox="1"/>
          <p:nvPr/>
        </p:nvSpPr>
        <p:spPr>
          <a:xfrm>
            <a:off x="1187356" y="5363570"/>
            <a:ext cx="4217158" cy="707886"/>
          </a:xfrm>
          <a:prstGeom prst="rect">
            <a:avLst/>
          </a:prstGeom>
          <a:noFill/>
        </p:spPr>
        <p:txBody>
          <a:bodyPr wrap="square" rtlCol="0">
            <a:spAutoFit/>
          </a:bodyPr>
          <a:lstStyle/>
          <a:p>
            <a:r>
              <a:rPr lang="en-GB" sz="2000" dirty="0">
                <a:latin typeface="Comic Sans MS" panose="030F0702030302020204" pitchFamily="66" charset="0"/>
              </a:rPr>
              <a:t>Chicken                          luck</a:t>
            </a:r>
          </a:p>
          <a:p>
            <a:r>
              <a:rPr lang="en-GB" sz="2000" dirty="0">
                <a:latin typeface="Comic Sans MS" panose="030F0702030302020204" pitchFamily="66" charset="0"/>
              </a:rPr>
              <a:t>Duck                               </a:t>
            </a:r>
            <a:r>
              <a:rPr lang="en-GB" sz="2000" dirty="0" err="1">
                <a:latin typeface="Comic Sans MS" panose="030F0702030302020204" pitchFamily="66" charset="0"/>
              </a:rPr>
              <a:t>licken</a:t>
            </a:r>
            <a:endParaRPr lang="en-GB" sz="2000" dirty="0">
              <a:latin typeface="Comic Sans MS" panose="030F0702030302020204" pitchFamily="66" charset="0"/>
            </a:endParaRPr>
          </a:p>
        </p:txBody>
      </p:sp>
      <p:sp>
        <p:nvSpPr>
          <p:cNvPr id="6" name="TextBox 5"/>
          <p:cNvSpPr txBox="1"/>
          <p:nvPr/>
        </p:nvSpPr>
        <p:spPr>
          <a:xfrm>
            <a:off x="6728346" y="5363569"/>
            <a:ext cx="4217158" cy="707886"/>
          </a:xfrm>
          <a:prstGeom prst="rect">
            <a:avLst/>
          </a:prstGeom>
          <a:noFill/>
        </p:spPr>
        <p:txBody>
          <a:bodyPr wrap="square" rtlCol="0">
            <a:spAutoFit/>
          </a:bodyPr>
          <a:lstStyle/>
          <a:p>
            <a:r>
              <a:rPr lang="en-GB" sz="2000" dirty="0">
                <a:latin typeface="Comic Sans MS" panose="030F0702030302020204" pitchFamily="66" charset="0"/>
              </a:rPr>
              <a:t>Cock                        </a:t>
            </a:r>
            <a:r>
              <a:rPr lang="en-GB" sz="2000" dirty="0" err="1">
                <a:latin typeface="Comic Sans MS" panose="030F0702030302020204" pitchFamily="66" charset="0"/>
              </a:rPr>
              <a:t>len</a:t>
            </a:r>
            <a:endParaRPr lang="en-GB" sz="2000" dirty="0">
              <a:latin typeface="Comic Sans MS" panose="030F0702030302020204" pitchFamily="66" charset="0"/>
            </a:endParaRPr>
          </a:p>
          <a:p>
            <a:r>
              <a:rPr lang="en-GB" sz="2000" dirty="0">
                <a:latin typeface="Comic Sans MS" panose="030F0702030302020204" pitchFamily="66" charset="0"/>
              </a:rPr>
              <a:t>hen                          lock</a:t>
            </a:r>
          </a:p>
        </p:txBody>
      </p:sp>
      <p:cxnSp>
        <p:nvCxnSpPr>
          <p:cNvPr id="8" name="Straight Connector 7"/>
          <p:cNvCxnSpPr/>
          <p:nvPr/>
        </p:nvCxnSpPr>
        <p:spPr>
          <a:xfrm>
            <a:off x="2347415" y="5650173"/>
            <a:ext cx="1698112" cy="1964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146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Original"/>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a:extLst>
              <a:ext uri="{FF2B5EF4-FFF2-40B4-BE49-F238E27FC236}">
                <a16:creationId xmlns:a16="http://schemas.microsoft.com/office/drawing/2014/main" id="{B4555F3C-9434-4343-A829-D8AD3319F78C}"/>
              </a:ext>
            </a:extLst>
          </p:cNvPr>
          <p:cNvSpPr txBox="1"/>
          <p:nvPr/>
        </p:nvSpPr>
        <p:spPr>
          <a:xfrm>
            <a:off x="396814" y="339305"/>
            <a:ext cx="11531949" cy="5878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latin typeface="Comic Sans MS" panose="030F0702030302020204" pitchFamily="66" charset="0"/>
                <a:cs typeface="Calibri"/>
              </a:rPr>
              <a:t>Today we are going to look at some sentences from the story.  </a:t>
            </a:r>
          </a:p>
          <a:p>
            <a:r>
              <a:rPr lang="en-GB" sz="1600" dirty="0">
                <a:latin typeface="Comic Sans MS" panose="030F0702030302020204" pitchFamily="66" charset="0"/>
                <a:cs typeface="Calibri"/>
              </a:rPr>
              <a:t>They are jumbled up and don’t make any sense.  We are going to read the words and put them into the correct order. </a:t>
            </a:r>
          </a:p>
          <a:p>
            <a:endParaRPr lang="en-GB" sz="1600" dirty="0">
              <a:latin typeface="Comic Sans MS" panose="030F0702030302020204" pitchFamily="66" charset="0"/>
              <a:cs typeface="Calibri"/>
            </a:endParaRPr>
          </a:p>
          <a:p>
            <a:r>
              <a:rPr lang="en-GB" sz="1600" b="1" dirty="0">
                <a:latin typeface="Comic Sans MS" panose="030F0702030302020204" pitchFamily="66" charset="0"/>
                <a:cs typeface="Calibri"/>
              </a:rPr>
              <a:t>Let me show you.</a:t>
            </a:r>
          </a:p>
          <a:p>
            <a:endParaRPr lang="en-GB" sz="1600" b="1" dirty="0">
              <a:latin typeface="Comic Sans MS" panose="030F0702030302020204" pitchFamily="66" charset="0"/>
              <a:cs typeface="Calibri"/>
            </a:endParaRPr>
          </a:p>
          <a:p>
            <a:endParaRPr lang="en-GB" sz="1600" b="1" dirty="0">
              <a:latin typeface="Comic Sans MS" panose="030F0702030302020204" pitchFamily="66" charset="0"/>
              <a:cs typeface="Calibri"/>
            </a:endParaRPr>
          </a:p>
          <a:p>
            <a:r>
              <a:rPr lang="en-GB" sz="1600" b="1" dirty="0">
                <a:latin typeface="Comic Sans MS" panose="030F0702030302020204" pitchFamily="66" charset="0"/>
                <a:cs typeface="Calibri"/>
              </a:rPr>
              <a:t>                                           four chicks.                 Hen Len                        had</a:t>
            </a:r>
          </a:p>
          <a:p>
            <a:endParaRPr lang="en-GB" sz="1600" b="1" dirty="0">
              <a:latin typeface="Comic Sans MS" panose="030F0702030302020204" pitchFamily="66" charset="0"/>
              <a:cs typeface="Calibri"/>
            </a:endParaRPr>
          </a:p>
          <a:p>
            <a:r>
              <a:rPr lang="en-GB" sz="1600" dirty="0">
                <a:latin typeface="Comic Sans MS" panose="030F0702030302020204" pitchFamily="66" charset="0"/>
                <a:cs typeface="Calibri"/>
              </a:rPr>
              <a:t>Here are some things to look for.</a:t>
            </a:r>
          </a:p>
          <a:p>
            <a:r>
              <a:rPr lang="en-GB" sz="1600" b="1" dirty="0">
                <a:latin typeface="Comic Sans MS" panose="030F0702030302020204" pitchFamily="66" charset="0"/>
                <a:cs typeface="Calibri"/>
              </a:rPr>
              <a:t>Does one have a capital letter?  </a:t>
            </a:r>
            <a:r>
              <a:rPr lang="en-GB" sz="1600" dirty="0">
                <a:latin typeface="Comic Sans MS" panose="030F0702030302020204" pitchFamily="66" charset="0"/>
                <a:cs typeface="Calibri"/>
              </a:rPr>
              <a:t>A capital letter always comes at the beginning of the sentence.   Yes, Hen Len has a capital letter that must go first.</a:t>
            </a:r>
          </a:p>
          <a:p>
            <a:r>
              <a:rPr lang="en-GB" sz="1600" b="1" dirty="0">
                <a:latin typeface="Comic Sans MS" panose="030F0702030302020204" pitchFamily="66" charset="0"/>
                <a:cs typeface="Calibri"/>
              </a:rPr>
              <a:t>Does one have a full stop?  </a:t>
            </a:r>
            <a:r>
              <a:rPr lang="en-GB" sz="1600" dirty="0">
                <a:latin typeface="Comic Sans MS" panose="030F0702030302020204" pitchFamily="66" charset="0"/>
                <a:cs typeface="Calibri"/>
              </a:rPr>
              <a:t>A full stop always goes at the end of a sentence.  Yes, four chicks has a full stop I will put that at the end.  </a:t>
            </a:r>
          </a:p>
          <a:p>
            <a:r>
              <a:rPr lang="en-GB" sz="1600" b="1" dirty="0">
                <a:latin typeface="Comic Sans MS" panose="030F0702030302020204" pitchFamily="66" charset="0"/>
                <a:cs typeface="Calibri"/>
              </a:rPr>
              <a:t>Where does the last word go?  </a:t>
            </a:r>
            <a:r>
              <a:rPr lang="en-GB" sz="1600" dirty="0">
                <a:latin typeface="Comic Sans MS" panose="030F0702030302020204" pitchFamily="66" charset="0"/>
                <a:cs typeface="Calibri"/>
              </a:rPr>
              <a:t>It must go in the middle.</a:t>
            </a:r>
          </a:p>
          <a:p>
            <a:r>
              <a:rPr lang="en-GB" sz="1600" dirty="0">
                <a:latin typeface="Comic Sans MS" panose="030F0702030302020204" pitchFamily="66" charset="0"/>
                <a:cs typeface="Calibri"/>
              </a:rPr>
              <a:t>Lets read our sentence to check it makes sense.  I will Fred Talk read, read the words to help me.</a:t>
            </a:r>
          </a:p>
          <a:p>
            <a:endParaRPr lang="en-GB" sz="1600" dirty="0">
              <a:latin typeface="Comic Sans MS" panose="030F0702030302020204" pitchFamily="66" charset="0"/>
              <a:cs typeface="Calibri"/>
            </a:endParaRPr>
          </a:p>
          <a:p>
            <a:endParaRPr lang="en-GB" sz="1600" dirty="0">
              <a:latin typeface="Comic Sans MS" panose="030F0702030302020204" pitchFamily="66" charset="0"/>
              <a:cs typeface="Calibri"/>
            </a:endParaRPr>
          </a:p>
          <a:p>
            <a:endParaRPr lang="en-GB" sz="1600" dirty="0">
              <a:latin typeface="Comic Sans MS" panose="030F0702030302020204" pitchFamily="66" charset="0"/>
              <a:cs typeface="Calibri"/>
            </a:endParaRPr>
          </a:p>
          <a:p>
            <a:endParaRPr lang="en-GB" sz="1600" dirty="0">
              <a:latin typeface="Comic Sans MS" panose="030F0702030302020204" pitchFamily="66" charset="0"/>
              <a:cs typeface="Calibri"/>
            </a:endParaRPr>
          </a:p>
          <a:p>
            <a:endParaRPr lang="en-GB" sz="1600" dirty="0">
              <a:latin typeface="Comic Sans MS" panose="030F0702030302020204" pitchFamily="66" charset="0"/>
              <a:cs typeface="Calibri"/>
            </a:endParaRPr>
          </a:p>
          <a:p>
            <a:endParaRPr lang="en-GB" sz="1600" dirty="0">
              <a:latin typeface="Comic Sans MS" panose="030F0702030302020204" pitchFamily="66" charset="0"/>
              <a:cs typeface="Calibri"/>
            </a:endParaRPr>
          </a:p>
          <a:p>
            <a:pPr algn="ctr"/>
            <a:r>
              <a:rPr lang="en-GB" sz="1600" b="1" dirty="0">
                <a:latin typeface="Comic Sans MS" panose="030F0702030302020204" pitchFamily="66" charset="0"/>
                <a:cs typeface="Calibri"/>
              </a:rPr>
              <a:t>Yes, my sentence is correct</a:t>
            </a:r>
          </a:p>
          <a:p>
            <a:endParaRPr lang="en-GB" sz="1600" dirty="0">
              <a:latin typeface="Comic Sans MS" panose="030F0702030302020204" pitchFamily="66" charset="0"/>
              <a:cs typeface="Calibri"/>
            </a:endParaRPr>
          </a:p>
        </p:txBody>
      </p:sp>
      <p:sp>
        <p:nvSpPr>
          <p:cNvPr id="6" name="TextBox 5">
            <a:extLst>
              <a:ext uri="{FF2B5EF4-FFF2-40B4-BE49-F238E27FC236}">
                <a16:creationId xmlns:a16="http://schemas.microsoft.com/office/drawing/2014/main" id="{FA804B9C-ABF7-458D-B9A9-7BE5974ED7AD}"/>
              </a:ext>
            </a:extLst>
          </p:cNvPr>
          <p:cNvSpPr txBox="1"/>
          <p:nvPr/>
        </p:nvSpPr>
        <p:spPr>
          <a:xfrm>
            <a:off x="4440621" y="2264979"/>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600" dirty="0">
              <a:latin typeface="Comic Sans MS" panose="030F0702030302020204" pitchFamily="66"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0578" y="5842681"/>
            <a:ext cx="904550" cy="90455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199512272"/>
              </p:ext>
            </p:extLst>
          </p:nvPr>
        </p:nvGraphicFramePr>
        <p:xfrm>
          <a:off x="1246908" y="4597636"/>
          <a:ext cx="9830394" cy="1189663"/>
        </p:xfrm>
        <a:graphic>
          <a:graphicData uri="http://schemas.openxmlformats.org/drawingml/2006/table">
            <a:tbl>
              <a:tblPr firstRow="1" bandRow="1">
                <a:tableStyleId>{5C22544A-7EE6-4342-B048-85BDC9FD1C3A}</a:tableStyleId>
              </a:tblPr>
              <a:tblGrid>
                <a:gridCol w="3276798">
                  <a:extLst>
                    <a:ext uri="{9D8B030D-6E8A-4147-A177-3AD203B41FA5}">
                      <a16:colId xmlns:a16="http://schemas.microsoft.com/office/drawing/2014/main" val="3253939142"/>
                    </a:ext>
                  </a:extLst>
                </a:gridCol>
                <a:gridCol w="3276798">
                  <a:extLst>
                    <a:ext uri="{9D8B030D-6E8A-4147-A177-3AD203B41FA5}">
                      <a16:colId xmlns:a16="http://schemas.microsoft.com/office/drawing/2014/main" val="2366744931"/>
                    </a:ext>
                  </a:extLst>
                </a:gridCol>
                <a:gridCol w="3276798">
                  <a:extLst>
                    <a:ext uri="{9D8B030D-6E8A-4147-A177-3AD203B41FA5}">
                      <a16:colId xmlns:a16="http://schemas.microsoft.com/office/drawing/2014/main" val="481246558"/>
                    </a:ext>
                  </a:extLst>
                </a:gridCol>
              </a:tblGrid>
              <a:tr h="118966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207086"/>
                  </a:ext>
                </a:extLst>
              </a:tr>
            </a:tbl>
          </a:graphicData>
        </a:graphic>
      </p:graphicFrame>
      <p:pic>
        <p:nvPicPr>
          <p:cNvPr id="2" name="Picture 1"/>
          <p:cNvPicPr>
            <a:picLocks noChangeAspect="1"/>
          </p:cNvPicPr>
          <p:nvPr/>
        </p:nvPicPr>
        <p:blipFill>
          <a:blip r:embed="rId4"/>
          <a:stretch>
            <a:fillRect/>
          </a:stretch>
        </p:blipFill>
        <p:spPr>
          <a:xfrm>
            <a:off x="4223450" y="962989"/>
            <a:ext cx="1028700" cy="838200"/>
          </a:xfrm>
          <a:prstGeom prst="rect">
            <a:avLst/>
          </a:prstGeom>
        </p:spPr>
      </p:pic>
      <p:pic>
        <p:nvPicPr>
          <p:cNvPr id="3" name="Picture 2"/>
          <p:cNvPicPr>
            <a:picLocks noChangeAspect="1"/>
          </p:cNvPicPr>
          <p:nvPr/>
        </p:nvPicPr>
        <p:blipFill>
          <a:blip r:embed="rId5"/>
          <a:stretch>
            <a:fillRect/>
          </a:stretch>
        </p:blipFill>
        <p:spPr>
          <a:xfrm>
            <a:off x="6965103" y="941877"/>
            <a:ext cx="1047750" cy="828675"/>
          </a:xfrm>
          <a:prstGeom prst="rect">
            <a:avLst/>
          </a:prstGeom>
        </p:spPr>
      </p:pic>
      <p:pic>
        <p:nvPicPr>
          <p:cNvPr id="8" name="Picture 7"/>
          <p:cNvPicPr>
            <a:picLocks noChangeAspect="1"/>
          </p:cNvPicPr>
          <p:nvPr/>
        </p:nvPicPr>
        <p:blipFill>
          <a:blip r:embed="rId6"/>
          <a:stretch>
            <a:fillRect/>
          </a:stretch>
        </p:blipFill>
        <p:spPr>
          <a:xfrm>
            <a:off x="9502647" y="966618"/>
            <a:ext cx="1038225" cy="809625"/>
          </a:xfrm>
          <a:prstGeom prst="rect">
            <a:avLst/>
          </a:prstGeom>
        </p:spPr>
      </p:pic>
      <p:sp>
        <p:nvSpPr>
          <p:cNvPr id="9" name="Diamond 8"/>
          <p:cNvSpPr/>
          <p:nvPr/>
        </p:nvSpPr>
        <p:spPr>
          <a:xfrm>
            <a:off x="9765450" y="1094653"/>
            <a:ext cx="512618" cy="553553"/>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Comic Sans MS" panose="030F0702030302020204" pitchFamily="66" charset="0"/>
            </a:endParaRPr>
          </a:p>
        </p:txBody>
      </p:sp>
      <p:sp>
        <p:nvSpPr>
          <p:cNvPr id="10" name="TextBox 9"/>
          <p:cNvSpPr txBox="1"/>
          <p:nvPr/>
        </p:nvSpPr>
        <p:spPr>
          <a:xfrm>
            <a:off x="9765450" y="1220413"/>
            <a:ext cx="775422" cy="338554"/>
          </a:xfrm>
          <a:prstGeom prst="rect">
            <a:avLst/>
          </a:prstGeom>
          <a:noFill/>
        </p:spPr>
        <p:txBody>
          <a:bodyPr wrap="square" rtlCol="0">
            <a:spAutoFit/>
          </a:bodyPr>
          <a:lstStyle/>
          <a:p>
            <a:r>
              <a:rPr lang="en-GB" sz="1600" dirty="0">
                <a:latin typeface="Comic Sans MS" panose="030F0702030302020204" pitchFamily="66" charset="0"/>
              </a:rPr>
              <a:t>had</a:t>
            </a:r>
          </a:p>
        </p:txBody>
      </p:sp>
      <p:pic>
        <p:nvPicPr>
          <p:cNvPr id="12" name="Picture 11"/>
          <p:cNvPicPr>
            <a:picLocks noChangeAspect="1"/>
          </p:cNvPicPr>
          <p:nvPr/>
        </p:nvPicPr>
        <p:blipFill>
          <a:blip r:embed="rId4"/>
          <a:stretch>
            <a:fillRect/>
          </a:stretch>
        </p:blipFill>
        <p:spPr>
          <a:xfrm>
            <a:off x="8657360" y="4773367"/>
            <a:ext cx="1028700" cy="838200"/>
          </a:xfrm>
          <a:prstGeom prst="rect">
            <a:avLst/>
          </a:prstGeom>
        </p:spPr>
      </p:pic>
      <p:pic>
        <p:nvPicPr>
          <p:cNvPr id="13" name="Picture 12"/>
          <p:cNvPicPr>
            <a:picLocks noChangeAspect="1"/>
          </p:cNvPicPr>
          <p:nvPr/>
        </p:nvPicPr>
        <p:blipFill>
          <a:blip r:embed="rId6"/>
          <a:stretch>
            <a:fillRect/>
          </a:stretch>
        </p:blipFill>
        <p:spPr>
          <a:xfrm>
            <a:off x="5612389" y="4799912"/>
            <a:ext cx="1038225" cy="809625"/>
          </a:xfrm>
          <a:prstGeom prst="rect">
            <a:avLst/>
          </a:prstGeom>
        </p:spPr>
      </p:pic>
      <p:sp>
        <p:nvSpPr>
          <p:cNvPr id="14" name="Diamond 13"/>
          <p:cNvSpPr/>
          <p:nvPr/>
        </p:nvSpPr>
        <p:spPr>
          <a:xfrm>
            <a:off x="5875192" y="4927947"/>
            <a:ext cx="512618" cy="553553"/>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Comic Sans MS" panose="030F0702030302020204" pitchFamily="66" charset="0"/>
            </a:endParaRPr>
          </a:p>
        </p:txBody>
      </p:sp>
      <p:sp>
        <p:nvSpPr>
          <p:cNvPr id="16" name="TextBox 15"/>
          <p:cNvSpPr txBox="1"/>
          <p:nvPr/>
        </p:nvSpPr>
        <p:spPr>
          <a:xfrm>
            <a:off x="5875192" y="5053707"/>
            <a:ext cx="775422" cy="338554"/>
          </a:xfrm>
          <a:prstGeom prst="rect">
            <a:avLst/>
          </a:prstGeom>
          <a:noFill/>
        </p:spPr>
        <p:txBody>
          <a:bodyPr wrap="square" rtlCol="0">
            <a:spAutoFit/>
          </a:bodyPr>
          <a:lstStyle/>
          <a:p>
            <a:r>
              <a:rPr lang="en-GB" sz="1600" dirty="0">
                <a:latin typeface="Comic Sans MS" panose="030F0702030302020204" pitchFamily="66" charset="0"/>
              </a:rPr>
              <a:t>had</a:t>
            </a:r>
          </a:p>
        </p:txBody>
      </p:sp>
      <p:pic>
        <p:nvPicPr>
          <p:cNvPr id="17" name="Picture 16"/>
          <p:cNvPicPr>
            <a:picLocks noChangeAspect="1"/>
          </p:cNvPicPr>
          <p:nvPr/>
        </p:nvPicPr>
        <p:blipFill>
          <a:blip r:embed="rId5"/>
          <a:stretch>
            <a:fillRect/>
          </a:stretch>
        </p:blipFill>
        <p:spPr>
          <a:xfrm>
            <a:off x="2557893" y="4711544"/>
            <a:ext cx="1047750" cy="828675"/>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577" y="5709940"/>
            <a:ext cx="1442518" cy="1071177"/>
          </a:xfrm>
          <a:prstGeom prst="rect">
            <a:avLst/>
          </a:prstGeom>
        </p:spPr>
      </p:pic>
    </p:spTree>
    <p:extLst>
      <p:ext uri="{BB962C8B-B14F-4D97-AF65-F5344CB8AC3E}">
        <p14:creationId xmlns:p14="http://schemas.microsoft.com/office/powerpoint/2010/main" val="37037554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Original"/>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a:extLst>
              <a:ext uri="{FF2B5EF4-FFF2-40B4-BE49-F238E27FC236}">
                <a16:creationId xmlns:a16="http://schemas.microsoft.com/office/drawing/2014/main" id="{B4555F3C-9434-4343-A829-D8AD3319F78C}"/>
              </a:ext>
            </a:extLst>
          </p:cNvPr>
          <p:cNvSpPr txBox="1"/>
          <p:nvPr/>
        </p:nvSpPr>
        <p:spPr>
          <a:xfrm>
            <a:off x="396815" y="339306"/>
            <a:ext cx="512984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600" dirty="0">
              <a:latin typeface="Comic Sans MS" panose="030F0702030302020204" pitchFamily="66" charset="0"/>
              <a:cs typeface="Calibri"/>
            </a:endParaRPr>
          </a:p>
        </p:txBody>
      </p:sp>
      <p:sp>
        <p:nvSpPr>
          <p:cNvPr id="6" name="TextBox 5">
            <a:extLst>
              <a:ext uri="{FF2B5EF4-FFF2-40B4-BE49-F238E27FC236}">
                <a16:creationId xmlns:a16="http://schemas.microsoft.com/office/drawing/2014/main" id="{FA804B9C-ABF7-458D-B9A9-7BE5974ED7AD}"/>
              </a:ext>
            </a:extLst>
          </p:cNvPr>
          <p:cNvSpPr txBox="1"/>
          <p:nvPr/>
        </p:nvSpPr>
        <p:spPr>
          <a:xfrm>
            <a:off x="4440621" y="2264979"/>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600" dirty="0">
              <a:latin typeface="Comic Sans MS" panose="030F0702030302020204" pitchFamily="66" charset="0"/>
            </a:endParaRPr>
          </a:p>
        </p:txBody>
      </p:sp>
      <p:sp>
        <p:nvSpPr>
          <p:cNvPr id="2" name="TextBox 1">
            <a:extLst>
              <a:ext uri="{FF2B5EF4-FFF2-40B4-BE49-F238E27FC236}">
                <a16:creationId xmlns:a16="http://schemas.microsoft.com/office/drawing/2014/main" id="{5F831B00-F588-43DB-8055-C180D41EA6A0}"/>
              </a:ext>
            </a:extLst>
          </p:cNvPr>
          <p:cNvSpPr txBox="1"/>
          <p:nvPr/>
        </p:nvSpPr>
        <p:spPr>
          <a:xfrm>
            <a:off x="722374" y="523972"/>
            <a:ext cx="10161916"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latin typeface="Comic Sans MS" panose="030F0702030302020204" pitchFamily="66" charset="0"/>
                <a:cs typeface="Calibri"/>
              </a:rPr>
              <a:t>Let’s do one together now.</a:t>
            </a:r>
          </a:p>
          <a:p>
            <a:endParaRPr lang="en-GB" sz="1600" dirty="0">
              <a:latin typeface="Comic Sans MS" panose="030F0702030302020204" pitchFamily="66" charset="0"/>
              <a:cs typeface="Calibri"/>
            </a:endParaRPr>
          </a:p>
          <a:p>
            <a:endParaRPr lang="en-GB" sz="1600" dirty="0">
              <a:latin typeface="Comic Sans MS" panose="030F0702030302020204" pitchFamily="66" charset="0"/>
              <a:cs typeface="Calibri"/>
            </a:endParaRPr>
          </a:p>
          <a:p>
            <a:endParaRPr lang="en-GB" sz="1600" dirty="0">
              <a:latin typeface="Comic Sans MS" panose="030F0702030302020204" pitchFamily="66" charset="0"/>
              <a:cs typeface="Calibri"/>
            </a:endParaRPr>
          </a:p>
          <a:p>
            <a:endParaRPr lang="en-GB" sz="1600" dirty="0">
              <a:latin typeface="Comic Sans MS" panose="030F0702030302020204" pitchFamily="66" charset="0"/>
              <a:cs typeface="Calibri"/>
            </a:endParaRPr>
          </a:p>
          <a:p>
            <a:r>
              <a:rPr lang="en-GB" sz="1600" b="1" dirty="0">
                <a:latin typeface="Comic Sans MS" panose="030F0702030302020204" pitchFamily="66" charset="0"/>
                <a:cs typeface="Calibri"/>
              </a:rPr>
              <a:t>                            had                       a nut.                      Chicken </a:t>
            </a:r>
            <a:r>
              <a:rPr lang="en-GB" sz="1600" b="1" dirty="0" err="1">
                <a:latin typeface="Comic Sans MS" panose="030F0702030302020204" pitchFamily="66" charset="0"/>
                <a:cs typeface="Calibri"/>
              </a:rPr>
              <a:t>Licken</a:t>
            </a:r>
            <a:endParaRPr lang="en-GB" sz="1600" b="1" dirty="0">
              <a:latin typeface="Comic Sans MS" panose="030F0702030302020204" pitchFamily="66" charset="0"/>
              <a:cs typeface="Calibri"/>
            </a:endParaRPr>
          </a:p>
          <a:p>
            <a:endParaRPr lang="en-GB" sz="1600" b="1" dirty="0">
              <a:latin typeface="Comic Sans MS" panose="030F0702030302020204" pitchFamily="66" charset="0"/>
              <a:cs typeface="Calibri"/>
            </a:endParaRPr>
          </a:p>
          <a:p>
            <a:r>
              <a:rPr lang="en-GB" sz="1600" b="1" dirty="0">
                <a:latin typeface="Comic Sans MS" panose="030F0702030302020204" pitchFamily="66" charset="0"/>
                <a:cs typeface="Calibri"/>
              </a:rPr>
              <a:t>I know that the middle word is had,  Can you finish the sentence?</a:t>
            </a:r>
          </a:p>
          <a:p>
            <a:endParaRPr lang="en-GB" sz="1600" b="1" dirty="0">
              <a:latin typeface="Comic Sans MS" panose="030F0702030302020204" pitchFamily="66" charset="0"/>
              <a:cs typeface="Calibri"/>
            </a:endParaRPr>
          </a:p>
          <a:p>
            <a:endParaRPr lang="en-GB" sz="1600" dirty="0">
              <a:latin typeface="Comic Sans MS" panose="030F0702030302020204" pitchFamily="66" charset="0"/>
            </a:endParaRPr>
          </a:p>
          <a:p>
            <a:endParaRPr lang="en-GB" sz="1600" b="1" dirty="0">
              <a:latin typeface="Comic Sans MS" panose="030F0702030302020204" pitchFamily="66" charset="0"/>
              <a:cs typeface="Calibri"/>
            </a:endParaRPr>
          </a:p>
          <a:p>
            <a:endParaRPr lang="en-GB" sz="1600" b="1" dirty="0">
              <a:latin typeface="Comic Sans MS" panose="030F0702030302020204" pitchFamily="66" charset="0"/>
              <a:cs typeface="Calibri"/>
            </a:endParaRPr>
          </a:p>
          <a:p>
            <a:endParaRPr lang="en-GB" sz="1600" b="1" dirty="0">
              <a:latin typeface="Comic Sans MS" panose="030F0702030302020204" pitchFamily="66" charset="0"/>
              <a:cs typeface="Calibri"/>
            </a:endParaRPr>
          </a:p>
          <a:p>
            <a:endParaRPr lang="en-GB" sz="1600" b="1" dirty="0">
              <a:latin typeface="Comic Sans MS" panose="030F0702030302020204" pitchFamily="66" charset="0"/>
              <a:cs typeface="Calibri"/>
            </a:endParaRPr>
          </a:p>
          <a:p>
            <a:endParaRPr lang="en-GB" sz="1600" b="1" dirty="0">
              <a:latin typeface="Comic Sans MS" panose="030F0702030302020204" pitchFamily="66" charset="0"/>
              <a:cs typeface="Calibri"/>
            </a:endParaRPr>
          </a:p>
          <a:p>
            <a:endParaRPr lang="en-GB" sz="1600" b="1" dirty="0">
              <a:latin typeface="Comic Sans MS" panose="030F0702030302020204" pitchFamily="66" charset="0"/>
              <a:cs typeface="Calibri"/>
            </a:endParaRPr>
          </a:p>
          <a:p>
            <a:r>
              <a:rPr lang="en-GB" sz="1600" b="1" dirty="0">
                <a:latin typeface="Comic Sans MS" panose="030F0702030302020204" pitchFamily="66" charset="0"/>
                <a:cs typeface="Calibri"/>
              </a:rPr>
              <a:t>Does one have a capital letter? </a:t>
            </a:r>
          </a:p>
          <a:p>
            <a:r>
              <a:rPr lang="en-GB" sz="1600" dirty="0">
                <a:latin typeface="Comic Sans MS" panose="030F0702030302020204" pitchFamily="66" charset="0"/>
                <a:cs typeface="Calibri"/>
              </a:rPr>
              <a:t>Yes, Chicken </a:t>
            </a:r>
            <a:r>
              <a:rPr lang="en-GB" sz="1600" dirty="0" err="1">
                <a:latin typeface="Comic Sans MS" panose="030F0702030302020204" pitchFamily="66" charset="0"/>
                <a:cs typeface="Calibri"/>
              </a:rPr>
              <a:t>Licken</a:t>
            </a:r>
            <a:r>
              <a:rPr lang="en-GB" sz="1600" dirty="0">
                <a:latin typeface="Comic Sans MS" panose="030F0702030302020204" pitchFamily="66" charset="0"/>
                <a:cs typeface="Calibri"/>
              </a:rPr>
              <a:t> has a capital letter.  Can you put if first?</a:t>
            </a:r>
          </a:p>
          <a:p>
            <a:r>
              <a:rPr lang="en-GB" sz="1600" b="1" dirty="0">
                <a:latin typeface="Comic Sans MS" panose="030F0702030302020204" pitchFamily="66" charset="0"/>
                <a:cs typeface="Calibri"/>
              </a:rPr>
              <a:t>Does one have a full stop? </a:t>
            </a:r>
            <a:r>
              <a:rPr lang="en-GB" sz="1600" dirty="0">
                <a:latin typeface="Comic Sans MS" panose="030F0702030302020204" pitchFamily="66" charset="0"/>
                <a:cs typeface="Calibri"/>
              </a:rPr>
              <a:t>Yes, a nut has a full stop.  Can you put that at the end.  </a:t>
            </a:r>
          </a:p>
          <a:p>
            <a:endParaRPr lang="en-GB" sz="1600" dirty="0">
              <a:latin typeface="Comic Sans MS" panose="030F0702030302020204" pitchFamily="66" charset="0"/>
              <a:cs typeface="Calibri"/>
            </a:endParaRPr>
          </a:p>
          <a:p>
            <a:r>
              <a:rPr lang="en-GB" sz="1600" dirty="0">
                <a:latin typeface="Comic Sans MS" panose="030F0702030302020204" pitchFamily="66" charset="0"/>
                <a:cs typeface="Calibri"/>
              </a:rPr>
              <a:t>Lets read the sentence to check it makes sense.  Remember to Fred Talk read, read the words to help you.</a:t>
            </a:r>
          </a:p>
          <a:p>
            <a:endParaRPr lang="en-GB" sz="1600" dirty="0">
              <a:latin typeface="Comic Sans MS" panose="030F0702030302020204" pitchFamily="66" charset="0"/>
              <a:cs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624744223"/>
              </p:ext>
            </p:extLst>
          </p:nvPr>
        </p:nvGraphicFramePr>
        <p:xfrm>
          <a:off x="770626" y="2731906"/>
          <a:ext cx="9830394" cy="1189663"/>
        </p:xfrm>
        <a:graphic>
          <a:graphicData uri="http://schemas.openxmlformats.org/drawingml/2006/table">
            <a:tbl>
              <a:tblPr firstRow="1" bandRow="1">
                <a:tableStyleId>{5C22544A-7EE6-4342-B048-85BDC9FD1C3A}</a:tableStyleId>
              </a:tblPr>
              <a:tblGrid>
                <a:gridCol w="3276798">
                  <a:extLst>
                    <a:ext uri="{9D8B030D-6E8A-4147-A177-3AD203B41FA5}">
                      <a16:colId xmlns:a16="http://schemas.microsoft.com/office/drawing/2014/main" val="2932275853"/>
                    </a:ext>
                  </a:extLst>
                </a:gridCol>
                <a:gridCol w="3276798">
                  <a:extLst>
                    <a:ext uri="{9D8B030D-6E8A-4147-A177-3AD203B41FA5}">
                      <a16:colId xmlns:a16="http://schemas.microsoft.com/office/drawing/2014/main" val="391277685"/>
                    </a:ext>
                  </a:extLst>
                </a:gridCol>
                <a:gridCol w="3276798">
                  <a:extLst>
                    <a:ext uri="{9D8B030D-6E8A-4147-A177-3AD203B41FA5}">
                      <a16:colId xmlns:a16="http://schemas.microsoft.com/office/drawing/2014/main" val="3881412788"/>
                    </a:ext>
                  </a:extLst>
                </a:gridCol>
              </a:tblGrid>
              <a:tr h="1189663">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961631"/>
                  </a:ext>
                </a:extLst>
              </a:tr>
            </a:tbl>
          </a:graphicData>
        </a:graphic>
      </p:graphicFrame>
      <p:pic>
        <p:nvPicPr>
          <p:cNvPr id="5" name="Picture 4"/>
          <p:cNvPicPr>
            <a:picLocks noChangeAspect="1"/>
          </p:cNvPicPr>
          <p:nvPr/>
        </p:nvPicPr>
        <p:blipFill>
          <a:blip r:embed="rId3"/>
          <a:stretch>
            <a:fillRect/>
          </a:stretch>
        </p:blipFill>
        <p:spPr>
          <a:xfrm>
            <a:off x="8487481" y="835775"/>
            <a:ext cx="1019175" cy="914400"/>
          </a:xfrm>
          <a:prstGeom prst="rect">
            <a:avLst/>
          </a:prstGeom>
        </p:spPr>
      </p:pic>
      <p:pic>
        <p:nvPicPr>
          <p:cNvPr id="9" name="Picture 8"/>
          <p:cNvPicPr>
            <a:picLocks noChangeAspect="1"/>
          </p:cNvPicPr>
          <p:nvPr/>
        </p:nvPicPr>
        <p:blipFill>
          <a:blip r:embed="rId4"/>
          <a:stretch>
            <a:fillRect/>
          </a:stretch>
        </p:blipFill>
        <p:spPr>
          <a:xfrm>
            <a:off x="2917784" y="873218"/>
            <a:ext cx="1038225" cy="809625"/>
          </a:xfrm>
          <a:prstGeom prst="rect">
            <a:avLst/>
          </a:prstGeom>
        </p:spPr>
      </p:pic>
      <p:sp>
        <p:nvSpPr>
          <p:cNvPr id="10" name="Diamond 9"/>
          <p:cNvSpPr/>
          <p:nvPr/>
        </p:nvSpPr>
        <p:spPr>
          <a:xfrm>
            <a:off x="3180587" y="1001253"/>
            <a:ext cx="512618" cy="553553"/>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Comic Sans MS" panose="030F0702030302020204" pitchFamily="66" charset="0"/>
            </a:endParaRPr>
          </a:p>
        </p:txBody>
      </p:sp>
      <p:sp>
        <p:nvSpPr>
          <p:cNvPr id="11" name="TextBox 10"/>
          <p:cNvSpPr txBox="1"/>
          <p:nvPr/>
        </p:nvSpPr>
        <p:spPr>
          <a:xfrm>
            <a:off x="3180587" y="1127013"/>
            <a:ext cx="775422" cy="338554"/>
          </a:xfrm>
          <a:prstGeom prst="rect">
            <a:avLst/>
          </a:prstGeom>
          <a:noFill/>
        </p:spPr>
        <p:txBody>
          <a:bodyPr wrap="square" rtlCol="0">
            <a:spAutoFit/>
          </a:bodyPr>
          <a:lstStyle/>
          <a:p>
            <a:r>
              <a:rPr lang="en-GB" sz="1600" dirty="0">
                <a:latin typeface="Comic Sans MS" panose="030F0702030302020204" pitchFamily="66" charset="0"/>
              </a:rPr>
              <a:t>had</a:t>
            </a:r>
          </a:p>
        </p:txBody>
      </p:sp>
      <p:pic>
        <p:nvPicPr>
          <p:cNvPr id="7" name="Picture 6"/>
          <p:cNvPicPr>
            <a:picLocks noChangeAspect="1"/>
          </p:cNvPicPr>
          <p:nvPr/>
        </p:nvPicPr>
        <p:blipFill>
          <a:blip r:embed="rId5"/>
          <a:stretch>
            <a:fillRect/>
          </a:stretch>
        </p:blipFill>
        <p:spPr>
          <a:xfrm>
            <a:off x="5435598" y="856170"/>
            <a:ext cx="1028700" cy="838200"/>
          </a:xfrm>
          <a:prstGeom prst="rect">
            <a:avLst/>
          </a:prstGeom>
        </p:spPr>
      </p:pic>
      <p:pic>
        <p:nvPicPr>
          <p:cNvPr id="13" name="Picture 12"/>
          <p:cNvPicPr>
            <a:picLocks noChangeAspect="1"/>
          </p:cNvPicPr>
          <p:nvPr/>
        </p:nvPicPr>
        <p:blipFill>
          <a:blip r:embed="rId4"/>
          <a:stretch>
            <a:fillRect/>
          </a:stretch>
        </p:blipFill>
        <p:spPr>
          <a:xfrm>
            <a:off x="5007543" y="2876698"/>
            <a:ext cx="1038225" cy="809625"/>
          </a:xfrm>
          <a:prstGeom prst="rect">
            <a:avLst/>
          </a:prstGeom>
        </p:spPr>
      </p:pic>
      <p:sp>
        <p:nvSpPr>
          <p:cNvPr id="14" name="Diamond 13"/>
          <p:cNvSpPr/>
          <p:nvPr/>
        </p:nvSpPr>
        <p:spPr>
          <a:xfrm>
            <a:off x="5270346" y="3004733"/>
            <a:ext cx="512618" cy="553553"/>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Comic Sans MS" panose="030F0702030302020204" pitchFamily="66" charset="0"/>
            </a:endParaRPr>
          </a:p>
        </p:txBody>
      </p:sp>
      <p:sp>
        <p:nvSpPr>
          <p:cNvPr id="16" name="TextBox 15"/>
          <p:cNvSpPr txBox="1"/>
          <p:nvPr/>
        </p:nvSpPr>
        <p:spPr>
          <a:xfrm>
            <a:off x="5270346" y="3130493"/>
            <a:ext cx="775422" cy="338554"/>
          </a:xfrm>
          <a:prstGeom prst="rect">
            <a:avLst/>
          </a:prstGeom>
          <a:noFill/>
        </p:spPr>
        <p:txBody>
          <a:bodyPr wrap="square" rtlCol="0">
            <a:spAutoFit/>
          </a:bodyPr>
          <a:lstStyle/>
          <a:p>
            <a:r>
              <a:rPr lang="en-GB" sz="1600" dirty="0">
                <a:latin typeface="Comic Sans MS" panose="030F0702030302020204" pitchFamily="66" charset="0"/>
              </a:rPr>
              <a:t>had</a:t>
            </a: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Tree>
    <p:extLst>
      <p:ext uri="{BB962C8B-B14F-4D97-AF65-F5344CB8AC3E}">
        <p14:creationId xmlns:p14="http://schemas.microsoft.com/office/powerpoint/2010/main" val="1338426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Pre-recorded Teaching</a:t>
            </a:r>
          </a:p>
        </p:txBody>
      </p:sp>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8" name="TextBox 7"/>
          <p:cNvSpPr txBox="1"/>
          <p:nvPr/>
        </p:nvSpPr>
        <p:spPr>
          <a:xfrm>
            <a:off x="1123950" y="1201783"/>
            <a:ext cx="9953353" cy="1938992"/>
          </a:xfrm>
          <a:prstGeom prst="rect">
            <a:avLst/>
          </a:prstGeom>
          <a:noFill/>
        </p:spPr>
        <p:txBody>
          <a:bodyPr wrap="square" rtlCol="0">
            <a:spAutoFit/>
          </a:bodyPr>
          <a:lstStyle/>
          <a:p>
            <a:r>
              <a:rPr lang="en-US" sz="2400" dirty="0">
                <a:solidFill>
                  <a:sysClr val="windowText" lastClr="000000"/>
                </a:solidFill>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a:solidFill>
                <a:sysClr val="windowText" lastClr="000000"/>
              </a:solidFill>
            </a:endParaRPr>
          </a:p>
        </p:txBody>
      </p:sp>
      <p:sp>
        <p:nvSpPr>
          <p:cNvPr id="9" name="Rectangle 8">
            <a:hlinkClick r:id="rId3"/>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Play Video</a:t>
            </a:r>
            <a:endParaRPr lang="en-GB" dirty="0"/>
          </a:p>
        </p:txBody>
      </p:sp>
      <p:sp>
        <p:nvSpPr>
          <p:cNvPr id="10" name="TextBox 9"/>
          <p:cNvSpPr txBox="1"/>
          <p:nvPr/>
        </p:nvSpPr>
        <p:spPr>
          <a:xfrm>
            <a:off x="569345" y="5716107"/>
            <a:ext cx="11208775" cy="369332"/>
          </a:xfrm>
          <a:prstGeom prst="rect">
            <a:avLst/>
          </a:prstGeom>
          <a:solidFill>
            <a:schemeClr val="bg1"/>
          </a:solidFill>
        </p:spPr>
        <p:txBody>
          <a:bodyPr wrap="square" rtlCol="0">
            <a:spAutoFit/>
          </a:bodyPr>
          <a:lstStyle/>
          <a:p>
            <a:r>
              <a:rPr lang="en-GB" dirty="0" smtClean="0"/>
              <a:t>You can also copy and paste this link if you would prefer:</a:t>
            </a:r>
          </a:p>
        </p:txBody>
      </p:sp>
      <p:sp>
        <p:nvSpPr>
          <p:cNvPr id="11" name="TextBox 10">
            <a:extLst>
              <a:ext uri="{FF2B5EF4-FFF2-40B4-BE49-F238E27FC236}">
                <a16:creationId xmlns:a16="http://schemas.microsoft.com/office/drawing/2014/main" id="{D9FDCF4A-C48F-4314-9B91-FDA1F0BE5032}"/>
              </a:ext>
            </a:extLst>
          </p:cNvPr>
          <p:cNvSpPr txBox="1"/>
          <p:nvPr/>
        </p:nvSpPr>
        <p:spPr>
          <a:xfrm>
            <a:off x="569345" y="6083982"/>
            <a:ext cx="105213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https://classroom.thenational.academy/lessons/word-reading-rhyming-words-6xk32c?activity=video&amp;step=1</a:t>
            </a:r>
            <a:endParaRPr lang="en-US" dirty="0"/>
          </a:p>
          <a:p>
            <a:r>
              <a:rPr lang="en-US" dirty="0">
                <a:latin typeface="Comic Sans MS" panose="030F0702030302020204" pitchFamily="66" charset="0"/>
                <a:cs typeface="Calibri"/>
              </a:rPr>
              <a:t>When you click on the link make sure you use google chrome to access the full 10 minutes video.</a:t>
            </a:r>
          </a:p>
        </p:txBody>
      </p:sp>
    </p:spTree>
    <p:extLst>
      <p:ext uri="{BB962C8B-B14F-4D97-AF65-F5344CB8AC3E}">
        <p14:creationId xmlns:p14="http://schemas.microsoft.com/office/powerpoint/2010/main" val="1117719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Original"/>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a:extLst>
              <a:ext uri="{FF2B5EF4-FFF2-40B4-BE49-F238E27FC236}">
                <a16:creationId xmlns:a16="http://schemas.microsoft.com/office/drawing/2014/main" id="{B4555F3C-9434-4343-A829-D8AD3319F78C}"/>
              </a:ext>
            </a:extLst>
          </p:cNvPr>
          <p:cNvSpPr txBox="1"/>
          <p:nvPr/>
        </p:nvSpPr>
        <p:spPr>
          <a:xfrm>
            <a:off x="396815" y="339306"/>
            <a:ext cx="512984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600" dirty="0">
              <a:latin typeface="Comic Sans MS" panose="030F0702030302020204" pitchFamily="66" charset="0"/>
              <a:cs typeface="Calibri"/>
            </a:endParaRPr>
          </a:p>
        </p:txBody>
      </p:sp>
      <p:sp>
        <p:nvSpPr>
          <p:cNvPr id="6" name="TextBox 5">
            <a:extLst>
              <a:ext uri="{FF2B5EF4-FFF2-40B4-BE49-F238E27FC236}">
                <a16:creationId xmlns:a16="http://schemas.microsoft.com/office/drawing/2014/main" id="{FA804B9C-ABF7-458D-B9A9-7BE5974ED7AD}"/>
              </a:ext>
            </a:extLst>
          </p:cNvPr>
          <p:cNvSpPr txBox="1"/>
          <p:nvPr/>
        </p:nvSpPr>
        <p:spPr>
          <a:xfrm>
            <a:off x="4440621" y="2264979"/>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600" dirty="0">
              <a:latin typeface="Comic Sans MS" panose="030F0702030302020204" pitchFamily="66" charset="0"/>
            </a:endParaRPr>
          </a:p>
        </p:txBody>
      </p:sp>
      <p:sp>
        <p:nvSpPr>
          <p:cNvPr id="2" name="TextBox 1">
            <a:extLst>
              <a:ext uri="{FF2B5EF4-FFF2-40B4-BE49-F238E27FC236}">
                <a16:creationId xmlns:a16="http://schemas.microsoft.com/office/drawing/2014/main" id="{5F831B00-F588-43DB-8055-C180D41EA6A0}"/>
              </a:ext>
            </a:extLst>
          </p:cNvPr>
          <p:cNvSpPr txBox="1"/>
          <p:nvPr/>
        </p:nvSpPr>
        <p:spPr>
          <a:xfrm>
            <a:off x="915387" y="339306"/>
            <a:ext cx="10161916"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latin typeface="Comic Sans MS" panose="030F0702030302020204" pitchFamily="66" charset="0"/>
                <a:cs typeface="Calibri"/>
              </a:rPr>
              <a:t>Now it’s your turn.</a:t>
            </a:r>
          </a:p>
          <a:p>
            <a:r>
              <a:rPr lang="en-GB" sz="1600" dirty="0">
                <a:latin typeface="Comic Sans MS" panose="030F0702030302020204" pitchFamily="66" charset="0"/>
                <a:cs typeface="Calibri"/>
              </a:rPr>
              <a:t>Here is your jumbled sentence.</a:t>
            </a:r>
          </a:p>
          <a:p>
            <a:endParaRPr lang="en-GB" sz="1600" dirty="0">
              <a:latin typeface="Comic Sans MS" panose="030F0702030302020204" pitchFamily="66" charset="0"/>
              <a:cs typeface="Calibri"/>
            </a:endParaRPr>
          </a:p>
          <a:p>
            <a:endParaRPr lang="en-GB" sz="1600" dirty="0">
              <a:latin typeface="Comic Sans MS" panose="030F0702030302020204" pitchFamily="66" charset="0"/>
              <a:cs typeface="Calibri"/>
            </a:endParaRPr>
          </a:p>
          <a:p>
            <a:endParaRPr lang="en-GB" sz="1600" dirty="0">
              <a:latin typeface="Comic Sans MS" panose="030F0702030302020204" pitchFamily="66" charset="0"/>
              <a:cs typeface="Calibri"/>
            </a:endParaRPr>
          </a:p>
          <a:p>
            <a:r>
              <a:rPr lang="en-GB" sz="1600" b="1" dirty="0">
                <a:latin typeface="Comic Sans MS" panose="030F0702030302020204" pitchFamily="66" charset="0"/>
                <a:cs typeface="Calibri"/>
              </a:rPr>
              <a:t>                       </a:t>
            </a:r>
          </a:p>
          <a:p>
            <a:r>
              <a:rPr lang="en-GB" sz="1600" b="1" dirty="0">
                <a:latin typeface="Comic Sans MS" panose="030F0702030302020204" pitchFamily="66" charset="0"/>
                <a:cs typeface="Calibri"/>
              </a:rPr>
              <a:t>              had                      Duck Luck                     a pool</a:t>
            </a:r>
            <a:r>
              <a:rPr lang="en-GB" sz="1600" b="1" dirty="0" smtClean="0">
                <a:latin typeface="Comic Sans MS" panose="030F0702030302020204" pitchFamily="66" charset="0"/>
                <a:cs typeface="Calibri"/>
              </a:rPr>
              <a:t>.</a:t>
            </a:r>
            <a:endParaRPr lang="en-GB" sz="1600" b="1" dirty="0">
              <a:latin typeface="Comic Sans MS" panose="030F0702030302020204" pitchFamily="66" charset="0"/>
              <a:cs typeface="Calibri"/>
            </a:endParaRPr>
          </a:p>
          <a:p>
            <a:r>
              <a:rPr lang="en-GB" sz="1600" b="1" dirty="0">
                <a:latin typeface="Comic Sans MS" panose="030F0702030302020204" pitchFamily="66" charset="0"/>
                <a:cs typeface="Calibri"/>
              </a:rPr>
              <a:t>Can you change the sentence so it makes sense.</a:t>
            </a:r>
          </a:p>
          <a:p>
            <a:endParaRPr lang="en-GB" sz="1600" b="1" dirty="0">
              <a:latin typeface="Comic Sans MS" panose="030F0702030302020204" pitchFamily="66" charset="0"/>
              <a:cs typeface="Calibri"/>
            </a:endParaRPr>
          </a:p>
          <a:p>
            <a:endParaRPr lang="en-GB" sz="1600" dirty="0">
              <a:latin typeface="Comic Sans MS" panose="030F0702030302020204" pitchFamily="66" charset="0"/>
            </a:endParaRPr>
          </a:p>
          <a:p>
            <a:endParaRPr lang="en-GB" sz="1600" b="1" dirty="0">
              <a:latin typeface="Comic Sans MS" panose="030F0702030302020204" pitchFamily="66" charset="0"/>
              <a:cs typeface="Calibri"/>
            </a:endParaRPr>
          </a:p>
          <a:p>
            <a:endParaRPr lang="en-GB" sz="1600" b="1" dirty="0">
              <a:latin typeface="Comic Sans MS" panose="030F0702030302020204" pitchFamily="66" charset="0"/>
              <a:cs typeface="Calibri"/>
            </a:endParaRPr>
          </a:p>
          <a:p>
            <a:endParaRPr lang="en-GB" sz="1600" b="1" dirty="0">
              <a:latin typeface="Comic Sans MS" panose="030F0702030302020204" pitchFamily="66" charset="0"/>
              <a:cs typeface="Calibri"/>
            </a:endParaRPr>
          </a:p>
          <a:p>
            <a:endParaRPr lang="en-GB" sz="1600" b="1" dirty="0">
              <a:latin typeface="Comic Sans MS" panose="030F0702030302020204" pitchFamily="66" charset="0"/>
              <a:cs typeface="Calibri"/>
            </a:endParaRPr>
          </a:p>
          <a:p>
            <a:r>
              <a:rPr lang="en-GB" sz="1600" b="1" dirty="0">
                <a:latin typeface="Comic Sans MS" panose="030F0702030302020204" pitchFamily="66" charset="0"/>
                <a:cs typeface="Calibri"/>
              </a:rPr>
              <a:t>Remember to ask yourself about capital letters and full stops.  This will help you</a:t>
            </a:r>
            <a:r>
              <a:rPr lang="en-GB" sz="1600" b="1" dirty="0" smtClean="0">
                <a:latin typeface="Comic Sans MS" panose="030F0702030302020204" pitchFamily="66" charset="0"/>
                <a:cs typeface="Calibri"/>
              </a:rPr>
              <a:t>.</a:t>
            </a:r>
            <a:endParaRPr lang="en-GB" sz="1600" b="1" dirty="0">
              <a:latin typeface="Comic Sans MS" panose="030F0702030302020204" pitchFamily="66" charset="0"/>
              <a:cs typeface="Calibri"/>
            </a:endParaRPr>
          </a:p>
          <a:p>
            <a:r>
              <a:rPr lang="en-GB" sz="1600" dirty="0">
                <a:latin typeface="Comic Sans MS" panose="030F0702030302020204" pitchFamily="66" charset="0"/>
                <a:cs typeface="Calibri"/>
              </a:rPr>
              <a:t>Always read your sentence back to check it makes sense.  Use Fred talk read the word to help you.</a:t>
            </a:r>
          </a:p>
          <a:p>
            <a:r>
              <a:rPr lang="en-GB" sz="1600" dirty="0">
                <a:latin typeface="Comic Sans MS" panose="030F0702030302020204" pitchFamily="66" charset="0"/>
                <a:cs typeface="Calibri"/>
              </a:rPr>
              <a:t>Lets read the sentence to check it makes sense.  Remember to Fred Talk read, read the words to help you.</a:t>
            </a:r>
          </a:p>
          <a:p>
            <a:r>
              <a:rPr lang="en-GB" sz="1600" dirty="0">
                <a:latin typeface="Comic Sans MS" panose="030F0702030302020204" pitchFamily="66" charset="0"/>
                <a:cs typeface="Calibri"/>
              </a:rPr>
              <a:t>Once you have correctly sequenced the sentence write it down in the box below.</a:t>
            </a:r>
          </a:p>
          <a:p>
            <a:endParaRPr lang="en-GB" sz="1600" dirty="0">
              <a:latin typeface="Comic Sans MS" panose="030F0702030302020204" pitchFamily="66" charset="0"/>
              <a:cs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384284202"/>
              </p:ext>
            </p:extLst>
          </p:nvPr>
        </p:nvGraphicFramePr>
        <p:xfrm>
          <a:off x="666453" y="2422538"/>
          <a:ext cx="9830394" cy="1189663"/>
        </p:xfrm>
        <a:graphic>
          <a:graphicData uri="http://schemas.openxmlformats.org/drawingml/2006/table">
            <a:tbl>
              <a:tblPr firstRow="1" bandRow="1">
                <a:tableStyleId>{5C22544A-7EE6-4342-B048-85BDC9FD1C3A}</a:tableStyleId>
              </a:tblPr>
              <a:tblGrid>
                <a:gridCol w="3276798">
                  <a:extLst>
                    <a:ext uri="{9D8B030D-6E8A-4147-A177-3AD203B41FA5}">
                      <a16:colId xmlns:a16="http://schemas.microsoft.com/office/drawing/2014/main" val="2932275853"/>
                    </a:ext>
                  </a:extLst>
                </a:gridCol>
                <a:gridCol w="3276798">
                  <a:extLst>
                    <a:ext uri="{9D8B030D-6E8A-4147-A177-3AD203B41FA5}">
                      <a16:colId xmlns:a16="http://schemas.microsoft.com/office/drawing/2014/main" val="391277685"/>
                    </a:ext>
                  </a:extLst>
                </a:gridCol>
                <a:gridCol w="3276798">
                  <a:extLst>
                    <a:ext uri="{9D8B030D-6E8A-4147-A177-3AD203B41FA5}">
                      <a16:colId xmlns:a16="http://schemas.microsoft.com/office/drawing/2014/main" val="3881412788"/>
                    </a:ext>
                  </a:extLst>
                </a:gridCol>
              </a:tblGrid>
              <a:tr h="1189663">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961631"/>
                  </a:ext>
                </a:extLst>
              </a:tr>
            </a:tbl>
          </a:graphicData>
        </a:graphic>
      </p:graphicFrame>
      <p:sp>
        <p:nvSpPr>
          <p:cNvPr id="5" name="Rectangle 4"/>
          <p:cNvSpPr/>
          <p:nvPr/>
        </p:nvSpPr>
        <p:spPr>
          <a:xfrm>
            <a:off x="1770525" y="5167086"/>
            <a:ext cx="9798020" cy="14969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omic Sans MS" panose="030F0702030302020204" pitchFamily="66" charset="0"/>
            </a:endParaRPr>
          </a:p>
        </p:txBody>
      </p:sp>
      <p:pic>
        <p:nvPicPr>
          <p:cNvPr id="8" name="Picture 7"/>
          <p:cNvPicPr>
            <a:picLocks noChangeAspect="1"/>
          </p:cNvPicPr>
          <p:nvPr/>
        </p:nvPicPr>
        <p:blipFill>
          <a:blip r:embed="rId3"/>
          <a:stretch>
            <a:fillRect/>
          </a:stretch>
        </p:blipFill>
        <p:spPr>
          <a:xfrm>
            <a:off x="1851848" y="952597"/>
            <a:ext cx="1038225" cy="809625"/>
          </a:xfrm>
          <a:prstGeom prst="rect">
            <a:avLst/>
          </a:prstGeom>
        </p:spPr>
      </p:pic>
      <p:sp>
        <p:nvSpPr>
          <p:cNvPr id="9" name="Diamond 8"/>
          <p:cNvSpPr/>
          <p:nvPr/>
        </p:nvSpPr>
        <p:spPr>
          <a:xfrm>
            <a:off x="2114652" y="1072109"/>
            <a:ext cx="512618" cy="553553"/>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Comic Sans MS" panose="030F0702030302020204" pitchFamily="66" charset="0"/>
            </a:endParaRPr>
          </a:p>
        </p:txBody>
      </p:sp>
      <p:sp>
        <p:nvSpPr>
          <p:cNvPr id="10" name="TextBox 9"/>
          <p:cNvSpPr txBox="1"/>
          <p:nvPr/>
        </p:nvSpPr>
        <p:spPr>
          <a:xfrm>
            <a:off x="2114651" y="1154367"/>
            <a:ext cx="775422" cy="338554"/>
          </a:xfrm>
          <a:prstGeom prst="rect">
            <a:avLst/>
          </a:prstGeom>
          <a:noFill/>
        </p:spPr>
        <p:txBody>
          <a:bodyPr wrap="square" rtlCol="0">
            <a:spAutoFit/>
          </a:bodyPr>
          <a:lstStyle/>
          <a:p>
            <a:r>
              <a:rPr lang="en-GB" sz="1600" dirty="0">
                <a:latin typeface="Comic Sans MS" panose="030F0702030302020204" pitchFamily="66" charset="0"/>
              </a:rPr>
              <a:t>had</a:t>
            </a:r>
          </a:p>
        </p:txBody>
      </p:sp>
      <p:pic>
        <p:nvPicPr>
          <p:cNvPr id="7" name="Picture 6"/>
          <p:cNvPicPr>
            <a:picLocks noChangeAspect="1"/>
          </p:cNvPicPr>
          <p:nvPr/>
        </p:nvPicPr>
        <p:blipFill>
          <a:blip r:embed="rId4"/>
          <a:stretch>
            <a:fillRect/>
          </a:stretch>
        </p:blipFill>
        <p:spPr>
          <a:xfrm>
            <a:off x="7183821" y="956273"/>
            <a:ext cx="1038225" cy="838200"/>
          </a:xfrm>
          <a:prstGeom prst="rect">
            <a:avLst/>
          </a:prstGeom>
        </p:spPr>
      </p:pic>
      <p:pic>
        <p:nvPicPr>
          <p:cNvPr id="11" name="Picture 10"/>
          <p:cNvPicPr>
            <a:picLocks noChangeAspect="1"/>
          </p:cNvPicPr>
          <p:nvPr/>
        </p:nvPicPr>
        <p:blipFill>
          <a:blip r:embed="rId5"/>
          <a:stretch>
            <a:fillRect/>
          </a:stretch>
        </p:blipFill>
        <p:spPr>
          <a:xfrm>
            <a:off x="4552950" y="936404"/>
            <a:ext cx="1028700" cy="85725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656" y="5726053"/>
            <a:ext cx="1299108" cy="964684"/>
          </a:xfrm>
          <a:prstGeom prst="rect">
            <a:avLst/>
          </a:prstGeom>
        </p:spPr>
      </p:pic>
    </p:spTree>
    <p:extLst>
      <p:ext uri="{BB962C8B-B14F-4D97-AF65-F5344CB8AC3E}">
        <p14:creationId xmlns:p14="http://schemas.microsoft.com/office/powerpoint/2010/main" val="17199837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latin typeface="Comic Sans MS" panose="030F0702030302020204" pitchFamily="66" charset="0"/>
            </a:endParaRPr>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latin typeface="Comic Sans MS" panose="030F0702030302020204" pitchFamily="66" charset="0"/>
            </a:endParaRPr>
          </a:p>
        </p:txBody>
      </p:sp>
      <p:sp>
        <p:nvSpPr>
          <p:cNvPr id="5" name="Rectangle 4">
            <a:extLst>
              <a:ext uri="{FF2B5EF4-FFF2-40B4-BE49-F238E27FC236}">
                <a16:creationId xmlns:a16="http://schemas.microsoft.com/office/drawing/2014/main" id="{6CB3617B-CF19-4CB3-B93E-363E77692E4D}"/>
              </a:ext>
            </a:extLst>
          </p:cNvPr>
          <p:cNvSpPr/>
          <p:nvPr/>
        </p:nvSpPr>
        <p:spPr>
          <a:xfrm>
            <a:off x="1" y="0"/>
            <a:ext cx="12224084" cy="6857999"/>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a:latin typeface="Comic Sans MS" panose="030F0702030302020204" pitchFamily="66" charset="0"/>
              </a:rPr>
              <a:t>Subject</a:t>
            </a:r>
            <a:r>
              <a:rPr lang="en-GB">
                <a:latin typeface="Comic Sans MS" panose="030F0702030302020204" pitchFamily="66" charset="0"/>
              </a:rPr>
              <a:t>: </a:t>
            </a:r>
            <a:r>
              <a:rPr lang="en-GB" sz="2400">
                <a:latin typeface="Comic Sans MS" panose="030F0702030302020204" pitchFamily="66" charset="0"/>
              </a:rPr>
              <a:t>English </a:t>
            </a:r>
            <a:endParaRPr lang="en-GB">
              <a:latin typeface="Comic Sans MS" panose="030F0702030302020204" pitchFamily="66" charset="0"/>
            </a:endParaRPr>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rtlCol="0">
            <a:spAutoFit/>
          </a:bodyPr>
          <a:lstStyle/>
          <a:p>
            <a:r>
              <a:rPr lang="en-GB" sz="3200" dirty="0">
                <a:latin typeface="Comic Sans MS" panose="030F0702030302020204" pitchFamily="66" charset="0"/>
              </a:rPr>
              <a:t>Date</a:t>
            </a:r>
            <a:r>
              <a:rPr lang="en-GB" dirty="0">
                <a:latin typeface="Comic Sans MS" panose="030F0702030302020204" pitchFamily="66" charset="0"/>
              </a:rPr>
              <a:t>:   </a:t>
            </a:r>
            <a:r>
              <a:rPr lang="en-GB" sz="3200" dirty="0">
                <a:latin typeface="Comic Sans MS" panose="030F0702030302020204" pitchFamily="66" charset="0"/>
              </a:rPr>
              <a:t>Thursday 4</a:t>
            </a:r>
            <a:r>
              <a:rPr lang="en-GB" sz="3200" baseline="30000" dirty="0">
                <a:latin typeface="Comic Sans MS" panose="030F0702030302020204" pitchFamily="66" charset="0"/>
              </a:rPr>
              <a:t>rd</a:t>
            </a:r>
            <a:r>
              <a:rPr lang="en-GB" sz="3200" dirty="0">
                <a:latin typeface="Comic Sans MS" panose="030F0702030302020204" pitchFamily="66" charset="0"/>
              </a:rPr>
              <a:t> February 2021</a:t>
            </a:r>
            <a:endParaRPr lang="en-GB" dirty="0">
              <a:latin typeface="Comic Sans MS" panose="030F0702030302020204" pitchFamily="66" charset="0"/>
            </a:endParaRPr>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707886"/>
          </a:xfrm>
          <a:prstGeom prst="rect">
            <a:avLst/>
          </a:prstGeom>
          <a:noFill/>
        </p:spPr>
        <p:txBody>
          <a:bodyPr wrap="square" rtlCol="0">
            <a:spAutoFit/>
          </a:bodyPr>
          <a:lstStyle/>
          <a:p>
            <a:r>
              <a:rPr lang="en-GB" sz="4000" dirty="0">
                <a:latin typeface="Comic Sans MS" panose="030F0702030302020204" pitchFamily="66" charset="0"/>
              </a:rPr>
              <a:t>LO. To write a  simple sentence.</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2" descr="Original"/>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5526093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EB53C6E-6E2C-4FFB-A1C5-22DCE55ADC2A}"/>
              </a:ext>
            </a:extLst>
          </p:cNvPr>
          <p:cNvSpPr txBox="1"/>
          <p:nvPr/>
        </p:nvSpPr>
        <p:spPr>
          <a:xfrm>
            <a:off x="209452" y="321303"/>
            <a:ext cx="11337565"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Comic Sans MS" panose="030F0702030302020204" pitchFamily="66" charset="0"/>
                <a:cs typeface="Calibri"/>
              </a:rPr>
              <a:t>Let’s talk about who we met in the story</a:t>
            </a:r>
            <a:r>
              <a:rPr lang="en-GB" dirty="0">
                <a:latin typeface="Comic Sans MS" panose="030F0702030302020204" pitchFamily="66" charset="0"/>
                <a:cs typeface="Calibri"/>
              </a:rPr>
              <a:t>.</a:t>
            </a:r>
          </a:p>
          <a:p>
            <a:endParaRPr lang="en-GB" dirty="0">
              <a:latin typeface="Comic Sans MS" panose="030F0702030302020204" pitchFamily="66" charset="0"/>
              <a:cs typeface="Calibri"/>
            </a:endParaRPr>
          </a:p>
          <a:p>
            <a:endParaRPr lang="en-GB" dirty="0">
              <a:latin typeface="Comic Sans MS" panose="030F0702030302020204" pitchFamily="66" charset="0"/>
              <a:cs typeface="Calibri"/>
            </a:endParaRPr>
          </a:p>
          <a:p>
            <a:endParaRPr lang="en-GB" dirty="0">
              <a:latin typeface="Comic Sans MS" panose="030F0702030302020204" pitchFamily="66" charset="0"/>
              <a:cs typeface="Calibri"/>
            </a:endParaRPr>
          </a:p>
          <a:p>
            <a:endParaRPr lang="en-GB" dirty="0">
              <a:latin typeface="Comic Sans MS" panose="030F0702030302020204" pitchFamily="66" charset="0"/>
              <a:cs typeface="Calibri"/>
            </a:endParaRPr>
          </a:p>
          <a:p>
            <a:endParaRPr lang="en-GB" dirty="0">
              <a:latin typeface="Comic Sans MS" panose="030F0702030302020204" pitchFamily="66" charset="0"/>
              <a:cs typeface="Calibri"/>
            </a:endParaRPr>
          </a:p>
          <a:p>
            <a:endParaRPr lang="en-GB" dirty="0">
              <a:latin typeface="Comic Sans MS" panose="030F0702030302020204" pitchFamily="66" charset="0"/>
              <a:cs typeface="Calibri"/>
            </a:endParaRPr>
          </a:p>
          <a:p>
            <a:endParaRPr lang="en-GB" dirty="0">
              <a:latin typeface="Comic Sans MS" panose="030F0702030302020204" pitchFamily="66" charset="0"/>
              <a:cs typeface="Calibri"/>
            </a:endParaRPr>
          </a:p>
          <a:p>
            <a:endParaRPr lang="en-GB" dirty="0">
              <a:latin typeface="Comic Sans MS" panose="030F0702030302020204" pitchFamily="66" charset="0"/>
              <a:cs typeface="Calibri"/>
            </a:endParaRPr>
          </a:p>
        </p:txBody>
      </p:sp>
      <p:pic>
        <p:nvPicPr>
          <p:cNvPr id="15" name="Picture 2" descr="Original"/>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01359" y="-30426"/>
            <a:ext cx="1268446"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a:extLst>
              <a:ext uri="{FF2B5EF4-FFF2-40B4-BE49-F238E27FC236}">
                <a16:creationId xmlns:a16="http://schemas.microsoft.com/office/drawing/2014/main" id="{B4555F3C-9434-4343-A829-D8AD3319F78C}"/>
              </a:ext>
            </a:extLst>
          </p:cNvPr>
          <p:cNvSpPr txBox="1"/>
          <p:nvPr/>
        </p:nvSpPr>
        <p:spPr>
          <a:xfrm>
            <a:off x="-436814" y="2689639"/>
            <a:ext cx="51298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dirty="0">
              <a:cs typeface="Calibri"/>
            </a:endParaRPr>
          </a:p>
        </p:txBody>
      </p:sp>
      <p:sp>
        <p:nvSpPr>
          <p:cNvPr id="2" name="TextBox 1">
            <a:extLst>
              <a:ext uri="{FF2B5EF4-FFF2-40B4-BE49-F238E27FC236}">
                <a16:creationId xmlns:a16="http://schemas.microsoft.com/office/drawing/2014/main" id="{BC1E3799-A037-4953-8027-AA4CFA74BB1B}"/>
              </a:ext>
            </a:extLst>
          </p:cNvPr>
          <p:cNvSpPr txBox="1"/>
          <p:nvPr/>
        </p:nvSpPr>
        <p:spPr>
          <a:xfrm>
            <a:off x="4796557" y="5493224"/>
            <a:ext cx="31215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Comic Sans MS" panose="030F0702030302020204" pitchFamily="66" charset="0"/>
            </a:endParaRPr>
          </a:p>
        </p:txBody>
      </p:sp>
      <p:pic>
        <p:nvPicPr>
          <p:cNvPr id="11" name="Picture 11" descr="A picture containing room&#10;&#10;Description automatically generated">
            <a:extLst>
              <a:ext uri="{FF2B5EF4-FFF2-40B4-BE49-F238E27FC236}">
                <a16:creationId xmlns:a16="http://schemas.microsoft.com/office/drawing/2014/main" id="{B09AA506-CE55-4289-A475-429E100BEF58}"/>
              </a:ext>
            </a:extLst>
          </p:cNvPr>
          <p:cNvPicPr>
            <a:picLocks noChangeAspect="1"/>
          </p:cNvPicPr>
          <p:nvPr/>
        </p:nvPicPr>
        <p:blipFill rotWithShape="1">
          <a:blip r:embed="rId3"/>
          <a:srcRect l="65645" b="23954"/>
          <a:stretch/>
        </p:blipFill>
        <p:spPr>
          <a:xfrm>
            <a:off x="7046677" y="3818032"/>
            <a:ext cx="1347803" cy="1669115"/>
          </a:xfrm>
          <a:prstGeom prst="rect">
            <a:avLst/>
          </a:prstGeom>
        </p:spPr>
      </p:pic>
      <p:pic>
        <p:nvPicPr>
          <p:cNvPr id="14" name="Picture 15" descr="A picture containing room, drawing&#10;&#10;Description automatically generated">
            <a:extLst>
              <a:ext uri="{FF2B5EF4-FFF2-40B4-BE49-F238E27FC236}">
                <a16:creationId xmlns:a16="http://schemas.microsoft.com/office/drawing/2014/main" id="{A614D02D-D8AF-47AF-84F6-5B631F5C0666}"/>
              </a:ext>
            </a:extLst>
          </p:cNvPr>
          <p:cNvPicPr>
            <a:picLocks noChangeAspect="1"/>
          </p:cNvPicPr>
          <p:nvPr/>
        </p:nvPicPr>
        <p:blipFill rotWithShape="1">
          <a:blip r:embed="rId4"/>
          <a:srcRect r="55686" b="38786"/>
          <a:stretch/>
        </p:blipFill>
        <p:spPr>
          <a:xfrm>
            <a:off x="4043327" y="3818032"/>
            <a:ext cx="1789291" cy="1437104"/>
          </a:xfrm>
          <a:prstGeom prst="rect">
            <a:avLst/>
          </a:prstGeom>
        </p:spPr>
      </p:pic>
      <p:sp>
        <p:nvSpPr>
          <p:cNvPr id="16" name="TextBox 15">
            <a:extLst>
              <a:ext uri="{FF2B5EF4-FFF2-40B4-BE49-F238E27FC236}">
                <a16:creationId xmlns:a16="http://schemas.microsoft.com/office/drawing/2014/main" id="{6EB53C6E-6E2C-4FFB-A1C5-22DCE55ADC2A}"/>
              </a:ext>
            </a:extLst>
          </p:cNvPr>
          <p:cNvSpPr txBox="1"/>
          <p:nvPr/>
        </p:nvSpPr>
        <p:spPr>
          <a:xfrm>
            <a:off x="673552" y="3058971"/>
            <a:ext cx="11596253"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dirty="0">
              <a:latin typeface="Comic Sans MS" panose="030F0702030302020204" pitchFamily="66" charset="0"/>
              <a:cs typeface="Calibri"/>
            </a:endParaRPr>
          </a:p>
          <a:p>
            <a:r>
              <a:rPr lang="en-GB" sz="2400" dirty="0">
                <a:solidFill>
                  <a:srgbClr val="FF0000"/>
                </a:solidFill>
                <a:latin typeface="Comic Sans MS" panose="030F0702030302020204" pitchFamily="66" charset="0"/>
                <a:cs typeface="Calibri"/>
              </a:rPr>
              <a:t>We met:</a:t>
            </a:r>
          </a:p>
          <a:p>
            <a:endParaRPr lang="en-GB" sz="2400" dirty="0">
              <a:solidFill>
                <a:srgbClr val="FF0000"/>
              </a:solidFill>
              <a:latin typeface="Comic Sans MS" panose="030F0702030302020204" pitchFamily="66" charset="0"/>
              <a:cs typeface="Calibri"/>
            </a:endParaRPr>
          </a:p>
          <a:p>
            <a:endParaRPr lang="en-GB" sz="2400" dirty="0">
              <a:solidFill>
                <a:srgbClr val="FF0000"/>
              </a:solidFill>
              <a:latin typeface="Comic Sans MS" panose="030F0702030302020204" pitchFamily="66" charset="0"/>
              <a:cs typeface="Calibri"/>
            </a:endParaRPr>
          </a:p>
          <a:p>
            <a:endParaRPr lang="en-GB" sz="2400" dirty="0">
              <a:solidFill>
                <a:srgbClr val="FF0000"/>
              </a:solidFill>
              <a:latin typeface="Comic Sans MS" panose="030F0702030302020204" pitchFamily="66" charset="0"/>
              <a:cs typeface="Calibri"/>
            </a:endParaRPr>
          </a:p>
          <a:p>
            <a:endParaRPr lang="en-GB" sz="2400" dirty="0">
              <a:solidFill>
                <a:srgbClr val="FF0000"/>
              </a:solidFill>
              <a:latin typeface="Comic Sans MS" panose="030F0702030302020204" pitchFamily="66" charset="0"/>
              <a:cs typeface="Calibri"/>
            </a:endParaRPr>
          </a:p>
          <a:p>
            <a:endParaRPr lang="en-GB" sz="2400" dirty="0">
              <a:solidFill>
                <a:srgbClr val="FF0000"/>
              </a:solidFill>
              <a:latin typeface="Comic Sans MS" panose="030F0702030302020204" pitchFamily="66" charset="0"/>
              <a:cs typeface="Calibri"/>
            </a:endParaRPr>
          </a:p>
          <a:p>
            <a:endParaRPr lang="en-GB" sz="2400" dirty="0">
              <a:solidFill>
                <a:srgbClr val="FF0000"/>
              </a:solidFill>
              <a:latin typeface="Comic Sans MS" panose="030F0702030302020204" pitchFamily="66" charset="0"/>
              <a:cs typeface="Calibri"/>
            </a:endParaRPr>
          </a:p>
          <a:p>
            <a:r>
              <a:rPr lang="en-GB" sz="2400" dirty="0">
                <a:solidFill>
                  <a:srgbClr val="FF0000"/>
                </a:solidFill>
                <a:latin typeface="Comic Sans MS" panose="030F0702030302020204" pitchFamily="66" charset="0"/>
                <a:cs typeface="Calibri"/>
              </a:rPr>
              <a:t>          Chicken </a:t>
            </a:r>
            <a:r>
              <a:rPr lang="en-GB" sz="2400" dirty="0" err="1">
                <a:solidFill>
                  <a:srgbClr val="FF0000"/>
                </a:solidFill>
                <a:latin typeface="Comic Sans MS" panose="030F0702030302020204" pitchFamily="66" charset="0"/>
                <a:cs typeface="Calibri"/>
              </a:rPr>
              <a:t>Licken</a:t>
            </a:r>
            <a:r>
              <a:rPr lang="en-GB" sz="2400" dirty="0">
                <a:solidFill>
                  <a:srgbClr val="FF0000"/>
                </a:solidFill>
                <a:latin typeface="Comic Sans MS" panose="030F0702030302020204" pitchFamily="66" charset="0"/>
                <a:cs typeface="Calibri"/>
              </a:rPr>
              <a:t>         </a:t>
            </a:r>
            <a:r>
              <a:rPr lang="en-GB" sz="2400" dirty="0" smtClean="0">
                <a:solidFill>
                  <a:srgbClr val="FF0000"/>
                </a:solidFill>
                <a:latin typeface="Comic Sans MS" panose="030F0702030302020204" pitchFamily="66" charset="0"/>
                <a:cs typeface="Calibri"/>
              </a:rPr>
              <a:t> </a:t>
            </a:r>
            <a:r>
              <a:rPr lang="en-GB" sz="2400" dirty="0">
                <a:solidFill>
                  <a:srgbClr val="FF0000"/>
                </a:solidFill>
                <a:latin typeface="Comic Sans MS" panose="030F0702030302020204" pitchFamily="66" charset="0"/>
                <a:cs typeface="Calibri"/>
              </a:rPr>
              <a:t>Hen Len           Duck luck                Cock lock</a:t>
            </a:r>
          </a:p>
        </p:txBody>
      </p:sp>
      <p:pic>
        <p:nvPicPr>
          <p:cNvPr id="9" name="Picture 10" descr="A picture containing room&#10;&#10;Description automatically generated">
            <a:extLst>
              <a:ext uri="{FF2B5EF4-FFF2-40B4-BE49-F238E27FC236}">
                <a16:creationId xmlns:a16="http://schemas.microsoft.com/office/drawing/2014/main" id="{789213A8-6167-456C-9B30-3E17D9F3E8BD}"/>
              </a:ext>
            </a:extLst>
          </p:cNvPr>
          <p:cNvPicPr>
            <a:picLocks noChangeAspect="1"/>
          </p:cNvPicPr>
          <p:nvPr/>
        </p:nvPicPr>
        <p:blipFill rotWithShape="1">
          <a:blip r:embed="rId5"/>
          <a:srcRect l="69440" t="18139" b="3320"/>
          <a:stretch/>
        </p:blipFill>
        <p:spPr>
          <a:xfrm>
            <a:off x="1698582" y="3829512"/>
            <a:ext cx="1358928" cy="1869684"/>
          </a:xfrm>
          <a:prstGeom prst="rect">
            <a:avLst/>
          </a:prstGeom>
        </p:spPr>
      </p:pic>
      <p:pic>
        <p:nvPicPr>
          <p:cNvPr id="12" name="Picture 11" descr="A picture containing room&#10;&#10;Description automatically generated">
            <a:extLst>
              <a:ext uri="{FF2B5EF4-FFF2-40B4-BE49-F238E27FC236}">
                <a16:creationId xmlns:a16="http://schemas.microsoft.com/office/drawing/2014/main" id="{B09AA506-CE55-4289-A475-429E100BEF58}"/>
              </a:ext>
            </a:extLst>
          </p:cNvPr>
          <p:cNvPicPr>
            <a:picLocks noChangeAspect="1"/>
          </p:cNvPicPr>
          <p:nvPr/>
        </p:nvPicPr>
        <p:blipFill rotWithShape="1">
          <a:blip r:embed="rId3"/>
          <a:srcRect r="57199" b="14354"/>
          <a:stretch/>
        </p:blipFill>
        <p:spPr>
          <a:xfrm>
            <a:off x="9083301" y="3712671"/>
            <a:ext cx="1679189" cy="1879836"/>
          </a:xfrm>
          <a:prstGeom prst="rect">
            <a:avLst/>
          </a:prstGeom>
        </p:spPr>
      </p:pic>
      <p:pic>
        <p:nvPicPr>
          <p:cNvPr id="3" name="Picture 2"/>
          <p:cNvPicPr>
            <a:picLocks noChangeAspect="1"/>
          </p:cNvPicPr>
          <p:nvPr/>
        </p:nvPicPr>
        <p:blipFill>
          <a:blip r:embed="rId6"/>
          <a:stretch>
            <a:fillRect/>
          </a:stretch>
        </p:blipFill>
        <p:spPr>
          <a:xfrm>
            <a:off x="12827883" y="1613964"/>
            <a:ext cx="523875" cy="714375"/>
          </a:xfrm>
          <a:prstGeom prst="rect">
            <a:avLst/>
          </a:prstGeom>
        </p:spPr>
      </p:pic>
      <p:pic>
        <p:nvPicPr>
          <p:cNvPr id="6" name="Picture 5"/>
          <p:cNvPicPr>
            <a:picLocks noChangeAspect="1"/>
          </p:cNvPicPr>
          <p:nvPr/>
        </p:nvPicPr>
        <p:blipFill>
          <a:blip r:embed="rId7"/>
          <a:stretch>
            <a:fillRect/>
          </a:stretch>
        </p:blipFill>
        <p:spPr>
          <a:xfrm>
            <a:off x="4028808" y="924244"/>
            <a:ext cx="2615554" cy="1838818"/>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415" y="5560417"/>
            <a:ext cx="1442518" cy="1071177"/>
          </a:xfrm>
          <a:prstGeom prst="rect">
            <a:avLst/>
          </a:prstGeom>
        </p:spPr>
      </p:pic>
    </p:spTree>
    <p:extLst>
      <p:ext uri="{BB962C8B-B14F-4D97-AF65-F5344CB8AC3E}">
        <p14:creationId xmlns:p14="http://schemas.microsoft.com/office/powerpoint/2010/main" val="18261046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8991" y="341194"/>
            <a:ext cx="10467833" cy="830997"/>
          </a:xfrm>
          <a:prstGeom prst="rect">
            <a:avLst/>
          </a:prstGeom>
          <a:noFill/>
        </p:spPr>
        <p:txBody>
          <a:bodyPr wrap="square" rtlCol="0">
            <a:spAutoFit/>
          </a:bodyPr>
          <a:lstStyle/>
          <a:p>
            <a:r>
              <a:rPr lang="en-GB" sz="2400" dirty="0">
                <a:latin typeface="Comic Sans MS" panose="030F0702030302020204" pitchFamily="66" charset="0"/>
              </a:rPr>
              <a:t>Now we are going to look at what the animals were doing when we met them in the story.  Feel free to listen again if you need a quick recap.</a:t>
            </a:r>
          </a:p>
        </p:txBody>
      </p:sp>
      <p:pic>
        <p:nvPicPr>
          <p:cNvPr id="22" name="Picture 2" descr="Original"/>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 name="Picture 2"/>
          <p:cNvPicPr>
            <a:picLocks noChangeAspect="1"/>
          </p:cNvPicPr>
          <p:nvPr/>
        </p:nvPicPr>
        <p:blipFill>
          <a:blip r:embed="rId3"/>
          <a:stretch>
            <a:fillRect/>
          </a:stretch>
        </p:blipFill>
        <p:spPr>
          <a:xfrm>
            <a:off x="968991" y="2260888"/>
            <a:ext cx="2668621" cy="216981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3709" y="1818362"/>
            <a:ext cx="6338818" cy="157600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8399" y="4040225"/>
            <a:ext cx="6328903" cy="164752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415" y="5560417"/>
            <a:ext cx="1442518" cy="1071177"/>
          </a:xfrm>
          <a:prstGeom prst="rect">
            <a:avLst/>
          </a:prstGeom>
        </p:spPr>
      </p:pic>
    </p:spTree>
    <p:extLst>
      <p:ext uri="{BB962C8B-B14F-4D97-AF65-F5344CB8AC3E}">
        <p14:creationId xmlns:p14="http://schemas.microsoft.com/office/powerpoint/2010/main" val="881060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8991" y="341194"/>
            <a:ext cx="10467833" cy="1200329"/>
          </a:xfrm>
          <a:prstGeom prst="rect">
            <a:avLst/>
          </a:prstGeom>
          <a:noFill/>
        </p:spPr>
        <p:txBody>
          <a:bodyPr wrap="square" rtlCol="0">
            <a:spAutoFit/>
          </a:bodyPr>
          <a:lstStyle/>
          <a:p>
            <a:r>
              <a:rPr lang="en-GB" sz="2400" dirty="0">
                <a:latin typeface="Comic Sans MS" panose="030F0702030302020204" pitchFamily="66" charset="0"/>
              </a:rPr>
              <a:t>Now we are going to look at where the animals were when we met them in the story.  Feel free to listen again if you need a quick recap.  </a:t>
            </a:r>
          </a:p>
          <a:p>
            <a:r>
              <a:rPr lang="en-GB" sz="2400" dirty="0">
                <a:latin typeface="Comic Sans MS" panose="030F0702030302020204" pitchFamily="66" charset="0"/>
              </a:rPr>
              <a:t>Read the sentences below.</a:t>
            </a:r>
          </a:p>
        </p:txBody>
      </p:sp>
      <p:sp>
        <p:nvSpPr>
          <p:cNvPr id="20" name="TextBox 19"/>
          <p:cNvSpPr txBox="1"/>
          <p:nvPr/>
        </p:nvSpPr>
        <p:spPr>
          <a:xfrm>
            <a:off x="552734" y="5791763"/>
            <a:ext cx="11300346" cy="523220"/>
          </a:xfrm>
          <a:prstGeom prst="rect">
            <a:avLst/>
          </a:prstGeom>
          <a:noFill/>
        </p:spPr>
        <p:txBody>
          <a:bodyPr wrap="square" rtlCol="0">
            <a:spAutoFit/>
          </a:bodyPr>
          <a:lstStyle/>
          <a:p>
            <a:pPr algn="ctr"/>
            <a:r>
              <a:rPr lang="en-GB" sz="2800" dirty="0">
                <a:latin typeface="Comic Sans MS" panose="030F0702030302020204" pitchFamily="66" charset="0"/>
              </a:rPr>
              <a:t>Let’s add this to what we already know</a:t>
            </a:r>
            <a:r>
              <a:rPr lang="en-GB" dirty="0">
                <a:latin typeface="Comic Sans MS" panose="030F0702030302020204" pitchFamily="66" charset="0"/>
              </a:rPr>
              <a:t>.</a:t>
            </a:r>
          </a:p>
        </p:txBody>
      </p:sp>
      <p:pic>
        <p:nvPicPr>
          <p:cNvPr id="21" name="Picture 2" descr="Original"/>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6"/>
          <p:cNvPicPr>
            <a:picLocks noChangeAspect="1"/>
          </p:cNvPicPr>
          <p:nvPr/>
        </p:nvPicPr>
        <p:blipFill>
          <a:blip r:embed="rId3"/>
          <a:stretch>
            <a:fillRect/>
          </a:stretch>
        </p:blipFill>
        <p:spPr>
          <a:xfrm>
            <a:off x="968991" y="1789162"/>
            <a:ext cx="2549866" cy="211687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2769" y="4315764"/>
            <a:ext cx="4684055" cy="121934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7599" y="1339706"/>
            <a:ext cx="4425992" cy="115216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2907" y="2890290"/>
            <a:ext cx="4489966" cy="116881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2735" y="4156117"/>
            <a:ext cx="4398282" cy="1144949"/>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415" y="5560417"/>
            <a:ext cx="1442518" cy="1071177"/>
          </a:xfrm>
          <a:prstGeom prst="rect">
            <a:avLst/>
          </a:prstGeom>
        </p:spPr>
      </p:pic>
    </p:spTree>
    <p:extLst>
      <p:ext uri="{BB962C8B-B14F-4D97-AF65-F5344CB8AC3E}">
        <p14:creationId xmlns:p14="http://schemas.microsoft.com/office/powerpoint/2010/main" val="3200510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28883456"/>
              </p:ext>
            </p:extLst>
          </p:nvPr>
        </p:nvGraphicFramePr>
        <p:xfrm>
          <a:off x="1087646" y="3294785"/>
          <a:ext cx="10472009" cy="2723215"/>
        </p:xfrm>
        <a:graphic>
          <a:graphicData uri="http://schemas.openxmlformats.org/drawingml/2006/table">
            <a:tbl>
              <a:tblPr firstRow="1" bandRow="1">
                <a:tableStyleId>{5C22544A-7EE6-4342-B048-85BDC9FD1C3A}</a:tableStyleId>
              </a:tblPr>
              <a:tblGrid>
                <a:gridCol w="3049547">
                  <a:extLst>
                    <a:ext uri="{9D8B030D-6E8A-4147-A177-3AD203B41FA5}">
                      <a16:colId xmlns:a16="http://schemas.microsoft.com/office/drawing/2014/main" val="2085239561"/>
                    </a:ext>
                  </a:extLst>
                </a:gridCol>
                <a:gridCol w="3711231">
                  <a:extLst>
                    <a:ext uri="{9D8B030D-6E8A-4147-A177-3AD203B41FA5}">
                      <a16:colId xmlns:a16="http://schemas.microsoft.com/office/drawing/2014/main" val="1768106970"/>
                    </a:ext>
                  </a:extLst>
                </a:gridCol>
                <a:gridCol w="3711231">
                  <a:extLst>
                    <a:ext uri="{9D8B030D-6E8A-4147-A177-3AD203B41FA5}">
                      <a16:colId xmlns:a16="http://schemas.microsoft.com/office/drawing/2014/main" val="867215944"/>
                    </a:ext>
                  </a:extLst>
                </a:gridCol>
              </a:tblGrid>
              <a:tr h="544643">
                <a:tc>
                  <a:txBody>
                    <a:bodyPr/>
                    <a:lstStyle/>
                    <a:p>
                      <a:r>
                        <a:rPr lang="en-GB" dirty="0">
                          <a:latin typeface="Comic Sans MS" panose="030F0702030302020204" pitchFamily="66" charset="0"/>
                        </a:rPr>
                        <a:t>Who?</a:t>
                      </a:r>
                    </a:p>
                  </a:txBody>
                  <a:tcPr/>
                </a:tc>
                <a:tc>
                  <a:txBody>
                    <a:bodyPr/>
                    <a:lstStyle/>
                    <a:p>
                      <a:r>
                        <a:rPr lang="en-GB" sz="2800" dirty="0">
                          <a:latin typeface="Comic Sans MS" panose="030F0702030302020204" pitchFamily="66" charset="0"/>
                        </a:rPr>
                        <a:t>Doing what?</a:t>
                      </a:r>
                    </a:p>
                  </a:txBody>
                  <a:tcPr/>
                </a:tc>
                <a:tc>
                  <a:txBody>
                    <a:bodyPr/>
                    <a:lstStyle/>
                    <a:p>
                      <a:r>
                        <a:rPr lang="en-GB" sz="2800" dirty="0">
                          <a:latin typeface="Comic Sans MS" panose="030F0702030302020204" pitchFamily="66" charset="0"/>
                        </a:rPr>
                        <a:t>Where?</a:t>
                      </a:r>
                    </a:p>
                  </a:txBody>
                  <a:tcPr/>
                </a:tc>
                <a:extLst>
                  <a:ext uri="{0D108BD9-81ED-4DB2-BD59-A6C34878D82A}">
                    <a16:rowId xmlns:a16="http://schemas.microsoft.com/office/drawing/2014/main" val="2920024625"/>
                  </a:ext>
                </a:extLst>
              </a:tr>
              <a:tr h="544643">
                <a:tc>
                  <a:txBody>
                    <a:bodyPr/>
                    <a:lstStyle/>
                    <a:p>
                      <a:r>
                        <a:rPr lang="en-GB" dirty="0">
                          <a:latin typeface="Comic Sans MS" panose="030F0702030302020204" pitchFamily="66" charset="0"/>
                        </a:rPr>
                        <a:t>Chicken</a:t>
                      </a:r>
                      <a:r>
                        <a:rPr lang="en-GB" baseline="0" dirty="0">
                          <a:latin typeface="Comic Sans MS" panose="030F0702030302020204" pitchFamily="66" charset="0"/>
                        </a:rPr>
                        <a:t> </a:t>
                      </a:r>
                      <a:r>
                        <a:rPr lang="en-GB" baseline="0" dirty="0" err="1">
                          <a:latin typeface="Comic Sans MS" panose="030F0702030302020204" pitchFamily="66" charset="0"/>
                        </a:rPr>
                        <a:t>Licken</a:t>
                      </a:r>
                      <a:endParaRPr lang="en-GB" dirty="0">
                        <a:latin typeface="Comic Sans MS" panose="030F0702030302020204" pitchFamily="66" charset="0"/>
                      </a:endParaRPr>
                    </a:p>
                  </a:txBody>
                  <a:tcPr/>
                </a:tc>
                <a:tc>
                  <a:txBody>
                    <a:bodyPr/>
                    <a:lstStyle/>
                    <a:p>
                      <a:r>
                        <a:rPr lang="en-GB" sz="2800" dirty="0">
                          <a:latin typeface="Comic Sans MS" panose="030F0702030302020204" pitchFamily="66" charset="0"/>
                        </a:rPr>
                        <a:t>was</a:t>
                      </a:r>
                      <a:r>
                        <a:rPr lang="en-GB" sz="2800" baseline="0" dirty="0">
                          <a:latin typeface="Comic Sans MS" panose="030F0702030302020204" pitchFamily="66" charset="0"/>
                        </a:rPr>
                        <a:t> sitting</a:t>
                      </a:r>
                      <a:endParaRPr lang="en-GB" sz="2800" dirty="0">
                        <a:latin typeface="Comic Sans MS" panose="030F0702030302020204" pitchFamily="66" charset="0"/>
                      </a:endParaRPr>
                    </a:p>
                  </a:txBody>
                  <a:tcPr/>
                </a:tc>
                <a:tc>
                  <a:txBody>
                    <a:bodyPr/>
                    <a:lstStyle/>
                    <a:p>
                      <a:r>
                        <a:rPr lang="en-GB" sz="2800" dirty="0">
                          <a:latin typeface="Comic Sans MS" panose="030F0702030302020204" pitchFamily="66" charset="0"/>
                        </a:rPr>
                        <a:t>under the tree</a:t>
                      </a:r>
                    </a:p>
                  </a:txBody>
                  <a:tcPr/>
                </a:tc>
                <a:extLst>
                  <a:ext uri="{0D108BD9-81ED-4DB2-BD59-A6C34878D82A}">
                    <a16:rowId xmlns:a16="http://schemas.microsoft.com/office/drawing/2014/main" val="319009194"/>
                  </a:ext>
                </a:extLst>
              </a:tr>
              <a:tr h="544643">
                <a:tc>
                  <a:txBody>
                    <a:bodyPr/>
                    <a:lstStyle/>
                    <a:p>
                      <a:r>
                        <a:rPr lang="en-GB" dirty="0">
                          <a:latin typeface="Comic Sans MS" panose="030F0702030302020204" pitchFamily="66" charset="0"/>
                        </a:rPr>
                        <a:t>Hen Len </a:t>
                      </a:r>
                    </a:p>
                  </a:txBody>
                  <a:tcPr/>
                </a:tc>
                <a:tc>
                  <a:txBody>
                    <a:bodyPr/>
                    <a:lstStyle/>
                    <a:p>
                      <a:r>
                        <a:rPr lang="en-GB" sz="2800" dirty="0">
                          <a:latin typeface="Comic Sans MS" panose="030F0702030302020204" pitchFamily="66" charset="0"/>
                        </a:rPr>
                        <a:t>was sitting</a:t>
                      </a:r>
                    </a:p>
                  </a:txBody>
                  <a:tcPr/>
                </a:tc>
                <a:tc>
                  <a:txBody>
                    <a:bodyPr/>
                    <a:lstStyle/>
                    <a:p>
                      <a:r>
                        <a:rPr lang="en-GB" sz="2800" dirty="0">
                          <a:latin typeface="Comic Sans MS" panose="030F0702030302020204" pitchFamily="66" charset="0"/>
                        </a:rPr>
                        <a:t>in the straw</a:t>
                      </a:r>
                    </a:p>
                  </a:txBody>
                  <a:tcPr/>
                </a:tc>
                <a:extLst>
                  <a:ext uri="{0D108BD9-81ED-4DB2-BD59-A6C34878D82A}">
                    <a16:rowId xmlns:a16="http://schemas.microsoft.com/office/drawing/2014/main" val="2973324448"/>
                  </a:ext>
                </a:extLst>
              </a:tr>
              <a:tr h="544643">
                <a:tc>
                  <a:txBody>
                    <a:bodyPr/>
                    <a:lstStyle/>
                    <a:p>
                      <a:r>
                        <a:rPr lang="en-GB" dirty="0">
                          <a:latin typeface="Comic Sans MS" panose="030F0702030302020204" pitchFamily="66" charset="0"/>
                        </a:rPr>
                        <a:t>Duck Luck</a:t>
                      </a:r>
                    </a:p>
                  </a:txBody>
                  <a:tcPr/>
                </a:tc>
                <a:tc>
                  <a:txBody>
                    <a:bodyPr/>
                    <a:lstStyle/>
                    <a:p>
                      <a:r>
                        <a:rPr lang="en-GB" sz="2800" dirty="0">
                          <a:latin typeface="Comic Sans MS" panose="030F0702030302020204" pitchFamily="66" charset="0"/>
                        </a:rPr>
                        <a:t>was splashing</a:t>
                      </a:r>
                    </a:p>
                  </a:txBody>
                  <a:tcPr/>
                </a:tc>
                <a:tc>
                  <a:txBody>
                    <a:bodyPr/>
                    <a:lstStyle/>
                    <a:p>
                      <a:r>
                        <a:rPr lang="en-GB" sz="2800" dirty="0">
                          <a:latin typeface="Comic Sans MS" panose="030F0702030302020204" pitchFamily="66" charset="0"/>
                        </a:rPr>
                        <a:t>In the pool</a:t>
                      </a:r>
                    </a:p>
                  </a:txBody>
                  <a:tcPr/>
                </a:tc>
                <a:extLst>
                  <a:ext uri="{0D108BD9-81ED-4DB2-BD59-A6C34878D82A}">
                    <a16:rowId xmlns:a16="http://schemas.microsoft.com/office/drawing/2014/main" val="2704884396"/>
                  </a:ext>
                </a:extLst>
              </a:tr>
              <a:tr h="544643">
                <a:tc>
                  <a:txBody>
                    <a:bodyPr/>
                    <a:lstStyle/>
                    <a:p>
                      <a:r>
                        <a:rPr lang="en-GB" dirty="0">
                          <a:latin typeface="Comic Sans MS" panose="030F0702030302020204" pitchFamily="66" charset="0"/>
                        </a:rPr>
                        <a:t>Cock Lock</a:t>
                      </a:r>
                    </a:p>
                  </a:txBody>
                  <a:tcPr/>
                </a:tc>
                <a:tc>
                  <a:txBody>
                    <a:bodyPr/>
                    <a:lstStyle/>
                    <a:p>
                      <a:r>
                        <a:rPr lang="en-GB" sz="2800" dirty="0">
                          <a:latin typeface="Comic Sans MS" panose="030F0702030302020204" pitchFamily="66" charset="0"/>
                        </a:rPr>
                        <a:t>was sitting</a:t>
                      </a:r>
                    </a:p>
                  </a:txBody>
                  <a:tcPr/>
                </a:tc>
                <a:tc>
                  <a:txBody>
                    <a:bodyPr/>
                    <a:lstStyle/>
                    <a:p>
                      <a:r>
                        <a:rPr lang="en-GB" sz="2800" dirty="0">
                          <a:latin typeface="Comic Sans MS" panose="030F0702030302020204" pitchFamily="66" charset="0"/>
                        </a:rPr>
                        <a:t>on the hay</a:t>
                      </a:r>
                    </a:p>
                  </a:txBody>
                  <a:tcPr/>
                </a:tc>
                <a:extLst>
                  <a:ext uri="{0D108BD9-81ED-4DB2-BD59-A6C34878D82A}">
                    <a16:rowId xmlns:a16="http://schemas.microsoft.com/office/drawing/2014/main" val="2508409943"/>
                  </a:ext>
                </a:extLst>
              </a:tr>
            </a:tbl>
          </a:graphicData>
        </a:graphic>
      </p:graphicFrame>
      <p:sp>
        <p:nvSpPr>
          <p:cNvPr id="9" name="TextBox 8"/>
          <p:cNvSpPr txBox="1"/>
          <p:nvPr/>
        </p:nvSpPr>
        <p:spPr>
          <a:xfrm>
            <a:off x="477672" y="300251"/>
            <a:ext cx="11300346" cy="369332"/>
          </a:xfrm>
          <a:prstGeom prst="rect">
            <a:avLst/>
          </a:prstGeom>
          <a:noFill/>
        </p:spPr>
        <p:txBody>
          <a:bodyPr wrap="square" rtlCol="0">
            <a:spAutoFit/>
          </a:bodyPr>
          <a:lstStyle/>
          <a:p>
            <a:r>
              <a:rPr lang="en-GB" dirty="0">
                <a:latin typeface="Comic Sans MS" panose="030F0702030302020204" pitchFamily="66" charset="0"/>
              </a:rPr>
              <a:t>If I put all of this information together, I can make some who, doing what, where sentences.</a:t>
            </a:r>
          </a:p>
        </p:txBody>
      </p:sp>
      <p:sp>
        <p:nvSpPr>
          <p:cNvPr id="10" name="TextBox 9"/>
          <p:cNvSpPr txBox="1"/>
          <p:nvPr/>
        </p:nvSpPr>
        <p:spPr>
          <a:xfrm>
            <a:off x="630072" y="6179538"/>
            <a:ext cx="11300346" cy="369332"/>
          </a:xfrm>
          <a:prstGeom prst="rect">
            <a:avLst/>
          </a:prstGeom>
          <a:noFill/>
        </p:spPr>
        <p:txBody>
          <a:bodyPr wrap="square" rtlCol="0">
            <a:spAutoFit/>
          </a:bodyPr>
          <a:lstStyle/>
          <a:p>
            <a:r>
              <a:rPr lang="en-GB" dirty="0">
                <a:latin typeface="Comic Sans MS" panose="030F0702030302020204" pitchFamily="66" charset="0"/>
              </a:rPr>
              <a:t>Let’s have some fun on the next page and see if we can make some sentences together on the next page.</a:t>
            </a:r>
          </a:p>
        </p:txBody>
      </p:sp>
      <p:pic>
        <p:nvPicPr>
          <p:cNvPr id="12" name="Picture 2" descr="Original"/>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10"/>
          <p:cNvPicPr>
            <a:picLocks noChangeAspect="1"/>
          </p:cNvPicPr>
          <p:nvPr/>
        </p:nvPicPr>
        <p:blipFill>
          <a:blip r:embed="rId3"/>
          <a:stretch>
            <a:fillRect/>
          </a:stretch>
        </p:blipFill>
        <p:spPr>
          <a:xfrm>
            <a:off x="8300171" y="1062736"/>
            <a:ext cx="2295908" cy="1906037"/>
          </a:xfrm>
          <a:prstGeom prst="rect">
            <a:avLst/>
          </a:prstGeom>
        </p:spPr>
      </p:pic>
      <p:pic>
        <p:nvPicPr>
          <p:cNvPr id="13" name="Picture 12"/>
          <p:cNvPicPr>
            <a:picLocks noChangeAspect="1"/>
          </p:cNvPicPr>
          <p:nvPr/>
        </p:nvPicPr>
        <p:blipFill>
          <a:blip r:embed="rId4"/>
          <a:stretch>
            <a:fillRect/>
          </a:stretch>
        </p:blipFill>
        <p:spPr>
          <a:xfrm>
            <a:off x="4902946" y="1095608"/>
            <a:ext cx="2315272" cy="1882511"/>
          </a:xfrm>
          <a:prstGeom prst="rect">
            <a:avLst/>
          </a:prstGeom>
        </p:spPr>
      </p:pic>
      <p:pic>
        <p:nvPicPr>
          <p:cNvPr id="14" name="Picture 13"/>
          <p:cNvPicPr>
            <a:picLocks noChangeAspect="1"/>
          </p:cNvPicPr>
          <p:nvPr/>
        </p:nvPicPr>
        <p:blipFill>
          <a:blip r:embed="rId5"/>
          <a:stretch>
            <a:fillRect/>
          </a:stretch>
        </p:blipFill>
        <p:spPr>
          <a:xfrm>
            <a:off x="1522470" y="1041279"/>
            <a:ext cx="2298523" cy="1936840"/>
          </a:xfrm>
          <a:prstGeom prst="rect">
            <a:avLst/>
          </a:prstGeom>
        </p:spPr>
      </p:pic>
    </p:spTree>
    <p:extLst>
      <p:ext uri="{BB962C8B-B14F-4D97-AF65-F5344CB8AC3E}">
        <p14:creationId xmlns:p14="http://schemas.microsoft.com/office/powerpoint/2010/main" val="28382608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4024" y="2664686"/>
            <a:ext cx="11300346" cy="1477328"/>
          </a:xfrm>
          <a:prstGeom prst="rect">
            <a:avLst/>
          </a:prstGeom>
          <a:noFill/>
        </p:spPr>
        <p:txBody>
          <a:bodyPr wrap="square" rtlCol="0">
            <a:spAutoFit/>
          </a:bodyPr>
          <a:lstStyle/>
          <a:p>
            <a:pPr algn="ctr"/>
            <a:r>
              <a:rPr lang="en-GB" dirty="0">
                <a:latin typeface="Comic Sans MS" panose="030F0702030302020204" pitchFamily="66" charset="0"/>
              </a:rPr>
              <a:t>To make my sentence I am going to chose one character from the who column, one option from the doing column and one option from the where column.  Let me show you.  I have chosen Duck Luck as the </a:t>
            </a:r>
            <a:r>
              <a:rPr lang="en-GB" dirty="0">
                <a:solidFill>
                  <a:srgbClr val="FFC000"/>
                </a:solidFill>
                <a:latin typeface="Comic Sans MS" panose="030F0702030302020204" pitchFamily="66" charset="0"/>
              </a:rPr>
              <a:t>who</a:t>
            </a:r>
            <a:r>
              <a:rPr lang="en-GB" dirty="0">
                <a:latin typeface="Comic Sans MS" panose="030F0702030302020204" pitchFamily="66" charset="0"/>
              </a:rPr>
              <a:t> in my story. I have decided for the </a:t>
            </a:r>
            <a:r>
              <a:rPr lang="en-GB" dirty="0">
                <a:solidFill>
                  <a:srgbClr val="FFFF00"/>
                </a:solidFill>
                <a:latin typeface="Comic Sans MS" panose="030F0702030302020204" pitchFamily="66" charset="0"/>
              </a:rPr>
              <a:t>action</a:t>
            </a:r>
            <a:r>
              <a:rPr lang="en-GB" dirty="0">
                <a:latin typeface="Comic Sans MS" panose="030F0702030302020204" pitchFamily="66" charset="0"/>
              </a:rPr>
              <a:t>, he will be sitting  and </a:t>
            </a:r>
            <a:r>
              <a:rPr lang="en-GB" dirty="0">
                <a:solidFill>
                  <a:srgbClr val="0070C0"/>
                </a:solidFill>
                <a:latin typeface="Comic Sans MS" panose="030F0702030302020204" pitchFamily="66" charset="0"/>
              </a:rPr>
              <a:t>where</a:t>
            </a:r>
            <a:r>
              <a:rPr lang="en-GB" dirty="0">
                <a:latin typeface="Comic Sans MS" panose="030F0702030302020204" pitchFamily="66" charset="0"/>
              </a:rPr>
              <a:t> he will be is under a tree. </a:t>
            </a:r>
          </a:p>
          <a:p>
            <a:pPr algn="ctr"/>
            <a:r>
              <a:rPr lang="en-GB" dirty="0">
                <a:latin typeface="Comic Sans MS" panose="030F0702030302020204" pitchFamily="66" charset="0"/>
              </a:rPr>
              <a:t> My sentence says, Duck Luck was sitting under a tree.</a:t>
            </a:r>
          </a:p>
          <a:p>
            <a:endParaRPr lang="en-GB" dirty="0">
              <a:latin typeface="Comic Sans MS" panose="030F0702030302020204" pitchFamily="66"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656900412"/>
              </p:ext>
            </p:extLst>
          </p:nvPr>
        </p:nvGraphicFramePr>
        <p:xfrm>
          <a:off x="762361" y="242061"/>
          <a:ext cx="11235675" cy="2381182"/>
        </p:xfrm>
        <a:graphic>
          <a:graphicData uri="http://schemas.openxmlformats.org/drawingml/2006/table">
            <a:tbl>
              <a:tblPr firstRow="1" bandRow="1">
                <a:tableStyleId>{5C22544A-7EE6-4342-B048-85BDC9FD1C3A}</a:tableStyleId>
              </a:tblPr>
              <a:tblGrid>
                <a:gridCol w="3745225">
                  <a:extLst>
                    <a:ext uri="{9D8B030D-6E8A-4147-A177-3AD203B41FA5}">
                      <a16:colId xmlns:a16="http://schemas.microsoft.com/office/drawing/2014/main" val="653355719"/>
                    </a:ext>
                  </a:extLst>
                </a:gridCol>
                <a:gridCol w="3745225">
                  <a:extLst>
                    <a:ext uri="{9D8B030D-6E8A-4147-A177-3AD203B41FA5}">
                      <a16:colId xmlns:a16="http://schemas.microsoft.com/office/drawing/2014/main" val="4070255003"/>
                    </a:ext>
                  </a:extLst>
                </a:gridCol>
                <a:gridCol w="3745225">
                  <a:extLst>
                    <a:ext uri="{9D8B030D-6E8A-4147-A177-3AD203B41FA5}">
                      <a16:colId xmlns:a16="http://schemas.microsoft.com/office/drawing/2014/main" val="1212490568"/>
                    </a:ext>
                  </a:extLst>
                </a:gridCol>
              </a:tblGrid>
              <a:tr h="1190591">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9779413"/>
                  </a:ext>
                </a:extLst>
              </a:tr>
              <a:tr h="1190591">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6680725"/>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412181833"/>
              </p:ext>
            </p:extLst>
          </p:nvPr>
        </p:nvGraphicFramePr>
        <p:xfrm>
          <a:off x="845411" y="3867078"/>
          <a:ext cx="11002008" cy="2372974"/>
        </p:xfrm>
        <a:graphic>
          <a:graphicData uri="http://schemas.openxmlformats.org/drawingml/2006/table">
            <a:tbl>
              <a:tblPr firstRow="1" bandRow="1">
                <a:tableStyleId>{5C22544A-7EE6-4342-B048-85BDC9FD1C3A}</a:tableStyleId>
              </a:tblPr>
              <a:tblGrid>
                <a:gridCol w="3667336">
                  <a:extLst>
                    <a:ext uri="{9D8B030D-6E8A-4147-A177-3AD203B41FA5}">
                      <a16:colId xmlns:a16="http://schemas.microsoft.com/office/drawing/2014/main" val="653355719"/>
                    </a:ext>
                  </a:extLst>
                </a:gridCol>
                <a:gridCol w="3667336">
                  <a:extLst>
                    <a:ext uri="{9D8B030D-6E8A-4147-A177-3AD203B41FA5}">
                      <a16:colId xmlns:a16="http://schemas.microsoft.com/office/drawing/2014/main" val="4070255003"/>
                    </a:ext>
                  </a:extLst>
                </a:gridCol>
                <a:gridCol w="3667336">
                  <a:extLst>
                    <a:ext uri="{9D8B030D-6E8A-4147-A177-3AD203B41FA5}">
                      <a16:colId xmlns:a16="http://schemas.microsoft.com/office/drawing/2014/main" val="1212490568"/>
                    </a:ext>
                  </a:extLst>
                </a:gridCol>
              </a:tblGrid>
              <a:tr h="118648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9779413"/>
                  </a:ext>
                </a:extLst>
              </a:tr>
              <a:tr h="118648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6680725"/>
                  </a:ext>
                </a:extLst>
              </a:tr>
            </a:tbl>
          </a:graphicData>
        </a:graphic>
      </p:graphicFrame>
      <p:pic>
        <p:nvPicPr>
          <p:cNvPr id="22" name="Picture 2" descr="Original"/>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 name="Picture 2"/>
          <p:cNvPicPr>
            <a:picLocks noChangeAspect="1"/>
          </p:cNvPicPr>
          <p:nvPr/>
        </p:nvPicPr>
        <p:blipFill>
          <a:blip r:embed="rId3"/>
          <a:stretch>
            <a:fillRect/>
          </a:stretch>
        </p:blipFill>
        <p:spPr>
          <a:xfrm>
            <a:off x="845411" y="1671409"/>
            <a:ext cx="3655000" cy="665607"/>
          </a:xfrm>
          <a:prstGeom prst="rect">
            <a:avLst/>
          </a:prstGeom>
        </p:spPr>
      </p:pic>
      <p:pic>
        <p:nvPicPr>
          <p:cNvPr id="4" name="Picture 3"/>
          <p:cNvPicPr>
            <a:picLocks noChangeAspect="1"/>
          </p:cNvPicPr>
          <p:nvPr/>
        </p:nvPicPr>
        <p:blipFill>
          <a:blip r:embed="rId4"/>
          <a:stretch>
            <a:fillRect/>
          </a:stretch>
        </p:blipFill>
        <p:spPr>
          <a:xfrm>
            <a:off x="5530098" y="1724242"/>
            <a:ext cx="1694448" cy="579115"/>
          </a:xfrm>
          <a:prstGeom prst="rect">
            <a:avLst/>
          </a:prstGeom>
        </p:spPr>
      </p:pic>
      <p:pic>
        <p:nvPicPr>
          <p:cNvPr id="8" name="Picture 7"/>
          <p:cNvPicPr>
            <a:picLocks noChangeAspect="1"/>
          </p:cNvPicPr>
          <p:nvPr/>
        </p:nvPicPr>
        <p:blipFill>
          <a:blip r:embed="rId5"/>
          <a:stretch>
            <a:fillRect/>
          </a:stretch>
        </p:blipFill>
        <p:spPr>
          <a:xfrm>
            <a:off x="8241994" y="1664042"/>
            <a:ext cx="3714693" cy="662493"/>
          </a:xfrm>
          <a:prstGeom prst="rect">
            <a:avLst/>
          </a:prstGeom>
        </p:spPr>
      </p:pic>
      <p:pic>
        <p:nvPicPr>
          <p:cNvPr id="10" name="Picture 9"/>
          <p:cNvPicPr>
            <a:picLocks noChangeAspect="1"/>
          </p:cNvPicPr>
          <p:nvPr/>
        </p:nvPicPr>
        <p:blipFill>
          <a:blip r:embed="rId6"/>
          <a:stretch>
            <a:fillRect/>
          </a:stretch>
        </p:blipFill>
        <p:spPr>
          <a:xfrm>
            <a:off x="1745673" y="5092185"/>
            <a:ext cx="1690254" cy="1154189"/>
          </a:xfrm>
          <a:prstGeom prst="rect">
            <a:avLst/>
          </a:prstGeom>
        </p:spPr>
      </p:pic>
      <p:pic>
        <p:nvPicPr>
          <p:cNvPr id="13" name="Picture 12"/>
          <p:cNvPicPr>
            <a:picLocks noChangeAspect="1"/>
          </p:cNvPicPr>
          <p:nvPr/>
        </p:nvPicPr>
        <p:blipFill>
          <a:blip r:embed="rId7"/>
          <a:stretch>
            <a:fillRect/>
          </a:stretch>
        </p:blipFill>
        <p:spPr>
          <a:xfrm>
            <a:off x="5566633" y="5092185"/>
            <a:ext cx="1657913" cy="1122122"/>
          </a:xfrm>
          <a:prstGeom prst="rect">
            <a:avLst/>
          </a:prstGeom>
        </p:spPr>
      </p:pic>
      <p:pic>
        <p:nvPicPr>
          <p:cNvPr id="23" name="Picture 22"/>
          <p:cNvPicPr>
            <a:picLocks noChangeAspect="1"/>
          </p:cNvPicPr>
          <p:nvPr/>
        </p:nvPicPr>
        <p:blipFill>
          <a:blip r:embed="rId8"/>
          <a:stretch>
            <a:fillRect/>
          </a:stretch>
        </p:blipFill>
        <p:spPr>
          <a:xfrm>
            <a:off x="9418477" y="5077582"/>
            <a:ext cx="1612353" cy="1157587"/>
          </a:xfrm>
          <a:prstGeom prst="rect">
            <a:avLst/>
          </a:prstGeom>
        </p:spPr>
      </p:pic>
      <p:pic>
        <p:nvPicPr>
          <p:cNvPr id="24" name="Picture 23"/>
          <p:cNvPicPr>
            <a:picLocks noChangeAspect="1"/>
          </p:cNvPicPr>
          <p:nvPr/>
        </p:nvPicPr>
        <p:blipFill>
          <a:blip r:embed="rId9"/>
          <a:stretch>
            <a:fillRect/>
          </a:stretch>
        </p:blipFill>
        <p:spPr>
          <a:xfrm>
            <a:off x="1893974" y="287703"/>
            <a:ext cx="1198004" cy="1009493"/>
          </a:xfrm>
          <a:prstGeom prst="rect">
            <a:avLst/>
          </a:prstGeom>
        </p:spPr>
      </p:pic>
      <p:pic>
        <p:nvPicPr>
          <p:cNvPr id="25" name="Picture 24"/>
          <p:cNvPicPr>
            <a:picLocks noChangeAspect="1"/>
          </p:cNvPicPr>
          <p:nvPr/>
        </p:nvPicPr>
        <p:blipFill>
          <a:blip r:embed="rId9"/>
          <a:stretch>
            <a:fillRect/>
          </a:stretch>
        </p:blipFill>
        <p:spPr>
          <a:xfrm>
            <a:off x="1893974" y="3976761"/>
            <a:ext cx="1198004" cy="1009493"/>
          </a:xfrm>
          <a:prstGeom prst="rect">
            <a:avLst/>
          </a:prstGeom>
        </p:spPr>
      </p:pic>
      <p:pic>
        <p:nvPicPr>
          <p:cNvPr id="26" name="Picture 25"/>
          <p:cNvPicPr>
            <a:picLocks noChangeAspect="1"/>
          </p:cNvPicPr>
          <p:nvPr/>
        </p:nvPicPr>
        <p:blipFill>
          <a:blip r:embed="rId10"/>
          <a:stretch>
            <a:fillRect/>
          </a:stretch>
        </p:blipFill>
        <p:spPr>
          <a:xfrm>
            <a:off x="5742854" y="291712"/>
            <a:ext cx="1305470" cy="1061457"/>
          </a:xfrm>
          <a:prstGeom prst="rect">
            <a:avLst/>
          </a:prstGeom>
        </p:spPr>
      </p:pic>
      <p:pic>
        <p:nvPicPr>
          <p:cNvPr id="27" name="Picture 26"/>
          <p:cNvPicPr>
            <a:picLocks noChangeAspect="1"/>
          </p:cNvPicPr>
          <p:nvPr/>
        </p:nvPicPr>
        <p:blipFill>
          <a:blip r:embed="rId10"/>
          <a:stretch>
            <a:fillRect/>
          </a:stretch>
        </p:blipFill>
        <p:spPr>
          <a:xfrm>
            <a:off x="5739960" y="3914664"/>
            <a:ext cx="1317933" cy="1071590"/>
          </a:xfrm>
          <a:prstGeom prst="rect">
            <a:avLst/>
          </a:prstGeom>
        </p:spPr>
      </p:pic>
      <p:pic>
        <p:nvPicPr>
          <p:cNvPr id="28" name="Picture 27"/>
          <p:cNvPicPr>
            <a:picLocks noChangeAspect="1"/>
          </p:cNvPicPr>
          <p:nvPr/>
        </p:nvPicPr>
        <p:blipFill>
          <a:blip r:embed="rId11"/>
          <a:stretch>
            <a:fillRect/>
          </a:stretch>
        </p:blipFill>
        <p:spPr>
          <a:xfrm>
            <a:off x="9418477" y="269633"/>
            <a:ext cx="1399795" cy="1162094"/>
          </a:xfrm>
          <a:prstGeom prst="rect">
            <a:avLst/>
          </a:prstGeom>
        </p:spPr>
      </p:pic>
      <p:pic>
        <p:nvPicPr>
          <p:cNvPr id="29" name="Picture 28"/>
          <p:cNvPicPr>
            <a:picLocks noChangeAspect="1"/>
          </p:cNvPicPr>
          <p:nvPr/>
        </p:nvPicPr>
        <p:blipFill>
          <a:blip r:embed="rId11"/>
          <a:stretch>
            <a:fillRect/>
          </a:stretch>
        </p:blipFill>
        <p:spPr>
          <a:xfrm>
            <a:off x="9470174" y="3914664"/>
            <a:ext cx="1348098" cy="1119176"/>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0415" y="5560417"/>
            <a:ext cx="1442518" cy="1071177"/>
          </a:xfrm>
          <a:prstGeom prst="rect">
            <a:avLst/>
          </a:prstGeom>
        </p:spPr>
      </p:pic>
    </p:spTree>
    <p:extLst>
      <p:ext uri="{BB962C8B-B14F-4D97-AF65-F5344CB8AC3E}">
        <p14:creationId xmlns:p14="http://schemas.microsoft.com/office/powerpoint/2010/main" val="20600212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13636" y="232862"/>
            <a:ext cx="11300346" cy="646331"/>
          </a:xfrm>
          <a:prstGeom prst="rect">
            <a:avLst/>
          </a:prstGeom>
          <a:noFill/>
        </p:spPr>
        <p:txBody>
          <a:bodyPr wrap="square" rtlCol="0">
            <a:spAutoFit/>
          </a:bodyPr>
          <a:lstStyle/>
          <a:p>
            <a:r>
              <a:rPr lang="en-GB" b="1" dirty="0">
                <a:latin typeface="Comic Sans MS" panose="030F0702030302020204" pitchFamily="66" charset="0"/>
              </a:rPr>
              <a:t>Now let’s try one together.</a:t>
            </a:r>
          </a:p>
          <a:p>
            <a:endParaRPr lang="en-GB" dirty="0">
              <a:latin typeface="Comic Sans MS" panose="030F0702030302020204" pitchFamily="66"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504411901"/>
              </p:ext>
            </p:extLst>
          </p:nvPr>
        </p:nvGraphicFramePr>
        <p:xfrm>
          <a:off x="762362" y="607987"/>
          <a:ext cx="11002008" cy="2372974"/>
        </p:xfrm>
        <a:graphic>
          <a:graphicData uri="http://schemas.openxmlformats.org/drawingml/2006/table">
            <a:tbl>
              <a:tblPr firstRow="1" bandRow="1">
                <a:tableStyleId>{5C22544A-7EE6-4342-B048-85BDC9FD1C3A}</a:tableStyleId>
              </a:tblPr>
              <a:tblGrid>
                <a:gridCol w="3667336">
                  <a:extLst>
                    <a:ext uri="{9D8B030D-6E8A-4147-A177-3AD203B41FA5}">
                      <a16:colId xmlns:a16="http://schemas.microsoft.com/office/drawing/2014/main" val="653355719"/>
                    </a:ext>
                  </a:extLst>
                </a:gridCol>
                <a:gridCol w="3667336">
                  <a:extLst>
                    <a:ext uri="{9D8B030D-6E8A-4147-A177-3AD203B41FA5}">
                      <a16:colId xmlns:a16="http://schemas.microsoft.com/office/drawing/2014/main" val="4070255003"/>
                    </a:ext>
                  </a:extLst>
                </a:gridCol>
                <a:gridCol w="3667336">
                  <a:extLst>
                    <a:ext uri="{9D8B030D-6E8A-4147-A177-3AD203B41FA5}">
                      <a16:colId xmlns:a16="http://schemas.microsoft.com/office/drawing/2014/main" val="1212490568"/>
                    </a:ext>
                  </a:extLst>
                </a:gridCol>
              </a:tblGrid>
              <a:tr h="2372974">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9779413"/>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841640941"/>
              </p:ext>
            </p:extLst>
          </p:nvPr>
        </p:nvGraphicFramePr>
        <p:xfrm>
          <a:off x="762362" y="4411061"/>
          <a:ext cx="11002008" cy="2372974"/>
        </p:xfrm>
        <a:graphic>
          <a:graphicData uri="http://schemas.openxmlformats.org/drawingml/2006/table">
            <a:tbl>
              <a:tblPr firstRow="1" bandRow="1">
                <a:tableStyleId>{5C22544A-7EE6-4342-B048-85BDC9FD1C3A}</a:tableStyleId>
              </a:tblPr>
              <a:tblGrid>
                <a:gridCol w="3667336">
                  <a:extLst>
                    <a:ext uri="{9D8B030D-6E8A-4147-A177-3AD203B41FA5}">
                      <a16:colId xmlns:a16="http://schemas.microsoft.com/office/drawing/2014/main" val="653355719"/>
                    </a:ext>
                  </a:extLst>
                </a:gridCol>
                <a:gridCol w="3667336">
                  <a:extLst>
                    <a:ext uri="{9D8B030D-6E8A-4147-A177-3AD203B41FA5}">
                      <a16:colId xmlns:a16="http://schemas.microsoft.com/office/drawing/2014/main" val="4070255003"/>
                    </a:ext>
                  </a:extLst>
                </a:gridCol>
                <a:gridCol w="3667336">
                  <a:extLst>
                    <a:ext uri="{9D8B030D-6E8A-4147-A177-3AD203B41FA5}">
                      <a16:colId xmlns:a16="http://schemas.microsoft.com/office/drawing/2014/main" val="1212490568"/>
                    </a:ext>
                  </a:extLst>
                </a:gridCol>
              </a:tblGrid>
              <a:tr h="118648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9779413"/>
                  </a:ext>
                </a:extLst>
              </a:tr>
              <a:tr h="118648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6680725"/>
                  </a:ext>
                </a:extLst>
              </a:tr>
            </a:tbl>
          </a:graphicData>
        </a:graphic>
      </p:graphicFrame>
      <p:pic>
        <p:nvPicPr>
          <p:cNvPr id="3" name="Picture 2"/>
          <p:cNvPicPr>
            <a:picLocks noChangeAspect="1"/>
          </p:cNvPicPr>
          <p:nvPr/>
        </p:nvPicPr>
        <p:blipFill>
          <a:blip r:embed="rId2"/>
          <a:stretch>
            <a:fillRect/>
          </a:stretch>
        </p:blipFill>
        <p:spPr>
          <a:xfrm>
            <a:off x="313636" y="3002031"/>
            <a:ext cx="8772904" cy="1316850"/>
          </a:xfrm>
          <a:prstGeom prst="rect">
            <a:avLst/>
          </a:prstGeom>
        </p:spPr>
      </p:pic>
      <p:pic>
        <p:nvPicPr>
          <p:cNvPr id="24" name="Picture 2" descr="Original"/>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21"/>
          <p:cNvPicPr>
            <a:picLocks noChangeAspect="1"/>
          </p:cNvPicPr>
          <p:nvPr/>
        </p:nvPicPr>
        <p:blipFill>
          <a:blip r:embed="rId4"/>
          <a:stretch>
            <a:fillRect/>
          </a:stretch>
        </p:blipFill>
        <p:spPr>
          <a:xfrm>
            <a:off x="5758000" y="5620348"/>
            <a:ext cx="1657913" cy="1122122"/>
          </a:xfrm>
          <a:prstGeom prst="rect">
            <a:avLst/>
          </a:prstGeom>
        </p:spPr>
      </p:pic>
      <p:pic>
        <p:nvPicPr>
          <p:cNvPr id="4" name="Picture 3"/>
          <p:cNvPicPr>
            <a:picLocks noChangeAspect="1"/>
          </p:cNvPicPr>
          <p:nvPr/>
        </p:nvPicPr>
        <p:blipFill>
          <a:blip r:embed="rId5"/>
          <a:stretch>
            <a:fillRect/>
          </a:stretch>
        </p:blipFill>
        <p:spPr>
          <a:xfrm>
            <a:off x="907473" y="1643911"/>
            <a:ext cx="1043380" cy="717324"/>
          </a:xfrm>
          <a:prstGeom prst="rect">
            <a:avLst/>
          </a:prstGeom>
        </p:spPr>
      </p:pic>
      <p:pic>
        <p:nvPicPr>
          <p:cNvPr id="8" name="Picture 7"/>
          <p:cNvPicPr>
            <a:picLocks noChangeAspect="1"/>
          </p:cNvPicPr>
          <p:nvPr/>
        </p:nvPicPr>
        <p:blipFill>
          <a:blip r:embed="rId6"/>
          <a:stretch>
            <a:fillRect/>
          </a:stretch>
        </p:blipFill>
        <p:spPr>
          <a:xfrm>
            <a:off x="3262136" y="1667034"/>
            <a:ext cx="948993" cy="656995"/>
          </a:xfrm>
          <a:prstGeom prst="rect">
            <a:avLst/>
          </a:prstGeom>
        </p:spPr>
      </p:pic>
      <p:pic>
        <p:nvPicPr>
          <p:cNvPr id="10" name="Picture 9"/>
          <p:cNvPicPr>
            <a:picLocks noChangeAspect="1"/>
          </p:cNvPicPr>
          <p:nvPr/>
        </p:nvPicPr>
        <p:blipFill>
          <a:blip r:embed="rId7"/>
          <a:stretch>
            <a:fillRect/>
          </a:stretch>
        </p:blipFill>
        <p:spPr>
          <a:xfrm>
            <a:off x="1542630" y="2306064"/>
            <a:ext cx="937000" cy="657117"/>
          </a:xfrm>
          <a:prstGeom prst="rect">
            <a:avLst/>
          </a:prstGeom>
        </p:spPr>
      </p:pic>
      <p:pic>
        <p:nvPicPr>
          <p:cNvPr id="13" name="Picture 12"/>
          <p:cNvPicPr>
            <a:picLocks noChangeAspect="1"/>
          </p:cNvPicPr>
          <p:nvPr/>
        </p:nvPicPr>
        <p:blipFill>
          <a:blip r:embed="rId8"/>
          <a:stretch>
            <a:fillRect/>
          </a:stretch>
        </p:blipFill>
        <p:spPr>
          <a:xfrm>
            <a:off x="2671289" y="2312658"/>
            <a:ext cx="924427" cy="650523"/>
          </a:xfrm>
          <a:prstGeom prst="rect">
            <a:avLst/>
          </a:prstGeom>
        </p:spPr>
      </p:pic>
      <p:pic>
        <p:nvPicPr>
          <p:cNvPr id="23" name="Picture 22"/>
          <p:cNvPicPr>
            <a:picLocks noChangeAspect="1"/>
          </p:cNvPicPr>
          <p:nvPr/>
        </p:nvPicPr>
        <p:blipFill>
          <a:blip r:embed="rId9"/>
          <a:stretch>
            <a:fillRect/>
          </a:stretch>
        </p:blipFill>
        <p:spPr>
          <a:xfrm>
            <a:off x="8296956" y="1605769"/>
            <a:ext cx="977909" cy="696760"/>
          </a:xfrm>
          <a:prstGeom prst="rect">
            <a:avLst/>
          </a:prstGeom>
        </p:spPr>
      </p:pic>
      <p:pic>
        <p:nvPicPr>
          <p:cNvPr id="25" name="Picture 24"/>
          <p:cNvPicPr>
            <a:picLocks noChangeAspect="1"/>
          </p:cNvPicPr>
          <p:nvPr/>
        </p:nvPicPr>
        <p:blipFill>
          <a:blip r:embed="rId10"/>
          <a:stretch>
            <a:fillRect/>
          </a:stretch>
        </p:blipFill>
        <p:spPr>
          <a:xfrm>
            <a:off x="8996688" y="2289302"/>
            <a:ext cx="921174" cy="666639"/>
          </a:xfrm>
          <a:prstGeom prst="rect">
            <a:avLst/>
          </a:prstGeom>
        </p:spPr>
      </p:pic>
      <p:pic>
        <p:nvPicPr>
          <p:cNvPr id="26" name="Picture 25"/>
          <p:cNvPicPr>
            <a:picLocks noChangeAspect="1"/>
          </p:cNvPicPr>
          <p:nvPr/>
        </p:nvPicPr>
        <p:blipFill>
          <a:blip r:embed="rId11"/>
          <a:stretch>
            <a:fillRect/>
          </a:stretch>
        </p:blipFill>
        <p:spPr>
          <a:xfrm>
            <a:off x="10777583" y="1647472"/>
            <a:ext cx="917365" cy="676557"/>
          </a:xfrm>
          <a:prstGeom prst="rect">
            <a:avLst/>
          </a:prstGeom>
        </p:spPr>
      </p:pic>
      <p:pic>
        <p:nvPicPr>
          <p:cNvPr id="27" name="Picture 26"/>
          <p:cNvPicPr>
            <a:picLocks noChangeAspect="1"/>
          </p:cNvPicPr>
          <p:nvPr/>
        </p:nvPicPr>
        <p:blipFill>
          <a:blip r:embed="rId12"/>
          <a:stretch>
            <a:fillRect/>
          </a:stretch>
        </p:blipFill>
        <p:spPr>
          <a:xfrm>
            <a:off x="10107690" y="2289302"/>
            <a:ext cx="857341" cy="634655"/>
          </a:xfrm>
          <a:prstGeom prst="rect">
            <a:avLst/>
          </a:prstGeom>
        </p:spPr>
      </p:pic>
      <p:pic>
        <p:nvPicPr>
          <p:cNvPr id="28" name="Picture 27"/>
          <p:cNvPicPr>
            <a:picLocks noChangeAspect="1"/>
          </p:cNvPicPr>
          <p:nvPr/>
        </p:nvPicPr>
        <p:blipFill>
          <a:blip r:embed="rId13"/>
          <a:stretch>
            <a:fillRect/>
          </a:stretch>
        </p:blipFill>
        <p:spPr>
          <a:xfrm>
            <a:off x="5053431" y="2068379"/>
            <a:ext cx="2298394" cy="799441"/>
          </a:xfrm>
          <a:prstGeom prst="rect">
            <a:avLst/>
          </a:prstGeom>
        </p:spPr>
      </p:pic>
      <p:pic>
        <p:nvPicPr>
          <p:cNvPr id="29" name="Picture 28"/>
          <p:cNvPicPr>
            <a:picLocks noChangeAspect="1"/>
          </p:cNvPicPr>
          <p:nvPr/>
        </p:nvPicPr>
        <p:blipFill>
          <a:blip r:embed="rId14"/>
          <a:stretch>
            <a:fillRect/>
          </a:stretch>
        </p:blipFill>
        <p:spPr>
          <a:xfrm>
            <a:off x="1893974" y="688870"/>
            <a:ext cx="1198004" cy="1009493"/>
          </a:xfrm>
          <a:prstGeom prst="rect">
            <a:avLst/>
          </a:prstGeom>
        </p:spPr>
      </p:pic>
      <p:pic>
        <p:nvPicPr>
          <p:cNvPr id="30" name="Picture 29"/>
          <p:cNvPicPr>
            <a:picLocks noChangeAspect="1"/>
          </p:cNvPicPr>
          <p:nvPr/>
        </p:nvPicPr>
        <p:blipFill>
          <a:blip r:embed="rId14"/>
          <a:stretch>
            <a:fillRect/>
          </a:stretch>
        </p:blipFill>
        <p:spPr>
          <a:xfrm>
            <a:off x="1953074" y="4486452"/>
            <a:ext cx="1198004" cy="1009493"/>
          </a:xfrm>
          <a:prstGeom prst="rect">
            <a:avLst/>
          </a:prstGeom>
        </p:spPr>
      </p:pic>
      <p:pic>
        <p:nvPicPr>
          <p:cNvPr id="31" name="Picture 30"/>
          <p:cNvPicPr>
            <a:picLocks noChangeAspect="1"/>
          </p:cNvPicPr>
          <p:nvPr/>
        </p:nvPicPr>
        <p:blipFill>
          <a:blip r:embed="rId15"/>
          <a:stretch>
            <a:fillRect/>
          </a:stretch>
        </p:blipFill>
        <p:spPr>
          <a:xfrm>
            <a:off x="5583711" y="708936"/>
            <a:ext cx="1359309" cy="1105233"/>
          </a:xfrm>
          <a:prstGeom prst="rect">
            <a:avLst/>
          </a:prstGeom>
        </p:spPr>
      </p:pic>
      <p:pic>
        <p:nvPicPr>
          <p:cNvPr id="32" name="Picture 31"/>
          <p:cNvPicPr>
            <a:picLocks noChangeAspect="1"/>
          </p:cNvPicPr>
          <p:nvPr/>
        </p:nvPicPr>
        <p:blipFill>
          <a:blip r:embed="rId15"/>
          <a:stretch>
            <a:fillRect/>
          </a:stretch>
        </p:blipFill>
        <p:spPr>
          <a:xfrm>
            <a:off x="5758000" y="4455289"/>
            <a:ext cx="1323965" cy="1076495"/>
          </a:xfrm>
          <a:prstGeom prst="rect">
            <a:avLst/>
          </a:prstGeom>
        </p:spPr>
      </p:pic>
      <p:pic>
        <p:nvPicPr>
          <p:cNvPr id="33" name="Picture 32"/>
          <p:cNvPicPr>
            <a:picLocks noChangeAspect="1"/>
          </p:cNvPicPr>
          <p:nvPr/>
        </p:nvPicPr>
        <p:blipFill>
          <a:blip r:embed="rId16"/>
          <a:stretch>
            <a:fillRect/>
          </a:stretch>
        </p:blipFill>
        <p:spPr>
          <a:xfrm>
            <a:off x="9311938" y="701964"/>
            <a:ext cx="1348098" cy="1119176"/>
          </a:xfrm>
          <a:prstGeom prst="rect">
            <a:avLst/>
          </a:prstGeom>
        </p:spPr>
      </p:pic>
      <p:pic>
        <p:nvPicPr>
          <p:cNvPr id="34" name="Picture 33"/>
          <p:cNvPicPr>
            <a:picLocks noChangeAspect="1"/>
          </p:cNvPicPr>
          <p:nvPr/>
        </p:nvPicPr>
        <p:blipFill>
          <a:blip r:embed="rId16"/>
          <a:stretch>
            <a:fillRect/>
          </a:stretch>
        </p:blipFill>
        <p:spPr>
          <a:xfrm>
            <a:off x="9274865" y="4469157"/>
            <a:ext cx="1348098" cy="1119176"/>
          </a:xfrm>
          <a:prstGeom prst="rect">
            <a:avLst/>
          </a:prstGeom>
        </p:spPr>
      </p:pic>
      <p:pic>
        <p:nvPicPr>
          <p:cNvPr id="35" name="Picture 3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Tree>
    <p:extLst>
      <p:ext uri="{BB962C8B-B14F-4D97-AF65-F5344CB8AC3E}">
        <p14:creationId xmlns:p14="http://schemas.microsoft.com/office/powerpoint/2010/main" val="8839753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13636" y="232862"/>
            <a:ext cx="11300346" cy="584775"/>
          </a:xfrm>
          <a:prstGeom prst="rect">
            <a:avLst/>
          </a:prstGeom>
          <a:noFill/>
        </p:spPr>
        <p:txBody>
          <a:bodyPr wrap="square" rtlCol="0">
            <a:spAutoFit/>
          </a:bodyPr>
          <a:lstStyle/>
          <a:p>
            <a:r>
              <a:rPr lang="en-GB" sz="1600" b="1" dirty="0">
                <a:latin typeface="Comic Sans MS" panose="030F0702030302020204" pitchFamily="66" charset="0"/>
              </a:rPr>
              <a:t>Now it’s your turn.</a:t>
            </a:r>
          </a:p>
          <a:p>
            <a:endParaRPr lang="en-GB" sz="1600" dirty="0">
              <a:latin typeface="Comic Sans MS" panose="030F0702030302020204" pitchFamily="66"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2941380237"/>
              </p:ext>
            </p:extLst>
          </p:nvPr>
        </p:nvGraphicFramePr>
        <p:xfrm>
          <a:off x="357178" y="2746884"/>
          <a:ext cx="11442936" cy="1186487"/>
        </p:xfrm>
        <a:graphic>
          <a:graphicData uri="http://schemas.openxmlformats.org/drawingml/2006/table">
            <a:tbl>
              <a:tblPr firstRow="1" bandRow="1">
                <a:tableStyleId>{5C22544A-7EE6-4342-B048-85BDC9FD1C3A}</a:tableStyleId>
              </a:tblPr>
              <a:tblGrid>
                <a:gridCol w="3814312">
                  <a:extLst>
                    <a:ext uri="{9D8B030D-6E8A-4147-A177-3AD203B41FA5}">
                      <a16:colId xmlns:a16="http://schemas.microsoft.com/office/drawing/2014/main" val="653355719"/>
                    </a:ext>
                  </a:extLst>
                </a:gridCol>
                <a:gridCol w="3814312">
                  <a:extLst>
                    <a:ext uri="{9D8B030D-6E8A-4147-A177-3AD203B41FA5}">
                      <a16:colId xmlns:a16="http://schemas.microsoft.com/office/drawing/2014/main" val="4070255003"/>
                    </a:ext>
                  </a:extLst>
                </a:gridCol>
                <a:gridCol w="3814312">
                  <a:extLst>
                    <a:ext uri="{9D8B030D-6E8A-4147-A177-3AD203B41FA5}">
                      <a16:colId xmlns:a16="http://schemas.microsoft.com/office/drawing/2014/main" val="1212490568"/>
                    </a:ext>
                  </a:extLst>
                </a:gridCol>
              </a:tblGrid>
              <a:tr h="118648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9779413"/>
                  </a:ext>
                </a:extLst>
              </a:tr>
            </a:tbl>
          </a:graphicData>
        </a:graphic>
      </p:graphicFrame>
      <p:sp>
        <p:nvSpPr>
          <p:cNvPr id="4" name="TextBox 3"/>
          <p:cNvSpPr txBox="1"/>
          <p:nvPr/>
        </p:nvSpPr>
        <p:spPr>
          <a:xfrm>
            <a:off x="149488" y="600958"/>
            <a:ext cx="3951457" cy="1815882"/>
          </a:xfrm>
          <a:prstGeom prst="rect">
            <a:avLst/>
          </a:prstGeom>
          <a:noFill/>
        </p:spPr>
        <p:txBody>
          <a:bodyPr wrap="square" rtlCol="0">
            <a:spAutoFit/>
          </a:bodyPr>
          <a:lstStyle/>
          <a:p>
            <a:r>
              <a:rPr lang="en-GB" sz="1600" dirty="0">
                <a:latin typeface="Comic Sans MS" panose="030F0702030302020204" pitchFamily="66" charset="0"/>
              </a:rPr>
              <a:t>Choose </a:t>
            </a:r>
            <a:r>
              <a:rPr lang="en-GB" sz="1600" b="1" dirty="0">
                <a:latin typeface="Comic Sans MS" panose="030F0702030302020204" pitchFamily="66" charset="0"/>
              </a:rPr>
              <a:t>WHO</a:t>
            </a:r>
            <a:r>
              <a:rPr lang="en-GB" sz="1600" dirty="0">
                <a:latin typeface="Comic Sans MS" panose="030F0702030302020204" pitchFamily="66" charset="0"/>
              </a:rPr>
              <a:t> will be in your sentence.</a:t>
            </a:r>
          </a:p>
          <a:p>
            <a:r>
              <a:rPr lang="en-GB" sz="1600" dirty="0">
                <a:latin typeface="Comic Sans MS" panose="030F0702030302020204" pitchFamily="66" charset="0"/>
              </a:rPr>
              <a:t>Choose what they will be </a:t>
            </a:r>
            <a:r>
              <a:rPr lang="en-GB" sz="1600" b="1" dirty="0">
                <a:latin typeface="Comic Sans MS" panose="030F0702030302020204" pitchFamily="66" charset="0"/>
              </a:rPr>
              <a:t>DOING</a:t>
            </a:r>
            <a:r>
              <a:rPr lang="en-GB" sz="1600" dirty="0">
                <a:latin typeface="Comic Sans MS" panose="030F0702030302020204" pitchFamily="66" charset="0"/>
              </a:rPr>
              <a:t>.</a:t>
            </a:r>
          </a:p>
          <a:p>
            <a:r>
              <a:rPr lang="en-GB" sz="1600" dirty="0">
                <a:latin typeface="Comic Sans MS" panose="030F0702030302020204" pitchFamily="66" charset="0"/>
              </a:rPr>
              <a:t>Choose </a:t>
            </a:r>
            <a:r>
              <a:rPr lang="en-GB" sz="1600" b="1" dirty="0">
                <a:latin typeface="Comic Sans MS" panose="030F0702030302020204" pitchFamily="66" charset="0"/>
              </a:rPr>
              <a:t>WHERE</a:t>
            </a:r>
            <a:r>
              <a:rPr lang="en-GB" sz="1600" dirty="0">
                <a:latin typeface="Comic Sans MS" panose="030F0702030302020204" pitchFamily="66" charset="0"/>
              </a:rPr>
              <a:t> they will be in your sentence.  </a:t>
            </a:r>
          </a:p>
          <a:p>
            <a:r>
              <a:rPr lang="en-GB" sz="1600" dirty="0">
                <a:latin typeface="Comic Sans MS" panose="030F0702030302020204" pitchFamily="66" charset="0"/>
              </a:rPr>
              <a:t>Experiment making lots of different sentences and write your favourite one below.</a:t>
            </a:r>
          </a:p>
        </p:txBody>
      </p:sp>
      <p:sp>
        <p:nvSpPr>
          <p:cNvPr id="8" name="Rectangle 7"/>
          <p:cNvSpPr/>
          <p:nvPr/>
        </p:nvSpPr>
        <p:spPr>
          <a:xfrm>
            <a:off x="357178" y="3933371"/>
            <a:ext cx="11442936" cy="25835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latin typeface="Comic Sans MS" panose="030F0702030302020204" pitchFamily="66" charset="0"/>
            </a:endParaRPr>
          </a:p>
        </p:txBody>
      </p:sp>
      <p:cxnSp>
        <p:nvCxnSpPr>
          <p:cNvPr id="23" name="Straight Connector 22"/>
          <p:cNvCxnSpPr/>
          <p:nvPr/>
        </p:nvCxnSpPr>
        <p:spPr>
          <a:xfrm>
            <a:off x="357178" y="5094681"/>
            <a:ext cx="11442936"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 descr="Original"/>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13"/>
          <p:cNvPicPr>
            <a:picLocks noChangeAspect="1"/>
          </p:cNvPicPr>
          <p:nvPr/>
        </p:nvPicPr>
        <p:blipFill>
          <a:blip r:embed="rId3"/>
          <a:stretch>
            <a:fillRect/>
          </a:stretch>
        </p:blipFill>
        <p:spPr>
          <a:xfrm>
            <a:off x="5446814" y="2830624"/>
            <a:ext cx="1302369" cy="1058936"/>
          </a:xfrm>
          <a:prstGeom prst="rect">
            <a:avLst/>
          </a:prstGeom>
        </p:spPr>
      </p:pic>
      <p:pic>
        <p:nvPicPr>
          <p:cNvPr id="22" name="Picture 21"/>
          <p:cNvPicPr>
            <a:picLocks noChangeAspect="1"/>
          </p:cNvPicPr>
          <p:nvPr/>
        </p:nvPicPr>
        <p:blipFill>
          <a:blip r:embed="rId4"/>
          <a:stretch>
            <a:fillRect/>
          </a:stretch>
        </p:blipFill>
        <p:spPr>
          <a:xfrm>
            <a:off x="2028164" y="2838855"/>
            <a:ext cx="1198004" cy="1009493"/>
          </a:xfrm>
          <a:prstGeom prst="rect">
            <a:avLst/>
          </a:prstGeom>
        </p:spPr>
      </p:pic>
      <p:pic>
        <p:nvPicPr>
          <p:cNvPr id="25" name="Picture 24"/>
          <p:cNvPicPr>
            <a:picLocks noChangeAspect="1"/>
          </p:cNvPicPr>
          <p:nvPr/>
        </p:nvPicPr>
        <p:blipFill>
          <a:blip r:embed="rId5"/>
          <a:stretch>
            <a:fillRect/>
          </a:stretch>
        </p:blipFill>
        <p:spPr>
          <a:xfrm>
            <a:off x="8930315" y="2770384"/>
            <a:ext cx="1348098" cy="1119176"/>
          </a:xfrm>
          <a:prstGeom prst="rect">
            <a:avLst/>
          </a:prstGeom>
        </p:spPr>
      </p:pic>
      <p:pic>
        <p:nvPicPr>
          <p:cNvPr id="11" name="Picture 10"/>
          <p:cNvPicPr>
            <a:picLocks noChangeAspect="1"/>
          </p:cNvPicPr>
          <p:nvPr/>
        </p:nvPicPr>
        <p:blipFill>
          <a:blip r:embed="rId6"/>
          <a:stretch>
            <a:fillRect/>
          </a:stretch>
        </p:blipFill>
        <p:spPr>
          <a:xfrm>
            <a:off x="4800600" y="197365"/>
            <a:ext cx="1043380" cy="717324"/>
          </a:xfrm>
          <a:prstGeom prst="rect">
            <a:avLst/>
          </a:prstGeom>
        </p:spPr>
      </p:pic>
      <p:pic>
        <p:nvPicPr>
          <p:cNvPr id="12" name="Picture 11"/>
          <p:cNvPicPr>
            <a:picLocks noChangeAspect="1"/>
          </p:cNvPicPr>
          <p:nvPr/>
        </p:nvPicPr>
        <p:blipFill>
          <a:blip r:embed="rId7"/>
          <a:stretch>
            <a:fillRect/>
          </a:stretch>
        </p:blipFill>
        <p:spPr>
          <a:xfrm>
            <a:off x="10468455" y="2082647"/>
            <a:ext cx="937000" cy="657117"/>
          </a:xfrm>
          <a:prstGeom prst="rect">
            <a:avLst/>
          </a:prstGeom>
        </p:spPr>
      </p:pic>
      <p:pic>
        <p:nvPicPr>
          <p:cNvPr id="13" name="Picture 12"/>
          <p:cNvPicPr>
            <a:picLocks noChangeAspect="1"/>
          </p:cNvPicPr>
          <p:nvPr/>
        </p:nvPicPr>
        <p:blipFill>
          <a:blip r:embed="rId8"/>
          <a:stretch>
            <a:fillRect/>
          </a:stretch>
        </p:blipFill>
        <p:spPr>
          <a:xfrm>
            <a:off x="6286969" y="1909481"/>
            <a:ext cx="924427" cy="650523"/>
          </a:xfrm>
          <a:prstGeom prst="rect">
            <a:avLst/>
          </a:prstGeom>
        </p:spPr>
      </p:pic>
      <p:pic>
        <p:nvPicPr>
          <p:cNvPr id="16" name="Picture 15"/>
          <p:cNvPicPr>
            <a:picLocks noChangeAspect="1"/>
          </p:cNvPicPr>
          <p:nvPr/>
        </p:nvPicPr>
        <p:blipFill>
          <a:blip r:embed="rId9"/>
          <a:stretch>
            <a:fillRect/>
          </a:stretch>
        </p:blipFill>
        <p:spPr>
          <a:xfrm>
            <a:off x="8252757" y="382082"/>
            <a:ext cx="948993" cy="656995"/>
          </a:xfrm>
          <a:prstGeom prst="rect">
            <a:avLst/>
          </a:prstGeom>
        </p:spPr>
      </p:pic>
      <p:pic>
        <p:nvPicPr>
          <p:cNvPr id="17" name="Picture 16"/>
          <p:cNvPicPr>
            <a:picLocks noChangeAspect="1"/>
          </p:cNvPicPr>
          <p:nvPr/>
        </p:nvPicPr>
        <p:blipFill>
          <a:blip r:embed="rId10"/>
          <a:stretch>
            <a:fillRect/>
          </a:stretch>
        </p:blipFill>
        <p:spPr>
          <a:xfrm>
            <a:off x="7538223" y="1369302"/>
            <a:ext cx="977909" cy="696760"/>
          </a:xfrm>
          <a:prstGeom prst="rect">
            <a:avLst/>
          </a:prstGeom>
        </p:spPr>
      </p:pic>
      <p:pic>
        <p:nvPicPr>
          <p:cNvPr id="18" name="Picture 17"/>
          <p:cNvPicPr>
            <a:picLocks noChangeAspect="1"/>
          </p:cNvPicPr>
          <p:nvPr/>
        </p:nvPicPr>
        <p:blipFill>
          <a:blip r:embed="rId11"/>
          <a:stretch>
            <a:fillRect/>
          </a:stretch>
        </p:blipFill>
        <p:spPr>
          <a:xfrm>
            <a:off x="4525640" y="1851454"/>
            <a:ext cx="921174" cy="666639"/>
          </a:xfrm>
          <a:prstGeom prst="rect">
            <a:avLst/>
          </a:prstGeom>
        </p:spPr>
      </p:pic>
      <p:pic>
        <p:nvPicPr>
          <p:cNvPr id="19" name="Picture 18"/>
          <p:cNvPicPr>
            <a:picLocks noChangeAspect="1"/>
          </p:cNvPicPr>
          <p:nvPr/>
        </p:nvPicPr>
        <p:blipFill>
          <a:blip r:embed="rId12"/>
          <a:stretch>
            <a:fillRect/>
          </a:stretch>
        </p:blipFill>
        <p:spPr>
          <a:xfrm>
            <a:off x="6887278" y="473329"/>
            <a:ext cx="857341" cy="634655"/>
          </a:xfrm>
          <a:prstGeom prst="rect">
            <a:avLst/>
          </a:prstGeom>
        </p:spPr>
      </p:pic>
      <p:pic>
        <p:nvPicPr>
          <p:cNvPr id="20" name="Picture 19"/>
          <p:cNvPicPr>
            <a:picLocks noChangeAspect="1"/>
          </p:cNvPicPr>
          <p:nvPr/>
        </p:nvPicPr>
        <p:blipFill>
          <a:blip r:embed="rId13"/>
          <a:stretch>
            <a:fillRect/>
          </a:stretch>
        </p:blipFill>
        <p:spPr>
          <a:xfrm>
            <a:off x="9680844" y="359236"/>
            <a:ext cx="917365" cy="676557"/>
          </a:xfrm>
          <a:prstGeom prst="rect">
            <a:avLst/>
          </a:prstGeom>
        </p:spPr>
      </p:pic>
      <p:pic>
        <p:nvPicPr>
          <p:cNvPr id="21" name="Picture 20"/>
          <p:cNvPicPr>
            <a:picLocks noChangeAspect="1"/>
          </p:cNvPicPr>
          <p:nvPr/>
        </p:nvPicPr>
        <p:blipFill rotWithShape="1">
          <a:blip r:embed="rId14"/>
          <a:srcRect l="50183"/>
          <a:stretch/>
        </p:blipFill>
        <p:spPr>
          <a:xfrm>
            <a:off x="8842960" y="1611764"/>
            <a:ext cx="1144989" cy="799441"/>
          </a:xfrm>
          <a:prstGeom prst="rect">
            <a:avLst/>
          </a:prstGeom>
        </p:spPr>
      </p:pic>
      <p:pic>
        <p:nvPicPr>
          <p:cNvPr id="26" name="Picture 25"/>
          <p:cNvPicPr>
            <a:picLocks noChangeAspect="1"/>
          </p:cNvPicPr>
          <p:nvPr/>
        </p:nvPicPr>
        <p:blipFill rotWithShape="1">
          <a:blip r:embed="rId14"/>
          <a:srcRect r="49452"/>
          <a:stretch/>
        </p:blipFill>
        <p:spPr>
          <a:xfrm>
            <a:off x="5446814" y="879140"/>
            <a:ext cx="1161804" cy="799441"/>
          </a:xfrm>
          <a:prstGeom prst="rect">
            <a:avLst/>
          </a:prstGeom>
        </p:spPr>
      </p:pic>
      <p:pic>
        <p:nvPicPr>
          <p:cNvPr id="27" name="Picture 2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26656" y="5726053"/>
            <a:ext cx="1299108" cy="964684"/>
          </a:xfrm>
          <a:prstGeom prst="rect">
            <a:avLst/>
          </a:prstGeom>
        </p:spPr>
      </p:pic>
    </p:spTree>
    <p:extLst>
      <p:ext uri="{BB962C8B-B14F-4D97-AF65-F5344CB8AC3E}">
        <p14:creationId xmlns:p14="http://schemas.microsoft.com/office/powerpoint/2010/main" val="9648159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latin typeface="Comic Sans MS" panose="030F0702030302020204" pitchFamily="66" charset="0"/>
            </a:endParaRPr>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latin typeface="Comic Sans MS" panose="030F0702030302020204" pitchFamily="66" charset="0"/>
            </a:endParaRPr>
          </a:p>
        </p:txBody>
      </p:sp>
      <p:sp>
        <p:nvSpPr>
          <p:cNvPr id="5" name="Rectangle 4">
            <a:extLst>
              <a:ext uri="{FF2B5EF4-FFF2-40B4-BE49-F238E27FC236}">
                <a16:creationId xmlns:a16="http://schemas.microsoft.com/office/drawing/2014/main" id="{6CB3617B-CF19-4CB3-B93E-363E77692E4D}"/>
              </a:ext>
            </a:extLst>
          </p:cNvPr>
          <p:cNvSpPr/>
          <p:nvPr/>
        </p:nvSpPr>
        <p:spPr>
          <a:xfrm>
            <a:off x="9361" y="0"/>
            <a:ext cx="12192000" cy="6858000"/>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a:latin typeface="Comic Sans MS" panose="030F0702030302020204" pitchFamily="66" charset="0"/>
              </a:rPr>
              <a:t>Subject</a:t>
            </a:r>
            <a:r>
              <a:rPr lang="en-GB">
                <a:latin typeface="Comic Sans MS" panose="030F0702030302020204" pitchFamily="66" charset="0"/>
              </a:rPr>
              <a:t>: </a:t>
            </a:r>
            <a:r>
              <a:rPr lang="en-GB" sz="2400">
                <a:latin typeface="Comic Sans MS" panose="030F0702030302020204" pitchFamily="66" charset="0"/>
              </a:rPr>
              <a:t>English </a:t>
            </a:r>
            <a:endParaRPr lang="en-GB">
              <a:latin typeface="Comic Sans MS" panose="030F0702030302020204" pitchFamily="66" charset="0"/>
            </a:endParaRPr>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rtlCol="0">
            <a:spAutoFit/>
          </a:bodyPr>
          <a:lstStyle/>
          <a:p>
            <a:r>
              <a:rPr lang="en-GB" sz="3200" dirty="0">
                <a:latin typeface="Comic Sans MS" panose="030F0702030302020204" pitchFamily="66" charset="0"/>
              </a:rPr>
              <a:t>Date</a:t>
            </a:r>
            <a:r>
              <a:rPr lang="en-GB" dirty="0">
                <a:latin typeface="Comic Sans MS" panose="030F0702030302020204" pitchFamily="66" charset="0"/>
              </a:rPr>
              <a:t>:   </a:t>
            </a:r>
            <a:r>
              <a:rPr lang="en-GB" sz="3200" dirty="0">
                <a:latin typeface="Comic Sans MS" panose="030F0702030302020204" pitchFamily="66" charset="0"/>
              </a:rPr>
              <a:t>Friday 5</a:t>
            </a:r>
            <a:r>
              <a:rPr lang="en-GB" sz="3200" baseline="30000" dirty="0">
                <a:latin typeface="Comic Sans MS" panose="030F0702030302020204" pitchFamily="66" charset="0"/>
              </a:rPr>
              <a:t>th</a:t>
            </a:r>
            <a:r>
              <a:rPr lang="en-GB" sz="3200" dirty="0">
                <a:latin typeface="Comic Sans MS" panose="030F0702030302020204" pitchFamily="66" charset="0"/>
              </a:rPr>
              <a:t> February 2021</a:t>
            </a:r>
            <a:endParaRPr lang="en-GB" dirty="0">
              <a:latin typeface="Comic Sans MS" panose="030F0702030302020204" pitchFamily="66" charset="0"/>
            </a:endParaRPr>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707886"/>
          </a:xfrm>
          <a:prstGeom prst="rect">
            <a:avLst/>
          </a:prstGeom>
          <a:noFill/>
        </p:spPr>
        <p:txBody>
          <a:bodyPr wrap="square" rtlCol="0">
            <a:spAutoFit/>
          </a:bodyPr>
          <a:lstStyle/>
          <a:p>
            <a:r>
              <a:rPr lang="en-GB" sz="4000" dirty="0">
                <a:latin typeface="Comic Sans MS" panose="030F0702030302020204" pitchFamily="66" charset="0"/>
              </a:rPr>
              <a:t>LO. To be able to write sounds in words. </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2" descr="Original"/>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848904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Original"/>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a:extLst>
              <a:ext uri="{FF2B5EF4-FFF2-40B4-BE49-F238E27FC236}">
                <a16:creationId xmlns:a16="http://schemas.microsoft.com/office/drawing/2014/main" id="{B4555F3C-9434-4343-A829-D8AD3319F78C}"/>
              </a:ext>
            </a:extLst>
          </p:cNvPr>
          <p:cNvSpPr txBox="1"/>
          <p:nvPr/>
        </p:nvSpPr>
        <p:spPr>
          <a:xfrm>
            <a:off x="396815" y="339306"/>
            <a:ext cx="512984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600" dirty="0">
              <a:latin typeface="Comic Sans MS" panose="030F0702030302020204" pitchFamily="66" charset="0"/>
              <a:cs typeface="Calibri"/>
            </a:endParaRPr>
          </a:p>
        </p:txBody>
      </p:sp>
      <p:sp>
        <p:nvSpPr>
          <p:cNvPr id="6" name="TextBox 5">
            <a:extLst>
              <a:ext uri="{FF2B5EF4-FFF2-40B4-BE49-F238E27FC236}">
                <a16:creationId xmlns:a16="http://schemas.microsoft.com/office/drawing/2014/main" id="{FA804B9C-ABF7-458D-B9A9-7BE5974ED7AD}"/>
              </a:ext>
            </a:extLst>
          </p:cNvPr>
          <p:cNvSpPr txBox="1"/>
          <p:nvPr/>
        </p:nvSpPr>
        <p:spPr>
          <a:xfrm>
            <a:off x="4440621" y="2264979"/>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600" dirty="0">
              <a:latin typeface="Comic Sans MS" panose="030F0702030302020204" pitchFamily="66" charset="0"/>
            </a:endParaRPr>
          </a:p>
        </p:txBody>
      </p:sp>
      <p:sp>
        <p:nvSpPr>
          <p:cNvPr id="2" name="TextBox 1">
            <a:extLst>
              <a:ext uri="{FF2B5EF4-FFF2-40B4-BE49-F238E27FC236}">
                <a16:creationId xmlns:a16="http://schemas.microsoft.com/office/drawing/2014/main" id="{836A552A-1EF3-4B02-8FAC-93B1753FB529}"/>
              </a:ext>
            </a:extLst>
          </p:cNvPr>
          <p:cNvSpPr txBox="1"/>
          <p:nvPr/>
        </p:nvSpPr>
        <p:spPr>
          <a:xfrm>
            <a:off x="669985" y="526211"/>
            <a:ext cx="10794520" cy="4985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u="sng" dirty="0">
                <a:latin typeface="Comic Sans MS" panose="030F0702030302020204" pitchFamily="66" charset="0"/>
                <a:cs typeface="Calibri"/>
              </a:rPr>
              <a:t>Rhyming words</a:t>
            </a:r>
          </a:p>
          <a:p>
            <a:pPr algn="ctr"/>
            <a:endParaRPr lang="en-GB" u="sng" dirty="0">
              <a:latin typeface="Comic Sans MS" panose="030F0702030302020204" pitchFamily="66" charset="0"/>
              <a:cs typeface="Calibri"/>
            </a:endParaRPr>
          </a:p>
          <a:p>
            <a:r>
              <a:rPr lang="en-GB" sz="2000" dirty="0">
                <a:latin typeface="Comic Sans MS" panose="030F0702030302020204" pitchFamily="66" charset="0"/>
                <a:cs typeface="Calibri"/>
              </a:rPr>
              <a:t>Words that rhyme are words that </a:t>
            </a:r>
            <a:r>
              <a:rPr lang="en-GB" sz="2000" b="1" dirty="0">
                <a:latin typeface="Comic Sans MS" panose="030F0702030302020204" pitchFamily="66" charset="0"/>
                <a:cs typeface="Calibri"/>
              </a:rPr>
              <a:t>look and sound </a:t>
            </a:r>
            <a:r>
              <a:rPr lang="en-GB" sz="2000" dirty="0">
                <a:latin typeface="Comic Sans MS" panose="030F0702030302020204" pitchFamily="66" charset="0"/>
                <a:cs typeface="Calibri"/>
              </a:rPr>
              <a:t>the same. </a:t>
            </a:r>
          </a:p>
          <a:p>
            <a:r>
              <a:rPr lang="en-GB" sz="2000" dirty="0">
                <a:latin typeface="Comic Sans MS" panose="030F0702030302020204" pitchFamily="66" charset="0"/>
                <a:cs typeface="Calibri"/>
              </a:rPr>
              <a:t>A way to spot words that rhyme is by looking at the end sounds of the word.</a:t>
            </a:r>
          </a:p>
          <a:p>
            <a:endParaRPr lang="en-GB" sz="2000" dirty="0">
              <a:latin typeface="Comic Sans MS" panose="030F0702030302020204" pitchFamily="66" charset="0"/>
              <a:cs typeface="Calibri"/>
            </a:endParaRPr>
          </a:p>
          <a:p>
            <a:r>
              <a:rPr lang="en-GB" sz="2000" dirty="0">
                <a:latin typeface="Comic Sans MS" panose="030F0702030302020204" pitchFamily="66" charset="0"/>
                <a:cs typeface="Calibri"/>
              </a:rPr>
              <a:t>For example </a:t>
            </a:r>
            <a:r>
              <a:rPr lang="en-GB" sz="3600" dirty="0">
                <a:latin typeface="Comic Sans MS" panose="030F0702030302020204" pitchFamily="66" charset="0"/>
                <a:cs typeface="Calibri"/>
              </a:rPr>
              <a:t>'</a:t>
            </a:r>
            <a:r>
              <a:rPr lang="en-GB" sz="3600" b="1" dirty="0">
                <a:latin typeface="Comic Sans MS" panose="030F0702030302020204" pitchFamily="66" charset="0"/>
                <a:cs typeface="Calibri"/>
              </a:rPr>
              <a:t>hat</a:t>
            </a:r>
            <a:r>
              <a:rPr lang="en-GB" sz="3600" dirty="0">
                <a:latin typeface="Comic Sans MS" panose="030F0702030302020204" pitchFamily="66" charset="0"/>
                <a:cs typeface="Calibri"/>
              </a:rPr>
              <a:t>' </a:t>
            </a:r>
            <a:r>
              <a:rPr lang="en-GB" sz="2000" dirty="0">
                <a:latin typeface="Comic Sans MS" panose="030F0702030302020204" pitchFamily="66" charset="0"/>
                <a:cs typeface="Calibri"/>
              </a:rPr>
              <a:t>and </a:t>
            </a:r>
            <a:r>
              <a:rPr lang="en-GB" sz="3600" dirty="0">
                <a:latin typeface="Comic Sans MS" panose="030F0702030302020204" pitchFamily="66" charset="0"/>
                <a:cs typeface="Calibri"/>
              </a:rPr>
              <a:t>'</a:t>
            </a:r>
            <a:r>
              <a:rPr lang="en-GB" sz="3600" b="1" dirty="0">
                <a:latin typeface="Comic Sans MS" panose="030F0702030302020204" pitchFamily="66" charset="0"/>
                <a:cs typeface="Calibri"/>
              </a:rPr>
              <a:t>bat</a:t>
            </a:r>
            <a:r>
              <a:rPr lang="en-GB" sz="3600" dirty="0">
                <a:latin typeface="Comic Sans MS" panose="030F0702030302020204" pitchFamily="66" charset="0"/>
                <a:cs typeface="Calibri"/>
              </a:rPr>
              <a:t>' </a:t>
            </a:r>
            <a:r>
              <a:rPr lang="en-GB" sz="2000" dirty="0">
                <a:latin typeface="Comic Sans MS" panose="030F0702030302020204" pitchFamily="66" charset="0"/>
                <a:cs typeface="Calibri"/>
              </a:rPr>
              <a:t>both look and sound the same at the end. </a:t>
            </a:r>
          </a:p>
          <a:p>
            <a:endParaRPr lang="en-GB" sz="2000" dirty="0">
              <a:latin typeface="Comic Sans MS" panose="030F0702030302020204" pitchFamily="66" charset="0"/>
              <a:cs typeface="Calibri"/>
            </a:endParaRPr>
          </a:p>
          <a:p>
            <a:r>
              <a:rPr lang="en-GB" sz="2000" dirty="0">
                <a:latin typeface="Comic Sans MS" panose="030F0702030302020204" pitchFamily="66" charset="0"/>
                <a:cs typeface="Calibri"/>
              </a:rPr>
              <a:t>Below we have coloured the rhyming parts in the two words. Can you spot they both have 'at' at the end :</a:t>
            </a:r>
            <a:endParaRPr lang="en-GB" dirty="0">
              <a:latin typeface="Comic Sans MS" panose="030F0702030302020204" pitchFamily="66" charset="0"/>
              <a:cs typeface="Calibri"/>
            </a:endParaRPr>
          </a:p>
          <a:p>
            <a:endParaRPr lang="en-GB" sz="2400" dirty="0">
              <a:latin typeface="Comic Sans MS" panose="030F0702030302020204" pitchFamily="66" charset="0"/>
              <a:cs typeface="Calibri"/>
            </a:endParaRPr>
          </a:p>
          <a:p>
            <a:r>
              <a:rPr lang="en-GB" sz="4800" dirty="0">
                <a:latin typeface="Comic Sans MS" panose="030F0702030302020204" pitchFamily="66" charset="0"/>
                <a:cs typeface="Calibri"/>
              </a:rPr>
              <a:t>h</a:t>
            </a:r>
            <a:r>
              <a:rPr lang="en-GB" sz="4800" u="sng" dirty="0">
                <a:solidFill>
                  <a:srgbClr val="00B0F0"/>
                </a:solidFill>
                <a:latin typeface="Comic Sans MS" panose="030F0702030302020204" pitchFamily="66" charset="0"/>
                <a:cs typeface="Calibri"/>
              </a:rPr>
              <a:t>at</a:t>
            </a:r>
            <a:r>
              <a:rPr lang="en-GB" sz="4800" dirty="0">
                <a:latin typeface="Comic Sans MS" panose="030F0702030302020204" pitchFamily="66" charset="0"/>
                <a:cs typeface="Calibri"/>
              </a:rPr>
              <a:t> and b</a:t>
            </a:r>
            <a:r>
              <a:rPr lang="en-GB" sz="4800" u="sng" dirty="0">
                <a:solidFill>
                  <a:srgbClr val="00B0F0"/>
                </a:solidFill>
                <a:latin typeface="Comic Sans MS" panose="030F0702030302020204" pitchFamily="66" charset="0"/>
                <a:cs typeface="Calibri"/>
              </a:rPr>
              <a:t>at</a:t>
            </a:r>
            <a:endParaRPr lang="en-GB" sz="4400" dirty="0">
              <a:solidFill>
                <a:srgbClr val="00B0F0"/>
              </a:solidFill>
              <a:latin typeface="Comic Sans MS" panose="030F0702030302020204" pitchFamily="66" charset="0"/>
              <a:cs typeface="Calibri"/>
            </a:endParaRPr>
          </a:p>
          <a:p>
            <a:pPr algn="ctr"/>
            <a:endParaRPr lang="en-GB" sz="2400" dirty="0">
              <a:latin typeface="Comic Sans MS" panose="030F0702030302020204" pitchFamily="66" charset="0"/>
              <a:cs typeface="Calibri"/>
            </a:endParaRPr>
          </a:p>
          <a:p>
            <a:endParaRPr lang="en-GB" sz="2000" dirty="0">
              <a:latin typeface="Comic Sans MS" panose="030F0702030302020204" pitchFamily="66" charset="0"/>
              <a:cs typeface="Calibri"/>
            </a:endParaRPr>
          </a:p>
        </p:txBody>
      </p:sp>
      <p:sp>
        <p:nvSpPr>
          <p:cNvPr id="3" name="TextBox 2">
            <a:extLst>
              <a:ext uri="{FF2B5EF4-FFF2-40B4-BE49-F238E27FC236}">
                <a16:creationId xmlns:a16="http://schemas.microsoft.com/office/drawing/2014/main" id="{61C32C00-02B5-40EE-8853-CCF206FEEF61}"/>
              </a:ext>
            </a:extLst>
          </p:cNvPr>
          <p:cNvSpPr txBox="1"/>
          <p:nvPr/>
        </p:nvSpPr>
        <p:spPr>
          <a:xfrm>
            <a:off x="4644410" y="3525993"/>
            <a:ext cx="6993408" cy="2308324"/>
          </a:xfrm>
          <a:prstGeom prst="rect">
            <a:avLst/>
          </a:prstGeom>
          <a:noFill/>
          <a:ln w="6350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dirty="0">
                <a:latin typeface="Comic Sans MS" panose="030F0702030302020204" pitchFamily="66" charset="0"/>
              </a:rPr>
              <a:t>Both of these words are green words.  </a:t>
            </a:r>
          </a:p>
          <a:p>
            <a:pPr algn="ctr"/>
            <a:r>
              <a:rPr lang="en-GB" sz="2000" dirty="0">
                <a:latin typeface="Comic Sans MS" panose="030F0702030302020204" pitchFamily="66" charset="0"/>
              </a:rPr>
              <a:t> Let's Fred talk, read the words.  Remember to push each sound button as you Fred talk the word.  </a:t>
            </a:r>
          </a:p>
          <a:p>
            <a:pPr algn="ctr"/>
            <a:r>
              <a:rPr lang="en-GB" sz="2000" dirty="0">
                <a:latin typeface="Comic Sans MS" panose="030F0702030302020204" pitchFamily="66" charset="0"/>
              </a:rPr>
              <a:t> </a:t>
            </a:r>
            <a:endParaRPr lang="en-GB" sz="2000" dirty="0">
              <a:latin typeface="Comic Sans MS" panose="030F0702030302020204" pitchFamily="66" charset="0"/>
              <a:cs typeface="Calibri"/>
            </a:endParaRPr>
          </a:p>
          <a:p>
            <a:pPr algn="ctr"/>
            <a:r>
              <a:rPr lang="en-GB" sz="3600" dirty="0">
                <a:latin typeface="Comic Sans MS" panose="030F0702030302020204" pitchFamily="66" charset="0"/>
                <a:cs typeface="Calibri"/>
              </a:rPr>
              <a:t> </a:t>
            </a:r>
            <a:r>
              <a:rPr lang="en-GB" sz="4400" dirty="0">
                <a:latin typeface="Comic Sans MS" panose="030F0702030302020204" pitchFamily="66" charset="0"/>
                <a:cs typeface="Calibri"/>
              </a:rPr>
              <a:t>h   a   t                 b   a   t</a:t>
            </a:r>
            <a:endParaRPr lang="en-GB" sz="1200" dirty="0">
              <a:latin typeface="Comic Sans MS" panose="030F0702030302020204" pitchFamily="66" charset="0"/>
              <a:cs typeface="Calibri"/>
            </a:endParaRPr>
          </a:p>
          <a:p>
            <a:pPr algn="ctr"/>
            <a:endParaRPr lang="en-GB" sz="2000" dirty="0">
              <a:latin typeface="Comic Sans MS" panose="030F0702030302020204" pitchFamily="66" charset="0"/>
              <a:cs typeface="Calibri"/>
            </a:endParaRPr>
          </a:p>
        </p:txBody>
      </p:sp>
      <p:pic>
        <p:nvPicPr>
          <p:cNvPr id="5" name="Picture 4"/>
          <p:cNvPicPr>
            <a:picLocks noChangeAspect="1"/>
          </p:cNvPicPr>
          <p:nvPr/>
        </p:nvPicPr>
        <p:blipFill>
          <a:blip r:embed="rId3"/>
          <a:stretch>
            <a:fillRect/>
          </a:stretch>
        </p:blipFill>
        <p:spPr>
          <a:xfrm>
            <a:off x="7512968" y="4460498"/>
            <a:ext cx="1256292" cy="123859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415" y="5560417"/>
            <a:ext cx="1442518" cy="1071177"/>
          </a:xfrm>
          <a:prstGeom prst="rect">
            <a:avLst/>
          </a:prstGeom>
        </p:spPr>
      </p:pic>
    </p:spTree>
    <p:extLst>
      <p:ext uri="{BB962C8B-B14F-4D97-AF65-F5344CB8AC3E}">
        <p14:creationId xmlns:p14="http://schemas.microsoft.com/office/powerpoint/2010/main" val="6086032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Original"/>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a:extLst>
              <a:ext uri="{FF2B5EF4-FFF2-40B4-BE49-F238E27FC236}">
                <a16:creationId xmlns:a16="http://schemas.microsoft.com/office/drawing/2014/main" id="{B4555F3C-9434-4343-A829-D8AD3319F78C}"/>
              </a:ext>
            </a:extLst>
          </p:cNvPr>
          <p:cNvSpPr txBox="1"/>
          <p:nvPr/>
        </p:nvSpPr>
        <p:spPr>
          <a:xfrm>
            <a:off x="396815" y="339306"/>
            <a:ext cx="51298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dirty="0">
              <a:latin typeface="Comic Sans MS" panose="030F0702030302020204" pitchFamily="66" charset="0"/>
              <a:cs typeface="Calibri"/>
            </a:endParaRPr>
          </a:p>
        </p:txBody>
      </p:sp>
      <p:sp>
        <p:nvSpPr>
          <p:cNvPr id="6" name="TextBox 5">
            <a:extLst>
              <a:ext uri="{FF2B5EF4-FFF2-40B4-BE49-F238E27FC236}">
                <a16:creationId xmlns:a16="http://schemas.microsoft.com/office/drawing/2014/main" id="{FA804B9C-ABF7-458D-B9A9-7BE5974ED7AD}"/>
              </a:ext>
            </a:extLst>
          </p:cNvPr>
          <p:cNvSpPr txBox="1"/>
          <p:nvPr/>
        </p:nvSpPr>
        <p:spPr>
          <a:xfrm>
            <a:off x="4440621" y="22649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dirty="0">
              <a:latin typeface="Comic Sans MS" panose="030F0702030302020204" pitchFamily="66" charset="0"/>
            </a:endParaRPr>
          </a:p>
        </p:txBody>
      </p:sp>
      <p:sp>
        <p:nvSpPr>
          <p:cNvPr id="3" name="Rectangle 2"/>
          <p:cNvSpPr/>
          <p:nvPr/>
        </p:nvSpPr>
        <p:spPr>
          <a:xfrm>
            <a:off x="396815" y="182986"/>
            <a:ext cx="10680488" cy="6186309"/>
          </a:xfrm>
          <a:prstGeom prst="rect">
            <a:avLst/>
          </a:prstGeom>
        </p:spPr>
        <p:txBody>
          <a:bodyPr wrap="square">
            <a:spAutoFit/>
          </a:bodyPr>
          <a:lstStyle/>
          <a:p>
            <a:r>
              <a:rPr lang="en-GB" dirty="0">
                <a:latin typeface="Comic Sans MS" panose="030F0702030302020204" pitchFamily="66" charset="0"/>
              </a:rPr>
              <a:t>As we do every Friday, today, we are going to have a word time lesson. Boys and girls, you will have to show your parents how to use Fred fingers.</a:t>
            </a:r>
          </a:p>
          <a:p>
            <a:r>
              <a:rPr lang="en-GB" dirty="0">
                <a:latin typeface="Comic Sans MS" panose="030F0702030302020204" pitchFamily="66" charset="0"/>
              </a:rPr>
              <a:t/>
            </a:r>
            <a:br>
              <a:rPr lang="en-GB" dirty="0">
                <a:latin typeface="Comic Sans MS" panose="030F0702030302020204" pitchFamily="66" charset="0"/>
              </a:rPr>
            </a:br>
            <a:r>
              <a:rPr lang="en-GB" b="1" dirty="0">
                <a:latin typeface="Comic Sans MS" panose="030F0702030302020204" pitchFamily="66" charset="0"/>
              </a:rPr>
              <a:t>Let’s do an example together. </a:t>
            </a:r>
          </a:p>
          <a:p>
            <a:endParaRPr lang="en-GB" dirty="0">
              <a:latin typeface="Comic Sans MS" panose="030F0702030302020204" pitchFamily="66" charset="0"/>
            </a:endParaRPr>
          </a:p>
          <a:p>
            <a:r>
              <a:rPr lang="en-GB" dirty="0">
                <a:latin typeface="Comic Sans MS" panose="030F0702030302020204" pitchFamily="66" charset="0"/>
              </a:rPr>
              <a:t>Let’s write the word ‘dog’. </a:t>
            </a:r>
          </a:p>
          <a:p>
            <a:endParaRPr lang="en-GB" dirty="0">
              <a:latin typeface="Comic Sans MS" panose="030F0702030302020204" pitchFamily="66" charset="0"/>
            </a:endParaRPr>
          </a:p>
          <a:p>
            <a:r>
              <a:rPr lang="en-GB" dirty="0">
                <a:latin typeface="Comic Sans MS" panose="030F0702030302020204" pitchFamily="66" charset="0"/>
              </a:rPr>
              <a:t>Show your adult three Fred fingers, split up the sounds from the word ‘dog’ onto each finger. </a:t>
            </a:r>
          </a:p>
          <a:p>
            <a:endParaRPr lang="en-GB" dirty="0">
              <a:latin typeface="Comic Sans MS" panose="030F0702030302020204" pitchFamily="66" charset="0"/>
            </a:endParaRPr>
          </a:p>
          <a:p>
            <a:r>
              <a:rPr lang="en-GB" dirty="0">
                <a:latin typeface="Comic Sans MS" panose="030F0702030302020204" pitchFamily="66" charset="0"/>
              </a:rPr>
              <a:t>Remember to pinch each finger as you say the sound. </a:t>
            </a: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Then just like we do at school sound out the word three times before trying to write it down. </a:t>
            </a:r>
          </a:p>
          <a:p>
            <a:endParaRPr lang="en-GB" dirty="0">
              <a:latin typeface="Comic Sans MS" panose="030F0702030302020204" pitchFamily="66" charset="0"/>
            </a:endParaRPr>
          </a:p>
          <a:p>
            <a:r>
              <a:rPr lang="en-GB" dirty="0">
                <a:latin typeface="Comic Sans MS" panose="030F0702030302020204" pitchFamily="66" charset="0"/>
              </a:rPr>
              <a:t>Ask your adult to check that you have written the word correctly. </a:t>
            </a:r>
          </a:p>
          <a:p>
            <a:pPr algn="ctr"/>
            <a:endParaRPr lang="en-GB" sz="5400" dirty="0">
              <a:latin typeface="Comic Sans MS" panose="030F0702030302020204" pitchFamily="66" charset="0"/>
            </a:endParaRPr>
          </a:p>
          <a:p>
            <a:pPr algn="ctr"/>
            <a:r>
              <a:rPr lang="en-GB" sz="5400" dirty="0">
                <a:latin typeface="Comic Sans MS" panose="030F0702030302020204" pitchFamily="66" charset="0"/>
              </a:rPr>
              <a:t>1.   </a:t>
            </a:r>
            <a:r>
              <a:rPr lang="en-GB" sz="5400" b="1" dirty="0">
                <a:latin typeface="Comic Sans MS" panose="030F0702030302020204" pitchFamily="66" charset="0"/>
              </a:rPr>
              <a:t>d  o  g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0116" y="4892964"/>
            <a:ext cx="1482466" cy="148246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6388" y="1544228"/>
            <a:ext cx="1039957" cy="127017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0258" y="2648825"/>
            <a:ext cx="935809" cy="1142973"/>
          </a:xfrm>
          <a:prstGeom prst="rect">
            <a:avLst/>
          </a:prstGeom>
        </p:spPr>
      </p:pic>
      <p:sp>
        <p:nvSpPr>
          <p:cNvPr id="8" name="TextBox 7"/>
          <p:cNvSpPr txBox="1"/>
          <p:nvPr/>
        </p:nvSpPr>
        <p:spPr>
          <a:xfrm>
            <a:off x="7002002" y="2440983"/>
            <a:ext cx="986227" cy="369332"/>
          </a:xfrm>
          <a:prstGeom prst="rect">
            <a:avLst/>
          </a:prstGeom>
          <a:noFill/>
        </p:spPr>
        <p:txBody>
          <a:bodyPr wrap="square" rtlCol="0">
            <a:spAutoFit/>
          </a:bodyPr>
          <a:lstStyle/>
          <a:p>
            <a:r>
              <a:rPr lang="en-GB" dirty="0">
                <a:latin typeface="Comic Sans MS" panose="030F0702030302020204" pitchFamily="66" charset="0"/>
              </a:rPr>
              <a:t>d   o   g</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415" y="5560417"/>
            <a:ext cx="1442518" cy="1071177"/>
          </a:xfrm>
          <a:prstGeom prst="rect">
            <a:avLst/>
          </a:prstGeom>
        </p:spPr>
      </p:pic>
    </p:spTree>
    <p:extLst>
      <p:ext uri="{BB962C8B-B14F-4D97-AF65-F5344CB8AC3E}">
        <p14:creationId xmlns:p14="http://schemas.microsoft.com/office/powerpoint/2010/main" val="38679863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Original"/>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a:extLst>
              <a:ext uri="{FF2B5EF4-FFF2-40B4-BE49-F238E27FC236}">
                <a16:creationId xmlns:a16="http://schemas.microsoft.com/office/drawing/2014/main" id="{B4555F3C-9434-4343-A829-D8AD3319F78C}"/>
              </a:ext>
            </a:extLst>
          </p:cNvPr>
          <p:cNvSpPr txBox="1"/>
          <p:nvPr/>
        </p:nvSpPr>
        <p:spPr>
          <a:xfrm>
            <a:off x="396815" y="339306"/>
            <a:ext cx="512984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600" dirty="0">
              <a:latin typeface="Comic Sans MS" panose="030F0702030302020204" pitchFamily="66" charset="0"/>
              <a:cs typeface="Calibri"/>
            </a:endParaRPr>
          </a:p>
        </p:txBody>
      </p:sp>
      <p:sp>
        <p:nvSpPr>
          <p:cNvPr id="6" name="TextBox 5">
            <a:extLst>
              <a:ext uri="{FF2B5EF4-FFF2-40B4-BE49-F238E27FC236}">
                <a16:creationId xmlns:a16="http://schemas.microsoft.com/office/drawing/2014/main" id="{FA804B9C-ABF7-458D-B9A9-7BE5974ED7AD}"/>
              </a:ext>
            </a:extLst>
          </p:cNvPr>
          <p:cNvSpPr txBox="1"/>
          <p:nvPr/>
        </p:nvSpPr>
        <p:spPr>
          <a:xfrm>
            <a:off x="4440621" y="2264979"/>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600" dirty="0">
              <a:latin typeface="Comic Sans MS" panose="030F0702030302020204" pitchFamily="66"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2952" y="5686684"/>
            <a:ext cx="900576" cy="900576"/>
          </a:xfrm>
          <a:prstGeom prst="rect">
            <a:avLst/>
          </a:prstGeom>
        </p:spPr>
      </p:pic>
      <p:sp>
        <p:nvSpPr>
          <p:cNvPr id="5" name="Rectangle 4"/>
          <p:cNvSpPr/>
          <p:nvPr/>
        </p:nvSpPr>
        <p:spPr>
          <a:xfrm>
            <a:off x="609601" y="1831401"/>
            <a:ext cx="2438400" cy="3416320"/>
          </a:xfrm>
          <a:prstGeom prst="rect">
            <a:avLst/>
          </a:prstGeom>
        </p:spPr>
        <p:txBody>
          <a:bodyPr wrap="square">
            <a:spAutoFit/>
          </a:bodyPr>
          <a:lstStyle/>
          <a:p>
            <a:pPr marL="457200" indent="-457200">
              <a:buAutoNum type="arabicPeriod"/>
            </a:pPr>
            <a:r>
              <a:rPr lang="en-GB" sz="3600" dirty="0">
                <a:latin typeface="Comic Sans MS" panose="030F0702030302020204" pitchFamily="66" charset="0"/>
              </a:rPr>
              <a:t>nut</a:t>
            </a:r>
          </a:p>
          <a:p>
            <a:pPr marL="457200" indent="-457200">
              <a:buAutoNum type="arabicPeriod"/>
            </a:pPr>
            <a:r>
              <a:rPr lang="en-GB" sz="3600" dirty="0">
                <a:latin typeface="Comic Sans MS" panose="030F0702030302020204" pitchFamily="66" charset="0"/>
              </a:rPr>
              <a:t>hen</a:t>
            </a:r>
          </a:p>
          <a:p>
            <a:pPr marL="457200" indent="-457200">
              <a:buAutoNum type="arabicPeriod"/>
            </a:pPr>
            <a:r>
              <a:rPr lang="en-GB" sz="3600" dirty="0">
                <a:latin typeface="Comic Sans MS" panose="030F0702030302020204" pitchFamily="66" charset="0"/>
              </a:rPr>
              <a:t>duck</a:t>
            </a:r>
          </a:p>
          <a:p>
            <a:pPr marL="457200" indent="-457200">
              <a:buAutoNum type="arabicPeriod"/>
            </a:pPr>
            <a:r>
              <a:rPr lang="en-GB" sz="3600" dirty="0">
                <a:latin typeface="Comic Sans MS" panose="030F0702030302020204" pitchFamily="66" charset="0"/>
              </a:rPr>
              <a:t>lock</a:t>
            </a:r>
          </a:p>
          <a:p>
            <a:pPr marL="457200" indent="-457200">
              <a:buAutoNum type="arabicPeriod"/>
            </a:pPr>
            <a:r>
              <a:rPr lang="en-GB" sz="3600" dirty="0">
                <a:latin typeface="Comic Sans MS" panose="030F0702030302020204" pitchFamily="66" charset="0"/>
              </a:rPr>
              <a:t>tree</a:t>
            </a:r>
          </a:p>
          <a:p>
            <a:pPr marL="457200" indent="-457200">
              <a:buAutoNum type="arabicPeriod"/>
            </a:pPr>
            <a:r>
              <a:rPr lang="en-GB" sz="3600" dirty="0">
                <a:latin typeface="Comic Sans MS" panose="030F0702030302020204" pitchFamily="66" charset="0"/>
              </a:rPr>
              <a:t>chicken</a:t>
            </a:r>
          </a:p>
        </p:txBody>
      </p:sp>
      <p:sp>
        <p:nvSpPr>
          <p:cNvPr id="8" name="TextBox 7"/>
          <p:cNvSpPr txBox="1"/>
          <p:nvPr/>
        </p:nvSpPr>
        <p:spPr>
          <a:xfrm>
            <a:off x="609600" y="523972"/>
            <a:ext cx="9712036" cy="338554"/>
          </a:xfrm>
          <a:prstGeom prst="rect">
            <a:avLst/>
          </a:prstGeom>
          <a:noFill/>
        </p:spPr>
        <p:txBody>
          <a:bodyPr wrap="square" rtlCol="0">
            <a:spAutoFit/>
          </a:bodyPr>
          <a:lstStyle/>
          <a:p>
            <a:r>
              <a:rPr lang="en-GB" sz="1600" dirty="0">
                <a:latin typeface="Comic Sans MS" panose="030F0702030302020204" pitchFamily="66" charset="0"/>
              </a:rPr>
              <a:t>Here are today’s words.</a:t>
            </a:r>
          </a:p>
        </p:txBody>
      </p:sp>
      <p:sp>
        <p:nvSpPr>
          <p:cNvPr id="10" name="7-point Star 16">
            <a:extLst>
              <a:ext uri="{FF2B5EF4-FFF2-40B4-BE49-F238E27FC236}">
                <a16:creationId xmlns:a16="http://schemas.microsoft.com/office/drawing/2014/main" id="{98CFD226-1A4F-C141-854C-DB488B9F8E31}"/>
              </a:ext>
            </a:extLst>
          </p:cNvPr>
          <p:cNvSpPr/>
          <p:nvPr/>
        </p:nvSpPr>
        <p:spPr>
          <a:xfrm>
            <a:off x="2733906" y="708638"/>
            <a:ext cx="2657764" cy="2517335"/>
          </a:xfrm>
          <a:prstGeom prst="star7">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omic Sans MS" panose="030F0702030302020204" pitchFamily="66" charset="0"/>
            </a:endParaRPr>
          </a:p>
        </p:txBody>
      </p:sp>
      <p:sp>
        <p:nvSpPr>
          <p:cNvPr id="9" name="Rectangle 8"/>
          <p:cNvSpPr/>
          <p:nvPr/>
        </p:nvSpPr>
        <p:spPr>
          <a:xfrm>
            <a:off x="3036756" y="1235243"/>
            <a:ext cx="1911927" cy="1323439"/>
          </a:xfrm>
          <a:prstGeom prst="rect">
            <a:avLst/>
          </a:prstGeom>
        </p:spPr>
        <p:txBody>
          <a:bodyPr wrap="square">
            <a:spAutoFit/>
          </a:bodyPr>
          <a:lstStyle/>
          <a:p>
            <a:pPr algn="ctr"/>
            <a:r>
              <a:rPr lang="en-GB" sz="1600" dirty="0">
                <a:latin typeface="Comic Sans MS" panose="030F0702030302020204" pitchFamily="66" charset="0"/>
              </a:rPr>
              <a:t>Ask your adult to read the word then hide it from you while you write it down. </a:t>
            </a:r>
          </a:p>
        </p:txBody>
      </p:sp>
      <p:sp>
        <p:nvSpPr>
          <p:cNvPr id="12" name="TextBox 11">
            <a:extLst>
              <a:ext uri="{FF2B5EF4-FFF2-40B4-BE49-F238E27FC236}">
                <a16:creationId xmlns:a16="http://schemas.microsoft.com/office/drawing/2014/main" id="{660E74D8-833C-AC48-9238-ACAE534BCF05}"/>
              </a:ext>
            </a:extLst>
          </p:cNvPr>
          <p:cNvSpPr txBox="1"/>
          <p:nvPr/>
        </p:nvSpPr>
        <p:spPr>
          <a:xfrm>
            <a:off x="6410815" y="362149"/>
            <a:ext cx="4502425" cy="4801314"/>
          </a:xfrm>
          <a:prstGeom prst="rect">
            <a:avLst/>
          </a:prstGeom>
          <a:solidFill>
            <a:schemeClr val="bg1"/>
          </a:solidFill>
          <a:ln w="28575">
            <a:solidFill>
              <a:schemeClr val="tx1"/>
            </a:solidFill>
          </a:ln>
        </p:spPr>
        <p:txBody>
          <a:bodyPr wrap="square" rtlCol="0">
            <a:spAutoFit/>
          </a:bodyPr>
          <a:lstStyle/>
          <a:p>
            <a:r>
              <a:rPr lang="en-US" dirty="0">
                <a:latin typeface="Comic Sans MS" panose="030F0702030302020204" pitchFamily="66" charset="0"/>
              </a:rPr>
              <a:t>1.</a:t>
            </a:r>
          </a:p>
          <a:p>
            <a:endParaRPr lang="en-US" dirty="0">
              <a:latin typeface="Comic Sans MS" panose="030F0702030302020204" pitchFamily="66" charset="0"/>
            </a:endParaRPr>
          </a:p>
          <a:p>
            <a:endParaRPr lang="en-US" dirty="0">
              <a:latin typeface="Comic Sans MS" panose="030F0702030302020204" pitchFamily="66" charset="0"/>
            </a:endParaRPr>
          </a:p>
          <a:p>
            <a:r>
              <a:rPr lang="en-US" dirty="0">
                <a:latin typeface="Comic Sans MS" panose="030F0702030302020204" pitchFamily="66" charset="0"/>
              </a:rPr>
              <a:t>2.</a:t>
            </a:r>
          </a:p>
          <a:p>
            <a:endParaRPr lang="en-US" dirty="0">
              <a:latin typeface="Comic Sans MS" panose="030F0702030302020204" pitchFamily="66" charset="0"/>
            </a:endParaRPr>
          </a:p>
          <a:p>
            <a:endParaRPr lang="en-US" dirty="0">
              <a:latin typeface="Comic Sans MS" panose="030F0702030302020204" pitchFamily="66" charset="0"/>
            </a:endParaRPr>
          </a:p>
          <a:p>
            <a:r>
              <a:rPr lang="en-US" dirty="0">
                <a:latin typeface="Comic Sans MS" panose="030F0702030302020204" pitchFamily="66" charset="0"/>
              </a:rPr>
              <a:t>3.</a:t>
            </a:r>
          </a:p>
          <a:p>
            <a:endParaRPr lang="en-US" dirty="0">
              <a:latin typeface="Comic Sans MS" panose="030F0702030302020204" pitchFamily="66" charset="0"/>
            </a:endParaRPr>
          </a:p>
          <a:p>
            <a:endParaRPr lang="en-US" dirty="0">
              <a:latin typeface="Comic Sans MS" panose="030F0702030302020204" pitchFamily="66" charset="0"/>
            </a:endParaRPr>
          </a:p>
          <a:p>
            <a:r>
              <a:rPr lang="en-US" dirty="0">
                <a:latin typeface="Comic Sans MS" panose="030F0702030302020204" pitchFamily="66" charset="0"/>
              </a:rPr>
              <a:t>4.</a:t>
            </a:r>
          </a:p>
          <a:p>
            <a:endParaRPr lang="en-US" dirty="0">
              <a:latin typeface="Comic Sans MS" panose="030F0702030302020204" pitchFamily="66" charset="0"/>
            </a:endParaRPr>
          </a:p>
          <a:p>
            <a:endParaRPr lang="en-US" dirty="0">
              <a:latin typeface="Comic Sans MS" panose="030F0702030302020204" pitchFamily="66" charset="0"/>
            </a:endParaRPr>
          </a:p>
          <a:p>
            <a:r>
              <a:rPr lang="en-US" dirty="0">
                <a:latin typeface="Comic Sans MS" panose="030F0702030302020204" pitchFamily="66" charset="0"/>
              </a:rPr>
              <a:t>5.</a:t>
            </a:r>
          </a:p>
          <a:p>
            <a:endParaRPr lang="en-US" dirty="0">
              <a:latin typeface="Comic Sans MS" panose="030F0702030302020204" pitchFamily="66" charset="0"/>
            </a:endParaRPr>
          </a:p>
          <a:p>
            <a:endParaRPr lang="en-US" dirty="0">
              <a:latin typeface="Comic Sans MS" panose="030F0702030302020204" pitchFamily="66" charset="0"/>
            </a:endParaRPr>
          </a:p>
          <a:p>
            <a:r>
              <a:rPr lang="en-US" dirty="0">
                <a:latin typeface="Comic Sans MS" panose="030F0702030302020204" pitchFamily="66" charset="0"/>
              </a:rPr>
              <a:t>6.</a:t>
            </a:r>
          </a:p>
          <a:p>
            <a:endParaRPr lang="en-US" dirty="0">
              <a:latin typeface="Comic Sans MS" panose="030F0702030302020204" pitchFamily="66" charset="0"/>
            </a:endParaRPr>
          </a:p>
        </p:txBody>
      </p:sp>
      <p:sp>
        <p:nvSpPr>
          <p:cNvPr id="13" name="TextBox 12"/>
          <p:cNvSpPr txBox="1"/>
          <p:nvPr/>
        </p:nvSpPr>
        <p:spPr>
          <a:xfrm>
            <a:off x="1712685" y="5770942"/>
            <a:ext cx="9098609" cy="584775"/>
          </a:xfrm>
          <a:prstGeom prst="rect">
            <a:avLst/>
          </a:prstGeom>
          <a:noFill/>
        </p:spPr>
        <p:txBody>
          <a:bodyPr wrap="square" rtlCol="0">
            <a:spAutoFit/>
          </a:bodyPr>
          <a:lstStyle/>
          <a:p>
            <a:r>
              <a:rPr lang="en-GB" sz="1600" dirty="0">
                <a:latin typeface="Comic Sans MS" panose="030F0702030302020204" pitchFamily="66" charset="0"/>
              </a:rPr>
              <a:t>Don’t forget to check your sounds with an adult.  If you weren’t quite right just correct your mistake.</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793" y="5734254"/>
            <a:ext cx="1299108" cy="964684"/>
          </a:xfrm>
          <a:prstGeom prst="rect">
            <a:avLst/>
          </a:prstGeom>
        </p:spPr>
      </p:pic>
    </p:spTree>
    <p:extLst>
      <p:ext uri="{BB962C8B-B14F-4D97-AF65-F5344CB8AC3E}">
        <p14:creationId xmlns:p14="http://schemas.microsoft.com/office/powerpoint/2010/main" val="329060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Original"/>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a:extLst>
              <a:ext uri="{FF2B5EF4-FFF2-40B4-BE49-F238E27FC236}">
                <a16:creationId xmlns:a16="http://schemas.microsoft.com/office/drawing/2014/main" id="{B4555F3C-9434-4343-A829-D8AD3319F78C}"/>
              </a:ext>
            </a:extLst>
          </p:cNvPr>
          <p:cNvSpPr txBox="1"/>
          <p:nvPr/>
        </p:nvSpPr>
        <p:spPr>
          <a:xfrm>
            <a:off x="396815" y="339306"/>
            <a:ext cx="51298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dirty="0">
              <a:latin typeface="Comic Sans MS" panose="030F0702030302020204" pitchFamily="66" charset="0"/>
              <a:cs typeface="Calibri"/>
            </a:endParaRPr>
          </a:p>
        </p:txBody>
      </p:sp>
      <p:sp>
        <p:nvSpPr>
          <p:cNvPr id="6" name="TextBox 5">
            <a:extLst>
              <a:ext uri="{FF2B5EF4-FFF2-40B4-BE49-F238E27FC236}">
                <a16:creationId xmlns:a16="http://schemas.microsoft.com/office/drawing/2014/main" id="{FA804B9C-ABF7-458D-B9A9-7BE5974ED7AD}"/>
              </a:ext>
            </a:extLst>
          </p:cNvPr>
          <p:cNvSpPr txBox="1"/>
          <p:nvPr/>
        </p:nvSpPr>
        <p:spPr>
          <a:xfrm>
            <a:off x="4440621" y="22649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dirty="0">
              <a:latin typeface="Comic Sans MS" panose="030F0702030302020204" pitchFamily="66" charset="0"/>
            </a:endParaRPr>
          </a:p>
        </p:txBody>
      </p:sp>
      <p:sp>
        <p:nvSpPr>
          <p:cNvPr id="2" name="TextBox 1">
            <a:extLst>
              <a:ext uri="{FF2B5EF4-FFF2-40B4-BE49-F238E27FC236}">
                <a16:creationId xmlns:a16="http://schemas.microsoft.com/office/drawing/2014/main" id="{0D98A724-D54E-4B15-B3BC-E9671B8A5C8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dirty="0">
              <a:latin typeface="Comic Sans MS" panose="030F0702030302020204" pitchFamily="66" charset="0"/>
              <a:cs typeface="Calibri"/>
            </a:endParaRPr>
          </a:p>
        </p:txBody>
      </p:sp>
      <p:sp>
        <p:nvSpPr>
          <p:cNvPr id="3" name="TextBox 2">
            <a:extLst>
              <a:ext uri="{FF2B5EF4-FFF2-40B4-BE49-F238E27FC236}">
                <a16:creationId xmlns:a16="http://schemas.microsoft.com/office/drawing/2014/main" id="{B9820D6D-A136-45F1-9041-DEEB5221296F}"/>
              </a:ext>
            </a:extLst>
          </p:cNvPr>
          <p:cNvSpPr txBox="1"/>
          <p:nvPr/>
        </p:nvSpPr>
        <p:spPr>
          <a:xfrm>
            <a:off x="353683" y="396815"/>
            <a:ext cx="11083351"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latin typeface="Comic Sans MS" panose="030F0702030302020204" pitchFamily="66" charset="0"/>
              </a:rPr>
              <a:t>Remember rhyming words look and sound the same.</a:t>
            </a:r>
            <a:endParaRPr lang="en-GB" sz="2400" b="1" dirty="0">
              <a:latin typeface="Comic Sans MS" panose="030F0702030302020204" pitchFamily="66" charset="0"/>
              <a:cs typeface="Calibri"/>
            </a:endParaRPr>
          </a:p>
          <a:p>
            <a:endParaRPr lang="en-GB" sz="2400" dirty="0">
              <a:latin typeface="Comic Sans MS" panose="030F0702030302020204" pitchFamily="66" charset="0"/>
              <a:cs typeface="Calibri"/>
            </a:endParaRPr>
          </a:p>
          <a:p>
            <a:r>
              <a:rPr lang="en-GB" sz="2400" dirty="0">
                <a:latin typeface="Comic Sans MS" panose="030F0702030302020204" pitchFamily="66" charset="0"/>
                <a:cs typeface="Calibri"/>
              </a:rPr>
              <a:t>Let us have a look at some more examples of words that rhyme together.</a:t>
            </a:r>
          </a:p>
          <a:p>
            <a:endParaRPr lang="en-GB" sz="2400" dirty="0">
              <a:latin typeface="Comic Sans MS" panose="030F0702030302020204" pitchFamily="66" charset="0"/>
              <a:cs typeface="Calibri"/>
            </a:endParaRPr>
          </a:p>
          <a:p>
            <a:pPr algn="ctr"/>
            <a:r>
              <a:rPr lang="en-GB" sz="5400" dirty="0">
                <a:latin typeface="Comic Sans MS" panose="030F0702030302020204" pitchFamily="66" charset="0"/>
                <a:cs typeface="Calibri"/>
              </a:rPr>
              <a:t>p</a:t>
            </a:r>
            <a:r>
              <a:rPr lang="en-GB" sz="5400" dirty="0">
                <a:solidFill>
                  <a:srgbClr val="00B0F0"/>
                </a:solidFill>
                <a:latin typeface="Comic Sans MS" panose="030F0702030302020204" pitchFamily="66" charset="0"/>
                <a:cs typeface="Calibri"/>
              </a:rPr>
              <a:t>ig</a:t>
            </a:r>
            <a:r>
              <a:rPr lang="en-GB" sz="5400" dirty="0">
                <a:latin typeface="Comic Sans MS" panose="030F0702030302020204" pitchFamily="66" charset="0"/>
                <a:cs typeface="Calibri"/>
              </a:rPr>
              <a:t> and w</a:t>
            </a:r>
            <a:r>
              <a:rPr lang="en-GB" sz="5400" dirty="0">
                <a:solidFill>
                  <a:srgbClr val="00B0F0"/>
                </a:solidFill>
                <a:latin typeface="Comic Sans MS" panose="030F0702030302020204" pitchFamily="66" charset="0"/>
                <a:cs typeface="Calibri"/>
              </a:rPr>
              <a:t>ig</a:t>
            </a:r>
            <a:endParaRPr lang="en-GB" sz="5400" dirty="0">
              <a:latin typeface="Comic Sans MS" panose="030F0702030302020204" pitchFamily="66" charset="0"/>
              <a:cs typeface="Calibri"/>
            </a:endParaRPr>
          </a:p>
          <a:p>
            <a:pPr algn="ctr"/>
            <a:endParaRPr lang="en-GB" sz="2400" dirty="0">
              <a:latin typeface="Comic Sans MS" panose="030F0702030302020204" pitchFamily="66" charset="0"/>
              <a:cs typeface="Calibri"/>
            </a:endParaRPr>
          </a:p>
          <a:p>
            <a:r>
              <a:rPr lang="en-GB" sz="2400" dirty="0">
                <a:latin typeface="Comic Sans MS" panose="030F0702030302020204" pitchFamily="66" charset="0"/>
                <a:cs typeface="Calibri"/>
              </a:rPr>
              <a:t>'pig and 'wig' look and sound the same.        </a:t>
            </a:r>
            <a:r>
              <a:rPr lang="en-GB" sz="2400" dirty="0">
                <a:latin typeface="Comic Sans MS" panose="030F0702030302020204" pitchFamily="66" charset="0"/>
                <a:ea typeface="+mn-lt"/>
                <a:cs typeface="+mn-lt"/>
              </a:rPr>
              <a:t>They are rhyming words.  </a:t>
            </a:r>
          </a:p>
          <a:p>
            <a:endParaRPr lang="en-GB" sz="2400" dirty="0">
              <a:latin typeface="Comic Sans MS" panose="030F0702030302020204" pitchFamily="66" charset="0"/>
              <a:ea typeface="+mn-lt"/>
              <a:cs typeface="+mn-lt"/>
            </a:endParaRPr>
          </a:p>
          <a:p>
            <a:pPr algn="ctr"/>
            <a:r>
              <a:rPr lang="en-GB" sz="5400" dirty="0">
                <a:latin typeface="Comic Sans MS" panose="030F0702030302020204" pitchFamily="66" charset="0"/>
                <a:ea typeface="+mn-lt"/>
                <a:cs typeface="+mn-lt"/>
              </a:rPr>
              <a:t>l</a:t>
            </a:r>
            <a:r>
              <a:rPr lang="en-GB" sz="5400" dirty="0">
                <a:solidFill>
                  <a:srgbClr val="00B0F0"/>
                </a:solidFill>
                <a:latin typeface="Comic Sans MS" panose="030F0702030302020204" pitchFamily="66" charset="0"/>
                <a:ea typeface="+mn-lt"/>
                <a:cs typeface="+mn-lt"/>
              </a:rPr>
              <a:t>og</a:t>
            </a:r>
            <a:r>
              <a:rPr lang="en-GB" sz="5400" dirty="0">
                <a:latin typeface="Comic Sans MS" panose="030F0702030302020204" pitchFamily="66" charset="0"/>
                <a:ea typeface="+mn-lt"/>
                <a:cs typeface="+mn-lt"/>
              </a:rPr>
              <a:t> and d</a:t>
            </a:r>
            <a:r>
              <a:rPr lang="en-GB" sz="5400" dirty="0">
                <a:solidFill>
                  <a:srgbClr val="00B0F0"/>
                </a:solidFill>
                <a:latin typeface="Comic Sans MS" panose="030F0702030302020204" pitchFamily="66" charset="0"/>
                <a:ea typeface="+mn-lt"/>
                <a:cs typeface="+mn-lt"/>
              </a:rPr>
              <a:t>og</a:t>
            </a:r>
          </a:p>
          <a:p>
            <a:pPr algn="ctr"/>
            <a:endParaRPr lang="en-GB" sz="2400" dirty="0">
              <a:latin typeface="Comic Sans MS" panose="030F0702030302020204" pitchFamily="66" charset="0"/>
              <a:ea typeface="+mn-lt"/>
              <a:cs typeface="+mn-lt"/>
            </a:endParaRPr>
          </a:p>
          <a:p>
            <a:r>
              <a:rPr lang="en-GB" sz="2400" dirty="0">
                <a:latin typeface="Comic Sans MS" panose="030F0702030302020204" pitchFamily="66" charset="0"/>
                <a:ea typeface="+mn-lt"/>
                <a:cs typeface="+mn-lt"/>
              </a:rPr>
              <a:t>'log' and 'dog' also look and sound the same.  They are rhyming words as well.</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1430" y="2292688"/>
            <a:ext cx="1353087" cy="135308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0490" y="4914172"/>
            <a:ext cx="1353087" cy="135308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901" y="5731670"/>
            <a:ext cx="1442518" cy="1071177"/>
          </a:xfrm>
          <a:prstGeom prst="rect">
            <a:avLst/>
          </a:prstGeom>
        </p:spPr>
      </p:pic>
    </p:spTree>
    <p:extLst>
      <p:ext uri="{BB962C8B-B14F-4D97-AF65-F5344CB8AC3E}">
        <p14:creationId xmlns:p14="http://schemas.microsoft.com/office/powerpoint/2010/main" val="3930849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Original"/>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a:extLst>
              <a:ext uri="{FF2B5EF4-FFF2-40B4-BE49-F238E27FC236}">
                <a16:creationId xmlns:a16="http://schemas.microsoft.com/office/drawing/2014/main" id="{B4555F3C-9434-4343-A829-D8AD3319F78C}"/>
              </a:ext>
            </a:extLst>
          </p:cNvPr>
          <p:cNvSpPr txBox="1"/>
          <p:nvPr/>
        </p:nvSpPr>
        <p:spPr>
          <a:xfrm>
            <a:off x="396815" y="339306"/>
            <a:ext cx="512984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600" dirty="0">
              <a:latin typeface="Comic Sans MS" panose="030F0702030302020204" pitchFamily="66" charset="0"/>
              <a:cs typeface="Calibri"/>
            </a:endParaRPr>
          </a:p>
        </p:txBody>
      </p:sp>
      <p:sp>
        <p:nvSpPr>
          <p:cNvPr id="6" name="TextBox 5">
            <a:extLst>
              <a:ext uri="{FF2B5EF4-FFF2-40B4-BE49-F238E27FC236}">
                <a16:creationId xmlns:a16="http://schemas.microsoft.com/office/drawing/2014/main" id="{FA804B9C-ABF7-458D-B9A9-7BE5974ED7AD}"/>
              </a:ext>
            </a:extLst>
          </p:cNvPr>
          <p:cNvSpPr txBox="1"/>
          <p:nvPr/>
        </p:nvSpPr>
        <p:spPr>
          <a:xfrm>
            <a:off x="4440621" y="2264979"/>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600" dirty="0">
              <a:latin typeface="Comic Sans MS" panose="030F0702030302020204" pitchFamily="66" charset="0"/>
            </a:endParaRPr>
          </a:p>
        </p:txBody>
      </p:sp>
      <p:sp>
        <p:nvSpPr>
          <p:cNvPr id="2" name="TextBox 1">
            <a:extLst>
              <a:ext uri="{FF2B5EF4-FFF2-40B4-BE49-F238E27FC236}">
                <a16:creationId xmlns:a16="http://schemas.microsoft.com/office/drawing/2014/main" id="{463C4E22-3060-477E-83B2-35E860882775}"/>
              </a:ext>
            </a:extLst>
          </p:cNvPr>
          <p:cNvSpPr txBox="1"/>
          <p:nvPr/>
        </p:nvSpPr>
        <p:spPr>
          <a:xfrm>
            <a:off x="181154" y="152399"/>
            <a:ext cx="11733342"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latin typeface="Comic Sans MS" panose="030F0702030302020204" pitchFamily="66" charset="0"/>
              </a:rPr>
              <a:t>Let’s do the next one together.</a:t>
            </a:r>
            <a:r>
              <a:rPr lang="en-US" sz="2400" b="1" dirty="0">
                <a:latin typeface="Comic Sans MS" panose="030F0702030302020204" pitchFamily="66" charset="0"/>
              </a:rPr>
              <a:t>​</a:t>
            </a:r>
            <a:endParaRPr lang="en-US" sz="2400" b="1" dirty="0">
              <a:latin typeface="Comic Sans MS" panose="030F0702030302020204" pitchFamily="66" charset="0"/>
              <a:cs typeface="Calibri"/>
            </a:endParaRPr>
          </a:p>
          <a:p>
            <a:r>
              <a:rPr lang="en-GB" sz="2400" dirty="0">
                <a:latin typeface="Comic Sans MS" panose="030F0702030302020204" pitchFamily="66" charset="0"/>
              </a:rPr>
              <a:t>Don't forget to listen out for the same sounds that both words have.</a:t>
            </a:r>
            <a:r>
              <a:rPr lang="en-US" sz="2400" dirty="0">
                <a:latin typeface="Comic Sans MS" panose="030F0702030302020204" pitchFamily="66" charset="0"/>
              </a:rPr>
              <a:t>​</a:t>
            </a:r>
            <a:endParaRPr lang="en-US" sz="2400" dirty="0">
              <a:latin typeface="Comic Sans MS" panose="030F0702030302020204" pitchFamily="66" charset="0"/>
              <a:cs typeface="Calibri"/>
            </a:endParaRPr>
          </a:p>
          <a:p>
            <a:r>
              <a:rPr lang="en-GB" sz="2400" dirty="0">
                <a:latin typeface="Comic Sans MS" panose="030F0702030302020204" pitchFamily="66" charset="0"/>
              </a:rPr>
              <a:t>First lets Fred talk, read the word.​  Do they sound the same at the end?</a:t>
            </a:r>
            <a:endParaRPr lang="en-GB" sz="2400" dirty="0">
              <a:latin typeface="Comic Sans MS" panose="030F0702030302020204" pitchFamily="66" charset="0"/>
              <a:cs typeface="Calibri"/>
            </a:endParaRPr>
          </a:p>
          <a:p>
            <a:pPr algn="ctr"/>
            <a:r>
              <a:rPr lang="en-GB" sz="2400" dirty="0">
                <a:latin typeface="Comic Sans MS" panose="030F0702030302020204" pitchFamily="66" charset="0"/>
              </a:rPr>
              <a:t>​</a:t>
            </a:r>
            <a:r>
              <a:rPr lang="en-GB" sz="4800" dirty="0">
                <a:latin typeface="Comic Sans MS" panose="030F0702030302020204" pitchFamily="66" charset="0"/>
              </a:rPr>
              <a:t>f  o  x                     b  o  x</a:t>
            </a:r>
            <a:endParaRPr lang="en-GB" sz="4800" dirty="0">
              <a:latin typeface="Comic Sans MS" panose="030F0702030302020204" pitchFamily="66" charset="0"/>
              <a:cs typeface="Calibri"/>
            </a:endParaRPr>
          </a:p>
          <a:p>
            <a:pPr algn="ctr"/>
            <a:r>
              <a:rPr lang="en-GB" sz="2400" dirty="0">
                <a:latin typeface="Comic Sans MS" panose="030F0702030302020204" pitchFamily="66" charset="0"/>
              </a:rPr>
              <a:t>​​</a:t>
            </a:r>
            <a:endParaRPr lang="en-GB" sz="2400" dirty="0">
              <a:latin typeface="Comic Sans MS" panose="030F0702030302020204" pitchFamily="66" charset="0"/>
              <a:cs typeface="Calibri"/>
            </a:endParaRPr>
          </a:p>
          <a:p>
            <a:r>
              <a:rPr lang="en-GB" sz="2400" dirty="0">
                <a:latin typeface="Comic Sans MS" panose="030F0702030302020204" pitchFamily="66" charset="0"/>
              </a:rPr>
              <a:t>Do 'fox' and 'box' look the same?   ​​Colour in the letters that are the same.</a:t>
            </a:r>
          </a:p>
          <a:p>
            <a:endParaRPr lang="en-GB" sz="2400" dirty="0">
              <a:latin typeface="Comic Sans MS" panose="030F0702030302020204" pitchFamily="66" charset="0"/>
              <a:cs typeface="Calibri"/>
            </a:endParaRPr>
          </a:p>
          <a:p>
            <a:pPr algn="ctr"/>
            <a:r>
              <a:rPr lang="en-GB" sz="2400" dirty="0">
                <a:latin typeface="Comic Sans MS" panose="030F0702030302020204" pitchFamily="66" charset="0"/>
              </a:rPr>
              <a:t>​</a:t>
            </a:r>
            <a:r>
              <a:rPr lang="en-GB" sz="3200" dirty="0">
                <a:latin typeface="Comic Sans MS" panose="030F0702030302020204" pitchFamily="66" charset="0"/>
              </a:rPr>
              <a:t>​</a:t>
            </a:r>
            <a:r>
              <a:rPr lang="en-GB" sz="4800" dirty="0">
                <a:latin typeface="Comic Sans MS" panose="030F0702030302020204" pitchFamily="66" charset="0"/>
              </a:rPr>
              <a:t>f    o    x                      b    o   x</a:t>
            </a:r>
            <a:endParaRPr lang="en-GB" sz="4800" dirty="0">
              <a:latin typeface="Comic Sans MS" panose="030F0702030302020204" pitchFamily="66" charset="0"/>
              <a:cs typeface="Calibri"/>
            </a:endParaRPr>
          </a:p>
          <a:p>
            <a:pPr algn="ctr"/>
            <a:endParaRPr lang="en-GB" sz="2400" dirty="0">
              <a:latin typeface="Comic Sans MS" panose="030F0702030302020204" pitchFamily="66" charset="0"/>
              <a:cs typeface="Calibri" panose="020F0502020204030204"/>
            </a:endParaRPr>
          </a:p>
          <a:p>
            <a:r>
              <a:rPr lang="en-GB" sz="2400" dirty="0">
                <a:latin typeface="Comic Sans MS" panose="030F0702030302020204" pitchFamily="66" charset="0"/>
              </a:rPr>
              <a:t>Did you colour in the same sounds as I did?  </a:t>
            </a:r>
          </a:p>
          <a:p>
            <a:pPr lvl="0" algn="ctr"/>
            <a:r>
              <a:rPr lang="en-GB" sz="3200" dirty="0">
                <a:solidFill>
                  <a:prstClr val="black"/>
                </a:solidFill>
                <a:latin typeface="Comic Sans MS" panose="030F0702030302020204" pitchFamily="66" charset="0"/>
                <a:cs typeface="Calibri"/>
              </a:rPr>
              <a:t>f</a:t>
            </a:r>
            <a:r>
              <a:rPr lang="en-GB" sz="3200" u="sng" dirty="0">
                <a:solidFill>
                  <a:srgbClr val="00B0F0"/>
                </a:solidFill>
                <a:latin typeface="Comic Sans MS" panose="030F0702030302020204" pitchFamily="66" charset="0"/>
                <a:cs typeface="Calibri"/>
              </a:rPr>
              <a:t>ox</a:t>
            </a:r>
            <a:r>
              <a:rPr lang="en-GB" sz="3200" dirty="0">
                <a:solidFill>
                  <a:prstClr val="black"/>
                </a:solidFill>
                <a:latin typeface="Comic Sans MS" panose="030F0702030302020204" pitchFamily="66" charset="0"/>
                <a:cs typeface="Calibri"/>
              </a:rPr>
              <a:t>      b</a:t>
            </a:r>
            <a:r>
              <a:rPr lang="en-GB" sz="3200" u="sng" dirty="0">
                <a:solidFill>
                  <a:srgbClr val="00B0F0"/>
                </a:solidFill>
                <a:latin typeface="Comic Sans MS" panose="030F0702030302020204" pitchFamily="66" charset="0"/>
                <a:cs typeface="Calibri"/>
              </a:rPr>
              <a:t>ox</a:t>
            </a:r>
          </a:p>
          <a:p>
            <a:pPr algn="ctr"/>
            <a:r>
              <a:rPr lang="en-GB" sz="2400" dirty="0">
                <a:latin typeface="Comic Sans MS" panose="030F0702030302020204" pitchFamily="66" charset="0"/>
              </a:rPr>
              <a:t>Well done! You are getting really good at this.</a:t>
            </a:r>
            <a:endParaRPr lang="en-GB" sz="2400" dirty="0">
              <a:latin typeface="Comic Sans MS" panose="030F0702030302020204" pitchFamily="66" charset="0"/>
              <a:cs typeface="Calibri"/>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2844" y="4882293"/>
            <a:ext cx="900576" cy="90057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Tree>
    <p:extLst>
      <p:ext uri="{BB962C8B-B14F-4D97-AF65-F5344CB8AC3E}">
        <p14:creationId xmlns:p14="http://schemas.microsoft.com/office/powerpoint/2010/main" val="1009615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Original"/>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a:extLst>
              <a:ext uri="{FF2B5EF4-FFF2-40B4-BE49-F238E27FC236}">
                <a16:creationId xmlns:a16="http://schemas.microsoft.com/office/drawing/2014/main" id="{CB962129-F7E8-4680-B938-DE96FB0C1EA7}"/>
              </a:ext>
            </a:extLst>
          </p:cNvPr>
          <p:cNvSpPr txBox="1"/>
          <p:nvPr/>
        </p:nvSpPr>
        <p:spPr>
          <a:xfrm>
            <a:off x="445477" y="433754"/>
            <a:ext cx="10550769" cy="32624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omic Sans MS" panose="030F0702030302020204" pitchFamily="66" charset="0"/>
                <a:cs typeface="Calibri"/>
              </a:rPr>
              <a:t>Now we are going to learn how to choose the correct rhyming word when there is more than one option.</a:t>
            </a:r>
          </a:p>
          <a:p>
            <a:r>
              <a:rPr lang="en-US" sz="2000" dirty="0">
                <a:latin typeface="Comic Sans MS" panose="030F0702030302020204" pitchFamily="66" charset="0"/>
                <a:cs typeface="Calibri"/>
              </a:rPr>
              <a:t> </a:t>
            </a:r>
          </a:p>
          <a:p>
            <a:r>
              <a:rPr lang="en-GB" sz="2000" dirty="0">
                <a:latin typeface="Comic Sans MS" panose="030F0702030302020204" pitchFamily="66" charset="0"/>
                <a:cs typeface="Calibri"/>
              </a:rPr>
              <a:t>The first word is 'jog', let’s sound this out together.  Fred talk, read the word.</a:t>
            </a:r>
          </a:p>
          <a:p>
            <a:pPr algn="ctr"/>
            <a:r>
              <a:rPr lang="en-GB" sz="2800" b="1" dirty="0">
                <a:latin typeface="Comic Sans MS" panose="030F0702030302020204" pitchFamily="66" charset="0"/>
                <a:cs typeface="Calibri"/>
              </a:rPr>
              <a:t>j   o   g</a:t>
            </a:r>
            <a:endParaRPr lang="en-GB" sz="2800" dirty="0">
              <a:latin typeface="Comic Sans MS" panose="030F0702030302020204" pitchFamily="66" charset="0"/>
              <a:cs typeface="Calibri"/>
            </a:endParaRPr>
          </a:p>
          <a:p>
            <a:endParaRPr lang="en-GB" sz="2000" dirty="0">
              <a:latin typeface="Comic Sans MS" panose="030F0702030302020204" pitchFamily="66" charset="0"/>
              <a:cs typeface="Calibri"/>
            </a:endParaRPr>
          </a:p>
          <a:p>
            <a:r>
              <a:rPr lang="en-GB" sz="2000" dirty="0">
                <a:latin typeface="Comic Sans MS" panose="030F0702030302020204" pitchFamily="66" charset="0"/>
                <a:cs typeface="Calibri"/>
              </a:rPr>
              <a:t>We now have two words that could rhyme with jog. The words are rat and fog.   </a:t>
            </a:r>
          </a:p>
          <a:p>
            <a:r>
              <a:rPr lang="en-GB" sz="2000" dirty="0">
                <a:latin typeface="Comic Sans MS" panose="030F0702030302020204" pitchFamily="66" charset="0"/>
                <a:cs typeface="Calibri"/>
              </a:rPr>
              <a:t>Look at the words.  Which word has the </a:t>
            </a:r>
            <a:r>
              <a:rPr lang="en-GB" sz="2000" dirty="0" err="1">
                <a:latin typeface="Comic Sans MS" panose="030F0702030302020204" pitchFamily="66" charset="0"/>
                <a:cs typeface="Calibri"/>
              </a:rPr>
              <a:t>og</a:t>
            </a:r>
            <a:r>
              <a:rPr lang="en-GB" sz="2000" dirty="0">
                <a:latin typeface="Comic Sans MS" panose="030F0702030302020204" pitchFamily="66" charset="0"/>
                <a:cs typeface="Calibri"/>
              </a:rPr>
              <a:t> sound on the end?  Does it sound the same when you say it?</a:t>
            </a:r>
            <a:endParaRPr lang="en-GB" sz="1600" dirty="0">
              <a:latin typeface="Comic Sans MS" panose="030F0702030302020204" pitchFamily="66" charset="0"/>
              <a:cs typeface="Calibri"/>
            </a:endParaRPr>
          </a:p>
          <a:p>
            <a:endParaRPr lang="en-GB" sz="1600" dirty="0">
              <a:latin typeface="Comic Sans MS" panose="030F0702030302020204" pitchFamily="66" charset="0"/>
              <a:cs typeface="Calibri"/>
            </a:endParaRPr>
          </a:p>
        </p:txBody>
      </p:sp>
      <p:sp>
        <p:nvSpPr>
          <p:cNvPr id="2" name="TextBox 1">
            <a:extLst>
              <a:ext uri="{FF2B5EF4-FFF2-40B4-BE49-F238E27FC236}">
                <a16:creationId xmlns:a16="http://schemas.microsoft.com/office/drawing/2014/main" id="{836B0744-A961-40A4-B9B1-9C1CF432610F}"/>
              </a:ext>
            </a:extLst>
          </p:cNvPr>
          <p:cNvSpPr txBox="1"/>
          <p:nvPr/>
        </p:nvSpPr>
        <p:spPr>
          <a:xfrm>
            <a:off x="2784503" y="4240351"/>
            <a:ext cx="185180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GB" sz="4400" dirty="0">
                <a:latin typeface="Comic Sans MS" panose="030F0702030302020204" pitchFamily="66" charset="0"/>
                <a:cs typeface="Calibri"/>
              </a:rPr>
              <a:t>j</a:t>
            </a:r>
            <a:r>
              <a:rPr lang="en-GB" sz="4400" dirty="0">
                <a:solidFill>
                  <a:srgbClr val="00B0F0"/>
                </a:solidFill>
                <a:latin typeface="Comic Sans MS" panose="030F0702030302020204" pitchFamily="66" charset="0"/>
                <a:cs typeface="Calibri"/>
              </a:rPr>
              <a:t>og</a:t>
            </a:r>
            <a:r>
              <a:rPr lang="en-GB" sz="4400" dirty="0">
                <a:latin typeface="Comic Sans MS" panose="030F0702030302020204" pitchFamily="66" charset="0"/>
                <a:cs typeface="Calibri"/>
              </a:rPr>
              <a:t>      </a:t>
            </a:r>
          </a:p>
        </p:txBody>
      </p:sp>
      <p:sp>
        <p:nvSpPr>
          <p:cNvPr id="20" name="TextBox 19">
            <a:extLst>
              <a:ext uri="{FF2B5EF4-FFF2-40B4-BE49-F238E27FC236}">
                <a16:creationId xmlns:a16="http://schemas.microsoft.com/office/drawing/2014/main" id="{11CA5212-394F-4170-A041-07FBBD85A9A5}"/>
              </a:ext>
            </a:extLst>
          </p:cNvPr>
          <p:cNvSpPr txBox="1"/>
          <p:nvPr/>
        </p:nvSpPr>
        <p:spPr>
          <a:xfrm>
            <a:off x="6539869" y="3785194"/>
            <a:ext cx="185180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l"/>
            <a:r>
              <a:rPr lang="en-GB" sz="4400" dirty="0">
                <a:latin typeface="Comic Sans MS" panose="030F0702030302020204" pitchFamily="66" charset="0"/>
                <a:cs typeface="Calibri"/>
              </a:rPr>
              <a:t>rat</a:t>
            </a:r>
          </a:p>
        </p:txBody>
      </p:sp>
      <p:sp>
        <p:nvSpPr>
          <p:cNvPr id="21" name="TextBox 20">
            <a:extLst>
              <a:ext uri="{FF2B5EF4-FFF2-40B4-BE49-F238E27FC236}">
                <a16:creationId xmlns:a16="http://schemas.microsoft.com/office/drawing/2014/main" id="{7D2D1706-A7B7-409E-9401-865FC34F61A6}"/>
              </a:ext>
            </a:extLst>
          </p:cNvPr>
          <p:cNvSpPr txBox="1"/>
          <p:nvPr/>
        </p:nvSpPr>
        <p:spPr>
          <a:xfrm>
            <a:off x="6539869" y="4979014"/>
            <a:ext cx="185180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l"/>
            <a:r>
              <a:rPr lang="en-GB" sz="4400" dirty="0">
                <a:latin typeface="Comic Sans MS" panose="030F0702030302020204" pitchFamily="66" charset="0"/>
                <a:cs typeface="Calibri"/>
              </a:rPr>
              <a:t>f</a:t>
            </a:r>
            <a:r>
              <a:rPr lang="en-GB" sz="4400" dirty="0">
                <a:solidFill>
                  <a:srgbClr val="00B0F0"/>
                </a:solidFill>
                <a:latin typeface="Comic Sans MS" panose="030F0702030302020204" pitchFamily="66" charset="0"/>
                <a:cs typeface="Calibri"/>
              </a:rPr>
              <a:t>og</a:t>
            </a:r>
          </a:p>
        </p:txBody>
      </p:sp>
      <p:sp>
        <p:nvSpPr>
          <p:cNvPr id="11" name="TextBox 10">
            <a:extLst>
              <a:ext uri="{FF2B5EF4-FFF2-40B4-BE49-F238E27FC236}">
                <a16:creationId xmlns:a16="http://schemas.microsoft.com/office/drawing/2014/main" id="{74031A79-A835-43C8-89B5-7428BDC4544B}"/>
              </a:ext>
            </a:extLst>
          </p:cNvPr>
          <p:cNvSpPr txBox="1"/>
          <p:nvPr/>
        </p:nvSpPr>
        <p:spPr>
          <a:xfrm>
            <a:off x="1901371" y="5806224"/>
            <a:ext cx="9500919" cy="707886"/>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dirty="0">
                <a:latin typeface="Comic Sans MS" panose="030F0702030302020204" pitchFamily="66" charset="0"/>
                <a:cs typeface="Calibri"/>
              </a:rPr>
              <a:t>I have done the first one for you.  They both end in </a:t>
            </a:r>
            <a:r>
              <a:rPr lang="en-GB" sz="2000" dirty="0" err="1">
                <a:latin typeface="Comic Sans MS" panose="030F0702030302020204" pitchFamily="66" charset="0"/>
                <a:cs typeface="Calibri"/>
              </a:rPr>
              <a:t>og</a:t>
            </a:r>
            <a:r>
              <a:rPr lang="en-GB" sz="2000" dirty="0">
                <a:latin typeface="Comic Sans MS" panose="030F0702030302020204" pitchFamily="66" charset="0"/>
                <a:cs typeface="Calibri"/>
              </a:rPr>
              <a:t>.  </a:t>
            </a:r>
          </a:p>
          <a:p>
            <a:pPr algn="ctr"/>
            <a:r>
              <a:rPr lang="en-GB" sz="2000" dirty="0">
                <a:latin typeface="Comic Sans MS" panose="030F0702030302020204" pitchFamily="66" charset="0"/>
                <a:cs typeface="Calibri"/>
              </a:rPr>
              <a:t>They look and sound the same. The words jog and fog rhyme.</a:t>
            </a:r>
            <a:endParaRPr lang="en-GB" sz="2000" dirty="0">
              <a:latin typeface="Comic Sans MS" panose="030F0702030302020204" pitchFamily="66" charset="0"/>
            </a:endParaRPr>
          </a:p>
        </p:txBody>
      </p:sp>
      <p:cxnSp>
        <p:nvCxnSpPr>
          <p:cNvPr id="22" name="Straight Arrow Connector 21">
            <a:extLst>
              <a:ext uri="{FF2B5EF4-FFF2-40B4-BE49-F238E27FC236}">
                <a16:creationId xmlns:a16="http://schemas.microsoft.com/office/drawing/2014/main" id="{B844D195-7F8D-451A-8B4F-988111A628E3}"/>
              </a:ext>
            </a:extLst>
          </p:cNvPr>
          <p:cNvCxnSpPr/>
          <p:nvPr/>
        </p:nvCxnSpPr>
        <p:spPr>
          <a:xfrm>
            <a:off x="4402565" y="4736833"/>
            <a:ext cx="2596163" cy="657679"/>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10219019" y="1477501"/>
            <a:ext cx="777227" cy="76628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5674" y="5639663"/>
            <a:ext cx="997558" cy="99755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901" y="5731670"/>
            <a:ext cx="1442518" cy="1071177"/>
          </a:xfrm>
          <a:prstGeom prst="rect">
            <a:avLst/>
          </a:prstGeom>
        </p:spPr>
      </p:pic>
    </p:spTree>
    <p:extLst>
      <p:ext uri="{BB962C8B-B14F-4D97-AF65-F5344CB8AC3E}">
        <p14:creationId xmlns:p14="http://schemas.microsoft.com/office/powerpoint/2010/main" val="895727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Original"/>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a:extLst>
              <a:ext uri="{FF2B5EF4-FFF2-40B4-BE49-F238E27FC236}">
                <a16:creationId xmlns:a16="http://schemas.microsoft.com/office/drawing/2014/main" id="{CB962129-F7E8-4680-B938-DE96FB0C1EA7}"/>
              </a:ext>
            </a:extLst>
          </p:cNvPr>
          <p:cNvSpPr txBox="1"/>
          <p:nvPr/>
        </p:nvSpPr>
        <p:spPr>
          <a:xfrm>
            <a:off x="344835" y="203716"/>
            <a:ext cx="10849638" cy="35702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Comic Sans MS" panose="030F0702030302020204" pitchFamily="66" charset="0"/>
                <a:cs typeface="Calibri"/>
              </a:rPr>
              <a:t>Let’s have a try together.</a:t>
            </a:r>
          </a:p>
          <a:p>
            <a:endParaRPr lang="en-GB" sz="2000" dirty="0">
              <a:latin typeface="Comic Sans MS" panose="030F0702030302020204" pitchFamily="66" charset="0"/>
              <a:cs typeface="Calibri"/>
            </a:endParaRPr>
          </a:p>
          <a:p>
            <a:r>
              <a:rPr lang="en-GB" sz="2000" dirty="0">
                <a:latin typeface="Comic Sans MS" panose="030F0702030302020204" pitchFamily="66" charset="0"/>
                <a:cs typeface="Calibri"/>
              </a:rPr>
              <a:t>The first word is ‘bat', let’s sound this out together.  Fred talk, read the word.</a:t>
            </a:r>
            <a:endParaRPr lang="en-GB" sz="2800" b="1" dirty="0">
              <a:latin typeface="Comic Sans MS" panose="030F0702030302020204" pitchFamily="66" charset="0"/>
              <a:cs typeface="Calibri"/>
            </a:endParaRPr>
          </a:p>
          <a:p>
            <a:pPr algn="ctr"/>
            <a:r>
              <a:rPr lang="en-GB" sz="2800" b="1" dirty="0">
                <a:latin typeface="Comic Sans MS" panose="030F0702030302020204" pitchFamily="66" charset="0"/>
                <a:cs typeface="Calibri"/>
              </a:rPr>
              <a:t>b a t</a:t>
            </a:r>
          </a:p>
          <a:p>
            <a:pPr algn="ctr"/>
            <a:endParaRPr lang="en-GB" sz="2000" dirty="0">
              <a:latin typeface="Comic Sans MS" panose="030F0702030302020204" pitchFamily="66" charset="0"/>
              <a:cs typeface="Calibri"/>
            </a:endParaRPr>
          </a:p>
          <a:p>
            <a:r>
              <a:rPr lang="en-GB" sz="2000" dirty="0">
                <a:latin typeface="Comic Sans MS" panose="030F0702030302020204" pitchFamily="66" charset="0"/>
                <a:cs typeface="Calibri"/>
              </a:rPr>
              <a:t>Now look at the two words on the other side 'lip' and 'cat'. </a:t>
            </a:r>
          </a:p>
          <a:p>
            <a:r>
              <a:rPr lang="en-GB" sz="2000" dirty="0">
                <a:latin typeface="Comic Sans MS" panose="030F0702030302020204" pitchFamily="66" charset="0"/>
                <a:cs typeface="Calibri"/>
              </a:rPr>
              <a:t>Can you spot the one that has the letters 'at' at the end? </a:t>
            </a:r>
            <a:endParaRPr lang="en-GB" sz="1600" dirty="0">
              <a:latin typeface="Comic Sans MS" panose="030F0702030302020204" pitchFamily="66" charset="0"/>
            </a:endParaRPr>
          </a:p>
          <a:p>
            <a:endParaRPr lang="en-GB" sz="2000" dirty="0">
              <a:latin typeface="Comic Sans MS" panose="030F0702030302020204" pitchFamily="66" charset="0"/>
              <a:cs typeface="Calibri"/>
            </a:endParaRPr>
          </a:p>
          <a:p>
            <a:endParaRPr lang="en-GB" sz="2000" dirty="0">
              <a:latin typeface="Comic Sans MS" panose="030F0702030302020204" pitchFamily="66" charset="0"/>
              <a:cs typeface="Calibri"/>
            </a:endParaRPr>
          </a:p>
          <a:p>
            <a:endParaRPr lang="en-GB" sz="2000" dirty="0">
              <a:latin typeface="Comic Sans MS" panose="030F0702030302020204" pitchFamily="66" charset="0"/>
              <a:cs typeface="Calibri"/>
            </a:endParaRPr>
          </a:p>
          <a:p>
            <a:endParaRPr lang="en-GB" sz="1600" dirty="0">
              <a:latin typeface="Comic Sans MS" panose="030F0702030302020204" pitchFamily="66" charset="0"/>
              <a:cs typeface="Calibri"/>
            </a:endParaRPr>
          </a:p>
        </p:txBody>
      </p:sp>
      <p:sp>
        <p:nvSpPr>
          <p:cNvPr id="2" name="TextBox 1">
            <a:extLst>
              <a:ext uri="{FF2B5EF4-FFF2-40B4-BE49-F238E27FC236}">
                <a16:creationId xmlns:a16="http://schemas.microsoft.com/office/drawing/2014/main" id="{836B0744-A961-40A4-B9B1-9C1CF432610F}"/>
              </a:ext>
            </a:extLst>
          </p:cNvPr>
          <p:cNvSpPr txBox="1"/>
          <p:nvPr/>
        </p:nvSpPr>
        <p:spPr>
          <a:xfrm>
            <a:off x="2551329" y="3973978"/>
            <a:ext cx="2124973"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GB" sz="4400" dirty="0">
                <a:latin typeface="Comic Sans MS" panose="030F0702030302020204" pitchFamily="66" charset="0"/>
                <a:cs typeface="Calibri"/>
              </a:rPr>
              <a:t>b</a:t>
            </a:r>
            <a:r>
              <a:rPr lang="en-GB" sz="4400" dirty="0">
                <a:solidFill>
                  <a:srgbClr val="00B0F0"/>
                </a:solidFill>
                <a:latin typeface="Comic Sans MS" panose="030F0702030302020204" pitchFamily="66" charset="0"/>
                <a:cs typeface="Calibri"/>
              </a:rPr>
              <a:t>at</a:t>
            </a:r>
            <a:r>
              <a:rPr lang="en-GB" sz="4400" dirty="0">
                <a:latin typeface="Comic Sans MS" panose="030F0702030302020204" pitchFamily="66" charset="0"/>
                <a:cs typeface="Calibri"/>
              </a:rPr>
              <a:t>    </a:t>
            </a:r>
          </a:p>
        </p:txBody>
      </p:sp>
      <p:sp>
        <p:nvSpPr>
          <p:cNvPr id="20" name="TextBox 19">
            <a:extLst>
              <a:ext uri="{FF2B5EF4-FFF2-40B4-BE49-F238E27FC236}">
                <a16:creationId xmlns:a16="http://schemas.microsoft.com/office/drawing/2014/main" id="{11CA5212-394F-4170-A041-07FBBD85A9A5}"/>
              </a:ext>
            </a:extLst>
          </p:cNvPr>
          <p:cNvSpPr txBox="1"/>
          <p:nvPr/>
        </p:nvSpPr>
        <p:spPr>
          <a:xfrm>
            <a:off x="6083936" y="4623619"/>
            <a:ext cx="185180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l"/>
            <a:r>
              <a:rPr lang="en-GB" sz="4400" dirty="0">
                <a:latin typeface="Comic Sans MS" panose="030F0702030302020204" pitchFamily="66" charset="0"/>
                <a:cs typeface="Calibri"/>
              </a:rPr>
              <a:t>lip</a:t>
            </a:r>
          </a:p>
        </p:txBody>
      </p:sp>
      <p:sp>
        <p:nvSpPr>
          <p:cNvPr id="21" name="TextBox 20">
            <a:extLst>
              <a:ext uri="{FF2B5EF4-FFF2-40B4-BE49-F238E27FC236}">
                <a16:creationId xmlns:a16="http://schemas.microsoft.com/office/drawing/2014/main" id="{7D2D1706-A7B7-409E-9401-865FC34F61A6}"/>
              </a:ext>
            </a:extLst>
          </p:cNvPr>
          <p:cNvSpPr txBox="1"/>
          <p:nvPr/>
        </p:nvSpPr>
        <p:spPr>
          <a:xfrm>
            <a:off x="6030911" y="3381630"/>
            <a:ext cx="185180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l"/>
            <a:r>
              <a:rPr lang="en-GB" sz="4400" dirty="0">
                <a:latin typeface="Comic Sans MS" panose="030F0702030302020204" pitchFamily="66" charset="0"/>
                <a:cs typeface="Calibri"/>
              </a:rPr>
              <a:t>c</a:t>
            </a:r>
            <a:r>
              <a:rPr lang="en-GB" sz="4400" dirty="0">
                <a:solidFill>
                  <a:srgbClr val="00B0F0"/>
                </a:solidFill>
                <a:latin typeface="Comic Sans MS" panose="030F0702030302020204" pitchFamily="66" charset="0"/>
                <a:cs typeface="Calibri"/>
              </a:rPr>
              <a:t>at</a:t>
            </a:r>
          </a:p>
        </p:txBody>
      </p:sp>
      <p:sp>
        <p:nvSpPr>
          <p:cNvPr id="11" name="TextBox 10">
            <a:extLst>
              <a:ext uri="{FF2B5EF4-FFF2-40B4-BE49-F238E27FC236}">
                <a16:creationId xmlns:a16="http://schemas.microsoft.com/office/drawing/2014/main" id="{74031A79-A835-43C8-89B5-7428BDC4544B}"/>
              </a:ext>
            </a:extLst>
          </p:cNvPr>
          <p:cNvSpPr txBox="1"/>
          <p:nvPr/>
        </p:nvSpPr>
        <p:spPr>
          <a:xfrm>
            <a:off x="397861" y="3127349"/>
            <a:ext cx="5633050" cy="33855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Comic Sans MS" panose="030F0702030302020204" pitchFamily="66" charset="0"/>
              </a:rPr>
              <a:t>Draw a line to match the two words together that rhyme.</a:t>
            </a:r>
            <a:endParaRPr lang="en-GB" sz="1600" dirty="0">
              <a:latin typeface="Comic Sans MS" panose="030F0702030302020204" pitchFamily="66" charset="0"/>
              <a:cs typeface="Calibri"/>
            </a:endParaRPr>
          </a:p>
        </p:txBody>
      </p:sp>
      <p:sp>
        <p:nvSpPr>
          <p:cNvPr id="3" name="TextBox 2">
            <a:extLst>
              <a:ext uri="{FF2B5EF4-FFF2-40B4-BE49-F238E27FC236}">
                <a16:creationId xmlns:a16="http://schemas.microsoft.com/office/drawing/2014/main" id="{0AAA299B-0E27-4D25-A01C-4E3E782BC4FB}"/>
              </a:ext>
            </a:extLst>
          </p:cNvPr>
          <p:cNvSpPr txBox="1"/>
          <p:nvPr/>
        </p:nvSpPr>
        <p:spPr>
          <a:xfrm>
            <a:off x="2551329" y="5759570"/>
            <a:ext cx="889879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Comic Sans MS" panose="030F0702030302020204" pitchFamily="66" charset="0"/>
              </a:rPr>
              <a:t>Super! 'bat' and 'cat' rhyme as they both have the letters '</a:t>
            </a:r>
            <a:r>
              <a:rPr lang="en-GB" sz="2400" dirty="0">
                <a:solidFill>
                  <a:srgbClr val="00B0F0"/>
                </a:solidFill>
                <a:latin typeface="Comic Sans MS" panose="030F0702030302020204" pitchFamily="66" charset="0"/>
              </a:rPr>
              <a:t>at</a:t>
            </a:r>
            <a:r>
              <a:rPr lang="en-GB" sz="2400" dirty="0">
                <a:latin typeface="Comic Sans MS" panose="030F0702030302020204" pitchFamily="66" charset="0"/>
              </a:rPr>
              <a:t>' at the end. </a:t>
            </a:r>
          </a:p>
        </p:txBody>
      </p:sp>
      <p:pic>
        <p:nvPicPr>
          <p:cNvPr id="9" name="Picture 8"/>
          <p:cNvPicPr>
            <a:picLocks noChangeAspect="1"/>
          </p:cNvPicPr>
          <p:nvPr/>
        </p:nvPicPr>
        <p:blipFill>
          <a:blip r:embed="rId3"/>
          <a:stretch>
            <a:fillRect/>
          </a:stretch>
        </p:blipFill>
        <p:spPr>
          <a:xfrm>
            <a:off x="10079776" y="867901"/>
            <a:ext cx="777227" cy="76628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Tree>
    <p:extLst>
      <p:ext uri="{BB962C8B-B14F-4D97-AF65-F5344CB8AC3E}">
        <p14:creationId xmlns:p14="http://schemas.microsoft.com/office/powerpoint/2010/main" val="2843487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Original"/>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a:extLst>
              <a:ext uri="{FF2B5EF4-FFF2-40B4-BE49-F238E27FC236}">
                <a16:creationId xmlns:a16="http://schemas.microsoft.com/office/drawing/2014/main" id="{CB962129-F7E8-4680-B938-DE96FB0C1EA7}"/>
              </a:ext>
            </a:extLst>
          </p:cNvPr>
          <p:cNvSpPr txBox="1"/>
          <p:nvPr/>
        </p:nvSpPr>
        <p:spPr>
          <a:xfrm>
            <a:off x="445477" y="433754"/>
            <a:ext cx="10550769"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Comic Sans MS" panose="030F0702030302020204" pitchFamily="66" charset="0"/>
                <a:cs typeface="Calibri"/>
              </a:rPr>
              <a:t>Now it is your turn </a:t>
            </a:r>
          </a:p>
          <a:p>
            <a:r>
              <a:rPr lang="en-GB" sz="2000" dirty="0">
                <a:latin typeface="Comic Sans MS" panose="030F0702030302020204" pitchFamily="66" charset="0"/>
                <a:cs typeface="Calibri"/>
              </a:rPr>
              <a:t>The first word is </a:t>
            </a:r>
            <a:r>
              <a:rPr lang="en-GB" sz="3200" dirty="0">
                <a:latin typeface="Comic Sans MS" panose="030F0702030302020204" pitchFamily="66" charset="0"/>
                <a:cs typeface="Calibri"/>
              </a:rPr>
              <a:t>fish</a:t>
            </a:r>
            <a:r>
              <a:rPr lang="en-GB" sz="2000" dirty="0">
                <a:latin typeface="Comic Sans MS" panose="030F0702030302020204" pitchFamily="66" charset="0"/>
                <a:cs typeface="Calibri"/>
              </a:rPr>
              <a:t>.  Fred talk, read the word.</a:t>
            </a:r>
            <a:endParaRPr lang="en-GB" sz="2800" b="1" dirty="0">
              <a:latin typeface="Comic Sans MS" panose="030F0702030302020204" pitchFamily="66" charset="0"/>
              <a:cs typeface="Calibri"/>
            </a:endParaRPr>
          </a:p>
          <a:p>
            <a:endParaRPr lang="en-GB" sz="2000" dirty="0">
              <a:latin typeface="Comic Sans MS" panose="030F0702030302020204" pitchFamily="66" charset="0"/>
              <a:cs typeface="Calibri"/>
            </a:endParaRPr>
          </a:p>
          <a:p>
            <a:pPr algn="ctr"/>
            <a:r>
              <a:rPr lang="en-GB" sz="4400" dirty="0">
                <a:latin typeface="Comic Sans MS" panose="030F0702030302020204" pitchFamily="66" charset="0"/>
                <a:cs typeface="Calibri"/>
              </a:rPr>
              <a:t>f  </a:t>
            </a:r>
            <a:r>
              <a:rPr lang="en-GB" sz="4400" dirty="0" err="1">
                <a:latin typeface="Comic Sans MS" panose="030F0702030302020204" pitchFamily="66" charset="0"/>
                <a:cs typeface="Calibri"/>
              </a:rPr>
              <a:t>i</a:t>
            </a:r>
            <a:r>
              <a:rPr lang="en-GB" sz="4400" dirty="0">
                <a:latin typeface="Comic Sans MS" panose="030F0702030302020204" pitchFamily="66" charset="0"/>
                <a:cs typeface="Calibri"/>
              </a:rPr>
              <a:t>  </a:t>
            </a:r>
            <a:r>
              <a:rPr lang="en-GB" sz="4400" dirty="0" err="1">
                <a:latin typeface="Comic Sans MS" panose="030F0702030302020204" pitchFamily="66" charset="0"/>
                <a:cs typeface="Calibri"/>
              </a:rPr>
              <a:t>sh</a:t>
            </a:r>
            <a:endParaRPr lang="en-GB" sz="2000" dirty="0">
              <a:latin typeface="Comic Sans MS" panose="030F0702030302020204" pitchFamily="66" charset="0"/>
              <a:cs typeface="Calibri"/>
            </a:endParaRPr>
          </a:p>
          <a:p>
            <a:r>
              <a:rPr lang="en-GB" sz="2000" dirty="0">
                <a:latin typeface="Comic Sans MS" panose="030F0702030302020204" pitchFamily="66" charset="0"/>
                <a:cs typeface="Calibri"/>
              </a:rPr>
              <a:t>Now look at the two words on the other side 'dish' and 'mud'. </a:t>
            </a:r>
          </a:p>
          <a:p>
            <a:r>
              <a:rPr lang="en-GB" sz="2000" dirty="0">
                <a:latin typeface="Comic Sans MS" panose="030F0702030302020204" pitchFamily="66" charset="0"/>
                <a:cs typeface="Calibri"/>
              </a:rPr>
              <a:t>Sound out both words and see which sounds the same.  Then look closely to see which one looks the same. </a:t>
            </a:r>
            <a:endParaRPr lang="en-GB" sz="1600" dirty="0">
              <a:latin typeface="Comic Sans MS" panose="030F0702030302020204" pitchFamily="66" charset="0"/>
              <a:cs typeface="Calibri"/>
            </a:endParaRPr>
          </a:p>
          <a:p>
            <a:endParaRPr lang="en-GB" sz="1600" dirty="0">
              <a:latin typeface="Comic Sans MS" panose="030F0702030302020204" pitchFamily="66" charset="0"/>
              <a:cs typeface="Calibri"/>
            </a:endParaRPr>
          </a:p>
        </p:txBody>
      </p:sp>
      <p:sp>
        <p:nvSpPr>
          <p:cNvPr id="2" name="TextBox 1">
            <a:extLst>
              <a:ext uri="{FF2B5EF4-FFF2-40B4-BE49-F238E27FC236}">
                <a16:creationId xmlns:a16="http://schemas.microsoft.com/office/drawing/2014/main" id="{836B0744-A961-40A4-B9B1-9C1CF432610F}"/>
              </a:ext>
            </a:extLst>
          </p:cNvPr>
          <p:cNvSpPr txBox="1"/>
          <p:nvPr/>
        </p:nvSpPr>
        <p:spPr>
          <a:xfrm>
            <a:off x="2845777" y="4864389"/>
            <a:ext cx="2096219"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GB" sz="4400" dirty="0">
                <a:latin typeface="Comic Sans MS" panose="030F0702030302020204" pitchFamily="66" charset="0"/>
                <a:cs typeface="Calibri"/>
              </a:rPr>
              <a:t>fish     </a:t>
            </a:r>
          </a:p>
        </p:txBody>
      </p:sp>
      <p:sp>
        <p:nvSpPr>
          <p:cNvPr id="20" name="TextBox 19">
            <a:extLst>
              <a:ext uri="{FF2B5EF4-FFF2-40B4-BE49-F238E27FC236}">
                <a16:creationId xmlns:a16="http://schemas.microsoft.com/office/drawing/2014/main" id="{11CA5212-394F-4170-A041-07FBBD85A9A5}"/>
              </a:ext>
            </a:extLst>
          </p:cNvPr>
          <p:cNvSpPr txBox="1"/>
          <p:nvPr/>
        </p:nvSpPr>
        <p:spPr>
          <a:xfrm>
            <a:off x="6092019" y="4084414"/>
            <a:ext cx="185180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l"/>
            <a:r>
              <a:rPr lang="en-GB" sz="4400" dirty="0">
                <a:latin typeface="Comic Sans MS" panose="030F0702030302020204" pitchFamily="66" charset="0"/>
                <a:cs typeface="Calibri"/>
              </a:rPr>
              <a:t>dish</a:t>
            </a:r>
          </a:p>
        </p:txBody>
      </p:sp>
      <p:sp>
        <p:nvSpPr>
          <p:cNvPr id="21" name="TextBox 20">
            <a:extLst>
              <a:ext uri="{FF2B5EF4-FFF2-40B4-BE49-F238E27FC236}">
                <a16:creationId xmlns:a16="http://schemas.microsoft.com/office/drawing/2014/main" id="{7D2D1706-A7B7-409E-9401-865FC34F61A6}"/>
              </a:ext>
            </a:extLst>
          </p:cNvPr>
          <p:cNvSpPr txBox="1"/>
          <p:nvPr/>
        </p:nvSpPr>
        <p:spPr>
          <a:xfrm>
            <a:off x="6082915" y="5438954"/>
            <a:ext cx="185180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l"/>
            <a:r>
              <a:rPr lang="en-GB" sz="4400" dirty="0">
                <a:latin typeface="Comic Sans MS" panose="030F0702030302020204" pitchFamily="66" charset="0"/>
                <a:cs typeface="Calibri"/>
              </a:rPr>
              <a:t>mud</a:t>
            </a:r>
          </a:p>
        </p:txBody>
      </p:sp>
      <p:sp>
        <p:nvSpPr>
          <p:cNvPr id="3" name="TextBox 2">
            <a:extLst>
              <a:ext uri="{FF2B5EF4-FFF2-40B4-BE49-F238E27FC236}">
                <a16:creationId xmlns:a16="http://schemas.microsoft.com/office/drawing/2014/main" id="{380BECFA-AA53-4739-B59E-651A9BE498FE}"/>
              </a:ext>
            </a:extLst>
          </p:cNvPr>
          <p:cNvSpPr txBox="1"/>
          <p:nvPr/>
        </p:nvSpPr>
        <p:spPr>
          <a:xfrm>
            <a:off x="555447" y="3715082"/>
            <a:ext cx="5633049" cy="33855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Comic Sans MS" panose="030F0702030302020204" pitchFamily="66" charset="0"/>
              </a:rPr>
              <a:t>Draw a line to match the two words together that rhyme.</a:t>
            </a:r>
            <a:endParaRPr lang="en-GB" sz="1600" dirty="0">
              <a:latin typeface="Comic Sans MS" panose="030F0702030302020204" pitchFamily="66" charset="0"/>
              <a:cs typeface="Calibri"/>
            </a:endParaRPr>
          </a:p>
        </p:txBody>
      </p:sp>
      <p:pic>
        <p:nvPicPr>
          <p:cNvPr id="8" name="Picture 7"/>
          <p:cNvPicPr>
            <a:picLocks noChangeAspect="1"/>
          </p:cNvPicPr>
          <p:nvPr/>
        </p:nvPicPr>
        <p:blipFill>
          <a:blip r:embed="rId3"/>
          <a:stretch>
            <a:fillRect/>
          </a:stretch>
        </p:blipFill>
        <p:spPr>
          <a:xfrm>
            <a:off x="7017921" y="701131"/>
            <a:ext cx="777227" cy="76628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656" y="5726053"/>
            <a:ext cx="1299108" cy="964684"/>
          </a:xfrm>
          <a:prstGeom prst="rect">
            <a:avLst/>
          </a:prstGeom>
        </p:spPr>
      </p:pic>
    </p:spTree>
    <p:extLst>
      <p:ext uri="{BB962C8B-B14F-4D97-AF65-F5344CB8AC3E}">
        <p14:creationId xmlns:p14="http://schemas.microsoft.com/office/powerpoint/2010/main" val="4224178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3198</Words>
  <Application>Microsoft Office PowerPoint</Application>
  <PresentationFormat>Widescreen</PresentationFormat>
  <Paragraphs>468</Paragraphs>
  <Slides>41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Bentley</dc:creator>
  <cp:lastModifiedBy>P. Gingell [ Wheatley Hill Primary School ]</cp:lastModifiedBy>
  <cp:revision>2291</cp:revision>
  <dcterms:created xsi:type="dcterms:W3CDTF">2021-01-25T09:39:08Z</dcterms:created>
  <dcterms:modified xsi:type="dcterms:W3CDTF">2021-01-29T14:34:40Z</dcterms:modified>
</cp:coreProperties>
</file>